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9" r:id="rId5"/>
    <p:sldId id="274" r:id="rId6"/>
    <p:sldId id="260" r:id="rId7"/>
    <p:sldId id="271" r:id="rId8"/>
    <p:sldId id="261" r:id="rId9"/>
    <p:sldId id="262" r:id="rId10"/>
    <p:sldId id="270" r:id="rId11"/>
    <p:sldId id="263" r:id="rId12"/>
    <p:sldId id="264" r:id="rId13"/>
    <p:sldId id="272" r:id="rId14"/>
    <p:sldId id="273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68" autoAdjust="0"/>
    <p:restoredTop sz="94660"/>
  </p:normalViewPr>
  <p:slideViewPr>
    <p:cSldViewPr>
      <p:cViewPr>
        <p:scale>
          <a:sx n="80" d="100"/>
          <a:sy n="80" d="100"/>
        </p:scale>
        <p:origin x="-96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="" xmlns:a16="http://schemas.microsoft.com/office/drawing/2014/main" id="{71CE5ECF-97CD-4F1E-A68D-450DB6A931A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7171" name="Rectangle 3">
            <a:extLst>
              <a:ext uri="{FF2B5EF4-FFF2-40B4-BE49-F238E27FC236}">
                <a16:creationId xmlns="" xmlns:a16="http://schemas.microsoft.com/office/drawing/2014/main" id="{EBA57173-C861-41DF-8308-A6C0387D47E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7172" name="Rectangle 4">
            <a:extLst>
              <a:ext uri="{FF2B5EF4-FFF2-40B4-BE49-F238E27FC236}">
                <a16:creationId xmlns="" xmlns:a16="http://schemas.microsoft.com/office/drawing/2014/main" id="{FFFEAB2F-4F3D-462E-A68D-CC745B466E4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7173" name="Rectangle 5">
            <a:extLst>
              <a:ext uri="{FF2B5EF4-FFF2-40B4-BE49-F238E27FC236}">
                <a16:creationId xmlns="" xmlns:a16="http://schemas.microsoft.com/office/drawing/2014/main" id="{88DB24E1-F7F7-44EB-84FC-B9C3EE1F46D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145AD60-824A-4638-8AE3-3CB39B883F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6354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="" xmlns:a16="http://schemas.microsoft.com/office/drawing/2014/main" id="{0E6AF259-51D5-44DE-8CDB-B0ACE2D036B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6147" name="Rectangle 3">
            <a:extLst>
              <a:ext uri="{FF2B5EF4-FFF2-40B4-BE49-F238E27FC236}">
                <a16:creationId xmlns="" xmlns:a16="http://schemas.microsoft.com/office/drawing/2014/main" id="{5F0737C4-772E-4E1A-A230-0C9ADE98B06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6148" name="Rectangle 4">
            <a:extLst>
              <a:ext uri="{FF2B5EF4-FFF2-40B4-BE49-F238E27FC236}">
                <a16:creationId xmlns="" xmlns:a16="http://schemas.microsoft.com/office/drawing/2014/main" id="{D907F906-DC43-4A23-9EBD-D5E20579311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="" xmlns:a16="http://schemas.microsoft.com/office/drawing/2014/main" id="{9DC1D7C8-BA30-49E3-884B-46E500CF33B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="" xmlns:a16="http://schemas.microsoft.com/office/drawing/2014/main" id="{67DFCBAC-2655-4CAC-A41A-E7AD94D4E86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6151" name="Rectangle 7">
            <a:extLst>
              <a:ext uri="{FF2B5EF4-FFF2-40B4-BE49-F238E27FC236}">
                <a16:creationId xmlns="" xmlns:a16="http://schemas.microsoft.com/office/drawing/2014/main" id="{3958F27A-145F-41AD-AF93-EE62896074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651F25A-C2C6-4B37-9B41-5FDCF428F2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74539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="" xmlns:a16="http://schemas.microsoft.com/office/drawing/2014/main" id="{75C1F5C1-B41C-4BAE-A033-E8AA9DFDC3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B92F41-F113-4909-AE72-DCBEB0240D0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8194" name="Rectangle 2">
            <a:extLst>
              <a:ext uri="{FF2B5EF4-FFF2-40B4-BE49-F238E27FC236}">
                <a16:creationId xmlns="" xmlns:a16="http://schemas.microsoft.com/office/drawing/2014/main" id="{827CBE41-2DA0-4129-9B40-1F7A46852A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>
            <a:extLst>
              <a:ext uri="{FF2B5EF4-FFF2-40B4-BE49-F238E27FC236}">
                <a16:creationId xmlns="" xmlns:a16="http://schemas.microsoft.com/office/drawing/2014/main" id="{4864F0CC-77EA-4E6D-A768-99D12E9668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="" xmlns:a16="http://schemas.microsoft.com/office/drawing/2014/main" id="{346981D3-AD51-4006-A4F3-66F0EF7687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03D844-7141-43BC-842A-4A49BDF6D5D7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58370" name="Rectangle 2">
            <a:extLst>
              <a:ext uri="{FF2B5EF4-FFF2-40B4-BE49-F238E27FC236}">
                <a16:creationId xmlns="" xmlns:a16="http://schemas.microsoft.com/office/drawing/2014/main" id="{2453A773-951B-4950-B2E9-9A15A21220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>
            <a:extLst>
              <a:ext uri="{FF2B5EF4-FFF2-40B4-BE49-F238E27FC236}">
                <a16:creationId xmlns="" xmlns:a16="http://schemas.microsoft.com/office/drawing/2014/main" id="{638625F3-50EF-426C-B94B-73A8AE2AB1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="" xmlns:a16="http://schemas.microsoft.com/office/drawing/2014/main" id="{B6BD118F-30FD-40A9-84B4-9126BDBF56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89DEFC-62A7-4344-A5C2-BC27A80ABC27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60418" name="Rectangle 2">
            <a:extLst>
              <a:ext uri="{FF2B5EF4-FFF2-40B4-BE49-F238E27FC236}">
                <a16:creationId xmlns="" xmlns:a16="http://schemas.microsoft.com/office/drawing/2014/main" id="{92B4C65F-A031-4459-BB81-4AE5FF7CA8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>
            <a:extLst>
              <a:ext uri="{FF2B5EF4-FFF2-40B4-BE49-F238E27FC236}">
                <a16:creationId xmlns="" xmlns:a16="http://schemas.microsoft.com/office/drawing/2014/main" id="{26FC5D57-18A1-4857-AD02-640DE02092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="" xmlns:a16="http://schemas.microsoft.com/office/drawing/2014/main" id="{5EC74B73-F422-490D-B108-3863B818FD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91F057-3F00-4003-B70C-2A6C5E7FBEC6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="" xmlns:a16="http://schemas.microsoft.com/office/drawing/2014/main" id="{8C6CFCB5-1BFE-4931-809E-E84CEF5B28B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="" xmlns:a16="http://schemas.microsoft.com/office/drawing/2014/main" id="{A6334A40-D2CE-4248-A0FB-4C3878BBCA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="" xmlns:a16="http://schemas.microsoft.com/office/drawing/2014/main" id="{29605A11-2AA3-42D3-B3C8-98DC7CD8A4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6E31C4-903D-4B09-9035-6A4A2190A2B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="" xmlns:a16="http://schemas.microsoft.com/office/drawing/2014/main" id="{4F0EC438-F887-4C10-9967-11653D5E2A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="" xmlns:a16="http://schemas.microsoft.com/office/drawing/2014/main" id="{08AC7572-F917-4851-A26D-B5F643E250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="" xmlns:a16="http://schemas.microsoft.com/office/drawing/2014/main" id="{EE4F5B4D-C5AA-4721-9C44-FF77490B35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22C9CC-0643-4489-A0E3-6A283B8B27E2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="" xmlns:a16="http://schemas.microsoft.com/office/drawing/2014/main" id="{AAB8407F-0B2E-4C21-BF14-70E6760018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="" xmlns:a16="http://schemas.microsoft.com/office/drawing/2014/main" id="{BFC9026D-EFD0-4249-B9A3-DD71C66168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="" xmlns:a16="http://schemas.microsoft.com/office/drawing/2014/main" id="{07174585-56A7-4D1C-8B8D-6980D5632D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E02B2B-E8EB-4CC9-B9CC-BDB0FF70F167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="" xmlns:a16="http://schemas.microsoft.com/office/drawing/2014/main" id="{59AAB2B8-8294-4296-A3DE-46BD50F365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="" xmlns:a16="http://schemas.microsoft.com/office/drawing/2014/main" id="{C749324A-34E6-46C1-B5A0-E99A974D41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="" xmlns:a16="http://schemas.microsoft.com/office/drawing/2014/main" id="{CBAB431D-095C-49E2-B0C9-9DE074B41D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ED43D4-EC4B-47AF-9A13-9D3EBF1847FD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="" xmlns:a16="http://schemas.microsoft.com/office/drawing/2014/main" id="{07C85288-5F09-4FA6-A514-5770E2C0CF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="" xmlns:a16="http://schemas.microsoft.com/office/drawing/2014/main" id="{D6C7DFF7-3A3F-4227-886D-050D228DF4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="" xmlns:a16="http://schemas.microsoft.com/office/drawing/2014/main" id="{3A4DFC2C-6CC5-4AE3-BC25-6D9FBADBCD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A44AD8-5ABC-4C64-A46B-D0C2FFA13D63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="" xmlns:a16="http://schemas.microsoft.com/office/drawing/2014/main" id="{BB9348AB-CBAF-488B-BAFC-5B2E764414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>
            <a:extLst>
              <a:ext uri="{FF2B5EF4-FFF2-40B4-BE49-F238E27FC236}">
                <a16:creationId xmlns="" xmlns:a16="http://schemas.microsoft.com/office/drawing/2014/main" id="{8454D2F9-DE01-4F9A-B84E-D9144A69E6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="" xmlns:a16="http://schemas.microsoft.com/office/drawing/2014/main" id="{9AD735AE-FCD4-42F7-8814-EC7C00B498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735D99-D0CA-42D8-8800-6CAEDD721C05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="" xmlns:a16="http://schemas.microsoft.com/office/drawing/2014/main" id="{AAEFA5A9-1CCC-4C88-8073-443805127D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>
            <a:extLst>
              <a:ext uri="{FF2B5EF4-FFF2-40B4-BE49-F238E27FC236}">
                <a16:creationId xmlns="" xmlns:a16="http://schemas.microsoft.com/office/drawing/2014/main" id="{1C9C9818-7B36-43A4-A187-5658FE7CCD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="" xmlns:a16="http://schemas.microsoft.com/office/drawing/2014/main" id="{EEEE8E99-EF11-41C5-A36D-58A80D3440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2E88CF-BDA7-4454-9ED7-16648E768290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="" xmlns:a16="http://schemas.microsoft.com/office/drawing/2014/main" id="{E4C3D6E9-A9D6-44CE-90B1-D3DA331C82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>
            <a:extLst>
              <a:ext uri="{FF2B5EF4-FFF2-40B4-BE49-F238E27FC236}">
                <a16:creationId xmlns="" xmlns:a16="http://schemas.microsoft.com/office/drawing/2014/main" id="{631D49CA-BDE4-49AA-983E-6FD4F0068B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92A6FBB-52AD-41D0-8851-1382643463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3E8C8C3-EF88-40D4-AF41-8D7448ECE7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C2488B2-C1AD-400A-BBA1-2AB753E28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993F50F-8CD8-44FD-AB15-A0C9B8131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BEAA51A-0172-4579-AD5C-C1698D175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868B-23F5-4357-A526-5360B1676EF9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Line 24">
            <a:extLst>
              <a:ext uri="{FF2B5EF4-FFF2-40B4-BE49-F238E27FC236}">
                <a16:creationId xmlns="" xmlns:a16="http://schemas.microsoft.com/office/drawing/2014/main" id="{4CDFC439-9F14-4C71-8E54-F2A8365F3D5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838200" y="1371600"/>
            <a:ext cx="7772400" cy="0"/>
          </a:xfrm>
          <a:prstGeom prst="line">
            <a:avLst/>
          </a:prstGeom>
          <a:noFill/>
          <a:ln w="76200">
            <a:solidFill>
              <a:srgbClr val="33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870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856E23C-BA3F-487A-BFBB-B6E3E6C6D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A3B9E22-8B92-4F16-B5E7-7ECBD08FF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F807290-34FC-4969-A161-5F29DE54B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4198858-A5BB-47CE-A434-64B2F1EAC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30F1BDC-BDCE-4EEF-B346-8EBAD1D87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42ACD-B317-48DB-AF4C-3CDB62C95F2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7935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5C04A099-A18B-473A-9079-234FF5FEDF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81E0721-FBFD-40B2-93A0-91F21D686F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DA2FB1C-5169-4094-A0D4-C3FF48C6C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A005081-129A-4A62-8E5A-11EA84A35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6C95BF-3CB9-48E9-A5B8-83D3E17D8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B060A-0057-476E-8828-B6B0E24FEF6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7549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D85AFAA-60D4-4977-9993-11A61BAD8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6E43296-3E7F-4FB8-82EA-2EC50F10A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DC9A422-186C-421B-A32E-4F6B0FB44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658790A-D353-4938-AAD2-0E0E0AC3B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564C5-4AF4-4A10-8586-434B4D6FC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2889-038D-4A7A-89A3-23210274FD9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7854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DA587F-02EF-4BB7-9FF0-2F60E3E62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5FE4D6A-22C8-41E6-81A6-25657910AA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34564CC-1C90-4230-88F3-95E8BDAB1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EF29182-92FA-4CAA-9C83-988F53580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006FEAE-8CBF-4848-94DA-CA87BDC62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15BC2-1170-420C-9DC7-917EE1BA136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3957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22B1953-98AC-4D7C-9631-90E5AC123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47E3998-E5E9-4F7A-929F-DCD0A58A1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AF6D6FE-C508-493E-AD26-D9AB79E0BD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22FEC42-3C36-4A1D-9C5E-56D75E697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8F925E6-D14E-411F-9724-9C97AD99E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C915A28-A0FC-4412-9935-CB2326788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67E86-54A3-40C3-A09E-F6A5443B431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3653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5C50718-C00E-49F1-AAE7-E8398F8E2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64224BA-F256-40C4-8715-04D55AF96A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037D429-34E9-49A6-A93A-150D48499D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74C3AD3-A04D-4386-8521-35536E37C5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65A4456-48B8-4837-9CEB-7C59903873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2EFD570-D3EE-4C0C-836F-540DD18E1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13DCE5A-35B4-40B2-9893-EF6384541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58FE1659-F463-4A0A-97F5-BC3A27D08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5D36-62CE-49C4-A211-F1503920DB5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522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9CDE3E-8182-4E98-92B7-C905F286B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E182E9E4-9AAF-4C8B-8550-6DD5F53F2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C461FA45-1409-4683-9BB6-CA001F40E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1F97FC4F-887B-4998-89C7-E67AE9F95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15CE-91DE-49D9-8CC7-BDC0F0AB3A5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5220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1ED9236-8370-4F80-A137-9C7FF6F93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4505F858-63C1-4EBC-B81F-85CEDDE0C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E24A48DF-DBFC-4E8D-99A4-3C1FED051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3208-4B9E-4266-862F-F5924D8F79A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8598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8D8A73C-E76C-42C0-9916-65117F534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3BFBEFC-C46F-49DC-B0AE-ECAF8360C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C05E43F-C376-4E4B-9A76-17D1457553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5618532-76C5-4803-9130-B0AFA8B3C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55F94B3-0E3F-44DB-94A6-07314D01E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4FBC552-E6F8-4338-9B5C-6C28E05C2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E4849-3E05-4E7A-A158-F9F3B4D1554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0006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AA93B3-1A52-4C2B-A603-28D66B626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1BB95951-AC1F-419D-A411-8C51DB0CE9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79CAFD8-CFF8-43F8-B006-34D4289996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07B8E5F-74E4-4072-A397-524A9534E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B129DCD-59D8-4642-B3C0-651689920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3B9589E-AAE1-4BFF-B03C-748F6CCDD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3BA2-6186-41BC-8518-7A56A85F086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2436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4FC71BB1-E803-4E07-A82F-B091BBFD6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91ED231-2400-4AEC-956E-C89C6845C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DF441B0-6FB3-4BC9-9F73-6741DF5CDC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8CF285B-5741-42DA-AF6F-4EFE6FFEBC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5C4CB48-4EE9-48BC-B666-201626E944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9748D-0D8B-491E-8F72-044C619A46B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1339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شعار لجنة الطب والجراحة بدون خلفية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06762"/>
            <a:ext cx="4419600" cy="4463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6" name="Rectangle 6">
            <a:extLst>
              <a:ext uri="{FF2B5EF4-FFF2-40B4-BE49-F238E27FC236}">
                <a16:creationId xmlns="" xmlns:a16="http://schemas.microsoft.com/office/drawing/2014/main" id="{48AE7616-3B8D-49CF-A21D-ED0430F85F7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47700" y="23446"/>
            <a:ext cx="7772400" cy="1161708"/>
          </a:xfrm>
          <a:noFill/>
          <a:ln/>
        </p:spPr>
        <p:txBody>
          <a:bodyPr/>
          <a:lstStyle/>
          <a:p>
            <a:r>
              <a:rPr lang="en-US" altLang="en-US" sz="7200" dirty="0">
                <a:latin typeface="Arial" panose="020B0604020202020204" pitchFamily="34" charset="0"/>
              </a:rPr>
              <a:t>Thyroid Gland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48AE7616-3B8D-49CF-A21D-ED0430F85F78}"/>
              </a:ext>
            </a:extLst>
          </p:cNvPr>
          <p:cNvSpPr txBox="1">
            <a:spLocks noChangeArrowheads="1"/>
          </p:cNvSpPr>
          <p:nvPr/>
        </p:nvSpPr>
        <p:spPr>
          <a:xfrm>
            <a:off x="28134" y="2409654"/>
            <a:ext cx="4315265" cy="3991146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JO" altLang="en-US" sz="7200" dirty="0" smtClean="0">
                <a:latin typeface="Traditional Arabic" pitchFamily="18" charset="-78"/>
                <a:cs typeface="Traditional Arabic" pitchFamily="18" charset="-78"/>
              </a:rPr>
              <a:t>تم تفريغ كلام الدكتور </a:t>
            </a:r>
            <a:r>
              <a:rPr lang="ar-JO" altLang="en-US" sz="72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بسام النشيوات </a:t>
            </a:r>
            <a:r>
              <a:rPr lang="ar-JO" altLang="en-US" sz="7200" dirty="0" smtClean="0">
                <a:latin typeface="Traditional Arabic" pitchFamily="18" charset="-78"/>
                <a:cs typeface="Traditional Arabic" pitchFamily="18" charset="-78"/>
              </a:rPr>
              <a:t>على المحاضرة </a:t>
            </a:r>
            <a:r>
              <a:rPr lang="ar-JO" altLang="en-US" sz="7200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باللون الأخضر</a:t>
            </a:r>
          </a:p>
          <a:p>
            <a:r>
              <a:rPr lang="ar-JO" altLang="en-US" sz="7200" dirty="0" smtClean="0">
                <a:latin typeface="Traditional Arabic" pitchFamily="18" charset="-78"/>
                <a:cs typeface="Traditional Arabic" pitchFamily="18" charset="-78"/>
              </a:rPr>
              <a:t/>
            </a:r>
            <a:br>
              <a:rPr lang="ar-JO" altLang="en-US" sz="7200" dirty="0" smtClean="0">
                <a:latin typeface="Traditional Arabic" pitchFamily="18" charset="-78"/>
                <a:cs typeface="Traditional Arabic" pitchFamily="18" charset="-78"/>
              </a:rPr>
            </a:br>
            <a:r>
              <a:rPr lang="ar-JO" altLang="en-US" sz="7200" dirty="0" smtClean="0">
                <a:latin typeface="Traditional Arabic" pitchFamily="18" charset="-78"/>
                <a:cs typeface="Traditional Arabic" pitchFamily="18" charset="-78"/>
              </a:rPr>
              <a:t>كل الشكر للطالبة : </a:t>
            </a:r>
            <a:r>
              <a:rPr lang="en-US" altLang="en-US" sz="72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JO" altLang="en-US" sz="72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أبرار الصرايرة </a:t>
            </a:r>
            <a:r>
              <a:rPr lang="ar-JO" altLang="en-US" sz="7200" dirty="0" smtClean="0">
                <a:latin typeface="Traditional Arabic" pitchFamily="18" charset="-78"/>
                <a:cs typeface="Traditional Arabic" pitchFamily="18" charset="-78"/>
              </a:rPr>
              <a:t>على مجهودها</a:t>
            </a:r>
            <a:endParaRPr lang="en-US" altLang="en-US" sz="7200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11844A5-9079-4BF5-8F81-6780786BB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04800"/>
            <a:ext cx="7886700" cy="5872163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The thyroglossal duct : congenital anomalies with midline swelling &gt;&gt;to differentiate it from the thyroid swelling we do this test &gt;&gt; protrusion of the tongue  .</a:t>
            </a:r>
          </a:p>
          <a:p>
            <a:endParaRPr lang="en-US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In case with retrosternal extension :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  <a:latin typeface="Arial Rounded MT Bold" panose="020F0704030504030204" pitchFamily="34" charset="0"/>
              </a:rPr>
              <a:t>  1- 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deviation of the trachea 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   2- dullness on percussion 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                           *****************************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Exophthalmos : protrusion of the eye ball 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1- mild : initially the upper eyelid is elevated 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2- moderate : retro 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3- sever : edema and paralysis of the ocular muscles 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Bilateral in graves disease and unilateral in orbital tumor </a:t>
            </a:r>
          </a:p>
        </p:txBody>
      </p:sp>
    </p:spTree>
    <p:extLst>
      <p:ext uri="{BB962C8B-B14F-4D97-AF65-F5344CB8AC3E}">
        <p14:creationId xmlns:p14="http://schemas.microsoft.com/office/powerpoint/2010/main" val="2382241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Text Box 3">
            <a:extLst>
              <a:ext uri="{FF2B5EF4-FFF2-40B4-BE49-F238E27FC236}">
                <a16:creationId xmlns="" xmlns:a16="http://schemas.microsoft.com/office/drawing/2014/main" id="{81F514D8-EC17-41AB-A325-3D2B7A28D1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>
              <a:latin typeface="Book Antiqua" panose="02040602050305030304" pitchFamily="18" charset="0"/>
            </a:endParaRPr>
          </a:p>
        </p:txBody>
      </p:sp>
      <p:sp>
        <p:nvSpPr>
          <p:cNvPr id="51204" name="Rectangle 4">
            <a:extLst>
              <a:ext uri="{FF2B5EF4-FFF2-40B4-BE49-F238E27FC236}">
                <a16:creationId xmlns="" xmlns:a16="http://schemas.microsoft.com/office/drawing/2014/main" id="{CA968E0C-E89C-465D-8151-6D3111FA30B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01675" y="668289"/>
            <a:ext cx="7772400" cy="598487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altLang="en-US" dirty="0">
                <a:latin typeface="Arial" panose="020B0604020202020204" pitchFamily="34" charset="0"/>
              </a:rPr>
              <a:t>Investigations</a:t>
            </a:r>
          </a:p>
        </p:txBody>
      </p:sp>
      <p:sp>
        <p:nvSpPr>
          <p:cNvPr id="51205" name="Rectangle 5">
            <a:extLst>
              <a:ext uri="{FF2B5EF4-FFF2-40B4-BE49-F238E27FC236}">
                <a16:creationId xmlns="" xmlns:a16="http://schemas.microsoft.com/office/drawing/2014/main" id="{40C94160-B269-450E-88C7-F67C8532294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62000" y="1600200"/>
            <a:ext cx="7772400" cy="45720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Arial" panose="020B0604020202020204" pitchFamily="34" charset="0"/>
              </a:rPr>
              <a:t>Laboratory Tests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dirty="0">
                <a:latin typeface="Arial" panose="020B0604020202020204" pitchFamily="34" charset="0"/>
              </a:rPr>
              <a:t>Hormones measures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AutoNum type="alphaLcParenR"/>
            </a:pPr>
            <a:r>
              <a:rPr lang="en-US" altLang="en-US" sz="2800" dirty="0">
                <a:latin typeface="Arial" panose="020B0604020202020204" pitchFamily="34" charset="0"/>
              </a:rPr>
              <a:t> T.S.H.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AutoNum type="alphaLcParenR"/>
            </a:pPr>
            <a:r>
              <a:rPr lang="en-US" altLang="en-US" sz="2800" dirty="0">
                <a:latin typeface="Arial" panose="020B0604020202020204" pitchFamily="34" charset="0"/>
              </a:rPr>
              <a:t> T3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AutoNum type="alphaLcParenR"/>
            </a:pPr>
            <a:r>
              <a:rPr lang="en-US" altLang="en-US" sz="2800" dirty="0">
                <a:latin typeface="Arial" panose="020B0604020202020204" pitchFamily="34" charset="0"/>
              </a:rPr>
              <a:t> T4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</a:rPr>
              <a:t>Calcitonin </a:t>
            </a:r>
            <a:r>
              <a:rPr lang="en-US" altLang="en-US" sz="20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&gt;&gt; in medullary carcinoma the parafollicular cells secret calcitonin</a:t>
            </a:r>
            <a:r>
              <a:rPr lang="en-US" altLang="en-US" sz="2000" dirty="0">
                <a:latin typeface="Arial" panose="020B0604020202020204" pitchFamily="34" charset="0"/>
              </a:rPr>
              <a:t> 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</a:rPr>
              <a:t>Auto antibodies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AutoNum type="alphaLcParenR"/>
            </a:pPr>
            <a:r>
              <a:rPr lang="en-US" altLang="en-US" sz="2800" dirty="0">
                <a:latin typeface="Arial" panose="020B0604020202020204" pitchFamily="34" charset="0"/>
              </a:rPr>
              <a:t>Anti – TPO (Hashimoto)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AutoNum type="alphaLcParenR"/>
            </a:pPr>
            <a:r>
              <a:rPr lang="en-US" altLang="en-US" sz="2800" dirty="0">
                <a:latin typeface="Arial" panose="020B0604020202020204" pitchFamily="34" charset="0"/>
              </a:rPr>
              <a:t>TSI (Graves) 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1800" dirty="0">
                <a:latin typeface="Arial" panose="020B0604020202020204" pitchFamily="34" charset="0"/>
              </a:rPr>
              <a:t>Thyroglobulin – follow up after treatment of carcinoma </a:t>
            </a:r>
            <a:r>
              <a:rPr lang="en-US" altLang="en-US" sz="18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&gt;&gt; to insure that is no recurrence &gt;&gt; its level must be ZERO  after removing the tumor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>
            <a:extLst>
              <a:ext uri="{FF2B5EF4-FFF2-40B4-BE49-F238E27FC236}">
                <a16:creationId xmlns="" xmlns:a16="http://schemas.microsoft.com/office/drawing/2014/main" id="{B0C15DC6-B058-4F90-B891-1A365B1BA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Book Antiqua" panose="02040602050305030304" pitchFamily="18" charset="0"/>
            </a:endParaRPr>
          </a:p>
        </p:txBody>
      </p:sp>
      <p:sp>
        <p:nvSpPr>
          <p:cNvPr id="53251" name="Text Box 3">
            <a:extLst>
              <a:ext uri="{FF2B5EF4-FFF2-40B4-BE49-F238E27FC236}">
                <a16:creationId xmlns="" xmlns:a16="http://schemas.microsoft.com/office/drawing/2014/main" id="{63FD4B45-B724-4BAD-A24E-314F39BD6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>
              <a:latin typeface="Book Antiqua" panose="02040602050305030304" pitchFamily="18" charset="0"/>
            </a:endParaRPr>
          </a:p>
        </p:txBody>
      </p:sp>
      <p:sp>
        <p:nvSpPr>
          <p:cNvPr id="53252" name="Rectangle 4">
            <a:extLst>
              <a:ext uri="{FF2B5EF4-FFF2-40B4-BE49-F238E27FC236}">
                <a16:creationId xmlns="" xmlns:a16="http://schemas.microsoft.com/office/drawing/2014/main" id="{4A534BD3-1E71-4DB0-B386-1E24D56F4E5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-76200"/>
            <a:ext cx="7772400" cy="1470025"/>
          </a:xfrm>
          <a:noFill/>
          <a:ln/>
        </p:spPr>
        <p:txBody>
          <a:bodyPr>
            <a:normAutofit/>
          </a:bodyPr>
          <a:lstStyle/>
          <a:p>
            <a:r>
              <a:rPr lang="en-US" altLang="en-US" sz="4400" dirty="0" smtClean="0">
                <a:latin typeface="Arial" panose="020B0604020202020204" pitchFamily="34" charset="0"/>
              </a:rPr>
              <a:t>Investigations Cont</a:t>
            </a:r>
            <a:r>
              <a:rPr lang="en-US" altLang="en-US" sz="4400" dirty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53253" name="Rectangle 5">
            <a:extLst>
              <a:ext uri="{FF2B5EF4-FFF2-40B4-BE49-F238E27FC236}">
                <a16:creationId xmlns="" xmlns:a16="http://schemas.microsoft.com/office/drawing/2014/main" id="{1B8EBB37-4472-40A3-9F5A-304E50C02C5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62000" y="1524000"/>
            <a:ext cx="7772400" cy="5105400"/>
          </a:xfrm>
          <a:noFill/>
          <a:ln/>
        </p:spPr>
        <p:txBody>
          <a:bodyPr>
            <a:normAutofit lnSpcReduction="10000"/>
          </a:bodyPr>
          <a:lstStyle/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</a:rPr>
              <a:t>Imaging investigation</a:t>
            </a:r>
            <a:endParaRPr lang="en-US" altLang="en-US" sz="2400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U/S (routine) to see if its </a:t>
            </a:r>
          </a:p>
          <a:p>
            <a:pPr marL="457200" lvl="1" algn="l">
              <a:lnSpc>
                <a:spcPct val="80000"/>
              </a:lnSpc>
              <a:buClr>
                <a:schemeClr val="tx2"/>
              </a:buClr>
            </a:pPr>
            <a:r>
              <a:rPr lang="en-US" alt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1- single or multiple </a:t>
            </a:r>
          </a:p>
          <a:p>
            <a:pPr marL="457200" lvl="1" algn="l">
              <a:lnSpc>
                <a:spcPct val="80000"/>
              </a:lnSpc>
              <a:buClr>
                <a:schemeClr val="tx2"/>
              </a:buClr>
            </a:pPr>
            <a:r>
              <a:rPr lang="en-US" alt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2- solid or cystic 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CT: done if there are :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AutoNum type="alphaLcParenR"/>
            </a:pPr>
            <a:r>
              <a:rPr lang="en-US" altLang="en-US" dirty="0">
                <a:latin typeface="Arial" panose="020B0604020202020204" pitchFamily="34" charset="0"/>
              </a:rPr>
              <a:t>  Large goiters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AutoNum type="alphaLcParenR"/>
            </a:pPr>
            <a:r>
              <a:rPr lang="en-US" altLang="en-US" dirty="0">
                <a:latin typeface="Arial" panose="020B0604020202020204" pitchFamily="34" charset="0"/>
              </a:rPr>
              <a:t>  Pressure symptoms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AutoNum type="alphaLcParenR"/>
            </a:pPr>
            <a:r>
              <a:rPr lang="en-US" altLang="en-US" dirty="0">
                <a:latin typeface="Arial" panose="020B0604020202020204" pitchFamily="34" charset="0"/>
              </a:rPr>
              <a:t>  Retro sternal extension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AutoNum type="alphaLcParenR"/>
            </a:pPr>
            <a:r>
              <a:rPr lang="en-US" altLang="en-US" dirty="0">
                <a:latin typeface="Arial" panose="020B0604020202020204" pitchFamily="34" charset="0"/>
              </a:rPr>
              <a:t>  Pre op. assessment in Ca. 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19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MRI (To detect vascular invasion) </a:t>
            </a:r>
          </a:p>
          <a:p>
            <a:pPr marL="457200" lvl="1" algn="l">
              <a:lnSpc>
                <a:spcPct val="80000"/>
              </a:lnSpc>
              <a:buClr>
                <a:schemeClr val="tx2"/>
              </a:buClr>
            </a:pPr>
            <a:r>
              <a:rPr lang="en-US" altLang="en-US" sz="19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Mainly the carotid artery ( due to thyroid enlargement the carotid pulse is displaced &gt;&gt; this sign is called PARRY SIGN 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Radionuclide imaging (Function):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AutoNum type="alphaLcParenR"/>
            </a:pPr>
            <a:r>
              <a:rPr lang="en-US" altLang="en-US" sz="2600" dirty="0">
                <a:latin typeface="Arial" panose="020B0604020202020204" pitchFamily="34" charset="0"/>
              </a:rPr>
              <a:t> 99mTc   123I   131I 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P.E.T.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</a:rPr>
              <a:t>   F.N.A.C.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D279A6E-F9F6-4EC2-9AE5-B87C3D366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Radionuclide :</a:t>
            </a:r>
            <a:b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</a:b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in patient with thyrotoxicosis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C79B579-0559-4C16-AA99-0B8B5DB33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1- hot nodule : toxic nodule absorb all the iodine &gt;&gt; the incidence of malignancy in it is 4%</a:t>
            </a:r>
          </a:p>
          <a:p>
            <a:endParaRPr lang="en-US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2- cold nodule : doesn’t take any of these radioactive ingredient &gt;&gt; the incidence of malignancy is 16%</a:t>
            </a:r>
          </a:p>
          <a:p>
            <a:endParaRPr lang="en-US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3- warm : nodule that uptake iodine similar to the normal thyroid tissue &gt;&gt; the incidence of malignancy is 8%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4858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1C75E67-B6F7-485C-AFF1-756FB09D3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905000"/>
            <a:ext cx="7886700" cy="1325563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FNA : can diagnose all the pathology but cant differentiate between ( follicular carcinoma and follicular adenoma ) so we need tissue biopsy </a:t>
            </a:r>
            <a:br>
              <a:rPr lang="en-US" sz="3600" dirty="0">
                <a:solidFill>
                  <a:srgbClr val="00B050"/>
                </a:solidFill>
                <a:latin typeface="Arial Rounded MT Bold" panose="020F0704030504030204" pitchFamily="34" charset="0"/>
              </a:rPr>
            </a:br>
            <a:r>
              <a:rPr lang="en-US" sz="36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/>
            </a:r>
            <a:br>
              <a:rPr lang="en-US" sz="3600" dirty="0">
                <a:solidFill>
                  <a:srgbClr val="00B050"/>
                </a:solidFill>
                <a:latin typeface="Arial Rounded MT Bold" panose="020F0704030504030204" pitchFamily="34" charset="0"/>
              </a:rPr>
            </a:br>
            <a:r>
              <a:rPr lang="en-US" sz="36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but otherwise the final definitive diagnosis is done by FNA  </a:t>
            </a:r>
          </a:p>
        </p:txBody>
      </p:sp>
    </p:spTree>
    <p:extLst>
      <p:ext uri="{BB962C8B-B14F-4D97-AF65-F5344CB8AC3E}">
        <p14:creationId xmlns:p14="http://schemas.microsoft.com/office/powerpoint/2010/main" val="26778392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>
            <a:extLst>
              <a:ext uri="{FF2B5EF4-FFF2-40B4-BE49-F238E27FC236}">
                <a16:creationId xmlns="" xmlns:a16="http://schemas.microsoft.com/office/drawing/2014/main" id="{20EFDF52-AF00-4F6E-88D2-9CBA5AB204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Book Antiqua" panose="02040602050305030304" pitchFamily="18" charset="0"/>
            </a:endParaRPr>
          </a:p>
        </p:txBody>
      </p:sp>
      <p:sp>
        <p:nvSpPr>
          <p:cNvPr id="55299" name="Text Box 3">
            <a:extLst>
              <a:ext uri="{FF2B5EF4-FFF2-40B4-BE49-F238E27FC236}">
                <a16:creationId xmlns="" xmlns:a16="http://schemas.microsoft.com/office/drawing/2014/main" id="{ED27DE51-4ED5-4EEF-99CF-457EB22BA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>
              <a:latin typeface="Book Antiqua" panose="02040602050305030304" pitchFamily="18" charset="0"/>
            </a:endParaRPr>
          </a:p>
        </p:txBody>
      </p:sp>
      <p:sp>
        <p:nvSpPr>
          <p:cNvPr id="55300" name="Rectangle 4">
            <a:extLst>
              <a:ext uri="{FF2B5EF4-FFF2-40B4-BE49-F238E27FC236}">
                <a16:creationId xmlns="" xmlns:a16="http://schemas.microsoft.com/office/drawing/2014/main" id="{0357AB43-44BE-46AB-9808-76863D243F5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-76200"/>
            <a:ext cx="7772400" cy="1470025"/>
          </a:xfrm>
          <a:noFill/>
          <a:ln/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Treatment</a:t>
            </a:r>
          </a:p>
        </p:txBody>
      </p:sp>
      <p:sp>
        <p:nvSpPr>
          <p:cNvPr id="55301" name="Rectangle 5">
            <a:extLst>
              <a:ext uri="{FF2B5EF4-FFF2-40B4-BE49-F238E27FC236}">
                <a16:creationId xmlns="" xmlns:a16="http://schemas.microsoft.com/office/drawing/2014/main" id="{6392ACB6-9A3A-41F0-9A5C-1FEB2FBD0B4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62000" y="1524000"/>
            <a:ext cx="7772400" cy="45720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</a:rPr>
              <a:t> Non malignant goiter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Simple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AutoNum type="alphaLcParenR"/>
            </a:pPr>
            <a:r>
              <a:rPr lang="en-US" altLang="en-US" dirty="0">
                <a:latin typeface="Arial" panose="020B0604020202020204" pitchFamily="34" charset="0"/>
              </a:rPr>
              <a:t>Expectant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AutoNum type="alphaLcParenR"/>
            </a:pPr>
            <a:r>
              <a:rPr lang="en-US" altLang="en-US" dirty="0">
                <a:latin typeface="Arial" panose="020B0604020202020204" pitchFamily="34" charset="0"/>
              </a:rPr>
              <a:t>Hormone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AutoNum type="alphaLcParenR"/>
            </a:pPr>
            <a:r>
              <a:rPr lang="en-US" altLang="en-US" dirty="0">
                <a:latin typeface="Arial" panose="020B0604020202020204" pitchFamily="34" charset="0"/>
              </a:rPr>
              <a:t>Surgery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 Toxic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AutoNum type="alphaLcParenR"/>
            </a:pPr>
            <a:r>
              <a:rPr lang="en-US" altLang="en-US" dirty="0">
                <a:latin typeface="Arial" panose="020B0604020202020204" pitchFamily="34" charset="0"/>
              </a:rPr>
              <a:t>Anti thyroid drugs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AutoNum type="alphaLcParenR"/>
            </a:pPr>
            <a:r>
              <a:rPr lang="en-US" altLang="en-US" dirty="0">
                <a:latin typeface="Arial" panose="020B0604020202020204" pitchFamily="34" charset="0"/>
              </a:rPr>
              <a:t>Surgery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AutoNum type="alphaLcParenR"/>
            </a:pPr>
            <a:r>
              <a:rPr lang="en-US" altLang="en-US" dirty="0">
                <a:latin typeface="Arial" panose="020B0604020202020204" pitchFamily="34" charset="0"/>
              </a:rPr>
              <a:t>Radio active Iodine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</a:rPr>
              <a:t>Malignant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Surgery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+/- Radio active Iodine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+/- Radio Therapy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+/- Chemo Therapy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>
            <a:extLst>
              <a:ext uri="{FF2B5EF4-FFF2-40B4-BE49-F238E27FC236}">
                <a16:creationId xmlns="" xmlns:a16="http://schemas.microsoft.com/office/drawing/2014/main" id="{72EF679C-5294-4563-84CC-8558E89F9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Book Antiqua" panose="02040602050305030304" pitchFamily="18" charset="0"/>
            </a:endParaRPr>
          </a:p>
        </p:txBody>
      </p:sp>
      <p:sp>
        <p:nvSpPr>
          <p:cNvPr id="57347" name="Text Box 3">
            <a:extLst>
              <a:ext uri="{FF2B5EF4-FFF2-40B4-BE49-F238E27FC236}">
                <a16:creationId xmlns="" xmlns:a16="http://schemas.microsoft.com/office/drawing/2014/main" id="{DCD1F373-EE9E-4FB8-B0B1-444EC1BF5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>
              <a:latin typeface="Book Antiqua" panose="02040602050305030304" pitchFamily="18" charset="0"/>
            </a:endParaRPr>
          </a:p>
        </p:txBody>
      </p:sp>
      <p:sp>
        <p:nvSpPr>
          <p:cNvPr id="57348" name="Rectangle 4">
            <a:extLst>
              <a:ext uri="{FF2B5EF4-FFF2-40B4-BE49-F238E27FC236}">
                <a16:creationId xmlns="" xmlns:a16="http://schemas.microsoft.com/office/drawing/2014/main" id="{96C19B31-E5BF-40CC-BEA5-FB0A4AA0FA3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-76200"/>
            <a:ext cx="7772400" cy="1470025"/>
          </a:xfrm>
          <a:noFill/>
          <a:ln/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Suspicious Thyroid Nodule</a:t>
            </a:r>
          </a:p>
        </p:txBody>
      </p:sp>
      <p:sp>
        <p:nvSpPr>
          <p:cNvPr id="57349" name="Rectangle 5">
            <a:extLst>
              <a:ext uri="{FF2B5EF4-FFF2-40B4-BE49-F238E27FC236}">
                <a16:creationId xmlns="" xmlns:a16="http://schemas.microsoft.com/office/drawing/2014/main" id="{51683C37-ABD4-4EA1-BC05-0F2558EA809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8600" y="1524000"/>
            <a:ext cx="8686800" cy="4572000"/>
          </a:xfrm>
          <a:noFill/>
          <a:ln/>
        </p:spPr>
        <p:txBody>
          <a:bodyPr>
            <a:normAutofit lnSpcReduction="10000"/>
          </a:bodyPr>
          <a:lstStyle/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Arial" panose="020B0604020202020204" pitchFamily="34" charset="0"/>
              </a:rPr>
              <a:t>Recent origin </a:t>
            </a:r>
            <a:r>
              <a:rPr lang="en-US" altLang="en-US" sz="2800" dirty="0">
                <a:solidFill>
                  <a:srgbClr val="00B050"/>
                </a:solidFill>
                <a:latin typeface="Arial" panose="020B0604020202020204" pitchFamily="34" charset="0"/>
              </a:rPr>
              <a:t>( of short duration )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Arial" panose="020B0604020202020204" pitchFamily="34" charset="0"/>
              </a:rPr>
              <a:t>Firm, Fixed and irregular </a:t>
            </a:r>
            <a:r>
              <a:rPr lang="en-US" altLang="en-US" sz="2800" dirty="0">
                <a:solidFill>
                  <a:srgbClr val="00B050"/>
                </a:solidFill>
                <a:latin typeface="Arial" panose="020B0604020202020204" pitchFamily="34" charset="0"/>
              </a:rPr>
              <a:t>( hard )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Arial" panose="020B0604020202020204" pitchFamily="34" charset="0"/>
              </a:rPr>
              <a:t>Increasing in size rapidly </a:t>
            </a:r>
            <a:r>
              <a:rPr lang="en-US" altLang="en-US" sz="2800" dirty="0">
                <a:solidFill>
                  <a:srgbClr val="00B050"/>
                </a:solidFill>
                <a:latin typeface="Arial" panose="020B0604020202020204" pitchFamily="34" charset="0"/>
              </a:rPr>
              <a:t>( within weeks or months ) 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Arial" panose="020B0604020202020204" pitchFamily="34" charset="0"/>
              </a:rPr>
              <a:t>In a patient with family history of thyroid cancer 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Arial" panose="020B0604020202020204" pitchFamily="34" charset="0"/>
              </a:rPr>
              <a:t>Young patient less than 15 years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Arial" panose="020B0604020202020204" pitchFamily="34" charset="0"/>
              </a:rPr>
              <a:t>Old patient over 65 years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Arial" panose="020B0604020202020204" pitchFamily="34" charset="0"/>
              </a:rPr>
              <a:t>Previous history of neck irradiation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Arial" panose="020B0604020202020204" pitchFamily="34" charset="0"/>
              </a:rPr>
              <a:t>Presence of horsiness of voice or Horner syndrome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Arial" panose="020B0604020202020204" pitchFamily="34" charset="0"/>
              </a:rPr>
              <a:t>Presence of cervical adenopathy </a:t>
            </a:r>
            <a:r>
              <a:rPr lang="en-US" altLang="en-US" sz="2800" dirty="0">
                <a:solidFill>
                  <a:srgbClr val="00B050"/>
                </a:solidFill>
                <a:latin typeface="Arial" panose="020B0604020202020204" pitchFamily="34" charset="0"/>
              </a:rPr>
              <a:t>palpable cervical </a:t>
            </a:r>
            <a:r>
              <a:rPr lang="en-US" altLang="en-US" sz="2800" dirty="0" err="1">
                <a:solidFill>
                  <a:srgbClr val="00B050"/>
                </a:solidFill>
                <a:latin typeface="Arial" panose="020B0604020202020204" pitchFamily="34" charset="0"/>
              </a:rPr>
              <a:t>lymphnode</a:t>
            </a:r>
            <a:r>
              <a:rPr lang="en-US" altLang="en-US" sz="2800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>
            <a:extLst>
              <a:ext uri="{FF2B5EF4-FFF2-40B4-BE49-F238E27FC236}">
                <a16:creationId xmlns="" xmlns:a16="http://schemas.microsoft.com/office/drawing/2014/main" id="{750E57B7-2128-40C9-9918-023682C89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Book Antiqua" panose="02040602050305030304" pitchFamily="18" charset="0"/>
            </a:endParaRPr>
          </a:p>
        </p:txBody>
      </p:sp>
      <p:sp>
        <p:nvSpPr>
          <p:cNvPr id="59395" name="Text Box 3">
            <a:extLst>
              <a:ext uri="{FF2B5EF4-FFF2-40B4-BE49-F238E27FC236}">
                <a16:creationId xmlns="" xmlns:a16="http://schemas.microsoft.com/office/drawing/2014/main" id="{5BFC3226-72B6-4833-AC5E-C2B7041D71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>
              <a:latin typeface="Book Antiqua" panose="02040602050305030304" pitchFamily="18" charset="0"/>
            </a:endParaRPr>
          </a:p>
        </p:txBody>
      </p:sp>
      <p:sp>
        <p:nvSpPr>
          <p:cNvPr id="59396" name="Rectangle 4">
            <a:extLst>
              <a:ext uri="{FF2B5EF4-FFF2-40B4-BE49-F238E27FC236}">
                <a16:creationId xmlns="" xmlns:a16="http://schemas.microsoft.com/office/drawing/2014/main" id="{56D79EBE-2575-4542-A5B6-A6485BFA43C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-76200"/>
            <a:ext cx="7772400" cy="1470025"/>
          </a:xfrm>
          <a:noFill/>
          <a:ln/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Prognostic Factors</a:t>
            </a:r>
          </a:p>
        </p:txBody>
      </p:sp>
      <p:sp>
        <p:nvSpPr>
          <p:cNvPr id="59397" name="Rectangle 5">
            <a:extLst>
              <a:ext uri="{FF2B5EF4-FFF2-40B4-BE49-F238E27FC236}">
                <a16:creationId xmlns="" xmlns:a16="http://schemas.microsoft.com/office/drawing/2014/main" id="{E6EC44BF-F7E3-4322-8499-0FB0F9CD00A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62000" y="1752600"/>
            <a:ext cx="7772400" cy="45720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4000" dirty="0">
                <a:latin typeface="Arial" panose="020B0604020202020204" pitchFamily="34" charset="0"/>
              </a:rPr>
              <a:t>A.G.E.S</a:t>
            </a:r>
          </a:p>
          <a:p>
            <a:pPr algn="l">
              <a:lnSpc>
                <a:spcPct val="80000"/>
              </a:lnSpc>
            </a:pPr>
            <a:endParaRPr lang="en-US" altLang="en-US" sz="4000" dirty="0">
              <a:latin typeface="Arial" panose="020B0604020202020204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4000" dirty="0">
                <a:latin typeface="Arial" panose="020B0604020202020204" pitchFamily="34" charset="0"/>
              </a:rPr>
              <a:t>A.M.E.S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altLang="en-US" sz="4000" dirty="0">
              <a:latin typeface="Arial" panose="020B0604020202020204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4000" dirty="0">
                <a:latin typeface="Arial" panose="020B0604020202020204" pitchFamily="34" charset="0"/>
              </a:rPr>
              <a:t>M.A.C.I.S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>
            <a:extLst>
              <a:ext uri="{FF2B5EF4-FFF2-40B4-BE49-F238E27FC236}">
                <a16:creationId xmlns="" xmlns:a16="http://schemas.microsoft.com/office/drawing/2014/main" id="{A71844E8-610E-4871-8072-61ABCCC46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Book Antiqua" panose="02040602050305030304" pitchFamily="18" charset="0"/>
            </a:endParaRPr>
          </a:p>
        </p:txBody>
      </p:sp>
      <p:sp>
        <p:nvSpPr>
          <p:cNvPr id="40963" name="Text Box 3">
            <a:extLst>
              <a:ext uri="{FF2B5EF4-FFF2-40B4-BE49-F238E27FC236}">
                <a16:creationId xmlns="" xmlns:a16="http://schemas.microsoft.com/office/drawing/2014/main" id="{DF91CA94-9EF2-43F8-A817-F22C561F9E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>
              <a:latin typeface="Book Antiqua" panose="02040602050305030304" pitchFamily="18" charset="0"/>
            </a:endParaRPr>
          </a:p>
        </p:txBody>
      </p:sp>
      <p:sp>
        <p:nvSpPr>
          <p:cNvPr id="40964" name="Rectangle 4">
            <a:extLst>
              <a:ext uri="{FF2B5EF4-FFF2-40B4-BE49-F238E27FC236}">
                <a16:creationId xmlns="" xmlns:a16="http://schemas.microsoft.com/office/drawing/2014/main" id="{2EF742F5-A432-497D-AC1D-7C1D47EFC79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381000"/>
            <a:ext cx="7772400" cy="822325"/>
          </a:xfrm>
          <a:noFill/>
          <a:ln/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Thyroid disorders</a:t>
            </a:r>
          </a:p>
        </p:txBody>
      </p:sp>
      <p:sp>
        <p:nvSpPr>
          <p:cNvPr id="40965" name="Rectangle 5">
            <a:extLst>
              <a:ext uri="{FF2B5EF4-FFF2-40B4-BE49-F238E27FC236}">
                <a16:creationId xmlns="" xmlns:a16="http://schemas.microsoft.com/office/drawing/2014/main" id="{C9FCB32F-21DB-495C-8FF7-8A9D6013CD0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38200" y="2057400"/>
            <a:ext cx="7772400" cy="4572000"/>
          </a:xfrm>
          <a:noFill/>
          <a:ln/>
        </p:spPr>
        <p:txBody>
          <a:bodyPr>
            <a:normAutofit lnSpcReduction="10000"/>
          </a:bodyPr>
          <a:lstStyle/>
          <a:p>
            <a:pPr algn="l">
              <a:lnSpc>
                <a:spcPct val="80000"/>
              </a:lnSpc>
            </a:pPr>
            <a:r>
              <a:rPr lang="en-US" altLang="en-US" sz="2800" dirty="0">
                <a:latin typeface="Arial" panose="020B0604020202020204" pitchFamily="34" charset="0"/>
              </a:rPr>
              <a:t>The patient notice :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Arial" panose="020B0604020202020204" pitchFamily="34" charset="0"/>
              </a:rPr>
              <a:t>Neck swelling(s) 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Arial" panose="020B0604020202020204" pitchFamily="34" charset="0"/>
              </a:rPr>
              <a:t>Local pressure symptoms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dirty="0">
                <a:latin typeface="Arial" panose="020B0604020202020204" pitchFamily="34" charset="0"/>
              </a:rPr>
              <a:t>Dyspnea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dirty="0">
                <a:latin typeface="Arial" panose="020B0604020202020204" pitchFamily="34" charset="0"/>
              </a:rPr>
              <a:t>Dysphagia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dirty="0" err="1">
                <a:latin typeface="Arial" panose="020B0604020202020204" pitchFamily="34" charset="0"/>
              </a:rPr>
              <a:t>Hoarsiness</a:t>
            </a:r>
            <a:r>
              <a:rPr lang="en-US" altLang="en-US" dirty="0">
                <a:latin typeface="Arial" panose="020B0604020202020204" pitchFamily="34" charset="0"/>
              </a:rPr>
              <a:t> of voice </a:t>
            </a:r>
            <a:r>
              <a:rPr lang="en-US" alt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&gt;&gt;because it affect the recurrent laryngeal nerve which supply extrinsic and intrinsic muscle of larynx except the thoracothyroid muscle 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dirty="0">
                <a:latin typeface="Arial" panose="020B0604020202020204" pitchFamily="34" charset="0"/>
              </a:rPr>
              <a:t>Stridor 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dirty="0">
                <a:latin typeface="Arial" panose="020B0604020202020204" pitchFamily="34" charset="0"/>
              </a:rPr>
              <a:t>Engorged neck veins </a:t>
            </a:r>
            <a:r>
              <a:rPr lang="en-US" alt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&gt;&gt; pressure effect on the ARNOLD nerve &gt;&gt; branch of the vagus 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dirty="0">
                <a:latin typeface="Arial" panose="020B0604020202020204" pitchFamily="34" charset="0"/>
              </a:rPr>
              <a:t>Local pain or pain referred to ear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Arial" panose="020B0604020202020204" pitchFamily="34" charset="0"/>
              </a:rPr>
              <a:t>Symptoms and signs of hyper or hypo function 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Arial" panose="020B0604020202020204" pitchFamily="34" charset="0"/>
              </a:rPr>
              <a:t>Remote and distal features relating to </a:t>
            </a:r>
            <a:r>
              <a:rPr lang="en-US" altLang="en-US" sz="2800" dirty="0" err="1">
                <a:latin typeface="Arial" panose="020B0604020202020204" pitchFamily="34" charset="0"/>
              </a:rPr>
              <a:t>metastates</a:t>
            </a:r>
            <a:r>
              <a:rPr lang="en-US" altLang="en-US" sz="2800" dirty="0">
                <a:latin typeface="Arial" panose="020B0604020202020204" pitchFamily="34" charset="0"/>
              </a:rPr>
              <a:t> .</a:t>
            </a:r>
          </a:p>
        </p:txBody>
      </p:sp>
      <p:sp>
        <p:nvSpPr>
          <p:cNvPr id="40966" name="Rectangle 6">
            <a:extLst>
              <a:ext uri="{FF2B5EF4-FFF2-40B4-BE49-F238E27FC236}">
                <a16:creationId xmlns="" xmlns:a16="http://schemas.microsoft.com/office/drawing/2014/main" id="{2ABB063D-2F10-43BF-B165-017F7A427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1100" y="1567656"/>
            <a:ext cx="7086600" cy="457200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400" b="1" dirty="0">
                <a:solidFill>
                  <a:schemeClr val="bg2"/>
                </a:solidFill>
              </a:rPr>
              <a:t>Most Common Neck Swelling in Adults</a:t>
            </a:r>
            <a:r>
              <a:rPr lang="en-US" altLang="en-US" dirty="0">
                <a:solidFill>
                  <a:schemeClr val="bg2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>
            <a:extLst>
              <a:ext uri="{FF2B5EF4-FFF2-40B4-BE49-F238E27FC236}">
                <a16:creationId xmlns="" xmlns:a16="http://schemas.microsoft.com/office/drawing/2014/main" id="{14175C46-5364-43AC-A695-4A2DC6454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Book Antiqua" panose="02040602050305030304" pitchFamily="18" charset="0"/>
            </a:endParaRPr>
          </a:p>
        </p:txBody>
      </p:sp>
      <p:sp>
        <p:nvSpPr>
          <p:cNvPr id="43011" name="Text Box 3">
            <a:extLst>
              <a:ext uri="{FF2B5EF4-FFF2-40B4-BE49-F238E27FC236}">
                <a16:creationId xmlns="" xmlns:a16="http://schemas.microsoft.com/office/drawing/2014/main" id="{E5881406-28AC-4ACF-B768-FB3AE3AB2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>
              <a:latin typeface="Book Antiqua" panose="02040602050305030304" pitchFamily="18" charset="0"/>
            </a:endParaRPr>
          </a:p>
        </p:txBody>
      </p:sp>
      <p:sp>
        <p:nvSpPr>
          <p:cNvPr id="43012" name="Rectangle 4">
            <a:extLst>
              <a:ext uri="{FF2B5EF4-FFF2-40B4-BE49-F238E27FC236}">
                <a16:creationId xmlns="" xmlns:a16="http://schemas.microsoft.com/office/drawing/2014/main" id="{251FCDA0-01E0-4591-AAAB-BA82EC6F0E2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01675" y="429418"/>
            <a:ext cx="7772400" cy="822325"/>
          </a:xfrm>
          <a:noFill/>
          <a:ln/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Thyroid Swelling</a:t>
            </a:r>
          </a:p>
        </p:txBody>
      </p:sp>
      <p:sp>
        <p:nvSpPr>
          <p:cNvPr id="43013" name="Rectangle 5">
            <a:extLst>
              <a:ext uri="{FF2B5EF4-FFF2-40B4-BE49-F238E27FC236}">
                <a16:creationId xmlns="" xmlns:a16="http://schemas.microsoft.com/office/drawing/2014/main" id="{A5D7A102-1003-4244-9FBF-9AC6086ACCE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62000" y="1676400"/>
            <a:ext cx="7772400" cy="45720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</a:rPr>
              <a:t>Consistency 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  Diffuse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  Nodular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</a:pPr>
            <a:r>
              <a:rPr lang="en-US" altLang="en-US" dirty="0">
                <a:latin typeface="Arial" panose="020B0604020202020204" pitchFamily="34" charset="0"/>
              </a:rPr>
              <a:t>Multi nodular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</a:pPr>
            <a:r>
              <a:rPr lang="en-US" altLang="en-US" dirty="0">
                <a:latin typeface="Arial" panose="020B0604020202020204" pitchFamily="34" charset="0"/>
              </a:rPr>
              <a:t>Solitary nodule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</a:pPr>
            <a:endParaRPr lang="en-US" altLang="en-US" dirty="0">
              <a:latin typeface="Arial" panose="020B0604020202020204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</a:rPr>
              <a:t>Function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Simple </a:t>
            </a:r>
            <a:r>
              <a:rPr lang="en-US" altLang="en-US" sz="2400" dirty="0">
                <a:solidFill>
                  <a:srgbClr val="00B050"/>
                </a:solidFill>
                <a:latin typeface="Arial" panose="020B0604020202020204" pitchFamily="34" charset="0"/>
              </a:rPr>
              <a:t>&gt;&gt; no excessive secretion 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Toxic </a:t>
            </a:r>
            <a:r>
              <a:rPr lang="en-US" altLang="en-US" sz="2400" dirty="0">
                <a:solidFill>
                  <a:srgbClr val="00B050"/>
                </a:solidFill>
                <a:latin typeface="Arial" panose="020B0604020202020204" pitchFamily="34" charset="0"/>
              </a:rPr>
              <a:t>&gt;&gt; increase secretion of T3 , T4 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</a:rPr>
              <a:t>Behavior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</a:rPr>
              <a:t>Benign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</a:rPr>
              <a:t>Malignant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10D179E-E66F-436B-BE49-EA4996F3D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33400"/>
            <a:ext cx="7886700" cy="5643563"/>
          </a:xfrm>
        </p:spPr>
        <p:txBody>
          <a:bodyPr/>
          <a:lstStyle/>
          <a:p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In young people the main system will be affected is the nervous system ..</a:t>
            </a:r>
          </a:p>
          <a:p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The problem of the nervous system :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1- irritability 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2- insomnia 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3- nervousness 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4- intolerance to heat 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5- increase appetite 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6- loss of weight 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7- diarrhea 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8- excessive sweating 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9- tremor 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="" xmlns:a16="http://schemas.microsoft.com/office/drawing/2014/main" id="{328A60F9-47EC-48F0-8F77-731428F5FF83}"/>
              </a:ext>
            </a:extLst>
          </p:cNvPr>
          <p:cNvSpPr/>
          <p:nvPr/>
        </p:nvSpPr>
        <p:spPr>
          <a:xfrm>
            <a:off x="3886200" y="2209800"/>
            <a:ext cx="1981200" cy="17526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D076D26-EAA8-448B-91A8-920C21460163}"/>
              </a:ext>
            </a:extLst>
          </p:cNvPr>
          <p:cNvSpPr txBox="1"/>
          <p:nvPr/>
        </p:nvSpPr>
        <p:spPr>
          <a:xfrm>
            <a:off x="6324600" y="2209800"/>
            <a:ext cx="2438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In case of hyperthyroidism </a:t>
            </a:r>
          </a:p>
          <a:p>
            <a:endParaRPr lang="en-US" sz="2000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r>
              <a:rPr lang="en-US" sz="20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And the opposite in hypo </a:t>
            </a:r>
          </a:p>
        </p:txBody>
      </p:sp>
    </p:spTree>
    <p:extLst>
      <p:ext uri="{BB962C8B-B14F-4D97-AF65-F5344CB8AC3E}">
        <p14:creationId xmlns:p14="http://schemas.microsoft.com/office/powerpoint/2010/main" val="981286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D236B1F-C3F9-48FF-A714-283B379AB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323462"/>
            <a:ext cx="7886700" cy="5567363"/>
          </a:xfrm>
        </p:spPr>
        <p:txBody>
          <a:bodyPr/>
          <a:lstStyle/>
          <a:p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The most common system affected in older people is the CVS :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1- palpitation ( initially )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2- chest pain 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3- orthopnea 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4-heart failure 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5- mi 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6- arrythmia ( premature ventricular contraction )</a:t>
            </a:r>
          </a:p>
        </p:txBody>
      </p:sp>
    </p:spTree>
    <p:extLst>
      <p:ext uri="{BB962C8B-B14F-4D97-AF65-F5344CB8AC3E}">
        <p14:creationId xmlns:p14="http://schemas.microsoft.com/office/powerpoint/2010/main" val="1708103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>
            <a:extLst>
              <a:ext uri="{FF2B5EF4-FFF2-40B4-BE49-F238E27FC236}">
                <a16:creationId xmlns="" xmlns:a16="http://schemas.microsoft.com/office/drawing/2014/main" id="{9ACDB36A-87CB-4CDD-8790-06EEAC0A9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Book Antiqua" panose="02040602050305030304" pitchFamily="18" charset="0"/>
            </a:endParaRPr>
          </a:p>
        </p:txBody>
      </p:sp>
      <p:sp>
        <p:nvSpPr>
          <p:cNvPr id="45059" name="Text Box 3">
            <a:extLst>
              <a:ext uri="{FF2B5EF4-FFF2-40B4-BE49-F238E27FC236}">
                <a16:creationId xmlns="" xmlns:a16="http://schemas.microsoft.com/office/drawing/2014/main" id="{4CD9B730-164A-4864-9A82-CC4510DD3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>
              <a:latin typeface="Book Antiqua" panose="02040602050305030304" pitchFamily="18" charset="0"/>
            </a:endParaRPr>
          </a:p>
        </p:txBody>
      </p:sp>
      <p:sp>
        <p:nvSpPr>
          <p:cNvPr id="45060" name="Rectangle 4">
            <a:extLst>
              <a:ext uri="{FF2B5EF4-FFF2-40B4-BE49-F238E27FC236}">
                <a16:creationId xmlns="" xmlns:a16="http://schemas.microsoft.com/office/drawing/2014/main" id="{862DC61F-D9A8-4C76-85AD-E00E3CC36AC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01675" y="388937"/>
            <a:ext cx="7772400" cy="822325"/>
          </a:xfrm>
          <a:noFill/>
          <a:ln/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Non Malignant Goiter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="" xmlns:a16="http://schemas.microsoft.com/office/drawing/2014/main" id="{903FF800-818E-440F-9513-085C76C2964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4800" y="1676400"/>
            <a:ext cx="8610600" cy="5029200"/>
          </a:xfrm>
          <a:noFill/>
          <a:ln/>
        </p:spPr>
        <p:txBody>
          <a:bodyPr>
            <a:normAutofit/>
          </a:bodyPr>
          <a:lstStyle/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</a:rPr>
              <a:t>Simple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Multi Nodular goiter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Solitary Nodule (cystic or solid) </a:t>
            </a:r>
            <a:r>
              <a:rPr lang="en-US" altLang="en-US" sz="2000" dirty="0">
                <a:solidFill>
                  <a:srgbClr val="00B050"/>
                </a:solidFill>
                <a:latin typeface="Arial" panose="020B0604020202020204" pitchFamily="34" charset="0"/>
              </a:rPr>
              <a:t>&gt;&gt; we differentiate by US 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Thyroiditis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</a:pPr>
            <a:r>
              <a:rPr lang="en-US" altLang="en-US" sz="1600" dirty="0">
                <a:latin typeface="Arial" panose="020B0604020202020204" pitchFamily="34" charset="0"/>
              </a:rPr>
              <a:t>Hashimoto </a:t>
            </a:r>
            <a:r>
              <a:rPr lang="en-US" altLang="en-US" sz="16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most common ) &gt;&gt; autoimmune 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</a:pPr>
            <a:r>
              <a:rPr lang="en-US" altLang="en-US" sz="1600" dirty="0">
                <a:latin typeface="Arial" panose="020B0604020202020204" pitchFamily="34" charset="0"/>
              </a:rPr>
              <a:t>Sub acute (De </a:t>
            </a:r>
            <a:r>
              <a:rPr lang="en-US" altLang="en-US" sz="1600" dirty="0" err="1">
                <a:latin typeface="Arial" panose="020B0604020202020204" pitchFamily="34" charset="0"/>
              </a:rPr>
              <a:t>quervain</a:t>
            </a:r>
            <a:r>
              <a:rPr lang="en-US" altLang="en-US" sz="1600" dirty="0">
                <a:latin typeface="Arial" panose="020B0604020202020204" pitchFamily="34" charset="0"/>
              </a:rPr>
              <a:t>) </a:t>
            </a:r>
            <a:r>
              <a:rPr lang="en-US" altLang="en-US" sz="16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&gt;&gt; viral infection 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</a:pPr>
            <a:r>
              <a:rPr lang="en-US" altLang="en-US" sz="16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Associated with pain , fever and initial hyperthyroidism then due to damage of the thyroid tissue &gt;&gt; become hypo 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</a:pPr>
            <a:r>
              <a:rPr lang="en-US" altLang="en-US" sz="1600" dirty="0">
                <a:latin typeface="Arial" panose="020B0604020202020204" pitchFamily="34" charset="0"/>
              </a:rPr>
              <a:t> Riedel </a:t>
            </a:r>
            <a:r>
              <a:rPr lang="en-US" altLang="en-US" sz="16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&gt;&gt; chronic inflammatory disease of the thyroid characterized by dense fibrosis that replace the normal thyroid parenchyma 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Physiological diffuse goiter 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Arial" panose="020B0604020202020204" pitchFamily="34" charset="0"/>
              </a:rPr>
              <a:t>                  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</a:rPr>
              <a:t>Toxic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Toxic M.N.G.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Toxic Adenoma (Autonomous Nodule)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Graves disease </a:t>
            </a:r>
            <a:r>
              <a:rPr lang="en-US" alt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primary thyrotoxicosis 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9E5FEE3-4B2F-4408-8915-005D0565E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Physiological diffuse goiter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EFB8C4A-713E-412E-919F-A27DEAEF3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1- at the age of puberty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2- pregnancy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3- after delivery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4- stress </a:t>
            </a:r>
          </a:p>
        </p:txBody>
      </p:sp>
    </p:spTree>
    <p:extLst>
      <p:ext uri="{BB962C8B-B14F-4D97-AF65-F5344CB8AC3E}">
        <p14:creationId xmlns:p14="http://schemas.microsoft.com/office/powerpoint/2010/main" val="4180901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>
            <a:extLst>
              <a:ext uri="{FF2B5EF4-FFF2-40B4-BE49-F238E27FC236}">
                <a16:creationId xmlns="" xmlns:a16="http://schemas.microsoft.com/office/drawing/2014/main" id="{42154C5D-BF8A-4DAB-A799-3BAD32802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Book Antiqua" panose="02040602050305030304" pitchFamily="18" charset="0"/>
            </a:endParaRPr>
          </a:p>
        </p:txBody>
      </p:sp>
      <p:sp>
        <p:nvSpPr>
          <p:cNvPr id="47107" name="Text Box 3">
            <a:extLst>
              <a:ext uri="{FF2B5EF4-FFF2-40B4-BE49-F238E27FC236}">
                <a16:creationId xmlns="" xmlns:a16="http://schemas.microsoft.com/office/drawing/2014/main" id="{030A289F-2924-4E84-8AD7-0E9233493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>
              <a:latin typeface="Book Antiqua" panose="02040602050305030304" pitchFamily="18" charset="0"/>
            </a:endParaRPr>
          </a:p>
        </p:txBody>
      </p:sp>
      <p:sp>
        <p:nvSpPr>
          <p:cNvPr id="47108" name="Rectangle 4">
            <a:extLst>
              <a:ext uri="{FF2B5EF4-FFF2-40B4-BE49-F238E27FC236}">
                <a16:creationId xmlns="" xmlns:a16="http://schemas.microsoft.com/office/drawing/2014/main" id="{6CA939A7-8FB1-45E8-AE76-107D3B907D3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01675" y="409178"/>
            <a:ext cx="7772400" cy="781844"/>
          </a:xfrm>
          <a:noFill/>
          <a:ln/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Malignant Goiter</a:t>
            </a:r>
          </a:p>
        </p:txBody>
      </p:sp>
      <p:sp>
        <p:nvSpPr>
          <p:cNvPr id="47109" name="Rectangle 5">
            <a:extLst>
              <a:ext uri="{FF2B5EF4-FFF2-40B4-BE49-F238E27FC236}">
                <a16:creationId xmlns="" xmlns:a16="http://schemas.microsoft.com/office/drawing/2014/main" id="{1DF0C74F-2E39-461C-99BA-642B59B9E6B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7200" y="1676400"/>
            <a:ext cx="8077200" cy="4953000"/>
          </a:xfrm>
          <a:noFill/>
          <a:ln/>
        </p:spPr>
        <p:txBody>
          <a:bodyPr>
            <a:normAutofit fontScale="70000" lnSpcReduction="20000"/>
          </a:bodyPr>
          <a:lstStyle/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</a:rPr>
              <a:t>Primary 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</a:rPr>
              <a:t>Differentiated 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AutoNum type="alphaLcParenR"/>
            </a:pPr>
            <a:r>
              <a:rPr lang="en-US" altLang="en-US" sz="1800" dirty="0">
                <a:latin typeface="Arial" panose="020B0604020202020204" pitchFamily="34" charset="0"/>
              </a:rPr>
              <a:t>Papillary </a:t>
            </a:r>
            <a:r>
              <a:rPr lang="en-US" altLang="en-US" sz="18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the most common )</a:t>
            </a:r>
          </a:p>
          <a:p>
            <a:pPr marL="914400" lvl="2" algn="l">
              <a:lnSpc>
                <a:spcPct val="80000"/>
              </a:lnSpc>
              <a:buClr>
                <a:schemeClr val="tx2"/>
              </a:buClr>
            </a:pPr>
            <a:r>
              <a:rPr lang="en-US" altLang="en-US" sz="18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Rarely metastasis by the lymphatics and rarely rarely by blood </a:t>
            </a:r>
            <a:r>
              <a:rPr lang="en-US" altLang="en-US" sz="1800" dirty="0">
                <a:solidFill>
                  <a:srgbClr val="00B050"/>
                </a:solidFill>
                <a:latin typeface="Arial" panose="020B0604020202020204" pitchFamily="34" charset="0"/>
              </a:rPr>
              <a:t>)  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AutoNum type="alphaLcParenR"/>
            </a:pPr>
            <a:r>
              <a:rPr lang="en-US" altLang="en-US" sz="1800" dirty="0">
                <a:latin typeface="Arial" panose="020B0604020202020204" pitchFamily="34" charset="0"/>
              </a:rPr>
              <a:t>Follicular - </a:t>
            </a:r>
            <a:r>
              <a:rPr lang="en-US" altLang="en-US" sz="1800" dirty="0" err="1">
                <a:latin typeface="Arial" panose="020B0604020202020204" pitchFamily="34" charset="0"/>
              </a:rPr>
              <a:t>Hurthle</a:t>
            </a:r>
            <a:r>
              <a:rPr lang="en-US" altLang="en-US" sz="1800" dirty="0">
                <a:latin typeface="Arial" panose="020B0604020202020204" pitchFamily="34" charset="0"/>
              </a:rPr>
              <a:t> Cell </a:t>
            </a:r>
            <a:r>
              <a:rPr lang="en-US" altLang="en-US" sz="18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( 10- 15 ) %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</a:rPr>
              <a:t>Medullary 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AutoNum type="alphaLcParenR"/>
            </a:pPr>
            <a:r>
              <a:rPr lang="en-US" altLang="en-US" sz="1800" dirty="0">
                <a:latin typeface="Arial" panose="020B0604020202020204" pitchFamily="34" charset="0"/>
              </a:rPr>
              <a:t>Sporadic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AutoNum type="alphaLcParenR"/>
            </a:pPr>
            <a:r>
              <a:rPr lang="en-US" altLang="en-US" sz="1800" dirty="0">
                <a:latin typeface="Arial" panose="020B0604020202020204" pitchFamily="34" charset="0"/>
              </a:rPr>
              <a:t>Familial (M.E.N. 2) </a:t>
            </a:r>
            <a:r>
              <a:rPr lang="en-US" altLang="en-US" sz="18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&gt;&gt; multiple endocrine neoplasm 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</a:rPr>
              <a:t>Anaplastic </a:t>
            </a:r>
            <a:r>
              <a:rPr lang="en-US" altLang="en-US" sz="20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&gt;&gt; in older age group patient &gt;&gt; invade the whole neck ( trachea , esophagus …)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</a:rPr>
              <a:t>Lymphoma (non Hodgkin's – B. cell type)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</a:rPr>
              <a:t>Squamous Cell Ca.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</a:rPr>
              <a:t>Metastasis </a:t>
            </a:r>
            <a:r>
              <a:rPr lang="en-US" alt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common in ( firstly follicular ca , then the medullary , then the anaplastic )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</a:rPr>
              <a:t>Lung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</a:rPr>
              <a:t>Kidney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</a:rPr>
              <a:t>Breast</a:t>
            </a:r>
          </a:p>
          <a:p>
            <a:pPr marL="457200" lvl="1" algn="l">
              <a:lnSpc>
                <a:spcPct val="80000"/>
              </a:lnSpc>
              <a:buClr>
                <a:schemeClr val="tx2"/>
              </a:buClr>
            </a:pPr>
            <a:endParaRPr lang="en-US" altLang="en-US" sz="2000" dirty="0">
              <a:latin typeface="Arial" panose="020B0604020202020204" pitchFamily="34" charset="0"/>
            </a:endParaRPr>
          </a:p>
          <a:p>
            <a:pPr marL="457200" lvl="1" algn="l">
              <a:lnSpc>
                <a:spcPct val="80000"/>
              </a:lnSpc>
              <a:buClr>
                <a:schemeClr val="tx2"/>
              </a:buClr>
            </a:pPr>
            <a:endParaRPr lang="en-US" altLang="en-US" sz="2000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pPr marL="457200" lvl="1" algn="l">
              <a:lnSpc>
                <a:spcPct val="80000"/>
              </a:lnSpc>
              <a:buClr>
                <a:schemeClr val="tx2"/>
              </a:buClr>
            </a:pPr>
            <a:r>
              <a:rPr lang="en-US" altLang="en-US" sz="20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Horner syndrome :</a:t>
            </a:r>
          </a:p>
          <a:p>
            <a:pPr marL="457200" lvl="1" algn="l">
              <a:lnSpc>
                <a:spcPct val="80000"/>
              </a:lnSpc>
              <a:buClr>
                <a:schemeClr val="tx2"/>
              </a:buClr>
            </a:pPr>
            <a:r>
              <a:rPr lang="en-US" altLang="en-US" sz="20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1- miosis </a:t>
            </a:r>
          </a:p>
          <a:p>
            <a:pPr marL="457200" lvl="1" algn="l">
              <a:lnSpc>
                <a:spcPct val="80000"/>
              </a:lnSpc>
              <a:buClr>
                <a:schemeClr val="tx2"/>
              </a:buClr>
            </a:pPr>
            <a:r>
              <a:rPr lang="en-US" altLang="en-US" sz="20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2- ptosis </a:t>
            </a:r>
          </a:p>
          <a:p>
            <a:pPr marL="457200" lvl="1" algn="l">
              <a:lnSpc>
                <a:spcPct val="80000"/>
              </a:lnSpc>
              <a:buClr>
                <a:schemeClr val="tx2"/>
              </a:buClr>
            </a:pPr>
            <a:r>
              <a:rPr lang="en-US" altLang="en-US" sz="20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3- anhidrosis </a:t>
            </a:r>
          </a:p>
          <a:p>
            <a:pPr marL="457200" lvl="1" algn="l">
              <a:lnSpc>
                <a:spcPct val="80000"/>
              </a:lnSpc>
              <a:buClr>
                <a:schemeClr val="tx2"/>
              </a:buClr>
            </a:pPr>
            <a:endParaRPr lang="en-US" altLang="en-US" sz="2000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pPr marL="457200" lvl="1" algn="l">
              <a:lnSpc>
                <a:spcPct val="80000"/>
              </a:lnSpc>
              <a:buClr>
                <a:schemeClr val="tx2"/>
              </a:buClr>
            </a:pPr>
            <a:endParaRPr lang="en-US" altLang="en-US" sz="2000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pPr marL="457200" lvl="1" algn="l">
              <a:lnSpc>
                <a:spcPct val="80000"/>
              </a:lnSpc>
              <a:buClr>
                <a:schemeClr val="tx2"/>
              </a:buClr>
            </a:pPr>
            <a:r>
              <a:rPr lang="en-US" altLang="en-US" sz="20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Due to sympathetic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>
            <a:extLst>
              <a:ext uri="{FF2B5EF4-FFF2-40B4-BE49-F238E27FC236}">
                <a16:creationId xmlns="" xmlns:a16="http://schemas.microsoft.com/office/drawing/2014/main" id="{2CC726EA-6921-4067-9D7C-06A7039BB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Book Antiqua" panose="02040602050305030304" pitchFamily="18" charset="0"/>
            </a:endParaRPr>
          </a:p>
        </p:txBody>
      </p:sp>
      <p:sp>
        <p:nvSpPr>
          <p:cNvPr id="49155" name="Text Box 3">
            <a:extLst>
              <a:ext uri="{FF2B5EF4-FFF2-40B4-BE49-F238E27FC236}">
                <a16:creationId xmlns="" xmlns:a16="http://schemas.microsoft.com/office/drawing/2014/main" id="{B7A1EFA6-2E0A-4F76-B755-369DD7D31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>
              <a:latin typeface="Book Antiqua" panose="02040602050305030304" pitchFamily="18" charset="0"/>
            </a:endParaRPr>
          </a:p>
        </p:txBody>
      </p:sp>
      <p:sp>
        <p:nvSpPr>
          <p:cNvPr id="49156" name="Rectangle 4">
            <a:extLst>
              <a:ext uri="{FF2B5EF4-FFF2-40B4-BE49-F238E27FC236}">
                <a16:creationId xmlns="" xmlns:a16="http://schemas.microsoft.com/office/drawing/2014/main" id="{5B8EA07B-96EA-44E1-9660-AB584F7771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01675" y="266303"/>
            <a:ext cx="7772400" cy="781844"/>
          </a:xfrm>
          <a:noFill/>
          <a:ln/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Approach</a:t>
            </a:r>
          </a:p>
        </p:txBody>
      </p:sp>
      <p:sp>
        <p:nvSpPr>
          <p:cNvPr id="49157" name="Rectangle 5">
            <a:extLst>
              <a:ext uri="{FF2B5EF4-FFF2-40B4-BE49-F238E27FC236}">
                <a16:creationId xmlns="" xmlns:a16="http://schemas.microsoft.com/office/drawing/2014/main" id="{612A02C3-75B1-45EC-9FFB-5D7EA559C07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4800" y="1524000"/>
            <a:ext cx="8763000" cy="5105400"/>
          </a:xfrm>
          <a:noFill/>
          <a:ln/>
        </p:spPr>
        <p:txBody>
          <a:bodyPr>
            <a:normAutofit fontScale="92500"/>
          </a:bodyPr>
          <a:lstStyle/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</a:rPr>
              <a:t>History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Family History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Drug History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Irradiation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C.V.S. and Nervous Symptoms </a:t>
            </a:r>
            <a:r>
              <a:rPr lang="en-US" altLang="en-US" sz="22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the most affected systems )</a:t>
            </a:r>
            <a:endParaRPr lang="en-US" altLang="en-US" sz="2400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</a:rPr>
              <a:t>     Clinical Examination: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Confirm the diagnosis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Cervical Lymph nodes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Retro Sternal Extension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Central </a:t>
            </a:r>
            <a:r>
              <a:rPr lang="en-US" alt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the patients complained of myopathy “ pain in the pelvic girdle and the shoulder girdle “ &gt;&gt; weakness in the proximal muscles ) </a:t>
            </a:r>
            <a:r>
              <a:rPr lang="en-US" altLang="en-US" sz="2400" dirty="0">
                <a:latin typeface="Arial" panose="020B0604020202020204" pitchFamily="34" charset="0"/>
              </a:rPr>
              <a:t>and autonomic nervous systems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Extra thyroidal manifestation (e.g. </a:t>
            </a:r>
            <a:r>
              <a:rPr lang="en-US" altLang="en-US" sz="2400" dirty="0" err="1">
                <a:latin typeface="Arial" panose="020B0604020202020204" pitchFamily="34" charset="0"/>
              </a:rPr>
              <a:t>Exopthalmous</a:t>
            </a:r>
            <a:r>
              <a:rPr lang="en-US" altLang="en-US" sz="2400" dirty="0">
                <a:latin typeface="Arial" panose="020B0604020202020204" pitchFamily="34" charset="0"/>
              </a:rPr>
              <a:t>, Pretibial myxedema </a:t>
            </a:r>
            <a:r>
              <a:rPr lang="en-US" alt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mucinous edema non pitting ) </a:t>
            </a:r>
            <a:r>
              <a:rPr lang="en-US" altLang="en-US" sz="2400" dirty="0">
                <a:latin typeface="Arial" panose="020B0604020202020204" pitchFamily="34" charset="0"/>
              </a:rPr>
              <a:t>and others)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Words>933</Words>
  <Application>Microsoft Office PowerPoint</Application>
  <PresentationFormat>عرض على الشاشة (3:4)‏</PresentationFormat>
  <Paragraphs>201</Paragraphs>
  <Slides>17</Slides>
  <Notes>11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8" baseType="lpstr">
      <vt:lpstr>Office Theme</vt:lpstr>
      <vt:lpstr>Thyroid Gland</vt:lpstr>
      <vt:lpstr>Thyroid disorders</vt:lpstr>
      <vt:lpstr>Thyroid Swelling</vt:lpstr>
      <vt:lpstr>عرض تقديمي في PowerPoint</vt:lpstr>
      <vt:lpstr>عرض تقديمي في PowerPoint</vt:lpstr>
      <vt:lpstr>Non Malignant Goiter</vt:lpstr>
      <vt:lpstr>Physiological diffuse goiter </vt:lpstr>
      <vt:lpstr>Malignant Goiter</vt:lpstr>
      <vt:lpstr>Approach</vt:lpstr>
      <vt:lpstr>عرض تقديمي في PowerPoint</vt:lpstr>
      <vt:lpstr>Investigations</vt:lpstr>
      <vt:lpstr>Investigations Cont.</vt:lpstr>
      <vt:lpstr>Radionuclide : in patient with thyrotoxicosis </vt:lpstr>
      <vt:lpstr>FNA : can diagnose all the pathology but cant differentiate between ( follicular carcinoma and follicular adenoma ) so we need tissue biopsy   but otherwise the final definitive diagnosis is done by FNA  </vt:lpstr>
      <vt:lpstr>Treatment</vt:lpstr>
      <vt:lpstr>Suspicious Thyroid Nodule</vt:lpstr>
      <vt:lpstr>Prognostic Factors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Basem Nesheiwat</dc:creator>
  <cp:keywords/>
  <dc:description/>
  <cp:lastModifiedBy>user</cp:lastModifiedBy>
  <cp:revision>71</cp:revision>
  <cp:lastPrinted>1601-01-01T00:00:00Z</cp:lastPrinted>
  <dcterms:created xsi:type="dcterms:W3CDTF">2005-06-27T02:13:13Z</dcterms:created>
  <dcterms:modified xsi:type="dcterms:W3CDTF">2019-11-05T20:54:10Z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TC010690401033</vt:lpwstr>
  </property>
</Properties>
</file>