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59" r:id="rId3"/>
    <p:sldId id="260" r:id="rId4"/>
    <p:sldId id="261" r:id="rId5"/>
    <p:sldId id="262" r:id="rId6"/>
    <p:sldId id="263" r:id="rId7"/>
    <p:sldId id="264" r:id="rId8"/>
    <p:sldId id="265" r:id="rId9"/>
    <p:sldId id="267" r:id="rId10"/>
    <p:sldId id="268" r:id="rId11"/>
    <p:sldId id="266" r:id="rId12"/>
    <p:sldId id="270" r:id="rId13"/>
    <p:sldId id="271" r:id="rId14"/>
    <p:sldId id="269" r:id="rId15"/>
    <p:sldId id="272" r:id="rId16"/>
    <p:sldId id="273" r:id="rId17"/>
    <p:sldId id="274" r:id="rId18"/>
    <p:sldId id="276" r:id="rId19"/>
    <p:sldId id="277" r:id="rId20"/>
    <p:sldId id="278" r:id="rId21"/>
    <p:sldId id="279" r:id="rId22"/>
    <p:sldId id="281" r:id="rId23"/>
    <p:sldId id="282" r:id="rId24"/>
    <p:sldId id="283" r:id="rId25"/>
    <p:sldId id="284" r:id="rId26"/>
    <p:sldId id="285" r:id="rId27"/>
    <p:sldId id="286" r:id="rId28"/>
    <p:sldId id="287" r:id="rId29"/>
    <p:sldId id="289" r:id="rId30"/>
    <p:sldId id="288" r:id="rId31"/>
    <p:sldId id="292" r:id="rId32"/>
    <p:sldId id="290" r:id="rId33"/>
    <p:sldId id="291" r:id="rId34"/>
    <p:sldId id="294" r:id="rId35"/>
    <p:sldId id="293" r:id="rId36"/>
    <p:sldId id="296" r:id="rId37"/>
    <p:sldId id="298" r:id="rId38"/>
    <p:sldId id="297" r:id="rId39"/>
    <p:sldId id="299" r:id="rId40"/>
    <p:sldId id="295" r:id="rId41"/>
    <p:sldId id="300" r:id="rId42"/>
    <p:sldId id="301" r:id="rId43"/>
    <p:sldId id="302" r:id="rId44"/>
    <p:sldId id="303" r:id="rId45"/>
    <p:sldId id="304" r:id="rId46"/>
    <p:sldId id="305" r:id="rId47"/>
    <p:sldId id="307" r:id="rId48"/>
    <p:sldId id="306" r:id="rId49"/>
    <p:sldId id="308" r:id="rId50"/>
    <p:sldId id="309" r:id="rId51"/>
    <p:sldId id="357" r:id="rId52"/>
    <p:sldId id="358" r:id="rId53"/>
    <p:sldId id="336" r:id="rId54"/>
    <p:sldId id="359" r:id="rId55"/>
    <p:sldId id="335" r:id="rId56"/>
    <p:sldId id="360" r:id="rId57"/>
    <p:sldId id="332" r:id="rId58"/>
    <p:sldId id="331" r:id="rId59"/>
    <p:sldId id="330" r:id="rId60"/>
    <p:sldId id="328" r:id="rId61"/>
    <p:sldId id="327" r:id="rId62"/>
    <p:sldId id="362" r:id="rId63"/>
    <p:sldId id="363" r:id="rId64"/>
    <p:sldId id="324" r:id="rId65"/>
    <p:sldId id="365" r:id="rId66"/>
    <p:sldId id="36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6" autoAdjust="0"/>
    <p:restoredTop sz="94629"/>
  </p:normalViewPr>
  <p:slideViewPr>
    <p:cSldViewPr snapToGrid="0">
      <p:cViewPr varScale="1">
        <p:scale>
          <a:sx n="68" d="100"/>
          <a:sy n="68"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1A994-515D-4C7F-936D-48FE75D385B8}" type="datetimeFigureOut">
              <a:rPr lang="en-US" smtClean="0"/>
              <a:t>6/5/2022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2B85D-2D67-462F-ABDA-D94B8AC2C50C}" type="slidenum">
              <a:rPr lang="en-US" smtClean="0"/>
              <a:t>‹#›</a:t>
            </a:fld>
            <a:endParaRPr lang="en-US"/>
          </a:p>
        </p:txBody>
      </p:sp>
    </p:spTree>
    <p:extLst>
      <p:ext uri="{BB962C8B-B14F-4D97-AF65-F5344CB8AC3E}">
        <p14:creationId xmlns:p14="http://schemas.microsoft.com/office/powerpoint/2010/main" val="374454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2B85D-2D67-462F-ABDA-D94B8AC2C50C}" type="slidenum">
              <a:rPr lang="en-US" smtClean="0"/>
              <a:t>11</a:t>
            </a:fld>
            <a:endParaRPr lang="en-US"/>
          </a:p>
        </p:txBody>
      </p:sp>
    </p:spTree>
    <p:extLst>
      <p:ext uri="{BB962C8B-B14F-4D97-AF65-F5344CB8AC3E}">
        <p14:creationId xmlns:p14="http://schemas.microsoft.com/office/powerpoint/2010/main" val="53620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2B85D-2D67-462F-ABDA-D94B8AC2C50C}" type="slidenum">
              <a:rPr lang="en-US" smtClean="0"/>
              <a:t>12</a:t>
            </a:fld>
            <a:endParaRPr lang="en-US"/>
          </a:p>
        </p:txBody>
      </p:sp>
    </p:spTree>
    <p:extLst>
      <p:ext uri="{BB962C8B-B14F-4D97-AF65-F5344CB8AC3E}">
        <p14:creationId xmlns:p14="http://schemas.microsoft.com/office/powerpoint/2010/main" val="4123203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2B85D-2D67-462F-ABDA-D94B8AC2C50C}" type="slidenum">
              <a:rPr lang="en-US" smtClean="0"/>
              <a:t>13</a:t>
            </a:fld>
            <a:endParaRPr lang="en-US"/>
          </a:p>
        </p:txBody>
      </p:sp>
    </p:spTree>
    <p:extLst>
      <p:ext uri="{BB962C8B-B14F-4D97-AF65-F5344CB8AC3E}">
        <p14:creationId xmlns:p14="http://schemas.microsoft.com/office/powerpoint/2010/main" val="202285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2B85D-2D67-462F-ABDA-D94B8AC2C50C}" type="slidenum">
              <a:rPr lang="en-US" smtClean="0"/>
              <a:t>21</a:t>
            </a:fld>
            <a:endParaRPr lang="en-US"/>
          </a:p>
        </p:txBody>
      </p:sp>
    </p:spTree>
    <p:extLst>
      <p:ext uri="{BB962C8B-B14F-4D97-AF65-F5344CB8AC3E}">
        <p14:creationId xmlns:p14="http://schemas.microsoft.com/office/powerpoint/2010/main" val="3310149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2B85D-2D67-462F-ABDA-D94B8AC2C50C}" type="slidenum">
              <a:rPr lang="en-US" smtClean="0"/>
              <a:t>22</a:t>
            </a:fld>
            <a:endParaRPr lang="en-US"/>
          </a:p>
        </p:txBody>
      </p:sp>
    </p:spTree>
    <p:extLst>
      <p:ext uri="{BB962C8B-B14F-4D97-AF65-F5344CB8AC3E}">
        <p14:creationId xmlns:p14="http://schemas.microsoft.com/office/powerpoint/2010/main" val="829674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2B85D-2D67-462F-ABDA-D94B8AC2C50C}" type="slidenum">
              <a:rPr lang="en-US" smtClean="0"/>
              <a:t>23</a:t>
            </a:fld>
            <a:endParaRPr lang="en-US"/>
          </a:p>
        </p:txBody>
      </p:sp>
    </p:spTree>
    <p:extLst>
      <p:ext uri="{BB962C8B-B14F-4D97-AF65-F5344CB8AC3E}">
        <p14:creationId xmlns:p14="http://schemas.microsoft.com/office/powerpoint/2010/main" val="143133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ar-JO" dirty="0"/>
          </a:p>
        </p:txBody>
      </p:sp>
      <p:sp>
        <p:nvSpPr>
          <p:cNvPr id="4" name="Slide Number Placeholder 3"/>
          <p:cNvSpPr>
            <a:spLocks noGrp="1"/>
          </p:cNvSpPr>
          <p:nvPr>
            <p:ph type="sldNum" sz="quarter" idx="5"/>
          </p:nvPr>
        </p:nvSpPr>
        <p:spPr/>
        <p:txBody>
          <a:bodyPr/>
          <a:lstStyle/>
          <a:p>
            <a:fld id="{9063C2F7-DF3C-4341-8305-8C356C851908}" type="slidenum">
              <a:rPr lang="en-US" smtClean="0"/>
              <a:t>55</a:t>
            </a:fld>
            <a:endParaRPr lang="en-US"/>
          </a:p>
        </p:txBody>
      </p:sp>
    </p:spTree>
    <p:extLst>
      <p:ext uri="{BB962C8B-B14F-4D97-AF65-F5344CB8AC3E}">
        <p14:creationId xmlns:p14="http://schemas.microsoft.com/office/powerpoint/2010/main" val="3524171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075A-E9B9-45AB-A84A-235EC693A1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182E8A-731B-4386-87F3-240A1C183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4BAA8-58DA-4E2C-8CB7-98FE4A8ABEC0}"/>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5" name="Footer Placeholder 4">
            <a:extLst>
              <a:ext uri="{FF2B5EF4-FFF2-40B4-BE49-F238E27FC236}">
                <a16:creationId xmlns:a16="http://schemas.microsoft.com/office/drawing/2014/main" id="{6E42349B-7709-4D69-A8CE-9449DFAC5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B0843-809E-40EE-B558-7662ACDAB074}"/>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426927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3487-3472-4439-BEE1-DA95298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3D5A-6B9A-47C3-BD06-86F88A2048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336D7-D819-45BF-B1DE-FAB5245DCE37}"/>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5" name="Footer Placeholder 4">
            <a:extLst>
              <a:ext uri="{FF2B5EF4-FFF2-40B4-BE49-F238E27FC236}">
                <a16:creationId xmlns:a16="http://schemas.microsoft.com/office/drawing/2014/main" id="{3BED9F71-71D7-4358-B184-A71CE7001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8E22E-4D3D-4F37-95AA-E3E8ACFC0E30}"/>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3624650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5CCC71-C810-4882-B3AD-68A45E7F0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A4702D-65E3-450A-A38E-43A45D2DB3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395CF-714B-4507-A2E8-BFB57A8505F7}"/>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5" name="Footer Placeholder 4">
            <a:extLst>
              <a:ext uri="{FF2B5EF4-FFF2-40B4-BE49-F238E27FC236}">
                <a16:creationId xmlns:a16="http://schemas.microsoft.com/office/drawing/2014/main" id="{A48CD774-C7E1-4C16-AE38-E21EAF4CE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8DE4-7384-42B1-A6D3-9B08A89B6571}"/>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136388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0539-C1C2-4F5E-9F3E-0763901D7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2DDBDC-F39E-4DE8-89BD-E75D8345D0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72551-6745-4759-91D5-13850471955A}"/>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5" name="Footer Placeholder 4">
            <a:extLst>
              <a:ext uri="{FF2B5EF4-FFF2-40B4-BE49-F238E27FC236}">
                <a16:creationId xmlns:a16="http://schemas.microsoft.com/office/drawing/2014/main" id="{9F39C09A-0169-4E67-A3F5-AE7AA946A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AC2C1-6246-4737-A420-8520C08125EE}"/>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1288614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310A-62F7-4F87-A379-F38B8394F1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393A9E-39B3-4623-8C1C-A72CEE80A5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EA8439-C507-40C5-836B-E103F903CDF8}"/>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5" name="Footer Placeholder 4">
            <a:extLst>
              <a:ext uri="{FF2B5EF4-FFF2-40B4-BE49-F238E27FC236}">
                <a16:creationId xmlns:a16="http://schemas.microsoft.com/office/drawing/2014/main" id="{0DDDB42A-EF02-4F61-9788-5C3156C10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B3CDE-38FC-48D3-989C-CE1427C24BE6}"/>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1694268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3DE5B-DE5C-44EF-9395-6C3DD4EBB3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D0C5FB-0070-4F3B-95B6-07D55226A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35A4A1-A159-4F44-951A-7ADBF5E9E9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360128-5139-4037-83F9-F408299E4D1A}"/>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6" name="Footer Placeholder 5">
            <a:extLst>
              <a:ext uri="{FF2B5EF4-FFF2-40B4-BE49-F238E27FC236}">
                <a16:creationId xmlns:a16="http://schemas.microsoft.com/office/drawing/2014/main" id="{20D39334-00B9-4FE3-8365-3C72ECC9A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112BE5-F7A3-4F11-A950-347C1E7291AA}"/>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340330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60609-F752-45A6-88DD-E06CFD27A3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CB7A18-435D-4546-B975-E4082E0B3E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F0CE6B-D378-41F6-89E4-067B70FE5A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55CDB3-00A9-4DB6-820A-17658FB81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BFEFF8-13D2-4BF3-AFDD-6E91555ABE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736B34-D66B-4D5C-9878-FC95E6806E68}"/>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8" name="Footer Placeholder 7">
            <a:extLst>
              <a:ext uri="{FF2B5EF4-FFF2-40B4-BE49-F238E27FC236}">
                <a16:creationId xmlns:a16="http://schemas.microsoft.com/office/drawing/2014/main" id="{47CD8019-7E9C-46FF-88EF-424931D62B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16A6BF-9803-4497-BD30-DE48EADC6B2A}"/>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2457832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6BCD-1B74-4D2C-8F46-A293D2EECE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D5492D-D755-4463-9B93-122BAE2F3E2F}"/>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4" name="Footer Placeholder 3">
            <a:extLst>
              <a:ext uri="{FF2B5EF4-FFF2-40B4-BE49-F238E27FC236}">
                <a16:creationId xmlns:a16="http://schemas.microsoft.com/office/drawing/2014/main" id="{252624D2-CAA8-4E47-B182-2D71A8B9E0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4AAD55-3E11-4C5E-A5C0-7531031BB9EB}"/>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1966063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6153E4-A2E2-4A5D-9D84-2288826A07AB}"/>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3" name="Footer Placeholder 2">
            <a:extLst>
              <a:ext uri="{FF2B5EF4-FFF2-40B4-BE49-F238E27FC236}">
                <a16:creationId xmlns:a16="http://schemas.microsoft.com/office/drawing/2014/main" id="{2B84D01F-BD44-4EB7-828F-C4A0A6D277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48669B-8F80-4A1C-A10B-570EDF7D591C}"/>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1497761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06DB8-15F9-438D-90AC-DBFAD717D3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F23465-575C-4722-9463-A10C815503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B0B23F-2BD5-4CF1-A91A-519ACDC54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CAC9E1-C524-47D0-8D5F-660785E191BA}"/>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6" name="Footer Placeholder 5">
            <a:extLst>
              <a:ext uri="{FF2B5EF4-FFF2-40B4-BE49-F238E27FC236}">
                <a16:creationId xmlns:a16="http://schemas.microsoft.com/office/drawing/2014/main" id="{7E57CEDB-D3C7-4E12-A6F7-7B6BCB804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C22CA-F2ED-45E9-AC3F-AF4CCDB5FFE9}"/>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18890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F49FC-9738-4D52-8182-CB1CFF5785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4FFDC7-53C1-459F-8E84-149230F63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F8701A-D166-4FB8-BFD9-8464BD0B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6A23C-2779-44D0-A20D-43E9516805F0}"/>
              </a:ext>
            </a:extLst>
          </p:cNvPr>
          <p:cNvSpPr>
            <a:spLocks noGrp="1"/>
          </p:cNvSpPr>
          <p:nvPr>
            <p:ph type="dt" sz="half" idx="10"/>
          </p:nvPr>
        </p:nvSpPr>
        <p:spPr/>
        <p:txBody>
          <a:bodyPr/>
          <a:lstStyle/>
          <a:p>
            <a:fld id="{59A44AF8-F55E-4C80-994E-2CF3CBA2B4F3}" type="datetimeFigureOut">
              <a:rPr lang="en-US" smtClean="0"/>
              <a:t>6/5/2022</a:t>
            </a:fld>
            <a:endParaRPr lang="en-US"/>
          </a:p>
        </p:txBody>
      </p:sp>
      <p:sp>
        <p:nvSpPr>
          <p:cNvPr id="6" name="Footer Placeholder 5">
            <a:extLst>
              <a:ext uri="{FF2B5EF4-FFF2-40B4-BE49-F238E27FC236}">
                <a16:creationId xmlns:a16="http://schemas.microsoft.com/office/drawing/2014/main" id="{25FA4C79-9445-4F69-82F1-2C3AA35CB5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274E00-266D-4D00-801E-209516CF98A0}"/>
              </a:ext>
            </a:extLst>
          </p:cNvPr>
          <p:cNvSpPr>
            <a:spLocks noGrp="1"/>
          </p:cNvSpPr>
          <p:nvPr>
            <p:ph type="sldNum" sz="quarter" idx="12"/>
          </p:nvPr>
        </p:nvSpPr>
        <p:spPr/>
        <p:txBody>
          <a:bodyPr/>
          <a:lstStyle/>
          <a:p>
            <a:fld id="{AF9B09F2-AFE9-46DE-A876-BAB7FC3BB389}" type="slidenum">
              <a:rPr lang="en-US" smtClean="0"/>
              <a:t>‹#›</a:t>
            </a:fld>
            <a:endParaRPr lang="en-US"/>
          </a:p>
        </p:txBody>
      </p:sp>
    </p:spTree>
    <p:extLst>
      <p:ext uri="{BB962C8B-B14F-4D97-AF65-F5344CB8AC3E}">
        <p14:creationId xmlns:p14="http://schemas.microsoft.com/office/powerpoint/2010/main" val="163245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EF89F-C6BE-47FB-A92A-96C8B45E6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0E6AC2-8D01-429B-BA2F-643F6AEB0D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9FFBE-4BF3-43E1-8131-CDFD573ED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44AF8-F55E-4C80-994E-2CF3CBA2B4F3}" type="datetimeFigureOut">
              <a:rPr lang="en-US" smtClean="0"/>
              <a:t>6/5/2022</a:t>
            </a:fld>
            <a:endParaRPr lang="en-US"/>
          </a:p>
        </p:txBody>
      </p:sp>
      <p:sp>
        <p:nvSpPr>
          <p:cNvPr id="5" name="Footer Placeholder 4">
            <a:extLst>
              <a:ext uri="{FF2B5EF4-FFF2-40B4-BE49-F238E27FC236}">
                <a16:creationId xmlns:a16="http://schemas.microsoft.com/office/drawing/2014/main" id="{6BCC196E-2BB1-4A42-9DF4-300D0FFB53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15661B-975B-4703-A0B3-BBE8EF0626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B09F2-AFE9-46DE-A876-BAB7FC3BB389}" type="slidenum">
              <a:rPr lang="en-US" smtClean="0"/>
              <a:t>‹#›</a:t>
            </a:fld>
            <a:endParaRPr lang="en-US"/>
          </a:p>
        </p:txBody>
      </p:sp>
    </p:spTree>
    <p:extLst>
      <p:ext uri="{BB962C8B-B14F-4D97-AF65-F5344CB8AC3E}">
        <p14:creationId xmlns:p14="http://schemas.microsoft.com/office/powerpoint/2010/main" val="2405936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rarediseases.info.nih.gov/diseases/6899/levator-syndrom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estpractice.bmj.com/topics/en-gb/181/history-exam#referencePop6" TargetMode="External"/><Relationship Id="rId2" Type="http://schemas.openxmlformats.org/officeDocument/2006/relationships/hyperlink" Target="https://bestpractice.bmj.com/topics/en-gb/181/history-exam#referencePop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bestpractice.bmj.com/topics/en-gb/181/treatment-algorith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0D9AA73-1AD9-4D9A-8BCE-2844FBB4F21B}"/>
              </a:ext>
            </a:extLst>
          </p:cNvPr>
          <p:cNvSpPr/>
          <p:nvPr/>
        </p:nvSpPr>
        <p:spPr>
          <a:xfrm>
            <a:off x="2082039" y="3000954"/>
            <a:ext cx="8027902" cy="4571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8DD1A73-D21B-49B3-9FE8-9E7F9833C861}"/>
              </a:ext>
            </a:extLst>
          </p:cNvPr>
          <p:cNvSpPr/>
          <p:nvPr/>
        </p:nvSpPr>
        <p:spPr>
          <a:xfrm>
            <a:off x="2082059" y="1892958"/>
            <a:ext cx="8027903"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Painful Anal Condition</a:t>
            </a:r>
          </a:p>
        </p:txBody>
      </p:sp>
      <p:sp>
        <p:nvSpPr>
          <p:cNvPr id="9" name="TextBox 8">
            <a:extLst>
              <a:ext uri="{FF2B5EF4-FFF2-40B4-BE49-F238E27FC236}">
                <a16:creationId xmlns:a16="http://schemas.microsoft.com/office/drawing/2014/main" id="{B8FA412F-3C7D-4B68-98A0-1F44C11623C7}"/>
              </a:ext>
            </a:extLst>
          </p:cNvPr>
          <p:cNvSpPr txBox="1"/>
          <p:nvPr/>
        </p:nvSpPr>
        <p:spPr>
          <a:xfrm>
            <a:off x="645075" y="3811328"/>
            <a:ext cx="755435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C00000"/>
                </a:solidFill>
                <a:effectLst/>
                <a:uLnTx/>
                <a:uFillTx/>
                <a:latin typeface="Calibri" panose="020F0502020204030204"/>
                <a:ea typeface="+mn-ea"/>
                <a:cs typeface="+mn-cs"/>
              </a:rPr>
              <a:t>Done by: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Rakan Jabsheh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Yousef Tarawneh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Laith Najada</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21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23747E-142A-4627-BC7C-BC0B968C55F2}"/>
              </a:ext>
            </a:extLst>
          </p:cNvPr>
          <p:cNvSpPr txBox="1"/>
          <p:nvPr/>
        </p:nvSpPr>
        <p:spPr>
          <a:xfrm>
            <a:off x="245011" y="1057126"/>
            <a:ext cx="11946989" cy="4893647"/>
          </a:xfrm>
          <a:prstGeom prst="rect">
            <a:avLst/>
          </a:prstGeom>
          <a:noFill/>
        </p:spPr>
        <p:txBody>
          <a:bodyPr wrap="square">
            <a:spAutoFit/>
          </a:bodyPr>
          <a:lstStyle/>
          <a:p>
            <a:pPr marL="457200" indent="-457200">
              <a:buFont typeface="Arial" panose="020B0604020202020204" pitchFamily="34" charset="0"/>
              <a:buChar char="•"/>
            </a:pPr>
            <a:r>
              <a:rPr lang="en-US" sz="3200" b="1" dirty="0"/>
              <a:t>Lymphatic drainage:</a:t>
            </a:r>
            <a:br>
              <a:rPr lang="en-US" sz="4000" b="1" dirty="0"/>
            </a:br>
            <a:r>
              <a:rPr lang="en-US" sz="2400" dirty="0"/>
              <a:t>-Above the dentate line drains into post-rectal lymph nodes and then to para-aortic nodes.</a:t>
            </a:r>
            <a:br>
              <a:rPr lang="en-US" sz="2400" dirty="0"/>
            </a:br>
            <a:r>
              <a:rPr lang="en-US" sz="2400" dirty="0"/>
              <a:t>-Below the dentate line drains into the superficial and then to deep inguinal lymph nodes</a:t>
            </a:r>
            <a:r>
              <a:rPr lang="en-US" sz="3200" dirty="0"/>
              <a:t>.</a:t>
            </a:r>
            <a:endParaRPr lang="en-US" sz="2400" dirty="0"/>
          </a:p>
          <a:p>
            <a:pPr marL="457200" indent="-457200">
              <a:buFont typeface="Arial" panose="020B0604020202020204" pitchFamily="34" charset="0"/>
              <a:buChar char="•"/>
            </a:pPr>
            <a:r>
              <a:rPr lang="en-US" sz="3200" b="1" dirty="0"/>
              <a:t>The anal glands:</a:t>
            </a:r>
            <a:br>
              <a:rPr lang="en-US" sz="4800" b="1" dirty="0"/>
            </a:br>
            <a:r>
              <a:rPr lang="en-US" sz="2400" dirty="0"/>
              <a:t>-Anal glands may be found in the submucosa and intersphincteric space.</a:t>
            </a:r>
            <a:br>
              <a:rPr lang="en-US" sz="2400" dirty="0"/>
            </a:br>
            <a:r>
              <a:rPr lang="en-US" sz="2400" dirty="0"/>
              <a:t>-They drain via ducts into the anal sinuses at the level of the dentate line.</a:t>
            </a:r>
            <a:br>
              <a:rPr lang="en-US" sz="2400" dirty="0"/>
            </a:br>
            <a:r>
              <a:rPr lang="en-US" sz="2400" dirty="0"/>
              <a:t>-Their function is unknown, although they secrete mucin which perhaps lubricates the anal canal to ease defecation.</a:t>
            </a:r>
            <a:br>
              <a:rPr lang="en-US" sz="2400" dirty="0"/>
            </a:br>
            <a:r>
              <a:rPr lang="en-US" sz="2400" dirty="0"/>
              <a:t>-The importance of intersphincteric anal glands is that they are widely considered to be the potential source of anal sepsis, either acute, presenting as perianal, ischiorectal or even pelvic sepsis, or chronic, presenting as a cryptoglandular (non-specific) anal fistula.</a:t>
            </a:r>
            <a:br>
              <a:rPr lang="en-US" sz="2400" dirty="0"/>
            </a:br>
            <a:endParaRPr lang="en-US" sz="2400" dirty="0"/>
          </a:p>
        </p:txBody>
      </p:sp>
      <p:sp>
        <p:nvSpPr>
          <p:cNvPr id="4" name="Title 1">
            <a:extLst>
              <a:ext uri="{FF2B5EF4-FFF2-40B4-BE49-F238E27FC236}">
                <a16:creationId xmlns:a16="http://schemas.microsoft.com/office/drawing/2014/main" id="{50385A76-9F33-4BBD-A98F-746A497CF001}"/>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General anatomy of the anal canal</a:t>
            </a:r>
          </a:p>
        </p:txBody>
      </p:sp>
    </p:spTree>
    <p:extLst>
      <p:ext uri="{BB962C8B-B14F-4D97-AF65-F5344CB8AC3E}">
        <p14:creationId xmlns:p14="http://schemas.microsoft.com/office/powerpoint/2010/main" val="3234578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A1A33-CD2A-4E28-BBF1-BDBBF0287EB7}"/>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Examination of the anus</a:t>
            </a:r>
          </a:p>
        </p:txBody>
      </p:sp>
      <p:sp>
        <p:nvSpPr>
          <p:cNvPr id="3" name="TextBox 2">
            <a:extLst>
              <a:ext uri="{FF2B5EF4-FFF2-40B4-BE49-F238E27FC236}">
                <a16:creationId xmlns:a16="http://schemas.microsoft.com/office/drawing/2014/main" id="{6E03CED0-5A53-4E10-9D57-FA6CEEFBD33E}"/>
              </a:ext>
            </a:extLst>
          </p:cNvPr>
          <p:cNvSpPr txBox="1"/>
          <p:nvPr/>
        </p:nvSpPr>
        <p:spPr>
          <a:xfrm>
            <a:off x="450167" y="1115446"/>
            <a:ext cx="6639950" cy="6617196"/>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Positions:</a:t>
            </a:r>
          </a:p>
          <a:p>
            <a:r>
              <a:rPr lang="en-US" sz="2400" b="1" dirty="0"/>
              <a:t>    (a) The left lateral (Sims</a:t>
            </a:r>
            <a:r>
              <a:rPr lang="en-US" sz="2400" b="0" i="0" dirty="0">
                <a:solidFill>
                  <a:srgbClr val="202124"/>
                </a:solidFill>
                <a:effectLst/>
                <a:latin typeface="arial" panose="020B0604020202020204" pitchFamily="34" charset="0"/>
              </a:rPr>
              <a:t>’</a:t>
            </a:r>
            <a:r>
              <a:rPr lang="en-US" sz="2400" b="1" i="0" dirty="0">
                <a:solidFill>
                  <a:srgbClr val="202124"/>
                </a:solidFill>
                <a:effectLst/>
                <a:latin typeface="arial" panose="020B0604020202020204" pitchFamily="34" charset="0"/>
              </a:rPr>
              <a:t> </a:t>
            </a:r>
            <a:r>
              <a:rPr lang="en-US" sz="2400" b="1" dirty="0"/>
              <a:t>position).</a:t>
            </a:r>
          </a:p>
          <a:p>
            <a:r>
              <a:rPr lang="en-US" sz="2400" b="1" dirty="0"/>
              <a:t>    (b) Knee-elbow (Prone-Jackknife position).</a:t>
            </a:r>
          </a:p>
          <a:p>
            <a:r>
              <a:rPr lang="en-US" sz="2400" b="1" dirty="0"/>
              <a:t>    (c) Lithotomy position.</a:t>
            </a:r>
          </a:p>
          <a:p>
            <a:endParaRPr lang="en-US" sz="2400" b="1" dirty="0"/>
          </a:p>
          <a:p>
            <a:pPr marL="285750" indent="-285750">
              <a:buFont typeface="Arial" panose="020B0604020202020204" pitchFamily="34" charset="0"/>
              <a:buChar char="•"/>
            </a:pPr>
            <a:r>
              <a:rPr lang="en-US" sz="2400" b="1" dirty="0"/>
              <a:t>Inspection:</a:t>
            </a:r>
          </a:p>
          <a:p>
            <a:r>
              <a:rPr lang="en-US" sz="2400" dirty="0"/>
              <a:t>    -Redundant tissue</a:t>
            </a:r>
            <a:br>
              <a:rPr lang="en-US" sz="2400" dirty="0"/>
            </a:br>
            <a:r>
              <a:rPr lang="en-US" sz="2400" dirty="0"/>
              <a:t>    -Skin tags from old thrombosed external      </a:t>
            </a:r>
          </a:p>
          <a:p>
            <a:r>
              <a:rPr lang="en-US" sz="2400" dirty="0"/>
              <a:t>     hemorrhoids.</a:t>
            </a:r>
            <a:br>
              <a:rPr lang="en-US" sz="2400" dirty="0"/>
            </a:br>
            <a:r>
              <a:rPr lang="en-US" sz="2400" dirty="0"/>
              <a:t>    -Fissures and Fistulas</a:t>
            </a:r>
            <a:br>
              <a:rPr lang="en-US" sz="2400" dirty="0"/>
            </a:br>
            <a:r>
              <a:rPr lang="en-US" sz="2400" dirty="0"/>
              <a:t>    -Signs of infection or abscess </a:t>
            </a:r>
            <a:br>
              <a:rPr lang="en-US" sz="2400" dirty="0"/>
            </a:br>
            <a:r>
              <a:rPr lang="en-US" sz="2400" dirty="0"/>
              <a:t>     formation</a:t>
            </a:r>
            <a:br>
              <a:rPr lang="en-US" sz="2400" dirty="0"/>
            </a:br>
            <a:r>
              <a:rPr lang="en-US" sz="2400" dirty="0"/>
              <a:t>    -Rectal or hemorrhoidal </a:t>
            </a:r>
            <a:br>
              <a:rPr lang="en-US" sz="2400" dirty="0"/>
            </a:br>
            <a:r>
              <a:rPr lang="en-US" sz="2400" dirty="0"/>
              <a:t>     prolapse, appearing as a </a:t>
            </a:r>
            <a:br>
              <a:rPr lang="en-US" sz="2400" dirty="0"/>
            </a:br>
            <a:r>
              <a:rPr lang="en-US" sz="2400" dirty="0"/>
              <a:t>     bluish perianal mass.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pic>
        <p:nvPicPr>
          <p:cNvPr id="4" name="Picture 3" descr="A drawing of a person&#10;&#10;Description automatically generated with low confidence">
            <a:extLst>
              <a:ext uri="{FF2B5EF4-FFF2-40B4-BE49-F238E27FC236}">
                <a16:creationId xmlns:a16="http://schemas.microsoft.com/office/drawing/2014/main" id="{9104C7A8-43DC-407C-89A0-B76238280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117" y="1057127"/>
            <a:ext cx="3995621" cy="1798616"/>
          </a:xfrm>
          <a:prstGeom prst="rect">
            <a:avLst/>
          </a:prstGeom>
        </p:spPr>
      </p:pic>
      <p:pic>
        <p:nvPicPr>
          <p:cNvPr id="5" name="Picture 4" descr="A picture containing text, furniture, seat&#10;&#10;Description automatically generated">
            <a:extLst>
              <a:ext uri="{FF2B5EF4-FFF2-40B4-BE49-F238E27FC236}">
                <a16:creationId xmlns:a16="http://schemas.microsoft.com/office/drawing/2014/main" id="{FDC0B62A-E437-428A-BF80-C81896952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117" y="2977513"/>
            <a:ext cx="3995621" cy="1798616"/>
          </a:xfrm>
          <a:prstGeom prst="rect">
            <a:avLst/>
          </a:prstGeom>
        </p:spPr>
      </p:pic>
      <p:pic>
        <p:nvPicPr>
          <p:cNvPr id="6" name="Picture 5" descr="Diagram&#10;&#10;Description automatically generated">
            <a:extLst>
              <a:ext uri="{FF2B5EF4-FFF2-40B4-BE49-F238E27FC236}">
                <a16:creationId xmlns:a16="http://schemas.microsoft.com/office/drawing/2014/main" id="{1DE82DA0-AAE3-4CF8-A2B7-0E2E27877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0116" y="4901565"/>
            <a:ext cx="3995621" cy="1798616"/>
          </a:xfrm>
          <a:prstGeom prst="rect">
            <a:avLst/>
          </a:prstGeom>
        </p:spPr>
      </p:pic>
    </p:spTree>
    <p:extLst>
      <p:ext uri="{BB962C8B-B14F-4D97-AF65-F5344CB8AC3E}">
        <p14:creationId xmlns:p14="http://schemas.microsoft.com/office/powerpoint/2010/main" val="575164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A1A33-CD2A-4E28-BBF1-BDBBF0287EB7}"/>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Examination of the anus</a:t>
            </a:r>
          </a:p>
        </p:txBody>
      </p:sp>
      <p:sp>
        <p:nvSpPr>
          <p:cNvPr id="3" name="TextBox 2">
            <a:extLst>
              <a:ext uri="{FF2B5EF4-FFF2-40B4-BE49-F238E27FC236}">
                <a16:creationId xmlns:a16="http://schemas.microsoft.com/office/drawing/2014/main" id="{6E03CED0-5A53-4E10-9D57-FA6CEEFBD33E}"/>
              </a:ext>
            </a:extLst>
          </p:cNvPr>
          <p:cNvSpPr txBox="1"/>
          <p:nvPr/>
        </p:nvSpPr>
        <p:spPr>
          <a:xfrm>
            <a:off x="450166" y="1120430"/>
            <a:ext cx="6639950" cy="52014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Digital rectal exam:</a:t>
            </a:r>
          </a:p>
          <a:p>
            <a:r>
              <a:rPr lang="en-US" sz="2400" dirty="0"/>
              <a:t>    -Insert gloves and use a lubricant.</a:t>
            </a:r>
          </a:p>
          <a:p>
            <a:r>
              <a:rPr lang="en-US" sz="2400" dirty="0"/>
              <a:t>    -Presence of induration, tenderness and</a:t>
            </a:r>
          </a:p>
          <a:p>
            <a:r>
              <a:rPr lang="en-US" sz="2400" dirty="0"/>
              <a:t>     subcutaneous lesions. </a:t>
            </a:r>
            <a:br>
              <a:rPr lang="en-US" sz="2400" dirty="0"/>
            </a:br>
            <a:r>
              <a:rPr lang="en-US" sz="2400" dirty="0"/>
              <a:t>    -Presence of any distal intrarectal, intra-anal or</a:t>
            </a:r>
            <a:br>
              <a:rPr lang="en-US" sz="2400" dirty="0"/>
            </a:br>
            <a:r>
              <a:rPr lang="en-US" sz="2400" dirty="0"/>
              <a:t>     extraluminal mass.</a:t>
            </a:r>
            <a:br>
              <a:rPr lang="en-US" sz="2400" dirty="0"/>
            </a:br>
            <a:r>
              <a:rPr lang="en-US" sz="2400" dirty="0"/>
              <a:t>    -Sphincter length, resting tone and voluntary</a:t>
            </a:r>
            <a:br>
              <a:rPr lang="en-US" sz="2400" dirty="0"/>
            </a:br>
            <a:r>
              <a:rPr lang="en-US" sz="2400" dirty="0"/>
              <a:t>     squeeze are assessed.</a:t>
            </a:r>
            <a:br>
              <a:rPr lang="en-US" sz="2400" dirty="0"/>
            </a:br>
            <a:r>
              <a:rPr lang="en-US" sz="2400" dirty="0"/>
              <a:t>    -Inspection for the presence of mucus, blood or </a:t>
            </a:r>
          </a:p>
          <a:p>
            <a:r>
              <a:rPr lang="en-US" sz="2400" dirty="0"/>
              <a:t>     pus and to identify stool color.</a:t>
            </a:r>
          </a:p>
          <a:p>
            <a:endParaRPr lang="en-US" sz="2400" dirty="0"/>
          </a:p>
          <a:p>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pic>
        <p:nvPicPr>
          <p:cNvPr id="7" name="Picture 6" descr="Diagram&#10;&#10;Description automatically generated">
            <a:extLst>
              <a:ext uri="{FF2B5EF4-FFF2-40B4-BE49-F238E27FC236}">
                <a16:creationId xmlns:a16="http://schemas.microsoft.com/office/drawing/2014/main" id="{AD1D293C-AE35-4A64-8371-ADE68DAC1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116" y="1120429"/>
            <a:ext cx="4874163" cy="5442783"/>
          </a:xfrm>
          <a:prstGeom prst="rect">
            <a:avLst/>
          </a:prstGeom>
        </p:spPr>
      </p:pic>
    </p:spTree>
    <p:extLst>
      <p:ext uri="{BB962C8B-B14F-4D97-AF65-F5344CB8AC3E}">
        <p14:creationId xmlns:p14="http://schemas.microsoft.com/office/powerpoint/2010/main" val="970086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A1A33-CD2A-4E28-BBF1-BDBBF0287EB7}"/>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Examination of the anus</a:t>
            </a:r>
          </a:p>
        </p:txBody>
      </p:sp>
      <p:sp>
        <p:nvSpPr>
          <p:cNvPr id="3" name="TextBox 2">
            <a:extLst>
              <a:ext uri="{FF2B5EF4-FFF2-40B4-BE49-F238E27FC236}">
                <a16:creationId xmlns:a16="http://schemas.microsoft.com/office/drawing/2014/main" id="{6E03CED0-5A53-4E10-9D57-FA6CEEFBD33E}"/>
              </a:ext>
            </a:extLst>
          </p:cNvPr>
          <p:cNvSpPr txBox="1"/>
          <p:nvPr/>
        </p:nvSpPr>
        <p:spPr>
          <a:xfrm>
            <a:off x="450165" y="937550"/>
            <a:ext cx="8046721" cy="624786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Proctoscopy:</a:t>
            </a:r>
          </a:p>
          <a:p>
            <a:pPr marL="1944" indent="0">
              <a:buNone/>
            </a:pPr>
            <a:r>
              <a:rPr lang="en-US" sz="2400" dirty="0"/>
              <a:t> </a:t>
            </a:r>
            <a:r>
              <a:rPr lang="en-US" sz="3200" b="1" dirty="0"/>
              <a:t>  </a:t>
            </a:r>
            <a:r>
              <a:rPr lang="en-US" sz="2400" dirty="0"/>
              <a:t>-Performed with the patient in the left lateral</a:t>
            </a:r>
          </a:p>
          <a:p>
            <a:pPr marL="1944"/>
            <a:r>
              <a:rPr lang="en-US" sz="2400" dirty="0"/>
              <a:t>     position.</a:t>
            </a:r>
          </a:p>
          <a:p>
            <a:pPr marL="1944" indent="0">
              <a:buNone/>
            </a:pPr>
            <a:r>
              <a:rPr lang="en-US" sz="2400" dirty="0"/>
              <a:t>    -Allows a detailed inspection of the distal rectum</a:t>
            </a:r>
          </a:p>
          <a:p>
            <a:pPr marL="1944" indent="0">
              <a:buNone/>
            </a:pPr>
            <a:r>
              <a:rPr lang="en-US" sz="2400" dirty="0"/>
              <a:t>     and anal canal.</a:t>
            </a:r>
            <a:br>
              <a:rPr lang="en-US" sz="2400" dirty="0"/>
            </a:br>
            <a:r>
              <a:rPr lang="en-US" sz="2400" dirty="0"/>
              <a:t>    -Minor procedures can also be carried out</a:t>
            </a:r>
          </a:p>
          <a:p>
            <a:pPr marL="1944" indent="0">
              <a:buNone/>
            </a:pPr>
            <a:r>
              <a:rPr lang="en-US" sz="2400" dirty="0"/>
              <a:t>     through this instrument, e.g. treatment of</a:t>
            </a:r>
            <a:endParaRPr lang="en-US" sz="1600" dirty="0"/>
          </a:p>
          <a:p>
            <a:r>
              <a:rPr lang="en-US" sz="1600" dirty="0"/>
              <a:t>       </a:t>
            </a:r>
            <a:r>
              <a:rPr lang="en-US" sz="2400" dirty="0"/>
              <a:t>hemorrhoids by injection or banding and biopsy.</a:t>
            </a:r>
          </a:p>
          <a:p>
            <a:endParaRPr lang="en-US" sz="2400" dirty="0"/>
          </a:p>
          <a:p>
            <a:pPr marL="342900" indent="-342900">
              <a:buFont typeface="Arial" panose="020B0604020202020204" pitchFamily="34" charset="0"/>
              <a:buChar char="•"/>
            </a:pPr>
            <a:r>
              <a:rPr lang="en-US" sz="2400" b="1" dirty="0"/>
              <a:t>Sigmoidoscopy:</a:t>
            </a:r>
          </a:p>
          <a:p>
            <a:r>
              <a:rPr lang="en-US" sz="2400" dirty="0"/>
              <a:t>     -Although sigmoidoscopy is strictly an examination of the </a:t>
            </a:r>
          </a:p>
          <a:p>
            <a:r>
              <a:rPr lang="en-US" sz="2400" dirty="0"/>
              <a:t>      rectum, it should always be carried out even when an anal</a:t>
            </a:r>
          </a:p>
          <a:p>
            <a:r>
              <a:rPr lang="en-US" sz="2400" dirty="0"/>
              <a:t>      lesion has been confirmed.</a:t>
            </a:r>
            <a:br>
              <a:rPr lang="en-US" sz="2400" dirty="0"/>
            </a:br>
            <a:r>
              <a:rPr lang="en-US" sz="2400" dirty="0"/>
              <a:t>     -Rectal pathology, e.g. colitis or carcinoma, is frequently</a:t>
            </a:r>
          </a:p>
          <a:p>
            <a:r>
              <a:rPr lang="en-US" sz="2400" dirty="0"/>
              <a:t>      associated with an anal lesion, e.g. fissure or hemorrhoids.</a:t>
            </a:r>
          </a:p>
          <a:p>
            <a:endParaRPr lang="en-US" sz="1600" dirty="0"/>
          </a:p>
          <a:p>
            <a:pPr marL="285750" indent="-285750">
              <a:buFont typeface="Arial" panose="020B0604020202020204" pitchFamily="34" charset="0"/>
              <a:buChar char="•"/>
            </a:pPr>
            <a:endParaRPr lang="en-US" sz="1600" dirty="0"/>
          </a:p>
        </p:txBody>
      </p:sp>
      <p:pic>
        <p:nvPicPr>
          <p:cNvPr id="4" name="Picture 3">
            <a:extLst>
              <a:ext uri="{FF2B5EF4-FFF2-40B4-BE49-F238E27FC236}">
                <a16:creationId xmlns:a16="http://schemas.microsoft.com/office/drawing/2014/main" id="{B9ED5E50-D56B-4F10-B437-F15CD3866480}"/>
              </a:ext>
            </a:extLst>
          </p:cNvPr>
          <p:cNvPicPr>
            <a:picLocks noChangeAspect="1"/>
          </p:cNvPicPr>
          <p:nvPr/>
        </p:nvPicPr>
        <p:blipFill>
          <a:blip r:embed="rId3"/>
          <a:stretch>
            <a:fillRect/>
          </a:stretch>
        </p:blipFill>
        <p:spPr>
          <a:xfrm>
            <a:off x="8496886" y="937550"/>
            <a:ext cx="3587262" cy="2734118"/>
          </a:xfrm>
          <a:prstGeom prst="rect">
            <a:avLst/>
          </a:prstGeom>
        </p:spPr>
      </p:pic>
      <p:pic>
        <p:nvPicPr>
          <p:cNvPr id="5" name="Picture 4">
            <a:extLst>
              <a:ext uri="{FF2B5EF4-FFF2-40B4-BE49-F238E27FC236}">
                <a16:creationId xmlns:a16="http://schemas.microsoft.com/office/drawing/2014/main" id="{A7A7CAF5-0772-45A7-A130-C37E39CBEF79}"/>
              </a:ext>
            </a:extLst>
          </p:cNvPr>
          <p:cNvPicPr>
            <a:picLocks noChangeAspect="1"/>
          </p:cNvPicPr>
          <p:nvPr/>
        </p:nvPicPr>
        <p:blipFill>
          <a:blip r:embed="rId4"/>
          <a:stretch>
            <a:fillRect/>
          </a:stretch>
        </p:blipFill>
        <p:spPr>
          <a:xfrm>
            <a:off x="8496886" y="3708885"/>
            <a:ext cx="3570080" cy="3184284"/>
          </a:xfrm>
          <a:prstGeom prst="rect">
            <a:avLst/>
          </a:prstGeom>
        </p:spPr>
      </p:pic>
    </p:spTree>
    <p:extLst>
      <p:ext uri="{BB962C8B-B14F-4D97-AF65-F5344CB8AC3E}">
        <p14:creationId xmlns:p14="http://schemas.microsoft.com/office/powerpoint/2010/main" val="1894756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02D24-4A71-4C0C-8545-F44495BE712A}"/>
              </a:ext>
            </a:extLst>
          </p:cNvPr>
          <p:cNvSpPr txBox="1">
            <a:spLocks/>
          </p:cNvSpPr>
          <p:nvPr/>
        </p:nvSpPr>
        <p:spPr>
          <a:xfrm>
            <a:off x="838200" y="2666661"/>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i="1" dirty="0">
                <a:solidFill>
                  <a:srgbClr val="C00000"/>
                </a:solidFill>
                <a:latin typeface="Bell MT" panose="02020503060305020303" pitchFamily="18" charset="0"/>
              </a:rPr>
              <a:t>Anorectal Abscess</a:t>
            </a:r>
          </a:p>
        </p:txBody>
      </p:sp>
    </p:spTree>
    <p:extLst>
      <p:ext uri="{BB962C8B-B14F-4D97-AF65-F5344CB8AC3E}">
        <p14:creationId xmlns:p14="http://schemas.microsoft.com/office/powerpoint/2010/main" val="4016233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801-BABA-4413-92D5-59F39541C725}"/>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Anorectal Abscess</a:t>
            </a:r>
          </a:p>
        </p:txBody>
      </p:sp>
      <p:sp>
        <p:nvSpPr>
          <p:cNvPr id="3" name="TextBox 2">
            <a:extLst>
              <a:ext uri="{FF2B5EF4-FFF2-40B4-BE49-F238E27FC236}">
                <a16:creationId xmlns:a16="http://schemas.microsoft.com/office/drawing/2014/main" id="{4504E99F-A445-4E73-969C-2BA6AF41261D}"/>
              </a:ext>
            </a:extLst>
          </p:cNvPr>
          <p:cNvSpPr txBox="1"/>
          <p:nvPr/>
        </p:nvSpPr>
        <p:spPr>
          <a:xfrm>
            <a:off x="450166" y="1115446"/>
            <a:ext cx="11633981" cy="5570756"/>
          </a:xfrm>
          <a:prstGeom prst="rect">
            <a:avLst/>
          </a:prstGeom>
          <a:noFill/>
        </p:spPr>
        <p:txBody>
          <a:bodyPr wrap="square" rtlCol="0">
            <a:spAutoFit/>
          </a:bodyPr>
          <a:lstStyle/>
          <a:p>
            <a:pPr marL="285750" indent="-285750">
              <a:buFont typeface="Arial" panose="020B0604020202020204" pitchFamily="34" charset="0"/>
              <a:buChar char="•"/>
            </a:pPr>
            <a:r>
              <a:rPr lang="en-US" sz="2400" b="1" dirty="0"/>
              <a:t>It’s a localized infection with a collection of pus at the anorectal area, results from invasion of the normal rectal flora.</a:t>
            </a:r>
          </a:p>
          <a:p>
            <a:pPr marL="285750" indent="-285750">
              <a:buFont typeface="Arial" panose="020B0604020202020204" pitchFamily="34" charset="0"/>
              <a:buChar char="•"/>
            </a:pPr>
            <a:r>
              <a:rPr lang="en-US" sz="2400" b="1" dirty="0"/>
              <a:t>More common in male.</a:t>
            </a:r>
          </a:p>
          <a:p>
            <a:pPr marL="285750" indent="-285750">
              <a:buFont typeface="Arial" panose="020B0604020202020204" pitchFamily="34" charset="0"/>
              <a:buChar char="•"/>
            </a:pPr>
            <a:r>
              <a:rPr lang="en-US" sz="2400" b="1" dirty="0"/>
              <a:t>Causes:</a:t>
            </a:r>
          </a:p>
          <a:p>
            <a:pPr lvl="1"/>
            <a:r>
              <a:rPr lang="en-US" sz="2400" dirty="0"/>
              <a:t>-Anal gland infection.</a:t>
            </a:r>
            <a:br>
              <a:rPr lang="en-US" sz="2400" dirty="0"/>
            </a:br>
            <a:r>
              <a:rPr lang="en-US" sz="2400" dirty="0"/>
              <a:t>-Underlying rectal disease (such as neoplasm).</a:t>
            </a:r>
            <a:br>
              <a:rPr lang="en-US" sz="2400" dirty="0"/>
            </a:br>
            <a:r>
              <a:rPr lang="en-US" sz="2400" dirty="0"/>
              <a:t>-Crohn’s disease.</a:t>
            </a:r>
            <a:br>
              <a:rPr lang="en-US" sz="2400" dirty="0"/>
            </a:br>
            <a:r>
              <a:rPr lang="en-US" sz="2400" dirty="0"/>
              <a:t>-Patients with generalized disorders (such as diabetes and AIDS) may present with an   anorectal abscess; and may run an aggressive course.</a:t>
            </a:r>
          </a:p>
          <a:p>
            <a:pPr marL="1200150" lvl="2"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883753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801-BABA-4413-92D5-59F39541C725}"/>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Anorectal Abscess</a:t>
            </a:r>
          </a:p>
        </p:txBody>
      </p:sp>
      <p:sp>
        <p:nvSpPr>
          <p:cNvPr id="3" name="TextBox 2">
            <a:extLst>
              <a:ext uri="{FF2B5EF4-FFF2-40B4-BE49-F238E27FC236}">
                <a16:creationId xmlns:a16="http://schemas.microsoft.com/office/drawing/2014/main" id="{4504E99F-A445-4E73-969C-2BA6AF41261D}"/>
              </a:ext>
            </a:extLst>
          </p:cNvPr>
          <p:cNvSpPr txBox="1"/>
          <p:nvPr/>
        </p:nvSpPr>
        <p:spPr>
          <a:xfrm>
            <a:off x="450166" y="1115446"/>
            <a:ext cx="11633981" cy="698652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The cryptoglandular theory of intersphincteric anal gland infection holds that, upon infection of a gland, pus, which travels along the path of least resistance, may spread   (depending on its relation to the longitudinal muscle):</a:t>
            </a:r>
          </a:p>
          <a:p>
            <a:pPr lvl="1"/>
            <a:endParaRPr lang="en-US" sz="2400" dirty="0"/>
          </a:p>
          <a:p>
            <a:pPr lvl="1"/>
            <a:r>
              <a:rPr lang="en-US" sz="2400" dirty="0"/>
              <a:t> (1) Caudally to present as a </a:t>
            </a:r>
            <a:r>
              <a:rPr lang="en-US" sz="2400" dirty="0">
                <a:solidFill>
                  <a:srgbClr val="FF0000"/>
                </a:solidFill>
              </a:rPr>
              <a:t>perianal abscess</a:t>
            </a:r>
            <a:r>
              <a:rPr lang="en-US" sz="2400" dirty="0"/>
              <a:t>.</a:t>
            </a:r>
            <a:br>
              <a:rPr lang="en-US" sz="2400" dirty="0"/>
            </a:br>
            <a:br>
              <a:rPr lang="en-US" sz="2400" dirty="0"/>
            </a:br>
            <a:r>
              <a:rPr lang="en-US" sz="2400" dirty="0"/>
              <a:t> (2) Laterally across the external sphincter to form an </a:t>
            </a:r>
            <a:r>
              <a:rPr lang="en-US" sz="2400" dirty="0">
                <a:solidFill>
                  <a:srgbClr val="FF0000"/>
                </a:solidFill>
              </a:rPr>
              <a:t>ischiorectal abscess</a:t>
            </a:r>
            <a:r>
              <a:rPr lang="en-US" sz="2400" dirty="0"/>
              <a:t>.</a:t>
            </a:r>
            <a:br>
              <a:rPr lang="en-US" sz="2400" dirty="0"/>
            </a:br>
            <a:br>
              <a:rPr lang="en-US" sz="2400" dirty="0"/>
            </a:br>
            <a:r>
              <a:rPr lang="en-US" sz="2400" dirty="0"/>
              <a:t> (3) Superiorly above the anorectal junction to form a </a:t>
            </a:r>
            <a:r>
              <a:rPr lang="en-US" sz="2400" dirty="0">
                <a:solidFill>
                  <a:srgbClr val="FF0000"/>
                </a:solidFill>
              </a:rPr>
              <a:t>supralevator intermuscular </a:t>
            </a:r>
            <a:r>
              <a:rPr lang="en-US" sz="2400" dirty="0"/>
              <a:t>or </a:t>
            </a:r>
            <a:r>
              <a:rPr lang="en-US" sz="2400" dirty="0">
                <a:solidFill>
                  <a:srgbClr val="FF0000"/>
                </a:solidFill>
              </a:rPr>
              <a:t>pararectal abscess </a:t>
            </a:r>
            <a:r>
              <a:rPr lang="en-US" sz="2400" dirty="0"/>
              <a:t>(Rare)</a:t>
            </a:r>
            <a:br>
              <a:rPr lang="en-US" sz="2400" dirty="0"/>
            </a:br>
            <a:br>
              <a:rPr lang="en-US" sz="2400" dirty="0"/>
            </a:br>
            <a:r>
              <a:rPr lang="en-US" sz="2400" dirty="0"/>
              <a:t> (4) Circumferentially in any of the three planes </a:t>
            </a:r>
            <a:r>
              <a:rPr lang="en-US" sz="2400" dirty="0">
                <a:solidFill>
                  <a:srgbClr val="0070C0"/>
                </a:solidFill>
              </a:rPr>
              <a:t>(intersphincteric/intermuscular, ischiorectal or pararectal supralevator)</a:t>
            </a:r>
            <a:r>
              <a:rPr lang="en-US" sz="2400" dirty="0"/>
              <a:t>.</a:t>
            </a:r>
            <a:br>
              <a:rPr lang="en-US" sz="2400" dirty="0"/>
            </a:br>
            <a:endParaRPr lang="en-US" sz="2400" dirty="0"/>
          </a:p>
          <a:p>
            <a:pPr lvl="1"/>
            <a:r>
              <a:rPr lang="en-US" sz="2000" dirty="0"/>
              <a:t> </a:t>
            </a:r>
            <a:endParaRPr lang="en-US" sz="2400" b="1" dirty="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566796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orectal abscess - Wikipedia">
            <a:extLst>
              <a:ext uri="{FF2B5EF4-FFF2-40B4-BE49-F238E27FC236}">
                <a16:creationId xmlns:a16="http://schemas.microsoft.com/office/drawing/2014/main" id="{155FBDF5-462F-43E4-A79E-CE239DCC2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49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801-BABA-4413-92D5-59F39541C725}"/>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Anorectal Abscess</a:t>
            </a:r>
          </a:p>
        </p:txBody>
      </p:sp>
      <p:sp>
        <p:nvSpPr>
          <p:cNvPr id="3" name="TextBox 2">
            <a:extLst>
              <a:ext uri="{FF2B5EF4-FFF2-40B4-BE49-F238E27FC236}">
                <a16:creationId xmlns:a16="http://schemas.microsoft.com/office/drawing/2014/main" id="{4504E99F-A445-4E73-969C-2BA6AF41261D}"/>
              </a:ext>
            </a:extLst>
          </p:cNvPr>
          <p:cNvSpPr txBox="1"/>
          <p:nvPr/>
        </p:nvSpPr>
        <p:spPr>
          <a:xfrm>
            <a:off x="450166" y="1115446"/>
            <a:ext cx="11633981" cy="7232749"/>
          </a:xfrm>
          <a:prstGeom prst="rect">
            <a:avLst/>
          </a:prstGeom>
          <a:noFill/>
        </p:spPr>
        <p:txBody>
          <a:bodyPr wrap="square" rtlCol="0">
            <a:spAutoFit/>
          </a:bodyPr>
          <a:lstStyle/>
          <a:p>
            <a:pPr marL="457200" indent="-457200">
              <a:buFont typeface="Arial" panose="020B0604020202020204" pitchFamily="34" charset="0"/>
              <a:buChar char="•"/>
            </a:pPr>
            <a:r>
              <a:rPr lang="en-US" sz="2400" b="1" dirty="0"/>
              <a:t>Sepsis unrelated to anal gland infection may occur at the same or at other sites, including:</a:t>
            </a:r>
            <a:br>
              <a:rPr lang="en-US" sz="3200" dirty="0"/>
            </a:br>
            <a:br>
              <a:rPr lang="en-US" sz="3200" dirty="0"/>
            </a:br>
            <a:r>
              <a:rPr lang="en-US" sz="3200" dirty="0"/>
              <a:t> </a:t>
            </a:r>
            <a:r>
              <a:rPr lang="en-US" sz="2400" dirty="0"/>
              <a:t>(1) </a:t>
            </a:r>
            <a:r>
              <a:rPr lang="en-US" sz="2400" dirty="0">
                <a:solidFill>
                  <a:srgbClr val="FF0000"/>
                </a:solidFill>
              </a:rPr>
              <a:t>Submucosal abscess </a:t>
            </a:r>
            <a:r>
              <a:rPr lang="en-US" sz="2400" dirty="0"/>
              <a:t>(following hemorrhoidal sclerotherapy, which usually resolve spontaneously)</a:t>
            </a:r>
            <a:br>
              <a:rPr lang="en-US" sz="2400" dirty="0"/>
            </a:br>
            <a:br>
              <a:rPr lang="en-US" sz="2400" dirty="0"/>
            </a:br>
            <a:r>
              <a:rPr lang="en-US" sz="2400" dirty="0"/>
              <a:t> (2) </a:t>
            </a:r>
            <a:r>
              <a:rPr lang="en-US" sz="2400" dirty="0">
                <a:solidFill>
                  <a:srgbClr val="FF0000"/>
                </a:solidFill>
              </a:rPr>
              <a:t>Mucocutaneous or marginal abscess </a:t>
            </a:r>
            <a:r>
              <a:rPr lang="en-US" sz="2400" dirty="0"/>
              <a:t>(infected hematoma)</a:t>
            </a:r>
            <a:br>
              <a:rPr lang="en-US" sz="2400" dirty="0"/>
            </a:br>
            <a:br>
              <a:rPr lang="en-US" sz="2400" dirty="0"/>
            </a:br>
            <a:r>
              <a:rPr lang="en-US" sz="2400" dirty="0"/>
              <a:t> (3) </a:t>
            </a:r>
            <a:r>
              <a:rPr lang="en-US" sz="2400" dirty="0">
                <a:solidFill>
                  <a:srgbClr val="FF0000"/>
                </a:solidFill>
              </a:rPr>
              <a:t>Ischiorectal abscess </a:t>
            </a:r>
            <a:r>
              <a:rPr lang="en-US" sz="2400" dirty="0"/>
              <a:t>(foreign body, trauma, deep skin-related infection) </a:t>
            </a:r>
            <a:br>
              <a:rPr lang="en-US" sz="2400" dirty="0"/>
            </a:br>
            <a:br>
              <a:rPr lang="en-US" sz="2400" dirty="0"/>
            </a:br>
            <a:r>
              <a:rPr lang="en-US" sz="2400" dirty="0"/>
              <a:t> (4) </a:t>
            </a:r>
            <a:r>
              <a:rPr lang="en-US" sz="2400" dirty="0" err="1">
                <a:solidFill>
                  <a:srgbClr val="FF0000"/>
                </a:solidFill>
              </a:rPr>
              <a:t>Pelvirectal</a:t>
            </a:r>
            <a:r>
              <a:rPr lang="en-US" sz="2400" dirty="0">
                <a:solidFill>
                  <a:srgbClr val="FF0000"/>
                </a:solidFill>
              </a:rPr>
              <a:t> supralevator abscess </a:t>
            </a:r>
            <a:r>
              <a:rPr lang="en-US" sz="2400" dirty="0"/>
              <a:t>originating in pelvic disease.</a:t>
            </a:r>
          </a:p>
          <a:p>
            <a:pPr lvl="1"/>
            <a:br>
              <a:rPr lang="en-US" sz="2400" dirty="0"/>
            </a:br>
            <a:endParaRPr lang="en-US" sz="2400" dirty="0"/>
          </a:p>
          <a:p>
            <a:pPr lvl="1"/>
            <a:r>
              <a:rPr lang="en-US" sz="2400" dirty="0"/>
              <a:t>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3014199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801-BABA-4413-92D5-59F39541C725}"/>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Anorectal Abscess</a:t>
            </a:r>
          </a:p>
        </p:txBody>
      </p:sp>
      <p:sp>
        <p:nvSpPr>
          <p:cNvPr id="3" name="TextBox 2">
            <a:extLst>
              <a:ext uri="{FF2B5EF4-FFF2-40B4-BE49-F238E27FC236}">
                <a16:creationId xmlns:a16="http://schemas.microsoft.com/office/drawing/2014/main" id="{4504E99F-A445-4E73-969C-2BA6AF41261D}"/>
              </a:ext>
            </a:extLst>
          </p:cNvPr>
          <p:cNvSpPr txBox="1"/>
          <p:nvPr/>
        </p:nvSpPr>
        <p:spPr>
          <a:xfrm>
            <a:off x="450166" y="1115446"/>
            <a:ext cx="11633981" cy="7725192"/>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Presentation:</a:t>
            </a:r>
          </a:p>
          <a:p>
            <a:pPr lvl="1"/>
            <a:r>
              <a:rPr lang="en-US" sz="2200" b="1" i="1" dirty="0">
                <a:solidFill>
                  <a:srgbClr val="FF0000"/>
                </a:solidFill>
              </a:rPr>
              <a:t>-A perianal abscess (confined by the terminal extensions of the longitudinal muscle) is usually associated with:</a:t>
            </a:r>
            <a:br>
              <a:rPr lang="en-US" sz="2200" dirty="0"/>
            </a:br>
            <a:r>
              <a:rPr lang="en-US" sz="2200" dirty="0"/>
              <a:t>-A short (2–3 days) history of increasingly severe well-localized pain and a palpable tender lump at the anal margin.</a:t>
            </a:r>
            <a:br>
              <a:rPr lang="en-US" sz="2200" dirty="0"/>
            </a:br>
            <a:r>
              <a:rPr lang="en-US" sz="2200" dirty="0"/>
              <a:t>-Examination reveals an indurated hot tender perianal swelling.</a:t>
            </a:r>
          </a:p>
          <a:p>
            <a:pPr lvl="1"/>
            <a:r>
              <a:rPr lang="en-US" sz="2200" b="1" i="1" dirty="0">
                <a:solidFill>
                  <a:srgbClr val="FF0000"/>
                </a:solidFill>
              </a:rPr>
              <a:t>-Patients with infection in the larger fatty-filled space (ischiorectal abscess):</a:t>
            </a:r>
            <a:br>
              <a:rPr lang="en-US" sz="2200" dirty="0"/>
            </a:br>
            <a:r>
              <a:rPr lang="en-US" sz="2200" dirty="0"/>
              <a:t>- Usually present later, with less well-localized symptoms but more constitutional upset and fever. </a:t>
            </a:r>
            <a:br>
              <a:rPr lang="en-US" sz="2200" dirty="0"/>
            </a:br>
            <a:r>
              <a:rPr lang="en-US" sz="2200" dirty="0"/>
              <a:t>- On examination, the affected buttock is diffusely swollen with widespread induration and deep tenderness.</a:t>
            </a:r>
          </a:p>
          <a:p>
            <a:pPr lvl="1"/>
            <a:r>
              <a:rPr lang="en-US" sz="2200" b="1" i="1" dirty="0">
                <a:solidFill>
                  <a:srgbClr val="FF0000"/>
                </a:solidFill>
              </a:rPr>
              <a:t>-If sepsis is higher (supralevator abscess):</a:t>
            </a:r>
            <a:br>
              <a:rPr lang="en-US" sz="2200" dirty="0"/>
            </a:br>
            <a:r>
              <a:rPr lang="en-US" sz="2200" dirty="0"/>
              <a:t>-Deep rectal pain, fever and sometimes disturbed micturition may be the only features, with nothing evident on external examination but tender supralevator induration palpable on digital examination above the anorectal junction.</a:t>
            </a:r>
          </a:p>
          <a:p>
            <a:pPr lvl="1"/>
            <a:endParaRPr lang="en-US" sz="2400" dirty="0"/>
          </a:p>
          <a:p>
            <a:pPr lvl="1"/>
            <a:endParaRPr lang="en-US" sz="2400"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3793744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CE85-2240-43AA-AF4D-4FF9363AEA80}"/>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Table of Content</a:t>
            </a:r>
          </a:p>
        </p:txBody>
      </p:sp>
      <p:sp>
        <p:nvSpPr>
          <p:cNvPr id="5" name="TextBox 4">
            <a:extLst>
              <a:ext uri="{FF2B5EF4-FFF2-40B4-BE49-F238E27FC236}">
                <a16:creationId xmlns:a16="http://schemas.microsoft.com/office/drawing/2014/main" id="{48DC8923-C001-4BFD-9FAA-65615F6251CA}"/>
              </a:ext>
            </a:extLst>
          </p:cNvPr>
          <p:cNvSpPr txBox="1"/>
          <p:nvPr/>
        </p:nvSpPr>
        <p:spPr>
          <a:xfrm>
            <a:off x="377483" y="1057126"/>
            <a:ext cx="11437034" cy="5509200"/>
          </a:xfrm>
          <a:prstGeom prst="rect">
            <a:avLst/>
          </a:prstGeom>
          <a:noFill/>
        </p:spPr>
        <p:txBody>
          <a:bodyPr wrap="square" rtlCol="0">
            <a:spAutoFit/>
          </a:bodyPr>
          <a:lstStyle/>
          <a:p>
            <a:pPr marL="342900" indent="-342900">
              <a:buAutoNum type="arabicPeriod"/>
            </a:pPr>
            <a:r>
              <a:rPr lang="en-US" sz="3200" b="1" dirty="0"/>
              <a:t>General anatomy of the anal canal &amp; examination of the anus</a:t>
            </a:r>
          </a:p>
          <a:p>
            <a:pPr marL="342900" indent="-342900">
              <a:buAutoNum type="arabicPeriod"/>
            </a:pPr>
            <a:endParaRPr lang="en-US" sz="3200" b="1" dirty="0"/>
          </a:p>
          <a:p>
            <a:pPr marL="342900" indent="-342900">
              <a:buAutoNum type="arabicPeriod"/>
            </a:pPr>
            <a:r>
              <a:rPr lang="en-US" sz="3200" b="1" dirty="0"/>
              <a:t>Anorectal Abscess</a:t>
            </a:r>
          </a:p>
          <a:p>
            <a:pPr marL="342900" indent="-342900">
              <a:buAutoNum type="arabicPeriod"/>
            </a:pPr>
            <a:endParaRPr lang="en-US" sz="3200" b="1" dirty="0"/>
          </a:p>
          <a:p>
            <a:pPr marL="342900" indent="-342900">
              <a:buAutoNum type="arabicPeriod"/>
            </a:pPr>
            <a:r>
              <a:rPr lang="en-US" sz="3200" b="1" dirty="0"/>
              <a:t>Proctalgia Fugax</a:t>
            </a:r>
          </a:p>
          <a:p>
            <a:pPr marL="342900" indent="-342900">
              <a:buAutoNum type="arabicPeriod"/>
            </a:pPr>
            <a:endParaRPr lang="en-US" sz="3200" b="1" dirty="0"/>
          </a:p>
          <a:p>
            <a:pPr marL="342900" indent="-342900">
              <a:buAutoNum type="arabicPeriod"/>
            </a:pPr>
            <a:r>
              <a:rPr lang="en-US" sz="3200" b="1" dirty="0"/>
              <a:t>Complicated hemorrhoids</a:t>
            </a:r>
          </a:p>
          <a:p>
            <a:pPr marL="342900" indent="-342900">
              <a:buAutoNum type="arabicPeriod"/>
            </a:pPr>
            <a:endParaRPr lang="en-US" sz="3200" b="1" dirty="0"/>
          </a:p>
          <a:p>
            <a:pPr marL="342900" indent="-342900">
              <a:buAutoNum type="arabicPeriod"/>
            </a:pPr>
            <a:r>
              <a:rPr lang="en-US" sz="3200" b="1" dirty="0"/>
              <a:t>Anal Fissure</a:t>
            </a:r>
          </a:p>
          <a:p>
            <a:pPr marL="342900" indent="-342900">
              <a:buAutoNum type="arabicPeriod"/>
            </a:pPr>
            <a:endParaRPr lang="en-US" sz="3200" b="1" dirty="0"/>
          </a:p>
          <a:p>
            <a:pPr marL="342900" indent="-342900">
              <a:buAutoNum type="arabicPeriod"/>
            </a:pPr>
            <a:r>
              <a:rPr lang="en-US" sz="3200" b="1" dirty="0"/>
              <a:t>Anal Tumors</a:t>
            </a:r>
          </a:p>
        </p:txBody>
      </p:sp>
    </p:spTree>
    <p:extLst>
      <p:ext uri="{BB962C8B-B14F-4D97-AF65-F5344CB8AC3E}">
        <p14:creationId xmlns:p14="http://schemas.microsoft.com/office/powerpoint/2010/main" val="1185607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801-BABA-4413-92D5-59F39541C725}"/>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Anorectal Abscess</a:t>
            </a:r>
          </a:p>
        </p:txBody>
      </p:sp>
      <p:sp>
        <p:nvSpPr>
          <p:cNvPr id="3" name="TextBox 2">
            <a:extLst>
              <a:ext uri="{FF2B5EF4-FFF2-40B4-BE49-F238E27FC236}">
                <a16:creationId xmlns:a16="http://schemas.microsoft.com/office/drawing/2014/main" id="{4504E99F-A445-4E73-969C-2BA6AF41261D}"/>
              </a:ext>
            </a:extLst>
          </p:cNvPr>
          <p:cNvSpPr txBox="1"/>
          <p:nvPr/>
        </p:nvSpPr>
        <p:spPr>
          <a:xfrm>
            <a:off x="450166" y="1115446"/>
            <a:ext cx="11633981" cy="5570756"/>
          </a:xfrm>
          <a:prstGeom prst="rect">
            <a:avLst/>
          </a:prstGeom>
          <a:noFill/>
        </p:spPr>
        <p:txBody>
          <a:bodyPr wrap="square" rtlCol="0">
            <a:spAutoFit/>
          </a:bodyPr>
          <a:lstStyle/>
          <a:p>
            <a:pPr marL="285750" indent="-285750">
              <a:buFont typeface="Arial" panose="020B0604020202020204" pitchFamily="34" charset="0"/>
              <a:buChar char="•"/>
            </a:pPr>
            <a:r>
              <a:rPr lang="en-US" sz="2400" b="1" dirty="0"/>
              <a:t>Differential diagnosis:</a:t>
            </a:r>
            <a:br>
              <a:rPr lang="en-US" sz="2400" dirty="0"/>
            </a:br>
            <a:r>
              <a:rPr lang="en-US" sz="2400" i="1" dirty="0"/>
              <a:t>-A pilonidal sinus.</a:t>
            </a:r>
            <a:br>
              <a:rPr lang="en-US" sz="2400" i="1" dirty="0"/>
            </a:br>
            <a:r>
              <a:rPr lang="en-US" sz="2400" i="1" dirty="0"/>
              <a:t>-Bartholin’s gland cyst.</a:t>
            </a:r>
            <a:br>
              <a:rPr lang="en-US" sz="2400" i="1" dirty="0"/>
            </a:br>
            <a:r>
              <a:rPr lang="en-US" sz="2400" i="1" dirty="0"/>
              <a:t>-External hemorrhoids.</a:t>
            </a:r>
          </a:p>
          <a:p>
            <a:r>
              <a:rPr lang="en-US" sz="2400" i="1" dirty="0"/>
              <a:t>    -Hidradenitis suppurativa.</a:t>
            </a:r>
          </a:p>
          <a:p>
            <a:r>
              <a:rPr lang="en-US" sz="2400" i="1" dirty="0"/>
              <a:t>    -Anal fissure or fistula.</a:t>
            </a:r>
          </a:p>
          <a:p>
            <a:r>
              <a:rPr lang="en-US" sz="2400" i="1" dirty="0"/>
              <a:t>    -Pelvic diseases (Tb, IBD) in case of supralevator abscess.</a:t>
            </a:r>
          </a:p>
          <a:p>
            <a:endParaRPr lang="en-US" sz="2400" i="1" dirty="0"/>
          </a:p>
          <a:p>
            <a:pPr lvl="2"/>
            <a:endParaRPr lang="en-US" sz="2400" dirty="0"/>
          </a:p>
          <a:p>
            <a:pPr marL="2114550" lvl="4"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pic>
        <p:nvPicPr>
          <p:cNvPr id="4" name="Picture 3">
            <a:extLst>
              <a:ext uri="{FF2B5EF4-FFF2-40B4-BE49-F238E27FC236}">
                <a16:creationId xmlns:a16="http://schemas.microsoft.com/office/drawing/2014/main" id="{26AE2308-2390-42D4-AEF7-E1338CD049A0}"/>
              </a:ext>
            </a:extLst>
          </p:cNvPr>
          <p:cNvPicPr>
            <a:picLocks noChangeAspect="1"/>
          </p:cNvPicPr>
          <p:nvPr/>
        </p:nvPicPr>
        <p:blipFill>
          <a:blip r:embed="rId2"/>
          <a:stretch>
            <a:fillRect/>
          </a:stretch>
        </p:blipFill>
        <p:spPr>
          <a:xfrm>
            <a:off x="107853" y="3869115"/>
            <a:ext cx="5870917" cy="2877561"/>
          </a:xfrm>
          <a:prstGeom prst="rect">
            <a:avLst/>
          </a:prstGeom>
        </p:spPr>
      </p:pic>
      <p:pic>
        <p:nvPicPr>
          <p:cNvPr id="5" name="Picture 4" descr="Diagram&#10;&#10;Description automatically generated">
            <a:extLst>
              <a:ext uri="{FF2B5EF4-FFF2-40B4-BE49-F238E27FC236}">
                <a16:creationId xmlns:a16="http://schemas.microsoft.com/office/drawing/2014/main" id="{C0A918D4-0443-45C1-9893-1F8DC277D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230" y="3869115"/>
            <a:ext cx="5870917" cy="2877561"/>
          </a:xfrm>
          <a:prstGeom prst="rect">
            <a:avLst/>
          </a:prstGeom>
        </p:spPr>
      </p:pic>
    </p:spTree>
    <p:extLst>
      <p:ext uri="{BB962C8B-B14F-4D97-AF65-F5344CB8AC3E}">
        <p14:creationId xmlns:p14="http://schemas.microsoft.com/office/powerpoint/2010/main" val="2093274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801-BABA-4413-92D5-59F39541C725}"/>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Anorectal Abscess</a:t>
            </a:r>
          </a:p>
        </p:txBody>
      </p:sp>
      <p:sp>
        <p:nvSpPr>
          <p:cNvPr id="3" name="TextBox 2">
            <a:extLst>
              <a:ext uri="{FF2B5EF4-FFF2-40B4-BE49-F238E27FC236}">
                <a16:creationId xmlns:a16="http://schemas.microsoft.com/office/drawing/2014/main" id="{4504E99F-A445-4E73-969C-2BA6AF41261D}"/>
              </a:ext>
            </a:extLst>
          </p:cNvPr>
          <p:cNvSpPr txBox="1"/>
          <p:nvPr/>
        </p:nvSpPr>
        <p:spPr>
          <a:xfrm>
            <a:off x="450166" y="1115446"/>
            <a:ext cx="11633981" cy="686341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Management:</a:t>
            </a:r>
            <a:br>
              <a:rPr lang="en-US" sz="2400" dirty="0"/>
            </a:br>
            <a:r>
              <a:rPr lang="en-US" sz="2200" b="1" i="1" dirty="0">
                <a:solidFill>
                  <a:srgbClr val="FF0000"/>
                </a:solidFill>
              </a:rPr>
              <a:t>-For acute anorectal abscess:</a:t>
            </a:r>
            <a:br>
              <a:rPr lang="en-US" sz="2200" b="1" i="1" dirty="0">
                <a:solidFill>
                  <a:srgbClr val="FF0000"/>
                </a:solidFill>
              </a:rPr>
            </a:br>
            <a:r>
              <a:rPr lang="en-US" sz="2200" dirty="0"/>
              <a:t>-Primarily surgical, including:</a:t>
            </a:r>
            <a:br>
              <a:rPr lang="en-US" sz="2200" dirty="0"/>
            </a:br>
            <a:r>
              <a:rPr lang="en-US" sz="2200" dirty="0"/>
              <a:t> (1) Careful examination under anesthesia.</a:t>
            </a:r>
            <a:br>
              <a:rPr lang="en-US" sz="2200" dirty="0"/>
            </a:br>
            <a:r>
              <a:rPr lang="en-US" sz="2200" dirty="0"/>
              <a:t> (2) Sigmoidoscopy.</a:t>
            </a:r>
            <a:br>
              <a:rPr lang="en-US" sz="2200" dirty="0"/>
            </a:br>
            <a:r>
              <a:rPr lang="en-US" sz="2200" dirty="0"/>
              <a:t> (3) Proctoscopy.</a:t>
            </a:r>
            <a:br>
              <a:rPr lang="en-US" sz="2200" dirty="0"/>
            </a:br>
            <a:r>
              <a:rPr lang="en-US" sz="2200" dirty="0"/>
              <a:t>-Incision and adequate drainage of the pus.</a:t>
            </a:r>
          </a:p>
          <a:p>
            <a:r>
              <a:rPr lang="en-US" sz="2200" dirty="0"/>
              <a:t>     </a:t>
            </a:r>
            <a:r>
              <a:rPr lang="en-US" sz="2200" b="1" i="1" dirty="0">
                <a:solidFill>
                  <a:srgbClr val="FF0000"/>
                </a:solidFill>
              </a:rPr>
              <a:t>-For perianal and ischiorectal sepsis (with an incidence of 60% and 30%, respectively):</a:t>
            </a:r>
            <a:br>
              <a:rPr lang="en-US" sz="2200" dirty="0"/>
            </a:br>
            <a:r>
              <a:rPr lang="en-US" sz="2200" dirty="0"/>
              <a:t>     -Drainage is through the perineal skin.</a:t>
            </a:r>
            <a:br>
              <a:rPr lang="en-US" sz="2200" dirty="0"/>
            </a:br>
            <a:r>
              <a:rPr lang="en-US" sz="2200" dirty="0"/>
              <a:t>     -Usually through a cruciate incision over the most fluctuant point.</a:t>
            </a:r>
            <a:br>
              <a:rPr lang="en-US" sz="2200" dirty="0"/>
            </a:br>
            <a:r>
              <a:rPr lang="en-US" sz="2200" dirty="0"/>
              <a:t>     -With excision of the skin edges to deroof the abscess.</a:t>
            </a:r>
          </a:p>
          <a:p>
            <a:r>
              <a:rPr lang="en-US" sz="2200" dirty="0"/>
              <a:t>     -To allow the healing form inside to outside.</a:t>
            </a:r>
            <a:br>
              <a:rPr lang="en-US" sz="3200" dirty="0"/>
            </a:br>
            <a:endParaRPr lang="en-US" sz="2400" dirty="0"/>
          </a:p>
          <a:p>
            <a:pPr marL="2114550" lvl="4"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pic>
        <p:nvPicPr>
          <p:cNvPr id="6" name="Picture 5" descr="Incision of an ischiorectal abscess. The cavity is explored&#10;and, if septa exist, they should be broken down gently with a finger&#10;and the necrotic tissue lining the walls of the abscess removed by the&#10;finger wrapped in gauze. It is wise to biopsy the wall and send the pus&#10;for culture. Nothing further is done at this stage.">
            <a:extLst>
              <a:ext uri="{FF2B5EF4-FFF2-40B4-BE49-F238E27FC236}">
                <a16:creationId xmlns:a16="http://schemas.microsoft.com/office/drawing/2014/main" id="{6758A6B5-E8B0-433C-8DCB-4A334A395DAD}"/>
              </a:ext>
            </a:extLst>
          </p:cNvPr>
          <p:cNvPicPr>
            <a:picLocks noChangeAspect="1"/>
          </p:cNvPicPr>
          <p:nvPr/>
        </p:nvPicPr>
        <p:blipFill rotWithShape="1">
          <a:blip r:embed="rId3">
            <a:extLst>
              <a:ext uri="{28A0092B-C50C-407E-A947-70E740481C1C}">
                <a14:useLocalDpi xmlns:a14="http://schemas.microsoft.com/office/drawing/2010/main" val="0"/>
              </a:ext>
            </a:extLst>
          </a:blip>
          <a:srcRect l="675" t="1520" r="281" b="2099"/>
          <a:stretch/>
        </p:blipFill>
        <p:spPr>
          <a:xfrm>
            <a:off x="8412481" y="3926935"/>
            <a:ext cx="3559125" cy="2741151"/>
          </a:xfrm>
          <a:prstGeom prst="rect">
            <a:avLst/>
          </a:prstGeom>
        </p:spPr>
      </p:pic>
    </p:spTree>
    <p:extLst>
      <p:ext uri="{BB962C8B-B14F-4D97-AF65-F5344CB8AC3E}">
        <p14:creationId xmlns:p14="http://schemas.microsoft.com/office/powerpoint/2010/main" val="3315134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801-BABA-4413-92D5-59F39541C725}"/>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Anorectal Abscess</a:t>
            </a:r>
          </a:p>
        </p:txBody>
      </p:sp>
      <p:sp>
        <p:nvSpPr>
          <p:cNvPr id="3" name="TextBox 2">
            <a:extLst>
              <a:ext uri="{FF2B5EF4-FFF2-40B4-BE49-F238E27FC236}">
                <a16:creationId xmlns:a16="http://schemas.microsoft.com/office/drawing/2014/main" id="{4504E99F-A445-4E73-969C-2BA6AF41261D}"/>
              </a:ext>
            </a:extLst>
          </p:cNvPr>
          <p:cNvSpPr txBox="1"/>
          <p:nvPr/>
        </p:nvSpPr>
        <p:spPr>
          <a:xfrm>
            <a:off x="267286" y="1115446"/>
            <a:ext cx="11816861" cy="5940088"/>
          </a:xfrm>
          <a:prstGeom prst="rect">
            <a:avLst/>
          </a:prstGeom>
          <a:noFill/>
        </p:spPr>
        <p:txBody>
          <a:bodyPr wrap="square" rtlCol="0">
            <a:spAutoFit/>
          </a:bodyPr>
          <a:lstStyle/>
          <a:p>
            <a:pPr marL="342900" indent="-342900">
              <a:buFont typeface="Arial" panose="020B0604020202020204" pitchFamily="34" charset="0"/>
              <a:buChar char="•"/>
            </a:pPr>
            <a:r>
              <a:rPr lang="en-US" sz="2400" b="1" dirty="0"/>
              <a:t>Management:</a:t>
            </a:r>
            <a:br>
              <a:rPr lang="en-US" sz="2400" dirty="0"/>
            </a:br>
            <a:r>
              <a:rPr lang="en-US" sz="2400" dirty="0"/>
              <a:t>-</a:t>
            </a:r>
            <a:r>
              <a:rPr lang="en-US" sz="2200" dirty="0"/>
              <a:t>Pus is sent for microbiological culture (in immunocompromised patient) and tissue from the wall is sent for histological appraisal (suspicion of secondary causes or recurrence of abscess) to exclude specific causes.</a:t>
            </a:r>
            <a:br>
              <a:rPr lang="en-US" sz="2200" dirty="0"/>
            </a:br>
            <a:endParaRPr lang="en-US" sz="2200" dirty="0"/>
          </a:p>
          <a:p>
            <a:r>
              <a:rPr lang="en-US" sz="2200" dirty="0"/>
              <a:t>     -With a finger in the anorectum to avoid creation of a false opening, the cavity is carefully  curetted.</a:t>
            </a:r>
            <a:br>
              <a:rPr lang="en-US" sz="2200" dirty="0"/>
            </a:br>
            <a:endParaRPr lang="en-US" sz="2200" dirty="0"/>
          </a:p>
          <a:p>
            <a:r>
              <a:rPr lang="en-US" sz="2200" dirty="0"/>
              <a:t>     -Therapeutic antibiotics are prescribed if there is surrounding cellulitis and especially in those less</a:t>
            </a:r>
          </a:p>
          <a:p>
            <a:r>
              <a:rPr lang="en-US" sz="2200" dirty="0"/>
              <a:t>      resistant to infection, such as diabetics.</a:t>
            </a:r>
          </a:p>
          <a:p>
            <a:endParaRPr lang="en-US" sz="2400" dirty="0"/>
          </a:p>
          <a:p>
            <a:pPr marL="2114550" lvl="4"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228987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801-BABA-4413-92D5-59F39541C725}"/>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Anorectal Abscess</a:t>
            </a:r>
          </a:p>
        </p:txBody>
      </p:sp>
      <p:sp>
        <p:nvSpPr>
          <p:cNvPr id="3" name="TextBox 2">
            <a:extLst>
              <a:ext uri="{FF2B5EF4-FFF2-40B4-BE49-F238E27FC236}">
                <a16:creationId xmlns:a16="http://schemas.microsoft.com/office/drawing/2014/main" id="{4504E99F-A445-4E73-969C-2BA6AF41261D}"/>
              </a:ext>
            </a:extLst>
          </p:cNvPr>
          <p:cNvSpPr txBox="1"/>
          <p:nvPr/>
        </p:nvSpPr>
        <p:spPr>
          <a:xfrm>
            <a:off x="267286" y="1115446"/>
            <a:ext cx="11816861" cy="4031873"/>
          </a:xfrm>
          <a:prstGeom prst="rect">
            <a:avLst/>
          </a:prstGeom>
          <a:noFill/>
        </p:spPr>
        <p:txBody>
          <a:bodyPr wrap="square" rtlCol="0">
            <a:spAutoFit/>
          </a:bodyPr>
          <a:lstStyle/>
          <a:p>
            <a:pPr marL="342900" indent="-342900">
              <a:buFont typeface="Arial" panose="020B0604020202020204" pitchFamily="34" charset="0"/>
              <a:buChar char="•"/>
            </a:pPr>
            <a:r>
              <a:rPr lang="en-US" sz="2400" b="1" dirty="0"/>
              <a:t>Complications:</a:t>
            </a:r>
            <a:br>
              <a:rPr lang="en-US" sz="2400" dirty="0"/>
            </a:br>
            <a:endParaRPr lang="en-US" sz="2400" dirty="0"/>
          </a:p>
          <a:p>
            <a:r>
              <a:rPr lang="en-US" sz="2400" dirty="0"/>
              <a:t>     -</a:t>
            </a:r>
            <a:r>
              <a:rPr lang="en-US" sz="2200" dirty="0"/>
              <a:t>Spreading of infection into other tissues.</a:t>
            </a:r>
            <a:br>
              <a:rPr lang="en-US" sz="2200" dirty="0"/>
            </a:br>
            <a:endParaRPr lang="en-US" sz="2200" dirty="0"/>
          </a:p>
          <a:p>
            <a:r>
              <a:rPr lang="en-US" sz="2200" dirty="0"/>
              <a:t>     -Development of a fistula.</a:t>
            </a:r>
            <a:endParaRPr lang="en-US" sz="2400" dirty="0"/>
          </a:p>
          <a:p>
            <a:pPr marL="2114550" lvl="4"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pic>
        <p:nvPicPr>
          <p:cNvPr id="2050" name="Picture 2" descr="Types of anal fistulas (Parks) A. Low-level fistulas open into the anal...  | Download Scientific Diagram">
            <a:extLst>
              <a:ext uri="{FF2B5EF4-FFF2-40B4-BE49-F238E27FC236}">
                <a16:creationId xmlns:a16="http://schemas.microsoft.com/office/drawing/2014/main" id="{9A692B3F-33D2-4265-9F55-5DC9146E4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771" y="2996418"/>
            <a:ext cx="5795889" cy="3566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2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6C5CB-D7C9-4359-822E-2F31D3B22D30}"/>
              </a:ext>
            </a:extLst>
          </p:cNvPr>
          <p:cNvSpPr>
            <a:spLocks noGrp="1"/>
          </p:cNvSpPr>
          <p:nvPr>
            <p:ph type="ctrTitle"/>
          </p:nvPr>
        </p:nvSpPr>
        <p:spPr/>
        <p:txBody>
          <a:bodyPr/>
          <a:lstStyle/>
          <a:p>
            <a:r>
              <a:rPr lang="en-US" b="1" i="1" u="sng" dirty="0">
                <a:solidFill>
                  <a:srgbClr val="FF0000"/>
                </a:solidFill>
              </a:rPr>
              <a:t>Proctalgia</a:t>
            </a:r>
            <a:r>
              <a:rPr lang="en-US" b="1" i="1" u="sng" dirty="0"/>
              <a:t> </a:t>
            </a:r>
            <a:r>
              <a:rPr lang="en-US" b="1" i="1" u="sng" dirty="0">
                <a:solidFill>
                  <a:srgbClr val="FF0000"/>
                </a:solidFill>
              </a:rPr>
              <a:t>Fugax</a:t>
            </a:r>
            <a:br>
              <a:rPr lang="en-US" b="1" i="1" u="sng" dirty="0"/>
            </a:br>
            <a:endParaRPr lang="en-US" b="1" i="1" u="sng" dirty="0"/>
          </a:p>
        </p:txBody>
      </p:sp>
      <p:sp>
        <p:nvSpPr>
          <p:cNvPr id="3" name="Subtitle 2">
            <a:extLst>
              <a:ext uri="{FF2B5EF4-FFF2-40B4-BE49-F238E27FC236}">
                <a16:creationId xmlns:a16="http://schemas.microsoft.com/office/drawing/2014/main" id="{939B665F-1C88-4108-8C62-18CA4EF650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87039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A37F-6626-47E2-92DC-2C386AFBDCA1}"/>
              </a:ext>
            </a:extLst>
          </p:cNvPr>
          <p:cNvSpPr>
            <a:spLocks noGrp="1"/>
          </p:cNvSpPr>
          <p:nvPr>
            <p:ph type="title"/>
          </p:nvPr>
        </p:nvSpPr>
        <p:spPr/>
        <p:txBody>
          <a:bodyPr/>
          <a:lstStyle/>
          <a:p>
            <a:r>
              <a:rPr lang="en-US" dirty="0"/>
              <a:t>Proctalgia Fugax</a:t>
            </a:r>
          </a:p>
        </p:txBody>
      </p:sp>
      <p:sp>
        <p:nvSpPr>
          <p:cNvPr id="3" name="Content Placeholder 2">
            <a:extLst>
              <a:ext uri="{FF2B5EF4-FFF2-40B4-BE49-F238E27FC236}">
                <a16:creationId xmlns:a16="http://schemas.microsoft.com/office/drawing/2014/main" id="{07CA3B8D-C2EE-4D65-917E-6DDDA39D490E}"/>
              </a:ext>
            </a:extLst>
          </p:cNvPr>
          <p:cNvSpPr>
            <a:spLocks noGrp="1"/>
          </p:cNvSpPr>
          <p:nvPr>
            <p:ph idx="1"/>
          </p:nvPr>
        </p:nvSpPr>
        <p:spPr/>
        <p:txBody>
          <a:bodyPr/>
          <a:lstStyle/>
          <a:p>
            <a:r>
              <a:rPr lang="en-US" dirty="0"/>
              <a:t>It is a condition that is characterized by attacks of severe pain arising in the rectum , it recurs at irregular intervals and its unrelated to organic disease .</a:t>
            </a:r>
          </a:p>
          <a:p>
            <a:endParaRPr lang="en-US" dirty="0"/>
          </a:p>
          <a:p>
            <a:r>
              <a:rPr lang="en-US" dirty="0"/>
              <a:t>It may follow straining at stool , sudden explosive bowel action or ejaculation .</a:t>
            </a:r>
          </a:p>
          <a:p>
            <a:pPr marL="0" indent="0">
              <a:buNone/>
            </a:pPr>
            <a:endParaRPr lang="en-US" dirty="0"/>
          </a:p>
          <a:p>
            <a:r>
              <a:rPr lang="en-US" dirty="0"/>
              <a:t>It seems to occur more commonly in patients that suffer from anxiety or undue stress and it is also said to affect young doctors </a:t>
            </a:r>
          </a:p>
        </p:txBody>
      </p:sp>
    </p:spTree>
    <p:extLst>
      <p:ext uri="{BB962C8B-B14F-4D97-AF65-F5344CB8AC3E}">
        <p14:creationId xmlns:p14="http://schemas.microsoft.com/office/powerpoint/2010/main" val="710366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81EF-4402-4382-AB2C-9B1D42BBAAF3}"/>
              </a:ext>
            </a:extLst>
          </p:cNvPr>
          <p:cNvSpPr>
            <a:spLocks noGrp="1"/>
          </p:cNvSpPr>
          <p:nvPr>
            <p:ph type="title"/>
          </p:nvPr>
        </p:nvSpPr>
        <p:spPr/>
        <p:txBody>
          <a:bodyPr/>
          <a:lstStyle/>
          <a:p>
            <a:r>
              <a:rPr lang="en-US" dirty="0"/>
              <a:t>Symptoms </a:t>
            </a:r>
          </a:p>
        </p:txBody>
      </p:sp>
      <p:sp>
        <p:nvSpPr>
          <p:cNvPr id="3" name="Content Placeholder 2">
            <a:extLst>
              <a:ext uri="{FF2B5EF4-FFF2-40B4-BE49-F238E27FC236}">
                <a16:creationId xmlns:a16="http://schemas.microsoft.com/office/drawing/2014/main" id="{33351CB9-39D1-40D5-9377-CD58B8B9B710}"/>
              </a:ext>
            </a:extLst>
          </p:cNvPr>
          <p:cNvSpPr>
            <a:spLocks noGrp="1"/>
          </p:cNvSpPr>
          <p:nvPr>
            <p:ph idx="1"/>
          </p:nvPr>
        </p:nvSpPr>
        <p:spPr/>
        <p:txBody>
          <a:bodyPr>
            <a:normAutofit lnSpcReduction="10000"/>
          </a:bodyPr>
          <a:lstStyle/>
          <a:p>
            <a:r>
              <a:rPr lang="en-US" dirty="0"/>
              <a:t>The pain is described as a cramp like pain in the rectum and often occurs when the patient is in his bed at night and may wake the patient from sleep , and it usually lasts for a few minutes then disappears spontaneously .</a:t>
            </a:r>
          </a:p>
          <a:p>
            <a:endParaRPr lang="en-US" dirty="0"/>
          </a:p>
          <a:p>
            <a:r>
              <a:rPr lang="en-US" dirty="0"/>
              <a:t>The pain maybe unbearable and it is possibly caused by a segmental cramp in the pubococcygeus muscle.</a:t>
            </a:r>
          </a:p>
          <a:p>
            <a:endParaRPr lang="en-US" dirty="0"/>
          </a:p>
          <a:p>
            <a:r>
              <a:rPr lang="en-US" dirty="0"/>
              <a:t>There is no </a:t>
            </a:r>
            <a:r>
              <a:rPr lang="en-US" dirty="0" err="1"/>
              <a:t>defenitve</a:t>
            </a:r>
            <a:r>
              <a:rPr lang="en-US" dirty="0"/>
              <a:t> cure for this condition but is fortunately it is harmless and subsides gradually . </a:t>
            </a:r>
          </a:p>
        </p:txBody>
      </p:sp>
    </p:spTree>
    <p:extLst>
      <p:ext uri="{BB962C8B-B14F-4D97-AF65-F5344CB8AC3E}">
        <p14:creationId xmlns:p14="http://schemas.microsoft.com/office/powerpoint/2010/main" val="2635380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7259E-0A4B-4DD5-9600-1E8DC021EA3F}"/>
              </a:ext>
            </a:extLst>
          </p:cNvPr>
          <p:cNvSpPr>
            <a:spLocks noGrp="1"/>
          </p:cNvSpPr>
          <p:nvPr>
            <p:ph type="title"/>
          </p:nvPr>
        </p:nvSpPr>
        <p:spPr/>
        <p:txBody>
          <a:bodyPr/>
          <a:lstStyle/>
          <a:p>
            <a:r>
              <a:rPr lang="en-US" dirty="0" err="1"/>
              <a:t>Leavator</a:t>
            </a:r>
            <a:r>
              <a:rPr lang="en-US" dirty="0"/>
              <a:t> ani syndrome </a:t>
            </a:r>
          </a:p>
        </p:txBody>
      </p:sp>
      <p:sp>
        <p:nvSpPr>
          <p:cNvPr id="3" name="Content Placeholder 2">
            <a:extLst>
              <a:ext uri="{FF2B5EF4-FFF2-40B4-BE49-F238E27FC236}">
                <a16:creationId xmlns:a16="http://schemas.microsoft.com/office/drawing/2014/main" id="{AB54FE16-7D24-4504-9E60-E479B0234DE0}"/>
              </a:ext>
            </a:extLst>
          </p:cNvPr>
          <p:cNvSpPr>
            <a:spLocks noGrp="1"/>
          </p:cNvSpPr>
          <p:nvPr>
            <p:ph idx="1"/>
          </p:nvPr>
        </p:nvSpPr>
        <p:spPr/>
        <p:txBody>
          <a:bodyPr>
            <a:normAutofit fontScale="85000" lnSpcReduction="20000"/>
          </a:bodyPr>
          <a:lstStyle/>
          <a:p>
            <a:r>
              <a:rPr lang="en-US" dirty="0"/>
              <a:t>It is a more chronic form of the disease (Proctalgia Fugax) and can be associated with severe </a:t>
            </a:r>
            <a:r>
              <a:rPr lang="en-US" dirty="0" err="1"/>
              <a:t>evacuatory</a:t>
            </a:r>
            <a:r>
              <a:rPr lang="en-US" dirty="0"/>
              <a:t> dysfunction .</a:t>
            </a:r>
          </a:p>
          <a:p>
            <a:r>
              <a:rPr lang="en-US" dirty="0"/>
              <a:t>The symptoms of </a:t>
            </a:r>
            <a:r>
              <a:rPr lang="en-US" dirty="0" err="1"/>
              <a:t>levator</a:t>
            </a:r>
            <a:r>
              <a:rPr lang="en-US" dirty="0"/>
              <a:t> ani syndrome include pain high in the rectum that </a:t>
            </a:r>
            <a:r>
              <a:rPr lang="en-US" dirty="0">
                <a:hlinkClick r:id="rId2"/>
              </a:rPr>
              <a:t>may be</a:t>
            </a:r>
            <a:r>
              <a:rPr lang="en-US" dirty="0"/>
              <a:t>:</a:t>
            </a:r>
          </a:p>
          <a:p>
            <a:pPr>
              <a:buFont typeface="Arial" panose="020B0604020202020204" pitchFamily="34" charset="0"/>
              <a:buChar char="•"/>
            </a:pPr>
            <a:r>
              <a:rPr lang="en-US" dirty="0"/>
              <a:t>irregular and spontaneous</a:t>
            </a:r>
          </a:p>
          <a:p>
            <a:pPr>
              <a:buFont typeface="Arial" panose="020B0604020202020204" pitchFamily="34" charset="0"/>
              <a:buChar char="•"/>
            </a:pPr>
            <a:r>
              <a:rPr lang="en-US" dirty="0"/>
              <a:t>less than 20 minutes in duration</a:t>
            </a:r>
          </a:p>
          <a:p>
            <a:pPr>
              <a:buFont typeface="Arial" panose="020B0604020202020204" pitchFamily="34" charset="0"/>
              <a:buChar char="•"/>
            </a:pPr>
            <a:r>
              <a:rPr lang="en-US" dirty="0"/>
              <a:t>a dull ache</a:t>
            </a:r>
          </a:p>
          <a:p>
            <a:pPr>
              <a:buFont typeface="Arial" panose="020B0604020202020204" pitchFamily="34" charset="0"/>
              <a:buChar char="•"/>
            </a:pPr>
            <a:r>
              <a:rPr lang="en-US" dirty="0"/>
              <a:t>a sense of pressure in the rectum</a:t>
            </a:r>
          </a:p>
          <a:p>
            <a:pPr>
              <a:buFont typeface="Arial" panose="020B0604020202020204" pitchFamily="34" charset="0"/>
              <a:buChar char="•"/>
            </a:pPr>
            <a:r>
              <a:rPr lang="en-US" dirty="0"/>
              <a:t>felt when sitting</a:t>
            </a:r>
          </a:p>
          <a:p>
            <a:pPr>
              <a:buFont typeface="Arial" panose="020B0604020202020204" pitchFamily="34" charset="0"/>
              <a:buChar char="•"/>
            </a:pPr>
            <a:r>
              <a:rPr lang="en-US" dirty="0"/>
              <a:t>relieved when standing or lying down</a:t>
            </a:r>
          </a:p>
          <a:p>
            <a:pPr>
              <a:buFont typeface="Arial" panose="020B0604020202020204" pitchFamily="34" charset="0"/>
              <a:buChar char="•"/>
            </a:pPr>
            <a:r>
              <a:rPr lang="en-US" dirty="0"/>
              <a:t>unrelated to bowel movements</a:t>
            </a:r>
          </a:p>
          <a:p>
            <a:pPr>
              <a:buFont typeface="Arial" panose="020B0604020202020204" pitchFamily="34" charset="0"/>
              <a:buChar char="•"/>
            </a:pPr>
            <a:r>
              <a:rPr lang="en-US" dirty="0"/>
              <a:t>severe enough to interrupt sleep</a:t>
            </a:r>
          </a:p>
          <a:p>
            <a:endParaRPr lang="en-US" dirty="0"/>
          </a:p>
        </p:txBody>
      </p:sp>
    </p:spTree>
    <p:extLst>
      <p:ext uri="{BB962C8B-B14F-4D97-AF65-F5344CB8AC3E}">
        <p14:creationId xmlns:p14="http://schemas.microsoft.com/office/powerpoint/2010/main" val="1953261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B1A6-9F3E-4255-8EA5-C6F2953A46BB}"/>
              </a:ext>
            </a:extLst>
          </p:cNvPr>
          <p:cNvSpPr>
            <a:spLocks noGrp="1"/>
          </p:cNvSpPr>
          <p:nvPr>
            <p:ph type="title"/>
          </p:nvPr>
        </p:nvSpPr>
        <p:spPr/>
        <p:txBody>
          <a:bodyPr/>
          <a:lstStyle/>
          <a:p>
            <a:r>
              <a:rPr lang="en-US" dirty="0"/>
              <a:t>Management of proctalgia fugax</a:t>
            </a:r>
          </a:p>
        </p:txBody>
      </p:sp>
      <p:sp>
        <p:nvSpPr>
          <p:cNvPr id="3" name="Content Placeholder 2">
            <a:extLst>
              <a:ext uri="{FF2B5EF4-FFF2-40B4-BE49-F238E27FC236}">
                <a16:creationId xmlns:a16="http://schemas.microsoft.com/office/drawing/2014/main" id="{A0E40B00-7311-4D19-BC40-7604C0AE1244}"/>
              </a:ext>
            </a:extLst>
          </p:cNvPr>
          <p:cNvSpPr>
            <a:spLocks noGrp="1"/>
          </p:cNvSpPr>
          <p:nvPr>
            <p:ph idx="1"/>
          </p:nvPr>
        </p:nvSpPr>
        <p:spPr/>
        <p:txBody>
          <a:bodyPr/>
          <a:lstStyle/>
          <a:p>
            <a:r>
              <a:rPr lang="en-US" dirty="0"/>
              <a:t>If the patients have frequent attacks they may benefit from </a:t>
            </a:r>
            <a:r>
              <a:rPr lang="en-US" dirty="0" err="1"/>
              <a:t>amitryptiline</a:t>
            </a:r>
            <a:r>
              <a:rPr lang="en-US" dirty="0"/>
              <a:t>(TCA). </a:t>
            </a:r>
          </a:p>
          <a:p>
            <a:r>
              <a:rPr lang="en-US" dirty="0"/>
              <a:t>Salbutamol inhalers have been suggested as a treatment for acute attacks. </a:t>
            </a:r>
          </a:p>
          <a:p>
            <a:r>
              <a:rPr lang="en-US" dirty="0"/>
              <a:t>But there is no definitive cure for this condition .</a:t>
            </a:r>
          </a:p>
          <a:p>
            <a:r>
              <a:rPr lang="en-US" dirty="0"/>
              <a:t>Some surgeons tried severing the puborectalis muscle but this can cause incontinence and should never be done .</a:t>
            </a:r>
          </a:p>
        </p:txBody>
      </p:sp>
    </p:spTree>
    <p:extLst>
      <p:ext uri="{BB962C8B-B14F-4D97-AF65-F5344CB8AC3E}">
        <p14:creationId xmlns:p14="http://schemas.microsoft.com/office/powerpoint/2010/main" val="2015259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435E-6CA6-45DD-84EF-58E5694E0DCA}"/>
              </a:ext>
            </a:extLst>
          </p:cNvPr>
          <p:cNvSpPr>
            <a:spLocks noGrp="1"/>
          </p:cNvSpPr>
          <p:nvPr>
            <p:ph type="ctrTitle"/>
          </p:nvPr>
        </p:nvSpPr>
        <p:spPr/>
        <p:txBody>
          <a:bodyPr/>
          <a:lstStyle/>
          <a:p>
            <a:r>
              <a:rPr lang="en-US" b="1" i="1" u="sng" dirty="0">
                <a:solidFill>
                  <a:srgbClr val="FF0000"/>
                </a:solidFill>
              </a:rPr>
              <a:t>Complicated </a:t>
            </a:r>
            <a:r>
              <a:rPr lang="en-US" b="1" i="1" u="sng" dirty="0" err="1">
                <a:solidFill>
                  <a:srgbClr val="FF0000"/>
                </a:solidFill>
              </a:rPr>
              <a:t>haemorroids</a:t>
            </a:r>
            <a:r>
              <a:rPr lang="en-US" b="1" i="1" u="sng" dirty="0">
                <a:solidFill>
                  <a:srgbClr val="FF0000"/>
                </a:solidFill>
              </a:rPr>
              <a:t> </a:t>
            </a:r>
          </a:p>
        </p:txBody>
      </p:sp>
      <p:sp>
        <p:nvSpPr>
          <p:cNvPr id="3" name="Subtitle 2">
            <a:extLst>
              <a:ext uri="{FF2B5EF4-FFF2-40B4-BE49-F238E27FC236}">
                <a16:creationId xmlns:a16="http://schemas.microsoft.com/office/drawing/2014/main" id="{E158EE38-24B5-4DA5-BEE0-AD6D7A110F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70771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CE85-2240-43AA-AF4D-4FF9363AEA80}"/>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General anatomy of the anal canal</a:t>
            </a:r>
          </a:p>
        </p:txBody>
      </p:sp>
      <p:sp>
        <p:nvSpPr>
          <p:cNvPr id="5" name="TextBox 4">
            <a:extLst>
              <a:ext uri="{FF2B5EF4-FFF2-40B4-BE49-F238E27FC236}">
                <a16:creationId xmlns:a16="http://schemas.microsoft.com/office/drawing/2014/main" id="{48DC8923-C001-4BFD-9FAA-65615F6251CA}"/>
              </a:ext>
            </a:extLst>
          </p:cNvPr>
          <p:cNvSpPr txBox="1"/>
          <p:nvPr/>
        </p:nvSpPr>
        <p:spPr>
          <a:xfrm>
            <a:off x="450167" y="1115446"/>
            <a:ext cx="6639950" cy="6801862"/>
          </a:xfrm>
          <a:prstGeom prst="rect">
            <a:avLst/>
          </a:prstGeom>
          <a:noFill/>
        </p:spPr>
        <p:txBody>
          <a:bodyPr wrap="square" rtlCol="0">
            <a:spAutoFit/>
          </a:bodyPr>
          <a:lstStyle/>
          <a:p>
            <a:pPr marL="285750" indent="-285750">
              <a:buFont typeface="Arial" panose="020B0604020202020204" pitchFamily="34" charset="0"/>
              <a:buChar char="•"/>
            </a:pPr>
            <a:r>
              <a:rPr lang="en-US" sz="2400" b="1" dirty="0"/>
              <a:t>There are anatomic anal canal and surgical anal canal.</a:t>
            </a:r>
          </a:p>
          <a:p>
            <a:pPr marL="285750" indent="-285750">
              <a:buFont typeface="Arial" panose="020B0604020202020204" pitchFamily="34" charset="0"/>
              <a:buChar char="•"/>
            </a:pPr>
            <a:r>
              <a:rPr lang="en-US" sz="2400" b="1" dirty="0"/>
              <a:t>The anatomic anal canal extends from the dentate (pectinate) line to the anal verge.</a:t>
            </a:r>
          </a:p>
          <a:p>
            <a:pPr marL="285750" indent="-285750">
              <a:buFont typeface="Arial" panose="020B0604020202020204" pitchFamily="34" charset="0"/>
              <a:buChar char="•"/>
            </a:pPr>
            <a:r>
              <a:rPr lang="en-US" sz="2400" b="1" dirty="0"/>
              <a:t>The dentate line is surrounded by longitudinal mucosal folds, known as the columns of Morgagni, into which the anal crypts empty, these crypts are the source of cryptoglandular theory.</a:t>
            </a:r>
          </a:p>
          <a:p>
            <a:pPr marL="285750" indent="-285750">
              <a:buFont typeface="Arial" panose="020B0604020202020204" pitchFamily="34" charset="0"/>
              <a:buChar char="•"/>
            </a:pPr>
            <a:r>
              <a:rPr lang="en-US" sz="2400" b="1" dirty="0"/>
              <a:t>the surgical anal canal begins at the anorectal junction and terminates at the anal verge, it’s</a:t>
            </a:r>
            <a:r>
              <a:rPr lang="en-US" sz="3200" dirty="0"/>
              <a:t> </a:t>
            </a:r>
            <a:r>
              <a:rPr lang="en-US" sz="2400" b="1" dirty="0"/>
              <a:t>measure 2 to 4 cm in length and it’s generally longer in men than in women.</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pic>
        <p:nvPicPr>
          <p:cNvPr id="3" name="Picture 2">
            <a:extLst>
              <a:ext uri="{FF2B5EF4-FFF2-40B4-BE49-F238E27FC236}">
                <a16:creationId xmlns:a16="http://schemas.microsoft.com/office/drawing/2014/main" id="{A77B69EA-6502-4B93-BEDB-135002726558}"/>
              </a:ext>
            </a:extLst>
          </p:cNvPr>
          <p:cNvPicPr>
            <a:picLocks noChangeAspect="1"/>
          </p:cNvPicPr>
          <p:nvPr/>
        </p:nvPicPr>
        <p:blipFill>
          <a:blip r:embed="rId2"/>
          <a:stretch>
            <a:fillRect/>
          </a:stretch>
        </p:blipFill>
        <p:spPr>
          <a:xfrm>
            <a:off x="7090117" y="1057126"/>
            <a:ext cx="4979962" cy="5255207"/>
          </a:xfrm>
          <a:prstGeom prst="rect">
            <a:avLst/>
          </a:prstGeom>
          <a:ln>
            <a:noFill/>
          </a:ln>
          <a:effectLst>
            <a:softEdge rad="112500"/>
          </a:effectLst>
        </p:spPr>
      </p:pic>
      <p:sp>
        <p:nvSpPr>
          <p:cNvPr id="6" name="Freeform: Shape 5">
            <a:extLst>
              <a:ext uri="{FF2B5EF4-FFF2-40B4-BE49-F238E27FC236}">
                <a16:creationId xmlns:a16="http://schemas.microsoft.com/office/drawing/2014/main" id="{0CB76F1C-91BB-46C3-B23D-CE360A299672}"/>
              </a:ext>
            </a:extLst>
          </p:cNvPr>
          <p:cNvSpPr/>
          <p:nvPr/>
        </p:nvSpPr>
        <p:spPr>
          <a:xfrm>
            <a:off x="8747050" y="4164037"/>
            <a:ext cx="1058132" cy="337815"/>
          </a:xfrm>
          <a:custGeom>
            <a:avLst/>
            <a:gdLst>
              <a:gd name="connsiteX0" fmla="*/ 1058132 w 1058132"/>
              <a:gd name="connsiteY0" fmla="*/ 253218 h 337815"/>
              <a:gd name="connsiteX1" fmla="*/ 987793 w 1058132"/>
              <a:gd name="connsiteY1" fmla="*/ 98474 h 337815"/>
              <a:gd name="connsiteX2" fmla="*/ 959658 w 1058132"/>
              <a:gd name="connsiteY2" fmla="*/ 309489 h 337815"/>
              <a:gd name="connsiteX3" fmla="*/ 818981 w 1058132"/>
              <a:gd name="connsiteY3" fmla="*/ 42203 h 337815"/>
              <a:gd name="connsiteX4" fmla="*/ 720507 w 1058132"/>
              <a:gd name="connsiteY4" fmla="*/ 253218 h 337815"/>
              <a:gd name="connsiteX5" fmla="*/ 650168 w 1058132"/>
              <a:gd name="connsiteY5" fmla="*/ 0 h 337815"/>
              <a:gd name="connsiteX6" fmla="*/ 537627 w 1058132"/>
              <a:gd name="connsiteY6" fmla="*/ 253218 h 337815"/>
              <a:gd name="connsiteX7" fmla="*/ 396950 w 1058132"/>
              <a:gd name="connsiteY7" fmla="*/ 140677 h 337815"/>
              <a:gd name="connsiteX8" fmla="*/ 326612 w 1058132"/>
              <a:gd name="connsiteY8" fmla="*/ 337625 h 337815"/>
              <a:gd name="connsiteX9" fmla="*/ 185935 w 1058132"/>
              <a:gd name="connsiteY9" fmla="*/ 98474 h 337815"/>
              <a:gd name="connsiteX10" fmla="*/ 87461 w 1058132"/>
              <a:gd name="connsiteY10" fmla="*/ 309489 h 337815"/>
              <a:gd name="connsiteX11" fmla="*/ 3055 w 1058132"/>
              <a:gd name="connsiteY11" fmla="*/ 112541 h 337815"/>
              <a:gd name="connsiteX12" fmla="*/ 17122 w 1058132"/>
              <a:gd name="connsiteY12" fmla="*/ 126609 h 337815"/>
              <a:gd name="connsiteX13" fmla="*/ 3055 w 1058132"/>
              <a:gd name="connsiteY13" fmla="*/ 140677 h 337815"/>
              <a:gd name="connsiteX14" fmla="*/ 59325 w 1058132"/>
              <a:gd name="connsiteY14" fmla="*/ 225083 h 33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8132" h="337815">
                <a:moveTo>
                  <a:pt x="1058132" y="253218"/>
                </a:moveTo>
                <a:cubicBezTo>
                  <a:pt x="1031168" y="171157"/>
                  <a:pt x="1004205" y="89096"/>
                  <a:pt x="987793" y="98474"/>
                </a:cubicBezTo>
                <a:cubicBezTo>
                  <a:pt x="971381" y="107852"/>
                  <a:pt x="987793" y="318868"/>
                  <a:pt x="959658" y="309489"/>
                </a:cubicBezTo>
                <a:cubicBezTo>
                  <a:pt x="931523" y="300110"/>
                  <a:pt x="858840" y="51582"/>
                  <a:pt x="818981" y="42203"/>
                </a:cubicBezTo>
                <a:cubicBezTo>
                  <a:pt x="779122" y="32824"/>
                  <a:pt x="748642" y="260252"/>
                  <a:pt x="720507" y="253218"/>
                </a:cubicBezTo>
                <a:cubicBezTo>
                  <a:pt x="692372" y="246184"/>
                  <a:pt x="680648" y="0"/>
                  <a:pt x="650168" y="0"/>
                </a:cubicBezTo>
                <a:cubicBezTo>
                  <a:pt x="619688" y="0"/>
                  <a:pt x="579830" y="229772"/>
                  <a:pt x="537627" y="253218"/>
                </a:cubicBezTo>
                <a:cubicBezTo>
                  <a:pt x="495424" y="276664"/>
                  <a:pt x="432119" y="126609"/>
                  <a:pt x="396950" y="140677"/>
                </a:cubicBezTo>
                <a:cubicBezTo>
                  <a:pt x="361781" y="154745"/>
                  <a:pt x="361781" y="344659"/>
                  <a:pt x="326612" y="337625"/>
                </a:cubicBezTo>
                <a:cubicBezTo>
                  <a:pt x="291443" y="330591"/>
                  <a:pt x="225793" y="103163"/>
                  <a:pt x="185935" y="98474"/>
                </a:cubicBezTo>
                <a:cubicBezTo>
                  <a:pt x="146077" y="93785"/>
                  <a:pt x="117941" y="307145"/>
                  <a:pt x="87461" y="309489"/>
                </a:cubicBezTo>
                <a:cubicBezTo>
                  <a:pt x="56981" y="311833"/>
                  <a:pt x="14778" y="143021"/>
                  <a:pt x="3055" y="112541"/>
                </a:cubicBezTo>
                <a:cubicBezTo>
                  <a:pt x="-8668" y="82061"/>
                  <a:pt x="17122" y="121920"/>
                  <a:pt x="17122" y="126609"/>
                </a:cubicBezTo>
                <a:cubicBezTo>
                  <a:pt x="17122" y="131298"/>
                  <a:pt x="-3979" y="124265"/>
                  <a:pt x="3055" y="140677"/>
                </a:cubicBezTo>
                <a:cubicBezTo>
                  <a:pt x="10089" y="157089"/>
                  <a:pt x="34707" y="191086"/>
                  <a:pt x="59325" y="22508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993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16255-AA23-4E07-AA08-AF9FD2B367B3}"/>
              </a:ext>
            </a:extLst>
          </p:cNvPr>
          <p:cNvSpPr>
            <a:spLocks noGrp="1"/>
          </p:cNvSpPr>
          <p:nvPr>
            <p:ph type="title"/>
          </p:nvPr>
        </p:nvSpPr>
        <p:spPr/>
        <p:txBody>
          <a:bodyPr/>
          <a:lstStyle/>
          <a:p>
            <a:r>
              <a:rPr lang="en-US" dirty="0" err="1"/>
              <a:t>Haemorroids</a:t>
            </a:r>
            <a:r>
              <a:rPr lang="en-US" dirty="0"/>
              <a:t> </a:t>
            </a:r>
          </a:p>
        </p:txBody>
      </p:sp>
      <p:sp>
        <p:nvSpPr>
          <p:cNvPr id="3" name="Content Placeholder 2">
            <a:extLst>
              <a:ext uri="{FF2B5EF4-FFF2-40B4-BE49-F238E27FC236}">
                <a16:creationId xmlns:a16="http://schemas.microsoft.com/office/drawing/2014/main" id="{EFB65446-F8CB-43A5-8FE9-DBB98C9A48E1}"/>
              </a:ext>
            </a:extLst>
          </p:cNvPr>
          <p:cNvSpPr>
            <a:spLocks noGrp="1"/>
          </p:cNvSpPr>
          <p:nvPr>
            <p:ph idx="1"/>
          </p:nvPr>
        </p:nvSpPr>
        <p:spPr>
          <a:xfrm>
            <a:off x="621632" y="1428582"/>
            <a:ext cx="5755105" cy="5429417"/>
          </a:xfrm>
        </p:spPr>
        <p:txBody>
          <a:bodyPr>
            <a:normAutofit/>
          </a:bodyPr>
          <a:lstStyle/>
          <a:p>
            <a:r>
              <a:rPr lang="en-US" b="1" dirty="0" err="1">
                <a:solidFill>
                  <a:srgbClr val="FF0000"/>
                </a:solidFill>
              </a:rPr>
              <a:t>Haemorrhoidal</a:t>
            </a:r>
            <a:r>
              <a:rPr lang="en-US" b="1" dirty="0">
                <a:solidFill>
                  <a:srgbClr val="FF0000"/>
                </a:solidFill>
              </a:rPr>
              <a:t> cushions </a:t>
            </a:r>
            <a:r>
              <a:rPr lang="en-US" dirty="0"/>
              <a:t>are normal anatomical structures located within the anal canal, usually occupying the left lateral and right anterior and posterior positions(3 , 11 , 7 </a:t>
            </a:r>
            <a:r>
              <a:rPr lang="en-US" dirty="0" err="1"/>
              <a:t>oclock</a:t>
            </a:r>
            <a:r>
              <a:rPr lang="en-US" dirty="0"/>
              <a:t>) with the patient in the lithotomy position . As they enlarge, they can protrude outside the anal canal causing symptoms. </a:t>
            </a:r>
          </a:p>
          <a:p>
            <a:r>
              <a:rPr lang="en-US" dirty="0">
                <a:solidFill>
                  <a:srgbClr val="FF0000"/>
                </a:solidFill>
              </a:rPr>
              <a:t>Internal </a:t>
            </a:r>
            <a:r>
              <a:rPr lang="en-US" dirty="0" err="1">
                <a:solidFill>
                  <a:srgbClr val="FF0000"/>
                </a:solidFill>
              </a:rPr>
              <a:t>haemorroids</a:t>
            </a:r>
            <a:r>
              <a:rPr lang="en-US" dirty="0">
                <a:solidFill>
                  <a:srgbClr val="FF0000"/>
                </a:solidFill>
              </a:rPr>
              <a:t> </a:t>
            </a:r>
            <a:r>
              <a:rPr lang="en-US" dirty="0"/>
              <a:t>lie proximal to the dentate line in the anal canal whereas </a:t>
            </a:r>
            <a:r>
              <a:rPr lang="en-US" dirty="0">
                <a:solidFill>
                  <a:srgbClr val="FF0000"/>
                </a:solidFill>
              </a:rPr>
              <a:t>External </a:t>
            </a:r>
            <a:r>
              <a:rPr lang="en-US" dirty="0" err="1">
                <a:solidFill>
                  <a:srgbClr val="FF0000"/>
                </a:solidFill>
              </a:rPr>
              <a:t>harmorroids</a:t>
            </a:r>
            <a:r>
              <a:rPr lang="en-US" dirty="0">
                <a:solidFill>
                  <a:srgbClr val="FF0000"/>
                </a:solidFill>
              </a:rPr>
              <a:t> </a:t>
            </a:r>
            <a:r>
              <a:rPr lang="en-US" dirty="0"/>
              <a:t>lie distal to the dentate line .</a:t>
            </a:r>
          </a:p>
        </p:txBody>
      </p:sp>
      <p:pic>
        <p:nvPicPr>
          <p:cNvPr id="5" name="Picture 4" descr="Diagram&#10;&#10;Description automatically generated">
            <a:extLst>
              <a:ext uri="{FF2B5EF4-FFF2-40B4-BE49-F238E27FC236}">
                <a16:creationId xmlns:a16="http://schemas.microsoft.com/office/drawing/2014/main" id="{034EAF9D-F846-4E8B-A87F-548E92D2E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950" y="1191125"/>
            <a:ext cx="5353050" cy="2959769"/>
          </a:xfrm>
          <a:prstGeom prst="rect">
            <a:avLst/>
          </a:prstGeom>
        </p:spPr>
      </p:pic>
      <p:pic>
        <p:nvPicPr>
          <p:cNvPr id="7" name="Picture 6" descr="Diagram&#10;&#10;Description automatically generated">
            <a:extLst>
              <a:ext uri="{FF2B5EF4-FFF2-40B4-BE49-F238E27FC236}">
                <a16:creationId xmlns:a16="http://schemas.microsoft.com/office/drawing/2014/main" id="{AD5743A1-DA3B-4069-850E-969B4AB2E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950" y="4042610"/>
            <a:ext cx="5353050" cy="2815390"/>
          </a:xfrm>
          <a:prstGeom prst="rect">
            <a:avLst/>
          </a:prstGeom>
        </p:spPr>
      </p:pic>
    </p:spTree>
    <p:extLst>
      <p:ext uri="{BB962C8B-B14F-4D97-AF65-F5344CB8AC3E}">
        <p14:creationId xmlns:p14="http://schemas.microsoft.com/office/powerpoint/2010/main" val="2761773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891B-419B-4021-8B29-0209F1761470}"/>
              </a:ext>
            </a:extLst>
          </p:cNvPr>
          <p:cNvSpPr>
            <a:spLocks noGrp="1"/>
          </p:cNvSpPr>
          <p:nvPr>
            <p:ph type="title"/>
          </p:nvPr>
        </p:nvSpPr>
        <p:spPr/>
        <p:txBody>
          <a:bodyPr/>
          <a:lstStyle/>
          <a:p>
            <a:r>
              <a:rPr lang="en-US" dirty="0"/>
              <a:t>Primary vs secondary </a:t>
            </a:r>
            <a:r>
              <a:rPr lang="en-US" dirty="0" err="1"/>
              <a:t>haemorroids</a:t>
            </a:r>
            <a:r>
              <a:rPr lang="en-US" dirty="0"/>
              <a:t> </a:t>
            </a:r>
          </a:p>
        </p:txBody>
      </p:sp>
      <p:sp>
        <p:nvSpPr>
          <p:cNvPr id="3" name="Content Placeholder 2">
            <a:extLst>
              <a:ext uri="{FF2B5EF4-FFF2-40B4-BE49-F238E27FC236}">
                <a16:creationId xmlns:a16="http://schemas.microsoft.com/office/drawing/2014/main" id="{D339D73F-F49B-43D3-9D9B-C2D2AC283513}"/>
              </a:ext>
            </a:extLst>
          </p:cNvPr>
          <p:cNvSpPr>
            <a:spLocks noGrp="1"/>
          </p:cNvSpPr>
          <p:nvPr>
            <p:ph idx="1"/>
          </p:nvPr>
        </p:nvSpPr>
        <p:spPr>
          <a:xfrm>
            <a:off x="838200" y="1825625"/>
            <a:ext cx="5257800" cy="4351338"/>
          </a:xfrm>
        </p:spPr>
        <p:txBody>
          <a:bodyPr>
            <a:normAutofit/>
          </a:bodyPr>
          <a:lstStyle/>
          <a:p>
            <a:r>
              <a:rPr lang="en-US" sz="2400" b="1" i="1" dirty="0">
                <a:solidFill>
                  <a:srgbClr val="FF0000"/>
                </a:solidFill>
              </a:rPr>
              <a:t>Shearing forces </a:t>
            </a:r>
            <a:r>
              <a:rPr lang="en-US" sz="2400" dirty="0"/>
              <a:t>acting on the anus lead to caudal displacement of the anal cushions and </a:t>
            </a:r>
            <a:r>
              <a:rPr lang="en-US" sz="2400" dirty="0" err="1"/>
              <a:t>muscosal</a:t>
            </a:r>
            <a:r>
              <a:rPr lang="en-US" sz="2400" dirty="0"/>
              <a:t> trauma . With time fragmentation of supporting structures (due to age or other factors) leads to loss of elasticity of the cushions such that they no longer retract following </a:t>
            </a:r>
            <a:r>
              <a:rPr lang="en-US" sz="2400" dirty="0" err="1"/>
              <a:t>defcation</a:t>
            </a:r>
            <a:r>
              <a:rPr lang="en-US" sz="2400" dirty="0"/>
              <a:t> and they protrude .(primary </a:t>
            </a:r>
            <a:r>
              <a:rPr lang="en-US" sz="2400" dirty="0" err="1"/>
              <a:t>heamorroids</a:t>
            </a:r>
            <a:r>
              <a:rPr lang="en-US" sz="2400" dirty="0"/>
              <a:t> development theory)</a:t>
            </a:r>
          </a:p>
          <a:p>
            <a:pPr marL="0" indent="0">
              <a:buNone/>
            </a:pPr>
            <a:endParaRPr lang="en-US" dirty="0"/>
          </a:p>
        </p:txBody>
      </p:sp>
      <p:sp>
        <p:nvSpPr>
          <p:cNvPr id="5" name="TextBox 4">
            <a:extLst>
              <a:ext uri="{FF2B5EF4-FFF2-40B4-BE49-F238E27FC236}">
                <a16:creationId xmlns:a16="http://schemas.microsoft.com/office/drawing/2014/main" id="{3B2BCCA2-6BBE-4779-9DB3-C65EDDE41560}"/>
              </a:ext>
            </a:extLst>
          </p:cNvPr>
          <p:cNvSpPr txBox="1"/>
          <p:nvPr/>
        </p:nvSpPr>
        <p:spPr>
          <a:xfrm>
            <a:off x="6412832" y="1925054"/>
            <a:ext cx="5570620" cy="4893647"/>
          </a:xfrm>
          <a:custGeom>
            <a:avLst/>
            <a:gdLst>
              <a:gd name="connsiteX0" fmla="*/ 0 w 4439652"/>
              <a:gd name="connsiteY0" fmla="*/ 0 h 2031325"/>
              <a:gd name="connsiteX1" fmla="*/ 4439652 w 4439652"/>
              <a:gd name="connsiteY1" fmla="*/ 0 h 2031325"/>
              <a:gd name="connsiteX2" fmla="*/ 4439652 w 4439652"/>
              <a:gd name="connsiteY2" fmla="*/ 2031325 h 2031325"/>
              <a:gd name="connsiteX3" fmla="*/ 0 w 4439652"/>
              <a:gd name="connsiteY3" fmla="*/ 2031325 h 2031325"/>
              <a:gd name="connsiteX4" fmla="*/ 0 w 4439652"/>
              <a:gd name="connsiteY4" fmla="*/ 0 h 2031325"/>
              <a:gd name="connsiteX0" fmla="*/ 0 w 4439652"/>
              <a:gd name="connsiteY0" fmla="*/ 0 h 2045368"/>
              <a:gd name="connsiteX1" fmla="*/ 4439652 w 4439652"/>
              <a:gd name="connsiteY1" fmla="*/ 0 h 2045368"/>
              <a:gd name="connsiteX2" fmla="*/ 4439652 w 4439652"/>
              <a:gd name="connsiteY2" fmla="*/ 2031325 h 2045368"/>
              <a:gd name="connsiteX3" fmla="*/ 2033337 w 4439652"/>
              <a:gd name="connsiteY3" fmla="*/ 2045368 h 2045368"/>
              <a:gd name="connsiteX4" fmla="*/ 0 w 4439652"/>
              <a:gd name="connsiteY4" fmla="*/ 2031325 h 2045368"/>
              <a:gd name="connsiteX5" fmla="*/ 0 w 4439652"/>
              <a:gd name="connsiteY5" fmla="*/ 0 h 2045368"/>
              <a:gd name="connsiteX0" fmla="*/ 24063 w 4463715"/>
              <a:gd name="connsiteY0" fmla="*/ 0 h 4221072"/>
              <a:gd name="connsiteX1" fmla="*/ 4463715 w 4463715"/>
              <a:gd name="connsiteY1" fmla="*/ 0 h 4221072"/>
              <a:gd name="connsiteX2" fmla="*/ 4463715 w 4463715"/>
              <a:gd name="connsiteY2" fmla="*/ 2031325 h 4221072"/>
              <a:gd name="connsiteX3" fmla="*/ 2057400 w 4463715"/>
              <a:gd name="connsiteY3" fmla="*/ 2045368 h 4221072"/>
              <a:gd name="connsiteX4" fmla="*/ 0 w 4463715"/>
              <a:gd name="connsiteY4" fmla="*/ 4221072 h 4221072"/>
              <a:gd name="connsiteX5" fmla="*/ 24063 w 4463715"/>
              <a:gd name="connsiteY5" fmla="*/ 0 h 4221072"/>
              <a:gd name="connsiteX0" fmla="*/ 0 w 5546557"/>
              <a:gd name="connsiteY0" fmla="*/ 0 h 4389514"/>
              <a:gd name="connsiteX1" fmla="*/ 5546557 w 5546557"/>
              <a:gd name="connsiteY1" fmla="*/ 168442 h 4389514"/>
              <a:gd name="connsiteX2" fmla="*/ 5546557 w 5546557"/>
              <a:gd name="connsiteY2" fmla="*/ 2199767 h 4389514"/>
              <a:gd name="connsiteX3" fmla="*/ 3140242 w 5546557"/>
              <a:gd name="connsiteY3" fmla="*/ 2213810 h 4389514"/>
              <a:gd name="connsiteX4" fmla="*/ 1082842 w 5546557"/>
              <a:gd name="connsiteY4" fmla="*/ 4389514 h 4389514"/>
              <a:gd name="connsiteX5" fmla="*/ 0 w 5546557"/>
              <a:gd name="connsiteY5" fmla="*/ 0 h 4389514"/>
              <a:gd name="connsiteX0" fmla="*/ 0 w 5546557"/>
              <a:gd name="connsiteY0" fmla="*/ 0 h 4389514"/>
              <a:gd name="connsiteX1" fmla="*/ 5546557 w 5546557"/>
              <a:gd name="connsiteY1" fmla="*/ 0 h 4389514"/>
              <a:gd name="connsiteX2" fmla="*/ 5546557 w 5546557"/>
              <a:gd name="connsiteY2" fmla="*/ 2199767 h 4389514"/>
              <a:gd name="connsiteX3" fmla="*/ 3140242 w 5546557"/>
              <a:gd name="connsiteY3" fmla="*/ 2213810 h 4389514"/>
              <a:gd name="connsiteX4" fmla="*/ 1082842 w 5546557"/>
              <a:gd name="connsiteY4" fmla="*/ 4389514 h 4389514"/>
              <a:gd name="connsiteX5" fmla="*/ 0 w 5546557"/>
              <a:gd name="connsiteY5" fmla="*/ 0 h 4389514"/>
              <a:gd name="connsiteX0" fmla="*/ 0 w 5570620"/>
              <a:gd name="connsiteY0" fmla="*/ 0 h 4401546"/>
              <a:gd name="connsiteX1" fmla="*/ 5546557 w 5570620"/>
              <a:gd name="connsiteY1" fmla="*/ 0 h 4401546"/>
              <a:gd name="connsiteX2" fmla="*/ 5570620 w 5570620"/>
              <a:gd name="connsiteY2" fmla="*/ 4401546 h 4401546"/>
              <a:gd name="connsiteX3" fmla="*/ 3140242 w 5570620"/>
              <a:gd name="connsiteY3" fmla="*/ 2213810 h 4401546"/>
              <a:gd name="connsiteX4" fmla="*/ 1082842 w 5570620"/>
              <a:gd name="connsiteY4" fmla="*/ 4389514 h 4401546"/>
              <a:gd name="connsiteX5" fmla="*/ 0 w 5570620"/>
              <a:gd name="connsiteY5" fmla="*/ 0 h 4401546"/>
              <a:gd name="connsiteX0" fmla="*/ 0 w 5570620"/>
              <a:gd name="connsiteY0" fmla="*/ 0 h 4401546"/>
              <a:gd name="connsiteX1" fmla="*/ 5546557 w 5570620"/>
              <a:gd name="connsiteY1" fmla="*/ 0 h 4401546"/>
              <a:gd name="connsiteX2" fmla="*/ 5570620 w 5570620"/>
              <a:gd name="connsiteY2" fmla="*/ 4401546 h 4401546"/>
              <a:gd name="connsiteX3" fmla="*/ 3043990 w 5570620"/>
              <a:gd name="connsiteY3" fmla="*/ 4367463 h 4401546"/>
              <a:gd name="connsiteX4" fmla="*/ 1082842 w 5570620"/>
              <a:gd name="connsiteY4" fmla="*/ 4389514 h 4401546"/>
              <a:gd name="connsiteX5" fmla="*/ 0 w 5570620"/>
              <a:gd name="connsiteY5" fmla="*/ 0 h 4401546"/>
              <a:gd name="connsiteX0" fmla="*/ 0 w 5570620"/>
              <a:gd name="connsiteY0" fmla="*/ 0 h 4401546"/>
              <a:gd name="connsiteX1" fmla="*/ 5546557 w 5570620"/>
              <a:gd name="connsiteY1" fmla="*/ 0 h 4401546"/>
              <a:gd name="connsiteX2" fmla="*/ 5570620 w 5570620"/>
              <a:gd name="connsiteY2" fmla="*/ 4401546 h 4401546"/>
              <a:gd name="connsiteX3" fmla="*/ 3043990 w 5570620"/>
              <a:gd name="connsiteY3" fmla="*/ 4367463 h 4401546"/>
              <a:gd name="connsiteX4" fmla="*/ 36094 w 5570620"/>
              <a:gd name="connsiteY4" fmla="*/ 4389514 h 4401546"/>
              <a:gd name="connsiteX5" fmla="*/ 0 w 5570620"/>
              <a:gd name="connsiteY5" fmla="*/ 0 h 440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0620" h="4401546">
                <a:moveTo>
                  <a:pt x="0" y="0"/>
                </a:moveTo>
                <a:lnTo>
                  <a:pt x="5546557" y="0"/>
                </a:lnTo>
                <a:lnTo>
                  <a:pt x="5570620" y="4401546"/>
                </a:lnTo>
                <a:lnTo>
                  <a:pt x="3043990" y="4367463"/>
                </a:lnTo>
                <a:lnTo>
                  <a:pt x="36094" y="4389514"/>
                </a:lnTo>
                <a:lnTo>
                  <a:pt x="0" y="0"/>
                </a:lnTo>
                <a:close/>
              </a:path>
            </a:pathLst>
          </a:custGeom>
          <a:noFill/>
        </p:spPr>
        <p:txBody>
          <a:bodyPr wrap="square" rtlCol="0">
            <a:spAutoFit/>
          </a:bodyPr>
          <a:lstStyle/>
          <a:p>
            <a:r>
              <a:rPr lang="en-US" sz="2400" dirty="0"/>
              <a:t>secondary internal </a:t>
            </a:r>
            <a:r>
              <a:rPr lang="en-US" sz="2400" dirty="0" err="1"/>
              <a:t>haemorroids</a:t>
            </a:r>
            <a:r>
              <a:rPr lang="en-US" sz="2400" dirty="0"/>
              <a:t> arise as a result of a specific condition . The most important cause is </a:t>
            </a:r>
            <a:r>
              <a:rPr lang="en-US" sz="2400" dirty="0">
                <a:solidFill>
                  <a:srgbClr val="FF0000"/>
                </a:solidFill>
              </a:rPr>
              <a:t>anorectal carcinoma but it is uncommon .</a:t>
            </a:r>
          </a:p>
          <a:p>
            <a:r>
              <a:rPr lang="en-US" sz="2400" dirty="0"/>
              <a:t>Other causes include may be categorized as follows</a:t>
            </a:r>
          </a:p>
          <a:p>
            <a:r>
              <a:rPr lang="en-US" sz="2400" dirty="0"/>
              <a:t>Local : Anorectal deformity , Hypotonic anal sphincter</a:t>
            </a:r>
          </a:p>
          <a:p>
            <a:r>
              <a:rPr lang="en-US" sz="2400" dirty="0"/>
              <a:t>Neurological : Paraplegia , MS</a:t>
            </a:r>
          </a:p>
          <a:p>
            <a:r>
              <a:rPr lang="en-US" sz="2400" dirty="0"/>
              <a:t>Pelvic : Gravid uterus , Uterine neoplasm , Ovarian neoplasm , Bladder carcinoma .</a:t>
            </a:r>
          </a:p>
          <a:p>
            <a:r>
              <a:rPr lang="en-US" sz="2400" dirty="0"/>
              <a:t>Abdominal : Ascites </a:t>
            </a:r>
          </a:p>
          <a:p>
            <a:endParaRPr lang="en-US" sz="2400" dirty="0"/>
          </a:p>
        </p:txBody>
      </p:sp>
    </p:spTree>
    <p:extLst>
      <p:ext uri="{BB962C8B-B14F-4D97-AF65-F5344CB8AC3E}">
        <p14:creationId xmlns:p14="http://schemas.microsoft.com/office/powerpoint/2010/main" val="1796110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06E0-24A7-4B6A-8A9B-66EAAB24D1BD}"/>
              </a:ext>
            </a:extLst>
          </p:cNvPr>
          <p:cNvSpPr>
            <a:spLocks noGrp="1"/>
          </p:cNvSpPr>
          <p:nvPr>
            <p:ph type="title"/>
          </p:nvPr>
        </p:nvSpPr>
        <p:spPr/>
        <p:txBody>
          <a:bodyPr/>
          <a:lstStyle/>
          <a:p>
            <a:r>
              <a:rPr lang="en-US" dirty="0"/>
              <a:t>Risk factors</a:t>
            </a:r>
          </a:p>
        </p:txBody>
      </p:sp>
      <p:sp>
        <p:nvSpPr>
          <p:cNvPr id="3" name="Content Placeholder 2">
            <a:extLst>
              <a:ext uri="{FF2B5EF4-FFF2-40B4-BE49-F238E27FC236}">
                <a16:creationId xmlns:a16="http://schemas.microsoft.com/office/drawing/2014/main" id="{58B8CF54-0CF2-49EA-85F1-0ABA76971FC2}"/>
              </a:ext>
            </a:extLst>
          </p:cNvPr>
          <p:cNvSpPr>
            <a:spLocks noGrp="1"/>
          </p:cNvSpPr>
          <p:nvPr>
            <p:ph idx="1"/>
          </p:nvPr>
        </p:nvSpPr>
        <p:spPr/>
        <p:txBody>
          <a:bodyPr>
            <a:normAutofit fontScale="92500" lnSpcReduction="10000"/>
          </a:bodyPr>
          <a:lstStyle/>
          <a:p>
            <a:r>
              <a:rPr lang="en-US" dirty="0"/>
              <a:t>Incidence of haemorrhoids peaks between the </a:t>
            </a:r>
            <a:r>
              <a:rPr lang="en-US" b="1" i="1" dirty="0">
                <a:solidFill>
                  <a:srgbClr val="FF0000"/>
                </a:solidFill>
              </a:rPr>
              <a:t>ages of 45-65 years</a:t>
            </a:r>
            <a:r>
              <a:rPr lang="en-US" dirty="0"/>
              <a:t>, and declines after age 65 years.</a:t>
            </a:r>
            <a:r>
              <a:rPr lang="en-US" dirty="0">
                <a:hlinkClick r:id="rId2"/>
              </a:rPr>
              <a:t>[1]</a:t>
            </a:r>
            <a:endParaRPr lang="en-US" dirty="0"/>
          </a:p>
          <a:p>
            <a:r>
              <a:rPr lang="en-US" b="1" i="1" dirty="0">
                <a:solidFill>
                  <a:srgbClr val="FF0000"/>
                </a:solidFill>
              </a:rPr>
              <a:t>Constipation</a:t>
            </a:r>
            <a:r>
              <a:rPr lang="en-US" dirty="0"/>
              <a:t> : The presence of chronic constipation associated with straining at stool is associated with the repetitive elongation of the </a:t>
            </a:r>
            <a:r>
              <a:rPr lang="en-US" dirty="0" err="1"/>
              <a:t>haemorrhoidal</a:t>
            </a:r>
            <a:r>
              <a:rPr lang="en-US" dirty="0"/>
              <a:t> cushions and disruption of the supporting elements. This leads to the enlargement and engorgement of the </a:t>
            </a:r>
            <a:r>
              <a:rPr lang="en-US" dirty="0" err="1"/>
              <a:t>haemorrhoidal</a:t>
            </a:r>
            <a:r>
              <a:rPr lang="en-US" dirty="0"/>
              <a:t> tissue.</a:t>
            </a:r>
          </a:p>
          <a:p>
            <a:r>
              <a:rPr lang="en-US" sz="2600" b="1" i="1" dirty="0">
                <a:solidFill>
                  <a:srgbClr val="FF0000"/>
                </a:solidFill>
              </a:rPr>
              <a:t>Pregnancy</a:t>
            </a:r>
            <a:r>
              <a:rPr lang="en-US" sz="2600" dirty="0"/>
              <a:t> is often associated with the progressive development of </a:t>
            </a:r>
            <a:r>
              <a:rPr lang="en-US" sz="2600" dirty="0" err="1"/>
              <a:t>haemorrhoidal</a:t>
            </a:r>
            <a:r>
              <a:rPr lang="en-US" sz="2600" dirty="0"/>
              <a:t> symptoms.</a:t>
            </a:r>
            <a:r>
              <a:rPr lang="en-US" sz="2600" dirty="0">
                <a:hlinkClick r:id="rId3"/>
              </a:rPr>
              <a:t>[6]</a:t>
            </a:r>
            <a:r>
              <a:rPr lang="en-US" sz="2600" dirty="0"/>
              <a:t> </a:t>
            </a:r>
            <a:r>
              <a:rPr lang="en-US" sz="2600" b="1" i="1" dirty="0">
                <a:solidFill>
                  <a:srgbClr val="FF0000"/>
                </a:solidFill>
              </a:rPr>
              <a:t>Pathological pelvic lesions (space occupying lesions)</a:t>
            </a:r>
            <a:r>
              <a:rPr lang="en-US" sz="2600" dirty="0"/>
              <a:t>, such as large ovarian cysts, can also encourage the development of </a:t>
            </a:r>
            <a:r>
              <a:rPr lang="en-US" sz="2600" dirty="0" err="1"/>
              <a:t>haemorrhoidal</a:t>
            </a:r>
            <a:r>
              <a:rPr lang="en-US" sz="2600" dirty="0"/>
              <a:t> symptoms. In both situations, there </a:t>
            </a:r>
            <a:r>
              <a:rPr lang="en-US" sz="2600" b="1" dirty="0">
                <a:solidFill>
                  <a:srgbClr val="FF0000"/>
                </a:solidFill>
              </a:rPr>
              <a:t>is increase in intra-abdominal/pelvic pressure with concomitant decrease in venous return causing increased anal vascular engorgement</a:t>
            </a:r>
            <a:r>
              <a:rPr lang="en-US" b="1" dirty="0">
                <a:solidFill>
                  <a:srgbClr val="FF0000"/>
                </a:solidFill>
              </a:rPr>
              <a:t>.</a:t>
            </a:r>
          </a:p>
        </p:txBody>
      </p:sp>
    </p:spTree>
    <p:extLst>
      <p:ext uri="{BB962C8B-B14F-4D97-AF65-F5344CB8AC3E}">
        <p14:creationId xmlns:p14="http://schemas.microsoft.com/office/powerpoint/2010/main" val="2230753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1ED7-CE5F-4853-A585-0195DD51B243}"/>
              </a:ext>
            </a:extLst>
          </p:cNvPr>
          <p:cNvSpPr>
            <a:spLocks noGrp="1"/>
          </p:cNvSpPr>
          <p:nvPr>
            <p:ph type="title"/>
          </p:nvPr>
        </p:nvSpPr>
        <p:spPr/>
        <p:txBody>
          <a:bodyPr/>
          <a:lstStyle/>
          <a:p>
            <a:r>
              <a:rPr lang="en-US" dirty="0"/>
              <a:t>Clinical features and Symptoms </a:t>
            </a:r>
          </a:p>
        </p:txBody>
      </p:sp>
      <p:sp>
        <p:nvSpPr>
          <p:cNvPr id="3" name="Content Placeholder 2">
            <a:extLst>
              <a:ext uri="{FF2B5EF4-FFF2-40B4-BE49-F238E27FC236}">
                <a16:creationId xmlns:a16="http://schemas.microsoft.com/office/drawing/2014/main" id="{143138E8-B54C-4D0E-A11E-1A247E47FF49}"/>
              </a:ext>
            </a:extLst>
          </p:cNvPr>
          <p:cNvSpPr>
            <a:spLocks noGrp="1"/>
          </p:cNvSpPr>
          <p:nvPr>
            <p:ph idx="1"/>
          </p:nvPr>
        </p:nvSpPr>
        <p:spPr/>
        <p:txBody>
          <a:bodyPr>
            <a:normAutofit/>
          </a:bodyPr>
          <a:lstStyle/>
          <a:p>
            <a:r>
              <a:rPr lang="en-US" sz="2000" b="1" dirty="0">
                <a:solidFill>
                  <a:srgbClr val="FF0000"/>
                </a:solidFill>
              </a:rPr>
              <a:t>Rectal bleeding </a:t>
            </a:r>
            <a:r>
              <a:rPr lang="en-US" sz="1800" dirty="0"/>
              <a:t>: Most common symptom of haemorrhoids. Usually bright red bleeding in association with defecation or straining at stool. </a:t>
            </a:r>
          </a:p>
          <a:p>
            <a:r>
              <a:rPr lang="en-US" sz="1800" dirty="0"/>
              <a:t>Pain is not commonly associated with the bleeding and its presence should make the clinician alert to the possibility of another diagnosis; however, pain may result from congestion of pile masses below a hyper- tonic sphincter.</a:t>
            </a:r>
          </a:p>
          <a:p>
            <a:endParaRPr lang="en-US" sz="1800" dirty="0"/>
          </a:p>
          <a:p>
            <a:r>
              <a:rPr lang="en-US" sz="2000" b="1" dirty="0">
                <a:solidFill>
                  <a:srgbClr val="FF0000"/>
                </a:solidFill>
              </a:rPr>
              <a:t>Anal pruritis </a:t>
            </a:r>
            <a:r>
              <a:rPr lang="en-US" sz="1800" dirty="0"/>
              <a:t>: May result from internal </a:t>
            </a:r>
            <a:r>
              <a:rPr lang="en-US" sz="1800" dirty="0" err="1"/>
              <a:t>haemorrhoid</a:t>
            </a:r>
            <a:r>
              <a:rPr lang="en-US" sz="1800" dirty="0"/>
              <a:t> prolapse-associated moisture or </a:t>
            </a:r>
            <a:r>
              <a:rPr lang="en-US" sz="1800" dirty="0" err="1"/>
              <a:t>faecal</a:t>
            </a:r>
            <a:r>
              <a:rPr lang="en-US" sz="1800" dirty="0"/>
              <a:t> incontinence, or result from the difficulty to maintain hygiene with extensive external haemorrhoids.</a:t>
            </a:r>
          </a:p>
          <a:p>
            <a:r>
              <a:rPr lang="en-US" sz="1800" b="1" dirty="0">
                <a:solidFill>
                  <a:srgbClr val="FF0000"/>
                </a:solidFill>
              </a:rPr>
              <a:t>Perianal pain and discomfort </a:t>
            </a:r>
            <a:r>
              <a:rPr lang="en-US" sz="1800" dirty="0"/>
              <a:t>: Can be a feature of uncomplicated internal or external haemorrhoids. Severe in thrombosed external haemorrhoids; may be associated with feeling of incomplete evacuation.</a:t>
            </a:r>
          </a:p>
          <a:p>
            <a:r>
              <a:rPr lang="en-US" sz="2000" b="1" dirty="0">
                <a:solidFill>
                  <a:srgbClr val="FF0000"/>
                </a:solidFill>
              </a:rPr>
              <a:t>Tender palpable perianal lesion</a:t>
            </a:r>
            <a:r>
              <a:rPr lang="en-US" sz="1800" dirty="0"/>
              <a:t> : Can form adjacent to the anal canal on the anal margin when there is acute thrombosis.</a:t>
            </a:r>
          </a:p>
          <a:p>
            <a:r>
              <a:rPr lang="en-US" sz="2000" b="1" dirty="0">
                <a:solidFill>
                  <a:srgbClr val="FF0000"/>
                </a:solidFill>
              </a:rPr>
              <a:t>Anal mass </a:t>
            </a:r>
            <a:r>
              <a:rPr lang="en-US" sz="1800" dirty="0"/>
              <a:t>: A palpable anal mass may be present with prolapsing haemorrhoids.</a:t>
            </a:r>
          </a:p>
          <a:p>
            <a:endParaRPr lang="en-US" sz="1800" dirty="0"/>
          </a:p>
          <a:p>
            <a:endParaRPr lang="en-US" sz="1800" dirty="0"/>
          </a:p>
        </p:txBody>
      </p:sp>
    </p:spTree>
    <p:extLst>
      <p:ext uri="{BB962C8B-B14F-4D97-AF65-F5344CB8AC3E}">
        <p14:creationId xmlns:p14="http://schemas.microsoft.com/office/powerpoint/2010/main" val="3206528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16AB-9AF6-44D5-B852-A46D26D618D8}"/>
              </a:ext>
            </a:extLst>
          </p:cNvPr>
          <p:cNvSpPr>
            <a:spLocks noGrp="1"/>
          </p:cNvSpPr>
          <p:nvPr>
            <p:ph type="title"/>
          </p:nvPr>
        </p:nvSpPr>
        <p:spPr/>
        <p:txBody>
          <a:bodyPr/>
          <a:lstStyle/>
          <a:p>
            <a:r>
              <a:rPr lang="en-US" dirty="0"/>
              <a:t>Clinical features and Symptoms </a:t>
            </a:r>
          </a:p>
        </p:txBody>
      </p:sp>
      <p:pic>
        <p:nvPicPr>
          <p:cNvPr id="5" name="Content Placeholder 4" descr="Graphical user interface&#10;&#10;Description automatically generated with medium confidence">
            <a:extLst>
              <a:ext uri="{FF2B5EF4-FFF2-40B4-BE49-F238E27FC236}">
                <a16:creationId xmlns:a16="http://schemas.microsoft.com/office/drawing/2014/main" id="{3FF46C10-859D-4759-8300-F2620B70E0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1895" y="1690688"/>
            <a:ext cx="10720137" cy="4710112"/>
          </a:xfrm>
        </p:spPr>
      </p:pic>
    </p:spTree>
    <p:extLst>
      <p:ext uri="{BB962C8B-B14F-4D97-AF65-F5344CB8AC3E}">
        <p14:creationId xmlns:p14="http://schemas.microsoft.com/office/powerpoint/2010/main" val="962758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0BBE-EDD8-4DA6-957B-D08CCE8E7A60}"/>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12BFEE75-2692-428A-921C-4E03A3C165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515600" cy="6127750"/>
          </a:xfrm>
        </p:spPr>
      </p:pic>
    </p:spTree>
    <p:extLst>
      <p:ext uri="{BB962C8B-B14F-4D97-AF65-F5344CB8AC3E}">
        <p14:creationId xmlns:p14="http://schemas.microsoft.com/office/powerpoint/2010/main" val="4104498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2BEB6-6417-45DA-B43A-6E93BFE5C8E5}"/>
              </a:ext>
            </a:extLst>
          </p:cNvPr>
          <p:cNvSpPr>
            <a:spLocks noGrp="1"/>
          </p:cNvSpPr>
          <p:nvPr>
            <p:ph type="title"/>
          </p:nvPr>
        </p:nvSpPr>
        <p:spPr/>
        <p:txBody>
          <a:bodyPr/>
          <a:lstStyle/>
          <a:p>
            <a:r>
              <a:rPr lang="en-US" dirty="0"/>
              <a:t>Investigations </a:t>
            </a:r>
          </a:p>
        </p:txBody>
      </p:sp>
      <p:sp>
        <p:nvSpPr>
          <p:cNvPr id="3" name="Content Placeholder 2">
            <a:extLst>
              <a:ext uri="{FF2B5EF4-FFF2-40B4-BE49-F238E27FC236}">
                <a16:creationId xmlns:a16="http://schemas.microsoft.com/office/drawing/2014/main" id="{6A0CE502-0AEC-4375-BFBC-74BEC220EEB6}"/>
              </a:ext>
            </a:extLst>
          </p:cNvPr>
          <p:cNvSpPr>
            <a:spLocks noGrp="1"/>
          </p:cNvSpPr>
          <p:nvPr>
            <p:ph idx="1"/>
          </p:nvPr>
        </p:nvSpPr>
        <p:spPr/>
        <p:txBody>
          <a:bodyPr>
            <a:normAutofit/>
          </a:bodyPr>
          <a:lstStyle/>
          <a:p>
            <a:r>
              <a:rPr lang="en-US" sz="2400" b="1" dirty="0" err="1">
                <a:solidFill>
                  <a:srgbClr val="FF0000"/>
                </a:solidFill>
              </a:rPr>
              <a:t>Anoscopic</a:t>
            </a:r>
            <a:r>
              <a:rPr lang="en-US" sz="2400" b="1" dirty="0">
                <a:solidFill>
                  <a:srgbClr val="FF0000"/>
                </a:solidFill>
              </a:rPr>
              <a:t> examination </a:t>
            </a:r>
            <a:r>
              <a:rPr lang="en-US" sz="2400" dirty="0"/>
              <a:t>:The most specific and conclusive diagnostic test for haemorrhoids.</a:t>
            </a:r>
          </a:p>
          <a:p>
            <a:r>
              <a:rPr lang="en-US" sz="2400" b="1" dirty="0" err="1">
                <a:solidFill>
                  <a:srgbClr val="FF0000"/>
                </a:solidFill>
              </a:rPr>
              <a:t>Colonscopy</a:t>
            </a:r>
            <a:r>
              <a:rPr lang="en-US" sz="2400" b="1" dirty="0">
                <a:solidFill>
                  <a:srgbClr val="FF0000"/>
                </a:solidFill>
              </a:rPr>
              <a:t>/ flexible sigmoidoscopy </a:t>
            </a:r>
            <a:r>
              <a:rPr lang="en-US" sz="2400" dirty="0"/>
              <a:t>: Used to exclude serious pathology such as inflammatory bowel disease or cancer. In the presence of suspicious symptoms, such as altered bowel habit (</a:t>
            </a:r>
            <a:r>
              <a:rPr lang="en-US" sz="2400" dirty="0" err="1"/>
              <a:t>diarrhoea</a:t>
            </a:r>
            <a:r>
              <a:rPr lang="en-US" sz="2400" dirty="0"/>
              <a:t> and/or constipation), abdominal pain, weight loss, iron-deficiency </a:t>
            </a:r>
            <a:r>
              <a:rPr lang="en-US" sz="2400" dirty="0" err="1"/>
              <a:t>anaemia</a:t>
            </a:r>
            <a:r>
              <a:rPr lang="en-US" sz="2400" dirty="0"/>
              <a:t>, or passage of blood clots and/or mucus.</a:t>
            </a:r>
          </a:p>
          <a:p>
            <a:r>
              <a:rPr lang="en-US" sz="2400" b="1" dirty="0">
                <a:solidFill>
                  <a:srgbClr val="FF0000"/>
                </a:solidFill>
              </a:rPr>
              <a:t>CBC </a:t>
            </a:r>
            <a:r>
              <a:rPr lang="en-US" sz="2400" dirty="0"/>
              <a:t>: Ordered only if there is concern that the patient has experienced significant prolonged rectal bleeding and signs of </a:t>
            </a:r>
            <a:r>
              <a:rPr lang="en-US" sz="2400" dirty="0" err="1"/>
              <a:t>anaemia</a:t>
            </a:r>
            <a:r>
              <a:rPr lang="en-US" sz="2400" dirty="0"/>
              <a:t> are present.</a:t>
            </a:r>
          </a:p>
          <a:p>
            <a:r>
              <a:rPr lang="en-US" sz="2400" b="1" dirty="0">
                <a:solidFill>
                  <a:srgbClr val="FF0000"/>
                </a:solidFill>
              </a:rPr>
              <a:t>Stool for occult blood </a:t>
            </a:r>
            <a:r>
              <a:rPr lang="en-US" sz="2400" dirty="0"/>
              <a:t>: Unnecessary unless no significant </a:t>
            </a:r>
            <a:r>
              <a:rPr lang="en-US" sz="2400" dirty="0" err="1"/>
              <a:t>haemorrhoidal</a:t>
            </a:r>
            <a:r>
              <a:rPr lang="en-US" sz="2400" dirty="0"/>
              <a:t> tissue is seen on examination; further evaluation deemed unnecessary if the results are negative.</a:t>
            </a:r>
          </a:p>
        </p:txBody>
      </p:sp>
    </p:spTree>
    <p:extLst>
      <p:ext uri="{BB962C8B-B14F-4D97-AF65-F5344CB8AC3E}">
        <p14:creationId xmlns:p14="http://schemas.microsoft.com/office/powerpoint/2010/main" val="1870834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956F5C-14A9-41FA-B1CA-D3D545974D60}"/>
              </a:ext>
            </a:extLst>
          </p:cNvPr>
          <p:cNvSpPr>
            <a:spLocks noGrp="1"/>
          </p:cNvSpPr>
          <p:nvPr>
            <p:ph type="title"/>
          </p:nvPr>
        </p:nvSpPr>
        <p:spPr>
          <a:xfrm>
            <a:off x="838200" y="96254"/>
            <a:ext cx="3739341" cy="1844186"/>
          </a:xfrm>
        </p:spPr>
        <p:txBody>
          <a:bodyPr>
            <a:normAutofit fontScale="90000"/>
          </a:bodyPr>
          <a:lstStyle/>
          <a:p>
            <a:r>
              <a:rPr lang="en-US" dirty="0"/>
              <a:t>Internal Hemorrhoids Grades </a:t>
            </a:r>
          </a:p>
        </p:txBody>
      </p:sp>
      <p:sp>
        <p:nvSpPr>
          <p:cNvPr id="3" name="Content Placeholder 2">
            <a:extLst>
              <a:ext uri="{FF2B5EF4-FFF2-40B4-BE49-F238E27FC236}">
                <a16:creationId xmlns:a16="http://schemas.microsoft.com/office/drawing/2014/main" id="{702590C2-21C9-4D6C-B540-83369B9E0C3B}"/>
              </a:ext>
            </a:extLst>
          </p:cNvPr>
          <p:cNvSpPr>
            <a:spLocks noGrp="1"/>
          </p:cNvSpPr>
          <p:nvPr>
            <p:ph idx="1"/>
          </p:nvPr>
        </p:nvSpPr>
        <p:spPr>
          <a:xfrm>
            <a:off x="862366" y="2194102"/>
            <a:ext cx="3427001" cy="3908586"/>
          </a:xfrm>
        </p:spPr>
        <p:txBody>
          <a:bodyPr>
            <a:normAutofit/>
          </a:bodyPr>
          <a:lstStyle/>
          <a:p>
            <a:r>
              <a:rPr lang="en-US" sz="2000" dirty="0"/>
              <a:t>Four degrees of haemorrhoids</a:t>
            </a:r>
          </a:p>
          <a:p>
            <a:r>
              <a:rPr lang="en-US" sz="2000" dirty="0"/>
              <a:t>■ First degree – bleed only, no prolapse.</a:t>
            </a:r>
          </a:p>
          <a:p>
            <a:r>
              <a:rPr lang="en-US" sz="2000" dirty="0"/>
              <a:t>■ Second degree – prolapse, but reduce spontaneously.</a:t>
            </a:r>
          </a:p>
          <a:p>
            <a:r>
              <a:rPr lang="en-US" sz="2000" dirty="0"/>
              <a:t>■ Third degree – prolapse and have to be manually reduced.</a:t>
            </a:r>
          </a:p>
          <a:p>
            <a:r>
              <a:rPr lang="en-US" sz="2000" dirty="0"/>
              <a:t>■ Fourth degree – permanently prolapsed.</a:t>
            </a:r>
          </a:p>
        </p:txBody>
      </p:sp>
      <p:pic>
        <p:nvPicPr>
          <p:cNvPr id="5" name="Picture 4" descr="A collage of a person's body&#10;&#10;Description automatically generated with low confidence">
            <a:extLst>
              <a:ext uri="{FF2B5EF4-FFF2-40B4-BE49-F238E27FC236}">
                <a16:creationId xmlns:a16="http://schemas.microsoft.com/office/drawing/2014/main" id="{6F529324-9972-484B-9002-6C2DFE9F6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968" y="661916"/>
            <a:ext cx="5266118" cy="5557909"/>
          </a:xfrm>
          <a:prstGeom prst="rect">
            <a:avLst/>
          </a:prstGeom>
        </p:spPr>
      </p:pic>
    </p:spTree>
    <p:extLst>
      <p:ext uri="{BB962C8B-B14F-4D97-AF65-F5344CB8AC3E}">
        <p14:creationId xmlns:p14="http://schemas.microsoft.com/office/powerpoint/2010/main" val="815130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EA994-080A-42E5-AFFF-2BB87FCDE6D0}"/>
              </a:ext>
            </a:extLst>
          </p:cNvPr>
          <p:cNvSpPr>
            <a:spLocks noGrp="1"/>
          </p:cNvSpPr>
          <p:nvPr>
            <p:ph type="title"/>
          </p:nvPr>
        </p:nvSpPr>
        <p:spPr/>
        <p:txBody>
          <a:bodyPr/>
          <a:lstStyle/>
          <a:p>
            <a:r>
              <a:rPr lang="en-US" dirty="0" err="1"/>
              <a:t>Manegment</a:t>
            </a:r>
            <a:r>
              <a:rPr lang="en-US" dirty="0"/>
              <a:t> </a:t>
            </a:r>
          </a:p>
        </p:txBody>
      </p:sp>
      <p:sp>
        <p:nvSpPr>
          <p:cNvPr id="3" name="Content Placeholder 2">
            <a:extLst>
              <a:ext uri="{FF2B5EF4-FFF2-40B4-BE49-F238E27FC236}">
                <a16:creationId xmlns:a16="http://schemas.microsoft.com/office/drawing/2014/main" id="{4B387C39-3138-4879-80A1-DF54115BFB17}"/>
              </a:ext>
            </a:extLst>
          </p:cNvPr>
          <p:cNvSpPr>
            <a:spLocks noGrp="1"/>
          </p:cNvSpPr>
          <p:nvPr>
            <p:ph idx="1"/>
          </p:nvPr>
        </p:nvSpPr>
        <p:spPr/>
        <p:txBody>
          <a:bodyPr/>
          <a:lstStyle/>
          <a:p>
            <a:r>
              <a:rPr lang="en-US" sz="2000" b="1" u="sng" dirty="0">
                <a:solidFill>
                  <a:srgbClr val="FF0000"/>
                </a:solidFill>
                <a:hlinkClick r:id="rId2">
                  <a:extLst>
                    <a:ext uri="{A12FA001-AC4F-418D-AE19-62706E023703}">
                      <ahyp:hlinkClr xmlns:ahyp="http://schemas.microsoft.com/office/drawing/2018/hyperlinkcolor" val="tx"/>
                    </a:ext>
                  </a:extLst>
                </a:hlinkClick>
              </a:rPr>
              <a:t>1st line – dietary and lifestyle modification</a:t>
            </a:r>
            <a:r>
              <a:rPr lang="en-US" sz="2000" b="1" u="sng" dirty="0">
                <a:solidFill>
                  <a:srgbClr val="FF0000"/>
                </a:solidFill>
              </a:rPr>
              <a:t> </a:t>
            </a:r>
            <a:r>
              <a:rPr lang="en-US" sz="2000" dirty="0"/>
              <a:t>: All patients should be offered information about lifestyle and dietary modification, specifically increased </a:t>
            </a:r>
            <a:r>
              <a:rPr lang="en-US" sz="2000" dirty="0" err="1"/>
              <a:t>fibre</a:t>
            </a:r>
            <a:r>
              <a:rPr lang="en-US" sz="2000" dirty="0"/>
              <a:t> intake and adequate fluids.</a:t>
            </a:r>
          </a:p>
          <a:p>
            <a:r>
              <a:rPr lang="en-US" sz="2000" dirty="0"/>
              <a:t>Grade 1 </a:t>
            </a:r>
            <a:r>
              <a:rPr lang="en-US" sz="2000" dirty="0" err="1"/>
              <a:t>haemorroids</a:t>
            </a:r>
            <a:r>
              <a:rPr lang="en-US" sz="2000" dirty="0"/>
              <a:t> : </a:t>
            </a:r>
            <a:r>
              <a:rPr lang="en-US" sz="2000" b="1" dirty="0">
                <a:solidFill>
                  <a:srgbClr val="FF0000"/>
                </a:solidFill>
              </a:rPr>
              <a:t>Topical corticosteroid medicines </a:t>
            </a:r>
            <a:r>
              <a:rPr lang="en-US" sz="2000" dirty="0"/>
              <a:t>can be used for occasional short-term use to alleviate pruritic symptoms, but prolonged use should be avoided because they can cause atrophy of the anal skin. Creams and ointments are used for external haemorrhoids and suppositories are generally used for internal haemorrhoids.</a:t>
            </a:r>
          </a:p>
          <a:p>
            <a:r>
              <a:rPr lang="en-US" sz="2000" dirty="0"/>
              <a:t>Grade 2 prolapsing internal haemorrhoids : </a:t>
            </a:r>
            <a:r>
              <a:rPr lang="en-US" sz="2000" b="1" dirty="0">
                <a:solidFill>
                  <a:srgbClr val="FF0000"/>
                </a:solidFill>
              </a:rPr>
              <a:t>rubber band ligation (treatment of choice for grade 2 ) or sclerotherapy or infrared photocoagulation or </a:t>
            </a:r>
            <a:r>
              <a:rPr lang="en-US" sz="2000" b="1" dirty="0" err="1">
                <a:solidFill>
                  <a:srgbClr val="FF0000"/>
                </a:solidFill>
              </a:rPr>
              <a:t>haemorrhoid</a:t>
            </a:r>
            <a:r>
              <a:rPr lang="en-US" sz="2000" b="1" dirty="0">
                <a:solidFill>
                  <a:srgbClr val="FF0000"/>
                </a:solidFill>
              </a:rPr>
              <a:t> arterial ligation or stapled </a:t>
            </a:r>
            <a:r>
              <a:rPr lang="en-US" sz="2000" b="1" dirty="0" err="1">
                <a:solidFill>
                  <a:srgbClr val="FF0000"/>
                </a:solidFill>
              </a:rPr>
              <a:t>haemorrhoidopexy</a:t>
            </a:r>
            <a:r>
              <a:rPr lang="en-US" sz="2000" b="1" dirty="0">
                <a:solidFill>
                  <a:srgbClr val="FF0000"/>
                </a:solidFill>
              </a:rPr>
              <a:t> .</a:t>
            </a:r>
          </a:p>
          <a:p>
            <a:r>
              <a:rPr lang="en-US" sz="2000" dirty="0"/>
              <a:t>Grade 3 prolapsing internal haemorrhoids : </a:t>
            </a:r>
            <a:r>
              <a:rPr lang="en-US" sz="2000" b="1" dirty="0">
                <a:solidFill>
                  <a:srgbClr val="FF0000"/>
                </a:solidFill>
              </a:rPr>
              <a:t>Rubber band ligation </a:t>
            </a:r>
            <a:r>
              <a:rPr lang="en-US" sz="2000" dirty="0"/>
              <a:t>remains a reasonable choice for grade 3 haemorrhoids. </a:t>
            </a:r>
            <a:r>
              <a:rPr lang="en-US" sz="2000" b="1" dirty="0">
                <a:solidFill>
                  <a:srgbClr val="FF0000"/>
                </a:solidFill>
              </a:rPr>
              <a:t>However, patients with large grade 3 haemorrhoids (in addition to patients refractory to or who cannot tolerate outpatient procedures; patients with large, symptomatic external tags; or patients with grade 4 haemorrhoids) are candidates for surgery </a:t>
            </a:r>
            <a:r>
              <a:rPr lang="en-US" sz="2000" dirty="0"/>
              <a:t>(</a:t>
            </a:r>
            <a:r>
              <a:rPr lang="en-US" sz="2000" dirty="0" err="1"/>
              <a:t>haemorrhoidectomy</a:t>
            </a:r>
            <a:r>
              <a:rPr lang="en-US" sz="2000" dirty="0"/>
              <a:t>, stapled </a:t>
            </a:r>
            <a:r>
              <a:rPr lang="en-US" sz="2000" dirty="0" err="1"/>
              <a:t>haemorrhoidopexy</a:t>
            </a:r>
            <a:r>
              <a:rPr lang="en-US" sz="2000" dirty="0"/>
              <a:t>, </a:t>
            </a:r>
            <a:r>
              <a:rPr lang="en-US" sz="2000" dirty="0" err="1"/>
              <a:t>haemorrhoid</a:t>
            </a:r>
            <a:r>
              <a:rPr lang="en-US" sz="2000" dirty="0"/>
              <a:t> artery ligation).</a:t>
            </a:r>
          </a:p>
          <a:p>
            <a:pPr marL="0" indent="0">
              <a:buNone/>
            </a:pPr>
            <a:endParaRPr lang="en-US" sz="2000" dirty="0"/>
          </a:p>
          <a:p>
            <a:endParaRPr lang="en-US" dirty="0"/>
          </a:p>
          <a:p>
            <a:endParaRPr lang="en-US" dirty="0"/>
          </a:p>
        </p:txBody>
      </p:sp>
    </p:spTree>
    <p:extLst>
      <p:ext uri="{BB962C8B-B14F-4D97-AF65-F5344CB8AC3E}">
        <p14:creationId xmlns:p14="http://schemas.microsoft.com/office/powerpoint/2010/main" val="1170079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51DF-3932-43E2-8E57-C1600B19F0E7}"/>
              </a:ext>
            </a:extLst>
          </p:cNvPr>
          <p:cNvSpPr>
            <a:spLocks noGrp="1"/>
          </p:cNvSpPr>
          <p:nvPr>
            <p:ph type="title"/>
          </p:nvPr>
        </p:nvSpPr>
        <p:spPr/>
        <p:txBody>
          <a:bodyPr/>
          <a:lstStyle/>
          <a:p>
            <a:r>
              <a:rPr lang="en-US" dirty="0"/>
              <a:t>Management </a:t>
            </a:r>
          </a:p>
        </p:txBody>
      </p:sp>
      <p:sp>
        <p:nvSpPr>
          <p:cNvPr id="3" name="Content Placeholder 2">
            <a:extLst>
              <a:ext uri="{FF2B5EF4-FFF2-40B4-BE49-F238E27FC236}">
                <a16:creationId xmlns:a16="http://schemas.microsoft.com/office/drawing/2014/main" id="{E820DF09-C84B-4D9D-BAB5-32F37D675B07}"/>
              </a:ext>
            </a:extLst>
          </p:cNvPr>
          <p:cNvSpPr>
            <a:spLocks noGrp="1"/>
          </p:cNvSpPr>
          <p:nvPr>
            <p:ph idx="1"/>
          </p:nvPr>
        </p:nvSpPr>
        <p:spPr/>
        <p:txBody>
          <a:bodyPr/>
          <a:lstStyle/>
          <a:p>
            <a:r>
              <a:rPr lang="en-US" dirty="0"/>
              <a:t>Grade 4 internal, external, or mixed internal and external haemorrhoids(when both types of </a:t>
            </a:r>
            <a:r>
              <a:rPr lang="en-US" dirty="0" err="1"/>
              <a:t>hemorroids</a:t>
            </a:r>
            <a:r>
              <a:rPr lang="en-US" dirty="0"/>
              <a:t> occur at the same time)  : </a:t>
            </a:r>
            <a:r>
              <a:rPr lang="en-US" b="1" dirty="0">
                <a:solidFill>
                  <a:srgbClr val="FF0000"/>
                </a:solidFill>
              </a:rPr>
              <a:t>surgical </a:t>
            </a:r>
            <a:r>
              <a:rPr lang="en-US" b="1" dirty="0" err="1">
                <a:solidFill>
                  <a:srgbClr val="FF0000"/>
                </a:solidFill>
              </a:rPr>
              <a:t>haemorrhoidectomy</a:t>
            </a:r>
            <a:endParaRPr lang="en-US" b="1" dirty="0">
              <a:solidFill>
                <a:srgbClr val="FF0000"/>
              </a:solidFill>
            </a:endParaRPr>
          </a:p>
        </p:txBody>
      </p:sp>
      <p:pic>
        <p:nvPicPr>
          <p:cNvPr id="5" name="Picture 4" descr="A picture containing white&#10;&#10;Description automatically generated">
            <a:extLst>
              <a:ext uri="{FF2B5EF4-FFF2-40B4-BE49-F238E27FC236}">
                <a16:creationId xmlns:a16="http://schemas.microsoft.com/office/drawing/2014/main" id="{BB673EB9-259A-4265-9315-41799A384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558" y="3014283"/>
            <a:ext cx="10178716" cy="3843717"/>
          </a:xfrm>
          <a:prstGeom prst="rect">
            <a:avLst/>
          </a:prstGeom>
        </p:spPr>
      </p:pic>
    </p:spTree>
    <p:extLst>
      <p:ext uri="{BB962C8B-B14F-4D97-AF65-F5344CB8AC3E}">
        <p14:creationId xmlns:p14="http://schemas.microsoft.com/office/powerpoint/2010/main" val="3243115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6C7E647-F30E-4C09-95B0-AA6096A323FB}"/>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General anatomy of the anal canal</a:t>
            </a:r>
          </a:p>
        </p:txBody>
      </p:sp>
      <p:sp>
        <p:nvSpPr>
          <p:cNvPr id="7" name="TextBox 6">
            <a:extLst>
              <a:ext uri="{FF2B5EF4-FFF2-40B4-BE49-F238E27FC236}">
                <a16:creationId xmlns:a16="http://schemas.microsoft.com/office/drawing/2014/main" id="{576A8A29-ABB0-4C40-98B9-3FFC7136CA5B}"/>
              </a:ext>
            </a:extLst>
          </p:cNvPr>
          <p:cNvSpPr txBox="1"/>
          <p:nvPr/>
        </p:nvSpPr>
        <p:spPr>
          <a:xfrm>
            <a:off x="450167" y="1115446"/>
            <a:ext cx="6639950" cy="9448740"/>
          </a:xfrm>
          <a:prstGeom prst="rect">
            <a:avLst/>
          </a:prstGeom>
          <a:noFill/>
        </p:spPr>
        <p:txBody>
          <a:bodyPr wrap="square" rtlCol="0">
            <a:spAutoFit/>
          </a:bodyPr>
          <a:lstStyle/>
          <a:p>
            <a:pPr marL="342900" indent="-342900">
              <a:buFont typeface="Arial" panose="020B0604020202020204" pitchFamily="34" charset="0"/>
              <a:buChar char="•"/>
            </a:pPr>
            <a:r>
              <a:rPr lang="en-US" sz="3200" b="1" dirty="0"/>
              <a:t>The anorectal ring:</a:t>
            </a:r>
          </a:p>
          <a:p>
            <a:pPr lvl="1"/>
            <a:r>
              <a:rPr lang="en-US" sz="3200" dirty="0"/>
              <a:t>-Marks the junction between the rectum and the anal canal.</a:t>
            </a:r>
          </a:p>
          <a:p>
            <a:pPr lvl="1"/>
            <a:r>
              <a:rPr lang="en-US" sz="3200" dirty="0"/>
              <a:t>-Formed by the joining of (1) the puborectalis muscle, (2) the deep external sphincter, (3) conjoined longitudinal muscle and (4) the highest part of the internal sphincter.</a:t>
            </a:r>
          </a:p>
          <a:p>
            <a:pPr lvl="1"/>
            <a:endParaRPr lang="en-US" sz="3200" dirty="0"/>
          </a:p>
          <a:p>
            <a:pPr lvl="1"/>
            <a:br>
              <a:rPr lang="en-US" sz="3200" dirty="0"/>
            </a:br>
            <a:br>
              <a:rPr lang="en-US" sz="3200" dirty="0"/>
            </a:br>
            <a:endParaRPr lang="en-US" sz="3200" dirty="0"/>
          </a:p>
          <a:p>
            <a:pPr marL="1200150" lvl="2"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sz="2000" dirty="0"/>
          </a:p>
        </p:txBody>
      </p:sp>
      <p:pic>
        <p:nvPicPr>
          <p:cNvPr id="10" name="Picture 9">
            <a:extLst>
              <a:ext uri="{FF2B5EF4-FFF2-40B4-BE49-F238E27FC236}">
                <a16:creationId xmlns:a16="http://schemas.microsoft.com/office/drawing/2014/main" id="{A5022BE2-147C-42E2-B249-F8AEA5DD32BA}"/>
              </a:ext>
            </a:extLst>
          </p:cNvPr>
          <p:cNvPicPr>
            <a:picLocks noChangeAspect="1"/>
          </p:cNvPicPr>
          <p:nvPr/>
        </p:nvPicPr>
        <p:blipFill>
          <a:blip r:embed="rId2"/>
          <a:stretch>
            <a:fillRect/>
          </a:stretch>
        </p:blipFill>
        <p:spPr>
          <a:xfrm>
            <a:off x="6724356" y="1319212"/>
            <a:ext cx="5467643" cy="5244001"/>
          </a:xfrm>
          <a:prstGeom prst="rect">
            <a:avLst/>
          </a:prstGeom>
        </p:spPr>
      </p:pic>
      <p:cxnSp>
        <p:nvCxnSpPr>
          <p:cNvPr id="14" name="Straight Connector 13">
            <a:extLst>
              <a:ext uri="{FF2B5EF4-FFF2-40B4-BE49-F238E27FC236}">
                <a16:creationId xmlns:a16="http://schemas.microsoft.com/office/drawing/2014/main" id="{122CA1CF-8D11-4105-878F-F9D56F60B7DC}"/>
              </a:ext>
            </a:extLst>
          </p:cNvPr>
          <p:cNvCxnSpPr>
            <a:cxnSpLocks/>
          </p:cNvCxnSpPr>
          <p:nvPr/>
        </p:nvCxnSpPr>
        <p:spPr>
          <a:xfrm flipH="1">
            <a:off x="9059594" y="4248444"/>
            <a:ext cx="745588"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F377DE41-4A8C-4ECD-BBE6-C3CECFA21B0C}"/>
              </a:ext>
            </a:extLst>
          </p:cNvPr>
          <p:cNvCxnSpPr>
            <a:cxnSpLocks/>
          </p:cNvCxnSpPr>
          <p:nvPr/>
        </p:nvCxnSpPr>
        <p:spPr>
          <a:xfrm flipH="1">
            <a:off x="9650437" y="3724529"/>
            <a:ext cx="1139483" cy="523915"/>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E126EE18-52B4-4164-8F8C-FE76AA8C5940}"/>
              </a:ext>
            </a:extLst>
          </p:cNvPr>
          <p:cNvSpPr txBox="1"/>
          <p:nvPr/>
        </p:nvSpPr>
        <p:spPr>
          <a:xfrm>
            <a:off x="10784058" y="3429000"/>
            <a:ext cx="1139484" cy="584775"/>
          </a:xfrm>
          <a:prstGeom prst="rect">
            <a:avLst/>
          </a:prstGeom>
          <a:noFill/>
        </p:spPr>
        <p:txBody>
          <a:bodyPr wrap="square" rtlCol="0">
            <a:spAutoFit/>
          </a:bodyPr>
          <a:lstStyle/>
          <a:p>
            <a:r>
              <a:rPr lang="en-US" sz="1600" b="1" dirty="0">
                <a:solidFill>
                  <a:srgbClr val="FF0000"/>
                </a:solidFill>
              </a:rPr>
              <a:t>Anorectal junction</a:t>
            </a:r>
          </a:p>
        </p:txBody>
      </p:sp>
    </p:spTree>
    <p:extLst>
      <p:ext uri="{BB962C8B-B14F-4D97-AF65-F5344CB8AC3E}">
        <p14:creationId xmlns:p14="http://schemas.microsoft.com/office/powerpoint/2010/main" val="258030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97D6-237E-414D-9B72-C84B0A28F338}"/>
              </a:ext>
            </a:extLst>
          </p:cNvPr>
          <p:cNvSpPr>
            <a:spLocks noGrp="1"/>
          </p:cNvSpPr>
          <p:nvPr>
            <p:ph type="title"/>
          </p:nvPr>
        </p:nvSpPr>
        <p:spPr/>
        <p:txBody>
          <a:bodyPr/>
          <a:lstStyle/>
          <a:p>
            <a:r>
              <a:rPr lang="en-US" dirty="0"/>
              <a:t>Complications of </a:t>
            </a:r>
            <a:r>
              <a:rPr lang="en-US" dirty="0" err="1"/>
              <a:t>haemorroids</a:t>
            </a:r>
            <a:r>
              <a:rPr lang="en-US" dirty="0"/>
              <a:t> </a:t>
            </a:r>
          </a:p>
        </p:txBody>
      </p:sp>
      <p:sp>
        <p:nvSpPr>
          <p:cNvPr id="3" name="Content Placeholder 2">
            <a:extLst>
              <a:ext uri="{FF2B5EF4-FFF2-40B4-BE49-F238E27FC236}">
                <a16:creationId xmlns:a16="http://schemas.microsoft.com/office/drawing/2014/main" id="{7463EDEA-2187-43F4-8422-60A607CABA11}"/>
              </a:ext>
            </a:extLst>
          </p:cNvPr>
          <p:cNvSpPr>
            <a:spLocks noGrp="1"/>
          </p:cNvSpPr>
          <p:nvPr>
            <p:ph idx="1"/>
          </p:nvPr>
        </p:nvSpPr>
        <p:spPr/>
        <p:txBody>
          <a:bodyPr>
            <a:normAutofit/>
          </a:bodyPr>
          <a:lstStyle/>
          <a:p>
            <a:r>
              <a:rPr lang="en-US" sz="2400" b="1" dirty="0">
                <a:solidFill>
                  <a:srgbClr val="FF0000"/>
                </a:solidFill>
              </a:rPr>
              <a:t>Strangulation</a:t>
            </a:r>
            <a:r>
              <a:rPr lang="en-US" sz="2000" dirty="0"/>
              <a:t> : Prolapsing </a:t>
            </a:r>
            <a:r>
              <a:rPr lang="en-US" sz="2000" dirty="0" err="1"/>
              <a:t>haemorrhoidal</a:t>
            </a:r>
            <a:r>
              <a:rPr lang="en-US" sz="2000" dirty="0"/>
              <a:t> tissue can become incarcerated and be unable to be reduced into the anal canal, causing severe pain.</a:t>
            </a:r>
          </a:p>
          <a:p>
            <a:pPr marL="0" indent="0">
              <a:buNone/>
            </a:pPr>
            <a:r>
              <a:rPr lang="en-US" sz="2000" dirty="0"/>
              <a:t>-The treatment for incarcerated haemorrhoids is traditionally urgent surgical </a:t>
            </a:r>
            <a:r>
              <a:rPr lang="en-US" sz="2000" dirty="0" err="1"/>
              <a:t>haemorrhoidectomy</a:t>
            </a:r>
            <a:r>
              <a:rPr lang="en-US" sz="2000" dirty="0"/>
              <a:t>. </a:t>
            </a:r>
          </a:p>
          <a:p>
            <a:endParaRPr lang="en-US" sz="2000" dirty="0"/>
          </a:p>
          <a:p>
            <a:r>
              <a:rPr lang="en-US" sz="2400" b="1" dirty="0">
                <a:solidFill>
                  <a:srgbClr val="FF0000"/>
                </a:solidFill>
              </a:rPr>
              <a:t>Thrombosis</a:t>
            </a:r>
            <a:r>
              <a:rPr lang="en-US" sz="2000" dirty="0"/>
              <a:t>: Acute thrombosis of a </a:t>
            </a:r>
            <a:r>
              <a:rPr lang="en-US" sz="2000" dirty="0" err="1"/>
              <a:t>haemorrhoid</a:t>
            </a:r>
            <a:r>
              <a:rPr lang="en-US" sz="2000" dirty="0"/>
              <a:t> manifests as the sudden onset of perianal pain and the appearance of a tender nodule adjacent to the anal canal. The thrombosis often follows a period of vigorous activity.</a:t>
            </a:r>
          </a:p>
          <a:p>
            <a:pPr marL="0" indent="0">
              <a:buNone/>
            </a:pPr>
            <a:r>
              <a:rPr lang="en-US" sz="2000" dirty="0"/>
              <a:t>- The treatment of an acute thrombosis involves the relief of pain, which is the predominant symptom. Non-surgical treatment consists of warm tub soaks. Mild oral analgesia and stool softeners can be offered. The thrombus will be gradually resorbed over 1 to 2 weeks.</a:t>
            </a:r>
          </a:p>
          <a:p>
            <a:pPr marL="0" indent="0">
              <a:buNone/>
            </a:pPr>
            <a:endParaRPr lang="en-US" sz="2000" dirty="0"/>
          </a:p>
          <a:p>
            <a:pPr marL="0" indent="0">
              <a:buNone/>
            </a:pPr>
            <a:r>
              <a:rPr lang="en-US" sz="2000" dirty="0"/>
              <a:t>Surgical de-roofing or excision can be considered when symptoms are severe</a:t>
            </a:r>
          </a:p>
        </p:txBody>
      </p:sp>
    </p:spTree>
    <p:extLst>
      <p:ext uri="{BB962C8B-B14F-4D97-AF65-F5344CB8AC3E}">
        <p14:creationId xmlns:p14="http://schemas.microsoft.com/office/powerpoint/2010/main" val="3171027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C278-C307-4A57-8875-B000D467C1F8}"/>
              </a:ext>
            </a:extLst>
          </p:cNvPr>
          <p:cNvSpPr>
            <a:spLocks noGrp="1"/>
          </p:cNvSpPr>
          <p:nvPr>
            <p:ph type="title"/>
          </p:nvPr>
        </p:nvSpPr>
        <p:spPr/>
        <p:txBody>
          <a:bodyPr/>
          <a:lstStyle/>
          <a:p>
            <a:r>
              <a:rPr lang="en-US" dirty="0"/>
              <a:t>Complications of </a:t>
            </a:r>
            <a:r>
              <a:rPr lang="en-US" dirty="0" err="1"/>
              <a:t>haemorroids</a:t>
            </a:r>
            <a:r>
              <a:rPr lang="en-US" dirty="0"/>
              <a:t> </a:t>
            </a:r>
          </a:p>
        </p:txBody>
      </p:sp>
      <p:sp>
        <p:nvSpPr>
          <p:cNvPr id="3" name="Content Placeholder 2">
            <a:extLst>
              <a:ext uri="{FF2B5EF4-FFF2-40B4-BE49-F238E27FC236}">
                <a16:creationId xmlns:a16="http://schemas.microsoft.com/office/drawing/2014/main" id="{8A843C3C-C637-45A2-AA41-7C0ED14DC35C}"/>
              </a:ext>
            </a:extLst>
          </p:cNvPr>
          <p:cNvSpPr>
            <a:spLocks noGrp="1"/>
          </p:cNvSpPr>
          <p:nvPr>
            <p:ph idx="1"/>
          </p:nvPr>
        </p:nvSpPr>
        <p:spPr/>
        <p:txBody>
          <a:bodyPr/>
          <a:lstStyle/>
          <a:p>
            <a:r>
              <a:rPr lang="en-US" b="1" dirty="0">
                <a:solidFill>
                  <a:srgbClr val="FF0000"/>
                </a:solidFill>
              </a:rPr>
              <a:t>Anal stenosis </a:t>
            </a:r>
            <a:r>
              <a:rPr lang="en-US" dirty="0"/>
              <a:t>: Increased incidence with extensive, circumferential excision. Severe long-standing stenosis is rare.</a:t>
            </a:r>
          </a:p>
          <a:p>
            <a:pPr>
              <a:buFontTx/>
              <a:buChar char="-"/>
            </a:pPr>
            <a:r>
              <a:rPr lang="en-US" dirty="0"/>
              <a:t>Minor fibrotic stenosis is treated by dilation in outpatient clinics followed by self-dilation. Significant stenosis will require surgical correction.</a:t>
            </a:r>
          </a:p>
          <a:p>
            <a:pPr>
              <a:buFontTx/>
              <a:buChar char="-"/>
            </a:pPr>
            <a:endParaRPr lang="en-US" dirty="0"/>
          </a:p>
          <a:p>
            <a:pPr>
              <a:buFontTx/>
              <a:buChar char="-"/>
            </a:pPr>
            <a:r>
              <a:rPr lang="en-US" dirty="0"/>
              <a:t>Ulceration and gangrene </a:t>
            </a:r>
          </a:p>
          <a:p>
            <a:pPr>
              <a:buFontTx/>
              <a:buChar char="-"/>
            </a:pPr>
            <a:r>
              <a:rPr lang="en-US" dirty="0"/>
              <a:t>Portal </a:t>
            </a:r>
            <a:r>
              <a:rPr lang="en-US" dirty="0" err="1"/>
              <a:t>pyaemia</a:t>
            </a:r>
            <a:endParaRPr lang="en-US" dirty="0"/>
          </a:p>
          <a:p>
            <a:pPr>
              <a:buFontTx/>
              <a:buChar char="-"/>
            </a:pPr>
            <a:r>
              <a:rPr lang="en-US" dirty="0" err="1"/>
              <a:t>Animea</a:t>
            </a:r>
            <a:r>
              <a:rPr lang="en-US" dirty="0"/>
              <a:t>  </a:t>
            </a:r>
          </a:p>
        </p:txBody>
      </p:sp>
    </p:spTree>
    <p:extLst>
      <p:ext uri="{BB962C8B-B14F-4D97-AF65-F5344CB8AC3E}">
        <p14:creationId xmlns:p14="http://schemas.microsoft.com/office/powerpoint/2010/main" val="419796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6C09-B8C5-744E-803C-2E44873B3900}"/>
              </a:ext>
            </a:extLst>
          </p:cNvPr>
          <p:cNvSpPr>
            <a:spLocks noGrp="1"/>
          </p:cNvSpPr>
          <p:nvPr>
            <p:ph type="title"/>
          </p:nvPr>
        </p:nvSpPr>
        <p:spPr>
          <a:xfrm>
            <a:off x="838200" y="2766218"/>
            <a:ext cx="10515600" cy="1325563"/>
          </a:xfrm>
        </p:spPr>
        <p:txBody>
          <a:bodyPr>
            <a:normAutofit/>
          </a:bodyPr>
          <a:lstStyle/>
          <a:p>
            <a:pPr algn="ctr"/>
            <a:r>
              <a:rPr lang="en-JO" sz="5400" b="1" i="1" dirty="0">
                <a:solidFill>
                  <a:srgbClr val="FF0000"/>
                </a:solidFill>
                <a:latin typeface="+mn-lt"/>
              </a:rPr>
              <a:t>Anal fissure</a:t>
            </a:r>
          </a:p>
        </p:txBody>
      </p:sp>
    </p:spTree>
    <p:extLst>
      <p:ext uri="{BB962C8B-B14F-4D97-AF65-F5344CB8AC3E}">
        <p14:creationId xmlns:p14="http://schemas.microsoft.com/office/powerpoint/2010/main" val="2100070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03F5-8FF2-5D44-9C3F-F19BCF132297}"/>
              </a:ext>
            </a:extLst>
          </p:cNvPr>
          <p:cNvSpPr>
            <a:spLocks noGrp="1"/>
          </p:cNvSpPr>
          <p:nvPr>
            <p:ph type="title"/>
          </p:nvPr>
        </p:nvSpPr>
        <p:spPr/>
        <p:txBody>
          <a:bodyPr/>
          <a:lstStyle/>
          <a:p>
            <a:r>
              <a:rPr lang="en-US" dirty="0"/>
              <a:t>Anal Fissure</a:t>
            </a:r>
            <a:endParaRPr lang="en-JO" dirty="0"/>
          </a:p>
        </p:txBody>
      </p:sp>
      <p:sp>
        <p:nvSpPr>
          <p:cNvPr id="3" name="Content Placeholder 2">
            <a:extLst>
              <a:ext uri="{FF2B5EF4-FFF2-40B4-BE49-F238E27FC236}">
                <a16:creationId xmlns:a16="http://schemas.microsoft.com/office/drawing/2014/main" id="{8A9BB37C-A6E7-F04E-8DC6-8AA4F49F4861}"/>
              </a:ext>
            </a:extLst>
          </p:cNvPr>
          <p:cNvSpPr>
            <a:spLocks noGrp="1"/>
          </p:cNvSpPr>
          <p:nvPr>
            <p:ph idx="1"/>
          </p:nvPr>
        </p:nvSpPr>
        <p:spPr>
          <a:xfrm>
            <a:off x="838200" y="1825624"/>
            <a:ext cx="10515600" cy="5032375"/>
          </a:xfrm>
        </p:spPr>
        <p:txBody>
          <a:bodyPr/>
          <a:lstStyle/>
          <a:p>
            <a:r>
              <a:rPr lang="en-US" sz="2400" dirty="0"/>
              <a:t>Is a longitudinal split in the anoderm of the distal anal canal, which extends from the anal verge approximal towards, but not beyond, the dentate line.</a:t>
            </a:r>
          </a:p>
          <a:p>
            <a:r>
              <a:rPr lang="en-US" sz="2400" dirty="0"/>
              <a:t>Classically, the cause of an anal fissures arises from </a:t>
            </a:r>
            <a:r>
              <a:rPr lang="en-US" sz="2400" b="1" u="sng" dirty="0"/>
              <a:t>the trauma</a:t>
            </a:r>
            <a:r>
              <a:rPr lang="en-US" sz="2400" dirty="0"/>
              <a:t>, caused by the strained evacuation of a hard stool or, less commonly, from the repeated passage of diarrhea.</a:t>
            </a:r>
          </a:p>
          <a:p>
            <a:r>
              <a:rPr lang="en-US" sz="2400" dirty="0"/>
              <a:t>The most common part of the rectum that being affected with fissure is </a:t>
            </a:r>
            <a:r>
              <a:rPr lang="en-US" sz="2400" b="1" u="sng" dirty="0"/>
              <a:t>the posterior midline</a:t>
            </a:r>
            <a:r>
              <a:rPr lang="en-US" sz="2400" dirty="0"/>
              <a:t>.</a:t>
            </a:r>
          </a:p>
          <a:p>
            <a:r>
              <a:rPr lang="en-US" sz="2400" dirty="0"/>
              <a:t>The reason of that is not completely clear, but recent studies show that it’s maybe due to </a:t>
            </a:r>
            <a:r>
              <a:rPr lang="en-US" sz="2400" u="sng" dirty="0"/>
              <a:t>exaggerated shearing forces acting at that site</a:t>
            </a:r>
            <a:r>
              <a:rPr lang="en-US" sz="2400" dirty="0"/>
              <a:t> (due to defecation) </a:t>
            </a:r>
            <a:r>
              <a:rPr lang="en-US" sz="2400" u="sng" dirty="0"/>
              <a:t>with less elastic anoderm </a:t>
            </a:r>
            <a:r>
              <a:rPr lang="en-US" sz="2400" dirty="0"/>
              <a:t>endowed with increased density of longitudinal muscle extensions in that region of anal circumference.</a:t>
            </a:r>
          </a:p>
          <a:p>
            <a:r>
              <a:rPr lang="en-US" sz="2400" b="1" u="sng" dirty="0"/>
              <a:t>Anterior anal fissure</a:t>
            </a:r>
            <a:r>
              <a:rPr lang="en-US" sz="2400" dirty="0"/>
              <a:t> is much more common in women after vaginal delivery, because it </a:t>
            </a:r>
            <a:r>
              <a:rPr lang="en-US" sz="2400" b="1" u="sng" dirty="0"/>
              <a:t>causes</a:t>
            </a:r>
            <a:r>
              <a:rPr lang="en-US" sz="2400" dirty="0"/>
              <a:t> trauma to the anal canal and that in order </a:t>
            </a:r>
            <a:r>
              <a:rPr lang="en-US" sz="2400" b="1" u="sng" dirty="0"/>
              <a:t>causes</a:t>
            </a:r>
            <a:r>
              <a:rPr lang="en-US" sz="2400" dirty="0"/>
              <a:t> tearing of it. </a:t>
            </a:r>
          </a:p>
          <a:p>
            <a:endParaRPr lang="en-JO" dirty="0"/>
          </a:p>
        </p:txBody>
      </p:sp>
    </p:spTree>
    <p:extLst>
      <p:ext uri="{BB962C8B-B14F-4D97-AF65-F5344CB8AC3E}">
        <p14:creationId xmlns:p14="http://schemas.microsoft.com/office/powerpoint/2010/main" val="1283856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40B5C-3FE1-7149-BCA0-034161F6C947}"/>
              </a:ext>
            </a:extLst>
          </p:cNvPr>
          <p:cNvSpPr>
            <a:spLocks noGrp="1"/>
          </p:cNvSpPr>
          <p:nvPr>
            <p:ph idx="1"/>
          </p:nvPr>
        </p:nvSpPr>
        <p:spPr>
          <a:xfrm>
            <a:off x="0" y="560212"/>
            <a:ext cx="10515600" cy="5737576"/>
          </a:xfrm>
        </p:spPr>
        <p:txBody>
          <a:bodyPr/>
          <a:lstStyle/>
          <a:p>
            <a:r>
              <a:rPr lang="en-US" dirty="0"/>
              <a:t>There are some </a:t>
            </a:r>
            <a:r>
              <a:rPr lang="en-US" b="1" u="sng" dirty="0"/>
              <a:t>factors</a:t>
            </a:r>
            <a:r>
              <a:rPr lang="en-US" dirty="0"/>
              <a:t> play a role in the perpetuation and chronicity of the case, such as:</a:t>
            </a:r>
          </a:p>
          <a:p>
            <a:pPr marL="0" indent="0">
              <a:buNone/>
            </a:pPr>
            <a:r>
              <a:rPr lang="en-US" b="1" dirty="0"/>
              <a:t>(1) </a:t>
            </a:r>
            <a:r>
              <a:rPr lang="en-US" dirty="0"/>
              <a:t>Repeated trauma, like frequent anal intercourse.</a:t>
            </a:r>
          </a:p>
          <a:p>
            <a:pPr marL="0" indent="0">
              <a:buNone/>
            </a:pPr>
            <a:br>
              <a:rPr lang="en-US" dirty="0"/>
            </a:br>
            <a:r>
              <a:rPr lang="en-US" b="1" dirty="0"/>
              <a:t>(2) </a:t>
            </a:r>
            <a:r>
              <a:rPr lang="en-US" dirty="0"/>
              <a:t>Vascular malformations that result in insufficiency of blood supply to the anus.</a:t>
            </a:r>
          </a:p>
          <a:p>
            <a:pPr marL="0" indent="0">
              <a:buNone/>
            </a:pPr>
            <a:br>
              <a:rPr lang="en-US" dirty="0"/>
            </a:br>
            <a:r>
              <a:rPr lang="en-US" b="1" dirty="0"/>
              <a:t>(3) </a:t>
            </a:r>
            <a:r>
              <a:rPr lang="en-US" dirty="0"/>
              <a:t>The posterior commissure is </a:t>
            </a:r>
            <a:r>
              <a:rPr lang="en-US" u="sng" dirty="0"/>
              <a:t>less well perfused</a:t>
            </a:r>
            <a:r>
              <a:rPr lang="en-US" dirty="0"/>
              <a:t> than the remainder of the anal circumference.</a:t>
            </a:r>
          </a:p>
          <a:p>
            <a:r>
              <a:rPr lang="en-US" b="1" dirty="0"/>
              <a:t>Clinical Features:</a:t>
            </a:r>
            <a:br>
              <a:rPr lang="en-US" b="1" dirty="0"/>
            </a:br>
            <a:r>
              <a:rPr lang="en-US" b="1" dirty="0"/>
              <a:t>- </a:t>
            </a:r>
            <a:r>
              <a:rPr lang="en-US" dirty="0"/>
              <a:t>Epithelial slits that divided by their characteristics to:</a:t>
            </a:r>
            <a:br>
              <a:rPr lang="en-US" dirty="0"/>
            </a:br>
            <a:r>
              <a:rPr lang="en-US" dirty="0"/>
              <a:t>(</a:t>
            </a:r>
            <a:r>
              <a:rPr lang="en-US" b="1" dirty="0"/>
              <a:t>1) </a:t>
            </a:r>
            <a:r>
              <a:rPr lang="en-US" dirty="0"/>
              <a:t>Acute</a:t>
            </a:r>
            <a:br>
              <a:rPr lang="en-US" b="1" dirty="0"/>
            </a:br>
            <a:r>
              <a:rPr lang="en-US" b="1" dirty="0"/>
              <a:t>(2) </a:t>
            </a:r>
            <a:r>
              <a:rPr lang="en-US" dirty="0"/>
              <a:t>Chronic</a:t>
            </a:r>
          </a:p>
          <a:p>
            <a:endParaRPr lang="en-JO" dirty="0"/>
          </a:p>
        </p:txBody>
      </p:sp>
    </p:spTree>
    <p:extLst>
      <p:ext uri="{BB962C8B-B14F-4D97-AF65-F5344CB8AC3E}">
        <p14:creationId xmlns:p14="http://schemas.microsoft.com/office/powerpoint/2010/main" val="2947940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0800D-0CCF-CB47-905C-29D0DD23D987}"/>
              </a:ext>
            </a:extLst>
          </p:cNvPr>
          <p:cNvSpPr>
            <a:spLocks noGrp="1"/>
          </p:cNvSpPr>
          <p:nvPr>
            <p:ph idx="1"/>
          </p:nvPr>
        </p:nvSpPr>
        <p:spPr>
          <a:xfrm>
            <a:off x="0" y="475014"/>
            <a:ext cx="10515600" cy="6359236"/>
          </a:xfrm>
        </p:spPr>
        <p:txBody>
          <a:bodyPr>
            <a:normAutofit fontScale="92500" lnSpcReduction="10000"/>
          </a:bodyPr>
          <a:lstStyle/>
          <a:p>
            <a:r>
              <a:rPr lang="en-US" sz="3600" b="1" u="sng" dirty="0">
                <a:solidFill>
                  <a:srgbClr val="FF0000"/>
                </a:solidFill>
              </a:rPr>
              <a:t>A</a:t>
            </a:r>
            <a:r>
              <a:rPr lang="en-JO" sz="3600" b="1" u="sng" dirty="0">
                <a:solidFill>
                  <a:srgbClr val="FF0000"/>
                </a:solidFill>
              </a:rPr>
              <a:t>cute anal fissure: </a:t>
            </a:r>
          </a:p>
          <a:p>
            <a:r>
              <a:rPr lang="en-US" b="1" u="sng" dirty="0"/>
              <a:t>Characterized by</a:t>
            </a:r>
            <a:r>
              <a:rPr lang="en-US" b="1" dirty="0"/>
              <a:t> </a:t>
            </a:r>
            <a:r>
              <a:rPr lang="en-US" dirty="0"/>
              <a:t>severe anal pain associated with defecation. </a:t>
            </a:r>
          </a:p>
          <a:p>
            <a:r>
              <a:rPr lang="en-US" dirty="0"/>
              <a:t>This usually resolves spontaneously after a variable time only to recure at the next evacuation, as well as the passage of fresh blood, normally noticed on the tissue after wiping.</a:t>
            </a:r>
          </a:p>
          <a:p>
            <a:endParaRPr lang="en-US" dirty="0"/>
          </a:p>
          <a:p>
            <a:r>
              <a:rPr lang="en-US" sz="3600" b="1" u="sng" dirty="0">
                <a:solidFill>
                  <a:srgbClr val="FF0000"/>
                </a:solidFill>
              </a:rPr>
              <a:t>Chronic Anal Fissure:</a:t>
            </a:r>
          </a:p>
          <a:p>
            <a:r>
              <a:rPr lang="en-US" u="sng" dirty="0"/>
              <a:t>Characterized by</a:t>
            </a:r>
            <a:r>
              <a:rPr lang="en-US" dirty="0"/>
              <a:t> a </a:t>
            </a:r>
            <a:r>
              <a:rPr lang="en-US" dirty="0">
                <a:solidFill>
                  <a:srgbClr val="FF0000"/>
                </a:solidFill>
              </a:rPr>
              <a:t>hypertrophied anal papilla internally </a:t>
            </a:r>
            <a:r>
              <a:rPr lang="en-US" dirty="0"/>
              <a:t>and a </a:t>
            </a:r>
            <a:r>
              <a:rPr lang="en-US" dirty="0">
                <a:solidFill>
                  <a:srgbClr val="FF0000"/>
                </a:solidFill>
              </a:rPr>
              <a:t>sentinel tag externally </a:t>
            </a:r>
            <a:r>
              <a:rPr lang="en-US" dirty="0"/>
              <a:t>both consequent upon attempts a healing and breakdown), between which lies the slightly indurated anal ulcer overlying the fibers of the internal sphincter.</a:t>
            </a:r>
          </a:p>
          <a:p>
            <a:endParaRPr lang="en-US" dirty="0"/>
          </a:p>
          <a:p>
            <a:r>
              <a:rPr lang="en-US" dirty="0"/>
              <a:t>Patients may also </a:t>
            </a:r>
            <a:r>
              <a:rPr lang="en-US" u="sng" dirty="0">
                <a:solidFill>
                  <a:srgbClr val="FF0000"/>
                </a:solidFill>
              </a:rPr>
              <a:t>complain of</a:t>
            </a:r>
            <a:r>
              <a:rPr lang="en-US" dirty="0">
                <a:solidFill>
                  <a:srgbClr val="FF0000"/>
                </a:solidFill>
              </a:rPr>
              <a:t> itching secondary to irritation from the sentinel tag,</a:t>
            </a:r>
            <a:r>
              <a:rPr lang="en-US" dirty="0"/>
              <a:t> </a:t>
            </a:r>
            <a:r>
              <a:rPr lang="en-US" dirty="0">
                <a:solidFill>
                  <a:srgbClr val="FF0000"/>
                </a:solidFill>
              </a:rPr>
              <a:t>discharge from the ulcer or discharge from an associated intersphincteric fistula</a:t>
            </a:r>
            <a:r>
              <a:rPr lang="en-US" dirty="0"/>
              <a:t>, which has arisen through infection penetrating via the fissure base.</a:t>
            </a:r>
          </a:p>
          <a:p>
            <a:endParaRPr lang="en-US" sz="3600" b="1" u="sng" dirty="0">
              <a:solidFill>
                <a:srgbClr val="FF0000"/>
              </a:solidFill>
            </a:endParaRPr>
          </a:p>
          <a:p>
            <a:endParaRPr lang="en-US" dirty="0">
              <a:solidFill>
                <a:srgbClr val="FF0000"/>
              </a:solidFill>
            </a:endParaRPr>
          </a:p>
          <a:p>
            <a:endParaRPr lang="en-JO" sz="3600" b="1" u="sng" dirty="0">
              <a:solidFill>
                <a:srgbClr val="FF0000"/>
              </a:solidFill>
            </a:endParaRPr>
          </a:p>
        </p:txBody>
      </p:sp>
    </p:spTree>
    <p:extLst>
      <p:ext uri="{BB962C8B-B14F-4D97-AF65-F5344CB8AC3E}">
        <p14:creationId xmlns:p14="http://schemas.microsoft.com/office/powerpoint/2010/main" val="3038259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2244E64-023A-6042-82ED-D22A1D0AD9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413163"/>
            <a:ext cx="5909173" cy="3693233"/>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descr="Anal Fissure | ASCRS">
            <a:extLst>
              <a:ext uri="{FF2B5EF4-FFF2-40B4-BE49-F238E27FC236}">
                <a16:creationId xmlns:a16="http://schemas.microsoft.com/office/drawing/2014/main" id="{796A29E1-5410-FECE-6D6A-98DCD0D9E0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9185" y="647114"/>
            <a:ext cx="5886815" cy="527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475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ronic anal fissure">
            <a:extLst>
              <a:ext uri="{FF2B5EF4-FFF2-40B4-BE49-F238E27FC236}">
                <a16:creationId xmlns:a16="http://schemas.microsoft.com/office/drawing/2014/main" id="{878067B1-79F2-1B44-87F3-85184F32F5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260348"/>
            <a:ext cx="6096000" cy="43373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ronic posterior anal fissure">
            <a:extLst>
              <a:ext uri="{FF2B5EF4-FFF2-40B4-BE49-F238E27FC236}">
                <a16:creationId xmlns:a16="http://schemas.microsoft.com/office/drawing/2014/main" id="{32D922C4-387E-DD4F-9F8C-661F40A0D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0348"/>
            <a:ext cx="6096000" cy="43373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F70981-F334-F44E-9753-760EBC4CBBB7}"/>
              </a:ext>
            </a:extLst>
          </p:cNvPr>
          <p:cNvSpPr txBox="1"/>
          <p:nvPr/>
        </p:nvSpPr>
        <p:spPr>
          <a:xfrm>
            <a:off x="4255325" y="475014"/>
            <a:ext cx="3681350" cy="584775"/>
          </a:xfrm>
          <a:prstGeom prst="rect">
            <a:avLst/>
          </a:prstGeom>
          <a:noFill/>
        </p:spPr>
        <p:txBody>
          <a:bodyPr wrap="square" rtlCol="0">
            <a:spAutoFit/>
          </a:bodyPr>
          <a:lstStyle/>
          <a:p>
            <a:pPr algn="ctr"/>
            <a:r>
              <a:rPr lang="en-US" sz="3200" dirty="0">
                <a:solidFill>
                  <a:srgbClr val="FF0000"/>
                </a:solidFill>
              </a:rPr>
              <a:t>C</a:t>
            </a:r>
            <a:r>
              <a:rPr lang="en-JO" sz="3200" dirty="0">
                <a:solidFill>
                  <a:srgbClr val="FF0000"/>
                </a:solidFill>
              </a:rPr>
              <a:t>hronic anal fissure</a:t>
            </a:r>
          </a:p>
        </p:txBody>
      </p:sp>
    </p:spTree>
    <p:extLst>
      <p:ext uri="{BB962C8B-B14F-4D97-AF65-F5344CB8AC3E}">
        <p14:creationId xmlns:p14="http://schemas.microsoft.com/office/powerpoint/2010/main" val="2387915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816DAE8-AC90-3340-84EC-F3251518E8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8145" y="1030609"/>
            <a:ext cx="6395709" cy="47967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464CD0-277A-9845-90AD-39767385D19E}"/>
              </a:ext>
            </a:extLst>
          </p:cNvPr>
          <p:cNvSpPr txBox="1"/>
          <p:nvPr/>
        </p:nvSpPr>
        <p:spPr>
          <a:xfrm>
            <a:off x="3976253" y="344384"/>
            <a:ext cx="4239491" cy="584775"/>
          </a:xfrm>
          <a:prstGeom prst="rect">
            <a:avLst/>
          </a:prstGeom>
          <a:noFill/>
        </p:spPr>
        <p:txBody>
          <a:bodyPr wrap="square" rtlCol="0">
            <a:spAutoFit/>
          </a:bodyPr>
          <a:lstStyle/>
          <a:p>
            <a:pPr algn="ctr"/>
            <a:r>
              <a:rPr lang="en-US" sz="3200" dirty="0">
                <a:solidFill>
                  <a:srgbClr val="FF0000"/>
                </a:solidFill>
              </a:rPr>
              <a:t>Sentinel skin tag</a:t>
            </a:r>
            <a:endParaRPr lang="en-JO" sz="3200" dirty="0">
              <a:solidFill>
                <a:srgbClr val="FF0000"/>
              </a:solidFill>
            </a:endParaRPr>
          </a:p>
        </p:txBody>
      </p:sp>
    </p:spTree>
    <p:extLst>
      <p:ext uri="{BB962C8B-B14F-4D97-AF65-F5344CB8AC3E}">
        <p14:creationId xmlns:p14="http://schemas.microsoft.com/office/powerpoint/2010/main" val="3272154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9B060-0216-8C45-887F-E71E03B15047}"/>
              </a:ext>
            </a:extLst>
          </p:cNvPr>
          <p:cNvSpPr>
            <a:spLocks noGrp="1"/>
          </p:cNvSpPr>
          <p:nvPr>
            <p:ph idx="1"/>
          </p:nvPr>
        </p:nvSpPr>
        <p:spPr>
          <a:xfrm>
            <a:off x="0" y="632362"/>
            <a:ext cx="10165278" cy="6041570"/>
          </a:xfrm>
        </p:spPr>
        <p:txBody>
          <a:bodyPr>
            <a:normAutofit fontScale="92500" lnSpcReduction="10000"/>
          </a:bodyPr>
          <a:lstStyle/>
          <a:p>
            <a:r>
              <a:rPr lang="en-US" sz="3600" b="1" u="sng" dirty="0"/>
              <a:t>Epidemiology:</a:t>
            </a:r>
          </a:p>
          <a:p>
            <a:pPr>
              <a:buFontTx/>
              <a:buChar char="-"/>
            </a:pPr>
            <a:r>
              <a:rPr lang="en-US" sz="2400" dirty="0"/>
              <a:t>It can affect all age groups, most commonly young adults. But according to NCBI sources, Anal fissures present in any age group; however, they are mostly identified in the pediatric and middle-aged population. Gender is equally affected, and approximately 250,000 new cases are diagnosed each year in the United States alone.</a:t>
            </a:r>
          </a:p>
          <a:p>
            <a:pPr marL="0" indent="0">
              <a:buNone/>
            </a:pPr>
            <a:br>
              <a:rPr lang="en-US" sz="2400" b="1" dirty="0"/>
            </a:br>
            <a:r>
              <a:rPr lang="en-US" sz="2400" b="1" dirty="0"/>
              <a:t>-  </a:t>
            </a:r>
            <a:r>
              <a:rPr lang="en-US" sz="2400" dirty="0"/>
              <a:t>Anterior midline fissure account 10% of cases in women. on the other hand, account 1% of cases in men.</a:t>
            </a:r>
          </a:p>
          <a:p>
            <a:pPr marL="0" indent="0">
              <a:buNone/>
            </a:pPr>
            <a:endParaRPr lang="en-US" sz="2400" dirty="0"/>
          </a:p>
          <a:p>
            <a:r>
              <a:rPr lang="en-US" dirty="0">
                <a:solidFill>
                  <a:srgbClr val="FF0000"/>
                </a:solidFill>
              </a:rPr>
              <a:t>A fissure sited elsewhere around the anal circumference or with atypical features should raise the suspicion of a specific etiology</a:t>
            </a:r>
            <a:r>
              <a:rPr lang="en-US" dirty="0"/>
              <a:t>, and </a:t>
            </a:r>
            <a:r>
              <a:rPr lang="en-US" u="sng" dirty="0">
                <a:solidFill>
                  <a:srgbClr val="FF0000"/>
                </a:solidFill>
              </a:rPr>
              <a:t>should be examined under anesthesia, with biopsy and culture to exclude:</a:t>
            </a:r>
          </a:p>
          <a:p>
            <a:pPr marL="0" indent="0">
              <a:buNone/>
            </a:pPr>
            <a:r>
              <a:rPr lang="en-US" dirty="0"/>
              <a:t>Crohn’s disease, tuberculosis, sexually transmitted or HIV-related ulcers (syphilis, Chlamydia, chancroid, lymphogranuloma venereum, HSV, cytomegalovirus, Kaposi’s sarcoma, B-cell lymphoma) and squamous cell carcinoma.</a:t>
            </a:r>
          </a:p>
          <a:p>
            <a:endParaRPr lang="en-JO" dirty="0"/>
          </a:p>
        </p:txBody>
      </p:sp>
    </p:spTree>
    <p:extLst>
      <p:ext uri="{BB962C8B-B14F-4D97-AF65-F5344CB8AC3E}">
        <p14:creationId xmlns:p14="http://schemas.microsoft.com/office/powerpoint/2010/main" val="747440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6C7E647-F30E-4C09-95B0-AA6096A323FB}"/>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General anatomy of the anal canal</a:t>
            </a:r>
          </a:p>
        </p:txBody>
      </p:sp>
      <p:sp>
        <p:nvSpPr>
          <p:cNvPr id="7" name="TextBox 6">
            <a:extLst>
              <a:ext uri="{FF2B5EF4-FFF2-40B4-BE49-F238E27FC236}">
                <a16:creationId xmlns:a16="http://schemas.microsoft.com/office/drawing/2014/main" id="{576A8A29-ABB0-4C40-98B9-3FFC7136CA5B}"/>
              </a:ext>
            </a:extLst>
          </p:cNvPr>
          <p:cNvSpPr txBox="1"/>
          <p:nvPr/>
        </p:nvSpPr>
        <p:spPr>
          <a:xfrm>
            <a:off x="450167" y="1115446"/>
            <a:ext cx="7244861" cy="8956298"/>
          </a:xfrm>
          <a:prstGeom prst="rect">
            <a:avLst/>
          </a:prstGeom>
          <a:noFill/>
        </p:spPr>
        <p:txBody>
          <a:bodyPr wrap="square" rtlCol="0">
            <a:spAutoFit/>
          </a:bodyPr>
          <a:lstStyle/>
          <a:p>
            <a:pPr marL="342900" indent="-342900">
              <a:buFont typeface="Arial" panose="020B0604020202020204" pitchFamily="34" charset="0"/>
              <a:buChar char="•"/>
            </a:pPr>
            <a:r>
              <a:rPr lang="en-US" sz="3200" b="1" dirty="0"/>
              <a:t>The puborectalis muscle:</a:t>
            </a:r>
          </a:p>
          <a:p>
            <a:pPr lvl="1"/>
            <a:r>
              <a:rPr lang="en-US" sz="2800" dirty="0"/>
              <a:t>-Part of the funnel-shaped muscular pelvic diaphragm.</a:t>
            </a:r>
            <a:br>
              <a:rPr lang="en-US" sz="2800" dirty="0"/>
            </a:br>
            <a:r>
              <a:rPr lang="en-US" sz="2800" dirty="0"/>
              <a:t>-Maintains the angle between the anal canal and rectum.</a:t>
            </a:r>
            <a:br>
              <a:rPr lang="en-US" sz="2800" dirty="0"/>
            </a:br>
            <a:r>
              <a:rPr lang="en-US" sz="2800" dirty="0"/>
              <a:t>-Important component in the continence mechanism.</a:t>
            </a:r>
            <a:br>
              <a:rPr lang="en-US" sz="2800" dirty="0"/>
            </a:br>
            <a:r>
              <a:rPr lang="en-US" sz="2800" dirty="0"/>
              <a:t>-The position and length of the anal canal, as well as the angle of the anorectal junction, depend on the integrity and strength of the puborectalis muscle sling.</a:t>
            </a:r>
          </a:p>
          <a:p>
            <a:pPr lvl="1"/>
            <a:endParaRPr lang="en-US" sz="2800" dirty="0"/>
          </a:p>
          <a:p>
            <a:pPr lvl="1"/>
            <a:br>
              <a:rPr lang="en-US" sz="2800" dirty="0"/>
            </a:br>
            <a:br>
              <a:rPr lang="en-US" sz="2800" dirty="0"/>
            </a:br>
            <a:endParaRPr lang="en-US" sz="2800" dirty="0"/>
          </a:p>
          <a:p>
            <a:pPr marL="1200150" lvl="2"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5393FD76-BBCF-4F5C-90BF-FAA562EBE9C5}"/>
              </a:ext>
            </a:extLst>
          </p:cNvPr>
          <p:cNvPicPr>
            <a:picLocks noChangeAspect="1"/>
          </p:cNvPicPr>
          <p:nvPr/>
        </p:nvPicPr>
        <p:blipFill>
          <a:blip r:embed="rId2"/>
          <a:stretch>
            <a:fillRect/>
          </a:stretch>
        </p:blipFill>
        <p:spPr>
          <a:xfrm>
            <a:off x="7695028" y="1115446"/>
            <a:ext cx="4046805" cy="5447767"/>
          </a:xfrm>
          <a:prstGeom prst="rect">
            <a:avLst/>
          </a:prstGeom>
          <a:ln>
            <a:noFill/>
          </a:ln>
          <a:effectLst>
            <a:softEdge rad="112500"/>
          </a:effectLst>
        </p:spPr>
      </p:pic>
    </p:spTree>
    <p:extLst>
      <p:ext uri="{BB962C8B-B14F-4D97-AF65-F5344CB8AC3E}">
        <p14:creationId xmlns:p14="http://schemas.microsoft.com/office/powerpoint/2010/main" val="1024034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0195-0F55-4746-A4CA-272B3B35B4D8}"/>
              </a:ext>
            </a:extLst>
          </p:cNvPr>
          <p:cNvSpPr>
            <a:spLocks noGrp="1"/>
          </p:cNvSpPr>
          <p:nvPr>
            <p:ph type="title"/>
          </p:nvPr>
        </p:nvSpPr>
        <p:spPr>
          <a:xfrm>
            <a:off x="0" y="18256"/>
            <a:ext cx="6804561" cy="836768"/>
          </a:xfrm>
        </p:spPr>
        <p:txBody>
          <a:bodyPr/>
          <a:lstStyle/>
          <a:p>
            <a:r>
              <a:rPr lang="en-US" b="1" u="sng" dirty="0">
                <a:latin typeface="+mn-lt"/>
              </a:rPr>
              <a:t>Management &amp; T</a:t>
            </a:r>
            <a:r>
              <a:rPr lang="en-JO" sz="4800" b="1" u="sng" dirty="0">
                <a:latin typeface="+mn-lt"/>
              </a:rPr>
              <a:t>reatment</a:t>
            </a:r>
            <a:r>
              <a:rPr lang="en-JO" b="1" u="sng" dirty="0">
                <a:latin typeface="+mn-lt"/>
              </a:rPr>
              <a:t>:</a:t>
            </a:r>
          </a:p>
        </p:txBody>
      </p:sp>
      <p:sp>
        <p:nvSpPr>
          <p:cNvPr id="3" name="Content Placeholder 2">
            <a:extLst>
              <a:ext uri="{FF2B5EF4-FFF2-40B4-BE49-F238E27FC236}">
                <a16:creationId xmlns:a16="http://schemas.microsoft.com/office/drawing/2014/main" id="{870E6AC1-6E82-D14E-950D-3A5F47BDEC11}"/>
              </a:ext>
            </a:extLst>
          </p:cNvPr>
          <p:cNvSpPr>
            <a:spLocks noGrp="1"/>
          </p:cNvSpPr>
          <p:nvPr>
            <p:ph idx="1"/>
          </p:nvPr>
        </p:nvSpPr>
        <p:spPr>
          <a:xfrm>
            <a:off x="0" y="975682"/>
            <a:ext cx="12192000" cy="5864061"/>
          </a:xfrm>
        </p:spPr>
        <p:txBody>
          <a:bodyPr>
            <a:normAutofit lnSpcReduction="10000"/>
          </a:bodyPr>
          <a:lstStyle/>
          <a:p>
            <a:r>
              <a:rPr lang="en-US" sz="2400" u="sng" dirty="0"/>
              <a:t>Frequent sitz baths</a:t>
            </a:r>
            <a:r>
              <a:rPr lang="en-US" sz="2400" dirty="0"/>
              <a:t>, </a:t>
            </a:r>
            <a:r>
              <a:rPr lang="en-US" sz="2400" u="sng" dirty="0"/>
              <a:t>analgesics</a:t>
            </a:r>
            <a:r>
              <a:rPr lang="en-US" sz="2400" dirty="0"/>
              <a:t>, </a:t>
            </a:r>
            <a:r>
              <a:rPr lang="en-US" sz="2400" u="sng" dirty="0"/>
              <a:t>stool softeners</a:t>
            </a:r>
            <a:r>
              <a:rPr lang="en-US" sz="2400" dirty="0"/>
              <a:t>, and a </a:t>
            </a:r>
            <a:r>
              <a:rPr lang="en-US" sz="2400" u="sng" dirty="0"/>
              <a:t>high-fiber diet</a:t>
            </a:r>
            <a:r>
              <a:rPr lang="en-US" sz="2400" dirty="0"/>
              <a:t> are recommended. Prevention of recurrence is the primary goal. </a:t>
            </a:r>
            <a:r>
              <a:rPr lang="en-US" sz="2400" u="sng" dirty="0"/>
              <a:t>Adequate fluid intake</a:t>
            </a:r>
            <a:r>
              <a:rPr lang="en-US" sz="2400" dirty="0"/>
              <a:t> is also helpful in preventing the recurrence of anal fissures and is strongly encouraged. </a:t>
            </a:r>
          </a:p>
          <a:p>
            <a:r>
              <a:rPr lang="en-US" sz="3600" b="1" u="sng" dirty="0">
                <a:solidFill>
                  <a:srgbClr val="FF0000"/>
                </a:solidFill>
              </a:rPr>
              <a:t>In cases of failure in conservative management:</a:t>
            </a:r>
          </a:p>
          <a:p>
            <a:r>
              <a:rPr lang="en-US" sz="2400" b="1" dirty="0">
                <a:solidFill>
                  <a:srgbClr val="FF0000"/>
                </a:solidFill>
              </a:rPr>
              <a:t>Topical nifedipine</a:t>
            </a:r>
            <a:r>
              <a:rPr lang="en-US" sz="2400" b="1" dirty="0"/>
              <a:t> </a:t>
            </a:r>
            <a:r>
              <a:rPr lang="en-US" sz="2400" dirty="0"/>
              <a:t>works by reducing anal sphincter tone, which promotes blood flow and faster healing.</a:t>
            </a:r>
          </a:p>
          <a:p>
            <a:r>
              <a:rPr lang="en-US" sz="2400" b="1" dirty="0">
                <a:solidFill>
                  <a:srgbClr val="FF0000"/>
                </a:solidFill>
              </a:rPr>
              <a:t>Topical nitroglycerin </a:t>
            </a:r>
            <a:r>
              <a:rPr lang="en-US" sz="2400" dirty="0"/>
              <a:t>acts as a vasodilator to encourage increased blood flow to the area of the fissure, increasing the rate of healing.</a:t>
            </a:r>
          </a:p>
          <a:p>
            <a:r>
              <a:rPr lang="en-US" sz="2400" dirty="0"/>
              <a:t>While both have been shown to be effective treatments, topical nifedipine is regarded to be superior to topical nitroglycerin in two ways:</a:t>
            </a:r>
          </a:p>
          <a:p>
            <a:pPr marL="457200" indent="-457200">
              <a:buFont typeface="+mj-lt"/>
              <a:buAutoNum type="arabicPeriod"/>
            </a:pPr>
            <a:r>
              <a:rPr lang="en-US" sz="2400" dirty="0"/>
              <a:t>nifedipine has been found to result in a higher healing rate compared to nitroglycerin.</a:t>
            </a:r>
          </a:p>
          <a:p>
            <a:pPr marL="457200" indent="-457200">
              <a:buFont typeface="+mj-lt"/>
              <a:buAutoNum type="arabicPeriod"/>
            </a:pPr>
            <a:endParaRPr lang="en-US" sz="2400" dirty="0"/>
          </a:p>
          <a:p>
            <a:pPr marL="457200" indent="-457200">
              <a:buFont typeface="+mj-lt"/>
              <a:buAutoNum type="arabicPeriod"/>
            </a:pPr>
            <a:r>
              <a:rPr lang="en-US" sz="2400" dirty="0"/>
              <a:t>it resulted in fewer side effects, as nitroglycerin frequently causes headaches and hypotension. If patients use nitroglycerin, it is recommended that they apply the ointment in a seated position and refrain from standing too quickly. Patients should also be advised to avoid medications such as sildenafil, tadalafil, and vardenafil while using nitroglycerin</a:t>
            </a:r>
          </a:p>
          <a:p>
            <a:pPr marL="457200" indent="-457200">
              <a:buFont typeface="+mj-lt"/>
              <a:buAutoNum type="arabicPeriod"/>
            </a:pPr>
            <a:endParaRPr lang="en-US" sz="2400" dirty="0"/>
          </a:p>
          <a:p>
            <a:pPr marL="457200" indent="-457200">
              <a:buFont typeface="+mj-lt"/>
              <a:buAutoNum type="arabicPeriod"/>
            </a:pPr>
            <a:endParaRPr lang="en-JO" sz="2400" dirty="0"/>
          </a:p>
          <a:p>
            <a:pPr marL="514350" indent="-514350">
              <a:buFont typeface="+mj-lt"/>
              <a:buAutoNum type="arabicPeriod"/>
            </a:pPr>
            <a:endParaRPr lang="en-US" dirty="0"/>
          </a:p>
        </p:txBody>
      </p:sp>
    </p:spTree>
    <p:extLst>
      <p:ext uri="{BB962C8B-B14F-4D97-AF65-F5344CB8AC3E}">
        <p14:creationId xmlns:p14="http://schemas.microsoft.com/office/powerpoint/2010/main" val="290618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2541E2-D9F2-4DCE-A5A4-74BC160AF59C}"/>
              </a:ext>
            </a:extLst>
          </p:cNvPr>
          <p:cNvSpPr>
            <a:spLocks noGrp="1"/>
          </p:cNvSpPr>
          <p:nvPr>
            <p:ph idx="1"/>
          </p:nvPr>
        </p:nvSpPr>
        <p:spPr>
          <a:xfrm>
            <a:off x="0" y="457201"/>
            <a:ext cx="10737686" cy="6400799"/>
          </a:xfrm>
        </p:spPr>
        <p:txBody>
          <a:bodyPr>
            <a:normAutofit lnSpcReduction="10000"/>
          </a:bodyPr>
          <a:lstStyle/>
          <a:p>
            <a:r>
              <a:rPr lang="en-US" b="1" dirty="0">
                <a:solidFill>
                  <a:srgbClr val="FF0000"/>
                </a:solidFill>
              </a:rPr>
              <a:t>Botox injection therapy:</a:t>
            </a:r>
            <a:endParaRPr lang="ar-EG" b="1" dirty="0">
              <a:solidFill>
                <a:srgbClr val="FF0000"/>
              </a:solidFill>
            </a:endParaRPr>
          </a:p>
          <a:p>
            <a:pPr marL="1944" indent="0">
              <a:buNone/>
            </a:pPr>
            <a:r>
              <a:rPr lang="en-US" dirty="0"/>
              <a:t> </a:t>
            </a:r>
            <a:r>
              <a:rPr lang="en-US" b="1" dirty="0"/>
              <a:t>-</a:t>
            </a:r>
            <a:r>
              <a:rPr lang="en-US" dirty="0"/>
              <a:t>  Botulinum toxin has been used to treat acute and chronic anal fissures. </a:t>
            </a:r>
          </a:p>
          <a:p>
            <a:endParaRPr lang="en-US" dirty="0"/>
          </a:p>
          <a:p>
            <a:pPr marL="1944" indent="0">
              <a:buNone/>
            </a:pPr>
            <a:r>
              <a:rPr lang="en-US" dirty="0"/>
              <a:t> </a:t>
            </a:r>
            <a:r>
              <a:rPr lang="en-US" b="1" dirty="0"/>
              <a:t>-</a:t>
            </a:r>
            <a:r>
              <a:rPr lang="en-US" dirty="0"/>
              <a:t>  It is injected directly into the internal anal sphincter, in effect performing a relaxation of rectal muscles. </a:t>
            </a:r>
          </a:p>
          <a:p>
            <a:endParaRPr lang="en-US" dirty="0"/>
          </a:p>
          <a:p>
            <a:pPr marL="1944" indent="0">
              <a:buNone/>
            </a:pPr>
            <a:r>
              <a:rPr lang="en-US" dirty="0"/>
              <a:t> </a:t>
            </a:r>
            <a:r>
              <a:rPr lang="en-US" b="1" dirty="0"/>
              <a:t>-</a:t>
            </a:r>
            <a:r>
              <a:rPr lang="en-US" dirty="0"/>
              <a:t>  The effect lasts about 3-6 months, until nerve endings regenerate. </a:t>
            </a:r>
          </a:p>
          <a:p>
            <a:endParaRPr lang="en-US" dirty="0"/>
          </a:p>
          <a:p>
            <a:pPr marL="1944" indent="0">
              <a:buNone/>
            </a:pPr>
            <a:r>
              <a:rPr lang="en-US" dirty="0"/>
              <a:t> </a:t>
            </a:r>
            <a:r>
              <a:rPr lang="en-US" b="1" dirty="0"/>
              <a:t>-</a:t>
            </a:r>
            <a:r>
              <a:rPr lang="en-US" dirty="0"/>
              <a:t>  This 3-6 months period may allow acute fissures (and sometimes chronic fissures) to heal and symptoms to resolve.</a:t>
            </a:r>
          </a:p>
          <a:p>
            <a:pPr marL="1944" indent="0">
              <a:buNone/>
            </a:pPr>
            <a:endParaRPr lang="en-US" dirty="0"/>
          </a:p>
          <a:p>
            <a:pPr marL="1944" indent="0">
              <a:buNone/>
            </a:pPr>
            <a:r>
              <a:rPr lang="en-US" dirty="0"/>
              <a:t> </a:t>
            </a:r>
            <a:r>
              <a:rPr lang="en-US" b="1" dirty="0"/>
              <a:t>-</a:t>
            </a:r>
            <a:r>
              <a:rPr lang="en-US" dirty="0"/>
              <a:t> If botulinum toxin injection provides initial relief of symptoms but there is a recurrence after 3 months, the patient may benefit from surgical sphincterotomy.</a:t>
            </a:r>
          </a:p>
        </p:txBody>
      </p:sp>
    </p:spTree>
    <p:extLst>
      <p:ext uri="{BB962C8B-B14F-4D97-AF65-F5344CB8AC3E}">
        <p14:creationId xmlns:p14="http://schemas.microsoft.com/office/powerpoint/2010/main" val="384916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D1A1-2C00-EF46-8B73-33AF7344DF8C}"/>
              </a:ext>
            </a:extLst>
          </p:cNvPr>
          <p:cNvSpPr>
            <a:spLocks noGrp="1"/>
          </p:cNvSpPr>
          <p:nvPr>
            <p:ph type="title"/>
          </p:nvPr>
        </p:nvSpPr>
        <p:spPr>
          <a:xfrm>
            <a:off x="0" y="18256"/>
            <a:ext cx="5070764" cy="983416"/>
          </a:xfrm>
        </p:spPr>
        <p:txBody>
          <a:bodyPr>
            <a:normAutofit fontScale="90000"/>
          </a:bodyPr>
          <a:lstStyle/>
          <a:p>
            <a:r>
              <a:rPr lang="en-US" b="1" u="sng" dirty="0">
                <a:solidFill>
                  <a:srgbClr val="FF0000"/>
                </a:solidFill>
                <a:latin typeface="+mn-lt"/>
              </a:rPr>
              <a:t>S</a:t>
            </a:r>
            <a:r>
              <a:rPr lang="en-JO" b="1" u="sng" dirty="0">
                <a:solidFill>
                  <a:srgbClr val="FF0000"/>
                </a:solidFill>
                <a:latin typeface="+mn-lt"/>
              </a:rPr>
              <a:t>urgical intervention:</a:t>
            </a:r>
          </a:p>
        </p:txBody>
      </p:sp>
      <p:sp>
        <p:nvSpPr>
          <p:cNvPr id="3" name="Content Placeholder 2">
            <a:extLst>
              <a:ext uri="{FF2B5EF4-FFF2-40B4-BE49-F238E27FC236}">
                <a16:creationId xmlns:a16="http://schemas.microsoft.com/office/drawing/2014/main" id="{ADAA4CAC-60AB-E548-BD6A-2D0F1A9FAD7A}"/>
              </a:ext>
            </a:extLst>
          </p:cNvPr>
          <p:cNvSpPr>
            <a:spLocks noGrp="1"/>
          </p:cNvSpPr>
          <p:nvPr>
            <p:ph idx="1"/>
          </p:nvPr>
        </p:nvSpPr>
        <p:spPr>
          <a:xfrm>
            <a:off x="0" y="1001672"/>
            <a:ext cx="12192000" cy="5838072"/>
          </a:xfrm>
        </p:spPr>
        <p:txBody>
          <a:bodyPr>
            <a:normAutofit/>
          </a:bodyPr>
          <a:lstStyle/>
          <a:p>
            <a:r>
              <a:rPr lang="en-US" b="1" u="sng" dirty="0">
                <a:solidFill>
                  <a:srgbClr val="FF0000"/>
                </a:solidFill>
              </a:rPr>
              <a:t>Lateral Internal </a:t>
            </a:r>
            <a:r>
              <a:rPr lang="en-US" b="1" u="sng" dirty="0" err="1">
                <a:solidFill>
                  <a:srgbClr val="FF0000"/>
                </a:solidFill>
              </a:rPr>
              <a:t>Sphencterotomy</a:t>
            </a:r>
            <a:r>
              <a:rPr lang="en-US" b="1" u="sng" dirty="0">
                <a:solidFill>
                  <a:srgbClr val="FF0000"/>
                </a:solidFill>
              </a:rPr>
              <a:t> (LIS)</a:t>
            </a:r>
          </a:p>
          <a:p>
            <a:pPr>
              <a:buFont typeface="Wingdings" pitchFamily="2" charset="2"/>
              <a:buChar char="v"/>
            </a:pPr>
            <a:r>
              <a:rPr lang="en-US" sz="2400" dirty="0"/>
              <a:t>In this operation, the internal sphincter is divided away from the fissure itself – usually either in the right or the left lateral positions.</a:t>
            </a:r>
          </a:p>
          <a:p>
            <a:pPr>
              <a:buFont typeface="Wingdings" pitchFamily="2" charset="2"/>
              <a:buChar char="v"/>
            </a:pPr>
            <a:r>
              <a:rPr lang="en-US" sz="2400" dirty="0"/>
              <a:t>The procedure can be carried out using an open or a closed method, under local, regional or general anesthesia, and with the patient in the lithotomy or prone jackknife position</a:t>
            </a:r>
          </a:p>
          <a:p>
            <a:pPr marL="0" indent="0">
              <a:buNone/>
            </a:pPr>
            <a:endParaRPr lang="en-US" sz="2400" dirty="0"/>
          </a:p>
          <a:p>
            <a:r>
              <a:rPr lang="en-US" dirty="0"/>
              <a:t>An incision is made across the intersphincteric groove. Blunt dissection is then employed to separate the internal sphincter from the anal mucosa. Finally, the internal sphincter is divided with scissors. </a:t>
            </a:r>
          </a:p>
          <a:p>
            <a:r>
              <a:rPr lang="en-US" dirty="0"/>
              <a:t>In the closed technique of LIS, a small incision is made at the intersphincteric groove, and a scalpel is inserted parallel to the internal sphincter. The scalpel is advanced along the intersphincteric groove, and the internal sphincter is then divided by rotating the scalpel toward it. The healing rate is found to be the same with either an open or closed approach.</a:t>
            </a:r>
            <a:endParaRPr lang="en-JO" dirty="0"/>
          </a:p>
        </p:txBody>
      </p:sp>
    </p:spTree>
    <p:extLst>
      <p:ext uri="{BB962C8B-B14F-4D97-AF65-F5344CB8AC3E}">
        <p14:creationId xmlns:p14="http://schemas.microsoft.com/office/powerpoint/2010/main" val="2519287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DB66B6-1834-4DEF-BB57-859097E45746}"/>
              </a:ext>
            </a:extLst>
          </p:cNvPr>
          <p:cNvSpPr>
            <a:spLocks noGrp="1"/>
          </p:cNvSpPr>
          <p:nvPr>
            <p:ph type="title"/>
          </p:nvPr>
        </p:nvSpPr>
        <p:spPr>
          <a:xfrm>
            <a:off x="1184326" y="5581403"/>
            <a:ext cx="3411425" cy="629393"/>
          </a:xfrm>
        </p:spPr>
        <p:txBody>
          <a:bodyPr>
            <a:normAutofit fontScale="90000"/>
          </a:bodyPr>
          <a:lstStyle/>
          <a:p>
            <a:pPr algn="ctr"/>
            <a:r>
              <a:rPr lang="en-US" dirty="0"/>
              <a:t>Lithotomy</a:t>
            </a:r>
          </a:p>
        </p:txBody>
      </p:sp>
      <p:pic>
        <p:nvPicPr>
          <p:cNvPr id="4" name="Content Placeholder 3">
            <a:extLst>
              <a:ext uri="{FF2B5EF4-FFF2-40B4-BE49-F238E27FC236}">
                <a16:creationId xmlns:a16="http://schemas.microsoft.com/office/drawing/2014/main" id="{7D80E075-3EE5-47DD-A90A-BFF19C2C52D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1465" y="647204"/>
            <a:ext cx="5854535" cy="4194175"/>
          </a:xfrm>
        </p:spPr>
      </p:pic>
      <p:pic>
        <p:nvPicPr>
          <p:cNvPr id="8" name="Picture 7" descr="Diagram&#10;&#10;Description automatically generated">
            <a:extLst>
              <a:ext uri="{FF2B5EF4-FFF2-40B4-BE49-F238E27FC236}">
                <a16:creationId xmlns:a16="http://schemas.microsoft.com/office/drawing/2014/main" id="{BBE94C3F-CE8D-447C-9C51-02507A1F9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922" y="124918"/>
            <a:ext cx="5651649" cy="5034514"/>
          </a:xfrm>
          <a:prstGeom prst="rect">
            <a:avLst/>
          </a:prstGeom>
        </p:spPr>
      </p:pic>
      <p:sp>
        <p:nvSpPr>
          <p:cNvPr id="9" name="TextBox 8">
            <a:extLst>
              <a:ext uri="{FF2B5EF4-FFF2-40B4-BE49-F238E27FC236}">
                <a16:creationId xmlns:a16="http://schemas.microsoft.com/office/drawing/2014/main" id="{F2D0ED21-E893-41A8-8D86-81688D162FF7}"/>
              </a:ext>
            </a:extLst>
          </p:cNvPr>
          <p:cNvSpPr txBox="1"/>
          <p:nvPr/>
        </p:nvSpPr>
        <p:spPr>
          <a:xfrm>
            <a:off x="7196446" y="5581403"/>
            <a:ext cx="4239491" cy="584775"/>
          </a:xfrm>
          <a:prstGeom prst="rect">
            <a:avLst/>
          </a:prstGeom>
          <a:noFill/>
        </p:spPr>
        <p:txBody>
          <a:bodyPr wrap="square" rtlCol="0">
            <a:spAutoFit/>
          </a:bodyPr>
          <a:lstStyle/>
          <a:p>
            <a:r>
              <a:rPr lang="en-US" sz="3200" i="1" dirty="0">
                <a:latin typeface="+mj-lt"/>
              </a:rPr>
              <a:t>prone jackknife position</a:t>
            </a:r>
          </a:p>
        </p:txBody>
      </p:sp>
    </p:spTree>
    <p:extLst>
      <p:ext uri="{BB962C8B-B14F-4D97-AF65-F5344CB8AC3E}">
        <p14:creationId xmlns:p14="http://schemas.microsoft.com/office/powerpoint/2010/main" val="2475750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teral internal sphincterotomy shown ONLY in DCR Journal.mp4" descr="Lateral internal sphincterotomy shown ONLY in DCR Journal.mp4">
            <a:hlinkClick r:id="" action="ppaction://media"/>
            <a:extLst>
              <a:ext uri="{FF2B5EF4-FFF2-40B4-BE49-F238E27FC236}">
                <a16:creationId xmlns:a16="http://schemas.microsoft.com/office/drawing/2014/main" id="{020C0996-E7DA-074F-8181-63FB0E56AB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056" y="1253331"/>
            <a:ext cx="7735887" cy="4351338"/>
          </a:xfrm>
        </p:spPr>
      </p:pic>
    </p:spTree>
    <p:extLst>
      <p:ext uri="{BB962C8B-B14F-4D97-AF65-F5344CB8AC3E}">
        <p14:creationId xmlns:p14="http://schemas.microsoft.com/office/powerpoint/2010/main" val="152096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29AFF1-D566-467A-989D-7271CE3F65ED}"/>
              </a:ext>
            </a:extLst>
          </p:cNvPr>
          <p:cNvSpPr>
            <a:spLocks noGrp="1"/>
          </p:cNvSpPr>
          <p:nvPr>
            <p:ph idx="1"/>
          </p:nvPr>
        </p:nvSpPr>
        <p:spPr>
          <a:xfrm>
            <a:off x="0" y="673925"/>
            <a:ext cx="11293200" cy="5510150"/>
          </a:xfrm>
        </p:spPr>
        <p:txBody>
          <a:bodyPr>
            <a:normAutofit lnSpcReduction="10000"/>
          </a:bodyPr>
          <a:lstStyle/>
          <a:p>
            <a:pPr marL="0" indent="0">
              <a:buNone/>
            </a:pPr>
            <a:r>
              <a:rPr lang="en-US" sz="3600" b="1" u="sng" dirty="0">
                <a:solidFill>
                  <a:srgbClr val="FF0000"/>
                </a:solidFill>
              </a:rPr>
              <a:t>Complications:</a:t>
            </a:r>
            <a:br>
              <a:rPr lang="en-US" b="1" dirty="0"/>
            </a:br>
            <a:br>
              <a:rPr lang="en-US" b="1" dirty="0"/>
            </a:br>
            <a:r>
              <a:rPr lang="en-US" b="1" dirty="0"/>
              <a:t>-  </a:t>
            </a:r>
            <a:r>
              <a:rPr lang="en-US" dirty="0"/>
              <a:t>Hemorrhage </a:t>
            </a:r>
            <a:br>
              <a:rPr lang="en-US" b="1" dirty="0"/>
            </a:br>
            <a:br>
              <a:rPr lang="en-US" b="1" dirty="0"/>
            </a:br>
            <a:r>
              <a:rPr lang="en-US" b="1" dirty="0"/>
              <a:t>-  </a:t>
            </a:r>
            <a:r>
              <a:rPr lang="en-US" dirty="0"/>
              <a:t>Hematoma</a:t>
            </a:r>
            <a:br>
              <a:rPr lang="en-US" dirty="0"/>
            </a:br>
            <a:br>
              <a:rPr lang="en-US" b="1" dirty="0"/>
            </a:br>
            <a:r>
              <a:rPr lang="en-US" b="1" dirty="0"/>
              <a:t>-  </a:t>
            </a:r>
            <a:r>
              <a:rPr lang="en-US" dirty="0"/>
              <a:t>Bruises</a:t>
            </a:r>
            <a:r>
              <a:rPr lang="en-US" b="1" dirty="0"/>
              <a:t> </a:t>
            </a:r>
            <a:br>
              <a:rPr lang="en-US" b="1" dirty="0"/>
            </a:br>
            <a:br>
              <a:rPr lang="en-US" b="1" dirty="0"/>
            </a:br>
            <a:r>
              <a:rPr lang="en-US" b="1" dirty="0"/>
              <a:t>-  </a:t>
            </a:r>
            <a:r>
              <a:rPr lang="en-US" dirty="0"/>
              <a:t>Perianal fistula</a:t>
            </a:r>
            <a:endParaRPr lang="en-US" b="1" dirty="0"/>
          </a:p>
          <a:p>
            <a:pPr marL="0" indent="0">
              <a:buNone/>
            </a:pPr>
            <a:br>
              <a:rPr lang="en-US" b="1" dirty="0"/>
            </a:br>
            <a:r>
              <a:rPr lang="en-US" dirty="0"/>
              <a:t>- abscess formation</a:t>
            </a:r>
          </a:p>
          <a:p>
            <a:pPr marL="0" indent="0">
              <a:buNone/>
            </a:pPr>
            <a:br>
              <a:rPr lang="en-US" b="1" dirty="0"/>
            </a:br>
            <a:r>
              <a:rPr lang="en-US" b="1" dirty="0"/>
              <a:t>-  </a:t>
            </a:r>
            <a:r>
              <a:rPr lang="en-US" dirty="0"/>
              <a:t>Incontinence, which may affect up to 30% of patients, </a:t>
            </a:r>
            <a:r>
              <a:rPr lang="en-US" u="sng" dirty="0"/>
              <a:t>particularly women</a:t>
            </a:r>
            <a:r>
              <a:rPr lang="en-US" dirty="0"/>
              <a:t>, who have </a:t>
            </a:r>
            <a:r>
              <a:rPr lang="en-US" u="sng" dirty="0"/>
              <a:t>weaker</a:t>
            </a:r>
            <a:r>
              <a:rPr lang="en-US" dirty="0"/>
              <a:t>, </a:t>
            </a:r>
            <a:r>
              <a:rPr lang="en-US" u="sng" dirty="0"/>
              <a:t>shorter</a:t>
            </a:r>
            <a:r>
              <a:rPr lang="en-US" dirty="0"/>
              <a:t> </a:t>
            </a:r>
            <a:r>
              <a:rPr lang="en-US" u="sng" dirty="0"/>
              <a:t>sphincter complexes</a:t>
            </a:r>
            <a:r>
              <a:rPr lang="en-US" dirty="0"/>
              <a:t>.</a:t>
            </a:r>
          </a:p>
          <a:p>
            <a:endParaRPr lang="en-US" dirty="0"/>
          </a:p>
        </p:txBody>
      </p:sp>
    </p:spTree>
    <p:extLst>
      <p:ext uri="{BB962C8B-B14F-4D97-AF65-F5344CB8AC3E}">
        <p14:creationId xmlns:p14="http://schemas.microsoft.com/office/powerpoint/2010/main" val="731358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4D9F-5A5B-494C-A6B5-78B231061645}"/>
              </a:ext>
            </a:extLst>
          </p:cNvPr>
          <p:cNvSpPr>
            <a:spLocks noGrp="1"/>
          </p:cNvSpPr>
          <p:nvPr>
            <p:ph type="title"/>
          </p:nvPr>
        </p:nvSpPr>
        <p:spPr>
          <a:xfrm>
            <a:off x="4259035" y="2650800"/>
            <a:ext cx="3673929" cy="1556399"/>
          </a:xfrm>
        </p:spPr>
        <p:txBody>
          <a:bodyPr>
            <a:noAutofit/>
          </a:bodyPr>
          <a:lstStyle/>
          <a:p>
            <a:pPr algn="ctr"/>
            <a:r>
              <a:rPr lang="en-JO" sz="5400" b="1" i="1" dirty="0">
                <a:solidFill>
                  <a:srgbClr val="FF0000"/>
                </a:solidFill>
              </a:rPr>
              <a:t>Anal tumors</a:t>
            </a:r>
          </a:p>
        </p:txBody>
      </p:sp>
    </p:spTree>
    <p:extLst>
      <p:ext uri="{BB962C8B-B14F-4D97-AF65-F5344CB8AC3E}">
        <p14:creationId xmlns:p14="http://schemas.microsoft.com/office/powerpoint/2010/main" val="2152119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22A54-A1FD-4B6E-AF33-8E637B68F3A8}"/>
              </a:ext>
            </a:extLst>
          </p:cNvPr>
          <p:cNvSpPr>
            <a:spLocks noGrp="1"/>
          </p:cNvSpPr>
          <p:nvPr>
            <p:ph type="title"/>
          </p:nvPr>
        </p:nvSpPr>
        <p:spPr>
          <a:xfrm>
            <a:off x="448056" y="281922"/>
            <a:ext cx="11301984" cy="537475"/>
          </a:xfrm>
        </p:spPr>
        <p:txBody>
          <a:bodyPr>
            <a:normAutofit fontScale="90000"/>
          </a:bodyPr>
          <a:lstStyle/>
          <a:p>
            <a:pPr algn="ctr"/>
            <a:r>
              <a:rPr lang="en-US" b="1" u="sng" dirty="0">
                <a:solidFill>
                  <a:srgbClr val="FF0000"/>
                </a:solidFill>
              </a:rPr>
              <a:t>Anal Tumors</a:t>
            </a:r>
          </a:p>
        </p:txBody>
      </p:sp>
      <p:sp>
        <p:nvSpPr>
          <p:cNvPr id="3" name="Content Placeholder 2">
            <a:extLst>
              <a:ext uri="{FF2B5EF4-FFF2-40B4-BE49-F238E27FC236}">
                <a16:creationId xmlns:a16="http://schemas.microsoft.com/office/drawing/2014/main" id="{4FB5C40B-3F2B-46B0-AF2C-A7A61A75B451}"/>
              </a:ext>
            </a:extLst>
          </p:cNvPr>
          <p:cNvSpPr>
            <a:spLocks noGrp="1"/>
          </p:cNvSpPr>
          <p:nvPr>
            <p:ph idx="1"/>
          </p:nvPr>
        </p:nvSpPr>
        <p:spPr>
          <a:xfrm>
            <a:off x="439272" y="1641880"/>
            <a:ext cx="11293200" cy="3752603"/>
          </a:xfrm>
        </p:spPr>
        <p:txBody>
          <a:bodyPr/>
          <a:lstStyle/>
          <a:p>
            <a:r>
              <a:rPr lang="en-US" b="1" u="sng" dirty="0"/>
              <a:t>Anal malignancy</a:t>
            </a:r>
            <a:r>
              <a:rPr lang="en-US" dirty="0"/>
              <a:t> is </a:t>
            </a:r>
            <a:r>
              <a:rPr lang="en-US" u="sng" dirty="0"/>
              <a:t>rare</a:t>
            </a:r>
            <a:r>
              <a:rPr lang="en-US" dirty="0"/>
              <a:t> and accounts for less than 2% of all large bowel cancers. </a:t>
            </a:r>
            <a:br>
              <a:rPr lang="en-US" dirty="0"/>
            </a:br>
            <a:endParaRPr lang="en-US" dirty="0"/>
          </a:p>
          <a:p>
            <a:r>
              <a:rPr lang="en-US" dirty="0"/>
              <a:t>The crude incidence rate is 0.65 per 100 000. </a:t>
            </a:r>
            <a:br>
              <a:rPr lang="en-US" dirty="0"/>
            </a:br>
            <a:endParaRPr lang="en-US" dirty="0"/>
          </a:p>
          <a:p>
            <a:r>
              <a:rPr lang="en-US" dirty="0"/>
              <a:t>Those arising </a:t>
            </a:r>
            <a:r>
              <a:rPr lang="en-US" u="sng" dirty="0">
                <a:solidFill>
                  <a:srgbClr val="FF0000"/>
                </a:solidFill>
              </a:rPr>
              <a:t>below</a:t>
            </a:r>
            <a:r>
              <a:rPr lang="en-US" dirty="0">
                <a:solidFill>
                  <a:srgbClr val="FF0000"/>
                </a:solidFill>
              </a:rPr>
              <a:t> the dentate line are usually </a:t>
            </a:r>
            <a:r>
              <a:rPr lang="en-US" u="sng" dirty="0">
                <a:solidFill>
                  <a:srgbClr val="FF0000"/>
                </a:solidFill>
              </a:rPr>
              <a:t>squamous</a:t>
            </a:r>
            <a:r>
              <a:rPr lang="en-US" dirty="0"/>
              <a:t>, whereas those </a:t>
            </a:r>
            <a:r>
              <a:rPr lang="en-US" u="sng" dirty="0"/>
              <a:t>above</a:t>
            </a:r>
            <a:r>
              <a:rPr lang="en-US" dirty="0"/>
              <a:t> are variously termed </a:t>
            </a:r>
            <a:r>
              <a:rPr lang="en-US" u="sng" dirty="0"/>
              <a:t>basaloid</a:t>
            </a:r>
            <a:r>
              <a:rPr lang="en-US" dirty="0"/>
              <a:t>, </a:t>
            </a:r>
            <a:r>
              <a:rPr lang="en-US" u="sng" dirty="0"/>
              <a:t>cloacogenic</a:t>
            </a:r>
            <a:r>
              <a:rPr lang="en-US" dirty="0"/>
              <a:t> or </a:t>
            </a:r>
            <a:r>
              <a:rPr lang="en-US" u="sng" dirty="0"/>
              <a:t>transitional</a:t>
            </a:r>
            <a:r>
              <a:rPr lang="en-US" dirty="0"/>
              <a:t>. </a:t>
            </a:r>
          </a:p>
        </p:txBody>
      </p:sp>
    </p:spTree>
    <p:extLst>
      <p:ext uri="{BB962C8B-B14F-4D97-AF65-F5344CB8AC3E}">
        <p14:creationId xmlns:p14="http://schemas.microsoft.com/office/powerpoint/2010/main" val="3210199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2E10F9-BF40-42FD-B703-2991C22BA945}"/>
              </a:ext>
            </a:extLst>
          </p:cNvPr>
          <p:cNvSpPr>
            <a:spLocks noGrp="1"/>
          </p:cNvSpPr>
          <p:nvPr>
            <p:ph idx="1"/>
          </p:nvPr>
        </p:nvSpPr>
        <p:spPr>
          <a:xfrm>
            <a:off x="0" y="372588"/>
            <a:ext cx="12192000" cy="5630389"/>
          </a:xfrm>
        </p:spPr>
        <p:txBody>
          <a:bodyPr>
            <a:normAutofit fontScale="92500" lnSpcReduction="10000"/>
          </a:bodyPr>
          <a:lstStyle/>
          <a:p>
            <a:r>
              <a:rPr lang="en-US" b="1" dirty="0">
                <a:solidFill>
                  <a:srgbClr val="FF0000"/>
                </a:solidFill>
              </a:rPr>
              <a:t>Squamous cell carcinoma:</a:t>
            </a:r>
            <a:br>
              <a:rPr lang="en-US" b="1" dirty="0"/>
            </a:br>
            <a:br>
              <a:rPr lang="en-US" b="1" dirty="0"/>
            </a:br>
            <a:r>
              <a:rPr lang="en-US" b="1" dirty="0"/>
              <a:t>-  </a:t>
            </a:r>
            <a:r>
              <a:rPr lang="en-US" dirty="0"/>
              <a:t>Although rare, the incidence of anal squamous cell carcinoma (SCC) is rising, with a direct association with HPV infection, (especially subtypes 16, 18, 31 or 33) in 70–90% of cases.</a:t>
            </a:r>
            <a:br>
              <a:rPr lang="en-US" dirty="0"/>
            </a:br>
            <a:br>
              <a:rPr lang="en-US" b="1" dirty="0"/>
            </a:br>
            <a:r>
              <a:rPr lang="en-US" b="1" dirty="0"/>
              <a:t>-  </a:t>
            </a:r>
            <a:r>
              <a:rPr lang="en-US" dirty="0"/>
              <a:t>Patients at increased risk are those with HIV infection, recipients of organ transplants (renal transplant patients have a 100-fold increased risk) and those with a history of cancers at ‘sexually accessible’ sites (usually genital).</a:t>
            </a:r>
          </a:p>
          <a:p>
            <a:pPr marL="0" indent="0">
              <a:buNone/>
            </a:pPr>
            <a:endParaRPr lang="en-US" dirty="0"/>
          </a:p>
          <a:p>
            <a:r>
              <a:rPr lang="en-US" dirty="0"/>
              <a:t>Pain and bleeding are the most common symptoms, and the disease is thus often initially misdiagnosed as a benign condition, highlighting the need for a level of suspicion and adequate examination.</a:t>
            </a:r>
          </a:p>
          <a:p>
            <a:r>
              <a:rPr lang="en-US" dirty="0"/>
              <a:t>Advanced tumors may cause fecal incontinence by invasion of the sphincters, and, in women, anterior extension may result in anovaginal fistulation.</a:t>
            </a:r>
          </a:p>
          <a:p>
            <a:endParaRPr lang="en-US" dirty="0"/>
          </a:p>
        </p:txBody>
      </p:sp>
    </p:spTree>
    <p:extLst>
      <p:ext uri="{BB962C8B-B14F-4D97-AF65-F5344CB8AC3E}">
        <p14:creationId xmlns:p14="http://schemas.microsoft.com/office/powerpoint/2010/main" val="2484311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A1AA53-047A-44D0-BBAC-B78529BAB006}"/>
              </a:ext>
            </a:extLst>
          </p:cNvPr>
          <p:cNvSpPr>
            <a:spLocks noGrp="1"/>
          </p:cNvSpPr>
          <p:nvPr>
            <p:ph idx="1"/>
          </p:nvPr>
        </p:nvSpPr>
        <p:spPr>
          <a:xfrm>
            <a:off x="449400" y="602672"/>
            <a:ext cx="11293200" cy="5652655"/>
          </a:xfrm>
        </p:spPr>
        <p:txBody>
          <a:bodyPr>
            <a:normAutofit lnSpcReduction="10000"/>
          </a:bodyPr>
          <a:lstStyle/>
          <a:p>
            <a:r>
              <a:rPr lang="en-US" sz="3600" b="1" u="sng" dirty="0"/>
              <a:t>Staging:</a:t>
            </a:r>
            <a:br>
              <a:rPr lang="en-US" b="1" dirty="0"/>
            </a:br>
            <a:r>
              <a:rPr lang="en-US" b="1" dirty="0"/>
              <a:t>-  </a:t>
            </a:r>
            <a:r>
              <a:rPr lang="en-US" dirty="0"/>
              <a:t>Initial staging involves a clinical examination and biopsy of the primary tumor, as well as examination of inguinal nodes.</a:t>
            </a:r>
          </a:p>
          <a:p>
            <a:pPr marL="0" indent="0">
              <a:buNone/>
            </a:pPr>
            <a:r>
              <a:rPr lang="en-US" b="1" dirty="0"/>
              <a:t>   -  </a:t>
            </a:r>
            <a:r>
              <a:rPr lang="en-US" dirty="0"/>
              <a:t>Local staging is by MRI scanning and CT is used to assess lungs and abdomen for metastatic spread. Positron emission tomography (PET) CT may help in equivocal inguinal node assessment.</a:t>
            </a:r>
            <a:br>
              <a:rPr lang="en-US" dirty="0"/>
            </a:br>
            <a:endParaRPr lang="en-US" b="1" dirty="0"/>
          </a:p>
          <a:p>
            <a:r>
              <a:rPr lang="en-US" sz="3600" b="1" u="sng" dirty="0"/>
              <a:t>Management:</a:t>
            </a:r>
            <a:br>
              <a:rPr lang="en-US" sz="3600" b="1" u="sng" dirty="0"/>
            </a:br>
            <a:r>
              <a:rPr lang="en-US" b="1" dirty="0"/>
              <a:t>-  </a:t>
            </a:r>
            <a:r>
              <a:rPr lang="en-US" dirty="0"/>
              <a:t>Treatment is aimed at local control. </a:t>
            </a:r>
            <a:br>
              <a:rPr lang="en-US" dirty="0"/>
            </a:br>
            <a:r>
              <a:rPr lang="en-US" b="1" dirty="0"/>
              <a:t>-</a:t>
            </a:r>
            <a:r>
              <a:rPr lang="en-US" dirty="0"/>
              <a:t>  Primary treatment is by chemoradiotherapy (combined modality therapy (CMT))</a:t>
            </a:r>
            <a:br>
              <a:rPr lang="en-US" dirty="0"/>
            </a:br>
            <a:r>
              <a:rPr lang="en-US" b="1" dirty="0"/>
              <a:t>-</a:t>
            </a:r>
            <a:r>
              <a:rPr lang="en-US" dirty="0"/>
              <a:t>  Small marginal tumors are still best treated by local excision.</a:t>
            </a:r>
            <a:br>
              <a:rPr lang="en-US" dirty="0"/>
            </a:br>
            <a:r>
              <a:rPr lang="en-US" b="1" dirty="0"/>
              <a:t>-</a:t>
            </a:r>
            <a:r>
              <a:rPr lang="en-US" dirty="0"/>
              <a:t>  Radical surgery is indicated in those with persistent or recurrent disease following CMT.</a:t>
            </a:r>
          </a:p>
        </p:txBody>
      </p:sp>
    </p:spTree>
    <p:extLst>
      <p:ext uri="{BB962C8B-B14F-4D97-AF65-F5344CB8AC3E}">
        <p14:creationId xmlns:p14="http://schemas.microsoft.com/office/powerpoint/2010/main" val="1411460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6C7E647-F30E-4C09-95B0-AA6096A323FB}"/>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General anatomy of the anal canal</a:t>
            </a:r>
          </a:p>
        </p:txBody>
      </p:sp>
      <p:sp>
        <p:nvSpPr>
          <p:cNvPr id="7" name="TextBox 6">
            <a:extLst>
              <a:ext uri="{FF2B5EF4-FFF2-40B4-BE49-F238E27FC236}">
                <a16:creationId xmlns:a16="http://schemas.microsoft.com/office/drawing/2014/main" id="{576A8A29-ABB0-4C40-98B9-3FFC7136CA5B}"/>
              </a:ext>
            </a:extLst>
          </p:cNvPr>
          <p:cNvSpPr txBox="1"/>
          <p:nvPr/>
        </p:nvSpPr>
        <p:spPr>
          <a:xfrm>
            <a:off x="450167" y="1115446"/>
            <a:ext cx="11985673" cy="9079409"/>
          </a:xfrm>
          <a:prstGeom prst="rect">
            <a:avLst/>
          </a:prstGeom>
          <a:noFill/>
        </p:spPr>
        <p:txBody>
          <a:bodyPr wrap="square" rtlCol="0">
            <a:spAutoFit/>
          </a:bodyPr>
          <a:lstStyle/>
          <a:p>
            <a:pPr marL="342900" indent="-342900">
              <a:buFont typeface="Arial" panose="020B0604020202020204" pitchFamily="34" charset="0"/>
              <a:buChar char="•"/>
            </a:pPr>
            <a:r>
              <a:rPr lang="en-US" sz="3200" b="1" dirty="0"/>
              <a:t>The external sphincter:</a:t>
            </a:r>
            <a:br>
              <a:rPr lang="en-US" sz="3600" b="1" dirty="0"/>
            </a:br>
            <a:r>
              <a:rPr lang="en-US" sz="2800" dirty="0"/>
              <a:t>-It is subdivided into deep, superficial and subcutaneous portions.</a:t>
            </a:r>
            <a:br>
              <a:rPr lang="en-US" sz="2800" dirty="0"/>
            </a:br>
            <a:r>
              <a:rPr lang="en-US" sz="2800" dirty="0"/>
              <a:t>-It is a somatic voluntary muscle.</a:t>
            </a:r>
            <a:endParaRPr lang="en-US" sz="3200" b="1" dirty="0"/>
          </a:p>
          <a:p>
            <a:pPr marL="342900" indent="-342900">
              <a:buFont typeface="Arial" panose="020B0604020202020204" pitchFamily="34" charset="0"/>
              <a:buChar char="•"/>
            </a:pPr>
            <a:r>
              <a:rPr lang="en-US" sz="3200" b="1" dirty="0"/>
              <a:t>The intersphincteric plane:</a:t>
            </a:r>
          </a:p>
          <a:p>
            <a:r>
              <a:rPr lang="en-US" sz="2400" dirty="0"/>
              <a:t>     -Between the external sphincter muscle laterally and the longitudinal muscle medially</a:t>
            </a:r>
            <a:br>
              <a:rPr lang="en-US" sz="2400" dirty="0"/>
            </a:br>
            <a:r>
              <a:rPr lang="en-US" sz="2400" dirty="0"/>
              <a:t>     -Exists a potential space, the intersphincteric plane.</a:t>
            </a:r>
            <a:br>
              <a:rPr lang="en-US" sz="2400" dirty="0"/>
            </a:br>
            <a:r>
              <a:rPr lang="en-US" sz="2400" dirty="0"/>
              <a:t>     -It contains intersphincteric anal glands.</a:t>
            </a:r>
            <a:br>
              <a:rPr lang="en-US" sz="2400" dirty="0"/>
            </a:br>
            <a:r>
              <a:rPr lang="en-US" sz="2400" dirty="0"/>
              <a:t>     -It is route for the spread of pus, which occurs along the extensions from the longitudinal </a:t>
            </a:r>
          </a:p>
          <a:p>
            <a:r>
              <a:rPr lang="en-US" sz="2400" dirty="0"/>
              <a:t>     muscle layer.</a:t>
            </a:r>
            <a:br>
              <a:rPr lang="en-US" sz="2400" dirty="0"/>
            </a:br>
            <a:r>
              <a:rPr lang="en-US" sz="2400" dirty="0"/>
              <a:t>     -The plane can be opened surgically to provide access for operations on the sphincter      </a:t>
            </a:r>
          </a:p>
          <a:p>
            <a:r>
              <a:rPr lang="en-US" sz="2400" dirty="0"/>
              <a:t>     muscles.</a:t>
            </a:r>
            <a:br>
              <a:rPr lang="en-US" sz="2800" dirty="0"/>
            </a:br>
            <a:endParaRPr lang="en-US" sz="2800" dirty="0"/>
          </a:p>
          <a:p>
            <a:pPr marL="342900" indent="-342900">
              <a:buFont typeface="Arial" panose="020B0604020202020204" pitchFamily="34" charset="0"/>
              <a:buChar char="•"/>
            </a:pPr>
            <a:endParaRPr lang="en-US" sz="2800" dirty="0"/>
          </a:p>
          <a:p>
            <a:pPr lvl="1"/>
            <a:br>
              <a:rPr lang="en-US" sz="2800" dirty="0"/>
            </a:br>
            <a:br>
              <a:rPr lang="en-US" sz="2800" dirty="0"/>
            </a:br>
            <a:endParaRPr lang="en-US" sz="2800" dirty="0"/>
          </a:p>
          <a:p>
            <a:pPr marL="1200150" lvl="2"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18692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AC0B1E-0528-4AD2-95DA-183030D5C980}"/>
              </a:ext>
            </a:extLst>
          </p:cNvPr>
          <p:cNvSpPr>
            <a:spLocks noGrp="1"/>
          </p:cNvSpPr>
          <p:nvPr>
            <p:ph idx="1"/>
          </p:nvPr>
        </p:nvSpPr>
        <p:spPr>
          <a:xfrm>
            <a:off x="448056" y="748145"/>
            <a:ext cx="11293200" cy="5664529"/>
          </a:xfrm>
        </p:spPr>
        <p:txBody>
          <a:bodyPr/>
          <a:lstStyle/>
          <a:p>
            <a:r>
              <a:rPr lang="en-US" b="1" dirty="0"/>
              <a:t>Other anal malignancies:</a:t>
            </a:r>
            <a:br>
              <a:rPr lang="en-US" b="1" dirty="0"/>
            </a:br>
            <a:r>
              <a:rPr lang="en-US" b="1" dirty="0"/>
              <a:t>- Adenocarcinoma:</a:t>
            </a:r>
            <a:br>
              <a:rPr lang="en-US" b="1" dirty="0"/>
            </a:br>
            <a:r>
              <a:rPr lang="en-US" b="1" dirty="0"/>
              <a:t>  </a:t>
            </a:r>
            <a:r>
              <a:rPr lang="en-US" dirty="0"/>
              <a:t>Within the anal canal are usually extensions of distal rectal cancers. </a:t>
            </a:r>
            <a:br>
              <a:rPr lang="en-US" dirty="0"/>
            </a:br>
            <a:r>
              <a:rPr lang="en-US" dirty="0"/>
              <a:t>  Rarely, adenocarcinoma may arise from </a:t>
            </a:r>
            <a:r>
              <a:rPr lang="en-US" u="sng" dirty="0"/>
              <a:t>anal glandular epithelium</a:t>
            </a:r>
            <a:r>
              <a:rPr lang="en-US" dirty="0"/>
              <a:t> or </a:t>
            </a:r>
            <a:r>
              <a:rPr lang="en-US" u="sng" dirty="0"/>
              <a:t>develop within a longstanding anal fistula</a:t>
            </a:r>
            <a:r>
              <a:rPr lang="en-US" dirty="0"/>
              <a:t>.</a:t>
            </a:r>
          </a:p>
          <a:p>
            <a:endParaRPr lang="en-US" dirty="0"/>
          </a:p>
          <a:p>
            <a:r>
              <a:rPr lang="en-US" b="1" dirty="0"/>
              <a:t>Treatment:</a:t>
            </a:r>
            <a:br>
              <a:rPr lang="en-US" b="1" dirty="0"/>
            </a:br>
            <a:r>
              <a:rPr lang="en-US" b="1" dirty="0"/>
              <a:t>-  </a:t>
            </a:r>
            <a:r>
              <a:rPr lang="en-US" dirty="0"/>
              <a:t>Surgery with or without </a:t>
            </a:r>
            <a:r>
              <a:rPr lang="en-US" u="sng" dirty="0"/>
              <a:t>chemotherapy or radiation therapy</a:t>
            </a:r>
            <a:r>
              <a:rPr lang="en-US" dirty="0"/>
              <a:t>.</a:t>
            </a:r>
            <a:br>
              <a:rPr lang="en-US" dirty="0"/>
            </a:br>
            <a:r>
              <a:rPr lang="en-US" b="1" dirty="0"/>
              <a:t>-</a:t>
            </a:r>
            <a:r>
              <a:rPr lang="en-US" dirty="0"/>
              <a:t>  Systemic chemotherapy with or without </a:t>
            </a:r>
            <a:r>
              <a:rPr lang="en-US" u="sng" dirty="0"/>
              <a:t>targeted therapy</a:t>
            </a:r>
            <a:r>
              <a:rPr lang="en-US" dirty="0"/>
              <a:t> (angiogenesis inhibitor).</a:t>
            </a:r>
            <a:br>
              <a:rPr lang="en-US" dirty="0"/>
            </a:br>
            <a:r>
              <a:rPr lang="en-US" b="1" dirty="0"/>
              <a:t>-</a:t>
            </a:r>
            <a:r>
              <a:rPr lang="en-US" dirty="0"/>
              <a:t>  Systemic chemotherapy with or without </a:t>
            </a:r>
            <a:r>
              <a:rPr lang="en-US" u="sng" dirty="0"/>
              <a:t>immunotherapy</a:t>
            </a:r>
            <a:r>
              <a:rPr lang="en-US" dirty="0"/>
              <a:t> (immune checkpoint inhibitor therapy).</a:t>
            </a:r>
          </a:p>
          <a:p>
            <a:endParaRPr lang="en-US" b="1" dirty="0"/>
          </a:p>
        </p:txBody>
      </p:sp>
    </p:spTree>
    <p:extLst>
      <p:ext uri="{BB962C8B-B14F-4D97-AF65-F5344CB8AC3E}">
        <p14:creationId xmlns:p14="http://schemas.microsoft.com/office/powerpoint/2010/main" val="3431632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F7DADF-E56E-4888-AFDC-B917420748F8}"/>
              </a:ext>
            </a:extLst>
          </p:cNvPr>
          <p:cNvSpPr>
            <a:spLocks noGrp="1"/>
          </p:cNvSpPr>
          <p:nvPr>
            <p:ph idx="1"/>
          </p:nvPr>
        </p:nvSpPr>
        <p:spPr>
          <a:xfrm>
            <a:off x="448056" y="783772"/>
            <a:ext cx="11293200" cy="5617028"/>
          </a:xfrm>
        </p:spPr>
        <p:txBody>
          <a:bodyPr/>
          <a:lstStyle/>
          <a:p>
            <a:r>
              <a:rPr lang="en-US" b="1" dirty="0"/>
              <a:t>Notes:</a:t>
            </a:r>
            <a:br>
              <a:rPr lang="en-US" b="1" dirty="0"/>
            </a:br>
            <a:endParaRPr lang="en-US" b="1" dirty="0"/>
          </a:p>
          <a:p>
            <a:r>
              <a:rPr lang="en-US" b="1" dirty="0"/>
              <a:t>The prognosis, irrespective of treatment, is extremely poor.</a:t>
            </a:r>
          </a:p>
          <a:p>
            <a:endParaRPr lang="en-US" b="1" dirty="0"/>
          </a:p>
          <a:p>
            <a:r>
              <a:rPr lang="en-US" b="1" dirty="0"/>
              <a:t>Melanocytes can be found in </a:t>
            </a:r>
            <a:r>
              <a:rPr lang="en-US" b="1" u="sng" dirty="0"/>
              <a:t>the transitional zone</a:t>
            </a:r>
            <a:r>
              <a:rPr lang="en-US" b="1" dirty="0"/>
              <a:t> of the anal canal.</a:t>
            </a:r>
          </a:p>
          <a:p>
            <a:endParaRPr lang="en-US" b="1" dirty="0"/>
          </a:p>
          <a:p>
            <a:r>
              <a:rPr lang="en-US" b="1" dirty="0"/>
              <a:t>Malignant melanoma of the anus is very rare and usually presents as a bluish-black soft mass that may mimic a thrombosed external pile.</a:t>
            </a:r>
          </a:p>
          <a:p>
            <a:pPr marL="1944" indent="0">
              <a:buNone/>
            </a:pPr>
            <a:endParaRPr lang="en-US" b="1" dirty="0"/>
          </a:p>
        </p:txBody>
      </p:sp>
    </p:spTree>
    <p:extLst>
      <p:ext uri="{BB962C8B-B14F-4D97-AF65-F5344CB8AC3E}">
        <p14:creationId xmlns:p14="http://schemas.microsoft.com/office/powerpoint/2010/main" val="3977188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7B03-7826-264B-B647-70411C1D5C1E}"/>
              </a:ext>
            </a:extLst>
          </p:cNvPr>
          <p:cNvSpPr>
            <a:spLocks noGrp="1"/>
          </p:cNvSpPr>
          <p:nvPr>
            <p:ph type="title"/>
          </p:nvPr>
        </p:nvSpPr>
        <p:spPr/>
        <p:txBody>
          <a:bodyPr/>
          <a:lstStyle/>
          <a:p>
            <a:pPr algn="ctr"/>
            <a:r>
              <a:rPr lang="en-US" b="1" u="sng" dirty="0"/>
              <a:t>A</a:t>
            </a:r>
            <a:r>
              <a:rPr lang="en-JO" b="1" u="sng" dirty="0"/>
              <a:t>nal squamous cell carcinoma</a:t>
            </a:r>
          </a:p>
        </p:txBody>
      </p:sp>
      <p:pic>
        <p:nvPicPr>
          <p:cNvPr id="4098" name="Picture 2" descr="Anal squamous cell carcinoma: An evolution in disease and management">
            <a:extLst>
              <a:ext uri="{FF2B5EF4-FFF2-40B4-BE49-F238E27FC236}">
                <a16:creationId xmlns:a16="http://schemas.microsoft.com/office/drawing/2014/main" id="{72B5C991-C07A-EE44-8213-BC5694C1A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4600" y="1690688"/>
            <a:ext cx="46228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5476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D7B1-65DB-AA47-BECD-9F0EA0F2CBCB}"/>
              </a:ext>
            </a:extLst>
          </p:cNvPr>
          <p:cNvSpPr>
            <a:spLocks noGrp="1"/>
          </p:cNvSpPr>
          <p:nvPr>
            <p:ph type="title"/>
          </p:nvPr>
        </p:nvSpPr>
        <p:spPr/>
        <p:txBody>
          <a:bodyPr/>
          <a:lstStyle/>
          <a:p>
            <a:pPr algn="ctr"/>
            <a:r>
              <a:rPr lang="en-US" b="1" u="sng" dirty="0"/>
              <a:t>M</a:t>
            </a:r>
            <a:r>
              <a:rPr lang="en-JO" b="1" u="sng" dirty="0"/>
              <a:t>alignant Melanoma of the anal canal</a:t>
            </a:r>
          </a:p>
        </p:txBody>
      </p:sp>
      <p:pic>
        <p:nvPicPr>
          <p:cNvPr id="5122" name="Picture 2" descr="Cureus | Anal Melanoma in an Elderly Woman Masquerading as Hemorrhoid">
            <a:extLst>
              <a:ext uri="{FF2B5EF4-FFF2-40B4-BE49-F238E27FC236}">
                <a16:creationId xmlns:a16="http://schemas.microsoft.com/office/drawing/2014/main" id="{7A404A67-1D9B-2548-BBDA-7EC1C02D8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29431"/>
            <a:ext cx="6096000" cy="5428569"/>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3D4A5894-BF59-5045-8FA6-CD82D3EA231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268" t="3970" r="21104" b="15544"/>
          <a:stretch/>
        </p:blipFill>
        <p:spPr>
          <a:xfrm>
            <a:off x="0" y="1429431"/>
            <a:ext cx="5842661" cy="5428569"/>
          </a:xfrm>
        </p:spPr>
      </p:pic>
    </p:spTree>
    <p:extLst>
      <p:ext uri="{BB962C8B-B14F-4D97-AF65-F5344CB8AC3E}">
        <p14:creationId xmlns:p14="http://schemas.microsoft.com/office/powerpoint/2010/main" val="12682263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DD3B89D-1ADD-466A-BE45-128301AA17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2013" y="1442020"/>
            <a:ext cx="7747972" cy="4892656"/>
          </a:xfrm>
        </p:spPr>
      </p:pic>
      <p:sp>
        <p:nvSpPr>
          <p:cNvPr id="5" name="TextBox 4">
            <a:extLst>
              <a:ext uri="{FF2B5EF4-FFF2-40B4-BE49-F238E27FC236}">
                <a16:creationId xmlns:a16="http://schemas.microsoft.com/office/drawing/2014/main" id="{49DF2385-0497-4590-8D17-3E8BB5D4F03E}"/>
              </a:ext>
            </a:extLst>
          </p:cNvPr>
          <p:cNvSpPr txBox="1"/>
          <p:nvPr/>
        </p:nvSpPr>
        <p:spPr>
          <a:xfrm>
            <a:off x="3888091" y="249864"/>
            <a:ext cx="4415817" cy="769441"/>
          </a:xfrm>
          <a:prstGeom prst="rect">
            <a:avLst/>
          </a:prstGeom>
          <a:noFill/>
        </p:spPr>
        <p:txBody>
          <a:bodyPr wrap="square" rtlCol="0">
            <a:spAutoFit/>
          </a:bodyPr>
          <a:lstStyle/>
          <a:p>
            <a:pPr algn="ctr"/>
            <a:r>
              <a:rPr lang="en-US" sz="4400" b="1" u="sng" dirty="0"/>
              <a:t>Adenocarcinoma</a:t>
            </a:r>
          </a:p>
        </p:txBody>
      </p:sp>
    </p:spTree>
    <p:extLst>
      <p:ext uri="{BB962C8B-B14F-4D97-AF65-F5344CB8AC3E}">
        <p14:creationId xmlns:p14="http://schemas.microsoft.com/office/powerpoint/2010/main" val="5952308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3BD687-E7B3-41E6-8358-290292DF9224}"/>
              </a:ext>
            </a:extLst>
          </p:cNvPr>
          <p:cNvSpPr>
            <a:spLocks noGrp="1"/>
          </p:cNvSpPr>
          <p:nvPr>
            <p:ph idx="1"/>
          </p:nvPr>
        </p:nvSpPr>
        <p:spPr>
          <a:xfrm>
            <a:off x="449400" y="1537493"/>
            <a:ext cx="11293200" cy="3783013"/>
          </a:xfrm>
        </p:spPr>
        <p:txBody>
          <a:bodyPr/>
          <a:lstStyle/>
          <a:p>
            <a:r>
              <a:rPr lang="en-US" b="1" dirty="0">
                <a:latin typeface="+mj-lt"/>
              </a:rPr>
              <a:t>Resources:</a:t>
            </a:r>
          </a:p>
          <a:p>
            <a:endParaRPr lang="en-US" dirty="0">
              <a:latin typeface="+mj-lt"/>
            </a:endParaRPr>
          </a:p>
          <a:p>
            <a:r>
              <a:rPr lang="en-US" dirty="0">
                <a:latin typeface="+mj-lt"/>
              </a:rPr>
              <a:t>Bailey and Love’s Short Practice of Surgery.</a:t>
            </a:r>
          </a:p>
          <a:p>
            <a:r>
              <a:rPr lang="en-US" dirty="0">
                <a:latin typeface="+mj-lt"/>
              </a:rPr>
              <a:t>Schwartz’s Principles of Surgery.</a:t>
            </a:r>
          </a:p>
          <a:p>
            <a:r>
              <a:rPr lang="en-US" dirty="0">
                <a:latin typeface="+mj-lt"/>
              </a:rPr>
              <a:t>Washington Manual of Surgery.</a:t>
            </a:r>
          </a:p>
          <a:p>
            <a:r>
              <a:rPr lang="en-US" dirty="0" err="1">
                <a:latin typeface="+mj-lt"/>
              </a:rPr>
              <a:t>ncbi.nlm.nih.gov</a:t>
            </a:r>
            <a:endParaRPr lang="en-US" dirty="0">
              <a:latin typeface="+mj-lt"/>
            </a:endParaRPr>
          </a:p>
        </p:txBody>
      </p:sp>
    </p:spTree>
    <p:extLst>
      <p:ext uri="{BB962C8B-B14F-4D97-AF65-F5344CB8AC3E}">
        <p14:creationId xmlns:p14="http://schemas.microsoft.com/office/powerpoint/2010/main" val="3361679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1020A-8EF9-FF4C-A7D3-2E5E3D926BCB}"/>
              </a:ext>
            </a:extLst>
          </p:cNvPr>
          <p:cNvSpPr>
            <a:spLocks noGrp="1"/>
          </p:cNvSpPr>
          <p:nvPr>
            <p:ph type="title"/>
          </p:nvPr>
        </p:nvSpPr>
        <p:spPr>
          <a:xfrm>
            <a:off x="838200" y="351786"/>
            <a:ext cx="10515600" cy="6154428"/>
          </a:xfrm>
        </p:spPr>
        <p:txBody>
          <a:bodyPr>
            <a:normAutofit/>
          </a:bodyPr>
          <a:lstStyle/>
          <a:p>
            <a:pPr algn="ctr"/>
            <a:r>
              <a:rPr lang="en-JO" sz="7200" dirty="0">
                <a:latin typeface="Brush Script MT" panose="03060802040406070304" pitchFamily="66" charset="-122"/>
                <a:ea typeface="Brush Script MT" panose="03060802040406070304" pitchFamily="66" charset="-122"/>
                <a:cs typeface="Brush Script MT" panose="03060802040406070304" pitchFamily="66" charset="-122"/>
              </a:rPr>
              <a:t>Thank you!</a:t>
            </a:r>
            <a:br>
              <a:rPr lang="en-JO" sz="7200" dirty="0">
                <a:latin typeface="Brush Script MT" panose="03060802040406070304" pitchFamily="66" charset="-122"/>
                <a:ea typeface="Brush Script MT" panose="03060802040406070304" pitchFamily="66" charset="-122"/>
                <a:cs typeface="Brush Script MT" panose="03060802040406070304" pitchFamily="66" charset="-122"/>
              </a:rPr>
            </a:br>
            <a:r>
              <a:rPr lang="en-US" sz="7200" dirty="0">
                <a:latin typeface="Brush Script MT" panose="03060802040406070304" pitchFamily="66" charset="-122"/>
                <a:ea typeface="Brush Script MT" panose="03060802040406070304" pitchFamily="66" charset="-122"/>
                <a:cs typeface="Brush Script MT" panose="03060802040406070304" pitchFamily="66" charset="-122"/>
              </a:rPr>
              <a:t>A</a:t>
            </a:r>
            <a:r>
              <a:rPr lang="en-JO" sz="7200" dirty="0">
                <a:latin typeface="Brush Script MT" panose="03060802040406070304" pitchFamily="66" charset="-122"/>
                <a:ea typeface="Brush Script MT" panose="03060802040406070304" pitchFamily="66" charset="-122"/>
                <a:cs typeface="Brush Script MT" panose="03060802040406070304" pitchFamily="66" charset="-122"/>
              </a:rPr>
              <a:t>ny questions?</a:t>
            </a:r>
          </a:p>
        </p:txBody>
      </p:sp>
    </p:spTree>
    <p:extLst>
      <p:ext uri="{BB962C8B-B14F-4D97-AF65-F5344CB8AC3E}">
        <p14:creationId xmlns:p14="http://schemas.microsoft.com/office/powerpoint/2010/main" val="380497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23747E-142A-4627-BC7C-BC0B968C55F2}"/>
              </a:ext>
            </a:extLst>
          </p:cNvPr>
          <p:cNvSpPr txBox="1"/>
          <p:nvPr/>
        </p:nvSpPr>
        <p:spPr>
          <a:xfrm>
            <a:off x="559190" y="1057126"/>
            <a:ext cx="7712612" cy="3170099"/>
          </a:xfrm>
          <a:prstGeom prst="rect">
            <a:avLst/>
          </a:prstGeom>
          <a:noFill/>
        </p:spPr>
        <p:txBody>
          <a:bodyPr wrap="square">
            <a:spAutoFit/>
          </a:bodyPr>
          <a:lstStyle/>
          <a:p>
            <a:pPr marL="457200" indent="-457200">
              <a:buFont typeface="Arial" panose="020B0604020202020204" pitchFamily="34" charset="0"/>
              <a:buChar char="•"/>
            </a:pPr>
            <a:r>
              <a:rPr lang="en-US" sz="3200" b="1" dirty="0"/>
              <a:t>The internal sphincter:</a:t>
            </a:r>
            <a:br>
              <a:rPr lang="en-US" b="1" dirty="0"/>
            </a:br>
            <a:r>
              <a:rPr lang="en-US" sz="2400" dirty="0"/>
              <a:t>-It is the thickened (2–5 mm) distal continuation of the circular muscle coat of the rectum.</a:t>
            </a:r>
            <a:br>
              <a:rPr lang="en-US" sz="2400" dirty="0"/>
            </a:br>
            <a:r>
              <a:rPr lang="en-US" sz="2400" dirty="0"/>
              <a:t>-It is in a tonic state of contraction maintaining the continence</a:t>
            </a:r>
            <a:br>
              <a:rPr lang="en-US" sz="2400" dirty="0"/>
            </a:br>
            <a:r>
              <a:rPr lang="en-US" sz="2400" dirty="0"/>
              <a:t>-It is involuntary muscle</a:t>
            </a:r>
            <a:br>
              <a:rPr lang="en-US" sz="2400" dirty="0"/>
            </a:br>
            <a:r>
              <a:rPr lang="en-US" sz="2400" dirty="0"/>
              <a:t>-Its lower border palpable at the intersphincteric groove.</a:t>
            </a:r>
            <a:br>
              <a:rPr lang="en-US" sz="2400" dirty="0"/>
            </a:br>
            <a:endParaRPr lang="en-US" sz="2400" dirty="0"/>
          </a:p>
        </p:txBody>
      </p:sp>
      <p:sp>
        <p:nvSpPr>
          <p:cNvPr id="4" name="Title 1">
            <a:extLst>
              <a:ext uri="{FF2B5EF4-FFF2-40B4-BE49-F238E27FC236}">
                <a16:creationId xmlns:a16="http://schemas.microsoft.com/office/drawing/2014/main" id="{50385A76-9F33-4BBD-A98F-746A497CF001}"/>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General anatomy of the anal canal</a:t>
            </a:r>
          </a:p>
        </p:txBody>
      </p:sp>
      <p:pic>
        <p:nvPicPr>
          <p:cNvPr id="2050" name="Picture 2" descr="Sphincters - an overview | ScienceDirect Topics">
            <a:extLst>
              <a:ext uri="{FF2B5EF4-FFF2-40B4-BE49-F238E27FC236}">
                <a16:creationId xmlns:a16="http://schemas.microsoft.com/office/drawing/2014/main" id="{F8018D3A-ADC4-4505-B034-3D50579C1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1057126"/>
            <a:ext cx="3962400" cy="550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05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23747E-142A-4627-BC7C-BC0B968C55F2}"/>
              </a:ext>
            </a:extLst>
          </p:cNvPr>
          <p:cNvSpPr txBox="1"/>
          <p:nvPr/>
        </p:nvSpPr>
        <p:spPr>
          <a:xfrm>
            <a:off x="390378" y="1057126"/>
            <a:ext cx="7712612" cy="3170099"/>
          </a:xfrm>
          <a:prstGeom prst="rect">
            <a:avLst/>
          </a:prstGeom>
          <a:noFill/>
        </p:spPr>
        <p:txBody>
          <a:bodyPr wrap="square">
            <a:spAutoFit/>
          </a:bodyPr>
          <a:lstStyle/>
          <a:p>
            <a:pPr marL="457200" indent="-457200">
              <a:buFont typeface="Arial" panose="020B0604020202020204" pitchFamily="34" charset="0"/>
              <a:buChar char="•"/>
            </a:pPr>
            <a:r>
              <a:rPr lang="en-US" sz="3200" b="1" dirty="0"/>
              <a:t>The longitudinal muscle:</a:t>
            </a:r>
            <a:br>
              <a:rPr lang="en-US" b="1" dirty="0"/>
            </a:br>
            <a:r>
              <a:rPr lang="en-US" sz="2400" dirty="0"/>
              <a:t>-It is a direct continuation of the smooth muscle of the outer muscle coat of the rectum.</a:t>
            </a:r>
            <a:br>
              <a:rPr lang="en-US" sz="2400" dirty="0"/>
            </a:br>
            <a:r>
              <a:rPr lang="en-US" sz="2400" dirty="0"/>
              <a:t>-During defecation, its contraction widens the anal lumen, flattens the anal cushions, shortens the anal canal and everts the anal margin.</a:t>
            </a:r>
            <a:br>
              <a:rPr lang="en-US" sz="2400" dirty="0"/>
            </a:br>
            <a:r>
              <a:rPr lang="en-US" sz="2400" dirty="0"/>
              <a:t>-Subsequent relaxation allows the anal cushions to distend and thus contribute to an airtight seal.</a:t>
            </a:r>
          </a:p>
        </p:txBody>
      </p:sp>
      <p:sp>
        <p:nvSpPr>
          <p:cNvPr id="4" name="Title 1">
            <a:extLst>
              <a:ext uri="{FF2B5EF4-FFF2-40B4-BE49-F238E27FC236}">
                <a16:creationId xmlns:a16="http://schemas.microsoft.com/office/drawing/2014/main" id="{50385A76-9F33-4BBD-A98F-746A497CF001}"/>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General anatomy of the anal canal</a:t>
            </a:r>
          </a:p>
        </p:txBody>
      </p:sp>
      <p:pic>
        <p:nvPicPr>
          <p:cNvPr id="2" name="Picture 1">
            <a:extLst>
              <a:ext uri="{FF2B5EF4-FFF2-40B4-BE49-F238E27FC236}">
                <a16:creationId xmlns:a16="http://schemas.microsoft.com/office/drawing/2014/main" id="{EBAC3C03-1BDD-44FA-83B1-CB425D71B21F}"/>
              </a:ext>
            </a:extLst>
          </p:cNvPr>
          <p:cNvPicPr>
            <a:picLocks noChangeAspect="1"/>
          </p:cNvPicPr>
          <p:nvPr/>
        </p:nvPicPr>
        <p:blipFill>
          <a:blip r:embed="rId2"/>
          <a:stretch>
            <a:fillRect/>
          </a:stretch>
        </p:blipFill>
        <p:spPr>
          <a:xfrm>
            <a:off x="8102990" y="1057125"/>
            <a:ext cx="4089010" cy="5410349"/>
          </a:xfrm>
          <a:prstGeom prst="rect">
            <a:avLst/>
          </a:prstGeom>
        </p:spPr>
      </p:pic>
    </p:spTree>
    <p:extLst>
      <p:ext uri="{BB962C8B-B14F-4D97-AF65-F5344CB8AC3E}">
        <p14:creationId xmlns:p14="http://schemas.microsoft.com/office/powerpoint/2010/main" val="258146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23747E-142A-4627-BC7C-BC0B968C55F2}"/>
              </a:ext>
            </a:extLst>
          </p:cNvPr>
          <p:cNvSpPr txBox="1"/>
          <p:nvPr/>
        </p:nvSpPr>
        <p:spPr>
          <a:xfrm>
            <a:off x="390378" y="1057126"/>
            <a:ext cx="8134644" cy="6247864"/>
          </a:xfrm>
          <a:prstGeom prst="rect">
            <a:avLst/>
          </a:prstGeom>
          <a:noFill/>
        </p:spPr>
        <p:txBody>
          <a:bodyPr wrap="square">
            <a:spAutoFit/>
          </a:bodyPr>
          <a:lstStyle/>
          <a:p>
            <a:pPr marL="457200" indent="-457200">
              <a:buFont typeface="Arial" panose="020B0604020202020204" pitchFamily="34" charset="0"/>
              <a:buChar char="•"/>
            </a:pPr>
            <a:r>
              <a:rPr lang="en-US" sz="3200" b="1" dirty="0"/>
              <a:t>Blood supply of the anal canal:</a:t>
            </a:r>
            <a:br>
              <a:rPr lang="en-US" sz="4000" b="1" dirty="0"/>
            </a:br>
            <a:r>
              <a:rPr lang="en-US" sz="2400" dirty="0"/>
              <a:t>-Superior rectal artery.</a:t>
            </a:r>
            <a:br>
              <a:rPr lang="en-US" sz="2400" dirty="0"/>
            </a:br>
            <a:r>
              <a:rPr lang="en-US" sz="2400" dirty="0"/>
              <a:t>-Middle rectal arteries.</a:t>
            </a:r>
            <a:br>
              <a:rPr lang="en-US" sz="2400" dirty="0"/>
            </a:br>
            <a:r>
              <a:rPr lang="en-US" sz="2400" dirty="0"/>
              <a:t>-Inferior rectal arteries.</a:t>
            </a:r>
            <a:endParaRPr lang="en-US" sz="2400" dirty="0">
              <a:solidFill>
                <a:srgbClr val="002060"/>
              </a:solidFill>
            </a:endParaRPr>
          </a:p>
          <a:p>
            <a:pPr marL="457200" indent="-457200">
              <a:buFont typeface="Arial" panose="020B0604020202020204" pitchFamily="34" charset="0"/>
              <a:buChar char="•"/>
            </a:pPr>
            <a:r>
              <a:rPr lang="en-US" sz="3200" b="1" dirty="0"/>
              <a:t>Venous drainage of the anal canal:</a:t>
            </a:r>
            <a:br>
              <a:rPr lang="en-US" sz="4800" b="1" dirty="0"/>
            </a:br>
            <a:r>
              <a:rPr lang="en-US" sz="2200" dirty="0"/>
              <a:t>-The anal veins are distributed in a similar fashion to </a:t>
            </a:r>
            <a:br>
              <a:rPr lang="en-US" sz="2200" dirty="0"/>
            </a:br>
            <a:r>
              <a:rPr lang="en-US" sz="2200" dirty="0"/>
              <a:t>the arterial supply.</a:t>
            </a:r>
            <a:br>
              <a:rPr lang="en-US" sz="2200" dirty="0"/>
            </a:br>
            <a:r>
              <a:rPr lang="en-US" sz="2200" dirty="0"/>
              <a:t>-The upper half of the anal canal is drained by:</a:t>
            </a:r>
            <a:br>
              <a:rPr lang="en-US" sz="2200" dirty="0"/>
            </a:br>
            <a:r>
              <a:rPr lang="en-US" sz="2200" dirty="0"/>
              <a:t> (1) The superior rectal veins, tributaries of the </a:t>
            </a:r>
            <a:br>
              <a:rPr lang="en-US" sz="2200" dirty="0"/>
            </a:br>
            <a:r>
              <a:rPr lang="en-US" sz="2200" dirty="0"/>
              <a:t> inferior mesenteric vein and thus the porto-mesenteric venous   system.</a:t>
            </a:r>
            <a:br>
              <a:rPr lang="en-US" sz="2200" dirty="0"/>
            </a:br>
            <a:r>
              <a:rPr lang="en-US" sz="2200" dirty="0"/>
              <a:t> (2) the middle rectal veins, which drain into the internal iliac veins.</a:t>
            </a:r>
            <a:br>
              <a:rPr lang="en-US" sz="2200" dirty="0"/>
            </a:br>
            <a:r>
              <a:rPr lang="en-US" sz="2200" dirty="0"/>
              <a:t>-The lower half of the anal canal and the subcutaneous perianal plexus of veins are drained by (3) the inferior rectal veins.</a:t>
            </a:r>
            <a:br>
              <a:rPr lang="en-US" sz="2200" dirty="0"/>
            </a:br>
            <a:r>
              <a:rPr lang="en-US" sz="2200" dirty="0"/>
              <a:t>-They eventually join the internal iliac vein on each side.</a:t>
            </a:r>
            <a:br>
              <a:rPr lang="en-US" sz="2200" dirty="0"/>
            </a:br>
            <a:endParaRPr lang="en-US" sz="2200" dirty="0"/>
          </a:p>
        </p:txBody>
      </p:sp>
      <p:sp>
        <p:nvSpPr>
          <p:cNvPr id="4" name="Title 1">
            <a:extLst>
              <a:ext uri="{FF2B5EF4-FFF2-40B4-BE49-F238E27FC236}">
                <a16:creationId xmlns:a16="http://schemas.microsoft.com/office/drawing/2014/main" id="{50385A76-9F33-4BBD-A98F-746A497CF001}"/>
              </a:ext>
            </a:extLst>
          </p:cNvPr>
          <p:cNvSpPr txBox="1">
            <a:spLocks/>
          </p:cNvSpPr>
          <p:nvPr/>
        </p:nvSpPr>
        <p:spPr>
          <a:xfrm>
            <a:off x="838200" y="294787"/>
            <a:ext cx="10515600" cy="7623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C00000"/>
                </a:solidFill>
              </a:rPr>
              <a:t>General anatomy of the anal canal</a:t>
            </a:r>
          </a:p>
        </p:txBody>
      </p:sp>
      <p:pic>
        <p:nvPicPr>
          <p:cNvPr id="5" name="Picture 4" descr="Diagram&#10;&#10;Description automatically generated">
            <a:extLst>
              <a:ext uri="{FF2B5EF4-FFF2-40B4-BE49-F238E27FC236}">
                <a16:creationId xmlns:a16="http://schemas.microsoft.com/office/drawing/2014/main" id="{9B8EB998-766E-4768-A422-12CAAD4FA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605" y="1057126"/>
            <a:ext cx="4509179" cy="3444536"/>
          </a:xfrm>
          <a:prstGeom prst="rect">
            <a:avLst/>
          </a:prstGeom>
          <a:ln>
            <a:noFill/>
          </a:ln>
          <a:effectLst>
            <a:softEdge rad="112500"/>
          </a:effectLst>
        </p:spPr>
      </p:pic>
    </p:spTree>
    <p:extLst>
      <p:ext uri="{BB962C8B-B14F-4D97-AF65-F5344CB8AC3E}">
        <p14:creationId xmlns:p14="http://schemas.microsoft.com/office/powerpoint/2010/main" val="1674904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4860</TotalTime>
  <Words>4756</Words>
  <Application>Microsoft Office PowerPoint</Application>
  <PresentationFormat>Widescreen</PresentationFormat>
  <Paragraphs>370</Paragraphs>
  <Slides>66</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Arial</vt:lpstr>
      <vt:lpstr>Bell MT</vt:lpstr>
      <vt:lpstr>Brush Script MT</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Proctalgia Fugax </vt:lpstr>
      <vt:lpstr>Proctalgia Fugax</vt:lpstr>
      <vt:lpstr>Symptoms </vt:lpstr>
      <vt:lpstr>Leavator ani syndrome </vt:lpstr>
      <vt:lpstr>Management of proctalgia fugax</vt:lpstr>
      <vt:lpstr>Complicated haemorroids </vt:lpstr>
      <vt:lpstr>Haemorroids </vt:lpstr>
      <vt:lpstr>Primary vs secondary haemorroids </vt:lpstr>
      <vt:lpstr>Risk factors</vt:lpstr>
      <vt:lpstr>Clinical features and Symptoms </vt:lpstr>
      <vt:lpstr>Clinical features and Symptoms </vt:lpstr>
      <vt:lpstr>PowerPoint Presentation</vt:lpstr>
      <vt:lpstr>Investigations </vt:lpstr>
      <vt:lpstr>Internal Hemorrhoids Grades </vt:lpstr>
      <vt:lpstr>Manegment </vt:lpstr>
      <vt:lpstr>Management </vt:lpstr>
      <vt:lpstr>Complications of haemorroids </vt:lpstr>
      <vt:lpstr>Complications of haemorroids </vt:lpstr>
      <vt:lpstr>Anal fissure</vt:lpstr>
      <vt:lpstr>Anal Fissure</vt:lpstr>
      <vt:lpstr>PowerPoint Presentation</vt:lpstr>
      <vt:lpstr>PowerPoint Presentation</vt:lpstr>
      <vt:lpstr>PowerPoint Presentation</vt:lpstr>
      <vt:lpstr>PowerPoint Presentation</vt:lpstr>
      <vt:lpstr>PowerPoint Presentation</vt:lpstr>
      <vt:lpstr>PowerPoint Presentation</vt:lpstr>
      <vt:lpstr>Management &amp; Treatment:</vt:lpstr>
      <vt:lpstr>PowerPoint Presentation</vt:lpstr>
      <vt:lpstr>Surgical intervention:</vt:lpstr>
      <vt:lpstr>Lithotomy</vt:lpstr>
      <vt:lpstr>PowerPoint Presentation</vt:lpstr>
      <vt:lpstr>PowerPoint Presentation</vt:lpstr>
      <vt:lpstr>Anal tumors</vt:lpstr>
      <vt:lpstr>Anal Tumors</vt:lpstr>
      <vt:lpstr>PowerPoint Presentation</vt:lpstr>
      <vt:lpstr>PowerPoint Presentation</vt:lpstr>
      <vt:lpstr>PowerPoint Presentation</vt:lpstr>
      <vt:lpstr>PowerPoint Presentation</vt:lpstr>
      <vt:lpstr>Anal squamous cell carcinoma</vt:lpstr>
      <vt:lpstr>Malignant Melanoma of the anal canal</vt:lpstr>
      <vt:lpstr>PowerPoint Presentation</vt:lpstr>
      <vt:lpstr>PowerPoint Presentation</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laith Najada</dc:creator>
  <cp:lastModifiedBy>laith Najada</cp:lastModifiedBy>
  <cp:revision>20</cp:revision>
  <dcterms:created xsi:type="dcterms:W3CDTF">2022-02-04T22:09:20Z</dcterms:created>
  <dcterms:modified xsi:type="dcterms:W3CDTF">2022-06-05T11:43:40Z</dcterms:modified>
</cp:coreProperties>
</file>