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Relationship Id="rId4" Type="http://schemas.openxmlformats.org/officeDocument/2006/relationships/image" Target="../media/image1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685800" y="609600"/>
            <a:ext cx="7848600" cy="55092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66FF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GASTROINTESTINEAL  SYSTEM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200" u="none" cap="none" strike="noStrike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 u="none" cap="none" strike="noStrike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THE STOMACH &amp; DUODENUM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200" u="none" cap="none" strike="noStrike">
              <a:solidFill>
                <a:srgbClr val="538CD5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Dr. Aiman Q. Afar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 u="none" cap="none" strike="noStrike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Surgical Anatomist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200" u="none" cap="none" strike="noStrike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 u="none" cap="none" strike="noStrike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College of Medicine / University of Mutah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200" u="none" cap="none" strike="noStrike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200" u="none" cap="none" strike="noStrike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200" u="none" cap="none" strike="noStrike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0" name="Google Shape;90;p1"/>
          <p:cNvSpPr txBox="1"/>
          <p:nvPr>
            <p:ph idx="10" type="dt"/>
          </p:nvPr>
        </p:nvSpPr>
        <p:spPr>
          <a:xfrm>
            <a:off x="2286000" y="5257800"/>
            <a:ext cx="495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Tuesday 30 March 2021</a:t>
            </a:r>
            <a:endParaRPr b="1" i="1" sz="320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1" name="Google Shape;91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/>
          <p:nvPr/>
        </p:nvSpPr>
        <p:spPr>
          <a:xfrm>
            <a:off x="76200" y="1143000"/>
            <a:ext cx="46482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Anteriorly</a:t>
            </a:r>
            <a:r>
              <a:rPr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anterior abdominal wal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l,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left costal margin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left pleura and lung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diaphragm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and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left lobe of the liver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</p:txBody>
      </p:sp>
      <p:sp>
        <p:nvSpPr>
          <p:cNvPr id="184" name="Google Shape;184;p10"/>
          <p:cNvSpPr/>
          <p:nvPr/>
        </p:nvSpPr>
        <p:spPr>
          <a:xfrm>
            <a:off x="186722" y="685800"/>
            <a:ext cx="15658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Relations</a:t>
            </a:r>
            <a:endParaRPr/>
          </a:p>
        </p:txBody>
      </p:sp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 b="23124" l="26555" r="32617" t="27067"/>
          <a:stretch/>
        </p:blipFill>
        <p:spPr>
          <a:xfrm>
            <a:off x="5089848" y="76200"/>
            <a:ext cx="3901752" cy="2975103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86" name="Google Shape;18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87" name="Google Shape;187;p10"/>
          <p:cNvSpPr txBox="1"/>
          <p:nvPr>
            <p:ph idx="12" type="sldNum"/>
          </p:nvPr>
        </p:nvSpPr>
        <p:spPr>
          <a:xfrm>
            <a:off x="-990600" y="65532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188" name="Google Shape;188;p10"/>
          <p:cNvSpPr txBox="1"/>
          <p:nvPr>
            <p:ph idx="11" type="ftr"/>
          </p:nvPr>
        </p:nvSpPr>
        <p:spPr>
          <a:xfrm>
            <a:off x="2667000" y="64008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76200" y="3723144"/>
            <a:ext cx="47244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Posteriorly</a:t>
            </a:r>
            <a:r>
              <a:rPr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lesser sac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diaphragm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spleen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left suprarenal gland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the upper part of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left kidney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splenic artery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pancreas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transverse mesocolon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and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transverse colon</a:t>
            </a:r>
            <a:endParaRPr b="1"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http://www.instantanatomy.net/diagrams/AB027.png" id="190" name="Google Shape;1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3235451"/>
            <a:ext cx="3505200" cy="3470149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1" name="Google Shape;191;p10"/>
          <p:cNvSpPr/>
          <p:nvPr/>
        </p:nvSpPr>
        <p:spPr>
          <a:xfrm>
            <a:off x="179512" y="107921"/>
            <a:ext cx="1872208" cy="523220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/>
          <p:nvPr/>
        </p:nvSpPr>
        <p:spPr>
          <a:xfrm>
            <a:off x="2286000" y="76200"/>
            <a:ext cx="1981200" cy="830997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Blood Supply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Arteries</a:t>
            </a: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76200" y="838200"/>
            <a:ext cx="8686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arteries are derived from the branches of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the celiac artery </a:t>
            </a:r>
            <a:endParaRPr b="1" sz="240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76200" y="1219200"/>
            <a:ext cx="3733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The left gastric artery 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The right gastric artery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The short gastric arteries</a:t>
            </a:r>
            <a:endParaRPr/>
          </a:p>
        </p:txBody>
      </p:sp>
      <p:pic>
        <p:nvPicPr>
          <p:cNvPr id="199" name="Google Shape;199;p11"/>
          <p:cNvPicPr preferRelativeResize="0"/>
          <p:nvPr/>
        </p:nvPicPr>
        <p:blipFill rotWithShape="1">
          <a:blip r:embed="rId3">
            <a:alphaModFix/>
          </a:blip>
          <a:srcRect b="5312" l="31055" r="22070" t="34688"/>
          <a:stretch/>
        </p:blipFill>
        <p:spPr>
          <a:xfrm>
            <a:off x="3567111" y="2366009"/>
            <a:ext cx="5424489" cy="4339591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00" name="Google Shape;200;p11"/>
          <p:cNvSpPr txBox="1"/>
          <p:nvPr>
            <p:ph idx="10" type="dt"/>
          </p:nvPr>
        </p:nvSpPr>
        <p:spPr>
          <a:xfrm>
            <a:off x="6400800" y="304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CC00"/>
                </a:solidFill>
              </a:rPr>
              <a:t>Tuesday 30 March 2021</a:t>
            </a:r>
            <a:endParaRPr b="1">
              <a:solidFill>
                <a:srgbClr val="00CC00"/>
              </a:solidFill>
            </a:endParaRPr>
          </a:p>
        </p:txBody>
      </p:sp>
      <p:sp>
        <p:nvSpPr>
          <p:cNvPr id="201" name="Google Shape;201;p11"/>
          <p:cNvSpPr txBox="1"/>
          <p:nvPr>
            <p:ph idx="12" type="sldNum"/>
          </p:nvPr>
        </p:nvSpPr>
        <p:spPr>
          <a:xfrm>
            <a:off x="8305800" y="22860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00CC00"/>
                </a:solidFill>
              </a:rPr>
              <a:t>‹#›</a:t>
            </a:fld>
            <a:endParaRPr b="1">
              <a:solidFill>
                <a:srgbClr val="00CC00"/>
              </a:solidFill>
            </a:endParaRPr>
          </a:p>
        </p:txBody>
      </p:sp>
      <p:sp>
        <p:nvSpPr>
          <p:cNvPr id="202" name="Google Shape;202;p11"/>
          <p:cNvSpPr txBox="1"/>
          <p:nvPr>
            <p:ph idx="11" type="ftr"/>
          </p:nvPr>
        </p:nvSpPr>
        <p:spPr>
          <a:xfrm>
            <a:off x="5867400" y="920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CC00"/>
                </a:solidFill>
              </a:rPr>
              <a:t>Dr Aiman AL Maathidy</a:t>
            </a:r>
            <a:endParaRPr b="1">
              <a:solidFill>
                <a:srgbClr val="00CC00"/>
              </a:solidFill>
            </a:endParaRPr>
          </a:p>
        </p:txBody>
      </p:sp>
      <p:sp>
        <p:nvSpPr>
          <p:cNvPr id="203" name="Google Shape;203;p11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3886200" y="1295400"/>
            <a:ext cx="4572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The left gastroepiploic artery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The right gastroepiploic artery</a:t>
            </a:r>
            <a:endParaRPr b="1" sz="240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/>
          <p:nvPr/>
        </p:nvSpPr>
        <p:spPr>
          <a:xfrm>
            <a:off x="76200" y="685800"/>
            <a:ext cx="90678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veins drain into </a:t>
            </a:r>
            <a:r>
              <a:rPr b="1" lang="en-US" sz="2400" u="sng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 portal circulation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left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right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gastric veins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drain directly into </a:t>
            </a:r>
            <a:r>
              <a:rPr b="1" i="1" lang="en-US" sz="2400" u="sng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 portal vein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short gastric veins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the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left gastroepiploic veins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join </a:t>
            </a:r>
            <a:r>
              <a:rPr b="1" lang="en-US" sz="2400" u="sng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 splenic vein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right gastroepiploic vein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joins </a:t>
            </a:r>
            <a:r>
              <a:rPr b="1" lang="en-US" sz="2400" u="sng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 superior mesenteric vein.</a:t>
            </a:r>
            <a:endParaRPr/>
          </a:p>
        </p:txBody>
      </p:sp>
      <p:pic>
        <p:nvPicPr>
          <p:cNvPr id="210" name="Google Shape;210;p12"/>
          <p:cNvPicPr preferRelativeResize="0"/>
          <p:nvPr/>
        </p:nvPicPr>
        <p:blipFill rotWithShape="1">
          <a:blip r:embed="rId3">
            <a:alphaModFix/>
          </a:blip>
          <a:srcRect b="35311" l="26367" r="25000" t="22155"/>
          <a:stretch/>
        </p:blipFill>
        <p:spPr>
          <a:xfrm>
            <a:off x="990600" y="2707143"/>
            <a:ext cx="7315200" cy="3998457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11" name="Google Shape;211;p12"/>
          <p:cNvSpPr/>
          <p:nvPr/>
        </p:nvSpPr>
        <p:spPr>
          <a:xfrm>
            <a:off x="2438400" y="162580"/>
            <a:ext cx="1143000" cy="523220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Veins</a:t>
            </a:r>
            <a:endParaRPr/>
          </a:p>
        </p:txBody>
      </p:sp>
      <p:sp>
        <p:nvSpPr>
          <p:cNvPr id="212" name="Google Shape;212;p12"/>
          <p:cNvSpPr txBox="1"/>
          <p:nvPr>
            <p:ph idx="10" type="dt"/>
          </p:nvPr>
        </p:nvSpPr>
        <p:spPr>
          <a:xfrm>
            <a:off x="6858000" y="1524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13" name="Google Shape;213;p12"/>
          <p:cNvSpPr txBox="1"/>
          <p:nvPr>
            <p:ph idx="12" type="sldNum"/>
          </p:nvPr>
        </p:nvSpPr>
        <p:spPr>
          <a:xfrm>
            <a:off x="7467600" y="3810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214" name="Google Shape;214;p12"/>
          <p:cNvSpPr txBox="1"/>
          <p:nvPr>
            <p:ph idx="11" type="ftr"/>
          </p:nvPr>
        </p:nvSpPr>
        <p:spPr>
          <a:xfrm>
            <a:off x="6248400" y="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15" name="Google Shape;215;p12"/>
          <p:cNvSpPr/>
          <p:nvPr/>
        </p:nvSpPr>
        <p:spPr>
          <a:xfrm>
            <a:off x="179512" y="107921"/>
            <a:ext cx="1872208" cy="523220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/>
          <p:nvPr/>
        </p:nvSpPr>
        <p:spPr>
          <a:xfrm>
            <a:off x="0" y="2286000"/>
            <a:ext cx="31242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All lymph from the stomach eventually passes to the </a:t>
            </a:r>
            <a:r>
              <a:rPr b="1" i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celiac nodes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located around the root of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the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celiac artery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on the posterior abdominal wall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1" name="Google Shape;221;p13"/>
          <p:cNvSpPr/>
          <p:nvPr/>
        </p:nvSpPr>
        <p:spPr>
          <a:xfrm>
            <a:off x="2057400" y="76200"/>
            <a:ext cx="2667000" cy="523220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Lymph Drainage</a:t>
            </a:r>
            <a:endParaRPr/>
          </a:p>
        </p:txBody>
      </p:sp>
      <p:pic>
        <p:nvPicPr>
          <p:cNvPr id="222" name="Google Shape;222;p13"/>
          <p:cNvPicPr preferRelativeResize="0"/>
          <p:nvPr/>
        </p:nvPicPr>
        <p:blipFill rotWithShape="1">
          <a:blip r:embed="rId3">
            <a:alphaModFix/>
          </a:blip>
          <a:srcRect b="23124" l="31055" r="22070" t="25312"/>
          <a:stretch/>
        </p:blipFill>
        <p:spPr>
          <a:xfrm>
            <a:off x="2971800" y="1905000"/>
            <a:ext cx="5943600" cy="4086225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23" name="Google Shape;223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4" name="Google Shape;22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225" name="Google Shape;2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179512" y="107921"/>
            <a:ext cx="1725488" cy="523220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/>
          </a:p>
        </p:txBody>
      </p:sp>
      <p:sp>
        <p:nvSpPr>
          <p:cNvPr id="227" name="Google Shape;227;p13"/>
          <p:cNvSpPr/>
          <p:nvPr/>
        </p:nvSpPr>
        <p:spPr>
          <a:xfrm>
            <a:off x="76200" y="685800"/>
            <a:ext cx="8763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lymph vessels  follow the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arteries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into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the</a:t>
            </a:r>
            <a:r>
              <a:rPr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left and right gastric nodes</a:t>
            </a:r>
            <a:r>
              <a:rPr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left</a:t>
            </a:r>
            <a:r>
              <a:rPr b="1" i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and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right gastroepiploic nodes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and the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short gastric nodes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/>
          <p:nvPr/>
        </p:nvSpPr>
        <p:spPr>
          <a:xfrm>
            <a:off x="152400" y="685800"/>
            <a:ext cx="8382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nerve supply includes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sympathetic fibers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derived from </a:t>
            </a:r>
            <a:r>
              <a:rPr b="1" lang="en-US" sz="2400">
                <a:solidFill>
                  <a:srgbClr val="E36C09"/>
                </a:solidFill>
                <a:latin typeface="Candara"/>
                <a:ea typeface="Candara"/>
                <a:cs typeface="Candara"/>
                <a:sym typeface="Candara"/>
              </a:rPr>
              <a:t>the celiac plexus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parasympathetic fibers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from the </a:t>
            </a:r>
            <a:r>
              <a:rPr b="1" lang="en-US" sz="2400">
                <a:solidFill>
                  <a:srgbClr val="E36C09"/>
                </a:solidFill>
                <a:latin typeface="Candara"/>
                <a:ea typeface="Candara"/>
                <a:cs typeface="Candara"/>
                <a:sym typeface="Candara"/>
              </a:rPr>
              <a:t>right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</a:t>
            </a:r>
            <a:r>
              <a:rPr b="1" lang="en-US" sz="2400">
                <a:solidFill>
                  <a:srgbClr val="E36C09"/>
                </a:solidFill>
                <a:latin typeface="Candara"/>
                <a:ea typeface="Candara"/>
                <a:cs typeface="Candara"/>
                <a:sym typeface="Candara"/>
              </a:rPr>
              <a:t>left vagus nerves </a:t>
            </a:r>
            <a:endParaRPr b="1" sz="2400">
              <a:solidFill>
                <a:srgbClr val="E36C0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2209800" y="152400"/>
            <a:ext cx="2057400" cy="461665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36C09"/>
                </a:solidFill>
                <a:latin typeface="Candara"/>
                <a:ea typeface="Candara"/>
                <a:cs typeface="Candara"/>
                <a:sym typeface="Candara"/>
              </a:rPr>
              <a:t>Nerve Supply</a:t>
            </a:r>
            <a:endParaRPr/>
          </a:p>
        </p:txBody>
      </p:sp>
      <p:pic>
        <p:nvPicPr>
          <p:cNvPr id="235" name="Google Shape;235;p14"/>
          <p:cNvPicPr preferRelativeResize="0"/>
          <p:nvPr/>
        </p:nvPicPr>
        <p:blipFill rotWithShape="1">
          <a:blip r:embed="rId3">
            <a:alphaModFix/>
          </a:blip>
          <a:srcRect b="29687" l="31055" r="22070" t="30000"/>
          <a:stretch/>
        </p:blipFill>
        <p:spPr>
          <a:xfrm>
            <a:off x="3200400" y="1520620"/>
            <a:ext cx="5715040" cy="3071834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36" name="Google Shape;236;p14"/>
          <p:cNvSpPr txBox="1"/>
          <p:nvPr>
            <p:ph idx="10" type="dt"/>
          </p:nvPr>
        </p:nvSpPr>
        <p:spPr>
          <a:xfrm>
            <a:off x="6858000" y="1524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37" name="Google Shape;237;p14"/>
          <p:cNvSpPr txBox="1"/>
          <p:nvPr>
            <p:ph idx="12" type="sldNum"/>
          </p:nvPr>
        </p:nvSpPr>
        <p:spPr>
          <a:xfrm>
            <a:off x="7543800" y="3810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238" name="Google Shape;238;p14"/>
          <p:cNvSpPr txBox="1"/>
          <p:nvPr>
            <p:ph idx="11" type="ftr"/>
          </p:nvPr>
        </p:nvSpPr>
        <p:spPr>
          <a:xfrm>
            <a:off x="6248400" y="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39" name="Google Shape;239;p14"/>
          <p:cNvSpPr/>
          <p:nvPr/>
        </p:nvSpPr>
        <p:spPr>
          <a:xfrm>
            <a:off x="152400" y="1886125"/>
            <a:ext cx="31242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❑"/>
            </a:pPr>
            <a:r>
              <a:rPr b="1" lang="en-US" sz="24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The anterior vagal trunk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which is formed mainly from </a:t>
            </a:r>
            <a:r>
              <a:rPr b="1" lang="en-US" sz="2400">
                <a:solidFill>
                  <a:srgbClr val="E36C09"/>
                </a:solidFill>
                <a:latin typeface="Candara"/>
                <a:ea typeface="Candara"/>
                <a:cs typeface="Candara"/>
                <a:sym typeface="Candara"/>
              </a:rPr>
              <a:t>the left vagus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nerve, enters the abdomen on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anterior surface of the esophagus.,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then divides into branches that supply the anterior surface of the stomach.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0" name="Google Shape;240;p14"/>
          <p:cNvSpPr/>
          <p:nvPr/>
        </p:nvSpPr>
        <p:spPr>
          <a:xfrm>
            <a:off x="1254255" y="6041122"/>
            <a:ext cx="8991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36C09"/>
                </a:solidFill>
                <a:latin typeface="Candara"/>
                <a:ea typeface="Candara"/>
                <a:cs typeface="Candara"/>
                <a:sym typeface="Candara"/>
              </a:rPr>
              <a:t>A large hepatic branch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passes up to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liver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and from this a </a:t>
            </a:r>
            <a:r>
              <a:rPr b="1" lang="en-US" sz="2400" u="sng">
                <a:solidFill>
                  <a:srgbClr val="E36C09"/>
                </a:solidFill>
                <a:latin typeface="Candara"/>
                <a:ea typeface="Candara"/>
                <a:cs typeface="Candara"/>
                <a:sym typeface="Candara"/>
              </a:rPr>
              <a:t>pyloric branch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passes down to the pylorus 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179512" y="107921"/>
            <a:ext cx="1872208" cy="523220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"/>
          <p:cNvSpPr/>
          <p:nvPr/>
        </p:nvSpPr>
        <p:spPr>
          <a:xfrm>
            <a:off x="152400" y="685800"/>
            <a:ext cx="1981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Nerve Supply</a:t>
            </a:r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457200" y="1077700"/>
            <a:ext cx="42147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❑"/>
            </a:pPr>
            <a:r>
              <a:rPr b="1" lang="en-US" sz="24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The posterior vagal trunk</a:t>
            </a:r>
            <a:r>
              <a:rPr lang="en-US" sz="24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which is formed mainly from </a:t>
            </a:r>
            <a:r>
              <a:rPr b="1" lang="en-US" sz="2400">
                <a:solidFill>
                  <a:srgbClr val="E36C09"/>
                </a:solidFill>
                <a:latin typeface="Candara"/>
                <a:ea typeface="Candara"/>
                <a:cs typeface="Candara"/>
                <a:sym typeface="Candara"/>
              </a:rPr>
              <a:t>the right vagus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nerve, enters the abdomen on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posterior surface of the esophagus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trunk supply mainly the posterior surface of the stomach.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large branch passes to the </a:t>
            </a:r>
            <a:r>
              <a:rPr b="1" lang="en-US" sz="24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celiac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n-US" sz="24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superior mesenteric plexuses</a:t>
            </a:r>
            <a:endParaRPr b="1" sz="24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8" name="Google Shape;248;p15"/>
          <p:cNvPicPr preferRelativeResize="0"/>
          <p:nvPr/>
        </p:nvPicPr>
        <p:blipFill rotWithShape="1">
          <a:blip r:embed="rId3">
            <a:alphaModFix/>
          </a:blip>
          <a:srcRect b="29687" l="55079" r="22070" t="30000"/>
          <a:stretch/>
        </p:blipFill>
        <p:spPr>
          <a:xfrm>
            <a:off x="4343400" y="838200"/>
            <a:ext cx="4630478" cy="5105400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49" name="Google Shape;249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50" name="Google Shape;25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251" name="Google Shape;25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52" name="Google Shape;252;p15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"/>
          <p:cNvSpPr/>
          <p:nvPr/>
        </p:nvSpPr>
        <p:spPr>
          <a:xfrm>
            <a:off x="152400" y="39469"/>
            <a:ext cx="3200400" cy="584775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Small Intestine</a:t>
            </a:r>
            <a:endParaRPr/>
          </a:p>
        </p:txBody>
      </p:sp>
      <p:sp>
        <p:nvSpPr>
          <p:cNvPr id="258" name="Google Shape;258;p16"/>
          <p:cNvSpPr/>
          <p:nvPr/>
        </p:nvSpPr>
        <p:spPr>
          <a:xfrm>
            <a:off x="3657600" y="76200"/>
            <a:ext cx="1981200" cy="523220"/>
          </a:xfrm>
          <a:prstGeom prst="rect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Duodenum</a:t>
            </a:r>
            <a:endParaRPr/>
          </a:p>
        </p:txBody>
      </p:sp>
      <p:sp>
        <p:nvSpPr>
          <p:cNvPr id="259" name="Google Shape;259;p16"/>
          <p:cNvSpPr/>
          <p:nvPr/>
        </p:nvSpPr>
        <p:spPr>
          <a:xfrm>
            <a:off x="678143" y="657888"/>
            <a:ext cx="8763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duodenum is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a C-shaped tube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about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10 in. (25 cm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 long, which joins </a:t>
            </a:r>
            <a:r>
              <a:rPr b="1" lang="en-US" sz="24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the stomach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 </a:t>
            </a:r>
            <a:r>
              <a:rPr b="1" lang="en-US" sz="24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the jejunum.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It receives the openings of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the bile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pancreatic ducts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duodenum curves around the head of the pancreas </a:t>
            </a:r>
            <a:endParaRPr b="1"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0" name="Google Shape;260;p16"/>
          <p:cNvSpPr/>
          <p:nvPr/>
        </p:nvSpPr>
        <p:spPr>
          <a:xfrm>
            <a:off x="228600" y="2286000"/>
            <a:ext cx="350520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The first inch (2.5 cm)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of the duodenum resembles the stomach in that it is covered on its anterior and posterior surfaces with peritoneum and has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 lesser omentum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attached to its upper border and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 greater omentum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attached to its lower border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1" name="Google Shape;261;p16"/>
          <p:cNvSpPr txBox="1"/>
          <p:nvPr>
            <p:ph idx="11" type="ftr"/>
          </p:nvPr>
        </p:nvSpPr>
        <p:spPr>
          <a:xfrm>
            <a:off x="-533400" y="64770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62" name="Google Shape;262;p16"/>
          <p:cNvSpPr txBox="1"/>
          <p:nvPr>
            <p:ph idx="10" type="dt"/>
          </p:nvPr>
        </p:nvSpPr>
        <p:spPr>
          <a:xfrm>
            <a:off x="6781800" y="1524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63" name="Google Shape;263;p16"/>
          <p:cNvSpPr txBox="1"/>
          <p:nvPr>
            <p:ph idx="12" type="sldNum"/>
          </p:nvPr>
        </p:nvSpPr>
        <p:spPr>
          <a:xfrm>
            <a:off x="3200400" y="6492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pic>
        <p:nvPicPr>
          <p:cNvPr descr="http://faculty.ucc.edu/biology-potter/overvi1.jpg" id="264" name="Google Shape;2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2286000"/>
            <a:ext cx="4343400" cy="4466148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/>
          <p:nvPr/>
        </p:nvSpPr>
        <p:spPr>
          <a:xfrm>
            <a:off x="143882" y="152400"/>
            <a:ext cx="2218318" cy="523220"/>
          </a:xfrm>
          <a:prstGeom prst="rect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Duodenum</a:t>
            </a:r>
            <a:endParaRPr/>
          </a:p>
        </p:txBody>
      </p:sp>
      <p:sp>
        <p:nvSpPr>
          <p:cNvPr id="270" name="Google Shape;270;p17"/>
          <p:cNvSpPr/>
          <p:nvPr/>
        </p:nvSpPr>
        <p:spPr>
          <a:xfrm>
            <a:off x="76200" y="685800"/>
            <a:ext cx="8991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remainder of the duodenum </a:t>
            </a:r>
            <a:r>
              <a:rPr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is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retroperitoneal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being only partially covered by peritoneum.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1" name="Google Shape;271;p17"/>
          <p:cNvSpPr/>
          <p:nvPr/>
        </p:nvSpPr>
        <p:spPr>
          <a:xfrm>
            <a:off x="0" y="2360474"/>
            <a:ext cx="32766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Parts of the Duodenum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duodenum is situated in </a:t>
            </a:r>
            <a:r>
              <a:rPr b="1" lang="en-US" sz="2400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the epigastric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US" sz="2400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umbilical regions</a:t>
            </a:r>
            <a:r>
              <a:rPr lang="en-US" sz="2400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and, for purposes of description, is divided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four parts:</a:t>
            </a:r>
            <a:endParaRPr/>
          </a:p>
        </p:txBody>
      </p:sp>
      <p:pic>
        <p:nvPicPr>
          <p:cNvPr id="272" name="Google Shape;272;p17"/>
          <p:cNvPicPr preferRelativeResize="0"/>
          <p:nvPr/>
        </p:nvPicPr>
        <p:blipFill rotWithShape="1">
          <a:blip r:embed="rId3">
            <a:alphaModFix/>
          </a:blip>
          <a:srcRect b="23124" l="26555" r="32617" t="27067"/>
          <a:stretch/>
        </p:blipFill>
        <p:spPr>
          <a:xfrm>
            <a:off x="3276600" y="1883092"/>
            <a:ext cx="5729294" cy="4368611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73" name="Google Shape;273;p17"/>
          <p:cNvSpPr txBox="1"/>
          <p:nvPr>
            <p:ph idx="11" type="ftr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74" name="Google Shape;274;p17"/>
          <p:cNvSpPr txBox="1"/>
          <p:nvPr>
            <p:ph idx="10" type="dt"/>
          </p:nvPr>
        </p:nvSpPr>
        <p:spPr>
          <a:xfrm>
            <a:off x="457200" y="6356350"/>
            <a:ext cx="1295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75" name="Google Shape;275;p17"/>
          <p:cNvSpPr txBox="1"/>
          <p:nvPr>
            <p:ph idx="12" type="sldNum"/>
          </p:nvPr>
        </p:nvSpPr>
        <p:spPr>
          <a:xfrm>
            <a:off x="86106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"/>
          <p:cNvSpPr txBox="1"/>
          <p:nvPr>
            <p:ph idx="10" type="dt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/>
          </a:p>
        </p:txBody>
      </p:sp>
      <p:sp>
        <p:nvSpPr>
          <p:cNvPr id="281" name="Google Shape;281;p18"/>
          <p:cNvSpPr txBox="1"/>
          <p:nvPr>
            <p:ph idx="11" type="ftr"/>
          </p:nvPr>
        </p:nvSpPr>
        <p:spPr>
          <a:xfrm>
            <a:off x="-76200" y="63246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/>
          </a:p>
        </p:txBody>
      </p:sp>
      <p:sp>
        <p:nvSpPr>
          <p:cNvPr id="282" name="Google Shape;282;p18"/>
          <p:cNvSpPr txBox="1"/>
          <p:nvPr>
            <p:ph idx="12" type="sldNum"/>
          </p:nvPr>
        </p:nvSpPr>
        <p:spPr>
          <a:xfrm>
            <a:off x="-17526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283" name="Google Shape;283;p18"/>
          <p:cNvSpPr/>
          <p:nvPr/>
        </p:nvSpPr>
        <p:spPr>
          <a:xfrm>
            <a:off x="143882" y="76200"/>
            <a:ext cx="2218318" cy="584775"/>
          </a:xfrm>
          <a:prstGeom prst="rect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Duodenum</a:t>
            </a:r>
            <a:endParaRPr/>
          </a:p>
        </p:txBody>
      </p:sp>
      <p:sp>
        <p:nvSpPr>
          <p:cNvPr id="284" name="Google Shape;284;p18"/>
          <p:cNvSpPr/>
          <p:nvPr/>
        </p:nvSpPr>
        <p:spPr>
          <a:xfrm>
            <a:off x="667096" y="660975"/>
            <a:ext cx="8763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b="1" lang="en-US" sz="2400" u="sng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First Part of the Duodenum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begins at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pylorus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and runs upward and backward on the </a:t>
            </a:r>
            <a:r>
              <a:rPr b="1" lang="en-US" sz="24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transpyloric plane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 the level of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first lumbar vertebra.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relations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of this part are as follows:</a:t>
            </a:r>
            <a:endParaRPr/>
          </a:p>
        </p:txBody>
      </p:sp>
      <p:pic>
        <p:nvPicPr>
          <p:cNvPr descr="https://s3.amazonaws.com/classconnection/156/flashcards/6058156/gif/part07_ch09_fig2-14D21249810493CAD87.gif" id="285" name="Google Shape;28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2285999"/>
            <a:ext cx="5791200" cy="4415947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"/>
          <p:cNvSpPr/>
          <p:nvPr/>
        </p:nvSpPr>
        <p:spPr>
          <a:xfrm>
            <a:off x="152400" y="609600"/>
            <a:ext cx="54102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Anteriorly</a:t>
            </a:r>
            <a:r>
              <a:rPr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quadrate lobe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of the liver and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gallbladder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Posteriorly: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lesser sac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(first inch only),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gastroduodenal artery,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bile duct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portal vein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and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inferior vena cava.</a:t>
            </a: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143882" y="76200"/>
            <a:ext cx="1989718" cy="523220"/>
          </a:xfrm>
          <a:prstGeom prst="rect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Duodenum</a:t>
            </a:r>
            <a:endParaRPr/>
          </a:p>
        </p:txBody>
      </p:sp>
      <p:sp>
        <p:nvSpPr>
          <p:cNvPr id="293" name="Google Shape;293;p19"/>
          <p:cNvSpPr/>
          <p:nvPr/>
        </p:nvSpPr>
        <p:spPr>
          <a:xfrm>
            <a:off x="76200" y="3940076"/>
            <a:ext cx="40386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Superiorly: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entrance into the lesser sac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(the epiploic foramen)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Inferiorly: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head of the pancreas.</a:t>
            </a:r>
            <a:endParaRPr/>
          </a:p>
        </p:txBody>
      </p:sp>
      <p:sp>
        <p:nvSpPr>
          <p:cNvPr id="294" name="Google Shape;294;p19"/>
          <p:cNvSpPr txBox="1"/>
          <p:nvPr>
            <p:ph idx="11" type="ftr"/>
          </p:nvPr>
        </p:nvSpPr>
        <p:spPr>
          <a:xfrm>
            <a:off x="-381000" y="61722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95" name="Google Shape;29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96" name="Google Shape;296;p19"/>
          <p:cNvSpPr txBox="1"/>
          <p:nvPr>
            <p:ph idx="12" type="sldNum"/>
          </p:nvPr>
        </p:nvSpPr>
        <p:spPr>
          <a:xfrm>
            <a:off x="85344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pic>
        <p:nvPicPr>
          <p:cNvPr id="297" name="Google Shape;297;p19"/>
          <p:cNvPicPr preferRelativeResize="0"/>
          <p:nvPr/>
        </p:nvPicPr>
        <p:blipFill rotWithShape="1">
          <a:blip r:embed="rId3">
            <a:alphaModFix/>
          </a:blip>
          <a:srcRect b="24999" l="31055" r="32031" t="12187"/>
          <a:stretch/>
        </p:blipFill>
        <p:spPr>
          <a:xfrm>
            <a:off x="5638800" y="115023"/>
            <a:ext cx="3276599" cy="2932977"/>
          </a:xfrm>
          <a:prstGeom prst="rect">
            <a:avLst/>
          </a:prstGeom>
          <a:noFill/>
          <a:ln cap="flat" cmpd="sng" w="57150">
            <a:solidFill>
              <a:srgbClr val="00CC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http://image.slidesharecdn.com/duodenum-140530115627-phpapp01/95/duodenum-7-638.jpg?cb=1443841968" id="298" name="Google Shape;29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0" y="3200400"/>
            <a:ext cx="4668720" cy="3505200"/>
          </a:xfrm>
          <a:prstGeom prst="rect">
            <a:avLst/>
          </a:prstGeom>
          <a:noFill/>
          <a:ln cap="flat" cmpd="sng" w="57150">
            <a:solidFill>
              <a:srgbClr val="00CC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44016" y="692696"/>
            <a:ext cx="82379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stomach is the dilated portion of the alimentary canal</a:t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07504" y="1143000"/>
            <a:ext cx="75886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It has a capacity of about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1500 mL</a:t>
            </a:r>
            <a:endParaRPr b="1" i="0" sz="2400" u="none" cap="none" strike="noStrike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07504" y="1676400"/>
            <a:ext cx="856895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It stores food &amp; mixes the food with gastric secretions, and it controls the rate of delivery of </a:t>
            </a:r>
            <a:r>
              <a:rPr b="1" i="0" lang="en-US" sz="2400" u="none" cap="none" strike="noStrike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the chyme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 the small intestine</a:t>
            </a:r>
            <a:endParaRPr b="0" i="0" sz="2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79512" y="2667000"/>
            <a:ext cx="2808312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stomach is situated in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upper part of the abdomen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extending from beneath the left costal margin region into </a:t>
            </a:r>
            <a:r>
              <a:rPr b="1" i="0" lang="en-US" sz="2400" u="none" cap="none" strike="noStrike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the epigastric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</a:t>
            </a:r>
            <a:r>
              <a:rPr b="1" i="0" lang="en-US" sz="2400" u="none" cap="none" strike="noStrike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umbilical regions</a:t>
            </a:r>
            <a:endParaRPr b="1" i="0" sz="2400" u="none" cap="none" strike="noStrike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23124" l="26555" r="32617" t="28713"/>
          <a:stretch/>
        </p:blipFill>
        <p:spPr>
          <a:xfrm>
            <a:off x="3131840" y="2509411"/>
            <a:ext cx="5691256" cy="4196189"/>
          </a:xfrm>
          <a:prstGeom prst="rect">
            <a:avLst/>
          </a:prstGeom>
          <a:noFill/>
          <a:ln cap="flat" cmpd="sng" w="57150">
            <a:solidFill>
              <a:srgbClr val="00CC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2" name="Google Shape;102;p2"/>
          <p:cNvSpPr txBox="1"/>
          <p:nvPr>
            <p:ph idx="10" type="dt"/>
          </p:nvPr>
        </p:nvSpPr>
        <p:spPr>
          <a:xfrm>
            <a:off x="7162800" y="2286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3" name="Google Shape;103;p2"/>
          <p:cNvSpPr txBox="1"/>
          <p:nvPr>
            <p:ph idx="12" type="sldNum"/>
          </p:nvPr>
        </p:nvSpPr>
        <p:spPr>
          <a:xfrm>
            <a:off x="457200" y="6356350"/>
            <a:ext cx="2983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104" name="Google Shape;104;p2"/>
          <p:cNvSpPr txBox="1"/>
          <p:nvPr>
            <p:ph idx="11" type="ftr"/>
          </p:nvPr>
        </p:nvSpPr>
        <p:spPr>
          <a:xfrm>
            <a:off x="6516216" y="3953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607013" y="682825"/>
            <a:ext cx="8839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b="1" lang="en-US" sz="2400" u="sng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Second Part of the Duodenum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Runs vertically downward in front of the hilum of the </a:t>
            </a:r>
            <a:r>
              <a:rPr b="1" lang="en-US" sz="24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right kidney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on the right side of the </a:t>
            </a:r>
            <a:r>
              <a:rPr b="1" lang="en-US" sz="24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second and third lumbar vertebrae</a:t>
            </a:r>
            <a:r>
              <a:rPr lang="en-US" sz="24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/>
          </a:p>
        </p:txBody>
      </p:sp>
      <p:pic>
        <p:nvPicPr>
          <p:cNvPr id="304" name="Google Shape;304;p20"/>
          <p:cNvPicPr preferRelativeResize="0"/>
          <p:nvPr/>
        </p:nvPicPr>
        <p:blipFill rotWithShape="1">
          <a:blip r:embed="rId3">
            <a:alphaModFix/>
          </a:blip>
          <a:srcRect b="55936" l="27539" r="55374" t="18750"/>
          <a:stretch/>
        </p:blipFill>
        <p:spPr>
          <a:xfrm>
            <a:off x="2433226" y="1905000"/>
            <a:ext cx="5186774" cy="4802572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05" name="Google Shape;305;p20"/>
          <p:cNvSpPr/>
          <p:nvPr/>
        </p:nvSpPr>
        <p:spPr>
          <a:xfrm>
            <a:off x="143882" y="76200"/>
            <a:ext cx="2218318" cy="584775"/>
          </a:xfrm>
          <a:prstGeom prst="rect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Duodenum</a:t>
            </a:r>
            <a:endParaRPr/>
          </a:p>
        </p:txBody>
      </p:sp>
      <p:sp>
        <p:nvSpPr>
          <p:cNvPr id="306" name="Google Shape;306;p20"/>
          <p:cNvSpPr txBox="1"/>
          <p:nvPr>
            <p:ph idx="11" type="ftr"/>
          </p:nvPr>
        </p:nvSpPr>
        <p:spPr>
          <a:xfrm>
            <a:off x="-228600" y="5867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07" name="Google Shape;307;p20"/>
          <p:cNvSpPr txBox="1"/>
          <p:nvPr>
            <p:ph idx="10" type="dt"/>
          </p:nvPr>
        </p:nvSpPr>
        <p:spPr>
          <a:xfrm>
            <a:off x="304800" y="6019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08" name="Google Shape;30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/>
          </a:p>
        </p:txBody>
      </p:sp>
      <p:sp>
        <p:nvSpPr>
          <p:cNvPr id="314" name="Google Shape;314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/>
          </a:p>
        </p:txBody>
      </p:sp>
      <p:sp>
        <p:nvSpPr>
          <p:cNvPr id="315" name="Google Shape;315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316" name="Google Shape;316;p21"/>
          <p:cNvSpPr/>
          <p:nvPr/>
        </p:nvSpPr>
        <p:spPr>
          <a:xfrm>
            <a:off x="76200" y="838200"/>
            <a:ext cx="414337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About halfway down its medial border,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the bile duct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the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main pancreatic duct</a:t>
            </a:r>
            <a:r>
              <a:rPr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pierce the duodenal wall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7" name="Google Shape;317;p21"/>
          <p:cNvSpPr/>
          <p:nvPr/>
        </p:nvSpPr>
        <p:spPr>
          <a:xfrm>
            <a:off x="76200" y="2590800"/>
            <a:ext cx="45720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They unite to form </a:t>
            </a:r>
            <a:r>
              <a:rPr b="1" lang="en-US" sz="24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the ampulla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that opens on the summit of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 major duodenal papilla.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The accessory pancreatic duct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if present, opens into the duodenum a little higher up on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 minor duodenal papilla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18" name="Google Shape;318;p21"/>
          <p:cNvPicPr preferRelativeResize="0"/>
          <p:nvPr/>
        </p:nvPicPr>
        <p:blipFill rotWithShape="1">
          <a:blip r:embed="rId3">
            <a:alphaModFix/>
          </a:blip>
          <a:srcRect b="16561" l="31055" r="33789" t="40312"/>
          <a:stretch/>
        </p:blipFill>
        <p:spPr>
          <a:xfrm>
            <a:off x="4585175" y="1712512"/>
            <a:ext cx="4425506" cy="3392888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19" name="Google Shape;319;p21"/>
          <p:cNvSpPr/>
          <p:nvPr/>
        </p:nvSpPr>
        <p:spPr>
          <a:xfrm>
            <a:off x="143882" y="152400"/>
            <a:ext cx="2218318" cy="584775"/>
          </a:xfrm>
          <a:prstGeom prst="rect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Duodenum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/>
          <p:nvPr/>
        </p:nvSpPr>
        <p:spPr>
          <a:xfrm>
            <a:off x="304800" y="737175"/>
            <a:ext cx="88059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relations 2</a:t>
            </a:r>
            <a:r>
              <a:rPr b="1" baseline="30000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nd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part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are as follows: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Anteriorly: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fundus of the gallbladder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and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right lobe of the liver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transverse colon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and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coils of the small intestine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Posteriorly: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hilum of the right kidney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and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right ureter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/>
          </a:p>
        </p:txBody>
      </p:sp>
      <p:pic>
        <p:nvPicPr>
          <p:cNvPr id="325" name="Google Shape;325;p22"/>
          <p:cNvPicPr preferRelativeResize="0"/>
          <p:nvPr/>
        </p:nvPicPr>
        <p:blipFill rotWithShape="1">
          <a:blip r:embed="rId3">
            <a:alphaModFix/>
          </a:blip>
          <a:srcRect b="18437" l="31640" r="21484" t="32811"/>
          <a:stretch/>
        </p:blipFill>
        <p:spPr>
          <a:xfrm>
            <a:off x="2228558" y="2438400"/>
            <a:ext cx="6077242" cy="4114800"/>
          </a:xfrm>
          <a:prstGeom prst="rect">
            <a:avLst/>
          </a:prstGeom>
          <a:noFill/>
          <a:ln cap="flat" cmpd="sng" w="57150">
            <a:solidFill>
              <a:srgbClr val="00CC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26" name="Google Shape;326;p22"/>
          <p:cNvSpPr/>
          <p:nvPr/>
        </p:nvSpPr>
        <p:spPr>
          <a:xfrm>
            <a:off x="143882" y="152400"/>
            <a:ext cx="2218318" cy="584775"/>
          </a:xfrm>
          <a:prstGeom prst="rect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Duodenum</a:t>
            </a:r>
            <a:endParaRPr/>
          </a:p>
        </p:txBody>
      </p:sp>
      <p:sp>
        <p:nvSpPr>
          <p:cNvPr id="327" name="Google Shape;327;p22"/>
          <p:cNvSpPr txBox="1"/>
          <p:nvPr>
            <p:ph idx="11" type="ftr"/>
          </p:nvPr>
        </p:nvSpPr>
        <p:spPr>
          <a:xfrm>
            <a:off x="-457200" y="61722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28" name="Google Shape;328;p22"/>
          <p:cNvSpPr txBox="1"/>
          <p:nvPr>
            <p:ph idx="10" type="dt"/>
          </p:nvPr>
        </p:nvSpPr>
        <p:spPr>
          <a:xfrm>
            <a:off x="304800" y="63246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29" name="Google Shape;329;p22"/>
          <p:cNvSpPr txBox="1"/>
          <p:nvPr>
            <p:ph idx="12" type="sldNum"/>
          </p:nvPr>
        </p:nvSpPr>
        <p:spPr>
          <a:xfrm>
            <a:off x="685800" y="649287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"/>
          <p:cNvSpPr txBox="1"/>
          <p:nvPr>
            <p:ph idx="10" type="dt"/>
          </p:nvPr>
        </p:nvSpPr>
        <p:spPr>
          <a:xfrm>
            <a:off x="6781800" y="1524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35" name="Google Shape;335;p23"/>
          <p:cNvSpPr txBox="1"/>
          <p:nvPr>
            <p:ph idx="11" type="ftr"/>
          </p:nvPr>
        </p:nvSpPr>
        <p:spPr>
          <a:xfrm>
            <a:off x="6172200" y="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/>
          </a:p>
        </p:txBody>
      </p:sp>
      <p:sp>
        <p:nvSpPr>
          <p:cNvPr id="336" name="Google Shape;336;p23"/>
          <p:cNvSpPr txBox="1"/>
          <p:nvPr>
            <p:ph idx="12" type="sldNum"/>
          </p:nvPr>
        </p:nvSpPr>
        <p:spPr>
          <a:xfrm>
            <a:off x="7620000" y="38100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337" name="Google Shape;337;p23"/>
          <p:cNvSpPr/>
          <p:nvPr/>
        </p:nvSpPr>
        <p:spPr>
          <a:xfrm>
            <a:off x="143884" y="1071275"/>
            <a:ext cx="90678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Laterally: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ascending colon,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right colic flexure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and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right lobe of the liver.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Medially: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head of the pancreas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bile duct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and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main pancreatic duct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/>
          </a:p>
        </p:txBody>
      </p:sp>
      <p:pic>
        <p:nvPicPr>
          <p:cNvPr descr="http://image.slidesharecdn.com/duodenum-140530115627-phpapp01/95/duodenum-12-638.jpg?cb=1443841968" id="338" name="Google Shape;3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7529" y="2266532"/>
            <a:ext cx="6014071" cy="4515268"/>
          </a:xfrm>
          <a:prstGeom prst="rect">
            <a:avLst/>
          </a:prstGeom>
          <a:noFill/>
          <a:ln cap="flat" cmpd="sng" w="57150">
            <a:solidFill>
              <a:srgbClr val="00CC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9" name="Google Shape;339;p23"/>
          <p:cNvSpPr/>
          <p:nvPr/>
        </p:nvSpPr>
        <p:spPr>
          <a:xfrm>
            <a:off x="76200" y="609600"/>
            <a:ext cx="48894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relations 2</a:t>
            </a:r>
            <a:r>
              <a:rPr b="1" baseline="30000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nd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part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are as follows:</a:t>
            </a:r>
            <a:endParaRPr/>
          </a:p>
        </p:txBody>
      </p:sp>
      <p:sp>
        <p:nvSpPr>
          <p:cNvPr id="340" name="Google Shape;340;p23"/>
          <p:cNvSpPr/>
          <p:nvPr/>
        </p:nvSpPr>
        <p:spPr>
          <a:xfrm>
            <a:off x="143882" y="76200"/>
            <a:ext cx="2218318" cy="584775"/>
          </a:xfrm>
          <a:prstGeom prst="rect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Duodenum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/>
          <p:nvPr/>
        </p:nvSpPr>
        <p:spPr>
          <a:xfrm>
            <a:off x="228600" y="720071"/>
            <a:ext cx="8763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b="1" lang="en-US" sz="2400" u="sng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Third Part of the Duodenum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Passing in front of the vertebral column and following the lower margin of the head of the pancreas </a:t>
            </a:r>
            <a:endParaRPr/>
          </a:p>
        </p:txBody>
      </p:sp>
      <p:pic>
        <p:nvPicPr>
          <p:cNvPr id="346" name="Google Shape;346;p24"/>
          <p:cNvPicPr preferRelativeResize="0"/>
          <p:nvPr/>
        </p:nvPicPr>
        <p:blipFill rotWithShape="1">
          <a:blip r:embed="rId3">
            <a:alphaModFix/>
          </a:blip>
          <a:srcRect b="18437" l="31640" r="21484" t="32811"/>
          <a:stretch/>
        </p:blipFill>
        <p:spPr>
          <a:xfrm>
            <a:off x="2895600" y="1819274"/>
            <a:ext cx="5978767" cy="4048126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47" name="Google Shape;347;p24"/>
          <p:cNvSpPr/>
          <p:nvPr/>
        </p:nvSpPr>
        <p:spPr>
          <a:xfrm>
            <a:off x="143882" y="152400"/>
            <a:ext cx="1913518" cy="523220"/>
          </a:xfrm>
          <a:prstGeom prst="rect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Duodenum</a:t>
            </a:r>
            <a:endParaRPr/>
          </a:p>
        </p:txBody>
      </p:sp>
      <p:sp>
        <p:nvSpPr>
          <p:cNvPr id="348" name="Google Shape;348;p24"/>
          <p:cNvSpPr/>
          <p:nvPr/>
        </p:nvSpPr>
        <p:spPr>
          <a:xfrm>
            <a:off x="76200" y="2046744"/>
            <a:ext cx="27432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relations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Anteriorly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</a:t>
            </a:r>
            <a:r>
              <a:rPr b="1" lang="en-US" sz="24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root of the mesentery of the small intestine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superior mesenteric vessels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(contained within it)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b="1" lang="en-US" sz="24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coils of jejunum.</a:t>
            </a:r>
            <a:endParaRPr/>
          </a:p>
        </p:txBody>
      </p:sp>
      <p:sp>
        <p:nvSpPr>
          <p:cNvPr id="349" name="Google Shape;349;p24"/>
          <p:cNvSpPr txBox="1"/>
          <p:nvPr>
            <p:ph idx="11" type="ftr"/>
          </p:nvPr>
        </p:nvSpPr>
        <p:spPr>
          <a:xfrm>
            <a:off x="5867400" y="2286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50" name="Google Shape;350;p24"/>
          <p:cNvSpPr txBox="1"/>
          <p:nvPr>
            <p:ph idx="10" type="dt"/>
          </p:nvPr>
        </p:nvSpPr>
        <p:spPr>
          <a:xfrm>
            <a:off x="6400800" y="3810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51" name="Google Shape;35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228600" y="5874603"/>
            <a:ext cx="8763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Posteriorly: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ureter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psoas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muscle,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inferior vena cava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aorta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"/>
          <p:cNvSpPr txBox="1"/>
          <p:nvPr>
            <p:ph idx="10" type="dt"/>
          </p:nvPr>
        </p:nvSpPr>
        <p:spPr>
          <a:xfrm>
            <a:off x="457200" y="65690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/>
          </a:p>
        </p:txBody>
      </p:sp>
      <p:sp>
        <p:nvSpPr>
          <p:cNvPr id="358" name="Google Shape;358;p25"/>
          <p:cNvSpPr txBox="1"/>
          <p:nvPr>
            <p:ph idx="11" type="ftr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/>
          </a:p>
        </p:txBody>
      </p:sp>
      <p:sp>
        <p:nvSpPr>
          <p:cNvPr id="359" name="Google Shape;359;p25"/>
          <p:cNvSpPr txBox="1"/>
          <p:nvPr>
            <p:ph idx="12" type="sldNum"/>
          </p:nvPr>
        </p:nvSpPr>
        <p:spPr>
          <a:xfrm>
            <a:off x="6553200" y="65690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pic>
        <p:nvPicPr>
          <p:cNvPr id="360" name="Google Shape;360;p25"/>
          <p:cNvPicPr preferRelativeResize="0"/>
          <p:nvPr/>
        </p:nvPicPr>
        <p:blipFill rotWithShape="1">
          <a:blip r:embed="rId3">
            <a:alphaModFix/>
          </a:blip>
          <a:srcRect b="18749" l="38653" r="22108" t="19791"/>
          <a:stretch/>
        </p:blipFill>
        <p:spPr>
          <a:xfrm>
            <a:off x="3276600" y="1368189"/>
            <a:ext cx="5715000" cy="5032611"/>
          </a:xfrm>
          <a:prstGeom prst="rect">
            <a:avLst/>
          </a:prstGeom>
          <a:noFill/>
          <a:ln cap="flat" cmpd="sng" w="7620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61" name="Google Shape;361;p25"/>
          <p:cNvSpPr/>
          <p:nvPr/>
        </p:nvSpPr>
        <p:spPr>
          <a:xfrm>
            <a:off x="76200" y="2590800"/>
            <a:ext cx="32766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Superiorly: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of the pancreas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Inferiorly: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Coils of jejunum</a:t>
            </a:r>
            <a:endParaRPr/>
          </a:p>
        </p:txBody>
      </p:sp>
      <p:sp>
        <p:nvSpPr>
          <p:cNvPr id="362" name="Google Shape;362;p25"/>
          <p:cNvSpPr/>
          <p:nvPr/>
        </p:nvSpPr>
        <p:spPr>
          <a:xfrm>
            <a:off x="457200" y="791085"/>
            <a:ext cx="415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b="1" lang="en-US" sz="2400" u="sng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Third Part of the Duodenum</a:t>
            </a:r>
            <a:endParaRPr/>
          </a:p>
        </p:txBody>
      </p:sp>
      <p:sp>
        <p:nvSpPr>
          <p:cNvPr id="363" name="Google Shape;363;p25"/>
          <p:cNvSpPr/>
          <p:nvPr/>
        </p:nvSpPr>
        <p:spPr>
          <a:xfrm>
            <a:off x="143882" y="152400"/>
            <a:ext cx="1913518" cy="523220"/>
          </a:xfrm>
          <a:prstGeom prst="rect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Duodenum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"/>
          <p:cNvSpPr/>
          <p:nvPr/>
        </p:nvSpPr>
        <p:spPr>
          <a:xfrm>
            <a:off x="262038" y="675625"/>
            <a:ext cx="36576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b="1" lang="en-US" sz="2400" u="sng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Fourth Part of the Duodenum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runs upward and to the left to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duodenojejunal flexure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/>
          </a:p>
        </p:txBody>
      </p:sp>
      <p:pic>
        <p:nvPicPr>
          <p:cNvPr id="369" name="Google Shape;369;p26"/>
          <p:cNvPicPr preferRelativeResize="0"/>
          <p:nvPr/>
        </p:nvPicPr>
        <p:blipFill rotWithShape="1">
          <a:blip r:embed="rId3">
            <a:alphaModFix/>
          </a:blip>
          <a:srcRect b="18437" l="31640" r="21484" t="32811"/>
          <a:stretch/>
        </p:blipFill>
        <p:spPr>
          <a:xfrm>
            <a:off x="3730863" y="209550"/>
            <a:ext cx="5304693" cy="3448050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70" name="Google Shape;370;p26"/>
          <p:cNvSpPr/>
          <p:nvPr/>
        </p:nvSpPr>
        <p:spPr>
          <a:xfrm>
            <a:off x="143882" y="152400"/>
            <a:ext cx="2218318" cy="523220"/>
          </a:xfrm>
          <a:prstGeom prst="rect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Duodenum</a:t>
            </a:r>
            <a:endParaRPr/>
          </a:p>
        </p:txBody>
      </p:sp>
      <p:sp>
        <p:nvSpPr>
          <p:cNvPr id="371" name="Google Shape;371;p26"/>
          <p:cNvSpPr txBox="1"/>
          <p:nvPr>
            <p:ph idx="11" type="ftr"/>
          </p:nvPr>
        </p:nvSpPr>
        <p:spPr>
          <a:xfrm>
            <a:off x="5791200" y="638492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72" name="Google Shape;372;p26"/>
          <p:cNvSpPr txBox="1"/>
          <p:nvPr>
            <p:ph idx="10" type="dt"/>
          </p:nvPr>
        </p:nvSpPr>
        <p:spPr>
          <a:xfrm>
            <a:off x="6400800" y="65690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73" name="Google Shape;373;p26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pic>
        <p:nvPicPr>
          <p:cNvPr descr="http://web.uni-plovdiv.bg/stu1104541018/docs/res/skandalakis'%20surgical%20anatomy%20-%202004/Chapter%2016_%20Small%20Intestine_fichiers/loadBinary(1).jpg" id="374" name="Google Shape;374;p26"/>
          <p:cNvPicPr preferRelativeResize="0"/>
          <p:nvPr/>
        </p:nvPicPr>
        <p:blipFill rotWithShape="1">
          <a:blip r:embed="rId4">
            <a:alphaModFix/>
          </a:blip>
          <a:srcRect b="53419" l="51106" r="0" t="0"/>
          <a:stretch/>
        </p:blipFill>
        <p:spPr>
          <a:xfrm>
            <a:off x="685800" y="2667000"/>
            <a:ext cx="2810074" cy="4038600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5" name="Google Shape;375;p26"/>
          <p:cNvSpPr/>
          <p:nvPr/>
        </p:nvSpPr>
        <p:spPr>
          <a:xfrm>
            <a:off x="4038600" y="4114800"/>
            <a:ext cx="4572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flexure is held in position by a peritoneal fold, </a:t>
            </a:r>
            <a:r>
              <a:rPr b="1" lang="en-US" sz="2400">
                <a:solidFill>
                  <a:srgbClr val="33CC33"/>
                </a:solidFill>
                <a:latin typeface="Candara"/>
                <a:ea typeface="Candara"/>
                <a:cs typeface="Candara"/>
                <a:sym typeface="Candara"/>
              </a:rPr>
              <a:t>the ligament of Treitz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which is attached to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right crus of the diaphragm.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"/>
          <p:cNvSpPr txBox="1"/>
          <p:nvPr>
            <p:ph idx="10" type="dt"/>
          </p:nvPr>
        </p:nvSpPr>
        <p:spPr>
          <a:xfrm>
            <a:off x="6553200" y="1524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81" name="Google Shape;381;p27"/>
          <p:cNvSpPr txBox="1"/>
          <p:nvPr>
            <p:ph idx="11" type="ftr"/>
          </p:nvPr>
        </p:nvSpPr>
        <p:spPr>
          <a:xfrm>
            <a:off x="5943600" y="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/>
          </a:p>
        </p:txBody>
      </p:sp>
      <p:sp>
        <p:nvSpPr>
          <p:cNvPr id="382" name="Google Shape;382;p27"/>
          <p:cNvSpPr txBox="1"/>
          <p:nvPr>
            <p:ph idx="12" type="sldNum"/>
          </p:nvPr>
        </p:nvSpPr>
        <p:spPr>
          <a:xfrm>
            <a:off x="457200" y="626427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76200" y="1066800"/>
            <a:ext cx="88392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relations are as follows: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Anteriorly: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The beginning of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root of the mesentery and coils of jejunum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Posteriorly: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The left margin of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aorta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the medial border of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left psoas muscle </a:t>
            </a:r>
            <a:endParaRPr/>
          </a:p>
        </p:txBody>
      </p:sp>
      <p:sp>
        <p:nvSpPr>
          <p:cNvPr id="384" name="Google Shape;384;p27"/>
          <p:cNvSpPr/>
          <p:nvPr/>
        </p:nvSpPr>
        <p:spPr>
          <a:xfrm>
            <a:off x="143882" y="152400"/>
            <a:ext cx="2218318" cy="523220"/>
          </a:xfrm>
          <a:prstGeom prst="rect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Duodenum</a:t>
            </a:r>
            <a:endParaRPr/>
          </a:p>
        </p:txBody>
      </p:sp>
      <p:sp>
        <p:nvSpPr>
          <p:cNvPr id="385" name="Google Shape;385;p27"/>
          <p:cNvSpPr/>
          <p:nvPr/>
        </p:nvSpPr>
        <p:spPr>
          <a:xfrm>
            <a:off x="457200" y="675625"/>
            <a:ext cx="434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b="1" lang="en-US" sz="2400" u="sng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Fourth Part of the Duodenum</a:t>
            </a:r>
            <a:endParaRPr/>
          </a:p>
        </p:txBody>
      </p:sp>
      <p:pic>
        <p:nvPicPr>
          <p:cNvPr id="386" name="Google Shape;386;p27"/>
          <p:cNvPicPr preferRelativeResize="0"/>
          <p:nvPr/>
        </p:nvPicPr>
        <p:blipFill rotWithShape="1">
          <a:blip r:embed="rId3">
            <a:alphaModFix/>
          </a:blip>
          <a:srcRect b="31562" l="31055" r="22070" t="15000"/>
          <a:stretch/>
        </p:blipFill>
        <p:spPr>
          <a:xfrm>
            <a:off x="3276600" y="2787016"/>
            <a:ext cx="5506449" cy="3923344"/>
          </a:xfrm>
          <a:prstGeom prst="rect">
            <a:avLst/>
          </a:prstGeom>
          <a:noFill/>
          <a:ln cap="flat" cmpd="sng" w="57150">
            <a:solidFill>
              <a:srgbClr val="00CC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"/>
          <p:cNvSpPr/>
          <p:nvPr/>
        </p:nvSpPr>
        <p:spPr>
          <a:xfrm>
            <a:off x="152390" y="1391950"/>
            <a:ext cx="37338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mucous membrane of the duodenum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is thick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In the first part of the duodenum it is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smooth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 the remainder of the duodenum it is thrown into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numerous circular folds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called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 plicae circulares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92" name="Google Shape;392;p28"/>
          <p:cNvPicPr preferRelativeResize="0"/>
          <p:nvPr/>
        </p:nvPicPr>
        <p:blipFill rotWithShape="1">
          <a:blip r:embed="rId3">
            <a:alphaModFix/>
          </a:blip>
          <a:srcRect b="16561" l="31055" r="33789" t="40312"/>
          <a:stretch/>
        </p:blipFill>
        <p:spPr>
          <a:xfrm>
            <a:off x="3823297" y="1524000"/>
            <a:ext cx="5168303" cy="4572000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93" name="Google Shape;393;p28"/>
          <p:cNvSpPr/>
          <p:nvPr/>
        </p:nvSpPr>
        <p:spPr>
          <a:xfrm>
            <a:off x="143882" y="152400"/>
            <a:ext cx="2218318" cy="523220"/>
          </a:xfrm>
          <a:prstGeom prst="rect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Duodenum</a:t>
            </a:r>
            <a:endParaRPr/>
          </a:p>
        </p:txBody>
      </p:sp>
      <p:sp>
        <p:nvSpPr>
          <p:cNvPr id="394" name="Google Shape;394;p28"/>
          <p:cNvSpPr/>
          <p:nvPr/>
        </p:nvSpPr>
        <p:spPr>
          <a:xfrm>
            <a:off x="100625" y="772180"/>
            <a:ext cx="65287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Mucous Membrane and Duodenal Papillae</a:t>
            </a:r>
            <a:endParaRPr/>
          </a:p>
        </p:txBody>
      </p:sp>
      <p:sp>
        <p:nvSpPr>
          <p:cNvPr id="395" name="Google Shape;395;p28"/>
          <p:cNvSpPr txBox="1"/>
          <p:nvPr>
            <p:ph idx="11" type="ftr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96" name="Google Shape;396;p28"/>
          <p:cNvSpPr txBox="1"/>
          <p:nvPr>
            <p:ph idx="10" type="dt"/>
          </p:nvPr>
        </p:nvSpPr>
        <p:spPr>
          <a:xfrm>
            <a:off x="152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97" name="Google Shape;39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9"/>
          <p:cNvSpPr/>
          <p:nvPr/>
        </p:nvSpPr>
        <p:spPr>
          <a:xfrm>
            <a:off x="76200" y="3581400"/>
            <a:ext cx="43434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The accessory pancreatic duct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if present, opens into the duodenum on a smaller papilla about 0.75 in. (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1.9 cm)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above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major duodenal papilla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called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minor duodenal papilla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b="1"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03" name="Google Shape;403;p29"/>
          <p:cNvPicPr preferRelativeResize="0"/>
          <p:nvPr/>
        </p:nvPicPr>
        <p:blipFill rotWithShape="1">
          <a:blip r:embed="rId3">
            <a:alphaModFix/>
          </a:blip>
          <a:srcRect b="16561" l="31055" r="33789" t="40312"/>
          <a:stretch/>
        </p:blipFill>
        <p:spPr>
          <a:xfrm>
            <a:off x="4837081" y="152400"/>
            <a:ext cx="4078319" cy="3607775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4" name="Google Shape;404;p29"/>
          <p:cNvSpPr/>
          <p:nvPr/>
        </p:nvSpPr>
        <p:spPr>
          <a:xfrm>
            <a:off x="143882" y="152400"/>
            <a:ext cx="2218318" cy="584775"/>
          </a:xfrm>
          <a:prstGeom prst="rect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Duodenum</a:t>
            </a:r>
            <a:endParaRPr/>
          </a:p>
        </p:txBody>
      </p:sp>
      <p:sp>
        <p:nvSpPr>
          <p:cNvPr id="405" name="Google Shape;405;p29"/>
          <p:cNvSpPr/>
          <p:nvPr/>
        </p:nvSpPr>
        <p:spPr>
          <a:xfrm>
            <a:off x="152400" y="685800"/>
            <a:ext cx="41148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 the site where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the bile duct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the main pancreatic duct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pierce the medial wall of 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second part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is a small, rounded elevation called the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major duodenal papilla</a:t>
            </a:r>
            <a:endParaRPr/>
          </a:p>
        </p:txBody>
      </p:sp>
      <p:sp>
        <p:nvSpPr>
          <p:cNvPr id="406" name="Google Shape;406;p29"/>
          <p:cNvSpPr txBox="1"/>
          <p:nvPr>
            <p:ph idx="11" type="ftr"/>
          </p:nvPr>
        </p:nvSpPr>
        <p:spPr>
          <a:xfrm>
            <a:off x="-381000" y="61722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07" name="Google Shape;40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08" name="Google Shape;408;p29"/>
          <p:cNvSpPr txBox="1"/>
          <p:nvPr>
            <p:ph idx="12" type="sldNum"/>
          </p:nvPr>
        </p:nvSpPr>
        <p:spPr>
          <a:xfrm>
            <a:off x="-990600" y="65690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pic>
        <p:nvPicPr>
          <p:cNvPr descr="http://library.med.utah.edu/WebPath/jpeg4/GI415.jpg" id="409" name="Google Shape;40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3962400"/>
            <a:ext cx="4711030" cy="2441171"/>
          </a:xfrm>
          <a:prstGeom prst="rect">
            <a:avLst/>
          </a:prstGeom>
          <a:noFill/>
          <a:ln cap="flat" cmpd="sng" w="57150">
            <a:solidFill>
              <a:srgbClr val="00CC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152400" y="716340"/>
            <a:ext cx="88392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It is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roughly J-shaped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has two openings, </a:t>
            </a:r>
            <a:r>
              <a:rPr b="1" i="0" lang="en-US" sz="2400" u="none" cap="none" strike="noStrike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the cardiac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</a:t>
            </a:r>
            <a:r>
              <a:rPr b="1" i="0" lang="en-US" sz="2400" u="none" cap="none" strike="noStrike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pyloric orifices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two curvatures, </a:t>
            </a:r>
            <a:r>
              <a:rPr b="1" i="0" lang="en-US" sz="2400" u="none" cap="none" strike="noStrike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the greater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</a:t>
            </a:r>
            <a:r>
              <a:rPr b="1" i="0" lang="en-US" sz="2400" u="none" cap="none" strike="noStrike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lesser curvatures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; and two surfaces, </a:t>
            </a:r>
            <a:r>
              <a:rPr b="1" i="0" lang="en-US" sz="2400" u="none" cap="none" strike="noStrike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an anterior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i="0" lang="en-US" sz="2400" u="none" cap="none" strike="noStrike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a posterior surface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41874" l="31055" r="22070" t="14062"/>
          <a:stretch/>
        </p:blipFill>
        <p:spPr>
          <a:xfrm>
            <a:off x="1691680" y="2581252"/>
            <a:ext cx="6371656" cy="3743348"/>
          </a:xfrm>
          <a:prstGeom prst="rect">
            <a:avLst/>
          </a:prstGeom>
          <a:noFill/>
          <a:ln cap="flat" cmpd="sng" w="57150">
            <a:solidFill>
              <a:srgbClr val="00CC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2" name="Google Shape;11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3" name="Google Shape;113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114" name="Google Shape;114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mk:@MSITStore:D:\TEXT%20BOOKS\Clinical%20Anatomy%20by%20Regions%20-%208th%20Ed.CHM::/5_files/CLINICAL_NOTES.png" id="414" name="Google Shape;414;p30"/>
          <p:cNvSpPr/>
          <p:nvPr/>
        </p:nvSpPr>
        <p:spPr>
          <a:xfrm>
            <a:off x="155575" y="1236663"/>
            <a:ext cx="238125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0"/>
          <p:cNvSpPr/>
          <p:nvPr/>
        </p:nvSpPr>
        <p:spPr>
          <a:xfrm>
            <a:off x="76200" y="838200"/>
            <a:ext cx="4419600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upper half is supplied by the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superior pancreaticoduodenal artery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 branch of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the gastroduodenal artery.</a:t>
            </a:r>
            <a:endParaRPr b="1"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lower half is supplied by the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inferior pancreaticoduodenal artery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branch of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the superior mesenteric artery.</a:t>
            </a:r>
            <a:endParaRPr b="1"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Veins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 superior pancreaticoduodenal vein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drains into the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portal vein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inferior vein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joins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 superior mesenteric vein </a:t>
            </a:r>
            <a:r>
              <a:rPr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/>
          </a:p>
        </p:txBody>
      </p:sp>
      <p:sp>
        <p:nvSpPr>
          <p:cNvPr id="416" name="Google Shape;416;p30"/>
          <p:cNvSpPr/>
          <p:nvPr/>
        </p:nvSpPr>
        <p:spPr>
          <a:xfrm>
            <a:off x="143882" y="152400"/>
            <a:ext cx="1837318" cy="523220"/>
          </a:xfrm>
          <a:prstGeom prst="rect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Duodenum</a:t>
            </a:r>
            <a:endParaRPr/>
          </a:p>
        </p:txBody>
      </p:sp>
      <p:pic>
        <p:nvPicPr>
          <p:cNvPr descr="http://3.bp.blogspot.com/-b3luw_iF-pY/TWTT5AVnK_I/AAAAAAAABPY/OQRkitev0zo/s1600/Arterial+supply+and+venous+drainage+of+the+pancreas+and+spleen.jpg" id="417" name="Google Shape;417;p30"/>
          <p:cNvPicPr preferRelativeResize="0"/>
          <p:nvPr/>
        </p:nvPicPr>
        <p:blipFill rotWithShape="1">
          <a:blip r:embed="rId3">
            <a:alphaModFix/>
          </a:blip>
          <a:srcRect b="0" l="0" r="51515" t="0"/>
          <a:stretch/>
        </p:blipFill>
        <p:spPr>
          <a:xfrm>
            <a:off x="4321137" y="1219201"/>
            <a:ext cx="4670463" cy="5105400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8" name="Google Shape;418;p30"/>
          <p:cNvSpPr txBox="1"/>
          <p:nvPr>
            <p:ph idx="11" type="ftr"/>
          </p:nvPr>
        </p:nvSpPr>
        <p:spPr>
          <a:xfrm>
            <a:off x="5715000" y="762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19" name="Google Shape;419;p30"/>
          <p:cNvSpPr txBox="1"/>
          <p:nvPr>
            <p:ph idx="10" type="dt"/>
          </p:nvPr>
        </p:nvSpPr>
        <p:spPr>
          <a:xfrm>
            <a:off x="6248400" y="2286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20" name="Google Shape;42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421" name="Google Shape;421;p30"/>
          <p:cNvSpPr/>
          <p:nvPr/>
        </p:nvSpPr>
        <p:spPr>
          <a:xfrm>
            <a:off x="2209800" y="76200"/>
            <a:ext cx="2514600" cy="830997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Blood Supply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Arteries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/>
          <p:nvPr/>
        </p:nvSpPr>
        <p:spPr>
          <a:xfrm>
            <a:off x="76200" y="685800"/>
            <a:ext cx="419100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Lymph Drainage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lymph vessels follow the arteries and drain upward via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pancreaticoduodenal nodes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 the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gastroduodenal nodes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then to the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celiac nodes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Downward via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pancreaticoduodenal nodes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 the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superior mesenteric nodes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around the origin of the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superior mesenteric artery.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27" name="Google Shape;427;p31"/>
          <p:cNvPicPr preferRelativeResize="0"/>
          <p:nvPr/>
        </p:nvPicPr>
        <p:blipFill rotWithShape="1">
          <a:blip r:embed="rId3">
            <a:alphaModFix/>
          </a:blip>
          <a:srcRect b="17500" l="26953" r="25000" t="7499"/>
          <a:stretch/>
        </p:blipFill>
        <p:spPr>
          <a:xfrm>
            <a:off x="4191000" y="228600"/>
            <a:ext cx="4764379" cy="4648200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28" name="Google Shape;428;p31"/>
          <p:cNvSpPr/>
          <p:nvPr/>
        </p:nvSpPr>
        <p:spPr>
          <a:xfrm>
            <a:off x="143882" y="152400"/>
            <a:ext cx="1913518" cy="523220"/>
          </a:xfrm>
          <a:prstGeom prst="rect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Duodenum</a:t>
            </a:r>
            <a:endParaRPr/>
          </a:p>
        </p:txBody>
      </p:sp>
      <p:sp>
        <p:nvSpPr>
          <p:cNvPr id="429" name="Google Shape;429;p31"/>
          <p:cNvSpPr txBox="1"/>
          <p:nvPr>
            <p:ph idx="11" type="ftr"/>
          </p:nvPr>
        </p:nvSpPr>
        <p:spPr>
          <a:xfrm>
            <a:off x="1600200" y="2286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30" name="Google Shape;430;p31"/>
          <p:cNvSpPr txBox="1"/>
          <p:nvPr>
            <p:ph idx="10" type="dt"/>
          </p:nvPr>
        </p:nvSpPr>
        <p:spPr>
          <a:xfrm>
            <a:off x="2133600" y="15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31" name="Google Shape;43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432" name="Google Shape;432;p31"/>
          <p:cNvSpPr/>
          <p:nvPr/>
        </p:nvSpPr>
        <p:spPr>
          <a:xfrm>
            <a:off x="76200" y="5352871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Nerve Supply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nerves are derived from </a:t>
            </a:r>
            <a:r>
              <a:rPr b="1" lang="en-US" sz="2400">
                <a:solidFill>
                  <a:srgbClr val="974806"/>
                </a:solidFill>
                <a:latin typeface="Candara"/>
                <a:ea typeface="Candara"/>
                <a:cs typeface="Candara"/>
                <a:sym typeface="Candara"/>
              </a:rPr>
              <a:t>sympathetic</a:t>
            </a:r>
            <a:r>
              <a:rPr lang="en-US" sz="2400">
                <a:solidFill>
                  <a:srgbClr val="97480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from </a:t>
            </a:r>
            <a:r>
              <a:rPr b="1" lang="en-US" sz="24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the celiac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</a:t>
            </a:r>
            <a:r>
              <a:rPr b="1" lang="en-US" sz="24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superior mesenteric plexuses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</a:t>
            </a:r>
            <a:r>
              <a:rPr b="1" lang="en-US" sz="2400">
                <a:solidFill>
                  <a:srgbClr val="974806"/>
                </a:solidFill>
                <a:latin typeface="Candara"/>
                <a:ea typeface="Candara"/>
                <a:cs typeface="Candara"/>
                <a:sym typeface="Candara"/>
              </a:rPr>
              <a:t>parasympathetic</a:t>
            </a:r>
            <a:r>
              <a:rPr lang="en-US" sz="2400">
                <a:solidFill>
                  <a:srgbClr val="97480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n-US" sz="2400">
                <a:solidFill>
                  <a:srgbClr val="974806"/>
                </a:solidFill>
                <a:latin typeface="Candara"/>
                <a:ea typeface="Candara"/>
                <a:cs typeface="Candara"/>
                <a:sym typeface="Candara"/>
              </a:rPr>
              <a:t>(vagus) nerves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107504" y="947440"/>
            <a:ext cx="4392488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The stomach is divided into the following parts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Fundus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This is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dome-shaped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and projects upward and to the left of the cardiac orifice.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It is usually full of gas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Body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This extends from the level of the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cardiac orifice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 the level of the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incisura angularis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 </a:t>
            </a:r>
            <a:r>
              <a:rPr b="1" lang="en-US" sz="240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constant notch in the lower part of the lesser curvature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/>
          </a:p>
        </p:txBody>
      </p:sp>
      <p:sp>
        <p:nvSpPr>
          <p:cNvPr id="121" name="Google Shape;12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2" name="Google Shape;1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123" name="Google Shape;123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descr="http://www.healthhype.com/wp-content/uploads/stomach_parts.jpg" id="124" name="Google Shape;1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143000"/>
            <a:ext cx="4272442" cy="4347212"/>
          </a:xfrm>
          <a:prstGeom prst="rect">
            <a:avLst/>
          </a:prstGeom>
          <a:noFill/>
          <a:ln cap="flat" cmpd="sng" w="57150">
            <a:solidFill>
              <a:srgbClr val="00CC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p4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1" name="Google Shape;131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132" name="Google Shape;13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152400" y="990600"/>
            <a:ext cx="350046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Pyloric antrum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This extends from the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incisura angularis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 the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pylorus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Pylorus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This is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most tubular part of the stomach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The thick muscular wall is called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 pyloric sphincter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and the cavity of the pylorus is </a:t>
            </a: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 pyloric canal</a:t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/>
          </a:p>
        </p:txBody>
      </p:sp>
      <p:pic>
        <p:nvPicPr>
          <p:cNvPr descr="https://o.quizlet.com/i/lY475WSOeOXdv5zYjBBq1Q_m.jpg" id="135" name="Google Shape;1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940" y="1238250"/>
            <a:ext cx="5393184" cy="4629150"/>
          </a:xfrm>
          <a:prstGeom prst="rect">
            <a:avLst/>
          </a:prstGeom>
          <a:noFill/>
          <a:ln cap="flat" cmpd="sng" w="57150">
            <a:solidFill>
              <a:srgbClr val="00CC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/>
          <p:nvPr/>
        </p:nvSpPr>
        <p:spPr>
          <a:xfrm>
            <a:off x="76200" y="763012"/>
            <a:ext cx="342899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 lesser curvature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forms the right border of the stomach and extends from the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cardiac orifice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 the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pylorus.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It is suspended from the liver by </a:t>
            </a:r>
            <a:r>
              <a:rPr b="1" lang="en-US" sz="2400">
                <a:solidFill>
                  <a:srgbClr val="E36C09"/>
                </a:solidFill>
                <a:latin typeface="Candara"/>
                <a:ea typeface="Candara"/>
                <a:cs typeface="Candara"/>
                <a:sym typeface="Candara"/>
              </a:rPr>
              <a:t>the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n-US" sz="2400">
                <a:solidFill>
                  <a:srgbClr val="E36C09"/>
                </a:solidFill>
                <a:latin typeface="Candara"/>
                <a:ea typeface="Candara"/>
                <a:cs typeface="Candara"/>
                <a:sym typeface="Candara"/>
              </a:rPr>
              <a:t>lesser omentum</a:t>
            </a:r>
            <a:endParaRPr b="1" sz="2400">
              <a:solidFill>
                <a:srgbClr val="E36C0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1" name="Google Shape;141;p6"/>
          <p:cNvSpPr txBox="1"/>
          <p:nvPr>
            <p:ph idx="10" type="dt"/>
          </p:nvPr>
        </p:nvSpPr>
        <p:spPr>
          <a:xfrm>
            <a:off x="304800" y="65532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2" name="Google Shape;142;p6"/>
          <p:cNvSpPr txBox="1"/>
          <p:nvPr>
            <p:ph idx="12" type="sldNum"/>
          </p:nvPr>
        </p:nvSpPr>
        <p:spPr>
          <a:xfrm>
            <a:off x="8229600" y="6553200"/>
            <a:ext cx="30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143" name="Google Shape;143;p6"/>
          <p:cNvSpPr txBox="1"/>
          <p:nvPr>
            <p:ph idx="11" type="ftr"/>
          </p:nvPr>
        </p:nvSpPr>
        <p:spPr>
          <a:xfrm>
            <a:off x="2895600" y="65532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76200" y="4092476"/>
            <a:ext cx="48768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 greater curvature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is much longer than the lesser curvature and extends from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the left of the cardiac orifice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over the dome of the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fundus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and along the left border of the stomach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to the pylorus </a:t>
            </a:r>
            <a:endParaRPr b="1" sz="2400">
              <a:solidFill>
                <a:srgbClr val="00CC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http://www.aboutcancer.com/Parts_of_stomach_utd.jpg" id="145" name="Google Shape;1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0" y="228600"/>
            <a:ext cx="4962525" cy="3785125"/>
          </a:xfrm>
          <a:prstGeom prst="rect">
            <a:avLst/>
          </a:prstGeom>
          <a:noFill/>
          <a:ln cap="flat" cmpd="sng" w="57150">
            <a:solidFill>
              <a:srgbClr val="00CC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 b="19375" l="26953" r="25585" t="36563"/>
          <a:stretch/>
        </p:blipFill>
        <p:spPr>
          <a:xfrm>
            <a:off x="4986974" y="4267200"/>
            <a:ext cx="3939702" cy="2286000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7" name="Google Shape;147;p6"/>
          <p:cNvSpPr/>
          <p:nvPr/>
        </p:nvSpPr>
        <p:spPr>
          <a:xfrm>
            <a:off x="179512" y="107921"/>
            <a:ext cx="1725488" cy="523220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/>
          <p:nvPr/>
        </p:nvSpPr>
        <p:spPr>
          <a:xfrm>
            <a:off x="76200" y="990600"/>
            <a:ext cx="32766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 cardiac orifice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is where </a:t>
            </a:r>
            <a:r>
              <a:rPr b="1" lang="en-US" sz="2400">
                <a:solidFill>
                  <a:srgbClr val="953734"/>
                </a:solidFill>
                <a:latin typeface="Candara"/>
                <a:ea typeface="Candara"/>
                <a:cs typeface="Candara"/>
                <a:sym typeface="Candara"/>
              </a:rPr>
              <a:t>the esophagus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enters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the stomach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that prevents regurgitation of stomach contents into the esophagus.</a:t>
            </a:r>
            <a:endParaRPr/>
          </a:p>
        </p:txBody>
      </p:sp>
      <p:sp>
        <p:nvSpPr>
          <p:cNvPr id="153" name="Google Shape;153;p7"/>
          <p:cNvSpPr/>
          <p:nvPr/>
        </p:nvSpPr>
        <p:spPr>
          <a:xfrm>
            <a:off x="76200" y="4907340"/>
            <a:ext cx="88392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0033CC"/>
                </a:solidFill>
                <a:latin typeface="Candara"/>
                <a:ea typeface="Candara"/>
                <a:cs typeface="Candara"/>
                <a:sym typeface="Candara"/>
              </a:rPr>
              <a:t>The pyloric orifice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is formed by the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pyloric canal,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which is about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(2.5 cm)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long. The circular muscle coat  is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much thicker.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The pylorus lies on the transpyloric plane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4" name="Google Shape;154;p7"/>
          <p:cNvSpPr txBox="1"/>
          <p:nvPr>
            <p:ph idx="10" type="dt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55" name="Google Shape;155;p7"/>
          <p:cNvSpPr txBox="1"/>
          <p:nvPr>
            <p:ph idx="12" type="sldNum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156" name="Google Shape;156;p7"/>
          <p:cNvSpPr txBox="1"/>
          <p:nvPr>
            <p:ph idx="11" type="ftr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descr="http://www.acm.uiuc.edu/sigbio/project/digestive/middle/stomach2.jpg"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381000"/>
            <a:ext cx="5715000" cy="4350398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p7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/>
          <p:nvPr/>
        </p:nvSpPr>
        <p:spPr>
          <a:xfrm>
            <a:off x="0" y="609600"/>
            <a:ext cx="90678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✔"/>
            </a:pPr>
            <a:r>
              <a:rPr b="1" lang="en-US" sz="24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The mucous membrane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of the stomach is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thick and vascular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is thrown into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numerous folds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b="1"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or </a:t>
            </a:r>
            <a:r>
              <a:rPr b="1" lang="en-US" sz="24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rugae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that are mainly longitudinal in direction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✔"/>
            </a:pPr>
            <a:r>
              <a:rPr b="1" lang="en-US" sz="24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The muscular wall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of the stomach contains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longitudinal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fibers,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circular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fibers, and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oblique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fibers</a:t>
            </a:r>
            <a:endParaRPr/>
          </a:p>
        </p:txBody>
      </p:sp>
      <p:sp>
        <p:nvSpPr>
          <p:cNvPr id="164" name="Google Shape;164;p8"/>
          <p:cNvSpPr txBox="1"/>
          <p:nvPr>
            <p:ph idx="10" type="dt"/>
          </p:nvPr>
        </p:nvSpPr>
        <p:spPr>
          <a:xfrm>
            <a:off x="6477000" y="1524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65" name="Google Shape;165;p8"/>
          <p:cNvSpPr txBox="1"/>
          <p:nvPr>
            <p:ph idx="12" type="sldNum"/>
          </p:nvPr>
        </p:nvSpPr>
        <p:spPr>
          <a:xfrm>
            <a:off x="7239000" y="3810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166" name="Google Shape;166;p8"/>
          <p:cNvSpPr txBox="1"/>
          <p:nvPr>
            <p:ph idx="11" type="ftr"/>
          </p:nvPr>
        </p:nvSpPr>
        <p:spPr>
          <a:xfrm>
            <a:off x="5943600" y="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descr="http://cnx.org/content/m46517/latest/2414_Stomach.jpg"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2514600"/>
            <a:ext cx="6400800" cy="4227266"/>
          </a:xfrm>
          <a:prstGeom prst="rect">
            <a:avLst/>
          </a:prstGeom>
          <a:noFill/>
          <a:ln cap="flat" cmpd="sng" w="57150">
            <a:solidFill>
              <a:srgbClr val="00CC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" name="Google Shape;168;p8"/>
          <p:cNvSpPr/>
          <p:nvPr/>
        </p:nvSpPr>
        <p:spPr>
          <a:xfrm>
            <a:off x="179512" y="107921"/>
            <a:ext cx="1573088" cy="523220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/>
          <p:nvPr/>
        </p:nvSpPr>
        <p:spPr>
          <a:xfrm>
            <a:off x="76200" y="685800"/>
            <a:ext cx="86106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The peritoneum (visceral peritoneum)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completely surrounds the stomach. It leaves the lesser curvature as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the lesser omentum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the greater curvature as the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gastrosplenic omentum </a:t>
            </a:r>
            <a:r>
              <a:rPr lang="en-US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</a:t>
            </a:r>
            <a:r>
              <a:rPr b="1" lang="en-US" sz="2400">
                <a:solidFill>
                  <a:srgbClr val="00CC00"/>
                </a:solidFill>
                <a:latin typeface="Candara"/>
                <a:ea typeface="Candara"/>
                <a:cs typeface="Candara"/>
                <a:sym typeface="Candara"/>
              </a:rPr>
              <a:t>the greater omentum</a:t>
            </a:r>
            <a:endParaRPr/>
          </a:p>
        </p:txBody>
      </p:sp>
      <p:pic>
        <p:nvPicPr>
          <p:cNvPr id="174" name="Google Shape;174;p9"/>
          <p:cNvPicPr preferRelativeResize="0"/>
          <p:nvPr/>
        </p:nvPicPr>
        <p:blipFill rotWithShape="1">
          <a:blip r:embed="rId3">
            <a:alphaModFix/>
          </a:blip>
          <a:srcRect b="19375" l="26953" r="25585" t="36563"/>
          <a:stretch/>
        </p:blipFill>
        <p:spPr>
          <a:xfrm>
            <a:off x="1032753" y="2286000"/>
            <a:ext cx="7616758" cy="4419600"/>
          </a:xfrm>
          <a:prstGeom prst="rect">
            <a:avLst/>
          </a:prstGeom>
          <a:noFill/>
          <a:ln cap="flat" cmpd="sng" w="5715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5" name="Google Shape;175;p9"/>
          <p:cNvSpPr txBox="1"/>
          <p:nvPr>
            <p:ph idx="10" type="dt"/>
          </p:nvPr>
        </p:nvSpPr>
        <p:spPr>
          <a:xfrm>
            <a:off x="6324600" y="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Tuesday 30 March 2021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76" name="Google Shape;176;p9"/>
          <p:cNvSpPr txBox="1"/>
          <p:nvPr>
            <p:ph idx="12" type="sldNum"/>
          </p:nvPr>
        </p:nvSpPr>
        <p:spPr>
          <a:xfrm>
            <a:off x="7162800" y="45720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177" name="Google Shape;177;p9"/>
          <p:cNvSpPr txBox="1"/>
          <p:nvPr>
            <p:ph idx="11" type="ftr"/>
          </p:nvPr>
        </p:nvSpPr>
        <p:spPr>
          <a:xfrm>
            <a:off x="5867400" y="2286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Dr Aiman AL Maathidy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