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37.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38.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2.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1.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5.xml" ContentType="application/vnd.openxmlformats-officedocument.presentationml.slide+xml"/>
  <Override PartName="/ppt/slides/slide3.xml" ContentType="application/vnd.openxmlformats-officedocument.presentationml.slide+xml"/>
  <Override PartName="/ppt/slides/slide6.xml" ContentType="application/vnd.openxmlformats-officedocument.presentationml.slide+xml"/>
  <Override PartName="/ppt/slides/slide4.xml" ContentType="application/vnd.openxmlformats-officedocument.presentationml.slide+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notesSlides/notesSlide5.xml" ContentType="application/vnd.openxmlformats-officedocument.presentationml.notesSlide+xml"/>
  <Override PartName="/ppt/slideLayouts/slideLayout8.xml" ContentType="application/vnd.openxmlformats-officedocument.presentationml.slideLayout+xml"/>
  <Override PartName="/ppt/notesSlides/notesSlide4.xml" ContentType="application/vnd.openxmlformats-officedocument.presentationml.notes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slideLayouts/slideLayout12.xml" ContentType="application/vnd.openxmlformats-officedocument.presentationml.slideLayout+xml"/>
  <Override PartName="/ppt/notesSlides/notesSlide2.xml" ContentType="application/vnd.openxmlformats-officedocument.presentationml.notesSlide+xml"/>
  <Override PartName="/ppt/slideLayouts/slideLayout7.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notesSlides/notesSlide6.xml" ContentType="application/vnd.openxmlformats-officedocument.presentationml.notesSlide+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57" r:id="rId2"/>
    <p:sldId id="259" r:id="rId3"/>
    <p:sldId id="260" r:id="rId4"/>
    <p:sldId id="262" r:id="rId5"/>
    <p:sldId id="261" r:id="rId6"/>
    <p:sldId id="263" r:id="rId7"/>
    <p:sldId id="264" r:id="rId8"/>
    <p:sldId id="266" r:id="rId9"/>
    <p:sldId id="265" r:id="rId10"/>
    <p:sldId id="267" r:id="rId11"/>
    <p:sldId id="268" r:id="rId12"/>
    <p:sldId id="269" r:id="rId13"/>
    <p:sldId id="270" r:id="rId14"/>
    <p:sldId id="306" r:id="rId15"/>
    <p:sldId id="271" r:id="rId16"/>
    <p:sldId id="272" r:id="rId17"/>
    <p:sldId id="273" r:id="rId18"/>
    <p:sldId id="275" r:id="rId19"/>
    <p:sldId id="276" r:id="rId20"/>
    <p:sldId id="307" r:id="rId21"/>
    <p:sldId id="277" r:id="rId22"/>
    <p:sldId id="278" r:id="rId23"/>
    <p:sldId id="279" r:id="rId24"/>
    <p:sldId id="283" r:id="rId25"/>
    <p:sldId id="284" r:id="rId26"/>
    <p:sldId id="280" r:id="rId27"/>
    <p:sldId id="281" r:id="rId28"/>
    <p:sldId id="282" r:id="rId29"/>
    <p:sldId id="285" r:id="rId30"/>
    <p:sldId id="286" r:id="rId31"/>
    <p:sldId id="287" r:id="rId32"/>
    <p:sldId id="289" r:id="rId33"/>
    <p:sldId id="293" r:id="rId34"/>
    <p:sldId id="290" r:id="rId35"/>
    <p:sldId id="288" r:id="rId36"/>
    <p:sldId id="291" r:id="rId37"/>
    <p:sldId id="292" r:id="rId38"/>
    <p:sldId id="294" r:id="rId39"/>
    <p:sldId id="295" r:id="rId40"/>
    <p:sldId id="296" r:id="rId41"/>
    <p:sldId id="297" r:id="rId42"/>
    <p:sldId id="298" r:id="rId43"/>
    <p:sldId id="299" r:id="rId44"/>
    <p:sldId id="300" r:id="rId45"/>
    <p:sldId id="301" r:id="rId46"/>
    <p:sldId id="302" r:id="rId47"/>
    <p:sldId id="258" r:id="rId48"/>
    <p:sldId id="308"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71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ustomXml" Target="../customXml/item2.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ustomXml" Target="../customXml/item3.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319482-93BA-4DCE-9F2A-96BFE32C2740}" type="datetimeFigureOut">
              <a:rPr lang="en-US" smtClean="0"/>
              <a:t>4/2/2020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410B0B-6364-4A2F-BF6A-F5CC859E1D25}" type="slidenum">
              <a:rPr lang="en-US" smtClean="0"/>
              <a:t>‹#›</a:t>
            </a:fld>
            <a:endParaRPr lang="en-US"/>
          </a:p>
        </p:txBody>
      </p:sp>
    </p:spTree>
    <p:extLst>
      <p:ext uri="{BB962C8B-B14F-4D97-AF65-F5344CB8AC3E}">
        <p14:creationId xmlns:p14="http://schemas.microsoft.com/office/powerpoint/2010/main" val="1213043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40976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68386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5770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410B0B-6364-4A2F-BF6A-F5CC859E1D25}" type="slidenum">
              <a:rPr lang="en-US" smtClean="0"/>
              <a:t>30</a:t>
            </a:fld>
            <a:endParaRPr lang="en-US"/>
          </a:p>
        </p:txBody>
      </p:sp>
    </p:spTree>
    <p:extLst>
      <p:ext uri="{BB962C8B-B14F-4D97-AF65-F5344CB8AC3E}">
        <p14:creationId xmlns:p14="http://schemas.microsoft.com/office/powerpoint/2010/main" val="51874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410B0B-6364-4A2F-BF6A-F5CC859E1D25}" type="slidenum">
              <a:rPr lang="en-US" smtClean="0"/>
              <a:t>31</a:t>
            </a:fld>
            <a:endParaRPr lang="en-US"/>
          </a:p>
        </p:txBody>
      </p:sp>
    </p:spTree>
    <p:extLst>
      <p:ext uri="{BB962C8B-B14F-4D97-AF65-F5344CB8AC3E}">
        <p14:creationId xmlns:p14="http://schemas.microsoft.com/office/powerpoint/2010/main" val="1166870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Cordectomy is the removal of the diseased true vocal cord via a </a:t>
            </a:r>
            <a:r>
              <a:rPr lang="en-US" dirty="0" err="1" smtClean="0"/>
              <a:t>laryngofissure</a:t>
            </a:r>
            <a:r>
              <a:rPr lang="en-US" dirty="0" smtClean="0"/>
              <a:t>. Vertical </a:t>
            </a:r>
            <a:r>
              <a:rPr lang="en-US" dirty="0" err="1" smtClean="0"/>
              <a:t>hemilaryngectomy</a:t>
            </a:r>
            <a:r>
              <a:rPr lang="en-US" dirty="0" smtClean="0"/>
              <a:t> removes the ipsilateral true and false vocal cords, extending laterally to the perichondrium of the thyroid cartilage.</a:t>
            </a:r>
            <a:endParaRPr lang="en-US" dirty="0"/>
          </a:p>
        </p:txBody>
      </p:sp>
      <p:sp>
        <p:nvSpPr>
          <p:cNvPr id="4" name="Slide Number Placeholder 3"/>
          <p:cNvSpPr>
            <a:spLocks noGrp="1"/>
          </p:cNvSpPr>
          <p:nvPr>
            <p:ph type="sldNum" sz="quarter" idx="10"/>
          </p:nvPr>
        </p:nvSpPr>
        <p:spPr/>
        <p:txBody>
          <a:bodyPr/>
          <a:lstStyle/>
          <a:p>
            <a:fld id="{2F410B0B-6364-4A2F-BF6A-F5CC859E1D25}" type="slidenum">
              <a:rPr lang="en-US" smtClean="0"/>
              <a:t>35</a:t>
            </a:fld>
            <a:endParaRPr lang="en-US"/>
          </a:p>
        </p:txBody>
      </p:sp>
    </p:spTree>
    <p:extLst>
      <p:ext uri="{BB962C8B-B14F-4D97-AF65-F5344CB8AC3E}">
        <p14:creationId xmlns:p14="http://schemas.microsoft.com/office/powerpoint/2010/main" val="671679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D47D9DB-CB7D-4A46-8D41-3AC89140124B}" type="datetimeFigureOut">
              <a:rPr lang="en-US" smtClean="0"/>
              <a:t>4/2/2020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ADCFCE-7E7C-4EDE-96A0-302DA261601C}" type="slidenum">
              <a:rPr lang="en-US" smtClean="0"/>
              <a:t>‹#›</a:t>
            </a:fld>
            <a:endParaRPr lang="en-US"/>
          </a:p>
        </p:txBody>
      </p:sp>
    </p:spTree>
    <p:extLst>
      <p:ext uri="{BB962C8B-B14F-4D97-AF65-F5344CB8AC3E}">
        <p14:creationId xmlns:p14="http://schemas.microsoft.com/office/powerpoint/2010/main" val="25800446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47D9DB-CB7D-4A46-8D41-3AC89140124B}" type="datetimeFigureOut">
              <a:rPr lang="en-US" smtClean="0"/>
              <a:t>4/2/2020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ADCFCE-7E7C-4EDE-96A0-302DA261601C}" type="slidenum">
              <a:rPr lang="en-US" smtClean="0"/>
              <a:t>‹#›</a:t>
            </a:fld>
            <a:endParaRPr lang="en-US"/>
          </a:p>
        </p:txBody>
      </p:sp>
    </p:spTree>
    <p:extLst>
      <p:ext uri="{BB962C8B-B14F-4D97-AF65-F5344CB8AC3E}">
        <p14:creationId xmlns:p14="http://schemas.microsoft.com/office/powerpoint/2010/main" val="4237267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47D9DB-CB7D-4A46-8D41-3AC89140124B}" type="datetimeFigureOut">
              <a:rPr lang="en-US" smtClean="0"/>
              <a:t>4/2/2020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ADCFCE-7E7C-4EDE-96A0-302DA261601C}" type="slidenum">
              <a:rPr lang="en-US" smtClean="0"/>
              <a:t>‹#›</a:t>
            </a:fld>
            <a:endParaRPr lang="en-US"/>
          </a:p>
        </p:txBody>
      </p:sp>
    </p:spTree>
    <p:extLst>
      <p:ext uri="{BB962C8B-B14F-4D97-AF65-F5344CB8AC3E}">
        <p14:creationId xmlns:p14="http://schemas.microsoft.com/office/powerpoint/2010/main" val="2078344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25"/>
        <p:cNvGrpSpPr/>
        <p:nvPr/>
      </p:nvGrpSpPr>
      <p:grpSpPr>
        <a:xfrm>
          <a:off x="0" y="0"/>
          <a:ext cx="0" cy="0"/>
          <a:chOff x="0" y="0"/>
          <a:chExt cx="0" cy="0"/>
        </a:xfrm>
      </p:grpSpPr>
      <p:sp>
        <p:nvSpPr>
          <p:cNvPr id="26" name="Shape 26"/>
          <p:cNvSpPr/>
          <p:nvPr/>
        </p:nvSpPr>
        <p:spPr>
          <a:xfrm flipH="1">
            <a:off x="-98" y="1"/>
            <a:ext cx="892799" cy="6857999"/>
          </a:xfrm>
          <a:prstGeom prst="rect">
            <a:avLst/>
          </a:prstGeom>
          <a:solidFill>
            <a:srgbClr val="000000">
              <a:alpha val="3460"/>
            </a:srgbClr>
          </a:solidFill>
          <a:ln>
            <a:noFill/>
          </a:ln>
        </p:spPr>
        <p:txBody>
          <a:bodyPr lIns="121900" tIns="121900" rIns="121900" bIns="121900" anchor="ctr" anchorCtr="0">
            <a:noAutofit/>
          </a:bodyPr>
          <a:lstStyle/>
          <a:p>
            <a:pPr lvl="0">
              <a:spcBef>
                <a:spcPts val="0"/>
              </a:spcBef>
              <a:buNone/>
            </a:pPr>
            <a:endParaRPr sz="2400"/>
          </a:p>
        </p:txBody>
      </p:sp>
      <p:sp>
        <p:nvSpPr>
          <p:cNvPr id="27" name="Shape 27"/>
          <p:cNvSpPr/>
          <p:nvPr/>
        </p:nvSpPr>
        <p:spPr>
          <a:xfrm flipH="1">
            <a:off x="-98" y="1"/>
            <a:ext cx="892799" cy="1519999"/>
          </a:xfrm>
          <a:prstGeom prst="rect">
            <a:avLst/>
          </a:prstGeom>
          <a:solidFill>
            <a:srgbClr val="0DB7C4"/>
          </a:solidFill>
          <a:ln>
            <a:noFill/>
          </a:ln>
        </p:spPr>
        <p:txBody>
          <a:bodyPr lIns="121900" tIns="121900" rIns="121900" bIns="121900" anchor="ctr" anchorCtr="0">
            <a:noAutofit/>
          </a:bodyPr>
          <a:lstStyle/>
          <a:p>
            <a:pPr lvl="0">
              <a:spcBef>
                <a:spcPts val="0"/>
              </a:spcBef>
              <a:buNone/>
            </a:pPr>
            <a:endParaRPr sz="2400"/>
          </a:p>
        </p:txBody>
      </p:sp>
      <p:sp>
        <p:nvSpPr>
          <p:cNvPr id="28" name="Shape 28"/>
          <p:cNvSpPr txBox="1">
            <a:spLocks noGrp="1"/>
          </p:cNvSpPr>
          <p:nvPr>
            <p:ph type="title"/>
          </p:nvPr>
        </p:nvSpPr>
        <p:spPr>
          <a:xfrm>
            <a:off x="1125900" y="7463"/>
            <a:ext cx="4736800" cy="1519999"/>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9" name="Shape 29"/>
          <p:cNvSpPr txBox="1">
            <a:spLocks noGrp="1"/>
          </p:cNvSpPr>
          <p:nvPr>
            <p:ph type="body" idx="1"/>
          </p:nvPr>
        </p:nvSpPr>
        <p:spPr>
          <a:xfrm>
            <a:off x="1125900" y="2050767"/>
            <a:ext cx="6892000" cy="4517199"/>
          </a:xfrm>
          <a:prstGeom prst="rect">
            <a:avLst/>
          </a:prstGeom>
        </p:spPr>
        <p:txBody>
          <a:bodyPr lIns="91425" tIns="91425" rIns="91425" bIns="91425" anchor="t" anchorCtr="0"/>
          <a:lstStyle>
            <a:lvl1pPr lvl="0">
              <a:spcBef>
                <a:spcPts val="0"/>
              </a:spcBef>
              <a:buSzPct val="100000"/>
              <a:defRPr sz="3200"/>
            </a:lvl1pPr>
            <a:lvl2pPr lvl="1">
              <a:spcBef>
                <a:spcPts val="0"/>
              </a:spcBef>
              <a:defRPr/>
            </a:lvl2pPr>
            <a:lvl3pPr lvl="2">
              <a:spcBef>
                <a:spcPts val="0"/>
              </a:spcBef>
              <a:defRPr/>
            </a:lvl3pPr>
            <a:lvl4pPr lvl="3">
              <a:spcBef>
                <a:spcPts val="0"/>
              </a:spcBef>
              <a:buSzPct val="100000"/>
              <a:defRPr sz="3200"/>
            </a:lvl4pPr>
            <a:lvl5pPr lvl="4">
              <a:spcBef>
                <a:spcPts val="0"/>
              </a:spcBef>
              <a:buSzPct val="100000"/>
              <a:defRPr sz="3200"/>
            </a:lvl5pPr>
            <a:lvl6pPr lvl="5">
              <a:spcBef>
                <a:spcPts val="0"/>
              </a:spcBef>
              <a:buSzPct val="100000"/>
              <a:defRPr sz="3200"/>
            </a:lvl6pPr>
            <a:lvl7pPr lvl="6">
              <a:spcBef>
                <a:spcPts val="0"/>
              </a:spcBef>
              <a:buSzPct val="100000"/>
              <a:defRPr sz="3200"/>
            </a:lvl7pPr>
            <a:lvl8pPr lvl="7">
              <a:spcBef>
                <a:spcPts val="0"/>
              </a:spcBef>
              <a:buSzPct val="100000"/>
              <a:defRPr sz="3200"/>
            </a:lvl8pPr>
            <a:lvl9pPr lvl="8">
              <a:spcBef>
                <a:spcPts val="0"/>
              </a:spcBef>
              <a:buSzPct val="100000"/>
              <a:defRPr sz="3200"/>
            </a:lvl9pPr>
          </a:lstStyle>
          <a:p>
            <a:endParaRPr/>
          </a:p>
        </p:txBody>
      </p:sp>
      <p:sp>
        <p:nvSpPr>
          <p:cNvPr id="30" name="Shape 30"/>
          <p:cNvSpPr txBox="1">
            <a:spLocks noGrp="1"/>
          </p:cNvSpPr>
          <p:nvPr>
            <p:ph type="sldNum" idx="12"/>
          </p:nvPr>
        </p:nvSpPr>
        <p:spPr>
          <a:xfrm>
            <a:off x="-100" y="1"/>
            <a:ext cx="892799" cy="1519999"/>
          </a:xfrm>
          <a:prstGeom prst="rect">
            <a:avLst/>
          </a:prstGeom>
        </p:spPr>
        <p:txBody>
          <a:bodyPr lIns="91425" tIns="91425" rIns="91425" bIns="91425" anchor="b"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215233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47D9DB-CB7D-4A46-8D41-3AC89140124B}" type="datetimeFigureOut">
              <a:rPr lang="en-US" smtClean="0"/>
              <a:t>4/2/2020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ADCFCE-7E7C-4EDE-96A0-302DA261601C}" type="slidenum">
              <a:rPr lang="en-US" smtClean="0"/>
              <a:t>‹#›</a:t>
            </a:fld>
            <a:endParaRPr lang="en-US"/>
          </a:p>
        </p:txBody>
      </p:sp>
    </p:spTree>
    <p:extLst>
      <p:ext uri="{BB962C8B-B14F-4D97-AF65-F5344CB8AC3E}">
        <p14:creationId xmlns:p14="http://schemas.microsoft.com/office/powerpoint/2010/main" val="41243027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D47D9DB-CB7D-4A46-8D41-3AC89140124B}" type="datetimeFigureOut">
              <a:rPr lang="en-US" smtClean="0"/>
              <a:t>4/2/2020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ADCFCE-7E7C-4EDE-96A0-302DA261601C}" type="slidenum">
              <a:rPr lang="en-US" smtClean="0"/>
              <a:t>‹#›</a:t>
            </a:fld>
            <a:endParaRPr lang="en-US"/>
          </a:p>
        </p:txBody>
      </p:sp>
    </p:spTree>
    <p:extLst>
      <p:ext uri="{BB962C8B-B14F-4D97-AF65-F5344CB8AC3E}">
        <p14:creationId xmlns:p14="http://schemas.microsoft.com/office/powerpoint/2010/main" val="3519049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D47D9DB-CB7D-4A46-8D41-3AC89140124B}" type="datetimeFigureOut">
              <a:rPr lang="en-US" smtClean="0"/>
              <a:t>4/2/2020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ADCFCE-7E7C-4EDE-96A0-302DA261601C}" type="slidenum">
              <a:rPr lang="en-US" smtClean="0"/>
              <a:t>‹#›</a:t>
            </a:fld>
            <a:endParaRPr lang="en-US"/>
          </a:p>
        </p:txBody>
      </p:sp>
    </p:spTree>
    <p:extLst>
      <p:ext uri="{BB962C8B-B14F-4D97-AF65-F5344CB8AC3E}">
        <p14:creationId xmlns:p14="http://schemas.microsoft.com/office/powerpoint/2010/main" val="1767989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D47D9DB-CB7D-4A46-8D41-3AC89140124B}" type="datetimeFigureOut">
              <a:rPr lang="en-US" smtClean="0"/>
              <a:t>4/2/2020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ADCFCE-7E7C-4EDE-96A0-302DA261601C}" type="slidenum">
              <a:rPr lang="en-US" smtClean="0"/>
              <a:t>‹#›</a:t>
            </a:fld>
            <a:endParaRPr lang="en-US"/>
          </a:p>
        </p:txBody>
      </p:sp>
    </p:spTree>
    <p:extLst>
      <p:ext uri="{BB962C8B-B14F-4D97-AF65-F5344CB8AC3E}">
        <p14:creationId xmlns:p14="http://schemas.microsoft.com/office/powerpoint/2010/main" val="3503842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D47D9DB-CB7D-4A46-8D41-3AC89140124B}" type="datetimeFigureOut">
              <a:rPr lang="en-US" smtClean="0"/>
              <a:t>4/2/2020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ADCFCE-7E7C-4EDE-96A0-302DA261601C}" type="slidenum">
              <a:rPr lang="en-US" smtClean="0"/>
              <a:t>‹#›</a:t>
            </a:fld>
            <a:endParaRPr lang="en-US"/>
          </a:p>
        </p:txBody>
      </p:sp>
    </p:spTree>
    <p:extLst>
      <p:ext uri="{BB962C8B-B14F-4D97-AF65-F5344CB8AC3E}">
        <p14:creationId xmlns:p14="http://schemas.microsoft.com/office/powerpoint/2010/main" val="1295219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47D9DB-CB7D-4A46-8D41-3AC89140124B}" type="datetimeFigureOut">
              <a:rPr lang="en-US" smtClean="0"/>
              <a:t>4/2/2020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ADCFCE-7E7C-4EDE-96A0-302DA261601C}" type="slidenum">
              <a:rPr lang="en-US" smtClean="0"/>
              <a:t>‹#›</a:t>
            </a:fld>
            <a:endParaRPr lang="en-US"/>
          </a:p>
        </p:txBody>
      </p:sp>
    </p:spTree>
    <p:extLst>
      <p:ext uri="{BB962C8B-B14F-4D97-AF65-F5344CB8AC3E}">
        <p14:creationId xmlns:p14="http://schemas.microsoft.com/office/powerpoint/2010/main" val="4288069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47D9DB-CB7D-4A46-8D41-3AC89140124B}" type="datetimeFigureOut">
              <a:rPr lang="en-US" smtClean="0"/>
              <a:t>4/2/2020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ADCFCE-7E7C-4EDE-96A0-302DA261601C}" type="slidenum">
              <a:rPr lang="en-US" smtClean="0"/>
              <a:t>‹#›</a:t>
            </a:fld>
            <a:endParaRPr lang="en-US"/>
          </a:p>
        </p:txBody>
      </p:sp>
    </p:spTree>
    <p:extLst>
      <p:ext uri="{BB962C8B-B14F-4D97-AF65-F5344CB8AC3E}">
        <p14:creationId xmlns:p14="http://schemas.microsoft.com/office/powerpoint/2010/main" val="573938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47D9DB-CB7D-4A46-8D41-3AC89140124B}" type="datetimeFigureOut">
              <a:rPr lang="en-US" smtClean="0"/>
              <a:t>4/2/2020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ADCFCE-7E7C-4EDE-96A0-302DA261601C}" type="slidenum">
              <a:rPr lang="en-US" smtClean="0"/>
              <a:t>‹#›</a:t>
            </a:fld>
            <a:endParaRPr lang="en-US"/>
          </a:p>
        </p:txBody>
      </p:sp>
    </p:spTree>
    <p:extLst>
      <p:ext uri="{BB962C8B-B14F-4D97-AF65-F5344CB8AC3E}">
        <p14:creationId xmlns:p14="http://schemas.microsoft.com/office/powerpoint/2010/main" val="330483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47D9DB-CB7D-4A46-8D41-3AC89140124B}" type="datetimeFigureOut">
              <a:rPr lang="en-US" smtClean="0"/>
              <a:t>4/2/2020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ADCFCE-7E7C-4EDE-96A0-302DA261601C}" type="slidenum">
              <a:rPr lang="en-US" smtClean="0"/>
              <a:t>‹#›</a:t>
            </a:fld>
            <a:endParaRPr lang="en-US"/>
          </a:p>
        </p:txBody>
      </p:sp>
    </p:spTree>
    <p:extLst>
      <p:ext uri="{BB962C8B-B14F-4D97-AF65-F5344CB8AC3E}">
        <p14:creationId xmlns:p14="http://schemas.microsoft.com/office/powerpoint/2010/main" val="35588865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hyperlink" Target="https://www.ncbi.nlm.nih.gov/books/NBK526076"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Laryngeal cancer</a:t>
            </a:r>
            <a:br>
              <a:rPr lang="en-US" dirty="0" smtClean="0"/>
            </a:br>
            <a:r>
              <a:rPr lang="en-US" sz="2800" b="1" dirty="0" smtClean="0"/>
              <a:t>Basic knowledge &amp; updates</a:t>
            </a:r>
            <a:endParaRPr lang="en-US" sz="2800" b="1" dirty="0"/>
          </a:p>
        </p:txBody>
      </p:sp>
      <p:sp>
        <p:nvSpPr>
          <p:cNvPr id="3" name="Subtitle 2"/>
          <p:cNvSpPr>
            <a:spLocks noGrp="1"/>
          </p:cNvSpPr>
          <p:nvPr>
            <p:ph type="subTitle" idx="1"/>
          </p:nvPr>
        </p:nvSpPr>
        <p:spPr>
          <a:xfrm>
            <a:off x="1524000" y="3602038"/>
            <a:ext cx="9144000" cy="1993544"/>
          </a:xfrm>
        </p:spPr>
        <p:txBody>
          <a:bodyPr>
            <a:normAutofit/>
          </a:bodyPr>
          <a:lstStyle/>
          <a:p>
            <a:r>
              <a:rPr lang="en" b="1" dirty="0" smtClean="0"/>
              <a:t>Dr. Islam Alzayadneh MD</a:t>
            </a:r>
          </a:p>
          <a:p>
            <a:r>
              <a:rPr lang="en-US" sz="2000" b="1" dirty="0"/>
              <a:t>Otolaryngology, Head and Neck </a:t>
            </a:r>
            <a:r>
              <a:rPr lang="en-US" sz="2000" b="1" dirty="0" smtClean="0"/>
              <a:t>Surgeon</a:t>
            </a:r>
            <a:r>
              <a:rPr lang="en" sz="2000" b="1" dirty="0" smtClean="0"/>
              <a:t/>
            </a:r>
            <a:br>
              <a:rPr lang="en" sz="2000" b="1" dirty="0" smtClean="0"/>
            </a:br>
            <a:r>
              <a:rPr lang="en" dirty="0" smtClean="0"/>
              <a:t>Mutah University</a:t>
            </a:r>
            <a:br>
              <a:rPr lang="en" dirty="0" smtClean="0"/>
            </a:br>
            <a:r>
              <a:rPr lang="en-US" dirty="0" smtClean="0"/>
              <a:t>S</a:t>
            </a:r>
            <a:r>
              <a:rPr lang="en" dirty="0" smtClean="0"/>
              <a:t>chool of Medicine-</a:t>
            </a:r>
            <a:r>
              <a:rPr lang="en-US" dirty="0" smtClean="0"/>
              <a:t>S</a:t>
            </a:r>
            <a:r>
              <a:rPr lang="en" dirty="0" smtClean="0"/>
              <a:t>pecial Surgery Department</a:t>
            </a:r>
            <a:br>
              <a:rPr lang="en" dirty="0" smtClean="0"/>
            </a:br>
            <a:r>
              <a:rPr lang="en-US" dirty="0" smtClean="0"/>
              <a:t>U</a:t>
            </a:r>
            <a:r>
              <a:rPr lang="en" dirty="0" smtClean="0"/>
              <a:t>ndergraduate Seminars 2020</a:t>
            </a:r>
            <a:endParaRPr lang="en-US" dirty="0"/>
          </a:p>
        </p:txBody>
      </p:sp>
      <p:pic>
        <p:nvPicPr>
          <p:cNvPr id="4" name="Picture 3"/>
          <p:cNvPicPr>
            <a:picLocks noChangeAspect="1"/>
          </p:cNvPicPr>
          <p:nvPr/>
        </p:nvPicPr>
        <p:blipFill rotWithShape="1">
          <a:blip r:embed="rId2"/>
          <a:srcRect l="53620" t="35615" r="19515" b="22573"/>
          <a:stretch/>
        </p:blipFill>
        <p:spPr>
          <a:xfrm>
            <a:off x="9280477" y="3742898"/>
            <a:ext cx="2775045" cy="2866030"/>
          </a:xfrm>
          <a:prstGeom prst="rect">
            <a:avLst/>
          </a:prstGeom>
        </p:spPr>
      </p:pic>
    </p:spTree>
    <p:extLst>
      <p:ext uri="{BB962C8B-B14F-4D97-AF65-F5344CB8AC3E}">
        <p14:creationId xmlns:p14="http://schemas.microsoft.com/office/powerpoint/2010/main" val="215554418"/>
      </p:ext>
    </p:extLst>
  </p:cSld>
  <p:clrMapOvr>
    <a:masterClrMapping/>
  </p:clrMapOvr>
  <mc:AlternateContent xmlns:mc="http://schemas.openxmlformats.org/markup-compatibility/2006" xmlns:p14="http://schemas.microsoft.com/office/powerpoint/2010/main">
    <mc:Choice Requires="p14">
      <p:transition spd="slow" p14:dur="2000" advTm="31074"/>
    </mc:Choice>
    <mc:Fallback xmlns="">
      <p:transition spd="slow" advTm="31074"/>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Epidemiology</a:t>
            </a:r>
            <a:endParaRPr lang="en-US" dirty="0"/>
          </a:p>
        </p:txBody>
      </p:sp>
      <p:pic>
        <p:nvPicPr>
          <p:cNvPr id="3" name="Picture 2"/>
          <p:cNvPicPr>
            <a:picLocks noChangeAspect="1"/>
          </p:cNvPicPr>
          <p:nvPr/>
        </p:nvPicPr>
        <p:blipFill rotWithShape="1">
          <a:blip r:embed="rId2"/>
          <a:srcRect l="17015" t="32031" r="39552" b="39298"/>
          <a:stretch/>
        </p:blipFill>
        <p:spPr>
          <a:xfrm>
            <a:off x="838200" y="1583141"/>
            <a:ext cx="10025418" cy="3521122"/>
          </a:xfrm>
          <a:prstGeom prst="rect">
            <a:avLst/>
          </a:prstGeom>
        </p:spPr>
      </p:pic>
    </p:spTree>
    <p:extLst>
      <p:ext uri="{BB962C8B-B14F-4D97-AF65-F5344CB8AC3E}">
        <p14:creationId xmlns:p14="http://schemas.microsoft.com/office/powerpoint/2010/main" val="19745279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Histological subtypes</a:t>
            </a:r>
            <a:endParaRPr lang="en-US" dirty="0"/>
          </a:p>
        </p:txBody>
      </p:sp>
      <p:pic>
        <p:nvPicPr>
          <p:cNvPr id="3" name="Picture 2"/>
          <p:cNvPicPr>
            <a:picLocks noChangeAspect="1"/>
          </p:cNvPicPr>
          <p:nvPr/>
        </p:nvPicPr>
        <p:blipFill rotWithShape="1">
          <a:blip r:embed="rId2"/>
          <a:srcRect l="16679" t="36810" r="41455" b="31931"/>
          <a:stretch/>
        </p:blipFill>
        <p:spPr>
          <a:xfrm>
            <a:off x="586853" y="1869306"/>
            <a:ext cx="10099343" cy="4040175"/>
          </a:xfrm>
          <a:prstGeom prst="rect">
            <a:avLst/>
          </a:prstGeom>
        </p:spPr>
      </p:pic>
    </p:spTree>
    <p:extLst>
      <p:ext uri="{BB962C8B-B14F-4D97-AF65-F5344CB8AC3E}">
        <p14:creationId xmlns:p14="http://schemas.microsoft.com/office/powerpoint/2010/main" val="26150767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Pathology of SCC </a:t>
            </a:r>
            <a:endParaRPr lang="en-US" dirty="0"/>
          </a:p>
        </p:txBody>
      </p:sp>
      <p:pic>
        <p:nvPicPr>
          <p:cNvPr id="3" name="Picture 2"/>
          <p:cNvPicPr>
            <a:picLocks noChangeAspect="1"/>
          </p:cNvPicPr>
          <p:nvPr/>
        </p:nvPicPr>
        <p:blipFill rotWithShape="1">
          <a:blip r:embed="rId2"/>
          <a:srcRect l="4030" t="12917" r="52873" b="55227"/>
          <a:stretch/>
        </p:blipFill>
        <p:spPr>
          <a:xfrm>
            <a:off x="6250675" y="1485972"/>
            <a:ext cx="5595581" cy="3240485"/>
          </a:xfrm>
          <a:prstGeom prst="rect">
            <a:avLst/>
          </a:prstGeom>
        </p:spPr>
      </p:pic>
      <p:pic>
        <p:nvPicPr>
          <p:cNvPr id="4" name="Picture 3"/>
          <p:cNvPicPr>
            <a:picLocks noChangeAspect="1"/>
          </p:cNvPicPr>
          <p:nvPr/>
        </p:nvPicPr>
        <p:blipFill rotWithShape="1">
          <a:blip r:embed="rId3"/>
          <a:srcRect l="18246" t="36610" r="41344" b="48258"/>
          <a:stretch/>
        </p:blipFill>
        <p:spPr>
          <a:xfrm>
            <a:off x="1451212" y="4726457"/>
            <a:ext cx="9057564" cy="1942560"/>
          </a:xfrm>
          <a:prstGeom prst="rect">
            <a:avLst/>
          </a:prstGeom>
        </p:spPr>
      </p:pic>
      <p:pic>
        <p:nvPicPr>
          <p:cNvPr id="5" name="Picture 4"/>
          <p:cNvPicPr>
            <a:picLocks noChangeAspect="1"/>
          </p:cNvPicPr>
          <p:nvPr/>
        </p:nvPicPr>
        <p:blipFill rotWithShape="1">
          <a:blip r:embed="rId4"/>
          <a:srcRect l="4365" t="13315" r="57351" b="38303"/>
          <a:stretch/>
        </p:blipFill>
        <p:spPr>
          <a:xfrm>
            <a:off x="958756" y="1485972"/>
            <a:ext cx="4667535" cy="3240485"/>
          </a:xfrm>
          <a:prstGeom prst="rect">
            <a:avLst/>
          </a:prstGeom>
        </p:spPr>
      </p:pic>
    </p:spTree>
    <p:extLst>
      <p:ext uri="{BB962C8B-B14F-4D97-AF65-F5344CB8AC3E}">
        <p14:creationId xmlns:p14="http://schemas.microsoft.com/office/powerpoint/2010/main" val="40462370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Laryngeal cancer spread</a:t>
            </a:r>
            <a:endParaRPr lang="en-US" dirty="0"/>
          </a:p>
        </p:txBody>
      </p:sp>
      <p:pic>
        <p:nvPicPr>
          <p:cNvPr id="3" name="Picture 2"/>
          <p:cNvPicPr>
            <a:picLocks noChangeAspect="1"/>
          </p:cNvPicPr>
          <p:nvPr/>
        </p:nvPicPr>
        <p:blipFill rotWithShape="1">
          <a:blip r:embed="rId2"/>
          <a:srcRect l="17351" t="36212" r="40559" b="31732"/>
          <a:stretch/>
        </p:blipFill>
        <p:spPr>
          <a:xfrm>
            <a:off x="838200" y="1690688"/>
            <a:ext cx="10357515" cy="4312692"/>
          </a:xfrm>
          <a:prstGeom prst="rect">
            <a:avLst/>
          </a:prstGeom>
        </p:spPr>
      </p:pic>
    </p:spTree>
    <p:extLst>
      <p:ext uri="{BB962C8B-B14F-4D97-AF65-F5344CB8AC3E}">
        <p14:creationId xmlns:p14="http://schemas.microsoft.com/office/powerpoint/2010/main" val="265154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Laryngeal cancer spread</a:t>
            </a:r>
            <a:endParaRPr lang="en-US" dirty="0"/>
          </a:p>
        </p:txBody>
      </p:sp>
      <p:sp>
        <p:nvSpPr>
          <p:cNvPr id="4" name="Content Placeholder 3"/>
          <p:cNvSpPr>
            <a:spLocks noGrp="1"/>
          </p:cNvSpPr>
          <p:nvPr>
            <p:ph idx="1"/>
          </p:nvPr>
        </p:nvSpPr>
        <p:spPr/>
        <p:txBody>
          <a:bodyPr>
            <a:normAutofit lnSpcReduction="10000"/>
          </a:bodyPr>
          <a:lstStyle/>
          <a:p>
            <a:pPr marL="285750" indent="-285750"/>
            <a:r>
              <a:rPr lang="en-US" dirty="0" smtClean="0"/>
              <a:t>The most common site for </a:t>
            </a:r>
            <a:r>
              <a:rPr lang="en-US" b="1" dirty="0" smtClean="0"/>
              <a:t>distant hematogenous </a:t>
            </a:r>
            <a:r>
              <a:rPr lang="en-US" dirty="0" smtClean="0"/>
              <a:t>metastasis is the </a:t>
            </a:r>
            <a:r>
              <a:rPr lang="en-US" b="1" dirty="0" smtClean="0"/>
              <a:t>lung. </a:t>
            </a:r>
          </a:p>
          <a:p>
            <a:pPr marL="285750" indent="-285750"/>
            <a:endParaRPr lang="en-US" dirty="0" smtClean="0"/>
          </a:p>
          <a:p>
            <a:pPr marL="285750" indent="-285750"/>
            <a:r>
              <a:rPr lang="en-US" dirty="0" smtClean="0"/>
              <a:t>The </a:t>
            </a:r>
            <a:r>
              <a:rPr lang="en-US" b="1" dirty="0" smtClean="0"/>
              <a:t>mediastinum</a:t>
            </a:r>
            <a:r>
              <a:rPr lang="en-US" dirty="0" smtClean="0"/>
              <a:t> is the most common site for</a:t>
            </a:r>
            <a:r>
              <a:rPr lang="en-US" b="1" dirty="0" smtClean="0"/>
              <a:t> distant lymphatic</a:t>
            </a:r>
            <a:r>
              <a:rPr lang="en-US" dirty="0" smtClean="0"/>
              <a:t> metastases.</a:t>
            </a:r>
          </a:p>
          <a:p>
            <a:pPr marL="285750" indent="-285750"/>
            <a:endParaRPr lang="en-US" dirty="0" smtClean="0"/>
          </a:p>
          <a:p>
            <a:pPr marL="285750" indent="-285750"/>
            <a:r>
              <a:rPr lang="en-US" dirty="0" smtClean="0"/>
              <a:t>The incidence of distant metastasis varies according to the</a:t>
            </a:r>
            <a:r>
              <a:rPr lang="en-US" b="1" dirty="0" smtClean="0"/>
              <a:t> site </a:t>
            </a:r>
            <a:r>
              <a:rPr lang="en-US" dirty="0" smtClean="0"/>
              <a:t>of the primary tumor (</a:t>
            </a:r>
            <a:r>
              <a:rPr lang="en-US" dirty="0"/>
              <a:t>the rate is 3.1% to 8.8% in glottic SCC and 3.7% to 15% in supraglottic SCC. 14.3% of subglottic SCCs developed distant </a:t>
            </a:r>
            <a:r>
              <a:rPr lang="en-US" dirty="0" smtClean="0"/>
              <a:t>metastases).</a:t>
            </a:r>
            <a:endParaRPr lang="en-US" dirty="0" smtClean="0"/>
          </a:p>
          <a:p>
            <a:endParaRPr lang="en-US" dirty="0"/>
          </a:p>
        </p:txBody>
      </p:sp>
    </p:spTree>
    <p:extLst>
      <p:ext uri="{BB962C8B-B14F-4D97-AF65-F5344CB8AC3E}">
        <p14:creationId xmlns:p14="http://schemas.microsoft.com/office/powerpoint/2010/main" val="25832688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Laryngeal cancer spread</a:t>
            </a:r>
            <a:endParaRPr lang="en-US" dirty="0"/>
          </a:p>
        </p:txBody>
      </p:sp>
      <p:pic>
        <p:nvPicPr>
          <p:cNvPr id="4" name="Picture 3"/>
          <p:cNvPicPr>
            <a:picLocks noChangeAspect="1"/>
          </p:cNvPicPr>
          <p:nvPr/>
        </p:nvPicPr>
        <p:blipFill rotWithShape="1">
          <a:blip r:embed="rId2"/>
          <a:srcRect l="16231" t="32429" r="40448" b="27751"/>
          <a:stretch/>
        </p:blipFill>
        <p:spPr>
          <a:xfrm>
            <a:off x="838200" y="1233749"/>
            <a:ext cx="10645255" cy="5501422"/>
          </a:xfrm>
          <a:prstGeom prst="rect">
            <a:avLst/>
          </a:prstGeom>
          <a:ln>
            <a:noFill/>
          </a:ln>
          <a:effectLst>
            <a:softEdge rad="112500"/>
          </a:effectLst>
        </p:spPr>
      </p:pic>
    </p:spTree>
    <p:extLst>
      <p:ext uri="{BB962C8B-B14F-4D97-AF65-F5344CB8AC3E}">
        <p14:creationId xmlns:p14="http://schemas.microsoft.com/office/powerpoint/2010/main" val="1448291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Clinical presentation</a:t>
            </a:r>
            <a:endParaRPr lang="en-US" dirty="0"/>
          </a:p>
        </p:txBody>
      </p:sp>
      <p:pic>
        <p:nvPicPr>
          <p:cNvPr id="3" name="Picture 2"/>
          <p:cNvPicPr>
            <a:picLocks noChangeAspect="1"/>
          </p:cNvPicPr>
          <p:nvPr/>
        </p:nvPicPr>
        <p:blipFill rotWithShape="1">
          <a:blip r:embed="rId2"/>
          <a:srcRect l="16679" t="35018" r="39888" b="29940"/>
          <a:stretch/>
        </p:blipFill>
        <p:spPr>
          <a:xfrm>
            <a:off x="292289" y="1581506"/>
            <a:ext cx="10120952" cy="4614578"/>
          </a:xfrm>
          <a:prstGeom prst="rect">
            <a:avLst/>
          </a:prstGeom>
        </p:spPr>
      </p:pic>
      <p:pic>
        <p:nvPicPr>
          <p:cNvPr id="4" name="Picture 3"/>
          <p:cNvPicPr>
            <a:picLocks noChangeAspect="1"/>
          </p:cNvPicPr>
          <p:nvPr/>
        </p:nvPicPr>
        <p:blipFill rotWithShape="1">
          <a:blip r:embed="rId3"/>
          <a:srcRect l="13433" t="13514" r="66865" b="61200"/>
          <a:stretch/>
        </p:blipFill>
        <p:spPr>
          <a:xfrm>
            <a:off x="6905767" y="3462424"/>
            <a:ext cx="4885898" cy="3102150"/>
          </a:xfrm>
          <a:prstGeom prst="rect">
            <a:avLst/>
          </a:prstGeom>
        </p:spPr>
      </p:pic>
    </p:spTree>
    <p:extLst>
      <p:ext uri="{BB962C8B-B14F-4D97-AF65-F5344CB8AC3E}">
        <p14:creationId xmlns:p14="http://schemas.microsoft.com/office/powerpoint/2010/main" val="22403624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Clinical presentation</a:t>
            </a:r>
            <a:endParaRPr lang="en-US" dirty="0"/>
          </a:p>
        </p:txBody>
      </p:sp>
      <p:pic>
        <p:nvPicPr>
          <p:cNvPr id="3" name="Picture 2"/>
          <p:cNvPicPr>
            <a:picLocks noChangeAspect="1"/>
          </p:cNvPicPr>
          <p:nvPr/>
        </p:nvPicPr>
        <p:blipFill rotWithShape="1">
          <a:blip r:embed="rId2"/>
          <a:srcRect l="13769" t="26257" r="67425" b="40891"/>
          <a:stretch/>
        </p:blipFill>
        <p:spPr>
          <a:xfrm>
            <a:off x="1793543" y="2074459"/>
            <a:ext cx="3668519" cy="3603009"/>
          </a:xfrm>
          <a:prstGeom prst="rect">
            <a:avLst/>
          </a:prstGeom>
        </p:spPr>
      </p:pic>
      <p:pic>
        <p:nvPicPr>
          <p:cNvPr id="4" name="Picture 3"/>
          <p:cNvPicPr>
            <a:picLocks noChangeAspect="1"/>
          </p:cNvPicPr>
          <p:nvPr/>
        </p:nvPicPr>
        <p:blipFill rotWithShape="1">
          <a:blip r:embed="rId3"/>
          <a:srcRect l="8394" t="14111" r="59814" b="52240"/>
          <a:stretch/>
        </p:blipFill>
        <p:spPr>
          <a:xfrm>
            <a:off x="6673755" y="2074460"/>
            <a:ext cx="4855840" cy="3043450"/>
          </a:xfrm>
          <a:prstGeom prst="rect">
            <a:avLst/>
          </a:prstGeom>
        </p:spPr>
      </p:pic>
    </p:spTree>
    <p:extLst>
      <p:ext uri="{BB962C8B-B14F-4D97-AF65-F5344CB8AC3E}">
        <p14:creationId xmlns:p14="http://schemas.microsoft.com/office/powerpoint/2010/main" val="18498636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Diagnosis- Clinical exam and laryngoscopy</a:t>
            </a:r>
            <a:endParaRPr lang="en-US" dirty="0"/>
          </a:p>
        </p:txBody>
      </p:sp>
      <p:sp>
        <p:nvSpPr>
          <p:cNvPr id="3" name="Content Placeholder 2"/>
          <p:cNvSpPr>
            <a:spLocks noGrp="1"/>
          </p:cNvSpPr>
          <p:nvPr>
            <p:ph idx="1"/>
          </p:nvPr>
        </p:nvSpPr>
        <p:spPr/>
        <p:txBody>
          <a:bodyPr>
            <a:normAutofit/>
          </a:bodyPr>
          <a:lstStyle/>
          <a:p>
            <a:pPr marL="0" indent="0">
              <a:buNone/>
            </a:pPr>
            <a:endParaRPr lang="en-US" dirty="0"/>
          </a:p>
          <a:p>
            <a:endParaRPr lang="en-US" dirty="0"/>
          </a:p>
        </p:txBody>
      </p:sp>
      <p:pic>
        <p:nvPicPr>
          <p:cNvPr id="4" name="Picture 3"/>
          <p:cNvPicPr>
            <a:picLocks noChangeAspect="1"/>
          </p:cNvPicPr>
          <p:nvPr/>
        </p:nvPicPr>
        <p:blipFill rotWithShape="1">
          <a:blip r:embed="rId2"/>
          <a:srcRect l="17686" t="36610" r="39328" b="42483"/>
          <a:stretch/>
        </p:blipFill>
        <p:spPr>
          <a:xfrm>
            <a:off x="838200" y="1454429"/>
            <a:ext cx="10667928" cy="3738354"/>
          </a:xfrm>
          <a:prstGeom prst="rect">
            <a:avLst/>
          </a:prstGeom>
          <a:ln>
            <a:noFill/>
          </a:ln>
          <a:effectLst>
            <a:softEdge rad="112500"/>
          </a:effectLst>
        </p:spPr>
      </p:pic>
    </p:spTree>
    <p:extLst>
      <p:ext uri="{BB962C8B-B14F-4D97-AF65-F5344CB8AC3E}">
        <p14:creationId xmlns:p14="http://schemas.microsoft.com/office/powerpoint/2010/main" val="30236047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Diagnosis- Clinical exam and laryngoscopy</a:t>
            </a:r>
            <a:endParaRPr lang="en-US" dirty="0"/>
          </a:p>
        </p:txBody>
      </p:sp>
      <p:sp>
        <p:nvSpPr>
          <p:cNvPr id="6" name="Content Placeholder 5"/>
          <p:cNvSpPr>
            <a:spLocks noGrp="1"/>
          </p:cNvSpPr>
          <p:nvPr>
            <p:ph sz="half" idx="1"/>
          </p:nvPr>
        </p:nvSpPr>
        <p:spPr/>
        <p:txBody>
          <a:bodyPr>
            <a:normAutofit lnSpcReduction="10000"/>
          </a:bodyPr>
          <a:lstStyle/>
          <a:p>
            <a:r>
              <a:rPr lang="en-US" dirty="0" smtClean="0"/>
              <a:t>The sensitivity and specificity of videostroboscopy in predicting the invasive nature of lesions based on absence or mucosal reduction was 96.8% and 92.8%, respectively.</a:t>
            </a:r>
          </a:p>
          <a:p>
            <a:r>
              <a:rPr lang="en-US" dirty="0" smtClean="0"/>
              <a:t>It is extremely important to perform biopsy of the primary site or by fine needle aspiration of the affected lymph node if possible.</a:t>
            </a:r>
            <a:endParaRPr lang="en-US" dirty="0"/>
          </a:p>
        </p:txBody>
      </p:sp>
      <p:pic>
        <p:nvPicPr>
          <p:cNvPr id="8" name="Content Placeholder 7"/>
          <p:cNvPicPr>
            <a:picLocks noGrp="1" noChangeAspect="1"/>
          </p:cNvPicPr>
          <p:nvPr>
            <p:ph sz="half" idx="2"/>
          </p:nvPr>
        </p:nvPicPr>
        <p:blipFill rotWithShape="1">
          <a:blip r:embed="rId2"/>
          <a:srcRect l="6156" t="17497" r="60709" b="38103"/>
          <a:stretch/>
        </p:blipFill>
        <p:spPr>
          <a:xfrm>
            <a:off x="6607377" y="2377319"/>
            <a:ext cx="4311245" cy="3247949"/>
          </a:xfrm>
          <a:prstGeom prst="rect">
            <a:avLst/>
          </a:prstGeom>
        </p:spPr>
      </p:pic>
    </p:spTree>
    <p:extLst>
      <p:ext uri="{BB962C8B-B14F-4D97-AF65-F5344CB8AC3E}">
        <p14:creationId xmlns:p14="http://schemas.microsoft.com/office/powerpoint/2010/main" val="1948115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normAutofit lnSpcReduction="10000"/>
          </a:bodyPr>
          <a:lstStyle/>
          <a:p>
            <a:r>
              <a:rPr lang="en-US" dirty="0" smtClean="0"/>
              <a:t>Laryngeal </a:t>
            </a:r>
            <a:r>
              <a:rPr lang="en-US" dirty="0"/>
              <a:t>cancer is the second most common neoplasm of </a:t>
            </a:r>
            <a:r>
              <a:rPr lang="en-US" dirty="0" smtClean="0"/>
              <a:t>the </a:t>
            </a:r>
            <a:r>
              <a:rPr lang="en-US" dirty="0"/>
              <a:t>upper </a:t>
            </a:r>
            <a:r>
              <a:rPr lang="en-US" dirty="0" smtClean="0"/>
              <a:t>aero digestive </a:t>
            </a:r>
            <a:r>
              <a:rPr lang="en-US" dirty="0"/>
              <a:t>tract after oral cavity carcinoma. </a:t>
            </a:r>
            <a:endParaRPr lang="en-US" dirty="0" smtClean="0"/>
          </a:p>
          <a:p>
            <a:r>
              <a:rPr lang="en-US" dirty="0" smtClean="0"/>
              <a:t>There are </a:t>
            </a:r>
            <a:r>
              <a:rPr lang="en-US" dirty="0"/>
              <a:t>approximately 110,000 to 130,000 new cases diagnosed </a:t>
            </a:r>
            <a:r>
              <a:rPr lang="en-US" dirty="0" smtClean="0"/>
              <a:t>annually </a:t>
            </a:r>
            <a:r>
              <a:rPr lang="en-US" dirty="0"/>
              <a:t>in the world [1]. </a:t>
            </a:r>
            <a:endParaRPr lang="en-US" dirty="0" smtClean="0"/>
          </a:p>
          <a:p>
            <a:r>
              <a:rPr lang="en-US" dirty="0" smtClean="0"/>
              <a:t>Most </a:t>
            </a:r>
            <a:r>
              <a:rPr lang="en-US" dirty="0"/>
              <a:t>of these tumors are squamous cell </a:t>
            </a:r>
            <a:r>
              <a:rPr lang="en-US" dirty="0" smtClean="0"/>
              <a:t>carcinomas</a:t>
            </a:r>
            <a:r>
              <a:rPr lang="en-US" dirty="0"/>
              <a:t>, accounting from 85 to 95% of all neoplasms of the </a:t>
            </a:r>
            <a:r>
              <a:rPr lang="en-US" dirty="0" smtClean="0"/>
              <a:t>larynx </a:t>
            </a:r>
            <a:r>
              <a:rPr lang="en-US" dirty="0"/>
              <a:t>[2]. </a:t>
            </a:r>
            <a:endParaRPr lang="en-US" dirty="0" smtClean="0"/>
          </a:p>
          <a:p>
            <a:r>
              <a:rPr lang="en-US" dirty="0" smtClean="0"/>
              <a:t>There </a:t>
            </a:r>
            <a:r>
              <a:rPr lang="en-US" dirty="0"/>
              <a:t>are multiple treatment modalities and for this to </a:t>
            </a:r>
            <a:r>
              <a:rPr lang="en-US" dirty="0" smtClean="0"/>
              <a:t>be </a:t>
            </a:r>
            <a:r>
              <a:rPr lang="en-US" dirty="0"/>
              <a:t>successful, it must be appropriately selected by personalizing </a:t>
            </a:r>
            <a:r>
              <a:rPr lang="en-US" dirty="0" smtClean="0"/>
              <a:t>the </a:t>
            </a:r>
            <a:r>
              <a:rPr lang="en-US" dirty="0"/>
              <a:t>patient’s approach. It is based primarily on the clinical stage </a:t>
            </a:r>
            <a:r>
              <a:rPr lang="en-US" dirty="0" smtClean="0"/>
              <a:t>of </a:t>
            </a:r>
            <a:r>
              <a:rPr lang="en-US" dirty="0"/>
              <a:t>the patient, their desires, the patient’s medical conditions </a:t>
            </a:r>
            <a:r>
              <a:rPr lang="en-US" dirty="0" smtClean="0"/>
              <a:t>and </a:t>
            </a:r>
            <a:r>
              <a:rPr lang="en-US" dirty="0"/>
              <a:t>the prognosis of </a:t>
            </a:r>
            <a:r>
              <a:rPr lang="en-US" dirty="0" smtClean="0"/>
              <a:t>survival.</a:t>
            </a:r>
            <a:endParaRPr lang="en-US" dirty="0"/>
          </a:p>
          <a:p>
            <a:endParaRPr lang="en-US" dirty="0"/>
          </a:p>
        </p:txBody>
      </p:sp>
    </p:spTree>
    <p:extLst>
      <p:ext uri="{BB962C8B-B14F-4D97-AF65-F5344CB8AC3E}">
        <p14:creationId xmlns:p14="http://schemas.microsoft.com/office/powerpoint/2010/main" val="12149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0000000-1234-1234-1234-123412341234}" type="slidenum">
              <a:rPr lang="en" smtClean="0"/>
              <a:pPr/>
              <a:t>20</a:t>
            </a:fld>
            <a:endParaRPr lang="en"/>
          </a:p>
        </p:txBody>
      </p:sp>
      <p:sp>
        <p:nvSpPr>
          <p:cNvPr id="2" name="Title 1"/>
          <p:cNvSpPr>
            <a:spLocks noGrp="1"/>
          </p:cNvSpPr>
          <p:nvPr>
            <p:ph type="title" idx="4294967295"/>
          </p:nvPr>
        </p:nvSpPr>
        <p:spPr>
          <a:xfrm>
            <a:off x="614149" y="362779"/>
            <a:ext cx="6782938" cy="1519237"/>
          </a:xfrm>
        </p:spPr>
        <p:txBody>
          <a:bodyPr>
            <a:normAutofit/>
          </a:bodyPr>
          <a:lstStyle/>
          <a:p>
            <a:r>
              <a:rPr lang="en-US" dirty="0" smtClean="0"/>
              <a:t>Operative endoscopic examination and biopsy</a:t>
            </a:r>
            <a:endParaRPr lang="en-US" dirty="0"/>
          </a:p>
        </p:txBody>
      </p:sp>
      <p:sp>
        <p:nvSpPr>
          <p:cNvPr id="3" name="Text Placeholder 2"/>
          <p:cNvSpPr>
            <a:spLocks noGrp="1"/>
          </p:cNvSpPr>
          <p:nvPr>
            <p:ph type="body" idx="4294967295"/>
          </p:nvPr>
        </p:nvSpPr>
        <p:spPr>
          <a:xfrm>
            <a:off x="614149" y="2101755"/>
            <a:ext cx="6278776" cy="3780430"/>
          </a:xfrm>
        </p:spPr>
        <p:txBody>
          <a:bodyPr>
            <a:normAutofit/>
          </a:bodyPr>
          <a:lstStyle/>
          <a:p>
            <a:pPr marL="380990" indent="-380990"/>
            <a:r>
              <a:rPr lang="en-US" sz="1867" dirty="0"/>
              <a:t>Direct laryngoscopy allows the clinician to examine the larynx in greater detail, palpate the larynx, and obtain a biopsy for histologic analysis</a:t>
            </a:r>
            <a:r>
              <a:rPr lang="en-US" sz="1867" dirty="0" smtClean="0"/>
              <a:t>.</a:t>
            </a:r>
          </a:p>
          <a:p>
            <a:pPr marL="380990" indent="-380990"/>
            <a:r>
              <a:rPr lang="en-US" sz="2000" dirty="0" smtClean="0"/>
              <a:t>Maintenance </a:t>
            </a:r>
            <a:r>
              <a:rPr lang="en-US" sz="2000" dirty="0"/>
              <a:t>of a secure airway at all times is the paramount concern, and for severely compromised airways, a tracheostomy under local anesthetic may be necessary. </a:t>
            </a:r>
            <a:r>
              <a:rPr lang="en-US" sz="1867" dirty="0" smtClean="0"/>
              <a:t> </a:t>
            </a:r>
            <a:endParaRPr lang="en-US" sz="1867" dirty="0"/>
          </a:p>
        </p:txBody>
      </p:sp>
      <p:pic>
        <p:nvPicPr>
          <p:cNvPr id="5" name="Picture 4"/>
          <p:cNvPicPr>
            <a:picLocks noChangeAspect="1"/>
          </p:cNvPicPr>
          <p:nvPr/>
        </p:nvPicPr>
        <p:blipFill rotWithShape="1">
          <a:blip r:embed="rId3"/>
          <a:srcRect l="50094" t="40534" r="19082" b="18401"/>
          <a:stretch/>
        </p:blipFill>
        <p:spPr>
          <a:xfrm>
            <a:off x="8017900" y="123289"/>
            <a:ext cx="4078208" cy="2953520"/>
          </a:xfrm>
          <a:prstGeom prst="rect">
            <a:avLst/>
          </a:prstGeom>
          <a:ln>
            <a:noFill/>
          </a:ln>
          <a:effectLst>
            <a:softEdge rad="112500"/>
          </a:effectLst>
        </p:spPr>
      </p:pic>
      <p:pic>
        <p:nvPicPr>
          <p:cNvPr id="8" name="Picture 7"/>
          <p:cNvPicPr>
            <a:picLocks noChangeAspect="1"/>
          </p:cNvPicPr>
          <p:nvPr/>
        </p:nvPicPr>
        <p:blipFill rotWithShape="1">
          <a:blip r:embed="rId4"/>
          <a:srcRect l="17503" t="34575" r="63916" b="43638"/>
          <a:stretch/>
        </p:blipFill>
        <p:spPr>
          <a:xfrm>
            <a:off x="7822060" y="3076808"/>
            <a:ext cx="4274049" cy="3491157"/>
          </a:xfrm>
          <a:prstGeom prst="rect">
            <a:avLst/>
          </a:prstGeom>
          <a:ln>
            <a:noFill/>
          </a:ln>
          <a:effectLst>
            <a:softEdge rad="112500"/>
          </a:effectLst>
        </p:spPr>
      </p:pic>
    </p:spTree>
    <p:extLst>
      <p:ext uri="{BB962C8B-B14F-4D97-AF65-F5344CB8AC3E}">
        <p14:creationId xmlns:p14="http://schemas.microsoft.com/office/powerpoint/2010/main" val="12622286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Diagnosis- Imaging</a:t>
            </a:r>
            <a:endParaRPr lang="en-US" dirty="0"/>
          </a:p>
        </p:txBody>
      </p:sp>
      <p:sp>
        <p:nvSpPr>
          <p:cNvPr id="5" name="Content Placeholder 4"/>
          <p:cNvSpPr>
            <a:spLocks noGrp="1"/>
          </p:cNvSpPr>
          <p:nvPr>
            <p:ph idx="1"/>
          </p:nvPr>
        </p:nvSpPr>
        <p:spPr/>
        <p:txBody>
          <a:bodyPr>
            <a:normAutofit fontScale="92500" lnSpcReduction="10000"/>
          </a:bodyPr>
          <a:lstStyle/>
          <a:p>
            <a:r>
              <a:rPr lang="en-US" dirty="0" smtClean="0"/>
              <a:t>It is recommended to perform imaging studies that support staging, such as </a:t>
            </a:r>
            <a:r>
              <a:rPr lang="en-US" b="1" dirty="0" smtClean="0"/>
              <a:t>computed axial tomography, </a:t>
            </a:r>
            <a:r>
              <a:rPr lang="en-US" dirty="0" smtClean="0"/>
              <a:t>which is a very useful resource for assessing affection of </a:t>
            </a:r>
            <a:r>
              <a:rPr lang="en-US" b="1" dirty="0" smtClean="0">
                <a:solidFill>
                  <a:srgbClr val="FF0000"/>
                </a:solidFill>
              </a:rPr>
              <a:t>bone structures</a:t>
            </a:r>
            <a:r>
              <a:rPr lang="en-US" dirty="0" smtClean="0"/>
              <a:t>. </a:t>
            </a:r>
          </a:p>
          <a:p>
            <a:r>
              <a:rPr lang="en-US" b="1" dirty="0" smtClean="0"/>
              <a:t>Positron</a:t>
            </a:r>
            <a:r>
              <a:rPr lang="en-US" b="1" dirty="0"/>
              <a:t> </a:t>
            </a:r>
            <a:r>
              <a:rPr lang="en-US" b="1" dirty="0" smtClean="0"/>
              <a:t>emission tomography </a:t>
            </a:r>
            <a:r>
              <a:rPr lang="en-US" dirty="0" smtClean="0"/>
              <a:t>combined with computed tomography are useful in evaluating </a:t>
            </a:r>
            <a:r>
              <a:rPr lang="en-US" b="1" dirty="0" smtClean="0">
                <a:solidFill>
                  <a:srgbClr val="FF0000"/>
                </a:solidFill>
              </a:rPr>
              <a:t>recurrences</a:t>
            </a:r>
            <a:r>
              <a:rPr lang="en-US" dirty="0" smtClean="0"/>
              <a:t> and can identify areas of </a:t>
            </a:r>
            <a:r>
              <a:rPr lang="en-US" b="1" dirty="0" smtClean="0">
                <a:solidFill>
                  <a:srgbClr val="FF0000"/>
                </a:solidFill>
              </a:rPr>
              <a:t>local and nodular recurrence and distant metastases </a:t>
            </a:r>
            <a:r>
              <a:rPr lang="en-US" dirty="0" smtClean="0"/>
              <a:t>[8]. </a:t>
            </a:r>
          </a:p>
          <a:p>
            <a:r>
              <a:rPr lang="en-US" dirty="0" smtClean="0"/>
              <a:t>Computerized</a:t>
            </a:r>
            <a:r>
              <a:rPr lang="en-US" dirty="0"/>
              <a:t> </a:t>
            </a:r>
            <a:r>
              <a:rPr lang="en-US" dirty="0" smtClean="0"/>
              <a:t>axial tomography sensitivity was 60% and specificity was 85.7% and the nuclear magnetic resonance showed 80% sensitivity and 92.9% specificity [9]. </a:t>
            </a:r>
          </a:p>
          <a:p>
            <a:r>
              <a:rPr lang="en-US" b="1" dirty="0" smtClean="0"/>
              <a:t>Nuclear magnetic resonance </a:t>
            </a:r>
            <a:r>
              <a:rPr lang="en-US" dirty="0" smtClean="0"/>
              <a:t>surpasses the computerized axial tomography in the detection when </a:t>
            </a:r>
            <a:r>
              <a:rPr lang="en-US" b="1" dirty="0" smtClean="0">
                <a:solidFill>
                  <a:srgbClr val="FF0000"/>
                </a:solidFill>
              </a:rPr>
              <a:t>cartilaginous and soft tissues </a:t>
            </a:r>
            <a:r>
              <a:rPr lang="en-US" dirty="0" smtClean="0"/>
              <a:t>are affected.</a:t>
            </a:r>
            <a:endParaRPr lang="en-US" dirty="0"/>
          </a:p>
        </p:txBody>
      </p:sp>
    </p:spTree>
    <p:extLst>
      <p:ext uri="{BB962C8B-B14F-4D97-AF65-F5344CB8AC3E}">
        <p14:creationId xmlns:p14="http://schemas.microsoft.com/office/powerpoint/2010/main" val="5099954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4589" t="27053" r="71567" b="34918"/>
          <a:stretch/>
        </p:blipFill>
        <p:spPr>
          <a:xfrm>
            <a:off x="436729" y="709748"/>
            <a:ext cx="5418161" cy="4858538"/>
          </a:xfrm>
          <a:prstGeom prst="rect">
            <a:avLst/>
          </a:prstGeom>
        </p:spPr>
      </p:pic>
      <p:pic>
        <p:nvPicPr>
          <p:cNvPr id="5" name="Picture 4"/>
          <p:cNvPicPr>
            <a:picLocks noChangeAspect="1"/>
          </p:cNvPicPr>
          <p:nvPr/>
        </p:nvPicPr>
        <p:blipFill rotWithShape="1">
          <a:blip r:embed="rId3"/>
          <a:srcRect l="26418" t="17695" r="27351" b="23370"/>
          <a:stretch/>
        </p:blipFill>
        <p:spPr>
          <a:xfrm>
            <a:off x="6086902" y="709748"/>
            <a:ext cx="5636525" cy="4735709"/>
          </a:xfrm>
          <a:prstGeom prst="rect">
            <a:avLst/>
          </a:prstGeom>
        </p:spPr>
      </p:pic>
    </p:spTree>
    <p:extLst>
      <p:ext uri="{BB962C8B-B14F-4D97-AF65-F5344CB8AC3E}">
        <p14:creationId xmlns:p14="http://schemas.microsoft.com/office/powerpoint/2010/main" val="16592578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fld id="{00000000-1234-1234-1234-123412341234}" type="slidenum">
              <a:rPr lang="en" smtClean="0">
                <a:solidFill>
                  <a:srgbClr val="0DB7C4"/>
                </a:solidFill>
              </a:rPr>
              <a:pPr/>
              <a:t>23</a:t>
            </a:fld>
            <a:endParaRPr lang="en">
              <a:solidFill>
                <a:srgbClr val="0DB7C4"/>
              </a:solidFill>
            </a:endParaRPr>
          </a:p>
        </p:txBody>
      </p:sp>
      <p:pic>
        <p:nvPicPr>
          <p:cNvPr id="5" name="Picture 4"/>
          <p:cNvPicPr>
            <a:picLocks noChangeAspect="1"/>
          </p:cNvPicPr>
          <p:nvPr/>
        </p:nvPicPr>
        <p:blipFill rotWithShape="1">
          <a:blip r:embed="rId2"/>
          <a:srcRect l="7365" t="43434" r="30565" b="12446"/>
          <a:stretch/>
        </p:blipFill>
        <p:spPr>
          <a:xfrm>
            <a:off x="1614198" y="655532"/>
            <a:ext cx="9906229" cy="5219272"/>
          </a:xfrm>
          <a:prstGeom prst="rect">
            <a:avLst/>
          </a:prstGeom>
        </p:spPr>
      </p:pic>
      <p:sp>
        <p:nvSpPr>
          <p:cNvPr id="6" name="TextBox 5"/>
          <p:cNvSpPr txBox="1"/>
          <p:nvPr/>
        </p:nvSpPr>
        <p:spPr>
          <a:xfrm>
            <a:off x="144924" y="369870"/>
            <a:ext cx="622213" cy="913007"/>
          </a:xfrm>
          <a:prstGeom prst="rect">
            <a:avLst/>
          </a:prstGeom>
          <a:noFill/>
        </p:spPr>
        <p:txBody>
          <a:bodyPr wrap="square" rtlCol="0">
            <a:spAutoFit/>
          </a:bodyPr>
          <a:lstStyle/>
          <a:p>
            <a:r>
              <a:rPr lang="en-US" sz="5333" b="1" dirty="0">
                <a:solidFill>
                  <a:schemeClr val="bg1"/>
                </a:solidFill>
              </a:rPr>
              <a:t>T</a:t>
            </a:r>
            <a:endParaRPr lang="en-US" sz="5333" b="1" dirty="0">
              <a:solidFill>
                <a:schemeClr val="bg1"/>
              </a:solidFill>
            </a:endParaRPr>
          </a:p>
        </p:txBody>
      </p:sp>
      <p:pic>
        <p:nvPicPr>
          <p:cNvPr id="9" name="Picture 8"/>
          <p:cNvPicPr>
            <a:picLocks noChangeAspect="1"/>
          </p:cNvPicPr>
          <p:nvPr/>
        </p:nvPicPr>
        <p:blipFill rotWithShape="1">
          <a:blip r:embed="rId3"/>
          <a:srcRect l="44403" t="35983" r="44555" b="29588"/>
          <a:stretch/>
        </p:blipFill>
        <p:spPr>
          <a:xfrm>
            <a:off x="180438" y="456321"/>
            <a:ext cx="1381417" cy="2808847"/>
          </a:xfrm>
          <a:prstGeom prst="rect">
            <a:avLst/>
          </a:prstGeom>
        </p:spPr>
      </p:pic>
      <p:sp>
        <p:nvSpPr>
          <p:cNvPr id="2" name="Rectangle 1"/>
          <p:cNvSpPr/>
          <p:nvPr/>
        </p:nvSpPr>
        <p:spPr>
          <a:xfrm>
            <a:off x="1597369" y="3152634"/>
            <a:ext cx="10153353" cy="251118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5909481" y="1303581"/>
            <a:ext cx="1951629" cy="45698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115403" y="2442949"/>
            <a:ext cx="2361063" cy="39578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3256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fld id="{00000000-1234-1234-1234-123412341234}" type="slidenum">
              <a:rPr lang="en" smtClean="0">
                <a:solidFill>
                  <a:srgbClr val="0DB7C4"/>
                </a:solidFill>
              </a:rPr>
              <a:pPr/>
              <a:t>24</a:t>
            </a:fld>
            <a:endParaRPr lang="en">
              <a:solidFill>
                <a:srgbClr val="0DB7C4"/>
              </a:solidFill>
            </a:endParaRPr>
          </a:p>
        </p:txBody>
      </p:sp>
      <p:sp>
        <p:nvSpPr>
          <p:cNvPr id="6" name="TextBox 5"/>
          <p:cNvSpPr txBox="1"/>
          <p:nvPr/>
        </p:nvSpPr>
        <p:spPr>
          <a:xfrm>
            <a:off x="144924" y="369870"/>
            <a:ext cx="622213" cy="913007"/>
          </a:xfrm>
          <a:prstGeom prst="rect">
            <a:avLst/>
          </a:prstGeom>
          <a:noFill/>
        </p:spPr>
        <p:txBody>
          <a:bodyPr wrap="square" rtlCol="0">
            <a:spAutoFit/>
          </a:bodyPr>
          <a:lstStyle/>
          <a:p>
            <a:r>
              <a:rPr lang="en-US" sz="5333" b="1" dirty="0">
                <a:solidFill>
                  <a:schemeClr val="bg1"/>
                </a:solidFill>
              </a:rPr>
              <a:t>T</a:t>
            </a:r>
            <a:endParaRPr lang="en-US" sz="5333" b="1" dirty="0">
              <a:solidFill>
                <a:schemeClr val="bg1"/>
              </a:solidFill>
            </a:endParaRPr>
          </a:p>
        </p:txBody>
      </p:sp>
      <p:pic>
        <p:nvPicPr>
          <p:cNvPr id="7" name="Picture 6"/>
          <p:cNvPicPr>
            <a:picLocks noChangeAspect="1"/>
          </p:cNvPicPr>
          <p:nvPr/>
        </p:nvPicPr>
        <p:blipFill rotWithShape="1">
          <a:blip r:embed="rId2"/>
          <a:srcRect l="6400" t="30124" r="30225" b="11610"/>
          <a:stretch/>
        </p:blipFill>
        <p:spPr>
          <a:xfrm>
            <a:off x="1381316" y="369870"/>
            <a:ext cx="10577803" cy="5954176"/>
          </a:xfrm>
          <a:prstGeom prst="rect">
            <a:avLst/>
          </a:prstGeom>
        </p:spPr>
      </p:pic>
      <p:pic>
        <p:nvPicPr>
          <p:cNvPr id="9" name="Picture 8"/>
          <p:cNvPicPr>
            <a:picLocks noChangeAspect="1"/>
          </p:cNvPicPr>
          <p:nvPr/>
        </p:nvPicPr>
        <p:blipFill rotWithShape="1">
          <a:blip r:embed="rId3"/>
          <a:srcRect l="44403" t="35983" r="44555" b="29588"/>
          <a:stretch/>
        </p:blipFill>
        <p:spPr>
          <a:xfrm>
            <a:off x="76428" y="369870"/>
            <a:ext cx="1381417" cy="2808847"/>
          </a:xfrm>
          <a:prstGeom prst="rect">
            <a:avLst/>
          </a:prstGeom>
        </p:spPr>
      </p:pic>
      <p:sp>
        <p:nvSpPr>
          <p:cNvPr id="10" name="Rectangle 9"/>
          <p:cNvSpPr/>
          <p:nvPr/>
        </p:nvSpPr>
        <p:spPr>
          <a:xfrm>
            <a:off x="1593540" y="3630305"/>
            <a:ext cx="10153353" cy="251118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0706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fld id="{00000000-1234-1234-1234-123412341234}" type="slidenum">
              <a:rPr lang="en" smtClean="0">
                <a:solidFill>
                  <a:srgbClr val="0DB7C4"/>
                </a:solidFill>
              </a:rPr>
              <a:pPr/>
              <a:t>25</a:t>
            </a:fld>
            <a:endParaRPr lang="en">
              <a:solidFill>
                <a:srgbClr val="0DB7C4"/>
              </a:solidFill>
            </a:endParaRPr>
          </a:p>
        </p:txBody>
      </p:sp>
      <p:sp>
        <p:nvSpPr>
          <p:cNvPr id="6" name="TextBox 5"/>
          <p:cNvSpPr txBox="1"/>
          <p:nvPr/>
        </p:nvSpPr>
        <p:spPr>
          <a:xfrm>
            <a:off x="144924" y="369870"/>
            <a:ext cx="622213" cy="913007"/>
          </a:xfrm>
          <a:prstGeom prst="rect">
            <a:avLst/>
          </a:prstGeom>
          <a:noFill/>
        </p:spPr>
        <p:txBody>
          <a:bodyPr wrap="square" rtlCol="0">
            <a:spAutoFit/>
          </a:bodyPr>
          <a:lstStyle/>
          <a:p>
            <a:r>
              <a:rPr lang="en-US" sz="5333" b="1" dirty="0">
                <a:solidFill>
                  <a:schemeClr val="bg1"/>
                </a:solidFill>
              </a:rPr>
              <a:t>T</a:t>
            </a:r>
            <a:endParaRPr lang="en-US" sz="5333" b="1" dirty="0">
              <a:solidFill>
                <a:schemeClr val="bg1"/>
              </a:solidFill>
            </a:endParaRPr>
          </a:p>
        </p:txBody>
      </p:sp>
      <p:pic>
        <p:nvPicPr>
          <p:cNvPr id="8" name="Picture 7"/>
          <p:cNvPicPr>
            <a:picLocks noChangeAspect="1"/>
          </p:cNvPicPr>
          <p:nvPr/>
        </p:nvPicPr>
        <p:blipFill rotWithShape="1">
          <a:blip r:embed="rId2"/>
          <a:srcRect l="7259" t="44932" r="30164" b="14425"/>
          <a:stretch/>
        </p:blipFill>
        <p:spPr>
          <a:xfrm>
            <a:off x="1526341" y="603271"/>
            <a:ext cx="10461363" cy="5528767"/>
          </a:xfrm>
          <a:prstGeom prst="rect">
            <a:avLst/>
          </a:prstGeom>
        </p:spPr>
      </p:pic>
      <p:pic>
        <p:nvPicPr>
          <p:cNvPr id="9" name="Picture 8"/>
          <p:cNvPicPr>
            <a:picLocks noChangeAspect="1"/>
          </p:cNvPicPr>
          <p:nvPr/>
        </p:nvPicPr>
        <p:blipFill rotWithShape="1">
          <a:blip r:embed="rId3"/>
          <a:srcRect l="44403" t="35983" r="44555" b="29588"/>
          <a:stretch/>
        </p:blipFill>
        <p:spPr>
          <a:xfrm>
            <a:off x="76428" y="712453"/>
            <a:ext cx="1381417" cy="2808847"/>
          </a:xfrm>
          <a:prstGeom prst="rect">
            <a:avLst/>
          </a:prstGeom>
        </p:spPr>
      </p:pic>
      <p:sp>
        <p:nvSpPr>
          <p:cNvPr id="10" name="Rectangle 9"/>
          <p:cNvSpPr/>
          <p:nvPr/>
        </p:nvSpPr>
        <p:spPr>
          <a:xfrm>
            <a:off x="1597369" y="3152634"/>
            <a:ext cx="10153353" cy="251118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593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fld id="{00000000-1234-1234-1234-123412341234}" type="slidenum">
              <a:rPr lang="en" smtClean="0">
                <a:solidFill>
                  <a:srgbClr val="0DB7C4"/>
                </a:solidFill>
              </a:rPr>
              <a:pPr/>
              <a:t>26</a:t>
            </a:fld>
            <a:endParaRPr lang="en">
              <a:solidFill>
                <a:srgbClr val="0DB7C4"/>
              </a:solidFill>
            </a:endParaRPr>
          </a:p>
        </p:txBody>
      </p:sp>
      <p:sp>
        <p:nvSpPr>
          <p:cNvPr id="6" name="TextBox 5"/>
          <p:cNvSpPr txBox="1"/>
          <p:nvPr/>
        </p:nvSpPr>
        <p:spPr>
          <a:xfrm>
            <a:off x="135192" y="288075"/>
            <a:ext cx="622213" cy="913007"/>
          </a:xfrm>
          <a:prstGeom prst="rect">
            <a:avLst/>
          </a:prstGeom>
          <a:noFill/>
        </p:spPr>
        <p:txBody>
          <a:bodyPr wrap="square" rtlCol="0">
            <a:spAutoFit/>
          </a:bodyPr>
          <a:lstStyle/>
          <a:p>
            <a:r>
              <a:rPr lang="en-US" sz="5333" b="1" dirty="0">
                <a:solidFill>
                  <a:schemeClr val="bg1"/>
                </a:solidFill>
              </a:rPr>
              <a:t>N</a:t>
            </a:r>
          </a:p>
        </p:txBody>
      </p:sp>
      <p:pic>
        <p:nvPicPr>
          <p:cNvPr id="2" name="Picture 1"/>
          <p:cNvPicPr>
            <a:picLocks noChangeAspect="1"/>
          </p:cNvPicPr>
          <p:nvPr/>
        </p:nvPicPr>
        <p:blipFill rotWithShape="1">
          <a:blip r:embed="rId3"/>
          <a:srcRect l="6771" t="34612" r="31123" b="10884"/>
          <a:stretch/>
        </p:blipFill>
        <p:spPr>
          <a:xfrm>
            <a:off x="1381317" y="472323"/>
            <a:ext cx="10774327" cy="5723761"/>
          </a:xfrm>
          <a:prstGeom prst="rect">
            <a:avLst/>
          </a:prstGeom>
        </p:spPr>
      </p:pic>
      <p:pic>
        <p:nvPicPr>
          <p:cNvPr id="10" name="Picture 9"/>
          <p:cNvPicPr>
            <a:picLocks noChangeAspect="1"/>
          </p:cNvPicPr>
          <p:nvPr/>
        </p:nvPicPr>
        <p:blipFill rotWithShape="1">
          <a:blip r:embed="rId4"/>
          <a:srcRect l="44403" t="35983" r="44555" b="29588"/>
          <a:stretch/>
        </p:blipFill>
        <p:spPr>
          <a:xfrm>
            <a:off x="66696" y="578303"/>
            <a:ext cx="1381417" cy="2808847"/>
          </a:xfrm>
          <a:prstGeom prst="rect">
            <a:avLst/>
          </a:prstGeom>
        </p:spPr>
      </p:pic>
    </p:spTree>
    <p:extLst>
      <p:ext uri="{BB962C8B-B14F-4D97-AF65-F5344CB8AC3E}">
        <p14:creationId xmlns:p14="http://schemas.microsoft.com/office/powerpoint/2010/main" val="13362127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fld id="{00000000-1234-1234-1234-123412341234}" type="slidenum">
              <a:rPr lang="en" smtClean="0">
                <a:solidFill>
                  <a:srgbClr val="0DB7C4"/>
                </a:solidFill>
              </a:rPr>
              <a:pPr/>
              <a:t>27</a:t>
            </a:fld>
            <a:endParaRPr lang="en">
              <a:solidFill>
                <a:srgbClr val="0DB7C4"/>
              </a:solidFill>
            </a:endParaRPr>
          </a:p>
        </p:txBody>
      </p:sp>
      <p:sp>
        <p:nvSpPr>
          <p:cNvPr id="6" name="TextBox 5"/>
          <p:cNvSpPr txBox="1"/>
          <p:nvPr/>
        </p:nvSpPr>
        <p:spPr>
          <a:xfrm>
            <a:off x="135192" y="288075"/>
            <a:ext cx="622213" cy="913007"/>
          </a:xfrm>
          <a:prstGeom prst="rect">
            <a:avLst/>
          </a:prstGeom>
          <a:noFill/>
        </p:spPr>
        <p:txBody>
          <a:bodyPr wrap="square" rtlCol="0">
            <a:spAutoFit/>
          </a:bodyPr>
          <a:lstStyle/>
          <a:p>
            <a:r>
              <a:rPr lang="en-US" sz="5333" b="1" dirty="0">
                <a:solidFill>
                  <a:schemeClr val="bg1"/>
                </a:solidFill>
              </a:rPr>
              <a:t>M</a:t>
            </a:r>
            <a:endParaRPr lang="en-US" sz="5333" b="1" dirty="0">
              <a:solidFill>
                <a:schemeClr val="bg1"/>
              </a:solidFill>
            </a:endParaRPr>
          </a:p>
        </p:txBody>
      </p:sp>
      <p:pic>
        <p:nvPicPr>
          <p:cNvPr id="3" name="Picture 2"/>
          <p:cNvPicPr>
            <a:picLocks noChangeAspect="1"/>
          </p:cNvPicPr>
          <p:nvPr/>
        </p:nvPicPr>
        <p:blipFill rotWithShape="1">
          <a:blip r:embed="rId3"/>
          <a:srcRect l="6492" t="68172" r="29209" b="11231"/>
          <a:stretch/>
        </p:blipFill>
        <p:spPr>
          <a:xfrm>
            <a:off x="1710090" y="635072"/>
            <a:ext cx="9986481" cy="2726077"/>
          </a:xfrm>
          <a:prstGeom prst="rect">
            <a:avLst/>
          </a:prstGeom>
        </p:spPr>
      </p:pic>
      <p:pic>
        <p:nvPicPr>
          <p:cNvPr id="8" name="Picture 7"/>
          <p:cNvPicPr>
            <a:picLocks noChangeAspect="1"/>
          </p:cNvPicPr>
          <p:nvPr/>
        </p:nvPicPr>
        <p:blipFill rotWithShape="1">
          <a:blip r:embed="rId4"/>
          <a:srcRect l="44403" t="35983" r="44555" b="29588"/>
          <a:stretch/>
        </p:blipFill>
        <p:spPr>
          <a:xfrm>
            <a:off x="328673" y="744578"/>
            <a:ext cx="1381417" cy="2808847"/>
          </a:xfrm>
          <a:prstGeom prst="rect">
            <a:avLst/>
          </a:prstGeom>
        </p:spPr>
      </p:pic>
    </p:spTree>
    <p:extLst>
      <p:ext uri="{BB962C8B-B14F-4D97-AF65-F5344CB8AC3E}">
        <p14:creationId xmlns:p14="http://schemas.microsoft.com/office/powerpoint/2010/main" val="14480441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fld id="{00000000-1234-1234-1234-123412341234}" type="slidenum">
              <a:rPr lang="en" smtClean="0"/>
              <a:pPr/>
              <a:t>28</a:t>
            </a:fld>
            <a:endParaRPr lang="en"/>
          </a:p>
        </p:txBody>
      </p:sp>
      <p:pic>
        <p:nvPicPr>
          <p:cNvPr id="3" name="Picture 2"/>
          <p:cNvPicPr>
            <a:picLocks noChangeAspect="1"/>
          </p:cNvPicPr>
          <p:nvPr/>
        </p:nvPicPr>
        <p:blipFill rotWithShape="1">
          <a:blip r:embed="rId2"/>
          <a:srcRect l="6682" t="28738" r="32222" b="28288"/>
          <a:stretch/>
        </p:blipFill>
        <p:spPr>
          <a:xfrm>
            <a:off x="1780857" y="1"/>
            <a:ext cx="10121196" cy="3342527"/>
          </a:xfrm>
          <a:prstGeom prst="rect">
            <a:avLst/>
          </a:prstGeom>
        </p:spPr>
      </p:pic>
      <p:pic>
        <p:nvPicPr>
          <p:cNvPr id="4" name="Picture 3"/>
          <p:cNvPicPr>
            <a:picLocks noChangeAspect="1"/>
          </p:cNvPicPr>
          <p:nvPr/>
        </p:nvPicPr>
        <p:blipFill rotWithShape="1">
          <a:blip r:embed="rId3"/>
          <a:srcRect l="7270" t="41734" r="30524" b="14179"/>
          <a:stretch/>
        </p:blipFill>
        <p:spPr>
          <a:xfrm>
            <a:off x="1876744" y="3178141"/>
            <a:ext cx="10315256" cy="3219236"/>
          </a:xfrm>
          <a:prstGeom prst="rect">
            <a:avLst/>
          </a:prstGeom>
        </p:spPr>
      </p:pic>
      <p:pic>
        <p:nvPicPr>
          <p:cNvPr id="5" name="Picture 4"/>
          <p:cNvPicPr>
            <a:picLocks noChangeAspect="1"/>
          </p:cNvPicPr>
          <p:nvPr/>
        </p:nvPicPr>
        <p:blipFill rotWithShape="1">
          <a:blip r:embed="rId4"/>
          <a:srcRect l="44403" t="35983" r="44555" b="29588"/>
          <a:stretch/>
        </p:blipFill>
        <p:spPr>
          <a:xfrm>
            <a:off x="191069" y="369294"/>
            <a:ext cx="1447640" cy="2808847"/>
          </a:xfrm>
          <a:prstGeom prst="rect">
            <a:avLst/>
          </a:prstGeom>
        </p:spPr>
      </p:pic>
    </p:spTree>
    <p:extLst>
      <p:ext uri="{BB962C8B-B14F-4D97-AF65-F5344CB8AC3E}">
        <p14:creationId xmlns:p14="http://schemas.microsoft.com/office/powerpoint/2010/main" val="38906329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Management</a:t>
            </a:r>
            <a:endParaRPr lang="en-US" b="1" dirty="0">
              <a:solidFill>
                <a:srgbClr val="FF0000"/>
              </a:solidFill>
            </a:endParaRPr>
          </a:p>
        </p:txBody>
      </p:sp>
      <p:pic>
        <p:nvPicPr>
          <p:cNvPr id="3" name="Picture 2"/>
          <p:cNvPicPr>
            <a:picLocks noChangeAspect="1"/>
          </p:cNvPicPr>
          <p:nvPr/>
        </p:nvPicPr>
        <p:blipFill rotWithShape="1">
          <a:blip r:embed="rId2"/>
          <a:srcRect l="15896" t="28247" r="40000" b="44276"/>
          <a:stretch/>
        </p:blipFill>
        <p:spPr>
          <a:xfrm>
            <a:off x="473123" y="1514902"/>
            <a:ext cx="9667164" cy="2988860"/>
          </a:xfrm>
          <a:prstGeom prst="rect">
            <a:avLst/>
          </a:prstGeom>
        </p:spPr>
      </p:pic>
      <p:pic>
        <p:nvPicPr>
          <p:cNvPr id="4" name="Picture 3"/>
          <p:cNvPicPr>
            <a:picLocks noChangeAspect="1"/>
          </p:cNvPicPr>
          <p:nvPr/>
        </p:nvPicPr>
        <p:blipFill rotWithShape="1">
          <a:blip r:embed="rId3"/>
          <a:srcRect l="16343" t="42384" r="54888" b="42485"/>
          <a:stretch/>
        </p:blipFill>
        <p:spPr>
          <a:xfrm>
            <a:off x="2980186" y="4283761"/>
            <a:ext cx="5177905" cy="2062447"/>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273940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Laryngeal sub-sites</a:t>
            </a:r>
          </a:p>
        </p:txBody>
      </p:sp>
      <p:sp>
        <p:nvSpPr>
          <p:cNvPr id="3" name="Content Placeholder 2"/>
          <p:cNvSpPr>
            <a:spLocks noGrp="1"/>
          </p:cNvSpPr>
          <p:nvPr>
            <p:ph sz="half" idx="1"/>
          </p:nvPr>
        </p:nvSpPr>
        <p:spPr/>
        <p:txBody>
          <a:bodyPr>
            <a:normAutofit fontScale="62500" lnSpcReduction="20000"/>
          </a:bodyPr>
          <a:lstStyle/>
          <a:p>
            <a:r>
              <a:rPr lang="en-US" b="1" dirty="0" smtClean="0">
                <a:solidFill>
                  <a:srgbClr val="FF0000"/>
                </a:solidFill>
              </a:rPr>
              <a:t>Supraglottis:  </a:t>
            </a:r>
            <a:r>
              <a:rPr lang="en-US" dirty="0" smtClean="0"/>
              <a:t>It  consists  of  the  epiglottis  (lingual  and laryngeal  surface),  aryepiglottic  folds  (laryngeal  surface  only), arytenoids, and ventricular bands (false vocal cords). The lower limit  of  the supraglottis  is  a  horizontal  plane passing  through the lateral margin  of the ventricle and  its union with the  upper surface of the true vocal cord.</a:t>
            </a:r>
          </a:p>
          <a:p>
            <a:r>
              <a:rPr lang="en-US" b="1" dirty="0" smtClean="0">
                <a:solidFill>
                  <a:srgbClr val="FF0000"/>
                </a:solidFill>
              </a:rPr>
              <a:t>Glottis:  </a:t>
            </a:r>
            <a:r>
              <a:rPr lang="en-US" dirty="0" smtClean="0"/>
              <a:t>The  glottis  is  composed  of  the  true  vocal  cords (upper and  lower surface) in  addition to anterior and  posterior commissures. The upper  limit of  the glottis is marked by  a line drawn through  the larynx ventricle to  its lower limit  which is a horizontal plane 1 cm below the upper limit of the glottis.</a:t>
            </a:r>
          </a:p>
          <a:p>
            <a:r>
              <a:rPr lang="en-US" b="1" dirty="0" smtClean="0">
                <a:solidFill>
                  <a:srgbClr val="FF0000"/>
                </a:solidFill>
              </a:rPr>
              <a:t>Sub glottis: </a:t>
            </a:r>
            <a:r>
              <a:rPr lang="en-US" dirty="0" smtClean="0"/>
              <a:t>It does not  present any  division in  sub-sites. It extends from the lower border of the glottis to the lower border of the cricoid cartilage</a:t>
            </a:r>
            <a:endParaRPr lang="en-US" dirty="0"/>
          </a:p>
        </p:txBody>
      </p:sp>
      <p:sp>
        <p:nvSpPr>
          <p:cNvPr id="4" name="Content Placeholder 3"/>
          <p:cNvSpPr>
            <a:spLocks noGrp="1"/>
          </p:cNvSpPr>
          <p:nvPr>
            <p:ph sz="half" idx="2"/>
          </p:nvPr>
        </p:nvSpPr>
        <p:spPr/>
        <p:txBody>
          <a:bodyPr>
            <a:normAutofit fontScale="62500" lnSpcReduction="20000"/>
          </a:bodyPr>
          <a:lstStyle/>
          <a:p>
            <a:endParaRPr lang="en-US"/>
          </a:p>
        </p:txBody>
      </p:sp>
      <p:pic>
        <p:nvPicPr>
          <p:cNvPr id="7" name="Picture 6"/>
          <p:cNvPicPr>
            <a:picLocks noChangeAspect="1"/>
          </p:cNvPicPr>
          <p:nvPr/>
        </p:nvPicPr>
        <p:blipFill rotWithShape="1">
          <a:blip r:embed="rId2"/>
          <a:srcRect l="19142" t="24266" r="42910" b="36710"/>
          <a:stretch/>
        </p:blipFill>
        <p:spPr>
          <a:xfrm>
            <a:off x="6019801" y="532264"/>
            <a:ext cx="6072116" cy="5827594"/>
          </a:xfrm>
          <a:prstGeom prst="rect">
            <a:avLst/>
          </a:prstGeom>
        </p:spPr>
      </p:pic>
    </p:spTree>
    <p:extLst>
      <p:ext uri="{BB962C8B-B14F-4D97-AF65-F5344CB8AC3E}">
        <p14:creationId xmlns:p14="http://schemas.microsoft.com/office/powerpoint/2010/main" val="32245890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Management </a:t>
            </a:r>
            <a:endParaRPr lang="en-US" b="1" dirty="0">
              <a:solidFill>
                <a:srgbClr val="FF0000"/>
              </a:solidFill>
            </a:endParaRPr>
          </a:p>
        </p:txBody>
      </p:sp>
      <p:sp>
        <p:nvSpPr>
          <p:cNvPr id="4" name="Rectangle 3"/>
          <p:cNvSpPr/>
          <p:nvPr/>
        </p:nvSpPr>
        <p:spPr>
          <a:xfrm>
            <a:off x="1978925" y="4367284"/>
            <a:ext cx="3534771" cy="395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3"/>
          <a:srcRect l="32910" t="42584" r="21866" b="36112"/>
          <a:stretch/>
        </p:blipFill>
        <p:spPr>
          <a:xfrm>
            <a:off x="1528549" y="2240056"/>
            <a:ext cx="9526137" cy="2523013"/>
          </a:xfrm>
          <a:prstGeom prst="rect">
            <a:avLst/>
          </a:prstGeom>
          <a:ln w="228600" cap="sq" cmpd="thickThin">
            <a:solidFill>
              <a:srgbClr val="000000"/>
            </a:solidFill>
            <a:prstDash val="solid"/>
            <a:miter lim="800000"/>
          </a:ln>
          <a:effectLst>
            <a:innerShdw blurRad="76200">
              <a:srgbClr val="000000"/>
            </a:innerShdw>
          </a:effectLst>
        </p:spPr>
      </p:pic>
      <p:sp>
        <p:nvSpPr>
          <p:cNvPr id="6" name="TextBox 5"/>
          <p:cNvSpPr txBox="1"/>
          <p:nvPr/>
        </p:nvSpPr>
        <p:spPr>
          <a:xfrm>
            <a:off x="1388660" y="5312437"/>
            <a:ext cx="9998122" cy="1200329"/>
          </a:xfrm>
          <a:prstGeom prst="rect">
            <a:avLst/>
          </a:prstGeom>
          <a:noFill/>
        </p:spPr>
        <p:txBody>
          <a:bodyPr wrap="square" rtlCol="0">
            <a:spAutoFit/>
          </a:bodyPr>
          <a:lstStyle/>
          <a:p>
            <a:r>
              <a:rPr lang="en-US" dirty="0" smtClean="0"/>
              <a:t>Note: in early </a:t>
            </a:r>
            <a:r>
              <a:rPr lang="en-US" dirty="0" smtClean="0"/>
              <a:t>Sub glottis tumors: Lesions can be successfully treated by radiotherapy alone with preservation of the normal voice. Surgery is reserved for cases of radiotherapy failure or for patients who cannot be easily assessed for radiation therapy</a:t>
            </a:r>
          </a:p>
          <a:p>
            <a:endParaRPr lang="en-US" dirty="0"/>
          </a:p>
        </p:txBody>
      </p:sp>
    </p:spTree>
    <p:extLst>
      <p:ext uri="{BB962C8B-B14F-4D97-AF65-F5344CB8AC3E}">
        <p14:creationId xmlns:p14="http://schemas.microsoft.com/office/powerpoint/2010/main" val="35653901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Management</a:t>
            </a:r>
            <a:r>
              <a:rPr lang="en-US" dirty="0" smtClean="0"/>
              <a:t> </a:t>
            </a:r>
            <a:endParaRPr lang="en-US" dirty="0"/>
          </a:p>
        </p:txBody>
      </p:sp>
      <p:pic>
        <p:nvPicPr>
          <p:cNvPr id="3" name="Picture 2"/>
          <p:cNvPicPr>
            <a:picLocks noChangeAspect="1"/>
          </p:cNvPicPr>
          <p:nvPr/>
        </p:nvPicPr>
        <p:blipFill rotWithShape="1">
          <a:blip r:embed="rId3"/>
          <a:srcRect l="17351" t="29642" r="40447" b="41688"/>
          <a:stretch/>
        </p:blipFill>
        <p:spPr>
          <a:xfrm>
            <a:off x="1107743" y="2634019"/>
            <a:ext cx="9976514" cy="3810658"/>
          </a:xfrm>
          <a:prstGeom prst="rect">
            <a:avLst/>
          </a:prstGeom>
        </p:spPr>
      </p:pic>
      <p:sp>
        <p:nvSpPr>
          <p:cNvPr id="4" name="TextBox 3"/>
          <p:cNvSpPr txBox="1"/>
          <p:nvPr/>
        </p:nvSpPr>
        <p:spPr>
          <a:xfrm>
            <a:off x="4285398" y="365125"/>
            <a:ext cx="7683690" cy="2308324"/>
          </a:xfrm>
          <a:prstGeom prst="rect">
            <a:avLst/>
          </a:prstGeom>
          <a:noFill/>
        </p:spPr>
        <p:txBody>
          <a:bodyPr wrap="square" rtlCol="0">
            <a:spAutoFit/>
          </a:bodyPr>
          <a:lstStyle/>
          <a:p>
            <a:r>
              <a:rPr lang="en-US" dirty="0" smtClean="0"/>
              <a:t>In a study by Chung et al., it was found that r</a:t>
            </a:r>
            <a:r>
              <a:rPr lang="en-US" b="1" dirty="0" smtClean="0"/>
              <a:t>adiotherapy</a:t>
            </a:r>
            <a:r>
              <a:rPr lang="en-US" dirty="0" smtClean="0"/>
              <a:t> has a 3-year local control of 91.9% and a 5-year local control of 89.9% compared to 82.8% and 73.2% control in the </a:t>
            </a:r>
            <a:r>
              <a:rPr lang="en-US" b="1" dirty="0" smtClean="0"/>
              <a:t>cordectomy </a:t>
            </a:r>
            <a:r>
              <a:rPr lang="en-US" dirty="0" smtClean="0"/>
              <a:t>group. [13] The healing opportunities are extremely good with any of the following options: radiotherapy, trans oral laser microsurgery and open partial laryngeal surgery. A systematic review has found </a:t>
            </a:r>
            <a:r>
              <a:rPr lang="en-US" u="sng" dirty="0" smtClean="0"/>
              <a:t>insufficient evidence to determine which of these options is most effective i</a:t>
            </a:r>
            <a:r>
              <a:rPr lang="en-US" dirty="0" smtClean="0"/>
              <a:t>n early carcinoma [6]</a:t>
            </a:r>
          </a:p>
          <a:p>
            <a:endParaRPr lang="en-US" dirty="0"/>
          </a:p>
        </p:txBody>
      </p:sp>
    </p:spTree>
    <p:extLst>
      <p:ext uri="{BB962C8B-B14F-4D97-AF65-F5344CB8AC3E}">
        <p14:creationId xmlns:p14="http://schemas.microsoft.com/office/powerpoint/2010/main" val="33480816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Management</a:t>
            </a:r>
            <a:r>
              <a:rPr lang="en-US" dirty="0" smtClean="0"/>
              <a:t> </a:t>
            </a:r>
            <a:endParaRPr lang="en-US" dirty="0"/>
          </a:p>
        </p:txBody>
      </p:sp>
      <p:pic>
        <p:nvPicPr>
          <p:cNvPr id="3" name="Picture 2"/>
          <p:cNvPicPr>
            <a:picLocks noChangeAspect="1"/>
          </p:cNvPicPr>
          <p:nvPr/>
        </p:nvPicPr>
        <p:blipFill rotWithShape="1">
          <a:blip r:embed="rId2"/>
          <a:srcRect l="16567" t="28645" r="40896" b="49453"/>
          <a:stretch/>
        </p:blipFill>
        <p:spPr>
          <a:xfrm>
            <a:off x="1501254" y="2047164"/>
            <a:ext cx="8297844" cy="2402006"/>
          </a:xfrm>
          <a:prstGeom prst="rect">
            <a:avLst/>
          </a:prstGeom>
          <a:ln w="228600" cap="sq" cmpd="thickThin">
            <a:solidFill>
              <a:srgbClr val="000000"/>
            </a:solidFill>
            <a:prstDash val="solid"/>
            <a:miter lim="800000"/>
          </a:ln>
          <a:effectLst>
            <a:innerShdw blurRad="76200">
              <a:srgbClr val="000000"/>
            </a:innerShdw>
          </a:effectLst>
        </p:spPr>
      </p:pic>
      <p:sp>
        <p:nvSpPr>
          <p:cNvPr id="4" name="Rectangle 3"/>
          <p:cNvSpPr/>
          <p:nvPr/>
        </p:nvSpPr>
        <p:spPr>
          <a:xfrm>
            <a:off x="4285397" y="3725839"/>
            <a:ext cx="1392072" cy="313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And /or</a:t>
            </a:r>
            <a:endParaRPr lang="en-US" b="1" dirty="0">
              <a:solidFill>
                <a:schemeClr val="tx1"/>
              </a:solidFill>
            </a:endParaRPr>
          </a:p>
        </p:txBody>
      </p:sp>
      <p:sp>
        <p:nvSpPr>
          <p:cNvPr id="5" name="Rectangle 4"/>
          <p:cNvSpPr/>
          <p:nvPr/>
        </p:nvSpPr>
        <p:spPr>
          <a:xfrm>
            <a:off x="3261815" y="2674961"/>
            <a:ext cx="4544704" cy="4367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Combination therapy (Multimodality)</a:t>
            </a:r>
            <a:endParaRPr lang="en-US" b="1" dirty="0">
              <a:solidFill>
                <a:schemeClr val="tx1"/>
              </a:solidFill>
            </a:endParaRPr>
          </a:p>
        </p:txBody>
      </p:sp>
    </p:spTree>
    <p:extLst>
      <p:ext uri="{BB962C8B-B14F-4D97-AF65-F5344CB8AC3E}">
        <p14:creationId xmlns:p14="http://schemas.microsoft.com/office/powerpoint/2010/main" val="29913009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51477"/>
            <a:ext cx="10515600" cy="1325563"/>
          </a:xfrm>
        </p:spPr>
        <p:txBody>
          <a:bodyPr/>
          <a:lstStyle/>
          <a:p>
            <a:r>
              <a:rPr lang="en-US" dirty="0" smtClean="0"/>
              <a:t>Management of T4 disease</a:t>
            </a:r>
            <a:endParaRPr lang="en-US" dirty="0"/>
          </a:p>
        </p:txBody>
      </p:sp>
      <p:sp>
        <p:nvSpPr>
          <p:cNvPr id="4" name="Content Placeholder 3"/>
          <p:cNvSpPr>
            <a:spLocks noGrp="1"/>
          </p:cNvSpPr>
          <p:nvPr>
            <p:ph idx="1"/>
          </p:nvPr>
        </p:nvSpPr>
        <p:spPr/>
        <p:txBody>
          <a:bodyPr>
            <a:normAutofit fontScale="92500" lnSpcReduction="10000"/>
          </a:bodyPr>
          <a:lstStyle/>
          <a:p>
            <a:r>
              <a:rPr lang="en-US" b="1" dirty="0" smtClean="0"/>
              <a:t>Supraglottis and glottis: </a:t>
            </a:r>
            <a:r>
              <a:rPr lang="en-US" dirty="0" smtClean="0"/>
              <a:t>Chemotherapy given together with radiotherapy may be considered for patients who require total laryngectomy to control the disease. It is possible to select induction chemotherapy followed by concurrent chemotherapy and radiation. Laryngectomy is reserved for patients with less than 50% response to chemotherapy or for those who have persistent disease after radiation. Definitive radiotherapy alone is preferred in patients who are not eligible for simultaneous chemotherapy and surgery (total laryngectomy) to rescue radiation failures [20].</a:t>
            </a:r>
          </a:p>
          <a:p>
            <a:r>
              <a:rPr lang="en-US" b="1" dirty="0" smtClean="0"/>
              <a:t>Subglotis: </a:t>
            </a:r>
            <a:r>
              <a:rPr lang="en-US" dirty="0" smtClean="0"/>
              <a:t>Total laryngectomy together with thyroidectomy and dissection of bilateral tracheoesophageal ganglia usually followed by postoperative radiotherapy are indicated. Radiation therapy alone is indicated for patients who are not eligible for surgery [15,18].</a:t>
            </a:r>
            <a:endParaRPr lang="en-US" dirty="0"/>
          </a:p>
        </p:txBody>
      </p:sp>
    </p:spTree>
    <p:extLst>
      <p:ext uri="{BB962C8B-B14F-4D97-AF65-F5344CB8AC3E}">
        <p14:creationId xmlns:p14="http://schemas.microsoft.com/office/powerpoint/2010/main" val="32411693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Management </a:t>
            </a:r>
            <a:endParaRPr lang="en-US" dirty="0"/>
          </a:p>
        </p:txBody>
      </p:sp>
      <p:pic>
        <p:nvPicPr>
          <p:cNvPr id="3" name="Picture 2"/>
          <p:cNvPicPr>
            <a:picLocks noChangeAspect="1"/>
          </p:cNvPicPr>
          <p:nvPr/>
        </p:nvPicPr>
        <p:blipFill rotWithShape="1">
          <a:blip r:embed="rId2"/>
          <a:srcRect l="16679" t="26058" r="40783" b="29542"/>
          <a:stretch/>
        </p:blipFill>
        <p:spPr>
          <a:xfrm>
            <a:off x="838200" y="1378424"/>
            <a:ext cx="10366611" cy="5349921"/>
          </a:xfrm>
          <a:prstGeom prst="rect">
            <a:avLst/>
          </a:prstGeom>
          <a:ln>
            <a:noFill/>
          </a:ln>
          <a:effectLst>
            <a:softEdge rad="112500"/>
          </a:effectLst>
        </p:spPr>
      </p:pic>
    </p:spTree>
    <p:extLst>
      <p:ext uri="{BB962C8B-B14F-4D97-AF65-F5344CB8AC3E}">
        <p14:creationId xmlns:p14="http://schemas.microsoft.com/office/powerpoint/2010/main" val="38274638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26977" t="20881" r="26007" b="17198"/>
          <a:stretch/>
        </p:blipFill>
        <p:spPr>
          <a:xfrm>
            <a:off x="838200" y="709684"/>
            <a:ext cx="10325669" cy="5780542"/>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2274820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MANAGEMENT OF NODAL METASTASES</a:t>
            </a:r>
            <a:endParaRPr lang="en-US" dirty="0"/>
          </a:p>
        </p:txBody>
      </p:sp>
      <p:sp>
        <p:nvSpPr>
          <p:cNvPr id="4" name="Content Placeholder 3"/>
          <p:cNvSpPr>
            <a:spLocks noGrp="1"/>
          </p:cNvSpPr>
          <p:nvPr>
            <p:ph idx="1"/>
          </p:nvPr>
        </p:nvSpPr>
        <p:spPr/>
        <p:txBody>
          <a:bodyPr>
            <a:normAutofit fontScale="92500" lnSpcReduction="10000"/>
          </a:bodyPr>
          <a:lstStyle/>
          <a:p>
            <a:r>
              <a:rPr lang="en-US" dirty="0" smtClean="0"/>
              <a:t>For early laryngeal cancer, the risk of metastasis, especially for glottic cancer, is negligible. Therefore, the nodal basins are not treated electively.</a:t>
            </a:r>
          </a:p>
          <a:p>
            <a:r>
              <a:rPr lang="en-US" dirty="0" smtClean="0"/>
              <a:t>In advanced laryngeal cancer, there is high risk of occult nodal metastases, of up to 60 %, esp. when supraglottis is involved. Therefore, in the N0 neck, the primary echelon nodes are treated electively either by radiotherapy or surgery.</a:t>
            </a:r>
          </a:p>
          <a:p>
            <a:r>
              <a:rPr lang="en-US" dirty="0" smtClean="0"/>
              <a:t>For the N1 neck, if treatment of primary is by surgery, then treatment is by selective II-IV neck dissection, followed by chemo radiotherapy where appropriate. </a:t>
            </a:r>
          </a:p>
          <a:p>
            <a:r>
              <a:rPr lang="en-US" dirty="0" smtClean="0"/>
              <a:t>If the primary is treated by chemo radiotherapy, then the treatment of the nodal metastases can also be performed by chemo radiotherapy followed by assessment of neck.</a:t>
            </a:r>
            <a:endParaRPr lang="en-US" dirty="0"/>
          </a:p>
        </p:txBody>
      </p:sp>
    </p:spTree>
    <p:extLst>
      <p:ext uri="{BB962C8B-B14F-4D97-AF65-F5344CB8AC3E}">
        <p14:creationId xmlns:p14="http://schemas.microsoft.com/office/powerpoint/2010/main" val="41977621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MANAGEMENT OF NODAL METASTASES</a:t>
            </a:r>
            <a:endParaRPr lang="en-US" dirty="0"/>
          </a:p>
        </p:txBody>
      </p:sp>
      <p:sp>
        <p:nvSpPr>
          <p:cNvPr id="4" name="Content Placeholder 3"/>
          <p:cNvSpPr>
            <a:spLocks noGrp="1"/>
          </p:cNvSpPr>
          <p:nvPr>
            <p:ph idx="1"/>
          </p:nvPr>
        </p:nvSpPr>
        <p:spPr/>
        <p:txBody>
          <a:bodyPr>
            <a:normAutofit/>
          </a:bodyPr>
          <a:lstStyle/>
          <a:p>
            <a:r>
              <a:rPr lang="en-US" dirty="0" smtClean="0"/>
              <a:t>In </a:t>
            </a:r>
            <a:r>
              <a:rPr lang="en-US" dirty="0"/>
              <a:t>advanced nodal disease ( N2 or N3 ), if the primary treatment is being treated by surgery then a MRND should be performed with consideration of postoperative radiotherapy or </a:t>
            </a:r>
            <a:r>
              <a:rPr lang="en-US" dirty="0" smtClean="0"/>
              <a:t>chemo radiotherapy. </a:t>
            </a:r>
            <a:r>
              <a:rPr lang="en-US" dirty="0"/>
              <a:t>Some are also doing SOND instead of MRND. </a:t>
            </a:r>
            <a:endParaRPr lang="en-US" dirty="0" smtClean="0"/>
          </a:p>
          <a:p>
            <a:r>
              <a:rPr lang="en-US" dirty="0" smtClean="0"/>
              <a:t>If </a:t>
            </a:r>
            <a:r>
              <a:rPr lang="en-US" dirty="0"/>
              <a:t>the primary treatment is being treated by chemotherapy, further treatment is controversial. The options are neck dissection or treatment followed by PET </a:t>
            </a:r>
            <a:r>
              <a:rPr lang="en-US" dirty="0" smtClean="0"/>
              <a:t>scan.</a:t>
            </a:r>
            <a:endParaRPr lang="en-US" dirty="0"/>
          </a:p>
        </p:txBody>
      </p:sp>
    </p:spTree>
    <p:extLst>
      <p:ext uri="{BB962C8B-B14F-4D97-AF65-F5344CB8AC3E}">
        <p14:creationId xmlns:p14="http://schemas.microsoft.com/office/powerpoint/2010/main" val="5372049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6791" t="33026" r="49627" b="32728"/>
          <a:stretch/>
        </p:blipFill>
        <p:spPr>
          <a:xfrm>
            <a:off x="1528550" y="818865"/>
            <a:ext cx="8998003" cy="5158854"/>
          </a:xfrm>
          <a:prstGeom prst="rect">
            <a:avLst/>
          </a:prstGeom>
        </p:spPr>
      </p:pic>
    </p:spTree>
    <p:extLst>
      <p:ext uri="{BB962C8B-B14F-4D97-AF65-F5344CB8AC3E}">
        <p14:creationId xmlns:p14="http://schemas.microsoft.com/office/powerpoint/2010/main" val="1448979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7127" t="28647" r="40559" b="29143"/>
          <a:stretch/>
        </p:blipFill>
        <p:spPr>
          <a:xfrm>
            <a:off x="832514" y="736980"/>
            <a:ext cx="10112991" cy="5151342"/>
          </a:xfrm>
          <a:prstGeom prst="rect">
            <a:avLst/>
          </a:prstGeom>
        </p:spPr>
      </p:pic>
    </p:spTree>
    <p:extLst>
      <p:ext uri="{BB962C8B-B14F-4D97-AF65-F5344CB8AC3E}">
        <p14:creationId xmlns:p14="http://schemas.microsoft.com/office/powerpoint/2010/main" val="23626728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4365" t="13514" r="57127" b="34719"/>
          <a:stretch/>
        </p:blipFill>
        <p:spPr>
          <a:xfrm>
            <a:off x="1746912" y="334370"/>
            <a:ext cx="9280478" cy="6373504"/>
          </a:xfrm>
          <a:prstGeom prst="rect">
            <a:avLst/>
          </a:prstGeom>
        </p:spPr>
      </p:pic>
      <p:sp>
        <p:nvSpPr>
          <p:cNvPr id="6" name="Rectangle 5"/>
          <p:cNvSpPr/>
          <p:nvPr/>
        </p:nvSpPr>
        <p:spPr>
          <a:xfrm>
            <a:off x="10003809" y="477672"/>
            <a:ext cx="914400" cy="5595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0551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Laryngeal cancer morbidity</a:t>
            </a:r>
            <a:endParaRPr lang="en-US" dirty="0"/>
          </a:p>
        </p:txBody>
      </p:sp>
      <p:sp>
        <p:nvSpPr>
          <p:cNvPr id="3" name="Content Placeholder 2"/>
          <p:cNvSpPr>
            <a:spLocks noGrp="1"/>
          </p:cNvSpPr>
          <p:nvPr>
            <p:ph idx="1"/>
          </p:nvPr>
        </p:nvSpPr>
        <p:spPr/>
        <p:txBody>
          <a:bodyPr/>
          <a:lstStyle/>
          <a:p>
            <a:r>
              <a:rPr lang="en-US" dirty="0"/>
              <a:t>Functional alterations following </a:t>
            </a:r>
            <a:r>
              <a:rPr lang="en-US" dirty="0" smtClean="0"/>
              <a:t>total Laryngectomy: </a:t>
            </a:r>
            <a:endParaRPr lang="en-US" dirty="0"/>
          </a:p>
          <a:p>
            <a:pPr marL="514350" indent="-514350">
              <a:buFont typeface="+mj-lt"/>
              <a:buAutoNum type="arabicPeriod"/>
            </a:pPr>
            <a:r>
              <a:rPr lang="en-US" dirty="0" smtClean="0"/>
              <a:t>Loss </a:t>
            </a:r>
            <a:r>
              <a:rPr lang="en-US" dirty="0"/>
              <a:t>of </a:t>
            </a:r>
            <a:r>
              <a:rPr lang="en-US" dirty="0" smtClean="0"/>
              <a:t>smell.</a:t>
            </a:r>
            <a:endParaRPr lang="en-US" dirty="0"/>
          </a:p>
          <a:p>
            <a:pPr marL="514350" indent="-514350">
              <a:buFont typeface="+mj-lt"/>
              <a:buAutoNum type="arabicPeriod"/>
            </a:pPr>
            <a:r>
              <a:rPr lang="en-US" dirty="0" smtClean="0"/>
              <a:t>Changes </a:t>
            </a:r>
            <a:r>
              <a:rPr lang="en-US" dirty="0"/>
              <a:t>in normal swallowing </a:t>
            </a:r>
            <a:r>
              <a:rPr lang="en-US" dirty="0" smtClean="0"/>
              <a:t>mechanism.</a:t>
            </a:r>
            <a:endParaRPr lang="en-US" dirty="0"/>
          </a:p>
          <a:p>
            <a:pPr marL="514350" indent="-514350">
              <a:buFont typeface="+mj-lt"/>
              <a:buAutoNum type="arabicPeriod"/>
            </a:pPr>
            <a:r>
              <a:rPr lang="en-US" dirty="0" smtClean="0"/>
              <a:t>Changes </a:t>
            </a:r>
            <a:r>
              <a:rPr lang="en-US" dirty="0"/>
              <a:t>in the pattern of </a:t>
            </a:r>
            <a:r>
              <a:rPr lang="en-US" dirty="0" smtClean="0"/>
              <a:t>respiration.</a:t>
            </a:r>
            <a:endParaRPr lang="en-US" dirty="0"/>
          </a:p>
          <a:p>
            <a:pPr marL="514350" indent="-514350">
              <a:buFont typeface="+mj-lt"/>
              <a:buAutoNum type="arabicPeriod"/>
            </a:pPr>
            <a:r>
              <a:rPr lang="en-US" dirty="0" smtClean="0"/>
              <a:t>Most </a:t>
            </a:r>
            <a:r>
              <a:rPr lang="en-US" dirty="0"/>
              <a:t>importantly Loss of speech.</a:t>
            </a:r>
          </a:p>
        </p:txBody>
      </p:sp>
    </p:spTree>
    <p:extLst>
      <p:ext uri="{BB962C8B-B14F-4D97-AF65-F5344CB8AC3E}">
        <p14:creationId xmlns:p14="http://schemas.microsoft.com/office/powerpoint/2010/main" val="24773070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6343" t="5350" r="16493" b="19389"/>
          <a:stretch/>
        </p:blipFill>
        <p:spPr>
          <a:xfrm>
            <a:off x="1651379" y="450376"/>
            <a:ext cx="9130353" cy="5752122"/>
          </a:xfrm>
          <a:prstGeom prst="rect">
            <a:avLst/>
          </a:prstGeom>
        </p:spPr>
      </p:pic>
    </p:spTree>
    <p:extLst>
      <p:ext uri="{BB962C8B-B14F-4D97-AF65-F5344CB8AC3E}">
        <p14:creationId xmlns:p14="http://schemas.microsoft.com/office/powerpoint/2010/main" val="269675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Esophageal speech:</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Physiology: Air </a:t>
            </a:r>
            <a:r>
              <a:rPr lang="en-US" dirty="0"/>
              <a:t>is swallowed into cervical </a:t>
            </a:r>
            <a:r>
              <a:rPr lang="en-US" dirty="0" smtClean="0"/>
              <a:t>esophagus, swallowed </a:t>
            </a:r>
            <a:r>
              <a:rPr lang="en-US" dirty="0"/>
              <a:t>air is </a:t>
            </a:r>
            <a:r>
              <a:rPr lang="en-US" dirty="0" smtClean="0"/>
              <a:t>then expelled </a:t>
            </a:r>
            <a:r>
              <a:rPr lang="en-US" dirty="0"/>
              <a:t>out causing vibrations of pharyngeal </a:t>
            </a:r>
            <a:r>
              <a:rPr lang="en-US" dirty="0" smtClean="0"/>
              <a:t>mucosa. These </a:t>
            </a:r>
            <a:r>
              <a:rPr lang="en-US" dirty="0"/>
              <a:t>vibrations along with articulations of tongue cause speech to </a:t>
            </a:r>
            <a:r>
              <a:rPr lang="en-US" dirty="0" smtClean="0"/>
              <a:t>occur, The </a:t>
            </a:r>
            <a:r>
              <a:rPr lang="en-US" dirty="0"/>
              <a:t>exact vibrating portion of pharynx is the </a:t>
            </a:r>
            <a:r>
              <a:rPr lang="en-US" dirty="0" smtClean="0"/>
              <a:t>pharyngo-esophageal segment, The </a:t>
            </a:r>
            <a:r>
              <a:rPr lang="en-US" dirty="0"/>
              <a:t>vibrating muscles and mucosa of cervical </a:t>
            </a:r>
            <a:r>
              <a:rPr lang="en-US" dirty="0" smtClean="0"/>
              <a:t>esophagus </a:t>
            </a:r>
            <a:r>
              <a:rPr lang="en-US" dirty="0"/>
              <a:t>and hypopharynx cause </a:t>
            </a:r>
            <a:r>
              <a:rPr lang="en-US" dirty="0" smtClean="0"/>
              <a:t>speech.</a:t>
            </a:r>
          </a:p>
          <a:p>
            <a:r>
              <a:rPr lang="en-US" dirty="0" smtClean="0"/>
              <a:t>Advantages: Patient’s </a:t>
            </a:r>
            <a:r>
              <a:rPr lang="en-US" dirty="0"/>
              <a:t>hands are </a:t>
            </a:r>
            <a:r>
              <a:rPr lang="en-US" dirty="0" smtClean="0"/>
              <a:t>free, No </a:t>
            </a:r>
            <a:r>
              <a:rPr lang="en-US" dirty="0"/>
              <a:t>additional surgery / prosthesis needed. </a:t>
            </a:r>
            <a:r>
              <a:rPr lang="en-US" dirty="0" smtClean="0"/>
              <a:t>Get </a:t>
            </a:r>
            <a:r>
              <a:rPr lang="en-US" dirty="0"/>
              <a:t>easily adapted to esophageal </a:t>
            </a:r>
            <a:r>
              <a:rPr lang="en-US" dirty="0" smtClean="0"/>
              <a:t>voice.</a:t>
            </a:r>
            <a:endParaRPr lang="en-US" dirty="0"/>
          </a:p>
          <a:p>
            <a:r>
              <a:rPr lang="en-US" dirty="0" smtClean="0"/>
              <a:t>Disadvantages: Nearly </a:t>
            </a:r>
            <a:r>
              <a:rPr lang="en-US" dirty="0"/>
              <a:t>40% of pts fail to develop esophageal </a:t>
            </a:r>
            <a:r>
              <a:rPr lang="en-US" dirty="0" smtClean="0"/>
              <a:t>speech, </a:t>
            </a:r>
            <a:r>
              <a:rPr lang="en-US" dirty="0"/>
              <a:t>Quality of voice generated is rather </a:t>
            </a:r>
            <a:r>
              <a:rPr lang="en-US" dirty="0" smtClean="0"/>
              <a:t>poo, Pt</a:t>
            </a:r>
            <a:r>
              <a:rPr lang="en-US" dirty="0"/>
              <a:t>. may not be able to continuously speak using esophageal voice without interruption. They will be able to speak only in short </a:t>
            </a:r>
            <a:r>
              <a:rPr lang="en-US" dirty="0" smtClean="0"/>
              <a:t>bursts, Significant </a:t>
            </a:r>
            <a:r>
              <a:rPr lang="en-US" dirty="0"/>
              <a:t>training is </a:t>
            </a:r>
            <a:r>
              <a:rPr lang="en-US" dirty="0" smtClean="0"/>
              <a:t>necessary, Loudness </a:t>
            </a:r>
            <a:r>
              <a:rPr lang="en-US" dirty="0"/>
              <a:t>/ pitch control is </a:t>
            </a:r>
            <a:r>
              <a:rPr lang="en-US" dirty="0" smtClean="0"/>
              <a:t>difficult, Fundamental </a:t>
            </a:r>
            <a:r>
              <a:rPr lang="en-US" dirty="0"/>
              <a:t>frequency of esophageal speech is 65 Hz which is lower than that of male and female </a:t>
            </a:r>
            <a:r>
              <a:rPr lang="en-US" dirty="0" smtClean="0"/>
              <a:t>frequencies.</a:t>
            </a:r>
            <a:endParaRPr lang="en-US" dirty="0"/>
          </a:p>
          <a:p>
            <a:endParaRPr lang="en-US" dirty="0"/>
          </a:p>
        </p:txBody>
      </p:sp>
    </p:spTree>
    <p:extLst>
      <p:ext uri="{BB962C8B-B14F-4D97-AF65-F5344CB8AC3E}">
        <p14:creationId xmlns:p14="http://schemas.microsoft.com/office/powerpoint/2010/main" val="26970736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Electro larynx</a:t>
            </a:r>
            <a:endParaRPr lang="en-US" dirty="0"/>
          </a:p>
        </p:txBody>
      </p:sp>
      <p:sp>
        <p:nvSpPr>
          <p:cNvPr id="3" name="Content Placeholder 2"/>
          <p:cNvSpPr>
            <a:spLocks noGrp="1"/>
          </p:cNvSpPr>
          <p:nvPr>
            <p:ph sz="half" idx="1"/>
          </p:nvPr>
        </p:nvSpPr>
        <p:spPr/>
        <p:txBody>
          <a:bodyPr/>
          <a:lstStyle/>
          <a:p>
            <a:r>
              <a:rPr lang="en-US" dirty="0" smtClean="0"/>
              <a:t>These </a:t>
            </a:r>
            <a:r>
              <a:rPr lang="en-US" dirty="0"/>
              <a:t>are battery operated vibrating </a:t>
            </a:r>
            <a:r>
              <a:rPr lang="en-US" dirty="0" smtClean="0"/>
              <a:t>devices</a:t>
            </a:r>
            <a:endParaRPr lang="en-US" dirty="0"/>
          </a:p>
          <a:p>
            <a:r>
              <a:rPr lang="en-US" dirty="0" smtClean="0"/>
              <a:t>It </a:t>
            </a:r>
            <a:r>
              <a:rPr lang="en-US" dirty="0"/>
              <a:t>is held in the submandibular </a:t>
            </a:r>
            <a:r>
              <a:rPr lang="en-US" dirty="0" smtClean="0"/>
              <a:t>region, Muscle </a:t>
            </a:r>
            <a:r>
              <a:rPr lang="en-US" dirty="0"/>
              <a:t>contraction and changes in facial muscle tension causes rudiments of </a:t>
            </a:r>
            <a:r>
              <a:rPr lang="en-US" dirty="0" smtClean="0"/>
              <a:t>speech. </a:t>
            </a:r>
          </a:p>
          <a:p>
            <a:r>
              <a:rPr lang="en-US" dirty="0" smtClean="0"/>
              <a:t>Initial </a:t>
            </a:r>
            <a:r>
              <a:rPr lang="en-US" dirty="0"/>
              <a:t>training to use this equipment should begin even before </a:t>
            </a:r>
            <a:r>
              <a:rPr lang="en-US" dirty="0" smtClean="0"/>
              <a:t>surgery.</a:t>
            </a:r>
            <a:endParaRPr lang="en-US" dirty="0"/>
          </a:p>
        </p:txBody>
      </p:sp>
      <p:pic>
        <p:nvPicPr>
          <p:cNvPr id="5" name="Content Placeholder 4"/>
          <p:cNvPicPr>
            <a:picLocks noGrp="1" noChangeAspect="1"/>
          </p:cNvPicPr>
          <p:nvPr>
            <p:ph sz="half" idx="2"/>
          </p:nvPr>
        </p:nvPicPr>
        <p:blipFill rotWithShape="1">
          <a:blip r:embed="rId2"/>
          <a:srcRect l="8626" t="12904" r="61874" b="21509"/>
          <a:stretch/>
        </p:blipFill>
        <p:spPr>
          <a:xfrm>
            <a:off x="6740857" y="723049"/>
            <a:ext cx="4612943" cy="5766178"/>
          </a:xfrm>
          <a:prstGeom prst="rect">
            <a:avLst/>
          </a:prstGeom>
          <a:ln>
            <a:noFill/>
          </a:ln>
          <a:effectLst>
            <a:softEdge rad="112500"/>
          </a:effectLst>
        </p:spPr>
      </p:pic>
    </p:spTree>
    <p:extLst>
      <p:ext uri="{BB962C8B-B14F-4D97-AF65-F5344CB8AC3E}">
        <p14:creationId xmlns:p14="http://schemas.microsoft.com/office/powerpoint/2010/main" val="9477342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Electro larynx</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Advantages: Can </a:t>
            </a:r>
            <a:r>
              <a:rPr lang="en-US" dirty="0"/>
              <a:t>be easily </a:t>
            </a:r>
            <a:r>
              <a:rPr lang="en-US" dirty="0" smtClean="0"/>
              <a:t>learnt, Immediate </a:t>
            </a:r>
            <a:r>
              <a:rPr lang="en-US" dirty="0"/>
              <a:t>communication is </a:t>
            </a:r>
            <a:r>
              <a:rPr lang="en-US" dirty="0" smtClean="0"/>
              <a:t>possible, Additional </a:t>
            </a:r>
            <a:r>
              <a:rPr lang="en-US" dirty="0"/>
              <a:t>surgery is </a:t>
            </a:r>
            <a:r>
              <a:rPr lang="en-US" dirty="0" smtClean="0"/>
              <a:t>avoided, Can </a:t>
            </a:r>
            <a:r>
              <a:rPr lang="en-US" dirty="0"/>
              <a:t>be used as a interim measure till the patient masters the technique of esophageal speech or gets a TEP </a:t>
            </a:r>
            <a:r>
              <a:rPr lang="en-US" dirty="0" smtClean="0"/>
              <a:t>inserted.</a:t>
            </a:r>
          </a:p>
          <a:p>
            <a:r>
              <a:rPr lang="en-US" dirty="0" smtClean="0"/>
              <a:t>Disadvantages: Expensive </a:t>
            </a:r>
            <a:r>
              <a:rPr lang="en-US" dirty="0"/>
              <a:t>to </a:t>
            </a:r>
            <a:r>
              <a:rPr lang="en-US" dirty="0" smtClean="0"/>
              <a:t>maintain. Speech </a:t>
            </a:r>
            <a:r>
              <a:rPr lang="en-US" dirty="0"/>
              <a:t>generated is mechanical in </a:t>
            </a:r>
            <a:r>
              <a:rPr lang="en-US" dirty="0" smtClean="0"/>
              <a:t>quality, Difficult </a:t>
            </a:r>
            <a:r>
              <a:rPr lang="en-US" dirty="0"/>
              <a:t>while speaking over </a:t>
            </a:r>
            <a:r>
              <a:rPr lang="en-US" dirty="0" smtClean="0"/>
              <a:t>telephone.</a:t>
            </a:r>
            <a:endParaRPr lang="en-US" dirty="0"/>
          </a:p>
          <a:p>
            <a:endParaRPr lang="en-US" dirty="0"/>
          </a:p>
        </p:txBody>
      </p:sp>
      <p:pic>
        <p:nvPicPr>
          <p:cNvPr id="5" name="Content Placeholder 4"/>
          <p:cNvPicPr>
            <a:picLocks noGrp="1" noChangeAspect="1"/>
          </p:cNvPicPr>
          <p:nvPr>
            <p:ph sz="half" idx="2"/>
          </p:nvPr>
        </p:nvPicPr>
        <p:blipFill rotWithShape="1">
          <a:blip r:embed="rId2"/>
          <a:srcRect l="8626" t="12904" r="61874" b="21509"/>
          <a:stretch/>
        </p:blipFill>
        <p:spPr>
          <a:xfrm>
            <a:off x="6740857" y="723049"/>
            <a:ext cx="4612943" cy="5766178"/>
          </a:xfrm>
          <a:prstGeom prst="rect">
            <a:avLst/>
          </a:prstGeom>
          <a:ln>
            <a:noFill/>
          </a:ln>
          <a:effectLst>
            <a:softEdge rad="112500"/>
          </a:effectLst>
        </p:spPr>
      </p:pic>
    </p:spTree>
    <p:extLst>
      <p:ext uri="{BB962C8B-B14F-4D97-AF65-F5344CB8AC3E}">
        <p14:creationId xmlns:p14="http://schemas.microsoft.com/office/powerpoint/2010/main" val="33334875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Shunt surgeries- Tracheoesophageal Shunt (TEP)</a:t>
            </a:r>
            <a:endParaRPr lang="en-US" dirty="0"/>
          </a:p>
        </p:txBody>
      </p:sp>
      <p:sp>
        <p:nvSpPr>
          <p:cNvPr id="3" name="Content Placeholder 2"/>
          <p:cNvSpPr>
            <a:spLocks noGrp="1"/>
          </p:cNvSpPr>
          <p:nvPr>
            <p:ph sz="half" idx="1"/>
          </p:nvPr>
        </p:nvSpPr>
        <p:spPr/>
        <p:txBody>
          <a:bodyPr>
            <a:normAutofit fontScale="92500" lnSpcReduction="10000"/>
          </a:bodyPr>
          <a:lstStyle/>
          <a:p>
            <a:r>
              <a:rPr lang="en-US" dirty="0" smtClean="0"/>
              <a:t>Was first introduced by Blom and Singer in 1979.</a:t>
            </a:r>
          </a:p>
          <a:p>
            <a:r>
              <a:rPr lang="en-US" dirty="0" smtClean="0"/>
              <a:t>One way silicone valve is introduced via the fistula.</a:t>
            </a:r>
          </a:p>
          <a:p>
            <a:r>
              <a:rPr lang="en-US" dirty="0" smtClean="0"/>
              <a:t>This valve served as one way conduit for air into esophagus while preventing aspiration.</a:t>
            </a:r>
          </a:p>
          <a:p>
            <a:r>
              <a:rPr lang="en-US" dirty="0" smtClean="0"/>
              <a:t>This prosthesis has two flanges, one enters the esophagus while the other rests in the trachea. It fits snugly into the trachea-esophageal wound.</a:t>
            </a:r>
            <a:endParaRPr lang="en-US" dirty="0"/>
          </a:p>
        </p:txBody>
      </p:sp>
      <p:pic>
        <p:nvPicPr>
          <p:cNvPr id="5" name="Content Placeholder 4"/>
          <p:cNvPicPr>
            <a:picLocks noGrp="1" noChangeAspect="1"/>
          </p:cNvPicPr>
          <p:nvPr>
            <p:ph sz="half" idx="2"/>
          </p:nvPr>
        </p:nvPicPr>
        <p:blipFill rotWithShape="1">
          <a:blip r:embed="rId2"/>
          <a:srcRect l="4412" t="8689" r="57660" b="23382"/>
          <a:stretch/>
        </p:blipFill>
        <p:spPr>
          <a:xfrm>
            <a:off x="6096000" y="1027906"/>
            <a:ext cx="5677469" cy="5716894"/>
          </a:xfrm>
          <a:prstGeom prst="rect">
            <a:avLst/>
          </a:prstGeom>
          <a:ln>
            <a:noFill/>
          </a:ln>
          <a:effectLst>
            <a:softEdge rad="112500"/>
          </a:effectLst>
        </p:spPr>
      </p:pic>
      <p:sp>
        <p:nvSpPr>
          <p:cNvPr id="6" name="Rectangle 5"/>
          <p:cNvSpPr/>
          <p:nvPr/>
        </p:nvSpPr>
        <p:spPr>
          <a:xfrm>
            <a:off x="11245755" y="1296537"/>
            <a:ext cx="527714" cy="736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01563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Shunt surgeries- Tracheoesophageal Shunt (TEP)</a:t>
            </a:r>
            <a:endParaRPr lang="en-US" dirty="0"/>
          </a:p>
        </p:txBody>
      </p:sp>
      <p:sp>
        <p:nvSpPr>
          <p:cNvPr id="3" name="Content Placeholder 2"/>
          <p:cNvSpPr>
            <a:spLocks noGrp="1"/>
          </p:cNvSpPr>
          <p:nvPr>
            <p:ph sz="half" idx="1"/>
          </p:nvPr>
        </p:nvSpPr>
        <p:spPr/>
        <p:txBody>
          <a:bodyPr>
            <a:normAutofit fontScale="85000" lnSpcReduction="20000"/>
          </a:bodyPr>
          <a:lstStyle/>
          <a:p>
            <a:r>
              <a:rPr lang="en-US" b="1" dirty="0"/>
              <a:t>Advantages of </a:t>
            </a:r>
            <a:r>
              <a:rPr lang="en-US" b="1" dirty="0" smtClean="0"/>
              <a:t>TEP: </a:t>
            </a:r>
            <a:r>
              <a:rPr lang="en-US" dirty="0" smtClean="0"/>
              <a:t>Can </a:t>
            </a:r>
            <a:r>
              <a:rPr lang="en-US" dirty="0"/>
              <a:t>be performed after laryngectomy / irradiation / chemotherapy / neck </a:t>
            </a:r>
            <a:r>
              <a:rPr lang="en-US" dirty="0" smtClean="0"/>
              <a:t>dissection. Fistula </a:t>
            </a:r>
            <a:r>
              <a:rPr lang="en-US" dirty="0"/>
              <a:t>can be used for esophago-gastric feeding during immediate PO </a:t>
            </a:r>
            <a:r>
              <a:rPr lang="en-US" dirty="0" smtClean="0"/>
              <a:t>period. Easily reversible. Speech </a:t>
            </a:r>
            <a:r>
              <a:rPr lang="en-US" dirty="0"/>
              <a:t>develops faster than esophageal </a:t>
            </a:r>
            <a:r>
              <a:rPr lang="en-US" dirty="0" smtClean="0"/>
              <a:t>speech. High </a:t>
            </a:r>
            <a:r>
              <a:rPr lang="en-US" dirty="0"/>
              <a:t>success </a:t>
            </a:r>
            <a:r>
              <a:rPr lang="en-US" dirty="0" smtClean="0"/>
              <a:t>rate. </a:t>
            </a:r>
            <a:r>
              <a:rPr lang="en-US" dirty="0"/>
              <a:t>Closely resembles laryngeal </a:t>
            </a:r>
            <a:r>
              <a:rPr lang="en-US" dirty="0" smtClean="0"/>
              <a:t>speech </a:t>
            </a:r>
            <a:r>
              <a:rPr lang="en-US" dirty="0"/>
              <a:t>Speech is </a:t>
            </a:r>
            <a:r>
              <a:rPr lang="en-US" dirty="0" smtClean="0"/>
              <a:t>intelligible.</a:t>
            </a:r>
            <a:endParaRPr lang="en-US" dirty="0"/>
          </a:p>
          <a:p>
            <a:r>
              <a:rPr lang="en-US" b="1" dirty="0" smtClean="0"/>
              <a:t>Disadvantages </a:t>
            </a:r>
            <a:r>
              <a:rPr lang="en-US" b="1" dirty="0"/>
              <a:t>of </a:t>
            </a:r>
            <a:r>
              <a:rPr lang="en-US" b="1" dirty="0" smtClean="0"/>
              <a:t>TEP: </a:t>
            </a:r>
            <a:r>
              <a:rPr lang="en-US" dirty="0" smtClean="0"/>
              <a:t>Pt </a:t>
            </a:r>
            <a:r>
              <a:rPr lang="en-US" dirty="0"/>
              <a:t>should manually cover the stoma during </a:t>
            </a:r>
            <a:r>
              <a:rPr lang="en-US" dirty="0" smtClean="0"/>
              <a:t>voicing. Good </a:t>
            </a:r>
            <a:r>
              <a:rPr lang="en-US" dirty="0"/>
              <a:t>pulmonary reserve is a </a:t>
            </a:r>
            <a:r>
              <a:rPr lang="en-US" dirty="0" smtClean="0"/>
              <a:t>must. Additional </a:t>
            </a:r>
            <a:r>
              <a:rPr lang="en-US" dirty="0"/>
              <a:t>surgical procedure is needed to introduce </a:t>
            </a:r>
            <a:r>
              <a:rPr lang="en-US" dirty="0" smtClean="0"/>
              <a:t>it. </a:t>
            </a:r>
            <a:endParaRPr lang="en-US" dirty="0"/>
          </a:p>
        </p:txBody>
      </p:sp>
      <p:pic>
        <p:nvPicPr>
          <p:cNvPr id="5" name="Content Placeholder 4"/>
          <p:cNvPicPr>
            <a:picLocks noGrp="1" noChangeAspect="1"/>
          </p:cNvPicPr>
          <p:nvPr>
            <p:ph sz="half" idx="2"/>
          </p:nvPr>
        </p:nvPicPr>
        <p:blipFill rotWithShape="1">
          <a:blip r:embed="rId2"/>
          <a:srcRect l="4412" t="8689" r="57660" b="23382"/>
          <a:stretch/>
        </p:blipFill>
        <p:spPr>
          <a:xfrm>
            <a:off x="6096000" y="1027906"/>
            <a:ext cx="5677469" cy="5716894"/>
          </a:xfrm>
          <a:prstGeom prst="rect">
            <a:avLst/>
          </a:prstGeom>
          <a:ln>
            <a:noFill/>
          </a:ln>
          <a:effectLst>
            <a:softEdge rad="112500"/>
          </a:effectLst>
        </p:spPr>
      </p:pic>
      <p:sp>
        <p:nvSpPr>
          <p:cNvPr id="6" name="Rectangle 5"/>
          <p:cNvSpPr/>
          <p:nvPr/>
        </p:nvSpPr>
        <p:spPr>
          <a:xfrm>
            <a:off x="11245755" y="1296537"/>
            <a:ext cx="527714" cy="736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87465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 </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Laryngeal </a:t>
            </a:r>
            <a:r>
              <a:rPr lang="en-US" dirty="0"/>
              <a:t>cancer is the second most frequent tumor of the upper </a:t>
            </a:r>
            <a:r>
              <a:rPr lang="en-US" dirty="0" smtClean="0"/>
              <a:t>aero digestive </a:t>
            </a:r>
            <a:r>
              <a:rPr lang="en-US" dirty="0"/>
              <a:t>tract. </a:t>
            </a:r>
          </a:p>
          <a:p>
            <a:r>
              <a:rPr lang="en-US" dirty="0"/>
              <a:t>The most common type is squamous cell carcinoma, accounting for 85-95% of neoplasms. </a:t>
            </a:r>
          </a:p>
          <a:p>
            <a:r>
              <a:rPr lang="en-US" dirty="0"/>
              <a:t>The most important risk factors are alcohol and tobacco consumption. </a:t>
            </a:r>
            <a:endParaRPr lang="en-US" dirty="0" smtClean="0"/>
          </a:p>
          <a:p>
            <a:r>
              <a:rPr lang="en-US" dirty="0" smtClean="0"/>
              <a:t>The </a:t>
            </a:r>
            <a:r>
              <a:rPr lang="en-US" dirty="0"/>
              <a:t>diagnosis is made </a:t>
            </a:r>
            <a:r>
              <a:rPr lang="en-US" dirty="0" smtClean="0"/>
              <a:t> by </a:t>
            </a:r>
            <a:r>
              <a:rPr lang="en-US" dirty="0"/>
              <a:t>histopathology; however a complete medical history and physical examination should be </a:t>
            </a:r>
            <a:r>
              <a:rPr lang="en-US" dirty="0" smtClean="0"/>
              <a:t>performed</a:t>
            </a:r>
            <a:r>
              <a:rPr lang="en-US" dirty="0"/>
              <a:t>. The direct visualization by direct or indirect laryngoscopy, or videostroboscopy are </a:t>
            </a:r>
            <a:r>
              <a:rPr lang="en-US" dirty="0" smtClean="0"/>
              <a:t>fundamental </a:t>
            </a:r>
            <a:r>
              <a:rPr lang="en-US" dirty="0"/>
              <a:t>in the diagnosis process. The mass should be evaluated completely by extension </a:t>
            </a:r>
            <a:r>
              <a:rPr lang="en-US" dirty="0" smtClean="0"/>
              <a:t>imaging </a:t>
            </a:r>
            <a:r>
              <a:rPr lang="en-US" dirty="0"/>
              <a:t>studies such as a computed tomography or nuclear magnetic resonance. </a:t>
            </a:r>
            <a:endParaRPr lang="en-US" dirty="0" smtClean="0"/>
          </a:p>
          <a:p>
            <a:r>
              <a:rPr lang="en-US" dirty="0" smtClean="0"/>
              <a:t>Staging </a:t>
            </a:r>
            <a:r>
              <a:rPr lang="en-US" dirty="0"/>
              <a:t>of the </a:t>
            </a:r>
            <a:r>
              <a:rPr lang="en-US" dirty="0" smtClean="0"/>
              <a:t>patient </a:t>
            </a:r>
            <a:r>
              <a:rPr lang="en-US" dirty="0"/>
              <a:t>is vital for the correct treatment approach</a:t>
            </a:r>
          </a:p>
          <a:p>
            <a:endParaRPr lang="en-US" dirty="0"/>
          </a:p>
        </p:txBody>
      </p:sp>
    </p:spTree>
    <p:extLst>
      <p:ext uri="{BB962C8B-B14F-4D97-AF65-F5344CB8AC3E}">
        <p14:creationId xmlns:p14="http://schemas.microsoft.com/office/powerpoint/2010/main" val="4322238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References</a:t>
            </a:r>
            <a:endParaRPr lang="en-US" dirty="0"/>
          </a:p>
        </p:txBody>
      </p:sp>
      <p:sp>
        <p:nvSpPr>
          <p:cNvPr id="6" name="Content Placeholder 5"/>
          <p:cNvSpPr>
            <a:spLocks noGrp="1"/>
          </p:cNvSpPr>
          <p:nvPr>
            <p:ph idx="1"/>
          </p:nvPr>
        </p:nvSpPr>
        <p:spPr>
          <a:xfrm>
            <a:off x="838200" y="1825625"/>
            <a:ext cx="10515600" cy="5258876"/>
          </a:xfrm>
          <a:prstGeom prst="rect">
            <a:avLst/>
          </a:prstGeom>
        </p:spPr>
        <p:txBody>
          <a:bodyPr>
            <a:spAutoFit/>
          </a:bodyPr>
          <a:lstStyle/>
          <a:p>
            <a:r>
              <a:rPr lang="en-US" dirty="0" smtClean="0"/>
              <a:t>Cavazos, </a:t>
            </a:r>
            <a:r>
              <a:rPr lang="en-US" dirty="0" err="1" smtClean="0"/>
              <a:t>Lucía</a:t>
            </a:r>
            <a:r>
              <a:rPr lang="en-US" dirty="0" smtClean="0"/>
              <a:t> &amp; Soto-Galindo, German &amp; </a:t>
            </a:r>
            <a:r>
              <a:rPr lang="en-US" dirty="0" err="1" smtClean="0"/>
              <a:t>Treviño</a:t>
            </a:r>
            <a:r>
              <a:rPr lang="en-US" dirty="0" smtClean="0"/>
              <a:t>-González, José. (2017). Laryngeal Cancer Update: A Review. Annals of Otolaryngology and Rhinology. 4.</a:t>
            </a:r>
          </a:p>
          <a:p>
            <a:r>
              <a:rPr lang="en-US" dirty="0" err="1"/>
              <a:t>Koroulakis</a:t>
            </a:r>
            <a:r>
              <a:rPr lang="en-US" dirty="0"/>
              <a:t> A, Agarwal M. Cancer, Laryngeal. [Updated 2019 Nov 23]. In: </a:t>
            </a:r>
            <a:r>
              <a:rPr lang="en-US" dirty="0" err="1"/>
              <a:t>StatPearls</a:t>
            </a:r>
            <a:r>
              <a:rPr lang="en-US" dirty="0"/>
              <a:t> [Internet]. Treasure Island (FL): </a:t>
            </a:r>
            <a:r>
              <a:rPr lang="en-US" dirty="0" err="1"/>
              <a:t>StatPearls</a:t>
            </a:r>
            <a:r>
              <a:rPr lang="en-US" dirty="0"/>
              <a:t> Publishing; 2020 Jan-. Available </a:t>
            </a:r>
            <a:r>
              <a:rPr lang="en-US" dirty="0" smtClean="0"/>
              <a:t>from: </a:t>
            </a:r>
            <a:r>
              <a:rPr lang="en-US" dirty="0" smtClean="0">
                <a:hlinkClick r:id="rId2"/>
              </a:rPr>
              <a:t>https</a:t>
            </a:r>
            <a:r>
              <a:rPr lang="en-US" dirty="0">
                <a:hlinkClick r:id="rId2"/>
              </a:rPr>
              <a:t>://</a:t>
            </a:r>
            <a:r>
              <a:rPr lang="en-US" dirty="0" smtClean="0">
                <a:hlinkClick r:id="rId2"/>
              </a:rPr>
              <a:t>www.ncbi.nlm.nih.gov/books/NBK526076</a:t>
            </a:r>
            <a:endParaRPr lang="en-US" dirty="0" smtClean="0"/>
          </a:p>
          <a:p>
            <a:r>
              <a:rPr lang="en-US" dirty="0"/>
              <a:t>Cummings Otolaryngology, 7th </a:t>
            </a:r>
            <a:r>
              <a:rPr lang="en-US" dirty="0" smtClean="0"/>
              <a:t>Edition by </a:t>
            </a:r>
            <a:r>
              <a:rPr lang="en-US" dirty="0"/>
              <a:t>Paul W. Flint, MD, Bruce H. </a:t>
            </a:r>
            <a:r>
              <a:rPr lang="en-US" dirty="0" err="1"/>
              <a:t>Haughey</a:t>
            </a:r>
            <a:r>
              <a:rPr lang="en-US" dirty="0"/>
              <a:t>, MD, FACS, Valerie J. Lund, CBE, MS, FRCS, </a:t>
            </a:r>
            <a:r>
              <a:rPr lang="en-US" dirty="0" err="1"/>
              <a:t>FRCSEd</a:t>
            </a:r>
            <a:r>
              <a:rPr lang="en-US" dirty="0"/>
              <a:t>, K. Thomas Robbins, MD, FACS, J. Regan Thomas, MD, FACS, Marci M. </a:t>
            </a:r>
            <a:r>
              <a:rPr lang="en-US" dirty="0" err="1"/>
              <a:t>Lesperance</a:t>
            </a:r>
            <a:r>
              <a:rPr lang="en-US" dirty="0"/>
              <a:t>, MD and Howard W. </a:t>
            </a:r>
            <a:r>
              <a:rPr lang="en-US" dirty="0" smtClean="0"/>
              <a:t>Francis section 5, chapters (104-111)</a:t>
            </a:r>
            <a:endParaRPr lang="en-US" dirty="0"/>
          </a:p>
          <a:p>
            <a:pPr marL="0" indent="0">
              <a:buNone/>
            </a:pPr>
            <a:endParaRPr lang="en-US" dirty="0"/>
          </a:p>
        </p:txBody>
      </p:sp>
    </p:spTree>
    <p:extLst>
      <p:ext uri="{BB962C8B-B14F-4D97-AF65-F5344CB8AC3E}">
        <p14:creationId xmlns:p14="http://schemas.microsoft.com/office/powerpoint/2010/main" val="24935761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8619" t="12916" r="61381" b="25760"/>
          <a:stretch/>
        </p:blipFill>
        <p:spPr>
          <a:xfrm>
            <a:off x="641445" y="504967"/>
            <a:ext cx="5322627" cy="5929953"/>
          </a:xfrm>
          <a:prstGeom prst="rect">
            <a:avLst/>
          </a:prstGeom>
        </p:spPr>
      </p:pic>
      <p:pic>
        <p:nvPicPr>
          <p:cNvPr id="6" name="Picture 5"/>
          <p:cNvPicPr>
            <a:picLocks noChangeAspect="1"/>
          </p:cNvPicPr>
          <p:nvPr/>
        </p:nvPicPr>
        <p:blipFill rotWithShape="1">
          <a:blip r:embed="rId3"/>
          <a:srcRect l="6268" t="18492" r="59366" b="21379"/>
          <a:stretch/>
        </p:blipFill>
        <p:spPr>
          <a:xfrm>
            <a:off x="6291618" y="504966"/>
            <a:ext cx="5131558" cy="5929953"/>
          </a:xfrm>
          <a:prstGeom prst="rect">
            <a:avLst/>
          </a:prstGeom>
        </p:spPr>
      </p:pic>
    </p:spTree>
    <p:extLst>
      <p:ext uri="{BB962C8B-B14F-4D97-AF65-F5344CB8AC3E}">
        <p14:creationId xmlns:p14="http://schemas.microsoft.com/office/powerpoint/2010/main" val="3138844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26194" t="23378" r="23657" b="11623"/>
          <a:stretch/>
        </p:blipFill>
        <p:spPr>
          <a:xfrm>
            <a:off x="1719617" y="1448971"/>
            <a:ext cx="8492019" cy="4992771"/>
          </a:xfrm>
          <a:prstGeom prst="rect">
            <a:avLst/>
          </a:prstGeom>
        </p:spPr>
      </p:pic>
      <p:sp>
        <p:nvSpPr>
          <p:cNvPr id="7" name="Rectangle 6"/>
          <p:cNvSpPr/>
          <p:nvPr/>
        </p:nvSpPr>
        <p:spPr>
          <a:xfrm>
            <a:off x="5745707" y="4872251"/>
            <a:ext cx="1405720" cy="70968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p:cNvSpPr>
            <a:spLocks noGrp="1"/>
          </p:cNvSpPr>
          <p:nvPr>
            <p:ph type="title"/>
          </p:nvPr>
        </p:nvSpPr>
        <p:spPr/>
        <p:txBody>
          <a:bodyPr/>
          <a:lstStyle/>
          <a:p>
            <a:r>
              <a:rPr lang="en-US" dirty="0" smtClean="0"/>
              <a:t>Larynx spaces</a:t>
            </a:r>
            <a:endParaRPr lang="en-US" dirty="0"/>
          </a:p>
        </p:txBody>
      </p:sp>
    </p:spTree>
    <p:extLst>
      <p:ext uri="{BB962C8B-B14F-4D97-AF65-F5344CB8AC3E}">
        <p14:creationId xmlns:p14="http://schemas.microsoft.com/office/powerpoint/2010/main" val="9557326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2500" t="28846" r="45709" b="33524"/>
          <a:stretch/>
        </p:blipFill>
        <p:spPr>
          <a:xfrm>
            <a:off x="1705972" y="1690688"/>
            <a:ext cx="8297838" cy="4922710"/>
          </a:xfrm>
          <a:prstGeom prst="rect">
            <a:avLst/>
          </a:prstGeom>
        </p:spPr>
      </p:pic>
      <p:sp>
        <p:nvSpPr>
          <p:cNvPr id="5" name="Title 4"/>
          <p:cNvSpPr>
            <a:spLocks noGrp="1"/>
          </p:cNvSpPr>
          <p:nvPr>
            <p:ph type="title"/>
          </p:nvPr>
        </p:nvSpPr>
        <p:spPr/>
        <p:txBody>
          <a:bodyPr/>
          <a:lstStyle/>
          <a:p>
            <a:r>
              <a:rPr lang="en-US" dirty="0" smtClean="0"/>
              <a:t>Larynx spaces</a:t>
            </a:r>
            <a:endParaRPr lang="en-US" dirty="0"/>
          </a:p>
        </p:txBody>
      </p:sp>
    </p:spTree>
    <p:extLst>
      <p:ext uri="{BB962C8B-B14F-4D97-AF65-F5344CB8AC3E}">
        <p14:creationId xmlns:p14="http://schemas.microsoft.com/office/powerpoint/2010/main" val="29457012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Laryngeal cancer subtypes</a:t>
            </a:r>
            <a:endParaRPr lang="en-US" dirty="0"/>
          </a:p>
        </p:txBody>
      </p:sp>
      <p:pic>
        <p:nvPicPr>
          <p:cNvPr id="4" name="Picture 3"/>
          <p:cNvPicPr>
            <a:picLocks noChangeAspect="1"/>
          </p:cNvPicPr>
          <p:nvPr/>
        </p:nvPicPr>
        <p:blipFill rotWithShape="1">
          <a:blip r:embed="rId2"/>
          <a:srcRect l="17127" t="35216" r="42687" b="30538"/>
          <a:stretch/>
        </p:blipFill>
        <p:spPr>
          <a:xfrm>
            <a:off x="838200" y="1787857"/>
            <a:ext cx="9265693" cy="4439272"/>
          </a:xfrm>
          <a:prstGeom prst="rect">
            <a:avLst/>
          </a:prstGeom>
        </p:spPr>
      </p:pic>
    </p:spTree>
    <p:extLst>
      <p:ext uri="{BB962C8B-B14F-4D97-AF65-F5344CB8AC3E}">
        <p14:creationId xmlns:p14="http://schemas.microsoft.com/office/powerpoint/2010/main" val="2895916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 Factors</a:t>
            </a:r>
            <a:endParaRPr lang="en-US" dirty="0"/>
          </a:p>
        </p:txBody>
      </p:sp>
      <p:sp>
        <p:nvSpPr>
          <p:cNvPr id="3" name="Content Placeholder 2"/>
          <p:cNvSpPr>
            <a:spLocks noGrp="1"/>
          </p:cNvSpPr>
          <p:nvPr>
            <p:ph idx="1"/>
          </p:nvPr>
        </p:nvSpPr>
        <p:spPr/>
        <p:txBody>
          <a:bodyPr>
            <a:normAutofit/>
          </a:bodyPr>
          <a:lstStyle/>
          <a:p>
            <a:r>
              <a:rPr lang="en-US" b="1" dirty="0">
                <a:solidFill>
                  <a:srgbClr val="FF0000"/>
                </a:solidFill>
              </a:rPr>
              <a:t>Alcohol and tobacco </a:t>
            </a:r>
            <a:r>
              <a:rPr lang="en-US" dirty="0"/>
              <a:t>are the two main risk factors for laryngeal </a:t>
            </a:r>
            <a:r>
              <a:rPr lang="en-US" dirty="0" smtClean="0"/>
              <a:t> cancer</a:t>
            </a:r>
            <a:r>
              <a:rPr lang="en-US" dirty="0"/>
              <a:t>. The risk is proportional to the intensity and duration of </a:t>
            </a:r>
            <a:r>
              <a:rPr lang="en-US" dirty="0" smtClean="0"/>
              <a:t>consumption </a:t>
            </a:r>
            <a:r>
              <a:rPr lang="en-US" dirty="0"/>
              <a:t>and the risk decreases after cessation of </a:t>
            </a:r>
            <a:r>
              <a:rPr lang="en-US" dirty="0" smtClean="0"/>
              <a:t>intake.</a:t>
            </a:r>
          </a:p>
          <a:p>
            <a:r>
              <a:rPr lang="en-US" b="1" dirty="0" smtClean="0">
                <a:solidFill>
                  <a:srgbClr val="FF0000"/>
                </a:solidFill>
              </a:rPr>
              <a:t>GERD/LPR: </a:t>
            </a:r>
            <a:r>
              <a:rPr lang="en-US" dirty="0" smtClean="0"/>
              <a:t>insufficient evidence to support causal role (3).</a:t>
            </a:r>
          </a:p>
          <a:p>
            <a:r>
              <a:rPr lang="en-US" dirty="0" smtClean="0"/>
              <a:t>An </a:t>
            </a:r>
            <a:r>
              <a:rPr lang="en-US" dirty="0"/>
              <a:t>increased intake of </a:t>
            </a:r>
            <a:r>
              <a:rPr lang="en-US" b="1" dirty="0"/>
              <a:t>fruits and vegetables </a:t>
            </a:r>
            <a:r>
              <a:rPr lang="en-US" dirty="0"/>
              <a:t>is associated with </a:t>
            </a:r>
            <a:r>
              <a:rPr lang="en-US" dirty="0" smtClean="0"/>
              <a:t>a </a:t>
            </a:r>
            <a:r>
              <a:rPr lang="en-US" dirty="0"/>
              <a:t>lower risk of head and neck cancer in all subtypes, which means </a:t>
            </a:r>
            <a:r>
              <a:rPr lang="en-US" dirty="0" smtClean="0"/>
              <a:t>that </a:t>
            </a:r>
            <a:r>
              <a:rPr lang="en-US" dirty="0"/>
              <a:t>this could be a protective factor for laryngeal cancer [4</a:t>
            </a:r>
            <a:r>
              <a:rPr lang="en-US" dirty="0" smtClean="0"/>
              <a:t>]</a:t>
            </a:r>
          </a:p>
          <a:p>
            <a:r>
              <a:rPr lang="en-US" b="1" dirty="0" smtClean="0">
                <a:solidFill>
                  <a:srgbClr val="FF0000"/>
                </a:solidFill>
              </a:rPr>
              <a:t>HPV: </a:t>
            </a:r>
            <a:r>
              <a:rPr lang="en-US" dirty="0"/>
              <a:t>most frequently with subtypes 16 and </a:t>
            </a:r>
            <a:r>
              <a:rPr lang="en-US" dirty="0" smtClean="0"/>
              <a:t>18</a:t>
            </a:r>
            <a:r>
              <a:rPr lang="en-US" dirty="0"/>
              <a:t>. It has been detected in 21% of advanced laryngeal cancers, </a:t>
            </a:r>
            <a:r>
              <a:rPr lang="en-US" dirty="0" smtClean="0"/>
              <a:t>most </a:t>
            </a:r>
            <a:r>
              <a:rPr lang="en-US" dirty="0"/>
              <a:t>commonly detected in women compared to men [5]</a:t>
            </a:r>
          </a:p>
          <a:p>
            <a:endParaRPr lang="en-US" dirty="0"/>
          </a:p>
          <a:p>
            <a:endParaRPr lang="en-US" dirty="0"/>
          </a:p>
          <a:p>
            <a:endParaRPr lang="en-US" dirty="0"/>
          </a:p>
        </p:txBody>
      </p:sp>
    </p:spTree>
    <p:extLst>
      <p:ext uri="{BB962C8B-B14F-4D97-AF65-F5344CB8AC3E}">
        <p14:creationId xmlns:p14="http://schemas.microsoft.com/office/powerpoint/2010/main" val="31205795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5DE71F5D498A7468AA2A262088F09E7" ma:contentTypeVersion="3" ma:contentTypeDescription="Create a new document." ma:contentTypeScope="" ma:versionID="dda1dc82f54c5f0289be0f446547112e">
  <xsd:schema xmlns:xsd="http://www.w3.org/2001/XMLSchema" xmlns:xs="http://www.w3.org/2001/XMLSchema" xmlns:p="http://schemas.microsoft.com/office/2006/metadata/properties" xmlns:ns2="89d7e991-0a37-4633-9877-eb75033ba4ab" targetNamespace="http://schemas.microsoft.com/office/2006/metadata/properties" ma:root="true" ma:fieldsID="4c5c7b808b897a41244917f480f8e9db" ns2:_="">
    <xsd:import namespace="89d7e991-0a37-4633-9877-eb75033ba4ab"/>
    <xsd:element name="properties">
      <xsd:complexType>
        <xsd:sequence>
          <xsd:element name="documentManagement">
            <xsd:complexType>
              <xsd:all>
                <xsd:element ref="ns2:MediaServiceMetadata" minOccurs="0"/>
                <xsd:element ref="ns2:MediaServiceFastMetadata"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d7e991-0a37-4633-9877-eb75033ba4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3AE346C-FAC6-4840-B461-C722E9F67AFD}"/>
</file>

<file path=customXml/itemProps2.xml><?xml version="1.0" encoding="utf-8"?>
<ds:datastoreItem xmlns:ds="http://schemas.openxmlformats.org/officeDocument/2006/customXml" ds:itemID="{947A3D0E-7BD6-4FA8-A51E-79D948455324}"/>
</file>

<file path=customXml/itemProps3.xml><?xml version="1.0" encoding="utf-8"?>
<ds:datastoreItem xmlns:ds="http://schemas.openxmlformats.org/officeDocument/2006/customXml" ds:itemID="{51618D30-C868-492C-B343-ECE762E0AC98}"/>
</file>

<file path=docProps/app.xml><?xml version="1.0" encoding="utf-8"?>
<Properties xmlns="http://schemas.openxmlformats.org/officeDocument/2006/extended-properties" xmlns:vt="http://schemas.openxmlformats.org/officeDocument/2006/docPropsVTypes">
  <TotalTime>418</TotalTime>
  <Words>1865</Words>
  <Application>Microsoft Office PowerPoint</Application>
  <PresentationFormat>Widescreen</PresentationFormat>
  <Paragraphs>117</Paragraphs>
  <Slides>48</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48</vt:i4>
      </vt:variant>
    </vt:vector>
  </HeadingPairs>
  <TitlesOfParts>
    <vt:vector size="52" baseType="lpstr">
      <vt:lpstr>Arial</vt:lpstr>
      <vt:lpstr>Calibri</vt:lpstr>
      <vt:lpstr>Calibri Light</vt:lpstr>
      <vt:lpstr>Office Theme</vt:lpstr>
      <vt:lpstr>Laryngeal cancer Basic knowledge &amp; updates</vt:lpstr>
      <vt:lpstr>INTRODUCTION</vt:lpstr>
      <vt:lpstr>Laryngeal sub-sites</vt:lpstr>
      <vt:lpstr>PowerPoint Presentation</vt:lpstr>
      <vt:lpstr>PowerPoint Presentation</vt:lpstr>
      <vt:lpstr>Larynx spaces</vt:lpstr>
      <vt:lpstr>Larynx spaces</vt:lpstr>
      <vt:lpstr>Laryngeal cancer subtypes</vt:lpstr>
      <vt:lpstr>Risk Factors</vt:lpstr>
      <vt:lpstr>Epidemiology</vt:lpstr>
      <vt:lpstr>Histological subtypes</vt:lpstr>
      <vt:lpstr>Pathology of SCC </vt:lpstr>
      <vt:lpstr>Laryngeal cancer spread</vt:lpstr>
      <vt:lpstr>Laryngeal cancer spread</vt:lpstr>
      <vt:lpstr>Laryngeal cancer spread</vt:lpstr>
      <vt:lpstr>Clinical presentation</vt:lpstr>
      <vt:lpstr>Clinical presentation</vt:lpstr>
      <vt:lpstr>Diagnosis- Clinical exam and laryngoscopy</vt:lpstr>
      <vt:lpstr>Diagnosis- Clinical exam and laryngoscopy</vt:lpstr>
      <vt:lpstr>Operative endoscopic examination and biopsy</vt:lpstr>
      <vt:lpstr>Diagnosis- Imaging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Management</vt:lpstr>
      <vt:lpstr>Management </vt:lpstr>
      <vt:lpstr>Management </vt:lpstr>
      <vt:lpstr>Management </vt:lpstr>
      <vt:lpstr>Management of T4 disease</vt:lpstr>
      <vt:lpstr>Management </vt:lpstr>
      <vt:lpstr>PowerPoint Presentation</vt:lpstr>
      <vt:lpstr>MANAGEMENT OF NODAL METASTASES</vt:lpstr>
      <vt:lpstr>MANAGEMENT OF NODAL METASTASES</vt:lpstr>
      <vt:lpstr>PowerPoint Presentation</vt:lpstr>
      <vt:lpstr>PowerPoint Presentation</vt:lpstr>
      <vt:lpstr>Laryngeal cancer morbidity</vt:lpstr>
      <vt:lpstr>PowerPoint Presentation</vt:lpstr>
      <vt:lpstr>Esophageal speech:</vt:lpstr>
      <vt:lpstr>Electro larynx</vt:lpstr>
      <vt:lpstr>Electro larynx</vt:lpstr>
      <vt:lpstr>Shunt surgeries- Tracheoesophageal Shunt (TEP)</vt:lpstr>
      <vt:lpstr>Shunt surgeries- Tracheoesophageal Shunt (TEP)</vt:lpstr>
      <vt:lpstr>Conclusion </vt:lpstr>
      <vt:lpstr>References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Laryngeal cancer Basic knowledge &amp; updates</dc:title>
  <dc:creator>User</dc:creator>
  <cp:lastModifiedBy>User</cp:lastModifiedBy>
  <cp:revision>40</cp:revision>
  <dcterms:created xsi:type="dcterms:W3CDTF">2020-04-02T12:09:34Z</dcterms:created>
  <dcterms:modified xsi:type="dcterms:W3CDTF">2020-04-02T19:08:00Z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0x01010095DE71F5D498A7468AA2A262088F09E7</vt:lpwstr>
  </property>
</Properties>
</file>