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2"/>
  </p:notesMasterIdLst>
  <p:sldIdLst>
    <p:sldId id="256" r:id="rId2"/>
    <p:sldId id="257" r:id="rId3"/>
    <p:sldId id="258" r:id="rId4"/>
    <p:sldId id="259" r:id="rId5"/>
    <p:sldId id="260" r:id="rId6"/>
    <p:sldId id="261" r:id="rId7"/>
    <p:sldId id="262" r:id="rId8"/>
    <p:sldId id="263" r:id="rId9"/>
    <p:sldId id="267" r:id="rId10"/>
    <p:sldId id="268" r:id="rId11"/>
    <p:sldId id="264" r:id="rId12"/>
    <p:sldId id="297" r:id="rId13"/>
    <p:sldId id="269" r:id="rId14"/>
    <p:sldId id="270" r:id="rId15"/>
    <p:sldId id="271" r:id="rId16"/>
    <p:sldId id="298" r:id="rId17"/>
    <p:sldId id="272" r:id="rId18"/>
    <p:sldId id="273" r:id="rId19"/>
    <p:sldId id="274" r:id="rId20"/>
    <p:sldId id="275" r:id="rId21"/>
    <p:sldId id="294" r:id="rId22"/>
    <p:sldId id="276" r:id="rId23"/>
    <p:sldId id="277" r:id="rId24"/>
    <p:sldId id="278" r:id="rId25"/>
    <p:sldId id="279" r:id="rId26"/>
    <p:sldId id="280" r:id="rId27"/>
    <p:sldId id="281" r:id="rId28"/>
    <p:sldId id="299" r:id="rId29"/>
    <p:sldId id="282" r:id="rId30"/>
    <p:sldId id="283" r:id="rId31"/>
    <p:sldId id="284" r:id="rId32"/>
    <p:sldId id="285" r:id="rId33"/>
    <p:sldId id="286" r:id="rId34"/>
    <p:sldId id="265" r:id="rId35"/>
    <p:sldId id="288" r:id="rId36"/>
    <p:sldId id="289" r:id="rId37"/>
    <p:sldId id="291" r:id="rId38"/>
    <p:sldId id="292" r:id="rId39"/>
    <p:sldId id="300" r:id="rId40"/>
    <p:sldId id="302" r:id="rId41"/>
  </p:sldIdLst>
  <p:sldSz cx="18288000" cy="10287000"/>
  <p:notesSz cx="6858000" cy="9144000"/>
  <p:embeddedFontLst>
    <p:embeddedFont>
      <p:font typeface="Bookman Old Style" panose="02050604050505020204" pitchFamily="18" charset="0"/>
      <p:regular r:id="rId43"/>
      <p:bold r:id="rId44"/>
      <p:italic r:id="rId45"/>
      <p:boldItalic r:id="rId46"/>
    </p:embeddedFont>
    <p:embeddedFont>
      <p:font typeface="Now" panose="020B0604020202020204" charset="0"/>
      <p:regular r:id="rId47"/>
    </p:embeddedFont>
    <p:embeddedFont>
      <p:font typeface="Now Bold" panose="020B0604020202020204" charset="0"/>
      <p:regular r:id="rId48"/>
    </p:embeddedFont>
    <p:embeddedFont>
      <p:font typeface="Now Medium" panose="020B0604020202020204" charset="0"/>
      <p:regular r:id="rId49"/>
    </p:embeddedFont>
    <p:embeddedFont>
      <p:font typeface="Traditional Arabic" panose="02020603050405020304" pitchFamily="18" charset="-78"/>
      <p:regular r:id="rId50"/>
      <p:bold r:id="rId5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8D55"/>
    <a:srgbClr val="F7F4EB"/>
    <a:srgbClr val="BFBFBF"/>
    <a:srgbClr val="C00000"/>
    <a:srgbClr val="EAEAEA"/>
    <a:srgbClr val="5D5E63"/>
    <a:srgbClr val="F4F4F4"/>
    <a:srgbClr val="F0B6A2"/>
    <a:srgbClr val="AEB0B4"/>
    <a:srgbClr val="FF8F8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99" autoAdjust="0"/>
    <p:restoredTop sz="94622" autoAdjust="0"/>
  </p:normalViewPr>
  <p:slideViewPr>
    <p:cSldViewPr>
      <p:cViewPr varScale="1">
        <p:scale>
          <a:sx n="51" d="100"/>
          <a:sy n="51" d="100"/>
        </p:scale>
        <p:origin x="922" y="6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font" Target="fonts/font5.fntdata"/><Relationship Id="rId50" Type="http://schemas.openxmlformats.org/officeDocument/2006/relationships/font" Target="fonts/font8.fntdata"/><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3.fntdata"/><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2.fntdata"/><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1.fntdata"/><Relationship Id="rId48" Type="http://schemas.openxmlformats.org/officeDocument/2006/relationships/font" Target="fonts/font6.fntdata"/><Relationship Id="rId56" Type="http://schemas.microsoft.com/office/2016/11/relationships/changesInfo" Target="changesInfos/changesInfo1.xml"/><Relationship Id="rId8" Type="http://schemas.openxmlformats.org/officeDocument/2006/relationships/slide" Target="slides/slide7.xml"/><Relationship Id="rId51" Type="http://schemas.openxmlformats.org/officeDocument/2006/relationships/font" Target="fonts/font9.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4.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7.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haled Emad" userId="b6b12d73acca1dd7" providerId="LiveId" clId="{66BC97B6-22AC-479D-8A93-5A9262769AC7}"/>
    <pc:docChg chg="undo custSel delSld modSld">
      <pc:chgData name="Khaled Emad" userId="b6b12d73acca1dd7" providerId="LiveId" clId="{66BC97B6-22AC-479D-8A93-5A9262769AC7}" dt="2024-09-19T10:32:37.752" v="126" actId="20577"/>
      <pc:docMkLst>
        <pc:docMk/>
      </pc:docMkLst>
      <pc:sldChg chg="modSp mod">
        <pc:chgData name="Khaled Emad" userId="b6b12d73acca1dd7" providerId="LiveId" clId="{66BC97B6-22AC-479D-8A93-5A9262769AC7}" dt="2024-09-19T04:29:05.457" v="87" actId="14100"/>
        <pc:sldMkLst>
          <pc:docMk/>
          <pc:sldMk cId="0" sldId="259"/>
        </pc:sldMkLst>
        <pc:spChg chg="mod">
          <ac:chgData name="Khaled Emad" userId="b6b12d73acca1dd7" providerId="LiveId" clId="{66BC97B6-22AC-479D-8A93-5A9262769AC7}" dt="2024-09-19T04:29:05.457" v="87" actId="14100"/>
          <ac:spMkLst>
            <pc:docMk/>
            <pc:sldMk cId="0" sldId="259"/>
            <ac:spMk id="15" creationId="{00000000-0000-0000-0000-000000000000}"/>
          </ac:spMkLst>
        </pc:spChg>
      </pc:sldChg>
      <pc:sldChg chg="modSp mod">
        <pc:chgData name="Khaled Emad" userId="b6b12d73acca1dd7" providerId="LiveId" clId="{66BC97B6-22AC-479D-8A93-5A9262769AC7}" dt="2024-09-19T05:16:22.282" v="116" actId="2711"/>
        <pc:sldMkLst>
          <pc:docMk/>
          <pc:sldMk cId="2882665131" sldId="268"/>
        </pc:sldMkLst>
        <pc:spChg chg="mod">
          <ac:chgData name="Khaled Emad" userId="b6b12d73acca1dd7" providerId="LiveId" clId="{66BC97B6-22AC-479D-8A93-5A9262769AC7}" dt="2024-09-19T05:16:22.282" v="116" actId="2711"/>
          <ac:spMkLst>
            <pc:docMk/>
            <pc:sldMk cId="2882665131" sldId="268"/>
            <ac:spMk id="7" creationId="{00000000-0000-0000-0000-000000000000}"/>
          </ac:spMkLst>
        </pc:spChg>
      </pc:sldChg>
      <pc:sldChg chg="modSp mod">
        <pc:chgData name="Khaled Emad" userId="b6b12d73acca1dd7" providerId="LiveId" clId="{66BC97B6-22AC-479D-8A93-5A9262769AC7}" dt="2024-09-19T10:32:37.752" v="126" actId="20577"/>
        <pc:sldMkLst>
          <pc:docMk/>
          <pc:sldMk cId="3272421293" sldId="269"/>
        </pc:sldMkLst>
        <pc:spChg chg="mod">
          <ac:chgData name="Khaled Emad" userId="b6b12d73acca1dd7" providerId="LiveId" clId="{66BC97B6-22AC-479D-8A93-5A9262769AC7}" dt="2024-09-19T10:32:37.752" v="126" actId="20577"/>
          <ac:spMkLst>
            <pc:docMk/>
            <pc:sldMk cId="3272421293" sldId="269"/>
            <ac:spMk id="5" creationId="{00000000-0000-0000-0000-000000000000}"/>
          </ac:spMkLst>
        </pc:spChg>
      </pc:sldChg>
      <pc:sldChg chg="modSp mod">
        <pc:chgData name="Khaled Emad" userId="b6b12d73acca1dd7" providerId="LiveId" clId="{66BC97B6-22AC-479D-8A93-5A9262769AC7}" dt="2024-09-19T05:36:03.291" v="125" actId="20577"/>
        <pc:sldMkLst>
          <pc:docMk/>
          <pc:sldMk cId="1238417292" sldId="273"/>
        </pc:sldMkLst>
        <pc:spChg chg="mod">
          <ac:chgData name="Khaled Emad" userId="b6b12d73acca1dd7" providerId="LiveId" clId="{66BC97B6-22AC-479D-8A93-5A9262769AC7}" dt="2024-09-19T05:36:03.291" v="125" actId="20577"/>
          <ac:spMkLst>
            <pc:docMk/>
            <pc:sldMk cId="1238417292" sldId="273"/>
            <ac:spMk id="6" creationId="{580545A1-CCF4-6545-D39B-2342A7DAAF62}"/>
          </ac:spMkLst>
        </pc:spChg>
      </pc:sldChg>
      <pc:sldChg chg="modSp mod">
        <pc:chgData name="Khaled Emad" userId="b6b12d73acca1dd7" providerId="LiveId" clId="{66BC97B6-22AC-479D-8A93-5A9262769AC7}" dt="2024-09-19T04:14:50.550" v="75" actId="1076"/>
        <pc:sldMkLst>
          <pc:docMk/>
          <pc:sldMk cId="164994874" sldId="281"/>
        </pc:sldMkLst>
        <pc:spChg chg="mod">
          <ac:chgData name="Khaled Emad" userId="b6b12d73acca1dd7" providerId="LiveId" clId="{66BC97B6-22AC-479D-8A93-5A9262769AC7}" dt="2024-09-19T04:14:37.065" v="74" actId="1076"/>
          <ac:spMkLst>
            <pc:docMk/>
            <pc:sldMk cId="164994874" sldId="281"/>
            <ac:spMk id="10" creationId="{B2F1A23F-C9D1-0404-AE77-D1FDEC1965F5}"/>
          </ac:spMkLst>
        </pc:spChg>
        <pc:spChg chg="mod">
          <ac:chgData name="Khaled Emad" userId="b6b12d73acca1dd7" providerId="LiveId" clId="{66BC97B6-22AC-479D-8A93-5A9262769AC7}" dt="2024-09-19T04:14:50.550" v="75" actId="1076"/>
          <ac:spMkLst>
            <pc:docMk/>
            <pc:sldMk cId="164994874" sldId="281"/>
            <ac:spMk id="27" creationId="{F90AD42D-7055-3D36-9C3B-6D1309C9E745}"/>
          </ac:spMkLst>
        </pc:spChg>
      </pc:sldChg>
      <pc:sldChg chg="modSp mod">
        <pc:chgData name="Khaled Emad" userId="b6b12d73acca1dd7" providerId="LiveId" clId="{66BC97B6-22AC-479D-8A93-5A9262769AC7}" dt="2024-09-19T05:05:08.494" v="115" actId="20577"/>
        <pc:sldMkLst>
          <pc:docMk/>
          <pc:sldMk cId="2463147469" sldId="283"/>
        </pc:sldMkLst>
        <pc:spChg chg="mod">
          <ac:chgData name="Khaled Emad" userId="b6b12d73acca1dd7" providerId="LiveId" clId="{66BC97B6-22AC-479D-8A93-5A9262769AC7}" dt="2024-09-19T05:05:08.494" v="115" actId="20577"/>
          <ac:spMkLst>
            <pc:docMk/>
            <pc:sldMk cId="2463147469" sldId="283"/>
            <ac:spMk id="7" creationId="{392BF12D-5346-86F7-D316-3F1E2DC2D812}"/>
          </ac:spMkLst>
        </pc:spChg>
      </pc:sldChg>
      <pc:sldChg chg="modSp mod">
        <pc:chgData name="Khaled Emad" userId="b6b12d73acca1dd7" providerId="LiveId" clId="{66BC97B6-22AC-479D-8A93-5A9262769AC7}" dt="2024-09-19T04:12:59.846" v="71" actId="20577"/>
        <pc:sldMkLst>
          <pc:docMk/>
          <pc:sldMk cId="3045961559" sldId="285"/>
        </pc:sldMkLst>
        <pc:spChg chg="mod">
          <ac:chgData name="Khaled Emad" userId="b6b12d73acca1dd7" providerId="LiveId" clId="{66BC97B6-22AC-479D-8A93-5A9262769AC7}" dt="2024-09-18T21:12:58.310" v="53" actId="1038"/>
          <ac:spMkLst>
            <pc:docMk/>
            <pc:sldMk cId="3045961559" sldId="285"/>
            <ac:spMk id="8" creationId="{BA9DF566-CE15-5A12-5EC7-58B83422356F}"/>
          </ac:spMkLst>
        </pc:spChg>
        <pc:graphicFrameChg chg="modGraphic">
          <ac:chgData name="Khaled Emad" userId="b6b12d73acca1dd7" providerId="LiveId" clId="{66BC97B6-22AC-479D-8A93-5A9262769AC7}" dt="2024-09-19T04:12:59.846" v="71" actId="20577"/>
          <ac:graphicFrameMkLst>
            <pc:docMk/>
            <pc:sldMk cId="3045961559" sldId="285"/>
            <ac:graphicFrameMk id="2" creationId="{191BC5D5-DD9C-BC26-4AB9-95587EE133AA}"/>
          </ac:graphicFrameMkLst>
        </pc:graphicFrameChg>
      </pc:sldChg>
      <pc:sldChg chg="modSp mod">
        <pc:chgData name="Khaled Emad" userId="b6b12d73acca1dd7" providerId="LiveId" clId="{66BC97B6-22AC-479D-8A93-5A9262769AC7}" dt="2024-09-19T04:14:00.551" v="72" actId="20577"/>
        <pc:sldMkLst>
          <pc:docMk/>
          <pc:sldMk cId="3920358977" sldId="286"/>
        </pc:sldMkLst>
        <pc:spChg chg="mod">
          <ac:chgData name="Khaled Emad" userId="b6b12d73acca1dd7" providerId="LiveId" clId="{66BC97B6-22AC-479D-8A93-5A9262769AC7}" dt="2024-09-19T04:14:00.551" v="72" actId="20577"/>
          <ac:spMkLst>
            <pc:docMk/>
            <pc:sldMk cId="3920358977" sldId="286"/>
            <ac:spMk id="3" creationId="{E8D79685-7651-D1A0-9DFE-3C18AFF48557}"/>
          </ac:spMkLst>
        </pc:spChg>
      </pc:sldChg>
      <pc:sldChg chg="modSp mod">
        <pc:chgData name="Khaled Emad" userId="b6b12d73acca1dd7" providerId="LiveId" clId="{66BC97B6-22AC-479D-8A93-5A9262769AC7}" dt="2024-09-19T04:30:27.447" v="96" actId="20577"/>
        <pc:sldMkLst>
          <pc:docMk/>
          <pc:sldMk cId="2681867915" sldId="292"/>
        </pc:sldMkLst>
        <pc:spChg chg="mod">
          <ac:chgData name="Khaled Emad" userId="b6b12d73acca1dd7" providerId="LiveId" clId="{66BC97B6-22AC-479D-8A93-5A9262769AC7}" dt="2024-09-18T20:52:20.663" v="1" actId="1076"/>
          <ac:spMkLst>
            <pc:docMk/>
            <pc:sldMk cId="2681867915" sldId="292"/>
            <ac:spMk id="2" creationId="{8EAF00AF-F1DF-F51C-ED5F-273C42DF0C7D}"/>
          </ac:spMkLst>
        </pc:spChg>
        <pc:spChg chg="mod">
          <ac:chgData name="Khaled Emad" userId="b6b12d73acca1dd7" providerId="LiveId" clId="{66BC97B6-22AC-479D-8A93-5A9262769AC7}" dt="2024-09-19T04:30:27.447" v="96" actId="20577"/>
          <ac:spMkLst>
            <pc:docMk/>
            <pc:sldMk cId="2681867915" sldId="292"/>
            <ac:spMk id="24" creationId="{00000000-0000-0000-0000-000000000000}"/>
          </ac:spMkLst>
        </pc:spChg>
      </pc:sldChg>
      <pc:sldChg chg="addSp modSp del mod">
        <pc:chgData name="Khaled Emad" userId="b6b12d73acca1dd7" providerId="LiveId" clId="{66BC97B6-22AC-479D-8A93-5A9262769AC7}" dt="2024-09-18T22:28:33.773" v="54" actId="47"/>
        <pc:sldMkLst>
          <pc:docMk/>
          <pc:sldMk cId="2209265494" sldId="301"/>
        </pc:sldMkLst>
        <pc:spChg chg="add mod ord">
          <ac:chgData name="Khaled Emad" userId="b6b12d73acca1dd7" providerId="LiveId" clId="{66BC97B6-22AC-479D-8A93-5A9262769AC7}" dt="2024-09-18T20:52:52.511" v="5" actId="171"/>
          <ac:spMkLst>
            <pc:docMk/>
            <pc:sldMk cId="2209265494" sldId="301"/>
            <ac:spMk id="2" creationId="{BC01A475-F53E-2D10-C1BE-59E2D3FCFB0A}"/>
          </ac:spMkLst>
        </pc:spChg>
      </pc:sldChg>
      <pc:sldChg chg="addSp modSp mod">
        <pc:chgData name="Khaled Emad" userId="b6b12d73acca1dd7" providerId="LiveId" clId="{66BC97B6-22AC-479D-8A93-5A9262769AC7}" dt="2024-09-18T20:53:01.644" v="8" actId="171"/>
        <pc:sldMkLst>
          <pc:docMk/>
          <pc:sldMk cId="3113125952" sldId="302"/>
        </pc:sldMkLst>
        <pc:spChg chg="add mod ord">
          <ac:chgData name="Khaled Emad" userId="b6b12d73acca1dd7" providerId="LiveId" clId="{66BC97B6-22AC-479D-8A93-5A9262769AC7}" dt="2024-09-18T20:53:01.644" v="8" actId="171"/>
          <ac:spMkLst>
            <pc:docMk/>
            <pc:sldMk cId="3113125952" sldId="302"/>
            <ac:spMk id="2" creationId="{93BD0273-063F-67C8-72FA-EE4B435556ED}"/>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B9C1560-B8FB-488F-A3C6-A008877C12E5}" type="doc">
      <dgm:prSet loTypeId="urn:microsoft.com/office/officeart/2008/layout/VerticalCurvedList" loCatId="list" qsTypeId="urn:microsoft.com/office/officeart/2005/8/quickstyle/simple2" qsCatId="simple" csTypeId="urn:microsoft.com/office/officeart/2005/8/colors/accent0_1" csCatId="mainScheme" phldr="1"/>
      <dgm:spPr/>
      <dgm:t>
        <a:bodyPr/>
        <a:lstStyle/>
        <a:p>
          <a:endParaRPr lang="en-US"/>
        </a:p>
      </dgm:t>
    </dgm:pt>
    <dgm:pt modelId="{08C93DC1-96A4-490B-B6C5-C85EE3904879}">
      <dgm:prSet phldrT="[Text]"/>
      <dgm:spPr/>
      <dgm:t>
        <a:bodyPr/>
        <a:lstStyle/>
        <a:p>
          <a:r>
            <a:rPr lang="en-US" dirty="0"/>
            <a:t>Analgesic or painkiller :is any member of the group of drugs used to achieve analgesia, relief from pain ( They are distinct from anesthetics Analgesia is pain relief without loss of consciousness and without total loss of feeling or movement Ex(Opioids, NSAIDs, Ketamine ….) </a:t>
          </a:r>
        </a:p>
      </dgm:t>
    </dgm:pt>
    <dgm:pt modelId="{1673BAE1-5F3A-4B07-BE94-BF859853B610}" type="parTrans" cxnId="{2D3BF09A-B8F5-4A5A-A32C-85C7503923D7}">
      <dgm:prSet/>
      <dgm:spPr/>
      <dgm:t>
        <a:bodyPr/>
        <a:lstStyle/>
        <a:p>
          <a:endParaRPr lang="en-US"/>
        </a:p>
      </dgm:t>
    </dgm:pt>
    <dgm:pt modelId="{0A62E711-8D08-4A4E-AA30-233D55C416E4}" type="sibTrans" cxnId="{2D3BF09A-B8F5-4A5A-A32C-85C7503923D7}">
      <dgm:prSet/>
      <dgm:spPr/>
      <dgm:t>
        <a:bodyPr/>
        <a:lstStyle/>
        <a:p>
          <a:endParaRPr lang="en-US"/>
        </a:p>
      </dgm:t>
    </dgm:pt>
    <dgm:pt modelId="{4FD430BA-73DF-4463-BC68-33F0B076B7DC}">
      <dgm:prSet phldrT="[Text]"/>
      <dgm:spPr/>
      <dgm:t>
        <a:bodyPr/>
        <a:lstStyle/>
        <a:p>
          <a:r>
            <a:rPr lang="en-US" dirty="0"/>
            <a:t>Amnesia: refers to the loss of memories, such as facts, information and experiences. Ex(Propofol, Benzodiazepines…) </a:t>
          </a:r>
        </a:p>
      </dgm:t>
    </dgm:pt>
    <dgm:pt modelId="{0DA64669-7EAA-4041-92D9-F116F8C1DF62}" type="parTrans" cxnId="{358AF7DE-6818-4A63-B4BD-9FFE12AF5E3E}">
      <dgm:prSet/>
      <dgm:spPr/>
      <dgm:t>
        <a:bodyPr/>
        <a:lstStyle/>
        <a:p>
          <a:endParaRPr lang="en-US"/>
        </a:p>
      </dgm:t>
    </dgm:pt>
    <dgm:pt modelId="{D645ED2A-8F15-4723-BA9F-C41FB6E3F494}" type="sibTrans" cxnId="{358AF7DE-6818-4A63-B4BD-9FFE12AF5E3E}">
      <dgm:prSet/>
      <dgm:spPr/>
      <dgm:t>
        <a:bodyPr/>
        <a:lstStyle/>
        <a:p>
          <a:endParaRPr lang="en-US"/>
        </a:p>
      </dgm:t>
    </dgm:pt>
    <dgm:pt modelId="{DA837D27-308B-40B0-93EA-FDC226515AE7}">
      <dgm:prSet/>
      <dgm:spPr/>
      <dgm:t>
        <a:bodyPr/>
        <a:lstStyle/>
        <a:p>
          <a:r>
            <a:rPr lang="en-US" dirty="0"/>
            <a:t>Muscle relaxation: is a type of drug that causes muscle contraction to cease and decrease its tone. By block the nerve impulses to the muscles. They sometimes are also referred to as neuromuscular blocking </a:t>
          </a:r>
          <a:r>
            <a:rPr lang="en-US" dirty="0" err="1"/>
            <a:t>agentsEx</a:t>
          </a:r>
          <a:r>
            <a:rPr lang="en-US" dirty="0"/>
            <a:t>(Succinylcholine, Atracurium …) </a:t>
          </a:r>
        </a:p>
      </dgm:t>
    </dgm:pt>
    <dgm:pt modelId="{F90E8630-3140-4D5E-816B-214E064AC29A}" type="parTrans" cxnId="{841CD591-2356-4017-95BA-85AC440B005B}">
      <dgm:prSet/>
      <dgm:spPr/>
      <dgm:t>
        <a:bodyPr/>
        <a:lstStyle/>
        <a:p>
          <a:endParaRPr lang="en-US"/>
        </a:p>
      </dgm:t>
    </dgm:pt>
    <dgm:pt modelId="{2FC68089-209D-4E20-8FDD-5BC878E0A5E4}" type="sibTrans" cxnId="{841CD591-2356-4017-95BA-85AC440B005B}">
      <dgm:prSet/>
      <dgm:spPr/>
      <dgm:t>
        <a:bodyPr/>
        <a:lstStyle/>
        <a:p>
          <a:endParaRPr lang="en-US"/>
        </a:p>
      </dgm:t>
    </dgm:pt>
    <dgm:pt modelId="{40AF338E-80BC-479F-864B-C930FF8CF6E6}">
      <dgm:prSet/>
      <dgm:spPr/>
      <dgm:t>
        <a:bodyPr/>
        <a:lstStyle/>
        <a:p>
          <a:r>
            <a:rPr lang="en-US"/>
            <a:t>Anxiolytics, or anti-anxiety drugs: are a category of drugs used to prevent anxiety and treat anxiety related to several anxiety disorders. Ex(Benzodiazepines, Alpha-2 Agonists ..) </a:t>
          </a:r>
          <a:endParaRPr lang="en-US" dirty="0">
            <a:solidFill>
              <a:srgbClr val="000000"/>
            </a:solidFill>
            <a:latin typeface="Now" panose="020B0604020202020204" charset="0"/>
            <a:ea typeface="Now"/>
            <a:cs typeface="Now"/>
            <a:sym typeface="Now"/>
          </a:endParaRPr>
        </a:p>
      </dgm:t>
    </dgm:pt>
    <dgm:pt modelId="{6D7F8685-397F-45E7-A015-93E65E6EC336}" type="parTrans" cxnId="{59011DC8-9CE8-4918-A81F-2F5DBBCC7670}">
      <dgm:prSet/>
      <dgm:spPr/>
      <dgm:t>
        <a:bodyPr/>
        <a:lstStyle/>
        <a:p>
          <a:endParaRPr lang="en-US"/>
        </a:p>
      </dgm:t>
    </dgm:pt>
    <dgm:pt modelId="{3DFDDEA4-495A-446F-9944-0483C4D892BC}" type="sibTrans" cxnId="{59011DC8-9CE8-4918-A81F-2F5DBBCC7670}">
      <dgm:prSet/>
      <dgm:spPr/>
      <dgm:t>
        <a:bodyPr/>
        <a:lstStyle/>
        <a:p>
          <a:endParaRPr lang="en-US"/>
        </a:p>
      </dgm:t>
    </dgm:pt>
    <dgm:pt modelId="{942006D8-88DA-4647-B7D4-01714B5FF55A}" type="pres">
      <dgm:prSet presAssocID="{DB9C1560-B8FB-488F-A3C6-A008877C12E5}" presName="Name0" presStyleCnt="0">
        <dgm:presLayoutVars>
          <dgm:chMax val="7"/>
          <dgm:chPref val="7"/>
          <dgm:dir/>
        </dgm:presLayoutVars>
      </dgm:prSet>
      <dgm:spPr/>
    </dgm:pt>
    <dgm:pt modelId="{18DCA78D-1A7D-4E3F-8FA0-2AB6FA3DF37D}" type="pres">
      <dgm:prSet presAssocID="{DB9C1560-B8FB-488F-A3C6-A008877C12E5}" presName="Name1" presStyleCnt="0"/>
      <dgm:spPr/>
    </dgm:pt>
    <dgm:pt modelId="{A10EE21C-2A9C-4299-A3B3-433A0888030C}" type="pres">
      <dgm:prSet presAssocID="{DB9C1560-B8FB-488F-A3C6-A008877C12E5}" presName="cycle" presStyleCnt="0"/>
      <dgm:spPr/>
    </dgm:pt>
    <dgm:pt modelId="{8BB05658-A2E8-4FD6-B2B7-2E77ADD0E8CE}" type="pres">
      <dgm:prSet presAssocID="{DB9C1560-B8FB-488F-A3C6-A008877C12E5}" presName="srcNode" presStyleLbl="node1" presStyleIdx="0" presStyleCnt="4"/>
      <dgm:spPr/>
    </dgm:pt>
    <dgm:pt modelId="{0808E925-18F6-43AA-85CA-32DF4C49786A}" type="pres">
      <dgm:prSet presAssocID="{DB9C1560-B8FB-488F-A3C6-A008877C12E5}" presName="conn" presStyleLbl="parChTrans1D2" presStyleIdx="0" presStyleCnt="1"/>
      <dgm:spPr/>
    </dgm:pt>
    <dgm:pt modelId="{C51D2390-313C-430F-957B-6918155ED3D2}" type="pres">
      <dgm:prSet presAssocID="{DB9C1560-B8FB-488F-A3C6-A008877C12E5}" presName="extraNode" presStyleLbl="node1" presStyleIdx="0" presStyleCnt="4"/>
      <dgm:spPr/>
    </dgm:pt>
    <dgm:pt modelId="{35E3BF5E-6CE6-44D2-852A-A104ADF4E3DC}" type="pres">
      <dgm:prSet presAssocID="{DB9C1560-B8FB-488F-A3C6-A008877C12E5}" presName="dstNode" presStyleLbl="node1" presStyleIdx="0" presStyleCnt="4"/>
      <dgm:spPr/>
    </dgm:pt>
    <dgm:pt modelId="{0C9B3632-B27D-4E27-B5F8-831D71C0D5E4}" type="pres">
      <dgm:prSet presAssocID="{08C93DC1-96A4-490B-B6C5-C85EE3904879}" presName="text_1" presStyleLbl="node1" presStyleIdx="0" presStyleCnt="4">
        <dgm:presLayoutVars>
          <dgm:bulletEnabled val="1"/>
        </dgm:presLayoutVars>
      </dgm:prSet>
      <dgm:spPr/>
    </dgm:pt>
    <dgm:pt modelId="{ABB21DE1-1CA6-4BC8-A355-791ECD98404D}" type="pres">
      <dgm:prSet presAssocID="{08C93DC1-96A4-490B-B6C5-C85EE3904879}" presName="accent_1" presStyleCnt="0"/>
      <dgm:spPr/>
    </dgm:pt>
    <dgm:pt modelId="{EFF1CE5C-5D77-47C9-90E5-5AF730FCFE25}" type="pres">
      <dgm:prSet presAssocID="{08C93DC1-96A4-490B-B6C5-C85EE3904879}" presName="accentRepeatNode" presStyleLbl="solidFgAcc1" presStyleIdx="0" presStyleCnt="4"/>
      <dgm:spPr/>
    </dgm:pt>
    <dgm:pt modelId="{B53795F3-2784-4DF3-B07E-A4050D5EDC55}" type="pres">
      <dgm:prSet presAssocID="{4FD430BA-73DF-4463-BC68-33F0B076B7DC}" presName="text_2" presStyleLbl="node1" presStyleIdx="1" presStyleCnt="4">
        <dgm:presLayoutVars>
          <dgm:bulletEnabled val="1"/>
        </dgm:presLayoutVars>
      </dgm:prSet>
      <dgm:spPr/>
    </dgm:pt>
    <dgm:pt modelId="{BC396EE5-0E11-43D4-9920-80A29D3BBC1C}" type="pres">
      <dgm:prSet presAssocID="{4FD430BA-73DF-4463-BC68-33F0B076B7DC}" presName="accent_2" presStyleCnt="0"/>
      <dgm:spPr/>
    </dgm:pt>
    <dgm:pt modelId="{8585149D-66A5-4ABB-9E7F-99B15C11CA9C}" type="pres">
      <dgm:prSet presAssocID="{4FD430BA-73DF-4463-BC68-33F0B076B7DC}" presName="accentRepeatNode" presStyleLbl="solidFgAcc1" presStyleIdx="1" presStyleCnt="4"/>
      <dgm:spPr/>
    </dgm:pt>
    <dgm:pt modelId="{7E8FC77B-140B-4EEB-B421-B86DA6A7BE94}" type="pres">
      <dgm:prSet presAssocID="{DA837D27-308B-40B0-93EA-FDC226515AE7}" presName="text_3" presStyleLbl="node1" presStyleIdx="2" presStyleCnt="4">
        <dgm:presLayoutVars>
          <dgm:bulletEnabled val="1"/>
        </dgm:presLayoutVars>
      </dgm:prSet>
      <dgm:spPr/>
    </dgm:pt>
    <dgm:pt modelId="{1770185F-6F3B-4370-ABE9-7C4479B9A77C}" type="pres">
      <dgm:prSet presAssocID="{DA837D27-308B-40B0-93EA-FDC226515AE7}" presName="accent_3" presStyleCnt="0"/>
      <dgm:spPr/>
    </dgm:pt>
    <dgm:pt modelId="{8F6A0DA6-5C98-4857-8C6C-AFF9DB97F240}" type="pres">
      <dgm:prSet presAssocID="{DA837D27-308B-40B0-93EA-FDC226515AE7}" presName="accentRepeatNode" presStyleLbl="solidFgAcc1" presStyleIdx="2" presStyleCnt="4"/>
      <dgm:spPr/>
    </dgm:pt>
    <dgm:pt modelId="{1476452D-E8C5-4CE7-B820-457A4F25DD80}" type="pres">
      <dgm:prSet presAssocID="{40AF338E-80BC-479F-864B-C930FF8CF6E6}" presName="text_4" presStyleLbl="node1" presStyleIdx="3" presStyleCnt="4">
        <dgm:presLayoutVars>
          <dgm:bulletEnabled val="1"/>
        </dgm:presLayoutVars>
      </dgm:prSet>
      <dgm:spPr/>
    </dgm:pt>
    <dgm:pt modelId="{1693203A-48A6-48D7-A84A-A483B9D3EDD6}" type="pres">
      <dgm:prSet presAssocID="{40AF338E-80BC-479F-864B-C930FF8CF6E6}" presName="accent_4" presStyleCnt="0"/>
      <dgm:spPr/>
    </dgm:pt>
    <dgm:pt modelId="{03A511BD-AF13-447C-B5B0-180B5B2CAE7B}" type="pres">
      <dgm:prSet presAssocID="{40AF338E-80BC-479F-864B-C930FF8CF6E6}" presName="accentRepeatNode" presStyleLbl="solidFgAcc1" presStyleIdx="3" presStyleCnt="4"/>
      <dgm:spPr/>
    </dgm:pt>
  </dgm:ptLst>
  <dgm:cxnLst>
    <dgm:cxn modelId="{83E7F616-48B5-412F-816E-45DA91C5181C}" type="presOf" srcId="{40AF338E-80BC-479F-864B-C930FF8CF6E6}" destId="{1476452D-E8C5-4CE7-B820-457A4F25DD80}" srcOrd="0" destOrd="0" presId="urn:microsoft.com/office/officeart/2008/layout/VerticalCurvedList"/>
    <dgm:cxn modelId="{88E84F3A-3B2A-47FF-92D6-E684C1373A27}" type="presOf" srcId="{0A62E711-8D08-4A4E-AA30-233D55C416E4}" destId="{0808E925-18F6-43AA-85CA-32DF4C49786A}" srcOrd="0" destOrd="0" presId="urn:microsoft.com/office/officeart/2008/layout/VerticalCurvedList"/>
    <dgm:cxn modelId="{0427EC44-1BA8-4992-BC39-5E73B9D806E5}" type="presOf" srcId="{DA837D27-308B-40B0-93EA-FDC226515AE7}" destId="{7E8FC77B-140B-4EEB-B421-B86DA6A7BE94}" srcOrd="0" destOrd="0" presId="urn:microsoft.com/office/officeart/2008/layout/VerticalCurvedList"/>
    <dgm:cxn modelId="{96963866-5F47-4C95-921F-C4FE4E5CF9A6}" type="presOf" srcId="{4FD430BA-73DF-4463-BC68-33F0B076B7DC}" destId="{B53795F3-2784-4DF3-B07E-A4050D5EDC55}" srcOrd="0" destOrd="0" presId="urn:microsoft.com/office/officeart/2008/layout/VerticalCurvedList"/>
    <dgm:cxn modelId="{E26A938A-B594-472C-9305-397F025E3951}" type="presOf" srcId="{08C93DC1-96A4-490B-B6C5-C85EE3904879}" destId="{0C9B3632-B27D-4E27-B5F8-831D71C0D5E4}" srcOrd="0" destOrd="0" presId="urn:microsoft.com/office/officeart/2008/layout/VerticalCurvedList"/>
    <dgm:cxn modelId="{841CD591-2356-4017-95BA-85AC440B005B}" srcId="{DB9C1560-B8FB-488F-A3C6-A008877C12E5}" destId="{DA837D27-308B-40B0-93EA-FDC226515AE7}" srcOrd="2" destOrd="0" parTransId="{F90E8630-3140-4D5E-816B-214E064AC29A}" sibTransId="{2FC68089-209D-4E20-8FDD-5BC878E0A5E4}"/>
    <dgm:cxn modelId="{2D3BF09A-B8F5-4A5A-A32C-85C7503923D7}" srcId="{DB9C1560-B8FB-488F-A3C6-A008877C12E5}" destId="{08C93DC1-96A4-490B-B6C5-C85EE3904879}" srcOrd="0" destOrd="0" parTransId="{1673BAE1-5F3A-4B07-BE94-BF859853B610}" sibTransId="{0A62E711-8D08-4A4E-AA30-233D55C416E4}"/>
    <dgm:cxn modelId="{EACF85AD-5936-4ECA-A075-E546E48CA3C8}" type="presOf" srcId="{DB9C1560-B8FB-488F-A3C6-A008877C12E5}" destId="{942006D8-88DA-4647-B7D4-01714B5FF55A}" srcOrd="0" destOrd="0" presId="urn:microsoft.com/office/officeart/2008/layout/VerticalCurvedList"/>
    <dgm:cxn modelId="{59011DC8-9CE8-4918-A81F-2F5DBBCC7670}" srcId="{DB9C1560-B8FB-488F-A3C6-A008877C12E5}" destId="{40AF338E-80BC-479F-864B-C930FF8CF6E6}" srcOrd="3" destOrd="0" parTransId="{6D7F8685-397F-45E7-A015-93E65E6EC336}" sibTransId="{3DFDDEA4-495A-446F-9944-0483C4D892BC}"/>
    <dgm:cxn modelId="{358AF7DE-6818-4A63-B4BD-9FFE12AF5E3E}" srcId="{DB9C1560-B8FB-488F-A3C6-A008877C12E5}" destId="{4FD430BA-73DF-4463-BC68-33F0B076B7DC}" srcOrd="1" destOrd="0" parTransId="{0DA64669-7EAA-4041-92D9-F116F8C1DF62}" sibTransId="{D645ED2A-8F15-4723-BA9F-C41FB6E3F494}"/>
    <dgm:cxn modelId="{339CA10E-3FF7-49AF-9EB7-55CB54DAB521}" type="presParOf" srcId="{942006D8-88DA-4647-B7D4-01714B5FF55A}" destId="{18DCA78D-1A7D-4E3F-8FA0-2AB6FA3DF37D}" srcOrd="0" destOrd="0" presId="urn:microsoft.com/office/officeart/2008/layout/VerticalCurvedList"/>
    <dgm:cxn modelId="{BCE88E19-980E-4D41-923F-7AD90707325C}" type="presParOf" srcId="{18DCA78D-1A7D-4E3F-8FA0-2AB6FA3DF37D}" destId="{A10EE21C-2A9C-4299-A3B3-433A0888030C}" srcOrd="0" destOrd="0" presId="urn:microsoft.com/office/officeart/2008/layout/VerticalCurvedList"/>
    <dgm:cxn modelId="{7184EB53-5572-4C15-A04F-8855C11BBBDB}" type="presParOf" srcId="{A10EE21C-2A9C-4299-A3B3-433A0888030C}" destId="{8BB05658-A2E8-4FD6-B2B7-2E77ADD0E8CE}" srcOrd="0" destOrd="0" presId="urn:microsoft.com/office/officeart/2008/layout/VerticalCurvedList"/>
    <dgm:cxn modelId="{C2034769-5B11-4EBB-9744-BC97175B8894}" type="presParOf" srcId="{A10EE21C-2A9C-4299-A3B3-433A0888030C}" destId="{0808E925-18F6-43AA-85CA-32DF4C49786A}" srcOrd="1" destOrd="0" presId="urn:microsoft.com/office/officeart/2008/layout/VerticalCurvedList"/>
    <dgm:cxn modelId="{07B5C86F-D310-472A-AFBD-26755CF93F75}" type="presParOf" srcId="{A10EE21C-2A9C-4299-A3B3-433A0888030C}" destId="{C51D2390-313C-430F-957B-6918155ED3D2}" srcOrd="2" destOrd="0" presId="urn:microsoft.com/office/officeart/2008/layout/VerticalCurvedList"/>
    <dgm:cxn modelId="{3D3BCF7E-616E-429D-808D-4B12CC7836FC}" type="presParOf" srcId="{A10EE21C-2A9C-4299-A3B3-433A0888030C}" destId="{35E3BF5E-6CE6-44D2-852A-A104ADF4E3DC}" srcOrd="3" destOrd="0" presId="urn:microsoft.com/office/officeart/2008/layout/VerticalCurvedList"/>
    <dgm:cxn modelId="{8DC5BC3D-4E10-45E4-8799-3BD4CFB06FBA}" type="presParOf" srcId="{18DCA78D-1A7D-4E3F-8FA0-2AB6FA3DF37D}" destId="{0C9B3632-B27D-4E27-B5F8-831D71C0D5E4}" srcOrd="1" destOrd="0" presId="urn:microsoft.com/office/officeart/2008/layout/VerticalCurvedList"/>
    <dgm:cxn modelId="{6430178C-0196-4DD6-975A-0871469798E9}" type="presParOf" srcId="{18DCA78D-1A7D-4E3F-8FA0-2AB6FA3DF37D}" destId="{ABB21DE1-1CA6-4BC8-A355-791ECD98404D}" srcOrd="2" destOrd="0" presId="urn:microsoft.com/office/officeart/2008/layout/VerticalCurvedList"/>
    <dgm:cxn modelId="{F4530ABD-04E7-42B3-9A85-E44254953719}" type="presParOf" srcId="{ABB21DE1-1CA6-4BC8-A355-791ECD98404D}" destId="{EFF1CE5C-5D77-47C9-90E5-5AF730FCFE25}" srcOrd="0" destOrd="0" presId="urn:microsoft.com/office/officeart/2008/layout/VerticalCurvedList"/>
    <dgm:cxn modelId="{20CE0955-FD9D-4FAF-B81E-FBB69B22F9DE}" type="presParOf" srcId="{18DCA78D-1A7D-4E3F-8FA0-2AB6FA3DF37D}" destId="{B53795F3-2784-4DF3-B07E-A4050D5EDC55}" srcOrd="3" destOrd="0" presId="urn:microsoft.com/office/officeart/2008/layout/VerticalCurvedList"/>
    <dgm:cxn modelId="{F1C9AC75-21B7-4C88-898D-A49F7A584223}" type="presParOf" srcId="{18DCA78D-1A7D-4E3F-8FA0-2AB6FA3DF37D}" destId="{BC396EE5-0E11-43D4-9920-80A29D3BBC1C}" srcOrd="4" destOrd="0" presId="urn:microsoft.com/office/officeart/2008/layout/VerticalCurvedList"/>
    <dgm:cxn modelId="{135424FC-7FF8-4520-A163-81FB39FA709F}" type="presParOf" srcId="{BC396EE5-0E11-43D4-9920-80A29D3BBC1C}" destId="{8585149D-66A5-4ABB-9E7F-99B15C11CA9C}" srcOrd="0" destOrd="0" presId="urn:microsoft.com/office/officeart/2008/layout/VerticalCurvedList"/>
    <dgm:cxn modelId="{11589E97-CADB-4B13-94D4-F0F929D01138}" type="presParOf" srcId="{18DCA78D-1A7D-4E3F-8FA0-2AB6FA3DF37D}" destId="{7E8FC77B-140B-4EEB-B421-B86DA6A7BE94}" srcOrd="5" destOrd="0" presId="urn:microsoft.com/office/officeart/2008/layout/VerticalCurvedList"/>
    <dgm:cxn modelId="{96686A35-B3EB-4691-8E45-569C00BA1749}" type="presParOf" srcId="{18DCA78D-1A7D-4E3F-8FA0-2AB6FA3DF37D}" destId="{1770185F-6F3B-4370-ABE9-7C4479B9A77C}" srcOrd="6" destOrd="0" presId="urn:microsoft.com/office/officeart/2008/layout/VerticalCurvedList"/>
    <dgm:cxn modelId="{F66A66D3-3BBB-4693-A179-B80F2CAE3FAA}" type="presParOf" srcId="{1770185F-6F3B-4370-ABE9-7C4479B9A77C}" destId="{8F6A0DA6-5C98-4857-8C6C-AFF9DB97F240}" srcOrd="0" destOrd="0" presId="urn:microsoft.com/office/officeart/2008/layout/VerticalCurvedList"/>
    <dgm:cxn modelId="{D9A05108-1B42-447F-948A-496BF174335E}" type="presParOf" srcId="{18DCA78D-1A7D-4E3F-8FA0-2AB6FA3DF37D}" destId="{1476452D-E8C5-4CE7-B820-457A4F25DD80}" srcOrd="7" destOrd="0" presId="urn:microsoft.com/office/officeart/2008/layout/VerticalCurvedList"/>
    <dgm:cxn modelId="{5711D3D6-BBBE-419A-9654-C24E9E1118EC}" type="presParOf" srcId="{18DCA78D-1A7D-4E3F-8FA0-2AB6FA3DF37D}" destId="{1693203A-48A6-48D7-A84A-A483B9D3EDD6}" srcOrd="8" destOrd="0" presId="urn:microsoft.com/office/officeart/2008/layout/VerticalCurvedList"/>
    <dgm:cxn modelId="{34075D0B-0C5A-4F24-99A9-9292EDA161C7}" type="presParOf" srcId="{1693203A-48A6-48D7-A84A-A483B9D3EDD6}" destId="{03A511BD-AF13-447C-B5B0-180B5B2CAE7B}"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08E925-18F6-43AA-85CA-32DF4C49786A}">
      <dsp:nvSpPr>
        <dsp:cNvPr id="0" name=""/>
        <dsp:cNvSpPr/>
      </dsp:nvSpPr>
      <dsp:spPr>
        <a:xfrm>
          <a:off x="-8803901" y="-1344373"/>
          <a:ext cx="10473477" cy="10473477"/>
        </a:xfrm>
        <a:prstGeom prst="blockArc">
          <a:avLst>
            <a:gd name="adj1" fmla="val 18900000"/>
            <a:gd name="adj2" fmla="val 2700000"/>
            <a:gd name="adj3" fmla="val 206"/>
          </a:avLst>
        </a:pr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C9B3632-B27D-4E27-B5F8-831D71C0D5E4}">
      <dsp:nvSpPr>
        <dsp:cNvPr id="0" name=""/>
        <dsp:cNvSpPr/>
      </dsp:nvSpPr>
      <dsp:spPr>
        <a:xfrm>
          <a:off x="873152" y="598490"/>
          <a:ext cx="14047156" cy="1197602"/>
        </a:xfrm>
        <a:prstGeom prst="rect">
          <a:avLst/>
        </a:prstGeom>
        <a:solidFill>
          <a:schemeClr val="lt1">
            <a:hueOff val="0"/>
            <a:satOff val="0"/>
            <a:lumOff val="0"/>
            <a:alphaOff val="0"/>
          </a:schemeClr>
        </a:solidFill>
        <a:ln w="38100" cap="flat" cmpd="sng" algn="ctr">
          <a:solidFill>
            <a:schemeClr val="dk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50597" tIns="63500" rIns="63500" bIns="63500" numCol="1" spcCol="1270" anchor="ctr" anchorCtr="0">
          <a:noAutofit/>
        </a:bodyPr>
        <a:lstStyle/>
        <a:p>
          <a:pPr marL="0" lvl="0" indent="0" algn="l" defTabSz="1111250">
            <a:lnSpc>
              <a:spcPct val="90000"/>
            </a:lnSpc>
            <a:spcBef>
              <a:spcPct val="0"/>
            </a:spcBef>
            <a:spcAft>
              <a:spcPct val="35000"/>
            </a:spcAft>
            <a:buNone/>
          </a:pPr>
          <a:r>
            <a:rPr lang="en-US" sz="2500" kern="1200" dirty="0"/>
            <a:t>Analgesic or painkiller :is any member of the group of drugs used to achieve analgesia, relief from pain ( They are distinct from anesthetics Analgesia is pain relief without loss of consciousness and without total loss of feeling or movement Ex(Opioids, NSAIDs, Ketamine ….) </a:t>
          </a:r>
        </a:p>
      </dsp:txBody>
      <dsp:txXfrm>
        <a:off x="873152" y="598490"/>
        <a:ext cx="14047156" cy="1197602"/>
      </dsp:txXfrm>
    </dsp:sp>
    <dsp:sp modelId="{EFF1CE5C-5D77-47C9-90E5-5AF730FCFE25}">
      <dsp:nvSpPr>
        <dsp:cNvPr id="0" name=""/>
        <dsp:cNvSpPr/>
      </dsp:nvSpPr>
      <dsp:spPr>
        <a:xfrm>
          <a:off x="124650" y="448789"/>
          <a:ext cx="1497003" cy="1497003"/>
        </a:xfrm>
        <a:prstGeom prst="ellipse">
          <a:avLst/>
        </a:prstGeom>
        <a:solidFill>
          <a:schemeClr val="lt1">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53795F3-2784-4DF3-B07E-A4050D5EDC55}">
      <dsp:nvSpPr>
        <dsp:cNvPr id="0" name=""/>
        <dsp:cNvSpPr/>
      </dsp:nvSpPr>
      <dsp:spPr>
        <a:xfrm>
          <a:off x="1559765" y="2395205"/>
          <a:ext cx="13360543" cy="1197602"/>
        </a:xfrm>
        <a:prstGeom prst="rect">
          <a:avLst/>
        </a:prstGeom>
        <a:solidFill>
          <a:schemeClr val="lt1">
            <a:hueOff val="0"/>
            <a:satOff val="0"/>
            <a:lumOff val="0"/>
            <a:alphaOff val="0"/>
          </a:schemeClr>
        </a:solidFill>
        <a:ln w="38100" cap="flat" cmpd="sng" algn="ctr">
          <a:solidFill>
            <a:schemeClr val="dk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50597" tIns="63500" rIns="63500" bIns="63500" numCol="1" spcCol="1270" anchor="ctr" anchorCtr="0">
          <a:noAutofit/>
        </a:bodyPr>
        <a:lstStyle/>
        <a:p>
          <a:pPr marL="0" lvl="0" indent="0" algn="l" defTabSz="1111250">
            <a:lnSpc>
              <a:spcPct val="90000"/>
            </a:lnSpc>
            <a:spcBef>
              <a:spcPct val="0"/>
            </a:spcBef>
            <a:spcAft>
              <a:spcPct val="35000"/>
            </a:spcAft>
            <a:buNone/>
          </a:pPr>
          <a:r>
            <a:rPr lang="en-US" sz="2500" kern="1200" dirty="0"/>
            <a:t>Amnesia: refers to the loss of memories, such as facts, information and experiences. Ex(Propofol, Benzodiazepines…) </a:t>
          </a:r>
        </a:p>
      </dsp:txBody>
      <dsp:txXfrm>
        <a:off x="1559765" y="2395205"/>
        <a:ext cx="13360543" cy="1197602"/>
      </dsp:txXfrm>
    </dsp:sp>
    <dsp:sp modelId="{8585149D-66A5-4ABB-9E7F-99B15C11CA9C}">
      <dsp:nvSpPr>
        <dsp:cNvPr id="0" name=""/>
        <dsp:cNvSpPr/>
      </dsp:nvSpPr>
      <dsp:spPr>
        <a:xfrm>
          <a:off x="811263" y="2245505"/>
          <a:ext cx="1497003" cy="1497003"/>
        </a:xfrm>
        <a:prstGeom prst="ellipse">
          <a:avLst/>
        </a:prstGeom>
        <a:solidFill>
          <a:schemeClr val="lt1">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E8FC77B-140B-4EEB-B421-B86DA6A7BE94}">
      <dsp:nvSpPr>
        <dsp:cNvPr id="0" name=""/>
        <dsp:cNvSpPr/>
      </dsp:nvSpPr>
      <dsp:spPr>
        <a:xfrm>
          <a:off x="1559765" y="4191921"/>
          <a:ext cx="13360543" cy="1197602"/>
        </a:xfrm>
        <a:prstGeom prst="rect">
          <a:avLst/>
        </a:prstGeom>
        <a:solidFill>
          <a:schemeClr val="lt1">
            <a:hueOff val="0"/>
            <a:satOff val="0"/>
            <a:lumOff val="0"/>
            <a:alphaOff val="0"/>
          </a:schemeClr>
        </a:solidFill>
        <a:ln w="38100" cap="flat" cmpd="sng" algn="ctr">
          <a:solidFill>
            <a:schemeClr val="dk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50597" tIns="63500" rIns="63500" bIns="63500" numCol="1" spcCol="1270" anchor="ctr" anchorCtr="0">
          <a:noAutofit/>
        </a:bodyPr>
        <a:lstStyle/>
        <a:p>
          <a:pPr marL="0" lvl="0" indent="0" algn="l" defTabSz="1111250">
            <a:lnSpc>
              <a:spcPct val="90000"/>
            </a:lnSpc>
            <a:spcBef>
              <a:spcPct val="0"/>
            </a:spcBef>
            <a:spcAft>
              <a:spcPct val="35000"/>
            </a:spcAft>
            <a:buNone/>
          </a:pPr>
          <a:r>
            <a:rPr lang="en-US" sz="2500" kern="1200" dirty="0"/>
            <a:t>Muscle relaxation: is a type of drug that causes muscle contraction to cease and decrease its tone. By block the nerve impulses to the muscles. They sometimes are also referred to as neuromuscular blocking </a:t>
          </a:r>
          <a:r>
            <a:rPr lang="en-US" sz="2500" kern="1200" dirty="0" err="1"/>
            <a:t>agentsEx</a:t>
          </a:r>
          <a:r>
            <a:rPr lang="en-US" sz="2500" kern="1200" dirty="0"/>
            <a:t>(Succinylcholine, Atracurium …) </a:t>
          </a:r>
        </a:p>
      </dsp:txBody>
      <dsp:txXfrm>
        <a:off x="1559765" y="4191921"/>
        <a:ext cx="13360543" cy="1197602"/>
      </dsp:txXfrm>
    </dsp:sp>
    <dsp:sp modelId="{8F6A0DA6-5C98-4857-8C6C-AFF9DB97F240}">
      <dsp:nvSpPr>
        <dsp:cNvPr id="0" name=""/>
        <dsp:cNvSpPr/>
      </dsp:nvSpPr>
      <dsp:spPr>
        <a:xfrm>
          <a:off x="811263" y="4042221"/>
          <a:ext cx="1497003" cy="1497003"/>
        </a:xfrm>
        <a:prstGeom prst="ellipse">
          <a:avLst/>
        </a:prstGeom>
        <a:solidFill>
          <a:schemeClr val="lt1">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476452D-E8C5-4CE7-B820-457A4F25DD80}">
      <dsp:nvSpPr>
        <dsp:cNvPr id="0" name=""/>
        <dsp:cNvSpPr/>
      </dsp:nvSpPr>
      <dsp:spPr>
        <a:xfrm>
          <a:off x="873152" y="5988637"/>
          <a:ext cx="14047156" cy="1197602"/>
        </a:xfrm>
        <a:prstGeom prst="rect">
          <a:avLst/>
        </a:prstGeom>
        <a:solidFill>
          <a:schemeClr val="lt1">
            <a:hueOff val="0"/>
            <a:satOff val="0"/>
            <a:lumOff val="0"/>
            <a:alphaOff val="0"/>
          </a:schemeClr>
        </a:solidFill>
        <a:ln w="38100" cap="flat" cmpd="sng" algn="ctr">
          <a:solidFill>
            <a:schemeClr val="dk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50597" tIns="63500" rIns="63500" bIns="63500" numCol="1" spcCol="1270" anchor="ctr" anchorCtr="0">
          <a:noAutofit/>
        </a:bodyPr>
        <a:lstStyle/>
        <a:p>
          <a:pPr marL="0" lvl="0" indent="0" algn="l" defTabSz="1111250">
            <a:lnSpc>
              <a:spcPct val="90000"/>
            </a:lnSpc>
            <a:spcBef>
              <a:spcPct val="0"/>
            </a:spcBef>
            <a:spcAft>
              <a:spcPct val="35000"/>
            </a:spcAft>
            <a:buNone/>
          </a:pPr>
          <a:r>
            <a:rPr lang="en-US" sz="2500" kern="1200"/>
            <a:t>Anxiolytics, or anti-anxiety drugs: are a category of drugs used to prevent anxiety and treat anxiety related to several anxiety disorders. Ex(Benzodiazepines, Alpha-2 Agonists ..) </a:t>
          </a:r>
          <a:endParaRPr lang="en-US" sz="2500" kern="1200" dirty="0">
            <a:solidFill>
              <a:srgbClr val="000000"/>
            </a:solidFill>
            <a:latin typeface="Now" panose="020B0604020202020204" charset="0"/>
            <a:ea typeface="Now"/>
            <a:cs typeface="Now"/>
            <a:sym typeface="Now"/>
          </a:endParaRPr>
        </a:p>
      </dsp:txBody>
      <dsp:txXfrm>
        <a:off x="873152" y="5988637"/>
        <a:ext cx="14047156" cy="1197602"/>
      </dsp:txXfrm>
    </dsp:sp>
    <dsp:sp modelId="{03A511BD-AF13-447C-B5B0-180B5B2CAE7B}">
      <dsp:nvSpPr>
        <dsp:cNvPr id="0" name=""/>
        <dsp:cNvSpPr/>
      </dsp:nvSpPr>
      <dsp:spPr>
        <a:xfrm>
          <a:off x="124650" y="5838936"/>
          <a:ext cx="1497003" cy="1497003"/>
        </a:xfrm>
        <a:prstGeom prst="ellipse">
          <a:avLst/>
        </a:prstGeom>
        <a:solidFill>
          <a:schemeClr val="lt1">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6C875F-8777-4415-A010-557FFAA0CBAC}" type="datetimeFigureOut">
              <a:rPr lang="en-US" smtClean="0"/>
              <a:t>9/19/2024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AF26C6-2865-47C1-AC69-17BD8E34BC81}" type="slidenum">
              <a:rPr lang="en-US" smtClean="0"/>
              <a:t>‹#›</a:t>
            </a:fld>
            <a:endParaRPr lang="en-US"/>
          </a:p>
        </p:txBody>
      </p:sp>
    </p:spTree>
    <p:extLst>
      <p:ext uri="{BB962C8B-B14F-4D97-AF65-F5344CB8AC3E}">
        <p14:creationId xmlns:p14="http://schemas.microsoft.com/office/powerpoint/2010/main" val="11299852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AF26C6-2865-47C1-AC69-17BD8E34BC81}" type="slidenum">
              <a:rPr lang="en-US" smtClean="0"/>
              <a:t>3</a:t>
            </a:fld>
            <a:endParaRPr lang="en-US"/>
          </a:p>
        </p:txBody>
      </p:sp>
    </p:spTree>
    <p:extLst>
      <p:ext uri="{BB962C8B-B14F-4D97-AF65-F5344CB8AC3E}">
        <p14:creationId xmlns:p14="http://schemas.microsoft.com/office/powerpoint/2010/main" val="21687705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AF26C6-2865-47C1-AC69-17BD8E34BC81}" type="slidenum">
              <a:rPr lang="en-US" smtClean="0"/>
              <a:t>35</a:t>
            </a:fld>
            <a:endParaRPr lang="en-US"/>
          </a:p>
        </p:txBody>
      </p:sp>
    </p:spTree>
    <p:extLst>
      <p:ext uri="{BB962C8B-B14F-4D97-AF65-F5344CB8AC3E}">
        <p14:creationId xmlns:p14="http://schemas.microsoft.com/office/powerpoint/2010/main" val="19686477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9/19/2024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9/19/2024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9/19/2024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7.jpg"/><Relationship Id="rId4" Type="http://schemas.microsoft.com/office/2007/relationships/hdphoto" Target="../media/hdphoto1.wdp"/></Relationships>
</file>

<file path=ppt/slides/_rels/slide4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8485104" y="8372776"/>
            <a:ext cx="1453670" cy="428324"/>
            <a:chOff x="0" y="0"/>
            <a:chExt cx="952367" cy="280615"/>
          </a:xfrm>
        </p:grpSpPr>
        <p:sp>
          <p:nvSpPr>
            <p:cNvPr id="5" name="Freeform 5"/>
            <p:cNvSpPr/>
            <p:nvPr/>
          </p:nvSpPr>
          <p:spPr>
            <a:xfrm>
              <a:off x="0" y="0"/>
              <a:ext cx="952367" cy="280615"/>
            </a:xfrm>
            <a:custGeom>
              <a:avLst/>
              <a:gdLst/>
              <a:ahLst/>
              <a:cxnLst/>
              <a:rect l="l" t="t" r="r" b="b"/>
              <a:pathLst>
                <a:path w="952367" h="280615">
                  <a:moveTo>
                    <a:pt x="140308" y="0"/>
                  </a:moveTo>
                  <a:lnTo>
                    <a:pt x="812059" y="0"/>
                  </a:lnTo>
                  <a:cubicBezTo>
                    <a:pt x="889549" y="0"/>
                    <a:pt x="952367" y="62818"/>
                    <a:pt x="952367" y="140308"/>
                  </a:cubicBezTo>
                  <a:lnTo>
                    <a:pt x="952367" y="140308"/>
                  </a:lnTo>
                  <a:cubicBezTo>
                    <a:pt x="952367" y="177519"/>
                    <a:pt x="937585" y="213207"/>
                    <a:pt x="911272" y="239520"/>
                  </a:cubicBezTo>
                  <a:cubicBezTo>
                    <a:pt x="884959" y="265833"/>
                    <a:pt x="849271" y="280615"/>
                    <a:pt x="812059" y="280615"/>
                  </a:cubicBezTo>
                  <a:lnTo>
                    <a:pt x="140308" y="280615"/>
                  </a:lnTo>
                  <a:cubicBezTo>
                    <a:pt x="62818" y="280615"/>
                    <a:pt x="0" y="217797"/>
                    <a:pt x="0" y="140308"/>
                  </a:cubicBezTo>
                  <a:lnTo>
                    <a:pt x="0" y="140308"/>
                  </a:lnTo>
                  <a:cubicBezTo>
                    <a:pt x="0" y="62818"/>
                    <a:pt x="62818" y="0"/>
                    <a:pt x="140308" y="0"/>
                  </a:cubicBezTo>
                  <a:close/>
                </a:path>
              </a:pathLst>
            </a:custGeom>
            <a:solidFill>
              <a:srgbClr val="000000">
                <a:alpha val="0"/>
              </a:srgbClr>
            </a:solidFill>
            <a:ln w="9525" cap="rnd">
              <a:solidFill>
                <a:srgbClr val="000000"/>
              </a:solidFill>
              <a:prstDash val="solid"/>
              <a:round/>
            </a:ln>
          </p:spPr>
        </p:sp>
        <p:sp>
          <p:nvSpPr>
            <p:cNvPr id="6" name="TextBox 6"/>
            <p:cNvSpPr txBox="1"/>
            <p:nvPr/>
          </p:nvSpPr>
          <p:spPr>
            <a:xfrm>
              <a:off x="0" y="-28575"/>
              <a:ext cx="952367" cy="309190"/>
            </a:xfrm>
            <a:prstGeom prst="rect">
              <a:avLst/>
            </a:prstGeom>
          </p:spPr>
          <p:txBody>
            <a:bodyPr lIns="40640" tIns="40640" rIns="40640" bIns="40640" rtlCol="0" anchor="ctr"/>
            <a:lstStyle/>
            <a:p>
              <a:pPr algn="ctr">
                <a:lnSpc>
                  <a:spcPts val="2127"/>
                </a:lnSpc>
              </a:pPr>
              <a:endParaRPr/>
            </a:p>
          </p:txBody>
        </p:sp>
      </p:grpSp>
      <p:sp>
        <p:nvSpPr>
          <p:cNvPr id="7" name="AutoShape 7"/>
          <p:cNvSpPr/>
          <p:nvPr/>
        </p:nvSpPr>
        <p:spPr>
          <a:xfrm>
            <a:off x="8867076" y="8586938"/>
            <a:ext cx="714075" cy="0"/>
          </a:xfrm>
          <a:prstGeom prst="line">
            <a:avLst/>
          </a:prstGeom>
          <a:ln w="19050" cap="flat">
            <a:solidFill>
              <a:srgbClr val="000000">
                <a:alpha val="70980"/>
              </a:srgbClr>
            </a:solidFill>
            <a:prstDash val="solid"/>
            <a:headEnd type="none" w="sm" len="sm"/>
            <a:tailEnd type="arrow" w="med" len="sm"/>
          </a:ln>
        </p:spPr>
      </p:sp>
      <p:sp>
        <p:nvSpPr>
          <p:cNvPr id="8" name="TextBox 8"/>
          <p:cNvSpPr txBox="1"/>
          <p:nvPr/>
        </p:nvSpPr>
        <p:spPr>
          <a:xfrm>
            <a:off x="2372645" y="4237568"/>
            <a:ext cx="13702936" cy="1769267"/>
          </a:xfrm>
          <a:prstGeom prst="rect">
            <a:avLst/>
          </a:prstGeom>
        </p:spPr>
        <p:txBody>
          <a:bodyPr wrap="square" lIns="0" tIns="0" rIns="0" bIns="0" rtlCol="0" anchor="t">
            <a:spAutoFit/>
          </a:bodyPr>
          <a:lstStyle/>
          <a:p>
            <a:pPr algn="ctr">
              <a:lnSpc>
                <a:spcPts val="14334"/>
              </a:lnSpc>
            </a:pPr>
            <a:r>
              <a:rPr lang="en-US" sz="10239" b="1" spc="286" dirty="0">
                <a:solidFill>
                  <a:srgbClr val="404040"/>
                </a:solidFill>
                <a:latin typeface="Now Bold"/>
                <a:ea typeface="Now Bold"/>
                <a:cs typeface="Now Bold"/>
                <a:sym typeface="Now Bold"/>
              </a:rPr>
              <a:t>Intro To Anesthesia</a:t>
            </a:r>
          </a:p>
        </p:txBody>
      </p:sp>
      <p:sp>
        <p:nvSpPr>
          <p:cNvPr id="9" name="TextBox 9"/>
          <p:cNvSpPr txBox="1"/>
          <p:nvPr/>
        </p:nvSpPr>
        <p:spPr>
          <a:xfrm>
            <a:off x="4682639" y="6134100"/>
            <a:ext cx="9058600" cy="1856214"/>
          </a:xfrm>
          <a:prstGeom prst="rect">
            <a:avLst/>
          </a:prstGeom>
        </p:spPr>
        <p:txBody>
          <a:bodyPr lIns="0" tIns="0" rIns="0" bIns="0" rtlCol="0" anchor="t">
            <a:spAutoFit/>
          </a:bodyPr>
          <a:lstStyle/>
          <a:p>
            <a:pPr algn="ctr">
              <a:lnSpc>
                <a:spcPts val="2891"/>
              </a:lnSpc>
            </a:pPr>
            <a:r>
              <a:rPr lang="en-US" sz="2370" dirty="0">
                <a:solidFill>
                  <a:srgbClr val="447D74"/>
                </a:solidFill>
                <a:latin typeface="Now"/>
                <a:ea typeface="Now"/>
                <a:cs typeface="Now"/>
                <a:sym typeface="Now"/>
              </a:rPr>
              <a:t>PRESENTED BY</a:t>
            </a:r>
          </a:p>
          <a:p>
            <a:pPr algn="ctr">
              <a:lnSpc>
                <a:spcPts val="2891"/>
              </a:lnSpc>
            </a:pPr>
            <a:r>
              <a:rPr lang="en-US" sz="2370" dirty="0">
                <a:solidFill>
                  <a:srgbClr val="000000"/>
                </a:solidFill>
                <a:latin typeface="Now"/>
                <a:ea typeface="Now"/>
                <a:cs typeface="Now"/>
                <a:sym typeface="Now"/>
              </a:rPr>
              <a:t>Abdullah Abu Khalaf</a:t>
            </a:r>
            <a:br>
              <a:rPr lang="en-US" sz="2370" dirty="0">
                <a:solidFill>
                  <a:srgbClr val="000000"/>
                </a:solidFill>
                <a:latin typeface="Now"/>
                <a:ea typeface="Now"/>
                <a:cs typeface="Now"/>
                <a:sym typeface="Now"/>
              </a:rPr>
            </a:br>
            <a:r>
              <a:rPr lang="en-US" sz="2370" dirty="0">
                <a:solidFill>
                  <a:srgbClr val="000000"/>
                </a:solidFill>
                <a:latin typeface="Now"/>
                <a:ea typeface="Now"/>
                <a:cs typeface="Now"/>
                <a:sym typeface="Now"/>
              </a:rPr>
              <a:t>Emran Younis</a:t>
            </a:r>
            <a:br>
              <a:rPr lang="en-US" sz="2370" dirty="0">
                <a:solidFill>
                  <a:srgbClr val="000000"/>
                </a:solidFill>
                <a:latin typeface="Now"/>
                <a:ea typeface="Now"/>
                <a:cs typeface="Now"/>
                <a:sym typeface="Now"/>
              </a:rPr>
            </a:br>
            <a:r>
              <a:rPr lang="en-US" sz="2370" dirty="0">
                <a:solidFill>
                  <a:srgbClr val="000000"/>
                </a:solidFill>
                <a:latin typeface="Now"/>
                <a:ea typeface="Now"/>
                <a:cs typeface="Now"/>
                <a:sym typeface="Now"/>
              </a:rPr>
              <a:t>Obada Alayed</a:t>
            </a:r>
            <a:br>
              <a:rPr lang="en-US" sz="2370" dirty="0">
                <a:solidFill>
                  <a:srgbClr val="000000"/>
                </a:solidFill>
                <a:latin typeface="Now"/>
                <a:ea typeface="Now"/>
                <a:cs typeface="Now"/>
                <a:sym typeface="Now"/>
              </a:rPr>
            </a:br>
            <a:r>
              <a:rPr lang="en-US" sz="2370" dirty="0">
                <a:solidFill>
                  <a:srgbClr val="000000"/>
                </a:solidFill>
                <a:latin typeface="Now"/>
                <a:ea typeface="Now"/>
                <a:cs typeface="Now"/>
                <a:sym typeface="Now"/>
              </a:rPr>
              <a:t>Khaled Emad</a:t>
            </a:r>
          </a:p>
        </p:txBody>
      </p:sp>
      <p:sp>
        <p:nvSpPr>
          <p:cNvPr id="12" name="TextBox 12"/>
          <p:cNvSpPr txBox="1"/>
          <p:nvPr/>
        </p:nvSpPr>
        <p:spPr>
          <a:xfrm>
            <a:off x="15011400" y="8641153"/>
            <a:ext cx="2512675" cy="267830"/>
          </a:xfrm>
          <a:prstGeom prst="rect">
            <a:avLst/>
          </a:prstGeom>
        </p:spPr>
        <p:txBody>
          <a:bodyPr lIns="0" tIns="0" rIns="0" bIns="0" rtlCol="0" anchor="t">
            <a:spAutoFit/>
          </a:bodyPr>
          <a:lstStyle/>
          <a:p>
            <a:pPr algn="l">
              <a:lnSpc>
                <a:spcPts val="2123"/>
              </a:lnSpc>
            </a:pPr>
            <a:r>
              <a:rPr lang="en-US" sz="1740" dirty="0">
                <a:solidFill>
                  <a:srgbClr val="000000"/>
                </a:solidFill>
                <a:latin typeface="Now"/>
                <a:ea typeface="Now"/>
                <a:cs typeface="Now"/>
                <a:sym typeface="Now"/>
              </a:rPr>
              <a:t>FACULTY OF MEDICINE</a:t>
            </a:r>
          </a:p>
        </p:txBody>
      </p:sp>
      <p:sp>
        <p:nvSpPr>
          <p:cNvPr id="14" name="TextBox 14"/>
          <p:cNvSpPr txBox="1"/>
          <p:nvPr/>
        </p:nvSpPr>
        <p:spPr>
          <a:xfrm>
            <a:off x="14746625" y="1377646"/>
            <a:ext cx="2512675" cy="271804"/>
          </a:xfrm>
          <a:prstGeom prst="rect">
            <a:avLst/>
          </a:prstGeom>
        </p:spPr>
        <p:txBody>
          <a:bodyPr lIns="0" tIns="0" rIns="0" bIns="0" rtlCol="0" anchor="t">
            <a:spAutoFit/>
          </a:bodyPr>
          <a:lstStyle/>
          <a:p>
            <a:pPr algn="r">
              <a:lnSpc>
                <a:spcPts val="2123"/>
              </a:lnSpc>
            </a:pPr>
            <a:r>
              <a:rPr lang="en-US" sz="1740" dirty="0">
                <a:solidFill>
                  <a:srgbClr val="000000"/>
                </a:solidFill>
                <a:latin typeface="Now"/>
                <a:ea typeface="Now"/>
                <a:cs typeface="Now"/>
                <a:sym typeface="Now"/>
              </a:rPr>
              <a:t>18/09/2024</a:t>
            </a:r>
          </a:p>
        </p:txBody>
      </p:sp>
      <p:sp>
        <p:nvSpPr>
          <p:cNvPr id="15" name="TextBox 15"/>
          <p:cNvSpPr txBox="1"/>
          <p:nvPr/>
        </p:nvSpPr>
        <p:spPr>
          <a:xfrm>
            <a:off x="1295400" y="8641153"/>
            <a:ext cx="2408177" cy="268201"/>
          </a:xfrm>
          <a:prstGeom prst="rect">
            <a:avLst/>
          </a:prstGeom>
        </p:spPr>
        <p:txBody>
          <a:bodyPr lIns="0" tIns="0" rIns="0" bIns="0" rtlCol="0" anchor="t">
            <a:spAutoFit/>
          </a:bodyPr>
          <a:lstStyle/>
          <a:p>
            <a:pPr algn="l">
              <a:lnSpc>
                <a:spcPts val="2123"/>
              </a:lnSpc>
            </a:pPr>
            <a:r>
              <a:rPr lang="en-US" sz="1740" dirty="0">
                <a:solidFill>
                  <a:srgbClr val="000000"/>
                </a:solidFill>
                <a:latin typeface="Now"/>
                <a:ea typeface="Now"/>
                <a:cs typeface="Now"/>
                <a:sym typeface="Now"/>
              </a:rPr>
              <a:t>MUTAH UNIVERSITY</a:t>
            </a:r>
          </a:p>
        </p:txBody>
      </p:sp>
      <p:sp>
        <p:nvSpPr>
          <p:cNvPr id="17" name="TextBox 17"/>
          <p:cNvSpPr txBox="1"/>
          <p:nvPr/>
        </p:nvSpPr>
        <p:spPr>
          <a:xfrm>
            <a:off x="14851123" y="1019175"/>
            <a:ext cx="2408177" cy="271804"/>
          </a:xfrm>
          <a:prstGeom prst="rect">
            <a:avLst/>
          </a:prstGeom>
        </p:spPr>
        <p:txBody>
          <a:bodyPr lIns="0" tIns="0" rIns="0" bIns="0" rtlCol="0" anchor="t">
            <a:spAutoFit/>
          </a:bodyPr>
          <a:lstStyle/>
          <a:p>
            <a:pPr algn="r">
              <a:lnSpc>
                <a:spcPts val="2123"/>
              </a:lnSpc>
            </a:pPr>
            <a:r>
              <a:rPr lang="en-US" sz="1740" dirty="0">
                <a:solidFill>
                  <a:srgbClr val="000000"/>
                </a:solidFill>
                <a:latin typeface="Now"/>
                <a:ea typeface="Now"/>
                <a:cs typeface="Now"/>
                <a:sym typeface="Now"/>
              </a:rPr>
              <a:t>DATE</a:t>
            </a:r>
          </a:p>
        </p:txBody>
      </p:sp>
      <p:sp>
        <p:nvSpPr>
          <p:cNvPr id="18" name="TextBox 17">
            <a:extLst>
              <a:ext uri="{FF2B5EF4-FFF2-40B4-BE49-F238E27FC236}">
                <a16:creationId xmlns:a16="http://schemas.microsoft.com/office/drawing/2014/main" id="{AC5F6720-68A3-EE66-4E21-40DDA3AE668B}"/>
              </a:ext>
            </a:extLst>
          </p:cNvPr>
          <p:cNvSpPr txBox="1"/>
          <p:nvPr/>
        </p:nvSpPr>
        <p:spPr>
          <a:xfrm>
            <a:off x="-838200" y="1019175"/>
            <a:ext cx="2408177" cy="271804"/>
          </a:xfrm>
          <a:prstGeom prst="rect">
            <a:avLst/>
          </a:prstGeom>
        </p:spPr>
        <p:txBody>
          <a:bodyPr lIns="0" tIns="0" rIns="0" bIns="0" rtlCol="0" anchor="t">
            <a:spAutoFit/>
          </a:bodyPr>
          <a:lstStyle/>
          <a:p>
            <a:pPr algn="r">
              <a:lnSpc>
                <a:spcPts val="2123"/>
              </a:lnSpc>
            </a:pPr>
            <a:r>
              <a:rPr lang="en-US" sz="1740" dirty="0">
                <a:solidFill>
                  <a:srgbClr val="000000"/>
                </a:solidFill>
                <a:latin typeface="Now"/>
                <a:ea typeface="Now"/>
                <a:cs typeface="Now"/>
                <a:sym typeface="Now"/>
              </a:rPr>
              <a:t>DAY</a:t>
            </a:r>
          </a:p>
        </p:txBody>
      </p:sp>
      <p:sp>
        <p:nvSpPr>
          <p:cNvPr id="19" name="TextBox 14">
            <a:extLst>
              <a:ext uri="{FF2B5EF4-FFF2-40B4-BE49-F238E27FC236}">
                <a16:creationId xmlns:a16="http://schemas.microsoft.com/office/drawing/2014/main" id="{FE17C6CD-9F42-1104-478B-D27B1A97D188}"/>
              </a:ext>
            </a:extLst>
          </p:cNvPr>
          <p:cNvSpPr txBox="1"/>
          <p:nvPr/>
        </p:nvSpPr>
        <p:spPr>
          <a:xfrm>
            <a:off x="-241926" y="1381249"/>
            <a:ext cx="2512675" cy="271804"/>
          </a:xfrm>
          <a:prstGeom prst="rect">
            <a:avLst/>
          </a:prstGeom>
        </p:spPr>
        <p:txBody>
          <a:bodyPr lIns="0" tIns="0" rIns="0" bIns="0" rtlCol="0" anchor="t">
            <a:spAutoFit/>
          </a:bodyPr>
          <a:lstStyle/>
          <a:p>
            <a:pPr algn="r">
              <a:lnSpc>
                <a:spcPts val="2123"/>
              </a:lnSpc>
            </a:pPr>
            <a:r>
              <a:rPr lang="en-US" sz="1740" dirty="0">
                <a:solidFill>
                  <a:srgbClr val="000000"/>
                </a:solidFill>
                <a:latin typeface="Now"/>
                <a:ea typeface="Now"/>
                <a:cs typeface="Now"/>
                <a:sym typeface="Now"/>
              </a:rPr>
              <a:t>THURSDAY</a:t>
            </a:r>
          </a:p>
        </p:txBody>
      </p:sp>
      <p:pic>
        <p:nvPicPr>
          <p:cNvPr id="21" name="Picture 20">
            <a:extLst>
              <a:ext uri="{FF2B5EF4-FFF2-40B4-BE49-F238E27FC236}">
                <a16:creationId xmlns:a16="http://schemas.microsoft.com/office/drawing/2014/main" id="{432F2003-FE02-C291-DEEB-5CC6A3C8DF6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34722" y="996315"/>
            <a:ext cx="4218555" cy="304033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ight Triangle 8">
            <a:extLst>
              <a:ext uri="{FF2B5EF4-FFF2-40B4-BE49-F238E27FC236}">
                <a16:creationId xmlns:a16="http://schemas.microsoft.com/office/drawing/2014/main" id="{51CA8D87-A199-7D6D-4C3F-4A4AC5B8DF85}"/>
              </a:ext>
            </a:extLst>
          </p:cNvPr>
          <p:cNvSpPr/>
          <p:nvPr/>
        </p:nvSpPr>
        <p:spPr>
          <a:xfrm rot="5400000" flipH="1">
            <a:off x="1159292" y="-1159292"/>
            <a:ext cx="10287000" cy="12605584"/>
          </a:xfrm>
          <a:prstGeom prst="rtTriangle">
            <a:avLst/>
          </a:prstGeom>
          <a:solidFill>
            <a:srgbClr val="EAEAE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6"/>
          <p:cNvSpPr txBox="1"/>
          <p:nvPr/>
        </p:nvSpPr>
        <p:spPr>
          <a:xfrm>
            <a:off x="990600" y="1104900"/>
            <a:ext cx="9867900" cy="1149097"/>
          </a:xfrm>
          <a:prstGeom prst="rect">
            <a:avLst/>
          </a:prstGeom>
        </p:spPr>
        <p:txBody>
          <a:bodyPr wrap="square" lIns="0" tIns="0" rIns="0" bIns="0" rtlCol="0" anchor="t">
            <a:spAutoFit/>
          </a:bodyPr>
          <a:lstStyle/>
          <a:p>
            <a:pPr algn="l">
              <a:lnSpc>
                <a:spcPts val="8989"/>
              </a:lnSpc>
              <a:spcBef>
                <a:spcPct val="0"/>
              </a:spcBef>
            </a:pPr>
            <a:r>
              <a:rPr lang="en-US" sz="7368" b="1" dirty="0">
                <a:solidFill>
                  <a:srgbClr val="E98D55"/>
                </a:solidFill>
                <a:latin typeface="Now Bold"/>
                <a:ea typeface="Now Bold"/>
                <a:cs typeface="Now Bold"/>
                <a:sym typeface="Now Bold"/>
              </a:rPr>
              <a:t>Regional Anesthesia</a:t>
            </a:r>
          </a:p>
        </p:txBody>
      </p:sp>
      <p:sp>
        <p:nvSpPr>
          <p:cNvPr id="7" name="TextBox 7"/>
          <p:cNvSpPr txBox="1"/>
          <p:nvPr/>
        </p:nvSpPr>
        <p:spPr>
          <a:xfrm>
            <a:off x="1219200" y="2711197"/>
            <a:ext cx="8305800" cy="5648341"/>
          </a:xfrm>
          <a:prstGeom prst="rect">
            <a:avLst/>
          </a:prstGeom>
        </p:spPr>
        <p:txBody>
          <a:bodyPr wrap="square" lIns="0" tIns="0" rIns="0" bIns="0" rtlCol="0" anchor="t">
            <a:spAutoFit/>
          </a:bodyPr>
          <a:lstStyle/>
          <a:p>
            <a:pPr algn="l">
              <a:lnSpc>
                <a:spcPct val="150000"/>
              </a:lnSpc>
            </a:pPr>
            <a:r>
              <a:rPr lang="en-US" sz="3600" dirty="0">
                <a:latin typeface="Now" panose="020B0604020202020204" charset="0"/>
              </a:rPr>
              <a:t>This is when a local anesthetic drug is injected near to the nerves </a:t>
            </a:r>
          </a:p>
          <a:p>
            <a:pPr algn="l">
              <a:lnSpc>
                <a:spcPct val="150000"/>
              </a:lnSpc>
            </a:pPr>
            <a:r>
              <a:rPr lang="en-US" sz="3600" dirty="0">
                <a:latin typeface="Now" panose="020B0604020202020204" charset="0"/>
              </a:rPr>
              <a:t>that supply a larger or deeper area of the body. The area of the body affected becomes numb. </a:t>
            </a:r>
          </a:p>
          <a:p>
            <a:pPr algn="l">
              <a:lnSpc>
                <a:spcPct val="150000"/>
              </a:lnSpc>
            </a:pPr>
            <a:r>
              <a:rPr lang="en-US" sz="3600" b="1" dirty="0">
                <a:solidFill>
                  <a:srgbClr val="5D5E63"/>
                </a:solidFill>
                <a:effectLst>
                  <a:outerShdw blurRad="38100" dist="38100" dir="2700000" algn="tl">
                    <a:srgbClr val="000000">
                      <a:alpha val="43137"/>
                    </a:srgbClr>
                  </a:outerShdw>
                </a:effectLst>
                <a:latin typeface="Now" panose="020B0604020202020204" charset="0"/>
              </a:rPr>
              <a:t>(Spinal and epidural, nerve block).</a:t>
            </a:r>
            <a:br>
              <a:rPr lang="en-US" sz="3600" dirty="0">
                <a:latin typeface="Now" panose="020B0604020202020204" charset="0"/>
              </a:rPr>
            </a:br>
            <a:endParaRPr lang="en-US" sz="3200" dirty="0">
              <a:solidFill>
                <a:srgbClr val="000000"/>
              </a:solidFill>
              <a:latin typeface="Now" panose="020B0604020202020204" charset="0"/>
              <a:ea typeface="Now"/>
              <a:cs typeface="Now"/>
              <a:sym typeface="Now"/>
            </a:endParaRPr>
          </a:p>
        </p:txBody>
      </p:sp>
      <p:pic>
        <p:nvPicPr>
          <p:cNvPr id="3" name="Picture 2">
            <a:extLst>
              <a:ext uri="{FF2B5EF4-FFF2-40B4-BE49-F238E27FC236}">
                <a16:creationId xmlns:a16="http://schemas.microsoft.com/office/drawing/2014/main" id="{FCB16B1D-E75F-9F09-A02C-84F78689EAB5}"/>
              </a:ext>
            </a:extLst>
          </p:cNvPr>
          <p:cNvPicPr>
            <a:picLocks noChangeAspect="1"/>
          </p:cNvPicPr>
          <p:nvPr/>
        </p:nvPicPr>
        <p:blipFill>
          <a:blip r:embed="rId2"/>
          <a:stretch>
            <a:fillRect/>
          </a:stretch>
        </p:blipFill>
        <p:spPr>
          <a:xfrm>
            <a:off x="11243399" y="2711197"/>
            <a:ext cx="5491421" cy="6091126"/>
          </a:xfrm>
          <a:prstGeom prst="rect">
            <a:avLst/>
          </a:prstGeom>
        </p:spPr>
      </p:pic>
      <p:grpSp>
        <p:nvGrpSpPr>
          <p:cNvPr id="2" name="Group 16">
            <a:extLst>
              <a:ext uri="{FF2B5EF4-FFF2-40B4-BE49-F238E27FC236}">
                <a16:creationId xmlns:a16="http://schemas.microsoft.com/office/drawing/2014/main" id="{41A62C85-5911-B72A-4C7B-91F25CFF4D07}"/>
              </a:ext>
            </a:extLst>
          </p:cNvPr>
          <p:cNvGrpSpPr/>
          <p:nvPr/>
        </p:nvGrpSpPr>
        <p:grpSpPr>
          <a:xfrm>
            <a:off x="16154400" y="9334500"/>
            <a:ext cx="1453670" cy="428324"/>
            <a:chOff x="0" y="0"/>
            <a:chExt cx="952367" cy="280615"/>
          </a:xfrm>
        </p:grpSpPr>
        <p:sp>
          <p:nvSpPr>
            <p:cNvPr id="4" name="Freeform 17">
              <a:extLst>
                <a:ext uri="{FF2B5EF4-FFF2-40B4-BE49-F238E27FC236}">
                  <a16:creationId xmlns:a16="http://schemas.microsoft.com/office/drawing/2014/main" id="{75BBCA56-788F-3D03-B268-60C709B07F65}"/>
                </a:ext>
              </a:extLst>
            </p:cNvPr>
            <p:cNvSpPr/>
            <p:nvPr/>
          </p:nvSpPr>
          <p:spPr>
            <a:xfrm>
              <a:off x="0" y="0"/>
              <a:ext cx="952367" cy="280615"/>
            </a:xfrm>
            <a:custGeom>
              <a:avLst/>
              <a:gdLst/>
              <a:ahLst/>
              <a:cxnLst/>
              <a:rect l="l" t="t" r="r" b="b"/>
              <a:pathLst>
                <a:path w="952367" h="280615">
                  <a:moveTo>
                    <a:pt x="140308" y="0"/>
                  </a:moveTo>
                  <a:lnTo>
                    <a:pt x="812059" y="0"/>
                  </a:lnTo>
                  <a:cubicBezTo>
                    <a:pt x="889549" y="0"/>
                    <a:pt x="952367" y="62818"/>
                    <a:pt x="952367" y="140308"/>
                  </a:cubicBezTo>
                  <a:lnTo>
                    <a:pt x="952367" y="140308"/>
                  </a:lnTo>
                  <a:cubicBezTo>
                    <a:pt x="952367" y="177519"/>
                    <a:pt x="937585" y="213207"/>
                    <a:pt x="911272" y="239520"/>
                  </a:cubicBezTo>
                  <a:cubicBezTo>
                    <a:pt x="884959" y="265833"/>
                    <a:pt x="849271" y="280615"/>
                    <a:pt x="812059" y="280615"/>
                  </a:cubicBezTo>
                  <a:lnTo>
                    <a:pt x="140308" y="280615"/>
                  </a:lnTo>
                  <a:cubicBezTo>
                    <a:pt x="62818" y="280615"/>
                    <a:pt x="0" y="217797"/>
                    <a:pt x="0" y="140308"/>
                  </a:cubicBezTo>
                  <a:lnTo>
                    <a:pt x="0" y="140308"/>
                  </a:lnTo>
                  <a:cubicBezTo>
                    <a:pt x="0" y="62818"/>
                    <a:pt x="62818" y="0"/>
                    <a:pt x="140308" y="0"/>
                  </a:cubicBezTo>
                  <a:close/>
                </a:path>
              </a:pathLst>
            </a:custGeom>
            <a:solidFill>
              <a:srgbClr val="000000">
                <a:alpha val="0"/>
              </a:srgbClr>
            </a:solidFill>
            <a:ln w="9525" cap="rnd">
              <a:solidFill>
                <a:srgbClr val="000000"/>
              </a:solidFill>
              <a:prstDash val="solid"/>
              <a:round/>
            </a:ln>
          </p:spPr>
        </p:sp>
        <p:sp>
          <p:nvSpPr>
            <p:cNvPr id="5" name="TextBox 18">
              <a:extLst>
                <a:ext uri="{FF2B5EF4-FFF2-40B4-BE49-F238E27FC236}">
                  <a16:creationId xmlns:a16="http://schemas.microsoft.com/office/drawing/2014/main" id="{6CE8FBEA-FED7-B62E-ED88-D70B4F3347D5}"/>
                </a:ext>
              </a:extLst>
            </p:cNvPr>
            <p:cNvSpPr txBox="1"/>
            <p:nvPr/>
          </p:nvSpPr>
          <p:spPr>
            <a:xfrm>
              <a:off x="0" y="-28575"/>
              <a:ext cx="952367" cy="309190"/>
            </a:xfrm>
            <a:prstGeom prst="rect">
              <a:avLst/>
            </a:prstGeom>
          </p:spPr>
          <p:txBody>
            <a:bodyPr lIns="40640" tIns="40640" rIns="40640" bIns="40640" rtlCol="0" anchor="ctr"/>
            <a:lstStyle/>
            <a:p>
              <a:pPr algn="ctr">
                <a:lnSpc>
                  <a:spcPts val="2127"/>
                </a:lnSpc>
              </a:pPr>
              <a:endParaRPr/>
            </a:p>
          </p:txBody>
        </p:sp>
      </p:grpSp>
      <p:sp>
        <p:nvSpPr>
          <p:cNvPr id="8" name="AutoShape 19">
            <a:extLst>
              <a:ext uri="{FF2B5EF4-FFF2-40B4-BE49-F238E27FC236}">
                <a16:creationId xmlns:a16="http://schemas.microsoft.com/office/drawing/2014/main" id="{4A44690B-7E80-B4DF-CB69-FEAADCC46199}"/>
              </a:ext>
            </a:extLst>
          </p:cNvPr>
          <p:cNvSpPr/>
          <p:nvPr/>
        </p:nvSpPr>
        <p:spPr>
          <a:xfrm>
            <a:off x="16536372" y="9548662"/>
            <a:ext cx="714075" cy="0"/>
          </a:xfrm>
          <a:prstGeom prst="line">
            <a:avLst/>
          </a:prstGeom>
          <a:ln w="19050" cap="flat">
            <a:solidFill>
              <a:srgbClr val="000000">
                <a:alpha val="70980"/>
              </a:srgbClr>
            </a:solidFill>
            <a:prstDash val="solid"/>
            <a:headEnd type="none" w="sm" len="sm"/>
            <a:tailEnd type="arrow" w="med" len="sm"/>
          </a:ln>
        </p:spPr>
      </p:sp>
    </p:spTree>
    <p:extLst>
      <p:ext uri="{BB962C8B-B14F-4D97-AF65-F5344CB8AC3E}">
        <p14:creationId xmlns:p14="http://schemas.microsoft.com/office/powerpoint/2010/main" val="28826651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ight Triangle 16">
            <a:extLst>
              <a:ext uri="{FF2B5EF4-FFF2-40B4-BE49-F238E27FC236}">
                <a16:creationId xmlns:a16="http://schemas.microsoft.com/office/drawing/2014/main" id="{0E45A0A5-E2EE-93EC-1378-850754AB830D}"/>
              </a:ext>
            </a:extLst>
          </p:cNvPr>
          <p:cNvSpPr/>
          <p:nvPr/>
        </p:nvSpPr>
        <p:spPr>
          <a:xfrm rot="16200000">
            <a:off x="6869901" y="-1159292"/>
            <a:ext cx="10287000" cy="12605584"/>
          </a:xfrm>
          <a:prstGeom prst="rtTriangle">
            <a:avLst/>
          </a:prstGeom>
          <a:solidFill>
            <a:srgbClr val="EAEAE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4"/>
          <p:cNvSpPr txBox="1"/>
          <p:nvPr/>
        </p:nvSpPr>
        <p:spPr>
          <a:xfrm>
            <a:off x="650856" y="832090"/>
            <a:ext cx="8340744" cy="1111010"/>
          </a:xfrm>
          <a:prstGeom prst="rect">
            <a:avLst/>
          </a:prstGeom>
        </p:spPr>
        <p:txBody>
          <a:bodyPr wrap="square" lIns="0" tIns="0" rIns="0" bIns="0" rtlCol="0" anchor="t">
            <a:spAutoFit/>
          </a:bodyPr>
          <a:lstStyle/>
          <a:p>
            <a:pPr>
              <a:lnSpc>
                <a:spcPts val="8696"/>
              </a:lnSpc>
              <a:spcBef>
                <a:spcPct val="0"/>
              </a:spcBef>
            </a:pPr>
            <a:r>
              <a:rPr lang="en-US" sz="7128" b="1" dirty="0">
                <a:solidFill>
                  <a:srgbClr val="E98D55"/>
                </a:solidFill>
                <a:latin typeface="Now Bold"/>
                <a:ea typeface="Now Bold"/>
                <a:cs typeface="Now Bold"/>
                <a:sym typeface="Now Bold"/>
              </a:rPr>
              <a:t>Spinal &amp; epidural</a:t>
            </a:r>
          </a:p>
        </p:txBody>
      </p:sp>
      <p:sp>
        <p:nvSpPr>
          <p:cNvPr id="5" name="TextBox 5"/>
          <p:cNvSpPr txBox="1"/>
          <p:nvPr/>
        </p:nvSpPr>
        <p:spPr>
          <a:xfrm>
            <a:off x="920870" y="2260255"/>
            <a:ext cx="7918330" cy="1664045"/>
          </a:xfrm>
          <a:prstGeom prst="rect">
            <a:avLst/>
          </a:prstGeom>
        </p:spPr>
        <p:txBody>
          <a:bodyPr lIns="0" tIns="0" rIns="0" bIns="0" rtlCol="0" anchor="t">
            <a:spAutoFit/>
          </a:bodyPr>
          <a:lstStyle/>
          <a:p>
            <a:pPr algn="l">
              <a:lnSpc>
                <a:spcPts val="2588"/>
              </a:lnSpc>
            </a:pPr>
            <a:r>
              <a:rPr lang="en-US" sz="2121" dirty="0">
                <a:solidFill>
                  <a:srgbClr val="000000"/>
                </a:solidFill>
                <a:latin typeface="Now"/>
                <a:ea typeface="Now"/>
                <a:cs typeface="Now"/>
                <a:sym typeface="Now"/>
              </a:rPr>
              <a:t>Spinals and epidurals are the most common types of regional anesthetics. These injections can be used for operations on the lower body, such as caesarean section, bladder operations or replacing a hip. You stay conscious, but free from pain.</a:t>
            </a:r>
          </a:p>
        </p:txBody>
      </p:sp>
      <p:sp>
        <p:nvSpPr>
          <p:cNvPr id="25" name="TextBox 4">
            <a:extLst>
              <a:ext uri="{FF2B5EF4-FFF2-40B4-BE49-F238E27FC236}">
                <a16:creationId xmlns:a16="http://schemas.microsoft.com/office/drawing/2014/main" id="{5F83F45F-BEA8-8B6F-8B7C-983EF5F12167}"/>
              </a:ext>
            </a:extLst>
          </p:cNvPr>
          <p:cNvSpPr txBox="1"/>
          <p:nvPr/>
        </p:nvSpPr>
        <p:spPr>
          <a:xfrm>
            <a:off x="9988670" y="5785090"/>
            <a:ext cx="6092843" cy="1111010"/>
          </a:xfrm>
          <a:prstGeom prst="rect">
            <a:avLst/>
          </a:prstGeom>
        </p:spPr>
        <p:txBody>
          <a:bodyPr wrap="square" lIns="0" tIns="0" rIns="0" bIns="0" rtlCol="0" anchor="t">
            <a:spAutoFit/>
          </a:bodyPr>
          <a:lstStyle/>
          <a:p>
            <a:pPr>
              <a:lnSpc>
                <a:spcPts val="8696"/>
              </a:lnSpc>
              <a:spcBef>
                <a:spcPct val="0"/>
              </a:spcBef>
            </a:pPr>
            <a:r>
              <a:rPr lang="en-US" sz="7128" b="1" dirty="0">
                <a:solidFill>
                  <a:srgbClr val="E98D55"/>
                </a:solidFill>
                <a:latin typeface="Now Bold"/>
                <a:ea typeface="Now Bold"/>
                <a:cs typeface="Now Bold"/>
                <a:sym typeface="Now Bold"/>
              </a:rPr>
              <a:t>Nerve Block</a:t>
            </a:r>
          </a:p>
        </p:txBody>
      </p:sp>
      <p:sp>
        <p:nvSpPr>
          <p:cNvPr id="26" name="TextBox 5">
            <a:extLst>
              <a:ext uri="{FF2B5EF4-FFF2-40B4-BE49-F238E27FC236}">
                <a16:creationId xmlns:a16="http://schemas.microsoft.com/office/drawing/2014/main" id="{D9666474-D342-DCD7-85DC-17E59AE3E7A5}"/>
              </a:ext>
            </a:extLst>
          </p:cNvPr>
          <p:cNvSpPr txBox="1"/>
          <p:nvPr/>
        </p:nvSpPr>
        <p:spPr>
          <a:xfrm>
            <a:off x="9988670" y="7137055"/>
            <a:ext cx="7918330" cy="1330621"/>
          </a:xfrm>
          <a:prstGeom prst="rect">
            <a:avLst/>
          </a:prstGeom>
        </p:spPr>
        <p:txBody>
          <a:bodyPr lIns="0" tIns="0" rIns="0" bIns="0" rtlCol="0" anchor="t">
            <a:spAutoFit/>
          </a:bodyPr>
          <a:lstStyle/>
          <a:p>
            <a:pPr algn="l">
              <a:lnSpc>
                <a:spcPts val="2588"/>
              </a:lnSpc>
            </a:pPr>
            <a:r>
              <a:rPr lang="en-US" sz="2121" dirty="0">
                <a:solidFill>
                  <a:srgbClr val="000000"/>
                </a:solidFill>
                <a:latin typeface="Now"/>
                <a:ea typeface="Now"/>
                <a:cs typeface="Now"/>
                <a:sym typeface="Now"/>
              </a:rPr>
              <a:t>injection placed near to a nerve or group of nerves, for example in the arm or leg , Nerve blocks are also useful for pain relief after the operation, as the area will stay numb for a number of hours (brachial plexus block)</a:t>
            </a:r>
          </a:p>
        </p:txBody>
      </p:sp>
      <p:grpSp>
        <p:nvGrpSpPr>
          <p:cNvPr id="29" name="Group 16">
            <a:extLst>
              <a:ext uri="{FF2B5EF4-FFF2-40B4-BE49-F238E27FC236}">
                <a16:creationId xmlns:a16="http://schemas.microsoft.com/office/drawing/2014/main" id="{D2A90F76-2516-0083-777B-5E735E09EB3A}"/>
              </a:ext>
            </a:extLst>
          </p:cNvPr>
          <p:cNvGrpSpPr/>
          <p:nvPr/>
        </p:nvGrpSpPr>
        <p:grpSpPr>
          <a:xfrm>
            <a:off x="16154400" y="9334500"/>
            <a:ext cx="1453670" cy="428324"/>
            <a:chOff x="0" y="0"/>
            <a:chExt cx="952367" cy="280615"/>
          </a:xfrm>
        </p:grpSpPr>
        <p:sp>
          <p:nvSpPr>
            <p:cNvPr id="30" name="Freeform 17">
              <a:extLst>
                <a:ext uri="{FF2B5EF4-FFF2-40B4-BE49-F238E27FC236}">
                  <a16:creationId xmlns:a16="http://schemas.microsoft.com/office/drawing/2014/main" id="{92E34D2E-6B18-5FBD-5BC0-A2DEAE5B84B2}"/>
                </a:ext>
              </a:extLst>
            </p:cNvPr>
            <p:cNvSpPr/>
            <p:nvPr/>
          </p:nvSpPr>
          <p:spPr>
            <a:xfrm>
              <a:off x="0" y="0"/>
              <a:ext cx="952367" cy="280615"/>
            </a:xfrm>
            <a:custGeom>
              <a:avLst/>
              <a:gdLst/>
              <a:ahLst/>
              <a:cxnLst/>
              <a:rect l="l" t="t" r="r" b="b"/>
              <a:pathLst>
                <a:path w="952367" h="280615">
                  <a:moveTo>
                    <a:pt x="140308" y="0"/>
                  </a:moveTo>
                  <a:lnTo>
                    <a:pt x="812059" y="0"/>
                  </a:lnTo>
                  <a:cubicBezTo>
                    <a:pt x="889549" y="0"/>
                    <a:pt x="952367" y="62818"/>
                    <a:pt x="952367" y="140308"/>
                  </a:cubicBezTo>
                  <a:lnTo>
                    <a:pt x="952367" y="140308"/>
                  </a:lnTo>
                  <a:cubicBezTo>
                    <a:pt x="952367" y="177519"/>
                    <a:pt x="937585" y="213207"/>
                    <a:pt x="911272" y="239520"/>
                  </a:cubicBezTo>
                  <a:cubicBezTo>
                    <a:pt x="884959" y="265833"/>
                    <a:pt x="849271" y="280615"/>
                    <a:pt x="812059" y="280615"/>
                  </a:cubicBezTo>
                  <a:lnTo>
                    <a:pt x="140308" y="280615"/>
                  </a:lnTo>
                  <a:cubicBezTo>
                    <a:pt x="62818" y="280615"/>
                    <a:pt x="0" y="217797"/>
                    <a:pt x="0" y="140308"/>
                  </a:cubicBezTo>
                  <a:lnTo>
                    <a:pt x="0" y="140308"/>
                  </a:lnTo>
                  <a:cubicBezTo>
                    <a:pt x="0" y="62818"/>
                    <a:pt x="62818" y="0"/>
                    <a:pt x="140308" y="0"/>
                  </a:cubicBezTo>
                  <a:close/>
                </a:path>
              </a:pathLst>
            </a:custGeom>
            <a:solidFill>
              <a:srgbClr val="000000">
                <a:alpha val="0"/>
              </a:srgbClr>
            </a:solidFill>
            <a:ln w="9525" cap="rnd">
              <a:solidFill>
                <a:srgbClr val="000000"/>
              </a:solidFill>
              <a:prstDash val="solid"/>
              <a:round/>
            </a:ln>
          </p:spPr>
        </p:sp>
        <p:sp>
          <p:nvSpPr>
            <p:cNvPr id="31" name="TextBox 18">
              <a:extLst>
                <a:ext uri="{FF2B5EF4-FFF2-40B4-BE49-F238E27FC236}">
                  <a16:creationId xmlns:a16="http://schemas.microsoft.com/office/drawing/2014/main" id="{93EDA1AD-E5A1-0486-4099-7CB2C7F787F6}"/>
                </a:ext>
              </a:extLst>
            </p:cNvPr>
            <p:cNvSpPr txBox="1"/>
            <p:nvPr/>
          </p:nvSpPr>
          <p:spPr>
            <a:xfrm>
              <a:off x="0" y="-28575"/>
              <a:ext cx="952367" cy="309190"/>
            </a:xfrm>
            <a:prstGeom prst="rect">
              <a:avLst/>
            </a:prstGeom>
          </p:spPr>
          <p:txBody>
            <a:bodyPr lIns="40640" tIns="40640" rIns="40640" bIns="40640" rtlCol="0" anchor="ctr"/>
            <a:lstStyle/>
            <a:p>
              <a:pPr algn="ctr">
                <a:lnSpc>
                  <a:spcPts val="2127"/>
                </a:lnSpc>
              </a:pPr>
              <a:endParaRPr/>
            </a:p>
          </p:txBody>
        </p:sp>
      </p:grpSp>
      <p:sp>
        <p:nvSpPr>
          <p:cNvPr id="32" name="AutoShape 19">
            <a:extLst>
              <a:ext uri="{FF2B5EF4-FFF2-40B4-BE49-F238E27FC236}">
                <a16:creationId xmlns:a16="http://schemas.microsoft.com/office/drawing/2014/main" id="{2114A42C-AE29-A7E4-9EBF-CC914D517EAD}"/>
              </a:ext>
            </a:extLst>
          </p:cNvPr>
          <p:cNvSpPr/>
          <p:nvPr/>
        </p:nvSpPr>
        <p:spPr>
          <a:xfrm>
            <a:off x="16536372" y="9548662"/>
            <a:ext cx="714075" cy="0"/>
          </a:xfrm>
          <a:prstGeom prst="line">
            <a:avLst/>
          </a:prstGeom>
          <a:ln w="19050" cap="flat">
            <a:solidFill>
              <a:srgbClr val="000000">
                <a:alpha val="70980"/>
              </a:srgbClr>
            </a:solidFill>
            <a:prstDash val="solid"/>
            <a:headEnd type="none" w="sm" len="sm"/>
            <a:tailEnd type="arrow" w="med" len="sm"/>
          </a:ln>
        </p:spPr>
      </p:sp>
      <p:pic>
        <p:nvPicPr>
          <p:cNvPr id="7" name="Picture 6">
            <a:extLst>
              <a:ext uri="{FF2B5EF4-FFF2-40B4-BE49-F238E27FC236}">
                <a16:creationId xmlns:a16="http://schemas.microsoft.com/office/drawing/2014/main" id="{5CCB9467-AB59-0F29-BD22-793B0FFBA8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5681" y="4540810"/>
            <a:ext cx="7911094" cy="4449990"/>
          </a:xfrm>
          <a:prstGeom prst="rect">
            <a:avLst/>
          </a:prstGeom>
        </p:spPr>
      </p:pic>
      <p:pic>
        <p:nvPicPr>
          <p:cNvPr id="11" name="Picture 10">
            <a:extLst>
              <a:ext uri="{FF2B5EF4-FFF2-40B4-BE49-F238E27FC236}">
                <a16:creationId xmlns:a16="http://schemas.microsoft.com/office/drawing/2014/main" id="{1219ED92-339F-3F91-7BC8-903ECD543F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88670" y="1104900"/>
            <a:ext cx="7358857" cy="3933182"/>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Isosceles Triangle 8">
            <a:extLst>
              <a:ext uri="{FF2B5EF4-FFF2-40B4-BE49-F238E27FC236}">
                <a16:creationId xmlns:a16="http://schemas.microsoft.com/office/drawing/2014/main" id="{C7370F23-24CC-B069-A4A0-C6CF587F6A9E}"/>
              </a:ext>
            </a:extLst>
          </p:cNvPr>
          <p:cNvSpPr/>
          <p:nvPr/>
        </p:nvSpPr>
        <p:spPr>
          <a:xfrm>
            <a:off x="0" y="4838700"/>
            <a:ext cx="18288000" cy="5439918"/>
          </a:xfrm>
          <a:prstGeom prst="triangle">
            <a:avLst/>
          </a:prstGeom>
          <a:solidFill>
            <a:srgbClr val="EAEAE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5D5E63"/>
              </a:solidFill>
            </a:endParaRPr>
          </a:p>
        </p:txBody>
      </p:sp>
      <p:grpSp>
        <p:nvGrpSpPr>
          <p:cNvPr id="2" name="Group 16">
            <a:extLst>
              <a:ext uri="{FF2B5EF4-FFF2-40B4-BE49-F238E27FC236}">
                <a16:creationId xmlns:a16="http://schemas.microsoft.com/office/drawing/2014/main" id="{0A032F7B-2DF5-F1AE-89B2-DBAEAEF7F41D}"/>
              </a:ext>
            </a:extLst>
          </p:cNvPr>
          <p:cNvGrpSpPr/>
          <p:nvPr/>
        </p:nvGrpSpPr>
        <p:grpSpPr>
          <a:xfrm>
            <a:off x="16154400" y="9334500"/>
            <a:ext cx="1453670" cy="428324"/>
            <a:chOff x="0" y="0"/>
            <a:chExt cx="952367" cy="280615"/>
          </a:xfrm>
        </p:grpSpPr>
        <p:sp>
          <p:nvSpPr>
            <p:cNvPr id="3" name="Freeform 17">
              <a:extLst>
                <a:ext uri="{FF2B5EF4-FFF2-40B4-BE49-F238E27FC236}">
                  <a16:creationId xmlns:a16="http://schemas.microsoft.com/office/drawing/2014/main" id="{54171D9B-1D4B-FB16-B046-DE9C24E2047D}"/>
                </a:ext>
              </a:extLst>
            </p:cNvPr>
            <p:cNvSpPr/>
            <p:nvPr/>
          </p:nvSpPr>
          <p:spPr>
            <a:xfrm>
              <a:off x="0" y="0"/>
              <a:ext cx="952367" cy="280615"/>
            </a:xfrm>
            <a:custGeom>
              <a:avLst/>
              <a:gdLst/>
              <a:ahLst/>
              <a:cxnLst/>
              <a:rect l="l" t="t" r="r" b="b"/>
              <a:pathLst>
                <a:path w="952367" h="280615">
                  <a:moveTo>
                    <a:pt x="140308" y="0"/>
                  </a:moveTo>
                  <a:lnTo>
                    <a:pt x="812059" y="0"/>
                  </a:lnTo>
                  <a:cubicBezTo>
                    <a:pt x="889549" y="0"/>
                    <a:pt x="952367" y="62818"/>
                    <a:pt x="952367" y="140308"/>
                  </a:cubicBezTo>
                  <a:lnTo>
                    <a:pt x="952367" y="140308"/>
                  </a:lnTo>
                  <a:cubicBezTo>
                    <a:pt x="952367" y="177519"/>
                    <a:pt x="937585" y="213207"/>
                    <a:pt x="911272" y="239520"/>
                  </a:cubicBezTo>
                  <a:cubicBezTo>
                    <a:pt x="884959" y="265833"/>
                    <a:pt x="849271" y="280615"/>
                    <a:pt x="812059" y="280615"/>
                  </a:cubicBezTo>
                  <a:lnTo>
                    <a:pt x="140308" y="280615"/>
                  </a:lnTo>
                  <a:cubicBezTo>
                    <a:pt x="62818" y="280615"/>
                    <a:pt x="0" y="217797"/>
                    <a:pt x="0" y="140308"/>
                  </a:cubicBezTo>
                  <a:lnTo>
                    <a:pt x="0" y="140308"/>
                  </a:lnTo>
                  <a:cubicBezTo>
                    <a:pt x="0" y="62818"/>
                    <a:pt x="62818" y="0"/>
                    <a:pt x="140308" y="0"/>
                  </a:cubicBezTo>
                  <a:close/>
                </a:path>
              </a:pathLst>
            </a:custGeom>
            <a:solidFill>
              <a:srgbClr val="000000">
                <a:alpha val="0"/>
              </a:srgbClr>
            </a:solidFill>
            <a:ln w="9525" cap="rnd">
              <a:solidFill>
                <a:srgbClr val="000000"/>
              </a:solidFill>
              <a:prstDash val="solid"/>
              <a:round/>
            </a:ln>
          </p:spPr>
        </p:sp>
        <p:sp>
          <p:nvSpPr>
            <p:cNvPr id="4" name="TextBox 18">
              <a:extLst>
                <a:ext uri="{FF2B5EF4-FFF2-40B4-BE49-F238E27FC236}">
                  <a16:creationId xmlns:a16="http://schemas.microsoft.com/office/drawing/2014/main" id="{AD0898F5-99F1-D1A7-06C2-D9EDEA935456}"/>
                </a:ext>
              </a:extLst>
            </p:cNvPr>
            <p:cNvSpPr txBox="1"/>
            <p:nvPr/>
          </p:nvSpPr>
          <p:spPr>
            <a:xfrm>
              <a:off x="0" y="-28575"/>
              <a:ext cx="952367" cy="309190"/>
            </a:xfrm>
            <a:prstGeom prst="rect">
              <a:avLst/>
            </a:prstGeom>
          </p:spPr>
          <p:txBody>
            <a:bodyPr lIns="40640" tIns="40640" rIns="40640" bIns="40640" rtlCol="0" anchor="ctr"/>
            <a:lstStyle/>
            <a:p>
              <a:pPr algn="ctr">
                <a:lnSpc>
                  <a:spcPts val="2127"/>
                </a:lnSpc>
              </a:pPr>
              <a:endParaRPr/>
            </a:p>
          </p:txBody>
        </p:sp>
      </p:grpSp>
      <p:sp>
        <p:nvSpPr>
          <p:cNvPr id="5" name="AutoShape 19">
            <a:extLst>
              <a:ext uri="{FF2B5EF4-FFF2-40B4-BE49-F238E27FC236}">
                <a16:creationId xmlns:a16="http://schemas.microsoft.com/office/drawing/2014/main" id="{4BD7B155-E016-39BF-2858-5584BA0133D9}"/>
              </a:ext>
            </a:extLst>
          </p:cNvPr>
          <p:cNvSpPr/>
          <p:nvPr/>
        </p:nvSpPr>
        <p:spPr>
          <a:xfrm>
            <a:off x="16536372" y="9548662"/>
            <a:ext cx="714075" cy="0"/>
          </a:xfrm>
          <a:prstGeom prst="line">
            <a:avLst/>
          </a:prstGeom>
          <a:ln w="19050" cap="flat">
            <a:solidFill>
              <a:srgbClr val="000000">
                <a:alpha val="70980"/>
              </a:srgbClr>
            </a:solidFill>
            <a:prstDash val="solid"/>
            <a:headEnd type="none" w="sm" len="sm"/>
            <a:tailEnd type="arrow" w="med" len="sm"/>
          </a:ln>
        </p:spPr>
      </p:sp>
      <p:sp>
        <p:nvSpPr>
          <p:cNvPr id="6" name="TextBox 4">
            <a:extLst>
              <a:ext uri="{FF2B5EF4-FFF2-40B4-BE49-F238E27FC236}">
                <a16:creationId xmlns:a16="http://schemas.microsoft.com/office/drawing/2014/main" id="{191838AB-5643-3755-5959-359DE6D42FE4}"/>
              </a:ext>
            </a:extLst>
          </p:cNvPr>
          <p:cNvSpPr txBox="1"/>
          <p:nvPr/>
        </p:nvSpPr>
        <p:spPr>
          <a:xfrm>
            <a:off x="6097579" y="1257300"/>
            <a:ext cx="6092843" cy="1111010"/>
          </a:xfrm>
          <a:prstGeom prst="rect">
            <a:avLst/>
          </a:prstGeom>
        </p:spPr>
        <p:txBody>
          <a:bodyPr wrap="square" lIns="0" tIns="0" rIns="0" bIns="0" rtlCol="0" anchor="t">
            <a:spAutoFit/>
          </a:bodyPr>
          <a:lstStyle/>
          <a:p>
            <a:pPr>
              <a:lnSpc>
                <a:spcPts val="8696"/>
              </a:lnSpc>
              <a:spcBef>
                <a:spcPct val="0"/>
              </a:spcBef>
            </a:pPr>
            <a:r>
              <a:rPr lang="en-US" sz="7128" b="1" dirty="0">
                <a:solidFill>
                  <a:srgbClr val="E98D55"/>
                </a:solidFill>
                <a:latin typeface="Now Bold"/>
                <a:ea typeface="Now Bold"/>
                <a:cs typeface="Now Bold"/>
                <a:sym typeface="Now Bold"/>
              </a:rPr>
              <a:t>Nerve Block</a:t>
            </a:r>
          </a:p>
        </p:txBody>
      </p:sp>
      <p:pic>
        <p:nvPicPr>
          <p:cNvPr id="8" name="Picture 7">
            <a:extLst>
              <a:ext uri="{FF2B5EF4-FFF2-40B4-BE49-F238E27FC236}">
                <a16:creationId xmlns:a16="http://schemas.microsoft.com/office/drawing/2014/main" id="{818D618F-F166-AF8D-00DD-798893A37F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0" y="2705100"/>
            <a:ext cx="7620000" cy="5810250"/>
          </a:xfrm>
          <a:prstGeom prst="rect">
            <a:avLst/>
          </a:prstGeom>
        </p:spPr>
      </p:pic>
    </p:spTree>
    <p:extLst>
      <p:ext uri="{BB962C8B-B14F-4D97-AF65-F5344CB8AC3E}">
        <p14:creationId xmlns:p14="http://schemas.microsoft.com/office/powerpoint/2010/main" val="8397879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ight Triangle 26">
            <a:extLst>
              <a:ext uri="{FF2B5EF4-FFF2-40B4-BE49-F238E27FC236}">
                <a16:creationId xmlns:a16="http://schemas.microsoft.com/office/drawing/2014/main" id="{5D34EF97-A9CD-1C5B-9230-68D5C759791E}"/>
              </a:ext>
            </a:extLst>
          </p:cNvPr>
          <p:cNvSpPr/>
          <p:nvPr/>
        </p:nvSpPr>
        <p:spPr>
          <a:xfrm rot="16200000">
            <a:off x="6869901" y="-1159292"/>
            <a:ext cx="10287000" cy="12605584"/>
          </a:xfrm>
          <a:prstGeom prst="rtTriangle">
            <a:avLst/>
          </a:prstGeom>
          <a:solidFill>
            <a:srgbClr val="EAEAE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5"/>
          <p:cNvSpPr txBox="1"/>
          <p:nvPr/>
        </p:nvSpPr>
        <p:spPr>
          <a:xfrm>
            <a:off x="746111" y="2324636"/>
            <a:ext cx="9693289" cy="6247864"/>
          </a:xfrm>
          <a:prstGeom prst="rect">
            <a:avLst/>
          </a:prstGeom>
        </p:spPr>
        <p:txBody>
          <a:bodyPr wrap="square" lIns="0" tIns="0" rIns="0" bIns="0" rtlCol="0" anchor="t">
            <a:spAutoFit/>
          </a:bodyPr>
          <a:lstStyle/>
          <a:p>
            <a:pPr algn="l">
              <a:spcAft>
                <a:spcPts val="1200"/>
              </a:spcAft>
            </a:pPr>
            <a:r>
              <a:rPr lang="en-US" sz="6600" dirty="0">
                <a:solidFill>
                  <a:srgbClr val="000000"/>
                </a:solidFill>
                <a:latin typeface="+mj-lt"/>
                <a:ea typeface="Now"/>
                <a:cs typeface="Now"/>
                <a:sym typeface="Now"/>
              </a:rPr>
              <a:t>No</a:t>
            </a:r>
            <a:r>
              <a:rPr lang="en-US" sz="3200" dirty="0">
                <a:solidFill>
                  <a:srgbClr val="000000"/>
                </a:solidFill>
                <a:latin typeface="+mj-lt"/>
                <a:ea typeface="Now"/>
                <a:cs typeface="Now"/>
                <a:sym typeface="Now"/>
              </a:rPr>
              <a:t> one anesthetic agent can produce analgesia, muscle</a:t>
            </a:r>
            <a:br>
              <a:rPr lang="en-US" sz="3200" dirty="0">
                <a:solidFill>
                  <a:srgbClr val="000000"/>
                </a:solidFill>
                <a:latin typeface="+mj-lt"/>
                <a:ea typeface="Now"/>
                <a:cs typeface="Now"/>
                <a:sym typeface="Now"/>
              </a:rPr>
            </a:br>
            <a:r>
              <a:rPr lang="en-US" sz="3200" dirty="0">
                <a:solidFill>
                  <a:srgbClr val="000000"/>
                </a:solidFill>
                <a:latin typeface="+mj-lt"/>
                <a:ea typeface="Now"/>
                <a:cs typeface="Now"/>
                <a:sym typeface="Now"/>
              </a:rPr>
              <a:t>relaxation, loss of body sensations and amnesia, so we employ </a:t>
            </a:r>
            <a:r>
              <a:rPr lang="en-US" sz="3200" b="1" dirty="0">
                <a:solidFill>
                  <a:srgbClr val="000000"/>
                </a:solidFill>
                <a:latin typeface="+mj-lt"/>
                <a:ea typeface="Now"/>
                <a:cs typeface="Now"/>
                <a:sym typeface="Now"/>
              </a:rPr>
              <a:t>Balanced Anesthesia </a:t>
            </a:r>
            <a:r>
              <a:rPr lang="en-US" sz="3200" dirty="0">
                <a:solidFill>
                  <a:srgbClr val="000000"/>
                </a:solidFill>
                <a:latin typeface="+mj-lt"/>
                <a:ea typeface="Now"/>
                <a:cs typeface="Now"/>
                <a:sym typeface="Now"/>
              </a:rPr>
              <a:t>in which a “cocktail” of different drugs is used to achieve the goals on general anesthesia.</a:t>
            </a:r>
          </a:p>
          <a:p>
            <a:pPr algn="l">
              <a:spcAft>
                <a:spcPts val="1200"/>
              </a:spcAft>
            </a:pPr>
            <a:r>
              <a:rPr lang="en-US" sz="3200" dirty="0">
                <a:solidFill>
                  <a:srgbClr val="000000"/>
                </a:solidFill>
                <a:latin typeface="+mj-lt"/>
                <a:ea typeface="Now"/>
                <a:cs typeface="Now"/>
                <a:sym typeface="Now"/>
              </a:rPr>
              <a:t>Balanced Anesthesia uses a combination of agents to limit </a:t>
            </a:r>
            <a:r>
              <a:rPr lang="en-US" sz="3200">
                <a:solidFill>
                  <a:srgbClr val="000000"/>
                </a:solidFill>
                <a:latin typeface="+mj-lt"/>
                <a:ea typeface="Now"/>
                <a:cs typeface="Now"/>
                <a:sym typeface="Now"/>
              </a:rPr>
              <a:t>the doses </a:t>
            </a:r>
            <a:r>
              <a:rPr lang="en-US" sz="3200" dirty="0">
                <a:solidFill>
                  <a:srgbClr val="000000"/>
                </a:solidFill>
                <a:latin typeface="+mj-lt"/>
                <a:ea typeface="Now"/>
                <a:cs typeface="Now"/>
                <a:sym typeface="Now"/>
              </a:rPr>
              <a:t>and toxicity of each drug.</a:t>
            </a:r>
          </a:p>
          <a:p>
            <a:pPr algn="l">
              <a:spcAft>
                <a:spcPts val="1200"/>
              </a:spcAft>
            </a:pPr>
            <a:r>
              <a:rPr lang="en-US" sz="3200" dirty="0">
                <a:solidFill>
                  <a:srgbClr val="000000"/>
                </a:solidFill>
                <a:latin typeface="+mj-lt"/>
                <a:ea typeface="Now"/>
                <a:cs typeface="Now"/>
                <a:sym typeface="Now"/>
              </a:rPr>
              <a:t>The objectives of Balanced Anesthesia are to calm the patient, minimize the pain, and reduce the potential for adverse effects associated with analgesic and anesthetic agents.</a:t>
            </a:r>
          </a:p>
        </p:txBody>
      </p:sp>
      <p:grpSp>
        <p:nvGrpSpPr>
          <p:cNvPr id="7" name="Group 16">
            <a:extLst>
              <a:ext uri="{FF2B5EF4-FFF2-40B4-BE49-F238E27FC236}">
                <a16:creationId xmlns:a16="http://schemas.microsoft.com/office/drawing/2014/main" id="{2658712E-F6BC-6A21-9F4F-08FDDD7EBE80}"/>
              </a:ext>
            </a:extLst>
          </p:cNvPr>
          <p:cNvGrpSpPr/>
          <p:nvPr/>
        </p:nvGrpSpPr>
        <p:grpSpPr>
          <a:xfrm>
            <a:off x="16154400" y="9334500"/>
            <a:ext cx="1453670" cy="428324"/>
            <a:chOff x="0" y="0"/>
            <a:chExt cx="952367" cy="280615"/>
          </a:xfrm>
        </p:grpSpPr>
        <p:sp>
          <p:nvSpPr>
            <p:cNvPr id="8" name="Freeform 17">
              <a:extLst>
                <a:ext uri="{FF2B5EF4-FFF2-40B4-BE49-F238E27FC236}">
                  <a16:creationId xmlns:a16="http://schemas.microsoft.com/office/drawing/2014/main" id="{669964C5-991F-081C-ECA0-C8824876D839}"/>
                </a:ext>
              </a:extLst>
            </p:cNvPr>
            <p:cNvSpPr/>
            <p:nvPr/>
          </p:nvSpPr>
          <p:spPr>
            <a:xfrm>
              <a:off x="0" y="0"/>
              <a:ext cx="952367" cy="280615"/>
            </a:xfrm>
            <a:custGeom>
              <a:avLst/>
              <a:gdLst/>
              <a:ahLst/>
              <a:cxnLst/>
              <a:rect l="l" t="t" r="r" b="b"/>
              <a:pathLst>
                <a:path w="952367" h="280615">
                  <a:moveTo>
                    <a:pt x="140308" y="0"/>
                  </a:moveTo>
                  <a:lnTo>
                    <a:pt x="812059" y="0"/>
                  </a:lnTo>
                  <a:cubicBezTo>
                    <a:pt x="889549" y="0"/>
                    <a:pt x="952367" y="62818"/>
                    <a:pt x="952367" y="140308"/>
                  </a:cubicBezTo>
                  <a:lnTo>
                    <a:pt x="952367" y="140308"/>
                  </a:lnTo>
                  <a:cubicBezTo>
                    <a:pt x="952367" y="177519"/>
                    <a:pt x="937585" y="213207"/>
                    <a:pt x="911272" y="239520"/>
                  </a:cubicBezTo>
                  <a:cubicBezTo>
                    <a:pt x="884959" y="265833"/>
                    <a:pt x="849271" y="280615"/>
                    <a:pt x="812059" y="280615"/>
                  </a:cubicBezTo>
                  <a:lnTo>
                    <a:pt x="140308" y="280615"/>
                  </a:lnTo>
                  <a:cubicBezTo>
                    <a:pt x="62818" y="280615"/>
                    <a:pt x="0" y="217797"/>
                    <a:pt x="0" y="140308"/>
                  </a:cubicBezTo>
                  <a:lnTo>
                    <a:pt x="0" y="140308"/>
                  </a:lnTo>
                  <a:cubicBezTo>
                    <a:pt x="0" y="62818"/>
                    <a:pt x="62818" y="0"/>
                    <a:pt x="140308" y="0"/>
                  </a:cubicBezTo>
                  <a:close/>
                </a:path>
              </a:pathLst>
            </a:custGeom>
            <a:solidFill>
              <a:srgbClr val="000000">
                <a:alpha val="0"/>
              </a:srgbClr>
            </a:solidFill>
            <a:ln w="9525" cap="rnd">
              <a:solidFill>
                <a:srgbClr val="000000"/>
              </a:solidFill>
              <a:prstDash val="solid"/>
              <a:round/>
            </a:ln>
          </p:spPr>
        </p:sp>
        <p:sp>
          <p:nvSpPr>
            <p:cNvPr id="9" name="TextBox 18">
              <a:extLst>
                <a:ext uri="{FF2B5EF4-FFF2-40B4-BE49-F238E27FC236}">
                  <a16:creationId xmlns:a16="http://schemas.microsoft.com/office/drawing/2014/main" id="{54726103-5670-00DC-3EAE-076C69FA2046}"/>
                </a:ext>
              </a:extLst>
            </p:cNvPr>
            <p:cNvSpPr txBox="1"/>
            <p:nvPr/>
          </p:nvSpPr>
          <p:spPr>
            <a:xfrm>
              <a:off x="0" y="-28575"/>
              <a:ext cx="952367" cy="309190"/>
            </a:xfrm>
            <a:prstGeom prst="rect">
              <a:avLst/>
            </a:prstGeom>
          </p:spPr>
          <p:txBody>
            <a:bodyPr lIns="40640" tIns="40640" rIns="40640" bIns="40640" rtlCol="0" anchor="ctr"/>
            <a:lstStyle/>
            <a:p>
              <a:pPr algn="ctr">
                <a:lnSpc>
                  <a:spcPts val="2127"/>
                </a:lnSpc>
              </a:pPr>
              <a:endParaRPr/>
            </a:p>
          </p:txBody>
        </p:sp>
      </p:grpSp>
      <p:sp>
        <p:nvSpPr>
          <p:cNvPr id="10" name="AutoShape 19">
            <a:extLst>
              <a:ext uri="{FF2B5EF4-FFF2-40B4-BE49-F238E27FC236}">
                <a16:creationId xmlns:a16="http://schemas.microsoft.com/office/drawing/2014/main" id="{C26F6350-232C-B53D-5B16-B375A6DA031A}"/>
              </a:ext>
            </a:extLst>
          </p:cNvPr>
          <p:cNvSpPr/>
          <p:nvPr/>
        </p:nvSpPr>
        <p:spPr>
          <a:xfrm>
            <a:off x="16536372" y="9548662"/>
            <a:ext cx="714075" cy="0"/>
          </a:xfrm>
          <a:prstGeom prst="line">
            <a:avLst/>
          </a:prstGeom>
          <a:ln w="19050" cap="flat">
            <a:solidFill>
              <a:srgbClr val="000000">
                <a:alpha val="70980"/>
              </a:srgbClr>
            </a:solidFill>
            <a:prstDash val="solid"/>
            <a:headEnd type="none" w="sm" len="sm"/>
            <a:tailEnd type="arrow" w="med" len="sm"/>
          </a:ln>
        </p:spPr>
      </p:sp>
      <p:grpSp>
        <p:nvGrpSpPr>
          <p:cNvPr id="25" name="Group 24">
            <a:extLst>
              <a:ext uri="{FF2B5EF4-FFF2-40B4-BE49-F238E27FC236}">
                <a16:creationId xmlns:a16="http://schemas.microsoft.com/office/drawing/2014/main" id="{00261AD6-3C54-2396-DFC9-7D79B72926C2}"/>
              </a:ext>
            </a:extLst>
          </p:cNvPr>
          <p:cNvGrpSpPr/>
          <p:nvPr/>
        </p:nvGrpSpPr>
        <p:grpSpPr>
          <a:xfrm>
            <a:off x="10995333" y="2628900"/>
            <a:ext cx="6530667" cy="5876265"/>
            <a:chOff x="10363200" y="1638300"/>
            <a:chExt cx="7452360" cy="6705600"/>
          </a:xfrm>
        </p:grpSpPr>
        <p:sp>
          <p:nvSpPr>
            <p:cNvPr id="24" name="Rectangle 23">
              <a:extLst>
                <a:ext uri="{FF2B5EF4-FFF2-40B4-BE49-F238E27FC236}">
                  <a16:creationId xmlns:a16="http://schemas.microsoft.com/office/drawing/2014/main" id="{929475BF-7D29-1F22-0DAB-67CEF8AEC162}"/>
                </a:ext>
              </a:extLst>
            </p:cNvPr>
            <p:cNvSpPr/>
            <p:nvPr/>
          </p:nvSpPr>
          <p:spPr>
            <a:xfrm>
              <a:off x="10363200" y="1638300"/>
              <a:ext cx="7452360" cy="67056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55F6E4D8-834C-FB24-BD1D-7A9CC102FC6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524951" y="2722077"/>
              <a:ext cx="5525768" cy="4003419"/>
            </a:xfrm>
            <a:prstGeom prst="rect">
              <a:avLst/>
            </a:prstGeom>
          </p:spPr>
        </p:pic>
        <p:sp>
          <p:nvSpPr>
            <p:cNvPr id="20" name="TextBox 19">
              <a:extLst>
                <a:ext uri="{FF2B5EF4-FFF2-40B4-BE49-F238E27FC236}">
                  <a16:creationId xmlns:a16="http://schemas.microsoft.com/office/drawing/2014/main" id="{6106AE0D-E15A-E558-81B6-4559CF5E438D}"/>
                </a:ext>
              </a:extLst>
            </p:cNvPr>
            <p:cNvSpPr txBox="1"/>
            <p:nvPr/>
          </p:nvSpPr>
          <p:spPr>
            <a:xfrm>
              <a:off x="13335335" y="2029480"/>
              <a:ext cx="1905000" cy="523220"/>
            </a:xfrm>
            <a:prstGeom prst="rect">
              <a:avLst/>
            </a:prstGeom>
            <a:noFill/>
            <a:ln>
              <a:noFill/>
            </a:ln>
          </p:spPr>
          <p:txBody>
            <a:bodyPr wrap="square" rtlCol="0">
              <a:spAutoFit/>
            </a:bodyPr>
            <a:lstStyle/>
            <a:p>
              <a:pPr algn="ctr"/>
              <a:r>
                <a:rPr lang="en-US" sz="2800" b="1" dirty="0">
                  <a:solidFill>
                    <a:srgbClr val="E98D55"/>
                  </a:solidFill>
                </a:rPr>
                <a:t>Analgesia</a:t>
              </a:r>
            </a:p>
          </p:txBody>
        </p:sp>
        <p:sp>
          <p:nvSpPr>
            <p:cNvPr id="21" name="TextBox 20">
              <a:extLst>
                <a:ext uri="{FF2B5EF4-FFF2-40B4-BE49-F238E27FC236}">
                  <a16:creationId xmlns:a16="http://schemas.microsoft.com/office/drawing/2014/main" id="{F8961D33-7AB7-DA05-C881-8BE0D835F18E}"/>
                </a:ext>
              </a:extLst>
            </p:cNvPr>
            <p:cNvSpPr txBox="1"/>
            <p:nvPr/>
          </p:nvSpPr>
          <p:spPr>
            <a:xfrm>
              <a:off x="13335335" y="6819900"/>
              <a:ext cx="1905000" cy="954107"/>
            </a:xfrm>
            <a:prstGeom prst="rect">
              <a:avLst/>
            </a:prstGeom>
            <a:noFill/>
            <a:ln>
              <a:noFill/>
            </a:ln>
          </p:spPr>
          <p:txBody>
            <a:bodyPr wrap="square" rtlCol="0">
              <a:spAutoFit/>
            </a:bodyPr>
            <a:lstStyle/>
            <a:p>
              <a:pPr algn="ctr"/>
              <a:r>
                <a:rPr lang="en-US" sz="2800" b="1" dirty="0">
                  <a:solidFill>
                    <a:srgbClr val="E98D55"/>
                  </a:solidFill>
                </a:rPr>
                <a:t>Muscle </a:t>
              </a:r>
              <a:br>
                <a:rPr lang="en-US" sz="2800" b="1" dirty="0">
                  <a:solidFill>
                    <a:srgbClr val="E98D55"/>
                  </a:solidFill>
                </a:rPr>
              </a:br>
              <a:r>
                <a:rPr lang="en-US" sz="2800" b="1" dirty="0">
                  <a:solidFill>
                    <a:srgbClr val="E98D55"/>
                  </a:solidFill>
                </a:rPr>
                <a:t>Relaxtion</a:t>
              </a:r>
            </a:p>
          </p:txBody>
        </p:sp>
        <p:sp>
          <p:nvSpPr>
            <p:cNvPr id="22" name="TextBox 21">
              <a:extLst>
                <a:ext uri="{FF2B5EF4-FFF2-40B4-BE49-F238E27FC236}">
                  <a16:creationId xmlns:a16="http://schemas.microsoft.com/office/drawing/2014/main" id="{4A975235-2E54-1731-5626-443FD54B19FA}"/>
                </a:ext>
              </a:extLst>
            </p:cNvPr>
            <p:cNvSpPr txBox="1"/>
            <p:nvPr/>
          </p:nvSpPr>
          <p:spPr>
            <a:xfrm rot="16200000">
              <a:off x="9995590" y="4422780"/>
              <a:ext cx="2201828" cy="597064"/>
            </a:xfrm>
            <a:prstGeom prst="rect">
              <a:avLst/>
            </a:prstGeom>
            <a:noFill/>
            <a:ln>
              <a:noFill/>
            </a:ln>
          </p:spPr>
          <p:txBody>
            <a:bodyPr wrap="square" rtlCol="0">
              <a:spAutoFit/>
            </a:bodyPr>
            <a:lstStyle/>
            <a:p>
              <a:pPr algn="ctr"/>
              <a:r>
                <a:rPr lang="en-US" sz="2800" b="1" dirty="0">
                  <a:solidFill>
                    <a:srgbClr val="E98D55"/>
                  </a:solidFill>
                </a:rPr>
                <a:t>Anesthesia</a:t>
              </a:r>
            </a:p>
          </p:txBody>
        </p:sp>
        <p:sp>
          <p:nvSpPr>
            <p:cNvPr id="23" name="TextBox 22">
              <a:extLst>
                <a:ext uri="{FF2B5EF4-FFF2-40B4-BE49-F238E27FC236}">
                  <a16:creationId xmlns:a16="http://schemas.microsoft.com/office/drawing/2014/main" id="{2D852FF8-4E6D-4354-36D5-78B071B8983A}"/>
                </a:ext>
              </a:extLst>
            </p:cNvPr>
            <p:cNvSpPr txBox="1"/>
            <p:nvPr/>
          </p:nvSpPr>
          <p:spPr>
            <a:xfrm rot="5400000" flipH="1">
              <a:off x="16202519" y="4459701"/>
              <a:ext cx="1904999" cy="523220"/>
            </a:xfrm>
            <a:prstGeom prst="rect">
              <a:avLst/>
            </a:prstGeom>
            <a:noFill/>
            <a:ln>
              <a:noFill/>
            </a:ln>
          </p:spPr>
          <p:txBody>
            <a:bodyPr wrap="square" rtlCol="0">
              <a:spAutoFit/>
            </a:bodyPr>
            <a:lstStyle/>
            <a:p>
              <a:pPr algn="ctr"/>
              <a:r>
                <a:rPr lang="en-US" sz="2800" b="1" dirty="0">
                  <a:solidFill>
                    <a:srgbClr val="E98D55"/>
                  </a:solidFill>
                </a:rPr>
                <a:t>sedation</a:t>
              </a:r>
            </a:p>
          </p:txBody>
        </p:sp>
      </p:grpSp>
      <p:sp>
        <p:nvSpPr>
          <p:cNvPr id="26" name="TextBox 4">
            <a:extLst>
              <a:ext uri="{FF2B5EF4-FFF2-40B4-BE49-F238E27FC236}">
                <a16:creationId xmlns:a16="http://schemas.microsoft.com/office/drawing/2014/main" id="{680A6C1A-237E-B848-F033-D8ECD597AFC2}"/>
              </a:ext>
            </a:extLst>
          </p:cNvPr>
          <p:cNvSpPr txBox="1"/>
          <p:nvPr/>
        </p:nvSpPr>
        <p:spPr>
          <a:xfrm>
            <a:off x="609600" y="905534"/>
            <a:ext cx="10287000" cy="1113766"/>
          </a:xfrm>
          <a:prstGeom prst="rect">
            <a:avLst/>
          </a:prstGeom>
        </p:spPr>
        <p:txBody>
          <a:bodyPr wrap="square" lIns="0" tIns="0" rIns="0" bIns="0" rtlCol="0" anchor="t">
            <a:spAutoFit/>
          </a:bodyPr>
          <a:lstStyle/>
          <a:p>
            <a:pPr>
              <a:lnSpc>
                <a:spcPts val="8696"/>
              </a:lnSpc>
              <a:spcBef>
                <a:spcPct val="0"/>
              </a:spcBef>
            </a:pPr>
            <a:r>
              <a:rPr lang="en-US" sz="7200" b="1" dirty="0">
                <a:solidFill>
                  <a:srgbClr val="E98D55"/>
                </a:solidFill>
                <a:latin typeface="Now Bold" panose="020B0604020202020204" charset="0"/>
                <a:ea typeface="Now"/>
                <a:cs typeface="Now"/>
                <a:sym typeface="Now"/>
              </a:rPr>
              <a:t>Balanced Anesthesia</a:t>
            </a:r>
            <a:endParaRPr lang="en-US" sz="7128" b="1" dirty="0">
              <a:solidFill>
                <a:srgbClr val="E98D55"/>
              </a:solidFill>
              <a:latin typeface="Now Bold"/>
              <a:ea typeface="Now Bold"/>
              <a:cs typeface="Now Bold"/>
              <a:sym typeface="Now Bold"/>
            </a:endParaRPr>
          </a:p>
        </p:txBody>
      </p:sp>
    </p:spTree>
    <p:extLst>
      <p:ext uri="{BB962C8B-B14F-4D97-AF65-F5344CB8AC3E}">
        <p14:creationId xmlns:p14="http://schemas.microsoft.com/office/powerpoint/2010/main" val="32724212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ght Triangle 2">
            <a:extLst>
              <a:ext uri="{FF2B5EF4-FFF2-40B4-BE49-F238E27FC236}">
                <a16:creationId xmlns:a16="http://schemas.microsoft.com/office/drawing/2014/main" id="{77901624-5160-55E9-D0C9-CA45D7C987B1}"/>
              </a:ext>
            </a:extLst>
          </p:cNvPr>
          <p:cNvSpPr/>
          <p:nvPr/>
        </p:nvSpPr>
        <p:spPr>
          <a:xfrm rot="16200000">
            <a:off x="6874292" y="-1159292"/>
            <a:ext cx="10287000" cy="12605584"/>
          </a:xfrm>
          <a:prstGeom prst="rtTriangle">
            <a:avLst/>
          </a:prstGeom>
          <a:solidFill>
            <a:srgbClr val="EAEAE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6"/>
          <p:cNvSpPr txBox="1"/>
          <p:nvPr/>
        </p:nvSpPr>
        <p:spPr>
          <a:xfrm>
            <a:off x="838200" y="529277"/>
            <a:ext cx="10896600" cy="1149097"/>
          </a:xfrm>
          <a:prstGeom prst="rect">
            <a:avLst/>
          </a:prstGeom>
        </p:spPr>
        <p:txBody>
          <a:bodyPr wrap="square" lIns="0" tIns="0" rIns="0" bIns="0" rtlCol="0" anchor="t">
            <a:spAutoFit/>
          </a:bodyPr>
          <a:lstStyle/>
          <a:p>
            <a:pPr algn="l">
              <a:lnSpc>
                <a:spcPts val="8989"/>
              </a:lnSpc>
              <a:spcBef>
                <a:spcPct val="0"/>
              </a:spcBef>
            </a:pPr>
            <a:r>
              <a:rPr lang="en-US" sz="7368" b="1" dirty="0">
                <a:solidFill>
                  <a:srgbClr val="E98D55"/>
                </a:solidFill>
                <a:latin typeface="Now Bold"/>
                <a:ea typeface="Now Bold"/>
                <a:cs typeface="Now Bold"/>
                <a:sym typeface="Now Bold"/>
              </a:rPr>
              <a:t>Balanced Anesthesia</a:t>
            </a:r>
          </a:p>
        </p:txBody>
      </p:sp>
      <p:graphicFrame>
        <p:nvGraphicFramePr>
          <p:cNvPr id="2" name="Diagram 1">
            <a:extLst>
              <a:ext uri="{FF2B5EF4-FFF2-40B4-BE49-F238E27FC236}">
                <a16:creationId xmlns:a16="http://schemas.microsoft.com/office/drawing/2014/main" id="{BCDE210A-5757-43A8-A9AF-87D8F9192356}"/>
              </a:ext>
            </a:extLst>
          </p:cNvPr>
          <p:cNvGraphicFramePr/>
          <p:nvPr>
            <p:extLst>
              <p:ext uri="{D42A27DB-BD31-4B8C-83A1-F6EECF244321}">
                <p14:modId xmlns:p14="http://schemas.microsoft.com/office/powerpoint/2010/main" val="3794803650"/>
              </p:ext>
            </p:extLst>
          </p:nvPr>
        </p:nvGraphicFramePr>
        <p:xfrm>
          <a:off x="967740" y="1714500"/>
          <a:ext cx="15034260" cy="77847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4" name="Group 16">
            <a:extLst>
              <a:ext uri="{FF2B5EF4-FFF2-40B4-BE49-F238E27FC236}">
                <a16:creationId xmlns:a16="http://schemas.microsoft.com/office/drawing/2014/main" id="{57285171-48BB-8FF1-D948-AAE3C8763628}"/>
              </a:ext>
            </a:extLst>
          </p:cNvPr>
          <p:cNvGrpSpPr/>
          <p:nvPr/>
        </p:nvGrpSpPr>
        <p:grpSpPr>
          <a:xfrm>
            <a:off x="16154400" y="9334500"/>
            <a:ext cx="1453670" cy="428324"/>
            <a:chOff x="0" y="0"/>
            <a:chExt cx="952367" cy="280615"/>
          </a:xfrm>
        </p:grpSpPr>
        <p:sp>
          <p:nvSpPr>
            <p:cNvPr id="5" name="Freeform 17">
              <a:extLst>
                <a:ext uri="{FF2B5EF4-FFF2-40B4-BE49-F238E27FC236}">
                  <a16:creationId xmlns:a16="http://schemas.microsoft.com/office/drawing/2014/main" id="{D3AB1B18-6338-5C56-70AC-E9CB6E4ED4DD}"/>
                </a:ext>
              </a:extLst>
            </p:cNvPr>
            <p:cNvSpPr/>
            <p:nvPr/>
          </p:nvSpPr>
          <p:spPr>
            <a:xfrm>
              <a:off x="0" y="0"/>
              <a:ext cx="952367" cy="280615"/>
            </a:xfrm>
            <a:custGeom>
              <a:avLst/>
              <a:gdLst/>
              <a:ahLst/>
              <a:cxnLst/>
              <a:rect l="l" t="t" r="r" b="b"/>
              <a:pathLst>
                <a:path w="952367" h="280615">
                  <a:moveTo>
                    <a:pt x="140308" y="0"/>
                  </a:moveTo>
                  <a:lnTo>
                    <a:pt x="812059" y="0"/>
                  </a:lnTo>
                  <a:cubicBezTo>
                    <a:pt x="889549" y="0"/>
                    <a:pt x="952367" y="62818"/>
                    <a:pt x="952367" y="140308"/>
                  </a:cubicBezTo>
                  <a:lnTo>
                    <a:pt x="952367" y="140308"/>
                  </a:lnTo>
                  <a:cubicBezTo>
                    <a:pt x="952367" y="177519"/>
                    <a:pt x="937585" y="213207"/>
                    <a:pt x="911272" y="239520"/>
                  </a:cubicBezTo>
                  <a:cubicBezTo>
                    <a:pt x="884959" y="265833"/>
                    <a:pt x="849271" y="280615"/>
                    <a:pt x="812059" y="280615"/>
                  </a:cubicBezTo>
                  <a:lnTo>
                    <a:pt x="140308" y="280615"/>
                  </a:lnTo>
                  <a:cubicBezTo>
                    <a:pt x="62818" y="280615"/>
                    <a:pt x="0" y="217797"/>
                    <a:pt x="0" y="140308"/>
                  </a:cubicBezTo>
                  <a:lnTo>
                    <a:pt x="0" y="140308"/>
                  </a:lnTo>
                  <a:cubicBezTo>
                    <a:pt x="0" y="62818"/>
                    <a:pt x="62818" y="0"/>
                    <a:pt x="140308" y="0"/>
                  </a:cubicBezTo>
                  <a:close/>
                </a:path>
              </a:pathLst>
            </a:custGeom>
            <a:solidFill>
              <a:srgbClr val="000000">
                <a:alpha val="0"/>
              </a:srgbClr>
            </a:solidFill>
            <a:ln w="9525" cap="rnd">
              <a:solidFill>
                <a:srgbClr val="000000"/>
              </a:solidFill>
              <a:prstDash val="solid"/>
              <a:round/>
            </a:ln>
          </p:spPr>
        </p:sp>
        <p:sp>
          <p:nvSpPr>
            <p:cNvPr id="8" name="TextBox 18">
              <a:extLst>
                <a:ext uri="{FF2B5EF4-FFF2-40B4-BE49-F238E27FC236}">
                  <a16:creationId xmlns:a16="http://schemas.microsoft.com/office/drawing/2014/main" id="{2CDD945C-090B-A24C-04B3-E3F5CB365012}"/>
                </a:ext>
              </a:extLst>
            </p:cNvPr>
            <p:cNvSpPr txBox="1"/>
            <p:nvPr/>
          </p:nvSpPr>
          <p:spPr>
            <a:xfrm>
              <a:off x="0" y="-28575"/>
              <a:ext cx="952367" cy="309190"/>
            </a:xfrm>
            <a:prstGeom prst="rect">
              <a:avLst/>
            </a:prstGeom>
          </p:spPr>
          <p:txBody>
            <a:bodyPr lIns="40640" tIns="40640" rIns="40640" bIns="40640" rtlCol="0" anchor="ctr"/>
            <a:lstStyle/>
            <a:p>
              <a:pPr algn="ctr">
                <a:lnSpc>
                  <a:spcPts val="2127"/>
                </a:lnSpc>
              </a:pPr>
              <a:endParaRPr/>
            </a:p>
          </p:txBody>
        </p:sp>
      </p:grpSp>
      <p:sp>
        <p:nvSpPr>
          <p:cNvPr id="9" name="AutoShape 19">
            <a:extLst>
              <a:ext uri="{FF2B5EF4-FFF2-40B4-BE49-F238E27FC236}">
                <a16:creationId xmlns:a16="http://schemas.microsoft.com/office/drawing/2014/main" id="{41E593E9-E090-894E-0454-F4F724A276CF}"/>
              </a:ext>
            </a:extLst>
          </p:cNvPr>
          <p:cNvSpPr/>
          <p:nvPr/>
        </p:nvSpPr>
        <p:spPr>
          <a:xfrm>
            <a:off x="16536372" y="9548662"/>
            <a:ext cx="714075" cy="0"/>
          </a:xfrm>
          <a:prstGeom prst="line">
            <a:avLst/>
          </a:prstGeom>
          <a:ln w="19050" cap="flat">
            <a:solidFill>
              <a:srgbClr val="000000">
                <a:alpha val="70980"/>
              </a:srgbClr>
            </a:solidFill>
            <a:prstDash val="solid"/>
            <a:headEnd type="none" w="sm" len="sm"/>
            <a:tailEnd type="arrow" w="med" len="sm"/>
          </a:ln>
        </p:spPr>
      </p:sp>
    </p:spTree>
    <p:extLst>
      <p:ext uri="{BB962C8B-B14F-4D97-AF65-F5344CB8AC3E}">
        <p14:creationId xmlns:p14="http://schemas.microsoft.com/office/powerpoint/2010/main" val="368483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Isosceles Triangle 17">
            <a:extLst>
              <a:ext uri="{FF2B5EF4-FFF2-40B4-BE49-F238E27FC236}">
                <a16:creationId xmlns:a16="http://schemas.microsoft.com/office/drawing/2014/main" id="{D843E8BD-F1B3-D0B1-0383-7EFFAC98E7B0}"/>
              </a:ext>
            </a:extLst>
          </p:cNvPr>
          <p:cNvSpPr/>
          <p:nvPr/>
        </p:nvSpPr>
        <p:spPr>
          <a:xfrm>
            <a:off x="0" y="4838700"/>
            <a:ext cx="18288000" cy="5439918"/>
          </a:xfrm>
          <a:prstGeom prst="triangle">
            <a:avLst/>
          </a:prstGeom>
          <a:solidFill>
            <a:srgbClr val="EAEAE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5D5E63"/>
              </a:solidFill>
            </a:endParaRPr>
          </a:p>
        </p:txBody>
      </p:sp>
      <p:sp>
        <p:nvSpPr>
          <p:cNvPr id="5" name="TextBox 5"/>
          <p:cNvSpPr txBox="1"/>
          <p:nvPr/>
        </p:nvSpPr>
        <p:spPr>
          <a:xfrm>
            <a:off x="1424229" y="2845220"/>
            <a:ext cx="10951877" cy="4355680"/>
          </a:xfrm>
          <a:prstGeom prst="rect">
            <a:avLst/>
          </a:prstGeom>
        </p:spPr>
        <p:txBody>
          <a:bodyPr wrap="square" lIns="0" tIns="0" rIns="0" bIns="0" rtlCol="0" anchor="t">
            <a:spAutoFit/>
          </a:bodyPr>
          <a:lstStyle/>
          <a:p>
            <a:pPr>
              <a:lnSpc>
                <a:spcPct val="150000"/>
              </a:lnSpc>
            </a:pPr>
            <a:r>
              <a:rPr lang="en-US" sz="3200" dirty="0">
                <a:latin typeface="+mj-lt"/>
              </a:rPr>
              <a:t>Four main stages are recognized based upon:</a:t>
            </a:r>
          </a:p>
          <a:p>
            <a:pPr marL="457200" indent="-457200">
              <a:lnSpc>
                <a:spcPct val="150000"/>
              </a:lnSpc>
              <a:buFont typeface="Wingdings" panose="05000000000000000000" pitchFamily="2" charset="2"/>
              <a:buChar char="§"/>
            </a:pPr>
            <a:r>
              <a:rPr lang="en-US" sz="3200" b="1" dirty="0">
                <a:solidFill>
                  <a:srgbClr val="E98D55"/>
                </a:solidFill>
                <a:latin typeface="+mj-lt"/>
              </a:rPr>
              <a:t>Patient's body movements</a:t>
            </a:r>
          </a:p>
          <a:p>
            <a:pPr marL="457200" indent="-457200">
              <a:lnSpc>
                <a:spcPct val="150000"/>
              </a:lnSpc>
              <a:buFont typeface="Wingdings" panose="05000000000000000000" pitchFamily="2" charset="2"/>
              <a:buChar char="§"/>
            </a:pPr>
            <a:r>
              <a:rPr lang="en-US" sz="3200" b="1" dirty="0">
                <a:solidFill>
                  <a:srgbClr val="E98D55"/>
                </a:solidFill>
                <a:latin typeface="+mj-lt"/>
              </a:rPr>
              <a:t>Respiratory rhythm,</a:t>
            </a:r>
          </a:p>
          <a:p>
            <a:pPr marL="457200" indent="-457200">
              <a:lnSpc>
                <a:spcPct val="150000"/>
              </a:lnSpc>
              <a:buFont typeface="Wingdings" panose="05000000000000000000" pitchFamily="2" charset="2"/>
              <a:buChar char="§"/>
            </a:pPr>
            <a:r>
              <a:rPr lang="en-US" sz="3200" b="1" dirty="0">
                <a:solidFill>
                  <a:srgbClr val="E98D55"/>
                </a:solidFill>
                <a:latin typeface="+mj-lt"/>
              </a:rPr>
              <a:t>Oculomotor reflexes,</a:t>
            </a:r>
          </a:p>
          <a:p>
            <a:pPr marL="457200" indent="-457200">
              <a:lnSpc>
                <a:spcPct val="150000"/>
              </a:lnSpc>
              <a:buFont typeface="Wingdings" panose="05000000000000000000" pitchFamily="2" charset="2"/>
              <a:buChar char="§"/>
            </a:pPr>
            <a:r>
              <a:rPr lang="en-US" sz="3200" b="1" dirty="0">
                <a:solidFill>
                  <a:srgbClr val="E98D55"/>
                </a:solidFill>
                <a:latin typeface="+mj-lt"/>
              </a:rPr>
              <a:t>Muscle tone</a:t>
            </a:r>
            <a:endParaRPr lang="en-US" sz="3200" b="1" dirty="0">
              <a:solidFill>
                <a:srgbClr val="E98D55"/>
              </a:solidFill>
              <a:latin typeface="+mj-lt"/>
              <a:ea typeface="Now"/>
              <a:cs typeface="Now"/>
              <a:sym typeface="Now"/>
            </a:endParaRPr>
          </a:p>
          <a:p>
            <a:pPr algn="l">
              <a:lnSpc>
                <a:spcPct val="150000"/>
              </a:lnSpc>
            </a:pPr>
            <a:endParaRPr lang="en-US" sz="3200" dirty="0">
              <a:latin typeface="+mj-lt"/>
              <a:ea typeface="Now"/>
              <a:cs typeface="Now"/>
              <a:sym typeface="Now"/>
            </a:endParaRPr>
          </a:p>
        </p:txBody>
      </p:sp>
      <p:grpSp>
        <p:nvGrpSpPr>
          <p:cNvPr id="7" name="Group 16">
            <a:extLst>
              <a:ext uri="{FF2B5EF4-FFF2-40B4-BE49-F238E27FC236}">
                <a16:creationId xmlns:a16="http://schemas.microsoft.com/office/drawing/2014/main" id="{461754A8-90CA-7CB4-5917-F4958B018BAF}"/>
              </a:ext>
            </a:extLst>
          </p:cNvPr>
          <p:cNvGrpSpPr/>
          <p:nvPr/>
        </p:nvGrpSpPr>
        <p:grpSpPr>
          <a:xfrm>
            <a:off x="16154400" y="9334500"/>
            <a:ext cx="1453670" cy="428324"/>
            <a:chOff x="0" y="0"/>
            <a:chExt cx="952367" cy="280615"/>
          </a:xfrm>
        </p:grpSpPr>
        <p:sp>
          <p:nvSpPr>
            <p:cNvPr id="8" name="Freeform 17">
              <a:extLst>
                <a:ext uri="{FF2B5EF4-FFF2-40B4-BE49-F238E27FC236}">
                  <a16:creationId xmlns:a16="http://schemas.microsoft.com/office/drawing/2014/main" id="{1D8CEEE8-2E92-C42C-467D-61D023BA6F0B}"/>
                </a:ext>
              </a:extLst>
            </p:cNvPr>
            <p:cNvSpPr/>
            <p:nvPr/>
          </p:nvSpPr>
          <p:spPr>
            <a:xfrm>
              <a:off x="0" y="0"/>
              <a:ext cx="952367" cy="280615"/>
            </a:xfrm>
            <a:custGeom>
              <a:avLst/>
              <a:gdLst/>
              <a:ahLst/>
              <a:cxnLst/>
              <a:rect l="l" t="t" r="r" b="b"/>
              <a:pathLst>
                <a:path w="952367" h="280615">
                  <a:moveTo>
                    <a:pt x="140308" y="0"/>
                  </a:moveTo>
                  <a:lnTo>
                    <a:pt x="812059" y="0"/>
                  </a:lnTo>
                  <a:cubicBezTo>
                    <a:pt x="889549" y="0"/>
                    <a:pt x="952367" y="62818"/>
                    <a:pt x="952367" y="140308"/>
                  </a:cubicBezTo>
                  <a:lnTo>
                    <a:pt x="952367" y="140308"/>
                  </a:lnTo>
                  <a:cubicBezTo>
                    <a:pt x="952367" y="177519"/>
                    <a:pt x="937585" y="213207"/>
                    <a:pt x="911272" y="239520"/>
                  </a:cubicBezTo>
                  <a:cubicBezTo>
                    <a:pt x="884959" y="265833"/>
                    <a:pt x="849271" y="280615"/>
                    <a:pt x="812059" y="280615"/>
                  </a:cubicBezTo>
                  <a:lnTo>
                    <a:pt x="140308" y="280615"/>
                  </a:lnTo>
                  <a:cubicBezTo>
                    <a:pt x="62818" y="280615"/>
                    <a:pt x="0" y="217797"/>
                    <a:pt x="0" y="140308"/>
                  </a:cubicBezTo>
                  <a:lnTo>
                    <a:pt x="0" y="140308"/>
                  </a:lnTo>
                  <a:cubicBezTo>
                    <a:pt x="0" y="62818"/>
                    <a:pt x="62818" y="0"/>
                    <a:pt x="140308" y="0"/>
                  </a:cubicBezTo>
                  <a:close/>
                </a:path>
              </a:pathLst>
            </a:custGeom>
            <a:solidFill>
              <a:srgbClr val="000000">
                <a:alpha val="0"/>
              </a:srgbClr>
            </a:solidFill>
            <a:ln w="9525" cap="rnd">
              <a:solidFill>
                <a:srgbClr val="000000"/>
              </a:solidFill>
              <a:prstDash val="solid"/>
              <a:round/>
            </a:ln>
          </p:spPr>
        </p:sp>
        <p:sp>
          <p:nvSpPr>
            <p:cNvPr id="9" name="TextBox 18">
              <a:extLst>
                <a:ext uri="{FF2B5EF4-FFF2-40B4-BE49-F238E27FC236}">
                  <a16:creationId xmlns:a16="http://schemas.microsoft.com/office/drawing/2014/main" id="{DF0C62BC-4223-B769-CE15-93DBB9BF84FB}"/>
                </a:ext>
              </a:extLst>
            </p:cNvPr>
            <p:cNvSpPr txBox="1"/>
            <p:nvPr/>
          </p:nvSpPr>
          <p:spPr>
            <a:xfrm>
              <a:off x="0" y="-28575"/>
              <a:ext cx="952367" cy="309190"/>
            </a:xfrm>
            <a:prstGeom prst="rect">
              <a:avLst/>
            </a:prstGeom>
          </p:spPr>
          <p:txBody>
            <a:bodyPr lIns="40640" tIns="40640" rIns="40640" bIns="40640" rtlCol="0" anchor="ctr"/>
            <a:lstStyle/>
            <a:p>
              <a:pPr algn="ctr">
                <a:lnSpc>
                  <a:spcPts val="2127"/>
                </a:lnSpc>
              </a:pPr>
              <a:endParaRPr/>
            </a:p>
          </p:txBody>
        </p:sp>
      </p:grpSp>
      <p:sp>
        <p:nvSpPr>
          <p:cNvPr id="10" name="AutoShape 19">
            <a:extLst>
              <a:ext uri="{FF2B5EF4-FFF2-40B4-BE49-F238E27FC236}">
                <a16:creationId xmlns:a16="http://schemas.microsoft.com/office/drawing/2014/main" id="{A55361BC-F254-07B6-EF38-40EF389FEF69}"/>
              </a:ext>
            </a:extLst>
          </p:cNvPr>
          <p:cNvSpPr/>
          <p:nvPr/>
        </p:nvSpPr>
        <p:spPr>
          <a:xfrm>
            <a:off x="16536372" y="9548662"/>
            <a:ext cx="714075" cy="0"/>
          </a:xfrm>
          <a:prstGeom prst="line">
            <a:avLst/>
          </a:prstGeom>
          <a:ln w="19050" cap="flat">
            <a:solidFill>
              <a:srgbClr val="000000">
                <a:alpha val="70980"/>
              </a:srgbClr>
            </a:solidFill>
            <a:prstDash val="solid"/>
            <a:headEnd type="none" w="sm" len="sm"/>
            <a:tailEnd type="arrow" w="med" len="sm"/>
          </a:ln>
        </p:spPr>
      </p:sp>
      <p:sp>
        <p:nvSpPr>
          <p:cNvPr id="11" name="TextBox 6">
            <a:extLst>
              <a:ext uri="{FF2B5EF4-FFF2-40B4-BE49-F238E27FC236}">
                <a16:creationId xmlns:a16="http://schemas.microsoft.com/office/drawing/2014/main" id="{B421987B-C535-887C-677E-6711D3A8FFFB}"/>
              </a:ext>
            </a:extLst>
          </p:cNvPr>
          <p:cNvSpPr txBox="1"/>
          <p:nvPr/>
        </p:nvSpPr>
        <p:spPr>
          <a:xfrm>
            <a:off x="1143000" y="1162723"/>
            <a:ext cx="9906000" cy="1149097"/>
          </a:xfrm>
          <a:prstGeom prst="rect">
            <a:avLst/>
          </a:prstGeom>
        </p:spPr>
        <p:txBody>
          <a:bodyPr wrap="square" lIns="0" tIns="0" rIns="0" bIns="0" rtlCol="0" anchor="t">
            <a:spAutoFit/>
          </a:bodyPr>
          <a:lstStyle/>
          <a:p>
            <a:pPr algn="l">
              <a:lnSpc>
                <a:spcPts val="8989"/>
              </a:lnSpc>
              <a:spcBef>
                <a:spcPct val="0"/>
              </a:spcBef>
            </a:pPr>
            <a:r>
              <a:rPr lang="en-US" sz="7368" b="1" dirty="0">
                <a:solidFill>
                  <a:srgbClr val="E98D55"/>
                </a:solidFill>
                <a:latin typeface="Now Bold"/>
                <a:ea typeface="Now Bold"/>
                <a:cs typeface="Now Bold"/>
                <a:sym typeface="Now Bold"/>
              </a:rPr>
              <a:t>Stages of Anesthesia</a:t>
            </a:r>
          </a:p>
        </p:txBody>
      </p:sp>
      <p:pic>
        <p:nvPicPr>
          <p:cNvPr id="13" name="Picture 12">
            <a:extLst>
              <a:ext uri="{FF2B5EF4-FFF2-40B4-BE49-F238E27FC236}">
                <a16:creationId xmlns:a16="http://schemas.microsoft.com/office/drawing/2014/main" id="{B7EB3021-69F6-5EDE-A078-7D8555A7E8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71630" y="1866900"/>
            <a:ext cx="4188998" cy="6199717"/>
          </a:xfrm>
          <a:prstGeom prst="rect">
            <a:avLst/>
          </a:prstGeom>
        </p:spPr>
      </p:pic>
      <p:sp>
        <p:nvSpPr>
          <p:cNvPr id="16" name="TextBox 5">
            <a:extLst>
              <a:ext uri="{FF2B5EF4-FFF2-40B4-BE49-F238E27FC236}">
                <a16:creationId xmlns:a16="http://schemas.microsoft.com/office/drawing/2014/main" id="{E3B862EA-BACA-A1C2-038A-1EE3D42B3EE2}"/>
              </a:ext>
            </a:extLst>
          </p:cNvPr>
          <p:cNvSpPr txBox="1"/>
          <p:nvPr/>
        </p:nvSpPr>
        <p:spPr>
          <a:xfrm>
            <a:off x="13182600" y="8191500"/>
            <a:ext cx="3962400" cy="492443"/>
          </a:xfrm>
          <a:prstGeom prst="rect">
            <a:avLst/>
          </a:prstGeom>
        </p:spPr>
        <p:txBody>
          <a:bodyPr wrap="square" lIns="0" tIns="0" rIns="0" bIns="0" rtlCol="0" anchor="t">
            <a:spAutoFit/>
          </a:bodyPr>
          <a:lstStyle/>
          <a:p>
            <a:pPr algn="l"/>
            <a:r>
              <a:rPr lang="en-US" sz="3200" b="1" i="0" dirty="0">
                <a:solidFill>
                  <a:srgbClr val="E98D55"/>
                </a:solidFill>
                <a:effectLst/>
                <a:latin typeface="+mj-lt"/>
              </a:rPr>
              <a:t>Arthur Ernest </a:t>
            </a:r>
            <a:r>
              <a:rPr lang="en-US" sz="3200" b="1" i="0" dirty="0" err="1">
                <a:solidFill>
                  <a:srgbClr val="E98D55"/>
                </a:solidFill>
                <a:effectLst/>
                <a:latin typeface="+mj-lt"/>
              </a:rPr>
              <a:t>Guedel</a:t>
            </a:r>
            <a:endParaRPr lang="en-US" sz="3200" b="1" i="0" dirty="0">
              <a:solidFill>
                <a:srgbClr val="E98D55"/>
              </a:solidFill>
              <a:effectLst/>
              <a:latin typeface="+mj-lt"/>
            </a:endParaRPr>
          </a:p>
        </p:txBody>
      </p:sp>
    </p:spTree>
    <p:extLst>
      <p:ext uri="{BB962C8B-B14F-4D97-AF65-F5344CB8AC3E}">
        <p14:creationId xmlns:p14="http://schemas.microsoft.com/office/powerpoint/2010/main" val="29925327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Isosceles Triangle 7">
            <a:extLst>
              <a:ext uri="{FF2B5EF4-FFF2-40B4-BE49-F238E27FC236}">
                <a16:creationId xmlns:a16="http://schemas.microsoft.com/office/drawing/2014/main" id="{82273F19-6B85-E270-50AB-1737B4931E7F}"/>
              </a:ext>
            </a:extLst>
          </p:cNvPr>
          <p:cNvSpPr/>
          <p:nvPr/>
        </p:nvSpPr>
        <p:spPr>
          <a:xfrm>
            <a:off x="0" y="4838700"/>
            <a:ext cx="18288000" cy="5439918"/>
          </a:xfrm>
          <a:prstGeom prst="triangle">
            <a:avLst/>
          </a:prstGeom>
          <a:solidFill>
            <a:srgbClr val="EAEAE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5D5E63"/>
              </a:solidFill>
            </a:endParaRPr>
          </a:p>
        </p:txBody>
      </p:sp>
      <p:pic>
        <p:nvPicPr>
          <p:cNvPr id="3" name="Picture 2">
            <a:extLst>
              <a:ext uri="{FF2B5EF4-FFF2-40B4-BE49-F238E27FC236}">
                <a16:creationId xmlns:a16="http://schemas.microsoft.com/office/drawing/2014/main" id="{8BF44A36-C28D-23AC-507C-19C04FC76763}"/>
              </a:ext>
            </a:extLst>
          </p:cNvPr>
          <p:cNvPicPr>
            <a:picLocks noChangeAspect="1"/>
          </p:cNvPicPr>
          <p:nvPr/>
        </p:nvPicPr>
        <p:blipFill>
          <a:blip r:embed="rId2"/>
          <a:stretch>
            <a:fillRect/>
          </a:stretch>
        </p:blipFill>
        <p:spPr>
          <a:xfrm>
            <a:off x="3962400" y="1972692"/>
            <a:ext cx="10659271" cy="6904608"/>
          </a:xfrm>
          <a:prstGeom prst="rect">
            <a:avLst/>
          </a:prstGeom>
        </p:spPr>
      </p:pic>
      <p:grpSp>
        <p:nvGrpSpPr>
          <p:cNvPr id="2" name="Group 16">
            <a:extLst>
              <a:ext uri="{FF2B5EF4-FFF2-40B4-BE49-F238E27FC236}">
                <a16:creationId xmlns:a16="http://schemas.microsoft.com/office/drawing/2014/main" id="{6136F1A7-DBCC-5975-D628-A7DEFCDE1824}"/>
              </a:ext>
            </a:extLst>
          </p:cNvPr>
          <p:cNvGrpSpPr/>
          <p:nvPr/>
        </p:nvGrpSpPr>
        <p:grpSpPr>
          <a:xfrm>
            <a:off x="16154400" y="9334500"/>
            <a:ext cx="1453670" cy="428324"/>
            <a:chOff x="0" y="0"/>
            <a:chExt cx="952367" cy="280615"/>
          </a:xfrm>
        </p:grpSpPr>
        <p:sp>
          <p:nvSpPr>
            <p:cNvPr id="4" name="Freeform 17">
              <a:extLst>
                <a:ext uri="{FF2B5EF4-FFF2-40B4-BE49-F238E27FC236}">
                  <a16:creationId xmlns:a16="http://schemas.microsoft.com/office/drawing/2014/main" id="{386E1C69-8481-8D24-808F-0B0127571006}"/>
                </a:ext>
              </a:extLst>
            </p:cNvPr>
            <p:cNvSpPr/>
            <p:nvPr/>
          </p:nvSpPr>
          <p:spPr>
            <a:xfrm>
              <a:off x="0" y="0"/>
              <a:ext cx="952367" cy="280615"/>
            </a:xfrm>
            <a:custGeom>
              <a:avLst/>
              <a:gdLst/>
              <a:ahLst/>
              <a:cxnLst/>
              <a:rect l="l" t="t" r="r" b="b"/>
              <a:pathLst>
                <a:path w="952367" h="280615">
                  <a:moveTo>
                    <a:pt x="140308" y="0"/>
                  </a:moveTo>
                  <a:lnTo>
                    <a:pt x="812059" y="0"/>
                  </a:lnTo>
                  <a:cubicBezTo>
                    <a:pt x="889549" y="0"/>
                    <a:pt x="952367" y="62818"/>
                    <a:pt x="952367" y="140308"/>
                  </a:cubicBezTo>
                  <a:lnTo>
                    <a:pt x="952367" y="140308"/>
                  </a:lnTo>
                  <a:cubicBezTo>
                    <a:pt x="952367" y="177519"/>
                    <a:pt x="937585" y="213207"/>
                    <a:pt x="911272" y="239520"/>
                  </a:cubicBezTo>
                  <a:cubicBezTo>
                    <a:pt x="884959" y="265833"/>
                    <a:pt x="849271" y="280615"/>
                    <a:pt x="812059" y="280615"/>
                  </a:cubicBezTo>
                  <a:lnTo>
                    <a:pt x="140308" y="280615"/>
                  </a:lnTo>
                  <a:cubicBezTo>
                    <a:pt x="62818" y="280615"/>
                    <a:pt x="0" y="217797"/>
                    <a:pt x="0" y="140308"/>
                  </a:cubicBezTo>
                  <a:lnTo>
                    <a:pt x="0" y="140308"/>
                  </a:lnTo>
                  <a:cubicBezTo>
                    <a:pt x="0" y="62818"/>
                    <a:pt x="62818" y="0"/>
                    <a:pt x="140308" y="0"/>
                  </a:cubicBezTo>
                  <a:close/>
                </a:path>
              </a:pathLst>
            </a:custGeom>
            <a:solidFill>
              <a:srgbClr val="000000">
                <a:alpha val="0"/>
              </a:srgbClr>
            </a:solidFill>
            <a:ln w="9525" cap="rnd">
              <a:solidFill>
                <a:srgbClr val="000000"/>
              </a:solidFill>
              <a:prstDash val="solid"/>
              <a:round/>
            </a:ln>
          </p:spPr>
        </p:sp>
        <p:sp>
          <p:nvSpPr>
            <p:cNvPr id="5" name="TextBox 18">
              <a:extLst>
                <a:ext uri="{FF2B5EF4-FFF2-40B4-BE49-F238E27FC236}">
                  <a16:creationId xmlns:a16="http://schemas.microsoft.com/office/drawing/2014/main" id="{30919450-7B7E-C689-4540-248175731271}"/>
                </a:ext>
              </a:extLst>
            </p:cNvPr>
            <p:cNvSpPr txBox="1"/>
            <p:nvPr/>
          </p:nvSpPr>
          <p:spPr>
            <a:xfrm>
              <a:off x="0" y="-28575"/>
              <a:ext cx="952367" cy="309190"/>
            </a:xfrm>
            <a:prstGeom prst="rect">
              <a:avLst/>
            </a:prstGeom>
          </p:spPr>
          <p:txBody>
            <a:bodyPr lIns="40640" tIns="40640" rIns="40640" bIns="40640" rtlCol="0" anchor="ctr"/>
            <a:lstStyle/>
            <a:p>
              <a:pPr algn="ctr">
                <a:lnSpc>
                  <a:spcPts val="2127"/>
                </a:lnSpc>
              </a:pPr>
              <a:endParaRPr/>
            </a:p>
          </p:txBody>
        </p:sp>
      </p:grpSp>
      <p:sp>
        <p:nvSpPr>
          <p:cNvPr id="6" name="AutoShape 19">
            <a:extLst>
              <a:ext uri="{FF2B5EF4-FFF2-40B4-BE49-F238E27FC236}">
                <a16:creationId xmlns:a16="http://schemas.microsoft.com/office/drawing/2014/main" id="{B6B2A589-4BA8-BF06-83BB-186B33BEE6CF}"/>
              </a:ext>
            </a:extLst>
          </p:cNvPr>
          <p:cNvSpPr/>
          <p:nvPr/>
        </p:nvSpPr>
        <p:spPr>
          <a:xfrm>
            <a:off x="16536372" y="9548662"/>
            <a:ext cx="714075" cy="0"/>
          </a:xfrm>
          <a:prstGeom prst="line">
            <a:avLst/>
          </a:prstGeom>
          <a:ln w="19050" cap="flat">
            <a:solidFill>
              <a:srgbClr val="000000">
                <a:alpha val="70980"/>
              </a:srgbClr>
            </a:solidFill>
            <a:prstDash val="solid"/>
            <a:headEnd type="none" w="sm" len="sm"/>
            <a:tailEnd type="arrow" w="med" len="sm"/>
          </a:ln>
        </p:spPr>
      </p:sp>
      <p:sp>
        <p:nvSpPr>
          <p:cNvPr id="7" name="TextBox 6">
            <a:extLst>
              <a:ext uri="{FF2B5EF4-FFF2-40B4-BE49-F238E27FC236}">
                <a16:creationId xmlns:a16="http://schemas.microsoft.com/office/drawing/2014/main" id="{7E47FBA0-5F39-FA8B-0D38-E9B45694648C}"/>
              </a:ext>
            </a:extLst>
          </p:cNvPr>
          <p:cNvSpPr txBox="1"/>
          <p:nvPr/>
        </p:nvSpPr>
        <p:spPr>
          <a:xfrm>
            <a:off x="5235476" y="571500"/>
            <a:ext cx="8113118" cy="1164421"/>
          </a:xfrm>
          <a:prstGeom prst="rect">
            <a:avLst/>
          </a:prstGeom>
        </p:spPr>
        <p:txBody>
          <a:bodyPr wrap="square" lIns="0" tIns="0" rIns="0" bIns="0" rtlCol="0" anchor="t">
            <a:spAutoFit/>
          </a:bodyPr>
          <a:lstStyle/>
          <a:p>
            <a:pPr algn="l">
              <a:lnSpc>
                <a:spcPts val="8989"/>
              </a:lnSpc>
              <a:spcBef>
                <a:spcPct val="0"/>
              </a:spcBef>
            </a:pPr>
            <a:r>
              <a:rPr lang="en-US" sz="8000" b="1" i="0" dirty="0">
                <a:solidFill>
                  <a:srgbClr val="E98D55"/>
                </a:solidFill>
                <a:effectLst/>
                <a:latin typeface="+mj-lt"/>
              </a:rPr>
              <a:t>Arthur</a:t>
            </a:r>
            <a:r>
              <a:rPr lang="en-US" sz="8000" b="1" dirty="0">
                <a:solidFill>
                  <a:srgbClr val="E98D55"/>
                </a:solidFill>
                <a:latin typeface="+mj-lt"/>
              </a:rPr>
              <a:t> Experiment</a:t>
            </a:r>
            <a:endParaRPr lang="en-US" sz="7368" b="1" dirty="0">
              <a:solidFill>
                <a:srgbClr val="E98D55"/>
              </a:solidFill>
              <a:latin typeface="Now Bold"/>
              <a:ea typeface="Now Bold"/>
              <a:cs typeface="Now Bold"/>
              <a:sym typeface="Now Bold"/>
            </a:endParaRPr>
          </a:p>
        </p:txBody>
      </p:sp>
    </p:spTree>
    <p:extLst>
      <p:ext uri="{BB962C8B-B14F-4D97-AF65-F5344CB8AC3E}">
        <p14:creationId xmlns:p14="http://schemas.microsoft.com/office/powerpoint/2010/main" val="33598908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ght Triangle 2">
            <a:extLst>
              <a:ext uri="{FF2B5EF4-FFF2-40B4-BE49-F238E27FC236}">
                <a16:creationId xmlns:a16="http://schemas.microsoft.com/office/drawing/2014/main" id="{90BADA6B-0F7E-CEE0-1EDA-5E84CD4159B6}"/>
              </a:ext>
            </a:extLst>
          </p:cNvPr>
          <p:cNvSpPr/>
          <p:nvPr/>
        </p:nvSpPr>
        <p:spPr>
          <a:xfrm rot="5400000" flipH="1">
            <a:off x="1159292" y="-1159292"/>
            <a:ext cx="10287000" cy="12605584"/>
          </a:xfrm>
          <a:prstGeom prst="rtTriangle">
            <a:avLst/>
          </a:prstGeom>
          <a:solidFill>
            <a:srgbClr val="EAEAE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6">
            <a:extLst>
              <a:ext uri="{FF2B5EF4-FFF2-40B4-BE49-F238E27FC236}">
                <a16:creationId xmlns:a16="http://schemas.microsoft.com/office/drawing/2014/main" id="{154E5CA8-3FC3-77C5-1D9B-344744E55D25}"/>
              </a:ext>
            </a:extLst>
          </p:cNvPr>
          <p:cNvSpPr txBox="1"/>
          <p:nvPr/>
        </p:nvSpPr>
        <p:spPr>
          <a:xfrm>
            <a:off x="838200" y="952500"/>
            <a:ext cx="16230600" cy="2303259"/>
          </a:xfrm>
          <a:prstGeom prst="rect">
            <a:avLst/>
          </a:prstGeom>
        </p:spPr>
        <p:txBody>
          <a:bodyPr wrap="square" lIns="0" tIns="0" rIns="0" bIns="0" rtlCol="0" anchor="t">
            <a:spAutoFit/>
          </a:bodyPr>
          <a:lstStyle/>
          <a:p>
            <a:pPr algn="l">
              <a:lnSpc>
                <a:spcPts val="8989"/>
              </a:lnSpc>
              <a:spcBef>
                <a:spcPct val="0"/>
              </a:spcBef>
            </a:pPr>
            <a:r>
              <a:rPr lang="en-US" sz="7368" b="1" dirty="0">
                <a:solidFill>
                  <a:srgbClr val="E98D55"/>
                </a:solidFill>
                <a:latin typeface="Now Bold"/>
                <a:ea typeface="Now Bold"/>
                <a:cs typeface="Now Bold"/>
                <a:sym typeface="Now Bold"/>
              </a:rPr>
              <a:t>Stage 1</a:t>
            </a:r>
          </a:p>
          <a:p>
            <a:pPr algn="l">
              <a:lnSpc>
                <a:spcPts val="8989"/>
              </a:lnSpc>
              <a:spcBef>
                <a:spcPct val="0"/>
              </a:spcBef>
            </a:pPr>
            <a:r>
              <a:rPr lang="en-US" sz="7368" b="1" dirty="0">
                <a:solidFill>
                  <a:srgbClr val="404040"/>
                </a:solidFill>
                <a:latin typeface="Now Bold"/>
                <a:ea typeface="Now Bold"/>
                <a:cs typeface="Now Bold"/>
                <a:sym typeface="Now Bold"/>
              </a:rPr>
              <a:t>(Amnesia and analgesia)  </a:t>
            </a:r>
          </a:p>
        </p:txBody>
      </p:sp>
      <p:sp>
        <p:nvSpPr>
          <p:cNvPr id="6" name="TextBox 7">
            <a:extLst>
              <a:ext uri="{FF2B5EF4-FFF2-40B4-BE49-F238E27FC236}">
                <a16:creationId xmlns:a16="http://schemas.microsoft.com/office/drawing/2014/main" id="{580545A1-CCF4-6545-D39B-2342A7DAAF62}"/>
              </a:ext>
            </a:extLst>
          </p:cNvPr>
          <p:cNvSpPr txBox="1"/>
          <p:nvPr/>
        </p:nvSpPr>
        <p:spPr>
          <a:xfrm>
            <a:off x="1143000" y="4076700"/>
            <a:ext cx="8716047" cy="3877985"/>
          </a:xfrm>
          <a:prstGeom prst="rect">
            <a:avLst/>
          </a:prstGeom>
        </p:spPr>
        <p:txBody>
          <a:bodyPr wrap="square" lIns="0" tIns="0" rIns="0" bIns="0" rtlCol="0" anchor="t">
            <a:spAutoFit/>
          </a:bodyPr>
          <a:lstStyle/>
          <a:p>
            <a:pPr algn="l"/>
            <a:r>
              <a:rPr lang="en-US" sz="3600" dirty="0"/>
              <a:t>(Amnesia and analgesia) stage from beginning of the anesthetic to the loss of consciousness.</a:t>
            </a:r>
            <a:br>
              <a:rPr lang="en-US" sz="3600" dirty="0"/>
            </a:br>
            <a:br>
              <a:rPr lang="en-US" sz="3600" dirty="0"/>
            </a:br>
            <a:r>
              <a:rPr lang="en-US" sz="3600" dirty="0"/>
              <a:t>During this stage, the patient progresses from analgesia without amnesia to analgesia with amnesia. Patients can carry on a conversation at this time.</a:t>
            </a:r>
            <a:endParaRPr lang="en-US" sz="3200" dirty="0">
              <a:solidFill>
                <a:srgbClr val="000000"/>
              </a:solidFill>
              <a:ea typeface="Now"/>
              <a:cs typeface="Now"/>
              <a:sym typeface="Now"/>
            </a:endParaRPr>
          </a:p>
        </p:txBody>
      </p:sp>
      <p:grpSp>
        <p:nvGrpSpPr>
          <p:cNvPr id="7" name="Group 16">
            <a:extLst>
              <a:ext uri="{FF2B5EF4-FFF2-40B4-BE49-F238E27FC236}">
                <a16:creationId xmlns:a16="http://schemas.microsoft.com/office/drawing/2014/main" id="{ECFBD91B-549E-58BD-7D34-5ECF4E1B6448}"/>
              </a:ext>
            </a:extLst>
          </p:cNvPr>
          <p:cNvGrpSpPr/>
          <p:nvPr/>
        </p:nvGrpSpPr>
        <p:grpSpPr>
          <a:xfrm>
            <a:off x="16154400" y="9334500"/>
            <a:ext cx="1453670" cy="428324"/>
            <a:chOff x="0" y="0"/>
            <a:chExt cx="952367" cy="280615"/>
          </a:xfrm>
        </p:grpSpPr>
        <p:sp>
          <p:nvSpPr>
            <p:cNvPr id="8" name="Freeform 17">
              <a:extLst>
                <a:ext uri="{FF2B5EF4-FFF2-40B4-BE49-F238E27FC236}">
                  <a16:creationId xmlns:a16="http://schemas.microsoft.com/office/drawing/2014/main" id="{919D486D-FDE5-6D5E-EE2C-BE56A158662D}"/>
                </a:ext>
              </a:extLst>
            </p:cNvPr>
            <p:cNvSpPr/>
            <p:nvPr/>
          </p:nvSpPr>
          <p:spPr>
            <a:xfrm>
              <a:off x="0" y="0"/>
              <a:ext cx="952367" cy="280615"/>
            </a:xfrm>
            <a:custGeom>
              <a:avLst/>
              <a:gdLst/>
              <a:ahLst/>
              <a:cxnLst/>
              <a:rect l="l" t="t" r="r" b="b"/>
              <a:pathLst>
                <a:path w="952367" h="280615">
                  <a:moveTo>
                    <a:pt x="140308" y="0"/>
                  </a:moveTo>
                  <a:lnTo>
                    <a:pt x="812059" y="0"/>
                  </a:lnTo>
                  <a:cubicBezTo>
                    <a:pt x="889549" y="0"/>
                    <a:pt x="952367" y="62818"/>
                    <a:pt x="952367" y="140308"/>
                  </a:cubicBezTo>
                  <a:lnTo>
                    <a:pt x="952367" y="140308"/>
                  </a:lnTo>
                  <a:cubicBezTo>
                    <a:pt x="952367" y="177519"/>
                    <a:pt x="937585" y="213207"/>
                    <a:pt x="911272" y="239520"/>
                  </a:cubicBezTo>
                  <a:cubicBezTo>
                    <a:pt x="884959" y="265833"/>
                    <a:pt x="849271" y="280615"/>
                    <a:pt x="812059" y="280615"/>
                  </a:cubicBezTo>
                  <a:lnTo>
                    <a:pt x="140308" y="280615"/>
                  </a:lnTo>
                  <a:cubicBezTo>
                    <a:pt x="62818" y="280615"/>
                    <a:pt x="0" y="217797"/>
                    <a:pt x="0" y="140308"/>
                  </a:cubicBezTo>
                  <a:lnTo>
                    <a:pt x="0" y="140308"/>
                  </a:lnTo>
                  <a:cubicBezTo>
                    <a:pt x="0" y="62818"/>
                    <a:pt x="62818" y="0"/>
                    <a:pt x="140308" y="0"/>
                  </a:cubicBezTo>
                  <a:close/>
                </a:path>
              </a:pathLst>
            </a:custGeom>
            <a:solidFill>
              <a:srgbClr val="000000">
                <a:alpha val="0"/>
              </a:srgbClr>
            </a:solidFill>
            <a:ln w="9525" cap="rnd">
              <a:solidFill>
                <a:srgbClr val="000000"/>
              </a:solidFill>
              <a:prstDash val="solid"/>
              <a:round/>
            </a:ln>
          </p:spPr>
        </p:sp>
        <p:sp>
          <p:nvSpPr>
            <p:cNvPr id="9" name="TextBox 18">
              <a:extLst>
                <a:ext uri="{FF2B5EF4-FFF2-40B4-BE49-F238E27FC236}">
                  <a16:creationId xmlns:a16="http://schemas.microsoft.com/office/drawing/2014/main" id="{B31197EE-FC9B-5986-95EA-5448906750FE}"/>
                </a:ext>
              </a:extLst>
            </p:cNvPr>
            <p:cNvSpPr txBox="1"/>
            <p:nvPr/>
          </p:nvSpPr>
          <p:spPr>
            <a:xfrm>
              <a:off x="0" y="-28575"/>
              <a:ext cx="952367" cy="309190"/>
            </a:xfrm>
            <a:prstGeom prst="rect">
              <a:avLst/>
            </a:prstGeom>
          </p:spPr>
          <p:txBody>
            <a:bodyPr lIns="40640" tIns="40640" rIns="40640" bIns="40640" rtlCol="0" anchor="ctr"/>
            <a:lstStyle/>
            <a:p>
              <a:pPr algn="ctr">
                <a:lnSpc>
                  <a:spcPts val="2127"/>
                </a:lnSpc>
              </a:pPr>
              <a:endParaRPr/>
            </a:p>
          </p:txBody>
        </p:sp>
      </p:grpSp>
      <p:sp>
        <p:nvSpPr>
          <p:cNvPr id="10" name="AutoShape 19">
            <a:extLst>
              <a:ext uri="{FF2B5EF4-FFF2-40B4-BE49-F238E27FC236}">
                <a16:creationId xmlns:a16="http://schemas.microsoft.com/office/drawing/2014/main" id="{46D7A0D8-6121-4E40-65CB-9F0E21FF5C9A}"/>
              </a:ext>
            </a:extLst>
          </p:cNvPr>
          <p:cNvSpPr/>
          <p:nvPr/>
        </p:nvSpPr>
        <p:spPr>
          <a:xfrm>
            <a:off x="16536372" y="9548662"/>
            <a:ext cx="714075" cy="0"/>
          </a:xfrm>
          <a:prstGeom prst="line">
            <a:avLst/>
          </a:prstGeom>
          <a:ln w="19050" cap="flat">
            <a:solidFill>
              <a:srgbClr val="000000">
                <a:alpha val="70980"/>
              </a:srgbClr>
            </a:solidFill>
            <a:prstDash val="solid"/>
            <a:headEnd type="none" w="sm" len="sm"/>
            <a:tailEnd type="arrow" w="med" len="sm"/>
          </a:ln>
        </p:spPr>
      </p:sp>
      <p:pic>
        <p:nvPicPr>
          <p:cNvPr id="1026" name="Picture 2" descr="A patient undergoing an mri scan may receive a contrast agent such as gadolinium through an">
            <a:extLst>
              <a:ext uri="{FF2B5EF4-FFF2-40B4-BE49-F238E27FC236}">
                <a16:creationId xmlns:a16="http://schemas.microsoft.com/office/drawing/2014/main" id="{38B8FDE5-E66A-F2BE-AE89-368F6447F2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02524" y="4243183"/>
            <a:ext cx="6671076" cy="37511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98696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Isosceles Triangle 13">
            <a:extLst>
              <a:ext uri="{FF2B5EF4-FFF2-40B4-BE49-F238E27FC236}">
                <a16:creationId xmlns:a16="http://schemas.microsoft.com/office/drawing/2014/main" id="{0492C098-BF4D-C116-D15B-3A54F6E48A47}"/>
              </a:ext>
            </a:extLst>
          </p:cNvPr>
          <p:cNvSpPr/>
          <p:nvPr/>
        </p:nvSpPr>
        <p:spPr>
          <a:xfrm flipV="1">
            <a:off x="0" y="8382"/>
            <a:ext cx="18288000" cy="4261592"/>
          </a:xfrm>
          <a:prstGeom prst="triangle">
            <a:avLst>
              <a:gd name="adj" fmla="val 49667"/>
            </a:avLst>
          </a:prstGeom>
          <a:solidFill>
            <a:srgbClr val="EAEAE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5D5E63"/>
              </a:solidFill>
            </a:endParaRPr>
          </a:p>
        </p:txBody>
      </p:sp>
      <p:pic>
        <p:nvPicPr>
          <p:cNvPr id="7170" name="Picture 2" descr="Heart With Heartbeat">
            <a:extLst>
              <a:ext uri="{FF2B5EF4-FFF2-40B4-BE49-F238E27FC236}">
                <a16:creationId xmlns:a16="http://schemas.microsoft.com/office/drawing/2014/main" id="{BDCDAAD5-D89E-61B0-25CE-8CB2806F5E5E}"/>
              </a:ext>
            </a:extLst>
          </p:cNvPr>
          <p:cNvPicPr>
            <a:picLocks noChangeAspect="1" noChangeArrowheads="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backgroundRemoval t="9353" b="89448" l="2716" r="96326">
                        <a14:foregroundMark x1="46486" y1="76259" x2="46486" y2="76259"/>
                        <a14:foregroundMark x1="2875" y1="55156" x2="2875" y2="55156"/>
                        <a14:foregroundMark x1="16773" y1="38129" x2="16773" y2="38129"/>
                        <a14:foregroundMark x1="89936" y1="55635" x2="89936" y2="55635"/>
                        <a14:foregroundMark x1="96326" y1="55875" x2="96326" y2="55875"/>
                      </a14:backgroundRemoval>
                    </a14:imgEffect>
                    <a14:imgEffect>
                      <a14:sharpenSoften amount="-50000"/>
                    </a14:imgEffect>
                    <a14:imgEffect>
                      <a14:colorTemperature colorTemp="5000"/>
                    </a14:imgEffect>
                    <a14:imgEffect>
                      <a14:saturation sat="137000"/>
                    </a14:imgEffect>
                    <a14:imgEffect>
                      <a14:brightnessContrast contrast="-18000"/>
                    </a14:imgEffect>
                  </a14:imgLayer>
                </a14:imgProps>
              </a:ext>
              <a:ext uri="{28A0092B-C50C-407E-A947-70E740481C1C}">
                <a14:useLocalDpi xmlns:a14="http://schemas.microsoft.com/office/drawing/2010/main" val="0"/>
              </a:ext>
            </a:extLst>
          </a:blip>
          <a:srcRect/>
          <a:stretch>
            <a:fillRect/>
          </a:stretch>
        </p:blipFill>
        <p:spPr bwMode="auto">
          <a:xfrm>
            <a:off x="5092866" y="4555859"/>
            <a:ext cx="9232734" cy="6150241"/>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extBox 6">
            <a:extLst>
              <a:ext uri="{FF2B5EF4-FFF2-40B4-BE49-F238E27FC236}">
                <a16:creationId xmlns:a16="http://schemas.microsoft.com/office/drawing/2014/main" id="{154E5CA8-3FC3-77C5-1D9B-344744E55D25}"/>
              </a:ext>
            </a:extLst>
          </p:cNvPr>
          <p:cNvSpPr txBox="1"/>
          <p:nvPr/>
        </p:nvSpPr>
        <p:spPr>
          <a:xfrm>
            <a:off x="1227617" y="800100"/>
            <a:ext cx="16230600" cy="2303259"/>
          </a:xfrm>
          <a:prstGeom prst="rect">
            <a:avLst/>
          </a:prstGeom>
        </p:spPr>
        <p:txBody>
          <a:bodyPr wrap="square" lIns="0" tIns="0" rIns="0" bIns="0" rtlCol="0" anchor="t">
            <a:spAutoFit/>
          </a:bodyPr>
          <a:lstStyle/>
          <a:p>
            <a:pPr algn="l">
              <a:lnSpc>
                <a:spcPts val="8989"/>
              </a:lnSpc>
              <a:spcBef>
                <a:spcPct val="0"/>
              </a:spcBef>
            </a:pPr>
            <a:r>
              <a:rPr lang="en-US" sz="7368" b="1" dirty="0">
                <a:solidFill>
                  <a:srgbClr val="E98D55"/>
                </a:solidFill>
                <a:latin typeface="Now Bold"/>
                <a:ea typeface="Now Bold"/>
                <a:cs typeface="Now Bold"/>
                <a:sym typeface="Now Bold"/>
              </a:rPr>
              <a:t>Stage 2</a:t>
            </a:r>
          </a:p>
          <a:p>
            <a:pPr algn="l">
              <a:lnSpc>
                <a:spcPts val="8989"/>
              </a:lnSpc>
              <a:spcBef>
                <a:spcPct val="0"/>
              </a:spcBef>
            </a:pPr>
            <a:r>
              <a:rPr lang="en-US" sz="7368" b="1" dirty="0">
                <a:solidFill>
                  <a:srgbClr val="404040"/>
                </a:solidFill>
                <a:latin typeface="Now Bold"/>
                <a:ea typeface="Now Bold"/>
                <a:cs typeface="Now Bold"/>
                <a:sym typeface="Now Bold"/>
              </a:rPr>
              <a:t>(Excitement)  </a:t>
            </a:r>
          </a:p>
        </p:txBody>
      </p:sp>
      <p:sp>
        <p:nvSpPr>
          <p:cNvPr id="6" name="TextBox 7">
            <a:extLst>
              <a:ext uri="{FF2B5EF4-FFF2-40B4-BE49-F238E27FC236}">
                <a16:creationId xmlns:a16="http://schemas.microsoft.com/office/drawing/2014/main" id="{580545A1-CCF4-6545-D39B-2342A7DAAF62}"/>
              </a:ext>
            </a:extLst>
          </p:cNvPr>
          <p:cNvSpPr txBox="1"/>
          <p:nvPr/>
        </p:nvSpPr>
        <p:spPr>
          <a:xfrm>
            <a:off x="1222855" y="3976025"/>
            <a:ext cx="7339112" cy="3939540"/>
          </a:xfrm>
          <a:prstGeom prst="rect">
            <a:avLst/>
          </a:prstGeom>
        </p:spPr>
        <p:txBody>
          <a:bodyPr wrap="square" lIns="0" tIns="0" rIns="0" bIns="0" rtlCol="0" anchor="t">
            <a:spAutoFit/>
          </a:bodyPr>
          <a:lstStyle/>
          <a:p>
            <a:r>
              <a:rPr lang="en-US" sz="3200" dirty="0">
                <a:latin typeface="+mj-lt"/>
              </a:rPr>
              <a:t>from loss of consciousness to onset of automatic breathing. Eyelash reflexes disappear but other reflexes remain intact.</a:t>
            </a:r>
            <a:br>
              <a:rPr lang="en-US" sz="3200" dirty="0">
                <a:latin typeface="+mj-lt"/>
              </a:rPr>
            </a:br>
            <a:r>
              <a:rPr lang="en-US" sz="3200" dirty="0">
                <a:latin typeface="+mj-lt"/>
              </a:rPr>
              <a:t>During this stage, the patient’s respiration and heart rate may become irregular in addition, there may be uncontrolled movements, vomiting, suspension of breathing, and pupillary dilation.</a:t>
            </a:r>
            <a:endParaRPr lang="en-US" sz="2800" dirty="0">
              <a:solidFill>
                <a:srgbClr val="000000"/>
              </a:solidFill>
              <a:latin typeface="+mj-lt"/>
              <a:ea typeface="Now"/>
              <a:cs typeface="Now"/>
              <a:sym typeface="Now"/>
            </a:endParaRPr>
          </a:p>
        </p:txBody>
      </p:sp>
      <p:sp>
        <p:nvSpPr>
          <p:cNvPr id="3" name="TextBox 2">
            <a:extLst>
              <a:ext uri="{FF2B5EF4-FFF2-40B4-BE49-F238E27FC236}">
                <a16:creationId xmlns:a16="http://schemas.microsoft.com/office/drawing/2014/main" id="{B56C4FCE-3478-6DCF-C4F2-F255E298FAF0}"/>
              </a:ext>
            </a:extLst>
          </p:cNvPr>
          <p:cNvSpPr txBox="1"/>
          <p:nvPr/>
        </p:nvSpPr>
        <p:spPr>
          <a:xfrm>
            <a:off x="12344400" y="4484135"/>
            <a:ext cx="184731" cy="369332"/>
          </a:xfrm>
          <a:prstGeom prst="rect">
            <a:avLst/>
          </a:prstGeom>
          <a:noFill/>
        </p:spPr>
        <p:txBody>
          <a:bodyPr wrap="none" rtlCol="0">
            <a:spAutoFit/>
          </a:bodyPr>
          <a:lstStyle/>
          <a:p>
            <a:endParaRPr lang="en-US" dirty="0"/>
          </a:p>
        </p:txBody>
      </p:sp>
      <p:sp>
        <p:nvSpPr>
          <p:cNvPr id="4" name="TextBox 7">
            <a:extLst>
              <a:ext uri="{FF2B5EF4-FFF2-40B4-BE49-F238E27FC236}">
                <a16:creationId xmlns:a16="http://schemas.microsoft.com/office/drawing/2014/main" id="{D2000756-6C5D-269B-5130-2D8FBE335E22}"/>
              </a:ext>
            </a:extLst>
          </p:cNvPr>
          <p:cNvSpPr txBox="1"/>
          <p:nvPr/>
        </p:nvSpPr>
        <p:spPr>
          <a:xfrm>
            <a:off x="10128730" y="3145039"/>
            <a:ext cx="6711470" cy="2954655"/>
          </a:xfrm>
          <a:prstGeom prst="rect">
            <a:avLst/>
          </a:prstGeom>
        </p:spPr>
        <p:txBody>
          <a:bodyPr wrap="square" lIns="0" tIns="0" rIns="0" bIns="0" rtlCol="0" anchor="t">
            <a:spAutoFit/>
          </a:bodyPr>
          <a:lstStyle/>
          <a:p>
            <a:pPr algn="l"/>
            <a:r>
              <a:rPr lang="en-US" sz="3200" dirty="0">
                <a:latin typeface="+mj-lt"/>
              </a:rPr>
              <a:t>Because the combination of spastic movements, vomiting, and irregular respiration may compromise the patient's airway, rapidly acting drugs are used to </a:t>
            </a:r>
            <a:r>
              <a:rPr lang="en-US" sz="3200" b="1" dirty="0">
                <a:solidFill>
                  <a:srgbClr val="E98D55"/>
                </a:solidFill>
                <a:latin typeface="+mj-lt"/>
              </a:rPr>
              <a:t>minimize time </a:t>
            </a:r>
            <a:r>
              <a:rPr lang="en-US" sz="3200" dirty="0">
                <a:latin typeface="+mj-lt"/>
              </a:rPr>
              <a:t>in this stage and reach Stage 3 as fast as possible. </a:t>
            </a:r>
            <a:endParaRPr lang="en-US" sz="2800" dirty="0">
              <a:solidFill>
                <a:srgbClr val="000000"/>
              </a:solidFill>
              <a:latin typeface="+mj-lt"/>
              <a:ea typeface="Now"/>
              <a:cs typeface="Now"/>
              <a:sym typeface="Now"/>
            </a:endParaRPr>
          </a:p>
        </p:txBody>
      </p:sp>
      <p:grpSp>
        <p:nvGrpSpPr>
          <p:cNvPr id="10" name="Group 16">
            <a:extLst>
              <a:ext uri="{FF2B5EF4-FFF2-40B4-BE49-F238E27FC236}">
                <a16:creationId xmlns:a16="http://schemas.microsoft.com/office/drawing/2014/main" id="{C5D4238C-D8FD-BFAB-36B9-E5A2B42DC946}"/>
              </a:ext>
            </a:extLst>
          </p:cNvPr>
          <p:cNvGrpSpPr/>
          <p:nvPr/>
        </p:nvGrpSpPr>
        <p:grpSpPr>
          <a:xfrm>
            <a:off x="16154400" y="9334500"/>
            <a:ext cx="1453670" cy="428324"/>
            <a:chOff x="0" y="0"/>
            <a:chExt cx="952367" cy="280615"/>
          </a:xfrm>
        </p:grpSpPr>
        <p:sp>
          <p:nvSpPr>
            <p:cNvPr id="11" name="Freeform 17">
              <a:extLst>
                <a:ext uri="{FF2B5EF4-FFF2-40B4-BE49-F238E27FC236}">
                  <a16:creationId xmlns:a16="http://schemas.microsoft.com/office/drawing/2014/main" id="{32781120-468E-D7E6-8E16-D20072D8F3DE}"/>
                </a:ext>
              </a:extLst>
            </p:cNvPr>
            <p:cNvSpPr/>
            <p:nvPr/>
          </p:nvSpPr>
          <p:spPr>
            <a:xfrm>
              <a:off x="0" y="0"/>
              <a:ext cx="952367" cy="280615"/>
            </a:xfrm>
            <a:custGeom>
              <a:avLst/>
              <a:gdLst/>
              <a:ahLst/>
              <a:cxnLst/>
              <a:rect l="l" t="t" r="r" b="b"/>
              <a:pathLst>
                <a:path w="952367" h="280615">
                  <a:moveTo>
                    <a:pt x="140308" y="0"/>
                  </a:moveTo>
                  <a:lnTo>
                    <a:pt x="812059" y="0"/>
                  </a:lnTo>
                  <a:cubicBezTo>
                    <a:pt x="889549" y="0"/>
                    <a:pt x="952367" y="62818"/>
                    <a:pt x="952367" y="140308"/>
                  </a:cubicBezTo>
                  <a:lnTo>
                    <a:pt x="952367" y="140308"/>
                  </a:lnTo>
                  <a:cubicBezTo>
                    <a:pt x="952367" y="177519"/>
                    <a:pt x="937585" y="213207"/>
                    <a:pt x="911272" y="239520"/>
                  </a:cubicBezTo>
                  <a:cubicBezTo>
                    <a:pt x="884959" y="265833"/>
                    <a:pt x="849271" y="280615"/>
                    <a:pt x="812059" y="280615"/>
                  </a:cubicBezTo>
                  <a:lnTo>
                    <a:pt x="140308" y="280615"/>
                  </a:lnTo>
                  <a:cubicBezTo>
                    <a:pt x="62818" y="280615"/>
                    <a:pt x="0" y="217797"/>
                    <a:pt x="0" y="140308"/>
                  </a:cubicBezTo>
                  <a:lnTo>
                    <a:pt x="0" y="140308"/>
                  </a:lnTo>
                  <a:cubicBezTo>
                    <a:pt x="0" y="62818"/>
                    <a:pt x="62818" y="0"/>
                    <a:pt x="140308" y="0"/>
                  </a:cubicBezTo>
                  <a:close/>
                </a:path>
              </a:pathLst>
            </a:custGeom>
            <a:solidFill>
              <a:srgbClr val="000000">
                <a:alpha val="0"/>
              </a:srgbClr>
            </a:solidFill>
            <a:ln w="9525" cap="rnd">
              <a:solidFill>
                <a:srgbClr val="000000"/>
              </a:solidFill>
              <a:prstDash val="solid"/>
              <a:round/>
            </a:ln>
          </p:spPr>
        </p:sp>
        <p:sp>
          <p:nvSpPr>
            <p:cNvPr id="12" name="TextBox 18">
              <a:extLst>
                <a:ext uri="{FF2B5EF4-FFF2-40B4-BE49-F238E27FC236}">
                  <a16:creationId xmlns:a16="http://schemas.microsoft.com/office/drawing/2014/main" id="{9828C2F7-8A78-28A3-2610-DF069FFD4E6C}"/>
                </a:ext>
              </a:extLst>
            </p:cNvPr>
            <p:cNvSpPr txBox="1"/>
            <p:nvPr/>
          </p:nvSpPr>
          <p:spPr>
            <a:xfrm>
              <a:off x="0" y="-28575"/>
              <a:ext cx="952367" cy="309190"/>
            </a:xfrm>
            <a:prstGeom prst="rect">
              <a:avLst/>
            </a:prstGeom>
          </p:spPr>
          <p:txBody>
            <a:bodyPr lIns="40640" tIns="40640" rIns="40640" bIns="40640" rtlCol="0" anchor="ctr"/>
            <a:lstStyle/>
            <a:p>
              <a:pPr algn="ctr">
                <a:lnSpc>
                  <a:spcPts val="2127"/>
                </a:lnSpc>
              </a:pPr>
              <a:endParaRPr/>
            </a:p>
          </p:txBody>
        </p:sp>
      </p:grpSp>
      <p:sp>
        <p:nvSpPr>
          <p:cNvPr id="13" name="AutoShape 19">
            <a:extLst>
              <a:ext uri="{FF2B5EF4-FFF2-40B4-BE49-F238E27FC236}">
                <a16:creationId xmlns:a16="http://schemas.microsoft.com/office/drawing/2014/main" id="{B821C733-54ED-FC47-4A5E-160DD65B965F}"/>
              </a:ext>
            </a:extLst>
          </p:cNvPr>
          <p:cNvSpPr/>
          <p:nvPr/>
        </p:nvSpPr>
        <p:spPr>
          <a:xfrm>
            <a:off x="16536372" y="9548662"/>
            <a:ext cx="714075" cy="0"/>
          </a:xfrm>
          <a:prstGeom prst="line">
            <a:avLst/>
          </a:prstGeom>
          <a:ln w="19050" cap="flat">
            <a:solidFill>
              <a:srgbClr val="000000">
                <a:alpha val="70980"/>
              </a:srgbClr>
            </a:solidFill>
            <a:prstDash val="solid"/>
            <a:headEnd type="none" w="sm" len="sm"/>
            <a:tailEnd type="arrow" w="med" len="sm"/>
          </a:ln>
        </p:spPr>
      </p:sp>
    </p:spTree>
    <p:extLst>
      <p:ext uri="{BB962C8B-B14F-4D97-AF65-F5344CB8AC3E}">
        <p14:creationId xmlns:p14="http://schemas.microsoft.com/office/powerpoint/2010/main" val="12384172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sosceles Triangle 3">
            <a:extLst>
              <a:ext uri="{FF2B5EF4-FFF2-40B4-BE49-F238E27FC236}">
                <a16:creationId xmlns:a16="http://schemas.microsoft.com/office/drawing/2014/main" id="{C14CCE1C-B16F-FE00-67A7-5F3012AABEC6}"/>
              </a:ext>
            </a:extLst>
          </p:cNvPr>
          <p:cNvSpPr/>
          <p:nvPr/>
        </p:nvSpPr>
        <p:spPr>
          <a:xfrm>
            <a:off x="0" y="4838700"/>
            <a:ext cx="18288000" cy="5439918"/>
          </a:xfrm>
          <a:prstGeom prst="triangle">
            <a:avLst/>
          </a:prstGeom>
          <a:solidFill>
            <a:srgbClr val="EAEAE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5D5E63"/>
              </a:solidFill>
            </a:endParaRPr>
          </a:p>
        </p:txBody>
      </p:sp>
      <p:sp>
        <p:nvSpPr>
          <p:cNvPr id="2" name="TextBox 6">
            <a:extLst>
              <a:ext uri="{FF2B5EF4-FFF2-40B4-BE49-F238E27FC236}">
                <a16:creationId xmlns:a16="http://schemas.microsoft.com/office/drawing/2014/main" id="{154E5CA8-3FC3-77C5-1D9B-344744E55D25}"/>
              </a:ext>
            </a:extLst>
          </p:cNvPr>
          <p:cNvSpPr txBox="1"/>
          <p:nvPr/>
        </p:nvSpPr>
        <p:spPr>
          <a:xfrm>
            <a:off x="838200" y="630441"/>
            <a:ext cx="16230600" cy="2303259"/>
          </a:xfrm>
          <a:prstGeom prst="rect">
            <a:avLst/>
          </a:prstGeom>
        </p:spPr>
        <p:txBody>
          <a:bodyPr wrap="square" lIns="0" tIns="0" rIns="0" bIns="0" rtlCol="0" anchor="t">
            <a:spAutoFit/>
          </a:bodyPr>
          <a:lstStyle/>
          <a:p>
            <a:pPr algn="l">
              <a:lnSpc>
                <a:spcPts val="8989"/>
              </a:lnSpc>
              <a:spcBef>
                <a:spcPct val="0"/>
              </a:spcBef>
            </a:pPr>
            <a:r>
              <a:rPr lang="en-US" sz="7368" b="1" dirty="0">
                <a:solidFill>
                  <a:srgbClr val="E98D55"/>
                </a:solidFill>
                <a:latin typeface="Now Bold"/>
                <a:ea typeface="Now Bold"/>
                <a:cs typeface="Now Bold"/>
                <a:sym typeface="Now Bold"/>
              </a:rPr>
              <a:t>Stage 3</a:t>
            </a:r>
          </a:p>
          <a:p>
            <a:pPr algn="l">
              <a:lnSpc>
                <a:spcPts val="8989"/>
              </a:lnSpc>
              <a:spcBef>
                <a:spcPct val="0"/>
              </a:spcBef>
            </a:pPr>
            <a:r>
              <a:rPr lang="en-US" sz="7368" b="1" dirty="0">
                <a:solidFill>
                  <a:srgbClr val="404040"/>
                </a:solidFill>
                <a:latin typeface="Now Bold"/>
                <a:ea typeface="Now Bold"/>
                <a:cs typeface="Now Bold"/>
                <a:sym typeface="Now Bold"/>
              </a:rPr>
              <a:t>(Surgical Anesthesia)  </a:t>
            </a:r>
          </a:p>
        </p:txBody>
      </p:sp>
      <p:sp>
        <p:nvSpPr>
          <p:cNvPr id="6" name="TextBox 7">
            <a:extLst>
              <a:ext uri="{FF2B5EF4-FFF2-40B4-BE49-F238E27FC236}">
                <a16:creationId xmlns:a16="http://schemas.microsoft.com/office/drawing/2014/main" id="{580545A1-CCF4-6545-D39B-2342A7DAAF62}"/>
              </a:ext>
            </a:extLst>
          </p:cNvPr>
          <p:cNvSpPr txBox="1"/>
          <p:nvPr/>
        </p:nvSpPr>
        <p:spPr>
          <a:xfrm>
            <a:off x="1076033" y="3314700"/>
            <a:ext cx="9601200" cy="5539978"/>
          </a:xfrm>
          <a:prstGeom prst="rect">
            <a:avLst/>
          </a:prstGeom>
        </p:spPr>
        <p:txBody>
          <a:bodyPr wrap="square" lIns="0" tIns="0" rIns="0" bIns="0" rtlCol="0" anchor="t">
            <a:spAutoFit/>
          </a:bodyPr>
          <a:lstStyle/>
          <a:p>
            <a:pPr algn="l"/>
            <a:r>
              <a:rPr lang="en-US" sz="3600" dirty="0">
                <a:latin typeface="+mj-lt"/>
              </a:rPr>
              <a:t>From onset of automatic respiration to respiratory paralysis.</a:t>
            </a:r>
            <a:br>
              <a:rPr lang="en-US" sz="3600" dirty="0">
                <a:latin typeface="+mj-lt"/>
              </a:rPr>
            </a:br>
            <a:endParaRPr lang="en-US" sz="3600" dirty="0">
              <a:latin typeface="+mj-lt"/>
            </a:endParaRPr>
          </a:p>
          <a:p>
            <a:pPr algn="l"/>
            <a:r>
              <a:rPr lang="en-US" sz="3600" dirty="0">
                <a:latin typeface="+mj-lt"/>
              </a:rPr>
              <a:t>This is the targeted anesthetic level for procedures requiring general anesthesia. Airway manipulation is safe at this level.</a:t>
            </a:r>
            <a:br>
              <a:rPr lang="en-US" sz="3600" dirty="0">
                <a:latin typeface="+mj-lt"/>
              </a:rPr>
            </a:br>
            <a:endParaRPr lang="en-US" sz="3600" dirty="0">
              <a:latin typeface="+mj-lt"/>
            </a:endParaRPr>
          </a:p>
          <a:p>
            <a:pPr algn="l"/>
            <a:r>
              <a:rPr lang="en-US" sz="3600" b="1" dirty="0">
                <a:latin typeface="+mj-lt"/>
              </a:rPr>
              <a:t>Ceased eye movement and respiratory depression are hallmarks of this stage. Reaction to </a:t>
            </a:r>
          </a:p>
          <a:p>
            <a:pPr algn="l"/>
            <a:r>
              <a:rPr lang="en-US" sz="3600" b="1" dirty="0">
                <a:latin typeface="+mj-lt"/>
              </a:rPr>
              <a:t>skin incision disappear. </a:t>
            </a:r>
            <a:endParaRPr lang="en-US" sz="3200" b="1" dirty="0">
              <a:solidFill>
                <a:srgbClr val="000000"/>
              </a:solidFill>
              <a:latin typeface="+mj-lt"/>
              <a:ea typeface="Now"/>
              <a:cs typeface="Now"/>
              <a:sym typeface="Now"/>
            </a:endParaRPr>
          </a:p>
        </p:txBody>
      </p:sp>
      <p:sp>
        <p:nvSpPr>
          <p:cNvPr id="3" name="TextBox 2">
            <a:extLst>
              <a:ext uri="{FF2B5EF4-FFF2-40B4-BE49-F238E27FC236}">
                <a16:creationId xmlns:a16="http://schemas.microsoft.com/office/drawing/2014/main" id="{B56C4FCE-3478-6DCF-C4F2-F255E298FAF0}"/>
              </a:ext>
            </a:extLst>
          </p:cNvPr>
          <p:cNvSpPr txBox="1"/>
          <p:nvPr/>
        </p:nvSpPr>
        <p:spPr>
          <a:xfrm>
            <a:off x="12344400" y="4152900"/>
            <a:ext cx="184731" cy="369332"/>
          </a:xfrm>
          <a:prstGeom prst="rect">
            <a:avLst/>
          </a:prstGeom>
          <a:noFill/>
        </p:spPr>
        <p:txBody>
          <a:bodyPr wrap="none" rtlCol="0">
            <a:spAutoFit/>
          </a:bodyPr>
          <a:lstStyle/>
          <a:p>
            <a:endParaRPr lang="en-US" dirty="0"/>
          </a:p>
        </p:txBody>
      </p:sp>
      <p:grpSp>
        <p:nvGrpSpPr>
          <p:cNvPr id="5" name="Group 16">
            <a:extLst>
              <a:ext uri="{FF2B5EF4-FFF2-40B4-BE49-F238E27FC236}">
                <a16:creationId xmlns:a16="http://schemas.microsoft.com/office/drawing/2014/main" id="{E98086DB-A26B-560E-14EA-398472FA3952}"/>
              </a:ext>
            </a:extLst>
          </p:cNvPr>
          <p:cNvGrpSpPr/>
          <p:nvPr/>
        </p:nvGrpSpPr>
        <p:grpSpPr>
          <a:xfrm>
            <a:off x="16154400" y="9334500"/>
            <a:ext cx="1453670" cy="428324"/>
            <a:chOff x="0" y="0"/>
            <a:chExt cx="952367" cy="280615"/>
          </a:xfrm>
        </p:grpSpPr>
        <p:sp>
          <p:nvSpPr>
            <p:cNvPr id="7" name="Freeform 17">
              <a:extLst>
                <a:ext uri="{FF2B5EF4-FFF2-40B4-BE49-F238E27FC236}">
                  <a16:creationId xmlns:a16="http://schemas.microsoft.com/office/drawing/2014/main" id="{2A4B10DF-DFDE-A8F6-0D47-16F1B3DB846E}"/>
                </a:ext>
              </a:extLst>
            </p:cNvPr>
            <p:cNvSpPr/>
            <p:nvPr/>
          </p:nvSpPr>
          <p:spPr>
            <a:xfrm>
              <a:off x="0" y="0"/>
              <a:ext cx="952367" cy="280615"/>
            </a:xfrm>
            <a:custGeom>
              <a:avLst/>
              <a:gdLst/>
              <a:ahLst/>
              <a:cxnLst/>
              <a:rect l="l" t="t" r="r" b="b"/>
              <a:pathLst>
                <a:path w="952367" h="280615">
                  <a:moveTo>
                    <a:pt x="140308" y="0"/>
                  </a:moveTo>
                  <a:lnTo>
                    <a:pt x="812059" y="0"/>
                  </a:lnTo>
                  <a:cubicBezTo>
                    <a:pt x="889549" y="0"/>
                    <a:pt x="952367" y="62818"/>
                    <a:pt x="952367" y="140308"/>
                  </a:cubicBezTo>
                  <a:lnTo>
                    <a:pt x="952367" y="140308"/>
                  </a:lnTo>
                  <a:cubicBezTo>
                    <a:pt x="952367" y="177519"/>
                    <a:pt x="937585" y="213207"/>
                    <a:pt x="911272" y="239520"/>
                  </a:cubicBezTo>
                  <a:cubicBezTo>
                    <a:pt x="884959" y="265833"/>
                    <a:pt x="849271" y="280615"/>
                    <a:pt x="812059" y="280615"/>
                  </a:cubicBezTo>
                  <a:lnTo>
                    <a:pt x="140308" y="280615"/>
                  </a:lnTo>
                  <a:cubicBezTo>
                    <a:pt x="62818" y="280615"/>
                    <a:pt x="0" y="217797"/>
                    <a:pt x="0" y="140308"/>
                  </a:cubicBezTo>
                  <a:lnTo>
                    <a:pt x="0" y="140308"/>
                  </a:lnTo>
                  <a:cubicBezTo>
                    <a:pt x="0" y="62818"/>
                    <a:pt x="62818" y="0"/>
                    <a:pt x="140308" y="0"/>
                  </a:cubicBezTo>
                  <a:close/>
                </a:path>
              </a:pathLst>
            </a:custGeom>
            <a:solidFill>
              <a:srgbClr val="000000">
                <a:alpha val="0"/>
              </a:srgbClr>
            </a:solidFill>
            <a:ln w="9525" cap="rnd">
              <a:solidFill>
                <a:srgbClr val="000000"/>
              </a:solidFill>
              <a:prstDash val="solid"/>
              <a:round/>
            </a:ln>
          </p:spPr>
        </p:sp>
        <p:sp>
          <p:nvSpPr>
            <p:cNvPr id="8" name="TextBox 18">
              <a:extLst>
                <a:ext uri="{FF2B5EF4-FFF2-40B4-BE49-F238E27FC236}">
                  <a16:creationId xmlns:a16="http://schemas.microsoft.com/office/drawing/2014/main" id="{4566B3FD-672C-25CA-A6D3-96CCD0E0B392}"/>
                </a:ext>
              </a:extLst>
            </p:cNvPr>
            <p:cNvSpPr txBox="1"/>
            <p:nvPr/>
          </p:nvSpPr>
          <p:spPr>
            <a:xfrm>
              <a:off x="0" y="-28575"/>
              <a:ext cx="952367" cy="309190"/>
            </a:xfrm>
            <a:prstGeom prst="rect">
              <a:avLst/>
            </a:prstGeom>
          </p:spPr>
          <p:txBody>
            <a:bodyPr lIns="40640" tIns="40640" rIns="40640" bIns="40640" rtlCol="0" anchor="ctr"/>
            <a:lstStyle/>
            <a:p>
              <a:pPr algn="ctr">
                <a:lnSpc>
                  <a:spcPts val="2127"/>
                </a:lnSpc>
              </a:pPr>
              <a:endParaRPr/>
            </a:p>
          </p:txBody>
        </p:sp>
      </p:grpSp>
      <p:sp>
        <p:nvSpPr>
          <p:cNvPr id="9" name="AutoShape 19">
            <a:extLst>
              <a:ext uri="{FF2B5EF4-FFF2-40B4-BE49-F238E27FC236}">
                <a16:creationId xmlns:a16="http://schemas.microsoft.com/office/drawing/2014/main" id="{1848497E-4485-EBD3-269B-72DE6EE04C9C}"/>
              </a:ext>
            </a:extLst>
          </p:cNvPr>
          <p:cNvSpPr/>
          <p:nvPr/>
        </p:nvSpPr>
        <p:spPr>
          <a:xfrm>
            <a:off x="16536372" y="9548662"/>
            <a:ext cx="714075" cy="0"/>
          </a:xfrm>
          <a:prstGeom prst="line">
            <a:avLst/>
          </a:prstGeom>
          <a:ln w="19050" cap="flat">
            <a:solidFill>
              <a:srgbClr val="000000">
                <a:alpha val="70980"/>
              </a:srgbClr>
            </a:solidFill>
            <a:prstDash val="solid"/>
            <a:headEnd type="none" w="sm" len="sm"/>
            <a:tailEnd type="arrow" w="med" len="sm"/>
          </a:ln>
        </p:spPr>
      </p:sp>
      <p:pic>
        <p:nvPicPr>
          <p:cNvPr id="2050" name="Picture 2" descr="Hand drawn surgeon  cartoon illustration">
            <a:extLst>
              <a:ext uri="{FF2B5EF4-FFF2-40B4-BE49-F238E27FC236}">
                <a16:creationId xmlns:a16="http://schemas.microsoft.com/office/drawing/2014/main" id="{4F8977E5-BEF5-0586-08F3-719B2F4942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68429" y="3314700"/>
            <a:ext cx="5414963" cy="5414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49450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5039123" y="1790700"/>
            <a:ext cx="8209754" cy="777889"/>
          </a:xfrm>
          <a:prstGeom prst="rect">
            <a:avLst/>
          </a:prstGeom>
        </p:spPr>
        <p:txBody>
          <a:bodyPr lIns="0" tIns="0" rIns="0" bIns="0" rtlCol="0" anchor="t">
            <a:spAutoFit/>
          </a:bodyPr>
          <a:lstStyle/>
          <a:p>
            <a:pPr algn="ctr">
              <a:lnSpc>
                <a:spcPts val="6093"/>
              </a:lnSpc>
              <a:spcBef>
                <a:spcPct val="0"/>
              </a:spcBef>
            </a:pPr>
            <a:r>
              <a:rPr lang="en-US" sz="4994" b="1" dirty="0">
                <a:solidFill>
                  <a:srgbClr val="404040"/>
                </a:solidFill>
                <a:latin typeface="Now Bold"/>
                <a:ea typeface="Now Bold"/>
                <a:cs typeface="Now Bold"/>
                <a:sym typeface="Now Bold"/>
              </a:rPr>
              <a:t>TABLE OF CONTENTS</a:t>
            </a:r>
          </a:p>
        </p:txBody>
      </p:sp>
      <p:sp>
        <p:nvSpPr>
          <p:cNvPr id="3" name="TextBox 3"/>
          <p:cNvSpPr txBox="1"/>
          <p:nvPr/>
        </p:nvSpPr>
        <p:spPr>
          <a:xfrm>
            <a:off x="5112388" y="4123768"/>
            <a:ext cx="3373777" cy="280083"/>
          </a:xfrm>
          <a:prstGeom prst="rect">
            <a:avLst/>
          </a:prstGeom>
        </p:spPr>
        <p:txBody>
          <a:bodyPr wrap="square" lIns="0" tIns="0" rIns="0" bIns="0" rtlCol="0" anchor="t">
            <a:spAutoFit/>
          </a:bodyPr>
          <a:lstStyle/>
          <a:p>
            <a:pPr algn="l">
              <a:lnSpc>
                <a:spcPts val="2006"/>
              </a:lnSpc>
              <a:spcBef>
                <a:spcPct val="0"/>
              </a:spcBef>
            </a:pPr>
            <a:r>
              <a:rPr lang="en-US" sz="1645" b="1" dirty="0">
                <a:solidFill>
                  <a:srgbClr val="000000"/>
                </a:solidFill>
                <a:latin typeface="Now"/>
                <a:ea typeface="Now"/>
                <a:cs typeface="Now"/>
                <a:sym typeface="Now"/>
              </a:rPr>
              <a:t>HISTORY OF ANAESTHESIA</a:t>
            </a:r>
          </a:p>
        </p:txBody>
      </p:sp>
      <p:grpSp>
        <p:nvGrpSpPr>
          <p:cNvPr id="23" name="Group 23"/>
          <p:cNvGrpSpPr/>
          <p:nvPr/>
        </p:nvGrpSpPr>
        <p:grpSpPr>
          <a:xfrm>
            <a:off x="3823202" y="3844576"/>
            <a:ext cx="975360" cy="886691"/>
            <a:chOff x="0" y="0"/>
            <a:chExt cx="812800" cy="812800"/>
          </a:xfrm>
        </p:grpSpPr>
        <p:sp>
          <p:nvSpPr>
            <p:cNvPr id="24" name="Freeform 2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9050" cap="sq">
              <a:solidFill>
                <a:srgbClr val="8B9684"/>
              </a:solidFill>
              <a:prstDash val="solid"/>
              <a:miter/>
            </a:ln>
          </p:spPr>
        </p:sp>
        <p:sp>
          <p:nvSpPr>
            <p:cNvPr id="25" name="TextBox 25"/>
            <p:cNvSpPr txBox="1"/>
            <p:nvPr/>
          </p:nvSpPr>
          <p:spPr>
            <a:xfrm>
              <a:off x="76200" y="66675"/>
              <a:ext cx="660400" cy="669925"/>
            </a:xfrm>
            <a:prstGeom prst="rect">
              <a:avLst/>
            </a:prstGeom>
          </p:spPr>
          <p:txBody>
            <a:bodyPr lIns="39682" tIns="39682" rIns="39682" bIns="39682" rtlCol="0" anchor="ctr"/>
            <a:lstStyle/>
            <a:p>
              <a:pPr algn="ctr">
                <a:lnSpc>
                  <a:spcPts val="2123"/>
                </a:lnSpc>
              </a:pPr>
              <a:endParaRPr/>
            </a:p>
          </p:txBody>
        </p:sp>
      </p:grpSp>
      <p:sp>
        <p:nvSpPr>
          <p:cNvPr id="26" name="TextBox 26"/>
          <p:cNvSpPr txBox="1"/>
          <p:nvPr/>
        </p:nvSpPr>
        <p:spPr>
          <a:xfrm>
            <a:off x="3905121" y="3943863"/>
            <a:ext cx="811522" cy="611916"/>
          </a:xfrm>
          <a:prstGeom prst="rect">
            <a:avLst/>
          </a:prstGeom>
        </p:spPr>
        <p:txBody>
          <a:bodyPr lIns="0" tIns="0" rIns="0" bIns="0" rtlCol="0" anchor="t">
            <a:spAutoFit/>
          </a:bodyPr>
          <a:lstStyle/>
          <a:p>
            <a:pPr algn="ctr">
              <a:lnSpc>
                <a:spcPts val="4935"/>
              </a:lnSpc>
            </a:pPr>
            <a:r>
              <a:rPr lang="en-US" sz="3525" dirty="0">
                <a:solidFill>
                  <a:srgbClr val="8B9684">
                    <a:alpha val="82745"/>
                  </a:srgbClr>
                </a:solidFill>
                <a:latin typeface="Now"/>
                <a:ea typeface="Now"/>
                <a:cs typeface="Now"/>
                <a:sym typeface="Now"/>
              </a:rPr>
              <a:t>01</a:t>
            </a:r>
          </a:p>
        </p:txBody>
      </p:sp>
      <p:grpSp>
        <p:nvGrpSpPr>
          <p:cNvPr id="27" name="Group 27"/>
          <p:cNvGrpSpPr/>
          <p:nvPr/>
        </p:nvGrpSpPr>
        <p:grpSpPr>
          <a:xfrm>
            <a:off x="10679841" y="3825661"/>
            <a:ext cx="975360" cy="886691"/>
            <a:chOff x="0" y="0"/>
            <a:chExt cx="812800" cy="812800"/>
          </a:xfrm>
        </p:grpSpPr>
        <p:sp>
          <p:nvSpPr>
            <p:cNvPr id="28" name="Freeform 2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9050" cap="sq">
              <a:solidFill>
                <a:srgbClr val="8B9684"/>
              </a:solidFill>
              <a:prstDash val="solid"/>
              <a:miter/>
            </a:ln>
          </p:spPr>
        </p:sp>
        <p:sp>
          <p:nvSpPr>
            <p:cNvPr id="29" name="TextBox 29"/>
            <p:cNvSpPr txBox="1"/>
            <p:nvPr/>
          </p:nvSpPr>
          <p:spPr>
            <a:xfrm>
              <a:off x="76200" y="66675"/>
              <a:ext cx="660400" cy="669925"/>
            </a:xfrm>
            <a:prstGeom prst="rect">
              <a:avLst/>
            </a:prstGeom>
          </p:spPr>
          <p:txBody>
            <a:bodyPr lIns="39682" tIns="39682" rIns="39682" bIns="39682" rtlCol="0" anchor="ctr"/>
            <a:lstStyle/>
            <a:p>
              <a:pPr algn="ctr">
                <a:lnSpc>
                  <a:spcPts val="2123"/>
                </a:lnSpc>
              </a:pPr>
              <a:endParaRPr/>
            </a:p>
          </p:txBody>
        </p:sp>
      </p:grpSp>
      <p:sp>
        <p:nvSpPr>
          <p:cNvPr id="30" name="TextBox 30"/>
          <p:cNvSpPr txBox="1"/>
          <p:nvPr/>
        </p:nvSpPr>
        <p:spPr>
          <a:xfrm>
            <a:off x="10761760" y="3924948"/>
            <a:ext cx="811522" cy="611916"/>
          </a:xfrm>
          <a:prstGeom prst="rect">
            <a:avLst/>
          </a:prstGeom>
        </p:spPr>
        <p:txBody>
          <a:bodyPr lIns="0" tIns="0" rIns="0" bIns="0" rtlCol="0" anchor="t">
            <a:spAutoFit/>
          </a:bodyPr>
          <a:lstStyle/>
          <a:p>
            <a:pPr algn="ctr">
              <a:lnSpc>
                <a:spcPts val="4935"/>
              </a:lnSpc>
            </a:pPr>
            <a:r>
              <a:rPr lang="en-US" sz="3525" dirty="0">
                <a:solidFill>
                  <a:srgbClr val="8B9684">
                    <a:alpha val="82745"/>
                  </a:srgbClr>
                </a:solidFill>
                <a:latin typeface="Now"/>
                <a:ea typeface="Now"/>
                <a:cs typeface="Now"/>
                <a:sym typeface="Now"/>
              </a:rPr>
              <a:t>03</a:t>
            </a:r>
          </a:p>
        </p:txBody>
      </p:sp>
      <p:grpSp>
        <p:nvGrpSpPr>
          <p:cNvPr id="31" name="Group 31"/>
          <p:cNvGrpSpPr/>
          <p:nvPr/>
        </p:nvGrpSpPr>
        <p:grpSpPr>
          <a:xfrm>
            <a:off x="3823202" y="5348849"/>
            <a:ext cx="975360" cy="886691"/>
            <a:chOff x="0" y="0"/>
            <a:chExt cx="812800" cy="812800"/>
          </a:xfrm>
        </p:grpSpPr>
        <p:sp>
          <p:nvSpPr>
            <p:cNvPr id="32" name="Freeform 3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9050" cap="sq">
              <a:solidFill>
                <a:srgbClr val="8B9684"/>
              </a:solidFill>
              <a:prstDash val="solid"/>
              <a:miter/>
            </a:ln>
          </p:spPr>
        </p:sp>
        <p:sp>
          <p:nvSpPr>
            <p:cNvPr id="33" name="TextBox 33"/>
            <p:cNvSpPr txBox="1"/>
            <p:nvPr/>
          </p:nvSpPr>
          <p:spPr>
            <a:xfrm>
              <a:off x="76200" y="66675"/>
              <a:ext cx="660400" cy="669925"/>
            </a:xfrm>
            <a:prstGeom prst="rect">
              <a:avLst/>
            </a:prstGeom>
          </p:spPr>
          <p:txBody>
            <a:bodyPr lIns="50800" tIns="50800" rIns="50800" bIns="50800" rtlCol="0" anchor="ctr"/>
            <a:lstStyle/>
            <a:p>
              <a:pPr algn="ctr">
                <a:lnSpc>
                  <a:spcPts val="2123"/>
                </a:lnSpc>
              </a:pPr>
              <a:endParaRPr/>
            </a:p>
          </p:txBody>
        </p:sp>
      </p:grpSp>
      <p:sp>
        <p:nvSpPr>
          <p:cNvPr id="34" name="TextBox 34"/>
          <p:cNvSpPr txBox="1"/>
          <p:nvPr/>
        </p:nvSpPr>
        <p:spPr>
          <a:xfrm>
            <a:off x="3823202" y="5448238"/>
            <a:ext cx="975360" cy="611714"/>
          </a:xfrm>
          <a:prstGeom prst="rect">
            <a:avLst/>
          </a:prstGeom>
        </p:spPr>
        <p:txBody>
          <a:bodyPr lIns="0" tIns="0" rIns="0" bIns="0" rtlCol="0" anchor="t">
            <a:spAutoFit/>
          </a:bodyPr>
          <a:lstStyle/>
          <a:p>
            <a:pPr algn="ctr">
              <a:lnSpc>
                <a:spcPts val="4932"/>
              </a:lnSpc>
            </a:pPr>
            <a:r>
              <a:rPr lang="en-US" sz="3522" dirty="0">
                <a:solidFill>
                  <a:srgbClr val="8B9684"/>
                </a:solidFill>
                <a:latin typeface="Now"/>
                <a:ea typeface="Now"/>
                <a:cs typeface="Now"/>
                <a:sym typeface="Now"/>
              </a:rPr>
              <a:t>02</a:t>
            </a:r>
          </a:p>
        </p:txBody>
      </p:sp>
      <p:grpSp>
        <p:nvGrpSpPr>
          <p:cNvPr id="39" name="Group 39"/>
          <p:cNvGrpSpPr/>
          <p:nvPr/>
        </p:nvGrpSpPr>
        <p:grpSpPr>
          <a:xfrm>
            <a:off x="10680356" y="5354249"/>
            <a:ext cx="964044" cy="876404"/>
            <a:chOff x="0" y="0"/>
            <a:chExt cx="812800" cy="812800"/>
          </a:xfrm>
        </p:grpSpPr>
        <p:sp>
          <p:nvSpPr>
            <p:cNvPr id="40" name="Freeform 4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9050" cap="sq">
              <a:solidFill>
                <a:srgbClr val="8B9684"/>
              </a:solidFill>
              <a:prstDash val="solid"/>
              <a:miter/>
            </a:ln>
          </p:spPr>
        </p:sp>
        <p:sp>
          <p:nvSpPr>
            <p:cNvPr id="41" name="TextBox 41"/>
            <p:cNvSpPr txBox="1"/>
            <p:nvPr/>
          </p:nvSpPr>
          <p:spPr>
            <a:xfrm>
              <a:off x="76200" y="66675"/>
              <a:ext cx="660400" cy="669925"/>
            </a:xfrm>
            <a:prstGeom prst="rect">
              <a:avLst/>
            </a:prstGeom>
          </p:spPr>
          <p:txBody>
            <a:bodyPr lIns="50800" tIns="50800" rIns="50800" bIns="50800" rtlCol="0" anchor="ctr"/>
            <a:lstStyle/>
            <a:p>
              <a:pPr algn="ctr">
                <a:lnSpc>
                  <a:spcPts val="2123"/>
                </a:lnSpc>
              </a:pPr>
              <a:endParaRPr/>
            </a:p>
          </p:txBody>
        </p:sp>
      </p:grpSp>
      <p:sp>
        <p:nvSpPr>
          <p:cNvPr id="42" name="TextBox 42"/>
          <p:cNvSpPr txBox="1"/>
          <p:nvPr/>
        </p:nvSpPr>
        <p:spPr>
          <a:xfrm>
            <a:off x="10680356" y="5461126"/>
            <a:ext cx="964044" cy="603050"/>
          </a:xfrm>
          <a:prstGeom prst="rect">
            <a:avLst/>
          </a:prstGeom>
        </p:spPr>
        <p:txBody>
          <a:bodyPr lIns="0" tIns="0" rIns="0" bIns="0" rtlCol="0" anchor="t">
            <a:spAutoFit/>
          </a:bodyPr>
          <a:lstStyle/>
          <a:p>
            <a:pPr algn="ctr">
              <a:lnSpc>
                <a:spcPts val="4874"/>
              </a:lnSpc>
            </a:pPr>
            <a:r>
              <a:rPr lang="en-US" sz="3482" dirty="0">
                <a:solidFill>
                  <a:srgbClr val="8B9684"/>
                </a:solidFill>
                <a:latin typeface="Now"/>
                <a:ea typeface="Now"/>
                <a:cs typeface="Now"/>
                <a:sym typeface="Now"/>
              </a:rPr>
              <a:t>04</a:t>
            </a:r>
          </a:p>
        </p:txBody>
      </p:sp>
      <p:grpSp>
        <p:nvGrpSpPr>
          <p:cNvPr id="47" name="Group 47"/>
          <p:cNvGrpSpPr/>
          <p:nvPr/>
        </p:nvGrpSpPr>
        <p:grpSpPr>
          <a:xfrm>
            <a:off x="6077727" y="7086496"/>
            <a:ext cx="964044" cy="876404"/>
            <a:chOff x="0" y="0"/>
            <a:chExt cx="812800" cy="812800"/>
          </a:xfrm>
        </p:grpSpPr>
        <p:sp>
          <p:nvSpPr>
            <p:cNvPr id="48" name="Freeform 4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9050" cap="sq">
              <a:solidFill>
                <a:srgbClr val="8B9684"/>
              </a:solidFill>
              <a:prstDash val="solid"/>
              <a:miter/>
            </a:ln>
          </p:spPr>
        </p:sp>
        <p:sp>
          <p:nvSpPr>
            <p:cNvPr id="49" name="TextBox 49"/>
            <p:cNvSpPr txBox="1"/>
            <p:nvPr/>
          </p:nvSpPr>
          <p:spPr>
            <a:xfrm>
              <a:off x="76200" y="66675"/>
              <a:ext cx="660400" cy="669925"/>
            </a:xfrm>
            <a:prstGeom prst="rect">
              <a:avLst/>
            </a:prstGeom>
          </p:spPr>
          <p:txBody>
            <a:bodyPr lIns="50800" tIns="50800" rIns="50800" bIns="50800" rtlCol="0" anchor="ctr"/>
            <a:lstStyle/>
            <a:p>
              <a:pPr algn="ctr">
                <a:lnSpc>
                  <a:spcPts val="2123"/>
                </a:lnSpc>
              </a:pPr>
              <a:endParaRPr/>
            </a:p>
          </p:txBody>
        </p:sp>
      </p:grpSp>
      <p:sp>
        <p:nvSpPr>
          <p:cNvPr id="50" name="TextBox 50"/>
          <p:cNvSpPr txBox="1"/>
          <p:nvPr/>
        </p:nvSpPr>
        <p:spPr>
          <a:xfrm>
            <a:off x="6077727" y="7193372"/>
            <a:ext cx="964044" cy="603050"/>
          </a:xfrm>
          <a:prstGeom prst="rect">
            <a:avLst/>
          </a:prstGeom>
        </p:spPr>
        <p:txBody>
          <a:bodyPr lIns="0" tIns="0" rIns="0" bIns="0" rtlCol="0" anchor="t">
            <a:spAutoFit/>
          </a:bodyPr>
          <a:lstStyle/>
          <a:p>
            <a:pPr algn="ctr">
              <a:lnSpc>
                <a:spcPts val="4874"/>
              </a:lnSpc>
            </a:pPr>
            <a:r>
              <a:rPr lang="en-US" sz="3482" dirty="0">
                <a:solidFill>
                  <a:srgbClr val="8B9684"/>
                </a:solidFill>
                <a:latin typeface="Now"/>
                <a:ea typeface="Now"/>
                <a:cs typeface="Now"/>
                <a:sym typeface="Now"/>
              </a:rPr>
              <a:t>05</a:t>
            </a:r>
          </a:p>
        </p:txBody>
      </p:sp>
      <p:sp>
        <p:nvSpPr>
          <p:cNvPr id="55" name="TextBox 3">
            <a:extLst>
              <a:ext uri="{FF2B5EF4-FFF2-40B4-BE49-F238E27FC236}">
                <a16:creationId xmlns:a16="http://schemas.microsoft.com/office/drawing/2014/main" id="{F102CB30-1216-C395-68AE-99697C022518}"/>
              </a:ext>
            </a:extLst>
          </p:cNvPr>
          <p:cNvSpPr txBox="1"/>
          <p:nvPr/>
        </p:nvSpPr>
        <p:spPr>
          <a:xfrm>
            <a:off x="5112388" y="5614053"/>
            <a:ext cx="3373777" cy="254621"/>
          </a:xfrm>
          <a:prstGeom prst="rect">
            <a:avLst/>
          </a:prstGeom>
        </p:spPr>
        <p:txBody>
          <a:bodyPr wrap="square" lIns="0" tIns="0" rIns="0" bIns="0" rtlCol="0" anchor="t">
            <a:spAutoFit/>
          </a:bodyPr>
          <a:lstStyle/>
          <a:p>
            <a:pPr algn="l">
              <a:lnSpc>
                <a:spcPts val="2006"/>
              </a:lnSpc>
              <a:spcBef>
                <a:spcPct val="0"/>
              </a:spcBef>
            </a:pPr>
            <a:r>
              <a:rPr lang="en-US" sz="1645" b="1" dirty="0">
                <a:solidFill>
                  <a:srgbClr val="000000"/>
                </a:solidFill>
                <a:latin typeface="Now"/>
                <a:ea typeface="Now"/>
                <a:cs typeface="Now"/>
                <a:sym typeface="Now"/>
              </a:rPr>
              <a:t>TERMS AND CONCEPTS</a:t>
            </a:r>
          </a:p>
        </p:txBody>
      </p:sp>
      <p:sp>
        <p:nvSpPr>
          <p:cNvPr id="56" name="TextBox 3">
            <a:extLst>
              <a:ext uri="{FF2B5EF4-FFF2-40B4-BE49-F238E27FC236}">
                <a16:creationId xmlns:a16="http://schemas.microsoft.com/office/drawing/2014/main" id="{54BF94A7-4EEC-3FA8-C454-71892C2BA377}"/>
              </a:ext>
            </a:extLst>
          </p:cNvPr>
          <p:cNvSpPr txBox="1"/>
          <p:nvPr/>
        </p:nvSpPr>
        <p:spPr>
          <a:xfrm>
            <a:off x="11942423" y="4100164"/>
            <a:ext cx="3373777" cy="254621"/>
          </a:xfrm>
          <a:prstGeom prst="rect">
            <a:avLst/>
          </a:prstGeom>
        </p:spPr>
        <p:txBody>
          <a:bodyPr wrap="square" lIns="0" tIns="0" rIns="0" bIns="0" rtlCol="0" anchor="t">
            <a:spAutoFit/>
          </a:bodyPr>
          <a:lstStyle/>
          <a:p>
            <a:pPr algn="l">
              <a:lnSpc>
                <a:spcPts val="2006"/>
              </a:lnSpc>
              <a:spcBef>
                <a:spcPct val="0"/>
              </a:spcBef>
            </a:pPr>
            <a:r>
              <a:rPr lang="en-US" sz="1645" b="1" dirty="0">
                <a:solidFill>
                  <a:srgbClr val="000000"/>
                </a:solidFill>
                <a:latin typeface="Now"/>
                <a:ea typeface="Now"/>
                <a:cs typeface="Now"/>
                <a:sym typeface="Now"/>
              </a:rPr>
              <a:t>STAGES AND PHASES</a:t>
            </a:r>
          </a:p>
        </p:txBody>
      </p:sp>
      <p:sp>
        <p:nvSpPr>
          <p:cNvPr id="57" name="TextBox 3">
            <a:extLst>
              <a:ext uri="{FF2B5EF4-FFF2-40B4-BE49-F238E27FC236}">
                <a16:creationId xmlns:a16="http://schemas.microsoft.com/office/drawing/2014/main" id="{8958A852-B9E1-1528-5838-F246072928B4}"/>
              </a:ext>
            </a:extLst>
          </p:cNvPr>
          <p:cNvSpPr txBox="1"/>
          <p:nvPr/>
        </p:nvSpPr>
        <p:spPr>
          <a:xfrm>
            <a:off x="11942423" y="5614052"/>
            <a:ext cx="3373777" cy="254621"/>
          </a:xfrm>
          <a:prstGeom prst="rect">
            <a:avLst/>
          </a:prstGeom>
        </p:spPr>
        <p:txBody>
          <a:bodyPr wrap="square" lIns="0" tIns="0" rIns="0" bIns="0" rtlCol="0" anchor="t">
            <a:spAutoFit/>
          </a:bodyPr>
          <a:lstStyle/>
          <a:p>
            <a:pPr algn="l">
              <a:lnSpc>
                <a:spcPts val="2006"/>
              </a:lnSpc>
              <a:spcBef>
                <a:spcPct val="0"/>
              </a:spcBef>
            </a:pPr>
            <a:r>
              <a:rPr lang="en-US" sz="1645" b="1" dirty="0">
                <a:solidFill>
                  <a:srgbClr val="000000"/>
                </a:solidFill>
                <a:latin typeface="Now"/>
                <a:ea typeface="Now"/>
                <a:cs typeface="Now"/>
                <a:sym typeface="Now"/>
              </a:rPr>
              <a:t>HISTORY TAKING</a:t>
            </a:r>
          </a:p>
        </p:txBody>
      </p:sp>
      <p:sp>
        <p:nvSpPr>
          <p:cNvPr id="58" name="TextBox 3">
            <a:extLst>
              <a:ext uri="{FF2B5EF4-FFF2-40B4-BE49-F238E27FC236}">
                <a16:creationId xmlns:a16="http://schemas.microsoft.com/office/drawing/2014/main" id="{A1B6463C-06AC-D3A2-09D5-09F88F8CC852}"/>
              </a:ext>
            </a:extLst>
          </p:cNvPr>
          <p:cNvSpPr txBox="1"/>
          <p:nvPr/>
        </p:nvSpPr>
        <p:spPr>
          <a:xfrm>
            <a:off x="7315200" y="7392252"/>
            <a:ext cx="5720231" cy="254621"/>
          </a:xfrm>
          <a:prstGeom prst="rect">
            <a:avLst/>
          </a:prstGeom>
        </p:spPr>
        <p:txBody>
          <a:bodyPr wrap="square" lIns="0" tIns="0" rIns="0" bIns="0" rtlCol="0" anchor="t">
            <a:spAutoFit/>
          </a:bodyPr>
          <a:lstStyle/>
          <a:p>
            <a:pPr algn="l">
              <a:lnSpc>
                <a:spcPts val="2006"/>
              </a:lnSpc>
              <a:spcBef>
                <a:spcPct val="0"/>
              </a:spcBef>
            </a:pPr>
            <a:r>
              <a:rPr lang="en-US" sz="1645" b="1" dirty="0">
                <a:solidFill>
                  <a:srgbClr val="000000"/>
                </a:solidFill>
                <a:latin typeface="Now"/>
                <a:ea typeface="Now"/>
                <a:cs typeface="Now"/>
                <a:sym typeface="Now"/>
              </a:rPr>
              <a:t>PHYSICAL EXAM AND ASA CLASSIFICATION</a:t>
            </a:r>
          </a:p>
        </p:txBody>
      </p:sp>
      <p:grpSp>
        <p:nvGrpSpPr>
          <p:cNvPr id="59" name="Group 16">
            <a:extLst>
              <a:ext uri="{FF2B5EF4-FFF2-40B4-BE49-F238E27FC236}">
                <a16:creationId xmlns:a16="http://schemas.microsoft.com/office/drawing/2014/main" id="{A04D5B55-8CF2-A628-6882-781A9BC9C183}"/>
              </a:ext>
            </a:extLst>
          </p:cNvPr>
          <p:cNvGrpSpPr/>
          <p:nvPr/>
        </p:nvGrpSpPr>
        <p:grpSpPr>
          <a:xfrm>
            <a:off x="16154400" y="9334500"/>
            <a:ext cx="1453670" cy="428324"/>
            <a:chOff x="0" y="0"/>
            <a:chExt cx="952367" cy="280615"/>
          </a:xfrm>
        </p:grpSpPr>
        <p:sp>
          <p:nvSpPr>
            <p:cNvPr id="60" name="Freeform 17">
              <a:extLst>
                <a:ext uri="{FF2B5EF4-FFF2-40B4-BE49-F238E27FC236}">
                  <a16:creationId xmlns:a16="http://schemas.microsoft.com/office/drawing/2014/main" id="{6C3344E8-07CF-1816-6E5E-066CC35473D5}"/>
                </a:ext>
              </a:extLst>
            </p:cNvPr>
            <p:cNvSpPr/>
            <p:nvPr/>
          </p:nvSpPr>
          <p:spPr>
            <a:xfrm>
              <a:off x="0" y="0"/>
              <a:ext cx="952367" cy="280615"/>
            </a:xfrm>
            <a:custGeom>
              <a:avLst/>
              <a:gdLst/>
              <a:ahLst/>
              <a:cxnLst/>
              <a:rect l="l" t="t" r="r" b="b"/>
              <a:pathLst>
                <a:path w="952367" h="280615">
                  <a:moveTo>
                    <a:pt x="140308" y="0"/>
                  </a:moveTo>
                  <a:lnTo>
                    <a:pt x="812059" y="0"/>
                  </a:lnTo>
                  <a:cubicBezTo>
                    <a:pt x="889549" y="0"/>
                    <a:pt x="952367" y="62818"/>
                    <a:pt x="952367" y="140308"/>
                  </a:cubicBezTo>
                  <a:lnTo>
                    <a:pt x="952367" y="140308"/>
                  </a:lnTo>
                  <a:cubicBezTo>
                    <a:pt x="952367" y="177519"/>
                    <a:pt x="937585" y="213207"/>
                    <a:pt x="911272" y="239520"/>
                  </a:cubicBezTo>
                  <a:cubicBezTo>
                    <a:pt x="884959" y="265833"/>
                    <a:pt x="849271" y="280615"/>
                    <a:pt x="812059" y="280615"/>
                  </a:cubicBezTo>
                  <a:lnTo>
                    <a:pt x="140308" y="280615"/>
                  </a:lnTo>
                  <a:cubicBezTo>
                    <a:pt x="62818" y="280615"/>
                    <a:pt x="0" y="217797"/>
                    <a:pt x="0" y="140308"/>
                  </a:cubicBezTo>
                  <a:lnTo>
                    <a:pt x="0" y="140308"/>
                  </a:lnTo>
                  <a:cubicBezTo>
                    <a:pt x="0" y="62818"/>
                    <a:pt x="62818" y="0"/>
                    <a:pt x="140308" y="0"/>
                  </a:cubicBezTo>
                  <a:close/>
                </a:path>
              </a:pathLst>
            </a:custGeom>
            <a:solidFill>
              <a:srgbClr val="000000">
                <a:alpha val="0"/>
              </a:srgbClr>
            </a:solidFill>
            <a:ln w="9525" cap="rnd">
              <a:solidFill>
                <a:srgbClr val="000000"/>
              </a:solidFill>
              <a:prstDash val="solid"/>
              <a:round/>
            </a:ln>
          </p:spPr>
        </p:sp>
        <p:sp>
          <p:nvSpPr>
            <p:cNvPr id="61" name="TextBox 18">
              <a:extLst>
                <a:ext uri="{FF2B5EF4-FFF2-40B4-BE49-F238E27FC236}">
                  <a16:creationId xmlns:a16="http://schemas.microsoft.com/office/drawing/2014/main" id="{D9955B6E-6E60-E8FB-1D95-947B4062698A}"/>
                </a:ext>
              </a:extLst>
            </p:cNvPr>
            <p:cNvSpPr txBox="1"/>
            <p:nvPr/>
          </p:nvSpPr>
          <p:spPr>
            <a:xfrm>
              <a:off x="0" y="-28575"/>
              <a:ext cx="952367" cy="309190"/>
            </a:xfrm>
            <a:prstGeom prst="rect">
              <a:avLst/>
            </a:prstGeom>
          </p:spPr>
          <p:txBody>
            <a:bodyPr lIns="40640" tIns="40640" rIns="40640" bIns="40640" rtlCol="0" anchor="ctr"/>
            <a:lstStyle/>
            <a:p>
              <a:pPr algn="ctr">
                <a:lnSpc>
                  <a:spcPts val="2127"/>
                </a:lnSpc>
              </a:pPr>
              <a:endParaRPr/>
            </a:p>
          </p:txBody>
        </p:sp>
      </p:grpSp>
      <p:sp>
        <p:nvSpPr>
          <p:cNvPr id="62" name="AutoShape 19">
            <a:extLst>
              <a:ext uri="{FF2B5EF4-FFF2-40B4-BE49-F238E27FC236}">
                <a16:creationId xmlns:a16="http://schemas.microsoft.com/office/drawing/2014/main" id="{8AB5CD66-8B75-500A-F08A-B49854EC9A14}"/>
              </a:ext>
            </a:extLst>
          </p:cNvPr>
          <p:cNvSpPr/>
          <p:nvPr/>
        </p:nvSpPr>
        <p:spPr>
          <a:xfrm>
            <a:off x="16536372" y="9548662"/>
            <a:ext cx="714075" cy="0"/>
          </a:xfrm>
          <a:prstGeom prst="line">
            <a:avLst/>
          </a:prstGeom>
          <a:ln w="19050" cap="flat">
            <a:solidFill>
              <a:srgbClr val="000000">
                <a:alpha val="70980"/>
              </a:srgbClr>
            </a:solidFill>
            <a:prstDash val="solid"/>
            <a:headEnd type="none" w="sm" len="sm"/>
            <a:tailEnd type="arrow" w="med" len="sm"/>
          </a:ln>
        </p:spPr>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Isosceles Triangle 17">
            <a:extLst>
              <a:ext uri="{FF2B5EF4-FFF2-40B4-BE49-F238E27FC236}">
                <a16:creationId xmlns:a16="http://schemas.microsoft.com/office/drawing/2014/main" id="{A74CD563-37F9-78FC-F066-FA50891F8F82}"/>
              </a:ext>
            </a:extLst>
          </p:cNvPr>
          <p:cNvSpPr/>
          <p:nvPr/>
        </p:nvSpPr>
        <p:spPr>
          <a:xfrm flipV="1">
            <a:off x="0" y="8382"/>
            <a:ext cx="18288000" cy="5439918"/>
          </a:xfrm>
          <a:prstGeom prst="triangle">
            <a:avLst/>
          </a:prstGeom>
          <a:solidFill>
            <a:srgbClr val="EAEAE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5D5E63"/>
              </a:solidFill>
            </a:endParaRPr>
          </a:p>
        </p:txBody>
      </p:sp>
      <p:sp>
        <p:nvSpPr>
          <p:cNvPr id="2" name="TextBox 6">
            <a:extLst>
              <a:ext uri="{FF2B5EF4-FFF2-40B4-BE49-F238E27FC236}">
                <a16:creationId xmlns:a16="http://schemas.microsoft.com/office/drawing/2014/main" id="{154E5CA8-3FC3-77C5-1D9B-344744E55D25}"/>
              </a:ext>
            </a:extLst>
          </p:cNvPr>
          <p:cNvSpPr txBox="1"/>
          <p:nvPr/>
        </p:nvSpPr>
        <p:spPr>
          <a:xfrm>
            <a:off x="762000" y="794003"/>
            <a:ext cx="16230600" cy="1149097"/>
          </a:xfrm>
          <a:prstGeom prst="rect">
            <a:avLst/>
          </a:prstGeom>
        </p:spPr>
        <p:txBody>
          <a:bodyPr wrap="square" lIns="0" tIns="0" rIns="0" bIns="0" rtlCol="0" anchor="t">
            <a:spAutoFit/>
          </a:bodyPr>
          <a:lstStyle/>
          <a:p>
            <a:pPr algn="l">
              <a:lnSpc>
                <a:spcPts val="8989"/>
              </a:lnSpc>
              <a:spcBef>
                <a:spcPct val="0"/>
              </a:spcBef>
            </a:pPr>
            <a:r>
              <a:rPr lang="en-US" sz="7368" b="1" dirty="0">
                <a:solidFill>
                  <a:srgbClr val="E98D55"/>
                </a:solidFill>
                <a:latin typeface="Now Bold"/>
                <a:ea typeface="Now Bold"/>
                <a:cs typeface="Now Bold"/>
                <a:sym typeface="Now Bold"/>
              </a:rPr>
              <a:t>Planes of Stage 3</a:t>
            </a:r>
          </a:p>
        </p:txBody>
      </p:sp>
      <p:sp>
        <p:nvSpPr>
          <p:cNvPr id="6" name="TextBox 7">
            <a:extLst>
              <a:ext uri="{FF2B5EF4-FFF2-40B4-BE49-F238E27FC236}">
                <a16:creationId xmlns:a16="http://schemas.microsoft.com/office/drawing/2014/main" id="{580545A1-CCF4-6545-D39B-2342A7DAAF62}"/>
              </a:ext>
            </a:extLst>
          </p:cNvPr>
          <p:cNvSpPr txBox="1"/>
          <p:nvPr/>
        </p:nvSpPr>
        <p:spPr>
          <a:xfrm>
            <a:off x="685800" y="4216717"/>
            <a:ext cx="8229600" cy="3877985"/>
          </a:xfrm>
          <a:prstGeom prst="rect">
            <a:avLst/>
          </a:prstGeom>
        </p:spPr>
        <p:txBody>
          <a:bodyPr wrap="square" lIns="0" tIns="0" rIns="0" bIns="0" rtlCol="0" anchor="t">
            <a:spAutoFit/>
          </a:bodyPr>
          <a:lstStyle/>
          <a:p>
            <a:pPr algn="l"/>
            <a:r>
              <a:rPr lang="en-US" sz="3600" dirty="0">
                <a:latin typeface="+mj-lt"/>
              </a:rPr>
              <a:t>from onset of automatic respiration to cessation of eyeball movements.</a:t>
            </a:r>
          </a:p>
          <a:p>
            <a:pPr algn="l"/>
            <a:r>
              <a:rPr lang="en-US" sz="3600" dirty="0">
                <a:latin typeface="+mj-lt"/>
              </a:rPr>
              <a:t> Eyelid reflex is lost, swallowing reflex disappears, marked eyeball movement may occur but </a:t>
            </a:r>
          </a:p>
          <a:p>
            <a:pPr algn="l"/>
            <a:r>
              <a:rPr lang="en-US" sz="3600" dirty="0">
                <a:latin typeface="+mj-lt"/>
              </a:rPr>
              <a:t>conjunctival reflex is lost at the bottom of the plane </a:t>
            </a:r>
            <a:endParaRPr lang="en-US" sz="3200" dirty="0">
              <a:solidFill>
                <a:srgbClr val="000000"/>
              </a:solidFill>
              <a:latin typeface="+mj-lt"/>
              <a:ea typeface="Now"/>
              <a:cs typeface="Now"/>
              <a:sym typeface="Now"/>
            </a:endParaRPr>
          </a:p>
        </p:txBody>
      </p:sp>
      <p:sp>
        <p:nvSpPr>
          <p:cNvPr id="3" name="TextBox 2">
            <a:extLst>
              <a:ext uri="{FF2B5EF4-FFF2-40B4-BE49-F238E27FC236}">
                <a16:creationId xmlns:a16="http://schemas.microsoft.com/office/drawing/2014/main" id="{B56C4FCE-3478-6DCF-C4F2-F255E298FAF0}"/>
              </a:ext>
            </a:extLst>
          </p:cNvPr>
          <p:cNvSpPr txBox="1"/>
          <p:nvPr/>
        </p:nvSpPr>
        <p:spPr>
          <a:xfrm>
            <a:off x="12344400" y="4152900"/>
            <a:ext cx="184731" cy="369332"/>
          </a:xfrm>
          <a:prstGeom prst="rect">
            <a:avLst/>
          </a:prstGeom>
          <a:noFill/>
        </p:spPr>
        <p:txBody>
          <a:bodyPr wrap="none" rtlCol="0">
            <a:spAutoFit/>
          </a:bodyPr>
          <a:lstStyle/>
          <a:p>
            <a:endParaRPr lang="en-US" dirty="0"/>
          </a:p>
        </p:txBody>
      </p:sp>
      <p:sp>
        <p:nvSpPr>
          <p:cNvPr id="4" name="TextBox 6">
            <a:extLst>
              <a:ext uri="{FF2B5EF4-FFF2-40B4-BE49-F238E27FC236}">
                <a16:creationId xmlns:a16="http://schemas.microsoft.com/office/drawing/2014/main" id="{18E5C2F7-CCF8-821B-990A-732F4563BAD4}"/>
              </a:ext>
            </a:extLst>
          </p:cNvPr>
          <p:cNvSpPr txBox="1"/>
          <p:nvPr/>
        </p:nvSpPr>
        <p:spPr>
          <a:xfrm>
            <a:off x="3333750" y="2539686"/>
            <a:ext cx="3124200" cy="1149097"/>
          </a:xfrm>
          <a:prstGeom prst="rect">
            <a:avLst/>
          </a:prstGeom>
        </p:spPr>
        <p:txBody>
          <a:bodyPr wrap="square" lIns="0" tIns="0" rIns="0" bIns="0" rtlCol="0" anchor="t">
            <a:spAutoFit/>
          </a:bodyPr>
          <a:lstStyle/>
          <a:p>
            <a:pPr algn="l">
              <a:lnSpc>
                <a:spcPts val="8989"/>
              </a:lnSpc>
              <a:spcBef>
                <a:spcPct val="0"/>
              </a:spcBef>
            </a:pPr>
            <a:r>
              <a:rPr lang="en-US" sz="6600" b="1" dirty="0">
                <a:solidFill>
                  <a:srgbClr val="404040"/>
                </a:solidFill>
                <a:latin typeface="Now Bold"/>
                <a:ea typeface="Now Bold"/>
                <a:cs typeface="Now Bold"/>
                <a:sym typeface="Now Bold"/>
              </a:rPr>
              <a:t>Plane I</a:t>
            </a:r>
          </a:p>
        </p:txBody>
      </p:sp>
      <p:sp>
        <p:nvSpPr>
          <p:cNvPr id="5" name="TextBox 6">
            <a:extLst>
              <a:ext uri="{FF2B5EF4-FFF2-40B4-BE49-F238E27FC236}">
                <a16:creationId xmlns:a16="http://schemas.microsoft.com/office/drawing/2014/main" id="{91A713F2-D3E3-078F-8306-DCF2E6831972}"/>
              </a:ext>
            </a:extLst>
          </p:cNvPr>
          <p:cNvSpPr txBox="1"/>
          <p:nvPr/>
        </p:nvSpPr>
        <p:spPr>
          <a:xfrm>
            <a:off x="11624310" y="2554466"/>
            <a:ext cx="3581400" cy="1119537"/>
          </a:xfrm>
          <a:prstGeom prst="rect">
            <a:avLst/>
          </a:prstGeom>
        </p:spPr>
        <p:txBody>
          <a:bodyPr wrap="square" lIns="0" tIns="0" rIns="0" bIns="0" rtlCol="0" anchor="t">
            <a:spAutoFit/>
          </a:bodyPr>
          <a:lstStyle/>
          <a:p>
            <a:pPr algn="l">
              <a:lnSpc>
                <a:spcPts val="8989"/>
              </a:lnSpc>
              <a:spcBef>
                <a:spcPct val="0"/>
              </a:spcBef>
            </a:pPr>
            <a:r>
              <a:rPr lang="en-US" sz="6600" b="1" dirty="0">
                <a:solidFill>
                  <a:srgbClr val="404040"/>
                </a:solidFill>
                <a:latin typeface="Now Bold"/>
                <a:ea typeface="Now Bold"/>
                <a:cs typeface="Now Bold"/>
                <a:sym typeface="Now Bold"/>
              </a:rPr>
              <a:t>Plane II</a:t>
            </a:r>
          </a:p>
        </p:txBody>
      </p:sp>
      <p:sp>
        <p:nvSpPr>
          <p:cNvPr id="7" name="TextBox 7">
            <a:extLst>
              <a:ext uri="{FF2B5EF4-FFF2-40B4-BE49-F238E27FC236}">
                <a16:creationId xmlns:a16="http://schemas.microsoft.com/office/drawing/2014/main" id="{DE1E31F3-7A43-3416-3114-CE2C8AC30FD1}"/>
              </a:ext>
            </a:extLst>
          </p:cNvPr>
          <p:cNvSpPr txBox="1"/>
          <p:nvPr/>
        </p:nvSpPr>
        <p:spPr>
          <a:xfrm>
            <a:off x="9204960" y="4216717"/>
            <a:ext cx="8397240" cy="4431983"/>
          </a:xfrm>
          <a:prstGeom prst="rect">
            <a:avLst/>
          </a:prstGeom>
        </p:spPr>
        <p:txBody>
          <a:bodyPr wrap="square" lIns="0" tIns="0" rIns="0" bIns="0" rtlCol="0" anchor="t">
            <a:spAutoFit/>
          </a:bodyPr>
          <a:lstStyle/>
          <a:p>
            <a:pPr algn="l"/>
            <a:r>
              <a:rPr lang="en-US" sz="3600" dirty="0">
                <a:latin typeface="+mj-lt"/>
              </a:rPr>
              <a:t>from cessation of eyeball movements to beginning of paralysis of intercostal muscles. Laryngeal reflex and corneal reflex disappear, secretion of tears increases (a useful </a:t>
            </a:r>
          </a:p>
          <a:p>
            <a:pPr algn="l"/>
            <a:r>
              <a:rPr lang="en-US" sz="3600" dirty="0">
                <a:latin typeface="+mj-lt"/>
              </a:rPr>
              <a:t>sign of light anesthesia), respiration is automatic and regular, movement and deep breathing as a response to skin stimulation disappears. </a:t>
            </a:r>
            <a:endParaRPr lang="en-US" sz="3200" dirty="0">
              <a:solidFill>
                <a:srgbClr val="000000"/>
              </a:solidFill>
              <a:latin typeface="+mj-lt"/>
              <a:ea typeface="Now"/>
              <a:cs typeface="Now"/>
              <a:sym typeface="Now"/>
            </a:endParaRPr>
          </a:p>
        </p:txBody>
      </p:sp>
      <p:grpSp>
        <p:nvGrpSpPr>
          <p:cNvPr id="8" name="Group 16">
            <a:extLst>
              <a:ext uri="{FF2B5EF4-FFF2-40B4-BE49-F238E27FC236}">
                <a16:creationId xmlns:a16="http://schemas.microsoft.com/office/drawing/2014/main" id="{E2CEF292-F353-68D8-E2C1-CD3EBF827D04}"/>
              </a:ext>
            </a:extLst>
          </p:cNvPr>
          <p:cNvGrpSpPr/>
          <p:nvPr/>
        </p:nvGrpSpPr>
        <p:grpSpPr>
          <a:xfrm>
            <a:off x="16154400" y="9334500"/>
            <a:ext cx="1453670" cy="428324"/>
            <a:chOff x="0" y="0"/>
            <a:chExt cx="952367" cy="280615"/>
          </a:xfrm>
        </p:grpSpPr>
        <p:sp>
          <p:nvSpPr>
            <p:cNvPr id="9" name="Freeform 17">
              <a:extLst>
                <a:ext uri="{FF2B5EF4-FFF2-40B4-BE49-F238E27FC236}">
                  <a16:creationId xmlns:a16="http://schemas.microsoft.com/office/drawing/2014/main" id="{93564600-4154-3662-6436-179AFB97C7B1}"/>
                </a:ext>
              </a:extLst>
            </p:cNvPr>
            <p:cNvSpPr/>
            <p:nvPr/>
          </p:nvSpPr>
          <p:spPr>
            <a:xfrm>
              <a:off x="0" y="0"/>
              <a:ext cx="952367" cy="280615"/>
            </a:xfrm>
            <a:custGeom>
              <a:avLst/>
              <a:gdLst/>
              <a:ahLst/>
              <a:cxnLst/>
              <a:rect l="l" t="t" r="r" b="b"/>
              <a:pathLst>
                <a:path w="952367" h="280615">
                  <a:moveTo>
                    <a:pt x="140308" y="0"/>
                  </a:moveTo>
                  <a:lnTo>
                    <a:pt x="812059" y="0"/>
                  </a:lnTo>
                  <a:cubicBezTo>
                    <a:pt x="889549" y="0"/>
                    <a:pt x="952367" y="62818"/>
                    <a:pt x="952367" y="140308"/>
                  </a:cubicBezTo>
                  <a:lnTo>
                    <a:pt x="952367" y="140308"/>
                  </a:lnTo>
                  <a:cubicBezTo>
                    <a:pt x="952367" y="177519"/>
                    <a:pt x="937585" y="213207"/>
                    <a:pt x="911272" y="239520"/>
                  </a:cubicBezTo>
                  <a:cubicBezTo>
                    <a:pt x="884959" y="265833"/>
                    <a:pt x="849271" y="280615"/>
                    <a:pt x="812059" y="280615"/>
                  </a:cubicBezTo>
                  <a:lnTo>
                    <a:pt x="140308" y="280615"/>
                  </a:lnTo>
                  <a:cubicBezTo>
                    <a:pt x="62818" y="280615"/>
                    <a:pt x="0" y="217797"/>
                    <a:pt x="0" y="140308"/>
                  </a:cubicBezTo>
                  <a:lnTo>
                    <a:pt x="0" y="140308"/>
                  </a:lnTo>
                  <a:cubicBezTo>
                    <a:pt x="0" y="62818"/>
                    <a:pt x="62818" y="0"/>
                    <a:pt x="140308" y="0"/>
                  </a:cubicBezTo>
                  <a:close/>
                </a:path>
              </a:pathLst>
            </a:custGeom>
            <a:solidFill>
              <a:srgbClr val="000000">
                <a:alpha val="0"/>
              </a:srgbClr>
            </a:solidFill>
            <a:ln w="9525" cap="rnd">
              <a:solidFill>
                <a:srgbClr val="000000"/>
              </a:solidFill>
              <a:prstDash val="solid"/>
              <a:round/>
            </a:ln>
          </p:spPr>
        </p:sp>
        <p:sp>
          <p:nvSpPr>
            <p:cNvPr id="10" name="TextBox 18">
              <a:extLst>
                <a:ext uri="{FF2B5EF4-FFF2-40B4-BE49-F238E27FC236}">
                  <a16:creationId xmlns:a16="http://schemas.microsoft.com/office/drawing/2014/main" id="{F930ABCA-156B-6AE0-6818-1D2A7A05A7E2}"/>
                </a:ext>
              </a:extLst>
            </p:cNvPr>
            <p:cNvSpPr txBox="1"/>
            <p:nvPr/>
          </p:nvSpPr>
          <p:spPr>
            <a:xfrm>
              <a:off x="0" y="-28575"/>
              <a:ext cx="952367" cy="309190"/>
            </a:xfrm>
            <a:prstGeom prst="rect">
              <a:avLst/>
            </a:prstGeom>
          </p:spPr>
          <p:txBody>
            <a:bodyPr lIns="40640" tIns="40640" rIns="40640" bIns="40640" rtlCol="0" anchor="ctr"/>
            <a:lstStyle/>
            <a:p>
              <a:pPr algn="ctr">
                <a:lnSpc>
                  <a:spcPts val="2127"/>
                </a:lnSpc>
              </a:pPr>
              <a:endParaRPr/>
            </a:p>
          </p:txBody>
        </p:sp>
      </p:grpSp>
      <p:sp>
        <p:nvSpPr>
          <p:cNvPr id="11" name="AutoShape 19">
            <a:extLst>
              <a:ext uri="{FF2B5EF4-FFF2-40B4-BE49-F238E27FC236}">
                <a16:creationId xmlns:a16="http://schemas.microsoft.com/office/drawing/2014/main" id="{D4FE4A3D-0AE1-D85A-8ECD-4DBF86A027AA}"/>
              </a:ext>
            </a:extLst>
          </p:cNvPr>
          <p:cNvSpPr/>
          <p:nvPr/>
        </p:nvSpPr>
        <p:spPr>
          <a:xfrm>
            <a:off x="16536372" y="9548662"/>
            <a:ext cx="714075" cy="0"/>
          </a:xfrm>
          <a:prstGeom prst="line">
            <a:avLst/>
          </a:prstGeom>
          <a:ln w="19050" cap="flat">
            <a:solidFill>
              <a:srgbClr val="000000">
                <a:alpha val="70980"/>
              </a:srgbClr>
            </a:solidFill>
            <a:prstDash val="solid"/>
            <a:headEnd type="none" w="sm" len="sm"/>
            <a:tailEnd type="arrow" w="med" len="sm"/>
          </a:ln>
        </p:spPr>
      </p:sp>
    </p:spTree>
    <p:extLst>
      <p:ext uri="{BB962C8B-B14F-4D97-AF65-F5344CB8AC3E}">
        <p14:creationId xmlns:p14="http://schemas.microsoft.com/office/powerpoint/2010/main" val="28604549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Isosceles Triangle 43">
            <a:extLst>
              <a:ext uri="{FF2B5EF4-FFF2-40B4-BE49-F238E27FC236}">
                <a16:creationId xmlns:a16="http://schemas.microsoft.com/office/drawing/2014/main" id="{DFF80135-76CC-0D2C-A40C-4F163362B63D}"/>
              </a:ext>
            </a:extLst>
          </p:cNvPr>
          <p:cNvSpPr/>
          <p:nvPr/>
        </p:nvSpPr>
        <p:spPr>
          <a:xfrm>
            <a:off x="0" y="4838700"/>
            <a:ext cx="18288000" cy="5439918"/>
          </a:xfrm>
          <a:prstGeom prst="triangle">
            <a:avLst/>
          </a:prstGeom>
          <a:solidFill>
            <a:srgbClr val="EAEAE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5D5E63"/>
              </a:solidFill>
            </a:endParaRPr>
          </a:p>
        </p:txBody>
      </p:sp>
      <p:sp>
        <p:nvSpPr>
          <p:cNvPr id="2" name="TextBox 6">
            <a:extLst>
              <a:ext uri="{FF2B5EF4-FFF2-40B4-BE49-F238E27FC236}">
                <a16:creationId xmlns:a16="http://schemas.microsoft.com/office/drawing/2014/main" id="{154E5CA8-3FC3-77C5-1D9B-344744E55D25}"/>
              </a:ext>
            </a:extLst>
          </p:cNvPr>
          <p:cNvSpPr txBox="1"/>
          <p:nvPr/>
        </p:nvSpPr>
        <p:spPr>
          <a:xfrm>
            <a:off x="762000" y="641603"/>
            <a:ext cx="16230600" cy="1149097"/>
          </a:xfrm>
          <a:prstGeom prst="rect">
            <a:avLst/>
          </a:prstGeom>
        </p:spPr>
        <p:txBody>
          <a:bodyPr wrap="square" lIns="0" tIns="0" rIns="0" bIns="0" rtlCol="0" anchor="t">
            <a:spAutoFit/>
          </a:bodyPr>
          <a:lstStyle/>
          <a:p>
            <a:pPr algn="l">
              <a:lnSpc>
                <a:spcPts val="8989"/>
              </a:lnSpc>
              <a:spcBef>
                <a:spcPct val="0"/>
              </a:spcBef>
            </a:pPr>
            <a:r>
              <a:rPr lang="en-US" sz="7368" b="1" dirty="0">
                <a:solidFill>
                  <a:srgbClr val="E98D55"/>
                </a:solidFill>
                <a:latin typeface="Now Bold"/>
                <a:ea typeface="Now Bold"/>
                <a:cs typeface="Now Bold"/>
                <a:sym typeface="Now Bold"/>
              </a:rPr>
              <a:t>Planes of Stage 3</a:t>
            </a:r>
          </a:p>
        </p:txBody>
      </p:sp>
      <p:sp>
        <p:nvSpPr>
          <p:cNvPr id="6" name="TextBox 7">
            <a:extLst>
              <a:ext uri="{FF2B5EF4-FFF2-40B4-BE49-F238E27FC236}">
                <a16:creationId xmlns:a16="http://schemas.microsoft.com/office/drawing/2014/main" id="{580545A1-CCF4-6545-D39B-2342A7DAAF62}"/>
              </a:ext>
            </a:extLst>
          </p:cNvPr>
          <p:cNvSpPr txBox="1"/>
          <p:nvPr/>
        </p:nvSpPr>
        <p:spPr>
          <a:xfrm>
            <a:off x="713727" y="3773335"/>
            <a:ext cx="8354073" cy="2769989"/>
          </a:xfrm>
          <a:prstGeom prst="rect">
            <a:avLst/>
          </a:prstGeom>
        </p:spPr>
        <p:txBody>
          <a:bodyPr wrap="square" lIns="0" tIns="0" rIns="0" bIns="0" rtlCol="0" anchor="t">
            <a:spAutoFit/>
          </a:bodyPr>
          <a:lstStyle/>
          <a:p>
            <a:pPr algn="l"/>
            <a:r>
              <a:rPr lang="en-US" sz="3600" dirty="0"/>
              <a:t>from beginning to completion of intercostal muscle paralysis. Diaphragmatic </a:t>
            </a:r>
          </a:p>
          <a:p>
            <a:pPr algn="l"/>
            <a:r>
              <a:rPr lang="en-US" sz="3600" dirty="0"/>
              <a:t>respiration persists but there is progressive intercostal paralysis, pupils dilated and light </a:t>
            </a:r>
          </a:p>
          <a:p>
            <a:pPr algn="l"/>
            <a:r>
              <a:rPr lang="en-US" sz="3600" dirty="0"/>
              <a:t>reflex is abolished.</a:t>
            </a:r>
            <a:endParaRPr lang="en-US" sz="3200" dirty="0">
              <a:solidFill>
                <a:srgbClr val="000000"/>
              </a:solidFill>
              <a:ea typeface="Now"/>
              <a:cs typeface="Now"/>
              <a:sym typeface="Now"/>
            </a:endParaRPr>
          </a:p>
        </p:txBody>
      </p:sp>
      <p:sp>
        <p:nvSpPr>
          <p:cNvPr id="3" name="TextBox 2">
            <a:extLst>
              <a:ext uri="{FF2B5EF4-FFF2-40B4-BE49-F238E27FC236}">
                <a16:creationId xmlns:a16="http://schemas.microsoft.com/office/drawing/2014/main" id="{B56C4FCE-3478-6DCF-C4F2-F255E298FAF0}"/>
              </a:ext>
            </a:extLst>
          </p:cNvPr>
          <p:cNvSpPr txBox="1"/>
          <p:nvPr/>
        </p:nvSpPr>
        <p:spPr>
          <a:xfrm>
            <a:off x="12137825" y="3692475"/>
            <a:ext cx="184731" cy="369332"/>
          </a:xfrm>
          <a:prstGeom prst="rect">
            <a:avLst/>
          </a:prstGeom>
          <a:noFill/>
        </p:spPr>
        <p:txBody>
          <a:bodyPr wrap="none" rtlCol="0">
            <a:spAutoFit/>
          </a:bodyPr>
          <a:lstStyle/>
          <a:p>
            <a:endParaRPr lang="en-US" dirty="0"/>
          </a:p>
        </p:txBody>
      </p:sp>
      <p:sp>
        <p:nvSpPr>
          <p:cNvPr id="4" name="TextBox 6">
            <a:extLst>
              <a:ext uri="{FF2B5EF4-FFF2-40B4-BE49-F238E27FC236}">
                <a16:creationId xmlns:a16="http://schemas.microsoft.com/office/drawing/2014/main" id="{18E5C2F7-CCF8-821B-990A-732F4563BAD4}"/>
              </a:ext>
            </a:extLst>
          </p:cNvPr>
          <p:cNvSpPr txBox="1"/>
          <p:nvPr/>
        </p:nvSpPr>
        <p:spPr>
          <a:xfrm>
            <a:off x="3023863" y="2253997"/>
            <a:ext cx="3733800" cy="1119537"/>
          </a:xfrm>
          <a:prstGeom prst="rect">
            <a:avLst/>
          </a:prstGeom>
        </p:spPr>
        <p:txBody>
          <a:bodyPr wrap="square" lIns="0" tIns="0" rIns="0" bIns="0" rtlCol="0" anchor="t">
            <a:spAutoFit/>
          </a:bodyPr>
          <a:lstStyle/>
          <a:p>
            <a:pPr algn="l">
              <a:lnSpc>
                <a:spcPts val="8989"/>
              </a:lnSpc>
              <a:spcBef>
                <a:spcPct val="0"/>
              </a:spcBef>
            </a:pPr>
            <a:r>
              <a:rPr lang="en-US" sz="6600" b="1" dirty="0">
                <a:solidFill>
                  <a:srgbClr val="404040"/>
                </a:solidFill>
                <a:latin typeface="Now Bold"/>
                <a:ea typeface="Now Bold"/>
                <a:cs typeface="Now Bold"/>
                <a:sym typeface="Now Bold"/>
              </a:rPr>
              <a:t>Plane III</a:t>
            </a:r>
          </a:p>
        </p:txBody>
      </p:sp>
      <p:sp>
        <p:nvSpPr>
          <p:cNvPr id="5" name="TextBox 6">
            <a:extLst>
              <a:ext uri="{FF2B5EF4-FFF2-40B4-BE49-F238E27FC236}">
                <a16:creationId xmlns:a16="http://schemas.microsoft.com/office/drawing/2014/main" id="{91A713F2-D3E3-078F-8306-DCF2E6831972}"/>
              </a:ext>
            </a:extLst>
          </p:cNvPr>
          <p:cNvSpPr txBox="1"/>
          <p:nvPr/>
        </p:nvSpPr>
        <p:spPr>
          <a:xfrm>
            <a:off x="11742928" y="2245679"/>
            <a:ext cx="3581400" cy="1119537"/>
          </a:xfrm>
          <a:prstGeom prst="rect">
            <a:avLst/>
          </a:prstGeom>
        </p:spPr>
        <p:txBody>
          <a:bodyPr wrap="square" lIns="0" tIns="0" rIns="0" bIns="0" rtlCol="0" anchor="t">
            <a:spAutoFit/>
          </a:bodyPr>
          <a:lstStyle/>
          <a:p>
            <a:pPr algn="l">
              <a:lnSpc>
                <a:spcPts val="8989"/>
              </a:lnSpc>
              <a:spcBef>
                <a:spcPct val="0"/>
              </a:spcBef>
            </a:pPr>
            <a:r>
              <a:rPr lang="en-US" sz="6600" b="1" dirty="0">
                <a:solidFill>
                  <a:srgbClr val="404040"/>
                </a:solidFill>
                <a:latin typeface="Now Bold"/>
                <a:ea typeface="Now Bold"/>
                <a:cs typeface="Now Bold"/>
                <a:sym typeface="Now Bold"/>
              </a:rPr>
              <a:t>Plane IV</a:t>
            </a:r>
          </a:p>
        </p:txBody>
      </p:sp>
      <p:sp>
        <p:nvSpPr>
          <p:cNvPr id="7" name="TextBox 7">
            <a:extLst>
              <a:ext uri="{FF2B5EF4-FFF2-40B4-BE49-F238E27FC236}">
                <a16:creationId xmlns:a16="http://schemas.microsoft.com/office/drawing/2014/main" id="{DE1E31F3-7A43-3416-3114-CE2C8AC30FD1}"/>
              </a:ext>
            </a:extLst>
          </p:cNvPr>
          <p:cNvSpPr txBox="1"/>
          <p:nvPr/>
        </p:nvSpPr>
        <p:spPr>
          <a:xfrm>
            <a:off x="9846057" y="3765017"/>
            <a:ext cx="7375143" cy="1107996"/>
          </a:xfrm>
          <a:prstGeom prst="rect">
            <a:avLst/>
          </a:prstGeom>
        </p:spPr>
        <p:txBody>
          <a:bodyPr wrap="square" lIns="0" tIns="0" rIns="0" bIns="0" rtlCol="0" anchor="t">
            <a:spAutoFit/>
          </a:bodyPr>
          <a:lstStyle/>
          <a:p>
            <a:pPr algn="l"/>
            <a:r>
              <a:rPr lang="en-US" sz="3600" dirty="0">
                <a:latin typeface="+mj-lt"/>
              </a:rPr>
              <a:t> from complete intercostal paralysis to diaphragmatic paralysis (apnea)</a:t>
            </a:r>
            <a:endParaRPr lang="en-US" sz="3200" dirty="0">
              <a:solidFill>
                <a:srgbClr val="000000"/>
              </a:solidFill>
              <a:latin typeface="+mj-lt"/>
              <a:ea typeface="Now"/>
              <a:cs typeface="Now"/>
              <a:sym typeface="Now"/>
            </a:endParaRPr>
          </a:p>
        </p:txBody>
      </p:sp>
      <p:grpSp>
        <p:nvGrpSpPr>
          <p:cNvPr id="8" name="Group 16">
            <a:extLst>
              <a:ext uri="{FF2B5EF4-FFF2-40B4-BE49-F238E27FC236}">
                <a16:creationId xmlns:a16="http://schemas.microsoft.com/office/drawing/2014/main" id="{E2CEF292-F353-68D8-E2C1-CD3EBF827D04}"/>
              </a:ext>
            </a:extLst>
          </p:cNvPr>
          <p:cNvGrpSpPr/>
          <p:nvPr/>
        </p:nvGrpSpPr>
        <p:grpSpPr>
          <a:xfrm>
            <a:off x="16154400" y="9334500"/>
            <a:ext cx="1453670" cy="428324"/>
            <a:chOff x="0" y="0"/>
            <a:chExt cx="952367" cy="280615"/>
          </a:xfrm>
        </p:grpSpPr>
        <p:sp>
          <p:nvSpPr>
            <p:cNvPr id="9" name="Freeform 17">
              <a:extLst>
                <a:ext uri="{FF2B5EF4-FFF2-40B4-BE49-F238E27FC236}">
                  <a16:creationId xmlns:a16="http://schemas.microsoft.com/office/drawing/2014/main" id="{93564600-4154-3662-6436-179AFB97C7B1}"/>
                </a:ext>
              </a:extLst>
            </p:cNvPr>
            <p:cNvSpPr/>
            <p:nvPr/>
          </p:nvSpPr>
          <p:spPr>
            <a:xfrm>
              <a:off x="0" y="0"/>
              <a:ext cx="952367" cy="280615"/>
            </a:xfrm>
            <a:custGeom>
              <a:avLst/>
              <a:gdLst/>
              <a:ahLst/>
              <a:cxnLst/>
              <a:rect l="l" t="t" r="r" b="b"/>
              <a:pathLst>
                <a:path w="952367" h="280615">
                  <a:moveTo>
                    <a:pt x="140308" y="0"/>
                  </a:moveTo>
                  <a:lnTo>
                    <a:pt x="812059" y="0"/>
                  </a:lnTo>
                  <a:cubicBezTo>
                    <a:pt x="889549" y="0"/>
                    <a:pt x="952367" y="62818"/>
                    <a:pt x="952367" y="140308"/>
                  </a:cubicBezTo>
                  <a:lnTo>
                    <a:pt x="952367" y="140308"/>
                  </a:lnTo>
                  <a:cubicBezTo>
                    <a:pt x="952367" y="177519"/>
                    <a:pt x="937585" y="213207"/>
                    <a:pt x="911272" y="239520"/>
                  </a:cubicBezTo>
                  <a:cubicBezTo>
                    <a:pt x="884959" y="265833"/>
                    <a:pt x="849271" y="280615"/>
                    <a:pt x="812059" y="280615"/>
                  </a:cubicBezTo>
                  <a:lnTo>
                    <a:pt x="140308" y="280615"/>
                  </a:lnTo>
                  <a:cubicBezTo>
                    <a:pt x="62818" y="280615"/>
                    <a:pt x="0" y="217797"/>
                    <a:pt x="0" y="140308"/>
                  </a:cubicBezTo>
                  <a:lnTo>
                    <a:pt x="0" y="140308"/>
                  </a:lnTo>
                  <a:cubicBezTo>
                    <a:pt x="0" y="62818"/>
                    <a:pt x="62818" y="0"/>
                    <a:pt x="140308" y="0"/>
                  </a:cubicBezTo>
                  <a:close/>
                </a:path>
              </a:pathLst>
            </a:custGeom>
            <a:solidFill>
              <a:srgbClr val="000000">
                <a:alpha val="0"/>
              </a:srgbClr>
            </a:solidFill>
            <a:ln w="9525" cap="rnd">
              <a:solidFill>
                <a:srgbClr val="000000"/>
              </a:solidFill>
              <a:prstDash val="solid"/>
              <a:round/>
            </a:ln>
          </p:spPr>
        </p:sp>
        <p:sp>
          <p:nvSpPr>
            <p:cNvPr id="10" name="TextBox 18">
              <a:extLst>
                <a:ext uri="{FF2B5EF4-FFF2-40B4-BE49-F238E27FC236}">
                  <a16:creationId xmlns:a16="http://schemas.microsoft.com/office/drawing/2014/main" id="{F930ABCA-156B-6AE0-6818-1D2A7A05A7E2}"/>
                </a:ext>
              </a:extLst>
            </p:cNvPr>
            <p:cNvSpPr txBox="1"/>
            <p:nvPr/>
          </p:nvSpPr>
          <p:spPr>
            <a:xfrm>
              <a:off x="0" y="-28575"/>
              <a:ext cx="952367" cy="309190"/>
            </a:xfrm>
            <a:prstGeom prst="rect">
              <a:avLst/>
            </a:prstGeom>
          </p:spPr>
          <p:txBody>
            <a:bodyPr lIns="40640" tIns="40640" rIns="40640" bIns="40640" rtlCol="0" anchor="ctr"/>
            <a:lstStyle/>
            <a:p>
              <a:pPr algn="ctr">
                <a:lnSpc>
                  <a:spcPts val="2127"/>
                </a:lnSpc>
              </a:pPr>
              <a:endParaRPr/>
            </a:p>
          </p:txBody>
        </p:sp>
      </p:grpSp>
      <p:sp>
        <p:nvSpPr>
          <p:cNvPr id="11" name="AutoShape 19">
            <a:extLst>
              <a:ext uri="{FF2B5EF4-FFF2-40B4-BE49-F238E27FC236}">
                <a16:creationId xmlns:a16="http://schemas.microsoft.com/office/drawing/2014/main" id="{D4FE4A3D-0AE1-D85A-8ECD-4DBF86A027AA}"/>
              </a:ext>
            </a:extLst>
          </p:cNvPr>
          <p:cNvSpPr/>
          <p:nvPr/>
        </p:nvSpPr>
        <p:spPr>
          <a:xfrm>
            <a:off x="16536372" y="9548662"/>
            <a:ext cx="714075" cy="0"/>
          </a:xfrm>
          <a:prstGeom prst="line">
            <a:avLst/>
          </a:prstGeom>
          <a:ln w="19050" cap="flat">
            <a:solidFill>
              <a:srgbClr val="000000">
                <a:alpha val="70980"/>
              </a:srgbClr>
            </a:solidFill>
            <a:prstDash val="solid"/>
            <a:headEnd type="none" w="sm" len="sm"/>
            <a:tailEnd type="arrow" w="med" len="sm"/>
          </a:ln>
        </p:spPr>
      </p:sp>
      <p:grpSp>
        <p:nvGrpSpPr>
          <p:cNvPr id="41" name="Group 40">
            <a:extLst>
              <a:ext uri="{FF2B5EF4-FFF2-40B4-BE49-F238E27FC236}">
                <a16:creationId xmlns:a16="http://schemas.microsoft.com/office/drawing/2014/main" id="{1239BC47-6384-62D7-65D3-0EFE50707077}"/>
              </a:ext>
            </a:extLst>
          </p:cNvPr>
          <p:cNvGrpSpPr/>
          <p:nvPr/>
        </p:nvGrpSpPr>
        <p:grpSpPr>
          <a:xfrm>
            <a:off x="10842920" y="5295900"/>
            <a:ext cx="5321807" cy="3259978"/>
            <a:chOff x="9906000" y="5089455"/>
            <a:chExt cx="6841671" cy="4191000"/>
          </a:xfrm>
        </p:grpSpPr>
        <p:cxnSp>
          <p:nvCxnSpPr>
            <p:cNvPr id="13" name="Straight Connector 12">
              <a:extLst>
                <a:ext uri="{FF2B5EF4-FFF2-40B4-BE49-F238E27FC236}">
                  <a16:creationId xmlns:a16="http://schemas.microsoft.com/office/drawing/2014/main" id="{CF475C15-398F-767E-4508-ACE0BB28888E}"/>
                </a:ext>
              </a:extLst>
            </p:cNvPr>
            <p:cNvCxnSpPr>
              <a:cxnSpLocks/>
            </p:cNvCxnSpPr>
            <p:nvPr/>
          </p:nvCxnSpPr>
          <p:spPr>
            <a:xfrm>
              <a:off x="10949952" y="6057900"/>
              <a:ext cx="0" cy="30480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507CF90-2F9D-39DA-3CED-9E542B8420BC}"/>
                </a:ext>
              </a:extLst>
            </p:cNvPr>
            <p:cNvCxnSpPr>
              <a:cxnSpLocks/>
            </p:cNvCxnSpPr>
            <p:nvPr/>
          </p:nvCxnSpPr>
          <p:spPr>
            <a:xfrm>
              <a:off x="14187380" y="6134100"/>
              <a:ext cx="0" cy="29718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C7DE9BD-5632-C6F2-A084-D2699D2BF215}"/>
                </a:ext>
              </a:extLst>
            </p:cNvPr>
            <p:cNvCxnSpPr>
              <a:cxnSpLocks/>
            </p:cNvCxnSpPr>
            <p:nvPr/>
          </p:nvCxnSpPr>
          <p:spPr>
            <a:xfrm>
              <a:off x="15754774" y="6057900"/>
              <a:ext cx="0" cy="30480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E69219D-3CB2-8236-F6EF-153FADAD816F}"/>
                </a:ext>
              </a:extLst>
            </p:cNvPr>
            <p:cNvCxnSpPr>
              <a:cxnSpLocks/>
            </p:cNvCxnSpPr>
            <p:nvPr/>
          </p:nvCxnSpPr>
          <p:spPr>
            <a:xfrm>
              <a:off x="16747671" y="5089455"/>
              <a:ext cx="0" cy="4191000"/>
            </a:xfrm>
            <a:prstGeom prst="line">
              <a:avLst/>
            </a:prstGeom>
            <a:ln w="76200">
              <a:solidFill>
                <a:schemeClr val="tx1">
                  <a:lumMod val="95000"/>
                  <a:lumOff val="5000"/>
                </a:schemeClr>
              </a:solidFill>
            </a:ln>
            <a:effectLst>
              <a:innerShdw blurRad="63500" dist="50800" dir="13500000">
                <a:prstClr val="black">
                  <a:alpha val="50000"/>
                </a:prstClr>
              </a:innerShdw>
            </a:effectLst>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9515CBC2-972A-6225-E62C-F61DC24EC096}"/>
                </a:ext>
              </a:extLst>
            </p:cNvPr>
            <p:cNvCxnSpPr>
              <a:cxnSpLocks/>
            </p:cNvCxnSpPr>
            <p:nvPr/>
          </p:nvCxnSpPr>
          <p:spPr>
            <a:xfrm>
              <a:off x="9906000" y="5089455"/>
              <a:ext cx="0" cy="4191000"/>
            </a:xfrm>
            <a:prstGeom prst="line">
              <a:avLst/>
            </a:prstGeom>
            <a:ln w="76200">
              <a:solidFill>
                <a:schemeClr val="tx1">
                  <a:lumMod val="95000"/>
                  <a:lumOff val="5000"/>
                </a:schemeClr>
              </a:solidFill>
            </a:ln>
            <a:effectLst>
              <a:innerShdw blurRad="63500" dist="50800" dir="13500000">
                <a:prstClr val="black">
                  <a:alpha val="50000"/>
                </a:prstClr>
              </a:innerShdw>
            </a:effectLst>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6D9E5B50-5D2B-CDA2-E962-0F14CAB4A38D}"/>
                </a:ext>
              </a:extLst>
            </p:cNvPr>
            <p:cNvCxnSpPr>
              <a:cxnSpLocks/>
            </p:cNvCxnSpPr>
            <p:nvPr/>
          </p:nvCxnSpPr>
          <p:spPr>
            <a:xfrm>
              <a:off x="12494003" y="6057900"/>
              <a:ext cx="0" cy="30480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670C99-2B44-A63E-8B36-B240E423AFBB}"/>
                </a:ext>
              </a:extLst>
            </p:cNvPr>
            <p:cNvCxnSpPr>
              <a:cxnSpLocks/>
            </p:cNvCxnSpPr>
            <p:nvPr/>
          </p:nvCxnSpPr>
          <p:spPr>
            <a:xfrm flipH="1">
              <a:off x="9906000" y="9105900"/>
              <a:ext cx="6828394" cy="0"/>
            </a:xfrm>
            <a:prstGeom prst="line">
              <a:avLst/>
            </a:prstGeom>
            <a:ln w="76200">
              <a:solidFill>
                <a:schemeClr val="tx1">
                  <a:lumMod val="95000"/>
                  <a:lumOff val="5000"/>
                </a:schemeClr>
              </a:solidFill>
            </a:ln>
            <a:effectLst>
              <a:innerShdw blurRad="63500" dist="50800" dir="13500000">
                <a:prstClr val="black">
                  <a:alpha val="50000"/>
                </a:prstClr>
              </a:innerShdw>
            </a:effectLst>
          </p:spPr>
          <p:style>
            <a:lnRef idx="1">
              <a:schemeClr val="dk1"/>
            </a:lnRef>
            <a:fillRef idx="0">
              <a:schemeClr val="dk1"/>
            </a:fillRef>
            <a:effectRef idx="0">
              <a:schemeClr val="dk1"/>
            </a:effectRef>
            <a:fontRef idx="minor">
              <a:schemeClr val="tx1"/>
            </a:fontRef>
          </p:style>
        </p:cxnSp>
        <p:sp>
          <p:nvSpPr>
            <p:cNvPr id="37" name="TextBox 36">
              <a:extLst>
                <a:ext uri="{FF2B5EF4-FFF2-40B4-BE49-F238E27FC236}">
                  <a16:creationId xmlns:a16="http://schemas.microsoft.com/office/drawing/2014/main" id="{9B83FB71-5DBD-6703-A34E-7632F168656E}"/>
                </a:ext>
              </a:extLst>
            </p:cNvPr>
            <p:cNvSpPr txBox="1"/>
            <p:nvPr/>
          </p:nvSpPr>
          <p:spPr>
            <a:xfrm>
              <a:off x="11836290" y="5311005"/>
              <a:ext cx="1490662" cy="575100"/>
            </a:xfrm>
            <a:prstGeom prst="rect">
              <a:avLst/>
            </a:prstGeom>
            <a:noFill/>
          </p:spPr>
          <p:txBody>
            <a:bodyPr wrap="square" rtlCol="0">
              <a:spAutoFit/>
            </a:bodyPr>
            <a:lstStyle/>
            <a:p>
              <a:r>
                <a:rPr lang="en-US" sz="2400" b="1" dirty="0"/>
                <a:t>Plane II</a:t>
              </a:r>
            </a:p>
          </p:txBody>
        </p:sp>
        <p:sp>
          <p:nvSpPr>
            <p:cNvPr id="38" name="TextBox 37">
              <a:extLst>
                <a:ext uri="{FF2B5EF4-FFF2-40B4-BE49-F238E27FC236}">
                  <a16:creationId xmlns:a16="http://schemas.microsoft.com/office/drawing/2014/main" id="{142129DF-F5BE-C08F-BBDD-51507F1140A6}"/>
                </a:ext>
              </a:extLst>
            </p:cNvPr>
            <p:cNvSpPr txBox="1"/>
            <p:nvPr/>
          </p:nvSpPr>
          <p:spPr>
            <a:xfrm>
              <a:off x="10268897" y="5308974"/>
              <a:ext cx="1359695" cy="575100"/>
            </a:xfrm>
            <a:prstGeom prst="rect">
              <a:avLst/>
            </a:prstGeom>
            <a:noFill/>
          </p:spPr>
          <p:txBody>
            <a:bodyPr wrap="square" rtlCol="0">
              <a:spAutoFit/>
            </a:bodyPr>
            <a:lstStyle/>
            <a:p>
              <a:r>
                <a:rPr lang="en-US" sz="2400" b="1" dirty="0"/>
                <a:t>Plane I</a:t>
              </a:r>
            </a:p>
          </p:txBody>
        </p:sp>
        <p:sp>
          <p:nvSpPr>
            <p:cNvPr id="39" name="TextBox 38">
              <a:extLst>
                <a:ext uri="{FF2B5EF4-FFF2-40B4-BE49-F238E27FC236}">
                  <a16:creationId xmlns:a16="http://schemas.microsoft.com/office/drawing/2014/main" id="{9642D6F0-1D3F-D52C-C438-C09241BEB42A}"/>
                </a:ext>
              </a:extLst>
            </p:cNvPr>
            <p:cNvSpPr txBox="1"/>
            <p:nvPr/>
          </p:nvSpPr>
          <p:spPr>
            <a:xfrm>
              <a:off x="13390263" y="5308983"/>
              <a:ext cx="1580814" cy="593513"/>
            </a:xfrm>
            <a:prstGeom prst="rect">
              <a:avLst/>
            </a:prstGeom>
            <a:noFill/>
          </p:spPr>
          <p:txBody>
            <a:bodyPr wrap="square" rtlCol="0">
              <a:spAutoFit/>
            </a:bodyPr>
            <a:lstStyle/>
            <a:p>
              <a:r>
                <a:rPr lang="en-US" sz="2400" b="1" dirty="0"/>
                <a:t>Plane III</a:t>
              </a:r>
            </a:p>
          </p:txBody>
        </p:sp>
        <p:sp>
          <p:nvSpPr>
            <p:cNvPr id="40" name="TextBox 39">
              <a:extLst>
                <a:ext uri="{FF2B5EF4-FFF2-40B4-BE49-F238E27FC236}">
                  <a16:creationId xmlns:a16="http://schemas.microsoft.com/office/drawing/2014/main" id="{1A52DECD-CC4B-43B0-6B57-608ECE7D020F}"/>
                </a:ext>
              </a:extLst>
            </p:cNvPr>
            <p:cNvSpPr txBox="1"/>
            <p:nvPr/>
          </p:nvSpPr>
          <p:spPr>
            <a:xfrm>
              <a:off x="15065810" y="5308974"/>
              <a:ext cx="1580815" cy="593513"/>
            </a:xfrm>
            <a:prstGeom prst="rect">
              <a:avLst/>
            </a:prstGeom>
            <a:noFill/>
          </p:spPr>
          <p:txBody>
            <a:bodyPr wrap="square" rtlCol="0">
              <a:spAutoFit/>
            </a:bodyPr>
            <a:lstStyle/>
            <a:p>
              <a:r>
                <a:rPr lang="en-US" sz="2400" b="1" dirty="0"/>
                <a:t>Plane IV</a:t>
              </a:r>
            </a:p>
          </p:txBody>
        </p:sp>
      </p:grpSp>
    </p:spTree>
    <p:extLst>
      <p:ext uri="{BB962C8B-B14F-4D97-AF65-F5344CB8AC3E}">
        <p14:creationId xmlns:p14="http://schemas.microsoft.com/office/powerpoint/2010/main" val="16826077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ight Triangle 4">
            <a:extLst>
              <a:ext uri="{FF2B5EF4-FFF2-40B4-BE49-F238E27FC236}">
                <a16:creationId xmlns:a16="http://schemas.microsoft.com/office/drawing/2014/main" id="{F64966FC-3745-3476-F51E-B62CBCFB5A8B}"/>
              </a:ext>
            </a:extLst>
          </p:cNvPr>
          <p:cNvSpPr/>
          <p:nvPr/>
        </p:nvSpPr>
        <p:spPr>
          <a:xfrm rot="5400000" flipH="1">
            <a:off x="1159292" y="-1159292"/>
            <a:ext cx="10287000" cy="12605584"/>
          </a:xfrm>
          <a:prstGeom prst="rtTriangle">
            <a:avLst/>
          </a:prstGeom>
          <a:solidFill>
            <a:srgbClr val="EAEAE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6">
            <a:extLst>
              <a:ext uri="{FF2B5EF4-FFF2-40B4-BE49-F238E27FC236}">
                <a16:creationId xmlns:a16="http://schemas.microsoft.com/office/drawing/2014/main" id="{154E5CA8-3FC3-77C5-1D9B-344744E55D25}"/>
              </a:ext>
            </a:extLst>
          </p:cNvPr>
          <p:cNvSpPr txBox="1"/>
          <p:nvPr/>
        </p:nvSpPr>
        <p:spPr>
          <a:xfrm>
            <a:off x="1066800" y="935241"/>
            <a:ext cx="16230600" cy="2303259"/>
          </a:xfrm>
          <a:prstGeom prst="rect">
            <a:avLst/>
          </a:prstGeom>
        </p:spPr>
        <p:txBody>
          <a:bodyPr wrap="square" lIns="0" tIns="0" rIns="0" bIns="0" rtlCol="0" anchor="t">
            <a:spAutoFit/>
          </a:bodyPr>
          <a:lstStyle/>
          <a:p>
            <a:pPr algn="l">
              <a:lnSpc>
                <a:spcPts val="8989"/>
              </a:lnSpc>
              <a:spcBef>
                <a:spcPct val="0"/>
              </a:spcBef>
            </a:pPr>
            <a:r>
              <a:rPr lang="en-US" sz="7368" b="1" dirty="0">
                <a:solidFill>
                  <a:srgbClr val="E98D55"/>
                </a:solidFill>
                <a:latin typeface="Now Bold"/>
                <a:ea typeface="Now Bold"/>
                <a:cs typeface="Now Bold"/>
                <a:sym typeface="Now Bold"/>
              </a:rPr>
              <a:t>Stage 4</a:t>
            </a:r>
          </a:p>
          <a:p>
            <a:pPr algn="l">
              <a:lnSpc>
                <a:spcPts val="8989"/>
              </a:lnSpc>
              <a:spcBef>
                <a:spcPct val="0"/>
              </a:spcBef>
            </a:pPr>
            <a:r>
              <a:rPr lang="en-US" sz="7368" b="1" dirty="0">
                <a:solidFill>
                  <a:srgbClr val="404040"/>
                </a:solidFill>
                <a:latin typeface="Now Bold"/>
                <a:ea typeface="Now Bold"/>
                <a:cs typeface="Now Bold"/>
                <a:sym typeface="Now Bold"/>
              </a:rPr>
              <a:t>(Medullary Depression)</a:t>
            </a:r>
          </a:p>
        </p:txBody>
      </p:sp>
      <p:sp>
        <p:nvSpPr>
          <p:cNvPr id="6" name="TextBox 7">
            <a:extLst>
              <a:ext uri="{FF2B5EF4-FFF2-40B4-BE49-F238E27FC236}">
                <a16:creationId xmlns:a16="http://schemas.microsoft.com/office/drawing/2014/main" id="{580545A1-CCF4-6545-D39B-2342A7DAAF62}"/>
              </a:ext>
            </a:extLst>
          </p:cNvPr>
          <p:cNvSpPr txBox="1"/>
          <p:nvPr/>
        </p:nvSpPr>
        <p:spPr>
          <a:xfrm>
            <a:off x="1463418" y="3835717"/>
            <a:ext cx="9311262" cy="4431983"/>
          </a:xfrm>
          <a:prstGeom prst="rect">
            <a:avLst/>
          </a:prstGeom>
        </p:spPr>
        <p:txBody>
          <a:bodyPr wrap="square" lIns="0" tIns="0" rIns="0" bIns="0" rtlCol="0" anchor="t">
            <a:spAutoFit/>
          </a:bodyPr>
          <a:lstStyle/>
          <a:p>
            <a:pPr algn="l"/>
            <a:r>
              <a:rPr lang="en-US" sz="3600" dirty="0">
                <a:latin typeface="+mj-lt"/>
              </a:rPr>
              <a:t>Also known as overdose, occurs when too much anesthetic medication is given relative to the amount of surgical stimulation and the patient has severe brainstem or medullary depression, resulting in a cessation of respiration and potential cardiovascular collapse. This stage is lethal without cardiovascular and respiratory support. </a:t>
            </a:r>
            <a:endParaRPr lang="en-US" sz="3200" dirty="0">
              <a:solidFill>
                <a:srgbClr val="000000"/>
              </a:solidFill>
              <a:latin typeface="+mj-lt"/>
              <a:ea typeface="Now"/>
              <a:cs typeface="Now"/>
              <a:sym typeface="Now"/>
            </a:endParaRPr>
          </a:p>
        </p:txBody>
      </p:sp>
      <p:grpSp>
        <p:nvGrpSpPr>
          <p:cNvPr id="8" name="Group 16">
            <a:extLst>
              <a:ext uri="{FF2B5EF4-FFF2-40B4-BE49-F238E27FC236}">
                <a16:creationId xmlns:a16="http://schemas.microsoft.com/office/drawing/2014/main" id="{EEFBF1DA-A280-1A5D-E117-BA3837B39C77}"/>
              </a:ext>
            </a:extLst>
          </p:cNvPr>
          <p:cNvGrpSpPr/>
          <p:nvPr/>
        </p:nvGrpSpPr>
        <p:grpSpPr>
          <a:xfrm>
            <a:off x="16154400" y="9334500"/>
            <a:ext cx="1453670" cy="428324"/>
            <a:chOff x="0" y="0"/>
            <a:chExt cx="952367" cy="280615"/>
          </a:xfrm>
        </p:grpSpPr>
        <p:sp>
          <p:nvSpPr>
            <p:cNvPr id="9" name="Freeform 17">
              <a:extLst>
                <a:ext uri="{FF2B5EF4-FFF2-40B4-BE49-F238E27FC236}">
                  <a16:creationId xmlns:a16="http://schemas.microsoft.com/office/drawing/2014/main" id="{1DAC2347-FDA9-235E-B30F-2BFF7D3F8B0B}"/>
                </a:ext>
              </a:extLst>
            </p:cNvPr>
            <p:cNvSpPr/>
            <p:nvPr/>
          </p:nvSpPr>
          <p:spPr>
            <a:xfrm>
              <a:off x="0" y="0"/>
              <a:ext cx="952367" cy="280615"/>
            </a:xfrm>
            <a:custGeom>
              <a:avLst/>
              <a:gdLst/>
              <a:ahLst/>
              <a:cxnLst/>
              <a:rect l="l" t="t" r="r" b="b"/>
              <a:pathLst>
                <a:path w="952367" h="280615">
                  <a:moveTo>
                    <a:pt x="140308" y="0"/>
                  </a:moveTo>
                  <a:lnTo>
                    <a:pt x="812059" y="0"/>
                  </a:lnTo>
                  <a:cubicBezTo>
                    <a:pt x="889549" y="0"/>
                    <a:pt x="952367" y="62818"/>
                    <a:pt x="952367" y="140308"/>
                  </a:cubicBezTo>
                  <a:lnTo>
                    <a:pt x="952367" y="140308"/>
                  </a:lnTo>
                  <a:cubicBezTo>
                    <a:pt x="952367" y="177519"/>
                    <a:pt x="937585" y="213207"/>
                    <a:pt x="911272" y="239520"/>
                  </a:cubicBezTo>
                  <a:cubicBezTo>
                    <a:pt x="884959" y="265833"/>
                    <a:pt x="849271" y="280615"/>
                    <a:pt x="812059" y="280615"/>
                  </a:cubicBezTo>
                  <a:lnTo>
                    <a:pt x="140308" y="280615"/>
                  </a:lnTo>
                  <a:cubicBezTo>
                    <a:pt x="62818" y="280615"/>
                    <a:pt x="0" y="217797"/>
                    <a:pt x="0" y="140308"/>
                  </a:cubicBezTo>
                  <a:lnTo>
                    <a:pt x="0" y="140308"/>
                  </a:lnTo>
                  <a:cubicBezTo>
                    <a:pt x="0" y="62818"/>
                    <a:pt x="62818" y="0"/>
                    <a:pt x="140308" y="0"/>
                  </a:cubicBezTo>
                  <a:close/>
                </a:path>
              </a:pathLst>
            </a:custGeom>
            <a:solidFill>
              <a:srgbClr val="000000">
                <a:alpha val="0"/>
              </a:srgbClr>
            </a:solidFill>
            <a:ln w="9525" cap="rnd">
              <a:solidFill>
                <a:srgbClr val="000000"/>
              </a:solidFill>
              <a:prstDash val="solid"/>
              <a:round/>
            </a:ln>
          </p:spPr>
        </p:sp>
        <p:sp>
          <p:nvSpPr>
            <p:cNvPr id="10" name="TextBox 18">
              <a:extLst>
                <a:ext uri="{FF2B5EF4-FFF2-40B4-BE49-F238E27FC236}">
                  <a16:creationId xmlns:a16="http://schemas.microsoft.com/office/drawing/2014/main" id="{2892DE7C-A8B6-1848-5B96-E3A29BFD47DD}"/>
                </a:ext>
              </a:extLst>
            </p:cNvPr>
            <p:cNvSpPr txBox="1"/>
            <p:nvPr/>
          </p:nvSpPr>
          <p:spPr>
            <a:xfrm>
              <a:off x="0" y="-28575"/>
              <a:ext cx="952367" cy="309190"/>
            </a:xfrm>
            <a:prstGeom prst="rect">
              <a:avLst/>
            </a:prstGeom>
          </p:spPr>
          <p:txBody>
            <a:bodyPr lIns="40640" tIns="40640" rIns="40640" bIns="40640" rtlCol="0" anchor="ctr"/>
            <a:lstStyle/>
            <a:p>
              <a:pPr algn="ctr">
                <a:lnSpc>
                  <a:spcPts val="2127"/>
                </a:lnSpc>
              </a:pPr>
              <a:endParaRPr/>
            </a:p>
          </p:txBody>
        </p:sp>
      </p:grpSp>
      <p:sp>
        <p:nvSpPr>
          <p:cNvPr id="11" name="AutoShape 19">
            <a:extLst>
              <a:ext uri="{FF2B5EF4-FFF2-40B4-BE49-F238E27FC236}">
                <a16:creationId xmlns:a16="http://schemas.microsoft.com/office/drawing/2014/main" id="{D9FD05FD-42B7-EA50-5633-2D2D1A7B284D}"/>
              </a:ext>
            </a:extLst>
          </p:cNvPr>
          <p:cNvSpPr/>
          <p:nvPr/>
        </p:nvSpPr>
        <p:spPr>
          <a:xfrm>
            <a:off x="16536372" y="9548662"/>
            <a:ext cx="714075" cy="0"/>
          </a:xfrm>
          <a:prstGeom prst="line">
            <a:avLst/>
          </a:prstGeom>
          <a:ln w="19050" cap="flat">
            <a:solidFill>
              <a:srgbClr val="000000">
                <a:alpha val="70980"/>
              </a:srgbClr>
            </a:solidFill>
            <a:prstDash val="solid"/>
            <a:headEnd type="none" w="sm" len="sm"/>
            <a:tailEnd type="arrow" w="med" len="sm"/>
          </a:ln>
        </p:spPr>
      </p:sp>
      <p:pic>
        <p:nvPicPr>
          <p:cNvPr id="3074" name="Picture 2" descr="Exhausted brain">
            <a:extLst>
              <a:ext uri="{FF2B5EF4-FFF2-40B4-BE49-F238E27FC236}">
                <a16:creationId xmlns:a16="http://schemas.microsoft.com/office/drawing/2014/main" id="{319C094A-A96D-92F4-3834-B06614DB95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01246" y="3873817"/>
            <a:ext cx="5047514" cy="43137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47718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Isosceles Triangle 9">
            <a:extLst>
              <a:ext uri="{FF2B5EF4-FFF2-40B4-BE49-F238E27FC236}">
                <a16:creationId xmlns:a16="http://schemas.microsoft.com/office/drawing/2014/main" id="{C6915747-4979-0D4F-90FF-D112D842D751}"/>
              </a:ext>
            </a:extLst>
          </p:cNvPr>
          <p:cNvSpPr/>
          <p:nvPr/>
        </p:nvSpPr>
        <p:spPr>
          <a:xfrm>
            <a:off x="0" y="4838700"/>
            <a:ext cx="18288000" cy="5439918"/>
          </a:xfrm>
          <a:prstGeom prst="triangle">
            <a:avLst/>
          </a:prstGeom>
          <a:solidFill>
            <a:srgbClr val="EAEAE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5D5E63"/>
              </a:solidFill>
            </a:endParaRPr>
          </a:p>
        </p:txBody>
      </p:sp>
      <p:sp>
        <p:nvSpPr>
          <p:cNvPr id="3" name="TextBox 6">
            <a:extLst>
              <a:ext uri="{FF2B5EF4-FFF2-40B4-BE49-F238E27FC236}">
                <a16:creationId xmlns:a16="http://schemas.microsoft.com/office/drawing/2014/main" id="{CD8D853D-873E-6387-C58A-B40454E405DC}"/>
              </a:ext>
            </a:extLst>
          </p:cNvPr>
          <p:cNvSpPr txBox="1"/>
          <p:nvPr/>
        </p:nvSpPr>
        <p:spPr>
          <a:xfrm>
            <a:off x="4190999" y="1629500"/>
            <a:ext cx="9906000" cy="1149097"/>
          </a:xfrm>
          <a:prstGeom prst="rect">
            <a:avLst/>
          </a:prstGeom>
        </p:spPr>
        <p:txBody>
          <a:bodyPr wrap="square" lIns="0" tIns="0" rIns="0" bIns="0" rtlCol="0" anchor="t">
            <a:spAutoFit/>
          </a:bodyPr>
          <a:lstStyle/>
          <a:p>
            <a:pPr algn="l">
              <a:lnSpc>
                <a:spcPts val="8989"/>
              </a:lnSpc>
              <a:spcBef>
                <a:spcPct val="0"/>
              </a:spcBef>
            </a:pPr>
            <a:r>
              <a:rPr lang="en-US" sz="7368" b="1" dirty="0">
                <a:solidFill>
                  <a:srgbClr val="E98D55"/>
                </a:solidFill>
                <a:latin typeface="Now Bold"/>
                <a:ea typeface="Now Bold"/>
                <a:cs typeface="Now Bold"/>
                <a:sym typeface="Now Bold"/>
              </a:rPr>
              <a:t>Phases of Anesthesia</a:t>
            </a:r>
          </a:p>
        </p:txBody>
      </p:sp>
      <p:pic>
        <p:nvPicPr>
          <p:cNvPr id="4" name="Picture 2">
            <a:extLst>
              <a:ext uri="{FF2B5EF4-FFF2-40B4-BE49-F238E27FC236}">
                <a16:creationId xmlns:a16="http://schemas.microsoft.com/office/drawing/2014/main" id="{9F2B7BE8-6954-1FF5-6512-4142FBD1848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592436" y="3467100"/>
            <a:ext cx="13103127" cy="4422303"/>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oup 16">
            <a:extLst>
              <a:ext uri="{FF2B5EF4-FFF2-40B4-BE49-F238E27FC236}">
                <a16:creationId xmlns:a16="http://schemas.microsoft.com/office/drawing/2014/main" id="{35FC6866-5FD0-D187-8AB9-2C944EF71B5D}"/>
              </a:ext>
            </a:extLst>
          </p:cNvPr>
          <p:cNvGrpSpPr/>
          <p:nvPr/>
        </p:nvGrpSpPr>
        <p:grpSpPr>
          <a:xfrm>
            <a:off x="16154400" y="9334500"/>
            <a:ext cx="1453670" cy="428324"/>
            <a:chOff x="0" y="0"/>
            <a:chExt cx="952367" cy="280615"/>
          </a:xfrm>
        </p:grpSpPr>
        <p:sp>
          <p:nvSpPr>
            <p:cNvPr id="6" name="Freeform 17">
              <a:extLst>
                <a:ext uri="{FF2B5EF4-FFF2-40B4-BE49-F238E27FC236}">
                  <a16:creationId xmlns:a16="http://schemas.microsoft.com/office/drawing/2014/main" id="{8E0E9E28-0CC9-5064-F2D3-0A45DBF1D8BA}"/>
                </a:ext>
              </a:extLst>
            </p:cNvPr>
            <p:cNvSpPr/>
            <p:nvPr/>
          </p:nvSpPr>
          <p:spPr>
            <a:xfrm>
              <a:off x="0" y="0"/>
              <a:ext cx="952367" cy="280615"/>
            </a:xfrm>
            <a:custGeom>
              <a:avLst/>
              <a:gdLst/>
              <a:ahLst/>
              <a:cxnLst/>
              <a:rect l="l" t="t" r="r" b="b"/>
              <a:pathLst>
                <a:path w="952367" h="280615">
                  <a:moveTo>
                    <a:pt x="140308" y="0"/>
                  </a:moveTo>
                  <a:lnTo>
                    <a:pt x="812059" y="0"/>
                  </a:lnTo>
                  <a:cubicBezTo>
                    <a:pt x="889549" y="0"/>
                    <a:pt x="952367" y="62818"/>
                    <a:pt x="952367" y="140308"/>
                  </a:cubicBezTo>
                  <a:lnTo>
                    <a:pt x="952367" y="140308"/>
                  </a:lnTo>
                  <a:cubicBezTo>
                    <a:pt x="952367" y="177519"/>
                    <a:pt x="937585" y="213207"/>
                    <a:pt x="911272" y="239520"/>
                  </a:cubicBezTo>
                  <a:cubicBezTo>
                    <a:pt x="884959" y="265833"/>
                    <a:pt x="849271" y="280615"/>
                    <a:pt x="812059" y="280615"/>
                  </a:cubicBezTo>
                  <a:lnTo>
                    <a:pt x="140308" y="280615"/>
                  </a:lnTo>
                  <a:cubicBezTo>
                    <a:pt x="62818" y="280615"/>
                    <a:pt x="0" y="217797"/>
                    <a:pt x="0" y="140308"/>
                  </a:cubicBezTo>
                  <a:lnTo>
                    <a:pt x="0" y="140308"/>
                  </a:lnTo>
                  <a:cubicBezTo>
                    <a:pt x="0" y="62818"/>
                    <a:pt x="62818" y="0"/>
                    <a:pt x="140308" y="0"/>
                  </a:cubicBezTo>
                  <a:close/>
                </a:path>
              </a:pathLst>
            </a:custGeom>
            <a:solidFill>
              <a:srgbClr val="000000">
                <a:alpha val="0"/>
              </a:srgbClr>
            </a:solidFill>
            <a:ln w="9525" cap="rnd">
              <a:solidFill>
                <a:srgbClr val="000000"/>
              </a:solidFill>
              <a:prstDash val="solid"/>
              <a:round/>
            </a:ln>
          </p:spPr>
        </p:sp>
        <p:sp>
          <p:nvSpPr>
            <p:cNvPr id="7" name="TextBox 18">
              <a:extLst>
                <a:ext uri="{FF2B5EF4-FFF2-40B4-BE49-F238E27FC236}">
                  <a16:creationId xmlns:a16="http://schemas.microsoft.com/office/drawing/2014/main" id="{AC411FF1-6662-86BF-5C81-5F94181BCDB2}"/>
                </a:ext>
              </a:extLst>
            </p:cNvPr>
            <p:cNvSpPr txBox="1"/>
            <p:nvPr/>
          </p:nvSpPr>
          <p:spPr>
            <a:xfrm>
              <a:off x="0" y="-28575"/>
              <a:ext cx="952367" cy="309190"/>
            </a:xfrm>
            <a:prstGeom prst="rect">
              <a:avLst/>
            </a:prstGeom>
          </p:spPr>
          <p:txBody>
            <a:bodyPr lIns="40640" tIns="40640" rIns="40640" bIns="40640" rtlCol="0" anchor="ctr"/>
            <a:lstStyle/>
            <a:p>
              <a:pPr algn="ctr">
                <a:lnSpc>
                  <a:spcPts val="2127"/>
                </a:lnSpc>
              </a:pPr>
              <a:endParaRPr/>
            </a:p>
          </p:txBody>
        </p:sp>
      </p:grpSp>
      <p:sp>
        <p:nvSpPr>
          <p:cNvPr id="8" name="AutoShape 19">
            <a:extLst>
              <a:ext uri="{FF2B5EF4-FFF2-40B4-BE49-F238E27FC236}">
                <a16:creationId xmlns:a16="http://schemas.microsoft.com/office/drawing/2014/main" id="{E541BE7B-BEC5-026A-8D45-A5D9D64D2D6D}"/>
              </a:ext>
            </a:extLst>
          </p:cNvPr>
          <p:cNvSpPr/>
          <p:nvPr/>
        </p:nvSpPr>
        <p:spPr>
          <a:xfrm>
            <a:off x="16536372" y="9548662"/>
            <a:ext cx="714075" cy="0"/>
          </a:xfrm>
          <a:prstGeom prst="line">
            <a:avLst/>
          </a:prstGeom>
          <a:ln w="19050" cap="flat">
            <a:solidFill>
              <a:srgbClr val="000000">
                <a:alpha val="70980"/>
              </a:srgbClr>
            </a:solidFill>
            <a:prstDash val="solid"/>
            <a:headEnd type="none" w="sm" len="sm"/>
            <a:tailEnd type="arrow" w="med" len="sm"/>
          </a:ln>
        </p:spPr>
      </p:sp>
    </p:spTree>
    <p:extLst>
      <p:ext uri="{BB962C8B-B14F-4D97-AF65-F5344CB8AC3E}">
        <p14:creationId xmlns:p14="http://schemas.microsoft.com/office/powerpoint/2010/main" val="11955091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ight Triangle 10">
            <a:extLst>
              <a:ext uri="{FF2B5EF4-FFF2-40B4-BE49-F238E27FC236}">
                <a16:creationId xmlns:a16="http://schemas.microsoft.com/office/drawing/2014/main" id="{8D9B1639-7054-B441-9F94-CE18CD69C10E}"/>
              </a:ext>
            </a:extLst>
          </p:cNvPr>
          <p:cNvSpPr/>
          <p:nvPr/>
        </p:nvSpPr>
        <p:spPr>
          <a:xfrm rot="5400000" flipH="1">
            <a:off x="1159292" y="-1159292"/>
            <a:ext cx="10287000" cy="12605584"/>
          </a:xfrm>
          <a:prstGeom prst="rtTriangle">
            <a:avLst/>
          </a:prstGeom>
          <a:solidFill>
            <a:srgbClr val="EAEAE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6">
            <a:extLst>
              <a:ext uri="{FF2B5EF4-FFF2-40B4-BE49-F238E27FC236}">
                <a16:creationId xmlns:a16="http://schemas.microsoft.com/office/drawing/2014/main" id="{CD8D853D-873E-6387-C58A-B40454E405DC}"/>
              </a:ext>
            </a:extLst>
          </p:cNvPr>
          <p:cNvSpPr txBox="1"/>
          <p:nvPr/>
        </p:nvSpPr>
        <p:spPr>
          <a:xfrm>
            <a:off x="4259580" y="946403"/>
            <a:ext cx="9906000" cy="1149097"/>
          </a:xfrm>
          <a:prstGeom prst="rect">
            <a:avLst/>
          </a:prstGeom>
        </p:spPr>
        <p:txBody>
          <a:bodyPr wrap="square" lIns="0" tIns="0" rIns="0" bIns="0" rtlCol="0" anchor="t">
            <a:spAutoFit/>
          </a:bodyPr>
          <a:lstStyle/>
          <a:p>
            <a:pPr algn="l">
              <a:lnSpc>
                <a:spcPts val="8989"/>
              </a:lnSpc>
              <a:spcBef>
                <a:spcPct val="0"/>
              </a:spcBef>
            </a:pPr>
            <a:r>
              <a:rPr lang="en-US" sz="7368" b="1" dirty="0">
                <a:solidFill>
                  <a:srgbClr val="E98D55"/>
                </a:solidFill>
                <a:latin typeface="Now Bold"/>
                <a:ea typeface="Now Bold"/>
                <a:cs typeface="Now Bold"/>
                <a:sym typeface="Now Bold"/>
              </a:rPr>
              <a:t>Phases of Anesthesia</a:t>
            </a:r>
          </a:p>
        </p:txBody>
      </p:sp>
      <p:sp>
        <p:nvSpPr>
          <p:cNvPr id="2" name="TextBox 1">
            <a:extLst>
              <a:ext uri="{FF2B5EF4-FFF2-40B4-BE49-F238E27FC236}">
                <a16:creationId xmlns:a16="http://schemas.microsoft.com/office/drawing/2014/main" id="{B0BF87BD-BAD9-5FEE-4FB5-90D20BA0CB69}"/>
              </a:ext>
            </a:extLst>
          </p:cNvPr>
          <p:cNvSpPr txBox="1"/>
          <p:nvPr/>
        </p:nvSpPr>
        <p:spPr>
          <a:xfrm>
            <a:off x="2514600" y="3771900"/>
            <a:ext cx="184731" cy="369332"/>
          </a:xfrm>
          <a:prstGeom prst="rect">
            <a:avLst/>
          </a:prstGeom>
          <a:noFill/>
        </p:spPr>
        <p:txBody>
          <a:bodyPr wrap="none" rtlCol="0">
            <a:spAutoFit/>
          </a:bodyPr>
          <a:lstStyle/>
          <a:p>
            <a:endParaRPr lang="en-US" dirty="0"/>
          </a:p>
        </p:txBody>
      </p:sp>
      <p:sp>
        <p:nvSpPr>
          <p:cNvPr id="5" name="TextBox 7">
            <a:extLst>
              <a:ext uri="{FF2B5EF4-FFF2-40B4-BE49-F238E27FC236}">
                <a16:creationId xmlns:a16="http://schemas.microsoft.com/office/drawing/2014/main" id="{4472061C-09DE-B5FB-B41F-EB8FF213BF35}"/>
              </a:ext>
            </a:extLst>
          </p:cNvPr>
          <p:cNvSpPr txBox="1"/>
          <p:nvPr/>
        </p:nvSpPr>
        <p:spPr>
          <a:xfrm>
            <a:off x="3124200" y="2610326"/>
            <a:ext cx="12176760" cy="6647974"/>
          </a:xfrm>
          <a:prstGeom prst="rect">
            <a:avLst/>
          </a:prstGeom>
        </p:spPr>
        <p:txBody>
          <a:bodyPr wrap="square" lIns="0" tIns="0" rIns="0" bIns="0" rtlCol="0" anchor="t">
            <a:spAutoFit/>
          </a:bodyPr>
          <a:lstStyle/>
          <a:p>
            <a:pPr marL="571500" indent="-571500" algn="l">
              <a:buFont typeface="Arial" panose="020B0604020202020204" pitchFamily="34" charset="0"/>
              <a:buChar char="•"/>
            </a:pPr>
            <a:r>
              <a:rPr lang="en-US" sz="3600" b="1" dirty="0"/>
              <a:t>Induction: </a:t>
            </a:r>
            <a:r>
              <a:rPr lang="en-US" sz="3600" dirty="0"/>
              <a:t>putting the patient to sleep (initial entry to surgical anesthesia).</a:t>
            </a:r>
            <a:br>
              <a:rPr lang="en-US" sz="3600" dirty="0"/>
            </a:br>
            <a:endParaRPr lang="en-US" sz="3600" dirty="0"/>
          </a:p>
          <a:p>
            <a:pPr marL="571500" indent="-571500" algn="l">
              <a:buFont typeface="Arial" panose="020B0604020202020204" pitchFamily="34" charset="0"/>
              <a:buChar char="•"/>
            </a:pPr>
            <a:r>
              <a:rPr lang="en-US" sz="3600" b="1" dirty="0"/>
              <a:t>Maintenance: </a:t>
            </a:r>
            <a:r>
              <a:rPr lang="en-US" sz="3600" dirty="0"/>
              <a:t>keeping the patient asleep without awareness (Maintain depth of anesthesia, ventilation, fluid balance, hemodynamic control, homeostasis).</a:t>
            </a:r>
          </a:p>
          <a:p>
            <a:pPr algn="l"/>
            <a:endParaRPr lang="en-US" sz="3600" dirty="0"/>
          </a:p>
          <a:p>
            <a:pPr marL="571500" indent="-571500" algn="l">
              <a:buFont typeface="Arial" panose="020B0604020202020204" pitchFamily="34" charset="0"/>
              <a:buChar char="•"/>
            </a:pPr>
            <a:r>
              <a:rPr lang="en-US" sz="3600" b="1" dirty="0"/>
              <a:t>Emergence (recovery): </a:t>
            </a:r>
            <a:r>
              <a:rPr lang="en-US" sz="3600" dirty="0"/>
              <a:t>waking the patient up(resumption of normal CNS function.</a:t>
            </a:r>
            <a:br>
              <a:rPr lang="en-US" sz="3600" dirty="0"/>
            </a:br>
            <a:endParaRPr lang="en-US" sz="3600" dirty="0"/>
          </a:p>
          <a:p>
            <a:pPr marL="571500" indent="-571500" algn="l">
              <a:buFont typeface="Arial" panose="020B0604020202020204" pitchFamily="34" charset="0"/>
              <a:buChar char="•"/>
            </a:pPr>
            <a:r>
              <a:rPr lang="en-US" sz="3600" dirty="0"/>
              <a:t>Extubation , resumption of normal respiration). </a:t>
            </a:r>
          </a:p>
          <a:p>
            <a:pPr algn="l"/>
            <a:r>
              <a:rPr lang="en-US" sz="3600" dirty="0"/>
              <a:t>  </a:t>
            </a:r>
            <a:endParaRPr lang="en-US" sz="3200" dirty="0">
              <a:solidFill>
                <a:srgbClr val="000000"/>
              </a:solidFill>
              <a:ea typeface="Now"/>
              <a:cs typeface="Now"/>
              <a:sym typeface="Now"/>
            </a:endParaRPr>
          </a:p>
        </p:txBody>
      </p:sp>
      <p:grpSp>
        <p:nvGrpSpPr>
          <p:cNvPr id="6" name="Group 16">
            <a:extLst>
              <a:ext uri="{FF2B5EF4-FFF2-40B4-BE49-F238E27FC236}">
                <a16:creationId xmlns:a16="http://schemas.microsoft.com/office/drawing/2014/main" id="{68E48655-0464-A4E1-2BB9-3362B9100F54}"/>
              </a:ext>
            </a:extLst>
          </p:cNvPr>
          <p:cNvGrpSpPr/>
          <p:nvPr/>
        </p:nvGrpSpPr>
        <p:grpSpPr>
          <a:xfrm>
            <a:off x="16154400" y="9334500"/>
            <a:ext cx="1453670" cy="428324"/>
            <a:chOff x="0" y="0"/>
            <a:chExt cx="952367" cy="280615"/>
          </a:xfrm>
        </p:grpSpPr>
        <p:sp>
          <p:nvSpPr>
            <p:cNvPr id="7" name="Freeform 17">
              <a:extLst>
                <a:ext uri="{FF2B5EF4-FFF2-40B4-BE49-F238E27FC236}">
                  <a16:creationId xmlns:a16="http://schemas.microsoft.com/office/drawing/2014/main" id="{FEE0A086-8C0C-C8A1-67E8-F13BB796D121}"/>
                </a:ext>
              </a:extLst>
            </p:cNvPr>
            <p:cNvSpPr/>
            <p:nvPr/>
          </p:nvSpPr>
          <p:spPr>
            <a:xfrm>
              <a:off x="0" y="0"/>
              <a:ext cx="952367" cy="280615"/>
            </a:xfrm>
            <a:custGeom>
              <a:avLst/>
              <a:gdLst/>
              <a:ahLst/>
              <a:cxnLst/>
              <a:rect l="l" t="t" r="r" b="b"/>
              <a:pathLst>
                <a:path w="952367" h="280615">
                  <a:moveTo>
                    <a:pt x="140308" y="0"/>
                  </a:moveTo>
                  <a:lnTo>
                    <a:pt x="812059" y="0"/>
                  </a:lnTo>
                  <a:cubicBezTo>
                    <a:pt x="889549" y="0"/>
                    <a:pt x="952367" y="62818"/>
                    <a:pt x="952367" y="140308"/>
                  </a:cubicBezTo>
                  <a:lnTo>
                    <a:pt x="952367" y="140308"/>
                  </a:lnTo>
                  <a:cubicBezTo>
                    <a:pt x="952367" y="177519"/>
                    <a:pt x="937585" y="213207"/>
                    <a:pt x="911272" y="239520"/>
                  </a:cubicBezTo>
                  <a:cubicBezTo>
                    <a:pt x="884959" y="265833"/>
                    <a:pt x="849271" y="280615"/>
                    <a:pt x="812059" y="280615"/>
                  </a:cubicBezTo>
                  <a:lnTo>
                    <a:pt x="140308" y="280615"/>
                  </a:lnTo>
                  <a:cubicBezTo>
                    <a:pt x="62818" y="280615"/>
                    <a:pt x="0" y="217797"/>
                    <a:pt x="0" y="140308"/>
                  </a:cubicBezTo>
                  <a:lnTo>
                    <a:pt x="0" y="140308"/>
                  </a:lnTo>
                  <a:cubicBezTo>
                    <a:pt x="0" y="62818"/>
                    <a:pt x="62818" y="0"/>
                    <a:pt x="140308" y="0"/>
                  </a:cubicBezTo>
                  <a:close/>
                </a:path>
              </a:pathLst>
            </a:custGeom>
            <a:solidFill>
              <a:srgbClr val="000000">
                <a:alpha val="0"/>
              </a:srgbClr>
            </a:solidFill>
            <a:ln w="9525" cap="rnd">
              <a:solidFill>
                <a:srgbClr val="000000"/>
              </a:solidFill>
              <a:prstDash val="solid"/>
              <a:round/>
            </a:ln>
          </p:spPr>
        </p:sp>
        <p:sp>
          <p:nvSpPr>
            <p:cNvPr id="8" name="TextBox 18">
              <a:extLst>
                <a:ext uri="{FF2B5EF4-FFF2-40B4-BE49-F238E27FC236}">
                  <a16:creationId xmlns:a16="http://schemas.microsoft.com/office/drawing/2014/main" id="{115CE2BB-E36E-F435-9D6C-87F4B3961BA1}"/>
                </a:ext>
              </a:extLst>
            </p:cNvPr>
            <p:cNvSpPr txBox="1"/>
            <p:nvPr/>
          </p:nvSpPr>
          <p:spPr>
            <a:xfrm>
              <a:off x="0" y="-28575"/>
              <a:ext cx="952367" cy="309190"/>
            </a:xfrm>
            <a:prstGeom prst="rect">
              <a:avLst/>
            </a:prstGeom>
          </p:spPr>
          <p:txBody>
            <a:bodyPr lIns="40640" tIns="40640" rIns="40640" bIns="40640" rtlCol="0" anchor="ctr"/>
            <a:lstStyle/>
            <a:p>
              <a:pPr algn="ctr">
                <a:lnSpc>
                  <a:spcPts val="2127"/>
                </a:lnSpc>
              </a:pPr>
              <a:endParaRPr/>
            </a:p>
          </p:txBody>
        </p:sp>
      </p:grpSp>
      <p:sp>
        <p:nvSpPr>
          <p:cNvPr id="9" name="AutoShape 19">
            <a:extLst>
              <a:ext uri="{FF2B5EF4-FFF2-40B4-BE49-F238E27FC236}">
                <a16:creationId xmlns:a16="http://schemas.microsoft.com/office/drawing/2014/main" id="{07859B97-EAF7-C292-B3C1-D53CCF3C2F93}"/>
              </a:ext>
            </a:extLst>
          </p:cNvPr>
          <p:cNvSpPr/>
          <p:nvPr/>
        </p:nvSpPr>
        <p:spPr>
          <a:xfrm>
            <a:off x="16536372" y="9548662"/>
            <a:ext cx="714075" cy="0"/>
          </a:xfrm>
          <a:prstGeom prst="line">
            <a:avLst/>
          </a:prstGeom>
          <a:ln w="19050" cap="flat">
            <a:solidFill>
              <a:srgbClr val="000000">
                <a:alpha val="70980"/>
              </a:srgbClr>
            </a:solidFill>
            <a:prstDash val="solid"/>
            <a:headEnd type="none" w="sm" len="sm"/>
            <a:tailEnd type="arrow" w="med" len="sm"/>
          </a:ln>
        </p:spPr>
      </p:sp>
    </p:spTree>
    <p:extLst>
      <p:ext uri="{BB962C8B-B14F-4D97-AF65-F5344CB8AC3E}">
        <p14:creationId xmlns:p14="http://schemas.microsoft.com/office/powerpoint/2010/main" val="1811900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sosceles Triangle 1">
            <a:extLst>
              <a:ext uri="{FF2B5EF4-FFF2-40B4-BE49-F238E27FC236}">
                <a16:creationId xmlns:a16="http://schemas.microsoft.com/office/drawing/2014/main" id="{6F27C4B9-DBAD-24C9-833A-01D6736BFD6A}"/>
              </a:ext>
            </a:extLst>
          </p:cNvPr>
          <p:cNvSpPr/>
          <p:nvPr/>
        </p:nvSpPr>
        <p:spPr>
          <a:xfrm>
            <a:off x="0" y="4838700"/>
            <a:ext cx="18288000" cy="5439918"/>
          </a:xfrm>
          <a:prstGeom prst="triangle">
            <a:avLst/>
          </a:prstGeom>
          <a:solidFill>
            <a:srgbClr val="EAEAE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5D5E63"/>
              </a:solidFill>
            </a:endParaRPr>
          </a:p>
        </p:txBody>
      </p:sp>
      <p:sp>
        <p:nvSpPr>
          <p:cNvPr id="26" name="TextBox 24">
            <a:extLst>
              <a:ext uri="{FF2B5EF4-FFF2-40B4-BE49-F238E27FC236}">
                <a16:creationId xmlns:a16="http://schemas.microsoft.com/office/drawing/2014/main" id="{317604A4-6CC3-89BB-8D14-4B7F9E082A07}"/>
              </a:ext>
            </a:extLst>
          </p:cNvPr>
          <p:cNvSpPr txBox="1"/>
          <p:nvPr/>
        </p:nvSpPr>
        <p:spPr>
          <a:xfrm>
            <a:off x="2605926" y="952500"/>
            <a:ext cx="12877800" cy="2226700"/>
          </a:xfrm>
          <a:prstGeom prst="rect">
            <a:avLst/>
          </a:prstGeom>
        </p:spPr>
        <p:txBody>
          <a:bodyPr wrap="square" lIns="0" tIns="0" rIns="0" bIns="0" rtlCol="0" anchor="t">
            <a:spAutoFit/>
          </a:bodyPr>
          <a:lstStyle/>
          <a:p>
            <a:pPr algn="ctr">
              <a:lnSpc>
                <a:spcPts val="8696"/>
              </a:lnSpc>
              <a:spcBef>
                <a:spcPct val="0"/>
              </a:spcBef>
            </a:pPr>
            <a:r>
              <a:rPr lang="en-US" sz="7128" b="1" dirty="0">
                <a:solidFill>
                  <a:srgbClr val="E98D55"/>
                </a:solidFill>
                <a:latin typeface="Now Bold"/>
                <a:ea typeface="Now Bold"/>
                <a:cs typeface="Now Bold"/>
                <a:sym typeface="Now Bold"/>
              </a:rPr>
              <a:t>Preoperative evaluation of patient </a:t>
            </a:r>
          </a:p>
        </p:txBody>
      </p:sp>
      <p:sp>
        <p:nvSpPr>
          <p:cNvPr id="27" name="TextBox 7">
            <a:extLst>
              <a:ext uri="{FF2B5EF4-FFF2-40B4-BE49-F238E27FC236}">
                <a16:creationId xmlns:a16="http://schemas.microsoft.com/office/drawing/2014/main" id="{F90AD42D-7055-3D36-9C3B-6D1309C9E745}"/>
              </a:ext>
            </a:extLst>
          </p:cNvPr>
          <p:cNvSpPr txBox="1"/>
          <p:nvPr/>
        </p:nvSpPr>
        <p:spPr>
          <a:xfrm>
            <a:off x="1348627" y="3721298"/>
            <a:ext cx="15392399" cy="5232202"/>
          </a:xfrm>
          <a:prstGeom prst="rect">
            <a:avLst/>
          </a:prstGeom>
        </p:spPr>
        <p:txBody>
          <a:bodyPr wrap="square" lIns="0" tIns="0" rIns="0" bIns="0" rtlCol="0" anchor="t">
            <a:spAutoFit/>
          </a:bodyPr>
          <a:lstStyle/>
          <a:p>
            <a:pPr marL="571500" indent="-571500" algn="l">
              <a:buFont typeface="Arial" panose="020B0604020202020204" pitchFamily="34" charset="0"/>
              <a:buChar char="•"/>
            </a:pPr>
            <a:r>
              <a:rPr lang="en-US" sz="3600" dirty="0">
                <a:latin typeface="+mj-lt"/>
              </a:rPr>
              <a:t>Preoperative evaluation is important to provide better anesthesia service &amp; prevent anesthesia complication.</a:t>
            </a:r>
          </a:p>
          <a:p>
            <a:pPr marL="571500" indent="-571500" algn="l">
              <a:buFont typeface="Arial" panose="020B0604020202020204" pitchFamily="34" charset="0"/>
              <a:buChar char="•"/>
            </a:pPr>
            <a:r>
              <a:rPr lang="en-US" sz="3600" dirty="0">
                <a:latin typeface="+mj-lt"/>
                <a:sym typeface="Now"/>
              </a:rPr>
              <a:t>This evaluation is </a:t>
            </a:r>
            <a:r>
              <a:rPr lang="en-US" sz="3600" b="1" dirty="0">
                <a:latin typeface="+mj-lt"/>
                <a:sym typeface="Now"/>
              </a:rPr>
              <a:t>taking history </a:t>
            </a:r>
            <a:r>
              <a:rPr lang="en-US" sz="3600" dirty="0">
                <a:latin typeface="+mj-lt"/>
                <a:sym typeface="Now"/>
              </a:rPr>
              <a:t>and</a:t>
            </a:r>
            <a:r>
              <a:rPr lang="en-US" sz="3600" b="1" dirty="0">
                <a:latin typeface="+mj-lt"/>
                <a:sym typeface="Now"/>
              </a:rPr>
              <a:t> physical examination</a:t>
            </a:r>
            <a:r>
              <a:rPr lang="en-US" sz="3600" dirty="0">
                <a:latin typeface="+mj-lt"/>
                <a:sym typeface="Now"/>
              </a:rPr>
              <a:t> of patient as well as doing any indicated </a:t>
            </a:r>
            <a:r>
              <a:rPr lang="en-US" sz="3600" b="1" dirty="0">
                <a:latin typeface="+mj-lt"/>
                <a:sym typeface="Now"/>
              </a:rPr>
              <a:t>laboratory tests &amp; imaging</a:t>
            </a:r>
            <a:r>
              <a:rPr lang="en-US" sz="3600" dirty="0">
                <a:latin typeface="+mj-lt"/>
                <a:sym typeface="Now"/>
              </a:rPr>
              <a:t>.</a:t>
            </a:r>
          </a:p>
          <a:p>
            <a:pPr marL="571500" indent="-571500" algn="l">
              <a:buFont typeface="Arial" panose="020B0604020202020204" pitchFamily="34" charset="0"/>
              <a:buChar char="•"/>
            </a:pPr>
            <a:r>
              <a:rPr lang="en-US" sz="3600" dirty="0">
                <a:latin typeface="+mj-lt"/>
                <a:sym typeface="Now"/>
              </a:rPr>
              <a:t>the preoperative evaluation is an opportunity for the anesthesiologist to </a:t>
            </a:r>
            <a:r>
              <a:rPr lang="en-US" sz="4000" b="1" u="sng" dirty="0">
                <a:latin typeface="+mj-lt"/>
                <a:sym typeface="Now"/>
              </a:rPr>
              <a:t>describe the proposed anesthetic plan</a:t>
            </a:r>
            <a:r>
              <a:rPr lang="en-US" sz="4000" u="sng" dirty="0">
                <a:latin typeface="+mj-lt"/>
                <a:sym typeface="Now"/>
              </a:rPr>
              <a:t> </a:t>
            </a:r>
            <a:r>
              <a:rPr lang="en-US" sz="3600" dirty="0">
                <a:latin typeface="+mj-lt"/>
                <a:sym typeface="Now"/>
              </a:rPr>
              <a:t>in the context of the overall surgical and postoperative plan, </a:t>
            </a:r>
            <a:r>
              <a:rPr lang="en-US" sz="4000" b="1" dirty="0">
                <a:latin typeface="+mj-lt"/>
                <a:sym typeface="Now"/>
              </a:rPr>
              <a:t>provide the patient with psychological support</a:t>
            </a:r>
            <a:r>
              <a:rPr lang="en-US" sz="3600" dirty="0">
                <a:latin typeface="+mj-lt"/>
                <a:sym typeface="Now"/>
              </a:rPr>
              <a:t>, and </a:t>
            </a:r>
            <a:r>
              <a:rPr lang="en-US" sz="4000" b="1" dirty="0">
                <a:latin typeface="+mj-lt"/>
                <a:sym typeface="Now"/>
              </a:rPr>
              <a:t>obtain informed consent for the proposed anesthetic plan from the surgical patient</a:t>
            </a:r>
            <a:r>
              <a:rPr lang="en-US" sz="3600" b="1" dirty="0">
                <a:latin typeface="+mj-lt"/>
                <a:sym typeface="Now"/>
              </a:rPr>
              <a:t>. </a:t>
            </a:r>
            <a:r>
              <a:rPr lang="en-US" sz="2800" dirty="0">
                <a:latin typeface="+mj-lt"/>
                <a:sym typeface="Now"/>
              </a:rPr>
              <a:t>(morgan p297)</a:t>
            </a:r>
            <a:endParaRPr lang="en-US" sz="3600" dirty="0">
              <a:latin typeface="+mj-lt"/>
              <a:sym typeface="Now"/>
            </a:endParaRPr>
          </a:p>
        </p:txBody>
      </p:sp>
      <p:grpSp>
        <p:nvGrpSpPr>
          <p:cNvPr id="3" name="Group 16">
            <a:extLst>
              <a:ext uri="{FF2B5EF4-FFF2-40B4-BE49-F238E27FC236}">
                <a16:creationId xmlns:a16="http://schemas.microsoft.com/office/drawing/2014/main" id="{F2F12BA5-3492-3819-259D-D042611CB146}"/>
              </a:ext>
            </a:extLst>
          </p:cNvPr>
          <p:cNvGrpSpPr/>
          <p:nvPr/>
        </p:nvGrpSpPr>
        <p:grpSpPr>
          <a:xfrm>
            <a:off x="16154400" y="9334500"/>
            <a:ext cx="1453670" cy="428324"/>
            <a:chOff x="0" y="0"/>
            <a:chExt cx="952367" cy="280615"/>
          </a:xfrm>
        </p:grpSpPr>
        <p:sp>
          <p:nvSpPr>
            <p:cNvPr id="4" name="Freeform 17">
              <a:extLst>
                <a:ext uri="{FF2B5EF4-FFF2-40B4-BE49-F238E27FC236}">
                  <a16:creationId xmlns:a16="http://schemas.microsoft.com/office/drawing/2014/main" id="{B95404A6-F496-015F-C8D2-04D35ED83A1B}"/>
                </a:ext>
              </a:extLst>
            </p:cNvPr>
            <p:cNvSpPr/>
            <p:nvPr/>
          </p:nvSpPr>
          <p:spPr>
            <a:xfrm>
              <a:off x="0" y="0"/>
              <a:ext cx="952367" cy="280615"/>
            </a:xfrm>
            <a:custGeom>
              <a:avLst/>
              <a:gdLst/>
              <a:ahLst/>
              <a:cxnLst/>
              <a:rect l="l" t="t" r="r" b="b"/>
              <a:pathLst>
                <a:path w="952367" h="280615">
                  <a:moveTo>
                    <a:pt x="140308" y="0"/>
                  </a:moveTo>
                  <a:lnTo>
                    <a:pt x="812059" y="0"/>
                  </a:lnTo>
                  <a:cubicBezTo>
                    <a:pt x="889549" y="0"/>
                    <a:pt x="952367" y="62818"/>
                    <a:pt x="952367" y="140308"/>
                  </a:cubicBezTo>
                  <a:lnTo>
                    <a:pt x="952367" y="140308"/>
                  </a:lnTo>
                  <a:cubicBezTo>
                    <a:pt x="952367" y="177519"/>
                    <a:pt x="937585" y="213207"/>
                    <a:pt x="911272" y="239520"/>
                  </a:cubicBezTo>
                  <a:cubicBezTo>
                    <a:pt x="884959" y="265833"/>
                    <a:pt x="849271" y="280615"/>
                    <a:pt x="812059" y="280615"/>
                  </a:cubicBezTo>
                  <a:lnTo>
                    <a:pt x="140308" y="280615"/>
                  </a:lnTo>
                  <a:cubicBezTo>
                    <a:pt x="62818" y="280615"/>
                    <a:pt x="0" y="217797"/>
                    <a:pt x="0" y="140308"/>
                  </a:cubicBezTo>
                  <a:lnTo>
                    <a:pt x="0" y="140308"/>
                  </a:lnTo>
                  <a:cubicBezTo>
                    <a:pt x="0" y="62818"/>
                    <a:pt x="62818" y="0"/>
                    <a:pt x="140308" y="0"/>
                  </a:cubicBezTo>
                  <a:close/>
                </a:path>
              </a:pathLst>
            </a:custGeom>
            <a:solidFill>
              <a:srgbClr val="000000">
                <a:alpha val="0"/>
              </a:srgbClr>
            </a:solidFill>
            <a:ln w="9525" cap="rnd">
              <a:solidFill>
                <a:srgbClr val="000000"/>
              </a:solidFill>
              <a:prstDash val="solid"/>
              <a:round/>
            </a:ln>
          </p:spPr>
        </p:sp>
        <p:sp>
          <p:nvSpPr>
            <p:cNvPr id="5" name="TextBox 18">
              <a:extLst>
                <a:ext uri="{FF2B5EF4-FFF2-40B4-BE49-F238E27FC236}">
                  <a16:creationId xmlns:a16="http://schemas.microsoft.com/office/drawing/2014/main" id="{611E97D8-2B41-C9F9-CBF2-78BA390CC594}"/>
                </a:ext>
              </a:extLst>
            </p:cNvPr>
            <p:cNvSpPr txBox="1"/>
            <p:nvPr/>
          </p:nvSpPr>
          <p:spPr>
            <a:xfrm>
              <a:off x="0" y="-28575"/>
              <a:ext cx="952367" cy="309190"/>
            </a:xfrm>
            <a:prstGeom prst="rect">
              <a:avLst/>
            </a:prstGeom>
          </p:spPr>
          <p:txBody>
            <a:bodyPr lIns="40640" tIns="40640" rIns="40640" bIns="40640" rtlCol="0" anchor="ctr"/>
            <a:lstStyle/>
            <a:p>
              <a:pPr algn="ctr">
                <a:lnSpc>
                  <a:spcPts val="2127"/>
                </a:lnSpc>
              </a:pPr>
              <a:endParaRPr/>
            </a:p>
          </p:txBody>
        </p:sp>
      </p:grpSp>
      <p:sp>
        <p:nvSpPr>
          <p:cNvPr id="6" name="AutoShape 19">
            <a:extLst>
              <a:ext uri="{FF2B5EF4-FFF2-40B4-BE49-F238E27FC236}">
                <a16:creationId xmlns:a16="http://schemas.microsoft.com/office/drawing/2014/main" id="{41B4518F-99F7-6EDB-D530-7D7F0BC7ADC4}"/>
              </a:ext>
            </a:extLst>
          </p:cNvPr>
          <p:cNvSpPr/>
          <p:nvPr/>
        </p:nvSpPr>
        <p:spPr>
          <a:xfrm>
            <a:off x="16536372" y="9548662"/>
            <a:ext cx="714075" cy="0"/>
          </a:xfrm>
          <a:prstGeom prst="line">
            <a:avLst/>
          </a:prstGeom>
          <a:ln w="19050" cap="flat">
            <a:solidFill>
              <a:srgbClr val="000000">
                <a:alpha val="70980"/>
              </a:srgbClr>
            </a:solidFill>
            <a:prstDash val="solid"/>
            <a:headEnd type="none" w="sm" len="sm"/>
            <a:tailEnd type="arrow" w="med" len="sm"/>
          </a:ln>
        </p:spPr>
      </p:sp>
    </p:spTree>
    <p:extLst>
      <p:ext uri="{BB962C8B-B14F-4D97-AF65-F5344CB8AC3E}">
        <p14:creationId xmlns:p14="http://schemas.microsoft.com/office/powerpoint/2010/main" val="40023877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ght Triangle 1">
            <a:extLst>
              <a:ext uri="{FF2B5EF4-FFF2-40B4-BE49-F238E27FC236}">
                <a16:creationId xmlns:a16="http://schemas.microsoft.com/office/drawing/2014/main" id="{DC7AC25B-5882-44DE-F1FD-B1A79FDBE115}"/>
              </a:ext>
            </a:extLst>
          </p:cNvPr>
          <p:cNvSpPr/>
          <p:nvPr/>
        </p:nvSpPr>
        <p:spPr>
          <a:xfrm rot="16200000">
            <a:off x="6856948" y="-1159292"/>
            <a:ext cx="10287000" cy="12605584"/>
          </a:xfrm>
          <a:prstGeom prst="rtTriangle">
            <a:avLst/>
          </a:prstGeom>
          <a:solidFill>
            <a:srgbClr val="EAEAE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4">
            <a:extLst>
              <a:ext uri="{FF2B5EF4-FFF2-40B4-BE49-F238E27FC236}">
                <a16:creationId xmlns:a16="http://schemas.microsoft.com/office/drawing/2014/main" id="{317604A4-6CC3-89BB-8D14-4B7F9E082A07}"/>
              </a:ext>
            </a:extLst>
          </p:cNvPr>
          <p:cNvSpPr txBox="1"/>
          <p:nvPr/>
        </p:nvSpPr>
        <p:spPr>
          <a:xfrm>
            <a:off x="2593734" y="647700"/>
            <a:ext cx="12877800" cy="2226700"/>
          </a:xfrm>
          <a:prstGeom prst="rect">
            <a:avLst/>
          </a:prstGeom>
        </p:spPr>
        <p:txBody>
          <a:bodyPr wrap="square" lIns="0" tIns="0" rIns="0" bIns="0" rtlCol="0" anchor="t">
            <a:spAutoFit/>
          </a:bodyPr>
          <a:lstStyle/>
          <a:p>
            <a:pPr algn="ctr">
              <a:lnSpc>
                <a:spcPts val="8696"/>
              </a:lnSpc>
              <a:spcBef>
                <a:spcPct val="0"/>
              </a:spcBef>
            </a:pPr>
            <a:r>
              <a:rPr lang="en-US" sz="7128" b="1" dirty="0">
                <a:solidFill>
                  <a:srgbClr val="E98D55"/>
                </a:solidFill>
                <a:latin typeface="Now Bold"/>
                <a:ea typeface="Now Bold"/>
                <a:cs typeface="Now Bold"/>
                <a:sym typeface="Now Bold"/>
              </a:rPr>
              <a:t>Preoperative evaluation of patient </a:t>
            </a:r>
          </a:p>
        </p:txBody>
      </p:sp>
      <p:sp>
        <p:nvSpPr>
          <p:cNvPr id="27" name="TextBox 7">
            <a:extLst>
              <a:ext uri="{FF2B5EF4-FFF2-40B4-BE49-F238E27FC236}">
                <a16:creationId xmlns:a16="http://schemas.microsoft.com/office/drawing/2014/main" id="{F90AD42D-7055-3D36-9C3B-6D1309C9E745}"/>
              </a:ext>
            </a:extLst>
          </p:cNvPr>
          <p:cNvSpPr txBox="1"/>
          <p:nvPr/>
        </p:nvSpPr>
        <p:spPr>
          <a:xfrm>
            <a:off x="1336435" y="3010548"/>
            <a:ext cx="15392399" cy="6924973"/>
          </a:xfrm>
          <a:prstGeom prst="rect">
            <a:avLst/>
          </a:prstGeom>
        </p:spPr>
        <p:txBody>
          <a:bodyPr wrap="square" lIns="0" tIns="0" rIns="0" bIns="0" rtlCol="0" anchor="t">
            <a:spAutoFit/>
          </a:bodyPr>
          <a:lstStyle/>
          <a:p>
            <a:pPr algn="l"/>
            <a:r>
              <a:rPr lang="en-US" sz="5400" b="1" dirty="0">
                <a:effectLst>
                  <a:outerShdw blurRad="38100" dist="38100" dir="2700000" algn="tl">
                    <a:srgbClr val="000000">
                      <a:alpha val="43137"/>
                    </a:srgbClr>
                  </a:outerShdw>
                </a:effectLst>
                <a:latin typeface="+mj-lt"/>
              </a:rPr>
              <a:t>History Review: </a:t>
            </a:r>
          </a:p>
          <a:p>
            <a:pPr algn="l"/>
            <a:r>
              <a:rPr lang="en-US" sz="3600" dirty="0">
                <a:latin typeface="+mj-lt"/>
                <a:sym typeface="Now"/>
              </a:rPr>
              <a:t>1- </a:t>
            </a:r>
            <a:r>
              <a:rPr lang="en-US" sz="3600" b="1" dirty="0">
                <a:latin typeface="+mj-lt"/>
                <a:sym typeface="Now"/>
              </a:rPr>
              <a:t>Current problem and operation.</a:t>
            </a:r>
          </a:p>
          <a:p>
            <a:pPr algn="l"/>
            <a:r>
              <a:rPr lang="en-US" sz="3600" dirty="0">
                <a:latin typeface="+mj-lt"/>
                <a:sym typeface="Now"/>
              </a:rPr>
              <a:t>2- </a:t>
            </a:r>
            <a:r>
              <a:rPr lang="en-US" sz="3600" b="1" dirty="0">
                <a:latin typeface="+mj-lt"/>
                <a:sym typeface="Now"/>
              </a:rPr>
              <a:t>Past medical history </a:t>
            </a:r>
            <a:r>
              <a:rPr lang="en-US" sz="3600" dirty="0">
                <a:latin typeface="+mj-lt"/>
                <a:sym typeface="Now"/>
              </a:rPr>
              <a:t>( other known medical problems ).</a:t>
            </a:r>
          </a:p>
          <a:p>
            <a:pPr algn="l"/>
            <a:r>
              <a:rPr lang="en-US" sz="3600" dirty="0">
                <a:latin typeface="+mj-lt"/>
                <a:sym typeface="Now"/>
              </a:rPr>
              <a:t>3- </a:t>
            </a:r>
            <a:r>
              <a:rPr lang="en-US" sz="3600" b="1" dirty="0">
                <a:latin typeface="+mj-lt"/>
                <a:sym typeface="Now"/>
              </a:rPr>
              <a:t>Drug history:</a:t>
            </a:r>
            <a:r>
              <a:rPr lang="en-US" sz="3600" dirty="0">
                <a:latin typeface="+mj-lt"/>
                <a:sym typeface="Now"/>
              </a:rPr>
              <a:t> drug allergy, intolerance, present medical therapy (DM &amp; HTN), alcohol and tobacco intake.</a:t>
            </a:r>
          </a:p>
          <a:p>
            <a:pPr algn="l"/>
            <a:r>
              <a:rPr lang="en-US" sz="3600" dirty="0">
                <a:latin typeface="+mj-lt"/>
                <a:sym typeface="Now"/>
              </a:rPr>
              <a:t>4- </a:t>
            </a:r>
            <a:r>
              <a:rPr lang="en-US" sz="3600" b="1" dirty="0">
                <a:latin typeface="+mj-lt"/>
                <a:sym typeface="Now"/>
              </a:rPr>
              <a:t>Previous anesthetic history </a:t>
            </a:r>
            <a:r>
              <a:rPr lang="en-US" sz="3600" dirty="0">
                <a:latin typeface="+mj-lt"/>
                <a:sym typeface="Now"/>
              </a:rPr>
              <a:t>(Obstetric history &amp; pain history &amp; any complication).</a:t>
            </a:r>
          </a:p>
          <a:p>
            <a:pPr algn="l"/>
            <a:r>
              <a:rPr lang="en-US" sz="3600" dirty="0">
                <a:latin typeface="+mj-lt"/>
                <a:sym typeface="Now"/>
              </a:rPr>
              <a:t>5- </a:t>
            </a:r>
            <a:r>
              <a:rPr lang="en-US" sz="3600" b="1" dirty="0">
                <a:latin typeface="+mj-lt"/>
                <a:sym typeface="Now"/>
              </a:rPr>
              <a:t>Family history.</a:t>
            </a:r>
          </a:p>
          <a:p>
            <a:pPr algn="l"/>
            <a:r>
              <a:rPr lang="en-US" sz="3600" dirty="0">
                <a:latin typeface="+mj-lt"/>
                <a:sym typeface="Now"/>
              </a:rPr>
              <a:t>6-</a:t>
            </a:r>
            <a:r>
              <a:rPr lang="en-US" sz="3600" b="1" dirty="0">
                <a:latin typeface="+mj-lt"/>
                <a:sym typeface="Now"/>
              </a:rPr>
              <a:t> Social history.</a:t>
            </a:r>
          </a:p>
          <a:p>
            <a:pPr algn="l"/>
            <a:r>
              <a:rPr lang="en-US" sz="3600" dirty="0">
                <a:latin typeface="+mj-lt"/>
                <a:sym typeface="Now"/>
              </a:rPr>
              <a:t>7-</a:t>
            </a:r>
            <a:r>
              <a:rPr lang="en-US" sz="3600" b="1" dirty="0">
                <a:latin typeface="+mj-lt"/>
                <a:sym typeface="Now"/>
              </a:rPr>
              <a:t> last oral intake.</a:t>
            </a:r>
          </a:p>
          <a:p>
            <a:pPr algn="l"/>
            <a:r>
              <a:rPr lang="en-US" sz="3600" dirty="0">
                <a:latin typeface="+mj-lt"/>
                <a:sym typeface="Now"/>
              </a:rPr>
              <a:t>8-</a:t>
            </a:r>
            <a:r>
              <a:rPr lang="en-US" sz="3600" b="1" dirty="0">
                <a:latin typeface="+mj-lt"/>
                <a:sym typeface="Now"/>
              </a:rPr>
              <a:t> Review of systems</a:t>
            </a:r>
          </a:p>
          <a:p>
            <a:pPr algn="l"/>
            <a:endParaRPr lang="en-US" sz="3600" b="1" dirty="0">
              <a:latin typeface="+mj-lt"/>
              <a:sym typeface="Now"/>
            </a:endParaRPr>
          </a:p>
        </p:txBody>
      </p:sp>
      <p:grpSp>
        <p:nvGrpSpPr>
          <p:cNvPr id="3" name="Group 16">
            <a:extLst>
              <a:ext uri="{FF2B5EF4-FFF2-40B4-BE49-F238E27FC236}">
                <a16:creationId xmlns:a16="http://schemas.microsoft.com/office/drawing/2014/main" id="{43CAC92C-6607-4C14-CEF6-0DBDE0A50715}"/>
              </a:ext>
            </a:extLst>
          </p:cNvPr>
          <p:cNvGrpSpPr/>
          <p:nvPr/>
        </p:nvGrpSpPr>
        <p:grpSpPr>
          <a:xfrm>
            <a:off x="16154400" y="9334500"/>
            <a:ext cx="1453670" cy="428324"/>
            <a:chOff x="0" y="0"/>
            <a:chExt cx="952367" cy="280615"/>
          </a:xfrm>
        </p:grpSpPr>
        <p:sp>
          <p:nvSpPr>
            <p:cNvPr id="4" name="Freeform 17">
              <a:extLst>
                <a:ext uri="{FF2B5EF4-FFF2-40B4-BE49-F238E27FC236}">
                  <a16:creationId xmlns:a16="http://schemas.microsoft.com/office/drawing/2014/main" id="{177DE149-22B7-3463-9FBA-B695DD1105D2}"/>
                </a:ext>
              </a:extLst>
            </p:cNvPr>
            <p:cNvSpPr/>
            <p:nvPr/>
          </p:nvSpPr>
          <p:spPr>
            <a:xfrm>
              <a:off x="0" y="0"/>
              <a:ext cx="952367" cy="280615"/>
            </a:xfrm>
            <a:custGeom>
              <a:avLst/>
              <a:gdLst/>
              <a:ahLst/>
              <a:cxnLst/>
              <a:rect l="l" t="t" r="r" b="b"/>
              <a:pathLst>
                <a:path w="952367" h="280615">
                  <a:moveTo>
                    <a:pt x="140308" y="0"/>
                  </a:moveTo>
                  <a:lnTo>
                    <a:pt x="812059" y="0"/>
                  </a:lnTo>
                  <a:cubicBezTo>
                    <a:pt x="889549" y="0"/>
                    <a:pt x="952367" y="62818"/>
                    <a:pt x="952367" y="140308"/>
                  </a:cubicBezTo>
                  <a:lnTo>
                    <a:pt x="952367" y="140308"/>
                  </a:lnTo>
                  <a:cubicBezTo>
                    <a:pt x="952367" y="177519"/>
                    <a:pt x="937585" y="213207"/>
                    <a:pt x="911272" y="239520"/>
                  </a:cubicBezTo>
                  <a:cubicBezTo>
                    <a:pt x="884959" y="265833"/>
                    <a:pt x="849271" y="280615"/>
                    <a:pt x="812059" y="280615"/>
                  </a:cubicBezTo>
                  <a:lnTo>
                    <a:pt x="140308" y="280615"/>
                  </a:lnTo>
                  <a:cubicBezTo>
                    <a:pt x="62818" y="280615"/>
                    <a:pt x="0" y="217797"/>
                    <a:pt x="0" y="140308"/>
                  </a:cubicBezTo>
                  <a:lnTo>
                    <a:pt x="0" y="140308"/>
                  </a:lnTo>
                  <a:cubicBezTo>
                    <a:pt x="0" y="62818"/>
                    <a:pt x="62818" y="0"/>
                    <a:pt x="140308" y="0"/>
                  </a:cubicBezTo>
                  <a:close/>
                </a:path>
              </a:pathLst>
            </a:custGeom>
            <a:solidFill>
              <a:srgbClr val="000000">
                <a:alpha val="0"/>
              </a:srgbClr>
            </a:solidFill>
            <a:ln w="9525" cap="rnd">
              <a:solidFill>
                <a:srgbClr val="000000"/>
              </a:solidFill>
              <a:prstDash val="solid"/>
              <a:round/>
            </a:ln>
          </p:spPr>
        </p:sp>
        <p:sp>
          <p:nvSpPr>
            <p:cNvPr id="5" name="TextBox 18">
              <a:extLst>
                <a:ext uri="{FF2B5EF4-FFF2-40B4-BE49-F238E27FC236}">
                  <a16:creationId xmlns:a16="http://schemas.microsoft.com/office/drawing/2014/main" id="{2A66B9B6-9FE6-221A-015A-55C67E9D0C4D}"/>
                </a:ext>
              </a:extLst>
            </p:cNvPr>
            <p:cNvSpPr txBox="1"/>
            <p:nvPr/>
          </p:nvSpPr>
          <p:spPr>
            <a:xfrm>
              <a:off x="0" y="-28575"/>
              <a:ext cx="952367" cy="309190"/>
            </a:xfrm>
            <a:prstGeom prst="rect">
              <a:avLst/>
            </a:prstGeom>
          </p:spPr>
          <p:txBody>
            <a:bodyPr lIns="40640" tIns="40640" rIns="40640" bIns="40640" rtlCol="0" anchor="ctr"/>
            <a:lstStyle/>
            <a:p>
              <a:pPr algn="ctr">
                <a:lnSpc>
                  <a:spcPts val="2127"/>
                </a:lnSpc>
              </a:pPr>
              <a:endParaRPr/>
            </a:p>
          </p:txBody>
        </p:sp>
      </p:grpSp>
      <p:sp>
        <p:nvSpPr>
          <p:cNvPr id="6" name="AutoShape 19">
            <a:extLst>
              <a:ext uri="{FF2B5EF4-FFF2-40B4-BE49-F238E27FC236}">
                <a16:creationId xmlns:a16="http://schemas.microsoft.com/office/drawing/2014/main" id="{EDBE94D4-6E2F-A7E7-17C7-6857B5225EAC}"/>
              </a:ext>
            </a:extLst>
          </p:cNvPr>
          <p:cNvSpPr/>
          <p:nvPr/>
        </p:nvSpPr>
        <p:spPr>
          <a:xfrm>
            <a:off x="16536372" y="9548662"/>
            <a:ext cx="714075" cy="0"/>
          </a:xfrm>
          <a:prstGeom prst="line">
            <a:avLst/>
          </a:prstGeom>
          <a:ln w="19050" cap="flat">
            <a:solidFill>
              <a:srgbClr val="000000">
                <a:alpha val="70980"/>
              </a:srgbClr>
            </a:solidFill>
            <a:prstDash val="solid"/>
            <a:headEnd type="none" w="sm" len="sm"/>
            <a:tailEnd type="arrow" w="med" len="sm"/>
          </a:ln>
        </p:spPr>
      </p:sp>
    </p:spTree>
    <p:extLst>
      <p:ext uri="{BB962C8B-B14F-4D97-AF65-F5344CB8AC3E}">
        <p14:creationId xmlns:p14="http://schemas.microsoft.com/office/powerpoint/2010/main" val="33682608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ight Triangle 10">
            <a:extLst>
              <a:ext uri="{FF2B5EF4-FFF2-40B4-BE49-F238E27FC236}">
                <a16:creationId xmlns:a16="http://schemas.microsoft.com/office/drawing/2014/main" id="{E81B9949-384C-A9A6-C4C9-7FD3063E6DB0}"/>
              </a:ext>
            </a:extLst>
          </p:cNvPr>
          <p:cNvSpPr/>
          <p:nvPr/>
        </p:nvSpPr>
        <p:spPr>
          <a:xfrm rot="16200000">
            <a:off x="6874292" y="-1159292"/>
            <a:ext cx="10287000" cy="12605584"/>
          </a:xfrm>
          <a:prstGeom prst="rtTriangle">
            <a:avLst/>
          </a:prstGeom>
          <a:solidFill>
            <a:srgbClr val="EAEAE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7">
            <a:extLst>
              <a:ext uri="{FF2B5EF4-FFF2-40B4-BE49-F238E27FC236}">
                <a16:creationId xmlns:a16="http://schemas.microsoft.com/office/drawing/2014/main" id="{F90AD42D-7055-3D36-9C3B-6D1309C9E745}"/>
              </a:ext>
            </a:extLst>
          </p:cNvPr>
          <p:cNvSpPr txBox="1"/>
          <p:nvPr/>
        </p:nvSpPr>
        <p:spPr>
          <a:xfrm>
            <a:off x="1371600" y="4591257"/>
            <a:ext cx="13212107" cy="4914487"/>
          </a:xfrm>
          <a:prstGeom prst="rect">
            <a:avLst/>
          </a:prstGeom>
        </p:spPr>
        <p:txBody>
          <a:bodyPr wrap="square" lIns="0" tIns="0" rIns="0" bIns="0" rtlCol="0" anchor="t">
            <a:spAutoFit/>
          </a:bodyPr>
          <a:lstStyle/>
          <a:p>
            <a:pPr algn="l">
              <a:lnSpc>
                <a:spcPct val="150000"/>
              </a:lnSpc>
            </a:pPr>
            <a:r>
              <a:rPr lang="en-US" sz="3600" dirty="0">
                <a:latin typeface="Now" panose="020B0604020202020204" charset="0"/>
                <a:sym typeface="Now"/>
              </a:rPr>
              <a:t>4-6 </a:t>
            </a:r>
            <a:r>
              <a:rPr lang="en-US" sz="3600" dirty="0" err="1">
                <a:latin typeface="Now" panose="020B0604020202020204" charset="0"/>
                <a:sym typeface="Now"/>
              </a:rPr>
              <a:t>hrs</a:t>
            </a:r>
            <a:r>
              <a:rPr lang="en-US" sz="3600" dirty="0">
                <a:latin typeface="Now" panose="020B0604020202020204" charset="0"/>
                <a:sym typeface="Now"/>
              </a:rPr>
              <a:t> decrease </a:t>
            </a:r>
            <a:r>
              <a:rPr lang="en-US" sz="3600" dirty="0" err="1">
                <a:latin typeface="Now" panose="020B0604020202020204" charset="0"/>
                <a:sym typeface="Now"/>
              </a:rPr>
              <a:t>CarboxyHb</a:t>
            </a:r>
            <a:br>
              <a:rPr lang="en-US" sz="3600" dirty="0">
                <a:latin typeface="Now" panose="020B0604020202020204" charset="0"/>
                <a:sym typeface="Now"/>
              </a:rPr>
            </a:br>
            <a:r>
              <a:rPr lang="en-US" sz="3600" dirty="0">
                <a:latin typeface="Now" panose="020B0604020202020204" charset="0"/>
                <a:sym typeface="Now"/>
              </a:rPr>
              <a:t>12-24 </a:t>
            </a:r>
            <a:r>
              <a:rPr lang="en-US" sz="3600" dirty="0" err="1">
                <a:latin typeface="Now" panose="020B0604020202020204" charset="0"/>
                <a:sym typeface="Now"/>
              </a:rPr>
              <a:t>hrs</a:t>
            </a:r>
            <a:r>
              <a:rPr lang="en-US" sz="3600" dirty="0">
                <a:latin typeface="Now" panose="020B0604020202020204" charset="0"/>
                <a:sym typeface="Now"/>
              </a:rPr>
              <a:t> decrease nicotine (nicotine is a sympathomimetic and a coronary vasoconstrictor)</a:t>
            </a:r>
            <a:br>
              <a:rPr lang="en-US" sz="3600" dirty="0">
                <a:latin typeface="Now" panose="020B0604020202020204" charset="0"/>
                <a:sym typeface="Now"/>
              </a:rPr>
            </a:br>
            <a:r>
              <a:rPr lang="en-US" sz="3600" dirty="0">
                <a:latin typeface="Now" panose="020B0604020202020204" charset="0"/>
                <a:sym typeface="Now"/>
              </a:rPr>
              <a:t>6-8 weeks normalize mucociliary function</a:t>
            </a:r>
            <a:br>
              <a:rPr lang="en-US" sz="3600" dirty="0">
                <a:latin typeface="Now" panose="020B0604020202020204" charset="0"/>
                <a:sym typeface="Now"/>
              </a:rPr>
            </a:br>
            <a:r>
              <a:rPr lang="en-US" sz="3600" dirty="0">
                <a:latin typeface="Now" panose="020B0604020202020204" charset="0"/>
                <a:sym typeface="Now"/>
              </a:rPr>
              <a:t>2-3 months normalize pulmonary function</a:t>
            </a:r>
            <a:br>
              <a:rPr lang="en-US" sz="3600" dirty="0">
                <a:latin typeface="Now" panose="020B0604020202020204" charset="0"/>
                <a:sym typeface="Now"/>
              </a:rPr>
            </a:br>
            <a:r>
              <a:rPr lang="en-US" sz="3600" dirty="0">
                <a:latin typeface="Now" panose="020B0604020202020204" charset="0"/>
                <a:sym typeface="Now"/>
              </a:rPr>
              <a:t>6-12 months returns to non-smoker lung</a:t>
            </a:r>
          </a:p>
        </p:txBody>
      </p:sp>
      <p:grpSp>
        <p:nvGrpSpPr>
          <p:cNvPr id="2" name="Group 16">
            <a:extLst>
              <a:ext uri="{FF2B5EF4-FFF2-40B4-BE49-F238E27FC236}">
                <a16:creationId xmlns:a16="http://schemas.microsoft.com/office/drawing/2014/main" id="{8D3B9364-F36B-2CB9-CDD1-0D81685BCE3F}"/>
              </a:ext>
            </a:extLst>
          </p:cNvPr>
          <p:cNvGrpSpPr/>
          <p:nvPr/>
        </p:nvGrpSpPr>
        <p:grpSpPr>
          <a:xfrm>
            <a:off x="16154400" y="9334500"/>
            <a:ext cx="1453670" cy="428324"/>
            <a:chOff x="0" y="0"/>
            <a:chExt cx="952367" cy="280615"/>
          </a:xfrm>
        </p:grpSpPr>
        <p:sp>
          <p:nvSpPr>
            <p:cNvPr id="3" name="Freeform 17">
              <a:extLst>
                <a:ext uri="{FF2B5EF4-FFF2-40B4-BE49-F238E27FC236}">
                  <a16:creationId xmlns:a16="http://schemas.microsoft.com/office/drawing/2014/main" id="{16D71047-9DDE-16AA-C41A-5194BAFF14F4}"/>
                </a:ext>
              </a:extLst>
            </p:cNvPr>
            <p:cNvSpPr/>
            <p:nvPr/>
          </p:nvSpPr>
          <p:spPr>
            <a:xfrm>
              <a:off x="0" y="0"/>
              <a:ext cx="952367" cy="280615"/>
            </a:xfrm>
            <a:custGeom>
              <a:avLst/>
              <a:gdLst/>
              <a:ahLst/>
              <a:cxnLst/>
              <a:rect l="l" t="t" r="r" b="b"/>
              <a:pathLst>
                <a:path w="952367" h="280615">
                  <a:moveTo>
                    <a:pt x="140308" y="0"/>
                  </a:moveTo>
                  <a:lnTo>
                    <a:pt x="812059" y="0"/>
                  </a:lnTo>
                  <a:cubicBezTo>
                    <a:pt x="889549" y="0"/>
                    <a:pt x="952367" y="62818"/>
                    <a:pt x="952367" y="140308"/>
                  </a:cubicBezTo>
                  <a:lnTo>
                    <a:pt x="952367" y="140308"/>
                  </a:lnTo>
                  <a:cubicBezTo>
                    <a:pt x="952367" y="177519"/>
                    <a:pt x="937585" y="213207"/>
                    <a:pt x="911272" y="239520"/>
                  </a:cubicBezTo>
                  <a:cubicBezTo>
                    <a:pt x="884959" y="265833"/>
                    <a:pt x="849271" y="280615"/>
                    <a:pt x="812059" y="280615"/>
                  </a:cubicBezTo>
                  <a:lnTo>
                    <a:pt x="140308" y="280615"/>
                  </a:lnTo>
                  <a:cubicBezTo>
                    <a:pt x="62818" y="280615"/>
                    <a:pt x="0" y="217797"/>
                    <a:pt x="0" y="140308"/>
                  </a:cubicBezTo>
                  <a:lnTo>
                    <a:pt x="0" y="140308"/>
                  </a:lnTo>
                  <a:cubicBezTo>
                    <a:pt x="0" y="62818"/>
                    <a:pt x="62818" y="0"/>
                    <a:pt x="140308" y="0"/>
                  </a:cubicBezTo>
                  <a:close/>
                </a:path>
              </a:pathLst>
            </a:custGeom>
            <a:solidFill>
              <a:srgbClr val="000000">
                <a:alpha val="0"/>
              </a:srgbClr>
            </a:solidFill>
            <a:ln w="9525" cap="rnd">
              <a:solidFill>
                <a:srgbClr val="000000"/>
              </a:solidFill>
              <a:prstDash val="solid"/>
              <a:round/>
            </a:ln>
          </p:spPr>
        </p:sp>
        <p:sp>
          <p:nvSpPr>
            <p:cNvPr id="4" name="TextBox 18">
              <a:extLst>
                <a:ext uri="{FF2B5EF4-FFF2-40B4-BE49-F238E27FC236}">
                  <a16:creationId xmlns:a16="http://schemas.microsoft.com/office/drawing/2014/main" id="{F5E88C46-9B7D-FC38-E2C3-358161EF648C}"/>
                </a:ext>
              </a:extLst>
            </p:cNvPr>
            <p:cNvSpPr txBox="1"/>
            <p:nvPr/>
          </p:nvSpPr>
          <p:spPr>
            <a:xfrm>
              <a:off x="0" y="-28575"/>
              <a:ext cx="952367" cy="309190"/>
            </a:xfrm>
            <a:prstGeom prst="rect">
              <a:avLst/>
            </a:prstGeom>
          </p:spPr>
          <p:txBody>
            <a:bodyPr lIns="40640" tIns="40640" rIns="40640" bIns="40640" rtlCol="0" anchor="ctr"/>
            <a:lstStyle/>
            <a:p>
              <a:pPr algn="ctr">
                <a:lnSpc>
                  <a:spcPts val="2127"/>
                </a:lnSpc>
              </a:pPr>
              <a:endParaRPr/>
            </a:p>
          </p:txBody>
        </p:sp>
      </p:grpSp>
      <p:sp>
        <p:nvSpPr>
          <p:cNvPr id="5" name="AutoShape 19">
            <a:extLst>
              <a:ext uri="{FF2B5EF4-FFF2-40B4-BE49-F238E27FC236}">
                <a16:creationId xmlns:a16="http://schemas.microsoft.com/office/drawing/2014/main" id="{38C7A27F-F0C1-F38B-CFDB-3BBD3C381261}"/>
              </a:ext>
            </a:extLst>
          </p:cNvPr>
          <p:cNvSpPr/>
          <p:nvPr/>
        </p:nvSpPr>
        <p:spPr>
          <a:xfrm>
            <a:off x="16536372" y="9548662"/>
            <a:ext cx="714075" cy="0"/>
          </a:xfrm>
          <a:prstGeom prst="line">
            <a:avLst/>
          </a:prstGeom>
          <a:ln w="19050" cap="flat">
            <a:solidFill>
              <a:srgbClr val="000000">
                <a:alpha val="70980"/>
              </a:srgbClr>
            </a:solidFill>
            <a:prstDash val="solid"/>
            <a:headEnd type="none" w="sm" len="sm"/>
            <a:tailEnd type="arrow" w="med" len="sm"/>
          </a:ln>
        </p:spPr>
      </p:sp>
      <p:sp>
        <p:nvSpPr>
          <p:cNvPr id="6" name="TextBox 6">
            <a:extLst>
              <a:ext uri="{FF2B5EF4-FFF2-40B4-BE49-F238E27FC236}">
                <a16:creationId xmlns:a16="http://schemas.microsoft.com/office/drawing/2014/main" id="{080C00AE-EDF3-16FA-22D8-B4E54F0BD27F}"/>
              </a:ext>
            </a:extLst>
          </p:cNvPr>
          <p:cNvSpPr txBox="1"/>
          <p:nvPr/>
        </p:nvSpPr>
        <p:spPr>
          <a:xfrm>
            <a:off x="1066800" y="935241"/>
            <a:ext cx="16230600" cy="2303259"/>
          </a:xfrm>
          <a:prstGeom prst="rect">
            <a:avLst/>
          </a:prstGeom>
        </p:spPr>
        <p:txBody>
          <a:bodyPr wrap="square" lIns="0" tIns="0" rIns="0" bIns="0" rtlCol="0" anchor="t">
            <a:spAutoFit/>
          </a:bodyPr>
          <a:lstStyle/>
          <a:p>
            <a:pPr algn="l">
              <a:lnSpc>
                <a:spcPts val="8989"/>
              </a:lnSpc>
              <a:spcBef>
                <a:spcPct val="0"/>
              </a:spcBef>
            </a:pPr>
            <a:r>
              <a:rPr lang="en-US" sz="7368" b="1" dirty="0">
                <a:solidFill>
                  <a:srgbClr val="E98D55"/>
                </a:solidFill>
                <a:latin typeface="Now Bold"/>
                <a:ea typeface="Now Bold"/>
                <a:cs typeface="Now Bold"/>
                <a:sym typeface="Now Bold"/>
              </a:rPr>
              <a:t>History Review</a:t>
            </a:r>
          </a:p>
          <a:p>
            <a:pPr algn="l">
              <a:lnSpc>
                <a:spcPts val="8989"/>
              </a:lnSpc>
              <a:spcBef>
                <a:spcPct val="0"/>
              </a:spcBef>
            </a:pPr>
            <a:r>
              <a:rPr lang="en-US" sz="7368" b="1" dirty="0">
                <a:solidFill>
                  <a:srgbClr val="404040"/>
                </a:solidFill>
                <a:latin typeface="Now Bold"/>
                <a:ea typeface="Now Bold"/>
                <a:cs typeface="Now Bold"/>
                <a:sym typeface="Now Bold"/>
              </a:rPr>
              <a:t>Social history</a:t>
            </a:r>
          </a:p>
        </p:txBody>
      </p:sp>
      <p:sp>
        <p:nvSpPr>
          <p:cNvPr id="10" name="TextBox 6">
            <a:extLst>
              <a:ext uri="{FF2B5EF4-FFF2-40B4-BE49-F238E27FC236}">
                <a16:creationId xmlns:a16="http://schemas.microsoft.com/office/drawing/2014/main" id="{B2F1A23F-C9D1-0404-AE77-D1FDEC1965F5}"/>
              </a:ext>
            </a:extLst>
          </p:cNvPr>
          <p:cNvSpPr txBox="1"/>
          <p:nvPr/>
        </p:nvSpPr>
        <p:spPr>
          <a:xfrm>
            <a:off x="1054308" y="3467100"/>
            <a:ext cx="12602507" cy="830997"/>
          </a:xfrm>
          <a:prstGeom prst="rect">
            <a:avLst/>
          </a:prstGeom>
        </p:spPr>
        <p:txBody>
          <a:bodyPr wrap="square" lIns="0" tIns="0" rIns="0" bIns="0" rtlCol="0" anchor="t">
            <a:spAutoFit/>
          </a:bodyPr>
          <a:lstStyle/>
          <a:p>
            <a:pPr algn="l"/>
            <a:r>
              <a:rPr lang="en-US" sz="5400" b="1" dirty="0">
                <a:solidFill>
                  <a:srgbClr val="C00000"/>
                </a:solidFill>
                <a:latin typeface="Now" panose="020B0604020202020204" charset="0"/>
                <a:sym typeface="Now"/>
              </a:rPr>
              <a:t>(smoking history is very important)</a:t>
            </a:r>
          </a:p>
        </p:txBody>
      </p:sp>
    </p:spTree>
    <p:extLst>
      <p:ext uri="{BB962C8B-B14F-4D97-AF65-F5344CB8AC3E}">
        <p14:creationId xmlns:p14="http://schemas.microsoft.com/office/powerpoint/2010/main" val="1649948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Isosceles Triangle 7">
            <a:extLst>
              <a:ext uri="{FF2B5EF4-FFF2-40B4-BE49-F238E27FC236}">
                <a16:creationId xmlns:a16="http://schemas.microsoft.com/office/drawing/2014/main" id="{37D3D429-EB77-A525-7CFC-1B3E069C84B6}"/>
              </a:ext>
            </a:extLst>
          </p:cNvPr>
          <p:cNvSpPr/>
          <p:nvPr/>
        </p:nvSpPr>
        <p:spPr>
          <a:xfrm flipV="1">
            <a:off x="0" y="8382"/>
            <a:ext cx="18288000" cy="5439918"/>
          </a:xfrm>
          <a:prstGeom prst="triangle">
            <a:avLst/>
          </a:prstGeom>
          <a:solidFill>
            <a:srgbClr val="EAEAE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5D5E63"/>
              </a:solidFill>
            </a:endParaRPr>
          </a:p>
        </p:txBody>
      </p:sp>
      <p:pic>
        <p:nvPicPr>
          <p:cNvPr id="3" name="Picture 2">
            <a:extLst>
              <a:ext uri="{FF2B5EF4-FFF2-40B4-BE49-F238E27FC236}">
                <a16:creationId xmlns:a16="http://schemas.microsoft.com/office/drawing/2014/main" id="{07FBAD2D-D9C8-6973-0991-0CE8D418413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08762" y="1485900"/>
            <a:ext cx="12470476" cy="7013240"/>
          </a:xfrm>
          <a:prstGeom prst="rect">
            <a:avLst/>
          </a:prstGeom>
        </p:spPr>
      </p:pic>
      <p:grpSp>
        <p:nvGrpSpPr>
          <p:cNvPr id="4" name="Group 16">
            <a:extLst>
              <a:ext uri="{FF2B5EF4-FFF2-40B4-BE49-F238E27FC236}">
                <a16:creationId xmlns:a16="http://schemas.microsoft.com/office/drawing/2014/main" id="{D20D0605-E000-394D-7C69-C116D9D19DE5}"/>
              </a:ext>
            </a:extLst>
          </p:cNvPr>
          <p:cNvGrpSpPr/>
          <p:nvPr/>
        </p:nvGrpSpPr>
        <p:grpSpPr>
          <a:xfrm>
            <a:off x="16154400" y="9334500"/>
            <a:ext cx="1453670" cy="428324"/>
            <a:chOff x="0" y="0"/>
            <a:chExt cx="952367" cy="280615"/>
          </a:xfrm>
        </p:grpSpPr>
        <p:sp>
          <p:nvSpPr>
            <p:cNvPr id="5" name="Freeform 17">
              <a:extLst>
                <a:ext uri="{FF2B5EF4-FFF2-40B4-BE49-F238E27FC236}">
                  <a16:creationId xmlns:a16="http://schemas.microsoft.com/office/drawing/2014/main" id="{0E138450-A265-8D18-8C37-1A6756927EF9}"/>
                </a:ext>
              </a:extLst>
            </p:cNvPr>
            <p:cNvSpPr/>
            <p:nvPr/>
          </p:nvSpPr>
          <p:spPr>
            <a:xfrm>
              <a:off x="0" y="0"/>
              <a:ext cx="952367" cy="280615"/>
            </a:xfrm>
            <a:custGeom>
              <a:avLst/>
              <a:gdLst/>
              <a:ahLst/>
              <a:cxnLst/>
              <a:rect l="l" t="t" r="r" b="b"/>
              <a:pathLst>
                <a:path w="952367" h="280615">
                  <a:moveTo>
                    <a:pt x="140308" y="0"/>
                  </a:moveTo>
                  <a:lnTo>
                    <a:pt x="812059" y="0"/>
                  </a:lnTo>
                  <a:cubicBezTo>
                    <a:pt x="889549" y="0"/>
                    <a:pt x="952367" y="62818"/>
                    <a:pt x="952367" y="140308"/>
                  </a:cubicBezTo>
                  <a:lnTo>
                    <a:pt x="952367" y="140308"/>
                  </a:lnTo>
                  <a:cubicBezTo>
                    <a:pt x="952367" y="177519"/>
                    <a:pt x="937585" y="213207"/>
                    <a:pt x="911272" y="239520"/>
                  </a:cubicBezTo>
                  <a:cubicBezTo>
                    <a:pt x="884959" y="265833"/>
                    <a:pt x="849271" y="280615"/>
                    <a:pt x="812059" y="280615"/>
                  </a:cubicBezTo>
                  <a:lnTo>
                    <a:pt x="140308" y="280615"/>
                  </a:lnTo>
                  <a:cubicBezTo>
                    <a:pt x="62818" y="280615"/>
                    <a:pt x="0" y="217797"/>
                    <a:pt x="0" y="140308"/>
                  </a:cubicBezTo>
                  <a:lnTo>
                    <a:pt x="0" y="140308"/>
                  </a:lnTo>
                  <a:cubicBezTo>
                    <a:pt x="0" y="62818"/>
                    <a:pt x="62818" y="0"/>
                    <a:pt x="140308" y="0"/>
                  </a:cubicBezTo>
                  <a:close/>
                </a:path>
              </a:pathLst>
            </a:custGeom>
            <a:solidFill>
              <a:srgbClr val="000000">
                <a:alpha val="0"/>
              </a:srgbClr>
            </a:solidFill>
            <a:ln w="9525" cap="rnd">
              <a:solidFill>
                <a:srgbClr val="000000"/>
              </a:solidFill>
              <a:prstDash val="solid"/>
              <a:round/>
            </a:ln>
          </p:spPr>
        </p:sp>
        <p:sp>
          <p:nvSpPr>
            <p:cNvPr id="6" name="TextBox 18">
              <a:extLst>
                <a:ext uri="{FF2B5EF4-FFF2-40B4-BE49-F238E27FC236}">
                  <a16:creationId xmlns:a16="http://schemas.microsoft.com/office/drawing/2014/main" id="{8CDA6CAD-FEC7-60E8-2220-7FEB4D1B06E0}"/>
                </a:ext>
              </a:extLst>
            </p:cNvPr>
            <p:cNvSpPr txBox="1"/>
            <p:nvPr/>
          </p:nvSpPr>
          <p:spPr>
            <a:xfrm>
              <a:off x="0" y="-28575"/>
              <a:ext cx="952367" cy="309190"/>
            </a:xfrm>
            <a:prstGeom prst="rect">
              <a:avLst/>
            </a:prstGeom>
          </p:spPr>
          <p:txBody>
            <a:bodyPr lIns="40640" tIns="40640" rIns="40640" bIns="40640" rtlCol="0" anchor="ctr"/>
            <a:lstStyle/>
            <a:p>
              <a:pPr algn="ctr">
                <a:lnSpc>
                  <a:spcPts val="2127"/>
                </a:lnSpc>
              </a:pPr>
              <a:endParaRPr/>
            </a:p>
          </p:txBody>
        </p:sp>
      </p:grpSp>
      <p:sp>
        <p:nvSpPr>
          <p:cNvPr id="7" name="AutoShape 19">
            <a:extLst>
              <a:ext uri="{FF2B5EF4-FFF2-40B4-BE49-F238E27FC236}">
                <a16:creationId xmlns:a16="http://schemas.microsoft.com/office/drawing/2014/main" id="{B018470D-7CB8-A187-30F6-4A80FEA5CB4E}"/>
              </a:ext>
            </a:extLst>
          </p:cNvPr>
          <p:cNvSpPr/>
          <p:nvPr/>
        </p:nvSpPr>
        <p:spPr>
          <a:xfrm>
            <a:off x="16536372" y="9548662"/>
            <a:ext cx="714075" cy="0"/>
          </a:xfrm>
          <a:prstGeom prst="line">
            <a:avLst/>
          </a:prstGeom>
          <a:ln w="19050" cap="flat">
            <a:solidFill>
              <a:srgbClr val="000000">
                <a:alpha val="70980"/>
              </a:srgbClr>
            </a:solidFill>
            <a:prstDash val="solid"/>
            <a:headEnd type="none" w="sm" len="sm"/>
            <a:tailEnd type="arrow" w="med" len="sm"/>
          </a:ln>
        </p:spPr>
      </p:sp>
    </p:spTree>
    <p:extLst>
      <p:ext uri="{BB962C8B-B14F-4D97-AF65-F5344CB8AC3E}">
        <p14:creationId xmlns:p14="http://schemas.microsoft.com/office/powerpoint/2010/main" val="37221408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ight Triangle 24">
            <a:extLst>
              <a:ext uri="{FF2B5EF4-FFF2-40B4-BE49-F238E27FC236}">
                <a16:creationId xmlns:a16="http://schemas.microsoft.com/office/drawing/2014/main" id="{B0003071-346F-3601-0B4D-60B6B151B64A}"/>
              </a:ext>
            </a:extLst>
          </p:cNvPr>
          <p:cNvSpPr/>
          <p:nvPr/>
        </p:nvSpPr>
        <p:spPr>
          <a:xfrm rot="16200000">
            <a:off x="6841708" y="-1166912"/>
            <a:ext cx="10287000" cy="12605584"/>
          </a:xfrm>
          <a:prstGeom prst="rtTriangle">
            <a:avLst/>
          </a:prstGeom>
          <a:solidFill>
            <a:srgbClr val="EAEAE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object 6">
            <a:extLst>
              <a:ext uri="{FF2B5EF4-FFF2-40B4-BE49-F238E27FC236}">
                <a16:creationId xmlns:a16="http://schemas.microsoft.com/office/drawing/2014/main" id="{E77D7835-98F6-5B94-0D3E-1D5105404270}"/>
              </a:ext>
            </a:extLst>
          </p:cNvPr>
          <p:cNvGraphicFramePr>
            <a:graphicFrameLocks noGrp="1"/>
          </p:cNvGraphicFramePr>
          <p:nvPr>
            <p:extLst>
              <p:ext uri="{D42A27DB-BD31-4B8C-83A1-F6EECF244321}">
                <p14:modId xmlns:p14="http://schemas.microsoft.com/office/powerpoint/2010/main" val="2351200"/>
              </p:ext>
            </p:extLst>
          </p:nvPr>
        </p:nvGraphicFramePr>
        <p:xfrm>
          <a:off x="5340155" y="3416677"/>
          <a:ext cx="8260075" cy="5552384"/>
        </p:xfrm>
        <a:graphic>
          <a:graphicData uri="http://schemas.openxmlformats.org/drawingml/2006/table">
            <a:tbl>
              <a:tblPr firstRow="1" bandRow="1">
                <a:tableStyleId>{2D5ABB26-0587-4C30-8999-92F81FD0307C}</a:tableStyleId>
              </a:tblPr>
              <a:tblGrid>
                <a:gridCol w="1376679">
                  <a:extLst>
                    <a:ext uri="{9D8B030D-6E8A-4147-A177-3AD203B41FA5}">
                      <a16:colId xmlns:a16="http://schemas.microsoft.com/office/drawing/2014/main" val="20000"/>
                    </a:ext>
                  </a:extLst>
                </a:gridCol>
                <a:gridCol w="1376679">
                  <a:extLst>
                    <a:ext uri="{9D8B030D-6E8A-4147-A177-3AD203B41FA5}">
                      <a16:colId xmlns:a16="http://schemas.microsoft.com/office/drawing/2014/main" val="20001"/>
                    </a:ext>
                  </a:extLst>
                </a:gridCol>
                <a:gridCol w="2753359">
                  <a:extLst>
                    <a:ext uri="{9D8B030D-6E8A-4147-A177-3AD203B41FA5}">
                      <a16:colId xmlns:a16="http://schemas.microsoft.com/office/drawing/2014/main" val="20002"/>
                    </a:ext>
                  </a:extLst>
                </a:gridCol>
                <a:gridCol w="2753358">
                  <a:extLst>
                    <a:ext uri="{9D8B030D-6E8A-4147-A177-3AD203B41FA5}">
                      <a16:colId xmlns:a16="http://schemas.microsoft.com/office/drawing/2014/main" val="20003"/>
                    </a:ext>
                  </a:extLst>
                </a:gridCol>
              </a:tblGrid>
              <a:tr h="1889589">
                <a:tc gridSpan="2">
                  <a:txBody>
                    <a:bodyPr/>
                    <a:lstStyle/>
                    <a:p>
                      <a:pPr marL="101600">
                        <a:lnSpc>
                          <a:spcPct val="100000"/>
                        </a:lnSpc>
                        <a:spcBef>
                          <a:spcPts val="244"/>
                        </a:spcBef>
                      </a:pPr>
                      <a:r>
                        <a:rPr sz="2000" b="1" spc="-5" dirty="0">
                          <a:solidFill>
                            <a:srgbClr val="242D46"/>
                          </a:solidFill>
                          <a:latin typeface="Now" panose="020B0604020202020204" charset="0"/>
                          <a:cs typeface="Arial"/>
                        </a:rPr>
                        <a:t>Clear</a:t>
                      </a:r>
                      <a:r>
                        <a:rPr sz="2000" b="1" spc="-50" dirty="0">
                          <a:solidFill>
                            <a:srgbClr val="242D46"/>
                          </a:solidFill>
                          <a:latin typeface="Now" panose="020B0604020202020204" charset="0"/>
                          <a:cs typeface="Arial"/>
                        </a:rPr>
                        <a:t> </a:t>
                      </a:r>
                      <a:r>
                        <a:rPr sz="2000" b="1" dirty="0">
                          <a:solidFill>
                            <a:srgbClr val="242D46"/>
                          </a:solidFill>
                          <a:latin typeface="Now" panose="020B0604020202020204" charset="0"/>
                          <a:cs typeface="Arial"/>
                        </a:rPr>
                        <a:t>fluids</a:t>
                      </a:r>
                      <a:endParaRPr sz="2000" dirty="0">
                        <a:latin typeface="Now" panose="020B0604020202020204" charset="0"/>
                        <a:cs typeface="Arial"/>
                      </a:endParaRPr>
                    </a:p>
                  </a:txBody>
                  <a:tcPr marL="0" marR="0" marT="0"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solidFill>
                      <a:schemeClr val="bg1"/>
                    </a:solidFill>
                  </a:tcPr>
                </a:tc>
                <a:tc hMerge="1">
                  <a:txBody>
                    <a:bodyPr/>
                    <a:lstStyle/>
                    <a:p>
                      <a:endParaRPr/>
                    </a:p>
                  </a:txBody>
                  <a:tcPr marL="0" marR="0" marT="0" marB="0"/>
                </a:tc>
                <a:tc>
                  <a:txBody>
                    <a:bodyPr/>
                    <a:lstStyle/>
                    <a:p>
                      <a:pPr marL="103505">
                        <a:lnSpc>
                          <a:spcPct val="100000"/>
                        </a:lnSpc>
                        <a:spcBef>
                          <a:spcPts val="244"/>
                        </a:spcBef>
                      </a:pPr>
                      <a:r>
                        <a:rPr sz="2000" b="1" dirty="0">
                          <a:solidFill>
                            <a:srgbClr val="242D46"/>
                          </a:solidFill>
                          <a:latin typeface="Now" panose="020B0604020202020204" charset="0"/>
                          <a:cs typeface="Arial"/>
                        </a:rPr>
                        <a:t>2</a:t>
                      </a:r>
                      <a:r>
                        <a:rPr sz="2000" b="1" spc="-55" dirty="0">
                          <a:solidFill>
                            <a:srgbClr val="242D46"/>
                          </a:solidFill>
                          <a:latin typeface="Now" panose="020B0604020202020204" charset="0"/>
                          <a:cs typeface="Arial"/>
                        </a:rPr>
                        <a:t> </a:t>
                      </a:r>
                      <a:r>
                        <a:rPr sz="2000" b="1" spc="-5" dirty="0">
                          <a:solidFill>
                            <a:srgbClr val="242D46"/>
                          </a:solidFill>
                          <a:latin typeface="Now" panose="020B0604020202020204" charset="0"/>
                          <a:cs typeface="Arial"/>
                        </a:rPr>
                        <a:t>Hours</a:t>
                      </a:r>
                      <a:endParaRPr sz="2000" dirty="0">
                        <a:latin typeface="Now" panose="020B0604020202020204" charset="0"/>
                        <a:cs typeface="Arial"/>
                      </a:endParaRPr>
                    </a:p>
                  </a:txBody>
                  <a:tcPr marL="0" marR="0" marT="31621"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solidFill>
                      <a:schemeClr val="bg1"/>
                    </a:solidFill>
                  </a:tcPr>
                </a:tc>
                <a:tc>
                  <a:txBody>
                    <a:bodyPr/>
                    <a:lstStyle/>
                    <a:p>
                      <a:pPr marL="106680" marR="194945">
                        <a:lnSpc>
                          <a:spcPct val="100000"/>
                        </a:lnSpc>
                        <a:spcBef>
                          <a:spcPts val="240"/>
                        </a:spcBef>
                      </a:pPr>
                      <a:r>
                        <a:rPr sz="2000" b="1" spc="-15" dirty="0">
                          <a:solidFill>
                            <a:schemeClr val="tx1"/>
                          </a:solidFill>
                          <a:latin typeface="Now" panose="020B0604020202020204" charset="0"/>
                          <a:cs typeface="Arial"/>
                        </a:rPr>
                        <a:t>Water</a:t>
                      </a:r>
                      <a:r>
                        <a:rPr sz="2000" b="1" spc="-30" dirty="0">
                          <a:solidFill>
                            <a:schemeClr val="tx1"/>
                          </a:solidFill>
                          <a:latin typeface="Now" panose="020B0604020202020204" charset="0"/>
                          <a:cs typeface="Arial"/>
                        </a:rPr>
                        <a:t> </a:t>
                      </a:r>
                      <a:r>
                        <a:rPr sz="2000" b="1" dirty="0">
                          <a:solidFill>
                            <a:schemeClr val="tx1"/>
                          </a:solidFill>
                          <a:latin typeface="Now" panose="020B0604020202020204" charset="0"/>
                          <a:cs typeface="Arial"/>
                        </a:rPr>
                        <a:t>,</a:t>
                      </a:r>
                      <a:r>
                        <a:rPr sz="2000" b="1" spc="-25" dirty="0">
                          <a:solidFill>
                            <a:schemeClr val="tx1"/>
                          </a:solidFill>
                          <a:latin typeface="Now" panose="020B0604020202020204" charset="0"/>
                          <a:cs typeface="Arial"/>
                        </a:rPr>
                        <a:t> </a:t>
                      </a:r>
                      <a:r>
                        <a:rPr sz="2000" b="1" dirty="0">
                          <a:solidFill>
                            <a:schemeClr val="tx1"/>
                          </a:solidFill>
                          <a:latin typeface="Now" panose="020B0604020202020204" charset="0"/>
                          <a:cs typeface="Arial"/>
                        </a:rPr>
                        <a:t>fruit</a:t>
                      </a:r>
                      <a:r>
                        <a:rPr sz="2000" b="1" spc="-25" dirty="0">
                          <a:solidFill>
                            <a:schemeClr val="tx1"/>
                          </a:solidFill>
                          <a:latin typeface="Now" panose="020B0604020202020204" charset="0"/>
                          <a:cs typeface="Arial"/>
                        </a:rPr>
                        <a:t> </a:t>
                      </a:r>
                      <a:r>
                        <a:rPr sz="2000" b="1" spc="-5" dirty="0">
                          <a:solidFill>
                            <a:schemeClr val="tx1"/>
                          </a:solidFill>
                          <a:latin typeface="Now" panose="020B0604020202020204" charset="0"/>
                          <a:cs typeface="Arial"/>
                        </a:rPr>
                        <a:t>juice</a:t>
                      </a:r>
                      <a:r>
                        <a:rPr sz="2000" b="1" spc="-30" dirty="0">
                          <a:solidFill>
                            <a:schemeClr val="tx1"/>
                          </a:solidFill>
                          <a:latin typeface="Now" panose="020B0604020202020204" charset="0"/>
                          <a:cs typeface="Arial"/>
                        </a:rPr>
                        <a:t> </a:t>
                      </a:r>
                      <a:r>
                        <a:rPr sz="2000" b="1" spc="-5" dirty="0">
                          <a:solidFill>
                            <a:schemeClr val="tx1"/>
                          </a:solidFill>
                          <a:latin typeface="Now" panose="020B0604020202020204" charset="0"/>
                          <a:cs typeface="Arial"/>
                        </a:rPr>
                        <a:t>without </a:t>
                      </a:r>
                      <a:r>
                        <a:rPr sz="2000" b="1" spc="-375" dirty="0">
                          <a:solidFill>
                            <a:schemeClr val="tx1"/>
                          </a:solidFill>
                          <a:latin typeface="Now" panose="020B0604020202020204" charset="0"/>
                          <a:cs typeface="Arial"/>
                        </a:rPr>
                        <a:t> </a:t>
                      </a:r>
                      <a:r>
                        <a:rPr sz="2000" b="1" spc="-5" dirty="0">
                          <a:solidFill>
                            <a:schemeClr val="tx1"/>
                          </a:solidFill>
                          <a:latin typeface="Now" panose="020B0604020202020204" charset="0"/>
                          <a:cs typeface="Arial"/>
                        </a:rPr>
                        <a:t>pulp </a:t>
                      </a:r>
                      <a:r>
                        <a:rPr sz="2000" b="1" dirty="0">
                          <a:solidFill>
                            <a:schemeClr val="tx1"/>
                          </a:solidFill>
                          <a:latin typeface="Now" panose="020B0604020202020204" charset="0"/>
                          <a:cs typeface="Arial"/>
                        </a:rPr>
                        <a:t>, </a:t>
                      </a:r>
                      <a:r>
                        <a:rPr sz="2000" b="1" spc="-5" dirty="0">
                          <a:solidFill>
                            <a:schemeClr val="tx1"/>
                          </a:solidFill>
                          <a:latin typeface="Now" panose="020B0604020202020204" charset="0"/>
                          <a:cs typeface="Arial"/>
                        </a:rPr>
                        <a:t>carbonated </a:t>
                      </a:r>
                      <a:r>
                        <a:rPr sz="2000" b="1" dirty="0">
                          <a:solidFill>
                            <a:schemeClr val="tx1"/>
                          </a:solidFill>
                          <a:latin typeface="Now" panose="020B0604020202020204" charset="0"/>
                          <a:cs typeface="Arial"/>
                        </a:rPr>
                        <a:t> </a:t>
                      </a:r>
                      <a:r>
                        <a:rPr sz="2000" b="1" spc="-5" dirty="0">
                          <a:solidFill>
                            <a:schemeClr val="tx1"/>
                          </a:solidFill>
                          <a:latin typeface="Now" panose="020B0604020202020204" charset="0"/>
                          <a:cs typeface="Arial"/>
                        </a:rPr>
                        <a:t>beverages </a:t>
                      </a:r>
                      <a:r>
                        <a:rPr sz="2000" b="1" dirty="0">
                          <a:solidFill>
                            <a:schemeClr val="tx1"/>
                          </a:solidFill>
                          <a:latin typeface="Now" panose="020B0604020202020204" charset="0"/>
                          <a:cs typeface="Arial"/>
                        </a:rPr>
                        <a:t>, </a:t>
                      </a:r>
                      <a:r>
                        <a:rPr sz="2000" b="1" spc="-5" dirty="0">
                          <a:solidFill>
                            <a:schemeClr val="tx1"/>
                          </a:solidFill>
                          <a:latin typeface="Now" panose="020B0604020202020204" charset="0"/>
                          <a:cs typeface="Arial"/>
                        </a:rPr>
                        <a:t>clear </a:t>
                      </a:r>
                      <a:r>
                        <a:rPr sz="2000" b="1" dirty="0">
                          <a:solidFill>
                            <a:schemeClr val="tx1"/>
                          </a:solidFill>
                          <a:latin typeface="Now" panose="020B0604020202020204" charset="0"/>
                          <a:cs typeface="Arial"/>
                        </a:rPr>
                        <a:t>tea , </a:t>
                      </a:r>
                      <a:r>
                        <a:rPr sz="2000" b="1" spc="5" dirty="0">
                          <a:solidFill>
                            <a:schemeClr val="tx1"/>
                          </a:solidFill>
                          <a:latin typeface="Now" panose="020B0604020202020204" charset="0"/>
                          <a:cs typeface="Arial"/>
                        </a:rPr>
                        <a:t> </a:t>
                      </a:r>
                      <a:r>
                        <a:rPr sz="2000" b="1" spc="-5" dirty="0">
                          <a:solidFill>
                            <a:schemeClr val="tx1"/>
                          </a:solidFill>
                          <a:latin typeface="Now" panose="020B0604020202020204" charset="0"/>
                          <a:cs typeface="Arial"/>
                        </a:rPr>
                        <a:t>black</a:t>
                      </a:r>
                      <a:r>
                        <a:rPr sz="2000" b="1" spc="-10" dirty="0">
                          <a:solidFill>
                            <a:schemeClr val="tx1"/>
                          </a:solidFill>
                          <a:latin typeface="Now" panose="020B0604020202020204" charset="0"/>
                          <a:cs typeface="Arial"/>
                        </a:rPr>
                        <a:t> </a:t>
                      </a:r>
                      <a:r>
                        <a:rPr sz="2000" b="1" spc="-5" dirty="0">
                          <a:solidFill>
                            <a:schemeClr val="tx1"/>
                          </a:solidFill>
                          <a:latin typeface="Now" panose="020B0604020202020204" charset="0"/>
                          <a:cs typeface="Arial"/>
                        </a:rPr>
                        <a:t>coffee</a:t>
                      </a:r>
                      <a:endParaRPr sz="2000" dirty="0">
                        <a:solidFill>
                          <a:schemeClr val="tx1"/>
                        </a:solidFill>
                        <a:latin typeface="Now" panose="020B0604020202020204" charset="0"/>
                        <a:cs typeface="Arial"/>
                      </a:endParaRPr>
                    </a:p>
                  </a:txBody>
                  <a:tcPr marL="0" marR="0" marT="30977"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solidFill>
                      <a:schemeClr val="bg1"/>
                    </a:solidFill>
                  </a:tcPr>
                </a:tc>
                <a:extLst>
                  <a:ext uri="{0D108BD9-81ED-4DB2-BD59-A6C34878D82A}">
                    <a16:rowId xmlns:a16="http://schemas.microsoft.com/office/drawing/2014/main" val="10000"/>
                  </a:ext>
                </a:extLst>
              </a:tr>
              <a:tr h="650515">
                <a:tc rowSpan="2">
                  <a:txBody>
                    <a:bodyPr/>
                    <a:lstStyle/>
                    <a:p>
                      <a:pPr marL="101600">
                        <a:lnSpc>
                          <a:spcPct val="100000"/>
                        </a:lnSpc>
                        <a:spcBef>
                          <a:spcPts val="240"/>
                        </a:spcBef>
                      </a:pPr>
                      <a:r>
                        <a:rPr sz="2000" b="1" dirty="0">
                          <a:solidFill>
                            <a:srgbClr val="242D46"/>
                          </a:solidFill>
                          <a:latin typeface="Now" panose="020B0604020202020204" charset="0"/>
                          <a:cs typeface="Arial"/>
                        </a:rPr>
                        <a:t>Milk</a:t>
                      </a:r>
                      <a:endParaRPr sz="2000" dirty="0">
                        <a:latin typeface="Now" panose="020B0604020202020204" charset="0"/>
                        <a:cs typeface="Arial"/>
                      </a:endParaRPr>
                    </a:p>
                  </a:txBody>
                  <a:tcPr marL="0" marR="0" marT="31847"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solidFill>
                      <a:schemeClr val="bg1"/>
                    </a:solidFill>
                  </a:tcPr>
                </a:tc>
                <a:tc>
                  <a:txBody>
                    <a:bodyPr/>
                    <a:lstStyle/>
                    <a:p>
                      <a:pPr marL="102870">
                        <a:lnSpc>
                          <a:spcPct val="100000"/>
                        </a:lnSpc>
                        <a:spcBef>
                          <a:spcPts val="240"/>
                        </a:spcBef>
                      </a:pPr>
                      <a:r>
                        <a:rPr sz="2000" b="1" spc="-5" dirty="0">
                          <a:solidFill>
                            <a:srgbClr val="242D46"/>
                          </a:solidFill>
                          <a:latin typeface="Now" panose="020B0604020202020204" charset="0"/>
                          <a:cs typeface="Arial"/>
                        </a:rPr>
                        <a:t>Breast</a:t>
                      </a:r>
                      <a:r>
                        <a:rPr sz="2000" b="1" spc="-50" dirty="0">
                          <a:solidFill>
                            <a:srgbClr val="242D46"/>
                          </a:solidFill>
                          <a:latin typeface="Now" panose="020B0604020202020204" charset="0"/>
                          <a:cs typeface="Arial"/>
                        </a:rPr>
                        <a:t> </a:t>
                      </a:r>
                      <a:r>
                        <a:rPr sz="2000" b="1" spc="-5" dirty="0">
                          <a:solidFill>
                            <a:srgbClr val="242D46"/>
                          </a:solidFill>
                          <a:latin typeface="Now" panose="020B0604020202020204" charset="0"/>
                          <a:cs typeface="Arial"/>
                        </a:rPr>
                        <a:t>milk</a:t>
                      </a:r>
                      <a:endParaRPr sz="2000" dirty="0">
                        <a:latin typeface="Now" panose="020B0604020202020204" charset="0"/>
                        <a:cs typeface="Arial"/>
                      </a:endParaRPr>
                    </a:p>
                  </a:txBody>
                  <a:tcPr marL="0" marR="0" marT="30977"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solidFill>
                      <a:schemeClr val="bg1"/>
                    </a:solidFill>
                  </a:tcPr>
                </a:tc>
                <a:tc>
                  <a:txBody>
                    <a:bodyPr/>
                    <a:lstStyle/>
                    <a:p>
                      <a:pPr marL="103505">
                        <a:lnSpc>
                          <a:spcPct val="100000"/>
                        </a:lnSpc>
                        <a:spcBef>
                          <a:spcPts val="240"/>
                        </a:spcBef>
                      </a:pPr>
                      <a:r>
                        <a:rPr sz="2000" b="1" dirty="0">
                          <a:solidFill>
                            <a:srgbClr val="242D46"/>
                          </a:solidFill>
                          <a:latin typeface="Now" panose="020B0604020202020204" charset="0"/>
                          <a:cs typeface="Arial"/>
                        </a:rPr>
                        <a:t>4</a:t>
                      </a:r>
                      <a:r>
                        <a:rPr sz="2000" b="1" spc="-55" dirty="0">
                          <a:solidFill>
                            <a:srgbClr val="242D46"/>
                          </a:solidFill>
                          <a:latin typeface="Now" panose="020B0604020202020204" charset="0"/>
                          <a:cs typeface="Arial"/>
                        </a:rPr>
                        <a:t> </a:t>
                      </a:r>
                      <a:r>
                        <a:rPr sz="2000" b="1" spc="-5" dirty="0">
                          <a:solidFill>
                            <a:srgbClr val="242D46"/>
                          </a:solidFill>
                          <a:latin typeface="Now" panose="020B0604020202020204" charset="0"/>
                          <a:cs typeface="Arial"/>
                        </a:rPr>
                        <a:t>Hours</a:t>
                      </a:r>
                      <a:endParaRPr sz="2000" dirty="0">
                        <a:latin typeface="Now" panose="020B0604020202020204" charset="0"/>
                        <a:cs typeface="Arial"/>
                      </a:endParaRPr>
                    </a:p>
                  </a:txBody>
                  <a:tcPr marL="0" marR="0" marT="30977"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solidFill>
                      <a:schemeClr val="bg1"/>
                    </a:solidFill>
                  </a:tcPr>
                </a:tc>
                <a:tc rowSpan="2">
                  <a:txBody>
                    <a:bodyPr/>
                    <a:lstStyle/>
                    <a:p>
                      <a:pPr>
                        <a:lnSpc>
                          <a:spcPct val="100000"/>
                        </a:lnSpc>
                      </a:pPr>
                      <a:endParaRPr sz="2000" dirty="0">
                        <a:latin typeface="Now" panose="020B0604020202020204" charset="0"/>
                        <a:cs typeface="Times New Roman"/>
                      </a:endParaRPr>
                    </a:p>
                  </a:txBody>
                  <a:tcPr marL="0" marR="0" marT="0"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solidFill>
                      <a:schemeClr val="bg1"/>
                    </a:solidFill>
                  </a:tcPr>
                </a:tc>
                <a:extLst>
                  <a:ext uri="{0D108BD9-81ED-4DB2-BD59-A6C34878D82A}">
                    <a16:rowId xmlns:a16="http://schemas.microsoft.com/office/drawing/2014/main" val="10001"/>
                  </a:ext>
                </a:extLst>
              </a:tr>
              <a:tr h="602468">
                <a:tc vMerge="1">
                  <a:txBody>
                    <a:bodyPr/>
                    <a:lstStyle/>
                    <a:p>
                      <a:endParaRPr/>
                    </a:p>
                  </a:txBody>
                  <a:tcPr marL="0" marR="0" marT="30480"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solidFill>
                      <a:srgbClr val="F7F4EB"/>
                    </a:solidFill>
                  </a:tcPr>
                </a:tc>
                <a:tc>
                  <a:txBody>
                    <a:bodyPr/>
                    <a:lstStyle/>
                    <a:p>
                      <a:pPr marL="102870">
                        <a:lnSpc>
                          <a:spcPct val="100000"/>
                        </a:lnSpc>
                        <a:spcBef>
                          <a:spcPts val="244"/>
                        </a:spcBef>
                      </a:pPr>
                      <a:r>
                        <a:rPr sz="2000" b="1" dirty="0">
                          <a:solidFill>
                            <a:srgbClr val="242D46"/>
                          </a:solidFill>
                          <a:latin typeface="Now" panose="020B0604020202020204" charset="0"/>
                          <a:cs typeface="Arial"/>
                        </a:rPr>
                        <a:t>formula</a:t>
                      </a:r>
                      <a:endParaRPr sz="2000" dirty="0">
                        <a:latin typeface="Now" panose="020B0604020202020204" charset="0"/>
                        <a:cs typeface="Arial"/>
                      </a:endParaRPr>
                    </a:p>
                  </a:txBody>
                  <a:tcPr marL="0" marR="0" marT="31621"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solidFill>
                      <a:schemeClr val="bg1"/>
                    </a:solidFill>
                  </a:tcPr>
                </a:tc>
                <a:tc>
                  <a:txBody>
                    <a:bodyPr/>
                    <a:lstStyle/>
                    <a:p>
                      <a:pPr marL="103505">
                        <a:lnSpc>
                          <a:spcPct val="100000"/>
                        </a:lnSpc>
                        <a:spcBef>
                          <a:spcPts val="244"/>
                        </a:spcBef>
                      </a:pPr>
                      <a:r>
                        <a:rPr sz="2000" b="1" dirty="0">
                          <a:solidFill>
                            <a:srgbClr val="242D46"/>
                          </a:solidFill>
                          <a:latin typeface="Now" panose="020B0604020202020204" charset="0"/>
                          <a:cs typeface="Arial"/>
                        </a:rPr>
                        <a:t>6</a:t>
                      </a:r>
                      <a:r>
                        <a:rPr sz="2000" b="1" spc="-55" dirty="0">
                          <a:solidFill>
                            <a:srgbClr val="242D46"/>
                          </a:solidFill>
                          <a:latin typeface="Now" panose="020B0604020202020204" charset="0"/>
                          <a:cs typeface="Arial"/>
                        </a:rPr>
                        <a:t> </a:t>
                      </a:r>
                      <a:r>
                        <a:rPr sz="2000" b="1" spc="-5" dirty="0">
                          <a:solidFill>
                            <a:srgbClr val="242D46"/>
                          </a:solidFill>
                          <a:latin typeface="Now" panose="020B0604020202020204" charset="0"/>
                          <a:cs typeface="Arial"/>
                        </a:rPr>
                        <a:t>Hours</a:t>
                      </a:r>
                      <a:endParaRPr sz="2000" dirty="0">
                        <a:latin typeface="Now" panose="020B0604020202020204" charset="0"/>
                        <a:cs typeface="Arial"/>
                      </a:endParaRPr>
                    </a:p>
                  </a:txBody>
                  <a:tcPr marL="0" marR="0" marT="31621"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solidFill>
                      <a:schemeClr val="bg1"/>
                    </a:solidFill>
                  </a:tcPr>
                </a:tc>
                <a:tc vMerge="1">
                  <a:txBody>
                    <a:bodyPr/>
                    <a:lstStyle/>
                    <a:p>
                      <a:endParaRPr/>
                    </a:p>
                  </a:txBody>
                  <a:tcPr marL="0" marR="0" marT="0"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solidFill>
                      <a:srgbClr val="F7F4EB"/>
                    </a:solidFill>
                  </a:tcPr>
                </a:tc>
                <a:extLst>
                  <a:ext uri="{0D108BD9-81ED-4DB2-BD59-A6C34878D82A}">
                    <a16:rowId xmlns:a16="http://schemas.microsoft.com/office/drawing/2014/main" val="10002"/>
                  </a:ext>
                </a:extLst>
              </a:tr>
              <a:tr h="1204906">
                <a:tc gridSpan="2">
                  <a:txBody>
                    <a:bodyPr/>
                    <a:lstStyle/>
                    <a:p>
                      <a:pPr marL="101600">
                        <a:lnSpc>
                          <a:spcPct val="100000"/>
                        </a:lnSpc>
                        <a:spcBef>
                          <a:spcPts val="240"/>
                        </a:spcBef>
                      </a:pPr>
                      <a:r>
                        <a:rPr sz="2000" b="1" spc="-5" dirty="0">
                          <a:solidFill>
                            <a:srgbClr val="242D46"/>
                          </a:solidFill>
                          <a:latin typeface="Now" panose="020B0604020202020204" charset="0"/>
                          <a:cs typeface="Arial"/>
                        </a:rPr>
                        <a:t>Light</a:t>
                      </a:r>
                      <a:r>
                        <a:rPr sz="2000" b="1" spc="-50" dirty="0">
                          <a:solidFill>
                            <a:srgbClr val="242D46"/>
                          </a:solidFill>
                          <a:latin typeface="Now" panose="020B0604020202020204" charset="0"/>
                          <a:cs typeface="Arial"/>
                        </a:rPr>
                        <a:t> </a:t>
                      </a:r>
                      <a:r>
                        <a:rPr sz="2000" b="1" dirty="0">
                          <a:solidFill>
                            <a:srgbClr val="242D46"/>
                          </a:solidFill>
                          <a:latin typeface="Now" panose="020B0604020202020204" charset="0"/>
                          <a:cs typeface="Arial"/>
                        </a:rPr>
                        <a:t>food</a:t>
                      </a:r>
                      <a:endParaRPr sz="2000" dirty="0">
                        <a:latin typeface="Now" panose="020B0604020202020204" charset="0"/>
                        <a:cs typeface="Arial"/>
                      </a:endParaRPr>
                    </a:p>
                  </a:txBody>
                  <a:tcPr marL="0" marR="0" marT="0"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solidFill>
                      <a:schemeClr val="bg1"/>
                    </a:solidFill>
                  </a:tcPr>
                </a:tc>
                <a:tc hMerge="1">
                  <a:txBody>
                    <a:bodyPr/>
                    <a:lstStyle/>
                    <a:p>
                      <a:endParaRPr/>
                    </a:p>
                  </a:txBody>
                  <a:tcPr marL="0" marR="0" marT="0" marB="0"/>
                </a:tc>
                <a:tc>
                  <a:txBody>
                    <a:bodyPr/>
                    <a:lstStyle/>
                    <a:p>
                      <a:pPr marL="103505">
                        <a:lnSpc>
                          <a:spcPct val="100000"/>
                        </a:lnSpc>
                        <a:spcBef>
                          <a:spcPts val="240"/>
                        </a:spcBef>
                      </a:pPr>
                      <a:r>
                        <a:rPr sz="2000" b="1" dirty="0">
                          <a:solidFill>
                            <a:srgbClr val="242D46"/>
                          </a:solidFill>
                          <a:latin typeface="Now" panose="020B0604020202020204" charset="0"/>
                          <a:cs typeface="Arial"/>
                        </a:rPr>
                        <a:t>6</a:t>
                      </a:r>
                      <a:r>
                        <a:rPr sz="2000" b="1" spc="-55" dirty="0">
                          <a:solidFill>
                            <a:srgbClr val="242D46"/>
                          </a:solidFill>
                          <a:latin typeface="Now" panose="020B0604020202020204" charset="0"/>
                          <a:cs typeface="Arial"/>
                        </a:rPr>
                        <a:t> </a:t>
                      </a:r>
                      <a:r>
                        <a:rPr sz="2000" b="1" spc="-5" dirty="0">
                          <a:solidFill>
                            <a:srgbClr val="242D46"/>
                          </a:solidFill>
                          <a:latin typeface="Now" panose="020B0604020202020204" charset="0"/>
                          <a:cs typeface="Arial"/>
                        </a:rPr>
                        <a:t>Hours</a:t>
                      </a:r>
                      <a:endParaRPr sz="2000" dirty="0">
                        <a:latin typeface="Now" panose="020B0604020202020204" charset="0"/>
                        <a:cs typeface="Arial"/>
                      </a:endParaRPr>
                    </a:p>
                  </a:txBody>
                  <a:tcPr marL="0" marR="0" marT="30977"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solidFill>
                      <a:schemeClr val="bg1"/>
                    </a:solidFill>
                  </a:tcPr>
                </a:tc>
                <a:tc>
                  <a:txBody>
                    <a:bodyPr/>
                    <a:lstStyle/>
                    <a:p>
                      <a:pPr marL="106680">
                        <a:lnSpc>
                          <a:spcPct val="100000"/>
                        </a:lnSpc>
                        <a:spcBef>
                          <a:spcPts val="240"/>
                        </a:spcBef>
                      </a:pPr>
                      <a:r>
                        <a:rPr sz="2000" b="1" spc="-5" dirty="0">
                          <a:solidFill>
                            <a:srgbClr val="242D46"/>
                          </a:solidFill>
                          <a:latin typeface="Now" panose="020B0604020202020204" charset="0"/>
                          <a:cs typeface="Arial"/>
                        </a:rPr>
                        <a:t>Fruits</a:t>
                      </a:r>
                      <a:r>
                        <a:rPr sz="2000" b="1" spc="-25" dirty="0">
                          <a:solidFill>
                            <a:srgbClr val="242D46"/>
                          </a:solidFill>
                          <a:latin typeface="Now" panose="020B0604020202020204" charset="0"/>
                          <a:cs typeface="Arial"/>
                        </a:rPr>
                        <a:t> </a:t>
                      </a:r>
                      <a:r>
                        <a:rPr sz="2000" b="1" dirty="0">
                          <a:solidFill>
                            <a:srgbClr val="242D46"/>
                          </a:solidFill>
                          <a:latin typeface="Now" panose="020B0604020202020204" charset="0"/>
                          <a:cs typeface="Arial"/>
                        </a:rPr>
                        <a:t>,</a:t>
                      </a:r>
                      <a:r>
                        <a:rPr sz="2000" b="1" spc="-20" dirty="0">
                          <a:solidFill>
                            <a:srgbClr val="242D46"/>
                          </a:solidFill>
                          <a:latin typeface="Now" panose="020B0604020202020204" charset="0"/>
                          <a:cs typeface="Arial"/>
                        </a:rPr>
                        <a:t> </a:t>
                      </a:r>
                      <a:r>
                        <a:rPr sz="2000" b="1" spc="-5" dirty="0">
                          <a:solidFill>
                            <a:srgbClr val="242D46"/>
                          </a:solidFill>
                          <a:latin typeface="Now" panose="020B0604020202020204" charset="0"/>
                          <a:cs typeface="Arial"/>
                        </a:rPr>
                        <a:t>juice</a:t>
                      </a:r>
                      <a:r>
                        <a:rPr sz="2000" b="1" spc="-20" dirty="0">
                          <a:solidFill>
                            <a:srgbClr val="242D46"/>
                          </a:solidFill>
                          <a:latin typeface="Now" panose="020B0604020202020204" charset="0"/>
                          <a:cs typeface="Arial"/>
                        </a:rPr>
                        <a:t> </a:t>
                      </a:r>
                      <a:r>
                        <a:rPr sz="2000" b="1" spc="-5" dirty="0">
                          <a:solidFill>
                            <a:srgbClr val="242D46"/>
                          </a:solidFill>
                          <a:latin typeface="Now" panose="020B0604020202020204" charset="0"/>
                          <a:cs typeface="Arial"/>
                        </a:rPr>
                        <a:t>with</a:t>
                      </a:r>
                      <a:r>
                        <a:rPr sz="2000" b="1" spc="-25" dirty="0">
                          <a:solidFill>
                            <a:srgbClr val="242D46"/>
                          </a:solidFill>
                          <a:latin typeface="Now" panose="020B0604020202020204" charset="0"/>
                          <a:cs typeface="Arial"/>
                        </a:rPr>
                        <a:t> </a:t>
                      </a:r>
                      <a:r>
                        <a:rPr sz="2000" b="1" spc="-5" dirty="0">
                          <a:solidFill>
                            <a:srgbClr val="242D46"/>
                          </a:solidFill>
                          <a:latin typeface="Now" panose="020B0604020202020204" charset="0"/>
                          <a:cs typeface="Arial"/>
                        </a:rPr>
                        <a:t>pulp</a:t>
                      </a:r>
                      <a:endParaRPr sz="2000" dirty="0">
                        <a:latin typeface="Now" panose="020B0604020202020204" charset="0"/>
                        <a:cs typeface="Arial"/>
                      </a:endParaRPr>
                    </a:p>
                    <a:p>
                      <a:pPr marL="106680">
                        <a:lnSpc>
                          <a:spcPct val="100000"/>
                        </a:lnSpc>
                        <a:spcBef>
                          <a:spcPts val="50"/>
                        </a:spcBef>
                      </a:pPr>
                      <a:r>
                        <a:rPr sz="2000" b="1" dirty="0">
                          <a:solidFill>
                            <a:srgbClr val="242D46"/>
                          </a:solidFill>
                          <a:latin typeface="Now" panose="020B0604020202020204" charset="0"/>
                          <a:cs typeface="Arial"/>
                        </a:rPr>
                        <a:t>,</a:t>
                      </a:r>
                      <a:r>
                        <a:rPr sz="2000" b="1" spc="-55" dirty="0">
                          <a:solidFill>
                            <a:srgbClr val="242D46"/>
                          </a:solidFill>
                          <a:latin typeface="Now" panose="020B0604020202020204" charset="0"/>
                          <a:cs typeface="Arial"/>
                        </a:rPr>
                        <a:t> </a:t>
                      </a:r>
                      <a:r>
                        <a:rPr sz="2000" b="1" spc="-5" dirty="0">
                          <a:solidFill>
                            <a:srgbClr val="242D46"/>
                          </a:solidFill>
                          <a:latin typeface="Now" panose="020B0604020202020204" charset="0"/>
                          <a:cs typeface="Arial"/>
                        </a:rPr>
                        <a:t>vegetables</a:t>
                      </a:r>
                      <a:endParaRPr sz="2000" dirty="0">
                        <a:latin typeface="Now" panose="020B0604020202020204" charset="0"/>
                        <a:cs typeface="Arial"/>
                      </a:endParaRPr>
                    </a:p>
                  </a:txBody>
                  <a:tcPr marL="0" marR="0" marT="30977"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solidFill>
                      <a:schemeClr val="bg1"/>
                    </a:solidFill>
                  </a:tcPr>
                </a:tc>
                <a:extLst>
                  <a:ext uri="{0D108BD9-81ED-4DB2-BD59-A6C34878D82A}">
                    <a16:rowId xmlns:a16="http://schemas.microsoft.com/office/drawing/2014/main" val="10003"/>
                  </a:ext>
                </a:extLst>
              </a:tr>
              <a:tr h="1204906">
                <a:tc gridSpan="2">
                  <a:txBody>
                    <a:bodyPr/>
                    <a:lstStyle/>
                    <a:p>
                      <a:pPr marL="101600">
                        <a:lnSpc>
                          <a:spcPct val="100000"/>
                        </a:lnSpc>
                        <a:spcBef>
                          <a:spcPts val="244"/>
                        </a:spcBef>
                      </a:pPr>
                      <a:r>
                        <a:rPr sz="2000" b="1" spc="-5" dirty="0">
                          <a:solidFill>
                            <a:srgbClr val="242D46"/>
                          </a:solidFill>
                          <a:latin typeface="Now" panose="020B0604020202020204" charset="0"/>
                          <a:cs typeface="Arial"/>
                        </a:rPr>
                        <a:t>Heavy</a:t>
                      </a:r>
                      <a:r>
                        <a:rPr sz="2000" b="1" spc="-50" dirty="0">
                          <a:solidFill>
                            <a:srgbClr val="242D46"/>
                          </a:solidFill>
                          <a:latin typeface="Now" panose="020B0604020202020204" charset="0"/>
                          <a:cs typeface="Arial"/>
                        </a:rPr>
                        <a:t> </a:t>
                      </a:r>
                      <a:r>
                        <a:rPr sz="2000" b="1" dirty="0">
                          <a:solidFill>
                            <a:srgbClr val="242D46"/>
                          </a:solidFill>
                          <a:latin typeface="Now" panose="020B0604020202020204" charset="0"/>
                          <a:cs typeface="Arial"/>
                        </a:rPr>
                        <a:t>food</a:t>
                      </a:r>
                      <a:endParaRPr sz="2000" dirty="0">
                        <a:latin typeface="Now" panose="020B0604020202020204" charset="0"/>
                        <a:cs typeface="Arial"/>
                      </a:endParaRPr>
                    </a:p>
                  </a:txBody>
                  <a:tcPr marL="0" marR="0" marT="0"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solidFill>
                      <a:schemeClr val="bg1"/>
                    </a:solidFill>
                  </a:tcPr>
                </a:tc>
                <a:tc hMerge="1">
                  <a:txBody>
                    <a:bodyPr/>
                    <a:lstStyle/>
                    <a:p>
                      <a:endParaRPr/>
                    </a:p>
                  </a:txBody>
                  <a:tcPr marL="0" marR="0" marT="0" marB="0"/>
                </a:tc>
                <a:tc>
                  <a:txBody>
                    <a:bodyPr/>
                    <a:lstStyle/>
                    <a:p>
                      <a:pPr marL="103505">
                        <a:lnSpc>
                          <a:spcPct val="100000"/>
                        </a:lnSpc>
                        <a:spcBef>
                          <a:spcPts val="244"/>
                        </a:spcBef>
                      </a:pPr>
                      <a:r>
                        <a:rPr sz="2000" b="1" dirty="0">
                          <a:solidFill>
                            <a:srgbClr val="242D46"/>
                          </a:solidFill>
                          <a:latin typeface="Now" panose="020B0604020202020204" charset="0"/>
                          <a:cs typeface="Arial"/>
                        </a:rPr>
                        <a:t>8</a:t>
                      </a:r>
                      <a:r>
                        <a:rPr sz="2000" b="1" spc="-55" dirty="0">
                          <a:solidFill>
                            <a:srgbClr val="242D46"/>
                          </a:solidFill>
                          <a:latin typeface="Now" panose="020B0604020202020204" charset="0"/>
                          <a:cs typeface="Arial"/>
                        </a:rPr>
                        <a:t> </a:t>
                      </a:r>
                      <a:r>
                        <a:rPr sz="2000" b="1" spc="-5" dirty="0">
                          <a:solidFill>
                            <a:srgbClr val="242D46"/>
                          </a:solidFill>
                          <a:latin typeface="Now" panose="020B0604020202020204" charset="0"/>
                          <a:cs typeface="Arial"/>
                        </a:rPr>
                        <a:t>Hours</a:t>
                      </a:r>
                      <a:endParaRPr sz="2000" dirty="0">
                        <a:latin typeface="Now" panose="020B0604020202020204" charset="0"/>
                        <a:cs typeface="Arial"/>
                      </a:endParaRPr>
                    </a:p>
                  </a:txBody>
                  <a:tcPr marL="0" marR="0" marT="31621"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solidFill>
                      <a:schemeClr val="bg1"/>
                    </a:solidFill>
                  </a:tcPr>
                </a:tc>
                <a:tc>
                  <a:txBody>
                    <a:bodyPr/>
                    <a:lstStyle/>
                    <a:p>
                      <a:pPr marL="106680">
                        <a:lnSpc>
                          <a:spcPct val="100000"/>
                        </a:lnSpc>
                        <a:spcBef>
                          <a:spcPts val="244"/>
                        </a:spcBef>
                      </a:pPr>
                      <a:r>
                        <a:rPr sz="2000" b="1" spc="-5" dirty="0">
                          <a:solidFill>
                            <a:srgbClr val="242D46"/>
                          </a:solidFill>
                          <a:latin typeface="Now" panose="020B0604020202020204" charset="0"/>
                          <a:cs typeface="Arial"/>
                        </a:rPr>
                        <a:t>Fatty</a:t>
                      </a:r>
                      <a:r>
                        <a:rPr sz="2000" b="1" spc="-30" dirty="0">
                          <a:solidFill>
                            <a:srgbClr val="242D46"/>
                          </a:solidFill>
                          <a:latin typeface="Now" panose="020B0604020202020204" charset="0"/>
                          <a:cs typeface="Arial"/>
                        </a:rPr>
                        <a:t> </a:t>
                      </a:r>
                      <a:r>
                        <a:rPr sz="2000" b="1" spc="-5" dirty="0">
                          <a:solidFill>
                            <a:srgbClr val="242D46"/>
                          </a:solidFill>
                          <a:latin typeface="Now" panose="020B0604020202020204" charset="0"/>
                          <a:cs typeface="Arial"/>
                        </a:rPr>
                        <a:t>meals</a:t>
                      </a:r>
                      <a:r>
                        <a:rPr sz="2000" b="1" spc="-25" dirty="0">
                          <a:solidFill>
                            <a:srgbClr val="242D46"/>
                          </a:solidFill>
                          <a:latin typeface="Now" panose="020B0604020202020204" charset="0"/>
                          <a:cs typeface="Arial"/>
                        </a:rPr>
                        <a:t> </a:t>
                      </a:r>
                      <a:r>
                        <a:rPr sz="2000" b="1" dirty="0">
                          <a:solidFill>
                            <a:srgbClr val="242D46"/>
                          </a:solidFill>
                          <a:latin typeface="Now" panose="020B0604020202020204" charset="0"/>
                          <a:cs typeface="Arial"/>
                        </a:rPr>
                        <a:t>,</a:t>
                      </a:r>
                      <a:r>
                        <a:rPr sz="2000" b="1" spc="-25" dirty="0">
                          <a:solidFill>
                            <a:srgbClr val="242D46"/>
                          </a:solidFill>
                          <a:latin typeface="Now" panose="020B0604020202020204" charset="0"/>
                          <a:cs typeface="Arial"/>
                        </a:rPr>
                        <a:t> </a:t>
                      </a:r>
                      <a:r>
                        <a:rPr sz="2000" b="1" spc="-5" dirty="0">
                          <a:solidFill>
                            <a:srgbClr val="242D46"/>
                          </a:solidFill>
                          <a:latin typeface="Now" panose="020B0604020202020204" charset="0"/>
                          <a:cs typeface="Arial"/>
                        </a:rPr>
                        <a:t>meat</a:t>
                      </a:r>
                      <a:endParaRPr sz="2000" dirty="0">
                        <a:latin typeface="Now" panose="020B0604020202020204" charset="0"/>
                        <a:cs typeface="Arial"/>
                      </a:endParaRPr>
                    </a:p>
                  </a:txBody>
                  <a:tcPr marL="0" marR="0" marT="31621"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solidFill>
                      <a:schemeClr val="bg1"/>
                    </a:solidFill>
                  </a:tcPr>
                </a:tc>
                <a:extLst>
                  <a:ext uri="{0D108BD9-81ED-4DB2-BD59-A6C34878D82A}">
                    <a16:rowId xmlns:a16="http://schemas.microsoft.com/office/drawing/2014/main" val="10004"/>
                  </a:ext>
                </a:extLst>
              </a:tr>
            </a:tbl>
          </a:graphicData>
        </a:graphic>
      </p:graphicFrame>
      <p:grpSp>
        <p:nvGrpSpPr>
          <p:cNvPr id="19" name="Group 16">
            <a:extLst>
              <a:ext uri="{FF2B5EF4-FFF2-40B4-BE49-F238E27FC236}">
                <a16:creationId xmlns:a16="http://schemas.microsoft.com/office/drawing/2014/main" id="{459068EB-535A-9545-9BB5-994752AA2698}"/>
              </a:ext>
            </a:extLst>
          </p:cNvPr>
          <p:cNvGrpSpPr/>
          <p:nvPr/>
        </p:nvGrpSpPr>
        <p:grpSpPr>
          <a:xfrm>
            <a:off x="16154400" y="9334500"/>
            <a:ext cx="1453670" cy="428324"/>
            <a:chOff x="0" y="0"/>
            <a:chExt cx="952367" cy="280615"/>
          </a:xfrm>
        </p:grpSpPr>
        <p:sp>
          <p:nvSpPr>
            <p:cNvPr id="20" name="Freeform 17">
              <a:extLst>
                <a:ext uri="{FF2B5EF4-FFF2-40B4-BE49-F238E27FC236}">
                  <a16:creationId xmlns:a16="http://schemas.microsoft.com/office/drawing/2014/main" id="{41AAC7F9-A63C-B9A7-525C-CF7BF1691C9A}"/>
                </a:ext>
              </a:extLst>
            </p:cNvPr>
            <p:cNvSpPr/>
            <p:nvPr/>
          </p:nvSpPr>
          <p:spPr>
            <a:xfrm>
              <a:off x="0" y="0"/>
              <a:ext cx="952367" cy="280615"/>
            </a:xfrm>
            <a:custGeom>
              <a:avLst/>
              <a:gdLst/>
              <a:ahLst/>
              <a:cxnLst/>
              <a:rect l="l" t="t" r="r" b="b"/>
              <a:pathLst>
                <a:path w="952367" h="280615">
                  <a:moveTo>
                    <a:pt x="140308" y="0"/>
                  </a:moveTo>
                  <a:lnTo>
                    <a:pt x="812059" y="0"/>
                  </a:lnTo>
                  <a:cubicBezTo>
                    <a:pt x="889549" y="0"/>
                    <a:pt x="952367" y="62818"/>
                    <a:pt x="952367" y="140308"/>
                  </a:cubicBezTo>
                  <a:lnTo>
                    <a:pt x="952367" y="140308"/>
                  </a:lnTo>
                  <a:cubicBezTo>
                    <a:pt x="952367" y="177519"/>
                    <a:pt x="937585" y="213207"/>
                    <a:pt x="911272" y="239520"/>
                  </a:cubicBezTo>
                  <a:cubicBezTo>
                    <a:pt x="884959" y="265833"/>
                    <a:pt x="849271" y="280615"/>
                    <a:pt x="812059" y="280615"/>
                  </a:cubicBezTo>
                  <a:lnTo>
                    <a:pt x="140308" y="280615"/>
                  </a:lnTo>
                  <a:cubicBezTo>
                    <a:pt x="62818" y="280615"/>
                    <a:pt x="0" y="217797"/>
                    <a:pt x="0" y="140308"/>
                  </a:cubicBezTo>
                  <a:lnTo>
                    <a:pt x="0" y="140308"/>
                  </a:lnTo>
                  <a:cubicBezTo>
                    <a:pt x="0" y="62818"/>
                    <a:pt x="62818" y="0"/>
                    <a:pt x="140308" y="0"/>
                  </a:cubicBezTo>
                  <a:close/>
                </a:path>
              </a:pathLst>
            </a:custGeom>
            <a:solidFill>
              <a:srgbClr val="000000">
                <a:alpha val="0"/>
              </a:srgbClr>
            </a:solidFill>
            <a:ln w="9525" cap="rnd">
              <a:solidFill>
                <a:srgbClr val="000000"/>
              </a:solidFill>
              <a:prstDash val="solid"/>
              <a:round/>
            </a:ln>
          </p:spPr>
        </p:sp>
        <p:sp>
          <p:nvSpPr>
            <p:cNvPr id="21" name="TextBox 18">
              <a:extLst>
                <a:ext uri="{FF2B5EF4-FFF2-40B4-BE49-F238E27FC236}">
                  <a16:creationId xmlns:a16="http://schemas.microsoft.com/office/drawing/2014/main" id="{6E1F5C92-F12E-D6DD-8CA1-0F110F48F765}"/>
                </a:ext>
              </a:extLst>
            </p:cNvPr>
            <p:cNvSpPr txBox="1"/>
            <p:nvPr/>
          </p:nvSpPr>
          <p:spPr>
            <a:xfrm>
              <a:off x="0" y="-28575"/>
              <a:ext cx="952367" cy="309190"/>
            </a:xfrm>
            <a:prstGeom prst="rect">
              <a:avLst/>
            </a:prstGeom>
          </p:spPr>
          <p:txBody>
            <a:bodyPr lIns="40640" tIns="40640" rIns="40640" bIns="40640" rtlCol="0" anchor="ctr"/>
            <a:lstStyle/>
            <a:p>
              <a:pPr algn="ctr">
                <a:lnSpc>
                  <a:spcPts val="2127"/>
                </a:lnSpc>
              </a:pPr>
              <a:endParaRPr/>
            </a:p>
          </p:txBody>
        </p:sp>
      </p:grpSp>
      <p:sp>
        <p:nvSpPr>
          <p:cNvPr id="22" name="AutoShape 19">
            <a:extLst>
              <a:ext uri="{FF2B5EF4-FFF2-40B4-BE49-F238E27FC236}">
                <a16:creationId xmlns:a16="http://schemas.microsoft.com/office/drawing/2014/main" id="{712AFD44-88C1-38F7-9976-3453EC5D112A}"/>
              </a:ext>
            </a:extLst>
          </p:cNvPr>
          <p:cNvSpPr/>
          <p:nvPr/>
        </p:nvSpPr>
        <p:spPr>
          <a:xfrm>
            <a:off x="16536372" y="9548662"/>
            <a:ext cx="714075" cy="0"/>
          </a:xfrm>
          <a:prstGeom prst="line">
            <a:avLst/>
          </a:prstGeom>
          <a:ln w="19050" cap="flat">
            <a:solidFill>
              <a:srgbClr val="000000">
                <a:alpha val="70980"/>
              </a:srgbClr>
            </a:solidFill>
            <a:prstDash val="solid"/>
            <a:headEnd type="none" w="sm" len="sm"/>
            <a:tailEnd type="arrow" w="med" len="sm"/>
          </a:ln>
        </p:spPr>
      </p:sp>
      <p:sp>
        <p:nvSpPr>
          <p:cNvPr id="23" name="TextBox 6">
            <a:extLst>
              <a:ext uri="{FF2B5EF4-FFF2-40B4-BE49-F238E27FC236}">
                <a16:creationId xmlns:a16="http://schemas.microsoft.com/office/drawing/2014/main" id="{62BB7C7D-29B8-78BB-BED5-49754CA54FF7}"/>
              </a:ext>
            </a:extLst>
          </p:cNvPr>
          <p:cNvSpPr txBox="1"/>
          <p:nvPr/>
        </p:nvSpPr>
        <p:spPr>
          <a:xfrm>
            <a:off x="1066800" y="630441"/>
            <a:ext cx="16230600" cy="2303259"/>
          </a:xfrm>
          <a:prstGeom prst="rect">
            <a:avLst/>
          </a:prstGeom>
        </p:spPr>
        <p:txBody>
          <a:bodyPr wrap="square" lIns="0" tIns="0" rIns="0" bIns="0" rtlCol="0" anchor="t">
            <a:spAutoFit/>
          </a:bodyPr>
          <a:lstStyle/>
          <a:p>
            <a:pPr algn="l">
              <a:lnSpc>
                <a:spcPts val="8989"/>
              </a:lnSpc>
              <a:spcBef>
                <a:spcPct val="0"/>
              </a:spcBef>
            </a:pPr>
            <a:r>
              <a:rPr lang="en-US" sz="7368" b="1" dirty="0">
                <a:solidFill>
                  <a:srgbClr val="E98D55"/>
                </a:solidFill>
                <a:latin typeface="Now Bold"/>
                <a:ea typeface="Now Bold"/>
                <a:cs typeface="Now Bold"/>
                <a:sym typeface="Now Bold"/>
              </a:rPr>
              <a:t>History Review</a:t>
            </a:r>
          </a:p>
          <a:p>
            <a:pPr algn="l">
              <a:lnSpc>
                <a:spcPts val="8989"/>
              </a:lnSpc>
              <a:spcBef>
                <a:spcPct val="0"/>
              </a:spcBef>
            </a:pPr>
            <a:r>
              <a:rPr lang="en-US" sz="7368" b="1" dirty="0">
                <a:solidFill>
                  <a:srgbClr val="404040"/>
                </a:solidFill>
                <a:latin typeface="Now Bold"/>
                <a:ea typeface="Now Bold"/>
                <a:cs typeface="Now Bold"/>
                <a:sym typeface="Now Bold"/>
              </a:rPr>
              <a:t>Last oral intake</a:t>
            </a:r>
          </a:p>
        </p:txBody>
      </p:sp>
      <p:sp>
        <p:nvSpPr>
          <p:cNvPr id="24" name="TextBox 6">
            <a:extLst>
              <a:ext uri="{FF2B5EF4-FFF2-40B4-BE49-F238E27FC236}">
                <a16:creationId xmlns:a16="http://schemas.microsoft.com/office/drawing/2014/main" id="{6BF1538E-98D0-CE74-0C94-87A27B429724}"/>
              </a:ext>
            </a:extLst>
          </p:cNvPr>
          <p:cNvSpPr txBox="1"/>
          <p:nvPr/>
        </p:nvSpPr>
        <p:spPr>
          <a:xfrm>
            <a:off x="4191000" y="3314700"/>
            <a:ext cx="1149155" cy="5816977"/>
          </a:xfrm>
          <a:prstGeom prst="rect">
            <a:avLst/>
          </a:prstGeom>
        </p:spPr>
        <p:txBody>
          <a:bodyPr wrap="square" lIns="0" tIns="0" rIns="0" bIns="0" rtlCol="0" anchor="t">
            <a:spAutoFit/>
          </a:bodyPr>
          <a:lstStyle/>
          <a:p>
            <a:pPr algn="ctr"/>
            <a:r>
              <a:rPr lang="en-US" sz="5400" b="1" dirty="0">
                <a:solidFill>
                  <a:srgbClr val="C00000"/>
                </a:solidFill>
                <a:latin typeface="Now" panose="020B0604020202020204" charset="0"/>
                <a:sym typeface="Now"/>
              </a:rPr>
              <a:t>F</a:t>
            </a:r>
          </a:p>
          <a:p>
            <a:pPr algn="ctr"/>
            <a:r>
              <a:rPr lang="en-US" sz="5400" b="1" dirty="0">
                <a:solidFill>
                  <a:srgbClr val="C00000"/>
                </a:solidFill>
                <a:latin typeface="Now" panose="020B0604020202020204" charset="0"/>
                <a:sym typeface="Now"/>
              </a:rPr>
              <a:t>A</a:t>
            </a:r>
          </a:p>
          <a:p>
            <a:pPr algn="ctr"/>
            <a:r>
              <a:rPr lang="en-US" sz="5400" b="1" dirty="0">
                <a:solidFill>
                  <a:srgbClr val="C00000"/>
                </a:solidFill>
                <a:latin typeface="Now" panose="020B0604020202020204" charset="0"/>
                <a:sym typeface="Now"/>
              </a:rPr>
              <a:t>S</a:t>
            </a:r>
          </a:p>
          <a:p>
            <a:pPr algn="ctr"/>
            <a:r>
              <a:rPr lang="en-US" sz="5400" b="1" dirty="0">
                <a:solidFill>
                  <a:srgbClr val="C00000"/>
                </a:solidFill>
                <a:latin typeface="Now" panose="020B0604020202020204" charset="0"/>
                <a:sym typeface="Now"/>
              </a:rPr>
              <a:t>T</a:t>
            </a:r>
          </a:p>
          <a:p>
            <a:pPr algn="ctr"/>
            <a:r>
              <a:rPr lang="en-US" sz="5400" b="1" dirty="0">
                <a:solidFill>
                  <a:srgbClr val="C00000"/>
                </a:solidFill>
                <a:latin typeface="Now" panose="020B0604020202020204" charset="0"/>
                <a:sym typeface="Now"/>
              </a:rPr>
              <a:t>I</a:t>
            </a:r>
          </a:p>
          <a:p>
            <a:pPr algn="ctr"/>
            <a:r>
              <a:rPr lang="en-US" sz="5400" b="1" dirty="0">
                <a:solidFill>
                  <a:srgbClr val="C00000"/>
                </a:solidFill>
                <a:latin typeface="Now" panose="020B0604020202020204" charset="0"/>
                <a:sym typeface="Now"/>
              </a:rPr>
              <a:t>N</a:t>
            </a:r>
          </a:p>
          <a:p>
            <a:pPr algn="ctr"/>
            <a:r>
              <a:rPr lang="en-US" sz="5400" b="1" dirty="0">
                <a:solidFill>
                  <a:srgbClr val="C00000"/>
                </a:solidFill>
                <a:latin typeface="Now" panose="020B0604020202020204" charset="0"/>
                <a:sym typeface="Now"/>
              </a:rPr>
              <a:t>G</a:t>
            </a:r>
          </a:p>
        </p:txBody>
      </p:sp>
      <p:sp>
        <p:nvSpPr>
          <p:cNvPr id="26" name="TextBox 6">
            <a:extLst>
              <a:ext uri="{FF2B5EF4-FFF2-40B4-BE49-F238E27FC236}">
                <a16:creationId xmlns:a16="http://schemas.microsoft.com/office/drawing/2014/main" id="{A0D67E4E-11FB-4DD0-01BA-D8E22AF24E34}"/>
              </a:ext>
            </a:extLst>
          </p:cNvPr>
          <p:cNvSpPr txBox="1"/>
          <p:nvPr/>
        </p:nvSpPr>
        <p:spPr>
          <a:xfrm>
            <a:off x="6269792" y="9113103"/>
            <a:ext cx="6400800" cy="830997"/>
          </a:xfrm>
          <a:prstGeom prst="rect">
            <a:avLst/>
          </a:prstGeom>
        </p:spPr>
        <p:txBody>
          <a:bodyPr wrap="square" lIns="0" tIns="0" rIns="0" bIns="0" rtlCol="0" anchor="t">
            <a:spAutoFit/>
          </a:bodyPr>
          <a:lstStyle/>
          <a:p>
            <a:pPr algn="ctr"/>
            <a:r>
              <a:rPr lang="en-US" sz="5400" b="1" kern="0" spc="3000" dirty="0">
                <a:solidFill>
                  <a:srgbClr val="C00000"/>
                </a:solidFill>
                <a:latin typeface="Now" panose="020B0604020202020204" charset="0"/>
                <a:sym typeface="Now"/>
              </a:rPr>
              <a:t>N E E D</a:t>
            </a:r>
          </a:p>
        </p:txBody>
      </p:sp>
    </p:spTree>
    <p:extLst>
      <p:ext uri="{BB962C8B-B14F-4D97-AF65-F5344CB8AC3E}">
        <p14:creationId xmlns:p14="http://schemas.microsoft.com/office/powerpoint/2010/main" val="23446067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ght Triangle 1">
            <a:extLst>
              <a:ext uri="{FF2B5EF4-FFF2-40B4-BE49-F238E27FC236}">
                <a16:creationId xmlns:a16="http://schemas.microsoft.com/office/drawing/2014/main" id="{BD2D6A35-A26E-E785-DBE8-21064A6C710E}"/>
              </a:ext>
            </a:extLst>
          </p:cNvPr>
          <p:cNvSpPr/>
          <p:nvPr/>
        </p:nvSpPr>
        <p:spPr>
          <a:xfrm rot="16200000">
            <a:off x="6874292" y="-1159292"/>
            <a:ext cx="10287000" cy="12605584"/>
          </a:xfrm>
          <a:prstGeom prst="rtTriangle">
            <a:avLst/>
          </a:prstGeom>
          <a:solidFill>
            <a:srgbClr val="EAEAE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8"/>
          <p:cNvGrpSpPr/>
          <p:nvPr/>
        </p:nvGrpSpPr>
        <p:grpSpPr>
          <a:xfrm>
            <a:off x="8738019" y="8529298"/>
            <a:ext cx="1453670" cy="428324"/>
            <a:chOff x="0" y="0"/>
            <a:chExt cx="952367" cy="280615"/>
          </a:xfrm>
        </p:grpSpPr>
        <p:sp>
          <p:nvSpPr>
            <p:cNvPr id="9" name="Freeform 9"/>
            <p:cNvSpPr/>
            <p:nvPr/>
          </p:nvSpPr>
          <p:spPr>
            <a:xfrm>
              <a:off x="0" y="0"/>
              <a:ext cx="952367" cy="280615"/>
            </a:xfrm>
            <a:custGeom>
              <a:avLst/>
              <a:gdLst/>
              <a:ahLst/>
              <a:cxnLst/>
              <a:rect l="l" t="t" r="r" b="b"/>
              <a:pathLst>
                <a:path w="952367" h="280615">
                  <a:moveTo>
                    <a:pt x="140308" y="0"/>
                  </a:moveTo>
                  <a:lnTo>
                    <a:pt x="812059" y="0"/>
                  </a:lnTo>
                  <a:cubicBezTo>
                    <a:pt x="889549" y="0"/>
                    <a:pt x="952367" y="62818"/>
                    <a:pt x="952367" y="140308"/>
                  </a:cubicBezTo>
                  <a:lnTo>
                    <a:pt x="952367" y="140308"/>
                  </a:lnTo>
                  <a:cubicBezTo>
                    <a:pt x="952367" y="177519"/>
                    <a:pt x="937585" y="213207"/>
                    <a:pt x="911272" y="239520"/>
                  </a:cubicBezTo>
                  <a:cubicBezTo>
                    <a:pt x="884959" y="265833"/>
                    <a:pt x="849271" y="280615"/>
                    <a:pt x="812059" y="280615"/>
                  </a:cubicBezTo>
                  <a:lnTo>
                    <a:pt x="140308" y="280615"/>
                  </a:lnTo>
                  <a:cubicBezTo>
                    <a:pt x="62818" y="280615"/>
                    <a:pt x="0" y="217797"/>
                    <a:pt x="0" y="140308"/>
                  </a:cubicBezTo>
                  <a:lnTo>
                    <a:pt x="0" y="140308"/>
                  </a:lnTo>
                  <a:cubicBezTo>
                    <a:pt x="0" y="62818"/>
                    <a:pt x="62818" y="0"/>
                    <a:pt x="140308" y="0"/>
                  </a:cubicBezTo>
                  <a:close/>
                </a:path>
              </a:pathLst>
            </a:custGeom>
            <a:solidFill>
              <a:srgbClr val="000000">
                <a:alpha val="0"/>
              </a:srgbClr>
            </a:solidFill>
            <a:ln w="9525" cap="rnd">
              <a:solidFill>
                <a:srgbClr val="000000"/>
              </a:solidFill>
              <a:prstDash val="solid"/>
              <a:round/>
            </a:ln>
          </p:spPr>
        </p:sp>
        <p:sp>
          <p:nvSpPr>
            <p:cNvPr id="10" name="TextBox 10"/>
            <p:cNvSpPr txBox="1"/>
            <p:nvPr/>
          </p:nvSpPr>
          <p:spPr>
            <a:xfrm>
              <a:off x="0" y="-28575"/>
              <a:ext cx="952367" cy="309190"/>
            </a:xfrm>
            <a:prstGeom prst="rect">
              <a:avLst/>
            </a:prstGeom>
          </p:spPr>
          <p:txBody>
            <a:bodyPr lIns="40640" tIns="40640" rIns="40640" bIns="40640" rtlCol="0" anchor="ctr"/>
            <a:lstStyle/>
            <a:p>
              <a:pPr algn="ctr">
                <a:lnSpc>
                  <a:spcPts val="2127"/>
                </a:lnSpc>
              </a:pPr>
              <a:endParaRPr/>
            </a:p>
          </p:txBody>
        </p:sp>
      </p:grpSp>
      <p:sp>
        <p:nvSpPr>
          <p:cNvPr id="11" name="AutoShape 11"/>
          <p:cNvSpPr/>
          <p:nvPr/>
        </p:nvSpPr>
        <p:spPr>
          <a:xfrm>
            <a:off x="9119991" y="8743460"/>
            <a:ext cx="714075" cy="0"/>
          </a:xfrm>
          <a:prstGeom prst="line">
            <a:avLst/>
          </a:prstGeom>
          <a:ln w="19050" cap="flat">
            <a:solidFill>
              <a:srgbClr val="000000">
                <a:alpha val="70980"/>
              </a:srgbClr>
            </a:solidFill>
            <a:prstDash val="solid"/>
            <a:headEnd type="none" w="sm" len="sm"/>
            <a:tailEnd type="arrow" w="med" len="sm"/>
          </a:ln>
        </p:spPr>
      </p:sp>
      <p:sp>
        <p:nvSpPr>
          <p:cNvPr id="12" name="TextBox 12"/>
          <p:cNvSpPr txBox="1"/>
          <p:nvPr/>
        </p:nvSpPr>
        <p:spPr>
          <a:xfrm>
            <a:off x="1885889" y="7658100"/>
            <a:ext cx="6752046" cy="1634678"/>
          </a:xfrm>
          <a:prstGeom prst="rect">
            <a:avLst/>
          </a:prstGeom>
        </p:spPr>
        <p:txBody>
          <a:bodyPr wrap="square" lIns="0" tIns="0" rIns="0" bIns="0" rtlCol="0" anchor="t">
            <a:spAutoFit/>
          </a:bodyPr>
          <a:lstStyle/>
          <a:p>
            <a:pPr algn="l">
              <a:lnSpc>
                <a:spcPts val="12798"/>
              </a:lnSpc>
              <a:spcBef>
                <a:spcPct val="0"/>
              </a:spcBef>
            </a:pPr>
            <a:r>
              <a:rPr lang="en-US" sz="10490" b="1" dirty="0">
                <a:solidFill>
                  <a:srgbClr val="C4300C"/>
                </a:solidFill>
                <a:latin typeface="Now Bold"/>
                <a:ea typeface="Now Bold"/>
                <a:cs typeface="Now Bold"/>
                <a:sym typeface="Now Bold"/>
              </a:rPr>
              <a:t>HISTORY!</a:t>
            </a:r>
          </a:p>
        </p:txBody>
      </p:sp>
      <p:sp>
        <p:nvSpPr>
          <p:cNvPr id="13" name="TextBox 13"/>
          <p:cNvSpPr txBox="1"/>
          <p:nvPr/>
        </p:nvSpPr>
        <p:spPr>
          <a:xfrm>
            <a:off x="974505" y="5599521"/>
            <a:ext cx="9617295" cy="1969770"/>
          </a:xfrm>
          <a:prstGeom prst="rect">
            <a:avLst/>
          </a:prstGeom>
        </p:spPr>
        <p:txBody>
          <a:bodyPr wrap="square" lIns="0" tIns="0" rIns="0" bIns="0" rtlCol="0" anchor="t">
            <a:spAutoFit/>
          </a:bodyPr>
          <a:lstStyle/>
          <a:p>
            <a:pPr marL="457200" algn="r"/>
            <a:r>
              <a:rPr lang="ar-JO" sz="3200" b="1" dirty="0">
                <a:solidFill>
                  <a:srgbClr val="445C4E"/>
                </a:solidFill>
                <a:latin typeface="Traditional Arabic" panose="02020603050405020304" pitchFamily="18" charset="-78"/>
                <a:cs typeface="Traditional Arabic" panose="02020603050405020304" pitchFamily="18" charset="-78"/>
              </a:rPr>
              <a:t>جاء في وفيات الأعيان: "</a:t>
            </a:r>
            <a:r>
              <a:rPr lang="ar-JO" sz="3200" b="1" i="0" dirty="0">
                <a:solidFill>
                  <a:srgbClr val="445C4E"/>
                </a:solidFill>
                <a:effectLst/>
                <a:latin typeface="Traditional Arabic" panose="02020603050405020304" pitchFamily="18" charset="-78"/>
                <a:cs typeface="Traditional Arabic" panose="02020603050405020304" pitchFamily="18" charset="-78"/>
              </a:rPr>
              <a:t>لما دُعي الجزار ليقطعها، قال له: نسقيك الخمر؛ حتى لا تَجِد لها ألمًا، فقال: لا أستعين بحرام الله على ما أرجو من عافية، قالوا: فنسقيك المُرْقِد، قال: ما أحب أن أسلب عضوًا من أعضائي وأنا لا أجد ألم ذلك فأحتسبه"</a:t>
            </a:r>
            <a:endParaRPr lang="en-US" sz="2800" dirty="0">
              <a:solidFill>
                <a:srgbClr val="445C4E"/>
              </a:solidFill>
              <a:latin typeface="Now"/>
              <a:ea typeface="Now"/>
              <a:cs typeface="Now"/>
              <a:sym typeface="Now"/>
            </a:endParaRPr>
          </a:p>
        </p:txBody>
      </p:sp>
      <p:sp>
        <p:nvSpPr>
          <p:cNvPr id="14" name="TextBox 14"/>
          <p:cNvSpPr txBox="1"/>
          <p:nvPr/>
        </p:nvSpPr>
        <p:spPr>
          <a:xfrm>
            <a:off x="11779894" y="2628900"/>
            <a:ext cx="5011042" cy="411010"/>
          </a:xfrm>
          <a:prstGeom prst="rect">
            <a:avLst/>
          </a:prstGeom>
        </p:spPr>
        <p:txBody>
          <a:bodyPr lIns="0" tIns="0" rIns="0" bIns="0" rtlCol="0" anchor="t">
            <a:spAutoFit/>
          </a:bodyPr>
          <a:lstStyle/>
          <a:p>
            <a:pPr algn="l">
              <a:lnSpc>
                <a:spcPts val="3152"/>
              </a:lnSpc>
            </a:pPr>
            <a:r>
              <a:rPr lang="en-US" sz="2800" dirty="0"/>
              <a:t>- Alcohol - Opium - Cocaine</a:t>
            </a:r>
            <a:endParaRPr lang="en-US" sz="2584" dirty="0">
              <a:solidFill>
                <a:srgbClr val="000000"/>
              </a:solidFill>
              <a:latin typeface="Now"/>
              <a:ea typeface="Now"/>
              <a:cs typeface="Now"/>
              <a:sym typeface="Now"/>
            </a:endParaRPr>
          </a:p>
        </p:txBody>
      </p:sp>
      <p:sp>
        <p:nvSpPr>
          <p:cNvPr id="15" name="TextBox 15"/>
          <p:cNvSpPr txBox="1"/>
          <p:nvPr/>
        </p:nvSpPr>
        <p:spPr>
          <a:xfrm>
            <a:off x="11779894" y="1806174"/>
            <a:ext cx="4619781" cy="822726"/>
          </a:xfrm>
          <a:prstGeom prst="rect">
            <a:avLst/>
          </a:prstGeom>
        </p:spPr>
        <p:txBody>
          <a:bodyPr lIns="0" tIns="0" rIns="0" bIns="0" rtlCol="0" anchor="t">
            <a:spAutoFit/>
          </a:bodyPr>
          <a:lstStyle/>
          <a:p>
            <a:pPr algn="l">
              <a:lnSpc>
                <a:spcPts val="3152"/>
              </a:lnSpc>
            </a:pPr>
            <a:r>
              <a:rPr lang="en-US" sz="2800" b="1" dirty="0">
                <a:solidFill>
                  <a:srgbClr val="466859"/>
                </a:solidFill>
              </a:rPr>
              <a:t>Few drugs/plants product used to remove pain:</a:t>
            </a:r>
            <a:endParaRPr lang="en-US" sz="2584" b="1" dirty="0">
              <a:solidFill>
                <a:srgbClr val="466859"/>
              </a:solidFill>
              <a:latin typeface="Now Medium"/>
              <a:ea typeface="Now Medium"/>
              <a:cs typeface="Now Medium"/>
              <a:sym typeface="Now Medium"/>
            </a:endParaRPr>
          </a:p>
        </p:txBody>
      </p:sp>
      <p:pic>
        <p:nvPicPr>
          <p:cNvPr id="17" name="Picture 16">
            <a:extLst>
              <a:ext uri="{FF2B5EF4-FFF2-40B4-BE49-F238E27FC236}">
                <a16:creationId xmlns:a16="http://schemas.microsoft.com/office/drawing/2014/main" id="{B996155E-EBE4-4F16-C836-FAF5D559974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10468" y="1104900"/>
            <a:ext cx="3733800" cy="3733800"/>
          </a:xfrm>
          <a:prstGeom prst="rect">
            <a:avLst/>
          </a:prstGeom>
        </p:spPr>
      </p:pic>
      <p:pic>
        <p:nvPicPr>
          <p:cNvPr id="19" name="Picture 18">
            <a:extLst>
              <a:ext uri="{FF2B5EF4-FFF2-40B4-BE49-F238E27FC236}">
                <a16:creationId xmlns:a16="http://schemas.microsoft.com/office/drawing/2014/main" id="{3E7EC60C-08A6-3073-4AB5-351647E11A0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48400" y="1138645"/>
            <a:ext cx="3733800" cy="3733800"/>
          </a:xfrm>
          <a:prstGeom prst="rect">
            <a:avLst/>
          </a:prstGeom>
        </p:spPr>
      </p:pic>
      <p:sp>
        <p:nvSpPr>
          <p:cNvPr id="20" name="TextBox 15">
            <a:extLst>
              <a:ext uri="{FF2B5EF4-FFF2-40B4-BE49-F238E27FC236}">
                <a16:creationId xmlns:a16="http://schemas.microsoft.com/office/drawing/2014/main" id="{FCA9B9E9-AB62-30A3-0BEF-DC9631581103}"/>
              </a:ext>
            </a:extLst>
          </p:cNvPr>
          <p:cNvSpPr txBox="1"/>
          <p:nvPr/>
        </p:nvSpPr>
        <p:spPr>
          <a:xfrm>
            <a:off x="11779894" y="3162300"/>
            <a:ext cx="4619781" cy="822726"/>
          </a:xfrm>
          <a:prstGeom prst="rect">
            <a:avLst/>
          </a:prstGeom>
        </p:spPr>
        <p:txBody>
          <a:bodyPr lIns="0" tIns="0" rIns="0" bIns="0" rtlCol="0" anchor="t">
            <a:spAutoFit/>
          </a:bodyPr>
          <a:lstStyle/>
          <a:p>
            <a:pPr algn="l">
              <a:lnSpc>
                <a:spcPts val="3152"/>
              </a:lnSpc>
            </a:pPr>
            <a:r>
              <a:rPr lang="en-US" sz="2800" b="1" dirty="0">
                <a:solidFill>
                  <a:srgbClr val="466859"/>
                </a:solidFill>
              </a:rPr>
              <a:t>Other method /nondrugs method used to remove pain:</a:t>
            </a:r>
            <a:endParaRPr lang="en-US" sz="2584" b="1" dirty="0">
              <a:solidFill>
                <a:srgbClr val="466859"/>
              </a:solidFill>
              <a:latin typeface="Now Medium"/>
              <a:ea typeface="Now Medium"/>
              <a:cs typeface="Now Medium"/>
              <a:sym typeface="Now Medium"/>
            </a:endParaRPr>
          </a:p>
        </p:txBody>
      </p:sp>
      <p:sp>
        <p:nvSpPr>
          <p:cNvPr id="21" name="TextBox 14">
            <a:extLst>
              <a:ext uri="{FF2B5EF4-FFF2-40B4-BE49-F238E27FC236}">
                <a16:creationId xmlns:a16="http://schemas.microsoft.com/office/drawing/2014/main" id="{256AE832-0FB2-7BAE-1C28-90C49B1CBDAF}"/>
              </a:ext>
            </a:extLst>
          </p:cNvPr>
          <p:cNvSpPr txBox="1"/>
          <p:nvPr/>
        </p:nvSpPr>
        <p:spPr>
          <a:xfrm>
            <a:off x="11734800" y="4017321"/>
            <a:ext cx="5011042" cy="821379"/>
          </a:xfrm>
          <a:prstGeom prst="rect">
            <a:avLst/>
          </a:prstGeom>
        </p:spPr>
        <p:txBody>
          <a:bodyPr lIns="0" tIns="0" rIns="0" bIns="0" rtlCol="0" anchor="t">
            <a:spAutoFit/>
          </a:bodyPr>
          <a:lstStyle/>
          <a:p>
            <a:pPr algn="l">
              <a:lnSpc>
                <a:spcPts val="3152"/>
              </a:lnSpc>
            </a:pPr>
            <a:r>
              <a:rPr lang="en-US" sz="2800" dirty="0"/>
              <a:t>- Cold - Concussion - Carotid compression - Hypnosis</a:t>
            </a:r>
            <a:endParaRPr lang="en-US" sz="2584" dirty="0">
              <a:solidFill>
                <a:srgbClr val="000000"/>
              </a:solidFill>
              <a:latin typeface="Now"/>
              <a:ea typeface="Now"/>
              <a:cs typeface="Now"/>
              <a:sym typeface="Now"/>
            </a:endParaRPr>
          </a:p>
        </p:txBody>
      </p:sp>
      <p:pic>
        <p:nvPicPr>
          <p:cNvPr id="23" name="Picture 22">
            <a:extLst>
              <a:ext uri="{FF2B5EF4-FFF2-40B4-BE49-F238E27FC236}">
                <a16:creationId xmlns:a16="http://schemas.microsoft.com/office/drawing/2014/main" id="{C4A76B86-C3A8-91B4-7B87-4836A23ABFB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430000" y="5300963"/>
            <a:ext cx="4995802" cy="4185937"/>
          </a:xfrm>
          <a:prstGeom prst="rect">
            <a:avLst/>
          </a:prstGeom>
        </p:spPr>
      </p:pic>
      <p:sp>
        <p:nvSpPr>
          <p:cNvPr id="24" name="TextBox 12">
            <a:extLst>
              <a:ext uri="{FF2B5EF4-FFF2-40B4-BE49-F238E27FC236}">
                <a16:creationId xmlns:a16="http://schemas.microsoft.com/office/drawing/2014/main" id="{F7882800-9C5D-C9B4-976C-0577A5D96C52}"/>
              </a:ext>
            </a:extLst>
          </p:cNvPr>
          <p:cNvSpPr txBox="1"/>
          <p:nvPr/>
        </p:nvSpPr>
        <p:spPr>
          <a:xfrm>
            <a:off x="12305480" y="314117"/>
            <a:ext cx="3568608" cy="1400383"/>
          </a:xfrm>
          <a:prstGeom prst="rect">
            <a:avLst/>
          </a:prstGeom>
        </p:spPr>
        <p:txBody>
          <a:bodyPr wrap="square" lIns="0" tIns="0" rIns="0" bIns="0" rtlCol="0" anchor="t">
            <a:spAutoFit/>
          </a:bodyPr>
          <a:lstStyle/>
          <a:p>
            <a:pPr algn="l">
              <a:lnSpc>
                <a:spcPts val="12798"/>
              </a:lnSpc>
              <a:spcBef>
                <a:spcPct val="0"/>
              </a:spcBef>
            </a:pPr>
            <a:r>
              <a:rPr lang="en-US" sz="4000" b="1" dirty="0">
                <a:solidFill>
                  <a:srgbClr val="C4300C"/>
                </a:solidFill>
                <a:latin typeface="Now Bold"/>
                <a:ea typeface="Now Bold"/>
                <a:cs typeface="Now Bold"/>
                <a:sym typeface="Now Bold"/>
              </a:rPr>
              <a:t>BEFORE 1846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ight Triangle 7">
            <a:extLst>
              <a:ext uri="{FF2B5EF4-FFF2-40B4-BE49-F238E27FC236}">
                <a16:creationId xmlns:a16="http://schemas.microsoft.com/office/drawing/2014/main" id="{03A5A0BB-1D59-D714-57E1-07679D906811}"/>
              </a:ext>
            </a:extLst>
          </p:cNvPr>
          <p:cNvSpPr/>
          <p:nvPr/>
        </p:nvSpPr>
        <p:spPr>
          <a:xfrm rot="16200000">
            <a:off x="6841708" y="-1159292"/>
            <a:ext cx="10287000" cy="12605584"/>
          </a:xfrm>
          <a:prstGeom prst="rtTriangle">
            <a:avLst/>
          </a:prstGeom>
          <a:solidFill>
            <a:srgbClr val="EAEAE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7">
            <a:extLst>
              <a:ext uri="{FF2B5EF4-FFF2-40B4-BE49-F238E27FC236}">
                <a16:creationId xmlns:a16="http://schemas.microsoft.com/office/drawing/2014/main" id="{4AAF198F-9EBA-FF19-97C4-0AD8BA6C1763}"/>
              </a:ext>
            </a:extLst>
          </p:cNvPr>
          <p:cNvSpPr txBox="1"/>
          <p:nvPr/>
        </p:nvSpPr>
        <p:spPr>
          <a:xfrm>
            <a:off x="1676401" y="3362325"/>
            <a:ext cx="7696200" cy="4924425"/>
          </a:xfrm>
          <a:prstGeom prst="rect">
            <a:avLst/>
          </a:prstGeom>
        </p:spPr>
        <p:txBody>
          <a:bodyPr wrap="square" lIns="0" tIns="0" rIns="0" bIns="0" rtlCol="0" anchor="t">
            <a:spAutoFit/>
          </a:bodyPr>
          <a:lstStyle/>
          <a:p>
            <a:pPr marL="571500" indent="-571500" algn="l">
              <a:buFont typeface="Wingdings" panose="05000000000000000000" pitchFamily="2" charset="2"/>
              <a:buChar char="§"/>
            </a:pPr>
            <a:r>
              <a:rPr lang="en-US" sz="4000" dirty="0">
                <a:latin typeface="+mj-lt"/>
                <a:sym typeface="Now"/>
              </a:rPr>
              <a:t>RS &amp; CVS</a:t>
            </a:r>
          </a:p>
          <a:p>
            <a:pPr marL="571500" indent="-571500" algn="l">
              <a:buFont typeface="Wingdings" panose="05000000000000000000" pitchFamily="2" charset="2"/>
              <a:buChar char="§"/>
            </a:pPr>
            <a:r>
              <a:rPr lang="en-US" sz="4000" dirty="0">
                <a:latin typeface="+mj-lt"/>
                <a:sym typeface="Now"/>
              </a:rPr>
              <a:t>Renal &amp; electrolyte imbalance</a:t>
            </a:r>
          </a:p>
          <a:p>
            <a:pPr marL="571500" indent="-571500" algn="l">
              <a:buFont typeface="Wingdings" panose="05000000000000000000" pitchFamily="2" charset="2"/>
              <a:buChar char="§"/>
            </a:pPr>
            <a:r>
              <a:rPr lang="en-US" sz="4000" dirty="0">
                <a:latin typeface="+mj-lt"/>
                <a:sym typeface="Now"/>
              </a:rPr>
              <a:t>Hematology</a:t>
            </a:r>
          </a:p>
          <a:p>
            <a:pPr marL="571500" indent="-571500" algn="l">
              <a:buFont typeface="Wingdings" panose="05000000000000000000" pitchFamily="2" charset="2"/>
              <a:buChar char="§"/>
            </a:pPr>
            <a:r>
              <a:rPr lang="en-US" sz="4000" dirty="0">
                <a:latin typeface="+mj-lt"/>
                <a:sym typeface="Now"/>
              </a:rPr>
              <a:t>GI</a:t>
            </a:r>
          </a:p>
          <a:p>
            <a:pPr marL="571500" indent="-571500" algn="l">
              <a:buFont typeface="Wingdings" panose="05000000000000000000" pitchFamily="2" charset="2"/>
              <a:buChar char="§"/>
            </a:pPr>
            <a:r>
              <a:rPr lang="en-US" sz="4000" dirty="0">
                <a:latin typeface="+mj-lt"/>
                <a:sym typeface="Now"/>
              </a:rPr>
              <a:t>Neurological</a:t>
            </a:r>
          </a:p>
          <a:p>
            <a:pPr marL="571500" indent="-571500" algn="l">
              <a:buFont typeface="Wingdings" panose="05000000000000000000" pitchFamily="2" charset="2"/>
              <a:buChar char="§"/>
            </a:pPr>
            <a:r>
              <a:rPr lang="en-US" sz="4000" dirty="0">
                <a:latin typeface="+mj-lt"/>
                <a:sym typeface="Now"/>
              </a:rPr>
              <a:t>Endocrine</a:t>
            </a:r>
          </a:p>
          <a:p>
            <a:pPr marL="571500" indent="-571500" algn="l">
              <a:buFont typeface="Wingdings" panose="05000000000000000000" pitchFamily="2" charset="2"/>
              <a:buChar char="§"/>
            </a:pPr>
            <a:r>
              <a:rPr lang="en-US" sz="4000" dirty="0">
                <a:latin typeface="+mj-lt"/>
                <a:sym typeface="Now"/>
              </a:rPr>
              <a:t>Psychiatric</a:t>
            </a:r>
          </a:p>
          <a:p>
            <a:pPr marL="571500" indent="-571500" algn="l">
              <a:buFont typeface="Wingdings" panose="05000000000000000000" pitchFamily="2" charset="2"/>
              <a:buChar char="§"/>
            </a:pPr>
            <a:r>
              <a:rPr lang="en-US" sz="4000" dirty="0">
                <a:latin typeface="+mj-lt"/>
                <a:sym typeface="Now"/>
              </a:rPr>
              <a:t>Musculoskeletal &amp; dermatological</a:t>
            </a:r>
            <a:endParaRPr lang="en-US" sz="3600" dirty="0">
              <a:latin typeface="+mj-lt"/>
              <a:sym typeface="Now"/>
            </a:endParaRPr>
          </a:p>
        </p:txBody>
      </p:sp>
      <p:grpSp>
        <p:nvGrpSpPr>
          <p:cNvPr id="3" name="Group 16">
            <a:extLst>
              <a:ext uri="{FF2B5EF4-FFF2-40B4-BE49-F238E27FC236}">
                <a16:creationId xmlns:a16="http://schemas.microsoft.com/office/drawing/2014/main" id="{74AB99DA-27ED-F813-C09B-43BADA09438F}"/>
              </a:ext>
            </a:extLst>
          </p:cNvPr>
          <p:cNvGrpSpPr/>
          <p:nvPr/>
        </p:nvGrpSpPr>
        <p:grpSpPr>
          <a:xfrm>
            <a:off x="16154400" y="9334500"/>
            <a:ext cx="1453670" cy="428324"/>
            <a:chOff x="0" y="0"/>
            <a:chExt cx="952367" cy="280615"/>
          </a:xfrm>
        </p:grpSpPr>
        <p:sp>
          <p:nvSpPr>
            <p:cNvPr id="4" name="Freeform 17">
              <a:extLst>
                <a:ext uri="{FF2B5EF4-FFF2-40B4-BE49-F238E27FC236}">
                  <a16:creationId xmlns:a16="http://schemas.microsoft.com/office/drawing/2014/main" id="{84FA739A-4B2E-EB53-2C4B-628D2CD58950}"/>
                </a:ext>
              </a:extLst>
            </p:cNvPr>
            <p:cNvSpPr/>
            <p:nvPr/>
          </p:nvSpPr>
          <p:spPr>
            <a:xfrm>
              <a:off x="0" y="0"/>
              <a:ext cx="952367" cy="280615"/>
            </a:xfrm>
            <a:custGeom>
              <a:avLst/>
              <a:gdLst/>
              <a:ahLst/>
              <a:cxnLst/>
              <a:rect l="l" t="t" r="r" b="b"/>
              <a:pathLst>
                <a:path w="952367" h="280615">
                  <a:moveTo>
                    <a:pt x="140308" y="0"/>
                  </a:moveTo>
                  <a:lnTo>
                    <a:pt x="812059" y="0"/>
                  </a:lnTo>
                  <a:cubicBezTo>
                    <a:pt x="889549" y="0"/>
                    <a:pt x="952367" y="62818"/>
                    <a:pt x="952367" y="140308"/>
                  </a:cubicBezTo>
                  <a:lnTo>
                    <a:pt x="952367" y="140308"/>
                  </a:lnTo>
                  <a:cubicBezTo>
                    <a:pt x="952367" y="177519"/>
                    <a:pt x="937585" y="213207"/>
                    <a:pt x="911272" y="239520"/>
                  </a:cubicBezTo>
                  <a:cubicBezTo>
                    <a:pt x="884959" y="265833"/>
                    <a:pt x="849271" y="280615"/>
                    <a:pt x="812059" y="280615"/>
                  </a:cubicBezTo>
                  <a:lnTo>
                    <a:pt x="140308" y="280615"/>
                  </a:lnTo>
                  <a:cubicBezTo>
                    <a:pt x="62818" y="280615"/>
                    <a:pt x="0" y="217797"/>
                    <a:pt x="0" y="140308"/>
                  </a:cubicBezTo>
                  <a:lnTo>
                    <a:pt x="0" y="140308"/>
                  </a:lnTo>
                  <a:cubicBezTo>
                    <a:pt x="0" y="62818"/>
                    <a:pt x="62818" y="0"/>
                    <a:pt x="140308" y="0"/>
                  </a:cubicBezTo>
                  <a:close/>
                </a:path>
              </a:pathLst>
            </a:custGeom>
            <a:solidFill>
              <a:srgbClr val="000000">
                <a:alpha val="0"/>
              </a:srgbClr>
            </a:solidFill>
            <a:ln w="9525" cap="rnd">
              <a:solidFill>
                <a:srgbClr val="000000"/>
              </a:solidFill>
              <a:prstDash val="solid"/>
              <a:round/>
            </a:ln>
          </p:spPr>
        </p:sp>
        <p:sp>
          <p:nvSpPr>
            <p:cNvPr id="5" name="TextBox 18">
              <a:extLst>
                <a:ext uri="{FF2B5EF4-FFF2-40B4-BE49-F238E27FC236}">
                  <a16:creationId xmlns:a16="http://schemas.microsoft.com/office/drawing/2014/main" id="{4DCAC2A9-98CB-60CC-A70C-6D1EDB766973}"/>
                </a:ext>
              </a:extLst>
            </p:cNvPr>
            <p:cNvSpPr txBox="1"/>
            <p:nvPr/>
          </p:nvSpPr>
          <p:spPr>
            <a:xfrm>
              <a:off x="0" y="-28575"/>
              <a:ext cx="952367" cy="309190"/>
            </a:xfrm>
            <a:prstGeom prst="rect">
              <a:avLst/>
            </a:prstGeom>
          </p:spPr>
          <p:txBody>
            <a:bodyPr lIns="40640" tIns="40640" rIns="40640" bIns="40640" rtlCol="0" anchor="ctr"/>
            <a:lstStyle/>
            <a:p>
              <a:pPr algn="ctr">
                <a:lnSpc>
                  <a:spcPts val="2127"/>
                </a:lnSpc>
              </a:pPr>
              <a:endParaRPr/>
            </a:p>
          </p:txBody>
        </p:sp>
      </p:grpSp>
      <p:sp>
        <p:nvSpPr>
          <p:cNvPr id="6" name="AutoShape 19">
            <a:extLst>
              <a:ext uri="{FF2B5EF4-FFF2-40B4-BE49-F238E27FC236}">
                <a16:creationId xmlns:a16="http://schemas.microsoft.com/office/drawing/2014/main" id="{C8B3753E-6984-6A62-DD99-C6F3E0BA4912}"/>
              </a:ext>
            </a:extLst>
          </p:cNvPr>
          <p:cNvSpPr/>
          <p:nvPr/>
        </p:nvSpPr>
        <p:spPr>
          <a:xfrm>
            <a:off x="16536372" y="9548662"/>
            <a:ext cx="714075" cy="0"/>
          </a:xfrm>
          <a:prstGeom prst="line">
            <a:avLst/>
          </a:prstGeom>
          <a:ln w="19050" cap="flat">
            <a:solidFill>
              <a:srgbClr val="000000">
                <a:alpha val="70980"/>
              </a:srgbClr>
            </a:solidFill>
            <a:prstDash val="solid"/>
            <a:headEnd type="none" w="sm" len="sm"/>
            <a:tailEnd type="arrow" w="med" len="sm"/>
          </a:ln>
        </p:spPr>
      </p:sp>
      <p:pic>
        <p:nvPicPr>
          <p:cNvPr id="5122" name="Picture 2" descr="Cartoon Human Internal Organs Set">
            <a:extLst>
              <a:ext uri="{FF2B5EF4-FFF2-40B4-BE49-F238E27FC236}">
                <a16:creationId xmlns:a16="http://schemas.microsoft.com/office/drawing/2014/main" id="{032ED45E-37DC-62D6-D206-4C9B5E9ACE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21620" y="3125002"/>
            <a:ext cx="5575780" cy="557578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392BF12D-5346-86F7-D316-3F1E2DC2D812}"/>
              </a:ext>
            </a:extLst>
          </p:cNvPr>
          <p:cNvSpPr txBox="1"/>
          <p:nvPr/>
        </p:nvSpPr>
        <p:spPr>
          <a:xfrm>
            <a:off x="1066800" y="630441"/>
            <a:ext cx="16230600" cy="2303259"/>
          </a:xfrm>
          <a:prstGeom prst="rect">
            <a:avLst/>
          </a:prstGeom>
        </p:spPr>
        <p:txBody>
          <a:bodyPr wrap="square" lIns="0" tIns="0" rIns="0" bIns="0" rtlCol="0" anchor="t">
            <a:spAutoFit/>
          </a:bodyPr>
          <a:lstStyle/>
          <a:p>
            <a:pPr algn="l">
              <a:lnSpc>
                <a:spcPts val="8989"/>
              </a:lnSpc>
              <a:spcBef>
                <a:spcPct val="0"/>
              </a:spcBef>
            </a:pPr>
            <a:r>
              <a:rPr lang="en-US" sz="7368" b="1" dirty="0">
                <a:solidFill>
                  <a:srgbClr val="E98D55"/>
                </a:solidFill>
                <a:latin typeface="Now Bold"/>
                <a:ea typeface="Now Bold"/>
                <a:cs typeface="Now Bold"/>
                <a:sym typeface="Now Bold"/>
              </a:rPr>
              <a:t>History Review</a:t>
            </a:r>
          </a:p>
          <a:p>
            <a:pPr algn="l">
              <a:lnSpc>
                <a:spcPts val="8989"/>
              </a:lnSpc>
              <a:spcBef>
                <a:spcPct val="0"/>
              </a:spcBef>
            </a:pPr>
            <a:r>
              <a:rPr lang="en-US" sz="7368" b="1" dirty="0">
                <a:solidFill>
                  <a:srgbClr val="404040"/>
                </a:solidFill>
                <a:latin typeface="Now Bold"/>
                <a:ea typeface="Now Bold"/>
                <a:cs typeface="Now Bold"/>
                <a:sym typeface="Now Bold"/>
              </a:rPr>
              <a:t>Review of Systems</a:t>
            </a:r>
          </a:p>
        </p:txBody>
      </p:sp>
    </p:spTree>
    <p:extLst>
      <p:ext uri="{BB962C8B-B14F-4D97-AF65-F5344CB8AC3E}">
        <p14:creationId xmlns:p14="http://schemas.microsoft.com/office/powerpoint/2010/main" val="24631474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ight Triangle 6">
            <a:extLst>
              <a:ext uri="{FF2B5EF4-FFF2-40B4-BE49-F238E27FC236}">
                <a16:creationId xmlns:a16="http://schemas.microsoft.com/office/drawing/2014/main" id="{DEB181DA-E466-3342-4993-87E1E649FA6E}"/>
              </a:ext>
            </a:extLst>
          </p:cNvPr>
          <p:cNvSpPr/>
          <p:nvPr/>
        </p:nvSpPr>
        <p:spPr>
          <a:xfrm rot="16200000">
            <a:off x="6841708" y="-1159292"/>
            <a:ext cx="10287000" cy="12605584"/>
          </a:xfrm>
          <a:prstGeom prst="rtTriangle">
            <a:avLst/>
          </a:prstGeom>
          <a:solidFill>
            <a:srgbClr val="EAEAE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7">
            <a:extLst>
              <a:ext uri="{FF2B5EF4-FFF2-40B4-BE49-F238E27FC236}">
                <a16:creationId xmlns:a16="http://schemas.microsoft.com/office/drawing/2014/main" id="{F90AD42D-7055-3D36-9C3B-6D1309C9E745}"/>
              </a:ext>
            </a:extLst>
          </p:cNvPr>
          <p:cNvSpPr txBox="1"/>
          <p:nvPr/>
        </p:nvSpPr>
        <p:spPr>
          <a:xfrm>
            <a:off x="1310641" y="2552700"/>
            <a:ext cx="9696449" cy="6093976"/>
          </a:xfrm>
          <a:prstGeom prst="rect">
            <a:avLst/>
          </a:prstGeom>
        </p:spPr>
        <p:txBody>
          <a:bodyPr wrap="square" lIns="0" tIns="0" rIns="0" bIns="0" rtlCol="0" anchor="t">
            <a:spAutoFit/>
          </a:bodyPr>
          <a:lstStyle/>
          <a:p>
            <a:pPr algn="l"/>
            <a:r>
              <a:rPr lang="en-US" sz="3600" dirty="0">
                <a:latin typeface="+mj-lt"/>
                <a:sym typeface="Now"/>
              </a:rPr>
              <a:t>1- vital signs and general examination </a:t>
            </a:r>
          </a:p>
          <a:p>
            <a:pPr algn="l"/>
            <a:r>
              <a:rPr lang="en-US" sz="3600" dirty="0">
                <a:latin typeface="+mj-lt"/>
                <a:sym typeface="Now"/>
              </a:rPr>
              <a:t>2- airway assessment (LEMON )</a:t>
            </a:r>
          </a:p>
          <a:p>
            <a:pPr lvl="3"/>
            <a:r>
              <a:rPr lang="en-US" sz="3600" dirty="0">
                <a:solidFill>
                  <a:srgbClr val="C00000"/>
                </a:solidFill>
                <a:latin typeface="+mj-lt"/>
                <a:sym typeface="Now"/>
              </a:rPr>
              <a:t> L</a:t>
            </a:r>
            <a:r>
              <a:rPr lang="en-US" sz="3600" dirty="0">
                <a:latin typeface="+mj-lt"/>
                <a:sym typeface="Now"/>
              </a:rPr>
              <a:t>	 look externally</a:t>
            </a:r>
          </a:p>
          <a:p>
            <a:pPr lvl="3"/>
            <a:r>
              <a:rPr lang="en-US" sz="3600" dirty="0">
                <a:solidFill>
                  <a:srgbClr val="C00000"/>
                </a:solidFill>
                <a:latin typeface="+mj-lt"/>
                <a:sym typeface="Now"/>
              </a:rPr>
              <a:t> E</a:t>
            </a:r>
            <a:r>
              <a:rPr lang="en-US" sz="3600" dirty="0">
                <a:latin typeface="+mj-lt"/>
                <a:sym typeface="Now"/>
              </a:rPr>
              <a:t>	 evaluate </a:t>
            </a:r>
          </a:p>
          <a:p>
            <a:pPr lvl="3"/>
            <a:r>
              <a:rPr lang="en-US" sz="3600" dirty="0">
                <a:solidFill>
                  <a:srgbClr val="C00000"/>
                </a:solidFill>
                <a:latin typeface="+mj-lt"/>
                <a:sym typeface="Now"/>
              </a:rPr>
              <a:t> M</a:t>
            </a:r>
            <a:r>
              <a:rPr lang="en-US" sz="3600" dirty="0">
                <a:latin typeface="+mj-lt"/>
                <a:sym typeface="Now"/>
              </a:rPr>
              <a:t>	 mallampati</a:t>
            </a:r>
          </a:p>
          <a:p>
            <a:pPr lvl="3"/>
            <a:r>
              <a:rPr lang="en-US" sz="3600" dirty="0">
                <a:solidFill>
                  <a:srgbClr val="C00000"/>
                </a:solidFill>
                <a:latin typeface="+mj-lt"/>
                <a:sym typeface="Now"/>
              </a:rPr>
              <a:t> O</a:t>
            </a:r>
            <a:r>
              <a:rPr lang="en-US" sz="3600" dirty="0">
                <a:latin typeface="+mj-lt"/>
                <a:sym typeface="Now"/>
              </a:rPr>
              <a:t>	 obstruction</a:t>
            </a:r>
          </a:p>
          <a:p>
            <a:pPr lvl="3"/>
            <a:r>
              <a:rPr lang="en-US" sz="3600" dirty="0">
                <a:solidFill>
                  <a:srgbClr val="C00000"/>
                </a:solidFill>
                <a:latin typeface="+mj-lt"/>
                <a:sym typeface="Now"/>
              </a:rPr>
              <a:t> N</a:t>
            </a:r>
            <a:r>
              <a:rPr lang="en-US" sz="3600" dirty="0">
                <a:latin typeface="+mj-lt"/>
                <a:sym typeface="Now"/>
              </a:rPr>
              <a:t>	 neck mobility </a:t>
            </a:r>
          </a:p>
          <a:p>
            <a:pPr algn="l"/>
            <a:r>
              <a:rPr lang="en-US" sz="3600" dirty="0">
                <a:latin typeface="+mj-lt"/>
                <a:sym typeface="Now"/>
              </a:rPr>
              <a:t>3- heart ( HR , B.P , S1 &amp; S2 , PULSE )</a:t>
            </a:r>
          </a:p>
          <a:p>
            <a:pPr algn="l"/>
            <a:r>
              <a:rPr lang="en-US" sz="3600" dirty="0">
                <a:latin typeface="+mj-lt"/>
                <a:sym typeface="Now"/>
              </a:rPr>
              <a:t>4- lung ( crackles , wheezing , Resp. rate ,dyspnea ) </a:t>
            </a:r>
          </a:p>
          <a:p>
            <a:pPr algn="l"/>
            <a:r>
              <a:rPr lang="en-US" sz="3600" dirty="0">
                <a:latin typeface="+mj-lt"/>
                <a:sym typeface="Now"/>
              </a:rPr>
              <a:t>5- neurological examination </a:t>
            </a:r>
          </a:p>
          <a:p>
            <a:pPr algn="l"/>
            <a:r>
              <a:rPr lang="en-US" sz="3600" dirty="0">
                <a:latin typeface="+mj-lt"/>
                <a:sym typeface="Now"/>
              </a:rPr>
              <a:t>6- extremities , edema , deformity  </a:t>
            </a:r>
          </a:p>
        </p:txBody>
      </p:sp>
      <p:pic>
        <p:nvPicPr>
          <p:cNvPr id="6148" name="Picture 4" descr="Medical background design">
            <a:extLst>
              <a:ext uri="{FF2B5EF4-FFF2-40B4-BE49-F238E27FC236}">
                <a16:creationId xmlns:a16="http://schemas.microsoft.com/office/drawing/2014/main" id="{D2DEDDE7-5780-44CC-FBE8-EC3DB2D55A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06200" y="2618363"/>
            <a:ext cx="5962650" cy="5962650"/>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6">
            <a:extLst>
              <a:ext uri="{FF2B5EF4-FFF2-40B4-BE49-F238E27FC236}">
                <a16:creationId xmlns:a16="http://schemas.microsoft.com/office/drawing/2014/main" id="{2EE00EFD-312D-2999-1ADA-6EFDC2A9BB43}"/>
              </a:ext>
            </a:extLst>
          </p:cNvPr>
          <p:cNvGrpSpPr/>
          <p:nvPr/>
        </p:nvGrpSpPr>
        <p:grpSpPr>
          <a:xfrm>
            <a:off x="16154400" y="9334500"/>
            <a:ext cx="1453670" cy="428324"/>
            <a:chOff x="0" y="0"/>
            <a:chExt cx="952367" cy="280615"/>
          </a:xfrm>
        </p:grpSpPr>
        <p:sp>
          <p:nvSpPr>
            <p:cNvPr id="3" name="Freeform 17">
              <a:extLst>
                <a:ext uri="{FF2B5EF4-FFF2-40B4-BE49-F238E27FC236}">
                  <a16:creationId xmlns:a16="http://schemas.microsoft.com/office/drawing/2014/main" id="{5D526687-EEFD-F4B7-8274-53FD1D2920A7}"/>
                </a:ext>
              </a:extLst>
            </p:cNvPr>
            <p:cNvSpPr/>
            <p:nvPr/>
          </p:nvSpPr>
          <p:spPr>
            <a:xfrm>
              <a:off x="0" y="0"/>
              <a:ext cx="952367" cy="280615"/>
            </a:xfrm>
            <a:custGeom>
              <a:avLst/>
              <a:gdLst/>
              <a:ahLst/>
              <a:cxnLst/>
              <a:rect l="l" t="t" r="r" b="b"/>
              <a:pathLst>
                <a:path w="952367" h="280615">
                  <a:moveTo>
                    <a:pt x="140308" y="0"/>
                  </a:moveTo>
                  <a:lnTo>
                    <a:pt x="812059" y="0"/>
                  </a:lnTo>
                  <a:cubicBezTo>
                    <a:pt x="889549" y="0"/>
                    <a:pt x="952367" y="62818"/>
                    <a:pt x="952367" y="140308"/>
                  </a:cubicBezTo>
                  <a:lnTo>
                    <a:pt x="952367" y="140308"/>
                  </a:lnTo>
                  <a:cubicBezTo>
                    <a:pt x="952367" y="177519"/>
                    <a:pt x="937585" y="213207"/>
                    <a:pt x="911272" y="239520"/>
                  </a:cubicBezTo>
                  <a:cubicBezTo>
                    <a:pt x="884959" y="265833"/>
                    <a:pt x="849271" y="280615"/>
                    <a:pt x="812059" y="280615"/>
                  </a:cubicBezTo>
                  <a:lnTo>
                    <a:pt x="140308" y="280615"/>
                  </a:lnTo>
                  <a:cubicBezTo>
                    <a:pt x="62818" y="280615"/>
                    <a:pt x="0" y="217797"/>
                    <a:pt x="0" y="140308"/>
                  </a:cubicBezTo>
                  <a:lnTo>
                    <a:pt x="0" y="140308"/>
                  </a:lnTo>
                  <a:cubicBezTo>
                    <a:pt x="0" y="62818"/>
                    <a:pt x="62818" y="0"/>
                    <a:pt x="140308" y="0"/>
                  </a:cubicBezTo>
                  <a:close/>
                </a:path>
              </a:pathLst>
            </a:custGeom>
            <a:solidFill>
              <a:srgbClr val="000000">
                <a:alpha val="0"/>
              </a:srgbClr>
            </a:solidFill>
            <a:ln w="9525" cap="rnd">
              <a:solidFill>
                <a:srgbClr val="000000"/>
              </a:solidFill>
              <a:prstDash val="solid"/>
              <a:round/>
            </a:ln>
          </p:spPr>
        </p:sp>
        <p:sp>
          <p:nvSpPr>
            <p:cNvPr id="4" name="TextBox 18">
              <a:extLst>
                <a:ext uri="{FF2B5EF4-FFF2-40B4-BE49-F238E27FC236}">
                  <a16:creationId xmlns:a16="http://schemas.microsoft.com/office/drawing/2014/main" id="{106E65FA-AF4C-26DD-3B24-C243C1794248}"/>
                </a:ext>
              </a:extLst>
            </p:cNvPr>
            <p:cNvSpPr txBox="1"/>
            <p:nvPr/>
          </p:nvSpPr>
          <p:spPr>
            <a:xfrm>
              <a:off x="0" y="-28575"/>
              <a:ext cx="952367" cy="309190"/>
            </a:xfrm>
            <a:prstGeom prst="rect">
              <a:avLst/>
            </a:prstGeom>
          </p:spPr>
          <p:txBody>
            <a:bodyPr lIns="40640" tIns="40640" rIns="40640" bIns="40640" rtlCol="0" anchor="ctr"/>
            <a:lstStyle/>
            <a:p>
              <a:pPr algn="ctr">
                <a:lnSpc>
                  <a:spcPts val="2127"/>
                </a:lnSpc>
              </a:pPr>
              <a:endParaRPr/>
            </a:p>
          </p:txBody>
        </p:sp>
      </p:grpSp>
      <p:sp>
        <p:nvSpPr>
          <p:cNvPr id="5" name="AutoShape 19">
            <a:extLst>
              <a:ext uri="{FF2B5EF4-FFF2-40B4-BE49-F238E27FC236}">
                <a16:creationId xmlns:a16="http://schemas.microsoft.com/office/drawing/2014/main" id="{8C743176-F002-E74A-B35B-AA322D06957E}"/>
              </a:ext>
            </a:extLst>
          </p:cNvPr>
          <p:cNvSpPr/>
          <p:nvPr/>
        </p:nvSpPr>
        <p:spPr>
          <a:xfrm>
            <a:off x="16536372" y="9548662"/>
            <a:ext cx="714075" cy="0"/>
          </a:xfrm>
          <a:prstGeom prst="line">
            <a:avLst/>
          </a:prstGeom>
          <a:ln w="19050" cap="flat">
            <a:solidFill>
              <a:srgbClr val="000000">
                <a:alpha val="70980"/>
              </a:srgbClr>
            </a:solidFill>
            <a:prstDash val="solid"/>
            <a:headEnd type="none" w="sm" len="sm"/>
            <a:tailEnd type="arrow" w="med" len="sm"/>
          </a:ln>
        </p:spPr>
      </p:sp>
      <p:sp>
        <p:nvSpPr>
          <p:cNvPr id="6" name="TextBox 5">
            <a:extLst>
              <a:ext uri="{FF2B5EF4-FFF2-40B4-BE49-F238E27FC236}">
                <a16:creationId xmlns:a16="http://schemas.microsoft.com/office/drawing/2014/main" id="{509CDCAF-688E-C447-B3D6-FFFA38B11431}"/>
              </a:ext>
            </a:extLst>
          </p:cNvPr>
          <p:cNvSpPr txBox="1"/>
          <p:nvPr/>
        </p:nvSpPr>
        <p:spPr>
          <a:xfrm>
            <a:off x="990600" y="723900"/>
            <a:ext cx="16230600" cy="1149097"/>
          </a:xfrm>
          <a:prstGeom prst="rect">
            <a:avLst/>
          </a:prstGeom>
        </p:spPr>
        <p:txBody>
          <a:bodyPr wrap="square" lIns="0" tIns="0" rIns="0" bIns="0" rtlCol="0" anchor="t">
            <a:spAutoFit/>
          </a:bodyPr>
          <a:lstStyle/>
          <a:p>
            <a:pPr algn="l">
              <a:lnSpc>
                <a:spcPts val="8989"/>
              </a:lnSpc>
              <a:spcBef>
                <a:spcPct val="0"/>
              </a:spcBef>
            </a:pPr>
            <a:r>
              <a:rPr lang="en-US" sz="7368" b="1" dirty="0">
                <a:solidFill>
                  <a:srgbClr val="E98D55"/>
                </a:solidFill>
                <a:latin typeface="Now Bold"/>
                <a:ea typeface="Now Bold"/>
                <a:cs typeface="Now Bold"/>
                <a:sym typeface="Now Bold"/>
              </a:rPr>
              <a:t>Physical Examination</a:t>
            </a:r>
            <a:endParaRPr lang="en-US" sz="7368" b="1" dirty="0">
              <a:solidFill>
                <a:srgbClr val="404040"/>
              </a:solidFill>
              <a:latin typeface="Now Bold"/>
              <a:ea typeface="Now Bold"/>
              <a:cs typeface="Now Bold"/>
              <a:sym typeface="Now Bold"/>
            </a:endParaRPr>
          </a:p>
        </p:txBody>
      </p:sp>
    </p:spTree>
    <p:extLst>
      <p:ext uri="{BB962C8B-B14F-4D97-AF65-F5344CB8AC3E}">
        <p14:creationId xmlns:p14="http://schemas.microsoft.com/office/powerpoint/2010/main" val="9829950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sosceles Triangle 6">
            <a:extLst>
              <a:ext uri="{FF2B5EF4-FFF2-40B4-BE49-F238E27FC236}">
                <a16:creationId xmlns:a16="http://schemas.microsoft.com/office/drawing/2014/main" id="{98AC8252-32C9-E534-CE18-02C719F1DF85}"/>
              </a:ext>
            </a:extLst>
          </p:cNvPr>
          <p:cNvSpPr/>
          <p:nvPr/>
        </p:nvSpPr>
        <p:spPr>
          <a:xfrm>
            <a:off x="0" y="4838700"/>
            <a:ext cx="18288000" cy="5439918"/>
          </a:xfrm>
          <a:prstGeom prst="triangle">
            <a:avLst/>
          </a:prstGeom>
          <a:solidFill>
            <a:srgbClr val="EAEAE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5D5E63"/>
              </a:solidFill>
            </a:endParaRPr>
          </a:p>
        </p:txBody>
      </p:sp>
      <p:graphicFrame>
        <p:nvGraphicFramePr>
          <p:cNvPr id="2" name="object 5">
            <a:extLst>
              <a:ext uri="{FF2B5EF4-FFF2-40B4-BE49-F238E27FC236}">
                <a16:creationId xmlns:a16="http://schemas.microsoft.com/office/drawing/2014/main" id="{191BC5D5-DD9C-BC26-4AB9-95587EE133AA}"/>
              </a:ext>
            </a:extLst>
          </p:cNvPr>
          <p:cNvGraphicFramePr>
            <a:graphicFrameLocks noGrp="1"/>
          </p:cNvGraphicFramePr>
          <p:nvPr>
            <p:extLst>
              <p:ext uri="{D42A27DB-BD31-4B8C-83A1-F6EECF244321}">
                <p14:modId xmlns:p14="http://schemas.microsoft.com/office/powerpoint/2010/main" val="1418554415"/>
              </p:ext>
            </p:extLst>
          </p:nvPr>
        </p:nvGraphicFramePr>
        <p:xfrm>
          <a:off x="3641351" y="2324100"/>
          <a:ext cx="11005299" cy="6623885"/>
        </p:xfrm>
        <a:graphic>
          <a:graphicData uri="http://schemas.openxmlformats.org/drawingml/2006/table">
            <a:tbl>
              <a:tblPr firstRow="1" bandRow="1">
                <a:tableStyleId>{2D5ABB26-0587-4C30-8999-92F81FD0307C}</a:tableStyleId>
              </a:tblPr>
              <a:tblGrid>
                <a:gridCol w="3668433">
                  <a:extLst>
                    <a:ext uri="{9D8B030D-6E8A-4147-A177-3AD203B41FA5}">
                      <a16:colId xmlns:a16="http://schemas.microsoft.com/office/drawing/2014/main" val="20000"/>
                    </a:ext>
                  </a:extLst>
                </a:gridCol>
                <a:gridCol w="3668433">
                  <a:extLst>
                    <a:ext uri="{9D8B030D-6E8A-4147-A177-3AD203B41FA5}">
                      <a16:colId xmlns:a16="http://schemas.microsoft.com/office/drawing/2014/main" val="20001"/>
                    </a:ext>
                  </a:extLst>
                </a:gridCol>
                <a:gridCol w="3668433">
                  <a:extLst>
                    <a:ext uri="{9D8B030D-6E8A-4147-A177-3AD203B41FA5}">
                      <a16:colId xmlns:a16="http://schemas.microsoft.com/office/drawing/2014/main" val="20002"/>
                    </a:ext>
                  </a:extLst>
                </a:gridCol>
              </a:tblGrid>
              <a:tr h="774758">
                <a:tc>
                  <a:txBody>
                    <a:bodyPr/>
                    <a:lstStyle/>
                    <a:p>
                      <a:pPr marL="33655" algn="ctr">
                        <a:lnSpc>
                          <a:spcPct val="100000"/>
                        </a:lnSpc>
                        <a:spcBef>
                          <a:spcPts val="125"/>
                        </a:spcBef>
                      </a:pPr>
                      <a:r>
                        <a:rPr sz="2800" b="1" spc="-5" dirty="0">
                          <a:solidFill>
                            <a:schemeClr val="tx1"/>
                          </a:solidFill>
                          <a:latin typeface="Now" panose="020B0604020202020204" charset="0"/>
                          <a:cs typeface="Arial"/>
                        </a:rPr>
                        <a:t>age</a:t>
                      </a:r>
                      <a:endParaRPr sz="2800" dirty="0">
                        <a:solidFill>
                          <a:schemeClr val="tx1"/>
                        </a:solidFill>
                        <a:latin typeface="Now" panose="020B0604020202020204" charset="0"/>
                        <a:cs typeface="Arial"/>
                      </a:endParaRPr>
                    </a:p>
                  </a:txBody>
                  <a:tcPr marL="0" marR="0" marT="15875" marB="0" anchor="ctr">
                    <a:lnL w="12700">
                      <a:solidFill>
                        <a:srgbClr val="242D46"/>
                      </a:solidFill>
                      <a:prstDash val="solid"/>
                    </a:lnL>
                    <a:lnR w="12700">
                      <a:solidFill>
                        <a:srgbClr val="242D46"/>
                      </a:solidFill>
                      <a:prstDash val="solid"/>
                    </a:lnR>
                    <a:lnT w="12700">
                      <a:solidFill>
                        <a:srgbClr val="242D46"/>
                      </a:solidFill>
                      <a:prstDash val="solid"/>
                    </a:lnT>
                    <a:lnB w="12700">
                      <a:solidFill>
                        <a:srgbClr val="242D46"/>
                      </a:solidFill>
                      <a:prstDash val="solid"/>
                    </a:lnB>
                    <a:solidFill>
                      <a:srgbClr val="F7F4EB"/>
                    </a:solidFill>
                  </a:tcPr>
                </a:tc>
                <a:tc>
                  <a:txBody>
                    <a:bodyPr/>
                    <a:lstStyle/>
                    <a:p>
                      <a:pPr marL="30480" algn="ctr">
                        <a:lnSpc>
                          <a:spcPct val="100000"/>
                        </a:lnSpc>
                        <a:spcBef>
                          <a:spcPts val="125"/>
                        </a:spcBef>
                      </a:pPr>
                      <a:r>
                        <a:rPr sz="2800" b="1" spc="-5" dirty="0">
                          <a:solidFill>
                            <a:schemeClr val="tx1"/>
                          </a:solidFill>
                          <a:latin typeface="Now" panose="020B0604020202020204" charset="0"/>
                          <a:cs typeface="Arial"/>
                        </a:rPr>
                        <a:t>sex</a:t>
                      </a:r>
                      <a:endParaRPr sz="2800">
                        <a:solidFill>
                          <a:schemeClr val="tx1"/>
                        </a:solidFill>
                        <a:latin typeface="Now" panose="020B0604020202020204" charset="0"/>
                        <a:cs typeface="Arial"/>
                      </a:endParaRPr>
                    </a:p>
                  </a:txBody>
                  <a:tcPr marL="0" marR="0" marT="15875" marB="0" anchor="ctr">
                    <a:lnL w="12700">
                      <a:solidFill>
                        <a:srgbClr val="242D46"/>
                      </a:solidFill>
                      <a:prstDash val="solid"/>
                    </a:lnL>
                    <a:lnR w="12700">
                      <a:solidFill>
                        <a:srgbClr val="242D46"/>
                      </a:solidFill>
                      <a:prstDash val="solid"/>
                    </a:lnR>
                    <a:lnT w="12700">
                      <a:solidFill>
                        <a:srgbClr val="242D46"/>
                      </a:solidFill>
                      <a:prstDash val="solid"/>
                    </a:lnT>
                    <a:lnB w="12700">
                      <a:solidFill>
                        <a:srgbClr val="242D46"/>
                      </a:solidFill>
                      <a:prstDash val="solid"/>
                    </a:lnB>
                    <a:solidFill>
                      <a:srgbClr val="F7F4EB"/>
                    </a:solidFill>
                  </a:tcPr>
                </a:tc>
                <a:tc>
                  <a:txBody>
                    <a:bodyPr/>
                    <a:lstStyle/>
                    <a:p>
                      <a:pPr marL="42545" algn="ctr">
                        <a:lnSpc>
                          <a:spcPct val="100000"/>
                        </a:lnSpc>
                        <a:spcBef>
                          <a:spcPts val="125"/>
                        </a:spcBef>
                      </a:pPr>
                      <a:r>
                        <a:rPr sz="2800" b="1" spc="-5" dirty="0">
                          <a:solidFill>
                            <a:schemeClr val="tx1"/>
                          </a:solidFill>
                          <a:latin typeface="Now" panose="020B0604020202020204" charset="0"/>
                          <a:cs typeface="Arial"/>
                        </a:rPr>
                        <a:t>investigation</a:t>
                      </a:r>
                      <a:endParaRPr sz="2800" dirty="0">
                        <a:solidFill>
                          <a:schemeClr val="tx1"/>
                        </a:solidFill>
                        <a:latin typeface="Now" panose="020B0604020202020204" charset="0"/>
                        <a:cs typeface="Arial"/>
                      </a:endParaRPr>
                    </a:p>
                  </a:txBody>
                  <a:tcPr marL="0" marR="0" marT="15875" marB="0" anchor="ctr">
                    <a:lnL w="12700">
                      <a:solidFill>
                        <a:srgbClr val="242D46"/>
                      </a:solidFill>
                      <a:prstDash val="solid"/>
                    </a:lnL>
                    <a:lnR w="12700">
                      <a:solidFill>
                        <a:srgbClr val="242D46"/>
                      </a:solidFill>
                      <a:prstDash val="solid"/>
                    </a:lnR>
                    <a:lnT w="12700">
                      <a:solidFill>
                        <a:srgbClr val="242D46"/>
                      </a:solidFill>
                      <a:prstDash val="solid"/>
                    </a:lnT>
                    <a:lnB w="12700">
                      <a:solidFill>
                        <a:srgbClr val="242D46"/>
                      </a:solidFill>
                      <a:prstDash val="solid"/>
                    </a:lnB>
                    <a:solidFill>
                      <a:schemeClr val="bg1">
                        <a:lumMod val="75000"/>
                      </a:schemeClr>
                    </a:solidFill>
                  </a:tcPr>
                </a:tc>
                <a:extLst>
                  <a:ext uri="{0D108BD9-81ED-4DB2-BD59-A6C34878D82A}">
                    <a16:rowId xmlns:a16="http://schemas.microsoft.com/office/drawing/2014/main" val="10000"/>
                  </a:ext>
                </a:extLst>
              </a:tr>
              <a:tr h="774758">
                <a:tc>
                  <a:txBody>
                    <a:bodyPr/>
                    <a:lstStyle/>
                    <a:p>
                      <a:pPr marL="35560" algn="ctr">
                        <a:lnSpc>
                          <a:spcPct val="100000"/>
                        </a:lnSpc>
                        <a:spcBef>
                          <a:spcPts val="244"/>
                        </a:spcBef>
                      </a:pPr>
                      <a:r>
                        <a:rPr sz="2000" spc="-5" dirty="0">
                          <a:solidFill>
                            <a:schemeClr val="tx1"/>
                          </a:solidFill>
                          <a:latin typeface="Now" panose="020B0604020202020204" charset="0"/>
                          <a:cs typeface="Arial MT"/>
                        </a:rPr>
                        <a:t>&lt;40</a:t>
                      </a:r>
                      <a:endParaRPr sz="2000" dirty="0">
                        <a:solidFill>
                          <a:schemeClr val="tx1"/>
                        </a:solidFill>
                        <a:latin typeface="Now" panose="020B0604020202020204" charset="0"/>
                        <a:cs typeface="Arial MT"/>
                      </a:endParaRPr>
                    </a:p>
                  </a:txBody>
                  <a:tcPr marL="0" marR="0" marT="31114" marB="0" anchor="ctr">
                    <a:lnL w="12700">
                      <a:solidFill>
                        <a:srgbClr val="242D46"/>
                      </a:solidFill>
                      <a:prstDash val="solid"/>
                    </a:lnL>
                    <a:lnR w="12700">
                      <a:solidFill>
                        <a:srgbClr val="242D46"/>
                      </a:solidFill>
                      <a:prstDash val="solid"/>
                    </a:lnR>
                    <a:lnT w="12700">
                      <a:solidFill>
                        <a:srgbClr val="242D46"/>
                      </a:solidFill>
                      <a:prstDash val="solid"/>
                    </a:lnT>
                    <a:lnB w="12700">
                      <a:solidFill>
                        <a:srgbClr val="242D46"/>
                      </a:solidFill>
                      <a:prstDash val="solid"/>
                    </a:lnB>
                    <a:solidFill>
                      <a:srgbClr val="F7F7F5"/>
                    </a:solidFill>
                  </a:tcPr>
                </a:tc>
                <a:tc>
                  <a:txBody>
                    <a:bodyPr/>
                    <a:lstStyle/>
                    <a:p>
                      <a:pPr marL="48895" algn="ctr">
                        <a:lnSpc>
                          <a:spcPct val="100000"/>
                        </a:lnSpc>
                        <a:spcBef>
                          <a:spcPts val="244"/>
                        </a:spcBef>
                      </a:pPr>
                      <a:r>
                        <a:rPr sz="2000" dirty="0">
                          <a:solidFill>
                            <a:schemeClr val="tx1"/>
                          </a:solidFill>
                          <a:latin typeface="Now" panose="020B0604020202020204" charset="0"/>
                          <a:cs typeface="Arial MT"/>
                        </a:rPr>
                        <a:t>M</a:t>
                      </a:r>
                      <a:endParaRPr sz="2000">
                        <a:solidFill>
                          <a:schemeClr val="tx1"/>
                        </a:solidFill>
                        <a:latin typeface="Now" panose="020B0604020202020204" charset="0"/>
                        <a:cs typeface="Arial MT"/>
                      </a:endParaRPr>
                    </a:p>
                  </a:txBody>
                  <a:tcPr marL="0" marR="0" marT="31114" marB="0" anchor="ctr">
                    <a:lnL w="12700">
                      <a:solidFill>
                        <a:srgbClr val="242D46"/>
                      </a:solidFill>
                      <a:prstDash val="solid"/>
                    </a:lnL>
                    <a:lnR w="12700">
                      <a:solidFill>
                        <a:srgbClr val="242D46"/>
                      </a:solidFill>
                      <a:prstDash val="solid"/>
                    </a:lnR>
                    <a:lnT w="12700">
                      <a:solidFill>
                        <a:srgbClr val="242D46"/>
                      </a:solidFill>
                      <a:prstDash val="solid"/>
                    </a:lnT>
                    <a:lnB w="12700">
                      <a:solidFill>
                        <a:srgbClr val="242D46"/>
                      </a:solidFill>
                      <a:prstDash val="solid"/>
                    </a:lnB>
                    <a:solidFill>
                      <a:srgbClr val="F7F7F5"/>
                    </a:solidFill>
                  </a:tcPr>
                </a:tc>
                <a:tc>
                  <a:txBody>
                    <a:bodyPr/>
                    <a:lstStyle/>
                    <a:p>
                      <a:pPr marL="46990" algn="ctr">
                        <a:lnSpc>
                          <a:spcPct val="100000"/>
                        </a:lnSpc>
                        <a:spcBef>
                          <a:spcPts val="244"/>
                        </a:spcBef>
                      </a:pPr>
                      <a:r>
                        <a:rPr sz="2000" spc="-5" dirty="0">
                          <a:solidFill>
                            <a:schemeClr val="tx1"/>
                          </a:solidFill>
                          <a:latin typeface="Now" panose="020B0604020202020204" charset="0"/>
                          <a:cs typeface="Arial MT"/>
                        </a:rPr>
                        <a:t>Nill</a:t>
                      </a:r>
                      <a:endParaRPr sz="2000" dirty="0">
                        <a:solidFill>
                          <a:schemeClr val="tx1"/>
                        </a:solidFill>
                        <a:latin typeface="Now" panose="020B0604020202020204" charset="0"/>
                        <a:cs typeface="Arial MT"/>
                      </a:endParaRPr>
                    </a:p>
                  </a:txBody>
                  <a:tcPr marL="0" marR="0" marT="31114" marB="0" anchor="ctr">
                    <a:lnL w="12700">
                      <a:solidFill>
                        <a:srgbClr val="242D46"/>
                      </a:solidFill>
                      <a:prstDash val="solid"/>
                    </a:lnL>
                    <a:lnR w="12700">
                      <a:solidFill>
                        <a:srgbClr val="242D46"/>
                      </a:solidFill>
                      <a:prstDash val="solid"/>
                    </a:lnR>
                    <a:lnT w="12700">
                      <a:solidFill>
                        <a:srgbClr val="242D46"/>
                      </a:solidFill>
                      <a:prstDash val="solid"/>
                    </a:lnT>
                    <a:lnB w="12700">
                      <a:solidFill>
                        <a:srgbClr val="242D46"/>
                      </a:solidFill>
                      <a:prstDash val="solid"/>
                    </a:lnB>
                    <a:solidFill>
                      <a:schemeClr val="bg1">
                        <a:lumMod val="75000"/>
                      </a:schemeClr>
                    </a:solidFill>
                  </a:tcPr>
                </a:tc>
                <a:extLst>
                  <a:ext uri="{0D108BD9-81ED-4DB2-BD59-A6C34878D82A}">
                    <a16:rowId xmlns:a16="http://schemas.microsoft.com/office/drawing/2014/main" val="10001"/>
                  </a:ext>
                </a:extLst>
              </a:tr>
              <a:tr h="774758">
                <a:tc>
                  <a:txBody>
                    <a:bodyPr/>
                    <a:lstStyle/>
                    <a:p>
                      <a:pPr marL="35560" algn="ctr">
                        <a:lnSpc>
                          <a:spcPct val="100000"/>
                        </a:lnSpc>
                        <a:spcBef>
                          <a:spcPts val="240"/>
                        </a:spcBef>
                      </a:pPr>
                      <a:r>
                        <a:rPr sz="2000" spc="-5" dirty="0">
                          <a:solidFill>
                            <a:schemeClr val="tx1"/>
                          </a:solidFill>
                          <a:latin typeface="Now" panose="020B0604020202020204" charset="0"/>
                          <a:cs typeface="Arial MT"/>
                        </a:rPr>
                        <a:t>&lt;40</a:t>
                      </a:r>
                      <a:endParaRPr sz="2000" dirty="0">
                        <a:solidFill>
                          <a:schemeClr val="tx1"/>
                        </a:solidFill>
                        <a:latin typeface="Now" panose="020B0604020202020204" charset="0"/>
                        <a:cs typeface="Arial MT"/>
                      </a:endParaRPr>
                    </a:p>
                  </a:txBody>
                  <a:tcPr marL="0" marR="0" marT="30480" marB="0" anchor="ctr">
                    <a:lnL w="12700">
                      <a:solidFill>
                        <a:srgbClr val="242D46"/>
                      </a:solidFill>
                      <a:prstDash val="solid"/>
                    </a:lnL>
                    <a:lnR w="12700">
                      <a:solidFill>
                        <a:srgbClr val="242D46"/>
                      </a:solidFill>
                      <a:prstDash val="solid"/>
                    </a:lnR>
                    <a:lnT w="12700">
                      <a:solidFill>
                        <a:srgbClr val="242D46"/>
                      </a:solidFill>
                      <a:prstDash val="solid"/>
                    </a:lnT>
                    <a:lnB w="12700">
                      <a:solidFill>
                        <a:srgbClr val="242D46"/>
                      </a:solidFill>
                      <a:prstDash val="solid"/>
                    </a:lnB>
                    <a:solidFill>
                      <a:srgbClr val="F7F4EB"/>
                    </a:solidFill>
                  </a:tcPr>
                </a:tc>
                <a:tc>
                  <a:txBody>
                    <a:bodyPr/>
                    <a:lstStyle/>
                    <a:p>
                      <a:pPr marL="27305" algn="ctr">
                        <a:lnSpc>
                          <a:spcPct val="100000"/>
                        </a:lnSpc>
                        <a:spcBef>
                          <a:spcPts val="240"/>
                        </a:spcBef>
                      </a:pPr>
                      <a:r>
                        <a:rPr sz="2000" dirty="0">
                          <a:solidFill>
                            <a:schemeClr val="tx1"/>
                          </a:solidFill>
                          <a:latin typeface="Now" panose="020B0604020202020204" charset="0"/>
                          <a:cs typeface="Arial MT"/>
                        </a:rPr>
                        <a:t>F</a:t>
                      </a:r>
                    </a:p>
                  </a:txBody>
                  <a:tcPr marL="0" marR="0" marT="30480" marB="0" anchor="ctr">
                    <a:lnL w="12700">
                      <a:solidFill>
                        <a:srgbClr val="242D46"/>
                      </a:solidFill>
                      <a:prstDash val="solid"/>
                    </a:lnL>
                    <a:lnR w="12700">
                      <a:solidFill>
                        <a:srgbClr val="242D46"/>
                      </a:solidFill>
                      <a:prstDash val="solid"/>
                    </a:lnR>
                    <a:lnT w="12700">
                      <a:solidFill>
                        <a:srgbClr val="242D46"/>
                      </a:solidFill>
                      <a:prstDash val="solid"/>
                    </a:lnT>
                    <a:lnB w="12700">
                      <a:solidFill>
                        <a:srgbClr val="242D46"/>
                      </a:solidFill>
                      <a:prstDash val="solid"/>
                    </a:lnB>
                    <a:solidFill>
                      <a:srgbClr val="F7F4EB"/>
                    </a:solidFill>
                  </a:tcPr>
                </a:tc>
                <a:tc>
                  <a:txBody>
                    <a:bodyPr/>
                    <a:lstStyle/>
                    <a:p>
                      <a:pPr marL="24130" algn="ctr">
                        <a:lnSpc>
                          <a:spcPct val="100000"/>
                        </a:lnSpc>
                        <a:spcBef>
                          <a:spcPts val="240"/>
                        </a:spcBef>
                      </a:pPr>
                      <a:r>
                        <a:rPr sz="2000" spc="-5" dirty="0">
                          <a:solidFill>
                            <a:schemeClr val="tx1"/>
                          </a:solidFill>
                          <a:latin typeface="Now" panose="020B0604020202020204" charset="0"/>
                          <a:cs typeface="Arial MT"/>
                        </a:rPr>
                        <a:t>Hb</a:t>
                      </a:r>
                      <a:endParaRPr sz="2000" dirty="0">
                        <a:solidFill>
                          <a:schemeClr val="tx1"/>
                        </a:solidFill>
                        <a:latin typeface="Now" panose="020B0604020202020204" charset="0"/>
                        <a:cs typeface="Arial MT"/>
                      </a:endParaRPr>
                    </a:p>
                  </a:txBody>
                  <a:tcPr marL="0" marR="0" marT="30480" marB="0" anchor="ctr">
                    <a:lnL w="12700">
                      <a:solidFill>
                        <a:srgbClr val="242D46"/>
                      </a:solidFill>
                      <a:prstDash val="solid"/>
                    </a:lnL>
                    <a:lnR w="12700">
                      <a:solidFill>
                        <a:srgbClr val="242D46"/>
                      </a:solidFill>
                      <a:prstDash val="solid"/>
                    </a:lnR>
                    <a:lnT w="12700">
                      <a:solidFill>
                        <a:srgbClr val="242D46"/>
                      </a:solidFill>
                      <a:prstDash val="solid"/>
                    </a:lnT>
                    <a:lnB w="12700">
                      <a:solidFill>
                        <a:srgbClr val="242D46"/>
                      </a:solidFill>
                      <a:prstDash val="solid"/>
                    </a:lnB>
                    <a:solidFill>
                      <a:schemeClr val="bg1">
                        <a:lumMod val="75000"/>
                      </a:schemeClr>
                    </a:solidFill>
                  </a:tcPr>
                </a:tc>
                <a:extLst>
                  <a:ext uri="{0D108BD9-81ED-4DB2-BD59-A6C34878D82A}">
                    <a16:rowId xmlns:a16="http://schemas.microsoft.com/office/drawing/2014/main" val="10002"/>
                  </a:ext>
                </a:extLst>
              </a:tr>
              <a:tr h="774758">
                <a:tc>
                  <a:txBody>
                    <a:bodyPr/>
                    <a:lstStyle/>
                    <a:p>
                      <a:pPr marL="38100" algn="ctr">
                        <a:lnSpc>
                          <a:spcPct val="100000"/>
                        </a:lnSpc>
                        <a:spcBef>
                          <a:spcPts val="244"/>
                        </a:spcBef>
                      </a:pPr>
                      <a:r>
                        <a:rPr sz="2000" spc="-5" dirty="0">
                          <a:solidFill>
                            <a:schemeClr val="tx1"/>
                          </a:solidFill>
                          <a:latin typeface="Now" panose="020B0604020202020204" charset="0"/>
                          <a:cs typeface="Arial MT"/>
                        </a:rPr>
                        <a:t>Infant</a:t>
                      </a:r>
                      <a:endParaRPr sz="2000">
                        <a:solidFill>
                          <a:schemeClr val="tx1"/>
                        </a:solidFill>
                        <a:latin typeface="Now" panose="020B0604020202020204" charset="0"/>
                        <a:cs typeface="Arial MT"/>
                      </a:endParaRPr>
                    </a:p>
                  </a:txBody>
                  <a:tcPr marL="0" marR="0" marT="31114" marB="0" anchor="ctr">
                    <a:lnL w="12700">
                      <a:solidFill>
                        <a:srgbClr val="242D46"/>
                      </a:solidFill>
                      <a:prstDash val="solid"/>
                    </a:lnL>
                    <a:lnR w="12700">
                      <a:solidFill>
                        <a:srgbClr val="242D46"/>
                      </a:solidFill>
                      <a:prstDash val="solid"/>
                    </a:lnR>
                    <a:lnT w="12700">
                      <a:solidFill>
                        <a:srgbClr val="242D46"/>
                      </a:solidFill>
                      <a:prstDash val="solid"/>
                    </a:lnT>
                    <a:lnB w="12700">
                      <a:solidFill>
                        <a:srgbClr val="242D46"/>
                      </a:solidFill>
                      <a:prstDash val="solid"/>
                    </a:lnB>
                    <a:solidFill>
                      <a:srgbClr val="F7F7F5"/>
                    </a:solidFill>
                  </a:tcPr>
                </a:tc>
                <a:tc>
                  <a:txBody>
                    <a:bodyPr/>
                    <a:lstStyle/>
                    <a:p>
                      <a:pPr>
                        <a:lnSpc>
                          <a:spcPct val="100000"/>
                        </a:lnSpc>
                      </a:pPr>
                      <a:endParaRPr sz="2000" dirty="0">
                        <a:solidFill>
                          <a:schemeClr val="tx1"/>
                        </a:solidFill>
                        <a:latin typeface="Now" panose="020B0604020202020204" charset="0"/>
                        <a:cs typeface="Times New Roman"/>
                      </a:endParaRPr>
                    </a:p>
                  </a:txBody>
                  <a:tcPr marL="0" marR="0" marT="0" marB="0" anchor="ctr">
                    <a:lnL w="12700">
                      <a:solidFill>
                        <a:srgbClr val="242D46"/>
                      </a:solidFill>
                      <a:prstDash val="solid"/>
                    </a:lnL>
                    <a:lnR w="12700">
                      <a:solidFill>
                        <a:srgbClr val="242D46"/>
                      </a:solidFill>
                      <a:prstDash val="solid"/>
                    </a:lnR>
                    <a:lnT w="12700">
                      <a:solidFill>
                        <a:srgbClr val="242D46"/>
                      </a:solidFill>
                      <a:prstDash val="solid"/>
                    </a:lnT>
                    <a:lnB w="12700">
                      <a:solidFill>
                        <a:srgbClr val="242D46"/>
                      </a:solidFill>
                      <a:prstDash val="solid"/>
                    </a:lnB>
                    <a:solidFill>
                      <a:srgbClr val="F7F7F5"/>
                    </a:solidFill>
                  </a:tcPr>
                </a:tc>
                <a:tc>
                  <a:txBody>
                    <a:bodyPr/>
                    <a:lstStyle/>
                    <a:p>
                      <a:pPr marL="24130" algn="ctr">
                        <a:lnSpc>
                          <a:spcPct val="100000"/>
                        </a:lnSpc>
                        <a:spcBef>
                          <a:spcPts val="244"/>
                        </a:spcBef>
                      </a:pPr>
                      <a:r>
                        <a:rPr sz="2000" spc="-5" dirty="0">
                          <a:solidFill>
                            <a:schemeClr val="tx1"/>
                          </a:solidFill>
                          <a:latin typeface="Now" panose="020B0604020202020204" charset="0"/>
                          <a:cs typeface="Arial MT"/>
                        </a:rPr>
                        <a:t>Hb</a:t>
                      </a:r>
                      <a:endParaRPr sz="2000">
                        <a:solidFill>
                          <a:schemeClr val="tx1"/>
                        </a:solidFill>
                        <a:latin typeface="Now" panose="020B0604020202020204" charset="0"/>
                        <a:cs typeface="Arial MT"/>
                      </a:endParaRPr>
                    </a:p>
                  </a:txBody>
                  <a:tcPr marL="0" marR="0" marT="31114" marB="0" anchor="ctr">
                    <a:lnL w="12700">
                      <a:solidFill>
                        <a:srgbClr val="242D46"/>
                      </a:solidFill>
                      <a:prstDash val="solid"/>
                    </a:lnL>
                    <a:lnR w="12700">
                      <a:solidFill>
                        <a:srgbClr val="242D46"/>
                      </a:solidFill>
                      <a:prstDash val="solid"/>
                    </a:lnR>
                    <a:lnT w="12700">
                      <a:solidFill>
                        <a:srgbClr val="242D46"/>
                      </a:solidFill>
                      <a:prstDash val="solid"/>
                    </a:lnT>
                    <a:lnB w="12700">
                      <a:solidFill>
                        <a:srgbClr val="242D46"/>
                      </a:solidFill>
                      <a:prstDash val="solid"/>
                    </a:lnB>
                    <a:solidFill>
                      <a:schemeClr val="bg1">
                        <a:lumMod val="75000"/>
                      </a:schemeClr>
                    </a:solidFill>
                  </a:tcPr>
                </a:tc>
                <a:extLst>
                  <a:ext uri="{0D108BD9-81ED-4DB2-BD59-A6C34878D82A}">
                    <a16:rowId xmlns:a16="http://schemas.microsoft.com/office/drawing/2014/main" val="10003"/>
                  </a:ext>
                </a:extLst>
              </a:tr>
              <a:tr h="806350">
                <a:tc>
                  <a:txBody>
                    <a:bodyPr/>
                    <a:lstStyle/>
                    <a:p>
                      <a:pPr marL="27305" algn="ctr">
                        <a:lnSpc>
                          <a:spcPct val="100000"/>
                        </a:lnSpc>
                        <a:spcBef>
                          <a:spcPts val="244"/>
                        </a:spcBef>
                      </a:pPr>
                      <a:r>
                        <a:rPr sz="2000" spc="-5" dirty="0">
                          <a:solidFill>
                            <a:schemeClr val="tx1"/>
                          </a:solidFill>
                          <a:latin typeface="Now" panose="020B0604020202020204" charset="0"/>
                          <a:cs typeface="Arial MT"/>
                        </a:rPr>
                        <a:t>40-60</a:t>
                      </a:r>
                      <a:endParaRPr sz="2000">
                        <a:solidFill>
                          <a:schemeClr val="tx1"/>
                        </a:solidFill>
                        <a:latin typeface="Now" panose="020B0604020202020204" charset="0"/>
                        <a:cs typeface="Arial MT"/>
                      </a:endParaRPr>
                    </a:p>
                  </a:txBody>
                  <a:tcPr marL="0" marR="0" marT="31114" marB="0" anchor="ctr">
                    <a:lnL w="12700">
                      <a:solidFill>
                        <a:srgbClr val="242D46"/>
                      </a:solidFill>
                      <a:prstDash val="solid"/>
                    </a:lnL>
                    <a:lnR w="12700">
                      <a:solidFill>
                        <a:srgbClr val="242D46"/>
                      </a:solidFill>
                      <a:prstDash val="solid"/>
                    </a:lnR>
                    <a:lnT w="12700">
                      <a:solidFill>
                        <a:srgbClr val="242D46"/>
                      </a:solidFill>
                      <a:prstDash val="solid"/>
                    </a:lnT>
                    <a:lnB w="12700">
                      <a:solidFill>
                        <a:srgbClr val="242D46"/>
                      </a:solidFill>
                      <a:prstDash val="solid"/>
                    </a:lnB>
                    <a:solidFill>
                      <a:srgbClr val="F7F4EB"/>
                    </a:solidFill>
                  </a:tcPr>
                </a:tc>
                <a:tc>
                  <a:txBody>
                    <a:bodyPr/>
                    <a:lstStyle/>
                    <a:p>
                      <a:pPr marL="48895" algn="ctr">
                        <a:lnSpc>
                          <a:spcPct val="100000"/>
                        </a:lnSpc>
                        <a:spcBef>
                          <a:spcPts val="244"/>
                        </a:spcBef>
                      </a:pPr>
                      <a:r>
                        <a:rPr sz="2000" dirty="0">
                          <a:solidFill>
                            <a:schemeClr val="tx1"/>
                          </a:solidFill>
                          <a:latin typeface="Now" panose="020B0604020202020204" charset="0"/>
                          <a:cs typeface="Arial MT"/>
                        </a:rPr>
                        <a:t>M</a:t>
                      </a:r>
                    </a:p>
                  </a:txBody>
                  <a:tcPr marL="0" marR="0" marT="31114" marB="0" anchor="ctr">
                    <a:lnL w="12700">
                      <a:solidFill>
                        <a:srgbClr val="242D46"/>
                      </a:solidFill>
                      <a:prstDash val="solid"/>
                    </a:lnL>
                    <a:lnR w="12700">
                      <a:solidFill>
                        <a:srgbClr val="242D46"/>
                      </a:solidFill>
                      <a:prstDash val="solid"/>
                    </a:lnR>
                    <a:lnT w="12700">
                      <a:solidFill>
                        <a:srgbClr val="242D46"/>
                      </a:solidFill>
                      <a:prstDash val="solid"/>
                    </a:lnT>
                    <a:lnB w="12700">
                      <a:solidFill>
                        <a:srgbClr val="242D46"/>
                      </a:solidFill>
                      <a:prstDash val="solid"/>
                    </a:lnB>
                    <a:solidFill>
                      <a:srgbClr val="F7F4EB"/>
                    </a:solidFill>
                  </a:tcPr>
                </a:tc>
                <a:tc>
                  <a:txBody>
                    <a:bodyPr/>
                    <a:lstStyle/>
                    <a:p>
                      <a:pPr marL="863600" marR="184150" indent="-686435">
                        <a:lnSpc>
                          <a:spcPct val="102800"/>
                        </a:lnSpc>
                        <a:spcBef>
                          <a:spcPts val="195"/>
                        </a:spcBef>
                      </a:pPr>
                      <a:r>
                        <a:rPr sz="2000" spc="-5" dirty="0">
                          <a:solidFill>
                            <a:schemeClr val="tx1"/>
                          </a:solidFill>
                          <a:latin typeface="Now" panose="020B0604020202020204" charset="0"/>
                          <a:cs typeface="Arial MT"/>
                        </a:rPr>
                        <a:t>ECG</a:t>
                      </a:r>
                      <a:r>
                        <a:rPr sz="2000" spc="-30" dirty="0">
                          <a:solidFill>
                            <a:schemeClr val="tx1"/>
                          </a:solidFill>
                          <a:latin typeface="Now" panose="020B0604020202020204" charset="0"/>
                          <a:cs typeface="Arial MT"/>
                        </a:rPr>
                        <a:t> </a:t>
                      </a:r>
                      <a:r>
                        <a:rPr sz="2000" dirty="0">
                          <a:solidFill>
                            <a:schemeClr val="tx1"/>
                          </a:solidFill>
                          <a:latin typeface="Now" panose="020B0604020202020204" charset="0"/>
                          <a:cs typeface="Arial MT"/>
                        </a:rPr>
                        <a:t>&amp;</a:t>
                      </a:r>
                      <a:r>
                        <a:rPr sz="2000" spc="-25" dirty="0">
                          <a:solidFill>
                            <a:schemeClr val="tx1"/>
                          </a:solidFill>
                          <a:latin typeface="Now" panose="020B0604020202020204" charset="0"/>
                          <a:cs typeface="Arial MT"/>
                        </a:rPr>
                        <a:t> </a:t>
                      </a:r>
                      <a:r>
                        <a:rPr sz="2000" spc="-5" dirty="0">
                          <a:solidFill>
                            <a:schemeClr val="tx1"/>
                          </a:solidFill>
                          <a:latin typeface="Now" panose="020B0604020202020204" charset="0"/>
                          <a:cs typeface="Arial MT"/>
                        </a:rPr>
                        <a:t>Blood</a:t>
                      </a:r>
                      <a:r>
                        <a:rPr sz="2000" spc="-30" dirty="0">
                          <a:solidFill>
                            <a:schemeClr val="tx1"/>
                          </a:solidFill>
                          <a:latin typeface="Now" panose="020B0604020202020204" charset="0"/>
                          <a:cs typeface="Arial MT"/>
                        </a:rPr>
                        <a:t> </a:t>
                      </a:r>
                      <a:r>
                        <a:rPr sz="2000" dirty="0">
                          <a:solidFill>
                            <a:schemeClr val="tx1"/>
                          </a:solidFill>
                          <a:latin typeface="Now" panose="020B0604020202020204" charset="0"/>
                          <a:cs typeface="Arial MT"/>
                        </a:rPr>
                        <a:t>sugar</a:t>
                      </a:r>
                      <a:r>
                        <a:rPr sz="2000" spc="-25" dirty="0">
                          <a:solidFill>
                            <a:schemeClr val="tx1"/>
                          </a:solidFill>
                          <a:latin typeface="Now" panose="020B0604020202020204" charset="0"/>
                          <a:cs typeface="Arial MT"/>
                        </a:rPr>
                        <a:t> </a:t>
                      </a:r>
                      <a:r>
                        <a:rPr sz="2000" dirty="0">
                          <a:solidFill>
                            <a:schemeClr val="tx1"/>
                          </a:solidFill>
                          <a:latin typeface="Now" panose="020B0604020202020204" charset="0"/>
                          <a:cs typeface="Arial MT"/>
                        </a:rPr>
                        <a:t>&amp;</a:t>
                      </a:r>
                      <a:endParaRPr lang="en-US" sz="2000" spc="0" dirty="0">
                        <a:solidFill>
                          <a:schemeClr val="tx1"/>
                        </a:solidFill>
                        <a:latin typeface="Now" panose="020B0604020202020204" charset="0"/>
                        <a:cs typeface="Arial MT"/>
                      </a:endParaRPr>
                    </a:p>
                    <a:p>
                      <a:pPr marL="863600" marR="184150" indent="-686435">
                        <a:lnSpc>
                          <a:spcPct val="102800"/>
                        </a:lnSpc>
                        <a:spcBef>
                          <a:spcPts val="195"/>
                        </a:spcBef>
                      </a:pPr>
                      <a:r>
                        <a:rPr sz="2000" spc="-5" dirty="0">
                          <a:solidFill>
                            <a:schemeClr val="tx1"/>
                          </a:solidFill>
                          <a:latin typeface="Now" panose="020B0604020202020204" charset="0"/>
                          <a:cs typeface="Arial MT"/>
                        </a:rPr>
                        <a:t>K</a:t>
                      </a:r>
                      <a:r>
                        <a:rPr lang="en-US" sz="2000" spc="-5" dirty="0">
                          <a:solidFill>
                            <a:schemeClr val="tx1"/>
                          </a:solidFill>
                          <a:latin typeface="Now" panose="020B0604020202020204" charset="0"/>
                          <a:cs typeface="Arial MT"/>
                        </a:rPr>
                        <a:t>idney </a:t>
                      </a:r>
                      <a:r>
                        <a:rPr sz="2000" spc="-5" dirty="0">
                          <a:solidFill>
                            <a:schemeClr val="tx1"/>
                          </a:solidFill>
                          <a:latin typeface="Now" panose="020B0604020202020204" charset="0"/>
                          <a:cs typeface="Arial MT"/>
                        </a:rPr>
                        <a:t>F</a:t>
                      </a:r>
                      <a:r>
                        <a:rPr lang="en-US" sz="2000" spc="-5" dirty="0">
                          <a:solidFill>
                            <a:schemeClr val="tx1"/>
                          </a:solidFill>
                          <a:latin typeface="Now" panose="020B0604020202020204" charset="0"/>
                          <a:cs typeface="Arial MT"/>
                        </a:rPr>
                        <a:t>unction </a:t>
                      </a:r>
                      <a:r>
                        <a:rPr sz="2000" spc="-5" dirty="0">
                          <a:solidFill>
                            <a:schemeClr val="tx1"/>
                          </a:solidFill>
                          <a:latin typeface="Now" panose="020B0604020202020204" charset="0"/>
                          <a:cs typeface="Arial MT"/>
                        </a:rPr>
                        <a:t>T</a:t>
                      </a:r>
                      <a:r>
                        <a:rPr lang="en-US" sz="2000" spc="-5" dirty="0">
                          <a:solidFill>
                            <a:schemeClr val="tx1"/>
                          </a:solidFill>
                          <a:latin typeface="Now" panose="020B0604020202020204" charset="0"/>
                          <a:cs typeface="Arial MT"/>
                        </a:rPr>
                        <a:t>est</a:t>
                      </a:r>
                      <a:endParaRPr sz="2000" dirty="0">
                        <a:solidFill>
                          <a:schemeClr val="tx1"/>
                        </a:solidFill>
                        <a:latin typeface="Now" panose="020B0604020202020204" charset="0"/>
                        <a:cs typeface="Arial MT"/>
                      </a:endParaRPr>
                    </a:p>
                  </a:txBody>
                  <a:tcPr marL="0" marR="0" marT="24765" marB="0" anchor="ctr">
                    <a:lnL w="12700">
                      <a:solidFill>
                        <a:srgbClr val="242D46"/>
                      </a:solidFill>
                      <a:prstDash val="solid"/>
                    </a:lnL>
                    <a:lnR w="12700">
                      <a:solidFill>
                        <a:srgbClr val="242D46"/>
                      </a:solidFill>
                      <a:prstDash val="solid"/>
                    </a:lnR>
                    <a:lnT w="12700">
                      <a:solidFill>
                        <a:srgbClr val="242D46"/>
                      </a:solidFill>
                      <a:prstDash val="solid"/>
                    </a:lnT>
                    <a:lnB w="12700">
                      <a:solidFill>
                        <a:srgbClr val="242D46"/>
                      </a:solidFill>
                      <a:prstDash val="solid"/>
                    </a:lnB>
                    <a:solidFill>
                      <a:schemeClr val="bg1">
                        <a:lumMod val="75000"/>
                      </a:schemeClr>
                    </a:solidFill>
                  </a:tcPr>
                </a:tc>
                <a:extLst>
                  <a:ext uri="{0D108BD9-81ED-4DB2-BD59-A6C34878D82A}">
                    <a16:rowId xmlns:a16="http://schemas.microsoft.com/office/drawing/2014/main" val="10004"/>
                  </a:ext>
                </a:extLst>
              </a:tr>
              <a:tr h="1137395">
                <a:tc>
                  <a:txBody>
                    <a:bodyPr/>
                    <a:lstStyle/>
                    <a:p>
                      <a:pPr marL="27305" algn="ctr">
                        <a:lnSpc>
                          <a:spcPct val="100000"/>
                        </a:lnSpc>
                        <a:spcBef>
                          <a:spcPts val="244"/>
                        </a:spcBef>
                      </a:pPr>
                      <a:r>
                        <a:rPr sz="2000" spc="-5" dirty="0">
                          <a:solidFill>
                            <a:schemeClr val="tx1"/>
                          </a:solidFill>
                          <a:latin typeface="Now" panose="020B0604020202020204" charset="0"/>
                          <a:cs typeface="Arial MT"/>
                        </a:rPr>
                        <a:t>40-60</a:t>
                      </a:r>
                      <a:endParaRPr sz="2000" dirty="0">
                        <a:solidFill>
                          <a:schemeClr val="tx1"/>
                        </a:solidFill>
                        <a:latin typeface="Now" panose="020B0604020202020204" charset="0"/>
                        <a:cs typeface="Arial MT"/>
                      </a:endParaRPr>
                    </a:p>
                  </a:txBody>
                  <a:tcPr marL="0" marR="0" marT="31114" marB="0" anchor="ctr">
                    <a:lnL w="12700">
                      <a:solidFill>
                        <a:srgbClr val="242D46"/>
                      </a:solidFill>
                      <a:prstDash val="solid"/>
                    </a:lnL>
                    <a:lnR w="12700">
                      <a:solidFill>
                        <a:srgbClr val="242D46"/>
                      </a:solidFill>
                      <a:prstDash val="solid"/>
                    </a:lnR>
                    <a:lnT w="12700">
                      <a:solidFill>
                        <a:srgbClr val="242D46"/>
                      </a:solidFill>
                      <a:prstDash val="solid"/>
                    </a:lnT>
                    <a:lnB w="12700">
                      <a:solidFill>
                        <a:srgbClr val="242D46"/>
                      </a:solidFill>
                      <a:prstDash val="solid"/>
                    </a:lnB>
                    <a:solidFill>
                      <a:srgbClr val="F7F7F5"/>
                    </a:solidFill>
                  </a:tcPr>
                </a:tc>
                <a:tc>
                  <a:txBody>
                    <a:bodyPr/>
                    <a:lstStyle/>
                    <a:p>
                      <a:pPr marL="27305" algn="ctr">
                        <a:lnSpc>
                          <a:spcPct val="100000"/>
                        </a:lnSpc>
                        <a:spcBef>
                          <a:spcPts val="244"/>
                        </a:spcBef>
                      </a:pPr>
                      <a:r>
                        <a:rPr sz="2000" dirty="0">
                          <a:solidFill>
                            <a:schemeClr val="tx1"/>
                          </a:solidFill>
                          <a:latin typeface="Now" panose="020B0604020202020204" charset="0"/>
                          <a:cs typeface="Arial MT"/>
                        </a:rPr>
                        <a:t>F</a:t>
                      </a:r>
                    </a:p>
                  </a:txBody>
                  <a:tcPr marL="0" marR="0" marT="31114" marB="0" anchor="ctr">
                    <a:lnL w="12700">
                      <a:solidFill>
                        <a:srgbClr val="242D46"/>
                      </a:solidFill>
                      <a:prstDash val="solid"/>
                    </a:lnL>
                    <a:lnR w="12700">
                      <a:solidFill>
                        <a:srgbClr val="242D46"/>
                      </a:solidFill>
                      <a:prstDash val="solid"/>
                    </a:lnR>
                    <a:lnT w="12700">
                      <a:solidFill>
                        <a:srgbClr val="242D46"/>
                      </a:solidFill>
                      <a:prstDash val="solid"/>
                    </a:lnT>
                    <a:lnB w="12700">
                      <a:solidFill>
                        <a:srgbClr val="242D46"/>
                      </a:solidFill>
                      <a:prstDash val="solid"/>
                    </a:lnB>
                    <a:solidFill>
                      <a:srgbClr val="F7F7F5"/>
                    </a:solidFill>
                  </a:tcPr>
                </a:tc>
                <a:tc>
                  <a:txBody>
                    <a:bodyPr/>
                    <a:lstStyle/>
                    <a:p>
                      <a:pPr marL="530225" marR="307340" indent="-257810">
                        <a:lnSpc>
                          <a:spcPct val="102899"/>
                        </a:lnSpc>
                        <a:spcBef>
                          <a:spcPts val="195"/>
                        </a:spcBef>
                      </a:pPr>
                      <a:r>
                        <a:rPr sz="2000" spc="-5" dirty="0">
                          <a:solidFill>
                            <a:schemeClr val="tx1"/>
                          </a:solidFill>
                          <a:latin typeface="Now" panose="020B0604020202020204" charset="0"/>
                          <a:cs typeface="Arial MT"/>
                        </a:rPr>
                        <a:t>Hb</a:t>
                      </a:r>
                      <a:r>
                        <a:rPr sz="2000" spc="-30" dirty="0">
                          <a:solidFill>
                            <a:schemeClr val="tx1"/>
                          </a:solidFill>
                          <a:latin typeface="Now" panose="020B0604020202020204" charset="0"/>
                          <a:cs typeface="Arial MT"/>
                        </a:rPr>
                        <a:t> </a:t>
                      </a:r>
                      <a:r>
                        <a:rPr sz="2000" dirty="0">
                          <a:solidFill>
                            <a:schemeClr val="tx1"/>
                          </a:solidFill>
                          <a:latin typeface="Now" panose="020B0604020202020204" charset="0"/>
                          <a:cs typeface="Arial MT"/>
                        </a:rPr>
                        <a:t>&amp;</a:t>
                      </a:r>
                      <a:r>
                        <a:rPr sz="2000" spc="-25" dirty="0">
                          <a:solidFill>
                            <a:schemeClr val="tx1"/>
                          </a:solidFill>
                          <a:latin typeface="Now" panose="020B0604020202020204" charset="0"/>
                          <a:cs typeface="Arial MT"/>
                        </a:rPr>
                        <a:t> </a:t>
                      </a:r>
                      <a:r>
                        <a:rPr sz="2000" spc="-5" dirty="0">
                          <a:solidFill>
                            <a:schemeClr val="tx1"/>
                          </a:solidFill>
                          <a:latin typeface="Now" panose="020B0604020202020204" charset="0"/>
                          <a:cs typeface="Arial MT"/>
                        </a:rPr>
                        <a:t>ECG</a:t>
                      </a:r>
                      <a:r>
                        <a:rPr sz="2000" spc="-30" dirty="0">
                          <a:solidFill>
                            <a:schemeClr val="tx1"/>
                          </a:solidFill>
                          <a:latin typeface="Now" panose="020B0604020202020204" charset="0"/>
                          <a:cs typeface="Arial MT"/>
                        </a:rPr>
                        <a:t> </a:t>
                      </a:r>
                      <a:r>
                        <a:rPr sz="2000" dirty="0">
                          <a:solidFill>
                            <a:schemeClr val="tx1"/>
                          </a:solidFill>
                          <a:latin typeface="Now" panose="020B0604020202020204" charset="0"/>
                          <a:cs typeface="Arial MT"/>
                        </a:rPr>
                        <a:t>&amp;</a:t>
                      </a:r>
                      <a:r>
                        <a:rPr sz="2000" spc="-25" dirty="0">
                          <a:solidFill>
                            <a:schemeClr val="tx1"/>
                          </a:solidFill>
                          <a:latin typeface="Now" panose="020B0604020202020204" charset="0"/>
                          <a:cs typeface="Arial MT"/>
                        </a:rPr>
                        <a:t> </a:t>
                      </a:r>
                      <a:r>
                        <a:rPr sz="2000" spc="-5" dirty="0">
                          <a:solidFill>
                            <a:schemeClr val="tx1"/>
                          </a:solidFill>
                          <a:latin typeface="Now" panose="020B0604020202020204" charset="0"/>
                          <a:cs typeface="Arial MT"/>
                        </a:rPr>
                        <a:t>Blood </a:t>
                      </a:r>
                      <a:r>
                        <a:rPr sz="2000" spc="-375" dirty="0">
                          <a:solidFill>
                            <a:schemeClr val="tx1"/>
                          </a:solidFill>
                          <a:latin typeface="Now" panose="020B0604020202020204" charset="0"/>
                          <a:cs typeface="Arial MT"/>
                        </a:rPr>
                        <a:t> </a:t>
                      </a:r>
                      <a:r>
                        <a:rPr sz="2000" dirty="0">
                          <a:solidFill>
                            <a:schemeClr val="tx1"/>
                          </a:solidFill>
                          <a:latin typeface="Now" panose="020B0604020202020204" charset="0"/>
                          <a:cs typeface="Arial MT"/>
                        </a:rPr>
                        <a:t>sugar</a:t>
                      </a:r>
                      <a:r>
                        <a:rPr sz="2000" spc="-20" dirty="0">
                          <a:solidFill>
                            <a:schemeClr val="tx1"/>
                          </a:solidFill>
                          <a:latin typeface="Now" panose="020B0604020202020204" charset="0"/>
                          <a:cs typeface="Arial MT"/>
                        </a:rPr>
                        <a:t> </a:t>
                      </a:r>
                      <a:r>
                        <a:rPr lang="en-US" sz="2000" dirty="0">
                          <a:solidFill>
                            <a:schemeClr val="tx1"/>
                          </a:solidFill>
                          <a:latin typeface="Now" panose="020B0604020202020204" charset="0"/>
                          <a:cs typeface="Arial MT"/>
                        </a:rPr>
                        <a:t>&amp;</a:t>
                      </a:r>
                    </a:p>
                    <a:p>
                      <a:pPr marL="530225" marR="307340" indent="-257810">
                        <a:lnSpc>
                          <a:spcPct val="102899"/>
                        </a:lnSpc>
                        <a:spcBef>
                          <a:spcPts val="195"/>
                        </a:spcBef>
                      </a:pPr>
                      <a:r>
                        <a:rPr sz="2000" spc="-5" dirty="0">
                          <a:solidFill>
                            <a:schemeClr val="tx1"/>
                          </a:solidFill>
                          <a:latin typeface="Now" panose="020B0604020202020204" charset="0"/>
                          <a:cs typeface="Arial MT"/>
                        </a:rPr>
                        <a:t>K</a:t>
                      </a:r>
                      <a:r>
                        <a:rPr lang="en-US" sz="2000" spc="-5" dirty="0">
                          <a:solidFill>
                            <a:schemeClr val="tx1"/>
                          </a:solidFill>
                          <a:latin typeface="Now" panose="020B0604020202020204" charset="0"/>
                          <a:cs typeface="Arial MT"/>
                        </a:rPr>
                        <a:t>idney Function Test</a:t>
                      </a:r>
                      <a:endParaRPr sz="2000" dirty="0">
                        <a:solidFill>
                          <a:schemeClr val="tx1"/>
                        </a:solidFill>
                        <a:latin typeface="Now" panose="020B0604020202020204" charset="0"/>
                        <a:cs typeface="Arial MT"/>
                      </a:endParaRPr>
                    </a:p>
                  </a:txBody>
                  <a:tcPr marL="0" marR="0" marT="24765" marB="0" anchor="ctr">
                    <a:lnL w="12700">
                      <a:solidFill>
                        <a:srgbClr val="242D46"/>
                      </a:solidFill>
                      <a:prstDash val="solid"/>
                    </a:lnL>
                    <a:lnR w="12700">
                      <a:solidFill>
                        <a:srgbClr val="242D46"/>
                      </a:solidFill>
                      <a:prstDash val="solid"/>
                    </a:lnR>
                    <a:lnT w="12700">
                      <a:solidFill>
                        <a:srgbClr val="242D46"/>
                      </a:solidFill>
                      <a:prstDash val="solid"/>
                    </a:lnT>
                    <a:lnB w="12700">
                      <a:solidFill>
                        <a:srgbClr val="242D46"/>
                      </a:solidFill>
                      <a:prstDash val="solid"/>
                    </a:lnB>
                    <a:solidFill>
                      <a:schemeClr val="bg1">
                        <a:lumMod val="75000"/>
                      </a:schemeClr>
                    </a:solidFill>
                  </a:tcPr>
                </a:tc>
                <a:extLst>
                  <a:ext uri="{0D108BD9-81ED-4DB2-BD59-A6C34878D82A}">
                    <a16:rowId xmlns:a16="http://schemas.microsoft.com/office/drawing/2014/main" val="10005"/>
                  </a:ext>
                </a:extLst>
              </a:tr>
              <a:tr h="774758">
                <a:tc>
                  <a:txBody>
                    <a:bodyPr/>
                    <a:lstStyle/>
                    <a:p>
                      <a:pPr marL="35560" algn="ctr">
                        <a:lnSpc>
                          <a:spcPct val="100000"/>
                        </a:lnSpc>
                        <a:spcBef>
                          <a:spcPts val="244"/>
                        </a:spcBef>
                      </a:pPr>
                      <a:r>
                        <a:rPr sz="2000" spc="-5" dirty="0">
                          <a:solidFill>
                            <a:schemeClr val="tx1"/>
                          </a:solidFill>
                          <a:latin typeface="Now" panose="020B0604020202020204" charset="0"/>
                          <a:cs typeface="Arial MT"/>
                        </a:rPr>
                        <a:t>&gt;60</a:t>
                      </a:r>
                      <a:endParaRPr sz="2000">
                        <a:solidFill>
                          <a:schemeClr val="tx1"/>
                        </a:solidFill>
                        <a:latin typeface="Now" panose="020B0604020202020204" charset="0"/>
                        <a:cs typeface="Arial MT"/>
                      </a:endParaRPr>
                    </a:p>
                  </a:txBody>
                  <a:tcPr marL="0" marR="0" marT="31114" marB="0" anchor="ctr">
                    <a:lnL w="12700">
                      <a:solidFill>
                        <a:srgbClr val="242D46"/>
                      </a:solidFill>
                      <a:prstDash val="solid"/>
                    </a:lnL>
                    <a:lnR w="12700">
                      <a:solidFill>
                        <a:srgbClr val="242D46"/>
                      </a:solidFill>
                      <a:prstDash val="solid"/>
                    </a:lnR>
                    <a:lnT w="12700">
                      <a:solidFill>
                        <a:srgbClr val="242D46"/>
                      </a:solidFill>
                      <a:prstDash val="solid"/>
                    </a:lnT>
                    <a:lnB w="12700">
                      <a:solidFill>
                        <a:srgbClr val="242D46"/>
                      </a:solidFill>
                      <a:prstDash val="solid"/>
                    </a:lnB>
                    <a:solidFill>
                      <a:srgbClr val="F7F4EB"/>
                    </a:solidFill>
                  </a:tcPr>
                </a:tc>
                <a:tc>
                  <a:txBody>
                    <a:bodyPr/>
                    <a:lstStyle/>
                    <a:p>
                      <a:pPr marL="27940" algn="ctr">
                        <a:lnSpc>
                          <a:spcPct val="100000"/>
                        </a:lnSpc>
                        <a:spcBef>
                          <a:spcPts val="244"/>
                        </a:spcBef>
                      </a:pPr>
                      <a:r>
                        <a:rPr sz="2000" dirty="0">
                          <a:solidFill>
                            <a:schemeClr val="tx1"/>
                          </a:solidFill>
                          <a:latin typeface="Now" panose="020B0604020202020204" charset="0"/>
                          <a:cs typeface="Arial MT"/>
                        </a:rPr>
                        <a:t>M&amp;F</a:t>
                      </a:r>
                      <a:endParaRPr sz="2000">
                        <a:solidFill>
                          <a:schemeClr val="tx1"/>
                        </a:solidFill>
                        <a:latin typeface="Now" panose="020B0604020202020204" charset="0"/>
                        <a:cs typeface="Arial MT"/>
                      </a:endParaRPr>
                    </a:p>
                  </a:txBody>
                  <a:tcPr marL="0" marR="0" marT="31114" marB="0" anchor="ctr">
                    <a:lnL w="12700">
                      <a:solidFill>
                        <a:srgbClr val="242D46"/>
                      </a:solidFill>
                      <a:prstDash val="solid"/>
                    </a:lnL>
                    <a:lnR w="12700">
                      <a:solidFill>
                        <a:srgbClr val="242D46"/>
                      </a:solidFill>
                      <a:prstDash val="solid"/>
                    </a:lnR>
                    <a:lnT w="12700">
                      <a:solidFill>
                        <a:srgbClr val="242D46"/>
                      </a:solidFill>
                      <a:prstDash val="solid"/>
                    </a:lnT>
                    <a:lnB w="12700">
                      <a:solidFill>
                        <a:srgbClr val="242D46"/>
                      </a:solidFill>
                      <a:prstDash val="solid"/>
                    </a:lnB>
                    <a:solidFill>
                      <a:srgbClr val="F7F4EB"/>
                    </a:solidFill>
                  </a:tcPr>
                </a:tc>
                <a:tc>
                  <a:txBody>
                    <a:bodyPr/>
                    <a:lstStyle/>
                    <a:p>
                      <a:pPr marL="46355" algn="ctr">
                        <a:lnSpc>
                          <a:spcPct val="100000"/>
                        </a:lnSpc>
                        <a:spcBef>
                          <a:spcPts val="244"/>
                        </a:spcBef>
                      </a:pPr>
                      <a:r>
                        <a:rPr sz="2000" spc="-5" dirty="0">
                          <a:solidFill>
                            <a:schemeClr val="tx1"/>
                          </a:solidFill>
                          <a:latin typeface="Now" panose="020B0604020202020204" charset="0"/>
                          <a:cs typeface="Arial MT"/>
                        </a:rPr>
                        <a:t>All</a:t>
                      </a:r>
                      <a:endParaRPr sz="2000" dirty="0">
                        <a:solidFill>
                          <a:schemeClr val="tx1"/>
                        </a:solidFill>
                        <a:latin typeface="Now" panose="020B0604020202020204" charset="0"/>
                        <a:cs typeface="Arial MT"/>
                      </a:endParaRPr>
                    </a:p>
                  </a:txBody>
                  <a:tcPr marL="0" marR="0" marT="31114" marB="0" anchor="ctr">
                    <a:lnL w="12700">
                      <a:solidFill>
                        <a:srgbClr val="242D46"/>
                      </a:solidFill>
                      <a:prstDash val="solid"/>
                    </a:lnL>
                    <a:lnR w="12700">
                      <a:solidFill>
                        <a:srgbClr val="242D46"/>
                      </a:solidFill>
                      <a:prstDash val="solid"/>
                    </a:lnR>
                    <a:lnT w="12700">
                      <a:solidFill>
                        <a:srgbClr val="242D46"/>
                      </a:solidFill>
                      <a:prstDash val="solid"/>
                    </a:lnT>
                    <a:lnB w="12700">
                      <a:solidFill>
                        <a:srgbClr val="242D46"/>
                      </a:solidFill>
                      <a:prstDash val="solid"/>
                    </a:lnB>
                    <a:solidFill>
                      <a:schemeClr val="bg1">
                        <a:lumMod val="75000"/>
                      </a:schemeClr>
                    </a:solidFill>
                  </a:tcPr>
                </a:tc>
                <a:extLst>
                  <a:ext uri="{0D108BD9-81ED-4DB2-BD59-A6C34878D82A}">
                    <a16:rowId xmlns:a16="http://schemas.microsoft.com/office/drawing/2014/main" val="10006"/>
                  </a:ext>
                </a:extLst>
              </a:tr>
              <a:tr h="806350">
                <a:tc>
                  <a:txBody>
                    <a:bodyPr/>
                    <a:lstStyle/>
                    <a:p>
                      <a:pPr>
                        <a:lnSpc>
                          <a:spcPct val="100000"/>
                        </a:lnSpc>
                      </a:pPr>
                      <a:endParaRPr sz="2000">
                        <a:solidFill>
                          <a:schemeClr val="tx1"/>
                        </a:solidFill>
                        <a:latin typeface="Now" panose="020B0604020202020204" charset="0"/>
                        <a:cs typeface="Times New Roman"/>
                      </a:endParaRPr>
                    </a:p>
                  </a:txBody>
                  <a:tcPr marL="0" marR="0" marT="0" marB="0" anchor="ctr">
                    <a:lnL w="12700">
                      <a:solidFill>
                        <a:srgbClr val="242D46"/>
                      </a:solidFill>
                      <a:prstDash val="solid"/>
                    </a:lnL>
                    <a:lnR w="12700">
                      <a:solidFill>
                        <a:srgbClr val="242D46"/>
                      </a:solidFill>
                      <a:prstDash val="solid"/>
                    </a:lnR>
                    <a:lnT w="12700">
                      <a:solidFill>
                        <a:srgbClr val="242D46"/>
                      </a:solidFill>
                      <a:prstDash val="solid"/>
                    </a:lnT>
                    <a:lnB w="12700">
                      <a:solidFill>
                        <a:srgbClr val="242D46"/>
                      </a:solidFill>
                      <a:prstDash val="solid"/>
                    </a:lnB>
                    <a:solidFill>
                      <a:srgbClr val="F7F7F5"/>
                    </a:solidFill>
                  </a:tcPr>
                </a:tc>
                <a:tc>
                  <a:txBody>
                    <a:bodyPr/>
                    <a:lstStyle/>
                    <a:p>
                      <a:pPr marL="837565" marR="790575" algn="ctr">
                        <a:lnSpc>
                          <a:spcPct val="102800"/>
                        </a:lnSpc>
                        <a:spcBef>
                          <a:spcPts val="195"/>
                        </a:spcBef>
                      </a:pPr>
                      <a:r>
                        <a:rPr sz="2000" dirty="0">
                          <a:solidFill>
                            <a:schemeClr val="tx1"/>
                          </a:solidFill>
                          <a:latin typeface="Now" panose="020B0604020202020204" charset="0"/>
                          <a:cs typeface="Arial MT"/>
                        </a:rPr>
                        <a:t>M&gt;40</a:t>
                      </a:r>
                      <a:r>
                        <a:rPr lang="en-US" sz="2000" dirty="0">
                          <a:solidFill>
                            <a:schemeClr val="tx1"/>
                          </a:solidFill>
                          <a:latin typeface="Now" panose="020B0604020202020204" charset="0"/>
                          <a:cs typeface="Arial MT"/>
                        </a:rPr>
                        <a:t>,</a:t>
                      </a:r>
                      <a:r>
                        <a:rPr sz="2000" dirty="0">
                          <a:solidFill>
                            <a:schemeClr val="tx1"/>
                          </a:solidFill>
                          <a:latin typeface="Now" panose="020B0604020202020204" charset="0"/>
                          <a:cs typeface="Arial MT"/>
                        </a:rPr>
                        <a:t>  </a:t>
                      </a:r>
                      <a:r>
                        <a:rPr sz="2000" spc="-5" dirty="0">
                          <a:solidFill>
                            <a:schemeClr val="tx1"/>
                          </a:solidFill>
                          <a:latin typeface="Now" panose="020B0604020202020204" charset="0"/>
                          <a:cs typeface="Arial MT"/>
                        </a:rPr>
                        <a:t>F&gt;50</a:t>
                      </a:r>
                      <a:endParaRPr sz="2000" dirty="0">
                        <a:solidFill>
                          <a:schemeClr val="tx1"/>
                        </a:solidFill>
                        <a:latin typeface="Now" panose="020B0604020202020204" charset="0"/>
                        <a:cs typeface="Arial MT"/>
                      </a:endParaRPr>
                    </a:p>
                  </a:txBody>
                  <a:tcPr marL="0" marR="0" marT="24765" marB="0" anchor="ctr">
                    <a:lnL w="12700">
                      <a:solidFill>
                        <a:srgbClr val="242D46"/>
                      </a:solidFill>
                      <a:prstDash val="solid"/>
                    </a:lnL>
                    <a:lnR w="12700">
                      <a:solidFill>
                        <a:srgbClr val="242D46"/>
                      </a:solidFill>
                      <a:prstDash val="solid"/>
                    </a:lnR>
                    <a:lnT w="12700">
                      <a:solidFill>
                        <a:srgbClr val="242D46"/>
                      </a:solidFill>
                      <a:prstDash val="solid"/>
                    </a:lnT>
                    <a:lnB w="12700">
                      <a:solidFill>
                        <a:srgbClr val="242D46"/>
                      </a:solidFill>
                      <a:prstDash val="solid"/>
                    </a:lnB>
                    <a:solidFill>
                      <a:srgbClr val="F7F7F5"/>
                    </a:solidFill>
                  </a:tcPr>
                </a:tc>
                <a:tc>
                  <a:txBody>
                    <a:bodyPr/>
                    <a:lstStyle/>
                    <a:p>
                      <a:pPr marL="32384" algn="ctr">
                        <a:lnSpc>
                          <a:spcPct val="100000"/>
                        </a:lnSpc>
                        <a:spcBef>
                          <a:spcPts val="320"/>
                        </a:spcBef>
                      </a:pPr>
                      <a:r>
                        <a:rPr sz="2000" spc="-5" dirty="0">
                          <a:solidFill>
                            <a:schemeClr val="tx1"/>
                          </a:solidFill>
                          <a:latin typeface="Now" panose="020B0604020202020204" charset="0"/>
                          <a:cs typeface="Arial MT"/>
                        </a:rPr>
                        <a:t>ECG</a:t>
                      </a:r>
                      <a:endParaRPr sz="2000" dirty="0">
                        <a:solidFill>
                          <a:schemeClr val="tx1"/>
                        </a:solidFill>
                        <a:latin typeface="Now" panose="020B0604020202020204" charset="0"/>
                        <a:cs typeface="Arial MT"/>
                      </a:endParaRPr>
                    </a:p>
                  </a:txBody>
                  <a:tcPr marL="0" marR="0" marT="40640" marB="0" anchor="ctr">
                    <a:lnL w="12700">
                      <a:solidFill>
                        <a:srgbClr val="242D46"/>
                      </a:solidFill>
                      <a:prstDash val="solid"/>
                    </a:lnL>
                    <a:lnR w="12700">
                      <a:solidFill>
                        <a:srgbClr val="242D46"/>
                      </a:solidFill>
                      <a:prstDash val="solid"/>
                    </a:lnR>
                    <a:lnT w="12700">
                      <a:solidFill>
                        <a:srgbClr val="242D46"/>
                      </a:solidFill>
                      <a:prstDash val="solid"/>
                    </a:lnT>
                    <a:lnB w="12700">
                      <a:solidFill>
                        <a:srgbClr val="242D46"/>
                      </a:solidFill>
                      <a:prstDash val="solid"/>
                    </a:lnB>
                    <a:solidFill>
                      <a:schemeClr val="bg1">
                        <a:lumMod val="75000"/>
                      </a:schemeClr>
                    </a:solidFill>
                  </a:tcPr>
                </a:tc>
                <a:extLst>
                  <a:ext uri="{0D108BD9-81ED-4DB2-BD59-A6C34878D82A}">
                    <a16:rowId xmlns:a16="http://schemas.microsoft.com/office/drawing/2014/main" val="10007"/>
                  </a:ext>
                </a:extLst>
              </a:tr>
            </a:tbl>
          </a:graphicData>
        </a:graphic>
      </p:graphicFrame>
      <p:grpSp>
        <p:nvGrpSpPr>
          <p:cNvPr id="3" name="Group 16">
            <a:extLst>
              <a:ext uri="{FF2B5EF4-FFF2-40B4-BE49-F238E27FC236}">
                <a16:creationId xmlns:a16="http://schemas.microsoft.com/office/drawing/2014/main" id="{6930FCBE-14FB-55A0-A2A3-C82EA79C9161}"/>
              </a:ext>
            </a:extLst>
          </p:cNvPr>
          <p:cNvGrpSpPr/>
          <p:nvPr/>
        </p:nvGrpSpPr>
        <p:grpSpPr>
          <a:xfrm>
            <a:off x="16154400" y="9334500"/>
            <a:ext cx="1453670" cy="428324"/>
            <a:chOff x="0" y="0"/>
            <a:chExt cx="952367" cy="280615"/>
          </a:xfrm>
        </p:grpSpPr>
        <p:sp>
          <p:nvSpPr>
            <p:cNvPr id="4" name="Freeform 17">
              <a:extLst>
                <a:ext uri="{FF2B5EF4-FFF2-40B4-BE49-F238E27FC236}">
                  <a16:creationId xmlns:a16="http://schemas.microsoft.com/office/drawing/2014/main" id="{D4554A0F-088C-7769-6CBF-F511E0311595}"/>
                </a:ext>
              </a:extLst>
            </p:cNvPr>
            <p:cNvSpPr/>
            <p:nvPr/>
          </p:nvSpPr>
          <p:spPr>
            <a:xfrm>
              <a:off x="0" y="0"/>
              <a:ext cx="952367" cy="280615"/>
            </a:xfrm>
            <a:custGeom>
              <a:avLst/>
              <a:gdLst/>
              <a:ahLst/>
              <a:cxnLst/>
              <a:rect l="l" t="t" r="r" b="b"/>
              <a:pathLst>
                <a:path w="952367" h="280615">
                  <a:moveTo>
                    <a:pt x="140308" y="0"/>
                  </a:moveTo>
                  <a:lnTo>
                    <a:pt x="812059" y="0"/>
                  </a:lnTo>
                  <a:cubicBezTo>
                    <a:pt x="889549" y="0"/>
                    <a:pt x="952367" y="62818"/>
                    <a:pt x="952367" y="140308"/>
                  </a:cubicBezTo>
                  <a:lnTo>
                    <a:pt x="952367" y="140308"/>
                  </a:lnTo>
                  <a:cubicBezTo>
                    <a:pt x="952367" y="177519"/>
                    <a:pt x="937585" y="213207"/>
                    <a:pt x="911272" y="239520"/>
                  </a:cubicBezTo>
                  <a:cubicBezTo>
                    <a:pt x="884959" y="265833"/>
                    <a:pt x="849271" y="280615"/>
                    <a:pt x="812059" y="280615"/>
                  </a:cubicBezTo>
                  <a:lnTo>
                    <a:pt x="140308" y="280615"/>
                  </a:lnTo>
                  <a:cubicBezTo>
                    <a:pt x="62818" y="280615"/>
                    <a:pt x="0" y="217797"/>
                    <a:pt x="0" y="140308"/>
                  </a:cubicBezTo>
                  <a:lnTo>
                    <a:pt x="0" y="140308"/>
                  </a:lnTo>
                  <a:cubicBezTo>
                    <a:pt x="0" y="62818"/>
                    <a:pt x="62818" y="0"/>
                    <a:pt x="140308" y="0"/>
                  </a:cubicBezTo>
                  <a:close/>
                </a:path>
              </a:pathLst>
            </a:custGeom>
            <a:solidFill>
              <a:srgbClr val="000000">
                <a:alpha val="0"/>
              </a:srgbClr>
            </a:solidFill>
            <a:ln w="9525" cap="rnd">
              <a:solidFill>
                <a:srgbClr val="000000"/>
              </a:solidFill>
              <a:prstDash val="solid"/>
              <a:round/>
            </a:ln>
          </p:spPr>
        </p:sp>
        <p:sp>
          <p:nvSpPr>
            <p:cNvPr id="5" name="TextBox 18">
              <a:extLst>
                <a:ext uri="{FF2B5EF4-FFF2-40B4-BE49-F238E27FC236}">
                  <a16:creationId xmlns:a16="http://schemas.microsoft.com/office/drawing/2014/main" id="{7001A366-350A-2420-BD90-A8976C164713}"/>
                </a:ext>
              </a:extLst>
            </p:cNvPr>
            <p:cNvSpPr txBox="1"/>
            <p:nvPr/>
          </p:nvSpPr>
          <p:spPr>
            <a:xfrm>
              <a:off x="0" y="-28575"/>
              <a:ext cx="952367" cy="309190"/>
            </a:xfrm>
            <a:prstGeom prst="rect">
              <a:avLst/>
            </a:prstGeom>
          </p:spPr>
          <p:txBody>
            <a:bodyPr lIns="40640" tIns="40640" rIns="40640" bIns="40640" rtlCol="0" anchor="ctr"/>
            <a:lstStyle/>
            <a:p>
              <a:pPr algn="ctr">
                <a:lnSpc>
                  <a:spcPts val="2127"/>
                </a:lnSpc>
              </a:pPr>
              <a:endParaRPr/>
            </a:p>
          </p:txBody>
        </p:sp>
      </p:grpSp>
      <p:sp>
        <p:nvSpPr>
          <p:cNvPr id="6" name="AutoShape 19">
            <a:extLst>
              <a:ext uri="{FF2B5EF4-FFF2-40B4-BE49-F238E27FC236}">
                <a16:creationId xmlns:a16="http://schemas.microsoft.com/office/drawing/2014/main" id="{FA20AA02-DB27-D0D0-89FD-C6B01E315F29}"/>
              </a:ext>
            </a:extLst>
          </p:cNvPr>
          <p:cNvSpPr/>
          <p:nvPr/>
        </p:nvSpPr>
        <p:spPr>
          <a:xfrm>
            <a:off x="16536372" y="9548662"/>
            <a:ext cx="714075" cy="0"/>
          </a:xfrm>
          <a:prstGeom prst="line">
            <a:avLst/>
          </a:prstGeom>
          <a:ln w="19050" cap="flat">
            <a:solidFill>
              <a:srgbClr val="000000">
                <a:alpha val="70980"/>
              </a:srgbClr>
            </a:solidFill>
            <a:prstDash val="solid"/>
            <a:headEnd type="none" w="sm" len="sm"/>
            <a:tailEnd type="arrow" w="med" len="sm"/>
          </a:ln>
        </p:spPr>
      </p:sp>
      <p:sp>
        <p:nvSpPr>
          <p:cNvPr id="8" name="TextBox 7">
            <a:extLst>
              <a:ext uri="{FF2B5EF4-FFF2-40B4-BE49-F238E27FC236}">
                <a16:creationId xmlns:a16="http://schemas.microsoft.com/office/drawing/2014/main" id="{BA9DF566-CE15-5A12-5EC7-58B83422356F}"/>
              </a:ext>
            </a:extLst>
          </p:cNvPr>
          <p:cNvSpPr txBox="1"/>
          <p:nvPr/>
        </p:nvSpPr>
        <p:spPr>
          <a:xfrm>
            <a:off x="3048000" y="764466"/>
            <a:ext cx="12268200" cy="1149097"/>
          </a:xfrm>
          <a:prstGeom prst="rect">
            <a:avLst/>
          </a:prstGeom>
        </p:spPr>
        <p:txBody>
          <a:bodyPr wrap="square" lIns="0" tIns="0" rIns="0" bIns="0" rtlCol="0" anchor="t">
            <a:spAutoFit/>
          </a:bodyPr>
          <a:lstStyle/>
          <a:p>
            <a:pPr algn="l">
              <a:lnSpc>
                <a:spcPts val="8989"/>
              </a:lnSpc>
              <a:spcBef>
                <a:spcPct val="0"/>
              </a:spcBef>
            </a:pPr>
            <a:r>
              <a:rPr lang="en-US" sz="7368" b="1" dirty="0">
                <a:solidFill>
                  <a:srgbClr val="E98D55"/>
                </a:solidFill>
                <a:latin typeface="Now Bold"/>
                <a:ea typeface="Now Bold"/>
                <a:cs typeface="Now Bold"/>
                <a:sym typeface="Now Bold"/>
              </a:rPr>
              <a:t>Laboratory Investigations</a:t>
            </a:r>
            <a:endParaRPr lang="en-US" sz="7368" b="1" dirty="0">
              <a:solidFill>
                <a:srgbClr val="404040"/>
              </a:solidFill>
              <a:latin typeface="Now Bold"/>
              <a:ea typeface="Now Bold"/>
              <a:cs typeface="Now Bold"/>
              <a:sym typeface="Now Bold"/>
            </a:endParaRPr>
          </a:p>
        </p:txBody>
      </p:sp>
    </p:spTree>
    <p:extLst>
      <p:ext uri="{BB962C8B-B14F-4D97-AF65-F5344CB8AC3E}">
        <p14:creationId xmlns:p14="http://schemas.microsoft.com/office/powerpoint/2010/main" val="30459615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ight Triangle 8">
            <a:extLst>
              <a:ext uri="{FF2B5EF4-FFF2-40B4-BE49-F238E27FC236}">
                <a16:creationId xmlns:a16="http://schemas.microsoft.com/office/drawing/2014/main" id="{19938498-CDBD-BCA2-3238-0D5C7922C9A5}"/>
              </a:ext>
            </a:extLst>
          </p:cNvPr>
          <p:cNvSpPr/>
          <p:nvPr/>
        </p:nvSpPr>
        <p:spPr>
          <a:xfrm rot="16200000">
            <a:off x="6841708" y="-1159292"/>
            <a:ext cx="10287000" cy="12605584"/>
          </a:xfrm>
          <a:prstGeom prst="rtTriangle">
            <a:avLst/>
          </a:prstGeom>
          <a:solidFill>
            <a:srgbClr val="EAEAE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8D79685-7651-D1A0-9DFE-3C18AFF48557}"/>
              </a:ext>
            </a:extLst>
          </p:cNvPr>
          <p:cNvSpPr txBox="1"/>
          <p:nvPr/>
        </p:nvSpPr>
        <p:spPr>
          <a:xfrm>
            <a:off x="-304800" y="3314700"/>
            <a:ext cx="13258800" cy="3970318"/>
          </a:xfrm>
          <a:prstGeom prst="rect">
            <a:avLst/>
          </a:prstGeom>
          <a:noFill/>
        </p:spPr>
        <p:txBody>
          <a:bodyPr wrap="square" rtlCol="0">
            <a:spAutoFit/>
          </a:bodyPr>
          <a:lstStyle/>
          <a:p>
            <a:pPr lvl="3"/>
            <a:r>
              <a:rPr lang="en-US" sz="3600" dirty="0">
                <a:latin typeface="+mj-lt"/>
                <a:sym typeface="Now"/>
              </a:rPr>
              <a:t>If a patient is known to have certain diseases, do investigations according to disease ex.</a:t>
            </a:r>
          </a:p>
          <a:p>
            <a:pPr lvl="3"/>
            <a:br>
              <a:rPr lang="en-US" sz="3600" dirty="0">
                <a:latin typeface="+mj-lt"/>
                <a:sym typeface="Now"/>
              </a:rPr>
            </a:br>
            <a:r>
              <a:rPr lang="en-US" sz="3600" dirty="0">
                <a:latin typeface="+mj-lt"/>
                <a:sym typeface="Now"/>
              </a:rPr>
              <a:t>Thyroid pt -&gt; T3 ,T4 ,TSH</a:t>
            </a:r>
          </a:p>
          <a:p>
            <a:pPr lvl="3"/>
            <a:r>
              <a:rPr lang="en-US" sz="3600" dirty="0">
                <a:latin typeface="+mj-lt"/>
                <a:sym typeface="Now"/>
              </a:rPr>
              <a:t>D.M -&gt; Glucose level</a:t>
            </a:r>
          </a:p>
          <a:p>
            <a:pPr lvl="3"/>
            <a:r>
              <a:rPr lang="en-US" sz="3600" dirty="0">
                <a:latin typeface="+mj-lt"/>
                <a:sym typeface="Now"/>
              </a:rPr>
              <a:t>Renal disease and hypertension -&gt; electrolytes &amp; creatinine</a:t>
            </a:r>
          </a:p>
          <a:p>
            <a:pPr lvl="3"/>
            <a:r>
              <a:rPr lang="en-US" sz="3600" dirty="0">
                <a:latin typeface="+mj-lt"/>
                <a:sym typeface="Now"/>
              </a:rPr>
              <a:t>Liver disease or anticoagulant therapy -&gt; INR, </a:t>
            </a:r>
            <a:r>
              <a:rPr lang="en-US" sz="3600" dirty="0" err="1">
                <a:latin typeface="+mj-lt"/>
                <a:sym typeface="Now"/>
              </a:rPr>
              <a:t>aPTT</a:t>
            </a:r>
            <a:endParaRPr lang="en-US" sz="3600" dirty="0">
              <a:latin typeface="+mj-lt"/>
              <a:sym typeface="Now"/>
            </a:endParaRPr>
          </a:p>
        </p:txBody>
      </p:sp>
      <p:grpSp>
        <p:nvGrpSpPr>
          <p:cNvPr id="2" name="Group 16">
            <a:extLst>
              <a:ext uri="{FF2B5EF4-FFF2-40B4-BE49-F238E27FC236}">
                <a16:creationId xmlns:a16="http://schemas.microsoft.com/office/drawing/2014/main" id="{12EA92B4-4C08-9D62-3C01-4EEDABC0220E}"/>
              </a:ext>
            </a:extLst>
          </p:cNvPr>
          <p:cNvGrpSpPr/>
          <p:nvPr/>
        </p:nvGrpSpPr>
        <p:grpSpPr>
          <a:xfrm>
            <a:off x="16154400" y="9334500"/>
            <a:ext cx="1453670" cy="428324"/>
            <a:chOff x="0" y="0"/>
            <a:chExt cx="952367" cy="280615"/>
          </a:xfrm>
        </p:grpSpPr>
        <p:sp>
          <p:nvSpPr>
            <p:cNvPr id="4" name="Freeform 17">
              <a:extLst>
                <a:ext uri="{FF2B5EF4-FFF2-40B4-BE49-F238E27FC236}">
                  <a16:creationId xmlns:a16="http://schemas.microsoft.com/office/drawing/2014/main" id="{FCE37ACC-017A-2C7B-142F-BC2512A773C8}"/>
                </a:ext>
              </a:extLst>
            </p:cNvPr>
            <p:cNvSpPr/>
            <p:nvPr/>
          </p:nvSpPr>
          <p:spPr>
            <a:xfrm>
              <a:off x="0" y="0"/>
              <a:ext cx="952367" cy="280615"/>
            </a:xfrm>
            <a:custGeom>
              <a:avLst/>
              <a:gdLst/>
              <a:ahLst/>
              <a:cxnLst/>
              <a:rect l="l" t="t" r="r" b="b"/>
              <a:pathLst>
                <a:path w="952367" h="280615">
                  <a:moveTo>
                    <a:pt x="140308" y="0"/>
                  </a:moveTo>
                  <a:lnTo>
                    <a:pt x="812059" y="0"/>
                  </a:lnTo>
                  <a:cubicBezTo>
                    <a:pt x="889549" y="0"/>
                    <a:pt x="952367" y="62818"/>
                    <a:pt x="952367" y="140308"/>
                  </a:cubicBezTo>
                  <a:lnTo>
                    <a:pt x="952367" y="140308"/>
                  </a:lnTo>
                  <a:cubicBezTo>
                    <a:pt x="952367" y="177519"/>
                    <a:pt x="937585" y="213207"/>
                    <a:pt x="911272" y="239520"/>
                  </a:cubicBezTo>
                  <a:cubicBezTo>
                    <a:pt x="884959" y="265833"/>
                    <a:pt x="849271" y="280615"/>
                    <a:pt x="812059" y="280615"/>
                  </a:cubicBezTo>
                  <a:lnTo>
                    <a:pt x="140308" y="280615"/>
                  </a:lnTo>
                  <a:cubicBezTo>
                    <a:pt x="62818" y="280615"/>
                    <a:pt x="0" y="217797"/>
                    <a:pt x="0" y="140308"/>
                  </a:cubicBezTo>
                  <a:lnTo>
                    <a:pt x="0" y="140308"/>
                  </a:lnTo>
                  <a:cubicBezTo>
                    <a:pt x="0" y="62818"/>
                    <a:pt x="62818" y="0"/>
                    <a:pt x="140308" y="0"/>
                  </a:cubicBezTo>
                  <a:close/>
                </a:path>
              </a:pathLst>
            </a:custGeom>
            <a:solidFill>
              <a:srgbClr val="000000">
                <a:alpha val="0"/>
              </a:srgbClr>
            </a:solidFill>
            <a:ln w="9525" cap="rnd">
              <a:solidFill>
                <a:srgbClr val="000000"/>
              </a:solidFill>
              <a:prstDash val="solid"/>
              <a:round/>
            </a:ln>
          </p:spPr>
        </p:sp>
        <p:sp>
          <p:nvSpPr>
            <p:cNvPr id="5" name="TextBox 18">
              <a:extLst>
                <a:ext uri="{FF2B5EF4-FFF2-40B4-BE49-F238E27FC236}">
                  <a16:creationId xmlns:a16="http://schemas.microsoft.com/office/drawing/2014/main" id="{9C9732C9-21A8-2384-5703-6D5E646C7604}"/>
                </a:ext>
              </a:extLst>
            </p:cNvPr>
            <p:cNvSpPr txBox="1"/>
            <p:nvPr/>
          </p:nvSpPr>
          <p:spPr>
            <a:xfrm>
              <a:off x="0" y="-28575"/>
              <a:ext cx="952367" cy="309190"/>
            </a:xfrm>
            <a:prstGeom prst="rect">
              <a:avLst/>
            </a:prstGeom>
          </p:spPr>
          <p:txBody>
            <a:bodyPr lIns="40640" tIns="40640" rIns="40640" bIns="40640" rtlCol="0" anchor="ctr"/>
            <a:lstStyle/>
            <a:p>
              <a:pPr algn="ctr">
                <a:lnSpc>
                  <a:spcPts val="2127"/>
                </a:lnSpc>
              </a:pPr>
              <a:endParaRPr/>
            </a:p>
          </p:txBody>
        </p:sp>
      </p:grpSp>
      <p:sp>
        <p:nvSpPr>
          <p:cNvPr id="6" name="AutoShape 19">
            <a:extLst>
              <a:ext uri="{FF2B5EF4-FFF2-40B4-BE49-F238E27FC236}">
                <a16:creationId xmlns:a16="http://schemas.microsoft.com/office/drawing/2014/main" id="{6CA8B732-B9CE-2A9F-8FC8-0AA839A40F33}"/>
              </a:ext>
            </a:extLst>
          </p:cNvPr>
          <p:cNvSpPr/>
          <p:nvPr/>
        </p:nvSpPr>
        <p:spPr>
          <a:xfrm>
            <a:off x="16536372" y="9548662"/>
            <a:ext cx="714075" cy="0"/>
          </a:xfrm>
          <a:prstGeom prst="line">
            <a:avLst/>
          </a:prstGeom>
          <a:ln w="19050" cap="flat">
            <a:solidFill>
              <a:srgbClr val="000000">
                <a:alpha val="70980"/>
              </a:srgbClr>
            </a:solidFill>
            <a:prstDash val="solid"/>
            <a:headEnd type="none" w="sm" len="sm"/>
            <a:tailEnd type="arrow" w="med" len="sm"/>
          </a:ln>
        </p:spPr>
      </p:sp>
      <p:sp>
        <p:nvSpPr>
          <p:cNvPr id="7" name="TextBox 6">
            <a:extLst>
              <a:ext uri="{FF2B5EF4-FFF2-40B4-BE49-F238E27FC236}">
                <a16:creationId xmlns:a16="http://schemas.microsoft.com/office/drawing/2014/main" id="{A7DBFFCC-D247-7BC7-6942-A7C11A2BD40C}"/>
              </a:ext>
            </a:extLst>
          </p:cNvPr>
          <p:cNvSpPr txBox="1"/>
          <p:nvPr/>
        </p:nvSpPr>
        <p:spPr>
          <a:xfrm>
            <a:off x="1019847" y="1345446"/>
            <a:ext cx="16230600" cy="1149097"/>
          </a:xfrm>
          <a:prstGeom prst="rect">
            <a:avLst/>
          </a:prstGeom>
        </p:spPr>
        <p:txBody>
          <a:bodyPr wrap="square" lIns="0" tIns="0" rIns="0" bIns="0" rtlCol="0" anchor="t">
            <a:spAutoFit/>
          </a:bodyPr>
          <a:lstStyle/>
          <a:p>
            <a:pPr algn="l">
              <a:lnSpc>
                <a:spcPts val="8989"/>
              </a:lnSpc>
              <a:spcBef>
                <a:spcPct val="0"/>
              </a:spcBef>
            </a:pPr>
            <a:r>
              <a:rPr lang="en-US" sz="7368" b="1" dirty="0">
                <a:solidFill>
                  <a:srgbClr val="E98D55"/>
                </a:solidFill>
                <a:latin typeface="Now Bold"/>
                <a:ea typeface="Now Bold"/>
                <a:cs typeface="Now Bold"/>
                <a:sym typeface="Now Bold"/>
              </a:rPr>
              <a:t>Laboratory Investigations</a:t>
            </a:r>
            <a:endParaRPr lang="en-US" sz="7368" b="1" dirty="0">
              <a:solidFill>
                <a:srgbClr val="404040"/>
              </a:solidFill>
              <a:latin typeface="Now Bold"/>
              <a:ea typeface="Now Bold"/>
              <a:cs typeface="Now Bold"/>
              <a:sym typeface="Now Bold"/>
            </a:endParaRPr>
          </a:p>
        </p:txBody>
      </p:sp>
      <p:pic>
        <p:nvPicPr>
          <p:cNvPr id="8194" name="Picture 2" descr="Chemistry lab concept illustration">
            <a:extLst>
              <a:ext uri="{FF2B5EF4-FFF2-40B4-BE49-F238E27FC236}">
                <a16:creationId xmlns:a16="http://schemas.microsoft.com/office/drawing/2014/main" id="{3D36962C-C767-7494-C31D-C567B4B1669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0000" t="41054" r="3994" b="5272"/>
          <a:stretch/>
        </p:blipFill>
        <p:spPr bwMode="auto">
          <a:xfrm>
            <a:off x="13466523" y="3008414"/>
            <a:ext cx="4308954" cy="50271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03589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sosceles Triangle 1">
            <a:extLst>
              <a:ext uri="{FF2B5EF4-FFF2-40B4-BE49-F238E27FC236}">
                <a16:creationId xmlns:a16="http://schemas.microsoft.com/office/drawing/2014/main" id="{F0025D1A-4CAE-9824-68CD-8BF2F416C7DF}"/>
              </a:ext>
            </a:extLst>
          </p:cNvPr>
          <p:cNvSpPr/>
          <p:nvPr/>
        </p:nvSpPr>
        <p:spPr>
          <a:xfrm>
            <a:off x="0" y="4838700"/>
            <a:ext cx="18288000" cy="5439918"/>
          </a:xfrm>
          <a:prstGeom prst="triangle">
            <a:avLst/>
          </a:prstGeom>
          <a:solidFill>
            <a:srgbClr val="EAEAE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5D5E63"/>
              </a:solidFill>
            </a:endParaRPr>
          </a:p>
        </p:txBody>
      </p:sp>
      <p:sp>
        <p:nvSpPr>
          <p:cNvPr id="4" name="TextBox 4"/>
          <p:cNvSpPr txBox="1"/>
          <p:nvPr/>
        </p:nvSpPr>
        <p:spPr>
          <a:xfrm>
            <a:off x="2057400" y="2781300"/>
            <a:ext cx="14706600" cy="6032421"/>
          </a:xfrm>
          <a:prstGeom prst="rect">
            <a:avLst/>
          </a:prstGeom>
        </p:spPr>
        <p:txBody>
          <a:bodyPr wrap="square" lIns="0" tIns="0" rIns="0" bIns="0" rtlCol="0" anchor="t">
            <a:spAutoFit/>
          </a:bodyPr>
          <a:lstStyle/>
          <a:p>
            <a:r>
              <a:rPr lang="en-US" sz="2800" dirty="0">
                <a:solidFill>
                  <a:srgbClr val="000000"/>
                </a:solidFill>
                <a:latin typeface="Now"/>
                <a:ea typeface="Now"/>
                <a:cs typeface="Now"/>
                <a:sym typeface="Now"/>
              </a:rPr>
              <a:t>The ASA physical status classification system is a system for assessing the fitness of patients before a surgical procedure that requires anesthesia.</a:t>
            </a:r>
            <a:br>
              <a:rPr lang="en-US" sz="2800" dirty="0">
                <a:solidFill>
                  <a:srgbClr val="000000"/>
                </a:solidFill>
                <a:latin typeface="Now"/>
                <a:ea typeface="Now"/>
                <a:cs typeface="Now"/>
                <a:sym typeface="Now"/>
              </a:rPr>
            </a:br>
            <a:endParaRPr lang="en-US" sz="2800" dirty="0">
              <a:solidFill>
                <a:srgbClr val="000000"/>
              </a:solidFill>
              <a:latin typeface="Now"/>
              <a:ea typeface="Now"/>
              <a:cs typeface="Now"/>
              <a:sym typeface="Now"/>
            </a:endParaRPr>
          </a:p>
          <a:p>
            <a:br>
              <a:rPr lang="en-US" sz="2800" dirty="0">
                <a:solidFill>
                  <a:srgbClr val="000000"/>
                </a:solidFill>
                <a:latin typeface="Now"/>
                <a:ea typeface="Now"/>
                <a:cs typeface="Now"/>
                <a:sym typeface="Now"/>
              </a:rPr>
            </a:br>
            <a:r>
              <a:rPr lang="en-US" sz="2800" dirty="0">
                <a:solidFill>
                  <a:srgbClr val="000000"/>
                </a:solidFill>
                <a:latin typeface="Now"/>
                <a:ea typeface="Now"/>
                <a:cs typeface="Now"/>
                <a:sym typeface="Now"/>
              </a:rPr>
              <a:t>The purpose of ASA classification is to:</a:t>
            </a:r>
          </a:p>
          <a:p>
            <a:endParaRPr lang="en-US" sz="2800" dirty="0">
              <a:solidFill>
                <a:srgbClr val="000000"/>
              </a:solidFill>
              <a:latin typeface="Now"/>
              <a:ea typeface="Now"/>
              <a:cs typeface="Now"/>
              <a:sym typeface="Now"/>
            </a:endParaRPr>
          </a:p>
          <a:p>
            <a:pPr marL="457200" indent="-457200">
              <a:buFont typeface="Arial" panose="020B0604020202020204" pitchFamily="34" charset="0"/>
              <a:buChar char="•"/>
            </a:pPr>
            <a:r>
              <a:rPr lang="en-US" sz="2800" dirty="0">
                <a:solidFill>
                  <a:srgbClr val="000000"/>
                </a:solidFill>
                <a:latin typeface="Now"/>
                <a:ea typeface="Now"/>
                <a:cs typeface="Now"/>
                <a:sym typeface="Now"/>
              </a:rPr>
              <a:t>Keep a record of your health before surgery.</a:t>
            </a:r>
          </a:p>
          <a:p>
            <a:pPr marL="457200" indent="-457200">
              <a:buFont typeface="Arial" panose="020B0604020202020204" pitchFamily="34" charset="0"/>
              <a:buChar char="•"/>
            </a:pPr>
            <a:r>
              <a:rPr lang="en-US" sz="2800" dirty="0">
                <a:solidFill>
                  <a:srgbClr val="000000"/>
                </a:solidFill>
                <a:latin typeface="Now"/>
                <a:ea typeface="Now"/>
                <a:cs typeface="Now"/>
                <a:sym typeface="Now"/>
              </a:rPr>
              <a:t>Provide a uniform system for all anesthesiologists to use.</a:t>
            </a:r>
          </a:p>
          <a:p>
            <a:pPr marL="457200" indent="-457200">
              <a:buFont typeface="Arial" panose="020B0604020202020204" pitchFamily="34" charset="0"/>
              <a:buChar char="•"/>
            </a:pPr>
            <a:r>
              <a:rPr lang="en-US" sz="2800" dirty="0">
                <a:solidFill>
                  <a:srgbClr val="000000"/>
                </a:solidFill>
                <a:latin typeface="Now"/>
                <a:ea typeface="Now"/>
                <a:cs typeface="Now"/>
                <a:sym typeface="Now"/>
              </a:rPr>
              <a:t>Help predict your risk of surgical complications, along with other factors like the type of surgery, your age, the extent of the procedure, surgery timeframe and more.</a:t>
            </a:r>
          </a:p>
          <a:p>
            <a:pPr algn="ctr"/>
            <a:br>
              <a:rPr lang="en-US" sz="2800" dirty="0">
                <a:solidFill>
                  <a:srgbClr val="000000"/>
                </a:solidFill>
                <a:latin typeface="Now"/>
                <a:ea typeface="Now"/>
                <a:cs typeface="Now"/>
                <a:sym typeface="Now"/>
              </a:rPr>
            </a:br>
            <a:r>
              <a:rPr lang="en-US" sz="2800" dirty="0">
                <a:solidFill>
                  <a:srgbClr val="000000"/>
                </a:solidFill>
                <a:latin typeface="Now"/>
                <a:ea typeface="Now"/>
                <a:cs typeface="Now"/>
                <a:sym typeface="Now"/>
              </a:rPr>
              <a:t> In </a:t>
            </a:r>
            <a:r>
              <a:rPr lang="en-US" sz="2800" b="1" dirty="0">
                <a:solidFill>
                  <a:srgbClr val="000000"/>
                </a:solidFill>
                <a:latin typeface="Now"/>
                <a:ea typeface="Now"/>
                <a:cs typeface="Now"/>
                <a:sym typeface="Now"/>
              </a:rPr>
              <a:t>1963</a:t>
            </a:r>
            <a:r>
              <a:rPr lang="en-US" sz="2800" dirty="0">
                <a:solidFill>
                  <a:srgbClr val="000000"/>
                </a:solidFill>
                <a:latin typeface="Now"/>
                <a:ea typeface="Now"/>
                <a:cs typeface="Now"/>
                <a:sym typeface="Now"/>
              </a:rPr>
              <a:t> </a:t>
            </a:r>
            <a:r>
              <a:rPr lang="en-US" sz="2800" dirty="0">
                <a:solidFill>
                  <a:srgbClr val="FF0000"/>
                </a:solidFill>
                <a:latin typeface="Now"/>
                <a:ea typeface="Now"/>
                <a:cs typeface="Now"/>
                <a:sym typeface="Now"/>
              </a:rPr>
              <a:t>the American Society of Anesthesiologists (ASA) </a:t>
            </a:r>
            <a:r>
              <a:rPr lang="en-US" sz="2800" dirty="0">
                <a:solidFill>
                  <a:srgbClr val="000000"/>
                </a:solidFill>
                <a:latin typeface="Now"/>
                <a:ea typeface="Now"/>
                <a:cs typeface="Now"/>
                <a:sym typeface="Now"/>
              </a:rPr>
              <a:t>adopted a five category physical status classification system; a sixth category was later added.</a:t>
            </a:r>
          </a:p>
        </p:txBody>
      </p:sp>
      <p:sp>
        <p:nvSpPr>
          <p:cNvPr id="24" name="TextBox 24"/>
          <p:cNvSpPr txBox="1"/>
          <p:nvPr/>
        </p:nvSpPr>
        <p:spPr>
          <a:xfrm>
            <a:off x="4248110" y="1060690"/>
            <a:ext cx="9791779" cy="1111010"/>
          </a:xfrm>
          <a:prstGeom prst="rect">
            <a:avLst/>
          </a:prstGeom>
        </p:spPr>
        <p:txBody>
          <a:bodyPr wrap="square" lIns="0" tIns="0" rIns="0" bIns="0" rtlCol="0" anchor="t">
            <a:spAutoFit/>
          </a:bodyPr>
          <a:lstStyle/>
          <a:p>
            <a:pPr algn="ctr">
              <a:lnSpc>
                <a:spcPts val="8696"/>
              </a:lnSpc>
              <a:spcBef>
                <a:spcPct val="0"/>
              </a:spcBef>
            </a:pPr>
            <a:r>
              <a:rPr lang="en-US" sz="7128" b="1" dirty="0">
                <a:solidFill>
                  <a:srgbClr val="E98D55"/>
                </a:solidFill>
                <a:latin typeface="Now Bold"/>
                <a:ea typeface="Now Bold"/>
                <a:cs typeface="Now Bold"/>
                <a:sym typeface="Now Bold"/>
              </a:rPr>
              <a:t>ASA Classification</a:t>
            </a:r>
          </a:p>
        </p:txBody>
      </p:sp>
      <p:grpSp>
        <p:nvGrpSpPr>
          <p:cNvPr id="28" name="Group 16">
            <a:extLst>
              <a:ext uri="{FF2B5EF4-FFF2-40B4-BE49-F238E27FC236}">
                <a16:creationId xmlns:a16="http://schemas.microsoft.com/office/drawing/2014/main" id="{C3381F11-6E59-A6DA-F011-251FFDBD252A}"/>
              </a:ext>
            </a:extLst>
          </p:cNvPr>
          <p:cNvGrpSpPr/>
          <p:nvPr/>
        </p:nvGrpSpPr>
        <p:grpSpPr>
          <a:xfrm>
            <a:off x="16154400" y="9334500"/>
            <a:ext cx="1453670" cy="428324"/>
            <a:chOff x="0" y="0"/>
            <a:chExt cx="952367" cy="280615"/>
          </a:xfrm>
        </p:grpSpPr>
        <p:sp>
          <p:nvSpPr>
            <p:cNvPr id="29" name="Freeform 17">
              <a:extLst>
                <a:ext uri="{FF2B5EF4-FFF2-40B4-BE49-F238E27FC236}">
                  <a16:creationId xmlns:a16="http://schemas.microsoft.com/office/drawing/2014/main" id="{0956DA74-B3FF-6A1C-CE62-2C33020B1B59}"/>
                </a:ext>
              </a:extLst>
            </p:cNvPr>
            <p:cNvSpPr/>
            <p:nvPr/>
          </p:nvSpPr>
          <p:spPr>
            <a:xfrm>
              <a:off x="0" y="0"/>
              <a:ext cx="952367" cy="280615"/>
            </a:xfrm>
            <a:custGeom>
              <a:avLst/>
              <a:gdLst/>
              <a:ahLst/>
              <a:cxnLst/>
              <a:rect l="l" t="t" r="r" b="b"/>
              <a:pathLst>
                <a:path w="952367" h="280615">
                  <a:moveTo>
                    <a:pt x="140308" y="0"/>
                  </a:moveTo>
                  <a:lnTo>
                    <a:pt x="812059" y="0"/>
                  </a:lnTo>
                  <a:cubicBezTo>
                    <a:pt x="889549" y="0"/>
                    <a:pt x="952367" y="62818"/>
                    <a:pt x="952367" y="140308"/>
                  </a:cubicBezTo>
                  <a:lnTo>
                    <a:pt x="952367" y="140308"/>
                  </a:lnTo>
                  <a:cubicBezTo>
                    <a:pt x="952367" y="177519"/>
                    <a:pt x="937585" y="213207"/>
                    <a:pt x="911272" y="239520"/>
                  </a:cubicBezTo>
                  <a:cubicBezTo>
                    <a:pt x="884959" y="265833"/>
                    <a:pt x="849271" y="280615"/>
                    <a:pt x="812059" y="280615"/>
                  </a:cubicBezTo>
                  <a:lnTo>
                    <a:pt x="140308" y="280615"/>
                  </a:lnTo>
                  <a:cubicBezTo>
                    <a:pt x="62818" y="280615"/>
                    <a:pt x="0" y="217797"/>
                    <a:pt x="0" y="140308"/>
                  </a:cubicBezTo>
                  <a:lnTo>
                    <a:pt x="0" y="140308"/>
                  </a:lnTo>
                  <a:cubicBezTo>
                    <a:pt x="0" y="62818"/>
                    <a:pt x="62818" y="0"/>
                    <a:pt x="140308" y="0"/>
                  </a:cubicBezTo>
                  <a:close/>
                </a:path>
              </a:pathLst>
            </a:custGeom>
            <a:solidFill>
              <a:srgbClr val="000000">
                <a:alpha val="0"/>
              </a:srgbClr>
            </a:solidFill>
            <a:ln w="9525" cap="rnd">
              <a:solidFill>
                <a:srgbClr val="000000"/>
              </a:solidFill>
              <a:prstDash val="solid"/>
              <a:round/>
            </a:ln>
          </p:spPr>
        </p:sp>
        <p:sp>
          <p:nvSpPr>
            <p:cNvPr id="30" name="TextBox 18">
              <a:extLst>
                <a:ext uri="{FF2B5EF4-FFF2-40B4-BE49-F238E27FC236}">
                  <a16:creationId xmlns:a16="http://schemas.microsoft.com/office/drawing/2014/main" id="{C2D69A68-6482-F4C2-56E4-E6DF8A1605CF}"/>
                </a:ext>
              </a:extLst>
            </p:cNvPr>
            <p:cNvSpPr txBox="1"/>
            <p:nvPr/>
          </p:nvSpPr>
          <p:spPr>
            <a:xfrm>
              <a:off x="0" y="-28575"/>
              <a:ext cx="952367" cy="309190"/>
            </a:xfrm>
            <a:prstGeom prst="rect">
              <a:avLst/>
            </a:prstGeom>
          </p:spPr>
          <p:txBody>
            <a:bodyPr lIns="40640" tIns="40640" rIns="40640" bIns="40640" rtlCol="0" anchor="ctr"/>
            <a:lstStyle/>
            <a:p>
              <a:pPr algn="ctr">
                <a:lnSpc>
                  <a:spcPts val="2127"/>
                </a:lnSpc>
              </a:pPr>
              <a:endParaRPr/>
            </a:p>
          </p:txBody>
        </p:sp>
      </p:grpSp>
      <p:sp>
        <p:nvSpPr>
          <p:cNvPr id="31" name="AutoShape 19">
            <a:extLst>
              <a:ext uri="{FF2B5EF4-FFF2-40B4-BE49-F238E27FC236}">
                <a16:creationId xmlns:a16="http://schemas.microsoft.com/office/drawing/2014/main" id="{635DF747-3AA5-1E9E-7D31-D74D82E13FD7}"/>
              </a:ext>
            </a:extLst>
          </p:cNvPr>
          <p:cNvSpPr/>
          <p:nvPr/>
        </p:nvSpPr>
        <p:spPr>
          <a:xfrm>
            <a:off x="16536372" y="9548662"/>
            <a:ext cx="714075" cy="0"/>
          </a:xfrm>
          <a:prstGeom prst="line">
            <a:avLst/>
          </a:prstGeom>
          <a:ln w="19050" cap="flat">
            <a:solidFill>
              <a:srgbClr val="000000">
                <a:alpha val="70980"/>
              </a:srgbClr>
            </a:solidFill>
            <a:prstDash val="solid"/>
            <a:headEnd type="none" w="sm" len="sm"/>
            <a:tailEnd type="arrow" w="med" len="sm"/>
          </a:ln>
        </p:spPr>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Isosceles Triangle 10">
            <a:extLst>
              <a:ext uri="{FF2B5EF4-FFF2-40B4-BE49-F238E27FC236}">
                <a16:creationId xmlns:a16="http://schemas.microsoft.com/office/drawing/2014/main" id="{6D261D0C-97AD-36C4-F8D5-ED3AAA7C4CC8}"/>
              </a:ext>
            </a:extLst>
          </p:cNvPr>
          <p:cNvSpPr/>
          <p:nvPr/>
        </p:nvSpPr>
        <p:spPr>
          <a:xfrm flipV="1">
            <a:off x="0" y="8382"/>
            <a:ext cx="18288000" cy="5439918"/>
          </a:xfrm>
          <a:prstGeom prst="triangle">
            <a:avLst/>
          </a:prstGeom>
          <a:solidFill>
            <a:srgbClr val="EAEAE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5D5E63"/>
              </a:solidFill>
            </a:endParaRPr>
          </a:p>
        </p:txBody>
      </p:sp>
      <p:graphicFrame>
        <p:nvGraphicFramePr>
          <p:cNvPr id="2" name="Table 1">
            <a:extLst>
              <a:ext uri="{FF2B5EF4-FFF2-40B4-BE49-F238E27FC236}">
                <a16:creationId xmlns:a16="http://schemas.microsoft.com/office/drawing/2014/main" id="{DCD0375E-8651-C1C8-1C05-1849566B91BA}"/>
              </a:ext>
            </a:extLst>
          </p:cNvPr>
          <p:cNvGraphicFramePr>
            <a:graphicFrameLocks noGrp="1"/>
          </p:cNvGraphicFramePr>
          <p:nvPr>
            <p:extLst>
              <p:ext uri="{D42A27DB-BD31-4B8C-83A1-F6EECF244321}">
                <p14:modId xmlns:p14="http://schemas.microsoft.com/office/powerpoint/2010/main" val="3188261009"/>
              </p:ext>
            </p:extLst>
          </p:nvPr>
        </p:nvGraphicFramePr>
        <p:xfrm>
          <a:off x="621030" y="1028700"/>
          <a:ext cx="17045941" cy="8048017"/>
        </p:xfrm>
        <a:graphic>
          <a:graphicData uri="http://schemas.openxmlformats.org/drawingml/2006/table">
            <a:tbl>
              <a:tblPr firstRow="1" bandRow="1">
                <a:tableStyleId>{8A107856-5554-42FB-B03E-39F5DBC370BA}</a:tableStyleId>
              </a:tblPr>
              <a:tblGrid>
                <a:gridCol w="1790700">
                  <a:extLst>
                    <a:ext uri="{9D8B030D-6E8A-4147-A177-3AD203B41FA5}">
                      <a16:colId xmlns:a16="http://schemas.microsoft.com/office/drawing/2014/main" val="3337679060"/>
                    </a:ext>
                  </a:extLst>
                </a:gridCol>
                <a:gridCol w="7467600">
                  <a:extLst>
                    <a:ext uri="{9D8B030D-6E8A-4147-A177-3AD203B41FA5}">
                      <a16:colId xmlns:a16="http://schemas.microsoft.com/office/drawing/2014/main" val="216553957"/>
                    </a:ext>
                  </a:extLst>
                </a:gridCol>
                <a:gridCol w="7787641">
                  <a:extLst>
                    <a:ext uri="{9D8B030D-6E8A-4147-A177-3AD203B41FA5}">
                      <a16:colId xmlns:a16="http://schemas.microsoft.com/office/drawing/2014/main" val="3074247649"/>
                    </a:ext>
                  </a:extLst>
                </a:gridCol>
              </a:tblGrid>
              <a:tr h="732082">
                <a:tc>
                  <a:txBody>
                    <a:bodyPr/>
                    <a:lstStyle/>
                    <a:p>
                      <a:pPr algn="ctr"/>
                      <a:r>
                        <a:rPr lang="en-US" sz="2800" dirty="0">
                          <a:latin typeface="Now Bold" panose="020B0604020202020204" charset="0"/>
                        </a:rPr>
                        <a:t>ASA 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dirty="0">
                          <a:solidFill>
                            <a:srgbClr val="000000"/>
                          </a:solidFill>
                          <a:latin typeface="Now" panose="020B0604020202020204" charset="0"/>
                          <a:sym typeface="Now"/>
                        </a:rPr>
                        <a:t>A normal healthy patient.</a:t>
                      </a:r>
                    </a:p>
                    <a:p>
                      <a:pPr algn="ctr"/>
                      <a:endParaRPr lang="en-US" sz="1800" b="0" dirty="0">
                        <a:latin typeface="Now" panose="020B060402020202020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7F4E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dirty="0">
                          <a:solidFill>
                            <a:srgbClr val="000000"/>
                          </a:solidFill>
                          <a:latin typeface="Now" panose="020B0604020202020204" charset="0"/>
                          <a:sym typeface="Now"/>
                        </a:rPr>
                        <a:t>Example: Fit, nonobese (BMI under 30), a nonsmoking patient with good exercise tolerance.</a:t>
                      </a:r>
                    </a:p>
                    <a:p>
                      <a:pPr algn="ctr"/>
                      <a:endParaRPr lang="en-US" sz="1600" b="0" dirty="0">
                        <a:latin typeface="Now" panose="020B060402020202020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7F4EB"/>
                    </a:solidFill>
                  </a:tcPr>
                </a:tc>
                <a:extLst>
                  <a:ext uri="{0D108BD9-81ED-4DB2-BD59-A6C34878D82A}">
                    <a16:rowId xmlns:a16="http://schemas.microsoft.com/office/drawing/2014/main" val="897798382"/>
                  </a:ext>
                </a:extLst>
              </a:tr>
              <a:tr h="1360534">
                <a:tc>
                  <a:txBody>
                    <a:bodyPr/>
                    <a:lstStyle/>
                    <a:p>
                      <a:pPr algn="ctr"/>
                      <a:r>
                        <a:rPr lang="en-US" sz="2800" dirty="0">
                          <a:latin typeface="Now Bold" panose="020B0604020202020204" charset="0"/>
                        </a:rPr>
                        <a:t>ASA 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dirty="0">
                          <a:solidFill>
                            <a:srgbClr val="000000"/>
                          </a:solidFill>
                          <a:latin typeface="Now" panose="020B0604020202020204" charset="0"/>
                          <a:sym typeface="Now"/>
                        </a:rPr>
                        <a:t>A patient with mild systemic disease.</a:t>
                      </a:r>
                    </a:p>
                    <a:p>
                      <a:pPr algn="ctr"/>
                      <a:endParaRPr lang="en-US" sz="1800" b="0" dirty="0">
                        <a:latin typeface="Now" panose="020B060402020202020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2588"/>
                        </a:lnSpc>
                      </a:pPr>
                      <a:r>
                        <a:rPr lang="en-US" sz="1600" b="0" dirty="0">
                          <a:solidFill>
                            <a:srgbClr val="000000"/>
                          </a:solidFill>
                          <a:latin typeface="Now" panose="020B0604020202020204" charset="0"/>
                          <a:sym typeface="Now"/>
                        </a:rPr>
                        <a:t>Examples: Patient with no functional limitations and a well-controlled disease (e.g., treated hypertension, obesity </a:t>
                      </a:r>
                    </a:p>
                    <a:p>
                      <a:pPr algn="ctr">
                        <a:lnSpc>
                          <a:spcPts val="2588"/>
                        </a:lnSpc>
                      </a:pPr>
                      <a:r>
                        <a:rPr lang="en-US" sz="1600" b="0" dirty="0">
                          <a:solidFill>
                            <a:srgbClr val="000000"/>
                          </a:solidFill>
                          <a:latin typeface="Now" panose="020B0604020202020204" charset="0"/>
                          <a:sym typeface="Now"/>
                        </a:rPr>
                        <a:t>with BMI under 35, frequent social drinker, or cigarette smoker).</a:t>
                      </a:r>
                    </a:p>
                    <a:p>
                      <a:pPr algn="ctr"/>
                      <a:endParaRPr lang="en-US" sz="1600" b="0" dirty="0">
                        <a:latin typeface="Now" panose="020B060402020202020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42986876"/>
                  </a:ext>
                </a:extLst>
              </a:tr>
              <a:tr h="1766938">
                <a:tc>
                  <a:txBody>
                    <a:bodyPr/>
                    <a:lstStyle/>
                    <a:p>
                      <a:pPr algn="ctr"/>
                      <a:r>
                        <a:rPr lang="en-US" sz="2800" dirty="0">
                          <a:latin typeface="Now Bold" panose="020B0604020202020204" charset="0"/>
                        </a:rPr>
                        <a:t>ASA 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a:r>
                        <a:rPr lang="en-US" sz="1800" b="0" dirty="0">
                          <a:solidFill>
                            <a:srgbClr val="000000"/>
                          </a:solidFill>
                          <a:latin typeface="Now" panose="020B0604020202020204" charset="0"/>
                          <a:sym typeface="Now"/>
                        </a:rPr>
                        <a:t>A patient with a severe systemic disease that is not life-threatening. </a:t>
                      </a:r>
                      <a:endParaRPr lang="en-US" sz="1800" b="0" dirty="0">
                        <a:latin typeface="Now" panose="020B060402020202020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7F4EB"/>
                    </a:solidFill>
                  </a:tcPr>
                </a:tc>
                <a:tc>
                  <a:txBody>
                    <a:bodyPr/>
                    <a:lstStyle/>
                    <a:p>
                      <a:pPr algn="ctr">
                        <a:lnSpc>
                          <a:spcPts val="2588"/>
                        </a:lnSpc>
                      </a:pPr>
                      <a:r>
                        <a:rPr lang="en-US" sz="1600" b="0" dirty="0">
                          <a:solidFill>
                            <a:srgbClr val="000000"/>
                          </a:solidFill>
                          <a:latin typeface="Now" panose="020B0604020202020204" charset="0"/>
                          <a:sym typeface="Now"/>
                        </a:rPr>
                        <a:t>Examples: Patient with some </a:t>
                      </a:r>
                    </a:p>
                    <a:p>
                      <a:pPr algn="ctr">
                        <a:lnSpc>
                          <a:spcPts val="2588"/>
                        </a:lnSpc>
                      </a:pPr>
                      <a:r>
                        <a:rPr lang="en-US" sz="1600" b="0" dirty="0">
                          <a:solidFill>
                            <a:srgbClr val="000000"/>
                          </a:solidFill>
                          <a:latin typeface="Now" panose="020B0604020202020204" charset="0"/>
                          <a:sym typeface="Now"/>
                        </a:rPr>
                        <a:t>functional limitation due to disease (e.g., poorly treated hypertension or diabetes, morbid obesity, chronic renal </a:t>
                      </a:r>
                    </a:p>
                    <a:p>
                      <a:pPr algn="ctr">
                        <a:lnSpc>
                          <a:spcPts val="2588"/>
                        </a:lnSpc>
                      </a:pPr>
                      <a:r>
                        <a:rPr lang="en-US" sz="1600" b="0" dirty="0">
                          <a:solidFill>
                            <a:srgbClr val="000000"/>
                          </a:solidFill>
                          <a:latin typeface="Now" panose="020B0604020202020204" charset="0"/>
                          <a:sym typeface="Now"/>
                        </a:rPr>
                        <a:t>failure, a bronchospastic disease with intermittent exacerbation, stable angina, implanted pacemaker).</a:t>
                      </a:r>
                    </a:p>
                    <a:p>
                      <a:pPr algn="ctr"/>
                      <a:endParaRPr lang="en-US" sz="1600" b="0" dirty="0">
                        <a:latin typeface="Now" panose="020B060402020202020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7F4EB"/>
                    </a:solidFill>
                  </a:tcPr>
                </a:tc>
                <a:extLst>
                  <a:ext uri="{0D108BD9-81ED-4DB2-BD59-A6C34878D82A}">
                    <a16:rowId xmlns:a16="http://schemas.microsoft.com/office/drawing/2014/main" val="175569583"/>
                  </a:ext>
                </a:extLst>
              </a:tr>
              <a:tr h="1586709">
                <a:tc>
                  <a:txBody>
                    <a:bodyPr/>
                    <a:lstStyle/>
                    <a:p>
                      <a:pPr algn="ctr"/>
                      <a:r>
                        <a:rPr lang="en-US" sz="2800" dirty="0">
                          <a:latin typeface="Now Bold" panose="020B0604020202020204" charset="0"/>
                        </a:rPr>
                        <a:t>ASA 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a:r>
                        <a:rPr lang="en-US" sz="1800" b="0" dirty="0">
                          <a:solidFill>
                            <a:srgbClr val="000000"/>
                          </a:solidFill>
                          <a:latin typeface="Now" panose="020B0604020202020204" charset="0"/>
                          <a:sym typeface="Now"/>
                        </a:rPr>
                        <a:t>A patient with a severe systemic disease that is a constant threat to life.</a:t>
                      </a:r>
                      <a:endParaRPr lang="en-US" sz="1800" b="0" dirty="0">
                        <a:latin typeface="Now" panose="020B060402020202020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2588"/>
                        </a:lnSpc>
                      </a:pPr>
                      <a:r>
                        <a:rPr lang="en-US" sz="1600" b="0" dirty="0">
                          <a:solidFill>
                            <a:srgbClr val="000000"/>
                          </a:solidFill>
                          <a:latin typeface="Now" panose="020B0604020202020204" charset="0"/>
                          <a:sym typeface="Now"/>
                        </a:rPr>
                        <a:t>Examples: Patient with functional </a:t>
                      </a:r>
                    </a:p>
                    <a:p>
                      <a:pPr algn="ctr">
                        <a:lnSpc>
                          <a:spcPts val="2588"/>
                        </a:lnSpc>
                      </a:pPr>
                      <a:r>
                        <a:rPr lang="en-US" sz="1600" b="0" dirty="0">
                          <a:solidFill>
                            <a:srgbClr val="000000"/>
                          </a:solidFill>
                          <a:latin typeface="Now" panose="020B0604020202020204" charset="0"/>
                          <a:sym typeface="Now"/>
                        </a:rPr>
                        <a:t>limitation from severe, life-threatening disease (e.g., unstable angina, poorly controlled COPD, symptomatic CHF, </a:t>
                      </a:r>
                    </a:p>
                    <a:p>
                      <a:pPr algn="ctr">
                        <a:lnSpc>
                          <a:spcPts val="2588"/>
                        </a:lnSpc>
                      </a:pPr>
                      <a:r>
                        <a:rPr lang="en-US" sz="1600" b="0" dirty="0">
                          <a:solidFill>
                            <a:srgbClr val="000000"/>
                          </a:solidFill>
                          <a:latin typeface="Now" panose="020B0604020202020204" charset="0"/>
                          <a:sym typeface="Now"/>
                        </a:rPr>
                        <a:t>recent (less than three months ago) myocardial infarction or stroke.</a:t>
                      </a:r>
                    </a:p>
                    <a:p>
                      <a:pPr algn="ctr"/>
                      <a:endParaRPr lang="en-US" sz="1600" b="0" dirty="0">
                        <a:latin typeface="Now" panose="020B060402020202020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39994912"/>
                  </a:ext>
                </a:extLst>
              </a:tr>
              <a:tr h="949108">
                <a:tc>
                  <a:txBody>
                    <a:bodyPr/>
                    <a:lstStyle/>
                    <a:p>
                      <a:pPr algn="ctr"/>
                      <a:r>
                        <a:rPr lang="en-US" sz="2800" dirty="0">
                          <a:latin typeface="Now Bold" panose="020B0604020202020204" charset="0"/>
                        </a:rPr>
                        <a:t>ASA 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a:lnSpc>
                          <a:spcPts val="2588"/>
                        </a:lnSpc>
                      </a:pPr>
                      <a:r>
                        <a:rPr lang="en-US" sz="1800" b="0" dirty="0">
                          <a:solidFill>
                            <a:srgbClr val="000000"/>
                          </a:solidFill>
                          <a:latin typeface="Now" panose="020B0604020202020204" charset="0"/>
                          <a:sym typeface="Now"/>
                        </a:rPr>
                        <a:t>A moribund patient who is not expected to survive without the operation. The patient is not expected to survive beyond the next 24 hours without surgery</a:t>
                      </a:r>
                      <a:endParaRPr lang="en-US" sz="1800" b="0" dirty="0">
                        <a:latin typeface="Now" panose="020B060402020202020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7F4EB"/>
                    </a:solidFill>
                  </a:tcPr>
                </a:tc>
                <a:tc>
                  <a:txBody>
                    <a:bodyPr/>
                    <a:lstStyle/>
                    <a:p>
                      <a:pPr algn="ctr">
                        <a:lnSpc>
                          <a:spcPts val="2588"/>
                        </a:lnSpc>
                      </a:pPr>
                      <a:r>
                        <a:rPr lang="en-US" sz="1600" b="0" dirty="0">
                          <a:solidFill>
                            <a:srgbClr val="000000"/>
                          </a:solidFill>
                          <a:latin typeface="Now" panose="020B0604020202020204" charset="0"/>
                          <a:sym typeface="Now"/>
                        </a:rPr>
                        <a:t>Examples: ruptured abdominal aortic aneurysm, massive </a:t>
                      </a:r>
                    </a:p>
                    <a:p>
                      <a:pPr algn="ctr">
                        <a:lnSpc>
                          <a:spcPts val="2588"/>
                        </a:lnSpc>
                      </a:pPr>
                      <a:r>
                        <a:rPr lang="en-US" sz="1600" b="0" dirty="0">
                          <a:solidFill>
                            <a:srgbClr val="000000"/>
                          </a:solidFill>
                          <a:latin typeface="Now" panose="020B0604020202020204" charset="0"/>
                          <a:sym typeface="Now"/>
                        </a:rPr>
                        <a:t>trauma, and extensive intracranial hemorrhage with mass effect. </a:t>
                      </a:r>
                    </a:p>
                    <a:p>
                      <a:pPr algn="ctr"/>
                      <a:endParaRPr lang="en-US" sz="1600" b="0" dirty="0">
                        <a:latin typeface="Now" panose="020B060402020202020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7F4EB"/>
                    </a:solidFill>
                  </a:tcPr>
                </a:tc>
                <a:extLst>
                  <a:ext uri="{0D108BD9-81ED-4DB2-BD59-A6C34878D82A}">
                    <a16:rowId xmlns:a16="http://schemas.microsoft.com/office/drawing/2014/main" val="1572605939"/>
                  </a:ext>
                </a:extLst>
              </a:tr>
              <a:tr h="1155236">
                <a:tc>
                  <a:txBody>
                    <a:bodyPr/>
                    <a:lstStyle/>
                    <a:p>
                      <a:pPr algn="ctr"/>
                      <a:r>
                        <a:rPr lang="en-US" sz="2800" dirty="0">
                          <a:latin typeface="Now Bold" panose="020B0604020202020204" charset="0"/>
                        </a:rPr>
                        <a:t>ASA 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a:lnSpc>
                          <a:spcPts val="2588"/>
                        </a:lnSpc>
                      </a:pPr>
                      <a:r>
                        <a:rPr lang="en-US" sz="1800" b="0" dirty="0">
                          <a:solidFill>
                            <a:srgbClr val="000000"/>
                          </a:solidFill>
                          <a:latin typeface="Now" panose="020B0604020202020204" charset="0"/>
                          <a:sym typeface="Now"/>
                        </a:rPr>
                        <a:t>A brain-dead patient whose organs are being removed with the intention of transplanting them into </a:t>
                      </a:r>
                    </a:p>
                    <a:p>
                      <a:pPr algn="ctr">
                        <a:lnSpc>
                          <a:spcPts val="2588"/>
                        </a:lnSpc>
                      </a:pPr>
                      <a:r>
                        <a:rPr lang="en-US" sz="1800" b="0" dirty="0">
                          <a:solidFill>
                            <a:srgbClr val="000000"/>
                          </a:solidFill>
                          <a:latin typeface="Now" panose="020B0604020202020204" charset="0"/>
                          <a:sym typeface="Now"/>
                        </a:rPr>
                        <a:t>another patient.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600" b="0" dirty="0">
                          <a:latin typeface="Now" panose="020B0604020202020204" charset="0"/>
                        </a:rPr>
                        <a:t>The patient is deceased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38401540"/>
                  </a:ext>
                </a:extLst>
              </a:tr>
            </a:tbl>
          </a:graphicData>
        </a:graphic>
      </p:graphicFrame>
      <p:sp>
        <p:nvSpPr>
          <p:cNvPr id="3" name="TextBox 24">
            <a:extLst>
              <a:ext uri="{FF2B5EF4-FFF2-40B4-BE49-F238E27FC236}">
                <a16:creationId xmlns:a16="http://schemas.microsoft.com/office/drawing/2014/main" id="{C1AB22CD-C19F-46F4-F363-6B11938ED222}"/>
              </a:ext>
            </a:extLst>
          </p:cNvPr>
          <p:cNvSpPr txBox="1"/>
          <p:nvPr/>
        </p:nvSpPr>
        <p:spPr>
          <a:xfrm>
            <a:off x="7200900" y="-115071"/>
            <a:ext cx="3886201" cy="975267"/>
          </a:xfrm>
          <a:prstGeom prst="rect">
            <a:avLst/>
          </a:prstGeom>
        </p:spPr>
        <p:txBody>
          <a:bodyPr wrap="square" lIns="0" tIns="0" rIns="0" bIns="0" rtlCol="0" anchor="t">
            <a:spAutoFit/>
          </a:bodyPr>
          <a:lstStyle/>
          <a:p>
            <a:pPr algn="ctr">
              <a:lnSpc>
                <a:spcPts val="8696"/>
              </a:lnSpc>
              <a:spcBef>
                <a:spcPct val="0"/>
              </a:spcBef>
            </a:pPr>
            <a:r>
              <a:rPr lang="en-US" sz="3600" b="1" dirty="0">
                <a:solidFill>
                  <a:srgbClr val="E98D55"/>
                </a:solidFill>
                <a:latin typeface="Now Bold"/>
                <a:ea typeface="Now Bold"/>
                <a:cs typeface="Now Bold"/>
                <a:sym typeface="Now Bold"/>
              </a:rPr>
              <a:t>ASA </a:t>
            </a:r>
            <a:r>
              <a:rPr lang="en-US" sz="3200" b="1" dirty="0">
                <a:solidFill>
                  <a:srgbClr val="E98D55"/>
                </a:solidFill>
                <a:latin typeface="Now Bold"/>
                <a:ea typeface="Now Bold"/>
                <a:cs typeface="Now Bold"/>
                <a:sym typeface="Now Bold"/>
              </a:rPr>
              <a:t>Classification</a:t>
            </a:r>
            <a:endParaRPr lang="en-US" sz="3600" b="1" dirty="0">
              <a:solidFill>
                <a:srgbClr val="E98D55"/>
              </a:solidFill>
              <a:latin typeface="Now Bold"/>
              <a:ea typeface="Now Bold"/>
              <a:cs typeface="Now Bold"/>
              <a:sym typeface="Now Bold"/>
            </a:endParaRPr>
          </a:p>
        </p:txBody>
      </p:sp>
      <p:sp>
        <p:nvSpPr>
          <p:cNvPr id="5" name="TextBox 4">
            <a:extLst>
              <a:ext uri="{FF2B5EF4-FFF2-40B4-BE49-F238E27FC236}">
                <a16:creationId xmlns:a16="http://schemas.microsoft.com/office/drawing/2014/main" id="{21FF1596-71D8-211E-35FD-38E74D737D86}"/>
              </a:ext>
            </a:extLst>
          </p:cNvPr>
          <p:cNvSpPr txBox="1"/>
          <p:nvPr/>
        </p:nvSpPr>
        <p:spPr>
          <a:xfrm>
            <a:off x="-381000" y="9249370"/>
            <a:ext cx="16840200" cy="923330"/>
          </a:xfrm>
          <a:prstGeom prst="rect">
            <a:avLst/>
          </a:prstGeom>
          <a:noFill/>
        </p:spPr>
        <p:txBody>
          <a:bodyPr wrap="square" rtlCol="0">
            <a:spAutoFit/>
          </a:bodyPr>
          <a:lstStyle/>
          <a:p>
            <a:pPr lvl="3"/>
            <a:r>
              <a:rPr lang="en-US" dirty="0">
                <a:latin typeface="Now" panose="020B0604020202020204" charset="0"/>
                <a:sym typeface="Now"/>
              </a:rPr>
              <a:t>Note: The addition of “E” to the ASAPS (e.g., ASA 2E) denotes an emergency surgical procedure. The ASA defines an emergency as existing “when the delay in treatment of the patient would lead to a significant increase in the </a:t>
            </a:r>
          </a:p>
          <a:p>
            <a:pPr lvl="3"/>
            <a:r>
              <a:rPr lang="en-US" dirty="0">
                <a:latin typeface="Now" panose="020B0604020202020204" charset="0"/>
                <a:sym typeface="Now"/>
              </a:rPr>
              <a:t>threat to life or body part.”</a:t>
            </a:r>
            <a:endParaRPr lang="en-US" dirty="0">
              <a:latin typeface="Now" panose="020B0604020202020204" charset="0"/>
            </a:endParaRPr>
          </a:p>
        </p:txBody>
      </p:sp>
      <p:grpSp>
        <p:nvGrpSpPr>
          <p:cNvPr id="6" name="Group 16">
            <a:extLst>
              <a:ext uri="{FF2B5EF4-FFF2-40B4-BE49-F238E27FC236}">
                <a16:creationId xmlns:a16="http://schemas.microsoft.com/office/drawing/2014/main" id="{09196698-6C4D-9DD1-6707-2CC84F96739F}"/>
              </a:ext>
            </a:extLst>
          </p:cNvPr>
          <p:cNvGrpSpPr/>
          <p:nvPr/>
        </p:nvGrpSpPr>
        <p:grpSpPr>
          <a:xfrm>
            <a:off x="16154400" y="9486900"/>
            <a:ext cx="1453670" cy="428324"/>
            <a:chOff x="0" y="0"/>
            <a:chExt cx="952367" cy="280615"/>
          </a:xfrm>
        </p:grpSpPr>
        <p:sp>
          <p:nvSpPr>
            <p:cNvPr id="7" name="Freeform 17">
              <a:extLst>
                <a:ext uri="{FF2B5EF4-FFF2-40B4-BE49-F238E27FC236}">
                  <a16:creationId xmlns:a16="http://schemas.microsoft.com/office/drawing/2014/main" id="{4F14164C-AEF9-0C59-B9AB-4A83988D4733}"/>
                </a:ext>
              </a:extLst>
            </p:cNvPr>
            <p:cNvSpPr/>
            <p:nvPr/>
          </p:nvSpPr>
          <p:spPr>
            <a:xfrm>
              <a:off x="0" y="0"/>
              <a:ext cx="952367" cy="280615"/>
            </a:xfrm>
            <a:custGeom>
              <a:avLst/>
              <a:gdLst/>
              <a:ahLst/>
              <a:cxnLst/>
              <a:rect l="l" t="t" r="r" b="b"/>
              <a:pathLst>
                <a:path w="952367" h="280615">
                  <a:moveTo>
                    <a:pt x="140308" y="0"/>
                  </a:moveTo>
                  <a:lnTo>
                    <a:pt x="812059" y="0"/>
                  </a:lnTo>
                  <a:cubicBezTo>
                    <a:pt x="889549" y="0"/>
                    <a:pt x="952367" y="62818"/>
                    <a:pt x="952367" y="140308"/>
                  </a:cubicBezTo>
                  <a:lnTo>
                    <a:pt x="952367" y="140308"/>
                  </a:lnTo>
                  <a:cubicBezTo>
                    <a:pt x="952367" y="177519"/>
                    <a:pt x="937585" y="213207"/>
                    <a:pt x="911272" y="239520"/>
                  </a:cubicBezTo>
                  <a:cubicBezTo>
                    <a:pt x="884959" y="265833"/>
                    <a:pt x="849271" y="280615"/>
                    <a:pt x="812059" y="280615"/>
                  </a:cubicBezTo>
                  <a:lnTo>
                    <a:pt x="140308" y="280615"/>
                  </a:lnTo>
                  <a:cubicBezTo>
                    <a:pt x="62818" y="280615"/>
                    <a:pt x="0" y="217797"/>
                    <a:pt x="0" y="140308"/>
                  </a:cubicBezTo>
                  <a:lnTo>
                    <a:pt x="0" y="140308"/>
                  </a:lnTo>
                  <a:cubicBezTo>
                    <a:pt x="0" y="62818"/>
                    <a:pt x="62818" y="0"/>
                    <a:pt x="140308" y="0"/>
                  </a:cubicBezTo>
                  <a:close/>
                </a:path>
              </a:pathLst>
            </a:custGeom>
            <a:solidFill>
              <a:srgbClr val="000000">
                <a:alpha val="0"/>
              </a:srgbClr>
            </a:solidFill>
            <a:ln w="9525" cap="rnd">
              <a:solidFill>
                <a:srgbClr val="000000"/>
              </a:solidFill>
              <a:prstDash val="solid"/>
              <a:round/>
            </a:ln>
          </p:spPr>
        </p:sp>
        <p:sp>
          <p:nvSpPr>
            <p:cNvPr id="8" name="TextBox 18">
              <a:extLst>
                <a:ext uri="{FF2B5EF4-FFF2-40B4-BE49-F238E27FC236}">
                  <a16:creationId xmlns:a16="http://schemas.microsoft.com/office/drawing/2014/main" id="{854ACF60-61F0-11CB-FC90-EBB3607465D9}"/>
                </a:ext>
              </a:extLst>
            </p:cNvPr>
            <p:cNvSpPr txBox="1"/>
            <p:nvPr/>
          </p:nvSpPr>
          <p:spPr>
            <a:xfrm>
              <a:off x="0" y="-28575"/>
              <a:ext cx="952367" cy="309190"/>
            </a:xfrm>
            <a:prstGeom prst="rect">
              <a:avLst/>
            </a:prstGeom>
          </p:spPr>
          <p:txBody>
            <a:bodyPr lIns="40640" tIns="40640" rIns="40640" bIns="40640" rtlCol="0" anchor="ctr"/>
            <a:lstStyle/>
            <a:p>
              <a:pPr algn="ctr">
                <a:lnSpc>
                  <a:spcPts val="2127"/>
                </a:lnSpc>
              </a:pPr>
              <a:endParaRPr/>
            </a:p>
          </p:txBody>
        </p:sp>
      </p:grpSp>
      <p:sp>
        <p:nvSpPr>
          <p:cNvPr id="9" name="AutoShape 19">
            <a:extLst>
              <a:ext uri="{FF2B5EF4-FFF2-40B4-BE49-F238E27FC236}">
                <a16:creationId xmlns:a16="http://schemas.microsoft.com/office/drawing/2014/main" id="{36D7A75F-8827-39F2-8D2B-1B04D37E9855}"/>
              </a:ext>
            </a:extLst>
          </p:cNvPr>
          <p:cNvSpPr/>
          <p:nvPr/>
        </p:nvSpPr>
        <p:spPr>
          <a:xfrm>
            <a:off x="16536372" y="9701062"/>
            <a:ext cx="714075" cy="0"/>
          </a:xfrm>
          <a:prstGeom prst="line">
            <a:avLst/>
          </a:prstGeom>
          <a:ln w="19050" cap="flat">
            <a:solidFill>
              <a:srgbClr val="000000">
                <a:alpha val="70980"/>
              </a:srgbClr>
            </a:solidFill>
            <a:prstDash val="solid"/>
            <a:headEnd type="none" w="sm" len="sm"/>
            <a:tailEnd type="arrow" w="med" len="sm"/>
          </a:ln>
        </p:spPr>
      </p:sp>
    </p:spTree>
    <p:extLst>
      <p:ext uri="{BB962C8B-B14F-4D97-AF65-F5344CB8AC3E}">
        <p14:creationId xmlns:p14="http://schemas.microsoft.com/office/powerpoint/2010/main" val="23328077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sosceles Triangle 6">
            <a:extLst>
              <a:ext uri="{FF2B5EF4-FFF2-40B4-BE49-F238E27FC236}">
                <a16:creationId xmlns:a16="http://schemas.microsoft.com/office/drawing/2014/main" id="{6A5F9C79-1D57-45EF-6ED2-B994263B7250}"/>
              </a:ext>
            </a:extLst>
          </p:cNvPr>
          <p:cNvSpPr/>
          <p:nvPr/>
        </p:nvSpPr>
        <p:spPr>
          <a:xfrm>
            <a:off x="0" y="4838700"/>
            <a:ext cx="18288000" cy="5439918"/>
          </a:xfrm>
          <a:prstGeom prst="triangle">
            <a:avLst/>
          </a:prstGeom>
          <a:solidFill>
            <a:srgbClr val="EAEAE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5D5E63"/>
              </a:solidFill>
            </a:endParaRPr>
          </a:p>
        </p:txBody>
      </p:sp>
      <p:sp>
        <p:nvSpPr>
          <p:cNvPr id="4" name="TextBox 4"/>
          <p:cNvSpPr txBox="1"/>
          <p:nvPr/>
        </p:nvSpPr>
        <p:spPr>
          <a:xfrm>
            <a:off x="2139295" y="3381310"/>
            <a:ext cx="14706600" cy="5114990"/>
          </a:xfrm>
          <a:prstGeom prst="rect">
            <a:avLst/>
          </a:prstGeom>
        </p:spPr>
        <p:txBody>
          <a:bodyPr wrap="square" lIns="0" tIns="0" rIns="0" bIns="0" rtlCol="0" anchor="t">
            <a:spAutoFit/>
          </a:bodyPr>
          <a:lstStyle/>
          <a:p>
            <a:pPr>
              <a:lnSpc>
                <a:spcPct val="150000"/>
              </a:lnSpc>
            </a:pPr>
            <a:r>
              <a:rPr lang="en-US" sz="2800" dirty="0">
                <a:solidFill>
                  <a:srgbClr val="000000"/>
                </a:solidFill>
                <a:latin typeface="Now"/>
                <a:ea typeface="Now"/>
                <a:cs typeface="Now"/>
                <a:sym typeface="Now"/>
              </a:rPr>
              <a:t>• Age &gt; 70</a:t>
            </a:r>
          </a:p>
          <a:p>
            <a:pPr>
              <a:lnSpc>
                <a:spcPct val="150000"/>
              </a:lnSpc>
            </a:pPr>
            <a:r>
              <a:rPr lang="en-US" sz="2800" dirty="0">
                <a:solidFill>
                  <a:srgbClr val="000000"/>
                </a:solidFill>
                <a:latin typeface="Now"/>
                <a:ea typeface="Now"/>
                <a:cs typeface="Now"/>
                <a:sym typeface="Now"/>
              </a:rPr>
              <a:t>• Smoking</a:t>
            </a:r>
          </a:p>
          <a:p>
            <a:pPr>
              <a:lnSpc>
                <a:spcPct val="150000"/>
              </a:lnSpc>
            </a:pPr>
            <a:r>
              <a:rPr lang="en-US" sz="2800" dirty="0">
                <a:solidFill>
                  <a:srgbClr val="000000"/>
                </a:solidFill>
                <a:latin typeface="Now"/>
                <a:ea typeface="Now"/>
                <a:cs typeface="Now"/>
                <a:sym typeface="Now"/>
              </a:rPr>
              <a:t>• MI &lt; 6 months OR unstable angina within 3 m</a:t>
            </a:r>
          </a:p>
          <a:p>
            <a:pPr>
              <a:lnSpc>
                <a:spcPct val="150000"/>
              </a:lnSpc>
            </a:pPr>
            <a:r>
              <a:rPr lang="en-US" sz="2800" dirty="0">
                <a:solidFill>
                  <a:srgbClr val="000000"/>
                </a:solidFill>
                <a:latin typeface="Now"/>
                <a:ea typeface="Now"/>
                <a:cs typeface="Now"/>
                <a:sym typeface="Now"/>
              </a:rPr>
              <a:t>• Pulmonary edema &lt; 1 week</a:t>
            </a:r>
          </a:p>
          <a:p>
            <a:pPr>
              <a:lnSpc>
                <a:spcPct val="150000"/>
              </a:lnSpc>
            </a:pPr>
            <a:r>
              <a:rPr lang="en-US" sz="2800" dirty="0">
                <a:solidFill>
                  <a:srgbClr val="000000"/>
                </a:solidFill>
                <a:latin typeface="Now"/>
                <a:ea typeface="Now"/>
                <a:cs typeface="Now"/>
                <a:sym typeface="Now"/>
              </a:rPr>
              <a:t>•Hb &lt; 10 g/dl</a:t>
            </a:r>
          </a:p>
          <a:p>
            <a:pPr>
              <a:lnSpc>
                <a:spcPct val="150000"/>
              </a:lnSpc>
            </a:pPr>
            <a:r>
              <a:rPr lang="en-US" sz="2800" dirty="0">
                <a:solidFill>
                  <a:srgbClr val="000000"/>
                </a:solidFill>
                <a:latin typeface="Now"/>
                <a:ea typeface="Now"/>
                <a:cs typeface="Now"/>
                <a:sym typeface="Now"/>
              </a:rPr>
              <a:t>•Urea &gt; 20 mmol/L &amp; dehydration</a:t>
            </a:r>
          </a:p>
          <a:p>
            <a:pPr>
              <a:lnSpc>
                <a:spcPct val="150000"/>
              </a:lnSpc>
            </a:pPr>
            <a:r>
              <a:rPr lang="en-US" sz="2800" dirty="0">
                <a:solidFill>
                  <a:srgbClr val="000000"/>
                </a:solidFill>
                <a:latin typeface="Now"/>
                <a:ea typeface="Now"/>
                <a:cs typeface="Now"/>
                <a:sym typeface="Now"/>
              </a:rPr>
              <a:t>•Wt. loss &gt; 10% in 1 month</a:t>
            </a:r>
          </a:p>
          <a:p>
            <a:pPr>
              <a:lnSpc>
                <a:spcPct val="150000"/>
              </a:lnSpc>
            </a:pPr>
            <a:r>
              <a:rPr lang="en-US" sz="2800" dirty="0">
                <a:solidFill>
                  <a:srgbClr val="000000"/>
                </a:solidFill>
                <a:latin typeface="Now"/>
                <a:ea typeface="Now"/>
                <a:cs typeface="Now"/>
                <a:sym typeface="Now"/>
              </a:rPr>
              <a:t>• Severe medical illness, sepsis, emergency, major operation.</a:t>
            </a:r>
          </a:p>
        </p:txBody>
      </p:sp>
      <p:sp>
        <p:nvSpPr>
          <p:cNvPr id="24" name="TextBox 24"/>
          <p:cNvSpPr txBox="1"/>
          <p:nvPr/>
        </p:nvSpPr>
        <p:spPr>
          <a:xfrm>
            <a:off x="1857355" y="833405"/>
            <a:ext cx="14573290" cy="2226700"/>
          </a:xfrm>
          <a:prstGeom prst="rect">
            <a:avLst/>
          </a:prstGeom>
        </p:spPr>
        <p:txBody>
          <a:bodyPr wrap="square" lIns="0" tIns="0" rIns="0" bIns="0" rtlCol="0" anchor="t">
            <a:spAutoFit/>
          </a:bodyPr>
          <a:lstStyle/>
          <a:p>
            <a:pPr algn="ctr">
              <a:lnSpc>
                <a:spcPts val="8696"/>
              </a:lnSpc>
              <a:spcBef>
                <a:spcPct val="0"/>
              </a:spcBef>
            </a:pPr>
            <a:r>
              <a:rPr lang="en-US" sz="7128" b="1" dirty="0">
                <a:solidFill>
                  <a:srgbClr val="E98D55"/>
                </a:solidFill>
                <a:latin typeface="Now Bold"/>
                <a:ea typeface="Now Bold"/>
                <a:cs typeface="Now Bold"/>
                <a:sym typeface="Now Bold"/>
              </a:rPr>
              <a:t>Increase risk of morbidity &amp; mortality in anesthesia</a:t>
            </a:r>
          </a:p>
        </p:txBody>
      </p:sp>
      <p:grpSp>
        <p:nvGrpSpPr>
          <p:cNvPr id="2" name="Group 16">
            <a:extLst>
              <a:ext uri="{FF2B5EF4-FFF2-40B4-BE49-F238E27FC236}">
                <a16:creationId xmlns:a16="http://schemas.microsoft.com/office/drawing/2014/main" id="{A0E21E35-FA96-C275-FD5F-7DCCC8E21539}"/>
              </a:ext>
            </a:extLst>
          </p:cNvPr>
          <p:cNvGrpSpPr/>
          <p:nvPr/>
        </p:nvGrpSpPr>
        <p:grpSpPr>
          <a:xfrm>
            <a:off x="16154400" y="9334500"/>
            <a:ext cx="1453670" cy="428324"/>
            <a:chOff x="0" y="0"/>
            <a:chExt cx="952367" cy="280615"/>
          </a:xfrm>
        </p:grpSpPr>
        <p:sp>
          <p:nvSpPr>
            <p:cNvPr id="3" name="Freeform 17">
              <a:extLst>
                <a:ext uri="{FF2B5EF4-FFF2-40B4-BE49-F238E27FC236}">
                  <a16:creationId xmlns:a16="http://schemas.microsoft.com/office/drawing/2014/main" id="{FE31ADE9-4CF7-B362-3D45-CCB3EB1D9268}"/>
                </a:ext>
              </a:extLst>
            </p:cNvPr>
            <p:cNvSpPr/>
            <p:nvPr/>
          </p:nvSpPr>
          <p:spPr>
            <a:xfrm>
              <a:off x="0" y="0"/>
              <a:ext cx="952367" cy="280615"/>
            </a:xfrm>
            <a:custGeom>
              <a:avLst/>
              <a:gdLst/>
              <a:ahLst/>
              <a:cxnLst/>
              <a:rect l="l" t="t" r="r" b="b"/>
              <a:pathLst>
                <a:path w="952367" h="280615">
                  <a:moveTo>
                    <a:pt x="140308" y="0"/>
                  </a:moveTo>
                  <a:lnTo>
                    <a:pt x="812059" y="0"/>
                  </a:lnTo>
                  <a:cubicBezTo>
                    <a:pt x="889549" y="0"/>
                    <a:pt x="952367" y="62818"/>
                    <a:pt x="952367" y="140308"/>
                  </a:cubicBezTo>
                  <a:lnTo>
                    <a:pt x="952367" y="140308"/>
                  </a:lnTo>
                  <a:cubicBezTo>
                    <a:pt x="952367" y="177519"/>
                    <a:pt x="937585" y="213207"/>
                    <a:pt x="911272" y="239520"/>
                  </a:cubicBezTo>
                  <a:cubicBezTo>
                    <a:pt x="884959" y="265833"/>
                    <a:pt x="849271" y="280615"/>
                    <a:pt x="812059" y="280615"/>
                  </a:cubicBezTo>
                  <a:lnTo>
                    <a:pt x="140308" y="280615"/>
                  </a:lnTo>
                  <a:cubicBezTo>
                    <a:pt x="62818" y="280615"/>
                    <a:pt x="0" y="217797"/>
                    <a:pt x="0" y="140308"/>
                  </a:cubicBezTo>
                  <a:lnTo>
                    <a:pt x="0" y="140308"/>
                  </a:lnTo>
                  <a:cubicBezTo>
                    <a:pt x="0" y="62818"/>
                    <a:pt x="62818" y="0"/>
                    <a:pt x="140308" y="0"/>
                  </a:cubicBezTo>
                  <a:close/>
                </a:path>
              </a:pathLst>
            </a:custGeom>
            <a:solidFill>
              <a:srgbClr val="000000">
                <a:alpha val="0"/>
              </a:srgbClr>
            </a:solidFill>
            <a:ln w="9525" cap="rnd">
              <a:solidFill>
                <a:srgbClr val="000000"/>
              </a:solidFill>
              <a:prstDash val="solid"/>
              <a:round/>
            </a:ln>
          </p:spPr>
        </p:sp>
        <p:sp>
          <p:nvSpPr>
            <p:cNvPr id="5" name="TextBox 18">
              <a:extLst>
                <a:ext uri="{FF2B5EF4-FFF2-40B4-BE49-F238E27FC236}">
                  <a16:creationId xmlns:a16="http://schemas.microsoft.com/office/drawing/2014/main" id="{6F45F486-BF20-C626-2426-0E49FBBE6CBC}"/>
                </a:ext>
              </a:extLst>
            </p:cNvPr>
            <p:cNvSpPr txBox="1"/>
            <p:nvPr/>
          </p:nvSpPr>
          <p:spPr>
            <a:xfrm>
              <a:off x="0" y="-28575"/>
              <a:ext cx="952367" cy="309190"/>
            </a:xfrm>
            <a:prstGeom prst="rect">
              <a:avLst/>
            </a:prstGeom>
          </p:spPr>
          <p:txBody>
            <a:bodyPr lIns="40640" tIns="40640" rIns="40640" bIns="40640" rtlCol="0" anchor="ctr"/>
            <a:lstStyle/>
            <a:p>
              <a:pPr algn="ctr">
                <a:lnSpc>
                  <a:spcPts val="2127"/>
                </a:lnSpc>
              </a:pPr>
              <a:endParaRPr/>
            </a:p>
          </p:txBody>
        </p:sp>
      </p:grpSp>
      <p:sp>
        <p:nvSpPr>
          <p:cNvPr id="6" name="AutoShape 19">
            <a:extLst>
              <a:ext uri="{FF2B5EF4-FFF2-40B4-BE49-F238E27FC236}">
                <a16:creationId xmlns:a16="http://schemas.microsoft.com/office/drawing/2014/main" id="{23898A32-8ED1-9DD8-40E2-394484473494}"/>
              </a:ext>
            </a:extLst>
          </p:cNvPr>
          <p:cNvSpPr/>
          <p:nvPr/>
        </p:nvSpPr>
        <p:spPr>
          <a:xfrm>
            <a:off x="16536372" y="9548662"/>
            <a:ext cx="714075" cy="0"/>
          </a:xfrm>
          <a:prstGeom prst="line">
            <a:avLst/>
          </a:prstGeom>
          <a:ln w="19050" cap="flat">
            <a:solidFill>
              <a:srgbClr val="000000">
                <a:alpha val="70980"/>
              </a:srgbClr>
            </a:solidFill>
            <a:prstDash val="solid"/>
            <a:headEnd type="none" w="sm" len="sm"/>
            <a:tailEnd type="arrow" w="med" len="sm"/>
          </a:ln>
        </p:spPr>
      </p:sp>
    </p:spTree>
    <p:extLst>
      <p:ext uri="{BB962C8B-B14F-4D97-AF65-F5344CB8AC3E}">
        <p14:creationId xmlns:p14="http://schemas.microsoft.com/office/powerpoint/2010/main" val="37085064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sosceles Triangle 6">
            <a:extLst>
              <a:ext uri="{FF2B5EF4-FFF2-40B4-BE49-F238E27FC236}">
                <a16:creationId xmlns:a16="http://schemas.microsoft.com/office/drawing/2014/main" id="{42DA4FBD-9E0B-9A59-59B7-162563996B1A}"/>
              </a:ext>
            </a:extLst>
          </p:cNvPr>
          <p:cNvSpPr/>
          <p:nvPr/>
        </p:nvSpPr>
        <p:spPr>
          <a:xfrm>
            <a:off x="0" y="4838700"/>
            <a:ext cx="18288000" cy="5439918"/>
          </a:xfrm>
          <a:prstGeom prst="triangle">
            <a:avLst/>
          </a:prstGeom>
          <a:solidFill>
            <a:srgbClr val="EAEAE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5D5E63"/>
              </a:solidFill>
            </a:endParaRPr>
          </a:p>
        </p:txBody>
      </p:sp>
      <p:sp>
        <p:nvSpPr>
          <p:cNvPr id="4" name="TextBox 4"/>
          <p:cNvSpPr txBox="1"/>
          <p:nvPr/>
        </p:nvSpPr>
        <p:spPr>
          <a:xfrm>
            <a:off x="2057400" y="4457700"/>
            <a:ext cx="14706600" cy="4533357"/>
          </a:xfrm>
          <a:prstGeom prst="rect">
            <a:avLst/>
          </a:prstGeom>
        </p:spPr>
        <p:txBody>
          <a:bodyPr wrap="square" lIns="0" tIns="0" rIns="0" bIns="0" rtlCol="0" anchor="t">
            <a:spAutoFit/>
          </a:bodyPr>
          <a:lstStyle/>
          <a:p>
            <a:pPr>
              <a:lnSpc>
                <a:spcPct val="150000"/>
              </a:lnSpc>
            </a:pPr>
            <a:r>
              <a:rPr lang="en-US" sz="4000" dirty="0"/>
              <a:t>o Abdominal pathology, especially obstruction. </a:t>
            </a:r>
          </a:p>
          <a:p>
            <a:pPr>
              <a:lnSpc>
                <a:spcPct val="150000"/>
              </a:lnSpc>
            </a:pPr>
            <a:r>
              <a:rPr lang="en-US" sz="4000" dirty="0"/>
              <a:t>o Delayed gastric emptying (e.g. pain, opioids). </a:t>
            </a:r>
          </a:p>
          <a:p>
            <a:pPr>
              <a:lnSpc>
                <a:spcPct val="150000"/>
              </a:lnSpc>
            </a:pPr>
            <a:r>
              <a:rPr lang="en-US" sz="4000" dirty="0"/>
              <a:t>o Incompetent lower esophageal sphincter </a:t>
            </a:r>
          </a:p>
          <a:p>
            <a:pPr>
              <a:lnSpc>
                <a:spcPct val="150000"/>
              </a:lnSpc>
            </a:pPr>
            <a:r>
              <a:rPr lang="en-US" sz="4000" dirty="0"/>
              <a:t>o Altered conscious level resulting in impaired laryngeal reflexes </a:t>
            </a:r>
          </a:p>
          <a:p>
            <a:pPr>
              <a:lnSpc>
                <a:spcPct val="150000"/>
              </a:lnSpc>
            </a:pPr>
            <a:r>
              <a:rPr lang="en-US" sz="4000" dirty="0"/>
              <a:t>o Pregnancy</a:t>
            </a:r>
            <a:endParaRPr lang="en-US" sz="4000" dirty="0">
              <a:solidFill>
                <a:srgbClr val="000000"/>
              </a:solidFill>
              <a:latin typeface="Now"/>
              <a:ea typeface="Now"/>
              <a:cs typeface="Now"/>
              <a:sym typeface="Now"/>
            </a:endParaRPr>
          </a:p>
        </p:txBody>
      </p:sp>
      <p:sp>
        <p:nvSpPr>
          <p:cNvPr id="24" name="TextBox 24"/>
          <p:cNvSpPr txBox="1"/>
          <p:nvPr/>
        </p:nvSpPr>
        <p:spPr>
          <a:xfrm>
            <a:off x="2124055" y="658110"/>
            <a:ext cx="14573290" cy="3342390"/>
          </a:xfrm>
          <a:prstGeom prst="rect">
            <a:avLst/>
          </a:prstGeom>
        </p:spPr>
        <p:txBody>
          <a:bodyPr wrap="square" lIns="0" tIns="0" rIns="0" bIns="0" rtlCol="0" anchor="t">
            <a:spAutoFit/>
          </a:bodyPr>
          <a:lstStyle/>
          <a:p>
            <a:pPr algn="ctr">
              <a:lnSpc>
                <a:spcPts val="8696"/>
              </a:lnSpc>
              <a:spcBef>
                <a:spcPct val="0"/>
              </a:spcBef>
            </a:pPr>
            <a:r>
              <a:rPr lang="en-US" sz="7128" b="1" dirty="0">
                <a:solidFill>
                  <a:srgbClr val="E98D55"/>
                </a:solidFill>
                <a:latin typeface="Now Bold"/>
                <a:ea typeface="Now Bold"/>
                <a:cs typeface="Now Bold"/>
                <a:sym typeface="Now Bold"/>
              </a:rPr>
              <a:t>Patients who are at increased risk of aspiration during surgery</a:t>
            </a:r>
          </a:p>
        </p:txBody>
      </p:sp>
      <p:grpSp>
        <p:nvGrpSpPr>
          <p:cNvPr id="2" name="Group 16">
            <a:extLst>
              <a:ext uri="{FF2B5EF4-FFF2-40B4-BE49-F238E27FC236}">
                <a16:creationId xmlns:a16="http://schemas.microsoft.com/office/drawing/2014/main" id="{C7AC5A7C-F64F-C4B3-D752-11DB4D833195}"/>
              </a:ext>
            </a:extLst>
          </p:cNvPr>
          <p:cNvGrpSpPr/>
          <p:nvPr/>
        </p:nvGrpSpPr>
        <p:grpSpPr>
          <a:xfrm>
            <a:off x="16154400" y="9334500"/>
            <a:ext cx="1453670" cy="428324"/>
            <a:chOff x="0" y="0"/>
            <a:chExt cx="952367" cy="280615"/>
          </a:xfrm>
        </p:grpSpPr>
        <p:sp>
          <p:nvSpPr>
            <p:cNvPr id="3" name="Freeform 17">
              <a:extLst>
                <a:ext uri="{FF2B5EF4-FFF2-40B4-BE49-F238E27FC236}">
                  <a16:creationId xmlns:a16="http://schemas.microsoft.com/office/drawing/2014/main" id="{F78F312A-2D82-2BCC-9CBB-2B1F58E10947}"/>
                </a:ext>
              </a:extLst>
            </p:cNvPr>
            <p:cNvSpPr/>
            <p:nvPr/>
          </p:nvSpPr>
          <p:spPr>
            <a:xfrm>
              <a:off x="0" y="0"/>
              <a:ext cx="952367" cy="280615"/>
            </a:xfrm>
            <a:custGeom>
              <a:avLst/>
              <a:gdLst/>
              <a:ahLst/>
              <a:cxnLst/>
              <a:rect l="l" t="t" r="r" b="b"/>
              <a:pathLst>
                <a:path w="952367" h="280615">
                  <a:moveTo>
                    <a:pt x="140308" y="0"/>
                  </a:moveTo>
                  <a:lnTo>
                    <a:pt x="812059" y="0"/>
                  </a:lnTo>
                  <a:cubicBezTo>
                    <a:pt x="889549" y="0"/>
                    <a:pt x="952367" y="62818"/>
                    <a:pt x="952367" y="140308"/>
                  </a:cubicBezTo>
                  <a:lnTo>
                    <a:pt x="952367" y="140308"/>
                  </a:lnTo>
                  <a:cubicBezTo>
                    <a:pt x="952367" y="177519"/>
                    <a:pt x="937585" y="213207"/>
                    <a:pt x="911272" y="239520"/>
                  </a:cubicBezTo>
                  <a:cubicBezTo>
                    <a:pt x="884959" y="265833"/>
                    <a:pt x="849271" y="280615"/>
                    <a:pt x="812059" y="280615"/>
                  </a:cubicBezTo>
                  <a:lnTo>
                    <a:pt x="140308" y="280615"/>
                  </a:lnTo>
                  <a:cubicBezTo>
                    <a:pt x="62818" y="280615"/>
                    <a:pt x="0" y="217797"/>
                    <a:pt x="0" y="140308"/>
                  </a:cubicBezTo>
                  <a:lnTo>
                    <a:pt x="0" y="140308"/>
                  </a:lnTo>
                  <a:cubicBezTo>
                    <a:pt x="0" y="62818"/>
                    <a:pt x="62818" y="0"/>
                    <a:pt x="140308" y="0"/>
                  </a:cubicBezTo>
                  <a:close/>
                </a:path>
              </a:pathLst>
            </a:custGeom>
            <a:solidFill>
              <a:srgbClr val="000000">
                <a:alpha val="0"/>
              </a:srgbClr>
            </a:solidFill>
            <a:ln w="9525" cap="rnd">
              <a:solidFill>
                <a:srgbClr val="000000"/>
              </a:solidFill>
              <a:prstDash val="solid"/>
              <a:round/>
            </a:ln>
          </p:spPr>
        </p:sp>
        <p:sp>
          <p:nvSpPr>
            <p:cNvPr id="5" name="TextBox 18">
              <a:extLst>
                <a:ext uri="{FF2B5EF4-FFF2-40B4-BE49-F238E27FC236}">
                  <a16:creationId xmlns:a16="http://schemas.microsoft.com/office/drawing/2014/main" id="{7F21CF43-4568-F4EC-270A-A1B558BA31AD}"/>
                </a:ext>
              </a:extLst>
            </p:cNvPr>
            <p:cNvSpPr txBox="1"/>
            <p:nvPr/>
          </p:nvSpPr>
          <p:spPr>
            <a:xfrm>
              <a:off x="0" y="-28575"/>
              <a:ext cx="952367" cy="309190"/>
            </a:xfrm>
            <a:prstGeom prst="rect">
              <a:avLst/>
            </a:prstGeom>
          </p:spPr>
          <p:txBody>
            <a:bodyPr lIns="40640" tIns="40640" rIns="40640" bIns="40640" rtlCol="0" anchor="ctr"/>
            <a:lstStyle/>
            <a:p>
              <a:pPr algn="ctr">
                <a:lnSpc>
                  <a:spcPts val="2127"/>
                </a:lnSpc>
              </a:pPr>
              <a:endParaRPr/>
            </a:p>
          </p:txBody>
        </p:sp>
      </p:grpSp>
      <p:sp>
        <p:nvSpPr>
          <p:cNvPr id="6" name="AutoShape 19">
            <a:extLst>
              <a:ext uri="{FF2B5EF4-FFF2-40B4-BE49-F238E27FC236}">
                <a16:creationId xmlns:a16="http://schemas.microsoft.com/office/drawing/2014/main" id="{27783731-0B8B-5A7A-F257-EF472A03B8BC}"/>
              </a:ext>
            </a:extLst>
          </p:cNvPr>
          <p:cNvSpPr/>
          <p:nvPr/>
        </p:nvSpPr>
        <p:spPr>
          <a:xfrm>
            <a:off x="16536372" y="9548662"/>
            <a:ext cx="714075" cy="0"/>
          </a:xfrm>
          <a:prstGeom prst="line">
            <a:avLst/>
          </a:prstGeom>
          <a:ln w="19050" cap="flat">
            <a:solidFill>
              <a:srgbClr val="000000">
                <a:alpha val="70980"/>
              </a:srgbClr>
            </a:solidFill>
            <a:prstDash val="solid"/>
            <a:headEnd type="none" w="sm" len="sm"/>
            <a:tailEnd type="arrow" w="med" len="sm"/>
          </a:ln>
        </p:spPr>
      </p:sp>
    </p:spTree>
    <p:extLst>
      <p:ext uri="{BB962C8B-B14F-4D97-AF65-F5344CB8AC3E}">
        <p14:creationId xmlns:p14="http://schemas.microsoft.com/office/powerpoint/2010/main" val="22679521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sosceles Triangle 1">
            <a:extLst>
              <a:ext uri="{FF2B5EF4-FFF2-40B4-BE49-F238E27FC236}">
                <a16:creationId xmlns:a16="http://schemas.microsoft.com/office/drawing/2014/main" id="{8EAF00AF-F1DF-F51C-ED5F-273C42DF0C7D}"/>
              </a:ext>
            </a:extLst>
          </p:cNvPr>
          <p:cNvSpPr/>
          <p:nvPr/>
        </p:nvSpPr>
        <p:spPr>
          <a:xfrm>
            <a:off x="0" y="4838700"/>
            <a:ext cx="18288000" cy="5439918"/>
          </a:xfrm>
          <a:prstGeom prst="triangle">
            <a:avLst/>
          </a:prstGeom>
          <a:solidFill>
            <a:srgbClr val="EAEAE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5D5E63"/>
              </a:solidFill>
            </a:endParaRPr>
          </a:p>
        </p:txBody>
      </p:sp>
      <p:sp>
        <p:nvSpPr>
          <p:cNvPr id="4" name="TextBox 4"/>
          <p:cNvSpPr txBox="1"/>
          <p:nvPr/>
        </p:nvSpPr>
        <p:spPr>
          <a:xfrm>
            <a:off x="1957377" y="2213109"/>
            <a:ext cx="14706600" cy="2518510"/>
          </a:xfrm>
          <a:prstGeom prst="rect">
            <a:avLst/>
          </a:prstGeom>
        </p:spPr>
        <p:txBody>
          <a:bodyPr wrap="square" lIns="0" tIns="0" rIns="0" bIns="0" rtlCol="0" anchor="t">
            <a:spAutoFit/>
          </a:bodyPr>
          <a:lstStyle/>
          <a:p>
            <a:pPr>
              <a:lnSpc>
                <a:spcPct val="150000"/>
              </a:lnSpc>
            </a:pPr>
            <a:r>
              <a:rPr lang="en-US" sz="2800" dirty="0">
                <a:latin typeface="+mj-lt"/>
              </a:rPr>
              <a:t>Rapid sequence induction (RSI) is an established method of inducing anesthesia inpatients who are at risk of aspiration of gastric contents into the lungs. It involves loss of consciousness during cricoid pressure followed by intubation without face mask ventilation. </a:t>
            </a:r>
            <a:r>
              <a:rPr lang="en-US" sz="2800" b="1" dirty="0">
                <a:latin typeface="+mj-lt"/>
              </a:rPr>
              <a:t>The aim is to intubate the trachea as quickly and as safely as possible.</a:t>
            </a:r>
            <a:endParaRPr lang="en-US" sz="2800" b="1" dirty="0">
              <a:solidFill>
                <a:srgbClr val="000000"/>
              </a:solidFill>
              <a:latin typeface="+mj-lt"/>
              <a:ea typeface="Now"/>
              <a:cs typeface="Now"/>
              <a:sym typeface="Now"/>
            </a:endParaRPr>
          </a:p>
        </p:txBody>
      </p:sp>
      <p:sp>
        <p:nvSpPr>
          <p:cNvPr id="24" name="TextBox 24"/>
          <p:cNvSpPr txBox="1"/>
          <p:nvPr/>
        </p:nvSpPr>
        <p:spPr>
          <a:xfrm>
            <a:off x="2024032" y="723100"/>
            <a:ext cx="14573290" cy="1067600"/>
          </a:xfrm>
          <a:prstGeom prst="rect">
            <a:avLst/>
          </a:prstGeom>
        </p:spPr>
        <p:txBody>
          <a:bodyPr wrap="square" lIns="0" tIns="0" rIns="0" bIns="0" rtlCol="0" anchor="t">
            <a:spAutoFit/>
          </a:bodyPr>
          <a:lstStyle/>
          <a:p>
            <a:pPr algn="ctr">
              <a:lnSpc>
                <a:spcPts val="8696"/>
              </a:lnSpc>
              <a:spcBef>
                <a:spcPct val="0"/>
              </a:spcBef>
            </a:pPr>
            <a:r>
              <a:rPr lang="en-US" sz="6000" b="1" dirty="0">
                <a:solidFill>
                  <a:srgbClr val="E98D55"/>
                </a:solidFill>
                <a:latin typeface="Now Bold"/>
                <a:ea typeface="Now Bold"/>
                <a:cs typeface="Now Bold"/>
                <a:sym typeface="Now Bold"/>
              </a:rPr>
              <a:t>Rapid Sequence Induction (RSI)</a:t>
            </a:r>
          </a:p>
        </p:txBody>
      </p:sp>
      <p:sp>
        <p:nvSpPr>
          <p:cNvPr id="3" name="TextBox 24">
            <a:extLst>
              <a:ext uri="{FF2B5EF4-FFF2-40B4-BE49-F238E27FC236}">
                <a16:creationId xmlns:a16="http://schemas.microsoft.com/office/drawing/2014/main" id="{2B745CFC-DFA5-78ED-8CCD-B88ADF42BA50}"/>
              </a:ext>
            </a:extLst>
          </p:cNvPr>
          <p:cNvSpPr txBox="1"/>
          <p:nvPr/>
        </p:nvSpPr>
        <p:spPr>
          <a:xfrm>
            <a:off x="1857355" y="5295900"/>
            <a:ext cx="14906645" cy="1067600"/>
          </a:xfrm>
          <a:prstGeom prst="rect">
            <a:avLst/>
          </a:prstGeom>
        </p:spPr>
        <p:txBody>
          <a:bodyPr wrap="square" lIns="0" tIns="0" rIns="0" bIns="0" rtlCol="0" anchor="t">
            <a:spAutoFit/>
          </a:bodyPr>
          <a:lstStyle/>
          <a:p>
            <a:pPr algn="ctr">
              <a:lnSpc>
                <a:spcPts val="8696"/>
              </a:lnSpc>
              <a:spcBef>
                <a:spcPct val="0"/>
              </a:spcBef>
            </a:pPr>
            <a:r>
              <a:rPr lang="en-US" sz="6000" b="1" dirty="0">
                <a:solidFill>
                  <a:srgbClr val="E98D55"/>
                </a:solidFill>
                <a:latin typeface="Now Bold"/>
                <a:ea typeface="Now Bold"/>
                <a:cs typeface="Now Bold"/>
                <a:sym typeface="Now Bold"/>
              </a:rPr>
              <a:t>Need rapid induction and intubation</a:t>
            </a:r>
          </a:p>
        </p:txBody>
      </p:sp>
      <p:sp>
        <p:nvSpPr>
          <p:cNvPr id="5" name="TextBox 4">
            <a:extLst>
              <a:ext uri="{FF2B5EF4-FFF2-40B4-BE49-F238E27FC236}">
                <a16:creationId xmlns:a16="http://schemas.microsoft.com/office/drawing/2014/main" id="{872182BB-87EB-0F26-FCC5-121FC7BAE219}"/>
              </a:ext>
            </a:extLst>
          </p:cNvPr>
          <p:cNvSpPr txBox="1"/>
          <p:nvPr/>
        </p:nvSpPr>
        <p:spPr>
          <a:xfrm>
            <a:off x="1957377" y="6438900"/>
            <a:ext cx="14706600" cy="2529667"/>
          </a:xfrm>
          <a:prstGeom prst="rect">
            <a:avLst/>
          </a:prstGeom>
        </p:spPr>
        <p:txBody>
          <a:bodyPr wrap="square" lIns="0" tIns="0" rIns="0" bIns="0" rtlCol="0" anchor="t">
            <a:spAutoFit/>
          </a:bodyPr>
          <a:lstStyle/>
          <a:p>
            <a:pPr>
              <a:lnSpc>
                <a:spcPct val="150000"/>
              </a:lnSpc>
            </a:pPr>
            <a:r>
              <a:rPr lang="en-US" sz="2800" dirty="0">
                <a:solidFill>
                  <a:srgbClr val="000000"/>
                </a:solidFill>
                <a:latin typeface="+mj-lt"/>
                <a:ea typeface="Now"/>
                <a:cs typeface="Now"/>
                <a:sym typeface="Now"/>
              </a:rPr>
              <a:t>Full stomach</a:t>
            </a:r>
          </a:p>
          <a:p>
            <a:pPr>
              <a:lnSpc>
                <a:spcPct val="150000"/>
              </a:lnSpc>
            </a:pPr>
            <a:r>
              <a:rPr lang="en-US" sz="2800" dirty="0">
                <a:solidFill>
                  <a:srgbClr val="000000"/>
                </a:solidFill>
                <a:latin typeface="+mj-lt"/>
                <a:ea typeface="Now"/>
                <a:cs typeface="Now"/>
                <a:sym typeface="Now"/>
              </a:rPr>
              <a:t>Emergency</a:t>
            </a:r>
            <a:br>
              <a:rPr lang="en-US" sz="2800" dirty="0">
                <a:solidFill>
                  <a:srgbClr val="000000"/>
                </a:solidFill>
                <a:latin typeface="+mj-lt"/>
                <a:ea typeface="Now"/>
                <a:cs typeface="Now"/>
                <a:sym typeface="Now"/>
              </a:rPr>
            </a:br>
            <a:r>
              <a:rPr lang="en-US" sz="2800" dirty="0">
                <a:solidFill>
                  <a:srgbClr val="000000"/>
                </a:solidFill>
                <a:latin typeface="+mj-lt"/>
                <a:ea typeface="Now"/>
                <a:cs typeface="Now"/>
                <a:sym typeface="Now"/>
              </a:rPr>
              <a:t>Bleeding</a:t>
            </a:r>
            <a:br>
              <a:rPr lang="en-US" sz="2800" dirty="0">
                <a:solidFill>
                  <a:srgbClr val="000000"/>
                </a:solidFill>
                <a:latin typeface="+mj-lt"/>
                <a:ea typeface="Now"/>
                <a:cs typeface="Now"/>
                <a:sym typeface="Now"/>
              </a:rPr>
            </a:br>
            <a:r>
              <a:rPr lang="en-US" sz="2800" dirty="0">
                <a:solidFill>
                  <a:srgbClr val="000000"/>
                </a:solidFill>
                <a:latin typeface="+mj-lt"/>
                <a:ea typeface="Now"/>
                <a:cs typeface="Now"/>
                <a:sym typeface="Now"/>
              </a:rPr>
              <a:t>Obstetric delays stomach emptying</a:t>
            </a:r>
          </a:p>
        </p:txBody>
      </p:sp>
      <p:grpSp>
        <p:nvGrpSpPr>
          <p:cNvPr id="6" name="Group 16">
            <a:extLst>
              <a:ext uri="{FF2B5EF4-FFF2-40B4-BE49-F238E27FC236}">
                <a16:creationId xmlns:a16="http://schemas.microsoft.com/office/drawing/2014/main" id="{8D7771F4-3514-0C3C-83E7-DE813A935AA7}"/>
              </a:ext>
            </a:extLst>
          </p:cNvPr>
          <p:cNvGrpSpPr/>
          <p:nvPr/>
        </p:nvGrpSpPr>
        <p:grpSpPr>
          <a:xfrm>
            <a:off x="16154400" y="9334500"/>
            <a:ext cx="1453670" cy="428324"/>
            <a:chOff x="0" y="0"/>
            <a:chExt cx="952367" cy="280615"/>
          </a:xfrm>
        </p:grpSpPr>
        <p:sp>
          <p:nvSpPr>
            <p:cNvPr id="7" name="Freeform 17">
              <a:extLst>
                <a:ext uri="{FF2B5EF4-FFF2-40B4-BE49-F238E27FC236}">
                  <a16:creationId xmlns:a16="http://schemas.microsoft.com/office/drawing/2014/main" id="{68F77B4A-3466-10B8-7B39-87D062BA22D5}"/>
                </a:ext>
              </a:extLst>
            </p:cNvPr>
            <p:cNvSpPr/>
            <p:nvPr/>
          </p:nvSpPr>
          <p:spPr>
            <a:xfrm>
              <a:off x="0" y="0"/>
              <a:ext cx="952367" cy="280615"/>
            </a:xfrm>
            <a:custGeom>
              <a:avLst/>
              <a:gdLst/>
              <a:ahLst/>
              <a:cxnLst/>
              <a:rect l="l" t="t" r="r" b="b"/>
              <a:pathLst>
                <a:path w="952367" h="280615">
                  <a:moveTo>
                    <a:pt x="140308" y="0"/>
                  </a:moveTo>
                  <a:lnTo>
                    <a:pt x="812059" y="0"/>
                  </a:lnTo>
                  <a:cubicBezTo>
                    <a:pt x="889549" y="0"/>
                    <a:pt x="952367" y="62818"/>
                    <a:pt x="952367" y="140308"/>
                  </a:cubicBezTo>
                  <a:lnTo>
                    <a:pt x="952367" y="140308"/>
                  </a:lnTo>
                  <a:cubicBezTo>
                    <a:pt x="952367" y="177519"/>
                    <a:pt x="937585" y="213207"/>
                    <a:pt x="911272" y="239520"/>
                  </a:cubicBezTo>
                  <a:cubicBezTo>
                    <a:pt x="884959" y="265833"/>
                    <a:pt x="849271" y="280615"/>
                    <a:pt x="812059" y="280615"/>
                  </a:cubicBezTo>
                  <a:lnTo>
                    <a:pt x="140308" y="280615"/>
                  </a:lnTo>
                  <a:cubicBezTo>
                    <a:pt x="62818" y="280615"/>
                    <a:pt x="0" y="217797"/>
                    <a:pt x="0" y="140308"/>
                  </a:cubicBezTo>
                  <a:lnTo>
                    <a:pt x="0" y="140308"/>
                  </a:lnTo>
                  <a:cubicBezTo>
                    <a:pt x="0" y="62818"/>
                    <a:pt x="62818" y="0"/>
                    <a:pt x="140308" y="0"/>
                  </a:cubicBezTo>
                  <a:close/>
                </a:path>
              </a:pathLst>
            </a:custGeom>
            <a:solidFill>
              <a:srgbClr val="000000">
                <a:alpha val="0"/>
              </a:srgbClr>
            </a:solidFill>
            <a:ln w="9525" cap="rnd">
              <a:solidFill>
                <a:srgbClr val="000000"/>
              </a:solidFill>
              <a:prstDash val="solid"/>
              <a:round/>
            </a:ln>
          </p:spPr>
        </p:sp>
        <p:sp>
          <p:nvSpPr>
            <p:cNvPr id="8" name="TextBox 18">
              <a:extLst>
                <a:ext uri="{FF2B5EF4-FFF2-40B4-BE49-F238E27FC236}">
                  <a16:creationId xmlns:a16="http://schemas.microsoft.com/office/drawing/2014/main" id="{4B942407-E0AF-8033-F944-0E67AF953B91}"/>
                </a:ext>
              </a:extLst>
            </p:cNvPr>
            <p:cNvSpPr txBox="1"/>
            <p:nvPr/>
          </p:nvSpPr>
          <p:spPr>
            <a:xfrm>
              <a:off x="0" y="-28575"/>
              <a:ext cx="952367" cy="309190"/>
            </a:xfrm>
            <a:prstGeom prst="rect">
              <a:avLst/>
            </a:prstGeom>
          </p:spPr>
          <p:txBody>
            <a:bodyPr lIns="40640" tIns="40640" rIns="40640" bIns="40640" rtlCol="0" anchor="ctr"/>
            <a:lstStyle/>
            <a:p>
              <a:pPr algn="ctr">
                <a:lnSpc>
                  <a:spcPts val="2127"/>
                </a:lnSpc>
              </a:pPr>
              <a:endParaRPr/>
            </a:p>
          </p:txBody>
        </p:sp>
      </p:grpSp>
      <p:sp>
        <p:nvSpPr>
          <p:cNvPr id="9" name="AutoShape 19">
            <a:extLst>
              <a:ext uri="{FF2B5EF4-FFF2-40B4-BE49-F238E27FC236}">
                <a16:creationId xmlns:a16="http://schemas.microsoft.com/office/drawing/2014/main" id="{82B81753-DE18-BC45-2DBE-AA26FC559877}"/>
              </a:ext>
            </a:extLst>
          </p:cNvPr>
          <p:cNvSpPr/>
          <p:nvPr/>
        </p:nvSpPr>
        <p:spPr>
          <a:xfrm>
            <a:off x="16536372" y="9548662"/>
            <a:ext cx="714075" cy="0"/>
          </a:xfrm>
          <a:prstGeom prst="line">
            <a:avLst/>
          </a:prstGeom>
          <a:ln w="19050" cap="flat">
            <a:solidFill>
              <a:srgbClr val="000000">
                <a:alpha val="70980"/>
              </a:srgbClr>
            </a:solidFill>
            <a:prstDash val="solid"/>
            <a:headEnd type="none" w="sm" len="sm"/>
            <a:tailEnd type="arrow" w="med" len="sm"/>
          </a:ln>
        </p:spPr>
      </p:sp>
    </p:spTree>
    <p:extLst>
      <p:ext uri="{BB962C8B-B14F-4D97-AF65-F5344CB8AC3E}">
        <p14:creationId xmlns:p14="http://schemas.microsoft.com/office/powerpoint/2010/main" val="26818679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sosceles Triangle 4">
            <a:extLst>
              <a:ext uri="{FF2B5EF4-FFF2-40B4-BE49-F238E27FC236}">
                <a16:creationId xmlns:a16="http://schemas.microsoft.com/office/drawing/2014/main" id="{E2803DE2-162D-9F3A-BEE0-EEBBA4547C39}"/>
              </a:ext>
            </a:extLst>
          </p:cNvPr>
          <p:cNvSpPr/>
          <p:nvPr/>
        </p:nvSpPr>
        <p:spPr>
          <a:xfrm>
            <a:off x="0" y="4838700"/>
            <a:ext cx="18288000" cy="5439918"/>
          </a:xfrm>
          <a:prstGeom prst="triangle">
            <a:avLst/>
          </a:prstGeom>
          <a:solidFill>
            <a:srgbClr val="EAEAE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5D5E63"/>
              </a:solidFill>
            </a:endParaRPr>
          </a:p>
        </p:txBody>
      </p:sp>
      <p:pic>
        <p:nvPicPr>
          <p:cNvPr id="3" name="Picture 2">
            <a:extLst>
              <a:ext uri="{FF2B5EF4-FFF2-40B4-BE49-F238E27FC236}">
                <a16:creationId xmlns:a16="http://schemas.microsoft.com/office/drawing/2014/main" id="{5B777052-A6F2-9317-D06E-E33A976B00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33539" y="1638300"/>
            <a:ext cx="6420922" cy="8438172"/>
          </a:xfrm>
          <a:prstGeom prst="rect">
            <a:avLst/>
          </a:prstGeom>
        </p:spPr>
      </p:pic>
      <p:sp>
        <p:nvSpPr>
          <p:cNvPr id="4" name="TextBox 24">
            <a:extLst>
              <a:ext uri="{FF2B5EF4-FFF2-40B4-BE49-F238E27FC236}">
                <a16:creationId xmlns:a16="http://schemas.microsoft.com/office/drawing/2014/main" id="{07DDC9CB-FDA6-DC9B-71B8-8AE85884C0ED}"/>
              </a:ext>
            </a:extLst>
          </p:cNvPr>
          <p:cNvSpPr txBox="1"/>
          <p:nvPr/>
        </p:nvSpPr>
        <p:spPr>
          <a:xfrm>
            <a:off x="152400" y="342900"/>
            <a:ext cx="17983200" cy="1044517"/>
          </a:xfrm>
          <a:prstGeom prst="rect">
            <a:avLst/>
          </a:prstGeom>
        </p:spPr>
        <p:txBody>
          <a:bodyPr wrap="square" lIns="0" tIns="0" rIns="0" bIns="0" rtlCol="0" anchor="t">
            <a:spAutoFit/>
          </a:bodyPr>
          <a:lstStyle/>
          <a:p>
            <a:pPr algn="ctr">
              <a:lnSpc>
                <a:spcPts val="8696"/>
              </a:lnSpc>
              <a:spcBef>
                <a:spcPct val="0"/>
              </a:spcBef>
            </a:pPr>
            <a:r>
              <a:rPr lang="en-US" sz="5400" b="0" i="0" dirty="0">
                <a:solidFill>
                  <a:srgbClr val="E98D55"/>
                </a:solidFill>
                <a:effectLst/>
                <a:latin typeface="Now Bold" panose="020B0604020202020204" charset="0"/>
              </a:rPr>
              <a:t>Morgan &amp; Mikhail's Clinical Anesthesiology</a:t>
            </a:r>
            <a:endParaRPr lang="en-US" sz="5400" b="1" dirty="0">
              <a:solidFill>
                <a:srgbClr val="E98D55"/>
              </a:solidFill>
              <a:latin typeface="Now Bold" panose="020B0604020202020204" charset="0"/>
              <a:ea typeface="Now Bold"/>
              <a:cs typeface="Now Bold"/>
              <a:sym typeface="Now Bold"/>
            </a:endParaRPr>
          </a:p>
        </p:txBody>
      </p:sp>
      <p:grpSp>
        <p:nvGrpSpPr>
          <p:cNvPr id="6" name="Group 16">
            <a:extLst>
              <a:ext uri="{FF2B5EF4-FFF2-40B4-BE49-F238E27FC236}">
                <a16:creationId xmlns:a16="http://schemas.microsoft.com/office/drawing/2014/main" id="{7DFB13D4-2FD8-EFDB-C3CD-AC10BA748BD9}"/>
              </a:ext>
            </a:extLst>
          </p:cNvPr>
          <p:cNvGrpSpPr/>
          <p:nvPr/>
        </p:nvGrpSpPr>
        <p:grpSpPr>
          <a:xfrm>
            <a:off x="16154400" y="9334500"/>
            <a:ext cx="1453670" cy="428324"/>
            <a:chOff x="0" y="0"/>
            <a:chExt cx="952367" cy="280615"/>
          </a:xfrm>
        </p:grpSpPr>
        <p:sp>
          <p:nvSpPr>
            <p:cNvPr id="7" name="Freeform 17">
              <a:extLst>
                <a:ext uri="{FF2B5EF4-FFF2-40B4-BE49-F238E27FC236}">
                  <a16:creationId xmlns:a16="http://schemas.microsoft.com/office/drawing/2014/main" id="{4146578F-881E-9DA7-6920-4A0E83F50C11}"/>
                </a:ext>
              </a:extLst>
            </p:cNvPr>
            <p:cNvSpPr/>
            <p:nvPr/>
          </p:nvSpPr>
          <p:spPr>
            <a:xfrm>
              <a:off x="0" y="0"/>
              <a:ext cx="952367" cy="280615"/>
            </a:xfrm>
            <a:custGeom>
              <a:avLst/>
              <a:gdLst/>
              <a:ahLst/>
              <a:cxnLst/>
              <a:rect l="l" t="t" r="r" b="b"/>
              <a:pathLst>
                <a:path w="952367" h="280615">
                  <a:moveTo>
                    <a:pt x="140308" y="0"/>
                  </a:moveTo>
                  <a:lnTo>
                    <a:pt x="812059" y="0"/>
                  </a:lnTo>
                  <a:cubicBezTo>
                    <a:pt x="889549" y="0"/>
                    <a:pt x="952367" y="62818"/>
                    <a:pt x="952367" y="140308"/>
                  </a:cubicBezTo>
                  <a:lnTo>
                    <a:pt x="952367" y="140308"/>
                  </a:lnTo>
                  <a:cubicBezTo>
                    <a:pt x="952367" y="177519"/>
                    <a:pt x="937585" y="213207"/>
                    <a:pt x="911272" y="239520"/>
                  </a:cubicBezTo>
                  <a:cubicBezTo>
                    <a:pt x="884959" y="265833"/>
                    <a:pt x="849271" y="280615"/>
                    <a:pt x="812059" y="280615"/>
                  </a:cubicBezTo>
                  <a:lnTo>
                    <a:pt x="140308" y="280615"/>
                  </a:lnTo>
                  <a:cubicBezTo>
                    <a:pt x="62818" y="280615"/>
                    <a:pt x="0" y="217797"/>
                    <a:pt x="0" y="140308"/>
                  </a:cubicBezTo>
                  <a:lnTo>
                    <a:pt x="0" y="140308"/>
                  </a:lnTo>
                  <a:cubicBezTo>
                    <a:pt x="0" y="62818"/>
                    <a:pt x="62818" y="0"/>
                    <a:pt x="140308" y="0"/>
                  </a:cubicBezTo>
                  <a:close/>
                </a:path>
              </a:pathLst>
            </a:custGeom>
            <a:solidFill>
              <a:srgbClr val="000000">
                <a:alpha val="0"/>
              </a:srgbClr>
            </a:solidFill>
            <a:ln w="9525" cap="rnd">
              <a:solidFill>
                <a:srgbClr val="000000"/>
              </a:solidFill>
              <a:prstDash val="solid"/>
              <a:round/>
            </a:ln>
          </p:spPr>
        </p:sp>
        <p:sp>
          <p:nvSpPr>
            <p:cNvPr id="8" name="TextBox 18">
              <a:extLst>
                <a:ext uri="{FF2B5EF4-FFF2-40B4-BE49-F238E27FC236}">
                  <a16:creationId xmlns:a16="http://schemas.microsoft.com/office/drawing/2014/main" id="{5E6B1570-BBA3-9FB8-6565-259B47C26EDB}"/>
                </a:ext>
              </a:extLst>
            </p:cNvPr>
            <p:cNvSpPr txBox="1"/>
            <p:nvPr/>
          </p:nvSpPr>
          <p:spPr>
            <a:xfrm>
              <a:off x="0" y="-28575"/>
              <a:ext cx="952367" cy="309190"/>
            </a:xfrm>
            <a:prstGeom prst="rect">
              <a:avLst/>
            </a:prstGeom>
          </p:spPr>
          <p:txBody>
            <a:bodyPr lIns="40640" tIns="40640" rIns="40640" bIns="40640" rtlCol="0" anchor="ctr"/>
            <a:lstStyle/>
            <a:p>
              <a:pPr algn="ctr">
                <a:lnSpc>
                  <a:spcPts val="2127"/>
                </a:lnSpc>
              </a:pPr>
              <a:endParaRPr/>
            </a:p>
          </p:txBody>
        </p:sp>
      </p:grpSp>
      <p:sp>
        <p:nvSpPr>
          <p:cNvPr id="9" name="AutoShape 19">
            <a:extLst>
              <a:ext uri="{FF2B5EF4-FFF2-40B4-BE49-F238E27FC236}">
                <a16:creationId xmlns:a16="http://schemas.microsoft.com/office/drawing/2014/main" id="{8A2267C6-8566-9B19-FE62-EF83BDC763A1}"/>
              </a:ext>
            </a:extLst>
          </p:cNvPr>
          <p:cNvSpPr/>
          <p:nvPr/>
        </p:nvSpPr>
        <p:spPr>
          <a:xfrm>
            <a:off x="16536372" y="9548662"/>
            <a:ext cx="714075" cy="0"/>
          </a:xfrm>
          <a:prstGeom prst="line">
            <a:avLst/>
          </a:prstGeom>
          <a:ln w="19050" cap="flat">
            <a:solidFill>
              <a:srgbClr val="000000">
                <a:alpha val="70980"/>
              </a:srgbClr>
            </a:solidFill>
            <a:prstDash val="solid"/>
            <a:headEnd type="none" w="sm" len="sm"/>
            <a:tailEnd type="arrow" w="med" len="sm"/>
          </a:ln>
        </p:spPr>
      </p:sp>
    </p:spTree>
    <p:extLst>
      <p:ext uri="{BB962C8B-B14F-4D97-AF65-F5344CB8AC3E}">
        <p14:creationId xmlns:p14="http://schemas.microsoft.com/office/powerpoint/2010/main" val="2833119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ght Triangle 1">
            <a:extLst>
              <a:ext uri="{FF2B5EF4-FFF2-40B4-BE49-F238E27FC236}">
                <a16:creationId xmlns:a16="http://schemas.microsoft.com/office/drawing/2014/main" id="{6EA0C039-5229-7F49-A77F-9B41B39BD2C4}"/>
              </a:ext>
            </a:extLst>
          </p:cNvPr>
          <p:cNvSpPr/>
          <p:nvPr/>
        </p:nvSpPr>
        <p:spPr>
          <a:xfrm rot="5400000" flipH="1">
            <a:off x="1159292" y="-1159292"/>
            <a:ext cx="10287000" cy="12605584"/>
          </a:xfrm>
          <a:prstGeom prst="rtTriangle">
            <a:avLst/>
          </a:prstGeom>
          <a:solidFill>
            <a:srgbClr val="EAEAE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8"/>
          <p:cNvGrpSpPr/>
          <p:nvPr/>
        </p:nvGrpSpPr>
        <p:grpSpPr>
          <a:xfrm>
            <a:off x="15805630" y="8829976"/>
            <a:ext cx="1453670" cy="428324"/>
            <a:chOff x="0" y="0"/>
            <a:chExt cx="952367" cy="280615"/>
          </a:xfrm>
        </p:grpSpPr>
        <p:sp>
          <p:nvSpPr>
            <p:cNvPr id="9" name="Freeform 9"/>
            <p:cNvSpPr/>
            <p:nvPr/>
          </p:nvSpPr>
          <p:spPr>
            <a:xfrm>
              <a:off x="0" y="0"/>
              <a:ext cx="952367" cy="280615"/>
            </a:xfrm>
            <a:custGeom>
              <a:avLst/>
              <a:gdLst/>
              <a:ahLst/>
              <a:cxnLst/>
              <a:rect l="l" t="t" r="r" b="b"/>
              <a:pathLst>
                <a:path w="952367" h="280615">
                  <a:moveTo>
                    <a:pt x="140308" y="0"/>
                  </a:moveTo>
                  <a:lnTo>
                    <a:pt x="812059" y="0"/>
                  </a:lnTo>
                  <a:cubicBezTo>
                    <a:pt x="889549" y="0"/>
                    <a:pt x="952367" y="62818"/>
                    <a:pt x="952367" y="140308"/>
                  </a:cubicBezTo>
                  <a:lnTo>
                    <a:pt x="952367" y="140308"/>
                  </a:lnTo>
                  <a:cubicBezTo>
                    <a:pt x="952367" y="177519"/>
                    <a:pt x="937585" y="213207"/>
                    <a:pt x="911272" y="239520"/>
                  </a:cubicBezTo>
                  <a:cubicBezTo>
                    <a:pt x="884959" y="265833"/>
                    <a:pt x="849271" y="280615"/>
                    <a:pt x="812059" y="280615"/>
                  </a:cubicBezTo>
                  <a:lnTo>
                    <a:pt x="140308" y="280615"/>
                  </a:lnTo>
                  <a:cubicBezTo>
                    <a:pt x="62818" y="280615"/>
                    <a:pt x="0" y="217797"/>
                    <a:pt x="0" y="140308"/>
                  </a:cubicBezTo>
                  <a:lnTo>
                    <a:pt x="0" y="140308"/>
                  </a:lnTo>
                  <a:cubicBezTo>
                    <a:pt x="0" y="62818"/>
                    <a:pt x="62818" y="0"/>
                    <a:pt x="140308" y="0"/>
                  </a:cubicBezTo>
                  <a:close/>
                </a:path>
              </a:pathLst>
            </a:custGeom>
            <a:solidFill>
              <a:srgbClr val="000000">
                <a:alpha val="0"/>
              </a:srgbClr>
            </a:solidFill>
            <a:ln w="9525" cap="rnd">
              <a:solidFill>
                <a:srgbClr val="000000"/>
              </a:solidFill>
              <a:prstDash val="solid"/>
              <a:round/>
            </a:ln>
          </p:spPr>
        </p:sp>
        <p:sp>
          <p:nvSpPr>
            <p:cNvPr id="10" name="TextBox 10"/>
            <p:cNvSpPr txBox="1"/>
            <p:nvPr/>
          </p:nvSpPr>
          <p:spPr>
            <a:xfrm>
              <a:off x="0" y="-28575"/>
              <a:ext cx="952367" cy="309190"/>
            </a:xfrm>
            <a:prstGeom prst="rect">
              <a:avLst/>
            </a:prstGeom>
          </p:spPr>
          <p:txBody>
            <a:bodyPr lIns="40640" tIns="40640" rIns="40640" bIns="40640" rtlCol="0" anchor="ctr"/>
            <a:lstStyle/>
            <a:p>
              <a:pPr algn="ctr">
                <a:lnSpc>
                  <a:spcPts val="2127"/>
                </a:lnSpc>
              </a:pPr>
              <a:endParaRPr/>
            </a:p>
          </p:txBody>
        </p:sp>
      </p:grpSp>
      <p:sp>
        <p:nvSpPr>
          <p:cNvPr id="11" name="AutoShape 11"/>
          <p:cNvSpPr/>
          <p:nvPr/>
        </p:nvSpPr>
        <p:spPr>
          <a:xfrm>
            <a:off x="16187602" y="9044138"/>
            <a:ext cx="714075" cy="0"/>
          </a:xfrm>
          <a:prstGeom prst="line">
            <a:avLst/>
          </a:prstGeom>
          <a:ln w="19050" cap="flat">
            <a:solidFill>
              <a:srgbClr val="000000">
                <a:alpha val="70980"/>
              </a:srgbClr>
            </a:solidFill>
            <a:prstDash val="solid"/>
            <a:headEnd type="none" w="sm" len="sm"/>
            <a:tailEnd type="arrow" w="med" len="sm"/>
          </a:ln>
        </p:spPr>
      </p:sp>
      <p:sp>
        <p:nvSpPr>
          <p:cNvPr id="12" name="TextBox 12"/>
          <p:cNvSpPr txBox="1"/>
          <p:nvPr/>
        </p:nvSpPr>
        <p:spPr>
          <a:xfrm>
            <a:off x="1092027" y="4997210"/>
            <a:ext cx="4834582" cy="1111010"/>
          </a:xfrm>
          <a:prstGeom prst="rect">
            <a:avLst/>
          </a:prstGeom>
        </p:spPr>
        <p:txBody>
          <a:bodyPr lIns="0" tIns="0" rIns="0" bIns="0" rtlCol="0" anchor="t">
            <a:spAutoFit/>
          </a:bodyPr>
          <a:lstStyle/>
          <a:p>
            <a:pPr algn="l">
              <a:lnSpc>
                <a:spcPts val="8697"/>
              </a:lnSpc>
              <a:spcBef>
                <a:spcPct val="0"/>
              </a:spcBef>
            </a:pPr>
            <a:r>
              <a:rPr lang="en-US" sz="7129" b="1" dirty="0">
                <a:solidFill>
                  <a:srgbClr val="C4300C"/>
                </a:solidFill>
                <a:latin typeface="Now Bold"/>
                <a:ea typeface="Now Bold"/>
                <a:cs typeface="Now Bold"/>
                <a:sym typeface="Now Bold"/>
              </a:rPr>
              <a:t>1804</a:t>
            </a:r>
          </a:p>
        </p:txBody>
      </p:sp>
      <p:sp>
        <p:nvSpPr>
          <p:cNvPr id="15" name="TextBox 15"/>
          <p:cNvSpPr txBox="1"/>
          <p:nvPr/>
        </p:nvSpPr>
        <p:spPr>
          <a:xfrm>
            <a:off x="1064325" y="6108220"/>
            <a:ext cx="7308127" cy="2501903"/>
          </a:xfrm>
          <a:prstGeom prst="rect">
            <a:avLst/>
          </a:prstGeom>
        </p:spPr>
        <p:txBody>
          <a:bodyPr wrap="square" lIns="0" tIns="0" rIns="0" bIns="0" rtlCol="0" anchor="t">
            <a:spAutoFit/>
          </a:bodyPr>
          <a:lstStyle/>
          <a:p>
            <a:pPr algn="l">
              <a:lnSpc>
                <a:spcPts val="2817"/>
              </a:lnSpc>
            </a:pPr>
            <a:r>
              <a:rPr lang="en-US" sz="2309" dirty="0">
                <a:solidFill>
                  <a:srgbClr val="000000"/>
                </a:solidFill>
                <a:ea typeface="Now"/>
                <a:cs typeface="Now"/>
                <a:sym typeface="Now"/>
              </a:rPr>
              <a:t>The first reliable documentation of an operation to be performed under general anesthesia was</a:t>
            </a:r>
          </a:p>
          <a:p>
            <a:pPr algn="l">
              <a:lnSpc>
                <a:spcPts val="2817"/>
              </a:lnSpc>
            </a:pPr>
            <a:r>
              <a:rPr lang="en-US" sz="2309" dirty="0">
                <a:solidFill>
                  <a:srgbClr val="000000"/>
                </a:solidFill>
                <a:ea typeface="Now"/>
                <a:cs typeface="Now"/>
                <a:sym typeface="Now"/>
              </a:rPr>
              <a:t>conducted by the Japanese surgeon, </a:t>
            </a:r>
            <a:r>
              <a:rPr lang="en-US" sz="2309" b="1" dirty="0">
                <a:solidFill>
                  <a:srgbClr val="000000"/>
                </a:solidFill>
                <a:effectLst>
                  <a:outerShdw blurRad="38100" dist="38100" dir="2700000" algn="tl">
                    <a:srgbClr val="000000">
                      <a:alpha val="43137"/>
                    </a:srgbClr>
                  </a:outerShdw>
                </a:effectLst>
                <a:ea typeface="Now"/>
                <a:cs typeface="Now"/>
                <a:sym typeface="Now"/>
              </a:rPr>
              <a:t>Hanaoka </a:t>
            </a:r>
            <a:r>
              <a:rPr lang="en-US" sz="2309" b="1" dirty="0" err="1">
                <a:solidFill>
                  <a:srgbClr val="000000"/>
                </a:solidFill>
                <a:effectLst>
                  <a:outerShdw blurRad="38100" dist="38100" dir="2700000" algn="tl">
                    <a:srgbClr val="000000">
                      <a:alpha val="43137"/>
                    </a:srgbClr>
                  </a:outerShdw>
                </a:effectLst>
                <a:ea typeface="Now"/>
                <a:cs typeface="Now"/>
                <a:sym typeface="Now"/>
              </a:rPr>
              <a:t>Seishu</a:t>
            </a:r>
            <a:r>
              <a:rPr lang="en-US" sz="2309" dirty="0">
                <a:solidFill>
                  <a:srgbClr val="000000"/>
                </a:solidFill>
                <a:ea typeface="Now"/>
                <a:cs typeface="Now"/>
                <a:sym typeface="Now"/>
              </a:rPr>
              <a:t>, in 1804 who performed a partial mastectomy for breast cancer on a 60-year-old woman. </a:t>
            </a:r>
          </a:p>
          <a:p>
            <a:pPr algn="l">
              <a:lnSpc>
                <a:spcPts val="2817"/>
              </a:lnSpc>
            </a:pPr>
            <a:r>
              <a:rPr lang="en-US" sz="2309" dirty="0">
                <a:solidFill>
                  <a:srgbClr val="000000"/>
                </a:solidFill>
                <a:ea typeface="Now"/>
                <a:cs typeface="Now"/>
                <a:sym typeface="Now"/>
              </a:rPr>
              <a:t>He used an oral solution composed of blend of some herbal extracts to perform the anesthesia.</a:t>
            </a:r>
          </a:p>
        </p:txBody>
      </p:sp>
      <p:pic>
        <p:nvPicPr>
          <p:cNvPr id="19" name="Picture 18">
            <a:extLst>
              <a:ext uri="{FF2B5EF4-FFF2-40B4-BE49-F238E27FC236}">
                <a16:creationId xmlns:a16="http://schemas.microsoft.com/office/drawing/2014/main" id="{A28B67B2-5D31-EFF5-7037-1A16A6C778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30075" y="1600200"/>
            <a:ext cx="4264725" cy="6286500"/>
          </a:xfrm>
          <a:prstGeom prst="rect">
            <a:avLst/>
          </a:prstGeom>
        </p:spPr>
      </p:pic>
      <p:pic>
        <p:nvPicPr>
          <p:cNvPr id="23" name="Picture 22">
            <a:extLst>
              <a:ext uri="{FF2B5EF4-FFF2-40B4-BE49-F238E27FC236}">
                <a16:creationId xmlns:a16="http://schemas.microsoft.com/office/drawing/2014/main" id="{90174F52-12BD-B652-106A-26267031ACAE}"/>
              </a:ext>
            </a:extLst>
          </p:cNvPr>
          <p:cNvPicPr>
            <a:picLocks noChangeAspect="1"/>
          </p:cNvPicPr>
          <p:nvPr/>
        </p:nvPicPr>
        <p:blipFill>
          <a:blip r:embed="rId3">
            <a:extLst>
              <a:ext uri="{BEBA8EAE-BF5A-486C-A8C5-ECC9F3942E4B}">
                <a14:imgProps xmlns:a14="http://schemas.microsoft.com/office/drawing/2010/main">
                  <a14:imgLayer r:embed="rId4">
                    <a14:imgEffect>
                      <a14:artisticFilmGrain/>
                    </a14:imgEffect>
                  </a14:imgLayer>
                </a14:imgProps>
              </a:ext>
              <a:ext uri="{28A0092B-C50C-407E-A947-70E740481C1C}">
                <a14:useLocalDpi xmlns:a14="http://schemas.microsoft.com/office/drawing/2010/main" val="0"/>
              </a:ext>
            </a:extLst>
          </a:blip>
          <a:srcRect l="-639" t="16439" r="639" b="14671"/>
          <a:stretch/>
        </p:blipFill>
        <p:spPr>
          <a:xfrm>
            <a:off x="1064325" y="876300"/>
            <a:ext cx="3886200" cy="3851764"/>
          </a:xfrm>
          <a:prstGeom prst="rect">
            <a:avLst/>
          </a:prstGeom>
        </p:spPr>
      </p:pic>
      <p:pic>
        <p:nvPicPr>
          <p:cNvPr id="25" name="Picture 24">
            <a:extLst>
              <a:ext uri="{FF2B5EF4-FFF2-40B4-BE49-F238E27FC236}">
                <a16:creationId xmlns:a16="http://schemas.microsoft.com/office/drawing/2014/main" id="{33CD0621-8BE9-56BD-B16C-5461A28C7A2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223400" y="1600200"/>
            <a:ext cx="4455000" cy="6286500"/>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sosceles Triangle 1">
            <a:extLst>
              <a:ext uri="{FF2B5EF4-FFF2-40B4-BE49-F238E27FC236}">
                <a16:creationId xmlns:a16="http://schemas.microsoft.com/office/drawing/2014/main" id="{93BD0273-063F-67C8-72FA-EE4B435556ED}"/>
              </a:ext>
            </a:extLst>
          </p:cNvPr>
          <p:cNvSpPr/>
          <p:nvPr/>
        </p:nvSpPr>
        <p:spPr>
          <a:xfrm>
            <a:off x="0" y="4838700"/>
            <a:ext cx="18288000" cy="5439918"/>
          </a:xfrm>
          <a:prstGeom prst="triangle">
            <a:avLst/>
          </a:prstGeom>
          <a:solidFill>
            <a:srgbClr val="EAEAE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5D5E63"/>
              </a:solidFill>
            </a:endParaRPr>
          </a:p>
        </p:txBody>
      </p:sp>
      <p:pic>
        <p:nvPicPr>
          <p:cNvPr id="3" name="Picture 2">
            <a:extLst>
              <a:ext uri="{FF2B5EF4-FFF2-40B4-BE49-F238E27FC236}">
                <a16:creationId xmlns:a16="http://schemas.microsoft.com/office/drawing/2014/main" id="{E2A3E495-3724-7351-1B1B-7AA729E7D18A}"/>
              </a:ext>
            </a:extLst>
          </p:cNvPr>
          <p:cNvPicPr>
            <a:picLocks noChangeAspect="1"/>
          </p:cNvPicPr>
          <p:nvPr/>
        </p:nvPicPr>
        <p:blipFill>
          <a:blip r:embed="rId2">
            <a:extLst>
              <a:ext uri="{28A0092B-C50C-407E-A947-70E740481C1C}">
                <a14:useLocalDpi xmlns:a14="http://schemas.microsoft.com/office/drawing/2010/main" val="0"/>
              </a:ext>
            </a:extLst>
          </a:blip>
          <a:srcRect b="16667"/>
          <a:stretch/>
        </p:blipFill>
        <p:spPr>
          <a:xfrm>
            <a:off x="4000500" y="266700"/>
            <a:ext cx="10287000" cy="8572500"/>
          </a:xfrm>
          <a:prstGeom prst="rect">
            <a:avLst/>
          </a:prstGeom>
        </p:spPr>
      </p:pic>
    </p:spTree>
    <p:extLst>
      <p:ext uri="{BB962C8B-B14F-4D97-AF65-F5344CB8AC3E}">
        <p14:creationId xmlns:p14="http://schemas.microsoft.com/office/powerpoint/2010/main" val="31131259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sosceles Triangle 4">
            <a:extLst>
              <a:ext uri="{FF2B5EF4-FFF2-40B4-BE49-F238E27FC236}">
                <a16:creationId xmlns:a16="http://schemas.microsoft.com/office/drawing/2014/main" id="{9B3D198E-720E-16FD-0A1A-08DE7B576C99}"/>
              </a:ext>
            </a:extLst>
          </p:cNvPr>
          <p:cNvSpPr/>
          <p:nvPr/>
        </p:nvSpPr>
        <p:spPr>
          <a:xfrm>
            <a:off x="0" y="5829300"/>
            <a:ext cx="18288000" cy="4495800"/>
          </a:xfrm>
          <a:prstGeom prst="triangle">
            <a:avLst/>
          </a:prstGeom>
          <a:solidFill>
            <a:srgbClr val="EAEAE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5D5E63"/>
              </a:solidFill>
            </a:endParaRPr>
          </a:p>
        </p:txBody>
      </p:sp>
      <p:sp>
        <p:nvSpPr>
          <p:cNvPr id="8" name="TextBox 8"/>
          <p:cNvSpPr txBox="1"/>
          <p:nvPr/>
        </p:nvSpPr>
        <p:spPr>
          <a:xfrm>
            <a:off x="5842263" y="949933"/>
            <a:ext cx="6603474" cy="1250342"/>
          </a:xfrm>
          <a:prstGeom prst="rect">
            <a:avLst/>
          </a:prstGeom>
        </p:spPr>
        <p:txBody>
          <a:bodyPr wrap="square" lIns="0" tIns="0" rIns="0" bIns="0" rtlCol="0" anchor="t">
            <a:spAutoFit/>
          </a:bodyPr>
          <a:lstStyle/>
          <a:p>
            <a:pPr algn="l">
              <a:lnSpc>
                <a:spcPts val="9760"/>
              </a:lnSpc>
              <a:spcBef>
                <a:spcPct val="0"/>
              </a:spcBef>
            </a:pPr>
            <a:r>
              <a:rPr lang="en-US" sz="8000" b="1" dirty="0">
                <a:solidFill>
                  <a:srgbClr val="404040"/>
                </a:solidFill>
                <a:latin typeface="Now Bold"/>
                <a:ea typeface="Now Bold"/>
                <a:cs typeface="Now Bold"/>
                <a:sym typeface="Now Bold"/>
              </a:rPr>
              <a:t>Terminology</a:t>
            </a:r>
          </a:p>
        </p:txBody>
      </p:sp>
      <p:sp>
        <p:nvSpPr>
          <p:cNvPr id="9" name="TextBox 9"/>
          <p:cNvSpPr txBox="1"/>
          <p:nvPr/>
        </p:nvSpPr>
        <p:spPr>
          <a:xfrm>
            <a:off x="1676400" y="3162300"/>
            <a:ext cx="13578153" cy="1231106"/>
          </a:xfrm>
          <a:prstGeom prst="rect">
            <a:avLst/>
          </a:prstGeom>
        </p:spPr>
        <p:txBody>
          <a:bodyPr wrap="square" lIns="0" tIns="0" rIns="0" bIns="0" rtlCol="0" anchor="t">
            <a:spAutoFit/>
          </a:bodyPr>
          <a:lstStyle/>
          <a:p>
            <a:pPr algn="l">
              <a:spcBef>
                <a:spcPct val="0"/>
              </a:spcBef>
            </a:pPr>
            <a:r>
              <a:rPr lang="en-US" sz="4000" b="1" dirty="0">
                <a:solidFill>
                  <a:srgbClr val="404040"/>
                </a:solidFill>
                <a:latin typeface="Now Bold"/>
                <a:ea typeface="Now Bold"/>
                <a:cs typeface="Now Bold"/>
                <a:sym typeface="Now Bold"/>
              </a:rPr>
              <a:t>Anesthesia: </a:t>
            </a:r>
            <a:r>
              <a:rPr lang="en-US" sz="4000" dirty="0"/>
              <a:t>is a state of controlled, temporary loss of sensation or awareness that is induced for medical purposes.</a:t>
            </a:r>
            <a:endParaRPr lang="en-US" sz="4000" b="1" dirty="0">
              <a:solidFill>
                <a:srgbClr val="404040"/>
              </a:solidFill>
              <a:latin typeface="Now Bold"/>
              <a:ea typeface="Now Bold"/>
              <a:cs typeface="Now Bold"/>
              <a:sym typeface="Now Bold"/>
            </a:endParaRPr>
          </a:p>
        </p:txBody>
      </p:sp>
      <p:grpSp>
        <p:nvGrpSpPr>
          <p:cNvPr id="16" name="Group 16"/>
          <p:cNvGrpSpPr/>
          <p:nvPr/>
        </p:nvGrpSpPr>
        <p:grpSpPr>
          <a:xfrm>
            <a:off x="16154400" y="9334500"/>
            <a:ext cx="1453670" cy="428324"/>
            <a:chOff x="0" y="0"/>
            <a:chExt cx="952367" cy="280615"/>
          </a:xfrm>
        </p:grpSpPr>
        <p:sp>
          <p:nvSpPr>
            <p:cNvPr id="17" name="Freeform 17"/>
            <p:cNvSpPr/>
            <p:nvPr/>
          </p:nvSpPr>
          <p:spPr>
            <a:xfrm>
              <a:off x="0" y="0"/>
              <a:ext cx="952367" cy="280615"/>
            </a:xfrm>
            <a:custGeom>
              <a:avLst/>
              <a:gdLst/>
              <a:ahLst/>
              <a:cxnLst/>
              <a:rect l="l" t="t" r="r" b="b"/>
              <a:pathLst>
                <a:path w="952367" h="280615">
                  <a:moveTo>
                    <a:pt x="140308" y="0"/>
                  </a:moveTo>
                  <a:lnTo>
                    <a:pt x="812059" y="0"/>
                  </a:lnTo>
                  <a:cubicBezTo>
                    <a:pt x="889549" y="0"/>
                    <a:pt x="952367" y="62818"/>
                    <a:pt x="952367" y="140308"/>
                  </a:cubicBezTo>
                  <a:lnTo>
                    <a:pt x="952367" y="140308"/>
                  </a:lnTo>
                  <a:cubicBezTo>
                    <a:pt x="952367" y="177519"/>
                    <a:pt x="937585" y="213207"/>
                    <a:pt x="911272" y="239520"/>
                  </a:cubicBezTo>
                  <a:cubicBezTo>
                    <a:pt x="884959" y="265833"/>
                    <a:pt x="849271" y="280615"/>
                    <a:pt x="812059" y="280615"/>
                  </a:cubicBezTo>
                  <a:lnTo>
                    <a:pt x="140308" y="280615"/>
                  </a:lnTo>
                  <a:cubicBezTo>
                    <a:pt x="62818" y="280615"/>
                    <a:pt x="0" y="217797"/>
                    <a:pt x="0" y="140308"/>
                  </a:cubicBezTo>
                  <a:lnTo>
                    <a:pt x="0" y="140308"/>
                  </a:lnTo>
                  <a:cubicBezTo>
                    <a:pt x="0" y="62818"/>
                    <a:pt x="62818" y="0"/>
                    <a:pt x="140308" y="0"/>
                  </a:cubicBezTo>
                  <a:close/>
                </a:path>
              </a:pathLst>
            </a:custGeom>
            <a:solidFill>
              <a:srgbClr val="000000">
                <a:alpha val="0"/>
              </a:srgbClr>
            </a:solidFill>
            <a:ln w="9525" cap="rnd">
              <a:solidFill>
                <a:srgbClr val="000000"/>
              </a:solidFill>
              <a:prstDash val="solid"/>
              <a:round/>
            </a:ln>
          </p:spPr>
        </p:sp>
        <p:sp>
          <p:nvSpPr>
            <p:cNvPr id="18" name="TextBox 18"/>
            <p:cNvSpPr txBox="1"/>
            <p:nvPr/>
          </p:nvSpPr>
          <p:spPr>
            <a:xfrm>
              <a:off x="0" y="-28575"/>
              <a:ext cx="952367" cy="309190"/>
            </a:xfrm>
            <a:prstGeom prst="rect">
              <a:avLst/>
            </a:prstGeom>
          </p:spPr>
          <p:txBody>
            <a:bodyPr lIns="40640" tIns="40640" rIns="40640" bIns="40640" rtlCol="0" anchor="ctr"/>
            <a:lstStyle/>
            <a:p>
              <a:pPr algn="ctr">
                <a:lnSpc>
                  <a:spcPts val="2127"/>
                </a:lnSpc>
              </a:pPr>
              <a:endParaRPr/>
            </a:p>
          </p:txBody>
        </p:sp>
      </p:grpSp>
      <p:sp>
        <p:nvSpPr>
          <p:cNvPr id="19" name="AutoShape 19"/>
          <p:cNvSpPr/>
          <p:nvPr/>
        </p:nvSpPr>
        <p:spPr>
          <a:xfrm>
            <a:off x="16536372" y="9548662"/>
            <a:ext cx="714075" cy="0"/>
          </a:xfrm>
          <a:prstGeom prst="line">
            <a:avLst/>
          </a:prstGeom>
          <a:ln w="19050" cap="flat">
            <a:solidFill>
              <a:srgbClr val="000000">
                <a:alpha val="70980"/>
              </a:srgbClr>
            </a:solidFill>
            <a:prstDash val="solid"/>
            <a:headEnd type="none" w="sm" len="sm"/>
            <a:tailEnd type="arrow" w="med" len="sm"/>
          </a:ln>
        </p:spPr>
      </p:sp>
      <p:pic>
        <p:nvPicPr>
          <p:cNvPr id="1026" name="Picture 2" descr="Nurse anaesthetist cartoon character">
            <a:extLst>
              <a:ext uri="{FF2B5EF4-FFF2-40B4-BE49-F238E27FC236}">
                <a16:creationId xmlns:a16="http://schemas.microsoft.com/office/drawing/2014/main" id="{24750245-4FE7-8EC9-86B9-B68D100448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06410" y="2414437"/>
            <a:ext cx="1990725" cy="5962650"/>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9">
            <a:extLst>
              <a:ext uri="{FF2B5EF4-FFF2-40B4-BE49-F238E27FC236}">
                <a16:creationId xmlns:a16="http://schemas.microsoft.com/office/drawing/2014/main" id="{D89D585C-831F-FC3D-1FD9-5F9825093250}"/>
              </a:ext>
            </a:extLst>
          </p:cNvPr>
          <p:cNvSpPr txBox="1"/>
          <p:nvPr/>
        </p:nvSpPr>
        <p:spPr>
          <a:xfrm>
            <a:off x="1676400" y="4724400"/>
            <a:ext cx="13578153" cy="1846659"/>
          </a:xfrm>
          <a:prstGeom prst="rect">
            <a:avLst/>
          </a:prstGeom>
        </p:spPr>
        <p:txBody>
          <a:bodyPr wrap="square" lIns="0" tIns="0" rIns="0" bIns="0" rtlCol="0" anchor="t">
            <a:spAutoFit/>
          </a:bodyPr>
          <a:lstStyle/>
          <a:p>
            <a:pPr algn="l">
              <a:spcBef>
                <a:spcPct val="0"/>
              </a:spcBef>
            </a:pPr>
            <a:r>
              <a:rPr lang="en-US" sz="4000" b="1" dirty="0">
                <a:solidFill>
                  <a:srgbClr val="404040"/>
                </a:solidFill>
                <a:latin typeface="Now Bold"/>
                <a:ea typeface="Now Bold"/>
                <a:cs typeface="Now Bold"/>
                <a:sym typeface="Now Bold"/>
              </a:rPr>
              <a:t>Anesthesiology: </a:t>
            </a:r>
            <a:r>
              <a:rPr lang="en-US" sz="4000" dirty="0"/>
              <a:t>is the medical specialty concerned with the total perioperative care of patients before, during and after surgery.</a:t>
            </a:r>
            <a:endParaRPr lang="en-US" sz="4000" b="1" dirty="0">
              <a:solidFill>
                <a:srgbClr val="404040"/>
              </a:solidFill>
              <a:latin typeface="Now Bold"/>
              <a:ea typeface="Now Bold"/>
              <a:cs typeface="Now Bold"/>
              <a:sym typeface="Now Bold"/>
            </a:endParaRPr>
          </a:p>
        </p:txBody>
      </p:sp>
      <p:sp>
        <p:nvSpPr>
          <p:cNvPr id="29" name="TextBox 9">
            <a:extLst>
              <a:ext uri="{FF2B5EF4-FFF2-40B4-BE49-F238E27FC236}">
                <a16:creationId xmlns:a16="http://schemas.microsoft.com/office/drawing/2014/main" id="{C1B8D3C1-9C0E-BC0A-C4E5-F0C8755CF3FC}"/>
              </a:ext>
            </a:extLst>
          </p:cNvPr>
          <p:cNvSpPr txBox="1"/>
          <p:nvPr/>
        </p:nvSpPr>
        <p:spPr>
          <a:xfrm>
            <a:off x="1676399" y="6902053"/>
            <a:ext cx="13578153" cy="615553"/>
          </a:xfrm>
          <a:prstGeom prst="rect">
            <a:avLst/>
          </a:prstGeom>
        </p:spPr>
        <p:txBody>
          <a:bodyPr wrap="square" lIns="0" tIns="0" rIns="0" bIns="0" rtlCol="0" anchor="t">
            <a:spAutoFit/>
          </a:bodyPr>
          <a:lstStyle/>
          <a:p>
            <a:pPr algn="l">
              <a:spcBef>
                <a:spcPct val="0"/>
              </a:spcBef>
            </a:pPr>
            <a:r>
              <a:rPr lang="en-US" sz="4000" b="1" dirty="0">
                <a:solidFill>
                  <a:srgbClr val="404040"/>
                </a:solidFill>
                <a:latin typeface="Now Bold"/>
                <a:ea typeface="Now Bold"/>
                <a:cs typeface="Now Bold"/>
                <a:sym typeface="Now Bold"/>
              </a:rPr>
              <a:t>Anesthesiologist:</a:t>
            </a:r>
            <a:r>
              <a:rPr lang="en-US" sz="4000" dirty="0"/>
              <a:t> A physician specialized in anesthesiology.</a:t>
            </a:r>
            <a:endParaRPr lang="en-US" sz="4000" b="1" dirty="0">
              <a:solidFill>
                <a:srgbClr val="404040"/>
              </a:solidFill>
              <a:latin typeface="Now Bold"/>
              <a:ea typeface="Now Bold"/>
              <a:cs typeface="Now Bold"/>
              <a:sym typeface="Now Bo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ght Triangle 1">
            <a:extLst>
              <a:ext uri="{FF2B5EF4-FFF2-40B4-BE49-F238E27FC236}">
                <a16:creationId xmlns:a16="http://schemas.microsoft.com/office/drawing/2014/main" id="{20B7BDCD-D15C-C21E-98BE-B9D76047787D}"/>
              </a:ext>
            </a:extLst>
          </p:cNvPr>
          <p:cNvSpPr/>
          <p:nvPr/>
        </p:nvSpPr>
        <p:spPr>
          <a:xfrm rot="16200000">
            <a:off x="6874292" y="-1159292"/>
            <a:ext cx="10287000" cy="12605584"/>
          </a:xfrm>
          <a:prstGeom prst="rtTriangle">
            <a:avLst/>
          </a:prstGeom>
          <a:solidFill>
            <a:srgbClr val="EAEAE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5"/>
          <p:cNvSpPr txBox="1"/>
          <p:nvPr/>
        </p:nvSpPr>
        <p:spPr>
          <a:xfrm>
            <a:off x="1585753" y="1309613"/>
            <a:ext cx="9844247" cy="1000274"/>
          </a:xfrm>
          <a:prstGeom prst="rect">
            <a:avLst/>
          </a:prstGeom>
        </p:spPr>
        <p:txBody>
          <a:bodyPr wrap="square" lIns="0" tIns="0" rIns="0" bIns="0" rtlCol="0" anchor="t">
            <a:spAutoFit/>
          </a:bodyPr>
          <a:lstStyle/>
          <a:p>
            <a:pPr algn="ctr">
              <a:lnSpc>
                <a:spcPts val="7775"/>
              </a:lnSpc>
              <a:spcBef>
                <a:spcPct val="0"/>
              </a:spcBef>
            </a:pPr>
            <a:r>
              <a:rPr lang="en-US" sz="6600" b="1" dirty="0">
                <a:solidFill>
                  <a:srgbClr val="EE1C25"/>
                </a:solidFill>
                <a:latin typeface="Now" panose="020B0604020202020204" charset="0"/>
              </a:rPr>
              <a:t>Triangle Of Anesthesia</a:t>
            </a:r>
            <a:endParaRPr lang="en-US" sz="6373" b="1" dirty="0">
              <a:solidFill>
                <a:srgbClr val="EE1C25"/>
              </a:solidFill>
              <a:latin typeface="Now" panose="020B0604020202020204" charset="0"/>
              <a:ea typeface="Now Bold"/>
              <a:cs typeface="Now Bold"/>
              <a:sym typeface="Now Bold"/>
            </a:endParaRPr>
          </a:p>
        </p:txBody>
      </p:sp>
      <p:pic>
        <p:nvPicPr>
          <p:cNvPr id="23" name="Picture 22">
            <a:extLst>
              <a:ext uri="{FF2B5EF4-FFF2-40B4-BE49-F238E27FC236}">
                <a16:creationId xmlns:a16="http://schemas.microsoft.com/office/drawing/2014/main" id="{EF0F5338-3F3F-4715-7AA2-70F7E0EA72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400" y="3086100"/>
            <a:ext cx="5981700" cy="5391150"/>
          </a:xfrm>
          <a:prstGeom prst="rect">
            <a:avLst/>
          </a:prstGeom>
        </p:spPr>
      </p:pic>
      <p:sp>
        <p:nvSpPr>
          <p:cNvPr id="24" name="TextBox 23">
            <a:extLst>
              <a:ext uri="{FF2B5EF4-FFF2-40B4-BE49-F238E27FC236}">
                <a16:creationId xmlns:a16="http://schemas.microsoft.com/office/drawing/2014/main" id="{17E61D66-0635-19DB-3A74-C17A8222F6B9}"/>
              </a:ext>
            </a:extLst>
          </p:cNvPr>
          <p:cNvSpPr txBox="1"/>
          <p:nvPr/>
        </p:nvSpPr>
        <p:spPr>
          <a:xfrm>
            <a:off x="8839200" y="3390900"/>
            <a:ext cx="7467600" cy="4893647"/>
          </a:xfrm>
          <a:prstGeom prst="rect">
            <a:avLst/>
          </a:prstGeom>
          <a:noFill/>
        </p:spPr>
        <p:txBody>
          <a:bodyPr wrap="square" rtlCol="0">
            <a:spAutoFit/>
          </a:bodyPr>
          <a:lstStyle/>
          <a:p>
            <a:r>
              <a:rPr lang="en-US" sz="2800" b="1" dirty="0">
                <a:solidFill>
                  <a:srgbClr val="5D5E63"/>
                </a:solidFill>
                <a:latin typeface="Bookman Old Style" panose="02050604050505020204" pitchFamily="18" charset="0"/>
              </a:rPr>
              <a:t>Analgesia: </a:t>
            </a:r>
            <a:r>
              <a:rPr lang="en-US" sz="2800" dirty="0">
                <a:latin typeface="Now" panose="020B0604020202020204" charset="0"/>
              </a:rPr>
              <a:t>the loss of physical sensation with or without loss of consciousness.</a:t>
            </a:r>
          </a:p>
          <a:p>
            <a:endParaRPr lang="en-US" sz="2800" dirty="0"/>
          </a:p>
          <a:p>
            <a:r>
              <a:rPr lang="en-US" sz="2800" b="1" dirty="0">
                <a:solidFill>
                  <a:srgbClr val="5D5E63"/>
                </a:solidFill>
                <a:latin typeface="Bookman Old Style" panose="02050604050505020204" pitchFamily="18" charset="0"/>
              </a:rPr>
              <a:t>Muscle Relaxation: </a:t>
            </a:r>
            <a:r>
              <a:rPr lang="en-US" sz="2800" dirty="0"/>
              <a:t>aided by drugs which affect skeletal muscle function and decrease the muscle tone by which immobility and relaxation of the skeletal muscle produced. </a:t>
            </a:r>
          </a:p>
          <a:p>
            <a:endParaRPr lang="en-US" sz="2800" dirty="0"/>
          </a:p>
          <a:p>
            <a:r>
              <a:rPr lang="en-US" sz="2800" b="1" dirty="0">
                <a:solidFill>
                  <a:srgbClr val="5D5E63"/>
                </a:solidFill>
                <a:latin typeface="Bookman Old Style" panose="02050604050505020204" pitchFamily="18" charset="0"/>
              </a:rPr>
              <a:t>Hypnosis (Amnesia): </a:t>
            </a:r>
            <a:r>
              <a:rPr lang="en-US" sz="2800" dirty="0"/>
              <a:t>refers to the loss of memories, such as facts, information and experiences and is usually anterograde amnesia. </a:t>
            </a:r>
          </a:p>
        </p:txBody>
      </p:sp>
      <p:grpSp>
        <p:nvGrpSpPr>
          <p:cNvPr id="25" name="Group 16">
            <a:extLst>
              <a:ext uri="{FF2B5EF4-FFF2-40B4-BE49-F238E27FC236}">
                <a16:creationId xmlns:a16="http://schemas.microsoft.com/office/drawing/2014/main" id="{849ECAAF-9F18-50B4-2D10-E256D8C3AD8D}"/>
              </a:ext>
            </a:extLst>
          </p:cNvPr>
          <p:cNvGrpSpPr/>
          <p:nvPr/>
        </p:nvGrpSpPr>
        <p:grpSpPr>
          <a:xfrm>
            <a:off x="16154400" y="9334500"/>
            <a:ext cx="1453670" cy="428324"/>
            <a:chOff x="0" y="0"/>
            <a:chExt cx="952367" cy="280615"/>
          </a:xfrm>
        </p:grpSpPr>
        <p:sp>
          <p:nvSpPr>
            <p:cNvPr id="26" name="Freeform 17">
              <a:extLst>
                <a:ext uri="{FF2B5EF4-FFF2-40B4-BE49-F238E27FC236}">
                  <a16:creationId xmlns:a16="http://schemas.microsoft.com/office/drawing/2014/main" id="{A35500AF-08FC-2224-F701-9ADD274535C0}"/>
                </a:ext>
              </a:extLst>
            </p:cNvPr>
            <p:cNvSpPr/>
            <p:nvPr/>
          </p:nvSpPr>
          <p:spPr>
            <a:xfrm>
              <a:off x="0" y="0"/>
              <a:ext cx="952367" cy="280615"/>
            </a:xfrm>
            <a:custGeom>
              <a:avLst/>
              <a:gdLst/>
              <a:ahLst/>
              <a:cxnLst/>
              <a:rect l="l" t="t" r="r" b="b"/>
              <a:pathLst>
                <a:path w="952367" h="280615">
                  <a:moveTo>
                    <a:pt x="140308" y="0"/>
                  </a:moveTo>
                  <a:lnTo>
                    <a:pt x="812059" y="0"/>
                  </a:lnTo>
                  <a:cubicBezTo>
                    <a:pt x="889549" y="0"/>
                    <a:pt x="952367" y="62818"/>
                    <a:pt x="952367" y="140308"/>
                  </a:cubicBezTo>
                  <a:lnTo>
                    <a:pt x="952367" y="140308"/>
                  </a:lnTo>
                  <a:cubicBezTo>
                    <a:pt x="952367" y="177519"/>
                    <a:pt x="937585" y="213207"/>
                    <a:pt x="911272" y="239520"/>
                  </a:cubicBezTo>
                  <a:cubicBezTo>
                    <a:pt x="884959" y="265833"/>
                    <a:pt x="849271" y="280615"/>
                    <a:pt x="812059" y="280615"/>
                  </a:cubicBezTo>
                  <a:lnTo>
                    <a:pt x="140308" y="280615"/>
                  </a:lnTo>
                  <a:cubicBezTo>
                    <a:pt x="62818" y="280615"/>
                    <a:pt x="0" y="217797"/>
                    <a:pt x="0" y="140308"/>
                  </a:cubicBezTo>
                  <a:lnTo>
                    <a:pt x="0" y="140308"/>
                  </a:lnTo>
                  <a:cubicBezTo>
                    <a:pt x="0" y="62818"/>
                    <a:pt x="62818" y="0"/>
                    <a:pt x="140308" y="0"/>
                  </a:cubicBezTo>
                  <a:close/>
                </a:path>
              </a:pathLst>
            </a:custGeom>
            <a:solidFill>
              <a:srgbClr val="000000">
                <a:alpha val="0"/>
              </a:srgbClr>
            </a:solidFill>
            <a:ln w="9525" cap="rnd">
              <a:solidFill>
                <a:srgbClr val="000000"/>
              </a:solidFill>
              <a:prstDash val="solid"/>
              <a:round/>
            </a:ln>
          </p:spPr>
        </p:sp>
        <p:sp>
          <p:nvSpPr>
            <p:cNvPr id="27" name="TextBox 18">
              <a:extLst>
                <a:ext uri="{FF2B5EF4-FFF2-40B4-BE49-F238E27FC236}">
                  <a16:creationId xmlns:a16="http://schemas.microsoft.com/office/drawing/2014/main" id="{3CEE3572-68B3-981A-5958-85AB456DC4CB}"/>
                </a:ext>
              </a:extLst>
            </p:cNvPr>
            <p:cNvSpPr txBox="1"/>
            <p:nvPr/>
          </p:nvSpPr>
          <p:spPr>
            <a:xfrm>
              <a:off x="0" y="-28575"/>
              <a:ext cx="952367" cy="309190"/>
            </a:xfrm>
            <a:prstGeom prst="rect">
              <a:avLst/>
            </a:prstGeom>
          </p:spPr>
          <p:txBody>
            <a:bodyPr lIns="40640" tIns="40640" rIns="40640" bIns="40640" rtlCol="0" anchor="ctr"/>
            <a:lstStyle/>
            <a:p>
              <a:pPr algn="ctr">
                <a:lnSpc>
                  <a:spcPts val="2127"/>
                </a:lnSpc>
              </a:pPr>
              <a:endParaRPr/>
            </a:p>
          </p:txBody>
        </p:sp>
      </p:grpSp>
      <p:sp>
        <p:nvSpPr>
          <p:cNvPr id="28" name="AutoShape 19">
            <a:extLst>
              <a:ext uri="{FF2B5EF4-FFF2-40B4-BE49-F238E27FC236}">
                <a16:creationId xmlns:a16="http://schemas.microsoft.com/office/drawing/2014/main" id="{39E5A1B2-9FE7-EBEC-3242-06680337FE55}"/>
              </a:ext>
            </a:extLst>
          </p:cNvPr>
          <p:cNvSpPr/>
          <p:nvPr/>
        </p:nvSpPr>
        <p:spPr>
          <a:xfrm>
            <a:off x="16536372" y="9548662"/>
            <a:ext cx="714075" cy="0"/>
          </a:xfrm>
          <a:prstGeom prst="line">
            <a:avLst/>
          </a:prstGeom>
          <a:ln w="19050" cap="flat">
            <a:solidFill>
              <a:srgbClr val="000000">
                <a:alpha val="70980"/>
              </a:srgbClr>
            </a:solidFill>
            <a:prstDash val="solid"/>
            <a:headEnd type="none" w="sm" len="sm"/>
            <a:tailEnd type="arrow" w="med" len="sm"/>
          </a:ln>
        </p:spPr>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sosceles Triangle 2">
            <a:extLst>
              <a:ext uri="{FF2B5EF4-FFF2-40B4-BE49-F238E27FC236}">
                <a16:creationId xmlns:a16="http://schemas.microsoft.com/office/drawing/2014/main" id="{4CC8ED86-76CC-A45C-20B7-D2668937C56F}"/>
              </a:ext>
            </a:extLst>
          </p:cNvPr>
          <p:cNvSpPr/>
          <p:nvPr/>
        </p:nvSpPr>
        <p:spPr>
          <a:xfrm flipV="1">
            <a:off x="0" y="8382"/>
            <a:ext cx="18288000" cy="5439918"/>
          </a:xfrm>
          <a:prstGeom prst="triangle">
            <a:avLst/>
          </a:prstGeom>
          <a:solidFill>
            <a:srgbClr val="EAEAE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5D5E63"/>
              </a:solidFill>
            </a:endParaRPr>
          </a:p>
        </p:txBody>
      </p:sp>
      <p:sp>
        <p:nvSpPr>
          <p:cNvPr id="2" name="TextBox 2"/>
          <p:cNvSpPr txBox="1"/>
          <p:nvPr/>
        </p:nvSpPr>
        <p:spPr>
          <a:xfrm>
            <a:off x="4381500" y="1485900"/>
            <a:ext cx="9525000" cy="1072730"/>
          </a:xfrm>
          <a:prstGeom prst="rect">
            <a:avLst/>
          </a:prstGeom>
        </p:spPr>
        <p:txBody>
          <a:bodyPr wrap="square" lIns="0" tIns="0" rIns="0" bIns="0" rtlCol="0" anchor="t">
            <a:spAutoFit/>
          </a:bodyPr>
          <a:lstStyle/>
          <a:p>
            <a:pPr algn="l">
              <a:lnSpc>
                <a:spcPts val="8397"/>
              </a:lnSpc>
              <a:spcBef>
                <a:spcPct val="0"/>
              </a:spcBef>
            </a:pPr>
            <a:r>
              <a:rPr lang="en-US" sz="6883" b="1" dirty="0">
                <a:solidFill>
                  <a:srgbClr val="404040"/>
                </a:solidFill>
                <a:latin typeface="Now Bold"/>
                <a:ea typeface="Now Bold"/>
                <a:cs typeface="Now Bold"/>
                <a:sym typeface="Now Bold"/>
              </a:rPr>
              <a:t>Types of Anesthesia</a:t>
            </a:r>
          </a:p>
        </p:txBody>
      </p:sp>
      <p:grpSp>
        <p:nvGrpSpPr>
          <p:cNvPr id="21" name="Group 21"/>
          <p:cNvGrpSpPr/>
          <p:nvPr/>
        </p:nvGrpSpPr>
        <p:grpSpPr>
          <a:xfrm>
            <a:off x="15805630" y="8829976"/>
            <a:ext cx="1453670" cy="428324"/>
            <a:chOff x="0" y="0"/>
            <a:chExt cx="952367" cy="280615"/>
          </a:xfrm>
        </p:grpSpPr>
        <p:sp>
          <p:nvSpPr>
            <p:cNvPr id="22" name="Freeform 22"/>
            <p:cNvSpPr/>
            <p:nvPr/>
          </p:nvSpPr>
          <p:spPr>
            <a:xfrm>
              <a:off x="0" y="0"/>
              <a:ext cx="952367" cy="280615"/>
            </a:xfrm>
            <a:custGeom>
              <a:avLst/>
              <a:gdLst/>
              <a:ahLst/>
              <a:cxnLst/>
              <a:rect l="l" t="t" r="r" b="b"/>
              <a:pathLst>
                <a:path w="952367" h="280615">
                  <a:moveTo>
                    <a:pt x="140308" y="0"/>
                  </a:moveTo>
                  <a:lnTo>
                    <a:pt x="812059" y="0"/>
                  </a:lnTo>
                  <a:cubicBezTo>
                    <a:pt x="889549" y="0"/>
                    <a:pt x="952367" y="62818"/>
                    <a:pt x="952367" y="140308"/>
                  </a:cubicBezTo>
                  <a:lnTo>
                    <a:pt x="952367" y="140308"/>
                  </a:lnTo>
                  <a:cubicBezTo>
                    <a:pt x="952367" y="177519"/>
                    <a:pt x="937585" y="213207"/>
                    <a:pt x="911272" y="239520"/>
                  </a:cubicBezTo>
                  <a:cubicBezTo>
                    <a:pt x="884959" y="265833"/>
                    <a:pt x="849271" y="280615"/>
                    <a:pt x="812059" y="280615"/>
                  </a:cubicBezTo>
                  <a:lnTo>
                    <a:pt x="140308" y="280615"/>
                  </a:lnTo>
                  <a:cubicBezTo>
                    <a:pt x="62818" y="280615"/>
                    <a:pt x="0" y="217797"/>
                    <a:pt x="0" y="140308"/>
                  </a:cubicBezTo>
                  <a:lnTo>
                    <a:pt x="0" y="140308"/>
                  </a:lnTo>
                  <a:cubicBezTo>
                    <a:pt x="0" y="62818"/>
                    <a:pt x="62818" y="0"/>
                    <a:pt x="140308" y="0"/>
                  </a:cubicBezTo>
                  <a:close/>
                </a:path>
              </a:pathLst>
            </a:custGeom>
            <a:solidFill>
              <a:srgbClr val="000000">
                <a:alpha val="0"/>
              </a:srgbClr>
            </a:solidFill>
            <a:ln w="9525" cap="rnd">
              <a:solidFill>
                <a:srgbClr val="000000"/>
              </a:solidFill>
              <a:prstDash val="solid"/>
              <a:round/>
            </a:ln>
          </p:spPr>
        </p:sp>
        <p:sp>
          <p:nvSpPr>
            <p:cNvPr id="23" name="TextBox 23"/>
            <p:cNvSpPr txBox="1"/>
            <p:nvPr/>
          </p:nvSpPr>
          <p:spPr>
            <a:xfrm>
              <a:off x="0" y="-28575"/>
              <a:ext cx="952367" cy="309190"/>
            </a:xfrm>
            <a:prstGeom prst="rect">
              <a:avLst/>
            </a:prstGeom>
          </p:spPr>
          <p:txBody>
            <a:bodyPr lIns="40640" tIns="40640" rIns="40640" bIns="40640" rtlCol="0" anchor="ctr"/>
            <a:lstStyle/>
            <a:p>
              <a:pPr algn="ctr">
                <a:lnSpc>
                  <a:spcPts val="2127"/>
                </a:lnSpc>
              </a:pPr>
              <a:endParaRPr/>
            </a:p>
          </p:txBody>
        </p:sp>
      </p:grpSp>
      <p:sp>
        <p:nvSpPr>
          <p:cNvPr id="24" name="AutoShape 24"/>
          <p:cNvSpPr/>
          <p:nvPr/>
        </p:nvSpPr>
        <p:spPr>
          <a:xfrm>
            <a:off x="16187602" y="9044138"/>
            <a:ext cx="714075" cy="0"/>
          </a:xfrm>
          <a:prstGeom prst="line">
            <a:avLst/>
          </a:prstGeom>
          <a:ln w="19050" cap="flat">
            <a:solidFill>
              <a:srgbClr val="000000">
                <a:alpha val="70980"/>
              </a:srgbClr>
            </a:solidFill>
            <a:prstDash val="solid"/>
            <a:headEnd type="none" w="sm" len="sm"/>
            <a:tailEnd type="arrow" w="med" len="sm"/>
          </a:ln>
        </p:spPr>
      </p:sp>
      <p:pic>
        <p:nvPicPr>
          <p:cNvPr id="26" name="Picture 25">
            <a:extLst>
              <a:ext uri="{FF2B5EF4-FFF2-40B4-BE49-F238E27FC236}">
                <a16:creationId xmlns:a16="http://schemas.microsoft.com/office/drawing/2014/main" id="{D8AA925E-6629-122F-7D55-7B99BC099C65}"/>
              </a:ext>
            </a:extLst>
          </p:cNvPr>
          <p:cNvPicPr>
            <a:picLocks noChangeAspect="1"/>
          </p:cNvPicPr>
          <p:nvPr/>
        </p:nvPicPr>
        <p:blipFill>
          <a:blip r:embed="rId2">
            <a:extLst>
              <a:ext uri="{28A0092B-C50C-407E-A947-70E740481C1C}">
                <a14:useLocalDpi xmlns:a14="http://schemas.microsoft.com/office/drawing/2010/main" val="0"/>
              </a:ext>
            </a:extLst>
          </a:blip>
          <a:srcRect l="5926" t="54444" r="76296" b="7638"/>
          <a:stretch/>
        </p:blipFill>
        <p:spPr>
          <a:xfrm>
            <a:off x="3733800" y="3534579"/>
            <a:ext cx="1828800" cy="3900638"/>
          </a:xfrm>
          <a:prstGeom prst="rect">
            <a:avLst/>
          </a:prstGeom>
        </p:spPr>
      </p:pic>
      <p:pic>
        <p:nvPicPr>
          <p:cNvPr id="27" name="Picture 26">
            <a:extLst>
              <a:ext uri="{FF2B5EF4-FFF2-40B4-BE49-F238E27FC236}">
                <a16:creationId xmlns:a16="http://schemas.microsoft.com/office/drawing/2014/main" id="{650C82D3-7EDC-E239-D54D-BCEBA572BA57}"/>
              </a:ext>
            </a:extLst>
          </p:cNvPr>
          <p:cNvPicPr>
            <a:picLocks noChangeAspect="1"/>
          </p:cNvPicPr>
          <p:nvPr/>
        </p:nvPicPr>
        <p:blipFill>
          <a:blip r:embed="rId2">
            <a:extLst>
              <a:ext uri="{28A0092B-C50C-407E-A947-70E740481C1C}">
                <a14:useLocalDpi xmlns:a14="http://schemas.microsoft.com/office/drawing/2010/main" val="0"/>
              </a:ext>
            </a:extLst>
          </a:blip>
          <a:srcRect l="22963" t="54444" r="59259" b="7638"/>
          <a:stretch/>
        </p:blipFill>
        <p:spPr>
          <a:xfrm>
            <a:off x="5791200" y="3534579"/>
            <a:ext cx="1828800" cy="3900638"/>
          </a:xfrm>
          <a:prstGeom prst="rect">
            <a:avLst/>
          </a:prstGeom>
        </p:spPr>
      </p:pic>
      <p:pic>
        <p:nvPicPr>
          <p:cNvPr id="28" name="Picture 27">
            <a:extLst>
              <a:ext uri="{FF2B5EF4-FFF2-40B4-BE49-F238E27FC236}">
                <a16:creationId xmlns:a16="http://schemas.microsoft.com/office/drawing/2014/main" id="{4D2A7F6C-0064-0C38-95F3-5960B52D390C}"/>
              </a:ext>
            </a:extLst>
          </p:cNvPr>
          <p:cNvPicPr>
            <a:picLocks noChangeAspect="1"/>
          </p:cNvPicPr>
          <p:nvPr/>
        </p:nvPicPr>
        <p:blipFill>
          <a:blip r:embed="rId2">
            <a:extLst>
              <a:ext uri="{28A0092B-C50C-407E-A947-70E740481C1C}">
                <a14:useLocalDpi xmlns:a14="http://schemas.microsoft.com/office/drawing/2010/main" val="0"/>
              </a:ext>
            </a:extLst>
          </a:blip>
          <a:srcRect l="40000" t="54444" r="42222" b="7638"/>
          <a:stretch/>
        </p:blipFill>
        <p:spPr>
          <a:xfrm>
            <a:off x="7848600" y="3520141"/>
            <a:ext cx="1828800" cy="3900638"/>
          </a:xfrm>
          <a:prstGeom prst="rect">
            <a:avLst/>
          </a:prstGeom>
        </p:spPr>
      </p:pic>
      <p:pic>
        <p:nvPicPr>
          <p:cNvPr id="29" name="Picture 28">
            <a:extLst>
              <a:ext uri="{FF2B5EF4-FFF2-40B4-BE49-F238E27FC236}">
                <a16:creationId xmlns:a16="http://schemas.microsoft.com/office/drawing/2014/main" id="{28ED2F75-357D-EDFC-9951-99BFBA52CCC1}"/>
              </a:ext>
            </a:extLst>
          </p:cNvPr>
          <p:cNvPicPr>
            <a:picLocks noChangeAspect="1"/>
          </p:cNvPicPr>
          <p:nvPr/>
        </p:nvPicPr>
        <p:blipFill>
          <a:blip r:embed="rId2">
            <a:extLst>
              <a:ext uri="{28A0092B-C50C-407E-A947-70E740481C1C}">
                <a14:useLocalDpi xmlns:a14="http://schemas.microsoft.com/office/drawing/2010/main" val="0"/>
              </a:ext>
            </a:extLst>
          </a:blip>
          <a:srcRect l="58156" t="54444" r="24066" b="7638"/>
          <a:stretch/>
        </p:blipFill>
        <p:spPr>
          <a:xfrm>
            <a:off x="9906877" y="3534579"/>
            <a:ext cx="1828800" cy="3900638"/>
          </a:xfrm>
          <a:prstGeom prst="rect">
            <a:avLst/>
          </a:prstGeom>
        </p:spPr>
      </p:pic>
      <p:pic>
        <p:nvPicPr>
          <p:cNvPr id="30" name="Picture 29">
            <a:extLst>
              <a:ext uri="{FF2B5EF4-FFF2-40B4-BE49-F238E27FC236}">
                <a16:creationId xmlns:a16="http://schemas.microsoft.com/office/drawing/2014/main" id="{2AE54E7E-4D6C-CB9E-AB55-28CA774F773D}"/>
              </a:ext>
            </a:extLst>
          </p:cNvPr>
          <p:cNvPicPr>
            <a:picLocks noChangeAspect="1"/>
          </p:cNvPicPr>
          <p:nvPr/>
        </p:nvPicPr>
        <p:blipFill>
          <a:blip r:embed="rId2">
            <a:extLst>
              <a:ext uri="{28A0092B-C50C-407E-A947-70E740481C1C}">
                <a14:useLocalDpi xmlns:a14="http://schemas.microsoft.com/office/drawing/2010/main" val="0"/>
              </a:ext>
            </a:extLst>
          </a:blip>
          <a:srcRect l="76297" t="54444" r="5925" b="7638"/>
          <a:stretch/>
        </p:blipFill>
        <p:spPr>
          <a:xfrm>
            <a:off x="11963400" y="3520141"/>
            <a:ext cx="1828800" cy="3900638"/>
          </a:xfrm>
          <a:prstGeom prst="rect">
            <a:avLst/>
          </a:prstGeom>
        </p:spPr>
      </p:pic>
      <p:sp>
        <p:nvSpPr>
          <p:cNvPr id="31" name="TextBox 9">
            <a:extLst>
              <a:ext uri="{FF2B5EF4-FFF2-40B4-BE49-F238E27FC236}">
                <a16:creationId xmlns:a16="http://schemas.microsoft.com/office/drawing/2014/main" id="{2586A6EE-62E5-F5F6-0A37-BA1E33A05894}"/>
              </a:ext>
            </a:extLst>
          </p:cNvPr>
          <p:cNvSpPr txBox="1"/>
          <p:nvPr/>
        </p:nvSpPr>
        <p:spPr>
          <a:xfrm>
            <a:off x="3924300" y="7587617"/>
            <a:ext cx="1447800" cy="492443"/>
          </a:xfrm>
          <a:prstGeom prst="rect">
            <a:avLst/>
          </a:prstGeom>
        </p:spPr>
        <p:txBody>
          <a:bodyPr wrap="square" lIns="0" tIns="0" rIns="0" bIns="0" rtlCol="0" anchor="t">
            <a:spAutoFit/>
          </a:bodyPr>
          <a:lstStyle/>
          <a:p>
            <a:pPr algn="l">
              <a:spcBef>
                <a:spcPct val="0"/>
              </a:spcBef>
            </a:pPr>
            <a:r>
              <a:rPr lang="en-US" sz="3200" b="1" dirty="0">
                <a:solidFill>
                  <a:schemeClr val="accent6"/>
                </a:solidFill>
                <a:ea typeface="Now Bold"/>
                <a:cs typeface="Now Bold"/>
                <a:sym typeface="Now Bold"/>
              </a:rPr>
              <a:t>General</a:t>
            </a:r>
          </a:p>
        </p:txBody>
      </p:sp>
      <p:sp>
        <p:nvSpPr>
          <p:cNvPr id="32" name="TextBox 9">
            <a:extLst>
              <a:ext uri="{FF2B5EF4-FFF2-40B4-BE49-F238E27FC236}">
                <a16:creationId xmlns:a16="http://schemas.microsoft.com/office/drawing/2014/main" id="{9927627F-1DFF-B31F-58AA-23E71C7A6F0E}"/>
              </a:ext>
            </a:extLst>
          </p:cNvPr>
          <p:cNvSpPr txBox="1"/>
          <p:nvPr/>
        </p:nvSpPr>
        <p:spPr>
          <a:xfrm>
            <a:off x="5981700" y="7587616"/>
            <a:ext cx="1447800" cy="492443"/>
          </a:xfrm>
          <a:prstGeom prst="rect">
            <a:avLst/>
          </a:prstGeom>
        </p:spPr>
        <p:txBody>
          <a:bodyPr wrap="square" lIns="0" tIns="0" rIns="0" bIns="0" rtlCol="0" anchor="t">
            <a:spAutoFit/>
          </a:bodyPr>
          <a:lstStyle/>
          <a:p>
            <a:pPr algn="ctr">
              <a:spcBef>
                <a:spcPct val="0"/>
              </a:spcBef>
            </a:pPr>
            <a:r>
              <a:rPr lang="en-US" sz="3200" b="1" dirty="0">
                <a:solidFill>
                  <a:schemeClr val="accent6"/>
                </a:solidFill>
                <a:ea typeface="Now Bold"/>
                <a:cs typeface="Now Bold"/>
                <a:sym typeface="Now Bold"/>
              </a:rPr>
              <a:t>Spinal</a:t>
            </a:r>
          </a:p>
        </p:txBody>
      </p:sp>
      <p:sp>
        <p:nvSpPr>
          <p:cNvPr id="33" name="TextBox 9">
            <a:extLst>
              <a:ext uri="{FF2B5EF4-FFF2-40B4-BE49-F238E27FC236}">
                <a16:creationId xmlns:a16="http://schemas.microsoft.com/office/drawing/2014/main" id="{2FB066D6-D5F1-644A-90EE-1CCDBCE24DC1}"/>
              </a:ext>
            </a:extLst>
          </p:cNvPr>
          <p:cNvSpPr txBox="1"/>
          <p:nvPr/>
        </p:nvSpPr>
        <p:spPr>
          <a:xfrm>
            <a:off x="8039100" y="7587616"/>
            <a:ext cx="1447800" cy="492443"/>
          </a:xfrm>
          <a:prstGeom prst="rect">
            <a:avLst/>
          </a:prstGeom>
        </p:spPr>
        <p:txBody>
          <a:bodyPr wrap="square" lIns="0" tIns="0" rIns="0" bIns="0" rtlCol="0" anchor="t">
            <a:spAutoFit/>
          </a:bodyPr>
          <a:lstStyle/>
          <a:p>
            <a:pPr algn="ctr">
              <a:spcBef>
                <a:spcPct val="0"/>
              </a:spcBef>
            </a:pPr>
            <a:r>
              <a:rPr lang="en-US" sz="3200" b="1" dirty="0">
                <a:solidFill>
                  <a:schemeClr val="accent6"/>
                </a:solidFill>
                <a:ea typeface="Now Bold"/>
                <a:cs typeface="Now Bold"/>
                <a:sym typeface="Now Bold"/>
              </a:rPr>
              <a:t>Epidural</a:t>
            </a:r>
          </a:p>
        </p:txBody>
      </p:sp>
      <p:sp>
        <p:nvSpPr>
          <p:cNvPr id="34" name="TextBox 9">
            <a:extLst>
              <a:ext uri="{FF2B5EF4-FFF2-40B4-BE49-F238E27FC236}">
                <a16:creationId xmlns:a16="http://schemas.microsoft.com/office/drawing/2014/main" id="{EFA44DAC-26FE-8B75-1953-177FE74B59E4}"/>
              </a:ext>
            </a:extLst>
          </p:cNvPr>
          <p:cNvSpPr txBox="1"/>
          <p:nvPr/>
        </p:nvSpPr>
        <p:spPr>
          <a:xfrm>
            <a:off x="10096500" y="7587615"/>
            <a:ext cx="1447800" cy="984885"/>
          </a:xfrm>
          <a:prstGeom prst="rect">
            <a:avLst/>
          </a:prstGeom>
        </p:spPr>
        <p:txBody>
          <a:bodyPr wrap="square" lIns="0" tIns="0" rIns="0" bIns="0" rtlCol="0" anchor="t">
            <a:spAutoFit/>
          </a:bodyPr>
          <a:lstStyle/>
          <a:p>
            <a:pPr algn="ctr">
              <a:spcBef>
                <a:spcPct val="0"/>
              </a:spcBef>
            </a:pPr>
            <a:r>
              <a:rPr lang="en-US" sz="3200" b="1" dirty="0">
                <a:solidFill>
                  <a:schemeClr val="accent6"/>
                </a:solidFill>
                <a:ea typeface="Now Bold"/>
                <a:cs typeface="Now Bold"/>
                <a:sym typeface="Now Bold"/>
              </a:rPr>
              <a:t>Nerve</a:t>
            </a:r>
            <a:br>
              <a:rPr lang="en-US" sz="3200" b="1" dirty="0">
                <a:solidFill>
                  <a:schemeClr val="accent6"/>
                </a:solidFill>
                <a:ea typeface="Now Bold"/>
                <a:cs typeface="Now Bold"/>
                <a:sym typeface="Now Bold"/>
              </a:rPr>
            </a:br>
            <a:r>
              <a:rPr lang="en-US" sz="3200" b="1" dirty="0">
                <a:solidFill>
                  <a:schemeClr val="accent6"/>
                </a:solidFill>
                <a:ea typeface="Now Bold"/>
                <a:cs typeface="Now Bold"/>
                <a:sym typeface="Now Bold"/>
              </a:rPr>
              <a:t>Block</a:t>
            </a:r>
          </a:p>
        </p:txBody>
      </p:sp>
      <p:sp>
        <p:nvSpPr>
          <p:cNvPr id="35" name="TextBox 9">
            <a:extLst>
              <a:ext uri="{FF2B5EF4-FFF2-40B4-BE49-F238E27FC236}">
                <a16:creationId xmlns:a16="http://schemas.microsoft.com/office/drawing/2014/main" id="{B5B80A5E-CD70-F236-4FED-C4781B898337}"/>
              </a:ext>
            </a:extLst>
          </p:cNvPr>
          <p:cNvSpPr txBox="1"/>
          <p:nvPr/>
        </p:nvSpPr>
        <p:spPr>
          <a:xfrm>
            <a:off x="12153900" y="7587615"/>
            <a:ext cx="1447800" cy="492443"/>
          </a:xfrm>
          <a:prstGeom prst="rect">
            <a:avLst/>
          </a:prstGeom>
        </p:spPr>
        <p:txBody>
          <a:bodyPr wrap="square" lIns="0" tIns="0" rIns="0" bIns="0" rtlCol="0" anchor="t">
            <a:spAutoFit/>
          </a:bodyPr>
          <a:lstStyle/>
          <a:p>
            <a:pPr algn="ctr">
              <a:spcBef>
                <a:spcPct val="0"/>
              </a:spcBef>
            </a:pPr>
            <a:r>
              <a:rPr lang="en-US" sz="3200" b="1" dirty="0">
                <a:solidFill>
                  <a:schemeClr val="accent6"/>
                </a:solidFill>
                <a:ea typeface="Now Bold"/>
                <a:cs typeface="Now Bold"/>
                <a:sym typeface="Now Bold"/>
              </a:rPr>
              <a:t>Local</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ght Triangle 1">
            <a:extLst>
              <a:ext uri="{FF2B5EF4-FFF2-40B4-BE49-F238E27FC236}">
                <a16:creationId xmlns:a16="http://schemas.microsoft.com/office/drawing/2014/main" id="{38C44B7C-A99C-8E4A-8D8F-CC5767B3620D}"/>
              </a:ext>
            </a:extLst>
          </p:cNvPr>
          <p:cNvSpPr/>
          <p:nvPr/>
        </p:nvSpPr>
        <p:spPr>
          <a:xfrm rot="16200000">
            <a:off x="6874292" y="-1159292"/>
            <a:ext cx="10287000" cy="12605584"/>
          </a:xfrm>
          <a:prstGeom prst="rtTriangle">
            <a:avLst/>
          </a:prstGeom>
          <a:solidFill>
            <a:srgbClr val="EAEAE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6"/>
          <p:cNvSpPr txBox="1"/>
          <p:nvPr/>
        </p:nvSpPr>
        <p:spPr>
          <a:xfrm>
            <a:off x="1066800" y="1028700"/>
            <a:ext cx="9867900" cy="1149097"/>
          </a:xfrm>
          <a:prstGeom prst="rect">
            <a:avLst/>
          </a:prstGeom>
        </p:spPr>
        <p:txBody>
          <a:bodyPr wrap="square" lIns="0" tIns="0" rIns="0" bIns="0" rtlCol="0" anchor="t">
            <a:spAutoFit/>
          </a:bodyPr>
          <a:lstStyle/>
          <a:p>
            <a:pPr algn="l">
              <a:lnSpc>
                <a:spcPts val="8989"/>
              </a:lnSpc>
              <a:spcBef>
                <a:spcPct val="0"/>
              </a:spcBef>
            </a:pPr>
            <a:r>
              <a:rPr lang="en-US" sz="7368" b="1" dirty="0">
                <a:solidFill>
                  <a:srgbClr val="E98D55"/>
                </a:solidFill>
                <a:latin typeface="Now Bold"/>
                <a:ea typeface="Now Bold"/>
                <a:cs typeface="Now Bold"/>
                <a:sym typeface="Now Bold"/>
              </a:rPr>
              <a:t>General Anesthesia</a:t>
            </a:r>
          </a:p>
        </p:txBody>
      </p:sp>
      <p:sp>
        <p:nvSpPr>
          <p:cNvPr id="7" name="TextBox 7"/>
          <p:cNvSpPr txBox="1"/>
          <p:nvPr/>
        </p:nvSpPr>
        <p:spPr>
          <a:xfrm>
            <a:off x="1447800" y="2972213"/>
            <a:ext cx="8420100" cy="4914487"/>
          </a:xfrm>
          <a:prstGeom prst="rect">
            <a:avLst/>
          </a:prstGeom>
        </p:spPr>
        <p:txBody>
          <a:bodyPr wrap="square" lIns="0" tIns="0" rIns="0" bIns="0" rtlCol="0" anchor="t">
            <a:spAutoFit/>
          </a:bodyPr>
          <a:lstStyle/>
          <a:p>
            <a:pPr algn="l"/>
            <a:r>
              <a:rPr lang="en-US" sz="3600" dirty="0">
                <a:latin typeface="Now" panose="020B0604020202020204" charset="0"/>
              </a:rPr>
              <a:t>Is altered physiological state characterized by Reversible : </a:t>
            </a:r>
            <a:br>
              <a:rPr lang="en-US" sz="3600" dirty="0">
                <a:latin typeface="Now" panose="020B0604020202020204" charset="0"/>
              </a:rPr>
            </a:br>
            <a:endParaRPr lang="en-US" sz="3600" dirty="0">
              <a:latin typeface="Now" panose="020B0604020202020204" charset="0"/>
            </a:endParaRPr>
          </a:p>
          <a:p>
            <a:pPr marL="571500" indent="-571500" algn="l">
              <a:lnSpc>
                <a:spcPct val="150000"/>
              </a:lnSpc>
              <a:buFont typeface="Wingdings" panose="05000000000000000000" pitchFamily="2" charset="2"/>
              <a:buChar char="§"/>
            </a:pPr>
            <a:r>
              <a:rPr lang="en-US" sz="3600" dirty="0">
                <a:latin typeface="Now" panose="020B0604020202020204" charset="0"/>
              </a:rPr>
              <a:t>loss of consciousness </a:t>
            </a:r>
          </a:p>
          <a:p>
            <a:pPr marL="571500" indent="-571500" algn="l">
              <a:lnSpc>
                <a:spcPct val="150000"/>
              </a:lnSpc>
              <a:buFont typeface="Wingdings" panose="05000000000000000000" pitchFamily="2" charset="2"/>
              <a:buChar char="§"/>
            </a:pPr>
            <a:r>
              <a:rPr lang="en-US" sz="3600" dirty="0">
                <a:latin typeface="Now" panose="020B0604020202020204" charset="0"/>
              </a:rPr>
              <a:t>Analgesia of the entire body</a:t>
            </a:r>
          </a:p>
          <a:p>
            <a:pPr marL="571500" indent="-571500" algn="l">
              <a:lnSpc>
                <a:spcPct val="150000"/>
              </a:lnSpc>
              <a:buFont typeface="Wingdings" panose="05000000000000000000" pitchFamily="2" charset="2"/>
              <a:buChar char="§"/>
            </a:pPr>
            <a:r>
              <a:rPr lang="en-US" sz="3600" dirty="0">
                <a:latin typeface="Now" panose="020B0604020202020204" charset="0"/>
              </a:rPr>
              <a:t>Amnesia </a:t>
            </a:r>
          </a:p>
          <a:p>
            <a:pPr marL="571500" indent="-571500" algn="l">
              <a:lnSpc>
                <a:spcPct val="150000"/>
              </a:lnSpc>
              <a:buFont typeface="Wingdings" panose="05000000000000000000" pitchFamily="2" charset="2"/>
              <a:buChar char="§"/>
            </a:pPr>
            <a:r>
              <a:rPr lang="en-US" sz="3600" dirty="0">
                <a:latin typeface="Now" panose="020B0604020202020204" charset="0"/>
              </a:rPr>
              <a:t>± muscle relaxation </a:t>
            </a:r>
            <a:endParaRPr lang="en-US" sz="3200" dirty="0">
              <a:solidFill>
                <a:srgbClr val="000000"/>
              </a:solidFill>
              <a:latin typeface="Now" panose="020B0604020202020204" charset="0"/>
              <a:ea typeface="Now"/>
              <a:cs typeface="Now"/>
              <a:sym typeface="Now"/>
            </a:endParaRPr>
          </a:p>
        </p:txBody>
      </p:sp>
      <p:pic>
        <p:nvPicPr>
          <p:cNvPr id="26" name="Picture 25">
            <a:extLst>
              <a:ext uri="{FF2B5EF4-FFF2-40B4-BE49-F238E27FC236}">
                <a16:creationId xmlns:a16="http://schemas.microsoft.com/office/drawing/2014/main" id="{1597E33A-E2B2-C503-54D9-D6B9CF305AF1}"/>
              </a:ext>
            </a:extLst>
          </p:cNvPr>
          <p:cNvPicPr>
            <a:picLocks noChangeAspect="1"/>
          </p:cNvPicPr>
          <p:nvPr/>
        </p:nvPicPr>
        <p:blipFill>
          <a:blip r:embed="rId2"/>
          <a:stretch>
            <a:fillRect/>
          </a:stretch>
        </p:blipFill>
        <p:spPr>
          <a:xfrm>
            <a:off x="12976521" y="1638300"/>
            <a:ext cx="3330279" cy="6917698"/>
          </a:xfrm>
          <a:prstGeom prst="rect">
            <a:avLst/>
          </a:prstGeom>
        </p:spPr>
      </p:pic>
      <p:grpSp>
        <p:nvGrpSpPr>
          <p:cNvPr id="27" name="Group 16">
            <a:extLst>
              <a:ext uri="{FF2B5EF4-FFF2-40B4-BE49-F238E27FC236}">
                <a16:creationId xmlns:a16="http://schemas.microsoft.com/office/drawing/2014/main" id="{76BEAFB2-2914-9C58-1089-22BAF0AECBAB}"/>
              </a:ext>
            </a:extLst>
          </p:cNvPr>
          <p:cNvGrpSpPr/>
          <p:nvPr/>
        </p:nvGrpSpPr>
        <p:grpSpPr>
          <a:xfrm>
            <a:off x="16154400" y="9334500"/>
            <a:ext cx="1453670" cy="428324"/>
            <a:chOff x="0" y="0"/>
            <a:chExt cx="952367" cy="280615"/>
          </a:xfrm>
        </p:grpSpPr>
        <p:sp>
          <p:nvSpPr>
            <p:cNvPr id="28" name="Freeform 17">
              <a:extLst>
                <a:ext uri="{FF2B5EF4-FFF2-40B4-BE49-F238E27FC236}">
                  <a16:creationId xmlns:a16="http://schemas.microsoft.com/office/drawing/2014/main" id="{3C428960-E5EC-C232-1BD0-A366D3E5A225}"/>
                </a:ext>
              </a:extLst>
            </p:cNvPr>
            <p:cNvSpPr/>
            <p:nvPr/>
          </p:nvSpPr>
          <p:spPr>
            <a:xfrm>
              <a:off x="0" y="0"/>
              <a:ext cx="952367" cy="280615"/>
            </a:xfrm>
            <a:custGeom>
              <a:avLst/>
              <a:gdLst/>
              <a:ahLst/>
              <a:cxnLst/>
              <a:rect l="l" t="t" r="r" b="b"/>
              <a:pathLst>
                <a:path w="952367" h="280615">
                  <a:moveTo>
                    <a:pt x="140308" y="0"/>
                  </a:moveTo>
                  <a:lnTo>
                    <a:pt x="812059" y="0"/>
                  </a:lnTo>
                  <a:cubicBezTo>
                    <a:pt x="889549" y="0"/>
                    <a:pt x="952367" y="62818"/>
                    <a:pt x="952367" y="140308"/>
                  </a:cubicBezTo>
                  <a:lnTo>
                    <a:pt x="952367" y="140308"/>
                  </a:lnTo>
                  <a:cubicBezTo>
                    <a:pt x="952367" y="177519"/>
                    <a:pt x="937585" y="213207"/>
                    <a:pt x="911272" y="239520"/>
                  </a:cubicBezTo>
                  <a:cubicBezTo>
                    <a:pt x="884959" y="265833"/>
                    <a:pt x="849271" y="280615"/>
                    <a:pt x="812059" y="280615"/>
                  </a:cubicBezTo>
                  <a:lnTo>
                    <a:pt x="140308" y="280615"/>
                  </a:lnTo>
                  <a:cubicBezTo>
                    <a:pt x="62818" y="280615"/>
                    <a:pt x="0" y="217797"/>
                    <a:pt x="0" y="140308"/>
                  </a:cubicBezTo>
                  <a:lnTo>
                    <a:pt x="0" y="140308"/>
                  </a:lnTo>
                  <a:cubicBezTo>
                    <a:pt x="0" y="62818"/>
                    <a:pt x="62818" y="0"/>
                    <a:pt x="140308" y="0"/>
                  </a:cubicBezTo>
                  <a:close/>
                </a:path>
              </a:pathLst>
            </a:custGeom>
            <a:solidFill>
              <a:srgbClr val="000000">
                <a:alpha val="0"/>
              </a:srgbClr>
            </a:solidFill>
            <a:ln w="9525" cap="rnd">
              <a:solidFill>
                <a:srgbClr val="000000"/>
              </a:solidFill>
              <a:prstDash val="solid"/>
              <a:round/>
            </a:ln>
          </p:spPr>
        </p:sp>
        <p:sp>
          <p:nvSpPr>
            <p:cNvPr id="29" name="TextBox 18">
              <a:extLst>
                <a:ext uri="{FF2B5EF4-FFF2-40B4-BE49-F238E27FC236}">
                  <a16:creationId xmlns:a16="http://schemas.microsoft.com/office/drawing/2014/main" id="{74409D08-8C08-4DA9-043D-68062BF317BF}"/>
                </a:ext>
              </a:extLst>
            </p:cNvPr>
            <p:cNvSpPr txBox="1"/>
            <p:nvPr/>
          </p:nvSpPr>
          <p:spPr>
            <a:xfrm>
              <a:off x="0" y="-28575"/>
              <a:ext cx="952367" cy="309190"/>
            </a:xfrm>
            <a:prstGeom prst="rect">
              <a:avLst/>
            </a:prstGeom>
          </p:spPr>
          <p:txBody>
            <a:bodyPr lIns="40640" tIns="40640" rIns="40640" bIns="40640" rtlCol="0" anchor="ctr"/>
            <a:lstStyle/>
            <a:p>
              <a:pPr algn="ctr">
                <a:lnSpc>
                  <a:spcPts val="2127"/>
                </a:lnSpc>
              </a:pPr>
              <a:endParaRPr/>
            </a:p>
          </p:txBody>
        </p:sp>
      </p:grpSp>
      <p:sp>
        <p:nvSpPr>
          <p:cNvPr id="30" name="AutoShape 19">
            <a:extLst>
              <a:ext uri="{FF2B5EF4-FFF2-40B4-BE49-F238E27FC236}">
                <a16:creationId xmlns:a16="http://schemas.microsoft.com/office/drawing/2014/main" id="{7D06C10A-4EE5-8E85-575A-658A1B786256}"/>
              </a:ext>
            </a:extLst>
          </p:cNvPr>
          <p:cNvSpPr/>
          <p:nvPr/>
        </p:nvSpPr>
        <p:spPr>
          <a:xfrm>
            <a:off x="16536372" y="9548662"/>
            <a:ext cx="714075" cy="0"/>
          </a:xfrm>
          <a:prstGeom prst="line">
            <a:avLst/>
          </a:prstGeom>
          <a:ln w="19050" cap="flat">
            <a:solidFill>
              <a:srgbClr val="000000">
                <a:alpha val="70980"/>
              </a:srgbClr>
            </a:solidFill>
            <a:prstDash val="solid"/>
            <a:headEnd type="none" w="sm" len="sm"/>
            <a:tailEnd type="arrow" w="med" len="sm"/>
          </a:ln>
        </p:spPr>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ght Triangle 2">
            <a:extLst>
              <a:ext uri="{FF2B5EF4-FFF2-40B4-BE49-F238E27FC236}">
                <a16:creationId xmlns:a16="http://schemas.microsoft.com/office/drawing/2014/main" id="{D688892B-4BDB-0BB8-E7C7-DA5BD90CCF66}"/>
              </a:ext>
            </a:extLst>
          </p:cNvPr>
          <p:cNvSpPr/>
          <p:nvPr/>
        </p:nvSpPr>
        <p:spPr>
          <a:xfrm rot="16200000">
            <a:off x="6874292" y="-1159292"/>
            <a:ext cx="10287000" cy="12605584"/>
          </a:xfrm>
          <a:prstGeom prst="rtTriangle">
            <a:avLst/>
          </a:prstGeom>
          <a:solidFill>
            <a:srgbClr val="EAEAE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6"/>
          <p:cNvSpPr txBox="1"/>
          <p:nvPr/>
        </p:nvSpPr>
        <p:spPr>
          <a:xfrm>
            <a:off x="914400" y="717803"/>
            <a:ext cx="9867900" cy="1149097"/>
          </a:xfrm>
          <a:prstGeom prst="rect">
            <a:avLst/>
          </a:prstGeom>
        </p:spPr>
        <p:txBody>
          <a:bodyPr wrap="square" lIns="0" tIns="0" rIns="0" bIns="0" rtlCol="0" anchor="t">
            <a:spAutoFit/>
          </a:bodyPr>
          <a:lstStyle/>
          <a:p>
            <a:pPr algn="l">
              <a:lnSpc>
                <a:spcPts val="8989"/>
              </a:lnSpc>
              <a:spcBef>
                <a:spcPct val="0"/>
              </a:spcBef>
            </a:pPr>
            <a:r>
              <a:rPr lang="en-US" sz="7368" b="1" dirty="0">
                <a:solidFill>
                  <a:srgbClr val="E98D55"/>
                </a:solidFill>
                <a:latin typeface="Now Bold"/>
                <a:ea typeface="Now Bold"/>
                <a:cs typeface="Now Bold"/>
                <a:sym typeface="Now Bold"/>
              </a:rPr>
              <a:t>Local Anesthesia</a:t>
            </a:r>
          </a:p>
        </p:txBody>
      </p:sp>
      <p:sp>
        <p:nvSpPr>
          <p:cNvPr id="7" name="TextBox 7"/>
          <p:cNvSpPr txBox="1"/>
          <p:nvPr/>
        </p:nvSpPr>
        <p:spPr>
          <a:xfrm>
            <a:off x="883920" y="2247900"/>
            <a:ext cx="11452860" cy="6647974"/>
          </a:xfrm>
          <a:prstGeom prst="rect">
            <a:avLst/>
          </a:prstGeom>
        </p:spPr>
        <p:txBody>
          <a:bodyPr wrap="square" lIns="0" tIns="0" rIns="0" bIns="0" rtlCol="0" anchor="t">
            <a:spAutoFit/>
          </a:bodyPr>
          <a:lstStyle/>
          <a:p>
            <a:pPr algn="l"/>
            <a:r>
              <a:rPr lang="en-US" sz="3600" dirty="0">
                <a:latin typeface="Now" panose="020B0604020202020204" charset="0"/>
              </a:rPr>
              <a:t>Technique depends on a group of drugs that produces </a:t>
            </a:r>
            <a:r>
              <a:rPr lang="en-US" sz="3600" b="1" dirty="0">
                <a:effectLst>
                  <a:outerShdw blurRad="38100" dist="38100" dir="2700000" algn="tl">
                    <a:srgbClr val="000000">
                      <a:alpha val="43137"/>
                    </a:srgbClr>
                  </a:outerShdw>
                </a:effectLst>
                <a:latin typeface="Now" panose="020B0604020202020204" charset="0"/>
              </a:rPr>
              <a:t>transient loss </a:t>
            </a:r>
            <a:r>
              <a:rPr lang="en-US" sz="3600" dirty="0">
                <a:latin typeface="Now" panose="020B0604020202020204" charset="0"/>
              </a:rPr>
              <a:t>of </a:t>
            </a:r>
            <a:r>
              <a:rPr lang="en-US" sz="3600" b="1" dirty="0">
                <a:effectLst>
                  <a:outerShdw blurRad="38100" dist="38100" dir="2700000" algn="tl">
                    <a:srgbClr val="000000">
                      <a:alpha val="43137"/>
                    </a:srgbClr>
                  </a:outerShdw>
                </a:effectLst>
                <a:latin typeface="Now" panose="020B0604020202020204" charset="0"/>
              </a:rPr>
              <a:t>autonomic</a:t>
            </a:r>
            <a:r>
              <a:rPr lang="en-US" sz="3600" dirty="0">
                <a:latin typeface="Now" panose="020B0604020202020204" charset="0"/>
              </a:rPr>
              <a:t>, </a:t>
            </a:r>
            <a:r>
              <a:rPr lang="en-US" sz="3600" b="1" dirty="0">
                <a:effectLst>
                  <a:outerShdw blurRad="38100" dist="38100" dir="2700000" algn="tl">
                    <a:srgbClr val="000000">
                      <a:alpha val="43137"/>
                    </a:srgbClr>
                  </a:outerShdw>
                </a:effectLst>
                <a:latin typeface="Now" panose="020B0604020202020204" charset="0"/>
              </a:rPr>
              <a:t>sensory</a:t>
            </a:r>
            <a:r>
              <a:rPr lang="en-US" sz="3600" dirty="0">
                <a:latin typeface="Now" panose="020B0604020202020204" charset="0"/>
              </a:rPr>
              <a:t> and </a:t>
            </a:r>
            <a:r>
              <a:rPr lang="en-US" sz="3600" b="1" dirty="0">
                <a:effectLst>
                  <a:outerShdw blurRad="38100" dist="38100" dir="2700000" algn="tl">
                    <a:srgbClr val="000000">
                      <a:alpha val="43137"/>
                    </a:srgbClr>
                  </a:outerShdw>
                </a:effectLst>
                <a:latin typeface="Now" panose="020B0604020202020204" charset="0"/>
              </a:rPr>
              <a:t>motor</a:t>
            </a:r>
            <a:r>
              <a:rPr lang="en-US" sz="3600" dirty="0">
                <a:latin typeface="Now" panose="020B0604020202020204" charset="0"/>
              </a:rPr>
              <a:t> function when the drugs are injected or applied to neural tissue. It is used when nerves can be easily reached by drops, sprays, ointments or injections.</a:t>
            </a:r>
            <a:br>
              <a:rPr lang="en-US" sz="3600" dirty="0">
                <a:latin typeface="Now" panose="020B0604020202020204" charset="0"/>
              </a:rPr>
            </a:br>
            <a:br>
              <a:rPr lang="en-US" sz="3600" dirty="0">
                <a:latin typeface="Now" panose="020B0604020202020204" charset="0"/>
              </a:rPr>
            </a:br>
            <a:r>
              <a:rPr lang="en-US" sz="3600" dirty="0">
                <a:latin typeface="Now" panose="020B0604020202020204" charset="0"/>
              </a:rPr>
              <a:t>You stay conscious, but free from pain.</a:t>
            </a:r>
            <a:br>
              <a:rPr lang="en-US" sz="3600" dirty="0">
                <a:latin typeface="Now" panose="020B0604020202020204" charset="0"/>
              </a:rPr>
            </a:br>
            <a:br>
              <a:rPr lang="en-US" sz="3600" dirty="0">
                <a:latin typeface="Now" panose="020B0604020202020204" charset="0"/>
              </a:rPr>
            </a:br>
            <a:r>
              <a:rPr lang="en-US" sz="3600" dirty="0">
                <a:latin typeface="Now" panose="020B0604020202020204" charset="0"/>
              </a:rPr>
              <a:t>Common examples of surgery using local anesthetic are having teeth removed and some common operations on the eye.</a:t>
            </a:r>
            <a:endParaRPr lang="en-US" sz="3200" dirty="0">
              <a:solidFill>
                <a:srgbClr val="000000"/>
              </a:solidFill>
              <a:latin typeface="Now" panose="020B0604020202020204" charset="0"/>
              <a:ea typeface="Now"/>
              <a:cs typeface="Now"/>
              <a:sym typeface="Now"/>
            </a:endParaRPr>
          </a:p>
        </p:txBody>
      </p:sp>
      <p:grpSp>
        <p:nvGrpSpPr>
          <p:cNvPr id="9" name="Group 16">
            <a:extLst>
              <a:ext uri="{FF2B5EF4-FFF2-40B4-BE49-F238E27FC236}">
                <a16:creationId xmlns:a16="http://schemas.microsoft.com/office/drawing/2014/main" id="{2232021B-AEC8-01E6-993F-E51E61C3A533}"/>
              </a:ext>
            </a:extLst>
          </p:cNvPr>
          <p:cNvGrpSpPr/>
          <p:nvPr/>
        </p:nvGrpSpPr>
        <p:grpSpPr>
          <a:xfrm>
            <a:off x="16154400" y="9334500"/>
            <a:ext cx="1453670" cy="428324"/>
            <a:chOff x="0" y="0"/>
            <a:chExt cx="952367" cy="280615"/>
          </a:xfrm>
        </p:grpSpPr>
        <p:sp>
          <p:nvSpPr>
            <p:cNvPr id="10" name="Freeform 17">
              <a:extLst>
                <a:ext uri="{FF2B5EF4-FFF2-40B4-BE49-F238E27FC236}">
                  <a16:creationId xmlns:a16="http://schemas.microsoft.com/office/drawing/2014/main" id="{8A45A38D-8389-6F55-37B0-19928E1450B3}"/>
                </a:ext>
              </a:extLst>
            </p:cNvPr>
            <p:cNvSpPr/>
            <p:nvPr/>
          </p:nvSpPr>
          <p:spPr>
            <a:xfrm>
              <a:off x="0" y="0"/>
              <a:ext cx="952367" cy="280615"/>
            </a:xfrm>
            <a:custGeom>
              <a:avLst/>
              <a:gdLst/>
              <a:ahLst/>
              <a:cxnLst/>
              <a:rect l="l" t="t" r="r" b="b"/>
              <a:pathLst>
                <a:path w="952367" h="280615">
                  <a:moveTo>
                    <a:pt x="140308" y="0"/>
                  </a:moveTo>
                  <a:lnTo>
                    <a:pt x="812059" y="0"/>
                  </a:lnTo>
                  <a:cubicBezTo>
                    <a:pt x="889549" y="0"/>
                    <a:pt x="952367" y="62818"/>
                    <a:pt x="952367" y="140308"/>
                  </a:cubicBezTo>
                  <a:lnTo>
                    <a:pt x="952367" y="140308"/>
                  </a:lnTo>
                  <a:cubicBezTo>
                    <a:pt x="952367" y="177519"/>
                    <a:pt x="937585" y="213207"/>
                    <a:pt x="911272" y="239520"/>
                  </a:cubicBezTo>
                  <a:cubicBezTo>
                    <a:pt x="884959" y="265833"/>
                    <a:pt x="849271" y="280615"/>
                    <a:pt x="812059" y="280615"/>
                  </a:cubicBezTo>
                  <a:lnTo>
                    <a:pt x="140308" y="280615"/>
                  </a:lnTo>
                  <a:cubicBezTo>
                    <a:pt x="62818" y="280615"/>
                    <a:pt x="0" y="217797"/>
                    <a:pt x="0" y="140308"/>
                  </a:cubicBezTo>
                  <a:lnTo>
                    <a:pt x="0" y="140308"/>
                  </a:lnTo>
                  <a:cubicBezTo>
                    <a:pt x="0" y="62818"/>
                    <a:pt x="62818" y="0"/>
                    <a:pt x="140308" y="0"/>
                  </a:cubicBezTo>
                  <a:close/>
                </a:path>
              </a:pathLst>
            </a:custGeom>
            <a:solidFill>
              <a:srgbClr val="000000">
                <a:alpha val="0"/>
              </a:srgbClr>
            </a:solidFill>
            <a:ln w="9525" cap="rnd">
              <a:solidFill>
                <a:srgbClr val="000000"/>
              </a:solidFill>
              <a:prstDash val="solid"/>
              <a:round/>
            </a:ln>
          </p:spPr>
        </p:sp>
        <p:sp>
          <p:nvSpPr>
            <p:cNvPr id="11" name="TextBox 18">
              <a:extLst>
                <a:ext uri="{FF2B5EF4-FFF2-40B4-BE49-F238E27FC236}">
                  <a16:creationId xmlns:a16="http://schemas.microsoft.com/office/drawing/2014/main" id="{969CEA5E-30E9-9EB4-A799-7F0C58010C34}"/>
                </a:ext>
              </a:extLst>
            </p:cNvPr>
            <p:cNvSpPr txBox="1"/>
            <p:nvPr/>
          </p:nvSpPr>
          <p:spPr>
            <a:xfrm>
              <a:off x="0" y="-28575"/>
              <a:ext cx="952367" cy="309190"/>
            </a:xfrm>
            <a:prstGeom prst="rect">
              <a:avLst/>
            </a:prstGeom>
          </p:spPr>
          <p:txBody>
            <a:bodyPr lIns="40640" tIns="40640" rIns="40640" bIns="40640" rtlCol="0" anchor="ctr"/>
            <a:lstStyle/>
            <a:p>
              <a:pPr algn="ctr">
                <a:lnSpc>
                  <a:spcPts val="2127"/>
                </a:lnSpc>
              </a:pPr>
              <a:endParaRPr/>
            </a:p>
          </p:txBody>
        </p:sp>
      </p:grpSp>
      <p:sp>
        <p:nvSpPr>
          <p:cNvPr id="12" name="AutoShape 19">
            <a:extLst>
              <a:ext uri="{FF2B5EF4-FFF2-40B4-BE49-F238E27FC236}">
                <a16:creationId xmlns:a16="http://schemas.microsoft.com/office/drawing/2014/main" id="{38A0D659-1B60-CBE2-109D-7D745E9D596F}"/>
              </a:ext>
            </a:extLst>
          </p:cNvPr>
          <p:cNvSpPr/>
          <p:nvPr/>
        </p:nvSpPr>
        <p:spPr>
          <a:xfrm>
            <a:off x="16536372" y="9548662"/>
            <a:ext cx="714075" cy="0"/>
          </a:xfrm>
          <a:prstGeom prst="line">
            <a:avLst/>
          </a:prstGeom>
          <a:ln w="19050" cap="flat">
            <a:solidFill>
              <a:srgbClr val="000000">
                <a:alpha val="70980"/>
              </a:srgbClr>
            </a:solidFill>
            <a:prstDash val="solid"/>
            <a:headEnd type="none" w="sm" len="sm"/>
            <a:tailEnd type="arrow" w="med" len="sm"/>
          </a:ln>
        </p:spPr>
      </p:sp>
      <p:pic>
        <p:nvPicPr>
          <p:cNvPr id="2" name="Picture 1">
            <a:extLst>
              <a:ext uri="{FF2B5EF4-FFF2-40B4-BE49-F238E27FC236}">
                <a16:creationId xmlns:a16="http://schemas.microsoft.com/office/drawing/2014/main" id="{6EEDB571-09A2-A2D6-5FDD-01F413FE8C62}"/>
              </a:ext>
            </a:extLst>
          </p:cNvPr>
          <p:cNvPicPr>
            <a:picLocks noChangeAspect="1"/>
          </p:cNvPicPr>
          <p:nvPr/>
        </p:nvPicPr>
        <p:blipFill>
          <a:blip r:embed="rId2"/>
          <a:stretch>
            <a:fillRect/>
          </a:stretch>
        </p:blipFill>
        <p:spPr>
          <a:xfrm>
            <a:off x="13238867" y="1713162"/>
            <a:ext cx="3372733" cy="7011738"/>
          </a:xfrm>
          <a:prstGeom prst="rect">
            <a:avLst/>
          </a:prstGeom>
        </p:spPr>
      </p:pic>
    </p:spTree>
    <p:extLst>
      <p:ext uri="{BB962C8B-B14F-4D97-AF65-F5344CB8AC3E}">
        <p14:creationId xmlns:p14="http://schemas.microsoft.com/office/powerpoint/2010/main" val="14246562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1963</TotalTime>
  <Words>2430</Words>
  <Application>Microsoft Office PowerPoint</Application>
  <PresentationFormat>Custom</PresentationFormat>
  <Paragraphs>283</Paragraphs>
  <Slides>40</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Calibri</vt:lpstr>
      <vt:lpstr>Now Bold</vt:lpstr>
      <vt:lpstr>Traditional Arabic</vt:lpstr>
      <vt:lpstr>Wingdings</vt:lpstr>
      <vt:lpstr>Now Medium</vt:lpstr>
      <vt:lpstr>Now</vt:lpstr>
      <vt:lpstr>Arial</vt:lpstr>
      <vt:lpstr>Bookman Old Style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White Modern Clean Minimalism Presentation</dc:title>
  <dc:creator>user</dc:creator>
  <cp:lastModifiedBy>Khaled Emad</cp:lastModifiedBy>
  <cp:revision>5</cp:revision>
  <dcterms:created xsi:type="dcterms:W3CDTF">2006-08-16T00:00:00Z</dcterms:created>
  <dcterms:modified xsi:type="dcterms:W3CDTF">2024-09-19T10:32:40Z</dcterms:modified>
  <dc:identifier>DAGRBgEw-UA</dc:identifier>
</cp:coreProperties>
</file>