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329" r:id="rId2"/>
    <p:sldId id="330" r:id="rId3"/>
    <p:sldId id="331" r:id="rId4"/>
    <p:sldId id="332" r:id="rId5"/>
    <p:sldId id="333" r:id="rId6"/>
    <p:sldId id="334" r:id="rId7"/>
    <p:sldId id="335" r:id="rId8"/>
    <p:sldId id="336" r:id="rId9"/>
    <p:sldId id="337" r:id="rId10"/>
    <p:sldId id="338" r:id="rId11"/>
    <p:sldId id="340" r:id="rId12"/>
    <p:sldId id="339" r:id="rId13"/>
    <p:sldId id="341" r:id="rId14"/>
    <p:sldId id="342" r:id="rId15"/>
    <p:sldId id="343" r:id="rId16"/>
    <p:sldId id="344" r:id="rId17"/>
    <p:sldId id="345" r:id="rId18"/>
    <p:sldId id="346" r:id="rId19"/>
    <p:sldId id="288" r:id="rId20"/>
    <p:sldId id="289" r:id="rId21"/>
    <p:sldId id="290" r:id="rId22"/>
    <p:sldId id="291" r:id="rId23"/>
    <p:sldId id="292" r:id="rId24"/>
    <p:sldId id="305" r:id="rId25"/>
    <p:sldId id="328" r:id="rId26"/>
    <p:sldId id="301" r:id="rId27"/>
    <p:sldId id="302" r:id="rId28"/>
    <p:sldId id="293" r:id="rId29"/>
    <p:sldId id="294" r:id="rId30"/>
    <p:sldId id="303" r:id="rId31"/>
    <p:sldId id="295" r:id="rId32"/>
    <p:sldId id="296" r:id="rId33"/>
    <p:sldId id="306" r:id="rId34"/>
    <p:sldId id="297" r:id="rId35"/>
    <p:sldId id="298" r:id="rId36"/>
    <p:sldId id="307" r:id="rId37"/>
    <p:sldId id="299" r:id="rId38"/>
    <p:sldId id="309" r:id="rId39"/>
    <p:sldId id="300" r:id="rId40"/>
    <p:sldId id="272" r:id="rId41"/>
    <p:sldId id="310" r:id="rId42"/>
    <p:sldId id="313" r:id="rId43"/>
    <p:sldId id="275" r:id="rId44"/>
    <p:sldId id="311" r:id="rId45"/>
    <p:sldId id="315" r:id="rId46"/>
    <p:sldId id="317" r:id="rId47"/>
    <p:sldId id="320" r:id="rId48"/>
    <p:sldId id="321" r:id="rId49"/>
    <p:sldId id="324" r:id="rId50"/>
    <p:sldId id="326" r:id="rId51"/>
    <p:sldId id="327" r:id="rId52"/>
    <p:sldId id="281" r:id="rId53"/>
    <p:sldId id="282" r:id="rId54"/>
    <p:sldId id="284" r:id="rId55"/>
    <p:sldId id="285" r:id="rId56"/>
    <p:sldId id="32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98462" autoAdjust="0"/>
  </p:normalViewPr>
  <p:slideViewPr>
    <p:cSldViewPr>
      <p:cViewPr>
        <p:scale>
          <a:sx n="92" d="100"/>
          <a:sy n="92" d="100"/>
        </p:scale>
        <p:origin x="-581" y="-23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508000" y="4853412"/>
            <a:ext cx="112776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D8BD707-D9CF-40AE-B4C6-C98DA3205C09}" type="datetimeFigureOut">
              <a:rPr lang="en-US" smtClean="0"/>
              <a:pPr/>
              <a:t>3/25/2023</a:t>
            </a:fld>
            <a:endParaRPr lang="en-US"/>
          </a:p>
        </p:txBody>
      </p:sp>
      <p:sp>
        <p:nvSpPr>
          <p:cNvPr id="2" name="عنصر نائب للتذييل 1"/>
          <p:cNvSpPr>
            <a:spLocks noGrp="1"/>
          </p:cNvSpPr>
          <p:nvPr>
            <p:ph type="ftr" sz="quarter" idx="11"/>
          </p:nvPr>
        </p:nvSpPr>
        <p:spPr/>
        <p:txBody>
          <a:bodyPr/>
          <a:lstStyle/>
          <a:p>
            <a:endParaRPr lang="en-US"/>
          </a:p>
        </p:txBody>
      </p:sp>
      <p:sp>
        <p:nvSpPr>
          <p:cNvPr id="15" name="عنصر نائب لرقم الشريحة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3/25/2023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549277"/>
            <a:ext cx="2438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549277"/>
            <a:ext cx="83312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3/25/2023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D8BD707-D9CF-40AE-B4C6-C98DA3205C09}" type="datetimeFigureOut">
              <a:rPr lang="en-US" smtClean="0"/>
              <a:pPr/>
              <a:t>3/25/2023</a:t>
            </a:fld>
            <a:endParaRPr lang="en-US"/>
          </a:p>
        </p:txBody>
      </p:sp>
      <p:sp>
        <p:nvSpPr>
          <p:cNvPr id="19" name="عنصر نائب للتذييل 18"/>
          <p:cNvSpPr>
            <a:spLocks noGrp="1"/>
          </p:cNvSpPr>
          <p:nvPr>
            <p:ph type="ftr" sz="quarter" idx="11"/>
          </p:nvPr>
        </p:nvSpPr>
        <p:spPr>
          <a:xfrm>
            <a:off x="4775200" y="76201"/>
            <a:ext cx="3860800" cy="288925"/>
          </a:xfrm>
        </p:spPr>
        <p:txBody>
          <a:bodyPr/>
          <a:lstStyle/>
          <a:p>
            <a:endParaRPr lang="en-US"/>
          </a:p>
        </p:txBody>
      </p:sp>
      <p:sp>
        <p:nvSpPr>
          <p:cNvPr id="16" name="عنصر نائب لرقم الشريحة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1D8BD707-D9CF-40AE-B4C6-C98DA3205C09}" type="datetimeFigureOut">
              <a:rPr lang="en-US" smtClean="0"/>
              <a:pPr/>
              <a:t>3/25/2023</a:t>
            </a:fld>
            <a:endParaRPr lang="en-US"/>
          </a:p>
        </p:txBody>
      </p:sp>
      <p:sp>
        <p:nvSpPr>
          <p:cNvPr id="11" name="عنصر نائب للتذييل 10"/>
          <p:cNvSpPr>
            <a:spLocks noGrp="1"/>
          </p:cNvSpPr>
          <p:nvPr>
            <p:ph type="ftr" sz="quarter" idx="11"/>
          </p:nvPr>
        </p:nvSpPr>
        <p:spPr/>
        <p:txBody>
          <a:bodyPr/>
          <a:lstStyle/>
          <a:p>
            <a:endParaRPr lang="en-US"/>
          </a:p>
        </p:txBody>
      </p:sp>
      <p:sp>
        <p:nvSpPr>
          <p:cNvPr id="16" name="عنصر نائب لرقم الشريحة 15"/>
          <p:cNvSpPr>
            <a:spLocks noGrp="1"/>
          </p:cNvSpPr>
          <p:nvPr>
            <p:ph type="sldNum" sz="quarter" idx="12"/>
          </p:nvPr>
        </p:nvSpPr>
        <p:spPr/>
        <p:txBody>
          <a:bodyPr/>
          <a:lstStyle/>
          <a:p>
            <a:fld id="{B6F15528-21DE-4FAA-801E-634DDDAF4B2B}" type="slidenum">
              <a:rPr lang="en-US" smtClean="0"/>
              <a:pPr/>
              <a:t>‹#›</a:t>
            </a:fld>
            <a:endParaRPr lang="en-US"/>
          </a:p>
        </p:txBody>
      </p:sp>
      <p:sp>
        <p:nvSpPr>
          <p:cNvPr id="8" name="عنوان 7"/>
          <p:cNvSpPr>
            <a:spLocks noGrp="1"/>
          </p:cNvSpPr>
          <p:nvPr>
            <p:ph type="title"/>
          </p:nvPr>
        </p:nvSpPr>
        <p:spPr>
          <a:xfrm>
            <a:off x="240633" y="2947086"/>
            <a:ext cx="115824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402336" y="457200"/>
            <a:ext cx="115824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1D8BD707-D9CF-40AE-B4C6-C98DA3205C09}" type="datetimeFigureOut">
              <a:rPr lang="en-US" smtClean="0"/>
              <a:pPr/>
              <a:t>3/25/2023</a:t>
            </a:fld>
            <a:endParaRPr lang="en-US"/>
          </a:p>
        </p:txBody>
      </p:sp>
      <p:sp>
        <p:nvSpPr>
          <p:cNvPr id="10" name="عنصر نائب للتذييل 9"/>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406400" y="5410200"/>
            <a:ext cx="114808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1D8BD707-D9CF-40AE-B4C6-C98DA3205C09}" type="datetimeFigureOut">
              <a:rPr lang="en-US" smtClean="0"/>
              <a:pPr/>
              <a:t>3/25/2023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رابط مستقيم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402336" y="457200"/>
            <a:ext cx="115824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D8BD707-D9CF-40AE-B4C6-C98DA3205C09}" type="datetimeFigureOut">
              <a:rPr lang="en-US" smtClean="0"/>
              <a:pPr/>
              <a:t>3/25/2023</a:t>
            </a:fld>
            <a:endParaRPr lang="en-US"/>
          </a:p>
        </p:txBody>
      </p:sp>
      <p:sp>
        <p:nvSpPr>
          <p:cNvPr id="21" name="عنصر نائب للتذييل 20"/>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D8BD707-D9CF-40AE-B4C6-C98DA3205C09}" type="datetimeFigureOut">
              <a:rPr lang="en-US" smtClean="0"/>
              <a:pPr/>
              <a:t>3/25/2023</a:t>
            </a:fld>
            <a:endParaRPr lang="en-US"/>
          </a:p>
        </p:txBody>
      </p:sp>
      <p:sp>
        <p:nvSpPr>
          <p:cNvPr id="24" name="عنصر نائب للتذييل 23"/>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609600" y="5486400"/>
            <a:ext cx="112776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1D8BD707-D9CF-40AE-B4C6-C98DA3205C09}" type="datetimeFigureOut">
              <a:rPr lang="en-US" smtClean="0"/>
              <a:pPr/>
              <a:t>3/25/2023</a:t>
            </a:fld>
            <a:endParaRPr lang="en-US"/>
          </a:p>
        </p:txBody>
      </p:sp>
      <p:sp>
        <p:nvSpPr>
          <p:cNvPr id="29" name="عنصر نائب للتذييل 28"/>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D8BD707-D9CF-40AE-B4C6-C98DA3205C09}" type="datetimeFigureOut">
              <a:rPr lang="en-US" smtClean="0"/>
              <a:pPr/>
              <a:t>3/25/2023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عنوان 16"/>
          <p:cNvSpPr>
            <a:spLocks noGrp="1"/>
          </p:cNvSpPr>
          <p:nvPr>
            <p:ph type="title"/>
          </p:nvPr>
        </p:nvSpPr>
        <p:spPr>
          <a:xfrm>
            <a:off x="508000" y="4993760"/>
            <a:ext cx="78232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3/25/2023</a:t>
            </a:fld>
            <a:endParaRPr lang="en-US"/>
          </a:p>
        </p:txBody>
      </p:sp>
      <p:sp>
        <p:nvSpPr>
          <p:cNvPr id="28" name="عنصر نائب للتذييل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عنصر نائب لرقم الشريحة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عنصر نائب للعنوان 9"/>
          <p:cNvSpPr>
            <a:spLocks noGrp="1"/>
          </p:cNvSpPr>
          <p:nvPr>
            <p:ph type="title"/>
          </p:nvPr>
        </p:nvSpPr>
        <p:spPr>
          <a:xfrm>
            <a:off x="406400" y="457200"/>
            <a:ext cx="115824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9.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image" Target="../media/image24.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Amputate" TargetMode="External" /><Relationship Id="rId2" Type="http://schemas.openxmlformats.org/officeDocument/2006/relationships/hyperlink" Target="https://en.wikipedia.org/wiki/Gangrene" TargetMode="External" /><Relationship Id="rId1" Type="http://schemas.openxmlformats.org/officeDocument/2006/relationships/slideLayout" Target="../slideLayouts/slideLayout2.xml" /><Relationship Id="rId5" Type="http://schemas.openxmlformats.org/officeDocument/2006/relationships/hyperlink" Target="https://en.wikipedia.org/wiki/Debridement" TargetMode="External" /><Relationship Id="rId4" Type="http://schemas.openxmlformats.org/officeDocument/2006/relationships/hyperlink" Target="https://en.wikipedia.org/wiki/Skin_grafting" TargetMode="External" /></Relationships>
</file>

<file path=ppt/slides/_rels/slide5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hyperlink" Target="https://image1.slideserve.com/1589876/6-lung-injury-l.jpg" TargetMode="Externa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61" y="571485"/>
            <a:ext cx="10363200" cy="1470025"/>
          </a:xfrm>
        </p:spPr>
        <p:style>
          <a:lnRef idx="2">
            <a:schemeClr val="accent2"/>
          </a:lnRef>
          <a:fillRef idx="1">
            <a:schemeClr val="lt1"/>
          </a:fillRef>
          <a:effectRef idx="0">
            <a:schemeClr val="accent2"/>
          </a:effectRef>
          <a:fontRef idx="minor">
            <a:schemeClr val="dk1"/>
          </a:fontRef>
        </p:style>
        <p:txBody>
          <a:bodyPr>
            <a:noAutofit/>
          </a:bodyPr>
          <a:lstStyle/>
          <a:p>
            <a:r>
              <a:rPr lang="en-US" sz="9600" b="1" dirty="0">
                <a:latin typeface="Bodoni MT Poster Compressed" panose="02070706080601050204" pitchFamily="18" charset="0"/>
              </a:rPr>
              <a:t>CHEMICAL  BURN</a:t>
            </a:r>
            <a:endParaRPr lang="ar-JO" sz="9600" b="1" dirty="0">
              <a:latin typeface="Bodoni MT Poster Compressed" panose="02070706080601050204" pitchFamily="18" charset="0"/>
            </a:endParaRPr>
          </a:p>
        </p:txBody>
      </p:sp>
      <p:sp>
        <p:nvSpPr>
          <p:cNvPr id="3" name="عنوان فرعي 2"/>
          <p:cNvSpPr>
            <a:spLocks noGrp="1"/>
          </p:cNvSpPr>
          <p:nvPr>
            <p:ph type="subTitle" idx="1"/>
          </p:nvPr>
        </p:nvSpPr>
        <p:spPr>
          <a:xfrm>
            <a:off x="571464" y="2214554"/>
            <a:ext cx="4171949" cy="207170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ar-JO" b="1" dirty="0">
              <a:solidFill>
                <a:schemeClr val="tx1"/>
              </a:solidFill>
              <a:latin typeface="Algerian" panose="04020705040A02060702" pitchFamily="82" charset="0"/>
            </a:endParaRPr>
          </a:p>
          <a:p>
            <a:r>
              <a:rPr lang="en-US" b="1" dirty="0">
                <a:solidFill>
                  <a:schemeClr val="tx1"/>
                </a:solidFill>
                <a:latin typeface="Algerian" panose="04020705040A02060702" pitchFamily="82" charset="0"/>
              </a:rPr>
              <a:t>DONE by :</a:t>
            </a:r>
          </a:p>
          <a:p>
            <a:r>
              <a:rPr lang="en-US" b="1" dirty="0" err="1">
                <a:solidFill>
                  <a:schemeClr val="tx1"/>
                </a:solidFill>
              </a:rPr>
              <a:t>Fuad</a:t>
            </a:r>
            <a:r>
              <a:rPr lang="en-US" b="1" dirty="0">
                <a:solidFill>
                  <a:schemeClr val="tx1"/>
                </a:solidFill>
              </a:rPr>
              <a:t> </a:t>
            </a:r>
            <a:r>
              <a:rPr lang="en-US" b="1" dirty="0" err="1">
                <a:solidFill>
                  <a:schemeClr val="tx1"/>
                </a:solidFill>
              </a:rPr>
              <a:t>jawazneh</a:t>
            </a:r>
            <a:endParaRPr lang="ar-JO" b="1" dirty="0">
              <a:solidFill>
                <a:schemeClr val="tx1"/>
              </a:solidFill>
            </a:endParaRPr>
          </a:p>
          <a:p>
            <a:r>
              <a:rPr lang="en-US" b="1" dirty="0" err="1">
                <a:solidFill>
                  <a:schemeClr val="tx1"/>
                </a:solidFill>
              </a:rPr>
              <a:t>Jaser</a:t>
            </a:r>
            <a:r>
              <a:rPr lang="en-US" b="1" dirty="0">
                <a:solidFill>
                  <a:schemeClr val="tx1"/>
                </a:solidFill>
              </a:rPr>
              <a:t> </a:t>
            </a:r>
            <a:r>
              <a:rPr lang="en-US" b="1" dirty="0" err="1">
                <a:solidFill>
                  <a:schemeClr val="tx1"/>
                </a:solidFill>
              </a:rPr>
              <a:t>abu</a:t>
            </a:r>
            <a:r>
              <a:rPr lang="en-US" b="1" dirty="0">
                <a:solidFill>
                  <a:schemeClr val="tx1"/>
                </a:solidFill>
              </a:rPr>
              <a:t> </a:t>
            </a:r>
            <a:r>
              <a:rPr lang="en-US" b="1" dirty="0" err="1">
                <a:solidFill>
                  <a:schemeClr val="tx1"/>
                </a:solidFill>
              </a:rPr>
              <a:t>nawas</a:t>
            </a:r>
            <a:endParaRPr lang="en-US" b="1" dirty="0">
              <a:solidFill>
                <a:schemeClr val="tx1"/>
              </a:solidFill>
            </a:endParaRPr>
          </a:p>
          <a:p>
            <a:r>
              <a:rPr lang="en-US" b="1" dirty="0">
                <a:solidFill>
                  <a:schemeClr val="tx1"/>
                </a:solidFill>
              </a:rPr>
              <a:t>Mohammed </a:t>
            </a:r>
            <a:r>
              <a:rPr lang="en-US" b="1" dirty="0" err="1">
                <a:solidFill>
                  <a:schemeClr val="tx1"/>
                </a:solidFill>
              </a:rPr>
              <a:t>mohawesh</a:t>
            </a:r>
            <a:endParaRPr lang="en-US" b="1" dirty="0">
              <a:solidFill>
                <a:schemeClr val="tx1"/>
              </a:solidFill>
            </a:endParaRPr>
          </a:p>
          <a:p>
            <a:r>
              <a:rPr lang="en-US" b="1" dirty="0">
                <a:solidFill>
                  <a:schemeClr val="tx1"/>
                </a:solidFill>
              </a:rPr>
              <a:t>Mohammed </a:t>
            </a:r>
            <a:r>
              <a:rPr lang="en-US" b="1" dirty="0" err="1">
                <a:solidFill>
                  <a:schemeClr val="tx1"/>
                </a:solidFill>
              </a:rPr>
              <a:t>ghassan</a:t>
            </a:r>
            <a:endParaRPr lang="en-US" b="1" dirty="0">
              <a:solidFill>
                <a:schemeClr val="tx1"/>
              </a:solidFill>
            </a:endParaRPr>
          </a:p>
          <a:p>
            <a:endParaRPr lang="en-US"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72" y="2214554"/>
            <a:ext cx="6048672" cy="4454806"/>
          </a:xfrm>
          <a:prstGeom prst="rect">
            <a:avLst/>
          </a:prstGeom>
        </p:spPr>
      </p:pic>
    </p:spTree>
    <p:extLst>
      <p:ext uri="{BB962C8B-B14F-4D97-AF65-F5344CB8AC3E}">
        <p14:creationId xmlns:p14="http://schemas.microsoft.com/office/powerpoint/2010/main" val="276930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428609"/>
            <a:ext cx="10972800" cy="5697559"/>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l">
              <a:buNone/>
            </a:pPr>
            <a:r>
              <a:rPr lang="en-US" dirty="0"/>
              <a:t>After initial decontamination, the patient must be treated as a typical burn patient:</a:t>
            </a:r>
          </a:p>
          <a:p>
            <a:pPr algn="l">
              <a:buNone/>
            </a:pPr>
            <a:r>
              <a:rPr lang="en-US" dirty="0"/>
              <a:t>* If there is any indication of </a:t>
            </a:r>
            <a:r>
              <a:rPr lang="en-US" u="sng" dirty="0"/>
              <a:t>breathing problems</a:t>
            </a:r>
            <a:r>
              <a:rPr lang="en-US" dirty="0"/>
              <a:t>, a </a:t>
            </a:r>
            <a:r>
              <a:rPr lang="en-US" b="1" dirty="0"/>
              <a:t>breathing tube </a:t>
            </a:r>
            <a:r>
              <a:rPr lang="en-US" dirty="0"/>
              <a:t>may be placed in the patient's airway to help maintain the airway and provide adequate ventilation.</a:t>
            </a:r>
          </a:p>
          <a:p>
            <a:pPr algn="l">
              <a:buNone/>
            </a:pPr>
            <a:r>
              <a:rPr lang="en-US" dirty="0"/>
              <a:t>* </a:t>
            </a:r>
            <a:r>
              <a:rPr lang="en-US" b="1" u="sng" dirty="0"/>
              <a:t>IV fluids </a:t>
            </a:r>
            <a:r>
              <a:rPr lang="en-US" dirty="0"/>
              <a:t>may be needed to normalize blood pressure and heart rate. the IV access may also be used for any medications needed to treat pain or protect against infection.</a:t>
            </a:r>
          </a:p>
          <a:p>
            <a:pPr algn="l">
              <a:buNone/>
            </a:pPr>
            <a:r>
              <a:rPr lang="en-US" dirty="0"/>
              <a:t>* Large surface burns require the same </a:t>
            </a:r>
            <a:r>
              <a:rPr lang="en-US" b="1" dirty="0"/>
              <a:t>Fluid Resuscitation </a:t>
            </a:r>
            <a:r>
              <a:rPr lang="en-US" dirty="0"/>
              <a:t>as that for thermal burns</a:t>
            </a:r>
            <a:endParaRPr lang="ar-JO" dirty="0"/>
          </a:p>
        </p:txBody>
      </p:sp>
    </p:spTree>
    <p:extLst>
      <p:ext uri="{BB962C8B-B14F-4D97-AF65-F5344CB8AC3E}">
        <p14:creationId xmlns:p14="http://schemas.microsoft.com/office/powerpoint/2010/main" val="270842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WHEN TO admitted  ?</a:t>
            </a:r>
            <a:br>
              <a:rPr lang="ar-JO" b="1" dirty="0"/>
            </a:br>
            <a:endParaRPr lang="ar-JO" dirty="0"/>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gn="l">
              <a:buNone/>
            </a:pPr>
            <a:r>
              <a:rPr lang="en-US" b="1" dirty="0"/>
              <a:t>-&gt; </a:t>
            </a:r>
            <a:r>
              <a:rPr lang="en-US" b="1" u="sng" dirty="0"/>
              <a:t>large surface area </a:t>
            </a:r>
            <a:r>
              <a:rPr lang="en-US" b="1" dirty="0"/>
              <a:t>or </a:t>
            </a:r>
            <a:r>
              <a:rPr lang="en-US" b="1" u="sng" dirty="0"/>
              <a:t>circumferential dermal burns</a:t>
            </a:r>
            <a:r>
              <a:rPr lang="en-US" b="1" dirty="0"/>
              <a:t>, for burns by substances with </a:t>
            </a:r>
            <a:r>
              <a:rPr lang="en-US" b="1" u="sng" dirty="0"/>
              <a:t>systemic toxicity</a:t>
            </a:r>
            <a:r>
              <a:rPr lang="en-US" b="1" dirty="0"/>
              <a:t>, or </a:t>
            </a:r>
            <a:r>
              <a:rPr lang="en-US" b="1" u="sng" dirty="0"/>
              <a:t>for pain control</a:t>
            </a:r>
            <a:r>
              <a:rPr lang="en-US" b="1" dirty="0"/>
              <a:t>.</a:t>
            </a:r>
          </a:p>
          <a:p>
            <a:pPr algn="l">
              <a:buNone/>
            </a:pPr>
            <a:r>
              <a:rPr lang="en-US" dirty="0"/>
              <a:t>-&gt; </a:t>
            </a:r>
            <a:r>
              <a:rPr lang="en-US" b="1" dirty="0"/>
              <a:t>Following caustic ingestions</a:t>
            </a:r>
            <a:r>
              <a:rPr lang="en-US" dirty="0"/>
              <a:t>, admission is recommended for any patient with </a:t>
            </a:r>
            <a:r>
              <a:rPr lang="en-US" u="sng" dirty="0"/>
              <a:t>oral burns</a:t>
            </a:r>
            <a:r>
              <a:rPr lang="en-US" dirty="0"/>
              <a:t>; any patient who is </a:t>
            </a:r>
            <a:r>
              <a:rPr lang="en-US" u="sng" dirty="0"/>
              <a:t>symptomatic;</a:t>
            </a:r>
            <a:r>
              <a:rPr lang="en-US" dirty="0"/>
              <a:t> or any patient who ingested a </a:t>
            </a:r>
            <a:r>
              <a:rPr lang="en-US" u="sng" dirty="0"/>
              <a:t>strong acid, or base, hydrofluoric acid, or other highly caustic </a:t>
            </a:r>
            <a:r>
              <a:rPr lang="en-US" dirty="0"/>
              <a:t>substance.</a:t>
            </a:r>
            <a:endParaRPr lang="ar-JO" dirty="0"/>
          </a:p>
        </p:txBody>
      </p:sp>
    </p:spTree>
    <p:extLst>
      <p:ext uri="{BB962C8B-B14F-4D97-AF65-F5344CB8AC3E}">
        <p14:creationId xmlns:p14="http://schemas.microsoft.com/office/powerpoint/2010/main" val="149846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0960" y="285728"/>
            <a:ext cx="5905541" cy="6000792"/>
          </a:xfrm>
        </p:spPr>
        <p:style>
          <a:lnRef idx="2">
            <a:schemeClr val="accent2"/>
          </a:lnRef>
          <a:fillRef idx="1">
            <a:schemeClr val="lt1"/>
          </a:fillRef>
          <a:effectRef idx="0">
            <a:schemeClr val="accent2"/>
          </a:effectRef>
          <a:fontRef idx="minor">
            <a:schemeClr val="dk1"/>
          </a:fontRef>
        </p:style>
        <p:txBody>
          <a:bodyPr>
            <a:normAutofit/>
          </a:bodyPr>
          <a:lstStyle/>
          <a:p>
            <a:pPr algn="l"/>
            <a:r>
              <a:rPr lang="en-US" sz="3600" b="1" dirty="0"/>
              <a:t>Analgesic</a:t>
            </a:r>
            <a:br>
              <a:rPr lang="en-US" sz="3600" b="1" dirty="0"/>
            </a:br>
            <a:r>
              <a:rPr lang="en-US" sz="3100" dirty="0"/>
              <a:t>- Pain control is essential to quality patient care</a:t>
            </a:r>
            <a:br>
              <a:rPr lang="en-US" sz="3100" dirty="0"/>
            </a:br>
            <a:r>
              <a:rPr lang="en-US" sz="3100" dirty="0"/>
              <a:t>- </a:t>
            </a:r>
            <a:r>
              <a:rPr lang="en-US" sz="3100" b="1" dirty="0" err="1">
                <a:solidFill>
                  <a:schemeClr val="accent4">
                    <a:lumMod val="75000"/>
                  </a:schemeClr>
                </a:solidFill>
              </a:rPr>
              <a:t>Nonsteroidal</a:t>
            </a:r>
            <a:r>
              <a:rPr lang="en-US" sz="3100" b="1" dirty="0">
                <a:solidFill>
                  <a:schemeClr val="accent4">
                    <a:lumMod val="75000"/>
                  </a:schemeClr>
                </a:solidFill>
              </a:rPr>
              <a:t> anti-inflammatory drugs (NSAIDs) </a:t>
            </a:r>
            <a:r>
              <a:rPr lang="en-US" sz="3100" dirty="0"/>
              <a:t>are most commonly used for the relief of mild to moderate pain.</a:t>
            </a:r>
            <a:br>
              <a:rPr lang="en-US" sz="3100" dirty="0"/>
            </a:br>
            <a:r>
              <a:rPr lang="en-US" sz="3100" dirty="0"/>
              <a:t>- </a:t>
            </a:r>
            <a:r>
              <a:rPr lang="en-US" sz="3100" b="1" dirty="0"/>
              <a:t>Ibuprofen</a:t>
            </a:r>
            <a:r>
              <a:rPr lang="en-US" sz="3100" dirty="0"/>
              <a:t> is the drug of choice in </a:t>
            </a:r>
            <a:r>
              <a:rPr lang="en-US" sz="3100" dirty="0" err="1"/>
              <a:t>releiving</a:t>
            </a:r>
            <a:r>
              <a:rPr lang="en-US" sz="3100" dirty="0"/>
              <a:t> mild to moderate pain</a:t>
            </a:r>
            <a:br>
              <a:rPr lang="en-US" dirty="0"/>
            </a:br>
            <a:endParaRPr lang="ar-JO" dirty="0"/>
          </a:p>
        </p:txBody>
      </p:sp>
      <p:sp>
        <p:nvSpPr>
          <p:cNvPr id="3" name="عنصر نائب للمحتوى 2"/>
          <p:cNvSpPr>
            <a:spLocks noGrp="1"/>
          </p:cNvSpPr>
          <p:nvPr>
            <p:ph idx="1"/>
          </p:nvPr>
        </p:nvSpPr>
        <p:spPr>
          <a:xfrm>
            <a:off x="6381752" y="285728"/>
            <a:ext cx="5810248" cy="600079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a:buNone/>
            </a:pPr>
            <a:r>
              <a:rPr lang="en-US" sz="3800" b="1" dirty="0"/>
              <a:t>Antibiotics</a:t>
            </a:r>
          </a:p>
          <a:p>
            <a:pPr algn="l">
              <a:buNone/>
            </a:pPr>
            <a:r>
              <a:rPr lang="en-US" dirty="0"/>
              <a:t>Topical and ophthalmic antibiotics are used for dermal and ocular burns</a:t>
            </a:r>
          </a:p>
          <a:p>
            <a:pPr algn="l">
              <a:buNone/>
            </a:pPr>
            <a:r>
              <a:rPr lang="en-US" dirty="0"/>
              <a:t>(1) </a:t>
            </a:r>
            <a:r>
              <a:rPr lang="en-US" b="1" dirty="0"/>
              <a:t>Sliver sulfadiazine : </a:t>
            </a:r>
            <a:r>
              <a:rPr lang="en-US" dirty="0"/>
              <a:t>topically for </a:t>
            </a:r>
            <a:r>
              <a:rPr lang="en-US" u="sng" dirty="0"/>
              <a:t>dermal burns </a:t>
            </a:r>
            <a:r>
              <a:rPr lang="en-US" dirty="0"/>
              <a:t>to prevent infection</a:t>
            </a:r>
          </a:p>
          <a:p>
            <a:pPr algn="l">
              <a:buNone/>
            </a:pPr>
            <a:r>
              <a:rPr lang="en-US" dirty="0"/>
              <a:t>(2) </a:t>
            </a:r>
            <a:r>
              <a:rPr lang="en-US" b="1" dirty="0"/>
              <a:t>Erythromycin </a:t>
            </a:r>
            <a:r>
              <a:rPr lang="en-US" b="1" dirty="0" err="1"/>
              <a:t>Opththalmic</a:t>
            </a:r>
            <a:r>
              <a:rPr lang="en-US" b="1" dirty="0"/>
              <a:t> </a:t>
            </a:r>
            <a:r>
              <a:rPr lang="en-US" dirty="0"/>
              <a:t>: </a:t>
            </a:r>
            <a:r>
              <a:rPr lang="en-US" dirty="0" err="1"/>
              <a:t>prophylactically</a:t>
            </a:r>
            <a:r>
              <a:rPr lang="en-US" dirty="0"/>
              <a:t> to prevent infections following </a:t>
            </a:r>
            <a:r>
              <a:rPr lang="en-US" u="sng" dirty="0"/>
              <a:t>ocular</a:t>
            </a:r>
            <a:r>
              <a:rPr lang="en-US" dirty="0"/>
              <a:t> burns</a:t>
            </a:r>
          </a:p>
          <a:p>
            <a:pPr algn="l">
              <a:buNone/>
            </a:pPr>
            <a:r>
              <a:rPr lang="en-US" dirty="0"/>
              <a:t>(3) </a:t>
            </a:r>
            <a:r>
              <a:rPr lang="en-US" b="1" dirty="0"/>
              <a:t>Neomycin/</a:t>
            </a:r>
            <a:r>
              <a:rPr lang="en-US" b="1" dirty="0" err="1"/>
              <a:t>polymyxin</a:t>
            </a:r>
            <a:r>
              <a:rPr lang="en-US" b="1" dirty="0"/>
              <a:t>: </a:t>
            </a:r>
            <a:r>
              <a:rPr lang="en-US" dirty="0"/>
              <a:t>both preferable for the </a:t>
            </a:r>
            <a:r>
              <a:rPr lang="en-US" u="sng" dirty="0"/>
              <a:t>face and visible areas</a:t>
            </a:r>
            <a:endParaRPr lang="ar-JO" u="sng" dirty="0"/>
          </a:p>
        </p:txBody>
      </p:sp>
    </p:spTree>
    <p:extLst>
      <p:ext uri="{BB962C8B-B14F-4D97-AF65-F5344CB8AC3E}">
        <p14:creationId xmlns:p14="http://schemas.microsoft.com/office/powerpoint/2010/main" val="135638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5676901" cy="1368412"/>
          </a:xfrm>
        </p:spPr>
        <p:txBody>
          <a:bodyPr>
            <a:normAutofit/>
          </a:bodyPr>
          <a:lstStyle/>
          <a:p>
            <a:r>
              <a:rPr lang="en-US" b="1" dirty="0"/>
              <a:t>Ocular Exposures to Chemicals</a:t>
            </a:r>
            <a:endParaRPr lang="ar-JO" dirty="0"/>
          </a:p>
        </p:txBody>
      </p:sp>
      <p:sp>
        <p:nvSpPr>
          <p:cNvPr id="3" name="عنصر نائب للمحتوى 2"/>
          <p:cNvSpPr>
            <a:spLocks noGrp="1"/>
          </p:cNvSpPr>
          <p:nvPr>
            <p:ph idx="1"/>
          </p:nvPr>
        </p:nvSpPr>
        <p:spPr>
          <a:xfrm>
            <a:off x="0" y="2028804"/>
            <a:ext cx="11239536" cy="4829196"/>
          </a:xfrm>
        </p:spPr>
        <p:txBody>
          <a:bodyPr>
            <a:normAutofit fontScale="92500" lnSpcReduction="10000"/>
          </a:bodyPr>
          <a:lstStyle/>
          <a:p>
            <a:pPr algn="l">
              <a:buNone/>
            </a:pPr>
            <a:r>
              <a:rPr lang="en-US" dirty="0"/>
              <a:t>• The goal for decontamination should be to achieve a pH (of the eye wash) of </a:t>
            </a:r>
            <a:r>
              <a:rPr lang="en-US" sz="3800" b="1" u="sng" dirty="0"/>
              <a:t>at least 7.2, </a:t>
            </a:r>
            <a:r>
              <a:rPr lang="en-US" sz="3800" dirty="0"/>
              <a:t>preferably</a:t>
            </a:r>
            <a:r>
              <a:rPr lang="en-US" sz="3800" b="1" u="sng" dirty="0"/>
              <a:t> 7.4</a:t>
            </a:r>
            <a:r>
              <a:rPr lang="en-US" dirty="0"/>
              <a:t>.</a:t>
            </a:r>
          </a:p>
          <a:p>
            <a:pPr algn="l">
              <a:buNone/>
            </a:pPr>
            <a:r>
              <a:rPr lang="en-US" dirty="0"/>
              <a:t>• If pH paper is not available, an adequate guideline is decontamination with </a:t>
            </a:r>
            <a:r>
              <a:rPr lang="en-US" sz="3800" b="1" dirty="0"/>
              <a:t>1-2 L</a:t>
            </a:r>
            <a:r>
              <a:rPr lang="en-US" dirty="0"/>
              <a:t> of irrigation fluid over </a:t>
            </a:r>
            <a:r>
              <a:rPr lang="en-US" sz="3300" b="1" u="sng" dirty="0"/>
              <a:t>30- 60 minutes.</a:t>
            </a:r>
            <a:endParaRPr lang="en-US" b="1" u="sng" dirty="0"/>
          </a:p>
          <a:p>
            <a:pPr algn="l">
              <a:buNone/>
            </a:pPr>
            <a:r>
              <a:rPr lang="en-US" dirty="0"/>
              <a:t>• Ocular burns can result in </a:t>
            </a:r>
            <a:r>
              <a:rPr lang="en-US" dirty="0" err="1"/>
              <a:t>opacification</a:t>
            </a:r>
            <a:r>
              <a:rPr lang="en-US" dirty="0"/>
              <a:t> of the cornea and complete loss of vision</a:t>
            </a:r>
          </a:p>
          <a:p>
            <a:pPr algn="l">
              <a:buNone/>
            </a:pPr>
            <a:r>
              <a:rPr lang="en-US" b="1" dirty="0"/>
              <a:t>A </a:t>
            </a:r>
            <a:r>
              <a:rPr lang="en-US" sz="3800" b="1" u="sng" dirty="0">
                <a:solidFill>
                  <a:schemeClr val="accent4">
                    <a:lumMod val="75000"/>
                  </a:schemeClr>
                </a:solidFill>
              </a:rPr>
              <a:t>Morgan lens </a:t>
            </a:r>
            <a:r>
              <a:rPr lang="en-US" b="1" dirty="0"/>
              <a:t>is recommended for irrigation. Use a topical </a:t>
            </a:r>
            <a:r>
              <a:rPr lang="en-US" b="1" dirty="0" err="1"/>
              <a:t>anaesthetic</a:t>
            </a:r>
            <a:r>
              <a:rPr lang="en-US" b="1" dirty="0"/>
              <a:t> prior to use.</a:t>
            </a:r>
          </a:p>
          <a:p>
            <a:pPr algn="l">
              <a:buNone/>
            </a:pPr>
            <a:r>
              <a:rPr lang="en-US" dirty="0"/>
              <a:t>Patients with eye burns need to rechecked in </a:t>
            </a:r>
            <a:r>
              <a:rPr lang="en-US" b="1" u="sng" dirty="0"/>
              <a:t>24 hours</a:t>
            </a:r>
            <a:endParaRPr lang="ar-JO" b="1" u="sng" dirty="0"/>
          </a:p>
        </p:txBody>
      </p:sp>
      <p:pic>
        <p:nvPicPr>
          <p:cNvPr id="5122" name="Picture 2"/>
          <p:cNvPicPr>
            <a:picLocks noChangeAspect="1" noChangeArrowheads="1"/>
          </p:cNvPicPr>
          <p:nvPr/>
        </p:nvPicPr>
        <p:blipFill>
          <a:blip r:embed="rId2"/>
          <a:srcRect/>
          <a:stretch>
            <a:fillRect/>
          </a:stretch>
        </p:blipFill>
        <p:spPr bwMode="auto">
          <a:xfrm>
            <a:off x="6000749" y="0"/>
            <a:ext cx="6191251" cy="1857364"/>
          </a:xfrm>
          <a:prstGeom prst="rect">
            <a:avLst/>
          </a:prstGeom>
          <a:noFill/>
          <a:ln w="9525">
            <a:noFill/>
            <a:miter lim="800000"/>
            <a:headEnd/>
            <a:tailEnd/>
          </a:ln>
          <a:effectLst/>
        </p:spPr>
      </p:pic>
    </p:spTree>
    <p:extLst>
      <p:ext uri="{BB962C8B-B14F-4D97-AF65-F5344CB8AC3E}">
        <p14:creationId xmlns:p14="http://schemas.microsoft.com/office/powerpoint/2010/main" val="393200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b="1" dirty="0">
                <a:latin typeface="Algerian" pitchFamily="82" charset="0"/>
              </a:rPr>
              <a:t>Caustic ingestions</a:t>
            </a:r>
            <a:endParaRPr lang="ar-JO" dirty="0">
              <a:latin typeface="Algerian" pitchFamily="82" charset="0"/>
            </a:endParaRPr>
          </a:p>
        </p:txBody>
      </p:sp>
      <p:sp>
        <p:nvSpPr>
          <p:cNvPr id="3" name="عنصر نائب للمحتوى 2"/>
          <p:cNvSpPr>
            <a:spLocks noGrp="1"/>
          </p:cNvSpPr>
          <p:nvPr>
            <p:ph idx="1"/>
          </p:nvPr>
        </p:nvSpPr>
        <p:spPr>
          <a:xfrm>
            <a:off x="609600" y="1600200"/>
            <a:ext cx="5772152" cy="4829196"/>
          </a:xfrm>
        </p:spPr>
        <p:txBody>
          <a:bodyPr>
            <a:normAutofit fontScale="77500" lnSpcReduction="20000"/>
          </a:bodyPr>
          <a:lstStyle/>
          <a:p>
            <a:pPr algn="l">
              <a:buNone/>
            </a:pPr>
            <a:r>
              <a:rPr lang="en-US" dirty="0"/>
              <a:t>Perform </a:t>
            </a:r>
            <a:r>
              <a:rPr lang="en-US" b="1" u="sng" dirty="0" err="1"/>
              <a:t>esophagoscopy</a:t>
            </a:r>
            <a:r>
              <a:rPr lang="en-US" b="1" u="sng" dirty="0"/>
              <a:t> and </a:t>
            </a:r>
            <a:r>
              <a:rPr lang="en-US" b="1" u="sng" dirty="0" err="1"/>
              <a:t>gastroscopy</a:t>
            </a:r>
            <a:r>
              <a:rPr lang="en-US" dirty="0"/>
              <a:t> on all patients with symptomatic ingestions and on patients who are asymptomatic but have a history of a significant ingestion of a substance with the potential to cause major injury</a:t>
            </a:r>
          </a:p>
          <a:p>
            <a:pPr algn="l">
              <a:buNone/>
            </a:pPr>
            <a:r>
              <a:rPr lang="en-US" dirty="0"/>
              <a:t>Esophageal and gastric burns can result in stricture formation.</a:t>
            </a:r>
          </a:p>
          <a:p>
            <a:pPr algn="l">
              <a:buNone/>
            </a:pPr>
            <a:r>
              <a:rPr lang="en-US" dirty="0"/>
              <a:t>• Strictures can be treated with balloon catheters.</a:t>
            </a:r>
          </a:p>
          <a:p>
            <a:pPr algn="l">
              <a:buNone/>
            </a:pPr>
            <a:r>
              <a:rPr lang="en-US" dirty="0"/>
              <a:t>For those who suffer a burn to the esophagus, endoscopy has to be repeated in 14-21 days to ensure that there is no stricture formation</a:t>
            </a:r>
            <a:endParaRPr lang="ar-JO" dirty="0"/>
          </a:p>
        </p:txBody>
      </p:sp>
      <p:sp>
        <p:nvSpPr>
          <p:cNvPr id="4" name="عنصر نائب للمحتوى 2"/>
          <p:cNvSpPr txBox="1">
            <a:spLocks/>
          </p:cNvSpPr>
          <p:nvPr/>
        </p:nvSpPr>
        <p:spPr>
          <a:xfrm>
            <a:off x="6286502" y="1643051"/>
            <a:ext cx="5391149" cy="452596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1">
            <a:normAutofit fontScale="77500" lnSpcReduction="20000"/>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dk1"/>
                </a:solidFill>
                <a:effectLst/>
                <a:uLnTx/>
                <a:uFillTx/>
                <a:latin typeface="+mn-lt"/>
                <a:ea typeface="+mn-ea"/>
                <a:cs typeface="+mn-cs"/>
              </a:rPr>
              <a:t>*</a:t>
            </a:r>
            <a:r>
              <a:rPr kumimoji="0" lang="en-US" sz="3200" b="1" i="0" u="none" strike="noStrike" kern="1200" cap="none" spc="0" normalizeH="0" baseline="0" noProof="0">
                <a:ln>
                  <a:noFill/>
                </a:ln>
                <a:solidFill>
                  <a:schemeClr val="dk1"/>
                </a:solidFill>
                <a:effectLst/>
                <a:uLnTx/>
                <a:uFillTx/>
                <a:latin typeface="+mn-lt"/>
                <a:ea typeface="+mn-ea"/>
                <a:cs typeface="+mn-cs"/>
              </a:rPr>
              <a:t>Gastric emptying </a:t>
            </a:r>
            <a:r>
              <a:rPr kumimoji="0" lang="en-US" sz="3200" b="0" i="0" u="none" strike="noStrike" kern="1200" cap="none" spc="0" normalizeH="0" baseline="0" noProof="0">
                <a:ln>
                  <a:noFill/>
                </a:ln>
                <a:solidFill>
                  <a:schemeClr val="dk1"/>
                </a:solidFill>
                <a:effectLst/>
                <a:uLnTx/>
                <a:uFillTx/>
                <a:latin typeface="+mn-lt"/>
                <a:ea typeface="+mn-ea"/>
                <a:cs typeface="+mn-cs"/>
              </a:rPr>
              <a:t>is contraindicated.</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dk1"/>
                </a:solidFill>
                <a:effectLst/>
                <a:uLnTx/>
                <a:uFillTx/>
                <a:latin typeface="+mn-lt"/>
                <a:ea typeface="+mn-ea"/>
                <a:cs typeface="+mn-cs"/>
              </a:rPr>
              <a:t>• </a:t>
            </a:r>
            <a:r>
              <a:rPr kumimoji="0" lang="en-US" sz="3200" b="1" i="0" u="none" strike="noStrike" kern="1200" cap="none" spc="0" normalizeH="0" baseline="0" noProof="0">
                <a:ln>
                  <a:noFill/>
                </a:ln>
                <a:solidFill>
                  <a:schemeClr val="dk1"/>
                </a:solidFill>
                <a:effectLst/>
                <a:uLnTx/>
                <a:uFillTx/>
                <a:latin typeface="+mn-lt"/>
                <a:ea typeface="+mn-ea"/>
                <a:cs typeface="+mn-cs"/>
              </a:rPr>
              <a:t>Activated charcoal </a:t>
            </a:r>
            <a:r>
              <a:rPr kumimoji="0" lang="en-US" sz="3200" b="0" i="0" u="none" strike="noStrike" kern="1200" cap="none" spc="0" normalizeH="0" baseline="0" noProof="0">
                <a:ln>
                  <a:noFill/>
                </a:ln>
                <a:solidFill>
                  <a:schemeClr val="dk1"/>
                </a:solidFill>
                <a:effectLst/>
                <a:uLnTx/>
                <a:uFillTx/>
                <a:latin typeface="+mn-lt"/>
                <a:ea typeface="+mn-ea"/>
                <a:cs typeface="+mn-cs"/>
              </a:rPr>
              <a:t>is not useful and may interfere with subsequent endoscopy.</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dk1"/>
                </a:solidFill>
                <a:effectLst/>
                <a:uLnTx/>
                <a:uFillTx/>
                <a:latin typeface="+mn-lt"/>
                <a:ea typeface="+mn-ea"/>
                <a:cs typeface="+mn-cs"/>
              </a:rPr>
              <a:t>• </a:t>
            </a:r>
            <a:r>
              <a:rPr kumimoji="0" lang="en-US" sz="3200" b="1" i="0" u="none" strike="noStrike" kern="1200" cap="none" spc="0" normalizeH="0" baseline="0" noProof="0">
                <a:ln>
                  <a:noFill/>
                </a:ln>
                <a:solidFill>
                  <a:schemeClr val="dk1"/>
                </a:solidFill>
                <a:effectLst/>
                <a:uLnTx/>
                <a:uFillTx/>
                <a:latin typeface="+mn-lt"/>
                <a:ea typeface="+mn-ea"/>
                <a:cs typeface="+mn-cs"/>
              </a:rPr>
              <a:t>Dilution with milk or water </a:t>
            </a:r>
            <a:r>
              <a:rPr kumimoji="0" lang="en-US" sz="3200" b="0" i="0" u="none" strike="noStrike" kern="1200" cap="none" spc="0" normalizeH="0" baseline="0" noProof="0">
                <a:ln>
                  <a:noFill/>
                </a:ln>
                <a:solidFill>
                  <a:schemeClr val="dk1"/>
                </a:solidFill>
                <a:effectLst/>
                <a:uLnTx/>
                <a:uFillTx/>
                <a:latin typeface="+mn-lt"/>
                <a:ea typeface="+mn-ea"/>
                <a:cs typeface="+mn-cs"/>
              </a:rPr>
              <a:t>is contraindicated if any degree of airway compromise is present</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dk1"/>
                </a:solidFill>
                <a:effectLst/>
                <a:uLnTx/>
                <a:uFillTx/>
                <a:latin typeface="+mn-lt"/>
                <a:ea typeface="+mn-ea"/>
                <a:cs typeface="+mn-cs"/>
              </a:rPr>
              <a:t>• </a:t>
            </a:r>
            <a:r>
              <a:rPr kumimoji="0" lang="en-US" sz="3200" b="1" i="0" u="none" strike="noStrike" kern="1200" cap="none" spc="0" normalizeH="0" baseline="0" noProof="0">
                <a:ln>
                  <a:noFill/>
                </a:ln>
                <a:solidFill>
                  <a:schemeClr val="dk1"/>
                </a:solidFill>
                <a:effectLst/>
                <a:uLnTx/>
                <a:uFillTx/>
                <a:latin typeface="+mn-lt"/>
                <a:ea typeface="+mn-ea"/>
                <a:cs typeface="+mn-cs"/>
              </a:rPr>
              <a:t>Do not attempt to neutralize the caustic agent</a:t>
            </a:r>
            <a:r>
              <a:rPr kumimoji="0" lang="en-US" sz="3200" b="0" i="0" u="none" strike="noStrike" kern="1200" cap="none" spc="0" normalizeH="0" baseline="0" noProof="0">
                <a:ln>
                  <a:noFill/>
                </a:ln>
                <a:solidFill>
                  <a:schemeClr val="dk1"/>
                </a:solidFill>
                <a:effectLst/>
                <a:uLnTx/>
                <a:uFillTx/>
                <a:latin typeface="+mn-lt"/>
                <a:ea typeface="+mn-ea"/>
                <a:cs typeface="+mn-cs"/>
              </a:rPr>
              <a:t>. Neutralizing the caustic agent may generate excessive heat from the exothermic reaction of neutralization.</a:t>
            </a:r>
            <a:endParaRPr kumimoji="0" lang="ar-JO" sz="32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400617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7170" name="Picture 2"/>
          <p:cNvPicPr>
            <a:picLocks noGrp="1" noChangeAspect="1" noChangeArrowheads="1"/>
          </p:cNvPicPr>
          <p:nvPr>
            <p:ph idx="1"/>
          </p:nvPr>
        </p:nvPicPr>
        <p:blipFill>
          <a:blip r:embed="rId2"/>
          <a:stretch>
            <a:fillRect/>
          </a:stretch>
        </p:blipFill>
        <p:spPr bwMode="auto">
          <a:xfrm>
            <a:off x="2590800" y="2270948"/>
            <a:ext cx="8788400" cy="3503553"/>
          </a:xfrm>
          <a:prstGeom prst="rect">
            <a:avLst/>
          </a:prstGeom>
          <a:noFill/>
          <a:ln w="9525">
            <a:noFill/>
            <a:miter lim="800000"/>
            <a:headEnd/>
            <a:tailEnd/>
          </a:ln>
          <a:effectLst/>
        </p:spPr>
      </p:pic>
    </p:spTree>
    <p:extLst>
      <p:ext uri="{BB962C8B-B14F-4D97-AF65-F5344CB8AC3E}">
        <p14:creationId xmlns:p14="http://schemas.microsoft.com/office/powerpoint/2010/main" val="201181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1962" y="428604"/>
            <a:ext cx="10953827" cy="5786454"/>
          </a:xfrm>
        </p:spPr>
        <p:style>
          <a:lnRef idx="2">
            <a:schemeClr val="accent4"/>
          </a:lnRef>
          <a:fillRef idx="1">
            <a:schemeClr val="lt1"/>
          </a:fillRef>
          <a:effectRef idx="0">
            <a:schemeClr val="accent4"/>
          </a:effectRef>
          <a:fontRef idx="minor">
            <a:schemeClr val="dk1"/>
          </a:fontRef>
        </p:style>
        <p:txBody>
          <a:bodyPr>
            <a:normAutofit/>
          </a:bodyPr>
          <a:lstStyle/>
          <a:p>
            <a:br>
              <a:rPr lang="ar-JO" sz="4000" dirty="0">
                <a:latin typeface="Aharoni" pitchFamily="2" charset="-79"/>
                <a:cs typeface="Aharoni" pitchFamily="2" charset="-79"/>
              </a:rPr>
            </a:br>
            <a:r>
              <a:rPr lang="en-US" sz="4000" dirty="0">
                <a:latin typeface="Aharoni" pitchFamily="2" charset="-79"/>
                <a:cs typeface="Aharoni" pitchFamily="2" charset="-79"/>
              </a:rPr>
              <a:t>Follow up at Outpatient care</a:t>
            </a:r>
            <a:br>
              <a:rPr lang="en-US" sz="3200" dirty="0"/>
            </a:br>
            <a:r>
              <a:rPr lang="en-US" sz="3200" dirty="0"/>
              <a:t>*</a:t>
            </a:r>
            <a:r>
              <a:rPr lang="en-US" sz="3200" b="1" dirty="0"/>
              <a:t>Dermal burns </a:t>
            </a:r>
            <a:r>
              <a:rPr lang="en-US" sz="3200" dirty="0"/>
              <a:t>treated on an outpatient basis should be rechecked every </a:t>
            </a:r>
            <a:r>
              <a:rPr lang="en-US" sz="3200" b="1" dirty="0">
                <a:solidFill>
                  <a:schemeClr val="accent4">
                    <a:lumMod val="75000"/>
                  </a:schemeClr>
                </a:solidFill>
              </a:rPr>
              <a:t>2-3 days</a:t>
            </a:r>
            <a:r>
              <a:rPr lang="en-US" sz="3200" dirty="0"/>
              <a:t>.</a:t>
            </a:r>
            <a:br>
              <a:rPr lang="en-US" sz="3200" dirty="0"/>
            </a:br>
            <a:r>
              <a:rPr lang="en-US" sz="3200" dirty="0"/>
              <a:t>*Any </a:t>
            </a:r>
            <a:r>
              <a:rPr lang="en-US" sz="3200" b="1" dirty="0"/>
              <a:t>ocular burns </a:t>
            </a:r>
            <a:r>
              <a:rPr lang="en-US" sz="3200" dirty="0"/>
              <a:t>treated as on an outpatient basis should be rechecked in </a:t>
            </a:r>
            <a:r>
              <a:rPr lang="en-US" sz="3200" b="1" dirty="0">
                <a:solidFill>
                  <a:schemeClr val="accent4">
                    <a:lumMod val="75000"/>
                  </a:schemeClr>
                </a:solidFill>
              </a:rPr>
              <a:t>24 hours</a:t>
            </a:r>
            <a:r>
              <a:rPr lang="en-US" sz="3200" dirty="0"/>
              <a:t>.</a:t>
            </a:r>
            <a:br>
              <a:rPr lang="en-US" sz="3200" dirty="0"/>
            </a:br>
            <a:r>
              <a:rPr lang="en-US" sz="3200" dirty="0"/>
              <a:t>*Endoscopic examination of all </a:t>
            </a:r>
            <a:r>
              <a:rPr lang="en-US" sz="3200" dirty="0" err="1"/>
              <a:t>transmucosal</a:t>
            </a:r>
            <a:r>
              <a:rPr lang="en-US" sz="3200" dirty="0"/>
              <a:t> or </a:t>
            </a:r>
            <a:r>
              <a:rPr lang="en-US" sz="3200" b="1" dirty="0" err="1"/>
              <a:t>transmural</a:t>
            </a:r>
            <a:r>
              <a:rPr lang="en-US" sz="3200" b="1" dirty="0"/>
              <a:t> </a:t>
            </a:r>
            <a:r>
              <a:rPr lang="en-US" sz="3200" b="1" dirty="0" err="1"/>
              <a:t>oesophageal</a:t>
            </a:r>
            <a:r>
              <a:rPr lang="en-US" sz="3200" b="1" dirty="0"/>
              <a:t> burns </a:t>
            </a:r>
            <a:r>
              <a:rPr lang="en-US" sz="3200" dirty="0"/>
              <a:t>should be repeated in </a:t>
            </a:r>
            <a:r>
              <a:rPr lang="en-US" sz="3200" b="1" dirty="0">
                <a:solidFill>
                  <a:schemeClr val="accent4">
                    <a:lumMod val="75000"/>
                  </a:schemeClr>
                </a:solidFill>
              </a:rPr>
              <a:t>2-3 weeks</a:t>
            </a:r>
            <a:endParaRPr lang="ar-JO" sz="3200" b="1" dirty="0">
              <a:solidFill>
                <a:schemeClr val="accent4">
                  <a:lumMod val="75000"/>
                </a:schemeClr>
              </a:solidFill>
            </a:endParaRPr>
          </a:p>
        </p:txBody>
      </p:sp>
    </p:spTree>
    <p:extLst>
      <p:ext uri="{BB962C8B-B14F-4D97-AF65-F5344CB8AC3E}">
        <p14:creationId xmlns:p14="http://schemas.microsoft.com/office/powerpoint/2010/main" val="404173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4800" b="1" dirty="0">
                <a:latin typeface="Aharoni" pitchFamily="2" charset="-79"/>
                <a:cs typeface="Aharoni" pitchFamily="2" charset="-79"/>
              </a:rPr>
              <a:t>Complications</a:t>
            </a:r>
            <a:endParaRPr lang="ar-JO" sz="4800" dirty="0">
              <a:latin typeface="Aharoni" pitchFamily="2" charset="-79"/>
            </a:endParaRPr>
          </a:p>
        </p:txBody>
      </p:sp>
      <p:sp>
        <p:nvSpPr>
          <p:cNvPr id="3" name="عنصر نائب للمحتوى 2"/>
          <p:cNvSpPr>
            <a:spLocks noGrp="1"/>
          </p:cNvSpPr>
          <p:nvPr>
            <p:ph idx="1"/>
          </p:nvPr>
        </p:nvSpPr>
        <p:spPr>
          <a:xfrm>
            <a:off x="609600" y="1600200"/>
            <a:ext cx="10972800" cy="4972072"/>
          </a:xfrm>
        </p:spPr>
        <p:txBody>
          <a:bodyPr>
            <a:normAutofit fontScale="77500" lnSpcReduction="20000"/>
          </a:bodyPr>
          <a:lstStyle/>
          <a:p>
            <a:pPr algn="l">
              <a:buNone/>
            </a:pPr>
            <a:r>
              <a:rPr lang="en-US" dirty="0"/>
              <a:t>1. Bacterial infection, which may lead to </a:t>
            </a:r>
            <a:r>
              <a:rPr lang="en-US" sz="3400" b="1" dirty="0"/>
              <a:t>(sepsis)</a:t>
            </a:r>
            <a:endParaRPr lang="en-US" b="1" dirty="0"/>
          </a:p>
          <a:p>
            <a:pPr algn="l">
              <a:buNone/>
            </a:pPr>
            <a:r>
              <a:rPr lang="en-US" dirty="0"/>
              <a:t>2. Fluid loss, including low blood volume </a:t>
            </a:r>
            <a:r>
              <a:rPr lang="en-US" sz="3400" b="1" dirty="0"/>
              <a:t>(</a:t>
            </a:r>
            <a:r>
              <a:rPr lang="en-US" sz="3400" b="1" dirty="0" err="1"/>
              <a:t>hypovolemia</a:t>
            </a:r>
            <a:r>
              <a:rPr lang="en-US" sz="3400" b="1" dirty="0"/>
              <a:t>)</a:t>
            </a:r>
            <a:endParaRPr lang="en-US" b="1" dirty="0"/>
          </a:p>
          <a:p>
            <a:pPr algn="l">
              <a:buNone/>
            </a:pPr>
            <a:r>
              <a:rPr lang="en-US" dirty="0"/>
              <a:t>3. Swallowing harmful chemicals can lead to problems in your gastrointestinal tract, potentially leading to </a:t>
            </a:r>
            <a:r>
              <a:rPr lang="en-US" b="1" dirty="0"/>
              <a:t>permanent disability</a:t>
            </a:r>
            <a:r>
              <a:rPr lang="en-US" dirty="0"/>
              <a:t>.</a:t>
            </a:r>
          </a:p>
          <a:p>
            <a:pPr algn="l">
              <a:buNone/>
            </a:pPr>
            <a:r>
              <a:rPr lang="en-US" dirty="0"/>
              <a:t>4. Some acid burns can cause the </a:t>
            </a:r>
            <a:r>
              <a:rPr lang="en-US" b="1" dirty="0"/>
              <a:t>loss of fingers or toes</a:t>
            </a:r>
            <a:r>
              <a:rPr lang="en-US" dirty="0"/>
              <a:t>.</a:t>
            </a:r>
          </a:p>
          <a:p>
            <a:pPr algn="l">
              <a:buNone/>
            </a:pPr>
            <a:r>
              <a:rPr lang="en-US" dirty="0"/>
              <a:t>5. Burns can cause </a:t>
            </a:r>
            <a:r>
              <a:rPr lang="en-US" b="1" dirty="0"/>
              <a:t>emotional issues</a:t>
            </a:r>
            <a:r>
              <a:rPr lang="en-US" dirty="0"/>
              <a:t> including anxiety, depression, and insomnia</a:t>
            </a:r>
          </a:p>
          <a:p>
            <a:pPr algn="l">
              <a:buNone/>
            </a:pPr>
            <a:r>
              <a:rPr lang="en-US" dirty="0"/>
              <a:t>6. Bone and joint problems, such as when scar tissue causes the shortening and tightening of skin, muscles or tendons </a:t>
            </a:r>
            <a:r>
              <a:rPr lang="en-US" b="1" dirty="0"/>
              <a:t>(contractures)</a:t>
            </a:r>
          </a:p>
          <a:p>
            <a:pPr algn="l">
              <a:buNone/>
            </a:pPr>
            <a:r>
              <a:rPr lang="en-US" dirty="0"/>
              <a:t>7. Complication due to absorption of some chemical may cause renal failure, CVS and neurological complication</a:t>
            </a:r>
          </a:p>
          <a:p>
            <a:pPr algn="l">
              <a:buNone/>
            </a:pPr>
            <a:r>
              <a:rPr lang="en-US" dirty="0"/>
              <a:t>8</a:t>
            </a:r>
            <a:r>
              <a:rPr lang="en-US" sz="3400" b="1" dirty="0"/>
              <a:t>. Compartment syndrome</a:t>
            </a:r>
            <a:endParaRPr lang="en-US" b="1" dirty="0"/>
          </a:p>
          <a:p>
            <a:pPr algn="l">
              <a:buNone/>
            </a:pPr>
            <a:r>
              <a:rPr lang="en-US" dirty="0"/>
              <a:t>9. Many people suffering pain and scarring</a:t>
            </a:r>
            <a:endParaRPr lang="ar-JO" dirty="0"/>
          </a:p>
        </p:txBody>
      </p:sp>
    </p:spTree>
    <p:extLst>
      <p:ext uri="{BB962C8B-B14F-4D97-AF65-F5344CB8AC3E}">
        <p14:creationId xmlns:p14="http://schemas.microsoft.com/office/powerpoint/2010/main" val="210821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6146" name="Picture 2"/>
          <p:cNvPicPr>
            <a:picLocks noGrp="1" noChangeAspect="1" noChangeArrowheads="1"/>
          </p:cNvPicPr>
          <p:nvPr>
            <p:ph idx="1"/>
          </p:nvPr>
        </p:nvPicPr>
        <p:blipFill>
          <a:blip r:embed="rId2"/>
          <a:srcRect/>
          <a:stretch>
            <a:fillRect/>
          </a:stretch>
        </p:blipFill>
        <p:spPr bwMode="auto">
          <a:xfrm>
            <a:off x="0" y="1"/>
            <a:ext cx="6324600" cy="27146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858005" y="0"/>
            <a:ext cx="4190987" cy="27432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 y="3162300"/>
            <a:ext cx="10782300" cy="3695700"/>
          </a:xfrm>
          <a:prstGeom prst="rect">
            <a:avLst/>
          </a:prstGeom>
          <a:noFill/>
          <a:ln w="9525">
            <a:noFill/>
            <a:miter lim="800000"/>
            <a:headEnd/>
            <a:tailEnd/>
          </a:ln>
          <a:effectLst/>
        </p:spPr>
      </p:pic>
    </p:spTree>
    <p:extLst>
      <p:ext uri="{BB962C8B-B14F-4D97-AF65-F5344CB8AC3E}">
        <p14:creationId xmlns:p14="http://schemas.microsoft.com/office/powerpoint/2010/main" val="137935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838204"/>
            <a:ext cx="3810000" cy="836671"/>
          </a:xfrm>
          <a:solidFill>
            <a:schemeClr val="accent1">
              <a:lumMod val="75000"/>
            </a:schemeClr>
          </a:solidFill>
        </p:spPr>
        <p:txBody>
          <a:bodyPr>
            <a:normAutofit fontScale="90000"/>
          </a:bodyPr>
          <a:lstStyle/>
          <a:p>
            <a:r>
              <a:rPr lang="en-US" dirty="0">
                <a:solidFill>
                  <a:schemeClr val="accent2">
                    <a:lumMod val="50000"/>
                  </a:schemeClr>
                </a:solidFill>
              </a:rPr>
              <a:t>Electrical burn :</a:t>
            </a:r>
          </a:p>
        </p:txBody>
      </p:sp>
      <p:sp>
        <p:nvSpPr>
          <p:cNvPr id="3" name="عنصر نائب للمحتوى 2"/>
          <p:cNvSpPr>
            <a:spLocks noGrp="1"/>
          </p:cNvSpPr>
          <p:nvPr>
            <p:ph idx="1"/>
          </p:nvPr>
        </p:nvSpPr>
        <p:spPr>
          <a:xfrm>
            <a:off x="1143000" y="1854164"/>
            <a:ext cx="7620000" cy="1219200"/>
          </a:xfrm>
        </p:spPr>
        <p:txBody>
          <a:bodyPr>
            <a:normAutofit fontScale="77500" lnSpcReduction="20000"/>
          </a:bodyPr>
          <a:lstStyle/>
          <a:p>
            <a:r>
              <a:rPr lang="en-US" sz="3600" dirty="0">
                <a:solidFill>
                  <a:schemeClr val="accent2">
                    <a:lumMod val="50000"/>
                  </a:schemeClr>
                </a:solidFill>
                <a:latin typeface="+mj-lt"/>
              </a:rPr>
              <a:t>Is a burn that results from electricity passing through the body causing rapid injury</a:t>
            </a:r>
            <a:r>
              <a:rPr lang="en-US" sz="2800" b="1" dirty="0">
                <a:solidFill>
                  <a:schemeClr val="accent2">
                    <a:lumMod val="50000"/>
                  </a:schemeClr>
                </a:solidFill>
                <a:latin typeface="+mj-lt"/>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84033"/>
            <a:ext cx="8610600" cy="2667000"/>
          </a:xfrm>
          <a:prstGeom prst="rect">
            <a:avLst/>
          </a:prstGeom>
        </p:spPr>
      </p:pic>
    </p:spTree>
    <p:extLst>
      <p:ext uri="{BB962C8B-B14F-4D97-AF65-F5344CB8AC3E}">
        <p14:creationId xmlns:p14="http://schemas.microsoft.com/office/powerpoint/2010/main" val="50160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12" y="285728"/>
            <a:ext cx="11620581" cy="6286544"/>
          </a:xfrm>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sz="3600" b="1" dirty="0">
                <a:solidFill>
                  <a:schemeClr val="accent2">
                    <a:lumMod val="50000"/>
                  </a:schemeClr>
                </a:solidFill>
                <a:latin typeface="Algerian" pitchFamily="82" charset="0"/>
                <a:cs typeface="+mj-cs"/>
              </a:rPr>
              <a:t>*Definition : </a:t>
            </a:r>
            <a:r>
              <a:rPr lang="en-US" b="1" dirty="0">
                <a:latin typeface="Andalus" pitchFamily="18" charset="-78"/>
                <a:cs typeface="Andalus" pitchFamily="18" charset="-78"/>
              </a:rPr>
              <a:t>(caustic burns) destruction of the skin due to acute exposure to hazardous chemicals.</a:t>
            </a:r>
          </a:p>
          <a:p>
            <a:pPr algn="l">
              <a:buNone/>
            </a:pPr>
            <a:r>
              <a:rPr lang="ar-JO" sz="4000" b="1" dirty="0">
                <a:latin typeface="Bradley Hand ITC" pitchFamily="66" charset="0"/>
              </a:rPr>
              <a:t> </a:t>
            </a:r>
            <a:r>
              <a:rPr lang="ar-JO" sz="4000" b="1" dirty="0">
                <a:solidFill>
                  <a:schemeClr val="accent2">
                    <a:lumMod val="50000"/>
                  </a:schemeClr>
                </a:solidFill>
                <a:latin typeface="Algerian" pitchFamily="82" charset="0"/>
              </a:rPr>
              <a:t>:</a:t>
            </a:r>
            <a:r>
              <a:rPr lang="en-US" sz="4000" b="1" dirty="0">
                <a:solidFill>
                  <a:schemeClr val="accent2">
                    <a:lumMod val="50000"/>
                  </a:schemeClr>
                </a:solidFill>
                <a:latin typeface="Algerian" pitchFamily="82" charset="0"/>
              </a:rPr>
              <a:t>*Causes</a:t>
            </a:r>
          </a:p>
          <a:p>
            <a:pPr algn="l">
              <a:buNone/>
            </a:pPr>
            <a:r>
              <a:rPr lang="en-US" sz="2800" b="1" dirty="0">
                <a:latin typeface="Andalus" pitchFamily="18" charset="-78"/>
                <a:cs typeface="Andalus" pitchFamily="18" charset="-78"/>
              </a:rPr>
              <a:t>1. </a:t>
            </a:r>
            <a:r>
              <a:rPr lang="en-US" sz="3600" b="1" dirty="0">
                <a:latin typeface="Andalus" pitchFamily="18" charset="-78"/>
                <a:cs typeface="Andalus" pitchFamily="18" charset="-78"/>
              </a:rPr>
              <a:t>Acids</a:t>
            </a:r>
            <a:r>
              <a:rPr lang="en-US" b="1" dirty="0">
                <a:latin typeface="Andalus" pitchFamily="18" charset="-78"/>
                <a:cs typeface="Andalus" pitchFamily="18" charset="-78"/>
              </a:rPr>
              <a:t> </a:t>
            </a:r>
            <a:r>
              <a:rPr lang="en-US" sz="2800" b="1" dirty="0">
                <a:latin typeface="Andalus" pitchFamily="18" charset="-78"/>
                <a:cs typeface="Andalus" pitchFamily="18" charset="-78"/>
              </a:rPr>
              <a:t>(</a:t>
            </a:r>
            <a:r>
              <a:rPr lang="en-US" sz="2800" b="1" dirty="0">
                <a:cs typeface="Andalus" pitchFamily="18" charset="-78"/>
              </a:rPr>
              <a:t>Hydrochloric acid ,Nitric acid, Hydrofluoric acid, Chromic acid and Sulfuric acid)</a:t>
            </a:r>
          </a:p>
          <a:p>
            <a:pPr algn="l">
              <a:buNone/>
            </a:pPr>
            <a:r>
              <a:rPr lang="en-US" sz="2800" b="1" dirty="0">
                <a:latin typeface="Andalus" pitchFamily="18" charset="-78"/>
                <a:cs typeface="Andalus" pitchFamily="18" charset="-78"/>
              </a:rPr>
              <a:t>2. </a:t>
            </a:r>
            <a:r>
              <a:rPr lang="en-US" sz="3600" b="1" dirty="0">
                <a:latin typeface="Andalus" pitchFamily="18" charset="-78"/>
                <a:cs typeface="Andalus" pitchFamily="18" charset="-78"/>
              </a:rPr>
              <a:t>Alkalis</a:t>
            </a:r>
            <a:r>
              <a:rPr lang="en-US" b="1" dirty="0">
                <a:latin typeface="Andalus" pitchFamily="18" charset="-78"/>
                <a:cs typeface="Andalus" pitchFamily="18" charset="-78"/>
              </a:rPr>
              <a:t> </a:t>
            </a:r>
            <a:r>
              <a:rPr lang="en-US" sz="2800" b="1" dirty="0">
                <a:latin typeface="Andalus" pitchFamily="18" charset="-78"/>
                <a:cs typeface="Andalus" pitchFamily="18" charset="-78"/>
              </a:rPr>
              <a:t>(</a:t>
            </a:r>
            <a:r>
              <a:rPr lang="en-US" sz="2800" b="1" dirty="0">
                <a:cs typeface="Andalus" pitchFamily="18" charset="-78"/>
              </a:rPr>
              <a:t>Sodium hydroxide, Potassium hydroxide, Calcium oxide, Metallic Sodium ,Metallic potassium and Sodium hypochlorite</a:t>
            </a:r>
            <a:r>
              <a:rPr lang="en-US" sz="2800" b="1" dirty="0">
                <a:latin typeface="Andalus" pitchFamily="18" charset="-78"/>
                <a:cs typeface="Andalus" pitchFamily="18" charset="-78"/>
              </a:rPr>
              <a:t>)</a:t>
            </a:r>
            <a:endParaRPr lang="ar-JO" sz="2800" b="1" dirty="0">
              <a:latin typeface="Andalus" pitchFamily="18" charset="-78"/>
              <a:cs typeface="Andalus" pitchFamily="18" charset="-78"/>
            </a:endParaRPr>
          </a:p>
          <a:p>
            <a:pPr algn="l">
              <a:buNone/>
            </a:pPr>
            <a:r>
              <a:rPr lang="en-US" sz="2800" b="1" dirty="0">
                <a:latin typeface="Andalus" pitchFamily="18" charset="-78"/>
                <a:cs typeface="Andalus" pitchFamily="18" charset="-78"/>
              </a:rPr>
              <a:t>3. </a:t>
            </a:r>
            <a:r>
              <a:rPr lang="en-US" sz="3600" b="1" dirty="0">
                <a:latin typeface="Andalus" pitchFamily="18" charset="-78"/>
                <a:cs typeface="Andalus" pitchFamily="18" charset="-78"/>
              </a:rPr>
              <a:t>Inorganic</a:t>
            </a:r>
            <a:r>
              <a:rPr lang="en-US" b="1" dirty="0">
                <a:latin typeface="Andalus" pitchFamily="18" charset="-78"/>
                <a:cs typeface="Andalus" pitchFamily="18" charset="-78"/>
              </a:rPr>
              <a:t> </a:t>
            </a:r>
            <a:r>
              <a:rPr lang="en-US" sz="2800" b="1" dirty="0">
                <a:latin typeface="Andalus" pitchFamily="18" charset="-78"/>
                <a:cs typeface="Andalus" pitchFamily="18" charset="-78"/>
              </a:rPr>
              <a:t>(</a:t>
            </a:r>
            <a:r>
              <a:rPr lang="en-US" sz="2800" b="1" dirty="0">
                <a:cs typeface="Andalus" pitchFamily="18" charset="-78"/>
              </a:rPr>
              <a:t>Phosphorus, Cyanide)</a:t>
            </a:r>
          </a:p>
          <a:p>
            <a:pPr algn="l">
              <a:buNone/>
            </a:pPr>
            <a:r>
              <a:rPr lang="en-US" sz="2800" b="1" dirty="0">
                <a:latin typeface="Andalus" pitchFamily="18" charset="-78"/>
                <a:cs typeface="Andalus" pitchFamily="18" charset="-78"/>
              </a:rPr>
              <a:t>4. </a:t>
            </a:r>
            <a:r>
              <a:rPr lang="en-US" sz="3600" b="1" dirty="0">
                <a:latin typeface="Andalus" pitchFamily="18" charset="-78"/>
                <a:cs typeface="Andalus" pitchFamily="18" charset="-78"/>
              </a:rPr>
              <a:t>Organic</a:t>
            </a:r>
            <a:r>
              <a:rPr lang="en-US" sz="2800" b="1" dirty="0">
                <a:latin typeface="Andalus" pitchFamily="18" charset="-78"/>
                <a:cs typeface="Andalus" pitchFamily="18" charset="-78"/>
              </a:rPr>
              <a:t> (</a:t>
            </a:r>
            <a:r>
              <a:rPr lang="en-US" sz="2800" b="1" dirty="0">
                <a:cs typeface="Andalus" pitchFamily="18" charset="-78"/>
              </a:rPr>
              <a:t>Phenol, Lysol, Cresol</a:t>
            </a:r>
            <a:r>
              <a:rPr lang="en-US" sz="2800" b="1" dirty="0">
                <a:latin typeface="Andalus" pitchFamily="18" charset="-78"/>
                <a:cs typeface="Andalus" pitchFamily="18" charset="-78"/>
              </a:rPr>
              <a:t>)</a:t>
            </a:r>
            <a:endParaRPr lang="ar-JO" sz="2800" b="1" dirty="0">
              <a:latin typeface="Andalus" pitchFamily="18" charset="-78"/>
              <a:cs typeface="Andalus" pitchFamily="18" charset="-78"/>
            </a:endParaRPr>
          </a:p>
        </p:txBody>
      </p:sp>
    </p:spTree>
    <p:extLst>
      <p:ext uri="{BB962C8B-B14F-4D97-AF65-F5344CB8AC3E}">
        <p14:creationId xmlns:p14="http://schemas.microsoft.com/office/powerpoint/2010/main" val="226201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19200" y="838200"/>
            <a:ext cx="9677400" cy="5486400"/>
          </a:xfrm>
        </p:spPr>
        <p:txBody>
          <a:bodyPr>
            <a:normAutofit lnSpcReduction="10000"/>
          </a:bodyPr>
          <a:lstStyle/>
          <a:p>
            <a:r>
              <a:rPr lang="en-GB" sz="4000" dirty="0">
                <a:solidFill>
                  <a:schemeClr val="accent2">
                    <a:lumMod val="50000"/>
                  </a:schemeClr>
                </a:solidFill>
                <a:latin typeface="+mj-lt"/>
              </a:rPr>
              <a:t>Electrical burns differ from thermal or chemical burns in that they cause much more </a:t>
            </a:r>
            <a:r>
              <a:rPr lang="en-GB" sz="4000" dirty="0" err="1">
                <a:solidFill>
                  <a:schemeClr val="accent2">
                    <a:lumMod val="50000"/>
                  </a:schemeClr>
                </a:solidFill>
                <a:latin typeface="+mj-lt"/>
              </a:rPr>
              <a:t>subdermal</a:t>
            </a:r>
            <a:r>
              <a:rPr lang="en-GB" sz="4000" dirty="0">
                <a:solidFill>
                  <a:schemeClr val="accent2">
                    <a:lumMod val="50000"/>
                  </a:schemeClr>
                </a:solidFill>
                <a:latin typeface="+mj-lt"/>
              </a:rPr>
              <a:t> damage </a:t>
            </a:r>
          </a:p>
          <a:p>
            <a:r>
              <a:rPr lang="en-US" sz="4000" dirty="0">
                <a:solidFill>
                  <a:schemeClr val="accent2">
                    <a:lumMod val="50000"/>
                  </a:schemeClr>
                </a:solidFill>
                <a:latin typeface="+mj-lt"/>
              </a:rPr>
              <a:t>Electrical burn sometimes cause mild skin damage but there can still be sever internal organ and tissue damage  </a:t>
            </a:r>
          </a:p>
          <a:p>
            <a:r>
              <a:rPr lang="en-GB" sz="4000" dirty="0">
                <a:solidFill>
                  <a:schemeClr val="accent2">
                    <a:lumMod val="50000"/>
                  </a:schemeClr>
                </a:solidFill>
                <a:latin typeface="+mj-lt"/>
              </a:rPr>
              <a:t>The spectrum of electrical injury is broad, ranging from minimal injury to severe </a:t>
            </a:r>
            <a:r>
              <a:rPr lang="en-GB" sz="4000" dirty="0" err="1">
                <a:solidFill>
                  <a:schemeClr val="accent2">
                    <a:lumMod val="50000"/>
                  </a:schemeClr>
                </a:solidFill>
                <a:latin typeface="+mj-lt"/>
              </a:rPr>
              <a:t>multiorgan</a:t>
            </a:r>
            <a:r>
              <a:rPr lang="en-GB" sz="4000" dirty="0">
                <a:solidFill>
                  <a:schemeClr val="accent2">
                    <a:lumMod val="50000"/>
                  </a:schemeClr>
                </a:solidFill>
                <a:latin typeface="+mj-lt"/>
              </a:rPr>
              <a:t> involvement to death</a:t>
            </a:r>
          </a:p>
          <a:p>
            <a:endParaRPr lang="en-US" sz="3200" dirty="0">
              <a:solidFill>
                <a:schemeClr val="accent2">
                  <a:lumMod val="50000"/>
                </a:schemeClr>
              </a:solidFill>
            </a:endParaRPr>
          </a:p>
        </p:txBody>
      </p:sp>
    </p:spTree>
    <p:extLst>
      <p:ext uri="{BB962C8B-B14F-4D97-AF65-F5344CB8AC3E}">
        <p14:creationId xmlns:p14="http://schemas.microsoft.com/office/powerpoint/2010/main" val="148243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66800" y="838200"/>
            <a:ext cx="9906000" cy="5715000"/>
          </a:xfrm>
        </p:spPr>
        <p:txBody>
          <a:bodyPr>
            <a:normAutofit lnSpcReduction="10000"/>
          </a:bodyPr>
          <a:lstStyle/>
          <a:p>
            <a:pPr>
              <a:buFont typeface="Arial" panose="020B0604020202020204" pitchFamily="34" charset="0"/>
              <a:buChar char="•"/>
            </a:pPr>
            <a:r>
              <a:rPr lang="en-US" sz="3600" dirty="0">
                <a:solidFill>
                  <a:schemeClr val="accent2">
                    <a:lumMod val="50000"/>
                  </a:schemeClr>
                </a:solidFill>
                <a:latin typeface="+mj-lt"/>
              </a:rPr>
              <a:t>Electrical injuries relatively uncommon.</a:t>
            </a:r>
          </a:p>
          <a:p>
            <a:pPr>
              <a:buFont typeface="Arial" panose="020B0604020202020204" pitchFamily="34" charset="0"/>
              <a:buChar char="•"/>
            </a:pPr>
            <a:r>
              <a:rPr lang="en-GB" sz="3600" dirty="0">
                <a:solidFill>
                  <a:schemeClr val="accent2">
                    <a:lumMod val="50000"/>
                  </a:schemeClr>
                </a:solidFill>
                <a:latin typeface="+mj-lt"/>
              </a:rPr>
              <a:t>Electrical injuries in adults are most commonly occupational</a:t>
            </a:r>
          </a:p>
          <a:p>
            <a:pPr>
              <a:buFont typeface="Arial" panose="020B0604020202020204" pitchFamily="34" charset="0"/>
              <a:buChar char="•"/>
            </a:pPr>
            <a:r>
              <a:rPr lang="en-GB" sz="3600" dirty="0">
                <a:solidFill>
                  <a:schemeClr val="accent2">
                    <a:lumMod val="50000"/>
                  </a:schemeClr>
                </a:solidFill>
                <a:latin typeface="+mj-lt"/>
              </a:rPr>
              <a:t> in children household electrical injuries are most common.</a:t>
            </a:r>
          </a:p>
          <a:p>
            <a:pPr>
              <a:buFont typeface="Arial" panose="020B0604020202020204" pitchFamily="34" charset="0"/>
              <a:buChar char="•"/>
            </a:pPr>
            <a:r>
              <a:rPr lang="en-GB" sz="3600" dirty="0">
                <a:solidFill>
                  <a:schemeClr val="accent2">
                    <a:lumMod val="50000"/>
                  </a:schemeClr>
                </a:solidFill>
                <a:latin typeface="+mj-lt"/>
              </a:rPr>
              <a:t> Males are more commonly injured via electricity than females </a:t>
            </a:r>
          </a:p>
          <a:p>
            <a:pPr>
              <a:buFont typeface="Arial" panose="020B0604020202020204" pitchFamily="34" charset="0"/>
              <a:buChar char="•"/>
            </a:pPr>
            <a:r>
              <a:rPr lang="en-GB" sz="3600" dirty="0">
                <a:solidFill>
                  <a:schemeClr val="accent2">
                    <a:lumMod val="50000"/>
                  </a:schemeClr>
                </a:solidFill>
                <a:latin typeface="+mj-lt"/>
              </a:rPr>
              <a:t>The hands are the most common source point, followed by the head, Feet are usually the ground point.</a:t>
            </a:r>
            <a:endParaRPr lang="en-US" sz="3600" dirty="0">
              <a:solidFill>
                <a:schemeClr val="accent2">
                  <a:lumMod val="50000"/>
                </a:schemeClr>
              </a:solidFill>
              <a:latin typeface="+mj-lt"/>
            </a:endParaRPr>
          </a:p>
          <a:p>
            <a:pPr>
              <a:buFont typeface="Arial" panose="020B0604020202020204" pitchFamily="34" charset="0"/>
              <a:buChar char="•"/>
            </a:pPr>
            <a:endParaRPr lang="en-US" sz="3200" dirty="0">
              <a:solidFill>
                <a:schemeClr val="accent2">
                  <a:lumMod val="50000"/>
                </a:schemeClr>
              </a:solidFill>
            </a:endParaRPr>
          </a:p>
        </p:txBody>
      </p:sp>
    </p:spTree>
    <p:extLst>
      <p:ext uri="{BB962C8B-B14F-4D97-AF65-F5344CB8AC3E}">
        <p14:creationId xmlns:p14="http://schemas.microsoft.com/office/powerpoint/2010/main" val="236080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4108704" cy="762000"/>
          </a:xfrm>
          <a:solidFill>
            <a:schemeClr val="accent1">
              <a:lumMod val="75000"/>
            </a:schemeClr>
          </a:solidFill>
        </p:spPr>
        <p:txBody>
          <a:bodyPr>
            <a:normAutofit/>
          </a:bodyPr>
          <a:lstStyle/>
          <a:p>
            <a:r>
              <a:rPr lang="en-GB" dirty="0">
                <a:solidFill>
                  <a:schemeClr val="accent2">
                    <a:lumMod val="50000"/>
                  </a:schemeClr>
                </a:solidFill>
              </a:rPr>
              <a:t>characteristics</a:t>
            </a:r>
            <a:endParaRPr lang="en-US" dirty="0">
              <a:solidFill>
                <a:schemeClr val="accent2">
                  <a:lumMod val="50000"/>
                </a:schemeClr>
              </a:solidFill>
            </a:endParaRPr>
          </a:p>
        </p:txBody>
      </p:sp>
      <p:sp>
        <p:nvSpPr>
          <p:cNvPr id="3" name="عنصر نائب للمحتوى 2"/>
          <p:cNvSpPr>
            <a:spLocks noGrp="1"/>
          </p:cNvSpPr>
          <p:nvPr>
            <p:ph idx="1"/>
          </p:nvPr>
        </p:nvSpPr>
        <p:spPr>
          <a:xfrm>
            <a:off x="1143000" y="1981200"/>
            <a:ext cx="10287000" cy="4239768"/>
          </a:xfrm>
        </p:spPr>
        <p:txBody>
          <a:bodyPr>
            <a:normAutofit fontScale="92500" lnSpcReduction="10000"/>
          </a:bodyPr>
          <a:lstStyle/>
          <a:p>
            <a:pPr marL="114300" indent="0">
              <a:buNone/>
            </a:pPr>
            <a:r>
              <a:rPr lang="en-US" sz="2600" dirty="0">
                <a:solidFill>
                  <a:schemeClr val="accent2">
                    <a:lumMod val="50000"/>
                  </a:schemeClr>
                </a:solidFill>
                <a:latin typeface="+mj-lt"/>
              </a:rPr>
              <a:t>Electricity is generated by the flow of electrons across a potential gradient from high to low concentration through a conductive material.</a:t>
            </a:r>
          </a:p>
          <a:p>
            <a:pPr marL="0" indent="0">
              <a:buNone/>
            </a:pPr>
            <a:r>
              <a:rPr lang="en-US" sz="2600" dirty="0">
                <a:solidFill>
                  <a:schemeClr val="accent2">
                    <a:lumMod val="50000"/>
                  </a:schemeClr>
                </a:solidFill>
                <a:latin typeface="+mj-lt"/>
              </a:rPr>
              <a:t> As the body comes into contact with an electrical source, it becomes part of the electrical current. </a:t>
            </a:r>
          </a:p>
          <a:p>
            <a:pPr marL="0" indent="0">
              <a:buNone/>
            </a:pPr>
            <a:r>
              <a:rPr lang="en-GB" sz="2600" dirty="0">
                <a:solidFill>
                  <a:schemeClr val="accent2">
                    <a:lumMod val="50000"/>
                  </a:schemeClr>
                </a:solidFill>
                <a:latin typeface="+mj-lt"/>
              </a:rPr>
              <a:t>Electrical severity is defined by:</a:t>
            </a:r>
          </a:p>
          <a:p>
            <a:pPr marL="457200" indent="-457200">
              <a:buFont typeface="+mj-lt"/>
              <a:buAutoNum type="arabicPeriod"/>
            </a:pPr>
            <a:r>
              <a:rPr lang="en-GB" sz="2600" dirty="0">
                <a:solidFill>
                  <a:schemeClr val="accent2">
                    <a:lumMod val="50000"/>
                  </a:schemeClr>
                </a:solidFill>
                <a:latin typeface="+mj-lt"/>
              </a:rPr>
              <a:t>Current</a:t>
            </a:r>
          </a:p>
          <a:p>
            <a:pPr marL="457200" indent="-457200">
              <a:buFont typeface="+mj-lt"/>
              <a:buAutoNum type="arabicPeriod"/>
            </a:pPr>
            <a:r>
              <a:rPr lang="en-GB" sz="2600" dirty="0">
                <a:solidFill>
                  <a:schemeClr val="accent2">
                    <a:lumMod val="50000"/>
                  </a:schemeClr>
                </a:solidFill>
                <a:latin typeface="+mj-lt"/>
              </a:rPr>
              <a:t>Voltage</a:t>
            </a:r>
          </a:p>
          <a:p>
            <a:pPr marL="457200" indent="-457200">
              <a:buFont typeface="+mj-lt"/>
              <a:buAutoNum type="arabicPeriod"/>
            </a:pPr>
            <a:r>
              <a:rPr lang="en-GB" sz="2600" dirty="0">
                <a:solidFill>
                  <a:schemeClr val="accent2">
                    <a:lumMod val="50000"/>
                  </a:schemeClr>
                </a:solidFill>
                <a:latin typeface="+mj-lt"/>
              </a:rPr>
              <a:t>Resistance</a:t>
            </a:r>
          </a:p>
          <a:p>
            <a:pPr marL="457200" indent="-457200">
              <a:buFont typeface="+mj-lt"/>
              <a:buAutoNum type="arabicPeriod"/>
            </a:pPr>
            <a:r>
              <a:rPr lang="en-GB" sz="2600" dirty="0">
                <a:solidFill>
                  <a:schemeClr val="accent2">
                    <a:lumMod val="50000"/>
                  </a:schemeClr>
                </a:solidFill>
                <a:latin typeface="+mj-lt"/>
              </a:rPr>
              <a:t>Frequency and contact time</a:t>
            </a:r>
          </a:p>
          <a:p>
            <a:pPr marL="457200" indent="-457200">
              <a:buFont typeface="+mj-lt"/>
              <a:buAutoNum type="arabicPeriod"/>
            </a:pPr>
            <a:r>
              <a:rPr lang="en-GB" sz="2600" dirty="0">
                <a:solidFill>
                  <a:schemeClr val="accent2">
                    <a:lumMod val="50000"/>
                  </a:schemeClr>
                </a:solidFill>
                <a:latin typeface="+mj-lt"/>
              </a:rPr>
              <a:t>Pathway of current</a:t>
            </a:r>
          </a:p>
          <a:p>
            <a:pPr marL="0" indent="0">
              <a:buNone/>
            </a:pPr>
            <a:endParaRPr lang="en-GB" sz="2800" dirty="0"/>
          </a:p>
          <a:p>
            <a:pPr marL="0" indent="0">
              <a:buNone/>
            </a:pPr>
            <a:endParaRPr lang="en-US" sz="2800" dirty="0"/>
          </a:p>
          <a:p>
            <a:pPr marL="0" indent="0">
              <a:buNone/>
            </a:pPr>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239312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2"/>
            <a:ext cx="10439400" cy="7478970"/>
          </a:xfrm>
          <a:prstGeom prst="rect">
            <a:avLst/>
          </a:prstGeom>
          <a:noFill/>
        </p:spPr>
        <p:txBody>
          <a:bodyPr wrap="square" rtlCol="0">
            <a:spAutoFit/>
          </a:bodyPr>
          <a:lstStyle/>
          <a:p>
            <a:pPr marL="342900" indent="-342900">
              <a:buClr>
                <a:schemeClr val="accent1">
                  <a:lumMod val="75000"/>
                </a:schemeClr>
              </a:buClr>
              <a:buFont typeface="+mj-lt"/>
              <a:buAutoNum type="arabicPeriod"/>
            </a:pPr>
            <a:r>
              <a:rPr lang="en-GB" sz="3200" dirty="0">
                <a:solidFill>
                  <a:schemeClr val="accent2">
                    <a:lumMod val="50000"/>
                  </a:schemeClr>
                </a:solidFill>
                <a:latin typeface="+mj-lt"/>
              </a:rPr>
              <a:t>current: Its intensity that corresponds to the electric charge carried by the electrons crossing a section of circuit during a second. It is measured in amperes.</a:t>
            </a:r>
          </a:p>
          <a:p>
            <a:pPr marL="342900" indent="-342900">
              <a:buClr>
                <a:schemeClr val="accent1">
                  <a:lumMod val="75000"/>
                </a:schemeClr>
              </a:buClr>
              <a:buFont typeface="+mj-lt"/>
              <a:buAutoNum type="arabicPeriod"/>
            </a:pPr>
            <a:r>
              <a:rPr lang="en-GB" sz="3200" dirty="0">
                <a:solidFill>
                  <a:schemeClr val="accent2">
                    <a:lumMod val="50000"/>
                  </a:schemeClr>
                </a:solidFill>
                <a:latin typeface="+mj-lt"/>
              </a:rPr>
              <a:t>Voltage: that corresponds to the circulation of the electric field along an electrical circuit a measure of the difference in electrical potential between two points measured in volts </a:t>
            </a:r>
          </a:p>
          <a:p>
            <a:pPr marL="342900" indent="-342900">
              <a:buClr>
                <a:schemeClr val="accent1">
                  <a:lumMod val="75000"/>
                </a:schemeClr>
              </a:buClr>
              <a:buFont typeface="+mj-lt"/>
              <a:buAutoNum type="arabicPeriod"/>
            </a:pPr>
            <a:r>
              <a:rPr lang="en-GB" sz="3200" dirty="0">
                <a:solidFill>
                  <a:schemeClr val="accent2">
                    <a:lumMod val="50000"/>
                  </a:schemeClr>
                </a:solidFill>
                <a:latin typeface="+mj-lt"/>
              </a:rPr>
              <a:t>Resistance : is the tendency of a material to resist the flow of electric current , temperature , and other physical properties .</a:t>
            </a:r>
          </a:p>
          <a:p>
            <a:pPr marL="457200" indent="-457200">
              <a:buClr>
                <a:schemeClr val="accent1">
                  <a:lumMod val="75000"/>
                </a:schemeClr>
              </a:buClr>
              <a:buFont typeface="+mj-lt"/>
              <a:buAutoNum type="arabicPeriod"/>
            </a:pPr>
            <a:r>
              <a:rPr lang="en-GB" sz="3200" dirty="0">
                <a:solidFill>
                  <a:schemeClr val="accent2">
                    <a:lumMod val="50000"/>
                  </a:schemeClr>
                </a:solidFill>
                <a:latin typeface="+mj-lt"/>
              </a:rPr>
              <a:t>Generally, the pathway of the current will follow the course of the least resistant tissues: firstly </a:t>
            </a:r>
            <a:r>
              <a:rPr lang="en-GB" sz="3200" dirty="0" err="1">
                <a:solidFill>
                  <a:schemeClr val="accent2">
                    <a:lumMod val="50000"/>
                  </a:schemeClr>
                </a:solidFill>
              </a:rPr>
              <a:t>nerves,</a:t>
            </a:r>
            <a:r>
              <a:rPr lang="en-GB" sz="3200" dirty="0" err="1">
                <a:solidFill>
                  <a:schemeClr val="accent2">
                    <a:lumMod val="50000"/>
                  </a:schemeClr>
                </a:solidFill>
                <a:latin typeface="+mj-lt"/>
              </a:rPr>
              <a:t>blood</a:t>
            </a:r>
            <a:r>
              <a:rPr lang="en-GB" sz="3200" dirty="0">
                <a:solidFill>
                  <a:schemeClr val="accent2">
                    <a:lumMod val="50000"/>
                  </a:schemeClr>
                </a:solidFill>
                <a:latin typeface="+mj-lt"/>
              </a:rPr>
              <a:t> vessels, and muscle, then skin, tendon, fat, and bone</a:t>
            </a:r>
          </a:p>
        </p:txBody>
      </p:sp>
    </p:spTree>
    <p:extLst>
      <p:ext uri="{BB962C8B-B14F-4D97-AF65-F5344CB8AC3E}">
        <p14:creationId xmlns:p14="http://schemas.microsoft.com/office/powerpoint/2010/main" val="355764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0896600" cy="5943600"/>
          </a:xfrm>
        </p:spPr>
        <p:txBody>
          <a:bodyPr>
            <a:noAutofit/>
          </a:bodyPr>
          <a:lstStyle/>
          <a:p>
            <a:r>
              <a:rPr lang="en-GB" sz="3200" dirty="0">
                <a:solidFill>
                  <a:schemeClr val="accent2">
                    <a:lumMod val="50000"/>
                  </a:schemeClr>
                </a:solidFill>
                <a:latin typeface="+mj-lt"/>
              </a:rPr>
              <a:t>Human tissues differ in their resistance to electrical energy depending on its condition: dry skin offers the most resistance, but as skin absorbs more energy, its resistance breaks down. Wet or lacerated skin offers much less resistance to electricity </a:t>
            </a:r>
          </a:p>
          <a:p>
            <a:r>
              <a:rPr lang="en-GB" sz="3200" dirty="0">
                <a:solidFill>
                  <a:schemeClr val="accent2">
                    <a:lumMod val="50000"/>
                  </a:schemeClr>
                </a:solidFill>
                <a:latin typeface="+mj-lt"/>
              </a:rPr>
              <a:t>Nerve tissue typically has the least resistance to electrical energy, and may be damaged even when current is low voltage and no cutaneous or musculoskeletal manifestations are present. </a:t>
            </a:r>
          </a:p>
          <a:p>
            <a:r>
              <a:rPr lang="en-GB" dirty="0">
                <a:solidFill>
                  <a:schemeClr val="accent2">
                    <a:lumMod val="50000"/>
                  </a:schemeClr>
                </a:solidFill>
              </a:rPr>
              <a:t>Blood and vascular tissue have low resistance to current, and muscle and viscera have slightly higher resistance.</a:t>
            </a:r>
          </a:p>
          <a:p>
            <a:pPr marL="0" indent="0">
              <a:buNone/>
            </a:pPr>
            <a:r>
              <a:rPr lang="en-GB" sz="3200" dirty="0">
                <a:solidFill>
                  <a:schemeClr val="accent2">
                    <a:lumMod val="50000"/>
                  </a:schemeClr>
                </a:solidFill>
                <a:latin typeface="+mj-lt"/>
              </a:rPr>
              <a:t> </a:t>
            </a:r>
          </a:p>
        </p:txBody>
      </p:sp>
    </p:spTree>
    <p:extLst>
      <p:ext uri="{BB962C8B-B14F-4D97-AF65-F5344CB8AC3E}">
        <p14:creationId xmlns:p14="http://schemas.microsoft.com/office/powerpoint/2010/main" val="356673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GB" dirty="0">
                <a:solidFill>
                  <a:schemeClr val="accent2">
                    <a:lumMod val="50000"/>
                  </a:schemeClr>
                </a:solidFill>
              </a:rPr>
              <a:t>Bone and fat have the highest resistance to current. The consequence of higher resistance is that more energy is lost to higher-resistance tissue in the form of heat, causing coagulation necrosis and burns both in the high resistance tissues and in surrounding tissues. </a:t>
            </a:r>
          </a:p>
          <a:p>
            <a:r>
              <a:rPr lang="en-GB" dirty="0">
                <a:solidFill>
                  <a:schemeClr val="accent2">
                    <a:lumMod val="50000"/>
                  </a:schemeClr>
                </a:solidFill>
              </a:rPr>
              <a:t>This poses a challenge for the emergency clinician, as the extent of surface burns may not reveal the extent of burns to visceral and deep muscular tissues</a:t>
            </a:r>
            <a:endParaRPr lang="en-US" dirty="0">
              <a:solidFill>
                <a:schemeClr val="accent2">
                  <a:lumMod val="50000"/>
                </a:schemeClr>
              </a:solidFill>
            </a:endParaRPr>
          </a:p>
          <a:p>
            <a:endParaRPr lang="en-US" dirty="0"/>
          </a:p>
        </p:txBody>
      </p:sp>
    </p:spTree>
    <p:extLst>
      <p:ext uri="{BB962C8B-B14F-4D97-AF65-F5344CB8AC3E}">
        <p14:creationId xmlns:p14="http://schemas.microsoft.com/office/powerpoint/2010/main" val="399407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9829800" cy="5638800"/>
          </a:xfrm>
        </p:spPr>
        <p:txBody>
          <a:bodyPr>
            <a:normAutofit fontScale="92500"/>
          </a:bodyPr>
          <a:lstStyle/>
          <a:p>
            <a:r>
              <a:rPr lang="en-GB" sz="2400" dirty="0"/>
              <a:t> </a:t>
            </a:r>
            <a:r>
              <a:rPr lang="en-GB" sz="2800" dirty="0">
                <a:solidFill>
                  <a:schemeClr val="accent2">
                    <a:lumMod val="50000"/>
                  </a:schemeClr>
                </a:solidFill>
                <a:latin typeface="+mj-lt"/>
              </a:rPr>
              <a:t>electrical burns has an </a:t>
            </a:r>
            <a:r>
              <a:rPr lang="en-GB" sz="2800" u="sng" dirty="0">
                <a:solidFill>
                  <a:schemeClr val="accent2">
                    <a:lumMod val="50000"/>
                  </a:schemeClr>
                </a:solidFill>
                <a:latin typeface="+mj-lt"/>
              </a:rPr>
              <a:t>entry point </a:t>
            </a:r>
            <a:r>
              <a:rPr lang="en-GB" sz="2800" dirty="0">
                <a:solidFill>
                  <a:schemeClr val="accent2">
                    <a:lumMod val="50000"/>
                  </a:schemeClr>
                </a:solidFill>
                <a:latin typeface="+mj-lt"/>
              </a:rPr>
              <a:t>and an </a:t>
            </a:r>
            <a:r>
              <a:rPr lang="en-GB" sz="2800" u="sng" dirty="0">
                <a:solidFill>
                  <a:schemeClr val="accent2">
                    <a:lumMod val="50000"/>
                  </a:schemeClr>
                </a:solidFill>
                <a:latin typeface="+mj-lt"/>
              </a:rPr>
              <a:t>exit point</a:t>
            </a:r>
            <a:r>
              <a:rPr lang="en-GB" sz="2800" dirty="0">
                <a:solidFill>
                  <a:schemeClr val="accent2">
                    <a:lumMod val="50000"/>
                  </a:schemeClr>
                </a:solidFill>
                <a:latin typeface="+mj-lt"/>
              </a:rPr>
              <a:t>, which will make it possible to imagine the path of the current and thus evaluate the severity of the damage and lesions.</a:t>
            </a:r>
          </a:p>
          <a:p>
            <a:r>
              <a:rPr lang="en-GB" sz="2800" dirty="0">
                <a:solidFill>
                  <a:schemeClr val="accent2">
                    <a:lumMod val="50000"/>
                  </a:schemeClr>
                </a:solidFill>
                <a:latin typeface="+mj-lt"/>
              </a:rPr>
              <a:t> at entry point The skin is the first organ affected, and then the current follows through variable and unpredictable paths depending on the degree of resistance encountered.</a:t>
            </a:r>
          </a:p>
          <a:p>
            <a:r>
              <a:rPr lang="en-GB" sz="2800" dirty="0">
                <a:solidFill>
                  <a:schemeClr val="accent2">
                    <a:lumMod val="50000"/>
                  </a:schemeClr>
                </a:solidFill>
                <a:latin typeface="+mj-lt"/>
              </a:rPr>
              <a:t>At the exit point  it will go out of the body through the skin at a zone in contact with the ground or another external element.</a:t>
            </a:r>
          </a:p>
          <a:p>
            <a:r>
              <a:rPr lang="en-GB" sz="2800" dirty="0">
                <a:solidFill>
                  <a:schemeClr val="accent2">
                    <a:lumMod val="50000"/>
                  </a:schemeClr>
                </a:solidFill>
                <a:latin typeface="+mj-lt"/>
              </a:rPr>
              <a:t>The point of entry tends to be depressed and leathery whereas the exit wound is typically more extensive and explosive </a:t>
            </a:r>
          </a:p>
          <a:p>
            <a:r>
              <a:rPr lang="en-GB" sz="2800" dirty="0">
                <a:solidFill>
                  <a:schemeClr val="accent2">
                    <a:lumMod val="50000"/>
                  </a:schemeClr>
                </a:solidFill>
                <a:latin typeface="+mj-lt"/>
              </a:rPr>
              <a:t>It is hard to accurately diagnose an electrical burn because only the entry and exit wounds are visible and the internal damage is not</a:t>
            </a:r>
            <a:endParaRPr lang="en-US" sz="2800" dirty="0">
              <a:solidFill>
                <a:schemeClr val="accent2">
                  <a:lumMod val="50000"/>
                </a:schemeClr>
              </a:solidFill>
              <a:latin typeface="+mj-lt"/>
            </a:endParaRPr>
          </a:p>
        </p:txBody>
      </p:sp>
    </p:spTree>
    <p:extLst>
      <p:ext uri="{BB962C8B-B14F-4D97-AF65-F5344CB8AC3E}">
        <p14:creationId xmlns:p14="http://schemas.microsoft.com/office/powerpoint/2010/main" val="235082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7480" y="304805"/>
            <a:ext cx="3886200" cy="26172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480" y="3731566"/>
            <a:ext cx="3886200" cy="2133600"/>
          </a:xfrm>
          <a:prstGeom prst="rect">
            <a:avLst/>
          </a:prstGeom>
        </p:spPr>
      </p:pic>
      <p:sp>
        <p:nvSpPr>
          <p:cNvPr id="6" name="TextBox 5"/>
          <p:cNvSpPr txBox="1"/>
          <p:nvPr/>
        </p:nvSpPr>
        <p:spPr>
          <a:xfrm>
            <a:off x="6629400" y="3189732"/>
            <a:ext cx="1959864" cy="381000"/>
          </a:xfrm>
          <a:prstGeom prst="rect">
            <a:avLst/>
          </a:prstGeom>
          <a:solidFill>
            <a:schemeClr val="accent1">
              <a:lumMod val="75000"/>
            </a:schemeClr>
          </a:solidFill>
        </p:spPr>
        <p:txBody>
          <a:bodyPr wrap="square" rtlCol="0">
            <a:spAutoFit/>
          </a:bodyPr>
          <a:lstStyle/>
          <a:p>
            <a:r>
              <a:rPr lang="en-GB" dirty="0">
                <a:solidFill>
                  <a:schemeClr val="accent2">
                    <a:lumMod val="50000"/>
                  </a:schemeClr>
                </a:solidFill>
              </a:rPr>
              <a:t>Entry point</a:t>
            </a:r>
            <a:endParaRPr lang="en-US" dirty="0">
              <a:solidFill>
                <a:schemeClr val="accent2">
                  <a:lumMod val="50000"/>
                </a:schemeClr>
              </a:solidFill>
            </a:endParaRPr>
          </a:p>
        </p:txBody>
      </p:sp>
      <p:sp>
        <p:nvSpPr>
          <p:cNvPr id="7" name="TextBox 6"/>
          <p:cNvSpPr txBox="1"/>
          <p:nvPr/>
        </p:nvSpPr>
        <p:spPr>
          <a:xfrm>
            <a:off x="6629400" y="6109055"/>
            <a:ext cx="1959864" cy="369332"/>
          </a:xfrm>
          <a:prstGeom prst="rect">
            <a:avLst/>
          </a:prstGeom>
          <a:solidFill>
            <a:schemeClr val="accent1">
              <a:lumMod val="75000"/>
            </a:schemeClr>
          </a:solidFill>
        </p:spPr>
        <p:txBody>
          <a:bodyPr wrap="square" rtlCol="0">
            <a:spAutoFit/>
          </a:bodyPr>
          <a:lstStyle/>
          <a:p>
            <a:r>
              <a:rPr lang="en-GB" dirty="0">
                <a:solidFill>
                  <a:schemeClr val="accent2">
                    <a:lumMod val="50000"/>
                  </a:schemeClr>
                </a:solidFill>
              </a:rPr>
              <a:t>Exit point</a:t>
            </a:r>
            <a:endParaRPr lang="en-US" dirty="0">
              <a:solidFill>
                <a:schemeClr val="accent2">
                  <a:lumMod val="50000"/>
                </a:schemeClr>
              </a:solidFill>
            </a:endParaRPr>
          </a:p>
        </p:txBody>
      </p:sp>
      <p:sp>
        <p:nvSpPr>
          <p:cNvPr id="8" name="TextBox 7"/>
          <p:cNvSpPr txBox="1"/>
          <p:nvPr/>
        </p:nvSpPr>
        <p:spPr>
          <a:xfrm>
            <a:off x="838200" y="457200"/>
            <a:ext cx="5410200" cy="5509200"/>
          </a:xfrm>
          <a:prstGeom prst="rect">
            <a:avLst/>
          </a:prstGeom>
          <a:noFill/>
        </p:spPr>
        <p:txBody>
          <a:bodyPr wrap="square" rtlCol="0">
            <a:spAutoFit/>
          </a:bodyPr>
          <a:lstStyle/>
          <a:p>
            <a:pPr>
              <a:buClr>
                <a:schemeClr val="accent1">
                  <a:lumMod val="75000"/>
                </a:schemeClr>
              </a:buClr>
            </a:pPr>
            <a:r>
              <a:rPr lang="en-GB" sz="3200" dirty="0">
                <a:solidFill>
                  <a:schemeClr val="accent2">
                    <a:lumMod val="50000"/>
                  </a:schemeClr>
                </a:solidFill>
                <a:latin typeface="+mj-lt"/>
              </a:rPr>
              <a:t>At the entry point is a marble </a:t>
            </a:r>
            <a:r>
              <a:rPr lang="en-GB" sz="3200" dirty="0" err="1">
                <a:solidFill>
                  <a:schemeClr val="accent2">
                    <a:lumMod val="50000"/>
                  </a:schemeClr>
                </a:solidFill>
                <a:latin typeface="+mj-lt"/>
              </a:rPr>
              <a:t>colored</a:t>
            </a:r>
            <a:r>
              <a:rPr lang="en-GB" sz="3200" dirty="0">
                <a:solidFill>
                  <a:schemeClr val="accent2">
                    <a:lumMod val="50000"/>
                  </a:schemeClr>
                </a:solidFill>
                <a:latin typeface="+mj-lt"/>
              </a:rPr>
              <a:t> or whitish area , charred, insensitive and does not bleed when scarification is done  </a:t>
            </a:r>
          </a:p>
          <a:p>
            <a:pPr>
              <a:buClr>
                <a:schemeClr val="accent1">
                  <a:lumMod val="75000"/>
                </a:schemeClr>
              </a:buClr>
            </a:pPr>
            <a:endParaRPr lang="en-GB" sz="3200" dirty="0">
              <a:solidFill>
                <a:schemeClr val="accent2">
                  <a:lumMod val="50000"/>
                </a:schemeClr>
              </a:solidFill>
              <a:latin typeface="+mj-lt"/>
            </a:endParaRPr>
          </a:p>
          <a:p>
            <a:pPr>
              <a:buClr>
                <a:schemeClr val="accent1">
                  <a:lumMod val="75000"/>
                </a:schemeClr>
              </a:buClr>
            </a:pPr>
            <a:r>
              <a:rPr lang="en-GB" sz="3200" dirty="0">
                <a:solidFill>
                  <a:schemeClr val="accent2">
                    <a:lumMod val="50000"/>
                  </a:schemeClr>
                </a:solidFill>
                <a:latin typeface="+mj-lt"/>
              </a:rPr>
              <a:t>At the exit point, there is a small area of white and </a:t>
            </a:r>
            <a:r>
              <a:rPr lang="en-GB" sz="3200" dirty="0" err="1">
                <a:solidFill>
                  <a:schemeClr val="accent2">
                    <a:lumMod val="50000"/>
                  </a:schemeClr>
                </a:solidFill>
                <a:latin typeface="+mj-lt"/>
              </a:rPr>
              <a:t>gray</a:t>
            </a:r>
            <a:r>
              <a:rPr lang="en-GB" sz="3200" dirty="0">
                <a:solidFill>
                  <a:schemeClr val="accent2">
                    <a:lumMod val="50000"/>
                  </a:schemeClr>
                </a:solidFill>
                <a:latin typeface="+mj-lt"/>
              </a:rPr>
              <a:t> necrosis but wider than the entry point</a:t>
            </a:r>
          </a:p>
        </p:txBody>
      </p:sp>
    </p:spTree>
    <p:extLst>
      <p:ext uri="{BB962C8B-B14F-4D97-AF65-F5344CB8AC3E}">
        <p14:creationId xmlns:p14="http://schemas.microsoft.com/office/powerpoint/2010/main" val="31932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914400"/>
            <a:ext cx="3962400" cy="685800"/>
          </a:xfrm>
          <a:solidFill>
            <a:schemeClr val="accent1">
              <a:lumMod val="75000"/>
            </a:schemeClr>
          </a:solidFill>
        </p:spPr>
        <p:txBody>
          <a:bodyPr>
            <a:normAutofit/>
          </a:bodyPr>
          <a:lstStyle/>
          <a:p>
            <a:r>
              <a:rPr lang="en-US" dirty="0">
                <a:solidFill>
                  <a:schemeClr val="accent2">
                    <a:lumMod val="50000"/>
                  </a:schemeClr>
                </a:solidFill>
              </a:rPr>
              <a:t>Classifications</a:t>
            </a:r>
            <a:r>
              <a:rPr lang="en-US" dirty="0"/>
              <a:t> </a:t>
            </a:r>
          </a:p>
        </p:txBody>
      </p:sp>
      <p:sp>
        <p:nvSpPr>
          <p:cNvPr id="3" name="عنصر نائب للمحتوى 2"/>
          <p:cNvSpPr>
            <a:spLocks noGrp="1"/>
          </p:cNvSpPr>
          <p:nvPr>
            <p:ph idx="1"/>
          </p:nvPr>
        </p:nvSpPr>
        <p:spPr>
          <a:xfrm>
            <a:off x="1143000" y="1905000"/>
            <a:ext cx="10591800" cy="4724400"/>
          </a:xfrm>
        </p:spPr>
        <p:txBody>
          <a:bodyPr>
            <a:normAutofit fontScale="92500" lnSpcReduction="10000"/>
          </a:bodyPr>
          <a:lstStyle/>
          <a:p>
            <a:pPr marL="0" indent="0">
              <a:buNone/>
            </a:pPr>
            <a:r>
              <a:rPr lang="en-US" sz="3200" dirty="0">
                <a:solidFill>
                  <a:schemeClr val="accent2">
                    <a:lumMod val="50000"/>
                  </a:schemeClr>
                </a:solidFill>
                <a:latin typeface="+mj-lt"/>
              </a:rPr>
              <a:t>Classifications of electrical injuries generally focus on</a:t>
            </a:r>
          </a:p>
          <a:p>
            <a:pPr marL="514350" indent="-514350">
              <a:buFont typeface="+mj-lt"/>
              <a:buAutoNum type="arabicPeriod"/>
            </a:pPr>
            <a:r>
              <a:rPr lang="en-US" sz="3200" dirty="0">
                <a:solidFill>
                  <a:schemeClr val="accent2">
                    <a:lumMod val="50000"/>
                  </a:schemeClr>
                </a:solidFill>
                <a:latin typeface="+mj-lt"/>
              </a:rPr>
              <a:t>the power source (lightning or electrical)</a:t>
            </a:r>
          </a:p>
          <a:p>
            <a:pPr marL="514350" indent="-514350">
              <a:buFont typeface="+mj-lt"/>
              <a:buAutoNum type="arabicPeriod"/>
            </a:pPr>
            <a:r>
              <a:rPr lang="en-US" sz="3200" dirty="0">
                <a:solidFill>
                  <a:schemeClr val="accent2">
                    <a:lumMod val="50000"/>
                  </a:schemeClr>
                </a:solidFill>
                <a:latin typeface="+mj-lt"/>
              </a:rPr>
              <a:t>voltage (high or low voltage)</a:t>
            </a:r>
          </a:p>
          <a:p>
            <a:pPr marL="514350" indent="-514350">
              <a:buFont typeface="+mj-lt"/>
              <a:buAutoNum type="arabicPeriod"/>
            </a:pPr>
            <a:r>
              <a:rPr lang="en-US" sz="3200" dirty="0">
                <a:solidFill>
                  <a:schemeClr val="accent2">
                    <a:lumMod val="50000"/>
                  </a:schemeClr>
                </a:solidFill>
                <a:latin typeface="+mj-lt"/>
              </a:rPr>
              <a:t>type of current (alternating AC  or direct DC).</a:t>
            </a:r>
          </a:p>
          <a:p>
            <a:pPr marL="0" indent="0">
              <a:buNone/>
            </a:pPr>
            <a:r>
              <a:rPr lang="en-US" sz="3200" dirty="0">
                <a:solidFill>
                  <a:schemeClr val="accent2">
                    <a:lumMod val="50000"/>
                  </a:schemeClr>
                </a:solidFill>
                <a:latin typeface="+mj-lt"/>
              </a:rPr>
              <a:t>High-voltage DC contact tends to cause a single muscle spasm, often throwing the victim from the source </a:t>
            </a:r>
          </a:p>
          <a:p>
            <a:pPr marL="0" indent="0">
              <a:buNone/>
            </a:pPr>
            <a:r>
              <a:rPr lang="en-US" sz="3200" dirty="0">
                <a:solidFill>
                  <a:schemeClr val="accent2">
                    <a:lumMod val="50000"/>
                  </a:schemeClr>
                </a:solidFill>
                <a:latin typeface="+mj-lt"/>
              </a:rPr>
              <a:t> AC exposure to the same voltage tends to be three times more dangerous than DC cause  continuous muscle contraction or  </a:t>
            </a:r>
            <a:r>
              <a:rPr lang="en-US" sz="3200" dirty="0" err="1">
                <a:solidFill>
                  <a:schemeClr val="accent2">
                    <a:lumMod val="50000"/>
                  </a:schemeClr>
                </a:solidFill>
                <a:latin typeface="+mj-lt"/>
              </a:rPr>
              <a:t>tetany</a:t>
            </a:r>
            <a:r>
              <a:rPr lang="en-US" sz="3200" dirty="0">
                <a:solidFill>
                  <a:schemeClr val="accent2">
                    <a:lumMod val="50000"/>
                  </a:schemeClr>
                </a:solidFill>
                <a:latin typeface="+mj-lt"/>
              </a:rPr>
              <a:t> can occur to the muscle fibers  causing more contact time since the patient can’t let go of electrical source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41012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838200"/>
            <a:ext cx="8534400" cy="5867400"/>
          </a:xfrm>
        </p:spPr>
        <p:txBody>
          <a:bodyPr>
            <a:noAutofit/>
          </a:bodyPr>
          <a:lstStyle/>
          <a:p>
            <a:pPr marL="0" indent="0">
              <a:buNone/>
            </a:pPr>
            <a:r>
              <a:rPr lang="en-US" sz="3600" dirty="0">
                <a:solidFill>
                  <a:schemeClr val="accent2">
                    <a:lumMod val="50000"/>
                  </a:schemeClr>
                </a:solidFill>
                <a:latin typeface="+mj-lt"/>
              </a:rPr>
              <a:t>Electrical burns can be classified into:</a:t>
            </a:r>
          </a:p>
          <a:p>
            <a:pPr>
              <a:buFont typeface="Arial" panose="020B0604020202020204" pitchFamily="34" charset="0"/>
              <a:buChar char="•"/>
            </a:pPr>
            <a:r>
              <a:rPr lang="en-GB" sz="3600" dirty="0">
                <a:solidFill>
                  <a:schemeClr val="accent2">
                    <a:lumMod val="50000"/>
                  </a:schemeClr>
                </a:solidFill>
                <a:latin typeface="+mj-lt"/>
              </a:rPr>
              <a:t>depolarization lesion.</a:t>
            </a:r>
            <a:endParaRPr lang="en-US" sz="3600" dirty="0">
              <a:solidFill>
                <a:schemeClr val="accent2">
                  <a:lumMod val="50000"/>
                </a:schemeClr>
              </a:solidFill>
              <a:latin typeface="+mj-lt"/>
            </a:endParaRPr>
          </a:p>
          <a:p>
            <a:pPr>
              <a:buFont typeface="Arial" panose="020B0604020202020204" pitchFamily="34" charset="0"/>
              <a:buChar char="•"/>
            </a:pPr>
            <a:r>
              <a:rPr lang="en-US" sz="3600" dirty="0">
                <a:solidFill>
                  <a:schemeClr val="accent2">
                    <a:lumMod val="50000"/>
                  </a:schemeClr>
                </a:solidFill>
                <a:latin typeface="+mj-lt"/>
              </a:rPr>
              <a:t> Low-voltage burn. </a:t>
            </a:r>
          </a:p>
          <a:p>
            <a:pPr>
              <a:buFont typeface="Arial" panose="020B0604020202020204" pitchFamily="34" charset="0"/>
              <a:buChar char="•"/>
            </a:pPr>
            <a:r>
              <a:rPr lang="en-US" sz="3600" dirty="0">
                <a:solidFill>
                  <a:schemeClr val="accent2">
                    <a:lumMod val="50000"/>
                  </a:schemeClr>
                </a:solidFill>
                <a:latin typeface="+mj-lt"/>
              </a:rPr>
              <a:t>High voltage burn. </a:t>
            </a:r>
          </a:p>
          <a:p>
            <a:pPr>
              <a:buFont typeface="Arial" panose="020B0604020202020204" pitchFamily="34" charset="0"/>
              <a:buChar char="•"/>
            </a:pPr>
            <a:r>
              <a:rPr lang="en-GB" sz="3600" dirty="0">
                <a:solidFill>
                  <a:schemeClr val="accent2">
                    <a:lumMod val="50000"/>
                  </a:schemeClr>
                </a:solidFill>
                <a:latin typeface="+mj-lt"/>
              </a:rPr>
              <a:t>Heat induced </a:t>
            </a:r>
          </a:p>
          <a:p>
            <a:pPr>
              <a:buFont typeface="Arial" panose="020B0604020202020204" pitchFamily="34" charset="0"/>
              <a:buChar char="•"/>
            </a:pPr>
            <a:r>
              <a:rPr lang="en-GB" sz="3600" dirty="0">
                <a:solidFill>
                  <a:schemeClr val="accent2">
                    <a:lumMod val="50000"/>
                  </a:schemeClr>
                </a:solidFill>
                <a:latin typeface="+mj-lt"/>
              </a:rPr>
              <a:t>flame burn.</a:t>
            </a:r>
            <a:endParaRPr lang="en-US" sz="3600" dirty="0">
              <a:solidFill>
                <a:schemeClr val="accent2">
                  <a:lumMod val="50000"/>
                </a:schemeClr>
              </a:solidFill>
              <a:latin typeface="+mj-lt"/>
            </a:endParaRPr>
          </a:p>
          <a:p>
            <a:pPr>
              <a:buFont typeface="Arial" panose="020B0604020202020204" pitchFamily="34" charset="0"/>
              <a:buChar char="•"/>
            </a:pPr>
            <a:r>
              <a:rPr lang="en-US" sz="3600" dirty="0">
                <a:solidFill>
                  <a:schemeClr val="accent2">
                    <a:lumMod val="50000"/>
                  </a:schemeClr>
                </a:solidFill>
                <a:latin typeface="+mj-lt"/>
              </a:rPr>
              <a:t>Arc burn.</a:t>
            </a:r>
          </a:p>
          <a:p>
            <a:pPr>
              <a:buFont typeface="Arial" panose="020B0604020202020204" pitchFamily="34" charset="0"/>
              <a:buChar char="•"/>
            </a:pPr>
            <a:r>
              <a:rPr lang="en-US" sz="3600" dirty="0">
                <a:solidFill>
                  <a:schemeClr val="accent2">
                    <a:lumMod val="50000"/>
                  </a:schemeClr>
                </a:solidFill>
                <a:latin typeface="+mj-lt"/>
              </a:rPr>
              <a:t> Flash burn.</a:t>
            </a:r>
          </a:p>
          <a:p>
            <a:pPr>
              <a:buFont typeface="Arial" panose="020B0604020202020204" pitchFamily="34" charset="0"/>
              <a:buChar char="•"/>
            </a:pPr>
            <a:r>
              <a:rPr lang="en-US" sz="3600" dirty="0">
                <a:solidFill>
                  <a:schemeClr val="accent2">
                    <a:lumMod val="50000"/>
                  </a:schemeClr>
                </a:solidFill>
                <a:latin typeface="+mj-lt"/>
              </a:rPr>
              <a:t>Oral burn .</a:t>
            </a:r>
          </a:p>
          <a:p>
            <a:pPr marL="0" indent="0">
              <a:buNone/>
            </a:pPr>
            <a:endParaRPr lang="en-US" sz="3200" b="1" dirty="0"/>
          </a:p>
        </p:txBody>
      </p:sp>
    </p:spTree>
    <p:extLst>
      <p:ext uri="{BB962C8B-B14F-4D97-AF65-F5344CB8AC3E}">
        <p14:creationId xmlns:p14="http://schemas.microsoft.com/office/powerpoint/2010/main" val="205337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1" y="357166"/>
            <a:ext cx="11343051" cy="6072230"/>
          </a:xfrm>
        </p:spPr>
        <p:style>
          <a:lnRef idx="1">
            <a:schemeClr val="accent3"/>
          </a:lnRef>
          <a:fillRef idx="2">
            <a:schemeClr val="accent3"/>
          </a:fillRef>
          <a:effectRef idx="1">
            <a:schemeClr val="accent3"/>
          </a:effectRef>
          <a:fontRef idx="minor">
            <a:schemeClr val="dk1"/>
          </a:fontRef>
        </p:style>
        <p:txBody>
          <a:bodyPr>
            <a:normAutofit/>
          </a:bodyPr>
          <a:lstStyle/>
          <a:p>
            <a:pPr algn="l">
              <a:buNone/>
            </a:pPr>
            <a:r>
              <a:rPr lang="en-US" dirty="0"/>
              <a:t>*Unlike other forms of burn, there is extensive and </a:t>
            </a:r>
            <a:r>
              <a:rPr lang="en-US" b="1" u="sng" dirty="0"/>
              <a:t>deeper damage </a:t>
            </a:r>
            <a:r>
              <a:rPr lang="en-US" dirty="0"/>
              <a:t>due to prolonged exposure and continuous reaction of the chemical with tissues.</a:t>
            </a:r>
          </a:p>
          <a:p>
            <a:pPr algn="l">
              <a:buNone/>
            </a:pPr>
            <a:r>
              <a:rPr lang="en-US" dirty="0"/>
              <a:t>*</a:t>
            </a:r>
            <a:r>
              <a:rPr lang="en-US" b="1" u="sng" dirty="0"/>
              <a:t>10.7%</a:t>
            </a:r>
            <a:r>
              <a:rPr lang="en-US" b="1" dirty="0"/>
              <a:t> of all burns but account for up to </a:t>
            </a:r>
            <a:r>
              <a:rPr lang="en-US" b="1" u="sng" dirty="0"/>
              <a:t>30%</a:t>
            </a:r>
            <a:r>
              <a:rPr lang="en-US" b="1" dirty="0"/>
              <a:t> of all burn-related deaths.</a:t>
            </a:r>
          </a:p>
          <a:p>
            <a:pPr algn="l">
              <a:buNone/>
            </a:pPr>
            <a:r>
              <a:rPr lang="en-US" i="1" dirty="0"/>
              <a:t>* commonly in children who explore at their "cruiser" level in the home</a:t>
            </a:r>
          </a:p>
          <a:p>
            <a:pPr algn="l">
              <a:buNone/>
            </a:pPr>
            <a:r>
              <a:rPr lang="en-US" i="1" dirty="0"/>
              <a:t>*adults suffer chemical injuries in the workplace.</a:t>
            </a:r>
            <a:endParaRPr lang="ar-JO"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4274127"/>
            <a:ext cx="9889099" cy="1737916"/>
          </a:xfrm>
          <a:prstGeom prst="rect">
            <a:avLst/>
          </a:prstGeom>
        </p:spPr>
      </p:pic>
    </p:spTree>
    <p:extLst>
      <p:ext uri="{BB962C8B-B14F-4D97-AF65-F5344CB8AC3E}">
        <p14:creationId xmlns:p14="http://schemas.microsoft.com/office/powerpoint/2010/main" val="218507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81200"/>
            <a:ext cx="9753600" cy="4572000"/>
          </a:xfrm>
        </p:spPr>
        <p:txBody>
          <a:bodyPr>
            <a:noAutofit/>
          </a:bodyPr>
          <a:lstStyle/>
          <a:p>
            <a:r>
              <a:rPr lang="en-GB" sz="3600" dirty="0">
                <a:solidFill>
                  <a:schemeClr val="accent2">
                    <a:lumMod val="50000"/>
                  </a:schemeClr>
                </a:solidFill>
                <a:latin typeface="+mj-lt"/>
              </a:rPr>
              <a:t>they are due to the direct action of the current on the human cell whatever its type. It can induce a direct lesion of the nervous, cardiac, or muscular cells, which can cause cardio-respiratory arrest. In this case, we speak of an electrocution accident. The depolarization effect is a function of the current intensity.</a:t>
            </a:r>
            <a:endParaRPr lang="en-US" sz="3600" dirty="0">
              <a:solidFill>
                <a:schemeClr val="accent2">
                  <a:lumMod val="50000"/>
                </a:schemeClr>
              </a:solidFill>
              <a:latin typeface="+mj-lt"/>
            </a:endParaRPr>
          </a:p>
        </p:txBody>
      </p:sp>
      <p:sp>
        <p:nvSpPr>
          <p:cNvPr id="4" name="TextBox 3"/>
          <p:cNvSpPr txBox="1"/>
          <p:nvPr/>
        </p:nvSpPr>
        <p:spPr>
          <a:xfrm>
            <a:off x="1143000" y="838201"/>
            <a:ext cx="4114800" cy="1446550"/>
          </a:xfrm>
          <a:prstGeom prst="rect">
            <a:avLst/>
          </a:prstGeom>
          <a:solidFill>
            <a:schemeClr val="accent1">
              <a:lumMod val="75000"/>
            </a:schemeClr>
          </a:solidFill>
        </p:spPr>
        <p:txBody>
          <a:bodyPr wrap="square" rtlCol="0">
            <a:spAutoFit/>
          </a:bodyPr>
          <a:lstStyle/>
          <a:p>
            <a:r>
              <a:rPr lang="en-US" sz="4400" dirty="0">
                <a:solidFill>
                  <a:schemeClr val="accent2">
                    <a:lumMod val="50000"/>
                  </a:schemeClr>
                </a:solidFill>
                <a:latin typeface="+mj-lt"/>
              </a:rPr>
              <a:t>Depolarization lesions:</a:t>
            </a:r>
          </a:p>
        </p:txBody>
      </p:sp>
    </p:spTree>
    <p:extLst>
      <p:ext uri="{BB962C8B-B14F-4D97-AF65-F5344CB8AC3E}">
        <p14:creationId xmlns:p14="http://schemas.microsoft.com/office/powerpoint/2010/main" val="269453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914400"/>
            <a:ext cx="3740224" cy="685800"/>
          </a:xfrm>
          <a:solidFill>
            <a:schemeClr val="accent1">
              <a:lumMod val="75000"/>
            </a:schemeClr>
          </a:solidFill>
        </p:spPr>
        <p:txBody>
          <a:bodyPr>
            <a:normAutofit fontScale="90000"/>
          </a:bodyPr>
          <a:lstStyle/>
          <a:p>
            <a:r>
              <a:rPr lang="en-US" dirty="0">
                <a:solidFill>
                  <a:schemeClr val="accent2">
                    <a:lumMod val="50000"/>
                  </a:schemeClr>
                </a:solidFill>
              </a:rPr>
              <a:t>Low-voltage burn</a:t>
            </a:r>
          </a:p>
        </p:txBody>
      </p:sp>
      <p:sp>
        <p:nvSpPr>
          <p:cNvPr id="3" name="عنصر نائب للمحتوى 2"/>
          <p:cNvSpPr>
            <a:spLocks noGrp="1"/>
          </p:cNvSpPr>
          <p:nvPr>
            <p:ph idx="1"/>
          </p:nvPr>
        </p:nvSpPr>
        <p:spPr>
          <a:xfrm>
            <a:off x="1066800" y="1905000"/>
            <a:ext cx="5334000" cy="4221163"/>
          </a:xfrm>
        </p:spPr>
        <p:txBody>
          <a:bodyPr>
            <a:normAutofit fontScale="85000" lnSpcReduction="20000"/>
          </a:bodyPr>
          <a:lstStyle/>
          <a:p>
            <a:pPr marL="0" indent="0">
              <a:buNone/>
            </a:pPr>
            <a:r>
              <a:rPr lang="en-US" sz="3200" dirty="0">
                <a:solidFill>
                  <a:schemeClr val="accent2">
                    <a:lumMod val="50000"/>
                  </a:schemeClr>
                </a:solidFill>
                <a:latin typeface="+mj-lt"/>
              </a:rPr>
              <a:t>A burn produced by contact with a power source of 500 volts or less . </a:t>
            </a:r>
          </a:p>
          <a:p>
            <a:r>
              <a:rPr lang="en-US" sz="3200" dirty="0">
                <a:solidFill>
                  <a:schemeClr val="accent2">
                    <a:lumMod val="50000"/>
                  </a:schemeClr>
                </a:solidFill>
                <a:latin typeface="+mj-lt"/>
              </a:rPr>
              <a:t>The current at this voltage is not enough to cause tissue damage along its path except at the contact site. </a:t>
            </a:r>
          </a:p>
          <a:p>
            <a:r>
              <a:rPr lang="en-US" sz="3200" dirty="0">
                <a:solidFill>
                  <a:schemeClr val="accent2">
                    <a:lumMod val="50000"/>
                  </a:schemeClr>
                </a:solidFill>
                <a:latin typeface="+mj-lt"/>
              </a:rPr>
              <a:t>This type of burn may be mild, superficial, or severe depending on the contact time.</a:t>
            </a:r>
          </a:p>
          <a:p>
            <a:r>
              <a:rPr lang="en-US" sz="3200" dirty="0"/>
              <a:t>In Jordan houses 220V In industrial factories 360V</a:t>
            </a:r>
            <a:endParaRPr lang="en-US" sz="3200" dirty="0">
              <a:solidFill>
                <a:schemeClr val="accent2">
                  <a:lumMod val="50000"/>
                </a:schemeClr>
              </a:solidFill>
              <a:latin typeface="+mj-lt"/>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828800"/>
            <a:ext cx="3505200" cy="3874168"/>
          </a:xfrm>
          <a:prstGeom prst="rect">
            <a:avLst/>
          </a:prstGeom>
        </p:spPr>
      </p:pic>
    </p:spTree>
    <p:extLst>
      <p:ext uri="{BB962C8B-B14F-4D97-AF65-F5344CB8AC3E}">
        <p14:creationId xmlns:p14="http://schemas.microsoft.com/office/powerpoint/2010/main" val="393669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914400"/>
            <a:ext cx="4400872" cy="685800"/>
          </a:xfrm>
          <a:solidFill>
            <a:schemeClr val="accent1">
              <a:lumMod val="75000"/>
            </a:schemeClr>
          </a:solidFill>
        </p:spPr>
        <p:txBody>
          <a:bodyPr>
            <a:noAutofit/>
          </a:bodyPr>
          <a:lstStyle/>
          <a:p>
            <a:r>
              <a:rPr lang="en-US" sz="4400" dirty="0">
                <a:solidFill>
                  <a:schemeClr val="accent2">
                    <a:lumMod val="50000"/>
                  </a:schemeClr>
                </a:solidFill>
              </a:rPr>
              <a:t>High voltage burn.</a:t>
            </a:r>
          </a:p>
        </p:txBody>
      </p:sp>
      <p:sp>
        <p:nvSpPr>
          <p:cNvPr id="3" name="عنصر نائب للمحتوى 2"/>
          <p:cNvSpPr>
            <a:spLocks noGrp="1"/>
          </p:cNvSpPr>
          <p:nvPr>
            <p:ph idx="1"/>
          </p:nvPr>
        </p:nvSpPr>
        <p:spPr>
          <a:xfrm>
            <a:off x="1066800" y="1764160"/>
            <a:ext cx="6172200" cy="4941440"/>
          </a:xfrm>
        </p:spPr>
        <p:txBody>
          <a:bodyPr>
            <a:noAutofit/>
          </a:bodyPr>
          <a:lstStyle/>
          <a:p>
            <a:r>
              <a:rPr lang="en-US" sz="3200" dirty="0">
                <a:solidFill>
                  <a:schemeClr val="accent2">
                    <a:lumMod val="50000"/>
                  </a:schemeClr>
                </a:solidFill>
                <a:latin typeface="+mj-lt"/>
              </a:rPr>
              <a:t>This burn is very severe as the victim makes direct contact with the high voltage supply and the damage runs its course throughout the body. </a:t>
            </a:r>
          </a:p>
          <a:p>
            <a:r>
              <a:rPr lang="en-GB" sz="3200" dirty="0">
                <a:solidFill>
                  <a:schemeClr val="accent2">
                    <a:lumMod val="50000"/>
                  </a:schemeClr>
                </a:solidFill>
                <a:latin typeface="+mj-lt"/>
              </a:rPr>
              <a:t>The resistance of dry skin is significantly reduced when current voltage exceeds 500 V.</a:t>
            </a:r>
            <a:endParaRPr lang="en-US" sz="3200" dirty="0">
              <a:solidFill>
                <a:schemeClr val="accent2">
                  <a:lumMod val="50000"/>
                </a:schemeClr>
              </a:solidFill>
              <a:latin typeface="+mj-lt"/>
            </a:endParaRPr>
          </a:p>
          <a:p>
            <a:r>
              <a:rPr lang="en-US" sz="3200" dirty="0">
                <a:solidFill>
                  <a:schemeClr val="accent2">
                    <a:lumMod val="50000"/>
                  </a:schemeClr>
                </a:solidFill>
                <a:latin typeface="+mj-lt"/>
              </a:rPr>
              <a:t>Exterior injuries are misleading as most of the damage occurs underneath the skin.</a:t>
            </a:r>
          </a:p>
          <a:p>
            <a:r>
              <a:rPr lang="en-US" sz="3200" dirty="0">
                <a:solidFill>
                  <a:schemeClr val="accent2">
                    <a:lumMod val="50000"/>
                  </a:schemeClr>
                </a:solidFill>
                <a:latin typeface="+mj-lt"/>
              </a:rPr>
              <a:t> In this case, subdermal tissues are severely damage.</a:t>
            </a:r>
          </a:p>
          <a:p>
            <a:endParaRPr lang="en-US" sz="3200" dirty="0">
              <a:solidFill>
                <a:schemeClr val="accent2">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1066804"/>
            <a:ext cx="2895600" cy="5445915"/>
          </a:xfrm>
          <a:prstGeom prst="rect">
            <a:avLst/>
          </a:prstGeom>
        </p:spPr>
      </p:pic>
    </p:spTree>
    <p:extLst>
      <p:ext uri="{BB962C8B-B14F-4D97-AF65-F5344CB8AC3E}">
        <p14:creationId xmlns:p14="http://schemas.microsoft.com/office/powerpoint/2010/main" val="2366041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3473138"/>
              </p:ext>
            </p:extLst>
          </p:nvPr>
        </p:nvGraphicFramePr>
        <p:xfrm>
          <a:off x="1524000" y="727445"/>
          <a:ext cx="8915400" cy="5078999"/>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89879">
                <a:tc>
                  <a:txBody>
                    <a:bodyPr/>
                    <a:lstStyle/>
                    <a:p>
                      <a:r>
                        <a:rPr lang="en-GB" dirty="0"/>
                        <a:t>Low-Voltage Shock Effects</a:t>
                      </a:r>
                    </a:p>
                    <a:p>
                      <a:r>
                        <a:rPr lang="en-GB" dirty="0"/>
                        <a:t>(&lt; 500 Volts)</a:t>
                      </a:r>
                      <a:endParaRPr lang="en-US" dirty="0"/>
                    </a:p>
                  </a:txBody>
                  <a:tcPr>
                    <a:solidFill>
                      <a:schemeClr val="accent1">
                        <a:lumMod val="75000"/>
                      </a:schemeClr>
                    </a:solidFill>
                  </a:tcPr>
                </a:tc>
                <a:tc>
                  <a:txBody>
                    <a:bodyPr/>
                    <a:lstStyle/>
                    <a:p>
                      <a:r>
                        <a:rPr lang="en-GB" dirty="0"/>
                        <a:t>High-Voltage Shock Effects</a:t>
                      </a:r>
                    </a:p>
                    <a:p>
                      <a:r>
                        <a:rPr lang="en-GB" dirty="0"/>
                        <a:t>(500+ Volts)</a:t>
                      </a:r>
                      <a:endParaRPr lang="en-US" dirty="0"/>
                    </a:p>
                  </a:txBody>
                  <a:tcPr>
                    <a:solidFill>
                      <a:schemeClr val="accent1">
                        <a:lumMod val="75000"/>
                      </a:schemeClr>
                    </a:solidFill>
                  </a:tcPr>
                </a:tc>
                <a:extLst>
                  <a:ext uri="{0D108BD9-81ED-4DB2-BD59-A6C34878D82A}">
                    <a16:rowId xmlns:a16="http://schemas.microsoft.com/office/drawing/2014/main" val="10000"/>
                  </a:ext>
                </a:extLst>
              </a:tr>
              <a:tr h="357240">
                <a:tc>
                  <a:txBody>
                    <a:bodyPr/>
                    <a:lstStyle/>
                    <a:p>
                      <a:r>
                        <a:rPr lang="en-US" dirty="0">
                          <a:solidFill>
                            <a:schemeClr val="accent2">
                              <a:lumMod val="50000"/>
                            </a:schemeClr>
                          </a:solidFill>
                        </a:rPr>
                        <a:t>Superficial burns</a:t>
                      </a:r>
                    </a:p>
                  </a:txBody>
                  <a:tcPr/>
                </a:tc>
                <a:tc>
                  <a:txBody>
                    <a:bodyPr/>
                    <a:lstStyle/>
                    <a:p>
                      <a:r>
                        <a:rPr lang="en-US" dirty="0">
                          <a:solidFill>
                            <a:schemeClr val="accent2">
                              <a:lumMod val="50000"/>
                            </a:schemeClr>
                          </a:solidFill>
                        </a:rPr>
                        <a:t>Deep and occult burns</a:t>
                      </a:r>
                    </a:p>
                  </a:txBody>
                  <a:tcPr/>
                </a:tc>
                <a:extLst>
                  <a:ext uri="{0D108BD9-81ED-4DB2-BD59-A6C34878D82A}">
                    <a16:rowId xmlns:a16="http://schemas.microsoft.com/office/drawing/2014/main" val="10001"/>
                  </a:ext>
                </a:extLst>
              </a:tr>
              <a:tr h="357240">
                <a:tc>
                  <a:txBody>
                    <a:bodyPr/>
                    <a:lstStyle/>
                    <a:p>
                      <a:r>
                        <a:rPr lang="en-GB" dirty="0">
                          <a:solidFill>
                            <a:schemeClr val="accent2">
                              <a:lumMod val="50000"/>
                            </a:schemeClr>
                          </a:solidFill>
                        </a:rPr>
                        <a:t>No late arrhythmia Case reports of </a:t>
                      </a:r>
                      <a:endParaRPr lang="en-US" dirty="0">
                        <a:solidFill>
                          <a:schemeClr val="accent2">
                            <a:lumMod val="50000"/>
                          </a:schemeClr>
                        </a:solidFill>
                      </a:endParaRPr>
                    </a:p>
                  </a:txBody>
                  <a:tcPr/>
                </a:tc>
                <a:tc>
                  <a:txBody>
                    <a:bodyPr/>
                    <a:lstStyle/>
                    <a:p>
                      <a:r>
                        <a:rPr lang="en-US" dirty="0">
                          <a:solidFill>
                            <a:schemeClr val="accent2">
                              <a:lumMod val="50000"/>
                            </a:schemeClr>
                          </a:solidFill>
                        </a:rPr>
                        <a:t>late arrhythmia</a:t>
                      </a:r>
                    </a:p>
                  </a:txBody>
                  <a:tcPr/>
                </a:tc>
                <a:extLst>
                  <a:ext uri="{0D108BD9-81ED-4DB2-BD59-A6C34878D82A}">
                    <a16:rowId xmlns:a16="http://schemas.microsoft.com/office/drawing/2014/main" val="10002"/>
                  </a:ext>
                </a:extLst>
              </a:tr>
              <a:tr h="441960">
                <a:tc>
                  <a:txBody>
                    <a:bodyPr/>
                    <a:lstStyle/>
                    <a:p>
                      <a:r>
                        <a:rPr lang="en-US" dirty="0">
                          <a:solidFill>
                            <a:schemeClr val="accent2">
                              <a:lumMod val="50000"/>
                            </a:schemeClr>
                          </a:solidFill>
                        </a:rPr>
                        <a:t>Usually alternating current</a:t>
                      </a:r>
                    </a:p>
                  </a:txBody>
                  <a:tcPr/>
                </a:tc>
                <a:tc>
                  <a:txBody>
                    <a:bodyPr/>
                    <a:lstStyle/>
                    <a:p>
                      <a:r>
                        <a:rPr lang="en-GB" dirty="0">
                          <a:solidFill>
                            <a:schemeClr val="accent2">
                              <a:lumMod val="50000"/>
                            </a:schemeClr>
                          </a:solidFill>
                        </a:rPr>
                        <a:t>Either alternating current or direct current</a:t>
                      </a:r>
                    </a:p>
                  </a:txBody>
                  <a:tcPr/>
                </a:tc>
                <a:extLst>
                  <a:ext uri="{0D108BD9-81ED-4DB2-BD59-A6C34878D82A}">
                    <a16:rowId xmlns:a16="http://schemas.microsoft.com/office/drawing/2014/main" val="10003"/>
                  </a:ext>
                </a:extLst>
              </a:tr>
              <a:tr h="357240">
                <a:tc>
                  <a:txBody>
                    <a:bodyPr/>
                    <a:lstStyle/>
                    <a:p>
                      <a:r>
                        <a:rPr lang="en-US" dirty="0">
                          <a:solidFill>
                            <a:schemeClr val="accent2">
                              <a:lumMod val="50000"/>
                            </a:schemeClr>
                          </a:solidFill>
                        </a:rPr>
                        <a:t>Rhabdomyolysis uncommon </a:t>
                      </a:r>
                    </a:p>
                  </a:txBody>
                  <a:tcPr/>
                </a:tc>
                <a:tc>
                  <a:txBody>
                    <a:bodyPr/>
                    <a:lstStyle/>
                    <a:p>
                      <a:r>
                        <a:rPr lang="en-US" dirty="0">
                          <a:solidFill>
                            <a:schemeClr val="accent2">
                              <a:lumMod val="50000"/>
                            </a:schemeClr>
                          </a:solidFill>
                        </a:rPr>
                        <a:t>Rhabdomyolysis common</a:t>
                      </a:r>
                    </a:p>
                  </a:txBody>
                  <a:tcPr/>
                </a:tc>
                <a:extLst>
                  <a:ext uri="{0D108BD9-81ED-4DB2-BD59-A6C34878D82A}">
                    <a16:rowId xmlns:a16="http://schemas.microsoft.com/office/drawing/2014/main" val="10004"/>
                  </a:ext>
                </a:extLst>
              </a:tr>
              <a:tr h="625170">
                <a:tc>
                  <a:txBody>
                    <a:bodyPr/>
                    <a:lstStyle/>
                    <a:p>
                      <a:r>
                        <a:rPr lang="en-US" dirty="0">
                          <a:solidFill>
                            <a:schemeClr val="accent2">
                              <a:lumMod val="50000"/>
                            </a:schemeClr>
                          </a:solidFill>
                        </a:rPr>
                        <a:t>Secondary trauma less common </a:t>
                      </a:r>
                    </a:p>
                  </a:txBody>
                  <a:tcPr/>
                </a:tc>
                <a:tc>
                  <a:txBody>
                    <a:bodyPr/>
                    <a:lstStyle/>
                    <a:p>
                      <a:r>
                        <a:rPr lang="en-GB" dirty="0">
                          <a:solidFill>
                            <a:schemeClr val="accent2">
                              <a:lumMod val="50000"/>
                            </a:schemeClr>
                          </a:solidFill>
                        </a:rPr>
                        <a:t>Secondary trauma from falls and</a:t>
                      </a:r>
                      <a:r>
                        <a:rPr lang="en-GB" baseline="0" dirty="0">
                          <a:solidFill>
                            <a:schemeClr val="accent2">
                              <a:lumMod val="50000"/>
                            </a:schemeClr>
                          </a:solidFill>
                        </a:rPr>
                        <a:t> </a:t>
                      </a:r>
                      <a:r>
                        <a:rPr lang="en-GB" dirty="0">
                          <a:solidFill>
                            <a:schemeClr val="accent2">
                              <a:lumMod val="50000"/>
                            </a:schemeClr>
                          </a:solidFill>
                        </a:rPr>
                        <a:t>tetanic muscle contractions</a:t>
                      </a:r>
                    </a:p>
                  </a:txBody>
                  <a:tcPr/>
                </a:tc>
                <a:extLst>
                  <a:ext uri="{0D108BD9-81ED-4DB2-BD59-A6C34878D82A}">
                    <a16:rowId xmlns:a16="http://schemas.microsoft.com/office/drawing/2014/main" val="10005"/>
                  </a:ext>
                </a:extLst>
              </a:tr>
              <a:tr h="746760">
                <a:tc>
                  <a:txBody>
                    <a:bodyPr/>
                    <a:lstStyle/>
                    <a:p>
                      <a:r>
                        <a:rPr lang="en-GB" dirty="0">
                          <a:solidFill>
                            <a:schemeClr val="accent2">
                              <a:lumMod val="50000"/>
                            </a:schemeClr>
                          </a:solidFill>
                        </a:rPr>
                        <a:t>Contact is prolonged (unable to let go)</a:t>
                      </a:r>
                    </a:p>
                  </a:txBody>
                  <a:tcPr/>
                </a:tc>
                <a:tc>
                  <a:txBody>
                    <a:bodyPr/>
                    <a:lstStyle/>
                    <a:p>
                      <a:r>
                        <a:rPr lang="en-GB" dirty="0">
                          <a:solidFill>
                            <a:schemeClr val="accent2">
                              <a:lumMod val="50000"/>
                            </a:schemeClr>
                          </a:solidFill>
                        </a:rPr>
                        <a:t>Contact can be brief (thrown from voltage source)</a:t>
                      </a:r>
                      <a:endParaRPr lang="en-US" dirty="0">
                        <a:solidFill>
                          <a:schemeClr val="accent2">
                            <a:lumMod val="50000"/>
                          </a:schemeClr>
                        </a:solidFill>
                      </a:endParaRPr>
                    </a:p>
                  </a:txBody>
                  <a:tcPr/>
                </a:tc>
                <a:extLst>
                  <a:ext uri="{0D108BD9-81ED-4DB2-BD59-A6C34878D82A}">
                    <a16:rowId xmlns:a16="http://schemas.microsoft.com/office/drawing/2014/main" val="10006"/>
                  </a:ext>
                </a:extLst>
              </a:tr>
              <a:tr h="1428960">
                <a:tc>
                  <a:txBody>
                    <a:bodyPr/>
                    <a:lstStyle/>
                    <a:p>
                      <a:r>
                        <a:rPr lang="en-US" dirty="0">
                          <a:solidFill>
                            <a:schemeClr val="accent2">
                              <a:lumMod val="50000"/>
                            </a:schemeClr>
                          </a:solidFill>
                        </a:rPr>
                        <a:t>Cardiac arrest from ventricular</a:t>
                      </a:r>
                    </a:p>
                    <a:p>
                      <a:r>
                        <a:rPr lang="en-US" dirty="0">
                          <a:solidFill>
                            <a:schemeClr val="accent2">
                              <a:lumMod val="50000"/>
                            </a:schemeClr>
                          </a:solidFill>
                        </a:rPr>
                        <a:t>fibrillation</a:t>
                      </a:r>
                    </a:p>
                    <a:p>
                      <a:endParaRPr lang="en-US" dirty="0">
                        <a:solidFill>
                          <a:schemeClr val="accent2">
                            <a:lumMod val="50000"/>
                          </a:schemeClr>
                        </a:solidFill>
                      </a:endParaRPr>
                    </a:p>
                  </a:txBody>
                  <a:tcPr/>
                </a:tc>
                <a:tc>
                  <a:txBody>
                    <a:bodyPr/>
                    <a:lstStyle/>
                    <a:p>
                      <a:r>
                        <a:rPr lang="en-GB" dirty="0">
                          <a:solidFill>
                            <a:schemeClr val="accent2">
                              <a:lumMod val="50000"/>
                            </a:schemeClr>
                          </a:solidFill>
                        </a:rPr>
                        <a:t>Cardiac arrest from ventricular</a:t>
                      </a:r>
                    </a:p>
                    <a:p>
                      <a:r>
                        <a:rPr lang="en-GB" dirty="0">
                          <a:solidFill>
                            <a:schemeClr val="accent2">
                              <a:lumMod val="50000"/>
                            </a:schemeClr>
                          </a:solidFill>
                        </a:rPr>
                        <a:t>fibrillation; direct damage to</a:t>
                      </a:r>
                    </a:p>
                    <a:p>
                      <a:r>
                        <a:rPr lang="en-GB" dirty="0">
                          <a:solidFill>
                            <a:schemeClr val="accent2">
                              <a:lumMod val="50000"/>
                            </a:schemeClr>
                          </a:solidFill>
                        </a:rPr>
                        <a:t>myocardium, causing </a:t>
                      </a:r>
                      <a:r>
                        <a:rPr lang="en-GB" dirty="0" err="1">
                          <a:solidFill>
                            <a:schemeClr val="accent2">
                              <a:lumMod val="50000"/>
                            </a:schemeClr>
                          </a:solidFill>
                        </a:rPr>
                        <a:t>asystole</a:t>
                      </a:r>
                      <a:r>
                        <a:rPr lang="en-GB" dirty="0">
                          <a:solidFill>
                            <a:schemeClr val="accent2">
                              <a:lumMod val="50000"/>
                            </a:schemeClr>
                          </a:solidFill>
                        </a:rPr>
                        <a:t>;</a:t>
                      </a:r>
                    </a:p>
                    <a:p>
                      <a:r>
                        <a:rPr lang="en-GB" dirty="0">
                          <a:solidFill>
                            <a:schemeClr val="accent2">
                              <a:lumMod val="50000"/>
                            </a:schemeClr>
                          </a:solidFill>
                        </a:rPr>
                        <a:t>and coronary artery thrombosis</a:t>
                      </a:r>
                    </a:p>
                    <a:p>
                      <a:endParaRPr lang="en-US" dirty="0">
                        <a:solidFill>
                          <a:schemeClr val="accent2">
                            <a:lumMod val="50000"/>
                          </a:schemeClr>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28353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783" y="914400"/>
            <a:ext cx="3779912" cy="685800"/>
          </a:xfrm>
          <a:solidFill>
            <a:schemeClr val="accent1">
              <a:lumMod val="75000"/>
            </a:schemeClr>
          </a:solidFill>
        </p:spPr>
        <p:txBody>
          <a:bodyPr>
            <a:normAutofit fontScale="90000"/>
          </a:bodyPr>
          <a:lstStyle/>
          <a:p>
            <a:r>
              <a:rPr lang="en-US" sz="4000" dirty="0">
                <a:solidFill>
                  <a:schemeClr val="accent2">
                    <a:lumMod val="50000"/>
                  </a:schemeClr>
                </a:solidFill>
              </a:rPr>
              <a:t>Arc burn.</a:t>
            </a:r>
          </a:p>
        </p:txBody>
      </p:sp>
      <p:sp>
        <p:nvSpPr>
          <p:cNvPr id="3" name="عنصر نائب للمحتوى 2"/>
          <p:cNvSpPr>
            <a:spLocks noGrp="1"/>
          </p:cNvSpPr>
          <p:nvPr>
            <p:ph idx="1"/>
          </p:nvPr>
        </p:nvSpPr>
        <p:spPr>
          <a:xfrm>
            <a:off x="928781" y="1905000"/>
            <a:ext cx="5776819" cy="4343400"/>
          </a:xfrm>
        </p:spPr>
        <p:txBody>
          <a:bodyPr>
            <a:normAutofit/>
          </a:bodyPr>
          <a:lstStyle/>
          <a:p>
            <a:r>
              <a:rPr lang="en-US" sz="2400" dirty="0">
                <a:solidFill>
                  <a:schemeClr val="accent2">
                    <a:lumMod val="50000"/>
                  </a:schemeClr>
                </a:solidFill>
              </a:rPr>
              <a:t>This type of burn occurs when electrical energy passes from a high-resistance area to a low-resistance area. </a:t>
            </a:r>
          </a:p>
          <a:p>
            <a:r>
              <a:rPr lang="en-GB" sz="2400" dirty="0">
                <a:solidFill>
                  <a:schemeClr val="accent2">
                    <a:lumMod val="50000"/>
                  </a:schemeClr>
                </a:solidFill>
              </a:rPr>
              <a:t>it is a rare phenomenon but which must not be neglected. in some cases when the voltage is very high, there can be an attack without direct contact with the current. The electric jump distance is 2–3 m per 10,000 V. This high voltage generated remotely can cause real skin and muscle damage.</a:t>
            </a:r>
            <a:endParaRPr lang="en-US" sz="2400" dirty="0">
              <a:solidFill>
                <a:schemeClr val="accent2">
                  <a:lumMod val="5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990601"/>
            <a:ext cx="2971800" cy="5118463"/>
          </a:xfrm>
          <a:prstGeom prst="rect">
            <a:avLst/>
          </a:prstGeom>
        </p:spPr>
      </p:pic>
    </p:spTree>
    <p:extLst>
      <p:ext uri="{BB962C8B-B14F-4D97-AF65-F5344CB8AC3E}">
        <p14:creationId xmlns:p14="http://schemas.microsoft.com/office/powerpoint/2010/main" val="134582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14400"/>
            <a:ext cx="3352800" cy="609600"/>
          </a:xfrm>
          <a:solidFill>
            <a:schemeClr val="accent1">
              <a:lumMod val="75000"/>
            </a:schemeClr>
          </a:solidFill>
        </p:spPr>
        <p:txBody>
          <a:bodyPr>
            <a:noAutofit/>
          </a:bodyPr>
          <a:lstStyle/>
          <a:p>
            <a:r>
              <a:rPr lang="en-US" dirty="0">
                <a:solidFill>
                  <a:schemeClr val="accent2">
                    <a:lumMod val="50000"/>
                  </a:schemeClr>
                </a:solidFill>
              </a:rPr>
              <a:t>Flash burn.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0370" y="2765584"/>
            <a:ext cx="1394460" cy="2103120"/>
          </a:xfrm>
        </p:spPr>
      </p:pic>
      <p:sp>
        <p:nvSpPr>
          <p:cNvPr id="5" name="مربع نص 4"/>
          <p:cNvSpPr txBox="1"/>
          <p:nvPr/>
        </p:nvSpPr>
        <p:spPr>
          <a:xfrm>
            <a:off x="990600" y="1752602"/>
            <a:ext cx="6324600" cy="6555641"/>
          </a:xfrm>
          <a:prstGeom prst="rect">
            <a:avLst/>
          </a:prstGeom>
          <a:noFill/>
        </p:spPr>
        <p:txBody>
          <a:bodyPr wrap="square" rtlCol="0">
            <a:spAutoFit/>
          </a:bodyPr>
          <a:lstStyle/>
          <a:p>
            <a:r>
              <a:rPr lang="en-US" sz="2800" dirty="0">
                <a:solidFill>
                  <a:schemeClr val="accent2">
                    <a:lumMod val="50000"/>
                  </a:schemeClr>
                </a:solidFill>
                <a:latin typeface="+mj-lt"/>
              </a:rPr>
              <a:t>Flash burns are caused by electrical arcs that pass over the skin.</a:t>
            </a:r>
          </a:p>
          <a:p>
            <a:r>
              <a:rPr lang="en-US" sz="2800" dirty="0">
                <a:solidFill>
                  <a:schemeClr val="accent2">
                    <a:lumMod val="50000"/>
                  </a:schemeClr>
                </a:solidFill>
                <a:latin typeface="+mj-lt"/>
              </a:rPr>
              <a:t> The intense heat and light of an arc flash can cause severe burns.</a:t>
            </a:r>
          </a:p>
          <a:p>
            <a:r>
              <a:rPr lang="en-US" sz="2800" dirty="0">
                <a:solidFill>
                  <a:schemeClr val="accent2">
                    <a:lumMod val="50000"/>
                  </a:schemeClr>
                </a:solidFill>
                <a:latin typeface="+mj-lt"/>
              </a:rPr>
              <a:t> Although the burns on the skin are largely superficial and cover a large area, tissues beneath the skin are generally undamaged and unaffected.</a:t>
            </a:r>
          </a:p>
          <a:p>
            <a:r>
              <a:rPr lang="en-GB" sz="2800" dirty="0">
                <a:solidFill>
                  <a:schemeClr val="accent2">
                    <a:lumMod val="50000"/>
                  </a:schemeClr>
                </a:solidFill>
                <a:latin typeface="+mj-lt"/>
              </a:rPr>
              <a:t>these are thermal burns that can be observed during an electric shock accident and are secondary to the spark that can occur during contact with the electricity</a:t>
            </a:r>
            <a:endParaRPr lang="en-US" sz="2800" dirty="0">
              <a:solidFill>
                <a:schemeClr val="accent2">
                  <a:lumMod val="50000"/>
                </a:schemeClr>
              </a:solidFill>
              <a:latin typeface="+mj-lt"/>
            </a:endParaRPr>
          </a:p>
        </p:txBody>
      </p:sp>
    </p:spTree>
    <p:extLst>
      <p:ext uri="{BB962C8B-B14F-4D97-AF65-F5344CB8AC3E}">
        <p14:creationId xmlns:p14="http://schemas.microsoft.com/office/powerpoint/2010/main" val="190166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600200"/>
            <a:ext cx="4876800" cy="35052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3" y="1600200"/>
            <a:ext cx="5532599" cy="3505200"/>
          </a:xfrm>
        </p:spPr>
      </p:pic>
    </p:spTree>
    <p:extLst>
      <p:ext uri="{BB962C8B-B14F-4D97-AF65-F5344CB8AC3E}">
        <p14:creationId xmlns:p14="http://schemas.microsoft.com/office/powerpoint/2010/main" val="108192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5853" y="762000"/>
            <a:ext cx="7283152" cy="441920"/>
          </a:xfrm>
        </p:spPr>
        <p:txBody>
          <a:bodyPr>
            <a:normAutofit fontScale="90000"/>
          </a:bodyPr>
          <a:lstStyle/>
          <a:p>
            <a:r>
              <a:rPr lang="en-US" sz="4000" dirty="0"/>
              <a:t> </a:t>
            </a:r>
          </a:p>
        </p:txBody>
      </p:sp>
      <p:sp>
        <p:nvSpPr>
          <p:cNvPr id="6" name="Content Placeholder 5"/>
          <p:cNvSpPr>
            <a:spLocks noGrp="1"/>
          </p:cNvSpPr>
          <p:nvPr>
            <p:ph idx="1"/>
          </p:nvPr>
        </p:nvSpPr>
        <p:spPr>
          <a:xfrm>
            <a:off x="990600" y="1836241"/>
            <a:ext cx="9753600" cy="4840706"/>
          </a:xfrm>
        </p:spPr>
        <p:txBody>
          <a:bodyPr>
            <a:noAutofit/>
          </a:bodyPr>
          <a:lstStyle/>
          <a:p>
            <a:r>
              <a:rPr lang="en-GB" sz="2800" dirty="0">
                <a:solidFill>
                  <a:schemeClr val="accent2">
                    <a:lumMod val="50000"/>
                  </a:schemeClr>
                </a:solidFill>
                <a:latin typeface="+mj-lt"/>
              </a:rPr>
              <a:t>produced by the passage of the current according to the resistance of the tissues.</a:t>
            </a:r>
          </a:p>
          <a:p>
            <a:r>
              <a:rPr lang="en-GB" sz="2800" dirty="0">
                <a:solidFill>
                  <a:schemeClr val="accent2">
                    <a:lumMod val="50000"/>
                  </a:schemeClr>
                </a:solidFill>
                <a:latin typeface="+mj-lt"/>
              </a:rPr>
              <a:t> the higher the tissue resistance is, the more heat will be emitted and the more serious the lesions will be. </a:t>
            </a:r>
          </a:p>
          <a:p>
            <a:r>
              <a:rPr lang="en-GB" sz="2800" dirty="0">
                <a:solidFill>
                  <a:schemeClr val="accent2">
                    <a:lumMod val="50000"/>
                  </a:schemeClr>
                </a:solidFill>
                <a:latin typeface="+mj-lt"/>
              </a:rPr>
              <a:t>So fluid environments, nerves, blood, and vessels are low resistance tissues that emit little heat during the passage of electric current and lesions will be minimal.</a:t>
            </a:r>
          </a:p>
          <a:p>
            <a:r>
              <a:rPr lang="en-GB" sz="2800" dirty="0">
                <a:solidFill>
                  <a:schemeClr val="accent2">
                    <a:lumMod val="50000"/>
                  </a:schemeClr>
                </a:solidFill>
                <a:latin typeface="+mj-lt"/>
              </a:rPr>
              <a:t>However, the skin (mainly the stratum </a:t>
            </a:r>
            <a:r>
              <a:rPr lang="en-GB" sz="2800" dirty="0" err="1">
                <a:solidFill>
                  <a:schemeClr val="accent2">
                    <a:lumMod val="50000"/>
                  </a:schemeClr>
                </a:solidFill>
                <a:latin typeface="+mj-lt"/>
              </a:rPr>
              <a:t>corneum</a:t>
            </a:r>
            <a:r>
              <a:rPr lang="en-GB" sz="2800" dirty="0">
                <a:solidFill>
                  <a:schemeClr val="accent2">
                    <a:lumMod val="50000"/>
                  </a:schemeClr>
                </a:solidFill>
                <a:latin typeface="+mj-lt"/>
              </a:rPr>
              <a:t>) and the bone tissues are of high resistance and emit a lot of heat, which will cause lesions in the tissue cells in addition to a devastating action on the surrounding tissues like the muscles</a:t>
            </a:r>
            <a:endParaRPr lang="en-US" sz="2800" dirty="0">
              <a:solidFill>
                <a:schemeClr val="accent2">
                  <a:lumMod val="50000"/>
                </a:schemeClr>
              </a:solidFill>
              <a:latin typeface="+mj-lt"/>
            </a:endParaRPr>
          </a:p>
        </p:txBody>
      </p:sp>
      <p:sp>
        <p:nvSpPr>
          <p:cNvPr id="7" name="TextBox 6"/>
          <p:cNvSpPr txBox="1"/>
          <p:nvPr/>
        </p:nvSpPr>
        <p:spPr>
          <a:xfrm>
            <a:off x="990600" y="914401"/>
            <a:ext cx="4419600" cy="1446550"/>
          </a:xfrm>
          <a:prstGeom prst="rect">
            <a:avLst/>
          </a:prstGeom>
          <a:solidFill>
            <a:schemeClr val="accent1">
              <a:lumMod val="75000"/>
            </a:schemeClr>
          </a:solidFill>
        </p:spPr>
        <p:txBody>
          <a:bodyPr wrap="square" rtlCol="0">
            <a:spAutoFit/>
          </a:bodyPr>
          <a:lstStyle/>
          <a:p>
            <a:r>
              <a:rPr lang="en-GB" sz="4400" dirty="0">
                <a:solidFill>
                  <a:schemeClr val="accent2">
                    <a:lumMod val="50000"/>
                  </a:schemeClr>
                </a:solidFill>
                <a:latin typeface="+mj-lt"/>
              </a:rPr>
              <a:t>Heat induced lesions:</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854132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82464"/>
            <a:ext cx="3962400" cy="605118"/>
          </a:xfrm>
          <a:solidFill>
            <a:schemeClr val="accent1">
              <a:lumMod val="75000"/>
            </a:schemeClr>
          </a:solidFill>
        </p:spPr>
        <p:txBody>
          <a:bodyPr>
            <a:normAutofit fontScale="90000"/>
          </a:bodyPr>
          <a:lstStyle/>
          <a:p>
            <a:r>
              <a:rPr lang="en-US" sz="4000" dirty="0"/>
              <a:t> </a:t>
            </a:r>
            <a:r>
              <a:rPr lang="en-US" dirty="0">
                <a:solidFill>
                  <a:schemeClr val="accent2">
                    <a:lumMod val="50000"/>
                  </a:schemeClr>
                </a:solidFill>
              </a:rPr>
              <a:t>Flame burn</a:t>
            </a:r>
            <a:r>
              <a:rPr lang="en-US" sz="4000" dirty="0">
                <a:solidFill>
                  <a:schemeClr val="accent2">
                    <a:lumMod val="50000"/>
                  </a:schemeClr>
                </a:solidFill>
              </a:rPr>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994189"/>
            <a:ext cx="4495328" cy="2224947"/>
          </a:xfrm>
          <a:prstGeom prst="rect">
            <a:avLst/>
          </a:prstGeom>
          <a:ln>
            <a:solidFill>
              <a:schemeClr val="bg1"/>
            </a:solidFill>
          </a:ln>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3" y="1587582"/>
            <a:ext cx="4495327" cy="2266820"/>
          </a:xfrm>
          <a:prstGeom prst="rect">
            <a:avLst/>
          </a:prstGeom>
        </p:spPr>
      </p:pic>
      <p:sp>
        <p:nvSpPr>
          <p:cNvPr id="6" name="Rectangle 5"/>
          <p:cNvSpPr/>
          <p:nvPr/>
        </p:nvSpPr>
        <p:spPr>
          <a:xfrm>
            <a:off x="974913" y="1905003"/>
            <a:ext cx="4130489" cy="4524315"/>
          </a:xfrm>
          <a:prstGeom prst="rect">
            <a:avLst/>
          </a:prstGeom>
        </p:spPr>
        <p:txBody>
          <a:bodyPr wrap="square">
            <a:spAutoFit/>
          </a:bodyPr>
          <a:lstStyle/>
          <a:p>
            <a:r>
              <a:rPr lang="en-GB" dirty="0"/>
              <a:t> </a:t>
            </a:r>
            <a:r>
              <a:rPr lang="en-GB" sz="3600" dirty="0">
                <a:solidFill>
                  <a:schemeClr val="accent2">
                    <a:lumMod val="50000"/>
                  </a:schemeClr>
                </a:solidFill>
                <a:latin typeface="+mj-lt"/>
              </a:rPr>
              <a:t>Electrical burns of this type are caused by contact to things that were set in flame as a result to electrical fires such as clothing.</a:t>
            </a:r>
            <a:endParaRPr lang="en-US" sz="3600" dirty="0">
              <a:solidFill>
                <a:schemeClr val="accent2">
                  <a:lumMod val="50000"/>
                </a:schemeClr>
              </a:solidFill>
              <a:latin typeface="+mj-lt"/>
            </a:endParaRPr>
          </a:p>
        </p:txBody>
      </p:sp>
    </p:spTree>
    <p:extLst>
      <p:ext uri="{BB962C8B-B14F-4D97-AF65-F5344CB8AC3E}">
        <p14:creationId xmlns:p14="http://schemas.microsoft.com/office/powerpoint/2010/main" val="58328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914400"/>
            <a:ext cx="4038600" cy="685800"/>
          </a:xfrm>
          <a:solidFill>
            <a:schemeClr val="accent1">
              <a:lumMod val="75000"/>
            </a:schemeClr>
          </a:solidFill>
        </p:spPr>
        <p:txBody>
          <a:bodyPr>
            <a:normAutofit/>
          </a:bodyPr>
          <a:lstStyle/>
          <a:p>
            <a:r>
              <a:rPr lang="en-US" dirty="0">
                <a:solidFill>
                  <a:schemeClr val="accent2">
                    <a:lumMod val="50000"/>
                  </a:schemeClr>
                </a:solidFill>
              </a:rPr>
              <a:t>Oral burns</a:t>
            </a:r>
          </a:p>
        </p:txBody>
      </p:sp>
      <p:sp>
        <p:nvSpPr>
          <p:cNvPr id="3" name="عنصر نائب للمحتوى 2"/>
          <p:cNvSpPr>
            <a:spLocks noGrp="1"/>
          </p:cNvSpPr>
          <p:nvPr>
            <p:ph idx="1"/>
          </p:nvPr>
        </p:nvSpPr>
        <p:spPr>
          <a:xfrm>
            <a:off x="990600" y="2133604"/>
            <a:ext cx="4876800" cy="4013775"/>
          </a:xfrm>
        </p:spPr>
        <p:txBody>
          <a:bodyPr>
            <a:normAutofit fontScale="85000" lnSpcReduction="10000"/>
          </a:bodyPr>
          <a:lstStyle/>
          <a:p>
            <a:r>
              <a:rPr lang="en-US" sz="3600" dirty="0">
                <a:solidFill>
                  <a:schemeClr val="accent2">
                    <a:lumMod val="50000"/>
                  </a:schemeClr>
                </a:solidFill>
                <a:latin typeface="+mj-lt"/>
              </a:rPr>
              <a:t>This is caused by biting or sucking on electrical cords, and it most commonly happens to children. Electric current typically passes from one side of the child's mouth to the other, possibly causing deformity.</a:t>
            </a:r>
          </a:p>
          <a:p>
            <a:endParaRPr lang="en-US"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990600"/>
            <a:ext cx="3505200" cy="26306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038605"/>
            <a:ext cx="3505200" cy="2352675"/>
          </a:xfrm>
          <a:prstGeom prst="rect">
            <a:avLst/>
          </a:prstGeom>
        </p:spPr>
      </p:pic>
    </p:spTree>
    <p:extLst>
      <p:ext uri="{BB962C8B-B14F-4D97-AF65-F5344CB8AC3E}">
        <p14:creationId xmlns:p14="http://schemas.microsoft.com/office/powerpoint/2010/main" val="238684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0960" y="214290"/>
            <a:ext cx="11201440" cy="6286544"/>
          </a:xfrm>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sz="4000" b="1" dirty="0">
                <a:solidFill>
                  <a:schemeClr val="accent2">
                    <a:lumMod val="50000"/>
                  </a:schemeClr>
                </a:solidFill>
                <a:latin typeface="Aharoni" pitchFamily="2" charset="-79"/>
                <a:cs typeface="Aharoni" pitchFamily="2" charset="-79"/>
              </a:rPr>
              <a:t>*severity of signs and symptoms:</a:t>
            </a:r>
            <a:endParaRPr lang="ar-JO" sz="4000" b="1" dirty="0">
              <a:solidFill>
                <a:schemeClr val="accent2">
                  <a:lumMod val="50000"/>
                </a:schemeClr>
              </a:solidFill>
              <a:latin typeface="Aharoni" pitchFamily="2" charset="-79"/>
            </a:endParaRPr>
          </a:p>
          <a:p>
            <a:pPr algn="l">
              <a:buNone/>
            </a:pPr>
            <a:r>
              <a:rPr lang="en-US" dirty="0"/>
              <a:t>• The </a:t>
            </a:r>
            <a:r>
              <a:rPr lang="en-US" b="1" dirty="0"/>
              <a:t>strength</a:t>
            </a:r>
            <a:r>
              <a:rPr lang="en-US" dirty="0"/>
              <a:t> or </a:t>
            </a:r>
            <a:r>
              <a:rPr lang="en-US" b="1" dirty="0"/>
              <a:t>concentration</a:t>
            </a:r>
            <a:r>
              <a:rPr lang="en-US" dirty="0"/>
              <a:t> of the chemical</a:t>
            </a:r>
          </a:p>
          <a:p>
            <a:pPr algn="l">
              <a:buNone/>
            </a:pPr>
            <a:r>
              <a:rPr lang="en-US" dirty="0"/>
              <a:t>• The </a:t>
            </a:r>
            <a:r>
              <a:rPr lang="en-US" b="1" dirty="0"/>
              <a:t>site</a:t>
            </a:r>
            <a:r>
              <a:rPr lang="en-US" dirty="0"/>
              <a:t> of contact (eye, skin, mucous membrane)</a:t>
            </a:r>
          </a:p>
          <a:p>
            <a:pPr algn="l">
              <a:buNone/>
            </a:pPr>
            <a:r>
              <a:rPr lang="en-US" dirty="0"/>
              <a:t>• Whether it's </a:t>
            </a:r>
            <a:r>
              <a:rPr lang="en-US" b="1" dirty="0"/>
              <a:t>swallowed or inhaled</a:t>
            </a:r>
          </a:p>
          <a:p>
            <a:pPr algn="l">
              <a:buNone/>
            </a:pPr>
            <a:r>
              <a:rPr lang="en-US" dirty="0"/>
              <a:t>• Whether or not skin is </a:t>
            </a:r>
            <a:r>
              <a:rPr lang="en-US" b="1" dirty="0"/>
              <a:t>intact</a:t>
            </a:r>
          </a:p>
          <a:p>
            <a:pPr algn="l">
              <a:buNone/>
            </a:pPr>
            <a:r>
              <a:rPr lang="en-US" dirty="0"/>
              <a:t>• </a:t>
            </a:r>
            <a:r>
              <a:rPr lang="en-US" b="1" dirty="0"/>
              <a:t>How much </a:t>
            </a:r>
            <a:r>
              <a:rPr lang="en-US" dirty="0"/>
              <a:t>of the chemical you came into contact with</a:t>
            </a:r>
          </a:p>
          <a:p>
            <a:pPr algn="l">
              <a:buNone/>
            </a:pPr>
            <a:r>
              <a:rPr lang="en-US" dirty="0"/>
              <a:t>• </a:t>
            </a:r>
            <a:r>
              <a:rPr lang="en-US" b="1" dirty="0"/>
              <a:t>Duration</a:t>
            </a:r>
            <a:r>
              <a:rPr lang="en-US" dirty="0"/>
              <a:t> of exposure</a:t>
            </a:r>
          </a:p>
          <a:p>
            <a:pPr algn="l">
              <a:buNone/>
            </a:pPr>
            <a:r>
              <a:rPr lang="en-US" dirty="0"/>
              <a:t>• How the chemical works</a:t>
            </a:r>
            <a:endParaRPr lang="ar-JO" dirty="0"/>
          </a:p>
        </p:txBody>
      </p:sp>
    </p:spTree>
    <p:extLst>
      <p:ext uri="{BB962C8B-B14F-4D97-AF65-F5344CB8AC3E}">
        <p14:creationId xmlns:p14="http://schemas.microsoft.com/office/powerpoint/2010/main" val="292202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276600"/>
            <a:ext cx="9601200" cy="3429000"/>
          </a:xfrm>
        </p:spPr>
        <p:txBody>
          <a:bodyPr>
            <a:normAutofit/>
          </a:bodyPr>
          <a:lstStyle/>
          <a:p>
            <a:pPr marL="457200" indent="-457200">
              <a:buFont typeface="Arial" pitchFamily="34" charset="0"/>
              <a:buChar char="•"/>
            </a:pPr>
            <a:endParaRPr lang="en-US" sz="1900" b="1" dirty="0"/>
          </a:p>
          <a:p>
            <a:pPr marL="457200" indent="-457200">
              <a:buFont typeface="Arial" pitchFamily="34" charset="0"/>
              <a:buChar char="•"/>
            </a:pPr>
            <a:endParaRPr lang="en-US" sz="19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a:p>
            <a:pPr marL="457200" indent="-457200">
              <a:buFont typeface="Arial" pitchFamily="34" charset="0"/>
              <a:buChar char="•"/>
            </a:pPr>
            <a:endParaRPr lang="en-US" sz="2800" b="1" dirty="0">
              <a:solidFill>
                <a:schemeClr val="tx1"/>
              </a:solidFill>
            </a:endParaRPr>
          </a:p>
        </p:txBody>
      </p:sp>
      <p:sp>
        <p:nvSpPr>
          <p:cNvPr id="4" name="Title 1"/>
          <p:cNvSpPr txBox="1">
            <a:spLocks/>
          </p:cNvSpPr>
          <p:nvPr/>
        </p:nvSpPr>
        <p:spPr>
          <a:xfrm>
            <a:off x="0" y="3124200"/>
            <a:ext cx="8153400" cy="1399032"/>
          </a:xfrm>
          <a:prstGeom prst="rect">
            <a:avLst/>
          </a:prstGeom>
          <a:solidFill>
            <a:schemeClr val="accent1">
              <a:lumMod val="75000"/>
            </a:schemeClr>
          </a:solidFill>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l"/>
            <a:r>
              <a:rPr lang="en-GB">
                <a:solidFill>
                  <a:schemeClr val="accent2">
                    <a:lumMod val="50000"/>
                  </a:schemeClr>
                </a:solidFill>
              </a:rPr>
              <a:t>Mangment of electrical burns</a:t>
            </a:r>
            <a:endParaRPr lang="en-US" dirty="0">
              <a:solidFill>
                <a:schemeClr val="accent2">
                  <a:lumMod val="50000"/>
                </a:schemeClr>
              </a:solidFill>
            </a:endParaRPr>
          </a:p>
        </p:txBody>
      </p:sp>
      <p:sp>
        <p:nvSpPr>
          <p:cNvPr id="5" name="TextBox 4"/>
          <p:cNvSpPr txBox="1"/>
          <p:nvPr/>
        </p:nvSpPr>
        <p:spPr>
          <a:xfrm>
            <a:off x="685800" y="5348924"/>
            <a:ext cx="4343400" cy="584775"/>
          </a:xfrm>
          <a:prstGeom prst="rect">
            <a:avLst/>
          </a:prstGeom>
          <a:noFill/>
        </p:spPr>
        <p:txBody>
          <a:bodyPr wrap="square" rtlCol="0">
            <a:spAutoFit/>
          </a:bodyPr>
          <a:lstStyle/>
          <a:p>
            <a:r>
              <a:rPr lang="en-GB" sz="3200" dirty="0" err="1">
                <a:solidFill>
                  <a:schemeClr val="accent2">
                    <a:lumMod val="50000"/>
                  </a:schemeClr>
                </a:solidFill>
              </a:rPr>
              <a:t>Yanal</a:t>
            </a:r>
            <a:r>
              <a:rPr lang="en-GB" sz="3200" dirty="0">
                <a:solidFill>
                  <a:schemeClr val="accent2">
                    <a:lumMod val="50000"/>
                  </a:schemeClr>
                </a:solidFill>
              </a:rPr>
              <a:t> </a:t>
            </a:r>
            <a:r>
              <a:rPr lang="en-GB" sz="3200" dirty="0" err="1">
                <a:solidFill>
                  <a:schemeClr val="accent2">
                    <a:lumMod val="50000"/>
                  </a:schemeClr>
                </a:solidFill>
              </a:rPr>
              <a:t>Albaqaen</a:t>
            </a:r>
            <a:endParaRPr lang="en-US" sz="3200" dirty="0">
              <a:solidFill>
                <a:schemeClr val="accent2">
                  <a:lumMod val="50000"/>
                </a:schemeClr>
              </a:solidFill>
            </a:endParaRPr>
          </a:p>
        </p:txBody>
      </p:sp>
    </p:spTree>
    <p:extLst>
      <p:ext uri="{BB962C8B-B14F-4D97-AF65-F5344CB8AC3E}">
        <p14:creationId xmlns:p14="http://schemas.microsoft.com/office/powerpoint/2010/main" val="2231083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10668000" cy="5867400"/>
          </a:xfrm>
        </p:spPr>
        <p:txBody>
          <a:bodyPr>
            <a:normAutofit fontScale="92500" lnSpcReduction="10000"/>
          </a:bodyPr>
          <a:lstStyle/>
          <a:p>
            <a:pPr>
              <a:buFont typeface="Arial" panose="020B0604020202020204" pitchFamily="34" charset="0"/>
              <a:buChar char="•"/>
            </a:pPr>
            <a:r>
              <a:rPr lang="en-GB" sz="2800" dirty="0">
                <a:solidFill>
                  <a:schemeClr val="accent2">
                    <a:lumMod val="50000"/>
                  </a:schemeClr>
                </a:solidFill>
                <a:latin typeface="+mj-lt"/>
              </a:rPr>
              <a:t>Patients with electrical injury should be initially evaluated as both trauma and cardiac patients</a:t>
            </a:r>
          </a:p>
          <a:p>
            <a:pPr>
              <a:buFont typeface="Arial" panose="020B0604020202020204" pitchFamily="34" charset="0"/>
              <a:buChar char="•"/>
            </a:pPr>
            <a:r>
              <a:rPr lang="en-GB" sz="2800" dirty="0">
                <a:solidFill>
                  <a:schemeClr val="accent2">
                    <a:lumMod val="50000"/>
                  </a:schemeClr>
                </a:solidFill>
                <a:latin typeface="+mj-lt"/>
              </a:rPr>
              <a:t>Tetanic contractions induced in the muscle prevent the victim to free himself/ herself from the source. Strong contractions of flexor muscle group in upper limb tend to maintain the contact and it may cause muscle injury, joint dislocations and fractures .</a:t>
            </a:r>
          </a:p>
          <a:p>
            <a:pPr>
              <a:buFont typeface="Arial" panose="020B0604020202020204" pitchFamily="34" charset="0"/>
              <a:buChar char="•"/>
            </a:pPr>
            <a:endParaRPr lang="en-GB" sz="2800" dirty="0">
              <a:solidFill>
                <a:schemeClr val="accent2">
                  <a:lumMod val="50000"/>
                </a:schemeClr>
              </a:solidFill>
              <a:latin typeface="+mj-lt"/>
            </a:endParaRPr>
          </a:p>
          <a:p>
            <a:pPr>
              <a:buFont typeface="Arial" panose="020B0604020202020204" pitchFamily="34" charset="0"/>
              <a:buChar char="•"/>
            </a:pPr>
            <a:r>
              <a:rPr lang="en-GB" sz="2800" dirty="0">
                <a:solidFill>
                  <a:schemeClr val="accent2">
                    <a:lumMod val="50000"/>
                  </a:schemeClr>
                </a:solidFill>
                <a:latin typeface="+mj-lt"/>
              </a:rPr>
              <a:t>It is important to consider that the outward appearance of an electrical burn does not accurately predict the true extent of the injury, as internal tissues or organs may be much more severely burned than the skin  . As a result, electrical burns are difficult to accurately diagnose, and many people underestimate the severity of their burn. </a:t>
            </a:r>
          </a:p>
          <a:p>
            <a:pPr>
              <a:buFont typeface="Arial" panose="020B0604020202020204" pitchFamily="34" charset="0"/>
              <a:buChar char="•"/>
            </a:pPr>
            <a:endParaRPr lang="en-GB" sz="2800" dirty="0">
              <a:solidFill>
                <a:schemeClr val="accent2">
                  <a:lumMod val="50000"/>
                </a:schemeClr>
              </a:solidFill>
              <a:latin typeface="+mj-lt"/>
            </a:endParaRPr>
          </a:p>
          <a:p>
            <a:pPr>
              <a:buFont typeface="Arial" panose="020B0604020202020204" pitchFamily="34" charset="0"/>
              <a:buChar char="•"/>
            </a:pPr>
            <a:r>
              <a:rPr lang="en-GB" sz="2800" dirty="0">
                <a:solidFill>
                  <a:schemeClr val="accent2">
                    <a:lumMod val="50000"/>
                  </a:schemeClr>
                </a:solidFill>
                <a:latin typeface="+mj-lt"/>
              </a:rPr>
              <a:t>Thermal injuries may also be present due to ignition of the clothing after electric contact.</a:t>
            </a:r>
          </a:p>
          <a:p>
            <a:pPr>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2590868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2" y="990600"/>
            <a:ext cx="5499100" cy="685800"/>
          </a:xfrm>
          <a:solidFill>
            <a:schemeClr val="accent1">
              <a:lumMod val="75000"/>
            </a:schemeClr>
          </a:solidFill>
        </p:spPr>
        <p:txBody>
          <a:bodyPr anchor="ctr">
            <a:normAutofit fontScale="90000"/>
          </a:bodyPr>
          <a:lstStyle/>
          <a:p>
            <a:r>
              <a:rPr lang="en-US" sz="4400" dirty="0">
                <a:solidFill>
                  <a:schemeClr val="accent2">
                    <a:lumMod val="50000"/>
                  </a:schemeClr>
                </a:solidFill>
              </a:rPr>
              <a:t>Pre hospital management</a:t>
            </a:r>
            <a:endParaRPr lang="ar-JO" sz="4400" dirty="0">
              <a:solidFill>
                <a:schemeClr val="accent2">
                  <a:lumMod val="50000"/>
                </a:schemeClr>
              </a:solidFill>
              <a:cs typeface="Times New Roman" pitchFamily="18" charset="0"/>
            </a:endParaRPr>
          </a:p>
        </p:txBody>
      </p:sp>
      <p:sp>
        <p:nvSpPr>
          <p:cNvPr id="3" name="Content Placeholder 2">
            <a:extLst>
              <a:ext uri="{FF2B5EF4-FFF2-40B4-BE49-F238E27FC236}">
                <a16:creationId xmlns:a16="http://schemas.microsoft.com/office/drawing/2014/main" id="{C926BD41-4FAF-49B4-98C7-1F48E6911980}"/>
              </a:ext>
            </a:extLst>
          </p:cNvPr>
          <p:cNvSpPr>
            <a:spLocks noGrp="1"/>
          </p:cNvSpPr>
          <p:nvPr>
            <p:ph idx="1"/>
          </p:nvPr>
        </p:nvSpPr>
        <p:spPr>
          <a:xfrm>
            <a:off x="762000" y="1981200"/>
            <a:ext cx="10896600" cy="4353339"/>
          </a:xfrm>
        </p:spPr>
        <p:txBody>
          <a:bodyPr>
            <a:normAutofit fontScale="92500" lnSpcReduction="10000"/>
          </a:bodyPr>
          <a:lstStyle/>
          <a:p>
            <a:pPr marL="457200" indent="-457200">
              <a:buFont typeface="+mj-lt"/>
              <a:buAutoNum type="arabicPeriod"/>
            </a:pPr>
            <a:r>
              <a:rPr lang="en-GB" sz="2400" b="1" dirty="0">
                <a:solidFill>
                  <a:schemeClr val="accent2">
                    <a:lumMod val="50000"/>
                  </a:schemeClr>
                </a:solidFill>
                <a:latin typeface="+mj-lt"/>
              </a:rPr>
              <a:t>Look first. Do not touch</a:t>
            </a:r>
            <a:r>
              <a:rPr lang="en-GB" sz="2400" dirty="0">
                <a:solidFill>
                  <a:schemeClr val="accent2">
                    <a:lumMod val="50000"/>
                  </a:schemeClr>
                </a:solidFill>
                <a:latin typeface="+mj-lt"/>
              </a:rPr>
              <a:t>. The person may still be in contact with the electrical source. Touching the person may allow the current to pass through the rescuer. </a:t>
            </a:r>
          </a:p>
          <a:p>
            <a:pPr marL="457200" indent="-457200">
              <a:buAutoNum type="arabicPeriod"/>
            </a:pPr>
            <a:r>
              <a:rPr lang="en-GB" sz="2400" dirty="0">
                <a:solidFill>
                  <a:schemeClr val="accent2">
                    <a:lumMod val="50000"/>
                  </a:schemeClr>
                </a:solidFill>
                <a:latin typeface="+mj-lt"/>
              </a:rPr>
              <a:t> </a:t>
            </a:r>
            <a:r>
              <a:rPr lang="en-GB" sz="2400" b="1" dirty="0">
                <a:solidFill>
                  <a:schemeClr val="accent2">
                    <a:lumMod val="50000"/>
                  </a:schemeClr>
                </a:solidFill>
                <a:latin typeface="+mj-lt"/>
              </a:rPr>
              <a:t>Turn off the source of electricity if possible</a:t>
            </a:r>
            <a:r>
              <a:rPr lang="en-GB" sz="2400" dirty="0">
                <a:solidFill>
                  <a:schemeClr val="accent2">
                    <a:lumMod val="50000"/>
                  </a:schemeClr>
                </a:solidFill>
                <a:latin typeface="+mj-lt"/>
              </a:rPr>
              <a:t>. If this is not possible, move the source away from the injured person using a non-conducting object made of cardboard, plastic or wood</a:t>
            </a:r>
          </a:p>
          <a:p>
            <a:pPr marL="457200" indent="-457200">
              <a:buFont typeface="+mj-lt"/>
              <a:buAutoNum type="arabicPeriod"/>
            </a:pPr>
            <a:r>
              <a:rPr lang="en-GB" sz="2400" dirty="0">
                <a:solidFill>
                  <a:schemeClr val="accent2">
                    <a:lumMod val="50000"/>
                  </a:schemeClr>
                </a:solidFill>
                <a:latin typeface="+mj-lt"/>
              </a:rPr>
              <a:t> </a:t>
            </a:r>
            <a:r>
              <a:rPr lang="en-GB" sz="2400" b="1" dirty="0">
                <a:solidFill>
                  <a:schemeClr val="accent2">
                    <a:lumMod val="50000"/>
                  </a:schemeClr>
                </a:solidFill>
                <a:latin typeface="+mj-lt"/>
              </a:rPr>
              <a:t>Check for signs of circulation breathing, coughing or movement</a:t>
            </a:r>
            <a:r>
              <a:rPr lang="en-GB" sz="2400" dirty="0">
                <a:solidFill>
                  <a:schemeClr val="accent2">
                    <a:lumMod val="50000"/>
                  </a:schemeClr>
                </a:solidFill>
                <a:latin typeface="+mj-lt"/>
              </a:rPr>
              <a:t>. If absent, begin cardiopulmonary resuscitation (CPR) immediately.  </a:t>
            </a:r>
          </a:p>
          <a:p>
            <a:pPr marL="457200" indent="-457200">
              <a:buFont typeface="+mj-lt"/>
              <a:buAutoNum type="arabicPeriod"/>
            </a:pPr>
            <a:r>
              <a:rPr lang="en-GB" sz="2400" b="1" dirty="0">
                <a:solidFill>
                  <a:schemeClr val="accent2">
                    <a:lumMod val="50000"/>
                  </a:schemeClr>
                </a:solidFill>
                <a:latin typeface="+mj-lt"/>
              </a:rPr>
              <a:t>Prevent shock</a:t>
            </a:r>
            <a:r>
              <a:rPr lang="en-GB" sz="2400" dirty="0">
                <a:solidFill>
                  <a:schemeClr val="accent2">
                    <a:lumMod val="50000"/>
                  </a:schemeClr>
                </a:solidFill>
                <a:latin typeface="+mj-lt"/>
              </a:rPr>
              <a:t>. Lay the person down with the head slightly lower than the trunk and the legs elevated.  </a:t>
            </a:r>
          </a:p>
          <a:p>
            <a:pPr marL="457200" indent="-457200">
              <a:buFont typeface="+mj-lt"/>
              <a:buAutoNum type="arabicPeriod"/>
            </a:pPr>
            <a:r>
              <a:rPr lang="en-GB" sz="2400" b="1" dirty="0">
                <a:solidFill>
                  <a:schemeClr val="accent2">
                    <a:lumMod val="50000"/>
                  </a:schemeClr>
                </a:solidFill>
                <a:latin typeface="+mj-lt"/>
              </a:rPr>
              <a:t>Cover the affected areas</a:t>
            </a:r>
            <a:r>
              <a:rPr lang="en-GB" sz="2400" dirty="0">
                <a:solidFill>
                  <a:schemeClr val="accent2">
                    <a:lumMod val="50000"/>
                  </a:schemeClr>
                </a:solidFill>
                <a:latin typeface="+mj-lt"/>
              </a:rPr>
              <a:t>. If the person is breathing, cover any burned areas with a sterile gauze bandage, if available, or a clean cloth. Do not use a blanket or towel. Loose </a:t>
            </a:r>
            <a:r>
              <a:rPr lang="en-GB" sz="2400" dirty="0" err="1">
                <a:solidFill>
                  <a:schemeClr val="accent2">
                    <a:lumMod val="50000"/>
                  </a:schemeClr>
                </a:solidFill>
                <a:latin typeface="+mj-lt"/>
              </a:rPr>
              <a:t>fibers</a:t>
            </a:r>
            <a:r>
              <a:rPr lang="en-GB" sz="2400" dirty="0">
                <a:solidFill>
                  <a:schemeClr val="accent2">
                    <a:lumMod val="50000"/>
                  </a:schemeClr>
                </a:solidFill>
                <a:latin typeface="+mj-lt"/>
              </a:rPr>
              <a:t> can stick to the burns.</a:t>
            </a:r>
            <a:endParaRPr lang="ar-JO" sz="2400" b="1" dirty="0">
              <a:solidFill>
                <a:schemeClr val="accent2">
                  <a:lumMod val="50000"/>
                </a:schemeClr>
              </a:solidFill>
              <a:latin typeface="+mj-lt"/>
            </a:endParaRPr>
          </a:p>
        </p:txBody>
      </p:sp>
    </p:spTree>
    <p:extLst>
      <p:ext uri="{BB962C8B-B14F-4D97-AF65-F5344CB8AC3E}">
        <p14:creationId xmlns:p14="http://schemas.microsoft.com/office/powerpoint/2010/main" val="2895112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1066801"/>
            <a:ext cx="10439400" cy="6540252"/>
          </a:xfrm>
          <a:prstGeom prst="rect">
            <a:avLst/>
          </a:prstGeom>
        </p:spPr>
        <p:txBody>
          <a:bodyPr wrap="square">
            <a:spAutoFit/>
          </a:bodyPr>
          <a:lstStyle/>
          <a:p>
            <a:pPr lvl="0" eaLnBrk="0" fontAlgn="base" hangingPunct="0">
              <a:spcBef>
                <a:spcPct val="0"/>
              </a:spcBef>
              <a:spcAft>
                <a:spcPct val="0"/>
              </a:spcAft>
              <a:buFontTx/>
              <a:buChar char="•"/>
            </a:pPr>
            <a:r>
              <a:rPr lang="en-US" sz="3200" dirty="0">
                <a:solidFill>
                  <a:schemeClr val="accent2">
                    <a:lumMod val="50000"/>
                  </a:schemeClr>
                </a:solidFill>
                <a:latin typeface="+mj-lt"/>
                <a:cs typeface="Arial" charset="0"/>
              </a:rPr>
              <a:t>Examination for associated injuries (head/chest/</a:t>
            </a:r>
            <a:r>
              <a:rPr lang="en-GB" sz="3200" dirty="0">
                <a:solidFill>
                  <a:schemeClr val="accent2">
                    <a:lumMod val="50000"/>
                  </a:schemeClr>
                </a:solidFill>
                <a:latin typeface="+mj-lt"/>
                <a:cs typeface="Arial" charset="0"/>
              </a:rPr>
              <a:t>a</a:t>
            </a:r>
            <a:r>
              <a:rPr lang="en-US" sz="3200" dirty="0" err="1">
                <a:solidFill>
                  <a:schemeClr val="accent2">
                    <a:lumMod val="50000"/>
                  </a:schemeClr>
                </a:solidFill>
                <a:latin typeface="+mj-lt"/>
                <a:cs typeface="Arial" charset="0"/>
              </a:rPr>
              <a:t>bdomen</a:t>
            </a:r>
            <a:r>
              <a:rPr lang="en-US" sz="3200" dirty="0">
                <a:solidFill>
                  <a:schemeClr val="accent2">
                    <a:lumMod val="50000"/>
                  </a:schemeClr>
                </a:solidFill>
                <a:latin typeface="+mj-lt"/>
                <a:cs typeface="Arial" charset="0"/>
              </a:rPr>
              <a:t>/limb injuries</a:t>
            </a:r>
            <a:endParaRPr lang="ar-JO" sz="3200" dirty="0">
              <a:solidFill>
                <a:schemeClr val="accent2">
                  <a:lumMod val="50000"/>
                </a:schemeClr>
              </a:solidFill>
              <a:latin typeface="+mj-lt"/>
              <a:cs typeface="Arial" charset="0"/>
            </a:endParaRPr>
          </a:p>
          <a:p>
            <a:pPr lvl="0" eaLnBrk="0" fontAlgn="base" hangingPunct="0">
              <a:spcBef>
                <a:spcPct val="0"/>
              </a:spcBef>
              <a:spcAft>
                <a:spcPct val="0"/>
              </a:spcAft>
              <a:buFontTx/>
              <a:buChar char="•"/>
            </a:pPr>
            <a:r>
              <a:rPr lang="en-GB" sz="3200" dirty="0">
                <a:solidFill>
                  <a:schemeClr val="accent2">
                    <a:lumMod val="50000"/>
                  </a:schemeClr>
                </a:solidFill>
                <a:latin typeface="+mj-lt"/>
                <a:cs typeface="Arial" charset="0"/>
              </a:rPr>
              <a:t>In</a:t>
            </a:r>
            <a:r>
              <a:rPr lang="ar-JO" sz="3200" dirty="0">
                <a:solidFill>
                  <a:schemeClr val="accent2">
                    <a:lumMod val="50000"/>
                  </a:schemeClr>
                </a:solidFill>
                <a:latin typeface="+mj-lt"/>
                <a:cs typeface="Arial" charset="0"/>
              </a:rPr>
              <a:t> </a:t>
            </a:r>
            <a:r>
              <a:rPr lang="en-GB" sz="3200" dirty="0">
                <a:solidFill>
                  <a:schemeClr val="accent2">
                    <a:lumMod val="50000"/>
                  </a:schemeClr>
                </a:solidFill>
                <a:latin typeface="+mj-lt"/>
                <a:cs typeface="Arial" charset="0"/>
              </a:rPr>
              <a:t>general, trauma takes priority over burns, so patients</a:t>
            </a:r>
            <a:r>
              <a:rPr lang="ar-JO" sz="3200" dirty="0">
                <a:solidFill>
                  <a:schemeClr val="accent2">
                    <a:lumMod val="50000"/>
                  </a:schemeClr>
                </a:solidFill>
                <a:latin typeface="+mj-lt"/>
                <a:cs typeface="Arial" charset="0"/>
              </a:rPr>
              <a:t> </a:t>
            </a:r>
            <a:r>
              <a:rPr lang="en-GB" sz="3200" dirty="0">
                <a:solidFill>
                  <a:schemeClr val="accent2">
                    <a:lumMod val="50000"/>
                  </a:schemeClr>
                </a:solidFill>
                <a:latin typeface="+mj-lt"/>
                <a:cs typeface="Arial" charset="0"/>
              </a:rPr>
              <a:t>with evidence of significant trauma should</a:t>
            </a:r>
            <a:r>
              <a:rPr lang="ar-JO" sz="3200" dirty="0">
                <a:solidFill>
                  <a:schemeClr val="accent2">
                    <a:lumMod val="50000"/>
                  </a:schemeClr>
                </a:solidFill>
                <a:latin typeface="+mj-lt"/>
                <a:cs typeface="Arial" charset="0"/>
              </a:rPr>
              <a:t> </a:t>
            </a:r>
            <a:r>
              <a:rPr lang="en-GB" sz="3200" dirty="0">
                <a:solidFill>
                  <a:schemeClr val="accent2">
                    <a:lumMod val="50000"/>
                  </a:schemeClr>
                </a:solidFill>
                <a:latin typeface="+mj-lt"/>
                <a:cs typeface="Arial" charset="0"/>
              </a:rPr>
              <a:t>be transported to a trauma </a:t>
            </a:r>
            <a:r>
              <a:rPr lang="en-GB" sz="3200" dirty="0" err="1">
                <a:solidFill>
                  <a:schemeClr val="accent2">
                    <a:lumMod val="50000"/>
                  </a:schemeClr>
                </a:solidFill>
                <a:latin typeface="+mj-lt"/>
                <a:cs typeface="Arial" charset="0"/>
              </a:rPr>
              <a:t>center</a:t>
            </a:r>
            <a:r>
              <a:rPr lang="en-GB" sz="3200" dirty="0">
                <a:solidFill>
                  <a:schemeClr val="accent2">
                    <a:lumMod val="50000"/>
                  </a:schemeClr>
                </a:solidFill>
                <a:latin typeface="+mj-lt"/>
                <a:cs typeface="Arial" charset="0"/>
              </a:rPr>
              <a:t> as</a:t>
            </a:r>
            <a:r>
              <a:rPr lang="ar-JO" sz="3200" dirty="0">
                <a:solidFill>
                  <a:schemeClr val="accent2">
                    <a:lumMod val="50000"/>
                  </a:schemeClr>
                </a:solidFill>
                <a:latin typeface="+mj-lt"/>
                <a:cs typeface="Arial" charset="0"/>
              </a:rPr>
              <a:t> </a:t>
            </a:r>
            <a:r>
              <a:rPr lang="en-GB" sz="3200" dirty="0">
                <a:solidFill>
                  <a:schemeClr val="accent2">
                    <a:lumMod val="50000"/>
                  </a:schemeClr>
                </a:solidFill>
                <a:latin typeface="+mj-lt"/>
                <a:cs typeface="Arial" charset="0"/>
              </a:rPr>
              <a:t>traumatic injuries are more common in this group</a:t>
            </a:r>
            <a:endParaRPr lang="en-US" sz="3200" dirty="0">
              <a:solidFill>
                <a:schemeClr val="accent2">
                  <a:lumMod val="50000"/>
                </a:schemeClr>
              </a:solidFill>
              <a:latin typeface="+mj-lt"/>
              <a:cs typeface="Arial" charset="0"/>
            </a:endParaRPr>
          </a:p>
          <a:p>
            <a:pPr eaLnBrk="0" fontAlgn="base" hangingPunct="0">
              <a:spcBef>
                <a:spcPct val="0"/>
              </a:spcBef>
              <a:spcAft>
                <a:spcPct val="0"/>
              </a:spcAft>
              <a:buFontTx/>
              <a:buChar char="•"/>
            </a:pPr>
            <a:r>
              <a:rPr lang="en-US" sz="3200" dirty="0">
                <a:solidFill>
                  <a:schemeClr val="accent2">
                    <a:lumMod val="50000"/>
                  </a:schemeClr>
                </a:solidFill>
                <a:latin typeface="+mj-lt"/>
              </a:rPr>
              <a:t>To prevent further thermal damage, remove smoldering clothes, etc.</a:t>
            </a:r>
          </a:p>
          <a:p>
            <a:pPr eaLnBrk="0" fontAlgn="base" hangingPunct="0">
              <a:spcBef>
                <a:spcPct val="0"/>
              </a:spcBef>
              <a:spcAft>
                <a:spcPct val="0"/>
              </a:spcAft>
              <a:buFontTx/>
              <a:buChar char="•"/>
            </a:pPr>
            <a:r>
              <a:rPr lang="en-US" sz="3200" dirty="0">
                <a:solidFill>
                  <a:schemeClr val="accent2">
                    <a:lumMod val="50000"/>
                  </a:schemeClr>
                </a:solidFill>
                <a:latin typeface="+mj-lt"/>
              </a:rPr>
              <a:t>Apply a bandage. Cover any burned areas with a sterile gauze bandage, if available, or a clean cloth. Don't use a blanket or towel, because loose fibers can stick to the burns.</a:t>
            </a:r>
            <a:endParaRPr lang="en-US" sz="3200" dirty="0">
              <a:solidFill>
                <a:schemeClr val="accent2">
                  <a:lumMod val="50000"/>
                </a:schemeClr>
              </a:solidFill>
              <a:latin typeface="+mj-lt"/>
              <a:cs typeface="Arial" charset="0"/>
            </a:endParaRPr>
          </a:p>
        </p:txBody>
      </p:sp>
    </p:spTree>
    <p:extLst>
      <p:ext uri="{BB962C8B-B14F-4D97-AF65-F5344CB8AC3E}">
        <p14:creationId xmlns:p14="http://schemas.microsoft.com/office/powerpoint/2010/main" val="201196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9720072" cy="1219200"/>
          </a:xfrm>
          <a:solidFill>
            <a:schemeClr val="accent1">
              <a:lumMod val="75000"/>
            </a:schemeClr>
          </a:solidFill>
        </p:spPr>
        <p:txBody>
          <a:bodyPr>
            <a:normAutofit fontScale="90000"/>
          </a:bodyPr>
          <a:lstStyle/>
          <a:p>
            <a:r>
              <a:rPr lang="en-GB" sz="4400" dirty="0">
                <a:solidFill>
                  <a:schemeClr val="accent2">
                    <a:lumMod val="50000"/>
                  </a:schemeClr>
                </a:solidFill>
              </a:rPr>
              <a:t>Emergency department management of electrical burns</a:t>
            </a:r>
            <a:endParaRPr lang="en-US" sz="4400" dirty="0">
              <a:solidFill>
                <a:schemeClr val="accent2">
                  <a:lumMod val="50000"/>
                </a:scheme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76400"/>
            <a:ext cx="9220200" cy="4724400"/>
          </a:xfrm>
        </p:spPr>
      </p:pic>
    </p:spTree>
    <p:extLst>
      <p:ext uri="{BB962C8B-B14F-4D97-AF65-F5344CB8AC3E}">
        <p14:creationId xmlns:p14="http://schemas.microsoft.com/office/powerpoint/2010/main" val="3786709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8ACD3-ADF6-465D-892B-A923AFECF8D9}"/>
              </a:ext>
            </a:extLst>
          </p:cNvPr>
          <p:cNvSpPr>
            <a:spLocks noGrp="1"/>
          </p:cNvSpPr>
          <p:nvPr>
            <p:ph idx="1"/>
          </p:nvPr>
        </p:nvSpPr>
        <p:spPr>
          <a:xfrm>
            <a:off x="1035424" y="2133600"/>
            <a:ext cx="10394576" cy="4343400"/>
          </a:xfrm>
        </p:spPr>
        <p:txBody>
          <a:bodyPr>
            <a:normAutofit fontScale="92500" lnSpcReduction="10000"/>
          </a:bodyPr>
          <a:lstStyle/>
          <a:p>
            <a:pPr marL="457200" indent="-457200">
              <a:buFont typeface="+mj-lt"/>
              <a:buAutoNum type="arabicPeriod"/>
            </a:pPr>
            <a:r>
              <a:rPr lang="en-GB" sz="2800" b="1" dirty="0">
                <a:solidFill>
                  <a:schemeClr val="accent2">
                    <a:lumMod val="50000"/>
                  </a:schemeClr>
                </a:solidFill>
                <a:latin typeface="+mj-lt"/>
              </a:rPr>
              <a:t>Stop the burning process</a:t>
            </a:r>
            <a:r>
              <a:rPr lang="en-GB" sz="2800" dirty="0">
                <a:solidFill>
                  <a:schemeClr val="accent2">
                    <a:lumMod val="50000"/>
                  </a:schemeClr>
                </a:solidFill>
                <a:latin typeface="+mj-lt"/>
              </a:rPr>
              <a:t>: Use water for smouldering clothes, chemicals, hot tar, etc. </a:t>
            </a:r>
          </a:p>
          <a:p>
            <a:pPr marL="457200" indent="-457200">
              <a:buFont typeface="+mj-lt"/>
              <a:buAutoNum type="arabicPeriod"/>
            </a:pPr>
            <a:r>
              <a:rPr lang="en-GB" sz="2800" b="1" dirty="0">
                <a:solidFill>
                  <a:schemeClr val="accent2">
                    <a:lumMod val="50000"/>
                  </a:schemeClr>
                </a:solidFill>
                <a:latin typeface="+mj-lt"/>
              </a:rPr>
              <a:t>Check airway</a:t>
            </a:r>
            <a:r>
              <a:rPr lang="en-GB" sz="2800" dirty="0">
                <a:solidFill>
                  <a:schemeClr val="accent2">
                    <a:lumMod val="50000"/>
                  </a:schemeClr>
                </a:solidFill>
                <a:latin typeface="+mj-lt"/>
              </a:rPr>
              <a:t>: If deep facial burns are present and/or there is a history of smoke exposure with obtundation or stridor or other symptoms of impaired airway – INTUBATE </a:t>
            </a:r>
          </a:p>
          <a:p>
            <a:pPr marL="457200" indent="-457200">
              <a:buFont typeface="+mj-lt"/>
              <a:buAutoNum type="arabicPeriod"/>
            </a:pPr>
            <a:r>
              <a:rPr lang="en-GB" sz="2800" b="1" dirty="0">
                <a:solidFill>
                  <a:schemeClr val="accent2">
                    <a:lumMod val="50000"/>
                  </a:schemeClr>
                </a:solidFill>
                <a:latin typeface="+mj-lt"/>
              </a:rPr>
              <a:t>Initiate high flow oxygen therapy </a:t>
            </a:r>
            <a:r>
              <a:rPr lang="en-GB" sz="2800" dirty="0">
                <a:solidFill>
                  <a:schemeClr val="accent2">
                    <a:lumMod val="50000"/>
                  </a:schemeClr>
                </a:solidFill>
                <a:latin typeface="+mj-lt"/>
              </a:rPr>
              <a:t>if history of smoke exposure is present, to treat carbon monoxide toxicity. </a:t>
            </a:r>
          </a:p>
          <a:p>
            <a:pPr marL="457200" indent="-457200">
              <a:buFont typeface="+mj-lt"/>
              <a:buAutoNum type="arabicPeriod"/>
            </a:pPr>
            <a:r>
              <a:rPr lang="en-GB" sz="2800" b="1" dirty="0">
                <a:solidFill>
                  <a:schemeClr val="accent2">
                    <a:lumMod val="50000"/>
                  </a:schemeClr>
                </a:solidFill>
                <a:latin typeface="+mj-lt"/>
              </a:rPr>
              <a:t>Check for other Injuries </a:t>
            </a:r>
            <a:r>
              <a:rPr lang="en-GB" sz="2800" dirty="0">
                <a:solidFill>
                  <a:schemeClr val="accent2">
                    <a:lumMod val="50000"/>
                  </a:schemeClr>
                </a:solidFill>
                <a:latin typeface="+mj-lt"/>
              </a:rPr>
              <a:t>especially to chest (rib fractures, pneumothorax, etc.) due to other trauma suffered in the accident. </a:t>
            </a:r>
          </a:p>
          <a:p>
            <a:pPr marL="457200" indent="-457200">
              <a:buFont typeface="+mj-lt"/>
              <a:buAutoNum type="arabicPeriod"/>
            </a:pPr>
            <a:r>
              <a:rPr lang="en-GB" sz="2800" b="1" dirty="0">
                <a:solidFill>
                  <a:schemeClr val="accent2">
                    <a:lumMod val="50000"/>
                  </a:schemeClr>
                </a:solidFill>
                <a:latin typeface="+mj-lt"/>
              </a:rPr>
              <a:t>Assess hemodynamic stability and perfusion </a:t>
            </a:r>
            <a:r>
              <a:rPr lang="en-GB" sz="2800" dirty="0">
                <a:solidFill>
                  <a:schemeClr val="accent2">
                    <a:lumMod val="50000"/>
                  </a:schemeClr>
                </a:solidFill>
                <a:latin typeface="+mj-lt"/>
              </a:rPr>
              <a:t>by looking for evidence of impending burn shock.</a:t>
            </a:r>
            <a:endParaRPr lang="ar-JO" sz="2800" dirty="0">
              <a:solidFill>
                <a:schemeClr val="accent2">
                  <a:lumMod val="50000"/>
                </a:schemeClr>
              </a:solidFill>
              <a:latin typeface="+mj-lt"/>
            </a:endParaRPr>
          </a:p>
        </p:txBody>
      </p:sp>
      <p:sp>
        <p:nvSpPr>
          <p:cNvPr id="2" name="TextBox 1"/>
          <p:cNvSpPr txBox="1"/>
          <p:nvPr/>
        </p:nvSpPr>
        <p:spPr>
          <a:xfrm>
            <a:off x="1035424" y="914401"/>
            <a:ext cx="8458200" cy="1446550"/>
          </a:xfrm>
          <a:prstGeom prst="rect">
            <a:avLst/>
          </a:prstGeom>
          <a:solidFill>
            <a:schemeClr val="accent1">
              <a:lumMod val="75000"/>
            </a:schemeClr>
          </a:solidFill>
        </p:spPr>
        <p:txBody>
          <a:bodyPr wrap="square" rtlCol="0">
            <a:spAutoFit/>
          </a:bodyPr>
          <a:lstStyle/>
          <a:p>
            <a:r>
              <a:rPr lang="en-GB" sz="4400" dirty="0">
                <a:solidFill>
                  <a:schemeClr val="accent2">
                    <a:lumMod val="50000"/>
                  </a:schemeClr>
                </a:solidFill>
                <a:latin typeface="+mj-lt"/>
              </a:rPr>
              <a:t>Emergency department management </a:t>
            </a:r>
            <a:endParaRPr lang="en-US" sz="4400" dirty="0">
              <a:solidFill>
                <a:schemeClr val="accent2">
                  <a:lumMod val="50000"/>
                </a:schemeClr>
              </a:solidFill>
              <a:latin typeface="+mj-lt"/>
            </a:endParaRPr>
          </a:p>
        </p:txBody>
      </p:sp>
    </p:spTree>
    <p:extLst>
      <p:ext uri="{BB962C8B-B14F-4D97-AF65-F5344CB8AC3E}">
        <p14:creationId xmlns:p14="http://schemas.microsoft.com/office/powerpoint/2010/main" val="3847965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E7BE4-A1E6-4A2B-A4A7-F779867B8436}"/>
              </a:ext>
            </a:extLst>
          </p:cNvPr>
          <p:cNvSpPr>
            <a:spLocks noGrp="1"/>
          </p:cNvSpPr>
          <p:nvPr>
            <p:ph idx="1"/>
          </p:nvPr>
        </p:nvSpPr>
        <p:spPr>
          <a:xfrm>
            <a:off x="1143000" y="914400"/>
            <a:ext cx="10439400" cy="5410200"/>
          </a:xfrm>
        </p:spPr>
        <p:txBody>
          <a:bodyPr>
            <a:noAutofit/>
          </a:bodyPr>
          <a:lstStyle/>
          <a:p>
            <a:pPr marL="0" indent="0">
              <a:buNone/>
            </a:pPr>
            <a:r>
              <a:rPr lang="en-GB" sz="3200" b="1" dirty="0">
                <a:solidFill>
                  <a:schemeClr val="accent1">
                    <a:lumMod val="75000"/>
                  </a:schemeClr>
                </a:solidFill>
                <a:latin typeface="+mj-lt"/>
              </a:rPr>
              <a:t>6. </a:t>
            </a:r>
            <a:r>
              <a:rPr lang="en-GB" sz="3200" b="1" dirty="0">
                <a:solidFill>
                  <a:schemeClr val="accent2">
                    <a:lumMod val="50000"/>
                  </a:schemeClr>
                </a:solidFill>
                <a:latin typeface="+mj-lt"/>
              </a:rPr>
              <a:t>Start I / V infusion </a:t>
            </a:r>
            <a:r>
              <a:rPr lang="en-GB" sz="3200" dirty="0">
                <a:solidFill>
                  <a:schemeClr val="accent2">
                    <a:lumMod val="50000"/>
                  </a:schemeClr>
                </a:solidFill>
                <a:latin typeface="+mj-lt"/>
              </a:rPr>
              <a:t>if burn size is greater than 15% of total body surface (or if there are other injuries) infuse lactated Ringers An estimate of fluid requirement is: </a:t>
            </a:r>
          </a:p>
          <a:p>
            <a:pPr marL="514350" indent="-514350">
              <a:buAutoNum type="alphaLcPeriod"/>
            </a:pPr>
            <a:r>
              <a:rPr lang="en-GB" sz="3200" dirty="0">
                <a:solidFill>
                  <a:schemeClr val="accent2">
                    <a:lumMod val="50000"/>
                  </a:schemeClr>
                </a:solidFill>
                <a:latin typeface="+mj-lt"/>
              </a:rPr>
              <a:t>15-25% BSA = 500 ml per hour </a:t>
            </a:r>
          </a:p>
          <a:p>
            <a:pPr marL="514350" indent="-514350">
              <a:buAutoNum type="alphaLcPeriod"/>
            </a:pPr>
            <a:r>
              <a:rPr lang="en-GB" sz="3200" dirty="0">
                <a:solidFill>
                  <a:schemeClr val="accent2">
                    <a:lumMod val="50000"/>
                  </a:schemeClr>
                </a:solidFill>
                <a:latin typeface="+mj-lt"/>
              </a:rPr>
              <a:t>b. 25-50% BSA = 750 ml per hour </a:t>
            </a:r>
          </a:p>
          <a:p>
            <a:pPr marL="514350" indent="-514350">
              <a:buAutoNum type="alphaLcPeriod"/>
            </a:pPr>
            <a:r>
              <a:rPr lang="en-GB" sz="3200" dirty="0">
                <a:solidFill>
                  <a:schemeClr val="accent2">
                    <a:lumMod val="50000"/>
                  </a:schemeClr>
                </a:solidFill>
                <a:latin typeface="+mj-lt"/>
              </a:rPr>
              <a:t>c. &gt; 50% BSA = 1 </a:t>
            </a:r>
            <a:r>
              <a:rPr lang="en-GB" sz="3200" dirty="0" err="1">
                <a:solidFill>
                  <a:schemeClr val="accent2">
                    <a:lumMod val="50000"/>
                  </a:schemeClr>
                </a:solidFill>
                <a:latin typeface="+mj-lt"/>
              </a:rPr>
              <a:t>Liter</a:t>
            </a:r>
            <a:r>
              <a:rPr lang="en-GB" sz="3200" dirty="0">
                <a:solidFill>
                  <a:schemeClr val="accent2">
                    <a:lumMod val="50000"/>
                  </a:schemeClr>
                </a:solidFill>
                <a:latin typeface="+mj-lt"/>
              </a:rPr>
              <a:t> per hour</a:t>
            </a:r>
          </a:p>
          <a:p>
            <a:pPr marL="0" indent="0">
              <a:buNone/>
            </a:pPr>
            <a:r>
              <a:rPr lang="en-GB" sz="3200" b="1" dirty="0">
                <a:solidFill>
                  <a:schemeClr val="accent1">
                    <a:lumMod val="75000"/>
                  </a:schemeClr>
                </a:solidFill>
                <a:latin typeface="+mj-lt"/>
              </a:rPr>
              <a:t>7. </a:t>
            </a:r>
            <a:r>
              <a:rPr lang="en-GB" sz="3200" b="1" dirty="0">
                <a:solidFill>
                  <a:schemeClr val="accent2">
                    <a:lumMod val="50000"/>
                  </a:schemeClr>
                </a:solidFill>
                <a:latin typeface="+mj-lt"/>
              </a:rPr>
              <a:t>Assess depth and size of burn </a:t>
            </a:r>
            <a:r>
              <a:rPr lang="en-GB" sz="3200" dirty="0">
                <a:solidFill>
                  <a:schemeClr val="accent2">
                    <a:lumMod val="50000"/>
                  </a:schemeClr>
                </a:solidFill>
                <a:latin typeface="+mj-lt"/>
              </a:rPr>
              <a:t>while keeping the patient warm (remove wet clothes). Cover patient with clean and dry dressing to conserve heat. </a:t>
            </a:r>
          </a:p>
          <a:p>
            <a:pPr marL="0" indent="0">
              <a:buNone/>
            </a:pPr>
            <a:r>
              <a:rPr lang="en-GB" sz="3200" b="1" dirty="0">
                <a:solidFill>
                  <a:schemeClr val="accent1">
                    <a:lumMod val="75000"/>
                  </a:schemeClr>
                </a:solidFill>
                <a:latin typeface="+mj-lt"/>
              </a:rPr>
              <a:t>8. </a:t>
            </a:r>
            <a:r>
              <a:rPr lang="en-GB" sz="3200" b="1" dirty="0">
                <a:solidFill>
                  <a:schemeClr val="accent2">
                    <a:lumMod val="50000"/>
                  </a:schemeClr>
                </a:solidFill>
                <a:latin typeface="+mj-lt"/>
              </a:rPr>
              <a:t>High tension (&gt; 1000 Volts) injury</a:t>
            </a:r>
            <a:r>
              <a:rPr lang="en-GB" sz="3200" dirty="0">
                <a:solidFill>
                  <a:schemeClr val="accent2">
                    <a:lumMod val="50000"/>
                  </a:schemeClr>
                </a:solidFill>
                <a:latin typeface="+mj-lt"/>
              </a:rPr>
              <a:t>—Look for cardiac abnormalities, entrance and exit sites and other injuries. </a:t>
            </a:r>
          </a:p>
        </p:txBody>
      </p:sp>
    </p:spTree>
    <p:extLst>
      <p:ext uri="{BB962C8B-B14F-4D97-AF65-F5344CB8AC3E}">
        <p14:creationId xmlns:p14="http://schemas.microsoft.com/office/powerpoint/2010/main" val="711156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DFA6E-834B-44F0-901D-45B6D10F31B1}"/>
              </a:ext>
            </a:extLst>
          </p:cNvPr>
          <p:cNvSpPr>
            <a:spLocks noGrp="1"/>
          </p:cNvSpPr>
          <p:nvPr>
            <p:ph idx="1"/>
          </p:nvPr>
        </p:nvSpPr>
        <p:spPr>
          <a:xfrm>
            <a:off x="1143000" y="882248"/>
            <a:ext cx="10591800" cy="5966791"/>
          </a:xfrm>
        </p:spPr>
        <p:txBody>
          <a:bodyPr>
            <a:normAutofit lnSpcReduction="10000"/>
          </a:bodyPr>
          <a:lstStyle/>
          <a:p>
            <a:pPr marL="0" indent="0">
              <a:buNone/>
            </a:pPr>
            <a:r>
              <a:rPr lang="en-GB" sz="2800" b="1" dirty="0">
                <a:solidFill>
                  <a:schemeClr val="accent1">
                    <a:lumMod val="75000"/>
                  </a:schemeClr>
                </a:solidFill>
                <a:latin typeface="+mj-lt"/>
              </a:rPr>
              <a:t>9. </a:t>
            </a:r>
            <a:r>
              <a:rPr lang="en-GB" sz="2800" b="1" dirty="0">
                <a:solidFill>
                  <a:schemeClr val="accent2">
                    <a:lumMod val="50000"/>
                  </a:schemeClr>
                </a:solidFill>
                <a:latin typeface="+mj-lt"/>
              </a:rPr>
              <a:t>Remove any constricting objects (Rings, Bangles, etc) </a:t>
            </a:r>
          </a:p>
          <a:p>
            <a:pPr marL="0" indent="0">
              <a:buNone/>
            </a:pPr>
            <a:r>
              <a:rPr lang="en-GB" sz="2800" b="1" dirty="0">
                <a:solidFill>
                  <a:schemeClr val="accent1">
                    <a:lumMod val="75000"/>
                  </a:schemeClr>
                </a:solidFill>
                <a:latin typeface="+mj-lt"/>
              </a:rPr>
              <a:t>10. </a:t>
            </a:r>
            <a:r>
              <a:rPr lang="en-GB" sz="2800" b="1" dirty="0">
                <a:solidFill>
                  <a:schemeClr val="accent2">
                    <a:lumMod val="50000"/>
                  </a:schemeClr>
                </a:solidFill>
                <a:latin typeface="+mj-lt"/>
              </a:rPr>
              <a:t>Evaluate the following </a:t>
            </a:r>
          </a:p>
          <a:p>
            <a:pPr marL="0" indent="0">
              <a:buNone/>
            </a:pPr>
            <a:r>
              <a:rPr lang="en-GB" sz="2800" dirty="0" err="1">
                <a:solidFill>
                  <a:schemeClr val="accent2">
                    <a:lumMod val="50000"/>
                  </a:schemeClr>
                </a:solidFill>
                <a:latin typeface="+mj-lt"/>
              </a:rPr>
              <a:t>A.Neurologic</a:t>
            </a:r>
            <a:r>
              <a:rPr lang="en-GB" sz="2800" dirty="0">
                <a:solidFill>
                  <a:schemeClr val="accent2">
                    <a:lumMod val="50000"/>
                  </a:schemeClr>
                </a:solidFill>
                <a:latin typeface="+mj-lt"/>
              </a:rPr>
              <a:t> status at scene</a:t>
            </a:r>
            <a:r>
              <a:rPr lang="en-US" sz="2800" dirty="0">
                <a:solidFill>
                  <a:schemeClr val="accent2">
                    <a:lumMod val="50000"/>
                  </a:schemeClr>
                </a:solidFill>
                <a:latin typeface="+mj-lt"/>
              </a:rPr>
              <a:t> </a:t>
            </a:r>
          </a:p>
          <a:p>
            <a:pPr>
              <a:buFont typeface="Wingdings" panose="05000000000000000000" pitchFamily="2" charset="2"/>
              <a:buChar char="§"/>
            </a:pPr>
            <a:r>
              <a:rPr lang="en-US" sz="2800" b="1" dirty="0">
                <a:solidFill>
                  <a:schemeClr val="accent2">
                    <a:lumMod val="50000"/>
                  </a:schemeClr>
                </a:solidFill>
                <a:latin typeface="+mj-lt"/>
              </a:rPr>
              <a:t>All patients should be assessed for responsiveness with the Glasgow coma scale; they may be confused because of hypoxia or </a:t>
            </a:r>
            <a:r>
              <a:rPr lang="en-US" sz="2800" b="1" dirty="0" err="1">
                <a:solidFill>
                  <a:schemeClr val="accent2">
                    <a:lumMod val="50000"/>
                  </a:schemeClr>
                </a:solidFill>
                <a:latin typeface="+mj-lt"/>
              </a:rPr>
              <a:t>hypovolaemia</a:t>
            </a:r>
            <a:r>
              <a:rPr lang="en-US" sz="2800" b="1" dirty="0">
                <a:solidFill>
                  <a:schemeClr val="accent2">
                    <a:lumMod val="50000"/>
                  </a:schemeClr>
                </a:solidFill>
                <a:latin typeface="+mj-lt"/>
              </a:rPr>
              <a:t>.</a:t>
            </a:r>
          </a:p>
          <a:p>
            <a:pPr>
              <a:buFont typeface="Wingdings" panose="05000000000000000000" pitchFamily="2" charset="2"/>
              <a:buChar char="§"/>
            </a:pPr>
            <a:r>
              <a:rPr lang="en-US" sz="2800" b="1" dirty="0">
                <a:solidFill>
                  <a:schemeClr val="accent2">
                    <a:lumMod val="50000"/>
                  </a:schemeClr>
                </a:solidFill>
                <a:latin typeface="+mj-lt"/>
              </a:rPr>
              <a:t>So , Cervical spine immobilization with or without spinal immobilization is needed based on the mechanism of injury/neurologic examination</a:t>
            </a:r>
            <a:r>
              <a:rPr lang="en-GB" sz="2800" dirty="0">
                <a:solidFill>
                  <a:schemeClr val="accent2">
                    <a:lumMod val="50000"/>
                  </a:schemeClr>
                </a:solidFill>
                <a:latin typeface="+mj-lt"/>
              </a:rPr>
              <a:t> </a:t>
            </a:r>
          </a:p>
          <a:p>
            <a:pPr marL="0" indent="0">
              <a:buNone/>
            </a:pPr>
            <a:r>
              <a:rPr lang="en-GB" sz="2800" dirty="0">
                <a:solidFill>
                  <a:schemeClr val="accent1">
                    <a:lumMod val="75000"/>
                  </a:schemeClr>
                </a:solidFill>
                <a:latin typeface="+mj-lt"/>
              </a:rPr>
              <a:t>b.</a:t>
            </a:r>
            <a:r>
              <a:rPr lang="en-GB" sz="2800" dirty="0">
                <a:solidFill>
                  <a:schemeClr val="accent2">
                    <a:lumMod val="50000"/>
                  </a:schemeClr>
                </a:solidFill>
                <a:latin typeface="+mj-lt"/>
              </a:rPr>
              <a:t> Smoke exposure and airway status </a:t>
            </a:r>
          </a:p>
          <a:p>
            <a:pPr marL="0" indent="0">
              <a:buNone/>
            </a:pPr>
            <a:r>
              <a:rPr lang="en-GB" sz="2800" dirty="0">
                <a:solidFill>
                  <a:schemeClr val="accent1">
                    <a:lumMod val="75000"/>
                  </a:schemeClr>
                </a:solidFill>
                <a:latin typeface="+mj-lt"/>
              </a:rPr>
              <a:t>c. </a:t>
            </a:r>
            <a:r>
              <a:rPr lang="en-GB" sz="2800" dirty="0">
                <a:solidFill>
                  <a:schemeClr val="accent2">
                    <a:lumMod val="50000"/>
                  </a:schemeClr>
                </a:solidFill>
                <a:latin typeface="+mj-lt"/>
              </a:rPr>
              <a:t>Hemodynamic stability </a:t>
            </a:r>
          </a:p>
          <a:p>
            <a:pPr marL="0" indent="0">
              <a:buNone/>
            </a:pPr>
            <a:r>
              <a:rPr lang="en-GB" sz="2800" dirty="0">
                <a:solidFill>
                  <a:schemeClr val="accent1">
                    <a:lumMod val="75000"/>
                  </a:schemeClr>
                </a:solidFill>
                <a:latin typeface="+mj-lt"/>
              </a:rPr>
              <a:t>d. </a:t>
            </a:r>
            <a:r>
              <a:rPr lang="en-GB" sz="2800" dirty="0">
                <a:solidFill>
                  <a:schemeClr val="accent2">
                    <a:lumMod val="50000"/>
                  </a:schemeClr>
                </a:solidFill>
                <a:latin typeface="+mj-lt"/>
              </a:rPr>
              <a:t>Approximate size, depth and areas involved in burn</a:t>
            </a:r>
          </a:p>
          <a:p>
            <a:pPr marL="0" indent="0">
              <a:buNone/>
            </a:pPr>
            <a:r>
              <a:rPr lang="en-GB" sz="2800" dirty="0">
                <a:solidFill>
                  <a:schemeClr val="accent1">
                    <a:lumMod val="75000"/>
                  </a:schemeClr>
                </a:solidFill>
                <a:latin typeface="+mj-lt"/>
              </a:rPr>
              <a:t>e.</a:t>
            </a:r>
            <a:r>
              <a:rPr lang="en-US" sz="2800" dirty="0">
                <a:solidFill>
                  <a:schemeClr val="accent1">
                    <a:lumMod val="75000"/>
                  </a:schemeClr>
                </a:solidFill>
                <a:latin typeface="+mj-lt"/>
              </a:rPr>
              <a:t> </a:t>
            </a:r>
            <a:r>
              <a:rPr lang="en-US" sz="2800" dirty="0">
                <a:solidFill>
                  <a:schemeClr val="accent2">
                    <a:lumMod val="50000"/>
                  </a:schemeClr>
                </a:solidFill>
                <a:latin typeface="+mj-lt"/>
              </a:rPr>
              <a:t>evaluate for hidden injuries.</a:t>
            </a:r>
            <a:endParaRPr lang="ar-JO" sz="2800" dirty="0">
              <a:solidFill>
                <a:schemeClr val="accent2">
                  <a:lumMod val="50000"/>
                </a:schemeClr>
              </a:solidFill>
              <a:latin typeface="+mj-lt"/>
            </a:endParaRPr>
          </a:p>
          <a:p>
            <a:pPr marL="0" indent="0">
              <a:buNone/>
            </a:pPr>
            <a:endParaRPr lang="ar-JO" dirty="0"/>
          </a:p>
          <a:p>
            <a:pPr marL="0" indent="0">
              <a:buNone/>
            </a:pPr>
            <a:endParaRPr lang="ar-JO" dirty="0"/>
          </a:p>
        </p:txBody>
      </p:sp>
    </p:spTree>
    <p:extLst>
      <p:ext uri="{BB962C8B-B14F-4D97-AF65-F5344CB8AC3E}">
        <p14:creationId xmlns:p14="http://schemas.microsoft.com/office/powerpoint/2010/main" val="923874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762000"/>
            <a:ext cx="9720073" cy="5562600"/>
          </a:xfrm>
        </p:spPr>
        <p:txBody>
          <a:bodyPr>
            <a:normAutofit fontScale="92500" lnSpcReduction="20000"/>
          </a:bodyPr>
          <a:lstStyle/>
          <a:p>
            <a:r>
              <a:rPr lang="en-US" sz="3200" dirty="0">
                <a:solidFill>
                  <a:schemeClr val="accent2">
                    <a:lumMod val="50000"/>
                  </a:schemeClr>
                </a:solidFill>
                <a:latin typeface="+mj-lt"/>
              </a:rPr>
              <a:t>Low voltage injuries &lt;240 volts: </a:t>
            </a:r>
            <a:r>
              <a:rPr lang="en-US" sz="3200" u="sng" dirty="0">
                <a:solidFill>
                  <a:schemeClr val="accent2">
                    <a:lumMod val="50000"/>
                  </a:schemeClr>
                </a:solidFill>
                <a:latin typeface="+mj-lt"/>
              </a:rPr>
              <a:t>Asymptomatic</a:t>
            </a:r>
            <a:r>
              <a:rPr lang="en-US" sz="3200" dirty="0">
                <a:solidFill>
                  <a:schemeClr val="accent2">
                    <a:lumMod val="50000"/>
                  </a:schemeClr>
                </a:solidFill>
                <a:latin typeface="+mj-lt"/>
              </a:rPr>
              <a:t> patients with a </a:t>
            </a:r>
            <a:r>
              <a:rPr lang="en-US" sz="3200" u="sng" dirty="0">
                <a:solidFill>
                  <a:schemeClr val="accent2">
                    <a:lumMod val="50000"/>
                  </a:schemeClr>
                </a:solidFill>
                <a:latin typeface="+mj-lt"/>
              </a:rPr>
              <a:t>normal ECG</a:t>
            </a:r>
            <a:r>
              <a:rPr lang="en-US" sz="3200" dirty="0">
                <a:solidFill>
                  <a:schemeClr val="accent2">
                    <a:lumMod val="50000"/>
                  </a:schemeClr>
                </a:solidFill>
                <a:latin typeface="+mj-lt"/>
              </a:rPr>
              <a:t> on arrival and </a:t>
            </a:r>
            <a:r>
              <a:rPr lang="en-US" sz="3200" u="sng" dirty="0">
                <a:solidFill>
                  <a:schemeClr val="accent2">
                    <a:lumMod val="50000"/>
                  </a:schemeClr>
                </a:solidFill>
                <a:latin typeface="+mj-lt"/>
              </a:rPr>
              <a:t>no abnormal clinical findings</a:t>
            </a:r>
            <a:r>
              <a:rPr lang="en-US" sz="3200" dirty="0">
                <a:solidFill>
                  <a:schemeClr val="accent2">
                    <a:lumMod val="50000"/>
                  </a:schemeClr>
                </a:solidFill>
                <a:latin typeface="+mj-lt"/>
              </a:rPr>
              <a:t> on examination    can be discharged </a:t>
            </a:r>
            <a:br>
              <a:rPr lang="en-US" sz="3200" dirty="0">
                <a:solidFill>
                  <a:schemeClr val="accent2">
                    <a:lumMod val="50000"/>
                  </a:schemeClr>
                </a:solidFill>
                <a:latin typeface="+mj-lt"/>
              </a:rPr>
            </a:br>
            <a:r>
              <a:rPr lang="en-US" sz="3200" dirty="0">
                <a:solidFill>
                  <a:schemeClr val="accent2">
                    <a:lumMod val="50000"/>
                  </a:schemeClr>
                </a:solidFill>
                <a:latin typeface="+mj-lt"/>
              </a:rPr>
              <a:t>No other investigations needed Not even cardiac monitoring</a:t>
            </a:r>
          </a:p>
          <a:p>
            <a:r>
              <a:rPr lang="en-US" sz="3200" b="1" dirty="0">
                <a:solidFill>
                  <a:schemeClr val="accent1">
                    <a:lumMod val="75000"/>
                  </a:schemeClr>
                </a:solidFill>
                <a:latin typeface="+mj-lt"/>
              </a:rPr>
              <a:t>Red flags in the history and exam for more serious injury </a:t>
            </a:r>
            <a:endParaRPr lang="en-US" sz="3200" b="1" dirty="0">
              <a:solidFill>
                <a:schemeClr val="accent2">
                  <a:lumMod val="50000"/>
                </a:schemeClr>
              </a:solidFill>
            </a:endParaRPr>
          </a:p>
          <a:p>
            <a:r>
              <a:rPr lang="en-US" sz="3200" dirty="0">
                <a:solidFill>
                  <a:schemeClr val="accent2">
                    <a:lumMod val="50000"/>
                  </a:schemeClr>
                </a:solidFill>
                <a:latin typeface="+mj-lt"/>
              </a:rPr>
              <a:t>chest pain, palpations loss of consciousness, altered mental status, confusion, weakness dyspnea, abdominal pain, weakness, burn with subcutaneous damage , vascular compromise, or </a:t>
            </a:r>
            <a:r>
              <a:rPr lang="en-US" sz="3200" u="sng" dirty="0">
                <a:solidFill>
                  <a:schemeClr val="accent2">
                    <a:lumMod val="50000"/>
                  </a:schemeClr>
                </a:solidFill>
                <a:latin typeface="+mj-lt"/>
              </a:rPr>
              <a:t>abnormal results on ECG</a:t>
            </a:r>
          </a:p>
          <a:p>
            <a:r>
              <a:rPr lang="en-US" sz="3200" dirty="0">
                <a:solidFill>
                  <a:schemeClr val="accent2">
                    <a:lumMod val="50000"/>
                  </a:schemeClr>
                </a:solidFill>
                <a:latin typeface="+mj-lt"/>
              </a:rPr>
              <a:t>Further investigations : Urinary and serum myoglobin CK Lipase, </a:t>
            </a:r>
            <a:r>
              <a:rPr lang="en-US" sz="3200" dirty="0" err="1">
                <a:solidFill>
                  <a:schemeClr val="accent2">
                    <a:lumMod val="50000"/>
                  </a:schemeClr>
                </a:solidFill>
                <a:latin typeface="+mj-lt"/>
              </a:rPr>
              <a:t>Coag</a:t>
            </a:r>
            <a:r>
              <a:rPr lang="en-US" sz="3200" dirty="0">
                <a:solidFill>
                  <a:schemeClr val="accent2">
                    <a:lumMod val="50000"/>
                  </a:schemeClr>
                </a:solidFill>
                <a:latin typeface="+mj-lt"/>
              </a:rPr>
              <a:t> studies Imaging Admit these patients</a:t>
            </a:r>
          </a:p>
          <a:p>
            <a:endParaRPr lang="en-US" sz="3200" dirty="0">
              <a:solidFill>
                <a:schemeClr val="accent2">
                  <a:lumMod val="50000"/>
                </a:schemeClr>
              </a:solidFill>
              <a:latin typeface="+mj-lt"/>
            </a:endParaRPr>
          </a:p>
        </p:txBody>
      </p:sp>
    </p:spTree>
    <p:extLst>
      <p:ext uri="{BB962C8B-B14F-4D97-AF65-F5344CB8AC3E}">
        <p14:creationId xmlns:p14="http://schemas.microsoft.com/office/powerpoint/2010/main" val="2242287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10515600" cy="5562600"/>
          </a:xfrm>
        </p:spPr>
        <p:txBody>
          <a:bodyPr>
            <a:normAutofit fontScale="70000" lnSpcReduction="20000"/>
          </a:bodyPr>
          <a:lstStyle/>
          <a:p>
            <a:pPr marL="0" indent="0">
              <a:buNone/>
            </a:pPr>
            <a:r>
              <a:rPr lang="en-US" sz="4000" dirty="0">
                <a:solidFill>
                  <a:schemeClr val="accent2">
                    <a:lumMod val="50000"/>
                  </a:schemeClr>
                </a:solidFill>
                <a:latin typeface="+mj-lt"/>
              </a:rPr>
              <a:t>Admit all high voltage (&gt;600 volts) injuries </a:t>
            </a:r>
          </a:p>
          <a:p>
            <a:pPr marL="0" indent="0">
              <a:buNone/>
            </a:pPr>
            <a:r>
              <a:rPr lang="en-US" sz="4000" dirty="0">
                <a:solidFill>
                  <a:schemeClr val="accent2">
                    <a:lumMod val="50000"/>
                  </a:schemeClr>
                </a:solidFill>
                <a:latin typeface="+mj-lt"/>
              </a:rPr>
              <a:t>These patients will likely need transfer to a burns </a:t>
            </a:r>
            <a:r>
              <a:rPr lang="en-US" sz="4000" dirty="0" err="1">
                <a:solidFill>
                  <a:schemeClr val="accent2">
                    <a:lumMod val="50000"/>
                  </a:schemeClr>
                </a:solidFill>
                <a:latin typeface="+mj-lt"/>
              </a:rPr>
              <a:t>centre</a:t>
            </a:r>
            <a:r>
              <a:rPr lang="en-US" sz="4000" dirty="0">
                <a:solidFill>
                  <a:schemeClr val="accent2">
                    <a:lumMod val="50000"/>
                  </a:schemeClr>
                </a:solidFill>
                <a:latin typeface="+mj-lt"/>
              </a:rPr>
              <a:t> </a:t>
            </a:r>
          </a:p>
          <a:p>
            <a:pPr marL="0" indent="0">
              <a:buNone/>
            </a:pPr>
            <a:r>
              <a:rPr lang="en-US" sz="4000" dirty="0">
                <a:solidFill>
                  <a:schemeClr val="accent2">
                    <a:lumMod val="50000"/>
                  </a:schemeClr>
                </a:solidFill>
                <a:latin typeface="+mj-lt"/>
              </a:rPr>
              <a:t>Cutaneous injuries: Basic burns treatment Tetanus Prophylaxis</a:t>
            </a:r>
          </a:p>
          <a:p>
            <a:pPr marL="0" indent="0">
              <a:buNone/>
            </a:pPr>
            <a:r>
              <a:rPr lang="en-US" sz="4000" dirty="0">
                <a:solidFill>
                  <a:schemeClr val="accent2">
                    <a:lumMod val="50000"/>
                  </a:schemeClr>
                </a:solidFill>
                <a:latin typeface="+mj-lt"/>
              </a:rPr>
              <a:t>Injuries to extremities:* Close monitoring for signs of compartment syndrome *Elevation of limb and splinting *Fracture and dislocation reduction</a:t>
            </a:r>
            <a:endParaRPr lang="ar-JO" sz="4000" dirty="0">
              <a:solidFill>
                <a:schemeClr val="accent2">
                  <a:lumMod val="50000"/>
                </a:schemeClr>
              </a:solidFill>
              <a:latin typeface="+mj-lt"/>
            </a:endParaRPr>
          </a:p>
          <a:p>
            <a:pPr marL="0" indent="0">
              <a:buNone/>
            </a:pPr>
            <a:endParaRPr lang="en-US" sz="4000" dirty="0">
              <a:solidFill>
                <a:schemeClr val="accent2">
                  <a:lumMod val="50000"/>
                </a:schemeClr>
              </a:solidFill>
              <a:latin typeface="+mj-lt"/>
            </a:endParaRPr>
          </a:p>
          <a:p>
            <a:pPr marL="0" indent="0">
              <a:buNone/>
            </a:pPr>
            <a:r>
              <a:rPr lang="en-US" sz="4000" dirty="0" err="1">
                <a:solidFill>
                  <a:schemeClr val="accent2">
                    <a:lumMod val="50000"/>
                  </a:schemeClr>
                </a:solidFill>
                <a:latin typeface="+mj-lt"/>
              </a:rPr>
              <a:t>Myoglobinuria</a:t>
            </a:r>
            <a:r>
              <a:rPr lang="en-US" sz="4000" dirty="0">
                <a:solidFill>
                  <a:schemeClr val="accent2">
                    <a:lumMod val="50000"/>
                  </a:schemeClr>
                </a:solidFill>
                <a:latin typeface="+mj-lt"/>
              </a:rPr>
              <a:t>  high risk for renal failure *Treat with aggressive fluid resuscitation until urine is clear and any acidosis is corrected</a:t>
            </a:r>
          </a:p>
          <a:p>
            <a:pPr marL="0" indent="0">
              <a:buNone/>
            </a:pPr>
            <a:r>
              <a:rPr lang="en-US" sz="4000" dirty="0">
                <a:solidFill>
                  <a:schemeClr val="accent2">
                    <a:lumMod val="50000"/>
                  </a:schemeClr>
                </a:solidFill>
                <a:latin typeface="+mj-lt"/>
              </a:rPr>
              <a:t>Lightning strikes: anyone who is struck by lightning who does not suffer immediate cardiac or respiratory arrest will survive</a:t>
            </a:r>
          </a:p>
          <a:p>
            <a:pPr marL="0" indent="0">
              <a:buNone/>
            </a:pPr>
            <a:r>
              <a:rPr lang="en-US" sz="4000" dirty="0">
                <a:solidFill>
                  <a:schemeClr val="accent2">
                    <a:lumMod val="50000"/>
                  </a:schemeClr>
                </a:solidFill>
                <a:latin typeface="+mj-lt"/>
              </a:rPr>
              <a:t>Multiple delayed injuries: Neurological demyelination, cataracts – need careful follow up after discharge</a:t>
            </a:r>
            <a:endParaRPr lang="ar-JO" sz="4000" dirty="0">
              <a:solidFill>
                <a:schemeClr val="accent2">
                  <a:lumMod val="50000"/>
                </a:schemeClr>
              </a:solidFill>
              <a:latin typeface="+mj-lt"/>
            </a:endParaRPr>
          </a:p>
          <a:p>
            <a:pPr marL="0" indent="0">
              <a:buNone/>
            </a:pPr>
            <a:endParaRPr lang="ar-JO" sz="3200" dirty="0">
              <a:solidFill>
                <a:schemeClr val="accent2">
                  <a:lumMod val="50000"/>
                </a:schemeClr>
              </a:solidFill>
            </a:endParaRPr>
          </a:p>
        </p:txBody>
      </p:sp>
    </p:spTree>
    <p:extLst>
      <p:ext uri="{BB962C8B-B14F-4D97-AF65-F5344CB8AC3E}">
        <p14:creationId xmlns:p14="http://schemas.microsoft.com/office/powerpoint/2010/main" val="280942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 y="0"/>
            <a:ext cx="8477267" cy="6858000"/>
          </a:xfrm>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sz="4700" b="1" u="sng" dirty="0">
                <a:effectLst>
                  <a:outerShdw blurRad="38100" dist="38100" dir="2700000" algn="tl">
                    <a:srgbClr val="000000">
                      <a:alpha val="43137"/>
                    </a:srgbClr>
                  </a:outerShdw>
                </a:effectLst>
                <a:latin typeface="Bradley Hand ITC" pitchFamily="66" charset="0"/>
              </a:rPr>
              <a:t>Signs &amp; symptoms</a:t>
            </a:r>
          </a:p>
          <a:p>
            <a:pPr algn="l">
              <a:buNone/>
            </a:pPr>
            <a:r>
              <a:rPr lang="en-US" dirty="0"/>
              <a:t>1-Redness, irritation, Pain or numbness or burning at the site of contact</a:t>
            </a:r>
          </a:p>
          <a:p>
            <a:pPr algn="l">
              <a:buNone/>
            </a:pPr>
            <a:r>
              <a:rPr lang="en-US" dirty="0"/>
              <a:t>2-Formation of </a:t>
            </a:r>
            <a:r>
              <a:rPr lang="en-US" b="1" dirty="0"/>
              <a:t>black dead skin (</a:t>
            </a:r>
            <a:r>
              <a:rPr lang="en-US" b="1" dirty="0" err="1"/>
              <a:t>eschar</a:t>
            </a:r>
            <a:r>
              <a:rPr lang="en-US" b="1" dirty="0"/>
              <a:t>) </a:t>
            </a:r>
            <a:r>
              <a:rPr lang="en-US" dirty="0"/>
              <a:t>— this occurs particularly with </a:t>
            </a:r>
            <a:r>
              <a:rPr lang="en-US" b="1" u="sng" dirty="0">
                <a:solidFill>
                  <a:schemeClr val="accent2">
                    <a:lumMod val="50000"/>
                  </a:schemeClr>
                </a:solidFill>
              </a:rPr>
              <a:t>acid</a:t>
            </a:r>
            <a:endParaRPr lang="en-US" dirty="0"/>
          </a:p>
          <a:p>
            <a:pPr algn="l">
              <a:buNone/>
            </a:pPr>
            <a:r>
              <a:rPr lang="en-US" u="sng" dirty="0"/>
              <a:t>3-Deep tissue injury</a:t>
            </a:r>
            <a:r>
              <a:rPr lang="en-US" dirty="0"/>
              <a:t> by </a:t>
            </a:r>
            <a:r>
              <a:rPr lang="en-US" b="1" u="sng" dirty="0">
                <a:solidFill>
                  <a:schemeClr val="accent2">
                    <a:lumMod val="50000"/>
                  </a:schemeClr>
                </a:solidFill>
              </a:rPr>
              <a:t>alkali</a:t>
            </a:r>
            <a:endParaRPr lang="en-US" dirty="0"/>
          </a:p>
          <a:p>
            <a:pPr algn="l">
              <a:buNone/>
            </a:pPr>
            <a:r>
              <a:rPr lang="en-US" dirty="0"/>
              <a:t>4-Vision changes or complete loss of vision</a:t>
            </a:r>
          </a:p>
          <a:p>
            <a:pPr algn="l">
              <a:buNone/>
            </a:pPr>
            <a:r>
              <a:rPr lang="en-US" dirty="0"/>
              <a:t>5-Cough or SOB</a:t>
            </a:r>
          </a:p>
          <a:p>
            <a:pPr algn="l">
              <a:buNone/>
            </a:pPr>
            <a:r>
              <a:rPr lang="en-US" dirty="0"/>
              <a:t>6-Headache , hypotension</a:t>
            </a:r>
          </a:p>
          <a:p>
            <a:pPr algn="l">
              <a:buNone/>
            </a:pPr>
            <a:r>
              <a:rPr lang="en-US" dirty="0"/>
              <a:t>8-Faintness, weakness, dizziness</a:t>
            </a:r>
          </a:p>
        </p:txBody>
      </p:sp>
      <p:pic>
        <p:nvPicPr>
          <p:cNvPr id="8194" name="Picture 2"/>
          <p:cNvPicPr>
            <a:picLocks noChangeAspect="1" noChangeArrowheads="1"/>
          </p:cNvPicPr>
          <p:nvPr/>
        </p:nvPicPr>
        <p:blipFill>
          <a:blip r:embed="rId2"/>
          <a:srcRect/>
          <a:stretch>
            <a:fillRect/>
          </a:stretch>
        </p:blipFill>
        <p:spPr bwMode="auto">
          <a:xfrm>
            <a:off x="8477268" y="2857496"/>
            <a:ext cx="3714733" cy="2285992"/>
          </a:xfrm>
          <a:prstGeom prst="rect">
            <a:avLst/>
          </a:prstGeom>
          <a:noFill/>
          <a:ln w="9525">
            <a:noFill/>
            <a:miter lim="800000"/>
            <a:headEnd/>
            <a:tailEnd/>
          </a:ln>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12" y="5143500"/>
            <a:ext cx="5999989" cy="1714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68" y="44629"/>
            <a:ext cx="3714733" cy="2812859"/>
          </a:xfrm>
          <a:prstGeom prst="rect">
            <a:avLst/>
          </a:prstGeom>
        </p:spPr>
      </p:pic>
    </p:spTree>
    <p:extLst>
      <p:ext uri="{BB962C8B-B14F-4D97-AF65-F5344CB8AC3E}">
        <p14:creationId xmlns:p14="http://schemas.microsoft.com/office/powerpoint/2010/main" val="3686754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4572000" cy="685800"/>
          </a:xfrm>
          <a:solidFill>
            <a:schemeClr val="accent1">
              <a:lumMod val="75000"/>
            </a:schemeClr>
          </a:solidFill>
        </p:spPr>
        <p:txBody>
          <a:bodyPr>
            <a:normAutofit/>
          </a:bodyPr>
          <a:lstStyle/>
          <a:p>
            <a:r>
              <a:rPr lang="en-GB" dirty="0">
                <a:solidFill>
                  <a:schemeClr val="accent2">
                    <a:lumMod val="50000"/>
                  </a:schemeClr>
                </a:solidFill>
              </a:rPr>
              <a:t>hospitalization</a:t>
            </a:r>
            <a:endParaRPr lang="en-US" dirty="0">
              <a:solidFill>
                <a:schemeClr val="accent2">
                  <a:lumMod val="50000"/>
                </a:schemeClr>
              </a:solidFill>
            </a:endParaRPr>
          </a:p>
        </p:txBody>
      </p:sp>
      <p:sp>
        <p:nvSpPr>
          <p:cNvPr id="3" name="Content Placeholder 2"/>
          <p:cNvSpPr>
            <a:spLocks noGrp="1"/>
          </p:cNvSpPr>
          <p:nvPr>
            <p:ph idx="1"/>
          </p:nvPr>
        </p:nvSpPr>
        <p:spPr>
          <a:xfrm>
            <a:off x="914400" y="1828800"/>
            <a:ext cx="10439400" cy="4480560"/>
          </a:xfrm>
        </p:spPr>
        <p:txBody>
          <a:bodyPr>
            <a:normAutofit fontScale="85000" lnSpcReduction="10000"/>
          </a:bodyPr>
          <a:lstStyle/>
          <a:p>
            <a:pPr>
              <a:buFont typeface="Arial" panose="020B0604020202020204" pitchFamily="34" charset="0"/>
              <a:buChar char="•"/>
            </a:pPr>
            <a:r>
              <a:rPr lang="en-GB" sz="2800" dirty="0">
                <a:solidFill>
                  <a:schemeClr val="accent2">
                    <a:lumMod val="50000"/>
                  </a:schemeClr>
                </a:solidFill>
                <a:latin typeface="+mj-lt"/>
              </a:rPr>
              <a:t>Typically, an electrical burn patient has a lower affected body surface area than other burn patients, yet complication risks are much higher due to internal injury.</a:t>
            </a:r>
          </a:p>
          <a:p>
            <a:pPr>
              <a:buFont typeface="Arial" panose="020B0604020202020204" pitchFamily="34" charset="0"/>
              <a:buChar char="•"/>
            </a:pPr>
            <a:r>
              <a:rPr lang="en-GB" sz="2800" baseline="30000" dirty="0">
                <a:solidFill>
                  <a:schemeClr val="accent2">
                    <a:lumMod val="50000"/>
                  </a:schemeClr>
                </a:solidFill>
                <a:latin typeface="+mj-lt"/>
              </a:rPr>
              <a:t> </a:t>
            </a:r>
            <a:r>
              <a:rPr lang="en-GB" sz="2800" dirty="0">
                <a:solidFill>
                  <a:schemeClr val="accent2">
                    <a:lumMod val="50000"/>
                  </a:schemeClr>
                </a:solidFill>
                <a:latin typeface="+mj-lt"/>
              </a:rPr>
              <a:t>Often, the damaged internal tissue demands hospitalization. If not treated, this damaged tissue can cause complications (such as gaseous </a:t>
            </a:r>
            <a:r>
              <a:rPr lang="en-GB" sz="2800" dirty="0">
                <a:solidFill>
                  <a:schemeClr val="accent2">
                    <a:lumMod val="50000"/>
                  </a:schemeClr>
                </a:solidFill>
                <a:latin typeface="+mj-lt"/>
                <a:hlinkClick r:id="rId2" tooltip="Gangrene"/>
              </a:rPr>
              <a:t>gangrene</a:t>
            </a:r>
            <a:r>
              <a:rPr lang="en-GB" sz="2800" dirty="0">
                <a:solidFill>
                  <a:schemeClr val="accent2">
                    <a:lumMod val="50000"/>
                  </a:schemeClr>
                </a:solidFill>
                <a:latin typeface="+mj-lt"/>
              </a:rPr>
              <a:t> from dead tissue or loss of blood flow to limbs) and the damaged body parts may need to be </a:t>
            </a:r>
            <a:r>
              <a:rPr lang="en-GB" sz="2800" dirty="0">
                <a:solidFill>
                  <a:schemeClr val="accent2">
                    <a:lumMod val="50000"/>
                  </a:schemeClr>
                </a:solidFill>
                <a:latin typeface="+mj-lt"/>
                <a:hlinkClick r:id="rId3" tooltip="Amputate"/>
              </a:rPr>
              <a:t>amputated</a:t>
            </a:r>
            <a:r>
              <a:rPr lang="en-GB" sz="2800" dirty="0">
                <a:solidFill>
                  <a:schemeClr val="accent2">
                    <a:lumMod val="50000"/>
                  </a:schemeClr>
                </a:solidFill>
                <a:latin typeface="+mj-lt"/>
              </a:rPr>
              <a:t> , limb amputation rates for victims who experience direct electrical contact can be as high as 75%.</a:t>
            </a:r>
          </a:p>
          <a:p>
            <a:pPr>
              <a:buFont typeface="Arial" panose="020B0604020202020204" pitchFamily="34" charset="0"/>
              <a:buChar char="•"/>
            </a:pPr>
            <a:r>
              <a:rPr lang="en-GB" sz="2800" dirty="0">
                <a:solidFill>
                  <a:schemeClr val="accent2">
                    <a:lumMod val="50000"/>
                  </a:schemeClr>
                </a:solidFill>
                <a:latin typeface="+mj-lt"/>
              </a:rPr>
              <a:t> Repeated removal of the damaged tissue and extensive rehabilitation are common</a:t>
            </a:r>
          </a:p>
          <a:p>
            <a:pPr>
              <a:buFont typeface="Arial" panose="020B0604020202020204" pitchFamily="34" charset="0"/>
              <a:buChar char="•"/>
            </a:pPr>
            <a:r>
              <a:rPr lang="en-GB" sz="2800" dirty="0">
                <a:solidFill>
                  <a:schemeClr val="accent2">
                    <a:lumMod val="50000"/>
                  </a:schemeClr>
                </a:solidFill>
                <a:latin typeface="+mj-lt"/>
              </a:rPr>
              <a:t> Burn treatment for severe wounds may require </a:t>
            </a:r>
            <a:r>
              <a:rPr lang="en-GB" sz="2800" dirty="0">
                <a:solidFill>
                  <a:schemeClr val="accent2">
                    <a:lumMod val="50000"/>
                  </a:schemeClr>
                </a:solidFill>
                <a:latin typeface="+mj-lt"/>
                <a:hlinkClick r:id="rId4" tooltip="Skin grafting"/>
              </a:rPr>
              <a:t>skin grafting</a:t>
            </a:r>
            <a:r>
              <a:rPr lang="en-GB" sz="2800" dirty="0">
                <a:solidFill>
                  <a:schemeClr val="accent2">
                    <a:lumMod val="50000"/>
                  </a:schemeClr>
                </a:solidFill>
                <a:latin typeface="+mj-lt"/>
              </a:rPr>
              <a:t>, </a:t>
            </a:r>
            <a:r>
              <a:rPr lang="en-GB" sz="2800" dirty="0">
                <a:solidFill>
                  <a:schemeClr val="accent2">
                    <a:lumMod val="50000"/>
                  </a:schemeClr>
                </a:solidFill>
                <a:latin typeface="+mj-lt"/>
                <a:hlinkClick r:id="rId5" tooltip="Debridement"/>
              </a:rPr>
              <a:t>debridement</a:t>
            </a:r>
            <a:r>
              <a:rPr lang="en-GB" sz="2800" dirty="0">
                <a:solidFill>
                  <a:schemeClr val="accent2">
                    <a:lumMod val="50000"/>
                  </a:schemeClr>
                </a:solidFill>
                <a:latin typeface="+mj-lt"/>
              </a:rPr>
              <a:t>, </a:t>
            </a:r>
            <a:r>
              <a:rPr lang="en-GB" sz="2800" u="sng" dirty="0">
                <a:solidFill>
                  <a:schemeClr val="accent1">
                    <a:lumMod val="75000"/>
                  </a:schemeClr>
                </a:solidFill>
                <a:latin typeface="+mj-lt"/>
              </a:rPr>
              <a:t>excision of dead tissue, and repair of damaged organs</a:t>
            </a:r>
            <a:endParaRPr lang="en-US" sz="2800" u="sng" dirty="0">
              <a:solidFill>
                <a:schemeClr val="accent1">
                  <a:lumMod val="75000"/>
                </a:schemeClr>
              </a:solidFill>
              <a:latin typeface="+mj-lt"/>
            </a:endParaRPr>
          </a:p>
        </p:txBody>
      </p:sp>
    </p:spTree>
    <p:extLst>
      <p:ext uri="{BB962C8B-B14F-4D97-AF65-F5344CB8AC3E}">
        <p14:creationId xmlns:p14="http://schemas.microsoft.com/office/powerpoint/2010/main" val="2472921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609600"/>
            <a:ext cx="3962400" cy="56891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2" y="555784"/>
            <a:ext cx="4736452" cy="5742932"/>
          </a:xfrm>
          <a:prstGeom prst="rect">
            <a:avLst/>
          </a:prstGeom>
        </p:spPr>
      </p:pic>
    </p:spTree>
    <p:extLst>
      <p:ext uri="{BB962C8B-B14F-4D97-AF65-F5344CB8AC3E}">
        <p14:creationId xmlns:p14="http://schemas.microsoft.com/office/powerpoint/2010/main" val="104450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41294"/>
            <a:ext cx="4648200" cy="685800"/>
          </a:xfrm>
          <a:solidFill>
            <a:schemeClr val="accent1">
              <a:lumMod val="75000"/>
            </a:schemeClr>
          </a:solidFill>
        </p:spPr>
        <p:txBody>
          <a:bodyPr>
            <a:normAutofit fontScale="90000"/>
          </a:bodyPr>
          <a:lstStyle/>
          <a:p>
            <a:r>
              <a:rPr lang="en-US" sz="4400" dirty="0">
                <a:solidFill>
                  <a:schemeClr val="accent2">
                    <a:lumMod val="50000"/>
                  </a:schemeClr>
                </a:solidFill>
              </a:rPr>
              <a:t>Complications</a:t>
            </a:r>
          </a:p>
        </p:txBody>
      </p:sp>
      <p:sp>
        <p:nvSpPr>
          <p:cNvPr id="3" name="Content Placeholder 2"/>
          <p:cNvSpPr>
            <a:spLocks noGrp="1"/>
          </p:cNvSpPr>
          <p:nvPr>
            <p:ph idx="1"/>
          </p:nvPr>
        </p:nvSpPr>
        <p:spPr>
          <a:xfrm>
            <a:off x="1143000" y="1842247"/>
            <a:ext cx="10439400" cy="5029200"/>
          </a:xfrm>
        </p:spPr>
        <p:txBody>
          <a:bodyPr>
            <a:normAutofit/>
          </a:bodyPr>
          <a:lstStyle/>
          <a:p>
            <a:pPr marL="514350" indent="-514350">
              <a:buFont typeface="+mj-lt"/>
              <a:buAutoNum type="arabicPeriod"/>
            </a:pPr>
            <a:r>
              <a:rPr lang="en-US" sz="3200" dirty="0">
                <a:solidFill>
                  <a:schemeClr val="accent2">
                    <a:lumMod val="50000"/>
                  </a:schemeClr>
                </a:solidFill>
                <a:latin typeface="+mj-lt"/>
              </a:rPr>
              <a:t>infection (which can progress to sepsis)</a:t>
            </a:r>
          </a:p>
          <a:p>
            <a:pPr marL="514350" indent="-514350">
              <a:buFont typeface="+mj-lt"/>
              <a:buAutoNum type="arabicPeriod"/>
            </a:pPr>
            <a:r>
              <a:rPr lang="en-US" sz="3200" dirty="0">
                <a:solidFill>
                  <a:schemeClr val="accent2">
                    <a:lumMod val="50000"/>
                  </a:schemeClr>
                </a:solidFill>
                <a:latin typeface="+mj-lt"/>
              </a:rPr>
              <a:t>compartment syndrome</a:t>
            </a:r>
          </a:p>
          <a:p>
            <a:pPr marL="514350" indent="-514350">
              <a:buFont typeface="+mj-lt"/>
              <a:buAutoNum type="arabicPeriod"/>
            </a:pPr>
            <a:r>
              <a:rPr lang="en-US" sz="3200" dirty="0" err="1">
                <a:solidFill>
                  <a:schemeClr val="accent2">
                    <a:lumMod val="50000"/>
                  </a:schemeClr>
                </a:solidFill>
                <a:latin typeface="+mj-lt"/>
              </a:rPr>
              <a:t>rhabdomyolysis</a:t>
            </a:r>
            <a:r>
              <a:rPr lang="en-US" sz="3200" dirty="0">
                <a:solidFill>
                  <a:schemeClr val="accent2">
                    <a:lumMod val="50000"/>
                  </a:schemeClr>
                </a:solidFill>
                <a:latin typeface="+mj-lt"/>
              </a:rPr>
              <a:t> (due to extensive muscle damage from internal burns).</a:t>
            </a:r>
          </a:p>
          <a:p>
            <a:pPr marL="514350" indent="-514350">
              <a:buFont typeface="+mj-lt"/>
              <a:buAutoNum type="arabicPeriod"/>
            </a:pPr>
            <a:r>
              <a:rPr lang="en-US" sz="3200" dirty="0">
                <a:solidFill>
                  <a:schemeClr val="accent2">
                    <a:lumMod val="50000"/>
                  </a:schemeClr>
                </a:solidFill>
                <a:latin typeface="+mj-lt"/>
                <a:hlinkClick r:id="rId2" tooltip="6 lung injury"/>
              </a:rPr>
              <a:t>Lung Injury</a:t>
            </a:r>
            <a:r>
              <a:rPr lang="en-US" sz="3200" dirty="0">
                <a:solidFill>
                  <a:schemeClr val="accent2">
                    <a:lumMod val="50000"/>
                  </a:schemeClr>
                </a:solidFill>
                <a:latin typeface="+mj-lt"/>
              </a:rPr>
              <a:t> </a:t>
            </a:r>
          </a:p>
          <a:p>
            <a:pPr marL="0" indent="0">
              <a:buNone/>
            </a:pPr>
            <a:r>
              <a:rPr lang="en-US" sz="3200" dirty="0">
                <a:solidFill>
                  <a:schemeClr val="accent2">
                    <a:lumMod val="50000"/>
                  </a:schemeClr>
                </a:solidFill>
                <a:latin typeface="+mj-lt"/>
              </a:rPr>
              <a:t>•Impairment of the brain centers stimulation of breathing and severe central nervous system damage </a:t>
            </a:r>
          </a:p>
          <a:p>
            <a:pPr marL="0" indent="0">
              <a:buNone/>
            </a:pPr>
            <a:r>
              <a:rPr lang="en-US" sz="3200" dirty="0">
                <a:solidFill>
                  <a:schemeClr val="accent2">
                    <a:lumMod val="50000"/>
                  </a:schemeClr>
                </a:solidFill>
                <a:latin typeface="+mj-lt"/>
              </a:rPr>
              <a:t>• Decreased muscle activity in the chest wall caused by a chest burn or muscle damage </a:t>
            </a:r>
          </a:p>
          <a:p>
            <a:endParaRPr lang="en-US" sz="2800" dirty="0"/>
          </a:p>
        </p:txBody>
      </p:sp>
    </p:spTree>
    <p:extLst>
      <p:ext uri="{BB962C8B-B14F-4D97-AF65-F5344CB8AC3E}">
        <p14:creationId xmlns:p14="http://schemas.microsoft.com/office/powerpoint/2010/main" val="1177885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9753600" cy="5334000"/>
          </a:xfrm>
        </p:spPr>
        <p:txBody>
          <a:bodyPr>
            <a:normAutofit lnSpcReduction="10000"/>
          </a:bodyPr>
          <a:lstStyle/>
          <a:p>
            <a:pPr marL="514350" indent="-514350">
              <a:buFont typeface="+mj-lt"/>
              <a:buAutoNum type="arabicPeriod" startAt="5"/>
            </a:pPr>
            <a:r>
              <a:rPr lang="en-US" sz="3200" dirty="0">
                <a:solidFill>
                  <a:schemeClr val="accent2">
                    <a:lumMod val="50000"/>
                  </a:schemeClr>
                </a:solidFill>
                <a:latin typeface="+mj-lt"/>
              </a:rPr>
              <a:t>Cardiac complications</a:t>
            </a:r>
          </a:p>
          <a:p>
            <a:r>
              <a:rPr lang="en-US" sz="3200" dirty="0">
                <a:solidFill>
                  <a:schemeClr val="accent2">
                    <a:lumMod val="50000"/>
                  </a:schemeClr>
                </a:solidFill>
                <a:latin typeface="+mj-lt"/>
              </a:rPr>
              <a:t>One can have an arrhythmia, possibly even a fatal arrhythmia, at the time of the injury. </a:t>
            </a:r>
          </a:p>
          <a:p>
            <a:r>
              <a:rPr lang="en-US" sz="3200" dirty="0">
                <a:solidFill>
                  <a:schemeClr val="accent2">
                    <a:lumMod val="50000"/>
                  </a:schemeClr>
                </a:solidFill>
                <a:latin typeface="+mj-lt"/>
              </a:rPr>
              <a:t>Anyone who experiences an arrhythmia or any chest pain or other typical cardiac-related symptoms is also at risk of arrhythmia in the 24 to 48 hours following the injury. </a:t>
            </a:r>
          </a:p>
          <a:p>
            <a:r>
              <a:rPr lang="en-US" sz="3200" dirty="0">
                <a:solidFill>
                  <a:schemeClr val="accent2">
                    <a:lumMod val="50000"/>
                  </a:schemeClr>
                </a:solidFill>
                <a:latin typeface="+mj-lt"/>
              </a:rPr>
              <a:t>Thus these patients should be kept on a cardiac monitor at all times. </a:t>
            </a:r>
          </a:p>
          <a:p>
            <a:r>
              <a:rPr lang="en-US" sz="3200" dirty="0">
                <a:solidFill>
                  <a:schemeClr val="accent2">
                    <a:lumMod val="50000"/>
                  </a:schemeClr>
                </a:solidFill>
                <a:latin typeface="+mj-lt"/>
              </a:rPr>
              <a:t> Any high voltage injury should have continuous cardiac monitoring for a minimum of 8 hours</a:t>
            </a:r>
          </a:p>
          <a:p>
            <a:endParaRPr lang="en-US" sz="2800" b="1" dirty="0"/>
          </a:p>
        </p:txBody>
      </p:sp>
    </p:spTree>
    <p:extLst>
      <p:ext uri="{BB962C8B-B14F-4D97-AF65-F5344CB8AC3E}">
        <p14:creationId xmlns:p14="http://schemas.microsoft.com/office/powerpoint/2010/main" val="3757438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2" y="787702"/>
            <a:ext cx="7701147" cy="769441"/>
          </a:xfrm>
          <a:prstGeom prst="rect">
            <a:avLst/>
          </a:prstGeom>
          <a:solidFill>
            <a:schemeClr val="accent1">
              <a:lumMod val="75000"/>
            </a:schemeClr>
          </a:solidFill>
        </p:spPr>
        <p:txBody>
          <a:bodyPr wrap="none">
            <a:spAutoFit/>
          </a:bodyPr>
          <a:lstStyle/>
          <a:p>
            <a:r>
              <a:rPr lang="en-US" sz="4400" dirty="0">
                <a:solidFill>
                  <a:schemeClr val="accent2">
                    <a:lumMod val="50000"/>
                  </a:schemeClr>
                </a:solidFill>
              </a:rPr>
              <a:t>Outcome and Prognosis</a:t>
            </a:r>
          </a:p>
        </p:txBody>
      </p:sp>
      <p:sp>
        <p:nvSpPr>
          <p:cNvPr id="3" name="Content Placeholder 2"/>
          <p:cNvSpPr>
            <a:spLocks noGrp="1"/>
          </p:cNvSpPr>
          <p:nvPr>
            <p:ph idx="1"/>
          </p:nvPr>
        </p:nvSpPr>
        <p:spPr>
          <a:xfrm>
            <a:off x="1143000" y="1752600"/>
            <a:ext cx="10591800" cy="5486400"/>
          </a:xfrm>
        </p:spPr>
        <p:txBody>
          <a:bodyPr>
            <a:noAutofit/>
          </a:bodyPr>
          <a:lstStyle/>
          <a:p>
            <a:r>
              <a:rPr lang="en-US" sz="3200" dirty="0">
                <a:solidFill>
                  <a:schemeClr val="accent2">
                    <a:lumMod val="50000"/>
                  </a:schemeClr>
                </a:solidFill>
                <a:latin typeface="+mj-lt"/>
              </a:rPr>
              <a:t>The location and extent of injury, the development of complications, and the functional result determine outcome and prognosis.</a:t>
            </a:r>
          </a:p>
          <a:p>
            <a:endParaRPr lang="en-US" sz="3200" dirty="0">
              <a:solidFill>
                <a:schemeClr val="accent2">
                  <a:lumMod val="50000"/>
                </a:schemeClr>
              </a:solidFill>
              <a:latin typeface="+mj-lt"/>
            </a:endParaRPr>
          </a:p>
          <a:p>
            <a:r>
              <a:rPr lang="en-US" sz="3200" dirty="0">
                <a:solidFill>
                  <a:schemeClr val="accent2">
                    <a:lumMod val="50000"/>
                  </a:schemeClr>
                </a:solidFill>
                <a:latin typeface="+mj-lt"/>
              </a:rPr>
              <a:t> Recent advances in ICU care, resuscitation, nutritional support, and surgical techniques, along with new skin substitutes, have significantly improved outcomes.</a:t>
            </a:r>
          </a:p>
          <a:p>
            <a:endParaRPr lang="en-US" sz="3200" dirty="0">
              <a:solidFill>
                <a:schemeClr val="accent2">
                  <a:lumMod val="50000"/>
                </a:schemeClr>
              </a:solidFill>
              <a:latin typeface="+mj-lt"/>
            </a:endParaRPr>
          </a:p>
          <a:p>
            <a:r>
              <a:rPr lang="en-US" sz="3200" dirty="0">
                <a:solidFill>
                  <a:schemeClr val="accent2">
                    <a:lumMod val="50000"/>
                  </a:schemeClr>
                </a:solidFill>
                <a:latin typeface="+mj-lt"/>
              </a:rPr>
              <a:t>Since most electrical injuries are preventable, prevention, education, and adherence to safety measures both at home and at work constitute the most important aspect of management</a:t>
            </a:r>
          </a:p>
          <a:p>
            <a:endParaRPr lang="en-US" sz="3200" dirty="0">
              <a:solidFill>
                <a:schemeClr val="accent2">
                  <a:lumMod val="50000"/>
                </a:schemeClr>
              </a:solidFill>
              <a:latin typeface="+mj-lt"/>
            </a:endParaRPr>
          </a:p>
        </p:txBody>
      </p:sp>
    </p:spTree>
    <p:extLst>
      <p:ext uri="{BB962C8B-B14F-4D97-AF65-F5344CB8AC3E}">
        <p14:creationId xmlns:p14="http://schemas.microsoft.com/office/powerpoint/2010/main" val="3320610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10134600" cy="5562600"/>
          </a:xfrm>
        </p:spPr>
        <p:txBody>
          <a:bodyPr>
            <a:normAutofit fontScale="85000" lnSpcReduction="20000"/>
          </a:bodyPr>
          <a:lstStyle/>
          <a:p>
            <a:pPr>
              <a:lnSpc>
                <a:spcPct val="80000"/>
              </a:lnSpc>
            </a:pPr>
            <a:r>
              <a:rPr lang="en-US" sz="7000" b="1" dirty="0">
                <a:solidFill>
                  <a:schemeClr val="accent1">
                    <a:lumMod val="75000"/>
                  </a:schemeClr>
                </a:solidFill>
                <a:latin typeface="+mj-lt"/>
              </a:rPr>
              <a:t>Low-voltage</a:t>
            </a:r>
          </a:p>
          <a:p>
            <a:pPr>
              <a:lnSpc>
                <a:spcPct val="80000"/>
              </a:lnSpc>
            </a:pPr>
            <a:endParaRPr lang="en-US" sz="4000" b="1" dirty="0">
              <a:solidFill>
                <a:schemeClr val="accent2">
                  <a:lumMod val="50000"/>
                </a:schemeClr>
              </a:solidFill>
              <a:latin typeface="+mj-lt"/>
            </a:endParaRPr>
          </a:p>
          <a:p>
            <a:pPr>
              <a:lnSpc>
                <a:spcPct val="80000"/>
              </a:lnSpc>
              <a:buFont typeface="Arial" panose="020B0604020202020204" pitchFamily="34" charset="0"/>
              <a:buChar char="•"/>
            </a:pPr>
            <a:r>
              <a:rPr lang="en-US" sz="4200" dirty="0">
                <a:solidFill>
                  <a:schemeClr val="accent2">
                    <a:lumMod val="50000"/>
                  </a:schemeClr>
                </a:solidFill>
                <a:latin typeface="+mj-lt"/>
              </a:rPr>
              <a:t>If no significant burns are present and if consciousness returns before arriving to or in the ED, full recovery is expected. </a:t>
            </a:r>
          </a:p>
          <a:p>
            <a:pPr>
              <a:lnSpc>
                <a:spcPct val="80000"/>
              </a:lnSpc>
              <a:buFont typeface="Arial" panose="020B0604020202020204" pitchFamily="34" charset="0"/>
              <a:buChar char="•"/>
            </a:pPr>
            <a:r>
              <a:rPr lang="en-US" sz="4200" dirty="0">
                <a:solidFill>
                  <a:schemeClr val="accent2">
                    <a:lumMod val="50000"/>
                  </a:schemeClr>
                </a:solidFill>
                <a:latin typeface="+mj-lt"/>
              </a:rPr>
              <a:t>Rare persistent arrhythmias have been reported.</a:t>
            </a:r>
          </a:p>
          <a:p>
            <a:pPr>
              <a:lnSpc>
                <a:spcPct val="80000"/>
              </a:lnSpc>
              <a:buFont typeface="Arial" panose="020B0604020202020204" pitchFamily="34" charset="0"/>
              <a:buChar char="•"/>
            </a:pPr>
            <a:r>
              <a:rPr lang="en-US" sz="4200" dirty="0">
                <a:solidFill>
                  <a:schemeClr val="accent2">
                    <a:lumMod val="50000"/>
                  </a:schemeClr>
                </a:solidFill>
                <a:latin typeface="+mj-lt"/>
              </a:rPr>
              <a:t>Persistence of unconsciousness carries a worse prognosis, and full recovery is not expected after 24 hours of unconsciousness.</a:t>
            </a:r>
          </a:p>
          <a:p>
            <a:pPr>
              <a:lnSpc>
                <a:spcPct val="80000"/>
              </a:lnSpc>
              <a:buFont typeface="Arial" panose="020B0604020202020204" pitchFamily="34" charset="0"/>
              <a:buChar char="•"/>
            </a:pPr>
            <a:r>
              <a:rPr lang="en-US" sz="4200" dirty="0">
                <a:solidFill>
                  <a:schemeClr val="accent2">
                    <a:lumMod val="50000"/>
                  </a:schemeClr>
                </a:solidFill>
                <a:latin typeface="+mj-lt"/>
              </a:rPr>
              <a:t>With proper treatment, the disfigurement of low-voltage mouth injuries can be minimized. </a:t>
            </a:r>
          </a:p>
          <a:p>
            <a:pPr>
              <a:lnSpc>
                <a:spcPct val="80000"/>
              </a:lnSpc>
              <a:buFont typeface="Arial" panose="020B0604020202020204" pitchFamily="34" charset="0"/>
              <a:buChar char="•"/>
            </a:pPr>
            <a:r>
              <a:rPr lang="en-US" sz="4200" dirty="0">
                <a:solidFill>
                  <a:schemeClr val="accent2">
                    <a:lumMod val="50000"/>
                  </a:schemeClr>
                </a:solidFill>
                <a:latin typeface="+mj-lt"/>
              </a:rPr>
              <a:t>Scarring is almost always present.</a:t>
            </a:r>
            <a:endParaRPr lang="ar-JO" sz="42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3039313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066802" y="838200"/>
            <a:ext cx="9720073" cy="4023360"/>
          </a:xfrm>
        </p:spPr>
        <p:txBody>
          <a:bodyPr>
            <a:normAutofit fontScale="92500" lnSpcReduction="10000"/>
          </a:bodyPr>
          <a:lstStyle/>
          <a:p>
            <a:r>
              <a:rPr lang="en-US" sz="4800" b="1" dirty="0">
                <a:solidFill>
                  <a:schemeClr val="accent1">
                    <a:lumMod val="75000"/>
                  </a:schemeClr>
                </a:solidFill>
                <a:latin typeface="+mj-lt"/>
              </a:rPr>
              <a:t>High-voltage</a:t>
            </a:r>
          </a:p>
          <a:p>
            <a:endParaRPr lang="en-US" sz="3600" dirty="0">
              <a:solidFill>
                <a:schemeClr val="accent2">
                  <a:lumMod val="50000"/>
                </a:schemeClr>
              </a:solidFill>
              <a:latin typeface="+mj-lt"/>
            </a:endParaRPr>
          </a:p>
          <a:p>
            <a:pPr algn="l"/>
            <a:r>
              <a:rPr lang="en-US" sz="4000" dirty="0">
                <a:solidFill>
                  <a:schemeClr val="accent2">
                    <a:lumMod val="50000"/>
                  </a:schemeClr>
                </a:solidFill>
                <a:latin typeface="+mj-lt"/>
              </a:rPr>
              <a:t>Survival with massive burns is now the rule rather than the exception. </a:t>
            </a:r>
          </a:p>
          <a:p>
            <a:pPr algn="l"/>
            <a:r>
              <a:rPr lang="en-US" sz="4000" dirty="0">
                <a:solidFill>
                  <a:schemeClr val="accent2">
                    <a:lumMod val="50000"/>
                  </a:schemeClr>
                </a:solidFill>
                <a:latin typeface="+mj-lt"/>
              </a:rPr>
              <a:t>However, rates of amputation and significant morbidity from traumatic injuries and burns remain high.</a:t>
            </a:r>
          </a:p>
          <a:p>
            <a:endParaRPr lang="ar-JO" sz="3600" dirty="0">
              <a:solidFill>
                <a:schemeClr val="accent2">
                  <a:lumMod val="50000"/>
                </a:schemeClr>
              </a:solidFill>
              <a:latin typeface="+mj-lt"/>
            </a:endParaRPr>
          </a:p>
          <a:p>
            <a:endParaRPr lang="en-US" dirty="0"/>
          </a:p>
        </p:txBody>
      </p:sp>
    </p:spTree>
    <p:extLst>
      <p:ext uri="{BB962C8B-B14F-4D97-AF65-F5344CB8AC3E}">
        <p14:creationId xmlns:p14="http://schemas.microsoft.com/office/powerpoint/2010/main" val="217881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b="1" dirty="0"/>
              <a:t>Mechanisms of action</a:t>
            </a:r>
            <a:endParaRPr lang="ar-JO"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a:buNone/>
            </a:pPr>
            <a:r>
              <a:rPr lang="en-US" sz="4000" b="1" dirty="0">
                <a:solidFill>
                  <a:schemeClr val="accent2">
                    <a:lumMod val="50000"/>
                  </a:schemeClr>
                </a:solidFill>
                <a:latin typeface="Algerian" pitchFamily="82" charset="0"/>
              </a:rPr>
              <a:t>Acids:</a:t>
            </a:r>
            <a:r>
              <a:rPr lang="en-US" b="1" dirty="0">
                <a:solidFill>
                  <a:schemeClr val="accent2">
                    <a:lumMod val="50000"/>
                  </a:schemeClr>
                </a:solidFill>
              </a:rPr>
              <a:t> </a:t>
            </a:r>
            <a:r>
              <a:rPr lang="en-US" b="1" dirty="0"/>
              <a:t>cause </a:t>
            </a:r>
            <a:r>
              <a:rPr lang="en-US" sz="3500" b="1" u="sng" dirty="0">
                <a:solidFill>
                  <a:schemeClr val="accent2">
                    <a:lumMod val="50000"/>
                  </a:schemeClr>
                </a:solidFill>
                <a:latin typeface="Aharoni" pitchFamily="2" charset="-79"/>
                <a:cs typeface="Aharoni" pitchFamily="2" charset="-79"/>
              </a:rPr>
              <a:t>coagulation necrosis </a:t>
            </a:r>
            <a:r>
              <a:rPr lang="en-US" b="1" dirty="0"/>
              <a:t>with precipitation of protein, creating an impermeable barrier that limits further penetration of the acid</a:t>
            </a:r>
            <a:endParaRPr lang="en-US" b="1" i="1" dirty="0"/>
          </a:p>
          <a:p>
            <a:pPr algn="l">
              <a:buNone/>
            </a:pPr>
            <a:r>
              <a:rPr lang="en-US" sz="4000" b="1" dirty="0">
                <a:solidFill>
                  <a:schemeClr val="accent2">
                    <a:lumMod val="50000"/>
                  </a:schemeClr>
                </a:solidFill>
                <a:latin typeface="Algerian" pitchFamily="82" charset="0"/>
              </a:rPr>
              <a:t>Alkali :</a:t>
            </a:r>
            <a:r>
              <a:rPr lang="en-US" b="1" dirty="0"/>
              <a:t>cause </a:t>
            </a:r>
            <a:r>
              <a:rPr lang="en-US" b="1" u="sng" dirty="0">
                <a:solidFill>
                  <a:schemeClr val="accent2">
                    <a:lumMod val="50000"/>
                  </a:schemeClr>
                </a:solidFill>
                <a:latin typeface="Aharoni" pitchFamily="2" charset="-79"/>
                <a:cs typeface="Aharoni" pitchFamily="2" charset="-79"/>
              </a:rPr>
              <a:t>‘liquefaction’ necrosis </a:t>
            </a:r>
            <a:r>
              <a:rPr lang="en-US" b="1" dirty="0"/>
              <a:t>allowing the alkali to penetrate </a:t>
            </a:r>
            <a:r>
              <a:rPr lang="en-US" b="1" u="sng" dirty="0"/>
              <a:t>deeper</a:t>
            </a:r>
            <a:r>
              <a:rPr lang="en-US" b="1" dirty="0"/>
              <a:t> into the injured tissue. The presence of hydroxyl ions within these tissues increases their solubility, allowing dissolve the proteins of the tissues</a:t>
            </a:r>
            <a:r>
              <a:rPr lang="en-US" dirty="0"/>
              <a:t>.</a:t>
            </a:r>
          </a:p>
        </p:txBody>
      </p:sp>
    </p:spTree>
    <p:extLst>
      <p:ext uri="{BB962C8B-B14F-4D97-AF65-F5344CB8AC3E}">
        <p14:creationId xmlns:p14="http://schemas.microsoft.com/office/powerpoint/2010/main" val="184597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6712" y="642918"/>
            <a:ext cx="10972800" cy="5011750"/>
          </a:xfrm>
        </p:spPr>
        <p:style>
          <a:lnRef idx="1">
            <a:schemeClr val="accent4"/>
          </a:lnRef>
          <a:fillRef idx="2">
            <a:schemeClr val="accent4"/>
          </a:fillRef>
          <a:effectRef idx="1">
            <a:schemeClr val="accent4"/>
          </a:effectRef>
          <a:fontRef idx="minor">
            <a:schemeClr val="dk1"/>
          </a:fontRef>
        </p:style>
        <p:txBody>
          <a:bodyPr>
            <a:normAutofit/>
          </a:bodyPr>
          <a:lstStyle/>
          <a:p>
            <a:r>
              <a:rPr lang="en-US" sz="7200" b="1" dirty="0">
                <a:latin typeface="Andalus" pitchFamily="18" charset="-78"/>
                <a:cs typeface="Andalus" pitchFamily="18" charset="-78"/>
              </a:rPr>
              <a:t>Treatment and Management</a:t>
            </a:r>
            <a:endParaRPr lang="ar-JO" sz="7200" dirty="0">
              <a:latin typeface="Andalus" pitchFamily="18" charset="-78"/>
              <a:cs typeface="Andalus" pitchFamily="18" charset="-78"/>
            </a:endParaRPr>
          </a:p>
        </p:txBody>
      </p:sp>
    </p:spTree>
    <p:extLst>
      <p:ext uri="{BB962C8B-B14F-4D97-AF65-F5344CB8AC3E}">
        <p14:creationId xmlns:p14="http://schemas.microsoft.com/office/powerpoint/2010/main" val="199089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457200"/>
            <a:ext cx="10911840" cy="1051560"/>
          </a:xfrm>
        </p:spPr>
        <p:style>
          <a:lnRef idx="1">
            <a:schemeClr val="accent4"/>
          </a:lnRef>
          <a:fillRef idx="2">
            <a:schemeClr val="accent4"/>
          </a:fillRef>
          <a:effectRef idx="1">
            <a:schemeClr val="accent4"/>
          </a:effectRef>
          <a:fontRef idx="minor">
            <a:schemeClr val="dk1"/>
          </a:fontRef>
        </p:style>
        <p:txBody>
          <a:bodyPr>
            <a:normAutofit/>
          </a:bodyPr>
          <a:lstStyle/>
          <a:p>
            <a:r>
              <a:rPr lang="en-US" sz="5400" b="1" dirty="0" err="1">
                <a:latin typeface="Algerian" pitchFamily="82" charset="0"/>
              </a:rPr>
              <a:t>Prehospital</a:t>
            </a:r>
            <a:r>
              <a:rPr lang="en-US" sz="5400" b="1" dirty="0">
                <a:latin typeface="Algerian" pitchFamily="82" charset="0"/>
              </a:rPr>
              <a:t> care</a:t>
            </a:r>
            <a:endParaRPr lang="ar-JO" sz="5400" dirty="0">
              <a:latin typeface="Algerian" pitchFamily="82" charset="0"/>
            </a:endParaRPr>
          </a:p>
        </p:txBody>
      </p:sp>
      <p:sp>
        <p:nvSpPr>
          <p:cNvPr id="3" name="عنصر نائب للمحتوى 2"/>
          <p:cNvSpPr>
            <a:spLocks noGrp="1"/>
          </p:cNvSpPr>
          <p:nvPr>
            <p:ph idx="1"/>
          </p:nvPr>
        </p:nvSpPr>
        <p:spPr>
          <a:xfrm>
            <a:off x="609600" y="1600200"/>
            <a:ext cx="10972800" cy="4900634"/>
          </a:xfrm>
        </p:spPr>
        <p:txBody>
          <a:bodyPr>
            <a:normAutofit fontScale="70000" lnSpcReduction="20000"/>
          </a:bodyPr>
          <a:lstStyle/>
          <a:p>
            <a:pPr algn="l">
              <a:buNone/>
            </a:pPr>
            <a:r>
              <a:rPr lang="en-US" dirty="0"/>
              <a:t>1. </a:t>
            </a:r>
            <a:r>
              <a:rPr lang="en-US" b="1" dirty="0"/>
              <a:t>Remove contaminated </a:t>
            </a:r>
            <a:r>
              <a:rPr lang="en-US" dirty="0"/>
              <a:t>clothes and jewelry</a:t>
            </a:r>
          </a:p>
          <a:p>
            <a:pPr algn="l">
              <a:buNone/>
            </a:pPr>
            <a:r>
              <a:rPr lang="en-US" dirty="0"/>
              <a:t>2. </a:t>
            </a:r>
            <a:r>
              <a:rPr lang="en-US" b="1" dirty="0"/>
              <a:t>Remove any foreign objects</a:t>
            </a:r>
            <a:r>
              <a:rPr lang="en-US" dirty="0"/>
              <a:t> from the affected body part</a:t>
            </a:r>
          </a:p>
          <a:p>
            <a:pPr algn="l">
              <a:buNone/>
            </a:pPr>
            <a:r>
              <a:rPr lang="en-US" dirty="0"/>
              <a:t>3. </a:t>
            </a:r>
            <a:r>
              <a:rPr lang="en-US" b="1" dirty="0"/>
              <a:t>Gently brush </a:t>
            </a:r>
            <a:r>
              <a:rPr lang="en-US" dirty="0"/>
              <a:t>away any </a:t>
            </a:r>
            <a:r>
              <a:rPr lang="en-US" b="1" dirty="0"/>
              <a:t>solid </a:t>
            </a:r>
            <a:r>
              <a:rPr lang="en-US" dirty="0"/>
              <a:t>materials. If the chemical is in the powder form brush off as much as possible before using water.</a:t>
            </a:r>
          </a:p>
          <a:p>
            <a:pPr algn="l">
              <a:buNone/>
            </a:pPr>
            <a:r>
              <a:rPr lang="en-US" dirty="0"/>
              <a:t>4. </a:t>
            </a:r>
            <a:r>
              <a:rPr lang="en-US" b="1" dirty="0"/>
              <a:t>Wash the injured area</a:t>
            </a:r>
            <a:r>
              <a:rPr lang="en-US" dirty="0"/>
              <a:t> to dilute or remove the substance, using </a:t>
            </a:r>
            <a:r>
              <a:rPr lang="en-US" b="1" dirty="0">
                <a:solidFill>
                  <a:schemeClr val="accent4">
                    <a:lumMod val="75000"/>
                  </a:schemeClr>
                </a:solidFill>
              </a:rPr>
              <a:t>large volumes of water.</a:t>
            </a:r>
            <a:r>
              <a:rPr lang="en-US" dirty="0"/>
              <a:t> Wash for at </a:t>
            </a:r>
            <a:r>
              <a:rPr lang="en-US" b="1" u="sng" dirty="0"/>
              <a:t>least 20 minutes</a:t>
            </a:r>
            <a:r>
              <a:rPr lang="en-US" dirty="0"/>
              <a:t> </a:t>
            </a:r>
          </a:p>
          <a:p>
            <a:pPr algn="l">
              <a:buNone/>
            </a:pPr>
            <a:r>
              <a:rPr lang="en-US" dirty="0"/>
              <a:t>*Especially wash away any chemical in your or the </a:t>
            </a:r>
            <a:r>
              <a:rPr lang="en-US" b="1" dirty="0"/>
              <a:t>person's eye</a:t>
            </a:r>
            <a:r>
              <a:rPr lang="en-US" dirty="0"/>
              <a:t>..</a:t>
            </a:r>
          </a:p>
          <a:p>
            <a:pPr algn="l">
              <a:buNone/>
            </a:pPr>
            <a:r>
              <a:rPr lang="en-US" sz="5100" b="1" u="sng" dirty="0">
                <a:solidFill>
                  <a:schemeClr val="accent4">
                    <a:lumMod val="75000"/>
                  </a:schemeClr>
                </a:solidFill>
              </a:rPr>
              <a:t>NOTE :</a:t>
            </a:r>
            <a:r>
              <a:rPr lang="en-US" dirty="0"/>
              <a:t> If contamination with </a:t>
            </a:r>
            <a:r>
              <a:rPr lang="en-US" b="1" dirty="0"/>
              <a:t>metallic lithium, sodium, potassium, or magnesium </a:t>
            </a:r>
            <a:r>
              <a:rPr lang="en-US" dirty="0"/>
              <a:t>has occurred, irrigation with water can result in a chemical reaction that causes </a:t>
            </a:r>
            <a:r>
              <a:rPr lang="en-US" u="sng" dirty="0"/>
              <a:t>burns to worsen</a:t>
            </a:r>
            <a:r>
              <a:rPr lang="en-US" dirty="0"/>
              <a:t>. In these situations, the area should be covered with </a:t>
            </a:r>
            <a:r>
              <a:rPr lang="en-US" b="1" dirty="0">
                <a:solidFill>
                  <a:schemeClr val="accent4">
                    <a:lumMod val="75000"/>
                  </a:schemeClr>
                </a:solidFill>
              </a:rPr>
              <a:t>mineral oil </a:t>
            </a:r>
            <a:r>
              <a:rPr lang="en-US" dirty="0"/>
              <a:t>and the </a:t>
            </a:r>
            <a:r>
              <a:rPr lang="en-US" u="sng" dirty="0"/>
              <a:t>metallic pieces should be removed </a:t>
            </a:r>
            <a:r>
              <a:rPr lang="en-US" dirty="0"/>
              <a:t>with forceps and placed in mineral oil.</a:t>
            </a:r>
          </a:p>
          <a:p>
            <a:pPr algn="l">
              <a:buNone/>
            </a:pPr>
            <a:r>
              <a:rPr lang="ar-JO" dirty="0"/>
              <a:t> </a:t>
            </a:r>
            <a:r>
              <a:rPr lang="en-US" dirty="0"/>
              <a:t>If contamination with </a:t>
            </a:r>
            <a:r>
              <a:rPr lang="en-US" sz="3400" b="1" u="sng" dirty="0"/>
              <a:t>white phosphorus </a:t>
            </a:r>
            <a:r>
              <a:rPr lang="en-US" dirty="0"/>
              <a:t>has occurred, thoroughly irrigate the area </a:t>
            </a:r>
            <a:r>
              <a:rPr lang="en-US" u="sng" dirty="0"/>
              <a:t>with water </a:t>
            </a:r>
            <a:r>
              <a:rPr lang="en-US" dirty="0"/>
              <a:t>then cover the area with </a:t>
            </a:r>
            <a:r>
              <a:rPr lang="en-US" sz="3400" u="sng" dirty="0"/>
              <a:t>water-soaked gauze. </a:t>
            </a:r>
            <a:r>
              <a:rPr lang="en-US" dirty="0"/>
              <a:t>Keep the area moist at all times.</a:t>
            </a:r>
            <a:endParaRPr lang="ar-JO" dirty="0"/>
          </a:p>
        </p:txBody>
      </p:sp>
    </p:spTree>
    <p:extLst>
      <p:ext uri="{BB962C8B-B14F-4D97-AF65-F5344CB8AC3E}">
        <p14:creationId xmlns:p14="http://schemas.microsoft.com/office/powerpoint/2010/main" val="331769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33400"/>
            <a:ext cx="10911840" cy="105156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latin typeface="Algerian" pitchFamily="82" charset="0"/>
              </a:rPr>
              <a:t>Emergency Department care</a:t>
            </a:r>
            <a:endParaRPr lang="ar-JO" dirty="0"/>
          </a:p>
        </p:txBody>
      </p:sp>
      <p:sp>
        <p:nvSpPr>
          <p:cNvPr id="3" name="عنصر نائب للمحتوى 2"/>
          <p:cNvSpPr>
            <a:spLocks noGrp="1"/>
          </p:cNvSpPr>
          <p:nvPr>
            <p:ph idx="1"/>
          </p:nvPr>
        </p:nvSpPr>
        <p:spPr>
          <a:xfrm>
            <a:off x="609600" y="1600200"/>
            <a:ext cx="10972800" cy="4900634"/>
          </a:xfrm>
        </p:spPr>
        <p:txBody>
          <a:bodyPr>
            <a:normAutofit fontScale="85000" lnSpcReduction="10000"/>
          </a:bodyPr>
          <a:lstStyle/>
          <a:p>
            <a:pPr algn="l">
              <a:buNone/>
            </a:pPr>
            <a:r>
              <a:rPr lang="en-US" dirty="0"/>
              <a:t>1. Evaluate </a:t>
            </a:r>
            <a:r>
              <a:rPr lang="en-US" b="1" u="sng" dirty="0"/>
              <a:t>ABC (Airway, </a:t>
            </a:r>
            <a:r>
              <a:rPr lang="en-US" b="1" u="sng" dirty="0" err="1"/>
              <a:t>Breathing,Circulation</a:t>
            </a:r>
            <a:r>
              <a:rPr lang="en-US" b="1" u="sng" dirty="0"/>
              <a:t>)</a:t>
            </a:r>
          </a:p>
          <a:p>
            <a:pPr algn="l">
              <a:buNone/>
            </a:pPr>
            <a:r>
              <a:rPr lang="en-US" dirty="0"/>
              <a:t>2. </a:t>
            </a:r>
            <a:r>
              <a:rPr lang="en-US" b="1" dirty="0"/>
              <a:t>Start decontamination</a:t>
            </a:r>
            <a:r>
              <a:rPr lang="en-US" dirty="0"/>
              <a:t>:</a:t>
            </a:r>
          </a:p>
          <a:p>
            <a:pPr algn="l">
              <a:buNone/>
            </a:pPr>
            <a:r>
              <a:rPr lang="en-US" dirty="0"/>
              <a:t>The first priority in treatment is to ensure </a:t>
            </a:r>
            <a:r>
              <a:rPr lang="en-US" u="sng" dirty="0"/>
              <a:t>complete removal </a:t>
            </a:r>
            <a:r>
              <a:rPr lang="en-US" dirty="0"/>
              <a:t>of the offending agent. </a:t>
            </a:r>
            <a:r>
              <a:rPr lang="en-US" b="1" dirty="0"/>
              <a:t>Continuous water irrigation </a:t>
            </a:r>
            <a:r>
              <a:rPr lang="en-US" dirty="0"/>
              <a:t>remains the most preferred method of decontamination.( may require several hours )</a:t>
            </a:r>
          </a:p>
          <a:p>
            <a:pPr algn="l">
              <a:buNone/>
            </a:pPr>
            <a:r>
              <a:rPr lang="en-US" dirty="0"/>
              <a:t>3. Pressure is the Key to effective irrigation, is desired </a:t>
            </a:r>
            <a:r>
              <a:rPr lang="en-US" b="1" u="sng" dirty="0">
                <a:solidFill>
                  <a:schemeClr val="accent4">
                    <a:lumMod val="75000"/>
                  </a:schemeClr>
                </a:solidFill>
              </a:rPr>
              <a:t>Low-pressure  </a:t>
            </a:r>
            <a:r>
              <a:rPr lang="en-US" dirty="0"/>
              <a:t>; high pressures exacerbate the tissue injury.</a:t>
            </a:r>
          </a:p>
          <a:p>
            <a:pPr algn="l">
              <a:buNone/>
            </a:pPr>
            <a:r>
              <a:rPr lang="en-US" dirty="0"/>
              <a:t>4. Using </a:t>
            </a:r>
            <a:r>
              <a:rPr lang="en-US" u="sng" dirty="0"/>
              <a:t>litmus paper</a:t>
            </a:r>
            <a:r>
              <a:rPr lang="en-US" dirty="0"/>
              <a:t> to measure the pH of the affected area or the irrigating solution is helpful.</a:t>
            </a:r>
          </a:p>
          <a:p>
            <a:pPr algn="l">
              <a:buNone/>
            </a:pPr>
            <a:r>
              <a:rPr lang="en-US" dirty="0"/>
              <a:t>5. Start treatment with </a:t>
            </a:r>
            <a:r>
              <a:rPr lang="en-US" sz="3300" b="1" u="sng" dirty="0">
                <a:solidFill>
                  <a:schemeClr val="accent4">
                    <a:lumMod val="75000"/>
                  </a:schemeClr>
                </a:solidFill>
              </a:rPr>
              <a:t>specific antidotes </a:t>
            </a:r>
            <a:r>
              <a:rPr lang="en-US" dirty="0"/>
              <a:t>if applicable (only after initial thorough irrigation with water) .</a:t>
            </a:r>
            <a:endParaRPr lang="ar-JO" dirty="0"/>
          </a:p>
        </p:txBody>
      </p:sp>
    </p:spTree>
    <p:extLst>
      <p:ext uri="{BB962C8B-B14F-4D97-AF65-F5344CB8AC3E}">
        <p14:creationId xmlns:p14="http://schemas.microsoft.com/office/powerpoint/2010/main" val="556031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1241</TotalTime>
  <Words>3735</Words>
  <Application>Microsoft Office PowerPoint</Application>
  <PresentationFormat>Widescreen</PresentationFormat>
  <Paragraphs>291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رحلة</vt:lpstr>
      <vt:lpstr>CHEMICAL  BURN</vt:lpstr>
      <vt:lpstr>PowerPoint Presentation</vt:lpstr>
      <vt:lpstr>PowerPoint Presentation</vt:lpstr>
      <vt:lpstr>PowerPoint Presentation</vt:lpstr>
      <vt:lpstr>PowerPoint Presentation</vt:lpstr>
      <vt:lpstr>Mechanisms of action</vt:lpstr>
      <vt:lpstr>Treatment and Management</vt:lpstr>
      <vt:lpstr>Prehospital care</vt:lpstr>
      <vt:lpstr>Emergency Department care</vt:lpstr>
      <vt:lpstr>PowerPoint Presentation</vt:lpstr>
      <vt:lpstr>WHEN TO admitted  ? </vt:lpstr>
      <vt:lpstr>Analgesic - Pain control is essential to quality patient care - Nonsteroidal anti-inflammatory drugs (NSAIDs) are most commonly used for the relief of mild to moderate pain. - Ibuprofen is the drug of choice in releiving mild to moderate pain </vt:lpstr>
      <vt:lpstr>Ocular Exposures to Chemicals</vt:lpstr>
      <vt:lpstr>Caustic ingestions</vt:lpstr>
      <vt:lpstr>PowerPoint Presentation</vt:lpstr>
      <vt:lpstr> Follow up at Outpatient care *Dermal burns treated on an outpatient basis should be rechecked every 2-3 days. *Any ocular burns treated as on an outpatient basis should be rechecked in 24 hours. *Endoscopic examination of all transmucosal or transmural oesophageal burns should be repeated in 2-3 weeks</vt:lpstr>
      <vt:lpstr>Complications</vt:lpstr>
      <vt:lpstr>PowerPoint Presentation</vt:lpstr>
      <vt:lpstr>Electrical burn :</vt:lpstr>
      <vt:lpstr>PowerPoint Presentation</vt:lpstr>
      <vt:lpstr>PowerPoint Presentation</vt:lpstr>
      <vt:lpstr>characteristics</vt:lpstr>
      <vt:lpstr>PowerPoint Presentation</vt:lpstr>
      <vt:lpstr>PowerPoint Presentation</vt:lpstr>
      <vt:lpstr>PowerPoint Presentation</vt:lpstr>
      <vt:lpstr>PowerPoint Presentation</vt:lpstr>
      <vt:lpstr>PowerPoint Presentation</vt:lpstr>
      <vt:lpstr>Classifications </vt:lpstr>
      <vt:lpstr>PowerPoint Presentation</vt:lpstr>
      <vt:lpstr>PowerPoint Presentation</vt:lpstr>
      <vt:lpstr>Low-voltage burn</vt:lpstr>
      <vt:lpstr>High voltage burn.</vt:lpstr>
      <vt:lpstr>PowerPoint Presentation</vt:lpstr>
      <vt:lpstr>Arc burn.</vt:lpstr>
      <vt:lpstr>Flash burn.</vt:lpstr>
      <vt:lpstr>PowerPoint Presentation</vt:lpstr>
      <vt:lpstr> </vt:lpstr>
      <vt:lpstr> Flame burn.</vt:lpstr>
      <vt:lpstr>Oral burns</vt:lpstr>
      <vt:lpstr>PowerPoint Presentation</vt:lpstr>
      <vt:lpstr>PowerPoint Presentation</vt:lpstr>
      <vt:lpstr>Pre hospital management</vt:lpstr>
      <vt:lpstr>PowerPoint Presentation</vt:lpstr>
      <vt:lpstr>Emergency department management of electrical burns</vt:lpstr>
      <vt:lpstr>PowerPoint Presentation</vt:lpstr>
      <vt:lpstr>PowerPoint Presentation</vt:lpstr>
      <vt:lpstr>PowerPoint Presentation</vt:lpstr>
      <vt:lpstr>PowerPoint Presentation</vt:lpstr>
      <vt:lpstr>PowerPoint Presentation</vt:lpstr>
      <vt:lpstr>hospitalization</vt:lpstr>
      <vt:lpstr>PowerPoint Presentation</vt:lpstr>
      <vt:lpstr>Complications</vt:lpstr>
      <vt:lpstr>PowerPoint Presentation</vt:lpstr>
      <vt:lpstr>Outcome and Prognosis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Riyad</dc:creator>
  <cp:lastModifiedBy>Sanabil Hassanat</cp:lastModifiedBy>
  <cp:revision>72</cp:revision>
  <dcterms:created xsi:type="dcterms:W3CDTF">2006-08-16T00:00:00Z</dcterms:created>
  <dcterms:modified xsi:type="dcterms:W3CDTF">2023-03-25T13:20:07Z</dcterms:modified>
</cp:coreProperties>
</file>