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notesMasterIdLst>
    <p:notesMasterId r:id="rId32"/>
  </p:notesMasterIdLst>
  <p:sldIdLst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91" r:id="rId11"/>
    <p:sldId id="271" r:id="rId12"/>
    <p:sldId id="292" r:id="rId13"/>
    <p:sldId id="288" r:id="rId14"/>
    <p:sldId id="290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  <p:sldId id="293" r:id="rId27"/>
    <p:sldId id="278" r:id="rId28"/>
    <p:sldId id="279" r:id="rId29"/>
    <p:sldId id="280" r:id="rId30"/>
    <p:sldId id="29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-94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3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9204F-6974-4EEC-8202-65B9334E389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E895-8676-45E5-B46A-667926E2D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F30278F-A640-4024-AC61-3AF2E9446826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4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2E9AB1-A335-4067-8163-F9D8F0A1C9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4320D-4324-48E1-AFF5-03EB2C1D5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CD6F1A-1818-49EC-82F2-A4F038170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94A3A-6C23-41E4-8999-FAFA20DFD1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357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989D52-9683-478B-BEBC-C3B67ED5C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219362-18EF-4E1F-ADFC-A9E7EECD28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E513D4-EAC6-41F5-A631-8325DD67D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5BB6-7C8A-4DD9-A81F-C46482F0DB3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91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D19408-8DA3-48B8-BAEA-45570A48C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F3D32-62BB-40CD-AF04-0B24D9BFDF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543F32-FA02-457F-9F02-81914019D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8A447-C1A0-4B2E-A673-43742A019F0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87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28F9AA-9FA7-4AD9-8FB0-1E833102F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AFB34E-3FB5-462F-B2F0-55D87645C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CDCD97-548A-4793-B494-E7036034D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8866-56CF-4AD7-8F77-1A3E24EA14C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54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D0C14-3847-4593-9638-1299BF6EA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541F9F-27B2-4336-AAA2-D71873270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27E84E0-3644-402D-8CF2-6D85AD20FC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CEC38-6EEF-41D2-BEA7-4C078F1C7A8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680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117F905-71E5-4AF9-B49E-014CC4C65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E213DF-F581-4B61-A5FC-CC274B1ED5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9D8F44-41DA-40ED-8252-0980C4AE2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208DD-D614-45EB-A5FC-149ED029A9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604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F089870-6357-4769-B4BF-07E553FC1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055B63-1F41-4113-BABE-23C45C2030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316246D-BD2D-4C6B-90B2-38F4D8A98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37B2-ACCD-4E49-A1C7-BF45DDECBD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860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8ABF3-CBC2-4D66-8DFC-659BCEE078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22AA5E-B9D9-4CEA-8BB7-C4ED57DE7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B910F4-0094-402C-A034-0A8D81BF3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E653-4F5B-486B-89EF-E2A46A23ABE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102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86DDFA-2C6E-41A0-952A-DC4CF9C7C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7853AD-6E1E-41F5-A7A1-5D9B52911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4A286-23A7-4913-9D08-9562B9669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8B21A-1B1D-4C37-94DF-5B28A658831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0368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D6189-7898-4F1A-B2C7-04DAAAD35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34CA97-3C32-4BF1-AB31-C9C3259DF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0DF40C-519D-4049-A8BA-7EF0E7A4D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39ED2-A242-46B9-8C43-2491593BB36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8552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41352-29CB-4D50-AEE8-F30FA638C2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351CB1-CDEE-4A53-BAFF-A67E9B03F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042C8C-DC07-448E-A2EF-FF020CF0F6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59FF6-F660-4F56-ACD4-92F56398523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058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8035AC-3FE8-46BF-B740-72287822B0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A2F3AD-9B09-4A80-A9F7-C7B0522DB3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C1819-671D-40FD-A555-E948AF6DA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7B52-24D1-4B0A-AD15-6790C866009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72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6F044A-54D9-4445-8602-47702E65D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6649E05-5B46-48B3-A0DB-4A14D5AD2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3BF50706-7A6E-43AB-9C02-0D69137179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400" u="none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140054C7-BEA8-4794-8D24-4E9C9E7DF2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 eaLnBrk="1" hangingPunct="1">
              <a:defRPr sz="1400" u="none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70B2FE01-A2ED-470A-8987-6D2B64F855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u="none" smtClean="0"/>
            </a:lvl1pPr>
          </a:lstStyle>
          <a:p>
            <a:pPr>
              <a:defRPr/>
            </a:pPr>
            <a:fld id="{9A03A6C5-26A7-4850-A664-AC8D33ACF80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75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emf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0620" y="1173052"/>
            <a:ext cx="7541162" cy="242146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16700" i="1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Rape</a:t>
            </a:r>
            <a:br>
              <a:rPr lang="en-US" i="1" u="sng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i="1" u="sng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4056" y="2891783"/>
            <a:ext cx="7197726" cy="1405467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By </a:t>
            </a:r>
          </a:p>
          <a:p>
            <a:pPr algn="ctr"/>
            <a:r>
              <a:rPr lang="en-US" sz="3600" dirty="0"/>
              <a:t>DR </a:t>
            </a:r>
            <a:r>
              <a:rPr lang="en-US" sz="3600" dirty="0" err="1"/>
              <a:t>mElad</a:t>
            </a:r>
            <a:r>
              <a:rPr lang="en-US" sz="3600" dirty="0"/>
              <a:t> gad</a:t>
            </a:r>
          </a:p>
        </p:txBody>
      </p:sp>
    </p:spTree>
    <p:extLst>
      <p:ext uri="{BB962C8B-B14F-4D97-AF65-F5344CB8AC3E}">
        <p14:creationId xmlns:p14="http://schemas.microsoft.com/office/powerpoint/2010/main" val="3571684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16" name="Group 68">
            <a:extLst>
              <a:ext uri="{FF2B5EF4-FFF2-40B4-BE49-F238E27FC236}">
                <a16:creationId xmlns:a16="http://schemas.microsoft.com/office/drawing/2014/main" id="{D0FC72EB-A963-4897-BA9E-FD92339BF04F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457201"/>
          <a:ext cx="8686800" cy="6211889"/>
        </p:xfrm>
        <a:graphic>
          <a:graphicData uri="http://schemas.openxmlformats.org/drawingml/2006/table">
            <a:tbl>
              <a:tblPr rtl="1"/>
              <a:tblGrid>
                <a:gridCol w="418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Dentate or Fimbriate hymen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Torn hymen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raditional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025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Never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 reach vaginal wall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1.Serrations </a:t>
                      </a: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usually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 reach vaginal wall.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025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Symmetrical on both sides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2.Dentations are irregular and asymmetrical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01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Admits the tip of the little finger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3.Width of the opening admits 2 fingers to pass through easily.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0188"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Translucent tissue without scar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raditional Arabic" pitchFamily="18" charset="-78"/>
                        </a:rPr>
                        <a:t>4.Transillumination shows opaque scar tissue after healing of tear.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221" y="1054694"/>
            <a:ext cx="1819773" cy="2126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5737" y="3494408"/>
            <a:ext cx="227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Imperforate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8318" y="4269311"/>
            <a:ext cx="69652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causes </a:t>
            </a:r>
            <a:r>
              <a:rPr lang="en-US" sz="2800" dirty="0" err="1"/>
              <a:t>hematocolpos</a:t>
            </a:r>
            <a:r>
              <a:rPr lang="en-US" sz="2800" dirty="0"/>
              <a:t> which simulates pregnancy.</a:t>
            </a:r>
          </a:p>
        </p:txBody>
      </p:sp>
    </p:spTree>
    <p:extLst>
      <p:ext uri="{BB962C8B-B14F-4D97-AF65-F5344CB8AC3E}">
        <p14:creationId xmlns:p14="http://schemas.microsoft.com/office/powerpoint/2010/main" val="35569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271292"/>
              </p:ext>
            </p:extLst>
          </p:nvPr>
        </p:nvGraphicFramePr>
        <p:xfrm>
          <a:off x="1084216" y="719666"/>
          <a:ext cx="1033272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360">
                  <a:extLst>
                    <a:ext uri="{9D8B030D-6E8A-4147-A177-3AD203B41FA5}">
                      <a16:colId xmlns:a16="http://schemas.microsoft.com/office/drawing/2014/main" val="501316017"/>
                    </a:ext>
                  </a:extLst>
                </a:gridCol>
                <a:gridCol w="5166360">
                  <a:extLst>
                    <a:ext uri="{9D8B030D-6E8A-4147-A177-3AD203B41FA5}">
                      <a16:colId xmlns:a16="http://schemas.microsoft.com/office/drawing/2014/main" val="4059119540"/>
                    </a:ext>
                  </a:extLst>
                </a:gridCol>
              </a:tblGrid>
              <a:tr h="283182">
                <a:tc>
                  <a:txBody>
                    <a:bodyPr/>
                    <a:lstStyle/>
                    <a:p>
                      <a:pPr marL="457200" marR="0" indent="-4572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Recent rupture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indent="-4572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Old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3592800"/>
                  </a:ext>
                </a:extLst>
              </a:tr>
              <a:tr h="930455">
                <a:tc>
                  <a:txBody>
                    <a:bodyPr/>
                    <a:lstStyle/>
                    <a:p>
                      <a:pPr marL="0" marR="685800" lvl="0" indent="0" algn="justLow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6380" algn="l"/>
                        </a:tabLs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Hyperaemic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edges. </a:t>
                      </a:r>
                    </a:p>
                    <a:p>
                      <a:pPr marL="514350" marR="685800" lvl="0" indent="-514350" algn="justLow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638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0" marR="685800" lvl="0" indent="0" algn="justLow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6380" algn="l"/>
                        </a:tabLst>
                      </a:pPr>
                      <a:endParaRPr lang="en-GB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marL="514350" marR="685800" lvl="0" indent="-514350" algn="justLow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46380" algn="l"/>
                        </a:tabLs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685800" lvl="0" indent="0" algn="justLow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46380" algn="l"/>
                        </a:tabLst>
                      </a:pPr>
                      <a:r>
                        <a:rPr lang="en-GB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Pale</a:t>
                      </a:r>
                      <a:r>
                        <a:rPr lang="en-GB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 not hyperaemic.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274478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531677"/>
              </p:ext>
            </p:extLst>
          </p:nvPr>
        </p:nvGraphicFramePr>
        <p:xfrm>
          <a:off x="1084216" y="2666030"/>
          <a:ext cx="10332720" cy="1141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66360">
                  <a:extLst>
                    <a:ext uri="{9D8B030D-6E8A-4147-A177-3AD203B41FA5}">
                      <a16:colId xmlns:a16="http://schemas.microsoft.com/office/drawing/2014/main" val="2886181054"/>
                    </a:ext>
                  </a:extLst>
                </a:gridCol>
                <a:gridCol w="5166360">
                  <a:extLst>
                    <a:ext uri="{9D8B030D-6E8A-4147-A177-3AD203B41FA5}">
                      <a16:colId xmlns:a16="http://schemas.microsoft.com/office/drawing/2014/main" val="1985319046"/>
                    </a:ext>
                  </a:extLst>
                </a:gridCol>
              </a:tblGrid>
              <a:tr h="1141550">
                <a:tc>
                  <a:txBody>
                    <a:bodyPr/>
                    <a:lstStyle/>
                    <a:p>
                      <a:r>
                        <a:rPr lang="en-US" dirty="0"/>
                        <a:t>Tender, swollen bleeding edges with blood clots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tenderness or  bleeding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2475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95741"/>
              </p:ext>
            </p:extLst>
          </p:nvPr>
        </p:nvGraphicFramePr>
        <p:xfrm>
          <a:off x="1084216" y="3970621"/>
          <a:ext cx="10332720" cy="14436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66360">
                  <a:extLst>
                    <a:ext uri="{9D8B030D-6E8A-4147-A177-3AD203B41FA5}">
                      <a16:colId xmlns:a16="http://schemas.microsoft.com/office/drawing/2014/main" val="1203273445"/>
                    </a:ext>
                  </a:extLst>
                </a:gridCol>
                <a:gridCol w="5166360">
                  <a:extLst>
                    <a:ext uri="{9D8B030D-6E8A-4147-A177-3AD203B41FA5}">
                      <a16:colId xmlns:a16="http://schemas.microsoft.com/office/drawing/2014/main" val="1577884311"/>
                    </a:ext>
                  </a:extLst>
                </a:gridCol>
              </a:tblGrid>
              <a:tr h="144368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Edges after a weak are  covered with a membrane but never unite.	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Covered with a scar which is opaque on </a:t>
                      </a:r>
                      <a:r>
                        <a:rPr lang="en-GB" sz="1800" dirty="0" err="1">
                          <a:effectLst/>
                        </a:rPr>
                        <a:t>transillumination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025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03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Signs of virginity: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900953" cy="3649133"/>
          </a:xfrm>
        </p:spPr>
        <p:txBody>
          <a:bodyPr>
            <a:noAutofit/>
          </a:bodyPr>
          <a:lstStyle/>
          <a:p>
            <a:r>
              <a:rPr lang="en-US" sz="2800" dirty="0"/>
              <a:t>1-	Intact hymen with normal edge.</a:t>
            </a:r>
          </a:p>
          <a:p>
            <a:r>
              <a:rPr lang="en-US" sz="2800" dirty="0"/>
              <a:t>2-	Labia </a:t>
            </a:r>
            <a:r>
              <a:rPr lang="en-US" sz="2800" dirty="0" err="1"/>
              <a:t>majora</a:t>
            </a:r>
            <a:r>
              <a:rPr lang="en-US" sz="2800" dirty="0"/>
              <a:t> are firm, rounded and completely closing vaginal opening in lithotomy position.</a:t>
            </a:r>
          </a:p>
          <a:p>
            <a:r>
              <a:rPr lang="en-US" sz="2800" dirty="0"/>
              <a:t>3. Narrow vagina with rugose mucosa.</a:t>
            </a:r>
          </a:p>
          <a:p>
            <a:r>
              <a:rPr lang="en-US" sz="2800" dirty="0"/>
              <a:t>4. Intact posterior commissure normal condition of fourchette</a:t>
            </a:r>
          </a:p>
          <a:p>
            <a:r>
              <a:rPr lang="en-US" sz="2800" dirty="0"/>
              <a:t>5-	Breasts are firm hemispherical with small nipples and rosy areolae.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51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35358"/>
            <a:ext cx="10131425" cy="14562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163646" y="268786"/>
            <a:ext cx="7830360" cy="2137893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is the meaning of </a:t>
            </a:r>
            <a:r>
              <a:rPr lang="en-US" sz="4800" b="1" dirty="0">
                <a:solidFill>
                  <a:srgbClr val="FFFF00"/>
                </a:solidFill>
              </a:rPr>
              <a:t>rape</a:t>
            </a:r>
            <a:r>
              <a:rPr lang="en-US" sz="28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4874" y="3190011"/>
            <a:ext cx="531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sexual intercourse </a:t>
            </a:r>
            <a:r>
              <a:rPr lang="en-GB" sz="2400" dirty="0"/>
              <a:t>with a female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4016" y="3190010"/>
            <a:ext cx="4604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Unlawful</a:t>
            </a:r>
            <a:r>
              <a:rPr lang="en-GB" sz="2400" dirty="0"/>
              <a:t> </a:t>
            </a:r>
            <a:r>
              <a:rPr lang="en-GB" dirty="0"/>
              <a:t>(outside the bond of marriage)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87887" y="4146997"/>
            <a:ext cx="95293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against her well, without her </a:t>
            </a:r>
            <a:r>
              <a:rPr lang="en-GB" sz="2800" b="1" u="sng" dirty="0"/>
              <a:t>consent</a:t>
            </a:r>
            <a:r>
              <a:rPr lang="en-GB" sz="2400" dirty="0"/>
              <a:t> and by force (Physical or moral).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73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Conditions in which a consent is true:</a:t>
            </a:r>
            <a:br>
              <a:rPr lang="en-US" dirty="0"/>
            </a:br>
            <a:r>
              <a:rPr lang="en-GB" dirty="0"/>
              <a:t>	She must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/>
              <a:t>Above 18 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/>
              <a:t>Sane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/>
              <a:t>Conscious.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/>
              <a:t>Without threatening.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i="1" dirty="0"/>
              <a:t>Without fraud.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5436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Medical examination for rape: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History.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General appearance.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General examination.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Local examination.</a:t>
            </a:r>
          </a:p>
        </p:txBody>
      </p:sp>
      <p:sp>
        <p:nvSpPr>
          <p:cNvPr id="6" name="Oval 5"/>
          <p:cNvSpPr/>
          <p:nvPr/>
        </p:nvSpPr>
        <p:spPr>
          <a:xfrm>
            <a:off x="685801" y="1554393"/>
            <a:ext cx="3383831" cy="11753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Victim </a:t>
            </a:r>
          </a:p>
        </p:txBody>
      </p:sp>
      <p:sp>
        <p:nvSpPr>
          <p:cNvPr id="4" name="Oval 3"/>
          <p:cNvSpPr/>
          <p:nvPr/>
        </p:nvSpPr>
        <p:spPr>
          <a:xfrm>
            <a:off x="7650235" y="1738097"/>
            <a:ext cx="1944710" cy="117197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Accused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149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866503"/>
          </a:xfrm>
        </p:spPr>
        <p:txBody>
          <a:bodyPr/>
          <a:lstStyle/>
          <a:p>
            <a:r>
              <a:rPr lang="en-US" dirty="0"/>
              <a:t>Examination of victim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76103"/>
            <a:ext cx="10131425" cy="4315097"/>
          </a:xfrm>
        </p:spPr>
        <p:txBody>
          <a:bodyPr/>
          <a:lstStyle/>
          <a:p>
            <a:pPr>
              <a:buClr>
                <a:srgbClr val="FFFF00"/>
              </a:buClr>
              <a:buSzPct val="116000"/>
              <a:buFont typeface="Wingdings" panose="05000000000000000000" pitchFamily="2" charset="2"/>
              <a:buChar char="v"/>
            </a:pPr>
            <a:r>
              <a:rPr lang="en-GB" sz="2800" dirty="0"/>
              <a:t>Written consent obtained from the victim (if less than 21 y, obtained from parents).</a:t>
            </a:r>
          </a:p>
          <a:p>
            <a:pPr marL="342900" indent="-342900">
              <a:buClr>
                <a:schemeClr val="bg1"/>
              </a:buClr>
              <a:buSzPct val="116000"/>
              <a:buFont typeface="+mj-lt"/>
              <a:buAutoNum type="arabicPeriod"/>
            </a:pPr>
            <a:endParaRPr lang="en-US" dirty="0"/>
          </a:p>
          <a:p>
            <a:pPr marL="342900" indent="-342900">
              <a:buClr>
                <a:schemeClr val="bg1"/>
              </a:buClr>
              <a:buSzPct val="116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905691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/>
              <a:t>The History: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06287"/>
            <a:ext cx="10131425" cy="4484914"/>
          </a:xfrm>
        </p:spPr>
        <p:txBody>
          <a:bodyPr>
            <a:normAutofit/>
          </a:bodyPr>
          <a:lstStyle/>
          <a:p>
            <a:r>
              <a:rPr lang="en-US" sz="3200" dirty="0"/>
              <a:t>Is the key.</a:t>
            </a:r>
          </a:p>
          <a:p>
            <a:r>
              <a:rPr lang="en-US" sz="3200" dirty="0"/>
              <a:t>Fresh story.</a:t>
            </a:r>
          </a:p>
          <a:p>
            <a:r>
              <a:rPr lang="en-US" sz="3200" dirty="0"/>
              <a:t>Complete without interruption.</a:t>
            </a:r>
          </a:p>
          <a:p>
            <a:r>
              <a:rPr lang="en-US" sz="3200" dirty="0"/>
              <a:t>Ask for details.</a:t>
            </a:r>
          </a:p>
          <a:p>
            <a:r>
              <a:rPr lang="en-US" sz="3200" dirty="0"/>
              <a:t>Compare with the police story.</a:t>
            </a:r>
          </a:p>
        </p:txBody>
      </p:sp>
    </p:spTree>
    <p:extLst>
      <p:ext uri="{BB962C8B-B14F-4D97-AF65-F5344CB8AC3E}">
        <p14:creationId xmlns:p14="http://schemas.microsoft.com/office/powerpoint/2010/main" val="346329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General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Gait. 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General behaviour conduct of the victim.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Apparent age.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Physical body built character.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Mental condition.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Psychic condition.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Signs of distress and the general appearance.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Signs of narcosis.</a:t>
            </a:r>
            <a:endParaRPr lang="en-US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.Clothing: examined for tears, lost button, stain (blood, seminal, grease,….)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7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148" y="1807513"/>
            <a:ext cx="7197726" cy="2421464"/>
          </a:xfrm>
        </p:spPr>
        <p:txBody>
          <a:bodyPr/>
          <a:lstStyle/>
          <a:p>
            <a:r>
              <a:rPr lang="en-GB" sz="8000" b="1" dirty="0"/>
              <a:t>Virginity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-95794"/>
            <a:ext cx="10131425" cy="1456267"/>
          </a:xfrm>
        </p:spPr>
        <p:txBody>
          <a:bodyPr/>
          <a:lstStyle/>
          <a:p>
            <a:r>
              <a:rPr lang="en-GB" b="1" dirty="0"/>
              <a:t>General Examination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2" r="4260" b="5158"/>
          <a:stretch/>
        </p:blipFill>
        <p:spPr>
          <a:xfrm>
            <a:off x="296766" y="1181662"/>
            <a:ext cx="8766357" cy="5676338"/>
          </a:xfrm>
        </p:spPr>
      </p:pic>
      <p:sp>
        <p:nvSpPr>
          <p:cNvPr id="3" name="TextBox 2"/>
          <p:cNvSpPr txBox="1"/>
          <p:nvPr/>
        </p:nvSpPr>
        <p:spPr>
          <a:xfrm>
            <a:off x="9285668" y="2460741"/>
            <a:ext cx="2906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Hair</a:t>
            </a:r>
          </a:p>
          <a:p>
            <a:r>
              <a:rPr lang="en-US" sz="2400" dirty="0"/>
              <a:t>Abrasions and bruises</a:t>
            </a:r>
          </a:p>
          <a:p>
            <a:r>
              <a:rPr lang="en-US" sz="2400" dirty="0"/>
              <a:t>Tissue and stains</a:t>
            </a:r>
          </a:p>
        </p:txBody>
      </p:sp>
    </p:spTree>
    <p:extLst>
      <p:ext uri="{BB962C8B-B14F-4D97-AF65-F5344CB8AC3E}">
        <p14:creationId xmlns:p14="http://schemas.microsoft.com/office/powerpoint/2010/main" val="33935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Signs Of Local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en-GB" sz="2000" b="1" i="1" u="sng" dirty="0">
                <a:solidFill>
                  <a:srgbClr val="FF0000"/>
                </a:solidFill>
              </a:rPr>
              <a:t>Pubic hair</a:t>
            </a:r>
            <a:r>
              <a:rPr lang="en-GB" b="1" dirty="0"/>
              <a:t>: </a:t>
            </a:r>
            <a:r>
              <a:rPr lang="en-GB" dirty="0"/>
              <a:t>look for semen, fibres or foreign hairs. It should be sent for analysis. </a:t>
            </a:r>
            <a:endParaRPr lang="en-US" dirty="0"/>
          </a:p>
          <a:p>
            <a:pPr marL="342900" indent="-342900">
              <a:buAutoNum type="alphaLcParenR"/>
            </a:pPr>
            <a:r>
              <a:rPr lang="en-GB" sz="2000" b="1" i="1" u="sng" dirty="0">
                <a:solidFill>
                  <a:srgbClr val="FF0000"/>
                </a:solidFill>
              </a:rPr>
              <a:t>Vulva</a:t>
            </a:r>
            <a:r>
              <a:rPr lang="en-GB" b="1" dirty="0"/>
              <a:t>:  </a:t>
            </a:r>
            <a:r>
              <a:rPr lang="en-GB" dirty="0"/>
              <a:t>Careful inspection for swelling, reddening, abrasions, bruises and.</a:t>
            </a:r>
          </a:p>
          <a:p>
            <a:pPr marL="342900" indent="-342900">
              <a:buAutoNum type="alphaLcParenR"/>
            </a:pPr>
            <a:r>
              <a:rPr lang="en-US" sz="2000" b="1" i="1" u="sng" dirty="0">
                <a:solidFill>
                  <a:srgbClr val="FF0000"/>
                </a:solidFill>
              </a:rPr>
              <a:t>Hymen</a:t>
            </a:r>
            <a:r>
              <a:rPr lang="en-US" dirty="0"/>
              <a:t>: 	</a:t>
            </a:r>
          </a:p>
          <a:p>
            <a:pPr marL="0" indent="0">
              <a:buNone/>
            </a:pPr>
            <a:r>
              <a:rPr lang="en-US" dirty="0"/>
              <a:t>Signs Of </a:t>
            </a:r>
            <a:r>
              <a:rPr lang="en-US" b="1" i="1" u="sng" dirty="0"/>
              <a:t>Tear Of The Hymen </a:t>
            </a:r>
            <a:r>
              <a:rPr lang="en-US" dirty="0"/>
              <a:t>Vary According To The 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Child ˂ 6 years → no penetration, no rupture.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Child &gt; 6 years adult virgins → penetrations and rupture.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Married: no signs of rupture.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18011"/>
            <a:ext cx="11018519" cy="6230983"/>
          </a:xfrm>
        </p:spPr>
        <p:txBody>
          <a:bodyPr/>
          <a:lstStyle/>
          <a:p>
            <a:pPr marL="0" indent="0" algn="justLow">
              <a:lnSpc>
                <a:spcPct val="150000"/>
              </a:lnSpc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Vagina:</a:t>
            </a:r>
            <a:endParaRPr lang="en-US" sz="2400" b="1" i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R="68580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Bruising abrasions or lacerations of the vaginal walls. </a:t>
            </a:r>
            <a:r>
              <a:rPr lang="en-GB" sz="11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indent="0" algn="justLow">
              <a:lnSpc>
                <a:spcPct val="150000"/>
              </a:lnSpc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(e) Presence of Semen:</a:t>
            </a:r>
            <a:endParaRPr lang="en-US" sz="2400" b="1" i="1" u="sng" dirty="0">
              <a:solidFill>
                <a:srgbClr val="FF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8580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It is not necessary to be present.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 dirty="0"/>
              <a:t>Spermatozoa - motile sperm found in </a:t>
            </a:r>
            <a:r>
              <a:rPr lang="en-GB" altLang="en-US" dirty="0" err="1"/>
              <a:t>endocervix</a:t>
            </a:r>
            <a:r>
              <a:rPr lang="en-GB" altLang="en-US" dirty="0"/>
              <a:t> up to seven days after intercourse</a:t>
            </a:r>
          </a:p>
          <a:p>
            <a:pPr>
              <a:spcBef>
                <a:spcPct val="0"/>
              </a:spcBef>
              <a:buClr>
                <a:srgbClr val="FAFD00"/>
              </a:buClr>
              <a:buFont typeface="Wingdings" panose="05000000000000000000" pitchFamily="2" charset="2"/>
              <a:buChar char="Ø"/>
            </a:pPr>
            <a:r>
              <a:rPr lang="en-GB" altLang="en-US" dirty="0"/>
              <a:t>Anal intercourse - semen may be found up to 3 days later.</a:t>
            </a:r>
          </a:p>
          <a:p>
            <a:pPr marR="685800" lvl="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If present sample must be taken for analysis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indent="0" algn="justLow">
              <a:lnSpc>
                <a:spcPct val="150000"/>
              </a:lnSpc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Vaginal Discharge:</a:t>
            </a:r>
            <a:endParaRPr lang="en-US" sz="2400" b="1" i="1" u="sng" dirty="0">
              <a:solidFill>
                <a:srgbClr val="FF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85800" lvl="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Bacteriological examination may reveal venereal disease.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0" indent="0" algn="justLow">
              <a:lnSpc>
                <a:spcPct val="150000"/>
              </a:lnSpc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(g) Pregnancy:</a:t>
            </a:r>
            <a:endParaRPr lang="en-US" sz="2400" b="1" i="1" u="sng" dirty="0">
              <a:solidFill>
                <a:srgbClr val="FF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85800" lvl="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Pregnancy test is done. </a:t>
            </a:r>
          </a:p>
          <a:p>
            <a:pPr marR="685800" lvl="0" algn="justLow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28600" algn="l"/>
                <a:tab pos="270510" algn="l"/>
              </a:tabLst>
            </a:pPr>
            <a:r>
              <a:rPr lang="en-GB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H: </a:t>
            </a:r>
            <a:r>
              <a:rPr lang="en-US" sz="2400" b="1" i="1" u="sng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Examination of the semen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Examination of the accused: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857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His </a:t>
            </a:r>
            <a:r>
              <a:rPr lang="en-GB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consent</a:t>
            </a:r>
            <a:r>
              <a:rPr lang="en-GB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for examination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is essential.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857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His </a:t>
            </a:r>
            <a:r>
              <a:rPr lang="en-GB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story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857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His </a:t>
            </a:r>
            <a:r>
              <a:rPr lang="en-GB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age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is estimated  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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below 14 years incapable of rape.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857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His </a:t>
            </a:r>
            <a:r>
              <a:rPr lang="en-GB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mental condition 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is noticed.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857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His </a:t>
            </a:r>
            <a:r>
              <a:rPr lang="en-GB" sz="32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physical condition 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is noticed for the possibility of overpowering her.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66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676" y="2089816"/>
            <a:ext cx="10131425" cy="3649133"/>
          </a:xfrm>
        </p:spPr>
        <p:txBody>
          <a:bodyPr>
            <a:noAutofit/>
          </a:bodyPr>
          <a:lstStyle/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arenR" startAt="6"/>
              <a:tabLst>
                <a:tab pos="485775" algn="l"/>
              </a:tabLs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Signs of </a:t>
            </a:r>
            <a:r>
              <a:rPr lang="en-GB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general violence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1143000" indent="-685800" algn="justLow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Abrasions and bruises (bites) 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  <a:sym typeface="Wingdings" panose="05000000000000000000" pitchFamily="2" charset="2"/>
              </a:rPr>
              <a:t>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age = date of the crime.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1143000" indent="-685800" algn="justLow">
              <a:lnSpc>
                <a:spcPct val="150000"/>
              </a:lnSpc>
              <a:spcAft>
                <a:spcPts val="0"/>
              </a:spcAft>
              <a:tabLst>
                <a:tab pos="685800" algn="l"/>
              </a:tabLs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Clothes: tear or lost buttons.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tabLst>
                <a:tab pos="485775" algn="l"/>
              </a:tabLst>
            </a:pP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Signs of </a:t>
            </a:r>
            <a:r>
              <a:rPr lang="en-GB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local violence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800100" marR="485775" lvl="1" indent="-342900" algn="justLow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+mj-lt"/>
              <a:buAutoNum type="alphaLcParenR"/>
              <a:tabLst>
                <a:tab pos="9429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Abrasions and bruises on the genitalia.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800100" marR="485775" lvl="1" indent="-342900" algn="justLow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+mj-lt"/>
              <a:buAutoNum type="alphaLcParenR"/>
              <a:tabLst>
                <a:tab pos="9429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Victim's pubic hairs &amp; blood stains.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800100" marR="485775" lvl="1" indent="-342900" algn="justLow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Font typeface="+mj-lt"/>
              <a:buAutoNum type="alphaLcParenR"/>
              <a:tabLst>
                <a:tab pos="94297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Venereal diseases: </a:t>
            </a:r>
            <a:r>
              <a:rPr lang="en-GB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gonorrhea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&amp; syphilis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48577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 startAt="7"/>
              <a:tabLst>
                <a:tab pos="485775" algn="l"/>
              </a:tabLst>
            </a:pPr>
            <a:r>
              <a:rPr lang="en-GB" sz="36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Impotence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: Lack of erection may be alleged by the accused as a </a:t>
            </a:r>
            <a:r>
              <a:rPr lang="en-GB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defense</a:t>
            </a:r>
            <a:r>
              <a:rPr lang="en-GB" sz="28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for the crime.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36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IE" sz="5400" b="1" dirty="0">
                <a:latin typeface="Comic Sans MS" pitchFamily="66" charset="0"/>
              </a:rPr>
              <a:t>After effects of Sexual Assault /Rape</a:t>
            </a:r>
            <a:endParaRPr lang="en-GB" sz="5400" b="1" dirty="0">
              <a:latin typeface="Comic Sans MS" pitchFamily="66" charset="0"/>
            </a:endParaRP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25625" y="1600200"/>
            <a:ext cx="854075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GB" sz="2000" dirty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2400" b="1" dirty="0">
                <a:solidFill>
                  <a:srgbClr val="FFFF00"/>
                </a:solidFill>
                <a:latin typeface="Comic Sans MS" pitchFamily="66" charset="0"/>
              </a:rPr>
              <a:t>Physical, mental, reproductive and sexual health consequences including: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GB" sz="2400" b="1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Physical injuries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Depression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Post-traumatic stress disorder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Suicide attempts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Substance abuse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Unwanted pregnancy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Gynaecological disorders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Sexually transmitted infections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GB" sz="2400" b="1" dirty="0">
                <a:latin typeface="Comic Sans MS" pitchFamily="66" charset="0"/>
              </a:rPr>
              <a:t>Increased HIV/AIDS risk.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sz="2400" b="1" dirty="0">
                <a:latin typeface="Comic Sans MS" pitchFamily="66" charset="0"/>
              </a:rPr>
              <a:t>Relationship difficulties.</a:t>
            </a:r>
            <a:endParaRPr lang="en-US" sz="2000" b="1" dirty="0">
              <a:latin typeface="Comic Sans MS" pitchFamily="66" charset="0"/>
            </a:endParaRPr>
          </a:p>
        </p:txBody>
      </p:sp>
      <p:pic>
        <p:nvPicPr>
          <p:cNvPr id="20484" name="Picture 5" descr="Crying female ava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971800"/>
            <a:ext cx="2743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6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323703"/>
          </a:xfrm>
        </p:spPr>
        <p:txBody>
          <a:bodyPr/>
          <a:lstStyle/>
          <a:p>
            <a:r>
              <a:rPr lang="en-US" b="1" u="sng" dirty="0"/>
              <a:t>Impotence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-</a:t>
            </a:r>
            <a:r>
              <a:rPr lang="en-US" sz="4000" dirty="0"/>
              <a:t>Impotence is the inability to do the act of sexual intercourse.</a:t>
            </a:r>
          </a:p>
          <a:p>
            <a:pPr algn="just"/>
            <a:r>
              <a:rPr lang="en-US" sz="4000" dirty="0"/>
              <a:t> impotence can stand as a reason for divorce when it is permanent and irremediable. </a:t>
            </a:r>
          </a:p>
        </p:txBody>
      </p:sp>
    </p:spTree>
    <p:extLst>
      <p:ext uri="{BB962C8B-B14F-4D97-AF65-F5344CB8AC3E}">
        <p14:creationId xmlns:p14="http://schemas.microsoft.com/office/powerpoint/2010/main" val="3966479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of impotence is demanded in: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1-	Claims for divorce.</a:t>
            </a:r>
          </a:p>
          <a:p>
            <a:r>
              <a:rPr lang="en-US" sz="2400" dirty="0"/>
              <a:t>2-	Disputed paternity &amp; legitimacy.</a:t>
            </a:r>
          </a:p>
          <a:p>
            <a:r>
              <a:rPr lang="en-US" sz="2400" dirty="0"/>
              <a:t>3-	Rape where the accused may allege it.</a:t>
            </a:r>
          </a:p>
          <a:p>
            <a:r>
              <a:rPr lang="en-US" sz="2400" dirty="0"/>
              <a:t>4-	Claims of compensation, where impotence is claimed to result from an assault or accident.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24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Impotence: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1-	Physiological: before puberty:</a:t>
            </a:r>
          </a:p>
          <a:p>
            <a:r>
              <a:rPr lang="en-US" sz="2800" dirty="0"/>
              <a:t>2-	Psychological: Is the commonest          </a:t>
            </a:r>
          </a:p>
          <a:p>
            <a:r>
              <a:rPr lang="en-US" sz="2800" dirty="0"/>
              <a:t>3.    Pathological: various causes can cause it as local congenital anomalies or general diseases as diabetes.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569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sexual perversion: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Sodomy: between two males.</a:t>
            </a:r>
          </a:p>
          <a:p>
            <a:r>
              <a:rPr lang="en-US" sz="2800" dirty="0"/>
              <a:t>Lesbianism: sexual stimulation between 2 female.</a:t>
            </a:r>
          </a:p>
          <a:p>
            <a:r>
              <a:rPr lang="en-US" sz="2800" dirty="0"/>
              <a:t>Bestiality: between human and animals.</a:t>
            </a:r>
          </a:p>
          <a:p>
            <a:r>
              <a:rPr lang="en-US" sz="2800" dirty="0"/>
              <a:t>Sadism: inducing painful stimuli to the other partner.</a:t>
            </a:r>
          </a:p>
          <a:p>
            <a:r>
              <a:rPr lang="en-US" sz="2800" dirty="0"/>
              <a:t>Masochism: sexual stimulation by receiving pain from the other partner.</a:t>
            </a:r>
          </a:p>
          <a:p>
            <a:r>
              <a:rPr lang="en-US" sz="2800" dirty="0" err="1"/>
              <a:t>Buggary</a:t>
            </a:r>
            <a:r>
              <a:rPr lang="en-US" sz="2800" dirty="0"/>
              <a:t>: anal intercourse with female.</a:t>
            </a:r>
          </a:p>
        </p:txBody>
      </p:sp>
    </p:spTree>
    <p:extLst>
      <p:ext uri="{BB962C8B-B14F-4D97-AF65-F5344CB8AC3E}">
        <p14:creationId xmlns:p14="http://schemas.microsoft.com/office/powerpoint/2010/main" val="104942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Low"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Medicolegal conditions in which a female is examined for signs of virginity are: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27622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0" algn="l"/>
                <a:tab pos="50482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Female alleged </a:t>
            </a:r>
            <a:r>
              <a:rPr lang="en-GB" sz="2400" b="1" u="sng" dirty="0">
                <a:solidFill>
                  <a:srgbClr val="FFFF00"/>
                </a:solidFill>
                <a:latin typeface="Showcard Gothic" panose="04020904020102020604" pitchFamily="82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rape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27622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0" algn="l"/>
                <a:tab pos="50482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Female alleged </a:t>
            </a:r>
            <a:r>
              <a:rPr lang="en-GB" sz="2400" b="1" u="sng" dirty="0">
                <a:solidFill>
                  <a:srgbClr val="FFFF00"/>
                </a:solidFill>
                <a:latin typeface="Showcard Gothic" panose="04020904020102020604" pitchFamily="82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impotence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of the husband.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pPr marL="342900" marR="276225" lvl="0" indent="-342900" algn="justLow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0" algn="l"/>
                <a:tab pos="504825" algn="l"/>
              </a:tabLst>
            </a:pP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Male alleged </a:t>
            </a:r>
            <a:r>
              <a:rPr lang="en-GB" sz="2400" b="1" u="sng" dirty="0">
                <a:solidFill>
                  <a:srgbClr val="FFFF00"/>
                </a:solidFill>
                <a:latin typeface="Showcard Gothic" panose="04020904020102020604" pitchFamily="82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non virginity </a:t>
            </a:r>
            <a:r>
              <a:rPr lang="en-GB" sz="2400" dirty="0"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of the wife (the husband asks for compensation; sometimes it is due to elastic hymen).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985554" y="548640"/>
            <a:ext cx="6714309" cy="1854926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When?????????</a:t>
            </a:r>
          </a:p>
        </p:txBody>
      </p:sp>
    </p:spTree>
    <p:extLst>
      <p:ext uri="{BB962C8B-B14F-4D97-AF65-F5344CB8AC3E}">
        <p14:creationId xmlns:p14="http://schemas.microsoft.com/office/powerpoint/2010/main" val="7251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626" y="1227908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a thin moderately </a:t>
            </a:r>
            <a:r>
              <a:rPr lang="en-US" sz="2800" b="1" u="sng" dirty="0"/>
              <a:t>elastic mucous membrane </a:t>
            </a:r>
            <a:r>
              <a:rPr lang="en-US" sz="2800" dirty="0"/>
              <a:t>about  </a:t>
            </a:r>
            <a:r>
              <a:rPr lang="en-US" sz="2800" b="1" u="sng" dirty="0"/>
              <a:t>1mm thick </a:t>
            </a:r>
            <a:r>
              <a:rPr lang="en-US" sz="2800" dirty="0"/>
              <a:t>with connective tissue core and stratified squamous epithelium on both surfaces, </a:t>
            </a:r>
            <a:r>
              <a:rPr lang="en-US" sz="2800" b="1" u="sng" dirty="0"/>
              <a:t>partially suspended across the vaginal entrance</a:t>
            </a:r>
          </a:p>
        </p:txBody>
      </p:sp>
      <p:sp>
        <p:nvSpPr>
          <p:cNvPr id="4" name="Sun 3"/>
          <p:cNvSpPr/>
          <p:nvPr/>
        </p:nvSpPr>
        <p:spPr>
          <a:xfrm>
            <a:off x="3252651" y="-313510"/>
            <a:ext cx="7772400" cy="3082836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latin typeface="Bradley Hand ITC" panose="03070402050302030203" pitchFamily="66" charset="0"/>
              </a:rPr>
              <a:t>What is HYMEN?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2974" y="4689269"/>
            <a:ext cx="2305595" cy="1968281"/>
          </a:xfrm>
          <a:prstGeom prst="rect">
            <a:avLst/>
          </a:prstGeom>
        </p:spPr>
      </p:pic>
      <p:sp>
        <p:nvSpPr>
          <p:cNvPr id="7" name="Chord 6"/>
          <p:cNvSpPr/>
          <p:nvPr/>
        </p:nvSpPr>
        <p:spPr>
          <a:xfrm rot="6789402">
            <a:off x="4111185" y="4682476"/>
            <a:ext cx="1889172" cy="1981865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556" y="1790163"/>
            <a:ext cx="11278673" cy="49197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-208303" y="486792"/>
            <a:ext cx="6941713" cy="1790163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b="1" i="1" dirty="0">
                <a:solidFill>
                  <a:srgbClr val="FF0000"/>
                </a:solidFill>
              </a:rPr>
              <a:t>Is it one type or more than one?</a:t>
            </a:r>
          </a:p>
          <a:p>
            <a:pPr algn="ctr"/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7021227" y="915519"/>
            <a:ext cx="5038861" cy="2152443"/>
          </a:xfrm>
          <a:prstGeom prst="wedge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rgbClr val="FF0000"/>
                </a:solidFill>
              </a:rPr>
              <a:t>There are several types according to it </a:t>
            </a:r>
            <a:r>
              <a:rPr lang="en-US" sz="4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SHAPE.</a:t>
            </a:r>
          </a:p>
        </p:txBody>
      </p:sp>
    </p:spTree>
    <p:extLst>
      <p:ext uri="{BB962C8B-B14F-4D97-AF65-F5344CB8AC3E}">
        <p14:creationId xmlns:p14="http://schemas.microsoft.com/office/powerpoint/2010/main" val="27978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72" y="204219"/>
            <a:ext cx="1426435" cy="20377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586498" y="258752"/>
            <a:ext cx="1426588" cy="20362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80597" y="226848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Anterior opening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4747" y="2335408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Posterior</a:t>
            </a:r>
          </a:p>
          <a:p>
            <a:r>
              <a:rPr lang="en-US" dirty="0"/>
              <a:t>opening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4032" y="3048659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semilunar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2459" y="464496"/>
            <a:ext cx="1823657" cy="16691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92459" y="234440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annular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4395" y="386458"/>
            <a:ext cx="1794578" cy="17471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695020" y="2271513"/>
            <a:ext cx="202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fimbriate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922" y="4263990"/>
            <a:ext cx="1542575" cy="15186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60174" y="6135757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dentate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9797" y="4162593"/>
            <a:ext cx="1876933" cy="15522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937646" y="5904924"/>
            <a:ext cx="2039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cripriform</a:t>
            </a:r>
            <a:endParaRPr lang="en-US" sz="2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04199" y="4250257"/>
            <a:ext cx="1498279" cy="146460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14073" y="6003235"/>
            <a:ext cx="160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septate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66981" y="3980774"/>
            <a:ext cx="1483983" cy="173409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708811" y="5950226"/>
            <a:ext cx="2271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Imperforate</a:t>
            </a:r>
          </a:p>
        </p:txBody>
      </p:sp>
    </p:spTree>
    <p:extLst>
      <p:ext uri="{BB962C8B-B14F-4D97-AF65-F5344CB8AC3E}">
        <p14:creationId xmlns:p14="http://schemas.microsoft.com/office/powerpoint/2010/main" val="4229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3" grpId="0"/>
      <p:bldP spid="15" grpId="0"/>
      <p:bldP spid="18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Causes Of Rupture Of Hymen: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1-	Sexual intercourse.</a:t>
            </a:r>
          </a:p>
          <a:p>
            <a:r>
              <a:rPr lang="en-US" sz="3600" dirty="0"/>
              <a:t>2-	Car accidents.</a:t>
            </a:r>
          </a:p>
          <a:p>
            <a:r>
              <a:rPr lang="en-US" sz="3600" dirty="0"/>
              <a:t>3-	Diseases: ulceration of vulva &amp; polyps.</a:t>
            </a:r>
          </a:p>
        </p:txBody>
      </p:sp>
    </p:spTree>
    <p:extLst>
      <p:ext uri="{BB962C8B-B14F-4D97-AF65-F5344CB8AC3E}">
        <p14:creationId xmlns:p14="http://schemas.microsoft.com/office/powerpoint/2010/main" val="12888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Hymen That May Cause Medico-Legal  Problems: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883" y="1940632"/>
            <a:ext cx="2261259" cy="2072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9370" y="5082245"/>
            <a:ext cx="8425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does not rupture in widening night.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9100" y="4318586"/>
            <a:ext cx="7534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Elastic annular hymen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726" y="547616"/>
            <a:ext cx="2458600" cy="2400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9961" y="689744"/>
            <a:ext cx="2285031" cy="22579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190" y="4212383"/>
            <a:ext cx="8353696" cy="1258389"/>
          </a:xfrm>
        </p:spPr>
        <p:txBody>
          <a:bodyPr>
            <a:normAutofit/>
          </a:bodyPr>
          <a:lstStyle/>
          <a:p>
            <a:r>
              <a:rPr lang="en-US" sz="2800" dirty="0"/>
              <a:t>simulate ruptured hymen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2235" y="3342668"/>
            <a:ext cx="202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fimbriate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31479" y="3342667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lgerian" panose="04020705040A02060702" pitchFamily="82" charset="0"/>
              </a:rPr>
              <a:t>dentate</a:t>
            </a:r>
          </a:p>
        </p:txBody>
      </p:sp>
    </p:spTree>
    <p:extLst>
      <p:ext uri="{BB962C8B-B14F-4D97-AF65-F5344CB8AC3E}">
        <p14:creationId xmlns:p14="http://schemas.microsoft.com/office/powerpoint/2010/main" val="21490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4CCD12179FD8429DE6F56FF79D0AC7" ma:contentTypeVersion="4" ma:contentTypeDescription="Create a new document." ma:contentTypeScope="" ma:versionID="7b3a7e1ef293d4309bf8c9dedf6cd580">
  <xsd:schema xmlns:xsd="http://www.w3.org/2001/XMLSchema" xmlns:xs="http://www.w3.org/2001/XMLSchema" xmlns:p="http://schemas.microsoft.com/office/2006/metadata/properties" xmlns:ns2="7adabdfc-5d97-4a85-b319-0815392e165f" targetNamespace="http://schemas.microsoft.com/office/2006/metadata/properties" ma:root="true" ma:fieldsID="1bd1a66a6840c44bb06c8bf6d4689b61" ns2:_="">
    <xsd:import namespace="7adabdfc-5d97-4a85-b319-0815392e16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dabdfc-5d97-4a85-b319-0815392e16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4AFDF9-E2D1-41FB-BA96-868653ACFD38}"/>
</file>

<file path=customXml/itemProps2.xml><?xml version="1.0" encoding="utf-8"?>
<ds:datastoreItem xmlns:ds="http://schemas.openxmlformats.org/officeDocument/2006/customXml" ds:itemID="{821A1E3D-B102-41DA-8D2E-15F9140DAA85}"/>
</file>

<file path=customXml/itemProps3.xml><?xml version="1.0" encoding="utf-8"?>
<ds:datastoreItem xmlns:ds="http://schemas.openxmlformats.org/officeDocument/2006/customXml" ds:itemID="{56D9172B-78C0-49E3-849A-4819ED4F41B6}"/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983</TotalTime>
  <Words>1040</Words>
  <Application>Microsoft Office PowerPoint</Application>
  <PresentationFormat>Widescreen</PresentationFormat>
  <Paragraphs>170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Aharoni</vt:lpstr>
      <vt:lpstr>Algerian</vt:lpstr>
      <vt:lpstr>Arial</vt:lpstr>
      <vt:lpstr>Arial Narrow</vt:lpstr>
      <vt:lpstr>Arial Rounded MT Bold</vt:lpstr>
      <vt:lpstr>Bradley Hand ITC</vt:lpstr>
      <vt:lpstr>Calibri</vt:lpstr>
      <vt:lpstr>Calibri Light</vt:lpstr>
      <vt:lpstr>Comic Sans MS</vt:lpstr>
      <vt:lpstr>Showcard Gothic</vt:lpstr>
      <vt:lpstr>Times New Roman</vt:lpstr>
      <vt:lpstr>Wingdings</vt:lpstr>
      <vt:lpstr>Celestial</vt:lpstr>
      <vt:lpstr>Default Design</vt:lpstr>
      <vt:lpstr>Rape </vt:lpstr>
      <vt:lpstr>Virginity </vt:lpstr>
      <vt:lpstr>PowerPoint Presentation</vt:lpstr>
      <vt:lpstr>PowerPoint Presentation</vt:lpstr>
      <vt:lpstr>PowerPoint Presentation</vt:lpstr>
      <vt:lpstr>PowerPoint Presentation</vt:lpstr>
      <vt:lpstr>Causes Of Rupture Of Hymen:</vt:lpstr>
      <vt:lpstr>Types of Hymen That May Cause Medico-Legal  Problems: </vt:lpstr>
      <vt:lpstr>PowerPoint Presentation</vt:lpstr>
      <vt:lpstr>PowerPoint Presentation</vt:lpstr>
      <vt:lpstr>PowerPoint Presentation</vt:lpstr>
      <vt:lpstr>PowerPoint Presentation</vt:lpstr>
      <vt:lpstr>Signs of virginity: </vt:lpstr>
      <vt:lpstr>PowerPoint Presentation</vt:lpstr>
      <vt:lpstr>Conditions in which a consent is true:  She must be</vt:lpstr>
      <vt:lpstr>Medical examination for rape:</vt:lpstr>
      <vt:lpstr>Examination of victim</vt:lpstr>
      <vt:lpstr>The History:  </vt:lpstr>
      <vt:lpstr>General Appearance</vt:lpstr>
      <vt:lpstr>General Examination</vt:lpstr>
      <vt:lpstr>Signs Of Local Violence</vt:lpstr>
      <vt:lpstr>PowerPoint Presentation</vt:lpstr>
      <vt:lpstr>Examination of the accused:</vt:lpstr>
      <vt:lpstr>PowerPoint Presentation</vt:lpstr>
      <vt:lpstr>After effects of Sexual Assault /Rape</vt:lpstr>
      <vt:lpstr>Impotence</vt:lpstr>
      <vt:lpstr>Evidence of impotence is demanded in: </vt:lpstr>
      <vt:lpstr>Causes of Impotence: </vt:lpstr>
      <vt:lpstr>Types of sexual perversion: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Rape and sexual Offenses</dc:title>
  <dc:creator>Joy</dc:creator>
  <cp:lastModifiedBy>melad.boulis</cp:lastModifiedBy>
  <cp:revision>78</cp:revision>
  <dcterms:created xsi:type="dcterms:W3CDTF">2013-12-07T08:49:06Z</dcterms:created>
  <dcterms:modified xsi:type="dcterms:W3CDTF">2021-09-28T18:23:30Z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0x010100364CCD12179FD8429DE6F56FF79D0AC7</vt:lpwstr>
  </property>
</Properties>
</file>