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sldIdLst>
    <p:sldId id="338" r:id="rId2"/>
    <p:sldId id="257" r:id="rId3"/>
    <p:sldId id="259" r:id="rId4"/>
    <p:sldId id="260" r:id="rId5"/>
    <p:sldId id="284" r:id="rId6"/>
    <p:sldId id="262" r:id="rId7"/>
    <p:sldId id="263" r:id="rId8"/>
    <p:sldId id="336" r:id="rId9"/>
    <p:sldId id="265" r:id="rId10"/>
    <p:sldId id="273" r:id="rId11"/>
    <p:sldId id="272" r:id="rId12"/>
    <p:sldId id="266" r:id="rId13"/>
    <p:sldId id="267" r:id="rId14"/>
    <p:sldId id="268" r:id="rId15"/>
    <p:sldId id="269" r:id="rId16"/>
    <p:sldId id="270" r:id="rId17"/>
    <p:sldId id="271" r:id="rId18"/>
    <p:sldId id="274" r:id="rId19"/>
    <p:sldId id="275" r:id="rId20"/>
    <p:sldId id="276" r:id="rId21"/>
    <p:sldId id="337" r:id="rId22"/>
    <p:sldId id="408" r:id="rId23"/>
    <p:sldId id="439" r:id="rId24"/>
    <p:sldId id="409" r:id="rId25"/>
    <p:sldId id="412" r:id="rId26"/>
    <p:sldId id="414" r:id="rId27"/>
    <p:sldId id="416" r:id="rId28"/>
    <p:sldId id="419" r:id="rId29"/>
    <p:sldId id="420" r:id="rId30"/>
    <p:sldId id="421" r:id="rId31"/>
    <p:sldId id="422" r:id="rId32"/>
    <p:sldId id="424" r:id="rId33"/>
    <p:sldId id="437" r:id="rId34"/>
    <p:sldId id="429" r:id="rId35"/>
    <p:sldId id="431" r:id="rId36"/>
    <p:sldId id="433" r:id="rId37"/>
    <p:sldId id="435" r:id="rId38"/>
    <p:sldId id="297" r:id="rId39"/>
    <p:sldId id="298" r:id="rId40"/>
    <p:sldId id="299" r:id="rId41"/>
    <p:sldId id="300" r:id="rId42"/>
    <p:sldId id="256" r:id="rId43"/>
    <p:sldId id="277" r:id="rId44"/>
    <p:sldId id="278" r:id="rId45"/>
    <p:sldId id="279" r:id="rId46"/>
    <p:sldId id="304" r:id="rId47"/>
    <p:sldId id="305" r:id="rId48"/>
    <p:sldId id="306" r:id="rId49"/>
    <p:sldId id="307" r:id="rId50"/>
    <p:sldId id="308" r:id="rId51"/>
    <p:sldId id="310" r:id="rId52"/>
    <p:sldId id="311" r:id="rId53"/>
    <p:sldId id="312" r:id="rId54"/>
    <p:sldId id="314" r:id="rId55"/>
    <p:sldId id="315"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280"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tableStyles" Target="tableStyles.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notesMaster" Target="notesMasters/notesMaster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7F8806E-4576-4050-B7C5-9A2080844BFF}" type="datetimeFigureOut">
              <a:rPr lang="ar-JO" smtClean="0"/>
              <a:t>05/09/1444</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5598DE2-996B-4A95-B168-1A1C9E95BE7F}" type="slidenum">
              <a:rPr lang="ar-JO" smtClean="0"/>
              <a:t>‹#›</a:t>
            </a:fld>
            <a:endParaRPr lang="ar-JO"/>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a:p>
        </p:txBody>
      </p:sp>
      <p:sp>
        <p:nvSpPr>
          <p:cNvPr id="4" name="Slide Number Placeholder 3"/>
          <p:cNvSpPr>
            <a:spLocks noGrp="1"/>
          </p:cNvSpPr>
          <p:nvPr>
            <p:ph type="sldNum" sz="quarter" idx="10"/>
          </p:nvPr>
        </p:nvSpPr>
        <p:spPr/>
        <p:txBody>
          <a:bodyPr/>
          <a:lstStyle/>
          <a:p>
            <a:fld id="{95598DE2-996B-4A95-B168-1A1C9E95BE7F}" type="slidenum">
              <a:rPr lang="ar-JO" smtClean="0"/>
              <a:t>20</a:t>
            </a:fld>
            <a:endParaRPr lang="ar-J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t>3/26/2023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t>3/26/2023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t>3/26/2023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t>3/26/2023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1" eaLnBrk="1" latinLnBrk="0" hangingPunct="1">
        <a:spcBef>
          <a:spcPct val="0"/>
        </a:spcBef>
        <a:buNone/>
        <a:defRPr sz="36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GIF"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2.emf"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16.GIF" /><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jpeg" /><Relationship Id="rId1" Type="http://schemas.openxmlformats.org/officeDocument/2006/relationships/slideLayout" Target="../slideLayouts/slideLayout2.xml" /><Relationship Id="rId4" Type="http://schemas.openxmlformats.org/officeDocument/2006/relationships/image" Target="../media/image26.jpeg"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4.xml" /></Relationships>
</file>

<file path=ppt/slides/_rels/slide39.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8.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29.emf" /><Relationship Id="rId1" Type="http://schemas.openxmlformats.org/officeDocument/2006/relationships/slideLayout" Target="../slideLayouts/slideLayout8.xml" /></Relationships>
</file>

<file path=ppt/slides/_rels/slide41.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8.xml" /></Relationships>
</file>

<file path=ppt/slides/_rels/slide42.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5.xml" /></Relationships>
</file>

<file path=ppt/slides/_rels/slide43.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png" /><Relationship Id="rId1" Type="http://schemas.openxmlformats.org/officeDocument/2006/relationships/slideLayout" Target="../slideLayouts/slideLayout2.xml" /><Relationship Id="rId4" Type="http://schemas.openxmlformats.org/officeDocument/2006/relationships/image" Target="../media/image40.png" /></Relationships>
</file>

<file path=ppt/slides/_rels/slide62.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70.xml.rels><?xml version="1.0" encoding="UTF-8" standalone="yes"?>
<Relationships xmlns="http://schemas.openxmlformats.org/package/2006/relationships"><Relationship Id="rId2" Type="http://schemas.openxmlformats.org/officeDocument/2006/relationships/image" Target="../media/image44.GIF"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20" y="18211"/>
            <a:ext cx="12191980" cy="6858000"/>
          </a:xfrm>
          <a:prstGeom prst="rect">
            <a:avLst/>
          </a:prstGeom>
        </p:spPr>
      </p:pic>
      <p:sp>
        <p:nvSpPr>
          <p:cNvPr id="2" name="Title 1"/>
          <p:cNvSpPr>
            <a:spLocks noGrp="1"/>
          </p:cNvSpPr>
          <p:nvPr>
            <p:ph type="ctrTitle"/>
          </p:nvPr>
        </p:nvSpPr>
        <p:spPr>
          <a:xfrm>
            <a:off x="2041342" y="1531210"/>
            <a:ext cx="5956438" cy="1630907"/>
          </a:xfrm>
        </p:spPr>
        <p:txBody>
          <a:bodyPr>
            <a:noAutofit/>
          </a:bodyPr>
          <a:lstStyle/>
          <a:p>
            <a:r>
              <a:rPr lang="en-US" sz="8000" b="1" dirty="0">
                <a:solidFill>
                  <a:schemeClr val="bg1">
                    <a:lumMod val="95000"/>
                  </a:schemeClr>
                </a:solidFill>
                <a:latin typeface="Andalus" panose="02020603050405020304" pitchFamily="18" charset="-78"/>
                <a:cs typeface="Andalus" panose="02020603050405020304" pitchFamily="18" charset="-78"/>
              </a:rPr>
              <a:t>Dysphagia</a:t>
            </a:r>
          </a:p>
        </p:txBody>
      </p:sp>
      <p:sp>
        <p:nvSpPr>
          <p:cNvPr id="3" name="Subtitle 2"/>
          <p:cNvSpPr>
            <a:spLocks noGrp="1"/>
          </p:cNvSpPr>
          <p:nvPr>
            <p:ph type="subTitle" idx="1"/>
          </p:nvPr>
        </p:nvSpPr>
        <p:spPr>
          <a:xfrm>
            <a:off x="5536862" y="3223093"/>
            <a:ext cx="6158207" cy="559656"/>
          </a:xfrm>
        </p:spPr>
        <p:txBody>
          <a:bodyPr>
            <a:noAutofit/>
          </a:bodyPr>
          <a:lstStyle/>
          <a:p>
            <a:r>
              <a:rPr lang="en-US" sz="2400" b="1" dirty="0">
                <a:solidFill>
                  <a:schemeClr val="bg1"/>
                </a:solidFill>
              </a:rPr>
              <a:t>Supervised by :dr.mohammad nofal </a:t>
            </a:r>
          </a:p>
        </p:txBody>
      </p:sp>
      <p:sp>
        <p:nvSpPr>
          <p:cNvPr id="4" name="Rectangle 3"/>
          <p:cNvSpPr/>
          <p:nvPr/>
        </p:nvSpPr>
        <p:spPr>
          <a:xfrm>
            <a:off x="8149852" y="4118212"/>
            <a:ext cx="2996565" cy="2676525"/>
          </a:xfrm>
          <a:prstGeom prst="rect">
            <a:avLst/>
          </a:prstGeom>
        </p:spPr>
        <p:txBody>
          <a:bodyPr wrap="none">
            <a:spAutoFit/>
          </a:bodyPr>
          <a:lstStyle/>
          <a:p>
            <a:r>
              <a:rPr lang="en-US" sz="2400" b="1" dirty="0">
                <a:solidFill>
                  <a:schemeClr val="bg1"/>
                </a:solidFill>
                <a:latin typeface="Arial Black" panose="020B0A04020102020204" pitchFamily="34" charset="0"/>
              </a:rPr>
              <a:t>Presented by:</a:t>
            </a:r>
          </a:p>
          <a:p>
            <a:pPr marL="342900" indent="-342900">
              <a:lnSpc>
                <a:spcPct val="200000"/>
              </a:lnSpc>
              <a:buFont typeface="+mj-lt"/>
              <a:buAutoNum type="arabicPeriod"/>
            </a:pPr>
            <a:r>
              <a:rPr lang="en-US" b="1" dirty="0">
                <a:solidFill>
                  <a:schemeClr val="bg1"/>
                </a:solidFill>
                <a:latin typeface="Arial Black" panose="020B0A04020102020204" pitchFamily="34" charset="0"/>
              </a:rPr>
              <a:t>HALA DARAWI</a:t>
            </a:r>
          </a:p>
          <a:p>
            <a:pPr marL="342900" indent="-342900">
              <a:lnSpc>
                <a:spcPct val="200000"/>
              </a:lnSpc>
              <a:buFont typeface="+mj-lt"/>
              <a:buAutoNum type="arabicPeriod"/>
            </a:pPr>
            <a:r>
              <a:rPr lang="en-US" b="1" dirty="0">
                <a:solidFill>
                  <a:schemeClr val="bg1"/>
                </a:solidFill>
                <a:latin typeface="Arial Black" panose="020B0A04020102020204" pitchFamily="34" charset="0"/>
              </a:rPr>
              <a:t>MERA ALKELANI</a:t>
            </a:r>
          </a:p>
          <a:p>
            <a:pPr marL="342900" indent="-342900">
              <a:lnSpc>
                <a:spcPct val="200000"/>
              </a:lnSpc>
              <a:buFont typeface="+mj-lt"/>
              <a:buAutoNum type="arabicPeriod"/>
            </a:pPr>
            <a:r>
              <a:rPr lang="en-US" b="1" dirty="0">
                <a:solidFill>
                  <a:schemeClr val="bg1"/>
                </a:solidFill>
                <a:latin typeface="Arial Black" panose="020B0A04020102020204" pitchFamily="34" charset="0"/>
              </a:rPr>
              <a:t>JALAL SAQQA</a:t>
            </a:r>
          </a:p>
          <a:p>
            <a:pPr marL="342900" indent="-342900">
              <a:lnSpc>
                <a:spcPct val="200000"/>
              </a:lnSpc>
              <a:buFont typeface="+mj-lt"/>
              <a:buAutoNum type="arabicPeriod"/>
            </a:pPr>
            <a:r>
              <a:rPr lang="en-US" b="1" dirty="0">
                <a:solidFill>
                  <a:schemeClr val="bg1"/>
                </a:solidFill>
                <a:latin typeface="Arial Black" panose="020B0A04020102020204" pitchFamily="34" charset="0"/>
              </a:rPr>
              <a:t>HAMZA TARAWNEH</a:t>
            </a:r>
            <a:endParaRPr lang="ar-JO" dirty="0">
              <a:solidFill>
                <a:schemeClr val="bg1"/>
              </a:solidFill>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894" y="4565137"/>
            <a:ext cx="5069397" cy="1200329"/>
          </a:xfrm>
          <a:prstGeom prst="rect">
            <a:avLst/>
          </a:prstGeom>
        </p:spPr>
        <p:txBody>
          <a:bodyPr wrap="square">
            <a:spAutoFit/>
          </a:bodyPr>
          <a:lstStyle/>
          <a:p>
            <a:r>
              <a:rPr lang="en-US" sz="2400" dirty="0"/>
              <a:t>Ass. Symptoms: aspiration , chocking ,drooling or nasopharyngeal regurgitation</a:t>
            </a:r>
          </a:p>
        </p:txBody>
      </p:sp>
      <p:sp>
        <p:nvSpPr>
          <p:cNvPr id="6" name="Right Arrow 5"/>
          <p:cNvSpPr/>
          <p:nvPr/>
        </p:nvSpPr>
        <p:spPr>
          <a:xfrm>
            <a:off x="5669433" y="6031624"/>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1" name="Rectangle 10"/>
          <p:cNvSpPr/>
          <p:nvPr/>
        </p:nvSpPr>
        <p:spPr>
          <a:xfrm>
            <a:off x="1272141" y="6016884"/>
            <a:ext cx="4201380" cy="461665"/>
          </a:xfrm>
          <a:prstGeom prst="rect">
            <a:avLst/>
          </a:prstGeom>
        </p:spPr>
        <p:txBody>
          <a:bodyPr wrap="square">
            <a:spAutoFit/>
          </a:bodyPr>
          <a:lstStyle/>
          <a:p>
            <a:r>
              <a:rPr lang="en-US" sz="2400" dirty="0"/>
              <a:t>Weight loss: </a:t>
            </a:r>
          </a:p>
        </p:txBody>
      </p:sp>
      <p:sp>
        <p:nvSpPr>
          <p:cNvPr id="12" name="Rectangle 11"/>
          <p:cNvSpPr/>
          <p:nvPr/>
        </p:nvSpPr>
        <p:spPr>
          <a:xfrm>
            <a:off x="3121103" y="6016884"/>
            <a:ext cx="2539478" cy="461665"/>
          </a:xfrm>
          <a:prstGeom prst="rect">
            <a:avLst/>
          </a:prstGeom>
        </p:spPr>
        <p:txBody>
          <a:bodyPr wrap="none">
            <a:spAutoFit/>
          </a:bodyPr>
          <a:lstStyle/>
          <a:p>
            <a:r>
              <a:rPr lang="en-US" sz="2400" dirty="0"/>
              <a:t>In elder patient </a:t>
            </a:r>
          </a:p>
        </p:txBody>
      </p:sp>
      <p:sp>
        <p:nvSpPr>
          <p:cNvPr id="13" name="Rectangle 12"/>
          <p:cNvSpPr/>
          <p:nvPr/>
        </p:nvSpPr>
        <p:spPr>
          <a:xfrm>
            <a:off x="7948086" y="5942618"/>
            <a:ext cx="1970411" cy="461665"/>
          </a:xfrm>
          <a:prstGeom prst="rect">
            <a:avLst/>
          </a:prstGeom>
        </p:spPr>
        <p:txBody>
          <a:bodyPr wrap="none">
            <a:spAutoFit/>
          </a:bodyPr>
          <a:lstStyle/>
          <a:p>
            <a:r>
              <a:rPr lang="en-US" sz="2400" dirty="0"/>
              <a:t>Carcinoma </a:t>
            </a:r>
            <a:endParaRPr lang="ar-JO" sz="2400" dirty="0"/>
          </a:p>
        </p:txBody>
      </p:sp>
      <p:sp>
        <p:nvSpPr>
          <p:cNvPr id="16" name="Right Arrow 15"/>
          <p:cNvSpPr/>
          <p:nvPr/>
        </p:nvSpPr>
        <p:spPr>
          <a:xfrm>
            <a:off x="5220360" y="1668498"/>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7" name="TextBox 16"/>
          <p:cNvSpPr txBox="1"/>
          <p:nvPr/>
        </p:nvSpPr>
        <p:spPr>
          <a:xfrm>
            <a:off x="7860751" y="4934469"/>
            <a:ext cx="2897747" cy="830997"/>
          </a:xfrm>
          <a:prstGeom prst="rect">
            <a:avLst/>
          </a:prstGeom>
          <a:noFill/>
        </p:spPr>
        <p:txBody>
          <a:bodyPr wrap="square" rtlCol="1">
            <a:spAutoFit/>
          </a:bodyPr>
          <a:lstStyle/>
          <a:p>
            <a:r>
              <a:rPr lang="en-US" sz="2400" dirty="0"/>
              <a:t>Oropharyngeal dysphagia</a:t>
            </a:r>
            <a:endParaRPr lang="ar-JO" sz="2400" dirty="0"/>
          </a:p>
        </p:txBody>
      </p:sp>
      <p:sp>
        <p:nvSpPr>
          <p:cNvPr id="3" name="Rectangle 2"/>
          <p:cNvSpPr/>
          <p:nvPr/>
        </p:nvSpPr>
        <p:spPr>
          <a:xfrm>
            <a:off x="1816362" y="737704"/>
            <a:ext cx="1149674" cy="461665"/>
          </a:xfrm>
          <a:prstGeom prst="rect">
            <a:avLst/>
          </a:prstGeom>
        </p:spPr>
        <p:txBody>
          <a:bodyPr wrap="none">
            <a:spAutoFit/>
          </a:bodyPr>
          <a:lstStyle/>
          <a:p>
            <a:r>
              <a:rPr lang="en-US" sz="2400" dirty="0"/>
              <a:t>Onset:</a:t>
            </a:r>
            <a:endParaRPr lang="ar-JO" sz="2400" dirty="0"/>
          </a:p>
        </p:txBody>
      </p:sp>
      <p:sp>
        <p:nvSpPr>
          <p:cNvPr id="4" name="Rectangle 3"/>
          <p:cNvSpPr/>
          <p:nvPr/>
        </p:nvSpPr>
        <p:spPr>
          <a:xfrm>
            <a:off x="1462068" y="1608654"/>
            <a:ext cx="3501280" cy="461665"/>
          </a:xfrm>
          <a:prstGeom prst="rect">
            <a:avLst/>
          </a:prstGeom>
        </p:spPr>
        <p:txBody>
          <a:bodyPr wrap="none">
            <a:spAutoFit/>
          </a:bodyPr>
          <a:lstStyle/>
          <a:p>
            <a:r>
              <a:rPr lang="en-US" sz="2400" dirty="0"/>
              <a:t>Progressive dysphagia</a:t>
            </a:r>
            <a:endParaRPr lang="ar-JO" sz="2400" dirty="0"/>
          </a:p>
        </p:txBody>
      </p:sp>
      <p:sp>
        <p:nvSpPr>
          <p:cNvPr id="7" name="Rectangle 6"/>
          <p:cNvSpPr/>
          <p:nvPr/>
        </p:nvSpPr>
        <p:spPr>
          <a:xfrm>
            <a:off x="1816362" y="2107204"/>
            <a:ext cx="3004349" cy="461665"/>
          </a:xfrm>
          <a:prstGeom prst="rect">
            <a:avLst/>
          </a:prstGeom>
        </p:spPr>
        <p:txBody>
          <a:bodyPr wrap="none">
            <a:spAutoFit/>
          </a:bodyPr>
          <a:lstStyle/>
          <a:p>
            <a:r>
              <a:rPr lang="en-US" sz="2400" dirty="0"/>
              <a:t>Sudden dysphagia</a:t>
            </a:r>
            <a:endParaRPr lang="ar-JO" sz="2400" dirty="0"/>
          </a:p>
        </p:txBody>
      </p:sp>
      <p:sp>
        <p:nvSpPr>
          <p:cNvPr id="24" name="TextBox 23"/>
          <p:cNvSpPr txBox="1"/>
          <p:nvPr/>
        </p:nvSpPr>
        <p:spPr>
          <a:xfrm>
            <a:off x="1353335" y="2912242"/>
            <a:ext cx="4198513" cy="461665"/>
          </a:xfrm>
          <a:prstGeom prst="rect">
            <a:avLst/>
          </a:prstGeom>
          <a:noFill/>
        </p:spPr>
        <p:txBody>
          <a:bodyPr wrap="square" rtlCol="1">
            <a:spAutoFit/>
          </a:bodyPr>
          <a:lstStyle/>
          <a:p>
            <a:r>
              <a:rPr lang="en-US" sz="2400" dirty="0"/>
              <a:t>Intermittent dysphagia </a:t>
            </a:r>
            <a:endParaRPr lang="ar-JO" sz="2400" dirty="0"/>
          </a:p>
        </p:txBody>
      </p:sp>
      <p:sp>
        <p:nvSpPr>
          <p:cNvPr id="25" name="TextBox 24"/>
          <p:cNvSpPr txBox="1"/>
          <p:nvPr/>
        </p:nvSpPr>
        <p:spPr>
          <a:xfrm>
            <a:off x="7257243" y="1616351"/>
            <a:ext cx="4426039" cy="461665"/>
          </a:xfrm>
          <a:prstGeom prst="rect">
            <a:avLst/>
          </a:prstGeom>
          <a:noFill/>
        </p:spPr>
        <p:txBody>
          <a:bodyPr wrap="square" rtlCol="1">
            <a:spAutoFit/>
          </a:bodyPr>
          <a:lstStyle/>
          <a:p>
            <a:r>
              <a:rPr lang="en-US" sz="2400" dirty="0"/>
              <a:t>Neuromuscular , carcinoma</a:t>
            </a:r>
            <a:endParaRPr lang="ar-JO" sz="2400" dirty="0"/>
          </a:p>
        </p:txBody>
      </p:sp>
      <p:sp>
        <p:nvSpPr>
          <p:cNvPr id="26" name="TextBox 25"/>
          <p:cNvSpPr txBox="1"/>
          <p:nvPr/>
        </p:nvSpPr>
        <p:spPr>
          <a:xfrm>
            <a:off x="7495504" y="2262664"/>
            <a:ext cx="4696496" cy="461665"/>
          </a:xfrm>
          <a:prstGeom prst="rect">
            <a:avLst/>
          </a:prstGeom>
          <a:noFill/>
        </p:spPr>
        <p:txBody>
          <a:bodyPr wrap="square" rtlCol="1">
            <a:spAutoFit/>
          </a:bodyPr>
          <a:lstStyle/>
          <a:p>
            <a:r>
              <a:rPr lang="en-US" sz="2400" dirty="0"/>
              <a:t>Foreign body , esophagitis</a:t>
            </a:r>
            <a:endParaRPr lang="ar-JO" sz="2400" dirty="0"/>
          </a:p>
        </p:txBody>
      </p:sp>
      <p:sp>
        <p:nvSpPr>
          <p:cNvPr id="27" name="TextBox 26"/>
          <p:cNvSpPr txBox="1"/>
          <p:nvPr/>
        </p:nvSpPr>
        <p:spPr>
          <a:xfrm>
            <a:off x="6995025" y="2795007"/>
            <a:ext cx="4950474" cy="1200329"/>
          </a:xfrm>
          <a:prstGeom prst="rect">
            <a:avLst/>
          </a:prstGeom>
          <a:noFill/>
        </p:spPr>
        <p:txBody>
          <a:bodyPr wrap="square" rtlCol="1">
            <a:spAutoFit/>
          </a:bodyPr>
          <a:lstStyle/>
          <a:p>
            <a:r>
              <a:rPr lang="en-US" sz="2400" dirty="0"/>
              <a:t>Rings and webs , diffuse esophageal spasm , nutcracker esophagus </a:t>
            </a:r>
            <a:endParaRPr lang="ar-JO" sz="2400" dirty="0"/>
          </a:p>
        </p:txBody>
      </p:sp>
      <p:sp>
        <p:nvSpPr>
          <p:cNvPr id="28" name="Right Arrow 27"/>
          <p:cNvSpPr/>
          <p:nvPr/>
        </p:nvSpPr>
        <p:spPr>
          <a:xfrm>
            <a:off x="5192192" y="223175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9" name="Right Arrow 28"/>
          <p:cNvSpPr/>
          <p:nvPr/>
        </p:nvSpPr>
        <p:spPr>
          <a:xfrm>
            <a:off x="5021375" y="291224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30" name="Right Arrow 29"/>
          <p:cNvSpPr/>
          <p:nvPr/>
        </p:nvSpPr>
        <p:spPr>
          <a:xfrm>
            <a:off x="5669433" y="503281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344" y="1802055"/>
            <a:ext cx="4790941" cy="461665"/>
          </a:xfrm>
          <a:prstGeom prst="rect">
            <a:avLst/>
          </a:prstGeom>
          <a:noFill/>
        </p:spPr>
        <p:txBody>
          <a:bodyPr wrap="square" rtlCol="1">
            <a:spAutoFit/>
          </a:bodyPr>
          <a:lstStyle/>
          <a:p>
            <a:r>
              <a:rPr lang="en-US" sz="2400" dirty="0"/>
              <a:t>Pain after swallowing</a:t>
            </a:r>
            <a:endParaRPr lang="ar-JO" sz="2400" dirty="0"/>
          </a:p>
        </p:txBody>
      </p:sp>
      <p:sp>
        <p:nvSpPr>
          <p:cNvPr id="4" name="TextBox 3"/>
          <p:cNvSpPr txBox="1"/>
          <p:nvPr/>
        </p:nvSpPr>
        <p:spPr>
          <a:xfrm>
            <a:off x="1423116" y="2779412"/>
            <a:ext cx="4230710" cy="830997"/>
          </a:xfrm>
          <a:prstGeom prst="rect">
            <a:avLst/>
          </a:prstGeom>
          <a:noFill/>
        </p:spPr>
        <p:txBody>
          <a:bodyPr wrap="square" rtlCol="1">
            <a:spAutoFit/>
          </a:bodyPr>
          <a:lstStyle/>
          <a:p>
            <a:r>
              <a:rPr lang="en-US" sz="2400" dirty="0"/>
              <a:t>Regurgitation of old food with halitosis</a:t>
            </a:r>
            <a:endParaRPr lang="ar-JO" sz="2400" dirty="0"/>
          </a:p>
        </p:txBody>
      </p:sp>
      <p:sp>
        <p:nvSpPr>
          <p:cNvPr id="5" name="TextBox 4"/>
          <p:cNvSpPr txBox="1"/>
          <p:nvPr/>
        </p:nvSpPr>
        <p:spPr>
          <a:xfrm>
            <a:off x="1423116" y="4123038"/>
            <a:ext cx="6555347" cy="461665"/>
          </a:xfrm>
          <a:prstGeom prst="rect">
            <a:avLst/>
          </a:prstGeom>
          <a:noFill/>
        </p:spPr>
        <p:txBody>
          <a:bodyPr wrap="square" rtlCol="1">
            <a:spAutoFit/>
          </a:bodyPr>
          <a:lstStyle/>
          <a:p>
            <a:r>
              <a:rPr lang="en-US" sz="2400" dirty="0"/>
              <a:t>History of heartburn</a:t>
            </a:r>
            <a:endParaRPr lang="ar-JO" sz="2400" dirty="0"/>
          </a:p>
        </p:txBody>
      </p:sp>
      <p:sp>
        <p:nvSpPr>
          <p:cNvPr id="7" name="Right Arrow 6"/>
          <p:cNvSpPr/>
          <p:nvPr/>
        </p:nvSpPr>
        <p:spPr>
          <a:xfrm>
            <a:off x="5567526" y="1790116"/>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Right Arrow 7"/>
          <p:cNvSpPr/>
          <p:nvPr/>
        </p:nvSpPr>
        <p:spPr>
          <a:xfrm>
            <a:off x="5908814" y="295657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9" name="Right Arrow 8"/>
          <p:cNvSpPr/>
          <p:nvPr/>
        </p:nvSpPr>
        <p:spPr>
          <a:xfrm>
            <a:off x="5908814" y="428924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3" name="TextBox 12"/>
          <p:cNvSpPr txBox="1"/>
          <p:nvPr/>
        </p:nvSpPr>
        <p:spPr>
          <a:xfrm>
            <a:off x="8259211" y="1701110"/>
            <a:ext cx="2248373" cy="461665"/>
          </a:xfrm>
          <a:prstGeom prst="rect">
            <a:avLst/>
          </a:prstGeom>
          <a:noFill/>
        </p:spPr>
        <p:txBody>
          <a:bodyPr wrap="square" rtlCol="1">
            <a:spAutoFit/>
          </a:bodyPr>
          <a:lstStyle/>
          <a:p>
            <a:r>
              <a:rPr lang="en-US" sz="2400" dirty="0"/>
              <a:t>Esophagitis </a:t>
            </a:r>
            <a:endParaRPr lang="ar-JO" sz="2400" dirty="0"/>
          </a:p>
        </p:txBody>
      </p:sp>
      <p:sp>
        <p:nvSpPr>
          <p:cNvPr id="14" name="TextBox 13"/>
          <p:cNvSpPr txBox="1"/>
          <p:nvPr/>
        </p:nvSpPr>
        <p:spPr>
          <a:xfrm>
            <a:off x="8723859" y="2674675"/>
            <a:ext cx="2275266" cy="830997"/>
          </a:xfrm>
          <a:prstGeom prst="rect">
            <a:avLst/>
          </a:prstGeom>
          <a:noFill/>
        </p:spPr>
        <p:txBody>
          <a:bodyPr wrap="square" rtlCol="1">
            <a:spAutoFit/>
          </a:bodyPr>
          <a:lstStyle/>
          <a:p>
            <a:r>
              <a:rPr lang="en-US" sz="2400" dirty="0" err="1"/>
              <a:t>Zenkers</a:t>
            </a:r>
            <a:r>
              <a:rPr lang="en-US" sz="2400" dirty="0"/>
              <a:t> diverticulum</a:t>
            </a:r>
            <a:endParaRPr lang="ar-JO" sz="2400" dirty="0"/>
          </a:p>
        </p:txBody>
      </p:sp>
      <p:sp>
        <p:nvSpPr>
          <p:cNvPr id="15" name="TextBox 14"/>
          <p:cNvSpPr txBox="1"/>
          <p:nvPr/>
        </p:nvSpPr>
        <p:spPr>
          <a:xfrm>
            <a:off x="9164893" y="4060072"/>
            <a:ext cx="1834232" cy="830997"/>
          </a:xfrm>
          <a:prstGeom prst="rect">
            <a:avLst/>
          </a:prstGeom>
          <a:noFill/>
        </p:spPr>
        <p:txBody>
          <a:bodyPr wrap="square" rtlCol="1">
            <a:spAutoFit/>
          </a:bodyPr>
          <a:lstStyle/>
          <a:p>
            <a:r>
              <a:rPr lang="en-US" sz="2400" dirty="0"/>
              <a:t>Peptic stricture</a:t>
            </a:r>
            <a:endParaRPr lang="ar-JO" sz="2400" dirty="0"/>
          </a:p>
        </p:txBody>
      </p:sp>
      <p:sp>
        <p:nvSpPr>
          <p:cNvPr id="2" name="Rectangle 1"/>
          <p:cNvSpPr/>
          <p:nvPr/>
        </p:nvSpPr>
        <p:spPr>
          <a:xfrm>
            <a:off x="1844163" y="697268"/>
            <a:ext cx="2244525" cy="707886"/>
          </a:xfrm>
          <a:prstGeom prst="rect">
            <a:avLst/>
          </a:prstGeom>
        </p:spPr>
        <p:txBody>
          <a:bodyPr wrap="none">
            <a:spAutoFit/>
          </a:bodyPr>
          <a:lstStyle/>
          <a:p>
            <a:r>
              <a:rPr lang="en-GB" sz="4000" dirty="0">
                <a:solidFill>
                  <a:schemeClr val="bg2">
                    <a:lumMod val="50000"/>
                  </a:schemeClr>
                </a:solidFill>
                <a:latin typeface="Andalus" panose="02020603050405020304" pitchFamily="18" charset="-78"/>
                <a:cs typeface="Andalus" panose="02020603050405020304" pitchFamily="18" charset="-78"/>
              </a:rPr>
              <a:t>HISTORY</a:t>
            </a:r>
            <a:r>
              <a:rPr lang="ar-JO" sz="4000" dirty="0">
                <a:solidFill>
                  <a:schemeClr val="bg2">
                    <a:lumMod val="50000"/>
                  </a:schemeClr>
                </a:solidFill>
                <a:latin typeface="Andalus" panose="02020603050405020304" pitchFamily="18" charset="-78"/>
                <a:cs typeface="Andalus" panose="02020603050405020304" pitchFamily="18" charset="-78"/>
              </a:rPr>
              <a:t>:</a:t>
            </a:r>
            <a:endParaRPr lang="en-GB" sz="4000" dirty="0">
              <a:solidFill>
                <a:schemeClr val="bg2">
                  <a:lumMod val="50000"/>
                </a:schemeClr>
              </a:solidFill>
              <a:latin typeface="Andalus" panose="02020603050405020304" pitchFamily="18" charset="-78"/>
              <a:cs typeface="Andalus" panose="02020603050405020304" pitchFamily="18"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4957" y="1144871"/>
            <a:ext cx="6096000" cy="2862322"/>
          </a:xfrm>
          <a:prstGeom prst="rect">
            <a:avLst/>
          </a:prstGeom>
        </p:spPr>
        <p:txBody>
          <a:bodyPr>
            <a:spAutoFit/>
          </a:bodyPr>
          <a:lstStyle/>
          <a:p>
            <a:pPr marL="285750" indent="-285750">
              <a:buFont typeface="Arial" panose="020B0604020202020204" pitchFamily="34" charset="0"/>
              <a:buChar char="•"/>
            </a:pPr>
            <a:r>
              <a:rPr lang="en-GB" sz="3600" b="1" dirty="0">
                <a:solidFill>
                  <a:schemeClr val="accent3">
                    <a:lumMod val="75000"/>
                  </a:schemeClr>
                </a:solidFill>
              </a:rPr>
              <a:t>Surgical </a:t>
            </a:r>
            <a:r>
              <a:rPr lang="en-GB" sz="3600" b="1" dirty="0" err="1">
                <a:solidFill>
                  <a:schemeClr val="accent3">
                    <a:lumMod val="75000"/>
                  </a:schemeClr>
                </a:solidFill>
              </a:rPr>
              <a:t>hx</a:t>
            </a:r>
            <a:endParaRPr lang="en-GB"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US" sz="3600" b="1" dirty="0">
                <a:solidFill>
                  <a:schemeClr val="accent3">
                    <a:lumMod val="75000"/>
                  </a:schemeClr>
                </a:solidFill>
              </a:rPr>
              <a:t>medical </a:t>
            </a:r>
            <a:r>
              <a:rPr lang="en-US" sz="3600" b="1" dirty="0" err="1">
                <a:solidFill>
                  <a:schemeClr val="accent3">
                    <a:lumMod val="75000"/>
                  </a:schemeClr>
                </a:solidFill>
              </a:rPr>
              <a:t>hx</a:t>
            </a:r>
            <a:endParaRPr lang="en-US"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GB" sz="3600" b="1" dirty="0">
                <a:solidFill>
                  <a:schemeClr val="accent3">
                    <a:lumMod val="75000"/>
                  </a:schemeClr>
                </a:solidFill>
              </a:rPr>
              <a:t>Drug </a:t>
            </a:r>
            <a:r>
              <a:rPr lang="en-GB" sz="3600" b="1" dirty="0" err="1">
                <a:solidFill>
                  <a:schemeClr val="accent3">
                    <a:lumMod val="75000"/>
                  </a:schemeClr>
                </a:solidFill>
              </a:rPr>
              <a:t>hx</a:t>
            </a:r>
            <a:endParaRPr lang="en-GB" sz="3600" b="1" dirty="0">
              <a:solidFill>
                <a:schemeClr val="accent3">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825" y="2189408"/>
            <a:ext cx="6538175" cy="45591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4775" y="79734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3" name="Rectangle 2"/>
          <p:cNvSpPr/>
          <p:nvPr/>
        </p:nvSpPr>
        <p:spPr>
          <a:xfrm>
            <a:off x="1953296" y="1969777"/>
            <a:ext cx="6096000" cy="4893647"/>
          </a:xfrm>
          <a:prstGeom prst="rect">
            <a:avLst/>
          </a:prstGeom>
        </p:spPr>
        <p:txBody>
          <a:bodyPr>
            <a:spAutoFit/>
          </a:bodyPr>
          <a:lstStyle/>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Genaral inspection: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Cranial nerve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Neurological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Oral cavity examination</a:t>
            </a:r>
          </a:p>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direct observation of the act of swallowing  </a:t>
            </a:r>
          </a:p>
          <a:p>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454" y="1801693"/>
            <a:ext cx="6096000" cy="461665"/>
          </a:xfrm>
          <a:prstGeom prst="rect">
            <a:avLst/>
          </a:prstGeom>
        </p:spPr>
        <p:txBody>
          <a:bodyPr>
            <a:spAutoFit/>
          </a:body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Neck examination:</a:t>
            </a:r>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Rectangle 2"/>
          <p:cNvSpPr/>
          <p:nvPr/>
        </p:nvSpPr>
        <p:spPr>
          <a:xfrm>
            <a:off x="1671454" y="68143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5" name="TextBox 4"/>
          <p:cNvSpPr txBox="1"/>
          <p:nvPr/>
        </p:nvSpPr>
        <p:spPr>
          <a:xfrm>
            <a:off x="1671454" y="2730321"/>
            <a:ext cx="7421031" cy="2191947"/>
          </a:xfrm>
          <a:prstGeom prst="rect">
            <a:avLst/>
          </a:prstGeom>
          <a:noFill/>
        </p:spPr>
        <p:txBody>
          <a:bodyPr wrap="square" rtlCol="1">
            <a:spAutoFit/>
          </a:bodyPr>
          <a:lstStyle/>
          <a:p>
            <a:pPr marL="514350" indent="-514350">
              <a:lnSpc>
                <a:spcPct val="200000"/>
              </a:lnSpc>
              <a:buFont typeface="+mj-lt"/>
              <a:buAutoNum type="romanUcPeriod"/>
            </a:pPr>
            <a:r>
              <a:rPr lang="en-US" sz="2400" dirty="0"/>
              <a:t>Lymph node enlargement </a:t>
            </a:r>
          </a:p>
          <a:p>
            <a:pPr marL="514350" indent="-514350">
              <a:lnSpc>
                <a:spcPct val="200000"/>
              </a:lnSpc>
              <a:buFont typeface="+mj-lt"/>
              <a:buAutoNum type="romanUcPeriod"/>
            </a:pPr>
            <a:r>
              <a:rPr lang="en-US" sz="2400" dirty="0"/>
              <a:t>Neck mases </a:t>
            </a:r>
          </a:p>
          <a:p>
            <a:pPr marL="514350" indent="-514350">
              <a:lnSpc>
                <a:spcPct val="200000"/>
              </a:lnSpc>
              <a:buFont typeface="+mj-lt"/>
              <a:buAutoNum type="romanUcPeriod"/>
            </a:pPr>
            <a:r>
              <a:rPr lang="en-US" sz="2400" dirty="0"/>
              <a:t>Thyroid enlargement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681438"/>
            <a:ext cx="4730681" cy="57568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4605" y="604165"/>
            <a:ext cx="4522392" cy="830997"/>
          </a:xfrm>
          <a:prstGeom prst="rect">
            <a:avLst/>
          </a:prstGeom>
        </p:spPr>
        <p:txBody>
          <a:bodyPr wrap="none">
            <a:spAutoFit/>
          </a:bodyPr>
          <a:lstStyle/>
          <a:p>
            <a:r>
              <a:rPr lang="en-GB" sz="4800" b="1" dirty="0">
                <a:solidFill>
                  <a:schemeClr val="tx1">
                    <a:lumMod val="95000"/>
                    <a:lumOff val="5000"/>
                  </a:schemeClr>
                </a:solidFill>
                <a:latin typeface="Andalus" panose="02020603050405020304" pitchFamily="18" charset="-78"/>
                <a:cs typeface="Andalus" panose="02020603050405020304" pitchFamily="18" charset="-78"/>
              </a:rPr>
              <a:t>INVESTIGATION:</a:t>
            </a:r>
            <a:endParaRPr lang="en-US" sz="4800" b="1" dirty="0">
              <a:solidFill>
                <a:schemeClr val="tx1">
                  <a:lumMod val="95000"/>
                  <a:lumOff val="5000"/>
                </a:schemeClr>
              </a:solidFill>
              <a:latin typeface="Andalus" panose="02020603050405020304" pitchFamily="18" charset="-78"/>
              <a:cs typeface="Andalus" panose="02020603050405020304" pitchFamily="18" charset="-78"/>
            </a:endParaRPr>
          </a:p>
        </p:txBody>
      </p:sp>
      <p:sp>
        <p:nvSpPr>
          <p:cNvPr id="3" name="TextBox 2"/>
          <p:cNvSpPr txBox="1"/>
          <p:nvPr/>
        </p:nvSpPr>
        <p:spPr>
          <a:xfrm>
            <a:off x="1918952" y="1777285"/>
            <a:ext cx="6941713" cy="3970318"/>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Blood test to exclude anemia ? Cause or effect </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ESR or </a:t>
            </a:r>
            <a:r>
              <a:rPr lang="en-US" sz="2400" dirty="0" err="1">
                <a:latin typeface="Arial" panose="020B0604020202020204" pitchFamily="34" charset="0"/>
                <a:cs typeface="Arial" panose="020B0604020202020204" pitchFamily="34" charset="0"/>
              </a:rPr>
              <a:t>cRP</a:t>
            </a:r>
            <a:r>
              <a:rPr lang="en-US" sz="2400" dirty="0">
                <a:latin typeface="Arial" panose="020B0604020202020204" pitchFamily="34" charset="0"/>
                <a:cs typeface="Arial" panose="020B0604020202020204" pitchFamily="34" charset="0"/>
              </a:rPr>
              <a:t> raised in malignancy or chronic inflammatory process .</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LFT , KFT along with </a:t>
            </a:r>
            <a:r>
              <a:rPr lang="en-US" sz="2400" dirty="0" err="1">
                <a:latin typeface="Arial" panose="020B0604020202020204" pitchFamily="34" charset="0"/>
                <a:cs typeface="Arial" panose="020B0604020202020204" pitchFamily="34" charset="0"/>
              </a:rPr>
              <a:t>S.calcium</a:t>
            </a:r>
            <a:r>
              <a:rPr lang="en-US" sz="2400" dirty="0">
                <a:latin typeface="Arial" panose="020B0604020202020204" pitchFamily="34" charset="0"/>
                <a:cs typeface="Arial" panose="020B0604020202020204" pitchFamily="34" charset="0"/>
              </a:rPr>
              <a:t> when nutrition is impaired or metastasis is suspected </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Thyroid function tests if suspected is caused by goiter or malignancy of thyroid. </a:t>
            </a:r>
            <a:endParaRPr lang="ar-JO" sz="24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8648" y="721217"/>
            <a:ext cx="5151549" cy="584775"/>
          </a:xfrm>
          <a:prstGeom prst="rect">
            <a:avLst/>
          </a:prstGeom>
          <a:noFill/>
        </p:spPr>
        <p:txBody>
          <a:bodyPr wrap="square" rtlCol="1">
            <a:spAutoFit/>
          </a:bodyPr>
          <a:lstStyle/>
          <a:p>
            <a:pPr marL="457200" indent="-457200">
              <a:buFont typeface="Wingdings" panose="05000000000000000000" pitchFamily="2" charset="2"/>
              <a:buChar char="q"/>
            </a:pPr>
            <a:r>
              <a:rPr lang="en-US" sz="3200" b="1" dirty="0"/>
              <a:t>Radiographic studies</a:t>
            </a:r>
            <a:r>
              <a:rPr lang="en-US" dirty="0"/>
              <a:t>:</a:t>
            </a:r>
            <a:endParaRPr lang="ar-JO" dirty="0"/>
          </a:p>
        </p:txBody>
      </p:sp>
      <p:sp>
        <p:nvSpPr>
          <p:cNvPr id="3" name="TextBox 2"/>
          <p:cNvSpPr txBox="1"/>
          <p:nvPr/>
        </p:nvSpPr>
        <p:spPr>
          <a:xfrm>
            <a:off x="1880315" y="1815921"/>
            <a:ext cx="6645499" cy="3693319"/>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en-US" sz="2400" dirty="0"/>
              <a:t>Plain  X-ray</a:t>
            </a:r>
          </a:p>
          <a:p>
            <a:pPr marL="342900" indent="-342900">
              <a:lnSpc>
                <a:spcPct val="150000"/>
              </a:lnSpc>
              <a:buFont typeface="Arial" panose="020B0604020202020204" pitchFamily="34" charset="0"/>
              <a:buChar char="•"/>
            </a:pPr>
            <a:r>
              <a:rPr lang="en-US" sz="2400" dirty="0"/>
              <a:t>Barium esophagus</a:t>
            </a:r>
          </a:p>
          <a:p>
            <a:pPr marL="342900" indent="-342900">
              <a:lnSpc>
                <a:spcPct val="150000"/>
              </a:lnSpc>
              <a:buFont typeface="Arial" panose="020B0604020202020204" pitchFamily="34" charset="0"/>
              <a:buChar char="•"/>
            </a:pPr>
            <a:r>
              <a:rPr lang="en-US" sz="2400" dirty="0"/>
              <a:t>Modified barium swallow(gold standard)</a:t>
            </a:r>
          </a:p>
          <a:p>
            <a:pPr marL="342900" indent="-342900">
              <a:lnSpc>
                <a:spcPct val="150000"/>
              </a:lnSpc>
              <a:buFont typeface="Arial" panose="020B0604020202020204" pitchFamily="34" charset="0"/>
              <a:buChar char="•"/>
            </a:pPr>
            <a:r>
              <a:rPr lang="en-US" sz="2400" dirty="0"/>
              <a:t>MRI</a:t>
            </a:r>
          </a:p>
          <a:p>
            <a:pPr marL="342900" indent="-342900">
              <a:lnSpc>
                <a:spcPct val="150000"/>
              </a:lnSpc>
              <a:buFont typeface="Arial" panose="020B0604020202020204" pitchFamily="34" charset="0"/>
              <a:buChar char="•"/>
            </a:pPr>
            <a:r>
              <a:rPr lang="en-US" sz="2400" dirty="0"/>
              <a:t>CT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ar-JO"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223" y="128789"/>
            <a:ext cx="5731098" cy="67292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98" y="128789"/>
            <a:ext cx="5422006" cy="67292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4406" y="605306"/>
            <a:ext cx="6053071" cy="707886"/>
          </a:xfrm>
          <a:prstGeom prst="rect">
            <a:avLst/>
          </a:prstGeom>
          <a:noFill/>
        </p:spPr>
        <p:txBody>
          <a:bodyPr wrap="square" rtlCol="1">
            <a:spAutoFit/>
          </a:bodyPr>
          <a:lstStyle/>
          <a:p>
            <a:r>
              <a:rPr lang="en-US" sz="4000" b="1" dirty="0"/>
              <a:t>Endoscopy:</a:t>
            </a:r>
            <a:endParaRPr lang="ar-JO" sz="4000" b="1" dirty="0"/>
          </a:p>
        </p:txBody>
      </p:sp>
      <p:sp>
        <p:nvSpPr>
          <p:cNvPr id="3" name="TextBox 2"/>
          <p:cNvSpPr txBox="1"/>
          <p:nvPr/>
        </p:nvSpPr>
        <p:spPr>
          <a:xfrm>
            <a:off x="2099256" y="1493949"/>
            <a:ext cx="4494727" cy="1301959"/>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800" dirty="0"/>
              <a:t>Rigid</a:t>
            </a:r>
          </a:p>
          <a:p>
            <a:pPr marL="285750" indent="-285750">
              <a:lnSpc>
                <a:spcPct val="150000"/>
              </a:lnSpc>
              <a:buFont typeface="Arial" panose="020B0604020202020204" pitchFamily="34" charset="0"/>
              <a:buChar char="•"/>
            </a:pPr>
            <a:r>
              <a:rPr lang="en-US" sz="2800" dirty="0"/>
              <a:t>flexible</a:t>
            </a:r>
            <a:endParaRPr lang="ar-JO" sz="2800" dirty="0"/>
          </a:p>
        </p:txBody>
      </p:sp>
      <p:sp>
        <p:nvSpPr>
          <p:cNvPr id="4" name="TextBox 3"/>
          <p:cNvSpPr txBox="1"/>
          <p:nvPr/>
        </p:nvSpPr>
        <p:spPr>
          <a:xfrm>
            <a:off x="2292439" y="2976665"/>
            <a:ext cx="5215944" cy="3277820"/>
          </a:xfrm>
          <a:prstGeom prst="rect">
            <a:avLst/>
          </a:prstGeom>
          <a:noFill/>
        </p:spPr>
        <p:txBody>
          <a:bodyPr wrap="square" rtlCol="1">
            <a:spAutoFit/>
          </a:bodyPr>
          <a:lstStyle/>
          <a:p>
            <a:pPr marL="342900" indent="-342900">
              <a:lnSpc>
                <a:spcPct val="150000"/>
              </a:lnSpc>
              <a:buFont typeface="+mj-lt"/>
              <a:buAutoNum type="arabicPeriod"/>
            </a:pPr>
            <a:r>
              <a:rPr lang="en-US" sz="2400" dirty="0"/>
              <a:t>Diagnostic:</a:t>
            </a:r>
          </a:p>
          <a:p>
            <a:pPr marL="285750" indent="-285750">
              <a:lnSpc>
                <a:spcPct val="150000"/>
              </a:lnSpc>
              <a:buFont typeface="Wingdings" panose="05000000000000000000" pitchFamily="2" charset="2"/>
              <a:buChar char="§"/>
            </a:pPr>
            <a:r>
              <a:rPr lang="en-US" dirty="0"/>
              <a:t>Visual</a:t>
            </a:r>
          </a:p>
          <a:p>
            <a:pPr marL="285750" indent="-285750">
              <a:lnSpc>
                <a:spcPct val="150000"/>
              </a:lnSpc>
              <a:buFont typeface="Wingdings" panose="05000000000000000000" pitchFamily="2" charset="2"/>
              <a:buChar char="§"/>
            </a:pPr>
            <a:r>
              <a:rPr lang="en-US" dirty="0" err="1"/>
              <a:t>Biobsy</a:t>
            </a:r>
            <a:endParaRPr lang="en-US" dirty="0"/>
          </a:p>
          <a:p>
            <a:pPr marL="342900" indent="-342900">
              <a:lnSpc>
                <a:spcPct val="150000"/>
              </a:lnSpc>
              <a:buFont typeface="+mj-lt"/>
              <a:buAutoNum type="arabicPeriod" startAt="2"/>
            </a:pPr>
            <a:r>
              <a:rPr lang="en-US" sz="2400" dirty="0"/>
              <a:t>Therapeutic:</a:t>
            </a:r>
          </a:p>
          <a:p>
            <a:pPr marL="285750" indent="-285750">
              <a:lnSpc>
                <a:spcPct val="150000"/>
              </a:lnSpc>
              <a:buFont typeface="Arial" panose="020B0604020202020204" pitchFamily="34" charset="0"/>
              <a:buChar char="•"/>
            </a:pPr>
            <a:r>
              <a:rPr lang="en-US" dirty="0"/>
              <a:t>Foreign body </a:t>
            </a:r>
            <a:r>
              <a:rPr lang="en-US" dirty="0" err="1"/>
              <a:t>disimpaction</a:t>
            </a:r>
            <a:r>
              <a:rPr lang="en-US" dirty="0"/>
              <a:t>.</a:t>
            </a:r>
          </a:p>
          <a:p>
            <a:pPr marL="285750" indent="-285750">
              <a:lnSpc>
                <a:spcPct val="150000"/>
              </a:lnSpc>
              <a:buFont typeface="Arial" panose="020B0604020202020204" pitchFamily="34" charset="0"/>
              <a:buChar char="•"/>
            </a:pPr>
            <a:r>
              <a:rPr lang="en-US" dirty="0"/>
              <a:t>Stenting</a:t>
            </a:r>
          </a:p>
          <a:p>
            <a:pPr marL="285750" indent="-285750">
              <a:lnSpc>
                <a:spcPct val="150000"/>
              </a:lnSpc>
              <a:buFont typeface="Arial" panose="020B0604020202020204" pitchFamily="34" charset="0"/>
              <a:buChar char="•"/>
            </a:pPr>
            <a:r>
              <a:rPr lang="en-US" dirty="0"/>
              <a:t>dilatation</a:t>
            </a:r>
            <a:endParaRPr lang="ar-J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532" y="193183"/>
            <a:ext cx="5189852" cy="637504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695459"/>
            <a:ext cx="3863662" cy="646331"/>
          </a:xfrm>
          <a:prstGeom prst="rect">
            <a:avLst/>
          </a:prstGeom>
          <a:noFill/>
        </p:spPr>
        <p:txBody>
          <a:bodyPr wrap="square" rtlCol="1">
            <a:spAutoFit/>
          </a:bodyPr>
          <a:lstStyle/>
          <a:p>
            <a:pPr marL="571500" indent="-571500">
              <a:buFont typeface="Wingdings" panose="05000000000000000000" pitchFamily="2" charset="2"/>
              <a:buChar char="q"/>
            </a:pPr>
            <a:r>
              <a:rPr lang="en-US" sz="3600" b="1" dirty="0"/>
              <a:t>Manometry:</a:t>
            </a:r>
            <a:endParaRPr lang="ar-JO" sz="3600" b="1" dirty="0"/>
          </a:p>
        </p:txBody>
      </p:sp>
      <p:sp>
        <p:nvSpPr>
          <p:cNvPr id="3" name="TextBox 2"/>
          <p:cNvSpPr txBox="1"/>
          <p:nvPr/>
        </p:nvSpPr>
        <p:spPr>
          <a:xfrm>
            <a:off x="1854558" y="1764406"/>
            <a:ext cx="4919730" cy="4770537"/>
          </a:xfrm>
          <a:prstGeom prst="rect">
            <a:avLst/>
          </a:prstGeom>
          <a:noFill/>
        </p:spPr>
        <p:txBody>
          <a:bodyPr wrap="square" rtlCol="1">
            <a:spAutoFit/>
          </a:bodyPr>
          <a:lstStyle/>
          <a:p>
            <a:pPr marL="285750" indent="-285750">
              <a:buFont typeface="Wingdings" panose="05000000000000000000" pitchFamily="2" charset="2"/>
              <a:buChar char="v"/>
            </a:pPr>
            <a:r>
              <a:rPr lang="en-US" sz="2800" dirty="0"/>
              <a:t>Indications: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Achalasia of the cardia</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diffuse esophageal spasm</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nutcracker esophagus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Hypertensive esophageal sphincter</a:t>
            </a:r>
          </a:p>
          <a:p>
            <a:endParaRPr lang="en-US" dirty="0"/>
          </a:p>
          <a:p>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163" y="0"/>
            <a:ext cx="5829837"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702661"/>
            <a:ext cx="7469747" cy="523220"/>
          </a:xfrm>
          <a:prstGeom prst="rect">
            <a:avLst/>
          </a:prstGeom>
          <a:noFill/>
        </p:spPr>
        <p:txBody>
          <a:bodyPr wrap="square" rtlCol="1">
            <a:spAutoFit/>
          </a:bodyPr>
          <a:lstStyle/>
          <a:p>
            <a:r>
              <a:rPr lang="en-US" sz="2800" dirty="0">
                <a:latin typeface="Bernard MT Condensed" panose="02050806060905020404" pitchFamily="18" charset="0"/>
              </a:rPr>
              <a:t>Anatomy:</a:t>
            </a:r>
            <a:endParaRPr lang="ar-JO" sz="2800" dirty="0">
              <a:latin typeface="Bernard MT Condensed" panose="02050806060905020404" pitchFamily="18" charset="0"/>
            </a:endParaRPr>
          </a:p>
        </p:txBody>
      </p:sp>
      <p:sp>
        <p:nvSpPr>
          <p:cNvPr id="3" name="TextBox 2"/>
          <p:cNvSpPr txBox="1"/>
          <p:nvPr/>
        </p:nvSpPr>
        <p:spPr>
          <a:xfrm>
            <a:off x="837126" y="1365161"/>
            <a:ext cx="7714446" cy="646331"/>
          </a:xfrm>
          <a:prstGeom prst="rect">
            <a:avLst/>
          </a:prstGeom>
          <a:noFill/>
        </p:spPr>
        <p:txBody>
          <a:bodyPr wrap="square" rtlCol="1">
            <a:spAutoFit/>
          </a:bodyPr>
          <a:lstStyle/>
          <a:p>
            <a:r>
              <a:rPr lang="en-US" dirty="0"/>
              <a:t>Three normal areas of esophageal narrowing are evident</a:t>
            </a:r>
          </a:p>
          <a:p>
            <a:r>
              <a:rPr lang="en-US" dirty="0"/>
              <a:t>on the barium esophagogram or during esophagoscopy:</a:t>
            </a:r>
            <a:endParaRPr lang="ar-JO" dirty="0"/>
          </a:p>
        </p:txBody>
      </p:sp>
      <p:sp>
        <p:nvSpPr>
          <p:cNvPr id="5" name="TextBox 4"/>
          <p:cNvSpPr txBox="1"/>
          <p:nvPr/>
        </p:nvSpPr>
        <p:spPr>
          <a:xfrm>
            <a:off x="953038" y="2202288"/>
            <a:ext cx="7753080" cy="3416320"/>
          </a:xfrm>
          <a:prstGeom prst="rect">
            <a:avLst/>
          </a:prstGeom>
          <a:noFill/>
        </p:spPr>
        <p:txBody>
          <a:bodyPr wrap="square" rtlCol="1">
            <a:spAutoFit/>
          </a:bodyPr>
          <a:lstStyle/>
          <a:p>
            <a:pPr marL="285750" indent="-285750">
              <a:lnSpc>
                <a:spcPct val="150000"/>
              </a:lnSpc>
              <a:buFont typeface="Wingdings" panose="05000000000000000000" pitchFamily="2" charset="2"/>
              <a:buChar char="v"/>
            </a:pPr>
            <a:r>
              <a:rPr lang="en-US" dirty="0"/>
              <a:t>The uppermost narrowing is located at the entrance into the esophagus and is caused by the cricopharyngeal muscle</a:t>
            </a:r>
          </a:p>
          <a:p>
            <a:pPr marL="285750" indent="-285750">
              <a:lnSpc>
                <a:spcPct val="150000"/>
              </a:lnSpc>
              <a:buFont typeface="Wingdings" panose="05000000000000000000" pitchFamily="2" charset="2"/>
              <a:buChar char="v"/>
            </a:pPr>
            <a:r>
              <a:rPr lang="en-US" dirty="0"/>
              <a:t> The by the middle narrowing is due to an indentation of the anterior and left lateral esophageal wall caused  crossing of the left main stem bronchus and aortic arch. </a:t>
            </a:r>
          </a:p>
          <a:p>
            <a:pPr marL="285750" indent="-285750">
              <a:lnSpc>
                <a:spcPct val="150000"/>
              </a:lnSpc>
              <a:buFont typeface="Wingdings" panose="05000000000000000000" pitchFamily="2" charset="2"/>
              <a:buChar char="v"/>
            </a:pPr>
            <a:r>
              <a:rPr lang="en-US" dirty="0"/>
              <a:t>The lowermost narrowing is at the hiatus of</a:t>
            </a:r>
          </a:p>
          <a:p>
            <a:pPr>
              <a:lnSpc>
                <a:spcPct val="150000"/>
              </a:lnSpc>
            </a:pPr>
            <a:r>
              <a:rPr lang="en-US" dirty="0"/>
              <a:t>the diaphragm and is caused by the gastroesophageal sphincter</a:t>
            </a:r>
          </a:p>
          <a:p>
            <a:pPr>
              <a:lnSpc>
                <a:spcPct val="150000"/>
              </a:lnSpc>
            </a:pPr>
            <a:r>
              <a:rPr lang="en-US" dirty="0"/>
              <a:t>mechanism</a:t>
            </a:r>
            <a:endParaRPr lang="ar-JO" dirty="0"/>
          </a:p>
        </p:txBody>
      </p:sp>
      <p:pic>
        <p:nvPicPr>
          <p:cNvPr id="7" name="Picture 6"/>
          <p:cNvPicPr>
            <a:picLocks noChangeAspect="1"/>
          </p:cNvPicPr>
          <p:nvPr/>
        </p:nvPicPr>
        <p:blipFill>
          <a:blip r:embed="rId2"/>
          <a:stretch>
            <a:fillRect/>
          </a:stretch>
        </p:blipFill>
        <p:spPr>
          <a:xfrm>
            <a:off x="8813546" y="964271"/>
            <a:ext cx="3258358" cy="50470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31" y="656823"/>
            <a:ext cx="6671256" cy="861774"/>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Endoscopic ultrasound</a:t>
            </a:r>
            <a:r>
              <a:rPr lang="en-US" sz="3200" b="1" dirty="0"/>
              <a:t>:</a:t>
            </a:r>
          </a:p>
          <a:p>
            <a:endParaRPr lang="ar-JO" dirty="0"/>
          </a:p>
        </p:txBody>
      </p:sp>
      <p:sp>
        <p:nvSpPr>
          <p:cNvPr id="3" name="TextBox 2"/>
          <p:cNvSpPr txBox="1"/>
          <p:nvPr/>
        </p:nvSpPr>
        <p:spPr>
          <a:xfrm>
            <a:off x="1764405" y="1700011"/>
            <a:ext cx="7984901" cy="1200329"/>
          </a:xfrm>
          <a:prstGeom prst="rect">
            <a:avLst/>
          </a:prstGeom>
          <a:noFill/>
        </p:spPr>
        <p:txBody>
          <a:bodyPr wrap="square" rtlCol="1">
            <a:spAutoFit/>
          </a:body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Used for dysphagia due to carcinoma for T,N staging</a:t>
            </a:r>
          </a:p>
          <a:p>
            <a:pPr marL="285750" indent="-285750">
              <a:lnSpc>
                <a:spcPct val="150000"/>
              </a:lnSpc>
              <a:buFont typeface="Wingdings" panose="05000000000000000000" pitchFamily="2" charset="2"/>
              <a:buChar char="ü"/>
            </a:pPr>
            <a:r>
              <a:rPr lang="en-US" sz="2400" dirty="0" err="1">
                <a:latin typeface="Arial" panose="020B0604020202020204" pitchFamily="34" charset="0"/>
                <a:cs typeface="Arial" panose="020B0604020202020204" pitchFamily="34" charset="0"/>
              </a:rPr>
              <a:t>Biobsy</a:t>
            </a:r>
            <a:r>
              <a:rPr lang="en-US" sz="2400" dirty="0">
                <a:latin typeface="Arial" panose="020B0604020202020204" pitchFamily="34" charset="0"/>
                <a:cs typeface="Arial" panose="020B0604020202020204" pitchFamily="34" charset="0"/>
              </a:rPr>
              <a:t> can also be taken</a:t>
            </a:r>
            <a:endParaRPr lang="ar-JO"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440" y="2900340"/>
            <a:ext cx="5087154" cy="3850783"/>
          </a:xfrm>
          <a:prstGeom prst="rect">
            <a:avLst/>
          </a:prstGeom>
        </p:spPr>
      </p:pic>
      <p:sp>
        <p:nvSpPr>
          <p:cNvPr id="5" name="TextBox 4"/>
          <p:cNvSpPr txBox="1"/>
          <p:nvPr/>
        </p:nvSpPr>
        <p:spPr>
          <a:xfrm>
            <a:off x="2060620" y="3670479"/>
            <a:ext cx="4803820" cy="523220"/>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24 hour PH monitoring</a:t>
            </a:r>
            <a:endParaRPr lang="ar-JO" sz="28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379220" y="1263650"/>
            <a:ext cx="10875645" cy="5015865"/>
          </a:xfrm>
          <a:prstGeom prst="rect">
            <a:avLst/>
          </a:prstGeom>
          <a:noFill/>
        </p:spPr>
        <p:txBody>
          <a:bodyPr wrap="square" rtlCol="0" anchor="t">
            <a:spAutoFit/>
          </a:bodyPr>
          <a:lstStyle/>
          <a:p>
            <a:r>
              <a:rPr lang="en-US" sz="2000" dirty="0">
                <a:sym typeface="+mn-ea"/>
              </a:rPr>
              <a:t>Name comes from Greek ‘failure to relax’, it is an uncommon disorder.</a:t>
            </a:r>
            <a:endParaRPr lang="en-US" sz="2000" dirty="0"/>
          </a:p>
          <a:p>
            <a:r>
              <a:rPr lang="en-US" sz="2000" b="1" dirty="0">
                <a:effectLst/>
                <a:latin typeface="Times New Roman" panose="02020603050405020304" pitchFamily="18" charset="0"/>
                <a:sym typeface="+mn-ea"/>
              </a:rPr>
              <a:t>Achalasia</a:t>
            </a:r>
            <a:r>
              <a:rPr lang="en-US" sz="2000" dirty="0">
                <a:effectLst/>
                <a:latin typeface="Times New Roman" panose="02020603050405020304" pitchFamily="18" charset="0"/>
                <a:sym typeface="+mn-ea"/>
              </a:rPr>
              <a:t> is an esophageal smooth muscle motility disorder that occurs due to a </a:t>
            </a:r>
            <a:r>
              <a:rPr lang="en-US" sz="2000" dirty="0">
                <a:solidFill>
                  <a:srgbClr val="FF0000"/>
                </a:solidFill>
                <a:effectLst/>
                <a:latin typeface="Times New Roman" panose="02020603050405020304" pitchFamily="18" charset="0"/>
                <a:sym typeface="+mn-ea"/>
              </a:rPr>
              <a:t>failure of relaxation of the lower esophageal sphincter</a:t>
            </a:r>
            <a:r>
              <a:rPr lang="en-US" sz="2000" dirty="0">
                <a:effectLst/>
                <a:latin typeface="Times New Roman" panose="02020603050405020304" pitchFamily="18" charset="0"/>
                <a:sym typeface="+mn-ea"/>
              </a:rPr>
              <a:t>, the esophagus also has a </a:t>
            </a:r>
            <a:r>
              <a:rPr lang="en-US" sz="2000" dirty="0">
                <a:solidFill>
                  <a:srgbClr val="FF0000"/>
                </a:solidFill>
                <a:effectLst/>
                <a:latin typeface="Times New Roman" panose="02020603050405020304" pitchFamily="18" charset="0"/>
                <a:sym typeface="+mn-ea"/>
              </a:rPr>
              <a:t>marked absence of peristalsis</a:t>
            </a:r>
            <a:r>
              <a:rPr lang="en-US" sz="2000" dirty="0">
                <a:solidFill>
                  <a:srgbClr val="FF0000"/>
                </a:solidFill>
                <a:latin typeface="Times New Roman" panose="02020603050405020304" pitchFamily="18" charset="0"/>
                <a:sym typeface="+mn-ea"/>
              </a:rPr>
              <a:t>, which will result in dilatation of distal esophagus.</a:t>
            </a:r>
            <a:r>
              <a:rPr lang="en-US" sz="2000" dirty="0">
                <a:effectLst/>
                <a:latin typeface="Times New Roman" panose="02020603050405020304" pitchFamily="18" charset="0"/>
                <a:sym typeface="+mn-ea"/>
              </a:rPr>
              <a:t> This condition causes a functional obstruction at the gastroesophageal junction (the cardia). </a:t>
            </a:r>
            <a:endParaRPr lang="en-US" sz="2000" b="0" i="0" dirty="0">
              <a:effectLst/>
              <a:latin typeface="Times New Roman" panose="02020603050405020304" pitchFamily="18" charset="0"/>
            </a:endParaRPr>
          </a:p>
          <a:p>
            <a:r>
              <a:rPr lang="en-US" sz="2000" b="1" dirty="0">
                <a:effectLst/>
                <a:latin typeface="Times New Roman" panose="02020603050405020304" pitchFamily="18" charset="0"/>
                <a:sym typeface="+mn-ea"/>
              </a:rPr>
              <a:t>Achalasia</a:t>
            </a:r>
            <a:r>
              <a:rPr lang="en-US" sz="2000" dirty="0">
                <a:effectLst/>
                <a:latin typeface="Times New Roman" panose="02020603050405020304" pitchFamily="18" charset="0"/>
                <a:sym typeface="+mn-ea"/>
              </a:rPr>
              <a:t> occurs due to progressive destruction of the myenteric plexus (Auerbach  Plexus), So </a:t>
            </a:r>
            <a:r>
              <a:rPr lang="en-US" sz="2000" dirty="0">
                <a:latin typeface="Times New Roman" panose="02020603050405020304" pitchFamily="18" charset="0"/>
                <a:sym typeface="+mn-ea"/>
              </a:rPr>
              <a:t>that t</a:t>
            </a:r>
            <a:r>
              <a:rPr lang="en-US" sz="2000" dirty="0">
                <a:effectLst/>
                <a:latin typeface="Times New Roman" panose="02020603050405020304" pitchFamily="18" charset="0"/>
                <a:sym typeface="+mn-ea"/>
              </a:rPr>
              <a:t>here is a </a:t>
            </a:r>
            <a:r>
              <a:rPr lang="en-US" sz="2000" dirty="0">
                <a:solidFill>
                  <a:srgbClr val="FF0000"/>
                </a:solidFill>
                <a:effectLst/>
                <a:latin typeface="Times New Roman" panose="02020603050405020304" pitchFamily="18" charset="0"/>
                <a:sym typeface="+mn-ea"/>
              </a:rPr>
              <a:t>loss of inhibitory neurons of myenteric plexus </a:t>
            </a:r>
            <a:r>
              <a:rPr lang="en-US" sz="2000" dirty="0">
                <a:effectLst/>
                <a:latin typeface="Times New Roman" panose="02020603050405020304" pitchFamily="18" charset="0"/>
                <a:sym typeface="+mn-ea"/>
              </a:rPr>
              <a:t>leading to </a:t>
            </a:r>
            <a:r>
              <a:rPr lang="en-US" sz="2000" dirty="0">
                <a:solidFill>
                  <a:srgbClr val="FF0000"/>
                </a:solidFill>
                <a:effectLst/>
                <a:latin typeface="Times New Roman" panose="02020603050405020304" pitchFamily="18" charset="0"/>
                <a:sym typeface="+mn-ea"/>
              </a:rPr>
              <a:t>unmatched excitation </a:t>
            </a:r>
            <a:r>
              <a:rPr lang="en-US" sz="2000" dirty="0">
                <a:solidFill>
                  <a:srgbClr val="FF0000"/>
                </a:solidFill>
                <a:effectLst/>
                <a:latin typeface="Times New Roman" panose="02020603050405020304" pitchFamily="18" charset="0"/>
                <a:sym typeface="Wingdings" panose="05000000000000000000" pitchFamily="2" charset="2"/>
              </a:rPr>
              <a:t> contraction</a:t>
            </a:r>
            <a:r>
              <a:rPr lang="en-US" sz="2000" dirty="0">
                <a:effectLst/>
                <a:latin typeface="Times New Roman" panose="02020603050405020304" pitchFamily="18" charset="0"/>
                <a:sym typeface="Wingdings" panose="05000000000000000000" pitchFamily="2" charset="2"/>
              </a:rPr>
              <a:t>, </a:t>
            </a:r>
            <a:r>
              <a:rPr lang="en-US" sz="2000" dirty="0">
                <a:effectLst/>
                <a:latin typeface="Times New Roman" panose="02020603050405020304" pitchFamily="18" charset="0"/>
                <a:sym typeface="+mn-ea"/>
              </a:rPr>
              <a:t> meaning that the LES will never relax. There is loss of peristalsis of distal esophagus, and as a result there will be dilatation of the distal esophagus. </a:t>
            </a:r>
            <a:endParaRPr lang="en-US" sz="2000" b="0" i="0" dirty="0">
              <a:effectLst/>
              <a:latin typeface="Times New Roman" panose="02020603050405020304" pitchFamily="18" charset="0"/>
            </a:endParaRPr>
          </a:p>
          <a:p>
            <a:r>
              <a:rPr lang="en-US" sz="2000" dirty="0">
                <a:effectLst/>
                <a:latin typeface="Times New Roman" panose="02020603050405020304" pitchFamily="18" charset="0"/>
                <a:sym typeface="+mn-ea"/>
              </a:rPr>
              <a:t>The exact etiology of this destruction is unclear though </a:t>
            </a:r>
            <a:r>
              <a:rPr lang="en-US" sz="2000" dirty="0">
                <a:solidFill>
                  <a:srgbClr val="FF0000"/>
                </a:solidFill>
                <a:effectLst/>
                <a:latin typeface="Times New Roman" panose="02020603050405020304" pitchFamily="18" charset="0"/>
                <a:sym typeface="+mn-ea"/>
              </a:rPr>
              <a:t>many theories have been proposed</a:t>
            </a:r>
            <a:r>
              <a:rPr lang="en-US" sz="2000" dirty="0">
                <a:effectLst/>
                <a:latin typeface="Times New Roman" panose="02020603050405020304" pitchFamily="18" charset="0"/>
                <a:sym typeface="+mn-ea"/>
              </a:rPr>
              <a:t>, these theories include an </a:t>
            </a:r>
            <a:r>
              <a:rPr lang="en-US" sz="2000" dirty="0">
                <a:solidFill>
                  <a:srgbClr val="FF0000"/>
                </a:solidFill>
                <a:effectLst/>
                <a:latin typeface="Times New Roman" panose="02020603050405020304" pitchFamily="18" charset="0"/>
                <a:sym typeface="+mn-ea"/>
              </a:rPr>
              <a:t>autoimmune phenomenon, viral infection, and genetic predisposition.</a:t>
            </a:r>
            <a:endParaRPr lang="en-US" sz="2000" b="0" i="0" dirty="0">
              <a:solidFill>
                <a:srgbClr val="FF0000"/>
              </a:solidFill>
              <a:effectLst/>
              <a:latin typeface="Times New Roman" panose="02020603050405020304" pitchFamily="18" charset="0"/>
            </a:endParaRPr>
          </a:p>
          <a:p>
            <a:r>
              <a:rPr lang="en-US" sz="2000" dirty="0">
                <a:effectLst/>
                <a:latin typeface="Times New Roman" panose="02020603050405020304" pitchFamily="18" charset="0"/>
                <a:sym typeface="+mn-ea"/>
              </a:rPr>
              <a:t>Most cases seen in the United States are </a:t>
            </a:r>
            <a:r>
              <a:rPr lang="en-US" sz="2000" dirty="0">
                <a:solidFill>
                  <a:srgbClr val="FF0000"/>
                </a:solidFill>
                <a:effectLst/>
                <a:latin typeface="Times New Roman" panose="02020603050405020304" pitchFamily="18" charset="0"/>
                <a:sym typeface="+mn-ea"/>
              </a:rPr>
              <a:t>primary idiopathic achalasia</a:t>
            </a:r>
            <a:r>
              <a:rPr lang="en-US" sz="2000" dirty="0">
                <a:effectLst/>
                <a:latin typeface="Times New Roman" panose="02020603050405020304" pitchFamily="18" charset="0"/>
                <a:sym typeface="+mn-ea"/>
              </a:rPr>
              <a:t>; however, </a:t>
            </a:r>
            <a:r>
              <a:rPr lang="en-US" sz="2000" dirty="0">
                <a:solidFill>
                  <a:srgbClr val="FF0000"/>
                </a:solidFill>
                <a:effectLst/>
                <a:latin typeface="Times New Roman" panose="02020603050405020304" pitchFamily="18" charset="0"/>
                <a:sym typeface="+mn-ea"/>
              </a:rPr>
              <a:t>secondary achalasia</a:t>
            </a:r>
            <a:r>
              <a:rPr lang="en-US" sz="2000" dirty="0">
                <a:effectLst/>
                <a:latin typeface="Times New Roman" panose="02020603050405020304" pitchFamily="18" charset="0"/>
                <a:sym typeface="+mn-ea"/>
              </a:rPr>
              <a:t> may be seen in </a:t>
            </a:r>
            <a:r>
              <a:rPr lang="en-US" sz="2000" dirty="0">
                <a:solidFill>
                  <a:srgbClr val="FF0000"/>
                </a:solidFill>
                <a:effectLst/>
                <a:latin typeface="Times New Roman" panose="02020603050405020304" pitchFamily="18" charset="0"/>
                <a:sym typeface="+mn-ea"/>
              </a:rPr>
              <a:t>Chagas disease caused by Trypanosoma </a:t>
            </a:r>
            <a:r>
              <a:rPr lang="en-US" sz="2000" dirty="0" err="1">
                <a:solidFill>
                  <a:srgbClr val="FF0000"/>
                </a:solidFill>
                <a:effectLst/>
                <a:latin typeface="Times New Roman" panose="02020603050405020304" pitchFamily="18" charset="0"/>
                <a:sym typeface="+mn-ea"/>
              </a:rPr>
              <a:t>cruzi</a:t>
            </a:r>
            <a:r>
              <a:rPr lang="en-US" sz="2000" dirty="0">
                <a:solidFill>
                  <a:srgbClr val="FF0000"/>
                </a:solidFill>
                <a:effectLst/>
                <a:latin typeface="Times New Roman" panose="02020603050405020304" pitchFamily="18" charset="0"/>
                <a:sym typeface="+mn-ea"/>
              </a:rPr>
              <a:t>, esophageal infiltration by gastric carcinoma, eosinophilic gastroenteritis, lymphoma, certain viral infections, and neurodegenerative disorders.</a:t>
            </a:r>
            <a:endParaRPr lang="en-US" sz="2000" b="0" i="0" dirty="0">
              <a:solidFill>
                <a:srgbClr val="FF0000"/>
              </a:solidFill>
              <a:effectLst/>
              <a:latin typeface="Times New Roman" panose="02020603050405020304" pitchFamily="18" charset="0"/>
            </a:endParaRPr>
          </a:p>
          <a:p>
            <a:r>
              <a:rPr lang="en-US" sz="2000" dirty="0">
                <a:effectLst/>
                <a:latin typeface="Frutiger W01"/>
                <a:sym typeface="+mn-ea"/>
              </a:rPr>
              <a:t>Long-term achalasia increases the risk of developing </a:t>
            </a:r>
            <a:r>
              <a:rPr lang="en-US" sz="2000" dirty="0">
                <a:latin typeface="Frutiger W01"/>
                <a:sym typeface="+mn-ea"/>
              </a:rPr>
              <a:t>cancer of esophagus.</a:t>
            </a:r>
            <a:endParaRPr lang="en-US" sz="2000" b="0" i="0" dirty="0">
              <a:effectLst/>
              <a:latin typeface="Times New Roman" panose="02020603050405020304" pitchFamily="18" charset="0"/>
            </a:endParaRPr>
          </a:p>
          <a:p>
            <a:endParaRPr lang="en-US" sz="2000"/>
          </a:p>
        </p:txBody>
      </p:sp>
      <p:sp>
        <p:nvSpPr>
          <p:cNvPr id="3" name="Text Box 2"/>
          <p:cNvSpPr txBox="1"/>
          <p:nvPr/>
        </p:nvSpPr>
        <p:spPr>
          <a:xfrm>
            <a:off x="2226945" y="242570"/>
            <a:ext cx="5556885" cy="583565"/>
          </a:xfrm>
          <a:prstGeom prst="rect">
            <a:avLst/>
          </a:prstGeom>
          <a:noFill/>
        </p:spPr>
        <p:txBody>
          <a:bodyPr wrap="square" rtlCol="0" anchor="t">
            <a:spAutoFit/>
          </a:bodyPr>
          <a:lstStyle/>
          <a:p>
            <a:r>
              <a:rPr lang="en-US" sz="3200" b="1" dirty="0">
                <a:sym typeface="+mn-ea"/>
              </a:rPr>
              <a:t>Achalasia of esophagus</a:t>
            </a:r>
            <a:endParaRPr lang="en-US" sz="3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311"/>
            <a:ext cx="2131243" cy="731675"/>
          </a:xfrm>
          <a:ln>
            <a:solidFill>
              <a:schemeClr val="tx1"/>
            </a:solidFill>
          </a:ln>
        </p:spPr>
        <p:txBody>
          <a:bodyPr>
            <a:normAutofit fontScale="90000"/>
          </a:bodyPr>
          <a:lstStyle/>
          <a:p>
            <a:r>
              <a:rPr lang="en-US" dirty="0"/>
              <a:t>Clinically</a:t>
            </a:r>
          </a:p>
        </p:txBody>
      </p:sp>
      <p:sp>
        <p:nvSpPr>
          <p:cNvPr id="3" name="Content Placeholder 2"/>
          <p:cNvSpPr>
            <a:spLocks noGrp="1"/>
          </p:cNvSpPr>
          <p:nvPr>
            <p:ph idx="1"/>
          </p:nvPr>
        </p:nvSpPr>
        <p:spPr>
          <a:xfrm>
            <a:off x="159027" y="913543"/>
            <a:ext cx="11624477" cy="5030913"/>
          </a:xfrm>
        </p:spPr>
        <p:txBody>
          <a:bodyPr>
            <a:normAutofit fontScale="75000" lnSpcReduction="20000"/>
          </a:bodyPr>
          <a:lstStyle/>
          <a:p>
            <a:r>
              <a:rPr lang="en-US" dirty="0"/>
              <a:t>Disease is most common in middle life.</a:t>
            </a:r>
          </a:p>
          <a:p>
            <a:r>
              <a:rPr lang="en-US" sz="2825" b="0" i="0" dirty="0">
                <a:solidFill>
                  <a:srgbClr val="000000"/>
                </a:solidFill>
                <a:effectLst/>
                <a:latin typeface="Times New Roman" panose="02020603050405020304" pitchFamily="18" charset="0"/>
              </a:rPr>
              <a:t>The majority of patients with achalasia typically present with </a:t>
            </a:r>
            <a:r>
              <a:rPr lang="en-US" sz="2825" b="0" i="0" dirty="0">
                <a:solidFill>
                  <a:srgbClr val="FF0000"/>
                </a:solidFill>
                <a:effectLst/>
                <a:latin typeface="Times New Roman" panose="02020603050405020304" pitchFamily="18" charset="0"/>
              </a:rPr>
              <a:t>progressive dysphagia</a:t>
            </a:r>
            <a:r>
              <a:rPr lang="en-US" sz="2825" b="0" i="0" dirty="0">
                <a:solidFill>
                  <a:srgbClr val="000000"/>
                </a:solidFill>
                <a:effectLst/>
                <a:latin typeface="Times New Roman" panose="02020603050405020304" pitchFamily="18" charset="0"/>
              </a:rPr>
              <a:t>, initially with solids than to liquids, though 70-97% of patients will have dysphagia to both solids and liquids at presentation.</a:t>
            </a:r>
          </a:p>
          <a:p>
            <a:r>
              <a:rPr lang="en-US" sz="2825" b="0" i="0" dirty="0">
                <a:solidFill>
                  <a:srgbClr val="000000"/>
                </a:solidFill>
                <a:effectLst/>
                <a:latin typeface="Times New Roman" panose="02020603050405020304" pitchFamily="18" charset="0"/>
              </a:rPr>
              <a:t> </a:t>
            </a:r>
            <a:r>
              <a:rPr lang="en-US" sz="2825" b="0" i="0" dirty="0">
                <a:solidFill>
                  <a:srgbClr val="FF0000"/>
                </a:solidFill>
                <a:effectLst/>
                <a:latin typeface="Times New Roman" panose="02020603050405020304" pitchFamily="18" charset="0"/>
              </a:rPr>
              <a:t>Dysphagia and regurgitation </a:t>
            </a:r>
            <a:r>
              <a:rPr lang="en-US" sz="2825" b="0" i="0" dirty="0">
                <a:solidFill>
                  <a:srgbClr val="000000"/>
                </a:solidFill>
                <a:effectLst/>
                <a:latin typeface="Times New Roman" panose="02020603050405020304" pitchFamily="18" charset="0"/>
              </a:rPr>
              <a:t>are the </a:t>
            </a:r>
            <a:r>
              <a:rPr lang="en-US" sz="2825" b="1" i="0" dirty="0">
                <a:effectLst/>
                <a:latin typeface="Times New Roman" panose="02020603050405020304" pitchFamily="18" charset="0"/>
              </a:rPr>
              <a:t>most common presenting symptoms</a:t>
            </a:r>
            <a:r>
              <a:rPr lang="en-US" sz="2825" b="0" i="0" dirty="0">
                <a:solidFill>
                  <a:srgbClr val="FF0000"/>
                </a:solidFill>
                <a:effectLst/>
                <a:latin typeface="Times New Roman" panose="02020603050405020304" pitchFamily="18" charset="0"/>
              </a:rPr>
              <a:t> </a:t>
            </a:r>
            <a:r>
              <a:rPr lang="en-US" sz="2825" b="0" i="0" dirty="0">
                <a:solidFill>
                  <a:srgbClr val="000000"/>
                </a:solidFill>
                <a:effectLst/>
                <a:latin typeface="Times New Roman" panose="02020603050405020304" pitchFamily="18" charset="0"/>
              </a:rPr>
              <a:t>in achalasia.</a:t>
            </a:r>
          </a:p>
          <a:p>
            <a:r>
              <a:rPr lang="en-US" sz="2825" b="0" i="0" dirty="0">
                <a:solidFill>
                  <a:srgbClr val="000000"/>
                </a:solidFill>
                <a:effectLst/>
                <a:latin typeface="Times New Roman" panose="02020603050405020304" pitchFamily="18" charset="0"/>
              </a:rPr>
              <a:t>More than half of patients will present with chest pain.</a:t>
            </a:r>
          </a:p>
          <a:p>
            <a:r>
              <a:rPr lang="en-US" sz="2825" b="0" i="0" dirty="0">
                <a:solidFill>
                  <a:srgbClr val="000000"/>
                </a:solidFill>
                <a:effectLst/>
                <a:latin typeface="Times New Roman" panose="02020603050405020304" pitchFamily="18" charset="0"/>
              </a:rPr>
              <a:t>As the disease progresses, patients may have symptoms of regurgitation with possible aspiration, nocturnal cough, heartburn, and weight loss from difficulty eating.</a:t>
            </a:r>
          </a:p>
          <a:p>
            <a:r>
              <a:rPr lang="en-US" sz="2825" b="0" i="0" dirty="0">
                <a:solidFill>
                  <a:srgbClr val="000000"/>
                </a:solidFill>
                <a:effectLst/>
                <a:latin typeface="Times New Roman" panose="02020603050405020304" pitchFamily="18" charset="0"/>
              </a:rPr>
              <a:t>Weight loss is often rapid because of the inability to swallow.</a:t>
            </a:r>
          </a:p>
          <a:p>
            <a:r>
              <a:rPr lang="en-US" sz="2825" b="0" i="0" dirty="0">
                <a:solidFill>
                  <a:srgbClr val="000000"/>
                </a:solidFill>
                <a:effectLst/>
                <a:latin typeface="Times New Roman" panose="02020603050405020304" pitchFamily="18" charset="0"/>
              </a:rPr>
              <a:t> </a:t>
            </a:r>
            <a:r>
              <a:rPr lang="en-US" sz="2825" b="1" i="0" dirty="0">
                <a:solidFill>
                  <a:srgbClr val="000000"/>
                </a:solidFill>
                <a:effectLst/>
                <a:latin typeface="Times New Roman" panose="02020603050405020304" pitchFamily="18" charset="0"/>
              </a:rPr>
              <a:t>Less common symptoms </a:t>
            </a:r>
            <a:r>
              <a:rPr lang="en-US" sz="2825" b="0" i="0" dirty="0">
                <a:solidFill>
                  <a:srgbClr val="000000"/>
                </a:solidFill>
                <a:effectLst/>
                <a:latin typeface="Times New Roman" panose="02020603050405020304" pitchFamily="18" charset="0"/>
              </a:rPr>
              <a:t>are hiccups or difficulty belching.</a:t>
            </a:r>
          </a:p>
          <a:p>
            <a:r>
              <a:rPr lang="en-US" sz="2825" b="0" i="0" dirty="0">
                <a:solidFill>
                  <a:srgbClr val="000000"/>
                </a:solidFill>
                <a:effectLst/>
                <a:latin typeface="Times New Roman" panose="02020603050405020304" pitchFamily="18" charset="0"/>
              </a:rPr>
              <a:t> </a:t>
            </a:r>
            <a:r>
              <a:rPr lang="en-US" sz="2825" b="1" i="0" dirty="0">
                <a:solidFill>
                  <a:srgbClr val="000000"/>
                </a:solidFill>
                <a:effectLst/>
                <a:latin typeface="Times New Roman" panose="02020603050405020304" pitchFamily="18" charset="0"/>
              </a:rPr>
              <a:t>Extra-esophageal symptoms </a:t>
            </a:r>
            <a:r>
              <a:rPr lang="en-US" sz="2825" b="0" i="0" dirty="0">
                <a:solidFill>
                  <a:srgbClr val="000000"/>
                </a:solidFill>
                <a:effectLst/>
                <a:latin typeface="Times New Roman" panose="02020603050405020304" pitchFamily="18" charset="0"/>
              </a:rPr>
              <a:t>commonly encountered are </a:t>
            </a:r>
            <a:r>
              <a:rPr lang="en-US" sz="2825" i="0" dirty="0">
                <a:solidFill>
                  <a:srgbClr val="FF0000"/>
                </a:solidFill>
                <a:effectLst/>
                <a:latin typeface="Times New Roman" panose="02020603050405020304" pitchFamily="18" charset="0"/>
              </a:rPr>
              <a:t>structural or functional pulmonary abnormalities </a:t>
            </a:r>
            <a:r>
              <a:rPr lang="en-US" sz="2825" b="0" i="0" dirty="0">
                <a:solidFill>
                  <a:srgbClr val="000000"/>
                </a:solidFill>
                <a:effectLst/>
                <a:latin typeface="Times New Roman" panose="02020603050405020304" pitchFamily="18" charset="0"/>
              </a:rPr>
              <a:t>likely from recurrent aspiration or tracheal compression from the dilated esophagus </a:t>
            </a:r>
            <a:r>
              <a:rPr lang="en-US" sz="2825" dirty="0"/>
              <a:t>especially at</a:t>
            </a:r>
            <a:r>
              <a:rPr lang="en-US" sz="2825" dirty="0">
                <a:solidFill>
                  <a:srgbClr val="FF0000"/>
                </a:solidFill>
              </a:rPr>
              <a:t> night </a:t>
            </a:r>
            <a:r>
              <a:rPr lang="en-US" sz="2825" dirty="0"/>
              <a:t>when the patient lies down.</a:t>
            </a:r>
            <a:endParaRPr lang="en-US" sz="2825" b="0" i="0" dirty="0">
              <a:solidFill>
                <a:srgbClr val="000000"/>
              </a:solidFill>
              <a:effectLst/>
              <a:latin typeface="Times New Roman" panose="02020603050405020304" pitchFamily="18" charset="0"/>
            </a:endParaRPr>
          </a:p>
          <a:p>
            <a:r>
              <a:rPr lang="en-US" sz="2825" b="0" i="0" dirty="0">
                <a:solidFill>
                  <a:srgbClr val="000000"/>
                </a:solidFill>
                <a:effectLst/>
                <a:latin typeface="Times New Roman" panose="02020603050405020304" pitchFamily="18" charset="0"/>
              </a:rPr>
              <a:t> A "bullfrog neck" appearance can occur from severe dilatation and distortion of the cervical esophagus leading to tracheal obstruction and stridor.</a:t>
            </a:r>
          </a:p>
        </p:txBody>
      </p:sp>
      <p:pic>
        <p:nvPicPr>
          <p:cNvPr id="2050" name="Picture 2" descr="Bullfrog Teeth: Everything You Need To Know - AZ Anim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1690" y="5505957"/>
            <a:ext cx="2304067" cy="1352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810" y="1041400"/>
            <a:ext cx="1800225" cy="954405"/>
          </a:xfrm>
          <a:prstGeom prst="rect">
            <a:avLst/>
          </a:prstGeom>
          <a:noFill/>
          <a:ln>
            <a:solidFill>
              <a:schemeClr val="tx1"/>
            </a:solidFill>
          </a:ln>
        </p:spPr>
        <p:txBody>
          <a:bodyPr wrap="square" rtlCol="0">
            <a:spAutoFit/>
          </a:bodyPr>
          <a:lstStyle/>
          <a:p>
            <a:r>
              <a:rPr lang="en-US" sz="2800" dirty="0"/>
              <a:t>Myenteric Plexus </a:t>
            </a:r>
          </a:p>
        </p:txBody>
      </p:sp>
      <p:cxnSp>
        <p:nvCxnSpPr>
          <p:cNvPr id="6" name="Connector: Elbow 5"/>
          <p:cNvCxnSpPr/>
          <p:nvPr/>
        </p:nvCxnSpPr>
        <p:spPr>
          <a:xfrm>
            <a:off x="3089910" y="2124075"/>
            <a:ext cx="1484630" cy="5969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or: Elbow 7"/>
          <p:cNvCxnSpPr/>
          <p:nvPr/>
        </p:nvCxnSpPr>
        <p:spPr>
          <a:xfrm flipV="1">
            <a:off x="3023235" y="974090"/>
            <a:ext cx="1484630" cy="50419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4966335" y="787400"/>
            <a:ext cx="1484630" cy="645795"/>
          </a:xfrm>
          <a:prstGeom prst="rect">
            <a:avLst/>
          </a:prstGeom>
          <a:noFill/>
          <a:ln>
            <a:solidFill>
              <a:schemeClr val="tx1"/>
            </a:solidFill>
          </a:ln>
        </p:spPr>
        <p:txBody>
          <a:bodyPr wrap="square" rtlCol="0">
            <a:spAutoFit/>
          </a:bodyPr>
          <a:lstStyle/>
          <a:p>
            <a:r>
              <a:rPr lang="en-US" dirty="0"/>
              <a:t>Excitatory Neurons</a:t>
            </a:r>
          </a:p>
        </p:txBody>
      </p:sp>
      <p:sp>
        <p:nvSpPr>
          <p:cNvPr id="13" name="TextBox 12"/>
          <p:cNvSpPr txBox="1"/>
          <p:nvPr/>
        </p:nvSpPr>
        <p:spPr>
          <a:xfrm>
            <a:off x="4813935" y="2254250"/>
            <a:ext cx="1484630" cy="645795"/>
          </a:xfrm>
          <a:prstGeom prst="rect">
            <a:avLst/>
          </a:prstGeom>
          <a:noFill/>
          <a:ln>
            <a:solidFill>
              <a:schemeClr val="tx1"/>
            </a:solidFill>
          </a:ln>
        </p:spPr>
        <p:txBody>
          <a:bodyPr wrap="square" rtlCol="0">
            <a:spAutoFit/>
          </a:bodyPr>
          <a:lstStyle/>
          <a:p>
            <a:r>
              <a:rPr lang="en-US" dirty="0"/>
              <a:t>Inhibitory Neurons</a:t>
            </a:r>
          </a:p>
        </p:txBody>
      </p:sp>
      <p:cxnSp>
        <p:nvCxnSpPr>
          <p:cNvPr id="16" name="Straight Arrow Connector 15"/>
          <p:cNvCxnSpPr/>
          <p:nvPr/>
        </p:nvCxnSpPr>
        <p:spPr>
          <a:xfrm>
            <a:off x="6548755" y="1110615"/>
            <a:ext cx="149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703310" y="832485"/>
            <a:ext cx="1484630" cy="645795"/>
          </a:xfrm>
          <a:prstGeom prst="rect">
            <a:avLst/>
          </a:prstGeom>
          <a:noFill/>
          <a:ln>
            <a:solidFill>
              <a:schemeClr val="tx1"/>
            </a:solidFill>
          </a:ln>
        </p:spPr>
        <p:txBody>
          <a:bodyPr wrap="square" rtlCol="0">
            <a:spAutoFit/>
          </a:bodyPr>
          <a:lstStyle/>
          <a:p>
            <a:r>
              <a:rPr lang="en-US" dirty="0"/>
              <a:t>Contraction of LES</a:t>
            </a:r>
          </a:p>
        </p:txBody>
      </p:sp>
      <p:sp>
        <p:nvSpPr>
          <p:cNvPr id="22" name="TextBox 21"/>
          <p:cNvSpPr txBox="1"/>
          <p:nvPr/>
        </p:nvSpPr>
        <p:spPr>
          <a:xfrm>
            <a:off x="6946900" y="787400"/>
            <a:ext cx="537210" cy="368300"/>
          </a:xfrm>
          <a:prstGeom prst="rect">
            <a:avLst/>
          </a:prstGeom>
          <a:noFill/>
        </p:spPr>
        <p:txBody>
          <a:bodyPr wrap="square" rtlCol="0">
            <a:spAutoFit/>
          </a:bodyPr>
          <a:lstStyle/>
          <a:p>
            <a:r>
              <a:rPr lang="en-US" dirty="0"/>
              <a:t>Ach</a:t>
            </a:r>
          </a:p>
        </p:txBody>
      </p:sp>
      <p:pic>
        <p:nvPicPr>
          <p:cNvPr id="100" name="Picture 99"/>
          <p:cNvPicPr/>
          <p:nvPr/>
        </p:nvPicPr>
        <p:blipFill>
          <a:blip r:embed="rId2"/>
          <a:stretch>
            <a:fillRect/>
          </a:stretch>
        </p:blipFill>
        <p:spPr>
          <a:xfrm>
            <a:off x="774065" y="3721100"/>
            <a:ext cx="5774690" cy="3081655"/>
          </a:xfrm>
          <a:prstGeom prst="rect">
            <a:avLst/>
          </a:prstGeom>
          <a:noFill/>
          <a:ln w="9525">
            <a:noFill/>
          </a:ln>
        </p:spPr>
      </p:pic>
      <p:cxnSp>
        <p:nvCxnSpPr>
          <p:cNvPr id="7" name="Elbow Connector 6"/>
          <p:cNvCxnSpPr/>
          <p:nvPr/>
        </p:nvCxnSpPr>
        <p:spPr>
          <a:xfrm>
            <a:off x="6569710" y="1995805"/>
            <a:ext cx="914400" cy="914400"/>
          </a:xfrm>
          <a:prstGeom prst="bentConnector3">
            <a:avLst>
              <a:gd name="adj1" fmla="val 11250"/>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s 8"/>
          <p:cNvSpPr/>
          <p:nvPr/>
        </p:nvSpPr>
        <p:spPr>
          <a:xfrm>
            <a:off x="8047355" y="2254250"/>
            <a:ext cx="1899285"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Relaxaton of LES</a:t>
            </a:r>
          </a:p>
        </p:txBody>
      </p:sp>
      <p:sp>
        <p:nvSpPr>
          <p:cNvPr id="11" name="Text Box 10"/>
          <p:cNvSpPr txBox="1"/>
          <p:nvPr/>
        </p:nvSpPr>
        <p:spPr>
          <a:xfrm>
            <a:off x="6615430" y="2393315"/>
            <a:ext cx="868680" cy="368300"/>
          </a:xfrm>
          <a:prstGeom prst="rect">
            <a:avLst/>
          </a:prstGeom>
          <a:noFill/>
        </p:spPr>
        <p:txBody>
          <a:bodyPr wrap="none" rtlCol="0">
            <a:spAutoFit/>
          </a:bodyPr>
          <a:lstStyle/>
          <a:p>
            <a:r>
              <a:rPr lang="en-US"/>
              <a:t>VIP:NO</a:t>
            </a:r>
          </a:p>
        </p:txBody>
      </p:sp>
      <p:pic>
        <p:nvPicPr>
          <p:cNvPr id="101" name="Picture 100"/>
          <p:cNvPicPr/>
          <p:nvPr/>
        </p:nvPicPr>
        <p:blipFill>
          <a:blip r:embed="rId3"/>
          <a:stretch>
            <a:fillRect/>
          </a:stretch>
        </p:blipFill>
        <p:spPr>
          <a:xfrm>
            <a:off x="8397875" y="3456940"/>
            <a:ext cx="3173730" cy="340106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12495" y="2252345"/>
            <a:ext cx="6188075" cy="3046095"/>
          </a:xfrm>
          <a:prstGeom prst="rect">
            <a:avLst/>
          </a:prstGeom>
          <a:noFill/>
        </p:spPr>
        <p:txBody>
          <a:bodyPr wrap="square" rtlCol="0" anchor="t">
            <a:spAutoFit/>
          </a:bodyPr>
          <a:lstStyle/>
          <a:p>
            <a:r>
              <a:rPr lang="en-US" sz="2400" dirty="0">
                <a:sym typeface="+mn-ea"/>
              </a:rPr>
              <a:t>1- </a:t>
            </a:r>
            <a:r>
              <a:rPr lang="en-US" sz="2400" b="1" dirty="0">
                <a:sym typeface="+mn-ea"/>
              </a:rPr>
              <a:t>Barium Swallow</a:t>
            </a:r>
            <a:endParaRPr lang="en-US" sz="2400" b="1" dirty="0"/>
          </a:p>
          <a:p>
            <a:pPr indent="0">
              <a:buNone/>
            </a:pPr>
            <a:r>
              <a:rPr lang="en-US" sz="2400" dirty="0">
                <a:sym typeface="+mn-ea"/>
              </a:rPr>
              <a:t>Barium radiology may show :</a:t>
            </a:r>
            <a:endParaRPr lang="en-US" sz="2400" dirty="0"/>
          </a:p>
          <a:p>
            <a:pPr>
              <a:buFontTx/>
              <a:buChar char="-"/>
            </a:pPr>
            <a:r>
              <a:rPr lang="en-US" sz="2400" dirty="0">
                <a:sym typeface="+mn-ea"/>
              </a:rPr>
              <a:t>Pencil-like smooth narrowing of lower </a:t>
            </a:r>
            <a:r>
              <a:rPr lang="en-US" sz="2400" dirty="0" err="1">
                <a:sym typeface="+mn-ea"/>
              </a:rPr>
              <a:t>oesophagus</a:t>
            </a:r>
            <a:r>
              <a:rPr lang="en-US" sz="2400" dirty="0">
                <a:sym typeface="+mn-ea"/>
              </a:rPr>
              <a:t>(Bird beak appearance).</a:t>
            </a:r>
            <a:endParaRPr lang="en-US" sz="2400" dirty="0"/>
          </a:p>
          <a:p>
            <a:pPr indent="0">
              <a:buNone/>
            </a:pPr>
            <a:r>
              <a:rPr lang="en-US" sz="2400" dirty="0">
                <a:sym typeface="+mn-ea"/>
              </a:rPr>
              <a:t>- Dilatation of proximal </a:t>
            </a:r>
            <a:r>
              <a:rPr lang="en-US" sz="2400" dirty="0" err="1">
                <a:sym typeface="+mn-ea"/>
              </a:rPr>
              <a:t>oesophagus</a:t>
            </a:r>
            <a:r>
              <a:rPr lang="en-US" sz="2400" dirty="0">
                <a:sym typeface="+mn-ea"/>
              </a:rPr>
              <a:t>(cucumber </a:t>
            </a:r>
            <a:r>
              <a:rPr lang="en-US" sz="2400" dirty="0" err="1">
                <a:sym typeface="+mn-ea"/>
              </a:rPr>
              <a:t>oesophagus</a:t>
            </a:r>
            <a:r>
              <a:rPr lang="en-US" sz="2400" dirty="0">
                <a:sym typeface="+mn-ea"/>
              </a:rPr>
              <a:t>).</a:t>
            </a:r>
            <a:endParaRPr lang="en-US" sz="2400" dirty="0"/>
          </a:p>
          <a:p>
            <a:pPr indent="0">
              <a:buNone/>
            </a:pPr>
            <a:r>
              <a:rPr lang="en-US" sz="2400" dirty="0">
                <a:sym typeface="+mn-ea"/>
              </a:rPr>
              <a:t>- Absence of fundic gas bubble.</a:t>
            </a:r>
            <a:endParaRPr lang="en-US" sz="2400" dirty="0"/>
          </a:p>
          <a:p>
            <a:pPr indent="0">
              <a:buNone/>
            </a:pPr>
            <a:r>
              <a:rPr lang="en-US" sz="2400" dirty="0">
                <a:sym typeface="+mn-ea"/>
              </a:rPr>
              <a:t> - Sigmoid </a:t>
            </a:r>
            <a:r>
              <a:rPr lang="en-US" sz="2400" dirty="0" err="1">
                <a:sym typeface="+mn-ea"/>
              </a:rPr>
              <a:t>oesophagus</a:t>
            </a:r>
            <a:r>
              <a:rPr lang="en-US" sz="2400" dirty="0">
                <a:sym typeface="+mn-ea"/>
              </a:rPr>
              <a:t>/</a:t>
            </a:r>
            <a:r>
              <a:rPr lang="en-US" sz="2400" dirty="0" err="1">
                <a:sym typeface="+mn-ea"/>
              </a:rPr>
              <a:t>megaoesophagus</a:t>
            </a:r>
            <a:r>
              <a:rPr lang="en-US" sz="2400" dirty="0">
                <a:sym typeface="+mn-ea"/>
              </a:rPr>
              <a:t>.  </a:t>
            </a:r>
            <a:endParaRPr lang="en-US" sz="2400"/>
          </a:p>
        </p:txBody>
      </p:sp>
      <p:sp>
        <p:nvSpPr>
          <p:cNvPr id="3" name="Text Box 2"/>
          <p:cNvSpPr txBox="1"/>
          <p:nvPr/>
        </p:nvSpPr>
        <p:spPr>
          <a:xfrm>
            <a:off x="2040890" y="970280"/>
            <a:ext cx="2316480" cy="460375"/>
          </a:xfrm>
          <a:prstGeom prst="rect">
            <a:avLst/>
          </a:prstGeom>
          <a:noFill/>
        </p:spPr>
        <p:txBody>
          <a:bodyPr wrap="none" rtlCol="0" anchor="t">
            <a:spAutoFit/>
          </a:bodyPr>
          <a:lstStyle/>
          <a:p>
            <a:r>
              <a:rPr lang="en-US" sz="2400" dirty="0">
                <a:sym typeface="+mn-ea"/>
              </a:rPr>
              <a:t>investigations</a:t>
            </a:r>
          </a:p>
        </p:txBody>
      </p:sp>
      <p:pic>
        <p:nvPicPr>
          <p:cNvPr id="102" name="Picture 101"/>
          <p:cNvPicPr/>
          <p:nvPr/>
        </p:nvPicPr>
        <p:blipFill>
          <a:blip r:embed="rId2"/>
          <a:stretch>
            <a:fillRect/>
          </a:stretch>
        </p:blipFill>
        <p:spPr>
          <a:xfrm>
            <a:off x="7374890" y="671830"/>
            <a:ext cx="4335145" cy="544512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8205" y="1248410"/>
            <a:ext cx="4860290" cy="5262245"/>
          </a:xfrm>
          <a:prstGeom prst="rect">
            <a:avLst/>
          </a:prstGeom>
          <a:noFill/>
        </p:spPr>
        <p:txBody>
          <a:bodyPr wrap="square" rtlCol="0" anchor="t">
            <a:spAutoFit/>
          </a:bodyPr>
          <a:lstStyle/>
          <a:p>
            <a:pPr marL="0" indent="0">
              <a:buNone/>
            </a:pPr>
            <a:r>
              <a:rPr lang="en-US" sz="2400" b="1" dirty="0">
                <a:sym typeface="+mn-ea"/>
              </a:rPr>
              <a:t>2- endoscopy</a:t>
            </a:r>
            <a:endParaRPr lang="en-US" sz="2400" b="1" dirty="0"/>
          </a:p>
          <a:p>
            <a:pPr marL="0" indent="0">
              <a:buNone/>
            </a:pPr>
            <a:r>
              <a:rPr lang="en-US" sz="2400" dirty="0">
                <a:sym typeface="+mn-ea"/>
              </a:rPr>
              <a:t>achalasia be suspected at endoscopy by finding a tight cardia and food residue in the </a:t>
            </a:r>
            <a:r>
              <a:rPr lang="en-US" sz="2400" dirty="0" err="1">
                <a:sym typeface="+mn-ea"/>
              </a:rPr>
              <a:t>oesophagus</a:t>
            </a:r>
            <a:r>
              <a:rPr lang="en-US" sz="2400" dirty="0">
                <a:sym typeface="+mn-ea"/>
              </a:rPr>
              <a:t>.</a:t>
            </a:r>
            <a:endParaRPr lang="en-US" sz="2400" dirty="0"/>
          </a:p>
          <a:p>
            <a:pPr marL="0" indent="0">
              <a:buNone/>
            </a:pPr>
            <a:endParaRPr lang="en-US" sz="2400" b="1" dirty="0"/>
          </a:p>
          <a:p>
            <a:pPr marL="0" indent="0">
              <a:buNone/>
            </a:pPr>
            <a:r>
              <a:rPr lang="en-US" sz="2400" b="1" dirty="0">
                <a:sym typeface="+mn-ea"/>
              </a:rPr>
              <a:t>3- chest x-ray</a:t>
            </a:r>
            <a:endParaRPr lang="en-US" sz="2400" b="1" dirty="0"/>
          </a:p>
          <a:p>
            <a:pPr>
              <a:buNone/>
            </a:pPr>
            <a:r>
              <a:rPr lang="en-US" sz="2400" i="1" dirty="0">
                <a:sym typeface="+mn-ea"/>
              </a:rPr>
              <a:t>May reveal the dilated </a:t>
            </a:r>
            <a:r>
              <a:rPr lang="en-US" sz="2400" i="1" dirty="0" err="1">
                <a:sym typeface="+mn-ea"/>
              </a:rPr>
              <a:t>oesophagus</a:t>
            </a:r>
            <a:r>
              <a:rPr lang="en-US" sz="2400" i="1" dirty="0">
                <a:sym typeface="+mn-ea"/>
              </a:rPr>
              <a:t> </a:t>
            </a:r>
            <a:r>
              <a:rPr lang="en-US" sz="2400" dirty="0">
                <a:sym typeface="+mn-ea"/>
              </a:rPr>
              <a:t>as a mediastinal mass, with an air–fluid level, and pneumonitis from aspiration of </a:t>
            </a:r>
            <a:r>
              <a:rPr lang="en-US" sz="2400" dirty="0" err="1">
                <a:sym typeface="+mn-ea"/>
              </a:rPr>
              <a:t>oesophageal</a:t>
            </a:r>
            <a:r>
              <a:rPr lang="en-US" sz="2400" dirty="0">
                <a:sym typeface="+mn-ea"/>
              </a:rPr>
              <a:t> content.</a:t>
            </a:r>
            <a:endParaRPr lang="en-US" sz="2400" dirty="0"/>
          </a:p>
          <a:p>
            <a:pPr marL="0" indent="0">
              <a:buNone/>
            </a:pPr>
            <a:endParaRPr lang="en-US" sz="2400"/>
          </a:p>
        </p:txBody>
      </p:sp>
      <p:pic>
        <p:nvPicPr>
          <p:cNvPr id="6" name="Picture 5" descr="A close-up of a person's skin&#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490" y="590550"/>
            <a:ext cx="4133215" cy="3173095"/>
          </a:xfrm>
          <a:prstGeom prst="rect">
            <a:avLst/>
          </a:prstGeom>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4213860"/>
            <a:ext cx="4961890" cy="2515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48920" y="2032635"/>
            <a:ext cx="10643235" cy="1322070"/>
          </a:xfrm>
          <a:prstGeom prst="rect">
            <a:avLst/>
          </a:prstGeom>
          <a:noFill/>
        </p:spPr>
        <p:txBody>
          <a:bodyPr wrap="square" rtlCol="0" anchor="t">
            <a:spAutoFit/>
          </a:bodyPr>
          <a:lstStyle/>
          <a:p>
            <a:pPr marL="0" indent="0">
              <a:buNone/>
            </a:pPr>
            <a:r>
              <a:rPr lang="en-US" sz="2000" dirty="0">
                <a:sym typeface="+mn-ea"/>
              </a:rPr>
              <a:t>Manometry is very useful and gold standard. </a:t>
            </a:r>
          </a:p>
          <a:p>
            <a:pPr marL="0" indent="0">
              <a:buNone/>
            </a:pPr>
            <a:r>
              <a:rPr lang="en-US" sz="2000" dirty="0">
                <a:solidFill>
                  <a:srgbClr val="202124"/>
                </a:solidFill>
                <a:effectLst/>
                <a:latin typeface="Arial" panose="020B0604020202020204" pitchFamily="34" charset="0"/>
                <a:sym typeface="+mn-ea"/>
              </a:rPr>
              <a:t>The test typically reveals three abnormalities in people with achalasia: </a:t>
            </a:r>
          </a:p>
          <a:p>
            <a:pPr marL="0" indent="0">
              <a:buNone/>
            </a:pPr>
            <a:r>
              <a:rPr lang="en-US" sz="2000" b="1" dirty="0">
                <a:solidFill>
                  <a:srgbClr val="FF0000"/>
                </a:solidFill>
                <a:effectLst/>
                <a:latin typeface="Arial" panose="020B0604020202020204" pitchFamily="34" charset="0"/>
                <a:sym typeface="+mn-ea"/>
              </a:rPr>
              <a:t>high pressure in the LES at rest, failure of the LES to relax after swallowing,</a:t>
            </a:r>
          </a:p>
          <a:p>
            <a:pPr marL="0" indent="0">
              <a:buNone/>
            </a:pPr>
            <a:r>
              <a:rPr lang="en-US" sz="2000" b="1" dirty="0">
                <a:solidFill>
                  <a:srgbClr val="FF0000"/>
                </a:solidFill>
                <a:effectLst/>
                <a:latin typeface="Arial" panose="020B0604020202020204" pitchFamily="34" charset="0"/>
                <a:sym typeface="+mn-ea"/>
              </a:rPr>
              <a:t> and an absence of useful (peristaltic) contractions in the lower esophagus</a:t>
            </a:r>
            <a:r>
              <a:rPr lang="en-US" sz="2000" dirty="0">
                <a:solidFill>
                  <a:srgbClr val="FF0000"/>
                </a:solidFill>
                <a:effectLst/>
                <a:latin typeface="Arial" panose="020B0604020202020204" pitchFamily="34" charset="0"/>
                <a:sym typeface="+mn-ea"/>
              </a:rPr>
              <a:t>.</a:t>
            </a:r>
            <a:endParaRPr lang="en-US" sz="2000"/>
          </a:p>
        </p:txBody>
      </p:sp>
      <p:sp>
        <p:nvSpPr>
          <p:cNvPr id="3" name="Text Box 2"/>
          <p:cNvSpPr txBox="1"/>
          <p:nvPr/>
        </p:nvSpPr>
        <p:spPr>
          <a:xfrm>
            <a:off x="1668145" y="981710"/>
            <a:ext cx="5834380" cy="460375"/>
          </a:xfrm>
          <a:prstGeom prst="rect">
            <a:avLst/>
          </a:prstGeom>
          <a:noFill/>
        </p:spPr>
        <p:txBody>
          <a:bodyPr wrap="none" rtlCol="0" anchor="t">
            <a:spAutoFit/>
          </a:bodyPr>
          <a:lstStyle/>
          <a:p>
            <a:r>
              <a:rPr lang="en-US" sz="2400" b="1" dirty="0">
                <a:sym typeface="+mn-ea"/>
              </a:rPr>
              <a:t>4- </a:t>
            </a:r>
            <a:r>
              <a:rPr lang="en-US" sz="2400" b="1" dirty="0">
                <a:solidFill>
                  <a:srgbClr val="000000"/>
                </a:solidFill>
                <a:effectLst/>
                <a:latin typeface="Times New Roman" panose="02020603050405020304" pitchFamily="18" charset="0"/>
                <a:sym typeface="+mn-ea"/>
              </a:rPr>
              <a:t>Esophageal Manometry (gold standard)</a:t>
            </a:r>
            <a:endParaRPr lang="en-US" sz="2400"/>
          </a:p>
        </p:txBody>
      </p:sp>
      <p:sp>
        <p:nvSpPr>
          <p:cNvPr id="4" name="Text Box 3"/>
          <p:cNvSpPr txBox="1"/>
          <p:nvPr/>
        </p:nvSpPr>
        <p:spPr>
          <a:xfrm>
            <a:off x="32385" y="3660140"/>
            <a:ext cx="12127230" cy="706755"/>
          </a:xfrm>
          <a:prstGeom prst="rect">
            <a:avLst/>
          </a:prstGeom>
          <a:noFill/>
        </p:spPr>
        <p:txBody>
          <a:bodyPr wrap="square" rtlCol="0" anchor="t">
            <a:spAutoFit/>
          </a:bodyPr>
          <a:lstStyle/>
          <a:p>
            <a:r>
              <a:rPr lang="en-US" dirty="0">
                <a:effectLst/>
                <a:latin typeface="Guardian TextSans Web"/>
                <a:sym typeface="+mn-ea"/>
              </a:rPr>
              <a:t>Esoph</a:t>
            </a:r>
            <a:r>
              <a:rPr lang="en-US" sz="2000" dirty="0">
                <a:effectLst/>
                <a:latin typeface="Guardian TextSans Web"/>
                <a:sym typeface="+mn-ea"/>
              </a:rPr>
              <a:t>ageal Manometry; is a study that allows the pressure inside the esophagus to be measured to determine if the muscles are too loose or too tight.</a:t>
            </a:r>
            <a:endParaRPr lang="en-US"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8355" y="1467485"/>
            <a:ext cx="5483860" cy="4399915"/>
          </a:xfrm>
          <a:prstGeom prst="rect">
            <a:avLst/>
          </a:prstGeom>
          <a:noFill/>
        </p:spPr>
        <p:txBody>
          <a:bodyPr wrap="square" rtlCol="0" anchor="t">
            <a:spAutoFit/>
          </a:bodyPr>
          <a:lstStyle/>
          <a:p>
            <a:r>
              <a:rPr lang="en-US" b="1" dirty="0">
                <a:sym typeface="+mn-ea"/>
              </a:rPr>
              <a:t>1</a:t>
            </a:r>
            <a:r>
              <a:rPr lang="en-US" sz="2000" b="1" dirty="0">
                <a:sym typeface="+mn-ea"/>
              </a:rPr>
              <a:t>- pneumatic dilatation</a:t>
            </a:r>
            <a:endParaRPr lang="en-US" sz="2000" b="1" dirty="0"/>
          </a:p>
          <a:p>
            <a:pPr marL="0" indent="0">
              <a:buNone/>
            </a:pPr>
            <a:r>
              <a:rPr lang="en-US" sz="2000" dirty="0">
                <a:solidFill>
                  <a:srgbClr val="000000"/>
                </a:solidFill>
                <a:effectLst/>
                <a:latin typeface="Times New Roman" panose="02020603050405020304" pitchFamily="18" charset="0"/>
                <a:sym typeface="+mn-ea"/>
              </a:rPr>
              <a:t>- most cost-effective non-surgical therapy for achalasia.</a:t>
            </a:r>
            <a:endParaRPr lang="en-US" sz="2000" b="0" i="0" dirty="0">
              <a:solidFill>
                <a:srgbClr val="000000"/>
              </a:solidFill>
              <a:effectLst/>
              <a:latin typeface="Times New Roman" panose="02020603050405020304" pitchFamily="18" charset="0"/>
            </a:endParaRPr>
          </a:p>
          <a:p>
            <a:pPr marL="0" indent="0">
              <a:buNone/>
            </a:pPr>
            <a:r>
              <a:rPr lang="en-US" sz="2000" dirty="0">
                <a:sym typeface="+mn-ea"/>
              </a:rPr>
              <a:t>- involves stretching the cardia with a balloon to disrupt the muscle of LES and render it less competent. </a:t>
            </a:r>
            <a:endParaRPr lang="en-US" sz="2000" dirty="0"/>
          </a:p>
          <a:p>
            <a:pPr marL="0" indent="0">
              <a:buNone/>
            </a:pPr>
            <a:r>
              <a:rPr lang="en-US" sz="2000" dirty="0">
                <a:sym typeface="+mn-ea"/>
              </a:rPr>
              <a:t>- introduce </a:t>
            </a:r>
            <a:r>
              <a:rPr lang="en-US" sz="2000" dirty="0">
                <a:solidFill>
                  <a:srgbClr val="FF0000"/>
                </a:solidFill>
                <a:sym typeface="+mn-ea"/>
              </a:rPr>
              <a:t>balloon</a:t>
            </a:r>
            <a:r>
              <a:rPr lang="en-US" sz="2000" dirty="0">
                <a:sym typeface="+mn-ea"/>
              </a:rPr>
              <a:t>  through esophagoscope &amp; </a:t>
            </a:r>
            <a:r>
              <a:rPr lang="en-US" sz="2000" dirty="0">
                <a:solidFill>
                  <a:srgbClr val="FF0000"/>
                </a:solidFill>
                <a:sym typeface="+mn-ea"/>
              </a:rPr>
              <a:t>inflate</a:t>
            </a:r>
            <a:r>
              <a:rPr lang="en-US" sz="2000" dirty="0">
                <a:sym typeface="+mn-ea"/>
              </a:rPr>
              <a:t> it, </a:t>
            </a:r>
            <a:r>
              <a:rPr lang="en-US" sz="2000" dirty="0">
                <a:solidFill>
                  <a:srgbClr val="FF0000"/>
                </a:solidFill>
                <a:sym typeface="+mn-ea"/>
              </a:rPr>
              <a:t>without</a:t>
            </a:r>
            <a:r>
              <a:rPr lang="en-US" sz="2000" dirty="0">
                <a:sym typeface="+mn-ea"/>
              </a:rPr>
              <a:t> anesthesia, to avoid rupture of lower part of esophagus.</a:t>
            </a:r>
            <a:endParaRPr lang="en-US" sz="2000" dirty="0"/>
          </a:p>
          <a:p>
            <a:pPr marL="0" indent="0">
              <a:buNone/>
            </a:pPr>
            <a:r>
              <a:rPr lang="en-US" sz="2000" dirty="0">
                <a:sym typeface="+mn-ea"/>
              </a:rPr>
              <a:t>- </a:t>
            </a:r>
            <a:r>
              <a:rPr lang="en-US" sz="2000" dirty="0">
                <a:solidFill>
                  <a:srgbClr val="FF0000"/>
                </a:solidFill>
                <a:sym typeface="+mn-ea"/>
              </a:rPr>
              <a:t>Perforation</a:t>
            </a:r>
            <a:r>
              <a:rPr lang="en-US" sz="2000" dirty="0">
                <a:sym typeface="+mn-ea"/>
              </a:rPr>
              <a:t> is the major complication , </a:t>
            </a:r>
            <a:r>
              <a:rPr lang="en-US" sz="2000" dirty="0">
                <a:solidFill>
                  <a:srgbClr val="FF0000"/>
                </a:solidFill>
                <a:sym typeface="+mn-ea"/>
              </a:rPr>
              <a:t>1% to 6% </a:t>
            </a:r>
            <a:r>
              <a:rPr lang="en-US" sz="2000" dirty="0">
                <a:sym typeface="+mn-ea"/>
              </a:rPr>
              <a:t>risk ,risk of perforation increases with bigger balloons.</a:t>
            </a:r>
            <a:endParaRPr lang="en-US" sz="2000" dirty="0"/>
          </a:p>
          <a:p>
            <a:pPr marL="0" indent="0">
              <a:buNone/>
            </a:pPr>
            <a:endParaRPr lang="en-US" sz="2000"/>
          </a:p>
        </p:txBody>
      </p:sp>
      <p:sp>
        <p:nvSpPr>
          <p:cNvPr id="4" name="Text Box 3"/>
          <p:cNvSpPr txBox="1"/>
          <p:nvPr/>
        </p:nvSpPr>
        <p:spPr>
          <a:xfrm>
            <a:off x="2050415" y="439420"/>
            <a:ext cx="3230880" cy="829945"/>
          </a:xfrm>
          <a:prstGeom prst="rect">
            <a:avLst/>
          </a:prstGeom>
          <a:noFill/>
        </p:spPr>
        <p:txBody>
          <a:bodyPr wrap="none" rtlCol="0" anchor="t">
            <a:spAutoFit/>
          </a:bodyPr>
          <a:lstStyle/>
          <a:p>
            <a:r>
              <a:rPr lang="en-US" sz="4800" dirty="0">
                <a:sym typeface="+mn-ea"/>
              </a:rPr>
              <a:t>Management</a:t>
            </a:r>
          </a:p>
        </p:txBody>
      </p:sp>
      <p:pic>
        <p:nvPicPr>
          <p:cNvPr id="5122" name="Picture 2" descr="Pneumatic Dilation for Esophageal Achalasia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159025"/>
            <a:ext cx="6524625" cy="2325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050925" y="1652270"/>
            <a:ext cx="10505440" cy="4399915"/>
          </a:xfrm>
          <a:prstGeom prst="rect">
            <a:avLst/>
          </a:prstGeom>
          <a:noFill/>
        </p:spPr>
        <p:txBody>
          <a:bodyPr wrap="square" rtlCol="0" anchor="t">
            <a:spAutoFit/>
          </a:bodyPr>
          <a:lstStyle/>
          <a:p>
            <a:pPr marL="0" indent="0">
              <a:buNone/>
            </a:pPr>
            <a:r>
              <a:rPr lang="en-US" sz="2800" b="1" dirty="0">
                <a:sym typeface="+mn-ea"/>
              </a:rPr>
              <a:t>2- Botulinum toxin</a:t>
            </a:r>
            <a:endParaRPr lang="en-US" sz="2800" b="1" dirty="0"/>
          </a:p>
          <a:p>
            <a:pPr marL="0" indent="0">
              <a:buNone/>
            </a:pPr>
            <a:r>
              <a:rPr lang="en-US" sz="2800" dirty="0">
                <a:sym typeface="+mn-ea"/>
              </a:rPr>
              <a:t>This is done by endoscopic injection into the LOS. It acts by interfering with cholinergic excitatory neural activity at the LOS. The effect is not permanent, and the injection usually has to be repeated after a few months. For this reason, its use is restricted to elderly patients with other comorbidities</a:t>
            </a:r>
            <a:endParaRPr lang="en-US" sz="2800" dirty="0"/>
          </a:p>
          <a:p>
            <a:pPr marL="0" indent="0">
              <a:buNone/>
            </a:pPr>
            <a:endParaRPr lang="en-US" sz="2800" dirty="0"/>
          </a:p>
          <a:p>
            <a:pPr marL="0" indent="0">
              <a:buNone/>
            </a:pPr>
            <a:r>
              <a:rPr lang="en-US" sz="2800" b="1" dirty="0">
                <a:sym typeface="+mn-ea"/>
              </a:rPr>
              <a:t>3- drugs</a:t>
            </a:r>
            <a:endParaRPr lang="en-US" sz="2800" b="1" dirty="0"/>
          </a:p>
          <a:p>
            <a:pPr marL="0" indent="0">
              <a:buNone/>
            </a:pPr>
            <a:r>
              <a:rPr lang="en-US" sz="2800" dirty="0">
                <a:sym typeface="+mn-ea"/>
              </a:rPr>
              <a:t>Such as CCBs</a:t>
            </a:r>
            <a:endParaRPr lang="en-US"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6067" y="631064"/>
            <a:ext cx="4262908" cy="707886"/>
          </a:xfrm>
          <a:prstGeom prst="rect">
            <a:avLst/>
          </a:prstGeom>
          <a:noFill/>
        </p:spPr>
        <p:txBody>
          <a:bodyPr wrap="square" rtlCol="1">
            <a:spAutoFit/>
          </a:bodyPr>
          <a:lstStyle/>
          <a:p>
            <a:pPr algn="ctr"/>
            <a:r>
              <a:rPr lang="en-US" sz="4000" b="1" dirty="0">
                <a:ln w="18415" cmpd="sng">
                  <a:solidFill>
                    <a:srgbClr val="FFFFFF"/>
                  </a:solidFill>
                  <a:prstDash val="solid"/>
                </a:ln>
                <a:solidFill>
                  <a:schemeClr val="tx1">
                    <a:lumMod val="95000"/>
                    <a:lumOff val="5000"/>
                  </a:schemeClr>
                </a:solidFill>
                <a:effectLst>
                  <a:outerShdw blurRad="63500" dir="3600000" algn="tl" rotWithShape="0">
                    <a:srgbClr val="000000">
                      <a:alpha val="70000"/>
                    </a:srgbClr>
                  </a:outerShdw>
                </a:effectLst>
              </a:rPr>
              <a:t>Dysphagia:</a:t>
            </a:r>
          </a:p>
        </p:txBody>
      </p:sp>
      <p:sp>
        <p:nvSpPr>
          <p:cNvPr id="3" name="TextBox 2"/>
          <p:cNvSpPr txBox="1"/>
          <p:nvPr/>
        </p:nvSpPr>
        <p:spPr>
          <a:xfrm>
            <a:off x="1790164" y="1609861"/>
            <a:ext cx="8358388" cy="3108543"/>
          </a:xfrm>
          <a:prstGeom prst="rect">
            <a:avLst/>
          </a:prstGeom>
          <a:noFill/>
        </p:spPr>
        <p:txBody>
          <a:bodyPr wrap="square" rtlCol="1">
            <a:spAutoFit/>
          </a:bodyPr>
          <a:lstStyle/>
          <a:p>
            <a:pPr defTabSz="914400">
              <a:defRPr/>
            </a:pPr>
            <a:r>
              <a:rPr lang="en-US" sz="2800" dirty="0">
                <a:solidFill>
                  <a:schemeClr val="tx1">
                    <a:lumMod val="95000"/>
                    <a:lumOff val="5000"/>
                  </a:schemeClr>
                </a:solidFill>
                <a:latin typeface="Andalus" panose="02020603050405020304" pitchFamily="18" charset="-78"/>
                <a:cs typeface="Andalus" panose="02020603050405020304" pitchFamily="18" charset="-78"/>
              </a:rPr>
              <a:t> a subjective sensation of difficulty or abnormality of swallowing or transferring food from the mouth to the stomach.</a:t>
            </a:r>
          </a:p>
          <a:p>
            <a:r>
              <a:rPr lang="en-US" sz="2800" dirty="0">
                <a:solidFill>
                  <a:schemeClr val="tx1">
                    <a:lumMod val="95000"/>
                    <a:lumOff val="5000"/>
                  </a:schemeClr>
                </a:solidFill>
                <a:latin typeface="Andalus" panose="02020603050405020304" pitchFamily="18" charset="-78"/>
                <a:cs typeface="Andalus" panose="02020603050405020304" pitchFamily="18" charset="-78"/>
              </a:rPr>
              <a:t>objectively as an abnormal delay in transit of a liquid or solid bolus during the oropharyngeal or esophageal stages of swallowing.</a:t>
            </a:r>
          </a:p>
          <a:p>
            <a:endParaRPr lang="en-US" sz="28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842" y="3747753"/>
            <a:ext cx="5512158" cy="31102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63880" y="1316990"/>
            <a:ext cx="11313795" cy="1568450"/>
          </a:xfrm>
          <a:prstGeom prst="rect">
            <a:avLst/>
          </a:prstGeom>
          <a:noFill/>
        </p:spPr>
        <p:txBody>
          <a:bodyPr wrap="square" rtlCol="0" anchor="t">
            <a:spAutoFit/>
          </a:bodyPr>
          <a:lstStyle/>
          <a:p>
            <a:pPr marL="0" indent="0">
              <a:buNone/>
            </a:pPr>
            <a:r>
              <a:rPr lang="en-US" sz="2400" b="1" dirty="0">
                <a:sym typeface="+mn-ea"/>
              </a:rPr>
              <a:t>4-Heller’s myotomy </a:t>
            </a:r>
            <a:endParaRPr lang="en-US" sz="2400" b="1" dirty="0"/>
          </a:p>
          <a:p>
            <a:pPr marL="0" indent="0">
              <a:buNone/>
            </a:pPr>
            <a:r>
              <a:rPr lang="en-US" sz="2400" dirty="0">
                <a:sym typeface="+mn-ea"/>
              </a:rPr>
              <a:t>This involves cutting the muscle of the lower </a:t>
            </a:r>
            <a:r>
              <a:rPr lang="en-US" sz="2400" dirty="0" err="1">
                <a:sym typeface="+mn-ea"/>
              </a:rPr>
              <a:t>oesophagus</a:t>
            </a:r>
            <a:r>
              <a:rPr lang="en-US" sz="2400" dirty="0">
                <a:sym typeface="+mn-ea"/>
              </a:rPr>
              <a:t> and cardia.</a:t>
            </a:r>
            <a:endParaRPr lang="en-US" sz="2400" dirty="0"/>
          </a:p>
          <a:p>
            <a:pPr marL="0" indent="0">
              <a:buNone/>
            </a:pPr>
            <a:r>
              <a:rPr lang="en-US" sz="2400" dirty="0">
                <a:sym typeface="+mn-ea"/>
              </a:rPr>
              <a:t>The major complication is </a:t>
            </a:r>
            <a:r>
              <a:rPr lang="en-US" sz="2400" dirty="0" err="1">
                <a:sym typeface="+mn-ea"/>
              </a:rPr>
              <a:t>gastrooesophageal</a:t>
            </a:r>
            <a:r>
              <a:rPr lang="en-US" sz="2400" dirty="0">
                <a:sym typeface="+mn-ea"/>
              </a:rPr>
              <a:t> reflux, and most surgeons therefore add a partial anterior fundoplication (Heller-</a:t>
            </a:r>
            <a:r>
              <a:rPr lang="en-US" sz="2400" dirty="0" err="1">
                <a:sym typeface="+mn-ea"/>
              </a:rPr>
              <a:t>Dor’s</a:t>
            </a:r>
            <a:r>
              <a:rPr lang="en-US" sz="2400" dirty="0">
                <a:sym typeface="+mn-ea"/>
              </a:rPr>
              <a:t> operation).</a:t>
            </a:r>
            <a:endParaRPr lang="en-US" sz="2400"/>
          </a:p>
        </p:txBody>
      </p:sp>
      <p:sp>
        <p:nvSpPr>
          <p:cNvPr id="3" name="Text Box 2"/>
          <p:cNvSpPr txBox="1"/>
          <p:nvPr/>
        </p:nvSpPr>
        <p:spPr>
          <a:xfrm>
            <a:off x="641985" y="2973070"/>
            <a:ext cx="11073765" cy="645160"/>
          </a:xfrm>
          <a:prstGeom prst="rect">
            <a:avLst/>
          </a:prstGeom>
          <a:noFill/>
        </p:spPr>
        <p:txBody>
          <a:bodyPr wrap="square" rtlCol="0" anchor="t">
            <a:spAutoFit/>
          </a:bodyPr>
          <a:lstStyle/>
          <a:p>
            <a:r>
              <a:rPr lang="en-US" b="1" dirty="0">
                <a:effectLst/>
                <a:latin typeface="acumin-pro"/>
                <a:sym typeface="+mn-ea"/>
              </a:rPr>
              <a:t>Fundoplication; wrapping the undus of the stomach around the lower esophagus and suturing in place</a:t>
            </a:r>
            <a:endParaRPr lang="en-US"/>
          </a:p>
        </p:txBody>
      </p:sp>
      <p:pic>
        <p:nvPicPr>
          <p:cNvPr id="6146" name="Picture 2" descr="GERD surgery - Mayo Clin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2900" y="3618230"/>
            <a:ext cx="2840990" cy="3081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518660" y="3244850"/>
            <a:ext cx="3154680" cy="368300"/>
          </a:xfrm>
          <a:prstGeom prst="rect">
            <a:avLst/>
          </a:prstGeom>
          <a:noFill/>
        </p:spPr>
        <p:txBody>
          <a:bodyPr wrap="none" rtlCol="0" anchor="t">
            <a:spAutoFit/>
          </a:bodyPr>
          <a:lstStyle/>
          <a:p>
            <a:r>
              <a:rPr lang="en-US" dirty="0">
                <a:sym typeface="+mn-ea"/>
              </a:rPr>
              <a:t>enign esophageal stricture</a:t>
            </a:r>
            <a:endParaRPr lang="en-US"/>
          </a:p>
        </p:txBody>
      </p:sp>
      <p:pic>
        <p:nvPicPr>
          <p:cNvPr id="3" name="Picture 2" descr="11"/>
          <p:cNvPicPr>
            <a:picLocks noChangeAspect="1"/>
          </p:cNvPicPr>
          <p:nvPr/>
        </p:nvPicPr>
        <p:blipFill>
          <a:blip r:embed="rId2"/>
          <a:stretch>
            <a:fillRect/>
          </a:stretch>
        </p:blipFill>
        <p:spPr>
          <a:xfrm>
            <a:off x="372110" y="0"/>
            <a:ext cx="11448415" cy="67278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46" y="204869"/>
            <a:ext cx="10515600" cy="1325563"/>
          </a:xfrm>
          <a:ln>
            <a:solidFill>
              <a:schemeClr val="tx1"/>
            </a:solidFill>
          </a:ln>
        </p:spPr>
        <p:txBody>
          <a:bodyPr/>
          <a:lstStyle/>
          <a:p>
            <a:r>
              <a:rPr lang="en-US" dirty="0"/>
              <a:t>While taking the history, ask about :</a:t>
            </a:r>
          </a:p>
        </p:txBody>
      </p:sp>
      <p:sp>
        <p:nvSpPr>
          <p:cNvPr id="3" name="Content Placeholder 2"/>
          <p:cNvSpPr>
            <a:spLocks noGrp="1"/>
          </p:cNvSpPr>
          <p:nvPr>
            <p:ph idx="1"/>
          </p:nvPr>
        </p:nvSpPr>
        <p:spPr>
          <a:xfrm>
            <a:off x="291446" y="1853905"/>
            <a:ext cx="10515600" cy="4351338"/>
          </a:xfrm>
        </p:spPr>
        <p:txBody>
          <a:bodyPr>
            <a:normAutofit/>
          </a:bodyPr>
          <a:lstStyle/>
          <a:p>
            <a:pPr algn="l">
              <a:buFont typeface="Arial" panose="020B0604020202020204" pitchFamily="34" charset="0"/>
              <a:buChar char="•"/>
            </a:pPr>
            <a:r>
              <a:rPr lang="en-US" b="0" i="0" dirty="0">
                <a:solidFill>
                  <a:srgbClr val="000000"/>
                </a:solidFill>
                <a:effectLst/>
                <a:latin typeface="Times New Roman" panose="02020603050405020304" pitchFamily="18" charset="0"/>
              </a:rPr>
              <a:t>Known medical history of GERD, Barrett esophagus, hiatal hernia, or medication use that could cause peptic ulcers and GI irritations; any of these are risk factors for peptic stricture.</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History of recent caustic product ingestion.</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A prior history of endoscopic treatment or esophageal surgery for any esophageal pathology There is a history of radiation therapy for any prior head &amp; neck or chest malignancy.</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A history of medication use, including alendronate, tetracycline or other antibiotics, NSAIDs, and many others that predispose one to pill-induced esophagitis.</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n-ea"/>
              </a:rPr>
              <a:t>ASSOCIATED SYMPTOMS </a:t>
            </a:r>
            <a:br>
              <a:rPr lang="en-US"/>
            </a:br>
            <a:endParaRPr lang="en-US"/>
          </a:p>
        </p:txBody>
      </p:sp>
      <p:sp>
        <p:nvSpPr>
          <p:cNvPr id="3" name="Content Placeholder 2"/>
          <p:cNvSpPr>
            <a:spLocks noGrp="1"/>
          </p:cNvSpPr>
          <p:nvPr>
            <p:ph idx="1"/>
          </p:nvPr>
        </p:nvSpPr>
        <p:spPr>
          <a:xfrm>
            <a:off x="1549400" y="1290955"/>
            <a:ext cx="8442960" cy="1941830"/>
          </a:xfrm>
        </p:spPr>
        <p:txBody>
          <a:bodyPr>
            <a:noAutofit/>
          </a:bodyPr>
          <a:lstStyle/>
          <a:p>
            <a:pPr marL="0" indent="0" algn="l">
              <a:buNone/>
            </a:pPr>
            <a:r>
              <a:rPr lang="en-US" sz="1900"/>
              <a:t>DYSPHAGIA</a:t>
            </a:r>
          </a:p>
          <a:p>
            <a:pPr marL="0" indent="0" algn="l">
              <a:buNone/>
            </a:pPr>
            <a:r>
              <a:rPr lang="en-US" sz="1900"/>
              <a:t>ODYNOPHAGIA</a:t>
            </a:r>
          </a:p>
          <a:p>
            <a:pPr marL="0" indent="0" algn="l">
              <a:buNone/>
            </a:pPr>
            <a:r>
              <a:rPr lang="en-US" sz="1900"/>
              <a:t>WT LOSS</a:t>
            </a:r>
          </a:p>
          <a:p>
            <a:pPr marL="0" indent="0" algn="l">
              <a:buNone/>
            </a:pPr>
            <a:r>
              <a:rPr lang="en-US" sz="1900"/>
              <a:t>RGURGITATION OF FOOD</a:t>
            </a:r>
          </a:p>
          <a:p>
            <a:pPr marL="0" indent="0" algn="l">
              <a:buNone/>
            </a:pPr>
            <a:r>
              <a:rPr lang="en-US" sz="1900"/>
              <a:t>HEARTBURN</a:t>
            </a:r>
          </a:p>
          <a:p>
            <a:pPr marL="0" indent="0" algn="l">
              <a:buNone/>
            </a:pPr>
            <a:r>
              <a:rPr lang="en-US" sz="1900"/>
              <a:t>COUGHING OR GAGGING WHEN SWALLOWIN</a:t>
            </a:r>
          </a:p>
          <a:p>
            <a:pPr marL="0" indent="0" algn="l">
              <a:buNone/>
            </a:pPr>
            <a:endParaRPr lang="en-US" sz="1300"/>
          </a:p>
          <a:p>
            <a:pPr marL="0" indent="0" algn="l">
              <a:buNone/>
            </a:pPr>
            <a:r>
              <a:rPr lang="en-US" sz="3200"/>
              <a:t>INVESTIGATION</a:t>
            </a:r>
          </a:p>
          <a:p>
            <a:pPr marL="0" indent="0" algn="l">
              <a:buNone/>
            </a:pPr>
            <a:r>
              <a:rPr lang="en-US" sz="2000"/>
              <a:t>BARIUM SWALLOW</a:t>
            </a:r>
          </a:p>
          <a:p>
            <a:pPr marL="0" indent="0" algn="l">
              <a:buNone/>
            </a:pPr>
            <a:r>
              <a:rPr lang="en-US" sz="2000"/>
              <a:t>ENDOSCOPY</a:t>
            </a:r>
          </a:p>
          <a:p>
            <a:pPr marL="0" indent="0" algn="l">
              <a:buNone/>
            </a:pPr>
            <a:r>
              <a:rPr lang="en-US" sz="2000"/>
              <a:t>LOOK FOR NAEEOWING OF THE ESOPHEGOUS</a:t>
            </a:r>
          </a:p>
          <a:p>
            <a:pPr marL="0" indent="0" algn="l">
              <a:buNone/>
            </a:pPr>
            <a:endParaRPr 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777" y="346271"/>
            <a:ext cx="3375581" cy="1325563"/>
          </a:xfrm>
          <a:ln>
            <a:solidFill>
              <a:schemeClr val="tx1"/>
            </a:solidFill>
          </a:ln>
        </p:spPr>
        <p:txBody>
          <a:bodyPr/>
          <a:lstStyle/>
          <a:p>
            <a:r>
              <a:rPr lang="en-US" dirty="0"/>
              <a:t>Management</a:t>
            </a:r>
          </a:p>
        </p:txBody>
      </p:sp>
      <p:sp>
        <p:nvSpPr>
          <p:cNvPr id="3" name="Content Placeholder 2"/>
          <p:cNvSpPr>
            <a:spLocks noGrp="1"/>
          </p:cNvSpPr>
          <p:nvPr>
            <p:ph idx="1"/>
          </p:nvPr>
        </p:nvSpPr>
        <p:spPr>
          <a:xfrm>
            <a:off x="354985" y="1672027"/>
            <a:ext cx="10515600" cy="4351338"/>
          </a:xfrm>
        </p:spPr>
        <p:txBody>
          <a:bodyPr/>
          <a:lstStyle/>
          <a:p>
            <a:r>
              <a:rPr lang="en-US" i="0" dirty="0">
                <a:solidFill>
                  <a:srgbClr val="000000"/>
                </a:solidFill>
                <a:effectLst/>
                <a:latin typeface="Times New Roman" panose="02020603050405020304" pitchFamily="18" charset="0"/>
              </a:rPr>
              <a:t>Esophageal Stricture Dilation.</a:t>
            </a:r>
            <a:endParaRPr lang="en-US" dirty="0">
              <a:solidFill>
                <a:srgbClr val="000000"/>
              </a:solidFill>
              <a:latin typeface="Times New Roman" panose="02020603050405020304" pitchFamily="18" charset="0"/>
            </a:endParaRPr>
          </a:p>
          <a:p>
            <a:pPr algn="l"/>
            <a:r>
              <a:rPr lang="en-US" i="0" dirty="0">
                <a:solidFill>
                  <a:srgbClr val="000000"/>
                </a:solidFill>
                <a:effectLst/>
                <a:latin typeface="Times New Roman" panose="02020603050405020304" pitchFamily="18" charset="0"/>
              </a:rPr>
              <a:t>Esophageal Stents.</a:t>
            </a:r>
          </a:p>
          <a:p>
            <a:r>
              <a:rPr lang="en-US" sz="2800" dirty="0"/>
              <a:t>PPIs such as : omeprazole or antacids.</a:t>
            </a:r>
          </a:p>
          <a:p>
            <a:r>
              <a:rPr lang="en-US" sz="2800" dirty="0"/>
              <a:t>Diet of liquids or soft food.</a:t>
            </a:r>
          </a:p>
          <a:p>
            <a:pPr marL="0" indent="0" algn="l">
              <a:buNone/>
            </a:pPr>
            <a:endParaRPr lang="en-US" b="0" i="0" dirty="0">
              <a:solidFill>
                <a:srgbClr val="000000"/>
              </a:solidFill>
              <a:effectLst/>
              <a:latin typeface="Times New Roman" panose="02020603050405020304" pitchFamily="18" charset="0"/>
            </a:endParaRPr>
          </a:p>
          <a:p>
            <a:pPr marL="0" indent="0">
              <a:buNone/>
            </a:pPr>
            <a:endParaRPr lang="en-US" dirty="0"/>
          </a:p>
          <a:p>
            <a:pPr marL="0" indent="0">
              <a:buNone/>
            </a:pPr>
            <a:endParaRPr lang="en-US" dirty="0"/>
          </a:p>
        </p:txBody>
      </p:sp>
      <p:pic>
        <p:nvPicPr>
          <p:cNvPr id="8194" name="Picture 2" descr="Stent, Esophageal: Image Details - NCI Visuals Online"/>
          <p:cNvPicPr>
            <a:picLocks noChangeAspect="1" noChangeArrowheads="1"/>
          </p:cNvPicPr>
          <p:nvPr/>
        </p:nvPicPr>
        <p:blipFill rotWithShape="1">
          <a:blip r:embed="rId2">
            <a:extLst>
              <a:ext uri="{28A0092B-C50C-407E-A947-70E740481C1C}">
                <a14:useLocalDpi xmlns:a14="http://schemas.microsoft.com/office/drawing/2010/main" val="0"/>
              </a:ext>
            </a:extLst>
          </a:blip>
          <a:srcRect l="42843" t="7428" r="1905" b="32609"/>
          <a:stretch>
            <a:fillRect/>
          </a:stretch>
        </p:blipFill>
        <p:spPr bwMode="auto">
          <a:xfrm>
            <a:off x="8265795" y="3703320"/>
            <a:ext cx="3478530" cy="292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Diffuse Esophageal Spasm</a:t>
            </a:r>
            <a:endParaRPr lang="en-US" dirty="0"/>
          </a:p>
        </p:txBody>
      </p:sp>
      <p:sp>
        <p:nvSpPr>
          <p:cNvPr id="3" name="Content Placeholder 2"/>
          <p:cNvSpPr>
            <a:spLocks noGrp="1"/>
          </p:cNvSpPr>
          <p:nvPr>
            <p:ph idx="1"/>
          </p:nvPr>
        </p:nvSpPr>
        <p:spPr>
          <a:xfrm>
            <a:off x="432847" y="1853905"/>
            <a:ext cx="10515600" cy="4351338"/>
          </a:xfrm>
        </p:spPr>
        <p:txBody>
          <a:bodyPr>
            <a:normAutofit fontScale="92500"/>
          </a:bodyPr>
          <a:lstStyle/>
          <a:p>
            <a:pPr marL="0" indent="0">
              <a:buNone/>
            </a:pPr>
            <a:r>
              <a:rPr lang="en-US" b="0" i="0" dirty="0">
                <a:solidFill>
                  <a:srgbClr val="000000"/>
                </a:solidFill>
                <a:effectLst/>
                <a:latin typeface="Times New Roman" panose="02020603050405020304" pitchFamily="18" charset="0"/>
              </a:rPr>
              <a:t>Is an esophageal motility disorder characterized by, </a:t>
            </a:r>
            <a:r>
              <a:rPr lang="en-US" i="0" dirty="0">
                <a:solidFill>
                  <a:srgbClr val="FF0000"/>
                </a:solidFill>
                <a:effectLst/>
                <a:latin typeface="Times New Roman" panose="02020603050405020304" pitchFamily="18" charset="0"/>
              </a:rPr>
              <a:t>simultaneous, uncoordinated or rapidly propagated contractions</a:t>
            </a:r>
            <a:r>
              <a:rPr lang="en-US" b="0" i="0" dirty="0">
                <a:solidFill>
                  <a:srgbClr val="000000"/>
                </a:solidFill>
                <a:effectLst/>
                <a:latin typeface="Times New Roman" panose="02020603050405020304" pitchFamily="18" charset="0"/>
              </a:rPr>
              <a:t> that are of </a:t>
            </a:r>
            <a:r>
              <a:rPr lang="en-US" b="0" i="0" dirty="0">
                <a:solidFill>
                  <a:srgbClr val="FF0000"/>
                </a:solidFill>
                <a:effectLst/>
                <a:latin typeface="Times New Roman" panose="02020603050405020304" pitchFamily="18" charset="0"/>
              </a:rPr>
              <a:t>normal amplitude</a:t>
            </a:r>
            <a:r>
              <a:rPr lang="en-US" b="0" i="0" dirty="0">
                <a:solidFill>
                  <a:srgbClr val="000000"/>
                </a:solidFill>
                <a:effectLst/>
                <a:latin typeface="Times New Roman" panose="02020603050405020304" pitchFamily="18" charset="0"/>
              </a:rPr>
              <a:t> and accompanied by </a:t>
            </a:r>
            <a:r>
              <a:rPr lang="en-US" b="0" i="0" dirty="0">
                <a:solidFill>
                  <a:srgbClr val="FF0000"/>
                </a:solidFill>
                <a:effectLst/>
                <a:latin typeface="Times New Roman" panose="02020603050405020304" pitchFamily="18" charset="0"/>
              </a:rPr>
              <a:t>dysphagia </a:t>
            </a:r>
            <a:r>
              <a:rPr lang="en-US" dirty="0">
                <a:solidFill>
                  <a:srgbClr val="FF0000"/>
                </a:solidFill>
              </a:rPr>
              <a:t>and/or chest pain</a:t>
            </a:r>
            <a:r>
              <a:rPr lang="en-US" dirty="0"/>
              <a:t>.</a:t>
            </a:r>
            <a:r>
              <a:rPr lang="en-US" sz="2800" dirty="0">
                <a:solidFill>
                  <a:srgbClr val="C00000"/>
                </a:solidFill>
              </a:rPr>
              <a:t> </a:t>
            </a:r>
            <a:r>
              <a:rPr lang="en-US" sz="2800" dirty="0"/>
              <a:t>Chest pain can mimic cardiac pain (and it can be </a:t>
            </a:r>
            <a:r>
              <a:rPr lang="en-US" sz="2800" dirty="0">
                <a:solidFill>
                  <a:srgbClr val="FF0000"/>
                </a:solidFill>
              </a:rPr>
              <a:t>the main symptom </a:t>
            </a:r>
            <a:r>
              <a:rPr lang="en-US" sz="2800" dirty="0"/>
              <a:t>rather than dysphagia) </a:t>
            </a:r>
            <a:endParaRPr lang="en-US" dirty="0"/>
          </a:p>
          <a:p>
            <a:r>
              <a:rPr lang="en-US" dirty="0"/>
              <a:t>These abnormal contractions are more common in the distal two-thirds of the </a:t>
            </a:r>
            <a:r>
              <a:rPr lang="en-US" dirty="0" err="1"/>
              <a:t>oesophageal</a:t>
            </a:r>
            <a:r>
              <a:rPr lang="en-US" dirty="0"/>
              <a:t> body.</a:t>
            </a:r>
          </a:p>
          <a:p>
            <a:r>
              <a:rPr lang="en-US" sz="2800" dirty="0"/>
              <a:t>Any age </a:t>
            </a:r>
          </a:p>
          <a:p>
            <a:r>
              <a:rPr lang="en-US" sz="2800" dirty="0"/>
              <a:t>Female &gt; male </a:t>
            </a:r>
          </a:p>
          <a:p>
            <a:r>
              <a:rPr lang="en-US" sz="2800" dirty="0">
                <a:solidFill>
                  <a:srgbClr val="FF0000"/>
                </a:solidFill>
              </a:rPr>
              <a:t>Intermittent not progressive </a:t>
            </a:r>
            <a:r>
              <a:rPr lang="en-US" sz="2800" dirty="0"/>
              <a:t>dysphagia</a:t>
            </a:r>
          </a:p>
          <a:p>
            <a:r>
              <a:rPr lang="en-US" sz="2800" dirty="0"/>
              <a:t>For both </a:t>
            </a:r>
            <a:r>
              <a:rPr lang="en-US" sz="2800" dirty="0">
                <a:solidFill>
                  <a:srgbClr val="FF0000"/>
                </a:solidFill>
              </a:rPr>
              <a:t>solid</a:t>
            </a:r>
            <a:r>
              <a:rPr lang="en-US" sz="2800" dirty="0"/>
              <a:t> and </a:t>
            </a:r>
            <a:r>
              <a:rPr lang="en-US" sz="2800" dirty="0">
                <a:solidFill>
                  <a:srgbClr val="FF0000"/>
                </a:solidFill>
              </a:rPr>
              <a:t>liquid</a:t>
            </a:r>
            <a:r>
              <a:rPr lang="en-US" sz="2800" dirty="0"/>
              <a:t> </a:t>
            </a:r>
          </a:p>
          <a:p>
            <a:pPr marL="0" indent="0">
              <a:buNone/>
            </a:pPr>
            <a:endParaRPr lang="en-US" dirty="0"/>
          </a:p>
          <a:p>
            <a:pPr marL="0" indent="0">
              <a:buNone/>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8961" y="203488"/>
            <a:ext cx="5105400" cy="5668963"/>
          </a:xfrm>
        </p:spPr>
        <p:txBody>
          <a:bodyPr>
            <a:normAutofit fontScale="92500" lnSpcReduction="20000"/>
          </a:bodyPr>
          <a:lstStyle/>
          <a:p>
            <a:pPr>
              <a:lnSpc>
                <a:spcPct val="90000"/>
              </a:lnSpc>
            </a:pPr>
            <a:r>
              <a:rPr lang="en-US" sz="2400" b="1" dirty="0">
                <a:solidFill>
                  <a:srgbClr val="FF0000"/>
                </a:solidFill>
                <a:latin typeface="Arial" panose="020B0604020202020204" pitchFamily="34" charset="0"/>
                <a:cs typeface="Arial" panose="020B0604020202020204" pitchFamily="34" charset="0"/>
                <a:sym typeface="Wingdings" panose="05000000000000000000" pitchFamily="2" charset="2"/>
              </a:rPr>
              <a:t>esophageal manometry </a:t>
            </a:r>
            <a:r>
              <a:rPr lang="en-US" sz="2400" b="1" dirty="0">
                <a:latin typeface="Arial" panose="020B0604020202020204" pitchFamily="34" charset="0"/>
                <a:cs typeface="Arial" panose="020B0604020202020204" pitchFamily="34" charset="0"/>
                <a:sym typeface="Wingdings" panose="05000000000000000000" pitchFamily="2" charset="2"/>
              </a:rPr>
              <a:t>is the best initial test when suspecting diffuse esophageal spasm</a:t>
            </a:r>
          </a:p>
          <a:p>
            <a:pPr>
              <a:lnSpc>
                <a:spcPct val="90000"/>
              </a:lnSpc>
            </a:pPr>
            <a:endParaRPr lang="en-US" sz="2400" b="1" dirty="0">
              <a:latin typeface="Arial" panose="020B0604020202020204" pitchFamily="34" charset="0"/>
              <a:cs typeface="Arial" panose="020B0604020202020204" pitchFamily="34" charset="0"/>
              <a:sym typeface="Wingdings" panose="05000000000000000000" pitchFamily="2" charset="2"/>
            </a:endParaRPr>
          </a:p>
          <a:p>
            <a:pPr>
              <a:lnSpc>
                <a:spcPct val="90000"/>
              </a:lnSpc>
            </a:pPr>
            <a:r>
              <a:rPr lang="en-US" sz="2400" b="1" dirty="0">
                <a:latin typeface="Arial" panose="020B0604020202020204" pitchFamily="34" charset="0"/>
                <a:cs typeface="Arial" panose="020B0604020202020204" pitchFamily="34" charset="0"/>
              </a:rPr>
              <a:t>Barium swallow: </a:t>
            </a:r>
            <a:r>
              <a:rPr lang="en-US" sz="2400" b="1" dirty="0">
                <a:solidFill>
                  <a:srgbClr val="FF0000"/>
                </a:solidFill>
                <a:latin typeface="Arial" panose="020B0604020202020204" pitchFamily="34" charset="0"/>
                <a:cs typeface="Arial" panose="020B0604020202020204" pitchFamily="34" charset="0"/>
                <a:sym typeface="Wingdings" panose="05000000000000000000" pitchFamily="2" charset="2"/>
              </a:rPr>
              <a:t>Corkscrew esophagus </a:t>
            </a:r>
          </a:p>
          <a:p>
            <a:pPr>
              <a:lnSpc>
                <a:spcPct val="90000"/>
              </a:lnSpc>
            </a:pPr>
            <a:r>
              <a:rPr lang="en-US" sz="2400" b="1" i="0" dirty="0">
                <a:solidFill>
                  <a:srgbClr val="000000"/>
                </a:solidFill>
                <a:effectLst/>
                <a:latin typeface="Arial" panose="020B0604020202020204" pitchFamily="34" charset="0"/>
              </a:rPr>
              <a:t>Upper GI endoscopy</a:t>
            </a:r>
            <a:endParaRPr lang="en-US" sz="2400" b="1"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0" indent="0">
              <a:lnSpc>
                <a:spcPct val="90000"/>
              </a:lnSpc>
              <a:buNone/>
            </a:pPr>
            <a:r>
              <a:rPr lang="en-US" sz="2400" b="1" dirty="0">
                <a:solidFill>
                  <a:srgbClr val="FF0000"/>
                </a:solidFill>
                <a:latin typeface="Arial" panose="020B0604020202020204" pitchFamily="34" charset="0"/>
                <a:cs typeface="Arial" panose="020B0604020202020204" pitchFamily="34" charset="0"/>
                <a:sym typeface="Wingdings" panose="05000000000000000000" pitchFamily="2" charset="2"/>
              </a:rPr>
              <a:t>---------------------------------------------</a:t>
            </a:r>
          </a:p>
          <a:p>
            <a:pPr algn="l" rtl="0"/>
            <a:r>
              <a:rPr lang="en-US" sz="2400" dirty="0">
                <a:latin typeface="Cambria Math" panose="02040503050406030204" pitchFamily="18" charset="0"/>
                <a:ea typeface="Cambria Math" panose="02040503050406030204" pitchFamily="18" charset="0"/>
              </a:rPr>
              <a:t>CCBs, vasodilators and endoscopic dilatation have only </a:t>
            </a:r>
            <a:r>
              <a:rPr lang="en-US" sz="2400" dirty="0">
                <a:solidFill>
                  <a:srgbClr val="FF0000"/>
                </a:solidFill>
                <a:latin typeface="Cambria Math" panose="02040503050406030204" pitchFamily="18" charset="0"/>
                <a:ea typeface="Cambria Math" panose="02040503050406030204" pitchFamily="18" charset="0"/>
              </a:rPr>
              <a:t>transient effects</a:t>
            </a:r>
            <a:r>
              <a:rPr lang="en-US" sz="2400" dirty="0">
                <a:latin typeface="Cambria Math" panose="02040503050406030204" pitchFamily="18" charset="0"/>
                <a:ea typeface="Cambria Math" panose="02040503050406030204" pitchFamily="18" charset="0"/>
              </a:rPr>
              <a:t>.</a:t>
            </a:r>
          </a:p>
          <a:p>
            <a:pPr>
              <a:lnSpc>
                <a:spcPct val="90000"/>
              </a:lnSpc>
            </a:pPr>
            <a:r>
              <a:rPr lang="en-US" sz="2400" dirty="0">
                <a:solidFill>
                  <a:srgbClr val="FF0000"/>
                </a:solidFill>
                <a:latin typeface="Arial" panose="020B0604020202020204" pitchFamily="34" charset="0"/>
                <a:cs typeface="Arial" panose="020B0604020202020204" pitchFamily="34" charset="0"/>
                <a:sym typeface="Wingdings" panose="05000000000000000000" pitchFamily="2" charset="2"/>
              </a:rPr>
              <a:t>Myotomy</a:t>
            </a:r>
            <a:r>
              <a:rPr lang="en-US" sz="2400" dirty="0">
                <a:latin typeface="Arial" panose="020B0604020202020204" pitchFamily="34" charset="0"/>
                <a:cs typeface="Arial" panose="020B0604020202020204" pitchFamily="34" charset="0"/>
                <a:sym typeface="Wingdings" panose="05000000000000000000" pitchFamily="2" charset="2"/>
              </a:rPr>
              <a:t> is performed in pts who do not </a:t>
            </a:r>
            <a:r>
              <a:rPr lang="en-US" sz="2400" dirty="0" err="1">
                <a:latin typeface="Arial" panose="020B0604020202020204" pitchFamily="34" charset="0"/>
                <a:cs typeface="Arial" panose="020B0604020202020204" pitchFamily="34" charset="0"/>
                <a:sym typeface="Wingdings" panose="05000000000000000000" pitchFamily="2" charset="2"/>
              </a:rPr>
              <a:t>responed</a:t>
            </a:r>
            <a:r>
              <a:rPr lang="en-US" sz="2400" dirty="0">
                <a:latin typeface="Arial" panose="020B0604020202020204" pitchFamily="34" charset="0"/>
                <a:cs typeface="Arial" panose="020B0604020202020204" pitchFamily="34" charset="0"/>
                <a:sym typeface="Wingdings" panose="05000000000000000000" pitchFamily="2" charset="2"/>
              </a:rPr>
              <a:t> to medical treatment</a:t>
            </a:r>
            <a:endParaRPr lang="en-US" sz="2400" dirty="0">
              <a:latin typeface="Arial" panose="020B0604020202020204" pitchFamily="34" charset="0"/>
              <a:cs typeface="Arial" panose="020B0604020202020204" pitchFamily="34" charset="0"/>
            </a:endParaRPr>
          </a:p>
          <a:p>
            <a:pPr algn="l" rtl="0"/>
            <a:r>
              <a:rPr lang="en-US" sz="2400" dirty="0">
                <a:latin typeface="Cambria Math" panose="02040503050406030204" pitchFamily="18" charset="0"/>
                <a:ea typeface="Cambria Math" panose="02040503050406030204" pitchFamily="18" charset="0"/>
              </a:rPr>
              <a:t>S</a:t>
            </a:r>
            <a:r>
              <a:rPr lang="en-US" sz="2400" b="0" i="0" u="none" strike="noStrike" baseline="0" dirty="0">
                <a:latin typeface="Cambria Math" panose="02040503050406030204" pitchFamily="18" charset="0"/>
                <a:ea typeface="Cambria Math" panose="02040503050406030204" pitchFamily="18" charset="0"/>
              </a:rPr>
              <a:t>ometimes the combination of chest pain and dysphagia is sufficiently severe that malnutrition begins. In these patients, extended esophageal myotomy up to the aortic arch may be required.</a:t>
            </a:r>
            <a:endParaRPr lang="en-US" sz="2400" dirty="0">
              <a:latin typeface="Cambria Math" panose="02040503050406030204" pitchFamily="18" charset="0"/>
              <a:ea typeface="Cambria Math" panose="02040503050406030204" pitchFamily="18" charset="0"/>
            </a:endParaRPr>
          </a:p>
          <a:p>
            <a:endParaRPr lang="en-US" sz="2400" dirty="0"/>
          </a:p>
        </p:txBody>
      </p:sp>
      <p:pic>
        <p:nvPicPr>
          <p:cNvPr id="5"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928" y="203142"/>
            <a:ext cx="3899555" cy="3183310"/>
          </a:xfrm>
          <a:prstGeom prst="rect">
            <a:avLst/>
          </a:prstGeom>
        </p:spPr>
      </p:pic>
      <p:sp>
        <p:nvSpPr>
          <p:cNvPr id="6" name="مربع نص 5"/>
          <p:cNvSpPr txBox="1"/>
          <p:nvPr/>
        </p:nvSpPr>
        <p:spPr>
          <a:xfrm>
            <a:off x="5095281" y="986918"/>
            <a:ext cx="3048000" cy="1754326"/>
          </a:xfrm>
          <a:prstGeom prst="rect">
            <a:avLst/>
          </a:prstGeom>
          <a:noFill/>
          <a:ln>
            <a:solidFill>
              <a:schemeClr val="tx1"/>
            </a:solidFill>
          </a:ln>
        </p:spPr>
        <p:txBody>
          <a:bodyPr wrap="square" rtlCol="0">
            <a:spAutoFit/>
          </a:bodyPr>
          <a:lstStyle/>
          <a:p>
            <a:pPr defTabSz="914400"/>
            <a:r>
              <a:rPr lang="en-US" dirty="0">
                <a:solidFill>
                  <a:prstClr val="black"/>
                </a:solidFill>
                <a:latin typeface="Gill Sans MT"/>
              </a:rPr>
              <a:t>Required findings show 20% or more uncoordinated contraction during 10 wet swallow accompanied by intermittent normal peristalsis .</a:t>
            </a:r>
          </a:p>
        </p:txBody>
      </p:sp>
      <p:pic>
        <p:nvPicPr>
          <p:cNvPr id="1026" name="Picture 2" descr="Diffuse esophageal spasm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374" y="3837533"/>
            <a:ext cx="4058665" cy="30017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kscrew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617" y="4023953"/>
            <a:ext cx="2095500" cy="262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Nutcracker Esophagus</a:t>
            </a:r>
            <a:endParaRPr lang="en-US" dirty="0"/>
          </a:p>
        </p:txBody>
      </p:sp>
      <p:sp>
        <p:nvSpPr>
          <p:cNvPr id="3" name="Content Placeholder 2"/>
          <p:cNvSpPr>
            <a:spLocks noGrp="1"/>
          </p:cNvSpPr>
          <p:nvPr>
            <p:ph idx="1"/>
          </p:nvPr>
        </p:nvSpPr>
        <p:spPr>
          <a:xfrm>
            <a:off x="838200" y="1797345"/>
            <a:ext cx="10515600" cy="4351338"/>
          </a:xfrm>
        </p:spPr>
        <p:txBody>
          <a:bodyPr>
            <a:normAutofit fontScale="85000" lnSpcReduction="10000"/>
          </a:bodyPr>
          <a:lstStyle/>
          <a:p>
            <a:r>
              <a:rPr lang="en-US" b="0" i="0" dirty="0">
                <a:effectLst/>
                <a:latin typeface="Arial" panose="020B0604020202020204" pitchFamily="34" charset="0"/>
              </a:rPr>
              <a:t>Also known as </a:t>
            </a:r>
            <a:r>
              <a:rPr lang="en-US" sz="2800" dirty="0"/>
              <a:t>hypertensive peristalsis, </a:t>
            </a:r>
            <a:r>
              <a:rPr lang="en-US" dirty="0"/>
              <a:t>hypercontractile esophagus</a:t>
            </a:r>
            <a:r>
              <a:rPr lang="en-US" sz="2800" dirty="0"/>
              <a:t>, </a:t>
            </a:r>
            <a:r>
              <a:rPr lang="en-US" dirty="0"/>
              <a:t>jackhammer esophagus </a:t>
            </a:r>
            <a:endParaRPr lang="en-US" sz="2800" dirty="0"/>
          </a:p>
          <a:p>
            <a:r>
              <a:rPr lang="en-US" dirty="0"/>
              <a:t>A disorder characterized by </a:t>
            </a:r>
            <a:r>
              <a:rPr lang="en-US" dirty="0">
                <a:solidFill>
                  <a:srgbClr val="FF0000"/>
                </a:solidFill>
              </a:rPr>
              <a:t>excessive contractility. </a:t>
            </a:r>
            <a:r>
              <a:rPr lang="en-US" dirty="0"/>
              <a:t>It is described as an esophagus with </a:t>
            </a:r>
            <a:r>
              <a:rPr lang="en-US" dirty="0">
                <a:solidFill>
                  <a:srgbClr val="FF0000"/>
                </a:solidFill>
              </a:rPr>
              <a:t>hypertensive peristalsis or high-amplitude peristaltic contractions </a:t>
            </a:r>
            <a:r>
              <a:rPr lang="en-US" dirty="0"/>
              <a:t>and is the </a:t>
            </a:r>
            <a:r>
              <a:rPr lang="en-US" dirty="0">
                <a:solidFill>
                  <a:srgbClr val="FF0000"/>
                </a:solidFill>
              </a:rPr>
              <a:t>most common </a:t>
            </a:r>
            <a:r>
              <a:rPr lang="en-US" dirty="0"/>
              <a:t>of all esophageal hypermotility disorders.</a:t>
            </a:r>
          </a:p>
          <a:p>
            <a:r>
              <a:rPr lang="en-US" sz="2800" dirty="0"/>
              <a:t>By definition, the so-called nutcracker esophagus is a </a:t>
            </a:r>
            <a:r>
              <a:rPr lang="en-US" sz="2800" dirty="0">
                <a:solidFill>
                  <a:srgbClr val="FF0000"/>
                </a:solidFill>
              </a:rPr>
              <a:t>manometric abnormality </a:t>
            </a:r>
            <a:r>
              <a:rPr lang="en-US" sz="2800" dirty="0"/>
              <a:t>in patients characterized by peristaltic esophageal contractions with peak </a:t>
            </a:r>
            <a:r>
              <a:rPr lang="en-US" sz="2800" dirty="0">
                <a:solidFill>
                  <a:srgbClr val="FF0000"/>
                </a:solidFill>
              </a:rPr>
              <a:t>amplitudes greater than two SDs above the normal values</a:t>
            </a:r>
            <a:r>
              <a:rPr lang="en-US" sz="2800" dirty="0"/>
              <a:t>. Contraction amplitudes in these patients can easily be above </a:t>
            </a:r>
            <a:r>
              <a:rPr lang="en-US" sz="2800" dirty="0">
                <a:solidFill>
                  <a:srgbClr val="FF0000"/>
                </a:solidFill>
              </a:rPr>
              <a:t>400 mmHg (the normal in distal esophagus is 30-180 mmHg).</a:t>
            </a:r>
          </a:p>
          <a:p>
            <a:r>
              <a:rPr lang="en-US" sz="2800" dirty="0"/>
              <a:t>Chest pain symptoms in nutcracker esophagus patients might be related to </a:t>
            </a:r>
            <a:r>
              <a:rPr lang="en-US" sz="2800" dirty="0">
                <a:solidFill>
                  <a:srgbClr val="FF0000"/>
                </a:solidFill>
              </a:rPr>
              <a:t>GERD</a:t>
            </a:r>
            <a:r>
              <a:rPr lang="en-US" sz="2800" dirty="0"/>
              <a:t> rather than intraluminal hypertension so </a:t>
            </a:r>
            <a:r>
              <a:rPr lang="en-US" dirty="0">
                <a:solidFill>
                  <a:srgbClr val="FF0000"/>
                </a:solidFill>
              </a:rPr>
              <a:t>Treatment</a:t>
            </a:r>
            <a:r>
              <a:rPr lang="en-US" dirty="0"/>
              <a:t> in these patients should be aimed at the treatment of </a:t>
            </a:r>
            <a:r>
              <a:rPr lang="en-US" dirty="0">
                <a:solidFill>
                  <a:srgbClr val="FF0000"/>
                </a:solidFill>
              </a:rPr>
              <a:t>GERD</a:t>
            </a:r>
            <a:r>
              <a:rPr lang="en-US" dirty="0"/>
              <a:t>. </a:t>
            </a:r>
          </a:p>
          <a:p>
            <a:endParaRPr lang="en-US" sz="2800" dirty="0"/>
          </a:p>
          <a:p>
            <a:endParaRPr lang="en-US" sz="2800" dirty="0"/>
          </a:p>
          <a:p>
            <a:endParaRPr lang="en-US" dirty="0"/>
          </a:p>
          <a:p>
            <a:endParaRPr lang="en-US" dirty="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23875" y="615721"/>
            <a:ext cx="10503243" cy="1280890"/>
          </a:xfrm>
        </p:spPr>
        <p:txBody>
          <a:bodyPr>
            <a:noAutofit/>
          </a:bodyPr>
          <a:lstStyle/>
          <a:p>
            <a:r>
              <a:rPr lang="en-US" sz="4000" b="1" dirty="0"/>
              <a:t>paraoesophageal (rolling)hiatus hernia</a:t>
            </a:r>
          </a:p>
        </p:txBody>
      </p:sp>
      <p:sp>
        <p:nvSpPr>
          <p:cNvPr id="8" name="Content Placeholder 7"/>
          <p:cNvSpPr>
            <a:spLocks noGrp="1"/>
          </p:cNvSpPr>
          <p:nvPr>
            <p:ph sz="half" idx="1"/>
          </p:nvPr>
        </p:nvSpPr>
        <p:spPr>
          <a:xfrm>
            <a:off x="1686188" y="2133600"/>
            <a:ext cx="5922628" cy="4250422"/>
          </a:xfrm>
        </p:spPr>
        <p:txBody>
          <a:bodyPr>
            <a:normAutofit/>
          </a:bodyPr>
          <a:lstStyle/>
          <a:p>
            <a:pPr algn="l" rtl="0"/>
            <a:r>
              <a:rPr lang="en-US" sz="2800" b="0" i="0" u="none" strike="noStrike" baseline="0" dirty="0">
                <a:solidFill>
                  <a:schemeClr val="tx1"/>
                </a:solidFill>
                <a:latin typeface="Cambria" panose="02040503050406030204" pitchFamily="18" charset="0"/>
                <a:ea typeface="Cambria" panose="02040503050406030204" pitchFamily="18" charset="0"/>
              </a:rPr>
              <a:t>If the cardia remains in its normal anatomical position this condition is rare</a:t>
            </a:r>
          </a:p>
          <a:p>
            <a:pPr algn="l" rtl="0"/>
            <a:r>
              <a:rPr lang="en-US" sz="2800" b="0" i="0" u="none" strike="noStrike" baseline="0" dirty="0">
                <a:solidFill>
                  <a:srgbClr val="000000"/>
                </a:solidFill>
                <a:latin typeface="Cambria" panose="02040503050406030204" pitchFamily="18" charset="0"/>
                <a:ea typeface="Cambria" panose="02040503050406030204" pitchFamily="18" charset="0"/>
              </a:rPr>
              <a:t>majority of rolling hernias are mixed hernias in which the cardia is displaced into the chest and the greater curve of the stomach rolls into the mediastinum</a:t>
            </a:r>
            <a:endParaRPr lang="en-US" sz="28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a:off x="7993806" y="2056173"/>
            <a:ext cx="3830128" cy="418610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70077" y="0"/>
            <a:ext cx="10363200" cy="1391101"/>
          </a:xfrm>
        </p:spPr>
        <p:txBody>
          <a:bodyPr>
            <a:noAutofit/>
          </a:bodyPr>
          <a:lstStyle/>
          <a:p>
            <a:r>
              <a:rPr lang="en-US" sz="4000" b="1" dirty="0"/>
              <a:t>paraoesophageal (rolling)hiatus hernia</a:t>
            </a:r>
            <a:endParaRPr lang="en-US" sz="4000" dirty="0"/>
          </a:p>
        </p:txBody>
      </p:sp>
      <p:pic>
        <p:nvPicPr>
          <p:cNvPr id="8" name="Content Placeholder 7"/>
          <p:cNvPicPr>
            <a:picLocks noGrp="1" noChangeAspect="1"/>
          </p:cNvPicPr>
          <p:nvPr>
            <p:ph idx="1"/>
          </p:nvPr>
        </p:nvPicPr>
        <p:blipFill>
          <a:blip r:embed="rId2"/>
          <a:stretch>
            <a:fillRect/>
          </a:stretch>
        </p:blipFill>
        <p:spPr>
          <a:xfrm>
            <a:off x="7994709" y="2323564"/>
            <a:ext cx="3188471" cy="3450097"/>
          </a:xfrm>
          <a:prstGeom prst="rect">
            <a:avLst/>
          </a:prstGeom>
        </p:spPr>
      </p:pic>
      <p:sp>
        <p:nvSpPr>
          <p:cNvPr id="7" name="Text Placeholder 6"/>
          <p:cNvSpPr>
            <a:spLocks noGrp="1"/>
          </p:cNvSpPr>
          <p:nvPr>
            <p:ph type="body" sz="half" idx="2"/>
          </p:nvPr>
        </p:nvSpPr>
        <p:spPr>
          <a:xfrm>
            <a:off x="1850288" y="2856134"/>
            <a:ext cx="5946176" cy="5044879"/>
          </a:xfrm>
        </p:spPr>
        <p:txBody>
          <a:bodyPr>
            <a:noAutofit/>
          </a:bodyPr>
          <a:lstStyle/>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Usually asymptomatic due to normal GE junction</a:t>
            </a:r>
          </a:p>
          <a:p>
            <a:pPr marL="457200" indent="-457200" algn="l" rtl="0">
              <a:buFont typeface="Wingdings" panose="05000000000000000000" pitchFamily="2" charset="2"/>
              <a:buChar char="Ø"/>
            </a:pPr>
            <a:r>
              <a:rPr lang="en-US" sz="2800" b="0" i="0" u="none" strike="noStrike" baseline="0" dirty="0">
                <a:solidFill>
                  <a:schemeClr val="tx1"/>
                </a:solidFill>
                <a:latin typeface="Cambria" panose="02040503050406030204" pitchFamily="18" charset="0"/>
                <a:ea typeface="Cambria" panose="02040503050406030204" pitchFamily="18" charset="0"/>
              </a:rPr>
              <a:t>Dysphagia</a:t>
            </a:r>
            <a:r>
              <a:rPr lang="en-US" sz="2800" dirty="0">
                <a:solidFill>
                  <a:schemeClr val="tx1"/>
                </a:solidFill>
                <a:latin typeface="Cambria" panose="02040503050406030204" pitchFamily="18" charset="0"/>
                <a:ea typeface="Cambria" panose="02040503050406030204" pitchFamily="18" charset="0"/>
              </a:rPr>
              <a:t> </a:t>
            </a:r>
            <a:r>
              <a:rPr lang="en-US" sz="2800" b="0" i="0" u="none" strike="noStrike" baseline="0" dirty="0">
                <a:solidFill>
                  <a:schemeClr val="tx1"/>
                </a:solidFill>
                <a:latin typeface="Cambria" panose="02040503050406030204" pitchFamily="18" charset="0"/>
                <a:ea typeface="Cambria" panose="02040503050406030204" pitchFamily="18" charset="0"/>
              </a:rPr>
              <a:t>is common.</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Pressure sensation in lower chest</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Chest pain and this pain relieved by loud belch</a:t>
            </a:r>
          </a:p>
        </p:txBody>
      </p:sp>
      <p:sp>
        <p:nvSpPr>
          <p:cNvPr id="2" name="TextBox 1"/>
          <p:cNvSpPr txBox="1"/>
          <p:nvPr/>
        </p:nvSpPr>
        <p:spPr>
          <a:xfrm>
            <a:off x="1700462" y="1860610"/>
            <a:ext cx="4692316" cy="646331"/>
          </a:xfrm>
          <a:prstGeom prst="rect">
            <a:avLst/>
          </a:prstGeom>
          <a:noFill/>
        </p:spPr>
        <p:txBody>
          <a:bodyPr wrap="square" rtlCol="0">
            <a:spAutoFit/>
          </a:bodyPr>
          <a:lstStyle/>
          <a:p>
            <a:r>
              <a:rPr lang="en-US" sz="3600" b="1" dirty="0">
                <a:solidFill>
                  <a:schemeClr val="tx2"/>
                </a:solidFill>
              </a:rPr>
              <a:t>Clinical features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4254" y="617044"/>
            <a:ext cx="2155185" cy="707886"/>
          </a:xfrm>
          <a:prstGeom prst="rect">
            <a:avLst/>
          </a:prstGeom>
        </p:spPr>
        <p:txBody>
          <a:bodyPr wrap="square">
            <a:spAutoFit/>
          </a:bodyPr>
          <a:lstStyle/>
          <a:p>
            <a:r>
              <a:rPr lang="en-US" sz="4000" b="1" dirty="0"/>
              <a:t>Types:</a:t>
            </a:r>
            <a:endParaRPr lang="ar-JO" sz="4000" dirty="0"/>
          </a:p>
        </p:txBody>
      </p:sp>
      <p:sp>
        <p:nvSpPr>
          <p:cNvPr id="4" name="TextBox 3"/>
          <p:cNvSpPr txBox="1"/>
          <p:nvPr/>
        </p:nvSpPr>
        <p:spPr>
          <a:xfrm>
            <a:off x="2421228" y="1687132"/>
            <a:ext cx="6581104" cy="584775"/>
          </a:xfrm>
          <a:prstGeom prst="rect">
            <a:avLst/>
          </a:prstGeom>
          <a:noFill/>
        </p:spPr>
        <p:txBody>
          <a:bodyPr wrap="square" rtlCol="1">
            <a:spAutoFit/>
          </a:bodyPr>
          <a:lstStyle/>
          <a:p>
            <a:pPr marL="514350" indent="-514350">
              <a:buFont typeface="+mj-lt"/>
              <a:buAutoNum type="arabicPeriod"/>
            </a:pPr>
            <a:r>
              <a:rPr lang="en-GB" sz="32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200" dirty="0">
              <a:solidFill>
                <a:schemeClr val="tx1">
                  <a:lumMod val="95000"/>
                  <a:lumOff val="5000"/>
                </a:schemeClr>
              </a:solidFill>
            </a:endParaRPr>
          </a:p>
        </p:txBody>
      </p:sp>
      <p:sp>
        <p:nvSpPr>
          <p:cNvPr id="5" name="TextBox 4"/>
          <p:cNvSpPr txBox="1"/>
          <p:nvPr/>
        </p:nvSpPr>
        <p:spPr>
          <a:xfrm>
            <a:off x="2421228" y="2572554"/>
            <a:ext cx="9040969" cy="584775"/>
          </a:xfrm>
          <a:prstGeom prst="rect">
            <a:avLst/>
          </a:prstGeom>
          <a:noFill/>
        </p:spPr>
        <p:txBody>
          <a:bodyPr wrap="square" rtlCol="1">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259" y="395755"/>
            <a:ext cx="10047631" cy="976312"/>
          </a:xfrm>
        </p:spPr>
        <p:txBody>
          <a:bodyPr>
            <a:noAutofit/>
          </a:bodyPr>
          <a:lstStyle/>
          <a:p>
            <a:r>
              <a:rPr lang="en-US" sz="4000" b="1" dirty="0"/>
              <a:t>paraoesophageal (rolling)hiatus hernia</a:t>
            </a:r>
          </a:p>
        </p:txBody>
      </p:sp>
      <p:pic>
        <p:nvPicPr>
          <p:cNvPr id="6" name="Content Placeholder 5"/>
          <p:cNvPicPr>
            <a:picLocks noGrp="1" noChangeAspect="1"/>
          </p:cNvPicPr>
          <p:nvPr>
            <p:ph idx="1"/>
          </p:nvPr>
        </p:nvPicPr>
        <p:blipFill>
          <a:blip r:embed="rId2"/>
          <a:stretch>
            <a:fillRect/>
          </a:stretch>
        </p:blipFill>
        <p:spPr>
          <a:xfrm>
            <a:off x="7133872" y="1602341"/>
            <a:ext cx="4110390" cy="4379053"/>
          </a:xfrm>
        </p:spPr>
      </p:pic>
      <p:sp>
        <p:nvSpPr>
          <p:cNvPr id="4" name="Text Placeholder 3"/>
          <p:cNvSpPr>
            <a:spLocks noGrp="1"/>
          </p:cNvSpPr>
          <p:nvPr>
            <p:ph type="body" sz="half" idx="2"/>
          </p:nvPr>
        </p:nvSpPr>
        <p:spPr>
          <a:xfrm>
            <a:off x="947738" y="1485129"/>
            <a:ext cx="5645791" cy="5603630"/>
          </a:xfrm>
        </p:spPr>
        <p:txBody>
          <a:bodyPr>
            <a:normAutofit/>
          </a:bodyPr>
          <a:lstStyle/>
          <a:p>
            <a:pPr algn="l"/>
            <a:r>
              <a:rPr lang="en-US" sz="3200" b="1" dirty="0">
                <a:solidFill>
                  <a:schemeClr val="tx2"/>
                </a:solidFill>
              </a:rPr>
              <a:t>Investigations:  </a:t>
            </a:r>
          </a:p>
          <a:p>
            <a:pPr algn="l"/>
            <a:r>
              <a:rPr lang="en-US" sz="2400" b="1" dirty="0">
                <a:solidFill>
                  <a:schemeClr val="tx2"/>
                </a:solidFill>
              </a:rPr>
              <a:t>1-chest x ray</a:t>
            </a:r>
            <a:r>
              <a:rPr lang="en-US" sz="2400" dirty="0"/>
              <a:t>: </a:t>
            </a:r>
            <a:r>
              <a:rPr lang="en-US" sz="2400" b="0" i="0" u="none" strike="noStrike" baseline="0" dirty="0">
                <a:solidFill>
                  <a:schemeClr val="tx1"/>
                </a:solidFill>
                <a:latin typeface="GoudyStd"/>
              </a:rPr>
              <a:t>The hernia may be visible as gas bubbles with a fluid level behind the heart</a:t>
            </a:r>
          </a:p>
          <a:p>
            <a:pPr algn="l"/>
            <a:r>
              <a:rPr lang="en-US" sz="2400" b="1" dirty="0">
                <a:solidFill>
                  <a:schemeClr val="tx2"/>
                </a:solidFill>
                <a:latin typeface="GoudyStd"/>
              </a:rPr>
              <a:t>2-</a:t>
            </a:r>
            <a:r>
              <a:rPr lang="en-US" sz="2400" b="1" i="0" u="none" strike="noStrike" baseline="0" dirty="0">
                <a:solidFill>
                  <a:schemeClr val="tx2"/>
                </a:solidFill>
                <a:latin typeface="GoudyStd"/>
              </a:rPr>
              <a:t>CT scan </a:t>
            </a:r>
            <a:r>
              <a:rPr lang="en-US" sz="2400" b="0" i="0" u="none" strike="noStrike" baseline="0" dirty="0">
                <a:solidFill>
                  <a:schemeClr val="tx1"/>
                </a:solidFill>
                <a:latin typeface="GoudyStd"/>
              </a:rPr>
              <a:t>with oral contrast is the best method of diagnosis </a:t>
            </a:r>
            <a:r>
              <a:rPr lang="en-US" sz="2400" dirty="0">
                <a:solidFill>
                  <a:schemeClr val="tx1"/>
                </a:solidFill>
              </a:rPr>
              <a:t>identify the size of the hernia and other organs which may be involved.</a:t>
            </a:r>
          </a:p>
          <a:p>
            <a:pPr algn="l"/>
            <a:r>
              <a:rPr lang="en-US" sz="2400" b="1" dirty="0">
                <a:solidFill>
                  <a:schemeClr val="tx2"/>
                </a:solidFill>
              </a:rPr>
              <a:t>3endoscopy</a:t>
            </a:r>
            <a:r>
              <a:rPr lang="en-US" sz="2400" dirty="0"/>
              <a:t>(</a:t>
            </a:r>
            <a:r>
              <a:rPr lang="en-US" sz="2400" b="1" i="0" dirty="0">
                <a:solidFill>
                  <a:srgbClr val="32323C"/>
                </a:solidFill>
                <a:effectLst/>
                <a:latin typeface="acumin-pro"/>
              </a:rPr>
              <a:t>Esophagogastroduodenoscopy</a:t>
            </a:r>
            <a:r>
              <a:rPr lang="en-US" sz="2400" b="0" i="0" dirty="0">
                <a:solidFill>
                  <a:srgbClr val="32323C"/>
                </a:solidFill>
                <a:effectLst/>
                <a:latin typeface="acumin-pro"/>
              </a:rPr>
              <a:t> (OGD</a:t>
            </a:r>
            <a:r>
              <a:rPr lang="en-US" sz="2400" b="0" i="0" dirty="0">
                <a:solidFill>
                  <a:schemeClr val="tx1"/>
                </a:solidFill>
                <a:effectLst/>
                <a:latin typeface="acumin-pro"/>
              </a:rPr>
              <a:t>)</a:t>
            </a:r>
            <a:r>
              <a:rPr lang="en-US" sz="2400" dirty="0">
                <a:solidFill>
                  <a:schemeClr val="tx1"/>
                </a:solidFill>
              </a:rPr>
              <a:t>:s</a:t>
            </a:r>
            <a:r>
              <a:rPr lang="en-US" sz="2400" b="0" i="0" dirty="0">
                <a:solidFill>
                  <a:schemeClr val="tx1"/>
                </a:solidFill>
                <a:effectLst/>
                <a:latin typeface="acumin-pro"/>
              </a:rPr>
              <a:t>howing upward displacement of the Gastro-</a:t>
            </a:r>
            <a:r>
              <a:rPr lang="en-US" sz="2400" b="0" i="0" dirty="0" err="1">
                <a:solidFill>
                  <a:schemeClr val="tx1"/>
                </a:solidFill>
                <a:effectLst/>
                <a:latin typeface="acumin-pro"/>
              </a:rPr>
              <a:t>Oesophageal</a:t>
            </a:r>
            <a:r>
              <a:rPr lang="en-US" sz="2400" b="0" i="0" dirty="0">
                <a:solidFill>
                  <a:schemeClr val="tx1"/>
                </a:solidFill>
                <a:effectLst/>
                <a:latin typeface="acumin-pro"/>
              </a:rPr>
              <a:t> Junction </a:t>
            </a:r>
            <a:endParaRPr lang="en-US" sz="2400" dirty="0">
              <a:solidFill>
                <a:schemeClr val="tx1"/>
              </a:solidFill>
            </a:endParaRPr>
          </a:p>
        </p:txBody>
      </p:sp>
      <p:sp>
        <p:nvSpPr>
          <p:cNvPr id="7" name="TextBox 6"/>
          <p:cNvSpPr txBox="1"/>
          <p:nvPr/>
        </p:nvSpPr>
        <p:spPr>
          <a:xfrm>
            <a:off x="7323590" y="6211669"/>
            <a:ext cx="3858935" cy="646331"/>
          </a:xfrm>
          <a:prstGeom prst="rect">
            <a:avLst/>
          </a:prstGeom>
          <a:noFill/>
        </p:spPr>
        <p:txBody>
          <a:bodyPr wrap="square" rtlCol="0">
            <a:spAutoFit/>
          </a:bodyPr>
          <a:lstStyle/>
          <a:p>
            <a:pPr algn="ctr"/>
            <a:r>
              <a:rPr lang="en-US" sz="1800" b="1" i="0" u="none" strike="noStrike" baseline="0" dirty="0">
                <a:solidFill>
                  <a:schemeClr val="tx2"/>
                </a:solidFill>
                <a:latin typeface="HelveticaNeueLTStd-Roman"/>
              </a:rPr>
              <a:t>A gas bubble seen on a plain chest radiograph</a:t>
            </a:r>
            <a:endParaRPr lang="en-US" b="1" dirty="0">
              <a:solidFill>
                <a:schemeClr val="tx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963" y="319325"/>
            <a:ext cx="10181967" cy="976312"/>
          </a:xfrm>
        </p:spPr>
        <p:txBody>
          <a:bodyPr>
            <a:noAutofit/>
          </a:bodyPr>
          <a:lstStyle/>
          <a:p>
            <a:r>
              <a:rPr lang="en-US" sz="4000" b="1" dirty="0"/>
              <a:t>paraoesophageal (rolling)hiatus hernia</a:t>
            </a:r>
            <a:endParaRPr lang="en-US" sz="4000" dirty="0"/>
          </a:p>
        </p:txBody>
      </p:sp>
      <p:pic>
        <p:nvPicPr>
          <p:cNvPr id="5" name="Content Placeholder 4"/>
          <p:cNvPicPr>
            <a:picLocks noGrp="1" noChangeAspect="1"/>
          </p:cNvPicPr>
          <p:nvPr>
            <p:ph idx="1"/>
          </p:nvPr>
        </p:nvPicPr>
        <p:blipFill>
          <a:blip r:embed="rId2"/>
          <a:stretch>
            <a:fillRect/>
          </a:stretch>
        </p:blipFill>
        <p:spPr>
          <a:xfrm>
            <a:off x="6716305" y="1738184"/>
            <a:ext cx="4682395" cy="4216765"/>
          </a:xfrm>
          <a:prstGeom prst="rect">
            <a:avLst/>
          </a:prstGeom>
        </p:spPr>
      </p:pic>
      <p:sp>
        <p:nvSpPr>
          <p:cNvPr id="4" name="Text Placeholder 3"/>
          <p:cNvSpPr>
            <a:spLocks noGrp="1"/>
          </p:cNvSpPr>
          <p:nvPr>
            <p:ph type="body" sz="half" idx="2"/>
          </p:nvPr>
        </p:nvSpPr>
        <p:spPr>
          <a:xfrm>
            <a:off x="1133374" y="1578709"/>
            <a:ext cx="5582931" cy="4959966"/>
          </a:xfrm>
        </p:spPr>
        <p:txBody>
          <a:bodyPr>
            <a:normAutofit fontScale="92500" lnSpcReduction="10000"/>
          </a:bodyPr>
          <a:lstStyle/>
          <a:p>
            <a:pPr algn="l"/>
            <a:r>
              <a:rPr lang="en-US" sz="4800" b="1" dirty="0">
                <a:solidFill>
                  <a:schemeClr val="tx2"/>
                </a:solidFill>
                <a:latin typeface="Cambria" panose="02040503050406030204" pitchFamily="18" charset="0"/>
                <a:ea typeface="Cambria" panose="02040503050406030204" pitchFamily="18" charset="0"/>
              </a:rPr>
              <a:t>Treatment:</a:t>
            </a:r>
          </a:p>
          <a:p>
            <a:pPr algn="l"/>
            <a:r>
              <a:rPr lang="en-US" sz="2400" b="1" dirty="0">
                <a:latin typeface="Cambria" panose="02040503050406030204" pitchFamily="18" charset="0"/>
                <a:ea typeface="Cambria" panose="02040503050406030204" pitchFamily="18" charset="0"/>
              </a:rPr>
              <a:t>Paraoesophageal hiatal hernia</a:t>
            </a:r>
            <a:r>
              <a:rPr lang="en-US" sz="2400" dirty="0">
                <a:latin typeface="Cambria" panose="02040503050406030204" pitchFamily="18" charset="0"/>
                <a:ea typeface="Cambria" panose="02040503050406030204" pitchFamily="18" charset="0"/>
              </a:rPr>
              <a:t> is treated surgically.</a:t>
            </a:r>
          </a:p>
          <a:p>
            <a:pPr algn="l"/>
            <a:r>
              <a:rPr lang="en-US" sz="3000" b="1" dirty="0">
                <a:solidFill>
                  <a:schemeClr val="tx2"/>
                </a:solidFill>
                <a:latin typeface="Cambria" panose="02040503050406030204" pitchFamily="18" charset="0"/>
                <a:ea typeface="Cambria" panose="02040503050406030204" pitchFamily="18" charset="0"/>
              </a:rPr>
              <a:t>Hiatal Hernia repair:</a:t>
            </a:r>
          </a:p>
          <a:p>
            <a:pPr algn="l"/>
            <a:r>
              <a:rPr lang="en-US" sz="2600" dirty="0">
                <a:solidFill>
                  <a:schemeClr val="tx1"/>
                </a:solidFill>
                <a:latin typeface="Cambria" panose="02040503050406030204" pitchFamily="18" charset="0"/>
                <a:ea typeface="Cambria" panose="02040503050406030204" pitchFamily="18" charset="0"/>
              </a:rPr>
              <a:t>I. Reduce the stomach and other content of the hernia into the abdominal cavity</a:t>
            </a:r>
          </a:p>
          <a:p>
            <a:pPr algn="l"/>
            <a:r>
              <a:rPr lang="en-US" sz="2600" dirty="0">
                <a:solidFill>
                  <a:schemeClr val="tx1"/>
                </a:solidFill>
                <a:latin typeface="Cambria" panose="02040503050406030204" pitchFamily="18" charset="0"/>
                <a:ea typeface="Cambria" panose="02040503050406030204" pitchFamily="18" charset="0"/>
              </a:rPr>
              <a:t> ii. Excise the hernia sac </a:t>
            </a:r>
          </a:p>
          <a:p>
            <a:pPr algn="l"/>
            <a:r>
              <a:rPr lang="en-US" sz="2600" dirty="0">
                <a:solidFill>
                  <a:schemeClr val="tx1"/>
                </a:solidFill>
                <a:latin typeface="Cambria" panose="02040503050406030204" pitchFamily="18" charset="0"/>
                <a:ea typeface="Cambria" panose="02040503050406030204" pitchFamily="18" charset="0"/>
              </a:rPr>
              <a:t>iii. Repair the defect on the diaphragm</a:t>
            </a:r>
          </a:p>
          <a:p>
            <a:pPr algn="l"/>
            <a:r>
              <a:rPr lang="en-US" sz="3500" b="1" i="0" u="none" strike="noStrike" baseline="0" dirty="0">
                <a:solidFill>
                  <a:schemeClr val="tx2"/>
                </a:solidFill>
                <a:latin typeface="Cambria" panose="02040503050406030204" pitchFamily="18" charset="0"/>
                <a:ea typeface="Cambria" panose="02040503050406030204" pitchFamily="18" charset="0"/>
              </a:rPr>
              <a:t>Fundoplication:</a:t>
            </a:r>
            <a:endParaRPr lang="en-US" sz="1800" b="0" i="0" u="none" strike="noStrike" baseline="0" dirty="0">
              <a:latin typeface="Cambria" panose="02040503050406030204" pitchFamily="18" charset="0"/>
              <a:ea typeface="Cambria" panose="02040503050406030204" pitchFamily="18" charset="0"/>
            </a:endParaRPr>
          </a:p>
          <a:p>
            <a:pPr algn="l"/>
            <a:r>
              <a:rPr lang="en-US" sz="2600" b="0" i="0" u="none" strike="noStrike" baseline="0" dirty="0">
                <a:solidFill>
                  <a:schemeClr val="tx1"/>
                </a:solidFill>
                <a:latin typeface="Cambria" panose="02040503050406030204" pitchFamily="18" charset="0"/>
                <a:ea typeface="Cambria" panose="02040503050406030204" pitchFamily="18" charset="0"/>
              </a:rPr>
              <a:t>it deals with the associated GORD</a:t>
            </a:r>
            <a:endParaRPr lang="en-US" sz="2600" b="1" dirty="0">
              <a:solidFill>
                <a:schemeClr val="tx1"/>
              </a:solidFill>
              <a:latin typeface="Cambria" panose="02040503050406030204" pitchFamily="18" charset="0"/>
              <a:ea typeface="Cambria" panose="02040503050406030204" pitchFamily="18" charset="0"/>
            </a:endParaRPr>
          </a:p>
        </p:txBody>
      </p:sp>
      <p:sp>
        <p:nvSpPr>
          <p:cNvPr id="6" name="TextBox 5"/>
          <p:cNvSpPr txBox="1"/>
          <p:nvPr/>
        </p:nvSpPr>
        <p:spPr>
          <a:xfrm>
            <a:off x="7471719" y="6211330"/>
            <a:ext cx="3830595" cy="461665"/>
          </a:xfrm>
          <a:prstGeom prst="rect">
            <a:avLst/>
          </a:prstGeom>
          <a:noFill/>
        </p:spPr>
        <p:txBody>
          <a:bodyPr wrap="square" rtlCol="0">
            <a:spAutoFit/>
          </a:bodyPr>
          <a:lstStyle/>
          <a:p>
            <a:r>
              <a:rPr lang="en-US" sz="1200" b="1" i="0" dirty="0">
                <a:solidFill>
                  <a:schemeClr val="tx2"/>
                </a:solidFill>
                <a:effectLst/>
                <a:latin typeface="acumin-pro"/>
              </a:rPr>
              <a:t>Fundoplication, wrapping the fundus of the stomach around the lower esophagus and suturing in place</a:t>
            </a:r>
            <a:endParaRPr lang="en-US" sz="1200" b="1" dirty="0">
              <a:solidFill>
                <a:schemeClr val="tx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929" y="325767"/>
            <a:ext cx="9527895" cy="1280890"/>
          </a:xfrm>
        </p:spPr>
        <p:txBody>
          <a:bodyPr>
            <a:normAutofit fontScale="90000"/>
          </a:bodyPr>
          <a:lstStyle/>
          <a:p>
            <a:r>
              <a:rPr lang="en-US" sz="6000" b="1" dirty="0"/>
              <a:t>Plummer Vinson syndrome</a:t>
            </a:r>
            <a:endParaRPr lang="ar-JO" sz="6000" b="1" dirty="0"/>
          </a:p>
        </p:txBody>
      </p:sp>
      <p:sp>
        <p:nvSpPr>
          <p:cNvPr id="10" name="Text Placeholder 9"/>
          <p:cNvSpPr>
            <a:spLocks noGrp="1"/>
          </p:cNvSpPr>
          <p:nvPr>
            <p:ph type="body" sz="quarter" idx="3"/>
          </p:nvPr>
        </p:nvSpPr>
        <p:spPr>
          <a:xfrm>
            <a:off x="1182322" y="1438836"/>
            <a:ext cx="10268502" cy="1936376"/>
          </a:xfrm>
        </p:spPr>
        <p:txBody>
          <a:bodyPr/>
          <a:lstStyle/>
          <a:p>
            <a:pPr algn="l"/>
            <a:r>
              <a:rPr lang="en-US" dirty="0">
                <a:latin typeface="Cambria" panose="02040503050406030204" pitchFamily="18" charset="0"/>
                <a:ea typeface="Cambria" panose="02040503050406030204" pitchFamily="18" charset="0"/>
              </a:rPr>
              <a:t>The association of postcricoid dysphagia ,upper esophagealwebs,and iron deficiency anemia is known as PVS .</a:t>
            </a:r>
          </a:p>
          <a:p>
            <a:pPr algn="l"/>
            <a:r>
              <a:rPr lang="en-US" dirty="0">
                <a:latin typeface="Cambria" panose="02040503050406030204" pitchFamily="18" charset="0"/>
                <a:ea typeface="Cambria" panose="02040503050406030204" pitchFamily="18" charset="0"/>
              </a:rPr>
              <a:t>The pathogenesis of (PVS) is unclear .</a:t>
            </a:r>
          </a:p>
          <a:p>
            <a:pPr algn="l"/>
            <a:r>
              <a:rPr lang="en-US" dirty="0">
                <a:latin typeface="Cambria" panose="02040503050406030204" pitchFamily="18" charset="0"/>
                <a:ea typeface="Cambria" panose="02040503050406030204" pitchFamily="18" charset="0"/>
              </a:rPr>
              <a:t>The etiopathogenic mechanisms include iron and nutritional deficiency, genetic predisposition, and autoimmune</a:t>
            </a:r>
            <a:endParaRPr lang="ar-JO" dirty="0">
              <a:latin typeface="Cambria" panose="02040503050406030204" pitchFamily="18" charset="0"/>
              <a:ea typeface="Cambria" panose="02040503050406030204" pitchFamily="18" charset="0"/>
            </a:endParaRPr>
          </a:p>
        </p:txBody>
      </p:sp>
      <p:sp>
        <p:nvSpPr>
          <p:cNvPr id="11" name="Content Placeholder 10"/>
          <p:cNvSpPr>
            <a:spLocks noGrp="1"/>
          </p:cNvSpPr>
          <p:nvPr>
            <p:ph sz="quarter" idx="4"/>
          </p:nvPr>
        </p:nvSpPr>
        <p:spPr>
          <a:xfrm>
            <a:off x="6858000" y="3375212"/>
            <a:ext cx="4646611" cy="3855845"/>
          </a:xfrm>
        </p:spPr>
        <p:txBody>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Symptoms: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1-dysphagia is typically intermittent and limited to solids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2-odynophagia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3-weakness,fatigue and dyspnea are secondary to iron deficiency anemia </a:t>
            </a:r>
          </a:p>
          <a:p>
            <a:endParaRPr lang="ar-JO" dirty="0"/>
          </a:p>
        </p:txBody>
      </p:sp>
      <p:sp>
        <p:nvSpPr>
          <p:cNvPr id="13" name="Text Placeholder 7"/>
          <p:cNvSpPr>
            <a:spLocks noGrp="1"/>
          </p:cNvSpPr>
          <p:nvPr>
            <p:ph sz="half" idx="2"/>
          </p:nvPr>
        </p:nvSpPr>
        <p:spPr>
          <a:xfrm>
            <a:off x="1411942" y="3509681"/>
            <a:ext cx="3402106" cy="3017883"/>
          </a:xfrm>
        </p:spPr>
        <p:txBody>
          <a:bodyPr>
            <a:normAutofit lnSpcReduction="10000"/>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Signs</a:t>
            </a:r>
            <a:r>
              <a:rPr lang="en-US" sz="1500" dirty="0">
                <a:solidFill>
                  <a:prstClr val="black">
                    <a:lumMod val="65000"/>
                    <a:lumOff val="35000"/>
                  </a:prstClr>
                </a:solidFill>
              </a:rPr>
              <a:t>:</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Angular stomatitis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Glossitis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Koilonychias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Pallor</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Postcricoid webs</a:t>
            </a:r>
          </a:p>
          <a:p>
            <a:pPr algn="l"/>
            <a:endParaRPr lang="ar-JO" dirty="0"/>
          </a:p>
        </p:txBody>
      </p:sp>
      <p:pic>
        <p:nvPicPr>
          <p:cNvPr id="16" name="Picture 15"/>
          <p:cNvPicPr>
            <a:picLocks noChangeAspect="1"/>
          </p:cNvPicPr>
          <p:nvPr/>
        </p:nvPicPr>
        <p:blipFill>
          <a:blip r:embed="rId2"/>
          <a:stretch>
            <a:fillRect/>
          </a:stretch>
        </p:blipFill>
        <p:spPr>
          <a:xfrm>
            <a:off x="4249272" y="3694085"/>
            <a:ext cx="2293283" cy="264907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695" y="624110"/>
            <a:ext cx="9648918" cy="1280890"/>
          </a:xfrm>
        </p:spPr>
        <p:txBody>
          <a:bodyPr>
            <a:normAutofit/>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317617" y="1774458"/>
            <a:ext cx="7433235" cy="4953001"/>
          </a:xfrm>
        </p:spPr>
        <p:txBody>
          <a:bodyPr>
            <a:normAutofit lnSpcReduction="10000"/>
          </a:bodyPr>
          <a:lstStyle/>
          <a:p>
            <a:pPr marL="0" marR="0" lvl="0" indent="0" algn="l" defTabSz="457200" rtl="1" eaLnBrk="1" fontAlgn="auto" latinLnBrk="0" hangingPunct="1">
              <a:lnSpc>
                <a:spcPct val="100000"/>
              </a:lnSpc>
              <a:spcBef>
                <a:spcPts val="1000"/>
              </a:spcBef>
              <a:spcAft>
                <a:spcPts val="0"/>
              </a:spcAft>
              <a:buClr>
                <a:srgbClr val="353535"/>
              </a:buClr>
              <a:buSzTx/>
              <a:buFont typeface="Wingdings 3" charset="2"/>
              <a:buNone/>
              <a:tabLst/>
              <a:defRPr/>
            </a:pPr>
            <a:r>
              <a:rPr kumimoji="0" lang="en-US" sz="3200" b="1" i="0" u="none" strike="noStrike" kern="1200" cap="none" spc="0" normalizeH="0" baseline="0" noProof="0" dirty="0">
                <a:ln>
                  <a:noFill/>
                </a:ln>
                <a:solidFill>
                  <a:srgbClr val="2E5369"/>
                </a:solidFill>
                <a:effectLst/>
                <a:uLnTx/>
                <a:uFillTx/>
                <a:latin typeface="Century Gothic"/>
                <a:ea typeface="+mn-ea"/>
                <a:cs typeface="+mn-cs"/>
              </a:rPr>
              <a:t>Investigations:  </a:t>
            </a:r>
            <a:endParaRPr lang="en-US" dirty="0"/>
          </a:p>
          <a:p>
            <a:pPr marL="0" indent="0" algn="l">
              <a:buNone/>
            </a:pPr>
            <a:r>
              <a:rPr lang="en-US" dirty="0"/>
              <a:t> </a:t>
            </a:r>
            <a:r>
              <a:rPr lang="en-US" sz="2400" b="1" dirty="0">
                <a:solidFill>
                  <a:schemeClr val="tx2">
                    <a:lumMod val="75000"/>
                  </a:schemeClr>
                </a:solidFill>
                <a:latin typeface="Cambria" panose="02040503050406030204" pitchFamily="18" charset="0"/>
                <a:ea typeface="Cambria" panose="02040503050406030204" pitchFamily="18" charset="0"/>
              </a:rPr>
              <a:t>complete blood cell (CBC) counts</a:t>
            </a:r>
            <a:r>
              <a:rPr lang="en-US" sz="2000" dirty="0">
                <a:latin typeface="Cambria" panose="02040503050406030204" pitchFamily="18" charset="0"/>
                <a:ea typeface="Cambria" panose="02040503050406030204" pitchFamily="18" charset="0"/>
              </a:rPr>
              <a:t>: decrease value of hemoglobin,hematocrit,mean corpuscular volume</a:t>
            </a:r>
          </a:p>
          <a:p>
            <a:pPr marL="0" indent="0" algn="l">
              <a:buNone/>
            </a:pPr>
            <a:r>
              <a:rPr lang="en-US" sz="2400" b="1" dirty="0">
                <a:solidFill>
                  <a:schemeClr val="tx2">
                    <a:lumMod val="75000"/>
                  </a:schemeClr>
                </a:solidFill>
                <a:latin typeface="Cambria" panose="02040503050406030204" pitchFamily="18" charset="0"/>
                <a:ea typeface="Cambria" panose="02040503050406030204" pitchFamily="18" charset="0"/>
              </a:rPr>
              <a:t>Peripheral blood smear</a:t>
            </a:r>
            <a:r>
              <a:rPr lang="en-US" sz="2000" dirty="0">
                <a:solidFill>
                  <a:schemeClr val="tx2">
                    <a:lumMod val="75000"/>
                  </a:schemeClr>
                </a:solidFill>
                <a:latin typeface="Cambria" panose="02040503050406030204" pitchFamily="18" charset="0"/>
                <a:ea typeface="Cambria" panose="02040503050406030204" pitchFamily="18" charset="0"/>
              </a:rPr>
              <a:t>:</a:t>
            </a:r>
            <a:r>
              <a:rPr lang="en-US" sz="2000" dirty="0">
                <a:latin typeface="Cambria" panose="02040503050406030204" pitchFamily="18" charset="0"/>
                <a:ea typeface="Cambria" panose="02040503050406030204" pitchFamily="18" charset="0"/>
              </a:rPr>
              <a:t> microcytic hypochromic anemia</a:t>
            </a:r>
          </a:p>
          <a:p>
            <a:pPr marL="0" indent="0" algn="l">
              <a:buNone/>
            </a:pPr>
            <a:r>
              <a:rPr lang="en-US" sz="2000" dirty="0">
                <a:latin typeface="Cambria" panose="02040503050406030204" pitchFamily="18" charset="0"/>
                <a:ea typeface="Cambria" panose="02040503050406030204" pitchFamily="18" charset="0"/>
              </a:rPr>
              <a:t>Decrease value of iron and ferritin</a:t>
            </a:r>
          </a:p>
          <a:p>
            <a:pPr marL="0" indent="0" algn="l">
              <a:buNone/>
            </a:pPr>
            <a:r>
              <a:rPr lang="en-US" sz="4000" b="1" dirty="0">
                <a:solidFill>
                  <a:schemeClr val="tx2">
                    <a:lumMod val="75000"/>
                  </a:schemeClr>
                </a:solidFill>
                <a:latin typeface="Cambria" panose="02040503050406030204" pitchFamily="18" charset="0"/>
                <a:ea typeface="Cambria" panose="02040503050406030204" pitchFamily="18" charset="0"/>
              </a:rPr>
              <a:t>Imaging studies:</a:t>
            </a:r>
          </a:p>
          <a:p>
            <a:pPr marL="0" indent="0" algn="l">
              <a:buNone/>
            </a:pPr>
            <a:r>
              <a:rPr lang="en-US" sz="2400" b="1" dirty="0">
                <a:latin typeface="Cambria" panose="02040503050406030204" pitchFamily="18" charset="0"/>
                <a:ea typeface="Cambria" panose="02040503050406030204" pitchFamily="18" charset="0"/>
              </a:rPr>
              <a:t>Barium swallow: </a:t>
            </a:r>
          </a:p>
          <a:p>
            <a:pPr marL="0" indent="0" algn="l">
              <a:lnSpc>
                <a:spcPct val="110000"/>
              </a:lnSpc>
              <a:buNone/>
            </a:pPr>
            <a:r>
              <a:rPr lang="en-US" sz="2400" b="1" dirty="0">
                <a:latin typeface="Cambria" panose="02040503050406030204" pitchFamily="18" charset="0"/>
                <a:ea typeface="Cambria" panose="02040503050406030204" pitchFamily="18" charset="0"/>
              </a:rPr>
              <a:t>barium</a:t>
            </a:r>
            <a:r>
              <a:rPr lang="en-US" dirty="0">
                <a:solidFill>
                  <a:srgbClr val="2A2A2A"/>
                </a:solidFill>
                <a:latin typeface="Cambria" panose="02040503050406030204" pitchFamily="18" charset="0"/>
                <a:ea typeface="Cambria" panose="02040503050406030204" pitchFamily="18" charset="0"/>
              </a:rPr>
              <a:t> </a:t>
            </a:r>
            <a:r>
              <a:rPr lang="en-US" sz="2000" dirty="0">
                <a:solidFill>
                  <a:srgbClr val="2A2A2A"/>
                </a:solidFill>
                <a:latin typeface="Cambria" panose="02040503050406030204" pitchFamily="18" charset="0"/>
                <a:ea typeface="Cambria" panose="02040503050406030204" pitchFamily="18" charset="0"/>
              </a:rPr>
              <a:t>swallow may detect the web,</a:t>
            </a:r>
          </a:p>
          <a:p>
            <a:pPr marL="0" indent="0" algn="l">
              <a:lnSpc>
                <a:spcPct val="110000"/>
              </a:lnSpc>
              <a:buNone/>
            </a:pPr>
            <a:r>
              <a:rPr lang="en-US" sz="2000" dirty="0">
                <a:solidFill>
                  <a:srgbClr val="2A2A2A"/>
                </a:solidFill>
                <a:latin typeface="Cambria" panose="02040503050406030204" pitchFamily="18" charset="0"/>
                <a:ea typeface="Cambria" panose="02040503050406030204" pitchFamily="18" charset="0"/>
              </a:rPr>
              <a:t> which characteristically appears as a thin projection off the postcricoid, </a:t>
            </a:r>
          </a:p>
          <a:p>
            <a:pPr marL="0" indent="0" algn="l">
              <a:lnSpc>
                <a:spcPct val="110000"/>
              </a:lnSpc>
              <a:buNone/>
            </a:pPr>
            <a:r>
              <a:rPr lang="en-US" sz="2000" dirty="0">
                <a:solidFill>
                  <a:srgbClr val="2A2A2A"/>
                </a:solidFill>
                <a:latin typeface="Cambria" panose="02040503050406030204" pitchFamily="18" charset="0"/>
                <a:ea typeface="Cambria" panose="02040503050406030204" pitchFamily="18" charset="0"/>
              </a:rPr>
              <a:t>anterior esophageal wall.</a:t>
            </a:r>
            <a:endParaRPr lang="ar-JO" sz="2000" dirty="0">
              <a:solidFill>
                <a:srgbClr val="2A2A2A"/>
              </a:solidFill>
              <a:latin typeface="Cambria" panose="02040503050406030204" pitchFamily="18" charset="0"/>
              <a:ea typeface="Cambria" panose="02040503050406030204" pitchFamily="18" charset="0"/>
            </a:endParaRPr>
          </a:p>
          <a:p>
            <a:pPr marL="0" indent="0" algn="l">
              <a:buNone/>
            </a:pPr>
            <a:endParaRPr lang="en-US" dirty="0"/>
          </a:p>
        </p:txBody>
      </p:sp>
      <p:pic>
        <p:nvPicPr>
          <p:cNvPr id="4" name="Picture 3"/>
          <p:cNvPicPr>
            <a:picLocks noChangeAspect="1"/>
          </p:cNvPicPr>
          <p:nvPr/>
        </p:nvPicPr>
        <p:blipFill>
          <a:blip r:embed="rId2"/>
          <a:stretch>
            <a:fillRect/>
          </a:stretch>
        </p:blipFill>
        <p:spPr>
          <a:xfrm>
            <a:off x="8526379" y="2049863"/>
            <a:ext cx="3162627" cy="440219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690" y="462745"/>
            <a:ext cx="8911687" cy="1280890"/>
          </a:xfrm>
        </p:spPr>
        <p:txBody>
          <a:bodyPr>
            <a:normAutofit fontScale="90000"/>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754624" y="1694329"/>
            <a:ext cx="6025204" cy="4867835"/>
          </a:xfrm>
        </p:spPr>
        <p:txBody>
          <a:bodyPr>
            <a:normAutofit/>
          </a:bodyPr>
          <a:lstStyle/>
          <a:p>
            <a:pPr marL="0" indent="0" algn="l">
              <a:buNone/>
            </a:pPr>
            <a:r>
              <a:rPr lang="en-US" sz="3200" b="1" dirty="0">
                <a:solidFill>
                  <a:schemeClr val="tx2">
                    <a:lumMod val="75000"/>
                  </a:schemeClr>
                </a:solidFill>
                <a:latin typeface="Cambria" panose="02040503050406030204" pitchFamily="18" charset="0"/>
                <a:ea typeface="Cambria" panose="02040503050406030204" pitchFamily="18" charset="0"/>
              </a:rPr>
              <a:t>Esophagogastroduodenoscopy</a:t>
            </a:r>
            <a:r>
              <a:rPr lang="en-US" sz="3200" b="1" dirty="0">
                <a:solidFill>
                  <a:srgbClr val="2A2A2A"/>
                </a:solidFill>
                <a:latin typeface="Cambria" panose="02040503050406030204" pitchFamily="18" charset="0"/>
                <a:ea typeface="Cambria" panose="02040503050406030204" pitchFamily="18" charset="0"/>
              </a:rPr>
              <a:t>:</a:t>
            </a:r>
          </a:p>
          <a:p>
            <a:pPr marL="0" indent="0" algn="l">
              <a:buNone/>
            </a:pPr>
            <a:r>
              <a:rPr lang="en-US" sz="2800" dirty="0">
                <a:solidFill>
                  <a:srgbClr val="2A2A2A"/>
                </a:solidFill>
                <a:latin typeface="Cambria" panose="02040503050406030204" pitchFamily="18" charset="0"/>
                <a:ea typeface="Cambria" panose="02040503050406030204" pitchFamily="18" charset="0"/>
              </a:rPr>
              <a:t>may be used to evaluate patients with suspected Plummer-Vinson syndrome (PVS).</a:t>
            </a:r>
          </a:p>
          <a:p>
            <a:pPr marL="0" indent="0" algn="l">
              <a:buNone/>
            </a:pPr>
            <a:r>
              <a:rPr lang="en-US" sz="2800" dirty="0">
                <a:solidFill>
                  <a:srgbClr val="2A2A2A"/>
                </a:solidFill>
                <a:latin typeface="Cambria" panose="02040503050406030204" pitchFamily="18" charset="0"/>
                <a:ea typeface="Cambria" panose="02040503050406030204" pitchFamily="18" charset="0"/>
              </a:rPr>
              <a:t>If webbing is suspected, the endoscope should be advanced carefully </a:t>
            </a:r>
          </a:p>
          <a:p>
            <a:pPr marL="0" indent="0" algn="l">
              <a:buNone/>
            </a:pPr>
            <a:r>
              <a:rPr lang="en-US" sz="2800" dirty="0">
                <a:solidFill>
                  <a:srgbClr val="2A2A2A"/>
                </a:solidFill>
                <a:latin typeface="Cambria" panose="02040503050406030204" pitchFamily="18" charset="0"/>
                <a:ea typeface="Cambria" panose="02040503050406030204" pitchFamily="18" charset="0"/>
              </a:rPr>
              <a:t>under direct vision through the upper esophageal sphincter</a:t>
            </a:r>
          </a:p>
          <a:p>
            <a:pPr marL="0" indent="0" algn="l">
              <a:buNone/>
            </a:pPr>
            <a:endParaRPr lang="ar-JO" sz="2000" dirty="0"/>
          </a:p>
        </p:txBody>
      </p:sp>
      <p:pic>
        <p:nvPicPr>
          <p:cNvPr id="4" name="Picture 3"/>
          <p:cNvPicPr>
            <a:picLocks noChangeAspect="1"/>
          </p:cNvPicPr>
          <p:nvPr/>
        </p:nvPicPr>
        <p:blipFill>
          <a:blip r:embed="rId2"/>
          <a:stretch>
            <a:fillRect/>
          </a:stretch>
        </p:blipFill>
        <p:spPr>
          <a:xfrm>
            <a:off x="6981533" y="1527420"/>
            <a:ext cx="4835355" cy="486783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513745" y="1824790"/>
            <a:ext cx="7157014" cy="4710952"/>
          </a:xfrm>
        </p:spPr>
        <p:txBody>
          <a:bodyPr>
            <a:normAutofit fontScale="85000" lnSpcReduction="20000"/>
          </a:bodyPr>
          <a:lstStyle/>
          <a:p>
            <a:pPr marL="0" marR="0" lvl="0" indent="0" algn="l" defTabSz="457200" rtl="1" eaLnBrk="1" fontAlgn="auto" latinLnBrk="0" hangingPunct="1">
              <a:lnSpc>
                <a:spcPct val="100000"/>
              </a:lnSpc>
              <a:spcBef>
                <a:spcPts val="1000"/>
              </a:spcBef>
              <a:spcAft>
                <a:spcPts val="0"/>
              </a:spcAft>
              <a:buClr>
                <a:srgbClr val="353535"/>
              </a:buClr>
              <a:buSzTx/>
              <a:buFont typeface="Wingdings 3" charset="2"/>
              <a:buNone/>
              <a:tabLst/>
              <a:defRPr/>
            </a:pPr>
            <a:r>
              <a:rPr kumimoji="0" lang="en-US" sz="6300" b="1" i="0" u="none" strike="noStrike" kern="1200" cap="none" spc="0" normalizeH="0" baseline="0" noProof="0" dirty="0">
                <a:ln>
                  <a:noFill/>
                </a:ln>
                <a:solidFill>
                  <a:srgbClr val="2E5369"/>
                </a:solidFill>
                <a:effectLst/>
                <a:uLnTx/>
                <a:uFillTx/>
                <a:latin typeface="Cambria" panose="02040503050406030204" pitchFamily="18" charset="0"/>
                <a:ea typeface="Cambria" panose="02040503050406030204" pitchFamily="18" charset="0"/>
                <a:cs typeface="+mn-cs"/>
              </a:rPr>
              <a:t>Treatment:</a:t>
            </a:r>
            <a:endParaRPr lang="en-US" sz="2800" dirty="0">
              <a:solidFill>
                <a:srgbClr val="2A2A2A"/>
              </a:solidFill>
              <a:latin typeface="Cambria" panose="02040503050406030204" pitchFamily="18" charset="0"/>
              <a:ea typeface="Cambria" panose="02040503050406030204" pitchFamily="18" charset="0"/>
            </a:endParaRPr>
          </a:p>
          <a:p>
            <a:pPr algn="l" rtl="0"/>
            <a:endParaRPr lang="en-US" sz="2800" dirty="0">
              <a:solidFill>
                <a:srgbClr val="2A2A2A"/>
              </a:solidFill>
              <a:latin typeface="Cambria" panose="02040503050406030204" pitchFamily="18" charset="0"/>
              <a:ea typeface="Cambria" panose="02040503050406030204" pitchFamily="18" charset="0"/>
            </a:endParaRPr>
          </a:p>
          <a:p>
            <a:pPr algn="l" rtl="0"/>
            <a:r>
              <a:rPr lang="en-US" sz="2800" dirty="0">
                <a:solidFill>
                  <a:srgbClr val="2A2A2A"/>
                </a:solidFill>
                <a:latin typeface="Cambria" panose="02040503050406030204" pitchFamily="18" charset="0"/>
                <a:ea typeface="Cambria" panose="02040503050406030204" pitchFamily="18" charset="0"/>
              </a:rPr>
              <a:t>Treat </a:t>
            </a:r>
            <a:r>
              <a:rPr lang="en-US" sz="3000" b="1" dirty="0">
                <a:solidFill>
                  <a:schemeClr val="tx2">
                    <a:lumMod val="75000"/>
                  </a:schemeClr>
                </a:solidFill>
                <a:latin typeface="Cambria" panose="02040503050406030204" pitchFamily="18" charset="0"/>
                <a:ea typeface="Cambria" panose="02040503050406030204" pitchFamily="18" charset="0"/>
              </a:rPr>
              <a:t>iron deficiency </a:t>
            </a:r>
            <a:r>
              <a:rPr lang="en-US" sz="2800" dirty="0">
                <a:solidFill>
                  <a:srgbClr val="2A2A2A"/>
                </a:solidFill>
                <a:latin typeface="Cambria" panose="02040503050406030204" pitchFamily="18" charset="0"/>
                <a:ea typeface="Cambria" panose="02040503050406030204" pitchFamily="18" charset="0"/>
              </a:rPr>
              <a:t>and its underlying cause:</a:t>
            </a:r>
          </a:p>
          <a:p>
            <a:pPr marL="0" indent="0" algn="l" rtl="0">
              <a:buNone/>
            </a:pPr>
            <a:r>
              <a:rPr lang="en-US" sz="2800" dirty="0">
                <a:solidFill>
                  <a:srgbClr val="2A2A2A"/>
                </a:solidFill>
                <a:latin typeface="Cambria" panose="02040503050406030204" pitchFamily="18" charset="0"/>
                <a:ea typeface="Cambria" panose="02040503050406030204" pitchFamily="18" charset="0"/>
              </a:rPr>
              <a:t>Iron replacement is necessary to correct the anemia.</a:t>
            </a:r>
          </a:p>
          <a:p>
            <a:pPr algn="l" rtl="0"/>
            <a:r>
              <a:rPr lang="en-US" sz="2800" dirty="0">
                <a:solidFill>
                  <a:srgbClr val="2A2A2A"/>
                </a:solidFill>
                <a:latin typeface="Cambria" panose="02040503050406030204" pitchFamily="18" charset="0"/>
                <a:ea typeface="Cambria" panose="02040503050406030204" pitchFamily="18" charset="0"/>
              </a:rPr>
              <a:t>Treat </a:t>
            </a:r>
            <a:r>
              <a:rPr lang="en-US" sz="3000" b="1" dirty="0">
                <a:solidFill>
                  <a:schemeClr val="tx2">
                    <a:lumMod val="75000"/>
                  </a:schemeClr>
                </a:solidFill>
                <a:latin typeface="Cambria" panose="02040503050406030204" pitchFamily="18" charset="0"/>
                <a:ea typeface="Cambria" panose="02040503050406030204" pitchFamily="18" charset="0"/>
              </a:rPr>
              <a:t>dysphagia</a:t>
            </a:r>
            <a:r>
              <a:rPr lang="en-US" sz="2800" b="1" dirty="0">
                <a:solidFill>
                  <a:schemeClr val="tx2">
                    <a:lumMod val="75000"/>
                  </a:schemeClr>
                </a:solidFill>
                <a:latin typeface="Cambria" panose="02040503050406030204" pitchFamily="18" charset="0"/>
                <a:ea typeface="Cambria" panose="02040503050406030204" pitchFamily="18" charset="0"/>
              </a:rPr>
              <a:t> </a:t>
            </a:r>
            <a:r>
              <a:rPr lang="en-US" sz="2800" dirty="0">
                <a:solidFill>
                  <a:srgbClr val="2A2A2A"/>
                </a:solidFill>
                <a:latin typeface="Cambria" panose="02040503050406030204" pitchFamily="18" charset="0"/>
                <a:ea typeface="Cambria" panose="02040503050406030204" pitchFamily="18" charset="0"/>
              </a:rPr>
              <a:t>and </a:t>
            </a:r>
            <a:r>
              <a:rPr lang="en-US" sz="3000" b="1" dirty="0">
                <a:solidFill>
                  <a:schemeClr val="tx2">
                    <a:lumMod val="75000"/>
                  </a:schemeClr>
                </a:solidFill>
                <a:latin typeface="Cambria" panose="02040503050406030204" pitchFamily="18" charset="0"/>
                <a:ea typeface="Cambria" panose="02040503050406030204" pitchFamily="18" charset="0"/>
              </a:rPr>
              <a:t>the web.</a:t>
            </a:r>
            <a:endParaRPr lang="ar-JO" sz="3000" b="1" dirty="0">
              <a:solidFill>
                <a:schemeClr val="tx2">
                  <a:lumMod val="75000"/>
                </a:schemeClr>
              </a:solidFill>
              <a:latin typeface="Cambria" panose="02040503050406030204" pitchFamily="18" charset="0"/>
              <a:ea typeface="Cambria" panose="02040503050406030204" pitchFamily="18" charset="0"/>
            </a:endParaRPr>
          </a:p>
          <a:p>
            <a:pPr marL="0" indent="0" algn="l" rtl="0">
              <a:buNone/>
            </a:pPr>
            <a:r>
              <a:rPr lang="en-US" sz="2800" dirty="0">
                <a:solidFill>
                  <a:srgbClr val="2A2A2A"/>
                </a:solidFill>
                <a:latin typeface="Cambria" panose="02040503050406030204" pitchFamily="18" charset="0"/>
                <a:ea typeface="Cambria" panose="02040503050406030204" pitchFamily="18" charset="0"/>
              </a:rPr>
              <a:t>Aside from iron replacement, diet modification may be sufficient in mildly symptomatic patients. Those with significant and long-standing dysphagia usually require:</a:t>
            </a:r>
            <a:endParaRPr lang="ar-JO" sz="2800" dirty="0">
              <a:solidFill>
                <a:srgbClr val="2A2A2A"/>
              </a:solidFill>
              <a:latin typeface="Cambria" panose="02040503050406030204" pitchFamily="18" charset="0"/>
              <a:ea typeface="Cambria" panose="02040503050406030204" pitchFamily="18" charset="0"/>
            </a:endParaRP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1- mechanical dilation   </a:t>
            </a:r>
            <a:endParaRPr lang="ar-JO" sz="3000" b="1" dirty="0">
              <a:solidFill>
                <a:schemeClr val="tx2">
                  <a:lumMod val="75000"/>
                </a:schemeClr>
              </a:solidFill>
              <a:latin typeface="Cambria" panose="02040503050406030204" pitchFamily="18" charset="0"/>
              <a:ea typeface="Cambria" panose="02040503050406030204" pitchFamily="18" charset="0"/>
            </a:endParaRP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2- bougie(Savary dilator)</a:t>
            </a:r>
          </a:p>
          <a:p>
            <a:pPr marL="0" indent="0" algn="l">
              <a:buNone/>
            </a:pPr>
            <a:endParaRPr lang="en-US" sz="3000" b="1" dirty="0">
              <a:solidFill>
                <a:schemeClr val="tx2">
                  <a:lumMod val="75000"/>
                </a:schemeClr>
              </a:solidFill>
              <a:latin typeface="Cambria" panose="02040503050406030204" pitchFamily="18" charset="0"/>
              <a:ea typeface="Cambria" panose="02040503050406030204" pitchFamily="18" charset="0"/>
            </a:endParaRPr>
          </a:p>
          <a:p>
            <a:pPr marL="0" indent="0" algn="l">
              <a:buNone/>
            </a:pPr>
            <a:endParaRPr lang="en-US" sz="2400" dirty="0">
              <a:solidFill>
                <a:srgbClr val="2A2A2A"/>
              </a:solidFill>
              <a:latin typeface="proxima_nova_rgregular"/>
            </a:endParaRPr>
          </a:p>
          <a:p>
            <a:pPr marL="0" indent="0" algn="l">
              <a:buNone/>
            </a:pPr>
            <a:endParaRPr lang="en-US" sz="2400" dirty="0">
              <a:solidFill>
                <a:srgbClr val="2A2A2A"/>
              </a:solidFill>
              <a:latin typeface="proxima_nova_ltsemibold"/>
            </a:endParaRPr>
          </a:p>
          <a:p>
            <a:endParaRPr lang="ar-JO" dirty="0"/>
          </a:p>
        </p:txBody>
      </p:sp>
      <p:pic>
        <p:nvPicPr>
          <p:cNvPr id="5" name="Picture 4"/>
          <p:cNvPicPr>
            <a:picLocks noChangeAspect="1"/>
          </p:cNvPicPr>
          <p:nvPr/>
        </p:nvPicPr>
        <p:blipFill>
          <a:blip r:embed="rId2"/>
          <a:stretch>
            <a:fillRect/>
          </a:stretch>
        </p:blipFill>
        <p:spPr>
          <a:xfrm>
            <a:off x="8414084" y="2277980"/>
            <a:ext cx="3495675" cy="433938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305170" y="1752323"/>
            <a:ext cx="6200861" cy="5105677"/>
          </a:xfrm>
        </p:spPr>
        <p:txBody>
          <a:bodyPr>
            <a:noAutofit/>
          </a:bodyPr>
          <a:lstStyle/>
          <a:p>
            <a:pPr algn="l" rtl="0"/>
            <a:r>
              <a:rPr lang="en-US" sz="2800" dirty="0">
                <a:latin typeface="Cambria" panose="02040503050406030204" pitchFamily="18" charset="0"/>
                <a:ea typeface="Cambria" panose="02040503050406030204" pitchFamily="18" charset="0"/>
              </a:rPr>
              <a:t>Schatzki ring is a benign, thin,</a:t>
            </a:r>
          </a:p>
          <a:p>
            <a:pPr algn="l" rtl="0">
              <a:buNone/>
            </a:pPr>
            <a:r>
              <a:rPr lang="en-US" sz="2800" dirty="0">
                <a:latin typeface="Cambria" panose="02040503050406030204" pitchFamily="18" charset="0"/>
                <a:ea typeface="Cambria" panose="02040503050406030204" pitchFamily="18" charset="0"/>
              </a:rPr>
              <a:t> circular mucosal and submucosal</a:t>
            </a:r>
          </a:p>
          <a:p>
            <a:pPr algn="l" rtl="0">
              <a:buNone/>
            </a:pPr>
            <a:r>
              <a:rPr lang="en-US" sz="2800" dirty="0">
                <a:latin typeface="Cambria" panose="02040503050406030204" pitchFamily="18" charset="0"/>
                <a:ea typeface="Cambria" panose="02040503050406030204" pitchFamily="18" charset="0"/>
              </a:rPr>
              <a:t> membrane seen at the</a:t>
            </a:r>
          </a:p>
          <a:p>
            <a:pPr algn="l" rtl="0">
              <a:buNone/>
            </a:pPr>
            <a:r>
              <a:rPr lang="en-US" sz="2800" dirty="0">
                <a:latin typeface="Cambria" panose="02040503050406030204" pitchFamily="18" charset="0"/>
                <a:ea typeface="Cambria" panose="02040503050406030204" pitchFamily="18" charset="0"/>
              </a:rPr>
              <a:t> squamocolumnar junction of the distal esophagus that does not contain muscularis propria.</a:t>
            </a:r>
            <a:r>
              <a:rPr lang="en-US" sz="2800" baseline="30000" dirty="0">
                <a:latin typeface="Cambria" panose="02040503050406030204" pitchFamily="18" charset="0"/>
                <a:ea typeface="Cambria" panose="02040503050406030204" pitchFamily="18" charset="0"/>
              </a:rPr>
              <a:t> </a:t>
            </a:r>
          </a:p>
          <a:p>
            <a:pPr marL="0" indent="0" algn="l">
              <a:buNone/>
            </a:pPr>
            <a:r>
              <a:rPr lang="en-US" sz="2800" dirty="0">
                <a:latin typeface="Cambria" panose="02040503050406030204" pitchFamily="18" charset="0"/>
                <a:ea typeface="Cambria" panose="02040503050406030204" pitchFamily="18" charset="0"/>
              </a:rPr>
              <a:t>And its located approximately 2cm above gastro esophageal junction </a:t>
            </a:r>
          </a:p>
        </p:txBody>
      </p:sp>
      <p:pic>
        <p:nvPicPr>
          <p:cNvPr id="4100" name="Picture 4"/>
          <p:cNvPicPr>
            <a:picLocks noChangeAspect="1" noChangeArrowheads="1"/>
          </p:cNvPicPr>
          <p:nvPr/>
        </p:nvPicPr>
        <p:blipFill>
          <a:blip r:embed="rId2"/>
          <a:srcRect/>
          <a:stretch>
            <a:fillRect/>
          </a:stretch>
        </p:blipFill>
        <p:spPr bwMode="auto">
          <a:xfrm>
            <a:off x="8128000" y="1752323"/>
            <a:ext cx="3860799" cy="4734446"/>
          </a:xfrm>
          <a:prstGeom prst="rect">
            <a:avLst/>
          </a:prstGeom>
          <a:noFill/>
          <a:ln w="9525">
            <a:noFill/>
            <a:miter lim="800000"/>
            <a:headEnd/>
            <a:tailEnd/>
          </a:ln>
          <a:effectLst/>
        </p:spPr>
      </p:pic>
      <p:sp>
        <p:nvSpPr>
          <p:cNvPr id="2" name="Rectangle 1"/>
          <p:cNvSpPr/>
          <p:nvPr/>
        </p:nvSpPr>
        <p:spPr>
          <a:xfrm>
            <a:off x="1929301" y="516377"/>
            <a:ext cx="5046894" cy="923330"/>
          </a:xfrm>
          <a:prstGeom prst="rect">
            <a:avLst/>
          </a:prstGeom>
        </p:spPr>
        <p:txBody>
          <a:bodyPr wrap="none">
            <a:spAutoFit/>
          </a:bodyPr>
          <a:lstStyle/>
          <a:p>
            <a:r>
              <a:rPr lang="en-US" sz="5400" b="1" dirty="0">
                <a:solidFill>
                  <a:schemeClr val="tx2"/>
                </a:solidFill>
                <a:latin typeface="Arial Black" panose="020B0A04020102020204" pitchFamily="34" charset="0"/>
              </a:rPr>
              <a:t>schatzki ring</a:t>
            </a:r>
            <a:endParaRPr lang="ar-JO" sz="5400" b="1" dirty="0">
              <a:solidFill>
                <a:schemeClr val="tx2"/>
              </a:solidFill>
              <a:latin typeface="Arial Black" panose="020B0A040201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5731" y="760687"/>
            <a:ext cx="8911687" cy="1280890"/>
          </a:xfrm>
        </p:spPr>
        <p:txBody>
          <a:bodyPr>
            <a:normAutofit/>
          </a:bodyPr>
          <a:lstStyle/>
          <a:p>
            <a:r>
              <a:rPr lang="en-US" sz="4800" b="1" dirty="0">
                <a:solidFill>
                  <a:schemeClr val="tx2"/>
                </a:solidFill>
              </a:rPr>
              <a:t>Pathophysiology</a:t>
            </a:r>
            <a:endParaRPr lang="en-US" sz="4800" dirty="0">
              <a:solidFill>
                <a:schemeClr val="tx2"/>
              </a:solidFill>
            </a:endParaRPr>
          </a:p>
        </p:txBody>
      </p:sp>
      <p:sp>
        <p:nvSpPr>
          <p:cNvPr id="3" name="عنصر نائب للمحتوى 2"/>
          <p:cNvSpPr>
            <a:spLocks noGrp="1"/>
          </p:cNvSpPr>
          <p:nvPr>
            <p:ph idx="1"/>
          </p:nvPr>
        </p:nvSpPr>
        <p:spPr>
          <a:xfrm>
            <a:off x="1351722" y="2271011"/>
            <a:ext cx="11232406" cy="4414811"/>
          </a:xfrm>
        </p:spPr>
        <p:txBody>
          <a:bodyPr>
            <a:normAutofit/>
          </a:bodyPr>
          <a:lstStyle/>
          <a:p>
            <a:pPr algn="l" rtl="0"/>
            <a:r>
              <a:rPr lang="en-US" sz="3600" dirty="0">
                <a:latin typeface="Cambria" panose="02040503050406030204" pitchFamily="18" charset="0"/>
                <a:ea typeface="Cambria" panose="02040503050406030204" pitchFamily="18" charset="0"/>
              </a:rPr>
              <a:t>The pathogenesis is not clear but there are many hypotheses as :</a:t>
            </a:r>
          </a:p>
          <a:p>
            <a:pPr algn="l" rtl="0"/>
            <a:r>
              <a:rPr lang="en-US" sz="3600" dirty="0">
                <a:latin typeface="Cambria" panose="02040503050406030204" pitchFamily="18" charset="0"/>
                <a:ea typeface="Cambria" panose="02040503050406030204" pitchFamily="18" charset="0"/>
              </a:rPr>
              <a:t>The ring is congenital in origin </a:t>
            </a:r>
          </a:p>
          <a:p>
            <a:pPr algn="l" rtl="0"/>
            <a:r>
              <a:rPr lang="en-US" sz="3600" dirty="0">
                <a:latin typeface="Cambria" panose="02040503050406030204" pitchFamily="18" charset="0"/>
                <a:ea typeface="Cambria" panose="02040503050406030204" pitchFamily="18" charset="0"/>
              </a:rPr>
              <a:t>The ring is a complication of gastroesophageal reflux disease or pill induced esophagitis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71709" y="521079"/>
            <a:ext cx="8911687" cy="1280890"/>
          </a:xfrm>
        </p:spPr>
        <p:txBody>
          <a:bodyPr>
            <a:normAutofit/>
          </a:bodyPr>
          <a:lstStyle/>
          <a:p>
            <a:r>
              <a:rPr lang="en-US" sz="5400" b="1" dirty="0">
                <a:solidFill>
                  <a:schemeClr val="tx2"/>
                </a:solidFill>
              </a:rPr>
              <a:t>Prognosis </a:t>
            </a:r>
          </a:p>
        </p:txBody>
      </p:sp>
      <p:sp>
        <p:nvSpPr>
          <p:cNvPr id="3" name="عنصر نائب للمحتوى 2"/>
          <p:cNvSpPr>
            <a:spLocks noGrp="1"/>
          </p:cNvSpPr>
          <p:nvPr>
            <p:ph idx="1"/>
          </p:nvPr>
        </p:nvSpPr>
        <p:spPr>
          <a:xfrm>
            <a:off x="2055522" y="1801969"/>
            <a:ext cx="8229600" cy="4525963"/>
          </a:xfrm>
        </p:spPr>
        <p:txBody>
          <a:bodyPr>
            <a:normAutofit/>
          </a:bodyPr>
          <a:lstStyle/>
          <a:p>
            <a:pPr algn="l" rtl="0"/>
            <a:r>
              <a:rPr lang="en-US" sz="3600" dirty="0">
                <a:latin typeface="Arial" panose="020B0604020202020204" pitchFamily="34" charset="0"/>
                <a:cs typeface="Arial" panose="020B0604020202020204" pitchFamily="34" charset="0"/>
              </a:rPr>
              <a:t>The result of dilatation are excellent for schatzki ring </a:t>
            </a:r>
          </a:p>
          <a:p>
            <a:pPr algn="l" rtl="0"/>
            <a:r>
              <a:rPr lang="en-US" sz="3600" dirty="0">
                <a:latin typeface="Arial" panose="020B0604020202020204" pitchFamily="34" charset="0"/>
                <a:cs typeface="Arial" panose="020B0604020202020204" pitchFamily="34" charset="0"/>
              </a:rPr>
              <a:t>No mortality has been described to this disease </a:t>
            </a:r>
          </a:p>
          <a:p>
            <a:pPr algn="l" rtl="0"/>
            <a:r>
              <a:rPr lang="en-US" sz="3600" dirty="0">
                <a:latin typeface="Arial" panose="020B0604020202020204" pitchFamily="34" charset="0"/>
                <a:cs typeface="Arial" panose="020B0604020202020204" pitchFamily="34" charset="0"/>
              </a:rPr>
              <a:t>Morbidity is variable but most episodes of dysphagia are short lived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40156" y="764787"/>
            <a:ext cx="8911687" cy="1280890"/>
          </a:xfrm>
        </p:spPr>
        <p:txBody>
          <a:bodyPr>
            <a:normAutofit/>
          </a:bodyPr>
          <a:lstStyle/>
          <a:p>
            <a:r>
              <a:rPr lang="en-US" sz="4800" b="1" dirty="0">
                <a:solidFill>
                  <a:schemeClr val="tx2"/>
                </a:solidFill>
              </a:rPr>
              <a:t>History  and imaging studies </a:t>
            </a:r>
          </a:p>
        </p:txBody>
      </p:sp>
      <p:sp>
        <p:nvSpPr>
          <p:cNvPr id="3" name="عنصر نائب للمحتوى 2"/>
          <p:cNvSpPr>
            <a:spLocks noGrp="1"/>
          </p:cNvSpPr>
          <p:nvPr>
            <p:ph idx="1"/>
          </p:nvPr>
        </p:nvSpPr>
        <p:spPr>
          <a:xfrm>
            <a:off x="2148579" y="2248877"/>
            <a:ext cx="8915400" cy="3777622"/>
          </a:xfrm>
        </p:spPr>
        <p:txBody>
          <a:bodyPr>
            <a:normAutofit/>
          </a:bodyPr>
          <a:lstStyle/>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Typically the patient ate a meal in hurried fashion </a:t>
            </a:r>
          </a:p>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Dysphagia may not recur for months or years  and daily dysphagia is unlikely </a:t>
            </a:r>
          </a:p>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the most common method to diagnose it ,are Barium swallow and endoscopy</a:t>
            </a:r>
          </a:p>
          <a:p>
            <a:pPr>
              <a:lnSpc>
                <a:spcPct val="200000"/>
              </a:lnSpc>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645" y="795797"/>
            <a:ext cx="6777817" cy="646331"/>
          </a:xfrm>
          <a:prstGeom prst="rect">
            <a:avLst/>
          </a:prstGeom>
        </p:spPr>
        <p:txBody>
          <a:bodyPr wrap="none">
            <a:spAutoFit/>
          </a:bodyPr>
          <a:lstStyle/>
          <a:p>
            <a:pPr marL="514350" indent="-514350">
              <a:buFont typeface="+mj-lt"/>
              <a:buAutoNum type="arabicPeriod"/>
            </a:pPr>
            <a:r>
              <a:rPr lang="en-GB" sz="36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600" dirty="0">
              <a:solidFill>
                <a:schemeClr val="tx1">
                  <a:lumMod val="95000"/>
                  <a:lumOff val="5000"/>
                </a:schemeClr>
              </a:solidFill>
            </a:endParaRPr>
          </a:p>
        </p:txBody>
      </p:sp>
      <p:sp>
        <p:nvSpPr>
          <p:cNvPr id="6" name="TextBox 5"/>
          <p:cNvSpPr txBox="1"/>
          <p:nvPr/>
        </p:nvSpPr>
        <p:spPr>
          <a:xfrm>
            <a:off x="2221605" y="1724475"/>
            <a:ext cx="7482626" cy="800219"/>
          </a:xfrm>
          <a:prstGeom prst="rect">
            <a:avLst/>
          </a:prstGeom>
          <a:noFill/>
        </p:spPr>
        <p:txBody>
          <a:bodyPr wrap="square" rtlCol="1">
            <a:spAutoFit/>
          </a:bodyPr>
          <a:lstStyle/>
          <a:p>
            <a:pPr marL="342900" indent="-342900">
              <a:buFont typeface="+mj-lt"/>
              <a:buAutoNum type="alphaUcPeriod"/>
            </a:pPr>
            <a:r>
              <a:rPr lang="en-US" sz="2800" b="1" dirty="0">
                <a:latin typeface="Arial Rounded MT Bold" panose="020F0704030504030204" pitchFamily="34" charset="0"/>
                <a:cs typeface="Arial" panose="020B0604020202020204" pitchFamily="34" charset="0"/>
              </a:rPr>
              <a:t>Neuromuscular:</a:t>
            </a:r>
          </a:p>
          <a:p>
            <a:pPr marL="342900" indent="-342900">
              <a:buFont typeface="+mj-lt"/>
              <a:buAutoNum type="alphaUcPeriod"/>
            </a:pPr>
            <a:endParaRPr lang="ar-JO" dirty="0"/>
          </a:p>
        </p:txBody>
      </p:sp>
      <p:sp>
        <p:nvSpPr>
          <p:cNvPr id="7" name="TextBox 6"/>
          <p:cNvSpPr txBox="1"/>
          <p:nvPr/>
        </p:nvSpPr>
        <p:spPr>
          <a:xfrm>
            <a:off x="2629692" y="2232307"/>
            <a:ext cx="6130344" cy="1938992"/>
          </a:xfrm>
          <a:prstGeom prst="rect">
            <a:avLst/>
          </a:prstGeom>
          <a:noFill/>
        </p:spPr>
        <p:txBody>
          <a:bodyPr wrap="square" rtlCol="1">
            <a:spAutoFit/>
          </a:bodyPr>
          <a:lstStyle/>
          <a:p>
            <a:pPr marL="285750" indent="-285750">
              <a:buFont typeface="Arial" panose="020B0604020202020204" pitchFamily="34" charset="0"/>
              <a:buChar char="•"/>
            </a:pPr>
            <a:r>
              <a:rPr lang="en-US" sz="2000" dirty="0"/>
              <a:t>CVA</a:t>
            </a:r>
          </a:p>
          <a:p>
            <a:pPr marL="285750" indent="-285750">
              <a:buFont typeface="Arial" panose="020B0604020202020204" pitchFamily="34" charset="0"/>
              <a:buChar char="•"/>
            </a:pPr>
            <a:r>
              <a:rPr lang="en-US" sz="2000" dirty="0"/>
              <a:t>MI</a:t>
            </a:r>
          </a:p>
          <a:p>
            <a:pPr marL="285750" indent="-285750">
              <a:buFont typeface="Arial" panose="020B0604020202020204" pitchFamily="34" charset="0"/>
              <a:buChar char="•"/>
            </a:pPr>
            <a:r>
              <a:rPr lang="en-US" sz="2000" dirty="0"/>
              <a:t>Myasthenia gravis</a:t>
            </a:r>
          </a:p>
          <a:p>
            <a:pPr marL="285750" indent="-285750">
              <a:buFont typeface="Arial" panose="020B0604020202020204" pitchFamily="34" charset="0"/>
              <a:buChar char="•"/>
            </a:pPr>
            <a:r>
              <a:rPr lang="en-US" sz="2000" dirty="0"/>
              <a:t>Poliomyelitis </a:t>
            </a:r>
          </a:p>
          <a:p>
            <a:pPr marL="285750" indent="-285750">
              <a:buFont typeface="Arial" panose="020B0604020202020204" pitchFamily="34" charset="0"/>
              <a:buChar char="•"/>
            </a:pPr>
            <a:r>
              <a:rPr lang="en-US" sz="2000" dirty="0"/>
              <a:t>Primary myositis </a:t>
            </a:r>
          </a:p>
          <a:p>
            <a:pPr marL="285750" indent="-285750">
              <a:buFont typeface="Arial" panose="020B0604020202020204" pitchFamily="34" charset="0"/>
              <a:buChar char="•"/>
            </a:pPr>
            <a:r>
              <a:rPr lang="en-US" sz="2000" dirty="0"/>
              <a:t>Oculopharengeal muscular dystrophy</a:t>
            </a:r>
            <a:endParaRPr lang="ar-JO" sz="2000" dirty="0"/>
          </a:p>
        </p:txBody>
      </p:sp>
      <p:sp>
        <p:nvSpPr>
          <p:cNvPr id="8" name="TextBox 7"/>
          <p:cNvSpPr txBox="1"/>
          <p:nvPr/>
        </p:nvSpPr>
        <p:spPr>
          <a:xfrm>
            <a:off x="2221605" y="4224270"/>
            <a:ext cx="6538431" cy="523220"/>
          </a:xfrm>
          <a:prstGeom prst="rect">
            <a:avLst/>
          </a:prstGeom>
          <a:noFill/>
        </p:spPr>
        <p:txBody>
          <a:bodyPr wrap="square" rtlCol="1">
            <a:spAutoFit/>
          </a:bodyPr>
          <a:lstStyle/>
          <a:p>
            <a:pPr marL="342900" indent="-342900">
              <a:buFont typeface="+mj-lt"/>
              <a:buAutoNum type="alphaUcPeriod" startAt="2"/>
            </a:pPr>
            <a:r>
              <a:rPr lang="en-US" sz="2800" b="1" dirty="0">
                <a:latin typeface="Arial Rounded MT Bold" panose="020F0704030504030204" pitchFamily="34" charset="0"/>
              </a:rPr>
              <a:t>Mechanical or obstructive lesions :</a:t>
            </a:r>
            <a:endParaRPr lang="ar-JO" sz="2800" b="1" dirty="0">
              <a:latin typeface="Arial Rounded MT Bold" panose="020F0704030504030204" pitchFamily="34" charset="0"/>
            </a:endParaRPr>
          </a:p>
        </p:txBody>
      </p:sp>
      <p:sp>
        <p:nvSpPr>
          <p:cNvPr id="9" name="TextBox 8"/>
          <p:cNvSpPr txBox="1"/>
          <p:nvPr/>
        </p:nvSpPr>
        <p:spPr>
          <a:xfrm>
            <a:off x="2735127" y="4696633"/>
            <a:ext cx="7155848" cy="1631216"/>
          </a:xfrm>
          <a:prstGeom prst="rect">
            <a:avLst/>
          </a:prstGeom>
          <a:noFill/>
        </p:spPr>
        <p:txBody>
          <a:bodyPr wrap="square" rtlCol="1">
            <a:spAutoFit/>
          </a:bodyPr>
          <a:lstStyle/>
          <a:p>
            <a:pPr marL="285750" indent="-285750">
              <a:buFont typeface="Arial" panose="020B0604020202020204" pitchFamily="34" charset="0"/>
              <a:buChar char="•"/>
            </a:pPr>
            <a:r>
              <a:rPr lang="en-US" sz="2000" dirty="0"/>
              <a:t>Inflammatory(pharyngitis , abscess)</a:t>
            </a:r>
          </a:p>
          <a:p>
            <a:pPr marL="285750" indent="-285750">
              <a:buFont typeface="Arial" panose="020B0604020202020204" pitchFamily="34" charset="0"/>
              <a:buChar char="•"/>
            </a:pPr>
            <a:r>
              <a:rPr lang="en-US" sz="2000" dirty="0"/>
              <a:t>Neoplastic</a:t>
            </a:r>
          </a:p>
          <a:p>
            <a:pPr marL="285750" indent="-285750">
              <a:buFont typeface="Arial" panose="020B0604020202020204" pitchFamily="34" charset="0"/>
              <a:buChar char="•"/>
            </a:pPr>
            <a:r>
              <a:rPr lang="en-US" sz="2000" dirty="0"/>
              <a:t>Plummer-</a:t>
            </a:r>
            <a:r>
              <a:rPr lang="en-US" sz="2000" dirty="0" err="1"/>
              <a:t>vinson</a:t>
            </a:r>
            <a:r>
              <a:rPr lang="en-US" sz="2000" dirty="0"/>
              <a:t> syndrome </a:t>
            </a:r>
          </a:p>
          <a:p>
            <a:pPr marL="285750" indent="-285750">
              <a:buFont typeface="Arial" panose="020B0604020202020204" pitchFamily="34" charset="0"/>
              <a:buChar char="•"/>
            </a:pPr>
            <a:r>
              <a:rPr lang="en-US" sz="2000" dirty="0"/>
              <a:t>Extrinsic compression (goiter , cervical osteophytes)</a:t>
            </a:r>
          </a:p>
          <a:p>
            <a:pPr marL="285750" indent="-285750">
              <a:buFont typeface="Arial" panose="020B0604020202020204" pitchFamily="34" charset="0"/>
              <a:buChar char="•"/>
            </a:pPr>
            <a:r>
              <a:rPr lang="en-US" sz="2000" dirty="0" err="1"/>
              <a:t>Diorder</a:t>
            </a:r>
            <a:r>
              <a:rPr lang="en-US" sz="2000" dirty="0"/>
              <a:t> of upper esophageal sphincter.</a:t>
            </a:r>
            <a:endParaRPr lang="ar-JO"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603" y="0"/>
            <a:ext cx="3537397" cy="238340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88372" y="636989"/>
            <a:ext cx="8911687" cy="1280890"/>
          </a:xfrm>
        </p:spPr>
        <p:txBody>
          <a:bodyPr>
            <a:normAutofit/>
          </a:bodyPr>
          <a:lstStyle/>
          <a:p>
            <a:r>
              <a:rPr lang="en-US" sz="5400" b="1" dirty="0">
                <a:solidFill>
                  <a:schemeClr val="tx2"/>
                </a:solidFill>
              </a:rPr>
              <a:t>Management </a:t>
            </a:r>
          </a:p>
        </p:txBody>
      </p:sp>
      <p:sp>
        <p:nvSpPr>
          <p:cNvPr id="3" name="عنصر نائب للمحتوى 2"/>
          <p:cNvSpPr>
            <a:spLocks noGrp="1"/>
          </p:cNvSpPr>
          <p:nvPr>
            <p:ph idx="1"/>
          </p:nvPr>
        </p:nvSpPr>
        <p:spPr>
          <a:xfrm>
            <a:off x="1833071" y="1605566"/>
            <a:ext cx="8915400" cy="3777622"/>
          </a:xfrm>
        </p:spPr>
        <p:txBody>
          <a:bodyPr>
            <a:noAutofit/>
          </a:bodyPr>
          <a:lstStyle/>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Treatment is aimed at reducing the diameter of ring  through esophageal dilation French mercury bougie or balloon </a:t>
            </a:r>
          </a:p>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 no specific drug therapy exists for schatzki ring, but if reflux disease is  suspected we give proton pump inhibitor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86178" y="785861"/>
            <a:ext cx="8911687" cy="1280890"/>
          </a:xfrm>
        </p:spPr>
        <p:txBody>
          <a:bodyPr>
            <a:normAutofit/>
          </a:bodyPr>
          <a:lstStyle/>
          <a:p>
            <a:r>
              <a:rPr lang="en-US" sz="4400" b="1" dirty="0">
                <a:solidFill>
                  <a:schemeClr val="tx2"/>
                </a:solidFill>
                <a:latin typeface="Cambria" panose="02040503050406030204" pitchFamily="18" charset="0"/>
                <a:ea typeface="Cambria" panose="02040503050406030204" pitchFamily="18" charset="0"/>
              </a:rPr>
              <a:t>Zenker diverticulum</a:t>
            </a:r>
          </a:p>
        </p:txBody>
      </p:sp>
      <p:sp>
        <p:nvSpPr>
          <p:cNvPr id="3" name="عنصر نائب للمحتوى 2"/>
          <p:cNvSpPr>
            <a:spLocks noGrp="1"/>
          </p:cNvSpPr>
          <p:nvPr>
            <p:ph idx="1"/>
          </p:nvPr>
        </p:nvSpPr>
        <p:spPr>
          <a:xfrm>
            <a:off x="1080498" y="2172677"/>
            <a:ext cx="7133471" cy="3671696"/>
          </a:xfrm>
        </p:spPr>
        <p:txBody>
          <a:bodyPr>
            <a:noAutofit/>
          </a:bodyPr>
          <a:lstStyle/>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Zenker diverticulum, a pulsion diverticulum of the hypopharynx, is a rare lesion that occurs in elderly populations. The condition results in a classic presentation of symptoms, with complications that include aspiration and pneumonia</a:t>
            </a:r>
          </a:p>
        </p:txBody>
      </p:sp>
      <p:pic>
        <p:nvPicPr>
          <p:cNvPr id="4" name="Picture 2"/>
          <p:cNvPicPr>
            <a:picLocks noChangeAspect="1" noChangeArrowheads="1"/>
          </p:cNvPicPr>
          <p:nvPr/>
        </p:nvPicPr>
        <p:blipFill>
          <a:blip r:embed="rId2"/>
          <a:srcRect/>
          <a:stretch>
            <a:fillRect/>
          </a:stretch>
        </p:blipFill>
        <p:spPr bwMode="auto">
          <a:xfrm>
            <a:off x="8446655" y="973122"/>
            <a:ext cx="3454400" cy="5736386"/>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88149" y="714262"/>
            <a:ext cx="8911687" cy="1280890"/>
          </a:xfrm>
        </p:spPr>
        <p:txBody>
          <a:bodyPr>
            <a:normAutofit/>
          </a:bodyPr>
          <a:lstStyle/>
          <a:p>
            <a:r>
              <a:rPr lang="en-US" sz="4800" b="1" dirty="0">
                <a:solidFill>
                  <a:schemeClr val="tx2"/>
                </a:solidFill>
              </a:rPr>
              <a:t>The pathophysiology </a:t>
            </a:r>
          </a:p>
        </p:txBody>
      </p:sp>
      <p:sp>
        <p:nvSpPr>
          <p:cNvPr id="3" name="عنصر نائب للمحتوى 2"/>
          <p:cNvSpPr>
            <a:spLocks noGrp="1"/>
          </p:cNvSpPr>
          <p:nvPr>
            <p:ph idx="1"/>
          </p:nvPr>
        </p:nvSpPr>
        <p:spPr>
          <a:xfrm>
            <a:off x="978794" y="1634543"/>
            <a:ext cx="11037195" cy="4251101"/>
          </a:xfrm>
        </p:spPr>
        <p:txBody>
          <a:bodyPr>
            <a:noAutofit/>
          </a:bodyPr>
          <a:lstStyle/>
          <a:p>
            <a:endParaRPr lang="en-US" sz="2400" dirty="0"/>
          </a:p>
          <a:p>
            <a:pPr marL="0" indent="0" algn="l">
              <a:lnSpc>
                <a:spcPct val="150000"/>
              </a:lnSpc>
              <a:buNone/>
            </a:pPr>
            <a:r>
              <a:rPr lang="en-US" sz="2400" dirty="0">
                <a:solidFill>
                  <a:schemeClr val="tx1">
                    <a:lumMod val="95000"/>
                    <a:lumOff val="5000"/>
                  </a:schemeClr>
                </a:solidFill>
                <a:latin typeface="Cambria" panose="02040503050406030204" pitchFamily="18" charset="0"/>
                <a:ea typeface="Cambria" panose="02040503050406030204" pitchFamily="18" charset="0"/>
              </a:rPr>
              <a:t>The pathologic process in Zenker diverticulum involves herniation of the esophageal mucosa posteriorly between the cricopharyngeal (CP) muscle and the inferior pharyngeal constrictor muscles. </a:t>
            </a:r>
          </a:p>
          <a:p>
            <a:pPr marL="0" indent="0" algn="l">
              <a:lnSpc>
                <a:spcPct val="150000"/>
              </a:lnSpc>
              <a:buNone/>
            </a:pPr>
            <a:r>
              <a:rPr lang="en-US" sz="2400" dirty="0">
                <a:solidFill>
                  <a:schemeClr val="tx1">
                    <a:lumMod val="95000"/>
                    <a:lumOff val="5000"/>
                  </a:schemeClr>
                </a:solidFill>
                <a:latin typeface="Cambria" panose="02040503050406030204" pitchFamily="18" charset="0"/>
                <a:ea typeface="Cambria" panose="02040503050406030204" pitchFamily="18" charset="0"/>
              </a:rPr>
              <a:t>Therefore, by strict definition, a Zenker diverticulum is a false diverticulum.</a:t>
            </a:r>
          </a:p>
          <a:p>
            <a:pPr marL="0" indent="0" algn="l">
              <a:buNone/>
            </a:pPr>
            <a:r>
              <a:rPr lang="en-US" sz="2400" dirty="0">
                <a:solidFill>
                  <a:schemeClr val="tx1">
                    <a:lumMod val="95000"/>
                    <a:lumOff val="5000"/>
                  </a:schemeClr>
                </a:solidFill>
                <a:latin typeface="Cambria" panose="02040503050406030204" pitchFamily="18" charset="0"/>
                <a:ea typeface="Cambria" panose="02040503050406030204" pitchFamily="18" charset="0"/>
              </a:rPr>
              <a:t> The retention of food elements and secretions within the lesion’s pouch frequently leads to halitosis, regurgitation, aspiration, and </a:t>
            </a:r>
            <a:r>
              <a:rPr lang="en-US" sz="2400" dirty="0" err="1">
                <a:solidFill>
                  <a:schemeClr val="tx1">
                    <a:lumMod val="95000"/>
                    <a:lumOff val="5000"/>
                  </a:schemeClr>
                </a:solidFill>
                <a:latin typeface="Cambria" panose="02040503050406030204" pitchFamily="18" charset="0"/>
                <a:ea typeface="Cambria" panose="02040503050406030204" pitchFamily="18" charset="0"/>
              </a:rPr>
              <a:t>dysphagia</a:t>
            </a:r>
            <a:r>
              <a:rPr lang="en-US" sz="2400" dirty="0">
                <a:solidFill>
                  <a:schemeClr val="tx1">
                    <a:lumMod val="95000"/>
                    <a:lumOff val="5000"/>
                  </a:schemeClr>
                </a:solidFill>
                <a:latin typeface="Cambria" panose="02040503050406030204" pitchFamily="18" charset="0"/>
                <a:ea typeface="Cambria" panose="02040503050406030204" pitchFamily="18" charset="0"/>
              </a:rPr>
              <a:t> in patients.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55798" y="662747"/>
            <a:ext cx="8911687" cy="1280890"/>
          </a:xfrm>
        </p:spPr>
        <p:txBody>
          <a:bodyPr>
            <a:normAutofit/>
          </a:bodyPr>
          <a:lstStyle/>
          <a:p>
            <a:r>
              <a:rPr lang="en-US" sz="5400" b="1" dirty="0">
                <a:solidFill>
                  <a:schemeClr val="tx2"/>
                </a:solidFill>
              </a:rPr>
              <a:t>Diagnosis </a:t>
            </a:r>
          </a:p>
        </p:txBody>
      </p:sp>
      <p:sp>
        <p:nvSpPr>
          <p:cNvPr id="3" name="عنصر نائب للمحتوى 2"/>
          <p:cNvSpPr>
            <a:spLocks noGrp="1"/>
          </p:cNvSpPr>
          <p:nvPr>
            <p:ph idx="1"/>
          </p:nvPr>
        </p:nvSpPr>
        <p:spPr>
          <a:xfrm>
            <a:off x="1284813" y="2153635"/>
            <a:ext cx="7702182" cy="3777622"/>
          </a:xfrm>
        </p:spPr>
        <p:txBody>
          <a:bodyPr>
            <a:normAutofit/>
          </a:bodyPr>
          <a:lstStyle/>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The criterion standard of confirmatory evaluations is the barium swallow with video fluoroscopy. </a:t>
            </a:r>
          </a:p>
          <a:p>
            <a:pPr marL="0" indent="0" algn="l">
              <a:buNone/>
            </a:pPr>
            <a:endParaRPr lang="en-US" sz="2800" dirty="0">
              <a:solidFill>
                <a:schemeClr val="tx1">
                  <a:lumMod val="95000"/>
                  <a:lumOff val="5000"/>
                </a:schemeClr>
              </a:solidFill>
              <a:latin typeface="Cambria" panose="02040503050406030204" pitchFamily="18" charset="0"/>
              <a:ea typeface="Cambria" panose="02040503050406030204" pitchFamily="18" charset="0"/>
            </a:endParaRP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This study provides information about the size, location, and character of the mucosal lining of the Zenker diverticulum, </a:t>
            </a:r>
          </a:p>
        </p:txBody>
      </p:sp>
      <p:pic>
        <p:nvPicPr>
          <p:cNvPr id="4" name="Picture 2"/>
          <p:cNvPicPr>
            <a:picLocks noChangeAspect="1" noChangeArrowheads="1"/>
          </p:cNvPicPr>
          <p:nvPr/>
        </p:nvPicPr>
        <p:blipFill>
          <a:blip r:embed="rId2"/>
          <a:stretch>
            <a:fillRect/>
          </a:stretch>
        </p:blipFill>
        <p:spPr bwMode="auto">
          <a:xfrm>
            <a:off x="8640954" y="1490344"/>
            <a:ext cx="3254062" cy="4914363"/>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15680" y="624110"/>
            <a:ext cx="8911687" cy="1280890"/>
          </a:xfrm>
        </p:spPr>
        <p:txBody>
          <a:bodyPr>
            <a:normAutofit/>
          </a:bodyPr>
          <a:lstStyle/>
          <a:p>
            <a:r>
              <a:rPr lang="en-US" sz="5400" b="1" dirty="0">
                <a:solidFill>
                  <a:schemeClr val="tx2"/>
                </a:solidFill>
              </a:rPr>
              <a:t>Surgical intervention </a:t>
            </a:r>
          </a:p>
        </p:txBody>
      </p:sp>
      <p:sp>
        <p:nvSpPr>
          <p:cNvPr id="3" name="عنصر نائب للمحتوى 2"/>
          <p:cNvSpPr>
            <a:spLocks noGrp="1"/>
          </p:cNvSpPr>
          <p:nvPr>
            <p:ph idx="1"/>
          </p:nvPr>
        </p:nvSpPr>
        <p:spPr>
          <a:xfrm>
            <a:off x="2202845" y="1682840"/>
            <a:ext cx="8915400" cy="4551050"/>
          </a:xfrm>
        </p:spPr>
        <p:txBody>
          <a:bodyPr>
            <a:normAutofit fontScale="92500"/>
          </a:bodyPr>
          <a:lstStyle/>
          <a:p>
            <a:endParaRPr lang="en-US" dirty="0"/>
          </a:p>
          <a:p>
            <a:pPr marL="0" indent="0" algn="l" rtl="0">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Zenker diverticula require intervention only if they produce symptoms. In general, small (</a:t>
            </a:r>
            <a:r>
              <a:rPr lang="en-US" sz="2800" dirty="0" err="1">
                <a:solidFill>
                  <a:schemeClr val="tx1">
                    <a:lumMod val="95000"/>
                    <a:lumOff val="5000"/>
                  </a:schemeClr>
                </a:solidFill>
                <a:latin typeface="Cambria" panose="02040503050406030204" pitchFamily="18" charset="0"/>
                <a:ea typeface="Cambria" panose="02040503050406030204" pitchFamily="18" charset="0"/>
              </a:rPr>
              <a:t>ie</a:t>
            </a:r>
            <a:r>
              <a:rPr lang="en-US" sz="2800" dirty="0">
                <a:solidFill>
                  <a:schemeClr val="tx1">
                    <a:lumMod val="95000"/>
                    <a:lumOff val="5000"/>
                  </a:schemeClr>
                </a:solidFill>
                <a:latin typeface="Cambria" panose="02040503050406030204" pitchFamily="18" charset="0"/>
                <a:ea typeface="Cambria" panose="02040503050406030204" pitchFamily="18" charset="0"/>
              </a:rPr>
              <a:t>, &lt; 2 cm) lesions found incidentally require no intervention. However, some surgeons contend that because these lesions are likely to become larger with time, intervention ought to be considered in younger, healthier, asymptomatic patients with Zenker diverticula.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14888" y="2095182"/>
            <a:ext cx="9761628" cy="4305837"/>
          </a:xfrm>
        </p:spPr>
        <p:txBody>
          <a:bodyPr>
            <a:normAutofit/>
          </a:bodyPr>
          <a:lstStyle/>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Small lesions are satisfactorily treated with a </a:t>
            </a:r>
            <a:r>
              <a:rPr lang="en-US" sz="2400" dirty="0" err="1">
                <a:solidFill>
                  <a:schemeClr val="tx1">
                    <a:lumMod val="95000"/>
                    <a:lumOff val="5000"/>
                  </a:schemeClr>
                </a:solidFill>
                <a:latin typeface="Cambria" panose="02040503050406030204" pitchFamily="18" charset="0"/>
                <a:ea typeface="Cambria" panose="02040503050406030204" pitchFamily="18" charset="0"/>
              </a:rPr>
              <a:t>cricopharyngeus</a:t>
            </a:r>
            <a:r>
              <a:rPr lang="en-US" sz="2400" dirty="0">
                <a:solidFill>
                  <a:schemeClr val="tx1">
                    <a:lumMod val="95000"/>
                    <a:lumOff val="5000"/>
                  </a:schemeClr>
                </a:solidFill>
                <a:latin typeface="Cambria" panose="02040503050406030204" pitchFamily="18" charset="0"/>
                <a:ea typeface="Cambria" panose="02040503050406030204" pitchFamily="18" charset="0"/>
              </a:rPr>
              <a:t> (CP) myotomy</a:t>
            </a:r>
          </a:p>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 Intermediate and large diverticula (i.e., 2-6 cm) are best managed with open diverticulectomy with CP myotomy</a:t>
            </a:r>
          </a:p>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 Very large diverticula (i.e., &gt;6 cm) are best managed with excision with CP myotomy or a diverticulopexy with CP myotomy</a:t>
            </a:r>
          </a:p>
        </p:txBody>
      </p:sp>
      <p:sp>
        <p:nvSpPr>
          <p:cNvPr id="4" name="Rectangle 3"/>
          <p:cNvSpPr/>
          <p:nvPr/>
        </p:nvSpPr>
        <p:spPr>
          <a:xfrm>
            <a:off x="2141457" y="617043"/>
            <a:ext cx="7197804" cy="923330"/>
          </a:xfrm>
          <a:prstGeom prst="rect">
            <a:avLst/>
          </a:prstGeom>
        </p:spPr>
        <p:txBody>
          <a:bodyPr wrap="none">
            <a:spAutoFit/>
          </a:bodyPr>
          <a:lstStyle/>
          <a:p>
            <a:r>
              <a:rPr lang="en-US" sz="5400" b="1">
                <a:solidFill>
                  <a:schemeClr val="tx2"/>
                </a:solidFill>
              </a:rPr>
              <a:t>Surgical intervention </a:t>
            </a:r>
            <a:endParaRPr lang="ar-JO" sz="5400" b="1" dirty="0">
              <a:solidFill>
                <a:schemeClr val="tx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33988" y="2123804"/>
            <a:ext cx="8915400" cy="4550533"/>
          </a:xfrm>
        </p:spPr>
        <p:txBody>
          <a:bodyPr>
            <a:normAutofit/>
          </a:bodyPr>
          <a:lstStyle/>
          <a:p>
            <a:pPr algn="l" rtl="0"/>
            <a:r>
              <a:rPr lang="en-US" sz="2800" dirty="0">
                <a:solidFill>
                  <a:schemeClr val="tx1">
                    <a:lumMod val="95000"/>
                    <a:lumOff val="5000"/>
                  </a:schemeClr>
                </a:solidFill>
                <a:latin typeface="Cambria" panose="02040503050406030204" pitchFamily="18" charset="0"/>
                <a:ea typeface="Cambria" panose="02040503050406030204" pitchFamily="18" charset="0"/>
              </a:rPr>
              <a:t>Cancer of the esophagus is the </a:t>
            </a:r>
            <a:r>
              <a:rPr lang="en-US" sz="2800" b="1" dirty="0">
                <a:solidFill>
                  <a:schemeClr val="tx1">
                    <a:lumMod val="95000"/>
                    <a:lumOff val="5000"/>
                  </a:schemeClr>
                </a:solidFill>
                <a:latin typeface="Cambria" panose="02040503050406030204" pitchFamily="18" charset="0"/>
                <a:ea typeface="Cambria" panose="02040503050406030204" pitchFamily="18" charset="0"/>
              </a:rPr>
              <a:t>sixth</a:t>
            </a:r>
            <a:r>
              <a:rPr lang="en-US" sz="2800" dirty="0">
                <a:solidFill>
                  <a:schemeClr val="tx1">
                    <a:lumMod val="95000"/>
                    <a:lumOff val="5000"/>
                  </a:schemeClr>
                </a:solidFill>
                <a:latin typeface="Cambria" panose="02040503050406030204" pitchFamily="18" charset="0"/>
                <a:ea typeface="Cambria" panose="02040503050406030204" pitchFamily="18" charset="0"/>
              </a:rPr>
              <a:t> most common cancer in the world. In general, it is a disease of </a:t>
            </a:r>
            <a:r>
              <a:rPr lang="en-US" sz="2800" b="1" dirty="0">
                <a:solidFill>
                  <a:schemeClr val="tx1">
                    <a:lumMod val="95000"/>
                    <a:lumOff val="5000"/>
                  </a:schemeClr>
                </a:solidFill>
                <a:latin typeface="Cambria" panose="02040503050406030204" pitchFamily="18" charset="0"/>
                <a:ea typeface="Cambria" panose="02040503050406030204" pitchFamily="18" charset="0"/>
              </a:rPr>
              <a:t>mid to late adulthood, with</a:t>
            </a:r>
            <a:r>
              <a:rPr lang="en-US" sz="2800" dirty="0">
                <a:solidFill>
                  <a:schemeClr val="tx1">
                    <a:lumMod val="95000"/>
                    <a:lumOff val="5000"/>
                  </a:schemeClr>
                </a:solidFill>
                <a:latin typeface="Cambria" panose="02040503050406030204" pitchFamily="18" charset="0"/>
                <a:ea typeface="Cambria" panose="02040503050406030204" pitchFamily="18" charset="0"/>
              </a:rPr>
              <a:t> a poor survival rate. Only 5–10% of those diagnosed will survive for 5 years</a:t>
            </a:r>
          </a:p>
          <a:p>
            <a:pPr algn="l" rtl="0"/>
            <a:endParaRPr lang="en-US" sz="2800" dirty="0">
              <a:solidFill>
                <a:schemeClr val="tx1">
                  <a:lumMod val="95000"/>
                  <a:lumOff val="5000"/>
                </a:schemeClr>
              </a:solidFill>
              <a:latin typeface="Cambria" panose="02040503050406030204" pitchFamily="18" charset="0"/>
              <a:ea typeface="Cambria" panose="02040503050406030204" pitchFamily="18" charset="0"/>
            </a:endParaRPr>
          </a:p>
          <a:p>
            <a:pPr algn="l" rtl="0"/>
            <a:r>
              <a:rPr lang="en-US" sz="2800" dirty="0">
                <a:solidFill>
                  <a:schemeClr val="tx1">
                    <a:lumMod val="95000"/>
                    <a:lumOff val="5000"/>
                  </a:schemeClr>
                </a:solidFill>
                <a:latin typeface="Cambria" panose="02040503050406030204" pitchFamily="18" charset="0"/>
                <a:ea typeface="Cambria" panose="02040503050406030204" pitchFamily="18" charset="0"/>
              </a:rPr>
              <a:t>Squamous  cell carcinoma accounts for the majority of esophageal carcinomas worldwide. Which has smoking and alcohols consumption as a risk factors</a:t>
            </a:r>
          </a:p>
          <a:p>
            <a:pPr algn="l" rtl="0"/>
            <a:endParaRPr lang="en-US" dirty="0"/>
          </a:p>
          <a:p>
            <a:pPr algn="l" rtl="0"/>
            <a:endParaRPr lang="ar-SA" dirty="0"/>
          </a:p>
          <a:p>
            <a:pPr algn="l" rtl="0"/>
            <a:endParaRPr lang="en-US" dirty="0"/>
          </a:p>
        </p:txBody>
      </p:sp>
      <p:sp>
        <p:nvSpPr>
          <p:cNvPr id="5" name="Rectangle 4"/>
          <p:cNvSpPr/>
          <p:nvPr/>
        </p:nvSpPr>
        <p:spPr>
          <a:xfrm>
            <a:off x="1821209" y="694317"/>
            <a:ext cx="4540514" cy="646331"/>
          </a:xfrm>
          <a:prstGeom prst="rect">
            <a:avLst/>
          </a:prstGeom>
        </p:spPr>
        <p:txBody>
          <a:bodyPr wrap="square">
            <a:spAutoFit/>
          </a:bodyPr>
          <a:lstStyle/>
          <a:p>
            <a:endParaRPr lang="ar-JO" sz="3600" b="1" dirty="0">
              <a:solidFill>
                <a:schemeClr val="tx1">
                  <a:lumMod val="95000"/>
                  <a:lumOff val="5000"/>
                </a:schemeClr>
              </a:solidFill>
            </a:endParaRPr>
          </a:p>
        </p:txBody>
      </p:sp>
      <p:sp>
        <p:nvSpPr>
          <p:cNvPr id="6" name="TextBox 5"/>
          <p:cNvSpPr txBox="1"/>
          <p:nvPr/>
        </p:nvSpPr>
        <p:spPr>
          <a:xfrm>
            <a:off x="1821208" y="601983"/>
            <a:ext cx="8336803"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2E5369"/>
                </a:solidFill>
                <a:effectLst/>
                <a:uLnTx/>
                <a:uFillTx/>
                <a:latin typeface="Century Gothic" panose="020B0502020202020204"/>
                <a:ea typeface="+mn-ea"/>
                <a:cs typeface="+mn-cs"/>
              </a:rPr>
              <a:t>Esophageal cancer</a:t>
            </a:r>
            <a:endParaRPr kumimoji="0" lang="ar-JO" sz="5400" b="1" i="0" u="none" strike="noStrike" kern="1200" cap="none" spc="0" normalizeH="0" baseline="0" noProof="0" dirty="0">
              <a:ln>
                <a:noFill/>
              </a:ln>
              <a:solidFill>
                <a:srgbClr val="2E5369"/>
              </a:solidFill>
              <a:effectLst/>
              <a:uLnTx/>
              <a:uFillTx/>
              <a:latin typeface="Century Gothic" panose="020B0502020202020204"/>
              <a:ea typeface="+mn-ea"/>
              <a:cs typeface="Tahoma" panose="020B060403050404020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20193" y="572594"/>
            <a:ext cx="8911687" cy="1280890"/>
          </a:xfrm>
        </p:spPr>
        <p:txBody>
          <a:bodyPr/>
          <a:lstStyle/>
          <a:p>
            <a:r>
              <a:rPr kumimoji="0" lang="en-US" sz="5400" b="1" i="0" u="none" strike="noStrike" kern="1200" cap="none" spc="0" normalizeH="0" baseline="0" noProof="0" dirty="0">
                <a:ln>
                  <a:noFill/>
                </a:ln>
                <a:solidFill>
                  <a:srgbClr val="2E5369"/>
                </a:solidFill>
                <a:effectLst/>
                <a:uLnTx/>
                <a:uFillTx/>
                <a:latin typeface="Century Gothic" panose="020B0502020202020204"/>
                <a:ea typeface="+mn-ea"/>
                <a:cs typeface="+mn-cs"/>
              </a:rPr>
              <a:t>Esophageal cancer</a:t>
            </a:r>
            <a:endParaRPr lang="en-US" dirty="0"/>
          </a:p>
        </p:txBody>
      </p:sp>
      <p:sp>
        <p:nvSpPr>
          <p:cNvPr id="3" name="عنصر نائب للمحتوى 2"/>
          <p:cNvSpPr>
            <a:spLocks noGrp="1"/>
          </p:cNvSpPr>
          <p:nvPr>
            <p:ph idx="1"/>
          </p:nvPr>
        </p:nvSpPr>
        <p:spPr>
          <a:xfrm>
            <a:off x="2268781" y="2071077"/>
            <a:ext cx="8915400" cy="3777622"/>
          </a:xfrm>
        </p:spPr>
        <p:txBody>
          <a:bodyPr/>
          <a:lstStyle/>
          <a:p>
            <a:endParaRPr lang="en-US" dirty="0"/>
          </a:p>
          <a:p>
            <a:pPr algn="l" rtl="0">
              <a:lnSpc>
                <a:spcPct val="200000"/>
              </a:lnSpc>
            </a:pPr>
            <a:r>
              <a:rPr lang="en-US" sz="2800" dirty="0">
                <a:solidFill>
                  <a:schemeClr val="tx1">
                    <a:lumMod val="95000"/>
                    <a:lumOff val="5000"/>
                  </a:schemeClr>
                </a:solidFill>
                <a:latin typeface="Cambria" panose="02040503050406030204" pitchFamily="18" charset="0"/>
                <a:ea typeface="Cambria" panose="02040503050406030204" pitchFamily="18" charset="0"/>
              </a:rPr>
              <a:t>there has been a steep increase in the incidence of esophageal adenocarcinoma, for which the most common predisposing factor is gastroesophageal reflux disease (GERD), Barrett esophagus, obesity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71708" y="727664"/>
            <a:ext cx="8911687" cy="1280890"/>
          </a:xfrm>
        </p:spPr>
        <p:txBody>
          <a:bodyPr>
            <a:normAutofit/>
          </a:bodyPr>
          <a:lstStyle/>
          <a:p>
            <a:r>
              <a:rPr lang="en-US" sz="6000" b="1" dirty="0">
                <a:solidFill>
                  <a:schemeClr val="tx2"/>
                </a:solidFill>
              </a:rPr>
              <a:t>Pathology </a:t>
            </a:r>
          </a:p>
        </p:txBody>
      </p:sp>
      <p:sp>
        <p:nvSpPr>
          <p:cNvPr id="3" name="عنصر نائب للمحتوى 2"/>
          <p:cNvSpPr>
            <a:spLocks noGrp="1"/>
          </p:cNvSpPr>
          <p:nvPr>
            <p:ph idx="1"/>
          </p:nvPr>
        </p:nvSpPr>
        <p:spPr>
          <a:xfrm>
            <a:off x="1969477" y="2008554"/>
            <a:ext cx="9784861" cy="4392246"/>
          </a:xfrm>
        </p:spPr>
        <p:txBody>
          <a:bodyPr>
            <a:normAutofit/>
          </a:bodyPr>
          <a:lstStyle/>
          <a:p>
            <a:pPr marL="0" indent="0">
              <a:buNone/>
            </a:pPr>
            <a:endParaRPr lang="en-US" dirty="0"/>
          </a:p>
          <a:p>
            <a:pPr algn="l" rtl="0"/>
            <a:r>
              <a:rPr lang="en-US" sz="2000" b="1" dirty="0">
                <a:solidFill>
                  <a:schemeClr val="tx1">
                    <a:lumMod val="85000"/>
                    <a:lumOff val="15000"/>
                  </a:schemeClr>
                </a:solidFill>
                <a:latin typeface="Cambria" panose="02040503050406030204" pitchFamily="18" charset="0"/>
                <a:ea typeface="Cambria" panose="02040503050406030204" pitchFamily="18" charset="0"/>
              </a:rPr>
              <a:t>1. Squamous cell carcinoma was previously the most common type of esophageal carcinoma. most frequently involves the middle third of the esophagus.</a:t>
            </a:r>
          </a:p>
          <a:p>
            <a:pPr algn="l" rtl="0"/>
            <a:r>
              <a:rPr lang="en-US" sz="2000" b="1" dirty="0">
                <a:solidFill>
                  <a:schemeClr val="tx1">
                    <a:lumMod val="85000"/>
                    <a:lumOff val="15000"/>
                  </a:schemeClr>
                </a:solidFill>
                <a:latin typeface="Cambria" panose="02040503050406030204" pitchFamily="18" charset="0"/>
                <a:ea typeface="Cambria" panose="02040503050406030204" pitchFamily="18" charset="0"/>
              </a:rPr>
              <a:t>2. Adenocarcinoma now constitutes the majority of malignant esophageal tumors and is the carcinoma with the greatest rate of increase in the United States. it typically exhibits extensive proximal and distal submucosal invasion. Adenocarcinoma most commonly involves the distal esophagus.</a:t>
            </a:r>
          </a:p>
          <a:p>
            <a:pPr algn="l" rtl="0"/>
            <a:r>
              <a:rPr lang="en-US" sz="2000" b="1" dirty="0">
                <a:solidFill>
                  <a:schemeClr val="tx1">
                    <a:lumMod val="85000"/>
                    <a:lumOff val="15000"/>
                  </a:schemeClr>
                </a:solidFill>
                <a:latin typeface="Cambria" panose="02040503050406030204" pitchFamily="18" charset="0"/>
                <a:ea typeface="Cambria" panose="02040503050406030204" pitchFamily="18" charset="0"/>
              </a:rPr>
              <a:t>3. Less common malignant esophageal tumors include small-cell carcinoma, melanoma, leiomyosarcoma, lymphoma, and esophageal involvement by metastatic cancer.</a:t>
            </a:r>
            <a:endParaRPr lang="ar-SA" sz="2000" b="1" dirty="0">
              <a:solidFill>
                <a:schemeClr val="tx1">
                  <a:lumMod val="85000"/>
                  <a:lumOff val="15000"/>
                </a:schemeClr>
              </a:solidFill>
              <a:latin typeface="Cambria" panose="02040503050406030204" pitchFamily="18" charset="0"/>
              <a:ea typeface="Cambria" panose="02040503050406030204" pitchFamily="18" charset="0"/>
            </a:endParaRPr>
          </a:p>
          <a:p>
            <a:pPr algn="l" rtl="0"/>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10651" y="304800"/>
            <a:ext cx="6589199" cy="1280890"/>
          </a:xfrm>
        </p:spPr>
        <p:txBody>
          <a:bodyPr>
            <a:normAutofit/>
          </a:bodyPr>
          <a:lstStyle/>
          <a:p>
            <a:r>
              <a:rPr lang="en-US" sz="5400" b="1" dirty="0">
                <a:solidFill>
                  <a:schemeClr val="tx2"/>
                </a:solidFill>
              </a:rPr>
              <a:t>Symptoms</a:t>
            </a:r>
          </a:p>
        </p:txBody>
      </p:sp>
      <p:sp>
        <p:nvSpPr>
          <p:cNvPr id="3" name="عنصر نائب للمحتوى 2"/>
          <p:cNvSpPr>
            <a:spLocks noGrp="1"/>
          </p:cNvSpPr>
          <p:nvPr>
            <p:ph idx="1"/>
          </p:nvPr>
        </p:nvSpPr>
        <p:spPr>
          <a:xfrm>
            <a:off x="2371452" y="1772426"/>
            <a:ext cx="8835810" cy="3777622"/>
          </a:xfrm>
        </p:spPr>
        <p:txBody>
          <a:bodyPr>
            <a:noAutofit/>
          </a:bodyPr>
          <a:lstStyle/>
          <a:p>
            <a:pPr algn="l" rtl="0"/>
            <a:r>
              <a:rPr lang="en-US" sz="1400" b="1" dirty="0">
                <a:solidFill>
                  <a:schemeClr val="tx1">
                    <a:lumMod val="85000"/>
                    <a:lumOff val="15000"/>
                  </a:schemeClr>
                </a:solidFill>
              </a:rPr>
              <a:t>Progressive dysphagia is most common</a:t>
            </a:r>
          </a:p>
          <a:p>
            <a:pPr algn="l" rtl="0"/>
            <a:r>
              <a:rPr lang="en-US" sz="1400" b="1" dirty="0">
                <a:solidFill>
                  <a:schemeClr val="tx1">
                    <a:lumMod val="85000"/>
                    <a:lumOff val="15000"/>
                  </a:schemeClr>
                </a:solidFill>
              </a:rPr>
              <a:t>Initially with meat, then soft foods and liquids</a:t>
            </a:r>
          </a:p>
          <a:p>
            <a:pPr algn="l" rtl="0"/>
            <a:r>
              <a:rPr lang="en-US" sz="1400" dirty="0">
                <a:solidFill>
                  <a:schemeClr val="tx1">
                    <a:lumMod val="85000"/>
                    <a:lumOff val="15000"/>
                  </a:schemeClr>
                </a:solidFill>
              </a:rPr>
              <a:t>Dysphagia present late only when more than 60% of the esophageal circumference is infiltrated with cancer. With tumors of the cardia, anorexia and weight loss usually precede the dysphagia</a:t>
            </a:r>
            <a:endParaRPr lang="en-US" sz="1400" b="1" dirty="0">
              <a:solidFill>
                <a:schemeClr val="tx1">
                  <a:lumMod val="85000"/>
                  <a:lumOff val="15000"/>
                </a:schemeClr>
              </a:solidFill>
            </a:endParaRPr>
          </a:p>
          <a:p>
            <a:pPr algn="l" rtl="0"/>
            <a:r>
              <a:rPr lang="en-US" sz="1400" b="1" dirty="0">
                <a:solidFill>
                  <a:schemeClr val="tx1">
                    <a:lumMod val="85000"/>
                    <a:lumOff val="15000"/>
                  </a:schemeClr>
                </a:solidFill>
              </a:rPr>
              <a:t>- Pain develops late</a:t>
            </a:r>
          </a:p>
          <a:p>
            <a:pPr algn="l" rtl="0"/>
            <a:r>
              <a:rPr lang="en-US" sz="1400" b="1" dirty="0">
                <a:solidFill>
                  <a:schemeClr val="tx1">
                    <a:lumMod val="85000"/>
                    <a:lumOff val="15000"/>
                  </a:schemeClr>
                </a:solidFill>
              </a:rPr>
              <a:t>Substernal, epigastric, or back area Increases with swallowing</a:t>
            </a:r>
          </a:p>
          <a:p>
            <a:pPr algn="l" rtl="0"/>
            <a:r>
              <a:rPr lang="en-US" sz="1400" b="1" dirty="0">
                <a:solidFill>
                  <a:schemeClr val="tx1">
                    <a:lumMod val="85000"/>
                    <a:lumOff val="15000"/>
                  </a:schemeClr>
                </a:solidFill>
              </a:rPr>
              <a:t>asymptomatic</a:t>
            </a:r>
            <a:r>
              <a:rPr lang="en-US" sz="1400" dirty="0">
                <a:solidFill>
                  <a:schemeClr val="tx1">
                    <a:lumMod val="85000"/>
                    <a:lumOff val="15000"/>
                  </a:schemeClr>
                </a:solidFill>
              </a:rPr>
              <a:t> </a:t>
            </a:r>
          </a:p>
          <a:p>
            <a:pPr algn="l" rtl="0"/>
            <a:r>
              <a:rPr lang="en-US" sz="1400" b="1" dirty="0">
                <a:solidFill>
                  <a:schemeClr val="tx1">
                    <a:lumMod val="85000"/>
                    <a:lumOff val="15000"/>
                  </a:schemeClr>
                </a:solidFill>
              </a:rPr>
              <a:t>nonspecific upper GI symptoms </a:t>
            </a:r>
          </a:p>
          <a:p>
            <a:pPr algn="l" rtl="0"/>
            <a:r>
              <a:rPr lang="en-US" sz="1400" b="1" dirty="0">
                <a:solidFill>
                  <a:schemeClr val="tx1">
                    <a:lumMod val="85000"/>
                    <a:lumOff val="15000"/>
                  </a:schemeClr>
                </a:solidFill>
              </a:rPr>
              <a:t>stridor, tracheoesophageal fistula </a:t>
            </a:r>
            <a:r>
              <a:rPr lang="en-US" sz="1400" dirty="0">
                <a:solidFill>
                  <a:schemeClr val="tx1">
                    <a:lumMod val="85000"/>
                    <a:lumOff val="15000"/>
                  </a:schemeClr>
                </a:solidFill>
              </a:rPr>
              <a:t>and </a:t>
            </a:r>
            <a:r>
              <a:rPr lang="en-US" sz="1400" b="1" dirty="0">
                <a:solidFill>
                  <a:schemeClr val="tx1">
                    <a:lumMod val="85000"/>
                    <a:lumOff val="15000"/>
                  </a:schemeClr>
                </a:solidFill>
              </a:rPr>
              <a:t>coughing</a:t>
            </a:r>
            <a:r>
              <a:rPr lang="en-US" sz="1400" dirty="0">
                <a:solidFill>
                  <a:schemeClr val="tx1">
                    <a:lumMod val="85000"/>
                    <a:lumOff val="15000"/>
                  </a:schemeClr>
                </a:solidFill>
              </a:rPr>
              <a:t>, </a:t>
            </a:r>
            <a:r>
              <a:rPr lang="en-US" sz="1400" b="1" dirty="0">
                <a:solidFill>
                  <a:schemeClr val="tx1">
                    <a:lumMod val="85000"/>
                    <a:lumOff val="15000"/>
                  </a:schemeClr>
                </a:solidFill>
              </a:rPr>
              <a:t>choking</a:t>
            </a:r>
            <a:r>
              <a:rPr lang="en-US" sz="1400" dirty="0">
                <a:solidFill>
                  <a:schemeClr val="tx1">
                    <a:lumMod val="85000"/>
                    <a:lumOff val="15000"/>
                  </a:schemeClr>
                </a:solidFill>
              </a:rPr>
              <a:t>, and </a:t>
            </a:r>
            <a:r>
              <a:rPr lang="en-US" sz="1400" b="1" dirty="0">
                <a:solidFill>
                  <a:schemeClr val="tx1">
                    <a:lumMod val="85000"/>
                    <a:lumOff val="15000"/>
                  </a:schemeClr>
                </a:solidFill>
              </a:rPr>
              <a:t>aspiration pneumonia</a:t>
            </a:r>
            <a:r>
              <a:rPr lang="en-US" sz="1400" dirty="0">
                <a:solidFill>
                  <a:schemeClr val="tx1">
                    <a:lumMod val="85000"/>
                    <a:lumOff val="15000"/>
                  </a:schemeClr>
                </a:solidFill>
              </a:rPr>
              <a:t> :Extension of the primary tumor into the</a:t>
            </a:r>
          </a:p>
          <a:p>
            <a:pPr algn="l" rtl="0"/>
            <a:r>
              <a:rPr lang="en-US" sz="1400" dirty="0">
                <a:solidFill>
                  <a:schemeClr val="tx1">
                    <a:lumMod val="85000"/>
                    <a:lumOff val="15000"/>
                  </a:schemeClr>
                </a:solidFill>
              </a:rPr>
              <a:t>tracheobronchial tree </a:t>
            </a:r>
          </a:p>
          <a:p>
            <a:pPr algn="l" rtl="0"/>
            <a:r>
              <a:rPr lang="en-US" sz="1400" b="1" dirty="0">
                <a:solidFill>
                  <a:schemeClr val="tx1">
                    <a:lumMod val="85000"/>
                    <a:lumOff val="15000"/>
                  </a:schemeClr>
                </a:solidFill>
              </a:rPr>
              <a:t>severe bleeding :  </a:t>
            </a:r>
            <a:r>
              <a:rPr lang="en-US" sz="1400" dirty="0">
                <a:solidFill>
                  <a:schemeClr val="tx1">
                    <a:lumMod val="85000"/>
                    <a:lumOff val="15000"/>
                  </a:schemeClr>
                </a:solidFill>
              </a:rPr>
              <a:t>from the primary tumor or from erosion into the aorta or pulmonary vessels occurs</a:t>
            </a:r>
          </a:p>
          <a:p>
            <a:pPr algn="l" rtl="0"/>
            <a:r>
              <a:rPr lang="en-US" sz="1400" dirty="0">
                <a:solidFill>
                  <a:schemeClr val="tx1">
                    <a:lumMod val="85000"/>
                    <a:lumOff val="15000"/>
                  </a:schemeClr>
                </a:solidFill>
              </a:rPr>
              <a:t>Vocal cord paralysis </a:t>
            </a:r>
          </a:p>
          <a:p>
            <a:pPr algn="l" rtl="0"/>
            <a:r>
              <a:rPr lang="en-US" sz="1400" dirty="0">
                <a:solidFill>
                  <a:schemeClr val="tx1">
                    <a:lumMod val="85000"/>
                    <a:lumOff val="15000"/>
                  </a:schemeClr>
                </a:solidFill>
              </a:rPr>
              <a:t>Metastatic symptom </a:t>
            </a:r>
            <a:endParaRPr lang="ar-SA" sz="1400" dirty="0">
              <a:solidFill>
                <a:schemeClr val="tx1">
                  <a:lumMod val="85000"/>
                  <a:lumOff val="15000"/>
                </a:schemeClr>
              </a:solidFill>
            </a:endParaRPr>
          </a:p>
          <a:p>
            <a:pPr algn="l" rtl="0"/>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4472" y="745833"/>
            <a:ext cx="5288627" cy="584775"/>
          </a:xfrm>
          <a:prstGeom prst="rect">
            <a:avLst/>
          </a:prstGeom>
        </p:spPr>
        <p:txBody>
          <a:bodyPr wrap="none">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
        <p:nvSpPr>
          <p:cNvPr id="4" name="TextBox 3"/>
          <p:cNvSpPr txBox="1"/>
          <p:nvPr/>
        </p:nvSpPr>
        <p:spPr>
          <a:xfrm>
            <a:off x="1951580" y="1647978"/>
            <a:ext cx="5956047" cy="523220"/>
          </a:xfrm>
          <a:prstGeom prst="rect">
            <a:avLst/>
          </a:prstGeom>
          <a:noFill/>
        </p:spPr>
        <p:txBody>
          <a:bodyPr wrap="square" rtlCol="1">
            <a:spAutoFit/>
          </a:bodyPr>
          <a:lstStyle/>
          <a:p>
            <a:pPr marL="342900" indent="-342900">
              <a:buFont typeface="+mj-lt"/>
              <a:buAutoNum type="alphaUcPeriod"/>
            </a:pPr>
            <a:r>
              <a:rPr lang="en-US" sz="2800" b="1" dirty="0"/>
              <a:t>Neuromuscular disorders</a:t>
            </a:r>
            <a:endParaRPr lang="ar-JO" sz="2800" b="1" dirty="0"/>
          </a:p>
        </p:txBody>
      </p:sp>
      <p:sp>
        <p:nvSpPr>
          <p:cNvPr id="5" name="TextBox 4"/>
          <p:cNvSpPr txBox="1"/>
          <p:nvPr/>
        </p:nvSpPr>
        <p:spPr>
          <a:xfrm>
            <a:off x="2446984" y="2215167"/>
            <a:ext cx="6194739" cy="2341347"/>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Achalasia</a:t>
            </a:r>
          </a:p>
          <a:p>
            <a:pPr marL="285750" indent="-285750">
              <a:lnSpc>
                <a:spcPct val="150000"/>
              </a:lnSpc>
              <a:buFont typeface="Arial" panose="020B0604020202020204" pitchFamily="34" charset="0"/>
              <a:buChar char="•"/>
            </a:pPr>
            <a:r>
              <a:rPr lang="en-US" sz="2000" dirty="0"/>
              <a:t>Diffuse esophageal spasm </a:t>
            </a:r>
          </a:p>
          <a:p>
            <a:pPr marL="285750" indent="-285750">
              <a:lnSpc>
                <a:spcPct val="150000"/>
              </a:lnSpc>
              <a:buFont typeface="Arial" panose="020B0604020202020204" pitchFamily="34" charset="0"/>
              <a:buChar char="•"/>
            </a:pPr>
            <a:r>
              <a:rPr lang="en-US" sz="2000" dirty="0"/>
              <a:t>Nutcracker esophagus </a:t>
            </a:r>
          </a:p>
          <a:p>
            <a:pPr marL="285750" indent="-285750">
              <a:lnSpc>
                <a:spcPct val="150000"/>
              </a:lnSpc>
              <a:buFont typeface="Arial" panose="020B0604020202020204" pitchFamily="34" charset="0"/>
              <a:buChar char="•"/>
            </a:pPr>
            <a:r>
              <a:rPr lang="en-US" sz="2000" dirty="0"/>
              <a:t>Hypertensive lower esophageal sphincter </a:t>
            </a:r>
          </a:p>
          <a:p>
            <a:pPr marL="285750" indent="-285750">
              <a:lnSpc>
                <a:spcPct val="150000"/>
              </a:lnSpc>
              <a:buFont typeface="Arial" panose="020B0604020202020204" pitchFamily="34" charset="0"/>
              <a:buChar char="•"/>
            </a:pPr>
            <a:r>
              <a:rPr lang="en-US" sz="2000" dirty="0"/>
              <a:t>scleroderma</a:t>
            </a:r>
            <a:endParaRPr lang="ar-JO" sz="2000" dirty="0"/>
          </a:p>
        </p:txBody>
      </p:sp>
      <p:sp>
        <p:nvSpPr>
          <p:cNvPr id="6" name="TextBox 5"/>
          <p:cNvSpPr txBox="1"/>
          <p:nvPr/>
        </p:nvSpPr>
        <p:spPr>
          <a:xfrm>
            <a:off x="1951580" y="4450345"/>
            <a:ext cx="5241701" cy="523220"/>
          </a:xfrm>
          <a:prstGeom prst="rect">
            <a:avLst/>
          </a:prstGeom>
          <a:noFill/>
        </p:spPr>
        <p:txBody>
          <a:bodyPr wrap="square" rtlCol="1">
            <a:spAutoFit/>
          </a:bodyPr>
          <a:lstStyle/>
          <a:p>
            <a:pPr marL="342900" indent="-342900">
              <a:buFont typeface="+mj-lt"/>
              <a:buAutoNum type="alphaUcPeriod" startAt="2"/>
            </a:pPr>
            <a:r>
              <a:rPr lang="en-US" sz="2800" b="1" dirty="0"/>
              <a:t>Mechanical or obstructive </a:t>
            </a:r>
            <a:r>
              <a:rPr lang="en-US" dirty="0"/>
              <a:t>:</a:t>
            </a:r>
            <a:endParaRPr lang="ar-JO" dirty="0"/>
          </a:p>
        </p:txBody>
      </p:sp>
      <p:sp>
        <p:nvSpPr>
          <p:cNvPr id="8" name="TextBox 7"/>
          <p:cNvSpPr txBox="1"/>
          <p:nvPr/>
        </p:nvSpPr>
        <p:spPr>
          <a:xfrm>
            <a:off x="2067491" y="4973565"/>
            <a:ext cx="7920507" cy="1631216"/>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Disorders of wall (esophageal stricture , diverticula)</a:t>
            </a:r>
          </a:p>
          <a:p>
            <a:pPr marL="285750" indent="-285750">
              <a:lnSpc>
                <a:spcPct val="150000"/>
              </a:lnSpc>
              <a:buFont typeface="Arial" panose="020B0604020202020204" pitchFamily="34" charset="0"/>
              <a:buChar char="•"/>
            </a:pPr>
            <a:r>
              <a:rPr lang="en-US" sz="2000" dirty="0"/>
              <a:t>External compression(hiatus hernia , mediastinal growth)</a:t>
            </a:r>
          </a:p>
          <a:p>
            <a:pPr marL="285750" indent="-285750">
              <a:buFont typeface="Arial" panose="020B0604020202020204" pitchFamily="34" charset="0"/>
              <a:buChar char="•"/>
            </a:pPr>
            <a:r>
              <a:rPr lang="en-US" sz="2000" dirty="0"/>
              <a:t>Luminal obstruction (foreign bodies , esophageal webs , schatzki rings , carcinoma esophagus )</a:t>
            </a:r>
            <a:endParaRPr lang="ar-JO"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16187" y="725710"/>
            <a:ext cx="8911687" cy="1280890"/>
          </a:xfrm>
        </p:spPr>
        <p:txBody>
          <a:bodyPr>
            <a:normAutofit/>
          </a:bodyPr>
          <a:lstStyle/>
          <a:p>
            <a:r>
              <a:rPr lang="en-US" sz="4800" b="1" dirty="0">
                <a:solidFill>
                  <a:schemeClr val="tx2"/>
                </a:solidFill>
              </a:rPr>
              <a:t>DIAGNOSTIC TESTING </a:t>
            </a:r>
          </a:p>
        </p:txBody>
      </p:sp>
      <p:sp>
        <p:nvSpPr>
          <p:cNvPr id="3" name="عنصر نائب للمحتوى 2"/>
          <p:cNvSpPr>
            <a:spLocks noGrp="1"/>
          </p:cNvSpPr>
          <p:nvPr>
            <p:ph idx="1"/>
          </p:nvPr>
        </p:nvSpPr>
        <p:spPr>
          <a:xfrm>
            <a:off x="2487612" y="2117968"/>
            <a:ext cx="8915400" cy="4329723"/>
          </a:xfrm>
        </p:spPr>
        <p:txBody>
          <a:bodyPr>
            <a:normAutofit lnSpcReduction="10000"/>
          </a:bodyPr>
          <a:lstStyle/>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Barium studies may suggest the presence of esophageal cancer, but the diagnosis is established with endoscopic biopsy .</a:t>
            </a:r>
          </a:p>
          <a:p>
            <a:pPr algn="l" rtl="0"/>
            <a:endParaRPr lang="en-US" sz="2800" dirty="0">
              <a:solidFill>
                <a:schemeClr val="tx1">
                  <a:lumMod val="85000"/>
                  <a:lumOff val="15000"/>
                </a:schemeClr>
              </a:solidFill>
              <a:latin typeface="Cambria" panose="02040503050406030204" pitchFamily="18" charset="0"/>
              <a:ea typeface="Cambria" panose="02040503050406030204" pitchFamily="18" charset="0"/>
            </a:endParaRP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Early esophageal cancers appear endoscopically as superficial plaques, nodules, or ulcerations . Advanced lesions appear as strictures , ulcerated masses , circumferential masses , or large ulcerations</a:t>
            </a:r>
          </a:p>
          <a:p>
            <a:pPr algn="l" rtl="0">
              <a:buNone/>
            </a:pPr>
            <a:br>
              <a:rPr lang="en-US" dirty="0"/>
            </a:br>
            <a:endParaRPr lang="en-US" dirty="0"/>
          </a:p>
          <a:p>
            <a:endParaRPr lang="ar-SA" dirty="0"/>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031887" y="1350257"/>
            <a:ext cx="2384914" cy="502529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062041" y="1320800"/>
            <a:ext cx="2384914" cy="509563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8260861" y="1350257"/>
            <a:ext cx="2594707" cy="5173636"/>
          </a:xfrm>
          <a:prstGeom prst="rect">
            <a:avLst/>
          </a:prstGeom>
          <a:noFill/>
          <a:ln w="9525">
            <a:noFill/>
            <a:miter lim="800000"/>
            <a:headEnd/>
            <a:tailEnd/>
          </a:ln>
          <a:effectLst/>
        </p:spPr>
      </p:pic>
      <p:sp>
        <p:nvSpPr>
          <p:cNvPr id="7" name="TextBox 6"/>
          <p:cNvSpPr txBox="1"/>
          <p:nvPr/>
        </p:nvSpPr>
        <p:spPr>
          <a:xfrm>
            <a:off x="2745154" y="334107"/>
            <a:ext cx="7516446"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2E5369"/>
                </a:solidFill>
                <a:effectLst/>
                <a:uLnTx/>
                <a:uFillTx/>
                <a:latin typeface="Century Gothic" panose="020B0502020202020204"/>
                <a:ea typeface="+mj-ea"/>
                <a:cs typeface="+mj-cs"/>
              </a:rPr>
              <a:t>DIAGNOSTIC TESTING </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7004875" y="1891324"/>
            <a:ext cx="4405587" cy="421921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086708" y="1948842"/>
            <a:ext cx="4190269" cy="4136291"/>
          </a:xfrm>
          <a:prstGeom prst="rect">
            <a:avLst/>
          </a:prstGeom>
          <a:noFill/>
          <a:ln w="9525">
            <a:noFill/>
            <a:miter lim="800000"/>
            <a:headEnd/>
            <a:tailEnd/>
          </a:ln>
          <a:effectLst/>
        </p:spPr>
      </p:pic>
      <p:sp>
        <p:nvSpPr>
          <p:cNvPr id="6" name="TextBox 5"/>
          <p:cNvSpPr txBox="1"/>
          <p:nvPr/>
        </p:nvSpPr>
        <p:spPr>
          <a:xfrm>
            <a:off x="2532185" y="328862"/>
            <a:ext cx="8000999"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2E5369"/>
                </a:solidFill>
                <a:effectLst/>
                <a:uLnTx/>
                <a:uFillTx/>
                <a:latin typeface="Century Gothic" panose="020B0502020202020204"/>
                <a:ea typeface="+mj-ea"/>
                <a:cs typeface="+mj-cs"/>
              </a:rPr>
              <a:t>DIAGNOSTIC TESTING </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02156" y="561587"/>
            <a:ext cx="8911687" cy="1280890"/>
          </a:xfrm>
        </p:spPr>
        <p:txBody>
          <a:bodyPr>
            <a:normAutofit/>
          </a:bodyPr>
          <a:lstStyle/>
          <a:p>
            <a:r>
              <a:rPr lang="en-US" sz="5400" b="1" dirty="0">
                <a:solidFill>
                  <a:schemeClr val="tx2"/>
                </a:solidFill>
              </a:rPr>
              <a:t>Staging </a:t>
            </a:r>
          </a:p>
        </p:txBody>
      </p:sp>
      <p:sp>
        <p:nvSpPr>
          <p:cNvPr id="3" name="عنصر نائب للمحتوى 2"/>
          <p:cNvSpPr>
            <a:spLocks noGrp="1"/>
          </p:cNvSpPr>
          <p:nvPr>
            <p:ph idx="1"/>
          </p:nvPr>
        </p:nvSpPr>
        <p:spPr>
          <a:xfrm>
            <a:off x="2399323" y="2117969"/>
            <a:ext cx="9105289" cy="4564185"/>
          </a:xfrm>
        </p:spPr>
        <p:txBody>
          <a:bodyPr>
            <a:normAutofit/>
          </a:bodyPr>
          <a:lstStyle/>
          <a:p>
            <a:pPr algn="l" rtl="0"/>
            <a:r>
              <a:rPr lang="en-US" sz="2400" b="1" dirty="0">
                <a:solidFill>
                  <a:schemeClr val="tx1">
                    <a:lumMod val="85000"/>
                    <a:lumOff val="15000"/>
                  </a:schemeClr>
                </a:solidFill>
              </a:rPr>
              <a:t>Computed tomographic (CT) </a:t>
            </a:r>
            <a:r>
              <a:rPr lang="en-US" sz="2400" dirty="0">
                <a:solidFill>
                  <a:schemeClr val="tx1">
                    <a:lumMod val="85000"/>
                    <a:lumOff val="15000"/>
                  </a:schemeClr>
                </a:solidFill>
              </a:rPr>
              <a:t>The most common sites of esophageal cancer metastases are lung, liver, and peritoneal surfaces, including the omentum and small bowel mesentery</a:t>
            </a:r>
          </a:p>
          <a:p>
            <a:pPr algn="l" rtl="0"/>
            <a:r>
              <a:rPr lang="en-US" sz="2400" b="1" dirty="0">
                <a:solidFill>
                  <a:schemeClr val="tx1">
                    <a:lumMod val="85000"/>
                    <a:lumOff val="15000"/>
                  </a:schemeClr>
                </a:solidFill>
              </a:rPr>
              <a:t>positron emission tomography (PET) </a:t>
            </a:r>
            <a:r>
              <a:rPr lang="en-US" sz="2400" dirty="0">
                <a:solidFill>
                  <a:schemeClr val="tx1">
                    <a:lumMod val="85000"/>
                    <a:lumOff val="15000"/>
                  </a:schemeClr>
                </a:solidFill>
              </a:rPr>
              <a:t>scanning may be able to tell whether the masses are metabolically active (likely to be cancer) or not</a:t>
            </a:r>
          </a:p>
          <a:p>
            <a:pPr algn="l" rtl="0"/>
            <a:r>
              <a:rPr lang="en-US" sz="2400" b="1" dirty="0">
                <a:solidFill>
                  <a:schemeClr val="tx1">
                    <a:lumMod val="85000"/>
                    <a:lumOff val="15000"/>
                  </a:schemeClr>
                </a:solidFill>
              </a:rPr>
              <a:t>Endoscopic ultrasonography </a:t>
            </a:r>
          </a:p>
          <a:p>
            <a:pPr algn="l" rtl="0"/>
            <a:r>
              <a:rPr lang="en-US" sz="2400" b="1" dirty="0">
                <a:solidFill>
                  <a:schemeClr val="tx1">
                    <a:lumMod val="85000"/>
                    <a:lumOff val="15000"/>
                  </a:schemeClr>
                </a:solidFill>
              </a:rPr>
              <a:t>Laparoscopy and thoracoscopy </a:t>
            </a:r>
            <a:r>
              <a:rPr lang="en-US" sz="2400" dirty="0">
                <a:solidFill>
                  <a:schemeClr val="tx1">
                    <a:lumMod val="85000"/>
                    <a:lumOff val="15000"/>
                  </a:schemeClr>
                </a:solidFill>
              </a:rPr>
              <a:t>for staging regional nodes</a:t>
            </a:r>
            <a:endParaRPr lang="ar-SA" sz="2400" dirty="0">
              <a:solidFill>
                <a:schemeClr val="tx1">
                  <a:lumMod val="85000"/>
                  <a:lumOff val="15000"/>
                </a:schemeClr>
              </a:solidFill>
            </a:endParaRPr>
          </a:p>
          <a:p>
            <a:pPr algn="l" rtl="0"/>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srcRect/>
          <a:stretch>
            <a:fillRect/>
          </a:stretch>
        </p:blipFill>
        <p:spPr bwMode="auto">
          <a:xfrm>
            <a:off x="6672386" y="482600"/>
            <a:ext cx="4745891" cy="6096000"/>
          </a:xfrm>
          <a:prstGeom prst="rect">
            <a:avLst/>
          </a:prstGeom>
          <a:noFill/>
          <a:ln w="9525">
            <a:noFill/>
            <a:miter lim="800000"/>
            <a:headEnd/>
            <a:tailEnd/>
          </a:ln>
          <a:effectLst/>
        </p:spPr>
      </p:pic>
      <p:sp>
        <p:nvSpPr>
          <p:cNvPr id="5" name="TextBox 4"/>
          <p:cNvSpPr txBox="1"/>
          <p:nvPr/>
        </p:nvSpPr>
        <p:spPr>
          <a:xfrm>
            <a:off x="1807308" y="2136338"/>
            <a:ext cx="4679460" cy="2585323"/>
          </a:xfrm>
          <a:prstGeom prst="rect">
            <a:avLst/>
          </a:prstGeom>
          <a:noFill/>
        </p:spPr>
        <p:txBody>
          <a:bodyPr wrap="square">
            <a:spAutoFit/>
          </a:bodyPr>
          <a:lstStyle/>
          <a:p>
            <a:r>
              <a:rPr kumimoji="0" lang="en-US" sz="5400" b="1" i="0" u="none" strike="noStrike" kern="1200" cap="none" spc="0" normalizeH="0" baseline="0" noProof="0" dirty="0">
                <a:ln>
                  <a:noFill/>
                </a:ln>
                <a:solidFill>
                  <a:srgbClr val="2E5369"/>
                </a:solidFill>
                <a:effectLst/>
                <a:uLnTx/>
                <a:uFillTx/>
                <a:latin typeface="Century Gothic" panose="020B0502020202020204"/>
                <a:ea typeface="+mj-ea"/>
                <a:cs typeface="+mj-cs"/>
              </a:rPr>
              <a:t>Staging of esophageal carcinoma</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52064" y="624110"/>
            <a:ext cx="8911687" cy="1280890"/>
          </a:xfrm>
        </p:spPr>
        <p:txBody>
          <a:bodyPr>
            <a:normAutofit/>
          </a:bodyPr>
          <a:lstStyle/>
          <a:p>
            <a:r>
              <a:rPr lang="en-US" sz="6000" b="1" dirty="0">
                <a:solidFill>
                  <a:schemeClr val="tx2"/>
                </a:solidFill>
              </a:rPr>
              <a:t>Treatment </a:t>
            </a:r>
          </a:p>
        </p:txBody>
      </p:sp>
      <p:sp>
        <p:nvSpPr>
          <p:cNvPr id="3" name="عنصر نائب للمحتوى 2"/>
          <p:cNvSpPr>
            <a:spLocks noGrp="1"/>
          </p:cNvSpPr>
          <p:nvPr>
            <p:ph idx="1"/>
          </p:nvPr>
        </p:nvSpPr>
        <p:spPr>
          <a:xfrm>
            <a:off x="2331304" y="2258646"/>
            <a:ext cx="8915400" cy="3777622"/>
          </a:xfrm>
        </p:spPr>
        <p:txBody>
          <a:bodyPr>
            <a:normAutofit/>
          </a:bodyPr>
          <a:lstStyle/>
          <a:p>
            <a:pPr algn="l" rtl="0"/>
            <a:r>
              <a:rPr lang="en-US" sz="2000" dirty="0">
                <a:latin typeface="Cambria" panose="02040503050406030204" pitchFamily="18" charset="0"/>
                <a:ea typeface="Cambria" panose="02040503050406030204" pitchFamily="18" charset="0"/>
              </a:rPr>
              <a:t>Therapy of esophageal cancer is dictated by the </a:t>
            </a:r>
            <a:r>
              <a:rPr lang="en-US" sz="2000" dirty="0">
                <a:solidFill>
                  <a:schemeClr val="accent1"/>
                </a:solidFill>
                <a:latin typeface="Cambria" panose="02040503050406030204" pitchFamily="18" charset="0"/>
                <a:ea typeface="Cambria" panose="02040503050406030204" pitchFamily="18" charset="0"/>
              </a:rPr>
              <a:t>stage of the cancer </a:t>
            </a:r>
            <a:r>
              <a:rPr lang="en-US" sz="2000" dirty="0">
                <a:latin typeface="Cambria" panose="02040503050406030204" pitchFamily="18" charset="0"/>
                <a:ea typeface="Cambria" panose="02040503050406030204" pitchFamily="18" charset="0"/>
              </a:rPr>
              <a:t>at the time of diagnosis</a:t>
            </a:r>
          </a:p>
          <a:p>
            <a:pPr algn="l" rtl="0"/>
            <a:r>
              <a:rPr lang="en-US" sz="2000" dirty="0">
                <a:solidFill>
                  <a:schemeClr val="accent1"/>
                </a:solidFill>
                <a:latin typeface="Cambria" panose="02040503050406030204" pitchFamily="18" charset="0"/>
                <a:ea typeface="Cambria" panose="02040503050406030204" pitchFamily="18" charset="0"/>
              </a:rPr>
              <a:t>If cancer is confined to the esophagus</a:t>
            </a:r>
            <a:r>
              <a:rPr lang="en-US" sz="2000" dirty="0">
                <a:latin typeface="Cambria" panose="02040503050406030204" pitchFamily="18" charset="0"/>
                <a:ea typeface="Cambria" panose="02040503050406030204" pitchFamily="18" charset="0"/>
              </a:rPr>
              <a:t>, removal of the tumor with adjacent lymph nodes </a:t>
            </a:r>
          </a:p>
          <a:p>
            <a:pPr algn="l" rtl="0"/>
            <a:r>
              <a:rPr lang="en-US" sz="2000" dirty="0">
                <a:solidFill>
                  <a:schemeClr val="accent1"/>
                </a:solidFill>
                <a:latin typeface="Cambria" panose="02040503050406030204" pitchFamily="18" charset="0"/>
                <a:ea typeface="Cambria" panose="02040503050406030204" pitchFamily="18" charset="0"/>
              </a:rPr>
              <a:t>When the tumor is locally aggressive</a:t>
            </a:r>
            <a:r>
              <a:rPr lang="en-US" sz="2000" dirty="0">
                <a:latin typeface="Cambria" panose="02040503050406030204" pitchFamily="18" charset="0"/>
                <a:ea typeface="Cambria" panose="02040503050406030204" pitchFamily="18" charset="0"/>
              </a:rPr>
              <a:t>, </a:t>
            </a:r>
            <a:r>
              <a:rPr lang="en-US" sz="2000" dirty="0">
                <a:solidFill>
                  <a:srgbClr val="00B0F0"/>
                </a:solidFill>
                <a:latin typeface="Cambria" panose="02040503050406030204" pitchFamily="18" charset="0"/>
                <a:ea typeface="Cambria" panose="02040503050406030204" pitchFamily="18" charset="0"/>
              </a:rPr>
              <a:t>Multimodality</a:t>
            </a:r>
            <a:r>
              <a:rPr lang="en-US" sz="2000" dirty="0">
                <a:latin typeface="Cambria" panose="02040503050406030204" pitchFamily="18" charset="0"/>
                <a:ea typeface="Cambria" panose="02040503050406030204" pitchFamily="18" charset="0"/>
              </a:rPr>
              <a:t> therapy is either chemotherapy followed by surgery or radiation and chemotherapy followed by surgery.</a:t>
            </a:r>
          </a:p>
          <a:p>
            <a:pPr algn="l" rtl="0"/>
            <a:r>
              <a:rPr lang="en-US" sz="2000" dirty="0">
                <a:solidFill>
                  <a:schemeClr val="accent1"/>
                </a:solidFill>
                <a:latin typeface="Cambria" panose="02040503050406030204" pitchFamily="18" charset="0"/>
                <a:ea typeface="Cambria" panose="02040503050406030204" pitchFamily="18" charset="0"/>
              </a:rPr>
              <a:t> For disseminated cancer</a:t>
            </a:r>
            <a:r>
              <a:rPr lang="en-US" sz="2000" dirty="0">
                <a:latin typeface="Cambria" panose="02040503050406030204" pitchFamily="18" charset="0"/>
                <a:ea typeface="Cambria" panose="02040503050406030204" pitchFamily="18" charset="0"/>
              </a:rPr>
              <a:t>, treatment is aimed at </a:t>
            </a:r>
            <a:r>
              <a:rPr lang="en-US" sz="2000" dirty="0">
                <a:solidFill>
                  <a:srgbClr val="00B0F0"/>
                </a:solidFill>
                <a:latin typeface="Cambria" panose="02040503050406030204" pitchFamily="18" charset="0"/>
                <a:ea typeface="Cambria" panose="02040503050406030204" pitchFamily="18" charset="0"/>
              </a:rPr>
              <a:t>palliation</a:t>
            </a:r>
            <a:r>
              <a:rPr lang="en-US" sz="2000" dirty="0">
                <a:latin typeface="Cambria" panose="02040503050406030204" pitchFamily="18" charset="0"/>
                <a:ea typeface="Cambria" panose="02040503050406030204" pitchFamily="18" charset="0"/>
              </a:rPr>
              <a:t> of symptoms. If the patient has dysphagia, as many do, the most rapid form of palliation is the endoscopic placement of an expandable esophageal stent.</a:t>
            </a:r>
          </a:p>
          <a:p>
            <a:pPr algn="l" rtl="0"/>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09971" y="577218"/>
            <a:ext cx="8911687" cy="1280890"/>
          </a:xfrm>
        </p:spPr>
        <p:txBody>
          <a:bodyPr/>
          <a:lstStyle/>
          <a:p>
            <a:r>
              <a:rPr kumimoji="0" lang="en-US" sz="6000" b="1" i="0" u="none" strike="noStrike" kern="1200" cap="none" spc="0" normalizeH="0" baseline="0" noProof="0" dirty="0">
                <a:ln>
                  <a:noFill/>
                </a:ln>
                <a:solidFill>
                  <a:srgbClr val="2E5369"/>
                </a:solidFill>
                <a:effectLst/>
                <a:uLnTx/>
                <a:uFillTx/>
                <a:latin typeface="Century Gothic" panose="020B0502020202020204"/>
                <a:ea typeface="+mj-ea"/>
                <a:cs typeface="+mj-cs"/>
              </a:rPr>
              <a:t>Treatment </a:t>
            </a:r>
            <a:endParaRPr lang="en-US" dirty="0"/>
          </a:p>
        </p:txBody>
      </p:sp>
      <p:sp>
        <p:nvSpPr>
          <p:cNvPr id="3" name="عنصر نائب للمحتوى 2"/>
          <p:cNvSpPr>
            <a:spLocks noGrp="1"/>
          </p:cNvSpPr>
          <p:nvPr>
            <p:ph idx="1"/>
          </p:nvPr>
        </p:nvSpPr>
        <p:spPr>
          <a:xfrm>
            <a:off x="2592925" y="2180492"/>
            <a:ext cx="8911687" cy="4677508"/>
          </a:xfrm>
        </p:spPr>
        <p:txBody>
          <a:bodyPr>
            <a:normAutofit/>
          </a:bodyPr>
          <a:lstStyle/>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The selection of a curative vs. a palliative operation for cancer of the esophagus is based on the:</a:t>
            </a:r>
          </a:p>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b="1" dirty="0">
                <a:solidFill>
                  <a:schemeClr val="tx1">
                    <a:lumMod val="85000"/>
                    <a:lumOff val="15000"/>
                  </a:schemeClr>
                </a:solidFill>
                <a:latin typeface="Cambria" panose="02040503050406030204" pitchFamily="18" charset="0"/>
                <a:ea typeface="Cambria" panose="02040503050406030204" pitchFamily="18" charset="0"/>
              </a:rPr>
              <a:t>location</a:t>
            </a:r>
            <a:r>
              <a:rPr lang="en-US" sz="3200" dirty="0">
                <a:solidFill>
                  <a:schemeClr val="tx1">
                    <a:lumMod val="85000"/>
                    <a:lumOff val="15000"/>
                  </a:schemeClr>
                </a:solidFill>
                <a:latin typeface="Cambria" panose="02040503050406030204" pitchFamily="18" charset="0"/>
                <a:ea typeface="Cambria" panose="02040503050406030204" pitchFamily="18" charset="0"/>
              </a:rPr>
              <a:t> of the tumor</a:t>
            </a:r>
          </a:p>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 the patient’s </a:t>
            </a:r>
            <a:r>
              <a:rPr lang="en-US" sz="3200" b="1" dirty="0">
                <a:solidFill>
                  <a:schemeClr val="tx1">
                    <a:lumMod val="85000"/>
                    <a:lumOff val="15000"/>
                  </a:schemeClr>
                </a:solidFill>
                <a:latin typeface="Cambria" panose="02040503050406030204" pitchFamily="18" charset="0"/>
                <a:ea typeface="Cambria" panose="02040503050406030204" pitchFamily="18" charset="0"/>
              </a:rPr>
              <a:t>age</a:t>
            </a:r>
            <a:r>
              <a:rPr lang="en-US" sz="3200" dirty="0">
                <a:solidFill>
                  <a:schemeClr val="tx1">
                    <a:lumMod val="85000"/>
                    <a:lumOff val="15000"/>
                  </a:schemeClr>
                </a:solidFill>
                <a:latin typeface="Cambria" panose="02040503050406030204" pitchFamily="18" charset="0"/>
                <a:ea typeface="Cambria" panose="02040503050406030204" pitchFamily="18" charset="0"/>
              </a:rPr>
              <a:t> and </a:t>
            </a:r>
            <a:r>
              <a:rPr lang="en-US" sz="3200" b="1" dirty="0">
                <a:solidFill>
                  <a:schemeClr val="tx1">
                    <a:lumMod val="85000"/>
                    <a:lumOff val="15000"/>
                  </a:schemeClr>
                </a:solidFill>
                <a:latin typeface="Cambria" panose="02040503050406030204" pitchFamily="18" charset="0"/>
                <a:ea typeface="Cambria" panose="02040503050406030204" pitchFamily="18" charset="0"/>
              </a:rPr>
              <a:t>health</a:t>
            </a:r>
          </a:p>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 the </a:t>
            </a:r>
            <a:r>
              <a:rPr lang="en-US" sz="3200" b="1" dirty="0">
                <a:solidFill>
                  <a:schemeClr val="tx1">
                    <a:lumMod val="85000"/>
                    <a:lumOff val="15000"/>
                  </a:schemeClr>
                </a:solidFill>
                <a:latin typeface="Cambria" panose="02040503050406030204" pitchFamily="18" charset="0"/>
                <a:ea typeface="Cambria" panose="02040503050406030204" pitchFamily="18" charset="0"/>
              </a:rPr>
              <a:t>extent</a:t>
            </a:r>
            <a:r>
              <a:rPr lang="en-US" sz="3200" dirty="0">
                <a:solidFill>
                  <a:schemeClr val="tx1">
                    <a:lumMod val="85000"/>
                    <a:lumOff val="15000"/>
                  </a:schemeClr>
                </a:solidFill>
                <a:latin typeface="Cambria" panose="02040503050406030204" pitchFamily="18" charset="0"/>
                <a:ea typeface="Cambria" panose="02040503050406030204" pitchFamily="18" charset="0"/>
              </a:rPr>
              <a:t> of the disease</a:t>
            </a:r>
          </a:p>
          <a:p>
            <a:pPr marL="342900" lvl="8" indent="-342900" algn="l" rtl="0"/>
            <a:r>
              <a:rPr lang="en-US" sz="3200" b="1" dirty="0">
                <a:solidFill>
                  <a:schemeClr val="tx1">
                    <a:lumMod val="85000"/>
                    <a:lumOff val="15000"/>
                  </a:schemeClr>
                </a:solidFill>
                <a:latin typeface="Cambria" panose="02040503050406030204" pitchFamily="18" charset="0"/>
                <a:ea typeface="Cambria" panose="02040503050406030204" pitchFamily="18" charset="0"/>
              </a:rPr>
              <a:t>preoperative</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b="1" dirty="0">
                <a:solidFill>
                  <a:schemeClr val="tx1">
                    <a:lumMod val="85000"/>
                    <a:lumOff val="15000"/>
                  </a:schemeClr>
                </a:solidFill>
                <a:latin typeface="Cambria" panose="02040503050406030204" pitchFamily="18" charset="0"/>
                <a:ea typeface="Cambria" panose="02040503050406030204" pitchFamily="18" charset="0"/>
              </a:rPr>
              <a:t>staging</a:t>
            </a:r>
            <a:r>
              <a:rPr lang="en-US" sz="3200" dirty="0">
                <a:solidFill>
                  <a:schemeClr val="tx1">
                    <a:lumMod val="85000"/>
                    <a:lumOff val="15000"/>
                  </a:schemeClr>
                </a:solidFill>
                <a:latin typeface="Cambria" panose="02040503050406030204" pitchFamily="18" charset="0"/>
                <a:ea typeface="Cambria" panose="02040503050406030204" pitchFamily="18" charset="0"/>
              </a:rPr>
              <a:t>.</a:t>
            </a:r>
          </a:p>
          <a:p>
            <a:pPr algn="l" rtl="0"/>
            <a:endParaRPr lang="en-US" sz="4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en-US" sz="6000" b="1" i="0" u="none" strike="noStrike" kern="1200" cap="none" spc="0" normalizeH="0" baseline="0" noProof="0" dirty="0">
                <a:ln>
                  <a:noFill/>
                </a:ln>
                <a:solidFill>
                  <a:srgbClr val="2E5369"/>
                </a:solidFill>
                <a:effectLst/>
                <a:uLnTx/>
                <a:uFillTx/>
                <a:latin typeface="Century Gothic" panose="020B0502020202020204"/>
                <a:ea typeface="+mj-ea"/>
                <a:cs typeface="+mj-cs"/>
              </a:rPr>
              <a:t>Treatment  </a:t>
            </a:r>
            <a:endParaRPr lang="en-US" dirty="0"/>
          </a:p>
        </p:txBody>
      </p:sp>
      <p:sp>
        <p:nvSpPr>
          <p:cNvPr id="3" name="عنصر نائب للمحتوى 2"/>
          <p:cNvSpPr>
            <a:spLocks noGrp="1"/>
          </p:cNvSpPr>
          <p:nvPr>
            <p:ph idx="1"/>
          </p:nvPr>
        </p:nvSpPr>
        <p:spPr/>
        <p:txBody>
          <a:bodyPr>
            <a:normAutofit lnSpcReduction="10000"/>
          </a:bodyPr>
          <a:lstStyle/>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T1 and T2 cancers without LN metastases are treated with resection only.</a:t>
            </a:r>
          </a:p>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 Although some surgeons prefer a trans hiatal esophagectomy for all tumor locations</a:t>
            </a:r>
          </a:p>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and  should be performed under direct vision with either thoracoscopy (video-assisted thoracic surgery [VATS]) or with thoracotomy</a:t>
            </a:r>
          </a:p>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Tumors of the lower esophagus and cardia are usually adenocarcinomas. an incurable lesion, resection with a LN dissection should be performed</a:t>
            </a:r>
          </a:p>
          <a:p>
            <a:pPr algn="l" rtl="0"/>
            <a:endParaRPr lang="en-US" dirty="0">
              <a:solidFill>
                <a:srgbClr val="0070C0"/>
              </a:solidFill>
            </a:endParaRPr>
          </a:p>
          <a:p>
            <a:endParaRPr lang="en-US" dirty="0">
              <a:solidFill>
                <a:srgbClr val="0070C0"/>
              </a:solidFill>
            </a:endParaRPr>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28617" y="616295"/>
            <a:ext cx="8911687" cy="1280890"/>
          </a:xfrm>
        </p:spPr>
        <p:txBody>
          <a:bodyPr>
            <a:normAutofit/>
          </a:bodyPr>
          <a:lstStyle/>
          <a:p>
            <a:r>
              <a:rPr lang="en-US" sz="5400" b="1" dirty="0">
                <a:solidFill>
                  <a:schemeClr val="tx2"/>
                </a:solidFill>
              </a:rPr>
              <a:t>Summary </a:t>
            </a:r>
          </a:p>
        </p:txBody>
      </p:sp>
      <p:sp>
        <p:nvSpPr>
          <p:cNvPr id="3" name="عنصر نائب للمحتوى 2"/>
          <p:cNvSpPr>
            <a:spLocks noGrp="1"/>
          </p:cNvSpPr>
          <p:nvPr>
            <p:ph idx="1"/>
          </p:nvPr>
        </p:nvSpPr>
        <p:spPr>
          <a:xfrm>
            <a:off x="2235200" y="2032001"/>
            <a:ext cx="9269412" cy="4384430"/>
          </a:xfrm>
        </p:spPr>
        <p:txBody>
          <a:bodyPr>
            <a:normAutofit/>
          </a:bodyPr>
          <a:lstStyle/>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Surgical resection </a:t>
            </a:r>
            <a:r>
              <a:rPr lang="en-US" sz="2800" dirty="0">
                <a:solidFill>
                  <a:schemeClr val="tx1">
                    <a:lumMod val="85000"/>
                    <a:lumOff val="15000"/>
                  </a:schemeClr>
                </a:solidFill>
                <a:latin typeface="Cambria" panose="02040503050406030204" pitchFamily="18" charset="0"/>
                <a:ea typeface="Cambria" panose="02040503050406030204" pitchFamily="18" charset="0"/>
              </a:rPr>
              <a:t>remains a mainstay of curative treatment of patients with localized disease</a:t>
            </a: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standard </a:t>
            </a:r>
            <a:r>
              <a:rPr lang="en-US" sz="2800" b="1" dirty="0">
                <a:solidFill>
                  <a:schemeClr val="tx1">
                    <a:lumMod val="85000"/>
                    <a:lumOff val="15000"/>
                  </a:schemeClr>
                </a:solidFill>
                <a:latin typeface="Cambria" panose="02040503050406030204" pitchFamily="18" charset="0"/>
                <a:ea typeface="Cambria" panose="02040503050406030204" pitchFamily="18" charset="0"/>
              </a:rPr>
              <a:t>transthoracic esophagectomy</a:t>
            </a:r>
            <a:r>
              <a:rPr lang="en-US" sz="2800" dirty="0">
                <a:solidFill>
                  <a:schemeClr val="tx1">
                    <a:lumMod val="85000"/>
                    <a:lumOff val="15000"/>
                  </a:schemeClr>
                </a:solidFill>
                <a:latin typeface="Cambria" panose="02040503050406030204" pitchFamily="18" charset="0"/>
                <a:ea typeface="Cambria" panose="02040503050406030204" pitchFamily="18" charset="0"/>
              </a:rPr>
              <a:t>, a </a:t>
            </a:r>
            <a:r>
              <a:rPr lang="en-US" sz="2800" b="1" dirty="0">
                <a:solidFill>
                  <a:schemeClr val="tx1">
                    <a:lumMod val="85000"/>
                    <a:lumOff val="15000"/>
                  </a:schemeClr>
                </a:solidFill>
                <a:latin typeface="Cambria" panose="02040503050406030204" pitchFamily="18" charset="0"/>
                <a:ea typeface="Cambria" panose="02040503050406030204" pitchFamily="18" charset="0"/>
              </a:rPr>
              <a:t>trans hiatal esophagectomy </a:t>
            </a:r>
          </a:p>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ivor Lewis for mid and distal esophagus, McKeown for upper esophagus </a:t>
            </a:r>
            <a:endParaRPr lang="en-US" sz="2800" dirty="0">
              <a:solidFill>
                <a:schemeClr val="tx1">
                  <a:lumMod val="85000"/>
                  <a:lumOff val="15000"/>
                </a:schemeClr>
              </a:solidFill>
              <a:latin typeface="Cambria" panose="02040503050406030204" pitchFamily="18" charset="0"/>
              <a:ea typeface="Cambria" panose="02040503050406030204" pitchFamily="18" charset="0"/>
            </a:endParaRPr>
          </a:p>
          <a:p>
            <a:pPr marL="342900" lvl="7" indent="-342900"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Neoadjuvant therapy </a:t>
            </a:r>
            <a:r>
              <a:rPr lang="en-US" sz="2800" dirty="0">
                <a:solidFill>
                  <a:schemeClr val="tx1">
                    <a:lumMod val="85000"/>
                    <a:lumOff val="15000"/>
                  </a:schemeClr>
                </a:solidFill>
                <a:latin typeface="Cambria" panose="02040503050406030204" pitchFamily="18" charset="0"/>
                <a:ea typeface="Cambria" panose="02040503050406030204" pitchFamily="18" charset="0"/>
              </a:rPr>
              <a:t>Although it may enhance </a:t>
            </a:r>
            <a:r>
              <a:rPr lang="en-US" sz="2800" b="1" dirty="0">
                <a:solidFill>
                  <a:schemeClr val="tx1">
                    <a:lumMod val="85000"/>
                    <a:lumOff val="15000"/>
                  </a:schemeClr>
                </a:solidFill>
                <a:latin typeface="Cambria" panose="02040503050406030204" pitchFamily="18" charset="0"/>
                <a:ea typeface="Cambria" panose="02040503050406030204" pitchFamily="18" charset="0"/>
              </a:rPr>
              <a:t>local control and respectability</a:t>
            </a:r>
            <a:r>
              <a:rPr lang="en-US" sz="3200" b="1" dirty="0">
                <a:solidFill>
                  <a:srgbClr val="FF0000"/>
                </a:solidFill>
              </a:rPr>
              <a:t>,</a:t>
            </a:r>
            <a:r>
              <a:rPr lang="en-US" sz="3200" dirty="0"/>
              <a:t> </a:t>
            </a:r>
          </a:p>
          <a:p>
            <a:pPr algn="l" rtl="0"/>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en-US" sz="5400" b="1" i="0" u="none" strike="noStrike" kern="1200" cap="none" spc="0" normalizeH="0" baseline="0" noProof="0" dirty="0">
                <a:ln>
                  <a:noFill/>
                </a:ln>
                <a:solidFill>
                  <a:srgbClr val="2E5369"/>
                </a:solidFill>
                <a:effectLst/>
                <a:uLnTx/>
                <a:uFillTx/>
                <a:latin typeface="Century Gothic" panose="020B0502020202020204"/>
                <a:ea typeface="+mj-ea"/>
                <a:cs typeface="+mj-cs"/>
              </a:rPr>
              <a:t>Summary </a:t>
            </a:r>
            <a:endParaRPr lang="en-US" dirty="0"/>
          </a:p>
        </p:txBody>
      </p:sp>
      <p:sp>
        <p:nvSpPr>
          <p:cNvPr id="3" name="عنصر نائب للمحتوى 2"/>
          <p:cNvSpPr>
            <a:spLocks noGrp="1"/>
          </p:cNvSpPr>
          <p:nvPr>
            <p:ph idx="1"/>
          </p:nvPr>
        </p:nvSpPr>
        <p:spPr>
          <a:xfrm>
            <a:off x="2487612" y="2071077"/>
            <a:ext cx="8915400" cy="4712677"/>
          </a:xfrm>
        </p:spPr>
        <p:txBody>
          <a:bodyPr>
            <a:normAutofit/>
          </a:bodyPr>
          <a:lstStyle/>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Radiotherapy</a:t>
            </a:r>
            <a:r>
              <a:rPr lang="en-US" sz="2800" dirty="0">
                <a:solidFill>
                  <a:schemeClr val="tx1">
                    <a:lumMod val="85000"/>
                    <a:lumOff val="15000"/>
                  </a:schemeClr>
                </a:solidFill>
                <a:latin typeface="Cambria" panose="02040503050406030204" pitchFamily="18" charset="0"/>
                <a:ea typeface="Cambria" panose="02040503050406030204" pitchFamily="18" charset="0"/>
              </a:rPr>
              <a:t>  as palliative treatment </a:t>
            </a: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a:t>
            </a:r>
            <a:r>
              <a:rPr lang="en-US" sz="2800" b="1" dirty="0">
                <a:solidFill>
                  <a:schemeClr val="tx1">
                    <a:lumMod val="85000"/>
                    <a:lumOff val="15000"/>
                  </a:schemeClr>
                </a:solidFill>
                <a:latin typeface="Cambria" panose="02040503050406030204" pitchFamily="18" charset="0"/>
                <a:ea typeface="Cambria" panose="02040503050406030204" pitchFamily="18" charset="0"/>
              </a:rPr>
              <a:t>Intraluminal prostheses </a:t>
            </a:r>
            <a:r>
              <a:rPr lang="en-US" sz="2800" dirty="0">
                <a:solidFill>
                  <a:schemeClr val="tx1">
                    <a:lumMod val="85000"/>
                    <a:lumOff val="15000"/>
                  </a:schemeClr>
                </a:solidFill>
                <a:latin typeface="Cambria" panose="02040503050406030204" pitchFamily="18" charset="0"/>
                <a:ea typeface="Cambria" panose="02040503050406030204" pitchFamily="18" charset="0"/>
              </a:rPr>
              <a:t>have been developed to intubate the esophagus and stent the obstruction, None of these prostheses allows normal swallowing, and in most cases no more than a pureed diet can be tolerated..</a:t>
            </a:r>
          </a:p>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Endoscopic laser</a:t>
            </a:r>
            <a:endParaRPr lang="en-US" sz="2800" dirty="0">
              <a:solidFill>
                <a:schemeClr val="tx1">
                  <a:lumMod val="85000"/>
                  <a:lumOff val="15000"/>
                </a:schemeClr>
              </a:solidFill>
              <a:latin typeface="Cambria" panose="02040503050406030204" pitchFamily="18" charset="0"/>
              <a:ea typeface="Cambria" panose="020405030504060302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2841" y="423862"/>
            <a:ext cx="5251750" cy="1015663"/>
          </a:xfrm>
          <a:prstGeom prst="rect">
            <a:avLst/>
          </a:prstGeom>
        </p:spPr>
        <p:txBody>
          <a:bodyPr wrap="square">
            <a:spAutoFit/>
          </a:bodyPr>
          <a:lstStyle/>
          <a:p>
            <a:r>
              <a:rPr lang="en-US" sz="6000" b="1" dirty="0">
                <a:solidFill>
                  <a:schemeClr val="accent3">
                    <a:lumMod val="75000"/>
                  </a:schemeClr>
                </a:solidFill>
                <a:latin typeface="Arial Black" panose="020B0A04020102020204" pitchFamily="34" charset="0"/>
              </a:rPr>
              <a:t>Approach:</a:t>
            </a:r>
            <a:endParaRPr lang="ar-JO" sz="6000" dirty="0">
              <a:solidFill>
                <a:schemeClr val="accent3">
                  <a:lumMod val="75000"/>
                </a:schemeClr>
              </a:solidFill>
            </a:endParaRPr>
          </a:p>
        </p:txBody>
      </p:sp>
      <p:sp>
        <p:nvSpPr>
          <p:cNvPr id="3" name="Rectangle 2"/>
          <p:cNvSpPr/>
          <p:nvPr/>
        </p:nvSpPr>
        <p:spPr>
          <a:xfrm>
            <a:off x="2146479" y="1439525"/>
            <a:ext cx="6096000" cy="2585323"/>
          </a:xfrm>
          <a:prstGeom prst="rect">
            <a:avLst/>
          </a:prstGeom>
        </p:spPr>
        <p:txBody>
          <a:bodyPr>
            <a:spAutoFit/>
          </a:bodyPr>
          <a:lstStyle/>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HISTORY</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EXAMINATION</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INVESTIGATION</a:t>
            </a:r>
            <a:endParaRPr lang="en-US" sz="5400" dirty="0">
              <a:solidFill>
                <a:schemeClr val="bg2">
                  <a:lumMod val="50000"/>
                </a:schemeClr>
              </a:solidFill>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3950" y="3878388"/>
            <a:ext cx="3078050" cy="297961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 y="0"/>
            <a:ext cx="12101847"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54" y="617043"/>
            <a:ext cx="4506156" cy="923330"/>
          </a:xfrm>
          <a:prstGeom prst="rect">
            <a:avLst/>
          </a:prstGeom>
        </p:spPr>
        <p:txBody>
          <a:bodyPr wrap="squar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p>
        </p:txBody>
      </p:sp>
      <p:sp>
        <p:nvSpPr>
          <p:cNvPr id="3" name="TextBox 2"/>
          <p:cNvSpPr txBox="1"/>
          <p:nvPr/>
        </p:nvSpPr>
        <p:spPr>
          <a:xfrm>
            <a:off x="1674254" y="1797768"/>
            <a:ext cx="5537915" cy="523220"/>
          </a:xfrm>
          <a:prstGeom prst="rect">
            <a:avLst/>
          </a:prstGeom>
          <a:noFill/>
        </p:spPr>
        <p:txBody>
          <a:bodyPr wrap="square" rtlCol="1">
            <a:spAutoFit/>
          </a:bodyPr>
          <a:lstStyle/>
          <a:p>
            <a:pPr marL="457200" indent="-457200">
              <a:buFont typeface="Wingdings" panose="05000000000000000000" pitchFamily="2" charset="2"/>
              <a:buChar char="v"/>
            </a:pPr>
            <a:r>
              <a:rPr lang="en-US" sz="2800" dirty="0"/>
              <a:t>Age of patient</a:t>
            </a:r>
            <a:r>
              <a:rPr lang="en-US" dirty="0"/>
              <a:t>:</a:t>
            </a:r>
            <a:endParaRPr lang="ar-JO" dirty="0"/>
          </a:p>
        </p:txBody>
      </p:sp>
      <p:sp>
        <p:nvSpPr>
          <p:cNvPr id="4" name="TextBox 3"/>
          <p:cNvSpPr txBox="1"/>
          <p:nvPr/>
        </p:nvSpPr>
        <p:spPr>
          <a:xfrm>
            <a:off x="1983347" y="2333685"/>
            <a:ext cx="10208653" cy="4524315"/>
          </a:xfrm>
          <a:prstGeom prst="rect">
            <a:avLst/>
          </a:prstGeom>
          <a:noFill/>
        </p:spPr>
        <p:txBody>
          <a:bodyPr wrap="square" rtlCol="1">
            <a:spAutoFit/>
          </a:bodyPr>
          <a:lstStyle/>
          <a:p>
            <a:pPr marL="285750" indent="-285750">
              <a:lnSpc>
                <a:spcPct val="200000"/>
              </a:lnSpc>
              <a:buFont typeface="Courier New" panose="02070309020205020404" pitchFamily="49" charset="0"/>
              <a:buChar char="o"/>
            </a:pPr>
            <a:r>
              <a:rPr lang="en-US" sz="2400" dirty="0"/>
              <a:t>Children: foreign body or congenital malformations.</a:t>
            </a:r>
          </a:p>
          <a:p>
            <a:pPr marL="285750" indent="-285750">
              <a:lnSpc>
                <a:spcPct val="200000"/>
              </a:lnSpc>
              <a:buFont typeface="Courier New" panose="02070309020205020404" pitchFamily="49" charset="0"/>
              <a:buChar char="o"/>
            </a:pPr>
            <a:r>
              <a:rPr lang="en-US" sz="2400" dirty="0"/>
              <a:t>Middle aged patient: reflux esophagitis , hiatus hernia , anemia or achalasia.</a:t>
            </a:r>
          </a:p>
          <a:p>
            <a:pPr marL="285750" indent="-285750">
              <a:lnSpc>
                <a:spcPct val="200000"/>
              </a:lnSpc>
              <a:buFont typeface="Courier New" panose="02070309020205020404" pitchFamily="49" charset="0"/>
              <a:buChar char="o"/>
            </a:pPr>
            <a:r>
              <a:rPr lang="en-US" sz="2400" dirty="0"/>
              <a:t>Elderly patient : malignancy , stricture formation from long standing reflux , motility disorders ass. With aging and neurological disorders.</a:t>
            </a:r>
            <a:endParaRPr lang="ar-JO"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0098" y="642801"/>
            <a:ext cx="2965877" cy="923330"/>
          </a:xfrm>
          <a:prstGeom prst="rect">
            <a:avLst/>
          </a:prstGeom>
        </p:spPr>
        <p:txBody>
          <a:bodyPr wrap="non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r>
              <a:rPr lang="ar-JO" sz="5400" dirty="0">
                <a:solidFill>
                  <a:schemeClr val="bg2">
                    <a:lumMod val="50000"/>
                  </a:schemeClr>
                </a:solidFill>
                <a:latin typeface="Andalus" panose="02020603050405020304" pitchFamily="18" charset="-78"/>
                <a:cs typeface="Andalus" panose="02020603050405020304" pitchFamily="18" charset="-78"/>
              </a:rPr>
              <a:t>:</a:t>
            </a:r>
            <a:endParaRPr lang="en-GB" sz="5400" dirty="0">
              <a:solidFill>
                <a:schemeClr val="bg2">
                  <a:lumMod val="50000"/>
                </a:schemeClr>
              </a:solidFill>
              <a:latin typeface="Andalus" panose="02020603050405020304" pitchFamily="18" charset="-78"/>
              <a:cs typeface="Andalus" panose="02020603050405020304" pitchFamily="18" charset="-78"/>
            </a:endParaRPr>
          </a:p>
        </p:txBody>
      </p:sp>
      <p:sp>
        <p:nvSpPr>
          <p:cNvPr id="3" name="TextBox 2"/>
          <p:cNvSpPr txBox="1"/>
          <p:nvPr/>
        </p:nvSpPr>
        <p:spPr>
          <a:xfrm>
            <a:off x="1648495" y="1646940"/>
            <a:ext cx="5008432" cy="461665"/>
          </a:xfrm>
          <a:prstGeom prst="rect">
            <a:avLst/>
          </a:prstGeom>
          <a:noFill/>
        </p:spPr>
        <p:txBody>
          <a:bodyPr wrap="square" rtlCol="1">
            <a:spAutoFit/>
          </a:bodyPr>
          <a:lstStyle/>
          <a:p>
            <a:r>
              <a:rPr lang="en-US" sz="2400" dirty="0"/>
              <a:t>Difficulty in initiating swallow</a:t>
            </a:r>
            <a:endParaRPr lang="ar-JO" sz="2400" dirty="0"/>
          </a:p>
        </p:txBody>
      </p:sp>
      <p:sp>
        <p:nvSpPr>
          <p:cNvPr id="4" name="TextBox 3"/>
          <p:cNvSpPr txBox="1"/>
          <p:nvPr/>
        </p:nvSpPr>
        <p:spPr>
          <a:xfrm>
            <a:off x="1571222" y="2332424"/>
            <a:ext cx="5447763" cy="461665"/>
          </a:xfrm>
          <a:prstGeom prst="rect">
            <a:avLst/>
          </a:prstGeom>
          <a:noFill/>
        </p:spPr>
        <p:txBody>
          <a:bodyPr wrap="square" rtlCol="1">
            <a:spAutoFit/>
          </a:bodyPr>
          <a:lstStyle/>
          <a:p>
            <a:r>
              <a:rPr lang="en-US" sz="2400" dirty="0"/>
              <a:t>Food stuck after swallow in chest</a:t>
            </a:r>
            <a:endParaRPr lang="ar-JO" sz="2400" dirty="0"/>
          </a:p>
        </p:txBody>
      </p:sp>
      <p:sp>
        <p:nvSpPr>
          <p:cNvPr id="13" name="Right Arrow 12"/>
          <p:cNvSpPr/>
          <p:nvPr/>
        </p:nvSpPr>
        <p:spPr>
          <a:xfrm>
            <a:off x="6053070" y="1749444"/>
            <a:ext cx="1931831" cy="372659"/>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5" name="Right Arrow 14"/>
          <p:cNvSpPr/>
          <p:nvPr/>
        </p:nvSpPr>
        <p:spPr>
          <a:xfrm>
            <a:off x="6452313" y="3845665"/>
            <a:ext cx="1931831" cy="37266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6" name="Right Arrow 15"/>
          <p:cNvSpPr/>
          <p:nvPr/>
        </p:nvSpPr>
        <p:spPr>
          <a:xfrm>
            <a:off x="6375040" y="4612928"/>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0" name="Right Arrow 19"/>
          <p:cNvSpPr/>
          <p:nvPr/>
        </p:nvSpPr>
        <p:spPr>
          <a:xfrm>
            <a:off x="6561784" y="242492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2" name="TextBox 21"/>
          <p:cNvSpPr txBox="1"/>
          <p:nvPr/>
        </p:nvSpPr>
        <p:spPr>
          <a:xfrm>
            <a:off x="7997781" y="1704940"/>
            <a:ext cx="4194219" cy="461665"/>
          </a:xfrm>
          <a:prstGeom prst="rect">
            <a:avLst/>
          </a:prstGeom>
          <a:noFill/>
        </p:spPr>
        <p:txBody>
          <a:bodyPr wrap="square" rtlCol="1">
            <a:spAutoFit/>
          </a:bodyPr>
          <a:lstStyle/>
          <a:p>
            <a:r>
              <a:rPr lang="en-US" sz="2400" dirty="0"/>
              <a:t>Oropharyngeal dysphagia</a:t>
            </a:r>
            <a:endParaRPr lang="ar-JO" sz="2400" dirty="0"/>
          </a:p>
        </p:txBody>
      </p:sp>
      <p:sp>
        <p:nvSpPr>
          <p:cNvPr id="23" name="TextBox 22"/>
          <p:cNvSpPr txBox="1"/>
          <p:nvPr/>
        </p:nvSpPr>
        <p:spPr>
          <a:xfrm>
            <a:off x="8493615" y="2406414"/>
            <a:ext cx="3726981" cy="461665"/>
          </a:xfrm>
          <a:prstGeom prst="rect">
            <a:avLst/>
          </a:prstGeom>
          <a:noFill/>
        </p:spPr>
        <p:txBody>
          <a:bodyPr wrap="square" rtlCol="1">
            <a:spAutoFit/>
          </a:bodyPr>
          <a:lstStyle/>
          <a:p>
            <a:r>
              <a:rPr lang="en-US" sz="2400" dirty="0"/>
              <a:t>Esophageal dysphagia</a:t>
            </a:r>
            <a:endParaRPr lang="ar-JO" sz="2400" dirty="0"/>
          </a:p>
        </p:txBody>
      </p:sp>
      <p:sp>
        <p:nvSpPr>
          <p:cNvPr id="5" name="Rectangle 4"/>
          <p:cNvSpPr/>
          <p:nvPr/>
        </p:nvSpPr>
        <p:spPr>
          <a:xfrm>
            <a:off x="1571222" y="3776103"/>
            <a:ext cx="4963218" cy="461665"/>
          </a:xfrm>
          <a:prstGeom prst="rect">
            <a:avLst/>
          </a:prstGeom>
        </p:spPr>
        <p:txBody>
          <a:bodyPr wrap="none">
            <a:spAutoFit/>
          </a:bodyPr>
          <a:lstStyle/>
          <a:p>
            <a:r>
              <a:rPr lang="en-US" sz="2400" dirty="0"/>
              <a:t>Dysphagia related to solid food </a:t>
            </a:r>
            <a:endParaRPr lang="ar-JO" sz="2400" dirty="0"/>
          </a:p>
        </p:txBody>
      </p:sp>
      <p:sp>
        <p:nvSpPr>
          <p:cNvPr id="9" name="Rectangle 8"/>
          <p:cNvSpPr/>
          <p:nvPr/>
        </p:nvSpPr>
        <p:spPr>
          <a:xfrm>
            <a:off x="2204742" y="4619885"/>
            <a:ext cx="2529860" cy="461665"/>
          </a:xfrm>
          <a:prstGeom prst="rect">
            <a:avLst/>
          </a:prstGeom>
        </p:spPr>
        <p:txBody>
          <a:bodyPr wrap="none">
            <a:spAutoFit/>
          </a:bodyPr>
          <a:lstStyle/>
          <a:p>
            <a:r>
              <a:rPr lang="en-US" sz="2400" dirty="0"/>
              <a:t>Solid and liquid </a:t>
            </a:r>
            <a:endParaRPr lang="ar-JO" sz="2400" dirty="0"/>
          </a:p>
        </p:txBody>
      </p:sp>
      <p:sp>
        <p:nvSpPr>
          <p:cNvPr id="10" name="Rectangle 9"/>
          <p:cNvSpPr/>
          <p:nvPr/>
        </p:nvSpPr>
        <p:spPr>
          <a:xfrm>
            <a:off x="8621410" y="3743982"/>
            <a:ext cx="1901483" cy="461665"/>
          </a:xfrm>
          <a:prstGeom prst="rect">
            <a:avLst/>
          </a:prstGeom>
        </p:spPr>
        <p:txBody>
          <a:bodyPr wrap="none">
            <a:spAutoFit/>
          </a:bodyPr>
          <a:lstStyle/>
          <a:p>
            <a:r>
              <a:rPr lang="en-US" sz="2400" dirty="0"/>
              <a:t>Obstructive</a:t>
            </a:r>
            <a:endParaRPr lang="ar-JO" sz="2400" dirty="0"/>
          </a:p>
        </p:txBody>
      </p:sp>
      <p:sp>
        <p:nvSpPr>
          <p:cNvPr id="11" name="Rectangle 10"/>
          <p:cNvSpPr/>
          <p:nvPr/>
        </p:nvSpPr>
        <p:spPr>
          <a:xfrm>
            <a:off x="8493615" y="4619885"/>
            <a:ext cx="2401619" cy="461665"/>
          </a:xfrm>
          <a:prstGeom prst="rect">
            <a:avLst/>
          </a:prstGeom>
        </p:spPr>
        <p:txBody>
          <a:bodyPr wrap="none">
            <a:spAutoFit/>
          </a:bodyPr>
          <a:lstStyle/>
          <a:p>
            <a:r>
              <a:rPr lang="en-US" sz="2400" dirty="0"/>
              <a:t>neuromuscular</a:t>
            </a:r>
            <a:endParaRPr lang="ar-JO" sz="2400" dirty="0"/>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511</TotalTime>
  <Words>3433</Words>
  <Application>Microsoft Office PowerPoint</Application>
  <PresentationFormat>Widescreen</PresentationFormat>
  <Paragraphs>405</Paragraphs>
  <Slides>70</Slides>
  <Notes>1</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Wisp</vt:lpstr>
      <vt:lpstr>Dysphagia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While taking the history, ask about :</vt:lpstr>
      <vt:lpstr>ASSOCIATED SYMPTOMS  </vt:lpstr>
      <vt:lpstr>Management</vt:lpstr>
      <vt:lpstr>Diffuse Esophageal Spasm</vt:lpstr>
      <vt:lpstr>PowerPoint Presentation</vt:lpstr>
      <vt:lpstr>Nutcracker Esophagus</vt:lpstr>
      <vt:lpstr>paraoesophageal (rolling)hiatus hernia</vt:lpstr>
      <vt:lpstr>paraoesophageal (rolling)hiatus hernia</vt:lpstr>
      <vt:lpstr>paraoesophageal (rolling)hiatus hernia</vt:lpstr>
      <vt:lpstr>paraoesophageal (rolling)hiatus hernia</vt:lpstr>
      <vt:lpstr>Plummer Vinson syndrome</vt:lpstr>
      <vt:lpstr>Plummer Vinson syndrome</vt:lpstr>
      <vt:lpstr>Plummer Vinson syndrome</vt:lpstr>
      <vt:lpstr>Plummer Vinson syndrome</vt:lpstr>
      <vt:lpstr>PowerPoint Presentation</vt:lpstr>
      <vt:lpstr>Pathophysiology</vt:lpstr>
      <vt:lpstr>Prognosis </vt:lpstr>
      <vt:lpstr>History  and imaging studies </vt:lpstr>
      <vt:lpstr>Management </vt:lpstr>
      <vt:lpstr>Zenker diverticulum</vt:lpstr>
      <vt:lpstr>The pathophysiology </vt:lpstr>
      <vt:lpstr>Diagnosis </vt:lpstr>
      <vt:lpstr>Surgical intervention </vt:lpstr>
      <vt:lpstr>PowerPoint Presentation</vt:lpstr>
      <vt:lpstr>PowerPoint Presentation</vt:lpstr>
      <vt:lpstr>Esophageal cancer</vt:lpstr>
      <vt:lpstr>Pathology </vt:lpstr>
      <vt:lpstr>Symptoms</vt:lpstr>
      <vt:lpstr>DIAGNOSTIC TESTING </vt:lpstr>
      <vt:lpstr>PowerPoint Presentation</vt:lpstr>
      <vt:lpstr>PowerPoint Presentation</vt:lpstr>
      <vt:lpstr>Staging </vt:lpstr>
      <vt:lpstr>PowerPoint Presentation</vt:lpstr>
      <vt:lpstr>Treatment </vt:lpstr>
      <vt:lpstr>Treatment </vt:lpstr>
      <vt:lpstr>Treatment  </vt:lpstr>
      <vt:lpstr>Summary </vt:lpstr>
      <vt:lpstr>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Sanabil Hassanat</cp:lastModifiedBy>
  <cp:revision>71</cp:revision>
  <dcterms:created xsi:type="dcterms:W3CDTF">2021-02-17T18:09:00Z</dcterms:created>
  <dcterms:modified xsi:type="dcterms:W3CDTF">2023-03-26T11:43:50Z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893D6F029EF74E47B1CF7ABC35228361</vt:lpwstr>
  </property>
  <property fmtid="{D5CDD505-2E9C-101B-9397-08002B2CF9AE}" pid="3" name="KSOProductBuildVer">
    <vt:lpwstr>1033-11.2.0.11486</vt:lpwstr>
  </property>
</Properties>
</file>