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rthobullets.com/basic-science/9017/articular-cartilage#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</a:rPr>
              <a:t>osteoarthritis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223" y="4825314"/>
            <a:ext cx="8689976" cy="1371599"/>
          </a:xfrm>
        </p:spPr>
        <p:txBody>
          <a:bodyPr>
            <a:normAutofit fontScale="40000" lnSpcReduction="20000"/>
          </a:bodyPr>
          <a:lstStyle/>
          <a:p>
            <a:r>
              <a:rPr lang="en-US" sz="66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Moh’d</a:t>
            </a:r>
            <a:r>
              <a:rPr lang="en-US" sz="6600" b="1" dirty="0">
                <a:solidFill>
                  <a:schemeClr val="tx1"/>
                </a:solidFill>
                <a:latin typeface="Algerian" panose="04020705040A02060702" pitchFamily="82" charset="0"/>
              </a:rPr>
              <a:t> Said </a:t>
            </a:r>
            <a:r>
              <a:rPr lang="en-US" sz="66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dawod</a:t>
            </a:r>
            <a:r>
              <a:rPr lang="en-US" sz="6600" b="1" dirty="0">
                <a:solidFill>
                  <a:schemeClr val="tx1"/>
                </a:solidFill>
                <a:latin typeface="Algerian" panose="04020705040A02060702" pitchFamily="82" charset="0"/>
              </a:rPr>
              <a:t> m.d.</a:t>
            </a:r>
          </a:p>
          <a:p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Orthopedics and reconstructive surgery consultant</a:t>
            </a:r>
          </a:p>
          <a:p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Faculty of Medicine , </a:t>
            </a:r>
            <a:r>
              <a:rPr lang="en-US" dirty="0" err="1">
                <a:solidFill>
                  <a:schemeClr val="tx1"/>
                </a:solidFill>
                <a:latin typeface="Algerian" panose="04020705040A02060702" pitchFamily="82" charset="0"/>
              </a:rPr>
              <a:t>mutah</a:t>
            </a:r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 University</a:t>
            </a:r>
          </a:p>
          <a:p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Mar. </a:t>
            </a:r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2020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2" name="Picture 4" descr="Imágenes, fotos de stock y vectores sobre Pain in Hip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" y="156923"/>
            <a:ext cx="3235496" cy="2287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Life style </a:t>
            </a:r>
            <a:r>
              <a:rPr lang="en-GB" dirty="0" smtClean="0"/>
              <a:t>modification</a:t>
            </a:r>
          </a:p>
          <a:p>
            <a:pPr marL="0" indent="0">
              <a:buNone/>
            </a:pPr>
            <a:r>
              <a:rPr lang="en-GB" dirty="0" smtClean="0"/>
              <a:t>- Weight Reduction</a:t>
            </a:r>
          </a:p>
          <a:p>
            <a:pPr marL="0" indent="0">
              <a:buNone/>
            </a:pPr>
            <a:r>
              <a:rPr lang="en-GB" sz="1200" i="1" dirty="0" smtClean="0"/>
              <a:t>(We </a:t>
            </a:r>
            <a:r>
              <a:rPr lang="en-GB" sz="1200" b="1" i="1" dirty="0"/>
              <a:t>suggest</a:t>
            </a:r>
            <a:r>
              <a:rPr lang="en-GB" sz="1200" i="1" dirty="0"/>
              <a:t> weight loss for patients with symptomatic osteoarthritis of the knee and a BMI ≥ </a:t>
            </a:r>
            <a:r>
              <a:rPr lang="en-GB" sz="1200" i="1" dirty="0" smtClean="0"/>
              <a:t>25)</a:t>
            </a:r>
            <a:endParaRPr lang="en-GB" sz="1200" i="1" dirty="0" smtClean="0"/>
          </a:p>
          <a:p>
            <a:pPr>
              <a:buFontTx/>
              <a:buChar char="-"/>
            </a:pPr>
            <a:r>
              <a:rPr lang="en-GB" dirty="0" smtClean="0"/>
              <a:t>exercise:</a:t>
            </a:r>
            <a:endParaRPr lang="en-US" dirty="0"/>
          </a:p>
          <a:p>
            <a:pPr marL="0" indent="0">
              <a:buNone/>
            </a:pPr>
            <a:r>
              <a:rPr lang="en-GB" sz="1200" i="1" dirty="0" smtClean="0"/>
              <a:t> (We </a:t>
            </a:r>
            <a:r>
              <a:rPr lang="en-GB" sz="1200" b="1" i="1" dirty="0"/>
              <a:t>recommend</a:t>
            </a:r>
            <a:r>
              <a:rPr lang="en-GB" sz="1200" i="1" dirty="0"/>
              <a:t> that patients with symptomatic osteoarthritis of the knee participate in self-management programs, strengthening, low-impact aerobic exercises, and neuromuscular education; and engage in physical </a:t>
            </a:r>
            <a:r>
              <a:rPr lang="en-GB" sz="1200" i="1" dirty="0" smtClean="0"/>
              <a:t>activity)</a:t>
            </a:r>
          </a:p>
          <a:p>
            <a:pPr marL="0" indent="0">
              <a:buNone/>
            </a:pPr>
            <a:r>
              <a:rPr lang="en-GB" sz="1200" i="1" dirty="0" smtClean="0"/>
              <a:t>- </a:t>
            </a:r>
            <a:r>
              <a:rPr lang="en-GB" sz="1800" dirty="0"/>
              <a:t>acupuncture</a:t>
            </a:r>
            <a:endParaRPr lang="en-GB" sz="1800" i="1" dirty="0" smtClean="0"/>
          </a:p>
          <a:p>
            <a:pPr marL="0" indent="0">
              <a:buNone/>
            </a:pPr>
            <a:r>
              <a:rPr lang="en-GB" sz="1200" dirty="0" smtClean="0"/>
              <a:t>(We </a:t>
            </a:r>
            <a:r>
              <a:rPr lang="en-GB" sz="1200" b="1" dirty="0"/>
              <a:t>cannot recommend </a:t>
            </a:r>
            <a:r>
              <a:rPr lang="en-GB" sz="1200" dirty="0"/>
              <a:t>using acupuncture in patients with symptomatic osteoarthritis of the </a:t>
            </a:r>
            <a:r>
              <a:rPr lang="en-GB" sz="1200" dirty="0" smtClean="0"/>
              <a:t>knee)</a:t>
            </a:r>
            <a:endParaRPr lang="en-GB" sz="1200" i="1" dirty="0"/>
          </a:p>
        </p:txBody>
      </p:sp>
      <p:pic>
        <p:nvPicPr>
          <p:cNvPr id="4098" name="Picture 2" descr="Find the weight-loss plan that works for you - Harvar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722" y="1795243"/>
            <a:ext cx="2385881" cy="1992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Visual Guide to Acupun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16" y="5638767"/>
            <a:ext cx="2264289" cy="1219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s walking daily &quot;good enough&quot; exercis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95" y="4826856"/>
            <a:ext cx="2149009" cy="1203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867" y="2434204"/>
            <a:ext cx="10363826" cy="3424107"/>
          </a:xfrm>
        </p:spPr>
        <p:txBody>
          <a:bodyPr/>
          <a:lstStyle/>
          <a:p>
            <a:r>
              <a:rPr lang="en-GB" dirty="0"/>
              <a:t>physical agents</a:t>
            </a:r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i="1" dirty="0"/>
              <a:t>are </a:t>
            </a:r>
            <a:r>
              <a:rPr lang="en-GB" sz="1200" b="1" i="1" dirty="0"/>
              <a:t>unable to recommend </a:t>
            </a:r>
            <a:r>
              <a:rPr lang="en-GB" sz="1200" i="1" dirty="0"/>
              <a:t>for or against the use of physical agents (including electrotherapeutic modalities) in patients with </a:t>
            </a:r>
            <a:r>
              <a:rPr lang="en-GB" sz="1200" i="1" dirty="0" smtClean="0"/>
              <a:t>symptomatic </a:t>
            </a:r>
            <a:r>
              <a:rPr lang="en-GB" sz="1200" i="1" dirty="0"/>
              <a:t>osteoarthritis of the </a:t>
            </a:r>
            <a:r>
              <a:rPr lang="en-GB" sz="1200" i="1" dirty="0" smtClean="0"/>
              <a:t>knee</a:t>
            </a:r>
          </a:p>
          <a:p>
            <a:r>
              <a:rPr lang="en-GB" dirty="0"/>
              <a:t>brace</a:t>
            </a:r>
            <a:endParaRPr lang="en-GB" dirty="0" smtClean="0"/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i="1" dirty="0"/>
              <a:t>are </a:t>
            </a:r>
            <a:r>
              <a:rPr lang="en-GB" sz="1200" b="1" i="1" dirty="0"/>
              <a:t>unable to recommend </a:t>
            </a:r>
            <a:r>
              <a:rPr lang="en-GB" sz="1200" i="1" dirty="0"/>
              <a:t>for or against the use of a valgus directing force brace (medial compartment unloader) for patients with </a:t>
            </a:r>
            <a:r>
              <a:rPr lang="en-GB" sz="1200" i="1" dirty="0" smtClean="0"/>
              <a:t>symptomatic </a:t>
            </a:r>
            <a:r>
              <a:rPr lang="en-GB" sz="1200" i="1" dirty="0"/>
              <a:t>osteoarthritis of the </a:t>
            </a:r>
            <a:r>
              <a:rPr lang="en-GB" sz="1200" i="1" dirty="0" smtClean="0"/>
              <a:t>knee</a:t>
            </a:r>
          </a:p>
          <a:p>
            <a:r>
              <a:rPr lang="en-GB" dirty="0"/>
              <a:t>insoles</a:t>
            </a:r>
            <a:endParaRPr lang="en-GB" dirty="0" smtClean="0"/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b="1" i="1" dirty="0"/>
              <a:t>cannot</a:t>
            </a:r>
            <a:r>
              <a:rPr lang="en-GB" sz="1200" i="1" dirty="0"/>
              <a:t> suggest that lateral wedge insoles be used for patients with symptomatic medial compartment osteoarthritis of the knee.</a:t>
            </a:r>
            <a:endParaRPr lang="en-US" sz="1200" i="1" dirty="0"/>
          </a:p>
        </p:txBody>
      </p:sp>
      <p:pic>
        <p:nvPicPr>
          <p:cNvPr id="5122" name="Picture 2" descr="PHYSIO PLUS!!!: ElectroTherapeutic Modalities at Physio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85" y="253067"/>
            <a:ext cx="1950215" cy="2611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 Point System Unloader Knee Brace | Knee osteoarthritis, Orthos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26" y="2807821"/>
            <a:ext cx="1384200" cy="1898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wedged insole conditions tested in this study. On right, th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9"/>
          <a:stretch/>
        </p:blipFill>
        <p:spPr bwMode="auto">
          <a:xfrm>
            <a:off x="10335626" y="4807590"/>
            <a:ext cx="1813626" cy="2101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Pharmacological</a:t>
            </a:r>
          </a:p>
          <a:p>
            <a:pPr marL="0" indent="0">
              <a:buNone/>
            </a:pPr>
            <a:r>
              <a:rPr lang="en-GB" sz="1800" b="1" dirty="0" smtClean="0"/>
              <a:t>- NSAIDs</a:t>
            </a:r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b="1" i="1" dirty="0"/>
              <a:t>recommend</a:t>
            </a:r>
            <a:r>
              <a:rPr lang="en-GB" sz="1200" i="1" dirty="0"/>
              <a:t> </a:t>
            </a:r>
            <a:r>
              <a:rPr lang="en-GB" sz="1200" i="1" dirty="0" err="1"/>
              <a:t>nonsteroidal</a:t>
            </a:r>
            <a:r>
              <a:rPr lang="en-GB" sz="1200" i="1" dirty="0"/>
              <a:t> anti-inflammatory drugs (NSAIDs; oral or topical) or Tramadol for patients with symptomatic </a:t>
            </a:r>
            <a:r>
              <a:rPr lang="en-GB" sz="1200" i="1" dirty="0" smtClean="0"/>
              <a:t>osteoarthritis </a:t>
            </a:r>
            <a:r>
              <a:rPr lang="en-GB" sz="1200" i="1" dirty="0"/>
              <a:t>of the knee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i="1" dirty="0" smtClean="0"/>
              <a:t>-</a:t>
            </a:r>
            <a:r>
              <a:rPr lang="en-GB" sz="1800" b="1" dirty="0" smtClean="0"/>
              <a:t>acetaminophen</a:t>
            </a:r>
          </a:p>
          <a:p>
            <a:pPr marL="0" indent="0">
              <a:buNone/>
            </a:pPr>
            <a:r>
              <a:rPr lang="en-GB" sz="1200" i="1" dirty="0"/>
              <a:t>We are </a:t>
            </a:r>
            <a:r>
              <a:rPr lang="en-GB" sz="1200" b="1" i="1" dirty="0"/>
              <a:t>unable to recommend </a:t>
            </a:r>
            <a:r>
              <a:rPr lang="en-GB" sz="1200" i="1" dirty="0"/>
              <a:t>for or against the use of acetaminophen, opioids, or pain patches for patients with symptomatic osteoarthritis of the knee</a:t>
            </a:r>
            <a:r>
              <a:rPr lang="en-GB" sz="1200" i="1" dirty="0" smtClean="0"/>
              <a:t>.</a:t>
            </a:r>
          </a:p>
          <a:p>
            <a:pPr marL="0" indent="0">
              <a:buNone/>
            </a:pPr>
            <a:r>
              <a:rPr lang="en-GB" sz="1200" i="1" dirty="0" smtClean="0"/>
              <a:t>- </a:t>
            </a:r>
            <a:r>
              <a:rPr lang="en-GB" sz="1800" b="1" i="1" dirty="0"/>
              <a:t>glucosamine and chondroitin </a:t>
            </a:r>
            <a:endParaRPr lang="en-GB" sz="1200" b="1" i="1" dirty="0" smtClean="0"/>
          </a:p>
          <a:p>
            <a:pPr marL="0" indent="0">
              <a:buNone/>
            </a:pPr>
            <a:r>
              <a:rPr lang="en-GB" sz="1200" i="1" dirty="0"/>
              <a:t>We </a:t>
            </a:r>
            <a:r>
              <a:rPr lang="en-GB" sz="1200" b="1" i="1" dirty="0"/>
              <a:t>cannot recommend </a:t>
            </a:r>
            <a:r>
              <a:rPr lang="en-GB" sz="1200" i="1" dirty="0"/>
              <a:t>using glucosamine and chondroitin for patients with symptomatic osteoarthritis of the knee.</a:t>
            </a:r>
            <a:endParaRPr lang="en-GB" sz="1200" i="1" dirty="0" smtClean="0"/>
          </a:p>
          <a:p>
            <a:pPr marL="0" indent="0">
              <a:buNone/>
            </a:pPr>
            <a:endParaRPr lang="en-US" sz="1200" i="1" dirty="0"/>
          </a:p>
        </p:txBody>
      </p:sp>
      <p:pic>
        <p:nvPicPr>
          <p:cNvPr id="6146" name="Picture 2" descr="Solgar Triple Strength Glucosamine Chondroitin MSM (Shellfish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48" y="1416605"/>
            <a:ext cx="2390502" cy="2390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b="1" u="sng" dirty="0" err="1"/>
              <a:t>intraarticular</a:t>
            </a:r>
            <a:r>
              <a:rPr lang="en-GB" sz="2400" b="1" u="sng" dirty="0"/>
              <a:t> (IA)</a:t>
            </a:r>
            <a:endParaRPr lang="en-GB" b="1" u="sng" dirty="0" smtClean="0"/>
          </a:p>
          <a:p>
            <a:r>
              <a:rPr lang="en-GB" sz="1800" b="1" dirty="0" smtClean="0"/>
              <a:t>IA </a:t>
            </a:r>
            <a:r>
              <a:rPr lang="en-GB" sz="1800" b="1" dirty="0"/>
              <a:t>corticosteroids</a:t>
            </a:r>
            <a:endParaRPr lang="en-GB" sz="1800" b="1" dirty="0" smtClean="0"/>
          </a:p>
          <a:p>
            <a:pPr marL="0" indent="0">
              <a:buNone/>
            </a:pPr>
            <a:r>
              <a:rPr lang="en-GB" sz="1200" i="1" dirty="0"/>
              <a:t>(</a:t>
            </a:r>
            <a:r>
              <a:rPr lang="en-GB" sz="1200" i="1" dirty="0" smtClean="0"/>
              <a:t>We </a:t>
            </a:r>
            <a:r>
              <a:rPr lang="en-GB" sz="1200" i="1" dirty="0"/>
              <a:t>are </a:t>
            </a:r>
            <a:r>
              <a:rPr lang="en-GB" sz="1200" b="1" i="1" dirty="0"/>
              <a:t>unable to recommend </a:t>
            </a:r>
            <a:r>
              <a:rPr lang="en-GB" sz="1200" i="1" dirty="0"/>
              <a:t>for or against the use of </a:t>
            </a:r>
            <a:r>
              <a:rPr lang="en-GB" sz="1200" i="1" dirty="0" err="1"/>
              <a:t>intraarticular</a:t>
            </a:r>
            <a:r>
              <a:rPr lang="en-GB" sz="1200" i="1" dirty="0"/>
              <a:t> (IA) corticosteroids for patients with symptomatic osteoarthritis </a:t>
            </a:r>
            <a:r>
              <a:rPr lang="en-GB" sz="1200" i="1" dirty="0" smtClean="0"/>
              <a:t>of </a:t>
            </a:r>
            <a:r>
              <a:rPr lang="en-GB" sz="1200" i="1" dirty="0"/>
              <a:t>the </a:t>
            </a:r>
            <a:r>
              <a:rPr lang="en-GB" sz="1200" i="1" dirty="0" smtClean="0"/>
              <a:t>knee)</a:t>
            </a:r>
          </a:p>
          <a:p>
            <a:r>
              <a:rPr lang="en-GB" sz="1800" b="1" dirty="0" err="1" smtClean="0"/>
              <a:t>Ia</a:t>
            </a:r>
            <a:r>
              <a:rPr lang="en-GB" sz="1800" b="1" dirty="0" smtClean="0"/>
              <a:t> hyaluronic acid </a:t>
            </a:r>
            <a:endParaRPr lang="en-GB" sz="1800" b="1" i="1" dirty="0" smtClean="0"/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b="1" i="1" dirty="0"/>
              <a:t>cannot recommend </a:t>
            </a:r>
            <a:r>
              <a:rPr lang="en-GB" sz="1200" i="1" dirty="0"/>
              <a:t>using hyaluronic acid for patients with symptomatic osteoarthritis of the </a:t>
            </a:r>
            <a:r>
              <a:rPr lang="en-GB" sz="1200" i="1" dirty="0" smtClean="0"/>
              <a:t>knee</a:t>
            </a:r>
          </a:p>
          <a:p>
            <a:r>
              <a:rPr lang="en-GB" sz="1800" b="1" dirty="0" smtClean="0"/>
              <a:t>PRP</a:t>
            </a:r>
            <a:r>
              <a:rPr lang="en-US" sz="1800" dirty="0"/>
              <a:t> </a:t>
            </a:r>
            <a:r>
              <a:rPr lang="en-US" sz="1800" dirty="0" smtClean="0"/>
              <a:t>(Platelet-rich plasma)</a:t>
            </a:r>
            <a:endParaRPr lang="en-GB" sz="1800" b="1" dirty="0" smtClean="0"/>
          </a:p>
          <a:p>
            <a:pPr marL="0" indent="0">
              <a:buNone/>
            </a:pPr>
            <a:r>
              <a:rPr lang="en-GB" sz="1200" i="1" dirty="0" smtClean="0"/>
              <a:t>We </a:t>
            </a:r>
            <a:r>
              <a:rPr lang="en-GB" sz="1200" i="1" dirty="0"/>
              <a:t>are </a:t>
            </a:r>
            <a:r>
              <a:rPr lang="en-GB" sz="1200" b="1" i="1" dirty="0"/>
              <a:t>unable to recommend for or against </a:t>
            </a:r>
            <a:r>
              <a:rPr lang="en-GB" sz="1200" i="1" dirty="0"/>
              <a:t>growth factor injections and/or platelet rich plasma for patients with symptomatic osteoarthritis of the knee.</a:t>
            </a:r>
            <a:endParaRPr lang="en-US" sz="1200" i="1" dirty="0"/>
          </a:p>
        </p:txBody>
      </p:sp>
      <p:pic>
        <p:nvPicPr>
          <p:cNvPr id="7172" name="Picture 4" descr="PRP Treatment Series: Platelet Rich Plasma for Knee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187" y="5684108"/>
            <a:ext cx="1928117" cy="1173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AQs on Hyaluronic Acid Injections for Knee Arthritis | Sea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96" y="1468461"/>
            <a:ext cx="3756204" cy="1492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epo Medrol Injection, For Hospital, Prescription, Rs 50 /pa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17" y="3629715"/>
            <a:ext cx="1696566" cy="1696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b="1" dirty="0"/>
              <a:t>Operative </a:t>
            </a:r>
            <a:r>
              <a:rPr lang="en-GB" sz="2400" b="1" dirty="0" smtClean="0"/>
              <a:t>treatment</a:t>
            </a:r>
            <a:r>
              <a:rPr lang="en-GB" dirty="0" smtClean="0"/>
              <a:t>:</a:t>
            </a:r>
          </a:p>
          <a:p>
            <a:r>
              <a:rPr lang="en-GB" sz="1800" i="1" dirty="0"/>
              <a:t>arthroscopy with lavage</a:t>
            </a:r>
            <a:endParaRPr lang="en-GB" sz="1800" dirty="0" smtClean="0"/>
          </a:p>
          <a:p>
            <a:pPr marL="0" indent="0">
              <a:buNone/>
            </a:pPr>
            <a:r>
              <a:rPr lang="en-GB" sz="1200" i="1" dirty="0" smtClean="0"/>
              <a:t>(We </a:t>
            </a:r>
            <a:r>
              <a:rPr lang="en-GB" sz="1200" b="1" i="1" dirty="0"/>
              <a:t>cannot recommend </a:t>
            </a:r>
            <a:r>
              <a:rPr lang="en-GB" sz="1200" i="1" dirty="0"/>
              <a:t>performing arthroscopy with lavage and/or debridement in patients with a primary diagnosis of symptomatic osteoarthritis of the knee</a:t>
            </a:r>
            <a:r>
              <a:rPr lang="en-GB" sz="1200" i="1" dirty="0" smtClean="0"/>
              <a:t>.)</a:t>
            </a:r>
          </a:p>
          <a:p>
            <a:r>
              <a:rPr lang="en-GB" sz="1800" i="1" dirty="0" smtClean="0"/>
              <a:t>Osteotomy</a:t>
            </a:r>
          </a:p>
          <a:p>
            <a:pPr marL="0" indent="0">
              <a:buNone/>
            </a:pPr>
            <a:r>
              <a:rPr lang="en-GB" sz="1200" dirty="0" smtClean="0"/>
              <a:t>(The </a:t>
            </a:r>
            <a:r>
              <a:rPr lang="en-GB" sz="1200" dirty="0"/>
              <a:t>practitioner </a:t>
            </a:r>
            <a:r>
              <a:rPr lang="en-GB" sz="1200" b="1" dirty="0"/>
              <a:t>might perform </a:t>
            </a:r>
            <a:r>
              <a:rPr lang="en-GB" sz="1200" dirty="0"/>
              <a:t>a valgus producing proximal </a:t>
            </a:r>
            <a:r>
              <a:rPr lang="en-GB" sz="1200" dirty="0" err="1"/>
              <a:t>tibial</a:t>
            </a:r>
            <a:r>
              <a:rPr lang="en-GB" sz="1200" dirty="0"/>
              <a:t> osteotomy in patients with symptomatic medial compartment osteoarthritis of the knee. Strength of Recommendation</a:t>
            </a:r>
            <a:r>
              <a:rPr lang="en-GB" sz="1200" b="1" dirty="0"/>
              <a:t>: </a:t>
            </a:r>
            <a:r>
              <a:rPr lang="en-GB" sz="1200" b="1" dirty="0" smtClean="0"/>
              <a:t>Limited</a:t>
            </a:r>
            <a:r>
              <a:rPr lang="en-GB" sz="1200" dirty="0" smtClean="0"/>
              <a:t>)</a:t>
            </a:r>
            <a:endParaRPr lang="en-US" sz="1200" dirty="0"/>
          </a:p>
        </p:txBody>
      </p:sp>
      <p:pic>
        <p:nvPicPr>
          <p:cNvPr id="8194" name="Picture 2" descr="Knee arth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11" y="1127299"/>
            <a:ext cx="3479664" cy="2174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dern Indications, Results, and Global Trends in the Use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6"/>
          <a:stretch/>
        </p:blipFill>
        <p:spPr bwMode="auto">
          <a:xfrm>
            <a:off x="8597215" y="4698155"/>
            <a:ext cx="2842656" cy="20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Replacement surgery</a:t>
            </a:r>
            <a:endParaRPr lang="en-US" dirty="0"/>
          </a:p>
        </p:txBody>
      </p:sp>
      <p:pic>
        <p:nvPicPr>
          <p:cNvPr id="10242" name="Picture 2" descr="Minimally Invasive Total Knee Arthroplasty | Taipei Veteran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7"/>
          <a:stretch/>
        </p:blipFill>
        <p:spPr bwMode="auto">
          <a:xfrm>
            <a:off x="7114940" y="3130378"/>
            <a:ext cx="3870818" cy="244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anding AP pelvic radiograph after left total hip replaceme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30" y="3196280"/>
            <a:ext cx="2938418" cy="29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Arthrodesis</a:t>
            </a:r>
            <a:endParaRPr lang="en-US" dirty="0"/>
          </a:p>
        </p:txBody>
      </p:sp>
      <p:pic>
        <p:nvPicPr>
          <p:cNvPr id="11268" name="Picture 4" descr="Arthrodesis Great Toe: A Closer Look | Kansas City Bone &amp; Joint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11" y="2367092"/>
            <a:ext cx="2862219" cy="42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ood knee fusion shown on radiographs (anteroposterior and later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85" y="2949146"/>
            <a:ext cx="3668766" cy="36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156" y="2207740"/>
            <a:ext cx="7109881" cy="1555667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A64646"/>
                </a:solidFill>
                <a:latin typeface="Castellar" panose="020A0402060406010301" pitchFamily="18" charset="0"/>
              </a:rPr>
              <a:t>Thank you</a:t>
            </a:r>
            <a:endParaRPr lang="en-US" sz="9600" b="1" dirty="0">
              <a:solidFill>
                <a:srgbClr val="A64646"/>
              </a:solidFill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464" y="5412430"/>
            <a:ext cx="4127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be safe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# </a:t>
            </a:r>
            <a:r>
              <a:rPr lang="en-US" sz="4000" dirty="0" err="1">
                <a:latin typeface="Algerian" panose="04020705040A02060702" pitchFamily="82" charset="0"/>
              </a:rPr>
              <a:t>stay_home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2319" y="2519490"/>
            <a:ext cx="10363826" cy="3424107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/>
              <a:t>hyaline or articular cartilage</a:t>
            </a:r>
          </a:p>
          <a:p>
            <a:pPr fontAlgn="base"/>
            <a:r>
              <a:rPr lang="en-US" u="sng" dirty="0" err="1"/>
              <a:t>fibroelastic</a:t>
            </a:r>
            <a:r>
              <a:rPr lang="en-US" u="sng" dirty="0"/>
              <a:t> cartilage </a:t>
            </a:r>
            <a:r>
              <a:rPr lang="en-US" dirty="0"/>
              <a:t>(meniscus)</a:t>
            </a:r>
          </a:p>
          <a:p>
            <a:pPr fontAlgn="base"/>
            <a:r>
              <a:rPr lang="en-US" u="sng" dirty="0"/>
              <a:t>fibrocartilage </a:t>
            </a:r>
            <a:r>
              <a:rPr lang="en-US" dirty="0" smtClean="0"/>
              <a:t>(</a:t>
            </a:r>
            <a:r>
              <a:rPr lang="en-US" dirty="0"/>
              <a:t>at tendon and ligament insertion into bone)</a:t>
            </a:r>
          </a:p>
          <a:p>
            <a:pPr fontAlgn="base"/>
            <a:r>
              <a:rPr lang="en-US" u="sng" dirty="0"/>
              <a:t>elastic cartilage </a:t>
            </a:r>
            <a:r>
              <a:rPr lang="en-US" dirty="0"/>
              <a:t>(trachea)</a:t>
            </a:r>
          </a:p>
          <a:p>
            <a:pPr fontAlgn="base"/>
            <a:r>
              <a:rPr lang="en-US" u="sng" dirty="0" err="1"/>
              <a:t>physeal</a:t>
            </a:r>
            <a:r>
              <a:rPr lang="en-US" u="sng" dirty="0"/>
              <a:t> cartilage </a:t>
            </a:r>
            <a:r>
              <a:rPr lang="en-US" dirty="0"/>
              <a:t>(growth plate)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articular cartil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0" r="17790"/>
          <a:stretch/>
        </p:blipFill>
        <p:spPr bwMode="auto">
          <a:xfrm>
            <a:off x="8419069" y="486031"/>
            <a:ext cx="2273645" cy="263499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gament insertion to b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2" t="18295" r="-1540" b="6069"/>
          <a:stretch/>
        </p:blipFill>
        <p:spPr bwMode="auto">
          <a:xfrm>
            <a:off x="9337387" y="3482109"/>
            <a:ext cx="2438688" cy="246148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rach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51" y="4079145"/>
            <a:ext cx="1272597" cy="251666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rowth pla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5" b="25050"/>
          <a:stretch/>
        </p:blipFill>
        <p:spPr bwMode="auto">
          <a:xfrm>
            <a:off x="4805482" y="4960970"/>
            <a:ext cx="2857500" cy="163483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hyaline or articular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friction and distributes </a:t>
            </a:r>
            <a:r>
              <a:rPr lang="en-US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en-US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cap="none" dirty="0">
                <a:solidFill>
                  <a:srgbClr val="22229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question"/>
              </a:rPr>
              <a:t>  </a:t>
            </a:r>
            <a:r>
              <a:rPr lang="en-US" sz="800" cap="none" dirty="0">
                <a:solidFill>
                  <a:srgbClr val="222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cap="none" dirty="0">
                <a:solidFill>
                  <a:srgbClr val="222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cap="none" dirty="0">
                <a:solidFill>
                  <a:srgbClr val="222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800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800" cap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extracellular matrix.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Cells.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  <a:r>
              <a:rPr lang="en-US" sz="1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cap="none" dirty="0">
              <a:solidFill>
                <a:srgbClr val="222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1336" y="2990595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www.orthobullets.com/images/question.jpg">
            <a:hlinkClick r:id="rId2" tooltip="ques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-227013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xtracellular matrix hyaline carti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4" y="2367092"/>
            <a:ext cx="3728228" cy="2041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orthobullets.com/topic/9017/images/cartilage%20lay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01" y="4726269"/>
            <a:ext cx="4487978" cy="196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rticular cartilage arthroscopy recov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42" y="4239491"/>
            <a:ext cx="3522280" cy="2449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disorder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 </a:t>
            </a:r>
            <a:r>
              <a:rPr lang="en-US" dirty="0"/>
              <a:t>in which there is </a:t>
            </a:r>
          </a:p>
          <a:p>
            <a:r>
              <a:rPr lang="en-US" dirty="0"/>
              <a:t>1-progressive softening and disintegration of </a:t>
            </a:r>
            <a:r>
              <a:rPr lang="en-US" b="1" u="sng" dirty="0">
                <a:solidFill>
                  <a:srgbClr val="FF0000"/>
                </a:solidFill>
              </a:rPr>
              <a:t>articular cartilage</a:t>
            </a:r>
          </a:p>
          <a:p>
            <a:r>
              <a:rPr lang="en-US" dirty="0"/>
              <a:t>2- accompanied by new growth of cartilage and bone at the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margins </a:t>
            </a:r>
            <a:r>
              <a:rPr lang="en-US" dirty="0"/>
              <a:t>(osteophytes)</a:t>
            </a:r>
          </a:p>
          <a:p>
            <a:r>
              <a:rPr lang="en-US" dirty="0"/>
              <a:t>3- cyst formation</a:t>
            </a:r>
          </a:p>
          <a:p>
            <a:r>
              <a:rPr lang="en-US" dirty="0"/>
              <a:t>4- sclerosis in the sub-</a:t>
            </a:r>
            <a:r>
              <a:rPr lang="en-US" dirty="0" err="1"/>
              <a:t>chondral</a:t>
            </a:r>
            <a:r>
              <a:rPr lang="en-US" dirty="0"/>
              <a:t> bone, mild </a:t>
            </a:r>
            <a:r>
              <a:rPr lang="en-US" dirty="0" err="1"/>
              <a:t>synovitis</a:t>
            </a:r>
            <a:r>
              <a:rPr lang="en-US" dirty="0"/>
              <a:t> and </a:t>
            </a:r>
          </a:p>
          <a:p>
            <a:r>
              <a:rPr lang="en-US" dirty="0"/>
              <a:t>5- capsular fibrosis.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</a:p>
          <a:p>
            <a:r>
              <a:rPr lang="en-US" dirty="0" err="1" smtClean="0"/>
              <a:t>Secondery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Risk factors:</a:t>
            </a:r>
          </a:p>
          <a:p>
            <a:pPr marL="457200" lvl="1" indent="0">
              <a:buNone/>
            </a:pPr>
            <a:r>
              <a:rPr lang="en-US" dirty="0" smtClean="0"/>
              <a:t>-trauma</a:t>
            </a:r>
          </a:p>
          <a:p>
            <a:pPr marL="457200" lvl="1" indent="0">
              <a:buNone/>
            </a:pPr>
            <a:r>
              <a:rPr lang="en-US" dirty="0" smtClean="0"/>
              <a:t>-occupation</a:t>
            </a:r>
          </a:p>
          <a:p>
            <a:pPr marL="457200" lvl="1" indent="0">
              <a:buNone/>
            </a:pPr>
            <a:r>
              <a:rPr lang="en-US" dirty="0" smtClean="0"/>
              <a:t>-obesity</a:t>
            </a:r>
          </a:p>
          <a:p>
            <a:pPr marL="457200" lvl="1" indent="0">
              <a:buNone/>
            </a:pPr>
            <a:r>
              <a:rPr lang="en-US" dirty="0" smtClean="0"/>
              <a:t>-family history</a:t>
            </a:r>
          </a:p>
        </p:txBody>
      </p:sp>
    </p:spTree>
    <p:extLst>
      <p:ext uri="{BB962C8B-B14F-4D97-AF65-F5344CB8AC3E}">
        <p14:creationId xmlns:p14="http://schemas.microsoft.com/office/powerpoint/2010/main" val="32139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410434"/>
            <a:ext cx="10363826" cy="3424107"/>
          </a:xfrm>
        </p:spPr>
        <p:txBody>
          <a:bodyPr/>
          <a:lstStyle/>
          <a:p>
            <a:r>
              <a:rPr lang="en-US" sz="2400" b="1" dirty="0" smtClean="0"/>
              <a:t>Symptoms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Pain</a:t>
            </a:r>
          </a:p>
          <a:p>
            <a:pPr>
              <a:buFontTx/>
              <a:buChar char="-"/>
            </a:pPr>
            <a:r>
              <a:rPr lang="en-US" dirty="0" smtClean="0"/>
              <a:t>Deformity</a:t>
            </a:r>
          </a:p>
          <a:p>
            <a:pPr>
              <a:buFontTx/>
              <a:buChar char="-"/>
            </a:pPr>
            <a:r>
              <a:rPr lang="en-US" dirty="0" err="1" smtClean="0"/>
              <a:t>Stifness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swelling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47" t="56235" r="57626" b="23321"/>
          <a:stretch/>
        </p:blipFill>
        <p:spPr>
          <a:xfrm>
            <a:off x="7660793" y="2136906"/>
            <a:ext cx="1937857" cy="2543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knee 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19" y="164013"/>
            <a:ext cx="3494737" cy="1747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nee swelling osteoarthri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95" y="4357817"/>
            <a:ext cx="3005298" cy="230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 smtClean="0"/>
              <a:t>Signs:</a:t>
            </a:r>
          </a:p>
          <a:p>
            <a:pPr>
              <a:buFontTx/>
              <a:buChar char="-"/>
            </a:pPr>
            <a:r>
              <a:rPr lang="en-US" dirty="0" smtClean="0"/>
              <a:t>Tenderness</a:t>
            </a:r>
          </a:p>
          <a:p>
            <a:pPr>
              <a:buFontTx/>
              <a:buChar char="-"/>
            </a:pPr>
            <a:r>
              <a:rPr lang="en-US" dirty="0" smtClean="0"/>
              <a:t>Swelling</a:t>
            </a:r>
          </a:p>
          <a:p>
            <a:pPr>
              <a:buFontTx/>
              <a:buChar char="-"/>
            </a:pPr>
            <a:r>
              <a:rPr lang="en-US" dirty="0" smtClean="0"/>
              <a:t>Muscle wasting</a:t>
            </a:r>
          </a:p>
          <a:p>
            <a:pPr>
              <a:buFontTx/>
              <a:buChar char="-"/>
            </a:pPr>
            <a:r>
              <a:rPr lang="en-US" dirty="0" smtClean="0"/>
              <a:t>Deformity</a:t>
            </a:r>
          </a:p>
          <a:p>
            <a:pPr>
              <a:buFontTx/>
              <a:buChar char="-"/>
            </a:pPr>
            <a:r>
              <a:rPr lang="en-US" dirty="0" err="1" smtClean="0"/>
              <a:t>crepetus</a:t>
            </a:r>
            <a:endParaRPr lang="en-US" dirty="0"/>
          </a:p>
        </p:txBody>
      </p:sp>
      <p:pic>
        <p:nvPicPr>
          <p:cNvPr id="2050" name="Picture 2" descr="Image result for joint line tender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59" y="1956037"/>
            <a:ext cx="3682313" cy="2454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uscle wa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16" y="3922917"/>
            <a:ext cx="3354285" cy="2238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92" y="1589902"/>
            <a:ext cx="4509355" cy="4509355"/>
          </a:xfrm>
          <a:prstGeom prst="rect">
            <a:avLst/>
          </a:prstGeom>
        </p:spPr>
      </p:pic>
      <p:pic>
        <p:nvPicPr>
          <p:cNvPr id="3074" name="Picture 2" descr="Image result for osteoarthritis x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94" y="3008998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llux rig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81" y="3517556"/>
            <a:ext cx="1702176" cy="29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Treatment</a:t>
            </a:r>
          </a:p>
          <a:p>
            <a:r>
              <a:rPr lang="en-GB" dirty="0"/>
              <a:t>Conservative </a:t>
            </a:r>
            <a:r>
              <a:rPr lang="en-GB" dirty="0" smtClean="0"/>
              <a:t>Treatments.</a:t>
            </a:r>
          </a:p>
          <a:p>
            <a:pPr marL="0" indent="0">
              <a:buNone/>
            </a:pPr>
            <a:r>
              <a:rPr lang="en-GB" dirty="0" smtClean="0"/>
              <a:t>	- Life style modification.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Pharmacological.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dirty="0" err="1" smtClean="0"/>
              <a:t>Intraarticular</a:t>
            </a:r>
            <a:r>
              <a:rPr lang="en-GB" dirty="0" smtClean="0"/>
              <a:t>.</a:t>
            </a:r>
          </a:p>
          <a:p>
            <a:r>
              <a:rPr lang="en-GB" dirty="0" smtClean="0"/>
              <a:t>Operative treatment.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AutoShape 2" descr="AAOS Issues New OA Clinical Practice Guidelines | Orthopedics Th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AAOS Issues New OA Clinical Practice Guidelines | Orthopedics Th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15" y="1792887"/>
            <a:ext cx="3879593" cy="186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3179</TotalTime>
  <Words>531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Castellar</vt:lpstr>
      <vt:lpstr>Stencil</vt:lpstr>
      <vt:lpstr>Tw Cen MT</vt:lpstr>
      <vt:lpstr>Droplet</vt:lpstr>
      <vt:lpstr>osteoarthritis</vt:lpstr>
      <vt:lpstr>cartilage</vt:lpstr>
      <vt:lpstr>hyaline or articular cartilage</vt:lpstr>
      <vt:lpstr>Definition 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osteoarthritis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HP</dc:creator>
  <cp:lastModifiedBy>HP</cp:lastModifiedBy>
  <cp:revision>31</cp:revision>
  <dcterms:created xsi:type="dcterms:W3CDTF">2020-03-25T09:11:21Z</dcterms:created>
  <dcterms:modified xsi:type="dcterms:W3CDTF">2020-03-28T12:51:16Z</dcterms:modified>
</cp:coreProperties>
</file>