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7" r:id="rId10"/>
    <p:sldId id="268" r:id="rId11"/>
    <p:sldId id="264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95850" y="3874951"/>
            <a:ext cx="6154500" cy="15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5850" y="5857225"/>
            <a:ext cx="60168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Google Shape;58;p11"/>
          <p:cNvSpPr/>
          <p:nvPr/>
        </p:nvSpPr>
        <p:spPr>
          <a:xfrm>
            <a:off x="2584275" y="60222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Gold">
  <p:cSld name="Title + 1 column - Gold">
    <p:bg>
      <p:bgPr>
        <a:solidFill>
          <a:schemeClr val="accent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1425949"/>
            <a:ext cx="412800" cy="3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57200" y="596827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- Gold">
  <p:cSld name="Title + 2 columns - Gold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1425949"/>
            <a:ext cx="412800" cy="3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596827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57200" y="2469613"/>
            <a:ext cx="3561000" cy="4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5131069" y="2469500"/>
            <a:ext cx="3600000" cy="4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- Gold">
  <p:cSld name="Title + 3 columns - Gold">
    <p:bg>
      <p:bgPr>
        <a:solidFill>
          <a:schemeClr val="accent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1425949"/>
            <a:ext cx="412800" cy="3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57200" y="596827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97575" y="2461851"/>
            <a:ext cx="2691000" cy="3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3226491" y="2461851"/>
            <a:ext cx="2691000" cy="3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3"/>
          </p:nvPr>
        </p:nvSpPr>
        <p:spPr>
          <a:xfrm>
            <a:off x="6055408" y="2461851"/>
            <a:ext cx="2691000" cy="3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Gold">
  <p:cSld name="Title only - Gold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57200" y="571425"/>
            <a:ext cx="8229600" cy="7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584275" y="608747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 - Gold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Google Shape;86;p17"/>
          <p:cNvSpPr/>
          <p:nvPr/>
        </p:nvSpPr>
        <p:spPr>
          <a:xfrm>
            <a:off x="2584275" y="60222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old">
  <p:cSld name="Blank - Gold">
    <p:bg>
      <p:bgPr>
        <a:solidFill>
          <a:schemeClr val="accent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253E2-5925-4EE7-8419-EF6A900C22CC}" type="datetimeFigureOut">
              <a:rPr lang="ar-JO" smtClean="0"/>
              <a:t>15/07/1443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807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Subtitle - Teal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34075" y="2314325"/>
            <a:ext cx="60093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34075" y="4861925"/>
            <a:ext cx="6093600" cy="1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34075" y="4277225"/>
            <a:ext cx="60168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Subtitle - Gold">
    <p:bg>
      <p:bgPr>
        <a:solidFill>
          <a:schemeClr val="accent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3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600" cy="1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581050" y="4074025"/>
            <a:ext cx="60168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Quote - Tea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Google Shape;24;p5"/>
          <p:cNvSpPr txBox="1"/>
          <p:nvPr/>
        </p:nvSpPr>
        <p:spPr>
          <a:xfrm>
            <a:off x="3593400" y="1575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608747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60222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Gold">
  <p:cSld name="Quote - Gold">
    <p:bg>
      <p:bgPr>
        <a:solidFill>
          <a:schemeClr val="accent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Google Shape;30;p6"/>
          <p:cNvSpPr txBox="1"/>
          <p:nvPr/>
        </p:nvSpPr>
        <p:spPr>
          <a:xfrm>
            <a:off x="3593400" y="1575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2584275" y="608747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2584275" y="60222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596827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Google Shape;37;p7"/>
          <p:cNvSpPr/>
          <p:nvPr/>
        </p:nvSpPr>
        <p:spPr>
          <a:xfrm>
            <a:off x="0" y="1425949"/>
            <a:ext cx="412800" cy="3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1425949"/>
            <a:ext cx="412800" cy="3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596827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2469613"/>
            <a:ext cx="3561000" cy="4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5131069" y="2469500"/>
            <a:ext cx="3600000" cy="4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596827"/>
            <a:ext cx="8229600" cy="14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97575" y="2461851"/>
            <a:ext cx="2691000" cy="3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3226491" y="2461851"/>
            <a:ext cx="2691000" cy="3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6055408" y="2461851"/>
            <a:ext cx="2691000" cy="3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  <p:sp>
        <p:nvSpPr>
          <p:cNvPr id="51" name="Google Shape;51;p9"/>
          <p:cNvSpPr/>
          <p:nvPr/>
        </p:nvSpPr>
        <p:spPr>
          <a:xfrm>
            <a:off x="0" y="1425949"/>
            <a:ext cx="412800" cy="3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57200" y="571425"/>
            <a:ext cx="8229600" cy="7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2584275" y="6087475"/>
            <a:ext cx="3996000" cy="16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6827"/>
            <a:ext cx="82296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344916BE-8471-4E92-9921-49890F694057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759"/>
            <a:ext cx="77724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Idiopathic Pulmonary Fibrosis </a:t>
            </a:r>
            <a:endParaRPr lang="ar-JO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5085184"/>
            <a:ext cx="64008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Abdallah </a:t>
            </a:r>
            <a:r>
              <a:rPr lang="en-GB" sz="24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Alaween</a:t>
            </a:r>
            <a:r>
              <a:rPr lang="en-GB" sz="24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sz="2400" b="1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Sanad</a:t>
            </a:r>
            <a:r>
              <a:rPr lang="en-GB" sz="24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Ibrahim</a:t>
            </a:r>
            <a:br>
              <a:rPr lang="en-GB" sz="24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sz="24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Mohammad Mustafa</a:t>
            </a:r>
            <a:endParaRPr lang="ar-JO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26" name="Picture 2" descr="Idiopathic pulmonary fib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1"/>
            <a:ext cx="5192979" cy="29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71296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latin typeface="Bahnschrift" panose="020B0502040204020203" pitchFamily="34" charset="0"/>
              </a:rPr>
              <a:t>The earliest lesions demonstrate excessive fibroblastic proliferation (fibroblastic foci). </a:t>
            </a:r>
          </a:p>
          <a:p>
            <a:pPr algn="l"/>
            <a:r>
              <a:rPr lang="en-US" sz="2400" dirty="0" smtClean="0">
                <a:latin typeface="Bahnschrift" panose="020B0502040204020203" pitchFamily="34" charset="0"/>
              </a:rPr>
              <a:t>Overtime these areas become more collagenous and less cellular.</a:t>
            </a:r>
          </a:p>
          <a:p>
            <a:pPr algn="l"/>
            <a:r>
              <a:rPr lang="en-US" sz="2400" dirty="0" smtClean="0">
                <a:latin typeface="Bahnschrift" panose="020B0502040204020203" pitchFamily="34" charset="0"/>
              </a:rPr>
              <a:t> Quite typical is the existence of both early and late lesions.</a:t>
            </a:r>
          </a:p>
          <a:p>
            <a:pPr algn="l"/>
            <a:r>
              <a:rPr lang="en-US" sz="2400" dirty="0" smtClean="0">
                <a:latin typeface="Bahnschrift" panose="020B0502040204020203" pitchFamily="34" charset="0"/>
              </a:rPr>
              <a:t> The dense fibrosis causes collapse of alveolar walls and formation of cystic spaces lined by hyperplastic type II </a:t>
            </a:r>
            <a:r>
              <a:rPr lang="en-US" sz="2400" dirty="0" err="1" smtClean="0">
                <a:latin typeface="Bahnschrift" panose="020B0502040204020203" pitchFamily="34" charset="0"/>
              </a:rPr>
              <a:t>pneumocytes</a:t>
            </a:r>
            <a:r>
              <a:rPr lang="en-US" sz="2400" dirty="0" smtClean="0">
                <a:latin typeface="Bahnschrift" panose="020B0502040204020203" pitchFamily="34" charset="0"/>
              </a:rPr>
              <a:t> or bronchiolar epithelium (honeycomb fibrosis). </a:t>
            </a:r>
          </a:p>
          <a:p>
            <a:pPr marL="101598" indent="0" algn="l">
              <a:buNone/>
            </a:pPr>
            <a:endParaRPr lang="en-US" sz="2400" dirty="0" smtClean="0">
              <a:latin typeface="Bahnschrift" panose="020B0502040204020203" pitchFamily="34" charset="0"/>
            </a:endParaRPr>
          </a:p>
          <a:p>
            <a:pPr algn="l"/>
            <a:endParaRPr lang="ar-JO" sz="2400" dirty="0">
              <a:latin typeface="Bahnschrift" panose="020B0502040204020203" pitchFamily="34" charset="0"/>
            </a:endParaRPr>
          </a:p>
        </p:txBody>
      </p:sp>
      <p:pic>
        <p:nvPicPr>
          <p:cNvPr id="3074" name="Picture 2" descr="Idiopathic pulmonary fibrosi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7942"/>
            <a:ext cx="7632848" cy="30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5256584" cy="1944216"/>
          </a:xfrm>
        </p:spPr>
        <p:txBody>
          <a:bodyPr/>
          <a:lstStyle/>
          <a:p>
            <a:r>
              <a:rPr lang="en-US" sz="2400" b="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The </a:t>
            </a:r>
            <a:r>
              <a:rPr lang="en-US" sz="2400" b="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radiologic </a:t>
            </a:r>
            <a:r>
              <a:rPr lang="en-US" sz="2400" b="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and histologic pattern of fibrosis </a:t>
            </a:r>
            <a:r>
              <a:rPr lang="en-US" sz="2400" b="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is </a:t>
            </a:r>
            <a:r>
              <a:rPr lang="en-US" sz="2400" b="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referred to as usual interstitial pneumonia (UIP), which is required for the diagnosis of IPF. </a:t>
            </a:r>
            <a:br>
              <a:rPr lang="en-US" sz="2400" b="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</a:br>
            <a:r>
              <a:rPr lang="en-US" sz="2400" b="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</a:br>
            <a:endParaRPr lang="ar-JO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3529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Radiology</a:t>
            </a:r>
            <a:endParaRPr lang="ar-JO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050" name="Picture 2" descr="Idiopathic Pulmonary Fibrosis | Pulmonary Fibrosis Foundation | Pulmonary  Fibrosi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65" y="2060848"/>
            <a:ext cx="3765884" cy="43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0297" y="4518270"/>
            <a:ext cx="1512168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Interstitial wall is thick due to fibrosis lead to impair in the o2 co2 exchange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ar-J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4836"/>
            <a:ext cx="6009300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Chest X-ray</a:t>
            </a:r>
            <a:endParaRPr lang="ar-JO" sz="3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42493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2000" dirty="0" smtClean="0">
                <a:latin typeface="Bahnschrift" panose="020B0502040204020203" pitchFamily="34" charset="0"/>
              </a:rPr>
              <a:t>-Early Disease 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>normal in most patients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endParaRPr lang="en-GB" sz="2000" dirty="0" smtClean="0">
              <a:latin typeface="Bahnschrift" panose="020B0502040204020203" pitchFamily="34" charset="0"/>
            </a:endParaRPr>
          </a:p>
          <a:p>
            <a:pPr algn="l"/>
            <a:r>
              <a:rPr lang="en-GB" sz="2000" dirty="0" smtClean="0">
                <a:latin typeface="Bahnschrift" panose="020B0502040204020203" pitchFamily="34" charset="0"/>
              </a:rPr>
              <a:t>-Advanced disease 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>Decrease Lung volumes 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US" sz="2000" dirty="0" smtClean="0">
                <a:latin typeface="Bahnschrift" panose="020B0502040204020203" pitchFamily="34" charset="0"/>
              </a:rPr>
              <a:t>basilar, peripheral, bilateral, asymmetric, reticular opacities</a:t>
            </a:r>
          </a:p>
          <a:p>
            <a:pPr algn="l"/>
            <a:endParaRPr lang="ar-JO" sz="2000" dirty="0">
              <a:latin typeface="Bahnschrift" panose="020B0502040204020203" pitchFamily="34" charset="0"/>
            </a:endParaRPr>
          </a:p>
        </p:txBody>
      </p:sp>
      <p:pic>
        <p:nvPicPr>
          <p:cNvPr id="4098" name="Picture 2" descr="Chest X-ray of a patient diagnosed with combined pulmonary fibrosis and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38757"/>
            <a:ext cx="4693704" cy="39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2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0"/>
            <a:ext cx="6009300" cy="57574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High </a:t>
            </a:r>
            <a:r>
              <a:rPr lang="en-US" sz="3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resolution CT</a:t>
            </a:r>
            <a:endParaRPr lang="ar-JO" sz="3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075" y="692696"/>
            <a:ext cx="5306077" cy="5261629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     -</a:t>
            </a:r>
            <a:r>
              <a:rPr lang="en-GB" dirty="0" err="1">
                <a:solidFill>
                  <a:schemeClr val="tx1"/>
                </a:solidFill>
              </a:rPr>
              <a:t>A</a:t>
            </a:r>
            <a:r>
              <a:rPr lang="en-GB" dirty="0" err="1" smtClean="0">
                <a:solidFill>
                  <a:schemeClr val="tx1"/>
                </a:solidFill>
              </a:rPr>
              <a:t>picobasal</a:t>
            </a:r>
            <a:r>
              <a:rPr lang="en-GB" dirty="0" smtClean="0">
                <a:solidFill>
                  <a:schemeClr val="tx1"/>
                </a:solidFill>
              </a:rPr>
              <a:t> gradient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-</a:t>
            </a:r>
            <a:r>
              <a:rPr lang="en-GB" dirty="0" err="1" smtClean="0">
                <a:solidFill>
                  <a:schemeClr val="tx1"/>
                </a:solidFill>
              </a:rPr>
              <a:t>Subpleural</a:t>
            </a:r>
            <a:r>
              <a:rPr lang="en-GB" dirty="0" smtClean="0">
                <a:solidFill>
                  <a:schemeClr val="tx1"/>
                </a:solidFill>
              </a:rPr>
              <a:t> reticular opacities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-</a:t>
            </a:r>
            <a:r>
              <a:rPr lang="en-GB" dirty="0" err="1" smtClean="0">
                <a:solidFill>
                  <a:schemeClr val="tx1"/>
                </a:solidFill>
              </a:rPr>
              <a:t>Macrocystic</a:t>
            </a:r>
            <a:r>
              <a:rPr lang="en-GB" dirty="0" smtClean="0">
                <a:solidFill>
                  <a:schemeClr val="tx1"/>
                </a:solidFill>
              </a:rPr>
              <a:t> Honeycombing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-Traction </a:t>
            </a:r>
            <a:r>
              <a:rPr lang="en-GB" dirty="0" err="1" smtClean="0">
                <a:solidFill>
                  <a:schemeClr val="tx1"/>
                </a:solidFill>
              </a:rPr>
              <a:t>Bronchiactasis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>
                <a:solidFill>
                  <a:schemeClr val="tx1"/>
                </a:solidFill>
              </a:rPr>
              <a:t>bronchial tree as it becomes dilated  with irregular wall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-Ground glass opacity</a:t>
            </a: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69" y="2636911"/>
            <a:ext cx="5515429" cy="42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064896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latin typeface="Bahnschrift" panose="020B0502040204020203" pitchFamily="34" charset="0"/>
              </a:rPr>
              <a:t>Pulmonary function tests (PFTs) </a:t>
            </a:r>
            <a:r>
              <a:rPr lang="ar-JO" sz="2000" dirty="0" smtClean="0">
                <a:latin typeface="Bahnschrift" panose="020B0502040204020203" pitchFamily="34" charset="0"/>
              </a:rPr>
              <a:t/>
            </a:r>
            <a:br>
              <a:rPr lang="ar-JO" sz="2000" dirty="0" smtClean="0">
                <a:latin typeface="Bahnschrift" panose="020B0502040204020203" pitchFamily="34" charset="0"/>
              </a:rPr>
            </a:br>
            <a:endParaRPr lang="en-US" sz="2000" dirty="0" smtClean="0">
              <a:latin typeface="Bahnschrift" panose="020B0502040204020203" pitchFamily="34" charset="0"/>
            </a:endParaRPr>
          </a:p>
          <a:p>
            <a:pPr algn="l" rtl="0"/>
            <a:r>
              <a:rPr lang="en-US" sz="2000" dirty="0" smtClean="0">
                <a:latin typeface="Bahnschrift" panose="020B0502040204020203" pitchFamily="34" charset="0"/>
              </a:rPr>
              <a:t>Restrictive disease with decreased forced vital  capacity (FVC), total lung capacity (TLC), and diffusing capacity for carbon monoxide (DLCO)</a:t>
            </a:r>
            <a:r>
              <a:rPr lang="ar-JO" sz="2000" dirty="0" smtClean="0">
                <a:latin typeface="Bahnschrift" panose="020B0502040204020203" pitchFamily="34" charset="0"/>
              </a:rPr>
              <a:t/>
            </a:r>
            <a:br>
              <a:rPr lang="ar-JO" sz="2000" dirty="0" smtClean="0">
                <a:latin typeface="Bahnschrift" panose="020B0502040204020203" pitchFamily="34" charset="0"/>
              </a:rPr>
            </a:br>
            <a:r>
              <a:rPr lang="ar-JO" sz="2000" b="1" dirty="0" smtClean="0">
                <a:latin typeface="Bahnschrift" panose="020B0502040204020203" pitchFamily="34" charset="0"/>
              </a:rPr>
              <a:t/>
            </a:r>
            <a:br>
              <a:rPr lang="ar-JO" sz="2000" b="1" dirty="0" smtClean="0">
                <a:latin typeface="Bahnschrift" panose="020B0502040204020203" pitchFamily="34" charset="0"/>
              </a:rPr>
            </a:br>
            <a:r>
              <a:rPr lang="en-US" sz="2000" b="1" dirty="0" smtClean="0">
                <a:latin typeface="Bahnschrift" panose="020B0502040204020203" pitchFamily="34" charset="0"/>
              </a:rPr>
              <a:t>the 6-minute-walk test</a:t>
            </a:r>
          </a:p>
          <a:p>
            <a:pPr algn="l" rtl="0"/>
            <a:r>
              <a:rPr lang="en-US" sz="2000" dirty="0" smtClean="0">
                <a:latin typeface="Bahnschrift" panose="020B0502040204020203" pitchFamily="34" charset="0"/>
              </a:rPr>
              <a:t>Assess Oxygen requirement  during Exercise</a:t>
            </a:r>
            <a:br>
              <a:rPr lang="en-US" sz="2000" dirty="0" smtClean="0">
                <a:latin typeface="Bahnschrift" panose="020B0502040204020203" pitchFamily="34" charset="0"/>
              </a:rPr>
            </a:br>
            <a:r>
              <a:rPr lang="en-US" sz="2000" dirty="0" smtClean="0">
                <a:latin typeface="Bahnschrift" panose="020B0502040204020203" pitchFamily="34" charset="0"/>
              </a:rPr>
              <a:t/>
            </a:r>
            <a:br>
              <a:rPr lang="en-US" sz="2000" dirty="0" smtClean="0">
                <a:latin typeface="Bahnschrift" panose="020B0502040204020203" pitchFamily="34" charset="0"/>
              </a:rPr>
            </a:br>
            <a:r>
              <a:rPr lang="en-US" sz="2000" dirty="0" smtClean="0">
                <a:latin typeface="Bahnschrift" panose="020B0502040204020203" pitchFamily="34" charset="0"/>
              </a:rPr>
              <a:t/>
            </a:r>
            <a:br>
              <a:rPr lang="en-US" sz="2000" dirty="0" smtClean="0">
                <a:latin typeface="Bahnschrift" panose="020B0502040204020203" pitchFamily="34" charset="0"/>
              </a:rPr>
            </a:br>
            <a:r>
              <a:rPr lang="en-US" sz="2000" b="1" dirty="0" smtClean="0">
                <a:latin typeface="Bahnschrift" panose="020B0502040204020203" pitchFamily="34" charset="0"/>
              </a:rPr>
              <a:t>Flow Volume Loop :</a:t>
            </a:r>
          </a:p>
          <a:p>
            <a:pPr marL="101598" indent="0" algn="l" rtl="0">
              <a:buNone/>
            </a:pPr>
            <a:r>
              <a:rPr lang="en-US" sz="2000" dirty="0" smtClean="0">
                <a:latin typeface="Bahnschrift" panose="020B0502040204020203" pitchFamily="34" charset="0"/>
              </a:rPr>
              <a:t>Shift to right </a:t>
            </a:r>
          </a:p>
          <a:p>
            <a:pPr marL="101598" indent="0" algn="l" rtl="0">
              <a:buNone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marL="101598" indent="0" algn="l" rtl="0">
              <a:buNone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algn="l" rtl="0"/>
            <a:endParaRPr lang="ar-JO" sz="2000" dirty="0">
              <a:latin typeface="Bahnschrift" panose="020B0502040204020203" pitchFamily="34" charset="0"/>
            </a:endParaRPr>
          </a:p>
        </p:txBody>
      </p:sp>
      <p:pic>
        <p:nvPicPr>
          <p:cNvPr id="2050" name="Picture 2" descr="Assessing Flow-Volume Loops | PFT Interpre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3405743"/>
            <a:ext cx="2390800" cy="34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sure-Volume Curve - Respiratory - Medbullets Step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5400600" cy="23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4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latin typeface="Bahnschrift" panose="020B0502040204020203" pitchFamily="34" charset="0"/>
              </a:rPr>
              <a:t>6 : ABG</a:t>
            </a:r>
          </a:p>
          <a:p>
            <a:pPr marL="101598" indent="0" algn="l" rtl="0">
              <a:buNone/>
            </a:pPr>
            <a:r>
              <a:rPr lang="en-US" sz="2000" dirty="0" smtClean="0">
                <a:latin typeface="Bahnschrift" panose="020B0502040204020203" pitchFamily="34" charset="0"/>
              </a:rPr>
              <a:t>Hypoxemia, Respiratory alkalosis</a:t>
            </a:r>
          </a:p>
          <a:p>
            <a:pPr marL="101598" indent="0" algn="l" rtl="0">
              <a:buNone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algn="l" rtl="0"/>
            <a:r>
              <a:rPr lang="en-US" sz="2000" b="1" dirty="0" smtClean="0">
                <a:latin typeface="Bahnschrift" panose="020B0502040204020203" pitchFamily="34" charset="0"/>
              </a:rPr>
              <a:t>7 : Lung biopsy</a:t>
            </a:r>
          </a:p>
          <a:p>
            <a:pPr marL="101598" lvl="1" algn="l" rtl="0"/>
            <a:r>
              <a:rPr lang="en-US" sz="2000" dirty="0" smtClean="0">
                <a:latin typeface="Bahnschrift" panose="020B0502040204020203" pitchFamily="34" charset="0"/>
              </a:rPr>
              <a:t>Although all patients with IPF should have changes typical of usual interstitial pneumonia (UIP) on biopsy, not all patients with UIP on biopsy have IPF So In the absence of a typical UIP pattern on HRCT, a surgical lung biopsy is required for confident diagnosis. (Definitive diagnosis)</a:t>
            </a:r>
          </a:p>
          <a:p>
            <a:pPr marL="101598" indent="0" algn="l" rtl="0">
              <a:buNone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marL="101598" indent="0" algn="l" rtl="0">
              <a:buNone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marL="101598" indent="0" algn="l" rtl="0">
              <a:buNone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marL="101598" indent="0" algn="l" rtl="0">
              <a:buNone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algn="l" rtl="0"/>
            <a:endParaRPr lang="ar-JO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0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-27384"/>
            <a:ext cx="6009300" cy="8263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Management </a:t>
            </a:r>
            <a:endParaRPr lang="ar-JO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136904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Bahnschrift" panose="020B0502040204020203" pitchFamily="34" charset="0"/>
              </a:rPr>
              <a:t>First line of treatment :</a:t>
            </a:r>
          </a:p>
          <a:p>
            <a:pPr marL="101598" indent="0" algn="l" rtl="0">
              <a:buNone/>
            </a:pPr>
            <a:r>
              <a:rPr lang="en-US" sz="2000" dirty="0" smtClean="0">
                <a:latin typeface="Bahnschrift" panose="020B0502040204020203" pitchFamily="34" charset="0"/>
              </a:rPr>
              <a:t>1- </a:t>
            </a:r>
            <a:r>
              <a:rPr lang="en-US" sz="2000" dirty="0" err="1" smtClean="0">
                <a:latin typeface="Bahnschrift" panose="020B0502040204020203" pitchFamily="34" charset="0"/>
              </a:rPr>
              <a:t>pirfenidone</a:t>
            </a:r>
            <a:r>
              <a:rPr lang="en-US" sz="2000" dirty="0" smtClean="0">
                <a:latin typeface="Bahnschrift" panose="020B0502040204020203" pitchFamily="34" charset="0"/>
              </a:rPr>
              <a:t> :  (</a:t>
            </a:r>
            <a:r>
              <a:rPr lang="en-US" sz="2000" dirty="0" err="1" smtClean="0">
                <a:latin typeface="Bahnschrift" panose="020B0502040204020203" pitchFamily="34" charset="0"/>
              </a:rPr>
              <a:t>Antifibrotic</a:t>
            </a:r>
            <a:r>
              <a:rPr lang="en-US" sz="2000" dirty="0" smtClean="0">
                <a:latin typeface="Bahnschrift" panose="020B0502040204020203" pitchFamily="34" charset="0"/>
              </a:rPr>
              <a:t> </a:t>
            </a:r>
            <a:r>
              <a:rPr lang="en-US" sz="2000" smtClean="0">
                <a:latin typeface="Bahnschrift" panose="020B0502040204020203" pitchFamily="34" charset="0"/>
              </a:rPr>
              <a:t>) inhibit TGF-B</a:t>
            </a:r>
            <a:endParaRPr lang="en-US" sz="2000" dirty="0" smtClean="0">
              <a:latin typeface="Bahnschrift" panose="020B0502040204020203" pitchFamily="34" charset="0"/>
            </a:endParaRPr>
          </a:p>
          <a:p>
            <a:pPr marL="101598" indent="0" algn="l" rtl="0">
              <a:buNone/>
            </a:pPr>
            <a:r>
              <a:rPr lang="en-US" sz="2000" dirty="0" smtClean="0">
                <a:latin typeface="Bahnschrift" panose="020B0502040204020203" pitchFamily="34" charset="0"/>
              </a:rPr>
              <a:t>2-Nintedanib :  tyrosine kinase inhibitor with </a:t>
            </a:r>
            <a:r>
              <a:rPr lang="en-US" sz="2000" dirty="0" err="1" smtClean="0">
                <a:latin typeface="Bahnschrift" panose="020B0502040204020203" pitchFamily="34" charset="0"/>
              </a:rPr>
              <a:t>antifibrotic</a:t>
            </a:r>
            <a:r>
              <a:rPr lang="en-US" sz="2000" dirty="0" smtClean="0">
                <a:latin typeface="Bahnschrift" panose="020B0502040204020203" pitchFamily="34" charset="0"/>
              </a:rPr>
              <a:t> properties that has also been shown to significantly reduce the progression of the disease.</a:t>
            </a:r>
          </a:p>
          <a:p>
            <a:pPr algn="l" rtl="0"/>
            <a:r>
              <a:rPr lang="en-US" sz="2000" dirty="0" smtClean="0">
                <a:latin typeface="Bahnschrift" panose="020B0502040204020203" pitchFamily="34" charset="0"/>
              </a:rPr>
              <a:t>Severe  dyspnea may be managed with oral or parenteral opioid medications .</a:t>
            </a:r>
          </a:p>
          <a:p>
            <a:pPr algn="l" rtl="0"/>
            <a:r>
              <a:rPr lang="en-US" sz="2000" dirty="0" smtClean="0">
                <a:latin typeface="Bahnschrift" panose="020B0502040204020203" pitchFamily="34" charset="0"/>
              </a:rPr>
              <a:t>Proton pump inhibitor (PPI ) : Associated with longer survival life,</a:t>
            </a:r>
            <a:r>
              <a:rPr lang="en-GB" sz="2000" dirty="0" smtClean="0">
                <a:latin typeface="Bahnschrift" panose="020B0502040204020203" pitchFamily="34" charset="0"/>
              </a:rPr>
              <a:t>slowing the decline in measures of lung function, reducing 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>episodes of acute exacerbations and prolonging transplant-free 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>survival.</a:t>
            </a:r>
          </a:p>
          <a:p>
            <a:pPr algn="l" rtl="0"/>
            <a:r>
              <a:rPr lang="en-US" sz="2000" dirty="0" smtClean="0">
                <a:latin typeface="Bahnschrift" panose="020B0502040204020203" pitchFamily="34" charset="0"/>
              </a:rPr>
              <a:t>Smoking cessation .</a:t>
            </a:r>
          </a:p>
          <a:p>
            <a:pPr algn="l" rtl="0"/>
            <a:r>
              <a:rPr lang="en-US" sz="2000" dirty="0" smtClean="0">
                <a:latin typeface="Bahnschrift" panose="020B0502040204020203" pitchFamily="34" charset="0"/>
              </a:rPr>
              <a:t>Pulmonary rehabilitation : improve functional statue and quality of life .</a:t>
            </a:r>
          </a:p>
          <a:p>
            <a:pPr algn="l" rtl="0"/>
            <a:endParaRPr lang="ar-JO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4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992888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Bahnschrift" panose="020B0502040204020203" pitchFamily="34" charset="0"/>
              </a:rPr>
              <a:t>Second Line Treatment</a:t>
            </a:r>
            <a:br>
              <a:rPr lang="en-US" sz="2400" b="1" dirty="0" smtClean="0">
                <a:latin typeface="Bahnschrift" panose="020B0502040204020203" pitchFamily="34" charset="0"/>
              </a:rPr>
            </a:br>
            <a:r>
              <a:rPr lang="en-US" sz="2000" dirty="0" smtClean="0">
                <a:latin typeface="Bahnschrift" panose="020B0502040204020203" pitchFamily="34" charset="0"/>
              </a:rPr>
              <a:t/>
            </a:r>
            <a:br>
              <a:rPr lang="en-US" sz="2000" dirty="0" smtClean="0">
                <a:latin typeface="Bahnschrift" panose="020B0502040204020203" pitchFamily="34" charset="0"/>
              </a:rPr>
            </a:br>
            <a:r>
              <a:rPr lang="en-US" sz="2000" dirty="0" smtClean="0">
                <a:latin typeface="Bahnschrift" panose="020B0502040204020203" pitchFamily="34" charset="0"/>
              </a:rPr>
              <a:t>Lung transplantation : </a:t>
            </a:r>
          </a:p>
          <a:p>
            <a:pPr algn="l" rtl="0"/>
            <a:r>
              <a:rPr lang="en-US" sz="2000" dirty="0" smtClean="0">
                <a:latin typeface="Bahnschrift" panose="020B0502040204020203" pitchFamily="34" charset="0"/>
              </a:rPr>
              <a:t>For patients who experience progressive physiologic deterioration despite optimal medical management, or have contraindications to pharmacologic treatment, severe functional impairment, oxygen dependency.</a:t>
            </a:r>
          </a:p>
          <a:p>
            <a:pPr marL="101598" algn="l" rtl="0"/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>Vaccination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/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>influenza and pneumococcal Vaccines </a:t>
            </a:r>
            <a:br>
              <a:rPr lang="en-GB" sz="2000" dirty="0" smtClean="0">
                <a:latin typeface="Bahnschrift" panose="020B0502040204020203" pitchFamily="34" charset="0"/>
              </a:rPr>
            </a:br>
            <a:r>
              <a:rPr lang="en-GB" sz="2000" dirty="0" smtClean="0">
                <a:latin typeface="Bahnschrift" panose="020B0502040204020203" pitchFamily="34" charset="0"/>
              </a:rPr>
              <a:t>As infections are poorly tolerated by IPF patients </a:t>
            </a:r>
            <a:endParaRPr lang="en-US" sz="2000" dirty="0" smtClean="0">
              <a:latin typeface="Bahnschrift" panose="020B0502040204020203" pitchFamily="34" charset="0"/>
            </a:endParaRPr>
          </a:p>
          <a:p>
            <a:pPr algn="l" rtl="0"/>
            <a:endParaRPr lang="ar-JO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6009300" cy="86377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200" dirty="0" smtClean="0"/>
              <a:t>Case History</a:t>
            </a:r>
            <a:endParaRPr lang="ar-J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093600" cy="558924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    A </a:t>
            </a:r>
            <a:r>
              <a:rPr lang="en-GB" dirty="0">
                <a:solidFill>
                  <a:schemeClr val="tx1"/>
                </a:solidFill>
                <a:latin typeface="Bahnschrift" panose="020B0502040204020203" pitchFamily="34" charset="0"/>
              </a:rPr>
              <a:t>58-year-old white male presented with shortness of breath, dry cough, fatigue and weight loss for two months. He was a former smoker and had regular exposure to a parakeet and poultry. Physical examination revealed bilateral basal crackles and chest imaging showed </a:t>
            </a:r>
            <a:r>
              <a:rPr lang="en-GB" dirty="0" err="1">
                <a:solidFill>
                  <a:schemeClr val="tx1"/>
                </a:solidFill>
                <a:latin typeface="Bahnschrift" panose="020B0502040204020203" pitchFamily="34" charset="0"/>
              </a:rPr>
              <a:t>subpleural</a:t>
            </a:r>
            <a:r>
              <a:rPr lang="en-GB" dirty="0">
                <a:solidFill>
                  <a:schemeClr val="tx1"/>
                </a:solidFill>
                <a:latin typeface="Bahnschrift" panose="020B0502040204020203" pitchFamily="34" charset="0"/>
              </a:rPr>
              <a:t> cystic lesions. Auto-antibodies and IgG immunoglobulins to parakeet and fungal proteins were negative</a:t>
            </a: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>he has no lower-extremity edema, elevations in </a:t>
            </a:r>
            <a: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jugular </a:t>
            </a: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>venous pressure, or any other findings to suggest volume overload. He has clubbing of his fingers</a:t>
            </a:r>
            <a:r>
              <a:rPr lang="en-GB" dirty="0">
                <a:solidFill>
                  <a:schemeClr val="tx1"/>
                </a:solidFill>
                <a:latin typeface="Bahnschrift" panose="020B0502040204020203" pitchFamily="34" charset="0"/>
              </a:rPr>
              <a:t>. Lung function tests displayed moderate restriction, low diffusion capacity and resting hypoxaemia.</a:t>
            </a:r>
            <a:endParaRPr lang="en-US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l"/>
            <a:endParaRPr lang="ar-JO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0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 Creative Ways to Say Thank You for a Great Night | FutureofWorki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" y="0"/>
            <a:ext cx="9163220" cy="42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7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34854"/>
            <a:ext cx="6009300" cy="7347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Definition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674" y="1196752"/>
            <a:ext cx="8266789" cy="4554373"/>
          </a:xfrm>
        </p:spPr>
        <p:txBody>
          <a:bodyPr/>
          <a:lstStyle/>
          <a:p>
            <a:pPr algn="l"/>
            <a:r>
              <a:rPr lang="en-GB" dirty="0" smtClean="0"/>
              <a:t>Rare specific form of chronic, progressive and restrictive interstitial lung disease of an unknown cause.</a:t>
            </a:r>
          </a:p>
          <a:p>
            <a:pPr algn="l"/>
            <a:r>
              <a:rPr lang="en-GB" dirty="0" smtClean="0"/>
              <a:t>Characterised by patchy bilateral </a:t>
            </a:r>
            <a:r>
              <a:rPr lang="en-US" b="1" dirty="0" smtClean="0"/>
              <a:t>accumulation </a:t>
            </a:r>
            <a:r>
              <a:rPr lang="en-US" b="1" dirty="0"/>
              <a:t>of fibrotic tissue in the lungs </a:t>
            </a:r>
            <a:r>
              <a:rPr lang="en-US" b="1" dirty="0" smtClean="0"/>
              <a:t>parenchyma.</a:t>
            </a:r>
          </a:p>
          <a:p>
            <a:pPr algn="l"/>
            <a:r>
              <a:rPr lang="en-GB" b="1" dirty="0" smtClean="0"/>
              <a:t>More common in </a:t>
            </a:r>
            <a:br>
              <a:rPr lang="en-GB" b="1" dirty="0" smtClean="0"/>
            </a:br>
            <a:r>
              <a:rPr lang="en-GB" b="1" dirty="0" smtClean="0"/>
              <a:t>male</a:t>
            </a:r>
            <a:br>
              <a:rPr lang="en-GB" b="1" dirty="0" smtClean="0"/>
            </a:br>
            <a:r>
              <a:rPr lang="en-GB" b="1" dirty="0" smtClean="0"/>
              <a:t>older age (typically occurring in the 6</a:t>
            </a:r>
            <a:r>
              <a:rPr lang="en-GB" b="1" baseline="30000" dirty="0" smtClean="0"/>
              <a:t>th</a:t>
            </a:r>
            <a:r>
              <a:rPr lang="en-GB" b="1" dirty="0" smtClean="0"/>
              <a:t> and 7</a:t>
            </a:r>
            <a:r>
              <a:rPr lang="en-GB" b="1" baseline="30000" dirty="0" smtClean="0"/>
              <a:t>th</a:t>
            </a:r>
            <a:r>
              <a:rPr lang="en-GB" b="1" dirty="0" smtClean="0"/>
              <a:t> decades )</a:t>
            </a:r>
            <a:br>
              <a:rPr lang="en-GB" b="1" dirty="0" smtClean="0"/>
            </a:br>
            <a:r>
              <a:rPr lang="en-GB" b="1" dirty="0" smtClean="0"/>
              <a:t>patient with IPF  aged less than 50 years are rare.</a:t>
            </a:r>
            <a:br>
              <a:rPr lang="en-GB" b="1" dirty="0" smtClean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997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6718"/>
            <a:ext cx="6009300" cy="7096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Epidemiology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488832" cy="44644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Incidence of IPF 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10.7 cases  per 100,000 per year for men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7.4 cases per 100,000 per year for women 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GB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/>
            <a:endParaRPr lang="en-GB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Estimated to affect 5 millions people worldwide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The most common (and deadly )interstitial lung disease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Most cases are sporadic but rare cases of familial IPF have been described  </a:t>
            </a:r>
          </a:p>
          <a:p>
            <a:pPr algn="l"/>
            <a:endParaRPr lang="en-GB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7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208912" cy="4464496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1-  Cigarette Smoking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2- Environmental exposure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increase risk has been observed after exposure to (metal dusts, wood dusts, farming, vegetable dusts, animal dusts and raising birds)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3-Microbial agents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</a:t>
            </a:r>
            <a:r>
              <a:rPr lang="en-GB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Epstien</a:t>
            </a: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-Barr Virus (Protein and DNA have been identified  in the lung tissue of IPF patients )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4-GERD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err="1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microaspiration</a:t>
            </a: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increases the risk of IPF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5- Genetic Factors </a:t>
            </a:r>
            <a:b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GB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mutations in the surfactant protein C gene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-52446"/>
            <a:ext cx="5400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Risk Factors</a:t>
            </a:r>
            <a:endParaRPr lang="ar-JO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85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44" y="692696"/>
            <a:ext cx="5700084" cy="6165304"/>
          </a:xfrm>
        </p:spPr>
        <p:txBody>
          <a:bodyPr/>
          <a:lstStyle/>
          <a:p>
            <a:pPr algn="l"/>
            <a:r>
              <a:rPr lang="en-GB" dirty="0"/>
              <a:t>The diagnosis of IPF </a:t>
            </a:r>
            <a:r>
              <a:rPr lang="en-GB" dirty="0" smtClean="0"/>
              <a:t>requires:</a:t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/>
              <a:t>the exclusion of other known causes of ILD (e.g., domestic and occupational environmental exposures, connective tissue disease, and drug toxicity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 smtClean="0"/>
          </a:p>
          <a:p>
            <a:pPr algn="l"/>
            <a:r>
              <a:rPr lang="en-GB" dirty="0" smtClean="0"/>
              <a:t>- </a:t>
            </a:r>
            <a:r>
              <a:rPr lang="en-GB" dirty="0"/>
              <a:t>The role of CT is expanded to permit diagnosis of IPF without surgical lung biopsy in select cases when CT shows a probable UIP pattern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-Additional </a:t>
            </a:r>
            <a:r>
              <a:rPr lang="en-GB" dirty="0"/>
              <a:t>investigations, including surgical lung biopsy, should be considered in patients with either clinical or CT findings that are indeterminate for IPF. </a:t>
            </a:r>
            <a:endParaRPr lang="en-GB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-52446"/>
            <a:ext cx="5400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Criteria for Diagnosis</a:t>
            </a:r>
            <a:endParaRPr lang="ar-JO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2" descr="C:\Users\LENOVO\Desktop\internsal medicine\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491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63301"/>
            <a:ext cx="572402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Pathogenesis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4392488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>-Repeated injury to the epithelium</a:t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>-abnormal response </a:t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>-release  of pro fibro genic factor ex:  transforming growth factor beta </a:t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>-activation of fibroblast</a:t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>-leads to  production of excess collagen and scar formation</a:t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>-forming irreversible fibrosis and distortion of lung architecture </a:t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>-impairment of lung’s function</a:t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YaHei UI" panose="020B0503020204020204" pitchFamily="34" charset="-122"/>
              </a:rPr>
            </a:b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</a:rPr>
              <a:t>Prognosis : poor</a:t>
            </a:r>
            <a:endParaRPr lang="ar-JO" sz="2000" dirty="0" smtClean="0">
              <a:solidFill>
                <a:schemeClr val="bg1"/>
              </a:solidFill>
              <a:latin typeface="Bahnschrift" panose="020B0502040204020203" pitchFamily="34" charset="0"/>
              <a:ea typeface="Microsoft YaHei UI" panose="020B0503020204020204" pitchFamily="34" charset="-122"/>
            </a:endParaRPr>
          </a:p>
          <a:p>
            <a:pPr algn="l" rtl="0"/>
            <a:endParaRPr lang="ar-JO" sz="2000" dirty="0">
              <a:solidFill>
                <a:schemeClr val="bg1"/>
              </a:solidFill>
              <a:latin typeface="Bahnschrift" panose="020B0502040204020203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1026" name="Picture 2" descr="IJMS | Free Full-Text | Idiopathic Pulmonary Fibrosis: Pathogenesis and the  Emerging Role of Long Non-Coding R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980728"/>
            <a:ext cx="368548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280920" cy="6021288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b="1" dirty="0">
                <a:solidFill>
                  <a:srgbClr val="00B0F0"/>
                </a:solidFill>
                <a:latin typeface="Bahnschrift" panose="020B0502040204020203" pitchFamily="34" charset="0"/>
              </a:rPr>
              <a:t>Symptoms</a:t>
            </a: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 :</a:t>
            </a:r>
          </a:p>
          <a:p>
            <a:pPr marL="101598" indent="0" algn="l"/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 1- dry cough       2- shortness of breath ( dyspnea )</a:t>
            </a:r>
          </a:p>
          <a:p>
            <a:pPr marL="101598" indent="0" algn="l"/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(rare constitutional symptoms </a:t>
            </a: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ex:</a:t>
            </a:r>
            <a:r>
              <a:rPr lang="en-GB" dirty="0">
                <a:solidFill>
                  <a:schemeClr val="bg1"/>
                </a:solidFill>
                <a:latin typeface="Bahnschrift" panose="020B0502040204020203" pitchFamily="34" charset="0"/>
              </a:rPr>
              <a:t>Weight loss fatigue arthritis fever myalgia arthralgia </a:t>
            </a: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01598" indent="0" algn="l"/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Most have symptoms for 12-18 months prior to definitive evaluation</a:t>
            </a:r>
          </a:p>
          <a:p>
            <a:pPr algn="l">
              <a:buFontTx/>
              <a:buChar char="-"/>
            </a:pPr>
            <a:r>
              <a:rPr lang="en-US" b="1" dirty="0">
                <a:solidFill>
                  <a:srgbClr val="00B0F0"/>
                </a:solidFill>
                <a:latin typeface="Bahnschrift" panose="020B0502040204020203" pitchFamily="34" charset="0"/>
              </a:rPr>
              <a:t>Signs :</a:t>
            </a:r>
          </a:p>
          <a:p>
            <a:pPr marL="101598" indent="0" algn="l"/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1- Dry, Velcro-like </a:t>
            </a: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crackles</a:t>
            </a:r>
            <a:b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Bahnschrift" panose="020B0502040204020203" pitchFamily="34" charset="0"/>
              </a:rPr>
              <a:t>“Velcro-type” crackles are brief, </a:t>
            </a:r>
            <a:r>
              <a:rPr lang="en-GB" sz="1800" b="1" dirty="0">
                <a:solidFill>
                  <a:schemeClr val="bg1"/>
                </a:solidFill>
                <a:latin typeface="Bahnschrift" panose="020B0502040204020203" pitchFamily="34" charset="0"/>
              </a:rPr>
              <a:t>discontinuous</a:t>
            </a:r>
            <a:r>
              <a:rPr lang="en-GB" sz="1800" dirty="0">
                <a:solidFill>
                  <a:schemeClr val="bg1"/>
                </a:solidFill>
                <a:latin typeface="Bahnschrift" panose="020B0502040204020203" pitchFamily="34" charset="0"/>
              </a:rPr>
              <a:t> pathological lung sounds in late expiration, explosive and transient in character, named after their similarity to the sound generated by Velcro strips</a:t>
            </a:r>
            <a:endParaRPr lang="en-US" sz="18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01598" indent="0" algn="l"/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2-  </a:t>
            </a: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Clubbing</a:t>
            </a:r>
            <a:b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3- </a:t>
            </a: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Signs of elevated right-sided pressure on cardiac examination late in disease (e.g., elevated jugular venous pressure , edema , and right ventricular heave )</a:t>
            </a:r>
          </a:p>
          <a:p>
            <a:pPr algn="l"/>
            <a:endParaRPr lang="ar-JO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6632"/>
            <a:ext cx="828092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" sz="3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CLINICAL PICTURE OF IPF :</a:t>
            </a:r>
            <a:endParaRPr lang="ar-JO" sz="3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IPF_Lung_Sound.ogg">
            <a:hlinkClick r:id="" action="ppaction://media"/>
            <a:extLst>
              <a:ext uri="{FF2B5EF4-FFF2-40B4-BE49-F238E27FC236}">
                <a16:creationId xmlns:a16="http://schemas.microsoft.com/office/drawing/2014/main" xmlns="" id="{3B28E8E6-B8E0-4BC1-9813-20E9AE608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074" y="836712"/>
            <a:ext cx="8114390" cy="525658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Grossly</a:t>
            </a:r>
            <a:r>
              <a:rPr lang="en-US" sz="240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, the pleural surfaces of the lung are </a:t>
            </a:r>
            <a:r>
              <a:rPr lang="en-US" sz="2400" b="1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cobblestoned</a:t>
            </a:r>
            <a:r>
              <a:rPr lang="en-US" sz="240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 due to retraction of scars along the interlobular septa. </a:t>
            </a:r>
            <a:r>
              <a:rPr lang="en-US" sz="2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</a:br>
            <a:endParaRPr lang="en-US" sz="2400" dirty="0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The cut surface shows firm, rubbery white areas of fibrosis, which occurs preferentially within </a:t>
            </a:r>
            <a:r>
              <a:rPr lang="en-US" sz="2400" b="1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the lower lobe, the </a:t>
            </a:r>
            <a:r>
              <a:rPr lang="en-US" sz="2400" b="1" dirty="0" err="1">
                <a:solidFill>
                  <a:schemeClr val="tx1"/>
                </a:solidFill>
                <a:latin typeface="Bahnschrift SemiLight Condensed" panose="020B0502040204020203" pitchFamily="34" charset="0"/>
              </a:rPr>
              <a:t>subpleural</a:t>
            </a:r>
            <a:r>
              <a:rPr lang="en-US" sz="2400" b="1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 regions, and along the interlobular septa</a:t>
            </a:r>
          </a:p>
          <a:p>
            <a:pPr algn="l"/>
            <a:endParaRPr lang="ar-JO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16632"/>
            <a:ext cx="439248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Grossly</a:t>
            </a:r>
            <a:endParaRPr lang="ar-JO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58475"/>
            <a:ext cx="4295408" cy="37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4624"/>
            <a:ext cx="5904656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Histology</a:t>
            </a:r>
            <a:endParaRPr lang="ar-JO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7128792" cy="5976664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Bahnschrift SemiLight Condensed" panose="020B0502040204020203" pitchFamily="34" charset="0"/>
              </a:rPr>
              <a:t>hallmark is patchy  interstitial   fibrosis, which varies in intensity and worsens with time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" y="2564904"/>
            <a:ext cx="4788024" cy="361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64904"/>
            <a:ext cx="3819072" cy="36187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348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5AFDC"/>
      </a:accent1>
      <a:accent2>
        <a:srgbClr val="1D98C7"/>
      </a:accent2>
      <a:accent3>
        <a:srgbClr val="ED9E46"/>
      </a:accent3>
      <a:accent4>
        <a:srgbClr val="FFC800"/>
      </a:accent4>
      <a:accent5>
        <a:srgbClr val="CCCCCC"/>
      </a:accent5>
      <a:accent6>
        <a:srgbClr val="EFEFEF"/>
      </a:accent6>
      <a:hlink>
        <a:srgbClr val="1D98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Mercutio · SlidesCarnival</Template>
  <TotalTime>292</TotalTime>
  <Words>447</Words>
  <Application>Microsoft Office PowerPoint</Application>
  <PresentationFormat>On-screen Show (4:3)</PresentationFormat>
  <Paragraphs>71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Mercutio template</vt:lpstr>
      <vt:lpstr>Idiopathic Pulmonary Fibrosis </vt:lpstr>
      <vt:lpstr>Definition</vt:lpstr>
      <vt:lpstr>Epidemiology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Histology</vt:lpstr>
      <vt:lpstr>PowerPoint Presentation</vt:lpstr>
      <vt:lpstr>The radiologic and histologic pattern of fibrosis  is referred to as usual interstitial pneumonia (UIP), which is required for the diagnosis of IPF.   </vt:lpstr>
      <vt:lpstr>Chest X-ray</vt:lpstr>
      <vt:lpstr>High resolution CT</vt:lpstr>
      <vt:lpstr>PowerPoint Presentation</vt:lpstr>
      <vt:lpstr>PowerPoint Presentation</vt:lpstr>
      <vt:lpstr>Management </vt:lpstr>
      <vt:lpstr>PowerPoint Presentation</vt:lpstr>
      <vt:lpstr>Case History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Idiopathic Pulmonary Fibrosis</dc:title>
  <dc:creator>User</dc:creator>
  <cp:lastModifiedBy>User</cp:lastModifiedBy>
  <cp:revision>22</cp:revision>
  <dcterms:created xsi:type="dcterms:W3CDTF">2022-02-15T00:51:41Z</dcterms:created>
  <dcterms:modified xsi:type="dcterms:W3CDTF">2022-02-16T04:55:15Z</dcterms:modified>
</cp:coreProperties>
</file>