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7" r:id="rId5"/>
    <p:sldId id="258" r:id="rId6"/>
    <p:sldId id="315" r:id="rId7"/>
    <p:sldId id="316" r:id="rId8"/>
    <p:sldId id="259" r:id="rId9"/>
    <p:sldId id="273" r:id="rId10"/>
    <p:sldId id="319" r:id="rId11"/>
    <p:sldId id="274" r:id="rId12"/>
    <p:sldId id="264" r:id="rId13"/>
    <p:sldId id="323" r:id="rId14"/>
    <p:sldId id="266" r:id="rId15"/>
    <p:sldId id="325" r:id="rId16"/>
    <p:sldId id="267" r:id="rId17"/>
    <p:sldId id="268" r:id="rId18"/>
    <p:sldId id="270" r:id="rId19"/>
    <p:sldId id="271" r:id="rId20"/>
    <p:sldId id="260" r:id="rId21"/>
    <p:sldId id="262" r:id="rId22"/>
    <p:sldId id="261" r:id="rId23"/>
    <p:sldId id="281" r:id="rId24"/>
    <p:sldId id="364" r:id="rId25"/>
    <p:sldId id="292" r:id="rId26"/>
    <p:sldId id="293" r:id="rId27"/>
    <p:sldId id="297" r:id="rId28"/>
    <p:sldId id="313" r:id="rId29"/>
    <p:sldId id="331" r:id="rId30"/>
    <p:sldId id="333" r:id="rId31"/>
    <p:sldId id="337" r:id="rId32"/>
    <p:sldId id="339" r:id="rId33"/>
    <p:sldId id="341" r:id="rId34"/>
    <p:sldId id="344" r:id="rId35"/>
    <p:sldId id="345" r:id="rId36"/>
    <p:sldId id="346" r:id="rId37"/>
    <p:sldId id="350" r:id="rId38"/>
    <p:sldId id="351" r:id="rId39"/>
    <p:sldId id="353" r:id="rId40"/>
    <p:sldId id="357" r:id="rId41"/>
    <p:sldId id="354" r:id="rId42"/>
    <p:sldId id="359" r:id="rId43"/>
    <p:sldId id="360" r:id="rId44"/>
    <p:sldId id="363" r:id="rId45"/>
    <p:sldId id="311" r:id="rId46"/>
    <p:sldId id="312" r:id="rId4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83" d="100"/>
          <a:sy n="83" d="100"/>
        </p:scale>
        <p:origin x="686" y="7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10/4/2023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10/4/2023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10/4/2023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10/4/2023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direct.com/topics/medicine-and-dentistry/brunners-glands" TargetMode="External"/><Relationship Id="rId2" Type="http://schemas.openxmlformats.org/officeDocument/2006/relationships/hyperlink" Target="https://www.sciencedirect.com/topics/medicine-and-dentistry/adenoma" TargetMode="External"/><Relationship Id="rId1" Type="http://schemas.openxmlformats.org/officeDocument/2006/relationships/slideLayout" Target="../slideLayouts/slideLayout2.xml"/><Relationship Id="rId6" Type="http://schemas.openxmlformats.org/officeDocument/2006/relationships/hyperlink" Target="https://www.sciencedirect.com/topics/medicine-and-dentistry/pyogenic-granuloma" TargetMode="External"/><Relationship Id="rId5" Type="http://schemas.openxmlformats.org/officeDocument/2006/relationships/hyperlink" Target="https://www.sciencedirect.com/topics/medicine-and-dentistry/hamartoma" TargetMode="External"/><Relationship Id="rId4" Type="http://schemas.openxmlformats.org/officeDocument/2006/relationships/hyperlink" Target="https://www.sciencedirect.com/topics/medicine-and-dentistry/hyperplasi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fascrs.org/healthcare-providers/education/clinical-practice-guidelines/colorectal-cancer-screening-and-surveillance-clini" TargetMode="External"/><Relationship Id="rId3" Type="http://schemas.openxmlformats.org/officeDocument/2006/relationships/hyperlink" Target="https://www.mdpi.com/2072-6694/11/7/1017" TargetMode="External"/><Relationship Id="rId7" Type="http://schemas.openxmlformats.org/officeDocument/2006/relationships/hyperlink" Target="https://www.asco.org/" TargetMode="External"/><Relationship Id="rId12" Type="http://schemas.openxmlformats.org/officeDocument/2006/relationships/hyperlink" Target="https://www.ncbi.nlm.nih.gov/pmc/articles/PMC2740877/" TargetMode="External"/><Relationship Id="rId2" Type="http://schemas.openxmlformats.org/officeDocument/2006/relationships/hyperlink" Target="https://www.gastrointestinalatlas.com/" TargetMode="External"/><Relationship Id="rId1" Type="http://schemas.openxmlformats.org/officeDocument/2006/relationships/slideLayout" Target="../slideLayouts/slideLayout2.xml"/><Relationship Id="rId6" Type="http://schemas.openxmlformats.org/officeDocument/2006/relationships/hyperlink" Target="https://www.ncbi.nlm.nih.gov/books/NBK538233/" TargetMode="External"/><Relationship Id="rId11" Type="http://schemas.openxmlformats.org/officeDocument/2006/relationships/hyperlink" Target="https://www.wjgnet.com/1007-9327/full/v19/i16/2555.htm" TargetMode="External"/><Relationship Id="rId5" Type="http://schemas.openxmlformats.org/officeDocument/2006/relationships/hyperlink" Target="https://naspghan.org/professional-resources/endoscopy-photo-gallery/colon/" TargetMode="External"/><Relationship Id="rId10" Type="http://schemas.openxmlformats.org/officeDocument/2006/relationships/hyperlink" Target="https://www.webpathology.com/image.asp?case=821&amp;n=8" TargetMode="External"/><Relationship Id="rId4" Type="http://schemas.openxmlformats.org/officeDocument/2006/relationships/hyperlink" Target="https://emedicine.medscape.com/article/182006-overview?icd=login_success_email_match_norm" TargetMode="External"/><Relationship Id="rId9" Type="http://schemas.openxmlformats.org/officeDocument/2006/relationships/hyperlink" Target="https://www.nejm.org/doi/full/10.1056/NEJMicm1808960"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1600200"/>
          </a:xfrm>
        </p:spPr>
        <p:txBody>
          <a:bodyPr/>
          <a:lstStyle/>
          <a:p>
            <a:r>
              <a:rPr lang="en-US" dirty="0"/>
              <a:t>GI Polyps</a:t>
            </a:r>
          </a:p>
        </p:txBody>
      </p:sp>
      <p:sp>
        <p:nvSpPr>
          <p:cNvPr id="5" name="Subtitle 4">
            <a:extLst>
              <a:ext uri="{FF2B5EF4-FFF2-40B4-BE49-F238E27FC236}">
                <a16:creationId xmlns:a16="http://schemas.microsoft.com/office/drawing/2014/main" id="{6AD8C7E2-587E-5011-9D38-664940C4D227}"/>
              </a:ext>
            </a:extLst>
          </p:cNvPr>
          <p:cNvSpPr>
            <a:spLocks noGrp="1"/>
          </p:cNvSpPr>
          <p:nvPr>
            <p:ph type="subTitle" idx="1"/>
          </p:nvPr>
        </p:nvSpPr>
        <p:spPr>
          <a:xfrm>
            <a:off x="6399212" y="4800600"/>
            <a:ext cx="4724401" cy="1828800"/>
          </a:xfrm>
        </p:spPr>
        <p:txBody>
          <a:bodyPr/>
          <a:lstStyle/>
          <a:p>
            <a:r>
              <a:rPr lang="en-US" dirty="0"/>
              <a:t>Presented by :</a:t>
            </a:r>
          </a:p>
          <a:p>
            <a:r>
              <a:rPr lang="en-US" dirty="0"/>
              <a:t>                Sanad Ibrahim</a:t>
            </a:r>
          </a:p>
          <a:p>
            <a:r>
              <a:rPr lang="en-US" dirty="0"/>
              <a:t>                </a:t>
            </a:r>
            <a:r>
              <a:rPr lang="en-US" dirty="0" err="1"/>
              <a:t>Motaz</a:t>
            </a:r>
            <a:r>
              <a:rPr lang="en-US" dirty="0"/>
              <a:t> Sameh</a:t>
            </a:r>
          </a:p>
        </p:txBody>
      </p:sp>
      <p:sp>
        <p:nvSpPr>
          <p:cNvPr id="3" name="TextBox 2">
            <a:extLst>
              <a:ext uri="{FF2B5EF4-FFF2-40B4-BE49-F238E27FC236}">
                <a16:creationId xmlns:a16="http://schemas.microsoft.com/office/drawing/2014/main" id="{0C0141D3-72AC-6C51-ECF9-7C4E003CF8AD}"/>
              </a:ext>
            </a:extLst>
          </p:cNvPr>
          <p:cNvSpPr txBox="1"/>
          <p:nvPr/>
        </p:nvSpPr>
        <p:spPr>
          <a:xfrm>
            <a:off x="6399212" y="2971800"/>
            <a:ext cx="4953001" cy="1006429"/>
          </a:xfrm>
          <a:prstGeom prst="rect">
            <a:avLst/>
          </a:prstGeom>
          <a:noFill/>
        </p:spPr>
        <p:txBody>
          <a:bodyPr wrap="square" rtlCol="0">
            <a:spAutoFit/>
          </a:bodyPr>
          <a:lstStyle/>
          <a:p>
            <a:pPr>
              <a:lnSpc>
                <a:spcPct val="90000"/>
              </a:lnSpc>
            </a:pPr>
            <a:r>
              <a:rPr lang="en-US" dirty="0"/>
              <a:t>Supervised by : </a:t>
            </a:r>
            <a:r>
              <a:rPr lang="en-US" sz="2400" b="1" dirty="0"/>
              <a:t>Dr. Emad </a:t>
            </a:r>
            <a:r>
              <a:rPr lang="en-US" sz="2400" b="1" dirty="0" err="1"/>
              <a:t>Aborajooh</a:t>
            </a:r>
            <a:endParaRPr lang="en-US" sz="2400" b="1" dirty="0"/>
          </a:p>
          <a:p>
            <a:pPr>
              <a:lnSpc>
                <a:spcPct val="90000"/>
              </a:lnSpc>
            </a:pPr>
            <a:r>
              <a:rPr lang="en-US" sz="2400" b="1" dirty="0"/>
              <a:t>           Dr. Ahmad </a:t>
            </a:r>
            <a:r>
              <a:rPr lang="en-US" sz="2400" b="1" dirty="0" err="1"/>
              <a:t>Slaihat</a:t>
            </a:r>
            <a:endParaRPr lang="en-US" sz="2400" b="1" dirty="0"/>
          </a:p>
          <a:p>
            <a:pPr>
              <a:lnSpc>
                <a:spcPct val="90000"/>
              </a:lnSpc>
            </a:pP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A1026-0595-E84C-FAA4-9309A42959AB}"/>
              </a:ext>
            </a:extLst>
          </p:cNvPr>
          <p:cNvSpPr>
            <a:spLocks noGrp="1"/>
          </p:cNvSpPr>
          <p:nvPr>
            <p:ph idx="1"/>
          </p:nvPr>
        </p:nvSpPr>
        <p:spPr>
          <a:xfrm>
            <a:off x="1293812" y="152400"/>
            <a:ext cx="10591799" cy="6477000"/>
          </a:xfrm>
        </p:spPr>
        <p:txBody>
          <a:bodyPr>
            <a:normAutofit/>
          </a:bodyPr>
          <a:lstStyle/>
          <a:p>
            <a:pPr>
              <a:buFont typeface="Wingdings" panose="05000000000000000000" pitchFamily="2" charset="2"/>
              <a:buChar char="v"/>
            </a:pPr>
            <a:r>
              <a:rPr lang="en-US" sz="3200" b="1" dirty="0">
                <a:solidFill>
                  <a:schemeClr val="tx2">
                    <a:lumMod val="95000"/>
                    <a:lumOff val="5000"/>
                  </a:schemeClr>
                </a:solidFill>
              </a:rPr>
              <a:t>Treatment</a:t>
            </a:r>
          </a:p>
          <a:p>
            <a:pPr>
              <a:buFont typeface="Wingdings" panose="05000000000000000000" pitchFamily="2" charset="2"/>
              <a:buChar char="v"/>
            </a:pPr>
            <a:endParaRPr lang="en-US" sz="3200" b="1" dirty="0">
              <a:solidFill>
                <a:schemeClr val="tx2">
                  <a:lumMod val="95000"/>
                  <a:lumOff val="5000"/>
                </a:schemeClr>
              </a:solidFill>
            </a:endParaRPr>
          </a:p>
          <a:p>
            <a:r>
              <a:rPr lang="en-US" sz="2800" b="1" dirty="0">
                <a:solidFill>
                  <a:schemeClr val="tx2">
                    <a:lumMod val="95000"/>
                    <a:lumOff val="5000"/>
                  </a:schemeClr>
                </a:solidFill>
              </a:rPr>
              <a:t>Small hyperplastic polyps are typically biopsied or removed in the process of endoscopy with biopsy forceps because they can be difficult to distinguish from adenomatous polyps .</a:t>
            </a:r>
          </a:p>
          <a:p>
            <a:pPr marL="457200" indent="-457200"/>
            <a:endParaRPr lang="en-US" sz="2800" b="1" dirty="0">
              <a:solidFill>
                <a:schemeClr val="tx2">
                  <a:lumMod val="95000"/>
                  <a:lumOff val="5000"/>
                </a:schemeClr>
              </a:solidFill>
            </a:endParaRPr>
          </a:p>
          <a:p>
            <a:pPr marL="457200" indent="-457200"/>
            <a:r>
              <a:rPr lang="en-US" sz="2800" b="1" dirty="0">
                <a:solidFill>
                  <a:schemeClr val="tx2">
                    <a:lumMod val="95000"/>
                    <a:lumOff val="5000"/>
                  </a:schemeClr>
                </a:solidFill>
              </a:rPr>
              <a:t>small left-sided hyperplastic polyps are not a significant marker of colon cancer risk.</a:t>
            </a:r>
          </a:p>
          <a:p>
            <a:pPr marL="0" indent="0">
              <a:buNone/>
            </a:pPr>
            <a:endParaRPr lang="en-US" sz="2800" b="1" dirty="0">
              <a:solidFill>
                <a:schemeClr val="tx2">
                  <a:lumMod val="95000"/>
                  <a:lumOff val="5000"/>
                </a:schemeClr>
              </a:solidFill>
            </a:endParaRPr>
          </a:p>
          <a:p>
            <a:pPr marL="457200" indent="-457200"/>
            <a:r>
              <a:rPr lang="en-US" sz="2800" b="1" dirty="0">
                <a:solidFill>
                  <a:schemeClr val="tx2">
                    <a:lumMod val="95000"/>
                    <a:lumOff val="5000"/>
                  </a:schemeClr>
                </a:solidFill>
              </a:rPr>
              <a:t> Large lesions that contain some histologic features of a SSL, particularly when located in the right colon, should be resected in entirety.</a:t>
            </a:r>
          </a:p>
        </p:txBody>
      </p:sp>
    </p:spTree>
    <p:extLst>
      <p:ext uri="{BB962C8B-B14F-4D97-AF65-F5344CB8AC3E}">
        <p14:creationId xmlns:p14="http://schemas.microsoft.com/office/powerpoint/2010/main" val="19841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3C1-8E5D-E0BA-1B9F-B0CFF6D58675}"/>
              </a:ext>
            </a:extLst>
          </p:cNvPr>
          <p:cNvSpPr>
            <a:spLocks noGrp="1"/>
          </p:cNvSpPr>
          <p:nvPr>
            <p:ph type="title"/>
          </p:nvPr>
        </p:nvSpPr>
        <p:spPr>
          <a:xfrm>
            <a:off x="760412" y="850759"/>
            <a:ext cx="9601200" cy="685800"/>
          </a:xfrm>
        </p:spPr>
        <p:txBody>
          <a:bodyPr>
            <a:normAutofit/>
          </a:bodyPr>
          <a:lstStyle/>
          <a:p>
            <a:pPr marL="285750" indent="-285750">
              <a:buFont typeface="Wingdings" panose="05000000000000000000" pitchFamily="2" charset="2"/>
              <a:buChar char="q"/>
            </a:pPr>
            <a:r>
              <a:rPr lang="en-US" sz="3200" b="1" i="0" u="none" strike="noStrike" baseline="0" dirty="0">
                <a:solidFill>
                  <a:srgbClr val="000000"/>
                </a:solidFill>
                <a:latin typeface="Segoe UI" panose="020B0502040204020203" pitchFamily="34" charset="0"/>
              </a:rPr>
              <a:t> </a:t>
            </a:r>
            <a:r>
              <a:rPr lang="en-US" sz="2800" b="1" i="0" u="none" strike="noStrike" baseline="0" dirty="0">
                <a:solidFill>
                  <a:srgbClr val="000000"/>
                </a:solidFill>
                <a:latin typeface="Segoe UI" panose="020B0502040204020203" pitchFamily="34" charset="0"/>
              </a:rPr>
              <a:t>Juvenile polyps</a:t>
            </a:r>
            <a:endParaRPr lang="en-US" sz="2800" b="1" dirty="0"/>
          </a:p>
        </p:txBody>
      </p:sp>
      <p:sp>
        <p:nvSpPr>
          <p:cNvPr id="3" name="Content Placeholder 2">
            <a:extLst>
              <a:ext uri="{FF2B5EF4-FFF2-40B4-BE49-F238E27FC236}">
                <a16:creationId xmlns:a16="http://schemas.microsoft.com/office/drawing/2014/main" id="{E6777221-4000-01BD-10AA-32D49B1B8821}"/>
              </a:ext>
            </a:extLst>
          </p:cNvPr>
          <p:cNvSpPr>
            <a:spLocks noGrp="1"/>
          </p:cNvSpPr>
          <p:nvPr>
            <p:ph idx="1"/>
          </p:nvPr>
        </p:nvSpPr>
        <p:spPr>
          <a:xfrm>
            <a:off x="760412" y="1828800"/>
            <a:ext cx="5638799" cy="5181601"/>
          </a:xfrm>
        </p:spPr>
        <p:txBody>
          <a:bodyPr>
            <a:normAutofit/>
          </a:bodyPr>
          <a:lstStyle/>
          <a:p>
            <a:endParaRPr lang="en-US" sz="2000" b="0" i="0" u="none" strike="noStrike" baseline="0" dirty="0">
              <a:solidFill>
                <a:srgbClr val="000000"/>
              </a:solidFill>
              <a:latin typeface="Segoe UI" panose="020B0502040204020203" pitchFamily="34" charset="0"/>
            </a:endParaRPr>
          </a:p>
          <a:p>
            <a:pPr marR="0" algn="l" rtl="0"/>
            <a:r>
              <a:rPr lang="en-US" sz="2000" b="0" i="0" u="none" strike="noStrike" baseline="0" dirty="0">
                <a:solidFill>
                  <a:srgbClr val="000000"/>
                </a:solidFill>
                <a:latin typeface="Segoe UI" panose="020B0502040204020203" pitchFamily="34" charset="0"/>
              </a:rPr>
              <a:t>can occur sporadically or as part of a </a:t>
            </a:r>
          </a:p>
          <a:p>
            <a:pPr marL="0" marR="0" indent="0" algn="l" rtl="0">
              <a:buNone/>
            </a:pPr>
            <a:r>
              <a:rPr lang="en-US" sz="2000" dirty="0">
                <a:solidFill>
                  <a:srgbClr val="000000"/>
                </a:solidFill>
                <a:latin typeface="Segoe UI" panose="020B0502040204020203" pitchFamily="34" charset="0"/>
              </a:rPr>
              <a:t>    </a:t>
            </a:r>
            <a:r>
              <a:rPr lang="en-US" sz="2000" b="0" i="0" u="none" strike="noStrike" baseline="0" dirty="0">
                <a:solidFill>
                  <a:srgbClr val="000000"/>
                </a:solidFill>
                <a:latin typeface="Segoe UI" panose="020B0502040204020203" pitchFamily="34" charset="0"/>
              </a:rPr>
              <a:t>familial polyposis syndrome.</a:t>
            </a:r>
          </a:p>
          <a:p>
            <a:pPr marR="0" algn="l" rtl="0"/>
            <a:endParaRPr lang="en-US" sz="2000" dirty="0">
              <a:solidFill>
                <a:srgbClr val="000000"/>
              </a:solidFill>
              <a:latin typeface="Segoe UI" panose="020B0502040204020203" pitchFamily="34" charset="0"/>
            </a:endParaRPr>
          </a:p>
          <a:p>
            <a:pPr marR="0" algn="l" rtl="0"/>
            <a:r>
              <a:rPr lang="en-US" sz="2000" b="0" i="0" u="none" strike="noStrike" baseline="0" dirty="0">
                <a:solidFill>
                  <a:srgbClr val="000000"/>
                </a:solidFill>
                <a:latin typeface="Segoe UI" panose="020B0502040204020203" pitchFamily="34" charset="0"/>
              </a:rPr>
              <a:t>Present as pedunculated cherry-red </a:t>
            </a:r>
          </a:p>
          <a:p>
            <a:pPr marL="0" marR="0" indent="0" algn="l" rtl="0">
              <a:buNone/>
            </a:pPr>
            <a:r>
              <a:rPr lang="en-US" sz="2000" dirty="0">
                <a:solidFill>
                  <a:srgbClr val="000000"/>
                </a:solidFill>
                <a:latin typeface="Segoe UI" panose="020B0502040204020203" pitchFamily="34" charset="0"/>
              </a:rPr>
              <a:t>    </a:t>
            </a:r>
            <a:r>
              <a:rPr lang="en-US" sz="2000" b="0" i="0" u="none" strike="noStrike" baseline="0" dirty="0">
                <a:solidFill>
                  <a:srgbClr val="000000"/>
                </a:solidFill>
                <a:latin typeface="Segoe UI" panose="020B0502040204020203" pitchFamily="34" charset="0"/>
              </a:rPr>
              <a:t>polyp with a smooth surface and contour.</a:t>
            </a:r>
          </a:p>
          <a:p>
            <a:pPr marL="0" marR="0" indent="0" algn="l" rtl="0">
              <a:buNone/>
            </a:pPr>
            <a:endParaRPr lang="en-US" sz="2000" b="0" i="0" u="none" strike="noStrike" baseline="0" dirty="0">
              <a:solidFill>
                <a:srgbClr val="000000"/>
              </a:solidFill>
              <a:latin typeface="Segoe UI" panose="020B0502040204020203" pitchFamily="34" charset="0"/>
            </a:endParaRPr>
          </a:p>
          <a:p>
            <a:pPr marL="342900" indent="-342900"/>
            <a:r>
              <a:rPr lang="en-US" sz="2000" b="0" i="0" u="none" strike="noStrike" baseline="0" dirty="0">
                <a:solidFill>
                  <a:srgbClr val="000000"/>
                </a:solidFill>
                <a:latin typeface="Segoe UI" panose="020B0502040204020203" pitchFamily="34" charset="0"/>
              </a:rPr>
              <a:t>Approximately 60 to 80 percent of these polyps are in the rectosigmoid, and some of these can be palpated on rectal examination</a:t>
            </a:r>
          </a:p>
          <a:p>
            <a:pPr marL="0" marR="0" indent="0" algn="l" rtl="0">
              <a:buNone/>
            </a:pPr>
            <a:endParaRPr lang="en-US" sz="2000" b="0" i="0" u="none" strike="noStrike" baseline="0" dirty="0">
              <a:solidFill>
                <a:srgbClr val="000000"/>
              </a:solidFill>
              <a:latin typeface="Segoe UI" panose="020B0502040204020203" pitchFamily="34" charset="0"/>
            </a:endParaRPr>
          </a:p>
          <a:p>
            <a:pPr marL="0" marR="0" indent="0" algn="l" rtl="0">
              <a:buNone/>
            </a:pPr>
            <a:endParaRPr lang="en-US" sz="1800" b="0" i="0" u="none" strike="noStrike" baseline="0" dirty="0">
              <a:solidFill>
                <a:srgbClr val="000000"/>
              </a:solidFill>
              <a:latin typeface="Segoe UI" panose="020B0502040204020203" pitchFamily="34" charset="0"/>
            </a:endParaRPr>
          </a:p>
          <a:p>
            <a:endParaRPr lang="en-US" dirty="0"/>
          </a:p>
        </p:txBody>
      </p:sp>
      <p:pic>
        <p:nvPicPr>
          <p:cNvPr id="5" name="Picture 4">
            <a:extLst>
              <a:ext uri="{FF2B5EF4-FFF2-40B4-BE49-F238E27FC236}">
                <a16:creationId xmlns:a16="http://schemas.microsoft.com/office/drawing/2014/main" id="{681783B8-B912-CF9F-A3EF-9F61A82A7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812" y="1143000"/>
            <a:ext cx="5068957" cy="4343400"/>
          </a:xfrm>
          <a:prstGeom prst="rect">
            <a:avLst/>
          </a:prstGeom>
        </p:spPr>
      </p:pic>
      <p:sp>
        <p:nvSpPr>
          <p:cNvPr id="6" name="TextBox 5">
            <a:extLst>
              <a:ext uri="{FF2B5EF4-FFF2-40B4-BE49-F238E27FC236}">
                <a16:creationId xmlns:a16="http://schemas.microsoft.com/office/drawing/2014/main" id="{7C945A62-B772-C213-76CF-B99049239131}"/>
              </a:ext>
            </a:extLst>
          </p:cNvPr>
          <p:cNvSpPr txBox="1"/>
          <p:nvPr/>
        </p:nvSpPr>
        <p:spPr>
          <a:xfrm>
            <a:off x="8380412" y="5627434"/>
            <a:ext cx="3322319" cy="1089529"/>
          </a:xfrm>
          <a:prstGeom prst="rect">
            <a:avLst/>
          </a:prstGeom>
          <a:noFill/>
        </p:spPr>
        <p:txBody>
          <a:bodyPr wrap="square" rtlCol="0">
            <a:spAutoFit/>
          </a:bodyPr>
          <a:lstStyle/>
          <a:p>
            <a:pPr>
              <a:lnSpc>
                <a:spcPct val="90000"/>
              </a:lnSpc>
            </a:pPr>
            <a:r>
              <a:rPr lang="en-US" b="0" i="0" dirty="0">
                <a:solidFill>
                  <a:srgbClr val="4F4F4F"/>
                </a:solidFill>
                <a:effectLst/>
                <a:latin typeface="Source Sans Pro" panose="020F0502020204030204" pitchFamily="34" charset="0"/>
              </a:rPr>
              <a:t>Endoscopic photograph of a small juvenile pedunculated polyp located in the sigmoid colon.</a:t>
            </a:r>
            <a:endParaRPr lang="en-US" dirty="0"/>
          </a:p>
        </p:txBody>
      </p:sp>
      <p:sp>
        <p:nvSpPr>
          <p:cNvPr id="4" name="Title 1">
            <a:extLst>
              <a:ext uri="{FF2B5EF4-FFF2-40B4-BE49-F238E27FC236}">
                <a16:creationId xmlns:a16="http://schemas.microsoft.com/office/drawing/2014/main" id="{A9C3BD5E-AD64-E3C7-0001-12BCE82D234A}"/>
              </a:ext>
            </a:extLst>
          </p:cNvPr>
          <p:cNvSpPr txBox="1">
            <a:spLocks/>
          </p:cNvSpPr>
          <p:nvPr/>
        </p:nvSpPr>
        <p:spPr>
          <a:xfrm>
            <a:off x="1598611" y="86270"/>
            <a:ext cx="9601200" cy="60960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a:solidFill>
                  <a:schemeClr val="tx2">
                    <a:lumMod val="95000"/>
                    <a:lumOff val="5000"/>
                  </a:schemeClr>
                </a:solidFill>
              </a:rPr>
              <a:t>Hamartomatous polyps</a:t>
            </a:r>
            <a:endParaRPr lang="en-US" sz="4000" b="1" dirty="0">
              <a:solidFill>
                <a:schemeClr val="tx2">
                  <a:lumMod val="95000"/>
                  <a:lumOff val="5000"/>
                </a:schemeClr>
              </a:solidFill>
            </a:endParaRPr>
          </a:p>
        </p:txBody>
      </p:sp>
    </p:spTree>
    <p:extLst>
      <p:ext uri="{BB962C8B-B14F-4D97-AF65-F5344CB8AC3E}">
        <p14:creationId xmlns:p14="http://schemas.microsoft.com/office/powerpoint/2010/main" val="292434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7B4A7-B9CD-11A8-2694-89F70319A4B2}"/>
              </a:ext>
            </a:extLst>
          </p:cNvPr>
          <p:cNvSpPr>
            <a:spLocks noGrp="1"/>
          </p:cNvSpPr>
          <p:nvPr>
            <p:ph idx="1"/>
          </p:nvPr>
        </p:nvSpPr>
        <p:spPr>
          <a:xfrm>
            <a:off x="1293812" y="228600"/>
            <a:ext cx="10591799" cy="6324600"/>
          </a:xfrm>
        </p:spPr>
        <p:txBody>
          <a:bodyPr/>
          <a:lstStyle/>
          <a:p>
            <a:r>
              <a:rPr lang="en-US" dirty="0">
                <a:solidFill>
                  <a:schemeClr val="tx2">
                    <a:lumMod val="95000"/>
                    <a:lumOff val="5000"/>
                  </a:schemeClr>
                </a:solidFill>
              </a:rPr>
              <a:t>juvenile polyps usually are not premalignant. </a:t>
            </a:r>
          </a:p>
          <a:p>
            <a:endParaRPr lang="en-US" dirty="0">
              <a:solidFill>
                <a:schemeClr val="tx2">
                  <a:lumMod val="95000"/>
                  <a:lumOff val="5000"/>
                </a:schemeClr>
              </a:solidFill>
            </a:endParaRPr>
          </a:p>
          <a:p>
            <a:r>
              <a:rPr lang="en-US" dirty="0">
                <a:solidFill>
                  <a:schemeClr val="tx2">
                    <a:lumMod val="95000"/>
                    <a:lumOff val="5000"/>
                  </a:schemeClr>
                </a:solidFill>
              </a:rPr>
              <a:t>These lesions are the characteristic polyps of childhood but may occur at any age. </a:t>
            </a:r>
          </a:p>
          <a:p>
            <a:endParaRPr lang="en-US" dirty="0">
              <a:solidFill>
                <a:schemeClr val="tx2">
                  <a:lumMod val="95000"/>
                  <a:lumOff val="5000"/>
                </a:schemeClr>
              </a:solidFill>
            </a:endParaRPr>
          </a:p>
          <a:p>
            <a:r>
              <a:rPr lang="en-US" sz="2400" b="0" i="0" u="none" strike="noStrike" baseline="0" dirty="0">
                <a:solidFill>
                  <a:schemeClr val="tx2">
                    <a:lumMod val="95000"/>
                    <a:lumOff val="5000"/>
                  </a:schemeClr>
                </a:solidFill>
                <a:latin typeface="Segoe UI" panose="020B0502040204020203" pitchFamily="34" charset="0"/>
              </a:rPr>
              <a:t>often present in the form of hematochezia because they are highly vascularized lesions.</a:t>
            </a:r>
          </a:p>
          <a:p>
            <a:endParaRPr lang="en-US" sz="2400" b="0" i="0" u="none" strike="noStrike" baseline="0" dirty="0">
              <a:solidFill>
                <a:schemeClr val="tx2">
                  <a:lumMod val="95000"/>
                  <a:lumOff val="5000"/>
                </a:schemeClr>
              </a:solidFill>
              <a:latin typeface="Segoe UI" panose="020B0502040204020203" pitchFamily="34" charset="0"/>
            </a:endParaRPr>
          </a:p>
          <a:p>
            <a:r>
              <a:rPr lang="en-US" sz="2400" b="0" i="0" u="none" strike="noStrike" baseline="0" dirty="0">
                <a:solidFill>
                  <a:schemeClr val="tx2">
                    <a:lumMod val="95000"/>
                    <a:lumOff val="5000"/>
                  </a:schemeClr>
                </a:solidFill>
                <a:latin typeface="Segoe UI" panose="020B0502040204020203" pitchFamily="34" charset="0"/>
              </a:rPr>
              <a:t>intussusception may be precipitated by proximal juvenile polyps found in the context of familial syndromes.</a:t>
            </a:r>
          </a:p>
          <a:p>
            <a:r>
              <a:rPr lang="en-US" sz="2400" b="0" i="0" u="none" strike="noStrike" baseline="0" dirty="0">
                <a:solidFill>
                  <a:schemeClr val="tx2">
                    <a:lumMod val="95000"/>
                    <a:lumOff val="5000"/>
                  </a:schemeClr>
                </a:solidFill>
                <a:latin typeface="Segoe UI" panose="020B0502040204020203" pitchFamily="34" charset="0"/>
              </a:rPr>
              <a:t> Because the gross appearance of these polyps is identical to adenomatous polyps, these lesions should also be treated by polypectomy.</a:t>
            </a:r>
          </a:p>
          <a:p>
            <a:endParaRPr lang="en-US" sz="2400" b="0" i="0" u="none" strike="noStrike" baseline="0" dirty="0">
              <a:solidFill>
                <a:srgbClr val="000000"/>
              </a:solidFill>
              <a:latin typeface="Segoe UI" panose="020B0502040204020203" pitchFamily="34" charset="0"/>
            </a:endParaRPr>
          </a:p>
          <a:p>
            <a:endParaRPr lang="en-US" dirty="0"/>
          </a:p>
          <a:p>
            <a:endParaRPr lang="en-US" dirty="0"/>
          </a:p>
        </p:txBody>
      </p:sp>
    </p:spTree>
    <p:extLst>
      <p:ext uri="{BB962C8B-B14F-4D97-AF65-F5344CB8AC3E}">
        <p14:creationId xmlns:p14="http://schemas.microsoft.com/office/powerpoint/2010/main" val="25225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574D6-2E61-4DD9-EF3E-3BFCFFF972CD}"/>
              </a:ext>
            </a:extLst>
          </p:cNvPr>
          <p:cNvSpPr>
            <a:spLocks noGrp="1"/>
          </p:cNvSpPr>
          <p:nvPr>
            <p:ph idx="1"/>
          </p:nvPr>
        </p:nvSpPr>
        <p:spPr>
          <a:xfrm>
            <a:off x="1293812" y="152400"/>
            <a:ext cx="10591799" cy="6477000"/>
          </a:xfrm>
        </p:spPr>
        <p:txBody>
          <a:bodyPr>
            <a:normAutofit/>
          </a:bodyPr>
          <a:lstStyle/>
          <a:p>
            <a:pPr marL="0" marR="0" indent="0" algn="l" rtl="0">
              <a:buNone/>
            </a:pPr>
            <a:endParaRPr lang="en-US" sz="1800" b="0" i="0" u="none" strike="noStrike" baseline="0" dirty="0">
              <a:solidFill>
                <a:srgbClr val="000000"/>
              </a:solidFill>
              <a:latin typeface="Segoe UI" panose="020B0502040204020203" pitchFamily="34" charset="0"/>
            </a:endParaRPr>
          </a:p>
          <a:p>
            <a:pPr marL="0" marR="0" indent="0" algn="l" rtl="0">
              <a:buNone/>
            </a:pPr>
            <a:endParaRPr lang="en-US" sz="1800" b="0" i="0" u="none" strike="noStrike" baseline="0" dirty="0">
              <a:solidFill>
                <a:srgbClr val="000000"/>
              </a:solidFill>
              <a:latin typeface="Segoe UI" panose="020B0502040204020203" pitchFamily="34" charset="0"/>
            </a:endParaRPr>
          </a:p>
          <a:p>
            <a:endParaRPr lang="en-US" dirty="0"/>
          </a:p>
        </p:txBody>
      </p:sp>
      <p:sp>
        <p:nvSpPr>
          <p:cNvPr id="4" name="TextBox 3">
            <a:extLst>
              <a:ext uri="{FF2B5EF4-FFF2-40B4-BE49-F238E27FC236}">
                <a16:creationId xmlns:a16="http://schemas.microsoft.com/office/drawing/2014/main" id="{D304C1B4-6387-F04B-8E63-09C63B74F19E}"/>
              </a:ext>
            </a:extLst>
          </p:cNvPr>
          <p:cNvSpPr txBox="1"/>
          <p:nvPr/>
        </p:nvSpPr>
        <p:spPr>
          <a:xfrm>
            <a:off x="3046412" y="122382"/>
            <a:ext cx="6096000" cy="523220"/>
          </a:xfrm>
          <a:prstGeom prst="rect">
            <a:avLst/>
          </a:prstGeom>
          <a:noFill/>
        </p:spPr>
        <p:txBody>
          <a:bodyPr wrap="square">
            <a:spAutoFit/>
          </a:bodyPr>
          <a:lstStyle/>
          <a:p>
            <a:pPr algn="ctr"/>
            <a:r>
              <a:rPr lang="en-US" sz="2800" b="1" dirty="0">
                <a:solidFill>
                  <a:schemeClr val="tx2">
                    <a:lumMod val="95000"/>
                    <a:lumOff val="5000"/>
                  </a:schemeClr>
                </a:solidFill>
              </a:rPr>
              <a:t>Familial juvenile polyposis </a:t>
            </a:r>
          </a:p>
        </p:txBody>
      </p:sp>
      <p:sp>
        <p:nvSpPr>
          <p:cNvPr id="6" name="TextBox 5">
            <a:extLst>
              <a:ext uri="{FF2B5EF4-FFF2-40B4-BE49-F238E27FC236}">
                <a16:creationId xmlns:a16="http://schemas.microsoft.com/office/drawing/2014/main" id="{BD7DBADE-6120-FD93-673B-C1BA0F539255}"/>
              </a:ext>
            </a:extLst>
          </p:cNvPr>
          <p:cNvSpPr txBox="1"/>
          <p:nvPr/>
        </p:nvSpPr>
        <p:spPr>
          <a:xfrm>
            <a:off x="1446212" y="838200"/>
            <a:ext cx="10134600" cy="5078313"/>
          </a:xfrm>
          <a:prstGeom prst="rect">
            <a:avLst/>
          </a:prstGeom>
          <a:noFill/>
        </p:spPr>
        <p:txBody>
          <a:bodyPr wrap="square" rtlCol="0">
            <a:spAutoFit/>
          </a:bodyPr>
          <a:lstStyle/>
          <a:p>
            <a:pPr marL="285750" indent="-285750">
              <a:lnSpc>
                <a:spcPct val="90000"/>
              </a:lnSpc>
              <a:buFont typeface="Wingdings" panose="05000000000000000000" pitchFamily="2" charset="2"/>
              <a:buChar char="Ø"/>
            </a:pPr>
            <a:r>
              <a:rPr lang="en-US" sz="2000" dirty="0"/>
              <a:t> is an autosomal dominant disorder in which patients develop hundreds of polyps in the colon and rectum. </a:t>
            </a:r>
          </a:p>
          <a:p>
            <a:pPr marL="285750" indent="-285750">
              <a:lnSpc>
                <a:spcPct val="90000"/>
              </a:lnSpc>
              <a:buFont typeface="Wingdings" panose="05000000000000000000" pitchFamily="2" charset="2"/>
              <a:buChar char="Ø"/>
            </a:pPr>
            <a:endParaRPr lang="en-US" sz="2000" dirty="0"/>
          </a:p>
          <a:p>
            <a:pPr marL="285750" indent="-285750">
              <a:lnSpc>
                <a:spcPct val="90000"/>
              </a:lnSpc>
              <a:buFont typeface="Wingdings" panose="05000000000000000000" pitchFamily="2" charset="2"/>
              <a:buChar char="Ø"/>
            </a:pPr>
            <a:r>
              <a:rPr lang="en-US" sz="2000" dirty="0"/>
              <a:t>Unlike solitary juvenile polyps, these lesions may degenerate into adenomas and eventually carcinoma.</a:t>
            </a:r>
          </a:p>
          <a:p>
            <a:pPr marL="285750" indent="-285750">
              <a:lnSpc>
                <a:spcPct val="90000"/>
              </a:lnSpc>
              <a:buFont typeface="Wingdings" panose="05000000000000000000" pitchFamily="2" charset="2"/>
              <a:buChar char="Ø"/>
            </a:pPr>
            <a:endParaRPr lang="en-US" sz="2000" dirty="0"/>
          </a:p>
          <a:p>
            <a:pPr marL="285750" indent="-285750">
              <a:lnSpc>
                <a:spcPct val="90000"/>
              </a:lnSpc>
              <a:buFont typeface="Wingdings" panose="05000000000000000000" pitchFamily="2" charset="2"/>
              <a:buChar char="Ø"/>
            </a:pPr>
            <a:r>
              <a:rPr lang="en-US" sz="2000" dirty="0"/>
              <a:t> Annual screening should begin between the ages of 10 and 12 years.</a:t>
            </a:r>
          </a:p>
          <a:p>
            <a:pPr>
              <a:lnSpc>
                <a:spcPct val="90000"/>
              </a:lnSpc>
            </a:pPr>
            <a:endParaRPr lang="en-US" dirty="0"/>
          </a:p>
          <a:p>
            <a:pPr>
              <a:lnSpc>
                <a:spcPct val="90000"/>
              </a:lnSpc>
            </a:pPr>
            <a:endParaRPr lang="en-US" dirty="0"/>
          </a:p>
          <a:p>
            <a:pPr marL="285750" indent="-285750">
              <a:lnSpc>
                <a:spcPct val="90000"/>
              </a:lnSpc>
              <a:buFont typeface="Wingdings" panose="05000000000000000000" pitchFamily="2" charset="2"/>
              <a:buChar char="v"/>
            </a:pPr>
            <a:r>
              <a:rPr lang="en-US" sz="2400" b="1" dirty="0">
                <a:solidFill>
                  <a:schemeClr val="tx2">
                    <a:lumMod val="95000"/>
                    <a:lumOff val="5000"/>
                  </a:schemeClr>
                </a:solidFill>
              </a:rPr>
              <a:t>Treatment ; </a:t>
            </a:r>
            <a:r>
              <a:rPr lang="en-US" sz="2000" b="1" dirty="0">
                <a:solidFill>
                  <a:schemeClr val="accent1">
                    <a:lumMod val="50000"/>
                  </a:schemeClr>
                </a:solidFill>
              </a:rPr>
              <a:t>is surgical and depends on the degree of rectal involvement. </a:t>
            </a:r>
          </a:p>
          <a:p>
            <a:pPr>
              <a:lnSpc>
                <a:spcPct val="90000"/>
              </a:lnSpc>
            </a:pPr>
            <a:endParaRPr lang="en-US" sz="2000" b="1" dirty="0">
              <a:solidFill>
                <a:schemeClr val="accent1">
                  <a:lumMod val="50000"/>
                </a:schemeClr>
              </a:solidFill>
            </a:endParaRPr>
          </a:p>
          <a:p>
            <a:pPr marL="342900" indent="-342900">
              <a:lnSpc>
                <a:spcPct val="90000"/>
              </a:lnSpc>
              <a:buFont typeface="Wingdings" panose="05000000000000000000" pitchFamily="2" charset="2"/>
              <a:buChar char="§"/>
            </a:pPr>
            <a:r>
              <a:rPr lang="en-US" sz="2000" b="1" dirty="0">
                <a:solidFill>
                  <a:schemeClr val="accent1">
                    <a:lumMod val="50000"/>
                  </a:schemeClr>
                </a:solidFill>
              </a:rPr>
              <a:t> If the rectum is relatively spared, a total abdominal colectomy with ileorectal anastomosis may be performed with subsequent close surveillance of the retained rectum. </a:t>
            </a:r>
          </a:p>
          <a:p>
            <a:pPr>
              <a:lnSpc>
                <a:spcPct val="90000"/>
              </a:lnSpc>
            </a:pPr>
            <a:endParaRPr lang="en-US" sz="2000" b="1" dirty="0">
              <a:solidFill>
                <a:schemeClr val="accent1">
                  <a:lumMod val="50000"/>
                </a:schemeClr>
              </a:solidFill>
            </a:endParaRPr>
          </a:p>
          <a:p>
            <a:pPr marL="342900" indent="-342900">
              <a:lnSpc>
                <a:spcPct val="90000"/>
              </a:lnSpc>
              <a:buFont typeface="Wingdings" panose="05000000000000000000" pitchFamily="2" charset="2"/>
              <a:buChar char="§"/>
            </a:pPr>
            <a:r>
              <a:rPr lang="en-US" sz="2000" b="1" dirty="0">
                <a:solidFill>
                  <a:schemeClr val="accent1">
                    <a:lumMod val="50000"/>
                  </a:schemeClr>
                </a:solidFill>
              </a:rPr>
              <a:t> If the rectum is carpeted with polyps, total proctocolectomy is the more appropriate operation. These patients are candidates for ileal pouch–anal reconstruction to avoid a permanent stoma.</a:t>
            </a:r>
          </a:p>
        </p:txBody>
      </p:sp>
    </p:spTree>
    <p:extLst>
      <p:ext uri="{BB962C8B-B14F-4D97-AF65-F5344CB8AC3E}">
        <p14:creationId xmlns:p14="http://schemas.microsoft.com/office/powerpoint/2010/main" val="45569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B7AF-3709-955F-029C-8D94FA3609D6}"/>
              </a:ext>
            </a:extLst>
          </p:cNvPr>
          <p:cNvSpPr>
            <a:spLocks noGrp="1"/>
          </p:cNvSpPr>
          <p:nvPr>
            <p:ph type="title"/>
          </p:nvPr>
        </p:nvSpPr>
        <p:spPr>
          <a:xfrm>
            <a:off x="1293813" y="381000"/>
            <a:ext cx="9601200" cy="533400"/>
          </a:xfrm>
        </p:spPr>
        <p:txBody>
          <a:bodyPr>
            <a:normAutofit/>
          </a:bodyPr>
          <a:lstStyle/>
          <a:p>
            <a:pPr marL="571500" indent="-571500" algn="ctr">
              <a:buFont typeface="Wingdings" panose="05000000000000000000" pitchFamily="2" charset="2"/>
              <a:buChar char="q"/>
            </a:pPr>
            <a:r>
              <a:rPr lang="en-US" sz="2800" b="1" i="0" u="none" strike="noStrike" baseline="0" dirty="0" err="1">
                <a:solidFill>
                  <a:srgbClr val="000000"/>
                </a:solidFill>
                <a:latin typeface="Segoe UI" panose="020B0502040204020203" pitchFamily="34" charset="0"/>
              </a:rPr>
              <a:t>Peutz-Jeghers</a:t>
            </a:r>
            <a:r>
              <a:rPr lang="en-US" sz="2800" b="1" i="0" u="none" strike="noStrike" baseline="0" dirty="0">
                <a:solidFill>
                  <a:srgbClr val="000000"/>
                </a:solidFill>
                <a:latin typeface="Segoe UI" panose="020B0502040204020203" pitchFamily="34" charset="0"/>
              </a:rPr>
              <a:t> Syndrome</a:t>
            </a:r>
            <a:endParaRPr lang="en-US" sz="2800" b="1" dirty="0"/>
          </a:p>
        </p:txBody>
      </p:sp>
      <p:sp>
        <p:nvSpPr>
          <p:cNvPr id="3" name="Content Placeholder 2">
            <a:extLst>
              <a:ext uri="{FF2B5EF4-FFF2-40B4-BE49-F238E27FC236}">
                <a16:creationId xmlns:a16="http://schemas.microsoft.com/office/drawing/2014/main" id="{C7CD3B5C-6F81-9260-712E-4EDB10A9DA9E}"/>
              </a:ext>
            </a:extLst>
          </p:cNvPr>
          <p:cNvSpPr>
            <a:spLocks noGrp="1"/>
          </p:cNvSpPr>
          <p:nvPr>
            <p:ph idx="1"/>
          </p:nvPr>
        </p:nvSpPr>
        <p:spPr>
          <a:xfrm>
            <a:off x="989012" y="1219200"/>
            <a:ext cx="10896599" cy="5486400"/>
          </a:xfrm>
        </p:spPr>
        <p:txBody>
          <a:bodyPr>
            <a:normAutofit lnSpcReduction="10000"/>
          </a:bodyPr>
          <a:lstStyle/>
          <a:p>
            <a:pPr marR="0" algn="l" rtl="0"/>
            <a:r>
              <a:rPr lang="en-US" sz="2000" b="1" i="0" dirty="0" err="1">
                <a:solidFill>
                  <a:srgbClr val="2A2A2A"/>
                </a:solidFill>
                <a:effectLst/>
                <a:latin typeface="proxima_nova_rgregular"/>
              </a:rPr>
              <a:t>Peutz-Jeghers</a:t>
            </a:r>
            <a:r>
              <a:rPr lang="en-US" sz="2000" b="1" i="0" dirty="0">
                <a:solidFill>
                  <a:srgbClr val="2A2A2A"/>
                </a:solidFill>
                <a:effectLst/>
                <a:latin typeface="proxima_nova_rgregular"/>
              </a:rPr>
              <a:t> syndrome (PJS) is an autosomal dominant inherited disorder characterized by intestinal </a:t>
            </a:r>
            <a:r>
              <a:rPr lang="en-US" sz="2000" b="1" i="0" dirty="0" err="1">
                <a:solidFill>
                  <a:srgbClr val="2A2A2A"/>
                </a:solidFill>
                <a:effectLst/>
                <a:latin typeface="proxima_nova_rgregular"/>
              </a:rPr>
              <a:t>hamartomatous</a:t>
            </a:r>
            <a:r>
              <a:rPr lang="en-US" sz="2000" b="1" i="0" dirty="0">
                <a:solidFill>
                  <a:srgbClr val="2A2A2A"/>
                </a:solidFill>
                <a:effectLst/>
                <a:latin typeface="proxima_nova_rgregular"/>
              </a:rPr>
              <a:t> polyps in association with a distinct pattern of skin and mucosal macular melanin deposition.</a:t>
            </a:r>
            <a:r>
              <a:rPr lang="en-US" sz="2000" b="1" i="0" baseline="30000" dirty="0">
                <a:solidFill>
                  <a:srgbClr val="2A2A2A"/>
                </a:solidFill>
                <a:effectLst/>
                <a:latin typeface="proxima_nova_rgregular"/>
              </a:rPr>
              <a:t> </a:t>
            </a:r>
          </a:p>
          <a:p>
            <a:pPr marR="0" algn="l" rtl="0"/>
            <a:endParaRPr lang="en-US" sz="2000" b="1" i="0" baseline="30000" dirty="0">
              <a:solidFill>
                <a:srgbClr val="2A2A2A"/>
              </a:solidFill>
              <a:effectLst/>
              <a:latin typeface="proxima_nova_rgregular"/>
            </a:endParaRPr>
          </a:p>
          <a:p>
            <a:pPr marR="0" algn="l" rtl="0"/>
            <a:r>
              <a:rPr lang="en-US" sz="2000" b="0" i="0" dirty="0">
                <a:solidFill>
                  <a:schemeClr val="tx2">
                    <a:lumMod val="95000"/>
                    <a:lumOff val="5000"/>
                  </a:schemeClr>
                </a:solidFill>
                <a:effectLst/>
                <a:latin typeface="Segoe UI Historic" panose="020B0502040204020203" pitchFamily="34" charset="0"/>
              </a:rPr>
              <a:t>PJS is rare, with prevalence estimates ranging between </a:t>
            </a:r>
            <a:r>
              <a:rPr lang="en-US" sz="2000" b="0" i="0" dirty="0">
                <a:solidFill>
                  <a:srgbClr val="4C5B66"/>
                </a:solidFill>
                <a:effectLst/>
                <a:latin typeface="__Lato_94fd27"/>
              </a:rPr>
              <a:t>1:50,000–200,000 births .</a:t>
            </a:r>
            <a:endParaRPr lang="en-US" sz="2000" b="0" i="0" dirty="0">
              <a:solidFill>
                <a:schemeClr val="tx2">
                  <a:lumMod val="95000"/>
                  <a:lumOff val="5000"/>
                </a:schemeClr>
              </a:solidFill>
              <a:effectLst/>
              <a:latin typeface="Segoe UI Historic" panose="020B0502040204020203" pitchFamily="34" charset="0"/>
            </a:endParaRPr>
          </a:p>
          <a:p>
            <a:pPr marR="0" algn="l" rtl="0"/>
            <a:r>
              <a:rPr lang="en-US" sz="2000" b="0" i="0" u="none" strike="noStrike" baseline="0" dirty="0" err="1">
                <a:solidFill>
                  <a:srgbClr val="000000"/>
                </a:solidFill>
                <a:latin typeface="Segoe UI" panose="020B0502040204020203" pitchFamily="34" charset="0"/>
              </a:rPr>
              <a:t>Gl</a:t>
            </a:r>
            <a:r>
              <a:rPr lang="en-US" sz="2000" b="0" i="0" u="none" strike="noStrike" baseline="0" dirty="0">
                <a:solidFill>
                  <a:srgbClr val="000000"/>
                </a:solidFill>
                <a:latin typeface="Segoe UI" panose="020B0502040204020203" pitchFamily="34" charset="0"/>
              </a:rPr>
              <a:t> polyps are </a:t>
            </a:r>
            <a:r>
              <a:rPr lang="en-US" sz="2000" b="1" i="0" u="none" strike="noStrike" baseline="0" dirty="0">
                <a:solidFill>
                  <a:srgbClr val="000000"/>
                </a:solidFill>
                <a:latin typeface="Segoe UI" panose="020B0502040204020203" pitchFamily="34" charset="0"/>
              </a:rPr>
              <a:t>non-neoplastic </a:t>
            </a:r>
            <a:r>
              <a:rPr lang="en-US" sz="2000" b="0" i="0" u="none" strike="noStrike" baseline="0" dirty="0">
                <a:solidFill>
                  <a:srgbClr val="000000"/>
                </a:solidFill>
                <a:latin typeface="Segoe UI" panose="020B0502040204020203" pitchFamily="34" charset="0"/>
              </a:rPr>
              <a:t>hamartomas</a:t>
            </a:r>
            <a:endParaRPr lang="en-US" sz="2000" b="0" i="0" dirty="0">
              <a:solidFill>
                <a:schemeClr val="tx2">
                  <a:lumMod val="95000"/>
                  <a:lumOff val="5000"/>
                </a:schemeClr>
              </a:solidFill>
              <a:effectLst/>
              <a:latin typeface="Segoe UI Historic" panose="020B0502040204020203" pitchFamily="34" charset="0"/>
            </a:endParaRPr>
          </a:p>
          <a:p>
            <a:pPr marR="0" algn="l" rtl="0"/>
            <a:r>
              <a:rPr lang="en-US" sz="2000" i="0" u="none" strike="noStrike" baseline="0" dirty="0">
                <a:solidFill>
                  <a:srgbClr val="000000"/>
                </a:solidFill>
                <a:latin typeface="Segoe UI" panose="020B0502040204020203" pitchFamily="34" charset="0"/>
              </a:rPr>
              <a:t>On gastrointestinal endoscopy, the </a:t>
            </a:r>
            <a:r>
              <a:rPr lang="en-US" sz="2000" i="0" u="none" strike="noStrike" baseline="0" dirty="0" err="1">
                <a:solidFill>
                  <a:srgbClr val="000000"/>
                </a:solidFill>
                <a:latin typeface="Segoe UI" panose="020B0502040204020203" pitchFamily="34" charset="0"/>
              </a:rPr>
              <a:t>Peutz-Jeghers</a:t>
            </a:r>
            <a:r>
              <a:rPr lang="en-US" sz="2000" i="0" u="none" strike="noStrike" baseline="0" dirty="0">
                <a:solidFill>
                  <a:srgbClr val="000000"/>
                </a:solidFill>
                <a:latin typeface="Segoe UI" panose="020B0502040204020203" pitchFamily="34" charset="0"/>
              </a:rPr>
              <a:t> (PJ) polyps have no major distinguishing features, and may be </a:t>
            </a:r>
            <a:r>
              <a:rPr lang="en-US" sz="2000" b="1" i="0" u="none" strike="noStrike" baseline="0" dirty="0">
                <a:solidFill>
                  <a:srgbClr val="FF0000"/>
                </a:solidFill>
                <a:latin typeface="Segoe UI" panose="020B0502040204020203" pitchFamily="34" charset="0"/>
              </a:rPr>
              <a:t>sessile</a:t>
            </a:r>
            <a:r>
              <a:rPr lang="en-US" sz="2000" b="1" i="0" u="none" strike="noStrike" baseline="0" dirty="0">
                <a:solidFill>
                  <a:srgbClr val="000000"/>
                </a:solidFill>
                <a:latin typeface="Segoe UI" panose="020B0502040204020203" pitchFamily="34" charset="0"/>
              </a:rPr>
              <a:t>, </a:t>
            </a:r>
            <a:r>
              <a:rPr lang="en-US" sz="2000" b="1" i="0" u="none" strike="noStrike" baseline="0" dirty="0">
                <a:solidFill>
                  <a:srgbClr val="FF0000"/>
                </a:solidFill>
                <a:latin typeface="Segoe UI" panose="020B0502040204020203" pitchFamily="34" charset="0"/>
              </a:rPr>
              <a:t>pedunculated</a:t>
            </a:r>
            <a:r>
              <a:rPr lang="en-US" sz="2000" b="1" i="0" u="none" strike="noStrike" baseline="0" dirty="0">
                <a:solidFill>
                  <a:srgbClr val="000000"/>
                </a:solidFill>
                <a:latin typeface="Segoe UI" panose="020B0502040204020203" pitchFamily="34" charset="0"/>
              </a:rPr>
              <a:t>, or </a:t>
            </a:r>
            <a:r>
              <a:rPr lang="en-US" sz="2000" b="1" i="0" u="none" strike="noStrike" baseline="0" dirty="0">
                <a:solidFill>
                  <a:srgbClr val="FF0000"/>
                </a:solidFill>
                <a:latin typeface="Segoe UI" panose="020B0502040204020203" pitchFamily="34" charset="0"/>
              </a:rPr>
              <a:t>lobulated</a:t>
            </a:r>
          </a:p>
          <a:p>
            <a:r>
              <a:rPr lang="en-US" sz="2000" i="0" u="none" strike="noStrike" baseline="0" dirty="0">
                <a:solidFill>
                  <a:srgbClr val="000000"/>
                </a:solidFill>
                <a:latin typeface="Segoe UI" panose="020B0502040204020203" pitchFamily="34" charset="0"/>
              </a:rPr>
              <a:t>The number of polyps ranges from </a:t>
            </a:r>
            <a:r>
              <a:rPr lang="en-US" sz="2000" b="1" i="0" u="none" strike="noStrike" baseline="0" dirty="0">
                <a:solidFill>
                  <a:srgbClr val="000000"/>
                </a:solidFill>
                <a:latin typeface="Segoe UI" panose="020B0502040204020203" pitchFamily="34" charset="0"/>
              </a:rPr>
              <a:t>1 to more than 20 per segment</a:t>
            </a:r>
            <a:r>
              <a:rPr lang="en-US" sz="2000" i="0" u="none" strike="noStrike" baseline="0" dirty="0">
                <a:solidFill>
                  <a:srgbClr val="000000"/>
                </a:solidFill>
                <a:latin typeface="Segoe UI" panose="020B0502040204020203" pitchFamily="34" charset="0"/>
              </a:rPr>
              <a:t> of bowel, although some patients have solitary lesions.</a:t>
            </a:r>
          </a:p>
          <a:p>
            <a:r>
              <a:rPr lang="en-US" sz="2000" i="0" u="none" strike="noStrike" baseline="0" dirty="0">
                <a:solidFill>
                  <a:srgbClr val="000000"/>
                </a:solidFill>
                <a:latin typeface="Segoe UI" panose="020B0502040204020203" pitchFamily="34" charset="0"/>
              </a:rPr>
              <a:t>The size of the polyps ranges from </a:t>
            </a:r>
            <a:r>
              <a:rPr lang="en-US" sz="2000" b="1" i="0" u="none" strike="noStrike" baseline="0" dirty="0">
                <a:solidFill>
                  <a:srgbClr val="000000"/>
                </a:solidFill>
                <a:latin typeface="Segoe UI" panose="020B0502040204020203" pitchFamily="34" charset="0"/>
              </a:rPr>
              <a:t>0.1 to more than 5 cm in diameter.</a:t>
            </a:r>
          </a:p>
          <a:p>
            <a:r>
              <a:rPr lang="en-US" sz="2000" b="0" i="0" u="none" strike="noStrike" baseline="0" dirty="0">
                <a:solidFill>
                  <a:srgbClr val="000000"/>
                </a:solidFill>
                <a:latin typeface="Segoe UI" panose="020B0502040204020203" pitchFamily="34" charset="0"/>
              </a:rPr>
              <a:t>Gastrointestinal </a:t>
            </a:r>
            <a:r>
              <a:rPr lang="en-US" sz="2000" b="0" i="0" u="none" strike="noStrike" baseline="0" dirty="0" err="1">
                <a:solidFill>
                  <a:srgbClr val="000000"/>
                </a:solidFill>
                <a:latin typeface="Segoe UI" panose="020B0502040204020203" pitchFamily="34" charset="0"/>
              </a:rPr>
              <a:t>hamartomatous</a:t>
            </a:r>
            <a:r>
              <a:rPr lang="en-US" sz="2000" b="0" i="0" u="none" strike="noStrike" baseline="0" dirty="0">
                <a:solidFill>
                  <a:srgbClr val="000000"/>
                </a:solidFill>
                <a:latin typeface="Segoe UI" panose="020B0502040204020203" pitchFamily="34" charset="0"/>
              </a:rPr>
              <a:t> polyps are present in most patients with PJS. Although polyps most commonly occur in </a:t>
            </a:r>
            <a:r>
              <a:rPr lang="en-US" sz="2000" b="1" i="0" u="none" strike="noStrike" baseline="0" dirty="0">
                <a:solidFill>
                  <a:srgbClr val="000000"/>
                </a:solidFill>
                <a:latin typeface="Segoe UI" panose="020B0502040204020203" pitchFamily="34" charset="0"/>
              </a:rPr>
              <a:t>the small bowel (60 to 90 percent) </a:t>
            </a:r>
            <a:r>
              <a:rPr lang="en-US" sz="2000" b="0" i="0" u="none" strike="noStrike" baseline="0" dirty="0">
                <a:solidFill>
                  <a:srgbClr val="000000"/>
                </a:solidFill>
                <a:latin typeface="Segoe UI" panose="020B0502040204020203" pitchFamily="34" charset="0"/>
              </a:rPr>
              <a:t>and more specifically in the jejunum, they can be found throughout the gastrointestinal tract including </a:t>
            </a:r>
            <a:r>
              <a:rPr lang="en-US" sz="2000" b="1" i="0" u="none" strike="noStrike" baseline="0" dirty="0">
                <a:solidFill>
                  <a:srgbClr val="000000"/>
                </a:solidFill>
                <a:latin typeface="Segoe UI" panose="020B0502040204020203" pitchFamily="34" charset="0"/>
              </a:rPr>
              <a:t>the stomach (15 to 30 percent) </a:t>
            </a:r>
            <a:r>
              <a:rPr lang="en-US" sz="2000" b="0" i="0" u="none" strike="noStrike" baseline="0" dirty="0">
                <a:solidFill>
                  <a:srgbClr val="000000"/>
                </a:solidFill>
                <a:latin typeface="Segoe UI" panose="020B0502040204020203" pitchFamily="34" charset="0"/>
              </a:rPr>
              <a:t>and </a:t>
            </a:r>
            <a:r>
              <a:rPr lang="en-US" sz="2000" b="1" i="0" u="none" strike="noStrike" baseline="0" dirty="0">
                <a:solidFill>
                  <a:srgbClr val="000000"/>
                </a:solidFill>
                <a:latin typeface="Segoe UI" panose="020B0502040204020203" pitchFamily="34" charset="0"/>
              </a:rPr>
              <a:t>colon (50 to 64 percent)</a:t>
            </a:r>
          </a:p>
          <a:p>
            <a:pPr marR="0" algn="l" rtl="0"/>
            <a:endParaRPr lang="en-US" sz="2000" b="1" i="0" dirty="0">
              <a:solidFill>
                <a:schemeClr val="tx2">
                  <a:lumMod val="95000"/>
                  <a:lumOff val="5000"/>
                </a:schemeClr>
              </a:solidFill>
              <a:effectLst/>
              <a:latin typeface="proxima_nova_rgregular"/>
            </a:endParaRPr>
          </a:p>
          <a:p>
            <a:pPr marL="0" marR="0" indent="0" algn="l" rtl="0">
              <a:buNone/>
            </a:pPr>
            <a:endParaRPr lang="en-US" sz="2000" dirty="0">
              <a:solidFill>
                <a:srgbClr val="000000"/>
              </a:solidFill>
              <a:latin typeface="Segoe UI" panose="020B0502040204020203" pitchFamily="34" charset="0"/>
            </a:endParaRPr>
          </a:p>
          <a:p>
            <a:pPr marL="0" marR="0" indent="0" algn="l" rtl="0">
              <a:buNone/>
            </a:pPr>
            <a:endParaRPr lang="en-US" sz="2000" b="1" i="0" u="none" strike="noStrike" baseline="0" dirty="0">
              <a:solidFill>
                <a:srgbClr val="000000"/>
              </a:solidFill>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13692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C6B89-86A5-1ACA-836E-F35C2DFEF2EF}"/>
              </a:ext>
            </a:extLst>
          </p:cNvPr>
          <p:cNvSpPr>
            <a:spLocks noGrp="1"/>
          </p:cNvSpPr>
          <p:nvPr>
            <p:ph idx="1"/>
          </p:nvPr>
        </p:nvSpPr>
        <p:spPr>
          <a:xfrm>
            <a:off x="836612" y="228600"/>
            <a:ext cx="10896600" cy="6400800"/>
          </a:xfrm>
        </p:spPr>
        <p:txBody>
          <a:bodyPr>
            <a:normAutofit/>
          </a:bodyPr>
          <a:lstStyle/>
          <a:p>
            <a:r>
              <a:rPr lang="en-US" sz="2000" b="1" i="0" u="none" strike="noStrike" baseline="0" dirty="0">
                <a:solidFill>
                  <a:srgbClr val="000000"/>
                </a:solidFill>
                <a:latin typeface="Segoe UI" panose="020B0502040204020203" pitchFamily="34" charset="0"/>
              </a:rPr>
              <a:t>Cutaneous manifestations:</a:t>
            </a:r>
            <a:endParaRPr lang="en-US" b="1" dirty="0">
              <a:solidFill>
                <a:srgbClr val="000000"/>
              </a:solidFill>
              <a:latin typeface="Segoe UI" panose="020B0502040204020203" pitchFamily="34" charset="0"/>
            </a:endParaRPr>
          </a:p>
          <a:p>
            <a:pPr marL="342900" indent="-342900">
              <a:buFont typeface="Wingdings" panose="05000000000000000000" pitchFamily="2" charset="2"/>
              <a:buChar char="Ø"/>
            </a:pPr>
            <a:r>
              <a:rPr lang="en-US" b="0" i="0" u="none" strike="noStrike" baseline="0" dirty="0">
                <a:solidFill>
                  <a:srgbClr val="000000"/>
                </a:solidFill>
                <a:latin typeface="Segoe UI" panose="020B0502040204020203" pitchFamily="34" charset="0"/>
              </a:rPr>
              <a:t>Mucocutaneous pigmented macules (melanin spots) are present in more than 95 percent of individuals with PJS and are caused by pigment-laden macrophages in the dermis. They are typically flat, blue-gray to brown spots 1 to 5 mm in size.</a:t>
            </a:r>
            <a:endParaRPr lang="en-US" b="1" i="0" u="none" strike="noStrike" baseline="0" dirty="0">
              <a:solidFill>
                <a:srgbClr val="000000"/>
              </a:solidFill>
              <a:latin typeface="Segoe UI" panose="020B0502040204020203" pitchFamily="34" charset="0"/>
            </a:endParaRPr>
          </a:p>
          <a:p>
            <a:pPr marL="285750" marR="0" indent="-285750" algn="l" rtl="0">
              <a:buFont typeface="Wingdings" panose="05000000000000000000" pitchFamily="2" charset="2"/>
              <a:buChar char="Ø"/>
            </a:pPr>
            <a:r>
              <a:rPr lang="en-US" b="0" i="0" u="none" strike="noStrike" baseline="0" dirty="0">
                <a:solidFill>
                  <a:srgbClr val="000000"/>
                </a:solidFill>
                <a:latin typeface="Segoe UI" panose="020B0502040204020203" pitchFamily="34" charset="0"/>
              </a:rPr>
              <a:t>   consists of dark, macular lesions on the mouth (both on the skin and in the buccal mucosa), nose, lips, hands, feet, genitalia, and anus.</a:t>
            </a:r>
          </a:p>
          <a:p>
            <a:pPr marL="285750" marR="0" indent="-285750" algn="l" rtl="0">
              <a:buFont typeface="Wingdings" panose="05000000000000000000" pitchFamily="2" charset="2"/>
              <a:buChar char="Ø"/>
            </a:pPr>
            <a:endParaRPr lang="en-US" b="0" i="0" u="none" strike="noStrike" baseline="0" dirty="0">
              <a:solidFill>
                <a:srgbClr val="000000"/>
              </a:solidFill>
              <a:latin typeface="Segoe UI" panose="020B0502040204020203" pitchFamily="34" charset="0"/>
            </a:endParaRPr>
          </a:p>
          <a:p>
            <a:pPr marL="0" marR="0" indent="0" algn="l" rtl="0">
              <a:buNone/>
            </a:pPr>
            <a:endParaRPr lang="en-US" b="0" i="0" u="none" strike="noStrike" baseline="0" dirty="0">
              <a:solidFill>
                <a:srgbClr val="000000"/>
              </a:solidFill>
              <a:latin typeface="Segoe UI" panose="020B0502040204020203" pitchFamily="34" charset="0"/>
            </a:endParaRPr>
          </a:p>
          <a:p>
            <a:pPr marL="0" indent="0">
              <a:buNone/>
            </a:pPr>
            <a:endParaRPr lang="en-US" sz="2000" b="1" dirty="0"/>
          </a:p>
        </p:txBody>
      </p:sp>
      <p:pic>
        <p:nvPicPr>
          <p:cNvPr id="2" name="Content Placeholder 4">
            <a:extLst>
              <a:ext uri="{FF2B5EF4-FFF2-40B4-BE49-F238E27FC236}">
                <a16:creationId xmlns:a16="http://schemas.microsoft.com/office/drawing/2014/main" id="{47689077-DF54-D88D-B25E-5A6858A60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909" y="3124200"/>
            <a:ext cx="5867400" cy="3276600"/>
          </a:xfrm>
          <a:prstGeom prst="rect">
            <a:avLst/>
          </a:prstGeom>
        </p:spPr>
      </p:pic>
      <p:sp>
        <p:nvSpPr>
          <p:cNvPr id="4" name="TextBox 3">
            <a:extLst>
              <a:ext uri="{FF2B5EF4-FFF2-40B4-BE49-F238E27FC236}">
                <a16:creationId xmlns:a16="http://schemas.microsoft.com/office/drawing/2014/main" id="{2F7ABC0E-E442-2735-4156-AA5ED24D4655}"/>
              </a:ext>
            </a:extLst>
          </p:cNvPr>
          <p:cNvSpPr txBox="1"/>
          <p:nvPr/>
        </p:nvSpPr>
        <p:spPr>
          <a:xfrm>
            <a:off x="823479" y="6400800"/>
            <a:ext cx="6477000" cy="369332"/>
          </a:xfrm>
          <a:prstGeom prst="rect">
            <a:avLst/>
          </a:prstGeom>
          <a:noFill/>
        </p:spPr>
        <p:txBody>
          <a:bodyPr wrap="square" rtlCol="0">
            <a:spAutoFit/>
          </a:bodyPr>
          <a:lstStyle/>
          <a:p>
            <a:pPr>
              <a:lnSpc>
                <a:spcPct val="90000"/>
              </a:lnSpc>
            </a:pPr>
            <a:r>
              <a:rPr lang="en-US" sz="2000" b="0" i="0" dirty="0">
                <a:solidFill>
                  <a:srgbClr val="2A2A2A"/>
                </a:solidFill>
                <a:effectLst/>
                <a:latin typeface="proxima_nova_rgregular"/>
              </a:rPr>
              <a:t>upper endoscopy image shows multiple gastric polyps.</a:t>
            </a:r>
            <a:endParaRPr lang="en-US" sz="2000" dirty="0"/>
          </a:p>
        </p:txBody>
      </p:sp>
      <p:pic>
        <p:nvPicPr>
          <p:cNvPr id="5" name="Picture 4">
            <a:extLst>
              <a:ext uri="{FF2B5EF4-FFF2-40B4-BE49-F238E27FC236}">
                <a16:creationId xmlns:a16="http://schemas.microsoft.com/office/drawing/2014/main" id="{275664EA-A666-37A0-DBBA-9234686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812" y="3124200"/>
            <a:ext cx="5388124" cy="3276600"/>
          </a:xfrm>
          <a:prstGeom prst="rect">
            <a:avLst/>
          </a:prstGeom>
        </p:spPr>
      </p:pic>
    </p:spTree>
    <p:extLst>
      <p:ext uri="{BB962C8B-B14F-4D97-AF65-F5344CB8AC3E}">
        <p14:creationId xmlns:p14="http://schemas.microsoft.com/office/powerpoint/2010/main" val="243809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FD37D-F56C-E657-A3DD-5E357E8BCD1E}"/>
              </a:ext>
            </a:extLst>
          </p:cNvPr>
          <p:cNvSpPr>
            <a:spLocks noGrp="1"/>
          </p:cNvSpPr>
          <p:nvPr>
            <p:ph idx="1"/>
          </p:nvPr>
        </p:nvSpPr>
        <p:spPr>
          <a:xfrm>
            <a:off x="760412" y="0"/>
            <a:ext cx="11428413" cy="6781800"/>
          </a:xfrm>
        </p:spPr>
        <p:txBody>
          <a:bodyPr>
            <a:normAutofit/>
          </a:bodyPr>
          <a:lstStyle/>
          <a:p>
            <a:pPr marL="285750" marR="0" indent="-285750" algn="l" rtl="0"/>
            <a:r>
              <a:rPr lang="en-US" sz="1800" b="1" i="0" u="none" strike="noStrike" baseline="0" dirty="0">
                <a:solidFill>
                  <a:srgbClr val="000000"/>
                </a:solidFill>
                <a:latin typeface="Segoe UI" panose="020B0502040204020203" pitchFamily="34" charset="0"/>
              </a:rPr>
              <a:t>The lifetime cancer risk by organ site is as follows:</a:t>
            </a:r>
          </a:p>
          <a:p>
            <a:pPr marL="0" marR="0" indent="0" algn="l" rtl="0">
              <a:buNone/>
            </a:pPr>
            <a:r>
              <a:rPr lang="en-US" sz="1800" b="0" i="0" u="none" strike="noStrike" baseline="0" dirty="0">
                <a:solidFill>
                  <a:srgbClr val="000000"/>
                </a:solidFill>
                <a:latin typeface="Segoe UI" panose="020B0502040204020203" pitchFamily="34" charset="0"/>
              </a:rPr>
              <a:t>(Colorectal – 39 percent)                                            (Stomach – 29 percent)     </a:t>
            </a:r>
          </a:p>
          <a:p>
            <a:pPr marL="0" marR="0" indent="0" algn="l" rtl="0">
              <a:buNone/>
            </a:pPr>
            <a:r>
              <a:rPr lang="en-US" sz="1800" b="0" i="0" u="none" strike="noStrike" baseline="0" dirty="0">
                <a:solidFill>
                  <a:srgbClr val="000000"/>
                </a:solidFill>
                <a:latin typeface="Segoe UI" panose="020B0502040204020203" pitchFamily="34" charset="0"/>
              </a:rPr>
              <a:t>(Small bowel – 13 percent)                                         </a:t>
            </a:r>
            <a:r>
              <a:rPr lang="en-US" sz="1800" dirty="0">
                <a:solidFill>
                  <a:srgbClr val="000000"/>
                </a:solidFill>
                <a:latin typeface="Segoe UI" panose="020B0502040204020203" pitchFamily="34" charset="0"/>
              </a:rPr>
              <a:t>(</a:t>
            </a:r>
            <a:r>
              <a:rPr lang="en-US" sz="1800" b="0" i="0" u="none" strike="noStrike" baseline="0" dirty="0">
                <a:solidFill>
                  <a:srgbClr val="000000"/>
                </a:solidFill>
                <a:latin typeface="Segoe UI" panose="020B0502040204020203" pitchFamily="34" charset="0"/>
              </a:rPr>
              <a:t>Pancreas – 11 to 36 percent)</a:t>
            </a:r>
          </a:p>
          <a:p>
            <a:pPr marL="285750" indent="-285750"/>
            <a:r>
              <a:rPr lang="en-US" sz="1900" b="1" i="0" u="none" strike="noStrike" baseline="0" dirty="0">
                <a:solidFill>
                  <a:srgbClr val="000000"/>
                </a:solidFill>
                <a:latin typeface="Segoe UI" panose="020B0502040204020203" pitchFamily="34" charset="0"/>
              </a:rPr>
              <a:t>Non </a:t>
            </a:r>
            <a:r>
              <a:rPr lang="en-US" sz="1900" b="1" i="0" u="none" strike="noStrike" baseline="0" dirty="0" err="1">
                <a:solidFill>
                  <a:srgbClr val="000000"/>
                </a:solidFill>
                <a:latin typeface="Segoe UI" panose="020B0502040204020203" pitchFamily="34" charset="0"/>
              </a:rPr>
              <a:t>gi</a:t>
            </a:r>
            <a:r>
              <a:rPr lang="en-US" sz="1900" b="1" i="0" u="none" strike="noStrike" baseline="0" dirty="0">
                <a:solidFill>
                  <a:srgbClr val="000000"/>
                </a:solidFill>
                <a:latin typeface="Segoe UI" panose="020B0502040204020203" pitchFamily="34" charset="0"/>
              </a:rPr>
              <a:t> lifetime cancer risk :</a:t>
            </a:r>
          </a:p>
          <a:p>
            <a:pPr marL="0" indent="0">
              <a:buNone/>
            </a:pPr>
            <a:r>
              <a:rPr lang="en-US" sz="1800" b="0" i="0" u="none" strike="noStrike" baseline="0" dirty="0">
                <a:solidFill>
                  <a:srgbClr val="000000"/>
                </a:solidFill>
                <a:latin typeface="Segoe UI" panose="020B0502040204020203" pitchFamily="34" charset="0"/>
              </a:rPr>
              <a:t>Breast 32-54%                           Cervix-10%</a:t>
            </a:r>
          </a:p>
          <a:p>
            <a:pPr marL="0" indent="0">
              <a:buNone/>
            </a:pPr>
            <a:r>
              <a:rPr lang="en-US" sz="1800" b="0" i="0" u="none" strike="noStrike" baseline="0" dirty="0">
                <a:solidFill>
                  <a:srgbClr val="000000"/>
                </a:solidFill>
                <a:latin typeface="Segoe UI" panose="020B0502040204020203" pitchFamily="34" charset="0"/>
              </a:rPr>
              <a:t>Ovary 21%                                Sertoli cell tumors - 9%</a:t>
            </a:r>
          </a:p>
          <a:p>
            <a:pPr marL="457200" indent="-457200">
              <a:buFont typeface="Wingdings" panose="05000000000000000000" pitchFamily="2" charset="2"/>
              <a:buChar char="Ø"/>
            </a:pPr>
            <a:endParaRPr lang="en-US" sz="2000" dirty="0">
              <a:solidFill>
                <a:schemeClr val="accent3">
                  <a:lumMod val="50000"/>
                </a:schemeClr>
              </a:solidFill>
            </a:endParaRPr>
          </a:p>
          <a:p>
            <a:pPr marL="457200" indent="-457200">
              <a:buFont typeface="Wingdings" panose="05000000000000000000" pitchFamily="2" charset="2"/>
              <a:buChar char="Ø"/>
            </a:pPr>
            <a:endParaRPr lang="en-US" sz="2000" dirty="0">
              <a:solidFill>
                <a:schemeClr val="accent3">
                  <a:lumMod val="50000"/>
                </a:schemeClr>
              </a:solidFill>
            </a:endParaRPr>
          </a:p>
          <a:p>
            <a:pPr marL="457200" indent="-457200">
              <a:buFont typeface="Wingdings" panose="05000000000000000000" pitchFamily="2" charset="2"/>
              <a:buChar char="Ø"/>
            </a:pPr>
            <a:r>
              <a:rPr lang="en-US" dirty="0">
                <a:solidFill>
                  <a:schemeClr val="accent3">
                    <a:lumMod val="50000"/>
                  </a:schemeClr>
                </a:solidFill>
              </a:rPr>
              <a:t>surgery is reserved for symptoms such as obstruction or bleeding or for patients in whom polyps develop adenomatous features. </a:t>
            </a:r>
          </a:p>
          <a:p>
            <a:pPr marL="457200" indent="-457200">
              <a:buFont typeface="Wingdings" panose="05000000000000000000" pitchFamily="2" charset="2"/>
              <a:buChar char="Ø"/>
            </a:pPr>
            <a:r>
              <a:rPr lang="en-US" b="0" i="0" u="none" strike="noStrike" baseline="0" dirty="0">
                <a:solidFill>
                  <a:schemeClr val="accent3">
                    <a:lumMod val="50000"/>
                  </a:schemeClr>
                </a:solidFill>
                <a:latin typeface="Segoe UI" panose="020B0502040204020203" pitchFamily="34" charset="0"/>
              </a:rPr>
              <a:t>Screening consists of a baseline colonoscopy and upper endoscopy at age 20 years, followed by annual flexible sigmoidoscopy thereafter.</a:t>
            </a:r>
          </a:p>
          <a:p>
            <a:pPr marL="457200" indent="-457200">
              <a:buFont typeface="Wingdings" panose="05000000000000000000" pitchFamily="2" charset="2"/>
              <a:buChar char="Ø"/>
            </a:pPr>
            <a:r>
              <a:rPr lang="en-US" b="0" i="0" u="none" strike="noStrike" baseline="0" dirty="0">
                <a:solidFill>
                  <a:schemeClr val="accent3">
                    <a:lumMod val="50000"/>
                  </a:schemeClr>
                </a:solidFill>
                <a:latin typeface="Segoe UI" panose="020B0502040204020203" pitchFamily="34" charset="0"/>
              </a:rPr>
              <a:t> Clinicians should ensure patients are screened for associated extraintestinal malignancies (breast, upper gastrointestinal tract, pancreas, cervix, ovaries, and testicles).</a:t>
            </a:r>
          </a:p>
          <a:p>
            <a:pPr marL="457200" indent="-457200">
              <a:buFont typeface="Wingdings" panose="05000000000000000000" pitchFamily="2" charset="2"/>
              <a:buChar char="Ø"/>
            </a:pPr>
            <a:endParaRPr lang="en-US" sz="2000" b="0" i="0" u="none" strike="noStrike" baseline="0" dirty="0">
              <a:solidFill>
                <a:schemeClr val="accent3">
                  <a:lumMod val="50000"/>
                </a:schemeClr>
              </a:solidFill>
              <a:latin typeface="Segoe UI" panose="020B0502040204020203" pitchFamily="34" charset="0"/>
            </a:endParaRPr>
          </a:p>
          <a:p>
            <a:pPr marL="457200" indent="-457200">
              <a:buFont typeface="Wingdings" panose="05000000000000000000" pitchFamily="2" charset="2"/>
              <a:buChar char="Ø"/>
            </a:pPr>
            <a:endParaRPr lang="en-US" sz="2000" dirty="0">
              <a:solidFill>
                <a:schemeClr val="accent3">
                  <a:lumMod val="50000"/>
                </a:schemeClr>
              </a:solidFill>
            </a:endParaRPr>
          </a:p>
          <a:p>
            <a:pPr marL="457200" indent="-457200">
              <a:buFont typeface="Wingdings" panose="05000000000000000000" pitchFamily="2" charset="2"/>
              <a:buChar char="Ø"/>
            </a:pPr>
            <a:endParaRPr lang="en-US" sz="2000" dirty="0">
              <a:solidFill>
                <a:schemeClr val="accent3">
                  <a:lumMod val="50000"/>
                </a:schemeClr>
              </a:solidFill>
            </a:endParaRPr>
          </a:p>
          <a:p>
            <a:pPr marL="457200" indent="-457200">
              <a:buFont typeface="Wingdings" panose="05000000000000000000" pitchFamily="2" charset="2"/>
              <a:buChar char="Ø"/>
            </a:pPr>
            <a:endParaRPr lang="en-US" sz="2000" dirty="0">
              <a:solidFill>
                <a:schemeClr val="accent3">
                  <a:lumMod val="50000"/>
                </a:schemeClr>
              </a:solidFill>
            </a:endParaRPr>
          </a:p>
          <a:p>
            <a:pPr marL="457200" indent="-457200">
              <a:buFont typeface="Wingdings" panose="05000000000000000000" pitchFamily="2" charset="2"/>
              <a:buChar char="Ø"/>
            </a:pPr>
            <a:endParaRPr lang="en-US" sz="2000" b="0" i="0" u="none" strike="noStrike" baseline="0" dirty="0">
              <a:solidFill>
                <a:schemeClr val="accent3">
                  <a:lumMod val="50000"/>
                </a:schemeClr>
              </a:solidFill>
              <a:latin typeface="Segoe UI" panose="020B0502040204020203" pitchFamily="34" charset="0"/>
            </a:endParaRPr>
          </a:p>
          <a:p>
            <a:pPr marL="457200" indent="-457200">
              <a:buFont typeface="Wingdings" panose="05000000000000000000" pitchFamily="2" charset="2"/>
              <a:buChar char="Ø"/>
            </a:pPr>
            <a:endParaRPr lang="en-US" sz="3200" b="1" i="0" u="none" strike="noStrike" baseline="0" dirty="0">
              <a:solidFill>
                <a:srgbClr val="000000"/>
              </a:solidFill>
              <a:latin typeface="Segoe UI" panose="020B0502040204020203" pitchFamily="34" charset="0"/>
            </a:endParaRPr>
          </a:p>
          <a:p>
            <a:pPr marL="457200" indent="-457200"/>
            <a:endParaRPr lang="en-US" sz="1800" dirty="0">
              <a:solidFill>
                <a:srgbClr val="000000"/>
              </a:solidFill>
              <a:latin typeface="Segoe UI" panose="020B0502040204020203" pitchFamily="34" charset="0"/>
            </a:endParaRPr>
          </a:p>
          <a:p>
            <a:pPr marL="0" indent="0">
              <a:buNone/>
            </a:pPr>
            <a:endParaRPr lang="en-US" sz="1900" b="1" i="0" u="none" strike="noStrike" baseline="0" dirty="0">
              <a:solidFill>
                <a:srgbClr val="000000"/>
              </a:solidFill>
              <a:latin typeface="Segoe UI" panose="020B0502040204020203" pitchFamily="34" charset="0"/>
            </a:endParaRPr>
          </a:p>
          <a:p>
            <a:pPr marL="0" marR="0" indent="0" algn="l" rtl="0">
              <a:buNone/>
            </a:pPr>
            <a:endParaRPr lang="en-US" sz="18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90549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3B47-1E66-E886-3E1A-E50D5A39A14D}"/>
              </a:ext>
            </a:extLst>
          </p:cNvPr>
          <p:cNvSpPr>
            <a:spLocks noGrp="1"/>
          </p:cNvSpPr>
          <p:nvPr>
            <p:ph type="title"/>
          </p:nvPr>
        </p:nvSpPr>
        <p:spPr>
          <a:xfrm>
            <a:off x="1370012" y="0"/>
            <a:ext cx="9601200" cy="609600"/>
          </a:xfrm>
        </p:spPr>
        <p:txBody>
          <a:bodyPr>
            <a:normAutofit/>
          </a:bodyPr>
          <a:lstStyle/>
          <a:p>
            <a:pPr algn="ctr"/>
            <a:r>
              <a:rPr lang="en-US" b="1" i="0" u="none" strike="noStrike" baseline="0" dirty="0">
                <a:solidFill>
                  <a:srgbClr val="000000"/>
                </a:solidFill>
                <a:latin typeface="Segoe UI" panose="020B0502040204020203" pitchFamily="34" charset="0"/>
              </a:rPr>
              <a:t>Adenomatous polyps</a:t>
            </a:r>
            <a:endParaRPr lang="en-US" b="1" dirty="0"/>
          </a:p>
        </p:txBody>
      </p:sp>
      <p:sp>
        <p:nvSpPr>
          <p:cNvPr id="3" name="Content Placeholder 2">
            <a:extLst>
              <a:ext uri="{FF2B5EF4-FFF2-40B4-BE49-F238E27FC236}">
                <a16:creationId xmlns:a16="http://schemas.microsoft.com/office/drawing/2014/main" id="{0CCA0FCC-D233-B295-5EC0-F1BAF642A8CE}"/>
              </a:ext>
            </a:extLst>
          </p:cNvPr>
          <p:cNvSpPr>
            <a:spLocks noGrp="1"/>
          </p:cNvSpPr>
          <p:nvPr>
            <p:ph idx="1"/>
          </p:nvPr>
        </p:nvSpPr>
        <p:spPr>
          <a:xfrm>
            <a:off x="1293812" y="685800"/>
            <a:ext cx="10744199" cy="6019800"/>
          </a:xfrm>
        </p:spPr>
        <p:txBody>
          <a:bodyPr>
            <a:normAutofit lnSpcReduction="10000"/>
          </a:bodyPr>
          <a:lstStyle/>
          <a:p>
            <a:pPr marR="0" algn="l" rtl="0"/>
            <a:r>
              <a:rPr lang="en-US" sz="1800" b="0" i="0" u="none" strike="noStrike" baseline="0" dirty="0">
                <a:solidFill>
                  <a:srgbClr val="000000"/>
                </a:solidFill>
                <a:latin typeface="Segoe UI" panose="020B0502040204020203" pitchFamily="34" charset="0"/>
              </a:rPr>
              <a:t> </a:t>
            </a:r>
            <a:r>
              <a:rPr lang="en-US" b="1" i="0" u="none" strike="noStrike" baseline="0" dirty="0">
                <a:solidFill>
                  <a:srgbClr val="002060"/>
                </a:solidFill>
                <a:latin typeface="Segoe UI" panose="020B0502040204020203" pitchFamily="34" charset="0"/>
              </a:rPr>
              <a:t>Tubular adenoma</a:t>
            </a:r>
          </a:p>
          <a:p>
            <a:pPr marL="342900" marR="0" indent="-342900" algn="l" rtl="0">
              <a:buFont typeface="Wingdings" panose="05000000000000000000" pitchFamily="2" charset="2"/>
              <a:buChar char="Ø"/>
            </a:pPr>
            <a:r>
              <a:rPr lang="en-US" b="1" dirty="0">
                <a:solidFill>
                  <a:srgbClr val="002060"/>
                </a:solidFill>
                <a:latin typeface="Segoe UI" panose="020B0502040204020203" pitchFamily="34" charset="0"/>
              </a:rPr>
              <a:t> </a:t>
            </a:r>
            <a:r>
              <a:rPr lang="en-US" sz="2000" dirty="0"/>
              <a:t>less than 25% villous architecture.</a:t>
            </a:r>
          </a:p>
          <a:p>
            <a:pPr marL="342900" marR="0" indent="-342900" algn="l" rtl="0">
              <a:buFont typeface="Wingdings" panose="05000000000000000000" pitchFamily="2" charset="2"/>
              <a:buChar char="Ø"/>
            </a:pPr>
            <a:r>
              <a:rPr lang="en-US" sz="2000" dirty="0"/>
              <a:t>Occurs mostly in the distal colon and rectum</a:t>
            </a:r>
            <a:r>
              <a:rPr lang="en-US" sz="1800" dirty="0"/>
              <a:t>(</a:t>
            </a:r>
            <a:r>
              <a:rPr lang="en-US" sz="1800" dirty="0">
                <a:solidFill>
                  <a:schemeClr val="tx2"/>
                </a:solidFill>
              </a:rPr>
              <a:t>Sigmoid colon is the most common site</a:t>
            </a:r>
            <a:r>
              <a:rPr lang="en-US" sz="1800" dirty="0"/>
              <a:t>).</a:t>
            </a:r>
            <a:endParaRPr lang="en-US" sz="1800" b="1" i="0" u="none" strike="noStrike" baseline="0" dirty="0">
              <a:solidFill>
                <a:srgbClr val="002060"/>
              </a:solidFill>
              <a:latin typeface="Segoe UI" panose="020B0502040204020203" pitchFamily="34" charset="0"/>
            </a:endParaRPr>
          </a:p>
          <a:p>
            <a:pPr marR="0" algn="l" rtl="0"/>
            <a:r>
              <a:rPr lang="en-US" b="1" i="0" u="none" strike="noStrike" baseline="0" dirty="0">
                <a:solidFill>
                  <a:srgbClr val="002060"/>
                </a:solidFill>
                <a:latin typeface="Segoe UI" panose="020B0502040204020203" pitchFamily="34" charset="0"/>
              </a:rPr>
              <a:t> </a:t>
            </a:r>
            <a:r>
              <a:rPr lang="en-US" b="1" i="0" u="none" strike="noStrike" baseline="0" dirty="0" err="1">
                <a:solidFill>
                  <a:srgbClr val="002060"/>
                </a:solidFill>
                <a:latin typeface="Segoe UI" panose="020B0502040204020203" pitchFamily="34" charset="0"/>
              </a:rPr>
              <a:t>Tubulovillous</a:t>
            </a:r>
            <a:r>
              <a:rPr lang="en-US" b="1" i="0" u="none" strike="noStrike" baseline="0" dirty="0">
                <a:solidFill>
                  <a:srgbClr val="002060"/>
                </a:solidFill>
                <a:latin typeface="Segoe UI" panose="020B0502040204020203" pitchFamily="34" charset="0"/>
              </a:rPr>
              <a:t> adenoma</a:t>
            </a:r>
          </a:p>
          <a:p>
            <a:pPr marR="0" algn="l" rtl="0">
              <a:buFont typeface="Wingdings" panose="05000000000000000000" pitchFamily="2" charset="2"/>
              <a:buChar char="Ø"/>
            </a:pPr>
            <a:r>
              <a:rPr lang="en-US" sz="2000" dirty="0"/>
              <a:t> villous architecture between 25 and 75%.</a:t>
            </a:r>
          </a:p>
          <a:p>
            <a:pPr marR="0" algn="l" rtl="0">
              <a:buFont typeface="Wingdings" panose="05000000000000000000" pitchFamily="2" charset="2"/>
              <a:buChar char="Ø"/>
            </a:pPr>
            <a:r>
              <a:rPr lang="en-US" sz="2000" dirty="0"/>
              <a:t>Intermediate in size, degree of dysplasia and malignant potential between tubular and villous adenomas.</a:t>
            </a:r>
          </a:p>
          <a:p>
            <a:r>
              <a:rPr lang="en-US" b="1" i="0" u="none" strike="noStrike" baseline="0" dirty="0">
                <a:solidFill>
                  <a:srgbClr val="002060"/>
                </a:solidFill>
                <a:latin typeface="Segoe UI" panose="020B0502040204020203" pitchFamily="34" charset="0"/>
              </a:rPr>
              <a:t> Villous adenoma</a:t>
            </a:r>
          </a:p>
          <a:p>
            <a:pPr>
              <a:buFont typeface="Wingdings" panose="05000000000000000000" pitchFamily="2" charset="2"/>
              <a:buChar char="Ø"/>
            </a:pPr>
            <a:r>
              <a:rPr lang="en-US" sz="2000" dirty="0"/>
              <a:t> villous architecture over 75%</a:t>
            </a:r>
          </a:p>
          <a:p>
            <a:pPr>
              <a:buFont typeface="Wingdings" panose="05000000000000000000" pitchFamily="2" charset="2"/>
              <a:buChar char="Ø"/>
            </a:pPr>
            <a:r>
              <a:rPr lang="en-US" sz="2000" dirty="0"/>
              <a:t> The least common, largest and most ominous of epithelial polyps (most  likely to undergo malignant transformation). </a:t>
            </a:r>
          </a:p>
          <a:p>
            <a:pPr>
              <a:buFont typeface="Wingdings" panose="05000000000000000000" pitchFamily="2" charset="2"/>
              <a:buChar char="Ø"/>
            </a:pPr>
            <a:r>
              <a:rPr lang="en-US" sz="2000" dirty="0"/>
              <a:t>mostly located in rectosigmoid area.</a:t>
            </a:r>
          </a:p>
          <a:p>
            <a:pPr>
              <a:buFont typeface="Wingdings" panose="05000000000000000000" pitchFamily="2" charset="2"/>
              <a:buChar char="Ø"/>
            </a:pPr>
            <a:r>
              <a:rPr lang="en-US" sz="2000" dirty="0"/>
              <a:t> Present with rectal bleeding or anemia, large ones may secrete copious amounts of mucoid material rich in protein and potassium.</a:t>
            </a:r>
          </a:p>
          <a:p>
            <a:pPr marR="0" algn="l" rtl="0"/>
            <a:endParaRPr lang="en-US" sz="2000" b="1" i="0" u="none" strike="noStrike" baseline="0" dirty="0">
              <a:solidFill>
                <a:srgbClr val="002060"/>
              </a:solidFill>
              <a:latin typeface="Segoe UI" panose="020B0502040204020203" pitchFamily="34" charset="0"/>
            </a:endParaRPr>
          </a:p>
        </p:txBody>
      </p:sp>
    </p:spTree>
    <p:extLst>
      <p:ext uri="{BB962C8B-B14F-4D97-AF65-F5344CB8AC3E}">
        <p14:creationId xmlns:p14="http://schemas.microsoft.com/office/powerpoint/2010/main" val="174400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3B0FEE9-7CBE-C62D-D085-CBFE964018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133" y="510310"/>
            <a:ext cx="10402630" cy="2895599"/>
          </a:xfrm>
        </p:spPr>
      </p:pic>
      <p:pic>
        <p:nvPicPr>
          <p:cNvPr id="13" name="Picture 12">
            <a:extLst>
              <a:ext uri="{FF2B5EF4-FFF2-40B4-BE49-F238E27FC236}">
                <a16:creationId xmlns:a16="http://schemas.microsoft.com/office/drawing/2014/main" id="{11D2003F-9ECA-D717-607B-5F4B92161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2" y="3429000"/>
            <a:ext cx="10403351" cy="2895599"/>
          </a:xfrm>
          <a:prstGeom prst="rect">
            <a:avLst/>
          </a:prstGeom>
        </p:spPr>
      </p:pic>
    </p:spTree>
    <p:extLst>
      <p:ext uri="{BB962C8B-B14F-4D97-AF65-F5344CB8AC3E}">
        <p14:creationId xmlns:p14="http://schemas.microsoft.com/office/powerpoint/2010/main" val="403109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5917DE-0988-C86C-F810-B101AA55D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4618"/>
            <a:ext cx="4953000" cy="4576618"/>
          </a:xfrm>
          <a:prstGeom prst="rect">
            <a:avLst/>
          </a:prstGeom>
        </p:spPr>
      </p:pic>
      <p:sp>
        <p:nvSpPr>
          <p:cNvPr id="6" name="TextBox 5">
            <a:extLst>
              <a:ext uri="{FF2B5EF4-FFF2-40B4-BE49-F238E27FC236}">
                <a16:creationId xmlns:a16="http://schemas.microsoft.com/office/drawing/2014/main" id="{69FB981D-5490-07F9-3BCE-A7E52C50815A}"/>
              </a:ext>
            </a:extLst>
          </p:cNvPr>
          <p:cNvSpPr txBox="1"/>
          <p:nvPr/>
        </p:nvSpPr>
        <p:spPr>
          <a:xfrm>
            <a:off x="1293812" y="5105400"/>
            <a:ext cx="4785288" cy="590931"/>
          </a:xfrm>
          <a:prstGeom prst="rect">
            <a:avLst/>
          </a:prstGeom>
          <a:noFill/>
        </p:spPr>
        <p:txBody>
          <a:bodyPr wrap="square" rtlCol="0">
            <a:spAutoFit/>
          </a:bodyPr>
          <a:lstStyle/>
          <a:p>
            <a:pPr>
              <a:lnSpc>
                <a:spcPct val="90000"/>
              </a:lnSpc>
            </a:pPr>
            <a:r>
              <a:rPr lang="en-US" sz="3600" b="1" dirty="0">
                <a:solidFill>
                  <a:schemeClr val="tx2"/>
                </a:solidFill>
              </a:rPr>
              <a:t>Tubular adenoma</a:t>
            </a:r>
          </a:p>
        </p:txBody>
      </p:sp>
      <p:pic>
        <p:nvPicPr>
          <p:cNvPr id="10" name="Picture 9">
            <a:extLst>
              <a:ext uri="{FF2B5EF4-FFF2-40B4-BE49-F238E27FC236}">
                <a16:creationId xmlns:a16="http://schemas.microsoft.com/office/drawing/2014/main" id="{247C6529-7456-059A-578A-32EF1AC4A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2" y="0"/>
            <a:ext cx="6246813" cy="4572000"/>
          </a:xfrm>
          <a:prstGeom prst="rect">
            <a:avLst/>
          </a:prstGeom>
        </p:spPr>
      </p:pic>
      <p:sp>
        <p:nvSpPr>
          <p:cNvPr id="11" name="TextBox 10">
            <a:extLst>
              <a:ext uri="{FF2B5EF4-FFF2-40B4-BE49-F238E27FC236}">
                <a16:creationId xmlns:a16="http://schemas.microsoft.com/office/drawing/2014/main" id="{7CF03327-B5F0-5600-A478-50083E90BCCC}"/>
              </a:ext>
            </a:extLst>
          </p:cNvPr>
          <p:cNvSpPr txBox="1"/>
          <p:nvPr/>
        </p:nvSpPr>
        <p:spPr>
          <a:xfrm>
            <a:off x="7389812" y="5230049"/>
            <a:ext cx="4419600" cy="867930"/>
          </a:xfrm>
          <a:prstGeom prst="rect">
            <a:avLst/>
          </a:prstGeom>
          <a:noFill/>
        </p:spPr>
        <p:txBody>
          <a:bodyPr wrap="square" rtlCol="0">
            <a:spAutoFit/>
          </a:bodyPr>
          <a:lstStyle/>
          <a:p>
            <a:pPr>
              <a:lnSpc>
                <a:spcPct val="90000"/>
              </a:lnSpc>
            </a:pPr>
            <a:r>
              <a:rPr lang="en-US" sz="2800" b="1" i="0" dirty="0">
                <a:solidFill>
                  <a:srgbClr val="000000"/>
                </a:solidFill>
                <a:effectLst/>
                <a:latin typeface="Arial" panose="020B0604020202020204" pitchFamily="34" charset="0"/>
              </a:rPr>
              <a:t>Enormous Sessile Villous Adenoma</a:t>
            </a:r>
            <a:endParaRPr lang="en-US" sz="2800" dirty="0"/>
          </a:p>
        </p:txBody>
      </p:sp>
    </p:spTree>
    <p:extLst>
      <p:ext uri="{BB962C8B-B14F-4D97-AF65-F5344CB8AC3E}">
        <p14:creationId xmlns:p14="http://schemas.microsoft.com/office/powerpoint/2010/main" val="413646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C17D-9F64-AAAB-C6E7-52F5DEB58E00}"/>
              </a:ext>
            </a:extLst>
          </p:cNvPr>
          <p:cNvSpPr>
            <a:spLocks noGrp="1"/>
          </p:cNvSpPr>
          <p:nvPr>
            <p:ph type="title"/>
          </p:nvPr>
        </p:nvSpPr>
        <p:spPr>
          <a:xfrm>
            <a:off x="912813" y="0"/>
            <a:ext cx="8915400" cy="609600"/>
          </a:xfrm>
        </p:spPr>
        <p:txBody>
          <a:bodyPr>
            <a:normAutofit fontScale="90000"/>
          </a:bodyPr>
          <a:lstStyle/>
          <a:p>
            <a:r>
              <a:rPr lang="en-US" sz="4000" b="1" i="0" u="none" strike="noStrike" baseline="0" dirty="0">
                <a:solidFill>
                  <a:srgbClr val="000000"/>
                </a:solidFill>
                <a:latin typeface="Segoe UI" panose="020B0502040204020203" pitchFamily="34" charset="0"/>
              </a:rPr>
              <a:t>Introduction</a:t>
            </a:r>
            <a:endParaRPr lang="en-US" sz="4000" b="1" dirty="0"/>
          </a:p>
        </p:txBody>
      </p:sp>
      <p:sp>
        <p:nvSpPr>
          <p:cNvPr id="5" name="Content Placeholder 4">
            <a:extLst>
              <a:ext uri="{FF2B5EF4-FFF2-40B4-BE49-F238E27FC236}">
                <a16:creationId xmlns:a16="http://schemas.microsoft.com/office/drawing/2014/main" id="{EBE4864D-48ED-DB3E-9188-2A803B2A4B36}"/>
              </a:ext>
            </a:extLst>
          </p:cNvPr>
          <p:cNvSpPr>
            <a:spLocks noGrp="1"/>
          </p:cNvSpPr>
          <p:nvPr>
            <p:ph idx="1"/>
          </p:nvPr>
        </p:nvSpPr>
        <p:spPr>
          <a:xfrm>
            <a:off x="1293812" y="609600"/>
            <a:ext cx="10744199" cy="6172200"/>
          </a:xfrm>
        </p:spPr>
        <p:txBody>
          <a:bodyPr>
            <a:normAutofit/>
          </a:bodyPr>
          <a:lstStyle/>
          <a:p>
            <a:pPr marR="0" algn="l" rtl="0"/>
            <a:r>
              <a:rPr lang="en-US" sz="1800" b="1" i="0" u="none" strike="noStrike" baseline="0" dirty="0">
                <a:solidFill>
                  <a:srgbClr val="000000"/>
                </a:solidFill>
                <a:latin typeface="Segoe UI" panose="020B0502040204020203" pitchFamily="34" charset="0"/>
              </a:rPr>
              <a:t>GI </a:t>
            </a:r>
            <a:r>
              <a:rPr lang="en-US" sz="2000" b="1" i="0" u="none" strike="noStrike" baseline="0" dirty="0">
                <a:solidFill>
                  <a:srgbClr val="000000"/>
                </a:solidFill>
                <a:latin typeface="Segoe UI" panose="020B0502040204020203" pitchFamily="34" charset="0"/>
              </a:rPr>
              <a:t>Polyp       </a:t>
            </a:r>
            <a:r>
              <a:rPr lang="en-US" sz="2000" b="0" i="0" u="none" strike="noStrike" baseline="0" dirty="0">
                <a:solidFill>
                  <a:srgbClr val="000000"/>
                </a:solidFill>
                <a:latin typeface="Segoe UI" panose="020B0502040204020203" pitchFamily="34" charset="0"/>
              </a:rPr>
              <a:t>is a nonspecific clinical term that describes any projection from the  surface of the intestinal mucosa into the bowel lumen regardless of its histologic nature.</a:t>
            </a:r>
            <a:endParaRPr lang="ar-JO" sz="2000" b="0" i="0" u="none" strike="noStrike" baseline="0" dirty="0">
              <a:solidFill>
                <a:srgbClr val="000000"/>
              </a:solidFill>
              <a:latin typeface="Segoe UI" panose="020B0502040204020203" pitchFamily="34" charset="0"/>
            </a:endParaRPr>
          </a:p>
          <a:p>
            <a:pPr marR="0" algn="l" rtl="0"/>
            <a:r>
              <a:rPr lang="en-US" sz="2000" dirty="0">
                <a:solidFill>
                  <a:srgbClr val="000000"/>
                </a:solidFill>
                <a:latin typeface="Segoe UI" panose="020B0502040204020203" pitchFamily="34" charset="0"/>
              </a:rPr>
              <a:t>It might be sporadic or familial.</a:t>
            </a:r>
          </a:p>
          <a:p>
            <a:pPr marL="0" marR="0" indent="0" algn="l" rtl="0">
              <a:buNone/>
            </a:pPr>
            <a:endParaRPr lang="en-US" sz="2000" b="0" i="0" u="none" strike="noStrike" baseline="0" dirty="0">
              <a:solidFill>
                <a:srgbClr val="000000"/>
              </a:solidFill>
              <a:latin typeface="Segoe UI" panose="020B0502040204020203" pitchFamily="34" charset="0"/>
            </a:endParaRPr>
          </a:p>
          <a:p>
            <a:pPr marL="342900" marR="0" indent="-342900" algn="l" rtl="0">
              <a:buFont typeface="Wingdings" panose="05000000000000000000" pitchFamily="2" charset="2"/>
              <a:buChar char="v"/>
            </a:pPr>
            <a:r>
              <a:rPr lang="en-US" b="1" dirty="0">
                <a:solidFill>
                  <a:srgbClr val="000000"/>
                </a:solidFill>
                <a:latin typeface="Segoe UI" panose="020B0502040204020203" pitchFamily="34" charset="0"/>
              </a:rPr>
              <a:t>Risk factors :</a:t>
            </a:r>
          </a:p>
          <a:p>
            <a:pPr marL="342900" marR="0" indent="-342900" algn="l" rtl="0">
              <a:buFont typeface="Wingdings" panose="05000000000000000000" pitchFamily="2" charset="2"/>
              <a:buChar char="Ø"/>
            </a:pPr>
            <a:r>
              <a:rPr lang="en-US" sz="2000" dirty="0">
                <a:solidFill>
                  <a:srgbClr val="000000"/>
                </a:solidFill>
                <a:latin typeface="Segoe UI" panose="020B0502040204020203" pitchFamily="34" charset="0"/>
              </a:rPr>
              <a:t> Advanced age . (&gt;50)</a:t>
            </a:r>
          </a:p>
          <a:p>
            <a:pPr marL="342900" marR="0" indent="-342900" algn="l" rtl="0">
              <a:buFont typeface="Wingdings" panose="05000000000000000000" pitchFamily="2" charset="2"/>
              <a:buChar char="Ø"/>
            </a:pPr>
            <a:r>
              <a:rPr lang="en-US" sz="2000" dirty="0">
                <a:solidFill>
                  <a:srgbClr val="000000"/>
                </a:solidFill>
                <a:latin typeface="Segoe UI" panose="020B0502040204020203" pitchFamily="34" charset="0"/>
              </a:rPr>
              <a:t> gender . (male)</a:t>
            </a:r>
          </a:p>
          <a:p>
            <a:pPr marL="342900" marR="0" indent="-342900" algn="l" rtl="0">
              <a:buFont typeface="Wingdings" panose="05000000000000000000" pitchFamily="2" charset="2"/>
              <a:buChar char="Ø"/>
            </a:pPr>
            <a:r>
              <a:rPr lang="en-US" sz="2000" b="1" i="0" dirty="0">
                <a:solidFill>
                  <a:srgbClr val="1A1C1C"/>
                </a:solidFill>
                <a:effectLst/>
                <a:latin typeface="__Lato_94fd27"/>
              </a:rPr>
              <a:t>Race</a:t>
            </a:r>
            <a:r>
              <a:rPr lang="en-US" sz="2000" b="0" i="0" dirty="0">
                <a:solidFill>
                  <a:srgbClr val="1A1C1C"/>
                </a:solidFill>
                <a:effectLst/>
                <a:latin typeface="__Lato_94fd27"/>
              </a:rPr>
              <a:t>: more common in Black populations</a:t>
            </a:r>
            <a:endParaRPr lang="en-US" sz="2000" dirty="0">
              <a:solidFill>
                <a:srgbClr val="000000"/>
              </a:solidFill>
              <a:latin typeface="Segoe UI" panose="020B0502040204020203" pitchFamily="34" charset="0"/>
            </a:endParaRPr>
          </a:p>
          <a:p>
            <a:pPr marL="457200" marR="0" indent="-457200" algn="l" rtl="0">
              <a:buFont typeface="Wingdings" panose="05000000000000000000" pitchFamily="2" charset="2"/>
              <a:buChar char="Ø"/>
            </a:pPr>
            <a:r>
              <a:rPr lang="en-US" sz="2000" b="0" i="0" u="none" strike="noStrike" baseline="0" dirty="0">
                <a:solidFill>
                  <a:srgbClr val="000000"/>
                </a:solidFill>
                <a:latin typeface="Segoe UI" panose="020B0502040204020203" pitchFamily="34" charset="0"/>
              </a:rPr>
              <a:t>People with inflammatory disease of the bowel .</a:t>
            </a:r>
          </a:p>
          <a:p>
            <a:pPr marL="457200" marR="0" indent="-457200" algn="l" rtl="0">
              <a:buFont typeface="Wingdings" panose="05000000000000000000" pitchFamily="2" charset="2"/>
              <a:buChar char="Ø"/>
            </a:pPr>
            <a:r>
              <a:rPr lang="en-US" sz="2000" b="0" i="0" u="none" strike="noStrike" baseline="0" dirty="0">
                <a:solidFill>
                  <a:srgbClr val="000000"/>
                </a:solidFill>
                <a:latin typeface="Segoe UI" panose="020B0502040204020203" pitchFamily="34" charset="0"/>
              </a:rPr>
              <a:t>Positive family history of colon cancer or polyps .</a:t>
            </a:r>
          </a:p>
          <a:p>
            <a:pPr marL="457200" marR="0" indent="-457200" algn="l" rtl="0">
              <a:buFont typeface="Wingdings" panose="05000000000000000000" pitchFamily="2" charset="2"/>
              <a:buChar char="Ø"/>
            </a:pPr>
            <a:r>
              <a:rPr lang="en-US" sz="2000" dirty="0">
                <a:solidFill>
                  <a:srgbClr val="000000"/>
                </a:solidFill>
                <a:latin typeface="Segoe UI" panose="020B0502040204020203" pitchFamily="34" charset="0"/>
              </a:rPr>
              <a:t>Long standing tobacco and alcohol use .</a:t>
            </a:r>
          </a:p>
          <a:p>
            <a:pPr marL="457200" marR="0" indent="-457200" algn="l" rtl="0">
              <a:buFont typeface="Wingdings" panose="05000000000000000000" pitchFamily="2" charset="2"/>
              <a:buChar char="Ø"/>
            </a:pPr>
            <a:r>
              <a:rPr lang="en-US" sz="2000" b="0" i="0" u="none" strike="noStrike" baseline="0" dirty="0">
                <a:solidFill>
                  <a:srgbClr val="000000"/>
                </a:solidFill>
                <a:latin typeface="Segoe UI" panose="020B0502040204020203" pitchFamily="34" charset="0"/>
              </a:rPr>
              <a:t>Obesity and sedentary lifestyle .</a:t>
            </a:r>
          </a:p>
          <a:p>
            <a:pPr marL="457200" marR="0" indent="-457200" algn="l" rtl="0">
              <a:buFont typeface="Wingdings" panose="05000000000000000000" pitchFamily="2" charset="2"/>
              <a:buChar char="Ø"/>
            </a:pPr>
            <a:r>
              <a:rPr lang="en-US" sz="2000" dirty="0">
                <a:solidFill>
                  <a:schemeClr val="tx2">
                    <a:lumMod val="95000"/>
                    <a:lumOff val="5000"/>
                  </a:schemeClr>
                </a:solidFill>
              </a:rPr>
              <a:t>Ureterosigmoidostomy.</a:t>
            </a:r>
            <a:endParaRPr lang="en-US" sz="2000" b="0" i="0" u="none" strike="noStrike" baseline="0" dirty="0">
              <a:solidFill>
                <a:schemeClr val="tx2">
                  <a:lumMod val="95000"/>
                  <a:lumOff val="5000"/>
                </a:schemeClr>
              </a:solidFill>
              <a:latin typeface="Segoe UI" panose="020B0502040204020203" pitchFamily="34" charset="0"/>
            </a:endParaRPr>
          </a:p>
          <a:p>
            <a:pPr marR="0" algn="l" rtl="0"/>
            <a:endParaRPr lang="en-US" sz="2000" dirty="0">
              <a:solidFill>
                <a:srgbClr val="000000"/>
              </a:solidFill>
              <a:latin typeface="Segoe UI" panose="020B0502040204020203" pitchFamily="34" charset="0"/>
            </a:endParaRPr>
          </a:p>
          <a:p>
            <a:pPr>
              <a:buFont typeface="Wingdings" panose="05000000000000000000" pitchFamily="2" charset="2"/>
              <a:buChar char="Ø"/>
            </a:pPr>
            <a:endParaRPr lang="en-US" sz="1600" b="0" i="0" dirty="0">
              <a:solidFill>
                <a:srgbClr val="000000"/>
              </a:solidFill>
              <a:effectLst/>
              <a:latin typeface="Linotype Univers"/>
            </a:endParaRPr>
          </a:p>
          <a:p>
            <a:pPr marL="0" marR="0" indent="0" algn="l" rtl="0">
              <a:buNone/>
            </a:pPr>
            <a:endParaRPr lang="en-US" sz="2000" b="0" i="0" u="none" strike="noStrike" baseline="0" dirty="0">
              <a:solidFill>
                <a:srgbClr val="000000"/>
              </a:solidFill>
              <a:latin typeface="Segoe UI" panose="020B0502040204020203" pitchFamily="34" charset="0"/>
            </a:endParaRPr>
          </a:p>
          <a:p>
            <a:pPr marL="0" marR="0" indent="0" algn="l" rtl="0">
              <a:buNone/>
            </a:pPr>
            <a:endParaRPr lang="en-US" sz="18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52354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931E-0559-51BD-A582-51FD0DF2E912}"/>
              </a:ext>
            </a:extLst>
          </p:cNvPr>
          <p:cNvSpPr>
            <a:spLocks noGrp="1"/>
          </p:cNvSpPr>
          <p:nvPr>
            <p:ph type="title"/>
          </p:nvPr>
        </p:nvSpPr>
        <p:spPr>
          <a:xfrm>
            <a:off x="836612" y="415636"/>
            <a:ext cx="6553200" cy="1540164"/>
          </a:xfrm>
        </p:spPr>
        <p:txBody>
          <a:bodyPr>
            <a:normAutofit/>
          </a:bodyPr>
          <a:lstStyle/>
          <a:p>
            <a:pPr marL="571500" indent="-571500">
              <a:buFont typeface="Wingdings" panose="05000000000000000000" pitchFamily="2" charset="2"/>
              <a:buChar char="v"/>
            </a:pPr>
            <a:r>
              <a:rPr lang="en-US" sz="2400" b="1" i="0" u="none" strike="noStrike" kern="1200" baseline="0" dirty="0">
                <a:solidFill>
                  <a:schemeClr val="tx1"/>
                </a:solidFill>
                <a:latin typeface="+mn-lt"/>
                <a:ea typeface="+mn-ea"/>
                <a:cs typeface="+mn-cs"/>
              </a:rPr>
              <a:t>Familial Adenomatous polyposis (FAP)</a:t>
            </a:r>
            <a:br>
              <a:rPr lang="en-US" dirty="0"/>
            </a:br>
            <a:endParaRPr lang="en-US" dirty="0"/>
          </a:p>
        </p:txBody>
      </p:sp>
      <p:sp>
        <p:nvSpPr>
          <p:cNvPr id="3" name="Content Placeholder 2">
            <a:extLst>
              <a:ext uri="{FF2B5EF4-FFF2-40B4-BE49-F238E27FC236}">
                <a16:creationId xmlns:a16="http://schemas.microsoft.com/office/drawing/2014/main" id="{C6F811C7-B0B1-CCE1-CCCF-C809A83E8CE8}"/>
              </a:ext>
            </a:extLst>
          </p:cNvPr>
          <p:cNvSpPr>
            <a:spLocks noGrp="1"/>
          </p:cNvSpPr>
          <p:nvPr>
            <p:ph idx="1"/>
          </p:nvPr>
        </p:nvSpPr>
        <p:spPr>
          <a:xfrm>
            <a:off x="1065212" y="1842655"/>
            <a:ext cx="10896600" cy="4862945"/>
          </a:xfrm>
        </p:spPr>
        <p:txBody>
          <a:bodyPr>
            <a:normAutofit/>
          </a:bodyPr>
          <a:lstStyle/>
          <a:p>
            <a:r>
              <a:rPr lang="en-US" dirty="0">
                <a:solidFill>
                  <a:schemeClr val="tx2">
                    <a:lumMod val="95000"/>
                    <a:lumOff val="5000"/>
                  </a:schemeClr>
                </a:solidFill>
                <a:effectLst/>
                <a:latin typeface="Segoe UI Historic" panose="020B0502040204020203" pitchFamily="34" charset="0"/>
                <a:ea typeface="Calibri" panose="020F0502020204030204" pitchFamily="34" charset="0"/>
              </a:rPr>
              <a:t>Autosomal dominant syndrome , defined clinically by the presence of more than 100 colorectal adenomas, but is also characterized by duodenal adenomas and multiple extraintestinal manifestations .</a:t>
            </a:r>
          </a:p>
          <a:p>
            <a:r>
              <a:rPr lang="en-US" dirty="0">
                <a:solidFill>
                  <a:schemeClr val="tx2"/>
                </a:solidFill>
              </a:rPr>
              <a:t>Mutations in the adenomatous polyposis coli (APC) gene.</a:t>
            </a:r>
            <a:endParaRPr lang="en-US" dirty="0">
              <a:solidFill>
                <a:schemeClr val="tx2"/>
              </a:solidFill>
              <a:latin typeface="Segoe UI Historic" panose="020B0502040204020203" pitchFamily="34" charset="0"/>
            </a:endParaRPr>
          </a:p>
          <a:p>
            <a:r>
              <a:rPr lang="en-US" dirty="0">
                <a:solidFill>
                  <a:schemeClr val="tx2"/>
                </a:solidFill>
              </a:rPr>
              <a:t>50 % of patients have congenital hypertrophy of the retinal pigment epithelium (CHRPE), which can be used to screen affected families if genetic testing is unavailable.</a:t>
            </a:r>
          </a:p>
          <a:p>
            <a:r>
              <a:rPr lang="en-US" dirty="0">
                <a:solidFill>
                  <a:schemeClr val="tx2"/>
                </a:solidFill>
              </a:rPr>
              <a:t>Accounts for 1 % or less of all colon cancer.</a:t>
            </a:r>
          </a:p>
          <a:p>
            <a:r>
              <a:rPr lang="en-US" dirty="0">
                <a:solidFill>
                  <a:schemeClr val="tx2"/>
                </a:solidFill>
              </a:rPr>
              <a:t>The risk of colorectal cancer is 100 % </a:t>
            </a:r>
          </a:p>
          <a:p>
            <a:r>
              <a:rPr lang="en-US" dirty="0">
                <a:solidFill>
                  <a:schemeClr val="tx2"/>
                </a:solidFill>
              </a:rPr>
              <a:t>Surgery : Total proctocolectomy and IPAA</a:t>
            </a:r>
            <a:endParaRPr lang="en-US" dirty="0">
              <a:solidFill>
                <a:schemeClr val="tx2"/>
              </a:solidFill>
              <a:effectLst/>
              <a:latin typeface="Segoe UI Historic" panose="020B0502040204020203" pitchFamily="34" charset="0"/>
              <a:ea typeface="Calibri" panose="020F0502020204030204" pitchFamily="34" charset="0"/>
            </a:endParaRPr>
          </a:p>
          <a:p>
            <a:endParaRPr lang="en-US" sz="2000" dirty="0">
              <a:solidFill>
                <a:schemeClr val="tx2">
                  <a:lumMod val="95000"/>
                  <a:lumOff val="5000"/>
                </a:schemeClr>
              </a:solidFill>
              <a:effectLst/>
              <a:latin typeface="Segoe UI Historic" panose="020B0502040204020203" pitchFamily="34" charset="0"/>
              <a:ea typeface="Calibri" panose="020F0502020204030204" pitchFamily="34" charset="0"/>
            </a:endParaRPr>
          </a:p>
          <a:p>
            <a:pPr marL="0" indent="0">
              <a:buNone/>
            </a:pPr>
            <a:endParaRPr lang="en-US" sz="2000" dirty="0">
              <a:solidFill>
                <a:schemeClr val="tx2">
                  <a:lumMod val="95000"/>
                  <a:lumOff val="5000"/>
                </a:schemeClr>
              </a:solidFill>
            </a:endParaRPr>
          </a:p>
        </p:txBody>
      </p:sp>
      <p:sp>
        <p:nvSpPr>
          <p:cNvPr id="4" name="Title 1">
            <a:extLst>
              <a:ext uri="{FF2B5EF4-FFF2-40B4-BE49-F238E27FC236}">
                <a16:creationId xmlns:a16="http://schemas.microsoft.com/office/drawing/2014/main" id="{9A33573E-3E08-F359-D7A8-83D1948253AA}"/>
              </a:ext>
            </a:extLst>
          </p:cNvPr>
          <p:cNvSpPr txBox="1">
            <a:spLocks/>
          </p:cNvSpPr>
          <p:nvPr/>
        </p:nvSpPr>
        <p:spPr>
          <a:xfrm>
            <a:off x="1574802" y="0"/>
            <a:ext cx="96012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a:t>GI Polyposis Syndromes</a:t>
            </a:r>
            <a:endParaRPr lang="en-US" sz="4000" b="1" dirty="0"/>
          </a:p>
        </p:txBody>
      </p:sp>
    </p:spTree>
    <p:extLst>
      <p:ext uri="{BB962C8B-B14F-4D97-AF65-F5344CB8AC3E}">
        <p14:creationId xmlns:p14="http://schemas.microsoft.com/office/powerpoint/2010/main" val="120388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AF263-E2CF-17A0-3C61-75BDDDB11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381000"/>
            <a:ext cx="10924081" cy="6096000"/>
          </a:xfrm>
          <a:prstGeom prst="rect">
            <a:avLst/>
          </a:prstGeom>
        </p:spPr>
      </p:pic>
    </p:spTree>
    <p:extLst>
      <p:ext uri="{BB962C8B-B14F-4D97-AF65-F5344CB8AC3E}">
        <p14:creationId xmlns:p14="http://schemas.microsoft.com/office/powerpoint/2010/main" val="15286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B545-D427-0A1A-1543-8A96CA96E74C}"/>
              </a:ext>
            </a:extLst>
          </p:cNvPr>
          <p:cNvSpPr>
            <a:spLocks noGrp="1"/>
          </p:cNvSpPr>
          <p:nvPr>
            <p:ph type="title"/>
          </p:nvPr>
        </p:nvSpPr>
        <p:spPr/>
        <p:txBody>
          <a:bodyPr/>
          <a:lstStyle/>
          <a:p>
            <a:pPr algn="ctr"/>
            <a:r>
              <a:rPr lang="en-US" b="0" i="0" dirty="0">
                <a:solidFill>
                  <a:schemeClr val="tx1">
                    <a:lumMod val="90000"/>
                    <a:lumOff val="10000"/>
                  </a:schemeClr>
                </a:solidFill>
                <a:effectLst/>
                <a:latin typeface="Helvetica Neue"/>
              </a:rPr>
              <a:t>Hereditary non-polyposis colorectal cancer (HNPCC)</a:t>
            </a:r>
            <a:endParaRPr lang="en-US" dirty="0">
              <a:solidFill>
                <a:schemeClr val="tx1">
                  <a:lumMod val="90000"/>
                  <a:lumOff val="10000"/>
                </a:schemeClr>
              </a:solidFill>
            </a:endParaRPr>
          </a:p>
        </p:txBody>
      </p:sp>
      <p:sp>
        <p:nvSpPr>
          <p:cNvPr id="3" name="Content Placeholder 2">
            <a:extLst>
              <a:ext uri="{FF2B5EF4-FFF2-40B4-BE49-F238E27FC236}">
                <a16:creationId xmlns:a16="http://schemas.microsoft.com/office/drawing/2014/main" id="{F67BC6A5-359A-C189-CF2E-7B3EDCEC2287}"/>
              </a:ext>
            </a:extLst>
          </p:cNvPr>
          <p:cNvSpPr>
            <a:spLocks noGrp="1"/>
          </p:cNvSpPr>
          <p:nvPr>
            <p:ph idx="1"/>
          </p:nvPr>
        </p:nvSpPr>
        <p:spPr>
          <a:xfrm>
            <a:off x="1293812" y="1676400"/>
            <a:ext cx="10210799" cy="4800600"/>
          </a:xfrm>
        </p:spPr>
        <p:txBody>
          <a:bodyPr>
            <a:normAutofit fontScale="92500" lnSpcReduction="10000"/>
          </a:bodyPr>
          <a:lstStyle/>
          <a:p>
            <a:r>
              <a:rPr lang="en-US" b="0" i="0" dirty="0">
                <a:solidFill>
                  <a:schemeClr val="tx2">
                    <a:lumMod val="95000"/>
                    <a:lumOff val="5000"/>
                  </a:schemeClr>
                </a:solidFill>
                <a:effectLst/>
                <a:latin typeface="Segoe UI Historic" panose="020B0502040204020203" pitchFamily="34" charset="0"/>
              </a:rPr>
              <a:t>It is an autosomal dominant condition caused by a mutation in one of the DNA mismatch repair genes. The most commonly affected genes are MLH1 and MSH2.</a:t>
            </a:r>
          </a:p>
          <a:p>
            <a:r>
              <a:rPr lang="en-US" b="0" i="0" dirty="0">
                <a:solidFill>
                  <a:schemeClr val="tx2">
                    <a:lumMod val="95000"/>
                    <a:lumOff val="5000"/>
                  </a:schemeClr>
                </a:solidFill>
                <a:effectLst/>
                <a:latin typeface="Segoe UI Historic" panose="020B0502040204020203" pitchFamily="34" charset="0"/>
              </a:rPr>
              <a:t>It is characterized by an increased risk of colorectal cancer and also cancers of the endometrium, ovary, stomach and small intestine.</a:t>
            </a:r>
          </a:p>
          <a:p>
            <a:r>
              <a:rPr lang="en-US" b="0" i="0" dirty="0">
                <a:solidFill>
                  <a:schemeClr val="tx2">
                    <a:lumMod val="95000"/>
                    <a:lumOff val="5000"/>
                  </a:schemeClr>
                </a:solidFill>
                <a:effectLst/>
                <a:latin typeface="Segoe UI Historic" panose="020B0502040204020203" pitchFamily="34" charset="0"/>
              </a:rPr>
              <a:t>The lifetime risk of developing colorectal cancer is 80%, and the mean age of diagnosis is 45 years.</a:t>
            </a:r>
          </a:p>
          <a:p>
            <a:r>
              <a:rPr lang="en-US" dirty="0">
                <a:solidFill>
                  <a:schemeClr val="tx2">
                    <a:lumMod val="95000"/>
                    <a:lumOff val="5000"/>
                  </a:schemeClr>
                </a:solidFill>
                <a:latin typeface="Segoe UI Historic" panose="020B0502040204020203" pitchFamily="34" charset="0"/>
              </a:rPr>
              <a:t>Accounts for about 5-10% of all colon cancers.</a:t>
            </a:r>
          </a:p>
          <a:p>
            <a:r>
              <a:rPr lang="en-US" dirty="0">
                <a:solidFill>
                  <a:schemeClr val="tx2">
                    <a:lumMod val="95000"/>
                    <a:lumOff val="5000"/>
                  </a:schemeClr>
                </a:solidFill>
                <a:latin typeface="Segoe UI Historic" panose="020B0502040204020203" pitchFamily="34" charset="0"/>
              </a:rPr>
              <a:t>Most cancers develop in the proximal colon.</a:t>
            </a:r>
          </a:p>
          <a:p>
            <a:r>
              <a:rPr lang="en-US" b="0" i="0" dirty="0">
                <a:solidFill>
                  <a:srgbClr val="212121"/>
                </a:solidFill>
                <a:effectLst/>
                <a:latin typeface="Cambria" panose="02040503050406030204" pitchFamily="18" charset="0"/>
              </a:rPr>
              <a:t>Several studies have shown that patients with Lynch syndrome have an increased risk of developing multiple </a:t>
            </a:r>
            <a:r>
              <a:rPr lang="en-US" b="1" i="0" dirty="0">
                <a:solidFill>
                  <a:srgbClr val="212121"/>
                </a:solidFill>
                <a:effectLst/>
                <a:latin typeface="Cambria" panose="02040503050406030204" pitchFamily="18" charset="0"/>
              </a:rPr>
              <a:t>(synchronous and metachronous) </a:t>
            </a:r>
            <a:r>
              <a:rPr lang="en-US" b="0" i="0" dirty="0">
                <a:solidFill>
                  <a:srgbClr val="212121"/>
                </a:solidFill>
                <a:effectLst/>
                <a:latin typeface="Cambria" panose="02040503050406030204" pitchFamily="18" charset="0"/>
              </a:rPr>
              <a:t>CRCs. Thus, </a:t>
            </a:r>
            <a:r>
              <a:rPr lang="en-US" b="0" i="0" u="sng" dirty="0">
                <a:solidFill>
                  <a:srgbClr val="212121"/>
                </a:solidFill>
                <a:effectLst/>
                <a:latin typeface="Cambria" panose="02040503050406030204" pitchFamily="18" charset="0"/>
              </a:rPr>
              <a:t>before resection of a colon tumor, it is important to visualize the complete colon</a:t>
            </a:r>
            <a:r>
              <a:rPr lang="en-US" b="0" i="0" dirty="0">
                <a:solidFill>
                  <a:srgbClr val="212121"/>
                </a:solidFill>
                <a:effectLst/>
                <a:latin typeface="Cambria" panose="02040503050406030204" pitchFamily="18" charset="0"/>
              </a:rPr>
              <a:t>, because of the risk of a synchronous tumor.</a:t>
            </a:r>
          </a:p>
          <a:p>
            <a:endParaRPr lang="en-US" dirty="0">
              <a:solidFill>
                <a:schemeClr val="tx2">
                  <a:lumMod val="95000"/>
                  <a:lumOff val="5000"/>
                </a:schemeClr>
              </a:solidFill>
              <a:latin typeface="Segoe UI Historic" panose="020B0502040204020203" pitchFamily="34" charset="0"/>
            </a:endParaRPr>
          </a:p>
          <a:p>
            <a:endParaRPr lang="en-US" dirty="0">
              <a:solidFill>
                <a:schemeClr val="tx2">
                  <a:lumMod val="95000"/>
                  <a:lumOff val="5000"/>
                </a:schemeClr>
              </a:solidFill>
            </a:endParaRPr>
          </a:p>
        </p:txBody>
      </p:sp>
    </p:spTree>
    <p:extLst>
      <p:ext uri="{BB962C8B-B14F-4D97-AF65-F5344CB8AC3E}">
        <p14:creationId xmlns:p14="http://schemas.microsoft.com/office/powerpoint/2010/main" val="172141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4D29-1E3C-D59B-CC71-AEAE116A847F}"/>
              </a:ext>
            </a:extLst>
          </p:cNvPr>
          <p:cNvSpPr>
            <a:spLocks noGrp="1"/>
          </p:cNvSpPr>
          <p:nvPr>
            <p:ph type="title"/>
          </p:nvPr>
        </p:nvSpPr>
        <p:spPr>
          <a:xfrm>
            <a:off x="912813" y="0"/>
            <a:ext cx="8839200" cy="914400"/>
          </a:xfrm>
        </p:spPr>
        <p:txBody>
          <a:bodyPr/>
          <a:lstStyle/>
          <a:p>
            <a:pPr marL="571500" indent="-571500">
              <a:buFont typeface="Wingdings" panose="05000000000000000000" pitchFamily="2" charset="2"/>
              <a:buChar char="v"/>
            </a:pPr>
            <a:r>
              <a:rPr lang="en-US" dirty="0"/>
              <a:t>Diagnosis </a:t>
            </a:r>
          </a:p>
        </p:txBody>
      </p:sp>
      <p:sp>
        <p:nvSpPr>
          <p:cNvPr id="3" name="Content Placeholder 2">
            <a:extLst>
              <a:ext uri="{FF2B5EF4-FFF2-40B4-BE49-F238E27FC236}">
                <a16:creationId xmlns:a16="http://schemas.microsoft.com/office/drawing/2014/main" id="{B4FB7AD8-C69B-420D-ABF5-973EC1726604}"/>
              </a:ext>
            </a:extLst>
          </p:cNvPr>
          <p:cNvSpPr>
            <a:spLocks noGrp="1"/>
          </p:cNvSpPr>
          <p:nvPr>
            <p:ph idx="1"/>
          </p:nvPr>
        </p:nvSpPr>
        <p:spPr>
          <a:xfrm>
            <a:off x="1293812" y="990600"/>
            <a:ext cx="10820399" cy="914400"/>
          </a:xfrm>
        </p:spPr>
        <p:txBody>
          <a:bodyPr/>
          <a:lstStyle/>
          <a:p>
            <a:r>
              <a:rPr lang="en-US" b="0" i="0" dirty="0">
                <a:solidFill>
                  <a:schemeClr val="tx2">
                    <a:lumMod val="95000"/>
                    <a:lumOff val="5000"/>
                  </a:schemeClr>
                </a:solidFill>
                <a:effectLst/>
                <a:latin typeface="Segoe UI Historic" panose="020B0502040204020203" pitchFamily="34" charset="0"/>
              </a:rPr>
              <a:t>HNPCC can be diagnosed by genetic testing or by the Amsterdam II criteria:</a:t>
            </a:r>
          </a:p>
          <a:p>
            <a:pPr marL="0" indent="0">
              <a:buNone/>
            </a:pPr>
            <a:endParaRPr lang="en-US" dirty="0">
              <a:solidFill>
                <a:schemeClr val="tx2">
                  <a:lumMod val="95000"/>
                  <a:lumOff val="5000"/>
                </a:schemeClr>
              </a:solidFill>
            </a:endParaRPr>
          </a:p>
        </p:txBody>
      </p:sp>
      <p:pic>
        <p:nvPicPr>
          <p:cNvPr id="8" name="Picture 7">
            <a:extLst>
              <a:ext uri="{FF2B5EF4-FFF2-40B4-BE49-F238E27FC236}">
                <a16:creationId xmlns:a16="http://schemas.microsoft.com/office/drawing/2014/main" id="{E157385B-4B79-1DFB-A2B0-035F434B5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11" y="1676400"/>
            <a:ext cx="10820399" cy="5029200"/>
          </a:xfrm>
          <a:prstGeom prst="rect">
            <a:avLst/>
          </a:prstGeom>
        </p:spPr>
      </p:pic>
    </p:spTree>
    <p:extLst>
      <p:ext uri="{BB962C8B-B14F-4D97-AF65-F5344CB8AC3E}">
        <p14:creationId xmlns:p14="http://schemas.microsoft.com/office/powerpoint/2010/main" val="92944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A16-4AFE-C2BD-BCEE-8E65DE118A30}"/>
              </a:ext>
            </a:extLst>
          </p:cNvPr>
          <p:cNvSpPr>
            <a:spLocks noGrp="1"/>
          </p:cNvSpPr>
          <p:nvPr>
            <p:ph type="title"/>
          </p:nvPr>
        </p:nvSpPr>
        <p:spPr>
          <a:xfrm>
            <a:off x="836613" y="0"/>
            <a:ext cx="9067800" cy="838200"/>
          </a:xfrm>
        </p:spPr>
        <p:txBody>
          <a:bodyPr/>
          <a:lstStyle/>
          <a:p>
            <a:pPr marL="571500" indent="-571500">
              <a:buFont typeface="Wingdings" panose="05000000000000000000" pitchFamily="2" charset="2"/>
              <a:buChar char="v"/>
            </a:pPr>
            <a:r>
              <a:rPr lang="en-US" dirty="0"/>
              <a:t>Screening</a:t>
            </a:r>
          </a:p>
        </p:txBody>
      </p:sp>
      <p:sp>
        <p:nvSpPr>
          <p:cNvPr id="3" name="Content Placeholder 2">
            <a:extLst>
              <a:ext uri="{FF2B5EF4-FFF2-40B4-BE49-F238E27FC236}">
                <a16:creationId xmlns:a16="http://schemas.microsoft.com/office/drawing/2014/main" id="{7124C85F-BC56-B609-9F27-D08BDFFCA798}"/>
              </a:ext>
            </a:extLst>
          </p:cNvPr>
          <p:cNvSpPr>
            <a:spLocks noGrp="1"/>
          </p:cNvSpPr>
          <p:nvPr>
            <p:ph idx="1"/>
          </p:nvPr>
        </p:nvSpPr>
        <p:spPr>
          <a:xfrm>
            <a:off x="912812" y="914400"/>
            <a:ext cx="10972800" cy="5791200"/>
          </a:xfrm>
        </p:spPr>
        <p:txBody>
          <a:bodyPr>
            <a:normAutofit/>
          </a:bodyPr>
          <a:lstStyle/>
          <a:p>
            <a:r>
              <a:rPr lang="en-US" i="0" dirty="0">
                <a:solidFill>
                  <a:schemeClr val="tx2">
                    <a:lumMod val="95000"/>
                    <a:lumOff val="5000"/>
                  </a:schemeClr>
                </a:solidFill>
                <a:effectLst/>
                <a:latin typeface="Open Sans" panose="020B0606030504020204" pitchFamily="34" charset="0"/>
              </a:rPr>
              <a:t>People with a genetic or clinical diagnosis of hereditary nonpolyposis colorectal cancer (HNPCC), or who are at increased risk for HNPCC should have colonoscopy every 1-2 years beginning at age 20 to 25 years, or 10 years earlier than the youngest age of colon cancer diagnosis in the family, whichever comes first. </a:t>
            </a:r>
            <a:endParaRPr lang="en-US" kern="0" dirty="0">
              <a:solidFill>
                <a:schemeClr val="tx2">
                  <a:lumMod val="95000"/>
                  <a:lumOff val="5000"/>
                </a:schemeClr>
              </a:solidFill>
              <a:effectLst/>
              <a:latin typeface="inherit"/>
              <a:ea typeface="Times New Roman" panose="02020603050405020304" pitchFamily="18" charset="0"/>
              <a:cs typeface="Segoe UI Historic" panose="020B0502040204020203" pitchFamily="34" charset="0"/>
            </a:endParaRPr>
          </a:p>
          <a:p>
            <a:endParaRPr lang="en-US" sz="2000" dirty="0">
              <a:solidFill>
                <a:schemeClr val="tx2">
                  <a:lumMod val="95000"/>
                  <a:lumOff val="5000"/>
                </a:schemeClr>
              </a:solidFill>
            </a:endParaRPr>
          </a:p>
          <a:p>
            <a:pPr>
              <a:buFont typeface="Wingdings" panose="05000000000000000000" pitchFamily="2" charset="2"/>
              <a:buChar char="v"/>
            </a:pPr>
            <a:r>
              <a:rPr lang="en-US" sz="2000" b="1" i="0" dirty="0">
                <a:solidFill>
                  <a:schemeClr val="tx2">
                    <a:lumMod val="95000"/>
                    <a:lumOff val="5000"/>
                  </a:schemeClr>
                </a:solidFill>
                <a:effectLst/>
                <a:latin typeface="Segoe UI Historic" panose="020B0502040204020203" pitchFamily="34" charset="0"/>
              </a:rPr>
              <a:t>Colon neoplasia</a:t>
            </a:r>
          </a:p>
          <a:p>
            <a:r>
              <a:rPr lang="en-US" sz="2000" b="0" i="0" dirty="0">
                <a:solidFill>
                  <a:schemeClr val="tx2">
                    <a:lumMod val="95000"/>
                    <a:lumOff val="5000"/>
                  </a:schemeClr>
                </a:solidFill>
                <a:effectLst/>
                <a:latin typeface="Segoe UI Historic" panose="020B0502040204020203" pitchFamily="34" charset="0"/>
              </a:rPr>
              <a:t>segmental colectomy or total abdominal colectomy with ileorectal anastomosis .</a:t>
            </a:r>
          </a:p>
          <a:p>
            <a:pPr>
              <a:buFont typeface="Wingdings" panose="05000000000000000000" pitchFamily="2" charset="2"/>
              <a:buChar char="v"/>
            </a:pPr>
            <a:r>
              <a:rPr lang="en-US" sz="2000" b="1" i="0" dirty="0">
                <a:solidFill>
                  <a:schemeClr val="tx2">
                    <a:lumMod val="95000"/>
                    <a:lumOff val="5000"/>
                  </a:schemeClr>
                </a:solidFill>
                <a:effectLst/>
                <a:latin typeface="Segoe UI Historic" panose="020B0502040204020203" pitchFamily="34" charset="0"/>
              </a:rPr>
              <a:t>Rectal neoplasia</a:t>
            </a:r>
          </a:p>
          <a:p>
            <a:r>
              <a:rPr lang="en-US" sz="2000" i="0" dirty="0">
                <a:solidFill>
                  <a:schemeClr val="tx2">
                    <a:lumMod val="95000"/>
                    <a:lumOff val="5000"/>
                  </a:schemeClr>
                </a:solidFill>
                <a:effectLst/>
                <a:latin typeface="Segoe UI Historic" panose="020B0502040204020203" pitchFamily="34" charset="0"/>
              </a:rPr>
              <a:t>total proctocolectomy with an ileal pouch anal anastomosis</a:t>
            </a:r>
          </a:p>
          <a:p>
            <a:pPr>
              <a:buFont typeface="Wingdings" panose="05000000000000000000" pitchFamily="2" charset="2"/>
              <a:buChar char="v"/>
            </a:pPr>
            <a:r>
              <a:rPr lang="en-US" sz="2000" b="1" kern="100" dirty="0">
                <a:solidFill>
                  <a:srgbClr val="000000"/>
                </a:solidFill>
                <a:effectLst/>
                <a:latin typeface="Segoe UI Historic" panose="020B0502040204020203" pitchFamily="34" charset="0"/>
                <a:ea typeface="Calibri" panose="020F0502020204030204" pitchFamily="34" charset="0"/>
                <a:cs typeface="Arial" panose="020B0604020202020204" pitchFamily="34" charset="0"/>
              </a:rPr>
              <a:t>Recently, the Colorectal Adenoma/Carcinoma Prevention Program 2 (CAPP2) study found that in the long term, LS patients who took </a:t>
            </a:r>
            <a:r>
              <a:rPr lang="en-US" sz="2000" b="1" kern="100" dirty="0">
                <a:solidFill>
                  <a:srgbClr val="FF0000"/>
                </a:solidFill>
                <a:effectLst/>
                <a:latin typeface="Segoe UI Historic" panose="020B0502040204020203" pitchFamily="34" charset="0"/>
                <a:ea typeface="Calibri" panose="020F0502020204030204" pitchFamily="34" charset="0"/>
                <a:cs typeface="Arial" panose="020B0604020202020204" pitchFamily="34" charset="0"/>
              </a:rPr>
              <a:t>aspirin</a:t>
            </a:r>
            <a:r>
              <a:rPr lang="en-US" sz="2000" b="1" kern="100" dirty="0">
                <a:solidFill>
                  <a:srgbClr val="000000"/>
                </a:solidFill>
                <a:effectLst/>
                <a:latin typeface="Segoe UI Historic" panose="020B0502040204020203" pitchFamily="34" charset="0"/>
                <a:ea typeface="Calibri" panose="020F0502020204030204" pitchFamily="34" charset="0"/>
                <a:cs typeface="Arial" panose="020B0604020202020204" pitchFamily="34" charset="0"/>
              </a:rPr>
              <a:t> daily for over two years were less likely to develop colorectal cancer and other Lynch-associated cancers than LS patients who did not take aspirin.</a:t>
            </a:r>
            <a:endParaRPr lang="en-US" sz="20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i="0" dirty="0">
              <a:solidFill>
                <a:schemeClr val="tx2">
                  <a:lumMod val="95000"/>
                  <a:lumOff val="5000"/>
                </a:schemeClr>
              </a:solidFill>
              <a:effectLst/>
              <a:latin typeface="Segoe UI Historic" panose="020B0502040204020203" pitchFamily="34" charset="0"/>
            </a:endParaRPr>
          </a:p>
          <a:p>
            <a:endParaRPr lang="en-US" sz="2000" b="0" i="0" dirty="0">
              <a:solidFill>
                <a:schemeClr val="tx2">
                  <a:lumMod val="95000"/>
                  <a:lumOff val="5000"/>
                </a:schemeClr>
              </a:solidFill>
              <a:effectLst/>
              <a:latin typeface="Segoe UI Historic" panose="020B0502040204020203" pitchFamily="34" charset="0"/>
            </a:endParaRPr>
          </a:p>
          <a:p>
            <a:endParaRPr lang="en-US" sz="2000" b="1" i="0" dirty="0">
              <a:solidFill>
                <a:schemeClr val="tx2">
                  <a:lumMod val="95000"/>
                  <a:lumOff val="5000"/>
                </a:schemeClr>
              </a:solidFill>
              <a:effectLst/>
              <a:latin typeface="Segoe UI Historic" panose="020B0502040204020203" pitchFamily="34" charset="0"/>
            </a:endParaRPr>
          </a:p>
          <a:p>
            <a:endParaRPr lang="en-US" sz="2000" b="1" i="0" dirty="0">
              <a:solidFill>
                <a:schemeClr val="tx2">
                  <a:lumMod val="95000"/>
                  <a:lumOff val="5000"/>
                </a:schemeClr>
              </a:solidFill>
              <a:effectLst/>
              <a:latin typeface="Segoe UI Historic" panose="020B0502040204020203" pitchFamily="34" charset="0"/>
            </a:endParaRPr>
          </a:p>
          <a:p>
            <a:endParaRPr lang="en-US" sz="2000" dirty="0">
              <a:solidFill>
                <a:schemeClr val="tx2">
                  <a:lumMod val="95000"/>
                  <a:lumOff val="5000"/>
                </a:schemeClr>
              </a:solidFill>
            </a:endParaRPr>
          </a:p>
        </p:txBody>
      </p:sp>
      <p:sp>
        <p:nvSpPr>
          <p:cNvPr id="4" name="Title 1">
            <a:extLst>
              <a:ext uri="{FF2B5EF4-FFF2-40B4-BE49-F238E27FC236}">
                <a16:creationId xmlns:a16="http://schemas.microsoft.com/office/drawing/2014/main" id="{C1D1223D-635E-6866-1E48-87D01C039B6D}"/>
              </a:ext>
            </a:extLst>
          </p:cNvPr>
          <p:cNvSpPr txBox="1">
            <a:spLocks/>
          </p:cNvSpPr>
          <p:nvPr/>
        </p:nvSpPr>
        <p:spPr>
          <a:xfrm>
            <a:off x="945860" y="2743200"/>
            <a:ext cx="8382000" cy="53340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571500" indent="-571500">
              <a:buFont typeface="Wingdings" panose="05000000000000000000" pitchFamily="2" charset="2"/>
              <a:buChar char="q"/>
            </a:pPr>
            <a:r>
              <a:rPr lang="en-US"/>
              <a:t>Treatment</a:t>
            </a:r>
            <a:endParaRPr lang="en-US" dirty="0"/>
          </a:p>
        </p:txBody>
      </p:sp>
    </p:spTree>
    <p:extLst>
      <p:ext uri="{BB962C8B-B14F-4D97-AF65-F5344CB8AC3E}">
        <p14:creationId xmlns:p14="http://schemas.microsoft.com/office/powerpoint/2010/main" val="41627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F4F5C-50F6-4043-70B9-2E1E68FB1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1" y="48505"/>
            <a:ext cx="11887201" cy="6760989"/>
          </a:xfrm>
          <a:prstGeom prst="rect">
            <a:avLst/>
          </a:prstGeom>
        </p:spPr>
      </p:pic>
    </p:spTree>
    <p:extLst>
      <p:ext uri="{BB962C8B-B14F-4D97-AF65-F5344CB8AC3E}">
        <p14:creationId xmlns:p14="http://schemas.microsoft.com/office/powerpoint/2010/main" val="268807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8CD00-A3F2-740D-934B-B76A2B702E53}"/>
              </a:ext>
            </a:extLst>
          </p:cNvPr>
          <p:cNvSpPr>
            <a:spLocks noGrp="1"/>
          </p:cNvSpPr>
          <p:nvPr>
            <p:ph idx="1"/>
          </p:nvPr>
        </p:nvSpPr>
        <p:spPr>
          <a:xfrm>
            <a:off x="912812" y="1370482"/>
            <a:ext cx="10896599" cy="5791200"/>
          </a:xfrm>
        </p:spPr>
        <p:txBody>
          <a:bodyPr>
            <a:normAutofit fontScale="92500" lnSpcReduction="10000"/>
          </a:bodyPr>
          <a:lstStyle/>
          <a:p>
            <a:pPr marL="457200" indent="-457200">
              <a:buFont typeface="Wingdings" panose="05000000000000000000" pitchFamily="2" charset="2"/>
              <a:buChar char="v"/>
            </a:pPr>
            <a:r>
              <a:rPr lang="en-US" sz="3200" b="0" i="0" dirty="0">
                <a:solidFill>
                  <a:srgbClr val="000000"/>
                </a:solidFill>
                <a:effectLst/>
                <a:latin typeface="Times New Roman" panose="02020603050405020304" pitchFamily="18" charset="0"/>
              </a:rPr>
              <a:t>Gastric polyps have many subsets, the most commonly seen and described are the triad of :</a:t>
            </a:r>
            <a:endParaRPr lang="en-US" b="0" i="0" dirty="0">
              <a:solidFill>
                <a:srgbClr val="000000"/>
              </a:solidFill>
              <a:effectLst/>
              <a:latin typeface="Times New Roman" panose="02020603050405020304" pitchFamily="18" charset="0"/>
            </a:endParaRPr>
          </a:p>
          <a:p>
            <a:pPr>
              <a:buFont typeface="Wingdings" panose="05000000000000000000" pitchFamily="2" charset="2"/>
              <a:buChar char="Ø"/>
            </a:pPr>
            <a:r>
              <a:rPr lang="en-US" b="0" i="0" dirty="0">
                <a:solidFill>
                  <a:srgbClr val="000000"/>
                </a:solidFill>
                <a:effectLst/>
                <a:latin typeface="Times New Roman" panose="02020603050405020304" pitchFamily="18" charset="0"/>
              </a:rPr>
              <a:t>gastric hyperplastic polyps (GHP) </a:t>
            </a:r>
            <a:r>
              <a:rPr lang="en-US" sz="2400" b="0" i="0" dirty="0">
                <a:solidFill>
                  <a:srgbClr val="002060"/>
                </a:solidFill>
                <a:effectLst/>
                <a:latin typeface="Times New Roman" panose="02020603050405020304" pitchFamily="18" charset="0"/>
              </a:rPr>
              <a:t>The development of GHPs is thought to be related to chronic inflammation commonly associated with </a:t>
            </a:r>
            <a:r>
              <a:rPr lang="en-US" sz="2400" b="0" i="1" dirty="0">
                <a:solidFill>
                  <a:srgbClr val="002060"/>
                </a:solidFill>
                <a:effectLst/>
                <a:latin typeface="Times New Roman" panose="02020603050405020304" pitchFamily="18" charset="0"/>
              </a:rPr>
              <a:t>H. pylori</a:t>
            </a:r>
            <a:r>
              <a:rPr lang="en-US" sz="2400" b="0" i="0" dirty="0">
                <a:solidFill>
                  <a:srgbClr val="002060"/>
                </a:solidFill>
                <a:effectLst/>
                <a:latin typeface="Times New Roman" panose="02020603050405020304" pitchFamily="18" charset="0"/>
              </a:rPr>
              <a:t> infection and atrophic gastritis. </a:t>
            </a:r>
            <a:endParaRPr lang="en-US" b="0" i="0" dirty="0">
              <a:solidFill>
                <a:srgbClr val="000000"/>
              </a:solidFill>
              <a:effectLst/>
              <a:latin typeface="Times New Roman" panose="02020603050405020304" pitchFamily="18" charset="0"/>
            </a:endParaRPr>
          </a:p>
          <a:p>
            <a:pPr>
              <a:buFont typeface="Wingdings" panose="05000000000000000000" pitchFamily="2" charset="2"/>
              <a:buChar char="Ø"/>
            </a:pPr>
            <a:r>
              <a:rPr lang="en-US" b="0" i="0" dirty="0">
                <a:solidFill>
                  <a:srgbClr val="000000"/>
                </a:solidFill>
                <a:effectLst/>
                <a:latin typeface="Times New Roman" panose="02020603050405020304" pitchFamily="18" charset="0"/>
              </a:rPr>
              <a:t>fundic gland polyps (FGP)</a:t>
            </a:r>
            <a:r>
              <a:rPr lang="en-US" sz="2400" b="0" i="0" dirty="0">
                <a:solidFill>
                  <a:srgbClr val="002060"/>
                </a:solidFill>
                <a:effectLst/>
                <a:latin typeface="Times New Roman" panose="02020603050405020304" pitchFamily="18" charset="0"/>
              </a:rPr>
              <a:t> characterized by dilated and irregularly budded fundic glands predominantly lined by parietal cells with smaller proportion of chief cells .</a:t>
            </a:r>
          </a:p>
          <a:p>
            <a:r>
              <a:rPr lang="en-US" sz="2400" b="0" i="0" dirty="0">
                <a:solidFill>
                  <a:srgbClr val="002060"/>
                </a:solidFill>
                <a:effectLst/>
                <a:latin typeface="Times New Roman" panose="02020603050405020304" pitchFamily="18" charset="0"/>
              </a:rPr>
              <a:t>several studies have indicated an association with chronic PPI usage</a:t>
            </a:r>
            <a:endParaRPr lang="en-US" b="0" i="0" dirty="0">
              <a:solidFill>
                <a:srgbClr val="000000"/>
              </a:solidFill>
              <a:effectLst/>
              <a:latin typeface="Times New Roman" panose="02020603050405020304" pitchFamily="18" charset="0"/>
            </a:endParaRPr>
          </a:p>
          <a:p>
            <a:pPr>
              <a:buFont typeface="Wingdings" panose="05000000000000000000" pitchFamily="2" charset="2"/>
              <a:buChar char="Ø"/>
            </a:pPr>
            <a:r>
              <a:rPr lang="en-US" b="0" i="0" dirty="0">
                <a:solidFill>
                  <a:srgbClr val="000000"/>
                </a:solidFill>
                <a:effectLst/>
                <a:latin typeface="Times New Roman" panose="02020603050405020304" pitchFamily="18" charset="0"/>
              </a:rPr>
              <a:t>adenomatous polyps </a:t>
            </a:r>
            <a:r>
              <a:rPr lang="en-US" b="0" i="0" dirty="0">
                <a:solidFill>
                  <a:srgbClr val="002060"/>
                </a:solidFill>
                <a:effectLst/>
                <a:latin typeface="Times New Roman" panose="02020603050405020304" pitchFamily="18" charset="0"/>
              </a:rPr>
              <a:t>characterized by low-grade glandular dysplasia.</a:t>
            </a:r>
          </a:p>
          <a:p>
            <a:r>
              <a:rPr lang="en-US" b="0" i="0" dirty="0">
                <a:solidFill>
                  <a:srgbClr val="002060"/>
                </a:solidFill>
                <a:effectLst/>
                <a:latin typeface="Times New Roman" panose="02020603050405020304" pitchFamily="18" charset="0"/>
              </a:rPr>
              <a:t>the finding of gastric adenoma in a young patient can be indicative of the presence of a more concerning underlying genetic condition, like familial adenomatous polyposis (FAP), which merits further investigation.</a:t>
            </a:r>
            <a:endParaRPr lang="en-US" dirty="0">
              <a:solidFill>
                <a:srgbClr val="002060"/>
              </a:solidFill>
            </a:endParaRPr>
          </a:p>
          <a:p>
            <a:pPr>
              <a:buFont typeface="Wingdings" panose="05000000000000000000" pitchFamily="2" charset="2"/>
              <a:buChar char="v"/>
            </a:pPr>
            <a:r>
              <a:rPr lang="en-US" sz="2400" b="0" i="0" dirty="0">
                <a:solidFill>
                  <a:srgbClr val="000000"/>
                </a:solidFill>
                <a:effectLst/>
                <a:latin typeface="Times New Roman" panose="02020603050405020304" pitchFamily="18" charset="0"/>
              </a:rPr>
              <a:t>females are more likely to have FGPs, and males are more likely to have adenoma. </a:t>
            </a:r>
          </a:p>
          <a:p>
            <a:pPr>
              <a:buFont typeface="Wingdings" panose="05000000000000000000" pitchFamily="2" charset="2"/>
              <a:buChar char="v"/>
            </a:pPr>
            <a:endParaRPr lang="en-US" b="0" i="0" dirty="0">
              <a:solidFill>
                <a:srgbClr val="000000"/>
              </a:solidFill>
              <a:effectLst/>
              <a:latin typeface="Times New Roman" panose="02020603050405020304" pitchFamily="18" charset="0"/>
            </a:endParaRPr>
          </a:p>
          <a:p>
            <a:pPr marL="0" indent="0">
              <a:buNone/>
            </a:pPr>
            <a:r>
              <a:rPr lang="en-US" dirty="0">
                <a:solidFill>
                  <a:srgbClr val="FF0000"/>
                </a:solidFill>
                <a:latin typeface="Times New Roman" panose="02020603050405020304" pitchFamily="18" charset="0"/>
              </a:rPr>
              <a:t> </a:t>
            </a:r>
            <a:endParaRPr lang="en-US" dirty="0">
              <a:solidFill>
                <a:srgbClr val="000000"/>
              </a:solidFill>
              <a:latin typeface="Times New Roman" panose="02020603050405020304" pitchFamily="18" charset="0"/>
            </a:endParaRPr>
          </a:p>
        </p:txBody>
      </p:sp>
      <p:sp>
        <p:nvSpPr>
          <p:cNvPr id="2" name="Title 1">
            <a:extLst>
              <a:ext uri="{FF2B5EF4-FFF2-40B4-BE49-F238E27FC236}">
                <a16:creationId xmlns:a16="http://schemas.microsoft.com/office/drawing/2014/main" id="{2DD77066-F64B-2AB8-B3A8-B93668F7B6E2}"/>
              </a:ext>
            </a:extLst>
          </p:cNvPr>
          <p:cNvSpPr>
            <a:spLocks noGrp="1"/>
          </p:cNvSpPr>
          <p:nvPr>
            <p:ph type="title"/>
          </p:nvPr>
        </p:nvSpPr>
        <p:spPr>
          <a:xfrm>
            <a:off x="1141412" y="75082"/>
            <a:ext cx="9601200" cy="1295400"/>
          </a:xfrm>
        </p:spPr>
        <p:txBody>
          <a:bodyPr>
            <a:normAutofit/>
          </a:bodyPr>
          <a:lstStyle/>
          <a:p>
            <a:pPr algn="ctr"/>
            <a:r>
              <a:rPr lang="en-US" sz="4400" b="1" i="0" dirty="0">
                <a:solidFill>
                  <a:schemeClr val="tx2">
                    <a:lumMod val="95000"/>
                    <a:lumOff val="5000"/>
                  </a:schemeClr>
                </a:solidFill>
                <a:effectLst/>
                <a:latin typeface="arial" panose="020B0604020202020204" pitchFamily="34" charset="0"/>
              </a:rPr>
              <a:t>Gastric Polyps</a:t>
            </a:r>
            <a:br>
              <a:rPr lang="en-US" b="1" i="0" dirty="0">
                <a:solidFill>
                  <a:srgbClr val="000000"/>
                </a:solidFill>
                <a:effectLst/>
                <a:latin typeface="arial" panose="020B0604020202020204" pitchFamily="34" charset="0"/>
              </a:rPr>
            </a:br>
            <a:endParaRPr lang="en-US" dirty="0"/>
          </a:p>
        </p:txBody>
      </p:sp>
    </p:spTree>
    <p:extLst>
      <p:ext uri="{BB962C8B-B14F-4D97-AF65-F5344CB8AC3E}">
        <p14:creationId xmlns:p14="http://schemas.microsoft.com/office/powerpoint/2010/main" val="248893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3263-1B38-4B94-4D8F-472CAD52A8A6}"/>
              </a:ext>
            </a:extLst>
          </p:cNvPr>
          <p:cNvSpPr>
            <a:spLocks noGrp="1"/>
          </p:cNvSpPr>
          <p:nvPr>
            <p:ph type="title"/>
          </p:nvPr>
        </p:nvSpPr>
        <p:spPr>
          <a:xfrm>
            <a:off x="912813" y="0"/>
            <a:ext cx="9448800" cy="1066800"/>
          </a:xfrm>
        </p:spPr>
        <p:txBody>
          <a:bodyPr/>
          <a:lstStyle/>
          <a:p>
            <a:pPr marL="571500" indent="-571500">
              <a:buFont typeface="Wingdings" panose="05000000000000000000" pitchFamily="2" charset="2"/>
              <a:buChar char="v"/>
            </a:pPr>
            <a:r>
              <a:rPr lang="en-US" b="1" dirty="0">
                <a:solidFill>
                  <a:schemeClr val="tx2">
                    <a:lumMod val="95000"/>
                    <a:lumOff val="5000"/>
                  </a:schemeClr>
                </a:solidFill>
              </a:rPr>
              <a:t>presentation</a:t>
            </a:r>
          </a:p>
        </p:txBody>
      </p:sp>
      <p:sp>
        <p:nvSpPr>
          <p:cNvPr id="3" name="Content Placeholder 2">
            <a:extLst>
              <a:ext uri="{FF2B5EF4-FFF2-40B4-BE49-F238E27FC236}">
                <a16:creationId xmlns:a16="http://schemas.microsoft.com/office/drawing/2014/main" id="{74EF1C55-CE6A-BDED-3E81-4436CA2D69ED}"/>
              </a:ext>
            </a:extLst>
          </p:cNvPr>
          <p:cNvSpPr>
            <a:spLocks noGrp="1"/>
          </p:cNvSpPr>
          <p:nvPr>
            <p:ph idx="1"/>
          </p:nvPr>
        </p:nvSpPr>
        <p:spPr>
          <a:xfrm>
            <a:off x="912812" y="1219200"/>
            <a:ext cx="11048999" cy="5486400"/>
          </a:xfrm>
        </p:spPr>
        <p:txBody>
          <a:bodyPr>
            <a:normAutofit/>
          </a:bodyPr>
          <a:lstStyle/>
          <a:p>
            <a:r>
              <a:rPr lang="en-US" sz="3200" b="0" i="0" dirty="0">
                <a:solidFill>
                  <a:srgbClr val="000000"/>
                </a:solidFill>
                <a:effectLst/>
                <a:latin typeface="Times New Roman" panose="02020603050405020304" pitchFamily="18" charset="0"/>
              </a:rPr>
              <a:t>The vast majority of gastric polyps are asymptomatic, with over </a:t>
            </a:r>
            <a:r>
              <a:rPr lang="en-US" sz="3200" b="0" i="0" dirty="0">
                <a:solidFill>
                  <a:srgbClr val="FF0000"/>
                </a:solidFill>
                <a:effectLst/>
                <a:latin typeface="Times New Roman" panose="02020603050405020304" pitchFamily="18" charset="0"/>
              </a:rPr>
              <a:t>90%</a:t>
            </a:r>
            <a:r>
              <a:rPr lang="en-US" sz="3200" b="0" i="0" dirty="0">
                <a:solidFill>
                  <a:srgbClr val="000000"/>
                </a:solidFill>
                <a:effectLst/>
                <a:latin typeface="Times New Roman" panose="02020603050405020304" pitchFamily="18" charset="0"/>
              </a:rPr>
              <a:t> being found</a:t>
            </a:r>
            <a:r>
              <a:rPr lang="en-US" sz="3200" b="0" i="0" dirty="0">
                <a:solidFill>
                  <a:srgbClr val="FF0000"/>
                </a:solidFill>
                <a:effectLst/>
                <a:latin typeface="Times New Roman" panose="02020603050405020304" pitchFamily="18" charset="0"/>
              </a:rPr>
              <a:t> incidentally </a:t>
            </a:r>
            <a:r>
              <a:rPr lang="en-US" sz="3200" b="0" i="0" dirty="0">
                <a:solidFill>
                  <a:srgbClr val="000000"/>
                </a:solidFill>
                <a:effectLst/>
                <a:latin typeface="Times New Roman" panose="02020603050405020304" pitchFamily="18" charset="0"/>
              </a:rPr>
              <a:t>on endoscopy.</a:t>
            </a:r>
          </a:p>
          <a:p>
            <a:r>
              <a:rPr lang="en-US" sz="3200" b="0" i="0" dirty="0">
                <a:solidFill>
                  <a:srgbClr val="000000"/>
                </a:solidFill>
                <a:effectLst/>
                <a:latin typeface="Times New Roman" panose="02020603050405020304" pitchFamily="18" charset="0"/>
              </a:rPr>
              <a:t>The most common complaints associated with the finding of gastric polyps are </a:t>
            </a:r>
            <a:r>
              <a:rPr lang="en-US" sz="3200" b="0" i="0" dirty="0">
                <a:solidFill>
                  <a:srgbClr val="FF0000"/>
                </a:solidFill>
                <a:effectLst/>
                <a:latin typeface="Times New Roman" panose="02020603050405020304" pitchFamily="18" charset="0"/>
              </a:rPr>
              <a:t>dyspepsia</a:t>
            </a:r>
            <a:r>
              <a:rPr lang="en-US" sz="3200" b="0" i="0" dirty="0">
                <a:solidFill>
                  <a:srgbClr val="000000"/>
                </a:solidFill>
                <a:effectLst/>
                <a:latin typeface="Times New Roman" panose="02020603050405020304" pitchFamily="18" charset="0"/>
              </a:rPr>
              <a:t>, </a:t>
            </a:r>
            <a:r>
              <a:rPr lang="en-US" sz="3200" b="0" i="0" dirty="0">
                <a:solidFill>
                  <a:srgbClr val="FF0000"/>
                </a:solidFill>
                <a:effectLst/>
                <a:latin typeface="Times New Roman" panose="02020603050405020304" pitchFamily="18" charset="0"/>
              </a:rPr>
              <a:t>acid reflux</a:t>
            </a:r>
            <a:r>
              <a:rPr lang="en-US" sz="3200" b="0" i="0" dirty="0">
                <a:solidFill>
                  <a:srgbClr val="000000"/>
                </a:solidFill>
                <a:effectLst/>
                <a:latin typeface="Times New Roman" panose="02020603050405020304" pitchFamily="18" charset="0"/>
              </a:rPr>
              <a:t>, </a:t>
            </a:r>
            <a:r>
              <a:rPr lang="en-US" sz="3200" b="0" i="0" dirty="0">
                <a:solidFill>
                  <a:srgbClr val="FF0000"/>
                </a:solidFill>
                <a:effectLst/>
                <a:latin typeface="Times New Roman" panose="02020603050405020304" pitchFamily="18" charset="0"/>
              </a:rPr>
              <a:t>heartburn</a:t>
            </a:r>
            <a:r>
              <a:rPr lang="en-US" sz="3200" b="0" i="0" dirty="0">
                <a:solidFill>
                  <a:srgbClr val="000000"/>
                </a:solidFill>
                <a:effectLst/>
                <a:latin typeface="Times New Roman" panose="02020603050405020304" pitchFamily="18" charset="0"/>
              </a:rPr>
              <a:t>, </a:t>
            </a:r>
            <a:r>
              <a:rPr lang="en-US" sz="3200" b="0" i="0" dirty="0">
                <a:solidFill>
                  <a:srgbClr val="FF0000"/>
                </a:solidFill>
                <a:effectLst/>
                <a:latin typeface="Times New Roman" panose="02020603050405020304" pitchFamily="18" charset="0"/>
              </a:rPr>
              <a:t>abdominal pain</a:t>
            </a:r>
            <a:r>
              <a:rPr lang="en-US" sz="3200" b="0" i="0" dirty="0">
                <a:solidFill>
                  <a:srgbClr val="000000"/>
                </a:solidFill>
                <a:effectLst/>
                <a:latin typeface="Times New Roman" panose="02020603050405020304" pitchFamily="18" charset="0"/>
              </a:rPr>
              <a:t>, </a:t>
            </a:r>
            <a:r>
              <a:rPr lang="en-US" sz="3200" b="0" i="0" dirty="0">
                <a:solidFill>
                  <a:srgbClr val="FF0000"/>
                </a:solidFill>
                <a:effectLst/>
                <a:latin typeface="Times New Roman" panose="02020603050405020304" pitchFamily="18" charset="0"/>
              </a:rPr>
              <a:t>early satiety</a:t>
            </a:r>
            <a:r>
              <a:rPr lang="en-US" sz="3200" b="0" i="0" dirty="0">
                <a:solidFill>
                  <a:srgbClr val="000000"/>
                </a:solidFill>
                <a:effectLst/>
                <a:latin typeface="Times New Roman" panose="02020603050405020304" pitchFamily="18" charset="0"/>
              </a:rPr>
              <a:t>, </a:t>
            </a:r>
            <a:r>
              <a:rPr lang="en-US" sz="3200" b="0" i="0" dirty="0">
                <a:solidFill>
                  <a:srgbClr val="FF0000"/>
                </a:solidFill>
                <a:effectLst/>
                <a:latin typeface="Times New Roman" panose="02020603050405020304" pitchFamily="18" charset="0"/>
              </a:rPr>
              <a:t>gastric outlet obstruction</a:t>
            </a:r>
            <a:r>
              <a:rPr lang="en-US" sz="3200" b="0" i="0" dirty="0">
                <a:solidFill>
                  <a:srgbClr val="000000"/>
                </a:solidFill>
                <a:effectLst/>
                <a:latin typeface="Times New Roman" panose="02020603050405020304" pitchFamily="18" charset="0"/>
              </a:rPr>
              <a:t>, </a:t>
            </a:r>
            <a:r>
              <a:rPr lang="en-US" sz="3200" b="0" i="0" dirty="0">
                <a:solidFill>
                  <a:srgbClr val="FF0000"/>
                </a:solidFill>
                <a:effectLst/>
                <a:latin typeface="Times New Roman" panose="02020603050405020304" pitchFamily="18" charset="0"/>
              </a:rPr>
              <a:t>gastrointestinal bleed</a:t>
            </a:r>
            <a:r>
              <a:rPr lang="en-US" sz="3200" b="0" i="0" dirty="0">
                <a:solidFill>
                  <a:srgbClr val="000000"/>
                </a:solidFill>
                <a:effectLst/>
                <a:latin typeface="Times New Roman" panose="02020603050405020304" pitchFamily="18" charset="0"/>
              </a:rPr>
              <a:t>, </a:t>
            </a:r>
            <a:r>
              <a:rPr lang="en-US" sz="3200" b="0" i="0" dirty="0">
                <a:solidFill>
                  <a:srgbClr val="FF0000"/>
                </a:solidFill>
                <a:effectLst/>
                <a:latin typeface="Times New Roman" panose="02020603050405020304" pitchFamily="18" charset="0"/>
              </a:rPr>
              <a:t>iron deficiency anemia</a:t>
            </a:r>
            <a:r>
              <a:rPr lang="en-US" sz="3200" dirty="0">
                <a:solidFill>
                  <a:srgbClr val="000000"/>
                </a:solidFill>
                <a:latin typeface="Times New Roman" panose="02020603050405020304" pitchFamily="18" charset="0"/>
              </a:rPr>
              <a:t> and </a:t>
            </a:r>
            <a:r>
              <a:rPr lang="en-US" sz="3200" b="0" i="0" dirty="0">
                <a:solidFill>
                  <a:srgbClr val="FF0000"/>
                </a:solidFill>
                <a:effectLst/>
                <a:latin typeface="Times New Roman" panose="02020603050405020304" pitchFamily="18" charset="0"/>
              </a:rPr>
              <a:t>fatigue</a:t>
            </a:r>
            <a:r>
              <a:rPr lang="en-US" sz="3200" dirty="0">
                <a:solidFill>
                  <a:srgbClr val="000000"/>
                </a:solidFill>
                <a:latin typeface="Times New Roman" panose="02020603050405020304" pitchFamily="18" charset="0"/>
              </a:rPr>
              <a:t>.</a:t>
            </a:r>
          </a:p>
          <a:p>
            <a:r>
              <a:rPr lang="en-US" sz="3200" b="0" i="0" dirty="0">
                <a:solidFill>
                  <a:srgbClr val="000000"/>
                </a:solidFill>
                <a:effectLst/>
                <a:latin typeface="Times New Roman" panose="02020603050405020304" pitchFamily="18" charset="0"/>
              </a:rPr>
              <a:t>The </a:t>
            </a:r>
            <a:r>
              <a:rPr lang="en-US" sz="3200" b="1" i="0" dirty="0">
                <a:solidFill>
                  <a:srgbClr val="000000"/>
                </a:solidFill>
                <a:effectLst/>
                <a:latin typeface="Times New Roman" panose="02020603050405020304" pitchFamily="18" charset="0"/>
              </a:rPr>
              <a:t>gold standard </a:t>
            </a:r>
            <a:r>
              <a:rPr lang="en-US" sz="3200" b="0" i="0" dirty="0">
                <a:solidFill>
                  <a:srgbClr val="000000"/>
                </a:solidFill>
                <a:effectLst/>
                <a:latin typeface="Times New Roman" panose="02020603050405020304" pitchFamily="18" charset="0"/>
              </a:rPr>
              <a:t>for evaluation for gastric polyps is </a:t>
            </a:r>
            <a:r>
              <a:rPr lang="en-US" sz="3200" b="1" i="0" dirty="0">
                <a:solidFill>
                  <a:srgbClr val="000000"/>
                </a:solidFill>
                <a:effectLst/>
                <a:latin typeface="Times New Roman" panose="02020603050405020304" pitchFamily="18" charset="0"/>
              </a:rPr>
              <a:t>upper endoscopy </a:t>
            </a:r>
            <a:r>
              <a:rPr lang="en-US" sz="3200" b="0" i="0" dirty="0">
                <a:solidFill>
                  <a:srgbClr val="000000"/>
                </a:solidFill>
                <a:effectLst/>
                <a:latin typeface="Times New Roman" panose="02020603050405020304" pitchFamily="18" charset="0"/>
              </a:rPr>
              <a:t>.</a:t>
            </a:r>
            <a:endParaRPr lang="en-US" sz="3200" dirty="0"/>
          </a:p>
          <a:p>
            <a:pPr marL="0" indent="0">
              <a:buNone/>
            </a:pPr>
            <a:endParaRPr lang="en-US" sz="3200" dirty="0">
              <a:solidFill>
                <a:srgbClr val="000000"/>
              </a:solidFill>
              <a:latin typeface="Times New Roman" panose="02020603050405020304" pitchFamily="18" charset="0"/>
            </a:endParaRPr>
          </a:p>
          <a:p>
            <a:endParaRPr lang="en-US" sz="3200" dirty="0"/>
          </a:p>
        </p:txBody>
      </p:sp>
    </p:spTree>
    <p:extLst>
      <p:ext uri="{BB962C8B-B14F-4D97-AF65-F5344CB8AC3E}">
        <p14:creationId xmlns:p14="http://schemas.microsoft.com/office/powerpoint/2010/main" val="33541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B7FC-ECDC-4AD8-7C5F-D4190CCA4D21}"/>
              </a:ext>
            </a:extLst>
          </p:cNvPr>
          <p:cNvSpPr>
            <a:spLocks noGrp="1"/>
          </p:cNvSpPr>
          <p:nvPr>
            <p:ph type="title"/>
          </p:nvPr>
        </p:nvSpPr>
        <p:spPr>
          <a:xfrm>
            <a:off x="1293813" y="0"/>
            <a:ext cx="9601200" cy="1143000"/>
          </a:xfrm>
        </p:spPr>
        <p:txBody>
          <a:bodyPr>
            <a:normAutofit/>
          </a:bodyPr>
          <a:lstStyle/>
          <a:p>
            <a:pPr algn="ctr"/>
            <a:r>
              <a:rPr lang="en-US" b="1" i="0" dirty="0">
                <a:solidFill>
                  <a:srgbClr val="985735"/>
                </a:solidFill>
                <a:effectLst/>
                <a:latin typeface="arial" panose="020B0604020202020204" pitchFamily="34" charset="0"/>
              </a:rPr>
              <a:t>Management</a:t>
            </a:r>
            <a:br>
              <a:rPr lang="en-US" b="1" i="0" dirty="0">
                <a:solidFill>
                  <a:srgbClr val="985735"/>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18B5610-FF2A-4CF7-F0A2-85FF924F7857}"/>
              </a:ext>
            </a:extLst>
          </p:cNvPr>
          <p:cNvSpPr>
            <a:spLocks noGrp="1"/>
          </p:cNvSpPr>
          <p:nvPr>
            <p:ph idx="1"/>
          </p:nvPr>
        </p:nvSpPr>
        <p:spPr>
          <a:xfrm>
            <a:off x="1065212" y="914400"/>
            <a:ext cx="10896600" cy="5791200"/>
          </a:xfrm>
        </p:spPr>
        <p:txBody>
          <a:bodyPr/>
          <a:lstStyle/>
          <a:p>
            <a:r>
              <a:rPr lang="en-US" b="0" i="0" dirty="0">
                <a:solidFill>
                  <a:srgbClr val="000000"/>
                </a:solidFill>
                <a:effectLst/>
                <a:latin typeface="Times New Roman" panose="02020603050405020304" pitchFamily="18" charset="0"/>
              </a:rPr>
              <a:t>As it is difficult to discern the underlying histopathology of a gastric polyp from visualization under endoscopy alone, biopsy and </a:t>
            </a:r>
            <a:r>
              <a:rPr lang="en-US" b="0" i="0" dirty="0" err="1">
                <a:solidFill>
                  <a:srgbClr val="000000"/>
                </a:solidFill>
                <a:effectLst/>
                <a:latin typeface="Times New Roman" panose="02020603050405020304" pitchFamily="18" charset="0"/>
              </a:rPr>
              <a:t>en</a:t>
            </a:r>
            <a:r>
              <a:rPr lang="en-US" b="0" i="0" dirty="0">
                <a:solidFill>
                  <a:srgbClr val="000000"/>
                </a:solidFill>
                <a:effectLst/>
                <a:latin typeface="Times New Roman" panose="02020603050405020304" pitchFamily="18" charset="0"/>
              </a:rPr>
              <a:t>-bloc resection are required to guide management.</a:t>
            </a:r>
          </a:p>
          <a:p>
            <a:r>
              <a:rPr lang="en-US" b="0" i="0" dirty="0">
                <a:solidFill>
                  <a:srgbClr val="000000"/>
                </a:solidFill>
                <a:effectLst/>
                <a:latin typeface="Times New Roman" panose="02020603050405020304" pitchFamily="18" charset="0"/>
              </a:rPr>
              <a:t>It is well known that malignant potential increases with an increased size of the lesion, and as such, it is advised that </a:t>
            </a:r>
            <a:r>
              <a:rPr lang="en-US" b="1" i="0" dirty="0">
                <a:solidFill>
                  <a:srgbClr val="000000"/>
                </a:solidFill>
                <a:effectLst/>
                <a:latin typeface="Times New Roman" panose="02020603050405020304" pitchFamily="18" charset="0"/>
              </a:rPr>
              <a:t>all lesions greater than 10 mm be removed by endoscopic mucosal resection (EMR). </a:t>
            </a:r>
          </a:p>
          <a:p>
            <a:pPr>
              <a:buFont typeface="Wingdings" panose="05000000000000000000" pitchFamily="2" charset="2"/>
              <a:buChar char="v"/>
            </a:pPr>
            <a:r>
              <a:rPr lang="en-US" b="1" i="0" dirty="0">
                <a:solidFill>
                  <a:srgbClr val="000000"/>
                </a:solidFill>
                <a:effectLst/>
                <a:latin typeface="Times New Roman" panose="02020603050405020304" pitchFamily="18" charset="0"/>
              </a:rPr>
              <a:t>Management and follow-up after biopsy is guided by the histopathologic findings of the polyps removed during esophagogastroduodenoscopy (EGD):</a:t>
            </a:r>
          </a:p>
          <a:p>
            <a:pPr>
              <a:buFont typeface="Wingdings" panose="05000000000000000000" pitchFamily="2" charset="2"/>
              <a:buChar char="q"/>
            </a:pPr>
            <a:r>
              <a:rPr lang="en-US" b="0" i="0" dirty="0">
                <a:solidFill>
                  <a:srgbClr val="000000"/>
                </a:solidFill>
                <a:effectLst/>
                <a:latin typeface="Times New Roman" panose="02020603050405020304" pitchFamily="18" charset="0"/>
              </a:rPr>
              <a:t>For</a:t>
            </a:r>
            <a:r>
              <a:rPr lang="en-US" b="0" i="0" dirty="0">
                <a:solidFill>
                  <a:srgbClr val="FF0000"/>
                </a:solidFill>
                <a:effectLst/>
                <a:latin typeface="Times New Roman" panose="02020603050405020304" pitchFamily="18" charset="0"/>
              </a:rPr>
              <a:t> GHPs </a:t>
            </a:r>
            <a:r>
              <a:rPr lang="en-US" b="0" i="0" dirty="0">
                <a:solidFill>
                  <a:srgbClr val="000000"/>
                </a:solidFill>
                <a:effectLst/>
                <a:latin typeface="Times New Roman" panose="02020603050405020304" pitchFamily="18" charset="0"/>
              </a:rPr>
              <a:t>removed by EGD without finding dysplasia, a single repeat EGD is recommended at one year of follow-up.</a:t>
            </a:r>
          </a:p>
          <a:p>
            <a:r>
              <a:rPr lang="en-US" b="0" i="0" dirty="0">
                <a:solidFill>
                  <a:srgbClr val="000000"/>
                </a:solidFill>
                <a:effectLst/>
                <a:latin typeface="Times New Roman" panose="02020603050405020304" pitchFamily="18" charset="0"/>
              </a:rPr>
              <a:t>If </a:t>
            </a:r>
            <a:r>
              <a:rPr lang="en-US" b="0" i="1" dirty="0">
                <a:solidFill>
                  <a:srgbClr val="000000"/>
                </a:solidFill>
                <a:effectLst/>
                <a:latin typeface="Times New Roman" panose="02020603050405020304" pitchFamily="18" charset="0"/>
              </a:rPr>
              <a:t>H. Pylori</a:t>
            </a:r>
            <a:r>
              <a:rPr lang="en-US" b="0" i="0" dirty="0">
                <a:solidFill>
                  <a:srgbClr val="000000"/>
                </a:solidFill>
                <a:effectLst/>
                <a:latin typeface="Times New Roman" panose="02020603050405020304" pitchFamily="18" charset="0"/>
              </a:rPr>
              <a:t> is found in biopsies associated with GHP, then a repeat EGD is often performed in 3-6 months for repeat biopsy to confirm eradication of infection and to track the regression of gastric polyps.</a:t>
            </a:r>
          </a:p>
          <a:p>
            <a:pPr marL="0" indent="0">
              <a:buNone/>
            </a:pPr>
            <a:endParaRPr lang="en-US" b="0" i="0" dirty="0">
              <a:solidFill>
                <a:srgbClr val="000000"/>
              </a:solidFill>
              <a:effectLst/>
              <a:latin typeface="Times New Roman" panose="02020603050405020304" pitchFamily="18" charset="0"/>
            </a:endParaRPr>
          </a:p>
          <a:p>
            <a:endParaRPr lang="en-US" b="1" i="0" dirty="0">
              <a:solidFill>
                <a:srgbClr val="000000"/>
              </a:solidFill>
              <a:effectLst/>
              <a:latin typeface="Times New Roman" panose="02020603050405020304" pitchFamily="18" charset="0"/>
            </a:endParaRPr>
          </a:p>
          <a:p>
            <a:endParaRPr lang="en-US" b="1" i="0" dirty="0">
              <a:solidFill>
                <a:srgbClr val="000000"/>
              </a:solidFill>
              <a:effectLst/>
              <a:latin typeface="Times New Roman" panose="02020603050405020304" pitchFamily="18" charset="0"/>
            </a:endParaRPr>
          </a:p>
          <a:p>
            <a:endParaRPr lang="en-US"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8309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5B521-259A-EB5B-A1FE-A68144389D8A}"/>
              </a:ext>
            </a:extLst>
          </p:cNvPr>
          <p:cNvSpPr>
            <a:spLocks noGrp="1"/>
          </p:cNvSpPr>
          <p:nvPr>
            <p:ph idx="1"/>
          </p:nvPr>
        </p:nvSpPr>
        <p:spPr>
          <a:xfrm>
            <a:off x="1370011" y="381000"/>
            <a:ext cx="10287001" cy="6324600"/>
          </a:xfrm>
        </p:spPr>
        <p:txBody>
          <a:bodyPr/>
          <a:lstStyle/>
          <a:p>
            <a:pPr>
              <a:buFont typeface="Wingdings" panose="05000000000000000000" pitchFamily="2" charset="2"/>
              <a:buChar char="q"/>
            </a:pPr>
            <a:r>
              <a:rPr lang="en-US" b="0" i="0" dirty="0">
                <a:solidFill>
                  <a:srgbClr val="000000"/>
                </a:solidFill>
                <a:effectLst/>
                <a:latin typeface="Times New Roman" panose="02020603050405020304" pitchFamily="18" charset="0"/>
              </a:rPr>
              <a:t>  For </a:t>
            </a:r>
            <a:r>
              <a:rPr lang="en-US" b="0" i="0" dirty="0">
                <a:solidFill>
                  <a:srgbClr val="FF0000"/>
                </a:solidFill>
                <a:effectLst/>
                <a:latin typeface="Times New Roman" panose="02020603050405020304" pitchFamily="18" charset="0"/>
              </a:rPr>
              <a:t>FGP</a:t>
            </a:r>
            <a:r>
              <a:rPr lang="en-US" b="0" i="0" dirty="0">
                <a:solidFill>
                  <a:srgbClr val="000000"/>
                </a:solidFill>
                <a:effectLst/>
                <a:latin typeface="Times New Roman" panose="02020603050405020304" pitchFamily="18" charset="0"/>
              </a:rPr>
              <a:t>, if there is a history of chronic PPI use, then discontinuation when possible is recommended.</a:t>
            </a:r>
          </a:p>
          <a:p>
            <a:pPr>
              <a:buFont typeface="Wingdings" panose="05000000000000000000" pitchFamily="2" charset="2"/>
              <a:buChar char="§"/>
            </a:pPr>
            <a:r>
              <a:rPr lang="en-US" b="0" i="0" dirty="0">
                <a:solidFill>
                  <a:srgbClr val="000000"/>
                </a:solidFill>
                <a:effectLst/>
                <a:latin typeface="Times New Roman" panose="02020603050405020304" pitchFamily="18" charset="0"/>
              </a:rPr>
              <a:t> 1-year follow-up EGD is performed when lesions greater than 5 to 10 mm were found on initial EGD and to track response to therapy. </a:t>
            </a:r>
          </a:p>
          <a:p>
            <a:pPr>
              <a:buFont typeface="Wingdings" panose="05000000000000000000" pitchFamily="2" charset="2"/>
              <a:buChar char="q"/>
            </a:pPr>
            <a:r>
              <a:rPr lang="en-US" sz="2400" b="0" i="0" dirty="0">
                <a:solidFill>
                  <a:srgbClr val="000000"/>
                </a:solidFill>
                <a:effectLst/>
                <a:latin typeface="Times New Roman" panose="02020603050405020304" pitchFamily="18" charset="0"/>
              </a:rPr>
              <a:t>The finding of </a:t>
            </a:r>
            <a:r>
              <a:rPr lang="en-US" sz="2400" b="0" i="0" dirty="0">
                <a:solidFill>
                  <a:srgbClr val="FF0000"/>
                </a:solidFill>
                <a:effectLst/>
                <a:latin typeface="Times New Roman" panose="02020603050405020304" pitchFamily="18" charset="0"/>
              </a:rPr>
              <a:t>adenoma</a:t>
            </a:r>
            <a:r>
              <a:rPr lang="en-US" sz="2400" b="0" i="0" dirty="0">
                <a:solidFill>
                  <a:srgbClr val="000000"/>
                </a:solidFill>
                <a:effectLst/>
                <a:latin typeface="Times New Roman" panose="02020603050405020304" pitchFamily="18" charset="0"/>
              </a:rPr>
              <a:t> on microscopic evaluation of gastric polyp indicates the need for 1-year follow-up EGD.</a:t>
            </a:r>
          </a:p>
          <a:p>
            <a:pPr>
              <a:buFont typeface="Wingdings" panose="05000000000000000000" pitchFamily="2" charset="2"/>
              <a:buChar char="§"/>
            </a:pPr>
            <a:r>
              <a:rPr lang="en-US" sz="2400" b="0" i="0" dirty="0">
                <a:solidFill>
                  <a:srgbClr val="000000"/>
                </a:solidFill>
                <a:effectLst/>
                <a:latin typeface="Times New Roman" panose="02020603050405020304" pitchFamily="18" charset="0"/>
              </a:rPr>
              <a:t>In a patient less than 40 years old where multiple adenomas are seen on EGD, extensive family history taking and colonoscopy is recommended to rule out FAP. </a:t>
            </a:r>
          </a:p>
          <a:p>
            <a:pPr>
              <a:buFont typeface="Wingdings" panose="05000000000000000000" pitchFamily="2" charset="2"/>
              <a:buChar char="§"/>
            </a:pPr>
            <a:r>
              <a:rPr lang="en-US" sz="2400" b="0" i="0" dirty="0">
                <a:solidFill>
                  <a:srgbClr val="000000"/>
                </a:solidFill>
                <a:effectLst/>
                <a:latin typeface="Times New Roman" panose="02020603050405020304" pitchFamily="18" charset="0"/>
              </a:rPr>
              <a:t>If dysplasia or early adenocarcinoma is detected on microscopic evaluation of a gastric polyp, repeat EGD is performed at 1 year and again at 3 years from initial endoscopy.</a:t>
            </a:r>
            <a:endParaRPr lang="en-US" sz="2400" dirty="0"/>
          </a:p>
          <a:p>
            <a:pPr>
              <a:buFont typeface="Wingdings" panose="05000000000000000000" pitchFamily="2" charset="2"/>
              <a:buChar char="Ø"/>
            </a:pPr>
            <a:endParaRPr lang="en-US" sz="2400" b="0" i="0" dirty="0">
              <a:solidFill>
                <a:srgbClr val="000000"/>
              </a:solidFill>
              <a:effectLst/>
              <a:latin typeface="Times New Roman" panose="02020603050405020304" pitchFamily="18" charset="0"/>
            </a:endParaRPr>
          </a:p>
          <a:p>
            <a:pPr>
              <a:buFont typeface="Wingdings" panose="05000000000000000000" pitchFamily="2" charset="2"/>
              <a:buChar char="Ø"/>
            </a:pPr>
            <a:endParaRPr lang="en-US" sz="2400"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23197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2802F-EAAC-7F73-FCA5-0842055F64E4}"/>
              </a:ext>
            </a:extLst>
          </p:cNvPr>
          <p:cNvSpPr>
            <a:spLocks noGrp="1"/>
          </p:cNvSpPr>
          <p:nvPr>
            <p:ph idx="1"/>
          </p:nvPr>
        </p:nvSpPr>
        <p:spPr>
          <a:xfrm>
            <a:off x="760412" y="304800"/>
            <a:ext cx="10744199" cy="6324600"/>
          </a:xfrm>
        </p:spPr>
        <p:txBody>
          <a:bodyPr>
            <a:normAutofit lnSpcReduction="10000"/>
          </a:bodyPr>
          <a:lstStyle/>
          <a:p>
            <a:pPr>
              <a:buFont typeface="Wingdings" panose="05000000000000000000" pitchFamily="2" charset="2"/>
              <a:buChar char="v"/>
            </a:pPr>
            <a:r>
              <a:rPr lang="en-US" sz="3500" b="1" dirty="0">
                <a:solidFill>
                  <a:schemeClr val="tx2">
                    <a:lumMod val="95000"/>
                    <a:lumOff val="5000"/>
                  </a:schemeClr>
                </a:solidFill>
              </a:rPr>
              <a:t>Presentation</a:t>
            </a:r>
            <a:r>
              <a:rPr lang="en-US" sz="3200" b="1" dirty="0">
                <a:solidFill>
                  <a:schemeClr val="tx2">
                    <a:lumMod val="95000"/>
                    <a:lumOff val="5000"/>
                  </a:schemeClr>
                </a:solidFill>
              </a:rPr>
              <a:t> : </a:t>
            </a:r>
            <a:r>
              <a:rPr lang="en-US" sz="2000" b="1" dirty="0">
                <a:solidFill>
                  <a:schemeClr val="tx2">
                    <a:lumMod val="95000"/>
                    <a:lumOff val="5000"/>
                  </a:schemeClr>
                </a:solidFill>
              </a:rPr>
              <a:t>Mostly asymptomatic and discovered incidentally ,</a:t>
            </a:r>
            <a:r>
              <a:rPr lang="en-US" b="1" i="0" dirty="0">
                <a:solidFill>
                  <a:srgbClr val="1A1C1C"/>
                </a:solidFill>
                <a:effectLst/>
                <a:latin typeface="Lato" panose="020F0502020204030204" pitchFamily="34" charset="0"/>
              </a:rPr>
              <a:t> If symptomatic:</a:t>
            </a:r>
          </a:p>
          <a:p>
            <a:pPr marL="800100" lvl="1" indent="-342900" algn="l">
              <a:buFont typeface="Wingdings" panose="05000000000000000000" pitchFamily="2" charset="2"/>
              <a:buChar char="Ø"/>
            </a:pPr>
            <a:endParaRPr lang="en-US" b="0" i="0" dirty="0">
              <a:solidFill>
                <a:srgbClr val="1A1C1C"/>
              </a:solidFill>
              <a:effectLst/>
              <a:latin typeface="Lato" panose="020F0502020204030204" pitchFamily="34" charset="0"/>
            </a:endParaRPr>
          </a:p>
          <a:p>
            <a:pPr marL="800100" lvl="1" indent="-342900" algn="l">
              <a:buFont typeface="Wingdings" panose="05000000000000000000" pitchFamily="2" charset="2"/>
              <a:buChar char="Ø"/>
            </a:pPr>
            <a:r>
              <a:rPr lang="en-US" b="0" i="0" dirty="0">
                <a:solidFill>
                  <a:srgbClr val="1A1C1C"/>
                </a:solidFill>
                <a:effectLst/>
                <a:latin typeface="Lato" panose="020F0502020204030204" pitchFamily="34" charset="0"/>
              </a:rPr>
              <a:t>Rectal bleeding.</a:t>
            </a:r>
          </a:p>
          <a:p>
            <a:pPr marL="800100" lvl="1" indent="-342900" algn="l">
              <a:buFont typeface="Wingdings" panose="05000000000000000000" pitchFamily="2" charset="2"/>
              <a:buChar char="Ø"/>
            </a:pPr>
            <a:r>
              <a:rPr lang="en-US" b="0" i="0" dirty="0">
                <a:solidFill>
                  <a:srgbClr val="1A1C1C"/>
                </a:solidFill>
                <a:effectLst/>
                <a:latin typeface="Lato" panose="020F0502020204030204" pitchFamily="34" charset="0"/>
              </a:rPr>
              <a:t>Change in bowel habits (constipation/diarrhea)</a:t>
            </a:r>
          </a:p>
          <a:p>
            <a:pPr marL="800100" lvl="1" indent="-342900" algn="l">
              <a:buFont typeface="Wingdings" panose="05000000000000000000" pitchFamily="2" charset="2"/>
              <a:buChar char="Ø"/>
            </a:pPr>
            <a:r>
              <a:rPr lang="en-US" b="0" i="0" dirty="0">
                <a:solidFill>
                  <a:srgbClr val="1A1C1C"/>
                </a:solidFill>
                <a:effectLst/>
                <a:latin typeface="Lato" panose="020F0502020204030204" pitchFamily="34" charset="0"/>
              </a:rPr>
              <a:t>Mucus in stool</a:t>
            </a:r>
          </a:p>
          <a:p>
            <a:pPr marL="800100" lvl="1" indent="-342900" algn="l">
              <a:buFont typeface="Wingdings" panose="05000000000000000000" pitchFamily="2" charset="2"/>
              <a:buChar char="Ø"/>
            </a:pPr>
            <a:r>
              <a:rPr lang="en-US" b="0" i="0" dirty="0">
                <a:solidFill>
                  <a:srgbClr val="1A1C1C"/>
                </a:solidFill>
                <a:effectLst/>
                <a:latin typeface="Lato" panose="020F0502020204030204" pitchFamily="34" charset="0"/>
              </a:rPr>
              <a:t>Pallor </a:t>
            </a:r>
          </a:p>
          <a:p>
            <a:pPr marL="800100" lvl="1" indent="-342900" algn="l">
              <a:buFont typeface="Wingdings" panose="05000000000000000000" pitchFamily="2" charset="2"/>
              <a:buChar char="Ø"/>
            </a:pPr>
            <a:r>
              <a:rPr lang="en-US" b="0" i="0" dirty="0">
                <a:solidFill>
                  <a:srgbClr val="1A1C1C"/>
                </a:solidFill>
                <a:effectLst/>
                <a:latin typeface="Lato" panose="020F0502020204030204" pitchFamily="34" charset="0"/>
              </a:rPr>
              <a:t>Palpable rectal polyps on digital rectal examination</a:t>
            </a:r>
          </a:p>
          <a:p>
            <a:pPr marL="800100" lvl="1" indent="-342900" algn="l">
              <a:buFont typeface="Wingdings" panose="05000000000000000000" pitchFamily="2" charset="2"/>
              <a:buChar char="Ø"/>
            </a:pPr>
            <a:r>
              <a:rPr lang="en-US" b="0" i="0" dirty="0">
                <a:solidFill>
                  <a:srgbClr val="1A1C1C"/>
                </a:solidFill>
                <a:effectLst/>
                <a:latin typeface="Lato" panose="020F0502020204030204" pitchFamily="34" charset="0"/>
              </a:rPr>
              <a:t>Bowel obstruction</a:t>
            </a:r>
            <a:endParaRPr lang="en-US" sz="3600" dirty="0">
              <a:solidFill>
                <a:srgbClr val="000000"/>
              </a:solidFill>
              <a:latin typeface="Linotype Univers"/>
            </a:endParaRPr>
          </a:p>
          <a:p>
            <a:pPr marR="0" algn="l" rtl="0"/>
            <a:endParaRPr lang="en-US" sz="3600" b="0" i="0" dirty="0">
              <a:solidFill>
                <a:srgbClr val="000000"/>
              </a:solidFill>
              <a:effectLst/>
              <a:latin typeface="Linotype Univers"/>
            </a:endParaRPr>
          </a:p>
          <a:p>
            <a:pPr marR="0" algn="l" rtl="0"/>
            <a:endParaRPr lang="en-US" sz="3600" dirty="0">
              <a:solidFill>
                <a:srgbClr val="000000"/>
              </a:solidFill>
              <a:latin typeface="Linotype Univers"/>
            </a:endParaRPr>
          </a:p>
          <a:p>
            <a:pPr marR="0" algn="l" rtl="0"/>
            <a:r>
              <a:rPr lang="en-US" sz="3600" b="0" i="0" dirty="0">
                <a:solidFill>
                  <a:srgbClr val="000000"/>
                </a:solidFill>
                <a:effectLst/>
                <a:latin typeface="Linotype Univers"/>
              </a:rPr>
              <a:t>Polyps grow in two different shapes:</a:t>
            </a:r>
          </a:p>
          <a:p>
            <a:pPr>
              <a:buFont typeface="Wingdings" panose="05000000000000000000" pitchFamily="2" charset="2"/>
              <a:buChar char="Ø"/>
            </a:pPr>
            <a:r>
              <a:rPr lang="en-US" sz="3200" b="1" i="0" dirty="0">
                <a:solidFill>
                  <a:srgbClr val="000000"/>
                </a:solidFill>
                <a:effectLst/>
                <a:latin typeface="Linotype Univers"/>
              </a:rPr>
              <a:t>Sessile polyps</a:t>
            </a:r>
            <a:r>
              <a:rPr lang="en-US" sz="3200" b="0" i="0" dirty="0">
                <a:solidFill>
                  <a:srgbClr val="000000"/>
                </a:solidFill>
                <a:effectLst/>
                <a:latin typeface="Linotype Univers"/>
              </a:rPr>
              <a:t> </a:t>
            </a:r>
          </a:p>
          <a:p>
            <a:pPr>
              <a:buFont typeface="Wingdings" panose="05000000000000000000" pitchFamily="2" charset="2"/>
              <a:buChar char="Ø"/>
            </a:pPr>
            <a:r>
              <a:rPr lang="en-US" sz="3200" b="1" i="0" dirty="0">
                <a:solidFill>
                  <a:srgbClr val="000000"/>
                </a:solidFill>
                <a:effectLst/>
                <a:latin typeface="Linotype Univers"/>
              </a:rPr>
              <a:t>Pedunculated polyps</a:t>
            </a:r>
            <a:r>
              <a:rPr lang="en-US" sz="3200" b="0" i="0" dirty="0">
                <a:solidFill>
                  <a:srgbClr val="000000"/>
                </a:solidFill>
                <a:effectLst/>
                <a:latin typeface="Linotype Univers"/>
              </a:rPr>
              <a:t> </a:t>
            </a:r>
          </a:p>
          <a:p>
            <a:pPr>
              <a:buFont typeface="Wingdings" panose="05000000000000000000" pitchFamily="2" charset="2"/>
              <a:buChar char="Ø"/>
            </a:pPr>
            <a:endParaRPr lang="en-US" sz="3200" dirty="0">
              <a:solidFill>
                <a:srgbClr val="000000"/>
              </a:solidFill>
              <a:latin typeface="Linotype Univers"/>
            </a:endParaRPr>
          </a:p>
          <a:p>
            <a:pPr>
              <a:buFont typeface="Wingdings" panose="05000000000000000000" pitchFamily="2" charset="2"/>
              <a:buChar char="Ø"/>
            </a:pPr>
            <a:endParaRPr lang="en-US" sz="3200" dirty="0">
              <a:solidFill>
                <a:srgbClr val="000000"/>
              </a:solidFill>
              <a:latin typeface="Linotype Univers"/>
            </a:endParaRPr>
          </a:p>
          <a:p>
            <a:pPr marL="800100" lvl="1" indent="-342900" algn="l">
              <a:buFont typeface="Wingdings" panose="05000000000000000000" pitchFamily="2" charset="2"/>
              <a:buChar char="§"/>
            </a:pPr>
            <a:endParaRPr lang="en-US" dirty="0">
              <a:solidFill>
                <a:srgbClr val="1A1C1C"/>
              </a:solidFill>
              <a:latin typeface="Lato" panose="020F0502020204030204" pitchFamily="34" charset="0"/>
            </a:endParaRPr>
          </a:p>
          <a:p>
            <a:pPr marL="800100" lvl="1" indent="-342900" algn="l">
              <a:buFont typeface="Wingdings" panose="05000000000000000000" pitchFamily="2" charset="2"/>
              <a:buChar char="§"/>
            </a:pPr>
            <a:endParaRPr lang="en-US" b="0" i="0" dirty="0">
              <a:solidFill>
                <a:srgbClr val="1A1C1C"/>
              </a:solidFill>
              <a:effectLst/>
              <a:latin typeface="Lato" panose="020F0502020204030204" pitchFamily="34" charset="0"/>
            </a:endParaRPr>
          </a:p>
          <a:p>
            <a:pPr marL="0" indent="0">
              <a:buNone/>
            </a:pPr>
            <a:endParaRPr lang="en-US" sz="2000" dirty="0">
              <a:solidFill>
                <a:schemeClr val="tx2">
                  <a:lumMod val="95000"/>
                  <a:lumOff val="5000"/>
                </a:schemeClr>
              </a:solidFill>
            </a:endParaRPr>
          </a:p>
        </p:txBody>
      </p:sp>
      <p:pic>
        <p:nvPicPr>
          <p:cNvPr id="2" name="Picture 1">
            <a:extLst>
              <a:ext uri="{FF2B5EF4-FFF2-40B4-BE49-F238E27FC236}">
                <a16:creationId xmlns:a16="http://schemas.microsoft.com/office/drawing/2014/main" id="{BA01A0BC-8F46-6C00-36DE-F36194E7E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1625" y="4543425"/>
            <a:ext cx="4267200" cy="2314575"/>
          </a:xfrm>
          <a:prstGeom prst="rect">
            <a:avLst/>
          </a:prstGeom>
        </p:spPr>
      </p:pic>
    </p:spTree>
    <p:extLst>
      <p:ext uri="{BB962C8B-B14F-4D97-AF65-F5344CB8AC3E}">
        <p14:creationId xmlns:p14="http://schemas.microsoft.com/office/powerpoint/2010/main" val="6547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5A3D-5C6E-B844-FBD8-3DCB8E6F7534}"/>
              </a:ext>
            </a:extLst>
          </p:cNvPr>
          <p:cNvSpPr>
            <a:spLocks noGrp="1"/>
          </p:cNvSpPr>
          <p:nvPr>
            <p:ph type="title"/>
          </p:nvPr>
        </p:nvSpPr>
        <p:spPr/>
        <p:txBody>
          <a:bodyPr>
            <a:normAutofit fontScale="90000"/>
          </a:bodyPr>
          <a:lstStyle/>
          <a:p>
            <a:pPr algn="ctr"/>
            <a:r>
              <a:rPr lang="en-US" sz="4400" b="1" i="0" dirty="0">
                <a:solidFill>
                  <a:srgbClr val="333333"/>
                </a:solidFill>
                <a:effectLst/>
                <a:latin typeface="Georgia" panose="02040502050405020303" pitchFamily="18" charset="0"/>
              </a:rPr>
              <a:t>Small Bowel Polyps</a:t>
            </a:r>
            <a:br>
              <a:rPr lang="en-US" b="0" i="0" dirty="0">
                <a:solidFill>
                  <a:srgbClr val="333333"/>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D3F17C71-E26F-0552-6D86-345840C9C132}"/>
              </a:ext>
            </a:extLst>
          </p:cNvPr>
          <p:cNvSpPr>
            <a:spLocks noGrp="1"/>
          </p:cNvSpPr>
          <p:nvPr>
            <p:ph idx="1"/>
          </p:nvPr>
        </p:nvSpPr>
        <p:spPr>
          <a:xfrm>
            <a:off x="1293812" y="1676400"/>
            <a:ext cx="10591799" cy="4953000"/>
          </a:xfrm>
        </p:spPr>
        <p:txBody>
          <a:bodyPr>
            <a:normAutofit/>
          </a:bodyPr>
          <a:lstStyle/>
          <a:p>
            <a:r>
              <a:rPr lang="en-US" b="0" i="0" dirty="0">
                <a:solidFill>
                  <a:srgbClr val="1F1F1F"/>
                </a:solidFill>
                <a:effectLst/>
                <a:latin typeface="ElsevierGulliver"/>
              </a:rPr>
              <a:t>Polyps of the small bowel are rare compared to those of the colorectum.</a:t>
            </a:r>
          </a:p>
          <a:p>
            <a:r>
              <a:rPr lang="en-US" b="0" i="0" dirty="0">
                <a:solidFill>
                  <a:schemeClr val="accent3">
                    <a:lumMod val="75000"/>
                  </a:schemeClr>
                </a:solidFill>
                <a:effectLst/>
                <a:latin typeface="ElsevierGulliver"/>
              </a:rPr>
              <a:t> </a:t>
            </a:r>
            <a:r>
              <a:rPr lang="en-US" sz="2800" b="0" i="0" u="sng" dirty="0">
                <a:solidFill>
                  <a:srgbClr val="FF0000"/>
                </a:solidFill>
                <a:effectLst/>
                <a:latin typeface="ElsevierGulliver"/>
                <a:hlinkClick r:id="rId2" tooltip="Learn more about Adenomas from ScienceDirect's AI-generated Topic Pages">
                  <a:extLst>
                    <a:ext uri="{A12FA001-AC4F-418D-AE19-62706E023703}">
                      <ahyp:hlinkClr xmlns:ahyp="http://schemas.microsoft.com/office/drawing/2018/hyperlinkcolor" val="tx"/>
                    </a:ext>
                  </a:extLst>
                </a:hlinkClick>
              </a:rPr>
              <a:t>Adenomas</a:t>
            </a:r>
            <a:r>
              <a:rPr lang="en-US" sz="2800" b="0" i="0" dirty="0">
                <a:solidFill>
                  <a:schemeClr val="accent3">
                    <a:lumMod val="75000"/>
                  </a:schemeClr>
                </a:solidFill>
                <a:effectLst/>
                <a:latin typeface="ElsevierGulliver"/>
              </a:rPr>
              <a:t> </a:t>
            </a:r>
            <a:r>
              <a:rPr lang="en-US" sz="2800" b="0" i="0" dirty="0">
                <a:solidFill>
                  <a:srgbClr val="1F1F1F"/>
                </a:solidFill>
                <a:effectLst/>
                <a:latin typeface="ElsevierGulliver"/>
              </a:rPr>
              <a:t>are the </a:t>
            </a:r>
            <a:r>
              <a:rPr lang="en-US" sz="2800" b="1" i="0" dirty="0">
                <a:solidFill>
                  <a:srgbClr val="1F1F1F"/>
                </a:solidFill>
                <a:effectLst/>
                <a:latin typeface="ElsevierGulliver"/>
              </a:rPr>
              <a:t>most commonly </a:t>
            </a:r>
            <a:r>
              <a:rPr lang="en-US" sz="2800" b="0" i="0" dirty="0">
                <a:solidFill>
                  <a:srgbClr val="1F1F1F"/>
                </a:solidFill>
                <a:effectLst/>
                <a:latin typeface="ElsevierGulliver"/>
              </a:rPr>
              <a:t>found polyps in the small intestine.</a:t>
            </a:r>
          </a:p>
          <a:p>
            <a:r>
              <a:rPr lang="en-US" sz="2800" b="0" i="0" dirty="0">
                <a:solidFill>
                  <a:srgbClr val="1F1F1F"/>
                </a:solidFill>
                <a:effectLst/>
                <a:latin typeface="ElsevierGulliver"/>
              </a:rPr>
              <a:t>Other polypoid lesions include </a:t>
            </a:r>
            <a:r>
              <a:rPr lang="en-US" sz="2800" b="0" i="0" u="sng" dirty="0">
                <a:solidFill>
                  <a:srgbClr val="FF0000"/>
                </a:solidFill>
                <a:effectLst/>
                <a:latin typeface="ElsevierGulliver"/>
                <a:hlinkClick r:id="rId3" tooltip="Learn more about Brunner gland from ScienceDirect's AI-generated Topic Pages">
                  <a:extLst>
                    <a:ext uri="{A12FA001-AC4F-418D-AE19-62706E023703}">
                      <ahyp:hlinkClr xmlns:ahyp="http://schemas.microsoft.com/office/drawing/2018/hyperlinkcolor" val="tx"/>
                    </a:ext>
                  </a:extLst>
                </a:hlinkClick>
              </a:rPr>
              <a:t>Brunner gland</a:t>
            </a:r>
            <a:r>
              <a:rPr lang="en-US" sz="2800" b="0" i="0" u="sng" dirty="0">
                <a:solidFill>
                  <a:srgbClr val="FF0000"/>
                </a:solidFill>
                <a:effectLst/>
                <a:latin typeface="ElsevierGulliver"/>
              </a:rPr>
              <a:t> </a:t>
            </a:r>
            <a:r>
              <a:rPr lang="en-US" sz="2800" b="0" i="0" u="sng" dirty="0">
                <a:solidFill>
                  <a:srgbClr val="FF0000"/>
                </a:solidFill>
                <a:effectLst/>
                <a:latin typeface="ElsevierGulliver"/>
                <a:hlinkClick r:id="rId4" tooltip="Learn more about hyperplasia from ScienceDirect's AI-generated Topic Pages">
                  <a:extLst>
                    <a:ext uri="{A12FA001-AC4F-418D-AE19-62706E023703}">
                      <ahyp:hlinkClr xmlns:ahyp="http://schemas.microsoft.com/office/drawing/2018/hyperlinkcolor" val="tx"/>
                    </a:ext>
                  </a:extLst>
                </a:hlinkClick>
              </a:rPr>
              <a:t>hyperplasia</a:t>
            </a:r>
            <a:r>
              <a:rPr lang="en-US" sz="2800" b="0" i="0" dirty="0">
                <a:solidFill>
                  <a:srgbClr val="1F1F1F"/>
                </a:solidFill>
                <a:effectLst/>
                <a:latin typeface="ElsevierGulliver"/>
              </a:rPr>
              <a:t>, </a:t>
            </a:r>
            <a:r>
              <a:rPr lang="en-US" sz="2800" i="0" u="sng" dirty="0">
                <a:solidFill>
                  <a:srgbClr val="FF0000"/>
                </a:solidFill>
                <a:effectLst/>
                <a:latin typeface="ElsevierGulliver"/>
              </a:rPr>
              <a:t>Brunner gland </a:t>
            </a:r>
            <a:r>
              <a:rPr lang="en-US" sz="2800" i="0" u="sng" dirty="0">
                <a:solidFill>
                  <a:srgbClr val="FF0000"/>
                </a:solidFill>
                <a:effectLst/>
                <a:latin typeface="ElsevierGulliver"/>
                <a:hlinkClick r:id="rId5" tooltip="Learn more about hamartoma from ScienceDirect's AI-generated Topic Pages">
                  <a:extLst>
                    <a:ext uri="{A12FA001-AC4F-418D-AE19-62706E023703}">
                      <ahyp:hlinkClr xmlns:ahyp="http://schemas.microsoft.com/office/drawing/2018/hyperlinkcolor" val="tx"/>
                    </a:ext>
                  </a:extLst>
                </a:hlinkClick>
              </a:rPr>
              <a:t>hamartoma</a:t>
            </a:r>
            <a:r>
              <a:rPr lang="en-US" sz="2800" b="0" i="0" dirty="0">
                <a:solidFill>
                  <a:srgbClr val="1F1F1F"/>
                </a:solidFill>
                <a:effectLst/>
                <a:latin typeface="ElsevierGulliver"/>
              </a:rPr>
              <a:t>, </a:t>
            </a:r>
            <a:r>
              <a:rPr lang="en-US" sz="2800" b="0" i="0" u="sng" dirty="0">
                <a:solidFill>
                  <a:srgbClr val="FF0000"/>
                </a:solidFill>
                <a:effectLst/>
                <a:latin typeface="ElsevierGulliver"/>
              </a:rPr>
              <a:t>periampullary myoepithelial hamartoma </a:t>
            </a:r>
            <a:r>
              <a:rPr lang="en-US" sz="2800" b="0" i="0" dirty="0">
                <a:solidFill>
                  <a:srgbClr val="1F1F1F"/>
                </a:solidFill>
                <a:effectLst/>
                <a:latin typeface="ElsevierGulliver"/>
              </a:rPr>
              <a:t>and</a:t>
            </a:r>
            <a:r>
              <a:rPr lang="en-US" sz="2800" b="0" i="0" u="sng" dirty="0">
                <a:solidFill>
                  <a:srgbClr val="FF0000"/>
                </a:solidFill>
                <a:effectLst/>
                <a:latin typeface="ElsevierGulliver"/>
              </a:rPr>
              <a:t> </a:t>
            </a:r>
            <a:r>
              <a:rPr lang="en-US" sz="2800" b="0" i="0" u="sng" dirty="0">
                <a:solidFill>
                  <a:srgbClr val="FF0000"/>
                </a:solidFill>
                <a:effectLst/>
                <a:latin typeface="ElsevierGulliver"/>
                <a:hlinkClick r:id="rId6" tooltip="Learn more about pyogenic granuloma from ScienceDirect's AI-generated Topic Pages">
                  <a:extLst>
                    <a:ext uri="{A12FA001-AC4F-418D-AE19-62706E023703}">
                      <ahyp:hlinkClr xmlns:ahyp="http://schemas.microsoft.com/office/drawing/2018/hyperlinkcolor" val="tx"/>
                    </a:ext>
                  </a:extLst>
                </a:hlinkClick>
              </a:rPr>
              <a:t>pyogenic granuloma</a:t>
            </a:r>
            <a:r>
              <a:rPr lang="en-US" sz="2800" b="0" i="0" dirty="0">
                <a:solidFill>
                  <a:srgbClr val="1F1F1F"/>
                </a:solidFill>
                <a:effectLst/>
                <a:latin typeface="ElsevierGulliver"/>
              </a:rPr>
              <a:t>.</a:t>
            </a:r>
          </a:p>
          <a:p>
            <a:r>
              <a:rPr lang="en-US" sz="2800" b="0" i="0" dirty="0">
                <a:solidFill>
                  <a:srgbClr val="1F1F1F"/>
                </a:solidFill>
                <a:effectLst/>
                <a:latin typeface="ElsevierGulliver"/>
              </a:rPr>
              <a:t>Polyps from hereditary autosomal dominant syndromes (i.e. </a:t>
            </a:r>
            <a:r>
              <a:rPr lang="en-US" sz="2800" b="0" i="0" u="sng" dirty="0" err="1">
                <a:solidFill>
                  <a:srgbClr val="FF0000"/>
                </a:solidFill>
                <a:effectLst/>
                <a:latin typeface="ElsevierGulliver"/>
              </a:rPr>
              <a:t>Peutz</a:t>
            </a:r>
            <a:r>
              <a:rPr lang="en-US" sz="2800" b="0" i="0" u="sng" dirty="0">
                <a:solidFill>
                  <a:srgbClr val="FF0000"/>
                </a:solidFill>
                <a:effectLst/>
                <a:latin typeface="ElsevierGulliver"/>
              </a:rPr>
              <a:t>–</a:t>
            </a:r>
            <a:r>
              <a:rPr lang="en-US" sz="2800" b="0" i="0" u="sng" dirty="0" err="1">
                <a:solidFill>
                  <a:srgbClr val="FF0000"/>
                </a:solidFill>
                <a:effectLst/>
                <a:latin typeface="ElsevierGulliver"/>
              </a:rPr>
              <a:t>Jeghers</a:t>
            </a:r>
            <a:r>
              <a:rPr lang="en-US" sz="2800" b="0" i="0" u="sng" dirty="0">
                <a:solidFill>
                  <a:srgbClr val="FF0000"/>
                </a:solidFill>
                <a:effectLst/>
                <a:latin typeface="ElsevierGulliver"/>
              </a:rPr>
              <a:t> </a:t>
            </a:r>
            <a:r>
              <a:rPr lang="en-US" sz="2800" b="0" i="0" dirty="0">
                <a:solidFill>
                  <a:srgbClr val="1F1F1F"/>
                </a:solidFill>
                <a:effectLst/>
                <a:latin typeface="ElsevierGulliver"/>
              </a:rPr>
              <a:t>and </a:t>
            </a:r>
            <a:r>
              <a:rPr lang="en-US" sz="2800" b="0" i="0" u="sng" dirty="0">
                <a:solidFill>
                  <a:srgbClr val="FF0000"/>
                </a:solidFill>
                <a:effectLst/>
                <a:latin typeface="ElsevierGulliver"/>
              </a:rPr>
              <a:t>juvenile polyposis syndrome</a:t>
            </a:r>
            <a:r>
              <a:rPr lang="en-US" sz="2800" b="0" i="0" dirty="0">
                <a:solidFill>
                  <a:srgbClr val="1F1F1F"/>
                </a:solidFill>
                <a:effectLst/>
                <a:latin typeface="ElsevierGulliver"/>
              </a:rPr>
              <a:t>)  and extremely rare polyposis syndrome with unknown etiology, i.e. </a:t>
            </a:r>
            <a:r>
              <a:rPr lang="en-US" sz="2800" b="0" i="0" u="sng" dirty="0" err="1">
                <a:solidFill>
                  <a:srgbClr val="FF0000"/>
                </a:solidFill>
                <a:effectLst/>
                <a:latin typeface="ElsevierGulliver"/>
              </a:rPr>
              <a:t>Cronkhite</a:t>
            </a:r>
            <a:r>
              <a:rPr lang="en-US" sz="2800" b="0" i="0" u="sng" dirty="0">
                <a:solidFill>
                  <a:srgbClr val="FF0000"/>
                </a:solidFill>
                <a:effectLst/>
                <a:latin typeface="ElsevierGulliver"/>
              </a:rPr>
              <a:t>–Canada</a:t>
            </a:r>
            <a:r>
              <a:rPr lang="en-US" sz="2800" b="0" i="0" dirty="0">
                <a:solidFill>
                  <a:srgbClr val="1F1F1F"/>
                </a:solidFill>
                <a:effectLst/>
                <a:latin typeface="ElsevierGulliver"/>
              </a:rPr>
              <a:t> syndrome also may be found rarely .</a:t>
            </a:r>
          </a:p>
          <a:p>
            <a:endParaRPr lang="en-US" sz="2800" dirty="0">
              <a:solidFill>
                <a:srgbClr val="1F1F1F"/>
              </a:solidFill>
              <a:latin typeface="ElsevierGulliver"/>
            </a:endParaRPr>
          </a:p>
          <a:p>
            <a:endParaRPr lang="en-US" dirty="0">
              <a:solidFill>
                <a:srgbClr val="1F1F1F"/>
              </a:solidFill>
              <a:latin typeface="ElsevierGulliver"/>
            </a:endParaRPr>
          </a:p>
          <a:p>
            <a:endParaRPr lang="en-US" dirty="0"/>
          </a:p>
        </p:txBody>
      </p:sp>
    </p:spTree>
    <p:extLst>
      <p:ext uri="{BB962C8B-B14F-4D97-AF65-F5344CB8AC3E}">
        <p14:creationId xmlns:p14="http://schemas.microsoft.com/office/powerpoint/2010/main" val="282767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2E48F-0ABC-25FE-887F-071D1B5B4DD0}"/>
              </a:ext>
            </a:extLst>
          </p:cNvPr>
          <p:cNvSpPr>
            <a:spLocks noGrp="1"/>
          </p:cNvSpPr>
          <p:nvPr>
            <p:ph idx="1"/>
          </p:nvPr>
        </p:nvSpPr>
        <p:spPr>
          <a:xfrm>
            <a:off x="989012" y="304800"/>
            <a:ext cx="10896600" cy="6400800"/>
          </a:xfrm>
        </p:spPr>
        <p:txBody>
          <a:bodyPr>
            <a:normAutofit/>
          </a:bodyPr>
          <a:lstStyle/>
          <a:p>
            <a:pPr>
              <a:buFont typeface="Wingdings" panose="05000000000000000000" pitchFamily="2" charset="2"/>
              <a:buChar char="Ø"/>
            </a:pPr>
            <a:r>
              <a:rPr lang="en-US" sz="3200" b="1" i="0" u="sng" dirty="0">
                <a:solidFill>
                  <a:srgbClr val="FF0000"/>
                </a:solidFill>
                <a:effectLst/>
                <a:latin typeface="ElsevierGulliver"/>
              </a:rPr>
              <a:t>Adenomas</a:t>
            </a:r>
          </a:p>
          <a:p>
            <a:pPr marL="342900" indent="-342900"/>
            <a:r>
              <a:rPr lang="en-US" b="0" i="0" dirty="0">
                <a:solidFill>
                  <a:srgbClr val="1F1F1F"/>
                </a:solidFill>
                <a:effectLst/>
                <a:latin typeface="ElsevierGulliver"/>
              </a:rPr>
              <a:t>Adenomas are the most frequently encountered polyps in the small intestine.</a:t>
            </a:r>
          </a:p>
          <a:p>
            <a:pPr marL="342900" indent="-342900"/>
            <a:r>
              <a:rPr lang="en-US" b="0" i="0" dirty="0">
                <a:solidFill>
                  <a:srgbClr val="1F1F1F"/>
                </a:solidFill>
                <a:effectLst/>
                <a:latin typeface="ElsevierGulliver"/>
              </a:rPr>
              <a:t>These neoplasms have a predilection for the </a:t>
            </a:r>
            <a:r>
              <a:rPr lang="en-US" b="1" i="0" dirty="0">
                <a:solidFill>
                  <a:srgbClr val="1F1F1F"/>
                </a:solidFill>
                <a:effectLst/>
                <a:latin typeface="ElsevierGulliver"/>
              </a:rPr>
              <a:t>distal duodenum, ampullary and periampullary region</a:t>
            </a:r>
            <a:r>
              <a:rPr lang="en-US" b="0" i="0" dirty="0">
                <a:solidFill>
                  <a:srgbClr val="1F1F1F"/>
                </a:solidFill>
                <a:effectLst/>
                <a:latin typeface="ElsevierGulliver"/>
              </a:rPr>
              <a:t>, but can be found throughout the entire small intestine.</a:t>
            </a:r>
          </a:p>
          <a:p>
            <a:pPr marL="342900" indent="-342900"/>
            <a:r>
              <a:rPr lang="en-US" b="0" i="0" dirty="0">
                <a:solidFill>
                  <a:srgbClr val="1F1F1F"/>
                </a:solidFill>
                <a:effectLst/>
                <a:latin typeface="ElsevierGulliver"/>
              </a:rPr>
              <a:t>small-bowel adenomas tend to have a more pronounced </a:t>
            </a:r>
            <a:r>
              <a:rPr lang="en-US" b="1" i="0" dirty="0">
                <a:solidFill>
                  <a:srgbClr val="1F1F1F"/>
                </a:solidFill>
                <a:effectLst/>
                <a:latin typeface="ElsevierGulliver"/>
              </a:rPr>
              <a:t>villous or </a:t>
            </a:r>
            <a:r>
              <a:rPr lang="en-US" b="1" i="0" dirty="0" err="1">
                <a:solidFill>
                  <a:srgbClr val="1F1F1F"/>
                </a:solidFill>
                <a:effectLst/>
                <a:latin typeface="ElsevierGulliver"/>
              </a:rPr>
              <a:t>tubulovillous</a:t>
            </a:r>
            <a:r>
              <a:rPr lang="en-US" b="1" i="0" dirty="0">
                <a:solidFill>
                  <a:srgbClr val="1F1F1F"/>
                </a:solidFill>
                <a:effectLst/>
                <a:latin typeface="ElsevierGulliver"/>
              </a:rPr>
              <a:t> architecture </a:t>
            </a:r>
            <a:r>
              <a:rPr lang="en-US" i="0" dirty="0">
                <a:solidFill>
                  <a:srgbClr val="1F1F1F"/>
                </a:solidFill>
                <a:effectLst/>
                <a:latin typeface="ElsevierGulliver"/>
              </a:rPr>
              <a:t>than </a:t>
            </a:r>
            <a:r>
              <a:rPr lang="en-US" b="0" i="0" dirty="0">
                <a:solidFill>
                  <a:srgbClr val="1F1F1F"/>
                </a:solidFill>
                <a:effectLst/>
                <a:latin typeface="ElsevierGulliver"/>
              </a:rPr>
              <a:t>adenomas in the colorectum.</a:t>
            </a:r>
          </a:p>
          <a:p>
            <a:pPr marL="0" indent="0">
              <a:buNone/>
            </a:pPr>
            <a:endParaRPr lang="en-US" sz="3500" b="1" i="0" u="sng" dirty="0">
              <a:solidFill>
                <a:srgbClr val="FF0000"/>
              </a:solidFill>
              <a:effectLst/>
              <a:latin typeface="ElsevierGulliver"/>
            </a:endParaRPr>
          </a:p>
          <a:p>
            <a:pPr marL="0" indent="0">
              <a:buNone/>
            </a:pPr>
            <a:endParaRPr lang="en-US" sz="3500" b="1" i="0" u="sng" dirty="0">
              <a:solidFill>
                <a:srgbClr val="FF0000"/>
              </a:solidFill>
              <a:effectLst/>
              <a:latin typeface="ElsevierGulliver"/>
            </a:endParaRPr>
          </a:p>
          <a:p>
            <a:pPr marL="457200" indent="-457200">
              <a:buFont typeface="Wingdings" panose="05000000000000000000" pitchFamily="2" charset="2"/>
              <a:buChar char="Ø"/>
            </a:pPr>
            <a:endParaRPr lang="nn-NO" sz="3200" b="1" i="0" u="sng" dirty="0">
              <a:solidFill>
                <a:schemeClr val="tx2"/>
              </a:solidFill>
              <a:effectLst/>
              <a:latin typeface="ElsevierGulliver"/>
            </a:endParaRPr>
          </a:p>
          <a:p>
            <a:pPr marL="342900" indent="-342900">
              <a:buFont typeface="Wingdings" panose="05000000000000000000" pitchFamily="2" charset="2"/>
              <a:buChar char="Ø"/>
            </a:pPr>
            <a:endParaRPr lang="en-US" b="0" i="0" dirty="0">
              <a:solidFill>
                <a:srgbClr val="1F1F1F"/>
              </a:solidFill>
              <a:effectLst/>
              <a:latin typeface="ElsevierGulliver"/>
            </a:endParaRPr>
          </a:p>
          <a:p>
            <a:pPr marL="342900" indent="-342900"/>
            <a:endParaRPr lang="en-US" b="1" i="0" u="sng" dirty="0">
              <a:solidFill>
                <a:srgbClr val="1F1F1F"/>
              </a:solidFill>
              <a:effectLst/>
              <a:latin typeface="ElsevierGulliver"/>
            </a:endParaRPr>
          </a:p>
          <a:p>
            <a:pPr marL="0" indent="0">
              <a:buNone/>
            </a:pPr>
            <a:r>
              <a:rPr lang="en-US" b="1" u="sng" dirty="0">
                <a:solidFill>
                  <a:srgbClr val="1F1F1F"/>
                </a:solidFill>
                <a:latin typeface="ElsevierGulliver"/>
              </a:rPr>
              <a:t>    </a:t>
            </a:r>
            <a:endParaRPr lang="en-US" b="1" i="0" u="sng" dirty="0">
              <a:solidFill>
                <a:srgbClr val="1F1F1F"/>
              </a:solidFill>
              <a:effectLst/>
              <a:latin typeface="ElsevierGulliver"/>
            </a:endParaRPr>
          </a:p>
          <a:p>
            <a:pPr marL="0" indent="0">
              <a:buNone/>
            </a:pPr>
            <a:endParaRPr lang="en-US" dirty="0"/>
          </a:p>
        </p:txBody>
      </p:sp>
      <p:sp>
        <p:nvSpPr>
          <p:cNvPr id="4" name="TextBox 3">
            <a:extLst>
              <a:ext uri="{FF2B5EF4-FFF2-40B4-BE49-F238E27FC236}">
                <a16:creationId xmlns:a16="http://schemas.microsoft.com/office/drawing/2014/main" id="{D7E6977E-9AF2-50F9-E1BF-C56BEE5EED5E}"/>
              </a:ext>
            </a:extLst>
          </p:cNvPr>
          <p:cNvSpPr txBox="1"/>
          <p:nvPr/>
        </p:nvSpPr>
        <p:spPr>
          <a:xfrm>
            <a:off x="1141412" y="3733800"/>
            <a:ext cx="10744200" cy="3050066"/>
          </a:xfrm>
          <a:prstGeom prst="rect">
            <a:avLst/>
          </a:prstGeom>
          <a:noFill/>
        </p:spPr>
        <p:txBody>
          <a:bodyPr wrap="square" rtlCol="0">
            <a:spAutoFit/>
          </a:bodyPr>
          <a:lstStyle/>
          <a:p>
            <a:pPr marL="342900" indent="-342900">
              <a:buFont typeface="Wingdings" panose="05000000000000000000" pitchFamily="2" charset="2"/>
              <a:buChar char="Ø"/>
            </a:pPr>
            <a:r>
              <a:rPr lang="nn-NO" sz="3200" b="1" i="0" u="sng" dirty="0">
                <a:solidFill>
                  <a:srgbClr val="FF0000"/>
                </a:solidFill>
                <a:effectLst/>
                <a:latin typeface="ElsevierGulliver"/>
              </a:rPr>
              <a:t>Brunner gland hyperplasia/hamartoma/adenoma</a:t>
            </a:r>
          </a:p>
          <a:p>
            <a:endParaRPr lang="nn-NO" sz="3200" b="1" i="0" u="sng" dirty="0">
              <a:solidFill>
                <a:srgbClr val="FF0000"/>
              </a:solidFill>
              <a:effectLst/>
              <a:latin typeface="ElsevierGulliver"/>
            </a:endParaRPr>
          </a:p>
          <a:p>
            <a:pPr marL="457200" indent="-457200">
              <a:buFont typeface="Arial" panose="020B0604020202020204" pitchFamily="34" charset="0"/>
              <a:buChar char="•"/>
            </a:pPr>
            <a:r>
              <a:rPr lang="en-US" sz="2800" b="0" i="0" dirty="0">
                <a:solidFill>
                  <a:srgbClr val="1F1F1F"/>
                </a:solidFill>
                <a:effectLst/>
                <a:latin typeface="ElsevierGulliver"/>
              </a:rPr>
              <a:t>commonly encountered in association with </a:t>
            </a:r>
            <a:r>
              <a:rPr lang="en-US" sz="2800" b="1" i="0" dirty="0">
                <a:solidFill>
                  <a:srgbClr val="1F1F1F"/>
                </a:solidFill>
                <a:effectLst/>
                <a:latin typeface="ElsevierGulliver"/>
              </a:rPr>
              <a:t>peptic duodenitis</a:t>
            </a:r>
            <a:r>
              <a:rPr lang="en-US" sz="2800" b="0" i="0" dirty="0">
                <a:solidFill>
                  <a:srgbClr val="1F1F1F"/>
                </a:solidFill>
                <a:effectLst/>
                <a:latin typeface="ElsevierGulliver"/>
              </a:rPr>
              <a:t>, and therefore mostly limited to the duodenal bulb. </a:t>
            </a:r>
          </a:p>
          <a:p>
            <a:pPr marL="457200" indent="-457200">
              <a:buFont typeface="Arial" panose="020B0604020202020204" pitchFamily="34" charset="0"/>
              <a:buChar char="•"/>
            </a:pPr>
            <a:r>
              <a:rPr lang="en-US" sz="2800" b="0" i="0" dirty="0">
                <a:solidFill>
                  <a:srgbClr val="1F1F1F"/>
                </a:solidFill>
                <a:effectLst/>
                <a:latin typeface="ElsevierGulliver"/>
              </a:rPr>
              <a:t>At endoscopy, hyperplasia of Brunner glands appears as nodular duodenitis.</a:t>
            </a:r>
          </a:p>
          <a:p>
            <a:pPr>
              <a:lnSpc>
                <a:spcPct val="90000"/>
              </a:lnSpc>
            </a:pPr>
            <a:endParaRPr lang="en-US" dirty="0"/>
          </a:p>
        </p:txBody>
      </p:sp>
    </p:spTree>
    <p:extLst>
      <p:ext uri="{BB962C8B-B14F-4D97-AF65-F5344CB8AC3E}">
        <p14:creationId xmlns:p14="http://schemas.microsoft.com/office/powerpoint/2010/main" val="238056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4C354-4897-DE0A-B9D3-58FE30FAEE0A}"/>
              </a:ext>
            </a:extLst>
          </p:cNvPr>
          <p:cNvSpPr>
            <a:spLocks noGrp="1"/>
          </p:cNvSpPr>
          <p:nvPr>
            <p:ph idx="1"/>
          </p:nvPr>
        </p:nvSpPr>
        <p:spPr>
          <a:xfrm>
            <a:off x="1217612" y="381000"/>
            <a:ext cx="10668000" cy="6248400"/>
          </a:xfrm>
        </p:spPr>
        <p:txBody>
          <a:bodyPr/>
          <a:lstStyle/>
          <a:p>
            <a:pPr>
              <a:buFont typeface="Wingdings" panose="05000000000000000000" pitchFamily="2" charset="2"/>
              <a:buChar char="Ø"/>
            </a:pPr>
            <a:r>
              <a:rPr lang="en-US" sz="3200" b="1" i="0" u="sng" dirty="0">
                <a:solidFill>
                  <a:srgbClr val="FF0000"/>
                </a:solidFill>
                <a:effectLst/>
                <a:latin typeface="ElsevierGulliver"/>
              </a:rPr>
              <a:t>Periampullary myoepithelial hamartoma/adenomyoma</a:t>
            </a:r>
          </a:p>
          <a:p>
            <a:pPr marL="457200" indent="-457200"/>
            <a:r>
              <a:rPr lang="en-US" sz="2400" b="0" i="0" dirty="0">
                <a:solidFill>
                  <a:srgbClr val="1F1F1F"/>
                </a:solidFill>
                <a:effectLst/>
                <a:latin typeface="ElsevierGulliver"/>
              </a:rPr>
              <a:t>Small myoepithelial hamartomas composed of dilated gland elements and surrounded by muscle occur in the duodenum usually in relation to the ampulla of </a:t>
            </a:r>
            <a:r>
              <a:rPr lang="en-US" sz="2400" b="0" i="0" dirty="0" err="1">
                <a:solidFill>
                  <a:srgbClr val="1F1F1F"/>
                </a:solidFill>
                <a:effectLst/>
                <a:latin typeface="ElsevierGulliver"/>
              </a:rPr>
              <a:t>Vater</a:t>
            </a:r>
            <a:r>
              <a:rPr lang="en-US" sz="2400" b="0" i="0" dirty="0">
                <a:solidFill>
                  <a:srgbClr val="1F1F1F"/>
                </a:solidFill>
                <a:effectLst/>
                <a:latin typeface="ElsevierGulliver"/>
              </a:rPr>
              <a:t>.</a:t>
            </a:r>
            <a:endParaRPr lang="en-US" sz="3200" b="1" u="sng" dirty="0">
              <a:solidFill>
                <a:srgbClr val="FF0000"/>
              </a:solidFill>
              <a:latin typeface="ElsevierGulliver"/>
            </a:endParaRPr>
          </a:p>
          <a:p>
            <a:pPr marL="457200" indent="-457200"/>
            <a:r>
              <a:rPr lang="en-US" sz="2400" b="0" i="0" dirty="0">
                <a:solidFill>
                  <a:srgbClr val="1F1F1F"/>
                </a:solidFill>
                <a:effectLst/>
                <a:latin typeface="ElsevierGulliver"/>
              </a:rPr>
              <a:t>These lesions are also called </a:t>
            </a:r>
            <a:r>
              <a:rPr lang="en-US" sz="2400" b="1" i="0" dirty="0">
                <a:solidFill>
                  <a:srgbClr val="1F1F1F"/>
                </a:solidFill>
                <a:effectLst/>
                <a:latin typeface="ElsevierGulliver"/>
              </a:rPr>
              <a:t>adenomyomas</a:t>
            </a:r>
            <a:r>
              <a:rPr lang="en-US" sz="2400" b="0" i="0" dirty="0">
                <a:solidFill>
                  <a:srgbClr val="1F1F1F"/>
                </a:solidFill>
                <a:effectLst/>
                <a:latin typeface="ElsevierGulliver"/>
              </a:rPr>
              <a:t>.</a:t>
            </a:r>
          </a:p>
          <a:p>
            <a:pPr marL="457200" indent="-457200"/>
            <a:r>
              <a:rPr lang="en-US" sz="2400" b="0" i="0" dirty="0">
                <a:solidFill>
                  <a:srgbClr val="1F1F1F"/>
                </a:solidFill>
                <a:effectLst/>
                <a:latin typeface="ElsevierGulliver"/>
              </a:rPr>
              <a:t> Most cases are asymptomatic and discovered incidentally</a:t>
            </a:r>
            <a:endParaRPr lang="en-US" dirty="0">
              <a:solidFill>
                <a:srgbClr val="1F1F1F"/>
              </a:solidFill>
              <a:latin typeface="ElsevierGulliver"/>
            </a:endParaRPr>
          </a:p>
          <a:p>
            <a:pPr marL="457200" indent="-457200"/>
            <a:r>
              <a:rPr lang="en-US" sz="2400" b="0" i="0" dirty="0">
                <a:solidFill>
                  <a:srgbClr val="1F1F1F"/>
                </a:solidFill>
                <a:effectLst/>
                <a:latin typeface="ElsevierGulliver"/>
              </a:rPr>
              <a:t>larger pedunculated lesions may cause </a:t>
            </a:r>
            <a:r>
              <a:rPr lang="en-US" sz="2400" b="1" i="0" dirty="0">
                <a:solidFill>
                  <a:srgbClr val="1F1F1F"/>
                </a:solidFill>
                <a:effectLst/>
                <a:latin typeface="ElsevierGulliver"/>
              </a:rPr>
              <a:t>intermittent biliary or pancreatic obstruction.</a:t>
            </a:r>
          </a:p>
          <a:p>
            <a:pPr marL="457200" indent="-457200"/>
            <a:r>
              <a:rPr lang="en-US" sz="2400" b="0" i="0" dirty="0">
                <a:solidFill>
                  <a:srgbClr val="1F1F1F"/>
                </a:solidFill>
                <a:effectLst/>
                <a:latin typeface="ElsevierGulliver"/>
              </a:rPr>
              <a:t>Both sexes appear equally affected.</a:t>
            </a:r>
            <a:endParaRPr lang="en-US" b="1" dirty="0">
              <a:solidFill>
                <a:srgbClr val="1F1F1F"/>
              </a:solidFill>
              <a:latin typeface="ElsevierGulliver"/>
            </a:endParaRPr>
          </a:p>
          <a:p>
            <a:pPr marL="457200" indent="-457200"/>
            <a:r>
              <a:rPr lang="en-US" sz="2400" b="0" i="0" dirty="0">
                <a:solidFill>
                  <a:srgbClr val="1F1F1F"/>
                </a:solidFill>
                <a:effectLst/>
                <a:latin typeface="ElsevierGulliver"/>
              </a:rPr>
              <a:t> The macroscopic appearance is usually of an umbilicated, sessile polyp. </a:t>
            </a:r>
            <a:endParaRPr lang="en-US" sz="3200" b="1" i="0" u="sng" dirty="0">
              <a:solidFill>
                <a:schemeClr val="tx2"/>
              </a:solidFill>
              <a:effectLst/>
              <a:latin typeface="ElsevierGulliver"/>
            </a:endParaRPr>
          </a:p>
          <a:p>
            <a:pPr marL="0" indent="0">
              <a:buNone/>
            </a:pPr>
            <a:endParaRPr lang="en-US" sz="3200" b="1" i="0" u="sng" dirty="0">
              <a:solidFill>
                <a:srgbClr val="FF0000"/>
              </a:solidFill>
              <a:effectLst/>
              <a:latin typeface="ElsevierGulliver"/>
            </a:endParaRPr>
          </a:p>
          <a:p>
            <a:pPr marL="0" indent="0">
              <a:buNone/>
            </a:pPr>
            <a:endParaRPr lang="en-US" dirty="0"/>
          </a:p>
        </p:txBody>
      </p:sp>
    </p:spTree>
    <p:extLst>
      <p:ext uri="{BB962C8B-B14F-4D97-AF65-F5344CB8AC3E}">
        <p14:creationId xmlns:p14="http://schemas.microsoft.com/office/powerpoint/2010/main" val="66587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AFB64-937C-98DE-993E-97E4A6B58CDE}"/>
              </a:ext>
            </a:extLst>
          </p:cNvPr>
          <p:cNvSpPr>
            <a:spLocks noGrp="1"/>
          </p:cNvSpPr>
          <p:nvPr>
            <p:ph idx="1"/>
          </p:nvPr>
        </p:nvSpPr>
        <p:spPr>
          <a:xfrm>
            <a:off x="1141412" y="304800"/>
            <a:ext cx="10668000" cy="6324600"/>
          </a:xfrm>
        </p:spPr>
        <p:txBody>
          <a:bodyPr>
            <a:normAutofit/>
          </a:bodyPr>
          <a:lstStyle/>
          <a:p>
            <a:pPr algn="l">
              <a:buFont typeface="Wingdings" panose="05000000000000000000" pitchFamily="2" charset="2"/>
              <a:buChar char="Ø"/>
            </a:pPr>
            <a:r>
              <a:rPr lang="en-US" sz="3200" b="1" i="0" u="sng" dirty="0" err="1">
                <a:solidFill>
                  <a:srgbClr val="FF0000"/>
                </a:solidFill>
                <a:effectLst/>
                <a:latin typeface="ElsevierGulliver"/>
              </a:rPr>
              <a:t>Cronkhite</a:t>
            </a:r>
            <a:r>
              <a:rPr lang="en-US" sz="3200" b="1" i="0" u="sng" dirty="0">
                <a:solidFill>
                  <a:srgbClr val="FF0000"/>
                </a:solidFill>
                <a:effectLst/>
                <a:latin typeface="ElsevierGulliver"/>
              </a:rPr>
              <a:t>–Canada syndrome</a:t>
            </a:r>
          </a:p>
          <a:p>
            <a:pPr algn="l"/>
            <a:r>
              <a:rPr lang="en-US" sz="2400" b="0" i="0" dirty="0">
                <a:solidFill>
                  <a:srgbClr val="1F1F1F"/>
                </a:solidFill>
                <a:effectLst/>
                <a:latin typeface="ElsevierGulliver"/>
              </a:rPr>
              <a:t>This rare syndrome combines </a:t>
            </a:r>
            <a:r>
              <a:rPr lang="en-US" sz="2400" b="1" i="0" dirty="0">
                <a:solidFill>
                  <a:srgbClr val="1F1F1F"/>
                </a:solidFill>
                <a:effectLst/>
                <a:latin typeface="ElsevierGulliver"/>
              </a:rPr>
              <a:t>diffuse polypoid thickening of the small-bowel mucosa </a:t>
            </a:r>
            <a:r>
              <a:rPr lang="en-US" sz="2400" b="0" i="0" dirty="0">
                <a:solidFill>
                  <a:srgbClr val="1F1F1F"/>
                </a:solidFill>
                <a:effectLst/>
                <a:latin typeface="ElsevierGulliver"/>
              </a:rPr>
              <a:t>with ectodermal changes that include </a:t>
            </a:r>
            <a:r>
              <a:rPr lang="en-US" sz="2400" b="1" i="0" dirty="0">
                <a:solidFill>
                  <a:srgbClr val="1F1F1F"/>
                </a:solidFill>
                <a:effectLst/>
                <a:latin typeface="ElsevierGulliver"/>
              </a:rPr>
              <a:t>alopecia</a:t>
            </a:r>
            <a:r>
              <a:rPr lang="en-US" sz="2400" b="0" i="0" dirty="0">
                <a:solidFill>
                  <a:srgbClr val="1F1F1F"/>
                </a:solidFill>
                <a:effectLst/>
                <a:latin typeface="ElsevierGulliver"/>
              </a:rPr>
              <a:t>, </a:t>
            </a:r>
            <a:r>
              <a:rPr lang="en-US" sz="2400" b="1" i="0" dirty="0">
                <a:solidFill>
                  <a:srgbClr val="1F1F1F"/>
                </a:solidFill>
                <a:effectLst/>
                <a:latin typeface="ElsevierGulliver"/>
              </a:rPr>
              <a:t>hyperpigmentation</a:t>
            </a:r>
            <a:r>
              <a:rPr lang="en-US" sz="2400" b="0" i="0" dirty="0">
                <a:solidFill>
                  <a:srgbClr val="1F1F1F"/>
                </a:solidFill>
                <a:effectLst/>
                <a:latin typeface="ElsevierGulliver"/>
              </a:rPr>
              <a:t> </a:t>
            </a:r>
            <a:r>
              <a:rPr lang="en-US" sz="2400" b="1" i="0" dirty="0">
                <a:solidFill>
                  <a:srgbClr val="1F1F1F"/>
                </a:solidFill>
                <a:effectLst/>
                <a:latin typeface="ElsevierGulliver"/>
              </a:rPr>
              <a:t>and atrophy of the nails</a:t>
            </a:r>
            <a:r>
              <a:rPr lang="en-US" sz="2400" b="0" i="0" dirty="0">
                <a:solidFill>
                  <a:srgbClr val="1F1F1F"/>
                </a:solidFill>
                <a:effectLst/>
                <a:latin typeface="ElsevierGulliver"/>
              </a:rPr>
              <a:t>.</a:t>
            </a:r>
          </a:p>
          <a:p>
            <a:pPr marL="342900" indent="-342900" algn="l"/>
            <a:r>
              <a:rPr lang="en-US" b="0" i="0" dirty="0">
                <a:solidFill>
                  <a:srgbClr val="1F1F1F"/>
                </a:solidFill>
                <a:effectLst/>
                <a:latin typeface="ElsevierGulliver"/>
              </a:rPr>
              <a:t>the mucosa appears to be diffusely inflamed and is carpeted with small rounded polyps </a:t>
            </a:r>
            <a:r>
              <a:rPr lang="en-US" dirty="0">
                <a:solidFill>
                  <a:srgbClr val="1F1F1F"/>
                </a:solidFill>
                <a:latin typeface="ElsevierGulliver"/>
              </a:rPr>
              <a:t>.</a:t>
            </a:r>
          </a:p>
          <a:p>
            <a:pPr marL="342900" indent="-342900"/>
            <a:r>
              <a:rPr lang="en-US" b="0" i="0" dirty="0">
                <a:solidFill>
                  <a:srgbClr val="1F1F1F"/>
                </a:solidFill>
                <a:effectLst/>
                <a:latin typeface="ElsevierGulliver"/>
              </a:rPr>
              <a:t>occurs primarily in patients between 50 and 70 years of age.</a:t>
            </a:r>
          </a:p>
          <a:p>
            <a:pPr marL="342900" indent="-342900"/>
            <a:r>
              <a:rPr lang="en-US" dirty="0">
                <a:solidFill>
                  <a:srgbClr val="000000"/>
                </a:solidFill>
                <a:latin typeface="Segoe UI" panose="020B0502040204020203" pitchFamily="34" charset="0"/>
              </a:rPr>
              <a:t>Most common in Japanese descents and the male to female ratio is 2:1</a:t>
            </a:r>
          </a:p>
          <a:p>
            <a:pPr algn="l"/>
            <a:endParaRPr lang="en-US" sz="3200" b="1" i="0" u="sng" dirty="0">
              <a:solidFill>
                <a:schemeClr val="tx2"/>
              </a:solidFill>
              <a:effectLst/>
              <a:latin typeface="ElsevierGulliver"/>
            </a:endParaRPr>
          </a:p>
        </p:txBody>
      </p:sp>
      <p:pic>
        <p:nvPicPr>
          <p:cNvPr id="2" name="Picture 1">
            <a:extLst>
              <a:ext uri="{FF2B5EF4-FFF2-40B4-BE49-F238E27FC236}">
                <a16:creationId xmlns:a16="http://schemas.microsoft.com/office/drawing/2014/main" id="{E24B4E7E-C208-FE74-B826-77D0C8510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3" y="4114800"/>
            <a:ext cx="9525000" cy="2663103"/>
          </a:xfrm>
          <a:prstGeom prst="rect">
            <a:avLst/>
          </a:prstGeom>
        </p:spPr>
      </p:pic>
    </p:spTree>
    <p:extLst>
      <p:ext uri="{BB962C8B-B14F-4D97-AF65-F5344CB8AC3E}">
        <p14:creationId xmlns:p14="http://schemas.microsoft.com/office/powerpoint/2010/main" val="133886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9B4C-5181-FA9C-D773-33B69DB262FE}"/>
              </a:ext>
            </a:extLst>
          </p:cNvPr>
          <p:cNvSpPr>
            <a:spLocks noGrp="1"/>
          </p:cNvSpPr>
          <p:nvPr>
            <p:ph type="title"/>
          </p:nvPr>
        </p:nvSpPr>
        <p:spPr>
          <a:xfrm>
            <a:off x="836613" y="0"/>
            <a:ext cx="9448800" cy="1219200"/>
          </a:xfrm>
        </p:spPr>
        <p:txBody>
          <a:bodyPr/>
          <a:lstStyle/>
          <a:p>
            <a:pPr marL="571500" indent="-571500">
              <a:buFont typeface="Wingdings" panose="05000000000000000000" pitchFamily="2" charset="2"/>
              <a:buChar char="v"/>
            </a:pPr>
            <a:r>
              <a:rPr lang="en-US" dirty="0">
                <a:solidFill>
                  <a:schemeClr val="tx2"/>
                </a:solidFill>
              </a:rPr>
              <a:t>Clinical Presentation of small intestinal polyps</a:t>
            </a:r>
          </a:p>
        </p:txBody>
      </p:sp>
      <p:sp>
        <p:nvSpPr>
          <p:cNvPr id="3" name="Content Placeholder 2">
            <a:extLst>
              <a:ext uri="{FF2B5EF4-FFF2-40B4-BE49-F238E27FC236}">
                <a16:creationId xmlns:a16="http://schemas.microsoft.com/office/drawing/2014/main" id="{6D4CC97A-FF80-E404-BF4D-502BD9484D17}"/>
              </a:ext>
            </a:extLst>
          </p:cNvPr>
          <p:cNvSpPr>
            <a:spLocks noGrp="1"/>
          </p:cNvSpPr>
          <p:nvPr>
            <p:ph idx="1"/>
          </p:nvPr>
        </p:nvSpPr>
        <p:spPr/>
        <p:txBody>
          <a:bodyPr/>
          <a:lstStyle/>
          <a:p>
            <a:r>
              <a:rPr lang="en-US" b="0" i="0" dirty="0">
                <a:solidFill>
                  <a:schemeClr val="tx2"/>
                </a:solidFill>
                <a:effectLst/>
                <a:latin typeface="Cambria" panose="02040503050406030204" pitchFamily="18" charset="0"/>
              </a:rPr>
              <a:t>Most duodenal polyps or lesions are found</a:t>
            </a:r>
            <a:r>
              <a:rPr lang="en-US" b="1" i="0" dirty="0">
                <a:solidFill>
                  <a:schemeClr val="tx2"/>
                </a:solidFill>
                <a:effectLst/>
                <a:latin typeface="Cambria" panose="02040503050406030204" pitchFamily="18" charset="0"/>
              </a:rPr>
              <a:t> incidentally </a:t>
            </a:r>
            <a:r>
              <a:rPr lang="en-US" b="0" i="0" dirty="0">
                <a:solidFill>
                  <a:schemeClr val="tx2"/>
                </a:solidFill>
                <a:effectLst/>
                <a:latin typeface="Cambria" panose="02040503050406030204" pitchFamily="18" charset="0"/>
              </a:rPr>
              <a:t>on esophagogastroduodenoscopy (EGD) that is performed for other reasons.</a:t>
            </a:r>
          </a:p>
          <a:p>
            <a:r>
              <a:rPr lang="en-US" b="0" i="0" dirty="0">
                <a:solidFill>
                  <a:schemeClr val="tx2"/>
                </a:solidFill>
                <a:effectLst/>
                <a:latin typeface="Cambria" panose="02040503050406030204" pitchFamily="18" charset="0"/>
              </a:rPr>
              <a:t>Symptoms that have been attributed to small bowel polyps include</a:t>
            </a:r>
            <a:endParaRPr lang="en-US" dirty="0">
              <a:solidFill>
                <a:schemeClr val="tx2"/>
              </a:solidFill>
              <a:latin typeface="Cambria" panose="02040503050406030204" pitchFamily="18" charset="0"/>
            </a:endParaRPr>
          </a:p>
          <a:p>
            <a:pPr>
              <a:buFont typeface="Wingdings" panose="05000000000000000000" pitchFamily="2" charset="2"/>
              <a:buChar char="ü"/>
            </a:pPr>
            <a:r>
              <a:rPr lang="en-US" b="1" i="0" dirty="0">
                <a:solidFill>
                  <a:srgbClr val="212121"/>
                </a:solidFill>
                <a:effectLst/>
                <a:latin typeface="Cambria" panose="02040503050406030204" pitchFamily="18" charset="0"/>
              </a:rPr>
              <a:t>Dyspepsia.</a:t>
            </a:r>
          </a:p>
          <a:p>
            <a:pPr>
              <a:buFont typeface="Wingdings" panose="05000000000000000000" pitchFamily="2" charset="2"/>
              <a:buChar char="ü"/>
            </a:pPr>
            <a:r>
              <a:rPr lang="en-US" b="1" i="0" dirty="0">
                <a:solidFill>
                  <a:srgbClr val="212121"/>
                </a:solidFill>
                <a:effectLst/>
                <a:latin typeface="Cambria" panose="02040503050406030204" pitchFamily="18" charset="0"/>
              </a:rPr>
              <a:t>abdominal pain.</a:t>
            </a:r>
          </a:p>
          <a:p>
            <a:pPr>
              <a:buFont typeface="Wingdings" panose="05000000000000000000" pitchFamily="2" charset="2"/>
              <a:buChar char="ü"/>
            </a:pPr>
            <a:r>
              <a:rPr lang="en-US" b="1" i="0" dirty="0">
                <a:solidFill>
                  <a:srgbClr val="212121"/>
                </a:solidFill>
                <a:effectLst/>
                <a:latin typeface="Cambria" panose="02040503050406030204" pitchFamily="18" charset="0"/>
              </a:rPr>
              <a:t> overt gastrointestinal bleeding.</a:t>
            </a:r>
          </a:p>
          <a:p>
            <a:pPr>
              <a:buFont typeface="Wingdings" panose="05000000000000000000" pitchFamily="2" charset="2"/>
              <a:buChar char="ü"/>
            </a:pPr>
            <a:r>
              <a:rPr lang="en-US" b="1" i="0" dirty="0">
                <a:solidFill>
                  <a:srgbClr val="212121"/>
                </a:solidFill>
                <a:effectLst/>
                <a:latin typeface="Cambria" panose="02040503050406030204" pitchFamily="18" charset="0"/>
              </a:rPr>
              <a:t>Intussusception.</a:t>
            </a:r>
          </a:p>
          <a:p>
            <a:pPr>
              <a:buFont typeface="Wingdings" panose="05000000000000000000" pitchFamily="2" charset="2"/>
              <a:buChar char="ü"/>
            </a:pPr>
            <a:r>
              <a:rPr lang="en-US" b="1" i="0" dirty="0">
                <a:solidFill>
                  <a:srgbClr val="212121"/>
                </a:solidFill>
                <a:effectLst/>
                <a:latin typeface="Cambria" panose="02040503050406030204" pitchFamily="18" charset="0"/>
              </a:rPr>
              <a:t>Obstruction.</a:t>
            </a:r>
            <a:endParaRPr lang="en-US" b="1" dirty="0"/>
          </a:p>
        </p:txBody>
      </p:sp>
    </p:spTree>
    <p:extLst>
      <p:ext uri="{BB962C8B-B14F-4D97-AF65-F5344CB8AC3E}">
        <p14:creationId xmlns:p14="http://schemas.microsoft.com/office/powerpoint/2010/main" val="234521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C3AA-39A3-FC6D-4A06-839A4BC1010C}"/>
              </a:ext>
            </a:extLst>
          </p:cNvPr>
          <p:cNvSpPr>
            <a:spLocks noGrp="1"/>
          </p:cNvSpPr>
          <p:nvPr>
            <p:ph type="title"/>
          </p:nvPr>
        </p:nvSpPr>
        <p:spPr>
          <a:xfrm>
            <a:off x="1293813" y="76200"/>
            <a:ext cx="9601200" cy="1143000"/>
          </a:xfrm>
        </p:spPr>
        <p:txBody>
          <a:bodyPr/>
          <a:lstStyle/>
          <a:p>
            <a:pPr algn="ctr"/>
            <a:r>
              <a:rPr lang="en-US" b="1" i="0" dirty="0">
                <a:solidFill>
                  <a:srgbClr val="985735"/>
                </a:solidFill>
                <a:effectLst/>
                <a:latin typeface="arial" panose="020B0604020202020204" pitchFamily="34" charset="0"/>
              </a:rPr>
              <a:t>Management</a:t>
            </a:r>
            <a:br>
              <a:rPr lang="en-US" b="1" i="0" dirty="0">
                <a:solidFill>
                  <a:srgbClr val="985735"/>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328326D-91EE-7889-7DEC-552980F51F11}"/>
              </a:ext>
            </a:extLst>
          </p:cNvPr>
          <p:cNvSpPr>
            <a:spLocks noGrp="1"/>
          </p:cNvSpPr>
          <p:nvPr>
            <p:ph idx="1"/>
          </p:nvPr>
        </p:nvSpPr>
        <p:spPr>
          <a:xfrm>
            <a:off x="1293812" y="800100"/>
            <a:ext cx="10515600" cy="5981700"/>
          </a:xfrm>
        </p:spPr>
        <p:txBody>
          <a:bodyPr>
            <a:normAutofit fontScale="92500" lnSpcReduction="10000"/>
          </a:bodyPr>
          <a:lstStyle/>
          <a:p>
            <a:r>
              <a:rPr lang="en-US" b="0" i="0" dirty="0">
                <a:solidFill>
                  <a:srgbClr val="212121"/>
                </a:solidFill>
                <a:effectLst/>
                <a:latin typeface="Cambria" panose="02040503050406030204" pitchFamily="18" charset="0"/>
              </a:rPr>
              <a:t>There are certain anatomic characteristics of the duodenum that make endoscopic resection of </a:t>
            </a:r>
            <a:r>
              <a:rPr lang="en-US" b="1" i="0" dirty="0">
                <a:solidFill>
                  <a:srgbClr val="212121"/>
                </a:solidFill>
                <a:effectLst/>
                <a:latin typeface="Cambria" panose="02040503050406030204" pitchFamily="18" charset="0"/>
              </a:rPr>
              <a:t>duodenal</a:t>
            </a:r>
            <a:r>
              <a:rPr lang="en-US" b="0" i="0" dirty="0">
                <a:solidFill>
                  <a:srgbClr val="212121"/>
                </a:solidFill>
                <a:effectLst/>
                <a:latin typeface="Cambria" panose="02040503050406030204" pitchFamily="18" charset="0"/>
              </a:rPr>
              <a:t> lesions challenging. These factors include:</a:t>
            </a:r>
          </a:p>
          <a:p>
            <a:pPr marL="457200" indent="-457200">
              <a:buAutoNum type="arabicPeriod"/>
            </a:pPr>
            <a:r>
              <a:rPr lang="en-US" b="0" i="0" dirty="0">
                <a:solidFill>
                  <a:srgbClr val="212121"/>
                </a:solidFill>
                <a:effectLst/>
                <a:latin typeface="Cambria" panose="02040503050406030204" pitchFamily="18" charset="0"/>
              </a:rPr>
              <a:t>a narrow lumen</a:t>
            </a:r>
            <a:r>
              <a:rPr lang="en-US" dirty="0">
                <a:solidFill>
                  <a:srgbClr val="212121"/>
                </a:solidFill>
                <a:latin typeface="Cambria" panose="02040503050406030204" pitchFamily="18" charset="0"/>
              </a:rPr>
              <a:t>            </a:t>
            </a:r>
          </a:p>
          <a:p>
            <a:pPr marL="0" indent="0">
              <a:buNone/>
            </a:pPr>
            <a:endParaRPr lang="en-US" dirty="0">
              <a:solidFill>
                <a:srgbClr val="212121"/>
              </a:solidFill>
              <a:latin typeface="Cambria" panose="02040503050406030204" pitchFamily="18" charset="0"/>
            </a:endParaRPr>
          </a:p>
          <a:p>
            <a:pPr marL="0" indent="0">
              <a:buNone/>
            </a:pPr>
            <a:r>
              <a:rPr lang="en-US" dirty="0">
                <a:solidFill>
                  <a:srgbClr val="212121"/>
                </a:solidFill>
                <a:latin typeface="Cambria" panose="02040503050406030204" pitchFamily="18" charset="0"/>
              </a:rPr>
              <a:t> </a:t>
            </a:r>
            <a:r>
              <a:rPr lang="en-US" dirty="0">
                <a:solidFill>
                  <a:srgbClr val="002060"/>
                </a:solidFill>
                <a:latin typeface="Cambria" panose="02040503050406030204" pitchFamily="18" charset="0"/>
              </a:rPr>
              <a:t>2. </a:t>
            </a:r>
            <a:r>
              <a:rPr lang="en-US" b="0" i="0" dirty="0">
                <a:solidFill>
                  <a:srgbClr val="212121"/>
                </a:solidFill>
                <a:effectLst/>
                <a:latin typeface="Cambria" panose="02040503050406030204" pitchFamily="18" charset="0"/>
              </a:rPr>
              <a:t>     a “C-loop” that makes maintaining endoscope position difficult</a:t>
            </a:r>
          </a:p>
          <a:p>
            <a:pPr marL="0" indent="0">
              <a:buNone/>
            </a:pPr>
            <a:endParaRPr lang="en-US" b="0" i="0" dirty="0">
              <a:solidFill>
                <a:srgbClr val="212121"/>
              </a:solidFill>
              <a:effectLst/>
              <a:latin typeface="Cambria" panose="02040503050406030204" pitchFamily="18" charset="0"/>
            </a:endParaRPr>
          </a:p>
          <a:p>
            <a:pPr marL="457200" indent="-457200">
              <a:buAutoNum type="arabicPeriod" startAt="3"/>
            </a:pPr>
            <a:r>
              <a:rPr lang="en-US" b="0" i="0" dirty="0">
                <a:solidFill>
                  <a:srgbClr val="212121"/>
                </a:solidFill>
                <a:effectLst/>
                <a:latin typeface="Cambria" panose="02040503050406030204" pitchFamily="18" charset="0"/>
              </a:rPr>
              <a:t>Brunner’s glands in the submucosal layer that stiffen the wall and make mucosal lifting difficult</a:t>
            </a:r>
          </a:p>
          <a:p>
            <a:pPr marL="0" indent="0">
              <a:buNone/>
            </a:pPr>
            <a:endParaRPr lang="en-US" b="0" i="0" dirty="0">
              <a:solidFill>
                <a:srgbClr val="212121"/>
              </a:solidFill>
              <a:effectLst/>
              <a:latin typeface="Cambria" panose="02040503050406030204" pitchFamily="18" charset="0"/>
            </a:endParaRPr>
          </a:p>
          <a:p>
            <a:pPr marL="457200" indent="-457200">
              <a:buAutoNum type="arabicPeriod" startAt="4"/>
            </a:pPr>
            <a:r>
              <a:rPr lang="en-US" b="0" i="0" dirty="0">
                <a:solidFill>
                  <a:srgbClr val="212121"/>
                </a:solidFill>
                <a:effectLst/>
                <a:latin typeface="Cambria" panose="02040503050406030204" pitchFamily="18" charset="0"/>
              </a:rPr>
              <a:t>a thin deep muscle layer that results in a higher rate of perforation</a:t>
            </a:r>
          </a:p>
          <a:p>
            <a:pPr marL="457200" indent="-457200">
              <a:buAutoNum type="arabicPeriod" startAt="4"/>
            </a:pPr>
            <a:endParaRPr lang="en-US" dirty="0">
              <a:solidFill>
                <a:srgbClr val="212121"/>
              </a:solidFill>
              <a:latin typeface="Cambria" panose="02040503050406030204" pitchFamily="18" charset="0"/>
            </a:endParaRPr>
          </a:p>
          <a:p>
            <a:pPr marL="457200" indent="-457200">
              <a:buAutoNum type="arabicPeriod" startAt="4"/>
            </a:pPr>
            <a:r>
              <a:rPr lang="en-US" b="0" i="0" dirty="0">
                <a:solidFill>
                  <a:srgbClr val="212121"/>
                </a:solidFill>
                <a:effectLst/>
                <a:latin typeface="Cambria" panose="02040503050406030204" pitchFamily="18" charset="0"/>
              </a:rPr>
              <a:t>the duodenum has an extensive vascular network supplied by the gastroduodenal artery that increases the risk of bleeding, which can be severe and potentially life-threatening.</a:t>
            </a:r>
            <a:endParaRPr lang="en-US" dirty="0"/>
          </a:p>
        </p:txBody>
      </p:sp>
    </p:spTree>
    <p:extLst>
      <p:ext uri="{BB962C8B-B14F-4D97-AF65-F5344CB8AC3E}">
        <p14:creationId xmlns:p14="http://schemas.microsoft.com/office/powerpoint/2010/main" val="142888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C763-57DA-71AE-06CE-8AD887C526DC}"/>
              </a:ext>
            </a:extLst>
          </p:cNvPr>
          <p:cNvSpPr>
            <a:spLocks noGrp="1"/>
          </p:cNvSpPr>
          <p:nvPr>
            <p:ph type="title"/>
          </p:nvPr>
        </p:nvSpPr>
        <p:spPr>
          <a:xfrm>
            <a:off x="1293813" y="76200"/>
            <a:ext cx="9601200" cy="609600"/>
          </a:xfrm>
        </p:spPr>
        <p:txBody>
          <a:bodyPr/>
          <a:lstStyle/>
          <a:p>
            <a:pPr algn="ctr"/>
            <a:r>
              <a:rPr lang="en-US" dirty="0"/>
              <a:t>Double balloon </a:t>
            </a:r>
            <a:r>
              <a:rPr lang="en-US" dirty="0" err="1"/>
              <a:t>enteroscopy</a:t>
            </a:r>
            <a:endParaRPr lang="en-US" dirty="0"/>
          </a:p>
        </p:txBody>
      </p:sp>
      <p:sp>
        <p:nvSpPr>
          <p:cNvPr id="3" name="Content Placeholder 2">
            <a:extLst>
              <a:ext uri="{FF2B5EF4-FFF2-40B4-BE49-F238E27FC236}">
                <a16:creationId xmlns:a16="http://schemas.microsoft.com/office/drawing/2014/main" id="{90338A85-AE2A-645F-C94E-023258C64464}"/>
              </a:ext>
            </a:extLst>
          </p:cNvPr>
          <p:cNvSpPr>
            <a:spLocks noGrp="1"/>
          </p:cNvSpPr>
          <p:nvPr>
            <p:ph idx="1"/>
          </p:nvPr>
        </p:nvSpPr>
        <p:spPr>
          <a:xfrm>
            <a:off x="1293812" y="838200"/>
            <a:ext cx="10286999" cy="5943600"/>
          </a:xfrm>
        </p:spPr>
        <p:txBody>
          <a:bodyPr>
            <a:normAutofit lnSpcReduction="10000"/>
          </a:bodyPr>
          <a:lstStyle/>
          <a:p>
            <a:r>
              <a:rPr lang="en-US" dirty="0"/>
              <a:t>Sometimes called push-and-pull </a:t>
            </a:r>
            <a:r>
              <a:rPr lang="en-US" dirty="0" err="1"/>
              <a:t>enteroscopy</a:t>
            </a:r>
            <a:r>
              <a:rPr lang="en-US" dirty="0"/>
              <a:t> or balloon-assisted </a:t>
            </a:r>
            <a:r>
              <a:rPr lang="en-US" dirty="0" err="1"/>
              <a:t>enteroscopy</a:t>
            </a:r>
            <a:r>
              <a:rPr lang="en-US" dirty="0"/>
              <a:t>.</a:t>
            </a:r>
          </a:p>
          <a:p>
            <a:r>
              <a:rPr lang="en-US" dirty="0"/>
              <a:t>is a nonsurgical procedure that finds and treats problems deep inside the small bowel</a:t>
            </a:r>
          </a:p>
          <a:p>
            <a:r>
              <a:rPr lang="en-US" dirty="0"/>
              <a:t>It can be anterograde or retrograde ; The choice of either the oral or the anal route depended on the suspected location of the lesions within the small bowel based on the clinical manifestations, results of laboratory, radiological and previous radiological and endoscopic examinations.</a:t>
            </a:r>
          </a:p>
          <a:p>
            <a:r>
              <a:rPr lang="en-US" sz="2800" b="1" dirty="0"/>
              <a:t>Complication of it : </a:t>
            </a:r>
          </a:p>
          <a:p>
            <a:pPr>
              <a:buFont typeface="Wingdings" panose="05000000000000000000" pitchFamily="2" charset="2"/>
              <a:buChar char="Ø"/>
            </a:pPr>
            <a:r>
              <a:rPr lang="en-US" dirty="0"/>
              <a:t>Pancreatitis .</a:t>
            </a:r>
          </a:p>
          <a:p>
            <a:pPr>
              <a:buFont typeface="Wingdings" panose="05000000000000000000" pitchFamily="2" charset="2"/>
              <a:buChar char="Ø"/>
            </a:pPr>
            <a:r>
              <a:rPr lang="en-US" dirty="0"/>
              <a:t>perforation .</a:t>
            </a:r>
          </a:p>
          <a:p>
            <a:pPr>
              <a:buFont typeface="Wingdings" panose="05000000000000000000" pitchFamily="2" charset="2"/>
              <a:buChar char="Ø"/>
            </a:pPr>
            <a:r>
              <a:rPr lang="en-US" dirty="0"/>
              <a:t>bleeding .</a:t>
            </a:r>
          </a:p>
          <a:p>
            <a:pPr>
              <a:buFont typeface="Wingdings" panose="05000000000000000000" pitchFamily="2" charset="2"/>
              <a:buChar char="Ø"/>
            </a:pPr>
            <a:r>
              <a:rPr lang="en-US" dirty="0"/>
              <a:t>others (aspiration pneumonia, esophageal trauma)</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8879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9D0B72-4684-E8BB-6EE1-049DA911A3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212" y="685800"/>
            <a:ext cx="9296400" cy="5329040"/>
          </a:xfrm>
        </p:spPr>
      </p:pic>
    </p:spTree>
    <p:extLst>
      <p:ext uri="{BB962C8B-B14F-4D97-AF65-F5344CB8AC3E}">
        <p14:creationId xmlns:p14="http://schemas.microsoft.com/office/powerpoint/2010/main" val="17938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BC6F-4C85-0723-6669-8987124FD379}"/>
              </a:ext>
            </a:extLst>
          </p:cNvPr>
          <p:cNvSpPr>
            <a:spLocks noGrp="1"/>
          </p:cNvSpPr>
          <p:nvPr>
            <p:ph type="title"/>
          </p:nvPr>
        </p:nvSpPr>
        <p:spPr/>
        <p:txBody>
          <a:bodyPr/>
          <a:lstStyle/>
          <a:p>
            <a:pPr algn="ctr"/>
            <a:r>
              <a:rPr lang="en-US" b="1" i="0" dirty="0">
                <a:solidFill>
                  <a:srgbClr val="995733"/>
                </a:solidFill>
                <a:effectLst/>
                <a:latin typeface="Cambria" panose="02040503050406030204" pitchFamily="18" charset="0"/>
              </a:rPr>
              <a:t>ENDOSCOPIC MUCOSAL RESECTION</a:t>
            </a:r>
            <a:br>
              <a:rPr lang="en-US" sz="1800" b="0" i="0" dirty="0">
                <a:solidFill>
                  <a:srgbClr val="995733"/>
                </a:solidFill>
                <a:effectLst/>
                <a:latin typeface="Cambria" panose="02040503050406030204" pitchFamily="18" charset="0"/>
              </a:rPr>
            </a:br>
            <a:endParaRPr lang="en-US" dirty="0"/>
          </a:p>
        </p:txBody>
      </p:sp>
      <p:sp>
        <p:nvSpPr>
          <p:cNvPr id="3" name="Content Placeholder 2">
            <a:extLst>
              <a:ext uri="{FF2B5EF4-FFF2-40B4-BE49-F238E27FC236}">
                <a16:creationId xmlns:a16="http://schemas.microsoft.com/office/drawing/2014/main" id="{36CAA5C0-83A9-6189-4B5D-402A7630CF49}"/>
              </a:ext>
            </a:extLst>
          </p:cNvPr>
          <p:cNvSpPr>
            <a:spLocks noGrp="1"/>
          </p:cNvSpPr>
          <p:nvPr>
            <p:ph idx="1"/>
          </p:nvPr>
        </p:nvSpPr>
        <p:spPr>
          <a:xfrm>
            <a:off x="1293812" y="1676400"/>
            <a:ext cx="10667999" cy="4953000"/>
          </a:xfrm>
        </p:spPr>
        <p:txBody>
          <a:bodyPr/>
          <a:lstStyle/>
          <a:p>
            <a:r>
              <a:rPr lang="en-US" b="0" i="0" dirty="0">
                <a:solidFill>
                  <a:srgbClr val="212121"/>
                </a:solidFill>
                <a:effectLst/>
                <a:latin typeface="Cambria" panose="02040503050406030204" pitchFamily="18" charset="0"/>
              </a:rPr>
              <a:t>(also called mucosectomy), </a:t>
            </a:r>
            <a:r>
              <a:rPr lang="en-US" b="0" i="0" dirty="0">
                <a:solidFill>
                  <a:srgbClr val="2A2A2A"/>
                </a:solidFill>
                <a:effectLst/>
                <a:latin typeface="proxima_nova_rgregular"/>
              </a:rPr>
              <a:t> a technique used for the staging and treatment of superficial neoplasms of the gastrointestinal (GI) tract. </a:t>
            </a:r>
          </a:p>
          <a:p>
            <a:r>
              <a:rPr lang="en-US" b="0" i="0" dirty="0">
                <a:solidFill>
                  <a:srgbClr val="2A2A2A"/>
                </a:solidFill>
                <a:effectLst/>
                <a:latin typeface="proxima_nova_rgregular"/>
              </a:rPr>
              <a:t>The techniques for endoscopic mucosal resection (EMR) can be broadly divided into two groups: </a:t>
            </a:r>
            <a:endParaRPr lang="en-US" dirty="0">
              <a:solidFill>
                <a:srgbClr val="2A2A2A"/>
              </a:solidFill>
              <a:latin typeface="proxima_nova_rgregular"/>
            </a:endParaRPr>
          </a:p>
          <a:p>
            <a:pPr>
              <a:buFont typeface="Wingdings" panose="05000000000000000000" pitchFamily="2" charset="2"/>
              <a:buChar char="Ø"/>
            </a:pPr>
            <a:r>
              <a:rPr lang="en-US" sz="2800" b="1" i="0" dirty="0">
                <a:solidFill>
                  <a:srgbClr val="2A2A2A"/>
                </a:solidFill>
                <a:effectLst/>
                <a:latin typeface="proxima_nova_rgregular"/>
              </a:rPr>
              <a:t>suction (suck-and-cut) </a:t>
            </a:r>
          </a:p>
          <a:p>
            <a:pPr>
              <a:buFont typeface="Wingdings" panose="05000000000000000000" pitchFamily="2" charset="2"/>
              <a:buChar char="Ø"/>
            </a:pPr>
            <a:endParaRPr lang="en-US" sz="2800" b="1" i="0" dirty="0">
              <a:solidFill>
                <a:srgbClr val="2A2A2A"/>
              </a:solidFill>
              <a:effectLst/>
              <a:latin typeface="proxima_nova_rgregular"/>
            </a:endParaRPr>
          </a:p>
          <a:p>
            <a:pPr>
              <a:buFont typeface="Wingdings" panose="05000000000000000000" pitchFamily="2" charset="2"/>
              <a:buChar char="Ø"/>
            </a:pPr>
            <a:r>
              <a:rPr lang="en-US" sz="2800" b="1" i="0" dirty="0">
                <a:solidFill>
                  <a:srgbClr val="2A2A2A"/>
                </a:solidFill>
                <a:effectLst/>
                <a:latin typeface="proxima_nova_rgregular"/>
              </a:rPr>
              <a:t>non-suction (lift-and-cut) </a:t>
            </a:r>
          </a:p>
          <a:p>
            <a:pPr>
              <a:buFont typeface="Wingdings" panose="05000000000000000000" pitchFamily="2" charset="2"/>
              <a:buChar char="Ø"/>
            </a:pPr>
            <a:endParaRPr lang="en-US" b="1" i="0" dirty="0">
              <a:solidFill>
                <a:srgbClr val="2A2A2A"/>
              </a:solidFill>
              <a:effectLst/>
              <a:latin typeface="proxima_nova_rgregular"/>
            </a:endParaRPr>
          </a:p>
          <a:p>
            <a:endParaRPr lang="en-US" dirty="0"/>
          </a:p>
        </p:txBody>
      </p:sp>
    </p:spTree>
    <p:extLst>
      <p:ext uri="{BB962C8B-B14F-4D97-AF65-F5344CB8AC3E}">
        <p14:creationId xmlns:p14="http://schemas.microsoft.com/office/powerpoint/2010/main" val="303187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3C015-21D8-2C8F-FEAD-33F548470519}"/>
              </a:ext>
            </a:extLst>
          </p:cNvPr>
          <p:cNvSpPr>
            <a:spLocks noGrp="1"/>
          </p:cNvSpPr>
          <p:nvPr>
            <p:ph idx="1"/>
          </p:nvPr>
        </p:nvSpPr>
        <p:spPr>
          <a:xfrm>
            <a:off x="989012" y="304800"/>
            <a:ext cx="10896600" cy="6324600"/>
          </a:xfrm>
        </p:spPr>
        <p:txBody>
          <a:bodyPr/>
          <a:lstStyle/>
          <a:p>
            <a:r>
              <a:rPr lang="en-US" sz="2400" i="0" dirty="0">
                <a:solidFill>
                  <a:srgbClr val="2A2A2A"/>
                </a:solidFill>
                <a:effectLst/>
                <a:latin typeface="proxima_nova_rgregular"/>
              </a:rPr>
              <a:t>Regardless of the resection technique</a:t>
            </a:r>
            <a:r>
              <a:rPr lang="en-US" sz="2400" b="1" i="0" dirty="0">
                <a:solidFill>
                  <a:srgbClr val="FF0000"/>
                </a:solidFill>
                <a:effectLst/>
                <a:latin typeface="proxima_nova_rgregular"/>
              </a:rPr>
              <a:t>, submucosal injection </a:t>
            </a:r>
            <a:r>
              <a:rPr lang="en-US" sz="2400" i="0" dirty="0">
                <a:solidFill>
                  <a:srgbClr val="2A2A2A"/>
                </a:solidFill>
                <a:effectLst/>
                <a:latin typeface="proxima_nova_rgregular"/>
              </a:rPr>
              <a:t>is often </a:t>
            </a:r>
            <a:r>
              <a:rPr lang="en-US" sz="2400" i="0" u="sng" dirty="0">
                <a:solidFill>
                  <a:srgbClr val="2A2A2A"/>
                </a:solidFill>
                <a:effectLst/>
                <a:latin typeface="proxima_nova_rgregular"/>
              </a:rPr>
              <a:t>used to separate mucosal and submucosal lesions from the muscularis propria.</a:t>
            </a:r>
          </a:p>
          <a:p>
            <a:pPr>
              <a:buFont typeface="Wingdings" panose="05000000000000000000" pitchFamily="2" charset="2"/>
              <a:buChar char="Ø"/>
            </a:pPr>
            <a:r>
              <a:rPr lang="en-US" dirty="0"/>
              <a:t>Submucosal injection to create an undermining submucosal fluid cushion (SFC) may decrease the incidence of perforation during EMR. </a:t>
            </a:r>
          </a:p>
          <a:p>
            <a:pPr>
              <a:buFont typeface="Wingdings" panose="05000000000000000000" pitchFamily="2" charset="2"/>
              <a:buChar char="Ø"/>
            </a:pPr>
            <a:r>
              <a:rPr lang="en-US" dirty="0"/>
              <a:t>Puckering or non-lifting of the lesion during injection also suggests invasion of the muscularis propria.</a:t>
            </a:r>
          </a:p>
          <a:p>
            <a:r>
              <a:rPr lang="en-US" b="1" dirty="0">
                <a:solidFill>
                  <a:schemeClr val="tx2"/>
                </a:solidFill>
              </a:rPr>
              <a:t>Normal saline can be used but is absorbed quickly</a:t>
            </a:r>
            <a:r>
              <a:rPr lang="en-US" dirty="0">
                <a:solidFill>
                  <a:schemeClr val="tx2"/>
                </a:solidFill>
              </a:rPr>
              <a:t>.</a:t>
            </a:r>
          </a:p>
          <a:p>
            <a:r>
              <a:rPr lang="en-US" dirty="0">
                <a:solidFill>
                  <a:schemeClr val="tx2"/>
                </a:solidFill>
              </a:rPr>
              <a:t> </a:t>
            </a:r>
            <a:r>
              <a:rPr lang="en-US" b="1" dirty="0">
                <a:solidFill>
                  <a:schemeClr val="tx2"/>
                </a:solidFill>
              </a:rPr>
              <a:t>To overcome this limitation </a:t>
            </a:r>
            <a:r>
              <a:rPr lang="en-US" dirty="0">
                <a:solidFill>
                  <a:schemeClr val="tx2"/>
                </a:solidFill>
              </a:rPr>
              <a:t>(hypertonic saline, 50 percent dextrose, 10 percent glycerol, 5 percent fructose, a fibrinogen mixture, sodium hyaluronate, and hydroxypropyl methylcellulose (HPMC), hydroxyethyl starch 6 percent )have all been used.</a:t>
            </a:r>
          </a:p>
          <a:p>
            <a:r>
              <a:rPr lang="en-US" dirty="0">
                <a:solidFill>
                  <a:schemeClr val="tx2"/>
                </a:solidFill>
              </a:rPr>
              <a:t>One preferred SFC solution is HPMC because it is widely available, less expensive than sodium hyaluronate, and appears to be as effective as sodium hyaluronate.</a:t>
            </a:r>
          </a:p>
          <a:p>
            <a:r>
              <a:rPr lang="en-US" dirty="0">
                <a:solidFill>
                  <a:schemeClr val="tx2"/>
                </a:solidFill>
              </a:rPr>
              <a:t> At least 10 to 40 mL of solution should be injected for an effective SFC.</a:t>
            </a:r>
          </a:p>
        </p:txBody>
      </p:sp>
    </p:spTree>
    <p:extLst>
      <p:ext uri="{BB962C8B-B14F-4D97-AF65-F5344CB8AC3E}">
        <p14:creationId xmlns:p14="http://schemas.microsoft.com/office/powerpoint/2010/main" val="4067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8B1C-BFAA-8CE1-2DBC-17BD55ABC493}"/>
              </a:ext>
            </a:extLst>
          </p:cNvPr>
          <p:cNvSpPr>
            <a:spLocks noGrp="1"/>
          </p:cNvSpPr>
          <p:nvPr>
            <p:ph type="title"/>
          </p:nvPr>
        </p:nvSpPr>
        <p:spPr>
          <a:xfrm>
            <a:off x="836611" y="0"/>
            <a:ext cx="11352214" cy="762000"/>
          </a:xfrm>
        </p:spPr>
        <p:txBody>
          <a:bodyPr>
            <a:normAutofit fontScale="90000"/>
          </a:bodyPr>
          <a:lstStyle/>
          <a:p>
            <a:pPr marL="571500" indent="-571500">
              <a:buFont typeface="Wingdings" panose="05000000000000000000" pitchFamily="2" charset="2"/>
              <a:buChar char="v"/>
            </a:pPr>
            <a:r>
              <a:rPr lang="en-US" b="1" dirty="0">
                <a:solidFill>
                  <a:schemeClr val="tx2">
                    <a:lumMod val="95000"/>
                    <a:lumOff val="5000"/>
                  </a:schemeClr>
                </a:solidFill>
              </a:rPr>
              <a:t>Risk of malignant transformation in polyps depends on :</a:t>
            </a:r>
          </a:p>
        </p:txBody>
      </p:sp>
      <p:sp>
        <p:nvSpPr>
          <p:cNvPr id="3" name="Content Placeholder 2">
            <a:extLst>
              <a:ext uri="{FF2B5EF4-FFF2-40B4-BE49-F238E27FC236}">
                <a16:creationId xmlns:a16="http://schemas.microsoft.com/office/drawing/2014/main" id="{BCCC0283-33E4-5024-1CAE-7E51E0D774AE}"/>
              </a:ext>
            </a:extLst>
          </p:cNvPr>
          <p:cNvSpPr>
            <a:spLocks noGrp="1"/>
          </p:cNvSpPr>
          <p:nvPr>
            <p:ph idx="1"/>
          </p:nvPr>
        </p:nvSpPr>
        <p:spPr>
          <a:xfrm>
            <a:off x="1217612" y="1066800"/>
            <a:ext cx="10591800" cy="5791200"/>
          </a:xfrm>
        </p:spPr>
        <p:txBody>
          <a:bodyPr>
            <a:normAutofit fontScale="92500" lnSpcReduction="20000"/>
          </a:bodyPr>
          <a:lstStyle/>
          <a:p>
            <a:pPr marL="342900" indent="-342900">
              <a:buFont typeface="Wingdings" panose="05000000000000000000" pitchFamily="2" charset="2"/>
              <a:buChar char="v"/>
            </a:pPr>
            <a:r>
              <a:rPr lang="en-US" b="1" dirty="0">
                <a:solidFill>
                  <a:schemeClr val="tx2">
                    <a:lumMod val="95000"/>
                    <a:lumOff val="5000"/>
                  </a:schemeClr>
                </a:solidFill>
              </a:rPr>
              <a:t>Histology</a:t>
            </a:r>
          </a:p>
          <a:p>
            <a:pPr marL="0" indent="0">
              <a:buNone/>
            </a:pPr>
            <a:r>
              <a:rPr lang="en-US" b="1" dirty="0">
                <a:solidFill>
                  <a:schemeClr val="accent4">
                    <a:lumMod val="50000"/>
                  </a:schemeClr>
                </a:solidFill>
              </a:rPr>
              <a:t>             tubular adenoma : most common , low risk</a:t>
            </a:r>
          </a:p>
          <a:p>
            <a:pPr marL="0" indent="0">
              <a:buNone/>
            </a:pPr>
            <a:r>
              <a:rPr lang="en-US" b="1" dirty="0">
                <a:solidFill>
                  <a:schemeClr val="accent4">
                    <a:lumMod val="50000"/>
                  </a:schemeClr>
                </a:solidFill>
              </a:rPr>
              <a:t>             villous adenoma : less common , high risk</a:t>
            </a:r>
          </a:p>
          <a:p>
            <a:pPr marL="342900" indent="-342900">
              <a:buFont typeface="Wingdings" panose="05000000000000000000" pitchFamily="2" charset="2"/>
              <a:buChar char="v"/>
            </a:pPr>
            <a:r>
              <a:rPr lang="en-US" b="1" dirty="0">
                <a:solidFill>
                  <a:schemeClr val="tx2">
                    <a:lumMod val="95000"/>
                    <a:lumOff val="5000"/>
                  </a:schemeClr>
                </a:solidFill>
              </a:rPr>
              <a:t>Morphology</a:t>
            </a:r>
          </a:p>
          <a:p>
            <a:pPr marL="0" indent="0">
              <a:buNone/>
            </a:pPr>
            <a:r>
              <a:rPr lang="en-US" b="1" dirty="0">
                <a:solidFill>
                  <a:schemeClr val="accent4">
                    <a:lumMod val="50000"/>
                  </a:schemeClr>
                </a:solidFill>
              </a:rPr>
              <a:t>             higher risk in sessile than in pedunculated</a:t>
            </a:r>
          </a:p>
          <a:p>
            <a:pPr marL="342900" indent="-342900">
              <a:buFont typeface="Wingdings" panose="05000000000000000000" pitchFamily="2" charset="2"/>
              <a:buChar char="v"/>
            </a:pPr>
            <a:r>
              <a:rPr lang="en-US" b="1" dirty="0">
                <a:solidFill>
                  <a:schemeClr val="tx2">
                    <a:lumMod val="95000"/>
                    <a:lumOff val="5000"/>
                  </a:schemeClr>
                </a:solidFill>
              </a:rPr>
              <a:t>Site</a:t>
            </a:r>
          </a:p>
          <a:p>
            <a:pPr marL="0" indent="0">
              <a:buNone/>
            </a:pPr>
            <a:r>
              <a:rPr lang="en-US" b="1" dirty="0">
                <a:solidFill>
                  <a:schemeClr val="tx2">
                    <a:lumMod val="95000"/>
                    <a:lumOff val="5000"/>
                  </a:schemeClr>
                </a:solidFill>
              </a:rPr>
              <a:t>         </a:t>
            </a:r>
            <a:r>
              <a:rPr lang="en-US" b="1" dirty="0">
                <a:solidFill>
                  <a:schemeClr val="accent4">
                    <a:lumMod val="50000"/>
                  </a:schemeClr>
                </a:solidFill>
              </a:rPr>
              <a:t>    left colon : most common , low risk</a:t>
            </a:r>
          </a:p>
          <a:p>
            <a:pPr marL="0" indent="0">
              <a:buNone/>
            </a:pPr>
            <a:r>
              <a:rPr lang="en-US" b="1" dirty="0">
                <a:solidFill>
                  <a:schemeClr val="accent4">
                    <a:lumMod val="50000"/>
                  </a:schemeClr>
                </a:solidFill>
              </a:rPr>
              <a:t>             right colon : less common , high risk</a:t>
            </a:r>
          </a:p>
          <a:p>
            <a:pPr marL="342900" indent="-342900">
              <a:buFont typeface="Wingdings" panose="05000000000000000000" pitchFamily="2" charset="2"/>
              <a:buChar char="v"/>
            </a:pPr>
            <a:r>
              <a:rPr lang="en-US" b="1" dirty="0">
                <a:solidFill>
                  <a:schemeClr val="tx2">
                    <a:lumMod val="95000"/>
                    <a:lumOff val="5000"/>
                  </a:schemeClr>
                </a:solidFill>
              </a:rPr>
              <a:t>Size</a:t>
            </a:r>
          </a:p>
          <a:p>
            <a:pPr marL="0" indent="0">
              <a:buNone/>
            </a:pPr>
            <a:r>
              <a:rPr lang="en-US" b="1" dirty="0">
                <a:solidFill>
                  <a:schemeClr val="accent4">
                    <a:lumMod val="50000"/>
                  </a:schemeClr>
                </a:solidFill>
              </a:rPr>
              <a:t>             1-5 mm           0.6%</a:t>
            </a:r>
          </a:p>
          <a:p>
            <a:pPr marL="0" indent="0">
              <a:buNone/>
            </a:pPr>
            <a:r>
              <a:rPr lang="en-US" b="1" dirty="0">
                <a:solidFill>
                  <a:schemeClr val="accent4">
                    <a:lumMod val="50000"/>
                  </a:schemeClr>
                </a:solidFill>
              </a:rPr>
              <a:t>             6-9 mm           2.1%</a:t>
            </a:r>
          </a:p>
          <a:p>
            <a:pPr marL="0" indent="0">
              <a:buNone/>
            </a:pPr>
            <a:r>
              <a:rPr lang="en-US" b="1" dirty="0">
                <a:solidFill>
                  <a:schemeClr val="accent4">
                    <a:lumMod val="50000"/>
                  </a:schemeClr>
                </a:solidFill>
              </a:rPr>
              <a:t>             10 mm+          13.4%</a:t>
            </a:r>
          </a:p>
          <a:p>
            <a:pPr marL="0" indent="0">
              <a:buNone/>
            </a:pPr>
            <a:r>
              <a:rPr lang="en-US" b="1" dirty="0">
                <a:solidFill>
                  <a:schemeClr val="tx2">
                    <a:lumMod val="95000"/>
                    <a:lumOff val="5000"/>
                  </a:schemeClr>
                </a:solidFill>
              </a:rPr>
              <a:t>            </a:t>
            </a:r>
          </a:p>
          <a:p>
            <a:pPr marL="342900" indent="-342900">
              <a:buFont typeface="Wingdings" panose="05000000000000000000" pitchFamily="2" charset="2"/>
              <a:buChar char="v"/>
            </a:pPr>
            <a:endParaRPr lang="en-US" b="1" dirty="0">
              <a:solidFill>
                <a:schemeClr val="tx2">
                  <a:lumMod val="95000"/>
                  <a:lumOff val="5000"/>
                </a:schemeClr>
              </a:solidFill>
            </a:endParaRPr>
          </a:p>
          <a:p>
            <a:pPr marL="0" indent="0">
              <a:buNone/>
            </a:pPr>
            <a:endParaRPr lang="en-US" b="1" dirty="0"/>
          </a:p>
        </p:txBody>
      </p:sp>
    </p:spTree>
    <p:extLst>
      <p:ext uri="{BB962C8B-B14F-4D97-AF65-F5344CB8AC3E}">
        <p14:creationId xmlns:p14="http://schemas.microsoft.com/office/powerpoint/2010/main" val="3860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0BBB-1C2E-32AC-0E29-46B94FD3965C}"/>
              </a:ext>
            </a:extLst>
          </p:cNvPr>
          <p:cNvSpPr>
            <a:spLocks noGrp="1"/>
          </p:cNvSpPr>
          <p:nvPr>
            <p:ph type="title"/>
          </p:nvPr>
        </p:nvSpPr>
        <p:spPr>
          <a:xfrm>
            <a:off x="1293813" y="0"/>
            <a:ext cx="9601200" cy="1219200"/>
          </a:xfrm>
        </p:spPr>
        <p:txBody>
          <a:bodyPr/>
          <a:lstStyle/>
          <a:p>
            <a:pPr algn="ctr"/>
            <a:r>
              <a:rPr lang="en-US" sz="3600" b="1" i="0" dirty="0">
                <a:solidFill>
                  <a:srgbClr val="2A2A2A"/>
                </a:solidFill>
                <a:effectLst/>
                <a:latin typeface="proxima_nova_rgregular"/>
              </a:rPr>
              <a:t>suction (suck-and-cut) </a:t>
            </a:r>
            <a:br>
              <a:rPr lang="en-US" sz="3600" b="1" i="0" dirty="0">
                <a:solidFill>
                  <a:srgbClr val="2A2A2A"/>
                </a:solidFill>
                <a:effectLst/>
                <a:latin typeface="proxima_nova_rgregular"/>
              </a:rPr>
            </a:br>
            <a:endParaRPr lang="en-US" dirty="0"/>
          </a:p>
        </p:txBody>
      </p:sp>
      <p:sp>
        <p:nvSpPr>
          <p:cNvPr id="7" name="Content Placeholder 6">
            <a:extLst>
              <a:ext uri="{FF2B5EF4-FFF2-40B4-BE49-F238E27FC236}">
                <a16:creationId xmlns:a16="http://schemas.microsoft.com/office/drawing/2014/main" id="{5FB4121D-76CA-8CCD-7F37-8BC7890002A0}"/>
              </a:ext>
            </a:extLst>
          </p:cNvPr>
          <p:cNvSpPr>
            <a:spLocks noGrp="1"/>
          </p:cNvSpPr>
          <p:nvPr>
            <p:ph idx="1"/>
          </p:nvPr>
        </p:nvSpPr>
        <p:spPr>
          <a:xfrm>
            <a:off x="1065212" y="838200"/>
            <a:ext cx="10744200" cy="5867400"/>
          </a:xfrm>
        </p:spPr>
        <p:txBody>
          <a:bodyPr>
            <a:normAutofit/>
          </a:bodyPr>
          <a:lstStyle/>
          <a:p>
            <a:r>
              <a:rPr lang="en-US" sz="1800" dirty="0">
                <a:solidFill>
                  <a:srgbClr val="002060"/>
                </a:solidFill>
              </a:rPr>
              <a:t>Once the lesion has been lifted away from the muscularis propria by the SFC, it is suctioned up and resected .</a:t>
            </a:r>
          </a:p>
          <a:p>
            <a:r>
              <a:rPr lang="en-US" sz="1800" dirty="0">
                <a:solidFill>
                  <a:srgbClr val="002060"/>
                </a:solidFill>
              </a:rPr>
              <a:t>This technique is most commonly performed with a transparent cap affixed to the tip of the endoscope (also known as cap-assisted EMR).</a:t>
            </a:r>
          </a:p>
          <a:p>
            <a:r>
              <a:rPr lang="en-US" sz="1800" dirty="0">
                <a:solidFill>
                  <a:srgbClr val="002060"/>
                </a:solidFill>
              </a:rPr>
              <a:t>This cap is placed over the lesion and suction is applied, drawing the lesion into the cap. The lesion is then resected with a snare placed through the endoscope into the cap .</a:t>
            </a:r>
          </a:p>
          <a:p>
            <a:r>
              <a:rPr lang="en-US" sz="1800" dirty="0">
                <a:solidFill>
                  <a:srgbClr val="002060"/>
                </a:solidFill>
              </a:rPr>
              <a:t>A variation of the suction technique is </a:t>
            </a:r>
            <a:r>
              <a:rPr lang="en-US" sz="1800" b="1" dirty="0">
                <a:solidFill>
                  <a:srgbClr val="002060"/>
                </a:solidFill>
              </a:rPr>
              <a:t>the band and snare procedure</a:t>
            </a:r>
            <a:r>
              <a:rPr lang="en-US" sz="1800" dirty="0">
                <a:solidFill>
                  <a:srgbClr val="002060"/>
                </a:solidFill>
              </a:rPr>
              <a:t>, which in many cases does not require submucosal injection. </a:t>
            </a:r>
          </a:p>
          <a:p>
            <a:r>
              <a:rPr lang="en-US" sz="1800" dirty="0">
                <a:solidFill>
                  <a:srgbClr val="002060"/>
                </a:solidFill>
              </a:rPr>
              <a:t>During the band and snare procedure, tissue is banded using an esophageal variceal banding device and then snared off in the standard fashion</a:t>
            </a:r>
          </a:p>
          <a:p>
            <a:pPr marL="0" indent="0" algn="ctr">
              <a:buNone/>
            </a:pPr>
            <a:r>
              <a:rPr lang="en-US" sz="2800" b="1" dirty="0">
                <a:solidFill>
                  <a:srgbClr val="2A2A2A"/>
                </a:solidFill>
                <a:latin typeface="proxima_nova_rgregular"/>
              </a:rPr>
              <a:t>Non-suction methods</a:t>
            </a:r>
          </a:p>
          <a:p>
            <a:pPr marL="285750" indent="-285750"/>
            <a:r>
              <a:rPr lang="en-US" sz="1800" dirty="0">
                <a:solidFill>
                  <a:srgbClr val="002060"/>
                </a:solidFill>
              </a:rPr>
              <a:t>Non-suction methods use a grasping device to pull the lesion away from the muscularis propria, after which a snare is used to resect the specimen.</a:t>
            </a:r>
          </a:p>
          <a:p>
            <a:pPr marL="285750" indent="-285750"/>
            <a:br>
              <a:rPr lang="en-US" sz="1800" b="1" dirty="0">
                <a:solidFill>
                  <a:srgbClr val="002060"/>
                </a:solidFill>
                <a:latin typeface="proxima_nova_rgregular"/>
              </a:rPr>
            </a:br>
            <a:r>
              <a:rPr lang="en-US" sz="1800" dirty="0">
                <a:solidFill>
                  <a:srgbClr val="002060"/>
                </a:solidFill>
              </a:rPr>
              <a:t>These were the first techniques used for EMR and are technically more challenging than the suction methods described above. </a:t>
            </a:r>
          </a:p>
          <a:p>
            <a:pPr marL="285750" indent="-285750"/>
            <a:endParaRPr lang="en-US" sz="1600" dirty="0"/>
          </a:p>
          <a:p>
            <a:pPr marL="0" indent="0">
              <a:buNone/>
            </a:pPr>
            <a:endParaRPr lang="en-US" sz="2000" dirty="0"/>
          </a:p>
        </p:txBody>
      </p:sp>
    </p:spTree>
    <p:extLst>
      <p:ext uri="{BB962C8B-B14F-4D97-AF65-F5344CB8AC3E}">
        <p14:creationId xmlns:p14="http://schemas.microsoft.com/office/powerpoint/2010/main" val="38615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2C1424-0AB9-1EE0-B31C-A2B104261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36945"/>
            <a:ext cx="5714999" cy="6404553"/>
          </a:xfrm>
          <a:prstGeom prst="rect">
            <a:avLst/>
          </a:prstGeom>
        </p:spPr>
      </p:pic>
      <p:pic>
        <p:nvPicPr>
          <p:cNvPr id="2" name="Content Placeholder 13">
            <a:extLst>
              <a:ext uri="{FF2B5EF4-FFF2-40B4-BE49-F238E27FC236}">
                <a16:creationId xmlns:a16="http://schemas.microsoft.com/office/drawing/2014/main" id="{03592027-4DF3-5FB7-3A2F-993069C827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7810" y="0"/>
            <a:ext cx="5561015" cy="6441498"/>
          </a:xfrm>
        </p:spPr>
      </p:pic>
      <p:sp>
        <p:nvSpPr>
          <p:cNvPr id="3" name="TextBox 2">
            <a:extLst>
              <a:ext uri="{FF2B5EF4-FFF2-40B4-BE49-F238E27FC236}">
                <a16:creationId xmlns:a16="http://schemas.microsoft.com/office/drawing/2014/main" id="{959DB6ED-8189-9AEA-DD54-9AB9AC8884F6}"/>
              </a:ext>
            </a:extLst>
          </p:cNvPr>
          <p:cNvSpPr txBox="1"/>
          <p:nvPr/>
        </p:nvSpPr>
        <p:spPr>
          <a:xfrm>
            <a:off x="7008812" y="6441498"/>
            <a:ext cx="4495800" cy="341632"/>
          </a:xfrm>
          <a:prstGeom prst="rect">
            <a:avLst/>
          </a:prstGeom>
          <a:noFill/>
        </p:spPr>
        <p:txBody>
          <a:bodyPr wrap="square" rtlCol="0">
            <a:spAutoFit/>
          </a:bodyPr>
          <a:lstStyle/>
          <a:p>
            <a:pPr algn="ctr">
              <a:lnSpc>
                <a:spcPct val="90000"/>
              </a:lnSpc>
            </a:pPr>
            <a:r>
              <a:rPr lang="en-US" dirty="0"/>
              <a:t>suction</a:t>
            </a:r>
          </a:p>
        </p:txBody>
      </p:sp>
      <p:sp>
        <p:nvSpPr>
          <p:cNvPr id="4" name="TextBox 3">
            <a:extLst>
              <a:ext uri="{FF2B5EF4-FFF2-40B4-BE49-F238E27FC236}">
                <a16:creationId xmlns:a16="http://schemas.microsoft.com/office/drawing/2014/main" id="{E640E83E-13BD-D412-3497-8DDBB47B628C}"/>
              </a:ext>
            </a:extLst>
          </p:cNvPr>
          <p:cNvSpPr txBox="1"/>
          <p:nvPr/>
        </p:nvSpPr>
        <p:spPr>
          <a:xfrm>
            <a:off x="1751012" y="6484041"/>
            <a:ext cx="3581400" cy="341632"/>
          </a:xfrm>
          <a:prstGeom prst="rect">
            <a:avLst/>
          </a:prstGeom>
          <a:noFill/>
        </p:spPr>
        <p:txBody>
          <a:bodyPr wrap="square" rtlCol="0">
            <a:spAutoFit/>
          </a:bodyPr>
          <a:lstStyle/>
          <a:p>
            <a:pPr algn="ctr">
              <a:lnSpc>
                <a:spcPct val="90000"/>
              </a:lnSpc>
            </a:pPr>
            <a:r>
              <a:rPr lang="en-US" dirty="0"/>
              <a:t>Non-suction</a:t>
            </a:r>
          </a:p>
        </p:txBody>
      </p:sp>
    </p:spTree>
    <p:extLst>
      <p:ext uri="{BB962C8B-B14F-4D97-AF65-F5344CB8AC3E}">
        <p14:creationId xmlns:p14="http://schemas.microsoft.com/office/powerpoint/2010/main" val="422103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E2EC-61F7-EFE9-59E8-F5F0D267C242}"/>
              </a:ext>
            </a:extLst>
          </p:cNvPr>
          <p:cNvSpPr>
            <a:spLocks noGrp="1"/>
          </p:cNvSpPr>
          <p:nvPr>
            <p:ph type="title"/>
          </p:nvPr>
        </p:nvSpPr>
        <p:spPr>
          <a:xfrm>
            <a:off x="1674812" y="76200"/>
            <a:ext cx="8610599" cy="457200"/>
          </a:xfrm>
        </p:spPr>
        <p:txBody>
          <a:bodyPr>
            <a:normAutofit fontScale="90000"/>
          </a:bodyPr>
          <a:lstStyle/>
          <a:p>
            <a:pPr algn="ctr"/>
            <a:r>
              <a:rPr lang="en-US" b="1" dirty="0"/>
              <a:t>References:</a:t>
            </a:r>
          </a:p>
        </p:txBody>
      </p:sp>
      <p:sp>
        <p:nvSpPr>
          <p:cNvPr id="3" name="Content Placeholder 2">
            <a:extLst>
              <a:ext uri="{FF2B5EF4-FFF2-40B4-BE49-F238E27FC236}">
                <a16:creationId xmlns:a16="http://schemas.microsoft.com/office/drawing/2014/main" id="{12B8544A-BDFE-824C-301F-F75A498AEEA9}"/>
              </a:ext>
            </a:extLst>
          </p:cNvPr>
          <p:cNvSpPr>
            <a:spLocks noGrp="1"/>
          </p:cNvSpPr>
          <p:nvPr>
            <p:ph idx="1"/>
          </p:nvPr>
        </p:nvSpPr>
        <p:spPr>
          <a:xfrm>
            <a:off x="1065212" y="685800"/>
            <a:ext cx="10972800" cy="6181436"/>
          </a:xfrm>
        </p:spPr>
        <p:txBody>
          <a:bodyPr/>
          <a:lstStyle/>
          <a:p>
            <a:pPr marL="0" indent="0">
              <a:buNone/>
            </a:pPr>
            <a:r>
              <a:rPr lang="en-US" sz="1600" b="1" i="0" dirty="0">
                <a:solidFill>
                  <a:schemeClr val="tx2">
                    <a:lumMod val="95000"/>
                    <a:lumOff val="5000"/>
                  </a:schemeClr>
                </a:solidFill>
                <a:effectLst/>
                <a:latin typeface="Helvetica Neue"/>
              </a:rPr>
              <a:t>Bailey &amp; Love's Short Practice of Surgery</a:t>
            </a:r>
          </a:p>
          <a:p>
            <a:pPr marL="0" indent="0">
              <a:buNone/>
            </a:pPr>
            <a:r>
              <a:rPr lang="en-US" sz="1600" b="1" i="0" dirty="0" err="1">
                <a:solidFill>
                  <a:schemeClr val="tx2">
                    <a:lumMod val="95000"/>
                    <a:lumOff val="5000"/>
                  </a:schemeClr>
                </a:solidFill>
                <a:effectLst/>
                <a:latin typeface="Helvetica Neue"/>
              </a:rPr>
              <a:t>Sabiston</a:t>
            </a:r>
            <a:r>
              <a:rPr lang="en-US" sz="1600" b="1" i="0" dirty="0">
                <a:solidFill>
                  <a:schemeClr val="tx2">
                    <a:lumMod val="95000"/>
                    <a:lumOff val="5000"/>
                  </a:schemeClr>
                </a:solidFill>
                <a:effectLst/>
                <a:latin typeface="Helvetica Neue"/>
              </a:rPr>
              <a:t> Textbook of Surgery </a:t>
            </a:r>
          </a:p>
          <a:p>
            <a:pPr marL="0" indent="0">
              <a:buNone/>
            </a:pPr>
            <a:r>
              <a:rPr lang="en-US" sz="1600" b="1" i="0" dirty="0">
                <a:solidFill>
                  <a:schemeClr val="tx2">
                    <a:lumMod val="95000"/>
                    <a:lumOff val="5000"/>
                  </a:schemeClr>
                </a:solidFill>
                <a:effectLst/>
                <a:latin typeface="Source Sans Pro" panose="020B0503030403020204" pitchFamily="34" charset="0"/>
              </a:rPr>
              <a:t>Schwartz's Principles of Surgery</a:t>
            </a:r>
          </a:p>
          <a:p>
            <a:pPr marL="0" indent="0">
              <a:buNone/>
            </a:pPr>
            <a:r>
              <a:rPr lang="en-US" sz="1600" b="1" i="0" dirty="0">
                <a:solidFill>
                  <a:srgbClr val="333333"/>
                </a:solidFill>
                <a:effectLst/>
                <a:latin typeface="Source Sans Pro" panose="020B0503030403020204" pitchFamily="34" charset="0"/>
                <a:hlinkClick r:id="rId2"/>
              </a:rPr>
              <a:t>https://www.gastrointestinalatlas.com/</a:t>
            </a:r>
            <a:r>
              <a:rPr lang="en-US" sz="1600" b="1" i="0" dirty="0">
                <a:solidFill>
                  <a:srgbClr val="333333"/>
                </a:solidFill>
                <a:effectLst/>
                <a:latin typeface="Source Sans Pro" panose="020B0503030403020204" pitchFamily="34" charset="0"/>
              </a:rPr>
              <a:t> </a:t>
            </a:r>
          </a:p>
          <a:p>
            <a:pPr marL="0" indent="0">
              <a:buNone/>
            </a:pPr>
            <a:r>
              <a:rPr lang="en-US" sz="1600" dirty="0">
                <a:hlinkClick r:id="rId3"/>
              </a:rPr>
              <a:t>https://www.mdpi.com/2072-6694/11/7/1017</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4"/>
              </a:rPr>
              <a:t>https://emedicine.medscape.com/article/182006-overview?icd=login_success_email_match_norm</a:t>
            </a:r>
            <a:r>
              <a:rPr lang="en-US" sz="1600" b="1" dirty="0">
                <a:solidFill>
                  <a:srgbClr val="333333"/>
                </a:solidFill>
                <a:latin typeface="Source Sans Pro" panose="020B0503030403020204" pitchFamily="34" charset="0"/>
              </a:rPr>
              <a:t> </a:t>
            </a:r>
          </a:p>
          <a:p>
            <a:pPr marL="0" indent="0">
              <a:buNone/>
            </a:pPr>
            <a:r>
              <a:rPr lang="en-US" sz="1600" b="1" dirty="0">
                <a:solidFill>
                  <a:srgbClr val="333333"/>
                </a:solidFill>
                <a:latin typeface="Source Sans Pro" panose="020B0503030403020204" pitchFamily="34" charset="0"/>
                <a:hlinkClick r:id="rId5"/>
              </a:rPr>
              <a:t>https://naspghan.org/professional-resources/endoscopy-photo-gallery/colon/</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6"/>
              </a:rPr>
              <a:t>https://www.ncbi.nlm.nih.gov/books/NBK538233/</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7"/>
              </a:rPr>
              <a:t>https://www.asco.org/</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8"/>
              </a:rPr>
              <a:t>https://fascrs.org/healthcare-providers/education/clinical-practice-guidelines/colorectal-cancer-screening-and-surveillance-clini</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9"/>
              </a:rPr>
              <a:t>https://www.nejm.org/doi/full/10.1056/NEJMicm1808960</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10"/>
              </a:rPr>
              <a:t>https://www.webpathology.com/image.asp?case=821&amp;n=8</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11"/>
              </a:rPr>
              <a:t>https://www.wjgnet.com/1007-9327/full/v19/i16/2555.htm</a:t>
            </a:r>
            <a:endParaRPr lang="en-US" sz="1600" b="1" dirty="0">
              <a:solidFill>
                <a:srgbClr val="333333"/>
              </a:solidFill>
              <a:latin typeface="Source Sans Pro" panose="020B0503030403020204" pitchFamily="34" charset="0"/>
            </a:endParaRPr>
          </a:p>
          <a:p>
            <a:pPr marL="0" indent="0">
              <a:buNone/>
            </a:pPr>
            <a:r>
              <a:rPr lang="en-US" sz="1600" b="1" dirty="0">
                <a:solidFill>
                  <a:srgbClr val="333333"/>
                </a:solidFill>
                <a:latin typeface="Source Sans Pro" panose="020B0503030403020204" pitchFamily="34" charset="0"/>
                <a:hlinkClick r:id="rId12"/>
              </a:rPr>
              <a:t>https://www.ncbi.nlm.nih.gov/pmc/articles/PMC2740877/</a:t>
            </a:r>
            <a:r>
              <a:rPr lang="en-US" sz="1600" b="1" dirty="0">
                <a:solidFill>
                  <a:srgbClr val="333333"/>
                </a:solidFill>
                <a:latin typeface="Source Sans Pro" panose="020B0503030403020204" pitchFamily="34" charset="0"/>
              </a:rPr>
              <a:t> </a:t>
            </a:r>
          </a:p>
          <a:p>
            <a:pPr marL="0" indent="0">
              <a:buNone/>
            </a:pPr>
            <a:endParaRPr lang="en-US" b="1" dirty="0">
              <a:solidFill>
                <a:srgbClr val="333333"/>
              </a:solidFill>
              <a:latin typeface="Source Sans Pro" panose="020B0503030403020204" pitchFamily="34" charset="0"/>
            </a:endParaRPr>
          </a:p>
          <a:p>
            <a:pPr marL="0" indent="0">
              <a:buNone/>
            </a:pPr>
            <a:endParaRPr lang="en-US" b="1" dirty="0">
              <a:solidFill>
                <a:srgbClr val="333333"/>
              </a:solidFill>
              <a:latin typeface="Source Sans Pro" panose="020B0503030403020204" pitchFamily="34" charset="0"/>
            </a:endParaRPr>
          </a:p>
          <a:p>
            <a:pPr marL="0" indent="0">
              <a:buNone/>
            </a:pPr>
            <a:endParaRPr lang="en-US" b="1" dirty="0">
              <a:solidFill>
                <a:srgbClr val="333333"/>
              </a:solidFill>
              <a:latin typeface="Source Sans Pro" panose="020B0503030403020204" pitchFamily="34" charset="0"/>
            </a:endParaRPr>
          </a:p>
        </p:txBody>
      </p:sp>
    </p:spTree>
    <p:extLst>
      <p:ext uri="{BB962C8B-B14F-4D97-AF65-F5344CB8AC3E}">
        <p14:creationId xmlns:p14="http://schemas.microsoft.com/office/powerpoint/2010/main" val="23875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C96D9D-C154-59F3-EBB6-6D9AA57B8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12188825" cy="6856214"/>
          </a:xfrm>
          <a:prstGeom prst="rect">
            <a:avLst/>
          </a:prstGeom>
        </p:spPr>
      </p:pic>
    </p:spTree>
    <p:extLst>
      <p:ext uri="{BB962C8B-B14F-4D97-AF65-F5344CB8AC3E}">
        <p14:creationId xmlns:p14="http://schemas.microsoft.com/office/powerpoint/2010/main" val="26013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A86F-3DB6-793C-0A4E-3A5C16BCF598}"/>
              </a:ext>
            </a:extLst>
          </p:cNvPr>
          <p:cNvSpPr>
            <a:spLocks noGrp="1"/>
          </p:cNvSpPr>
          <p:nvPr>
            <p:ph type="title"/>
          </p:nvPr>
        </p:nvSpPr>
        <p:spPr>
          <a:xfrm>
            <a:off x="1293813" y="0"/>
            <a:ext cx="9601200" cy="685800"/>
          </a:xfrm>
        </p:spPr>
        <p:txBody>
          <a:bodyPr>
            <a:noAutofit/>
          </a:bodyPr>
          <a:lstStyle/>
          <a:p>
            <a:pPr algn="ctr"/>
            <a:r>
              <a:rPr lang="en-US" sz="4000" b="1" dirty="0"/>
              <a:t>classification</a:t>
            </a:r>
          </a:p>
        </p:txBody>
      </p:sp>
      <p:pic>
        <p:nvPicPr>
          <p:cNvPr id="17" name="Content Placeholder 16">
            <a:extLst>
              <a:ext uri="{FF2B5EF4-FFF2-40B4-BE49-F238E27FC236}">
                <a16:creationId xmlns:a16="http://schemas.microsoft.com/office/drawing/2014/main" id="{3A0506E9-6283-BFA0-B53C-CD3111D821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4812" y="914400"/>
            <a:ext cx="9477438" cy="5308790"/>
          </a:xfrm>
        </p:spPr>
      </p:pic>
    </p:spTree>
    <p:extLst>
      <p:ext uri="{BB962C8B-B14F-4D97-AF65-F5344CB8AC3E}">
        <p14:creationId xmlns:p14="http://schemas.microsoft.com/office/powerpoint/2010/main" val="30680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591F-7E92-8B58-2A46-924213D756F5}"/>
              </a:ext>
            </a:extLst>
          </p:cNvPr>
          <p:cNvSpPr>
            <a:spLocks noGrp="1"/>
          </p:cNvSpPr>
          <p:nvPr>
            <p:ph type="title"/>
          </p:nvPr>
        </p:nvSpPr>
        <p:spPr>
          <a:xfrm>
            <a:off x="1293813" y="228600"/>
            <a:ext cx="9601200" cy="609600"/>
          </a:xfrm>
        </p:spPr>
        <p:txBody>
          <a:bodyPr>
            <a:normAutofit/>
          </a:bodyPr>
          <a:lstStyle/>
          <a:p>
            <a:pPr marL="571500" indent="-571500">
              <a:buFont typeface="Wingdings" panose="05000000000000000000" pitchFamily="2" charset="2"/>
              <a:buChar char="q"/>
            </a:pPr>
            <a:r>
              <a:rPr lang="en-US" sz="2800" b="1" i="0" u="none" strike="noStrike" baseline="0" dirty="0">
                <a:solidFill>
                  <a:srgbClr val="000000"/>
                </a:solidFill>
                <a:latin typeface="Segoe UI" panose="020B0502040204020203" pitchFamily="34" charset="0"/>
              </a:rPr>
              <a:t>Inflammatory polyps/ </a:t>
            </a:r>
            <a:r>
              <a:rPr lang="en-US" sz="2800" b="1" i="0" u="none" strike="noStrike" baseline="0" dirty="0" err="1">
                <a:solidFill>
                  <a:srgbClr val="000000"/>
                </a:solidFill>
                <a:latin typeface="Segoe UI" panose="020B0502040204020203" pitchFamily="34" charset="0"/>
              </a:rPr>
              <a:t>Pseudopolyps</a:t>
            </a:r>
            <a:endParaRPr lang="en-US" sz="2800" b="1" dirty="0"/>
          </a:p>
        </p:txBody>
      </p:sp>
      <p:sp>
        <p:nvSpPr>
          <p:cNvPr id="3" name="Content Placeholder 2">
            <a:extLst>
              <a:ext uri="{FF2B5EF4-FFF2-40B4-BE49-F238E27FC236}">
                <a16:creationId xmlns:a16="http://schemas.microsoft.com/office/drawing/2014/main" id="{F608AD9A-3BF0-4E3C-CCB2-0173A21C33AD}"/>
              </a:ext>
            </a:extLst>
          </p:cNvPr>
          <p:cNvSpPr>
            <a:spLocks noGrp="1"/>
          </p:cNvSpPr>
          <p:nvPr>
            <p:ph idx="1"/>
          </p:nvPr>
        </p:nvSpPr>
        <p:spPr>
          <a:xfrm>
            <a:off x="1293813" y="914400"/>
            <a:ext cx="9601200" cy="5867400"/>
          </a:xfrm>
        </p:spPr>
        <p:txBody>
          <a:bodyPr>
            <a:normAutofit/>
          </a:bodyPr>
          <a:lstStyle/>
          <a:p>
            <a:r>
              <a:rPr lang="en-US" b="0" i="0" u="none" strike="noStrike" baseline="0" dirty="0">
                <a:solidFill>
                  <a:srgbClr val="000000"/>
                </a:solidFill>
                <a:latin typeface="Segoe UI" panose="020B0502040204020203" pitchFamily="34" charset="0"/>
              </a:rPr>
              <a:t>Occur most commonly in inflammatory bowel disease </a:t>
            </a:r>
            <a:r>
              <a:rPr lang="en-US" sz="2000" b="0" i="0" u="none" strike="noStrike" baseline="0" dirty="0">
                <a:solidFill>
                  <a:srgbClr val="000000"/>
                </a:solidFill>
                <a:latin typeface="Segoe UI" panose="020B0502040204020203" pitchFamily="34" charset="0"/>
              </a:rPr>
              <a:t>(</a:t>
            </a:r>
            <a:r>
              <a:rPr lang="en-US" sz="2000" b="0" i="0" dirty="0">
                <a:solidFill>
                  <a:srgbClr val="212121"/>
                </a:solidFill>
                <a:effectLst/>
                <a:latin typeface="Cambria" panose="02040503050406030204" pitchFamily="18" charset="0"/>
              </a:rPr>
              <a:t> Their occurrence is less common in Crohn's disease than in ulcerative colitis)</a:t>
            </a:r>
            <a:r>
              <a:rPr lang="en-US" sz="2000" b="0" i="0" u="none" strike="noStrike" baseline="0" dirty="0">
                <a:solidFill>
                  <a:srgbClr val="000000"/>
                </a:solidFill>
                <a:latin typeface="Segoe UI" panose="020B0502040204020203" pitchFamily="34" charset="0"/>
              </a:rPr>
              <a:t>.</a:t>
            </a:r>
          </a:p>
          <a:p>
            <a:pPr marL="0" indent="0">
              <a:buNone/>
            </a:pPr>
            <a:endParaRPr lang="en-US" sz="2000" b="0" i="0" u="none" strike="noStrike" baseline="0" dirty="0">
              <a:solidFill>
                <a:srgbClr val="000000"/>
              </a:solidFill>
              <a:latin typeface="Segoe UI" panose="020B0502040204020203" pitchFamily="34" charset="0"/>
            </a:endParaRPr>
          </a:p>
          <a:p>
            <a:pPr marR="0" algn="l" rtl="0"/>
            <a:r>
              <a:rPr lang="en-US" sz="2000" b="0" i="0" u="none" strike="noStrike" baseline="0" dirty="0">
                <a:solidFill>
                  <a:srgbClr val="000000"/>
                </a:solidFill>
                <a:latin typeface="Segoe UI" panose="020B0502040204020203" pitchFamily="34" charset="0"/>
              </a:rPr>
              <a:t>But may also occur after amoebic colitis, ischemic colitis, and Schistosoma colitis.</a:t>
            </a:r>
          </a:p>
          <a:p>
            <a:pPr marL="0" marR="0" indent="0" algn="l" rtl="0">
              <a:buNone/>
            </a:pPr>
            <a:endParaRPr lang="en-US" sz="2000" b="0" i="0" u="none" strike="noStrike" baseline="0" dirty="0">
              <a:solidFill>
                <a:srgbClr val="000000"/>
              </a:solidFill>
              <a:latin typeface="Segoe UI" panose="020B0502040204020203" pitchFamily="34" charset="0"/>
            </a:endParaRPr>
          </a:p>
          <a:p>
            <a:pPr marR="0" algn="l" rtl="0"/>
            <a:r>
              <a:rPr lang="en-US" sz="2000" b="0" i="0" u="none" strike="noStrike" baseline="0" dirty="0">
                <a:solidFill>
                  <a:srgbClr val="000000"/>
                </a:solidFill>
                <a:latin typeface="Segoe UI" panose="020B0502040204020203" pitchFamily="34" charset="0"/>
              </a:rPr>
              <a:t>These lesions are </a:t>
            </a:r>
            <a:r>
              <a:rPr lang="en-US" sz="2000" b="1" i="0" u="none" strike="noStrike" baseline="0" dirty="0">
                <a:solidFill>
                  <a:srgbClr val="000000"/>
                </a:solidFill>
                <a:latin typeface="Segoe UI" panose="020B0502040204020203" pitchFamily="34" charset="0"/>
              </a:rPr>
              <a:t>not premalignant </a:t>
            </a:r>
            <a:r>
              <a:rPr lang="en-US" sz="2000" b="0" i="0" u="none" strike="noStrike" baseline="0" dirty="0">
                <a:solidFill>
                  <a:srgbClr val="000000"/>
                </a:solidFill>
                <a:latin typeface="Segoe UI" panose="020B0502040204020203" pitchFamily="34" charset="0"/>
              </a:rPr>
              <a:t>But they cannot be distinguished from adenomatous polyps based on gross appearance and therefore should be removed.</a:t>
            </a:r>
          </a:p>
          <a:p>
            <a:pPr marL="0" marR="0" indent="0" algn="l" rtl="0">
              <a:buNone/>
            </a:pPr>
            <a:endParaRPr lang="en-US" sz="2000" b="0" i="0" u="none" strike="noStrike" baseline="0" dirty="0">
              <a:solidFill>
                <a:srgbClr val="000000"/>
              </a:solidFill>
              <a:latin typeface="Segoe UI" panose="020B0502040204020203" pitchFamily="34" charset="0"/>
            </a:endParaRPr>
          </a:p>
          <a:p>
            <a:pPr marR="0" algn="l" rtl="0"/>
            <a:r>
              <a:rPr lang="en-US" sz="2000" b="0" i="0" u="none" strike="noStrike" baseline="0" dirty="0">
                <a:solidFill>
                  <a:srgbClr val="000000"/>
                </a:solidFill>
                <a:latin typeface="Segoe UI" panose="020B0502040204020203" pitchFamily="34" charset="0"/>
              </a:rPr>
              <a:t>Microscopic examination shows islands of normal, regenerating mucosa (the polyp) surrounded by areas of mucosal loss.</a:t>
            </a:r>
          </a:p>
          <a:p>
            <a:pPr marL="0" marR="0" indent="0" algn="l" rtl="0">
              <a:buNone/>
            </a:pPr>
            <a:endParaRPr lang="en-US" sz="2000" b="0" i="0" u="none" strike="noStrike" baseline="0" dirty="0">
              <a:solidFill>
                <a:srgbClr val="000000"/>
              </a:solidFill>
              <a:latin typeface="Segoe UI" panose="020B0502040204020203" pitchFamily="34" charset="0"/>
            </a:endParaRPr>
          </a:p>
          <a:p>
            <a:pPr marR="0" algn="l" rtl="0"/>
            <a:r>
              <a:rPr lang="en-US" sz="2000" b="1" i="0" u="none" strike="noStrike" baseline="0" dirty="0">
                <a:solidFill>
                  <a:srgbClr val="000000"/>
                </a:solidFill>
                <a:latin typeface="Segoe UI" panose="020B0502040204020203" pitchFamily="34" charset="0"/>
              </a:rPr>
              <a:t>Polyposis may be extensive, especially in patients with severe colitis, and </a:t>
            </a:r>
            <a:r>
              <a:rPr lang="en-US" sz="2000" b="1" i="0" u="none" strike="noStrike" baseline="0" dirty="0">
                <a:solidFill>
                  <a:srgbClr val="FF0000"/>
                </a:solidFill>
                <a:latin typeface="Segoe UI" panose="020B0502040204020203" pitchFamily="34" charset="0"/>
              </a:rPr>
              <a:t>may mimic FAP</a:t>
            </a:r>
            <a:r>
              <a:rPr lang="en-US" sz="2000" b="1" i="0" u="none" strike="noStrike" baseline="0" dirty="0">
                <a:solidFill>
                  <a:srgbClr val="000000"/>
                </a:solidFill>
                <a:latin typeface="Segoe UI" panose="020B0502040204020203" pitchFamily="34" charset="0"/>
              </a:rPr>
              <a:t>.</a:t>
            </a:r>
          </a:p>
          <a:p>
            <a:pPr marL="0" marR="0" indent="0" algn="l" rtl="0">
              <a:buNone/>
            </a:pPr>
            <a:endParaRPr lang="en-US" b="0" i="0" u="none" strike="noStrike" baseline="0" dirty="0">
              <a:solidFill>
                <a:srgbClr val="000000"/>
              </a:solidFill>
              <a:latin typeface="Segoe UI" panose="020B0502040204020203" pitchFamily="34" charset="0"/>
            </a:endParaRPr>
          </a:p>
          <a:p>
            <a:pPr marL="0" marR="0" indent="0" algn="l" rtl="0">
              <a:buNone/>
            </a:pPr>
            <a:endParaRPr lang="en-US" b="0" i="0" u="none" strike="noStrike" baseline="0" dirty="0">
              <a:solidFill>
                <a:srgbClr val="000000"/>
              </a:solidFill>
              <a:latin typeface="Segoe UI" panose="020B0502040204020203" pitchFamily="34" charset="0"/>
            </a:endParaRPr>
          </a:p>
          <a:p>
            <a:pPr marL="0" indent="0">
              <a:buNone/>
            </a:pPr>
            <a:endParaRPr lang="en-US" sz="2000" dirty="0"/>
          </a:p>
        </p:txBody>
      </p:sp>
    </p:spTree>
    <p:extLst>
      <p:ext uri="{BB962C8B-B14F-4D97-AF65-F5344CB8AC3E}">
        <p14:creationId xmlns:p14="http://schemas.microsoft.com/office/powerpoint/2010/main" val="66536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24F3A-C80B-4649-591D-470A104FD1C8}"/>
              </a:ext>
            </a:extLst>
          </p:cNvPr>
          <p:cNvSpPr>
            <a:spLocks noGrp="1"/>
          </p:cNvSpPr>
          <p:nvPr>
            <p:ph idx="1"/>
          </p:nvPr>
        </p:nvSpPr>
        <p:spPr>
          <a:xfrm>
            <a:off x="1065212" y="152400"/>
            <a:ext cx="10820400" cy="6629400"/>
          </a:xfrm>
        </p:spPr>
        <p:txBody>
          <a:bodyPr/>
          <a:lstStyle/>
          <a:p>
            <a:endParaRPr lang="en-US" dirty="0">
              <a:solidFill>
                <a:schemeClr val="tx2">
                  <a:lumMod val="95000"/>
                  <a:lumOff val="5000"/>
                </a:schemeClr>
              </a:solidFill>
            </a:endParaRPr>
          </a:p>
          <a:p>
            <a:r>
              <a:rPr lang="en-US" dirty="0">
                <a:solidFill>
                  <a:schemeClr val="tx2">
                    <a:lumMod val="95000"/>
                    <a:lumOff val="5000"/>
                  </a:schemeClr>
                </a:solidFill>
              </a:rPr>
              <a:t>Inflammatory polyps may be pedunculated or sessile and are usually smaller than 2 cm.</a:t>
            </a:r>
          </a:p>
          <a:p>
            <a:r>
              <a:rPr lang="en-US" dirty="0">
                <a:solidFill>
                  <a:schemeClr val="tx2">
                    <a:lumMod val="95000"/>
                    <a:lumOff val="5000"/>
                  </a:schemeClr>
                </a:solidFill>
              </a:rPr>
              <a:t>typically multiple, often filiform, and scattered throughout the involved areas of the colon.</a:t>
            </a:r>
          </a:p>
        </p:txBody>
      </p:sp>
      <p:pic>
        <p:nvPicPr>
          <p:cNvPr id="4" name="Content Placeholder 4">
            <a:extLst>
              <a:ext uri="{FF2B5EF4-FFF2-40B4-BE49-F238E27FC236}">
                <a16:creationId xmlns:a16="http://schemas.microsoft.com/office/drawing/2014/main" id="{7F723601-3FE8-5179-5136-112662CA2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551" y="2438400"/>
            <a:ext cx="6515100" cy="4267200"/>
          </a:xfrm>
          <a:prstGeom prst="rect">
            <a:avLst/>
          </a:prstGeom>
        </p:spPr>
      </p:pic>
      <p:sp>
        <p:nvSpPr>
          <p:cNvPr id="5" name="TextBox 4">
            <a:extLst>
              <a:ext uri="{FF2B5EF4-FFF2-40B4-BE49-F238E27FC236}">
                <a16:creationId xmlns:a16="http://schemas.microsoft.com/office/drawing/2014/main" id="{B010ABE8-5A06-AF2A-32D4-5B6018DCB670}"/>
              </a:ext>
            </a:extLst>
          </p:cNvPr>
          <p:cNvSpPr txBox="1"/>
          <p:nvPr/>
        </p:nvSpPr>
        <p:spPr>
          <a:xfrm>
            <a:off x="8075612" y="4495800"/>
            <a:ext cx="3733800" cy="646331"/>
          </a:xfrm>
          <a:prstGeom prst="rect">
            <a:avLst/>
          </a:prstGeom>
          <a:noFill/>
        </p:spPr>
        <p:txBody>
          <a:bodyPr wrap="square" rtlCol="0">
            <a:spAutoFit/>
          </a:bodyPr>
          <a:lstStyle/>
          <a:p>
            <a:pPr>
              <a:lnSpc>
                <a:spcPct val="90000"/>
              </a:lnSpc>
            </a:pPr>
            <a:r>
              <a:rPr lang="en-US" sz="2000" b="0" i="0" dirty="0">
                <a:solidFill>
                  <a:srgbClr val="494848"/>
                </a:solidFill>
                <a:effectLst/>
                <a:latin typeface="Catamaran"/>
              </a:rPr>
              <a:t>Inflammatory polyps in ulcerative colitis, endoscope view</a:t>
            </a:r>
            <a:endParaRPr lang="en-US" sz="2000" dirty="0"/>
          </a:p>
        </p:txBody>
      </p:sp>
    </p:spTree>
    <p:extLst>
      <p:ext uri="{BB962C8B-B14F-4D97-AF65-F5344CB8AC3E}">
        <p14:creationId xmlns:p14="http://schemas.microsoft.com/office/powerpoint/2010/main" val="233898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5682F2-C587-D90C-988E-8D60F2DC75D1}"/>
              </a:ext>
            </a:extLst>
          </p:cNvPr>
          <p:cNvSpPr>
            <a:spLocks noGrp="1"/>
          </p:cNvSpPr>
          <p:nvPr>
            <p:ph idx="1"/>
          </p:nvPr>
        </p:nvSpPr>
        <p:spPr>
          <a:xfrm>
            <a:off x="989012" y="471373"/>
            <a:ext cx="10820399" cy="6310427"/>
          </a:xfrm>
        </p:spPr>
        <p:txBody>
          <a:bodyPr>
            <a:normAutofit/>
          </a:bodyPr>
          <a:lstStyle/>
          <a:p>
            <a:r>
              <a:rPr lang="en-US" b="1" i="0" dirty="0">
                <a:solidFill>
                  <a:srgbClr val="212121"/>
                </a:solidFill>
                <a:effectLst/>
                <a:latin typeface="Cambria" panose="02040503050406030204" pitchFamily="18" charset="0"/>
              </a:rPr>
              <a:t>Medical </a:t>
            </a:r>
          </a:p>
          <a:p>
            <a:pPr marL="0" indent="0">
              <a:buNone/>
            </a:pPr>
            <a:r>
              <a:rPr lang="en-US" sz="2000" i="0" u="sng" dirty="0">
                <a:solidFill>
                  <a:srgbClr val="212121"/>
                </a:solidFill>
                <a:effectLst/>
                <a:latin typeface="Cambria" panose="02040503050406030204" pitchFamily="18" charset="0"/>
              </a:rPr>
              <a:t>Infliximab </a:t>
            </a:r>
            <a:r>
              <a:rPr lang="en-US" sz="2000" b="0" i="0" dirty="0">
                <a:solidFill>
                  <a:srgbClr val="212121"/>
                </a:solidFill>
                <a:effectLst/>
                <a:latin typeface="Cambria" panose="02040503050406030204" pitchFamily="18" charset="0"/>
              </a:rPr>
              <a:t>has been shown to induce regression of PP in CD.</a:t>
            </a:r>
          </a:p>
          <a:p>
            <a:pPr marL="0" indent="0">
              <a:buNone/>
            </a:pPr>
            <a:r>
              <a:rPr lang="en-US" sz="2000" b="0" i="0" dirty="0">
                <a:solidFill>
                  <a:srgbClr val="212121"/>
                </a:solidFill>
                <a:effectLst/>
                <a:latin typeface="Cambria" panose="02040503050406030204" pitchFamily="18" charset="0"/>
              </a:rPr>
              <a:t>Topical enema with </a:t>
            </a:r>
            <a:r>
              <a:rPr lang="en-US" sz="2000" i="0" u="sng" dirty="0">
                <a:solidFill>
                  <a:srgbClr val="212121"/>
                </a:solidFill>
                <a:effectLst/>
                <a:latin typeface="Cambria" panose="02040503050406030204" pitchFamily="18" charset="0"/>
              </a:rPr>
              <a:t>budesonide</a:t>
            </a:r>
            <a:r>
              <a:rPr lang="en-US" sz="2000" b="0" i="0" dirty="0">
                <a:solidFill>
                  <a:srgbClr val="212121"/>
                </a:solidFill>
                <a:effectLst/>
                <a:latin typeface="Cambria" panose="02040503050406030204" pitchFamily="18" charset="0"/>
              </a:rPr>
              <a:t> use was also reported to induce remission and control of minor bleeding of PP in UC</a:t>
            </a:r>
            <a:r>
              <a:rPr lang="en-US" sz="2000" dirty="0">
                <a:solidFill>
                  <a:srgbClr val="212121"/>
                </a:solidFill>
                <a:latin typeface="Cambria" panose="02040503050406030204" pitchFamily="18" charset="0"/>
              </a:rPr>
              <a:t>.</a:t>
            </a:r>
          </a:p>
          <a:p>
            <a:pPr marL="342900" indent="-342900"/>
            <a:r>
              <a:rPr lang="en-US" b="1" dirty="0">
                <a:solidFill>
                  <a:srgbClr val="212121"/>
                </a:solidFill>
                <a:latin typeface="Cambria" panose="02040503050406030204" pitchFamily="18" charset="0"/>
              </a:rPr>
              <a:t>Endoscopic</a:t>
            </a:r>
          </a:p>
          <a:p>
            <a:pPr marL="0" indent="0">
              <a:buNone/>
            </a:pPr>
            <a:r>
              <a:rPr lang="en-US" b="1" dirty="0">
                <a:solidFill>
                  <a:srgbClr val="212121"/>
                </a:solidFill>
                <a:latin typeface="Cambria" panose="02040503050406030204" pitchFamily="18" charset="0"/>
              </a:rPr>
              <a:t> </a:t>
            </a:r>
            <a:r>
              <a:rPr lang="en-US" sz="2000" b="0" i="0" dirty="0">
                <a:solidFill>
                  <a:srgbClr val="212121"/>
                </a:solidFill>
                <a:effectLst/>
                <a:latin typeface="Cambria" panose="02040503050406030204" pitchFamily="18" charset="0"/>
              </a:rPr>
              <a:t>Endoscopic procedures such as argon plasma coagulation, endoscopic loop polypectomy, and ablation with YAG laser have been reported for control of bleeding provoked by ulcerated PP.</a:t>
            </a:r>
          </a:p>
          <a:p>
            <a:pPr marL="0" indent="0">
              <a:buNone/>
            </a:pPr>
            <a:r>
              <a:rPr lang="en-US" sz="2000" b="0" i="0" dirty="0">
                <a:solidFill>
                  <a:srgbClr val="212121"/>
                </a:solidFill>
                <a:effectLst/>
                <a:latin typeface="Cambria" panose="02040503050406030204" pitchFamily="18" charset="0"/>
              </a:rPr>
              <a:t>Endoscopic resection with electrocautery is another effective means reported for removing symptomatic PPs.</a:t>
            </a:r>
          </a:p>
          <a:p>
            <a:pPr marL="342900" indent="-342900"/>
            <a:r>
              <a:rPr lang="en-US" sz="2400" b="1" dirty="0">
                <a:solidFill>
                  <a:schemeClr val="tx2">
                    <a:lumMod val="95000"/>
                    <a:lumOff val="5000"/>
                  </a:schemeClr>
                </a:solidFill>
              </a:rPr>
              <a:t>Surgical</a:t>
            </a:r>
          </a:p>
          <a:p>
            <a:pPr marL="342900" indent="-342900">
              <a:buFont typeface="Wingdings" panose="05000000000000000000" pitchFamily="2" charset="2"/>
              <a:buChar char="Ø"/>
            </a:pPr>
            <a:r>
              <a:rPr lang="en-US" sz="2000" b="0" i="0" dirty="0">
                <a:solidFill>
                  <a:srgbClr val="212121"/>
                </a:solidFill>
                <a:effectLst/>
                <a:latin typeface="Cambria" panose="02040503050406030204" pitchFamily="18" charset="0"/>
              </a:rPr>
              <a:t>Surgical methods are used when endoscopic therapy fails to manage complicated PP, for example in lower gastrointestinal bleeding or when obstructing phenomena, such as luminal obliteration or intussusception, occur</a:t>
            </a:r>
            <a:r>
              <a:rPr lang="en-US" sz="2000" b="1" i="0" dirty="0">
                <a:solidFill>
                  <a:schemeClr val="tx2">
                    <a:lumMod val="95000"/>
                    <a:lumOff val="5000"/>
                  </a:schemeClr>
                </a:solidFill>
                <a:effectLst/>
                <a:latin typeface="Cambria" panose="02040503050406030204" pitchFamily="18" charset="0"/>
              </a:rPr>
              <a:t>.</a:t>
            </a:r>
            <a:endParaRPr lang="en-US" sz="2000" b="0" i="0" dirty="0">
              <a:solidFill>
                <a:srgbClr val="212121"/>
              </a:solidFill>
              <a:effectLst/>
              <a:latin typeface="Cambria" panose="02040503050406030204" pitchFamily="18" charset="0"/>
            </a:endParaRPr>
          </a:p>
          <a:p>
            <a:pPr marL="342900" indent="-342900">
              <a:buFont typeface="Wingdings" panose="05000000000000000000" pitchFamily="2" charset="2"/>
              <a:buChar char="Ø"/>
            </a:pPr>
            <a:r>
              <a:rPr lang="en-US" sz="2000" b="0" i="0" dirty="0">
                <a:solidFill>
                  <a:srgbClr val="212121"/>
                </a:solidFill>
                <a:effectLst/>
                <a:latin typeface="Cambria" panose="02040503050406030204" pitchFamily="18" charset="0"/>
              </a:rPr>
              <a:t>The various surgical procedures range from segmental resection to hemicolectomy, depending on the cause</a:t>
            </a:r>
            <a:r>
              <a:rPr lang="en-US" sz="2000" b="1" dirty="0">
                <a:solidFill>
                  <a:schemeClr val="tx2">
                    <a:lumMod val="95000"/>
                    <a:lumOff val="5000"/>
                  </a:schemeClr>
                </a:solidFill>
                <a:latin typeface="Cambria" panose="02040503050406030204" pitchFamily="18" charset="0"/>
              </a:rPr>
              <a:t>.</a:t>
            </a:r>
          </a:p>
          <a:p>
            <a:pPr marL="342900" indent="-342900">
              <a:buFont typeface="Wingdings" panose="05000000000000000000" pitchFamily="2" charset="2"/>
              <a:buChar char="Ø"/>
            </a:pPr>
            <a:endParaRPr lang="en-US" sz="2400" b="1" dirty="0">
              <a:solidFill>
                <a:schemeClr val="tx2">
                  <a:lumMod val="95000"/>
                  <a:lumOff val="5000"/>
                </a:schemeClr>
              </a:solidFill>
            </a:endParaRPr>
          </a:p>
          <a:p>
            <a:pPr marL="342900" indent="-342900"/>
            <a:endParaRPr lang="en-US" sz="2400" b="1" dirty="0">
              <a:solidFill>
                <a:schemeClr val="tx2">
                  <a:lumMod val="95000"/>
                  <a:lumOff val="5000"/>
                </a:schemeClr>
              </a:solidFill>
            </a:endParaRPr>
          </a:p>
          <a:p>
            <a:pPr marL="0" indent="0">
              <a:buNone/>
            </a:pPr>
            <a:endParaRPr lang="en-US" b="0" i="0" dirty="0">
              <a:solidFill>
                <a:srgbClr val="212121"/>
              </a:solidFill>
              <a:effectLst/>
              <a:latin typeface="Cambria" panose="02040503050406030204" pitchFamily="18" charset="0"/>
            </a:endParaRPr>
          </a:p>
          <a:p>
            <a:pPr marL="0" indent="0">
              <a:buNone/>
            </a:pPr>
            <a:endParaRPr lang="en-US" b="1" dirty="0"/>
          </a:p>
        </p:txBody>
      </p:sp>
      <p:sp>
        <p:nvSpPr>
          <p:cNvPr id="4" name="TextBox 3">
            <a:extLst>
              <a:ext uri="{FF2B5EF4-FFF2-40B4-BE49-F238E27FC236}">
                <a16:creationId xmlns:a16="http://schemas.microsoft.com/office/drawing/2014/main" id="{83B345BC-97C0-FFBD-7301-75DB94331F3E}"/>
              </a:ext>
            </a:extLst>
          </p:cNvPr>
          <p:cNvSpPr txBox="1"/>
          <p:nvPr/>
        </p:nvSpPr>
        <p:spPr>
          <a:xfrm>
            <a:off x="3846512" y="76200"/>
            <a:ext cx="4495800" cy="395173"/>
          </a:xfrm>
          <a:prstGeom prst="rect">
            <a:avLst/>
          </a:prstGeom>
          <a:noFill/>
        </p:spPr>
        <p:txBody>
          <a:bodyPr wrap="square" rtlCol="0">
            <a:spAutoFit/>
          </a:bodyPr>
          <a:lstStyle/>
          <a:p>
            <a:pPr algn="ctr">
              <a:lnSpc>
                <a:spcPts val="2250"/>
              </a:lnSpc>
              <a:spcBef>
                <a:spcPts val="2000"/>
              </a:spcBef>
              <a:spcAft>
                <a:spcPts val="1000"/>
              </a:spcAft>
            </a:pPr>
            <a:r>
              <a:rPr lang="en-US" sz="2800" b="1" i="0" dirty="0">
                <a:solidFill>
                  <a:srgbClr val="995733"/>
                </a:solidFill>
                <a:effectLst/>
                <a:latin typeface="Cambria" panose="02040503050406030204" pitchFamily="18" charset="0"/>
              </a:rPr>
              <a:t>TREATMENT</a:t>
            </a:r>
          </a:p>
        </p:txBody>
      </p:sp>
    </p:spTree>
    <p:extLst>
      <p:ext uri="{BB962C8B-B14F-4D97-AF65-F5344CB8AC3E}">
        <p14:creationId xmlns:p14="http://schemas.microsoft.com/office/powerpoint/2010/main" val="47071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7DEB6-8822-D25A-A69A-93E36F576918}"/>
              </a:ext>
            </a:extLst>
          </p:cNvPr>
          <p:cNvSpPr>
            <a:spLocks noGrp="1"/>
          </p:cNvSpPr>
          <p:nvPr>
            <p:ph idx="1"/>
          </p:nvPr>
        </p:nvSpPr>
        <p:spPr>
          <a:xfrm>
            <a:off x="836612" y="304800"/>
            <a:ext cx="10667999" cy="6553200"/>
          </a:xfrm>
        </p:spPr>
        <p:txBody>
          <a:bodyPr>
            <a:normAutofit fontScale="25000" lnSpcReduction="20000"/>
          </a:bodyPr>
          <a:lstStyle/>
          <a:p>
            <a:pPr marL="457200" indent="-457200">
              <a:buFont typeface="Wingdings" panose="05000000000000000000" pitchFamily="2" charset="2"/>
              <a:buChar char="q"/>
            </a:pPr>
            <a:r>
              <a:rPr lang="en-US" sz="9600" b="1" i="0" u="none" strike="noStrike" baseline="0" dirty="0">
                <a:solidFill>
                  <a:srgbClr val="000000"/>
                </a:solidFill>
                <a:latin typeface="Segoe UI" panose="020B0502040204020203" pitchFamily="34" charset="0"/>
              </a:rPr>
              <a:t>Hyperplastic polyps </a:t>
            </a:r>
          </a:p>
          <a:p>
            <a:pPr marL="0" indent="0">
              <a:buNone/>
            </a:pPr>
            <a:endParaRPr lang="en-US" sz="2800" b="0" i="0" u="none" strike="noStrike" baseline="0" dirty="0">
              <a:solidFill>
                <a:srgbClr val="000000"/>
              </a:solidFill>
              <a:latin typeface="Segoe UI" panose="020B0502040204020203" pitchFamily="34" charset="0"/>
            </a:endParaRPr>
          </a:p>
          <a:p>
            <a:pPr marL="457200" indent="-457200"/>
            <a:r>
              <a:rPr lang="en-US" sz="9600" dirty="0">
                <a:solidFill>
                  <a:srgbClr val="000000"/>
                </a:solidFill>
                <a:latin typeface="Segoe UI" panose="020B0502040204020203" pitchFamily="34" charset="0"/>
              </a:rPr>
              <a:t> </a:t>
            </a:r>
            <a:r>
              <a:rPr lang="en-US" sz="9600" b="0" i="0" u="none" strike="noStrike" baseline="0" dirty="0">
                <a:solidFill>
                  <a:srgbClr val="000000"/>
                </a:solidFill>
                <a:latin typeface="Segoe UI" panose="020B0502040204020203" pitchFamily="34" charset="0"/>
              </a:rPr>
              <a:t>Most common non-neoplastic colonic polyp</a:t>
            </a:r>
          </a:p>
          <a:p>
            <a:pPr marL="457200" indent="-457200"/>
            <a:r>
              <a:rPr lang="en-US" sz="9600" b="0" i="0" u="none" strike="noStrike" baseline="0" dirty="0">
                <a:solidFill>
                  <a:srgbClr val="000000"/>
                </a:solidFill>
                <a:latin typeface="Segoe UI" panose="020B0502040204020203" pitchFamily="34" charset="0"/>
              </a:rPr>
              <a:t>Small (&lt;5 mm</a:t>
            </a:r>
            <a:r>
              <a:rPr lang="en-US" sz="9600" dirty="0">
                <a:solidFill>
                  <a:srgbClr val="000000"/>
                </a:solidFill>
                <a:latin typeface="Segoe UI" panose="020B0502040204020203" pitchFamily="34" charset="0"/>
              </a:rPr>
              <a:t>) and </a:t>
            </a:r>
            <a:r>
              <a:rPr lang="en-US" sz="9600" b="0" i="0" u="none" strike="noStrike" baseline="0" dirty="0">
                <a:solidFill>
                  <a:srgbClr val="000000"/>
                </a:solidFill>
                <a:latin typeface="Segoe UI" panose="020B0502040204020203" pitchFamily="34" charset="0"/>
              </a:rPr>
              <a:t>usually sessile</a:t>
            </a:r>
          </a:p>
          <a:p>
            <a:pPr marR="0" algn="l" rtl="0"/>
            <a:r>
              <a:rPr lang="en-US" sz="9600" b="0" i="0" u="none" strike="noStrike" baseline="0" dirty="0">
                <a:solidFill>
                  <a:srgbClr val="000000"/>
                </a:solidFill>
                <a:latin typeface="Segoe UI" panose="020B0502040204020203" pitchFamily="34" charset="0"/>
              </a:rPr>
              <a:t> are common age-related lesions found in about 1/3 of the population older than 50  years.</a:t>
            </a:r>
          </a:p>
          <a:p>
            <a:pPr marR="0" algn="l" rtl="0"/>
            <a:r>
              <a:rPr lang="en-US" sz="9600" b="0" i="0" u="none" strike="noStrike" baseline="0" dirty="0">
                <a:solidFill>
                  <a:srgbClr val="000000"/>
                </a:solidFill>
                <a:latin typeface="Segoe UI" panose="020B0502040204020203" pitchFamily="34" charset="0"/>
              </a:rPr>
              <a:t>most frequently encountered in the distal colon and rectum</a:t>
            </a:r>
          </a:p>
          <a:p>
            <a:r>
              <a:rPr lang="en-US" sz="9600" dirty="0">
                <a:solidFill>
                  <a:schemeClr val="tx2">
                    <a:lumMod val="95000"/>
                    <a:lumOff val="5000"/>
                  </a:schemeClr>
                </a:solidFill>
              </a:rPr>
              <a:t>they cannot be distinguished from adenomatous polyps colonoscopically and are therefore often removed.</a:t>
            </a:r>
          </a:p>
          <a:p>
            <a:pPr marR="0" algn="l" rtl="0"/>
            <a:endParaRPr lang="en-US" sz="9600" b="0" i="0" u="none" strike="noStrike" baseline="0" dirty="0">
              <a:solidFill>
                <a:srgbClr val="000000"/>
              </a:solidFill>
              <a:latin typeface="Segoe UI" panose="020B0502040204020203" pitchFamily="34" charset="0"/>
            </a:endParaRPr>
          </a:p>
          <a:p>
            <a:pPr marL="0" marR="0" indent="0" algn="l" rtl="0">
              <a:buNone/>
            </a:pPr>
            <a:endParaRPr lang="en-US" sz="9600" b="0" i="0" u="none" strike="noStrike" baseline="0" dirty="0">
              <a:solidFill>
                <a:srgbClr val="000000"/>
              </a:solidFill>
              <a:latin typeface="Segoe UI" panose="020B0502040204020203" pitchFamily="34" charset="0"/>
            </a:endParaRPr>
          </a:p>
          <a:p>
            <a:pPr marL="0" indent="0">
              <a:buNone/>
            </a:pPr>
            <a:r>
              <a:rPr lang="en-US" sz="9600" b="0" i="0" u="none" strike="noStrike" baseline="0" dirty="0">
                <a:solidFill>
                  <a:srgbClr val="000000"/>
                </a:solidFill>
                <a:latin typeface="Segoe UI" panose="020B0502040204020203" pitchFamily="34" charset="0"/>
              </a:rPr>
              <a:t> </a:t>
            </a:r>
          </a:p>
          <a:p>
            <a:pPr marL="0" marR="0" indent="0" algn="l" rtl="0">
              <a:buNone/>
            </a:pPr>
            <a:endParaRPr lang="en-US" sz="2200" b="0" i="0" u="none" strike="noStrike" baseline="0" dirty="0">
              <a:solidFill>
                <a:srgbClr val="000000"/>
              </a:solidFill>
              <a:latin typeface="Segoe UI" panose="020B0502040204020203" pitchFamily="34" charset="0"/>
            </a:endParaRPr>
          </a:p>
          <a:p>
            <a:pPr marL="0" indent="0">
              <a:buNone/>
            </a:pPr>
            <a:endParaRPr lang="en-US" sz="2000" b="0" i="0" u="none" strike="noStrike" baseline="0" dirty="0">
              <a:solidFill>
                <a:srgbClr val="000000"/>
              </a:solidFill>
              <a:latin typeface="Segoe UI" panose="020B0502040204020203" pitchFamily="34" charset="0"/>
            </a:endParaRPr>
          </a:p>
          <a:p>
            <a:pPr marL="0" indent="0">
              <a:buNone/>
            </a:pPr>
            <a:r>
              <a:rPr lang="en-US" sz="2800" dirty="0">
                <a:solidFill>
                  <a:srgbClr val="000000"/>
                </a:solidFill>
                <a:latin typeface="Segoe UI" panose="020B0502040204020203" pitchFamily="34" charset="0"/>
              </a:rPr>
              <a:t>  </a:t>
            </a:r>
            <a:endParaRPr lang="en-US" sz="2800" dirty="0"/>
          </a:p>
        </p:txBody>
      </p:sp>
      <p:pic>
        <p:nvPicPr>
          <p:cNvPr id="2" name="Picture 1">
            <a:extLst>
              <a:ext uri="{FF2B5EF4-FFF2-40B4-BE49-F238E27FC236}">
                <a16:creationId xmlns:a16="http://schemas.microsoft.com/office/drawing/2014/main" id="{57B3D982-74B6-EBB8-ACC6-5ABE32A40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51" y="3898322"/>
            <a:ext cx="6400800" cy="2959678"/>
          </a:xfrm>
          <a:prstGeom prst="rect">
            <a:avLst/>
          </a:prstGeom>
        </p:spPr>
      </p:pic>
      <p:sp>
        <p:nvSpPr>
          <p:cNvPr id="4" name="TextBox 3">
            <a:extLst>
              <a:ext uri="{FF2B5EF4-FFF2-40B4-BE49-F238E27FC236}">
                <a16:creationId xmlns:a16="http://schemas.microsoft.com/office/drawing/2014/main" id="{E9A74FA6-69C6-884A-6209-0029CD0481EA}"/>
              </a:ext>
            </a:extLst>
          </p:cNvPr>
          <p:cNvSpPr txBox="1"/>
          <p:nvPr/>
        </p:nvSpPr>
        <p:spPr>
          <a:xfrm>
            <a:off x="7389812" y="4801085"/>
            <a:ext cx="3982462" cy="1089529"/>
          </a:xfrm>
          <a:prstGeom prst="rect">
            <a:avLst/>
          </a:prstGeom>
          <a:noFill/>
        </p:spPr>
        <p:txBody>
          <a:bodyPr wrap="square" rtlCol="0">
            <a:spAutoFit/>
          </a:bodyPr>
          <a:lstStyle/>
          <a:p>
            <a:pPr>
              <a:lnSpc>
                <a:spcPct val="90000"/>
              </a:lnSpc>
            </a:pPr>
            <a:r>
              <a:rPr lang="en-US" b="0" i="0" dirty="0">
                <a:solidFill>
                  <a:srgbClr val="494848"/>
                </a:solidFill>
                <a:effectLst/>
                <a:latin typeface="Catamaran"/>
              </a:rPr>
              <a:t> </a:t>
            </a:r>
            <a:r>
              <a:rPr lang="en-US" sz="2400" b="1" i="0" dirty="0">
                <a:solidFill>
                  <a:srgbClr val="C00000"/>
                </a:solidFill>
                <a:effectLst/>
                <a:latin typeface="Catamaran"/>
              </a:rPr>
              <a:t>Endoscopic view of a hyperplastic polyp in the sigmoid colon</a:t>
            </a:r>
            <a:endParaRPr lang="en-US" sz="2400" b="1" dirty="0">
              <a:solidFill>
                <a:srgbClr val="C00000"/>
              </a:solidFill>
            </a:endParaRPr>
          </a:p>
        </p:txBody>
      </p:sp>
    </p:spTree>
    <p:extLst>
      <p:ext uri="{BB962C8B-B14F-4D97-AF65-F5344CB8AC3E}">
        <p14:creationId xmlns:p14="http://schemas.microsoft.com/office/powerpoint/2010/main" val="301420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5015</TotalTime>
  <Words>3438</Words>
  <Application>Microsoft Office PowerPoint</Application>
  <PresentationFormat>Custom</PresentationFormat>
  <Paragraphs>341</Paragraphs>
  <Slides>43</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43</vt:i4>
      </vt:variant>
    </vt:vector>
  </HeadingPairs>
  <TitlesOfParts>
    <vt:vector size="64" baseType="lpstr">
      <vt:lpstr>__Lato_94fd27</vt:lpstr>
      <vt:lpstr>Arial</vt:lpstr>
      <vt:lpstr>Arial</vt:lpstr>
      <vt:lpstr>Calibri</vt:lpstr>
      <vt:lpstr>Cambria</vt:lpstr>
      <vt:lpstr>Catamaran</vt:lpstr>
      <vt:lpstr>ElsevierGulliver</vt:lpstr>
      <vt:lpstr>Euphemia</vt:lpstr>
      <vt:lpstr>Georgia</vt:lpstr>
      <vt:lpstr>Helvetica Neue</vt:lpstr>
      <vt:lpstr>inherit</vt:lpstr>
      <vt:lpstr>Lato</vt:lpstr>
      <vt:lpstr>Linotype Univers</vt:lpstr>
      <vt:lpstr>Open Sans</vt:lpstr>
      <vt:lpstr>proxima_nova_rgregular</vt:lpstr>
      <vt:lpstr>Segoe UI</vt:lpstr>
      <vt:lpstr>Segoe UI Historic</vt:lpstr>
      <vt:lpstr>Source Sans Pro</vt:lpstr>
      <vt:lpstr>Times New Roman</vt:lpstr>
      <vt:lpstr>Wingdings</vt:lpstr>
      <vt:lpstr>Serenity 16x9</vt:lpstr>
      <vt:lpstr>GI Polyps</vt:lpstr>
      <vt:lpstr>Introduction</vt:lpstr>
      <vt:lpstr>PowerPoint Presentation</vt:lpstr>
      <vt:lpstr>Risk of malignant transformation in polyps depends on :</vt:lpstr>
      <vt:lpstr>classification</vt:lpstr>
      <vt:lpstr>Inflammatory polyps/ Pseudopolyps</vt:lpstr>
      <vt:lpstr>PowerPoint Presentation</vt:lpstr>
      <vt:lpstr>PowerPoint Presentation</vt:lpstr>
      <vt:lpstr>PowerPoint Presentation</vt:lpstr>
      <vt:lpstr>PowerPoint Presentation</vt:lpstr>
      <vt:lpstr> Juvenile polyps</vt:lpstr>
      <vt:lpstr>PowerPoint Presentation</vt:lpstr>
      <vt:lpstr>PowerPoint Presentation</vt:lpstr>
      <vt:lpstr>Peutz-Jeghers Syndrome</vt:lpstr>
      <vt:lpstr>PowerPoint Presentation</vt:lpstr>
      <vt:lpstr>PowerPoint Presentation</vt:lpstr>
      <vt:lpstr>Adenomatous polyps</vt:lpstr>
      <vt:lpstr>PowerPoint Presentation</vt:lpstr>
      <vt:lpstr>PowerPoint Presentation</vt:lpstr>
      <vt:lpstr>Familial Adenomatous polyposis (FAP) </vt:lpstr>
      <vt:lpstr>PowerPoint Presentation</vt:lpstr>
      <vt:lpstr>Hereditary non-polyposis colorectal cancer (HNPCC)</vt:lpstr>
      <vt:lpstr>Diagnosis </vt:lpstr>
      <vt:lpstr>Screening</vt:lpstr>
      <vt:lpstr>PowerPoint Presentation</vt:lpstr>
      <vt:lpstr>Gastric Polyps </vt:lpstr>
      <vt:lpstr>presentation</vt:lpstr>
      <vt:lpstr>Management </vt:lpstr>
      <vt:lpstr>PowerPoint Presentation</vt:lpstr>
      <vt:lpstr>Small Bowel Polyps </vt:lpstr>
      <vt:lpstr>PowerPoint Presentation</vt:lpstr>
      <vt:lpstr>PowerPoint Presentation</vt:lpstr>
      <vt:lpstr>PowerPoint Presentation</vt:lpstr>
      <vt:lpstr>Clinical Presentation of small intestinal polyps</vt:lpstr>
      <vt:lpstr>Management </vt:lpstr>
      <vt:lpstr>Double balloon enteroscopy</vt:lpstr>
      <vt:lpstr>PowerPoint Presentation</vt:lpstr>
      <vt:lpstr>ENDOSCOPIC MUCOSAL RESECTION </vt:lpstr>
      <vt:lpstr>PowerPoint Presentation</vt:lpstr>
      <vt:lpstr>suction (suck-and-cut)  </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Polyps</dc:title>
  <dc:creator>sanad ghwari</dc:creator>
  <cp:lastModifiedBy>sanad ghwari</cp:lastModifiedBy>
  <cp:revision>26</cp:revision>
  <dcterms:created xsi:type="dcterms:W3CDTF">2023-09-27T14:05:03Z</dcterms:created>
  <dcterms:modified xsi:type="dcterms:W3CDTF">2023-10-04T19:37:34Z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