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06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9" r:id="rId30"/>
    <p:sldId id="290" r:id="rId31"/>
    <p:sldId id="294" r:id="rId32"/>
    <p:sldId id="296" r:id="rId33"/>
    <p:sldId id="297" r:id="rId34"/>
    <p:sldId id="298" r:id="rId35"/>
    <p:sldId id="299" r:id="rId36"/>
    <p:sldId id="300" r:id="rId37"/>
    <p:sldId id="302" r:id="rId38"/>
    <p:sldId id="308" r:id="rId39"/>
    <p:sldId id="307" r:id="rId40"/>
    <p:sldId id="293" r:id="rId41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-150" y="6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1042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90862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10814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5164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1665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2323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9944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33218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40203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69833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5508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E22F-5984-4371-8CC1-B28E238BF856}" type="datetimeFigureOut">
              <a:rPr lang="ar-EG" smtClean="0"/>
              <a:pPr/>
              <a:t>05/08/1441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5EEB-3717-440E-AB6B-16A3CDB4B6B7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1584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56706967r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0" y="1"/>
            <a:ext cx="11173927" cy="62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28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229600" cy="543877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EG" sz="6600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EG" sz="6600" b="1" dirty="0">
                <a:solidFill>
                  <a:srgbClr val="0000FF"/>
                </a:solidFill>
                <a:latin typeface="Castellar" pitchFamily="18" charset="0"/>
              </a:rPr>
              <a:t>DEVELOPMENT OF THE thyroid GLAND</a:t>
            </a:r>
          </a:p>
        </p:txBody>
      </p:sp>
    </p:spTree>
    <p:extLst>
      <p:ext uri="{BB962C8B-B14F-4D97-AF65-F5344CB8AC3E}">
        <p14:creationId xmlns:p14="http://schemas.microsoft.com/office/powerpoint/2010/main" xmlns="" val="15329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"/>
            <a:ext cx="8893175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0" y="5013325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ar-EG" b="1"/>
              <a:t>-</a:t>
            </a:r>
            <a:r>
              <a:rPr lang="en-US" altLang="ar-EG">
                <a:solidFill>
                  <a:srgbClr val="0000FF"/>
                </a:solidFill>
              </a:rPr>
              <a:t>During 3</a:t>
            </a:r>
            <a:r>
              <a:rPr lang="en-US" altLang="ar-EG" baseline="30000">
                <a:solidFill>
                  <a:srgbClr val="0000FF"/>
                </a:solidFill>
              </a:rPr>
              <a:t>rd</a:t>
            </a:r>
            <a:r>
              <a:rPr lang="en-US" altLang="ar-EG">
                <a:solidFill>
                  <a:srgbClr val="0000FF"/>
                </a:solidFill>
              </a:rPr>
              <a:t> week a median endodermal thickening appears at junction of </a:t>
            </a:r>
            <a:r>
              <a:rPr lang="en-US" altLang="ar-EG" b="1">
                <a:solidFill>
                  <a:srgbClr val="0000FF"/>
                </a:solidFill>
              </a:rPr>
              <a:t>ant. 2/3</a:t>
            </a:r>
            <a:r>
              <a:rPr lang="en-US" altLang="ar-EG">
                <a:solidFill>
                  <a:srgbClr val="0000FF"/>
                </a:solidFill>
              </a:rPr>
              <a:t> and </a:t>
            </a:r>
            <a:r>
              <a:rPr lang="en-US" altLang="ar-EG" b="1">
                <a:solidFill>
                  <a:srgbClr val="0000FF"/>
                </a:solidFill>
              </a:rPr>
              <a:t>post. 1/3</a:t>
            </a:r>
            <a:r>
              <a:rPr lang="en-US" altLang="ar-EG">
                <a:solidFill>
                  <a:srgbClr val="0000FF"/>
                </a:solidFill>
              </a:rPr>
              <a:t> of tongue at the foramen coecum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ar-EG">
                <a:solidFill>
                  <a:srgbClr val="0000FF"/>
                </a:solidFill>
              </a:rPr>
              <a:t>The thickening forms diverticulum grows into the mesenchyme called </a:t>
            </a:r>
            <a:r>
              <a:rPr lang="en-US" altLang="ar-EG" b="1">
                <a:solidFill>
                  <a:srgbClr val="0000FF"/>
                </a:solidFill>
              </a:rPr>
              <a:t>thyroglossal duct</a:t>
            </a:r>
            <a:r>
              <a:rPr lang="en-US" altLang="ar-EG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ar-EG">
                <a:solidFill>
                  <a:srgbClr val="0000FF"/>
                </a:solidFill>
              </a:rPr>
              <a:t>-The duct elongates and its distal end becomes bilobed to form </a:t>
            </a:r>
            <a:r>
              <a:rPr lang="en-US" altLang="ar-EG" b="1">
                <a:solidFill>
                  <a:srgbClr val="0000FF"/>
                </a:solidFill>
              </a:rPr>
              <a:t>thyroid gland.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43251" y="2205038"/>
            <a:ext cx="360363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4008439" y="2420938"/>
            <a:ext cx="574675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3792538" y="1484313"/>
            <a:ext cx="1511300" cy="12239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792539" y="2349501"/>
            <a:ext cx="1798637" cy="57467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648076" y="3429001"/>
            <a:ext cx="360363" cy="936625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953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4508500"/>
          </a:xfrm>
          <a:noFill/>
          <a:ln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524000" y="4149725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ar-EG" sz="2400">
                <a:solidFill>
                  <a:srgbClr val="0000FF"/>
                </a:solidFill>
              </a:rPr>
              <a:t>Then, thyroid gland descends in front of </a:t>
            </a:r>
            <a:r>
              <a:rPr lang="en-US" altLang="ar-EG" sz="2400" b="1">
                <a:solidFill>
                  <a:srgbClr val="0000FF"/>
                </a:solidFill>
              </a:rPr>
              <a:t>hyoid bone</a:t>
            </a:r>
            <a:r>
              <a:rPr lang="en-US" altLang="ar-EG" sz="2400">
                <a:solidFill>
                  <a:srgbClr val="0000FF"/>
                </a:solidFill>
              </a:rPr>
              <a:t> and </a:t>
            </a:r>
            <a:r>
              <a:rPr lang="en-US" altLang="ar-EG" sz="2400" b="1">
                <a:solidFill>
                  <a:srgbClr val="0000FF"/>
                </a:solidFill>
              </a:rPr>
              <a:t>laryngeal cartilages</a:t>
            </a:r>
            <a:r>
              <a:rPr lang="en-US" altLang="ar-EG" sz="2400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ar-EG" sz="2400">
                <a:solidFill>
                  <a:srgbClr val="0000FF"/>
                </a:solidFill>
              </a:rPr>
              <a:t>-Finally, it reaches final position in front of trachea at </a:t>
            </a:r>
            <a:r>
              <a:rPr lang="en-US" altLang="ar-EG" sz="2400" b="1">
                <a:solidFill>
                  <a:srgbClr val="0000FF"/>
                </a:solidFill>
              </a:rPr>
              <a:t>7</a:t>
            </a:r>
            <a:r>
              <a:rPr lang="en-US" altLang="ar-EG" sz="2400" b="1" baseline="30000">
                <a:solidFill>
                  <a:srgbClr val="0000FF"/>
                </a:solidFill>
              </a:rPr>
              <a:t>th</a:t>
            </a:r>
            <a:r>
              <a:rPr lang="en-US" altLang="ar-EG" sz="2400" b="1">
                <a:solidFill>
                  <a:srgbClr val="0000FF"/>
                </a:solidFill>
              </a:rPr>
              <a:t> week</a:t>
            </a:r>
            <a:r>
              <a:rPr lang="en-US" altLang="ar-EG" sz="2400">
                <a:solidFill>
                  <a:srgbClr val="0000FF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ar-EG" sz="2400">
                <a:solidFill>
                  <a:srgbClr val="0000FF"/>
                </a:solidFill>
              </a:rPr>
              <a:t>- Meanwhile, the cord connecting thyroid gland to tongue degenerates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9264650" y="1773238"/>
            <a:ext cx="503238" cy="215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9048750" y="2349501"/>
            <a:ext cx="863600" cy="3587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8112126" y="3068638"/>
            <a:ext cx="792163" cy="2159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896226" y="1412876"/>
            <a:ext cx="720725" cy="144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0687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  <p:bldP spid="21512" grpId="0" animBg="1"/>
      <p:bldP spid="21513" grpId="0" animBg="1"/>
      <p:bldP spid="215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ar-EG" sz="3600" b="1">
                <a:solidFill>
                  <a:schemeClr val="folHlink"/>
                </a:solidFill>
              </a:rPr>
              <a:t>Histological differentiation of thyroid gland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28776"/>
            <a:ext cx="4103688" cy="4530725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en-US" altLang="ar-EG" sz="2000" b="1">
                <a:solidFill>
                  <a:srgbClr val="0000FF"/>
                </a:solidFill>
              </a:rPr>
              <a:t>- </a:t>
            </a:r>
            <a:r>
              <a:rPr lang="en-US" altLang="ar-EG" b="1">
                <a:solidFill>
                  <a:srgbClr val="0000FF"/>
                </a:solidFill>
              </a:rPr>
              <a:t>At first thyroid gland consists of </a:t>
            </a:r>
            <a:r>
              <a:rPr lang="en-US" altLang="ar-EG" b="1">
                <a:solidFill>
                  <a:srgbClr val="FF3300"/>
                </a:solidFill>
              </a:rPr>
              <a:t>solid mass of cells</a:t>
            </a:r>
          </a:p>
          <a:p>
            <a:pPr algn="l">
              <a:buFontTx/>
              <a:buNone/>
            </a:pPr>
            <a:r>
              <a:rPr lang="en-US" altLang="ar-EG" b="1">
                <a:solidFill>
                  <a:srgbClr val="0000FF"/>
                </a:solidFill>
              </a:rPr>
              <a:t>-Later </a:t>
            </a:r>
            <a:r>
              <a:rPr lang="en-US" altLang="ar-EG" b="1">
                <a:solidFill>
                  <a:schemeClr val="folHlink"/>
                </a:solidFill>
              </a:rPr>
              <a:t>vascular mesenchyme</a:t>
            </a:r>
            <a:r>
              <a:rPr lang="en-US" altLang="ar-EG" b="1">
                <a:solidFill>
                  <a:srgbClr val="0000FF"/>
                </a:solidFill>
              </a:rPr>
              <a:t> invades them and breaks them into </a:t>
            </a:r>
            <a:r>
              <a:rPr lang="en-US" altLang="ar-EG" b="1">
                <a:solidFill>
                  <a:srgbClr val="009900"/>
                </a:solidFill>
              </a:rPr>
              <a:t>clusters of cells</a:t>
            </a:r>
          </a:p>
        </p:txBody>
      </p:sp>
      <p:pic>
        <p:nvPicPr>
          <p:cNvPr id="29700" name="Picture 4" descr="th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026" y="1412875"/>
            <a:ext cx="47529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9551988" y="4292601"/>
            <a:ext cx="144462" cy="7207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527800" y="3213101"/>
            <a:ext cx="287338" cy="576263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6959601" y="4292601"/>
            <a:ext cx="360363" cy="576263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8609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1" grpId="0" animBg="1"/>
      <p:bldP spid="29703" grpId="0" animBg="1"/>
      <p:bldP spid="29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5516564"/>
            <a:ext cx="8229600" cy="134143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ar-EG" b="1"/>
              <a:t>-</a:t>
            </a:r>
            <a:r>
              <a:rPr lang="en-US" altLang="ar-EG">
                <a:solidFill>
                  <a:schemeClr val="tx2"/>
                </a:solidFill>
              </a:rPr>
              <a:t>By </a:t>
            </a:r>
            <a:r>
              <a:rPr lang="en-US" altLang="ar-EG" b="1">
                <a:solidFill>
                  <a:schemeClr val="tx2"/>
                </a:solidFill>
              </a:rPr>
              <a:t>3</a:t>
            </a:r>
            <a:r>
              <a:rPr lang="en-US" altLang="ar-EG" b="1" baseline="30000">
                <a:solidFill>
                  <a:schemeClr val="tx2"/>
                </a:solidFill>
              </a:rPr>
              <a:t>rd</a:t>
            </a:r>
            <a:r>
              <a:rPr lang="en-US" altLang="ar-EG" b="1">
                <a:solidFill>
                  <a:schemeClr val="tx2"/>
                </a:solidFill>
              </a:rPr>
              <a:t> month</a:t>
            </a:r>
            <a:r>
              <a:rPr lang="en-US" altLang="ar-EG">
                <a:solidFill>
                  <a:schemeClr val="tx2"/>
                </a:solidFill>
              </a:rPr>
              <a:t> colloid starts to accumulate in the center of each cluster to form </a:t>
            </a:r>
            <a:r>
              <a:rPr lang="en-US" altLang="ar-EG" b="1">
                <a:solidFill>
                  <a:schemeClr val="tx2"/>
                </a:solidFill>
              </a:rPr>
              <a:t>follicles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EG">
                <a:solidFill>
                  <a:schemeClr val="tx2"/>
                </a:solidFill>
              </a:rPr>
              <a:t>-Ultimobranchial bodies form </a:t>
            </a:r>
            <a:r>
              <a:rPr lang="en-US" altLang="ar-EG" b="1">
                <a:solidFill>
                  <a:schemeClr val="tx2"/>
                </a:solidFill>
              </a:rPr>
              <a:t>parafollicular cells</a:t>
            </a:r>
          </a:p>
        </p:txBody>
      </p:sp>
      <p:pic>
        <p:nvPicPr>
          <p:cNvPr id="30724" name="Picture 4" descr="th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8472488" y="1341438"/>
            <a:ext cx="431800" cy="1444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230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2502" t="31151" r="35634" b="22817"/>
          <a:stretch>
            <a:fillRect/>
          </a:stretch>
        </p:blipFill>
        <p:spPr bwMode="auto">
          <a:xfrm>
            <a:off x="3236686" y="1030515"/>
            <a:ext cx="4601028" cy="49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125539"/>
            <a:ext cx="8229600" cy="453072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9600" b="1" dirty="0">
                <a:solidFill>
                  <a:srgbClr val="009900"/>
                </a:solidFill>
              </a:rPr>
              <a:t>Congenital </a:t>
            </a:r>
            <a:r>
              <a:rPr lang="en-US" altLang="ar-EG" sz="9600" b="1" dirty="0" smtClean="0">
                <a:solidFill>
                  <a:srgbClr val="009900"/>
                </a:solidFill>
              </a:rPr>
              <a:t>Anomalies </a:t>
            </a:r>
            <a:r>
              <a:rPr lang="en-US" altLang="ar-EG" sz="9600" b="1" dirty="0">
                <a:solidFill>
                  <a:srgbClr val="009900"/>
                </a:solidFill>
              </a:rPr>
              <a:t>of the </a:t>
            </a:r>
            <a:r>
              <a:rPr lang="en-US" altLang="ar-EG" sz="9600" b="1" dirty="0" smtClean="0">
                <a:solidFill>
                  <a:srgbClr val="009900"/>
                </a:solidFill>
              </a:rPr>
              <a:t>Thyroid </a:t>
            </a:r>
            <a:r>
              <a:rPr lang="en-US" altLang="ar-EG" sz="9600" b="1" dirty="0">
                <a:solidFill>
                  <a:srgbClr val="009900"/>
                </a:solidFill>
              </a:rPr>
              <a:t>G</a:t>
            </a:r>
            <a:r>
              <a:rPr lang="en-US" altLang="ar-EG" sz="9600" b="1" dirty="0" smtClean="0">
                <a:solidFill>
                  <a:srgbClr val="009900"/>
                </a:solidFill>
              </a:rPr>
              <a:t>land</a:t>
            </a:r>
            <a:endParaRPr lang="en-US" altLang="ar-EG" sz="96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573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35188" y="620714"/>
            <a:ext cx="8229600" cy="22320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ar-EG" sz="5400"/>
              <a:t>1- </a:t>
            </a:r>
            <a:r>
              <a:rPr lang="en-US" altLang="ar-EG" sz="5400" b="1">
                <a:solidFill>
                  <a:schemeClr val="tx2"/>
                </a:solidFill>
              </a:rPr>
              <a:t>Agenesis of the thyroid gland results in cretinism</a:t>
            </a:r>
          </a:p>
        </p:txBody>
      </p:sp>
      <p:pic>
        <p:nvPicPr>
          <p:cNvPr id="17414" name="Picture 6" descr="cretinis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514" y="3141664"/>
            <a:ext cx="4681537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4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0"/>
            <a:ext cx="8229600" cy="2349500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n-US" altLang="ar-EG" sz="3600" b="1">
                <a:solidFill>
                  <a:schemeClr val="tx2"/>
                </a:solidFill>
              </a:rPr>
              <a:t>2- Incomplete descent of the thyroid gland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ar-EG" sz="3600" b="1">
                <a:solidFill>
                  <a:schemeClr val="tx2"/>
                </a:solidFill>
              </a:rPr>
              <a:t>Lingual thyroid is the commonest form</a:t>
            </a:r>
          </a:p>
        </p:txBody>
      </p:sp>
      <p:pic>
        <p:nvPicPr>
          <p:cNvPr id="24580" name="Picture 4" descr="lingual thy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65401"/>
            <a:ext cx="4067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ling 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76" y="2276475"/>
            <a:ext cx="486092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2279650" y="5157788"/>
            <a:ext cx="863600" cy="576262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664201" y="4292601"/>
            <a:ext cx="936625" cy="5048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4953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651" y="1088573"/>
            <a:ext cx="5568949" cy="3933825"/>
          </a:xfrm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n-US" altLang="ar-EG" sz="4000" b="1" u="sng" dirty="0">
                <a:solidFill>
                  <a:schemeClr val="tx2"/>
                </a:solidFill>
              </a:rPr>
              <a:t>3- Ectopic </a:t>
            </a:r>
            <a:r>
              <a:rPr lang="en-US" altLang="ar-EG" sz="4000" b="1" u="sng" dirty="0" smtClean="0">
                <a:solidFill>
                  <a:schemeClr val="tx2"/>
                </a:solidFill>
              </a:rPr>
              <a:t>thyroid tissue</a:t>
            </a:r>
            <a:r>
              <a:rPr lang="en-US" altLang="ar-EG" sz="4000" b="1" u="sng" dirty="0">
                <a:solidFill>
                  <a:schemeClr val="tx2"/>
                </a:solidFill>
              </a:rPr>
              <a:t>: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ar-EG" sz="4000" b="1" dirty="0"/>
              <a:t>-in the thorax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ar-EG" sz="4000" b="1" dirty="0"/>
              <a:t>-at bronchi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ar-EG" sz="4000" b="1" dirty="0"/>
              <a:t>-at the </a:t>
            </a:r>
            <a:r>
              <a:rPr lang="en-US" altLang="ar-EG" sz="4000" b="1" dirty="0" err="1"/>
              <a:t>oesophagus</a:t>
            </a:r>
            <a:endParaRPr lang="en-US" altLang="ar-EG" sz="4000" b="1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6711044" y="1038452"/>
            <a:ext cx="4968875" cy="5434012"/>
            <a:chOff x="5448301" y="1125538"/>
            <a:chExt cx="4968875" cy="5434012"/>
          </a:xfrm>
        </p:grpSpPr>
        <p:pic>
          <p:nvPicPr>
            <p:cNvPr id="25604" name="Picture 4" descr="11475-150x1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1" y="1125538"/>
              <a:ext cx="4968875" cy="543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7391400" y="3933826"/>
              <a:ext cx="647700" cy="35877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xmlns="" val="28854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336" y="302509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ar-EG" sz="4300" b="1" dirty="0">
                <a:solidFill>
                  <a:srgbClr val="FF0000"/>
                </a:solidFill>
              </a:rPr>
              <a:t>Development of the </a:t>
            </a:r>
            <a:r>
              <a:rPr lang="en-US" altLang="ar-EG" sz="4300" b="1" dirty="0" smtClean="0">
                <a:solidFill>
                  <a:srgbClr val="FF0000"/>
                </a:solidFill>
              </a:rPr>
              <a:t>Endocrine </a:t>
            </a:r>
            <a:r>
              <a:rPr lang="en-US" altLang="ar-EG" sz="4300" b="1" dirty="0">
                <a:solidFill>
                  <a:srgbClr val="FF0000"/>
                </a:solidFill>
              </a:rPr>
              <a:t>G</a:t>
            </a:r>
            <a:r>
              <a:rPr lang="en-US" altLang="ar-EG" sz="4300" b="1" dirty="0" smtClean="0">
                <a:solidFill>
                  <a:srgbClr val="FF0000"/>
                </a:solidFill>
              </a:rPr>
              <a:t>lands</a:t>
            </a:r>
            <a:endParaRPr lang="en-US" altLang="ar-EG" sz="4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7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6856"/>
            <a:ext cx="6702198" cy="2420938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4000" b="1" dirty="0">
                <a:solidFill>
                  <a:schemeClr val="tx2"/>
                </a:solidFill>
              </a:rPr>
              <a:t>4- </a:t>
            </a:r>
            <a:r>
              <a:rPr lang="en-US" altLang="ar-EG" sz="4000" b="1" dirty="0" err="1">
                <a:solidFill>
                  <a:schemeClr val="tx2"/>
                </a:solidFill>
              </a:rPr>
              <a:t>Thyroglossal</a:t>
            </a:r>
            <a:r>
              <a:rPr lang="en-US" altLang="ar-EG" sz="4000" b="1" dirty="0">
                <a:solidFill>
                  <a:schemeClr val="tx2"/>
                </a:solidFill>
              </a:rPr>
              <a:t> cyst</a:t>
            </a:r>
            <a:r>
              <a:rPr lang="en-US" altLang="ar-EG" sz="4000" b="1" dirty="0" smtClean="0">
                <a:solidFill>
                  <a:schemeClr val="tx2"/>
                </a:solidFill>
              </a:rPr>
              <a:t>: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4000" b="1" dirty="0" smtClean="0"/>
              <a:t>-</a:t>
            </a:r>
            <a:r>
              <a:rPr lang="en-US" altLang="ar-EG" sz="4000" dirty="0" smtClean="0"/>
              <a:t>D</a:t>
            </a:r>
            <a:r>
              <a:rPr lang="en-US" altLang="ar-EG" sz="4000" dirty="0" smtClean="0"/>
              <a:t>ue </a:t>
            </a:r>
            <a:r>
              <a:rPr lang="en-US" altLang="ar-EG" sz="4000" dirty="0"/>
              <a:t>to persistence of part of </a:t>
            </a:r>
            <a:r>
              <a:rPr lang="en-US" altLang="ar-EG" sz="4000" dirty="0" err="1"/>
              <a:t>thyroglossal</a:t>
            </a:r>
            <a:r>
              <a:rPr lang="en-US" altLang="ar-EG" sz="4000" dirty="0"/>
              <a:t> duct. The common site is below hyoid bone</a:t>
            </a:r>
            <a:r>
              <a:rPr lang="en-US" altLang="ar-EG" dirty="0"/>
              <a:t> 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7432903" y="983798"/>
            <a:ext cx="3240087" cy="4321175"/>
            <a:chOff x="7432903" y="983798"/>
            <a:chExt cx="3240087" cy="4321175"/>
          </a:xfrm>
        </p:grpSpPr>
        <p:pic>
          <p:nvPicPr>
            <p:cNvPr id="26628" name="Picture 4" descr="thy cy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903" y="983798"/>
              <a:ext cx="3240087" cy="432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7851321" y="4340678"/>
              <a:ext cx="1081088" cy="50323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EG"/>
            </a:p>
          </p:txBody>
        </p:sp>
      </p:grpSp>
    </p:spTree>
    <p:extLst>
      <p:ext uri="{BB962C8B-B14F-4D97-AF65-F5344CB8AC3E}">
        <p14:creationId xmlns:p14="http://schemas.microsoft.com/office/powerpoint/2010/main" xmlns="" val="6177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8" y="333375"/>
            <a:ext cx="8229600" cy="1143000"/>
          </a:xfrm>
        </p:spPr>
        <p:txBody>
          <a:bodyPr/>
          <a:lstStyle/>
          <a:p>
            <a:pPr algn="ctr"/>
            <a:r>
              <a:rPr lang="en-US" altLang="ar-EG" b="1"/>
              <a:t>Localization of thyroglossal cysts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27350" y="1628775"/>
            <a:ext cx="6408738" cy="4699000"/>
          </a:xfrm>
          <a:noFill/>
          <a:ln/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519738" y="2133600"/>
            <a:ext cx="792162" cy="215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943475" y="3429001"/>
            <a:ext cx="647700" cy="1444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5159375" y="4076701"/>
            <a:ext cx="649288" cy="288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5016500" y="4652963"/>
            <a:ext cx="503238" cy="1444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2607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 animBg="1"/>
      <p:bldP spid="23558" grpId="0" animBg="1"/>
      <p:bldP spid="23559" grpId="0" animBg="1"/>
      <p:bldP spid="235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333375"/>
            <a:ext cx="8229600" cy="1366838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None/>
            </a:pPr>
            <a:r>
              <a:rPr lang="en-US" altLang="ar-EG" sz="4400" b="1" dirty="0">
                <a:solidFill>
                  <a:schemeClr val="tx2"/>
                </a:solidFill>
              </a:rPr>
              <a:t>5- </a:t>
            </a:r>
            <a:r>
              <a:rPr lang="en-US" altLang="ar-EG" sz="4400" b="1" dirty="0" err="1">
                <a:solidFill>
                  <a:schemeClr val="tx2"/>
                </a:solidFill>
              </a:rPr>
              <a:t>Thyroglossal</a:t>
            </a:r>
            <a:r>
              <a:rPr lang="en-US" altLang="ar-EG" sz="4400" b="1" dirty="0">
                <a:solidFill>
                  <a:schemeClr val="tx2"/>
                </a:solidFill>
              </a:rPr>
              <a:t> fistula</a:t>
            </a:r>
            <a:r>
              <a:rPr lang="en-US" altLang="ar-EG" sz="4400" b="1" dirty="0" smtClean="0">
                <a:solidFill>
                  <a:schemeClr val="tx2"/>
                </a:solidFill>
              </a:rPr>
              <a:t>:</a:t>
            </a:r>
          </a:p>
          <a:p>
            <a:pPr algn="l">
              <a:buFont typeface="Wingdings" panose="05000000000000000000" pitchFamily="2" charset="2"/>
              <a:buNone/>
            </a:pPr>
            <a:r>
              <a:rPr lang="en-US" altLang="ar-EG" sz="4400" b="1" dirty="0" smtClean="0"/>
              <a:t> </a:t>
            </a:r>
            <a:r>
              <a:rPr lang="en-US" altLang="ar-EG" sz="4400" dirty="0"/>
              <a:t>D</a:t>
            </a:r>
            <a:r>
              <a:rPr lang="en-US" altLang="ar-EG" sz="4400" dirty="0" smtClean="0"/>
              <a:t>ue </a:t>
            </a:r>
            <a:r>
              <a:rPr lang="en-US" altLang="ar-EG" sz="4400" dirty="0"/>
              <a:t>to rupture of </a:t>
            </a:r>
            <a:r>
              <a:rPr lang="en-US" altLang="ar-EG" sz="4400" dirty="0" err="1"/>
              <a:t>thyroglossal</a:t>
            </a:r>
            <a:r>
              <a:rPr lang="en-US" altLang="ar-EG" sz="4400" dirty="0"/>
              <a:t> cyst</a:t>
            </a:r>
          </a:p>
        </p:txBody>
      </p:sp>
      <p:pic>
        <p:nvPicPr>
          <p:cNvPr id="28676" name="Picture 4" descr="fist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916113"/>
            <a:ext cx="49339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4943475" y="3644901"/>
            <a:ext cx="647700" cy="5762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7783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0" y="476250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EG" sz="8000" b="1">
                <a:solidFill>
                  <a:srgbClr val="0000FF"/>
                </a:solidFill>
                <a:latin typeface="Castellar" pitchFamily="18" charset="0"/>
              </a:rPr>
              <a:t>DEVELOPMENT OF THE suprarenal GLAND</a:t>
            </a:r>
          </a:p>
        </p:txBody>
      </p:sp>
    </p:spTree>
    <p:extLst>
      <p:ext uri="{BB962C8B-B14F-4D97-AF65-F5344CB8AC3E}">
        <p14:creationId xmlns:p14="http://schemas.microsoft.com/office/powerpoint/2010/main" xmlns="" val="27293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5175"/>
            <a:ext cx="9144000" cy="5365750"/>
          </a:xfrm>
        </p:spPr>
        <p:txBody>
          <a:bodyPr/>
          <a:lstStyle/>
          <a:p>
            <a:pPr algn="just" rtl="0">
              <a:buFont typeface="Wingdings" panose="05000000000000000000" pitchFamily="2" charset="2"/>
              <a:buNone/>
            </a:pPr>
            <a:r>
              <a:rPr lang="en-US" altLang="ar-EG" sz="4000" b="1" u="sng" dirty="0">
                <a:solidFill>
                  <a:srgbClr val="9900CC"/>
                </a:solidFill>
              </a:rPr>
              <a:t>Suprarenal gland develops from two components:</a:t>
            </a:r>
          </a:p>
          <a:p>
            <a:pPr algn="just" rtl="0">
              <a:buFont typeface="Wingdings" panose="05000000000000000000" pitchFamily="2" charset="2"/>
              <a:buNone/>
            </a:pPr>
            <a:endParaRPr lang="en-US" altLang="ar-EG" sz="4000" dirty="0"/>
          </a:p>
          <a:p>
            <a:pPr algn="just" rtl="0">
              <a:buFont typeface="Wingdings" panose="05000000000000000000" pitchFamily="2" charset="2"/>
              <a:buNone/>
            </a:pPr>
            <a:r>
              <a:rPr lang="en-US" altLang="ar-EG" sz="4000" b="1" dirty="0">
                <a:solidFill>
                  <a:srgbClr val="0000FF"/>
                </a:solidFill>
              </a:rPr>
              <a:t>1-Cortex is </a:t>
            </a:r>
            <a:r>
              <a:rPr lang="en-US" altLang="ar-EG" sz="4000" b="1" dirty="0" err="1">
                <a:solidFill>
                  <a:srgbClr val="0000FF"/>
                </a:solidFill>
              </a:rPr>
              <a:t>mesodermal</a:t>
            </a:r>
            <a:r>
              <a:rPr lang="en-US" altLang="ar-EG" sz="4000" b="1" dirty="0">
                <a:solidFill>
                  <a:srgbClr val="0000FF"/>
                </a:solidFill>
              </a:rPr>
              <a:t> from </a:t>
            </a:r>
            <a:r>
              <a:rPr lang="en-US" altLang="ar-EG" sz="4000" b="1" dirty="0" err="1">
                <a:solidFill>
                  <a:srgbClr val="0000FF"/>
                </a:solidFill>
              </a:rPr>
              <a:t>coelomic</a:t>
            </a:r>
            <a:r>
              <a:rPr lang="en-US" altLang="ar-EG" sz="4000" b="1" dirty="0">
                <a:solidFill>
                  <a:srgbClr val="0000FF"/>
                </a:solidFill>
              </a:rPr>
              <a:t> epithelium</a:t>
            </a:r>
          </a:p>
          <a:p>
            <a:pPr algn="just" rtl="0">
              <a:buFont typeface="Wingdings" panose="05000000000000000000" pitchFamily="2" charset="2"/>
              <a:buNone/>
            </a:pPr>
            <a:endParaRPr lang="en-US" altLang="ar-EG" sz="4000" b="1" dirty="0">
              <a:solidFill>
                <a:srgbClr val="0000FF"/>
              </a:solidFill>
            </a:endParaRPr>
          </a:p>
          <a:p>
            <a:pPr algn="just" rtl="0">
              <a:buFont typeface="Wingdings" panose="05000000000000000000" pitchFamily="2" charset="2"/>
              <a:buNone/>
            </a:pPr>
            <a:r>
              <a:rPr lang="en-US" altLang="ar-EG" sz="4000" b="1" dirty="0" smtClean="0">
                <a:solidFill>
                  <a:srgbClr val="0000FF"/>
                </a:solidFill>
              </a:rPr>
              <a:t>2-Medulla is </a:t>
            </a:r>
            <a:r>
              <a:rPr lang="en-US" altLang="ar-EG" sz="4000" b="1" dirty="0" err="1">
                <a:solidFill>
                  <a:srgbClr val="0000FF"/>
                </a:solidFill>
              </a:rPr>
              <a:t>ectodermal</a:t>
            </a:r>
            <a:r>
              <a:rPr lang="en-US" altLang="ar-EG" sz="4000" b="1" dirty="0">
                <a:solidFill>
                  <a:srgbClr val="0000FF"/>
                </a:solidFill>
              </a:rPr>
              <a:t> from </a:t>
            </a:r>
            <a:r>
              <a:rPr lang="en-US" altLang="ar-EG" sz="4000" b="1" dirty="0" smtClean="0">
                <a:solidFill>
                  <a:srgbClr val="0000FF"/>
                </a:solidFill>
              </a:rPr>
              <a:t>sympathetic  </a:t>
            </a:r>
            <a:r>
              <a:rPr lang="en-US" altLang="ar-EG" sz="4000" b="1" dirty="0">
                <a:solidFill>
                  <a:srgbClr val="0000FF"/>
                </a:solidFill>
              </a:rPr>
              <a:t>ganglion</a:t>
            </a:r>
          </a:p>
        </p:txBody>
      </p:sp>
    </p:spTree>
    <p:extLst>
      <p:ext uri="{BB962C8B-B14F-4D97-AF65-F5344CB8AC3E}">
        <p14:creationId xmlns:p14="http://schemas.microsoft.com/office/powerpoint/2010/main" xmlns="" val="29048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82888" y="1"/>
            <a:ext cx="6553200" cy="4537075"/>
          </a:xfrm>
          <a:noFill/>
          <a:ln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847851" y="4365626"/>
            <a:ext cx="85693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ar-EG" sz="2000" b="1"/>
              <a:t>-</a:t>
            </a:r>
            <a:r>
              <a:rPr lang="en-US" altLang="ar-EG" sz="2800">
                <a:solidFill>
                  <a:srgbClr val="0000FF"/>
                </a:solidFill>
              </a:rPr>
              <a:t>During </a:t>
            </a:r>
            <a:r>
              <a:rPr lang="en-US" altLang="ar-EG" sz="2800" b="1">
                <a:solidFill>
                  <a:srgbClr val="0000FF"/>
                </a:solidFill>
              </a:rPr>
              <a:t>5</a:t>
            </a:r>
            <a:r>
              <a:rPr lang="en-US" altLang="ar-EG" sz="2800" b="1" baseline="30000">
                <a:solidFill>
                  <a:srgbClr val="0000FF"/>
                </a:solidFill>
              </a:rPr>
              <a:t>th</a:t>
            </a:r>
            <a:r>
              <a:rPr lang="en-US" altLang="ar-EG" sz="2800" b="1">
                <a:solidFill>
                  <a:srgbClr val="0000FF"/>
                </a:solidFill>
              </a:rPr>
              <a:t> week</a:t>
            </a:r>
            <a:r>
              <a:rPr lang="en-US" altLang="ar-EG" sz="2800">
                <a:solidFill>
                  <a:srgbClr val="0000FF"/>
                </a:solidFill>
              </a:rPr>
              <a:t> mesodermal cells of coelomic epithelium form</a:t>
            </a:r>
            <a:r>
              <a:rPr lang="en-US" altLang="ar-EG" sz="2800" b="1">
                <a:solidFill>
                  <a:srgbClr val="0000FF"/>
                </a:solidFill>
              </a:rPr>
              <a:t> foetal (primitive) cortex</a:t>
            </a:r>
          </a:p>
          <a:p>
            <a:pPr algn="l">
              <a:spcBef>
                <a:spcPct val="50000"/>
              </a:spcBef>
            </a:pPr>
            <a:r>
              <a:rPr lang="en-US" altLang="ar-EG" sz="2800" b="1">
                <a:solidFill>
                  <a:srgbClr val="0000FF"/>
                </a:solidFill>
              </a:rPr>
              <a:t>- </a:t>
            </a:r>
            <a:r>
              <a:rPr lang="en-US" altLang="ar-EG" sz="2800">
                <a:solidFill>
                  <a:srgbClr val="0000FF"/>
                </a:solidFill>
              </a:rPr>
              <a:t>Neural crest cells differentiate into</a:t>
            </a:r>
            <a:r>
              <a:rPr lang="en-US" altLang="ar-EG" sz="2800" b="1">
                <a:solidFill>
                  <a:srgbClr val="0000FF"/>
                </a:solidFill>
              </a:rPr>
              <a:t> sympathetic ganglion </a:t>
            </a:r>
            <a:r>
              <a:rPr lang="en-US" altLang="ar-EG" sz="2800">
                <a:solidFill>
                  <a:srgbClr val="0000FF"/>
                </a:solidFill>
              </a:rPr>
              <a:t>then migrate and invade the medial aspect of cortex to form</a:t>
            </a:r>
            <a:r>
              <a:rPr lang="en-US" altLang="ar-EG" sz="2800" b="1">
                <a:solidFill>
                  <a:srgbClr val="0000FF"/>
                </a:solidFill>
              </a:rPr>
              <a:t> suprarenal medulla</a:t>
            </a:r>
            <a:r>
              <a:rPr lang="en-US" altLang="ar-EG" sz="2000" b="1"/>
              <a:t> 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6240463" y="2997200"/>
            <a:ext cx="431800" cy="7191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5519738" y="404814"/>
            <a:ext cx="1008062" cy="4333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440239" y="1412875"/>
            <a:ext cx="2160587" cy="503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151314" y="2708275"/>
            <a:ext cx="2376487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719514" y="0"/>
            <a:ext cx="1728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ar-EG" b="1"/>
              <a:t>Neural crest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13972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  <p:bldP spid="33801" grpId="0" animBg="1"/>
      <p:bldP spid="338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51088" y="0"/>
            <a:ext cx="7777162" cy="3860800"/>
          </a:xfrm>
          <a:noFill/>
          <a:ln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0" y="4419601"/>
            <a:ext cx="9144000" cy="21698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ar-EG" b="1"/>
              <a:t>- </a:t>
            </a:r>
            <a:r>
              <a:rPr lang="en-US" altLang="ar-EG"/>
              <a:t>Figure A shows</a:t>
            </a:r>
            <a:r>
              <a:rPr lang="en-US" altLang="ar-EG" b="1"/>
              <a:t> Foetal cortex </a:t>
            </a:r>
            <a:r>
              <a:rPr lang="en-US" altLang="ar-EG"/>
              <a:t>and the</a:t>
            </a:r>
            <a:r>
              <a:rPr lang="en-US" altLang="ar-EG" b="1"/>
              <a:t> chromaffin cells </a:t>
            </a:r>
            <a:r>
              <a:rPr lang="en-US" altLang="ar-EG"/>
              <a:t>migrating to form</a:t>
            </a:r>
            <a:r>
              <a:rPr lang="en-US" altLang="ar-EG" b="1"/>
              <a:t> the medulla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ar-EG" b="1"/>
              <a:t>- </a:t>
            </a:r>
            <a:r>
              <a:rPr lang="en-US" altLang="ar-EG"/>
              <a:t>A second series of cells arise from coelomic epithelium, and enclose fetal cortex to form</a:t>
            </a:r>
            <a:r>
              <a:rPr lang="en-US" altLang="ar-EG" b="1"/>
              <a:t> definitive (permanent) cortex</a:t>
            </a:r>
          </a:p>
          <a:p>
            <a:pPr algn="l">
              <a:spcBef>
                <a:spcPct val="50000"/>
              </a:spcBef>
            </a:pPr>
            <a:r>
              <a:rPr lang="en-US" altLang="ar-EG" b="1"/>
              <a:t>- </a:t>
            </a:r>
            <a:r>
              <a:rPr lang="en-US" altLang="ar-EG"/>
              <a:t>Differentiation of the cortex begins with</a:t>
            </a:r>
            <a:r>
              <a:rPr lang="en-US" altLang="ar-EG" b="1"/>
              <a:t> zona glomerulosa </a:t>
            </a:r>
            <a:r>
              <a:rPr lang="en-US" altLang="ar-EG"/>
              <a:t>and</a:t>
            </a:r>
            <a:r>
              <a:rPr lang="en-US" altLang="ar-EG" b="1"/>
              <a:t>  zona fasciculata </a:t>
            </a:r>
            <a:r>
              <a:rPr lang="en-US" altLang="ar-EG"/>
              <a:t>which are present at birth</a:t>
            </a:r>
            <a:r>
              <a:rPr lang="en-US" altLang="ar-EG" b="1"/>
              <a:t>   </a:t>
            </a:r>
          </a:p>
          <a:p>
            <a:pPr algn="l">
              <a:spcBef>
                <a:spcPct val="50000"/>
              </a:spcBef>
            </a:pPr>
            <a:r>
              <a:rPr lang="en-US" altLang="ar-EG" b="1"/>
              <a:t>- Zona reticularis </a:t>
            </a:r>
            <a:r>
              <a:rPr lang="en-US" altLang="ar-EG"/>
              <a:t>appears at 3</a:t>
            </a:r>
            <a:r>
              <a:rPr lang="en-US" altLang="ar-EG" baseline="30000"/>
              <a:t>rd</a:t>
            </a:r>
            <a:r>
              <a:rPr lang="en-US" altLang="ar-EG"/>
              <a:t> year  and it may be</a:t>
            </a:r>
            <a:r>
              <a:rPr lang="en-US" altLang="ar-EG" b="1"/>
              <a:t> a remnant of foetal cortex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208213" y="2708276"/>
            <a:ext cx="1008062" cy="360363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4224338" y="1412876"/>
            <a:ext cx="1511300" cy="576263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456364" y="2133600"/>
            <a:ext cx="936625" cy="71438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8472488" y="333376"/>
            <a:ext cx="431800" cy="2889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8616950" y="981075"/>
            <a:ext cx="503238" cy="714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 flipV="1">
            <a:off x="8543925" y="1484313"/>
            <a:ext cx="647700" cy="144462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389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333376"/>
            <a:ext cx="9144000" cy="6524625"/>
          </a:xfrm>
        </p:spPr>
      </p:pic>
    </p:spTree>
    <p:extLst>
      <p:ext uri="{BB962C8B-B14F-4D97-AF65-F5344CB8AC3E}">
        <p14:creationId xmlns:p14="http://schemas.microsoft.com/office/powerpoint/2010/main" xmlns="" val="21718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686" y="1520825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en-US" altLang="ar-EG" sz="80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anomalies of the </a:t>
            </a:r>
            <a:r>
              <a:rPr lang="en-US" altLang="ar-EG" sz="80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Suprarenal </a:t>
            </a:r>
            <a:r>
              <a:rPr lang="en-US" altLang="ar-EG" sz="80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ar-EG" sz="80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endParaRPr lang="en-US" altLang="ar-EG" sz="8000" b="1" dirty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5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8527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ar-EG" sz="5400" b="1" dirty="0">
                <a:solidFill>
                  <a:srgbClr val="FF0000"/>
                </a:solidFill>
                <a:latin typeface="Castellar" pitchFamily="18" charset="0"/>
              </a:rPr>
              <a:t>DEVELOPMENT OF THE PITUITARY GLAND</a:t>
            </a:r>
          </a:p>
        </p:txBody>
      </p:sp>
    </p:spTree>
    <p:extLst>
      <p:ext uri="{BB962C8B-B14F-4D97-AF65-F5344CB8AC3E}">
        <p14:creationId xmlns:p14="http://schemas.microsoft.com/office/powerpoint/2010/main" xmlns="" val="16041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algn="ctr"/>
            <a:r>
              <a:rPr lang="en-US" altLang="ar-EG" sz="5400" b="1" dirty="0" err="1"/>
              <a:t>P</a:t>
            </a:r>
            <a:r>
              <a:rPr lang="en-US" altLang="ar-EG" sz="5400" b="1" dirty="0" err="1" smtClean="0"/>
              <a:t>hiochromocytoma</a:t>
            </a:r>
            <a:endParaRPr lang="en-US" altLang="ar-EG" sz="5400" b="1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5589589"/>
            <a:ext cx="8229600" cy="935037"/>
          </a:xfrm>
        </p:spPr>
        <p:txBody>
          <a:bodyPr/>
          <a:lstStyle/>
          <a:p>
            <a:pPr algn="just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b="1"/>
              <a:t>It is a tumor of chromaffin cells of suprarenal medulla</a:t>
            </a:r>
          </a:p>
        </p:txBody>
      </p:sp>
      <p:pic>
        <p:nvPicPr>
          <p:cNvPr id="43012" name="Picture 4" descr="ph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367213" y="2133600"/>
            <a:ext cx="360362" cy="1582738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9085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ar-EG" sz="5400" b="1" dirty="0" smtClean="0">
                <a:solidFill>
                  <a:srgbClr val="9900CC"/>
                </a:solidFill>
              </a:rPr>
              <a:t>Development of the Pancreas</a:t>
            </a:r>
          </a:p>
        </p:txBody>
      </p:sp>
      <p:pic>
        <p:nvPicPr>
          <p:cNvPr id="6148" name="Picture 4" descr="fi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1628776"/>
            <a:ext cx="6000749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2420938"/>
            <a:ext cx="575945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It develops from ventral and dorsal buds originating from </a:t>
            </a:r>
            <a:r>
              <a:rPr lang="en-US" altLang="ar-EG" sz="2400" b="1" dirty="0" err="1">
                <a:solidFill>
                  <a:srgbClr val="0000CC"/>
                </a:solidFill>
              </a:rPr>
              <a:t>endodermal</a:t>
            </a:r>
            <a:r>
              <a:rPr lang="en-US" altLang="ar-EG" sz="2400" b="1" dirty="0">
                <a:solidFill>
                  <a:srgbClr val="0000CC"/>
                </a:solidFill>
              </a:rPr>
              <a:t> lining of duodenum.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Dorsal bud is located short distance above ventral bud.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Ventral bud arises in common with hepatic bud close to junction of foregut with </a:t>
            </a:r>
            <a:r>
              <a:rPr lang="en-US" altLang="ar-EG" sz="2400" b="1" dirty="0" err="1">
                <a:solidFill>
                  <a:srgbClr val="0000CC"/>
                </a:solidFill>
              </a:rPr>
              <a:t>midgut</a:t>
            </a:r>
            <a:r>
              <a:rPr lang="en-US" altLang="ar-EG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8113185" y="3500438"/>
            <a:ext cx="766233" cy="2889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10416117" y="2636838"/>
            <a:ext cx="1151467" cy="5762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10223501" y="5516563"/>
            <a:ext cx="1968500" cy="1444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7440085" y="6453188"/>
            <a:ext cx="960967" cy="40481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1" grpId="0" animBg="1"/>
      <p:bldP spid="6152" grpId="0" animBg="1"/>
      <p:bldP spid="6153" grpId="0" animBg="1"/>
      <p:bldP spid="61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260351"/>
            <a:ext cx="56155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ar-EG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0" y="620714"/>
            <a:ext cx="6096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As the duodenum rotates to right and becomes C- shaped the ventral pancreatic bud migrates dorsally.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It lies immediately below and behind dorsal pancreatic bud.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0000CC"/>
                </a:solidFill>
              </a:rPr>
              <a:t>Then, parenchyma and duct system of ventral and dorsal buds fuse together.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CC0000"/>
                </a:solidFill>
              </a:rPr>
              <a:t>Ventral bud</a:t>
            </a:r>
            <a:r>
              <a:rPr lang="en-US" altLang="ar-EG" sz="2400" b="1" dirty="0">
                <a:solidFill>
                  <a:srgbClr val="0000CC"/>
                </a:solidFill>
              </a:rPr>
              <a:t> forms </a:t>
            </a:r>
            <a:r>
              <a:rPr lang="en-US" altLang="ar-EG" sz="2400" b="1" dirty="0" err="1">
                <a:solidFill>
                  <a:srgbClr val="0000CC"/>
                </a:solidFill>
              </a:rPr>
              <a:t>uncinate</a:t>
            </a:r>
            <a:r>
              <a:rPr lang="en-US" altLang="ar-EG" sz="2400" b="1" dirty="0">
                <a:solidFill>
                  <a:srgbClr val="0000CC"/>
                </a:solidFill>
              </a:rPr>
              <a:t> process and inferior part of head of pancreas.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400" b="1" dirty="0">
                <a:solidFill>
                  <a:srgbClr val="CC0000"/>
                </a:solidFill>
              </a:rPr>
              <a:t>Dorsal bud</a:t>
            </a:r>
            <a:r>
              <a:rPr lang="en-US" altLang="ar-EG" sz="2400" b="1" dirty="0">
                <a:solidFill>
                  <a:srgbClr val="0000CC"/>
                </a:solidFill>
              </a:rPr>
              <a:t> forms the remaining part of pancreas.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864351" y="333375"/>
            <a:ext cx="8636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9359901" y="2133600"/>
            <a:ext cx="1536700" cy="287338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 flipV="1">
            <a:off x="9457267" y="5734051"/>
            <a:ext cx="478367" cy="574675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7727951" y="5661026"/>
            <a:ext cx="768349" cy="576263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>
            <a:off x="9359900" y="4508500"/>
            <a:ext cx="2015067" cy="64770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h15f29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5484814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800" b="1" dirty="0">
                <a:solidFill>
                  <a:srgbClr val="CC0000"/>
                </a:solidFill>
              </a:rPr>
              <a:t>The main pancreatic duct</a:t>
            </a:r>
            <a:r>
              <a:rPr lang="en-US" altLang="ar-EG" sz="2800" b="1" dirty="0">
                <a:solidFill>
                  <a:srgbClr val="0000CC"/>
                </a:solidFill>
              </a:rPr>
              <a:t> is formed by distal part of dorsal pancreatic duct and the whole ventral pancreatic duct.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10223500" y="1700213"/>
            <a:ext cx="1634067" cy="792162"/>
          </a:xfrm>
          <a:custGeom>
            <a:avLst/>
            <a:gdLst>
              <a:gd name="T0" fmla="*/ 1225550 w 726"/>
              <a:gd name="T1" fmla="*/ 0 h 484"/>
              <a:gd name="T2" fmla="*/ 842355 w 726"/>
              <a:gd name="T3" fmla="*/ 371531 h 484"/>
              <a:gd name="T4" fmla="*/ 231268 w 726"/>
              <a:gd name="T5" fmla="*/ 445182 h 484"/>
              <a:gd name="T6" fmla="*/ 231268 w 726"/>
              <a:gd name="T7" fmla="*/ 743061 h 484"/>
              <a:gd name="T8" fmla="*/ 0 w 726"/>
              <a:gd name="T9" fmla="*/ 743061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6"/>
              <a:gd name="T16" fmla="*/ 0 h 484"/>
              <a:gd name="T17" fmla="*/ 726 w 72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6" h="484">
                <a:moveTo>
                  <a:pt x="726" y="0"/>
                </a:moveTo>
                <a:cubicBezTo>
                  <a:pt x="661" y="91"/>
                  <a:pt x="597" y="182"/>
                  <a:pt x="499" y="227"/>
                </a:cubicBezTo>
                <a:cubicBezTo>
                  <a:pt x="401" y="272"/>
                  <a:pt x="197" y="234"/>
                  <a:pt x="137" y="272"/>
                </a:cubicBezTo>
                <a:cubicBezTo>
                  <a:pt x="77" y="310"/>
                  <a:pt x="160" y="424"/>
                  <a:pt x="137" y="454"/>
                </a:cubicBezTo>
                <a:cubicBezTo>
                  <a:pt x="114" y="484"/>
                  <a:pt x="23" y="454"/>
                  <a:pt x="0" y="454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11335961" y="2105253"/>
            <a:ext cx="1102783" cy="50323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10430631" y="2451100"/>
            <a:ext cx="192616" cy="10795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  <p:bldP spid="225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51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21920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5949950"/>
            <a:ext cx="1219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altLang="ar-EG" sz="2800" b="1" dirty="0">
                <a:solidFill>
                  <a:srgbClr val="0000CC"/>
                </a:solidFill>
              </a:rPr>
              <a:t>Proximal part of dorsal pancreatic duct is obliterated or persists as </a:t>
            </a:r>
            <a:r>
              <a:rPr lang="en-US" altLang="ar-EG" sz="2800" b="1" dirty="0">
                <a:solidFill>
                  <a:srgbClr val="CC0000"/>
                </a:solidFill>
              </a:rPr>
              <a:t>accessory pancreatic duct</a:t>
            </a:r>
            <a:r>
              <a:rPr lang="en-US" altLang="ar-EG" sz="2800" b="1" dirty="0">
                <a:solidFill>
                  <a:srgbClr val="0000CC"/>
                </a:solidFill>
              </a:rPr>
              <a:t>.</a:t>
            </a:r>
            <a:endParaRPr lang="en-US" altLang="ar-EG" sz="2800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3888318" y="2997200"/>
            <a:ext cx="2112433" cy="287338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73688"/>
            <a:ext cx="12192000" cy="148431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ar-EG" sz="2400" b="1" smtClean="0">
                <a:solidFill>
                  <a:srgbClr val="FF3300"/>
                </a:solidFill>
              </a:rPr>
              <a:t>Main pancreatic duct</a:t>
            </a:r>
            <a:r>
              <a:rPr lang="en-US" altLang="ar-EG" sz="2400" b="1" smtClean="0">
                <a:solidFill>
                  <a:srgbClr val="0000CC"/>
                </a:solidFill>
              </a:rPr>
              <a:t> and common bile duct enters duodenum at major papilla.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ar-EG" sz="2400" b="1" smtClean="0">
                <a:solidFill>
                  <a:srgbClr val="FF3300"/>
                </a:solidFill>
              </a:rPr>
              <a:t>Accessory pancreatic duct</a:t>
            </a:r>
            <a:r>
              <a:rPr lang="en-US" altLang="ar-EG" sz="2400" b="1" smtClean="0">
                <a:solidFill>
                  <a:srgbClr val="0000CC"/>
                </a:solidFill>
              </a:rPr>
              <a:t> enters it at site of minor papilla.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ar-EG" sz="2400" smtClean="0"/>
          </a:p>
        </p:txBody>
      </p:sp>
      <p:pic>
        <p:nvPicPr>
          <p:cNvPr id="24580" name="Picture 4" descr="pancreas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3688"/>
            <a:ext cx="121920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 flipH="1" flipV="1">
            <a:off x="9072034" y="2852739"/>
            <a:ext cx="1824567" cy="10810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9552518" y="1341438"/>
            <a:ext cx="768349" cy="863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49938"/>
            <a:ext cx="12192000" cy="1008062"/>
          </a:xfrm>
        </p:spPr>
        <p:txBody>
          <a:bodyPr/>
          <a:lstStyle/>
          <a:p>
            <a:pPr algn="l" rtl="0" eaLnBrk="1" hangingPunct="1"/>
            <a:r>
              <a:rPr lang="en-US" altLang="ar-EG" sz="2800" b="1" smtClean="0">
                <a:solidFill>
                  <a:srgbClr val="FF3300"/>
                </a:solidFill>
              </a:rPr>
              <a:t>Islets of Langerhans</a:t>
            </a:r>
            <a:r>
              <a:rPr lang="en-US" altLang="ar-EG" sz="2800" b="1" smtClean="0">
                <a:solidFill>
                  <a:srgbClr val="000000"/>
                </a:solidFill>
              </a:rPr>
              <a:t> are proliferated epithelial cells which become separated from duct system.</a:t>
            </a:r>
          </a:p>
        </p:txBody>
      </p:sp>
      <p:pic>
        <p:nvPicPr>
          <p:cNvPr id="25604" name="Picture 4" descr="pancreas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-3175"/>
            <a:ext cx="10752667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8208434" y="4005263"/>
            <a:ext cx="383117" cy="6477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 flipV="1">
            <a:off x="7440084" y="4076701"/>
            <a:ext cx="1151467" cy="5762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 flipV="1">
            <a:off x="8591551" y="4292601"/>
            <a:ext cx="28786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8591551" y="3644901"/>
            <a:ext cx="865716" cy="10080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5" grpId="0" animBg="1"/>
      <p:bldP spid="25606" grpId="0" animBg="1"/>
      <p:bldP spid="256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6734628" y="1201829"/>
            <a:ext cx="5457372" cy="4020457"/>
            <a:chOff x="0" y="0"/>
            <a:chExt cx="12192000" cy="6597650"/>
          </a:xfrm>
        </p:grpSpPr>
        <p:pic>
          <p:nvPicPr>
            <p:cNvPr id="47108" name="Picture 4"/>
            <p:cNvPicPr>
              <a:picLocks noChangeAspect="1" noChangeArrowheads="1"/>
            </p:cNvPicPr>
            <p:nvPr>
              <p:ph type="body" idx="1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2192000" cy="6597650"/>
            </a:xfrm>
            <a:noFill/>
          </p:spPr>
        </p:pic>
        <p:sp>
          <p:nvSpPr>
            <p:cNvPr id="47109" name="Line 5"/>
            <p:cNvSpPr>
              <a:spLocks noChangeShapeType="1"/>
            </p:cNvSpPr>
            <p:nvPr/>
          </p:nvSpPr>
          <p:spPr bwMode="auto">
            <a:xfrm flipH="1" flipV="1">
              <a:off x="527052" y="2708275"/>
              <a:ext cx="385233" cy="108108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7110" name="Line 6"/>
            <p:cNvSpPr>
              <a:spLocks noChangeShapeType="1"/>
            </p:cNvSpPr>
            <p:nvPr/>
          </p:nvSpPr>
          <p:spPr bwMode="auto">
            <a:xfrm flipV="1">
              <a:off x="912284" y="2781301"/>
              <a:ext cx="285749" cy="10080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7111" name="Line 7"/>
            <p:cNvSpPr>
              <a:spLocks noChangeShapeType="1"/>
            </p:cNvSpPr>
            <p:nvPr/>
          </p:nvSpPr>
          <p:spPr bwMode="auto">
            <a:xfrm flipV="1">
              <a:off x="2159000" y="5300664"/>
              <a:ext cx="1729317" cy="10810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flipH="1" flipV="1">
              <a:off x="8879418" y="3141663"/>
              <a:ext cx="958849" cy="7921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8" name="مستطيل 7"/>
          <p:cNvSpPr/>
          <p:nvPr/>
        </p:nvSpPr>
        <p:spPr>
          <a:xfrm>
            <a:off x="0" y="259625"/>
            <a:ext cx="8160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EG" sz="4000" b="1" dirty="0" smtClean="0">
                <a:solidFill>
                  <a:srgbClr val="006600"/>
                </a:solidFill>
              </a:rPr>
              <a:t>Congenital anomalies of the Pancreas</a:t>
            </a:r>
            <a:endParaRPr lang="ar-JO" sz="4000" dirty="0"/>
          </a:p>
        </p:txBody>
      </p:sp>
      <p:sp>
        <p:nvSpPr>
          <p:cNvPr id="9" name="مستطيل 8"/>
          <p:cNvSpPr/>
          <p:nvPr/>
        </p:nvSpPr>
        <p:spPr>
          <a:xfrm>
            <a:off x="-1" y="1232659"/>
            <a:ext cx="66856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ar-EG" sz="2800" b="1" u="sng" dirty="0" smtClean="0">
                <a:solidFill>
                  <a:srgbClr val="0000CC"/>
                </a:solidFill>
              </a:rPr>
              <a:t>Annular pancreas: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ar-EG" sz="2800" b="1" dirty="0" smtClean="0">
                <a:solidFill>
                  <a:srgbClr val="0000CC"/>
                </a:solidFill>
              </a:rPr>
              <a:t>Ventral pancreatic bud is formed of two parts.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ar-EG" sz="2800" b="1" dirty="0" smtClean="0">
                <a:solidFill>
                  <a:srgbClr val="0000CC"/>
                </a:solidFill>
              </a:rPr>
              <a:t>Right portion migrate normally.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ar-EG" sz="2800" b="1" dirty="0" smtClean="0">
                <a:solidFill>
                  <a:srgbClr val="FF0000"/>
                </a:solidFill>
              </a:rPr>
              <a:t>Left</a:t>
            </a:r>
            <a:r>
              <a:rPr lang="en-US" altLang="ar-EG" sz="2800" b="1" dirty="0" smtClean="0">
                <a:solidFill>
                  <a:srgbClr val="0000CC"/>
                </a:solidFill>
              </a:rPr>
              <a:t> portion migrates in </a:t>
            </a:r>
            <a:r>
              <a:rPr lang="en-US" altLang="ar-EG" sz="2800" b="1" dirty="0" smtClean="0">
                <a:solidFill>
                  <a:srgbClr val="FF0000"/>
                </a:solidFill>
              </a:rPr>
              <a:t>opposite</a:t>
            </a:r>
            <a:r>
              <a:rPr lang="en-US" altLang="ar-EG" sz="2800" b="1" dirty="0" smtClean="0">
                <a:solidFill>
                  <a:srgbClr val="0000CC"/>
                </a:solidFill>
              </a:rPr>
              <a:t> direction </a:t>
            </a:r>
          </a:p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altLang="ar-EG" sz="2800" b="1" dirty="0" smtClean="0">
                <a:solidFill>
                  <a:srgbClr val="0000CC"/>
                </a:solidFill>
              </a:rPr>
              <a:t>Thus duodenum is surrounded by pancreatic tissue and may be obstructed.</a:t>
            </a:r>
            <a:endParaRPr lang="en-US" altLang="ar-EG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721" t="23016" r="34965" b="34325"/>
          <a:stretch>
            <a:fillRect/>
          </a:stretch>
        </p:blipFill>
        <p:spPr bwMode="auto">
          <a:xfrm>
            <a:off x="6255658" y="1320799"/>
            <a:ext cx="5936342" cy="3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1784160"/>
            <a:ext cx="6241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EG" sz="4000" b="1" u="sng" dirty="0" smtClean="0">
                <a:solidFill>
                  <a:srgbClr val="FF0000"/>
                </a:solidFill>
              </a:rPr>
              <a:t>Accessory pancreatic duct</a:t>
            </a:r>
            <a:r>
              <a:rPr lang="en-US" altLang="ar-EG" sz="4000" b="1" u="sng" dirty="0" smtClean="0">
                <a:solidFill>
                  <a:srgbClr val="0000CC"/>
                </a:solidFill>
              </a:rPr>
              <a:t>:</a:t>
            </a:r>
          </a:p>
          <a:p>
            <a:pPr algn="l" rtl="0"/>
            <a:r>
              <a:rPr lang="en-US" altLang="ar-EG" sz="4000" b="1" dirty="0" smtClean="0">
                <a:solidFill>
                  <a:srgbClr val="0000CC"/>
                </a:solidFill>
              </a:rPr>
              <a:t>Develops from </a:t>
            </a:r>
            <a:r>
              <a:rPr lang="en-US" altLang="ar-EG" sz="4000" b="1" dirty="0" smtClean="0">
                <a:solidFill>
                  <a:schemeClr val="accent6"/>
                </a:solidFill>
              </a:rPr>
              <a:t>proximal</a:t>
            </a:r>
            <a:r>
              <a:rPr lang="en-US" altLang="ar-EG" sz="4000" b="1" dirty="0" smtClean="0">
                <a:solidFill>
                  <a:srgbClr val="0000CC"/>
                </a:solidFill>
              </a:rPr>
              <a:t> part of </a:t>
            </a:r>
            <a:r>
              <a:rPr lang="en-US" altLang="ar-EG" sz="4000" b="1" dirty="0" smtClean="0"/>
              <a:t>dorsal</a:t>
            </a:r>
            <a:r>
              <a:rPr lang="en-US" altLang="ar-EG" sz="4000" b="1" dirty="0" smtClean="0">
                <a:solidFill>
                  <a:srgbClr val="0000CC"/>
                </a:solidFill>
              </a:rPr>
              <a:t> pancreatic duct .</a:t>
            </a:r>
            <a:endParaRPr lang="en-US" altLang="ar-EG" sz="40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6852" t="46230" r="32622" b="31349"/>
          <a:stretch>
            <a:fillRect/>
          </a:stretch>
        </p:blipFill>
        <p:spPr bwMode="auto">
          <a:xfrm>
            <a:off x="6371772" y="885371"/>
            <a:ext cx="58202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90286" y="137776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altLang="ar-EG" sz="4000" b="1" u="sng" dirty="0" smtClean="0">
                <a:solidFill>
                  <a:srgbClr val="0000CC"/>
                </a:solidFill>
              </a:rPr>
              <a:t>Accessory pancreatic </a:t>
            </a:r>
            <a:r>
              <a:rPr lang="en-US" altLang="ar-EG" sz="4000" b="1" u="sng" dirty="0" smtClean="0">
                <a:solidFill>
                  <a:srgbClr val="FF0000"/>
                </a:solidFill>
              </a:rPr>
              <a:t>tissue</a:t>
            </a:r>
            <a:r>
              <a:rPr lang="en-US" altLang="ar-EG" sz="4000" b="1" u="sng" dirty="0" smtClean="0">
                <a:solidFill>
                  <a:srgbClr val="0000CC"/>
                </a:solidFill>
              </a:rPr>
              <a:t>:</a:t>
            </a:r>
          </a:p>
          <a:p>
            <a:pPr algn="l" rtl="0"/>
            <a:r>
              <a:rPr lang="en-US" altLang="ar-EG" sz="4000" b="1" dirty="0" smtClean="0">
                <a:solidFill>
                  <a:srgbClr val="0000CC"/>
                </a:solidFill>
              </a:rPr>
              <a:t>May be found in mucosa of </a:t>
            </a:r>
            <a:r>
              <a:rPr lang="en-US" altLang="ar-EG" sz="4000" b="1" dirty="0" smtClean="0">
                <a:solidFill>
                  <a:schemeClr val="accent2"/>
                </a:solidFill>
              </a:rPr>
              <a:t>stomach</a:t>
            </a:r>
            <a:r>
              <a:rPr lang="en-US" altLang="ar-EG" sz="4000" b="1" dirty="0" smtClean="0">
                <a:solidFill>
                  <a:srgbClr val="0000CC"/>
                </a:solidFill>
              </a:rPr>
              <a:t>, </a:t>
            </a:r>
            <a:r>
              <a:rPr lang="en-US" altLang="ar-EG" sz="4000" b="1" dirty="0" smtClean="0">
                <a:solidFill>
                  <a:schemeClr val="accent6"/>
                </a:solidFill>
              </a:rPr>
              <a:t>gall bladder </a:t>
            </a:r>
            <a:r>
              <a:rPr lang="en-US" altLang="ar-EG" sz="4000" b="1" dirty="0" smtClean="0">
                <a:solidFill>
                  <a:srgbClr val="0000CC"/>
                </a:solidFill>
              </a:rPr>
              <a:t>and </a:t>
            </a:r>
            <a:r>
              <a:rPr lang="en-US" altLang="ar-EG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spleen</a:t>
            </a:r>
            <a:r>
              <a:rPr lang="en-US" altLang="ar-EG" sz="4000" b="1" dirty="0" smtClean="0">
                <a:solidFill>
                  <a:srgbClr val="0000CC"/>
                </a:solidFill>
              </a:rPr>
              <a:t>.</a:t>
            </a:r>
            <a:endParaRPr lang="en-US" altLang="ar-EG" sz="4000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33376"/>
            <a:ext cx="4859338" cy="6524625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2400" b="1" u="sng">
                <a:solidFill>
                  <a:schemeClr val="folHlink"/>
                </a:solidFill>
              </a:rPr>
              <a:t>-</a:t>
            </a:r>
            <a:r>
              <a:rPr lang="en-US" altLang="ar-EG" b="1" u="sng">
                <a:solidFill>
                  <a:srgbClr val="0000FF"/>
                </a:solidFill>
              </a:rPr>
              <a:t>it develops from: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EG" sz="2400" b="1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2400" b="1">
                <a:solidFill>
                  <a:srgbClr val="0000FF"/>
                </a:solidFill>
              </a:rPr>
              <a:t>1- Rathke’s pouch is an upward ectodermal diverticulum from  roof of stomodeum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EG" sz="2400" b="1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sz="2400" b="1">
                <a:solidFill>
                  <a:srgbClr val="0000FF"/>
                </a:solidFill>
              </a:rPr>
              <a:t>2- Infundibulum is a downward ectodermal diverticulum from floor of diencephalon </a:t>
            </a:r>
          </a:p>
          <a:p>
            <a:pPr algn="l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EG" sz="2400" b="1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en-US" altLang="ar-EG" sz="2400" b="1">
                <a:solidFill>
                  <a:srgbClr val="0000FF"/>
                </a:solidFill>
              </a:rPr>
              <a:t>-During 2</a:t>
            </a:r>
            <a:r>
              <a:rPr lang="en-US" altLang="ar-EG" sz="2400" b="1" baseline="30000">
                <a:solidFill>
                  <a:srgbClr val="0000FF"/>
                </a:solidFill>
              </a:rPr>
              <a:t>nd</a:t>
            </a:r>
            <a:r>
              <a:rPr lang="en-US" altLang="ar-EG" sz="2400" b="1">
                <a:solidFill>
                  <a:srgbClr val="0000FF"/>
                </a:solidFill>
              </a:rPr>
              <a:t> month Rathke’s pouch come into contact with ant. Surface of infundibulum.</a:t>
            </a:r>
          </a:p>
          <a:p>
            <a:pPr algn="l">
              <a:lnSpc>
                <a:spcPct val="90000"/>
              </a:lnSpc>
              <a:buFontTx/>
              <a:buChar char="-"/>
            </a:pPr>
            <a:endParaRPr lang="en-US" altLang="ar-EG" sz="2400" b="1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altLang="ar-EG" sz="2400" b="1">
                <a:solidFill>
                  <a:srgbClr val="0000FF"/>
                </a:solidFill>
              </a:rPr>
              <a:t>- Then, loses connection with stomodeum</a:t>
            </a:r>
          </a:p>
        </p:txBody>
      </p:sp>
      <p:pic>
        <p:nvPicPr>
          <p:cNvPr id="11268" name="Picture 4" descr="pituitary devel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435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751764" y="2205039"/>
            <a:ext cx="288925" cy="5032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8401050" y="908051"/>
            <a:ext cx="215900" cy="50482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7248525" y="3860800"/>
            <a:ext cx="719138" cy="714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888164" y="6453188"/>
            <a:ext cx="720725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509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1" grpId="0" animBg="1"/>
      <p:bldP spid="1127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771080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1143000"/>
            <a:ext cx="711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7"/>
          <p:cNvSpPr>
            <a:spLocks noChangeArrowheads="1" noChangeShapeType="1" noTextEdit="1"/>
          </p:cNvSpPr>
          <p:nvPr/>
        </p:nvSpPr>
        <p:spPr bwMode="auto">
          <a:xfrm>
            <a:off x="4165600" y="3276600"/>
            <a:ext cx="426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  <a:endParaRPr lang="ar-JO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4813"/>
            <a:ext cx="84963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4076701"/>
            <a:ext cx="9144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ar-EG" sz="2400"/>
              <a:t>-</a:t>
            </a:r>
            <a:r>
              <a:rPr lang="en-US" altLang="ar-EG" sz="2000"/>
              <a:t>Anterior wall of pouch increases to form </a:t>
            </a:r>
            <a:r>
              <a:rPr lang="en-US" altLang="ar-EG" sz="2800"/>
              <a:t>pars distalis</a:t>
            </a:r>
          </a:p>
          <a:p>
            <a:pPr algn="l">
              <a:spcBef>
                <a:spcPct val="50000"/>
              </a:spcBef>
            </a:pPr>
            <a:r>
              <a:rPr lang="en-US" altLang="ar-EG" sz="2400"/>
              <a:t>-</a:t>
            </a:r>
            <a:r>
              <a:rPr lang="en-US" altLang="ar-EG" sz="2000"/>
              <a:t> An upward extension around infundibulum forms </a:t>
            </a:r>
            <a:r>
              <a:rPr lang="en-US" altLang="ar-EG" sz="2800"/>
              <a:t>pars tuberalis</a:t>
            </a:r>
          </a:p>
          <a:p>
            <a:pPr algn="l">
              <a:spcBef>
                <a:spcPct val="50000"/>
              </a:spcBef>
            </a:pPr>
            <a:r>
              <a:rPr lang="en-US" altLang="ar-EG" sz="2400"/>
              <a:t>-</a:t>
            </a:r>
            <a:r>
              <a:rPr lang="en-US" altLang="ar-EG" sz="2000"/>
              <a:t>Posterior wall of pouch forms </a:t>
            </a:r>
            <a:r>
              <a:rPr lang="en-US" altLang="ar-EG" sz="2800"/>
              <a:t>pars intermedia</a:t>
            </a:r>
          </a:p>
          <a:p>
            <a:pPr algn="l">
              <a:spcBef>
                <a:spcPct val="50000"/>
              </a:spcBef>
            </a:pPr>
            <a:r>
              <a:rPr lang="en-US" altLang="ar-EG" sz="2000"/>
              <a:t>- Infundibulum forms</a:t>
            </a:r>
            <a:r>
              <a:rPr lang="en-US" altLang="ar-EG" sz="2800"/>
              <a:t> Pit. Stalk and pars nervosa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8401050" y="2636838"/>
            <a:ext cx="433388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9048750" y="1557338"/>
            <a:ext cx="287338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975726" y="2708276"/>
            <a:ext cx="142875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9120189" y="1989139"/>
            <a:ext cx="287337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 flipV="1">
            <a:off x="9336088" y="2636839"/>
            <a:ext cx="21590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7870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7" grpId="0" animBg="1"/>
      <p:bldP spid="2058" grpId="0" animBg="1"/>
      <p:bldP spid="20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"/>
            <a:ext cx="784860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6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724400"/>
            <a:ext cx="9144000" cy="21336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EG"/>
              <a:t>During 3</a:t>
            </a:r>
            <a:r>
              <a:rPr lang="en-US" altLang="ar-EG" baseline="30000"/>
              <a:t>rd</a:t>
            </a:r>
            <a:r>
              <a:rPr lang="en-US" altLang="ar-EG"/>
              <a:t> and 4</a:t>
            </a:r>
            <a:r>
              <a:rPr lang="en-US" altLang="ar-EG" baseline="30000"/>
              <a:t>th</a:t>
            </a:r>
            <a:r>
              <a:rPr lang="en-US" altLang="ar-EG"/>
              <a:t> months, the cells of pars distalis differentiate into: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EG" b="1"/>
              <a:t> -Chromophobe cells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EG" b="1"/>
              <a:t>-Acidophil cells</a:t>
            </a:r>
          </a:p>
          <a:p>
            <a:pPr algn="l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EG" b="1"/>
              <a:t>-Basophil cells</a:t>
            </a:r>
          </a:p>
        </p:txBody>
      </p:sp>
      <p:pic>
        <p:nvPicPr>
          <p:cNvPr id="13316" name="Picture 4" descr="pituitaryan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"/>
            <a:ext cx="78486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6024563" y="3141664"/>
            <a:ext cx="792162" cy="287337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7032625" y="1989138"/>
            <a:ext cx="43180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8040689" y="2420938"/>
            <a:ext cx="142875" cy="5762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7699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animBg="1"/>
      <p:bldP spid="133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EG" sz="4800" b="1"/>
              <a:t>Congenital anomalies of the pituitary gland</a:t>
            </a:r>
          </a:p>
        </p:txBody>
      </p:sp>
      <p:pic>
        <p:nvPicPr>
          <p:cNvPr id="14341" name="Picture 5" descr="craniopharyng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719264"/>
            <a:ext cx="83534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0" y="573405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altLang="ar-EG" sz="3600" b="1"/>
              <a:t>Craniopharyngioma </a:t>
            </a:r>
            <a:r>
              <a:rPr lang="en-US" altLang="ar-EG" sz="3600"/>
              <a:t>arises from remnants of Rathke’s pouch</a:t>
            </a:r>
            <a:r>
              <a:rPr lang="en-US" altLang="ar-EG"/>
              <a:t> 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5087939" y="4365626"/>
            <a:ext cx="649287" cy="7921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1168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00664"/>
            <a:ext cx="9144000" cy="1296987"/>
          </a:xfrm>
        </p:spPr>
        <p:txBody>
          <a:bodyPr/>
          <a:lstStyle/>
          <a:p>
            <a:pPr algn="just" rtl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EG" b="1"/>
              <a:t>Pharyngeal hypophysis </a:t>
            </a:r>
            <a:r>
              <a:rPr lang="en-US" altLang="ar-EG"/>
              <a:t>due to persistence of small portion of Rathke’s pouch in the wall of the pharynx</a:t>
            </a:r>
          </a:p>
        </p:txBody>
      </p:sp>
      <p:pic>
        <p:nvPicPr>
          <p:cNvPr id="15364" name="Picture 4" descr="pharyngeal 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1"/>
            <a:ext cx="9144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375276" y="2708275"/>
            <a:ext cx="936625" cy="431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50529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782</Words>
  <Application>Microsoft Office PowerPoint</Application>
  <PresentationFormat>مخصص</PresentationFormat>
  <Paragraphs>89</Paragraphs>
  <Slides>40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Office Theme</vt:lpstr>
      <vt:lpstr>الشريحة 1</vt:lpstr>
      <vt:lpstr>Development of the Endocrine Glands</vt:lpstr>
      <vt:lpstr>DEVELOPMENT OF THE PITUITARY GLAND</vt:lpstr>
      <vt:lpstr>الشريحة 4</vt:lpstr>
      <vt:lpstr>الشريحة 5</vt:lpstr>
      <vt:lpstr>الشريحة 6</vt:lpstr>
      <vt:lpstr>الشريحة 7</vt:lpstr>
      <vt:lpstr>Congenital anomalies of the pituitary gland</vt:lpstr>
      <vt:lpstr>الشريحة 9</vt:lpstr>
      <vt:lpstr>الشريحة 10</vt:lpstr>
      <vt:lpstr>الشريحة 11</vt:lpstr>
      <vt:lpstr>الشريحة 12</vt:lpstr>
      <vt:lpstr>Histological differentiation of thyroid gland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Localization of thyroglossal cysts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Phiochromocytoma</vt:lpstr>
      <vt:lpstr>Development of the Pancreas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</dc:creator>
  <cp:lastModifiedBy>FUJITSU</cp:lastModifiedBy>
  <cp:revision>31</cp:revision>
  <dcterms:created xsi:type="dcterms:W3CDTF">2015-04-14T03:41:15Z</dcterms:created>
  <dcterms:modified xsi:type="dcterms:W3CDTF">2020-03-29T14:48:38Z</dcterms:modified>
</cp:coreProperties>
</file>