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1"/>
  </p:notesMasterIdLst>
  <p:sldIdLst>
    <p:sldId id="521" r:id="rId2"/>
    <p:sldId id="522" r:id="rId3"/>
    <p:sldId id="520" r:id="rId4"/>
    <p:sldId id="256" r:id="rId5"/>
    <p:sldId id="258" r:id="rId6"/>
    <p:sldId id="259" r:id="rId7"/>
    <p:sldId id="260" r:id="rId8"/>
    <p:sldId id="261" r:id="rId9"/>
    <p:sldId id="262" r:id="rId10"/>
    <p:sldId id="263" r:id="rId11"/>
    <p:sldId id="523" r:id="rId12"/>
    <p:sldId id="524" r:id="rId13"/>
    <p:sldId id="525"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358" r:id="rId121"/>
    <p:sldId id="359" r:id="rId122"/>
    <p:sldId id="360"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92" r:id="rId136"/>
    <p:sldId id="389" r:id="rId137"/>
    <p:sldId id="390" r:id="rId138"/>
    <p:sldId id="391"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26" r:id="rId266"/>
    <p:sldId id="527" r:id="rId267"/>
    <p:sldId id="528" r:id="rId268"/>
    <p:sldId id="529" r:id="rId269"/>
    <p:sldId id="530" r:id="rId270"/>
    <p:sldId id="532" r:id="rId271"/>
    <p:sldId id="533" r:id="rId272"/>
    <p:sldId id="534" r:id="rId273"/>
    <p:sldId id="535" r:id="rId274"/>
    <p:sldId id="536" r:id="rId275"/>
    <p:sldId id="537" r:id="rId276"/>
    <p:sldId id="538" r:id="rId277"/>
    <p:sldId id="539" r:id="rId278"/>
    <p:sldId id="540" r:id="rId279"/>
    <p:sldId id="541" r:id="rId280"/>
    <p:sldId id="542" r:id="rId281"/>
    <p:sldId id="543" r:id="rId282"/>
    <p:sldId id="571" r:id="rId283"/>
    <p:sldId id="544" r:id="rId284"/>
    <p:sldId id="545" r:id="rId285"/>
    <p:sldId id="546" r:id="rId286"/>
    <p:sldId id="547" r:id="rId287"/>
    <p:sldId id="548" r:id="rId288"/>
    <p:sldId id="549" r:id="rId289"/>
    <p:sldId id="550" r:id="rId290"/>
    <p:sldId id="551" r:id="rId291"/>
    <p:sldId id="552" r:id="rId292"/>
    <p:sldId id="570" r:id="rId293"/>
    <p:sldId id="553" r:id="rId294"/>
    <p:sldId id="554" r:id="rId295"/>
    <p:sldId id="555" r:id="rId296"/>
    <p:sldId id="556" r:id="rId297"/>
    <p:sldId id="557" r:id="rId298"/>
    <p:sldId id="558" r:id="rId299"/>
    <p:sldId id="559" r:id="rId300"/>
    <p:sldId id="560" r:id="rId301"/>
    <p:sldId id="561" r:id="rId302"/>
    <p:sldId id="562" r:id="rId303"/>
    <p:sldId id="563" r:id="rId304"/>
    <p:sldId id="564" r:id="rId305"/>
    <p:sldId id="565" r:id="rId306"/>
    <p:sldId id="566" r:id="rId307"/>
    <p:sldId id="567" r:id="rId308"/>
    <p:sldId id="568" r:id="rId309"/>
    <p:sldId id="569" r:id="rId3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5" d="100"/>
          <a:sy n="75" d="100"/>
        </p:scale>
        <p:origin x="-516"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diagrams/_rels/data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6D73F5-8470-4BC2-82FE-E49C5FA650B7}" type="doc">
      <dgm:prSet loTypeId="urn:microsoft.com/office/officeart/2005/8/layout/hList3" loCatId="list" qsTypeId="urn:microsoft.com/office/officeart/2005/8/quickstyle/3d3" qsCatId="3D" csTypeId="urn:microsoft.com/office/officeart/2005/8/colors/accent0_2" csCatId="mainScheme" phldr="1"/>
      <dgm:spPr/>
      <dgm:t>
        <a:bodyPr/>
        <a:lstStyle/>
        <a:p>
          <a:endParaRPr lang="en-US"/>
        </a:p>
      </dgm:t>
    </dgm:pt>
    <dgm:pt modelId="{8169334F-623A-49EE-B19B-813F55C0921B}">
      <dgm:prSet phldrT="[Text]"/>
      <dgm:spPr/>
      <dgm:t>
        <a:bodyPr/>
        <a:lstStyle/>
        <a:p>
          <a:r>
            <a:rPr lang="en-US" b="1" dirty="0"/>
            <a:t>Triple Assessment</a:t>
          </a:r>
        </a:p>
      </dgm:t>
    </dgm:pt>
    <dgm:pt modelId="{DCD26EDF-B90D-489E-A392-39B5806A033D}" type="parTrans" cxnId="{69D0687E-B147-4094-95BE-E84C2056642F}">
      <dgm:prSet/>
      <dgm:spPr/>
      <dgm:t>
        <a:bodyPr/>
        <a:lstStyle/>
        <a:p>
          <a:endParaRPr lang="en-US"/>
        </a:p>
      </dgm:t>
    </dgm:pt>
    <dgm:pt modelId="{83BF2BC2-31A0-4764-8C18-D26C4800EA75}" type="sibTrans" cxnId="{69D0687E-B147-4094-95BE-E84C2056642F}">
      <dgm:prSet/>
      <dgm:spPr/>
      <dgm:t>
        <a:bodyPr/>
        <a:lstStyle/>
        <a:p>
          <a:endParaRPr lang="en-US"/>
        </a:p>
      </dgm:t>
    </dgm:pt>
    <dgm:pt modelId="{D9CB9E3E-B54E-4D47-BD16-C5AEF5869A08}">
      <dgm:prSet phldrT="[Text]"/>
      <dgm:spPr/>
      <dgm:t>
        <a:bodyPr/>
        <a:lstStyle/>
        <a:p>
          <a:r>
            <a:rPr lang="en-US" b="1" dirty="0"/>
            <a:t>Examination</a:t>
          </a:r>
        </a:p>
      </dgm:t>
    </dgm:pt>
    <dgm:pt modelId="{E6E07B3F-A03A-4733-8BE1-194AB92EA024}" type="parTrans" cxnId="{5EE34E1A-27B0-48F2-A283-D400CA50F3BF}">
      <dgm:prSet/>
      <dgm:spPr/>
      <dgm:t>
        <a:bodyPr/>
        <a:lstStyle/>
        <a:p>
          <a:endParaRPr lang="en-US"/>
        </a:p>
      </dgm:t>
    </dgm:pt>
    <dgm:pt modelId="{DB1B7662-3F8C-4E61-9671-3263892A23F9}" type="sibTrans" cxnId="{5EE34E1A-27B0-48F2-A283-D400CA50F3BF}">
      <dgm:prSet/>
      <dgm:spPr/>
      <dgm:t>
        <a:bodyPr/>
        <a:lstStyle/>
        <a:p>
          <a:endParaRPr lang="en-US"/>
        </a:p>
      </dgm:t>
    </dgm:pt>
    <dgm:pt modelId="{275D8C09-A985-4F72-93E4-327883B32E90}">
      <dgm:prSet phldrT="[Text]"/>
      <dgm:spPr/>
      <dgm:t>
        <a:bodyPr/>
        <a:lstStyle/>
        <a:p>
          <a:r>
            <a:rPr lang="en-US" b="1" dirty="0"/>
            <a:t>Radiology </a:t>
          </a:r>
        </a:p>
      </dgm:t>
    </dgm:pt>
    <dgm:pt modelId="{B1FF38F3-0FE5-4D06-A546-6B5A03766F10}" type="parTrans" cxnId="{7E7B4E7A-A521-4BE6-B18E-8A216F483217}">
      <dgm:prSet/>
      <dgm:spPr/>
      <dgm:t>
        <a:bodyPr/>
        <a:lstStyle/>
        <a:p>
          <a:endParaRPr lang="en-US"/>
        </a:p>
      </dgm:t>
    </dgm:pt>
    <dgm:pt modelId="{31D7A13D-ACD5-41D2-9C4C-202F8A3CF159}" type="sibTrans" cxnId="{7E7B4E7A-A521-4BE6-B18E-8A216F483217}">
      <dgm:prSet/>
      <dgm:spPr/>
      <dgm:t>
        <a:bodyPr/>
        <a:lstStyle/>
        <a:p>
          <a:endParaRPr lang="en-US"/>
        </a:p>
      </dgm:t>
    </dgm:pt>
    <dgm:pt modelId="{BA21400B-521A-4FDF-951F-965F5AE6B1CC}">
      <dgm:prSet phldrT="[Text]"/>
      <dgm:spPr/>
      <dgm:t>
        <a:bodyPr/>
        <a:lstStyle/>
        <a:p>
          <a:r>
            <a:rPr lang="en-US" b="1" dirty="0"/>
            <a:t>Biopsy</a:t>
          </a:r>
          <a:br>
            <a:rPr lang="en-US" b="1" dirty="0"/>
          </a:br>
          <a:r>
            <a:rPr lang="en-US" b="1" dirty="0">
              <a:solidFill>
                <a:srgbClr val="FF0000"/>
              </a:solidFill>
            </a:rPr>
            <a:t>(definitive)</a:t>
          </a:r>
        </a:p>
      </dgm:t>
    </dgm:pt>
    <dgm:pt modelId="{70B1C0B5-3F42-428D-870E-B5AF7A22CC57}" type="parTrans" cxnId="{0716C046-07E2-4B3F-86B9-D2AFD331840E}">
      <dgm:prSet/>
      <dgm:spPr/>
      <dgm:t>
        <a:bodyPr/>
        <a:lstStyle/>
        <a:p>
          <a:endParaRPr lang="en-US"/>
        </a:p>
      </dgm:t>
    </dgm:pt>
    <dgm:pt modelId="{40D354E1-DAB8-4B24-8E79-C25183AE10F5}" type="sibTrans" cxnId="{0716C046-07E2-4B3F-86B9-D2AFD331840E}">
      <dgm:prSet/>
      <dgm:spPr/>
      <dgm:t>
        <a:bodyPr/>
        <a:lstStyle/>
        <a:p>
          <a:endParaRPr lang="en-US"/>
        </a:p>
      </dgm:t>
    </dgm:pt>
    <dgm:pt modelId="{90F1E45E-0F36-4786-9BBD-7E0C10329BD6}" type="pres">
      <dgm:prSet presAssocID="{B76D73F5-8470-4BC2-82FE-E49C5FA650B7}" presName="composite" presStyleCnt="0">
        <dgm:presLayoutVars>
          <dgm:chMax val="1"/>
          <dgm:dir/>
          <dgm:resizeHandles val="exact"/>
        </dgm:presLayoutVars>
      </dgm:prSet>
      <dgm:spPr/>
      <dgm:t>
        <a:bodyPr/>
        <a:lstStyle/>
        <a:p>
          <a:endParaRPr lang="en-US"/>
        </a:p>
      </dgm:t>
    </dgm:pt>
    <dgm:pt modelId="{82E00543-C7E1-45F6-AD0C-02801E8D0E45}" type="pres">
      <dgm:prSet presAssocID="{8169334F-623A-49EE-B19B-813F55C0921B}" presName="roof" presStyleLbl="dkBgShp" presStyleIdx="0" presStyleCnt="2"/>
      <dgm:spPr/>
      <dgm:t>
        <a:bodyPr/>
        <a:lstStyle/>
        <a:p>
          <a:endParaRPr lang="en-US"/>
        </a:p>
      </dgm:t>
    </dgm:pt>
    <dgm:pt modelId="{44660CCF-FFBC-487C-99F1-4EB9E18CC5A4}" type="pres">
      <dgm:prSet presAssocID="{8169334F-623A-49EE-B19B-813F55C0921B}" presName="pillars" presStyleCnt="0"/>
      <dgm:spPr/>
    </dgm:pt>
    <dgm:pt modelId="{E23A799A-C763-4494-9F0B-41A8E57A4B2A}" type="pres">
      <dgm:prSet presAssocID="{8169334F-623A-49EE-B19B-813F55C0921B}" presName="pillar1" presStyleLbl="node1" presStyleIdx="0" presStyleCnt="3">
        <dgm:presLayoutVars>
          <dgm:bulletEnabled val="1"/>
        </dgm:presLayoutVars>
      </dgm:prSet>
      <dgm:spPr/>
      <dgm:t>
        <a:bodyPr/>
        <a:lstStyle/>
        <a:p>
          <a:endParaRPr lang="en-US"/>
        </a:p>
      </dgm:t>
    </dgm:pt>
    <dgm:pt modelId="{908A81B2-57BF-456E-896B-033559BAF967}" type="pres">
      <dgm:prSet presAssocID="{275D8C09-A985-4F72-93E4-327883B32E90}" presName="pillarX" presStyleLbl="node1" presStyleIdx="1" presStyleCnt="3">
        <dgm:presLayoutVars>
          <dgm:bulletEnabled val="1"/>
        </dgm:presLayoutVars>
      </dgm:prSet>
      <dgm:spPr/>
      <dgm:t>
        <a:bodyPr/>
        <a:lstStyle/>
        <a:p>
          <a:endParaRPr lang="en-US"/>
        </a:p>
      </dgm:t>
    </dgm:pt>
    <dgm:pt modelId="{E72FBC7B-4A89-4B29-A2AA-C4ADFFF99BD8}" type="pres">
      <dgm:prSet presAssocID="{BA21400B-521A-4FDF-951F-965F5AE6B1CC}" presName="pillarX" presStyleLbl="node1" presStyleIdx="2" presStyleCnt="3" custLinFactNeighborX="16830" custLinFactNeighborY="1296">
        <dgm:presLayoutVars>
          <dgm:bulletEnabled val="1"/>
        </dgm:presLayoutVars>
      </dgm:prSet>
      <dgm:spPr/>
      <dgm:t>
        <a:bodyPr/>
        <a:lstStyle/>
        <a:p>
          <a:endParaRPr lang="en-US"/>
        </a:p>
      </dgm:t>
    </dgm:pt>
    <dgm:pt modelId="{E916FC56-A412-4299-BBA1-3A74FA624D53}" type="pres">
      <dgm:prSet presAssocID="{8169334F-623A-49EE-B19B-813F55C0921B}" presName="base" presStyleLbl="dkBgShp" presStyleIdx="1" presStyleCnt="2"/>
      <dgm:spPr/>
    </dgm:pt>
  </dgm:ptLst>
  <dgm:cxnLst>
    <dgm:cxn modelId="{FC1B329F-6734-4075-8BED-87AA60C8C091}" type="presOf" srcId="{8169334F-623A-49EE-B19B-813F55C0921B}" destId="{82E00543-C7E1-45F6-AD0C-02801E8D0E45}" srcOrd="0" destOrd="0" presId="urn:microsoft.com/office/officeart/2005/8/layout/hList3"/>
    <dgm:cxn modelId="{7E7B4E7A-A521-4BE6-B18E-8A216F483217}" srcId="{8169334F-623A-49EE-B19B-813F55C0921B}" destId="{275D8C09-A985-4F72-93E4-327883B32E90}" srcOrd="1" destOrd="0" parTransId="{B1FF38F3-0FE5-4D06-A546-6B5A03766F10}" sibTransId="{31D7A13D-ACD5-41D2-9C4C-202F8A3CF159}"/>
    <dgm:cxn modelId="{9E652D6D-474C-48ED-B76A-75DE1E25D129}" type="presOf" srcId="{B76D73F5-8470-4BC2-82FE-E49C5FA650B7}" destId="{90F1E45E-0F36-4786-9BBD-7E0C10329BD6}" srcOrd="0" destOrd="0" presId="urn:microsoft.com/office/officeart/2005/8/layout/hList3"/>
    <dgm:cxn modelId="{0716C046-07E2-4B3F-86B9-D2AFD331840E}" srcId="{8169334F-623A-49EE-B19B-813F55C0921B}" destId="{BA21400B-521A-4FDF-951F-965F5AE6B1CC}" srcOrd="2" destOrd="0" parTransId="{70B1C0B5-3F42-428D-870E-B5AF7A22CC57}" sibTransId="{40D354E1-DAB8-4B24-8E79-C25183AE10F5}"/>
    <dgm:cxn modelId="{E944F92E-181E-4519-8FE8-896E89B4BC03}" type="presOf" srcId="{D9CB9E3E-B54E-4D47-BD16-C5AEF5869A08}" destId="{E23A799A-C763-4494-9F0B-41A8E57A4B2A}" srcOrd="0" destOrd="0" presId="urn:microsoft.com/office/officeart/2005/8/layout/hList3"/>
    <dgm:cxn modelId="{CB9F3C8C-F97A-4422-9756-6FE8DF0C055B}" type="presOf" srcId="{275D8C09-A985-4F72-93E4-327883B32E90}" destId="{908A81B2-57BF-456E-896B-033559BAF967}" srcOrd="0" destOrd="0" presId="urn:microsoft.com/office/officeart/2005/8/layout/hList3"/>
    <dgm:cxn modelId="{5EE34E1A-27B0-48F2-A283-D400CA50F3BF}" srcId="{8169334F-623A-49EE-B19B-813F55C0921B}" destId="{D9CB9E3E-B54E-4D47-BD16-C5AEF5869A08}" srcOrd="0" destOrd="0" parTransId="{E6E07B3F-A03A-4733-8BE1-194AB92EA024}" sibTransId="{DB1B7662-3F8C-4E61-9671-3263892A23F9}"/>
    <dgm:cxn modelId="{D3756526-B160-4FC3-B284-AC79DC204F7A}" type="presOf" srcId="{BA21400B-521A-4FDF-951F-965F5AE6B1CC}" destId="{E72FBC7B-4A89-4B29-A2AA-C4ADFFF99BD8}" srcOrd="0" destOrd="0" presId="urn:microsoft.com/office/officeart/2005/8/layout/hList3"/>
    <dgm:cxn modelId="{69D0687E-B147-4094-95BE-E84C2056642F}" srcId="{B76D73F5-8470-4BC2-82FE-E49C5FA650B7}" destId="{8169334F-623A-49EE-B19B-813F55C0921B}" srcOrd="0" destOrd="0" parTransId="{DCD26EDF-B90D-489E-A392-39B5806A033D}" sibTransId="{83BF2BC2-31A0-4764-8C18-D26C4800EA75}"/>
    <dgm:cxn modelId="{16A5ACC8-F7CD-43D3-952A-6654B52D6A6F}" type="presParOf" srcId="{90F1E45E-0F36-4786-9BBD-7E0C10329BD6}" destId="{82E00543-C7E1-45F6-AD0C-02801E8D0E45}" srcOrd="0" destOrd="0" presId="urn:microsoft.com/office/officeart/2005/8/layout/hList3"/>
    <dgm:cxn modelId="{6D2992D9-D98E-43EE-BE63-D1F75BCEDE46}" type="presParOf" srcId="{90F1E45E-0F36-4786-9BBD-7E0C10329BD6}" destId="{44660CCF-FFBC-487C-99F1-4EB9E18CC5A4}" srcOrd="1" destOrd="0" presId="urn:microsoft.com/office/officeart/2005/8/layout/hList3"/>
    <dgm:cxn modelId="{4F2C569B-C795-4D84-8068-E24D808D6C3A}" type="presParOf" srcId="{44660CCF-FFBC-487C-99F1-4EB9E18CC5A4}" destId="{E23A799A-C763-4494-9F0B-41A8E57A4B2A}" srcOrd="0" destOrd="0" presId="urn:microsoft.com/office/officeart/2005/8/layout/hList3"/>
    <dgm:cxn modelId="{03FE9018-F3FD-44DF-B154-476CDBC12733}" type="presParOf" srcId="{44660CCF-FFBC-487C-99F1-4EB9E18CC5A4}" destId="{908A81B2-57BF-456E-896B-033559BAF967}" srcOrd="1" destOrd="0" presId="urn:microsoft.com/office/officeart/2005/8/layout/hList3"/>
    <dgm:cxn modelId="{DDF37876-B597-49F0-8AEF-EC4B1845D35B}" type="presParOf" srcId="{44660CCF-FFBC-487C-99F1-4EB9E18CC5A4}" destId="{E72FBC7B-4A89-4B29-A2AA-C4ADFFF99BD8}" srcOrd="2" destOrd="0" presId="urn:microsoft.com/office/officeart/2005/8/layout/hList3"/>
    <dgm:cxn modelId="{93304DA3-C2C9-4967-925A-AF25497C74E0}" type="presParOf" srcId="{90F1E45E-0F36-4786-9BBD-7E0C10329BD6}" destId="{E916FC56-A412-4299-BBA1-3A74FA624D53}"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F4FF93-01EC-47F8-82A2-B35285522435}" type="doc">
      <dgm:prSet loTypeId="urn:microsoft.com/office/officeart/2005/8/layout/lProcess2" loCatId="list" qsTypeId="urn:microsoft.com/office/officeart/2005/8/quickstyle/3d3" qsCatId="3D" csTypeId="urn:microsoft.com/office/officeart/2005/8/colors/accent0_3" csCatId="mainScheme" phldr="1"/>
      <dgm:spPr/>
      <dgm:t>
        <a:bodyPr/>
        <a:lstStyle/>
        <a:p>
          <a:endParaRPr lang="en-US"/>
        </a:p>
      </dgm:t>
    </dgm:pt>
    <dgm:pt modelId="{0F9A1006-FF97-4125-9C9C-9DF5F8032817}">
      <dgm:prSet phldrT="[Text]"/>
      <dgm:spPr/>
      <dgm:t>
        <a:bodyPr/>
        <a:lstStyle/>
        <a:p>
          <a:r>
            <a:rPr lang="en-US" b="1" dirty="0"/>
            <a:t>History</a:t>
          </a:r>
        </a:p>
      </dgm:t>
    </dgm:pt>
    <dgm:pt modelId="{21455F17-125C-484E-B0AF-7A281B7984FF}" type="parTrans" cxnId="{0EE58146-6467-468A-9B18-BC2D18F90A90}">
      <dgm:prSet/>
      <dgm:spPr/>
      <dgm:t>
        <a:bodyPr/>
        <a:lstStyle/>
        <a:p>
          <a:endParaRPr lang="en-US"/>
        </a:p>
      </dgm:t>
    </dgm:pt>
    <dgm:pt modelId="{104609B7-9FF5-4367-8C5A-0B5AB62F3D34}" type="sibTrans" cxnId="{0EE58146-6467-468A-9B18-BC2D18F90A90}">
      <dgm:prSet/>
      <dgm:spPr/>
      <dgm:t>
        <a:bodyPr/>
        <a:lstStyle/>
        <a:p>
          <a:endParaRPr lang="en-US"/>
        </a:p>
      </dgm:t>
    </dgm:pt>
    <dgm:pt modelId="{ACF9EA5D-EECF-4DE0-B2D4-D06E8F05DDA8}">
      <dgm:prSet phldrT="[Text]"/>
      <dgm:spPr/>
      <dgm:t>
        <a:bodyPr/>
        <a:lstStyle/>
        <a:p>
          <a:r>
            <a:rPr lang="en-US" b="1" dirty="0"/>
            <a:t>The lump itself</a:t>
          </a:r>
        </a:p>
      </dgm:t>
    </dgm:pt>
    <dgm:pt modelId="{26E9D656-3FFC-4836-BDD8-1E5B51A23421}" type="parTrans" cxnId="{89F5D028-5E4D-458C-920D-666929883DEC}">
      <dgm:prSet/>
      <dgm:spPr/>
      <dgm:t>
        <a:bodyPr/>
        <a:lstStyle/>
        <a:p>
          <a:endParaRPr lang="en-US"/>
        </a:p>
      </dgm:t>
    </dgm:pt>
    <dgm:pt modelId="{A1B72EE8-E4B1-4509-8A20-4D480806B93C}" type="sibTrans" cxnId="{89F5D028-5E4D-458C-920D-666929883DEC}">
      <dgm:prSet/>
      <dgm:spPr/>
      <dgm:t>
        <a:bodyPr/>
        <a:lstStyle/>
        <a:p>
          <a:endParaRPr lang="en-US"/>
        </a:p>
      </dgm:t>
    </dgm:pt>
    <dgm:pt modelId="{12004D43-50B3-439D-B635-4AB212BB21F3}">
      <dgm:prSet phldrT="[Text]"/>
      <dgm:spPr/>
      <dgm:t>
        <a:bodyPr/>
        <a:lstStyle/>
        <a:p>
          <a:r>
            <a:rPr lang="en-US" b="1" dirty="0"/>
            <a:t>Nipple Discharge</a:t>
          </a:r>
        </a:p>
      </dgm:t>
    </dgm:pt>
    <dgm:pt modelId="{10B091B2-DCD3-431E-A8C9-0F22610C458A}" type="parTrans" cxnId="{F5CCA0A3-915D-4B25-BD6D-A0E80F6D0348}">
      <dgm:prSet/>
      <dgm:spPr/>
      <dgm:t>
        <a:bodyPr/>
        <a:lstStyle/>
        <a:p>
          <a:endParaRPr lang="en-US"/>
        </a:p>
      </dgm:t>
    </dgm:pt>
    <dgm:pt modelId="{B374D017-9439-455D-9506-2400C5A16DC6}" type="sibTrans" cxnId="{F5CCA0A3-915D-4B25-BD6D-A0E80F6D0348}">
      <dgm:prSet/>
      <dgm:spPr/>
      <dgm:t>
        <a:bodyPr/>
        <a:lstStyle/>
        <a:p>
          <a:endParaRPr lang="en-US"/>
        </a:p>
      </dgm:t>
    </dgm:pt>
    <dgm:pt modelId="{1DE303A0-044F-40AB-A648-3F252B42EA62}">
      <dgm:prSet phldrT="[Text]"/>
      <dgm:spPr/>
      <dgm:t>
        <a:bodyPr/>
        <a:lstStyle/>
        <a:p>
          <a:r>
            <a:rPr lang="en-US" b="1" dirty="0"/>
            <a:t>P/E </a:t>
          </a:r>
        </a:p>
        <a:p>
          <a:r>
            <a:rPr lang="en-US" b="1" dirty="0"/>
            <a:t>Benign</a:t>
          </a:r>
        </a:p>
      </dgm:t>
    </dgm:pt>
    <dgm:pt modelId="{B327E556-30D9-4FD5-AE3E-8E669CBD4455}" type="parTrans" cxnId="{84B5D755-D324-4BDD-A25A-7700109F4A10}">
      <dgm:prSet/>
      <dgm:spPr/>
      <dgm:t>
        <a:bodyPr/>
        <a:lstStyle/>
        <a:p>
          <a:endParaRPr lang="en-US"/>
        </a:p>
      </dgm:t>
    </dgm:pt>
    <dgm:pt modelId="{1B3E963D-99ED-48F1-8122-C08A693AE177}" type="sibTrans" cxnId="{84B5D755-D324-4BDD-A25A-7700109F4A10}">
      <dgm:prSet/>
      <dgm:spPr/>
      <dgm:t>
        <a:bodyPr/>
        <a:lstStyle/>
        <a:p>
          <a:endParaRPr lang="en-US"/>
        </a:p>
      </dgm:t>
    </dgm:pt>
    <dgm:pt modelId="{F8AAE1B4-33C0-4D70-9123-D440DA2B9CD0}">
      <dgm:prSet phldrT="[Text]"/>
      <dgm:spPr/>
      <dgm:t>
        <a:bodyPr/>
        <a:lstStyle/>
        <a:p>
          <a:r>
            <a:rPr lang="en-US" b="1" dirty="0"/>
            <a:t>Soft</a:t>
          </a:r>
        </a:p>
      </dgm:t>
    </dgm:pt>
    <dgm:pt modelId="{06DE56B2-803A-4D8A-826B-F8CF4AD5A1B4}" type="parTrans" cxnId="{A791F402-DD8D-4F7F-AA4A-6784E5715977}">
      <dgm:prSet/>
      <dgm:spPr/>
      <dgm:t>
        <a:bodyPr/>
        <a:lstStyle/>
        <a:p>
          <a:endParaRPr lang="en-US"/>
        </a:p>
      </dgm:t>
    </dgm:pt>
    <dgm:pt modelId="{004E3223-7C89-4432-9573-C9AFDF9EEBE9}" type="sibTrans" cxnId="{A791F402-DD8D-4F7F-AA4A-6784E5715977}">
      <dgm:prSet/>
      <dgm:spPr/>
      <dgm:t>
        <a:bodyPr/>
        <a:lstStyle/>
        <a:p>
          <a:endParaRPr lang="en-US"/>
        </a:p>
      </dgm:t>
    </dgm:pt>
    <dgm:pt modelId="{B618A31D-AECB-48C3-A7DC-3F813732EB84}">
      <dgm:prSet phldrT="[Text]"/>
      <dgm:spPr/>
      <dgm:t>
        <a:bodyPr/>
        <a:lstStyle/>
        <a:p>
          <a:r>
            <a:rPr lang="en-US" b="1" dirty="0"/>
            <a:t>P/E</a:t>
          </a:r>
        </a:p>
        <a:p>
          <a:r>
            <a:rPr lang="en-US" b="1" dirty="0"/>
            <a:t>Malignant</a:t>
          </a:r>
        </a:p>
      </dgm:t>
    </dgm:pt>
    <dgm:pt modelId="{0AD5DF24-6961-48A4-9119-0CED73D465CF}" type="parTrans" cxnId="{18375490-4B4A-4736-AA99-EB32DBFF2585}">
      <dgm:prSet/>
      <dgm:spPr/>
      <dgm:t>
        <a:bodyPr/>
        <a:lstStyle/>
        <a:p>
          <a:endParaRPr lang="en-US"/>
        </a:p>
      </dgm:t>
    </dgm:pt>
    <dgm:pt modelId="{638A1D5A-1C70-4C54-B6B5-E35655821D1A}" type="sibTrans" cxnId="{18375490-4B4A-4736-AA99-EB32DBFF2585}">
      <dgm:prSet/>
      <dgm:spPr/>
      <dgm:t>
        <a:bodyPr/>
        <a:lstStyle/>
        <a:p>
          <a:endParaRPr lang="en-US"/>
        </a:p>
      </dgm:t>
    </dgm:pt>
    <dgm:pt modelId="{DCB2933D-D439-41A7-8040-E39A08B858CE}">
      <dgm:prSet phldrT="[Text]"/>
      <dgm:spPr/>
      <dgm:t>
        <a:bodyPr/>
        <a:lstStyle/>
        <a:p>
          <a:r>
            <a:rPr lang="en-US" b="1" dirty="0"/>
            <a:t>Hard</a:t>
          </a:r>
        </a:p>
      </dgm:t>
    </dgm:pt>
    <dgm:pt modelId="{89E9FBA8-F60C-4846-A155-091E47B2F493}" type="parTrans" cxnId="{55516FEA-5E00-47DE-ACC3-84DF9667E33C}">
      <dgm:prSet/>
      <dgm:spPr/>
      <dgm:t>
        <a:bodyPr/>
        <a:lstStyle/>
        <a:p>
          <a:endParaRPr lang="en-US"/>
        </a:p>
      </dgm:t>
    </dgm:pt>
    <dgm:pt modelId="{1FA35AB2-0F95-41ED-88D0-2489CEDF8759}" type="sibTrans" cxnId="{55516FEA-5E00-47DE-ACC3-84DF9667E33C}">
      <dgm:prSet/>
      <dgm:spPr/>
      <dgm:t>
        <a:bodyPr/>
        <a:lstStyle/>
        <a:p>
          <a:endParaRPr lang="en-US"/>
        </a:p>
      </dgm:t>
    </dgm:pt>
    <dgm:pt modelId="{8068D080-E3D2-439E-97EA-9AEC24875A33}">
      <dgm:prSet phldrT="[Text]"/>
      <dgm:spPr/>
      <dgm:t>
        <a:bodyPr/>
        <a:lstStyle/>
        <a:p>
          <a:r>
            <a:rPr lang="en-US" b="1" dirty="0"/>
            <a:t>Constitutional symptoms</a:t>
          </a:r>
        </a:p>
      </dgm:t>
    </dgm:pt>
    <dgm:pt modelId="{B2669A97-7077-4E86-9E9F-2F80F8D20661}" type="parTrans" cxnId="{97419D0B-B198-4E70-BDB3-633E139853C3}">
      <dgm:prSet/>
      <dgm:spPr/>
    </dgm:pt>
    <dgm:pt modelId="{C5FCB601-4AD2-4BA5-A27E-05616C22531C}" type="sibTrans" cxnId="{97419D0B-B198-4E70-BDB3-633E139853C3}">
      <dgm:prSet/>
      <dgm:spPr/>
    </dgm:pt>
    <dgm:pt modelId="{DF312513-2ACC-48B8-9D26-9D1B6D5F50DA}">
      <dgm:prSet phldrT="[Text]"/>
      <dgm:spPr/>
      <dgm:t>
        <a:bodyPr/>
        <a:lstStyle/>
        <a:p>
          <a:r>
            <a:rPr lang="en-US" b="1" dirty="0"/>
            <a:t>Family History</a:t>
          </a:r>
        </a:p>
      </dgm:t>
    </dgm:pt>
    <dgm:pt modelId="{93670A37-A582-465A-9A6A-405F99BF4291}" type="parTrans" cxnId="{105FCA4E-6D60-4066-B42D-7C485DFDDFC5}">
      <dgm:prSet/>
      <dgm:spPr/>
    </dgm:pt>
    <dgm:pt modelId="{59237CE3-1CED-46E6-90E4-FB492541979F}" type="sibTrans" cxnId="{105FCA4E-6D60-4066-B42D-7C485DFDDFC5}">
      <dgm:prSet/>
      <dgm:spPr/>
    </dgm:pt>
    <dgm:pt modelId="{2CCB665F-E6C4-4949-8264-01E823E137B9}">
      <dgm:prSet/>
      <dgm:spPr/>
      <dgm:t>
        <a:bodyPr/>
        <a:lstStyle/>
        <a:p>
          <a:r>
            <a:rPr lang="en-US" b="1" dirty="0"/>
            <a:t>Well-defined</a:t>
          </a:r>
        </a:p>
      </dgm:t>
    </dgm:pt>
    <dgm:pt modelId="{5ACD06D5-2E46-4362-A601-716D01D00FE6}" type="parTrans" cxnId="{18C580B1-7829-4903-98E3-D3E69607EB25}">
      <dgm:prSet/>
      <dgm:spPr/>
      <dgm:t>
        <a:bodyPr/>
        <a:lstStyle/>
        <a:p>
          <a:endParaRPr lang="en-US"/>
        </a:p>
      </dgm:t>
    </dgm:pt>
    <dgm:pt modelId="{6AA8977D-9FF4-482D-8B14-DC7BBDF9858A}" type="sibTrans" cxnId="{18C580B1-7829-4903-98E3-D3E69607EB25}">
      <dgm:prSet/>
      <dgm:spPr/>
      <dgm:t>
        <a:bodyPr/>
        <a:lstStyle/>
        <a:p>
          <a:endParaRPr lang="en-US"/>
        </a:p>
      </dgm:t>
    </dgm:pt>
    <dgm:pt modelId="{1D6DA648-337D-44F6-A564-0BBFB2647AA0}">
      <dgm:prSet/>
      <dgm:spPr/>
      <dgm:t>
        <a:bodyPr/>
        <a:lstStyle/>
        <a:p>
          <a:r>
            <a:rPr lang="en-US" b="1" dirty="0"/>
            <a:t>Tender</a:t>
          </a:r>
        </a:p>
      </dgm:t>
    </dgm:pt>
    <dgm:pt modelId="{D7D8D157-4E75-417F-BA46-59C686FF20E0}" type="parTrans" cxnId="{39AD9252-8809-43DA-BAAE-324E31E205BB}">
      <dgm:prSet/>
      <dgm:spPr/>
      <dgm:t>
        <a:bodyPr/>
        <a:lstStyle/>
        <a:p>
          <a:endParaRPr lang="en-US"/>
        </a:p>
      </dgm:t>
    </dgm:pt>
    <dgm:pt modelId="{DF17C033-92FE-43E6-9A3B-833553EEA9FC}" type="sibTrans" cxnId="{39AD9252-8809-43DA-BAAE-324E31E205BB}">
      <dgm:prSet/>
      <dgm:spPr/>
      <dgm:t>
        <a:bodyPr/>
        <a:lstStyle/>
        <a:p>
          <a:endParaRPr lang="en-US"/>
        </a:p>
      </dgm:t>
    </dgm:pt>
    <dgm:pt modelId="{2B03ECAD-F4A0-4BBA-83B6-C2C039E8A1C0}">
      <dgm:prSet/>
      <dgm:spPr/>
      <dgm:t>
        <a:bodyPr/>
        <a:lstStyle/>
        <a:p>
          <a:r>
            <a:rPr lang="en-US" b="1" dirty="0"/>
            <a:t>Mobile</a:t>
          </a:r>
        </a:p>
      </dgm:t>
    </dgm:pt>
    <dgm:pt modelId="{4FA5183A-B1CC-4F73-95C0-78FD323EBCEB}" type="parTrans" cxnId="{BADDFA44-7E0F-4CE6-B4AB-705577F45711}">
      <dgm:prSet/>
      <dgm:spPr/>
      <dgm:t>
        <a:bodyPr/>
        <a:lstStyle/>
        <a:p>
          <a:endParaRPr lang="en-US"/>
        </a:p>
      </dgm:t>
    </dgm:pt>
    <dgm:pt modelId="{61A1DD36-6832-49AA-B6CD-1FAFAEC269FD}" type="sibTrans" cxnId="{BADDFA44-7E0F-4CE6-B4AB-705577F45711}">
      <dgm:prSet/>
      <dgm:spPr/>
      <dgm:t>
        <a:bodyPr/>
        <a:lstStyle/>
        <a:p>
          <a:endParaRPr lang="en-US"/>
        </a:p>
      </dgm:t>
    </dgm:pt>
    <dgm:pt modelId="{E6C6F96A-5443-4553-BC48-F37C34C2A4E4}">
      <dgm:prSet/>
      <dgm:spPr/>
      <dgm:t>
        <a:bodyPr/>
        <a:lstStyle/>
        <a:p>
          <a:r>
            <a:rPr lang="en-US" b="1" dirty="0"/>
            <a:t>Irregular</a:t>
          </a:r>
        </a:p>
      </dgm:t>
    </dgm:pt>
    <dgm:pt modelId="{4E560DDD-BF2B-4A17-83D2-4A9184EDFE89}" type="parTrans" cxnId="{E35AD561-C70A-4F18-9C3D-27B4A599E4A0}">
      <dgm:prSet/>
      <dgm:spPr/>
      <dgm:t>
        <a:bodyPr/>
        <a:lstStyle/>
        <a:p>
          <a:endParaRPr lang="en-US"/>
        </a:p>
      </dgm:t>
    </dgm:pt>
    <dgm:pt modelId="{81EAE9FD-3976-44E4-9949-26C24A865D7B}" type="sibTrans" cxnId="{E35AD561-C70A-4F18-9C3D-27B4A599E4A0}">
      <dgm:prSet/>
      <dgm:spPr/>
      <dgm:t>
        <a:bodyPr/>
        <a:lstStyle/>
        <a:p>
          <a:endParaRPr lang="en-US"/>
        </a:p>
      </dgm:t>
    </dgm:pt>
    <dgm:pt modelId="{92EE150D-8882-4A72-A783-703472E73D18}">
      <dgm:prSet/>
      <dgm:spPr/>
      <dgm:t>
        <a:bodyPr/>
        <a:lstStyle/>
        <a:p>
          <a:r>
            <a:rPr lang="en-US" b="1" dirty="0"/>
            <a:t>Painless</a:t>
          </a:r>
        </a:p>
      </dgm:t>
    </dgm:pt>
    <dgm:pt modelId="{269DC8FA-1FAE-4D8D-8905-B7FE5B920205}" type="parTrans" cxnId="{87D38CAB-AF28-4F82-AEF5-77302B86D0BA}">
      <dgm:prSet/>
      <dgm:spPr/>
      <dgm:t>
        <a:bodyPr/>
        <a:lstStyle/>
        <a:p>
          <a:endParaRPr lang="en-US"/>
        </a:p>
      </dgm:t>
    </dgm:pt>
    <dgm:pt modelId="{D076CE20-B1F1-4AE1-A9C3-D6FB63BD7E70}" type="sibTrans" cxnId="{87D38CAB-AF28-4F82-AEF5-77302B86D0BA}">
      <dgm:prSet/>
      <dgm:spPr/>
      <dgm:t>
        <a:bodyPr/>
        <a:lstStyle/>
        <a:p>
          <a:endParaRPr lang="en-US"/>
        </a:p>
      </dgm:t>
    </dgm:pt>
    <dgm:pt modelId="{D41E0196-AD2E-48AD-AAF3-CB388F817538}">
      <dgm:prSet/>
      <dgm:spPr/>
      <dgm:t>
        <a:bodyPr/>
        <a:lstStyle/>
        <a:p>
          <a:r>
            <a:rPr lang="en-US" b="1" dirty="0"/>
            <a:t>Fixed</a:t>
          </a:r>
        </a:p>
      </dgm:t>
    </dgm:pt>
    <dgm:pt modelId="{4C7B99AE-371A-42CA-88BB-68BA9F84F521}" type="parTrans" cxnId="{267F7064-D5AE-43BA-8DF1-78532F7DC3AE}">
      <dgm:prSet/>
      <dgm:spPr/>
      <dgm:t>
        <a:bodyPr/>
        <a:lstStyle/>
        <a:p>
          <a:endParaRPr lang="en-US"/>
        </a:p>
      </dgm:t>
    </dgm:pt>
    <dgm:pt modelId="{8D38C701-7507-482F-809B-2EE5BADBF9F7}" type="sibTrans" cxnId="{267F7064-D5AE-43BA-8DF1-78532F7DC3AE}">
      <dgm:prSet/>
      <dgm:spPr/>
      <dgm:t>
        <a:bodyPr/>
        <a:lstStyle/>
        <a:p>
          <a:endParaRPr lang="en-US"/>
        </a:p>
      </dgm:t>
    </dgm:pt>
    <dgm:pt modelId="{17DC52C1-B773-45E7-9B03-E304BE4F6842}">
      <dgm:prSet/>
      <dgm:spPr/>
      <dgm:t>
        <a:bodyPr/>
        <a:lstStyle/>
        <a:p>
          <a:r>
            <a:rPr lang="en-US" b="1" dirty="0"/>
            <a:t>Nipple retraction</a:t>
          </a:r>
        </a:p>
      </dgm:t>
    </dgm:pt>
    <dgm:pt modelId="{F0FE9F5A-045A-4C9A-8490-D7E15D35E13D}" type="parTrans" cxnId="{8EBCCEB2-8BE1-4D3B-9A36-4FC35ED357B6}">
      <dgm:prSet/>
      <dgm:spPr/>
      <dgm:t>
        <a:bodyPr/>
        <a:lstStyle/>
        <a:p>
          <a:endParaRPr lang="en-US"/>
        </a:p>
      </dgm:t>
    </dgm:pt>
    <dgm:pt modelId="{464E6385-349E-4EB3-89EC-D791B59C5F62}" type="sibTrans" cxnId="{8EBCCEB2-8BE1-4D3B-9A36-4FC35ED357B6}">
      <dgm:prSet/>
      <dgm:spPr/>
      <dgm:t>
        <a:bodyPr/>
        <a:lstStyle/>
        <a:p>
          <a:endParaRPr lang="en-US"/>
        </a:p>
      </dgm:t>
    </dgm:pt>
    <dgm:pt modelId="{D3B3874B-47C6-44E6-9DFC-A6C8D3BC4364}">
      <dgm:prSet/>
      <dgm:spPr/>
      <dgm:t>
        <a:bodyPr/>
        <a:lstStyle/>
        <a:p>
          <a:r>
            <a:rPr lang="en-US" b="1" dirty="0"/>
            <a:t>Skin Dimpling</a:t>
          </a:r>
        </a:p>
      </dgm:t>
    </dgm:pt>
    <dgm:pt modelId="{541898E2-074F-4C90-B517-3FF7A29B0DCF}" type="parTrans" cxnId="{78543DCA-A76A-4E64-A919-1A49883F1220}">
      <dgm:prSet/>
      <dgm:spPr/>
      <dgm:t>
        <a:bodyPr/>
        <a:lstStyle/>
        <a:p>
          <a:endParaRPr lang="en-US"/>
        </a:p>
      </dgm:t>
    </dgm:pt>
    <dgm:pt modelId="{CE0CDB62-80BA-4BD4-92B0-38B47202DC2B}" type="sibTrans" cxnId="{78543DCA-A76A-4E64-A919-1A49883F1220}">
      <dgm:prSet/>
      <dgm:spPr/>
      <dgm:t>
        <a:bodyPr/>
        <a:lstStyle/>
        <a:p>
          <a:endParaRPr lang="en-US"/>
        </a:p>
      </dgm:t>
    </dgm:pt>
    <dgm:pt modelId="{D9FFD621-6D63-45C4-B6A7-580230C8C8E1}" type="pres">
      <dgm:prSet presAssocID="{7CF4FF93-01EC-47F8-82A2-B35285522435}" presName="theList" presStyleCnt="0">
        <dgm:presLayoutVars>
          <dgm:dir/>
          <dgm:animLvl val="lvl"/>
          <dgm:resizeHandles val="exact"/>
        </dgm:presLayoutVars>
      </dgm:prSet>
      <dgm:spPr/>
      <dgm:t>
        <a:bodyPr/>
        <a:lstStyle/>
        <a:p>
          <a:endParaRPr lang="en-US"/>
        </a:p>
      </dgm:t>
    </dgm:pt>
    <dgm:pt modelId="{D0D1A9D8-CBD4-44FA-BE80-52F9AC107C1E}" type="pres">
      <dgm:prSet presAssocID="{0F9A1006-FF97-4125-9C9C-9DF5F8032817}" presName="compNode" presStyleCnt="0"/>
      <dgm:spPr/>
    </dgm:pt>
    <dgm:pt modelId="{F2099101-B2E4-4326-8AB9-2BD61F50ACDB}" type="pres">
      <dgm:prSet presAssocID="{0F9A1006-FF97-4125-9C9C-9DF5F8032817}" presName="aNode" presStyleLbl="bgShp" presStyleIdx="0" presStyleCnt="3"/>
      <dgm:spPr/>
      <dgm:t>
        <a:bodyPr/>
        <a:lstStyle/>
        <a:p>
          <a:endParaRPr lang="en-US"/>
        </a:p>
      </dgm:t>
    </dgm:pt>
    <dgm:pt modelId="{5B9A94D9-E112-45BB-A4D9-0143D09BEBEE}" type="pres">
      <dgm:prSet presAssocID="{0F9A1006-FF97-4125-9C9C-9DF5F8032817}" presName="textNode" presStyleLbl="bgShp" presStyleIdx="0" presStyleCnt="3"/>
      <dgm:spPr/>
      <dgm:t>
        <a:bodyPr/>
        <a:lstStyle/>
        <a:p>
          <a:endParaRPr lang="en-US"/>
        </a:p>
      </dgm:t>
    </dgm:pt>
    <dgm:pt modelId="{AA39819A-CE85-447C-AD37-3C9DD6EEF576}" type="pres">
      <dgm:prSet presAssocID="{0F9A1006-FF97-4125-9C9C-9DF5F8032817}" presName="compChildNode" presStyleCnt="0"/>
      <dgm:spPr/>
    </dgm:pt>
    <dgm:pt modelId="{CB13AF6B-3E66-451D-A3B1-8188EBDCAB6E}" type="pres">
      <dgm:prSet presAssocID="{0F9A1006-FF97-4125-9C9C-9DF5F8032817}" presName="theInnerList" presStyleCnt="0"/>
      <dgm:spPr/>
    </dgm:pt>
    <dgm:pt modelId="{E15C8E84-295E-4CC8-B7FD-2C6590385DFD}" type="pres">
      <dgm:prSet presAssocID="{ACF9EA5D-EECF-4DE0-B2D4-D06E8F05DDA8}" presName="childNode" presStyleLbl="node1" presStyleIdx="0" presStyleCnt="14">
        <dgm:presLayoutVars>
          <dgm:bulletEnabled val="1"/>
        </dgm:presLayoutVars>
      </dgm:prSet>
      <dgm:spPr/>
      <dgm:t>
        <a:bodyPr/>
        <a:lstStyle/>
        <a:p>
          <a:endParaRPr lang="en-US"/>
        </a:p>
      </dgm:t>
    </dgm:pt>
    <dgm:pt modelId="{ECEE1006-2B8E-4BDE-BDCC-14A58E2327AA}" type="pres">
      <dgm:prSet presAssocID="{ACF9EA5D-EECF-4DE0-B2D4-D06E8F05DDA8}" presName="aSpace2" presStyleCnt="0"/>
      <dgm:spPr/>
    </dgm:pt>
    <dgm:pt modelId="{D674AEF0-3BCD-4289-8C51-8376C9D46999}" type="pres">
      <dgm:prSet presAssocID="{12004D43-50B3-439D-B635-4AB212BB21F3}" presName="childNode" presStyleLbl="node1" presStyleIdx="1" presStyleCnt="14">
        <dgm:presLayoutVars>
          <dgm:bulletEnabled val="1"/>
        </dgm:presLayoutVars>
      </dgm:prSet>
      <dgm:spPr/>
      <dgm:t>
        <a:bodyPr/>
        <a:lstStyle/>
        <a:p>
          <a:endParaRPr lang="en-US"/>
        </a:p>
      </dgm:t>
    </dgm:pt>
    <dgm:pt modelId="{23D81362-07F7-4D99-8CBB-6BC61FD3F3B6}" type="pres">
      <dgm:prSet presAssocID="{12004D43-50B3-439D-B635-4AB212BB21F3}" presName="aSpace2" presStyleCnt="0"/>
      <dgm:spPr/>
    </dgm:pt>
    <dgm:pt modelId="{3EC6A5E7-1EC7-41DD-B19C-5D9498D8B272}" type="pres">
      <dgm:prSet presAssocID="{8068D080-E3D2-439E-97EA-9AEC24875A33}" presName="childNode" presStyleLbl="node1" presStyleIdx="2" presStyleCnt="14">
        <dgm:presLayoutVars>
          <dgm:bulletEnabled val="1"/>
        </dgm:presLayoutVars>
      </dgm:prSet>
      <dgm:spPr/>
      <dgm:t>
        <a:bodyPr/>
        <a:lstStyle/>
        <a:p>
          <a:endParaRPr lang="en-US"/>
        </a:p>
      </dgm:t>
    </dgm:pt>
    <dgm:pt modelId="{58DF2EAA-C56B-4A34-84BD-DF04E9E07428}" type="pres">
      <dgm:prSet presAssocID="{8068D080-E3D2-439E-97EA-9AEC24875A33}" presName="aSpace2" presStyleCnt="0"/>
      <dgm:spPr/>
    </dgm:pt>
    <dgm:pt modelId="{ADF112A2-5BCE-4E19-94AC-6F5710B48C95}" type="pres">
      <dgm:prSet presAssocID="{DF312513-2ACC-48B8-9D26-9D1B6D5F50DA}" presName="childNode" presStyleLbl="node1" presStyleIdx="3" presStyleCnt="14">
        <dgm:presLayoutVars>
          <dgm:bulletEnabled val="1"/>
        </dgm:presLayoutVars>
      </dgm:prSet>
      <dgm:spPr/>
      <dgm:t>
        <a:bodyPr/>
        <a:lstStyle/>
        <a:p>
          <a:endParaRPr lang="en-US"/>
        </a:p>
      </dgm:t>
    </dgm:pt>
    <dgm:pt modelId="{E019307E-E51D-471A-A373-25EE35A70EA4}" type="pres">
      <dgm:prSet presAssocID="{0F9A1006-FF97-4125-9C9C-9DF5F8032817}" presName="aSpace" presStyleCnt="0"/>
      <dgm:spPr/>
    </dgm:pt>
    <dgm:pt modelId="{952E7D9D-AA45-4206-9266-316C9D27B9BD}" type="pres">
      <dgm:prSet presAssocID="{1DE303A0-044F-40AB-A648-3F252B42EA62}" presName="compNode" presStyleCnt="0"/>
      <dgm:spPr/>
    </dgm:pt>
    <dgm:pt modelId="{64F7B03F-F538-49A5-BC5C-C3354E27CABD}" type="pres">
      <dgm:prSet presAssocID="{1DE303A0-044F-40AB-A648-3F252B42EA62}" presName="aNode" presStyleLbl="bgShp" presStyleIdx="1" presStyleCnt="3"/>
      <dgm:spPr/>
      <dgm:t>
        <a:bodyPr/>
        <a:lstStyle/>
        <a:p>
          <a:endParaRPr lang="en-US"/>
        </a:p>
      </dgm:t>
    </dgm:pt>
    <dgm:pt modelId="{06FEE788-E562-4FD3-9333-505AEC3E0A3F}" type="pres">
      <dgm:prSet presAssocID="{1DE303A0-044F-40AB-A648-3F252B42EA62}" presName="textNode" presStyleLbl="bgShp" presStyleIdx="1" presStyleCnt="3"/>
      <dgm:spPr/>
      <dgm:t>
        <a:bodyPr/>
        <a:lstStyle/>
        <a:p>
          <a:endParaRPr lang="en-US"/>
        </a:p>
      </dgm:t>
    </dgm:pt>
    <dgm:pt modelId="{9B18B0B0-B395-4AC0-8730-736F65C920CC}" type="pres">
      <dgm:prSet presAssocID="{1DE303A0-044F-40AB-A648-3F252B42EA62}" presName="compChildNode" presStyleCnt="0"/>
      <dgm:spPr/>
    </dgm:pt>
    <dgm:pt modelId="{5C7062AD-B3CD-4929-8B3E-431DCC31981C}" type="pres">
      <dgm:prSet presAssocID="{1DE303A0-044F-40AB-A648-3F252B42EA62}" presName="theInnerList" presStyleCnt="0"/>
      <dgm:spPr/>
    </dgm:pt>
    <dgm:pt modelId="{D885D84A-6477-4A95-AF86-5B0838A0547E}" type="pres">
      <dgm:prSet presAssocID="{F8AAE1B4-33C0-4D70-9123-D440DA2B9CD0}" presName="childNode" presStyleLbl="node1" presStyleIdx="4" presStyleCnt="14">
        <dgm:presLayoutVars>
          <dgm:bulletEnabled val="1"/>
        </dgm:presLayoutVars>
      </dgm:prSet>
      <dgm:spPr/>
      <dgm:t>
        <a:bodyPr/>
        <a:lstStyle/>
        <a:p>
          <a:endParaRPr lang="en-US"/>
        </a:p>
      </dgm:t>
    </dgm:pt>
    <dgm:pt modelId="{833E20DC-B47C-4771-BC81-BA21EBC709DD}" type="pres">
      <dgm:prSet presAssocID="{F8AAE1B4-33C0-4D70-9123-D440DA2B9CD0}" presName="aSpace2" presStyleCnt="0"/>
      <dgm:spPr/>
    </dgm:pt>
    <dgm:pt modelId="{B87B8AE0-AA3F-4E63-9A7B-33FCBA06FCD0}" type="pres">
      <dgm:prSet presAssocID="{2CCB665F-E6C4-4949-8264-01E823E137B9}" presName="childNode" presStyleLbl="node1" presStyleIdx="5" presStyleCnt="14">
        <dgm:presLayoutVars>
          <dgm:bulletEnabled val="1"/>
        </dgm:presLayoutVars>
      </dgm:prSet>
      <dgm:spPr/>
      <dgm:t>
        <a:bodyPr/>
        <a:lstStyle/>
        <a:p>
          <a:endParaRPr lang="en-US"/>
        </a:p>
      </dgm:t>
    </dgm:pt>
    <dgm:pt modelId="{9A74DB83-CB2E-493C-9E3C-5D80666E2259}" type="pres">
      <dgm:prSet presAssocID="{2CCB665F-E6C4-4949-8264-01E823E137B9}" presName="aSpace2" presStyleCnt="0"/>
      <dgm:spPr/>
    </dgm:pt>
    <dgm:pt modelId="{24F15CA6-A9E6-4E0E-BFD8-C803116CA75B}" type="pres">
      <dgm:prSet presAssocID="{1D6DA648-337D-44F6-A564-0BBFB2647AA0}" presName="childNode" presStyleLbl="node1" presStyleIdx="6" presStyleCnt="14">
        <dgm:presLayoutVars>
          <dgm:bulletEnabled val="1"/>
        </dgm:presLayoutVars>
      </dgm:prSet>
      <dgm:spPr/>
      <dgm:t>
        <a:bodyPr/>
        <a:lstStyle/>
        <a:p>
          <a:endParaRPr lang="en-US"/>
        </a:p>
      </dgm:t>
    </dgm:pt>
    <dgm:pt modelId="{D850B940-5E94-4124-A0E4-2C0A7FCEEE86}" type="pres">
      <dgm:prSet presAssocID="{1D6DA648-337D-44F6-A564-0BBFB2647AA0}" presName="aSpace2" presStyleCnt="0"/>
      <dgm:spPr/>
    </dgm:pt>
    <dgm:pt modelId="{3E7C4D5E-9674-4797-8690-26C939D71BA9}" type="pres">
      <dgm:prSet presAssocID="{2B03ECAD-F4A0-4BBA-83B6-C2C039E8A1C0}" presName="childNode" presStyleLbl="node1" presStyleIdx="7" presStyleCnt="14">
        <dgm:presLayoutVars>
          <dgm:bulletEnabled val="1"/>
        </dgm:presLayoutVars>
      </dgm:prSet>
      <dgm:spPr/>
      <dgm:t>
        <a:bodyPr/>
        <a:lstStyle/>
        <a:p>
          <a:endParaRPr lang="en-US"/>
        </a:p>
      </dgm:t>
    </dgm:pt>
    <dgm:pt modelId="{A9CC36AE-50F6-4FCD-AB9F-F6101ABD97DB}" type="pres">
      <dgm:prSet presAssocID="{1DE303A0-044F-40AB-A648-3F252B42EA62}" presName="aSpace" presStyleCnt="0"/>
      <dgm:spPr/>
    </dgm:pt>
    <dgm:pt modelId="{A8DC5365-E7B6-432B-B14F-819A0C5BD89C}" type="pres">
      <dgm:prSet presAssocID="{B618A31D-AECB-48C3-A7DC-3F813732EB84}" presName="compNode" presStyleCnt="0"/>
      <dgm:spPr/>
    </dgm:pt>
    <dgm:pt modelId="{19B3B7E3-08DB-460A-B453-F7D0D319A51E}" type="pres">
      <dgm:prSet presAssocID="{B618A31D-AECB-48C3-A7DC-3F813732EB84}" presName="aNode" presStyleLbl="bgShp" presStyleIdx="2" presStyleCnt="3"/>
      <dgm:spPr/>
      <dgm:t>
        <a:bodyPr/>
        <a:lstStyle/>
        <a:p>
          <a:endParaRPr lang="en-US"/>
        </a:p>
      </dgm:t>
    </dgm:pt>
    <dgm:pt modelId="{4EB1462C-A4D6-4A4C-97EC-C95F91431EE2}" type="pres">
      <dgm:prSet presAssocID="{B618A31D-AECB-48C3-A7DC-3F813732EB84}" presName="textNode" presStyleLbl="bgShp" presStyleIdx="2" presStyleCnt="3"/>
      <dgm:spPr/>
      <dgm:t>
        <a:bodyPr/>
        <a:lstStyle/>
        <a:p>
          <a:endParaRPr lang="en-US"/>
        </a:p>
      </dgm:t>
    </dgm:pt>
    <dgm:pt modelId="{EEE53E7E-AC8F-4773-AE23-F173E04F123B}" type="pres">
      <dgm:prSet presAssocID="{B618A31D-AECB-48C3-A7DC-3F813732EB84}" presName="compChildNode" presStyleCnt="0"/>
      <dgm:spPr/>
    </dgm:pt>
    <dgm:pt modelId="{335E402E-299A-4201-8213-D1A203F79BA4}" type="pres">
      <dgm:prSet presAssocID="{B618A31D-AECB-48C3-A7DC-3F813732EB84}" presName="theInnerList" presStyleCnt="0"/>
      <dgm:spPr/>
    </dgm:pt>
    <dgm:pt modelId="{B5D443B3-0676-45F3-8357-DCDAE265DB53}" type="pres">
      <dgm:prSet presAssocID="{DCB2933D-D439-41A7-8040-E39A08B858CE}" presName="childNode" presStyleLbl="node1" presStyleIdx="8" presStyleCnt="14">
        <dgm:presLayoutVars>
          <dgm:bulletEnabled val="1"/>
        </dgm:presLayoutVars>
      </dgm:prSet>
      <dgm:spPr/>
      <dgm:t>
        <a:bodyPr/>
        <a:lstStyle/>
        <a:p>
          <a:endParaRPr lang="en-US"/>
        </a:p>
      </dgm:t>
    </dgm:pt>
    <dgm:pt modelId="{82E5D40E-B827-44C3-B194-80D2C0585A42}" type="pres">
      <dgm:prSet presAssocID="{DCB2933D-D439-41A7-8040-E39A08B858CE}" presName="aSpace2" presStyleCnt="0"/>
      <dgm:spPr/>
    </dgm:pt>
    <dgm:pt modelId="{7AABA629-25AD-4B05-9E20-D67CD24F8D95}" type="pres">
      <dgm:prSet presAssocID="{E6C6F96A-5443-4553-BC48-F37C34C2A4E4}" presName="childNode" presStyleLbl="node1" presStyleIdx="9" presStyleCnt="14">
        <dgm:presLayoutVars>
          <dgm:bulletEnabled val="1"/>
        </dgm:presLayoutVars>
      </dgm:prSet>
      <dgm:spPr/>
      <dgm:t>
        <a:bodyPr/>
        <a:lstStyle/>
        <a:p>
          <a:endParaRPr lang="en-US"/>
        </a:p>
      </dgm:t>
    </dgm:pt>
    <dgm:pt modelId="{967F236A-0A74-4D84-BF7C-9BD9EDD9CD96}" type="pres">
      <dgm:prSet presAssocID="{E6C6F96A-5443-4553-BC48-F37C34C2A4E4}" presName="aSpace2" presStyleCnt="0"/>
      <dgm:spPr/>
    </dgm:pt>
    <dgm:pt modelId="{50813ECA-F52D-4899-B12B-997D073A4F1A}" type="pres">
      <dgm:prSet presAssocID="{92EE150D-8882-4A72-A783-703472E73D18}" presName="childNode" presStyleLbl="node1" presStyleIdx="10" presStyleCnt="14">
        <dgm:presLayoutVars>
          <dgm:bulletEnabled val="1"/>
        </dgm:presLayoutVars>
      </dgm:prSet>
      <dgm:spPr/>
      <dgm:t>
        <a:bodyPr/>
        <a:lstStyle/>
        <a:p>
          <a:endParaRPr lang="en-US"/>
        </a:p>
      </dgm:t>
    </dgm:pt>
    <dgm:pt modelId="{7E8084DB-7CC5-4346-AB18-5C0371616C4F}" type="pres">
      <dgm:prSet presAssocID="{92EE150D-8882-4A72-A783-703472E73D18}" presName="aSpace2" presStyleCnt="0"/>
      <dgm:spPr/>
    </dgm:pt>
    <dgm:pt modelId="{C1B00EB6-EF5D-4238-9E72-C3E83CDF2BAE}" type="pres">
      <dgm:prSet presAssocID="{D41E0196-AD2E-48AD-AAF3-CB388F817538}" presName="childNode" presStyleLbl="node1" presStyleIdx="11" presStyleCnt="14">
        <dgm:presLayoutVars>
          <dgm:bulletEnabled val="1"/>
        </dgm:presLayoutVars>
      </dgm:prSet>
      <dgm:spPr/>
      <dgm:t>
        <a:bodyPr/>
        <a:lstStyle/>
        <a:p>
          <a:endParaRPr lang="en-US"/>
        </a:p>
      </dgm:t>
    </dgm:pt>
    <dgm:pt modelId="{C4EC7EE1-70FE-443B-8D0D-8E39A0DB8AA5}" type="pres">
      <dgm:prSet presAssocID="{D41E0196-AD2E-48AD-AAF3-CB388F817538}" presName="aSpace2" presStyleCnt="0"/>
      <dgm:spPr/>
    </dgm:pt>
    <dgm:pt modelId="{6973C4EF-28E1-4C27-B9D4-789B3FD53F1C}" type="pres">
      <dgm:prSet presAssocID="{17DC52C1-B773-45E7-9B03-E304BE4F6842}" presName="childNode" presStyleLbl="node1" presStyleIdx="12" presStyleCnt="14">
        <dgm:presLayoutVars>
          <dgm:bulletEnabled val="1"/>
        </dgm:presLayoutVars>
      </dgm:prSet>
      <dgm:spPr/>
      <dgm:t>
        <a:bodyPr/>
        <a:lstStyle/>
        <a:p>
          <a:endParaRPr lang="en-US"/>
        </a:p>
      </dgm:t>
    </dgm:pt>
    <dgm:pt modelId="{40BDF280-3BAB-463F-8CB0-064E6681661E}" type="pres">
      <dgm:prSet presAssocID="{17DC52C1-B773-45E7-9B03-E304BE4F6842}" presName="aSpace2" presStyleCnt="0"/>
      <dgm:spPr/>
    </dgm:pt>
    <dgm:pt modelId="{C0E6EA0F-0380-49C4-9712-0DFF2113A7D1}" type="pres">
      <dgm:prSet presAssocID="{D3B3874B-47C6-44E6-9DFC-A6C8D3BC4364}" presName="childNode" presStyleLbl="node1" presStyleIdx="13" presStyleCnt="14">
        <dgm:presLayoutVars>
          <dgm:bulletEnabled val="1"/>
        </dgm:presLayoutVars>
      </dgm:prSet>
      <dgm:spPr/>
      <dgm:t>
        <a:bodyPr/>
        <a:lstStyle/>
        <a:p>
          <a:endParaRPr lang="en-US"/>
        </a:p>
      </dgm:t>
    </dgm:pt>
  </dgm:ptLst>
  <dgm:cxnLst>
    <dgm:cxn modelId="{78543DCA-A76A-4E64-A919-1A49883F1220}" srcId="{B618A31D-AECB-48C3-A7DC-3F813732EB84}" destId="{D3B3874B-47C6-44E6-9DFC-A6C8D3BC4364}" srcOrd="5" destOrd="0" parTransId="{541898E2-074F-4C90-B517-3FF7A29B0DCF}" sibTransId="{CE0CDB62-80BA-4BD4-92B0-38B47202DC2B}"/>
    <dgm:cxn modelId="{E860CD9E-D310-4C70-A6F8-C092AF42C9F7}" type="presOf" srcId="{92EE150D-8882-4A72-A783-703472E73D18}" destId="{50813ECA-F52D-4899-B12B-997D073A4F1A}" srcOrd="0" destOrd="0" presId="urn:microsoft.com/office/officeart/2005/8/layout/lProcess2"/>
    <dgm:cxn modelId="{E5943F15-907C-461A-B1DC-7BBC402BCC01}" type="presOf" srcId="{0F9A1006-FF97-4125-9C9C-9DF5F8032817}" destId="{5B9A94D9-E112-45BB-A4D9-0143D09BEBEE}" srcOrd="1" destOrd="0" presId="urn:microsoft.com/office/officeart/2005/8/layout/lProcess2"/>
    <dgm:cxn modelId="{D6F65863-D6EA-4EC4-9C27-4B59FF357F99}" type="presOf" srcId="{2CCB665F-E6C4-4949-8264-01E823E137B9}" destId="{B87B8AE0-AA3F-4E63-9A7B-33FCBA06FCD0}" srcOrd="0" destOrd="0" presId="urn:microsoft.com/office/officeart/2005/8/layout/lProcess2"/>
    <dgm:cxn modelId="{2715A99B-F9C3-4BD2-9E45-4094FBAB6715}" type="presOf" srcId="{D41E0196-AD2E-48AD-AAF3-CB388F817538}" destId="{C1B00EB6-EF5D-4238-9E72-C3E83CDF2BAE}" srcOrd="0" destOrd="0" presId="urn:microsoft.com/office/officeart/2005/8/layout/lProcess2"/>
    <dgm:cxn modelId="{A461CF16-22C8-443D-B5F0-E83BE23316C0}" type="presOf" srcId="{1D6DA648-337D-44F6-A564-0BBFB2647AA0}" destId="{24F15CA6-A9E6-4E0E-BFD8-C803116CA75B}" srcOrd="0" destOrd="0" presId="urn:microsoft.com/office/officeart/2005/8/layout/lProcess2"/>
    <dgm:cxn modelId="{55516FEA-5E00-47DE-ACC3-84DF9667E33C}" srcId="{B618A31D-AECB-48C3-A7DC-3F813732EB84}" destId="{DCB2933D-D439-41A7-8040-E39A08B858CE}" srcOrd="0" destOrd="0" parTransId="{89E9FBA8-F60C-4846-A155-091E47B2F493}" sibTransId="{1FA35AB2-0F95-41ED-88D0-2489CEDF8759}"/>
    <dgm:cxn modelId="{FDB6A9F6-7FF6-4144-8573-A7CD6AD4F0DE}" type="presOf" srcId="{F8AAE1B4-33C0-4D70-9123-D440DA2B9CD0}" destId="{D885D84A-6477-4A95-AF86-5B0838A0547E}" srcOrd="0" destOrd="0" presId="urn:microsoft.com/office/officeart/2005/8/layout/lProcess2"/>
    <dgm:cxn modelId="{E7E8DFC9-084B-4FC0-BADE-BA115C457665}" type="presOf" srcId="{8068D080-E3D2-439E-97EA-9AEC24875A33}" destId="{3EC6A5E7-1EC7-41DD-B19C-5D9498D8B272}" srcOrd="0" destOrd="0" presId="urn:microsoft.com/office/officeart/2005/8/layout/lProcess2"/>
    <dgm:cxn modelId="{8D7BB52C-2503-4A67-91F9-78EA04771E2C}" type="presOf" srcId="{0F9A1006-FF97-4125-9C9C-9DF5F8032817}" destId="{F2099101-B2E4-4326-8AB9-2BD61F50ACDB}" srcOrd="0" destOrd="0" presId="urn:microsoft.com/office/officeart/2005/8/layout/lProcess2"/>
    <dgm:cxn modelId="{F5CCA0A3-915D-4B25-BD6D-A0E80F6D0348}" srcId="{0F9A1006-FF97-4125-9C9C-9DF5F8032817}" destId="{12004D43-50B3-439D-B635-4AB212BB21F3}" srcOrd="1" destOrd="0" parTransId="{10B091B2-DCD3-431E-A8C9-0F22610C458A}" sibTransId="{B374D017-9439-455D-9506-2400C5A16DC6}"/>
    <dgm:cxn modelId="{267F7064-D5AE-43BA-8DF1-78532F7DC3AE}" srcId="{B618A31D-AECB-48C3-A7DC-3F813732EB84}" destId="{D41E0196-AD2E-48AD-AAF3-CB388F817538}" srcOrd="3" destOrd="0" parTransId="{4C7B99AE-371A-42CA-88BB-68BA9F84F521}" sibTransId="{8D38C701-7507-482F-809B-2EE5BADBF9F7}"/>
    <dgm:cxn modelId="{E32AA8A8-E56D-43D7-BEC4-B03B15B09093}" type="presOf" srcId="{ACF9EA5D-EECF-4DE0-B2D4-D06E8F05DDA8}" destId="{E15C8E84-295E-4CC8-B7FD-2C6590385DFD}" srcOrd="0" destOrd="0" presId="urn:microsoft.com/office/officeart/2005/8/layout/lProcess2"/>
    <dgm:cxn modelId="{8EBCCEB2-8BE1-4D3B-9A36-4FC35ED357B6}" srcId="{B618A31D-AECB-48C3-A7DC-3F813732EB84}" destId="{17DC52C1-B773-45E7-9B03-E304BE4F6842}" srcOrd="4" destOrd="0" parTransId="{F0FE9F5A-045A-4C9A-8490-D7E15D35E13D}" sibTransId="{464E6385-349E-4EB3-89EC-D791B59C5F62}"/>
    <dgm:cxn modelId="{0A9FAAEA-40D8-4531-9C92-DB65B8A99F37}" type="presOf" srcId="{B618A31D-AECB-48C3-A7DC-3F813732EB84}" destId="{4EB1462C-A4D6-4A4C-97EC-C95F91431EE2}" srcOrd="1" destOrd="0" presId="urn:microsoft.com/office/officeart/2005/8/layout/lProcess2"/>
    <dgm:cxn modelId="{0EE58146-6467-468A-9B18-BC2D18F90A90}" srcId="{7CF4FF93-01EC-47F8-82A2-B35285522435}" destId="{0F9A1006-FF97-4125-9C9C-9DF5F8032817}" srcOrd="0" destOrd="0" parTransId="{21455F17-125C-484E-B0AF-7A281B7984FF}" sibTransId="{104609B7-9FF5-4367-8C5A-0B5AB62F3D34}"/>
    <dgm:cxn modelId="{97419D0B-B198-4E70-BDB3-633E139853C3}" srcId="{0F9A1006-FF97-4125-9C9C-9DF5F8032817}" destId="{8068D080-E3D2-439E-97EA-9AEC24875A33}" srcOrd="2" destOrd="0" parTransId="{B2669A97-7077-4E86-9E9F-2F80F8D20661}" sibTransId="{C5FCB601-4AD2-4BA5-A27E-05616C22531C}"/>
    <dgm:cxn modelId="{89F5D028-5E4D-458C-920D-666929883DEC}" srcId="{0F9A1006-FF97-4125-9C9C-9DF5F8032817}" destId="{ACF9EA5D-EECF-4DE0-B2D4-D06E8F05DDA8}" srcOrd="0" destOrd="0" parTransId="{26E9D656-3FFC-4836-BDD8-1E5B51A23421}" sibTransId="{A1B72EE8-E4B1-4509-8A20-4D480806B93C}"/>
    <dgm:cxn modelId="{05736AC8-BF72-4FED-B7DF-FF611B824C6A}" type="presOf" srcId="{1DE303A0-044F-40AB-A648-3F252B42EA62}" destId="{64F7B03F-F538-49A5-BC5C-C3354E27CABD}" srcOrd="0" destOrd="0" presId="urn:microsoft.com/office/officeart/2005/8/layout/lProcess2"/>
    <dgm:cxn modelId="{84B5D755-D324-4BDD-A25A-7700109F4A10}" srcId="{7CF4FF93-01EC-47F8-82A2-B35285522435}" destId="{1DE303A0-044F-40AB-A648-3F252B42EA62}" srcOrd="1" destOrd="0" parTransId="{B327E556-30D9-4FD5-AE3E-8E669CBD4455}" sibTransId="{1B3E963D-99ED-48F1-8122-C08A693AE177}"/>
    <dgm:cxn modelId="{59632154-98FB-459A-9C7C-4D2161A7A4ED}" type="presOf" srcId="{1DE303A0-044F-40AB-A648-3F252B42EA62}" destId="{06FEE788-E562-4FD3-9333-505AEC3E0A3F}" srcOrd="1" destOrd="0" presId="urn:microsoft.com/office/officeart/2005/8/layout/lProcess2"/>
    <dgm:cxn modelId="{18C580B1-7829-4903-98E3-D3E69607EB25}" srcId="{1DE303A0-044F-40AB-A648-3F252B42EA62}" destId="{2CCB665F-E6C4-4949-8264-01E823E137B9}" srcOrd="1" destOrd="0" parTransId="{5ACD06D5-2E46-4362-A601-716D01D00FE6}" sibTransId="{6AA8977D-9FF4-482D-8B14-DC7BBDF9858A}"/>
    <dgm:cxn modelId="{649A53D7-05E3-4BE0-94D1-4C793764CF26}" type="presOf" srcId="{2B03ECAD-F4A0-4BBA-83B6-C2C039E8A1C0}" destId="{3E7C4D5E-9674-4797-8690-26C939D71BA9}" srcOrd="0" destOrd="0" presId="urn:microsoft.com/office/officeart/2005/8/layout/lProcess2"/>
    <dgm:cxn modelId="{508C91B8-41F9-4436-8D8D-4C5144B433DE}" type="presOf" srcId="{12004D43-50B3-439D-B635-4AB212BB21F3}" destId="{D674AEF0-3BCD-4289-8C51-8376C9D46999}" srcOrd="0" destOrd="0" presId="urn:microsoft.com/office/officeart/2005/8/layout/lProcess2"/>
    <dgm:cxn modelId="{39AD9252-8809-43DA-BAAE-324E31E205BB}" srcId="{1DE303A0-044F-40AB-A648-3F252B42EA62}" destId="{1D6DA648-337D-44F6-A564-0BBFB2647AA0}" srcOrd="2" destOrd="0" parTransId="{D7D8D157-4E75-417F-BA46-59C686FF20E0}" sibTransId="{DF17C033-92FE-43E6-9A3B-833553EEA9FC}"/>
    <dgm:cxn modelId="{E35AD561-C70A-4F18-9C3D-27B4A599E4A0}" srcId="{B618A31D-AECB-48C3-A7DC-3F813732EB84}" destId="{E6C6F96A-5443-4553-BC48-F37C34C2A4E4}" srcOrd="1" destOrd="0" parTransId="{4E560DDD-BF2B-4A17-83D2-4A9184EDFE89}" sibTransId="{81EAE9FD-3976-44E4-9949-26C24A865D7B}"/>
    <dgm:cxn modelId="{87D38CAB-AF28-4F82-AEF5-77302B86D0BA}" srcId="{B618A31D-AECB-48C3-A7DC-3F813732EB84}" destId="{92EE150D-8882-4A72-A783-703472E73D18}" srcOrd="2" destOrd="0" parTransId="{269DC8FA-1FAE-4D8D-8905-B7FE5B920205}" sibTransId="{D076CE20-B1F1-4AE1-A9C3-D6FB63BD7E70}"/>
    <dgm:cxn modelId="{BADDFA44-7E0F-4CE6-B4AB-705577F45711}" srcId="{1DE303A0-044F-40AB-A648-3F252B42EA62}" destId="{2B03ECAD-F4A0-4BBA-83B6-C2C039E8A1C0}" srcOrd="3" destOrd="0" parTransId="{4FA5183A-B1CC-4F73-95C0-78FD323EBCEB}" sibTransId="{61A1DD36-6832-49AA-B6CD-1FAFAEC269FD}"/>
    <dgm:cxn modelId="{FAFA4375-6D3B-4178-9CCE-423A410B6B7E}" type="presOf" srcId="{7CF4FF93-01EC-47F8-82A2-B35285522435}" destId="{D9FFD621-6D63-45C4-B6A7-580230C8C8E1}" srcOrd="0" destOrd="0" presId="urn:microsoft.com/office/officeart/2005/8/layout/lProcess2"/>
    <dgm:cxn modelId="{44EF5295-A233-463F-BE1C-9E5590785DAC}" type="presOf" srcId="{B618A31D-AECB-48C3-A7DC-3F813732EB84}" destId="{19B3B7E3-08DB-460A-B453-F7D0D319A51E}" srcOrd="0" destOrd="0" presId="urn:microsoft.com/office/officeart/2005/8/layout/lProcess2"/>
    <dgm:cxn modelId="{8BD80183-08CE-414D-855F-8725ED98F3F3}" type="presOf" srcId="{DCB2933D-D439-41A7-8040-E39A08B858CE}" destId="{B5D443B3-0676-45F3-8357-DCDAE265DB53}" srcOrd="0" destOrd="0" presId="urn:microsoft.com/office/officeart/2005/8/layout/lProcess2"/>
    <dgm:cxn modelId="{105FCA4E-6D60-4066-B42D-7C485DFDDFC5}" srcId="{0F9A1006-FF97-4125-9C9C-9DF5F8032817}" destId="{DF312513-2ACC-48B8-9D26-9D1B6D5F50DA}" srcOrd="3" destOrd="0" parTransId="{93670A37-A582-465A-9A6A-405F99BF4291}" sibTransId="{59237CE3-1CED-46E6-90E4-FB492541979F}"/>
    <dgm:cxn modelId="{33828FA1-467D-41FE-961B-7E9B8AF28FAE}" type="presOf" srcId="{17DC52C1-B773-45E7-9B03-E304BE4F6842}" destId="{6973C4EF-28E1-4C27-B9D4-789B3FD53F1C}" srcOrd="0" destOrd="0" presId="urn:microsoft.com/office/officeart/2005/8/layout/lProcess2"/>
    <dgm:cxn modelId="{612DD7B2-5CBA-4024-A54E-BCB78DC8A8B9}" type="presOf" srcId="{DF312513-2ACC-48B8-9D26-9D1B6D5F50DA}" destId="{ADF112A2-5BCE-4E19-94AC-6F5710B48C95}" srcOrd="0" destOrd="0" presId="urn:microsoft.com/office/officeart/2005/8/layout/lProcess2"/>
    <dgm:cxn modelId="{DF7533F9-695C-4DE3-AF29-076038267C67}" type="presOf" srcId="{D3B3874B-47C6-44E6-9DFC-A6C8D3BC4364}" destId="{C0E6EA0F-0380-49C4-9712-0DFF2113A7D1}" srcOrd="0" destOrd="0" presId="urn:microsoft.com/office/officeart/2005/8/layout/lProcess2"/>
    <dgm:cxn modelId="{18375490-4B4A-4736-AA99-EB32DBFF2585}" srcId="{7CF4FF93-01EC-47F8-82A2-B35285522435}" destId="{B618A31D-AECB-48C3-A7DC-3F813732EB84}" srcOrd="2" destOrd="0" parTransId="{0AD5DF24-6961-48A4-9119-0CED73D465CF}" sibTransId="{638A1D5A-1C70-4C54-B6B5-E35655821D1A}"/>
    <dgm:cxn modelId="{10606284-1531-4FF8-BBCA-BDBB4E4FBCF2}" type="presOf" srcId="{E6C6F96A-5443-4553-BC48-F37C34C2A4E4}" destId="{7AABA629-25AD-4B05-9E20-D67CD24F8D95}" srcOrd="0" destOrd="0" presId="urn:microsoft.com/office/officeart/2005/8/layout/lProcess2"/>
    <dgm:cxn modelId="{A791F402-DD8D-4F7F-AA4A-6784E5715977}" srcId="{1DE303A0-044F-40AB-A648-3F252B42EA62}" destId="{F8AAE1B4-33C0-4D70-9123-D440DA2B9CD0}" srcOrd="0" destOrd="0" parTransId="{06DE56B2-803A-4D8A-826B-F8CF4AD5A1B4}" sibTransId="{004E3223-7C89-4432-9573-C9AFDF9EEBE9}"/>
    <dgm:cxn modelId="{D28F852D-FAD5-4971-BA23-B7D643903ADA}" type="presParOf" srcId="{D9FFD621-6D63-45C4-B6A7-580230C8C8E1}" destId="{D0D1A9D8-CBD4-44FA-BE80-52F9AC107C1E}" srcOrd="0" destOrd="0" presId="urn:microsoft.com/office/officeart/2005/8/layout/lProcess2"/>
    <dgm:cxn modelId="{A7E649BE-E8BD-4662-9DCA-BED7FF8B511F}" type="presParOf" srcId="{D0D1A9D8-CBD4-44FA-BE80-52F9AC107C1E}" destId="{F2099101-B2E4-4326-8AB9-2BD61F50ACDB}" srcOrd="0" destOrd="0" presId="urn:microsoft.com/office/officeart/2005/8/layout/lProcess2"/>
    <dgm:cxn modelId="{7F3754E7-647D-42DD-BE56-735861645DE9}" type="presParOf" srcId="{D0D1A9D8-CBD4-44FA-BE80-52F9AC107C1E}" destId="{5B9A94D9-E112-45BB-A4D9-0143D09BEBEE}" srcOrd="1" destOrd="0" presId="urn:microsoft.com/office/officeart/2005/8/layout/lProcess2"/>
    <dgm:cxn modelId="{46494B7C-B168-4419-8621-352BEF81C133}" type="presParOf" srcId="{D0D1A9D8-CBD4-44FA-BE80-52F9AC107C1E}" destId="{AA39819A-CE85-447C-AD37-3C9DD6EEF576}" srcOrd="2" destOrd="0" presId="urn:microsoft.com/office/officeart/2005/8/layout/lProcess2"/>
    <dgm:cxn modelId="{D3091614-7FEC-4576-B09A-882EED1E5703}" type="presParOf" srcId="{AA39819A-CE85-447C-AD37-3C9DD6EEF576}" destId="{CB13AF6B-3E66-451D-A3B1-8188EBDCAB6E}" srcOrd="0" destOrd="0" presId="urn:microsoft.com/office/officeart/2005/8/layout/lProcess2"/>
    <dgm:cxn modelId="{E72EA3B7-FF1F-4432-AEF0-03CAAB8F51F1}" type="presParOf" srcId="{CB13AF6B-3E66-451D-A3B1-8188EBDCAB6E}" destId="{E15C8E84-295E-4CC8-B7FD-2C6590385DFD}" srcOrd="0" destOrd="0" presId="urn:microsoft.com/office/officeart/2005/8/layout/lProcess2"/>
    <dgm:cxn modelId="{9E8F61D4-4443-4FFB-ABC0-588E3DA308AA}" type="presParOf" srcId="{CB13AF6B-3E66-451D-A3B1-8188EBDCAB6E}" destId="{ECEE1006-2B8E-4BDE-BDCC-14A58E2327AA}" srcOrd="1" destOrd="0" presId="urn:microsoft.com/office/officeart/2005/8/layout/lProcess2"/>
    <dgm:cxn modelId="{CBFA214C-54B9-4942-948A-D52F6DEEB080}" type="presParOf" srcId="{CB13AF6B-3E66-451D-A3B1-8188EBDCAB6E}" destId="{D674AEF0-3BCD-4289-8C51-8376C9D46999}" srcOrd="2" destOrd="0" presId="urn:microsoft.com/office/officeart/2005/8/layout/lProcess2"/>
    <dgm:cxn modelId="{E2DF9633-9A86-4879-9153-846C77F26102}" type="presParOf" srcId="{CB13AF6B-3E66-451D-A3B1-8188EBDCAB6E}" destId="{23D81362-07F7-4D99-8CBB-6BC61FD3F3B6}" srcOrd="3" destOrd="0" presId="urn:microsoft.com/office/officeart/2005/8/layout/lProcess2"/>
    <dgm:cxn modelId="{B12D4676-81ED-4409-BD27-37B1E7B5A861}" type="presParOf" srcId="{CB13AF6B-3E66-451D-A3B1-8188EBDCAB6E}" destId="{3EC6A5E7-1EC7-41DD-B19C-5D9498D8B272}" srcOrd="4" destOrd="0" presId="urn:microsoft.com/office/officeart/2005/8/layout/lProcess2"/>
    <dgm:cxn modelId="{71D29F95-35CE-4E96-B4CD-E11E19FAB952}" type="presParOf" srcId="{CB13AF6B-3E66-451D-A3B1-8188EBDCAB6E}" destId="{58DF2EAA-C56B-4A34-84BD-DF04E9E07428}" srcOrd="5" destOrd="0" presId="urn:microsoft.com/office/officeart/2005/8/layout/lProcess2"/>
    <dgm:cxn modelId="{9C0780D6-54AF-4DE6-BFED-039242F98A3D}" type="presParOf" srcId="{CB13AF6B-3E66-451D-A3B1-8188EBDCAB6E}" destId="{ADF112A2-5BCE-4E19-94AC-6F5710B48C95}" srcOrd="6" destOrd="0" presId="urn:microsoft.com/office/officeart/2005/8/layout/lProcess2"/>
    <dgm:cxn modelId="{40EFC5C2-5D0B-4913-B0BA-47DAFF8375D0}" type="presParOf" srcId="{D9FFD621-6D63-45C4-B6A7-580230C8C8E1}" destId="{E019307E-E51D-471A-A373-25EE35A70EA4}" srcOrd="1" destOrd="0" presId="urn:microsoft.com/office/officeart/2005/8/layout/lProcess2"/>
    <dgm:cxn modelId="{79A2D7B9-EBC9-4D47-ACC0-77714908FC3D}" type="presParOf" srcId="{D9FFD621-6D63-45C4-B6A7-580230C8C8E1}" destId="{952E7D9D-AA45-4206-9266-316C9D27B9BD}" srcOrd="2" destOrd="0" presId="urn:microsoft.com/office/officeart/2005/8/layout/lProcess2"/>
    <dgm:cxn modelId="{17CB560C-F421-4698-B241-374A73269FB1}" type="presParOf" srcId="{952E7D9D-AA45-4206-9266-316C9D27B9BD}" destId="{64F7B03F-F538-49A5-BC5C-C3354E27CABD}" srcOrd="0" destOrd="0" presId="urn:microsoft.com/office/officeart/2005/8/layout/lProcess2"/>
    <dgm:cxn modelId="{5A3545CD-A51C-4210-B65F-5DD1104BC9F4}" type="presParOf" srcId="{952E7D9D-AA45-4206-9266-316C9D27B9BD}" destId="{06FEE788-E562-4FD3-9333-505AEC3E0A3F}" srcOrd="1" destOrd="0" presId="urn:microsoft.com/office/officeart/2005/8/layout/lProcess2"/>
    <dgm:cxn modelId="{AA30239E-61BE-44BE-83C8-1F276A99CBB3}" type="presParOf" srcId="{952E7D9D-AA45-4206-9266-316C9D27B9BD}" destId="{9B18B0B0-B395-4AC0-8730-736F65C920CC}" srcOrd="2" destOrd="0" presId="urn:microsoft.com/office/officeart/2005/8/layout/lProcess2"/>
    <dgm:cxn modelId="{48913C9D-0408-478D-B79A-9937672C4E37}" type="presParOf" srcId="{9B18B0B0-B395-4AC0-8730-736F65C920CC}" destId="{5C7062AD-B3CD-4929-8B3E-431DCC31981C}" srcOrd="0" destOrd="0" presId="urn:microsoft.com/office/officeart/2005/8/layout/lProcess2"/>
    <dgm:cxn modelId="{83BA1B9F-C262-4820-9A8E-E05022196782}" type="presParOf" srcId="{5C7062AD-B3CD-4929-8B3E-431DCC31981C}" destId="{D885D84A-6477-4A95-AF86-5B0838A0547E}" srcOrd="0" destOrd="0" presId="urn:microsoft.com/office/officeart/2005/8/layout/lProcess2"/>
    <dgm:cxn modelId="{DB20D28D-66E3-4E76-9845-9A8891FC8ED9}" type="presParOf" srcId="{5C7062AD-B3CD-4929-8B3E-431DCC31981C}" destId="{833E20DC-B47C-4771-BC81-BA21EBC709DD}" srcOrd="1" destOrd="0" presId="urn:microsoft.com/office/officeart/2005/8/layout/lProcess2"/>
    <dgm:cxn modelId="{7E371BD8-0CFC-46C1-B058-4F79994F7135}" type="presParOf" srcId="{5C7062AD-B3CD-4929-8B3E-431DCC31981C}" destId="{B87B8AE0-AA3F-4E63-9A7B-33FCBA06FCD0}" srcOrd="2" destOrd="0" presId="urn:microsoft.com/office/officeart/2005/8/layout/lProcess2"/>
    <dgm:cxn modelId="{F1F7F161-E7D2-49C1-BB16-7D537A9DF956}" type="presParOf" srcId="{5C7062AD-B3CD-4929-8B3E-431DCC31981C}" destId="{9A74DB83-CB2E-493C-9E3C-5D80666E2259}" srcOrd="3" destOrd="0" presId="urn:microsoft.com/office/officeart/2005/8/layout/lProcess2"/>
    <dgm:cxn modelId="{141D2C15-22C9-4C62-9C67-58C559160D4F}" type="presParOf" srcId="{5C7062AD-B3CD-4929-8B3E-431DCC31981C}" destId="{24F15CA6-A9E6-4E0E-BFD8-C803116CA75B}" srcOrd="4" destOrd="0" presId="urn:microsoft.com/office/officeart/2005/8/layout/lProcess2"/>
    <dgm:cxn modelId="{D8440173-955F-469F-8E51-CE6B0C0D3825}" type="presParOf" srcId="{5C7062AD-B3CD-4929-8B3E-431DCC31981C}" destId="{D850B940-5E94-4124-A0E4-2C0A7FCEEE86}" srcOrd="5" destOrd="0" presId="urn:microsoft.com/office/officeart/2005/8/layout/lProcess2"/>
    <dgm:cxn modelId="{EC1DD5D1-68FD-4C89-A936-14003DDF926E}" type="presParOf" srcId="{5C7062AD-B3CD-4929-8B3E-431DCC31981C}" destId="{3E7C4D5E-9674-4797-8690-26C939D71BA9}" srcOrd="6" destOrd="0" presId="urn:microsoft.com/office/officeart/2005/8/layout/lProcess2"/>
    <dgm:cxn modelId="{3CCCE04C-4FD0-435B-B7D9-D542FFCFFC5A}" type="presParOf" srcId="{D9FFD621-6D63-45C4-B6A7-580230C8C8E1}" destId="{A9CC36AE-50F6-4FCD-AB9F-F6101ABD97DB}" srcOrd="3" destOrd="0" presId="urn:microsoft.com/office/officeart/2005/8/layout/lProcess2"/>
    <dgm:cxn modelId="{403B3FB4-7F78-40EA-AD69-A59CFE8C70CB}" type="presParOf" srcId="{D9FFD621-6D63-45C4-B6A7-580230C8C8E1}" destId="{A8DC5365-E7B6-432B-B14F-819A0C5BD89C}" srcOrd="4" destOrd="0" presId="urn:microsoft.com/office/officeart/2005/8/layout/lProcess2"/>
    <dgm:cxn modelId="{90B176E9-8D13-4F1F-AB6C-3794D6D282DC}" type="presParOf" srcId="{A8DC5365-E7B6-432B-B14F-819A0C5BD89C}" destId="{19B3B7E3-08DB-460A-B453-F7D0D319A51E}" srcOrd="0" destOrd="0" presId="urn:microsoft.com/office/officeart/2005/8/layout/lProcess2"/>
    <dgm:cxn modelId="{40EA7CC6-1EBB-4BC7-8A1B-94B18D6492D6}" type="presParOf" srcId="{A8DC5365-E7B6-432B-B14F-819A0C5BD89C}" destId="{4EB1462C-A4D6-4A4C-97EC-C95F91431EE2}" srcOrd="1" destOrd="0" presId="urn:microsoft.com/office/officeart/2005/8/layout/lProcess2"/>
    <dgm:cxn modelId="{21C968BD-CB37-4AF1-9084-A9B49A7D60DD}" type="presParOf" srcId="{A8DC5365-E7B6-432B-B14F-819A0C5BD89C}" destId="{EEE53E7E-AC8F-4773-AE23-F173E04F123B}" srcOrd="2" destOrd="0" presId="urn:microsoft.com/office/officeart/2005/8/layout/lProcess2"/>
    <dgm:cxn modelId="{6E1C9A3B-8658-4152-9487-E30B83F845A9}" type="presParOf" srcId="{EEE53E7E-AC8F-4773-AE23-F173E04F123B}" destId="{335E402E-299A-4201-8213-D1A203F79BA4}" srcOrd="0" destOrd="0" presId="urn:microsoft.com/office/officeart/2005/8/layout/lProcess2"/>
    <dgm:cxn modelId="{49E6D645-6921-4D0F-B48A-7D0C4076A4C7}" type="presParOf" srcId="{335E402E-299A-4201-8213-D1A203F79BA4}" destId="{B5D443B3-0676-45F3-8357-DCDAE265DB53}" srcOrd="0" destOrd="0" presId="urn:microsoft.com/office/officeart/2005/8/layout/lProcess2"/>
    <dgm:cxn modelId="{C2C34337-72CA-4088-8E33-A88A8E8487F7}" type="presParOf" srcId="{335E402E-299A-4201-8213-D1A203F79BA4}" destId="{82E5D40E-B827-44C3-B194-80D2C0585A42}" srcOrd="1" destOrd="0" presId="urn:microsoft.com/office/officeart/2005/8/layout/lProcess2"/>
    <dgm:cxn modelId="{C347E58C-98F4-4D00-95FB-DDC1F506864A}" type="presParOf" srcId="{335E402E-299A-4201-8213-D1A203F79BA4}" destId="{7AABA629-25AD-4B05-9E20-D67CD24F8D95}" srcOrd="2" destOrd="0" presId="urn:microsoft.com/office/officeart/2005/8/layout/lProcess2"/>
    <dgm:cxn modelId="{15CECC0B-BBDC-4540-BD66-FF9C2B0A3655}" type="presParOf" srcId="{335E402E-299A-4201-8213-D1A203F79BA4}" destId="{967F236A-0A74-4D84-BF7C-9BD9EDD9CD96}" srcOrd="3" destOrd="0" presId="urn:microsoft.com/office/officeart/2005/8/layout/lProcess2"/>
    <dgm:cxn modelId="{7CE4E608-8748-4057-A4D6-11505DDFDA09}" type="presParOf" srcId="{335E402E-299A-4201-8213-D1A203F79BA4}" destId="{50813ECA-F52D-4899-B12B-997D073A4F1A}" srcOrd="4" destOrd="0" presId="urn:microsoft.com/office/officeart/2005/8/layout/lProcess2"/>
    <dgm:cxn modelId="{6113AFE7-91C8-4730-83AF-CF80066E6202}" type="presParOf" srcId="{335E402E-299A-4201-8213-D1A203F79BA4}" destId="{7E8084DB-7CC5-4346-AB18-5C0371616C4F}" srcOrd="5" destOrd="0" presId="urn:microsoft.com/office/officeart/2005/8/layout/lProcess2"/>
    <dgm:cxn modelId="{177820D7-94B7-47FA-A77D-499F19D74698}" type="presParOf" srcId="{335E402E-299A-4201-8213-D1A203F79BA4}" destId="{C1B00EB6-EF5D-4238-9E72-C3E83CDF2BAE}" srcOrd="6" destOrd="0" presId="urn:microsoft.com/office/officeart/2005/8/layout/lProcess2"/>
    <dgm:cxn modelId="{BEE242A9-CEF2-4620-BCA1-559275125F86}" type="presParOf" srcId="{335E402E-299A-4201-8213-D1A203F79BA4}" destId="{C4EC7EE1-70FE-443B-8D0D-8E39A0DB8AA5}" srcOrd="7" destOrd="0" presId="urn:microsoft.com/office/officeart/2005/8/layout/lProcess2"/>
    <dgm:cxn modelId="{678CB35E-246D-41D4-A7CD-DB055DAB815F}" type="presParOf" srcId="{335E402E-299A-4201-8213-D1A203F79BA4}" destId="{6973C4EF-28E1-4C27-B9D4-789B3FD53F1C}" srcOrd="8" destOrd="0" presId="urn:microsoft.com/office/officeart/2005/8/layout/lProcess2"/>
    <dgm:cxn modelId="{526BC4AF-A058-4B8A-B5A5-3B1F3BD229BD}" type="presParOf" srcId="{335E402E-299A-4201-8213-D1A203F79BA4}" destId="{40BDF280-3BAB-463F-8CB0-064E6681661E}" srcOrd="9" destOrd="0" presId="urn:microsoft.com/office/officeart/2005/8/layout/lProcess2"/>
    <dgm:cxn modelId="{708E55B6-C96A-4540-95D1-E1ED16DFDBB4}" type="presParOf" srcId="{335E402E-299A-4201-8213-D1A203F79BA4}" destId="{C0E6EA0F-0380-49C4-9712-0DFF2113A7D1}"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5E8A6B-E9DA-4477-8EDC-8D5F4681C1F7}" type="doc">
      <dgm:prSet loTypeId="urn:microsoft.com/office/officeart/2005/8/layout/hList1" loCatId="list" qsTypeId="urn:microsoft.com/office/officeart/2005/8/quickstyle/3d3" qsCatId="3D" csTypeId="urn:microsoft.com/office/officeart/2005/8/colors/accent0_3" csCatId="mainScheme" phldr="1"/>
      <dgm:spPr/>
      <dgm:t>
        <a:bodyPr/>
        <a:lstStyle/>
        <a:p>
          <a:endParaRPr lang="en-US"/>
        </a:p>
      </dgm:t>
    </dgm:pt>
    <dgm:pt modelId="{613AA777-9905-42A1-BA35-E15A255C82C4}">
      <dgm:prSet phldrT="[Text]"/>
      <dgm:spPr/>
      <dgm:t>
        <a:bodyPr/>
        <a:lstStyle/>
        <a:p>
          <a:r>
            <a:rPr lang="en-US" b="1" dirty="0"/>
            <a:t>Examination</a:t>
          </a:r>
        </a:p>
      </dgm:t>
    </dgm:pt>
    <dgm:pt modelId="{055F135F-9185-4FA2-8324-B662C98922EF}" type="parTrans" cxnId="{E8452306-909D-424B-9813-16F945ED240D}">
      <dgm:prSet/>
      <dgm:spPr/>
      <dgm:t>
        <a:bodyPr/>
        <a:lstStyle/>
        <a:p>
          <a:endParaRPr lang="en-US"/>
        </a:p>
      </dgm:t>
    </dgm:pt>
    <dgm:pt modelId="{80D90A26-47E3-4E99-A39D-BEE9C3CC8B66}" type="sibTrans" cxnId="{E8452306-909D-424B-9813-16F945ED240D}">
      <dgm:prSet/>
      <dgm:spPr/>
      <dgm:t>
        <a:bodyPr/>
        <a:lstStyle/>
        <a:p>
          <a:endParaRPr lang="en-US"/>
        </a:p>
      </dgm:t>
    </dgm:pt>
    <dgm:pt modelId="{8E6FC498-0046-4735-BA5A-EF41AE900256}">
      <dgm:prSet phldrT="[Text]"/>
      <dgm:spPr/>
      <dgm:t>
        <a:bodyPr/>
        <a:lstStyle/>
        <a:p>
          <a:r>
            <a:rPr lang="en-US" b="1" dirty="0"/>
            <a:t>E1- Normal</a:t>
          </a:r>
        </a:p>
      </dgm:t>
    </dgm:pt>
    <dgm:pt modelId="{3D2907CB-F8EA-46E5-BE02-49A20E431538}" type="parTrans" cxnId="{C33F8D21-1CA5-4A22-A5AC-89CEE23C4331}">
      <dgm:prSet/>
      <dgm:spPr/>
      <dgm:t>
        <a:bodyPr/>
        <a:lstStyle/>
        <a:p>
          <a:endParaRPr lang="en-US"/>
        </a:p>
      </dgm:t>
    </dgm:pt>
    <dgm:pt modelId="{9530CFBB-AD6A-42C4-8CD0-D899E0BE9C09}" type="sibTrans" cxnId="{C33F8D21-1CA5-4A22-A5AC-89CEE23C4331}">
      <dgm:prSet/>
      <dgm:spPr/>
      <dgm:t>
        <a:bodyPr/>
        <a:lstStyle/>
        <a:p>
          <a:endParaRPr lang="en-US"/>
        </a:p>
      </dgm:t>
    </dgm:pt>
    <dgm:pt modelId="{A3B4486A-5851-4E86-A434-C587DB836298}">
      <dgm:prSet phldrT="[Text]"/>
      <dgm:spPr/>
      <dgm:t>
        <a:bodyPr/>
        <a:lstStyle/>
        <a:p>
          <a:r>
            <a:rPr lang="en-US" b="1" dirty="0"/>
            <a:t>E2- Benign</a:t>
          </a:r>
        </a:p>
      </dgm:t>
    </dgm:pt>
    <dgm:pt modelId="{3599DCBC-97F4-44A4-9195-38C71A4DFA99}" type="parTrans" cxnId="{DFD99A68-ECEF-4A5A-91C2-92FB0FFB43F4}">
      <dgm:prSet/>
      <dgm:spPr/>
      <dgm:t>
        <a:bodyPr/>
        <a:lstStyle/>
        <a:p>
          <a:endParaRPr lang="en-US"/>
        </a:p>
      </dgm:t>
    </dgm:pt>
    <dgm:pt modelId="{27DE725A-8952-4845-93D0-095B80158DD4}" type="sibTrans" cxnId="{DFD99A68-ECEF-4A5A-91C2-92FB0FFB43F4}">
      <dgm:prSet/>
      <dgm:spPr/>
      <dgm:t>
        <a:bodyPr/>
        <a:lstStyle/>
        <a:p>
          <a:endParaRPr lang="en-US"/>
        </a:p>
      </dgm:t>
    </dgm:pt>
    <dgm:pt modelId="{0512C579-3660-454F-80DC-7535A7C40014}">
      <dgm:prSet phldrT="[Text]"/>
      <dgm:spPr/>
      <dgm:t>
        <a:bodyPr/>
        <a:lstStyle/>
        <a:p>
          <a:r>
            <a:rPr lang="en-US" b="1" dirty="0"/>
            <a:t>Radiology </a:t>
          </a:r>
        </a:p>
      </dgm:t>
    </dgm:pt>
    <dgm:pt modelId="{5882CA8C-F3B1-46A6-A76E-DA330003B0DA}" type="parTrans" cxnId="{3DA9A65C-EB57-4F7A-A12B-AD4D6B0EFA79}">
      <dgm:prSet/>
      <dgm:spPr/>
      <dgm:t>
        <a:bodyPr/>
        <a:lstStyle/>
        <a:p>
          <a:endParaRPr lang="en-US"/>
        </a:p>
      </dgm:t>
    </dgm:pt>
    <dgm:pt modelId="{27EE971B-52F2-44D5-924D-91B095FA5180}" type="sibTrans" cxnId="{3DA9A65C-EB57-4F7A-A12B-AD4D6B0EFA79}">
      <dgm:prSet/>
      <dgm:spPr/>
      <dgm:t>
        <a:bodyPr/>
        <a:lstStyle/>
        <a:p>
          <a:endParaRPr lang="en-US"/>
        </a:p>
      </dgm:t>
    </dgm:pt>
    <dgm:pt modelId="{A938055D-66DE-40D5-A577-CEED6AA6BA9E}">
      <dgm:prSet phldrT="[Text]"/>
      <dgm:spPr/>
      <dgm:t>
        <a:bodyPr/>
        <a:lstStyle/>
        <a:p>
          <a:r>
            <a:rPr lang="en-US" b="1" dirty="0"/>
            <a:t>R1- Normal</a:t>
          </a:r>
        </a:p>
      </dgm:t>
    </dgm:pt>
    <dgm:pt modelId="{BCE55B79-A803-4354-B1AA-CC3DB8AAD905}" type="parTrans" cxnId="{3CCB15D3-E866-4C0D-BC72-856A2B570F69}">
      <dgm:prSet/>
      <dgm:spPr/>
      <dgm:t>
        <a:bodyPr/>
        <a:lstStyle/>
        <a:p>
          <a:endParaRPr lang="en-US"/>
        </a:p>
      </dgm:t>
    </dgm:pt>
    <dgm:pt modelId="{F0352F67-F41D-43A9-9DD3-B9C0D1AC4AE2}" type="sibTrans" cxnId="{3CCB15D3-E866-4C0D-BC72-856A2B570F69}">
      <dgm:prSet/>
      <dgm:spPr/>
      <dgm:t>
        <a:bodyPr/>
        <a:lstStyle/>
        <a:p>
          <a:endParaRPr lang="en-US"/>
        </a:p>
      </dgm:t>
    </dgm:pt>
    <dgm:pt modelId="{86688672-B929-4C0A-AB60-DCF8A02C040D}">
      <dgm:prSet phldrT="[Text]"/>
      <dgm:spPr/>
      <dgm:t>
        <a:bodyPr/>
        <a:lstStyle/>
        <a:p>
          <a:r>
            <a:rPr lang="en-US" b="1" dirty="0"/>
            <a:t>R2- Benign</a:t>
          </a:r>
        </a:p>
      </dgm:t>
    </dgm:pt>
    <dgm:pt modelId="{65938DF1-3934-4D02-9BA7-009FCD381794}" type="parTrans" cxnId="{F7CD6957-5AFC-495E-9E13-83584DA252C6}">
      <dgm:prSet/>
      <dgm:spPr/>
      <dgm:t>
        <a:bodyPr/>
        <a:lstStyle/>
        <a:p>
          <a:endParaRPr lang="en-US"/>
        </a:p>
      </dgm:t>
    </dgm:pt>
    <dgm:pt modelId="{F10B5F72-D740-4114-B783-327B95BDDEA5}" type="sibTrans" cxnId="{F7CD6957-5AFC-495E-9E13-83584DA252C6}">
      <dgm:prSet/>
      <dgm:spPr/>
      <dgm:t>
        <a:bodyPr/>
        <a:lstStyle/>
        <a:p>
          <a:endParaRPr lang="en-US"/>
        </a:p>
      </dgm:t>
    </dgm:pt>
    <dgm:pt modelId="{93C53074-3B84-4541-BEE4-82DB2D4B0CE4}">
      <dgm:prSet phldrT="[Text]"/>
      <dgm:spPr/>
      <dgm:t>
        <a:bodyPr/>
        <a:lstStyle/>
        <a:p>
          <a:r>
            <a:rPr lang="en-US" b="1" dirty="0"/>
            <a:t>Cytology</a:t>
          </a:r>
        </a:p>
      </dgm:t>
    </dgm:pt>
    <dgm:pt modelId="{AC09BD58-E064-4FFA-A015-03582AFEB454}" type="parTrans" cxnId="{633D3CC2-9FF2-474B-9115-5A61429BFD98}">
      <dgm:prSet/>
      <dgm:spPr/>
      <dgm:t>
        <a:bodyPr/>
        <a:lstStyle/>
        <a:p>
          <a:endParaRPr lang="en-US"/>
        </a:p>
      </dgm:t>
    </dgm:pt>
    <dgm:pt modelId="{DB987C45-7A06-4C5D-963D-F0E42FE4DE42}" type="sibTrans" cxnId="{633D3CC2-9FF2-474B-9115-5A61429BFD98}">
      <dgm:prSet/>
      <dgm:spPr/>
      <dgm:t>
        <a:bodyPr/>
        <a:lstStyle/>
        <a:p>
          <a:endParaRPr lang="en-US"/>
        </a:p>
      </dgm:t>
    </dgm:pt>
    <dgm:pt modelId="{136795B5-D433-4069-9FF7-9C37E343B1C2}">
      <dgm:prSet phldrT="[Text]"/>
      <dgm:spPr/>
      <dgm:t>
        <a:bodyPr/>
        <a:lstStyle/>
        <a:p>
          <a:r>
            <a:rPr lang="en-US" b="1" dirty="0"/>
            <a:t>C1- Inadequate</a:t>
          </a:r>
        </a:p>
      </dgm:t>
    </dgm:pt>
    <dgm:pt modelId="{782AFFC8-2295-4FC0-9C10-CFF0CB7B444A}" type="parTrans" cxnId="{B57E2E35-27D8-4655-92DF-7C58D4FA22A2}">
      <dgm:prSet/>
      <dgm:spPr/>
      <dgm:t>
        <a:bodyPr/>
        <a:lstStyle/>
        <a:p>
          <a:endParaRPr lang="en-US"/>
        </a:p>
      </dgm:t>
    </dgm:pt>
    <dgm:pt modelId="{EED0B0BF-C46B-4A88-95DA-2652ECC20000}" type="sibTrans" cxnId="{B57E2E35-27D8-4655-92DF-7C58D4FA22A2}">
      <dgm:prSet/>
      <dgm:spPr/>
      <dgm:t>
        <a:bodyPr/>
        <a:lstStyle/>
        <a:p>
          <a:endParaRPr lang="en-US"/>
        </a:p>
      </dgm:t>
    </dgm:pt>
    <dgm:pt modelId="{D1A8A10C-A7FA-4D87-B84B-69D176A92D9F}">
      <dgm:prSet phldrT="[Text]"/>
      <dgm:spPr/>
      <dgm:t>
        <a:bodyPr/>
        <a:lstStyle/>
        <a:p>
          <a:r>
            <a:rPr lang="en-US" b="1" dirty="0"/>
            <a:t>C2- Benign</a:t>
          </a:r>
        </a:p>
      </dgm:t>
    </dgm:pt>
    <dgm:pt modelId="{A9A6BCF7-9CAD-49C1-BDE9-8F3FE895F824}" type="parTrans" cxnId="{BA02E06B-E86C-4675-84BD-B4696E621153}">
      <dgm:prSet/>
      <dgm:spPr/>
      <dgm:t>
        <a:bodyPr/>
        <a:lstStyle/>
        <a:p>
          <a:endParaRPr lang="en-US"/>
        </a:p>
      </dgm:t>
    </dgm:pt>
    <dgm:pt modelId="{0D43337F-1BF6-4BF5-B67A-CD09FEC5E778}" type="sibTrans" cxnId="{BA02E06B-E86C-4675-84BD-B4696E621153}">
      <dgm:prSet/>
      <dgm:spPr/>
      <dgm:t>
        <a:bodyPr/>
        <a:lstStyle/>
        <a:p>
          <a:endParaRPr lang="en-US"/>
        </a:p>
      </dgm:t>
    </dgm:pt>
    <dgm:pt modelId="{6E7B320C-BE53-4364-9E10-19366477B286}">
      <dgm:prSet phldrT="[Text]"/>
      <dgm:spPr/>
      <dgm:t>
        <a:bodyPr/>
        <a:lstStyle/>
        <a:p>
          <a:r>
            <a:rPr lang="en-US" b="1" dirty="0"/>
            <a:t>E3- Probably benign</a:t>
          </a:r>
        </a:p>
      </dgm:t>
    </dgm:pt>
    <dgm:pt modelId="{E7ED090C-ACB6-40BF-95BF-F1360F4E54C4}" type="parTrans" cxnId="{DDA33C0B-4395-4EAC-98BF-A34FA57CDABC}">
      <dgm:prSet/>
      <dgm:spPr/>
      <dgm:t>
        <a:bodyPr/>
        <a:lstStyle/>
        <a:p>
          <a:endParaRPr lang="en-US"/>
        </a:p>
      </dgm:t>
    </dgm:pt>
    <dgm:pt modelId="{41E84348-58F0-4735-9EF7-0476F844DA85}" type="sibTrans" cxnId="{DDA33C0B-4395-4EAC-98BF-A34FA57CDABC}">
      <dgm:prSet/>
      <dgm:spPr/>
      <dgm:t>
        <a:bodyPr/>
        <a:lstStyle/>
        <a:p>
          <a:endParaRPr lang="en-US"/>
        </a:p>
      </dgm:t>
    </dgm:pt>
    <dgm:pt modelId="{698F1D00-7CA2-40B8-8C17-0BCF98671A51}">
      <dgm:prSet phldrT="[Text]"/>
      <dgm:spPr/>
      <dgm:t>
        <a:bodyPr/>
        <a:lstStyle/>
        <a:p>
          <a:r>
            <a:rPr lang="en-US" b="1" dirty="0"/>
            <a:t>E4- Probably malignant</a:t>
          </a:r>
        </a:p>
      </dgm:t>
    </dgm:pt>
    <dgm:pt modelId="{4330F49F-12AB-4FFA-ADF8-DD874D784F58}" type="parTrans" cxnId="{E8D945CA-532A-4B20-A5C9-9FCC39CC28D1}">
      <dgm:prSet/>
      <dgm:spPr/>
      <dgm:t>
        <a:bodyPr/>
        <a:lstStyle/>
        <a:p>
          <a:endParaRPr lang="en-US"/>
        </a:p>
      </dgm:t>
    </dgm:pt>
    <dgm:pt modelId="{B2701121-CF5E-4B1B-B66D-ED473DB8FE9A}" type="sibTrans" cxnId="{E8D945CA-532A-4B20-A5C9-9FCC39CC28D1}">
      <dgm:prSet/>
      <dgm:spPr/>
      <dgm:t>
        <a:bodyPr/>
        <a:lstStyle/>
        <a:p>
          <a:endParaRPr lang="en-US"/>
        </a:p>
      </dgm:t>
    </dgm:pt>
    <dgm:pt modelId="{5ED1F7DC-FBC9-4348-94C0-0AECD6142D61}">
      <dgm:prSet phldrT="[Text]"/>
      <dgm:spPr/>
      <dgm:t>
        <a:bodyPr/>
        <a:lstStyle/>
        <a:p>
          <a:r>
            <a:rPr lang="en-US" b="1" dirty="0"/>
            <a:t>E5- Malignant</a:t>
          </a:r>
        </a:p>
      </dgm:t>
    </dgm:pt>
    <dgm:pt modelId="{D3BB8A8B-6317-4345-A708-708ED096F91D}" type="parTrans" cxnId="{BF09FF1E-118C-4E94-8776-F018BC26E962}">
      <dgm:prSet/>
      <dgm:spPr/>
      <dgm:t>
        <a:bodyPr/>
        <a:lstStyle/>
        <a:p>
          <a:endParaRPr lang="en-US"/>
        </a:p>
      </dgm:t>
    </dgm:pt>
    <dgm:pt modelId="{5AAB9AD3-7812-4F4E-BA99-1F65DF57B15E}" type="sibTrans" cxnId="{BF09FF1E-118C-4E94-8776-F018BC26E962}">
      <dgm:prSet/>
      <dgm:spPr/>
      <dgm:t>
        <a:bodyPr/>
        <a:lstStyle/>
        <a:p>
          <a:endParaRPr lang="en-US"/>
        </a:p>
      </dgm:t>
    </dgm:pt>
    <dgm:pt modelId="{FC15862A-7B9D-43FB-AFC5-06EA5A8E6036}">
      <dgm:prSet phldrT="[Text]"/>
      <dgm:spPr/>
      <dgm:t>
        <a:bodyPr/>
        <a:lstStyle/>
        <a:p>
          <a:r>
            <a:rPr lang="en-US" b="1" dirty="0"/>
            <a:t>R3- Probably benign</a:t>
          </a:r>
        </a:p>
      </dgm:t>
    </dgm:pt>
    <dgm:pt modelId="{8F15B027-8226-4C81-B706-2989AF499978}" type="parTrans" cxnId="{40D7B80D-0DA1-46A7-B61B-EAA8906921EA}">
      <dgm:prSet/>
      <dgm:spPr/>
      <dgm:t>
        <a:bodyPr/>
        <a:lstStyle/>
        <a:p>
          <a:endParaRPr lang="en-US"/>
        </a:p>
      </dgm:t>
    </dgm:pt>
    <dgm:pt modelId="{209A1283-9B51-4ACE-AA02-5B692530DC93}" type="sibTrans" cxnId="{40D7B80D-0DA1-46A7-B61B-EAA8906921EA}">
      <dgm:prSet/>
      <dgm:spPr/>
      <dgm:t>
        <a:bodyPr/>
        <a:lstStyle/>
        <a:p>
          <a:endParaRPr lang="en-US"/>
        </a:p>
      </dgm:t>
    </dgm:pt>
    <dgm:pt modelId="{1A937DF6-F3DB-4B91-B3CC-EAD5CF24F7C6}">
      <dgm:prSet phldrT="[Text]"/>
      <dgm:spPr/>
      <dgm:t>
        <a:bodyPr/>
        <a:lstStyle/>
        <a:p>
          <a:r>
            <a:rPr lang="en-US" b="1" dirty="0"/>
            <a:t>R4- Suspicious</a:t>
          </a:r>
        </a:p>
      </dgm:t>
    </dgm:pt>
    <dgm:pt modelId="{15105B6A-0384-4075-ABF9-6F364DC6346F}" type="parTrans" cxnId="{96B7EB97-3860-4363-A84F-F0D537ABD915}">
      <dgm:prSet/>
      <dgm:spPr/>
      <dgm:t>
        <a:bodyPr/>
        <a:lstStyle/>
        <a:p>
          <a:endParaRPr lang="en-US"/>
        </a:p>
      </dgm:t>
    </dgm:pt>
    <dgm:pt modelId="{7F8226F2-BF02-49A2-A7CB-7E5CFE73277F}" type="sibTrans" cxnId="{96B7EB97-3860-4363-A84F-F0D537ABD915}">
      <dgm:prSet/>
      <dgm:spPr/>
      <dgm:t>
        <a:bodyPr/>
        <a:lstStyle/>
        <a:p>
          <a:endParaRPr lang="en-US"/>
        </a:p>
      </dgm:t>
    </dgm:pt>
    <dgm:pt modelId="{2086000B-BB9E-46EE-8DAC-D4FF93D89571}">
      <dgm:prSet phldrT="[Text]"/>
      <dgm:spPr/>
      <dgm:t>
        <a:bodyPr/>
        <a:lstStyle/>
        <a:p>
          <a:r>
            <a:rPr lang="en-US" b="1" dirty="0"/>
            <a:t>R5- Highly suspicious</a:t>
          </a:r>
        </a:p>
      </dgm:t>
    </dgm:pt>
    <dgm:pt modelId="{801C3E3A-7C27-43C0-91D2-C2A249DF8234}" type="parTrans" cxnId="{8CF6FE19-8DA3-4913-AE1D-CEC3D14B6F6B}">
      <dgm:prSet/>
      <dgm:spPr/>
      <dgm:t>
        <a:bodyPr/>
        <a:lstStyle/>
        <a:p>
          <a:endParaRPr lang="en-US"/>
        </a:p>
      </dgm:t>
    </dgm:pt>
    <dgm:pt modelId="{94CE9955-C379-4C65-B867-1D8F70D50625}" type="sibTrans" cxnId="{8CF6FE19-8DA3-4913-AE1D-CEC3D14B6F6B}">
      <dgm:prSet/>
      <dgm:spPr/>
      <dgm:t>
        <a:bodyPr/>
        <a:lstStyle/>
        <a:p>
          <a:endParaRPr lang="en-US"/>
        </a:p>
      </dgm:t>
    </dgm:pt>
    <dgm:pt modelId="{0B1879EB-58C5-43B1-8825-047EA16E2481}">
      <dgm:prSet phldrT="[Text]"/>
      <dgm:spPr/>
      <dgm:t>
        <a:bodyPr/>
        <a:lstStyle/>
        <a:p>
          <a:r>
            <a:rPr lang="en-US" b="1" dirty="0"/>
            <a:t>C3- Probably benign</a:t>
          </a:r>
        </a:p>
      </dgm:t>
    </dgm:pt>
    <dgm:pt modelId="{20150299-E10F-422D-B873-F7DA20B0864B}" type="parTrans" cxnId="{FC5B9F08-93BE-4E32-BB51-F29FB7758A80}">
      <dgm:prSet/>
      <dgm:spPr/>
      <dgm:t>
        <a:bodyPr/>
        <a:lstStyle/>
        <a:p>
          <a:endParaRPr lang="en-US"/>
        </a:p>
      </dgm:t>
    </dgm:pt>
    <dgm:pt modelId="{DFDB06E5-F7F7-48CC-8152-C21F7BB5C008}" type="sibTrans" cxnId="{FC5B9F08-93BE-4E32-BB51-F29FB7758A80}">
      <dgm:prSet/>
      <dgm:spPr/>
      <dgm:t>
        <a:bodyPr/>
        <a:lstStyle/>
        <a:p>
          <a:endParaRPr lang="en-US"/>
        </a:p>
      </dgm:t>
    </dgm:pt>
    <dgm:pt modelId="{540AE722-843E-4829-8BCC-F31F81A28206}">
      <dgm:prSet phldrT="[Text]"/>
      <dgm:spPr/>
      <dgm:t>
        <a:bodyPr/>
        <a:lstStyle/>
        <a:p>
          <a:r>
            <a:rPr lang="en-US" b="1" dirty="0"/>
            <a:t>C4- Probably malignant</a:t>
          </a:r>
        </a:p>
      </dgm:t>
    </dgm:pt>
    <dgm:pt modelId="{62A9FDD4-DDFA-4735-8D06-831AE9F6264A}" type="parTrans" cxnId="{89F8CB5E-EF08-418A-9E4A-DF390642697E}">
      <dgm:prSet/>
      <dgm:spPr/>
      <dgm:t>
        <a:bodyPr/>
        <a:lstStyle/>
        <a:p>
          <a:endParaRPr lang="en-US"/>
        </a:p>
      </dgm:t>
    </dgm:pt>
    <dgm:pt modelId="{6FE173F4-B21D-47B7-A0CF-52A7C70C329D}" type="sibTrans" cxnId="{89F8CB5E-EF08-418A-9E4A-DF390642697E}">
      <dgm:prSet/>
      <dgm:spPr/>
      <dgm:t>
        <a:bodyPr/>
        <a:lstStyle/>
        <a:p>
          <a:endParaRPr lang="en-US"/>
        </a:p>
      </dgm:t>
    </dgm:pt>
    <dgm:pt modelId="{0E0A1136-674D-411D-AABC-4A34E58EECE1}">
      <dgm:prSet phldrT="[Text]"/>
      <dgm:spPr/>
      <dgm:t>
        <a:bodyPr/>
        <a:lstStyle/>
        <a:p>
          <a:r>
            <a:rPr lang="en-US" b="1" dirty="0"/>
            <a:t>C5- Malignant</a:t>
          </a:r>
        </a:p>
      </dgm:t>
    </dgm:pt>
    <dgm:pt modelId="{C002E0C4-E0C2-4E6C-B3D0-329BD28A3AC2}" type="parTrans" cxnId="{58FD1C21-0081-486D-B72B-962F0C78EEA9}">
      <dgm:prSet/>
      <dgm:spPr/>
      <dgm:t>
        <a:bodyPr/>
        <a:lstStyle/>
        <a:p>
          <a:endParaRPr lang="en-US"/>
        </a:p>
      </dgm:t>
    </dgm:pt>
    <dgm:pt modelId="{9E988DB5-D1AC-4420-8137-BE1FDACD11E5}" type="sibTrans" cxnId="{58FD1C21-0081-486D-B72B-962F0C78EEA9}">
      <dgm:prSet/>
      <dgm:spPr/>
      <dgm:t>
        <a:bodyPr/>
        <a:lstStyle/>
        <a:p>
          <a:endParaRPr lang="en-US"/>
        </a:p>
      </dgm:t>
    </dgm:pt>
    <dgm:pt modelId="{DB68165E-FDFB-458A-A877-97E7EE8BD28E}" type="pres">
      <dgm:prSet presAssocID="{9C5E8A6B-E9DA-4477-8EDC-8D5F4681C1F7}" presName="Name0" presStyleCnt="0">
        <dgm:presLayoutVars>
          <dgm:dir/>
          <dgm:animLvl val="lvl"/>
          <dgm:resizeHandles val="exact"/>
        </dgm:presLayoutVars>
      </dgm:prSet>
      <dgm:spPr/>
      <dgm:t>
        <a:bodyPr/>
        <a:lstStyle/>
        <a:p>
          <a:endParaRPr lang="en-US"/>
        </a:p>
      </dgm:t>
    </dgm:pt>
    <dgm:pt modelId="{1E0D713E-B457-45F5-9B38-CA1DEB7F6AB4}" type="pres">
      <dgm:prSet presAssocID="{613AA777-9905-42A1-BA35-E15A255C82C4}" presName="composite" presStyleCnt="0"/>
      <dgm:spPr/>
    </dgm:pt>
    <dgm:pt modelId="{B8A041BC-69B9-4D48-A629-79DAE84440FC}" type="pres">
      <dgm:prSet presAssocID="{613AA777-9905-42A1-BA35-E15A255C82C4}" presName="parTx" presStyleLbl="alignNode1" presStyleIdx="0" presStyleCnt="3">
        <dgm:presLayoutVars>
          <dgm:chMax val="0"/>
          <dgm:chPref val="0"/>
          <dgm:bulletEnabled val="1"/>
        </dgm:presLayoutVars>
      </dgm:prSet>
      <dgm:spPr/>
      <dgm:t>
        <a:bodyPr/>
        <a:lstStyle/>
        <a:p>
          <a:endParaRPr lang="en-US"/>
        </a:p>
      </dgm:t>
    </dgm:pt>
    <dgm:pt modelId="{E5C3910E-9498-409A-B1BE-C16946353F64}" type="pres">
      <dgm:prSet presAssocID="{613AA777-9905-42A1-BA35-E15A255C82C4}" presName="desTx" presStyleLbl="alignAccFollowNode1" presStyleIdx="0" presStyleCnt="3">
        <dgm:presLayoutVars>
          <dgm:bulletEnabled val="1"/>
        </dgm:presLayoutVars>
      </dgm:prSet>
      <dgm:spPr/>
      <dgm:t>
        <a:bodyPr/>
        <a:lstStyle/>
        <a:p>
          <a:endParaRPr lang="en-US"/>
        </a:p>
      </dgm:t>
    </dgm:pt>
    <dgm:pt modelId="{B17FFB2F-52E7-4339-BB28-2064D17CD4FB}" type="pres">
      <dgm:prSet presAssocID="{80D90A26-47E3-4E99-A39D-BEE9C3CC8B66}" presName="space" presStyleCnt="0"/>
      <dgm:spPr/>
    </dgm:pt>
    <dgm:pt modelId="{3FE9F424-29B1-44ED-9ED5-CD8D7D7F4FA0}" type="pres">
      <dgm:prSet presAssocID="{0512C579-3660-454F-80DC-7535A7C40014}" presName="composite" presStyleCnt="0"/>
      <dgm:spPr/>
    </dgm:pt>
    <dgm:pt modelId="{0DE02EE3-CAB6-4A11-8A22-982DAEE5BE1E}" type="pres">
      <dgm:prSet presAssocID="{0512C579-3660-454F-80DC-7535A7C40014}" presName="parTx" presStyleLbl="alignNode1" presStyleIdx="1" presStyleCnt="3">
        <dgm:presLayoutVars>
          <dgm:chMax val="0"/>
          <dgm:chPref val="0"/>
          <dgm:bulletEnabled val="1"/>
        </dgm:presLayoutVars>
      </dgm:prSet>
      <dgm:spPr/>
      <dgm:t>
        <a:bodyPr/>
        <a:lstStyle/>
        <a:p>
          <a:endParaRPr lang="en-US"/>
        </a:p>
      </dgm:t>
    </dgm:pt>
    <dgm:pt modelId="{5B5DD68C-251E-4DF2-B98D-6FE3A389DAA6}" type="pres">
      <dgm:prSet presAssocID="{0512C579-3660-454F-80DC-7535A7C40014}" presName="desTx" presStyleLbl="alignAccFollowNode1" presStyleIdx="1" presStyleCnt="3">
        <dgm:presLayoutVars>
          <dgm:bulletEnabled val="1"/>
        </dgm:presLayoutVars>
      </dgm:prSet>
      <dgm:spPr/>
      <dgm:t>
        <a:bodyPr/>
        <a:lstStyle/>
        <a:p>
          <a:endParaRPr lang="en-US"/>
        </a:p>
      </dgm:t>
    </dgm:pt>
    <dgm:pt modelId="{0C55FC76-A378-48C1-B5B4-261FF7C94154}" type="pres">
      <dgm:prSet presAssocID="{27EE971B-52F2-44D5-924D-91B095FA5180}" presName="space" presStyleCnt="0"/>
      <dgm:spPr/>
    </dgm:pt>
    <dgm:pt modelId="{EF61D014-E174-4E98-BA11-47094F54DFD0}" type="pres">
      <dgm:prSet presAssocID="{93C53074-3B84-4541-BEE4-82DB2D4B0CE4}" presName="composite" presStyleCnt="0"/>
      <dgm:spPr/>
    </dgm:pt>
    <dgm:pt modelId="{A237EFE5-6F91-4986-B1FA-D87A901581C0}" type="pres">
      <dgm:prSet presAssocID="{93C53074-3B84-4541-BEE4-82DB2D4B0CE4}" presName="parTx" presStyleLbl="alignNode1" presStyleIdx="2" presStyleCnt="3">
        <dgm:presLayoutVars>
          <dgm:chMax val="0"/>
          <dgm:chPref val="0"/>
          <dgm:bulletEnabled val="1"/>
        </dgm:presLayoutVars>
      </dgm:prSet>
      <dgm:spPr/>
      <dgm:t>
        <a:bodyPr/>
        <a:lstStyle/>
        <a:p>
          <a:endParaRPr lang="en-US"/>
        </a:p>
      </dgm:t>
    </dgm:pt>
    <dgm:pt modelId="{77452871-A5DD-4AE8-93BA-DF8CB998B89F}" type="pres">
      <dgm:prSet presAssocID="{93C53074-3B84-4541-BEE4-82DB2D4B0CE4}" presName="desTx" presStyleLbl="alignAccFollowNode1" presStyleIdx="2" presStyleCnt="3">
        <dgm:presLayoutVars>
          <dgm:bulletEnabled val="1"/>
        </dgm:presLayoutVars>
      </dgm:prSet>
      <dgm:spPr/>
      <dgm:t>
        <a:bodyPr/>
        <a:lstStyle/>
        <a:p>
          <a:endParaRPr lang="en-US"/>
        </a:p>
      </dgm:t>
    </dgm:pt>
  </dgm:ptLst>
  <dgm:cxnLst>
    <dgm:cxn modelId="{58FD1C21-0081-486D-B72B-962F0C78EEA9}" srcId="{93C53074-3B84-4541-BEE4-82DB2D4B0CE4}" destId="{0E0A1136-674D-411D-AABC-4A34E58EECE1}" srcOrd="4" destOrd="0" parTransId="{C002E0C4-E0C2-4E6C-B3D0-329BD28A3AC2}" sibTransId="{9E988DB5-D1AC-4420-8137-BE1FDACD11E5}"/>
    <dgm:cxn modelId="{659E46B0-8C8C-4EE8-9C5A-882D6987F3B7}" type="presOf" srcId="{0512C579-3660-454F-80DC-7535A7C40014}" destId="{0DE02EE3-CAB6-4A11-8A22-982DAEE5BE1E}" srcOrd="0" destOrd="0" presId="urn:microsoft.com/office/officeart/2005/8/layout/hList1"/>
    <dgm:cxn modelId="{1D1AFA85-6ECC-483D-8980-D72F36E1B253}" type="presOf" srcId="{2086000B-BB9E-46EE-8DAC-D4FF93D89571}" destId="{5B5DD68C-251E-4DF2-B98D-6FE3A389DAA6}" srcOrd="0" destOrd="4" presId="urn:microsoft.com/office/officeart/2005/8/layout/hList1"/>
    <dgm:cxn modelId="{DFD99A68-ECEF-4A5A-91C2-92FB0FFB43F4}" srcId="{613AA777-9905-42A1-BA35-E15A255C82C4}" destId="{A3B4486A-5851-4E86-A434-C587DB836298}" srcOrd="1" destOrd="0" parTransId="{3599DCBC-97F4-44A4-9195-38C71A4DFA99}" sibTransId="{27DE725A-8952-4845-93D0-095B80158DD4}"/>
    <dgm:cxn modelId="{C3D971E3-6977-4BF6-8172-81F1E1622120}" type="presOf" srcId="{86688672-B929-4C0A-AB60-DCF8A02C040D}" destId="{5B5DD68C-251E-4DF2-B98D-6FE3A389DAA6}" srcOrd="0" destOrd="1" presId="urn:microsoft.com/office/officeart/2005/8/layout/hList1"/>
    <dgm:cxn modelId="{FC5B9F08-93BE-4E32-BB51-F29FB7758A80}" srcId="{93C53074-3B84-4541-BEE4-82DB2D4B0CE4}" destId="{0B1879EB-58C5-43B1-8825-047EA16E2481}" srcOrd="2" destOrd="0" parTransId="{20150299-E10F-422D-B873-F7DA20B0864B}" sibTransId="{DFDB06E5-F7F7-48CC-8152-C21F7BB5C008}"/>
    <dgm:cxn modelId="{43AF712D-36C6-4996-84E5-B1ABC6BBEAB0}" type="presOf" srcId="{93C53074-3B84-4541-BEE4-82DB2D4B0CE4}" destId="{A237EFE5-6F91-4986-B1FA-D87A901581C0}" srcOrd="0" destOrd="0" presId="urn:microsoft.com/office/officeart/2005/8/layout/hList1"/>
    <dgm:cxn modelId="{BA02E06B-E86C-4675-84BD-B4696E621153}" srcId="{93C53074-3B84-4541-BEE4-82DB2D4B0CE4}" destId="{D1A8A10C-A7FA-4D87-B84B-69D176A92D9F}" srcOrd="1" destOrd="0" parTransId="{A9A6BCF7-9CAD-49C1-BDE9-8F3FE895F824}" sibTransId="{0D43337F-1BF6-4BF5-B67A-CD09FEC5E778}"/>
    <dgm:cxn modelId="{F7CD6957-5AFC-495E-9E13-83584DA252C6}" srcId="{0512C579-3660-454F-80DC-7535A7C40014}" destId="{86688672-B929-4C0A-AB60-DCF8A02C040D}" srcOrd="1" destOrd="0" parTransId="{65938DF1-3934-4D02-9BA7-009FCD381794}" sibTransId="{F10B5F72-D740-4114-B783-327B95BDDEA5}"/>
    <dgm:cxn modelId="{8BB90E65-5DA0-4ACE-B138-B231109A7223}" type="presOf" srcId="{FC15862A-7B9D-43FB-AFC5-06EA5A8E6036}" destId="{5B5DD68C-251E-4DF2-B98D-6FE3A389DAA6}" srcOrd="0" destOrd="2" presId="urn:microsoft.com/office/officeart/2005/8/layout/hList1"/>
    <dgm:cxn modelId="{BF09FF1E-118C-4E94-8776-F018BC26E962}" srcId="{613AA777-9905-42A1-BA35-E15A255C82C4}" destId="{5ED1F7DC-FBC9-4348-94C0-0AECD6142D61}" srcOrd="4" destOrd="0" parTransId="{D3BB8A8B-6317-4345-A708-708ED096F91D}" sibTransId="{5AAB9AD3-7812-4F4E-BA99-1F65DF57B15E}"/>
    <dgm:cxn modelId="{3CCB15D3-E866-4C0D-BC72-856A2B570F69}" srcId="{0512C579-3660-454F-80DC-7535A7C40014}" destId="{A938055D-66DE-40D5-A577-CEED6AA6BA9E}" srcOrd="0" destOrd="0" parTransId="{BCE55B79-A803-4354-B1AA-CC3DB8AAD905}" sibTransId="{F0352F67-F41D-43A9-9DD3-B9C0D1AC4AE2}"/>
    <dgm:cxn modelId="{B009D360-17BC-49FD-AF85-56CFA1905975}" type="presOf" srcId="{136795B5-D433-4069-9FF7-9C37E343B1C2}" destId="{77452871-A5DD-4AE8-93BA-DF8CB998B89F}" srcOrd="0" destOrd="0" presId="urn:microsoft.com/office/officeart/2005/8/layout/hList1"/>
    <dgm:cxn modelId="{E8D945CA-532A-4B20-A5C9-9FCC39CC28D1}" srcId="{613AA777-9905-42A1-BA35-E15A255C82C4}" destId="{698F1D00-7CA2-40B8-8C17-0BCF98671A51}" srcOrd="3" destOrd="0" parTransId="{4330F49F-12AB-4FFA-ADF8-DD874D784F58}" sibTransId="{B2701121-CF5E-4B1B-B66D-ED473DB8FE9A}"/>
    <dgm:cxn modelId="{51A4168B-6773-4BBE-9332-3533575FD54F}" type="presOf" srcId="{540AE722-843E-4829-8BCC-F31F81A28206}" destId="{77452871-A5DD-4AE8-93BA-DF8CB998B89F}" srcOrd="0" destOrd="3" presId="urn:microsoft.com/office/officeart/2005/8/layout/hList1"/>
    <dgm:cxn modelId="{6641C89C-74D3-4C35-AC86-836C40D2BE35}" type="presOf" srcId="{D1A8A10C-A7FA-4D87-B84B-69D176A92D9F}" destId="{77452871-A5DD-4AE8-93BA-DF8CB998B89F}" srcOrd="0" destOrd="1" presId="urn:microsoft.com/office/officeart/2005/8/layout/hList1"/>
    <dgm:cxn modelId="{39B8DBAD-838C-48E6-85A0-257FB267F014}" type="presOf" srcId="{0E0A1136-674D-411D-AABC-4A34E58EECE1}" destId="{77452871-A5DD-4AE8-93BA-DF8CB998B89F}" srcOrd="0" destOrd="4" presId="urn:microsoft.com/office/officeart/2005/8/layout/hList1"/>
    <dgm:cxn modelId="{2CBE3E40-5C6C-4F88-9EAC-E2AB7824EB30}" type="presOf" srcId="{1A937DF6-F3DB-4B91-B3CC-EAD5CF24F7C6}" destId="{5B5DD68C-251E-4DF2-B98D-6FE3A389DAA6}" srcOrd="0" destOrd="3" presId="urn:microsoft.com/office/officeart/2005/8/layout/hList1"/>
    <dgm:cxn modelId="{37EE97D4-DEFC-4941-B32E-15D12D237341}" type="presOf" srcId="{0B1879EB-58C5-43B1-8825-047EA16E2481}" destId="{77452871-A5DD-4AE8-93BA-DF8CB998B89F}" srcOrd="0" destOrd="2" presId="urn:microsoft.com/office/officeart/2005/8/layout/hList1"/>
    <dgm:cxn modelId="{DF2193CA-3DF9-417A-9A98-90C4F1814388}" type="presOf" srcId="{613AA777-9905-42A1-BA35-E15A255C82C4}" destId="{B8A041BC-69B9-4D48-A629-79DAE84440FC}" srcOrd="0" destOrd="0" presId="urn:microsoft.com/office/officeart/2005/8/layout/hList1"/>
    <dgm:cxn modelId="{4728A8D7-0067-4300-96F5-D7BA7E546798}" type="presOf" srcId="{A3B4486A-5851-4E86-A434-C587DB836298}" destId="{E5C3910E-9498-409A-B1BE-C16946353F64}" srcOrd="0" destOrd="1" presId="urn:microsoft.com/office/officeart/2005/8/layout/hList1"/>
    <dgm:cxn modelId="{D1E566A3-0C73-435C-9E98-B9CFBB7FE296}" type="presOf" srcId="{5ED1F7DC-FBC9-4348-94C0-0AECD6142D61}" destId="{E5C3910E-9498-409A-B1BE-C16946353F64}" srcOrd="0" destOrd="4" presId="urn:microsoft.com/office/officeart/2005/8/layout/hList1"/>
    <dgm:cxn modelId="{2042CB2B-3278-4AAC-AA5D-80A23042D021}" type="presOf" srcId="{698F1D00-7CA2-40B8-8C17-0BCF98671A51}" destId="{E5C3910E-9498-409A-B1BE-C16946353F64}" srcOrd="0" destOrd="3" presId="urn:microsoft.com/office/officeart/2005/8/layout/hList1"/>
    <dgm:cxn modelId="{AB377D7F-2D00-4134-9610-A92B0A244161}" type="presOf" srcId="{9C5E8A6B-E9DA-4477-8EDC-8D5F4681C1F7}" destId="{DB68165E-FDFB-458A-A877-97E7EE8BD28E}" srcOrd="0" destOrd="0" presId="urn:microsoft.com/office/officeart/2005/8/layout/hList1"/>
    <dgm:cxn modelId="{633D3CC2-9FF2-474B-9115-5A61429BFD98}" srcId="{9C5E8A6B-E9DA-4477-8EDC-8D5F4681C1F7}" destId="{93C53074-3B84-4541-BEE4-82DB2D4B0CE4}" srcOrd="2" destOrd="0" parTransId="{AC09BD58-E064-4FFA-A015-03582AFEB454}" sibTransId="{DB987C45-7A06-4C5D-963D-F0E42FE4DE42}"/>
    <dgm:cxn modelId="{1318F7F2-2067-47D5-A64B-DE0AFF9C5DD5}" type="presOf" srcId="{A938055D-66DE-40D5-A577-CEED6AA6BA9E}" destId="{5B5DD68C-251E-4DF2-B98D-6FE3A389DAA6}" srcOrd="0" destOrd="0" presId="urn:microsoft.com/office/officeart/2005/8/layout/hList1"/>
    <dgm:cxn modelId="{89F8CB5E-EF08-418A-9E4A-DF390642697E}" srcId="{93C53074-3B84-4541-BEE4-82DB2D4B0CE4}" destId="{540AE722-843E-4829-8BCC-F31F81A28206}" srcOrd="3" destOrd="0" parTransId="{62A9FDD4-DDFA-4735-8D06-831AE9F6264A}" sibTransId="{6FE173F4-B21D-47B7-A0CF-52A7C70C329D}"/>
    <dgm:cxn modelId="{0F1E4AA9-0A6C-4C05-85A9-0EA799F37015}" type="presOf" srcId="{6E7B320C-BE53-4364-9E10-19366477B286}" destId="{E5C3910E-9498-409A-B1BE-C16946353F64}" srcOrd="0" destOrd="2" presId="urn:microsoft.com/office/officeart/2005/8/layout/hList1"/>
    <dgm:cxn modelId="{E8452306-909D-424B-9813-16F945ED240D}" srcId="{9C5E8A6B-E9DA-4477-8EDC-8D5F4681C1F7}" destId="{613AA777-9905-42A1-BA35-E15A255C82C4}" srcOrd="0" destOrd="0" parTransId="{055F135F-9185-4FA2-8324-B662C98922EF}" sibTransId="{80D90A26-47E3-4E99-A39D-BEE9C3CC8B66}"/>
    <dgm:cxn modelId="{96B7EB97-3860-4363-A84F-F0D537ABD915}" srcId="{0512C579-3660-454F-80DC-7535A7C40014}" destId="{1A937DF6-F3DB-4B91-B3CC-EAD5CF24F7C6}" srcOrd="3" destOrd="0" parTransId="{15105B6A-0384-4075-ABF9-6F364DC6346F}" sibTransId="{7F8226F2-BF02-49A2-A7CB-7E5CFE73277F}"/>
    <dgm:cxn modelId="{B57E2E35-27D8-4655-92DF-7C58D4FA22A2}" srcId="{93C53074-3B84-4541-BEE4-82DB2D4B0CE4}" destId="{136795B5-D433-4069-9FF7-9C37E343B1C2}" srcOrd="0" destOrd="0" parTransId="{782AFFC8-2295-4FC0-9C10-CFF0CB7B444A}" sibTransId="{EED0B0BF-C46B-4A88-95DA-2652ECC20000}"/>
    <dgm:cxn modelId="{3DA9A65C-EB57-4F7A-A12B-AD4D6B0EFA79}" srcId="{9C5E8A6B-E9DA-4477-8EDC-8D5F4681C1F7}" destId="{0512C579-3660-454F-80DC-7535A7C40014}" srcOrd="1" destOrd="0" parTransId="{5882CA8C-F3B1-46A6-A76E-DA330003B0DA}" sibTransId="{27EE971B-52F2-44D5-924D-91B095FA5180}"/>
    <dgm:cxn modelId="{C33F8D21-1CA5-4A22-A5AC-89CEE23C4331}" srcId="{613AA777-9905-42A1-BA35-E15A255C82C4}" destId="{8E6FC498-0046-4735-BA5A-EF41AE900256}" srcOrd="0" destOrd="0" parTransId="{3D2907CB-F8EA-46E5-BE02-49A20E431538}" sibTransId="{9530CFBB-AD6A-42C4-8CD0-D899E0BE9C09}"/>
    <dgm:cxn modelId="{DB354001-1450-4592-AC53-BED99A74AAC4}" type="presOf" srcId="{8E6FC498-0046-4735-BA5A-EF41AE900256}" destId="{E5C3910E-9498-409A-B1BE-C16946353F64}" srcOrd="0" destOrd="0" presId="urn:microsoft.com/office/officeart/2005/8/layout/hList1"/>
    <dgm:cxn modelId="{DDA33C0B-4395-4EAC-98BF-A34FA57CDABC}" srcId="{613AA777-9905-42A1-BA35-E15A255C82C4}" destId="{6E7B320C-BE53-4364-9E10-19366477B286}" srcOrd="2" destOrd="0" parTransId="{E7ED090C-ACB6-40BF-95BF-F1360F4E54C4}" sibTransId="{41E84348-58F0-4735-9EF7-0476F844DA85}"/>
    <dgm:cxn modelId="{8CF6FE19-8DA3-4913-AE1D-CEC3D14B6F6B}" srcId="{0512C579-3660-454F-80DC-7535A7C40014}" destId="{2086000B-BB9E-46EE-8DAC-D4FF93D89571}" srcOrd="4" destOrd="0" parTransId="{801C3E3A-7C27-43C0-91D2-C2A249DF8234}" sibTransId="{94CE9955-C379-4C65-B867-1D8F70D50625}"/>
    <dgm:cxn modelId="{40D7B80D-0DA1-46A7-B61B-EAA8906921EA}" srcId="{0512C579-3660-454F-80DC-7535A7C40014}" destId="{FC15862A-7B9D-43FB-AFC5-06EA5A8E6036}" srcOrd="2" destOrd="0" parTransId="{8F15B027-8226-4C81-B706-2989AF499978}" sibTransId="{209A1283-9B51-4ACE-AA02-5B692530DC93}"/>
    <dgm:cxn modelId="{28E2075D-D88A-4A50-A9BC-54FD327855F8}" type="presParOf" srcId="{DB68165E-FDFB-458A-A877-97E7EE8BD28E}" destId="{1E0D713E-B457-45F5-9B38-CA1DEB7F6AB4}" srcOrd="0" destOrd="0" presId="urn:microsoft.com/office/officeart/2005/8/layout/hList1"/>
    <dgm:cxn modelId="{B10BA374-B045-40B0-9C8E-5043B5C578FD}" type="presParOf" srcId="{1E0D713E-B457-45F5-9B38-CA1DEB7F6AB4}" destId="{B8A041BC-69B9-4D48-A629-79DAE84440FC}" srcOrd="0" destOrd="0" presId="urn:microsoft.com/office/officeart/2005/8/layout/hList1"/>
    <dgm:cxn modelId="{2812E3B8-AD7A-44D4-BA8E-375BB35EFCED}" type="presParOf" srcId="{1E0D713E-B457-45F5-9B38-CA1DEB7F6AB4}" destId="{E5C3910E-9498-409A-B1BE-C16946353F64}" srcOrd="1" destOrd="0" presId="urn:microsoft.com/office/officeart/2005/8/layout/hList1"/>
    <dgm:cxn modelId="{A83A2A0D-4E1D-4FD8-8786-7975A49889F6}" type="presParOf" srcId="{DB68165E-FDFB-458A-A877-97E7EE8BD28E}" destId="{B17FFB2F-52E7-4339-BB28-2064D17CD4FB}" srcOrd="1" destOrd="0" presId="urn:microsoft.com/office/officeart/2005/8/layout/hList1"/>
    <dgm:cxn modelId="{BDBA7E38-AEB7-46B3-9279-5B219E702BA9}" type="presParOf" srcId="{DB68165E-FDFB-458A-A877-97E7EE8BD28E}" destId="{3FE9F424-29B1-44ED-9ED5-CD8D7D7F4FA0}" srcOrd="2" destOrd="0" presId="urn:microsoft.com/office/officeart/2005/8/layout/hList1"/>
    <dgm:cxn modelId="{CAB31C06-9BEE-4BB8-982A-2B7448FE6F33}" type="presParOf" srcId="{3FE9F424-29B1-44ED-9ED5-CD8D7D7F4FA0}" destId="{0DE02EE3-CAB6-4A11-8A22-982DAEE5BE1E}" srcOrd="0" destOrd="0" presId="urn:microsoft.com/office/officeart/2005/8/layout/hList1"/>
    <dgm:cxn modelId="{B9841458-92E1-4D49-BE0B-FBB4FEAB62EC}" type="presParOf" srcId="{3FE9F424-29B1-44ED-9ED5-CD8D7D7F4FA0}" destId="{5B5DD68C-251E-4DF2-B98D-6FE3A389DAA6}" srcOrd="1" destOrd="0" presId="urn:microsoft.com/office/officeart/2005/8/layout/hList1"/>
    <dgm:cxn modelId="{C4AD9465-B7B3-4C3F-924C-28E57C2C7999}" type="presParOf" srcId="{DB68165E-FDFB-458A-A877-97E7EE8BD28E}" destId="{0C55FC76-A378-48C1-B5B4-261FF7C94154}" srcOrd="3" destOrd="0" presId="urn:microsoft.com/office/officeart/2005/8/layout/hList1"/>
    <dgm:cxn modelId="{9296ECC8-CCE8-4195-A258-68116E7656A2}" type="presParOf" srcId="{DB68165E-FDFB-458A-A877-97E7EE8BD28E}" destId="{EF61D014-E174-4E98-BA11-47094F54DFD0}" srcOrd="4" destOrd="0" presId="urn:microsoft.com/office/officeart/2005/8/layout/hList1"/>
    <dgm:cxn modelId="{66DBA004-A722-4814-8F6A-04B4A35EA3D6}" type="presParOf" srcId="{EF61D014-E174-4E98-BA11-47094F54DFD0}" destId="{A237EFE5-6F91-4986-B1FA-D87A901581C0}" srcOrd="0" destOrd="0" presId="urn:microsoft.com/office/officeart/2005/8/layout/hList1"/>
    <dgm:cxn modelId="{50F18D55-82AA-4262-B515-54AC57F50DBB}" type="presParOf" srcId="{EF61D014-E174-4E98-BA11-47094F54DFD0}" destId="{77452871-A5DD-4AE8-93BA-DF8CB998B89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D3FC40-852A-4726-A782-EA944A53FEFE}" type="doc">
      <dgm:prSet loTypeId="urn:microsoft.com/office/officeart/2005/8/layout/bList2#1" loCatId="list" qsTypeId="urn:microsoft.com/office/officeart/2005/8/quickstyle/3d3" qsCatId="3D" csTypeId="urn:microsoft.com/office/officeart/2005/8/colors/accent0_3" csCatId="mainScheme" phldr="1"/>
      <dgm:spPr/>
    </dgm:pt>
    <dgm:pt modelId="{18FF2FE2-4AD6-446B-A535-A4886B252327}">
      <dgm:prSet phldrT="[Text]"/>
      <dgm:spPr/>
      <dgm:t>
        <a:bodyPr/>
        <a:lstStyle/>
        <a:p>
          <a:r>
            <a:rPr lang="en-US" b="1" dirty="0"/>
            <a:t>Central </a:t>
          </a:r>
          <a:r>
            <a:rPr lang="en-US" b="1" dirty="0" err="1"/>
            <a:t>comedo</a:t>
          </a:r>
          <a:r>
            <a:rPr lang="en-US" b="1" dirty="0"/>
            <a:t> necrosis</a:t>
          </a:r>
        </a:p>
      </dgm:t>
    </dgm:pt>
    <dgm:pt modelId="{8A1BCD06-357E-4CF7-A77E-3777B2119A26}" type="parTrans" cxnId="{4C630045-59FD-482A-9D25-FFBAA63EE47A}">
      <dgm:prSet/>
      <dgm:spPr/>
      <dgm:t>
        <a:bodyPr/>
        <a:lstStyle/>
        <a:p>
          <a:endParaRPr lang="en-US"/>
        </a:p>
      </dgm:t>
    </dgm:pt>
    <dgm:pt modelId="{37A2889B-C9EB-4787-A88F-30194D16C849}" type="sibTrans" cxnId="{4C630045-59FD-482A-9D25-FFBAA63EE47A}">
      <dgm:prSet/>
      <dgm:spPr/>
      <dgm:t>
        <a:bodyPr/>
        <a:lstStyle/>
        <a:p>
          <a:endParaRPr lang="en-US"/>
        </a:p>
      </dgm:t>
    </dgm:pt>
    <dgm:pt modelId="{4248E7AE-FD61-41C3-9102-4FA340B4C6E9}">
      <dgm:prSet phldrT="[Text]"/>
      <dgm:spPr/>
      <dgm:t>
        <a:bodyPr/>
        <a:lstStyle/>
        <a:p>
          <a:r>
            <a:rPr lang="en-US" b="1" dirty="0" err="1"/>
            <a:t>Cribriform</a:t>
          </a:r>
          <a:r>
            <a:rPr lang="en-US" b="1" dirty="0"/>
            <a:t> pattern</a:t>
          </a:r>
        </a:p>
      </dgm:t>
    </dgm:pt>
    <dgm:pt modelId="{BD172236-F978-48FA-ABB6-E533351040B2}" type="parTrans" cxnId="{6839B7D4-1C2E-4217-BEDC-B6E130C41AEF}">
      <dgm:prSet/>
      <dgm:spPr/>
      <dgm:t>
        <a:bodyPr/>
        <a:lstStyle/>
        <a:p>
          <a:endParaRPr lang="en-US"/>
        </a:p>
      </dgm:t>
    </dgm:pt>
    <dgm:pt modelId="{BC7C20C0-AFEC-4510-BAAB-0F25FC97F84C}" type="sibTrans" cxnId="{6839B7D4-1C2E-4217-BEDC-B6E130C41AEF}">
      <dgm:prSet/>
      <dgm:spPr/>
      <dgm:t>
        <a:bodyPr/>
        <a:lstStyle/>
        <a:p>
          <a:endParaRPr lang="en-US"/>
        </a:p>
      </dgm:t>
    </dgm:pt>
    <dgm:pt modelId="{14A810AA-F006-4944-8DD9-5485979AA1D7}">
      <dgm:prSet phldrT="[Text]"/>
      <dgm:spPr/>
      <dgm:t>
        <a:bodyPr/>
        <a:lstStyle/>
        <a:p>
          <a:r>
            <a:rPr lang="en-US" b="1" dirty="0"/>
            <a:t>Enveloped by </a:t>
          </a:r>
          <a:r>
            <a:rPr lang="en-US" b="1" dirty="0" err="1"/>
            <a:t>myoepithelial</a:t>
          </a:r>
          <a:r>
            <a:rPr lang="en-US" b="1" dirty="0"/>
            <a:t> cells</a:t>
          </a:r>
        </a:p>
      </dgm:t>
    </dgm:pt>
    <dgm:pt modelId="{733A615D-4848-4B40-B547-0F67C4A9A494}" type="parTrans" cxnId="{070A12FA-2531-4425-AA35-4B27D0B87433}">
      <dgm:prSet/>
      <dgm:spPr/>
      <dgm:t>
        <a:bodyPr/>
        <a:lstStyle/>
        <a:p>
          <a:endParaRPr lang="en-US"/>
        </a:p>
      </dgm:t>
    </dgm:pt>
    <dgm:pt modelId="{6DD0EF0E-A6F1-4831-8580-DE443F790E63}" type="sibTrans" cxnId="{070A12FA-2531-4425-AA35-4B27D0B87433}">
      <dgm:prSet/>
      <dgm:spPr/>
      <dgm:t>
        <a:bodyPr/>
        <a:lstStyle/>
        <a:p>
          <a:endParaRPr lang="en-US"/>
        </a:p>
      </dgm:t>
    </dgm:pt>
    <dgm:pt modelId="{909EDF54-F2A1-4F00-9228-3F81C54DF19B}" type="pres">
      <dgm:prSet presAssocID="{BED3FC40-852A-4726-A782-EA944A53FEFE}" presName="diagram" presStyleCnt="0">
        <dgm:presLayoutVars>
          <dgm:dir/>
          <dgm:animLvl val="lvl"/>
          <dgm:resizeHandles val="exact"/>
        </dgm:presLayoutVars>
      </dgm:prSet>
      <dgm:spPr/>
    </dgm:pt>
    <dgm:pt modelId="{53DE61C0-597E-4C9C-8746-DDF2AD91F6A8}" type="pres">
      <dgm:prSet presAssocID="{18FF2FE2-4AD6-446B-A535-A4886B252327}" presName="compNode" presStyleCnt="0"/>
      <dgm:spPr/>
    </dgm:pt>
    <dgm:pt modelId="{93D51FA5-E0D3-4FE0-B9B1-BFC519242FA6}" type="pres">
      <dgm:prSet presAssocID="{18FF2FE2-4AD6-446B-A535-A4886B252327}" presName="childRect" presStyleLbl="bgAcc1" presStyleIdx="0" presStyleCnt="3">
        <dgm:presLayoutVars>
          <dgm:bulletEnabled val="1"/>
        </dgm:presLayoutVars>
      </dgm:prSet>
      <dgm:spPr>
        <a:blipFill rotWithShape="0">
          <a:blip xmlns:r="http://schemas.openxmlformats.org/officeDocument/2006/relationships" r:embed="rId1"/>
          <a:stretch>
            <a:fillRect/>
          </a:stretch>
        </a:blipFill>
      </dgm:spPr>
    </dgm:pt>
    <dgm:pt modelId="{A5E9CB12-CA2E-4550-8E8E-534BCAD2F09B}" type="pres">
      <dgm:prSet presAssocID="{18FF2FE2-4AD6-446B-A535-A4886B252327}" presName="parentText" presStyleLbl="node1" presStyleIdx="0" presStyleCnt="0">
        <dgm:presLayoutVars>
          <dgm:chMax val="0"/>
          <dgm:bulletEnabled val="1"/>
        </dgm:presLayoutVars>
      </dgm:prSet>
      <dgm:spPr/>
      <dgm:t>
        <a:bodyPr/>
        <a:lstStyle/>
        <a:p>
          <a:endParaRPr lang="en-US"/>
        </a:p>
      </dgm:t>
    </dgm:pt>
    <dgm:pt modelId="{69873818-D704-4575-BEEB-CBC8585AE60A}" type="pres">
      <dgm:prSet presAssocID="{18FF2FE2-4AD6-446B-A535-A4886B252327}" presName="parentRect" presStyleLbl="alignNode1" presStyleIdx="0" presStyleCnt="3"/>
      <dgm:spPr/>
      <dgm:t>
        <a:bodyPr/>
        <a:lstStyle/>
        <a:p>
          <a:endParaRPr lang="en-US"/>
        </a:p>
      </dgm:t>
    </dgm:pt>
    <dgm:pt modelId="{50C44BF8-B226-466B-9798-1D650D7D78D8}" type="pres">
      <dgm:prSet presAssocID="{18FF2FE2-4AD6-446B-A535-A4886B252327}" presName="adorn" presStyleLbl="fgAccFollowNode1" presStyleIdx="0" presStyleCnt="3"/>
      <dgm:spPr>
        <a:prstGeom prst="arc">
          <a:avLst/>
        </a:prstGeom>
        <a:noFill/>
      </dgm:spPr>
    </dgm:pt>
    <dgm:pt modelId="{F84135E5-B9A3-4909-A6EF-182D42EC2121}" type="pres">
      <dgm:prSet presAssocID="{37A2889B-C9EB-4787-A88F-30194D16C849}" presName="sibTrans" presStyleLbl="sibTrans2D1" presStyleIdx="0" presStyleCnt="0"/>
      <dgm:spPr/>
      <dgm:t>
        <a:bodyPr/>
        <a:lstStyle/>
        <a:p>
          <a:endParaRPr lang="en-US"/>
        </a:p>
      </dgm:t>
    </dgm:pt>
    <dgm:pt modelId="{D443AD4C-A491-4D36-8B06-A50ACE99AC60}" type="pres">
      <dgm:prSet presAssocID="{4248E7AE-FD61-41C3-9102-4FA340B4C6E9}" presName="compNode" presStyleCnt="0"/>
      <dgm:spPr/>
    </dgm:pt>
    <dgm:pt modelId="{30DE921D-9F74-4D40-B6C3-2AD05F64CAFD}" type="pres">
      <dgm:prSet presAssocID="{4248E7AE-FD61-41C3-9102-4FA340B4C6E9}" presName="childRect" presStyleLbl="bgAcc1" presStyleIdx="1" presStyleCnt="3">
        <dgm:presLayoutVars>
          <dgm:bulletEnabled val="1"/>
        </dgm:presLayoutVars>
      </dgm:prSet>
      <dgm:spPr>
        <a:blipFill rotWithShape="0">
          <a:blip xmlns:r="http://schemas.openxmlformats.org/officeDocument/2006/relationships" r:embed="rId2"/>
          <a:stretch>
            <a:fillRect/>
          </a:stretch>
        </a:blipFill>
      </dgm:spPr>
    </dgm:pt>
    <dgm:pt modelId="{5E57E086-1FF3-438A-92A6-7F1E60E0E74A}" type="pres">
      <dgm:prSet presAssocID="{4248E7AE-FD61-41C3-9102-4FA340B4C6E9}" presName="parentText" presStyleLbl="node1" presStyleIdx="0" presStyleCnt="0">
        <dgm:presLayoutVars>
          <dgm:chMax val="0"/>
          <dgm:bulletEnabled val="1"/>
        </dgm:presLayoutVars>
      </dgm:prSet>
      <dgm:spPr/>
      <dgm:t>
        <a:bodyPr/>
        <a:lstStyle/>
        <a:p>
          <a:endParaRPr lang="en-US"/>
        </a:p>
      </dgm:t>
    </dgm:pt>
    <dgm:pt modelId="{34391070-D2B1-4C89-8565-55088300EE0F}" type="pres">
      <dgm:prSet presAssocID="{4248E7AE-FD61-41C3-9102-4FA340B4C6E9}" presName="parentRect" presStyleLbl="alignNode1" presStyleIdx="1" presStyleCnt="3"/>
      <dgm:spPr/>
      <dgm:t>
        <a:bodyPr/>
        <a:lstStyle/>
        <a:p>
          <a:endParaRPr lang="en-US"/>
        </a:p>
      </dgm:t>
    </dgm:pt>
    <dgm:pt modelId="{1399D15C-C5D4-42C8-9CFE-3441004817CC}" type="pres">
      <dgm:prSet presAssocID="{4248E7AE-FD61-41C3-9102-4FA340B4C6E9}" presName="adorn" presStyleLbl="fgAccFollowNode1" presStyleIdx="1" presStyleCnt="3"/>
      <dgm:spPr>
        <a:prstGeom prst="arc">
          <a:avLst/>
        </a:prstGeom>
        <a:noFill/>
      </dgm:spPr>
    </dgm:pt>
    <dgm:pt modelId="{BD61EFEA-DEF0-4263-AF19-E40BCE3F227E}" type="pres">
      <dgm:prSet presAssocID="{BC7C20C0-AFEC-4510-BAAB-0F25FC97F84C}" presName="sibTrans" presStyleLbl="sibTrans2D1" presStyleIdx="0" presStyleCnt="0"/>
      <dgm:spPr/>
      <dgm:t>
        <a:bodyPr/>
        <a:lstStyle/>
        <a:p>
          <a:endParaRPr lang="en-US"/>
        </a:p>
      </dgm:t>
    </dgm:pt>
    <dgm:pt modelId="{81261CDC-C3AC-4483-A9A7-C03264B56BA9}" type="pres">
      <dgm:prSet presAssocID="{14A810AA-F006-4944-8DD9-5485979AA1D7}" presName="compNode" presStyleCnt="0"/>
      <dgm:spPr/>
    </dgm:pt>
    <dgm:pt modelId="{A301A208-A2AB-4A11-A4DA-8E40C4218875}" type="pres">
      <dgm:prSet presAssocID="{14A810AA-F006-4944-8DD9-5485979AA1D7}" presName="childRect" presStyleLbl="bgAcc1" presStyleIdx="2" presStyleCnt="3">
        <dgm:presLayoutVars>
          <dgm:bulletEnabled val="1"/>
        </dgm:presLayoutVars>
      </dgm:prSet>
      <dgm:spPr>
        <a:blipFill rotWithShape="0">
          <a:blip xmlns:r="http://schemas.openxmlformats.org/officeDocument/2006/relationships" r:embed="rId3"/>
          <a:stretch>
            <a:fillRect/>
          </a:stretch>
        </a:blipFill>
      </dgm:spPr>
    </dgm:pt>
    <dgm:pt modelId="{4754EEA7-B9EC-4179-999D-6C9B86F2A319}" type="pres">
      <dgm:prSet presAssocID="{14A810AA-F006-4944-8DD9-5485979AA1D7}" presName="parentText" presStyleLbl="node1" presStyleIdx="0" presStyleCnt="0">
        <dgm:presLayoutVars>
          <dgm:chMax val="0"/>
          <dgm:bulletEnabled val="1"/>
        </dgm:presLayoutVars>
      </dgm:prSet>
      <dgm:spPr/>
      <dgm:t>
        <a:bodyPr/>
        <a:lstStyle/>
        <a:p>
          <a:endParaRPr lang="en-US"/>
        </a:p>
      </dgm:t>
    </dgm:pt>
    <dgm:pt modelId="{CD2BEA47-50BE-44E7-8B6E-4926085A8DD8}" type="pres">
      <dgm:prSet presAssocID="{14A810AA-F006-4944-8DD9-5485979AA1D7}" presName="parentRect" presStyleLbl="alignNode1" presStyleIdx="2" presStyleCnt="3"/>
      <dgm:spPr/>
      <dgm:t>
        <a:bodyPr/>
        <a:lstStyle/>
        <a:p>
          <a:endParaRPr lang="en-US"/>
        </a:p>
      </dgm:t>
    </dgm:pt>
    <dgm:pt modelId="{27A11548-64C3-486C-B10B-9CFF7C16BFCF}" type="pres">
      <dgm:prSet presAssocID="{14A810AA-F006-4944-8DD9-5485979AA1D7}" presName="adorn" presStyleLbl="fgAccFollowNode1" presStyleIdx="2" presStyleCnt="3"/>
      <dgm:spPr>
        <a:prstGeom prst="arc">
          <a:avLst/>
        </a:prstGeom>
        <a:noFill/>
      </dgm:spPr>
    </dgm:pt>
  </dgm:ptLst>
  <dgm:cxnLst>
    <dgm:cxn modelId="{9CC496FB-D4A5-4523-8D82-969C3EBFD396}" type="presOf" srcId="{BC7C20C0-AFEC-4510-BAAB-0F25FC97F84C}" destId="{BD61EFEA-DEF0-4263-AF19-E40BCE3F227E}" srcOrd="0" destOrd="0" presId="urn:microsoft.com/office/officeart/2005/8/layout/bList2#1"/>
    <dgm:cxn modelId="{BCAF4FEC-CB2E-493A-B26B-7624FC4F5146}" type="presOf" srcId="{14A810AA-F006-4944-8DD9-5485979AA1D7}" destId="{4754EEA7-B9EC-4179-999D-6C9B86F2A319}" srcOrd="0" destOrd="0" presId="urn:microsoft.com/office/officeart/2005/8/layout/bList2#1"/>
    <dgm:cxn modelId="{6839B7D4-1C2E-4217-BEDC-B6E130C41AEF}" srcId="{BED3FC40-852A-4726-A782-EA944A53FEFE}" destId="{4248E7AE-FD61-41C3-9102-4FA340B4C6E9}" srcOrd="1" destOrd="0" parTransId="{BD172236-F978-48FA-ABB6-E533351040B2}" sibTransId="{BC7C20C0-AFEC-4510-BAAB-0F25FC97F84C}"/>
    <dgm:cxn modelId="{CD765BA4-422E-4434-8764-1B17AA937BD3}" type="presOf" srcId="{18FF2FE2-4AD6-446B-A535-A4886B252327}" destId="{A5E9CB12-CA2E-4550-8E8E-534BCAD2F09B}" srcOrd="0" destOrd="0" presId="urn:microsoft.com/office/officeart/2005/8/layout/bList2#1"/>
    <dgm:cxn modelId="{B8F1AC8E-C25F-42AC-BA95-A27465031449}" type="presOf" srcId="{4248E7AE-FD61-41C3-9102-4FA340B4C6E9}" destId="{34391070-D2B1-4C89-8565-55088300EE0F}" srcOrd="1" destOrd="0" presId="urn:microsoft.com/office/officeart/2005/8/layout/bList2#1"/>
    <dgm:cxn modelId="{B43B0476-AD2C-4ED6-BFA9-E0D3591794C7}" type="presOf" srcId="{BED3FC40-852A-4726-A782-EA944A53FEFE}" destId="{909EDF54-F2A1-4F00-9228-3F81C54DF19B}" srcOrd="0" destOrd="0" presId="urn:microsoft.com/office/officeart/2005/8/layout/bList2#1"/>
    <dgm:cxn modelId="{445504C2-945B-4AA6-A430-927928313408}" type="presOf" srcId="{14A810AA-F006-4944-8DD9-5485979AA1D7}" destId="{CD2BEA47-50BE-44E7-8B6E-4926085A8DD8}" srcOrd="1" destOrd="0" presId="urn:microsoft.com/office/officeart/2005/8/layout/bList2#1"/>
    <dgm:cxn modelId="{070A12FA-2531-4425-AA35-4B27D0B87433}" srcId="{BED3FC40-852A-4726-A782-EA944A53FEFE}" destId="{14A810AA-F006-4944-8DD9-5485979AA1D7}" srcOrd="2" destOrd="0" parTransId="{733A615D-4848-4B40-B547-0F67C4A9A494}" sibTransId="{6DD0EF0E-A6F1-4831-8580-DE443F790E63}"/>
    <dgm:cxn modelId="{D2501FA1-1869-4BC2-A7A3-B72099ED7AC0}" type="presOf" srcId="{4248E7AE-FD61-41C3-9102-4FA340B4C6E9}" destId="{5E57E086-1FF3-438A-92A6-7F1E60E0E74A}" srcOrd="0" destOrd="0" presId="urn:microsoft.com/office/officeart/2005/8/layout/bList2#1"/>
    <dgm:cxn modelId="{4C630045-59FD-482A-9D25-FFBAA63EE47A}" srcId="{BED3FC40-852A-4726-A782-EA944A53FEFE}" destId="{18FF2FE2-4AD6-446B-A535-A4886B252327}" srcOrd="0" destOrd="0" parTransId="{8A1BCD06-357E-4CF7-A77E-3777B2119A26}" sibTransId="{37A2889B-C9EB-4787-A88F-30194D16C849}"/>
    <dgm:cxn modelId="{A78F7DEE-B00A-486C-9EFA-3AAB7288E482}" type="presOf" srcId="{37A2889B-C9EB-4787-A88F-30194D16C849}" destId="{F84135E5-B9A3-4909-A6EF-182D42EC2121}" srcOrd="0" destOrd="0" presId="urn:microsoft.com/office/officeart/2005/8/layout/bList2#1"/>
    <dgm:cxn modelId="{277F540D-9DC8-4511-8747-F99D9BF671AC}" type="presOf" srcId="{18FF2FE2-4AD6-446B-A535-A4886B252327}" destId="{69873818-D704-4575-BEEB-CBC8585AE60A}" srcOrd="1" destOrd="0" presId="urn:microsoft.com/office/officeart/2005/8/layout/bList2#1"/>
    <dgm:cxn modelId="{8660ED1A-9DD8-4E00-BD5C-157394BDCAB0}" type="presParOf" srcId="{909EDF54-F2A1-4F00-9228-3F81C54DF19B}" destId="{53DE61C0-597E-4C9C-8746-DDF2AD91F6A8}" srcOrd="0" destOrd="0" presId="urn:microsoft.com/office/officeart/2005/8/layout/bList2#1"/>
    <dgm:cxn modelId="{3A76070C-F540-4B0D-AB60-50909FE36E5A}" type="presParOf" srcId="{53DE61C0-597E-4C9C-8746-DDF2AD91F6A8}" destId="{93D51FA5-E0D3-4FE0-B9B1-BFC519242FA6}" srcOrd="0" destOrd="0" presId="urn:microsoft.com/office/officeart/2005/8/layout/bList2#1"/>
    <dgm:cxn modelId="{2B31FD04-9EC1-4D28-A53B-86126BB390EF}" type="presParOf" srcId="{53DE61C0-597E-4C9C-8746-DDF2AD91F6A8}" destId="{A5E9CB12-CA2E-4550-8E8E-534BCAD2F09B}" srcOrd="1" destOrd="0" presId="urn:microsoft.com/office/officeart/2005/8/layout/bList2#1"/>
    <dgm:cxn modelId="{AACCC28E-A548-48E9-BD63-EB725A876A1B}" type="presParOf" srcId="{53DE61C0-597E-4C9C-8746-DDF2AD91F6A8}" destId="{69873818-D704-4575-BEEB-CBC8585AE60A}" srcOrd="2" destOrd="0" presId="urn:microsoft.com/office/officeart/2005/8/layout/bList2#1"/>
    <dgm:cxn modelId="{D7E3D74E-1900-4DCC-857E-CBDE3A4BE45C}" type="presParOf" srcId="{53DE61C0-597E-4C9C-8746-DDF2AD91F6A8}" destId="{50C44BF8-B226-466B-9798-1D650D7D78D8}" srcOrd="3" destOrd="0" presId="urn:microsoft.com/office/officeart/2005/8/layout/bList2#1"/>
    <dgm:cxn modelId="{4D1404C5-0E57-4C2E-98ED-78068391B709}" type="presParOf" srcId="{909EDF54-F2A1-4F00-9228-3F81C54DF19B}" destId="{F84135E5-B9A3-4909-A6EF-182D42EC2121}" srcOrd="1" destOrd="0" presId="urn:microsoft.com/office/officeart/2005/8/layout/bList2#1"/>
    <dgm:cxn modelId="{9BE2F7D4-4988-4F48-B953-17C00CBA8047}" type="presParOf" srcId="{909EDF54-F2A1-4F00-9228-3F81C54DF19B}" destId="{D443AD4C-A491-4D36-8B06-A50ACE99AC60}" srcOrd="2" destOrd="0" presId="urn:microsoft.com/office/officeart/2005/8/layout/bList2#1"/>
    <dgm:cxn modelId="{E50A7894-7670-4248-A476-E53608D05127}" type="presParOf" srcId="{D443AD4C-A491-4D36-8B06-A50ACE99AC60}" destId="{30DE921D-9F74-4D40-B6C3-2AD05F64CAFD}" srcOrd="0" destOrd="0" presId="urn:microsoft.com/office/officeart/2005/8/layout/bList2#1"/>
    <dgm:cxn modelId="{822219F1-650E-4AEE-ADC7-4378FAD1A931}" type="presParOf" srcId="{D443AD4C-A491-4D36-8B06-A50ACE99AC60}" destId="{5E57E086-1FF3-438A-92A6-7F1E60E0E74A}" srcOrd="1" destOrd="0" presId="urn:microsoft.com/office/officeart/2005/8/layout/bList2#1"/>
    <dgm:cxn modelId="{B6802BFB-DC33-4B4E-8D50-36427DAC50D9}" type="presParOf" srcId="{D443AD4C-A491-4D36-8B06-A50ACE99AC60}" destId="{34391070-D2B1-4C89-8565-55088300EE0F}" srcOrd="2" destOrd="0" presId="urn:microsoft.com/office/officeart/2005/8/layout/bList2#1"/>
    <dgm:cxn modelId="{4A9E3434-FDE2-4EC2-BB8C-642DEA8C5FE8}" type="presParOf" srcId="{D443AD4C-A491-4D36-8B06-A50ACE99AC60}" destId="{1399D15C-C5D4-42C8-9CFE-3441004817CC}" srcOrd="3" destOrd="0" presId="urn:microsoft.com/office/officeart/2005/8/layout/bList2#1"/>
    <dgm:cxn modelId="{AA99F77D-304F-4FC1-B784-C6E174A54370}" type="presParOf" srcId="{909EDF54-F2A1-4F00-9228-3F81C54DF19B}" destId="{BD61EFEA-DEF0-4263-AF19-E40BCE3F227E}" srcOrd="3" destOrd="0" presId="urn:microsoft.com/office/officeart/2005/8/layout/bList2#1"/>
    <dgm:cxn modelId="{6B9A726A-6973-4BE3-9665-80B5E4CF82D6}" type="presParOf" srcId="{909EDF54-F2A1-4F00-9228-3F81C54DF19B}" destId="{81261CDC-C3AC-4483-A9A7-C03264B56BA9}" srcOrd="4" destOrd="0" presId="urn:microsoft.com/office/officeart/2005/8/layout/bList2#1"/>
    <dgm:cxn modelId="{5C915053-C38D-4373-83E0-F0F2906774FA}" type="presParOf" srcId="{81261CDC-C3AC-4483-A9A7-C03264B56BA9}" destId="{A301A208-A2AB-4A11-A4DA-8E40C4218875}" srcOrd="0" destOrd="0" presId="urn:microsoft.com/office/officeart/2005/8/layout/bList2#1"/>
    <dgm:cxn modelId="{BAC8159A-FA45-45DB-A5A1-BCB379BB1FB4}" type="presParOf" srcId="{81261CDC-C3AC-4483-A9A7-C03264B56BA9}" destId="{4754EEA7-B9EC-4179-999D-6C9B86F2A319}" srcOrd="1" destOrd="0" presId="urn:microsoft.com/office/officeart/2005/8/layout/bList2#1"/>
    <dgm:cxn modelId="{76B852E8-BCEB-45CF-B037-AAB4146238DD}" type="presParOf" srcId="{81261CDC-C3AC-4483-A9A7-C03264B56BA9}" destId="{CD2BEA47-50BE-44E7-8B6E-4926085A8DD8}" srcOrd="2" destOrd="0" presId="urn:microsoft.com/office/officeart/2005/8/layout/bList2#1"/>
    <dgm:cxn modelId="{CE4D2F73-B333-486A-86E1-36E4CC98C960}" type="presParOf" srcId="{81261CDC-C3AC-4483-A9A7-C03264B56BA9}" destId="{27A11548-64C3-486C-B10B-9CFF7C16BFCF}"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00543-C7E1-45F6-AD0C-02801E8D0E45}">
      <dsp:nvSpPr>
        <dsp:cNvPr id="0" name=""/>
        <dsp:cNvSpPr/>
      </dsp:nvSpPr>
      <dsp:spPr>
        <a:xfrm>
          <a:off x="0" y="0"/>
          <a:ext cx="10972800" cy="1387792"/>
        </a:xfrm>
        <a:prstGeom prst="rect">
          <a:avLst/>
        </a:prstGeom>
        <a:solidFill>
          <a:schemeClr val="dk2">
            <a:shade val="8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r>
            <a:rPr lang="en-US" sz="6400" b="1" kern="1200" dirty="0"/>
            <a:t>Triple Assessment</a:t>
          </a:r>
        </a:p>
      </dsp:txBody>
      <dsp:txXfrm>
        <a:off x="0" y="0"/>
        <a:ext cx="10972800" cy="1387792"/>
      </dsp:txXfrm>
    </dsp:sp>
    <dsp:sp modelId="{E23A799A-C763-4494-9F0B-41A8E57A4B2A}">
      <dsp:nvSpPr>
        <dsp:cNvPr id="0" name=""/>
        <dsp:cNvSpPr/>
      </dsp:nvSpPr>
      <dsp:spPr>
        <a:xfrm>
          <a:off x="5357" y="1387792"/>
          <a:ext cx="3654028" cy="291436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b="1" kern="1200" dirty="0"/>
            <a:t>Examination</a:t>
          </a:r>
        </a:p>
      </dsp:txBody>
      <dsp:txXfrm>
        <a:off x="5357" y="1387792"/>
        <a:ext cx="3654028" cy="2914364"/>
      </dsp:txXfrm>
    </dsp:sp>
    <dsp:sp modelId="{908A81B2-57BF-456E-896B-033559BAF967}">
      <dsp:nvSpPr>
        <dsp:cNvPr id="0" name=""/>
        <dsp:cNvSpPr/>
      </dsp:nvSpPr>
      <dsp:spPr>
        <a:xfrm>
          <a:off x="3659385" y="1387792"/>
          <a:ext cx="3654028" cy="291436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b="1" kern="1200" dirty="0"/>
            <a:t>Radiology </a:t>
          </a:r>
        </a:p>
      </dsp:txBody>
      <dsp:txXfrm>
        <a:off x="3659385" y="1387792"/>
        <a:ext cx="3654028" cy="2914364"/>
      </dsp:txXfrm>
    </dsp:sp>
    <dsp:sp modelId="{E72FBC7B-4A89-4B29-A2AA-C4ADFFF99BD8}">
      <dsp:nvSpPr>
        <dsp:cNvPr id="0" name=""/>
        <dsp:cNvSpPr/>
      </dsp:nvSpPr>
      <dsp:spPr>
        <a:xfrm>
          <a:off x="7318771" y="1425562"/>
          <a:ext cx="3654028" cy="291436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b="1" kern="1200" dirty="0"/>
            <a:t>Biopsy</a:t>
          </a:r>
          <a:br>
            <a:rPr lang="en-US" sz="4900" b="1" kern="1200" dirty="0"/>
          </a:br>
          <a:r>
            <a:rPr lang="en-US" sz="4900" b="1" kern="1200" dirty="0">
              <a:solidFill>
                <a:srgbClr val="FF0000"/>
              </a:solidFill>
            </a:rPr>
            <a:t>(definitive)</a:t>
          </a:r>
        </a:p>
      </dsp:txBody>
      <dsp:txXfrm>
        <a:off x="7318771" y="1425562"/>
        <a:ext cx="3654028" cy="2914364"/>
      </dsp:txXfrm>
    </dsp:sp>
    <dsp:sp modelId="{E916FC56-A412-4299-BBA1-3A74FA624D53}">
      <dsp:nvSpPr>
        <dsp:cNvPr id="0" name=""/>
        <dsp:cNvSpPr/>
      </dsp:nvSpPr>
      <dsp:spPr>
        <a:xfrm>
          <a:off x="0" y="4302156"/>
          <a:ext cx="10972800" cy="323818"/>
        </a:xfrm>
        <a:prstGeom prst="rect">
          <a:avLst/>
        </a:prstGeom>
        <a:solidFill>
          <a:schemeClr val="dk2">
            <a:shade val="8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BB33C-CBB5-4A02-BB77-0A0162021711}" type="datetimeFigureOut">
              <a:rPr lang="en-US" smtClean="0"/>
              <a:pPr/>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09A4F-C1DC-45CA-90FF-275F3F0FD9FD}" type="slidenum">
              <a:rPr lang="en-US" smtClean="0"/>
              <a:pPr/>
              <a:t>‹#›</a:t>
            </a:fld>
            <a:endParaRPr lang="en-US"/>
          </a:p>
        </p:txBody>
      </p:sp>
    </p:spTree>
    <p:extLst>
      <p:ext uri="{BB962C8B-B14F-4D97-AF65-F5344CB8AC3E}">
        <p14:creationId xmlns:p14="http://schemas.microsoft.com/office/powerpoint/2010/main" val="2850600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smtClean="0"/>
          </a:p>
        </p:txBody>
      </p:sp>
      <p:sp>
        <p:nvSpPr>
          <p:cNvPr id="4966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itchFamily="34" charset="0"/>
              </a:defRPr>
            </a:lvl1pPr>
            <a:lvl2pPr marL="742950" indent="-285750" algn="r" rtl="1">
              <a:spcBef>
                <a:spcPct val="30000"/>
              </a:spcBef>
              <a:defRPr sz="1200">
                <a:solidFill>
                  <a:schemeClr val="tx1"/>
                </a:solidFill>
                <a:latin typeface="Calibri" pitchFamily="34" charset="0"/>
              </a:defRPr>
            </a:lvl2pPr>
            <a:lvl3pPr marL="1143000" indent="-228600" algn="r" rtl="1">
              <a:spcBef>
                <a:spcPct val="30000"/>
              </a:spcBef>
              <a:defRPr sz="1200">
                <a:solidFill>
                  <a:schemeClr val="tx1"/>
                </a:solidFill>
                <a:latin typeface="Calibri" pitchFamily="34" charset="0"/>
              </a:defRPr>
            </a:lvl3pPr>
            <a:lvl4pPr marL="1600200" indent="-228600" algn="r" rtl="1">
              <a:spcBef>
                <a:spcPct val="30000"/>
              </a:spcBef>
              <a:defRPr sz="1200">
                <a:solidFill>
                  <a:schemeClr val="tx1"/>
                </a:solidFill>
                <a:latin typeface="Calibri" pitchFamily="34" charset="0"/>
              </a:defRPr>
            </a:lvl4pPr>
            <a:lvl5pPr marL="2057400" indent="-228600" algn="r" rtl="1">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l" rtl="0">
              <a:spcBef>
                <a:spcPct val="0"/>
              </a:spcBef>
            </a:pPr>
            <a:fld id="{77F2FA63-7C8B-45F6-825B-DAFF1C9E7B8F}" type="slidenum">
              <a:rPr lang="ar-JO" altLang="en-US"/>
              <a:pPr algn="l" rtl="0">
                <a:spcBef>
                  <a:spcPct val="0"/>
                </a:spcBef>
              </a:pPr>
              <a:t>2</a:t>
            </a:fld>
            <a:endParaRPr lang="ar-JO"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JO" altLang="en-US" smtClean="0"/>
          </a:p>
        </p:txBody>
      </p:sp>
      <p:sp>
        <p:nvSpPr>
          <p:cNvPr id="4976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itchFamily="34" charset="0"/>
              </a:defRPr>
            </a:lvl1pPr>
            <a:lvl2pPr marL="742950" indent="-285750" algn="r" rtl="1">
              <a:spcBef>
                <a:spcPct val="30000"/>
              </a:spcBef>
              <a:defRPr sz="1200">
                <a:solidFill>
                  <a:schemeClr val="tx1"/>
                </a:solidFill>
                <a:latin typeface="Calibri" pitchFamily="34" charset="0"/>
              </a:defRPr>
            </a:lvl2pPr>
            <a:lvl3pPr marL="1143000" indent="-228600" algn="r" rtl="1">
              <a:spcBef>
                <a:spcPct val="30000"/>
              </a:spcBef>
              <a:defRPr sz="1200">
                <a:solidFill>
                  <a:schemeClr val="tx1"/>
                </a:solidFill>
                <a:latin typeface="Calibri" pitchFamily="34" charset="0"/>
              </a:defRPr>
            </a:lvl3pPr>
            <a:lvl4pPr marL="1600200" indent="-228600" algn="r" rtl="1">
              <a:spcBef>
                <a:spcPct val="30000"/>
              </a:spcBef>
              <a:defRPr sz="1200">
                <a:solidFill>
                  <a:schemeClr val="tx1"/>
                </a:solidFill>
                <a:latin typeface="Calibri" pitchFamily="34" charset="0"/>
              </a:defRPr>
            </a:lvl4pPr>
            <a:lvl5pPr marL="2057400" indent="-228600" algn="r" rtl="1">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l" rtl="0">
              <a:spcBef>
                <a:spcPct val="0"/>
              </a:spcBef>
            </a:pPr>
            <a:fld id="{35639DC7-8B0E-4A9D-8A18-8DC34DA16FB6}" type="slidenum">
              <a:rPr lang="ar-JO" altLang="en-US"/>
              <a:pPr algn="l" rtl="0">
                <a:spcBef>
                  <a:spcPct val="0"/>
                </a:spcBef>
              </a:pPr>
              <a:t>3</a:t>
            </a:fld>
            <a:endParaRPr lang="ar-JO"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09A4F-C1DC-45CA-90FF-275F3F0FD9FD}" type="slidenum">
              <a:rPr lang="en-US" smtClean="0"/>
              <a:pPr/>
              <a:t>5</a:t>
            </a:fld>
            <a:endParaRPr lang="en-US"/>
          </a:p>
        </p:txBody>
      </p:sp>
    </p:spTree>
    <p:extLst>
      <p:ext uri="{BB962C8B-B14F-4D97-AF65-F5344CB8AC3E}">
        <p14:creationId xmlns:p14="http://schemas.microsoft.com/office/powerpoint/2010/main" val="3858717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368760-ABAB-4F12-A699-750F479F4D9E}" type="slidenum">
              <a:rPr lang="en-US" smtClean="0"/>
              <a:pPr/>
              <a:t>38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9155" name="عنصر نائب للملاحظات 2"/>
          <p:cNvSpPr>
            <a:spLocks noGrp="1"/>
          </p:cNvSpPr>
          <p:nvPr>
            <p:ph type="body" idx="1"/>
          </p:nvPr>
        </p:nvSpPr>
        <p:spPr bwMode="auto">
          <a:noFill/>
        </p:spPr>
        <p:txBody>
          <a:bodyPr/>
          <a:lstStyle/>
          <a:p>
            <a:pPr eaLnBrk="1" hangingPunct="1">
              <a:spcBef>
                <a:spcPct val="0"/>
              </a:spcBef>
            </a:pPr>
            <a:endParaRPr lang="ar-JO" smtClean="0">
              <a:cs typeface="Arial" charset="0"/>
            </a:endParaRPr>
          </a:p>
        </p:txBody>
      </p:sp>
      <p:sp>
        <p:nvSpPr>
          <p:cNvPr id="49156"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B2E087-5BC9-48F7-8A53-3F8EDB161939}" type="slidenum">
              <a:rPr lang="ar-JO" smtClean="0">
                <a:latin typeface="Arial" charset="0"/>
                <a:cs typeface="Arial" charset="0"/>
              </a:rPr>
              <a:pPr/>
              <a:t>55</a:t>
            </a:fld>
            <a:endParaRPr lang="ar-JO"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0179" name="عنصر نائب للملاحظات 2"/>
          <p:cNvSpPr>
            <a:spLocks noGrp="1"/>
          </p:cNvSpPr>
          <p:nvPr>
            <p:ph type="body" idx="1"/>
          </p:nvPr>
        </p:nvSpPr>
        <p:spPr bwMode="auto">
          <a:noFill/>
        </p:spPr>
        <p:txBody>
          <a:bodyPr/>
          <a:lstStyle/>
          <a:p>
            <a:pPr eaLnBrk="1" hangingPunct="1">
              <a:spcBef>
                <a:spcPct val="0"/>
              </a:spcBef>
            </a:pPr>
            <a:endParaRPr lang="ar-JO" smtClean="0">
              <a:cs typeface="Arial" charset="0"/>
            </a:endParaRPr>
          </a:p>
        </p:txBody>
      </p:sp>
      <p:sp>
        <p:nvSpPr>
          <p:cNvPr id="50180"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D52B17-ADD1-4C8B-800A-3018342F0848}" type="slidenum">
              <a:rPr lang="ar-JO" smtClean="0">
                <a:latin typeface="Arial" charset="0"/>
                <a:cs typeface="Arial" charset="0"/>
              </a:rPr>
              <a:pPr/>
              <a:t>56</a:t>
            </a:fld>
            <a:endParaRPr lang="ar-JO"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E5303B-FB19-4B82-A22F-5E6E2538FB2A}"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251710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5303B-FB19-4B82-A22F-5E6E2538FB2A}"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394986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5303B-FB19-4B82-A22F-5E6E2538FB2A}"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269932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5303B-FB19-4B82-A22F-5E6E2538FB2A}"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194889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E5303B-FB19-4B82-A22F-5E6E2538FB2A}"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374480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E5303B-FB19-4B82-A22F-5E6E2538FB2A}"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104025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E5303B-FB19-4B82-A22F-5E6E2538FB2A}" type="datetimeFigureOut">
              <a:rPr lang="en-US" smtClean="0"/>
              <a:pPr/>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1795416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E5303B-FB19-4B82-A22F-5E6E2538FB2A}" type="datetimeFigureOut">
              <a:rPr lang="en-US" smtClean="0"/>
              <a:pPr/>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55868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5303B-FB19-4B82-A22F-5E6E2538FB2A}" type="datetimeFigureOut">
              <a:rPr lang="en-US" smtClean="0"/>
              <a:pPr/>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2565556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5303B-FB19-4B82-A22F-5E6E2538FB2A}"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337378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5303B-FB19-4B82-A22F-5E6E2538FB2A}"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B67CA-9018-4BA5-80A9-884A788C00F7}" type="slidenum">
              <a:rPr lang="en-US" smtClean="0"/>
              <a:pPr/>
              <a:t>‹#›</a:t>
            </a:fld>
            <a:endParaRPr lang="en-US"/>
          </a:p>
        </p:txBody>
      </p:sp>
    </p:spTree>
    <p:extLst>
      <p:ext uri="{BB962C8B-B14F-4D97-AF65-F5344CB8AC3E}">
        <p14:creationId xmlns:p14="http://schemas.microsoft.com/office/powerpoint/2010/main" val="1087348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5303B-FB19-4B82-A22F-5E6E2538FB2A}" type="datetimeFigureOut">
              <a:rPr lang="en-US" smtClean="0"/>
              <a:pPr/>
              <a:t>4/22/2020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B67CA-9018-4BA5-80A9-884A788C00F7}" type="slidenum">
              <a:rPr lang="en-US" smtClean="0"/>
              <a:pPr/>
              <a:t>‹#›</a:t>
            </a:fld>
            <a:endParaRPr lang="en-US"/>
          </a:p>
        </p:txBody>
      </p:sp>
    </p:spTree>
    <p:extLst>
      <p:ext uri="{BB962C8B-B14F-4D97-AF65-F5344CB8AC3E}">
        <p14:creationId xmlns:p14="http://schemas.microsoft.com/office/powerpoint/2010/main" val="143143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9.jpe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en.wikipedia.org/wiki/Computerized_tomography"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istrator\Desktop\شعار لجنة الطب والجراح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606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pPr algn="r" rtl="1"/>
            <a:r>
              <a:rPr lang="ar-JO" dirty="0" smtClean="0"/>
              <a:t>بس فك ال </a:t>
            </a:r>
            <a:r>
              <a:rPr lang="en-US" dirty="0" smtClean="0"/>
              <a:t>band </a:t>
            </a:r>
            <a:r>
              <a:rPr lang="ar-JO" dirty="0" smtClean="0"/>
              <a:t> لقى عنا </a:t>
            </a:r>
            <a:r>
              <a:rPr lang="en-US" dirty="0" err="1" smtClean="0"/>
              <a:t>meckl’s</a:t>
            </a:r>
            <a:r>
              <a:rPr lang="en-US" dirty="0" smtClean="0"/>
              <a:t/>
            </a:r>
            <a:br>
              <a:rPr lang="en-US" dirty="0" smtClean="0"/>
            </a:br>
            <a:r>
              <a:rPr lang="en-US" dirty="0" smtClean="0"/>
              <a:t/>
            </a:r>
            <a:br>
              <a:rPr lang="en-US" dirty="0" smtClean="0"/>
            </a:br>
            <a:r>
              <a:rPr lang="ar-JO" dirty="0" smtClean="0"/>
              <a:t>ومثل ما </a:t>
            </a:r>
            <a:r>
              <a:rPr lang="ar-JO" dirty="0" err="1" smtClean="0"/>
              <a:t>بنعرف</a:t>
            </a:r>
            <a:r>
              <a:rPr lang="ar-JO" dirty="0" smtClean="0"/>
              <a:t> انها </a:t>
            </a:r>
            <a:r>
              <a:rPr lang="ar-JO" dirty="0" err="1" smtClean="0"/>
              <a:t>بتصير</a:t>
            </a:r>
            <a:r>
              <a:rPr lang="ar-JO" dirty="0"/>
              <a:t> </a:t>
            </a:r>
            <a:r>
              <a:rPr lang="ar-JO" dirty="0" smtClean="0"/>
              <a:t>اذا صار عنا </a:t>
            </a:r>
            <a:br>
              <a:rPr lang="ar-JO" dirty="0" smtClean="0"/>
            </a:br>
            <a:r>
              <a:rPr lang="en-US" dirty="0" smtClean="0"/>
              <a:t>failed regression of </a:t>
            </a:r>
            <a:r>
              <a:rPr lang="en-US" dirty="0" err="1" smtClean="0"/>
              <a:t>vetteline</a:t>
            </a:r>
            <a:r>
              <a:rPr lang="en-US" dirty="0" smtClean="0"/>
              <a:t> duct </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100585"/>
            <a:ext cx="5181600" cy="3801417"/>
          </a:xfrm>
        </p:spPr>
      </p:pic>
    </p:spTree>
    <p:extLst>
      <p:ext uri="{BB962C8B-B14F-4D97-AF65-F5344CB8AC3E}">
        <p14:creationId xmlns:p14="http://schemas.microsoft.com/office/powerpoint/2010/main" val="2017309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2031"/>
            <a:ext cx="10515600" cy="6133514"/>
          </a:xfrm>
        </p:spPr>
        <p:txBody>
          <a:bodyPr>
            <a:normAutofit fontScale="77500" lnSpcReduction="20000"/>
          </a:bodyPr>
          <a:lstStyle/>
          <a:p>
            <a:pPr lvl="0"/>
            <a:r>
              <a:rPr lang="en-US" dirty="0" smtClean="0"/>
              <a:t>Clean such as: hernia repair, elective </a:t>
            </a:r>
            <a:r>
              <a:rPr lang="en-US" dirty="0" err="1" smtClean="0"/>
              <a:t>cholecystectomy</a:t>
            </a:r>
            <a:r>
              <a:rPr lang="en-US" dirty="0" smtClean="0"/>
              <a:t>, elective CS and thyroid surgery </a:t>
            </a:r>
          </a:p>
          <a:p>
            <a:r>
              <a:rPr lang="en-US" dirty="0" smtClean="0"/>
              <a:t>(Give prophylactic antibiotic only if mesh is needed for hernia)</a:t>
            </a:r>
          </a:p>
          <a:p>
            <a:pPr lvl="0"/>
            <a:r>
              <a:rPr lang="en-US" dirty="0" smtClean="0"/>
              <a:t>Clean/ contaminated: prepared GI elective surgeries                              </a:t>
            </a:r>
          </a:p>
          <a:p>
            <a:pPr lvl="0"/>
            <a:r>
              <a:rPr lang="en-US" dirty="0" smtClean="0"/>
              <a:t>Contaminated: open trauma with viscous content spillage                        </a:t>
            </a:r>
          </a:p>
          <a:p>
            <a:pPr lvl="0"/>
            <a:r>
              <a:rPr lang="en-US" dirty="0" smtClean="0"/>
              <a:t>Dirty: abscess, perforated appendix                                                            </a:t>
            </a:r>
          </a:p>
          <a:p>
            <a:r>
              <a:rPr lang="en-US" dirty="0" smtClean="0"/>
              <a:t>Appendectomy can be any type but not clean </a:t>
            </a:r>
          </a:p>
          <a:p>
            <a:pPr>
              <a:buNone/>
            </a:pPr>
            <a:endParaRPr lang="en-US" dirty="0" smtClean="0"/>
          </a:p>
          <a:p>
            <a:r>
              <a:rPr lang="en-US" dirty="0" smtClean="0">
                <a:solidFill>
                  <a:srgbClr val="FF0000"/>
                </a:solidFill>
              </a:rPr>
              <a:t>Timing</a:t>
            </a:r>
          </a:p>
          <a:p>
            <a:r>
              <a:rPr lang="en-US" dirty="0" smtClean="0"/>
              <a:t>Early: Infection presents within 30 days of procedure.</a:t>
            </a:r>
          </a:p>
          <a:p>
            <a:r>
              <a:rPr lang="en-US" dirty="0" smtClean="0"/>
              <a:t>Intermediate: Occurs between one and three months.</a:t>
            </a:r>
          </a:p>
          <a:p>
            <a:r>
              <a:rPr lang="en-US" dirty="0" smtClean="0"/>
              <a:t>Late: Presents more than three months after surgery (orthopedic surgeries: S. </a:t>
            </a:r>
            <a:r>
              <a:rPr lang="en-US" dirty="0" err="1" smtClean="0"/>
              <a:t>Epidermidis</a:t>
            </a:r>
            <a:r>
              <a:rPr lang="en-US" dirty="0" smtClean="0"/>
              <a:t>)</a:t>
            </a:r>
          </a:p>
          <a:p>
            <a:pPr>
              <a:buNone/>
            </a:pPr>
            <a:endParaRPr lang="en-US" dirty="0" smtClean="0"/>
          </a:p>
          <a:p>
            <a:r>
              <a:rPr lang="en-US" dirty="0" smtClean="0">
                <a:solidFill>
                  <a:srgbClr val="FF0000"/>
                </a:solidFill>
              </a:rPr>
              <a:t>Source of infection</a:t>
            </a:r>
          </a:p>
          <a:p>
            <a:r>
              <a:rPr lang="en-US" dirty="0" smtClean="0"/>
              <a:t>Endogenous (primary): patient himself (Most common)</a:t>
            </a:r>
          </a:p>
          <a:p>
            <a:r>
              <a:rPr lang="en-US" dirty="0" smtClean="0"/>
              <a:t>Exogenous (secondary): surgical instruments, operating room surfaces, the air and team</a:t>
            </a:r>
          </a:p>
          <a:p>
            <a:r>
              <a:rPr lang="en-US" dirty="0" smtClean="0"/>
              <a:t>Most common organism overall: S. </a:t>
            </a:r>
            <a:r>
              <a:rPr lang="en-US" dirty="0" err="1" smtClean="0"/>
              <a:t>Aureus</a:t>
            </a:r>
            <a:r>
              <a:rPr lang="en-US" dirty="0" smtClean="0"/>
              <a:t>  </a:t>
            </a:r>
          </a:p>
          <a:p>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515600" cy="5262563"/>
          </a:xfrm>
        </p:spPr>
        <p:txBody>
          <a:bodyPr>
            <a:normAutofit/>
          </a:bodyPr>
          <a:lstStyle/>
          <a:p>
            <a:r>
              <a:rPr lang="en-US" dirty="0" smtClean="0">
                <a:solidFill>
                  <a:srgbClr val="FF0000"/>
                </a:solidFill>
              </a:rPr>
              <a:t>Risk factors:</a:t>
            </a:r>
          </a:p>
          <a:p>
            <a:r>
              <a:rPr lang="en-US" dirty="0" smtClean="0"/>
              <a:t>-Systemic factors: Age, Smoking, </a:t>
            </a:r>
            <a:r>
              <a:rPr lang="en-US" dirty="0" err="1" smtClean="0"/>
              <a:t>Hypovolemia</a:t>
            </a:r>
            <a:r>
              <a:rPr lang="en-US" dirty="0" smtClean="0"/>
              <a:t>, Poor tissue perfusion, Metabolic (malnutrition or obesity, Diabetes, Uremia, Jaundice), Disseminated disease (Cancer and AIDS), Iatrogenic (Radiotherapy, Chemotherapy, Steroids)</a:t>
            </a:r>
          </a:p>
          <a:p>
            <a:r>
              <a:rPr lang="en-US" dirty="0" smtClean="0"/>
              <a:t>-Wound characteristics: Wound classification, Nonviable tissue in wound, Hematoma, Foreign material (drains and sutures), Poor skin preparation (including shaving and pre-existing body site infection)</a:t>
            </a:r>
          </a:p>
          <a:p>
            <a:r>
              <a:rPr lang="en-US" dirty="0" smtClean="0"/>
              <a:t>-Operative characteristics: Lengthy operation (&gt;2 h), </a:t>
            </a:r>
            <a:r>
              <a:rPr lang="en-US" dirty="0" err="1" smtClean="0"/>
              <a:t>Intraoperative</a:t>
            </a:r>
            <a:r>
              <a:rPr lang="en-US" dirty="0" smtClean="0"/>
              <a:t> contamination, Poor surgical technique, Site of operation, Prolonged duration of hospital stay, Blood transfusion and Emergency surgery.</a:t>
            </a:r>
          </a:p>
          <a:p>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8806"/>
            <a:ext cx="10515600" cy="5178157"/>
          </a:xfrm>
        </p:spPr>
        <p:txBody>
          <a:bodyPr>
            <a:normAutofit/>
          </a:bodyPr>
          <a:lstStyle/>
          <a:p>
            <a:r>
              <a:rPr lang="en-US" dirty="0" smtClean="0">
                <a:solidFill>
                  <a:srgbClr val="FF0000"/>
                </a:solidFill>
              </a:rPr>
              <a:t>Complications of SSI</a:t>
            </a:r>
          </a:p>
          <a:p>
            <a:r>
              <a:rPr lang="en-US" dirty="0" smtClean="0"/>
              <a:t>-Wound dehiscence (</a:t>
            </a:r>
            <a:r>
              <a:rPr lang="en-US" dirty="0" err="1" smtClean="0"/>
              <a:t>Serosanguinous</a:t>
            </a:r>
            <a:r>
              <a:rPr lang="en-US" dirty="0" smtClean="0"/>
              <a:t> discharge is the earliest sign)</a:t>
            </a:r>
          </a:p>
          <a:p>
            <a:r>
              <a:rPr lang="en-US" dirty="0" smtClean="0"/>
              <a:t>Partial: either superficial or deep</a:t>
            </a:r>
          </a:p>
          <a:p>
            <a:r>
              <a:rPr lang="en-US" dirty="0" smtClean="0"/>
              <a:t>Complete: abdominal burst; it is an emergency, can be prevented by tension suturing</a:t>
            </a:r>
          </a:p>
          <a:p>
            <a:r>
              <a:rPr lang="en-US" dirty="0" smtClean="0"/>
              <a:t>-Suppressed and delayed wound healing </a:t>
            </a:r>
          </a:p>
          <a:p>
            <a:r>
              <a:rPr lang="en-US" dirty="0" smtClean="0"/>
              <a:t>-</a:t>
            </a:r>
            <a:r>
              <a:rPr lang="en-US" dirty="0" err="1" smtClean="0"/>
              <a:t>Incisional</a:t>
            </a:r>
            <a:r>
              <a:rPr lang="en-US" dirty="0" smtClean="0"/>
              <a:t> Hernia (Consider as partial deep dehiscence)</a:t>
            </a:r>
          </a:p>
          <a:p>
            <a:r>
              <a:rPr lang="en-US" dirty="0" smtClean="0"/>
              <a:t>-Fistula and Sinus formation</a:t>
            </a:r>
          </a:p>
          <a:p>
            <a:r>
              <a:rPr lang="en-US" dirty="0" smtClean="0"/>
              <a:t>-Sepsis</a:t>
            </a:r>
          </a:p>
          <a:p>
            <a:r>
              <a:rPr lang="en-US" dirty="0" smtClean="0"/>
              <a:t>-Poor quality or abnormal scar formation (hypertrophic scar)</a:t>
            </a:r>
          </a:p>
          <a:p>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4062"/>
            <a:ext cx="10515600" cy="5332901"/>
          </a:xfrm>
        </p:spPr>
        <p:txBody>
          <a:bodyPr>
            <a:normAutofit lnSpcReduction="10000"/>
          </a:bodyPr>
          <a:lstStyle/>
          <a:p>
            <a:r>
              <a:rPr lang="en-US" dirty="0" smtClean="0">
                <a:solidFill>
                  <a:srgbClr val="FF0000"/>
                </a:solidFill>
              </a:rPr>
              <a:t>Measures can be taken to prevent the SSIs in three large category:</a:t>
            </a:r>
          </a:p>
          <a:p>
            <a:pPr lvl="0"/>
            <a:r>
              <a:rPr lang="en-US" dirty="0" smtClean="0">
                <a:solidFill>
                  <a:srgbClr val="FF0000"/>
                </a:solidFill>
              </a:rPr>
              <a:t>Preoperative phase</a:t>
            </a:r>
            <a:r>
              <a:rPr lang="en-US" dirty="0" smtClean="0"/>
              <a:t>: Short preoperative hospital stay, Identify &amp; treat all remote infections, Patient is advised to take a shower and dressed with the theatre wear, Hair removal with a clipper, Prophylactic antibiotic, Intravenous administration, Enhanced nutritional support, Blood glucose control, Maintaining normal body temperature</a:t>
            </a:r>
          </a:p>
          <a:p>
            <a:pPr lvl="0"/>
            <a:r>
              <a:rPr lang="en-US" dirty="0" err="1" smtClean="0">
                <a:solidFill>
                  <a:srgbClr val="FF0000"/>
                </a:solidFill>
              </a:rPr>
              <a:t>Intraoperative</a:t>
            </a:r>
            <a:r>
              <a:rPr lang="en-US" dirty="0" smtClean="0">
                <a:solidFill>
                  <a:srgbClr val="FF0000"/>
                </a:solidFill>
              </a:rPr>
              <a:t> phase</a:t>
            </a:r>
            <a:r>
              <a:rPr lang="en-US" dirty="0" smtClean="0"/>
              <a:t>: Antiseptic technique, Minimum numbers of staff in the theatre, Operator skill in gentle manipulation, Adequate oxygenation, </a:t>
            </a:r>
            <a:r>
              <a:rPr lang="en-US" dirty="0" err="1" smtClean="0"/>
              <a:t>Incisional</a:t>
            </a:r>
            <a:r>
              <a:rPr lang="en-US" dirty="0" smtClean="0"/>
              <a:t> wound irrigation, Physical clearance</a:t>
            </a:r>
          </a:p>
          <a:p>
            <a:pPr lvl="0"/>
            <a:r>
              <a:rPr lang="en-US" dirty="0" smtClean="0">
                <a:solidFill>
                  <a:srgbClr val="FF0000"/>
                </a:solidFill>
              </a:rPr>
              <a:t>Postoperative phase</a:t>
            </a:r>
            <a:r>
              <a:rPr lang="en-US" dirty="0" smtClean="0"/>
              <a:t>: Sterile dressing for 24-48h with sterile technique, Educate the patient &amp; family regarding proper incision care, Prolonged and carefully audited follow-up with primary care doctors after patient’s discharge.</a:t>
            </a:r>
          </a:p>
          <a:p>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03385"/>
            <a:ext cx="10515600" cy="5473578"/>
          </a:xfrm>
        </p:spPr>
        <p:txBody>
          <a:bodyPr>
            <a:normAutofit/>
          </a:bodyPr>
          <a:lstStyle/>
          <a:p>
            <a:r>
              <a:rPr lang="en-US" dirty="0" smtClean="0">
                <a:solidFill>
                  <a:srgbClr val="FF0000"/>
                </a:solidFill>
              </a:rPr>
              <a:t>Management of surgical wound infection </a:t>
            </a:r>
          </a:p>
          <a:p>
            <a:r>
              <a:rPr lang="en-US" dirty="0" smtClean="0"/>
              <a:t>1. Empirical antibiotics then start definitive antibiotics following culture results</a:t>
            </a:r>
          </a:p>
          <a:p>
            <a:r>
              <a:rPr lang="en-US" dirty="0" smtClean="0"/>
              <a:t>2. Removal of sutures/clips to drain any pus collection</a:t>
            </a:r>
          </a:p>
          <a:p>
            <a:r>
              <a:rPr lang="en-US" dirty="0" smtClean="0"/>
              <a:t>3. Removal of dead (necrotic) or infected skin tissue within a surgical wound.</a:t>
            </a:r>
          </a:p>
          <a:p>
            <a:r>
              <a:rPr lang="en-US" dirty="0" smtClean="0"/>
              <a:t>4. Closure after drainage:</a:t>
            </a:r>
          </a:p>
          <a:p>
            <a:pPr lvl="0"/>
            <a:r>
              <a:rPr lang="en-US" dirty="0" smtClean="0"/>
              <a:t>Gauze drain: healing by secondary intension</a:t>
            </a:r>
          </a:p>
          <a:p>
            <a:pPr lvl="0"/>
            <a:r>
              <a:rPr lang="en-US" dirty="0" err="1" smtClean="0"/>
              <a:t>Resuture</a:t>
            </a:r>
            <a:r>
              <a:rPr lang="en-US" dirty="0" smtClean="0"/>
              <a:t>: healing by third intension</a:t>
            </a:r>
          </a:p>
          <a:p>
            <a:r>
              <a:rPr lang="en-US" dirty="0" smtClean="0"/>
              <a:t>5. Close monitoring in case of diabetic to prevent further progression to necrotizing fasciitis or Fournier Gangrene.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03385"/>
            <a:ext cx="10515600" cy="5473578"/>
          </a:xfrm>
        </p:spPr>
        <p:txBody>
          <a:bodyPr>
            <a:normAutofit/>
          </a:bodyPr>
          <a:lstStyle/>
          <a:p>
            <a:r>
              <a:rPr lang="en-US" dirty="0" smtClean="0">
                <a:solidFill>
                  <a:srgbClr val="00B050"/>
                </a:solidFill>
              </a:rPr>
              <a:t>Necrotizing fasciitis</a:t>
            </a:r>
            <a:r>
              <a:rPr lang="en-US" dirty="0" smtClean="0"/>
              <a:t>: </a:t>
            </a:r>
            <a:br>
              <a:rPr lang="en-US" dirty="0" smtClean="0"/>
            </a:br>
            <a:r>
              <a:rPr lang="en-US" dirty="0" smtClean="0"/>
              <a:t>Broad-spectrum antibiotic therapy must be combined with aggressive circulatory support.</a:t>
            </a:r>
          </a:p>
          <a:p>
            <a:r>
              <a:rPr lang="en-US" dirty="0" smtClean="0"/>
              <a:t>Locally, there should be wide excision of necrotic tissue and laying open of affected areas.</a:t>
            </a:r>
          </a:p>
          <a:p>
            <a:r>
              <a:rPr lang="en-US" dirty="0" smtClean="0"/>
              <a:t>The debridement may need to be extensive, and patients who survive may need large areas of skin grafting</a:t>
            </a:r>
          </a:p>
          <a:p>
            <a:pPr>
              <a:buNone/>
            </a:pPr>
            <a:endParaRPr lang="en-US" dirty="0" smtClean="0"/>
          </a:p>
          <a:p>
            <a:r>
              <a:rPr lang="en-US" dirty="0" smtClean="0">
                <a:solidFill>
                  <a:srgbClr val="00B050"/>
                </a:solidFill>
              </a:rPr>
              <a:t>Fournier Gangrene:</a:t>
            </a:r>
            <a:r>
              <a:rPr lang="en-US" dirty="0" smtClean="0"/>
              <a:t/>
            </a:r>
            <a:br>
              <a:rPr lang="en-US" dirty="0" smtClean="0"/>
            </a:br>
            <a:r>
              <a:rPr lang="en-US" dirty="0" err="1" smtClean="0"/>
              <a:t>Polymicrobial</a:t>
            </a:r>
            <a:r>
              <a:rPr lang="en-US" dirty="0" smtClean="0"/>
              <a:t> necrotizing fasciitis</a:t>
            </a:r>
          </a:p>
          <a:p>
            <a:pPr>
              <a:buNone/>
            </a:pPr>
            <a:r>
              <a:rPr lang="en-US" dirty="0" smtClean="0"/>
              <a:t> of the </a:t>
            </a:r>
            <a:r>
              <a:rPr lang="en-US" dirty="0" err="1" smtClean="0"/>
              <a:t>perineal</a:t>
            </a:r>
            <a:r>
              <a:rPr lang="en-US" dirty="0" smtClean="0"/>
              <a:t>, </a:t>
            </a:r>
            <a:r>
              <a:rPr lang="en-US" dirty="0" err="1" smtClean="0"/>
              <a:t>perianal</a:t>
            </a:r>
            <a:r>
              <a:rPr lang="en-US" dirty="0" smtClean="0"/>
              <a:t>, or genital areas.</a:t>
            </a:r>
          </a:p>
          <a:p>
            <a:pPr>
              <a:buNone/>
            </a:pPr>
            <a:endParaRPr lang="en-US" dirty="0" smtClean="0"/>
          </a:p>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7132321" y="4093698"/>
            <a:ext cx="4600134" cy="2500135"/>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1520"/>
            <a:ext cx="10515600" cy="5445443"/>
          </a:xfrm>
        </p:spPr>
        <p:txBody>
          <a:bodyPr>
            <a:normAutofit lnSpcReduction="10000"/>
          </a:bodyPr>
          <a:lstStyle/>
          <a:p>
            <a:r>
              <a:rPr lang="en-US" dirty="0" smtClean="0">
                <a:solidFill>
                  <a:srgbClr val="FF0000"/>
                </a:solidFill>
              </a:rPr>
              <a:t>Treatment </a:t>
            </a:r>
          </a:p>
          <a:p>
            <a:r>
              <a:rPr lang="en-US" dirty="0" smtClean="0"/>
              <a:t>Aggressive resuscitation</a:t>
            </a:r>
          </a:p>
          <a:p>
            <a:r>
              <a:rPr lang="en-US" dirty="0" smtClean="0"/>
              <a:t>Provide airway management if indicated, give supplemental oxygen.</a:t>
            </a:r>
          </a:p>
          <a:p>
            <a:r>
              <a:rPr lang="en-US" dirty="0" smtClean="0"/>
              <a:t>Broad-spectrum antibiotics</a:t>
            </a:r>
          </a:p>
          <a:p>
            <a:r>
              <a:rPr lang="en-US" dirty="0" smtClean="0"/>
              <a:t>Surgery to remove the dead and dying tissue and to confirm the diagnosis.</a:t>
            </a:r>
          </a:p>
          <a:p>
            <a:r>
              <a:rPr lang="en-US" dirty="0" smtClean="0"/>
              <a:t>Reconstruction :  </a:t>
            </a:r>
          </a:p>
          <a:p>
            <a:r>
              <a:rPr lang="en-US" dirty="0" smtClean="0"/>
              <a:t>Primary closure of the skin, if possible</a:t>
            </a:r>
          </a:p>
          <a:p>
            <a:r>
              <a:rPr lang="en-US" dirty="0" smtClean="0"/>
              <a:t>Local skin flap coverage</a:t>
            </a:r>
          </a:p>
          <a:p>
            <a:r>
              <a:rPr lang="en-US" dirty="0" smtClean="0"/>
              <a:t>Split-thickness skin graft</a:t>
            </a:r>
          </a:p>
          <a:p>
            <a:r>
              <a:rPr lang="en-US" dirty="0" smtClean="0"/>
              <a:t>Muscular flaps, which are used to fill a cavity (</a:t>
            </a:r>
            <a:r>
              <a:rPr lang="en-US" dirty="0" err="1" smtClean="0"/>
              <a:t>eg</a:t>
            </a:r>
            <a:r>
              <a:rPr lang="en-US" dirty="0" smtClean="0"/>
              <a:t>, </a:t>
            </a:r>
            <a:r>
              <a:rPr lang="en-US" dirty="0" err="1" smtClean="0"/>
              <a:t>ischiorectal</a:t>
            </a:r>
            <a:r>
              <a:rPr lang="en-US" dirty="0" smtClean="0"/>
              <a:t> space)</a:t>
            </a:r>
          </a:p>
          <a:p>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6258" y="450167"/>
            <a:ext cx="8918917" cy="6006904"/>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4BBC8-34E9-40D6-97B1-809D2BDFF180}"/>
              </a:ext>
            </a:extLst>
          </p:cNvPr>
          <p:cNvSpPr>
            <a:spLocks noGrp="1"/>
          </p:cNvSpPr>
          <p:nvPr>
            <p:ph type="ctrTitle"/>
          </p:nvPr>
        </p:nvSpPr>
        <p:spPr/>
        <p:txBody>
          <a:bodyPr/>
          <a:lstStyle/>
          <a:p>
            <a:r>
              <a:rPr lang="ar-JO" dirty="0"/>
              <a:t>د.عماد ابو راجوح</a:t>
            </a:r>
            <a:br>
              <a:rPr lang="ar-JO" dirty="0"/>
            </a:br>
            <a:r>
              <a:rPr lang="x-none" dirty="0"/>
              <a:t>CLINICAL </a:t>
            </a:r>
            <a:r>
              <a:rPr lang="en-US" dirty="0"/>
              <a:t>C</a:t>
            </a:r>
            <a:r>
              <a:rPr lang="x-none" dirty="0"/>
              <a:t>A</a:t>
            </a:r>
            <a:r>
              <a:rPr lang="en-US" dirty="0"/>
              <a:t>S</a:t>
            </a:r>
            <a:r>
              <a:rPr lang="x-none" dirty="0"/>
              <a:t>E</a:t>
            </a:r>
            <a:r>
              <a:rPr lang="en-US" dirty="0"/>
              <a:t>S</a:t>
            </a:r>
            <a:r>
              <a:rPr lang="ar-JO" dirty="0"/>
              <a:t> </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92845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FF6D2E-315E-4170-978F-2E0B33C8C474}"/>
              </a:ext>
            </a:extLst>
          </p:cNvPr>
          <p:cNvSpPr>
            <a:spLocks noGrp="1"/>
          </p:cNvSpPr>
          <p:nvPr>
            <p:ph type="title"/>
          </p:nvPr>
        </p:nvSpPr>
        <p:spPr/>
        <p:txBody>
          <a:bodyPr/>
          <a:lstStyle/>
          <a:p>
            <a:r>
              <a:rPr lang="en-US" dirty="0"/>
              <a:t>C</a:t>
            </a:r>
            <a:r>
              <a:rPr lang="x-none" dirty="0"/>
              <a:t>ASE 1</a:t>
            </a:r>
            <a:endParaRPr lang="ar-JO" dirty="0"/>
          </a:p>
        </p:txBody>
      </p:sp>
      <p:sp>
        <p:nvSpPr>
          <p:cNvPr id="3" name="Content Placeholder 2">
            <a:extLst>
              <a:ext uri="{FF2B5EF4-FFF2-40B4-BE49-F238E27FC236}">
                <a16:creationId xmlns="" xmlns:a16="http://schemas.microsoft.com/office/drawing/2014/main" id="{1293519C-48E6-42DC-BA20-36224394880A}"/>
              </a:ext>
            </a:extLst>
          </p:cNvPr>
          <p:cNvSpPr>
            <a:spLocks noGrp="1"/>
          </p:cNvSpPr>
          <p:nvPr>
            <p:ph idx="1"/>
          </p:nvPr>
        </p:nvSpPr>
        <p:spPr/>
        <p:txBody>
          <a:bodyPr>
            <a:normAutofit/>
          </a:bodyPr>
          <a:lstStyle/>
          <a:p>
            <a:r>
              <a:rPr lang="en-US" dirty="0"/>
              <a:t>35 year old male patient presented to the clinic with a anal pain for 2 days duration Please answer the following: </a:t>
            </a:r>
          </a:p>
          <a:p>
            <a:pPr marL="514350" indent="-514350">
              <a:buFont typeface="+mj-lt"/>
              <a:buAutoNum type="arabicPeriod"/>
            </a:pPr>
            <a:r>
              <a:rPr lang="en-US" dirty="0"/>
              <a:t>take a relevant focused history. </a:t>
            </a:r>
          </a:p>
          <a:p>
            <a:pPr marL="514350" indent="-514350">
              <a:buFont typeface="+mj-lt"/>
              <a:buAutoNum type="arabicPeriod"/>
            </a:pPr>
            <a:r>
              <a:rPr lang="en-US" dirty="0"/>
              <a:t>according to the patient history, put your Differential diagnosis </a:t>
            </a:r>
          </a:p>
          <a:p>
            <a:pPr marL="514350" indent="-514350">
              <a:buFont typeface="+mj-lt"/>
              <a:buAutoNum type="arabicPeriod"/>
            </a:pPr>
            <a:r>
              <a:rPr lang="en-US" dirty="0"/>
              <a:t>according to the patient history, what physical signs you may focused during examination</a:t>
            </a:r>
          </a:p>
          <a:p>
            <a:pPr marL="514350" indent="-514350">
              <a:buFont typeface="+mj-lt"/>
              <a:buAutoNum type="arabicPeriod"/>
            </a:pPr>
            <a:r>
              <a:rPr lang="en-US" dirty="0"/>
              <a:t>according to the history and examination, what investigation you would listed to do. </a:t>
            </a:r>
          </a:p>
          <a:p>
            <a:pPr marL="514350" indent="-514350">
              <a:buFont typeface="+mj-lt"/>
              <a:buAutoNum type="arabicPeriod"/>
            </a:pPr>
            <a:r>
              <a:rPr lang="en-US" dirty="0"/>
              <a:t>put your lines of treatment based on case diagnosis.</a:t>
            </a:r>
            <a:endParaRPr lang="ar-JO" dirty="0"/>
          </a:p>
          <a:p>
            <a:endParaRPr lang="ar-JO" dirty="0"/>
          </a:p>
        </p:txBody>
      </p:sp>
    </p:spTree>
    <p:extLst>
      <p:ext uri="{BB962C8B-B14F-4D97-AF65-F5344CB8AC3E}">
        <p14:creationId xmlns:p14="http://schemas.microsoft.com/office/powerpoint/2010/main" val="254338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2136775"/>
            <a:ext cx="10515600" cy="1325563"/>
          </a:xfrm>
        </p:spPr>
        <p:txBody>
          <a:bodyPr>
            <a:normAutofit/>
          </a:bodyPr>
          <a:lstStyle/>
          <a:p>
            <a:pPr algn="ctr"/>
            <a:r>
              <a:rPr lang="ar-JO" sz="8800" b="1" dirty="0" smtClean="0">
                <a:solidFill>
                  <a:srgbClr val="FF0000"/>
                </a:solidFill>
                <a:latin typeface="Arabic Typesetting" panose="03020402040406030203" pitchFamily="66" charset="-78"/>
                <a:cs typeface="Arabic Typesetting" panose="03020402040406030203" pitchFamily="66" charset="-78"/>
              </a:rPr>
              <a:t>تحديدات </a:t>
            </a:r>
            <a:r>
              <a:rPr lang="ar-JO" sz="8800" b="1" dirty="0" err="1" smtClean="0">
                <a:solidFill>
                  <a:srgbClr val="FF0000"/>
                </a:solidFill>
                <a:latin typeface="Arabic Typesetting" panose="03020402040406030203" pitchFamily="66" charset="-78"/>
                <a:cs typeface="Arabic Typesetting" panose="03020402040406030203" pitchFamily="66" charset="-78"/>
              </a:rPr>
              <a:t>سمنارات</a:t>
            </a:r>
            <a:r>
              <a:rPr lang="ar-JO" sz="8800" b="1" dirty="0" smtClean="0">
                <a:solidFill>
                  <a:srgbClr val="FF0000"/>
                </a:solidFill>
                <a:latin typeface="Arabic Typesetting" panose="03020402040406030203" pitchFamily="66" charset="-78"/>
                <a:cs typeface="Arabic Typesetting" panose="03020402040406030203" pitchFamily="66" charset="-78"/>
              </a:rPr>
              <a:t> سادسة</a:t>
            </a:r>
            <a:endParaRPr lang="ar-JO" sz="88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318092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6B27C8-A0C4-451C-B6AC-E611A0CB2221}"/>
              </a:ext>
            </a:extLst>
          </p:cNvPr>
          <p:cNvSpPr>
            <a:spLocks noGrp="1"/>
          </p:cNvSpPr>
          <p:nvPr>
            <p:ph type="title"/>
          </p:nvPr>
        </p:nvSpPr>
        <p:spPr/>
        <p:txBody>
          <a:bodyPr/>
          <a:lstStyle/>
          <a:p>
            <a:r>
              <a:rPr lang="en-US" dirty="0"/>
              <a:t>HI</a:t>
            </a:r>
            <a:r>
              <a:rPr lang="x-none" dirty="0"/>
              <a:t>S</a:t>
            </a:r>
            <a:r>
              <a:rPr lang="en-US" dirty="0"/>
              <a:t>T</a:t>
            </a:r>
            <a:r>
              <a:rPr lang="x-none" dirty="0"/>
              <a:t>O</a:t>
            </a:r>
            <a:r>
              <a:rPr lang="en-US" dirty="0"/>
              <a:t>R</a:t>
            </a:r>
            <a:r>
              <a:rPr lang="x-none" dirty="0"/>
              <a:t>Y </a:t>
            </a:r>
            <a:endParaRPr lang="ar-JO" dirty="0"/>
          </a:p>
        </p:txBody>
      </p:sp>
      <p:sp>
        <p:nvSpPr>
          <p:cNvPr id="3" name="Content Placeholder 2">
            <a:extLst>
              <a:ext uri="{FF2B5EF4-FFF2-40B4-BE49-F238E27FC236}">
                <a16:creationId xmlns="" xmlns:a16="http://schemas.microsoft.com/office/drawing/2014/main" id="{D33F1E2D-E852-4B50-9674-EDF4B0492248}"/>
              </a:ext>
            </a:extLst>
          </p:cNvPr>
          <p:cNvSpPr>
            <a:spLocks noGrp="1"/>
          </p:cNvSpPr>
          <p:nvPr>
            <p:ph idx="1"/>
          </p:nvPr>
        </p:nvSpPr>
        <p:spPr>
          <a:xfrm>
            <a:off x="101600" y="1600201"/>
            <a:ext cx="12090400" cy="4525963"/>
          </a:xfrm>
        </p:spPr>
        <p:txBody>
          <a:bodyPr>
            <a:normAutofit fontScale="92500" lnSpcReduction="20000"/>
          </a:bodyPr>
          <a:lstStyle/>
          <a:p>
            <a:r>
              <a:rPr lang="en-US" dirty="0"/>
              <a:t>Du</a:t>
            </a:r>
            <a:r>
              <a:rPr lang="x-none" dirty="0"/>
              <a:t>r</a:t>
            </a:r>
            <a:r>
              <a:rPr lang="en-US" dirty="0"/>
              <a:t>a</a:t>
            </a:r>
            <a:r>
              <a:rPr lang="x-none" dirty="0"/>
              <a:t>t</a:t>
            </a:r>
            <a:r>
              <a:rPr lang="en-US" dirty="0" err="1"/>
              <a:t>i</a:t>
            </a:r>
            <a:r>
              <a:rPr lang="x-none" dirty="0"/>
              <a:t>o</a:t>
            </a:r>
            <a:r>
              <a:rPr lang="en-US" dirty="0"/>
              <a:t>n</a:t>
            </a:r>
            <a:r>
              <a:rPr lang="x-none" dirty="0"/>
              <a:t> - onset</a:t>
            </a:r>
          </a:p>
          <a:p>
            <a:r>
              <a:rPr lang="en-US" dirty="0"/>
              <a:t>Ch</a:t>
            </a:r>
            <a:r>
              <a:rPr lang="x-none" dirty="0"/>
              <a:t>a</a:t>
            </a:r>
            <a:r>
              <a:rPr lang="en-US" dirty="0"/>
              <a:t>r</a:t>
            </a:r>
            <a:r>
              <a:rPr lang="x-none" dirty="0"/>
              <a:t>a</a:t>
            </a:r>
            <a:r>
              <a:rPr lang="en-US" dirty="0"/>
              <a:t>c</a:t>
            </a:r>
            <a:r>
              <a:rPr lang="x-none" dirty="0"/>
              <a:t>t</a:t>
            </a:r>
            <a:r>
              <a:rPr lang="en-US" dirty="0"/>
              <a:t>e</a:t>
            </a:r>
            <a:r>
              <a:rPr lang="x-none" dirty="0"/>
              <a:t>r </a:t>
            </a:r>
            <a:r>
              <a:rPr lang="en-US" dirty="0"/>
              <a:t>o</a:t>
            </a:r>
            <a:r>
              <a:rPr lang="x-none" dirty="0"/>
              <a:t>f </a:t>
            </a:r>
            <a:r>
              <a:rPr lang="en-US" dirty="0"/>
              <a:t>p</a:t>
            </a:r>
            <a:r>
              <a:rPr lang="x-none" dirty="0"/>
              <a:t>a</a:t>
            </a:r>
            <a:r>
              <a:rPr lang="en-US" dirty="0" err="1"/>
              <a:t>i</a:t>
            </a:r>
            <a:r>
              <a:rPr lang="x-none" dirty="0"/>
              <a:t>n </a:t>
            </a:r>
            <a:r>
              <a:rPr lang="en-US" dirty="0"/>
              <a:t>  :</a:t>
            </a:r>
            <a:r>
              <a:rPr lang="x-none" dirty="0">
                <a:solidFill>
                  <a:srgbClr val="FF0000"/>
                </a:solidFill>
              </a:rPr>
              <a:t>( </a:t>
            </a:r>
            <a:r>
              <a:rPr lang="en-US" dirty="0">
                <a:solidFill>
                  <a:srgbClr val="FF0000"/>
                </a:solidFill>
              </a:rPr>
              <a:t>s</a:t>
            </a:r>
            <a:r>
              <a:rPr lang="x-none" dirty="0">
                <a:solidFill>
                  <a:srgbClr val="FF0000"/>
                </a:solidFill>
              </a:rPr>
              <a:t>h</a:t>
            </a:r>
            <a:r>
              <a:rPr lang="en-US" dirty="0">
                <a:solidFill>
                  <a:srgbClr val="FF0000"/>
                </a:solidFill>
              </a:rPr>
              <a:t>a</a:t>
            </a:r>
            <a:r>
              <a:rPr lang="x-none" dirty="0">
                <a:solidFill>
                  <a:srgbClr val="FF0000"/>
                </a:solidFill>
              </a:rPr>
              <a:t>r</a:t>
            </a:r>
            <a:r>
              <a:rPr lang="en-US" dirty="0">
                <a:solidFill>
                  <a:srgbClr val="FF0000"/>
                </a:solidFill>
              </a:rPr>
              <a:t>p</a:t>
            </a:r>
            <a:r>
              <a:rPr lang="x-none" dirty="0">
                <a:solidFill>
                  <a:srgbClr val="FF0000"/>
                </a:solidFill>
              </a:rPr>
              <a:t> </a:t>
            </a:r>
            <a:r>
              <a:rPr lang="en-US" dirty="0">
                <a:solidFill>
                  <a:srgbClr val="FF0000"/>
                </a:solidFill>
              </a:rPr>
              <a:t>t</a:t>
            </a:r>
            <a:r>
              <a:rPr lang="x-none" dirty="0">
                <a:solidFill>
                  <a:srgbClr val="FF0000"/>
                </a:solidFill>
              </a:rPr>
              <a:t>e</a:t>
            </a:r>
            <a:r>
              <a:rPr lang="en-US" dirty="0">
                <a:solidFill>
                  <a:srgbClr val="FF0000"/>
                </a:solidFill>
              </a:rPr>
              <a:t>a</a:t>
            </a:r>
            <a:r>
              <a:rPr lang="x-none" dirty="0">
                <a:solidFill>
                  <a:srgbClr val="FF0000"/>
                </a:solidFill>
              </a:rPr>
              <a:t>r</a:t>
            </a:r>
            <a:r>
              <a:rPr lang="en-US" dirty="0" err="1">
                <a:solidFill>
                  <a:srgbClr val="FF0000"/>
                </a:solidFill>
              </a:rPr>
              <a:t>i</a:t>
            </a:r>
            <a:r>
              <a:rPr lang="x-none" dirty="0">
                <a:solidFill>
                  <a:srgbClr val="FF0000"/>
                </a:solidFill>
              </a:rPr>
              <a:t>n</a:t>
            </a:r>
            <a:r>
              <a:rPr lang="en-US" dirty="0">
                <a:solidFill>
                  <a:srgbClr val="FF0000"/>
                </a:solidFill>
              </a:rPr>
              <a:t>g</a:t>
            </a:r>
            <a:r>
              <a:rPr lang="x-none" dirty="0">
                <a:solidFill>
                  <a:srgbClr val="FF0000"/>
                </a:solidFill>
              </a:rPr>
              <a:t> </a:t>
            </a:r>
            <a:r>
              <a:rPr lang="en-US" dirty="0">
                <a:solidFill>
                  <a:srgbClr val="FF0000"/>
                </a:solidFill>
              </a:rPr>
              <a:t>p</a:t>
            </a:r>
            <a:r>
              <a:rPr lang="x-none" dirty="0">
                <a:solidFill>
                  <a:srgbClr val="FF0000"/>
                </a:solidFill>
              </a:rPr>
              <a:t>a</a:t>
            </a:r>
            <a:r>
              <a:rPr lang="en-US" dirty="0" err="1">
                <a:solidFill>
                  <a:srgbClr val="FF0000"/>
                </a:solidFill>
              </a:rPr>
              <a:t>i</a:t>
            </a:r>
            <a:r>
              <a:rPr lang="x-none" dirty="0">
                <a:solidFill>
                  <a:srgbClr val="FF0000"/>
                </a:solidFill>
              </a:rPr>
              <a:t>n )</a:t>
            </a:r>
          </a:p>
          <a:p>
            <a:r>
              <a:rPr lang="en-US" dirty="0"/>
              <a:t>S</a:t>
            </a:r>
            <a:r>
              <a:rPr lang="x-none" dirty="0" err="1"/>
              <a:t>everity</a:t>
            </a:r>
            <a:r>
              <a:rPr lang="en-US" dirty="0"/>
              <a:t>  :</a:t>
            </a:r>
            <a:r>
              <a:rPr lang="x-none" dirty="0"/>
              <a:t> </a:t>
            </a:r>
            <a:r>
              <a:rPr lang="x-none" dirty="0">
                <a:solidFill>
                  <a:srgbClr val="FF0000"/>
                </a:solidFill>
              </a:rPr>
              <a:t>( 7 out of 10 )</a:t>
            </a:r>
          </a:p>
          <a:p>
            <a:r>
              <a:rPr lang="en-US" dirty="0"/>
              <a:t>Experience</a:t>
            </a:r>
            <a:r>
              <a:rPr lang="x-none" dirty="0"/>
              <a:t> the same pain ? </a:t>
            </a:r>
            <a:r>
              <a:rPr lang="en-US" dirty="0"/>
              <a:t>    :</a:t>
            </a:r>
            <a:r>
              <a:rPr lang="x-none" dirty="0">
                <a:solidFill>
                  <a:srgbClr val="FF0000"/>
                </a:solidFill>
              </a:rPr>
              <a:t>( yes , 1year ago)</a:t>
            </a:r>
          </a:p>
          <a:p>
            <a:r>
              <a:rPr lang="en-US" dirty="0"/>
              <a:t>A</a:t>
            </a:r>
            <a:r>
              <a:rPr lang="x-none" dirty="0" err="1"/>
              <a:t>ssociated</a:t>
            </a:r>
            <a:r>
              <a:rPr lang="x-none" dirty="0"/>
              <a:t> with b</a:t>
            </a:r>
            <a:r>
              <a:rPr lang="en-US" dirty="0"/>
              <a:t>l</a:t>
            </a:r>
            <a:r>
              <a:rPr lang="x-none" dirty="0"/>
              <a:t>o</a:t>
            </a:r>
            <a:r>
              <a:rPr lang="en-US" dirty="0"/>
              <a:t>o</a:t>
            </a:r>
            <a:r>
              <a:rPr lang="x-none" dirty="0"/>
              <a:t>d ?</a:t>
            </a:r>
            <a:r>
              <a:rPr lang="en-US" dirty="0"/>
              <a:t>    :</a:t>
            </a:r>
            <a:r>
              <a:rPr lang="en-US" dirty="0">
                <a:solidFill>
                  <a:srgbClr val="FF0000"/>
                </a:solidFill>
              </a:rPr>
              <a:t>Y</a:t>
            </a:r>
            <a:r>
              <a:rPr lang="x-none" dirty="0">
                <a:solidFill>
                  <a:srgbClr val="FF0000"/>
                </a:solidFill>
              </a:rPr>
              <a:t>e</a:t>
            </a:r>
            <a:r>
              <a:rPr lang="en-US" dirty="0">
                <a:solidFill>
                  <a:srgbClr val="FF0000"/>
                </a:solidFill>
              </a:rPr>
              <a:t>s</a:t>
            </a:r>
            <a:r>
              <a:rPr lang="x-none" dirty="0">
                <a:solidFill>
                  <a:srgbClr val="FF0000"/>
                </a:solidFill>
              </a:rPr>
              <a:t> – </a:t>
            </a:r>
            <a:r>
              <a:rPr lang="en-US" dirty="0">
                <a:solidFill>
                  <a:srgbClr val="FF0000"/>
                </a:solidFill>
              </a:rPr>
              <a:t>a</a:t>
            </a:r>
            <a:r>
              <a:rPr lang="x-none" dirty="0">
                <a:solidFill>
                  <a:srgbClr val="FF0000"/>
                </a:solidFill>
              </a:rPr>
              <a:t>n</a:t>
            </a:r>
            <a:r>
              <a:rPr lang="en-US" dirty="0">
                <a:solidFill>
                  <a:srgbClr val="FF0000"/>
                </a:solidFill>
              </a:rPr>
              <a:t>a</a:t>
            </a:r>
            <a:r>
              <a:rPr lang="x-none" dirty="0">
                <a:solidFill>
                  <a:srgbClr val="FF0000"/>
                </a:solidFill>
              </a:rPr>
              <a:t>l</a:t>
            </a:r>
            <a:r>
              <a:rPr lang="en-US" dirty="0">
                <a:solidFill>
                  <a:srgbClr val="FF0000"/>
                </a:solidFill>
              </a:rPr>
              <a:t>y</a:t>
            </a:r>
            <a:r>
              <a:rPr lang="x-none" dirty="0">
                <a:solidFill>
                  <a:srgbClr val="FF0000"/>
                </a:solidFill>
              </a:rPr>
              <a:t>s</a:t>
            </a:r>
            <a:r>
              <a:rPr lang="en-US" dirty="0" err="1">
                <a:solidFill>
                  <a:srgbClr val="FF0000"/>
                </a:solidFill>
              </a:rPr>
              <a:t>i</a:t>
            </a:r>
            <a:r>
              <a:rPr lang="x-none" dirty="0">
                <a:solidFill>
                  <a:srgbClr val="FF0000"/>
                </a:solidFill>
              </a:rPr>
              <a:t>s </a:t>
            </a:r>
            <a:r>
              <a:rPr lang="en-US" dirty="0">
                <a:solidFill>
                  <a:srgbClr val="FF0000"/>
                </a:solidFill>
              </a:rPr>
              <a:t>o</a:t>
            </a:r>
            <a:r>
              <a:rPr lang="x-none" dirty="0">
                <a:solidFill>
                  <a:srgbClr val="FF0000"/>
                </a:solidFill>
              </a:rPr>
              <a:t>f </a:t>
            </a:r>
            <a:r>
              <a:rPr lang="en-US" dirty="0">
                <a:solidFill>
                  <a:srgbClr val="FF0000"/>
                </a:solidFill>
              </a:rPr>
              <a:t>b</a:t>
            </a:r>
            <a:r>
              <a:rPr lang="x-none" dirty="0">
                <a:solidFill>
                  <a:srgbClr val="FF0000"/>
                </a:solidFill>
              </a:rPr>
              <a:t>l</a:t>
            </a:r>
            <a:r>
              <a:rPr lang="en-US" dirty="0">
                <a:solidFill>
                  <a:srgbClr val="FF0000"/>
                </a:solidFill>
              </a:rPr>
              <a:t>o</a:t>
            </a:r>
            <a:r>
              <a:rPr lang="x-none" dirty="0">
                <a:solidFill>
                  <a:srgbClr val="FF0000"/>
                </a:solidFill>
              </a:rPr>
              <a:t>o</a:t>
            </a:r>
            <a:r>
              <a:rPr lang="en-US" dirty="0">
                <a:solidFill>
                  <a:srgbClr val="FF0000"/>
                </a:solidFill>
              </a:rPr>
              <a:t>d</a:t>
            </a:r>
            <a:r>
              <a:rPr lang="x-none" dirty="0">
                <a:solidFill>
                  <a:srgbClr val="FF0000"/>
                </a:solidFill>
              </a:rPr>
              <a:t> </a:t>
            </a:r>
          </a:p>
          <a:p>
            <a:pPr marL="514350" indent="-514350">
              <a:buFont typeface="+mj-lt"/>
              <a:buAutoNum type="arabicPeriod"/>
            </a:pPr>
            <a:r>
              <a:rPr lang="en-US" dirty="0"/>
              <a:t>O</a:t>
            </a:r>
            <a:r>
              <a:rPr lang="x-none" dirty="0" err="1"/>
              <a:t>ld</a:t>
            </a:r>
            <a:r>
              <a:rPr lang="x-none" dirty="0"/>
              <a:t> or fresh blood ? </a:t>
            </a:r>
            <a:r>
              <a:rPr lang="en-US" dirty="0"/>
              <a:t>    :</a:t>
            </a:r>
            <a:r>
              <a:rPr lang="x-none" dirty="0">
                <a:solidFill>
                  <a:srgbClr val="FF0000"/>
                </a:solidFill>
              </a:rPr>
              <a:t>( </a:t>
            </a:r>
            <a:r>
              <a:rPr lang="en-US" dirty="0">
                <a:solidFill>
                  <a:srgbClr val="FF0000"/>
                </a:solidFill>
              </a:rPr>
              <a:t>f</a:t>
            </a:r>
            <a:r>
              <a:rPr lang="x-none" dirty="0">
                <a:solidFill>
                  <a:srgbClr val="FF0000"/>
                </a:solidFill>
              </a:rPr>
              <a:t>r</a:t>
            </a:r>
            <a:r>
              <a:rPr lang="en-US" dirty="0">
                <a:solidFill>
                  <a:srgbClr val="FF0000"/>
                </a:solidFill>
              </a:rPr>
              <a:t>e</a:t>
            </a:r>
            <a:r>
              <a:rPr lang="x-none" dirty="0">
                <a:solidFill>
                  <a:srgbClr val="FF0000"/>
                </a:solidFill>
              </a:rPr>
              <a:t>s</a:t>
            </a:r>
            <a:r>
              <a:rPr lang="en-US" dirty="0">
                <a:solidFill>
                  <a:srgbClr val="FF0000"/>
                </a:solidFill>
              </a:rPr>
              <a:t>h</a:t>
            </a:r>
            <a:r>
              <a:rPr lang="x-none" dirty="0">
                <a:solidFill>
                  <a:srgbClr val="FF0000"/>
                </a:solidFill>
              </a:rPr>
              <a:t> )</a:t>
            </a:r>
          </a:p>
          <a:p>
            <a:pPr marL="514350" indent="-514350">
              <a:buFont typeface="+mj-lt"/>
              <a:buAutoNum type="arabicPeriod"/>
            </a:pPr>
            <a:r>
              <a:rPr lang="en-US" dirty="0"/>
              <a:t>A</a:t>
            </a:r>
            <a:r>
              <a:rPr lang="x-none" dirty="0" err="1"/>
              <a:t>ssociated</a:t>
            </a:r>
            <a:r>
              <a:rPr lang="x-none" dirty="0"/>
              <a:t> with stool , </a:t>
            </a:r>
            <a:r>
              <a:rPr lang="en-US" dirty="0"/>
              <a:t>s</a:t>
            </a:r>
            <a:r>
              <a:rPr lang="x-none" dirty="0"/>
              <a:t>t</a:t>
            </a:r>
            <a:r>
              <a:rPr lang="en-US" dirty="0"/>
              <a:t>r</a:t>
            </a:r>
            <a:r>
              <a:rPr lang="x-none" dirty="0"/>
              <a:t>e</a:t>
            </a:r>
            <a:r>
              <a:rPr lang="en-US" dirty="0"/>
              <a:t>a</a:t>
            </a:r>
            <a:r>
              <a:rPr lang="x-none" dirty="0"/>
              <a:t>k</a:t>
            </a:r>
            <a:r>
              <a:rPr lang="en-US" dirty="0"/>
              <a:t>e</a:t>
            </a:r>
            <a:r>
              <a:rPr lang="x-none" dirty="0"/>
              <a:t>s </a:t>
            </a:r>
            <a:r>
              <a:rPr lang="en-US" dirty="0"/>
              <a:t>o</a:t>
            </a:r>
            <a:r>
              <a:rPr lang="x-none" dirty="0"/>
              <a:t>n </a:t>
            </a:r>
            <a:r>
              <a:rPr lang="en-US" dirty="0"/>
              <a:t>s</a:t>
            </a:r>
            <a:r>
              <a:rPr lang="x-none" dirty="0"/>
              <a:t>u</a:t>
            </a:r>
            <a:r>
              <a:rPr lang="en-US" dirty="0"/>
              <a:t>r</a:t>
            </a:r>
            <a:r>
              <a:rPr lang="x-none" dirty="0"/>
              <a:t>f</a:t>
            </a:r>
            <a:r>
              <a:rPr lang="en-US" dirty="0"/>
              <a:t>a</a:t>
            </a:r>
            <a:r>
              <a:rPr lang="x-none" dirty="0"/>
              <a:t>c</a:t>
            </a:r>
            <a:r>
              <a:rPr lang="en-US" dirty="0"/>
              <a:t>e</a:t>
            </a:r>
            <a:r>
              <a:rPr lang="x-none" dirty="0"/>
              <a:t> </a:t>
            </a:r>
            <a:r>
              <a:rPr lang="en-US" dirty="0"/>
              <a:t>o</a:t>
            </a:r>
            <a:r>
              <a:rPr lang="x-none" dirty="0"/>
              <a:t>r </a:t>
            </a:r>
            <a:r>
              <a:rPr lang="en-US" dirty="0"/>
              <a:t>a</a:t>
            </a:r>
            <a:r>
              <a:rPr lang="x-none" dirty="0"/>
              <a:t>f</a:t>
            </a:r>
            <a:r>
              <a:rPr lang="en-US" dirty="0"/>
              <a:t>t</a:t>
            </a:r>
            <a:r>
              <a:rPr lang="x-none" dirty="0"/>
              <a:t>e</a:t>
            </a:r>
            <a:r>
              <a:rPr lang="en-US" dirty="0"/>
              <a:t>r</a:t>
            </a:r>
            <a:r>
              <a:rPr lang="x-none" dirty="0"/>
              <a:t> </a:t>
            </a:r>
            <a:r>
              <a:rPr lang="en-US" dirty="0"/>
              <a:t>d</a:t>
            </a:r>
            <a:r>
              <a:rPr lang="x-none" dirty="0"/>
              <a:t>e</a:t>
            </a:r>
            <a:r>
              <a:rPr lang="en-US" dirty="0"/>
              <a:t>f</a:t>
            </a:r>
            <a:r>
              <a:rPr lang="x-none" dirty="0"/>
              <a:t>e</a:t>
            </a:r>
            <a:r>
              <a:rPr lang="en-US" dirty="0"/>
              <a:t>c</a:t>
            </a:r>
            <a:r>
              <a:rPr lang="x-none" dirty="0"/>
              <a:t>a</a:t>
            </a:r>
            <a:r>
              <a:rPr lang="en-US" dirty="0"/>
              <a:t>t</a:t>
            </a:r>
            <a:r>
              <a:rPr lang="x-none" dirty="0" err="1"/>
              <a:t>i</a:t>
            </a:r>
            <a:r>
              <a:rPr lang="en-US" dirty="0"/>
              <a:t>o</a:t>
            </a:r>
            <a:r>
              <a:rPr lang="x-none" dirty="0"/>
              <a:t>n ? </a:t>
            </a:r>
            <a:r>
              <a:rPr lang="en-US" dirty="0"/>
              <a:t>    :</a:t>
            </a:r>
            <a:r>
              <a:rPr lang="x-none" dirty="0">
                <a:solidFill>
                  <a:srgbClr val="FF0000"/>
                </a:solidFill>
              </a:rPr>
              <a:t>( during and after de</a:t>
            </a:r>
            <a:r>
              <a:rPr lang="en-US" dirty="0">
                <a:solidFill>
                  <a:srgbClr val="FF0000"/>
                </a:solidFill>
              </a:rPr>
              <a:t>f</a:t>
            </a:r>
            <a:r>
              <a:rPr lang="x-none" dirty="0">
                <a:solidFill>
                  <a:srgbClr val="FF0000"/>
                </a:solidFill>
              </a:rPr>
              <a:t>e</a:t>
            </a:r>
            <a:r>
              <a:rPr lang="en-US" dirty="0">
                <a:solidFill>
                  <a:srgbClr val="FF0000"/>
                </a:solidFill>
              </a:rPr>
              <a:t>c</a:t>
            </a:r>
            <a:r>
              <a:rPr lang="x-none" dirty="0">
                <a:solidFill>
                  <a:srgbClr val="FF0000"/>
                </a:solidFill>
              </a:rPr>
              <a:t>a</a:t>
            </a:r>
            <a:r>
              <a:rPr lang="en-US" dirty="0">
                <a:solidFill>
                  <a:srgbClr val="FF0000"/>
                </a:solidFill>
              </a:rPr>
              <a:t>t</a:t>
            </a:r>
            <a:r>
              <a:rPr lang="x-none" dirty="0" err="1">
                <a:solidFill>
                  <a:srgbClr val="FF0000"/>
                </a:solidFill>
              </a:rPr>
              <a:t>i</a:t>
            </a:r>
            <a:r>
              <a:rPr lang="en-US" dirty="0">
                <a:solidFill>
                  <a:srgbClr val="FF0000"/>
                </a:solidFill>
              </a:rPr>
              <a:t>o</a:t>
            </a:r>
            <a:r>
              <a:rPr lang="x-none" dirty="0">
                <a:solidFill>
                  <a:srgbClr val="FF0000"/>
                </a:solidFill>
              </a:rPr>
              <a:t>n )</a:t>
            </a:r>
          </a:p>
          <a:p>
            <a:pPr marL="514350" indent="-514350">
              <a:buFont typeface="+mj-lt"/>
              <a:buAutoNum type="arabicPeriod"/>
            </a:pPr>
            <a:r>
              <a:rPr lang="en-US" dirty="0"/>
              <a:t>Am</a:t>
            </a:r>
            <a:r>
              <a:rPr lang="x-none" dirty="0"/>
              <a:t>o</a:t>
            </a:r>
            <a:r>
              <a:rPr lang="en-US" dirty="0"/>
              <a:t>u</a:t>
            </a:r>
            <a:r>
              <a:rPr lang="x-none" dirty="0"/>
              <a:t>n</a:t>
            </a:r>
            <a:r>
              <a:rPr lang="en-US" dirty="0"/>
              <a:t>t</a:t>
            </a:r>
            <a:r>
              <a:rPr lang="x-none" dirty="0"/>
              <a:t> </a:t>
            </a:r>
            <a:r>
              <a:rPr lang="en-US" dirty="0"/>
              <a:t>o</a:t>
            </a:r>
            <a:r>
              <a:rPr lang="x-none" dirty="0"/>
              <a:t>f </a:t>
            </a:r>
            <a:r>
              <a:rPr lang="en-US" dirty="0"/>
              <a:t>b</a:t>
            </a:r>
            <a:r>
              <a:rPr lang="x-none" dirty="0"/>
              <a:t>l</a:t>
            </a:r>
            <a:r>
              <a:rPr lang="en-US" dirty="0"/>
              <a:t>o</a:t>
            </a:r>
            <a:r>
              <a:rPr lang="x-none" dirty="0"/>
              <a:t>o</a:t>
            </a:r>
            <a:r>
              <a:rPr lang="en-US" dirty="0"/>
              <a:t>d</a:t>
            </a:r>
            <a:r>
              <a:rPr lang="x-none" dirty="0"/>
              <a:t> ? </a:t>
            </a:r>
            <a:r>
              <a:rPr lang="en-US" dirty="0"/>
              <a:t>    :</a:t>
            </a:r>
            <a:r>
              <a:rPr lang="x-none" dirty="0">
                <a:solidFill>
                  <a:srgbClr val="FF0000"/>
                </a:solidFill>
              </a:rPr>
              <a:t>( </a:t>
            </a:r>
            <a:r>
              <a:rPr lang="en-US" dirty="0">
                <a:solidFill>
                  <a:srgbClr val="FF0000"/>
                </a:solidFill>
              </a:rPr>
              <a:t>s</a:t>
            </a:r>
            <a:r>
              <a:rPr lang="x-none" dirty="0">
                <a:solidFill>
                  <a:srgbClr val="FF0000"/>
                </a:solidFill>
              </a:rPr>
              <a:t>m</a:t>
            </a:r>
            <a:r>
              <a:rPr lang="en-US" dirty="0">
                <a:solidFill>
                  <a:srgbClr val="FF0000"/>
                </a:solidFill>
              </a:rPr>
              <a:t>a</a:t>
            </a:r>
            <a:r>
              <a:rPr lang="x-none" dirty="0">
                <a:solidFill>
                  <a:srgbClr val="FF0000"/>
                </a:solidFill>
              </a:rPr>
              <a:t>l</a:t>
            </a:r>
            <a:r>
              <a:rPr lang="en-US" dirty="0">
                <a:solidFill>
                  <a:srgbClr val="FF0000"/>
                </a:solidFill>
              </a:rPr>
              <a:t>l</a:t>
            </a:r>
            <a:r>
              <a:rPr lang="x-none" dirty="0">
                <a:solidFill>
                  <a:srgbClr val="FF0000"/>
                </a:solidFill>
              </a:rPr>
              <a:t> )</a:t>
            </a:r>
          </a:p>
          <a:p>
            <a:r>
              <a:rPr lang="en-US" dirty="0"/>
              <a:t>S</a:t>
            </a:r>
            <a:r>
              <a:rPr lang="x-none" dirty="0" err="1"/>
              <a:t>ensation</a:t>
            </a:r>
            <a:r>
              <a:rPr lang="x-none" dirty="0"/>
              <a:t> of bulging ? </a:t>
            </a:r>
            <a:r>
              <a:rPr lang="en-US" dirty="0"/>
              <a:t>     :</a:t>
            </a:r>
            <a:r>
              <a:rPr lang="x-none" dirty="0">
                <a:solidFill>
                  <a:srgbClr val="FF0000"/>
                </a:solidFill>
              </a:rPr>
              <a:t>( no ) </a:t>
            </a:r>
          </a:p>
          <a:p>
            <a:r>
              <a:rPr lang="en-US" dirty="0"/>
              <a:t>As</a:t>
            </a:r>
            <a:r>
              <a:rPr lang="x-none" dirty="0"/>
              <a:t>s</a:t>
            </a:r>
            <a:r>
              <a:rPr lang="en-US" dirty="0"/>
              <a:t>o</a:t>
            </a:r>
            <a:r>
              <a:rPr lang="x-none" dirty="0"/>
              <a:t>c</a:t>
            </a:r>
            <a:r>
              <a:rPr lang="en-US" dirty="0" err="1"/>
              <a:t>i</a:t>
            </a:r>
            <a:r>
              <a:rPr lang="x-none" dirty="0"/>
              <a:t>a</a:t>
            </a:r>
            <a:r>
              <a:rPr lang="en-US" dirty="0"/>
              <a:t>t</a:t>
            </a:r>
            <a:r>
              <a:rPr lang="x-none" dirty="0"/>
              <a:t>e</a:t>
            </a:r>
            <a:r>
              <a:rPr lang="en-US" dirty="0"/>
              <a:t>d</a:t>
            </a:r>
            <a:r>
              <a:rPr lang="x-none" dirty="0"/>
              <a:t> </a:t>
            </a:r>
            <a:r>
              <a:rPr lang="en-US" dirty="0"/>
              <a:t>w</a:t>
            </a:r>
            <a:r>
              <a:rPr lang="x-none" dirty="0" err="1"/>
              <a:t>i</a:t>
            </a:r>
            <a:r>
              <a:rPr lang="en-US" dirty="0"/>
              <a:t>t</a:t>
            </a:r>
            <a:r>
              <a:rPr lang="x-none" dirty="0"/>
              <a:t>h </a:t>
            </a:r>
            <a:r>
              <a:rPr lang="en-US" dirty="0"/>
              <a:t>c</a:t>
            </a:r>
            <a:r>
              <a:rPr lang="x-none" dirty="0"/>
              <a:t>o</a:t>
            </a:r>
            <a:r>
              <a:rPr lang="en-US" dirty="0"/>
              <a:t>n</a:t>
            </a:r>
            <a:r>
              <a:rPr lang="x-none" dirty="0"/>
              <a:t>s</a:t>
            </a:r>
            <a:r>
              <a:rPr lang="en-US" dirty="0"/>
              <a:t>t</a:t>
            </a:r>
            <a:r>
              <a:rPr lang="x-none" dirty="0" err="1"/>
              <a:t>i</a:t>
            </a:r>
            <a:r>
              <a:rPr lang="en-US" dirty="0"/>
              <a:t>p</a:t>
            </a:r>
            <a:r>
              <a:rPr lang="x-none" dirty="0"/>
              <a:t>a</a:t>
            </a:r>
            <a:r>
              <a:rPr lang="en-US" dirty="0"/>
              <a:t>t</a:t>
            </a:r>
            <a:r>
              <a:rPr lang="x-none" dirty="0" err="1"/>
              <a:t>i</a:t>
            </a:r>
            <a:r>
              <a:rPr lang="en-US" dirty="0"/>
              <a:t>o</a:t>
            </a:r>
            <a:r>
              <a:rPr lang="x-none" dirty="0"/>
              <a:t>n / </a:t>
            </a:r>
            <a:r>
              <a:rPr lang="en-US" dirty="0"/>
              <a:t>p</a:t>
            </a:r>
            <a:r>
              <a:rPr lang="x-none" dirty="0"/>
              <a:t>r</a:t>
            </a:r>
            <a:r>
              <a:rPr lang="en-US" dirty="0"/>
              <a:t>e</a:t>
            </a:r>
            <a:r>
              <a:rPr lang="x-none" dirty="0"/>
              <a:t>c</a:t>
            </a:r>
            <a:r>
              <a:rPr lang="en-US" dirty="0" err="1"/>
              <a:t>i</a:t>
            </a:r>
            <a:r>
              <a:rPr lang="x-none" dirty="0"/>
              <a:t>p</a:t>
            </a:r>
            <a:r>
              <a:rPr lang="en-US" dirty="0" err="1"/>
              <a:t>i</a:t>
            </a:r>
            <a:r>
              <a:rPr lang="x-none" dirty="0"/>
              <a:t>t</a:t>
            </a:r>
            <a:r>
              <a:rPr lang="en-US" dirty="0"/>
              <a:t>a</a:t>
            </a:r>
            <a:r>
              <a:rPr lang="x-none" dirty="0"/>
              <a:t>t</a:t>
            </a:r>
            <a:r>
              <a:rPr lang="en-US" dirty="0" err="1"/>
              <a:t>i</a:t>
            </a:r>
            <a:r>
              <a:rPr lang="x-none" dirty="0"/>
              <a:t>n</a:t>
            </a:r>
            <a:r>
              <a:rPr lang="en-US" dirty="0"/>
              <a:t>g</a:t>
            </a:r>
            <a:r>
              <a:rPr lang="x-none" dirty="0"/>
              <a:t> </a:t>
            </a:r>
            <a:r>
              <a:rPr lang="en-US" dirty="0"/>
              <a:t>f</a:t>
            </a:r>
            <a:r>
              <a:rPr lang="x-none" dirty="0"/>
              <a:t>a</a:t>
            </a:r>
            <a:r>
              <a:rPr lang="en-US" dirty="0"/>
              <a:t>c</a:t>
            </a:r>
            <a:r>
              <a:rPr lang="x-none" dirty="0"/>
              <a:t>t</a:t>
            </a:r>
            <a:r>
              <a:rPr lang="en-US" dirty="0"/>
              <a:t>o</a:t>
            </a:r>
            <a:r>
              <a:rPr lang="x-none" dirty="0"/>
              <a:t>r</a:t>
            </a:r>
            <a:r>
              <a:rPr lang="en-US" dirty="0"/>
              <a:t>s</a:t>
            </a:r>
            <a:r>
              <a:rPr lang="x-none" dirty="0"/>
              <a:t> ? </a:t>
            </a:r>
            <a:r>
              <a:rPr lang="en-US" dirty="0"/>
              <a:t>   :</a:t>
            </a:r>
            <a:r>
              <a:rPr lang="en-US" dirty="0">
                <a:solidFill>
                  <a:srgbClr val="FF0000"/>
                </a:solidFill>
              </a:rPr>
              <a:t>Y</a:t>
            </a:r>
            <a:r>
              <a:rPr lang="x-none" dirty="0">
                <a:solidFill>
                  <a:srgbClr val="FF0000"/>
                </a:solidFill>
              </a:rPr>
              <a:t>e</a:t>
            </a:r>
            <a:r>
              <a:rPr lang="en-US" dirty="0">
                <a:solidFill>
                  <a:srgbClr val="FF0000"/>
                </a:solidFill>
              </a:rPr>
              <a:t>s</a:t>
            </a:r>
            <a:r>
              <a:rPr lang="x-none" dirty="0">
                <a:solidFill>
                  <a:srgbClr val="FF0000"/>
                </a:solidFill>
              </a:rPr>
              <a:t> – </a:t>
            </a:r>
            <a:r>
              <a:rPr lang="en-US" dirty="0">
                <a:solidFill>
                  <a:srgbClr val="FF0000"/>
                </a:solidFill>
              </a:rPr>
              <a:t>h</a:t>
            </a:r>
            <a:r>
              <a:rPr lang="x-none" dirty="0">
                <a:solidFill>
                  <a:srgbClr val="FF0000"/>
                </a:solidFill>
              </a:rPr>
              <a:t>a</a:t>
            </a:r>
            <a:r>
              <a:rPr lang="en-US" dirty="0">
                <a:solidFill>
                  <a:srgbClr val="FF0000"/>
                </a:solidFill>
              </a:rPr>
              <a:t>r</a:t>
            </a:r>
            <a:r>
              <a:rPr lang="x-none" dirty="0">
                <a:solidFill>
                  <a:srgbClr val="FF0000"/>
                </a:solidFill>
              </a:rPr>
              <a:t>d </a:t>
            </a:r>
            <a:r>
              <a:rPr lang="en-US" dirty="0">
                <a:solidFill>
                  <a:srgbClr val="FF0000"/>
                </a:solidFill>
              </a:rPr>
              <a:t>s</a:t>
            </a:r>
            <a:r>
              <a:rPr lang="x-none" dirty="0">
                <a:solidFill>
                  <a:srgbClr val="FF0000"/>
                </a:solidFill>
              </a:rPr>
              <a:t>t</a:t>
            </a:r>
            <a:r>
              <a:rPr lang="en-US" dirty="0">
                <a:solidFill>
                  <a:srgbClr val="FF0000"/>
                </a:solidFill>
              </a:rPr>
              <a:t>o</a:t>
            </a:r>
            <a:r>
              <a:rPr lang="x-none" dirty="0">
                <a:solidFill>
                  <a:srgbClr val="FF0000"/>
                </a:solidFill>
              </a:rPr>
              <a:t>o</a:t>
            </a:r>
            <a:r>
              <a:rPr lang="en-US" dirty="0">
                <a:solidFill>
                  <a:srgbClr val="FF0000"/>
                </a:solidFill>
              </a:rPr>
              <a:t>l</a:t>
            </a:r>
            <a:r>
              <a:rPr lang="x-none" dirty="0">
                <a:solidFill>
                  <a:srgbClr val="FF0000"/>
                </a:solidFill>
              </a:rPr>
              <a:t> </a:t>
            </a:r>
          </a:p>
          <a:p>
            <a:endParaRPr lang="x-none" dirty="0"/>
          </a:p>
        </p:txBody>
      </p:sp>
    </p:spTree>
    <p:extLst>
      <p:ext uri="{BB962C8B-B14F-4D97-AF65-F5344CB8AC3E}">
        <p14:creationId xmlns:p14="http://schemas.microsoft.com/office/powerpoint/2010/main" val="2578081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EE51C5-5E1D-4034-A28E-558A29982E3B}"/>
              </a:ext>
            </a:extLst>
          </p:cNvPr>
          <p:cNvSpPr>
            <a:spLocks noGrp="1"/>
          </p:cNvSpPr>
          <p:nvPr>
            <p:ph type="title"/>
          </p:nvPr>
        </p:nvSpPr>
        <p:spPr/>
        <p:txBody>
          <a:bodyPr/>
          <a:lstStyle/>
          <a:p>
            <a:r>
              <a:rPr lang="x-none" dirty="0" err="1"/>
              <a:t>DDx</a:t>
            </a:r>
            <a:endParaRPr lang="ar-JO" dirty="0"/>
          </a:p>
        </p:txBody>
      </p:sp>
      <p:sp>
        <p:nvSpPr>
          <p:cNvPr id="3" name="Content Placeholder 2">
            <a:extLst>
              <a:ext uri="{FF2B5EF4-FFF2-40B4-BE49-F238E27FC236}">
                <a16:creationId xmlns="" xmlns:a16="http://schemas.microsoft.com/office/drawing/2014/main" id="{A86831E8-4ECB-4D24-AA20-0147F2F8A96E}"/>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A</a:t>
            </a:r>
            <a:r>
              <a:rPr lang="x-none" dirty="0"/>
              <a:t>n</a:t>
            </a:r>
            <a:r>
              <a:rPr lang="en-US" dirty="0"/>
              <a:t>a</a:t>
            </a:r>
            <a:r>
              <a:rPr lang="x-none" dirty="0"/>
              <a:t>l </a:t>
            </a:r>
            <a:r>
              <a:rPr lang="en-US" dirty="0"/>
              <a:t>f</a:t>
            </a:r>
            <a:r>
              <a:rPr lang="x-none" dirty="0" err="1"/>
              <a:t>i</a:t>
            </a:r>
            <a:r>
              <a:rPr lang="en-US" dirty="0"/>
              <a:t>s</a:t>
            </a:r>
            <a:r>
              <a:rPr lang="x-none" dirty="0"/>
              <a:t>s</a:t>
            </a:r>
            <a:r>
              <a:rPr lang="en-US" dirty="0"/>
              <a:t>u</a:t>
            </a:r>
            <a:r>
              <a:rPr lang="x-none" dirty="0"/>
              <a:t>r</a:t>
            </a:r>
            <a:r>
              <a:rPr lang="en-US" dirty="0"/>
              <a:t>e</a:t>
            </a:r>
            <a:r>
              <a:rPr lang="x-none" dirty="0"/>
              <a:t> ( </a:t>
            </a:r>
            <a:r>
              <a:rPr lang="en-US" dirty="0"/>
              <a:t>t</a:t>
            </a:r>
            <a:r>
              <a:rPr lang="x-none" dirty="0"/>
              <a:t>y</a:t>
            </a:r>
            <a:r>
              <a:rPr lang="en-US" dirty="0"/>
              <a:t>p</a:t>
            </a:r>
            <a:r>
              <a:rPr lang="x-none" dirty="0" err="1"/>
              <a:t>i</a:t>
            </a:r>
            <a:r>
              <a:rPr lang="en-US" dirty="0"/>
              <a:t>c</a:t>
            </a:r>
            <a:r>
              <a:rPr lang="x-none" dirty="0"/>
              <a:t>a</a:t>
            </a:r>
            <a:r>
              <a:rPr lang="en-US" dirty="0"/>
              <a:t>l</a:t>
            </a:r>
            <a:r>
              <a:rPr lang="x-none" dirty="0"/>
              <a:t> </a:t>
            </a:r>
            <a:r>
              <a:rPr lang="en-US" dirty="0"/>
              <a:t>s</a:t>
            </a:r>
            <a:r>
              <a:rPr lang="x-none" dirty="0"/>
              <a:t>c</a:t>
            </a:r>
            <a:r>
              <a:rPr lang="en-US" dirty="0"/>
              <a:t>e</a:t>
            </a:r>
            <a:r>
              <a:rPr lang="x-none" dirty="0"/>
              <a:t>n</a:t>
            </a:r>
            <a:r>
              <a:rPr lang="en-US" dirty="0"/>
              <a:t>a</a:t>
            </a:r>
            <a:r>
              <a:rPr lang="x-none" dirty="0"/>
              <a:t>r</a:t>
            </a:r>
            <a:r>
              <a:rPr lang="en-US" dirty="0" err="1"/>
              <a:t>i</a:t>
            </a:r>
            <a:r>
              <a:rPr lang="x-none" dirty="0"/>
              <a:t>o )</a:t>
            </a:r>
          </a:p>
          <a:p>
            <a:pPr marL="514350" indent="-514350">
              <a:buFont typeface="+mj-lt"/>
              <a:buAutoNum type="arabicPeriod"/>
            </a:pPr>
            <a:r>
              <a:rPr lang="en-US" dirty="0"/>
              <a:t>Complicated </a:t>
            </a:r>
            <a:r>
              <a:rPr lang="en-US" dirty="0" err="1"/>
              <a:t>hemorroids</a:t>
            </a:r>
            <a:r>
              <a:rPr lang="en-US" dirty="0"/>
              <a:t> ( prolapsed or thrombosed )</a:t>
            </a:r>
          </a:p>
          <a:p>
            <a:pPr marL="514350" indent="-514350">
              <a:buFont typeface="+mj-lt"/>
              <a:buAutoNum type="arabicPeriod"/>
            </a:pPr>
            <a:r>
              <a:rPr lang="en-US" dirty="0"/>
              <a:t>Peri-anal abscess </a:t>
            </a:r>
          </a:p>
          <a:p>
            <a:pPr marL="514350" indent="-514350">
              <a:buFont typeface="+mj-lt"/>
              <a:buAutoNum type="arabicPeriod"/>
            </a:pPr>
            <a:r>
              <a:rPr lang="en-US" dirty="0"/>
              <a:t>Anal cancer ( if old age )</a:t>
            </a:r>
          </a:p>
          <a:p>
            <a:pPr marL="0" indent="0">
              <a:buNone/>
            </a:pPr>
            <a:endParaRPr lang="en-US" dirty="0"/>
          </a:p>
          <a:p>
            <a:r>
              <a:rPr lang="en-US" dirty="0"/>
              <a:t>If throbbing pain + bulging mass + mucus secretion and without constipation and bleeding </a:t>
            </a:r>
          </a:p>
          <a:p>
            <a:pPr marL="0" indent="0">
              <a:buNone/>
            </a:pPr>
            <a:r>
              <a:rPr lang="en-US" dirty="0"/>
              <a:t>The </a:t>
            </a:r>
            <a:r>
              <a:rPr lang="en-US" dirty="0" err="1"/>
              <a:t>DDx</a:t>
            </a:r>
            <a:r>
              <a:rPr lang="en-US" dirty="0"/>
              <a:t> is point 2 and 3 only</a:t>
            </a:r>
          </a:p>
          <a:p>
            <a:r>
              <a:rPr lang="en-US" dirty="0"/>
              <a:t>Note : </a:t>
            </a:r>
            <a:r>
              <a:rPr lang="en-US" dirty="0" err="1"/>
              <a:t>prei</a:t>
            </a:r>
            <a:r>
              <a:rPr lang="en-US" dirty="0"/>
              <a:t>-anal abscess unlikely to cause fever ( apart from immunocompromised patients )</a:t>
            </a:r>
          </a:p>
        </p:txBody>
      </p:sp>
    </p:spTree>
    <p:extLst>
      <p:ext uri="{BB962C8B-B14F-4D97-AF65-F5344CB8AC3E}">
        <p14:creationId xmlns:p14="http://schemas.microsoft.com/office/powerpoint/2010/main" val="13073066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 xmlns:a16="http://schemas.microsoft.com/office/drawing/2014/main" id="{AB99B273-775C-46E9-AB65-081BAC61F6E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000"/>
            <a:ext cx="11218333" cy="465375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 xmlns:a16="http://schemas.microsoft.com/office/drawing/2014/main" id="{FF1A3E0C-A1AF-4F16-BC38-181F7EB125FE}"/>
              </a:ext>
            </a:extLst>
          </p:cNvPr>
          <p:cNvSpPr txBox="1">
            <a:spLocks/>
          </p:cNvSpPr>
          <p:nvPr/>
        </p:nvSpPr>
        <p:spPr>
          <a:xfrm>
            <a:off x="550333" y="5257801"/>
            <a:ext cx="10972800" cy="1325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This is anoscope </a:t>
            </a:r>
          </a:p>
          <a:p>
            <a:r>
              <a:rPr lang="en-US" dirty="0"/>
              <a:t>There is two types : metallic and plastic</a:t>
            </a:r>
            <a:endParaRPr lang="ar-JO" dirty="0"/>
          </a:p>
        </p:txBody>
      </p:sp>
    </p:spTree>
    <p:extLst>
      <p:ext uri="{BB962C8B-B14F-4D97-AF65-F5344CB8AC3E}">
        <p14:creationId xmlns:p14="http://schemas.microsoft.com/office/powerpoint/2010/main" val="21168800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0E018F-F497-4775-89BF-4B2A26324CD8}"/>
              </a:ext>
            </a:extLst>
          </p:cNvPr>
          <p:cNvSpPr>
            <a:spLocks noGrp="1"/>
          </p:cNvSpPr>
          <p:nvPr>
            <p:ph type="title"/>
          </p:nvPr>
        </p:nvSpPr>
        <p:spPr/>
        <p:txBody>
          <a:bodyPr/>
          <a:lstStyle/>
          <a:p>
            <a:r>
              <a:rPr lang="en-US" dirty="0"/>
              <a:t>PHYSICAL EXAMINATION </a:t>
            </a:r>
            <a:endParaRPr lang="ar-JO" dirty="0"/>
          </a:p>
        </p:txBody>
      </p:sp>
      <p:sp>
        <p:nvSpPr>
          <p:cNvPr id="3" name="Content Placeholder 2">
            <a:extLst>
              <a:ext uri="{FF2B5EF4-FFF2-40B4-BE49-F238E27FC236}">
                <a16:creationId xmlns="" xmlns:a16="http://schemas.microsoft.com/office/drawing/2014/main" id="{22D80B5A-9FEE-405F-9625-11FC905B2768}"/>
              </a:ext>
            </a:extLst>
          </p:cNvPr>
          <p:cNvSpPr>
            <a:spLocks noGrp="1"/>
          </p:cNvSpPr>
          <p:nvPr>
            <p:ph idx="1"/>
          </p:nvPr>
        </p:nvSpPr>
        <p:spPr>
          <a:xfrm>
            <a:off x="609600" y="1600200"/>
            <a:ext cx="11379200" cy="4983162"/>
          </a:xfrm>
        </p:spPr>
        <p:txBody>
          <a:bodyPr>
            <a:normAutofit fontScale="85000" lnSpcReduction="20000"/>
          </a:bodyPr>
          <a:lstStyle/>
          <a:p>
            <a:pPr>
              <a:buFont typeface="Wingdings" panose="05000000000000000000" pitchFamily="2" charset="2"/>
              <a:buChar char="v"/>
            </a:pPr>
            <a:r>
              <a:rPr lang="en-US" dirty="0"/>
              <a:t>Anal fissure :</a:t>
            </a:r>
          </a:p>
          <a:p>
            <a:r>
              <a:rPr lang="en-US" dirty="0"/>
              <a:t>Most common site : posterior midline </a:t>
            </a:r>
          </a:p>
          <a:p>
            <a:r>
              <a:rPr lang="en-US" dirty="0"/>
              <a:t>C/I for DRE or anoscope except under GA </a:t>
            </a:r>
          </a:p>
          <a:p>
            <a:r>
              <a:rPr lang="en-US" dirty="0"/>
              <a:t>The exam. : only  inspection by separation of anus and ask the patient to do straining </a:t>
            </a:r>
          </a:p>
          <a:p>
            <a:pPr marL="0" indent="0">
              <a:buNone/>
            </a:pPr>
            <a:endParaRPr lang="en-US" dirty="0"/>
          </a:p>
          <a:p>
            <a:pPr>
              <a:buFont typeface="Wingdings" panose="05000000000000000000" pitchFamily="2" charset="2"/>
              <a:buChar char="v"/>
            </a:pPr>
            <a:r>
              <a:rPr lang="en-US" dirty="0"/>
              <a:t>Anal fissures could be : Acute or Chronic  </a:t>
            </a:r>
          </a:p>
          <a:p>
            <a:pPr marL="0" indent="0">
              <a:buNone/>
            </a:pPr>
            <a:r>
              <a:rPr lang="en-US" dirty="0"/>
              <a:t>Chronic fissure signs : </a:t>
            </a:r>
          </a:p>
          <a:p>
            <a:pPr marL="514350" indent="-514350">
              <a:buFont typeface="+mj-lt"/>
              <a:buAutoNum type="arabicPeriod"/>
            </a:pPr>
            <a:r>
              <a:rPr lang="en-US" dirty="0"/>
              <a:t>skin tags : reactionary </a:t>
            </a:r>
            <a:r>
              <a:rPr lang="en-US" dirty="0" err="1"/>
              <a:t>defence</a:t>
            </a:r>
            <a:r>
              <a:rPr lang="en-US" dirty="0"/>
              <a:t> mechanism by the body to protect the ulcer  – usually on the outer surface of anal canal</a:t>
            </a:r>
            <a:br>
              <a:rPr lang="en-US" dirty="0"/>
            </a:br>
            <a:r>
              <a:rPr lang="en-US" dirty="0"/>
              <a:t>(where the mouse is pointing in the pic)</a:t>
            </a:r>
          </a:p>
          <a:p>
            <a:pPr marL="514350" indent="-514350">
              <a:buFont typeface="+mj-lt"/>
              <a:buAutoNum type="arabicPeriod"/>
            </a:pPr>
            <a:r>
              <a:rPr lang="en-US" dirty="0"/>
              <a:t>Hypertrophied anal </a:t>
            </a:r>
            <a:r>
              <a:rPr lang="en-US" dirty="0" err="1"/>
              <a:t>papilli</a:t>
            </a:r>
            <a:r>
              <a:rPr lang="en-US" dirty="0"/>
              <a:t> : on the inner surface </a:t>
            </a:r>
          </a:p>
          <a:p>
            <a:pPr marL="514350" indent="-514350">
              <a:buFont typeface="+mj-lt"/>
              <a:buAutoNum type="arabicPeriod"/>
            </a:pPr>
            <a:r>
              <a:rPr lang="en-US" dirty="0"/>
              <a:t>White base of the ulcer  </a:t>
            </a:r>
          </a:p>
          <a:p>
            <a:r>
              <a:rPr lang="en-US" dirty="0">
                <a:solidFill>
                  <a:srgbClr val="FF0000"/>
                </a:solidFill>
              </a:rPr>
              <a:t>Mostly it is chronic in this patient, due to previous three points</a:t>
            </a:r>
          </a:p>
        </p:txBody>
      </p:sp>
    </p:spTree>
    <p:extLst>
      <p:ext uri="{BB962C8B-B14F-4D97-AF65-F5344CB8AC3E}">
        <p14:creationId xmlns:p14="http://schemas.microsoft.com/office/powerpoint/2010/main" val="1829240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463CFE-F003-49FC-A819-24C8ECCECBA3}"/>
              </a:ext>
            </a:extLst>
          </p:cNvPr>
          <p:cNvSpPr>
            <a:spLocks noGrp="1"/>
          </p:cNvSpPr>
          <p:nvPr>
            <p:ph type="title"/>
          </p:nvPr>
        </p:nvSpPr>
        <p:spPr/>
        <p:txBody>
          <a:bodyPr/>
          <a:lstStyle/>
          <a:p>
            <a:r>
              <a:rPr lang="en-US" dirty="0"/>
              <a:t>NOTES </a:t>
            </a:r>
            <a:endParaRPr lang="ar-JO" dirty="0"/>
          </a:p>
        </p:txBody>
      </p:sp>
      <p:sp>
        <p:nvSpPr>
          <p:cNvPr id="3" name="Content Placeholder 2">
            <a:extLst>
              <a:ext uri="{FF2B5EF4-FFF2-40B4-BE49-F238E27FC236}">
                <a16:creationId xmlns="" xmlns:a16="http://schemas.microsoft.com/office/drawing/2014/main" id="{3C3B6A1A-3AC7-4595-9EAA-3A9C41C8FABB}"/>
              </a:ext>
            </a:extLst>
          </p:cNvPr>
          <p:cNvSpPr>
            <a:spLocks noGrp="1"/>
          </p:cNvSpPr>
          <p:nvPr>
            <p:ph idx="1"/>
          </p:nvPr>
        </p:nvSpPr>
        <p:spPr>
          <a:xfrm>
            <a:off x="101600" y="1600201"/>
            <a:ext cx="12090400" cy="4525963"/>
          </a:xfrm>
        </p:spPr>
        <p:txBody>
          <a:bodyPr>
            <a:normAutofit/>
          </a:bodyPr>
          <a:lstStyle/>
          <a:p>
            <a:pPr>
              <a:buFont typeface="Wingdings" panose="05000000000000000000" pitchFamily="2" charset="2"/>
              <a:buChar char="v"/>
            </a:pPr>
            <a:r>
              <a:rPr lang="en-US" dirty="0"/>
              <a:t>Notes : </a:t>
            </a:r>
          </a:p>
          <a:p>
            <a:pPr marL="514350" indent="-514350">
              <a:buFont typeface="+mj-lt"/>
              <a:buAutoNum type="arabicPeriod"/>
            </a:pPr>
            <a:r>
              <a:rPr lang="en-US" dirty="0"/>
              <a:t>Sphincter never affected in chronic anal fissure (just spasm )</a:t>
            </a:r>
          </a:p>
          <a:p>
            <a:pPr marL="514350" indent="-514350">
              <a:buFont typeface="+mj-lt"/>
              <a:buAutoNum type="arabicPeriod"/>
            </a:pPr>
            <a:r>
              <a:rPr lang="en-US" dirty="0" err="1"/>
              <a:t>Dr.emad</a:t>
            </a:r>
            <a:r>
              <a:rPr lang="en-US" dirty="0"/>
              <a:t> apply conservative treatment on acute and chronic fissures </a:t>
            </a:r>
          </a:p>
          <a:p>
            <a:pPr marL="0" indent="0">
              <a:buNone/>
            </a:pPr>
            <a:endParaRPr lang="en-US" dirty="0"/>
          </a:p>
          <a:p>
            <a:pPr>
              <a:buFont typeface="Wingdings" panose="05000000000000000000" pitchFamily="2" charset="2"/>
              <a:buChar char="v"/>
            </a:pPr>
            <a:r>
              <a:rPr lang="en-US" dirty="0"/>
              <a:t>No need to do any investigation in cases ( young patient – male – straight foreword –vitals stable –small amount of blood ) Except in two cases :</a:t>
            </a:r>
          </a:p>
          <a:p>
            <a:pPr marL="514350" indent="-514350">
              <a:buFont typeface="+mj-lt"/>
              <a:buAutoNum type="arabicPeriod"/>
            </a:pPr>
            <a:r>
              <a:rPr lang="en-US" dirty="0"/>
              <a:t>Site of fissure is suspicious ( off midline fissures ) </a:t>
            </a:r>
          </a:p>
          <a:p>
            <a:pPr marL="514350" indent="-514350">
              <a:buFont typeface="+mj-lt"/>
              <a:buAutoNum type="arabicPeriod"/>
            </a:pPr>
            <a:r>
              <a:rPr lang="en-US" dirty="0"/>
              <a:t>On abdominal examination there is need to do investigations </a:t>
            </a:r>
          </a:p>
          <a:p>
            <a:endParaRPr lang="ar-JO" dirty="0"/>
          </a:p>
        </p:txBody>
      </p:sp>
    </p:spTree>
    <p:extLst>
      <p:ext uri="{BB962C8B-B14F-4D97-AF65-F5344CB8AC3E}">
        <p14:creationId xmlns:p14="http://schemas.microsoft.com/office/powerpoint/2010/main" val="27687053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45FFE-88C0-4903-A492-8D75B08DB90A}"/>
              </a:ext>
            </a:extLst>
          </p:cNvPr>
          <p:cNvSpPr>
            <a:spLocks noGrp="1"/>
          </p:cNvSpPr>
          <p:nvPr>
            <p:ph type="title"/>
          </p:nvPr>
        </p:nvSpPr>
        <p:spPr/>
        <p:txBody>
          <a:bodyPr/>
          <a:lstStyle/>
          <a:p>
            <a:r>
              <a:rPr lang="en-US" dirty="0"/>
              <a:t>TREATMENT </a:t>
            </a:r>
            <a:endParaRPr lang="ar-JO" dirty="0"/>
          </a:p>
        </p:txBody>
      </p:sp>
      <p:sp>
        <p:nvSpPr>
          <p:cNvPr id="3" name="Content Placeholder 2">
            <a:extLst>
              <a:ext uri="{FF2B5EF4-FFF2-40B4-BE49-F238E27FC236}">
                <a16:creationId xmlns="" xmlns:a16="http://schemas.microsoft.com/office/drawing/2014/main" id="{1898D404-0C29-42FF-A92F-60B1944E57D7}"/>
              </a:ext>
            </a:extLst>
          </p:cNvPr>
          <p:cNvSpPr>
            <a:spLocks noGrp="1"/>
          </p:cNvSpPr>
          <p:nvPr>
            <p:ph idx="1"/>
          </p:nvPr>
        </p:nvSpPr>
        <p:spPr>
          <a:xfrm>
            <a:off x="609600" y="1600201"/>
            <a:ext cx="11277600" cy="4525963"/>
          </a:xfrm>
        </p:spPr>
        <p:txBody>
          <a:bodyPr>
            <a:normAutofit/>
          </a:bodyPr>
          <a:lstStyle/>
          <a:p>
            <a:r>
              <a:rPr lang="en-US" b="1" dirty="0"/>
              <a:t>Conservative</a:t>
            </a:r>
            <a:r>
              <a:rPr lang="en-US" dirty="0"/>
              <a:t> :</a:t>
            </a:r>
          </a:p>
          <a:p>
            <a:pPr marL="514350" indent="-514350">
              <a:buFont typeface="+mj-lt"/>
              <a:buAutoNum type="arabicPeriod"/>
            </a:pPr>
            <a:r>
              <a:rPr lang="en-US" dirty="0"/>
              <a:t>Dietary changes ( drink water + high fiber diet )</a:t>
            </a:r>
          </a:p>
          <a:p>
            <a:pPr marL="514350" indent="-514350">
              <a:buFont typeface="+mj-lt"/>
              <a:buAutoNum type="arabicPeriod"/>
            </a:pPr>
            <a:r>
              <a:rPr lang="en-US" dirty="0"/>
              <a:t>Bulky laxatives ( not diarrheal (osmatic) agents because it have the same effect on sphincter = spasm )</a:t>
            </a:r>
          </a:p>
          <a:p>
            <a:pPr marL="514350" indent="-514350">
              <a:buFont typeface="+mj-lt"/>
              <a:buAutoNum type="arabicPeriod"/>
            </a:pPr>
            <a:r>
              <a:rPr lang="en-US" dirty="0" err="1"/>
              <a:t>Sitz</a:t>
            </a:r>
            <a:r>
              <a:rPr lang="en-US" dirty="0"/>
              <a:t> path ( just warm water – don’t use salt )</a:t>
            </a:r>
          </a:p>
          <a:p>
            <a:pPr marL="0" indent="0">
              <a:buNone/>
            </a:pPr>
            <a:r>
              <a:rPr lang="en-US" dirty="0"/>
              <a:t> - Topical and local treatments:</a:t>
            </a:r>
          </a:p>
          <a:p>
            <a:pPr marL="514350" indent="-514350">
              <a:buFont typeface="+mj-lt"/>
              <a:buAutoNum type="arabicPeriod"/>
            </a:pPr>
            <a:r>
              <a:rPr lang="en-US" dirty="0"/>
              <a:t>Nitroglycerine of nifedipine </a:t>
            </a:r>
          </a:p>
          <a:p>
            <a:pPr marL="514350" indent="-514350">
              <a:buFont typeface="+mj-lt"/>
              <a:buAutoNum type="arabicPeriod"/>
            </a:pPr>
            <a:r>
              <a:rPr lang="en-US" dirty="0"/>
              <a:t>Botulinum toxin injection to sphincter.</a:t>
            </a:r>
          </a:p>
          <a:p>
            <a:pPr marL="514350" indent="-514350">
              <a:buFont typeface="+mj-lt"/>
              <a:buAutoNum type="arabicPeriod"/>
            </a:pPr>
            <a:r>
              <a:rPr lang="en-US" dirty="0"/>
              <a:t>Lidocaine ( doesn’t has much effectiveness )</a:t>
            </a:r>
          </a:p>
          <a:p>
            <a:endParaRPr lang="ar-JO" dirty="0"/>
          </a:p>
        </p:txBody>
      </p:sp>
    </p:spTree>
    <p:extLst>
      <p:ext uri="{BB962C8B-B14F-4D97-AF65-F5344CB8AC3E}">
        <p14:creationId xmlns:p14="http://schemas.microsoft.com/office/powerpoint/2010/main" val="26523900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837FB1-0641-42A3-BF6C-533685317310}"/>
              </a:ext>
            </a:extLst>
          </p:cNvPr>
          <p:cNvSpPr>
            <a:spLocks noGrp="1"/>
          </p:cNvSpPr>
          <p:nvPr>
            <p:ph type="title"/>
          </p:nvPr>
        </p:nvSpPr>
        <p:spPr/>
        <p:txBody>
          <a:bodyPr/>
          <a:lstStyle/>
          <a:p>
            <a:r>
              <a:rPr lang="en-US" i="1" dirty="0"/>
              <a:t>CONTINUE</a:t>
            </a:r>
            <a:r>
              <a:rPr lang="en-US" dirty="0"/>
              <a:t> TREATMENT</a:t>
            </a:r>
            <a:endParaRPr lang="ar-JO" dirty="0"/>
          </a:p>
        </p:txBody>
      </p:sp>
      <p:sp>
        <p:nvSpPr>
          <p:cNvPr id="3" name="Content Placeholder 2">
            <a:extLst>
              <a:ext uri="{FF2B5EF4-FFF2-40B4-BE49-F238E27FC236}">
                <a16:creationId xmlns="" xmlns:a16="http://schemas.microsoft.com/office/drawing/2014/main" id="{D0A7B9A4-7AA0-4C17-8E4C-9887E0408DB7}"/>
              </a:ext>
            </a:extLst>
          </p:cNvPr>
          <p:cNvSpPr>
            <a:spLocks noGrp="1"/>
          </p:cNvSpPr>
          <p:nvPr>
            <p:ph idx="1"/>
          </p:nvPr>
        </p:nvSpPr>
        <p:spPr>
          <a:xfrm>
            <a:off x="609600" y="1219200"/>
            <a:ext cx="10972800" cy="5364162"/>
          </a:xfrm>
        </p:spPr>
        <p:txBody>
          <a:bodyPr>
            <a:normAutofit lnSpcReduction="10000"/>
          </a:bodyPr>
          <a:lstStyle/>
          <a:p>
            <a:pPr>
              <a:buFont typeface="Wingdings" panose="05000000000000000000" pitchFamily="2" charset="2"/>
              <a:buChar char="v"/>
            </a:pPr>
            <a:r>
              <a:rPr lang="en-US" b="1" dirty="0"/>
              <a:t>Surgical</a:t>
            </a:r>
            <a:r>
              <a:rPr lang="en-US" dirty="0"/>
              <a:t> : </a:t>
            </a:r>
          </a:p>
          <a:p>
            <a:pPr>
              <a:buFont typeface="Wingdings" panose="05000000000000000000" pitchFamily="2" charset="2"/>
              <a:buChar char="q"/>
            </a:pPr>
            <a:r>
              <a:rPr lang="en-US" dirty="0"/>
              <a:t>Indication : failure of conservative Rx</a:t>
            </a:r>
          </a:p>
          <a:p>
            <a:pPr>
              <a:buFont typeface="Wingdings" panose="05000000000000000000" pitchFamily="2" charset="2"/>
              <a:buChar char="q"/>
            </a:pPr>
            <a:r>
              <a:rPr lang="en-US" dirty="0"/>
              <a:t>Partial lateral internal sphincterotomy ( PLIS)</a:t>
            </a:r>
          </a:p>
          <a:p>
            <a:pPr>
              <a:buFont typeface="Wingdings" panose="05000000000000000000" pitchFamily="2" charset="2"/>
              <a:buChar char="q"/>
            </a:pPr>
            <a:r>
              <a:rPr lang="en-US" dirty="0"/>
              <a:t>At 3 or 9 o'clock  ( but 3 usually used ) </a:t>
            </a:r>
          </a:p>
          <a:p>
            <a:pPr marL="0" indent="0">
              <a:buNone/>
            </a:pPr>
            <a:r>
              <a:rPr lang="en-US" dirty="0"/>
              <a:t>-Why we don’t do it midline ? Due to extension of sphincterotomy leads to incontinence  </a:t>
            </a:r>
            <a:endParaRPr lang="en-US" b="1" dirty="0"/>
          </a:p>
          <a:p>
            <a:pPr marL="0" indent="0">
              <a:buNone/>
            </a:pPr>
            <a:endParaRPr lang="en-US" dirty="0"/>
          </a:p>
          <a:p>
            <a:pPr>
              <a:buFont typeface="Wingdings" panose="05000000000000000000" pitchFamily="2" charset="2"/>
              <a:buChar char="v"/>
            </a:pPr>
            <a:r>
              <a:rPr lang="en-US" dirty="0"/>
              <a:t>Post op Complications : hard stool or flatulence incontinence</a:t>
            </a:r>
          </a:p>
          <a:p>
            <a:pPr>
              <a:buFont typeface="Wingdings" panose="05000000000000000000" pitchFamily="2" charset="2"/>
              <a:buChar char="v"/>
            </a:pPr>
            <a:endParaRPr lang="en-US" dirty="0"/>
          </a:p>
          <a:p>
            <a:pPr>
              <a:buFont typeface="Wingdings" panose="05000000000000000000" pitchFamily="2" charset="2"/>
              <a:buChar char="v"/>
            </a:pPr>
            <a:r>
              <a:rPr lang="en-US" dirty="0"/>
              <a:t>Post op. training :</a:t>
            </a:r>
          </a:p>
          <a:p>
            <a:pPr marL="0" indent="0">
              <a:buNone/>
            </a:pPr>
            <a:r>
              <a:rPr lang="en-US" dirty="0"/>
              <a:t>-The patient make a fist and in the same time tighten the anus </a:t>
            </a:r>
          </a:p>
        </p:txBody>
      </p:sp>
    </p:spTree>
    <p:extLst>
      <p:ext uri="{BB962C8B-B14F-4D97-AF65-F5344CB8AC3E}">
        <p14:creationId xmlns:p14="http://schemas.microsoft.com/office/powerpoint/2010/main" val="40196885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C8E6C8A6-80CD-4D90-A2EC-61246AEC34B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9904" y="609600"/>
            <a:ext cx="11130897"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8654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B69A11-7626-4B31-8146-B9BE35F438E4}"/>
              </a:ext>
            </a:extLst>
          </p:cNvPr>
          <p:cNvSpPr>
            <a:spLocks noGrp="1"/>
          </p:cNvSpPr>
          <p:nvPr>
            <p:ph type="title"/>
          </p:nvPr>
        </p:nvSpPr>
        <p:spPr/>
        <p:txBody>
          <a:bodyPr/>
          <a:lstStyle/>
          <a:p>
            <a:r>
              <a:rPr lang="en-US" dirty="0"/>
              <a:t>PERI-ANAL ABSCESS</a:t>
            </a:r>
            <a:endParaRPr lang="ar-JO" dirty="0"/>
          </a:p>
        </p:txBody>
      </p:sp>
      <p:sp>
        <p:nvSpPr>
          <p:cNvPr id="3" name="Content Placeholder 2">
            <a:extLst>
              <a:ext uri="{FF2B5EF4-FFF2-40B4-BE49-F238E27FC236}">
                <a16:creationId xmlns="" xmlns:a16="http://schemas.microsoft.com/office/drawing/2014/main" id="{2047D8EC-00C1-45CA-9403-2ECB11A6298D}"/>
              </a:ext>
            </a:extLst>
          </p:cNvPr>
          <p:cNvSpPr>
            <a:spLocks noGrp="1"/>
          </p:cNvSpPr>
          <p:nvPr>
            <p:ph idx="1"/>
          </p:nvPr>
        </p:nvSpPr>
        <p:spPr/>
        <p:txBody>
          <a:bodyPr>
            <a:normAutofit/>
          </a:bodyPr>
          <a:lstStyle/>
          <a:p>
            <a:pPr>
              <a:buFont typeface="Wingdings" panose="05000000000000000000" pitchFamily="2" charset="2"/>
              <a:buChar char="v"/>
            </a:pPr>
            <a:r>
              <a:rPr lang="en-US" dirty="0"/>
              <a:t> What is this ? </a:t>
            </a:r>
            <a:r>
              <a:rPr lang="en-US" dirty="0">
                <a:solidFill>
                  <a:srgbClr val="FF0000"/>
                </a:solidFill>
              </a:rPr>
              <a:t>Peri-anal abscess </a:t>
            </a:r>
          </a:p>
          <a:p>
            <a:pPr>
              <a:buFont typeface="Wingdings" panose="05000000000000000000" pitchFamily="2" charset="2"/>
              <a:buChar char="v"/>
            </a:pPr>
            <a:r>
              <a:rPr lang="en-US" dirty="0"/>
              <a:t> What are the signs of abscess ?</a:t>
            </a:r>
          </a:p>
          <a:p>
            <a:pPr>
              <a:buFont typeface="Wingdings" panose="05000000000000000000" pitchFamily="2" charset="2"/>
              <a:buChar char="v"/>
            </a:pPr>
            <a:r>
              <a:rPr lang="en-US" dirty="0"/>
              <a:t> Bulging – redness – fluctuation – tender indurated ( hard ) area </a:t>
            </a:r>
          </a:p>
          <a:p>
            <a:pPr>
              <a:buFont typeface="Wingdings" panose="05000000000000000000" pitchFamily="2" charset="2"/>
              <a:buChar char="v"/>
            </a:pPr>
            <a:r>
              <a:rPr lang="en-US" dirty="0"/>
              <a:t> What is the Rx. ? </a:t>
            </a:r>
          </a:p>
          <a:p>
            <a:pPr marL="514350" indent="-514350">
              <a:buFont typeface="+mj-lt"/>
              <a:buAutoNum type="arabicPeriod"/>
            </a:pPr>
            <a:r>
              <a:rPr lang="en-US" dirty="0"/>
              <a:t>Incision and drainage .</a:t>
            </a:r>
          </a:p>
          <a:p>
            <a:pPr marL="514350" indent="-514350">
              <a:buFont typeface="+mj-lt"/>
              <a:buAutoNum type="arabicPeriod"/>
            </a:pPr>
            <a:r>
              <a:rPr lang="en-US" dirty="0"/>
              <a:t>No indication for prophylaxis antibiotics ( systemic : oral or IV ) except if there is evidence of cellulitis or immunocompromised .</a:t>
            </a:r>
          </a:p>
          <a:p>
            <a:endParaRPr lang="ar-JO" dirty="0"/>
          </a:p>
        </p:txBody>
      </p:sp>
    </p:spTree>
    <p:extLst>
      <p:ext uri="{BB962C8B-B14F-4D97-AF65-F5344CB8AC3E}">
        <p14:creationId xmlns:p14="http://schemas.microsoft.com/office/powerpoint/2010/main" val="26882666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4A8E3736-CC44-4823-83F6-B11594E82BB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11201" y="609600"/>
            <a:ext cx="1114410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319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93994286_566329874011875_234592106703958835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76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94596053_1842785625851993_436655233626118553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0"/>
            <a:ext cx="591647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342900" y="190500"/>
            <a:ext cx="876300" cy="1015663"/>
          </a:xfrm>
          <a:prstGeom prst="rect">
            <a:avLst/>
          </a:prstGeom>
          <a:noFill/>
        </p:spPr>
        <p:txBody>
          <a:bodyPr wrap="square" rtlCol="1">
            <a:spAutoFit/>
          </a:bodyPr>
          <a:lstStyle/>
          <a:p>
            <a:pPr algn="ctr"/>
            <a:r>
              <a:rPr lang="ar-JO" sz="6000" b="1" dirty="0" smtClean="0">
                <a:solidFill>
                  <a:srgbClr val="FF0000"/>
                </a:solidFill>
              </a:rPr>
              <a:t>1</a:t>
            </a:r>
            <a:endParaRPr lang="ar-JO" sz="6000" b="1" dirty="0">
              <a:solidFill>
                <a:srgbClr val="FF0000"/>
              </a:solidFill>
            </a:endParaRPr>
          </a:p>
        </p:txBody>
      </p:sp>
      <p:sp>
        <p:nvSpPr>
          <p:cNvPr id="8" name="مربع نص 7"/>
          <p:cNvSpPr txBox="1"/>
          <p:nvPr/>
        </p:nvSpPr>
        <p:spPr>
          <a:xfrm>
            <a:off x="6076950" y="-13037"/>
            <a:ext cx="876300" cy="1015663"/>
          </a:xfrm>
          <a:prstGeom prst="rect">
            <a:avLst/>
          </a:prstGeom>
          <a:noFill/>
        </p:spPr>
        <p:txBody>
          <a:bodyPr wrap="square" rtlCol="1">
            <a:spAutoFit/>
          </a:bodyPr>
          <a:lstStyle/>
          <a:p>
            <a:pPr algn="ctr"/>
            <a:r>
              <a:rPr lang="ar-JO" sz="6000" b="1" dirty="0" smtClean="0">
                <a:solidFill>
                  <a:srgbClr val="FF0000"/>
                </a:solidFill>
              </a:rPr>
              <a:t>2</a:t>
            </a:r>
            <a:endParaRPr lang="ar-JO" sz="6000" b="1" dirty="0">
              <a:solidFill>
                <a:srgbClr val="FF0000"/>
              </a:solidFill>
            </a:endParaRPr>
          </a:p>
        </p:txBody>
      </p:sp>
    </p:spTree>
    <p:extLst>
      <p:ext uri="{BB962C8B-B14F-4D97-AF65-F5344CB8AC3E}">
        <p14:creationId xmlns:p14="http://schemas.microsoft.com/office/powerpoint/2010/main" val="3361479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F5DBA5-931C-471E-8455-33D84FF8C427}"/>
              </a:ext>
            </a:extLst>
          </p:cNvPr>
          <p:cNvSpPr>
            <a:spLocks noGrp="1"/>
          </p:cNvSpPr>
          <p:nvPr>
            <p:ph type="title"/>
          </p:nvPr>
        </p:nvSpPr>
        <p:spPr/>
        <p:txBody>
          <a:bodyPr>
            <a:normAutofit/>
          </a:bodyPr>
          <a:lstStyle/>
          <a:p>
            <a:r>
              <a:rPr lang="en-US" dirty="0"/>
              <a:t>PIC.1</a:t>
            </a:r>
            <a:br>
              <a:rPr lang="en-US" dirty="0"/>
            </a:br>
            <a:r>
              <a:rPr lang="en-US" dirty="0"/>
              <a:t>Pt. presented with acute pain</a:t>
            </a:r>
            <a:endParaRPr lang="ar-JO" dirty="0"/>
          </a:p>
        </p:txBody>
      </p:sp>
      <p:sp>
        <p:nvSpPr>
          <p:cNvPr id="3" name="Content Placeholder 2">
            <a:extLst>
              <a:ext uri="{FF2B5EF4-FFF2-40B4-BE49-F238E27FC236}">
                <a16:creationId xmlns="" xmlns:a16="http://schemas.microsoft.com/office/drawing/2014/main" id="{397B67D2-E130-4F0A-BF76-B35FC75930D3}"/>
              </a:ext>
            </a:extLst>
          </p:cNvPr>
          <p:cNvSpPr>
            <a:spLocks noGrp="1"/>
          </p:cNvSpPr>
          <p:nvPr>
            <p:ph idx="1"/>
          </p:nvPr>
        </p:nvSpPr>
        <p:spPr/>
        <p:txBody>
          <a:bodyPr/>
          <a:lstStyle/>
          <a:p>
            <a:pPr>
              <a:buFont typeface="Wingdings" panose="05000000000000000000" pitchFamily="2" charset="2"/>
              <a:buChar char="v"/>
            </a:pPr>
            <a:r>
              <a:rPr lang="en-US" dirty="0"/>
              <a:t> What is this ? </a:t>
            </a:r>
            <a:r>
              <a:rPr lang="en-US" dirty="0">
                <a:solidFill>
                  <a:srgbClr val="FF0000"/>
                </a:solidFill>
              </a:rPr>
              <a:t>Thrombosed bile </a:t>
            </a:r>
            <a:r>
              <a:rPr lang="en-US" dirty="0"/>
              <a:t>( blue color ) </a:t>
            </a:r>
          </a:p>
          <a:p>
            <a:pPr>
              <a:buFont typeface="Wingdings" panose="05000000000000000000" pitchFamily="2" charset="2"/>
              <a:buChar char="v"/>
            </a:pPr>
            <a:r>
              <a:rPr lang="en-US" dirty="0"/>
              <a:t> Called disease of 3 days : means that the pain will reside after 3 days .</a:t>
            </a:r>
          </a:p>
          <a:p>
            <a:pPr>
              <a:buFont typeface="Wingdings" panose="05000000000000000000" pitchFamily="2" charset="2"/>
              <a:buChar char="v"/>
            </a:pPr>
            <a:r>
              <a:rPr lang="en-US" dirty="0"/>
              <a:t> C/I for DRE </a:t>
            </a:r>
          </a:p>
          <a:p>
            <a:pPr>
              <a:buFont typeface="Wingdings" panose="05000000000000000000" pitchFamily="2" charset="2"/>
              <a:buChar char="v"/>
            </a:pPr>
            <a:r>
              <a:rPr lang="en-US" dirty="0"/>
              <a:t> Should be Rx. Just like anal fissure – then after 2-3 months we reevaluate and do hemorrhoidectomy </a:t>
            </a:r>
          </a:p>
          <a:p>
            <a:endParaRPr lang="ar-JO" dirty="0"/>
          </a:p>
        </p:txBody>
      </p:sp>
    </p:spTree>
    <p:extLst>
      <p:ext uri="{BB962C8B-B14F-4D97-AF65-F5344CB8AC3E}">
        <p14:creationId xmlns:p14="http://schemas.microsoft.com/office/powerpoint/2010/main" val="28918751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F9A32F-49EF-4D51-9D58-9EA4F8B59372}"/>
              </a:ext>
            </a:extLst>
          </p:cNvPr>
          <p:cNvSpPr>
            <a:spLocks noGrp="1"/>
          </p:cNvSpPr>
          <p:nvPr>
            <p:ph type="title"/>
          </p:nvPr>
        </p:nvSpPr>
        <p:spPr/>
        <p:txBody>
          <a:bodyPr/>
          <a:lstStyle/>
          <a:p>
            <a:r>
              <a:rPr lang="en-US" dirty="0"/>
              <a:t>PIC.2 </a:t>
            </a:r>
            <a:endParaRPr lang="ar-JO" dirty="0"/>
          </a:p>
        </p:txBody>
      </p:sp>
      <p:sp>
        <p:nvSpPr>
          <p:cNvPr id="3" name="Content Placeholder 2">
            <a:extLst>
              <a:ext uri="{FF2B5EF4-FFF2-40B4-BE49-F238E27FC236}">
                <a16:creationId xmlns="" xmlns:a16="http://schemas.microsoft.com/office/drawing/2014/main" id="{79E64E6F-301F-462E-BD57-BC4D1BF46BA2}"/>
              </a:ext>
            </a:extLst>
          </p:cNvPr>
          <p:cNvSpPr>
            <a:spLocks noGrp="1"/>
          </p:cNvSpPr>
          <p:nvPr>
            <p:ph idx="1"/>
          </p:nvPr>
        </p:nvSpPr>
        <p:spPr/>
        <p:txBody>
          <a:bodyPr>
            <a:normAutofit lnSpcReduction="10000"/>
          </a:bodyPr>
          <a:lstStyle/>
          <a:p>
            <a:pPr>
              <a:buFont typeface="Wingdings" panose="05000000000000000000" pitchFamily="2" charset="2"/>
              <a:buChar char="v"/>
            </a:pPr>
            <a:r>
              <a:rPr lang="en-US" dirty="0"/>
              <a:t>Is this rectal prolapse or hemorrhoids ? </a:t>
            </a:r>
            <a:r>
              <a:rPr lang="en-US" dirty="0">
                <a:solidFill>
                  <a:srgbClr val="FF0000"/>
                </a:solidFill>
              </a:rPr>
              <a:t>Hemorrhoids</a:t>
            </a:r>
          </a:p>
          <a:p>
            <a:pPr>
              <a:buFont typeface="Wingdings" panose="05000000000000000000" pitchFamily="2" charset="2"/>
              <a:buChar char="v"/>
            </a:pPr>
            <a:r>
              <a:rPr lang="en-US" dirty="0"/>
              <a:t>How to differentiate ?</a:t>
            </a:r>
          </a:p>
          <a:p>
            <a:pPr marL="514350" indent="-514350">
              <a:buFont typeface="+mj-lt"/>
              <a:buAutoNum type="arabicPeriod"/>
            </a:pPr>
            <a:r>
              <a:rPr lang="en-US" dirty="0">
                <a:solidFill>
                  <a:srgbClr val="FF0000"/>
                </a:solidFill>
              </a:rPr>
              <a:t>Rectal prolapse : </a:t>
            </a:r>
            <a:r>
              <a:rPr lang="en-US" dirty="0"/>
              <a:t>on DRE if done from the center of bulging , it will return + if you do it from the edge of the mass your finger will pass to the anus </a:t>
            </a:r>
          </a:p>
          <a:p>
            <a:pPr marL="514350" indent="-514350">
              <a:buFont typeface="+mj-lt"/>
              <a:buAutoNum type="arabicPeriod"/>
            </a:pPr>
            <a:r>
              <a:rPr lang="en-US" dirty="0">
                <a:solidFill>
                  <a:srgbClr val="FF0000"/>
                </a:solidFill>
              </a:rPr>
              <a:t>Hemorrhoids : </a:t>
            </a:r>
            <a:r>
              <a:rPr lang="en-US" dirty="0"/>
              <a:t>on DRE if done from the center of bulging , it will NOT return + if you do it from the edge of the mass your finger will pass to the skin </a:t>
            </a:r>
          </a:p>
          <a:p>
            <a:r>
              <a:rPr lang="en-US" dirty="0"/>
              <a:t>Should be Rx. Just like anal fissure – then after 2-3 months we do hemorrhoidectomy </a:t>
            </a:r>
          </a:p>
          <a:p>
            <a:pPr marL="0" indent="0">
              <a:buNone/>
            </a:pPr>
            <a:endParaRPr lang="en-US" dirty="0"/>
          </a:p>
          <a:p>
            <a:pPr marL="0" indent="0">
              <a:buNone/>
            </a:pPr>
            <a:endParaRPr lang="en-US" dirty="0"/>
          </a:p>
          <a:p>
            <a:endParaRPr lang="ar-JO" dirty="0"/>
          </a:p>
        </p:txBody>
      </p:sp>
    </p:spTree>
    <p:extLst>
      <p:ext uri="{BB962C8B-B14F-4D97-AF65-F5344CB8AC3E}">
        <p14:creationId xmlns:p14="http://schemas.microsoft.com/office/powerpoint/2010/main" val="24624635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300A92-54FB-42DC-A778-E18ACEF89166}"/>
              </a:ext>
            </a:extLst>
          </p:cNvPr>
          <p:cNvSpPr>
            <a:spLocks noGrp="1"/>
          </p:cNvSpPr>
          <p:nvPr>
            <p:ph type="title"/>
          </p:nvPr>
        </p:nvSpPr>
        <p:spPr/>
        <p:txBody>
          <a:bodyPr/>
          <a:lstStyle/>
          <a:p>
            <a:r>
              <a:rPr lang="en-US" dirty="0"/>
              <a:t>CASE 2 </a:t>
            </a:r>
            <a:r>
              <a:rPr lang="ar-JO" dirty="0"/>
              <a:t>حاله مكرره بسنه رابعه</a:t>
            </a:r>
          </a:p>
        </p:txBody>
      </p:sp>
      <p:sp>
        <p:nvSpPr>
          <p:cNvPr id="3" name="Content Placeholder 2">
            <a:extLst>
              <a:ext uri="{FF2B5EF4-FFF2-40B4-BE49-F238E27FC236}">
                <a16:creationId xmlns="" xmlns:a16="http://schemas.microsoft.com/office/drawing/2014/main" id="{81A5AFB5-6D50-4091-94CB-BCD6EE02FA83}"/>
              </a:ext>
            </a:extLst>
          </p:cNvPr>
          <p:cNvSpPr>
            <a:spLocks noGrp="1"/>
          </p:cNvSpPr>
          <p:nvPr>
            <p:ph idx="1"/>
          </p:nvPr>
        </p:nvSpPr>
        <p:spPr>
          <a:xfrm>
            <a:off x="101600" y="1600200"/>
            <a:ext cx="12090400" cy="4983162"/>
          </a:xfrm>
        </p:spPr>
        <p:txBody>
          <a:bodyPr>
            <a:normAutofit/>
          </a:bodyPr>
          <a:lstStyle/>
          <a:p>
            <a:pPr>
              <a:buFont typeface="Wingdings" panose="05000000000000000000" pitchFamily="2" charset="2"/>
              <a:buChar char="v"/>
            </a:pPr>
            <a:r>
              <a:rPr lang="en-US" dirty="0"/>
              <a:t> 65 year old male patient presented to the clinic with a history of constipation Please answer the following: </a:t>
            </a:r>
          </a:p>
          <a:p>
            <a:pPr marL="514350" indent="-514350">
              <a:buFont typeface="+mj-lt"/>
              <a:buAutoNum type="arabicPeriod"/>
            </a:pPr>
            <a:r>
              <a:rPr lang="en-US" dirty="0"/>
              <a:t>take a relevant focused history. </a:t>
            </a:r>
          </a:p>
          <a:p>
            <a:pPr marL="514350" indent="-514350">
              <a:buFont typeface="+mj-lt"/>
              <a:buAutoNum type="arabicPeriod"/>
            </a:pPr>
            <a:r>
              <a:rPr lang="en-US" dirty="0"/>
              <a:t>according to the patient history, put your Differential diagnosis </a:t>
            </a:r>
          </a:p>
          <a:p>
            <a:pPr marL="514350" indent="-514350">
              <a:buFont typeface="+mj-lt"/>
              <a:buAutoNum type="arabicPeriod"/>
            </a:pPr>
            <a:r>
              <a:rPr lang="en-US" dirty="0"/>
              <a:t>according to the patient history, what physical signs you may focused during examination</a:t>
            </a:r>
          </a:p>
          <a:p>
            <a:pPr marL="514350" indent="-514350">
              <a:buFont typeface="+mj-lt"/>
              <a:buAutoNum type="arabicPeriod"/>
            </a:pPr>
            <a:r>
              <a:rPr lang="en-US" dirty="0"/>
              <a:t>according to the history and examination, what investigation you would listed to do. </a:t>
            </a:r>
          </a:p>
          <a:p>
            <a:pPr marL="514350" indent="-514350">
              <a:buFont typeface="+mj-lt"/>
              <a:buAutoNum type="arabicPeriod"/>
            </a:pPr>
            <a:r>
              <a:rPr lang="en-US" dirty="0"/>
              <a:t>put your lines of treatment based on case diagnosis.</a:t>
            </a:r>
            <a:endParaRPr lang="ar-JO" dirty="0"/>
          </a:p>
        </p:txBody>
      </p:sp>
    </p:spTree>
    <p:extLst>
      <p:ext uri="{BB962C8B-B14F-4D97-AF65-F5344CB8AC3E}">
        <p14:creationId xmlns:p14="http://schemas.microsoft.com/office/powerpoint/2010/main" val="2030700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810" y="2742565"/>
            <a:ext cx="10515600" cy="1325563"/>
          </a:xfrm>
        </p:spPr>
        <p:txBody>
          <a:bodyPr>
            <a:noAutofit/>
          </a:bodyPr>
          <a:lstStyle/>
          <a:p>
            <a:pPr algn="ctr"/>
            <a:r>
              <a:rPr lang="en-US" sz="5400" dirty="0" smtClean="0">
                <a:solidFill>
                  <a:srgbClr val="FF0000"/>
                </a:solidFill>
              </a:rPr>
              <a:t>Intestinal obstruction</a:t>
            </a:r>
            <a:br>
              <a:rPr lang="en-US" sz="5400" dirty="0" smtClean="0">
                <a:solidFill>
                  <a:srgbClr val="FF0000"/>
                </a:solidFill>
              </a:rPr>
            </a:br>
            <a:r>
              <a:rPr lang="en-US" sz="5400" dirty="0" err="1" smtClean="0">
                <a:solidFill>
                  <a:srgbClr val="FF0000"/>
                </a:solidFill>
              </a:rPr>
              <a:t>Dr.Bassam</a:t>
            </a:r>
            <a:r>
              <a:rPr lang="en-US" sz="5400" dirty="0" smtClean="0">
                <a:solidFill>
                  <a:srgbClr val="FF0000"/>
                </a:solidFill>
              </a:rPr>
              <a:t> </a:t>
            </a:r>
            <a:endParaRPr lang="en-US" sz="5400" dirty="0">
              <a:solidFill>
                <a:srgbClr val="FF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0843"/>
            <a:ext cx="10515600" cy="5950634"/>
          </a:xfrm>
        </p:spPr>
        <p:txBody>
          <a:bodyPr>
            <a:normAutofit lnSpcReduction="10000"/>
          </a:bodyPr>
          <a:lstStyle/>
          <a:p>
            <a:r>
              <a:rPr lang="en-US" dirty="0" smtClean="0"/>
              <a:t>-Classification of IO:</a:t>
            </a:r>
          </a:p>
          <a:p>
            <a:r>
              <a:rPr lang="en-US" dirty="0" smtClean="0"/>
              <a:t>1)Anatomical : Small VS Large Bowl </a:t>
            </a:r>
          </a:p>
          <a:p>
            <a:r>
              <a:rPr lang="en-US" dirty="0" smtClean="0"/>
              <a:t>2)Dynamic(mechanical) VS </a:t>
            </a:r>
            <a:r>
              <a:rPr lang="en-US" dirty="0" err="1" smtClean="0"/>
              <a:t>adynamic</a:t>
            </a:r>
            <a:r>
              <a:rPr lang="en-US" dirty="0" smtClean="0"/>
              <a:t>(paralytic)</a:t>
            </a:r>
          </a:p>
          <a:p>
            <a:r>
              <a:rPr lang="en-US" dirty="0" smtClean="0"/>
              <a:t>3)Partial VS Complete Obstruction</a:t>
            </a:r>
          </a:p>
          <a:p>
            <a:r>
              <a:rPr lang="en-US" dirty="0" smtClean="0"/>
              <a:t>4)Simple VS Strangulated</a:t>
            </a:r>
          </a:p>
          <a:p>
            <a:r>
              <a:rPr lang="en-US" dirty="0" smtClean="0"/>
              <a:t>5)True VS pseudo-Obstruction</a:t>
            </a:r>
          </a:p>
          <a:p>
            <a:r>
              <a:rPr lang="en-US" dirty="0" smtClean="0"/>
              <a:t>**Acute Colonic pseudo-Obstruction**</a:t>
            </a:r>
          </a:p>
          <a:p>
            <a:r>
              <a:rPr lang="en-US" dirty="0" smtClean="0"/>
              <a:t>-Clinical Picture: Same As dossier (6</a:t>
            </a:r>
            <a:r>
              <a:rPr lang="en-US" baseline="30000" dirty="0" smtClean="0"/>
              <a:t>th</a:t>
            </a:r>
            <a:r>
              <a:rPr lang="en-US" dirty="0" smtClean="0"/>
              <a:t> year seminars)</a:t>
            </a:r>
          </a:p>
          <a:p>
            <a:r>
              <a:rPr lang="en-US" dirty="0" smtClean="0"/>
              <a:t>Constipation, Distention, Colicky Abdominal pain </a:t>
            </a:r>
          </a:p>
          <a:p>
            <a:r>
              <a:rPr lang="en-US" dirty="0" smtClean="0"/>
              <a:t>Large Bowl: early constipation, distention.</a:t>
            </a:r>
          </a:p>
          <a:p>
            <a:r>
              <a:rPr lang="en-US" dirty="0" smtClean="0"/>
              <a:t>Small bowl: pain followed by vomiting.*if the obstruction in the beginning of jejunum</a:t>
            </a:r>
            <a:r>
              <a:rPr lang="en-US" dirty="0" smtClean="0">
                <a:sym typeface="Wingdings"/>
              </a:rPr>
              <a:t></a:t>
            </a:r>
            <a:r>
              <a:rPr lang="en-US" dirty="0" smtClean="0"/>
              <a:t> no distention*</a:t>
            </a:r>
          </a:p>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64566"/>
            <a:ext cx="10515600" cy="4812397"/>
          </a:xfrm>
        </p:spPr>
        <p:txBody>
          <a:bodyPr/>
          <a:lstStyle/>
          <a:p>
            <a:r>
              <a:rPr lang="en-US" dirty="0" smtClean="0"/>
              <a:t>Small Bowl Obstruction:</a:t>
            </a:r>
          </a:p>
          <a:p>
            <a:r>
              <a:rPr lang="en-US" dirty="0" smtClean="0"/>
              <a:t>-Clinical presentation: Mentioned above.</a:t>
            </a:r>
          </a:p>
          <a:p>
            <a:r>
              <a:rPr lang="en-US" dirty="0" smtClean="0"/>
              <a:t>-Causes: Post op adhesions(60% of cases), Hernia, </a:t>
            </a:r>
            <a:r>
              <a:rPr lang="en-US" dirty="0" err="1" smtClean="0"/>
              <a:t>Chron’s</a:t>
            </a:r>
            <a:r>
              <a:rPr lang="en-US" dirty="0" smtClean="0"/>
              <a:t> disease, Malignancy (metastasis ;</a:t>
            </a:r>
            <a:r>
              <a:rPr lang="en-US" dirty="0" err="1" smtClean="0"/>
              <a:t>carcinomatosis</a:t>
            </a:r>
            <a:r>
              <a:rPr lang="en-US" dirty="0" smtClean="0"/>
              <a:t> </a:t>
            </a:r>
            <a:r>
              <a:rPr lang="en-US" dirty="0" err="1" smtClean="0"/>
              <a:t>perotinii</a:t>
            </a:r>
            <a:r>
              <a:rPr lang="en-US" dirty="0" smtClean="0"/>
              <a:t> or </a:t>
            </a:r>
            <a:r>
              <a:rPr lang="en-US" dirty="0" err="1" smtClean="0"/>
              <a:t>Intraabdominal</a:t>
            </a:r>
            <a:r>
              <a:rPr lang="en-US" dirty="0" smtClean="0"/>
              <a:t> tumor causing compression or </a:t>
            </a:r>
            <a:r>
              <a:rPr lang="en-US" dirty="0" err="1" smtClean="0"/>
              <a:t>intussusception</a:t>
            </a:r>
            <a:r>
              <a:rPr lang="en-US" dirty="0" smtClean="0"/>
              <a:t>).</a:t>
            </a:r>
          </a:p>
          <a:p>
            <a:r>
              <a:rPr lang="en-US" dirty="0" smtClean="0"/>
              <a:t>-Approach --&gt;</a:t>
            </a:r>
          </a:p>
          <a:p>
            <a:r>
              <a:rPr lang="en-US" dirty="0" smtClean="0"/>
              <a:t>Patient present vomiting, Pain, Constipation , Distention?</a:t>
            </a:r>
          </a:p>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83212"/>
            <a:ext cx="10515600" cy="5093751"/>
          </a:xfrm>
        </p:spPr>
        <p:txBody>
          <a:bodyPr>
            <a:normAutofit/>
          </a:bodyPr>
          <a:lstStyle/>
          <a:p>
            <a:r>
              <a:rPr lang="en-US" dirty="0" smtClean="0">
                <a:solidFill>
                  <a:srgbClr val="FF0000"/>
                </a:solidFill>
              </a:rPr>
              <a:t>1)History: </a:t>
            </a:r>
          </a:p>
          <a:p>
            <a:r>
              <a:rPr lang="en-US" dirty="0" smtClean="0"/>
              <a:t>-Analysis of Pain? Sever, localized </a:t>
            </a:r>
            <a:r>
              <a:rPr lang="en-US" dirty="0" err="1" smtClean="0"/>
              <a:t>pain</a:t>
            </a:r>
            <a:r>
              <a:rPr lang="en-US" dirty="0" err="1" smtClean="0">
                <a:sym typeface="Wingdings"/>
              </a:rPr>
              <a:t></a:t>
            </a:r>
            <a:r>
              <a:rPr lang="en-US" dirty="0" err="1" smtClean="0"/>
              <a:t>strangulation</a:t>
            </a:r>
            <a:endParaRPr lang="en-US" dirty="0" smtClean="0"/>
          </a:p>
          <a:p>
            <a:r>
              <a:rPr lang="en-US" dirty="0" smtClean="0"/>
              <a:t>                              Colicky pain</a:t>
            </a:r>
            <a:r>
              <a:rPr lang="en-US" dirty="0" smtClean="0">
                <a:sym typeface="Wingdings"/>
              </a:rPr>
              <a:t></a:t>
            </a:r>
            <a:r>
              <a:rPr lang="en-US" dirty="0" smtClean="0"/>
              <a:t> simple (no complication)</a:t>
            </a:r>
          </a:p>
          <a:p>
            <a:r>
              <a:rPr lang="en-US" dirty="0" smtClean="0"/>
              <a:t>-Analysis of vomiting? Bilious or only food… may indicate level of obstruction.</a:t>
            </a:r>
          </a:p>
          <a:p>
            <a:r>
              <a:rPr lang="en-US" dirty="0" smtClean="0"/>
              <a:t>-History of previous surgeries? </a:t>
            </a:r>
            <a:r>
              <a:rPr lang="en-US" dirty="0" smtClean="0">
                <a:sym typeface="Wingdings"/>
              </a:rPr>
              <a:t></a:t>
            </a:r>
            <a:r>
              <a:rPr lang="en-US" dirty="0" smtClean="0"/>
              <a:t>Post op adhesions </a:t>
            </a:r>
          </a:p>
          <a:p>
            <a:r>
              <a:rPr lang="en-US" dirty="0" smtClean="0"/>
              <a:t>-History of Hernia? Or Noticed any lump or </a:t>
            </a:r>
            <a:r>
              <a:rPr lang="en-US" dirty="0" err="1" smtClean="0"/>
              <a:t>swellingin</a:t>
            </a:r>
            <a:r>
              <a:rPr lang="en-US" dirty="0" smtClean="0"/>
              <a:t> inguinal area?</a:t>
            </a:r>
          </a:p>
          <a:p>
            <a:r>
              <a:rPr lang="en-US" dirty="0" smtClean="0"/>
              <a:t>-Constipation, </a:t>
            </a:r>
            <a:r>
              <a:rPr lang="en-US" dirty="0" err="1" smtClean="0"/>
              <a:t>obstipation</a:t>
            </a:r>
            <a:r>
              <a:rPr lang="en-US" dirty="0" smtClean="0"/>
              <a:t>? Complete VS Partial </a:t>
            </a:r>
          </a:p>
          <a:p>
            <a:r>
              <a:rPr lang="en-US" dirty="0" smtClean="0"/>
              <a:t>-History of Diarrhea or abdominal pain? R/O </a:t>
            </a:r>
            <a:r>
              <a:rPr lang="en-US" dirty="0" err="1" smtClean="0"/>
              <a:t>Chron’s</a:t>
            </a:r>
            <a:r>
              <a:rPr lang="en-US" dirty="0" smtClean="0"/>
              <a:t> disease</a:t>
            </a:r>
          </a:p>
          <a:p>
            <a:r>
              <a:rPr lang="en-US" dirty="0" smtClean="0"/>
              <a:t>-History of malignancy? Or B Symptoms?</a:t>
            </a:r>
          </a:p>
          <a:p>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7114"/>
            <a:ext cx="10515600" cy="5529849"/>
          </a:xfrm>
        </p:spPr>
        <p:txBody>
          <a:bodyPr>
            <a:normAutofit fontScale="92500"/>
          </a:bodyPr>
          <a:lstStyle/>
          <a:p>
            <a:r>
              <a:rPr lang="en-US" dirty="0" smtClean="0">
                <a:solidFill>
                  <a:srgbClr val="FF0000"/>
                </a:solidFill>
              </a:rPr>
              <a:t>2) Examination:</a:t>
            </a:r>
          </a:p>
          <a:p>
            <a:r>
              <a:rPr lang="en-US" dirty="0" smtClean="0"/>
              <a:t>-General Examination: looking ill or toxic with sever </a:t>
            </a:r>
            <a:r>
              <a:rPr lang="en-US" dirty="0" err="1" smtClean="0"/>
              <a:t>pain</a:t>
            </a:r>
            <a:r>
              <a:rPr lang="en-US" dirty="0" err="1" smtClean="0">
                <a:sym typeface="Wingdings"/>
              </a:rPr>
              <a:t></a:t>
            </a:r>
            <a:r>
              <a:rPr lang="en-US" dirty="0" err="1" smtClean="0"/>
              <a:t>perforation</a:t>
            </a:r>
            <a:r>
              <a:rPr lang="en-US" dirty="0" smtClean="0"/>
              <a:t>!</a:t>
            </a:r>
          </a:p>
          <a:p>
            <a:r>
              <a:rPr lang="en-US" dirty="0" smtClean="0"/>
              <a:t>-Sings of Dehydration and Vital signs? (pulse, BP and postural hypotension, skin </a:t>
            </a:r>
            <a:r>
              <a:rPr lang="en-US" dirty="0" err="1" smtClean="0"/>
              <a:t>turgor</a:t>
            </a:r>
            <a:r>
              <a:rPr lang="en-US" dirty="0" smtClean="0"/>
              <a:t>….)</a:t>
            </a:r>
          </a:p>
          <a:p>
            <a:r>
              <a:rPr lang="en-US" dirty="0" smtClean="0"/>
              <a:t>-Abdominal Examination+ PR + </a:t>
            </a:r>
            <a:r>
              <a:rPr lang="en-US" dirty="0" err="1" smtClean="0"/>
              <a:t>Hernial</a:t>
            </a:r>
            <a:r>
              <a:rPr lang="en-US" dirty="0" smtClean="0"/>
              <a:t> orifices:</a:t>
            </a:r>
          </a:p>
          <a:p>
            <a:r>
              <a:rPr lang="en-US" dirty="0" smtClean="0"/>
              <a:t>Inspect for: movement with respiration and </a:t>
            </a:r>
            <a:r>
              <a:rPr lang="en-US" dirty="0" err="1" smtClean="0"/>
              <a:t>Hernial</a:t>
            </a:r>
            <a:r>
              <a:rPr lang="en-US" dirty="0" smtClean="0"/>
              <a:t> orifices.</a:t>
            </a:r>
          </a:p>
          <a:p>
            <a:r>
              <a:rPr lang="en-US" dirty="0" smtClean="0"/>
              <a:t>Palpation: </a:t>
            </a:r>
            <a:r>
              <a:rPr lang="en-US" dirty="0" err="1" smtClean="0"/>
              <a:t>Tenderness,Rigidity,Guarding</a:t>
            </a:r>
            <a:r>
              <a:rPr lang="en-US" dirty="0" smtClean="0">
                <a:sym typeface="Wingdings"/>
              </a:rPr>
              <a:t></a:t>
            </a:r>
            <a:r>
              <a:rPr lang="en-US" dirty="0" smtClean="0"/>
              <a:t> perforation (peritonitis)</a:t>
            </a:r>
          </a:p>
          <a:p>
            <a:r>
              <a:rPr lang="en-US" dirty="0" smtClean="0"/>
              <a:t>Auscultation: Bowl Sounds: if Exaggerated </a:t>
            </a:r>
            <a:r>
              <a:rPr lang="en-US" dirty="0" err="1" smtClean="0"/>
              <a:t>Sound</a:t>
            </a:r>
            <a:r>
              <a:rPr lang="en-US" dirty="0" err="1" smtClean="0">
                <a:sym typeface="Wingdings"/>
              </a:rPr>
              <a:t></a:t>
            </a:r>
            <a:r>
              <a:rPr lang="en-US" dirty="0" err="1" smtClean="0"/>
              <a:t>Simple</a:t>
            </a:r>
            <a:r>
              <a:rPr lang="en-US" dirty="0" smtClean="0"/>
              <a:t> obstruction</a:t>
            </a:r>
          </a:p>
          <a:p>
            <a:r>
              <a:rPr lang="en-US" dirty="0" smtClean="0"/>
              <a:t>If Absent bowl </a:t>
            </a:r>
            <a:r>
              <a:rPr lang="en-US" dirty="0" err="1" smtClean="0"/>
              <a:t>sound</a:t>
            </a:r>
            <a:r>
              <a:rPr lang="en-US" dirty="0" err="1" smtClean="0">
                <a:sym typeface="Wingdings"/>
              </a:rPr>
              <a:t></a:t>
            </a:r>
            <a:r>
              <a:rPr lang="en-US" dirty="0" err="1" smtClean="0"/>
              <a:t>Strangulated</a:t>
            </a:r>
            <a:r>
              <a:rPr lang="en-US" dirty="0" smtClean="0"/>
              <a:t> (complicated).</a:t>
            </a:r>
          </a:p>
          <a:p>
            <a:r>
              <a:rPr lang="en-US" dirty="0" smtClean="0"/>
              <a:t>-Palpate hernia orifices.</a:t>
            </a:r>
          </a:p>
          <a:p>
            <a:r>
              <a:rPr lang="en-US" dirty="0" smtClean="0"/>
              <a:t>-PR examination (gangrenous bowl: Dark red blood,, Metastasis: Plummer shelf).</a:t>
            </a:r>
          </a:p>
          <a:p>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1858"/>
            <a:ext cx="10515600" cy="5375105"/>
          </a:xfrm>
        </p:spPr>
        <p:txBody>
          <a:bodyPr>
            <a:normAutofit fontScale="92500" lnSpcReduction="10000"/>
          </a:bodyPr>
          <a:lstStyle/>
          <a:p>
            <a:r>
              <a:rPr lang="en-US" dirty="0" smtClean="0">
                <a:solidFill>
                  <a:srgbClr val="FF0000"/>
                </a:solidFill>
              </a:rPr>
              <a:t>3) Investigation and management: </a:t>
            </a:r>
          </a:p>
          <a:p>
            <a:r>
              <a:rPr lang="en-US" dirty="0" smtClean="0"/>
              <a:t>If the patient has only Distention exaggerated bowl sounds and free PR exam( no signs of strangulation)</a:t>
            </a:r>
            <a:r>
              <a:rPr lang="en-US" dirty="0" smtClean="0">
                <a:sym typeface="Wingdings"/>
              </a:rPr>
              <a:t></a:t>
            </a:r>
            <a:r>
              <a:rPr lang="en-US" dirty="0" smtClean="0"/>
              <a:t> Stable patient so we do </a:t>
            </a:r>
          </a:p>
          <a:p>
            <a:r>
              <a:rPr lang="en-US" dirty="0" smtClean="0"/>
              <a:t>1-CBC: WBC (normal in simple obstruction and high in strangulation, </a:t>
            </a:r>
            <a:r>
              <a:rPr lang="en-US" dirty="0" err="1" smtClean="0"/>
              <a:t>Haemoconcentration</a:t>
            </a:r>
            <a:r>
              <a:rPr lang="en-US" dirty="0" smtClean="0"/>
              <a:t> ( due to vomiting)</a:t>
            </a:r>
          </a:p>
          <a:p>
            <a:r>
              <a:rPr lang="en-US" dirty="0" smtClean="0"/>
              <a:t>2-Electrolytes (may have </a:t>
            </a:r>
            <a:r>
              <a:rPr lang="en-US" dirty="0" err="1" smtClean="0"/>
              <a:t>hypokalemia</a:t>
            </a:r>
            <a:r>
              <a:rPr lang="en-US" dirty="0" smtClean="0"/>
              <a:t> and </a:t>
            </a:r>
            <a:r>
              <a:rPr lang="en-US" dirty="0" err="1" smtClean="0"/>
              <a:t>hyponatremia</a:t>
            </a:r>
            <a:r>
              <a:rPr lang="en-US" dirty="0" smtClean="0"/>
              <a:t>)</a:t>
            </a:r>
          </a:p>
          <a:p>
            <a:r>
              <a:rPr lang="en-US" dirty="0" smtClean="0"/>
              <a:t>3-Urae and </a:t>
            </a:r>
            <a:r>
              <a:rPr lang="en-US" dirty="0" err="1" smtClean="0"/>
              <a:t>Creatinine</a:t>
            </a:r>
            <a:r>
              <a:rPr lang="en-US" dirty="0" smtClean="0"/>
              <a:t>.</a:t>
            </a:r>
          </a:p>
          <a:p>
            <a:r>
              <a:rPr lang="en-US" dirty="0" smtClean="0"/>
              <a:t>4- X-RAY: abdominal erect and supine..</a:t>
            </a:r>
          </a:p>
          <a:p>
            <a:r>
              <a:rPr lang="en-US" dirty="0" smtClean="0"/>
              <a:t> supine more important it shows which part of bowl is obstructed:</a:t>
            </a:r>
          </a:p>
          <a:p>
            <a:r>
              <a:rPr lang="en-US" dirty="0" smtClean="0"/>
              <a:t>Duodenum: double bubble appearance,, jejunum: </a:t>
            </a:r>
            <a:r>
              <a:rPr lang="en-US" dirty="0" err="1" smtClean="0"/>
              <a:t>plica</a:t>
            </a:r>
            <a:r>
              <a:rPr lang="en-US" dirty="0" smtClean="0"/>
              <a:t> circulars,</a:t>
            </a:r>
          </a:p>
          <a:p>
            <a:r>
              <a:rPr lang="en-US" dirty="0" smtClean="0"/>
              <a:t> ileum: featureless.</a:t>
            </a:r>
          </a:p>
          <a:p>
            <a:r>
              <a:rPr lang="en-US" dirty="0" smtClean="0"/>
              <a:t>Erect: Air fluid level: centrally located (step ladder appearance),, air under diaphragm if perforated. </a:t>
            </a:r>
          </a:p>
          <a:p>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03385"/>
            <a:ext cx="10515600" cy="5753686"/>
          </a:xfrm>
        </p:spPr>
        <p:txBody>
          <a:bodyPr>
            <a:normAutofit fontScale="92500" lnSpcReduction="20000"/>
          </a:bodyPr>
          <a:lstStyle/>
          <a:p>
            <a:r>
              <a:rPr lang="en-US" dirty="0" smtClean="0">
                <a:solidFill>
                  <a:srgbClr val="FF0000"/>
                </a:solidFill>
              </a:rPr>
              <a:t>Start Management by:</a:t>
            </a:r>
          </a:p>
          <a:p>
            <a:r>
              <a:rPr lang="en-US" dirty="0" smtClean="0"/>
              <a:t>1- NPO</a:t>
            </a:r>
          </a:p>
          <a:p>
            <a:r>
              <a:rPr lang="en-US" dirty="0" smtClean="0"/>
              <a:t>2-I.V fluid ( NS or Ringer lactate)</a:t>
            </a:r>
          </a:p>
          <a:p>
            <a:r>
              <a:rPr lang="en-US" dirty="0" smtClean="0"/>
              <a:t>3-Foly Catheter( For adequacy of resuscitation</a:t>
            </a:r>
            <a:r>
              <a:rPr lang="en-US" dirty="0" smtClean="0">
                <a:sym typeface="Wingdings"/>
              </a:rPr>
              <a:t></a:t>
            </a:r>
            <a:r>
              <a:rPr lang="en-US" dirty="0" smtClean="0"/>
              <a:t> &gt;.5ml/Kg is adequate)</a:t>
            </a:r>
          </a:p>
          <a:p>
            <a:r>
              <a:rPr lang="en-US" dirty="0" smtClean="0"/>
              <a:t>Or by CVP (central line).</a:t>
            </a:r>
          </a:p>
          <a:p>
            <a:r>
              <a:rPr lang="en-US" dirty="0" smtClean="0"/>
              <a:t>Then definitive management according to the cause:</a:t>
            </a:r>
          </a:p>
          <a:p>
            <a:r>
              <a:rPr lang="en-US" dirty="0" smtClean="0"/>
              <a:t>-If Adhesions: </a:t>
            </a:r>
          </a:p>
          <a:p>
            <a:r>
              <a:rPr lang="en-US" dirty="0" smtClean="0">
                <a:solidFill>
                  <a:srgbClr val="FF0000"/>
                </a:solidFill>
              </a:rPr>
              <a:t>Conservative (for 72 Hours) and monitor your patient by?</a:t>
            </a:r>
          </a:p>
          <a:p>
            <a:pPr>
              <a:buNone/>
            </a:pPr>
            <a:r>
              <a:rPr lang="en-US" dirty="0" smtClean="0"/>
              <a:t>Repeated abdominal examination  and X-ray every 12 hours (look for air fluid levels decreasing in # or Increasing?)</a:t>
            </a:r>
          </a:p>
          <a:p>
            <a:r>
              <a:rPr lang="en-US" dirty="0" smtClean="0">
                <a:solidFill>
                  <a:srgbClr val="FF0000"/>
                </a:solidFill>
              </a:rPr>
              <a:t>After 3-5 days and the patient isn’t getting better?</a:t>
            </a:r>
          </a:p>
          <a:p>
            <a:r>
              <a:rPr lang="en-US" dirty="0" smtClean="0"/>
              <a:t>Surgery (open or </a:t>
            </a:r>
            <a:r>
              <a:rPr lang="en-US" dirty="0" err="1" smtClean="0"/>
              <a:t>Laparoscopically</a:t>
            </a:r>
            <a:r>
              <a:rPr lang="en-US" dirty="0" smtClean="0"/>
              <a:t>) </a:t>
            </a:r>
            <a:r>
              <a:rPr lang="en-US" dirty="0" smtClean="0">
                <a:sym typeface="Wingdings"/>
              </a:rPr>
              <a:t></a:t>
            </a:r>
            <a:r>
              <a:rPr lang="en-US" dirty="0" smtClean="0"/>
              <a:t> </a:t>
            </a:r>
            <a:r>
              <a:rPr lang="en-US" dirty="0" err="1" smtClean="0"/>
              <a:t>adhesionlysis</a:t>
            </a:r>
            <a:r>
              <a:rPr lang="en-US" dirty="0" smtClean="0"/>
              <a:t>.</a:t>
            </a:r>
          </a:p>
          <a:p>
            <a:r>
              <a:rPr lang="en-US" dirty="0" smtClean="0">
                <a:solidFill>
                  <a:srgbClr val="FF0000"/>
                </a:solidFill>
              </a:rPr>
              <a:t>If the patient has signs of strangulation at presentation? No conservative ,, surgery is the treatment of choice .</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94074791_643186793191606_385451321147470643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521" y="0"/>
            <a:ext cx="4928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342900" y="190500"/>
            <a:ext cx="876300" cy="1015663"/>
          </a:xfrm>
          <a:prstGeom prst="rect">
            <a:avLst/>
          </a:prstGeom>
          <a:noFill/>
        </p:spPr>
        <p:txBody>
          <a:bodyPr wrap="square" rtlCol="1">
            <a:spAutoFit/>
          </a:bodyPr>
          <a:lstStyle/>
          <a:p>
            <a:pPr algn="ctr"/>
            <a:r>
              <a:rPr lang="ar-JO" sz="6000" b="1" dirty="0" smtClean="0">
                <a:solidFill>
                  <a:srgbClr val="FF0000"/>
                </a:solidFill>
              </a:rPr>
              <a:t>3</a:t>
            </a:r>
            <a:endParaRPr lang="ar-JO" sz="6000" b="1" dirty="0">
              <a:solidFill>
                <a:srgbClr val="FF0000"/>
              </a:solidFill>
            </a:endParaRPr>
          </a:p>
        </p:txBody>
      </p:sp>
    </p:spTree>
    <p:extLst>
      <p:ext uri="{BB962C8B-B14F-4D97-AF65-F5344CB8AC3E}">
        <p14:creationId xmlns:p14="http://schemas.microsoft.com/office/powerpoint/2010/main" val="7459214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**What if the patient present with recurrent </a:t>
            </a:r>
            <a:r>
              <a:rPr lang="en-US" dirty="0" err="1" smtClean="0"/>
              <a:t>Post.oP</a:t>
            </a:r>
            <a:r>
              <a:rPr lang="en-US" dirty="0" smtClean="0"/>
              <a:t> adhesion (Simple small bowl obstruction)?</a:t>
            </a:r>
          </a:p>
          <a:p>
            <a:r>
              <a:rPr lang="en-US" dirty="0" smtClean="0"/>
              <a:t>First 2-3 times we may manage by </a:t>
            </a:r>
            <a:r>
              <a:rPr lang="en-US" dirty="0" err="1" smtClean="0"/>
              <a:t>adhesionolysis</a:t>
            </a:r>
            <a:r>
              <a:rPr lang="en-US" dirty="0" smtClean="0"/>
              <a:t> ( as mentioned above) </a:t>
            </a:r>
          </a:p>
          <a:p>
            <a:r>
              <a:rPr lang="en-US" dirty="0" smtClean="0"/>
              <a:t>So to solve the problem of this recurrent adhesion formation we do: </a:t>
            </a:r>
          </a:p>
          <a:p>
            <a:r>
              <a:rPr lang="en-US" dirty="0" smtClean="0"/>
              <a:t>1) Noble </a:t>
            </a:r>
            <a:r>
              <a:rPr lang="en-US" dirty="0" err="1" smtClean="0"/>
              <a:t>Plication</a:t>
            </a:r>
            <a:r>
              <a:rPr lang="en-US" dirty="0" smtClean="0"/>
              <a:t> or 2) Charles-</a:t>
            </a:r>
            <a:r>
              <a:rPr lang="en-US" dirty="0" err="1" smtClean="0"/>
              <a:t>phillips</a:t>
            </a:r>
            <a:r>
              <a:rPr lang="en-US" dirty="0" smtClean="0"/>
              <a:t> </a:t>
            </a:r>
            <a:r>
              <a:rPr lang="en-US" dirty="0" err="1" smtClean="0"/>
              <a:t>transmesentric</a:t>
            </a:r>
            <a:r>
              <a:rPr lang="en-US" dirty="0" smtClean="0"/>
              <a:t> </a:t>
            </a:r>
            <a:r>
              <a:rPr lang="en-US" dirty="0" err="1" smtClean="0"/>
              <a:t>plication</a:t>
            </a:r>
            <a:r>
              <a:rPr lang="en-US" dirty="0" smtClean="0"/>
              <a:t>. </a:t>
            </a:r>
          </a:p>
          <a:p>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8302"/>
            <a:ext cx="10515600" cy="5964701"/>
          </a:xfrm>
        </p:spPr>
        <p:txBody>
          <a:bodyPr>
            <a:normAutofit lnSpcReduction="10000"/>
          </a:bodyPr>
          <a:lstStyle/>
          <a:p>
            <a:r>
              <a:rPr lang="en-US" dirty="0" smtClean="0">
                <a:solidFill>
                  <a:srgbClr val="FF0000"/>
                </a:solidFill>
              </a:rPr>
              <a:t>-If Hernia: incarcerated or strangulated!</a:t>
            </a:r>
          </a:p>
          <a:p>
            <a:r>
              <a:rPr lang="en-US" dirty="0" smtClean="0"/>
              <a:t>=</a:t>
            </a:r>
            <a:r>
              <a:rPr lang="en-US" dirty="0" smtClean="0">
                <a:solidFill>
                  <a:srgbClr val="FF0000"/>
                </a:solidFill>
              </a:rPr>
              <a:t>Incarcerated</a:t>
            </a:r>
            <a:r>
              <a:rPr lang="en-US" dirty="0" smtClean="0"/>
              <a:t>: Gentle Reduction,, How?</a:t>
            </a:r>
          </a:p>
          <a:p>
            <a:r>
              <a:rPr lang="en-US" dirty="0" smtClean="0"/>
              <a:t>1.Ask the patient to reduce it himself , if failed?</a:t>
            </a:r>
          </a:p>
          <a:p>
            <a:r>
              <a:rPr lang="en-US" dirty="0" smtClean="0"/>
              <a:t>2.Gentle Reduction by the doctor, using two hands one pushing upward and laterally and the second one(Left) is guiding .</a:t>
            </a:r>
          </a:p>
          <a:p>
            <a:r>
              <a:rPr lang="en-US" dirty="0" smtClean="0"/>
              <a:t>(Expert doctor must do the reduction in pediatric age group as aggressive reduction may cause perforation of small bowl).</a:t>
            </a:r>
          </a:p>
          <a:p>
            <a:r>
              <a:rPr lang="en-US" dirty="0" smtClean="0"/>
              <a:t>=</a:t>
            </a:r>
            <a:r>
              <a:rPr lang="en-US" dirty="0" smtClean="0">
                <a:solidFill>
                  <a:srgbClr val="FF0000"/>
                </a:solidFill>
              </a:rPr>
              <a:t>Strangulated:</a:t>
            </a:r>
          </a:p>
          <a:p>
            <a:r>
              <a:rPr lang="en-US" dirty="0" smtClean="0"/>
              <a:t>By inspection? Negative cough impulse, change in color of overlying skin(</a:t>
            </a:r>
            <a:r>
              <a:rPr lang="en-US" dirty="0" err="1" smtClean="0"/>
              <a:t>erythematous</a:t>
            </a:r>
            <a:r>
              <a:rPr lang="en-US" dirty="0" smtClean="0"/>
              <a:t>, edematous with dilated veins).</a:t>
            </a:r>
          </a:p>
          <a:p>
            <a:r>
              <a:rPr lang="en-US" dirty="0" smtClean="0"/>
              <a:t>By palpation? Sever tenderness, irreducible, tense, hot, absent palpable cough impulse).</a:t>
            </a:r>
          </a:p>
          <a:p>
            <a:r>
              <a:rPr lang="en-US" dirty="0" smtClean="0"/>
              <a:t>Managed by Surgery.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6774"/>
            <a:ext cx="10515600" cy="5922499"/>
          </a:xfrm>
        </p:spPr>
        <p:txBody>
          <a:bodyPr>
            <a:normAutofit lnSpcReduction="10000"/>
          </a:bodyPr>
          <a:lstStyle/>
          <a:p>
            <a:pPr algn="ctr"/>
            <a:r>
              <a:rPr lang="en-US" dirty="0" smtClean="0">
                <a:solidFill>
                  <a:srgbClr val="FF0000"/>
                </a:solidFill>
              </a:rPr>
              <a:t>Large Bowl Obstruction:</a:t>
            </a:r>
          </a:p>
          <a:p>
            <a:r>
              <a:rPr lang="en-US" dirty="0" smtClean="0"/>
              <a:t>-Causes: </a:t>
            </a:r>
          </a:p>
          <a:p>
            <a:r>
              <a:rPr lang="en-US" dirty="0" smtClean="0"/>
              <a:t>1-Malignancy(most common)</a:t>
            </a:r>
          </a:p>
          <a:p>
            <a:r>
              <a:rPr lang="en-US" dirty="0" smtClean="0"/>
              <a:t>2-Diverticulitis (Recurrent causing fibrosis and narrowing)</a:t>
            </a:r>
          </a:p>
          <a:p>
            <a:r>
              <a:rPr lang="en-US" dirty="0" smtClean="0"/>
              <a:t>3-Volvulus</a:t>
            </a:r>
          </a:p>
          <a:p>
            <a:r>
              <a:rPr lang="en-US" dirty="0" smtClean="0"/>
              <a:t>Other causes: Bowl ischemia, Radiation, Foreign body or fecal </a:t>
            </a:r>
            <a:r>
              <a:rPr lang="en-US" dirty="0" err="1" smtClean="0"/>
              <a:t>imapction</a:t>
            </a:r>
            <a:r>
              <a:rPr lang="en-US" dirty="0" smtClean="0"/>
              <a:t>, </a:t>
            </a:r>
            <a:r>
              <a:rPr lang="en-US" dirty="0" err="1" smtClean="0"/>
              <a:t>intussusception</a:t>
            </a:r>
            <a:r>
              <a:rPr lang="en-US" dirty="0" smtClean="0"/>
              <a:t>( may happen in large bowl in case of tumor or polyp)parasitic infection  ( </a:t>
            </a:r>
            <a:r>
              <a:rPr lang="en-US" dirty="0" err="1" smtClean="0"/>
              <a:t>Ascaris</a:t>
            </a:r>
            <a:r>
              <a:rPr lang="en-US" dirty="0" smtClean="0"/>
              <a:t> </a:t>
            </a:r>
            <a:r>
              <a:rPr lang="en-US" dirty="0" err="1" smtClean="0"/>
              <a:t>Lumbricoids</a:t>
            </a:r>
            <a:r>
              <a:rPr lang="en-US" dirty="0" smtClean="0"/>
              <a:t>).</a:t>
            </a:r>
          </a:p>
          <a:p>
            <a:r>
              <a:rPr lang="en-US" dirty="0" smtClean="0"/>
              <a:t>-How to differentiate the causes by History?</a:t>
            </a:r>
          </a:p>
          <a:p>
            <a:r>
              <a:rPr lang="en-US" dirty="0" smtClean="0"/>
              <a:t>1-long history of constipation, pain in Left iliac </a:t>
            </a:r>
            <a:r>
              <a:rPr lang="en-US" dirty="0" err="1" smtClean="0"/>
              <a:t>fossa</a:t>
            </a:r>
            <a:r>
              <a:rPr lang="en-US" dirty="0" smtClean="0"/>
              <a:t>, bleeding per rectum? Diverticulitis</a:t>
            </a:r>
          </a:p>
          <a:p>
            <a:r>
              <a:rPr lang="en-US" dirty="0" smtClean="0"/>
              <a:t>2-wight loss, constipation, anorexia, nausea, vomiting? CA colon</a:t>
            </a:r>
          </a:p>
          <a:p>
            <a:r>
              <a:rPr lang="en-US" dirty="0" smtClean="0"/>
              <a:t>3-bed ridden, elderly, has Neurological disease? Maybe </a:t>
            </a:r>
            <a:r>
              <a:rPr lang="en-US" dirty="0" err="1" smtClean="0"/>
              <a:t>volvulus</a:t>
            </a:r>
            <a:endParaRPr lang="en-US" dirty="0" smtClean="0"/>
          </a:p>
          <a:p>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1520"/>
            <a:ext cx="10515600" cy="5809957"/>
          </a:xfrm>
        </p:spPr>
        <p:txBody>
          <a:bodyPr>
            <a:normAutofit/>
          </a:bodyPr>
          <a:lstStyle/>
          <a:p>
            <a:r>
              <a:rPr lang="en-US" dirty="0" smtClean="0">
                <a:solidFill>
                  <a:srgbClr val="FF0000"/>
                </a:solidFill>
              </a:rPr>
              <a:t>**</a:t>
            </a:r>
            <a:r>
              <a:rPr lang="en-US" dirty="0" err="1" smtClean="0">
                <a:solidFill>
                  <a:srgbClr val="FF0000"/>
                </a:solidFill>
              </a:rPr>
              <a:t>Volvulus</a:t>
            </a:r>
            <a:r>
              <a:rPr lang="en-US" dirty="0" smtClean="0">
                <a:solidFill>
                  <a:srgbClr val="FF0000"/>
                </a:solidFill>
                <a:sym typeface="Wingdings"/>
              </a:rPr>
              <a:t></a:t>
            </a:r>
            <a:r>
              <a:rPr lang="en-US" dirty="0" smtClean="0">
                <a:solidFill>
                  <a:srgbClr val="FF0000"/>
                </a:solidFill>
              </a:rPr>
              <a:t> </a:t>
            </a:r>
            <a:r>
              <a:rPr lang="en-US" dirty="0" smtClean="0"/>
              <a:t>any part of large bowl except Ascending and descending colon (most common in sigmoid because its redundant and loaded with feces, and its mesentery has long axis and short base).</a:t>
            </a:r>
          </a:p>
          <a:p>
            <a:r>
              <a:rPr lang="en-US" dirty="0" smtClean="0"/>
              <a:t>How to approach a patient with suspected </a:t>
            </a:r>
            <a:r>
              <a:rPr lang="en-US" dirty="0" err="1" smtClean="0"/>
              <a:t>volvulus</a:t>
            </a:r>
            <a:r>
              <a:rPr lang="en-US" dirty="0" smtClean="0"/>
              <a:t> (elderly with neurological disease…, with constipation and abdominal distention)?</a:t>
            </a:r>
          </a:p>
          <a:p>
            <a:r>
              <a:rPr lang="en-US" dirty="0" smtClean="0">
                <a:solidFill>
                  <a:srgbClr val="FF0000"/>
                </a:solidFill>
              </a:rPr>
              <a:t>First: is it simple or strangulated?</a:t>
            </a:r>
          </a:p>
          <a:p>
            <a:r>
              <a:rPr lang="en-US" dirty="0" smtClean="0">
                <a:solidFill>
                  <a:srgbClr val="FF0000"/>
                </a:solidFill>
              </a:rPr>
              <a:t>-By examination: </a:t>
            </a:r>
          </a:p>
          <a:p>
            <a:r>
              <a:rPr lang="en-US" dirty="0" smtClean="0"/>
              <a:t>General: looking ill, or septic, shocked, or looking good?</a:t>
            </a:r>
          </a:p>
          <a:p>
            <a:r>
              <a:rPr lang="en-US" dirty="0" smtClean="0"/>
              <a:t>Abdominal exam: </a:t>
            </a:r>
            <a:r>
              <a:rPr lang="en-US" dirty="0" err="1" smtClean="0"/>
              <a:t>Tenderness,Rigidity,Guarding</a:t>
            </a:r>
            <a:r>
              <a:rPr lang="en-US" dirty="0" smtClean="0">
                <a:sym typeface="Wingdings"/>
              </a:rPr>
              <a:t></a:t>
            </a:r>
            <a:r>
              <a:rPr lang="en-US" dirty="0" smtClean="0"/>
              <a:t> perforation (peritonitis), and by bowl sound as mentioned before.</a:t>
            </a:r>
          </a:p>
          <a:p>
            <a:r>
              <a:rPr lang="en-US" dirty="0" smtClean="0"/>
              <a:t>Lab investigation: CBC, Electrolyte,…. As mentioned before.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61182"/>
            <a:ext cx="10515600" cy="5515781"/>
          </a:xfrm>
        </p:spPr>
        <p:txBody>
          <a:bodyPr>
            <a:normAutofit fontScale="92500"/>
          </a:bodyPr>
          <a:lstStyle/>
          <a:p>
            <a:r>
              <a:rPr lang="en-US" dirty="0" smtClean="0">
                <a:solidFill>
                  <a:srgbClr val="FF0000"/>
                </a:solidFill>
              </a:rPr>
              <a:t>Abdominal X-RAY:</a:t>
            </a:r>
          </a:p>
          <a:p>
            <a:r>
              <a:rPr lang="en-US" dirty="0" smtClean="0">
                <a:solidFill>
                  <a:srgbClr val="00B050"/>
                </a:solidFill>
              </a:rPr>
              <a:t>Sigmoid </a:t>
            </a:r>
            <a:r>
              <a:rPr lang="en-US" dirty="0" err="1" smtClean="0">
                <a:solidFill>
                  <a:srgbClr val="00B050"/>
                </a:solidFill>
              </a:rPr>
              <a:t>volvulus</a:t>
            </a:r>
            <a:r>
              <a:rPr lang="en-US" dirty="0" smtClean="0">
                <a:solidFill>
                  <a:srgbClr val="00B050"/>
                </a:solidFill>
              </a:rPr>
              <a:t>: </a:t>
            </a:r>
            <a:r>
              <a:rPr lang="en-US" dirty="0" smtClean="0"/>
              <a:t>show a characteristic omega sign or bent inner tube sign.</a:t>
            </a:r>
          </a:p>
          <a:p>
            <a:r>
              <a:rPr lang="en-US" dirty="0" smtClean="0">
                <a:solidFill>
                  <a:srgbClr val="00B050"/>
                </a:solidFill>
              </a:rPr>
              <a:t>Next step? </a:t>
            </a:r>
            <a:r>
              <a:rPr lang="en-US" dirty="0" smtClean="0"/>
              <a:t>If the patient has simple (not strangulated </a:t>
            </a:r>
            <a:r>
              <a:rPr lang="en-US" dirty="0" err="1" smtClean="0"/>
              <a:t>volvulus</a:t>
            </a:r>
            <a:r>
              <a:rPr lang="en-US" dirty="0" smtClean="0"/>
              <a:t>).</a:t>
            </a:r>
          </a:p>
          <a:p>
            <a:r>
              <a:rPr lang="en-US" dirty="0" smtClean="0"/>
              <a:t>-Decompression by rigid or flexible </a:t>
            </a:r>
            <a:r>
              <a:rPr lang="en-US" dirty="0" err="1" smtClean="0"/>
              <a:t>sigmoidoscopy</a:t>
            </a:r>
            <a:r>
              <a:rPr lang="en-US" dirty="0" smtClean="0"/>
              <a:t> (usually successful in 85-90% of cases).some may put a rigid rectal tube but it’s not a must.</a:t>
            </a:r>
          </a:p>
          <a:p>
            <a:r>
              <a:rPr lang="en-US" dirty="0" smtClean="0"/>
              <a:t>-Most of these patients will have recurrent attacks of </a:t>
            </a:r>
            <a:r>
              <a:rPr lang="en-US" dirty="0" err="1" smtClean="0"/>
              <a:t>volvulus</a:t>
            </a:r>
            <a:r>
              <a:rPr lang="en-US" dirty="0" smtClean="0">
                <a:sym typeface="Wingdings"/>
              </a:rPr>
              <a:t></a:t>
            </a:r>
            <a:r>
              <a:rPr lang="en-US" dirty="0" smtClean="0"/>
              <a:t> so if the patient is fit for surgery (no cardiopulmonary diseases ) we do elective sigmoid </a:t>
            </a:r>
            <a:r>
              <a:rPr lang="en-US" dirty="0" err="1" smtClean="0"/>
              <a:t>colectomy</a:t>
            </a:r>
            <a:r>
              <a:rPr lang="en-US" dirty="0" smtClean="0"/>
              <a:t> .</a:t>
            </a:r>
          </a:p>
          <a:p>
            <a:r>
              <a:rPr lang="en-US" dirty="0" smtClean="0">
                <a:solidFill>
                  <a:srgbClr val="FF0000"/>
                </a:solidFill>
              </a:rPr>
              <a:t>-If failed decompression (10%)</a:t>
            </a:r>
            <a:r>
              <a:rPr lang="en-US" dirty="0" smtClean="0">
                <a:solidFill>
                  <a:srgbClr val="FF0000"/>
                </a:solidFill>
                <a:sym typeface="Wingdings"/>
              </a:rPr>
              <a:t></a:t>
            </a:r>
            <a:r>
              <a:rPr lang="en-US" dirty="0" smtClean="0">
                <a:solidFill>
                  <a:srgbClr val="FF0000"/>
                </a:solidFill>
              </a:rPr>
              <a:t> </a:t>
            </a:r>
            <a:r>
              <a:rPr lang="en-US" dirty="0" smtClean="0"/>
              <a:t>we do sigmoid </a:t>
            </a:r>
            <a:r>
              <a:rPr lang="en-US" dirty="0" err="1" smtClean="0"/>
              <a:t>colectomy</a:t>
            </a:r>
            <a:r>
              <a:rPr lang="en-US" dirty="0" smtClean="0"/>
              <a:t> with end to end </a:t>
            </a:r>
            <a:r>
              <a:rPr lang="en-US" dirty="0" err="1" smtClean="0"/>
              <a:t>anastomosis</a:t>
            </a:r>
            <a:r>
              <a:rPr lang="en-US" dirty="0" smtClean="0"/>
              <a:t>. </a:t>
            </a:r>
          </a:p>
          <a:p>
            <a:r>
              <a:rPr lang="en-US" dirty="0" smtClean="0"/>
              <a:t> -Patient presented with peritonitis(gangrene and perforation)? We do Hartmann Procedure. ( after stabilization: iv fluid, </a:t>
            </a:r>
            <a:r>
              <a:rPr lang="en-US" dirty="0" err="1" smtClean="0"/>
              <a:t>floy</a:t>
            </a:r>
            <a:r>
              <a:rPr lang="en-US" dirty="0" smtClean="0"/>
              <a:t> catheter, antibiotic….).</a:t>
            </a:r>
          </a:p>
          <a:p>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760"/>
            <a:ext cx="10515600" cy="6119446"/>
          </a:xfrm>
        </p:spPr>
        <p:txBody>
          <a:bodyPr>
            <a:normAutofit fontScale="92500" lnSpcReduction="10000"/>
          </a:bodyPr>
          <a:lstStyle/>
          <a:p>
            <a:r>
              <a:rPr lang="en-US" dirty="0" smtClean="0">
                <a:solidFill>
                  <a:srgbClr val="FF0000"/>
                </a:solidFill>
              </a:rPr>
              <a:t>**Colorectal Cancer</a:t>
            </a:r>
            <a:r>
              <a:rPr lang="en-US" dirty="0" smtClean="0"/>
              <a:t>: one of the leading causes(M.C)</a:t>
            </a:r>
          </a:p>
          <a:p>
            <a:r>
              <a:rPr lang="en-US" dirty="0" smtClean="0">
                <a:solidFill>
                  <a:srgbClr val="00B050"/>
                </a:solidFill>
              </a:rPr>
              <a:t>Most common site? </a:t>
            </a:r>
            <a:r>
              <a:rPr lang="en-US" dirty="0" smtClean="0"/>
              <a:t>Sigmoid colon (</a:t>
            </a:r>
            <a:r>
              <a:rPr lang="en-US" dirty="0" err="1" smtClean="0"/>
              <a:t>Rectosigmoid</a:t>
            </a:r>
            <a:r>
              <a:rPr lang="en-US" dirty="0" smtClean="0"/>
              <a:t> area) so it can be visualized by </a:t>
            </a:r>
            <a:r>
              <a:rPr lang="en-US" dirty="0" err="1" smtClean="0"/>
              <a:t>sigmoidoscopy</a:t>
            </a:r>
            <a:r>
              <a:rPr lang="en-US" dirty="0" smtClean="0"/>
              <a:t>. </a:t>
            </a:r>
          </a:p>
          <a:p>
            <a:r>
              <a:rPr lang="en-US" dirty="0" smtClean="0"/>
              <a:t>They may present by complete or partial obstruction depending on its growth pattern (annular, ulcerative, and tubular),, annular tumor grows circumferentially so its most likely to cause obstruction.</a:t>
            </a:r>
          </a:p>
          <a:p>
            <a:r>
              <a:rPr lang="en-US" dirty="0" smtClean="0">
                <a:solidFill>
                  <a:srgbClr val="00B050"/>
                </a:solidFill>
              </a:rPr>
              <a:t>Diagnosis:</a:t>
            </a:r>
            <a:r>
              <a:rPr lang="en-US" dirty="0" smtClean="0"/>
              <a:t> colonoscopy and biopsy.</a:t>
            </a:r>
          </a:p>
          <a:p>
            <a:r>
              <a:rPr lang="en-US" dirty="0" smtClean="0"/>
              <a:t>During process of diagnosis and investigation we can’t leave the patient with obstruction  so to relive the obstruction we may do:</a:t>
            </a:r>
          </a:p>
          <a:p>
            <a:r>
              <a:rPr lang="en-US" dirty="0" smtClean="0">
                <a:solidFill>
                  <a:srgbClr val="00B050"/>
                </a:solidFill>
              </a:rPr>
              <a:t>Temporary Colostomy , or , Stent ,or, Dilatation</a:t>
            </a:r>
            <a:r>
              <a:rPr lang="en-US" dirty="0" smtClean="0">
                <a:solidFill>
                  <a:srgbClr val="00B050"/>
                </a:solidFill>
                <a:sym typeface="Wingdings"/>
              </a:rPr>
              <a:t></a:t>
            </a:r>
            <a:r>
              <a:rPr lang="en-US" dirty="0" smtClean="0">
                <a:solidFill>
                  <a:srgbClr val="00B050"/>
                </a:solidFill>
              </a:rPr>
              <a:t> </a:t>
            </a:r>
            <a:r>
              <a:rPr lang="en-US" dirty="0" smtClean="0"/>
              <a:t>all of these are TEMPORARY! but the may become permanent for palliation in advanced stages.  </a:t>
            </a:r>
          </a:p>
          <a:p>
            <a:r>
              <a:rPr lang="en-US" dirty="0" smtClean="0">
                <a:solidFill>
                  <a:srgbClr val="00B050"/>
                </a:solidFill>
              </a:rPr>
              <a:t>Simple </a:t>
            </a:r>
            <a:r>
              <a:rPr lang="en-US" dirty="0" err="1" smtClean="0">
                <a:solidFill>
                  <a:srgbClr val="00B050"/>
                </a:solidFill>
              </a:rPr>
              <a:t>colectomy</a:t>
            </a:r>
            <a:r>
              <a:rPr lang="en-US" dirty="0" smtClean="0"/>
              <a:t>: we don’t remove LN nor mesentery.(used for benign causes)</a:t>
            </a:r>
          </a:p>
          <a:p>
            <a:r>
              <a:rPr lang="en-US" dirty="0" smtClean="0">
                <a:solidFill>
                  <a:srgbClr val="00B050"/>
                </a:solidFill>
              </a:rPr>
              <a:t>Extended </a:t>
            </a:r>
            <a:r>
              <a:rPr lang="en-US" dirty="0" err="1" smtClean="0">
                <a:solidFill>
                  <a:srgbClr val="00B050"/>
                </a:solidFill>
              </a:rPr>
              <a:t>Colectomy</a:t>
            </a:r>
            <a:r>
              <a:rPr lang="en-US" dirty="0" smtClean="0">
                <a:solidFill>
                  <a:srgbClr val="00B050"/>
                </a:solidFill>
              </a:rPr>
              <a:t>: </a:t>
            </a:r>
            <a:r>
              <a:rPr lang="en-US" dirty="0" smtClean="0"/>
              <a:t>we remove LN (for staging and prognosis) and </a:t>
            </a:r>
            <a:r>
              <a:rPr lang="en-US" dirty="0" err="1" smtClean="0"/>
              <a:t>mesentry</a:t>
            </a:r>
            <a:endParaRPr lang="en-US" dirty="0" smtClean="0"/>
          </a:p>
          <a:p>
            <a:endParaRPr lang="en-US" dirty="0" smtClean="0"/>
          </a:p>
          <a:p>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61182"/>
            <a:ext cx="10515600" cy="5515781"/>
          </a:xfrm>
        </p:spPr>
        <p:txBody>
          <a:bodyPr>
            <a:normAutofit/>
          </a:bodyPr>
          <a:lstStyle/>
          <a:p>
            <a:r>
              <a:rPr lang="en-US" u="sng" dirty="0" smtClean="0">
                <a:solidFill>
                  <a:srgbClr val="FF0000"/>
                </a:solidFill>
              </a:rPr>
              <a:t>diverticulitis:</a:t>
            </a:r>
            <a:endParaRPr lang="en-US" dirty="0" smtClean="0">
              <a:solidFill>
                <a:srgbClr val="FF0000"/>
              </a:solidFill>
            </a:endParaRPr>
          </a:p>
          <a:p>
            <a:r>
              <a:rPr lang="en-US" dirty="0" smtClean="0"/>
              <a:t>Can be diagnosed by CT with contrast </a:t>
            </a:r>
          </a:p>
          <a:p>
            <a:r>
              <a:rPr lang="en-US" dirty="0" smtClean="0"/>
              <a:t>Obstruction due  to diverticulitis managed by:</a:t>
            </a:r>
          </a:p>
          <a:p>
            <a:pPr lvl="0"/>
            <a:r>
              <a:rPr lang="en-US" dirty="0" smtClean="0"/>
              <a:t>Conservative( fluids replacement , analgesia , antibiotic ,rest the bowel ) </a:t>
            </a:r>
          </a:p>
          <a:p>
            <a:r>
              <a:rPr lang="en-US" dirty="0" smtClean="0"/>
              <a:t>Majority will improve, unless they complicate to </a:t>
            </a:r>
            <a:r>
              <a:rPr lang="en-US" dirty="0" err="1" smtClean="0"/>
              <a:t>pericolic</a:t>
            </a:r>
            <a:r>
              <a:rPr lang="en-US" dirty="0" smtClean="0"/>
              <a:t> abscess.</a:t>
            </a:r>
          </a:p>
          <a:p>
            <a:r>
              <a:rPr lang="en-US" dirty="0" smtClean="0"/>
              <a:t>If complicated to </a:t>
            </a:r>
          </a:p>
          <a:p>
            <a:pPr lvl="0"/>
            <a:r>
              <a:rPr lang="en-US" dirty="0" smtClean="0"/>
              <a:t>strictures &gt; surgery </a:t>
            </a:r>
          </a:p>
          <a:p>
            <a:pPr lvl="0"/>
            <a:r>
              <a:rPr lang="en-US" dirty="0" smtClean="0"/>
              <a:t>abscess &gt; </a:t>
            </a:r>
            <a:r>
              <a:rPr lang="en-US" dirty="0" err="1" smtClean="0"/>
              <a:t>percutaneous</a:t>
            </a:r>
            <a:r>
              <a:rPr lang="en-US" dirty="0" smtClean="0"/>
              <a:t> drainage .</a:t>
            </a:r>
          </a:p>
          <a:p>
            <a:pPr lvl="0"/>
            <a:r>
              <a:rPr lang="en-US" dirty="0" smtClean="0"/>
              <a:t>fibrosis of the wall ( in case of recurrent diverticulitis ) &gt; surgical local resection.</a:t>
            </a:r>
          </a:p>
          <a:p>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895" y="168813"/>
            <a:ext cx="11310425" cy="6689188"/>
          </a:xfrm>
        </p:spPr>
        <p:txBody>
          <a:bodyPr>
            <a:normAutofit fontScale="62500" lnSpcReduction="20000"/>
          </a:bodyPr>
          <a:lstStyle/>
          <a:p>
            <a:r>
              <a:rPr lang="en-US" sz="3600" u="sng" dirty="0" smtClean="0">
                <a:solidFill>
                  <a:srgbClr val="FF0000"/>
                </a:solidFill>
              </a:rPr>
              <a:t>Pseudo-obstruction ( </a:t>
            </a:r>
            <a:r>
              <a:rPr lang="en-US" sz="3600" u="sng" dirty="0" err="1" smtClean="0">
                <a:solidFill>
                  <a:srgbClr val="FF0000"/>
                </a:solidFill>
              </a:rPr>
              <a:t>ogilvies</a:t>
            </a:r>
            <a:r>
              <a:rPr lang="en-US" sz="3600" u="sng" dirty="0" smtClean="0">
                <a:solidFill>
                  <a:srgbClr val="FF0000"/>
                </a:solidFill>
              </a:rPr>
              <a:t> syndrome) </a:t>
            </a:r>
            <a:r>
              <a:rPr lang="en-US" dirty="0" smtClean="0"/>
              <a:t>in colon </a:t>
            </a:r>
          </a:p>
          <a:p>
            <a:pPr lvl="0"/>
            <a:r>
              <a:rPr lang="en-US" dirty="0" smtClean="0">
                <a:solidFill>
                  <a:srgbClr val="00B050"/>
                </a:solidFill>
              </a:rPr>
              <a:t>causes :</a:t>
            </a:r>
            <a:r>
              <a:rPr lang="en-US" dirty="0" smtClean="0"/>
              <a:t> hormonal (hypothyroidism)</a:t>
            </a:r>
          </a:p>
          <a:p>
            <a:pPr lvl="0"/>
            <a:r>
              <a:rPr lang="en-US" dirty="0" smtClean="0"/>
              <a:t>lead toxicity </a:t>
            </a:r>
          </a:p>
          <a:p>
            <a:pPr lvl="0"/>
            <a:r>
              <a:rPr lang="en-US" dirty="0" smtClean="0"/>
              <a:t>neurological ( post-op pt with cardiac or chronic renal diseases , or with sedation)</a:t>
            </a:r>
          </a:p>
          <a:p>
            <a:pPr lvl="0"/>
            <a:r>
              <a:rPr lang="en-US" dirty="0" err="1" smtClean="0"/>
              <a:t>retroperitoneum</a:t>
            </a:r>
            <a:r>
              <a:rPr lang="en-US" dirty="0" smtClean="0"/>
              <a:t> trauma </a:t>
            </a:r>
          </a:p>
          <a:p>
            <a:pPr>
              <a:buNone/>
            </a:pPr>
            <a:endParaRPr lang="en-US" dirty="0" smtClean="0"/>
          </a:p>
          <a:p>
            <a:r>
              <a:rPr lang="en-US" dirty="0" smtClean="0">
                <a:solidFill>
                  <a:srgbClr val="00B050"/>
                </a:solidFill>
              </a:rPr>
              <a:t>presentation : </a:t>
            </a:r>
            <a:r>
              <a:rPr lang="en-US" dirty="0" smtClean="0"/>
              <a:t>mainly affect the </a:t>
            </a:r>
            <a:r>
              <a:rPr lang="en-US" dirty="0" err="1" smtClean="0"/>
              <a:t>rt</a:t>
            </a:r>
            <a:r>
              <a:rPr lang="en-US" dirty="0" smtClean="0"/>
              <a:t> colon ( </a:t>
            </a:r>
            <a:r>
              <a:rPr lang="en-US" dirty="0" err="1" smtClean="0"/>
              <a:t>cecum</a:t>
            </a:r>
            <a:r>
              <a:rPr lang="en-US" dirty="0" smtClean="0"/>
              <a:t> , ascending , </a:t>
            </a:r>
            <a:r>
              <a:rPr lang="en-US" dirty="0" err="1" smtClean="0"/>
              <a:t>transvers</a:t>
            </a:r>
            <a:r>
              <a:rPr lang="en-US" dirty="0" smtClean="0"/>
              <a:t>) so the gas distention up to </a:t>
            </a:r>
            <a:r>
              <a:rPr lang="en-US" dirty="0" err="1" smtClean="0"/>
              <a:t>splenic</a:t>
            </a:r>
            <a:r>
              <a:rPr lang="en-US" dirty="0" smtClean="0"/>
              <a:t> flexure and the rest of colon not affected ( due to different sympathetic and parasympathetic between the </a:t>
            </a:r>
            <a:r>
              <a:rPr lang="en-US" dirty="0" err="1" smtClean="0"/>
              <a:t>rt</a:t>
            </a:r>
            <a:r>
              <a:rPr lang="en-US" dirty="0" smtClean="0"/>
              <a:t> and </a:t>
            </a:r>
            <a:r>
              <a:rPr lang="en-US" dirty="0" err="1" smtClean="0"/>
              <a:t>lt</a:t>
            </a:r>
            <a:r>
              <a:rPr lang="en-US" dirty="0" smtClean="0"/>
              <a:t> sides )</a:t>
            </a:r>
          </a:p>
          <a:p>
            <a:r>
              <a:rPr lang="en-US" dirty="0" smtClean="0">
                <a:solidFill>
                  <a:srgbClr val="00B050"/>
                </a:solidFill>
              </a:rPr>
              <a:t>*contraindication of conservative treatment ( do surgery) in those pt if:</a:t>
            </a:r>
          </a:p>
          <a:p>
            <a:r>
              <a:rPr lang="en-US" dirty="0" smtClean="0"/>
              <a:t>- perforation ( high risk to perforate specially the </a:t>
            </a:r>
            <a:r>
              <a:rPr lang="en-US" dirty="0" err="1" smtClean="0"/>
              <a:t>cecum</a:t>
            </a:r>
            <a:r>
              <a:rPr lang="en-US" dirty="0" smtClean="0"/>
              <a:t> )</a:t>
            </a:r>
          </a:p>
          <a:p>
            <a:r>
              <a:rPr lang="en-US" dirty="0" smtClean="0"/>
              <a:t>- </a:t>
            </a:r>
            <a:r>
              <a:rPr lang="en-US" dirty="0" err="1" smtClean="0"/>
              <a:t>cecum</a:t>
            </a:r>
            <a:r>
              <a:rPr lang="en-US" dirty="0" smtClean="0"/>
              <a:t> diameter &gt; 12 cm ( 50% risk to perforate )</a:t>
            </a:r>
          </a:p>
          <a:p>
            <a:pPr>
              <a:buNone/>
            </a:pPr>
            <a:r>
              <a:rPr lang="en-US" dirty="0" smtClean="0"/>
              <a:t> </a:t>
            </a:r>
          </a:p>
          <a:p>
            <a:r>
              <a:rPr lang="en-US" dirty="0" smtClean="0"/>
              <a:t>*</a:t>
            </a:r>
            <a:r>
              <a:rPr lang="en-US" dirty="0" smtClean="0">
                <a:solidFill>
                  <a:srgbClr val="00B050"/>
                </a:solidFill>
              </a:rPr>
              <a:t>management If </a:t>
            </a:r>
            <a:r>
              <a:rPr lang="en-US" dirty="0" err="1" smtClean="0">
                <a:solidFill>
                  <a:srgbClr val="00B050"/>
                </a:solidFill>
              </a:rPr>
              <a:t>cecum</a:t>
            </a:r>
            <a:r>
              <a:rPr lang="en-US" dirty="0" smtClean="0">
                <a:solidFill>
                  <a:srgbClr val="00B050"/>
                </a:solidFill>
              </a:rPr>
              <a:t> &lt; 12 ( no risk ) :</a:t>
            </a:r>
          </a:p>
          <a:p>
            <a:r>
              <a:rPr lang="en-US" dirty="0" smtClean="0"/>
              <a:t>- fluids , rest , </a:t>
            </a:r>
            <a:r>
              <a:rPr lang="en-US" dirty="0" err="1" smtClean="0"/>
              <a:t>ng</a:t>
            </a:r>
            <a:r>
              <a:rPr lang="en-US" dirty="0" smtClean="0"/>
              <a:t> tube , electrolyte correction </a:t>
            </a:r>
          </a:p>
          <a:p>
            <a:r>
              <a:rPr lang="en-US" dirty="0" smtClean="0"/>
              <a:t>- decompression with </a:t>
            </a:r>
            <a:r>
              <a:rPr lang="en-US" dirty="0" err="1" smtClean="0"/>
              <a:t>colonoscope</a:t>
            </a:r>
            <a:r>
              <a:rPr lang="en-US" dirty="0" smtClean="0"/>
              <a:t> ( can repeat more than one time after days )</a:t>
            </a:r>
          </a:p>
          <a:p>
            <a:r>
              <a:rPr lang="en-US" dirty="0" smtClean="0">
                <a:solidFill>
                  <a:srgbClr val="00B050"/>
                </a:solidFill>
              </a:rPr>
              <a:t>If not effective : </a:t>
            </a:r>
            <a:r>
              <a:rPr lang="en-US" dirty="0" smtClean="0"/>
              <a:t>use iv </a:t>
            </a:r>
            <a:r>
              <a:rPr lang="en-US" dirty="0" err="1" smtClean="0"/>
              <a:t>neostigmine</a:t>
            </a:r>
            <a:r>
              <a:rPr lang="en-US" dirty="0" smtClean="0"/>
              <a:t> bromide 1.5 – 2 mg slowly to avoid </a:t>
            </a:r>
            <a:r>
              <a:rPr lang="en-US" dirty="0" err="1" smtClean="0"/>
              <a:t>bradycardia</a:t>
            </a:r>
            <a:r>
              <a:rPr lang="en-US" dirty="0" smtClean="0"/>
              <a:t> . ( we can repeat up to 3 mg ) </a:t>
            </a:r>
          </a:p>
          <a:p>
            <a:r>
              <a:rPr lang="en-US" dirty="0" smtClean="0">
                <a:solidFill>
                  <a:srgbClr val="00B050"/>
                </a:solidFill>
              </a:rPr>
              <a:t>Not effective:</a:t>
            </a:r>
          </a:p>
          <a:p>
            <a:r>
              <a:rPr lang="en-US" dirty="0" smtClean="0"/>
              <a:t> surgery ( if perforation </a:t>
            </a:r>
            <a:r>
              <a:rPr lang="en-US" dirty="0" err="1" smtClean="0"/>
              <a:t>rt</a:t>
            </a:r>
            <a:r>
              <a:rPr lang="en-US" dirty="0" smtClean="0"/>
              <a:t> </a:t>
            </a:r>
            <a:r>
              <a:rPr lang="en-US" dirty="0" err="1" smtClean="0"/>
              <a:t>hemicolectomy</a:t>
            </a:r>
            <a:r>
              <a:rPr lang="en-US" dirty="0" smtClean="0"/>
              <a:t> , </a:t>
            </a:r>
          </a:p>
          <a:p>
            <a:r>
              <a:rPr lang="en-US" dirty="0" smtClean="0"/>
              <a:t>                           No perforation &gt; </a:t>
            </a:r>
            <a:r>
              <a:rPr lang="en-US" dirty="0" err="1" smtClean="0"/>
              <a:t>cecostomy</a:t>
            </a:r>
            <a:r>
              <a:rPr lang="en-US" dirty="0" smtClean="0"/>
              <a:t> tube </a:t>
            </a:r>
          </a:p>
          <a:p>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0326" y="0"/>
            <a:ext cx="8707902" cy="7047914"/>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437" y="576775"/>
            <a:ext cx="10847363" cy="5950634"/>
          </a:xfrm>
        </p:spPr>
        <p:txBody>
          <a:bodyPr>
            <a:normAutofit fontScale="62500" lnSpcReduction="20000"/>
          </a:bodyPr>
          <a:lstStyle/>
          <a:p>
            <a:r>
              <a:rPr lang="en-US" sz="4500" dirty="0" smtClean="0">
                <a:solidFill>
                  <a:srgbClr val="FF0000"/>
                </a:solidFill>
              </a:rPr>
              <a:t>p</a:t>
            </a:r>
            <a:r>
              <a:rPr lang="en-US" sz="4500" u="sng" dirty="0" smtClean="0">
                <a:solidFill>
                  <a:srgbClr val="FF0000"/>
                </a:solidFill>
              </a:rPr>
              <a:t>aralytic </a:t>
            </a:r>
            <a:r>
              <a:rPr lang="en-US" sz="4500" u="sng" dirty="0" err="1" smtClean="0">
                <a:solidFill>
                  <a:srgbClr val="FF0000"/>
                </a:solidFill>
              </a:rPr>
              <a:t>ileus</a:t>
            </a:r>
            <a:r>
              <a:rPr lang="en-US" sz="4500" u="sng" dirty="0" smtClean="0">
                <a:solidFill>
                  <a:srgbClr val="FF0000"/>
                </a:solidFill>
              </a:rPr>
              <a:t> :</a:t>
            </a:r>
            <a:endParaRPr lang="en-US" sz="4500" dirty="0" smtClean="0">
              <a:solidFill>
                <a:srgbClr val="FF0000"/>
              </a:solidFill>
            </a:endParaRPr>
          </a:p>
          <a:p>
            <a:r>
              <a:rPr lang="en-US" dirty="0" smtClean="0">
                <a:solidFill>
                  <a:srgbClr val="00B050"/>
                </a:solidFill>
              </a:rPr>
              <a:t>Causes :</a:t>
            </a:r>
          </a:p>
          <a:p>
            <a:pPr lvl="0"/>
            <a:r>
              <a:rPr lang="en-US" dirty="0" smtClean="0"/>
              <a:t>post op </a:t>
            </a:r>
          </a:p>
          <a:p>
            <a:pPr lvl="0"/>
            <a:r>
              <a:rPr lang="en-US" dirty="0" err="1" smtClean="0"/>
              <a:t>abd</a:t>
            </a:r>
            <a:r>
              <a:rPr lang="en-US" dirty="0" smtClean="0"/>
              <a:t> trauma </a:t>
            </a:r>
          </a:p>
          <a:p>
            <a:pPr lvl="0"/>
            <a:r>
              <a:rPr lang="en-US" dirty="0" smtClean="0"/>
              <a:t>general anesthesia </a:t>
            </a:r>
          </a:p>
          <a:p>
            <a:pPr lvl="0"/>
            <a:r>
              <a:rPr lang="en-US" dirty="0" smtClean="0"/>
              <a:t>infections ( peritonitis ) </a:t>
            </a:r>
          </a:p>
          <a:p>
            <a:r>
              <a:rPr lang="en-US" dirty="0" smtClean="0">
                <a:solidFill>
                  <a:srgbClr val="00B050"/>
                </a:solidFill>
              </a:rPr>
              <a:t> physiological </a:t>
            </a:r>
            <a:r>
              <a:rPr lang="en-US" dirty="0" err="1" smtClean="0">
                <a:solidFill>
                  <a:srgbClr val="00B050"/>
                </a:solidFill>
              </a:rPr>
              <a:t>ileus</a:t>
            </a:r>
            <a:r>
              <a:rPr lang="en-US" dirty="0" smtClean="0">
                <a:solidFill>
                  <a:srgbClr val="00B050"/>
                </a:solidFill>
              </a:rPr>
              <a:t> last up to 72 h</a:t>
            </a:r>
          </a:p>
          <a:p>
            <a:r>
              <a:rPr lang="en-US" dirty="0" smtClean="0">
                <a:solidFill>
                  <a:srgbClr val="00B050"/>
                </a:solidFill>
              </a:rPr>
              <a:t>&gt;72 h its paralytic </a:t>
            </a:r>
            <a:r>
              <a:rPr lang="en-US" dirty="0" err="1" smtClean="0">
                <a:solidFill>
                  <a:srgbClr val="00B050"/>
                </a:solidFill>
              </a:rPr>
              <a:t>ileus</a:t>
            </a:r>
            <a:r>
              <a:rPr lang="en-US" dirty="0" smtClean="0">
                <a:solidFill>
                  <a:srgbClr val="00B050"/>
                </a:solidFill>
              </a:rPr>
              <a:t> ( pathological </a:t>
            </a:r>
            <a:r>
              <a:rPr lang="en-US" dirty="0" smtClean="0"/>
              <a:t>) </a:t>
            </a:r>
          </a:p>
          <a:p>
            <a:r>
              <a:rPr lang="en-US" dirty="0" smtClean="0">
                <a:solidFill>
                  <a:srgbClr val="FF0000"/>
                </a:solidFill>
              </a:rPr>
              <a:t>Duration of post-op paralytic </a:t>
            </a:r>
            <a:r>
              <a:rPr lang="en-US" dirty="0" err="1" smtClean="0">
                <a:solidFill>
                  <a:srgbClr val="FF0000"/>
                </a:solidFill>
              </a:rPr>
              <a:t>ileus</a:t>
            </a:r>
            <a:r>
              <a:rPr lang="en-US" dirty="0" smtClean="0">
                <a:solidFill>
                  <a:srgbClr val="FF0000"/>
                </a:solidFill>
              </a:rPr>
              <a:t>(physiological ) in :</a:t>
            </a:r>
          </a:p>
          <a:p>
            <a:pPr lvl="0"/>
            <a:r>
              <a:rPr lang="en-US" dirty="0" smtClean="0"/>
              <a:t>appendectomy = 6 -12 h </a:t>
            </a:r>
          </a:p>
          <a:p>
            <a:pPr lvl="0"/>
            <a:r>
              <a:rPr lang="en-US" dirty="0" smtClean="0"/>
              <a:t>small bowel </a:t>
            </a:r>
            <a:r>
              <a:rPr lang="en-US" dirty="0" err="1" smtClean="0"/>
              <a:t>resetion</a:t>
            </a:r>
            <a:r>
              <a:rPr lang="en-US" dirty="0" smtClean="0"/>
              <a:t> = 24 h</a:t>
            </a:r>
          </a:p>
          <a:p>
            <a:pPr lvl="0"/>
            <a:r>
              <a:rPr lang="en-US" dirty="0" smtClean="0"/>
              <a:t>stomach surgery = 48 h</a:t>
            </a:r>
          </a:p>
          <a:p>
            <a:pPr lvl="0"/>
            <a:r>
              <a:rPr lang="en-US" dirty="0" smtClean="0"/>
              <a:t>colon and rectum = 4-5 days </a:t>
            </a:r>
          </a:p>
          <a:p>
            <a:r>
              <a:rPr lang="en-US" dirty="0" smtClean="0"/>
              <a:t>more than those duration its pathological </a:t>
            </a:r>
          </a:p>
          <a:p>
            <a:r>
              <a:rPr lang="en-US" dirty="0" smtClean="0">
                <a:solidFill>
                  <a:srgbClr val="FF0000"/>
                </a:solidFill>
              </a:rPr>
              <a:t>** management in case of pathological :</a:t>
            </a:r>
          </a:p>
          <a:p>
            <a:pPr lvl="0"/>
            <a:r>
              <a:rPr lang="en-US" dirty="0" smtClean="0"/>
              <a:t>early mobilization </a:t>
            </a:r>
          </a:p>
          <a:p>
            <a:pPr lvl="0"/>
            <a:r>
              <a:rPr lang="en-US" b="1" dirty="0" smtClean="0"/>
              <a:t>Vasopressin</a:t>
            </a:r>
            <a:r>
              <a:rPr lang="en-US" dirty="0" smtClean="0"/>
              <a:t> to encourage bowel movement </a:t>
            </a:r>
          </a:p>
          <a:p>
            <a:pPr lvl="0"/>
            <a:r>
              <a:rPr lang="en-US" dirty="0" smtClean="0"/>
              <a:t>correct the electrolytes and fluids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Dr.awaisheh</a:t>
            </a:r>
            <a:r>
              <a:rPr lang="en-US" dirty="0" smtClean="0"/>
              <a:t> </a:t>
            </a:r>
            <a:endParaRPr lang="en-US" dirty="0"/>
          </a:p>
        </p:txBody>
      </p:sp>
      <p:sp>
        <p:nvSpPr>
          <p:cNvPr id="3" name="Subtitle 2"/>
          <p:cNvSpPr>
            <a:spLocks noGrp="1"/>
          </p:cNvSpPr>
          <p:nvPr>
            <p:ph type="subTitle" idx="1"/>
          </p:nvPr>
        </p:nvSpPr>
        <p:spPr/>
        <p:txBody>
          <a:bodyPr/>
          <a:lstStyle/>
          <a:p>
            <a:r>
              <a:rPr lang="en-US" dirty="0" smtClean="0"/>
              <a:t>quiz</a:t>
            </a: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117" y="2517482"/>
            <a:ext cx="10515600" cy="1325563"/>
          </a:xfrm>
        </p:spPr>
        <p:txBody>
          <a:bodyPr>
            <a:normAutofit/>
          </a:bodyPr>
          <a:lstStyle/>
          <a:p>
            <a:pPr algn="ctr"/>
            <a:r>
              <a:rPr lang="en-US" sz="6000" dirty="0" err="1" smtClean="0">
                <a:solidFill>
                  <a:srgbClr val="FF0000"/>
                </a:solidFill>
              </a:rPr>
              <a:t>Dr.saleh</a:t>
            </a:r>
            <a:r>
              <a:rPr lang="en-US" sz="6000" dirty="0" smtClean="0">
                <a:solidFill>
                  <a:srgbClr val="FF0000"/>
                </a:solidFill>
              </a:rPr>
              <a:t> </a:t>
            </a:r>
            <a:endParaRPr lang="en-US" sz="6000" dirty="0">
              <a:solidFill>
                <a:srgbClr val="FF0000"/>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cstate="print"/>
          <a:stretch>
            <a:fillRect/>
          </a:stretch>
        </p:blipFill>
        <p:spPr>
          <a:xfrm>
            <a:off x="1955409" y="534573"/>
            <a:ext cx="8398413" cy="5922498"/>
          </a:xfrm>
          <a:prstGeom prst="rect">
            <a:avLst/>
          </a:prstGeom>
          <a:noFill/>
          <a:ln>
            <a:noFill/>
          </a:ln>
        </p:spPr>
      </p:pic>
      <p:cxnSp>
        <p:nvCxnSpPr>
          <p:cNvPr id="6" name="Straight Arrow Connector 5"/>
          <p:cNvCxnSpPr/>
          <p:nvPr/>
        </p:nvCxnSpPr>
        <p:spPr>
          <a:xfrm>
            <a:off x="4023360" y="1420837"/>
            <a:ext cx="534572" cy="914400"/>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1" name="Rectangle 3"/>
          <p:cNvSpPr>
            <a:spLocks noChangeArrowheads="1"/>
          </p:cNvSpPr>
          <p:nvPr/>
        </p:nvSpPr>
        <p:spPr bwMode="auto">
          <a:xfrm>
            <a:off x="3409315" y="942536"/>
            <a:ext cx="1190820" cy="5323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1" u="none" strike="noStrike" cap="none" normalizeH="0" baseline="0" dirty="0" smtClean="0">
                <a:ln>
                  <a:noFill/>
                </a:ln>
                <a:solidFill>
                  <a:schemeClr val="tx1"/>
                </a:solidFill>
                <a:effectLst/>
                <a:latin typeface="Calibri" pitchFamily="34" charset="0"/>
                <a:ea typeface="Arial" pitchFamily="34" charset="0"/>
                <a:cs typeface="Arial" pitchFamily="34" charset="0"/>
              </a:rPr>
              <a:t>tibia</a:t>
            </a:r>
            <a:endParaRPr kumimoji="0" lang="en-US" sz="2400" b="0" i="1"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Straight Arrow Connector 9"/>
          <p:cNvCxnSpPr/>
          <p:nvPr/>
        </p:nvCxnSpPr>
        <p:spPr>
          <a:xfrm flipH="1">
            <a:off x="7287065" y="1941342"/>
            <a:ext cx="1223889" cy="745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2" name="Rectangle 4"/>
          <p:cNvSpPr>
            <a:spLocks noChangeArrowheads="1"/>
          </p:cNvSpPr>
          <p:nvPr/>
        </p:nvSpPr>
        <p:spPr bwMode="auto">
          <a:xfrm>
            <a:off x="7878763" y="1503534"/>
            <a:ext cx="1574726" cy="48001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1" u="none" strike="noStrike" cap="none" normalizeH="0" baseline="0" dirty="0" smtClean="0">
                <a:ln>
                  <a:noFill/>
                </a:ln>
                <a:solidFill>
                  <a:schemeClr val="tx1"/>
                </a:solidFill>
                <a:effectLst/>
                <a:latin typeface="Calibri" pitchFamily="34" charset="0"/>
                <a:ea typeface="Arial" pitchFamily="34" charset="0"/>
                <a:cs typeface="Arial" pitchFamily="34" charset="0"/>
              </a:rPr>
              <a:t>SC tissue</a:t>
            </a:r>
            <a:endParaRPr kumimoji="0" lang="en-US" sz="2400" b="1" i="1" u="none" strike="noStrike" cap="none" normalizeH="0" baseline="0" dirty="0" smtClean="0">
              <a:ln>
                <a:noFill/>
              </a:ln>
              <a:solidFill>
                <a:schemeClr val="tx1"/>
              </a:solidFill>
              <a:effectLst/>
              <a:latin typeface="Arial" pitchFamily="34" charset="0"/>
              <a:cs typeface="Arial" pitchFamily="34" charset="0"/>
            </a:endParaRPr>
          </a:p>
        </p:txBody>
      </p:sp>
      <p:cxnSp>
        <p:nvCxnSpPr>
          <p:cNvPr id="13" name="Straight Arrow Connector 12"/>
          <p:cNvCxnSpPr/>
          <p:nvPr/>
        </p:nvCxnSpPr>
        <p:spPr>
          <a:xfrm flipH="1">
            <a:off x="6217920" y="3784209"/>
            <a:ext cx="1336431" cy="1688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3" name="Rectangle 5"/>
          <p:cNvSpPr>
            <a:spLocks noChangeArrowheads="1"/>
          </p:cNvSpPr>
          <p:nvPr/>
        </p:nvSpPr>
        <p:spPr bwMode="auto">
          <a:xfrm>
            <a:off x="7182949" y="3429440"/>
            <a:ext cx="1342072" cy="4391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1" u="none" strike="noStrike" cap="none" normalizeH="0" baseline="0" dirty="0" smtClean="0">
                <a:ln>
                  <a:noFill/>
                </a:ln>
                <a:solidFill>
                  <a:schemeClr val="tx1"/>
                </a:solidFill>
                <a:effectLst/>
                <a:latin typeface="Calibri" pitchFamily="34" charset="0"/>
                <a:ea typeface="Arial" pitchFamily="34" charset="0"/>
                <a:cs typeface="Arial" pitchFamily="34" charset="0"/>
              </a:rPr>
              <a:t>Muscle </a:t>
            </a:r>
            <a:endParaRPr kumimoji="0" lang="en-US" sz="2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515600" cy="5262563"/>
          </a:xfrm>
        </p:spPr>
        <p:txBody>
          <a:bodyPr>
            <a:normAutofit/>
          </a:bodyPr>
          <a:lstStyle/>
          <a:p>
            <a:pPr algn="ctr"/>
            <a:r>
              <a:rPr lang="en-US" dirty="0" smtClean="0">
                <a:solidFill>
                  <a:srgbClr val="FF0000"/>
                </a:solidFill>
              </a:rPr>
              <a:t>Soft tissue reconstruction </a:t>
            </a:r>
          </a:p>
          <a:p>
            <a:r>
              <a:rPr lang="en-US" dirty="0" smtClean="0"/>
              <a:t>Aim is to restore function and form </a:t>
            </a:r>
          </a:p>
          <a:p>
            <a:r>
              <a:rPr lang="en-US" dirty="0" smtClean="0"/>
              <a:t>Describe what you see ? </a:t>
            </a:r>
          </a:p>
          <a:p>
            <a:r>
              <a:rPr lang="en-US" dirty="0" smtClean="0"/>
              <a:t>Skin defect in the right lower limb around 20*15 cm located in the upper 1/3 of the leg </a:t>
            </a:r>
          </a:p>
          <a:p>
            <a:r>
              <a:rPr lang="en-US" dirty="0" smtClean="0"/>
              <a:t>The base contain muscles , SC tissue , bone (tibia )</a:t>
            </a:r>
          </a:p>
          <a:p>
            <a:r>
              <a:rPr lang="en-US" dirty="0" smtClean="0"/>
              <a:t>Exposed bone carry high risk for </a:t>
            </a:r>
            <a:r>
              <a:rPr lang="en-US" dirty="0" err="1" smtClean="0"/>
              <a:t>osteomyelitis</a:t>
            </a:r>
            <a:r>
              <a:rPr lang="en-US" dirty="0" smtClean="0"/>
              <a:t> and in long duration will end up with limb amputation </a:t>
            </a:r>
          </a:p>
          <a:p>
            <a:r>
              <a:rPr lang="en-US" dirty="0" smtClean="0"/>
              <a:t>So it needs reconstruction </a:t>
            </a:r>
          </a:p>
          <a:p>
            <a:r>
              <a:rPr lang="ar-JO" dirty="0" smtClean="0"/>
              <a:t>رح نمشي فيهم وحده وحده و نشوف ليش كل وحده ما بتزبط </a:t>
            </a:r>
            <a:endParaRPr lang="en-US" dirty="0" smtClean="0"/>
          </a:p>
          <a:p>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smtClean="0">
                <a:solidFill>
                  <a:srgbClr val="FF0000"/>
                </a:solidFill>
              </a:rPr>
              <a:t>1</a:t>
            </a:r>
            <a:r>
              <a:rPr lang="en-US" sz="3200" baseline="30000" dirty="0" smtClean="0">
                <a:solidFill>
                  <a:srgbClr val="FF0000"/>
                </a:solidFill>
              </a:rPr>
              <a:t>st</a:t>
            </a:r>
            <a:r>
              <a:rPr lang="en-US" sz="3200" dirty="0" smtClean="0">
                <a:solidFill>
                  <a:srgbClr val="FF0000"/>
                </a:solidFill>
              </a:rPr>
              <a:t> : dressing for 2ndry intention </a:t>
            </a:r>
          </a:p>
          <a:p>
            <a:pPr>
              <a:buNone/>
            </a:pPr>
            <a:r>
              <a:rPr lang="ar-JO" dirty="0" smtClean="0"/>
              <a:t>ليش ما بنفع ؟ لانو عندي العظم طالع </a:t>
            </a:r>
            <a:endParaRPr lang="en-US" dirty="0" smtClean="0"/>
          </a:p>
          <a:p>
            <a:pPr>
              <a:buNone/>
            </a:pPr>
            <a:endParaRPr lang="en-US" dirty="0" smtClean="0"/>
          </a:p>
          <a:p>
            <a:r>
              <a:rPr lang="en-US" sz="3200" dirty="0" smtClean="0">
                <a:solidFill>
                  <a:srgbClr val="FF0000"/>
                </a:solidFill>
              </a:rPr>
              <a:t>2</a:t>
            </a:r>
            <a:r>
              <a:rPr lang="en-US" sz="3200" baseline="30000" dirty="0" smtClean="0">
                <a:solidFill>
                  <a:srgbClr val="FF0000"/>
                </a:solidFill>
              </a:rPr>
              <a:t>nd</a:t>
            </a:r>
            <a:r>
              <a:rPr lang="en-US" sz="3200" dirty="0" smtClean="0">
                <a:solidFill>
                  <a:srgbClr val="FF0000"/>
                </a:solidFill>
              </a:rPr>
              <a:t> : primary closure </a:t>
            </a:r>
          </a:p>
          <a:p>
            <a:pPr>
              <a:buNone/>
            </a:pPr>
            <a:r>
              <a:rPr lang="en-US" dirty="0" smtClean="0"/>
              <a:t>Large space between the two edges </a:t>
            </a:r>
          </a:p>
          <a:p>
            <a:pPr>
              <a:buNone/>
            </a:pPr>
            <a:endParaRPr lang="en-US" dirty="0" smtClean="0"/>
          </a:p>
          <a:p>
            <a:r>
              <a:rPr lang="en-US" sz="3200" dirty="0" smtClean="0">
                <a:solidFill>
                  <a:srgbClr val="FF0000"/>
                </a:solidFill>
              </a:rPr>
              <a:t>3</a:t>
            </a:r>
            <a:r>
              <a:rPr lang="en-US" sz="3200" baseline="30000" dirty="0" smtClean="0">
                <a:solidFill>
                  <a:srgbClr val="FF0000"/>
                </a:solidFill>
              </a:rPr>
              <a:t>rd</a:t>
            </a:r>
            <a:r>
              <a:rPr lang="en-US" sz="3200" dirty="0" smtClean="0">
                <a:solidFill>
                  <a:srgbClr val="FF0000"/>
                </a:solidFill>
              </a:rPr>
              <a:t> : delayed primary xx</a:t>
            </a:r>
          </a:p>
          <a:p>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18978"/>
            <a:ext cx="10515600" cy="5557985"/>
          </a:xfrm>
        </p:spPr>
        <p:txBody>
          <a:bodyPr>
            <a:normAutofit/>
          </a:bodyPr>
          <a:lstStyle/>
          <a:p>
            <a:r>
              <a:rPr lang="en-US" sz="3200" dirty="0" smtClean="0">
                <a:solidFill>
                  <a:srgbClr val="FF0000"/>
                </a:solidFill>
              </a:rPr>
              <a:t>4</a:t>
            </a:r>
            <a:r>
              <a:rPr lang="en-US" sz="3200" baseline="30000" dirty="0" smtClean="0">
                <a:solidFill>
                  <a:srgbClr val="FF0000"/>
                </a:solidFill>
              </a:rPr>
              <a:t>th</a:t>
            </a:r>
            <a:r>
              <a:rPr lang="en-US" sz="3200" dirty="0" smtClean="0">
                <a:solidFill>
                  <a:srgbClr val="FF0000"/>
                </a:solidFill>
              </a:rPr>
              <a:t> : skin graft : </a:t>
            </a:r>
            <a:r>
              <a:rPr lang="en-US" dirty="0" smtClean="0"/>
              <a:t>which type ? split or full thickness ?</a:t>
            </a:r>
          </a:p>
          <a:p>
            <a:pPr>
              <a:buNone/>
            </a:pPr>
            <a:r>
              <a:rPr lang="en-US" dirty="0" smtClean="0"/>
              <a:t>Because it’s a large area we do split thickness but would it be successful ? </a:t>
            </a:r>
          </a:p>
          <a:p>
            <a:r>
              <a:rPr lang="en-US" dirty="0" smtClean="0"/>
              <a:t>Above the sc </a:t>
            </a:r>
            <a:r>
              <a:rPr lang="en-US" dirty="0" err="1" smtClean="0"/>
              <a:t>tisse</a:t>
            </a:r>
            <a:r>
              <a:rPr lang="en-US" dirty="0" smtClean="0"/>
              <a:t> it’s a good granulation tissue and above the muscle so it’s a good area for grafting but above the tibia there is no </a:t>
            </a:r>
            <a:r>
              <a:rPr lang="en-US" dirty="0" err="1" smtClean="0"/>
              <a:t>periosteum</a:t>
            </a:r>
            <a:r>
              <a:rPr lang="en-US" dirty="0" smtClean="0"/>
              <a:t> so it will fail </a:t>
            </a:r>
          </a:p>
          <a:p>
            <a:r>
              <a:rPr lang="en-US" dirty="0" smtClean="0"/>
              <a:t>Even if there is a </a:t>
            </a:r>
            <a:r>
              <a:rPr lang="en-US" dirty="0" err="1" smtClean="0"/>
              <a:t>periosteum</a:t>
            </a:r>
            <a:r>
              <a:rPr lang="en-US" dirty="0" smtClean="0"/>
              <a:t> and you put graft , it’s a fragile tissue so with any minor trauma it will breakdown </a:t>
            </a:r>
          </a:p>
          <a:p>
            <a:r>
              <a:rPr lang="en-US" dirty="0" smtClean="0"/>
              <a:t>One of the main conditions for successful graft is good recipient bed ( good blood supply ) and the bone is poor except if there is a </a:t>
            </a:r>
            <a:r>
              <a:rPr lang="en-US" dirty="0" err="1" smtClean="0"/>
              <a:t>periosteum</a:t>
            </a:r>
            <a:r>
              <a:rPr lang="en-US" dirty="0" smtClean="0"/>
              <a:t> </a:t>
            </a:r>
          </a:p>
          <a:p>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87791"/>
            <a:ext cx="10515600" cy="5389172"/>
          </a:xfrm>
        </p:spPr>
        <p:txBody>
          <a:bodyPr/>
          <a:lstStyle/>
          <a:p>
            <a:r>
              <a:rPr lang="en-US" sz="3200" dirty="0" smtClean="0">
                <a:solidFill>
                  <a:srgbClr val="FF0000"/>
                </a:solidFill>
              </a:rPr>
              <a:t>5</a:t>
            </a:r>
            <a:r>
              <a:rPr lang="en-US" sz="3200" baseline="30000" dirty="0" smtClean="0">
                <a:solidFill>
                  <a:srgbClr val="FF0000"/>
                </a:solidFill>
              </a:rPr>
              <a:t>th</a:t>
            </a:r>
            <a:r>
              <a:rPr lang="en-US" sz="3200" dirty="0" smtClean="0">
                <a:solidFill>
                  <a:srgbClr val="FF0000"/>
                </a:solidFill>
              </a:rPr>
              <a:t> tissue expansion </a:t>
            </a:r>
            <a:r>
              <a:rPr lang="en-US" dirty="0" smtClean="0"/>
              <a:t>: we don`t do it in exposed bone because it take 6 months so very high risk for </a:t>
            </a:r>
            <a:r>
              <a:rPr lang="en-US" dirty="0" err="1" smtClean="0"/>
              <a:t>osteomyelitis</a:t>
            </a:r>
            <a:r>
              <a:rPr lang="en-US" dirty="0" smtClean="0"/>
              <a:t>  </a:t>
            </a:r>
          </a:p>
          <a:p>
            <a:r>
              <a:rPr lang="en-US" sz="3200" dirty="0" smtClean="0">
                <a:solidFill>
                  <a:srgbClr val="FF0000"/>
                </a:solidFill>
              </a:rPr>
              <a:t>6</a:t>
            </a:r>
            <a:r>
              <a:rPr lang="en-US" sz="3200" baseline="30000" dirty="0" smtClean="0">
                <a:solidFill>
                  <a:srgbClr val="FF0000"/>
                </a:solidFill>
              </a:rPr>
              <a:t>th</a:t>
            </a:r>
            <a:r>
              <a:rPr lang="en-US" sz="3200" dirty="0" smtClean="0">
                <a:solidFill>
                  <a:srgbClr val="FF0000"/>
                </a:solidFill>
              </a:rPr>
              <a:t> flap : </a:t>
            </a:r>
          </a:p>
          <a:p>
            <a:r>
              <a:rPr lang="en-US" dirty="0" smtClean="0"/>
              <a:t>Types according to location : local , free or regional flap </a:t>
            </a:r>
          </a:p>
          <a:p>
            <a:r>
              <a:rPr lang="en-US" dirty="0" smtClean="0"/>
              <a:t>Flaps are : </a:t>
            </a:r>
          </a:p>
          <a:p>
            <a:r>
              <a:rPr lang="en-US" dirty="0" err="1" smtClean="0"/>
              <a:t>Fasciocutanous</a:t>
            </a:r>
            <a:r>
              <a:rPr lang="en-US" dirty="0" smtClean="0"/>
              <a:t> , coetaneous, </a:t>
            </a:r>
            <a:r>
              <a:rPr lang="en-US" dirty="0" err="1" smtClean="0"/>
              <a:t>musculo</a:t>
            </a:r>
            <a:r>
              <a:rPr lang="en-US" dirty="0" smtClean="0"/>
              <a:t>- </a:t>
            </a:r>
            <a:r>
              <a:rPr lang="en-US" dirty="0" err="1" smtClean="0"/>
              <a:t>fasciocutanous</a:t>
            </a:r>
            <a:r>
              <a:rPr lang="en-US" dirty="0" smtClean="0"/>
              <a:t>, muscular flap</a:t>
            </a:r>
          </a:p>
          <a:p>
            <a:r>
              <a:rPr lang="en-US" b="1" dirty="0" smtClean="0">
                <a:solidFill>
                  <a:srgbClr val="FF0000"/>
                </a:solidFill>
              </a:rPr>
              <a:t>Best flap for this case is </a:t>
            </a:r>
            <a:r>
              <a:rPr lang="en-US" b="1" dirty="0" err="1" smtClean="0">
                <a:solidFill>
                  <a:srgbClr val="FF0000"/>
                </a:solidFill>
              </a:rPr>
              <a:t>gastrocunemus</a:t>
            </a:r>
            <a:r>
              <a:rPr lang="en-US" b="1" dirty="0" smtClean="0">
                <a:solidFill>
                  <a:srgbClr val="FF0000"/>
                </a:solidFill>
              </a:rPr>
              <a:t> muscular flap </a:t>
            </a:r>
            <a:endParaRPr lang="en-US" dirty="0" smtClean="0">
              <a:solidFill>
                <a:srgbClr val="FF0000"/>
              </a:solidFill>
            </a:endParaRPr>
          </a:p>
          <a:p>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3723"/>
            <a:ext cx="10515600" cy="916965"/>
          </a:xfrm>
        </p:spPr>
        <p:txBody>
          <a:bodyPr>
            <a:normAutofit fontScale="90000"/>
          </a:bodyPr>
          <a:lstStyle/>
          <a:p>
            <a:r>
              <a:rPr lang="ar-JO" dirty="0" smtClean="0"/>
              <a:t>صوره من كتاب لحاله تقريبا نفس الحاله الي فوق بس جوا العمليه </a:t>
            </a:r>
            <a:r>
              <a:rPr lang="en-US" dirty="0" smtClean="0"/>
              <a:t/>
            </a:r>
            <a:br>
              <a:rPr lang="en-US" dirty="0" smtClean="0"/>
            </a:br>
            <a:endParaRPr lang="en-US" dirty="0"/>
          </a:p>
        </p:txBody>
      </p:sp>
      <p:pic>
        <p:nvPicPr>
          <p:cNvPr id="4" name="Content Placeholder 3" descr="92136456_834171187105306_3667422348706840576_n.jpg"/>
          <p:cNvPicPr>
            <a:picLocks noGrp="1"/>
          </p:cNvPicPr>
          <p:nvPr>
            <p:ph idx="1"/>
          </p:nvPr>
        </p:nvPicPr>
        <p:blipFill>
          <a:blip r:embed="rId2" cstate="print"/>
          <a:stretch>
            <a:fillRect/>
          </a:stretch>
        </p:blipFill>
        <p:spPr>
          <a:xfrm>
            <a:off x="3446585" y="1825625"/>
            <a:ext cx="5345723" cy="478619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After the muscular graft we put skin graft </a:t>
            </a:r>
            <a:r>
              <a:rPr lang="en-US" dirty="0" smtClean="0"/>
              <a:t/>
            </a:r>
            <a:br>
              <a:rPr lang="en-US" dirty="0" smtClean="0"/>
            </a:br>
            <a:endParaRPr lang="en-US" dirty="0"/>
          </a:p>
        </p:txBody>
      </p:sp>
      <p:pic>
        <p:nvPicPr>
          <p:cNvPr id="4" name="Content Placeholder 3" descr="91977728_267438404261133_468235328860192768_n.jpg"/>
          <p:cNvPicPr>
            <a:picLocks noGrp="1"/>
          </p:cNvPicPr>
          <p:nvPr>
            <p:ph idx="1"/>
          </p:nvPr>
        </p:nvPicPr>
        <p:blipFill>
          <a:blip r:embed="rId2" cstate="print"/>
          <a:stretch>
            <a:fillRect/>
          </a:stretch>
        </p:blipFill>
        <p:spPr>
          <a:xfrm>
            <a:off x="2433711" y="1491175"/>
            <a:ext cx="7399606" cy="4965896"/>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Finger tip injury </a:t>
            </a:r>
            <a:r>
              <a:rPr lang="en-US" dirty="0" smtClean="0"/>
              <a:t/>
            </a:r>
            <a:br>
              <a:rPr lang="en-US" dirty="0" smtClean="0"/>
            </a:br>
            <a:endParaRPr lang="en-US" dirty="0"/>
          </a:p>
        </p:txBody>
      </p:sp>
      <p:pic>
        <p:nvPicPr>
          <p:cNvPr id="4" name="Content Placeholder 3" descr="91800259_2946600415416070_7413137136561422336_n.jpg"/>
          <p:cNvPicPr>
            <a:picLocks noGrp="1"/>
          </p:cNvPicPr>
          <p:nvPr>
            <p:ph idx="1"/>
          </p:nvPr>
        </p:nvPicPr>
        <p:blipFill>
          <a:blip r:embed="rId2" cstate="print"/>
          <a:stretch>
            <a:fillRect/>
          </a:stretch>
        </p:blipFill>
        <p:spPr>
          <a:xfrm>
            <a:off x="3066757" y="1406770"/>
            <a:ext cx="5542671" cy="545123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86265"/>
            <a:ext cx="10515600" cy="5290698"/>
          </a:xfrm>
        </p:spPr>
        <p:txBody>
          <a:bodyPr>
            <a:normAutofit/>
          </a:bodyPr>
          <a:lstStyle/>
          <a:p>
            <a:r>
              <a:rPr lang="en-US" b="1" dirty="0" smtClean="0">
                <a:solidFill>
                  <a:srgbClr val="FF0000"/>
                </a:solidFill>
              </a:rPr>
              <a:t>Describe what you see ? </a:t>
            </a:r>
            <a:endParaRPr lang="en-US" dirty="0" smtClean="0">
              <a:solidFill>
                <a:srgbClr val="FF0000"/>
              </a:solidFill>
            </a:endParaRPr>
          </a:p>
          <a:p>
            <a:pPr>
              <a:buNone/>
            </a:pPr>
            <a:r>
              <a:rPr lang="en-US" b="1" dirty="0" smtClean="0"/>
              <a:t>Finger tip injury of the middle finger with amputation of the soft tissue and exposed bone (</a:t>
            </a:r>
            <a:r>
              <a:rPr lang="ar-JO" b="1" dirty="0" smtClean="0"/>
              <a:t>اهم نقطتين نعلق عليهم </a:t>
            </a:r>
            <a:r>
              <a:rPr lang="en-US" b="1" dirty="0" smtClean="0"/>
              <a:t>)</a:t>
            </a:r>
            <a:endParaRPr lang="en-US" dirty="0" smtClean="0"/>
          </a:p>
          <a:p>
            <a:pPr>
              <a:buNone/>
            </a:pPr>
            <a:r>
              <a:rPr lang="ar-JO" b="1" dirty="0" smtClean="0"/>
              <a:t>نفس الخطوات الي فوق عشان نفس الاشي في عظم طالع </a:t>
            </a:r>
            <a:endParaRPr lang="en-US" dirty="0" smtClean="0"/>
          </a:p>
          <a:p>
            <a:r>
              <a:rPr lang="en-US" b="1" dirty="0" smtClean="0">
                <a:solidFill>
                  <a:srgbClr val="FF0000"/>
                </a:solidFill>
              </a:rPr>
              <a:t>Why we don`t do 2ndry closure ? </a:t>
            </a:r>
            <a:r>
              <a:rPr lang="en-US" b="1" dirty="0" smtClean="0"/>
              <a:t>wide area and the tissue is not enough to close it </a:t>
            </a:r>
            <a:endParaRPr lang="en-US" dirty="0" smtClean="0"/>
          </a:p>
          <a:p>
            <a:r>
              <a:rPr lang="en-US" b="1" dirty="0" smtClean="0">
                <a:solidFill>
                  <a:srgbClr val="FF0000"/>
                </a:solidFill>
              </a:rPr>
              <a:t>*** In this case we can do </a:t>
            </a:r>
            <a:r>
              <a:rPr lang="en-US" b="1" dirty="0" err="1" smtClean="0">
                <a:solidFill>
                  <a:srgbClr val="FF0000"/>
                </a:solidFill>
              </a:rPr>
              <a:t>sth</a:t>
            </a:r>
            <a:r>
              <a:rPr lang="en-US" b="1" dirty="0" smtClean="0">
                <a:solidFill>
                  <a:srgbClr val="FF0000"/>
                </a:solidFill>
              </a:rPr>
              <a:t> called trimming ? </a:t>
            </a:r>
            <a:r>
              <a:rPr lang="en-US" b="1" dirty="0" smtClean="0"/>
              <a:t>cutting part of the exposed bone which causes shortening of the finger then put graft to it  </a:t>
            </a:r>
            <a:endParaRPr lang="en-US" dirty="0" smtClean="0"/>
          </a:p>
          <a:p>
            <a:r>
              <a:rPr lang="en-US" b="1" dirty="0" smtClean="0">
                <a:solidFill>
                  <a:srgbClr val="FF0000"/>
                </a:solidFill>
              </a:rPr>
              <a:t>It causes contractures and week grip and carries a lot of long term complications so </a:t>
            </a:r>
            <a:r>
              <a:rPr lang="en-US" b="1" dirty="0" err="1" smtClean="0">
                <a:solidFill>
                  <a:srgbClr val="FF0000"/>
                </a:solidFill>
              </a:rPr>
              <a:t>ts</a:t>
            </a:r>
            <a:r>
              <a:rPr lang="en-US" b="1" dirty="0" smtClean="0">
                <a:solidFill>
                  <a:srgbClr val="FF0000"/>
                </a:solidFill>
              </a:rPr>
              <a:t> not commonly used ( loss of function )</a:t>
            </a:r>
            <a:endParaRPr lang="en-US" dirty="0" smtClean="0">
              <a:solidFill>
                <a:srgbClr val="FF0000"/>
              </a:solidFill>
            </a:endParaRP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1"/>
            <a:ext cx="10972800" cy="5364163"/>
          </a:xfrm>
        </p:spPr>
        <p:txBody>
          <a:bodyPr>
            <a:normAutofit fontScale="92500" lnSpcReduction="10000"/>
          </a:bodyPr>
          <a:lstStyle/>
          <a:p>
            <a:r>
              <a:rPr lang="en-US" dirty="0"/>
              <a:t>Q1- A patient arrived to your ER </a:t>
            </a:r>
            <a:r>
              <a:rPr lang="en-US" dirty="0" err="1"/>
              <a:t>afte</a:t>
            </a:r>
            <a:r>
              <a:rPr lang="en-US" dirty="0"/>
              <a:t> </a:t>
            </a:r>
            <a:r>
              <a:rPr lang="en-US" dirty="0" err="1"/>
              <a:t>rbeing</a:t>
            </a:r>
            <a:r>
              <a:rPr lang="en-US" dirty="0"/>
              <a:t> stabbed 15 minutes ago before </a:t>
            </a:r>
            <a:r>
              <a:rPr lang="en-US" dirty="0" err="1"/>
              <a:t>addmission</a:t>
            </a:r>
            <a:r>
              <a:rPr lang="en-US" dirty="0"/>
              <a:t>. He was anxious and his vital signs were BP: 95/55 mm Hg, pulse 105 BPM, and RR25 Per minute. </a:t>
            </a:r>
            <a:endParaRPr lang="en-US" dirty="0" smtClean="0"/>
          </a:p>
          <a:p>
            <a:pPr>
              <a:buNone/>
            </a:pPr>
            <a:r>
              <a:rPr lang="en-US" dirty="0" smtClean="0"/>
              <a:t>•</a:t>
            </a:r>
            <a:r>
              <a:rPr lang="en-US" dirty="0"/>
              <a:t>What is his stage of hemorrhage?</a:t>
            </a:r>
          </a:p>
          <a:p>
            <a:r>
              <a:rPr lang="en-US" dirty="0"/>
              <a:t>1 point</a:t>
            </a:r>
          </a:p>
          <a:p>
            <a:r>
              <a:rPr lang="en-US" dirty="0"/>
              <a:t>Stage 1</a:t>
            </a:r>
          </a:p>
          <a:p>
            <a:r>
              <a:rPr lang="en-US" dirty="0"/>
              <a:t>Stage 2</a:t>
            </a:r>
          </a:p>
          <a:p>
            <a:r>
              <a:rPr lang="en-US" dirty="0"/>
              <a:t>Stage 3</a:t>
            </a:r>
          </a:p>
          <a:p>
            <a:r>
              <a:rPr lang="en-US" dirty="0"/>
              <a:t>Stage </a:t>
            </a:r>
            <a:r>
              <a:rPr lang="en-US" dirty="0" smtClean="0"/>
              <a:t>4</a:t>
            </a:r>
          </a:p>
          <a:p>
            <a:endParaRPr lang="en-US" dirty="0" smtClean="0"/>
          </a:p>
          <a:p>
            <a:r>
              <a:rPr lang="en-US" b="1" dirty="0" smtClean="0"/>
              <a:t>Answer: stage 2 </a:t>
            </a:r>
            <a:r>
              <a:rPr lang="en-US" dirty="0" smtClean="0"/>
              <a:t>because there is tachycardia , tachypnea and low blood pressure </a:t>
            </a:r>
          </a:p>
          <a:p>
            <a:endParaRPr lang="en-US" dirty="0"/>
          </a:p>
          <a:p>
            <a:endParaRPr 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Types of flap for this injury : same as above </a:t>
            </a:r>
            <a:endParaRPr lang="en-US" dirty="0" smtClean="0"/>
          </a:p>
          <a:p>
            <a:r>
              <a:rPr lang="en-US" b="1" dirty="0" smtClean="0"/>
              <a:t>v-y advancement flap not good in this case ?? its good in the tip or dorsum but in this case the bulb is damaged and the skin used in this type of flaps is damaged too </a:t>
            </a:r>
            <a:endParaRPr lang="en-US" dirty="0" smtClean="0"/>
          </a:p>
          <a:p>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1913233_681611799333309_6736383606496690176_n.jpg"/>
          <p:cNvPicPr>
            <a:picLocks noGrp="1"/>
          </p:cNvPicPr>
          <p:nvPr>
            <p:ph idx="1"/>
          </p:nvPr>
        </p:nvPicPr>
        <p:blipFill>
          <a:blip r:embed="rId2" cstate="print"/>
          <a:stretch>
            <a:fillRect/>
          </a:stretch>
        </p:blipFill>
        <p:spPr>
          <a:xfrm>
            <a:off x="2152357" y="1055078"/>
            <a:ext cx="5575395" cy="5331654"/>
          </a:xfrm>
          <a:prstGeom prst="rect">
            <a:avLst/>
          </a:prstGeom>
        </p:spPr>
      </p:pic>
      <p:cxnSp>
        <p:nvCxnSpPr>
          <p:cNvPr id="6" name="Straight Arrow Connector 5"/>
          <p:cNvCxnSpPr/>
          <p:nvPr/>
        </p:nvCxnSpPr>
        <p:spPr>
          <a:xfrm flipH="1" flipV="1">
            <a:off x="5176911" y="2250831"/>
            <a:ext cx="3713871"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74" name="Rectangle 2"/>
          <p:cNvSpPr>
            <a:spLocks noChangeArrowheads="1"/>
          </p:cNvSpPr>
          <p:nvPr/>
        </p:nvSpPr>
        <p:spPr bwMode="auto">
          <a:xfrm>
            <a:off x="8096102" y="1931426"/>
            <a:ext cx="2918901" cy="100872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err="1" smtClean="0">
                <a:ln>
                  <a:noFill/>
                </a:ln>
                <a:solidFill>
                  <a:srgbClr val="C00000"/>
                </a:solidFill>
                <a:effectLst/>
                <a:latin typeface="Calibri" pitchFamily="34" charset="0"/>
                <a:ea typeface="Arial" pitchFamily="34" charset="0"/>
                <a:cs typeface="Arial" pitchFamily="34" charset="0"/>
              </a:rPr>
              <a:t>Thenar</a:t>
            </a:r>
            <a:r>
              <a:rPr kumimoji="0" lang="en-US" sz="2400" b="1" i="0" u="none" strike="noStrike" cap="none" normalizeH="0" baseline="0" dirty="0" smtClean="0">
                <a:ln>
                  <a:noFill/>
                </a:ln>
                <a:solidFill>
                  <a:srgbClr val="C00000"/>
                </a:solidFill>
                <a:effectLst/>
                <a:latin typeface="Calibri" pitchFamily="34" charset="0"/>
                <a:ea typeface="Arial" pitchFamily="34" charset="0"/>
                <a:cs typeface="Arial" pitchFamily="34" charset="0"/>
              </a:rPr>
              <a:t> flap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Arial" pitchFamily="34" charset="0"/>
                <a:cs typeface="Arial" pitchFamily="34" charset="0"/>
              </a:rPr>
              <a:t>( regional flap )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1801005_146488216793798_1938705992116076544_n.jpg"/>
          <p:cNvPicPr>
            <a:picLocks noGrp="1"/>
          </p:cNvPicPr>
          <p:nvPr>
            <p:ph idx="1"/>
          </p:nvPr>
        </p:nvPicPr>
        <p:blipFill>
          <a:blip r:embed="rId2" cstate="print"/>
          <a:stretch>
            <a:fillRect/>
          </a:stretch>
        </p:blipFill>
        <p:spPr>
          <a:xfrm>
            <a:off x="1464781" y="886263"/>
            <a:ext cx="5801784" cy="5613009"/>
          </a:xfrm>
          <a:prstGeom prst="rect">
            <a:avLst/>
          </a:prstGeom>
        </p:spPr>
      </p:pic>
      <p:cxnSp>
        <p:nvCxnSpPr>
          <p:cNvPr id="6" name="Straight Arrow Connector 5"/>
          <p:cNvCxnSpPr/>
          <p:nvPr/>
        </p:nvCxnSpPr>
        <p:spPr>
          <a:xfrm flipH="1">
            <a:off x="4107766" y="3404382"/>
            <a:ext cx="3854548" cy="2672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8" name="Rectangle 2"/>
          <p:cNvSpPr>
            <a:spLocks noChangeArrowheads="1"/>
          </p:cNvSpPr>
          <p:nvPr/>
        </p:nvSpPr>
        <p:spPr bwMode="auto">
          <a:xfrm>
            <a:off x="7520843" y="2995929"/>
            <a:ext cx="3362862" cy="88675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JO" sz="2000" b="1" i="0" u="none" strike="noStrike" cap="none" normalizeH="0" baseline="0" dirty="0" smtClean="0">
                <a:ln>
                  <a:noFill/>
                </a:ln>
                <a:solidFill>
                  <a:schemeClr val="tx1"/>
                </a:solidFill>
                <a:effectLst/>
                <a:latin typeface="Arial" pitchFamily="34" charset="0"/>
                <a:ea typeface="Arial" pitchFamily="34" charset="0"/>
                <a:cs typeface="Arial" pitchFamily="34" charset="0"/>
              </a:rPr>
              <a:t>لزقنا الاصبع بالايد مكان ما عملنا ال</a:t>
            </a:r>
            <a:r>
              <a:rPr kumimoji="0" lang="en-US" sz="2000" b="1" i="0" u="none" strike="noStrike" cap="none" normalizeH="0" baseline="0" dirty="0" smtClean="0">
                <a:ln>
                  <a:noFill/>
                </a:ln>
                <a:solidFill>
                  <a:schemeClr val="tx1"/>
                </a:solidFill>
                <a:effectLst/>
                <a:latin typeface="Arial" pitchFamily="34" charset="0"/>
                <a:ea typeface="Arial" pitchFamily="34" charset="0"/>
                <a:cs typeface="Arial" pitchFamily="34" charset="0"/>
              </a:rPr>
              <a:t>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Flap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1917280_658810864933407_5852614156003311616_n.jpg"/>
          <p:cNvPicPr>
            <a:picLocks noGrp="1"/>
          </p:cNvPicPr>
          <p:nvPr>
            <p:ph idx="1"/>
          </p:nvPr>
        </p:nvPicPr>
        <p:blipFill>
          <a:blip r:embed="rId2" cstate="print"/>
          <a:stretch>
            <a:fillRect/>
          </a:stretch>
        </p:blipFill>
        <p:spPr>
          <a:xfrm>
            <a:off x="1969476" y="661182"/>
            <a:ext cx="4675063" cy="5795889"/>
          </a:xfrm>
          <a:prstGeom prst="rect">
            <a:avLst/>
          </a:prstGeom>
        </p:spPr>
      </p:pic>
      <p:cxnSp>
        <p:nvCxnSpPr>
          <p:cNvPr id="6" name="Straight Arrow Connector 5"/>
          <p:cNvCxnSpPr/>
          <p:nvPr/>
        </p:nvCxnSpPr>
        <p:spPr>
          <a:xfrm flipH="1">
            <a:off x="4965895" y="2982351"/>
            <a:ext cx="2546253" cy="4642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2" name="Rectangle 2"/>
          <p:cNvSpPr>
            <a:spLocks noChangeArrowheads="1"/>
          </p:cNvSpPr>
          <p:nvPr/>
        </p:nvSpPr>
        <p:spPr bwMode="auto">
          <a:xfrm>
            <a:off x="7045814" y="2315333"/>
            <a:ext cx="4447491" cy="111718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Arial" pitchFamily="34" charset="0"/>
                <a:cs typeface="Arial" pitchFamily="34" charset="0"/>
              </a:rPr>
              <a:t>We call it </a:t>
            </a:r>
            <a:r>
              <a:rPr kumimoji="0" lang="en-US" sz="2400" b="1" i="0" u="none" strike="noStrike" cap="none" normalizeH="0" baseline="0" dirty="0" err="1" smtClean="0">
                <a:ln>
                  <a:noFill/>
                </a:ln>
                <a:solidFill>
                  <a:srgbClr val="C00000"/>
                </a:solidFill>
                <a:effectLst/>
                <a:latin typeface="Calibri" pitchFamily="34" charset="0"/>
                <a:ea typeface="Arial" pitchFamily="34" charset="0"/>
                <a:cs typeface="Arial" pitchFamily="34" charset="0"/>
              </a:rPr>
              <a:t>interpolational</a:t>
            </a:r>
            <a:r>
              <a:rPr kumimoji="0" lang="en-US" sz="2400" b="1" i="0" u="none" strike="noStrike" cap="none" normalizeH="0" baseline="0" dirty="0" smtClean="0">
                <a:ln>
                  <a:noFill/>
                </a:ln>
                <a:solidFill>
                  <a:srgbClr val="C00000"/>
                </a:solidFill>
                <a:effectLst/>
                <a:latin typeface="Calibri" pitchFamily="34" charset="0"/>
                <a:ea typeface="Arial" pitchFamily="34" charset="0"/>
                <a:cs typeface="Arial" pitchFamily="34" charset="0"/>
              </a:rPr>
              <a:t> flap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1" i="0" u="none" strike="noStrike" cap="none" normalizeH="0" baseline="0" dirty="0" smtClean="0">
                <a:ln>
                  <a:noFill/>
                </a:ln>
                <a:solidFill>
                  <a:srgbClr val="C00000"/>
                </a:solidFill>
                <a:effectLst/>
                <a:latin typeface="Calibri" pitchFamily="34" charset="0"/>
                <a:ea typeface="Arial" pitchFamily="34" charset="0"/>
                <a:cs typeface="Arial" pitchFamily="34" charset="0"/>
              </a:rPr>
              <a:t>This picture after 3 weeks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1935175_2604226226567614_6894248647039385600_n.jpg"/>
          <p:cNvPicPr>
            <a:picLocks noGrp="1"/>
          </p:cNvPicPr>
          <p:nvPr>
            <p:ph idx="1"/>
          </p:nvPr>
        </p:nvPicPr>
        <p:blipFill>
          <a:blip r:embed="rId2" cstate="print"/>
          <a:stretch>
            <a:fillRect/>
          </a:stretch>
        </p:blipFill>
        <p:spPr>
          <a:xfrm>
            <a:off x="3432517" y="492369"/>
            <a:ext cx="5584874" cy="5936566"/>
          </a:xfrm>
          <a:prstGeom prst="rect">
            <a:avLst/>
          </a:prstGeom>
        </p:spPr>
      </p:pic>
      <p:sp>
        <p:nvSpPr>
          <p:cNvPr id="8193" name="Rectangle 1"/>
          <p:cNvSpPr>
            <a:spLocks noChangeArrowheads="1"/>
          </p:cNvSpPr>
          <p:nvPr/>
        </p:nvSpPr>
        <p:spPr bwMode="auto">
          <a:xfrm>
            <a:off x="225083" y="2253995"/>
            <a:ext cx="299641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 </a:t>
            </a:r>
            <a:r>
              <a:rPr kumimoji="0" lang="ar-JO" altLang="zh-CN" sz="32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مش مهم اعرف انواعهم بس بهمني اعرف متى استخدمه</a:t>
            </a:r>
            <a:r>
              <a:rPr kumimoji="0" lang="en-US" altLang="zh-CN" sz="32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 </a:t>
            </a:r>
            <a:endParaRPr kumimoji="0" lang="en-US" altLang="zh-CN"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1992153_650434109081861_3446281560741904384_n.jpg"/>
          <p:cNvPicPr>
            <a:picLocks noGrp="1"/>
          </p:cNvPicPr>
          <p:nvPr>
            <p:ph idx="1"/>
          </p:nvPr>
        </p:nvPicPr>
        <p:blipFill>
          <a:blip r:embed="rId2" cstate="print"/>
          <a:stretch>
            <a:fillRect/>
          </a:stretch>
        </p:blipFill>
        <p:spPr>
          <a:xfrm>
            <a:off x="902074" y="422030"/>
            <a:ext cx="5801784" cy="6049108"/>
          </a:xfrm>
          <a:prstGeom prst="rect">
            <a:avLst/>
          </a:prstGeom>
        </p:spPr>
      </p:pic>
      <p:cxnSp>
        <p:nvCxnSpPr>
          <p:cNvPr id="6" name="Straight Arrow Connector 5"/>
          <p:cNvCxnSpPr/>
          <p:nvPr/>
        </p:nvCxnSpPr>
        <p:spPr>
          <a:xfrm flipH="1">
            <a:off x="4754880" y="2883877"/>
            <a:ext cx="2912012" cy="4079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69" name="Rectangle 1"/>
          <p:cNvSpPr>
            <a:spLocks noChangeArrowheads="1"/>
          </p:cNvSpPr>
          <p:nvPr/>
        </p:nvSpPr>
        <p:spPr bwMode="auto">
          <a:xfrm>
            <a:off x="7645522" y="2080993"/>
            <a:ext cx="3847782" cy="16188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Arial" pitchFamily="34" charset="0"/>
                <a:cs typeface="Arial" pitchFamily="34" charset="0"/>
              </a:rPr>
              <a:t>5ys old child , 2</a:t>
            </a:r>
            <a:r>
              <a:rPr kumimoji="0" lang="en-US" b="1" i="0" u="none" strike="noStrike" cap="none" normalizeH="0" baseline="30000" dirty="0" smtClean="0">
                <a:ln>
                  <a:noFill/>
                </a:ln>
                <a:solidFill>
                  <a:schemeClr val="tx1"/>
                </a:solidFill>
                <a:effectLst/>
                <a:latin typeface="Calibri" pitchFamily="34" charset="0"/>
                <a:ea typeface="Arial" pitchFamily="34" charset="0"/>
                <a:cs typeface="Arial" pitchFamily="34" charset="0"/>
              </a:rPr>
              <a:t>nd</a:t>
            </a:r>
            <a:r>
              <a:rPr kumimoji="0" lang="en-US" b="1" i="0" u="none" strike="noStrike" cap="none" normalizeH="0" baseline="0" dirty="0" smtClean="0">
                <a:ln>
                  <a:noFill/>
                </a:ln>
                <a:solidFill>
                  <a:schemeClr val="tx1"/>
                </a:solidFill>
                <a:effectLst/>
                <a:latin typeface="Calibri" pitchFamily="34" charset="0"/>
                <a:ea typeface="Arial" pitchFamily="34" charset="0"/>
                <a:cs typeface="Arial" pitchFamily="34" charset="0"/>
              </a:rPr>
              <a:t> degree burn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Arial" pitchFamily="34" charset="0"/>
                <a:cs typeface="Arial" pitchFamily="34" charset="0"/>
              </a:rPr>
              <a:t>Started with dressing but because it’s a joint we can`t leave it for 2ndry intention because it will cause contracture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Any major joint , to prevent contractures or limitation of the joint movement you use full of split thickness graft (best ) or flap </a:t>
            </a:r>
            <a:endParaRPr lang="en-US" dirty="0" smtClean="0"/>
          </a:p>
          <a:p>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1877933_3835932893113612_4581321110745776128_n.jpg"/>
          <p:cNvPicPr>
            <a:picLocks noGrp="1"/>
          </p:cNvPicPr>
          <p:nvPr>
            <p:ph idx="1"/>
          </p:nvPr>
        </p:nvPicPr>
        <p:blipFill>
          <a:blip r:embed="rId2" cstate="print"/>
          <a:stretch>
            <a:fillRect/>
          </a:stretch>
        </p:blipFill>
        <p:spPr>
          <a:xfrm>
            <a:off x="1718000" y="815926"/>
            <a:ext cx="5801784" cy="5346969"/>
          </a:xfrm>
          <a:prstGeom prst="rect">
            <a:avLst/>
          </a:prstGeom>
        </p:spPr>
      </p:pic>
      <p:cxnSp>
        <p:nvCxnSpPr>
          <p:cNvPr id="6" name="Straight Arrow Connector 5"/>
          <p:cNvCxnSpPr/>
          <p:nvPr/>
        </p:nvCxnSpPr>
        <p:spPr>
          <a:xfrm flipH="1">
            <a:off x="5190978" y="3319975"/>
            <a:ext cx="3319976" cy="4079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082" name="Rectangle 2"/>
          <p:cNvSpPr>
            <a:spLocks noChangeArrowheads="1"/>
          </p:cNvSpPr>
          <p:nvPr/>
        </p:nvSpPr>
        <p:spPr bwMode="auto">
          <a:xfrm>
            <a:off x="7945293" y="2613928"/>
            <a:ext cx="3041576" cy="11421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Arial" pitchFamily="34" charset="0"/>
                <a:cs typeface="Arial" pitchFamily="34" charset="0"/>
              </a:rPr>
              <a:t>Split thickness meshed graft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8 </a:t>
            </a:r>
            <a:r>
              <a:rPr lang="en-US" b="1" dirty="0" err="1" smtClean="0"/>
              <a:t>ys</a:t>
            </a:r>
            <a:r>
              <a:rPr lang="en-US" b="1" dirty="0" smtClean="0"/>
              <a:t> male pt came to the ER </a:t>
            </a:r>
            <a:endParaRPr lang="en-US" dirty="0"/>
          </a:p>
        </p:txBody>
      </p:sp>
      <p:pic>
        <p:nvPicPr>
          <p:cNvPr id="4" name="Content Placeholder 3"/>
          <p:cNvPicPr>
            <a:picLocks noGrp="1"/>
          </p:cNvPicPr>
          <p:nvPr>
            <p:ph idx="1"/>
          </p:nvPr>
        </p:nvPicPr>
        <p:blipFill>
          <a:blip r:embed="rId2" cstate="print"/>
          <a:stretch>
            <a:fillRect/>
          </a:stretch>
        </p:blipFill>
        <p:spPr>
          <a:xfrm>
            <a:off x="1659988" y="1856935"/>
            <a:ext cx="8496886" cy="4431323"/>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5588"/>
            <a:ext cx="10515600" cy="5431375"/>
          </a:xfrm>
        </p:spPr>
        <p:txBody>
          <a:bodyPr>
            <a:normAutofit/>
          </a:bodyPr>
          <a:lstStyle/>
          <a:p>
            <a:r>
              <a:rPr lang="en-US" sz="3500" b="1" dirty="0" smtClean="0">
                <a:solidFill>
                  <a:srgbClr val="FF0000"/>
                </a:solidFill>
              </a:rPr>
              <a:t>History : </a:t>
            </a:r>
            <a:endParaRPr lang="en-US" sz="3500" dirty="0" smtClean="0">
              <a:solidFill>
                <a:srgbClr val="FF0000"/>
              </a:solidFill>
            </a:endParaRPr>
          </a:p>
          <a:p>
            <a:pPr lvl="0"/>
            <a:r>
              <a:rPr lang="en-US" sz="2400" b="1" dirty="0" smtClean="0"/>
              <a:t>Ask about space ( if closed high risk for inhalational injury ) the child has burn on his face </a:t>
            </a:r>
            <a:endParaRPr lang="en-US" sz="2400" dirty="0" smtClean="0"/>
          </a:p>
          <a:p>
            <a:pPr lvl="0"/>
            <a:r>
              <a:rPr lang="en-US" sz="2400" b="1" dirty="0" smtClean="0"/>
              <a:t>If closed space ask about the duration and symptoms of inhalational injury </a:t>
            </a:r>
            <a:endParaRPr lang="en-US" sz="2400" dirty="0" smtClean="0"/>
          </a:p>
          <a:p>
            <a:pPr lvl="0"/>
            <a:r>
              <a:rPr lang="en-US" sz="2400" b="1" dirty="0" smtClean="0"/>
              <a:t>Type of burn </a:t>
            </a:r>
            <a:endParaRPr lang="en-US" sz="2400" dirty="0" smtClean="0"/>
          </a:p>
          <a:p>
            <a:pPr lvl="0"/>
            <a:r>
              <a:rPr lang="en-US" sz="2400" b="1" dirty="0" smtClean="0"/>
              <a:t>Associated trauma </a:t>
            </a:r>
            <a:endParaRPr lang="en-US" sz="2400" dirty="0" smtClean="0"/>
          </a:p>
          <a:p>
            <a:pPr lvl="0"/>
            <a:r>
              <a:rPr lang="en-US" sz="2400" b="1" dirty="0" smtClean="0"/>
              <a:t>Time of burn </a:t>
            </a:r>
            <a:endParaRPr lang="en-US" sz="2400" dirty="0" smtClean="0"/>
          </a:p>
          <a:p>
            <a:pPr lvl="0"/>
            <a:r>
              <a:rPr lang="en-US" sz="2400" b="1" dirty="0" smtClean="0"/>
              <a:t>Onset and duration (exposure time )</a:t>
            </a:r>
            <a:endParaRPr lang="en-US" sz="2400" dirty="0" smtClean="0"/>
          </a:p>
          <a:p>
            <a:pPr lvl="0"/>
            <a:r>
              <a:rPr lang="en-US" sz="2400" b="1" dirty="0" err="1" smtClean="0"/>
              <a:t>Prehospital</a:t>
            </a:r>
            <a:r>
              <a:rPr lang="en-US" sz="2400" b="1" dirty="0" smtClean="0"/>
              <a:t> intervention </a:t>
            </a:r>
          </a:p>
          <a:p>
            <a:pPr lvl="0">
              <a:buNone/>
            </a:pPr>
            <a:endParaRPr lang="en-US" sz="2400" dirty="0" smtClean="0"/>
          </a:p>
          <a:p>
            <a:r>
              <a:rPr lang="en-US" sz="3200" b="1" dirty="0" smtClean="0">
                <a:solidFill>
                  <a:srgbClr val="FF0000"/>
                </a:solidFill>
              </a:rPr>
              <a:t>So this pt has flam burn with open space </a:t>
            </a:r>
            <a:endParaRPr lang="en-US" sz="3200" dirty="0" smtClean="0">
              <a:solidFill>
                <a:srgbClr val="FF0000"/>
              </a:solidFill>
            </a:endParaRP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pillary_Carcinoma_of_the_Thyroid.jpg"/>
          <p:cNvPicPr>
            <a:picLocks noGrp="1" noChangeAspect="1"/>
          </p:cNvPicPr>
          <p:nvPr>
            <p:ph idx="1"/>
          </p:nvPr>
        </p:nvPicPr>
        <p:blipFill>
          <a:blip r:embed="rId2" cstate="print"/>
          <a:stretch>
            <a:fillRect/>
          </a:stretch>
        </p:blipFill>
        <p:spPr>
          <a:xfrm>
            <a:off x="914400" y="685801"/>
            <a:ext cx="10261600" cy="5440363"/>
          </a:xfr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42535"/>
            <a:ext cx="10515600" cy="5234428"/>
          </a:xfrm>
        </p:spPr>
        <p:txBody>
          <a:bodyPr>
            <a:normAutofit fontScale="85000" lnSpcReduction="20000"/>
          </a:bodyPr>
          <a:lstStyle/>
          <a:p>
            <a:r>
              <a:rPr lang="en-US" sz="4600" b="1" dirty="0" smtClean="0">
                <a:solidFill>
                  <a:srgbClr val="FF0000"/>
                </a:solidFill>
              </a:rPr>
              <a:t>Physical examination :</a:t>
            </a:r>
            <a:endParaRPr lang="en-US" sz="4600" dirty="0" smtClean="0">
              <a:solidFill>
                <a:srgbClr val="FF0000"/>
              </a:solidFill>
            </a:endParaRPr>
          </a:p>
          <a:p>
            <a:pPr>
              <a:buNone/>
            </a:pPr>
            <a:r>
              <a:rPr lang="en-US" sz="3400" b="1" dirty="0" smtClean="0"/>
              <a:t>1-calculate the surface area :     </a:t>
            </a:r>
            <a:r>
              <a:rPr lang="en-US" b="1" dirty="0" smtClean="0"/>
              <a:t>trunk 18% </a:t>
            </a:r>
            <a:endParaRPr lang="en-US" dirty="0" smtClean="0"/>
          </a:p>
          <a:p>
            <a:pPr>
              <a:buNone/>
            </a:pPr>
            <a:r>
              <a:rPr lang="en-US" b="1" dirty="0" smtClean="0"/>
              <a:t>                                                                      Arm 9% </a:t>
            </a:r>
            <a:endParaRPr lang="en-US" dirty="0" smtClean="0"/>
          </a:p>
          <a:p>
            <a:pPr>
              <a:buNone/>
            </a:pPr>
            <a:r>
              <a:rPr lang="en-US" b="1" dirty="0" smtClean="0"/>
              <a:t>                                                                      Face 3%</a:t>
            </a:r>
            <a:endParaRPr lang="en-US" dirty="0" smtClean="0"/>
          </a:p>
          <a:p>
            <a:pPr>
              <a:buNone/>
            </a:pPr>
            <a:r>
              <a:rPr lang="en-US" b="1" dirty="0" smtClean="0"/>
              <a:t>                                                                ------------------</a:t>
            </a:r>
            <a:endParaRPr lang="en-US" dirty="0" smtClean="0"/>
          </a:p>
          <a:p>
            <a:pPr>
              <a:buNone/>
            </a:pPr>
            <a:r>
              <a:rPr lang="en-US" b="1" dirty="0" smtClean="0"/>
              <a:t>                                                                  TBSA = 30%</a:t>
            </a:r>
            <a:endParaRPr lang="en-US" dirty="0" smtClean="0"/>
          </a:p>
          <a:p>
            <a:pPr>
              <a:buNone/>
            </a:pPr>
            <a:endParaRPr lang="en-US" dirty="0" smtClean="0"/>
          </a:p>
          <a:p>
            <a:pPr>
              <a:buNone/>
            </a:pPr>
            <a:r>
              <a:rPr lang="en-US" sz="3400" b="1" dirty="0" smtClean="0">
                <a:solidFill>
                  <a:srgbClr val="FF0000"/>
                </a:solidFill>
              </a:rPr>
              <a:t>2-measure the degree of burn </a:t>
            </a:r>
            <a:endParaRPr lang="en-US" sz="3400" dirty="0" smtClean="0">
              <a:solidFill>
                <a:srgbClr val="FF0000"/>
              </a:solidFill>
            </a:endParaRPr>
          </a:p>
          <a:p>
            <a:r>
              <a:rPr lang="en-US" b="1" dirty="0" smtClean="0"/>
              <a:t>According to color , blisters, sensation </a:t>
            </a:r>
            <a:endParaRPr lang="en-US" dirty="0" smtClean="0"/>
          </a:p>
          <a:p>
            <a:r>
              <a:rPr lang="en-US" b="1" dirty="0" smtClean="0"/>
              <a:t>Face most likely 1</a:t>
            </a:r>
            <a:r>
              <a:rPr lang="en-US" b="1" baseline="30000" dirty="0" smtClean="0"/>
              <a:t>st</a:t>
            </a:r>
            <a:r>
              <a:rPr lang="en-US" b="1" dirty="0" smtClean="0"/>
              <a:t> degree </a:t>
            </a:r>
            <a:endParaRPr lang="en-US" dirty="0" smtClean="0"/>
          </a:p>
          <a:p>
            <a:r>
              <a:rPr lang="en-US" b="1" dirty="0" smtClean="0"/>
              <a:t>Trunk 2</a:t>
            </a:r>
            <a:r>
              <a:rPr lang="en-US" b="1" baseline="30000" dirty="0" smtClean="0"/>
              <a:t>nd</a:t>
            </a:r>
            <a:r>
              <a:rPr lang="en-US" b="1" dirty="0" smtClean="0"/>
              <a:t> superficial </a:t>
            </a:r>
            <a:endParaRPr lang="en-US" dirty="0" smtClean="0"/>
          </a:p>
          <a:p>
            <a:r>
              <a:rPr lang="en-US" b="1" dirty="0" smtClean="0"/>
              <a:t>Arm 2</a:t>
            </a:r>
            <a:r>
              <a:rPr lang="en-US" b="1" baseline="30000" dirty="0" smtClean="0"/>
              <a:t>nd</a:t>
            </a:r>
            <a:r>
              <a:rPr lang="en-US" b="1" dirty="0" smtClean="0"/>
              <a:t> deep </a:t>
            </a:r>
            <a:endParaRPr lang="en-US" dirty="0" smtClean="0"/>
          </a:p>
          <a:p>
            <a:endParaRPr 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1858"/>
            <a:ext cx="10515600" cy="5375105"/>
          </a:xfrm>
        </p:spPr>
        <p:txBody>
          <a:bodyPr>
            <a:normAutofit lnSpcReduction="10000"/>
          </a:bodyPr>
          <a:lstStyle/>
          <a:p>
            <a:r>
              <a:rPr lang="en-US" b="1" dirty="0" smtClean="0">
                <a:solidFill>
                  <a:srgbClr val="FF0000"/>
                </a:solidFill>
              </a:rPr>
              <a:t>Then give hydration , O2, and analgesia then do investigations </a:t>
            </a:r>
            <a:endParaRPr lang="en-US" dirty="0" smtClean="0">
              <a:solidFill>
                <a:srgbClr val="FF0000"/>
              </a:solidFill>
            </a:endParaRPr>
          </a:p>
          <a:p>
            <a:pPr>
              <a:buNone/>
            </a:pPr>
            <a:endParaRPr lang="en-US" dirty="0" smtClean="0"/>
          </a:p>
          <a:p>
            <a:r>
              <a:rPr lang="en-US" b="1" dirty="0" smtClean="0">
                <a:solidFill>
                  <a:srgbClr val="FF0000"/>
                </a:solidFill>
              </a:rPr>
              <a:t>Hydration </a:t>
            </a:r>
            <a:endParaRPr lang="en-US" dirty="0" smtClean="0">
              <a:solidFill>
                <a:srgbClr val="FF0000"/>
              </a:solidFill>
            </a:endParaRPr>
          </a:p>
          <a:p>
            <a:pPr>
              <a:buNone/>
            </a:pPr>
            <a:r>
              <a:rPr lang="en-US" b="1" dirty="0" smtClean="0"/>
              <a:t>According to parkland formula ( we calculate the deficit ) </a:t>
            </a:r>
            <a:endParaRPr lang="en-US" dirty="0" smtClean="0"/>
          </a:p>
          <a:p>
            <a:r>
              <a:rPr lang="en-US" b="1" dirty="0" smtClean="0"/>
              <a:t>4ml*wt *TBSA</a:t>
            </a:r>
            <a:endParaRPr lang="en-US" dirty="0" smtClean="0"/>
          </a:p>
          <a:p>
            <a:pPr>
              <a:buNone/>
            </a:pPr>
            <a:r>
              <a:rPr lang="ar-JO" b="1" dirty="0" smtClean="0"/>
              <a:t>بنعطي نص الكميه اول 8 ساعات من وقت الحرق و النص الثاني بوزعه على 16 ساعه </a:t>
            </a:r>
            <a:endParaRPr lang="en-US" dirty="0" smtClean="0"/>
          </a:p>
          <a:p>
            <a:pPr>
              <a:buNone/>
            </a:pPr>
            <a:r>
              <a:rPr lang="ar-JO" b="1" dirty="0" smtClean="0"/>
              <a:t>انتبه انو من وقت الاصابه يعني لو وصل و اله 5 ساعات محروق رح اعوض النص ب 3 ساعات </a:t>
            </a:r>
            <a:endParaRPr lang="en-US" dirty="0" smtClean="0"/>
          </a:p>
          <a:p>
            <a:r>
              <a:rPr lang="en-US" b="1" dirty="0" smtClean="0"/>
              <a:t>Then we calculate the maintenance </a:t>
            </a:r>
            <a:endParaRPr lang="en-US" dirty="0" smtClean="0"/>
          </a:p>
          <a:p>
            <a:pPr>
              <a:buNone/>
            </a:pPr>
            <a:r>
              <a:rPr lang="en-US" b="1" dirty="0" smtClean="0"/>
              <a:t>1</a:t>
            </a:r>
            <a:r>
              <a:rPr lang="en-US" b="1" baseline="30000" dirty="0" smtClean="0"/>
              <a:t>st</a:t>
            </a:r>
            <a:r>
              <a:rPr lang="en-US" b="1" dirty="0" smtClean="0"/>
              <a:t> 10kg – 1000</a:t>
            </a:r>
            <a:endParaRPr lang="en-US" dirty="0" smtClean="0"/>
          </a:p>
          <a:p>
            <a:pPr>
              <a:buNone/>
            </a:pPr>
            <a:r>
              <a:rPr lang="en-US" b="1" dirty="0" smtClean="0"/>
              <a:t>2</a:t>
            </a:r>
            <a:r>
              <a:rPr lang="en-US" b="1" baseline="30000" dirty="0" smtClean="0"/>
              <a:t>nd</a:t>
            </a:r>
            <a:r>
              <a:rPr lang="en-US" b="1" dirty="0" smtClean="0"/>
              <a:t>10 – 500 </a:t>
            </a:r>
            <a:endParaRPr lang="en-US" dirty="0" smtClean="0"/>
          </a:p>
          <a:p>
            <a:endParaRPr 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1520"/>
            <a:ext cx="10515600" cy="5445443"/>
          </a:xfrm>
        </p:spPr>
        <p:txBody>
          <a:bodyPr/>
          <a:lstStyle/>
          <a:p>
            <a:r>
              <a:rPr lang="en-US" b="1" dirty="0" smtClean="0"/>
              <a:t>We give crystalloid not colloid </a:t>
            </a:r>
            <a:endParaRPr lang="en-US" dirty="0" smtClean="0"/>
          </a:p>
          <a:p>
            <a:r>
              <a:rPr lang="en-US" b="1" dirty="0" smtClean="0">
                <a:solidFill>
                  <a:srgbClr val="FF0000"/>
                </a:solidFill>
              </a:rPr>
              <a:t>The best is ringer lactate </a:t>
            </a:r>
            <a:endParaRPr lang="en-US" dirty="0" smtClean="0">
              <a:solidFill>
                <a:srgbClr val="FF0000"/>
              </a:solidFill>
            </a:endParaRPr>
          </a:p>
          <a:p>
            <a:r>
              <a:rPr lang="en-US" b="1" dirty="0" smtClean="0"/>
              <a:t>Why not normal saline ? </a:t>
            </a:r>
            <a:endParaRPr lang="en-US" dirty="0" smtClean="0"/>
          </a:p>
          <a:p>
            <a:r>
              <a:rPr lang="en-US" b="1" dirty="0" smtClean="0"/>
              <a:t>Because the pt is already in shock and has metabolic acidosis , and if we give him normal saline </a:t>
            </a:r>
            <a:r>
              <a:rPr lang="en-US" b="1" dirty="0" err="1" smtClean="0"/>
              <a:t>hyperchloremic</a:t>
            </a:r>
            <a:r>
              <a:rPr lang="en-US" b="1" dirty="0" smtClean="0"/>
              <a:t> metabolic acidosis </a:t>
            </a:r>
            <a:endParaRPr lang="en-US" dirty="0" smtClean="0"/>
          </a:p>
          <a:p>
            <a:r>
              <a:rPr lang="en-US" b="1" dirty="0" smtClean="0"/>
              <a:t>In adults we give dextrose water to prevent hypoglycemia ( we can start it up to 2 weeks ) but in  pediatric we can`t wait up to 2 weeks to start it because they can`t tolerate the hypoglycemic state </a:t>
            </a:r>
            <a:endParaRPr lang="en-US" dirty="0" smtClean="0"/>
          </a:p>
          <a:p>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29994"/>
            <a:ext cx="10515600" cy="5346969"/>
          </a:xfrm>
        </p:spPr>
        <p:txBody>
          <a:bodyPr>
            <a:normAutofit/>
          </a:bodyPr>
          <a:lstStyle/>
          <a:p>
            <a:r>
              <a:rPr lang="en-US" b="1" dirty="0" smtClean="0">
                <a:solidFill>
                  <a:srgbClr val="FF0000"/>
                </a:solidFill>
              </a:rPr>
              <a:t>Then follow up for fluids </a:t>
            </a:r>
            <a:endParaRPr lang="en-US" dirty="0" smtClean="0">
              <a:solidFill>
                <a:srgbClr val="FF0000"/>
              </a:solidFill>
            </a:endParaRPr>
          </a:p>
          <a:p>
            <a:r>
              <a:rPr lang="en-US" b="1" dirty="0" smtClean="0"/>
              <a:t>Vitals --- pulse , capillary refill  , urine output ( .5 ml/</a:t>
            </a:r>
            <a:r>
              <a:rPr lang="en-US" b="1" dirty="0" err="1" smtClean="0"/>
              <a:t>kj</a:t>
            </a:r>
            <a:r>
              <a:rPr lang="en-US" b="1" dirty="0" smtClean="0"/>
              <a:t> in adults , in </a:t>
            </a:r>
            <a:r>
              <a:rPr lang="en-US" b="1" dirty="0" err="1" smtClean="0"/>
              <a:t>peds</a:t>
            </a:r>
            <a:r>
              <a:rPr lang="en-US" b="1" dirty="0" smtClean="0"/>
              <a:t> 1ml/</a:t>
            </a:r>
            <a:r>
              <a:rPr lang="en-US" b="1" dirty="0" err="1" smtClean="0"/>
              <a:t>kj</a:t>
            </a:r>
            <a:r>
              <a:rPr lang="en-US" b="1" dirty="0" smtClean="0"/>
              <a:t> ) </a:t>
            </a:r>
            <a:endParaRPr lang="en-US" dirty="0" smtClean="0"/>
          </a:p>
          <a:p>
            <a:r>
              <a:rPr lang="en-US" b="1" dirty="0" smtClean="0"/>
              <a:t>Blood </a:t>
            </a:r>
            <a:r>
              <a:rPr lang="en-US" b="1" dirty="0" err="1" smtClean="0"/>
              <a:t>preassure</a:t>
            </a:r>
            <a:r>
              <a:rPr lang="en-US" b="1" dirty="0" smtClean="0"/>
              <a:t> changes in late stages </a:t>
            </a:r>
            <a:endParaRPr lang="en-US" dirty="0" smtClean="0"/>
          </a:p>
          <a:p>
            <a:r>
              <a:rPr lang="en-US" b="1" dirty="0" smtClean="0"/>
              <a:t>We can give PPI to prevent curling ulcer ( due to </a:t>
            </a:r>
            <a:r>
              <a:rPr lang="en-US" b="1" dirty="0" err="1" smtClean="0"/>
              <a:t>hypoperfusion</a:t>
            </a:r>
            <a:r>
              <a:rPr lang="en-US" b="1" dirty="0" smtClean="0"/>
              <a:t> of mucosa )</a:t>
            </a:r>
            <a:endParaRPr lang="en-US" dirty="0" smtClean="0"/>
          </a:p>
          <a:p>
            <a:r>
              <a:rPr lang="en-US" b="1" dirty="0" smtClean="0"/>
              <a:t>No role in systemic antibiotics </a:t>
            </a:r>
            <a:endParaRPr lang="en-US" dirty="0" smtClean="0"/>
          </a:p>
          <a:p>
            <a:r>
              <a:rPr lang="en-US" b="1" dirty="0" smtClean="0"/>
              <a:t>Local dressing using silver sulfadiazine (white ) </a:t>
            </a:r>
            <a:endParaRPr lang="en-US" dirty="0" smtClean="0"/>
          </a:p>
          <a:p>
            <a:pPr lvl="0"/>
            <a:r>
              <a:rPr lang="en-US" sz="3200" b="1" dirty="0" smtClean="0">
                <a:solidFill>
                  <a:srgbClr val="FF0000"/>
                </a:solidFill>
              </a:rPr>
              <a:t>IMP if there is risk or suspicion for inhalational injury the pt needs early intubation </a:t>
            </a:r>
            <a:endParaRPr lang="en-US" sz="3200" dirty="0" smtClean="0">
              <a:solidFill>
                <a:srgbClr val="FF0000"/>
              </a:solidFill>
            </a:endParaRPr>
          </a:p>
          <a:p>
            <a:endParaRPr 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2369"/>
            <a:ext cx="10515600" cy="6035040"/>
          </a:xfrm>
        </p:spPr>
        <p:txBody>
          <a:bodyPr>
            <a:normAutofit fontScale="77500" lnSpcReduction="20000"/>
          </a:bodyPr>
          <a:lstStyle/>
          <a:p>
            <a:r>
              <a:rPr lang="en-US" sz="4100" b="1" dirty="0" smtClean="0">
                <a:solidFill>
                  <a:srgbClr val="FF0000"/>
                </a:solidFill>
              </a:rPr>
              <a:t>Then admit the pt to the burn unit </a:t>
            </a:r>
            <a:endParaRPr lang="en-US" sz="4100" dirty="0" smtClean="0">
              <a:solidFill>
                <a:srgbClr val="FF0000"/>
              </a:solidFill>
            </a:endParaRPr>
          </a:p>
          <a:p>
            <a:r>
              <a:rPr lang="en-US" b="1" dirty="0" smtClean="0">
                <a:solidFill>
                  <a:srgbClr val="00B050"/>
                </a:solidFill>
              </a:rPr>
              <a:t>Indication (in general ) very important</a:t>
            </a:r>
            <a:r>
              <a:rPr lang="en-US" b="1" dirty="0" smtClean="0"/>
              <a:t> </a:t>
            </a:r>
            <a:endParaRPr lang="en-US" dirty="0" smtClean="0"/>
          </a:p>
          <a:p>
            <a:pPr lvl="0"/>
            <a:r>
              <a:rPr lang="en-US" b="1" dirty="0" smtClean="0"/>
              <a:t>2</a:t>
            </a:r>
            <a:r>
              <a:rPr lang="en-US" b="1" baseline="30000" dirty="0" smtClean="0"/>
              <a:t>nd</a:t>
            </a:r>
            <a:r>
              <a:rPr lang="en-US" b="1" dirty="0" smtClean="0"/>
              <a:t> degree with TBSA&gt;10% </a:t>
            </a:r>
            <a:endParaRPr lang="en-US" dirty="0" smtClean="0"/>
          </a:p>
          <a:p>
            <a:pPr lvl="0"/>
            <a:r>
              <a:rPr lang="en-US" b="1" dirty="0" smtClean="0"/>
              <a:t>Child or pregnant </a:t>
            </a:r>
            <a:endParaRPr lang="en-US" dirty="0" smtClean="0"/>
          </a:p>
          <a:p>
            <a:pPr lvl="0"/>
            <a:r>
              <a:rPr lang="en-US" b="1" dirty="0" smtClean="0"/>
              <a:t>Any full thickness burn </a:t>
            </a:r>
            <a:endParaRPr lang="en-US" dirty="0" smtClean="0"/>
          </a:p>
          <a:p>
            <a:pPr lvl="0"/>
            <a:r>
              <a:rPr lang="en-US" b="1" dirty="0" smtClean="0"/>
              <a:t>Pt with co morbidities </a:t>
            </a:r>
            <a:endParaRPr lang="en-US" dirty="0" smtClean="0"/>
          </a:p>
          <a:p>
            <a:pPr lvl="0"/>
            <a:r>
              <a:rPr lang="en-US" b="1" dirty="0" smtClean="0"/>
              <a:t>Associated injuries </a:t>
            </a:r>
            <a:endParaRPr lang="en-US" dirty="0" smtClean="0"/>
          </a:p>
          <a:p>
            <a:pPr lvl="0"/>
            <a:r>
              <a:rPr lang="en-US" b="1" dirty="0" smtClean="0"/>
              <a:t>Chemical  burn </a:t>
            </a:r>
            <a:endParaRPr lang="en-US" dirty="0" smtClean="0"/>
          </a:p>
          <a:p>
            <a:pPr lvl="0"/>
            <a:r>
              <a:rPr lang="en-US" b="1" dirty="0" smtClean="0"/>
              <a:t>Electrical burn </a:t>
            </a:r>
            <a:endParaRPr lang="en-US" dirty="0" smtClean="0"/>
          </a:p>
          <a:p>
            <a:pPr lvl="0"/>
            <a:r>
              <a:rPr lang="en-US" b="1" dirty="0" smtClean="0"/>
              <a:t>Inhalational burn </a:t>
            </a:r>
            <a:endParaRPr lang="en-US" dirty="0" smtClean="0"/>
          </a:p>
          <a:p>
            <a:pPr lvl="0"/>
            <a:r>
              <a:rPr lang="en-US" b="1" dirty="0" smtClean="0"/>
              <a:t>Any burn involving genitalia , face , joints , hand and foot </a:t>
            </a:r>
            <a:endParaRPr lang="en-US" dirty="0" smtClean="0"/>
          </a:p>
          <a:p>
            <a:pPr>
              <a:buNone/>
            </a:pPr>
            <a:endParaRPr lang="en-US" dirty="0" smtClean="0"/>
          </a:p>
          <a:p>
            <a:r>
              <a:rPr lang="en-US" b="1" dirty="0" smtClean="0"/>
              <a:t>Indication for this case :</a:t>
            </a:r>
            <a:endParaRPr lang="en-US" dirty="0" smtClean="0"/>
          </a:p>
          <a:p>
            <a:r>
              <a:rPr lang="en-US" b="1" dirty="0" smtClean="0"/>
              <a:t>More than 10% </a:t>
            </a:r>
            <a:endParaRPr lang="en-US" dirty="0" smtClean="0"/>
          </a:p>
          <a:p>
            <a:r>
              <a:rPr lang="en-US" b="1" dirty="0" smtClean="0"/>
              <a:t>Child </a:t>
            </a:r>
            <a:endParaRPr lang="en-US" dirty="0" smtClean="0"/>
          </a:p>
          <a:p>
            <a:r>
              <a:rPr lang="en-US" b="1" dirty="0" smtClean="0"/>
              <a:t> face</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5" y="533937"/>
            <a:ext cx="11394830" cy="1325563"/>
          </a:xfrm>
        </p:spPr>
        <p:txBody>
          <a:bodyPr>
            <a:noAutofit/>
          </a:bodyPr>
          <a:lstStyle/>
          <a:p>
            <a:r>
              <a:rPr lang="en-US" sz="3200" b="1" dirty="0" smtClean="0"/>
              <a:t>A 50 y/s female pt , in outpatient clinic complaining of this mass ? </a:t>
            </a:r>
            <a:r>
              <a:rPr lang="en-US" sz="3200" dirty="0" smtClean="0"/>
              <a:t/>
            </a:r>
            <a:br>
              <a:rPr lang="en-US" sz="3200" dirty="0" smtClean="0"/>
            </a:br>
            <a:r>
              <a:rPr lang="en-US" sz="3200" b="1" dirty="0" smtClean="0"/>
              <a:t>Medically free and has a </a:t>
            </a:r>
            <a:r>
              <a:rPr lang="en-US" sz="3200" b="1" dirty="0" err="1" smtClean="0"/>
              <a:t>hx</a:t>
            </a:r>
            <a:r>
              <a:rPr lang="en-US" sz="3200" b="1" dirty="0" smtClean="0"/>
              <a:t> of unknown skin tumor your approach ?? </a:t>
            </a:r>
            <a:r>
              <a:rPr lang="en-US" sz="3200" dirty="0" smtClean="0"/>
              <a:t/>
            </a:r>
            <a:br>
              <a:rPr lang="en-US" sz="3200" dirty="0" smtClean="0"/>
            </a:br>
            <a:endParaRPr lang="en-US" sz="3200" dirty="0"/>
          </a:p>
        </p:txBody>
      </p:sp>
      <p:pic>
        <p:nvPicPr>
          <p:cNvPr id="4" name="Content Placeholder 3"/>
          <p:cNvPicPr>
            <a:picLocks noGrp="1"/>
          </p:cNvPicPr>
          <p:nvPr>
            <p:ph idx="1"/>
          </p:nvPr>
        </p:nvPicPr>
        <p:blipFill>
          <a:blip r:embed="rId2" cstate="print"/>
          <a:stretch>
            <a:fillRect/>
          </a:stretch>
        </p:blipFill>
        <p:spPr>
          <a:xfrm>
            <a:off x="2658794" y="1688124"/>
            <a:ext cx="6654018" cy="4867421"/>
          </a:xfrm>
          <a:prstGeom prst="rect">
            <a:avLst/>
          </a:prstGeom>
          <a:noFill/>
          <a:ln>
            <a:noFill/>
          </a:ln>
        </p:spPr>
      </p:pic>
      <p:cxnSp>
        <p:nvCxnSpPr>
          <p:cNvPr id="6" name="Straight Arrow Connector 5"/>
          <p:cNvCxnSpPr/>
          <p:nvPr/>
        </p:nvCxnSpPr>
        <p:spPr>
          <a:xfrm>
            <a:off x="3727938" y="4290646"/>
            <a:ext cx="478302" cy="196948"/>
          </a:xfrm>
          <a:prstGeom prst="straightConnector1">
            <a:avLst/>
          </a:prstGeom>
          <a:ln cmpd="tri">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023360" y="4937760"/>
            <a:ext cx="196948" cy="506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557932" y="4600135"/>
            <a:ext cx="1505243" cy="2532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24024" y="4403188"/>
            <a:ext cx="1927273" cy="548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rPr>
              <a:t>Telangectesia</a:t>
            </a:r>
            <a:endParaRPr lang="en-US" sz="2400" b="1" dirty="0">
              <a:solidFill>
                <a:schemeClr val="tx1"/>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760"/>
            <a:ext cx="10515600" cy="5811203"/>
          </a:xfrm>
        </p:spPr>
        <p:txBody>
          <a:bodyPr>
            <a:noAutofit/>
          </a:bodyPr>
          <a:lstStyle/>
          <a:p>
            <a:pPr lvl="0"/>
            <a:r>
              <a:rPr lang="en-US" sz="2400" dirty="0" smtClean="0">
                <a:solidFill>
                  <a:srgbClr val="FF0000"/>
                </a:solidFill>
              </a:rPr>
              <a:t>Start with history taking :  </a:t>
            </a:r>
            <a:r>
              <a:rPr lang="en-US" sz="2400" dirty="0" smtClean="0"/>
              <a:t>Ask about risk factors </a:t>
            </a:r>
          </a:p>
          <a:p>
            <a:pPr lvl="0"/>
            <a:r>
              <a:rPr lang="en-US" sz="2000" b="1" dirty="0" smtClean="0"/>
              <a:t>Sun exposure ,  radiation and chemical exposure ,  </a:t>
            </a:r>
          </a:p>
          <a:p>
            <a:r>
              <a:rPr lang="en-US" sz="2000" b="1" dirty="0" smtClean="0"/>
              <a:t>immunosuppressant therapy (</a:t>
            </a:r>
            <a:r>
              <a:rPr lang="en-US" sz="2000" b="1" dirty="0" err="1" smtClean="0"/>
              <a:t>crohns</a:t>
            </a:r>
            <a:r>
              <a:rPr lang="en-US" sz="2000" b="1" dirty="0" smtClean="0"/>
              <a:t> ,ulcerative colitis , malignancies ) , </a:t>
            </a:r>
          </a:p>
          <a:p>
            <a:r>
              <a:rPr lang="en-US" sz="2000" b="1" dirty="0" smtClean="0"/>
              <a:t>viral infection (HPV, HSV) ,</a:t>
            </a:r>
          </a:p>
          <a:p>
            <a:r>
              <a:rPr lang="en-US" sz="2000" b="1" dirty="0" smtClean="0"/>
              <a:t> </a:t>
            </a:r>
            <a:r>
              <a:rPr lang="en-US" sz="2000" b="1" dirty="0" err="1" smtClean="0"/>
              <a:t>marjolin</a:t>
            </a:r>
            <a:r>
              <a:rPr lang="en-US" sz="2000" b="1" dirty="0" smtClean="0"/>
              <a:t> ulcer ( chronic wound with ulcer ) or chronic non-healing ulcer </a:t>
            </a:r>
          </a:p>
          <a:p>
            <a:r>
              <a:rPr lang="en-US" sz="2000" b="1" dirty="0" smtClean="0"/>
              <a:t> by </a:t>
            </a:r>
            <a:r>
              <a:rPr lang="en-US" sz="2000" b="1" dirty="0" err="1" smtClean="0"/>
              <a:t>hx</a:t>
            </a:r>
            <a:r>
              <a:rPr lang="en-US" sz="2000" b="1" dirty="0" smtClean="0"/>
              <a:t> </a:t>
            </a:r>
            <a:r>
              <a:rPr lang="en-US" sz="2000" b="1" dirty="0" smtClean="0">
                <a:sym typeface="Wingdings"/>
              </a:rPr>
              <a:t></a:t>
            </a:r>
            <a:r>
              <a:rPr lang="en-US" sz="2000" b="1" dirty="0" smtClean="0"/>
              <a:t>only +</a:t>
            </a:r>
            <a:r>
              <a:rPr lang="en-US" sz="2000" b="1" dirty="0" err="1" smtClean="0"/>
              <a:t>ve</a:t>
            </a:r>
            <a:r>
              <a:rPr lang="en-US" sz="2000" b="1" dirty="0" smtClean="0"/>
              <a:t> finding is previous history of skin tumor </a:t>
            </a:r>
          </a:p>
          <a:p>
            <a:r>
              <a:rPr lang="en-US" sz="2400" dirty="0" smtClean="0">
                <a:solidFill>
                  <a:srgbClr val="FF0000"/>
                </a:solidFill>
              </a:rPr>
              <a:t>Then 2- physical examination : examine the lesion and ulcer </a:t>
            </a:r>
          </a:p>
          <a:p>
            <a:r>
              <a:rPr lang="en-US" sz="2400" dirty="0" smtClean="0"/>
              <a:t>There is a raised lesion in the right side of the face , on the checks , around 2*3 cm , ulcerative nodule irregular , </a:t>
            </a:r>
          </a:p>
          <a:p>
            <a:r>
              <a:rPr lang="en-US" sz="2400" dirty="0" smtClean="0"/>
              <a:t>The ulcer has irregular and raised edge , with normal surrounding skin and </a:t>
            </a:r>
            <a:r>
              <a:rPr lang="en-US" sz="2400" dirty="0" err="1" smtClean="0"/>
              <a:t>telengectesia</a:t>
            </a:r>
            <a:r>
              <a:rPr lang="en-US" sz="2400" dirty="0" smtClean="0"/>
              <a:t> on the outer lower inferior quadrant , with </a:t>
            </a:r>
            <a:r>
              <a:rPr lang="en-US" sz="2400" dirty="0" err="1" smtClean="0"/>
              <a:t>exudative</a:t>
            </a:r>
            <a:r>
              <a:rPr lang="en-US" sz="2400" dirty="0" smtClean="0"/>
              <a:t> material and necrotic base </a:t>
            </a:r>
          </a:p>
          <a:p>
            <a:pPr lvl="0"/>
            <a:r>
              <a:rPr lang="en-US" sz="2400" dirty="0" smtClean="0">
                <a:solidFill>
                  <a:srgbClr val="FF0000"/>
                </a:solidFill>
              </a:rPr>
              <a:t>Any lesion should examine the relevant lymph nodes (cervical LN ) </a:t>
            </a:r>
          </a:p>
          <a:p>
            <a:r>
              <a:rPr lang="en-US" sz="2400" dirty="0" smtClean="0"/>
              <a:t>By examination –</a:t>
            </a:r>
            <a:r>
              <a:rPr lang="en-US" sz="2400" dirty="0" err="1" smtClean="0"/>
              <a:t>ve</a:t>
            </a:r>
            <a:r>
              <a:rPr lang="en-US" sz="2400" dirty="0" smtClean="0"/>
              <a:t> lymph node enlargement </a:t>
            </a:r>
          </a:p>
          <a:p>
            <a:pPr lvl="0"/>
            <a:r>
              <a:rPr lang="en-US" sz="2400" dirty="0" err="1" smtClean="0"/>
              <a:t>Telengectasia</a:t>
            </a:r>
            <a:r>
              <a:rPr lang="en-US" sz="2400" dirty="0" smtClean="0"/>
              <a:t> is a clue for BCC ( nodular type ) </a:t>
            </a:r>
          </a:p>
          <a:p>
            <a:endParaRPr lang="en-US" sz="24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708" y="787790"/>
            <a:ext cx="11043138" cy="5683347"/>
          </a:xfrm>
        </p:spPr>
        <p:txBody>
          <a:bodyPr>
            <a:normAutofit/>
          </a:bodyPr>
          <a:lstStyle/>
          <a:p>
            <a:r>
              <a:rPr lang="en-US" b="1" dirty="0" smtClean="0">
                <a:solidFill>
                  <a:srgbClr val="FF0000"/>
                </a:solidFill>
              </a:rPr>
              <a:t>Then 3- biopsy (</a:t>
            </a:r>
            <a:r>
              <a:rPr lang="en-US" b="1" dirty="0" err="1" smtClean="0">
                <a:solidFill>
                  <a:srgbClr val="FF0000"/>
                </a:solidFill>
              </a:rPr>
              <a:t>incisional</a:t>
            </a:r>
            <a:r>
              <a:rPr lang="en-US" b="1" dirty="0" smtClean="0">
                <a:solidFill>
                  <a:srgbClr val="FF0000"/>
                </a:solidFill>
              </a:rPr>
              <a:t> (part of the lesion ) or </a:t>
            </a:r>
            <a:r>
              <a:rPr lang="en-US" b="1" dirty="0" err="1" smtClean="0">
                <a:solidFill>
                  <a:srgbClr val="FF0000"/>
                </a:solidFill>
              </a:rPr>
              <a:t>excisional</a:t>
            </a:r>
            <a:r>
              <a:rPr lang="en-US" b="1" dirty="0" smtClean="0">
                <a:solidFill>
                  <a:srgbClr val="FF0000"/>
                </a:solidFill>
              </a:rPr>
              <a:t> (the whole lesion ) ) </a:t>
            </a:r>
            <a:r>
              <a:rPr lang="ar-JO" b="1" dirty="0" smtClean="0">
                <a:solidFill>
                  <a:srgbClr val="FF0000"/>
                </a:solidFill>
              </a:rPr>
              <a:t>كيف بختار اي وحده استخدم ؟؟  </a:t>
            </a:r>
            <a:endParaRPr lang="en-US" dirty="0" smtClean="0">
              <a:solidFill>
                <a:srgbClr val="FF0000"/>
              </a:solidFill>
            </a:endParaRPr>
          </a:p>
          <a:p>
            <a:pPr>
              <a:buNone/>
            </a:pPr>
            <a:r>
              <a:rPr lang="ar-JO" sz="2400" dirty="0" smtClean="0"/>
              <a:t> طالما بالوجه و المكان حساس بعمل (</a:t>
            </a:r>
            <a:r>
              <a:rPr lang="en-US" sz="2400" dirty="0" err="1" smtClean="0"/>
              <a:t>incisional</a:t>
            </a:r>
            <a:r>
              <a:rPr lang="ar-JO" sz="2400" dirty="0" smtClean="0"/>
              <a:t>( حتى اوديها </a:t>
            </a:r>
            <a:r>
              <a:rPr lang="en-US" sz="2400" dirty="0" smtClean="0"/>
              <a:t> histopathology </a:t>
            </a:r>
            <a:r>
              <a:rPr lang="ar-JO" sz="2400" dirty="0" smtClean="0"/>
              <a:t>و احدد التشخيص بعدين بكمل </a:t>
            </a:r>
            <a:endParaRPr lang="en-US" sz="2400" dirty="0" smtClean="0"/>
          </a:p>
          <a:p>
            <a:pPr>
              <a:buNone/>
            </a:pPr>
            <a:r>
              <a:rPr lang="ar-JO" dirty="0" smtClean="0"/>
              <a:t>وبقسم الورم ل 4 ارباع و بوخذ بوخذ عينه من كل ربع  </a:t>
            </a:r>
            <a:endParaRPr lang="en-US" dirty="0" smtClean="0"/>
          </a:p>
          <a:p>
            <a:pPr>
              <a:buNone/>
            </a:pPr>
            <a:r>
              <a:rPr lang="ar-JO" dirty="0" smtClean="0"/>
              <a:t>اما لو </a:t>
            </a:r>
            <a:r>
              <a:rPr lang="en-US" dirty="0" err="1" smtClean="0"/>
              <a:t>excisional</a:t>
            </a:r>
            <a:r>
              <a:rPr lang="en-US" dirty="0" smtClean="0"/>
              <a:t> </a:t>
            </a:r>
            <a:r>
              <a:rPr lang="ar-JO" dirty="0" smtClean="0"/>
              <a:t>مضطر اعمل </a:t>
            </a:r>
            <a:r>
              <a:rPr lang="en-US" dirty="0" smtClean="0"/>
              <a:t>reconstruction </a:t>
            </a:r>
            <a:r>
              <a:rPr lang="ar-JO" dirty="0" smtClean="0"/>
              <a:t>شو ما كانت النتيجه </a:t>
            </a:r>
            <a:endParaRPr lang="en-US" dirty="0" smtClean="0"/>
          </a:p>
          <a:p>
            <a:r>
              <a:rPr lang="en-US" b="1" dirty="0" smtClean="0">
                <a:solidFill>
                  <a:srgbClr val="FF0000"/>
                </a:solidFill>
              </a:rPr>
              <a:t>Histopathology result is BCC NEXT STEP ? </a:t>
            </a:r>
            <a:endParaRPr lang="en-US" dirty="0" smtClean="0">
              <a:solidFill>
                <a:srgbClr val="FF0000"/>
              </a:solidFill>
            </a:endParaRPr>
          </a:p>
          <a:p>
            <a:pPr>
              <a:buNone/>
            </a:pPr>
            <a:r>
              <a:rPr lang="en-US" dirty="0" smtClean="0"/>
              <a:t>You should examine the near structures because BCC is rarely metastasize but causes local destruction so the pt may complain of chronic sinusitis (invasion of maxillary sinuses , orbital invasion </a:t>
            </a:r>
          </a:p>
          <a:p>
            <a:r>
              <a:rPr lang="en-US" b="1" dirty="0" smtClean="0">
                <a:solidFill>
                  <a:srgbClr val="FF0000"/>
                </a:solidFill>
              </a:rPr>
              <a:t>In this lesion there is the </a:t>
            </a:r>
            <a:r>
              <a:rPr lang="en-US" b="1" dirty="0" err="1" smtClean="0">
                <a:solidFill>
                  <a:srgbClr val="FF0000"/>
                </a:solidFill>
              </a:rPr>
              <a:t>infraorbital</a:t>
            </a:r>
            <a:r>
              <a:rPr lang="en-US" b="1" dirty="0" smtClean="0">
                <a:solidFill>
                  <a:srgbClr val="FF0000"/>
                </a:solidFill>
              </a:rPr>
              <a:t> nerve located under the lesion  and most likely this lesion is invading the bone </a:t>
            </a:r>
            <a:endParaRPr lang="en-US" dirty="0" smtClean="0">
              <a:solidFill>
                <a:srgbClr val="FF0000"/>
              </a:solidFill>
            </a:endParaRPr>
          </a:p>
          <a:p>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97280"/>
            <a:ext cx="10515600" cy="5079683"/>
          </a:xfrm>
        </p:spPr>
        <p:txBody>
          <a:bodyPr>
            <a:normAutofit fontScale="92500" lnSpcReduction="10000"/>
          </a:bodyPr>
          <a:lstStyle/>
          <a:p>
            <a:r>
              <a:rPr lang="en-US" b="1" dirty="0" smtClean="0">
                <a:solidFill>
                  <a:srgbClr val="FF0000"/>
                </a:solidFill>
              </a:rPr>
              <a:t>Then wide local excision with safety margin 3-5 mm </a:t>
            </a:r>
            <a:endParaRPr lang="en-US" dirty="0" smtClean="0">
              <a:solidFill>
                <a:srgbClr val="FF0000"/>
              </a:solidFill>
            </a:endParaRPr>
          </a:p>
          <a:p>
            <a:r>
              <a:rPr lang="en-US" b="1" dirty="0" smtClean="0">
                <a:solidFill>
                  <a:srgbClr val="FF0000"/>
                </a:solidFill>
              </a:rPr>
              <a:t>Why not </a:t>
            </a:r>
            <a:r>
              <a:rPr lang="en-US" b="1" dirty="0" err="1" smtClean="0">
                <a:solidFill>
                  <a:srgbClr val="FF0000"/>
                </a:solidFill>
              </a:rPr>
              <a:t>mohs</a:t>
            </a:r>
            <a:r>
              <a:rPr lang="en-US" b="1" dirty="0" smtClean="0">
                <a:solidFill>
                  <a:srgbClr val="FF0000"/>
                </a:solidFill>
              </a:rPr>
              <a:t> surgery ? we can do it but this tumor is advanced so its ok to do wide local with safety margin because the need reconstruction surgery    </a:t>
            </a:r>
            <a:endParaRPr lang="en-US" dirty="0" smtClean="0">
              <a:solidFill>
                <a:srgbClr val="FF0000"/>
              </a:solidFill>
            </a:endParaRPr>
          </a:p>
          <a:p>
            <a:r>
              <a:rPr lang="en-US" dirty="0" smtClean="0"/>
              <a:t>Then we send the safety margin to the histopathology to confirm that there is no malignant tissue in it </a:t>
            </a:r>
          </a:p>
          <a:p>
            <a:r>
              <a:rPr lang="en-US" b="1" dirty="0" smtClean="0">
                <a:solidFill>
                  <a:srgbClr val="FF0000"/>
                </a:solidFill>
              </a:rPr>
              <a:t>Follow up clinically </a:t>
            </a:r>
            <a:endParaRPr lang="en-US" dirty="0" smtClean="0">
              <a:solidFill>
                <a:srgbClr val="FF0000"/>
              </a:solidFill>
            </a:endParaRPr>
          </a:p>
          <a:p>
            <a:r>
              <a:rPr lang="en-US" b="1" dirty="0" smtClean="0">
                <a:solidFill>
                  <a:srgbClr val="FF0000"/>
                </a:solidFill>
              </a:rPr>
              <a:t>Rarely there is LN involvement so we don`t examine them in the follow up </a:t>
            </a:r>
            <a:endParaRPr lang="en-US" dirty="0" smtClean="0">
              <a:solidFill>
                <a:srgbClr val="FF0000"/>
              </a:solidFill>
            </a:endParaRPr>
          </a:p>
          <a:p>
            <a:r>
              <a:rPr lang="en-US" b="1" dirty="0" smtClean="0">
                <a:solidFill>
                  <a:srgbClr val="FF0000"/>
                </a:solidFill>
              </a:rPr>
              <a:t>There is no role to give chemo or radio post-op </a:t>
            </a:r>
            <a:endParaRPr lang="en-US" dirty="0" smtClean="0">
              <a:solidFill>
                <a:srgbClr val="FF0000"/>
              </a:solidFill>
            </a:endParaRPr>
          </a:p>
          <a:p>
            <a:r>
              <a:rPr lang="en-US" b="1" dirty="0" smtClean="0">
                <a:solidFill>
                  <a:srgbClr val="FF0000"/>
                </a:solidFill>
              </a:rPr>
              <a:t>The only indication to use chemo or radio if we can`t do surgery </a:t>
            </a:r>
            <a:endParaRPr lang="en-US" dirty="0" smtClean="0">
              <a:solidFill>
                <a:srgbClr val="FF0000"/>
              </a:solidFill>
            </a:endParaRPr>
          </a:p>
          <a:p>
            <a:r>
              <a:rPr lang="en-US" b="1" dirty="0" smtClean="0">
                <a:solidFill>
                  <a:srgbClr val="FF0000"/>
                </a:solidFill>
              </a:rPr>
              <a:t> </a:t>
            </a:r>
            <a:endParaRPr lang="en-US" dirty="0" smtClean="0">
              <a:solidFill>
                <a:srgbClr val="FF0000"/>
              </a:solidFill>
            </a:endParaRPr>
          </a:p>
          <a:p>
            <a:endParaRPr 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b="1" dirty="0" smtClean="0">
                <a:solidFill>
                  <a:srgbClr val="FF0000"/>
                </a:solidFill>
              </a:rPr>
              <a:t>Other case : </a:t>
            </a:r>
            <a:endParaRPr lang="en-US" sz="3200" dirty="0" smtClean="0">
              <a:solidFill>
                <a:srgbClr val="FF0000"/>
              </a:solidFill>
            </a:endParaRPr>
          </a:p>
          <a:p>
            <a:pPr>
              <a:buNone/>
            </a:pPr>
            <a:r>
              <a:rPr lang="en-US" sz="3200" b="1" dirty="0" smtClean="0">
                <a:solidFill>
                  <a:srgbClr val="FF0000"/>
                </a:solidFill>
              </a:rPr>
              <a:t>The same pt with the same history but histopathology result is SCC next step ??</a:t>
            </a:r>
            <a:endParaRPr lang="en-US" sz="3200" dirty="0" smtClean="0">
              <a:solidFill>
                <a:srgbClr val="FF0000"/>
              </a:solidFill>
            </a:endParaRPr>
          </a:p>
          <a:p>
            <a:endParaRPr lang="en-US" sz="3200"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10972800" cy="5135563"/>
          </a:xfrm>
        </p:spPr>
        <p:txBody>
          <a:bodyPr/>
          <a:lstStyle/>
          <a:p>
            <a:r>
              <a:rPr lang="en-US" dirty="0"/>
              <a:t>Q: What is the type of cancer seen in this histology ?</a:t>
            </a:r>
          </a:p>
          <a:p>
            <a:r>
              <a:rPr lang="en-US" dirty="0" smtClean="0"/>
              <a:t>Papillary</a:t>
            </a:r>
            <a:endParaRPr lang="en-US" dirty="0"/>
          </a:p>
          <a:p>
            <a:r>
              <a:rPr lang="en-US" dirty="0" err="1"/>
              <a:t>Anaplastic</a:t>
            </a:r>
            <a:endParaRPr lang="en-US" dirty="0"/>
          </a:p>
          <a:p>
            <a:r>
              <a:rPr lang="en-US" dirty="0" err="1"/>
              <a:t>Foilicular</a:t>
            </a:r>
            <a:endParaRPr lang="en-US" dirty="0"/>
          </a:p>
          <a:p>
            <a:r>
              <a:rPr lang="en-US" dirty="0" err="1" smtClean="0"/>
              <a:t>Medullary</a:t>
            </a:r>
            <a:endParaRPr lang="en-US" dirty="0" smtClean="0"/>
          </a:p>
          <a:p>
            <a:endParaRPr lang="en-US" dirty="0" smtClean="0"/>
          </a:p>
          <a:p>
            <a:r>
              <a:rPr lang="en-US" b="1" dirty="0" smtClean="0"/>
              <a:t>Answer: papillary </a:t>
            </a:r>
            <a:r>
              <a:rPr lang="en-US" dirty="0" smtClean="0"/>
              <a:t>– it’s the most common and not aggressive.</a:t>
            </a:r>
            <a:endParaRPr lang="en-US" dirty="0"/>
          </a:p>
          <a:p>
            <a:endParaRPr 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67618"/>
            <a:ext cx="10515600" cy="5009345"/>
          </a:xfrm>
        </p:spPr>
        <p:txBody>
          <a:bodyPr>
            <a:normAutofit/>
          </a:bodyPr>
          <a:lstStyle/>
          <a:p>
            <a:r>
              <a:rPr lang="en-US" b="1" dirty="0" smtClean="0"/>
              <a:t>Staging (T2 or more , T1 no </a:t>
            </a:r>
            <a:r>
              <a:rPr lang="en-US" b="1" dirty="0" err="1" smtClean="0"/>
              <a:t>mets</a:t>
            </a:r>
            <a:r>
              <a:rPr lang="en-US" b="1" dirty="0" smtClean="0"/>
              <a:t> )</a:t>
            </a:r>
            <a:endParaRPr lang="en-US" dirty="0" smtClean="0"/>
          </a:p>
          <a:p>
            <a:r>
              <a:rPr lang="en-US" b="1" dirty="0" smtClean="0"/>
              <a:t>We do CT scan --</a:t>
            </a:r>
            <a:r>
              <a:rPr lang="ar-JO" b="1" dirty="0" smtClean="0"/>
              <a:t>&lt;</a:t>
            </a:r>
            <a:r>
              <a:rPr lang="en-US" b="1" dirty="0" smtClean="0"/>
              <a:t> there is LN involvement (any LN involvements its stage 3 or more ) </a:t>
            </a:r>
            <a:endParaRPr lang="en-US" dirty="0" smtClean="0"/>
          </a:p>
          <a:p>
            <a:r>
              <a:rPr lang="en-US" b="1" dirty="0" smtClean="0"/>
              <a:t>When to do LN dissection and sentinel LN ? </a:t>
            </a:r>
            <a:endParaRPr lang="en-US" dirty="0" smtClean="0"/>
          </a:p>
          <a:p>
            <a:r>
              <a:rPr lang="en-US" b="1" dirty="0" smtClean="0"/>
              <a:t>If clinically by examination there is no involvement we do sentinel but if clinically there is involvement we do dissection </a:t>
            </a:r>
            <a:endParaRPr lang="en-US" dirty="0" smtClean="0"/>
          </a:p>
          <a:p>
            <a:r>
              <a:rPr lang="en-US" b="1" dirty="0" smtClean="0"/>
              <a:t>If its T3N1 need post op radio (any LN involvement is SCC need post op radio ) </a:t>
            </a:r>
            <a:endParaRPr lang="en-US" dirty="0" smtClean="0"/>
          </a:p>
          <a:p>
            <a:r>
              <a:rPr lang="en-US" b="1" dirty="0" smtClean="0"/>
              <a:t>Follow up by clinical examination and may do CT </a:t>
            </a:r>
            <a:endParaRPr lang="en-US" dirty="0" smtClean="0"/>
          </a:p>
          <a:p>
            <a:r>
              <a:rPr lang="en-US" b="1" dirty="0" smtClean="0"/>
              <a:t>Chemo only if there is recurrence or not fit for surgery </a:t>
            </a:r>
            <a:endParaRPr lang="en-US" dirty="0" smtClean="0"/>
          </a:p>
          <a:p>
            <a:endParaRPr 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6600" dirty="0">
                <a:solidFill>
                  <a:srgbClr val="FFFF00"/>
                </a:solidFill>
              </a:rPr>
              <a:t>Breast Cancer</a:t>
            </a:r>
          </a:p>
        </p:txBody>
      </p:sp>
      <p:sp>
        <p:nvSpPr>
          <p:cNvPr id="3" name="Subtitle 2"/>
          <p:cNvSpPr>
            <a:spLocks noGrp="1"/>
          </p:cNvSpPr>
          <p:nvPr>
            <p:ph type="subTitle" idx="1"/>
          </p:nvPr>
        </p:nvSpPr>
        <p:spPr>
          <a:xfrm>
            <a:off x="609600" y="5105400"/>
            <a:ext cx="10472928" cy="1752600"/>
          </a:xfrm>
        </p:spPr>
        <p:txBody>
          <a:bodyPr>
            <a:normAutofit/>
          </a:bodyPr>
          <a:lstStyle/>
          <a:p>
            <a:pPr algn="l"/>
            <a:r>
              <a:rPr lang="en-US" sz="4400" b="1" i="1" dirty="0"/>
              <a:t>Dr. Ali Jad Abdelwahab</a:t>
            </a:r>
          </a:p>
          <a:p>
            <a:pPr algn="l"/>
            <a:endParaRPr lang="en-US" b="1" dirty="0"/>
          </a:p>
        </p:txBody>
      </p:sp>
      <p:pic>
        <p:nvPicPr>
          <p:cNvPr id="1026" name="Picture 2"/>
          <p:cNvPicPr>
            <a:picLocks noChangeAspect="1" noChangeArrowheads="1"/>
          </p:cNvPicPr>
          <p:nvPr/>
        </p:nvPicPr>
        <p:blipFill>
          <a:blip r:embed="rId2" cstate="print"/>
          <a:srcRect/>
          <a:stretch>
            <a:fillRect/>
          </a:stretch>
        </p:blipFill>
        <p:spPr bwMode="auto">
          <a:xfrm>
            <a:off x="8940800" y="304801"/>
            <a:ext cx="2768600" cy="2219325"/>
          </a:xfrm>
          <a:prstGeom prst="rect">
            <a:avLst/>
          </a:prstGeom>
          <a:noFill/>
          <a:ln w="9525">
            <a:noFill/>
            <a:miter lim="800000"/>
            <a:headEnd/>
            <a:tailEnd/>
          </a:ln>
        </p:spPr>
      </p:pic>
      <p:sp>
        <p:nvSpPr>
          <p:cNvPr id="5" name="TextBox 4"/>
          <p:cNvSpPr txBox="1"/>
          <p:nvPr/>
        </p:nvSpPr>
        <p:spPr>
          <a:xfrm>
            <a:off x="1280160" y="1219201"/>
            <a:ext cx="5323840" cy="830997"/>
          </a:xfrm>
          <a:prstGeom prst="rect">
            <a:avLst/>
          </a:prstGeom>
          <a:solidFill>
            <a:schemeClr val="tx1"/>
          </a:solidFill>
          <a:ln>
            <a:solidFill>
              <a:srgbClr val="FF0000"/>
            </a:solidFill>
          </a:ln>
        </p:spPr>
        <p:txBody>
          <a:bodyPr wrap="square" rtlCol="0">
            <a:spAutoFit/>
          </a:bodyPr>
          <a:lstStyle/>
          <a:p>
            <a:pPr algn="ctr"/>
            <a:r>
              <a:rPr lang="ar-JO" sz="2400" b="1" dirty="0">
                <a:solidFill>
                  <a:srgbClr val="FF0000"/>
                </a:solidFill>
              </a:rPr>
              <a:t>الكتابة بالخط الاحمر هو تبييض المحاضرة من كلام </a:t>
            </a:r>
            <a:r>
              <a:rPr lang="ar-JO" sz="2400" b="1" dirty="0" smtClean="0">
                <a:solidFill>
                  <a:srgbClr val="FF0000"/>
                </a:solidFill>
              </a:rPr>
              <a:t> </a:t>
            </a:r>
            <a:r>
              <a:rPr lang="ar-JO" sz="2400" b="1" dirty="0">
                <a:solidFill>
                  <a:srgbClr val="FF0000"/>
                </a:solidFill>
              </a:rPr>
              <a:t/>
            </a:r>
            <a:br>
              <a:rPr lang="ar-JO" sz="2400" b="1" dirty="0">
                <a:solidFill>
                  <a:srgbClr val="FF0000"/>
                </a:solidFill>
              </a:rPr>
            </a:br>
            <a:r>
              <a:rPr lang="ar-JO" sz="2400" b="1" dirty="0" smtClean="0">
                <a:solidFill>
                  <a:srgbClr val="FF0000"/>
                </a:solidFill>
              </a:rPr>
              <a:t>الدكتور</a:t>
            </a:r>
            <a:endParaRPr lang="en-US" sz="2400" b="1" dirty="0">
              <a:solidFill>
                <a:srgbClr val="FF0000"/>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idx="1"/>
          </p:nvPr>
        </p:nvSpPr>
        <p:spPr/>
        <p:txBody>
          <a:bodyPr>
            <a:normAutofit/>
          </a:bodyPr>
          <a:lstStyle/>
          <a:p>
            <a:r>
              <a:rPr lang="en-US" b="1" dirty="0"/>
              <a:t>A 40-year-old woman sees her doctor for an annual physical exam.</a:t>
            </a:r>
          </a:p>
          <a:p>
            <a:r>
              <a:rPr lang="en-US" b="1" dirty="0"/>
              <a:t> She is healthy and does not take any medications. </a:t>
            </a:r>
          </a:p>
          <a:p>
            <a:r>
              <a:rPr lang="en-US" b="1" dirty="0"/>
              <a:t>She has a </a:t>
            </a:r>
            <a:r>
              <a:rPr lang="en-US" b="1" dirty="0">
                <a:solidFill>
                  <a:srgbClr val="FF0000"/>
                </a:solidFill>
              </a:rPr>
              <a:t>family history of breast cancer.</a:t>
            </a:r>
          </a:p>
          <a:p>
            <a:r>
              <a:rPr lang="en-US" b="1" dirty="0"/>
              <a:t> Her physical examination is normal with no palpable breast masses.</a:t>
            </a:r>
          </a:p>
          <a:p>
            <a:r>
              <a:rPr lang="en-US" b="1" dirty="0"/>
              <a:t> Her doctor recommends that  a screening mammography as part of her routine health maintenance screening</a:t>
            </a:r>
          </a:p>
          <a:p>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idx="1"/>
          </p:nvPr>
        </p:nvSpPr>
        <p:spPr/>
        <p:txBody>
          <a:bodyPr/>
          <a:lstStyle/>
          <a:p>
            <a:r>
              <a:rPr lang="en-US" b="1" dirty="0"/>
              <a:t>A week later, she gets a call from her doctor to inform her that the mammogram is </a:t>
            </a:r>
            <a:r>
              <a:rPr lang="en-US" b="1" dirty="0">
                <a:solidFill>
                  <a:srgbClr val="FF0000"/>
                </a:solidFill>
              </a:rPr>
              <a:t>abnormal (BI-RADS 4)</a:t>
            </a:r>
            <a:r>
              <a:rPr lang="en-US" b="1" dirty="0"/>
              <a:t>. Her left breast was found to have multiple clusters of </a:t>
            </a:r>
            <a:r>
              <a:rPr lang="en-US" b="1" u="sng" dirty="0">
                <a:solidFill>
                  <a:srgbClr val="FF0000"/>
                </a:solidFill>
              </a:rPr>
              <a:t>fine</a:t>
            </a:r>
            <a:r>
              <a:rPr lang="en-US" b="1" dirty="0">
                <a:solidFill>
                  <a:srgbClr val="FF0000"/>
                </a:solidFill>
              </a:rPr>
              <a:t> linear </a:t>
            </a:r>
            <a:r>
              <a:rPr lang="en-US" b="1" u="sng" dirty="0">
                <a:solidFill>
                  <a:srgbClr val="FF0000"/>
                </a:solidFill>
              </a:rPr>
              <a:t>microcalcifications</a:t>
            </a:r>
            <a:r>
              <a:rPr lang="en-US" b="1" dirty="0"/>
              <a:t>, with the largest cluster measuring 2 mm in diameter</a:t>
            </a:r>
            <a:r>
              <a:rPr lang="en-US" dirty="0"/>
              <a:t>.</a:t>
            </a:r>
          </a:p>
          <a:p>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2908300" y="2049462"/>
            <a:ext cx="6375400" cy="40767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FF0000"/>
                </a:solidFill>
              </a:rPr>
              <a:t>Patient risk factors:</a:t>
            </a:r>
            <a:br>
              <a:rPr lang="en-US" dirty="0">
                <a:solidFill>
                  <a:srgbClr val="FF0000"/>
                </a:solidFill>
              </a:rPr>
            </a:br>
            <a:r>
              <a:rPr lang="en-US" dirty="0">
                <a:solidFill>
                  <a:srgbClr val="FF0000"/>
                </a:solidFill>
              </a:rPr>
              <a:t>- family </a:t>
            </a:r>
            <a:r>
              <a:rPr lang="en-US" dirty="0" err="1">
                <a:solidFill>
                  <a:srgbClr val="FF0000"/>
                </a:solidFill>
              </a:rPr>
              <a:t>hx</a:t>
            </a:r>
            <a:r>
              <a:rPr lang="en-US" dirty="0">
                <a:solidFill>
                  <a:srgbClr val="FF0000"/>
                </a:solidFill>
              </a:rPr>
              <a:t/>
            </a:r>
            <a:br>
              <a:rPr lang="en-US" dirty="0">
                <a:solidFill>
                  <a:srgbClr val="FF0000"/>
                </a:solidFill>
              </a:rPr>
            </a:br>
            <a:r>
              <a:rPr lang="en-US" dirty="0">
                <a:solidFill>
                  <a:srgbClr val="FF0000"/>
                </a:solidFill>
              </a:rPr>
              <a:t>- the mammogram is abnormal (BI-RADS 4)-probably malignant</a:t>
            </a:r>
            <a:br>
              <a:rPr lang="en-US" dirty="0">
                <a:solidFill>
                  <a:srgbClr val="FF0000"/>
                </a:solidFill>
              </a:rPr>
            </a:br>
            <a:endParaRPr lang="en-US" dirty="0">
              <a:solidFill>
                <a:srgbClr val="FF0000"/>
              </a:solidFill>
            </a:endParaRPr>
          </a:p>
          <a:p>
            <a:r>
              <a:rPr lang="en-US" dirty="0">
                <a:solidFill>
                  <a:srgbClr val="FF0000"/>
                </a:solidFill>
              </a:rPr>
              <a:t>Good findings</a:t>
            </a:r>
            <a:br>
              <a:rPr lang="en-US" dirty="0">
                <a:solidFill>
                  <a:srgbClr val="FF0000"/>
                </a:solidFill>
              </a:rPr>
            </a:br>
            <a:r>
              <a:rPr lang="en-US" dirty="0">
                <a:solidFill>
                  <a:srgbClr val="FF0000"/>
                </a:solidFill>
              </a:rPr>
              <a:t>- 40 yrs&gt; not the age for breast CA</a:t>
            </a:r>
            <a:br>
              <a:rPr lang="en-US" dirty="0">
                <a:solidFill>
                  <a:srgbClr val="FF0000"/>
                </a:solidFill>
              </a:rPr>
            </a:br>
            <a:r>
              <a:rPr lang="en-US" dirty="0">
                <a:solidFill>
                  <a:srgbClr val="FF0000"/>
                </a:solidFill>
              </a:rPr>
              <a:t>- no palpable masses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normAutofit fontScale="92500" lnSpcReduction="10000"/>
          </a:bodyPr>
          <a:lstStyle/>
          <a:p>
            <a:r>
              <a:rPr lang="en-US" dirty="0" err="1">
                <a:solidFill>
                  <a:srgbClr val="FF0000"/>
                </a:solidFill>
              </a:rPr>
              <a:t>DDx</a:t>
            </a:r>
            <a:r>
              <a:rPr lang="en-US" dirty="0">
                <a:solidFill>
                  <a:srgbClr val="FF0000"/>
                </a:solidFill>
              </a:rPr>
              <a:t>: </a:t>
            </a:r>
            <a:br>
              <a:rPr lang="en-US" dirty="0">
                <a:solidFill>
                  <a:srgbClr val="FF0000"/>
                </a:solidFill>
              </a:rPr>
            </a:br>
            <a:r>
              <a:rPr lang="en-US" dirty="0">
                <a:solidFill>
                  <a:srgbClr val="FF0000"/>
                </a:solidFill>
              </a:rPr>
              <a:t>Ductal carcinoma insitu (DCIS) </a:t>
            </a:r>
          </a:p>
          <a:p>
            <a:r>
              <a:rPr lang="en-US" dirty="0">
                <a:solidFill>
                  <a:srgbClr val="FF0000"/>
                </a:solidFill>
              </a:rPr>
              <a:t>Next step?</a:t>
            </a:r>
            <a:br>
              <a:rPr lang="en-US" dirty="0">
                <a:solidFill>
                  <a:srgbClr val="FF0000"/>
                </a:solidFill>
              </a:rPr>
            </a:br>
            <a:r>
              <a:rPr lang="en-US" dirty="0">
                <a:solidFill>
                  <a:srgbClr val="FF0000"/>
                </a:solidFill>
              </a:rPr>
              <a:t>Biopsy – stereotactic ( wire localization biopsy)</a:t>
            </a:r>
          </a:p>
          <a:p>
            <a:r>
              <a:rPr lang="en-US" dirty="0">
                <a:solidFill>
                  <a:srgbClr val="FF0000"/>
                </a:solidFill>
              </a:rPr>
              <a:t>Don’t say follow up – </a:t>
            </a:r>
            <a:r>
              <a:rPr lang="en-US" dirty="0" err="1">
                <a:solidFill>
                  <a:srgbClr val="FF0000"/>
                </a:solidFill>
              </a:rPr>
              <a:t>bcoz</a:t>
            </a:r>
            <a:r>
              <a:rPr lang="en-US" dirty="0">
                <a:solidFill>
                  <a:srgbClr val="FF0000"/>
                </a:solidFill>
              </a:rPr>
              <a:t> the pt have a 50% risk of turning into malignancy</a:t>
            </a:r>
            <a:br>
              <a:rPr lang="en-US" dirty="0">
                <a:solidFill>
                  <a:srgbClr val="FF0000"/>
                </a:solidFill>
              </a:rPr>
            </a:br>
            <a:endParaRPr lang="en-US" dirty="0">
              <a:solidFill>
                <a:srgbClr val="FF0000"/>
              </a:solidFill>
            </a:endParaRPr>
          </a:p>
          <a:p>
            <a:endParaRPr lang="en-US" dirty="0">
              <a:solidFill>
                <a:srgbClr val="FF0000"/>
              </a:solidFill>
            </a:endParaRPr>
          </a:p>
          <a:p>
            <a:r>
              <a:rPr lang="en-US" dirty="0">
                <a:solidFill>
                  <a:srgbClr val="FF0000"/>
                </a:solidFill>
              </a:rPr>
              <a:t>When taking </a:t>
            </a:r>
            <a:r>
              <a:rPr lang="en-US" dirty="0" err="1">
                <a:solidFill>
                  <a:srgbClr val="FF0000"/>
                </a:solidFill>
              </a:rPr>
              <a:t>hx</a:t>
            </a:r>
            <a:r>
              <a:rPr lang="en-US" dirty="0">
                <a:solidFill>
                  <a:srgbClr val="FF0000"/>
                </a:solidFill>
              </a:rPr>
              <a:t> make sure it includes 2 things:</a:t>
            </a:r>
            <a:br>
              <a:rPr lang="en-US" dirty="0">
                <a:solidFill>
                  <a:srgbClr val="FF0000"/>
                </a:solidFill>
              </a:rPr>
            </a:br>
            <a:r>
              <a:rPr lang="en-US" dirty="0">
                <a:solidFill>
                  <a:srgbClr val="FF0000"/>
                </a:solidFill>
              </a:rPr>
              <a:t>1- Risk factors for breast CA – relevant negative and positive.</a:t>
            </a:r>
            <a:br>
              <a:rPr lang="en-US" dirty="0">
                <a:solidFill>
                  <a:srgbClr val="FF0000"/>
                </a:solidFill>
              </a:rPr>
            </a:br>
            <a:r>
              <a:rPr lang="en-US" dirty="0">
                <a:solidFill>
                  <a:srgbClr val="FF0000"/>
                </a:solidFill>
              </a:rPr>
              <a:t>2- Menstrual cycle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Fixed Risk Factors</a:t>
            </a:r>
          </a:p>
        </p:txBody>
      </p:sp>
      <p:sp>
        <p:nvSpPr>
          <p:cNvPr id="3" name="Content Placeholder 2"/>
          <p:cNvSpPr>
            <a:spLocks noGrp="1"/>
          </p:cNvSpPr>
          <p:nvPr>
            <p:ph idx="1"/>
          </p:nvPr>
        </p:nvSpPr>
        <p:spPr/>
        <p:txBody>
          <a:bodyPr>
            <a:normAutofit fontScale="70000" lnSpcReduction="20000"/>
          </a:bodyPr>
          <a:lstStyle/>
          <a:p>
            <a:r>
              <a:rPr lang="en-US" b="1" dirty="0">
                <a:solidFill>
                  <a:schemeClr val="tx2"/>
                </a:solidFill>
              </a:rPr>
              <a:t>Increasing age </a:t>
            </a:r>
            <a:r>
              <a:rPr lang="en-US" b="1" dirty="0">
                <a:solidFill>
                  <a:srgbClr val="FF0000"/>
                </a:solidFill>
              </a:rPr>
              <a:t>(&gt;65 years)</a:t>
            </a:r>
          </a:p>
          <a:p>
            <a:r>
              <a:rPr lang="en-US" b="1" dirty="0">
                <a:solidFill>
                  <a:schemeClr val="tx2"/>
                </a:solidFill>
              </a:rPr>
              <a:t>Female gender  </a:t>
            </a:r>
            <a:r>
              <a:rPr lang="en-US" b="1" dirty="0">
                <a:solidFill>
                  <a:srgbClr val="FF0000"/>
                </a:solidFill>
              </a:rPr>
              <a:t>(x10 folds)</a:t>
            </a:r>
          </a:p>
          <a:p>
            <a:r>
              <a:rPr lang="en-US" b="1" dirty="0">
                <a:solidFill>
                  <a:schemeClr val="tx2"/>
                </a:solidFill>
              </a:rPr>
              <a:t>Menstrual factors </a:t>
            </a:r>
            <a:r>
              <a:rPr lang="en-US" b="1" dirty="0">
                <a:solidFill>
                  <a:srgbClr val="FF0000"/>
                </a:solidFill>
              </a:rPr>
              <a:t>( breast tissue was under the influence of estrogen fro longer time)</a:t>
            </a:r>
          </a:p>
          <a:p>
            <a:r>
              <a:rPr lang="en-US" b="1" dirty="0">
                <a:solidFill>
                  <a:schemeClr val="tx2"/>
                </a:solidFill>
              </a:rPr>
              <a:t>Early age at menarche (onset of menses prior to age 12 yr)</a:t>
            </a:r>
          </a:p>
          <a:p>
            <a:r>
              <a:rPr lang="en-US" b="1" dirty="0">
                <a:solidFill>
                  <a:schemeClr val="tx2"/>
                </a:solidFill>
              </a:rPr>
              <a:t>Older age at menopause (onset beyond age 55 yr)</a:t>
            </a:r>
          </a:p>
          <a:p>
            <a:r>
              <a:rPr lang="en-US" b="1" dirty="0">
                <a:solidFill>
                  <a:schemeClr val="tx2"/>
                </a:solidFill>
              </a:rPr>
              <a:t>Nulliparity</a:t>
            </a:r>
          </a:p>
          <a:p>
            <a:r>
              <a:rPr lang="en-US" b="1" dirty="0">
                <a:solidFill>
                  <a:schemeClr val="tx2"/>
                </a:solidFill>
              </a:rPr>
              <a:t>Family history of breast cancer</a:t>
            </a:r>
          </a:p>
          <a:p>
            <a:r>
              <a:rPr lang="en-US" b="1" dirty="0">
                <a:solidFill>
                  <a:schemeClr val="tx2"/>
                </a:solidFill>
              </a:rPr>
              <a:t>Genetic predisposition (</a:t>
            </a:r>
            <a:r>
              <a:rPr lang="en-US" b="1" i="1" dirty="0">
                <a:solidFill>
                  <a:schemeClr val="tx2"/>
                </a:solidFill>
              </a:rPr>
              <a:t>BRCA1 and BRCA2 mutation carriers)</a:t>
            </a:r>
          </a:p>
          <a:p>
            <a:r>
              <a:rPr lang="en-US" b="1" dirty="0">
                <a:solidFill>
                  <a:schemeClr val="tx2"/>
                </a:solidFill>
              </a:rPr>
              <a:t>Personal history of breast cancer </a:t>
            </a:r>
            <a:r>
              <a:rPr lang="en-US" b="1" dirty="0">
                <a:solidFill>
                  <a:srgbClr val="FF0000"/>
                </a:solidFill>
              </a:rPr>
              <a:t>(follow up both sides of breast after surgery in one of them)</a:t>
            </a:r>
          </a:p>
          <a:p>
            <a:r>
              <a:rPr lang="en-US" b="1" dirty="0">
                <a:solidFill>
                  <a:schemeClr val="tx2"/>
                </a:solidFill>
              </a:rPr>
              <a:t>Race, ethnicity (white women have increased risk compared with others)</a:t>
            </a:r>
          </a:p>
          <a:p>
            <a:r>
              <a:rPr lang="en-US" b="1" dirty="0">
                <a:solidFill>
                  <a:schemeClr val="tx2"/>
                </a:solidFill>
              </a:rPr>
              <a:t>History of radiation exposure </a:t>
            </a:r>
            <a:r>
              <a:rPr lang="en-US" b="1" dirty="0">
                <a:solidFill>
                  <a:srgbClr val="FF0000"/>
                </a:solidFill>
              </a:rPr>
              <a:t>(past </a:t>
            </a:r>
            <a:r>
              <a:rPr lang="en-US" b="1" dirty="0" err="1">
                <a:solidFill>
                  <a:srgbClr val="FF0000"/>
                </a:solidFill>
              </a:rPr>
              <a:t>hx</a:t>
            </a:r>
            <a:r>
              <a:rPr lang="en-US" b="1" dirty="0">
                <a:solidFill>
                  <a:srgbClr val="FF0000"/>
                </a:solidFill>
              </a:rPr>
              <a:t> of lymphoma or </a:t>
            </a:r>
            <a:r>
              <a:rPr lang="en-US" b="1" dirty="0" err="1">
                <a:solidFill>
                  <a:srgbClr val="FF0000"/>
                </a:solidFill>
              </a:rPr>
              <a:t>thymoma</a:t>
            </a:r>
            <a:r>
              <a:rPr lang="en-US" b="1" dirty="0">
                <a:solidFill>
                  <a:srgbClr val="FF0000"/>
                </a:solidFill>
              </a:rPr>
              <a:t> – radiation exposure in 2d or 3</a:t>
            </a:r>
            <a:r>
              <a:rPr lang="en-US" b="1" baseline="30000" dirty="0">
                <a:solidFill>
                  <a:srgbClr val="FF0000"/>
                </a:solidFill>
              </a:rPr>
              <a:t>rd</a:t>
            </a:r>
            <a:r>
              <a:rPr lang="en-US" b="1" dirty="0">
                <a:solidFill>
                  <a:srgbClr val="FF0000"/>
                </a:solidFill>
              </a:rPr>
              <a:t> decade &gt;&gt; breast CA in 4</a:t>
            </a:r>
            <a:r>
              <a:rPr lang="en-US" b="1" baseline="30000" dirty="0">
                <a:solidFill>
                  <a:srgbClr val="FF0000"/>
                </a:solidFill>
              </a:rPr>
              <a:t>th</a:t>
            </a:r>
            <a:r>
              <a:rPr lang="en-US" b="1" dirty="0">
                <a:solidFill>
                  <a:srgbClr val="FF0000"/>
                </a:solidFill>
              </a:rPr>
              <a:t> decade)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Modifiable Risk Factors</a:t>
            </a:r>
          </a:p>
        </p:txBody>
      </p:sp>
      <p:sp>
        <p:nvSpPr>
          <p:cNvPr id="3" name="Content Placeholder 2"/>
          <p:cNvSpPr>
            <a:spLocks noGrp="1"/>
          </p:cNvSpPr>
          <p:nvPr>
            <p:ph idx="1"/>
          </p:nvPr>
        </p:nvSpPr>
        <p:spPr/>
        <p:txBody>
          <a:bodyPr>
            <a:normAutofit fontScale="92500" lnSpcReduction="20000"/>
          </a:bodyPr>
          <a:lstStyle/>
          <a:p>
            <a:r>
              <a:rPr lang="en-US" b="1" dirty="0">
                <a:solidFill>
                  <a:schemeClr val="tx2"/>
                </a:solidFill>
              </a:rPr>
              <a:t>Reproductive factors </a:t>
            </a:r>
            <a:r>
              <a:rPr lang="en-US" b="1" dirty="0">
                <a:solidFill>
                  <a:srgbClr val="FF0000"/>
                </a:solidFill>
              </a:rPr>
              <a:t>(advise to have children before 30)</a:t>
            </a:r>
          </a:p>
          <a:p>
            <a:r>
              <a:rPr lang="en-US" b="1" dirty="0">
                <a:solidFill>
                  <a:schemeClr val="tx2"/>
                </a:solidFill>
              </a:rPr>
              <a:t>Age at first live birth (full-term pregnancy after age 30 yr)</a:t>
            </a:r>
          </a:p>
          <a:p>
            <a:r>
              <a:rPr lang="en-US" b="1" dirty="0">
                <a:solidFill>
                  <a:schemeClr val="tx2"/>
                </a:solidFill>
              </a:rPr>
              <a:t>Parity </a:t>
            </a:r>
            <a:r>
              <a:rPr lang="en-US" b="1" dirty="0">
                <a:solidFill>
                  <a:srgbClr val="FF0000"/>
                </a:solidFill>
              </a:rPr>
              <a:t>( advise to have more children)</a:t>
            </a:r>
          </a:p>
          <a:p>
            <a:r>
              <a:rPr lang="en-US" b="1" dirty="0">
                <a:solidFill>
                  <a:schemeClr val="tx2"/>
                </a:solidFill>
              </a:rPr>
              <a:t>Lack of breast-feeding </a:t>
            </a:r>
            <a:r>
              <a:rPr lang="en-US" b="1" dirty="0">
                <a:solidFill>
                  <a:srgbClr val="FF0000"/>
                </a:solidFill>
              </a:rPr>
              <a:t>(advice to breast feed)</a:t>
            </a:r>
          </a:p>
          <a:p>
            <a:r>
              <a:rPr lang="en-US" b="1" dirty="0">
                <a:solidFill>
                  <a:schemeClr val="tx2"/>
                </a:solidFill>
              </a:rPr>
              <a:t>Obesity </a:t>
            </a:r>
            <a:r>
              <a:rPr lang="en-US" b="1" dirty="0">
                <a:solidFill>
                  <a:srgbClr val="FF0000"/>
                </a:solidFill>
              </a:rPr>
              <a:t>( advise to reduce weight)</a:t>
            </a:r>
          </a:p>
          <a:p>
            <a:r>
              <a:rPr lang="en-US" b="1" dirty="0">
                <a:solidFill>
                  <a:schemeClr val="tx2"/>
                </a:solidFill>
              </a:rPr>
              <a:t>Alcohol consumption</a:t>
            </a:r>
            <a:endParaRPr lang="en-US" b="1" dirty="0">
              <a:solidFill>
                <a:srgbClr val="FF0000"/>
              </a:solidFill>
            </a:endParaRPr>
          </a:p>
          <a:p>
            <a:r>
              <a:rPr lang="en-US" b="1" dirty="0">
                <a:solidFill>
                  <a:schemeClr val="tx2"/>
                </a:solidFill>
              </a:rPr>
              <a:t>Tobacco smoking</a:t>
            </a:r>
          </a:p>
          <a:p>
            <a:r>
              <a:rPr lang="en-US" b="1" dirty="0">
                <a:solidFill>
                  <a:schemeClr val="tx2"/>
                </a:solidFill>
              </a:rPr>
              <a:t>Use of hormone replacement therapy</a:t>
            </a:r>
          </a:p>
          <a:p>
            <a:r>
              <a:rPr lang="en-US" b="1" dirty="0">
                <a:solidFill>
                  <a:schemeClr val="tx2"/>
                </a:solidFill>
              </a:rPr>
              <a:t>Decreased physical activity </a:t>
            </a:r>
            <a:r>
              <a:rPr lang="en-US" b="1" dirty="0">
                <a:solidFill>
                  <a:srgbClr val="FF0000"/>
                </a:solidFill>
              </a:rPr>
              <a:t>(go to gym)</a:t>
            </a:r>
          </a:p>
          <a:p>
            <a:r>
              <a:rPr lang="en-US" b="1" dirty="0">
                <a:solidFill>
                  <a:schemeClr val="tx2"/>
                </a:solidFill>
              </a:rPr>
              <a:t>Shift work (night shifts)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Factors Affecting Circulating Hormones</a:t>
            </a:r>
          </a:p>
        </p:txBody>
      </p:sp>
      <p:sp>
        <p:nvSpPr>
          <p:cNvPr id="3" name="Content Placeholder 2"/>
          <p:cNvSpPr>
            <a:spLocks noGrp="1"/>
          </p:cNvSpPr>
          <p:nvPr>
            <p:ph idx="1"/>
          </p:nvPr>
        </p:nvSpPr>
        <p:spPr/>
        <p:txBody>
          <a:bodyPr/>
          <a:lstStyle/>
          <a:p>
            <a:r>
              <a:rPr lang="en-US" b="1" dirty="0">
                <a:solidFill>
                  <a:schemeClr val="tx2"/>
                </a:solidFill>
              </a:rPr>
              <a:t>Late age at first full-term pregnancy (&gt;30 yr)</a:t>
            </a:r>
          </a:p>
          <a:p>
            <a:r>
              <a:rPr lang="en-US" b="1" dirty="0">
                <a:solidFill>
                  <a:schemeClr val="tx2"/>
                </a:solidFill>
              </a:rPr>
              <a:t>Early menarche (&lt;12 yr)</a:t>
            </a:r>
          </a:p>
          <a:p>
            <a:r>
              <a:rPr lang="en-US" b="1" dirty="0">
                <a:solidFill>
                  <a:schemeClr val="tx2"/>
                </a:solidFill>
              </a:rPr>
              <a:t>Late menopause (&gt;55 yr)</a:t>
            </a:r>
          </a:p>
          <a:p>
            <a:r>
              <a:rPr lang="en-US" b="1" dirty="0">
                <a:solidFill>
                  <a:schemeClr val="tx2"/>
                </a:solidFill>
              </a:rPr>
              <a:t>No full-term pregnancies</a:t>
            </a:r>
          </a:p>
          <a:p>
            <a:r>
              <a:rPr lang="en-US" b="1" dirty="0">
                <a:solidFill>
                  <a:schemeClr val="tx2"/>
                </a:solidFill>
              </a:rPr>
              <a:t>Never breast-fed a child</a:t>
            </a:r>
          </a:p>
          <a:p>
            <a:r>
              <a:rPr lang="en-US" b="1" dirty="0">
                <a:solidFill>
                  <a:schemeClr val="tx2"/>
                </a:solidFill>
              </a:rPr>
              <a:t>Recent oral contraceptive use</a:t>
            </a:r>
          </a:p>
          <a:p>
            <a:r>
              <a:rPr lang="en-US" b="1" dirty="0">
                <a:solidFill>
                  <a:schemeClr val="tx2"/>
                </a:solidFill>
              </a:rPr>
              <a:t>Recent and long-term use of HRT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rain.png"/>
          <p:cNvPicPr>
            <a:picLocks noGrp="1" noChangeAspect="1"/>
          </p:cNvPicPr>
          <p:nvPr>
            <p:ph idx="1"/>
          </p:nvPr>
        </p:nvPicPr>
        <p:blipFill>
          <a:blip r:embed="rId2" cstate="print"/>
          <a:stretch>
            <a:fillRect/>
          </a:stretch>
        </p:blipFill>
        <p:spPr>
          <a:xfrm>
            <a:off x="1117601" y="914400"/>
            <a:ext cx="9855199" cy="5181600"/>
          </a:xfr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Histologic Risk Factors</a:t>
            </a:r>
          </a:p>
        </p:txBody>
      </p:sp>
      <p:sp>
        <p:nvSpPr>
          <p:cNvPr id="3" name="Content Placeholder 2"/>
          <p:cNvSpPr>
            <a:spLocks noGrp="1"/>
          </p:cNvSpPr>
          <p:nvPr>
            <p:ph idx="1"/>
          </p:nvPr>
        </p:nvSpPr>
        <p:spPr/>
        <p:txBody>
          <a:bodyPr/>
          <a:lstStyle/>
          <a:p>
            <a:pPr>
              <a:buNone/>
            </a:pPr>
            <a:r>
              <a:rPr lang="en-US" b="1" dirty="0">
                <a:solidFill>
                  <a:schemeClr val="tx2"/>
                </a:solidFill>
              </a:rPr>
              <a:t>Proliferative breast disease</a:t>
            </a:r>
          </a:p>
          <a:p>
            <a:r>
              <a:rPr lang="en-US" b="1" dirty="0">
                <a:solidFill>
                  <a:schemeClr val="tx2"/>
                </a:solidFill>
              </a:rPr>
              <a:t>ADH - </a:t>
            </a:r>
            <a:r>
              <a:rPr lang="en-US" b="1" dirty="0">
                <a:solidFill>
                  <a:srgbClr val="FF0000"/>
                </a:solidFill>
              </a:rPr>
              <a:t>atypical </a:t>
            </a:r>
            <a:r>
              <a:rPr lang="en-US" b="1" dirty="0" err="1">
                <a:solidFill>
                  <a:srgbClr val="FF0000"/>
                </a:solidFill>
              </a:rPr>
              <a:t>ductal</a:t>
            </a:r>
            <a:r>
              <a:rPr lang="en-US" b="1" dirty="0">
                <a:solidFill>
                  <a:srgbClr val="FF0000"/>
                </a:solidFill>
              </a:rPr>
              <a:t> hyperplasia</a:t>
            </a:r>
          </a:p>
          <a:p>
            <a:r>
              <a:rPr lang="en-US" b="1" dirty="0">
                <a:solidFill>
                  <a:schemeClr val="tx2"/>
                </a:solidFill>
              </a:rPr>
              <a:t>ALH- </a:t>
            </a:r>
            <a:r>
              <a:rPr lang="en-US" b="1" dirty="0">
                <a:solidFill>
                  <a:srgbClr val="FF0000"/>
                </a:solidFill>
              </a:rPr>
              <a:t>atypical lobular hyperplasia</a:t>
            </a:r>
          </a:p>
          <a:p>
            <a:r>
              <a:rPr lang="en-US" b="1" dirty="0">
                <a:solidFill>
                  <a:schemeClr val="tx2"/>
                </a:solidFill>
              </a:rPr>
              <a:t>LCIS- </a:t>
            </a:r>
            <a:r>
              <a:rPr lang="en-US" b="1" dirty="0">
                <a:solidFill>
                  <a:srgbClr val="FF0000"/>
                </a:solidFill>
              </a:rPr>
              <a:t>Lobular carcinoma insitu</a:t>
            </a:r>
            <a:r>
              <a:rPr lang="en-US" b="1" dirty="0">
                <a:solidFill>
                  <a:schemeClr val="tx2"/>
                </a:solidFill>
              </a:rPr>
              <a:t/>
            </a:r>
            <a:br>
              <a:rPr lang="en-US" b="1" dirty="0">
                <a:solidFill>
                  <a:schemeClr val="tx2"/>
                </a:solidFill>
              </a:rPr>
            </a:br>
            <a:endParaRPr lang="en-US" b="1" dirty="0">
              <a:solidFill>
                <a:schemeClr val="tx2"/>
              </a:solidFill>
            </a:endParaRPr>
          </a:p>
          <a:p>
            <a:pPr>
              <a:buNone/>
            </a:pPr>
            <a:r>
              <a:rPr lang="en-US" b="1" dirty="0">
                <a:solidFill>
                  <a:srgbClr val="FF0000"/>
                </a:solidFill>
              </a:rPr>
              <a:t>patient comes with report :</a:t>
            </a:r>
            <a:br>
              <a:rPr lang="en-US" b="1" dirty="0">
                <a:solidFill>
                  <a:srgbClr val="FF0000"/>
                </a:solidFill>
              </a:rPr>
            </a:br>
            <a:r>
              <a:rPr lang="en-US" b="1" dirty="0">
                <a:solidFill>
                  <a:srgbClr val="FF0000"/>
                </a:solidFill>
              </a:rPr>
              <a:t>- she is either complaining of breast pain with </a:t>
            </a:r>
            <a:r>
              <a:rPr lang="en-US" b="1" dirty="0" err="1">
                <a:solidFill>
                  <a:srgbClr val="FF0000"/>
                </a:solidFill>
              </a:rPr>
              <a:t>nodularity</a:t>
            </a:r>
            <a:r>
              <a:rPr lang="en-US" b="1" dirty="0">
                <a:solidFill>
                  <a:srgbClr val="FF0000"/>
                </a:solidFill>
              </a:rPr>
              <a:t> (symptoms of ANDI)</a:t>
            </a:r>
            <a:br>
              <a:rPr lang="en-US" b="1" dirty="0">
                <a:solidFill>
                  <a:srgbClr val="FF0000"/>
                </a:solidFill>
              </a:rPr>
            </a:br>
            <a:r>
              <a:rPr lang="en-US" b="1" dirty="0">
                <a:solidFill>
                  <a:srgbClr val="FF0000"/>
                </a:solidFill>
              </a:rPr>
              <a:t>- or it’s an incidental finding</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FF0000"/>
                </a:solidFill>
              </a:rPr>
              <a:t>90% of patients coming to clinic their problem is benign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Approach</a:t>
            </a:r>
          </a:p>
        </p:txBody>
      </p:sp>
      <p:graphicFrame>
        <p:nvGraphicFramePr>
          <p:cNvPr id="7" name="Content Placeholder 6"/>
          <p:cNvGraphicFramePr>
            <a:graphicFrameLocks noGrp="1"/>
          </p:cNvGraphicFramePr>
          <p:nvPr>
            <p:ph idx="1"/>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Signs and Symptoms</a:t>
            </a:r>
          </a:p>
        </p:txBody>
      </p:sp>
      <p:sp>
        <p:nvSpPr>
          <p:cNvPr id="3" name="Content Placeholder 2"/>
          <p:cNvSpPr>
            <a:spLocks noGrp="1"/>
          </p:cNvSpPr>
          <p:nvPr>
            <p:ph sz="half" idx="1"/>
          </p:nvPr>
        </p:nvSpPr>
        <p:spPr>
          <a:solidFill>
            <a:schemeClr val="bg1"/>
          </a:solidFill>
          <a:ln>
            <a:noFill/>
          </a:ln>
        </p:spPr>
        <p:txBody>
          <a:bodyPr>
            <a:normAutofit/>
          </a:bodyPr>
          <a:lstStyle/>
          <a:p>
            <a:r>
              <a:rPr lang="en-US" b="1" dirty="0"/>
              <a:t>Painless lump in 70% of patients</a:t>
            </a:r>
          </a:p>
          <a:p>
            <a:r>
              <a:rPr lang="en-US" b="1" dirty="0"/>
              <a:t>About 90% of the masses are discovered by the patient</a:t>
            </a:r>
          </a:p>
          <a:p>
            <a:endParaRPr lang="en-US" b="1" dirty="0">
              <a:solidFill>
                <a:schemeClr val="bg1"/>
              </a:solidFill>
            </a:endParaRPr>
          </a:p>
          <a:p>
            <a:r>
              <a:rPr lang="en-US" b="1" dirty="0">
                <a:solidFill>
                  <a:srgbClr val="FF0000"/>
                </a:solidFill>
              </a:rPr>
              <a:t>The most serious symptom of breast disease? </a:t>
            </a:r>
            <a:br>
              <a:rPr lang="en-US" b="1" dirty="0">
                <a:solidFill>
                  <a:srgbClr val="FF0000"/>
                </a:solidFill>
              </a:rPr>
            </a:br>
            <a:r>
              <a:rPr lang="en-US" b="1" dirty="0">
                <a:solidFill>
                  <a:srgbClr val="FF0000"/>
                </a:solidFill>
              </a:rPr>
              <a:t>- painless mass due to neglect – they present with </a:t>
            </a:r>
            <a:r>
              <a:rPr lang="en-US" b="1" dirty="0" err="1">
                <a:solidFill>
                  <a:srgbClr val="FF0000"/>
                </a:solidFill>
              </a:rPr>
              <a:t>mets</a:t>
            </a:r>
            <a:endParaRPr lang="en-US" b="1" dirty="0">
              <a:solidFill>
                <a:srgbClr val="FF0000"/>
              </a:solidFill>
            </a:endParaRP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6502400" y="1828800"/>
            <a:ext cx="5384800" cy="2808494"/>
          </a:xfrm>
          <a:prstGeom prst="rect">
            <a:avLst/>
          </a:prstGeom>
          <a:noFill/>
          <a:ln w="9525">
            <a:noFill/>
            <a:miter lim="800000"/>
            <a:headEnd/>
            <a:tailEnd/>
          </a:ln>
        </p:spPr>
      </p:pic>
      <p:sp>
        <p:nvSpPr>
          <p:cNvPr id="5" name="Rectangle 4"/>
          <p:cNvSpPr/>
          <p:nvPr/>
        </p:nvSpPr>
        <p:spPr>
          <a:xfrm>
            <a:off x="7416800" y="4648200"/>
            <a:ext cx="4267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Nipple deviation</a:t>
            </a:r>
            <a:br>
              <a:rPr lang="en-US" b="1" dirty="0">
                <a:solidFill>
                  <a:srgbClr val="FF0000"/>
                </a:solidFill>
              </a:rPr>
            </a:br>
            <a:r>
              <a:rPr lang="en-US" b="1" dirty="0">
                <a:solidFill>
                  <a:srgbClr val="FF0000"/>
                </a:solidFill>
              </a:rPr>
              <a:t>Lump</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Less Frequent Symptoms</a:t>
            </a:r>
          </a:p>
        </p:txBody>
      </p:sp>
      <p:sp>
        <p:nvSpPr>
          <p:cNvPr id="3" name="Content Placeholder 2"/>
          <p:cNvSpPr>
            <a:spLocks noGrp="1"/>
          </p:cNvSpPr>
          <p:nvPr>
            <p:ph idx="1"/>
          </p:nvPr>
        </p:nvSpPr>
        <p:spPr/>
        <p:txBody>
          <a:bodyPr>
            <a:normAutofit lnSpcReduction="10000"/>
          </a:bodyPr>
          <a:lstStyle/>
          <a:p>
            <a:r>
              <a:rPr lang="en-US" b="1" dirty="0">
                <a:solidFill>
                  <a:srgbClr val="C00000"/>
                </a:solidFill>
              </a:rPr>
              <a:t>Breast pain</a:t>
            </a:r>
          </a:p>
          <a:p>
            <a:r>
              <a:rPr lang="en-US" b="1" dirty="0">
                <a:solidFill>
                  <a:srgbClr val="C00000"/>
                </a:solidFill>
              </a:rPr>
              <a:t>Nipple discharge</a:t>
            </a:r>
          </a:p>
          <a:p>
            <a:r>
              <a:rPr lang="en-US" b="1" dirty="0">
                <a:solidFill>
                  <a:srgbClr val="C00000"/>
                </a:solidFill>
              </a:rPr>
              <a:t>Erosion</a:t>
            </a:r>
          </a:p>
          <a:p>
            <a:r>
              <a:rPr lang="en-US" b="1" dirty="0">
                <a:solidFill>
                  <a:srgbClr val="C00000"/>
                </a:solidFill>
              </a:rPr>
              <a:t>Retraction,</a:t>
            </a:r>
          </a:p>
          <a:p>
            <a:r>
              <a:rPr lang="en-US" b="1" dirty="0">
                <a:solidFill>
                  <a:srgbClr val="C00000"/>
                </a:solidFill>
              </a:rPr>
              <a:t> Enlargement, or itching of the nipple</a:t>
            </a:r>
          </a:p>
          <a:p>
            <a:r>
              <a:rPr lang="en-US" b="1" dirty="0">
                <a:solidFill>
                  <a:srgbClr val="C00000"/>
                </a:solidFill>
              </a:rPr>
              <a:t>Redness, generalized hardness, enlargement, or shrinking of the breast</a:t>
            </a:r>
          </a:p>
          <a:p>
            <a:r>
              <a:rPr lang="en-US" b="1" dirty="0">
                <a:solidFill>
                  <a:srgbClr val="C00000"/>
                </a:solidFill>
              </a:rPr>
              <a:t>Axillary mass </a:t>
            </a:r>
          </a:p>
          <a:p>
            <a:r>
              <a:rPr lang="en-US" b="1" dirty="0">
                <a:solidFill>
                  <a:srgbClr val="C00000"/>
                </a:solidFill>
              </a:rPr>
              <a:t>Swelling of the arm</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Breast Examination</a:t>
            </a:r>
            <a:br>
              <a:rPr lang="en-US" dirty="0">
                <a:solidFill>
                  <a:srgbClr val="FFFF00"/>
                </a:solidFill>
              </a:rPr>
            </a:br>
            <a:endParaRPr lang="en-US" dirty="0">
              <a:solidFill>
                <a:srgbClr val="FFFF00"/>
              </a:solidFill>
            </a:endParaRPr>
          </a:p>
        </p:txBody>
      </p:sp>
      <p:sp>
        <p:nvSpPr>
          <p:cNvPr id="10" name="Content Placeholder 9"/>
          <p:cNvSpPr>
            <a:spLocks noGrp="1"/>
          </p:cNvSpPr>
          <p:nvPr>
            <p:ph sz="half" idx="1"/>
          </p:nvPr>
        </p:nvSpPr>
        <p:spPr>
          <a:xfrm>
            <a:off x="609600" y="1773936"/>
            <a:ext cx="5791200" cy="4623816"/>
          </a:xfrm>
        </p:spPr>
        <p:txBody>
          <a:bodyPr/>
          <a:lstStyle/>
          <a:p>
            <a:r>
              <a:rPr lang="en-US" b="1" dirty="0"/>
              <a:t>Exposure</a:t>
            </a:r>
            <a:br>
              <a:rPr lang="en-US" b="1" dirty="0"/>
            </a:br>
            <a:endParaRPr lang="en-US" b="1" dirty="0"/>
          </a:p>
          <a:p>
            <a:r>
              <a:rPr lang="en-US" b="1" dirty="0">
                <a:solidFill>
                  <a:srgbClr val="FF0000"/>
                </a:solidFill>
              </a:rPr>
              <a:t>The abnormal findings are:</a:t>
            </a:r>
            <a:br>
              <a:rPr lang="en-US" b="1" dirty="0">
                <a:solidFill>
                  <a:srgbClr val="FF0000"/>
                </a:solidFill>
              </a:rPr>
            </a:br>
            <a:r>
              <a:rPr lang="en-US" b="1" dirty="0">
                <a:solidFill>
                  <a:srgbClr val="FF0000"/>
                </a:solidFill>
              </a:rPr>
              <a:t/>
            </a:r>
            <a:br>
              <a:rPr lang="en-US" b="1" dirty="0">
                <a:solidFill>
                  <a:srgbClr val="FF0000"/>
                </a:solidFill>
              </a:rPr>
            </a:br>
            <a:r>
              <a:rPr lang="en-US" b="1" dirty="0">
                <a:solidFill>
                  <a:srgbClr val="FF0000"/>
                </a:solidFill>
              </a:rPr>
              <a:t>- breast reconstruction – use of external oblique muscle </a:t>
            </a:r>
          </a:p>
        </p:txBody>
      </p:sp>
      <p:pic>
        <p:nvPicPr>
          <p:cNvPr id="12" name="Picture 2"/>
          <p:cNvPicPr>
            <a:picLocks noGrp="1" noChangeAspect="1" noChangeArrowheads="1"/>
          </p:cNvPicPr>
          <p:nvPr>
            <p:ph sz="half" idx="2"/>
          </p:nvPr>
        </p:nvPicPr>
        <p:blipFill>
          <a:blip r:embed="rId2" cstate="print"/>
          <a:stretch>
            <a:fillRect/>
          </a:stretch>
        </p:blipFill>
        <p:spPr>
          <a:xfrm>
            <a:off x="7010401" y="1828800"/>
            <a:ext cx="3805209" cy="4624387"/>
          </a:xfrm>
          <a:ln w="38100" cap="sq">
            <a:solidFill>
              <a:srgbClr val="000000"/>
            </a:solidFill>
          </a:ln>
          <a:effectLst>
            <a:outerShdw blurRad="50800" dist="38100" dir="2700000" algn="tl" rotWithShape="0">
              <a:srgbClr val="000000">
                <a:alpha val="43000"/>
              </a:srgbClr>
            </a:outerShdw>
          </a:effectLst>
        </p:spPr>
      </p:pic>
      <p:cxnSp>
        <p:nvCxnSpPr>
          <p:cNvPr id="6" name="Straight Arrow Connector 5"/>
          <p:cNvCxnSpPr/>
          <p:nvPr/>
        </p:nvCxnSpPr>
        <p:spPr>
          <a:xfrm>
            <a:off x="7924800" y="5257800"/>
            <a:ext cx="9144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229600" y="3276600"/>
            <a:ext cx="18288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Inspection :</a:t>
            </a:r>
          </a:p>
        </p:txBody>
      </p:sp>
      <p:sp>
        <p:nvSpPr>
          <p:cNvPr id="5" name="Content Placeholder 4"/>
          <p:cNvSpPr>
            <a:spLocks noGrp="1"/>
          </p:cNvSpPr>
          <p:nvPr>
            <p:ph sz="half" idx="1"/>
          </p:nvPr>
        </p:nvSpPr>
        <p:spPr/>
        <p:txBody>
          <a:bodyPr>
            <a:normAutofit/>
          </a:bodyPr>
          <a:lstStyle/>
          <a:p>
            <a:r>
              <a:rPr lang="en-US" b="1" dirty="0"/>
              <a:t>Arms by side</a:t>
            </a:r>
            <a:br>
              <a:rPr lang="en-US" b="1" dirty="0"/>
            </a:br>
            <a:endParaRPr lang="en-US" b="1" dirty="0"/>
          </a:p>
          <a:p>
            <a:r>
              <a:rPr lang="en-US" b="1" dirty="0">
                <a:solidFill>
                  <a:srgbClr val="FF0000"/>
                </a:solidFill>
              </a:rPr>
              <a:t>Look for:</a:t>
            </a:r>
            <a:br>
              <a:rPr lang="en-US" b="1" dirty="0">
                <a:solidFill>
                  <a:srgbClr val="FF0000"/>
                </a:solidFill>
              </a:rPr>
            </a:br>
            <a:r>
              <a:rPr lang="en-US" b="1" dirty="0">
                <a:solidFill>
                  <a:srgbClr val="FF0000"/>
                </a:solidFill>
              </a:rPr>
              <a:t>- symmetry of the breast</a:t>
            </a:r>
            <a:br>
              <a:rPr lang="en-US" b="1" dirty="0">
                <a:solidFill>
                  <a:srgbClr val="FF0000"/>
                </a:solidFill>
              </a:rPr>
            </a:br>
            <a:r>
              <a:rPr lang="en-US" b="1" dirty="0">
                <a:solidFill>
                  <a:srgbClr val="FF0000"/>
                </a:solidFill>
              </a:rPr>
              <a:t>- symmetry of the nipples</a:t>
            </a:r>
            <a:br>
              <a:rPr lang="en-US" b="1" dirty="0">
                <a:solidFill>
                  <a:srgbClr val="FF0000"/>
                </a:solidFill>
              </a:rPr>
            </a:br>
            <a:r>
              <a:rPr lang="en-US" b="1" dirty="0">
                <a:solidFill>
                  <a:srgbClr val="FF0000"/>
                </a:solidFill>
              </a:rPr>
              <a:t>-symmetry of the arms</a:t>
            </a:r>
            <a:br>
              <a:rPr lang="en-US" b="1" dirty="0">
                <a:solidFill>
                  <a:srgbClr val="FF0000"/>
                </a:solidFill>
              </a:rPr>
            </a:br>
            <a:r>
              <a:rPr lang="en-US" b="1" dirty="0">
                <a:solidFill>
                  <a:srgbClr val="FF0000"/>
                </a:solidFill>
              </a:rPr>
              <a:t>- visible masses</a:t>
            </a:r>
            <a:br>
              <a:rPr lang="en-US" b="1" dirty="0">
                <a:solidFill>
                  <a:srgbClr val="FF0000"/>
                </a:solidFill>
              </a:rPr>
            </a:br>
            <a:r>
              <a:rPr lang="en-US" b="1" dirty="0">
                <a:solidFill>
                  <a:srgbClr val="FF0000"/>
                </a:solidFill>
              </a:rPr>
              <a:t>-changes in the skin</a:t>
            </a:r>
            <a:br>
              <a:rPr lang="en-US" b="1" dirty="0">
                <a:solidFill>
                  <a:srgbClr val="FF0000"/>
                </a:solidFill>
              </a:rPr>
            </a:br>
            <a:r>
              <a:rPr lang="en-US" b="1" dirty="0">
                <a:solidFill>
                  <a:srgbClr val="FF0000"/>
                </a:solidFill>
              </a:rPr>
              <a:t>- changes in the </a:t>
            </a:r>
            <a:r>
              <a:rPr lang="en-US" b="1" dirty="0" err="1">
                <a:solidFill>
                  <a:srgbClr val="FF0000"/>
                </a:solidFill>
              </a:rPr>
              <a:t>axilla</a:t>
            </a:r>
            <a:endParaRPr lang="en-US" dirty="0">
              <a:solidFill>
                <a:srgbClr val="FF0000"/>
              </a:solidFill>
            </a:endParaRPr>
          </a:p>
        </p:txBody>
      </p:sp>
      <p:pic>
        <p:nvPicPr>
          <p:cNvPr id="6" name="Picture 2"/>
          <p:cNvPicPr>
            <a:picLocks noGrp="1" noChangeAspect="1" noChangeArrowheads="1"/>
          </p:cNvPicPr>
          <p:nvPr>
            <p:ph sz="half" idx="2"/>
          </p:nvPr>
        </p:nvPicPr>
        <p:blipFill>
          <a:blip r:embed="rId2" cstate="print"/>
          <a:stretch>
            <a:fillRect/>
          </a:stretch>
        </p:blipFill>
        <p:spPr bwMode="auto">
          <a:xfrm>
            <a:off x="6197600" y="2754086"/>
            <a:ext cx="5384800" cy="2662691"/>
          </a:xfrm>
          <a:prstGeom prst="rect">
            <a:avLst/>
          </a:prstGeom>
          <a:noFill/>
          <a:ln w="9525">
            <a:noFill/>
            <a:miter lim="800000"/>
            <a:headEnd/>
            <a:tailEnd/>
          </a:ln>
        </p:spPr>
      </p:pic>
      <p:sp>
        <p:nvSpPr>
          <p:cNvPr id="7" name="Rectangle 6"/>
          <p:cNvSpPr/>
          <p:nvPr/>
        </p:nvSpPr>
        <p:spPr>
          <a:xfrm>
            <a:off x="6502400" y="1752600"/>
            <a:ext cx="48768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flipH="1">
            <a:off x="6604000" y="1828801"/>
            <a:ext cx="4775197" cy="369332"/>
          </a:xfrm>
          <a:prstGeom prst="rect">
            <a:avLst/>
          </a:prstGeom>
          <a:noFill/>
        </p:spPr>
        <p:txBody>
          <a:bodyPr wrap="square" rtlCol="0">
            <a:spAutoFit/>
          </a:bodyPr>
          <a:lstStyle/>
          <a:p>
            <a:pPr algn="ctr"/>
            <a:r>
              <a:rPr lang="en-US" b="1" dirty="0">
                <a:solidFill>
                  <a:srgbClr val="FF0000"/>
                </a:solidFill>
              </a:rPr>
              <a:t>You are looking at the upper quadrants mainly</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a:t>
            </a:r>
          </a:p>
        </p:txBody>
      </p:sp>
      <p:sp>
        <p:nvSpPr>
          <p:cNvPr id="5" name="Content Placeholder 4"/>
          <p:cNvSpPr>
            <a:spLocks noGrp="1"/>
          </p:cNvSpPr>
          <p:nvPr>
            <p:ph sz="half" idx="1"/>
          </p:nvPr>
        </p:nvSpPr>
        <p:spPr/>
        <p:txBody>
          <a:bodyPr/>
          <a:lstStyle/>
          <a:p>
            <a:r>
              <a:rPr lang="en-US" b="1" dirty="0"/>
              <a:t>Arms over head</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solidFill>
                  <a:srgbClr val="FF0000"/>
                </a:solidFill>
              </a:rPr>
              <a:t>- if there is any problem the skin will retract</a:t>
            </a:r>
            <a:endParaRPr lang="en-US" dirty="0">
              <a:solidFill>
                <a:srgbClr val="FF0000"/>
              </a:solidFill>
            </a:endParaRPr>
          </a:p>
        </p:txBody>
      </p:sp>
      <p:pic>
        <p:nvPicPr>
          <p:cNvPr id="6" name="Picture 2"/>
          <p:cNvPicPr>
            <a:picLocks noGrp="1" noChangeAspect="1" noChangeArrowheads="1"/>
          </p:cNvPicPr>
          <p:nvPr>
            <p:ph sz="half" idx="2"/>
          </p:nvPr>
        </p:nvPicPr>
        <p:blipFill>
          <a:blip r:embed="rId2" cstate="print"/>
          <a:stretch>
            <a:fillRect/>
          </a:stretch>
        </p:blipFill>
        <p:spPr bwMode="auto">
          <a:xfrm>
            <a:off x="6197600" y="2917643"/>
            <a:ext cx="5384800" cy="2335576"/>
          </a:xfrm>
          <a:prstGeom prst="rect">
            <a:avLst/>
          </a:prstGeom>
          <a:noFill/>
          <a:ln w="9525">
            <a:noFill/>
            <a:miter lim="800000"/>
            <a:headEnd/>
            <a:tailEnd/>
          </a:ln>
        </p:spPr>
      </p:pic>
      <p:sp>
        <p:nvSpPr>
          <p:cNvPr id="7" name="TextBox 6"/>
          <p:cNvSpPr txBox="1"/>
          <p:nvPr/>
        </p:nvSpPr>
        <p:spPr>
          <a:xfrm>
            <a:off x="6908800" y="1676401"/>
            <a:ext cx="2250231" cy="1200329"/>
          </a:xfrm>
          <a:prstGeom prst="rect">
            <a:avLst/>
          </a:prstGeom>
          <a:noFill/>
          <a:ln>
            <a:solidFill>
              <a:srgbClr val="FF0000"/>
            </a:solidFill>
          </a:ln>
        </p:spPr>
        <p:txBody>
          <a:bodyPr wrap="none" rtlCol="0">
            <a:spAutoFit/>
          </a:bodyPr>
          <a:lstStyle/>
          <a:p>
            <a:r>
              <a:rPr lang="en-US" b="1" dirty="0">
                <a:solidFill>
                  <a:srgbClr val="FF0000"/>
                </a:solidFill>
              </a:rPr>
              <a:t>You can see</a:t>
            </a:r>
            <a:br>
              <a:rPr lang="en-US" b="1" dirty="0">
                <a:solidFill>
                  <a:srgbClr val="FF0000"/>
                </a:solidFill>
              </a:rPr>
            </a:br>
            <a:r>
              <a:rPr lang="en-US" b="1" dirty="0">
                <a:solidFill>
                  <a:srgbClr val="FF0000"/>
                </a:solidFill>
              </a:rPr>
              <a:t>-</a:t>
            </a:r>
            <a:r>
              <a:rPr lang="en-US" b="1" dirty="0" err="1">
                <a:solidFill>
                  <a:srgbClr val="FF0000"/>
                </a:solidFill>
              </a:rPr>
              <a:t>axilla</a:t>
            </a:r>
            <a:r>
              <a:rPr lang="en-US" b="1" dirty="0">
                <a:solidFill>
                  <a:srgbClr val="FF0000"/>
                </a:solidFill>
              </a:rPr>
              <a:t/>
            </a:r>
            <a:br>
              <a:rPr lang="en-US" b="1" dirty="0">
                <a:solidFill>
                  <a:srgbClr val="FF0000"/>
                </a:solidFill>
              </a:rPr>
            </a:br>
            <a:r>
              <a:rPr lang="en-US" b="1" dirty="0">
                <a:solidFill>
                  <a:srgbClr val="FF0000"/>
                </a:solidFill>
              </a:rPr>
              <a:t>- </a:t>
            </a:r>
            <a:r>
              <a:rPr lang="en-US" b="1" dirty="0" err="1">
                <a:solidFill>
                  <a:srgbClr val="FF0000"/>
                </a:solidFill>
              </a:rPr>
              <a:t>inframammary</a:t>
            </a:r>
            <a:r>
              <a:rPr lang="en-US" b="1" dirty="0">
                <a:solidFill>
                  <a:srgbClr val="FF0000"/>
                </a:solidFill>
              </a:rPr>
              <a:t> folds</a:t>
            </a:r>
            <a:br>
              <a:rPr lang="en-US" b="1" dirty="0">
                <a:solidFill>
                  <a:srgbClr val="FF0000"/>
                </a:solidFill>
              </a:rPr>
            </a:br>
            <a:endParaRPr lang="en-US" dirty="0">
              <a:solidFill>
                <a:srgbClr val="FF0000"/>
              </a:solidFill>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a:t>
            </a:r>
          </a:p>
        </p:txBody>
      </p:sp>
      <p:sp>
        <p:nvSpPr>
          <p:cNvPr id="5" name="Content Placeholder 4"/>
          <p:cNvSpPr>
            <a:spLocks noGrp="1"/>
          </p:cNvSpPr>
          <p:nvPr>
            <p:ph sz="half" idx="1"/>
          </p:nvPr>
        </p:nvSpPr>
        <p:spPr/>
        <p:txBody>
          <a:bodyPr/>
          <a:lstStyle/>
          <a:p>
            <a:r>
              <a:rPr lang="en-US" b="1" dirty="0"/>
              <a:t>Hands pressed against hips.</a:t>
            </a:r>
            <a:br>
              <a:rPr lang="en-US" b="1" dirty="0"/>
            </a:br>
            <a:r>
              <a:rPr lang="en-US" b="1" dirty="0"/>
              <a:t/>
            </a:r>
            <a:br>
              <a:rPr lang="en-US" b="1" dirty="0"/>
            </a:br>
            <a:r>
              <a:rPr lang="en-US" b="1" dirty="0"/>
              <a:t/>
            </a:r>
            <a:br>
              <a:rPr lang="en-US" b="1" dirty="0"/>
            </a:br>
            <a:r>
              <a:rPr lang="en-US" b="1" dirty="0"/>
              <a:t>- </a:t>
            </a:r>
            <a:r>
              <a:rPr lang="en-US" b="1" dirty="0">
                <a:solidFill>
                  <a:srgbClr val="FF0000"/>
                </a:solidFill>
              </a:rPr>
              <a:t>masses fixed to </a:t>
            </a:r>
            <a:r>
              <a:rPr lang="en-US" b="1" dirty="0" err="1">
                <a:solidFill>
                  <a:srgbClr val="FF0000"/>
                </a:solidFill>
              </a:rPr>
              <a:t>pectoralis</a:t>
            </a:r>
            <a:r>
              <a:rPr lang="en-US" b="1" dirty="0">
                <a:solidFill>
                  <a:srgbClr val="FF0000"/>
                </a:solidFill>
              </a:rPr>
              <a:t> major will be visible</a:t>
            </a:r>
            <a:endParaRPr lang="en-US" dirty="0">
              <a:solidFill>
                <a:srgbClr val="FF0000"/>
              </a:solidFill>
            </a:endParaRPr>
          </a:p>
        </p:txBody>
      </p:sp>
      <p:pic>
        <p:nvPicPr>
          <p:cNvPr id="6" name="Picture 2"/>
          <p:cNvPicPr>
            <a:picLocks noGrp="1" noChangeAspect="1" noChangeArrowheads="1"/>
          </p:cNvPicPr>
          <p:nvPr>
            <p:ph sz="half" idx="2"/>
          </p:nvPr>
        </p:nvPicPr>
        <p:blipFill>
          <a:blip r:embed="rId2" cstate="print"/>
          <a:stretch>
            <a:fillRect/>
          </a:stretch>
        </p:blipFill>
        <p:spPr bwMode="auto">
          <a:xfrm>
            <a:off x="6197600" y="2994106"/>
            <a:ext cx="5384800" cy="2182651"/>
          </a:xfrm>
          <a:prstGeom prst="rect">
            <a:avLst/>
          </a:prstGeom>
          <a:noFill/>
          <a:ln w="9525">
            <a:noFill/>
            <a:miter lim="800000"/>
            <a:headEnd/>
            <a:tailEnd/>
          </a:ln>
        </p:spPr>
      </p:pic>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a:t>
            </a:r>
          </a:p>
        </p:txBody>
      </p:sp>
      <p:sp>
        <p:nvSpPr>
          <p:cNvPr id="5" name="Content Placeholder 4"/>
          <p:cNvSpPr>
            <a:spLocks noGrp="1"/>
          </p:cNvSpPr>
          <p:nvPr>
            <p:ph sz="half" idx="1"/>
          </p:nvPr>
        </p:nvSpPr>
        <p:spPr/>
        <p:txBody>
          <a:bodyPr/>
          <a:lstStyle/>
          <a:p>
            <a:r>
              <a:rPr lang="en-US" b="1" dirty="0"/>
              <a:t>Leaning forward</a:t>
            </a:r>
            <a:br>
              <a:rPr lang="en-US" b="1" dirty="0"/>
            </a:br>
            <a:r>
              <a:rPr lang="en-US" b="1" dirty="0"/>
              <a:t/>
            </a:r>
            <a:br>
              <a:rPr lang="en-US" b="1" dirty="0"/>
            </a:br>
            <a:r>
              <a:rPr lang="en-US" b="1" dirty="0"/>
              <a:t/>
            </a:r>
            <a:br>
              <a:rPr lang="en-US" b="1" dirty="0"/>
            </a:br>
            <a:r>
              <a:rPr lang="en-US" b="1" dirty="0"/>
              <a:t/>
            </a:r>
            <a:br>
              <a:rPr lang="en-US" b="1" dirty="0"/>
            </a:br>
            <a:endParaRPr lang="en-US" b="1" dirty="0"/>
          </a:p>
          <a:p>
            <a:r>
              <a:rPr lang="en-US" b="1" dirty="0">
                <a:solidFill>
                  <a:srgbClr val="FF0000"/>
                </a:solidFill>
              </a:rPr>
              <a:t>Lower quadrant masses will tether the skin inside</a:t>
            </a:r>
            <a:endParaRPr lang="en-US" dirty="0">
              <a:solidFill>
                <a:srgbClr val="FF0000"/>
              </a:solidFill>
            </a:endParaRPr>
          </a:p>
        </p:txBody>
      </p:sp>
      <p:pic>
        <p:nvPicPr>
          <p:cNvPr id="6" name="Picture 2"/>
          <p:cNvPicPr>
            <a:picLocks noGrp="1" noChangeAspect="1" noChangeArrowheads="1"/>
          </p:cNvPicPr>
          <p:nvPr>
            <p:ph sz="half" idx="2"/>
          </p:nvPr>
        </p:nvPicPr>
        <p:blipFill>
          <a:blip r:embed="rId2" cstate="print"/>
          <a:stretch>
            <a:fillRect/>
          </a:stretch>
        </p:blipFill>
        <p:spPr bwMode="auto">
          <a:xfrm>
            <a:off x="6197600" y="2750816"/>
            <a:ext cx="5384800" cy="2669230"/>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err="1"/>
              <a:t>Whats</a:t>
            </a:r>
            <a:r>
              <a:rPr lang="en-US" dirty="0"/>
              <a:t> the name of this drain &amp; what's the type?</a:t>
            </a:r>
          </a:p>
          <a:p>
            <a:r>
              <a:rPr lang="en-US" dirty="0" smtClean="0"/>
              <a:t>Jackson-Pratt </a:t>
            </a:r>
            <a:r>
              <a:rPr lang="en-US" dirty="0"/>
              <a:t>/Closed</a:t>
            </a:r>
          </a:p>
          <a:p>
            <a:r>
              <a:rPr lang="en-US" dirty="0" err="1"/>
              <a:t>Redivac</a:t>
            </a:r>
            <a:r>
              <a:rPr lang="en-US" dirty="0"/>
              <a:t>/ Closed</a:t>
            </a:r>
          </a:p>
          <a:p>
            <a:r>
              <a:rPr lang="en-US" dirty="0" smtClean="0"/>
              <a:t>Penrose/Open</a:t>
            </a:r>
            <a:endParaRPr lang="en-US" dirty="0"/>
          </a:p>
          <a:p>
            <a:r>
              <a:rPr lang="en-US" dirty="0" err="1" smtClean="0"/>
              <a:t>Corrugted</a:t>
            </a:r>
            <a:r>
              <a:rPr lang="en-US" dirty="0" smtClean="0"/>
              <a:t>/Closed</a:t>
            </a:r>
          </a:p>
          <a:p>
            <a:endParaRPr lang="en-US" dirty="0" smtClean="0"/>
          </a:p>
          <a:p>
            <a:r>
              <a:rPr lang="en-US" b="1" dirty="0" smtClean="0"/>
              <a:t>Answer: Penrose/ open</a:t>
            </a:r>
            <a:endParaRPr lang="en-US" b="1" dirty="0"/>
          </a:p>
          <a:p>
            <a:endParaRPr lang="en-US"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18872"/>
            <a:ext cx="11176000" cy="1636776"/>
          </a:xfrm>
        </p:spPr>
        <p:txBody>
          <a:bodyPr/>
          <a:lstStyle/>
          <a:p>
            <a:r>
              <a:rPr lang="en-US" sz="4400" dirty="0"/>
              <a:t>Abnormal</a:t>
            </a:r>
            <a:r>
              <a:rPr lang="en-US" dirty="0"/>
              <a:t> Findings</a:t>
            </a:r>
          </a:p>
        </p:txBody>
      </p:sp>
      <p:sp>
        <p:nvSpPr>
          <p:cNvPr id="3" name="Text Placeholder 2"/>
          <p:cNvSpPr>
            <a:spLocks noGrp="1"/>
          </p:cNvSpPr>
          <p:nvPr>
            <p:ph type="body" idx="1"/>
          </p:nvPr>
        </p:nvSpPr>
        <p:spPr>
          <a:xfrm>
            <a:off x="609600" y="1828800"/>
            <a:ext cx="10696448" cy="685800"/>
          </a:xfrm>
        </p:spPr>
        <p:txBody>
          <a:bodyPr>
            <a:normAutofit lnSpcReduction="10000"/>
          </a:bodyPr>
          <a:lstStyle/>
          <a:p>
            <a:r>
              <a:rPr lang="en-US" sz="4400" b="1" dirty="0">
                <a:solidFill>
                  <a:srgbClr val="FFC000"/>
                </a:solidFill>
              </a:rPr>
              <a:t>Examples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r>
              <a:rPr lang="en-US" b="1" dirty="0" err="1"/>
              <a:t>Hypoplasia</a:t>
            </a:r>
            <a:r>
              <a:rPr lang="en-US" b="1" dirty="0"/>
              <a:t/>
            </a:r>
            <a:br>
              <a:rPr lang="en-US" b="1" dirty="0"/>
            </a:br>
            <a:r>
              <a:rPr lang="en-US" b="1" dirty="0"/>
              <a:t/>
            </a:r>
            <a:br>
              <a:rPr lang="en-US" b="1" dirty="0"/>
            </a:br>
            <a:endParaRPr lang="en-US" b="1" dirty="0"/>
          </a:p>
          <a:p>
            <a:r>
              <a:rPr lang="en-US" b="1" dirty="0">
                <a:solidFill>
                  <a:srgbClr val="FF0000"/>
                </a:solidFill>
              </a:rPr>
              <a:t>Patient age: 18 years</a:t>
            </a:r>
          </a:p>
          <a:p>
            <a:r>
              <a:rPr lang="en-US" b="1" dirty="0">
                <a:solidFill>
                  <a:srgbClr val="FF0000"/>
                </a:solidFill>
              </a:rPr>
              <a:t>Benign condition </a:t>
            </a:r>
          </a:p>
          <a:p>
            <a:r>
              <a:rPr lang="en-US" b="1" dirty="0">
                <a:solidFill>
                  <a:srgbClr val="FF0000"/>
                </a:solidFill>
              </a:rPr>
              <a:t>Breast is enlarged on the left but it’s rudimentary on the right</a:t>
            </a:r>
            <a:endParaRPr lang="en-US" dirty="0">
              <a:solidFill>
                <a:srgbClr val="FF0000"/>
              </a:solidFill>
            </a:endParaRPr>
          </a:p>
        </p:txBody>
      </p:sp>
      <p:pic>
        <p:nvPicPr>
          <p:cNvPr id="7" name="Picture 2"/>
          <p:cNvPicPr>
            <a:picLocks noGrp="1" noChangeAspect="1" noChangeArrowheads="1"/>
          </p:cNvPicPr>
          <p:nvPr>
            <p:ph sz="half" idx="2"/>
          </p:nvPr>
        </p:nvPicPr>
        <p:blipFill>
          <a:blip r:embed="rId2" cstate="print"/>
          <a:stretch>
            <a:fillRect/>
          </a:stretch>
        </p:blipFill>
        <p:spPr bwMode="auto">
          <a:xfrm>
            <a:off x="6197600" y="2727318"/>
            <a:ext cx="5384800" cy="2716227"/>
          </a:xfrm>
          <a:prstGeom prst="rect">
            <a:avLst/>
          </a:prstGeom>
          <a:noFill/>
          <a:ln w="9525">
            <a:noFill/>
            <a:miter lim="800000"/>
            <a:headEnd/>
            <a:tailEnd/>
          </a:ln>
        </p:spPr>
      </p:pic>
      <p:sp>
        <p:nvSpPr>
          <p:cNvPr id="4" name="Oval 3"/>
          <p:cNvSpPr/>
          <p:nvPr/>
        </p:nvSpPr>
        <p:spPr>
          <a:xfrm>
            <a:off x="7416800" y="3962400"/>
            <a:ext cx="1422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b="1" dirty="0"/>
              <a:t>Hyperplasia</a:t>
            </a:r>
          </a:p>
          <a:p>
            <a:endParaRPr lang="en-US" b="1" dirty="0"/>
          </a:p>
          <a:p>
            <a:endParaRPr lang="en-US" b="1" dirty="0"/>
          </a:p>
          <a:p>
            <a:endParaRPr lang="en-US" b="1" dirty="0"/>
          </a:p>
          <a:p>
            <a:r>
              <a:rPr lang="en-US" b="1" dirty="0">
                <a:solidFill>
                  <a:srgbClr val="FF0000"/>
                </a:solidFill>
              </a:rPr>
              <a:t>Patient age: 17 years</a:t>
            </a:r>
          </a:p>
          <a:p>
            <a:r>
              <a:rPr lang="en-US" b="1" dirty="0">
                <a:solidFill>
                  <a:srgbClr val="FF0000"/>
                </a:solidFill>
              </a:rPr>
              <a:t>Very prominent vessels</a:t>
            </a:r>
          </a:p>
          <a:p>
            <a:r>
              <a:rPr lang="en-US" b="1" dirty="0">
                <a:solidFill>
                  <a:srgbClr val="FF0000"/>
                </a:solidFill>
              </a:rPr>
              <a:t>The nipples are still not pigmented</a:t>
            </a:r>
          </a:p>
        </p:txBody>
      </p:sp>
      <p:pic>
        <p:nvPicPr>
          <p:cNvPr id="6" name="Picture 2"/>
          <p:cNvPicPr>
            <a:picLocks noGrp="1" noChangeAspect="1" noChangeArrowheads="1"/>
          </p:cNvPicPr>
          <p:nvPr>
            <p:ph sz="half" idx="2"/>
          </p:nvPr>
        </p:nvPicPr>
        <p:blipFill>
          <a:blip r:embed="rId2" cstate="print"/>
          <a:srcRect t="10252" b="10252"/>
          <a:stretch>
            <a:fillRect/>
          </a:stretch>
        </p:blipFill>
        <p:spPr bwMode="auto">
          <a:xfrm>
            <a:off x="6197600" y="3065450"/>
            <a:ext cx="5384800" cy="2039962"/>
          </a:xfrm>
          <a:prstGeom prst="rect">
            <a:avLst/>
          </a:prstGeom>
          <a:noFill/>
          <a:ln w="9525">
            <a:noFill/>
            <a:miter lim="800000"/>
            <a:headEnd/>
            <a:tailEnd/>
          </a:ln>
        </p:spPr>
      </p:pic>
      <p:sp>
        <p:nvSpPr>
          <p:cNvPr id="4" name="Oval 3"/>
          <p:cNvSpPr/>
          <p:nvPr/>
        </p:nvSpPr>
        <p:spPr>
          <a:xfrm>
            <a:off x="6502400" y="3200400"/>
            <a:ext cx="2641600"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09600" y="1524000"/>
            <a:ext cx="5384800" cy="5105400"/>
          </a:xfrm>
        </p:spPr>
        <p:txBody>
          <a:bodyPr>
            <a:normAutofit fontScale="70000" lnSpcReduction="20000"/>
          </a:bodyPr>
          <a:lstStyle/>
          <a:p>
            <a:r>
              <a:rPr lang="en-US" b="1" dirty="0"/>
              <a:t>Congenital Nipple Inversion</a:t>
            </a:r>
          </a:p>
          <a:p>
            <a:pPr>
              <a:buNone/>
            </a:pPr>
            <a:endParaRPr lang="en-US" b="1" dirty="0"/>
          </a:p>
          <a:p>
            <a:r>
              <a:rPr lang="en-US" b="1" dirty="0">
                <a:solidFill>
                  <a:srgbClr val="FF0000"/>
                </a:solidFill>
              </a:rPr>
              <a:t>Not married</a:t>
            </a:r>
          </a:p>
          <a:p>
            <a:r>
              <a:rPr lang="en-US" b="1" dirty="0">
                <a:solidFill>
                  <a:srgbClr val="FF0000"/>
                </a:solidFill>
              </a:rPr>
              <a:t>Make sure she’s not married – never got pregnant</a:t>
            </a:r>
            <a:br>
              <a:rPr lang="en-US" b="1" dirty="0">
                <a:solidFill>
                  <a:srgbClr val="FF0000"/>
                </a:solidFill>
              </a:rPr>
            </a:br>
            <a:endParaRPr lang="en-US" b="1" dirty="0">
              <a:solidFill>
                <a:srgbClr val="FF0000"/>
              </a:solidFill>
            </a:endParaRPr>
          </a:p>
          <a:p>
            <a:r>
              <a:rPr lang="en-US" b="1" dirty="0">
                <a:solidFill>
                  <a:srgbClr val="FF0000"/>
                </a:solidFill>
              </a:rPr>
              <a:t>Make sure there are no other symptoms than this retraction</a:t>
            </a:r>
            <a:br>
              <a:rPr lang="en-US" b="1" dirty="0">
                <a:solidFill>
                  <a:srgbClr val="FF0000"/>
                </a:solidFill>
              </a:rPr>
            </a:br>
            <a:endParaRPr lang="en-US" b="1" dirty="0">
              <a:solidFill>
                <a:srgbClr val="FF0000"/>
              </a:solidFill>
            </a:endParaRPr>
          </a:p>
          <a:p>
            <a:r>
              <a:rPr lang="en-US" b="1" dirty="0">
                <a:solidFill>
                  <a:srgbClr val="FF0000"/>
                </a:solidFill>
              </a:rPr>
              <a:t>No masses or other findings on physical examination</a:t>
            </a:r>
            <a:br>
              <a:rPr lang="en-US" b="1" dirty="0">
                <a:solidFill>
                  <a:srgbClr val="FF0000"/>
                </a:solidFill>
              </a:rPr>
            </a:br>
            <a:endParaRPr lang="en-US" b="1" dirty="0">
              <a:solidFill>
                <a:srgbClr val="FF0000"/>
              </a:solidFill>
            </a:endParaRPr>
          </a:p>
          <a:p>
            <a:r>
              <a:rPr lang="en-US" b="1" dirty="0">
                <a:solidFill>
                  <a:srgbClr val="FF0000"/>
                </a:solidFill>
              </a:rPr>
              <a:t>Mammogram is not done because patients are usually younger than 30 yrs</a:t>
            </a:r>
            <a:br>
              <a:rPr lang="en-US" b="1" dirty="0">
                <a:solidFill>
                  <a:srgbClr val="FF0000"/>
                </a:solidFill>
              </a:rPr>
            </a:br>
            <a:endParaRPr lang="en-US" b="1" dirty="0">
              <a:solidFill>
                <a:srgbClr val="FF0000"/>
              </a:solidFill>
            </a:endParaRPr>
          </a:p>
          <a:p>
            <a:r>
              <a:rPr lang="en-US" b="1" dirty="0" err="1">
                <a:solidFill>
                  <a:srgbClr val="FF0000"/>
                </a:solidFill>
              </a:rPr>
              <a:t>Ttx</a:t>
            </a:r>
            <a:r>
              <a:rPr lang="en-US" b="1" dirty="0">
                <a:solidFill>
                  <a:srgbClr val="FF0000"/>
                </a:solidFill>
              </a:rPr>
              <a:t>: reassurance </a:t>
            </a:r>
          </a:p>
          <a:p>
            <a:r>
              <a:rPr lang="en-US" b="1" dirty="0">
                <a:solidFill>
                  <a:srgbClr val="FF0000"/>
                </a:solidFill>
              </a:rPr>
              <a:t>Nipples will get out when she gets pregnant and have milk in her breast</a:t>
            </a:r>
            <a:endParaRPr lang="en-US" dirty="0">
              <a:solidFill>
                <a:srgbClr val="FF0000"/>
              </a:solidFill>
            </a:endParaRPr>
          </a:p>
        </p:txBody>
      </p:sp>
      <p:pic>
        <p:nvPicPr>
          <p:cNvPr id="7" name="Picture 2"/>
          <p:cNvPicPr>
            <a:picLocks noGrp="1" noChangeAspect="1" noChangeArrowheads="1"/>
          </p:cNvPicPr>
          <p:nvPr>
            <p:ph sz="half" idx="2"/>
          </p:nvPr>
        </p:nvPicPr>
        <p:blipFill>
          <a:blip r:embed="rId2" cstate="print"/>
          <a:stretch>
            <a:fillRect/>
          </a:stretch>
        </p:blipFill>
        <p:spPr bwMode="auto">
          <a:xfrm>
            <a:off x="6197600" y="2602452"/>
            <a:ext cx="5384800" cy="2965959"/>
          </a:xfrm>
          <a:prstGeom prst="rect">
            <a:avLst/>
          </a:prstGeom>
          <a:noFill/>
          <a:ln w="9525">
            <a:noFill/>
            <a:miter lim="800000"/>
            <a:headEnd/>
            <a:tailEnd/>
          </a:ln>
        </p:spPr>
      </p:pic>
      <p:sp>
        <p:nvSpPr>
          <p:cNvPr id="4" name="TextBox 3"/>
          <p:cNvSpPr txBox="1"/>
          <p:nvPr/>
        </p:nvSpPr>
        <p:spPr>
          <a:xfrm>
            <a:off x="6604000" y="5638800"/>
            <a:ext cx="4775200" cy="400110"/>
          </a:xfrm>
          <a:prstGeom prst="rect">
            <a:avLst/>
          </a:prstGeom>
          <a:noFill/>
          <a:ln>
            <a:solidFill>
              <a:srgbClr val="FF0000"/>
            </a:solidFill>
          </a:ln>
        </p:spPr>
        <p:txBody>
          <a:bodyPr wrap="square" rtlCol="0">
            <a:spAutoFit/>
          </a:bodyPr>
          <a:lstStyle/>
          <a:p>
            <a:r>
              <a:rPr lang="en-US" sz="2000" b="1" dirty="0">
                <a:solidFill>
                  <a:srgbClr val="FF0000"/>
                </a:solidFill>
              </a:rPr>
              <a:t>Slit like horizontal line</a:t>
            </a:r>
          </a:p>
        </p:txBody>
      </p:sp>
      <p:sp>
        <p:nvSpPr>
          <p:cNvPr id="5" name="Oval 4"/>
          <p:cNvSpPr/>
          <p:nvPr/>
        </p:nvSpPr>
        <p:spPr>
          <a:xfrm>
            <a:off x="7518400" y="4114800"/>
            <a:ext cx="2844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r>
              <a:rPr lang="en-US" b="1" dirty="0"/>
              <a:t>Malignant Nipple Retraction</a:t>
            </a:r>
          </a:p>
          <a:p>
            <a:endParaRPr lang="en-US" b="1" dirty="0"/>
          </a:p>
          <a:p>
            <a:endParaRPr lang="en-US" b="1" dirty="0"/>
          </a:p>
          <a:p>
            <a:r>
              <a:rPr lang="en-US" b="1" dirty="0">
                <a:solidFill>
                  <a:srgbClr val="FF0000"/>
                </a:solidFill>
              </a:rPr>
              <a:t>Distortion </a:t>
            </a:r>
            <a:endParaRPr lang="ar-JO" b="1" dirty="0">
              <a:solidFill>
                <a:srgbClr val="FF0000"/>
              </a:solidFill>
            </a:endParaRPr>
          </a:p>
          <a:p>
            <a:r>
              <a:rPr lang="en-US" b="1" dirty="0">
                <a:solidFill>
                  <a:srgbClr val="FF0000"/>
                </a:solidFill>
              </a:rPr>
              <a:t>Mass with nipple destruction or deviation</a:t>
            </a:r>
            <a:br>
              <a:rPr lang="en-US" b="1" dirty="0">
                <a:solidFill>
                  <a:srgbClr val="FF0000"/>
                </a:solidFill>
              </a:rPr>
            </a:br>
            <a:r>
              <a:rPr lang="en-US" b="1" dirty="0"/>
              <a:t/>
            </a:r>
            <a:br>
              <a:rPr lang="en-US" b="1" dirty="0"/>
            </a:br>
            <a:endParaRPr lang="en-US" dirty="0"/>
          </a:p>
        </p:txBody>
      </p:sp>
      <p:pic>
        <p:nvPicPr>
          <p:cNvPr id="7" name="Picture 2"/>
          <p:cNvPicPr>
            <a:picLocks noGrp="1" noChangeAspect="1" noChangeArrowheads="1"/>
          </p:cNvPicPr>
          <p:nvPr>
            <p:ph sz="half" idx="2"/>
          </p:nvPr>
        </p:nvPicPr>
        <p:blipFill>
          <a:blip r:embed="rId2" cstate="print"/>
          <a:stretch>
            <a:fillRect/>
          </a:stretch>
        </p:blipFill>
        <p:spPr bwMode="auto">
          <a:xfrm>
            <a:off x="6909625" y="1773238"/>
            <a:ext cx="3960751" cy="4624387"/>
          </a:xfrm>
          <a:prstGeom prst="rect">
            <a:avLst/>
          </a:prstGeom>
          <a:noFill/>
          <a:ln w="9525">
            <a:noFill/>
            <a:miter lim="800000"/>
            <a:headEnd/>
            <a:tailEnd/>
          </a:ln>
        </p:spPr>
      </p:pic>
      <p:sp>
        <p:nvSpPr>
          <p:cNvPr id="4" name="Rectangle 3"/>
          <p:cNvSpPr/>
          <p:nvPr/>
        </p:nvSpPr>
        <p:spPr>
          <a:xfrm>
            <a:off x="7721600" y="5486400"/>
            <a:ext cx="2336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2400" b="1" dirty="0">
                <a:solidFill>
                  <a:srgbClr val="FF0000"/>
                </a:solidFill>
              </a:rPr>
              <a:t>اعوج</a:t>
            </a:r>
            <a:endParaRPr lang="en-US" sz="2400" b="1" dirty="0">
              <a:solidFill>
                <a:srgbClr val="FF0000"/>
              </a:solidFill>
            </a:endParaRPr>
          </a:p>
        </p:txBody>
      </p:sp>
      <p:cxnSp>
        <p:nvCxnSpPr>
          <p:cNvPr id="8" name="Straight Arrow Connector 7"/>
          <p:cNvCxnSpPr/>
          <p:nvPr/>
        </p:nvCxnSpPr>
        <p:spPr>
          <a:xfrm flipV="1">
            <a:off x="8432800" y="4114800"/>
            <a:ext cx="5080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06400" y="1773936"/>
            <a:ext cx="5588000" cy="4623816"/>
          </a:xfrm>
        </p:spPr>
        <p:txBody>
          <a:bodyPr>
            <a:normAutofit/>
          </a:bodyPr>
          <a:lstStyle/>
          <a:p>
            <a:r>
              <a:rPr lang="en-US" b="1" dirty="0"/>
              <a:t>Skin Retraction</a:t>
            </a:r>
            <a:endParaRPr lang="ar-JO" b="1" dirty="0"/>
          </a:p>
          <a:p>
            <a:endParaRPr lang="en-US" b="1" dirty="0"/>
          </a:p>
          <a:p>
            <a:r>
              <a:rPr lang="en-US" b="1" dirty="0">
                <a:solidFill>
                  <a:srgbClr val="FF0000"/>
                </a:solidFill>
              </a:rPr>
              <a:t>What’s the abnormality?</a:t>
            </a:r>
            <a:br>
              <a:rPr lang="en-US" b="1" dirty="0">
                <a:solidFill>
                  <a:srgbClr val="FF0000"/>
                </a:solidFill>
              </a:rPr>
            </a:br>
            <a:r>
              <a:rPr lang="en-US" b="1" dirty="0">
                <a:solidFill>
                  <a:srgbClr val="FF0000"/>
                </a:solidFill>
              </a:rPr>
              <a:t>- skin retraction with elevation of hands above the head</a:t>
            </a:r>
            <a:br>
              <a:rPr lang="en-US" b="1" dirty="0">
                <a:solidFill>
                  <a:srgbClr val="FF0000"/>
                </a:solidFill>
              </a:rPr>
            </a:br>
            <a:r>
              <a:rPr lang="en-US" b="1" dirty="0">
                <a:solidFill>
                  <a:srgbClr val="FF0000"/>
                </a:solidFill>
              </a:rPr>
              <a:t>- nipple in </a:t>
            </a:r>
            <a:r>
              <a:rPr lang="en-US" b="1" dirty="0" err="1">
                <a:solidFill>
                  <a:srgbClr val="FF0000"/>
                </a:solidFill>
              </a:rPr>
              <a:t>rt</a:t>
            </a:r>
            <a:r>
              <a:rPr lang="en-US" b="1" dirty="0">
                <a:solidFill>
                  <a:srgbClr val="FF0000"/>
                </a:solidFill>
              </a:rPr>
              <a:t> side facing downward </a:t>
            </a:r>
            <a:br>
              <a:rPr lang="en-US" b="1" dirty="0">
                <a:solidFill>
                  <a:srgbClr val="FF0000"/>
                </a:solidFill>
              </a:rPr>
            </a:br>
            <a:r>
              <a:rPr lang="en-US" b="1" dirty="0">
                <a:solidFill>
                  <a:srgbClr val="FF0000"/>
                </a:solidFill>
              </a:rPr>
              <a:t>- mass on the right side</a:t>
            </a:r>
            <a:endParaRPr lang="ar-JO" b="1" dirty="0">
              <a:solidFill>
                <a:srgbClr val="FF0000"/>
              </a:solidFill>
            </a:endParaRPr>
          </a:p>
          <a:p>
            <a:endParaRPr lang="en-US" dirty="0"/>
          </a:p>
        </p:txBody>
      </p:sp>
      <p:pic>
        <p:nvPicPr>
          <p:cNvPr id="7" name="Picture 2"/>
          <p:cNvPicPr>
            <a:picLocks noGrp="1" noChangeAspect="1" noChangeArrowheads="1"/>
          </p:cNvPicPr>
          <p:nvPr>
            <p:ph sz="half" idx="2"/>
          </p:nvPr>
        </p:nvPicPr>
        <p:blipFill>
          <a:blip r:embed="rId2" cstate="print"/>
          <a:stretch>
            <a:fillRect/>
          </a:stretch>
        </p:blipFill>
        <p:spPr bwMode="auto">
          <a:xfrm>
            <a:off x="6197600" y="2611306"/>
            <a:ext cx="5384800" cy="2948250"/>
          </a:xfrm>
          <a:prstGeom prst="rect">
            <a:avLst/>
          </a:prstGeom>
          <a:noFill/>
          <a:ln w="9525">
            <a:noFill/>
            <a:miter lim="800000"/>
            <a:headEnd/>
            <a:tailEnd/>
          </a:ln>
        </p:spPr>
      </p:pic>
      <p:sp>
        <p:nvSpPr>
          <p:cNvPr id="4" name="TextBox 3"/>
          <p:cNvSpPr txBox="1"/>
          <p:nvPr/>
        </p:nvSpPr>
        <p:spPr>
          <a:xfrm>
            <a:off x="5384800" y="1752600"/>
            <a:ext cx="5791200" cy="369332"/>
          </a:xfrm>
          <a:prstGeom prst="rect">
            <a:avLst/>
          </a:prstGeom>
          <a:noFill/>
        </p:spPr>
        <p:txBody>
          <a:bodyPr wrap="square" rtlCol="0">
            <a:spAutoFit/>
          </a:bodyPr>
          <a:lstStyle/>
          <a:p>
            <a:pPr algn="ctr"/>
            <a:r>
              <a:rPr lang="ar-JO" b="1" dirty="0">
                <a:solidFill>
                  <a:srgbClr val="FF0000"/>
                </a:solidFill>
              </a:rPr>
              <a:t>الدكتور حكى انه صور الاوسكي مثل هيك</a:t>
            </a:r>
            <a:endParaRPr lang="en-US" b="1" dirty="0">
              <a:solidFill>
                <a:srgbClr val="FF0000"/>
              </a:solidFill>
            </a:endParaRPr>
          </a:p>
        </p:txBody>
      </p:sp>
      <p:sp>
        <p:nvSpPr>
          <p:cNvPr id="5" name="Oval 4"/>
          <p:cNvSpPr/>
          <p:nvPr/>
        </p:nvSpPr>
        <p:spPr>
          <a:xfrm>
            <a:off x="6807200" y="3733800"/>
            <a:ext cx="1930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r>
              <a:rPr lang="en-US" b="1" dirty="0"/>
              <a:t>Skin nodules from Breast Cancer</a:t>
            </a:r>
          </a:p>
          <a:p>
            <a:endParaRPr lang="en-US" b="1" dirty="0"/>
          </a:p>
          <a:p>
            <a:endParaRPr lang="en-US" b="1" dirty="0"/>
          </a:p>
          <a:p>
            <a:r>
              <a:rPr lang="en-US" b="1" dirty="0">
                <a:solidFill>
                  <a:srgbClr val="FF0000"/>
                </a:solidFill>
              </a:rPr>
              <a:t>Looks like cautery marks or warts </a:t>
            </a:r>
            <a:br>
              <a:rPr lang="en-US" b="1" dirty="0">
                <a:solidFill>
                  <a:srgbClr val="FF0000"/>
                </a:solidFill>
              </a:rPr>
            </a:br>
            <a:r>
              <a:rPr lang="en-US" b="1" dirty="0">
                <a:solidFill>
                  <a:srgbClr val="FF0000"/>
                </a:solidFill>
              </a:rPr>
              <a:t>these are cancerous nodules </a:t>
            </a:r>
            <a:endParaRPr lang="en-US" dirty="0">
              <a:solidFill>
                <a:srgbClr val="FF0000"/>
              </a:solidFill>
            </a:endParaRPr>
          </a:p>
        </p:txBody>
      </p:sp>
      <p:pic>
        <p:nvPicPr>
          <p:cNvPr id="7" name="Picture 2"/>
          <p:cNvPicPr>
            <a:picLocks noGrp="1" noChangeAspect="1" noChangeArrowheads="1"/>
          </p:cNvPicPr>
          <p:nvPr>
            <p:ph sz="half" idx="2"/>
          </p:nvPr>
        </p:nvPicPr>
        <p:blipFill>
          <a:blip r:embed="rId2" cstate="print"/>
          <a:stretch>
            <a:fillRect/>
          </a:stretch>
        </p:blipFill>
        <p:spPr bwMode="auto">
          <a:xfrm>
            <a:off x="6197600" y="2575440"/>
            <a:ext cx="5384800" cy="3019983"/>
          </a:xfrm>
          <a:prstGeom prst="rect">
            <a:avLst/>
          </a:prstGeom>
          <a:noFill/>
          <a:ln w="9525">
            <a:noFill/>
            <a:miter lim="800000"/>
            <a:headEnd/>
            <a:tailEnd/>
          </a:ln>
        </p:spPr>
      </p:pic>
      <p:sp>
        <p:nvSpPr>
          <p:cNvPr id="4" name="Oval 3"/>
          <p:cNvSpPr/>
          <p:nvPr/>
        </p:nvSpPr>
        <p:spPr>
          <a:xfrm>
            <a:off x="8331200" y="4114800"/>
            <a:ext cx="1016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lnSpcReduction="10000"/>
          </a:bodyPr>
          <a:lstStyle/>
          <a:p>
            <a:r>
              <a:rPr lang="en-US" b="1" dirty="0"/>
              <a:t>Skin retraction with the pectoral muscles tensed </a:t>
            </a:r>
          </a:p>
          <a:p>
            <a:endParaRPr lang="en-US" b="1" dirty="0"/>
          </a:p>
          <a:p>
            <a:r>
              <a:rPr lang="en-US" b="1" dirty="0">
                <a:solidFill>
                  <a:srgbClr val="FF0000"/>
                </a:solidFill>
              </a:rPr>
              <a:t>Cancer is filling the whole breast</a:t>
            </a:r>
          </a:p>
          <a:p>
            <a:r>
              <a:rPr lang="en-US" b="1" dirty="0">
                <a:solidFill>
                  <a:srgbClr val="FF0000"/>
                </a:solidFill>
              </a:rPr>
              <a:t>Nipple destructed and deviated</a:t>
            </a:r>
          </a:p>
          <a:p>
            <a:r>
              <a:rPr lang="en-US" b="1" dirty="0">
                <a:solidFill>
                  <a:srgbClr val="FF0000"/>
                </a:solidFill>
              </a:rPr>
              <a:t>Left arm and forearm swelling – Lymph node involvement and obstruction</a:t>
            </a:r>
          </a:p>
          <a:p>
            <a:r>
              <a:rPr lang="en-US" b="1" dirty="0">
                <a:solidFill>
                  <a:srgbClr val="FF0000"/>
                </a:solidFill>
              </a:rPr>
              <a:t>At least stage 3 – nodal disease</a:t>
            </a:r>
            <a:endParaRPr lang="en-US" dirty="0">
              <a:solidFill>
                <a:srgbClr val="FF0000"/>
              </a:solidFill>
            </a:endParaRPr>
          </a:p>
        </p:txBody>
      </p:sp>
      <p:pic>
        <p:nvPicPr>
          <p:cNvPr id="7" name="Picture 2"/>
          <p:cNvPicPr>
            <a:picLocks noGrp="1" noChangeAspect="1" noChangeArrowheads="1"/>
          </p:cNvPicPr>
          <p:nvPr>
            <p:ph sz="half" idx="2"/>
          </p:nvPr>
        </p:nvPicPr>
        <p:blipFill>
          <a:blip r:embed="rId2" cstate="print"/>
          <a:stretch>
            <a:fillRect/>
          </a:stretch>
        </p:blipFill>
        <p:spPr bwMode="auto">
          <a:xfrm>
            <a:off x="6197600" y="3121998"/>
            <a:ext cx="5384800" cy="1926867"/>
          </a:xfrm>
          <a:prstGeom prst="rect">
            <a:avLst/>
          </a:prstGeom>
          <a:noFill/>
          <a:ln w="9525">
            <a:noFill/>
            <a:miter lim="800000"/>
            <a:headEnd/>
            <a:tailEnd/>
          </a:ln>
        </p:spPr>
      </p:pic>
      <p:sp>
        <p:nvSpPr>
          <p:cNvPr id="4" name="Oval 3"/>
          <p:cNvSpPr/>
          <p:nvPr/>
        </p:nvSpPr>
        <p:spPr>
          <a:xfrm>
            <a:off x="8636000" y="3124200"/>
            <a:ext cx="2946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92500" lnSpcReduction="20000"/>
          </a:bodyPr>
          <a:lstStyle/>
          <a:p>
            <a:r>
              <a:rPr lang="en-US" b="1" dirty="0"/>
              <a:t>Extensive skin ulceration of the left breast from advanced breast cancer</a:t>
            </a:r>
          </a:p>
          <a:p>
            <a:endParaRPr lang="en-US" b="1" dirty="0"/>
          </a:p>
          <a:p>
            <a:r>
              <a:rPr lang="en-US" b="1" dirty="0">
                <a:solidFill>
                  <a:srgbClr val="FF0000"/>
                </a:solidFill>
              </a:rPr>
              <a:t>Due to lack of awareness and lack of medical services </a:t>
            </a:r>
          </a:p>
          <a:p>
            <a:r>
              <a:rPr lang="en-US" b="1" dirty="0">
                <a:solidFill>
                  <a:srgbClr val="FF0000"/>
                </a:solidFill>
              </a:rPr>
              <a:t>Very offensive odor </a:t>
            </a:r>
          </a:p>
          <a:p>
            <a:r>
              <a:rPr lang="en-US" b="1" dirty="0">
                <a:solidFill>
                  <a:srgbClr val="FF0000"/>
                </a:solidFill>
              </a:rPr>
              <a:t>Shoulder deformity- bone </a:t>
            </a:r>
            <a:r>
              <a:rPr lang="en-US" b="1" dirty="0" err="1">
                <a:solidFill>
                  <a:srgbClr val="FF0000"/>
                </a:solidFill>
              </a:rPr>
              <a:t>mets</a:t>
            </a:r>
            <a:r>
              <a:rPr lang="en-US" b="1" dirty="0">
                <a:solidFill>
                  <a:srgbClr val="FF0000"/>
                </a:solidFill>
              </a:rPr>
              <a:t> – shoulder fracture and healing </a:t>
            </a:r>
          </a:p>
          <a:p>
            <a:r>
              <a:rPr lang="en-US" b="1" dirty="0">
                <a:solidFill>
                  <a:srgbClr val="FF0000"/>
                </a:solidFill>
              </a:rPr>
              <a:t>Painful – but mild tolerated pain</a:t>
            </a:r>
          </a:p>
          <a:p>
            <a:r>
              <a:rPr lang="en-US" b="1" dirty="0">
                <a:solidFill>
                  <a:srgbClr val="FF0000"/>
                </a:solidFill>
              </a:rPr>
              <a:t>But patients can’t tolerate the odor and the poor hygiene </a:t>
            </a:r>
          </a:p>
          <a:p>
            <a:endParaRPr lang="en-US" dirty="0"/>
          </a:p>
        </p:txBody>
      </p:sp>
      <p:pic>
        <p:nvPicPr>
          <p:cNvPr id="7" name="Picture 2"/>
          <p:cNvPicPr>
            <a:picLocks noGrp="1" noChangeAspect="1" noChangeArrowheads="1"/>
          </p:cNvPicPr>
          <p:nvPr>
            <p:ph sz="half" idx="2"/>
          </p:nvPr>
        </p:nvPicPr>
        <p:blipFill>
          <a:blip r:embed="rId2" cstate="print"/>
          <a:stretch>
            <a:fillRect/>
          </a:stretch>
        </p:blipFill>
        <p:spPr bwMode="auto">
          <a:xfrm>
            <a:off x="6197600" y="3154660"/>
            <a:ext cx="5384800" cy="186154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09600" y="1524000"/>
            <a:ext cx="5384800" cy="5029200"/>
          </a:xfrm>
        </p:spPr>
        <p:txBody>
          <a:bodyPr>
            <a:normAutofit fontScale="92500" lnSpcReduction="20000"/>
          </a:bodyPr>
          <a:lstStyle/>
          <a:p>
            <a:r>
              <a:rPr lang="en-US" b="1" dirty="0"/>
              <a:t>Peau d’orange</a:t>
            </a:r>
          </a:p>
          <a:p>
            <a:endParaRPr lang="en-US" b="1" dirty="0"/>
          </a:p>
          <a:p>
            <a:r>
              <a:rPr lang="en-US" b="1" dirty="0">
                <a:solidFill>
                  <a:srgbClr val="FF0000"/>
                </a:solidFill>
              </a:rPr>
              <a:t>Not </a:t>
            </a:r>
            <a:r>
              <a:rPr lang="en-US" b="1" dirty="0" err="1">
                <a:solidFill>
                  <a:srgbClr val="FF0000"/>
                </a:solidFill>
              </a:rPr>
              <a:t>patognominic</a:t>
            </a:r>
            <a:r>
              <a:rPr lang="en-US" b="1" dirty="0">
                <a:solidFill>
                  <a:srgbClr val="FF0000"/>
                </a:solidFill>
              </a:rPr>
              <a:t> for cancer</a:t>
            </a:r>
          </a:p>
          <a:p>
            <a:r>
              <a:rPr lang="en-US" b="1" dirty="0">
                <a:solidFill>
                  <a:srgbClr val="FF0000"/>
                </a:solidFill>
              </a:rPr>
              <a:t>Any lymphatic obstruction causes it : inflammation, trauma..</a:t>
            </a:r>
          </a:p>
          <a:p>
            <a:endParaRPr lang="en-US" b="1" dirty="0">
              <a:solidFill>
                <a:srgbClr val="FF0000"/>
              </a:solidFill>
            </a:endParaRPr>
          </a:p>
          <a:p>
            <a:r>
              <a:rPr lang="en-US" b="1" dirty="0">
                <a:solidFill>
                  <a:srgbClr val="FF0000"/>
                </a:solidFill>
              </a:rPr>
              <a:t>What is the sign?</a:t>
            </a:r>
            <a:br>
              <a:rPr lang="en-US" b="1" dirty="0">
                <a:solidFill>
                  <a:srgbClr val="FF0000"/>
                </a:solidFill>
              </a:rPr>
            </a:br>
            <a:r>
              <a:rPr lang="en-US" b="1" dirty="0">
                <a:solidFill>
                  <a:srgbClr val="FF0000"/>
                </a:solidFill>
              </a:rPr>
              <a:t>-Peau d’orange of the breast</a:t>
            </a:r>
          </a:p>
          <a:p>
            <a:r>
              <a:rPr lang="en-US" b="1" dirty="0">
                <a:solidFill>
                  <a:srgbClr val="FF0000"/>
                </a:solidFill>
              </a:rPr>
              <a:t>What is the underlying pathology?</a:t>
            </a:r>
            <a:br>
              <a:rPr lang="en-US" b="1" dirty="0">
                <a:solidFill>
                  <a:srgbClr val="FF0000"/>
                </a:solidFill>
              </a:rPr>
            </a:br>
            <a:r>
              <a:rPr lang="en-US" b="1" dirty="0">
                <a:solidFill>
                  <a:srgbClr val="FF0000"/>
                </a:solidFill>
              </a:rPr>
              <a:t>-Lymphatic obstruction</a:t>
            </a:r>
          </a:p>
          <a:p>
            <a:r>
              <a:rPr lang="en-US" b="1" dirty="0">
                <a:solidFill>
                  <a:srgbClr val="FF0000"/>
                </a:solidFill>
              </a:rPr>
              <a:t>What is the most likely cause ?</a:t>
            </a:r>
            <a:br>
              <a:rPr lang="en-US" b="1" dirty="0">
                <a:solidFill>
                  <a:srgbClr val="FF0000"/>
                </a:solidFill>
              </a:rPr>
            </a:br>
            <a:r>
              <a:rPr lang="en-US" b="1" dirty="0">
                <a:solidFill>
                  <a:srgbClr val="FF0000"/>
                </a:solidFill>
              </a:rPr>
              <a:t>-according to the case scenario – age </a:t>
            </a:r>
          </a:p>
          <a:p>
            <a:pPr>
              <a:buNone/>
            </a:pPr>
            <a:r>
              <a:rPr lang="en-US" b="1" dirty="0">
                <a:solidFill>
                  <a:srgbClr val="FF0000"/>
                </a:solidFill>
              </a:rPr>
              <a:t> </a:t>
            </a:r>
          </a:p>
        </p:txBody>
      </p:sp>
      <p:pic>
        <p:nvPicPr>
          <p:cNvPr id="7" name="Picture 2"/>
          <p:cNvPicPr>
            <a:picLocks noGrp="1" noChangeAspect="1" noChangeArrowheads="1"/>
          </p:cNvPicPr>
          <p:nvPr>
            <p:ph sz="half" idx="2"/>
          </p:nvPr>
        </p:nvPicPr>
        <p:blipFill>
          <a:blip r:embed="rId2" cstate="print"/>
          <a:stretch>
            <a:fillRect/>
          </a:stretch>
        </p:blipFill>
        <p:spPr bwMode="auto">
          <a:xfrm>
            <a:off x="6197600" y="2745779"/>
            <a:ext cx="5384800" cy="2679305"/>
          </a:xfrm>
          <a:prstGeom prst="rect">
            <a:avLst/>
          </a:prstGeom>
          <a:noFill/>
          <a:ln w="9525">
            <a:noFill/>
            <a:miter lim="800000"/>
            <a:headEnd/>
            <a:tailEnd/>
          </a:ln>
        </p:spPr>
      </p:pic>
      <p:sp>
        <p:nvSpPr>
          <p:cNvPr id="4" name="TextBox 3"/>
          <p:cNvSpPr txBox="1"/>
          <p:nvPr/>
        </p:nvSpPr>
        <p:spPr>
          <a:xfrm>
            <a:off x="7518401" y="2057401"/>
            <a:ext cx="1430200" cy="461665"/>
          </a:xfrm>
          <a:prstGeom prst="rect">
            <a:avLst/>
          </a:prstGeom>
          <a:noFill/>
          <a:ln>
            <a:solidFill>
              <a:srgbClr val="FF0000"/>
            </a:solidFill>
          </a:ln>
        </p:spPr>
        <p:txBody>
          <a:bodyPr wrap="none" rtlCol="0">
            <a:spAutoFit/>
          </a:bodyPr>
          <a:lstStyle/>
          <a:p>
            <a:r>
              <a:rPr lang="ar-JO" sz="2400" dirty="0">
                <a:solidFill>
                  <a:srgbClr val="FF0000"/>
                </a:solidFill>
              </a:rPr>
              <a:t>بحبه بالاسئله</a:t>
            </a:r>
            <a:endParaRPr lang="en-US" sz="24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338667" y="908051"/>
            <a:ext cx="11472333" cy="5432256"/>
          </a:xfrm>
          <a:prstGeom prst="rect">
            <a:avLst/>
          </a:prstGeom>
          <a:noFill/>
        </p:spPr>
        <p:txBody>
          <a:bodyPr rtlCol="1">
            <a:spAutoFit/>
          </a:bodyPr>
          <a:lstStyle/>
          <a:p>
            <a:pPr algn="ctr" rtl="1" eaLnBrk="1" hangingPunct="1">
              <a:defRPr/>
            </a:pPr>
            <a:r>
              <a:rPr lang="ar-JO" sz="4500" b="1" dirty="0">
                <a:solidFill>
                  <a:srgbClr val="595959"/>
                </a:solidFill>
                <a:latin typeface="Arabic Typesetting" panose="03020402040406030203" pitchFamily="66" charset="-78"/>
                <a:cs typeface="Arabic Typesetting" panose="03020402040406030203" pitchFamily="66" charset="-78"/>
              </a:rPr>
              <a:t>تشكر </a:t>
            </a:r>
            <a:r>
              <a:rPr lang="ar-JO" sz="4500" b="1" dirty="0">
                <a:solidFill>
                  <a:srgbClr val="FF0000"/>
                </a:solidFill>
                <a:latin typeface="Arabic Typesetting" panose="03020402040406030203" pitchFamily="66" charset="-78"/>
                <a:cs typeface="Arabic Typesetting" panose="03020402040406030203" pitchFamily="66" charset="-78"/>
              </a:rPr>
              <a:t>لجنة الطب والجراحة – جامعة مؤتة </a:t>
            </a:r>
            <a:r>
              <a:rPr lang="ar-JO" sz="4500" b="1" dirty="0">
                <a:solidFill>
                  <a:srgbClr val="595959"/>
                </a:solidFill>
                <a:latin typeface="Arabic Typesetting" panose="03020402040406030203" pitchFamily="66" charset="-78"/>
                <a:cs typeface="Arabic Typesetting" panose="03020402040406030203" pitchFamily="66" charset="-78"/>
              </a:rPr>
              <a:t>الزملاء :</a:t>
            </a:r>
            <a:br>
              <a:rPr lang="ar-JO" sz="4500" b="1" dirty="0">
                <a:solidFill>
                  <a:srgbClr val="595959"/>
                </a:solidFill>
                <a:latin typeface="Arabic Typesetting" panose="03020402040406030203" pitchFamily="66" charset="-78"/>
                <a:cs typeface="Arabic Typesetting" panose="03020402040406030203" pitchFamily="66" charset="-78"/>
              </a:rPr>
            </a:br>
            <a:r>
              <a:rPr lang="ar-JO" sz="1600" b="1" dirty="0">
                <a:solidFill>
                  <a:srgbClr val="595959"/>
                </a:solidFill>
                <a:latin typeface="Arabic Typesetting" panose="03020402040406030203" pitchFamily="66" charset="-78"/>
                <a:cs typeface="Arabic Typesetting" panose="03020402040406030203" pitchFamily="66" charset="-78"/>
              </a:rPr>
              <a:t> </a:t>
            </a:r>
            <a:endParaRPr lang="ar-JO" sz="4500" b="1" dirty="0">
              <a:solidFill>
                <a:srgbClr val="595959"/>
              </a:solidFill>
              <a:latin typeface="Arabic Typesetting" panose="03020402040406030203" pitchFamily="66" charset="-78"/>
              <a:cs typeface="Arabic Typesetting" panose="03020402040406030203" pitchFamily="66" charset="-78"/>
            </a:endParaRPr>
          </a:p>
          <a:p>
            <a:pPr algn="ctr" rtl="1">
              <a:defRPr/>
            </a:pP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مارلين حجازين ، تقى عبدالفتاح ، نبال الطراونة</a:t>
            </a:r>
            <a:b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r>
              <a:rPr lang="ar-JO" sz="4500" b="1"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رانا عبدالغني ، شهد </a:t>
            </a: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الطراونة ، أحمد نجيب</a:t>
            </a:r>
            <a:endParaRPr lang="ar-JO" sz="4500" b="1"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a:p>
            <a:pPr algn="ctr" rtl="1" eaLnBrk="1" hangingPunct="1">
              <a:defRPr/>
            </a:pPr>
            <a: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أحمد مطاوع ، زيد الشيخ علي ، يزن العمرو </a:t>
            </a:r>
            <a:br>
              <a:rPr lang="ar-JO" sz="45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endParaRPr lang="en-US" sz="1600" b="1" dirty="0">
              <a:solidFill>
                <a:srgbClr val="595959"/>
              </a:solidFill>
              <a:latin typeface="Arabic Typesetting" panose="03020402040406030203" pitchFamily="66" charset="-78"/>
              <a:cs typeface="Arabic Typesetting" panose="03020402040406030203" pitchFamily="66" charset="-78"/>
            </a:endParaRPr>
          </a:p>
          <a:p>
            <a:pPr algn="ctr" rtl="1" eaLnBrk="1" hangingPunct="1">
              <a:defRPr/>
            </a:pPr>
            <a:r>
              <a:rPr lang="ar-JO" sz="4500" b="1" dirty="0">
                <a:solidFill>
                  <a:srgbClr val="595959"/>
                </a:solidFill>
                <a:latin typeface="Arabic Typesetting" panose="03020402040406030203" pitchFamily="66" charset="-78"/>
                <a:cs typeface="Arabic Typesetting" panose="03020402040406030203" pitchFamily="66" charset="-78"/>
              </a:rPr>
              <a:t>لجهدهم الكبير في إعداد هذا الملف والذي يحتوي على تبيض </a:t>
            </a:r>
            <a:r>
              <a:rPr lang="ar-JO" sz="4500" b="1" dirty="0">
                <a:solidFill>
                  <a:srgbClr val="595959"/>
                </a:solidFill>
                <a:latin typeface="Arabic Typesetting" panose="03020402040406030203" pitchFamily="66" charset="-78"/>
                <a:cs typeface="Arabic Typesetting" panose="03020402040406030203" pitchFamily="66" charset="-78"/>
              </a:rPr>
              <a:t>لمحاضرات </a:t>
            </a:r>
            <a:r>
              <a:rPr lang="ar-JO" sz="4500" b="1" dirty="0" smtClean="0">
                <a:solidFill>
                  <a:srgbClr val="595959"/>
                </a:solidFill>
                <a:latin typeface="Arabic Typesetting" panose="03020402040406030203" pitchFamily="66" charset="-78"/>
                <a:cs typeface="Arabic Typesetting" panose="03020402040406030203" pitchFamily="66" charset="-78"/>
              </a:rPr>
              <a:t/>
            </a:r>
            <a:br>
              <a:rPr lang="ar-JO" sz="4500" b="1" dirty="0" smtClean="0">
                <a:solidFill>
                  <a:srgbClr val="595959"/>
                </a:solidFill>
                <a:latin typeface="Arabic Typesetting" panose="03020402040406030203" pitchFamily="66" charset="-78"/>
                <a:cs typeface="Arabic Typesetting" panose="03020402040406030203" pitchFamily="66" charset="-78"/>
              </a:rPr>
            </a:br>
            <a:r>
              <a:rPr lang="en-US" sz="4500" b="1" u="sng"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t>
            </a:r>
            <a:r>
              <a:rPr lang="ar-JO" sz="4500" b="1" u="sng"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a:t>
            </a:r>
            <a:r>
              <a:rPr lang="ar-JO" sz="45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التعليم </a:t>
            </a:r>
            <a:r>
              <a:rPr lang="ar-JO" sz="45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عن </a:t>
            </a:r>
            <a:r>
              <a:rPr lang="ar-JO" sz="45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بعد </a:t>
            </a:r>
            <a:r>
              <a:rPr lang="en-US" sz="4500" b="1"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t>
            </a:r>
            <a:r>
              <a:rPr lang="ar-JO" sz="4500" b="1"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a:t>
            </a:r>
            <a:r>
              <a:rPr lang="ar-JO" sz="4500" b="1" dirty="0">
                <a:solidFill>
                  <a:srgbClr val="FF0000"/>
                </a:solidFill>
                <a:latin typeface="Arabic Typesetting" panose="03020402040406030203" pitchFamily="66" charset="-78"/>
                <a:cs typeface="Arabic Typesetting" panose="03020402040406030203" pitchFamily="66" charset="-78"/>
              </a:rPr>
              <a:t>لمادة </a:t>
            </a:r>
            <a:r>
              <a:rPr lang="ar-JO" sz="4500" b="1" dirty="0" smtClean="0">
                <a:solidFill>
                  <a:srgbClr val="FF0000"/>
                </a:solidFill>
                <a:latin typeface="Arabic Typesetting" panose="03020402040406030203" pitchFamily="66" charset="-78"/>
                <a:cs typeface="Arabic Typesetting" panose="03020402040406030203" pitchFamily="66" charset="-78"/>
              </a:rPr>
              <a:t>الجراحة</a:t>
            </a:r>
          </a:p>
          <a:p>
            <a:pPr algn="ctr" rtl="1" eaLnBrk="1" hangingPunct="1">
              <a:defRPr/>
            </a:pPr>
            <a:r>
              <a:rPr lang="ar-JO" sz="4500" b="1" dirty="0" smtClean="0">
                <a:solidFill>
                  <a:srgbClr val="FF0000"/>
                </a:solidFill>
                <a:latin typeface="Arabic Typesetting" panose="03020402040406030203" pitchFamily="66" charset="-78"/>
                <a:cs typeface="Arabic Typesetting" panose="03020402040406030203" pitchFamily="66" charset="-78"/>
              </a:rPr>
              <a:t>سائلين الله الله أن يجزيهم خير الجزاء ؛ في الدنيا والآخرة ..</a:t>
            </a:r>
            <a:endParaRPr lang="ar-JO" sz="45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415691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urn.png"/>
          <p:cNvPicPr>
            <a:picLocks noGrp="1" noChangeAspect="1"/>
          </p:cNvPicPr>
          <p:nvPr>
            <p:ph idx="1"/>
          </p:nvPr>
        </p:nvPicPr>
        <p:blipFill>
          <a:blip r:embed="rId2" cstate="print"/>
          <a:stretch>
            <a:fillRect/>
          </a:stretch>
        </p:blipFill>
        <p:spPr>
          <a:xfrm>
            <a:off x="1524000" y="609600"/>
            <a:ext cx="9042400" cy="5715000"/>
          </a:xfr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case</a:t>
            </a:r>
          </a:p>
        </p:txBody>
      </p:sp>
      <p:sp>
        <p:nvSpPr>
          <p:cNvPr id="6" name="Content Placeholder 5"/>
          <p:cNvSpPr>
            <a:spLocks noGrp="1"/>
          </p:cNvSpPr>
          <p:nvPr>
            <p:ph idx="1"/>
          </p:nvPr>
        </p:nvSpPr>
        <p:spPr/>
        <p:txBody>
          <a:bodyPr/>
          <a:lstStyle/>
          <a:p>
            <a:r>
              <a:rPr lang="en-US" b="1" dirty="0">
                <a:solidFill>
                  <a:srgbClr val="FF0000"/>
                </a:solidFill>
              </a:rPr>
              <a:t>Patient presented with breast pain throbbing  in nature for 1 week and she is lactating on physical exam you see Peau d’orange ?</a:t>
            </a:r>
            <a:br>
              <a:rPr lang="en-US" b="1" dirty="0">
                <a:solidFill>
                  <a:srgbClr val="FF0000"/>
                </a:solidFill>
              </a:rPr>
            </a:br>
            <a:r>
              <a:rPr lang="en-US" b="1" dirty="0">
                <a:solidFill>
                  <a:srgbClr val="FF0000"/>
                </a:solidFill>
              </a:rPr>
              <a:t/>
            </a:r>
            <a:br>
              <a:rPr lang="en-US" b="1" dirty="0">
                <a:solidFill>
                  <a:srgbClr val="FF0000"/>
                </a:solidFill>
              </a:rPr>
            </a:br>
            <a:r>
              <a:rPr lang="en-US" b="1" dirty="0">
                <a:solidFill>
                  <a:srgbClr val="FF0000"/>
                </a:solidFill>
              </a:rPr>
              <a:t>-ddx: breast abscess or mastitis </a:t>
            </a:r>
          </a:p>
          <a:p>
            <a:pPr algn="r" rtl="1"/>
            <a:r>
              <a:rPr lang="ar-JO" b="1" dirty="0">
                <a:solidFill>
                  <a:srgbClr val="FF0000"/>
                </a:solidFill>
              </a:rPr>
              <a:t>مستحيل يكون اكتر من سؤال بالامتحان نفس الجواب فيجب قراءة السؤال بشكل منيح</a:t>
            </a:r>
            <a:endParaRPr lang="en-US" b="1" dirty="0">
              <a:solidFill>
                <a:srgbClr val="FF0000"/>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8000" y="228600"/>
            <a:ext cx="10972800" cy="1143000"/>
          </a:xfrm>
        </p:spPr>
        <p:txBody>
          <a:bodyPr/>
          <a:lstStyle/>
          <a:p>
            <a:r>
              <a:rPr lang="en-US" b="1" dirty="0"/>
              <a:t>Signs</a:t>
            </a:r>
          </a:p>
        </p:txBody>
      </p:sp>
      <p:sp>
        <p:nvSpPr>
          <p:cNvPr id="3" name="Content Placeholder 2"/>
          <p:cNvSpPr>
            <a:spLocks noGrp="1"/>
          </p:cNvSpPr>
          <p:nvPr>
            <p:ph sz="half" idx="1"/>
          </p:nvPr>
        </p:nvSpPr>
        <p:spPr>
          <a:noFill/>
        </p:spPr>
        <p:txBody>
          <a:bodyPr>
            <a:normAutofit/>
          </a:bodyPr>
          <a:lstStyle/>
          <a:p>
            <a:r>
              <a:rPr lang="en-US" b="1" dirty="0"/>
              <a:t>Frequency of breast carcinoma at various anatomic sites</a:t>
            </a:r>
            <a:endParaRPr lang="ar-JO" b="1" dirty="0"/>
          </a:p>
          <a:p>
            <a:endParaRPr lang="en-US" b="1" dirty="0"/>
          </a:p>
          <a:p>
            <a:r>
              <a:rPr lang="en-US" b="1" dirty="0">
                <a:solidFill>
                  <a:srgbClr val="FF0000"/>
                </a:solidFill>
              </a:rPr>
              <a:t>Most common site for CA is upper outer quadrant due to presence of  glandular tissue </a:t>
            </a:r>
          </a:p>
          <a:p>
            <a:r>
              <a:rPr lang="en-US" b="1" dirty="0">
                <a:solidFill>
                  <a:srgbClr val="FF0000"/>
                </a:solidFill>
              </a:rPr>
              <a:t>Fatty tissue – </a:t>
            </a:r>
            <a:r>
              <a:rPr lang="en-US" b="1" dirty="0" err="1">
                <a:solidFill>
                  <a:srgbClr val="FF0000"/>
                </a:solidFill>
              </a:rPr>
              <a:t>stroma</a:t>
            </a:r>
            <a:r>
              <a:rPr lang="en-US" b="1" dirty="0">
                <a:solidFill>
                  <a:srgbClr val="FF0000"/>
                </a:solidFill>
              </a:rPr>
              <a:t> – cancer can be present in it but it’s usually of better prognosis than glandular tissue</a:t>
            </a:r>
          </a:p>
          <a:p>
            <a:endParaRPr lang="en-US" dirty="0">
              <a:solidFill>
                <a:schemeClr val="bg1"/>
              </a:solidFill>
            </a:endParaRPr>
          </a:p>
        </p:txBody>
      </p:sp>
      <p:pic>
        <p:nvPicPr>
          <p:cNvPr id="5" name="Content Placeholder 4"/>
          <p:cNvPicPr>
            <a:picLocks noGrp="1" noChangeAspect="1" noChangeArrowheads="1"/>
          </p:cNvPicPr>
          <p:nvPr>
            <p:ph sz="half" idx="2"/>
          </p:nvPr>
        </p:nvPicPr>
        <p:blipFill>
          <a:blip r:embed="rId2" cstate="print"/>
          <a:stretch>
            <a:fillRect/>
          </a:stretch>
        </p:blipFill>
        <p:spPr bwMode="auto">
          <a:xfrm>
            <a:off x="6299200" y="1905000"/>
            <a:ext cx="5486400" cy="4433888"/>
          </a:xfrm>
          <a:prstGeom prst="rect">
            <a:avLst/>
          </a:prstGeom>
          <a:noFill/>
          <a:ln w="9525">
            <a:noFill/>
            <a:miter lim="800000"/>
            <a:headEnd/>
            <a:tailEnd/>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Signs</a:t>
            </a:r>
            <a:endParaRPr lang="en-US" dirty="0"/>
          </a:p>
        </p:txBody>
      </p:sp>
      <p:sp>
        <p:nvSpPr>
          <p:cNvPr id="3" name="Content Placeholder 2"/>
          <p:cNvSpPr>
            <a:spLocks noGrp="1"/>
          </p:cNvSpPr>
          <p:nvPr>
            <p:ph sz="half" idx="1"/>
          </p:nvPr>
        </p:nvSpPr>
        <p:spPr>
          <a:noFill/>
        </p:spPr>
        <p:txBody>
          <a:bodyPr/>
          <a:lstStyle/>
          <a:p>
            <a:r>
              <a:rPr lang="en-US" dirty="0"/>
              <a:t> </a:t>
            </a:r>
            <a:r>
              <a:rPr lang="en-US" b="1" dirty="0"/>
              <a:t>A non-tender, firm or hard mass with poorly delineated margins</a:t>
            </a:r>
            <a:r>
              <a:rPr lang="ar-SA" b="1" dirty="0"/>
              <a:t> </a:t>
            </a:r>
            <a:r>
              <a:rPr lang="en-US" b="1" dirty="0"/>
              <a:t>(caused by local infiltration).</a:t>
            </a:r>
          </a:p>
          <a:p>
            <a:endParaRPr lang="en-US" b="1" dirty="0">
              <a:solidFill>
                <a:schemeClr val="bg1"/>
              </a:solidFill>
            </a:endParaRPr>
          </a:p>
          <a:p>
            <a:r>
              <a:rPr lang="en-US" b="1" dirty="0">
                <a:solidFill>
                  <a:srgbClr val="FF0000"/>
                </a:solidFill>
              </a:rPr>
              <a:t>Nipple retraction</a:t>
            </a:r>
          </a:p>
          <a:p>
            <a:r>
              <a:rPr lang="en-US" b="1" dirty="0">
                <a:solidFill>
                  <a:srgbClr val="FF0000"/>
                </a:solidFill>
              </a:rPr>
              <a:t>Peau d’orange</a:t>
            </a:r>
          </a:p>
          <a:p>
            <a:endParaRPr lang="en-US" b="1" dirty="0">
              <a:solidFill>
                <a:schemeClr val="bg1"/>
              </a:solidFill>
            </a:endParaRPr>
          </a:p>
          <a:p>
            <a:endParaRPr lang="en-US" dirty="0">
              <a:solidFill>
                <a:schemeClr val="bg1"/>
              </a:solidFill>
            </a:endParaRPr>
          </a:p>
        </p:txBody>
      </p:sp>
      <p:pic>
        <p:nvPicPr>
          <p:cNvPr id="4098" name="Picture 2"/>
          <p:cNvPicPr>
            <a:picLocks noGrp="1" noChangeAspect="1" noChangeArrowheads="1"/>
          </p:cNvPicPr>
          <p:nvPr>
            <p:ph sz="half" idx="2"/>
          </p:nvPr>
        </p:nvPicPr>
        <p:blipFill>
          <a:blip r:embed="rId2" cstate="print"/>
          <a:stretch>
            <a:fillRect/>
          </a:stretch>
        </p:blipFill>
        <p:spPr bwMode="auto">
          <a:xfrm>
            <a:off x="6400800" y="1752601"/>
            <a:ext cx="5384800" cy="2803351"/>
          </a:xfrm>
          <a:prstGeom prst="rect">
            <a:avLst/>
          </a:prstGeom>
          <a:noFill/>
          <a:ln w="9525">
            <a:no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Signs</a:t>
            </a:r>
            <a:endParaRPr lang="en-US" dirty="0"/>
          </a:p>
        </p:txBody>
      </p:sp>
      <p:sp>
        <p:nvSpPr>
          <p:cNvPr id="3" name="Content Placeholder 2"/>
          <p:cNvSpPr>
            <a:spLocks noGrp="1"/>
          </p:cNvSpPr>
          <p:nvPr>
            <p:ph sz="half" idx="1"/>
          </p:nvPr>
        </p:nvSpPr>
        <p:spPr>
          <a:noFill/>
        </p:spPr>
        <p:txBody>
          <a:bodyPr>
            <a:normAutofit fontScale="92500" lnSpcReduction="10000"/>
          </a:bodyPr>
          <a:lstStyle/>
          <a:p>
            <a:r>
              <a:rPr lang="en-US" b="1" dirty="0"/>
              <a:t>Very small (1-2 mm) erosions of the nipple epithelium may be the only</a:t>
            </a:r>
            <a:r>
              <a:rPr lang="ar-SA" b="1" dirty="0"/>
              <a:t> </a:t>
            </a:r>
            <a:r>
              <a:rPr lang="en-US" b="1" dirty="0"/>
              <a:t>manifestation of </a:t>
            </a:r>
            <a:r>
              <a:rPr lang="en-US" b="1" dirty="0">
                <a:solidFill>
                  <a:srgbClr val="FF0000"/>
                </a:solidFill>
              </a:rPr>
              <a:t>Paget disease </a:t>
            </a:r>
            <a:r>
              <a:rPr lang="en-US" b="1" dirty="0"/>
              <a:t>of the breast</a:t>
            </a:r>
          </a:p>
          <a:p>
            <a:endParaRPr lang="en-US" b="1" dirty="0"/>
          </a:p>
          <a:p>
            <a:r>
              <a:rPr lang="en-US" b="1" dirty="0">
                <a:solidFill>
                  <a:srgbClr val="FF0000"/>
                </a:solidFill>
              </a:rPr>
              <a:t>Paget disease starts from nipple to periphery in eccentric pattern (texture of skin is different)</a:t>
            </a:r>
          </a:p>
          <a:p>
            <a:r>
              <a:rPr lang="en-US" b="1" dirty="0">
                <a:solidFill>
                  <a:srgbClr val="FF0000"/>
                </a:solidFill>
              </a:rPr>
              <a:t>While eczema starts from periphery and nipple-areola complex on the other side is preserved</a:t>
            </a:r>
          </a:p>
          <a:p>
            <a:endParaRPr lang="en-US" dirty="0">
              <a:solidFill>
                <a:srgbClr val="FF0000"/>
              </a:solidFill>
            </a:endParaRPr>
          </a:p>
        </p:txBody>
      </p:sp>
      <p:pic>
        <p:nvPicPr>
          <p:cNvPr id="5122" name="Picture 2"/>
          <p:cNvPicPr>
            <a:picLocks noGrp="1" noChangeAspect="1" noChangeArrowheads="1"/>
          </p:cNvPicPr>
          <p:nvPr>
            <p:ph sz="half" idx="2"/>
          </p:nvPr>
        </p:nvPicPr>
        <p:blipFill>
          <a:blip r:embed="rId2" cstate="print"/>
          <a:stretch>
            <a:fillRect/>
          </a:stretch>
        </p:blipFill>
        <p:spPr bwMode="auto">
          <a:xfrm>
            <a:off x="6299200" y="1905000"/>
            <a:ext cx="5384800" cy="2812992"/>
          </a:xfrm>
          <a:prstGeom prst="rect">
            <a:avLst/>
          </a:prstGeom>
          <a:noFill/>
          <a:ln w="9525">
            <a:noFill/>
            <a:miter lim="800000"/>
            <a:headEnd/>
            <a:tailEnd/>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Signs</a:t>
            </a:r>
            <a:endParaRPr lang="en-US" dirty="0"/>
          </a:p>
        </p:txBody>
      </p:sp>
      <p:sp>
        <p:nvSpPr>
          <p:cNvPr id="3" name="Content Placeholder 2"/>
          <p:cNvSpPr>
            <a:spLocks noGrp="1"/>
          </p:cNvSpPr>
          <p:nvPr>
            <p:ph sz="half" idx="1"/>
          </p:nvPr>
        </p:nvSpPr>
        <p:spPr>
          <a:noFill/>
        </p:spPr>
        <p:txBody>
          <a:bodyPr>
            <a:normAutofit/>
          </a:bodyPr>
          <a:lstStyle/>
          <a:p>
            <a:r>
              <a:rPr lang="en-US" b="1" dirty="0"/>
              <a:t>Watery, serous, or bloody discharge from the nipple is an</a:t>
            </a:r>
            <a:r>
              <a:rPr lang="ar-SA" b="1" dirty="0"/>
              <a:t> </a:t>
            </a:r>
            <a:r>
              <a:rPr lang="en-US" b="1" dirty="0"/>
              <a:t>occasional early sign but is more often associated with </a:t>
            </a:r>
            <a:r>
              <a:rPr lang="en-US" b="1" dirty="0">
                <a:solidFill>
                  <a:srgbClr val="FF0000"/>
                </a:solidFill>
              </a:rPr>
              <a:t>benign disease</a:t>
            </a:r>
          </a:p>
          <a:p>
            <a:endParaRPr lang="en-US" b="1" dirty="0">
              <a:solidFill>
                <a:srgbClr val="FF0000"/>
              </a:solidFill>
            </a:endParaRPr>
          </a:p>
          <a:p>
            <a:r>
              <a:rPr lang="en-US" b="1" dirty="0">
                <a:solidFill>
                  <a:srgbClr val="FF0000"/>
                </a:solidFill>
              </a:rPr>
              <a:t>Usually self limiting will disappear within 6 months if there is no underlying mass</a:t>
            </a:r>
          </a:p>
          <a:p>
            <a:endParaRPr lang="en-US" dirty="0"/>
          </a:p>
        </p:txBody>
      </p:sp>
      <p:pic>
        <p:nvPicPr>
          <p:cNvPr id="6146" name="Picture 2"/>
          <p:cNvPicPr>
            <a:picLocks noGrp="1" noChangeAspect="1" noChangeArrowheads="1"/>
          </p:cNvPicPr>
          <p:nvPr>
            <p:ph sz="half" idx="2"/>
          </p:nvPr>
        </p:nvPicPr>
        <p:blipFill>
          <a:blip r:embed="rId2" cstate="print"/>
          <a:stretch>
            <a:fillRect/>
          </a:stretch>
        </p:blipFill>
        <p:spPr bwMode="auto">
          <a:xfrm>
            <a:off x="6197600" y="2017420"/>
            <a:ext cx="5384800" cy="4136022"/>
          </a:xfrm>
          <a:prstGeom prst="rect">
            <a:avLst/>
          </a:prstGeom>
          <a:noFill/>
          <a:ln w="9525">
            <a:noFill/>
            <a:miter lim="800000"/>
            <a:headEnd/>
            <a:tailEnd/>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Signs</a:t>
            </a:r>
            <a:endParaRPr lang="en-US" dirty="0"/>
          </a:p>
        </p:txBody>
      </p:sp>
      <p:sp>
        <p:nvSpPr>
          <p:cNvPr id="3" name="Content Placeholder 2"/>
          <p:cNvSpPr>
            <a:spLocks noGrp="1"/>
          </p:cNvSpPr>
          <p:nvPr>
            <p:ph sz="half" idx="1"/>
          </p:nvPr>
        </p:nvSpPr>
        <p:spPr>
          <a:noFill/>
        </p:spPr>
        <p:txBody>
          <a:bodyPr>
            <a:normAutofit/>
          </a:bodyPr>
          <a:lstStyle/>
          <a:p>
            <a:r>
              <a:rPr lang="en-US" b="1" dirty="0"/>
              <a:t>Firm or hard nodes larger than 1 cm are typical of metastases.</a:t>
            </a:r>
          </a:p>
          <a:p>
            <a:r>
              <a:rPr lang="en-US" b="1" dirty="0"/>
              <a:t>Axillary nodes that are matted or fixed to skin or deep structures indicate advanced disease (at least</a:t>
            </a:r>
            <a:r>
              <a:rPr lang="ar-SA" b="1" dirty="0"/>
              <a:t> </a:t>
            </a:r>
            <a:r>
              <a:rPr lang="en-US" b="1" dirty="0"/>
              <a:t>stage III)</a:t>
            </a:r>
          </a:p>
          <a:p>
            <a:r>
              <a:rPr lang="en-US" b="1" dirty="0">
                <a:solidFill>
                  <a:srgbClr val="FF0000"/>
                </a:solidFill>
              </a:rPr>
              <a:t>Supraclavicular lymph nodes even if less than 1cm they are still significant</a:t>
            </a:r>
          </a:p>
          <a:p>
            <a:endParaRPr lang="en-US" b="1" dirty="0"/>
          </a:p>
        </p:txBody>
      </p:sp>
      <p:pic>
        <p:nvPicPr>
          <p:cNvPr id="5" name="Picture 2"/>
          <p:cNvPicPr>
            <a:picLocks noGrp="1" noChangeAspect="1" noChangeArrowheads="1"/>
          </p:cNvPicPr>
          <p:nvPr>
            <p:ph sz="half" idx="2"/>
          </p:nvPr>
        </p:nvPicPr>
        <p:blipFill>
          <a:blip r:embed="rId2" cstate="print"/>
          <a:stretch>
            <a:fillRect/>
          </a:stretch>
        </p:blipFill>
        <p:spPr bwMode="auto">
          <a:xfrm>
            <a:off x="6197600" y="2021795"/>
            <a:ext cx="5384800" cy="4127272"/>
          </a:xfrm>
          <a:prstGeom prst="rect">
            <a:avLst/>
          </a:prstGeom>
          <a:noFill/>
          <a:ln w="9525">
            <a:noFill/>
            <a:miter lim="800000"/>
            <a:headEnd/>
            <a:tailEnd/>
          </a:ln>
        </p:spPr>
      </p:pic>
      <p:cxnSp>
        <p:nvCxnSpPr>
          <p:cNvPr id="7" name="Straight Arrow Connector 6"/>
          <p:cNvCxnSpPr/>
          <p:nvPr/>
        </p:nvCxnSpPr>
        <p:spPr>
          <a:xfrm flipH="1">
            <a:off x="7315200" y="4343400"/>
            <a:ext cx="7112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02400" y="5410200"/>
            <a:ext cx="1736566" cy="369332"/>
          </a:xfrm>
          <a:prstGeom prst="rect">
            <a:avLst/>
          </a:prstGeom>
          <a:noFill/>
          <a:ln>
            <a:solidFill>
              <a:srgbClr val="FF0000"/>
            </a:solidFill>
          </a:ln>
        </p:spPr>
        <p:txBody>
          <a:bodyPr wrap="none" rtlCol="0">
            <a:spAutoFit/>
          </a:bodyPr>
          <a:lstStyle/>
          <a:p>
            <a:r>
              <a:rPr lang="en-US" b="1" dirty="0" err="1">
                <a:solidFill>
                  <a:srgbClr val="FF0000"/>
                </a:solidFill>
              </a:rPr>
              <a:t>Pectoralis</a:t>
            </a:r>
            <a:r>
              <a:rPr lang="en-US" b="1" dirty="0">
                <a:solidFill>
                  <a:srgbClr val="FF0000"/>
                </a:solidFill>
              </a:rPr>
              <a:t> minor</a:t>
            </a:r>
          </a:p>
        </p:txBody>
      </p:sp>
      <p:cxnSp>
        <p:nvCxnSpPr>
          <p:cNvPr id="10" name="Straight Arrow Connector 9"/>
          <p:cNvCxnSpPr/>
          <p:nvPr/>
        </p:nvCxnSpPr>
        <p:spPr>
          <a:xfrm flipH="1" flipV="1">
            <a:off x="9550400" y="4419600"/>
            <a:ext cx="1422400"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67104" y="5943600"/>
            <a:ext cx="2554289" cy="369332"/>
          </a:xfrm>
          <a:prstGeom prst="rect">
            <a:avLst/>
          </a:prstGeom>
          <a:noFill/>
          <a:ln>
            <a:solidFill>
              <a:srgbClr val="FF0000"/>
            </a:solidFill>
          </a:ln>
        </p:spPr>
        <p:txBody>
          <a:bodyPr wrap="none" rtlCol="0">
            <a:spAutoFit/>
          </a:bodyPr>
          <a:lstStyle/>
          <a:p>
            <a:r>
              <a:rPr lang="en-US" b="1" dirty="0">
                <a:solidFill>
                  <a:srgbClr val="FF0000"/>
                </a:solidFill>
              </a:rPr>
              <a:t>PE is usually for this area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US" dirty="0"/>
              <a:t>Palpation</a:t>
            </a:r>
          </a:p>
        </p:txBody>
      </p:sp>
      <p:sp>
        <p:nvSpPr>
          <p:cNvPr id="5" name="Content Placeholder 4"/>
          <p:cNvSpPr>
            <a:spLocks noGrp="1"/>
          </p:cNvSpPr>
          <p:nvPr>
            <p:ph sz="half" idx="1"/>
          </p:nvPr>
        </p:nvSpPr>
        <p:spPr/>
        <p:txBody>
          <a:bodyPr>
            <a:normAutofit fontScale="92500" lnSpcReduction="10000"/>
          </a:bodyPr>
          <a:lstStyle/>
          <a:p>
            <a:r>
              <a:rPr lang="en-US" b="1" dirty="0"/>
              <a:t>Vertical strip pattern—lateral breast</a:t>
            </a:r>
          </a:p>
          <a:p>
            <a:endParaRPr lang="en-US" b="1" dirty="0"/>
          </a:p>
          <a:p>
            <a:r>
              <a:rPr lang="en-US" b="1" dirty="0">
                <a:solidFill>
                  <a:srgbClr val="FF0000"/>
                </a:solidFill>
              </a:rPr>
              <a:t>Ask the patient to put her hand on her forehead to examine the lateral breast tissue </a:t>
            </a:r>
          </a:p>
          <a:p>
            <a:r>
              <a:rPr lang="en-US" b="1" dirty="0">
                <a:solidFill>
                  <a:srgbClr val="FF0000"/>
                </a:solidFill>
              </a:rPr>
              <a:t>Use the finger pads push downward on breast tissue to compress it on the chest wall</a:t>
            </a:r>
          </a:p>
          <a:p>
            <a:r>
              <a:rPr lang="en-US" b="1" dirty="0">
                <a:solidFill>
                  <a:srgbClr val="FF0000"/>
                </a:solidFill>
              </a:rPr>
              <a:t>If there is any thing suspicious use the tips of your fingers</a:t>
            </a:r>
            <a:endParaRPr lang="en-US" dirty="0">
              <a:solidFill>
                <a:srgbClr val="FF0000"/>
              </a:solidFill>
            </a:endParaRPr>
          </a:p>
        </p:txBody>
      </p:sp>
      <p:pic>
        <p:nvPicPr>
          <p:cNvPr id="7" name="Picture 3"/>
          <p:cNvPicPr>
            <a:picLocks noGrp="1" noChangeAspect="1" noChangeArrowheads="1"/>
          </p:cNvPicPr>
          <p:nvPr>
            <p:ph sz="half" idx="2"/>
          </p:nvPr>
        </p:nvPicPr>
        <p:blipFill>
          <a:blip r:embed="rId2" cstate="print"/>
          <a:stretch>
            <a:fillRect/>
          </a:stretch>
        </p:blipFill>
        <p:spPr bwMode="auto">
          <a:xfrm>
            <a:off x="6197600" y="2823717"/>
            <a:ext cx="5384800" cy="2523429"/>
          </a:xfrm>
          <a:prstGeom prst="rect">
            <a:avLst/>
          </a:prstGeom>
          <a:noFill/>
          <a:ln w="9525">
            <a:noFill/>
            <a:miter lim="800000"/>
            <a:headEnd/>
            <a:tailEnd/>
          </a:ln>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b="1" dirty="0"/>
              <a:t>Vertical strip pattern—medial breast</a:t>
            </a:r>
          </a:p>
          <a:p>
            <a:r>
              <a:rPr lang="en-US" b="1" dirty="0">
                <a:solidFill>
                  <a:srgbClr val="FF0000"/>
                </a:solidFill>
              </a:rPr>
              <a:t>Ask the patient to put her hand on her shoulder to examine the medial side of the breast</a:t>
            </a:r>
            <a:endParaRPr lang="en-US" dirty="0">
              <a:solidFill>
                <a:srgbClr val="FF0000"/>
              </a:solidFill>
            </a:endParaRPr>
          </a:p>
        </p:txBody>
      </p:sp>
      <p:pic>
        <p:nvPicPr>
          <p:cNvPr id="6" name="Picture 2"/>
          <p:cNvPicPr>
            <a:picLocks noGrp="1" noChangeAspect="1" noChangeArrowheads="1"/>
          </p:cNvPicPr>
          <p:nvPr>
            <p:ph sz="half" idx="2"/>
          </p:nvPr>
        </p:nvPicPr>
        <p:blipFill>
          <a:blip r:embed="rId2" cstate="print"/>
          <a:stretch>
            <a:fillRect/>
          </a:stretch>
        </p:blipFill>
        <p:spPr bwMode="auto">
          <a:xfrm>
            <a:off x="6197600" y="2637631"/>
            <a:ext cx="5384800" cy="2895600"/>
          </a:xfrm>
          <a:prstGeom prst="rect">
            <a:avLst/>
          </a:prstGeom>
          <a:noFill/>
          <a:ln w="9525">
            <a:noFill/>
            <a:miter lim="800000"/>
            <a:headEnd/>
            <a:tailEnd/>
          </a:ln>
        </p:spPr>
      </p:pic>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b="1" dirty="0"/>
              <a:t>Palpate the nipple</a:t>
            </a:r>
            <a:br>
              <a:rPr lang="en-US" b="1" dirty="0"/>
            </a:br>
            <a:r>
              <a:rPr lang="en-US" b="1" dirty="0"/>
              <a:t/>
            </a:r>
            <a:br>
              <a:rPr lang="en-US" b="1" dirty="0"/>
            </a:br>
            <a:endParaRPr lang="en-US" b="1" dirty="0"/>
          </a:p>
          <a:p>
            <a:r>
              <a:rPr lang="en-US" b="1" dirty="0">
                <a:solidFill>
                  <a:srgbClr val="FF0000"/>
                </a:solidFill>
              </a:rPr>
              <a:t>Especially if there is nipple discharge </a:t>
            </a:r>
          </a:p>
          <a:p>
            <a:r>
              <a:rPr lang="en-US" b="1" dirty="0">
                <a:solidFill>
                  <a:srgbClr val="FF0000"/>
                </a:solidFill>
              </a:rPr>
              <a:t>Squeeze and the content will come out</a:t>
            </a:r>
            <a:endParaRPr lang="en-US" dirty="0">
              <a:solidFill>
                <a:srgbClr val="FF0000"/>
              </a:solidFill>
            </a:endParaRPr>
          </a:p>
        </p:txBody>
      </p:sp>
      <p:pic>
        <p:nvPicPr>
          <p:cNvPr id="6" name="Picture 2"/>
          <p:cNvPicPr>
            <a:picLocks noGrp="1" noChangeAspect="1" noChangeArrowheads="1"/>
          </p:cNvPicPr>
          <p:nvPr>
            <p:ph sz="half" idx="2"/>
          </p:nvPr>
        </p:nvPicPr>
        <p:blipFill>
          <a:blip r:embed="rId2" cstate="print"/>
          <a:stretch>
            <a:fillRect/>
          </a:stretch>
        </p:blipFill>
        <p:spPr bwMode="auto">
          <a:xfrm>
            <a:off x="6197600" y="2691153"/>
            <a:ext cx="5384800" cy="2788557"/>
          </a:xfrm>
          <a:prstGeom prst="rect">
            <a:avLst/>
          </a:prstGeom>
          <a:noFill/>
          <a:ln w="9525">
            <a:noFill/>
            <a:miter lim="800000"/>
            <a:headEnd/>
            <a:tailEnd/>
          </a:ln>
        </p:spPr>
      </p:pic>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a:xfrm>
            <a:off x="7518401" y="1371600"/>
            <a:ext cx="4180417" cy="457200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3" name="Picture 2"/>
          <p:cNvPicPr>
            <a:picLocks noChangeAspect="1" noChangeArrowheads="1"/>
          </p:cNvPicPr>
          <p:nvPr/>
        </p:nvPicPr>
        <p:blipFill>
          <a:blip r:embed="rId3" cstate="print"/>
          <a:srcRect/>
          <a:stretch>
            <a:fillRect/>
          </a:stretch>
        </p:blipFill>
        <p:spPr bwMode="auto">
          <a:xfrm>
            <a:off x="609601" y="1295401"/>
            <a:ext cx="6261100" cy="3781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914400" y="5334001"/>
            <a:ext cx="5791200" cy="1200329"/>
          </a:xfrm>
          <a:prstGeom prst="rect">
            <a:avLst/>
          </a:prstGeom>
          <a:noFill/>
        </p:spPr>
        <p:txBody>
          <a:bodyPr wrap="square" rtlCol="0">
            <a:spAutoFit/>
          </a:bodyPr>
          <a:lstStyle/>
          <a:p>
            <a:r>
              <a:rPr lang="en-US" b="1" dirty="0">
                <a:solidFill>
                  <a:srgbClr val="FF0000"/>
                </a:solidFill>
              </a:rPr>
              <a:t>In special circumstances : like breast pain </a:t>
            </a:r>
            <a:br>
              <a:rPr lang="en-US" b="1" dirty="0">
                <a:solidFill>
                  <a:srgbClr val="FF0000"/>
                </a:solidFill>
              </a:rPr>
            </a:br>
            <a:r>
              <a:rPr lang="en-US" b="1" dirty="0">
                <a:solidFill>
                  <a:srgbClr val="FF0000"/>
                </a:solidFill>
              </a:rPr>
              <a:t>in this patient when the breast sags downward with pressure the pain was coming from the ribs (musculoskeletal) </a:t>
            </a:r>
          </a:p>
        </p:txBody>
      </p:sp>
      <p:sp>
        <p:nvSpPr>
          <p:cNvPr id="5" name="TextBox 4"/>
          <p:cNvSpPr txBox="1"/>
          <p:nvPr/>
        </p:nvSpPr>
        <p:spPr>
          <a:xfrm>
            <a:off x="8128000" y="457200"/>
            <a:ext cx="2946400" cy="707886"/>
          </a:xfrm>
          <a:prstGeom prst="rect">
            <a:avLst/>
          </a:prstGeom>
          <a:noFill/>
        </p:spPr>
        <p:txBody>
          <a:bodyPr wrap="square" rtlCol="0">
            <a:spAutoFit/>
          </a:bodyPr>
          <a:lstStyle/>
          <a:p>
            <a:r>
              <a:rPr lang="en-US" sz="2000" dirty="0">
                <a:solidFill>
                  <a:srgbClr val="FF0000"/>
                </a:solidFill>
              </a:rPr>
              <a:t>Inframammary area examination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What's the degree of burn</a:t>
            </a:r>
            <a:r>
              <a:rPr lang="en-US" dirty="0" smtClean="0"/>
              <a:t>?</a:t>
            </a:r>
            <a:endParaRPr lang="en-US" dirty="0"/>
          </a:p>
          <a:p>
            <a:r>
              <a:rPr lang="en-US" dirty="0"/>
              <a:t>1st Degree</a:t>
            </a:r>
          </a:p>
          <a:p>
            <a:r>
              <a:rPr lang="en-US" dirty="0"/>
              <a:t>2nd Degree</a:t>
            </a:r>
          </a:p>
          <a:p>
            <a:r>
              <a:rPr lang="en-US" dirty="0"/>
              <a:t>3rd Degree</a:t>
            </a:r>
          </a:p>
          <a:p>
            <a:r>
              <a:rPr lang="en-US" dirty="0"/>
              <a:t>4th </a:t>
            </a:r>
            <a:r>
              <a:rPr lang="en-US" dirty="0" smtClean="0"/>
              <a:t>Degree – </a:t>
            </a:r>
            <a:r>
              <a:rPr lang="en-US" dirty="0" smtClean="0">
                <a:solidFill>
                  <a:srgbClr val="FF0000"/>
                </a:solidFill>
              </a:rPr>
              <a:t>you should see bone</a:t>
            </a:r>
          </a:p>
          <a:p>
            <a:endParaRPr lang="en-US" dirty="0" smtClean="0"/>
          </a:p>
          <a:p>
            <a:r>
              <a:rPr lang="en-US" b="1" dirty="0" smtClean="0"/>
              <a:t>Answer: 3</a:t>
            </a:r>
            <a:r>
              <a:rPr lang="en-US" b="1" baseline="30000" dirty="0" smtClean="0"/>
              <a:t>rd</a:t>
            </a:r>
            <a:r>
              <a:rPr lang="en-US" b="1" dirty="0" smtClean="0"/>
              <a:t> degree </a:t>
            </a:r>
            <a:r>
              <a:rPr lang="en-US" dirty="0" smtClean="0"/>
              <a:t>– bone not visible</a:t>
            </a:r>
            <a:endParaRPr lang="en-US" dirty="0"/>
          </a:p>
          <a:p>
            <a:endParaRPr 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b="1" dirty="0">
                <a:solidFill>
                  <a:srgbClr val="FFC000"/>
                </a:solidFill>
              </a:rPr>
              <a:t>Documentation</a:t>
            </a:r>
          </a:p>
        </p:txBody>
      </p:sp>
      <p:pic>
        <p:nvPicPr>
          <p:cNvPr id="1026" name="Picture 2"/>
          <p:cNvPicPr>
            <a:picLocks noGrp="1" noChangeAspect="1" noChangeArrowheads="1"/>
          </p:cNvPicPr>
          <p:nvPr>
            <p:ph idx="1"/>
          </p:nvPr>
        </p:nvPicPr>
        <p:blipFill>
          <a:blip r:embed="rId2" cstate="print"/>
          <a:stretch>
            <a:fillRect/>
          </a:stretch>
        </p:blipFill>
        <p:spPr bwMode="auto">
          <a:xfrm>
            <a:off x="971550" y="2420937"/>
            <a:ext cx="10248900" cy="3333750"/>
          </a:xfrm>
          <a:prstGeom prst="rect">
            <a:avLst/>
          </a:prstGeom>
          <a:noFill/>
          <a:ln w="9525">
            <a:noFill/>
            <a:miter lim="800000"/>
            <a:headEnd/>
            <a:tailEnd/>
          </a:ln>
        </p:spPr>
      </p:pic>
      <p:sp>
        <p:nvSpPr>
          <p:cNvPr id="4" name="Isosceles Triangle 3"/>
          <p:cNvSpPr/>
          <p:nvPr/>
        </p:nvSpPr>
        <p:spPr>
          <a:xfrm>
            <a:off x="711200" y="1752600"/>
            <a:ext cx="1016000" cy="10668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32000" y="2209800"/>
            <a:ext cx="2641600" cy="381000"/>
          </a:xfrm>
          <a:prstGeom prst="rect">
            <a:avLst/>
          </a:prstGeom>
          <a:noFill/>
        </p:spPr>
        <p:txBody>
          <a:bodyPr wrap="square" rtlCol="0">
            <a:spAutoFit/>
          </a:bodyPr>
          <a:lstStyle/>
          <a:p>
            <a:r>
              <a:rPr lang="en-US" dirty="0" err="1"/>
              <a:t>axilla</a:t>
            </a:r>
            <a:endParaRPr lang="en-US" dirty="0"/>
          </a:p>
        </p:txBody>
      </p:sp>
      <p:sp>
        <p:nvSpPr>
          <p:cNvPr id="6" name="Oval 5"/>
          <p:cNvSpPr/>
          <p:nvPr/>
        </p:nvSpPr>
        <p:spPr>
          <a:xfrm>
            <a:off x="5486400" y="1828800"/>
            <a:ext cx="1828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2057400"/>
            <a:ext cx="2438400" cy="381000"/>
          </a:xfrm>
          <a:prstGeom prst="rect">
            <a:avLst/>
          </a:prstGeom>
          <a:noFill/>
        </p:spPr>
        <p:txBody>
          <a:bodyPr wrap="square" rtlCol="0">
            <a:spAutoFit/>
          </a:bodyPr>
          <a:lstStyle/>
          <a:p>
            <a:r>
              <a:rPr lang="en-US" dirty="0"/>
              <a:t>breast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Examination</a:t>
            </a:r>
          </a:p>
        </p:txBody>
      </p:sp>
      <p:graphicFrame>
        <p:nvGraphicFramePr>
          <p:cNvPr id="12" name="Content Placeholder 11"/>
          <p:cNvGraphicFramePr>
            <a:graphicFrameLocks noGrp="1"/>
          </p:cNvGraphicFramePr>
          <p:nvPr>
            <p:ph idx="1"/>
          </p:nvPr>
        </p:nvGraphicFramePr>
        <p:xfrm>
          <a:off x="609600" y="1774825"/>
          <a:ext cx="109728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Imaging-</a:t>
            </a:r>
            <a:br>
              <a:rPr lang="en-US" dirty="0"/>
            </a:br>
            <a:r>
              <a:rPr lang="en-US" dirty="0"/>
              <a:t> Mammogram</a:t>
            </a:r>
          </a:p>
        </p:txBody>
      </p:sp>
      <p:sp>
        <p:nvSpPr>
          <p:cNvPr id="11" name="Content Placeholder 10"/>
          <p:cNvSpPr>
            <a:spLocks noGrp="1"/>
          </p:cNvSpPr>
          <p:nvPr>
            <p:ph sz="half" idx="1"/>
          </p:nvPr>
        </p:nvSpPr>
        <p:spPr>
          <a:noFill/>
        </p:spPr>
        <p:txBody>
          <a:bodyPr>
            <a:normAutofit lnSpcReduction="10000"/>
          </a:bodyPr>
          <a:lstStyle/>
          <a:p>
            <a:pPr>
              <a:buNone/>
            </a:pPr>
            <a:r>
              <a:rPr lang="en-US" b="1" u="sng" dirty="0"/>
              <a:t>Benign Features</a:t>
            </a:r>
            <a:endParaRPr lang="en-US" b="1" dirty="0"/>
          </a:p>
          <a:p>
            <a:pPr>
              <a:defRPr/>
            </a:pPr>
            <a:r>
              <a:rPr lang="en-US" b="1" u="sng" dirty="0"/>
              <a:t> </a:t>
            </a:r>
            <a:r>
              <a:rPr lang="en-US" altLang="zh-TW" b="1" u="sng" dirty="0">
                <a:ea typeface="PMingLiU" pitchFamily="18" charset="-120"/>
              </a:rPr>
              <a:t>Mass</a:t>
            </a:r>
          </a:p>
          <a:p>
            <a:pPr lvl="1">
              <a:spcBef>
                <a:spcPct val="0"/>
              </a:spcBef>
              <a:defRPr/>
            </a:pPr>
            <a:r>
              <a:rPr lang="en-US" altLang="zh-TW" sz="2000" b="1" dirty="0">
                <a:ea typeface="PMingLiU" pitchFamily="18" charset="-120"/>
              </a:rPr>
              <a:t>Smooth</a:t>
            </a:r>
          </a:p>
          <a:p>
            <a:pPr lvl="1">
              <a:spcBef>
                <a:spcPct val="0"/>
              </a:spcBef>
              <a:defRPr/>
            </a:pPr>
            <a:r>
              <a:rPr lang="en-US" altLang="zh-TW" sz="2000" b="1" dirty="0">
                <a:ea typeface="PMingLiU" pitchFamily="18" charset="-120"/>
              </a:rPr>
              <a:t>Low-density </a:t>
            </a:r>
            <a:r>
              <a:rPr lang="en-US" altLang="zh-TW" sz="2000" b="1" dirty="0">
                <a:solidFill>
                  <a:srgbClr val="FF0000"/>
                </a:solidFill>
                <a:ea typeface="PMingLiU" pitchFamily="18" charset="-120"/>
              </a:rPr>
              <a:t>(more black)</a:t>
            </a:r>
            <a:endParaRPr lang="en-US" altLang="zh-TW" sz="2000" b="1" dirty="0">
              <a:ea typeface="PMingLiU" pitchFamily="18" charset="-120"/>
            </a:endParaRPr>
          </a:p>
          <a:p>
            <a:pPr>
              <a:defRPr/>
            </a:pPr>
            <a:r>
              <a:rPr lang="en-US" altLang="zh-TW" b="1" u="sng" dirty="0">
                <a:ea typeface="PMingLiU" pitchFamily="18" charset="-120"/>
              </a:rPr>
              <a:t>Calcification</a:t>
            </a:r>
          </a:p>
          <a:p>
            <a:pPr lvl="1">
              <a:spcBef>
                <a:spcPct val="0"/>
              </a:spcBef>
              <a:defRPr/>
            </a:pPr>
            <a:r>
              <a:rPr lang="en-US" altLang="zh-TW" sz="2000" b="1" dirty="0">
                <a:solidFill>
                  <a:srgbClr val="FF0000"/>
                </a:solidFill>
                <a:ea typeface="PMingLiU" pitchFamily="18" charset="-120"/>
              </a:rPr>
              <a:t>Macrocalcification, “Pop-corn” calcification in </a:t>
            </a:r>
            <a:r>
              <a:rPr lang="en-US" altLang="zh-TW" sz="2000" b="1" dirty="0" err="1">
                <a:solidFill>
                  <a:srgbClr val="FF0000"/>
                </a:solidFill>
                <a:ea typeface="PMingLiU" pitchFamily="18" charset="-120"/>
              </a:rPr>
              <a:t>fibroadenoma</a:t>
            </a:r>
            <a:r>
              <a:rPr lang="en-US" altLang="zh-TW" sz="2000" b="1" dirty="0">
                <a:solidFill>
                  <a:srgbClr val="FF0000"/>
                </a:solidFill>
                <a:ea typeface="PMingLiU" pitchFamily="18" charset="-120"/>
              </a:rPr>
              <a:t> - benign</a:t>
            </a:r>
          </a:p>
          <a:p>
            <a:pPr lvl="1">
              <a:spcBef>
                <a:spcPct val="0"/>
              </a:spcBef>
              <a:defRPr/>
            </a:pPr>
            <a:r>
              <a:rPr lang="en-US" altLang="zh-TW" sz="2000" b="1" dirty="0">
                <a:ea typeface="PMingLiU" pitchFamily="18" charset="-120"/>
              </a:rPr>
              <a:t>Scattered in distribution</a:t>
            </a:r>
          </a:p>
          <a:p>
            <a:pPr lvl="1">
              <a:spcBef>
                <a:spcPct val="0"/>
              </a:spcBef>
              <a:defRPr/>
            </a:pPr>
            <a:r>
              <a:rPr lang="en-US" altLang="zh-TW" sz="2000" b="1" dirty="0">
                <a:ea typeface="PMingLiU" pitchFamily="18" charset="-120"/>
              </a:rPr>
              <a:t>Uniform size</a:t>
            </a:r>
          </a:p>
          <a:p>
            <a:pPr lvl="1">
              <a:spcBef>
                <a:spcPct val="0"/>
              </a:spcBef>
              <a:defRPr/>
            </a:pPr>
            <a:r>
              <a:rPr lang="en-US" altLang="zh-TW" sz="2000" b="1" dirty="0">
                <a:ea typeface="PMingLiU" pitchFamily="18" charset="-120"/>
              </a:rPr>
              <a:t>Calcification with radiolucent center</a:t>
            </a:r>
          </a:p>
          <a:p>
            <a:pPr lvl="1">
              <a:spcBef>
                <a:spcPct val="0"/>
              </a:spcBef>
              <a:defRPr/>
            </a:pPr>
            <a:r>
              <a:rPr lang="en-US" altLang="zh-TW" sz="2000" b="1" dirty="0">
                <a:ea typeface="PMingLiU" pitchFamily="18" charset="-120"/>
              </a:rPr>
              <a:t>Arterial calcification </a:t>
            </a:r>
            <a:r>
              <a:rPr lang="en-US" altLang="zh-TW" sz="2000" b="1" dirty="0">
                <a:solidFill>
                  <a:srgbClr val="FF0000"/>
                </a:solidFill>
                <a:ea typeface="PMingLiU" pitchFamily="18" charset="-120"/>
              </a:rPr>
              <a:t>(linear)</a:t>
            </a:r>
          </a:p>
          <a:p>
            <a:pPr lvl="1">
              <a:spcBef>
                <a:spcPct val="0"/>
              </a:spcBef>
              <a:defRPr/>
            </a:pPr>
            <a:r>
              <a:rPr lang="en-US" altLang="zh-TW" sz="2000" b="1" dirty="0">
                <a:ea typeface="PMingLiU" pitchFamily="18" charset="-120"/>
              </a:rPr>
              <a:t>Skin calcification </a:t>
            </a:r>
            <a:r>
              <a:rPr lang="en-US" altLang="zh-TW" sz="2000" b="1" dirty="0">
                <a:solidFill>
                  <a:srgbClr val="FF0000"/>
                </a:solidFill>
                <a:ea typeface="PMingLiU" pitchFamily="18" charset="-120"/>
              </a:rPr>
              <a:t>(like dots)</a:t>
            </a:r>
            <a:br>
              <a:rPr lang="en-US" altLang="zh-TW" sz="2000" b="1" dirty="0">
                <a:solidFill>
                  <a:srgbClr val="FF0000"/>
                </a:solidFill>
                <a:ea typeface="PMingLiU" pitchFamily="18" charset="-120"/>
              </a:rPr>
            </a:br>
            <a:r>
              <a:rPr lang="en-US" altLang="zh-TW" sz="2000" b="1" dirty="0">
                <a:solidFill>
                  <a:srgbClr val="FF0000"/>
                </a:solidFill>
                <a:ea typeface="PMingLiU" pitchFamily="18" charset="-120"/>
              </a:rPr>
              <a:t>- in patients using perfumes – eczema and calcifications are more</a:t>
            </a:r>
          </a:p>
          <a:p>
            <a:endParaRPr lang="en-US" dirty="0"/>
          </a:p>
        </p:txBody>
      </p:sp>
      <p:pic>
        <p:nvPicPr>
          <p:cNvPr id="1027" name="Picture 3"/>
          <p:cNvPicPr>
            <a:picLocks noGrp="1" noChangeAspect="1" noChangeArrowheads="1"/>
          </p:cNvPicPr>
          <p:nvPr>
            <p:ph sz="half" idx="2"/>
          </p:nvPr>
        </p:nvPicPr>
        <p:blipFill>
          <a:blip r:embed="rId2" cstate="print"/>
          <a:srcRect/>
          <a:stretch>
            <a:fillRect/>
          </a:stretch>
        </p:blipFill>
        <p:spPr bwMode="auto">
          <a:xfrm>
            <a:off x="6197600" y="2094978"/>
            <a:ext cx="5384800" cy="3980906"/>
          </a:xfrm>
          <a:prstGeom prst="rect">
            <a:avLst/>
          </a:prstGeom>
          <a:noFill/>
          <a:ln w="9525">
            <a:noFill/>
            <a:miter lim="800000"/>
            <a:headEnd/>
            <a:tailEnd/>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Imaging-</a:t>
            </a:r>
            <a:br>
              <a:rPr lang="en-US" dirty="0"/>
            </a:br>
            <a:r>
              <a:rPr lang="en-US" dirty="0"/>
              <a:t> Mammogram</a:t>
            </a:r>
          </a:p>
        </p:txBody>
      </p:sp>
      <p:sp>
        <p:nvSpPr>
          <p:cNvPr id="3" name="Content Placeholder 2"/>
          <p:cNvSpPr>
            <a:spLocks noGrp="1"/>
          </p:cNvSpPr>
          <p:nvPr>
            <p:ph sz="half" idx="1"/>
          </p:nvPr>
        </p:nvSpPr>
        <p:spPr>
          <a:noFill/>
        </p:spPr>
        <p:txBody>
          <a:bodyPr>
            <a:normAutofit fontScale="92500"/>
          </a:bodyPr>
          <a:lstStyle/>
          <a:p>
            <a:pPr>
              <a:buNone/>
            </a:pPr>
            <a:r>
              <a:rPr lang="en-US" b="1" u="sng" dirty="0"/>
              <a:t>Malignant Features</a:t>
            </a:r>
          </a:p>
          <a:p>
            <a:pPr>
              <a:buFont typeface="Arial" charset="0"/>
              <a:buAutoNum type="arabicPeriod"/>
              <a:defRPr/>
            </a:pPr>
            <a:r>
              <a:rPr lang="en-US" altLang="zh-TW" sz="2200" b="1" dirty="0">
                <a:ea typeface="PMingLiU" pitchFamily="18" charset="-120"/>
              </a:rPr>
              <a:t>Mass</a:t>
            </a:r>
          </a:p>
          <a:p>
            <a:pPr marL="971550" lvl="1" indent="-514350">
              <a:spcBef>
                <a:spcPct val="0"/>
              </a:spcBef>
              <a:buFontTx/>
              <a:buAutoNum type="romanLcPeriod"/>
              <a:defRPr/>
            </a:pPr>
            <a:r>
              <a:rPr lang="en-US" altLang="zh-TW" sz="2200" b="1" dirty="0">
                <a:ea typeface="PMingLiU" pitchFamily="18" charset="-120"/>
              </a:rPr>
              <a:t>High density, ill-defined, speculated outline (</a:t>
            </a:r>
            <a:r>
              <a:rPr lang="ar-JO" altLang="zh-TW" sz="2200" b="1" dirty="0">
                <a:solidFill>
                  <a:srgbClr val="FF0000"/>
                </a:solidFill>
                <a:ea typeface="PMingLiU" pitchFamily="18" charset="-120"/>
              </a:rPr>
              <a:t>حاد</a:t>
            </a:r>
            <a:r>
              <a:rPr lang="en-US" altLang="zh-TW" sz="2200" b="1" dirty="0">
                <a:ea typeface="PMingLiU" pitchFamily="18" charset="-120"/>
              </a:rPr>
              <a:t>)</a:t>
            </a:r>
          </a:p>
          <a:p>
            <a:pPr>
              <a:buFont typeface="Arial" charset="0"/>
              <a:buAutoNum type="arabicPeriod"/>
              <a:defRPr/>
            </a:pPr>
            <a:r>
              <a:rPr lang="en-US" altLang="zh-TW" sz="2200" b="1" dirty="0">
                <a:ea typeface="PMingLiU" pitchFamily="18" charset="-120"/>
              </a:rPr>
              <a:t>Microcalcifications</a:t>
            </a:r>
          </a:p>
          <a:p>
            <a:pPr marL="971550" lvl="1" indent="-514350">
              <a:spcBef>
                <a:spcPct val="0"/>
              </a:spcBef>
              <a:buFontTx/>
              <a:buAutoNum type="romanLcPeriod"/>
              <a:defRPr/>
            </a:pPr>
            <a:r>
              <a:rPr lang="en-US" altLang="zh-TW" sz="2200" b="1" dirty="0">
                <a:ea typeface="PMingLiU" pitchFamily="18" charset="-120"/>
              </a:rPr>
              <a:t>Distribution : segmental, cluster</a:t>
            </a:r>
          </a:p>
          <a:p>
            <a:pPr marL="971550" lvl="1" indent="-514350">
              <a:spcBef>
                <a:spcPct val="0"/>
              </a:spcBef>
              <a:buFontTx/>
              <a:buAutoNum type="romanLcPeriod"/>
              <a:defRPr/>
            </a:pPr>
            <a:r>
              <a:rPr lang="en-US" altLang="zh-TW" sz="2200" b="1" dirty="0">
                <a:ea typeface="PMingLiU" pitchFamily="18" charset="-120"/>
              </a:rPr>
              <a:t>Mixture of shapes and sizes</a:t>
            </a:r>
          </a:p>
          <a:p>
            <a:pPr marL="971550" lvl="1" indent="-514350">
              <a:spcBef>
                <a:spcPct val="0"/>
              </a:spcBef>
              <a:buFontTx/>
              <a:buAutoNum type="romanLcPeriod"/>
              <a:defRPr/>
            </a:pPr>
            <a:r>
              <a:rPr lang="en-US" altLang="zh-TW" sz="2200" b="1" dirty="0">
                <a:ea typeface="PMingLiU" pitchFamily="18" charset="-120"/>
              </a:rPr>
              <a:t>Associated abnormal soft tissue mass</a:t>
            </a:r>
          </a:p>
          <a:p>
            <a:pPr>
              <a:buFont typeface="Arial" charset="0"/>
              <a:buAutoNum type="arabicPeriod"/>
              <a:defRPr/>
            </a:pPr>
            <a:r>
              <a:rPr lang="en-US" altLang="zh-TW" sz="2200" b="1" dirty="0">
                <a:ea typeface="PMingLiU" pitchFamily="18" charset="-120"/>
              </a:rPr>
              <a:t>Asymmetric density</a:t>
            </a:r>
          </a:p>
          <a:p>
            <a:pPr>
              <a:buFont typeface="Arial" charset="0"/>
              <a:buAutoNum type="arabicPeriod"/>
              <a:defRPr/>
            </a:pPr>
            <a:r>
              <a:rPr lang="en-US" altLang="zh-TW" sz="2200" b="1" dirty="0">
                <a:ea typeface="PMingLiU" pitchFamily="18" charset="-120"/>
              </a:rPr>
              <a:t>Architectural distortion</a:t>
            </a:r>
          </a:p>
          <a:p>
            <a:pPr>
              <a:buFont typeface="Arial" charset="0"/>
              <a:buAutoNum type="arabicPeriod"/>
              <a:defRPr/>
            </a:pPr>
            <a:r>
              <a:rPr lang="en-US" altLang="zh-TW" sz="2200" b="1" dirty="0">
                <a:ea typeface="PMingLiU" pitchFamily="18" charset="-120"/>
              </a:rPr>
              <a:t>Skin retraction/thickening </a:t>
            </a:r>
            <a:r>
              <a:rPr lang="en-US" altLang="zh-TW" sz="2200" b="1" dirty="0">
                <a:solidFill>
                  <a:srgbClr val="FF0000"/>
                </a:solidFill>
                <a:ea typeface="PMingLiU" pitchFamily="18" charset="-120"/>
              </a:rPr>
              <a:t>(needs full thickness biopsy because it’s hard to decide)</a:t>
            </a:r>
          </a:p>
          <a:p>
            <a:endParaRPr lang="en-US" dirty="0"/>
          </a:p>
        </p:txBody>
      </p:sp>
      <p:pic>
        <p:nvPicPr>
          <p:cNvPr id="5" name="Picture 9" descr="~AUT0000"/>
          <p:cNvPicPr>
            <a:picLocks noGrp="1" noChangeAspect="1" noChangeArrowheads="1"/>
          </p:cNvPicPr>
          <p:nvPr>
            <p:ph sz="half" idx="2"/>
          </p:nvPr>
        </p:nvPicPr>
        <p:blipFill>
          <a:blip r:embed="rId2" cstate="print"/>
          <a:srcRect/>
          <a:stretch>
            <a:fillRect/>
          </a:stretch>
        </p:blipFill>
        <p:spPr bwMode="auto">
          <a:xfrm>
            <a:off x="6583876" y="1773238"/>
            <a:ext cx="4612249" cy="4624387"/>
          </a:xfrm>
          <a:prstGeom prst="rect">
            <a:avLst/>
          </a:prstGeom>
          <a:noFill/>
          <a:ln w="9525">
            <a:noFill/>
            <a:miter lim="800000"/>
            <a:headEnd/>
            <a:tailEnd/>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1066800"/>
          </a:xfrm>
        </p:spPr>
        <p:txBody>
          <a:bodyPr/>
          <a:lstStyle/>
          <a:p>
            <a:r>
              <a:rPr lang="en-US" b="1" dirty="0"/>
              <a:t>Radiology</a:t>
            </a:r>
          </a:p>
        </p:txBody>
      </p:sp>
      <p:sp>
        <p:nvSpPr>
          <p:cNvPr id="5" name="Text Placeholder 4"/>
          <p:cNvSpPr>
            <a:spLocks noGrp="1"/>
          </p:cNvSpPr>
          <p:nvPr>
            <p:ph type="body" idx="1"/>
          </p:nvPr>
        </p:nvSpPr>
        <p:spPr>
          <a:xfrm>
            <a:off x="609600" y="1600200"/>
            <a:ext cx="5386917" cy="685800"/>
          </a:xfrm>
        </p:spPr>
        <p:txBody>
          <a:bodyPr/>
          <a:lstStyle/>
          <a:p>
            <a:r>
              <a:rPr lang="en-US" dirty="0"/>
              <a:t>Mammogram</a:t>
            </a: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609600" y="2286001"/>
            <a:ext cx="4572000" cy="3846513"/>
          </a:xfrm>
          <a:prstGeom prst="rect">
            <a:avLst/>
          </a:prstGeom>
          <a:noFill/>
          <a:ln w="9525">
            <a:noFill/>
            <a:miter lim="800000"/>
            <a:headEnd/>
            <a:tailEnd/>
          </a:ln>
        </p:spPr>
      </p:pic>
      <p:sp>
        <p:nvSpPr>
          <p:cNvPr id="7" name="Text Placeholder 6"/>
          <p:cNvSpPr>
            <a:spLocks noGrp="1"/>
          </p:cNvSpPr>
          <p:nvPr>
            <p:ph type="body" sz="quarter" idx="3"/>
          </p:nvPr>
        </p:nvSpPr>
        <p:spPr>
          <a:xfrm>
            <a:off x="6193368" y="1524001"/>
            <a:ext cx="5389033" cy="990600"/>
          </a:xfrm>
        </p:spPr>
        <p:txBody>
          <a:bodyPr/>
          <a:lstStyle/>
          <a:p>
            <a:r>
              <a:rPr lang="en-US" dirty="0"/>
              <a:t>Ultrasound</a:t>
            </a:r>
          </a:p>
        </p:txBody>
      </p:sp>
      <p:pic>
        <p:nvPicPr>
          <p:cNvPr id="7171" name="Picture 3"/>
          <p:cNvPicPr>
            <a:picLocks noGrp="1" noChangeAspect="1" noChangeArrowheads="1"/>
          </p:cNvPicPr>
          <p:nvPr>
            <p:ph sz="quarter" idx="4"/>
          </p:nvPr>
        </p:nvPicPr>
        <p:blipFill>
          <a:blip r:embed="rId3" cstate="print"/>
          <a:srcRect/>
          <a:stretch>
            <a:fillRect/>
          </a:stretch>
        </p:blipFill>
        <p:spPr bwMode="auto">
          <a:xfrm>
            <a:off x="6197601" y="2209800"/>
            <a:ext cx="4881033" cy="3775550"/>
          </a:xfrm>
          <a:prstGeom prst="rect">
            <a:avLst/>
          </a:prstGeom>
          <a:noFill/>
          <a:ln w="9525">
            <a:noFill/>
            <a:miter lim="800000"/>
            <a:headEnd/>
            <a:tailEnd/>
          </a:ln>
        </p:spPr>
      </p:pic>
      <p:sp>
        <p:nvSpPr>
          <p:cNvPr id="9" name="Rounded Rectangle 8"/>
          <p:cNvSpPr/>
          <p:nvPr/>
        </p:nvSpPr>
        <p:spPr>
          <a:xfrm>
            <a:off x="6197600" y="6019800"/>
            <a:ext cx="55880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t>“</a:t>
            </a:r>
            <a:r>
              <a:rPr lang="en-US" b="1" dirty="0">
                <a:solidFill>
                  <a:schemeClr val="tx1"/>
                </a:solidFill>
              </a:rPr>
              <a:t>Taller than wide” orientation that invades across tissue planes.</a:t>
            </a:r>
          </a:p>
        </p:txBody>
      </p:sp>
      <p:sp>
        <p:nvSpPr>
          <p:cNvPr id="8" name="Oval 7"/>
          <p:cNvSpPr/>
          <p:nvPr/>
        </p:nvSpPr>
        <p:spPr>
          <a:xfrm>
            <a:off x="7518400" y="3048000"/>
            <a:ext cx="2336800" cy="3200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MRI</a:t>
            </a:r>
          </a:p>
        </p:txBody>
      </p:sp>
      <p:sp>
        <p:nvSpPr>
          <p:cNvPr id="10" name="Text Placeholder 9"/>
          <p:cNvSpPr>
            <a:spLocks noGrp="1"/>
          </p:cNvSpPr>
          <p:nvPr>
            <p:ph type="body" idx="1"/>
          </p:nvPr>
        </p:nvSpPr>
        <p:spPr/>
        <p:txBody>
          <a:bodyPr>
            <a:normAutofit/>
          </a:bodyPr>
          <a:lstStyle/>
          <a:p>
            <a:r>
              <a:rPr lang="en-US" u="sng" cap="none" dirty="0">
                <a:solidFill>
                  <a:srgbClr val="C00000"/>
                </a:solidFill>
              </a:rPr>
              <a:t>Indications </a:t>
            </a:r>
            <a:r>
              <a:rPr lang="en-US" u="sng" cap="none" dirty="0">
                <a:solidFill>
                  <a:srgbClr val="FF0000"/>
                </a:solidFill>
              </a:rPr>
              <a:t>( for next step questions)</a:t>
            </a:r>
          </a:p>
        </p:txBody>
      </p:sp>
      <p:sp>
        <p:nvSpPr>
          <p:cNvPr id="8" name="Content Placeholder 7"/>
          <p:cNvSpPr>
            <a:spLocks noGrp="1"/>
          </p:cNvSpPr>
          <p:nvPr>
            <p:ph sz="half" idx="2"/>
          </p:nvPr>
        </p:nvSpPr>
        <p:spPr>
          <a:noFill/>
        </p:spPr>
        <p:txBody>
          <a:bodyPr>
            <a:normAutofit lnSpcReduction="10000"/>
          </a:bodyPr>
          <a:lstStyle/>
          <a:p>
            <a:r>
              <a:rPr lang="en-US" b="1" dirty="0"/>
              <a:t>Dense breast tissue </a:t>
            </a:r>
            <a:r>
              <a:rPr lang="en-US" b="1" dirty="0">
                <a:solidFill>
                  <a:srgbClr val="FF0000"/>
                </a:solidFill>
              </a:rPr>
              <a:t>(risk factor for breast CA) </a:t>
            </a:r>
          </a:p>
          <a:p>
            <a:r>
              <a:rPr lang="en-US" b="1" dirty="0"/>
              <a:t>Scar</a:t>
            </a:r>
          </a:p>
          <a:p>
            <a:r>
              <a:rPr lang="en-US" b="1" dirty="0"/>
              <a:t>Implants</a:t>
            </a:r>
          </a:p>
          <a:p>
            <a:r>
              <a:rPr lang="en-US" b="1" dirty="0"/>
              <a:t>Deleterious BRCA1 or BRCA2 mutation</a:t>
            </a:r>
          </a:p>
          <a:p>
            <a:r>
              <a:rPr lang="en-US" b="1" dirty="0"/>
              <a:t>Family history and other risk factors, carry at least a 20% lifetime risk</a:t>
            </a:r>
          </a:p>
        </p:txBody>
      </p:sp>
      <p:sp>
        <p:nvSpPr>
          <p:cNvPr id="11" name="Text Placeholder 10"/>
          <p:cNvSpPr>
            <a:spLocks noGrp="1"/>
          </p:cNvSpPr>
          <p:nvPr>
            <p:ph type="body" sz="quarter" idx="3"/>
          </p:nvPr>
        </p:nvSpPr>
        <p:spPr/>
        <p:txBody>
          <a:bodyPr/>
          <a:lstStyle/>
          <a:p>
            <a:r>
              <a:rPr lang="en-US" u="sng" cap="none" dirty="0">
                <a:solidFill>
                  <a:srgbClr val="C00000"/>
                </a:solidFill>
              </a:rPr>
              <a:t>Precautions</a:t>
            </a:r>
          </a:p>
        </p:txBody>
      </p:sp>
      <p:sp>
        <p:nvSpPr>
          <p:cNvPr id="12" name="Content Placeholder 11"/>
          <p:cNvSpPr>
            <a:spLocks noGrp="1"/>
          </p:cNvSpPr>
          <p:nvPr>
            <p:ph sz="quarter" idx="4"/>
          </p:nvPr>
        </p:nvSpPr>
        <p:spPr>
          <a:noFill/>
        </p:spPr>
        <p:txBody>
          <a:bodyPr/>
          <a:lstStyle/>
          <a:p>
            <a:r>
              <a:rPr lang="en-US" b="1" dirty="0">
                <a:solidFill>
                  <a:srgbClr val="C00000"/>
                </a:solidFill>
              </a:rPr>
              <a:t>Should not be used to rule out cancer because MRI has a false-negative</a:t>
            </a:r>
            <a:r>
              <a:rPr lang="ar-SA" b="1" dirty="0">
                <a:solidFill>
                  <a:srgbClr val="C00000"/>
                </a:solidFill>
              </a:rPr>
              <a:t> </a:t>
            </a:r>
            <a:r>
              <a:rPr lang="en-US" b="1" dirty="0">
                <a:solidFill>
                  <a:srgbClr val="C00000"/>
                </a:solidFill>
              </a:rPr>
              <a:t>rate of about 3%-5%.</a:t>
            </a:r>
          </a:p>
          <a:p>
            <a:r>
              <a:rPr lang="en-US" b="1" dirty="0">
                <a:solidFill>
                  <a:srgbClr val="C00000"/>
                </a:solidFill>
              </a:rPr>
              <a:t>False negatives are more likely seen in infiltrating lobular</a:t>
            </a:r>
            <a:r>
              <a:rPr lang="ar-SA" b="1" dirty="0">
                <a:solidFill>
                  <a:srgbClr val="C00000"/>
                </a:solidFill>
              </a:rPr>
              <a:t> </a:t>
            </a:r>
            <a:r>
              <a:rPr lang="en-US" b="1" dirty="0">
                <a:solidFill>
                  <a:srgbClr val="C00000"/>
                </a:solidFill>
              </a:rPr>
              <a:t>carcinomas and DCIS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Biopsy</a:t>
            </a:r>
          </a:p>
        </p:txBody>
      </p:sp>
      <p:sp>
        <p:nvSpPr>
          <p:cNvPr id="8" name="Content Placeholder 7"/>
          <p:cNvSpPr>
            <a:spLocks noGrp="1"/>
          </p:cNvSpPr>
          <p:nvPr>
            <p:ph sz="half" idx="1"/>
          </p:nvPr>
        </p:nvSpPr>
        <p:spPr>
          <a:xfrm>
            <a:off x="508000" y="1371600"/>
            <a:ext cx="5384800" cy="3255264"/>
          </a:xfrm>
          <a:noFill/>
        </p:spPr>
        <p:txBody>
          <a:bodyPr/>
          <a:lstStyle/>
          <a:p>
            <a:r>
              <a:rPr lang="en-US" b="1" dirty="0"/>
              <a:t>Tissue diagnosis: FNA, core biopsy</a:t>
            </a:r>
          </a:p>
          <a:p>
            <a:r>
              <a:rPr lang="en-US" b="1" dirty="0"/>
              <a:t>U/S guidance</a:t>
            </a:r>
          </a:p>
          <a:p>
            <a:r>
              <a:rPr lang="en-US" b="1" dirty="0"/>
              <a:t>Stereotactic</a:t>
            </a:r>
          </a:p>
          <a:p>
            <a:r>
              <a:rPr lang="en-US" b="1" dirty="0"/>
              <a:t>Type</a:t>
            </a:r>
          </a:p>
          <a:p>
            <a:r>
              <a:rPr lang="en-US" b="1" dirty="0"/>
              <a:t>Receptors: ER, PR, HER-2 </a:t>
            </a:r>
            <a:r>
              <a:rPr lang="en-US" b="1" dirty="0" err="1"/>
              <a:t>Neu</a:t>
            </a:r>
            <a:endParaRPr lang="en-US" b="1" dirty="0"/>
          </a:p>
        </p:txBody>
      </p:sp>
      <p:pic>
        <p:nvPicPr>
          <p:cNvPr id="2050" name="Picture 2"/>
          <p:cNvPicPr>
            <a:picLocks noGrp="1" noChangeAspect="1" noChangeArrowheads="1"/>
          </p:cNvPicPr>
          <p:nvPr>
            <p:ph sz="half" idx="2"/>
          </p:nvPr>
        </p:nvPicPr>
        <p:blipFill>
          <a:blip r:embed="rId2" cstate="print"/>
          <a:stretch>
            <a:fillRect/>
          </a:stretch>
        </p:blipFill>
        <p:spPr bwMode="auto">
          <a:xfrm>
            <a:off x="6197600" y="1981201"/>
            <a:ext cx="5384800" cy="4122989"/>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1422400" y="4800601"/>
            <a:ext cx="3556000" cy="1768177"/>
          </a:xfrm>
          <a:prstGeom prst="rect">
            <a:avLst/>
          </a:prstGeom>
          <a:noFill/>
          <a:ln w="9525">
            <a:noFill/>
            <a:miter lim="800000"/>
            <a:headEnd/>
            <a:tailEnd/>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r>
              <a:rPr lang="en-US" dirty="0">
                <a:solidFill>
                  <a:srgbClr val="FF0000"/>
                </a:solidFill>
              </a:rPr>
              <a:t>FNA: not favorable because it only gives you cells and won’t tell the extent of the disease </a:t>
            </a:r>
          </a:p>
        </p:txBody>
      </p:sp>
      <p:sp>
        <p:nvSpPr>
          <p:cNvPr id="4" name="Content Placeholder 3"/>
          <p:cNvSpPr>
            <a:spLocks noGrp="1"/>
          </p:cNvSpPr>
          <p:nvPr>
            <p:ph sz="half" idx="2"/>
          </p:nvPr>
        </p:nvSpPr>
        <p:spPr/>
        <p:txBody>
          <a:bodyPr>
            <a:normAutofit/>
          </a:bodyPr>
          <a:lstStyle/>
          <a:p>
            <a:r>
              <a:rPr lang="en-US" dirty="0">
                <a:solidFill>
                  <a:srgbClr val="FF0000"/>
                </a:solidFill>
              </a:rPr>
              <a:t>Core biopsy: it gives you the same result that you’ll get from surgical excision (pathology)</a:t>
            </a:r>
          </a:p>
          <a:p>
            <a:endParaRPr lang="en-US" dirty="0">
              <a:solidFill>
                <a:srgbClr val="FF0000"/>
              </a:solidFill>
            </a:endParaRPr>
          </a:p>
          <a:p>
            <a:r>
              <a:rPr lang="en-US" dirty="0">
                <a:solidFill>
                  <a:srgbClr val="FF0000"/>
                </a:solidFill>
              </a:rPr>
              <a:t>Stereotactic biopsy: impalpable mass </a:t>
            </a:r>
            <a:br>
              <a:rPr lang="en-US" dirty="0">
                <a:solidFill>
                  <a:srgbClr val="FF0000"/>
                </a:solidFill>
              </a:rPr>
            </a:br>
            <a:r>
              <a:rPr lang="en-US" dirty="0">
                <a:solidFill>
                  <a:srgbClr val="FF0000"/>
                </a:solidFill>
              </a:rPr>
              <a:t>either by wire localization or </a:t>
            </a:r>
            <a:r>
              <a:rPr lang="en-US" dirty="0" err="1">
                <a:solidFill>
                  <a:srgbClr val="FF0000"/>
                </a:solidFill>
              </a:rPr>
              <a:t>radiologicaly</a:t>
            </a:r>
            <a:r>
              <a:rPr lang="en-US" dirty="0">
                <a:solidFill>
                  <a:srgbClr val="FF0000"/>
                </a:solidFill>
              </a:rPr>
              <a:t> by taking multiple views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Biopsy</a:t>
            </a:r>
            <a:endParaRPr lang="en-US" dirty="0"/>
          </a:p>
        </p:txBody>
      </p:sp>
      <p:sp>
        <p:nvSpPr>
          <p:cNvPr id="3" name="Content Placeholder 2"/>
          <p:cNvSpPr>
            <a:spLocks noGrp="1"/>
          </p:cNvSpPr>
          <p:nvPr>
            <p:ph sz="half" idx="1"/>
          </p:nvPr>
        </p:nvSpPr>
        <p:spPr>
          <a:solidFill>
            <a:srgbClr val="C00000"/>
          </a:solidFill>
        </p:spPr>
        <p:txBody>
          <a:bodyPr/>
          <a:lstStyle/>
          <a:p>
            <a:r>
              <a:rPr lang="en-US" b="1" dirty="0">
                <a:solidFill>
                  <a:schemeClr val="bg1"/>
                </a:solidFill>
              </a:rPr>
              <a:t>Firm or hard supra or infraclavicular L.Ns should also be biopsied</a:t>
            </a:r>
          </a:p>
        </p:txBody>
      </p:sp>
      <p:sp>
        <p:nvSpPr>
          <p:cNvPr id="4" name="Content Placeholder 3"/>
          <p:cNvSpPr>
            <a:spLocks noGrp="1"/>
          </p:cNvSpPr>
          <p:nvPr>
            <p:ph sz="half" idx="2"/>
          </p:nvPr>
        </p:nvSpPr>
        <p:spPr/>
        <p:txBody>
          <a:bodyPr/>
          <a:lstStyle/>
          <a:p>
            <a:r>
              <a:rPr lang="en-US" b="1" dirty="0">
                <a:solidFill>
                  <a:srgbClr val="C00000"/>
                </a:solidFill>
              </a:rPr>
              <a:t>If positive:  indicates that the tumor is in an advanced stage (stage III or</a:t>
            </a:r>
            <a:r>
              <a:rPr lang="ar-SA" b="1" dirty="0">
                <a:solidFill>
                  <a:srgbClr val="C00000"/>
                </a:solidFill>
              </a:rPr>
              <a:t> </a:t>
            </a:r>
            <a:r>
              <a:rPr lang="en-US" b="1" dirty="0">
                <a:solidFill>
                  <a:srgbClr val="C00000"/>
                </a:solidFill>
              </a:rPr>
              <a:t>IV)</a:t>
            </a:r>
          </a:p>
          <a:p>
            <a:endParaRPr lang="en-US" b="1" dirty="0">
              <a:solidFill>
                <a:srgbClr val="C00000"/>
              </a:solidFill>
            </a:endParaRPr>
          </a:p>
          <a:p>
            <a:endParaRPr lang="en-US" b="1" dirty="0">
              <a:solidFill>
                <a:srgbClr val="C00000"/>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Triple Assessment Results</a:t>
            </a:r>
          </a:p>
        </p:txBody>
      </p:sp>
      <p:graphicFrame>
        <p:nvGraphicFramePr>
          <p:cNvPr id="8" name="Content Placeholder 7"/>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117600" y="6172200"/>
            <a:ext cx="9652000" cy="369332"/>
          </a:xfrm>
          <a:prstGeom prst="rect">
            <a:avLst/>
          </a:prstGeom>
          <a:noFill/>
        </p:spPr>
        <p:txBody>
          <a:bodyPr wrap="square" rtlCol="0">
            <a:spAutoFit/>
          </a:bodyPr>
          <a:lstStyle/>
          <a:p>
            <a:r>
              <a:rPr lang="en-US" b="1" dirty="0">
                <a:solidFill>
                  <a:srgbClr val="FF0000"/>
                </a:solidFill>
              </a:rPr>
              <a:t>3 always probably benign / 4 always probably malignant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IPOMA.png"/>
          <p:cNvPicPr>
            <a:picLocks noGrp="1" noChangeAspect="1"/>
          </p:cNvPicPr>
          <p:nvPr>
            <p:ph idx="1"/>
          </p:nvPr>
        </p:nvPicPr>
        <p:blipFill>
          <a:blip r:embed="rId2" cstate="print"/>
          <a:stretch>
            <a:fillRect/>
          </a:stretch>
        </p:blipFill>
        <p:spPr>
          <a:xfrm>
            <a:off x="2336800" y="457200"/>
            <a:ext cx="7416800" cy="5943600"/>
          </a:xfr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Investigation</a:t>
            </a:r>
          </a:p>
        </p:txBody>
      </p:sp>
      <p:sp>
        <p:nvSpPr>
          <p:cNvPr id="3" name="Content Placeholder 2"/>
          <p:cNvSpPr>
            <a:spLocks noGrp="1"/>
          </p:cNvSpPr>
          <p:nvPr>
            <p:ph sz="half" idx="1"/>
          </p:nvPr>
        </p:nvSpPr>
        <p:spPr>
          <a:solidFill>
            <a:srgbClr val="C00000"/>
          </a:solidFill>
        </p:spPr>
        <p:txBody>
          <a:bodyPr>
            <a:normAutofit/>
          </a:bodyPr>
          <a:lstStyle/>
          <a:p>
            <a:r>
              <a:rPr lang="en-US" b="1" dirty="0">
                <a:solidFill>
                  <a:schemeClr val="bg1"/>
                </a:solidFill>
              </a:rPr>
              <a:t>CBC</a:t>
            </a:r>
          </a:p>
          <a:p>
            <a:r>
              <a:rPr lang="en-US" b="1" dirty="0">
                <a:solidFill>
                  <a:schemeClr val="bg1"/>
                </a:solidFill>
              </a:rPr>
              <a:t>Liver function : Alkaline phosphatase level </a:t>
            </a:r>
          </a:p>
          <a:p>
            <a:r>
              <a:rPr lang="en-US" b="1" dirty="0">
                <a:solidFill>
                  <a:schemeClr val="bg1"/>
                </a:solidFill>
              </a:rPr>
              <a:t>Calcium level</a:t>
            </a:r>
          </a:p>
        </p:txBody>
      </p:sp>
      <p:sp>
        <p:nvSpPr>
          <p:cNvPr id="4" name="Content Placeholder 3"/>
          <p:cNvSpPr>
            <a:spLocks noGrp="1"/>
          </p:cNvSpPr>
          <p:nvPr>
            <p:ph sz="half" idx="2"/>
          </p:nvPr>
        </p:nvSpPr>
        <p:spPr/>
        <p:txBody>
          <a:bodyPr>
            <a:normAutofit/>
          </a:bodyPr>
          <a:lstStyle/>
          <a:p>
            <a:r>
              <a:rPr lang="en-US" b="1" dirty="0">
                <a:solidFill>
                  <a:srgbClr val="C00000"/>
                </a:solidFill>
              </a:rPr>
              <a:t>Carcinoembryonic antigen (CEA) and CA 15-3 or CA 27-29 may be used as markers for recurrent</a:t>
            </a:r>
            <a:r>
              <a:rPr lang="ar-SA" b="1" dirty="0">
                <a:solidFill>
                  <a:srgbClr val="C00000"/>
                </a:solidFill>
              </a:rPr>
              <a:t> </a:t>
            </a:r>
            <a:r>
              <a:rPr lang="en-US" b="1" dirty="0">
                <a:solidFill>
                  <a:srgbClr val="C00000"/>
                </a:solidFill>
              </a:rPr>
              <a:t>breast cancer but are not helpful in diagnosing early lesions </a:t>
            </a:r>
            <a:r>
              <a:rPr lang="en-US" b="1" dirty="0">
                <a:solidFill>
                  <a:srgbClr val="FF0000"/>
                </a:solidFill>
              </a:rPr>
              <a:t>(for follow up)</a:t>
            </a:r>
          </a:p>
          <a:p>
            <a:endParaRPr lang="en-US" b="1"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Imaging for Metastases</a:t>
            </a:r>
            <a:endParaRPr lang="en-US" dirty="0"/>
          </a:p>
        </p:txBody>
      </p:sp>
      <p:sp>
        <p:nvSpPr>
          <p:cNvPr id="5" name="Content Placeholder 4"/>
          <p:cNvSpPr>
            <a:spLocks noGrp="1"/>
          </p:cNvSpPr>
          <p:nvPr>
            <p:ph idx="1"/>
          </p:nvPr>
        </p:nvSpPr>
        <p:spPr/>
        <p:txBody>
          <a:bodyPr/>
          <a:lstStyle/>
          <a:p>
            <a:r>
              <a:rPr lang="en-US" b="1" dirty="0">
                <a:solidFill>
                  <a:srgbClr val="C00000"/>
                </a:solidFill>
              </a:rPr>
              <a:t>For patients with suspicious symptoms or signs (bone pain, abdominal symptoms, elevated liver</a:t>
            </a:r>
            <a:r>
              <a:rPr lang="ar-SA" b="1" dirty="0">
                <a:solidFill>
                  <a:srgbClr val="C00000"/>
                </a:solidFill>
              </a:rPr>
              <a:t> </a:t>
            </a:r>
            <a:r>
              <a:rPr lang="en-US" b="1" dirty="0">
                <a:solidFill>
                  <a:srgbClr val="C00000"/>
                </a:solidFill>
              </a:rPr>
              <a:t>enzymes)</a:t>
            </a:r>
          </a:p>
          <a:p>
            <a:r>
              <a:rPr lang="en-US" b="1" dirty="0">
                <a:solidFill>
                  <a:srgbClr val="C00000"/>
                </a:solidFill>
              </a:rPr>
              <a:t> or locally advanced disease (clinically abnormal lymph nodes or large primary tumors )</a:t>
            </a:r>
          </a:p>
          <a:p>
            <a:r>
              <a:rPr lang="en-US" b="1" dirty="0">
                <a:solidFill>
                  <a:srgbClr val="FF0000"/>
                </a:solidFill>
              </a:rPr>
              <a:t>Severe back pain- goes to ER : bone </a:t>
            </a:r>
            <a:r>
              <a:rPr lang="en-US" b="1" dirty="0" err="1">
                <a:solidFill>
                  <a:srgbClr val="FF0000"/>
                </a:solidFill>
              </a:rPr>
              <a:t>mets</a:t>
            </a:r>
            <a:endParaRPr lang="en-US" b="1" dirty="0">
              <a:solidFill>
                <a:srgbClr val="FF0000"/>
              </a:solidFill>
            </a:endParaRPr>
          </a:p>
          <a:p>
            <a:r>
              <a:rPr lang="en-US" b="1" dirty="0">
                <a:solidFill>
                  <a:srgbClr val="FF0000"/>
                </a:solidFill>
              </a:rPr>
              <a:t>Gets full easily after eating : liver </a:t>
            </a:r>
            <a:r>
              <a:rPr lang="en-US" b="1" dirty="0" err="1">
                <a:solidFill>
                  <a:srgbClr val="FF0000"/>
                </a:solidFill>
              </a:rPr>
              <a:t>mets</a:t>
            </a:r>
            <a:r>
              <a:rPr lang="en-US" b="1" dirty="0">
                <a:solidFill>
                  <a:srgbClr val="FF0000"/>
                </a:solidFill>
              </a:rPr>
              <a:t> – enlarged compressing the stomach </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Imaging for Metastases</a:t>
            </a:r>
            <a:endParaRPr lang="en-US" dirty="0"/>
          </a:p>
        </p:txBody>
      </p:sp>
      <p:sp>
        <p:nvSpPr>
          <p:cNvPr id="3" name="Content Placeholder 2"/>
          <p:cNvSpPr>
            <a:spLocks noGrp="1"/>
          </p:cNvSpPr>
          <p:nvPr>
            <p:ph sz="half" idx="1"/>
          </p:nvPr>
        </p:nvSpPr>
        <p:spPr>
          <a:noFill/>
        </p:spPr>
        <p:txBody>
          <a:bodyPr/>
          <a:lstStyle/>
          <a:p>
            <a:r>
              <a:rPr lang="en-US" b="1" dirty="0"/>
              <a:t>Chest imaging with CT or</a:t>
            </a:r>
            <a:r>
              <a:rPr lang="ar-SA" b="1" dirty="0"/>
              <a:t> </a:t>
            </a:r>
            <a:r>
              <a:rPr lang="en-US" b="1" dirty="0"/>
              <a:t>radiographs for pulmonary metastases</a:t>
            </a:r>
          </a:p>
          <a:p>
            <a:endParaRPr lang="en-US" b="1" dirty="0"/>
          </a:p>
          <a:p>
            <a:r>
              <a:rPr lang="en-US" b="1" dirty="0">
                <a:solidFill>
                  <a:srgbClr val="FF0000"/>
                </a:solidFill>
              </a:rPr>
              <a:t>Lung </a:t>
            </a:r>
            <a:r>
              <a:rPr lang="en-US" b="1" dirty="0" err="1">
                <a:solidFill>
                  <a:srgbClr val="FF0000"/>
                </a:solidFill>
              </a:rPr>
              <a:t>mets</a:t>
            </a:r>
            <a:r>
              <a:rPr lang="en-US" b="1" dirty="0">
                <a:solidFill>
                  <a:srgbClr val="FF0000"/>
                </a:solidFill>
              </a:rPr>
              <a:t> </a:t>
            </a:r>
          </a:p>
          <a:p>
            <a:r>
              <a:rPr lang="en-US" b="1" dirty="0">
                <a:solidFill>
                  <a:srgbClr val="FF0000"/>
                </a:solidFill>
              </a:rPr>
              <a:t>Malignant effusion</a:t>
            </a:r>
          </a:p>
        </p:txBody>
      </p:sp>
      <p:pic>
        <p:nvPicPr>
          <p:cNvPr id="5" name="Picture 3"/>
          <p:cNvPicPr>
            <a:picLocks noGrp="1" noChangeAspect="1" noChangeArrowheads="1"/>
          </p:cNvPicPr>
          <p:nvPr>
            <p:ph sz="half" idx="2"/>
          </p:nvPr>
        </p:nvPicPr>
        <p:blipFill>
          <a:blip r:embed="rId2" cstate="print"/>
          <a:stretch>
            <a:fillRect/>
          </a:stretch>
        </p:blipFill>
        <p:spPr bwMode="auto">
          <a:xfrm>
            <a:off x="6197600" y="2254402"/>
            <a:ext cx="5384800" cy="3662058"/>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Imaging for Metastases</a:t>
            </a:r>
            <a:endParaRPr lang="en-US" dirty="0"/>
          </a:p>
        </p:txBody>
      </p:sp>
      <p:sp>
        <p:nvSpPr>
          <p:cNvPr id="3" name="Content Placeholder 2"/>
          <p:cNvSpPr>
            <a:spLocks noGrp="1"/>
          </p:cNvSpPr>
          <p:nvPr>
            <p:ph sz="half" idx="1"/>
          </p:nvPr>
        </p:nvSpPr>
        <p:spPr>
          <a:solidFill>
            <a:srgbClr val="C00000"/>
          </a:solidFill>
        </p:spPr>
        <p:txBody>
          <a:bodyPr/>
          <a:lstStyle/>
          <a:p>
            <a:r>
              <a:rPr lang="en-US" b="1" dirty="0">
                <a:solidFill>
                  <a:schemeClr val="bg1"/>
                </a:solidFill>
              </a:rPr>
              <a:t>Abdominal imaging with CT or</a:t>
            </a:r>
            <a:r>
              <a:rPr lang="ar-SA" b="1" dirty="0">
                <a:solidFill>
                  <a:schemeClr val="bg1"/>
                </a:solidFill>
              </a:rPr>
              <a:t> </a:t>
            </a:r>
            <a:r>
              <a:rPr lang="en-US" b="1" dirty="0">
                <a:solidFill>
                  <a:schemeClr val="bg1"/>
                </a:solidFill>
              </a:rPr>
              <a:t>ultrasound  for liver metastases</a:t>
            </a:r>
            <a:r>
              <a:rPr lang="en-US" dirty="0">
                <a:solidFill>
                  <a:schemeClr val="bg1"/>
                </a:solidFill>
              </a:rPr>
              <a:t>.</a:t>
            </a:r>
          </a:p>
          <a:p>
            <a:endParaRPr lang="en-US" dirty="0">
              <a:solidFill>
                <a:schemeClr val="bg1"/>
              </a:solidFill>
            </a:endParaRPr>
          </a:p>
          <a:p>
            <a:r>
              <a:rPr lang="en-US" dirty="0">
                <a:solidFill>
                  <a:schemeClr val="bg1"/>
                </a:solidFill>
              </a:rPr>
              <a:t>Gets full </a:t>
            </a:r>
            <a:r>
              <a:rPr lang="en-US" dirty="0" err="1">
                <a:solidFill>
                  <a:schemeClr val="bg1"/>
                </a:solidFill>
              </a:rPr>
              <a:t>easliy</a:t>
            </a:r>
            <a:r>
              <a:rPr lang="en-US" dirty="0">
                <a:solidFill>
                  <a:schemeClr val="bg1"/>
                </a:solidFill>
              </a:rPr>
              <a:t> after eating </a:t>
            </a:r>
          </a:p>
          <a:p>
            <a:r>
              <a:rPr lang="en-US" dirty="0">
                <a:solidFill>
                  <a:schemeClr val="bg1"/>
                </a:solidFill>
              </a:rPr>
              <a:t>Dots </a:t>
            </a:r>
          </a:p>
          <a:p>
            <a:endParaRPr lang="en-US" dirty="0">
              <a:solidFill>
                <a:schemeClr val="bg1"/>
              </a:solidFill>
            </a:endParaRPr>
          </a:p>
        </p:txBody>
      </p:sp>
      <p:pic>
        <p:nvPicPr>
          <p:cNvPr id="5" name="Picture 2"/>
          <p:cNvPicPr>
            <a:picLocks noGrp="1" noChangeAspect="1" noChangeArrowheads="1"/>
          </p:cNvPicPr>
          <p:nvPr>
            <p:ph sz="half" idx="2"/>
          </p:nvPr>
        </p:nvPicPr>
        <p:blipFill>
          <a:blip r:embed="rId2" cstate="print"/>
          <a:stretch>
            <a:fillRect/>
          </a:stretch>
        </p:blipFill>
        <p:spPr bwMode="auto">
          <a:xfrm>
            <a:off x="6197600" y="2468515"/>
            <a:ext cx="5384800" cy="3233833"/>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Imaging for Metastases</a:t>
            </a:r>
            <a:endParaRPr lang="en-US" dirty="0"/>
          </a:p>
        </p:txBody>
      </p:sp>
      <p:sp>
        <p:nvSpPr>
          <p:cNvPr id="3" name="Content Placeholder 2"/>
          <p:cNvSpPr>
            <a:spLocks noGrp="1"/>
          </p:cNvSpPr>
          <p:nvPr>
            <p:ph sz="half" idx="1"/>
          </p:nvPr>
        </p:nvSpPr>
        <p:spPr>
          <a:solidFill>
            <a:srgbClr val="C00000"/>
          </a:solidFill>
        </p:spPr>
        <p:txBody>
          <a:bodyPr>
            <a:normAutofit/>
          </a:bodyPr>
          <a:lstStyle/>
          <a:p>
            <a:r>
              <a:rPr lang="en-US" b="1" dirty="0">
                <a:solidFill>
                  <a:schemeClr val="bg1"/>
                </a:solidFill>
              </a:rPr>
              <a:t>Bone scans using 99mTc-labeled</a:t>
            </a:r>
            <a:r>
              <a:rPr lang="ar-SA" b="1" dirty="0">
                <a:solidFill>
                  <a:schemeClr val="bg1"/>
                </a:solidFill>
              </a:rPr>
              <a:t> </a:t>
            </a:r>
            <a:r>
              <a:rPr lang="en-US" b="1" dirty="0">
                <a:solidFill>
                  <a:schemeClr val="bg1"/>
                </a:solidFill>
              </a:rPr>
              <a:t>phosphates are more sensitive than skeletal radiographs </a:t>
            </a:r>
          </a:p>
          <a:p>
            <a:r>
              <a:rPr lang="en-US" b="1" dirty="0">
                <a:solidFill>
                  <a:schemeClr val="bg1"/>
                </a:solidFill>
              </a:rPr>
              <a:t>It has no value in the absence of symptoms or raised calcium or alkaline phosphatase</a:t>
            </a:r>
          </a:p>
        </p:txBody>
      </p:sp>
      <p:pic>
        <p:nvPicPr>
          <p:cNvPr id="5" name="Picture 2"/>
          <p:cNvPicPr>
            <a:picLocks noGrp="1" noChangeAspect="1" noChangeArrowheads="1"/>
          </p:cNvPicPr>
          <p:nvPr>
            <p:ph sz="half" idx="2"/>
          </p:nvPr>
        </p:nvPicPr>
        <p:blipFill>
          <a:blip r:embed="rId2" cstate="print"/>
          <a:stretch>
            <a:fillRect/>
          </a:stretch>
        </p:blipFill>
        <p:spPr bwMode="auto">
          <a:xfrm>
            <a:off x="6197600" y="2620333"/>
            <a:ext cx="5384800" cy="2930196"/>
          </a:xfrm>
          <a:prstGeom prst="rect">
            <a:avLst/>
          </a:prstGeom>
          <a:noFill/>
          <a:ln w="9525">
            <a:noFill/>
            <a:miter lim="800000"/>
            <a:headEnd/>
            <a:tailEnd/>
          </a:ln>
        </p:spPr>
      </p:pic>
      <p:sp>
        <p:nvSpPr>
          <p:cNvPr id="6" name="TextBox 5"/>
          <p:cNvSpPr txBox="1"/>
          <p:nvPr/>
        </p:nvSpPr>
        <p:spPr>
          <a:xfrm>
            <a:off x="6604000" y="1828800"/>
            <a:ext cx="3499869" cy="369332"/>
          </a:xfrm>
          <a:prstGeom prst="rect">
            <a:avLst/>
          </a:prstGeom>
          <a:noFill/>
          <a:ln>
            <a:solidFill>
              <a:srgbClr val="FF0000"/>
            </a:solidFill>
          </a:ln>
        </p:spPr>
        <p:txBody>
          <a:bodyPr wrap="none" rtlCol="0">
            <a:spAutoFit/>
          </a:bodyPr>
          <a:lstStyle/>
          <a:p>
            <a:r>
              <a:rPr lang="en-US" b="1" dirty="0">
                <a:solidFill>
                  <a:srgbClr val="FF0000"/>
                </a:solidFill>
              </a:rPr>
              <a:t>The glistening areas indicates </a:t>
            </a:r>
            <a:r>
              <a:rPr lang="en-US" b="1" dirty="0" err="1">
                <a:solidFill>
                  <a:srgbClr val="FF0000"/>
                </a:solidFill>
              </a:rPr>
              <a:t>mets</a:t>
            </a:r>
            <a:endParaRPr lang="en-US" b="1" dirty="0">
              <a:solidFill>
                <a:srgbClr val="FF0000"/>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Imaging for Metastases</a:t>
            </a:r>
            <a:endParaRPr lang="en-US" dirty="0"/>
          </a:p>
        </p:txBody>
      </p:sp>
      <p:sp>
        <p:nvSpPr>
          <p:cNvPr id="3" name="Content Placeholder 2"/>
          <p:cNvSpPr>
            <a:spLocks noGrp="1"/>
          </p:cNvSpPr>
          <p:nvPr>
            <p:ph sz="half" idx="1"/>
          </p:nvPr>
        </p:nvSpPr>
        <p:spPr>
          <a:xfrm>
            <a:off x="609600" y="1773936"/>
            <a:ext cx="5384800" cy="4855464"/>
          </a:xfrm>
          <a:solidFill>
            <a:srgbClr val="C00000"/>
          </a:solidFill>
        </p:spPr>
        <p:txBody>
          <a:bodyPr/>
          <a:lstStyle/>
          <a:p>
            <a:r>
              <a:rPr lang="en-US" b="1" dirty="0">
                <a:solidFill>
                  <a:schemeClr val="bg1"/>
                </a:solidFill>
              </a:rPr>
              <a:t>CT-brain for suspected brain metastases</a:t>
            </a:r>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6502400" y="2057401"/>
            <a:ext cx="5384800" cy="3669441"/>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711200" y="3200401"/>
            <a:ext cx="5080000" cy="3233833"/>
          </a:xfrm>
          <a:prstGeom prst="rect">
            <a:avLst/>
          </a:prstGeom>
          <a:noFill/>
          <a:ln w="9525">
            <a:noFill/>
            <a:miter lim="800000"/>
            <a:headEnd/>
            <a:tailEnd/>
          </a:ln>
        </p:spPr>
      </p:pic>
      <p:sp>
        <p:nvSpPr>
          <p:cNvPr id="7" name="TextBox 6"/>
          <p:cNvSpPr txBox="1"/>
          <p:nvPr/>
        </p:nvSpPr>
        <p:spPr>
          <a:xfrm>
            <a:off x="6807200" y="5943601"/>
            <a:ext cx="4775200" cy="369332"/>
          </a:xfrm>
          <a:prstGeom prst="rect">
            <a:avLst/>
          </a:prstGeom>
          <a:noFill/>
        </p:spPr>
        <p:txBody>
          <a:bodyPr wrap="square" rtlCol="0">
            <a:spAutoFit/>
          </a:bodyPr>
          <a:lstStyle/>
          <a:p>
            <a:r>
              <a:rPr lang="en-US" b="1" dirty="0">
                <a:solidFill>
                  <a:srgbClr val="FF0000"/>
                </a:solidFill>
              </a:rPr>
              <a:t>Pt complains of early morning headache</a:t>
            </a:r>
          </a:p>
        </p:txBody>
      </p:sp>
      <p:sp>
        <p:nvSpPr>
          <p:cNvPr id="8" name="Oval 7"/>
          <p:cNvSpPr/>
          <p:nvPr/>
        </p:nvSpPr>
        <p:spPr>
          <a:xfrm>
            <a:off x="9144000" y="2514600"/>
            <a:ext cx="812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Histologic Types</a:t>
            </a:r>
          </a:p>
        </p:txBody>
      </p:sp>
      <p:sp>
        <p:nvSpPr>
          <p:cNvPr id="5" name="Content Placeholder 4"/>
          <p:cNvSpPr>
            <a:spLocks noGrp="1"/>
          </p:cNvSpPr>
          <p:nvPr>
            <p:ph idx="1"/>
          </p:nvPr>
        </p:nvSpPr>
        <p:spPr>
          <a:solidFill>
            <a:srgbClr val="C00000"/>
          </a:solidFill>
        </p:spPr>
        <p:txBody>
          <a:bodyPr>
            <a:normAutofit/>
          </a:bodyPr>
          <a:lstStyle/>
          <a:p>
            <a:endParaRPr lang="en-US" dirty="0"/>
          </a:p>
          <a:p>
            <a:endParaRPr lang="en-US" dirty="0"/>
          </a:p>
          <a:p>
            <a:endParaRPr lang="en-US" dirty="0"/>
          </a:p>
          <a:p>
            <a:endParaRPr lang="en-US" dirty="0"/>
          </a:p>
          <a:p>
            <a:endParaRPr lang="en-US" dirty="0"/>
          </a:p>
          <a:p>
            <a:r>
              <a:rPr lang="en-US" b="1" dirty="0">
                <a:solidFill>
                  <a:schemeClr val="bg1"/>
                </a:solidFill>
              </a:rPr>
              <a:t>Ductal cancer in situ (DCIS)</a:t>
            </a:r>
            <a:r>
              <a:rPr lang="en-US" b="1" i="1" dirty="0">
                <a:solidFill>
                  <a:schemeClr val="bg1"/>
                </a:solidFill>
              </a:rPr>
              <a:t>, </a:t>
            </a:r>
            <a:r>
              <a:rPr lang="en-US" b="1" dirty="0">
                <a:solidFill>
                  <a:schemeClr val="bg1"/>
                </a:solidFill>
              </a:rPr>
              <a:t>also known as intraductal carcinoma</a:t>
            </a:r>
            <a:r>
              <a:rPr lang="en-US" b="1" i="1" dirty="0">
                <a:solidFill>
                  <a:schemeClr val="bg1"/>
                </a:solidFill>
              </a:rPr>
              <a:t>, </a:t>
            </a:r>
            <a:r>
              <a:rPr lang="en-US" b="1" dirty="0">
                <a:solidFill>
                  <a:schemeClr val="bg1"/>
                </a:solidFill>
              </a:rPr>
              <a:t>is a preinvasive form of </a:t>
            </a:r>
            <a:r>
              <a:rPr lang="en-US" b="1" dirty="0" err="1">
                <a:solidFill>
                  <a:schemeClr val="bg1"/>
                </a:solidFill>
              </a:rPr>
              <a:t>ductal</a:t>
            </a:r>
            <a:r>
              <a:rPr lang="en-US" b="1" dirty="0">
                <a:solidFill>
                  <a:schemeClr val="bg1"/>
                </a:solidFill>
              </a:rPr>
              <a:t> cancer. </a:t>
            </a:r>
          </a:p>
          <a:p>
            <a:r>
              <a:rPr lang="en-US" b="1" dirty="0">
                <a:solidFill>
                  <a:schemeClr val="bg1"/>
                </a:solidFill>
              </a:rPr>
              <a:t>If not treated adequately, invasive cancer may develop in 30% to 50% of patients over 10 years</a:t>
            </a:r>
          </a:p>
        </p:txBody>
      </p:sp>
      <p:pic>
        <p:nvPicPr>
          <p:cNvPr id="3075" name="Picture 3"/>
          <p:cNvPicPr>
            <a:picLocks noChangeAspect="1" noChangeArrowheads="1"/>
          </p:cNvPicPr>
          <p:nvPr/>
        </p:nvPicPr>
        <p:blipFill>
          <a:blip r:embed="rId2" cstate="print"/>
          <a:srcRect/>
          <a:stretch>
            <a:fillRect/>
          </a:stretch>
        </p:blipFill>
        <p:spPr bwMode="auto">
          <a:xfrm>
            <a:off x="609600" y="1447800"/>
            <a:ext cx="10972800" cy="2095500"/>
          </a:xfrm>
          <a:prstGeom prst="rect">
            <a:avLst/>
          </a:prstGeom>
          <a:noFill/>
          <a:ln w="9525">
            <a:noFill/>
            <a:miter lim="800000"/>
            <a:headEnd/>
            <a:tailEnd/>
          </a:ln>
        </p:spPr>
      </p:pic>
      <p:sp>
        <p:nvSpPr>
          <p:cNvPr id="6" name="TextBox 5"/>
          <p:cNvSpPr txBox="1"/>
          <p:nvPr/>
        </p:nvSpPr>
        <p:spPr>
          <a:xfrm>
            <a:off x="304800" y="1828800"/>
            <a:ext cx="1422400" cy="646331"/>
          </a:xfrm>
          <a:prstGeom prst="rect">
            <a:avLst/>
          </a:prstGeom>
          <a:noFill/>
        </p:spPr>
        <p:txBody>
          <a:bodyPr wrap="square" rtlCol="0">
            <a:spAutoFit/>
          </a:bodyPr>
          <a:lstStyle/>
          <a:p>
            <a:pPr algn="ctr"/>
            <a:r>
              <a:rPr lang="ar-JO" b="1" dirty="0">
                <a:solidFill>
                  <a:srgbClr val="FF0000"/>
                </a:solidFill>
              </a:rPr>
              <a:t>بيحب هاي الصورة</a:t>
            </a:r>
            <a:endParaRPr lang="en-US" b="1" dirty="0">
              <a:solidFill>
                <a:srgbClr val="FF0000"/>
              </a:solidFil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DCIS</a:t>
            </a:r>
          </a:p>
        </p:txBody>
      </p:sp>
      <p:sp>
        <p:nvSpPr>
          <p:cNvPr id="3" name="Content Placeholder 2"/>
          <p:cNvSpPr>
            <a:spLocks noGrp="1"/>
          </p:cNvSpPr>
          <p:nvPr>
            <p:ph sz="half" idx="1"/>
          </p:nvPr>
        </p:nvSpPr>
        <p:spPr>
          <a:solidFill>
            <a:srgbClr val="C00000"/>
          </a:solidFill>
        </p:spPr>
        <p:txBody>
          <a:bodyPr/>
          <a:lstStyle/>
          <a:p>
            <a:r>
              <a:rPr lang="en-US" b="1" dirty="0">
                <a:solidFill>
                  <a:schemeClr val="bg1"/>
                </a:solidFill>
              </a:rPr>
              <a:t>The typical appearance of DCIS on mammography is microcalcifications; there is rarely a mass on physical examination or mammography</a:t>
            </a:r>
          </a:p>
          <a:p>
            <a:endParaRPr lang="en-US" b="1" dirty="0"/>
          </a:p>
        </p:txBody>
      </p:sp>
      <p:pic>
        <p:nvPicPr>
          <p:cNvPr id="5" name="Picture 2"/>
          <p:cNvPicPr>
            <a:picLocks noGrp="1" noChangeAspect="1" noChangeArrowheads="1"/>
          </p:cNvPicPr>
          <p:nvPr>
            <p:ph sz="half" idx="2"/>
          </p:nvPr>
        </p:nvPicPr>
        <p:blipFill>
          <a:blip r:embed="rId2" cstate="print"/>
          <a:stretch>
            <a:fillRect/>
          </a:stretch>
        </p:blipFill>
        <p:spPr bwMode="auto">
          <a:xfrm>
            <a:off x="6197600" y="2360361"/>
            <a:ext cx="5384800" cy="3450141"/>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DCIS</a:t>
            </a:r>
          </a:p>
        </p:txBody>
      </p:sp>
      <p:sp>
        <p:nvSpPr>
          <p:cNvPr id="6" name="Text Placeholder 5"/>
          <p:cNvSpPr>
            <a:spLocks noGrp="1"/>
          </p:cNvSpPr>
          <p:nvPr>
            <p:ph type="body" idx="1"/>
          </p:nvPr>
        </p:nvSpPr>
        <p:spPr/>
        <p:txBody>
          <a:bodyPr/>
          <a:lstStyle/>
          <a:p>
            <a:r>
              <a:rPr lang="en-US" cap="none" dirty="0">
                <a:solidFill>
                  <a:schemeClr val="tx2"/>
                </a:solidFill>
              </a:rPr>
              <a:t>Histology</a:t>
            </a:r>
          </a:p>
        </p:txBody>
      </p:sp>
      <p:sp>
        <p:nvSpPr>
          <p:cNvPr id="7" name="Content Placeholder 6"/>
          <p:cNvSpPr>
            <a:spLocks noGrp="1"/>
          </p:cNvSpPr>
          <p:nvPr>
            <p:ph sz="half" idx="2"/>
          </p:nvPr>
        </p:nvSpPr>
        <p:spPr>
          <a:solidFill>
            <a:srgbClr val="C00000"/>
          </a:solidFill>
        </p:spPr>
        <p:txBody>
          <a:bodyPr/>
          <a:lstStyle/>
          <a:p>
            <a:r>
              <a:rPr lang="en-US" b="1" dirty="0">
                <a:solidFill>
                  <a:schemeClr val="bg1"/>
                </a:solidFill>
              </a:rPr>
              <a:t>Solid,</a:t>
            </a:r>
          </a:p>
          <a:p>
            <a:r>
              <a:rPr lang="en-US" b="1" dirty="0">
                <a:solidFill>
                  <a:schemeClr val="bg1"/>
                </a:solidFill>
              </a:rPr>
              <a:t> Cribriform,</a:t>
            </a:r>
          </a:p>
          <a:p>
            <a:r>
              <a:rPr lang="en-US" b="1" dirty="0">
                <a:solidFill>
                  <a:schemeClr val="bg1"/>
                </a:solidFill>
              </a:rPr>
              <a:t> Micropapillary,</a:t>
            </a:r>
          </a:p>
          <a:p>
            <a:r>
              <a:rPr lang="en-US" b="1" dirty="0">
                <a:solidFill>
                  <a:schemeClr val="bg1"/>
                </a:solidFill>
              </a:rPr>
              <a:t> Comedo-type</a:t>
            </a:r>
          </a:p>
        </p:txBody>
      </p:sp>
      <p:sp>
        <p:nvSpPr>
          <p:cNvPr id="8" name="Text Placeholder 7"/>
          <p:cNvSpPr>
            <a:spLocks noGrp="1"/>
          </p:cNvSpPr>
          <p:nvPr>
            <p:ph type="body" sz="quarter" idx="3"/>
          </p:nvPr>
        </p:nvSpPr>
        <p:spPr/>
        <p:txBody>
          <a:bodyPr/>
          <a:lstStyle/>
          <a:p>
            <a:r>
              <a:rPr lang="en-US" cap="none" dirty="0">
                <a:solidFill>
                  <a:schemeClr val="tx2"/>
                </a:solidFill>
              </a:rPr>
              <a:t>Nuclear Grade</a:t>
            </a:r>
          </a:p>
        </p:txBody>
      </p:sp>
      <p:sp>
        <p:nvSpPr>
          <p:cNvPr id="9" name="Content Placeholder 8"/>
          <p:cNvSpPr>
            <a:spLocks noGrp="1"/>
          </p:cNvSpPr>
          <p:nvPr>
            <p:ph sz="quarter" idx="4"/>
          </p:nvPr>
        </p:nvSpPr>
        <p:spPr/>
        <p:txBody>
          <a:bodyPr/>
          <a:lstStyle/>
          <a:p>
            <a:r>
              <a:rPr lang="en-US" b="1" dirty="0">
                <a:solidFill>
                  <a:srgbClr val="C00000"/>
                </a:solidFill>
              </a:rPr>
              <a:t>1, </a:t>
            </a:r>
          </a:p>
          <a:p>
            <a:r>
              <a:rPr lang="en-US" b="1" dirty="0">
                <a:solidFill>
                  <a:srgbClr val="C00000"/>
                </a:solidFill>
              </a:rPr>
              <a:t>2, and</a:t>
            </a:r>
          </a:p>
          <a:p>
            <a:r>
              <a:rPr lang="en-US" b="1" dirty="0">
                <a:solidFill>
                  <a:srgbClr val="C00000"/>
                </a:solidFill>
              </a:rPr>
              <a:t> 3, </a:t>
            </a:r>
          </a:p>
          <a:p>
            <a:pPr>
              <a:buNone/>
            </a:pPr>
            <a:r>
              <a:rPr lang="en-US" b="1" dirty="0">
                <a:solidFill>
                  <a:srgbClr val="C00000"/>
                </a:solidFill>
              </a:rPr>
              <a:t>with grade 1 being the most favorable.</a:t>
            </a:r>
          </a:p>
        </p:txBody>
      </p:sp>
      <p:sp>
        <p:nvSpPr>
          <p:cNvPr id="10" name="Rounded Rectangle 9"/>
          <p:cNvSpPr/>
          <p:nvPr/>
        </p:nvSpPr>
        <p:spPr>
          <a:xfrm>
            <a:off x="406400" y="4876800"/>
            <a:ext cx="108712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Patients with comedo -type necrosis and/or high grade</a:t>
            </a:r>
          </a:p>
          <a:p>
            <a:r>
              <a:rPr lang="en-US" sz="2400" b="1" dirty="0">
                <a:solidFill>
                  <a:schemeClr val="tx1"/>
                </a:solidFill>
              </a:rPr>
              <a:t>lesions have an increased risk of recurrence and of the</a:t>
            </a:r>
          </a:p>
          <a:p>
            <a:r>
              <a:rPr lang="en-US" sz="2400" b="1" dirty="0">
                <a:solidFill>
                  <a:schemeClr val="tx1"/>
                </a:solidFill>
              </a:rPr>
              <a:t>lesion developing into invasive cancer</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914400" y="228600"/>
          <a:ext cx="112776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What's your diagnosis ? </a:t>
            </a:r>
            <a:r>
              <a:rPr lang="en-US" dirty="0" smtClean="0"/>
              <a:t>*</a:t>
            </a:r>
            <a:endParaRPr lang="en-US" dirty="0"/>
          </a:p>
          <a:p>
            <a:r>
              <a:rPr lang="en-US" dirty="0"/>
              <a:t>Sebaceous cyst</a:t>
            </a:r>
          </a:p>
          <a:p>
            <a:r>
              <a:rPr lang="en-US" dirty="0" err="1"/>
              <a:t>Epidermoid</a:t>
            </a:r>
            <a:r>
              <a:rPr lang="en-US" dirty="0"/>
              <a:t> cyst</a:t>
            </a:r>
          </a:p>
          <a:p>
            <a:r>
              <a:rPr lang="en-US" dirty="0" err="1"/>
              <a:t>Lipoma</a:t>
            </a:r>
            <a:endParaRPr lang="en-US" dirty="0"/>
          </a:p>
          <a:p>
            <a:r>
              <a:rPr lang="en-US" dirty="0"/>
              <a:t>Nodular </a:t>
            </a:r>
            <a:r>
              <a:rPr lang="en-US" dirty="0" smtClean="0"/>
              <a:t>fasciitis</a:t>
            </a:r>
          </a:p>
          <a:p>
            <a:endParaRPr lang="en-US" dirty="0" smtClean="0"/>
          </a:p>
          <a:p>
            <a:r>
              <a:rPr lang="en-US" b="1" dirty="0" smtClean="0"/>
              <a:t>Answer: </a:t>
            </a:r>
            <a:r>
              <a:rPr lang="en-US" b="1" dirty="0" err="1" smtClean="0"/>
              <a:t>Lipoma</a:t>
            </a:r>
            <a:r>
              <a:rPr lang="en-US" dirty="0" smtClean="0"/>
              <a:t> – immature fatty cells </a:t>
            </a:r>
            <a:br>
              <a:rPr lang="en-US" dirty="0" smtClean="0"/>
            </a:br>
            <a:r>
              <a:rPr lang="en-US" dirty="0" smtClean="0"/>
              <a:t>the characteristics : mobile, </a:t>
            </a:r>
            <a:r>
              <a:rPr lang="en-US" dirty="0" err="1" smtClean="0"/>
              <a:t>lobulated</a:t>
            </a:r>
            <a:r>
              <a:rPr lang="en-US" dirty="0" smtClean="0"/>
              <a:t>, painless</a:t>
            </a:r>
          </a:p>
          <a:p>
            <a:r>
              <a:rPr lang="en-US" dirty="0" smtClean="0"/>
              <a:t>Most common site:  back</a:t>
            </a:r>
          </a:p>
          <a:p>
            <a:r>
              <a:rPr lang="en-US" dirty="0" err="1" smtClean="0"/>
              <a:t>Lipoma</a:t>
            </a:r>
            <a:r>
              <a:rPr lang="en-US" dirty="0" smtClean="0"/>
              <a:t> of </a:t>
            </a:r>
            <a:r>
              <a:rPr lang="en-US" dirty="0" err="1" smtClean="0"/>
              <a:t>dercum</a:t>
            </a:r>
            <a:r>
              <a:rPr lang="en-US" dirty="0" smtClean="0"/>
              <a:t> : painful </a:t>
            </a:r>
            <a:endParaRPr lang="en-US" dirty="0"/>
          </a:p>
          <a:p>
            <a:endParaRPr 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Infiltrating Ductal Carcinoma</a:t>
            </a:r>
          </a:p>
        </p:txBody>
      </p:sp>
      <p:sp>
        <p:nvSpPr>
          <p:cNvPr id="8" name="Content Placeholder 7"/>
          <p:cNvSpPr>
            <a:spLocks noGrp="1"/>
          </p:cNvSpPr>
          <p:nvPr>
            <p:ph idx="1"/>
          </p:nvPr>
        </p:nvSpPr>
        <p:spPr/>
        <p:txBody>
          <a:bodyPr/>
          <a:lstStyle/>
          <a:p>
            <a:r>
              <a:rPr lang="en-US" b="1" dirty="0">
                <a:solidFill>
                  <a:srgbClr val="C00000"/>
                </a:solidFill>
              </a:rPr>
              <a:t>80% of invasive breast cancers</a:t>
            </a:r>
          </a:p>
          <a:p>
            <a:r>
              <a:rPr lang="en-US" b="1" dirty="0">
                <a:solidFill>
                  <a:srgbClr val="C00000"/>
                </a:solidFill>
              </a:rPr>
              <a:t>It produces the characteristic firm, irregular mass on physical examination</a:t>
            </a:r>
            <a:endParaRPr lang="ar-JO" b="1" dirty="0">
              <a:solidFill>
                <a:srgbClr val="C00000"/>
              </a:solidFill>
            </a:endParaRPr>
          </a:p>
          <a:p>
            <a:endParaRPr lang="ar-JO" b="1" dirty="0">
              <a:solidFill>
                <a:srgbClr val="C00000"/>
              </a:solidFill>
            </a:endParaRPr>
          </a:p>
          <a:p>
            <a:r>
              <a:rPr lang="en-US" b="1" dirty="0" err="1">
                <a:solidFill>
                  <a:srgbClr val="FF0000"/>
                </a:solidFill>
              </a:rPr>
              <a:t>adenocarcinoma</a:t>
            </a:r>
            <a:endParaRPr lang="en-US" b="1" dirty="0">
              <a:solidFill>
                <a:srgbClr val="FF0000"/>
              </a:solidFil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Infiltrating lobular carcinoma</a:t>
            </a:r>
          </a:p>
        </p:txBody>
      </p:sp>
      <p:sp>
        <p:nvSpPr>
          <p:cNvPr id="3" name="Content Placeholder 2"/>
          <p:cNvSpPr>
            <a:spLocks noGrp="1"/>
          </p:cNvSpPr>
          <p:nvPr>
            <p:ph idx="1"/>
          </p:nvPr>
        </p:nvSpPr>
        <p:spPr/>
        <p:txBody>
          <a:bodyPr/>
          <a:lstStyle/>
          <a:p>
            <a:r>
              <a:rPr lang="en-US" b="1" dirty="0">
                <a:solidFill>
                  <a:srgbClr val="C00000"/>
                </a:solidFill>
              </a:rPr>
              <a:t>10% of breast cancers</a:t>
            </a:r>
          </a:p>
          <a:p>
            <a:r>
              <a:rPr lang="en-US" b="1" dirty="0">
                <a:solidFill>
                  <a:srgbClr val="C00000"/>
                </a:solidFill>
              </a:rPr>
              <a:t>Difficult to detect mammographically and on physical examination because of its indistinct borders.</a:t>
            </a:r>
          </a:p>
          <a:p>
            <a:r>
              <a:rPr lang="en-US" b="1" dirty="0">
                <a:solidFill>
                  <a:srgbClr val="C00000"/>
                </a:solidFill>
              </a:rPr>
              <a:t>Higher incidence of multicentricity in the same breast and in the </a:t>
            </a:r>
            <a:r>
              <a:rPr lang="en-US" b="1" dirty="0" err="1">
                <a:solidFill>
                  <a:srgbClr val="C00000"/>
                </a:solidFill>
              </a:rPr>
              <a:t>contralateral</a:t>
            </a:r>
            <a:r>
              <a:rPr lang="en-US" b="1" dirty="0">
                <a:solidFill>
                  <a:srgbClr val="C00000"/>
                </a:solidFill>
              </a:rPr>
              <a:t> breast</a:t>
            </a:r>
          </a:p>
          <a:p>
            <a:endParaRPr lang="en-US" b="1" dirty="0">
              <a:solidFill>
                <a:srgbClr val="C00000"/>
              </a:solidFill>
            </a:endParaRPr>
          </a:p>
          <a:p>
            <a:r>
              <a:rPr lang="en-US" b="1" dirty="0" err="1">
                <a:solidFill>
                  <a:srgbClr val="FF0000"/>
                </a:solidFill>
              </a:rPr>
              <a:t>Ttx</a:t>
            </a:r>
            <a:r>
              <a:rPr lang="en-US" b="1" dirty="0">
                <a:solidFill>
                  <a:srgbClr val="FF0000"/>
                </a:solidFill>
              </a:rPr>
              <a:t>: mastectomy due to </a:t>
            </a:r>
            <a:r>
              <a:rPr lang="en-US" b="1" dirty="0" err="1">
                <a:solidFill>
                  <a:srgbClr val="FF0000"/>
                </a:solidFill>
              </a:rPr>
              <a:t>multicentricity</a:t>
            </a:r>
            <a:r>
              <a:rPr lang="en-US" b="1" dirty="0">
                <a:solidFill>
                  <a:srgbClr val="FF0000"/>
                </a:solidFill>
              </a:rPr>
              <a:t> ( more than one focus)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Types</a:t>
            </a:r>
          </a:p>
        </p:txBody>
      </p:sp>
      <p:sp>
        <p:nvSpPr>
          <p:cNvPr id="3" name="Content Placeholder 2"/>
          <p:cNvSpPr>
            <a:spLocks noGrp="1"/>
          </p:cNvSpPr>
          <p:nvPr>
            <p:ph idx="1"/>
          </p:nvPr>
        </p:nvSpPr>
        <p:spPr/>
        <p:txBody>
          <a:bodyPr>
            <a:normAutofit/>
          </a:bodyPr>
          <a:lstStyle/>
          <a:p>
            <a:r>
              <a:rPr lang="en-US" b="1" dirty="0">
                <a:solidFill>
                  <a:srgbClr val="C00000"/>
                </a:solidFill>
              </a:rPr>
              <a:t>Tubular carcinoma</a:t>
            </a:r>
          </a:p>
          <a:p>
            <a:r>
              <a:rPr lang="en-US" b="1" dirty="0" err="1">
                <a:solidFill>
                  <a:srgbClr val="C00000"/>
                </a:solidFill>
              </a:rPr>
              <a:t>Medullary</a:t>
            </a:r>
            <a:r>
              <a:rPr lang="en-US" b="1" dirty="0">
                <a:solidFill>
                  <a:srgbClr val="C00000"/>
                </a:solidFill>
              </a:rPr>
              <a:t> carcinoma</a:t>
            </a:r>
          </a:p>
          <a:p>
            <a:r>
              <a:rPr lang="en-US" b="1" dirty="0">
                <a:solidFill>
                  <a:srgbClr val="C00000"/>
                </a:solidFill>
              </a:rPr>
              <a:t>Colloid or </a:t>
            </a:r>
            <a:r>
              <a:rPr lang="en-US" b="1" dirty="0" err="1">
                <a:solidFill>
                  <a:srgbClr val="C00000"/>
                </a:solidFill>
              </a:rPr>
              <a:t>mucinous</a:t>
            </a:r>
            <a:r>
              <a:rPr lang="en-US" b="1" dirty="0">
                <a:solidFill>
                  <a:srgbClr val="C00000"/>
                </a:solidFill>
              </a:rPr>
              <a:t> carcinoma</a:t>
            </a:r>
          </a:p>
          <a:p>
            <a:r>
              <a:rPr lang="en-US" b="1" dirty="0">
                <a:solidFill>
                  <a:srgbClr val="C00000"/>
                </a:solidFill>
              </a:rPr>
              <a:t>True papillary carcinoma</a:t>
            </a:r>
          </a:p>
          <a:p>
            <a:r>
              <a:rPr lang="en-US" b="1" dirty="0">
                <a:solidFill>
                  <a:srgbClr val="C00000"/>
                </a:solidFill>
              </a:rPr>
              <a:t>Inflammatory carcinoma </a:t>
            </a:r>
            <a:r>
              <a:rPr lang="en-US" b="1" dirty="0">
                <a:solidFill>
                  <a:srgbClr val="FF0000"/>
                </a:solidFill>
              </a:rPr>
              <a:t>(very bad prognosis)</a:t>
            </a:r>
          </a:p>
          <a:p>
            <a:r>
              <a:rPr lang="en-US" b="1" dirty="0">
                <a:solidFill>
                  <a:srgbClr val="C00000"/>
                </a:solidFill>
              </a:rPr>
              <a:t>Paget’s disease of the nipple</a:t>
            </a:r>
          </a:p>
          <a:p>
            <a:r>
              <a:rPr lang="en-US" b="1" dirty="0">
                <a:solidFill>
                  <a:srgbClr val="C00000"/>
                </a:solidFill>
              </a:rPr>
              <a:t>Malignancies that rarely occur in the breast include sarcomas, lymphomas, and leukemia </a:t>
            </a:r>
            <a:r>
              <a:rPr lang="en-US" b="1" dirty="0">
                <a:solidFill>
                  <a:srgbClr val="FF0000"/>
                </a:solidFill>
              </a:rPr>
              <a:t>( from breast </a:t>
            </a:r>
            <a:r>
              <a:rPr lang="en-US" b="1" dirty="0" err="1">
                <a:solidFill>
                  <a:srgbClr val="FF0000"/>
                </a:solidFill>
              </a:rPr>
              <a:t>stroma</a:t>
            </a:r>
            <a:r>
              <a:rPr lang="en-US" b="1" dirty="0">
                <a:solidFill>
                  <a:srgbClr val="FF0000"/>
                </a:solidFill>
              </a:rPr>
              <a:t> – supporting tissue)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FF0000"/>
                </a:solidFill>
              </a:rPr>
              <a:t>2ndry breast cancer usually comes from:</a:t>
            </a:r>
          </a:p>
          <a:p>
            <a:pPr>
              <a:buNone/>
            </a:pPr>
            <a:r>
              <a:rPr lang="en-US" b="1" dirty="0">
                <a:solidFill>
                  <a:srgbClr val="FF0000"/>
                </a:solidFill>
              </a:rPr>
              <a:t>	1- thyroid</a:t>
            </a:r>
            <a:br>
              <a:rPr lang="en-US" b="1" dirty="0">
                <a:solidFill>
                  <a:srgbClr val="FF0000"/>
                </a:solidFill>
              </a:rPr>
            </a:br>
            <a:r>
              <a:rPr lang="en-US" b="1" dirty="0">
                <a:solidFill>
                  <a:srgbClr val="FF0000"/>
                </a:solidFill>
              </a:rPr>
              <a:t>2-stomach</a:t>
            </a:r>
          </a:p>
          <a:p>
            <a:pPr>
              <a:buNone/>
            </a:pPr>
            <a:endParaRPr lang="en-US" b="1" dirty="0">
              <a:solidFill>
                <a:srgbClr val="FF0000"/>
              </a:solidFill>
            </a:endParaRPr>
          </a:p>
          <a:p>
            <a:pPr>
              <a:buNone/>
            </a:pPr>
            <a:r>
              <a:rPr lang="en-US" b="1" dirty="0">
                <a:solidFill>
                  <a:srgbClr val="FF0000"/>
                </a:solidFill>
              </a:rPr>
              <a:t>- Although it’s very rare.</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TNM Staging</a:t>
            </a:r>
          </a:p>
        </p:txBody>
      </p:sp>
      <p:sp>
        <p:nvSpPr>
          <p:cNvPr id="3" name="Content Placeholder 2"/>
          <p:cNvSpPr>
            <a:spLocks noGrp="1"/>
          </p:cNvSpPr>
          <p:nvPr>
            <p:ph idx="1"/>
          </p:nvPr>
        </p:nvSpPr>
        <p:spPr/>
        <p:txBody>
          <a:bodyPr/>
          <a:lstStyle/>
          <a:p>
            <a:pPr>
              <a:buNone/>
            </a:pPr>
            <a:r>
              <a:rPr lang="en-US" b="1" dirty="0">
                <a:solidFill>
                  <a:srgbClr val="C00000"/>
                </a:solidFill>
              </a:rPr>
              <a:t>Primary Tumor (T)</a:t>
            </a:r>
          </a:p>
          <a:p>
            <a:r>
              <a:rPr lang="en-US" b="1" dirty="0">
                <a:solidFill>
                  <a:srgbClr val="C00000"/>
                </a:solidFill>
              </a:rPr>
              <a:t>Tis      Carcinoma in situ</a:t>
            </a:r>
          </a:p>
          <a:p>
            <a:r>
              <a:rPr lang="en-US" b="1" dirty="0">
                <a:solidFill>
                  <a:srgbClr val="C00000"/>
                </a:solidFill>
              </a:rPr>
              <a:t>T1       Tumor ≤2 cm</a:t>
            </a:r>
          </a:p>
          <a:p>
            <a:r>
              <a:rPr lang="de-DE" b="1" dirty="0">
                <a:solidFill>
                  <a:srgbClr val="FF0000"/>
                </a:solidFill>
              </a:rPr>
              <a:t>T2       Tumor &gt;2 cm, ≤5 cm</a:t>
            </a:r>
          </a:p>
          <a:p>
            <a:r>
              <a:rPr lang="en-US" b="1" dirty="0">
                <a:solidFill>
                  <a:srgbClr val="C00000"/>
                </a:solidFill>
              </a:rPr>
              <a:t>T3       Tumor &gt;5 cm</a:t>
            </a:r>
          </a:p>
          <a:p>
            <a:r>
              <a:rPr lang="en-US" b="1" dirty="0">
                <a:solidFill>
                  <a:srgbClr val="C00000"/>
                </a:solidFill>
              </a:rPr>
              <a:t>T4       Tumor any size with extension to chest wall or skin</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b="1" dirty="0">
                <a:solidFill>
                  <a:srgbClr val="C00000"/>
                </a:solidFill>
              </a:rPr>
              <a:t>Regional Lymph Nodes (N)</a:t>
            </a:r>
          </a:p>
          <a:p>
            <a:r>
              <a:rPr lang="en-US" sz="2400" b="1" dirty="0">
                <a:solidFill>
                  <a:srgbClr val="C00000"/>
                </a:solidFill>
              </a:rPr>
              <a:t>NO   No lymph node metastasis</a:t>
            </a:r>
          </a:p>
          <a:p>
            <a:r>
              <a:rPr lang="en-US" sz="2400" b="1" dirty="0">
                <a:solidFill>
                  <a:srgbClr val="C00000"/>
                </a:solidFill>
              </a:rPr>
              <a:t>N1     Metastasis in one to three axillary lymph nodes</a:t>
            </a:r>
          </a:p>
          <a:p>
            <a:r>
              <a:rPr lang="en-US" sz="2400" b="1" dirty="0">
                <a:solidFill>
                  <a:srgbClr val="FF0000"/>
                </a:solidFill>
              </a:rPr>
              <a:t>N2    Metastasis in four to nine axillary lymph nodes</a:t>
            </a:r>
          </a:p>
          <a:p>
            <a:r>
              <a:rPr lang="en-US" sz="2400" b="1" dirty="0">
                <a:solidFill>
                  <a:srgbClr val="C00000"/>
                </a:solidFill>
              </a:rPr>
              <a:t>N3    Metastasis in 10 or more axillary lymph nodes</a:t>
            </a:r>
          </a:p>
          <a:p>
            <a:endParaRPr lang="en-US" sz="2400" b="1" dirty="0">
              <a:solidFill>
                <a:srgbClr val="C00000"/>
              </a:solidFill>
            </a:endParaRPr>
          </a:p>
          <a:p>
            <a:endParaRPr lang="en-US" sz="2400" b="1" dirty="0">
              <a:solidFill>
                <a:srgbClr val="C00000"/>
              </a:solidFill>
            </a:endParaRPr>
          </a:p>
          <a:p>
            <a:r>
              <a:rPr lang="en-US" sz="2400" b="1" dirty="0">
                <a:solidFill>
                  <a:srgbClr val="FF0000"/>
                </a:solidFill>
              </a:rPr>
              <a:t>N2 &gt;&gt; radiotherapy</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buNone/>
            </a:pPr>
            <a:r>
              <a:rPr lang="en-US" b="1" dirty="0">
                <a:solidFill>
                  <a:srgbClr val="C00000"/>
                </a:solidFill>
              </a:rPr>
              <a:t>Distant Metastasis (M)</a:t>
            </a:r>
          </a:p>
          <a:p>
            <a:r>
              <a:rPr lang="en-US" b="1" dirty="0">
                <a:solidFill>
                  <a:srgbClr val="C00000"/>
                </a:solidFill>
              </a:rPr>
              <a:t>MO   No distant metastasis</a:t>
            </a:r>
          </a:p>
          <a:p>
            <a:r>
              <a:rPr lang="en-US" b="1" dirty="0">
                <a:solidFill>
                  <a:srgbClr val="C00000"/>
                </a:solidFill>
              </a:rPr>
              <a:t>M1     Distant metastasis</a:t>
            </a:r>
            <a:endParaRPr lang="ar-JO" b="1" dirty="0">
              <a:solidFill>
                <a:srgbClr val="C00000"/>
              </a:solidFill>
            </a:endParaRPr>
          </a:p>
          <a:p>
            <a:endParaRPr lang="ar-JO" b="1" dirty="0">
              <a:solidFill>
                <a:srgbClr val="C00000"/>
              </a:solidFill>
            </a:endParaRPr>
          </a:p>
          <a:p>
            <a:endParaRPr lang="ar-JO" b="1" dirty="0">
              <a:solidFill>
                <a:srgbClr val="C00000"/>
              </a:solidFill>
            </a:endParaRPr>
          </a:p>
          <a:p>
            <a:endParaRPr lang="ar-JO" b="1" dirty="0">
              <a:solidFill>
                <a:srgbClr val="C00000"/>
              </a:solidFill>
            </a:endParaRPr>
          </a:p>
          <a:p>
            <a:r>
              <a:rPr lang="en-US" b="1" dirty="0">
                <a:solidFill>
                  <a:srgbClr val="FF0000"/>
                </a:solidFill>
              </a:rPr>
              <a:t>Stage 1,2 &gt; early breast CA</a:t>
            </a:r>
          </a:p>
          <a:p>
            <a:r>
              <a:rPr lang="en-US" b="1" dirty="0">
                <a:solidFill>
                  <a:srgbClr val="FF0000"/>
                </a:solidFill>
              </a:rPr>
              <a:t>Stage 3&gt; Nodal disease (systemic treatment )</a:t>
            </a:r>
          </a:p>
          <a:p>
            <a:r>
              <a:rPr lang="en-US" b="1" dirty="0">
                <a:solidFill>
                  <a:srgbClr val="FF0000"/>
                </a:solidFill>
              </a:rPr>
              <a:t>Stage 4 &gt; distant disease or </a:t>
            </a:r>
            <a:r>
              <a:rPr lang="en-US" b="1" dirty="0" err="1">
                <a:solidFill>
                  <a:srgbClr val="FF0000"/>
                </a:solidFill>
              </a:rPr>
              <a:t>mets</a:t>
            </a:r>
            <a:endParaRPr lang="en-US" b="1" dirty="0">
              <a:solidFill>
                <a:srgbClr val="FF0000"/>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Stage Grouping</a:t>
            </a:r>
            <a:endParaRPr lang="en-US" dirty="0"/>
          </a:p>
        </p:txBody>
      </p:sp>
      <p:pic>
        <p:nvPicPr>
          <p:cNvPr id="4098" name="Picture 2"/>
          <p:cNvPicPr>
            <a:picLocks noGrp="1" noChangeAspect="1" noChangeArrowheads="1"/>
          </p:cNvPicPr>
          <p:nvPr>
            <p:ph idx="1"/>
          </p:nvPr>
        </p:nvPicPr>
        <p:blipFill>
          <a:blip r:embed="rId2" cstate="print"/>
          <a:stretch>
            <a:fillRect/>
          </a:stretch>
        </p:blipFill>
        <p:spPr bwMode="auto">
          <a:xfrm>
            <a:off x="3124200" y="1949450"/>
            <a:ext cx="5943600" cy="4276725"/>
          </a:xfrm>
          <a:prstGeom prst="rect">
            <a:avLst/>
          </a:prstGeom>
          <a:noFill/>
          <a:ln w="9525">
            <a:noFill/>
            <a:miter lim="800000"/>
            <a:headEnd/>
            <a:tailEnd/>
          </a:ln>
        </p:spPr>
      </p:pic>
      <p:sp>
        <p:nvSpPr>
          <p:cNvPr id="4" name="TextBox 3"/>
          <p:cNvSpPr txBox="1"/>
          <p:nvPr/>
        </p:nvSpPr>
        <p:spPr>
          <a:xfrm>
            <a:off x="508000" y="2286000"/>
            <a:ext cx="2235200" cy="369332"/>
          </a:xfrm>
          <a:prstGeom prst="rect">
            <a:avLst/>
          </a:prstGeom>
          <a:noFill/>
        </p:spPr>
        <p:txBody>
          <a:bodyPr wrap="square" rtlCol="0">
            <a:spAutoFit/>
          </a:bodyPr>
          <a:lstStyle/>
          <a:p>
            <a:r>
              <a:rPr lang="ar-JO" b="1" dirty="0">
                <a:solidFill>
                  <a:srgbClr val="FF0000"/>
                </a:solidFill>
              </a:rPr>
              <a:t>ليس للحفظ</a:t>
            </a:r>
            <a:endParaRPr lang="en-US" b="1" dirty="0">
              <a:solidFill>
                <a:srgbClr val="FF0000"/>
              </a:solidFil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p>
        </p:txBody>
      </p:sp>
      <p:sp>
        <p:nvSpPr>
          <p:cNvPr id="3" name="Content Placeholder 2"/>
          <p:cNvSpPr>
            <a:spLocks noGrp="1"/>
          </p:cNvSpPr>
          <p:nvPr>
            <p:ph sz="half" idx="1"/>
          </p:nvPr>
        </p:nvSpPr>
        <p:spPr>
          <a:solidFill>
            <a:srgbClr val="C00000"/>
          </a:solidFill>
        </p:spPr>
        <p:txBody>
          <a:bodyPr>
            <a:normAutofit/>
          </a:bodyPr>
          <a:lstStyle/>
          <a:p>
            <a:r>
              <a:rPr lang="en-US" b="1" dirty="0">
                <a:solidFill>
                  <a:schemeClr val="bg1"/>
                </a:solidFill>
              </a:rPr>
              <a:t>Multidisciplinary and includes</a:t>
            </a:r>
          </a:p>
          <a:p>
            <a:pPr>
              <a:buNone/>
            </a:pPr>
            <a:r>
              <a:rPr lang="en-US" b="1" dirty="0">
                <a:solidFill>
                  <a:schemeClr val="bg1"/>
                </a:solidFill>
              </a:rPr>
              <a:t>1.  Local Rx: surgery and radiotherapy</a:t>
            </a:r>
          </a:p>
          <a:p>
            <a:pPr>
              <a:buNone/>
            </a:pPr>
            <a:r>
              <a:rPr lang="en-US" b="1" dirty="0">
                <a:solidFill>
                  <a:schemeClr val="bg1"/>
                </a:solidFill>
              </a:rPr>
              <a:t>2. Systemic Rx:  adjuvant, and neoadjuvant </a:t>
            </a:r>
          </a:p>
          <a:p>
            <a:r>
              <a:rPr lang="en-US" b="1" dirty="0">
                <a:solidFill>
                  <a:schemeClr val="bg1"/>
                </a:solidFill>
              </a:rPr>
              <a:t> Designed to cure, to decrease systemic recurrence, and to increase survival and quality of life.</a:t>
            </a:r>
          </a:p>
        </p:txBody>
      </p:sp>
      <p:sp>
        <p:nvSpPr>
          <p:cNvPr id="4" name="Content Placeholder 3"/>
          <p:cNvSpPr>
            <a:spLocks noGrp="1"/>
          </p:cNvSpPr>
          <p:nvPr>
            <p:ph sz="half" idx="2"/>
          </p:nvPr>
        </p:nvSpPr>
        <p:spPr/>
        <p:txBody>
          <a:bodyPr>
            <a:normAutofit/>
          </a:bodyPr>
          <a:lstStyle/>
          <a:p>
            <a:pPr>
              <a:buNone/>
            </a:pPr>
            <a:r>
              <a:rPr lang="en-US" b="1" u="sng" dirty="0">
                <a:solidFill>
                  <a:srgbClr val="C00000"/>
                </a:solidFill>
              </a:rPr>
              <a:t>Goals:</a:t>
            </a:r>
          </a:p>
          <a:p>
            <a:pPr>
              <a:buNone/>
            </a:pPr>
            <a:r>
              <a:rPr lang="en-US" b="1" dirty="0">
                <a:solidFill>
                  <a:srgbClr val="C00000"/>
                </a:solidFill>
              </a:rPr>
              <a:t>1. Cure</a:t>
            </a:r>
          </a:p>
          <a:p>
            <a:pPr>
              <a:buNone/>
            </a:pPr>
            <a:r>
              <a:rPr lang="en-US" b="1" dirty="0">
                <a:solidFill>
                  <a:srgbClr val="C00000"/>
                </a:solidFill>
              </a:rPr>
              <a:t>2. decrease  systemic recurrence</a:t>
            </a:r>
          </a:p>
          <a:p>
            <a:pPr>
              <a:buNone/>
            </a:pPr>
            <a:r>
              <a:rPr lang="en-US" b="1" dirty="0">
                <a:solidFill>
                  <a:srgbClr val="C00000"/>
                </a:solidFill>
              </a:rPr>
              <a:t>3. Increase survival </a:t>
            </a:r>
          </a:p>
          <a:p>
            <a:pPr>
              <a:buNone/>
            </a:pPr>
            <a:r>
              <a:rPr lang="en-US" b="1" dirty="0">
                <a:solidFill>
                  <a:srgbClr val="C00000"/>
                </a:solidFill>
              </a:rPr>
              <a:t>4. Improve quality of life</a:t>
            </a:r>
            <a:endParaRPr lang="en-US" dirty="0">
              <a:solidFill>
                <a:srgbClr val="C00000"/>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solidFill>
            <a:srgbClr val="C00000"/>
          </a:solidFill>
        </p:spPr>
        <p:txBody>
          <a:bodyPr>
            <a:normAutofit/>
          </a:bodyPr>
          <a:lstStyle/>
          <a:p>
            <a:r>
              <a:rPr lang="en-US" b="1" dirty="0">
                <a:solidFill>
                  <a:schemeClr val="bg1"/>
                </a:solidFill>
              </a:rPr>
              <a:t>Early stage breast cancer, stage 0, I, or II, is regarded as potentially curable:  once the cancer is treated it may never recur.</a:t>
            </a:r>
          </a:p>
        </p:txBody>
      </p:sp>
      <p:sp>
        <p:nvSpPr>
          <p:cNvPr id="5" name="Content Placeholder 4"/>
          <p:cNvSpPr>
            <a:spLocks noGrp="1"/>
          </p:cNvSpPr>
          <p:nvPr>
            <p:ph sz="half" idx="2"/>
          </p:nvPr>
        </p:nvSpPr>
        <p:spPr/>
        <p:txBody>
          <a:bodyPr>
            <a:normAutofit/>
          </a:bodyPr>
          <a:lstStyle/>
          <a:p>
            <a:r>
              <a:rPr lang="en-US" dirty="0"/>
              <a:t> </a:t>
            </a:r>
            <a:r>
              <a:rPr lang="en-US" b="1" dirty="0">
                <a:solidFill>
                  <a:srgbClr val="C00000"/>
                </a:solidFill>
              </a:rPr>
              <a:t>Later stage breast cancer, stage III or IV, is treatable.  </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What's the risk of wound infection after removal? *</a:t>
            </a:r>
          </a:p>
          <a:p>
            <a:r>
              <a:rPr lang="en-US" dirty="0" smtClean="0"/>
              <a:t>1-3</a:t>
            </a:r>
            <a:r>
              <a:rPr lang="en-US" dirty="0"/>
              <a:t>%</a:t>
            </a:r>
          </a:p>
          <a:p>
            <a:r>
              <a:rPr lang="en-US" dirty="0"/>
              <a:t>10-30%</a:t>
            </a:r>
          </a:p>
          <a:p>
            <a:r>
              <a:rPr lang="en-US" dirty="0"/>
              <a:t>50</a:t>
            </a:r>
            <a:r>
              <a:rPr lang="en-US" dirty="0" smtClean="0"/>
              <a:t>%</a:t>
            </a:r>
          </a:p>
          <a:p>
            <a:endParaRPr lang="en-US" dirty="0" smtClean="0"/>
          </a:p>
          <a:p>
            <a:endParaRPr lang="en-US" dirty="0" smtClean="0"/>
          </a:p>
          <a:p>
            <a:r>
              <a:rPr lang="en-US" b="1" dirty="0" smtClean="0"/>
              <a:t>Answer: 1-3%</a:t>
            </a:r>
            <a:endParaRPr lang="en-US" b="1" dirty="0"/>
          </a:p>
          <a:p>
            <a:endParaRPr lang="en-US"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Local Treatment </a:t>
            </a:r>
            <a:br>
              <a:rPr lang="en-US" b="1" dirty="0"/>
            </a:br>
            <a:r>
              <a:rPr lang="en-US" b="1" dirty="0"/>
              <a:t>Surgery</a:t>
            </a:r>
          </a:p>
        </p:txBody>
      </p:sp>
      <p:sp>
        <p:nvSpPr>
          <p:cNvPr id="3" name="Content Placeholder 2"/>
          <p:cNvSpPr>
            <a:spLocks noGrp="1"/>
          </p:cNvSpPr>
          <p:nvPr>
            <p:ph idx="1"/>
          </p:nvPr>
        </p:nvSpPr>
        <p:spPr/>
        <p:txBody>
          <a:bodyPr/>
          <a:lstStyle/>
          <a:p>
            <a:r>
              <a:rPr lang="en-US" b="1" dirty="0">
                <a:solidFill>
                  <a:srgbClr val="C00000"/>
                </a:solidFill>
              </a:rPr>
              <a:t>The choice : balance the extent of disease with the morbidity of treatment</a:t>
            </a:r>
          </a:p>
          <a:p>
            <a:r>
              <a:rPr lang="en-US" b="1" dirty="0">
                <a:solidFill>
                  <a:srgbClr val="C00000"/>
                </a:solidFill>
              </a:rPr>
              <a:t>Choices:</a:t>
            </a:r>
          </a:p>
          <a:p>
            <a:pPr marL="514350" indent="-514350">
              <a:buFont typeface="+mj-lt"/>
              <a:buAutoNum type="arabicPeriod"/>
            </a:pPr>
            <a:r>
              <a:rPr lang="en-US" b="1" dirty="0">
                <a:solidFill>
                  <a:srgbClr val="C00000"/>
                </a:solidFill>
              </a:rPr>
              <a:t> Breast Conserving Surgery (BCS)</a:t>
            </a:r>
          </a:p>
          <a:p>
            <a:pPr marL="514350" indent="-514350">
              <a:buFont typeface="+mj-lt"/>
              <a:buAutoNum type="arabicPeriod"/>
            </a:pPr>
            <a:r>
              <a:rPr lang="en-US" b="1" dirty="0">
                <a:solidFill>
                  <a:srgbClr val="C00000"/>
                </a:solidFill>
              </a:rPr>
              <a:t> Mastectomy</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Breast Conserving Surgery (BCS)</a:t>
            </a:r>
          </a:p>
        </p:txBody>
      </p:sp>
      <p:sp>
        <p:nvSpPr>
          <p:cNvPr id="3" name="Content Placeholder 2"/>
          <p:cNvSpPr>
            <a:spLocks noGrp="1"/>
          </p:cNvSpPr>
          <p:nvPr>
            <p:ph sz="half" idx="1"/>
          </p:nvPr>
        </p:nvSpPr>
        <p:spPr>
          <a:xfrm>
            <a:off x="203200" y="1920085"/>
            <a:ext cx="5486400" cy="4434840"/>
          </a:xfrm>
          <a:solidFill>
            <a:srgbClr val="C00000"/>
          </a:solidFill>
        </p:spPr>
        <p:txBody>
          <a:bodyPr/>
          <a:lstStyle/>
          <a:p>
            <a:r>
              <a:rPr lang="en-US" b="1" dirty="0">
                <a:solidFill>
                  <a:schemeClr val="bg1"/>
                </a:solidFill>
              </a:rPr>
              <a:t>Also called lumpectomy, wide excision, segmental, or partial mastectomy </a:t>
            </a:r>
          </a:p>
          <a:p>
            <a:r>
              <a:rPr lang="en-US" b="1" dirty="0">
                <a:solidFill>
                  <a:schemeClr val="bg1"/>
                </a:solidFill>
              </a:rPr>
              <a:t>All refer to the excision of malignancy with a circumferential margin of </a:t>
            </a:r>
            <a:r>
              <a:rPr lang="en-US" b="1" u="sng" dirty="0">
                <a:solidFill>
                  <a:schemeClr val="bg1"/>
                </a:solidFill>
              </a:rPr>
              <a:t>microscopically </a:t>
            </a:r>
            <a:r>
              <a:rPr lang="en-US" b="1" dirty="0">
                <a:solidFill>
                  <a:schemeClr val="bg1"/>
                </a:solidFill>
              </a:rPr>
              <a:t>normal tissue</a:t>
            </a:r>
          </a:p>
          <a:p>
            <a:endParaRPr lang="en-US" dirty="0"/>
          </a:p>
        </p:txBody>
      </p:sp>
      <p:pic>
        <p:nvPicPr>
          <p:cNvPr id="1027" name="Picture 3"/>
          <p:cNvPicPr>
            <a:picLocks noGrp="1" noChangeAspect="1" noChangeArrowheads="1"/>
          </p:cNvPicPr>
          <p:nvPr>
            <p:ph sz="half" idx="2"/>
          </p:nvPr>
        </p:nvPicPr>
        <p:blipFill>
          <a:blip r:embed="rId2" cstate="print"/>
          <a:srcRect/>
          <a:stretch>
            <a:fillRect/>
          </a:stretch>
        </p:blipFill>
        <p:spPr bwMode="auto">
          <a:xfrm>
            <a:off x="5689600" y="2514600"/>
            <a:ext cx="6299200" cy="2933818"/>
          </a:xfrm>
          <a:prstGeom prst="rect">
            <a:avLst/>
          </a:prstGeom>
          <a:noFill/>
          <a:ln w="9525">
            <a:noFill/>
            <a:miter lim="800000"/>
            <a:headEnd/>
            <a:tailEnd/>
          </a:ln>
        </p:spPr>
      </p:pic>
      <p:sp>
        <p:nvSpPr>
          <p:cNvPr id="5" name="Rounded Rectangle 4"/>
          <p:cNvSpPr/>
          <p:nvPr/>
        </p:nvSpPr>
        <p:spPr>
          <a:xfrm>
            <a:off x="6197600" y="5638800"/>
            <a:ext cx="56896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rPr>
              <a:t>Sentinel Lymph Node</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r>
              <a:rPr lang="en-US" dirty="0">
                <a:solidFill>
                  <a:srgbClr val="FF0000"/>
                </a:solidFill>
              </a:rPr>
              <a:t>Sentinel LN not indicated in DCIS unless it’s extensive </a:t>
            </a:r>
            <a:br>
              <a:rPr lang="en-US" dirty="0">
                <a:solidFill>
                  <a:srgbClr val="FF0000"/>
                </a:solidFill>
              </a:rPr>
            </a:br>
            <a:r>
              <a:rPr lang="en-US" dirty="0">
                <a:solidFill>
                  <a:srgbClr val="FF0000"/>
                </a:solidFill>
              </a:rPr>
              <a:t/>
            </a:r>
            <a:br>
              <a:rPr lang="en-US" dirty="0">
                <a:solidFill>
                  <a:srgbClr val="FF0000"/>
                </a:solidFill>
              </a:rPr>
            </a:br>
            <a:r>
              <a:rPr lang="en-US" dirty="0">
                <a:solidFill>
                  <a:srgbClr val="FF0000"/>
                </a:solidFill>
              </a:rPr>
              <a:t>- because it might cause </a:t>
            </a:r>
            <a:r>
              <a:rPr lang="en-US" dirty="0" err="1">
                <a:solidFill>
                  <a:srgbClr val="FF0000"/>
                </a:solidFill>
              </a:rPr>
              <a:t>lymphedema</a:t>
            </a:r>
            <a:r>
              <a:rPr lang="en-US" dirty="0">
                <a:solidFill>
                  <a:srgbClr val="FF0000"/>
                </a:solidFill>
              </a:rPr>
              <a:t> or nerve injury </a:t>
            </a:r>
          </a:p>
        </p:txBody>
      </p:sp>
      <p:sp>
        <p:nvSpPr>
          <p:cNvPr id="4" name="Content Placeholder 3"/>
          <p:cNvSpPr>
            <a:spLocks noGrp="1"/>
          </p:cNvSpPr>
          <p:nvPr>
            <p:ph sz="half" idx="2"/>
          </p:nvPr>
        </p:nvSpPr>
        <p:spPr/>
        <p:txBody>
          <a:bodyPr>
            <a:normAutofit/>
          </a:bodyPr>
          <a:lstStyle/>
          <a:p>
            <a:r>
              <a:rPr lang="en-US" dirty="0">
                <a:solidFill>
                  <a:srgbClr val="FF0000"/>
                </a:solidFill>
              </a:rPr>
              <a:t>Inject tumor with </a:t>
            </a:r>
            <a:r>
              <a:rPr lang="en-US" dirty="0" err="1">
                <a:solidFill>
                  <a:srgbClr val="FF0000"/>
                </a:solidFill>
              </a:rPr>
              <a:t>Methylene</a:t>
            </a:r>
            <a:r>
              <a:rPr lang="en-US" dirty="0">
                <a:solidFill>
                  <a:srgbClr val="FF0000"/>
                </a:solidFill>
              </a:rPr>
              <a:t> blue dye</a:t>
            </a:r>
          </a:p>
          <a:p>
            <a:r>
              <a:rPr lang="en-US" dirty="0">
                <a:solidFill>
                  <a:srgbClr val="FF0000"/>
                </a:solidFill>
              </a:rPr>
              <a:t>Massage tumor for 5 </a:t>
            </a:r>
            <a:r>
              <a:rPr lang="en-US" dirty="0" err="1">
                <a:solidFill>
                  <a:srgbClr val="FF0000"/>
                </a:solidFill>
              </a:rPr>
              <a:t>mins</a:t>
            </a:r>
            <a:r>
              <a:rPr lang="en-US" dirty="0">
                <a:solidFill>
                  <a:srgbClr val="FF0000"/>
                </a:solidFill>
              </a:rPr>
              <a:t/>
            </a:r>
            <a:br>
              <a:rPr lang="en-US" dirty="0">
                <a:solidFill>
                  <a:srgbClr val="FF0000"/>
                </a:solidFill>
              </a:rPr>
            </a:br>
            <a:r>
              <a:rPr lang="en-US" dirty="0">
                <a:solidFill>
                  <a:srgbClr val="FF0000"/>
                </a:solidFill>
              </a:rPr>
              <a:t>make an incision in the </a:t>
            </a:r>
            <a:r>
              <a:rPr lang="en-US" dirty="0" err="1">
                <a:solidFill>
                  <a:srgbClr val="FF0000"/>
                </a:solidFill>
              </a:rPr>
              <a:t>axilla</a:t>
            </a:r>
            <a:r>
              <a:rPr lang="en-US" dirty="0">
                <a:solidFill>
                  <a:srgbClr val="FF0000"/>
                </a:solidFill>
              </a:rPr>
              <a:t> and wait and see what lymph node becomes blue </a:t>
            </a:r>
            <a:br>
              <a:rPr lang="en-US" dirty="0">
                <a:solidFill>
                  <a:srgbClr val="FF0000"/>
                </a:solidFill>
              </a:rPr>
            </a:br>
            <a:r>
              <a:rPr lang="en-US" dirty="0">
                <a:solidFill>
                  <a:srgbClr val="FF0000"/>
                </a:solidFill>
              </a:rPr>
              <a:t>this is the sentinel LN</a:t>
            </a:r>
          </a:p>
          <a:p>
            <a:r>
              <a:rPr lang="en-US" dirty="0">
                <a:solidFill>
                  <a:srgbClr val="FF0000"/>
                </a:solidFill>
              </a:rPr>
              <a:t>We send it for pathology &gt; if positive we do </a:t>
            </a:r>
            <a:r>
              <a:rPr lang="en-US" dirty="0" err="1">
                <a:solidFill>
                  <a:srgbClr val="FF0000"/>
                </a:solidFill>
              </a:rPr>
              <a:t>axillary</a:t>
            </a:r>
            <a:r>
              <a:rPr lang="en-US" dirty="0">
                <a:solidFill>
                  <a:srgbClr val="FF0000"/>
                </a:solidFill>
              </a:rPr>
              <a:t> dissection if negative we do nothing.</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Mastectomy</a:t>
            </a:r>
          </a:p>
        </p:txBody>
      </p:sp>
      <p:sp>
        <p:nvSpPr>
          <p:cNvPr id="3" name="Content Placeholder 2"/>
          <p:cNvSpPr>
            <a:spLocks noGrp="1"/>
          </p:cNvSpPr>
          <p:nvPr>
            <p:ph sz="half" idx="1"/>
          </p:nvPr>
        </p:nvSpPr>
        <p:spPr>
          <a:xfrm>
            <a:off x="609600" y="1920085"/>
            <a:ext cx="10464800" cy="4434840"/>
          </a:xfrm>
        </p:spPr>
        <p:txBody>
          <a:bodyPr/>
          <a:lstStyle/>
          <a:p>
            <a:r>
              <a:rPr lang="en-US" b="1" dirty="0">
                <a:solidFill>
                  <a:schemeClr val="tx2"/>
                </a:solidFill>
              </a:rPr>
              <a:t>Simple, or total, mastectomy removes the entire breast with the pectoralis major fascia.</a:t>
            </a:r>
          </a:p>
          <a:p>
            <a:r>
              <a:rPr lang="en-US" b="1" dirty="0">
                <a:solidFill>
                  <a:schemeClr val="tx2"/>
                </a:solidFill>
              </a:rPr>
              <a:t> Modified radical mastectomy (MRM) is simple mastectomy with axillary dissection</a:t>
            </a:r>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1016000" y="3958717"/>
            <a:ext cx="10566400" cy="2247331"/>
          </a:xfrm>
          <a:prstGeom prst="rect">
            <a:avLst/>
          </a:prstGeom>
          <a:noFill/>
          <a:ln w="9525">
            <a:noFill/>
            <a:miter lim="800000"/>
            <a:headEnd/>
            <a:tailEnd/>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Indications for Mastectomy</a:t>
            </a:r>
          </a:p>
        </p:txBody>
      </p:sp>
      <p:sp>
        <p:nvSpPr>
          <p:cNvPr id="3" name="Content Placeholder 2"/>
          <p:cNvSpPr>
            <a:spLocks noGrp="1"/>
          </p:cNvSpPr>
          <p:nvPr>
            <p:ph idx="1"/>
          </p:nvPr>
        </p:nvSpPr>
        <p:spPr/>
        <p:txBody>
          <a:bodyPr/>
          <a:lstStyle/>
          <a:p>
            <a:endParaRPr lang="en-US" dirty="0"/>
          </a:p>
          <a:p>
            <a:pPr marL="514350" indent="-514350">
              <a:buFont typeface="+mj-lt"/>
              <a:buAutoNum type="arabicPeriod"/>
            </a:pPr>
            <a:r>
              <a:rPr lang="en-US" b="1" dirty="0">
                <a:solidFill>
                  <a:schemeClr val="tx2"/>
                </a:solidFill>
              </a:rPr>
              <a:t>Dermal lymphatic involvement</a:t>
            </a:r>
          </a:p>
          <a:p>
            <a:pPr marL="514350" indent="-514350">
              <a:buFont typeface="+mj-lt"/>
              <a:buAutoNum type="arabicPeriod"/>
            </a:pPr>
            <a:r>
              <a:rPr lang="en-US" b="1" dirty="0">
                <a:solidFill>
                  <a:schemeClr val="tx2"/>
                </a:solidFill>
              </a:rPr>
              <a:t> Diffuse or multiple tumors </a:t>
            </a:r>
            <a:r>
              <a:rPr lang="en-US" b="1" dirty="0">
                <a:solidFill>
                  <a:srgbClr val="FF0000"/>
                </a:solidFill>
              </a:rPr>
              <a:t>(</a:t>
            </a:r>
            <a:r>
              <a:rPr lang="en-US" b="1" dirty="0" err="1">
                <a:solidFill>
                  <a:srgbClr val="FF0000"/>
                </a:solidFill>
              </a:rPr>
              <a:t>multicenteric</a:t>
            </a:r>
            <a:r>
              <a:rPr lang="en-US" b="1" dirty="0">
                <a:solidFill>
                  <a:srgbClr val="FF0000"/>
                </a:solidFill>
              </a:rPr>
              <a:t>)</a:t>
            </a:r>
          </a:p>
          <a:p>
            <a:pPr marL="514350" indent="-514350">
              <a:buFont typeface="+mj-lt"/>
              <a:buAutoNum type="arabicPeriod"/>
            </a:pPr>
            <a:r>
              <a:rPr lang="en-US" b="1" dirty="0">
                <a:solidFill>
                  <a:schemeClr val="tx2"/>
                </a:solidFill>
              </a:rPr>
              <a:t> Unwillingness or inability to undergo radiation therapy </a:t>
            </a:r>
          </a:p>
          <a:p>
            <a:pPr marL="514350" indent="-514350">
              <a:buFont typeface="+mj-lt"/>
              <a:buAutoNum type="arabicPeriod"/>
            </a:pPr>
            <a:r>
              <a:rPr lang="en-US" b="1" dirty="0">
                <a:solidFill>
                  <a:schemeClr val="tx2"/>
                </a:solidFill>
              </a:rPr>
              <a:t> The expectation of a cosmetically unacceptable result</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Breast Reconstruction</a:t>
            </a:r>
          </a:p>
        </p:txBody>
      </p:sp>
      <p:sp>
        <p:nvSpPr>
          <p:cNvPr id="3" name="Content Placeholder 2"/>
          <p:cNvSpPr>
            <a:spLocks noGrp="1"/>
          </p:cNvSpPr>
          <p:nvPr>
            <p:ph sz="half" idx="1"/>
          </p:nvPr>
        </p:nvSpPr>
        <p:spPr>
          <a:solidFill>
            <a:srgbClr val="C00000"/>
          </a:solidFill>
        </p:spPr>
        <p:txBody>
          <a:bodyPr>
            <a:normAutofit lnSpcReduction="10000"/>
          </a:bodyPr>
          <a:lstStyle/>
          <a:p>
            <a:r>
              <a:rPr lang="en-US" b="1" dirty="0">
                <a:solidFill>
                  <a:schemeClr val="bg1"/>
                </a:solidFill>
              </a:rPr>
              <a:t>Should be discussed with all mastectomy patients</a:t>
            </a:r>
          </a:p>
          <a:p>
            <a:r>
              <a:rPr lang="en-US" b="1" dirty="0">
                <a:solidFill>
                  <a:schemeClr val="bg1"/>
                </a:solidFill>
              </a:rPr>
              <a:t>Using prosthetic implants or autologous tissue,</a:t>
            </a:r>
          </a:p>
          <a:p>
            <a:r>
              <a:rPr lang="en-US" b="1" dirty="0">
                <a:solidFill>
                  <a:schemeClr val="bg1"/>
                </a:solidFill>
              </a:rPr>
              <a:t> It can be performed under the same anesthesia as mastectomy or delayed. </a:t>
            </a:r>
          </a:p>
          <a:p>
            <a:endParaRPr lang="en-US" dirty="0"/>
          </a:p>
          <a:p>
            <a:endParaRPr lang="en-US" dirty="0"/>
          </a:p>
          <a:p>
            <a:pPr>
              <a:buNone/>
            </a:pPr>
            <a:r>
              <a:rPr lang="en-US" dirty="0"/>
              <a:t>.</a:t>
            </a:r>
          </a:p>
        </p:txBody>
      </p:sp>
      <p:pic>
        <p:nvPicPr>
          <p:cNvPr id="3074" name="Picture 2"/>
          <p:cNvPicPr>
            <a:picLocks noGrp="1" noChangeAspect="1" noChangeArrowheads="1"/>
          </p:cNvPicPr>
          <p:nvPr>
            <p:ph sz="half" idx="2"/>
          </p:nvPr>
        </p:nvPicPr>
        <p:blipFill>
          <a:blip r:embed="rId2" cstate="print"/>
          <a:stretch>
            <a:fillRect/>
          </a:stretch>
        </p:blipFill>
        <p:spPr bwMode="auto">
          <a:xfrm>
            <a:off x="6545590" y="1773238"/>
            <a:ext cx="4688821" cy="4624387"/>
          </a:xfrm>
          <a:prstGeom prst="rect">
            <a:avLst/>
          </a:prstGeom>
          <a:noFill/>
          <a:ln w="9525">
            <a:noFill/>
            <a:miter lim="800000"/>
            <a:headEnd/>
            <a:tailEnd/>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Surgery for DCIS </a:t>
            </a:r>
          </a:p>
        </p:txBody>
      </p:sp>
      <p:sp>
        <p:nvSpPr>
          <p:cNvPr id="3" name="Content Placeholder 2"/>
          <p:cNvSpPr>
            <a:spLocks noGrp="1"/>
          </p:cNvSpPr>
          <p:nvPr>
            <p:ph idx="1"/>
          </p:nvPr>
        </p:nvSpPr>
        <p:spPr/>
        <p:txBody>
          <a:bodyPr>
            <a:normAutofit/>
          </a:bodyPr>
          <a:lstStyle/>
          <a:p>
            <a:r>
              <a:rPr lang="en-US" b="1" dirty="0">
                <a:solidFill>
                  <a:srgbClr val="C00000"/>
                </a:solidFill>
              </a:rPr>
              <a:t>DCIS  does not require axillary staging unless it is extensive.</a:t>
            </a:r>
          </a:p>
          <a:p>
            <a:r>
              <a:rPr lang="en-US" b="1" dirty="0">
                <a:solidFill>
                  <a:srgbClr val="C00000"/>
                </a:solidFill>
              </a:rPr>
              <a:t>Lumpectomy is usually feasible in tumors under 4 cm, depending on the size of the breast. Lumpectomy usually mandates postoperative radiation</a:t>
            </a:r>
          </a:p>
          <a:p>
            <a:r>
              <a:rPr lang="en-US" b="1" dirty="0">
                <a:solidFill>
                  <a:srgbClr val="FF0000"/>
                </a:solidFill>
              </a:rPr>
              <a:t>There is no statistically significant difference in 5-year survival between lumpectomy with radiation and mastectomy</a:t>
            </a:r>
            <a:r>
              <a:rPr lang="en-US" dirty="0">
                <a:solidFill>
                  <a:srgbClr val="FF0000"/>
                </a:solidFill>
              </a:rPr>
              <a:t>.</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Axilla</a:t>
            </a:r>
          </a:p>
        </p:txBody>
      </p:sp>
      <p:sp>
        <p:nvSpPr>
          <p:cNvPr id="3" name="Content Placeholder 2"/>
          <p:cNvSpPr>
            <a:spLocks noGrp="1"/>
          </p:cNvSpPr>
          <p:nvPr>
            <p:ph sz="half" idx="1"/>
          </p:nvPr>
        </p:nvSpPr>
        <p:spPr>
          <a:solidFill>
            <a:srgbClr val="C00000"/>
          </a:solidFill>
        </p:spPr>
        <p:txBody>
          <a:bodyPr/>
          <a:lstStyle/>
          <a:p>
            <a:r>
              <a:rPr lang="en-US" b="1" dirty="0">
                <a:solidFill>
                  <a:schemeClr val="bg1"/>
                </a:solidFill>
              </a:rPr>
              <a:t>Sentinel node biopsy has become the standard of care for early breast cancer in clinically negative axilla</a:t>
            </a:r>
          </a:p>
          <a:p>
            <a:endParaRPr lang="en-US" dirty="0">
              <a:solidFill>
                <a:schemeClr val="bg1"/>
              </a:solidFill>
            </a:endParaRPr>
          </a:p>
        </p:txBody>
      </p:sp>
      <p:pic>
        <p:nvPicPr>
          <p:cNvPr id="4098" name="Picture 2"/>
          <p:cNvPicPr>
            <a:picLocks noGrp="1" noChangeAspect="1" noChangeArrowheads="1"/>
          </p:cNvPicPr>
          <p:nvPr>
            <p:ph sz="half" idx="2"/>
          </p:nvPr>
        </p:nvPicPr>
        <p:blipFill>
          <a:blip r:embed="rId2" cstate="print"/>
          <a:stretch>
            <a:fillRect/>
          </a:stretch>
        </p:blipFill>
        <p:spPr bwMode="auto">
          <a:xfrm>
            <a:off x="6197600" y="2568992"/>
            <a:ext cx="5384800" cy="3032879"/>
          </a:xfrm>
          <a:prstGeom prst="rect">
            <a:avLst/>
          </a:prstGeom>
          <a:noFill/>
          <a:ln w="9525">
            <a:noFill/>
            <a:miter lim="800000"/>
            <a:headEnd/>
            <a:tailEnd/>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Radiation Treatment</a:t>
            </a:r>
          </a:p>
        </p:txBody>
      </p:sp>
      <p:sp>
        <p:nvSpPr>
          <p:cNvPr id="3" name="Content Placeholder 2"/>
          <p:cNvSpPr>
            <a:spLocks noGrp="1"/>
          </p:cNvSpPr>
          <p:nvPr>
            <p:ph idx="1"/>
          </p:nvPr>
        </p:nvSpPr>
        <p:spPr/>
        <p:txBody>
          <a:bodyPr>
            <a:normAutofit/>
          </a:bodyPr>
          <a:lstStyle/>
          <a:p>
            <a:r>
              <a:rPr lang="en-US" b="1" dirty="0">
                <a:solidFill>
                  <a:srgbClr val="C00000"/>
                </a:solidFill>
              </a:rPr>
              <a:t>Reduces the recurrence rate from about 30% to about 10%.</a:t>
            </a:r>
          </a:p>
          <a:p>
            <a:pPr>
              <a:lnSpc>
                <a:spcPct val="90000"/>
              </a:lnSpc>
            </a:pPr>
            <a:r>
              <a:rPr lang="en-US" b="1" u="sng" dirty="0">
                <a:solidFill>
                  <a:srgbClr val="C00000"/>
                </a:solidFill>
              </a:rPr>
              <a:t>Indications :</a:t>
            </a:r>
          </a:p>
          <a:p>
            <a:pPr lvl="1">
              <a:lnSpc>
                <a:spcPct val="90000"/>
              </a:lnSpc>
              <a:buNone/>
            </a:pPr>
            <a:r>
              <a:rPr lang="en-US" dirty="0">
                <a:solidFill>
                  <a:srgbClr val="C00000"/>
                </a:solidFill>
              </a:rPr>
              <a:t>1.  </a:t>
            </a:r>
            <a:r>
              <a:rPr lang="en-US" b="1" dirty="0">
                <a:solidFill>
                  <a:srgbClr val="C00000"/>
                </a:solidFill>
              </a:rPr>
              <a:t>After lumpectomy  for early-stage breast cancer -</a:t>
            </a:r>
            <a:r>
              <a:rPr lang="en-US" b="1" dirty="0">
                <a:solidFill>
                  <a:srgbClr val="FF0000"/>
                </a:solidFill>
              </a:rPr>
              <a:t>even if T1,T2</a:t>
            </a:r>
          </a:p>
          <a:p>
            <a:pPr>
              <a:lnSpc>
                <a:spcPct val="90000"/>
              </a:lnSpc>
              <a:buNone/>
            </a:pPr>
            <a:r>
              <a:rPr lang="en-US" b="1" dirty="0">
                <a:solidFill>
                  <a:srgbClr val="C00000"/>
                </a:solidFill>
              </a:rPr>
              <a:t>     2. After mastectomy in the presence of a</a:t>
            </a:r>
          </a:p>
          <a:p>
            <a:pPr lvl="1">
              <a:lnSpc>
                <a:spcPct val="90000"/>
              </a:lnSpc>
              <a:buFont typeface="Wingdings" pitchFamily="2" charset="2"/>
              <a:buChar char="v"/>
            </a:pPr>
            <a:r>
              <a:rPr lang="en-US" dirty="0">
                <a:solidFill>
                  <a:srgbClr val="C00000"/>
                </a:solidFill>
              </a:rPr>
              <a:t> </a:t>
            </a:r>
            <a:r>
              <a:rPr lang="en-US" b="1" dirty="0">
                <a:solidFill>
                  <a:srgbClr val="C00000"/>
                </a:solidFill>
              </a:rPr>
              <a:t>Large tumor mass (&gt;5 cm)</a:t>
            </a:r>
          </a:p>
          <a:p>
            <a:pPr lvl="1">
              <a:lnSpc>
                <a:spcPct val="90000"/>
              </a:lnSpc>
              <a:buFont typeface="Wingdings" pitchFamily="2" charset="2"/>
              <a:buChar char="v"/>
            </a:pPr>
            <a:r>
              <a:rPr lang="en-US" b="1" dirty="0">
                <a:solidFill>
                  <a:srgbClr val="C00000"/>
                </a:solidFill>
              </a:rPr>
              <a:t>Positive margins </a:t>
            </a:r>
          </a:p>
          <a:p>
            <a:pPr lvl="1">
              <a:lnSpc>
                <a:spcPct val="90000"/>
              </a:lnSpc>
              <a:buFont typeface="Wingdings" pitchFamily="2" charset="2"/>
              <a:buChar char="v"/>
            </a:pPr>
            <a:r>
              <a:rPr lang="en-US" b="1" dirty="0">
                <a:solidFill>
                  <a:srgbClr val="C00000"/>
                </a:solidFill>
              </a:rPr>
              <a:t>4 or more lymph nodes positive for disease </a:t>
            </a:r>
            <a:r>
              <a:rPr lang="en-US" b="1" dirty="0">
                <a:solidFill>
                  <a:srgbClr val="FF0000"/>
                </a:solidFill>
              </a:rPr>
              <a:t>(N2)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Radiotherapy Contraindications</a:t>
            </a:r>
          </a:p>
        </p:txBody>
      </p:sp>
      <p:sp>
        <p:nvSpPr>
          <p:cNvPr id="3" name="Content Placeholder 2"/>
          <p:cNvSpPr>
            <a:spLocks noGrp="1"/>
          </p:cNvSpPr>
          <p:nvPr>
            <p:ph idx="1"/>
          </p:nvPr>
        </p:nvSpPr>
        <p:spPr/>
        <p:txBody>
          <a:bodyPr>
            <a:normAutofit/>
          </a:bodyPr>
          <a:lstStyle/>
          <a:p>
            <a:r>
              <a:rPr lang="en-US" b="1" u="sng" dirty="0">
                <a:solidFill>
                  <a:srgbClr val="C00000"/>
                </a:solidFill>
              </a:rPr>
              <a:t>Absolute:</a:t>
            </a:r>
          </a:p>
          <a:p>
            <a:pPr marL="514350" indent="-514350">
              <a:buFont typeface="+mj-lt"/>
              <a:buAutoNum type="arabicPeriod"/>
            </a:pPr>
            <a:r>
              <a:rPr lang="en-US" b="1" dirty="0">
                <a:solidFill>
                  <a:srgbClr val="C00000"/>
                </a:solidFill>
              </a:rPr>
              <a:t>Pregnancy </a:t>
            </a:r>
          </a:p>
          <a:p>
            <a:pPr marL="514350" indent="-514350">
              <a:buFont typeface="+mj-lt"/>
              <a:buAutoNum type="arabicPeriod"/>
            </a:pPr>
            <a:r>
              <a:rPr lang="en-US" b="1" dirty="0">
                <a:solidFill>
                  <a:srgbClr val="C00000"/>
                </a:solidFill>
              </a:rPr>
              <a:t> Previous radiation to the same field</a:t>
            </a:r>
          </a:p>
          <a:p>
            <a:r>
              <a:rPr lang="en-US" b="1" u="sng" dirty="0">
                <a:solidFill>
                  <a:srgbClr val="C00000"/>
                </a:solidFill>
              </a:rPr>
              <a:t>Relative:</a:t>
            </a:r>
          </a:p>
          <a:p>
            <a:pPr marL="514350" indent="-514350">
              <a:buFont typeface="+mj-lt"/>
              <a:buAutoNum type="arabicPeriod"/>
            </a:pPr>
            <a:r>
              <a:rPr lang="en-US" b="1" dirty="0">
                <a:solidFill>
                  <a:srgbClr val="C00000"/>
                </a:solidFill>
              </a:rPr>
              <a:t> Previous radiation to the same general area</a:t>
            </a:r>
          </a:p>
          <a:p>
            <a:pPr marL="514350" indent="-514350">
              <a:buFont typeface="+mj-lt"/>
              <a:buAutoNum type="arabicPeriod"/>
            </a:pPr>
            <a:r>
              <a:rPr lang="en-US" b="1" dirty="0">
                <a:solidFill>
                  <a:srgbClr val="C00000"/>
                </a:solidFill>
              </a:rPr>
              <a:t>Underlying pulmonary disease or cardiomyopathy,</a:t>
            </a:r>
          </a:p>
          <a:p>
            <a:pPr marL="514350" indent="-514350">
              <a:buFont typeface="+mj-lt"/>
              <a:buAutoNum type="arabicPeriod"/>
            </a:pPr>
            <a:r>
              <a:rPr lang="en-US" b="1" dirty="0">
                <a:solidFill>
                  <a:srgbClr val="C00000"/>
                </a:solidFill>
              </a:rPr>
              <a:t>Significant  vasculitis</a:t>
            </a:r>
          </a:p>
          <a:p>
            <a:pPr marL="514350" indent="-514350">
              <a:buFont typeface="+mj-lt"/>
              <a:buAutoNum type="arabicPeriod"/>
            </a:pPr>
            <a:r>
              <a:rPr lang="en-US" b="1" dirty="0">
                <a:solidFill>
                  <a:srgbClr val="C00000"/>
                </a:solidFill>
              </a:rPr>
              <a:t>Inability to lie flat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reast.png"/>
          <p:cNvPicPr>
            <a:picLocks noGrp="1" noChangeAspect="1"/>
          </p:cNvPicPr>
          <p:nvPr>
            <p:ph idx="1"/>
          </p:nvPr>
        </p:nvPicPr>
        <p:blipFill>
          <a:blip r:embed="rId2" cstate="print"/>
          <a:stretch>
            <a:fillRect/>
          </a:stretch>
        </p:blipFill>
        <p:spPr>
          <a:xfrm>
            <a:off x="1727200" y="1066800"/>
            <a:ext cx="8331200" cy="4876800"/>
          </a:xfr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Systemic Treatment</a:t>
            </a:r>
          </a:p>
        </p:txBody>
      </p:sp>
      <p:sp>
        <p:nvSpPr>
          <p:cNvPr id="3" name="Content Placeholder 2"/>
          <p:cNvSpPr>
            <a:spLocks noGrp="1"/>
          </p:cNvSpPr>
          <p:nvPr>
            <p:ph sz="half" idx="1"/>
          </p:nvPr>
        </p:nvSpPr>
        <p:spPr>
          <a:xfrm>
            <a:off x="609600" y="1773936"/>
            <a:ext cx="4165600" cy="4623816"/>
          </a:xfrm>
          <a:solidFill>
            <a:srgbClr val="C00000"/>
          </a:solidFill>
        </p:spPr>
        <p:txBody>
          <a:bodyPr/>
          <a:lstStyle/>
          <a:p>
            <a:r>
              <a:rPr lang="en-US" b="1" dirty="0">
                <a:solidFill>
                  <a:schemeClr val="bg1"/>
                </a:solidFill>
              </a:rPr>
              <a:t>Hormonal</a:t>
            </a:r>
          </a:p>
          <a:p>
            <a:r>
              <a:rPr lang="en-US" b="1" dirty="0">
                <a:solidFill>
                  <a:schemeClr val="bg1"/>
                </a:solidFill>
              </a:rPr>
              <a:t>Chemotherapy</a:t>
            </a:r>
          </a:p>
          <a:p>
            <a:r>
              <a:rPr lang="en-US" b="1" dirty="0">
                <a:solidFill>
                  <a:schemeClr val="bg1"/>
                </a:solidFill>
              </a:rPr>
              <a:t>Biologic</a:t>
            </a:r>
          </a:p>
        </p:txBody>
      </p:sp>
      <p:pic>
        <p:nvPicPr>
          <p:cNvPr id="5" name="Picture 3"/>
          <p:cNvPicPr>
            <a:picLocks noGrp="1" noChangeAspect="1" noChangeArrowheads="1"/>
          </p:cNvPicPr>
          <p:nvPr>
            <p:ph sz="half" idx="2"/>
          </p:nvPr>
        </p:nvPicPr>
        <p:blipFill>
          <a:blip r:embed="rId2" cstate="print"/>
          <a:srcRect/>
          <a:stretch>
            <a:fillRect/>
          </a:stretch>
        </p:blipFill>
        <p:spPr bwMode="auto">
          <a:xfrm>
            <a:off x="4978400" y="2057400"/>
            <a:ext cx="3556000" cy="365760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8636000" y="2057400"/>
            <a:ext cx="3352800" cy="3657600"/>
          </a:xfrm>
          <a:prstGeom prst="rect">
            <a:avLst/>
          </a:prstGeom>
          <a:noFill/>
          <a:ln w="9525">
            <a:noFill/>
            <a:miter lim="800000"/>
            <a:headEnd/>
            <a:tailEnd/>
          </a:ln>
        </p:spPr>
      </p:pic>
      <p:sp>
        <p:nvSpPr>
          <p:cNvPr id="7" name="Rounded Rectangle 6"/>
          <p:cNvSpPr/>
          <p:nvPr/>
        </p:nvSpPr>
        <p:spPr>
          <a:xfrm>
            <a:off x="4876800" y="5791200"/>
            <a:ext cx="70104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Pre- and post- chemotherapy</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Hormonal Therapy</a:t>
            </a:r>
          </a:p>
        </p:txBody>
      </p:sp>
      <p:sp>
        <p:nvSpPr>
          <p:cNvPr id="3" name="Content Placeholder 2"/>
          <p:cNvSpPr>
            <a:spLocks noGrp="1"/>
          </p:cNvSpPr>
          <p:nvPr>
            <p:ph idx="1"/>
          </p:nvPr>
        </p:nvSpPr>
        <p:spPr/>
        <p:txBody>
          <a:bodyPr>
            <a:normAutofit/>
          </a:bodyPr>
          <a:lstStyle/>
          <a:p>
            <a:r>
              <a:rPr lang="en-US" b="1" dirty="0">
                <a:solidFill>
                  <a:srgbClr val="C00000"/>
                </a:solidFill>
              </a:rPr>
              <a:t>Used after surgery, chemotherapy, and radiation have been completed</a:t>
            </a:r>
            <a:endParaRPr lang="en-US" dirty="0">
              <a:solidFill>
                <a:srgbClr val="C00000"/>
              </a:solidFill>
            </a:endParaRPr>
          </a:p>
          <a:p>
            <a:r>
              <a:rPr lang="en-US" b="1" dirty="0">
                <a:solidFill>
                  <a:srgbClr val="C00000"/>
                </a:solidFill>
              </a:rPr>
              <a:t>Selective estrogen receptor modulators (SERMs), particularly tamoxifen, act as estrogen receptor antagonists in breast tissue and as estrogen agonists in bone. </a:t>
            </a:r>
          </a:p>
          <a:p>
            <a:r>
              <a:rPr lang="en-US" b="1" dirty="0">
                <a:solidFill>
                  <a:srgbClr val="C00000"/>
                </a:solidFill>
              </a:rPr>
              <a:t>They are used to treat estrogen receptor–positive (ER+) tumors, decreasing the incidence of contralateral breast cancer by approximately 40% and decreasing recurrence.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Hormonal Therapy</a:t>
            </a:r>
            <a:endParaRPr lang="en-US" dirty="0"/>
          </a:p>
        </p:txBody>
      </p:sp>
      <p:sp>
        <p:nvSpPr>
          <p:cNvPr id="3" name="Content Placeholder 2"/>
          <p:cNvSpPr>
            <a:spLocks noGrp="1"/>
          </p:cNvSpPr>
          <p:nvPr>
            <p:ph idx="1"/>
          </p:nvPr>
        </p:nvSpPr>
        <p:spPr/>
        <p:txBody>
          <a:bodyPr/>
          <a:lstStyle/>
          <a:p>
            <a:r>
              <a:rPr lang="en-US" b="1" dirty="0">
                <a:solidFill>
                  <a:srgbClr val="C00000"/>
                </a:solidFill>
              </a:rPr>
              <a:t>Aromatase inhibitors (AIs), such as letrozole, anastrozole, and exemestane, are being used with increasing frequency as an alternative or supplement to tamoxifen</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Chemotherapy</a:t>
            </a:r>
          </a:p>
        </p:txBody>
      </p:sp>
      <p:sp>
        <p:nvSpPr>
          <p:cNvPr id="3" name="Content Placeholder 2"/>
          <p:cNvSpPr>
            <a:spLocks noGrp="1"/>
          </p:cNvSpPr>
          <p:nvPr>
            <p:ph idx="1"/>
          </p:nvPr>
        </p:nvSpPr>
        <p:spPr/>
        <p:txBody>
          <a:bodyPr/>
          <a:lstStyle/>
          <a:p>
            <a:r>
              <a:rPr lang="en-US" b="1" dirty="0">
                <a:solidFill>
                  <a:srgbClr val="C00000"/>
                </a:solidFill>
              </a:rPr>
              <a:t>Indications for chemotherapy include </a:t>
            </a:r>
          </a:p>
          <a:p>
            <a:pPr marL="514350" indent="-514350">
              <a:buFont typeface="+mj-lt"/>
              <a:buAutoNum type="arabicPeriod"/>
            </a:pPr>
            <a:r>
              <a:rPr lang="en-US" b="1" dirty="0">
                <a:solidFill>
                  <a:srgbClr val="C00000"/>
                </a:solidFill>
              </a:rPr>
              <a:t>node-positive disease or</a:t>
            </a:r>
          </a:p>
          <a:p>
            <a:pPr marL="514350" indent="-514350">
              <a:buFont typeface="+mj-lt"/>
              <a:buAutoNum type="arabicPeriod"/>
            </a:pPr>
            <a:r>
              <a:rPr lang="en-US" b="1" dirty="0">
                <a:solidFill>
                  <a:srgbClr val="C00000"/>
                </a:solidFill>
              </a:rPr>
              <a:t> tumors greater than 1 cm in greatest diameter</a:t>
            </a:r>
          </a:p>
          <a:p>
            <a:r>
              <a:rPr lang="en-US" b="1" dirty="0">
                <a:solidFill>
                  <a:srgbClr val="C00000"/>
                </a:solidFill>
              </a:rPr>
              <a:t>The most commonly used regimen includes an anthracycline, a taxane, and possibly an alkylating agent.</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Biologic Therapy</a:t>
            </a:r>
          </a:p>
        </p:txBody>
      </p:sp>
      <p:sp>
        <p:nvSpPr>
          <p:cNvPr id="3" name="Content Placeholder 2"/>
          <p:cNvSpPr>
            <a:spLocks noGrp="1"/>
          </p:cNvSpPr>
          <p:nvPr>
            <p:ph idx="1"/>
          </p:nvPr>
        </p:nvSpPr>
        <p:spPr/>
        <p:txBody>
          <a:bodyPr/>
          <a:lstStyle/>
          <a:p>
            <a:r>
              <a:rPr lang="en-US" dirty="0"/>
              <a:t> </a:t>
            </a:r>
            <a:r>
              <a:rPr lang="en-US" b="1" dirty="0">
                <a:solidFill>
                  <a:srgbClr val="C00000"/>
                </a:solidFill>
              </a:rPr>
              <a:t>Are based on physiologic mechanisms supporting activities of the immune system in targeting specific antigens.</a:t>
            </a:r>
          </a:p>
          <a:p>
            <a:r>
              <a:rPr lang="en-US" b="1" dirty="0">
                <a:solidFill>
                  <a:srgbClr val="C00000"/>
                </a:solidFill>
              </a:rPr>
              <a:t> </a:t>
            </a:r>
            <a:r>
              <a:rPr lang="en-US" b="1" dirty="0" err="1">
                <a:solidFill>
                  <a:srgbClr val="C00000"/>
                </a:solidFill>
              </a:rPr>
              <a:t>Trastuzumab</a:t>
            </a:r>
            <a:r>
              <a:rPr lang="en-US" b="1" dirty="0">
                <a:solidFill>
                  <a:srgbClr val="C00000"/>
                </a:solidFill>
              </a:rPr>
              <a:t> (</a:t>
            </a:r>
            <a:r>
              <a:rPr lang="en-US" b="1" dirty="0" err="1">
                <a:solidFill>
                  <a:srgbClr val="C00000"/>
                </a:solidFill>
              </a:rPr>
              <a:t>Herceptin</a:t>
            </a:r>
            <a:r>
              <a:rPr lang="en-US" b="1" dirty="0">
                <a:solidFill>
                  <a:srgbClr val="C00000"/>
                </a:solidFill>
              </a:rPr>
              <a:t>) improves survival in patients with HER-2–positive tumors.</a:t>
            </a:r>
          </a:p>
          <a:p>
            <a:pPr>
              <a:buNone/>
            </a:pPr>
            <a:endParaRPr lang="en-US" b="1"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Treatment of Recurrence</a:t>
            </a:r>
          </a:p>
        </p:txBody>
      </p:sp>
      <p:sp>
        <p:nvSpPr>
          <p:cNvPr id="3" name="Content Placeholder 2"/>
          <p:cNvSpPr>
            <a:spLocks noGrp="1"/>
          </p:cNvSpPr>
          <p:nvPr>
            <p:ph idx="1"/>
          </p:nvPr>
        </p:nvSpPr>
        <p:spPr/>
        <p:txBody>
          <a:bodyPr/>
          <a:lstStyle/>
          <a:p>
            <a:r>
              <a:rPr lang="en-US" b="1" dirty="0">
                <a:solidFill>
                  <a:srgbClr val="C00000"/>
                </a:solidFill>
              </a:rPr>
              <a:t>Local tumor recurrence in the breast after lumpectomy is treated with mastectomy</a:t>
            </a:r>
          </a:p>
          <a:p>
            <a:r>
              <a:rPr lang="en-US" b="1" dirty="0">
                <a:solidFill>
                  <a:srgbClr val="C00000"/>
                </a:solidFill>
              </a:rPr>
              <a:t>Local recurrence after mastectomy is treated with surgical excision, if possible, and radiation to the area, if not contraindicated.</a:t>
            </a:r>
          </a:p>
          <a:p>
            <a:r>
              <a:rPr lang="en-US" b="1" dirty="0">
                <a:solidFill>
                  <a:srgbClr val="C00000"/>
                </a:solidFill>
              </a:rPr>
              <a:t>Local recurrence has a good prognosis in the absence of concomitant systemic recurrence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 of Metastases</a:t>
            </a:r>
          </a:p>
        </p:txBody>
      </p:sp>
      <p:sp>
        <p:nvSpPr>
          <p:cNvPr id="3" name="Content Placeholder 2"/>
          <p:cNvSpPr>
            <a:spLocks noGrp="1"/>
          </p:cNvSpPr>
          <p:nvPr>
            <p:ph idx="1"/>
          </p:nvPr>
        </p:nvSpPr>
        <p:spPr/>
        <p:txBody>
          <a:bodyPr/>
          <a:lstStyle/>
          <a:p>
            <a:r>
              <a:rPr lang="en-US" b="1" dirty="0">
                <a:solidFill>
                  <a:srgbClr val="C00000"/>
                </a:solidFill>
              </a:rPr>
              <a:t>Metastatic disease is treated with chemotherapy, including taxanes and biologic treatments.</a:t>
            </a:r>
          </a:p>
          <a:p>
            <a:r>
              <a:rPr lang="en-US" b="1" dirty="0">
                <a:solidFill>
                  <a:srgbClr val="C00000"/>
                </a:solidFill>
              </a:rPr>
              <a:t>Brain metastases, which are often multiple, are treated with radiation</a:t>
            </a:r>
          </a:p>
          <a:p>
            <a:r>
              <a:rPr lang="en-US" b="1" dirty="0">
                <a:solidFill>
                  <a:srgbClr val="C00000"/>
                </a:solidFill>
              </a:rPr>
              <a:t>Bony metastases are treated with radiation and surgical fixation if there is a high risk of fracture.</a:t>
            </a:r>
          </a:p>
          <a:p>
            <a:pPr>
              <a:buNone/>
            </a:pPr>
            <a:endParaRPr lang="en-US" b="1" dirty="0"/>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 of Metastases</a:t>
            </a:r>
            <a:endParaRPr lang="en-US" dirty="0"/>
          </a:p>
        </p:txBody>
      </p:sp>
      <p:sp>
        <p:nvSpPr>
          <p:cNvPr id="3" name="Content Placeholder 2"/>
          <p:cNvSpPr>
            <a:spLocks noGrp="1"/>
          </p:cNvSpPr>
          <p:nvPr>
            <p:ph idx="1"/>
          </p:nvPr>
        </p:nvSpPr>
        <p:spPr/>
        <p:txBody>
          <a:bodyPr/>
          <a:lstStyle/>
          <a:p>
            <a:r>
              <a:rPr lang="en-US" b="1" dirty="0">
                <a:solidFill>
                  <a:srgbClr val="C00000"/>
                </a:solidFill>
              </a:rPr>
              <a:t>Bisphosphonates support bone strength, lessen the risk of fracture, and may reduce bone pain. </a:t>
            </a:r>
          </a:p>
          <a:p>
            <a:r>
              <a:rPr lang="en-US" b="1" dirty="0">
                <a:solidFill>
                  <a:srgbClr val="C00000"/>
                </a:solidFill>
              </a:rPr>
              <a:t>Second-generation AIs may also be used for both recurrent and metastatic breast cancer</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Prognosis</a:t>
            </a:r>
          </a:p>
        </p:txBody>
      </p:sp>
      <p:sp>
        <p:nvSpPr>
          <p:cNvPr id="3" name="Content Placeholder 2"/>
          <p:cNvSpPr>
            <a:spLocks noGrp="1"/>
          </p:cNvSpPr>
          <p:nvPr>
            <p:ph sz="half" idx="1"/>
          </p:nvPr>
        </p:nvSpPr>
        <p:spPr>
          <a:solidFill>
            <a:srgbClr val="C00000"/>
          </a:solidFill>
        </p:spPr>
        <p:txBody>
          <a:bodyPr>
            <a:normAutofit/>
          </a:bodyPr>
          <a:lstStyle/>
          <a:p>
            <a:r>
              <a:rPr lang="en-US" b="1" dirty="0">
                <a:solidFill>
                  <a:schemeClr val="bg1"/>
                </a:solidFill>
              </a:rPr>
              <a:t>The most important prognostic factors for breast cancer are related to stage of disease . </a:t>
            </a:r>
          </a:p>
          <a:p>
            <a:r>
              <a:rPr lang="en-US" b="1" u="sng" dirty="0">
                <a:solidFill>
                  <a:schemeClr val="bg1"/>
                </a:solidFill>
              </a:rPr>
              <a:t>Axillary lymph node status is the single most important factor in determining disease-free and overall survival, followed by tumor size and estrogen receptor (ER) status.  </a:t>
            </a:r>
          </a:p>
        </p:txBody>
      </p:sp>
      <p:graphicFrame>
        <p:nvGraphicFramePr>
          <p:cNvPr id="6" name="Content Placeholder 5"/>
          <p:cNvGraphicFramePr>
            <a:graphicFrameLocks noGrp="1"/>
          </p:cNvGraphicFramePr>
          <p:nvPr>
            <p:ph sz="half" idx="2"/>
          </p:nvPr>
        </p:nvGraphicFramePr>
        <p:xfrm>
          <a:off x="6197600" y="1773239"/>
          <a:ext cx="5384800" cy="3717925"/>
        </p:xfrm>
        <a:graphic>
          <a:graphicData uri="http://schemas.openxmlformats.org/drawingml/2006/table">
            <a:tbl>
              <a:tblPr firstRow="1" bandRow="1">
                <a:tableStyleId>{912C8C85-51F0-491E-9774-3900AFEF0FD7}</a:tableStyleId>
              </a:tblPr>
              <a:tblGrid>
                <a:gridCol w="2692400">
                  <a:extLst>
                    <a:ext uri="{9D8B030D-6E8A-4147-A177-3AD203B41FA5}">
                      <a16:colId xmlns="" xmlns:a16="http://schemas.microsoft.com/office/drawing/2014/main" val="20000"/>
                    </a:ext>
                  </a:extLst>
                </a:gridCol>
                <a:gridCol w="2692400">
                  <a:extLst>
                    <a:ext uri="{9D8B030D-6E8A-4147-A177-3AD203B41FA5}">
                      <a16:colId xmlns="" xmlns:a16="http://schemas.microsoft.com/office/drawing/2014/main" val="20001"/>
                    </a:ext>
                  </a:extLst>
                </a:gridCol>
              </a:tblGrid>
              <a:tr h="743585">
                <a:tc>
                  <a:txBody>
                    <a:bodyPr/>
                    <a:lstStyle/>
                    <a:p>
                      <a:r>
                        <a:rPr lang="en-US" sz="2400" dirty="0"/>
                        <a:t>Stage</a:t>
                      </a:r>
                    </a:p>
                  </a:txBody>
                  <a:tcPr marL="121920" marR="121920"/>
                </a:tc>
                <a:tc>
                  <a:txBody>
                    <a:bodyPr/>
                    <a:lstStyle/>
                    <a:p>
                      <a:r>
                        <a:rPr lang="en-US" dirty="0"/>
                        <a:t>5 –Year Survival Rate (%)</a:t>
                      </a:r>
                      <a:endParaRPr lang="en-US" b="1" dirty="0"/>
                    </a:p>
                  </a:txBody>
                  <a:tcPr marL="121920" marR="121920"/>
                </a:tc>
                <a:extLst>
                  <a:ext uri="{0D108BD9-81ED-4DB2-BD59-A6C34878D82A}">
                    <a16:rowId xmlns="" xmlns:a16="http://schemas.microsoft.com/office/drawing/2014/main" val="10000"/>
                  </a:ext>
                </a:extLst>
              </a:tr>
              <a:tr h="7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I</a:t>
                      </a:r>
                      <a:endParaRPr lang="en-US" b="1"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96</a:t>
                      </a:r>
                      <a:endParaRPr lang="en-US" b="1" dirty="0"/>
                    </a:p>
                  </a:txBody>
                  <a:tcPr marL="121920" marR="121920"/>
                </a:tc>
                <a:extLst>
                  <a:ext uri="{0D108BD9-81ED-4DB2-BD59-A6C34878D82A}">
                    <a16:rowId xmlns="" xmlns:a16="http://schemas.microsoft.com/office/drawing/2014/main" val="10001"/>
                  </a:ext>
                </a:extLst>
              </a:tr>
              <a:tr h="7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II </a:t>
                      </a:r>
                      <a:endParaRPr lang="en-US" b="1"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82</a:t>
                      </a:r>
                      <a:endParaRPr lang="en-US" b="1" dirty="0"/>
                    </a:p>
                  </a:txBody>
                  <a:tcPr marL="121920" marR="121920"/>
                </a:tc>
                <a:extLst>
                  <a:ext uri="{0D108BD9-81ED-4DB2-BD59-A6C34878D82A}">
                    <a16:rowId xmlns="" xmlns:a16="http://schemas.microsoft.com/office/drawing/2014/main" val="10002"/>
                  </a:ext>
                </a:extLst>
              </a:tr>
              <a:tr h="7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III</a:t>
                      </a:r>
                      <a:endParaRPr lang="en-US" b="1"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53</a:t>
                      </a:r>
                      <a:endParaRPr lang="en-US" b="1" dirty="0"/>
                    </a:p>
                  </a:txBody>
                  <a:tcPr marL="121920" marR="121920"/>
                </a:tc>
                <a:extLst>
                  <a:ext uri="{0D108BD9-81ED-4DB2-BD59-A6C34878D82A}">
                    <a16:rowId xmlns="" xmlns:a16="http://schemas.microsoft.com/office/drawing/2014/main" val="10003"/>
                  </a:ext>
                </a:extLst>
              </a:tr>
              <a:tr h="7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IV</a:t>
                      </a:r>
                      <a:endParaRPr lang="en-US" b="1"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effectLst/>
                          <a:uLnTx/>
                          <a:uFillTx/>
                        </a:rPr>
                        <a:t>18</a:t>
                      </a:r>
                      <a:endParaRPr lang="en-US" b="1" dirty="0"/>
                    </a:p>
                  </a:txBody>
                  <a:tcPr marL="121920" marR="121920"/>
                </a:tc>
                <a:extLst>
                  <a:ext uri="{0D108BD9-81ED-4DB2-BD59-A6C34878D82A}">
                    <a16:rowId xmlns="" xmlns:a16="http://schemas.microsoft.com/office/drawing/2014/main" val="10004"/>
                  </a:ext>
                </a:extLst>
              </a:tr>
            </a:tbl>
          </a:graphicData>
        </a:graphic>
      </p:graphicFrame>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case</a:t>
            </a:r>
          </a:p>
        </p:txBody>
      </p:sp>
      <p:sp>
        <p:nvSpPr>
          <p:cNvPr id="6" name="Content Placeholder 5"/>
          <p:cNvSpPr>
            <a:spLocks noGrp="1"/>
          </p:cNvSpPr>
          <p:nvPr>
            <p:ph idx="1"/>
          </p:nvPr>
        </p:nvSpPr>
        <p:spPr/>
        <p:txBody>
          <a:bodyPr>
            <a:normAutofit/>
          </a:bodyPr>
          <a:lstStyle/>
          <a:p>
            <a:r>
              <a:rPr lang="en-US" dirty="0">
                <a:solidFill>
                  <a:srgbClr val="FF0000"/>
                </a:solidFill>
              </a:rPr>
              <a:t>65 years old female patient presented to the clinic with 4cm breast mass</a:t>
            </a:r>
            <a:br>
              <a:rPr lang="en-US" dirty="0">
                <a:solidFill>
                  <a:srgbClr val="FF0000"/>
                </a:solidFill>
              </a:rPr>
            </a:br>
            <a:r>
              <a:rPr lang="en-US" dirty="0">
                <a:solidFill>
                  <a:srgbClr val="FF0000"/>
                </a:solidFill>
              </a:rPr>
              <a:t>US and Mammogram shows malignant characteristics of the mass which was proven by biopsy to be breast </a:t>
            </a:r>
            <a:r>
              <a:rPr lang="en-US" dirty="0" err="1">
                <a:solidFill>
                  <a:srgbClr val="FF0000"/>
                </a:solidFill>
              </a:rPr>
              <a:t>adenocarcinoma</a:t>
            </a:r>
            <a:r>
              <a:rPr lang="en-US" dirty="0">
                <a:solidFill>
                  <a:srgbClr val="FF0000"/>
                </a:solidFill>
              </a:rPr>
              <a:t> </a:t>
            </a:r>
            <a:br>
              <a:rPr lang="en-US" dirty="0">
                <a:solidFill>
                  <a:srgbClr val="FF0000"/>
                </a:solidFill>
              </a:rPr>
            </a:br>
            <a:r>
              <a:rPr lang="en-US" dirty="0">
                <a:solidFill>
                  <a:srgbClr val="FF0000"/>
                </a:solidFill>
              </a:rPr>
              <a:t>staging showed there is no distant Mets</a:t>
            </a:r>
            <a:br>
              <a:rPr lang="en-US" dirty="0">
                <a:solidFill>
                  <a:srgbClr val="FF0000"/>
                </a:solidFill>
              </a:rPr>
            </a:br>
            <a:r>
              <a:rPr lang="en-US" dirty="0">
                <a:solidFill>
                  <a:srgbClr val="FF0000"/>
                </a:solidFill>
              </a:rPr>
              <a:t>surgery was done is BCS and the margins proved to be negative and there were LN </a:t>
            </a:r>
            <a:r>
              <a:rPr lang="en-US" dirty="0" err="1">
                <a:solidFill>
                  <a:srgbClr val="FF0000"/>
                </a:solidFill>
              </a:rPr>
              <a:t>involvemnt</a:t>
            </a:r>
            <a:r>
              <a:rPr lang="en-US" dirty="0">
                <a:solidFill>
                  <a:srgbClr val="FF0000"/>
                </a:solidFill>
              </a:rPr>
              <a:t> 10 out of 33 the result of the receptors in pathology specimen ( ER, PR positive and HER-2 </a:t>
            </a:r>
            <a:r>
              <a:rPr lang="en-US" dirty="0" err="1">
                <a:solidFill>
                  <a:srgbClr val="FF0000"/>
                </a:solidFill>
              </a:rPr>
              <a:t>Neu</a:t>
            </a:r>
            <a:r>
              <a:rPr lang="en-US" dirty="0">
                <a:solidFill>
                  <a:srgbClr val="FF0000"/>
                </a:solidFill>
              </a:rPr>
              <a:t> positive)</a:t>
            </a:r>
            <a:br>
              <a:rPr lang="en-US" dirty="0">
                <a:solidFill>
                  <a:srgbClr val="FF0000"/>
                </a:solidFill>
              </a:rPr>
            </a:br>
            <a:r>
              <a:rPr lang="en-US" dirty="0">
                <a:solidFill>
                  <a:srgbClr val="FF0000"/>
                </a:solidFill>
              </a:rPr>
              <a:t>this patient should also receive?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What's your most probable diagnosis?</a:t>
            </a:r>
          </a:p>
          <a:p>
            <a:pPr>
              <a:buNone/>
            </a:pPr>
            <a:endParaRPr lang="en-US" dirty="0">
              <a:solidFill>
                <a:srgbClr val="FF0000"/>
              </a:solidFill>
            </a:endParaRPr>
          </a:p>
          <a:p>
            <a:r>
              <a:rPr lang="en-US" dirty="0" err="1"/>
              <a:t>Mastits</a:t>
            </a:r>
            <a:r>
              <a:rPr lang="en-US" dirty="0"/>
              <a:t>/Abscess</a:t>
            </a:r>
          </a:p>
          <a:p>
            <a:r>
              <a:rPr lang="en-US" dirty="0"/>
              <a:t>Inflammatory Breast Cancer</a:t>
            </a:r>
          </a:p>
          <a:p>
            <a:r>
              <a:rPr lang="en-US" dirty="0"/>
              <a:t>Carcinoma en </a:t>
            </a:r>
            <a:r>
              <a:rPr lang="en-US" dirty="0" err="1"/>
              <a:t>curiasse</a:t>
            </a:r>
            <a:endParaRPr lang="en-US" dirty="0"/>
          </a:p>
          <a:p>
            <a:r>
              <a:rPr lang="en-US" dirty="0" err="1"/>
              <a:t>Phyllodes</a:t>
            </a:r>
            <a:r>
              <a:rPr lang="en-US" dirty="0"/>
              <a:t> </a:t>
            </a:r>
            <a:r>
              <a:rPr lang="en-US" dirty="0" smtClean="0"/>
              <a:t>Tumor</a:t>
            </a:r>
          </a:p>
          <a:p>
            <a:endParaRPr lang="en-US" dirty="0" smtClean="0"/>
          </a:p>
          <a:p>
            <a:r>
              <a:rPr lang="en-US" b="1" dirty="0" smtClean="0"/>
              <a:t>Answer: Mastitis/ abscess</a:t>
            </a:r>
            <a:endParaRPr lang="en-US" b="1" dirty="0"/>
          </a:p>
          <a:p>
            <a:endParaRPr lang="en-US" dirty="0"/>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FF0000"/>
                </a:solidFill>
              </a:rPr>
              <a:t>Chemotherapy because tumor is &gt;1cm </a:t>
            </a:r>
          </a:p>
          <a:p>
            <a:r>
              <a:rPr lang="en-US" dirty="0">
                <a:solidFill>
                  <a:srgbClr val="FF0000"/>
                </a:solidFill>
              </a:rPr>
              <a:t>Radiotherapy&gt; LN=10 , tumor =4cm</a:t>
            </a:r>
          </a:p>
          <a:p>
            <a:r>
              <a:rPr lang="en-US" dirty="0">
                <a:solidFill>
                  <a:srgbClr val="FF0000"/>
                </a:solidFill>
              </a:rPr>
              <a:t>ER, PR&gt; </a:t>
            </a:r>
            <a:r>
              <a:rPr lang="en-US" dirty="0" err="1">
                <a:solidFill>
                  <a:srgbClr val="FF0000"/>
                </a:solidFill>
              </a:rPr>
              <a:t>Tamoxifine</a:t>
            </a:r>
            <a:endParaRPr lang="en-US" dirty="0">
              <a:solidFill>
                <a:srgbClr val="FF0000"/>
              </a:solidFill>
            </a:endParaRPr>
          </a:p>
          <a:p>
            <a:r>
              <a:rPr lang="en-US" dirty="0">
                <a:solidFill>
                  <a:srgbClr val="FF0000"/>
                </a:solidFill>
              </a:rPr>
              <a:t>HER-2 </a:t>
            </a:r>
            <a:r>
              <a:rPr lang="en-US" dirty="0" err="1">
                <a:solidFill>
                  <a:srgbClr val="FF0000"/>
                </a:solidFill>
              </a:rPr>
              <a:t>Neu</a:t>
            </a:r>
            <a:r>
              <a:rPr lang="en-US" dirty="0">
                <a:solidFill>
                  <a:srgbClr val="FF0000"/>
                </a:solidFill>
              </a:rPr>
              <a:t> &gt; </a:t>
            </a:r>
            <a:r>
              <a:rPr lang="en-US" dirty="0" err="1">
                <a:solidFill>
                  <a:srgbClr val="FF0000"/>
                </a:solidFill>
              </a:rPr>
              <a:t>trastuzumab</a:t>
            </a:r>
            <a:r>
              <a:rPr lang="en-US" dirty="0">
                <a:solidFill>
                  <a:srgbClr val="FF0000"/>
                </a:solidFill>
              </a:rPr>
              <a:t> (</a:t>
            </a:r>
            <a:r>
              <a:rPr lang="en-US" dirty="0" err="1">
                <a:solidFill>
                  <a:srgbClr val="FF0000"/>
                </a:solidFill>
              </a:rPr>
              <a:t>Herceptin</a:t>
            </a:r>
            <a:r>
              <a:rPr lang="en-US" dirty="0">
                <a:solidFill>
                  <a:srgbClr val="FF0000"/>
                </a:solidFill>
              </a:rPr>
              <a:t>)</a:t>
            </a:r>
          </a:p>
          <a:p>
            <a:endParaRPr lang="en-US" dirty="0">
              <a:solidFill>
                <a:srgbClr val="FF0000"/>
              </a:solidFill>
            </a:endParaRPr>
          </a:p>
          <a:p>
            <a:endParaRPr lang="en-US" dirty="0">
              <a:solidFill>
                <a:srgbClr val="FF0000"/>
              </a:solidFill>
            </a:endParaRPr>
          </a:p>
          <a:p>
            <a:r>
              <a:rPr lang="en-US" dirty="0">
                <a:solidFill>
                  <a:srgbClr val="FF0000"/>
                </a:solidFill>
              </a:rPr>
              <a:t>The worst prognostic factor is LN involvement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FF0000"/>
                </a:solidFill>
              </a:rPr>
              <a:t>Wire localization start  by local anesthesia </a:t>
            </a:r>
            <a:br>
              <a:rPr lang="en-US" dirty="0">
                <a:solidFill>
                  <a:srgbClr val="FF0000"/>
                </a:solidFill>
              </a:rPr>
            </a:br>
            <a:r>
              <a:rPr lang="en-US" dirty="0">
                <a:solidFill>
                  <a:srgbClr val="FF0000"/>
                </a:solidFill>
              </a:rPr>
              <a:t>by needle insert a wire in the middle of calcification and make hook to fix it under radiological guidance </a:t>
            </a:r>
            <a:br>
              <a:rPr lang="en-US" dirty="0">
                <a:solidFill>
                  <a:srgbClr val="FF0000"/>
                </a:solidFill>
              </a:rPr>
            </a:br>
            <a:r>
              <a:rPr lang="en-US" dirty="0">
                <a:solidFill>
                  <a:srgbClr val="FF0000"/>
                </a:solidFill>
              </a:rPr>
              <a:t>then move the patient to operation theater </a:t>
            </a:r>
            <a:br>
              <a:rPr lang="en-US" dirty="0">
                <a:solidFill>
                  <a:srgbClr val="FF0000"/>
                </a:solidFill>
              </a:rPr>
            </a:br>
            <a:r>
              <a:rPr lang="en-US" dirty="0">
                <a:solidFill>
                  <a:srgbClr val="FF0000"/>
                </a:solidFill>
              </a:rPr>
              <a:t>use general anesthesia </a:t>
            </a:r>
            <a:br>
              <a:rPr lang="en-US" dirty="0">
                <a:solidFill>
                  <a:srgbClr val="FF0000"/>
                </a:solidFill>
              </a:rPr>
            </a:br>
            <a:r>
              <a:rPr lang="en-US" dirty="0">
                <a:solidFill>
                  <a:srgbClr val="FF0000"/>
                </a:solidFill>
              </a:rPr>
              <a:t>make curvilinear incision and cut around the wire according to size of calcification </a:t>
            </a:r>
            <a:br>
              <a:rPr lang="en-US" dirty="0">
                <a:solidFill>
                  <a:srgbClr val="FF0000"/>
                </a:solidFill>
              </a:rPr>
            </a:br>
            <a:r>
              <a:rPr lang="en-US" dirty="0">
                <a:solidFill>
                  <a:srgbClr val="FF0000"/>
                </a:solidFill>
              </a:rPr>
              <a:t>pull the wire and make sure it’s the same calcification with the help of radiologist </a:t>
            </a:r>
            <a:br>
              <a:rPr lang="en-US" dirty="0">
                <a:solidFill>
                  <a:srgbClr val="FF0000"/>
                </a:solidFill>
              </a:rPr>
            </a:br>
            <a:r>
              <a:rPr lang="en-US" dirty="0">
                <a:solidFill>
                  <a:srgbClr val="FF0000"/>
                </a:solidFill>
              </a:rPr>
              <a:t>then send to pathology to check the margins</a:t>
            </a:r>
            <a:br>
              <a:rPr lang="en-US" dirty="0">
                <a:solidFill>
                  <a:srgbClr val="FF0000"/>
                </a:solidFill>
              </a:rPr>
            </a:br>
            <a:r>
              <a:rPr lang="en-US" dirty="0">
                <a:solidFill>
                  <a:srgbClr val="FF0000"/>
                </a:solidFill>
              </a:rPr>
              <a:t/>
            </a:r>
            <a:br>
              <a:rPr lang="en-US" dirty="0">
                <a:solidFill>
                  <a:srgbClr val="FF0000"/>
                </a:solidFill>
              </a:rPr>
            </a:br>
            <a:r>
              <a:rPr lang="en-US" dirty="0">
                <a:solidFill>
                  <a:srgbClr val="FF0000"/>
                </a:solidFill>
              </a:rPr>
              <a:t>if  free margins close the incision </a:t>
            </a:r>
            <a:br>
              <a:rPr lang="en-US" dirty="0">
                <a:solidFill>
                  <a:srgbClr val="FF0000"/>
                </a:solidFill>
              </a:rPr>
            </a:br>
            <a:r>
              <a:rPr lang="en-US" dirty="0">
                <a:solidFill>
                  <a:srgbClr val="FF0000"/>
                </a:solidFill>
              </a:rPr>
              <a:t>if positive take a safe margin </a:t>
            </a:r>
            <a:br>
              <a:rPr lang="en-US" dirty="0">
                <a:solidFill>
                  <a:srgbClr val="FF0000"/>
                </a:solidFill>
              </a:rPr>
            </a:br>
            <a:endParaRPr lang="en-US" dirty="0">
              <a:solidFill>
                <a:srgbClr val="FF0000"/>
              </a:solidFil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FF0000"/>
                </a:solidFill>
              </a:rPr>
              <a:t>If pathology reveals extensive DCIS</a:t>
            </a:r>
            <a:br>
              <a:rPr lang="en-US" dirty="0">
                <a:solidFill>
                  <a:srgbClr val="FF0000"/>
                </a:solidFill>
              </a:rPr>
            </a:br>
            <a:r>
              <a:rPr lang="en-US" dirty="0">
                <a:solidFill>
                  <a:srgbClr val="FF0000"/>
                </a:solidFill>
              </a:rPr>
              <a:t>you should do completion mastectomy.</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for questions from the </a:t>
            </a:r>
            <a:r>
              <a:rPr lang="en-US" dirty="0" err="1"/>
              <a:t>dr</a:t>
            </a:r>
            <a:endParaRPr lang="en-US" dirty="0"/>
          </a:p>
        </p:txBody>
      </p:sp>
      <p:sp>
        <p:nvSpPr>
          <p:cNvPr id="3" name="Content Placeholder 2"/>
          <p:cNvSpPr>
            <a:spLocks noGrp="1"/>
          </p:cNvSpPr>
          <p:nvPr>
            <p:ph idx="1"/>
          </p:nvPr>
        </p:nvSpPr>
        <p:spPr/>
        <p:txBody>
          <a:bodyPr/>
          <a:lstStyle/>
          <a:p>
            <a:r>
              <a:rPr lang="en-US" dirty="0">
                <a:solidFill>
                  <a:srgbClr val="FF0000"/>
                </a:solidFill>
              </a:rPr>
              <a:t>Worst clinical sign?</a:t>
            </a:r>
          </a:p>
          <a:p>
            <a:r>
              <a:rPr lang="en-US" dirty="0">
                <a:solidFill>
                  <a:srgbClr val="FF0000"/>
                </a:solidFill>
              </a:rPr>
              <a:t>Worst prognostic factor?</a:t>
            </a:r>
          </a:p>
          <a:p>
            <a:r>
              <a:rPr lang="en-US" dirty="0">
                <a:solidFill>
                  <a:srgbClr val="FF0000"/>
                </a:solidFill>
              </a:rPr>
              <a:t>Lady have a breast lump wake up with headache and blurring of vision? – brain </a:t>
            </a:r>
            <a:r>
              <a:rPr lang="en-US" dirty="0" err="1">
                <a:solidFill>
                  <a:srgbClr val="FF0000"/>
                </a:solidFill>
              </a:rPr>
              <a:t>mets</a:t>
            </a:r>
            <a:r>
              <a:rPr lang="en-US" dirty="0">
                <a:solidFill>
                  <a:srgbClr val="FF0000"/>
                </a:solidFill>
              </a:rPr>
              <a:t/>
            </a:r>
            <a:br>
              <a:rPr lang="en-US" dirty="0">
                <a:solidFill>
                  <a:srgbClr val="FF0000"/>
                </a:solidFill>
              </a:rPr>
            </a:br>
            <a:r>
              <a:rPr lang="en-US" dirty="0">
                <a:solidFill>
                  <a:srgbClr val="FF0000"/>
                </a:solidFill>
              </a:rPr>
              <a:t>-treated with radiation</a:t>
            </a:r>
          </a:p>
          <a:p>
            <a:r>
              <a:rPr lang="en-US" dirty="0">
                <a:solidFill>
                  <a:srgbClr val="FF0000"/>
                </a:solidFill>
              </a:rPr>
              <a:t>Sentinel lymph nodes advantages?</a:t>
            </a:r>
          </a:p>
          <a:p>
            <a:r>
              <a:rPr lang="en-US" dirty="0">
                <a:solidFill>
                  <a:srgbClr val="FF0000"/>
                </a:solidFill>
              </a:rPr>
              <a:t>Is there any difference between BCS and modified mastectomy? –no difference except the need for radiotherapy after BCS</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ar-JO" dirty="0">
                <a:solidFill>
                  <a:srgbClr val="FF0000"/>
                </a:solidFill>
              </a:rPr>
              <a:t>الاسئلة من المحاضرة وكلام الدكتور المكتوب باللون الاحمر حسب الريكورد</a:t>
            </a:r>
            <a:br>
              <a:rPr lang="ar-JO" dirty="0">
                <a:solidFill>
                  <a:srgbClr val="FF0000"/>
                </a:solidFill>
              </a:rPr>
            </a:br>
            <a:r>
              <a:rPr lang="ar-JO" dirty="0">
                <a:solidFill>
                  <a:srgbClr val="FF0000"/>
                </a:solidFill>
              </a:rPr>
              <a:t>الاسئلة سناريو وليست بصم </a:t>
            </a:r>
            <a:endParaRPr lang="en-US" dirty="0">
              <a:solidFill>
                <a:srgbClr val="FF0000"/>
              </a:solidFill>
            </a:endParaRPr>
          </a:p>
          <a:p>
            <a:pPr algn="r" rtl="1"/>
            <a:r>
              <a:rPr lang="ar-JO" dirty="0">
                <a:solidFill>
                  <a:srgbClr val="FF0000"/>
                </a:solidFill>
              </a:rPr>
              <a:t>جداول محاضرة ال </a:t>
            </a:r>
            <a:r>
              <a:rPr lang="en-US" dirty="0">
                <a:solidFill>
                  <a:srgbClr val="FF0000"/>
                </a:solidFill>
              </a:rPr>
              <a:t>benign breast </a:t>
            </a:r>
            <a:r>
              <a:rPr lang="ar-JO" dirty="0">
                <a:solidFill>
                  <a:srgbClr val="FF0000"/>
                </a:solidFill>
              </a:rPr>
              <a:t>فهم وليست بصم </a:t>
            </a:r>
          </a:p>
          <a:p>
            <a:pPr algn="l"/>
            <a:r>
              <a:rPr lang="en-US" dirty="0" err="1">
                <a:solidFill>
                  <a:srgbClr val="FF0000"/>
                </a:solidFill>
              </a:rPr>
              <a:t>Fibroadenoma</a:t>
            </a:r>
            <a:r>
              <a:rPr lang="en-US" dirty="0">
                <a:solidFill>
                  <a:srgbClr val="FF0000"/>
                </a:solidFill>
              </a:rPr>
              <a:t> &gt;5cm +</a:t>
            </a:r>
            <a:r>
              <a:rPr lang="en-US" dirty="0" err="1">
                <a:solidFill>
                  <a:srgbClr val="FF0000"/>
                </a:solidFill>
              </a:rPr>
              <a:t>atypia</a:t>
            </a:r>
            <a:r>
              <a:rPr lang="en-US" dirty="0">
                <a:solidFill>
                  <a:srgbClr val="FF0000"/>
                </a:solidFill>
              </a:rPr>
              <a:t> = disease</a:t>
            </a:r>
          </a:p>
          <a:p>
            <a:pPr algn="l"/>
            <a:r>
              <a:rPr lang="en-US" dirty="0" err="1">
                <a:solidFill>
                  <a:srgbClr val="FF0000"/>
                </a:solidFill>
              </a:rPr>
              <a:t>Fibroadenoma</a:t>
            </a:r>
            <a:r>
              <a:rPr lang="en-US" dirty="0">
                <a:solidFill>
                  <a:srgbClr val="FF0000"/>
                </a:solidFill>
              </a:rPr>
              <a:t> &lt;5cm +no </a:t>
            </a:r>
            <a:r>
              <a:rPr lang="en-US" dirty="0" err="1">
                <a:solidFill>
                  <a:srgbClr val="FF0000"/>
                </a:solidFill>
              </a:rPr>
              <a:t>atypia</a:t>
            </a:r>
            <a:r>
              <a:rPr lang="en-US" dirty="0">
                <a:solidFill>
                  <a:srgbClr val="FF0000"/>
                </a:solidFill>
              </a:rPr>
              <a:t>= disorder</a:t>
            </a:r>
          </a:p>
          <a:p>
            <a:pPr algn="l"/>
            <a:r>
              <a:rPr lang="en-US" dirty="0">
                <a:solidFill>
                  <a:srgbClr val="FF0000"/>
                </a:solidFill>
              </a:rPr>
              <a:t>Patient with cyst with green color fluid what to do after the cyst disappear? Discard because its normal .. Only investigate if there is bloody or clear fluid </a:t>
            </a:r>
            <a:endParaRPr lang="ar-JO" dirty="0">
              <a:solidFill>
                <a:srgbClr val="FF0000"/>
              </a:solidFill>
            </a:endParaRPr>
          </a:p>
          <a:p>
            <a:pPr algn="r" rtl="1">
              <a:buNone/>
            </a:pPr>
            <a:endParaRPr lang="en-US" dirty="0">
              <a:solidFill>
                <a:srgbClr val="FF0000"/>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2651125"/>
            <a:ext cx="10515600" cy="1325563"/>
          </a:xfrm>
        </p:spPr>
        <p:txBody>
          <a:bodyPr/>
          <a:lstStyle/>
          <a:p>
            <a:pPr algn="ctr"/>
            <a:r>
              <a:rPr lang="en-US" b="1" dirty="0" err="1" smtClean="0">
                <a:solidFill>
                  <a:srgbClr val="FF0000"/>
                </a:solidFill>
              </a:rPr>
              <a:t>Dr.Tareq</a:t>
            </a:r>
            <a:endParaRPr lang="ar-JO" b="1" dirty="0">
              <a:solidFill>
                <a:srgbClr val="FF0000"/>
              </a:solidFill>
            </a:endParaRPr>
          </a:p>
        </p:txBody>
      </p:sp>
    </p:spTree>
    <p:extLst>
      <p:ext uri="{BB962C8B-B14F-4D97-AF65-F5344CB8AC3E}">
        <p14:creationId xmlns:p14="http://schemas.microsoft.com/office/powerpoint/2010/main" val="82539892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2651125"/>
            <a:ext cx="10515600" cy="1325563"/>
          </a:xfrm>
        </p:spPr>
        <p:txBody>
          <a:bodyPr/>
          <a:lstStyle/>
          <a:p>
            <a:pPr algn="ctr"/>
            <a:r>
              <a:rPr lang="en-US" b="1" dirty="0" smtClean="0">
                <a:solidFill>
                  <a:srgbClr val="FF0000"/>
                </a:solidFill>
              </a:rPr>
              <a:t>Ulcer</a:t>
            </a:r>
            <a:endParaRPr lang="ar-JO" b="1" dirty="0">
              <a:solidFill>
                <a:srgbClr val="FF0000"/>
              </a:solidFill>
            </a:endParaRPr>
          </a:p>
        </p:txBody>
      </p:sp>
    </p:spTree>
    <p:extLst>
      <p:ext uri="{BB962C8B-B14F-4D97-AF65-F5344CB8AC3E}">
        <p14:creationId xmlns:p14="http://schemas.microsoft.com/office/powerpoint/2010/main" val="348165747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Ulcer:</a:t>
            </a:r>
            <a:endParaRPr lang="ar-JO" dirty="0"/>
          </a:p>
        </p:txBody>
      </p:sp>
      <p:sp>
        <p:nvSpPr>
          <p:cNvPr id="3" name="عنصر نائب للمحتوى 2"/>
          <p:cNvSpPr>
            <a:spLocks noGrp="1"/>
          </p:cNvSpPr>
          <p:nvPr>
            <p:ph idx="1"/>
          </p:nvPr>
        </p:nvSpPr>
        <p:spPr/>
        <p:txBody>
          <a:bodyPr/>
          <a:lstStyle/>
          <a:p>
            <a:pPr marL="0" indent="0">
              <a:buNone/>
            </a:pPr>
            <a:r>
              <a:rPr lang="en-US" dirty="0"/>
              <a:t>Ulcer: break in the epithelial lining ( discontinuity , interruption </a:t>
            </a:r>
            <a:r>
              <a:rPr lang="en-US" dirty="0" smtClean="0"/>
              <a:t>)</a:t>
            </a:r>
          </a:p>
          <a:p>
            <a:pPr marL="0" indent="0">
              <a:buNone/>
            </a:pPr>
            <a:r>
              <a:rPr lang="en-US" dirty="0"/>
              <a:t/>
            </a:r>
            <a:br>
              <a:rPr lang="en-US" dirty="0"/>
            </a:br>
            <a:r>
              <a:rPr lang="en-US" dirty="0"/>
              <a:t>How to examine the ulcer is important and how to know the cause from just seeing the ulcer </a:t>
            </a:r>
            <a:endParaRPr lang="ar-JO" dirty="0"/>
          </a:p>
        </p:txBody>
      </p:sp>
    </p:spTree>
    <p:extLst>
      <p:ext uri="{BB962C8B-B14F-4D97-AF65-F5344CB8AC3E}">
        <p14:creationId xmlns:p14="http://schemas.microsoft.com/office/powerpoint/2010/main" val="418642968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051379231"/>
              </p:ext>
            </p:extLst>
          </p:nvPr>
        </p:nvGraphicFramePr>
        <p:xfrm>
          <a:off x="48126" y="437418"/>
          <a:ext cx="11670632" cy="6043328"/>
        </p:xfrm>
        <a:graphic>
          <a:graphicData uri="http://schemas.openxmlformats.org/drawingml/2006/table">
            <a:tbl>
              <a:tblPr firstRow="1" firstCol="1" bandRow="1">
                <a:tableStyleId>{5C22544A-7EE6-4342-B048-85BDC9FD1C3A}</a:tableStyleId>
              </a:tblPr>
              <a:tblGrid>
                <a:gridCol w="3104147"/>
                <a:gridCol w="2731169"/>
                <a:gridCol w="2917658"/>
                <a:gridCol w="2917658"/>
              </a:tblGrid>
              <a:tr h="314717">
                <a:tc>
                  <a:txBody>
                    <a:bodyPr/>
                    <a:lstStyle/>
                    <a:p>
                      <a:pPr algn="ctr">
                        <a:lnSpc>
                          <a:spcPct val="115000"/>
                        </a:lnSpc>
                        <a:spcAft>
                          <a:spcPts val="0"/>
                        </a:spcAft>
                      </a:pPr>
                      <a:r>
                        <a:rPr lang="en-US" sz="2000" dirty="0">
                          <a:effectLst/>
                        </a:rPr>
                        <a:t>Diabetic</a:t>
                      </a:r>
                      <a:endParaRPr lang="en-US" sz="2000" dirty="0">
                        <a:effectLst/>
                        <a:latin typeface="Calibri"/>
                        <a:ea typeface="Calibri"/>
                        <a:cs typeface="Arial"/>
                      </a:endParaRPr>
                    </a:p>
                  </a:txBody>
                  <a:tcPr marL="68580" marR="68580" marT="0" marB="0"/>
                </a:tc>
                <a:tc>
                  <a:txBody>
                    <a:bodyPr/>
                    <a:lstStyle/>
                    <a:p>
                      <a:pPr algn="ctr">
                        <a:lnSpc>
                          <a:spcPct val="115000"/>
                        </a:lnSpc>
                        <a:spcAft>
                          <a:spcPts val="0"/>
                        </a:spcAft>
                      </a:pPr>
                      <a:r>
                        <a:rPr lang="en-US" sz="2000">
                          <a:effectLst/>
                        </a:rPr>
                        <a:t>Arterial</a:t>
                      </a:r>
                      <a:endParaRPr lang="en-US" sz="2000">
                        <a:effectLst/>
                        <a:latin typeface="Calibri"/>
                        <a:ea typeface="Calibri"/>
                        <a:cs typeface="Arial"/>
                      </a:endParaRPr>
                    </a:p>
                  </a:txBody>
                  <a:tcPr marL="68580" marR="68580" marT="0" marB="0"/>
                </a:tc>
                <a:tc>
                  <a:txBody>
                    <a:bodyPr/>
                    <a:lstStyle/>
                    <a:p>
                      <a:pPr algn="ctr">
                        <a:lnSpc>
                          <a:spcPct val="115000"/>
                        </a:lnSpc>
                        <a:spcAft>
                          <a:spcPts val="0"/>
                        </a:spcAft>
                      </a:pPr>
                      <a:r>
                        <a:rPr lang="en-US" sz="2000">
                          <a:effectLst/>
                        </a:rPr>
                        <a:t>Venous</a:t>
                      </a:r>
                      <a:endParaRPr lang="en-US" sz="2000">
                        <a:effectLst/>
                        <a:latin typeface="Calibri"/>
                        <a:ea typeface="Calibri"/>
                        <a:cs typeface="Arial"/>
                      </a:endParaRPr>
                    </a:p>
                  </a:txBody>
                  <a:tcPr marL="68580" marR="68580" marT="0" marB="0"/>
                </a:tc>
                <a:tc>
                  <a:txBody>
                    <a:bodyPr/>
                    <a:lstStyle/>
                    <a:p>
                      <a:pPr algn="ctr">
                        <a:lnSpc>
                          <a:spcPct val="115000"/>
                        </a:lnSpc>
                        <a:spcAft>
                          <a:spcPts val="0"/>
                        </a:spcAft>
                      </a:pPr>
                      <a:r>
                        <a:rPr lang="en-US" sz="2000">
                          <a:effectLst/>
                        </a:rPr>
                        <a:t>trophic</a:t>
                      </a:r>
                      <a:endParaRPr lang="en-US" sz="2000">
                        <a:effectLst/>
                        <a:latin typeface="Calibri"/>
                        <a:ea typeface="Calibri"/>
                        <a:cs typeface="Arial"/>
                      </a:endParaRPr>
                    </a:p>
                  </a:txBody>
                  <a:tcPr marL="68580" marR="68580" marT="0" marB="0"/>
                </a:tc>
              </a:tr>
              <a:tr h="1986306">
                <a:tc>
                  <a:txBody>
                    <a:bodyPr/>
                    <a:lstStyle/>
                    <a:p>
                      <a:pPr algn="ctr">
                        <a:lnSpc>
                          <a:spcPct val="115000"/>
                        </a:lnSpc>
                        <a:spcAft>
                          <a:spcPts val="0"/>
                        </a:spcAft>
                      </a:pPr>
                      <a:r>
                        <a:rPr lang="en-US" sz="2000" dirty="0">
                          <a:effectLst/>
                        </a:rPr>
                        <a:t>2 factors must be present :</a:t>
                      </a:r>
                      <a:br>
                        <a:rPr lang="en-US" sz="2000" dirty="0">
                          <a:effectLst/>
                        </a:rPr>
                      </a:br>
                      <a:r>
                        <a:rPr lang="en-US" sz="2000" dirty="0">
                          <a:solidFill>
                            <a:srgbClr val="FF0000"/>
                          </a:solidFill>
                          <a:effectLst/>
                        </a:rPr>
                        <a:t>- 90% Neuropathy</a:t>
                      </a:r>
                      <a:br>
                        <a:rPr lang="en-US" sz="2000" dirty="0">
                          <a:solidFill>
                            <a:srgbClr val="FF0000"/>
                          </a:solidFill>
                          <a:effectLst/>
                        </a:rPr>
                      </a:br>
                      <a:r>
                        <a:rPr lang="en-US" sz="2000" dirty="0">
                          <a:solidFill>
                            <a:srgbClr val="FF0000"/>
                          </a:solidFill>
                          <a:effectLst/>
                        </a:rPr>
                        <a:t>-10% </a:t>
                      </a:r>
                      <a:r>
                        <a:rPr lang="en-US" sz="2000" dirty="0" err="1">
                          <a:solidFill>
                            <a:srgbClr val="FF0000"/>
                          </a:solidFill>
                          <a:effectLst/>
                        </a:rPr>
                        <a:t>microangiopathy</a:t>
                      </a:r>
                      <a:r>
                        <a:rPr lang="en-US" sz="2000" dirty="0">
                          <a:solidFill>
                            <a:srgbClr val="FF0000"/>
                          </a:solidFill>
                          <a:effectLst/>
                        </a:rPr>
                        <a:t> </a:t>
                      </a:r>
                      <a:r>
                        <a:rPr lang="en-US" sz="2000" dirty="0">
                          <a:effectLst/>
                        </a:rPr>
                        <a:t/>
                      </a:r>
                      <a:br>
                        <a:rPr lang="en-US" sz="2000" dirty="0">
                          <a:effectLst/>
                        </a:rPr>
                      </a:br>
                      <a:r>
                        <a:rPr lang="en-US" sz="2000" dirty="0">
                          <a:effectLst/>
                        </a:rPr>
                        <a:t/>
                      </a:r>
                      <a:br>
                        <a:rPr lang="en-US" sz="2000" dirty="0">
                          <a:effectLst/>
                        </a:rPr>
                      </a:br>
                      <a:r>
                        <a:rPr lang="en-US" sz="2000" dirty="0">
                          <a:effectLst/>
                        </a:rPr>
                        <a:t>(both must be present)</a:t>
                      </a:r>
                      <a:endParaRPr lang="en-US" sz="2000" dirty="0">
                        <a:effectLst/>
                        <a:latin typeface="Calibri"/>
                        <a:ea typeface="Calibri"/>
                        <a:cs typeface="Arial"/>
                      </a:endParaRPr>
                    </a:p>
                  </a:txBody>
                  <a:tcPr marL="68580" marR="68580" marT="0" marB="0"/>
                </a:tc>
                <a:tc>
                  <a:txBody>
                    <a:bodyPr/>
                    <a:lstStyle/>
                    <a:p>
                      <a:pPr algn="ctr">
                        <a:lnSpc>
                          <a:spcPct val="115000"/>
                        </a:lnSpc>
                        <a:spcAft>
                          <a:spcPts val="0"/>
                        </a:spcAft>
                      </a:pPr>
                      <a:r>
                        <a:rPr lang="en-US" sz="2000" dirty="0">
                          <a:solidFill>
                            <a:srgbClr val="FF0000"/>
                          </a:solidFill>
                          <a:effectLst/>
                        </a:rPr>
                        <a:t>Severe pain</a:t>
                      </a:r>
                      <a:endParaRPr lang="en-US" sz="2000" dirty="0">
                        <a:solidFill>
                          <a:srgbClr val="FF0000"/>
                        </a:solidFill>
                        <a:effectLst/>
                        <a:latin typeface="Calibri"/>
                        <a:ea typeface="Calibri"/>
                        <a:cs typeface="Arial"/>
                      </a:endParaRPr>
                    </a:p>
                  </a:txBody>
                  <a:tcPr marL="68580" marR="68580" marT="0" marB="0"/>
                </a:tc>
                <a:tc>
                  <a:txBody>
                    <a:bodyPr/>
                    <a:lstStyle/>
                    <a:p>
                      <a:pPr algn="ctr">
                        <a:lnSpc>
                          <a:spcPct val="115000"/>
                        </a:lnSpc>
                        <a:spcAft>
                          <a:spcPts val="0"/>
                        </a:spcAft>
                      </a:pPr>
                      <a:r>
                        <a:rPr lang="en-US" sz="2000" dirty="0">
                          <a:solidFill>
                            <a:srgbClr val="FF0000"/>
                          </a:solidFill>
                          <a:effectLst/>
                        </a:rPr>
                        <a:t>painless</a:t>
                      </a:r>
                      <a:endParaRPr lang="en-US" sz="2000" dirty="0">
                        <a:solidFill>
                          <a:srgbClr val="FF0000"/>
                        </a:solidFill>
                        <a:effectLst/>
                        <a:latin typeface="Calibri"/>
                        <a:ea typeface="Calibri"/>
                        <a:cs typeface="Arial"/>
                      </a:endParaRPr>
                    </a:p>
                  </a:txBody>
                  <a:tcPr marL="68580" marR="68580" marT="0" marB="0"/>
                </a:tc>
                <a:tc>
                  <a:txBody>
                    <a:bodyPr/>
                    <a:lstStyle/>
                    <a:p>
                      <a:pPr algn="ctr">
                        <a:lnSpc>
                          <a:spcPct val="115000"/>
                        </a:lnSpc>
                        <a:spcAft>
                          <a:spcPts val="0"/>
                        </a:spcAft>
                      </a:pPr>
                      <a:r>
                        <a:rPr lang="en-US" sz="2000">
                          <a:effectLst/>
                        </a:rPr>
                        <a:t>Pressure ulcer</a:t>
                      </a:r>
                      <a:endParaRPr lang="en-US" sz="2000">
                        <a:effectLst/>
                        <a:latin typeface="Calibri"/>
                        <a:ea typeface="Calibri"/>
                        <a:cs typeface="Arial"/>
                      </a:endParaRPr>
                    </a:p>
                  </a:txBody>
                  <a:tcPr marL="68580" marR="68580" marT="0" marB="0"/>
                </a:tc>
              </a:tr>
              <a:tr h="2654942">
                <a:tc>
                  <a:txBody>
                    <a:bodyPr/>
                    <a:lstStyle/>
                    <a:p>
                      <a:pPr algn="ctr">
                        <a:lnSpc>
                          <a:spcPct val="115000"/>
                        </a:lnSpc>
                        <a:spcAft>
                          <a:spcPts val="0"/>
                        </a:spcAft>
                      </a:pPr>
                      <a:r>
                        <a:rPr lang="en-US" sz="2000" dirty="0">
                          <a:effectLst/>
                        </a:rPr>
                        <a:t>Any ulcer in diabetic patient is diabetic ulcer except for ulcers above the medial malleolus </a:t>
                      </a:r>
                      <a:br>
                        <a:rPr lang="en-US" sz="2000" dirty="0">
                          <a:effectLst/>
                        </a:rPr>
                      </a:br>
                      <a:r>
                        <a:rPr lang="en-US" sz="2000" dirty="0">
                          <a:effectLst/>
                        </a:rPr>
                        <a:t/>
                      </a:r>
                      <a:br>
                        <a:rPr lang="en-US" sz="2000" dirty="0">
                          <a:effectLst/>
                        </a:rPr>
                      </a:br>
                      <a:r>
                        <a:rPr lang="en-US" sz="2000" dirty="0">
                          <a:effectLst/>
                        </a:rPr>
                        <a:t>it could be in pressure areas or tip of fingers etc..</a:t>
                      </a:r>
                      <a:endParaRPr lang="en-US" sz="2000" dirty="0">
                        <a:effectLst/>
                        <a:latin typeface="Calibri"/>
                        <a:ea typeface="Calibri"/>
                        <a:cs typeface="Arial"/>
                      </a:endParaRPr>
                    </a:p>
                  </a:txBody>
                  <a:tcPr marL="68580" marR="68580" marT="0" marB="0"/>
                </a:tc>
                <a:tc>
                  <a:txBody>
                    <a:bodyPr/>
                    <a:lstStyle/>
                    <a:p>
                      <a:pPr algn="ctr">
                        <a:lnSpc>
                          <a:spcPct val="115000"/>
                        </a:lnSpc>
                        <a:spcAft>
                          <a:spcPts val="0"/>
                        </a:spcAft>
                      </a:pPr>
                      <a:r>
                        <a:rPr lang="en-US" sz="2000">
                          <a:effectLst/>
                        </a:rPr>
                        <a:t>On tip of fingers </a:t>
                      </a:r>
                      <a:endParaRPr lang="en-US" sz="2000">
                        <a:effectLst/>
                        <a:latin typeface="Calibri"/>
                        <a:ea typeface="Calibri"/>
                        <a:cs typeface="Arial"/>
                      </a:endParaRPr>
                    </a:p>
                  </a:txBody>
                  <a:tcPr marL="68580" marR="68580" marT="0" marB="0"/>
                </a:tc>
                <a:tc>
                  <a:txBody>
                    <a:bodyPr/>
                    <a:lstStyle/>
                    <a:p>
                      <a:pPr algn="ctr">
                        <a:lnSpc>
                          <a:spcPct val="115000"/>
                        </a:lnSpc>
                        <a:spcAft>
                          <a:spcPts val="0"/>
                        </a:spcAft>
                      </a:pPr>
                      <a:r>
                        <a:rPr lang="en-US" sz="2000" dirty="0">
                          <a:solidFill>
                            <a:srgbClr val="FF0000"/>
                          </a:solidFill>
                          <a:effectLst/>
                        </a:rPr>
                        <a:t>Above medial malleolus </a:t>
                      </a:r>
                      <a:endParaRPr lang="en-US" sz="2000" dirty="0">
                        <a:solidFill>
                          <a:srgbClr val="FF0000"/>
                        </a:solidFill>
                        <a:effectLst/>
                        <a:latin typeface="Calibri"/>
                        <a:ea typeface="Calibri"/>
                        <a:cs typeface="Arial"/>
                      </a:endParaRPr>
                    </a:p>
                  </a:txBody>
                  <a:tcPr marL="68580" marR="68580" marT="0" marB="0"/>
                </a:tc>
                <a:tc>
                  <a:txBody>
                    <a:bodyPr/>
                    <a:lstStyle/>
                    <a:p>
                      <a:pPr algn="ctr">
                        <a:lnSpc>
                          <a:spcPct val="115000"/>
                        </a:lnSpc>
                        <a:spcAft>
                          <a:spcPts val="0"/>
                        </a:spcAft>
                      </a:pPr>
                      <a:r>
                        <a:rPr lang="en-US" sz="2000" dirty="0">
                          <a:solidFill>
                            <a:srgbClr val="FF0000"/>
                          </a:solidFill>
                          <a:effectLst/>
                        </a:rPr>
                        <a:t>On pressure areas</a:t>
                      </a:r>
                      <a:br>
                        <a:rPr lang="en-US" sz="2000" dirty="0">
                          <a:solidFill>
                            <a:srgbClr val="FF0000"/>
                          </a:solidFill>
                          <a:effectLst/>
                        </a:rPr>
                      </a:br>
                      <a:r>
                        <a:rPr lang="en-US" sz="2000" dirty="0">
                          <a:solidFill>
                            <a:srgbClr val="FF0000"/>
                          </a:solidFill>
                          <a:effectLst/>
                        </a:rPr>
                        <a:t>Bed ridden &gt; sacrum </a:t>
                      </a:r>
                      <a:br>
                        <a:rPr lang="en-US" sz="2000" dirty="0">
                          <a:solidFill>
                            <a:srgbClr val="FF0000"/>
                          </a:solidFill>
                          <a:effectLst/>
                        </a:rPr>
                      </a:br>
                      <a:r>
                        <a:rPr lang="en-US" sz="2000" dirty="0">
                          <a:solidFill>
                            <a:srgbClr val="FF0000"/>
                          </a:solidFill>
                          <a:effectLst/>
                        </a:rPr>
                        <a:t>trochanter of femur</a:t>
                      </a:r>
                      <a:br>
                        <a:rPr lang="en-US" sz="2000" dirty="0">
                          <a:solidFill>
                            <a:srgbClr val="FF0000"/>
                          </a:solidFill>
                          <a:effectLst/>
                        </a:rPr>
                      </a:br>
                      <a:r>
                        <a:rPr lang="en-US" sz="2000" dirty="0">
                          <a:solidFill>
                            <a:srgbClr val="FF0000"/>
                          </a:solidFill>
                          <a:effectLst/>
                        </a:rPr>
                        <a:t> </a:t>
                      </a:r>
                    </a:p>
                    <a:p>
                      <a:pPr algn="ctr">
                        <a:lnSpc>
                          <a:spcPct val="115000"/>
                        </a:lnSpc>
                        <a:spcAft>
                          <a:spcPts val="0"/>
                        </a:spcAft>
                      </a:pPr>
                      <a:r>
                        <a:rPr lang="en-US" sz="2000" dirty="0">
                          <a:solidFill>
                            <a:srgbClr val="FF0000"/>
                          </a:solidFill>
                          <a:effectLst/>
                        </a:rPr>
                        <a:t>Immobile patient &gt;&gt; head of metatarsals or in feet</a:t>
                      </a:r>
                    </a:p>
                    <a:p>
                      <a:pPr algn="ctr">
                        <a:lnSpc>
                          <a:spcPct val="115000"/>
                        </a:lnSpc>
                        <a:spcAft>
                          <a:spcPts val="0"/>
                        </a:spcAft>
                      </a:pPr>
                      <a:r>
                        <a:rPr lang="en-US" sz="2000" dirty="0">
                          <a:solidFill>
                            <a:srgbClr val="FF0000"/>
                          </a:solidFill>
                          <a:effectLst/>
                        </a:rPr>
                        <a:t> </a:t>
                      </a:r>
                      <a:endParaRPr lang="en-US" sz="2000" dirty="0">
                        <a:solidFill>
                          <a:srgbClr val="FF0000"/>
                        </a:solidFill>
                        <a:effectLst/>
                        <a:latin typeface="Calibri"/>
                        <a:ea typeface="Calibri"/>
                        <a:cs typeface="Arial"/>
                      </a:endParaRPr>
                    </a:p>
                  </a:txBody>
                  <a:tcPr marL="68580" marR="68580" marT="0" marB="0"/>
                </a:tc>
              </a:tr>
              <a:tr h="983353">
                <a:tc>
                  <a:txBody>
                    <a:bodyPr/>
                    <a:lstStyle/>
                    <a:p>
                      <a:pPr algn="ctr">
                        <a:lnSpc>
                          <a:spcPct val="115000"/>
                        </a:lnSpc>
                        <a:spcAft>
                          <a:spcPts val="0"/>
                        </a:spcAft>
                      </a:pPr>
                      <a:r>
                        <a:rPr lang="en-US" sz="2000">
                          <a:effectLst/>
                        </a:rPr>
                        <a:t>Caused by DM</a:t>
                      </a:r>
                      <a:endParaRPr lang="en-US" sz="2000">
                        <a:effectLst/>
                        <a:latin typeface="Calibri"/>
                        <a:ea typeface="Calibri"/>
                        <a:cs typeface="Arial"/>
                      </a:endParaRPr>
                    </a:p>
                  </a:txBody>
                  <a:tcPr marL="68580" marR="68580" marT="0" marB="0"/>
                </a:tc>
                <a:tc>
                  <a:txBody>
                    <a:bodyPr/>
                    <a:lstStyle/>
                    <a:p>
                      <a:pPr algn="ctr">
                        <a:lnSpc>
                          <a:spcPct val="115000"/>
                        </a:lnSpc>
                        <a:spcAft>
                          <a:spcPts val="0"/>
                        </a:spcAft>
                      </a:pPr>
                      <a:r>
                        <a:rPr lang="en-US" sz="2000">
                          <a:effectLst/>
                        </a:rPr>
                        <a:t>Caused by chronic ischemia </a:t>
                      </a:r>
                      <a:endParaRPr lang="en-US" sz="2000">
                        <a:effectLst/>
                        <a:latin typeface="Calibri"/>
                        <a:ea typeface="Calibri"/>
                        <a:cs typeface="Arial"/>
                      </a:endParaRPr>
                    </a:p>
                  </a:txBody>
                  <a:tcPr marL="68580" marR="68580" marT="0" marB="0"/>
                </a:tc>
                <a:tc>
                  <a:txBody>
                    <a:bodyPr/>
                    <a:lstStyle/>
                    <a:p>
                      <a:pPr algn="ctr">
                        <a:lnSpc>
                          <a:spcPct val="115000"/>
                        </a:lnSpc>
                        <a:spcAft>
                          <a:spcPts val="0"/>
                        </a:spcAft>
                      </a:pPr>
                      <a:r>
                        <a:rPr lang="en-US" sz="2000">
                          <a:effectLst/>
                        </a:rPr>
                        <a:t>Caused by chronic limb insufficiency </a:t>
                      </a:r>
                      <a:br>
                        <a:rPr lang="en-US" sz="2000">
                          <a:effectLst/>
                        </a:rPr>
                      </a:br>
                      <a:r>
                        <a:rPr lang="en-US" sz="2000">
                          <a:effectLst/>
                        </a:rPr>
                        <a:t>varicose veins</a:t>
                      </a:r>
                      <a:endParaRPr lang="en-US" sz="2000">
                        <a:effectLst/>
                        <a:latin typeface="Calibri"/>
                        <a:ea typeface="Calibri"/>
                        <a:cs typeface="Arial"/>
                      </a:endParaRPr>
                    </a:p>
                  </a:txBody>
                  <a:tcPr marL="68580" marR="68580" marT="0" marB="0"/>
                </a:tc>
                <a:tc>
                  <a:txBody>
                    <a:bodyPr/>
                    <a:lstStyle/>
                    <a:p>
                      <a:pPr algn="ctr">
                        <a:lnSpc>
                          <a:spcPct val="115000"/>
                        </a:lnSpc>
                        <a:spcAft>
                          <a:spcPts val="0"/>
                        </a:spcAft>
                      </a:pPr>
                      <a:r>
                        <a:rPr lang="en-US" sz="2000" dirty="0">
                          <a:effectLst/>
                        </a:rPr>
                        <a:t>Caused by pressure in bed ridden patients</a:t>
                      </a:r>
                      <a:endParaRPr lang="en-US" sz="20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52517302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360947"/>
            <a:ext cx="10515600" cy="6112042"/>
          </a:xfrm>
        </p:spPr>
        <p:txBody>
          <a:bodyPr>
            <a:normAutofit fontScale="92500" lnSpcReduction="10000"/>
          </a:bodyPr>
          <a:lstStyle/>
          <a:p>
            <a:pPr marL="0" indent="0">
              <a:buNone/>
            </a:pPr>
            <a:r>
              <a:rPr lang="en-US" dirty="0"/>
              <a:t>-Why arterial ulcer cause pain? </a:t>
            </a:r>
            <a:br>
              <a:rPr lang="en-US" dirty="0"/>
            </a:br>
            <a:r>
              <a:rPr lang="en-US" dirty="0"/>
              <a:t>- anaerobic metabolism &gt; secretion of lactic acid &gt; irritates nerve endings &gt;&gt; severe </a:t>
            </a:r>
            <a:r>
              <a:rPr lang="en-US" dirty="0" smtClean="0"/>
              <a:t>pain</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r>
              <a:rPr lang="en-US" dirty="0"/>
              <a:t>This classification depends on the degree of healing </a:t>
            </a:r>
          </a:p>
          <a:p>
            <a:r>
              <a:rPr lang="en-US" dirty="0"/>
              <a:t>Grade 0 the best </a:t>
            </a:r>
          </a:p>
          <a:p>
            <a:r>
              <a:rPr lang="en-US" dirty="0"/>
              <a:t>Grade 5 the worst , worse prognosis </a:t>
            </a:r>
          </a:p>
          <a:p>
            <a:pPr marL="0" indent="0">
              <a:buNone/>
            </a:pPr>
            <a:endParaRPr lang="ar-JO" dirty="0"/>
          </a:p>
        </p:txBody>
      </p:sp>
      <p:pic>
        <p:nvPicPr>
          <p:cNvPr id="4" name="Picture 1" descr="94207748_560609494582959_6227036640225787904_n.png"/>
          <p:cNvPicPr/>
          <p:nvPr/>
        </p:nvPicPr>
        <p:blipFill>
          <a:blip r:embed="rId2" cstate="print"/>
          <a:stretch>
            <a:fillRect/>
          </a:stretch>
        </p:blipFill>
        <p:spPr>
          <a:xfrm>
            <a:off x="2478505" y="1564105"/>
            <a:ext cx="8301790" cy="3334285"/>
          </a:xfrm>
          <a:prstGeom prst="rect">
            <a:avLst/>
          </a:prstGeom>
        </p:spPr>
      </p:pic>
    </p:spTree>
    <p:extLst>
      <p:ext uri="{BB962C8B-B14F-4D97-AF65-F5344CB8AC3E}">
        <p14:creationId xmlns:p14="http://schemas.microsoft.com/office/powerpoint/2010/main" val="2518417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What's </a:t>
            </a:r>
            <a:r>
              <a:rPr lang="en-US" dirty="0"/>
              <a:t>most likely organism causing this condition?</a:t>
            </a:r>
          </a:p>
          <a:p>
            <a:pPr>
              <a:buNone/>
            </a:pPr>
            <a:endParaRPr lang="en-US" dirty="0"/>
          </a:p>
          <a:p>
            <a:r>
              <a:rPr lang="en-US" dirty="0"/>
              <a:t>Staph. </a:t>
            </a:r>
            <a:r>
              <a:rPr lang="en-US" dirty="0" err="1"/>
              <a:t>Aureus</a:t>
            </a:r>
            <a:endParaRPr lang="en-US" dirty="0"/>
          </a:p>
          <a:p>
            <a:r>
              <a:rPr lang="en-US" dirty="0"/>
              <a:t>Strep</a:t>
            </a:r>
          </a:p>
          <a:p>
            <a:r>
              <a:rPr lang="en-US" dirty="0" err="1"/>
              <a:t>E.coli</a:t>
            </a:r>
            <a:endParaRPr lang="en-US" dirty="0"/>
          </a:p>
          <a:p>
            <a:r>
              <a:rPr lang="en-US" dirty="0" err="1"/>
              <a:t>Klebsiella</a:t>
            </a:r>
            <a:r>
              <a:rPr lang="en-US" dirty="0"/>
              <a:t> </a:t>
            </a:r>
            <a:r>
              <a:rPr lang="en-US" dirty="0" err="1" smtClean="0"/>
              <a:t>pneumoniae</a:t>
            </a:r>
            <a:endParaRPr lang="en-US" dirty="0" smtClean="0"/>
          </a:p>
          <a:p>
            <a:endParaRPr lang="en-US" dirty="0" smtClean="0"/>
          </a:p>
          <a:p>
            <a:r>
              <a:rPr lang="en-US" b="1" dirty="0" smtClean="0"/>
              <a:t>Answer: Staph. </a:t>
            </a:r>
            <a:r>
              <a:rPr lang="en-US" b="1" dirty="0" err="1" smtClean="0"/>
              <a:t>Aureus</a:t>
            </a:r>
            <a:endParaRPr lang="en-US" b="1" dirty="0" smtClean="0"/>
          </a:p>
          <a:p>
            <a:endParaRPr lang="en-US" dirty="0"/>
          </a:p>
          <a:p>
            <a:endParaRPr lang="en-US"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a:buFontTx/>
              <a:buChar char="-"/>
            </a:pPr>
            <a:r>
              <a:rPr lang="en-US" b="1" dirty="0" smtClean="0"/>
              <a:t>in </a:t>
            </a:r>
            <a:r>
              <a:rPr lang="en-US" b="1" dirty="0"/>
              <a:t>diabetic neuropathy :</a:t>
            </a:r>
            <a:r>
              <a:rPr lang="en-US" dirty="0"/>
              <a:t> </a:t>
            </a:r>
            <a:br>
              <a:rPr lang="en-US" dirty="0"/>
            </a:br>
            <a:r>
              <a:rPr lang="en-US" dirty="0"/>
              <a:t>nerve supply for muscles is affected </a:t>
            </a:r>
            <a:br>
              <a:rPr lang="en-US" dirty="0"/>
            </a:br>
            <a:r>
              <a:rPr lang="en-US" dirty="0"/>
              <a:t>extensors stronger than  flexor </a:t>
            </a:r>
            <a:br>
              <a:rPr lang="en-US" dirty="0"/>
            </a:br>
            <a:r>
              <a:rPr lang="en-US" dirty="0"/>
              <a:t>foot shape changes &gt;&gt;  more pressure areas &gt;&gt; more trauma to the </a:t>
            </a:r>
            <a:r>
              <a:rPr lang="en-US" dirty="0" smtClean="0"/>
              <a:t>foot</a:t>
            </a:r>
          </a:p>
          <a:p>
            <a:pPr marL="0" indent="0">
              <a:buNone/>
            </a:pPr>
            <a:r>
              <a:rPr lang="en-US" dirty="0"/>
              <a:t/>
            </a:r>
            <a:br>
              <a:rPr lang="en-US" dirty="0"/>
            </a:br>
            <a:r>
              <a:rPr lang="en-US" dirty="0"/>
              <a:t>- </a:t>
            </a:r>
            <a:r>
              <a:rPr lang="en-US" b="1" dirty="0"/>
              <a:t>in diabetic </a:t>
            </a:r>
            <a:r>
              <a:rPr lang="en-US" b="1" dirty="0" err="1"/>
              <a:t>microangiopathy</a:t>
            </a:r>
            <a:r>
              <a:rPr lang="en-US" dirty="0"/>
              <a:t> :  atherosclerosis and ischemia </a:t>
            </a:r>
            <a:endParaRPr lang="ar-JO" dirty="0"/>
          </a:p>
        </p:txBody>
      </p:sp>
    </p:spTree>
    <p:extLst>
      <p:ext uri="{BB962C8B-B14F-4D97-AF65-F5344CB8AC3E}">
        <p14:creationId xmlns:p14="http://schemas.microsoft.com/office/powerpoint/2010/main" val="377847703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endParaRPr lang="ar-JO"/>
          </a:p>
        </p:txBody>
      </p:sp>
      <p:pic>
        <p:nvPicPr>
          <p:cNvPr id="4" name="Picture 3" descr="bacterial-corneal-ulcer-23-638.jpg"/>
          <p:cNvPicPr/>
          <p:nvPr/>
        </p:nvPicPr>
        <p:blipFill>
          <a:blip r:embed="rId2" cstate="print"/>
          <a:stretch>
            <a:fillRect/>
          </a:stretch>
        </p:blipFill>
        <p:spPr>
          <a:xfrm>
            <a:off x="409073" y="1034716"/>
            <a:ext cx="5606716" cy="5483893"/>
          </a:xfrm>
          <a:prstGeom prst="rect">
            <a:avLst/>
          </a:prstGeom>
        </p:spPr>
      </p:pic>
      <p:pic>
        <p:nvPicPr>
          <p:cNvPr id="5" name="Picture 6" descr="78649480_821137018339839_236875460783374336_o.jpg"/>
          <p:cNvPicPr/>
          <p:nvPr/>
        </p:nvPicPr>
        <p:blipFill>
          <a:blip r:embed="rId3" cstate="print"/>
          <a:stretch>
            <a:fillRect/>
          </a:stretch>
        </p:blipFill>
        <p:spPr>
          <a:xfrm>
            <a:off x="6015789" y="360947"/>
            <a:ext cx="5768641" cy="6157662"/>
          </a:xfrm>
          <a:prstGeom prst="rect">
            <a:avLst/>
          </a:prstGeom>
        </p:spPr>
      </p:pic>
    </p:spTree>
    <p:extLst>
      <p:ext uri="{BB962C8B-B14F-4D97-AF65-F5344CB8AC3E}">
        <p14:creationId xmlns:p14="http://schemas.microsoft.com/office/powerpoint/2010/main" val="128509081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solidFill>
                  <a:srgbClr val="FF0000"/>
                </a:solidFill>
              </a:rPr>
              <a:t>Ulcer examination : inspection and palpation </a:t>
            </a:r>
            <a:endParaRPr lang="en-US" dirty="0">
              <a:solidFill>
                <a:srgbClr val="FF0000"/>
              </a:solidFill>
            </a:endParaRPr>
          </a:p>
        </p:txBody>
      </p:sp>
      <p:sp>
        <p:nvSpPr>
          <p:cNvPr id="3" name="عنصر نائب للمحتوى 2"/>
          <p:cNvSpPr>
            <a:spLocks noGrp="1"/>
          </p:cNvSpPr>
          <p:nvPr>
            <p:ph idx="1"/>
          </p:nvPr>
        </p:nvSpPr>
        <p:spPr/>
        <p:txBody>
          <a:bodyPr/>
          <a:lstStyle/>
          <a:p>
            <a:r>
              <a:rPr lang="en-US" b="1" dirty="0"/>
              <a:t>inspection</a:t>
            </a:r>
            <a:r>
              <a:rPr lang="en-US" dirty="0"/>
              <a:t> </a:t>
            </a:r>
            <a:br>
              <a:rPr lang="en-US" dirty="0"/>
            </a:br>
            <a:r>
              <a:rPr lang="en-US" dirty="0"/>
              <a:t>site : tip of finger , sacrum , medial  malleolus</a:t>
            </a:r>
            <a:br>
              <a:rPr lang="en-US" dirty="0"/>
            </a:br>
            <a:r>
              <a:rPr lang="en-US" dirty="0"/>
              <a:t>size :</a:t>
            </a:r>
            <a:br>
              <a:rPr lang="en-US" dirty="0"/>
            </a:br>
            <a:r>
              <a:rPr lang="en-US" dirty="0"/>
              <a:t>shape: regular, irregular, oval , round..</a:t>
            </a:r>
            <a:br>
              <a:rPr lang="en-US" dirty="0"/>
            </a:br>
            <a:r>
              <a:rPr lang="en-US" dirty="0"/>
              <a:t>Margin:  discoloration brownish, dilated veins ( 0.5 cm from ulcer )</a:t>
            </a:r>
            <a:br>
              <a:rPr lang="en-US" dirty="0"/>
            </a:br>
            <a:r>
              <a:rPr lang="en-US" dirty="0"/>
              <a:t>surrounding </a:t>
            </a:r>
            <a:r>
              <a:rPr lang="en-US" dirty="0" err="1"/>
              <a:t>area:all</a:t>
            </a:r>
            <a:r>
              <a:rPr lang="en-US" dirty="0"/>
              <a:t> the area around it </a:t>
            </a:r>
            <a:br>
              <a:rPr lang="en-US" dirty="0"/>
            </a:br>
            <a:r>
              <a:rPr lang="en-US" dirty="0"/>
              <a:t>floor : discharge yellowish , granulation tissue , bone , blood</a:t>
            </a:r>
            <a:br>
              <a:rPr lang="en-US" dirty="0"/>
            </a:br>
            <a:r>
              <a:rPr lang="en-US" dirty="0">
                <a:solidFill>
                  <a:srgbClr val="FF0000"/>
                </a:solidFill>
              </a:rPr>
              <a:t>edge: slopping, raised, everted</a:t>
            </a:r>
            <a:endParaRPr lang="ar-JO" dirty="0">
              <a:solidFill>
                <a:srgbClr val="FF0000"/>
              </a:solidFill>
            </a:endParaRPr>
          </a:p>
        </p:txBody>
      </p:sp>
      <p:pic>
        <p:nvPicPr>
          <p:cNvPr id="4" name="Picture 0" descr="image2.jpg.jpg"/>
          <p:cNvPicPr/>
          <p:nvPr/>
        </p:nvPicPr>
        <p:blipFill>
          <a:blip r:embed="rId2" cstate="print"/>
          <a:stretch>
            <a:fillRect/>
          </a:stretch>
        </p:blipFill>
        <p:spPr>
          <a:xfrm>
            <a:off x="8301788" y="1379369"/>
            <a:ext cx="3481137" cy="1869157"/>
          </a:xfrm>
          <a:prstGeom prst="rect">
            <a:avLst/>
          </a:prstGeom>
        </p:spPr>
      </p:pic>
    </p:spTree>
    <p:extLst>
      <p:ext uri="{BB962C8B-B14F-4D97-AF65-F5344CB8AC3E}">
        <p14:creationId xmlns:p14="http://schemas.microsoft.com/office/powerpoint/2010/main" val="222843125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93826584_796476127545424_6201929648687808512_n.png"/>
          <p:cNvPicPr/>
          <p:nvPr/>
        </p:nvPicPr>
        <p:blipFill>
          <a:blip r:embed="rId2" cstate="print"/>
          <a:stretch>
            <a:fillRect/>
          </a:stretch>
        </p:blipFill>
        <p:spPr>
          <a:xfrm>
            <a:off x="2774783" y="0"/>
            <a:ext cx="2647950" cy="6858000"/>
          </a:xfrm>
          <a:prstGeom prst="rect">
            <a:avLst/>
          </a:prstGeom>
        </p:spPr>
      </p:pic>
      <p:pic>
        <p:nvPicPr>
          <p:cNvPr id="5" name="Picture 5" descr="93890200_226090301822142_4925457671735214080_n.png"/>
          <p:cNvPicPr/>
          <p:nvPr/>
        </p:nvPicPr>
        <p:blipFill>
          <a:blip r:embed="rId3" cstate="print"/>
          <a:stretch>
            <a:fillRect/>
          </a:stretch>
        </p:blipFill>
        <p:spPr>
          <a:xfrm>
            <a:off x="5422733" y="9470"/>
            <a:ext cx="2533650" cy="6953360"/>
          </a:xfrm>
          <a:prstGeom prst="rect">
            <a:avLst/>
          </a:prstGeom>
        </p:spPr>
      </p:pic>
    </p:spTree>
    <p:extLst>
      <p:ext uri="{BB962C8B-B14F-4D97-AF65-F5344CB8AC3E}">
        <p14:creationId xmlns:p14="http://schemas.microsoft.com/office/powerpoint/2010/main" val="369430977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0" indent="0">
              <a:buNone/>
            </a:pPr>
            <a:r>
              <a:rPr lang="en-US" dirty="0">
                <a:solidFill>
                  <a:srgbClr val="FF0000"/>
                </a:solidFill>
              </a:rPr>
              <a:t>Lymph nodes : Lower limbs &gt; inguinal / upper limbs &gt; axillary </a:t>
            </a:r>
            <a:r>
              <a:rPr lang="en-US" dirty="0"/>
              <a:t/>
            </a:r>
            <a:br>
              <a:rPr lang="en-US" dirty="0"/>
            </a:br>
            <a:r>
              <a:rPr lang="en-US" dirty="0"/>
              <a:t>-most common edge? Slopping (healing ulcer)</a:t>
            </a:r>
            <a:br>
              <a:rPr lang="en-US" dirty="0"/>
            </a:br>
            <a:r>
              <a:rPr lang="en-US" dirty="0"/>
              <a:t/>
            </a:r>
            <a:br>
              <a:rPr lang="en-US" dirty="0"/>
            </a:br>
            <a:r>
              <a:rPr lang="en-US" dirty="0"/>
              <a:t>-everted edges &gt; Malignancy ( </a:t>
            </a:r>
            <a:r>
              <a:rPr lang="en-US" dirty="0" err="1"/>
              <a:t>marjolin</a:t>
            </a:r>
            <a:r>
              <a:rPr lang="en-US" dirty="0"/>
              <a:t> ulcer) &gt; squamous cell carcinoma </a:t>
            </a:r>
            <a:br>
              <a:rPr lang="en-US" dirty="0"/>
            </a:br>
            <a:r>
              <a:rPr lang="en-US" dirty="0"/>
              <a:t>- punched out &gt; Diabetic foot &gt; chronicity ( </a:t>
            </a:r>
            <a:r>
              <a:rPr lang="ar-JO" dirty="0"/>
              <a:t>زاوية قائمة</a:t>
            </a:r>
            <a:r>
              <a:rPr lang="en-US" dirty="0"/>
              <a:t>) &gt; healing and infection ..</a:t>
            </a:r>
            <a:endParaRPr lang="ar-JO" dirty="0"/>
          </a:p>
        </p:txBody>
      </p:sp>
    </p:spTree>
    <p:extLst>
      <p:ext uri="{BB962C8B-B14F-4D97-AF65-F5344CB8AC3E}">
        <p14:creationId xmlns:p14="http://schemas.microsoft.com/office/powerpoint/2010/main" val="308996232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*Palpation: 2 hands if large sized </a:t>
            </a:r>
            <a:endParaRPr lang="ar-JO" dirty="0"/>
          </a:p>
        </p:txBody>
      </p:sp>
      <p:sp>
        <p:nvSpPr>
          <p:cNvPr id="3" name="عنصر نائب للمحتوى 2"/>
          <p:cNvSpPr>
            <a:spLocks noGrp="1"/>
          </p:cNvSpPr>
          <p:nvPr>
            <p:ph idx="1"/>
          </p:nvPr>
        </p:nvSpPr>
        <p:spPr/>
        <p:txBody>
          <a:bodyPr/>
          <a:lstStyle/>
          <a:p>
            <a:r>
              <a:rPr lang="en-US" dirty="0"/>
              <a:t>temperature </a:t>
            </a:r>
            <a:br>
              <a:rPr lang="en-US" dirty="0"/>
            </a:br>
            <a:r>
              <a:rPr lang="en-US" dirty="0"/>
              <a:t>tenderness</a:t>
            </a:r>
            <a:br>
              <a:rPr lang="en-US" dirty="0"/>
            </a:br>
            <a:r>
              <a:rPr lang="en-US" dirty="0"/>
              <a:t>discharge ( by squeezing ) : blood&gt; malignancy / pus &gt; infection/ serosanguinous  or clear fluid &gt; healing ulcer</a:t>
            </a:r>
            <a:br>
              <a:rPr lang="en-US" dirty="0"/>
            </a:br>
            <a:r>
              <a:rPr lang="en-US" dirty="0"/>
              <a:t>induration: infection / if hard induration &gt; malignancy</a:t>
            </a:r>
            <a:br>
              <a:rPr lang="en-US" dirty="0"/>
            </a:br>
            <a:r>
              <a:rPr lang="en-US" dirty="0"/>
              <a:t>fixation : Fixed&gt; malignant</a:t>
            </a:r>
            <a:br>
              <a:rPr lang="en-US" dirty="0"/>
            </a:br>
            <a:r>
              <a:rPr lang="en-US" b="1" dirty="0">
                <a:solidFill>
                  <a:srgbClr val="FF0000"/>
                </a:solidFill>
              </a:rPr>
              <a:t>DON’T forget the examination of lymph nodes ( </a:t>
            </a:r>
            <a:r>
              <a:rPr lang="ar-JO" b="1" dirty="0">
                <a:solidFill>
                  <a:srgbClr val="FF0000"/>
                </a:solidFill>
              </a:rPr>
              <a:t>نص العلامة</a:t>
            </a:r>
            <a:r>
              <a:rPr lang="en-US" b="1" dirty="0">
                <a:solidFill>
                  <a:srgbClr val="FF0000"/>
                </a:solidFill>
              </a:rPr>
              <a:t>)</a:t>
            </a:r>
            <a:endParaRPr lang="en-US" dirty="0">
              <a:solidFill>
                <a:srgbClr val="FF0000"/>
              </a:solidFill>
            </a:endParaRPr>
          </a:p>
          <a:p>
            <a:r>
              <a:rPr lang="en-US" b="1" dirty="0">
                <a:solidFill>
                  <a:srgbClr val="FF0000"/>
                </a:solidFill>
              </a:rPr>
              <a:t>If enlarged and tender most likely infection </a:t>
            </a:r>
            <a:endParaRPr lang="en-US" dirty="0">
              <a:solidFill>
                <a:srgbClr val="FF0000"/>
              </a:solidFill>
            </a:endParaRPr>
          </a:p>
          <a:p>
            <a:r>
              <a:rPr lang="en-US" b="1" dirty="0">
                <a:solidFill>
                  <a:srgbClr val="FF0000"/>
                </a:solidFill>
              </a:rPr>
              <a:t>If enlarged and hard in consistency its malignancy </a:t>
            </a:r>
            <a:endParaRPr lang="en-US" dirty="0">
              <a:solidFill>
                <a:srgbClr val="FF0000"/>
              </a:solidFill>
            </a:endParaRPr>
          </a:p>
          <a:p>
            <a:r>
              <a:rPr lang="en-US" b="1" dirty="0">
                <a:solidFill>
                  <a:srgbClr val="FF0000"/>
                </a:solidFill>
              </a:rPr>
              <a:t>Enlarged not tender and soft it indicates chronic inflammation </a:t>
            </a:r>
            <a:endParaRPr lang="en-US" dirty="0">
              <a:solidFill>
                <a:srgbClr val="FF0000"/>
              </a:solidFill>
            </a:endParaRPr>
          </a:p>
          <a:p>
            <a:endParaRPr lang="ar-JO" dirty="0"/>
          </a:p>
        </p:txBody>
      </p:sp>
    </p:spTree>
    <p:extLst>
      <p:ext uri="{BB962C8B-B14F-4D97-AF65-F5344CB8AC3E}">
        <p14:creationId xmlns:p14="http://schemas.microsoft.com/office/powerpoint/2010/main" val="337363052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r>
              <a:rPr lang="en-US" dirty="0"/>
              <a:t>Healing ulcer: slopping edge + granulation </a:t>
            </a:r>
            <a:r>
              <a:rPr lang="en-US" dirty="0" smtClean="0"/>
              <a:t>tissue</a:t>
            </a:r>
          </a:p>
          <a:p>
            <a:endParaRPr lang="en-US" dirty="0"/>
          </a:p>
          <a:p>
            <a:r>
              <a:rPr lang="en-US" dirty="0" smtClean="0"/>
              <a:t>Malignant </a:t>
            </a:r>
            <a:r>
              <a:rPr lang="en-US" dirty="0"/>
              <a:t>Ulcer : everted edge &gt;&gt; first thing to do is biopsy</a:t>
            </a:r>
            <a:r>
              <a:rPr lang="en-US" dirty="0" smtClean="0"/>
              <a:t>.</a:t>
            </a:r>
          </a:p>
          <a:p>
            <a:endParaRPr lang="en-US" dirty="0"/>
          </a:p>
          <a:p>
            <a:r>
              <a:rPr lang="en-US" dirty="0" smtClean="0"/>
              <a:t>Undermined </a:t>
            </a:r>
            <a:r>
              <a:rPr lang="en-US" dirty="0"/>
              <a:t>ulcer is very rare &gt; it means TB</a:t>
            </a:r>
          </a:p>
          <a:p>
            <a:endParaRPr lang="ar-JO" dirty="0"/>
          </a:p>
        </p:txBody>
      </p:sp>
    </p:spTree>
    <p:extLst>
      <p:ext uri="{BB962C8B-B14F-4D97-AF65-F5344CB8AC3E}">
        <p14:creationId xmlns:p14="http://schemas.microsoft.com/office/powerpoint/2010/main" val="52484309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How to manage :  </a:t>
            </a:r>
            <a:endParaRPr lang="ar-JO" dirty="0"/>
          </a:p>
        </p:txBody>
      </p:sp>
      <p:sp>
        <p:nvSpPr>
          <p:cNvPr id="3" name="عنصر نائب للمحتوى 2"/>
          <p:cNvSpPr>
            <a:spLocks noGrp="1"/>
          </p:cNvSpPr>
          <p:nvPr>
            <p:ph idx="1"/>
          </p:nvPr>
        </p:nvSpPr>
        <p:spPr/>
        <p:txBody>
          <a:bodyPr/>
          <a:lstStyle/>
          <a:p>
            <a:r>
              <a:rPr lang="en-US" dirty="0"/>
              <a:t>General : </a:t>
            </a:r>
            <a:r>
              <a:rPr lang="en-US" dirty="0" err="1"/>
              <a:t>cbc</a:t>
            </a:r>
            <a:r>
              <a:rPr lang="en-US" dirty="0"/>
              <a:t> , Doppler , </a:t>
            </a:r>
            <a:r>
              <a:rPr lang="en-US" dirty="0" err="1"/>
              <a:t>ct</a:t>
            </a:r>
            <a:r>
              <a:rPr lang="en-US" dirty="0"/>
              <a:t> </a:t>
            </a:r>
            <a:r>
              <a:rPr lang="en-US" dirty="0" err="1"/>
              <a:t>angio</a:t>
            </a:r>
            <a:r>
              <a:rPr lang="en-US" dirty="0"/>
              <a:t> , diabetic profile , lipid profile , </a:t>
            </a:r>
          </a:p>
          <a:p>
            <a:r>
              <a:rPr lang="en-US" dirty="0"/>
              <a:t>Specific : management of the ulcer itself debridement , antibiotic , dressing , culture , if suspecting malignancy get biopsy  </a:t>
            </a:r>
          </a:p>
          <a:p>
            <a:endParaRPr lang="ar-JO" dirty="0"/>
          </a:p>
        </p:txBody>
      </p:sp>
    </p:spTree>
    <p:extLst>
      <p:ext uri="{BB962C8B-B14F-4D97-AF65-F5344CB8AC3E}">
        <p14:creationId xmlns:p14="http://schemas.microsoft.com/office/powerpoint/2010/main" val="54616684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dirty="0">
                <a:solidFill>
                  <a:srgbClr val="FF0000"/>
                </a:solidFill>
              </a:rPr>
              <a:t>Sinus and </a:t>
            </a:r>
            <a:r>
              <a:rPr lang="en-US" b="1" dirty="0" smtClean="0">
                <a:solidFill>
                  <a:srgbClr val="FF0000"/>
                </a:solidFill>
              </a:rPr>
              <a:t>Fistula</a:t>
            </a:r>
            <a:endParaRPr lang="ar-JO" dirty="0">
              <a:solidFill>
                <a:srgbClr val="FF0000"/>
              </a:solidFill>
            </a:endParaRPr>
          </a:p>
        </p:txBody>
      </p:sp>
      <p:sp>
        <p:nvSpPr>
          <p:cNvPr id="3" name="عنصر نائب للمحتوى 2"/>
          <p:cNvSpPr>
            <a:spLocks noGrp="1"/>
          </p:cNvSpPr>
          <p:nvPr>
            <p:ph idx="1"/>
          </p:nvPr>
        </p:nvSpPr>
        <p:spPr/>
        <p:txBody>
          <a:bodyPr/>
          <a:lstStyle/>
          <a:p>
            <a:endParaRPr lang="ar-JO"/>
          </a:p>
        </p:txBody>
      </p:sp>
    </p:spTree>
    <p:extLst>
      <p:ext uri="{BB962C8B-B14F-4D97-AF65-F5344CB8AC3E}">
        <p14:creationId xmlns:p14="http://schemas.microsoft.com/office/powerpoint/2010/main" val="219802707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r>
              <a:rPr lang="en-US" dirty="0"/>
              <a:t>-Sinus is like a cave (blind end tract) surrounded by granulation tissue </a:t>
            </a:r>
            <a:br>
              <a:rPr lang="en-US" dirty="0"/>
            </a:br>
            <a:r>
              <a:rPr lang="en-US" dirty="0"/>
              <a:t>like PNS (commonest )</a:t>
            </a:r>
            <a:br>
              <a:rPr lang="en-US" dirty="0"/>
            </a:br>
            <a:r>
              <a:rPr lang="en-US" dirty="0"/>
              <a:t>we have foreign body (hair, stitch, stone in abdomen after lap </a:t>
            </a:r>
            <a:r>
              <a:rPr lang="en-US" dirty="0" err="1"/>
              <a:t>chole</a:t>
            </a:r>
            <a:r>
              <a:rPr lang="en-US" dirty="0"/>
              <a:t>) &gt;&gt; inflammation and granulation&gt;&gt; pus is discharged through an opening (sinus).</a:t>
            </a:r>
          </a:p>
          <a:p>
            <a:r>
              <a:rPr lang="en-US" dirty="0"/>
              <a:t>-fistula is like tunnel ( 2 openings)  communication between two epithelialized or endothelial linings</a:t>
            </a:r>
            <a:br>
              <a:rPr lang="en-US" dirty="0"/>
            </a:br>
            <a:r>
              <a:rPr lang="en-US" dirty="0" err="1"/>
              <a:t>entercutaneous</a:t>
            </a:r>
            <a:r>
              <a:rPr lang="en-US" dirty="0"/>
              <a:t> fistula : between bowel (columnar epithelium) and skin (stratified squamous)</a:t>
            </a:r>
          </a:p>
          <a:p>
            <a:r>
              <a:rPr lang="en-US" dirty="0"/>
              <a:t>2 types congenital and iatrogenic </a:t>
            </a:r>
          </a:p>
          <a:p>
            <a:pPr marL="0" indent="0">
              <a:buNone/>
            </a:pPr>
            <a:endParaRPr lang="ar-JO" dirty="0"/>
          </a:p>
        </p:txBody>
      </p:sp>
    </p:spTree>
    <p:extLst>
      <p:ext uri="{BB962C8B-B14F-4D97-AF65-F5344CB8AC3E}">
        <p14:creationId xmlns:p14="http://schemas.microsoft.com/office/powerpoint/2010/main" val="180027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png"/>
          <p:cNvPicPr>
            <a:picLocks noGrp="1" noChangeAspect="1"/>
          </p:cNvPicPr>
          <p:nvPr>
            <p:ph idx="1"/>
          </p:nvPr>
        </p:nvPicPr>
        <p:blipFill>
          <a:blip r:embed="rId2" cstate="print"/>
          <a:stretch>
            <a:fillRect/>
          </a:stretch>
        </p:blipFill>
        <p:spPr>
          <a:xfrm>
            <a:off x="1320800" y="838200"/>
            <a:ext cx="9347200" cy="5410200"/>
          </a:xfrm>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Examination: site, number, discharge</a:t>
            </a:r>
            <a:endParaRPr lang="ar-JO" dirty="0"/>
          </a:p>
        </p:txBody>
      </p:sp>
      <p:sp>
        <p:nvSpPr>
          <p:cNvPr id="3" name="عنصر نائب للمحتوى 2"/>
          <p:cNvSpPr>
            <a:spLocks noGrp="1"/>
          </p:cNvSpPr>
          <p:nvPr>
            <p:ph idx="1"/>
          </p:nvPr>
        </p:nvSpPr>
        <p:spPr/>
        <p:txBody>
          <a:bodyPr/>
          <a:lstStyle/>
          <a:p>
            <a:r>
              <a:rPr lang="en-US" dirty="0" smtClean="0"/>
              <a:t>Sinus </a:t>
            </a:r>
            <a:r>
              <a:rPr lang="en-US" dirty="0"/>
              <a:t>should be treated as soon as possible because chronic sinus predispose to Squamous cell Carcinoma.</a:t>
            </a:r>
          </a:p>
          <a:p>
            <a:pPr lvl="0"/>
            <a:r>
              <a:rPr lang="en-US" dirty="0"/>
              <a:t>Most specific investigation for sinus other than CT, MRI: contrast and imaging (</a:t>
            </a:r>
            <a:r>
              <a:rPr lang="en-US" dirty="0" err="1"/>
              <a:t>fistulography</a:t>
            </a:r>
            <a:r>
              <a:rPr lang="en-US" dirty="0"/>
              <a:t> or </a:t>
            </a:r>
            <a:r>
              <a:rPr lang="en-US" dirty="0" err="1"/>
              <a:t>synography</a:t>
            </a:r>
            <a:r>
              <a:rPr lang="en-US" dirty="0"/>
              <a:t> or </a:t>
            </a:r>
            <a:r>
              <a:rPr lang="en-US" dirty="0" err="1"/>
              <a:t>syntography</a:t>
            </a:r>
            <a:r>
              <a:rPr lang="en-US" dirty="0"/>
              <a:t> ) &gt;&gt; it lets you know how to manage. </a:t>
            </a:r>
          </a:p>
          <a:p>
            <a:pPr lvl="0"/>
            <a:r>
              <a:rPr lang="en-US" dirty="0" err="1"/>
              <a:t>Mx</a:t>
            </a:r>
            <a:r>
              <a:rPr lang="en-US" dirty="0"/>
              <a:t> of sinus …. Operation to prevent malignant pus formation </a:t>
            </a:r>
          </a:p>
          <a:p>
            <a:pPr lvl="0"/>
            <a:r>
              <a:rPr lang="en-US" dirty="0"/>
              <a:t>Fistula … treatment of the cause </a:t>
            </a:r>
          </a:p>
          <a:p>
            <a:endParaRPr lang="ar-JO" dirty="0"/>
          </a:p>
        </p:txBody>
      </p:sp>
    </p:spTree>
    <p:extLst>
      <p:ext uri="{BB962C8B-B14F-4D97-AF65-F5344CB8AC3E}">
        <p14:creationId xmlns:p14="http://schemas.microsoft.com/office/powerpoint/2010/main" val="392381994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0" algn="ctr"/>
            <a:r>
              <a:rPr lang="en-US" b="1" dirty="0">
                <a:solidFill>
                  <a:srgbClr val="FF0000"/>
                </a:solidFill>
              </a:rPr>
              <a:t>Factors causes prolongation of </a:t>
            </a:r>
            <a:r>
              <a:rPr lang="en-US" b="1" dirty="0" err="1">
                <a:solidFill>
                  <a:srgbClr val="FF0000"/>
                </a:solidFill>
              </a:rPr>
              <a:t>fisula</a:t>
            </a:r>
            <a:r>
              <a:rPr lang="en-US" b="1" dirty="0">
                <a:solidFill>
                  <a:srgbClr val="FF0000"/>
                </a:solidFill>
              </a:rPr>
              <a:t> healing : FRIENDS </a:t>
            </a:r>
            <a:endParaRPr lang="ar-JO" b="1" dirty="0">
              <a:solidFill>
                <a:srgbClr val="FF0000"/>
              </a:solidFill>
            </a:endParaRPr>
          </a:p>
        </p:txBody>
      </p:sp>
      <p:sp>
        <p:nvSpPr>
          <p:cNvPr id="3" name="عنصر نائب للمحتوى 2"/>
          <p:cNvSpPr>
            <a:spLocks noGrp="1"/>
          </p:cNvSpPr>
          <p:nvPr>
            <p:ph idx="1"/>
          </p:nvPr>
        </p:nvSpPr>
        <p:spPr/>
        <p:txBody>
          <a:bodyPr/>
          <a:lstStyle/>
          <a:p>
            <a:r>
              <a:rPr lang="en-US" dirty="0" smtClean="0">
                <a:solidFill>
                  <a:srgbClr val="FF0000"/>
                </a:solidFill>
              </a:rPr>
              <a:t>F</a:t>
            </a:r>
            <a:r>
              <a:rPr lang="en-US" dirty="0" smtClean="0"/>
              <a:t>oreign </a:t>
            </a:r>
            <a:r>
              <a:rPr lang="en-US" dirty="0"/>
              <a:t>body </a:t>
            </a:r>
          </a:p>
          <a:p>
            <a:r>
              <a:rPr lang="en-US" dirty="0">
                <a:solidFill>
                  <a:srgbClr val="FF0000"/>
                </a:solidFill>
              </a:rPr>
              <a:t>R</a:t>
            </a:r>
            <a:r>
              <a:rPr lang="en-US" dirty="0"/>
              <a:t>adiation </a:t>
            </a:r>
          </a:p>
          <a:p>
            <a:r>
              <a:rPr lang="en-US" dirty="0" err="1">
                <a:solidFill>
                  <a:srgbClr val="FF0000"/>
                </a:solidFill>
              </a:rPr>
              <a:t>E</a:t>
            </a:r>
            <a:r>
              <a:rPr lang="en-US" dirty="0" err="1"/>
              <a:t>pithilized</a:t>
            </a:r>
            <a:r>
              <a:rPr lang="en-US" dirty="0"/>
              <a:t> surface </a:t>
            </a:r>
          </a:p>
          <a:p>
            <a:r>
              <a:rPr lang="en-US" dirty="0">
                <a:solidFill>
                  <a:srgbClr val="FF0000"/>
                </a:solidFill>
              </a:rPr>
              <a:t>I</a:t>
            </a:r>
            <a:r>
              <a:rPr lang="en-US" dirty="0"/>
              <a:t>nflammation / infection </a:t>
            </a:r>
          </a:p>
          <a:p>
            <a:r>
              <a:rPr lang="en-US" dirty="0">
                <a:solidFill>
                  <a:srgbClr val="FF0000"/>
                </a:solidFill>
              </a:rPr>
              <a:t>N</a:t>
            </a:r>
            <a:r>
              <a:rPr lang="en-US" dirty="0"/>
              <a:t>eoplasm </a:t>
            </a:r>
          </a:p>
          <a:p>
            <a:r>
              <a:rPr lang="en-US" dirty="0">
                <a:solidFill>
                  <a:srgbClr val="FF0000"/>
                </a:solidFill>
              </a:rPr>
              <a:t>D</a:t>
            </a:r>
            <a:r>
              <a:rPr lang="en-US" dirty="0"/>
              <a:t>istal obstruction </a:t>
            </a:r>
          </a:p>
          <a:p>
            <a:r>
              <a:rPr lang="en-US" dirty="0">
                <a:solidFill>
                  <a:srgbClr val="FF0000"/>
                </a:solidFill>
              </a:rPr>
              <a:t>S</a:t>
            </a:r>
            <a:r>
              <a:rPr lang="en-US" dirty="0"/>
              <a:t>hort tract </a:t>
            </a:r>
          </a:p>
        </p:txBody>
      </p:sp>
    </p:spTree>
    <p:extLst>
      <p:ext uri="{BB962C8B-B14F-4D97-AF65-F5344CB8AC3E}">
        <p14:creationId xmlns:p14="http://schemas.microsoft.com/office/powerpoint/2010/main" val="80722477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dirty="0">
                <a:solidFill>
                  <a:srgbClr val="FF0000"/>
                </a:solidFill>
              </a:rPr>
              <a:t>Fluids and Electrolytes</a:t>
            </a:r>
            <a:endParaRPr lang="ar-JO" dirty="0"/>
          </a:p>
        </p:txBody>
      </p:sp>
      <p:sp>
        <p:nvSpPr>
          <p:cNvPr id="3" name="عنصر نائب للمحتوى 2"/>
          <p:cNvSpPr>
            <a:spLocks noGrp="1"/>
          </p:cNvSpPr>
          <p:nvPr>
            <p:ph idx="1"/>
          </p:nvPr>
        </p:nvSpPr>
        <p:spPr/>
        <p:txBody>
          <a:bodyPr/>
          <a:lstStyle/>
          <a:p>
            <a:endParaRPr lang="ar-JO"/>
          </a:p>
        </p:txBody>
      </p:sp>
    </p:spTree>
    <p:extLst>
      <p:ext uri="{BB962C8B-B14F-4D97-AF65-F5344CB8AC3E}">
        <p14:creationId xmlns:p14="http://schemas.microsoft.com/office/powerpoint/2010/main" val="21047246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dirty="0">
                <a:solidFill>
                  <a:srgbClr val="FF0000"/>
                </a:solidFill>
              </a:rPr>
              <a:t>Fluids and </a:t>
            </a:r>
            <a:r>
              <a:rPr lang="en-US" b="1" dirty="0" smtClean="0">
                <a:solidFill>
                  <a:srgbClr val="FF0000"/>
                </a:solidFill>
              </a:rPr>
              <a:t>Electrolytes</a:t>
            </a:r>
            <a:endParaRPr lang="ar-JO" dirty="0">
              <a:solidFill>
                <a:srgbClr val="FF0000"/>
              </a:solidFill>
            </a:endParaRPr>
          </a:p>
        </p:txBody>
      </p:sp>
      <p:sp>
        <p:nvSpPr>
          <p:cNvPr id="3" name="عنصر نائب للمحتوى 2"/>
          <p:cNvSpPr>
            <a:spLocks noGrp="1"/>
          </p:cNvSpPr>
          <p:nvPr>
            <p:ph idx="1"/>
          </p:nvPr>
        </p:nvSpPr>
        <p:spPr/>
        <p:txBody>
          <a:bodyPr/>
          <a:lstStyle/>
          <a:p>
            <a:r>
              <a:rPr lang="en-US" dirty="0"/>
              <a:t>From surgical point of view most important </a:t>
            </a:r>
            <a:r>
              <a:rPr lang="ar-JO" dirty="0"/>
              <a:t>لكن كله مهم وممكن يجي عليه </a:t>
            </a:r>
            <a:r>
              <a:rPr lang="ar-JO" dirty="0" err="1"/>
              <a:t>اسئله</a:t>
            </a:r>
            <a:r>
              <a:rPr lang="ar-JO" dirty="0"/>
              <a:t> </a:t>
            </a:r>
            <a:r>
              <a:rPr lang="en-US" dirty="0"/>
              <a:t/>
            </a:r>
            <a:br>
              <a:rPr lang="en-US" dirty="0"/>
            </a:br>
            <a:r>
              <a:rPr lang="en-US" dirty="0"/>
              <a:t>Hypokalemia </a:t>
            </a:r>
            <a:br>
              <a:rPr lang="en-US" dirty="0"/>
            </a:br>
            <a:r>
              <a:rPr lang="en-US" dirty="0"/>
              <a:t>Hyponatremia</a:t>
            </a:r>
            <a:br>
              <a:rPr lang="en-US" dirty="0"/>
            </a:br>
            <a:r>
              <a:rPr lang="en-US" dirty="0"/>
              <a:t>Hypercalcemia</a:t>
            </a:r>
            <a:br>
              <a:rPr lang="en-US" dirty="0"/>
            </a:br>
            <a:endParaRPr lang="ar-JO" dirty="0"/>
          </a:p>
        </p:txBody>
      </p:sp>
    </p:spTree>
    <p:extLst>
      <p:ext uri="{BB962C8B-B14F-4D97-AF65-F5344CB8AC3E}">
        <p14:creationId xmlns:p14="http://schemas.microsoft.com/office/powerpoint/2010/main" val="384471732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r>
              <a:rPr lang="en-US" dirty="0">
                <a:solidFill>
                  <a:srgbClr val="FF0000"/>
                </a:solidFill>
              </a:rPr>
              <a:t>any vomiting &gt; Hypokalemia &gt; alkalosis </a:t>
            </a:r>
          </a:p>
          <a:p>
            <a:r>
              <a:rPr lang="en-US" dirty="0">
                <a:solidFill>
                  <a:srgbClr val="FF0000"/>
                </a:solidFill>
              </a:rPr>
              <a:t>Hyperkalemia &gt; acidosis </a:t>
            </a:r>
            <a:r>
              <a:rPr lang="en-US" dirty="0"/>
              <a:t/>
            </a:r>
            <a:br>
              <a:rPr lang="en-US" dirty="0"/>
            </a:br>
            <a:r>
              <a:rPr lang="en-US" dirty="0"/>
              <a:t>chronic diarrhea in ulcerative and Crohn’s, necrotizing fasciitis, large </a:t>
            </a:r>
            <a:r>
              <a:rPr lang="en-US" dirty="0" err="1"/>
              <a:t>abcess</a:t>
            </a:r>
            <a:r>
              <a:rPr lang="en-US" dirty="0"/>
              <a:t> , infections &gt; hyponatremia  ( very important ) causes edema &gt; decrease consciousness </a:t>
            </a:r>
          </a:p>
          <a:p>
            <a:r>
              <a:rPr lang="en-US" dirty="0"/>
              <a:t>Tt: in mild give normal saline </a:t>
            </a:r>
          </a:p>
          <a:p>
            <a:r>
              <a:rPr lang="en-US" dirty="0"/>
              <a:t>Sever give hypertonic saline </a:t>
            </a:r>
            <a:endParaRPr lang="ar-JO" dirty="0"/>
          </a:p>
        </p:txBody>
      </p:sp>
    </p:spTree>
    <p:extLst>
      <p:ext uri="{BB962C8B-B14F-4D97-AF65-F5344CB8AC3E}">
        <p14:creationId xmlns:p14="http://schemas.microsoft.com/office/powerpoint/2010/main" val="204198259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r>
              <a:rPr lang="en-US" dirty="0"/>
              <a:t>Hypokalemia &gt; given IV K+ and normal saline </a:t>
            </a:r>
            <a:r>
              <a:rPr lang="en-US" dirty="0" smtClean="0"/>
              <a:t>slowly</a:t>
            </a:r>
          </a:p>
          <a:p>
            <a:r>
              <a:rPr lang="en-US" dirty="0" smtClean="0"/>
              <a:t>Hyponatremia</a:t>
            </a:r>
            <a:r>
              <a:rPr lang="en-US" dirty="0"/>
              <a:t>&gt; if severe hypertonic </a:t>
            </a:r>
            <a:r>
              <a:rPr lang="en-US" dirty="0" smtClean="0"/>
              <a:t>saline</a:t>
            </a:r>
          </a:p>
          <a:p>
            <a:r>
              <a:rPr lang="en-US" dirty="0" err="1" smtClean="0"/>
              <a:t>persistant</a:t>
            </a:r>
            <a:r>
              <a:rPr lang="en-US" dirty="0" smtClean="0"/>
              <a:t> </a:t>
            </a:r>
            <a:r>
              <a:rPr lang="en-US" dirty="0"/>
              <a:t>hypokalemia despite the proper mx -&gt; check </a:t>
            </a:r>
            <a:r>
              <a:rPr lang="en-US" dirty="0" err="1"/>
              <a:t>magnisum</a:t>
            </a:r>
            <a:r>
              <a:rPr lang="en-US" dirty="0"/>
              <a:t> level </a:t>
            </a:r>
            <a:endParaRPr lang="en-US" dirty="0" smtClean="0"/>
          </a:p>
          <a:p>
            <a:r>
              <a:rPr lang="en-US" dirty="0" smtClean="0"/>
              <a:t>Hypokalemia </a:t>
            </a:r>
            <a:r>
              <a:rPr lang="en-US" dirty="0"/>
              <a:t>always comes with hypomagnesaemia ( treat both of them)</a:t>
            </a:r>
            <a:endParaRPr lang="ar-JO" dirty="0"/>
          </a:p>
        </p:txBody>
      </p:sp>
    </p:spTree>
    <p:extLst>
      <p:ext uri="{BB962C8B-B14F-4D97-AF65-F5344CB8AC3E}">
        <p14:creationId xmlns:p14="http://schemas.microsoft.com/office/powerpoint/2010/main" val="281138735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Hypercalcemia</a:t>
            </a:r>
            <a:r>
              <a:rPr lang="en-US" dirty="0"/>
              <a:t> </a:t>
            </a:r>
            <a:endParaRPr lang="ar-JO" dirty="0"/>
          </a:p>
        </p:txBody>
      </p:sp>
      <p:sp>
        <p:nvSpPr>
          <p:cNvPr id="3" name="عنصر نائب للمحتوى 2"/>
          <p:cNvSpPr>
            <a:spLocks noGrp="1"/>
          </p:cNvSpPr>
          <p:nvPr>
            <p:ph idx="1"/>
          </p:nvPr>
        </p:nvSpPr>
        <p:spPr/>
        <p:txBody>
          <a:bodyPr/>
          <a:lstStyle/>
          <a:p>
            <a:r>
              <a:rPr lang="en-US" dirty="0">
                <a:solidFill>
                  <a:srgbClr val="FF0000"/>
                </a:solidFill>
              </a:rPr>
              <a:t>Most common cause in hospital pts &gt; Cancer</a:t>
            </a:r>
            <a:br>
              <a:rPr lang="en-US" dirty="0">
                <a:solidFill>
                  <a:srgbClr val="FF0000"/>
                </a:solidFill>
              </a:rPr>
            </a:br>
            <a:r>
              <a:rPr lang="en-US" dirty="0">
                <a:solidFill>
                  <a:srgbClr val="FF0000"/>
                </a:solidFill>
              </a:rPr>
              <a:t>Most common cause in outpatient &gt; primary Hyperparathyroidism </a:t>
            </a:r>
          </a:p>
          <a:p>
            <a:r>
              <a:rPr lang="en-US" dirty="0"/>
              <a:t>Treatment: IV fluids and diuretics  (</a:t>
            </a:r>
            <a:r>
              <a:rPr lang="en-US" dirty="0" err="1"/>
              <a:t>furisamide</a:t>
            </a:r>
            <a:r>
              <a:rPr lang="en-US" dirty="0"/>
              <a:t> )</a:t>
            </a:r>
          </a:p>
          <a:p>
            <a:r>
              <a:rPr lang="en-US" dirty="0"/>
              <a:t>Hypophosphatemia &gt; refeeding syndrome </a:t>
            </a:r>
            <a:br>
              <a:rPr lang="en-US" dirty="0"/>
            </a:br>
            <a:r>
              <a:rPr lang="en-US" dirty="0"/>
              <a:t> </a:t>
            </a:r>
            <a:br>
              <a:rPr lang="en-US" dirty="0"/>
            </a:br>
            <a:endParaRPr lang="ar-JO" dirty="0"/>
          </a:p>
        </p:txBody>
      </p:sp>
    </p:spTree>
    <p:extLst>
      <p:ext uri="{BB962C8B-B14F-4D97-AF65-F5344CB8AC3E}">
        <p14:creationId xmlns:p14="http://schemas.microsoft.com/office/powerpoint/2010/main" val="187507873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p:txBody>
          <a:bodyPr>
            <a:normAutofit lnSpcReduction="10000"/>
          </a:bodyPr>
          <a:lstStyle/>
          <a:p>
            <a:r>
              <a:rPr lang="en-US" b="1" dirty="0"/>
              <a:t>gastric outlet obstruction (vomiting) &gt; Hypokalemia + alkalosis </a:t>
            </a:r>
            <a:r>
              <a:rPr lang="en-US" dirty="0"/>
              <a:t/>
            </a:r>
            <a:br>
              <a:rPr lang="en-US" dirty="0"/>
            </a:br>
            <a:r>
              <a:rPr lang="en-US" b="1" dirty="0"/>
              <a:t>Hyperkalemia &gt; acidosis</a:t>
            </a:r>
            <a:r>
              <a:rPr lang="en-US" dirty="0"/>
              <a:t> </a:t>
            </a:r>
          </a:p>
          <a:p>
            <a:endParaRPr lang="en-US" dirty="0" smtClean="0"/>
          </a:p>
          <a:p>
            <a:r>
              <a:rPr lang="en-US" dirty="0"/>
              <a:t>Surgical examination:</a:t>
            </a:r>
            <a:br>
              <a:rPr lang="en-US" dirty="0"/>
            </a:br>
            <a:r>
              <a:rPr lang="en-US" dirty="0"/>
              <a:t/>
            </a:r>
            <a:br>
              <a:rPr lang="en-US" dirty="0"/>
            </a:br>
            <a:r>
              <a:rPr lang="en-US" dirty="0"/>
              <a:t>Short case : do specific examination ( mostly abdomen, lower limb, neck)</a:t>
            </a:r>
            <a:br>
              <a:rPr lang="en-US" dirty="0"/>
            </a:br>
            <a:r>
              <a:rPr lang="en-US" dirty="0"/>
              <a:t/>
            </a:r>
            <a:br>
              <a:rPr lang="en-US" dirty="0"/>
            </a:br>
            <a:r>
              <a:rPr lang="en-US" dirty="0"/>
              <a:t>Long case : take full history then start with general examination then do specific examination.</a:t>
            </a:r>
            <a:br>
              <a:rPr lang="en-US" dirty="0"/>
            </a:br>
            <a:endParaRPr lang="ar-JO" dirty="0"/>
          </a:p>
        </p:txBody>
      </p:sp>
    </p:spTree>
    <p:extLst>
      <p:ext uri="{BB962C8B-B14F-4D97-AF65-F5344CB8AC3E}">
        <p14:creationId xmlns:p14="http://schemas.microsoft.com/office/powerpoint/2010/main" val="176273867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General examination:</a:t>
            </a:r>
            <a:endParaRPr lang="ar-JO" dirty="0"/>
          </a:p>
        </p:txBody>
      </p:sp>
      <p:sp>
        <p:nvSpPr>
          <p:cNvPr id="3" name="عنصر نائب للمحتوى 2"/>
          <p:cNvSpPr>
            <a:spLocks noGrp="1"/>
          </p:cNvSpPr>
          <p:nvPr>
            <p:ph idx="1"/>
          </p:nvPr>
        </p:nvSpPr>
        <p:spPr/>
        <p:txBody>
          <a:bodyPr>
            <a:normAutofit/>
          </a:bodyPr>
          <a:lstStyle/>
          <a:p>
            <a:r>
              <a:rPr lang="en-US" dirty="0" smtClean="0"/>
              <a:t>introduce </a:t>
            </a:r>
            <a:r>
              <a:rPr lang="en-US" dirty="0"/>
              <a:t>yourself</a:t>
            </a:r>
            <a:br>
              <a:rPr lang="en-US" dirty="0"/>
            </a:br>
            <a:r>
              <a:rPr lang="en-US" dirty="0"/>
              <a:t>patient is conscious and oriented </a:t>
            </a:r>
            <a:endParaRPr lang="en-US" dirty="0" smtClean="0"/>
          </a:p>
          <a:p>
            <a:endParaRPr lang="en-US" dirty="0"/>
          </a:p>
          <a:p>
            <a:r>
              <a:rPr lang="en-US" b="1" dirty="0" smtClean="0"/>
              <a:t>#</a:t>
            </a:r>
            <a:r>
              <a:rPr lang="en-US" b="1" dirty="0"/>
              <a:t>start with the hand: </a:t>
            </a:r>
            <a:r>
              <a:rPr lang="en-US" dirty="0"/>
              <a:t/>
            </a:r>
            <a:br>
              <a:rPr lang="en-US" dirty="0"/>
            </a:br>
            <a:r>
              <a:rPr lang="en-US" dirty="0"/>
              <a:t>- tenderness</a:t>
            </a:r>
            <a:br>
              <a:rPr lang="en-US" dirty="0"/>
            </a:br>
            <a:r>
              <a:rPr lang="en-US" dirty="0"/>
              <a:t>- temperature </a:t>
            </a:r>
            <a:br>
              <a:rPr lang="en-US" dirty="0"/>
            </a:br>
            <a:r>
              <a:rPr lang="en-US" dirty="0"/>
              <a:t>- complexity (wet/dry)</a:t>
            </a:r>
            <a:br>
              <a:rPr lang="en-US" dirty="0"/>
            </a:br>
            <a:r>
              <a:rPr lang="en-US" dirty="0"/>
              <a:t>-discoloration (tar staining)</a:t>
            </a:r>
            <a:br>
              <a:rPr lang="en-US" dirty="0"/>
            </a:br>
            <a:r>
              <a:rPr lang="en-US" dirty="0"/>
              <a:t>-clubbing</a:t>
            </a:r>
            <a:br>
              <a:rPr lang="en-US" dirty="0"/>
            </a:br>
            <a:r>
              <a:rPr lang="en-US" dirty="0"/>
              <a:t>- pulse (rate and rhythm)</a:t>
            </a:r>
            <a:endParaRPr lang="ar-JO" dirty="0"/>
          </a:p>
        </p:txBody>
      </p:sp>
    </p:spTree>
    <p:extLst>
      <p:ext uri="{BB962C8B-B14F-4D97-AF65-F5344CB8AC3E}">
        <p14:creationId xmlns:p14="http://schemas.microsoft.com/office/powerpoint/2010/main" val="400390800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General examination:</a:t>
            </a:r>
            <a:endParaRPr lang="ar-JO" dirty="0"/>
          </a:p>
        </p:txBody>
      </p:sp>
      <p:sp>
        <p:nvSpPr>
          <p:cNvPr id="3" name="عنصر نائب للمحتوى 2"/>
          <p:cNvSpPr>
            <a:spLocks noGrp="1"/>
          </p:cNvSpPr>
          <p:nvPr>
            <p:ph idx="1"/>
          </p:nvPr>
        </p:nvSpPr>
        <p:spPr/>
        <p:txBody>
          <a:bodyPr>
            <a:normAutofit/>
          </a:bodyPr>
          <a:lstStyle/>
          <a:p>
            <a:r>
              <a:rPr lang="en-US" b="1" dirty="0"/>
              <a:t># Face and Neck:</a:t>
            </a:r>
            <a:r>
              <a:rPr lang="en-US" dirty="0"/>
              <a:t/>
            </a:r>
            <a:br>
              <a:rPr lang="en-US" dirty="0"/>
            </a:br>
            <a:r>
              <a:rPr lang="en-US" dirty="0"/>
              <a:t>Eye: jaundice, pallor, corneal arcus- atherosclerosis</a:t>
            </a:r>
            <a:br>
              <a:rPr lang="en-US" dirty="0"/>
            </a:br>
            <a:r>
              <a:rPr lang="en-US" dirty="0"/>
              <a:t>Mouth : cyanosis central: under the tongue / peripheral: lips</a:t>
            </a:r>
            <a:br>
              <a:rPr lang="en-US" dirty="0"/>
            </a:br>
            <a:r>
              <a:rPr lang="en-US" dirty="0"/>
              <a:t>Neck: </a:t>
            </a:r>
            <a:br>
              <a:rPr lang="en-US" dirty="0"/>
            </a:br>
            <a:r>
              <a:rPr lang="en-US" dirty="0"/>
              <a:t>-mass : thyroid</a:t>
            </a:r>
            <a:br>
              <a:rPr lang="en-US" dirty="0"/>
            </a:br>
            <a:r>
              <a:rPr lang="en-US" dirty="0"/>
              <a:t>-Pulsation: carotid , jugular</a:t>
            </a:r>
            <a:br>
              <a:rPr lang="en-US" dirty="0"/>
            </a:br>
            <a:r>
              <a:rPr lang="en-US" dirty="0"/>
              <a:t>-Dilated veins</a:t>
            </a:r>
            <a:br>
              <a:rPr lang="en-US" dirty="0"/>
            </a:br>
            <a:r>
              <a:rPr lang="en-US" dirty="0"/>
              <a:t>-Scars</a:t>
            </a:r>
          </a:p>
        </p:txBody>
      </p:sp>
    </p:spTree>
    <p:extLst>
      <p:ext uri="{BB962C8B-B14F-4D97-AF65-F5344CB8AC3E}">
        <p14:creationId xmlns:p14="http://schemas.microsoft.com/office/powerpoint/2010/main" val="3196382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1"/>
            <a:ext cx="10972800" cy="5516563"/>
          </a:xfrm>
        </p:spPr>
        <p:txBody>
          <a:bodyPr>
            <a:normAutofit/>
          </a:bodyPr>
          <a:lstStyle/>
          <a:p>
            <a:r>
              <a:rPr lang="en-US" dirty="0"/>
              <a:t>This patient has presented with sudden abdominal Pain. What's your most probable diagnosis ? </a:t>
            </a:r>
            <a:r>
              <a:rPr lang="en-US" dirty="0" smtClean="0"/>
              <a:t>*</a:t>
            </a:r>
            <a:endParaRPr lang="en-US" dirty="0"/>
          </a:p>
          <a:p>
            <a:r>
              <a:rPr lang="en-US" dirty="0" err="1"/>
              <a:t>Mesentric</a:t>
            </a:r>
            <a:r>
              <a:rPr lang="en-US" dirty="0"/>
              <a:t> Ischemia</a:t>
            </a:r>
          </a:p>
          <a:p>
            <a:r>
              <a:rPr lang="en-US" dirty="0"/>
              <a:t>Ischemic colitis</a:t>
            </a:r>
          </a:p>
          <a:p>
            <a:r>
              <a:rPr lang="en-US" dirty="0"/>
              <a:t>Perforated Diverticulitis</a:t>
            </a:r>
          </a:p>
          <a:p>
            <a:r>
              <a:rPr lang="en-US" dirty="0"/>
              <a:t>Inflammatory bowel </a:t>
            </a:r>
            <a:r>
              <a:rPr lang="en-US" dirty="0" smtClean="0"/>
              <a:t>disease</a:t>
            </a:r>
          </a:p>
          <a:p>
            <a:endParaRPr lang="en-US" dirty="0" smtClean="0"/>
          </a:p>
          <a:p>
            <a:r>
              <a:rPr lang="en-US" b="1" dirty="0" smtClean="0"/>
              <a:t>Answer: </a:t>
            </a:r>
            <a:r>
              <a:rPr lang="en-US" b="1" dirty="0" err="1" smtClean="0"/>
              <a:t>Mesentric</a:t>
            </a:r>
            <a:r>
              <a:rPr lang="en-US" b="1" dirty="0" smtClean="0"/>
              <a:t> Ischemia</a:t>
            </a:r>
          </a:p>
          <a:p>
            <a:endParaRPr lang="en-US" dirty="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General examination:</a:t>
            </a:r>
            <a:endParaRPr lang="ar-JO" dirty="0"/>
          </a:p>
        </p:txBody>
      </p:sp>
      <p:sp>
        <p:nvSpPr>
          <p:cNvPr id="3" name="عنصر نائب للمحتوى 2"/>
          <p:cNvSpPr>
            <a:spLocks noGrp="1"/>
          </p:cNvSpPr>
          <p:nvPr>
            <p:ph idx="1"/>
          </p:nvPr>
        </p:nvSpPr>
        <p:spPr/>
        <p:txBody>
          <a:bodyPr>
            <a:normAutofit/>
          </a:bodyPr>
          <a:lstStyle/>
          <a:p>
            <a:r>
              <a:rPr lang="en-US" b="1" dirty="0"/>
              <a:t>#abdomen: in general </a:t>
            </a:r>
            <a:r>
              <a:rPr lang="en-US" dirty="0"/>
              <a:t/>
            </a:r>
            <a:br>
              <a:rPr lang="en-US" dirty="0"/>
            </a:br>
            <a:r>
              <a:rPr lang="en-US" dirty="0"/>
              <a:t>- scar</a:t>
            </a:r>
            <a:br>
              <a:rPr lang="en-US" dirty="0"/>
            </a:br>
            <a:r>
              <a:rPr lang="en-US" dirty="0"/>
              <a:t>-Mass</a:t>
            </a:r>
            <a:br>
              <a:rPr lang="en-US" dirty="0"/>
            </a:br>
            <a:r>
              <a:rPr lang="en-US" dirty="0"/>
              <a:t>-Pulsation &gt; epigastric pulsations – aortic pulsation </a:t>
            </a:r>
            <a:r>
              <a:rPr lang="en-US" dirty="0" smtClean="0"/>
              <a:t>– ischemia</a:t>
            </a:r>
          </a:p>
          <a:p>
            <a:endParaRPr lang="en-US" dirty="0"/>
          </a:p>
          <a:p>
            <a:r>
              <a:rPr lang="en-US" b="1" dirty="0"/>
              <a:t># Lower limbs:</a:t>
            </a:r>
            <a:r>
              <a:rPr lang="en-US" dirty="0"/>
              <a:t/>
            </a:r>
            <a:br>
              <a:rPr lang="en-US" dirty="0"/>
            </a:br>
            <a:r>
              <a:rPr lang="en-US" dirty="0"/>
              <a:t>- deformity</a:t>
            </a:r>
            <a:br>
              <a:rPr lang="en-US" dirty="0"/>
            </a:br>
            <a:r>
              <a:rPr lang="en-US" dirty="0"/>
              <a:t>-ulcer</a:t>
            </a:r>
            <a:br>
              <a:rPr lang="en-US" dirty="0"/>
            </a:br>
            <a:r>
              <a:rPr lang="en-US" dirty="0"/>
              <a:t>-Swelling : diffuse &gt; edema / Localized &gt; DVT</a:t>
            </a:r>
          </a:p>
        </p:txBody>
      </p:sp>
    </p:spTree>
    <p:extLst>
      <p:ext uri="{BB962C8B-B14F-4D97-AF65-F5344CB8AC3E}">
        <p14:creationId xmlns:p14="http://schemas.microsoft.com/office/powerpoint/2010/main" val="53550524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endParaRPr lang="ar-JO"/>
          </a:p>
        </p:txBody>
      </p:sp>
      <p:pic>
        <p:nvPicPr>
          <p:cNvPr id="4" name="Picture 13" descr="ASFAS-Clinical-Practice-Guidelines-2006_img_13.jpg"/>
          <p:cNvPicPr/>
          <p:nvPr/>
        </p:nvPicPr>
        <p:blipFill>
          <a:blip r:embed="rId2" cstate="print"/>
          <a:stretch>
            <a:fillRect/>
          </a:stretch>
        </p:blipFill>
        <p:spPr>
          <a:xfrm>
            <a:off x="505325" y="0"/>
            <a:ext cx="10900611" cy="6569241"/>
          </a:xfrm>
          <a:prstGeom prst="rect">
            <a:avLst/>
          </a:prstGeom>
        </p:spPr>
      </p:pic>
    </p:spTree>
    <p:extLst>
      <p:ext uri="{BB962C8B-B14F-4D97-AF65-F5344CB8AC3E}">
        <p14:creationId xmlns:p14="http://schemas.microsoft.com/office/powerpoint/2010/main" val="279409988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dirty="0">
                <a:solidFill>
                  <a:srgbClr val="FF0000"/>
                </a:solidFill>
              </a:rPr>
              <a:t>POST op PYREXIA</a:t>
            </a:r>
            <a:endParaRPr lang="ar-JO" dirty="0"/>
          </a:p>
        </p:txBody>
      </p:sp>
      <p:sp>
        <p:nvSpPr>
          <p:cNvPr id="3" name="عنصر نائب للمحتوى 2"/>
          <p:cNvSpPr>
            <a:spLocks noGrp="1"/>
          </p:cNvSpPr>
          <p:nvPr>
            <p:ph idx="1"/>
          </p:nvPr>
        </p:nvSpPr>
        <p:spPr/>
        <p:txBody>
          <a:bodyPr/>
          <a:lstStyle/>
          <a:p>
            <a:endParaRPr lang="ar-JO" dirty="0"/>
          </a:p>
        </p:txBody>
      </p:sp>
    </p:spTree>
    <p:extLst>
      <p:ext uri="{BB962C8B-B14F-4D97-AF65-F5344CB8AC3E}">
        <p14:creationId xmlns:p14="http://schemas.microsoft.com/office/powerpoint/2010/main" val="98686143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dirty="0">
                <a:solidFill>
                  <a:srgbClr val="FF0000"/>
                </a:solidFill>
              </a:rPr>
              <a:t>POST op PYREXIA</a:t>
            </a:r>
          </a:p>
        </p:txBody>
      </p:sp>
      <p:sp>
        <p:nvSpPr>
          <p:cNvPr id="3" name="عنصر نائب للمحتوى 2"/>
          <p:cNvSpPr>
            <a:spLocks noGrp="1"/>
          </p:cNvSpPr>
          <p:nvPr>
            <p:ph idx="1"/>
          </p:nvPr>
        </p:nvSpPr>
        <p:spPr/>
        <p:txBody>
          <a:bodyPr>
            <a:normAutofit lnSpcReduction="10000"/>
          </a:bodyPr>
          <a:lstStyle/>
          <a:p>
            <a:r>
              <a:rPr lang="en-US" b="1" dirty="0">
                <a:solidFill>
                  <a:srgbClr val="FF0000"/>
                </a:solidFill>
              </a:rPr>
              <a:t>The doctor said that we should know what is the cause by the time (and it is a common </a:t>
            </a:r>
            <a:r>
              <a:rPr lang="en-US" b="1" dirty="0" err="1">
                <a:solidFill>
                  <a:srgbClr val="FF0000"/>
                </a:solidFill>
              </a:rPr>
              <a:t>mcq</a:t>
            </a:r>
            <a:r>
              <a:rPr lang="en-US" b="1" dirty="0">
                <a:solidFill>
                  <a:srgbClr val="FF0000"/>
                </a:solidFill>
              </a:rPr>
              <a:t> question every year ^^) :</a:t>
            </a:r>
          </a:p>
          <a:p>
            <a:r>
              <a:rPr lang="en-US" b="1" dirty="0">
                <a:solidFill>
                  <a:srgbClr val="FF0000"/>
                </a:solidFill>
              </a:rPr>
              <a:t>5Ws:</a:t>
            </a:r>
          </a:p>
          <a:p>
            <a:r>
              <a:rPr lang="en-US" dirty="0"/>
              <a:t>Wind : </a:t>
            </a:r>
            <a:r>
              <a:rPr lang="en-US" u="sng" dirty="0"/>
              <a:t>Atelectasis</a:t>
            </a:r>
            <a:r>
              <a:rPr lang="en-US" dirty="0"/>
              <a:t> /</a:t>
            </a:r>
            <a:r>
              <a:rPr lang="en-US" dirty="0" err="1"/>
              <a:t>Pnemonia</a:t>
            </a:r>
            <a:r>
              <a:rPr lang="en-US" dirty="0"/>
              <a:t>(1-2 days) post op</a:t>
            </a:r>
          </a:p>
          <a:p>
            <a:r>
              <a:rPr lang="en-US" dirty="0"/>
              <a:t>Water: </a:t>
            </a:r>
            <a:r>
              <a:rPr lang="en-US" u="sng" dirty="0"/>
              <a:t>UTI</a:t>
            </a:r>
            <a:r>
              <a:rPr lang="en-US" dirty="0"/>
              <a:t> (3-5 days ) post op</a:t>
            </a:r>
          </a:p>
          <a:p>
            <a:r>
              <a:rPr lang="en-US" dirty="0"/>
              <a:t>Wound infection (5-7 days ) post op : wound infection/</a:t>
            </a:r>
            <a:r>
              <a:rPr lang="en-US" dirty="0" err="1"/>
              <a:t>abcess</a:t>
            </a:r>
            <a:endParaRPr lang="en-US" dirty="0"/>
          </a:p>
          <a:p>
            <a:r>
              <a:rPr lang="en-US" dirty="0"/>
              <a:t>Walk:</a:t>
            </a:r>
            <a:r>
              <a:rPr lang="en-US" b="1" dirty="0"/>
              <a:t> (7-28 day post op or other source 4-6 days) (we call it subacute fever ) :DVT/PE</a:t>
            </a:r>
            <a:endParaRPr lang="en-US" dirty="0"/>
          </a:p>
          <a:p>
            <a:r>
              <a:rPr lang="en-US" b="1" dirty="0" err="1"/>
              <a:t>Wounder</a:t>
            </a:r>
            <a:r>
              <a:rPr lang="en-US" b="1" dirty="0"/>
              <a:t> :mean drugs (especially anesthesia ) :there is two sources : one is any time and other is more than 7 days !!</a:t>
            </a:r>
            <a:endParaRPr lang="en-US" dirty="0"/>
          </a:p>
          <a:p>
            <a:endParaRPr lang="ar-JO" dirty="0"/>
          </a:p>
        </p:txBody>
      </p:sp>
    </p:spTree>
    <p:extLst>
      <p:ext uri="{BB962C8B-B14F-4D97-AF65-F5344CB8AC3E}">
        <p14:creationId xmlns:p14="http://schemas.microsoft.com/office/powerpoint/2010/main" val="368546498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endParaRPr lang="ar-JO"/>
          </a:p>
        </p:txBody>
      </p:sp>
      <p:pic>
        <p:nvPicPr>
          <p:cNvPr id="4" name="صورة 3"/>
          <p:cNvPicPr/>
          <p:nvPr/>
        </p:nvPicPr>
        <p:blipFill>
          <a:blip r:embed="rId2" cstate="print">
            <a:extLst>
              <a:ext uri="{28A0092B-C50C-407E-A947-70E740481C1C}">
                <a14:useLocalDpi xmlns:a14="http://schemas.microsoft.com/office/drawing/2010/main" val="0"/>
              </a:ext>
            </a:extLst>
          </a:blip>
          <a:stretch>
            <a:fillRect/>
          </a:stretch>
        </p:blipFill>
        <p:spPr>
          <a:xfrm>
            <a:off x="409075" y="866274"/>
            <a:ext cx="11093114" cy="5221705"/>
          </a:xfrm>
          <a:prstGeom prst="rect">
            <a:avLst/>
          </a:prstGeom>
        </p:spPr>
      </p:pic>
    </p:spTree>
    <p:extLst>
      <p:ext uri="{BB962C8B-B14F-4D97-AF65-F5344CB8AC3E}">
        <p14:creationId xmlns:p14="http://schemas.microsoft.com/office/powerpoint/2010/main" val="282660651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r>
              <a:rPr lang="en-US" dirty="0" smtClean="0"/>
              <a:t>Fever </a:t>
            </a:r>
            <a:r>
              <a:rPr lang="en-US" dirty="0"/>
              <a:t>of un known origin classified as : </a:t>
            </a:r>
          </a:p>
          <a:p>
            <a:r>
              <a:rPr lang="en-US" dirty="0"/>
              <a:t>30%: Idiopathic </a:t>
            </a:r>
          </a:p>
          <a:p>
            <a:r>
              <a:rPr lang="en-US" dirty="0"/>
              <a:t>30% malignancy </a:t>
            </a:r>
          </a:p>
          <a:p>
            <a:r>
              <a:rPr lang="en-US" dirty="0"/>
              <a:t>30% Autoimmune </a:t>
            </a:r>
          </a:p>
          <a:p>
            <a:pPr marL="0" indent="0">
              <a:buNone/>
            </a:pPr>
            <a:endParaRPr lang="ar-JO" dirty="0"/>
          </a:p>
        </p:txBody>
      </p:sp>
    </p:spTree>
    <p:extLst>
      <p:ext uri="{BB962C8B-B14F-4D97-AF65-F5344CB8AC3E}">
        <p14:creationId xmlns:p14="http://schemas.microsoft.com/office/powerpoint/2010/main" val="129752714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lvl="0"/>
            <a:r>
              <a:rPr lang="en-US" dirty="0"/>
              <a:t>You should talk a proper History of the fever and </a:t>
            </a:r>
            <a:r>
              <a:rPr lang="en-US" dirty="0" err="1"/>
              <a:t>examantion</a:t>
            </a:r>
            <a:r>
              <a:rPr lang="en-US" dirty="0"/>
              <a:t> by the 5w (example if it pneumonia &gt;</a:t>
            </a:r>
            <a:r>
              <a:rPr lang="en-US" dirty="0" err="1"/>
              <a:t>austcultaion</a:t>
            </a:r>
            <a:r>
              <a:rPr lang="en-US" dirty="0"/>
              <a:t> and if it is DVT examine lower limb …</a:t>
            </a:r>
            <a:r>
              <a:rPr lang="en-US" dirty="0" err="1"/>
              <a:t>etc</a:t>
            </a:r>
            <a:r>
              <a:rPr lang="en-US" dirty="0"/>
              <a:t>)</a:t>
            </a:r>
          </a:p>
          <a:p>
            <a:pPr lvl="0"/>
            <a:r>
              <a:rPr lang="en-US" dirty="0"/>
              <a:t>Investigation : Also according to 5ws.. if it is urinary &gt;</a:t>
            </a:r>
            <a:r>
              <a:rPr lang="en-US" dirty="0" err="1"/>
              <a:t>urineanalysis</a:t>
            </a:r>
            <a:r>
              <a:rPr lang="en-US" dirty="0"/>
              <a:t>…pneumonia …CXR ,</a:t>
            </a:r>
            <a:r>
              <a:rPr lang="en-US" dirty="0" err="1"/>
              <a:t>CBc</a:t>
            </a:r>
            <a:r>
              <a:rPr lang="en-US" dirty="0"/>
              <a:t>..,</a:t>
            </a:r>
            <a:r>
              <a:rPr lang="en-US" dirty="0" err="1"/>
              <a:t>etc</a:t>
            </a:r>
            <a:endParaRPr lang="en-US" dirty="0"/>
          </a:p>
          <a:p>
            <a:pPr lvl="0"/>
            <a:r>
              <a:rPr lang="en-US" dirty="0"/>
              <a:t>Treatment : treat the underlying cause </a:t>
            </a:r>
            <a:r>
              <a:rPr lang="en-US" dirty="0" err="1"/>
              <a:t>oF</a:t>
            </a:r>
            <a:r>
              <a:rPr lang="en-US" dirty="0"/>
              <a:t> 5ws</a:t>
            </a:r>
          </a:p>
          <a:p>
            <a:r>
              <a:rPr lang="en-US" dirty="0">
                <a:solidFill>
                  <a:srgbClr val="FF0000"/>
                </a:solidFill>
              </a:rPr>
              <a:t>Note</a:t>
            </a:r>
            <a:r>
              <a:rPr lang="en-US" dirty="0"/>
              <a:t> :in malignant  hyperthermia give IV </a:t>
            </a:r>
            <a:r>
              <a:rPr lang="en-US" dirty="0" err="1"/>
              <a:t>dandtroline</a:t>
            </a:r>
            <a:r>
              <a:rPr lang="en-US" dirty="0"/>
              <a:t> </a:t>
            </a:r>
            <a:r>
              <a:rPr lang="en-US" dirty="0" err="1"/>
              <a:t>NA+Supportive</a:t>
            </a:r>
            <a:r>
              <a:rPr lang="en-US" dirty="0"/>
              <a:t> care</a:t>
            </a:r>
          </a:p>
          <a:p>
            <a:endParaRPr lang="ar-JO" dirty="0"/>
          </a:p>
        </p:txBody>
      </p:sp>
    </p:spTree>
    <p:extLst>
      <p:ext uri="{BB962C8B-B14F-4D97-AF65-F5344CB8AC3E}">
        <p14:creationId xmlns:p14="http://schemas.microsoft.com/office/powerpoint/2010/main" val="189273239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dirty="0">
                <a:solidFill>
                  <a:srgbClr val="FF0000"/>
                </a:solidFill>
              </a:rPr>
              <a:t>Compartment syndrome </a:t>
            </a:r>
            <a:r>
              <a:rPr lang="en-US" b="1" dirty="0" smtClean="0">
                <a:solidFill>
                  <a:srgbClr val="FF0000"/>
                </a:solidFill>
              </a:rPr>
              <a:t>:</a:t>
            </a:r>
            <a:endParaRPr lang="ar-JO" b="1" dirty="0">
              <a:solidFill>
                <a:srgbClr val="FF0000"/>
              </a:solidFill>
            </a:endParaRPr>
          </a:p>
        </p:txBody>
      </p:sp>
      <p:sp>
        <p:nvSpPr>
          <p:cNvPr id="3" name="عنصر نائب للمحتوى 2"/>
          <p:cNvSpPr>
            <a:spLocks noGrp="1"/>
          </p:cNvSpPr>
          <p:nvPr>
            <p:ph idx="1"/>
          </p:nvPr>
        </p:nvSpPr>
        <p:spPr/>
        <p:txBody>
          <a:bodyPr/>
          <a:lstStyle/>
          <a:p>
            <a:endParaRPr lang="ar-JO"/>
          </a:p>
        </p:txBody>
      </p:sp>
    </p:spTree>
    <p:extLst>
      <p:ext uri="{BB962C8B-B14F-4D97-AF65-F5344CB8AC3E}">
        <p14:creationId xmlns:p14="http://schemas.microsoft.com/office/powerpoint/2010/main" val="140816656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745958"/>
            <a:ext cx="10515600" cy="5431005"/>
          </a:xfrm>
        </p:spPr>
        <p:txBody>
          <a:bodyPr/>
          <a:lstStyle/>
          <a:p>
            <a:r>
              <a:rPr lang="en-US" dirty="0"/>
              <a:t>Compartment : it is a closed fascia </a:t>
            </a:r>
          </a:p>
          <a:p>
            <a:pPr lvl="0"/>
            <a:r>
              <a:rPr lang="en-US" dirty="0"/>
              <a:t>Leg compartment Syndrome :</a:t>
            </a:r>
          </a:p>
          <a:p>
            <a:r>
              <a:rPr lang="en-US" dirty="0"/>
              <a:t>-it is divide to </a:t>
            </a:r>
            <a:r>
              <a:rPr lang="en-US" dirty="0" err="1"/>
              <a:t>anterior,lateral,posterior</a:t>
            </a:r>
            <a:r>
              <a:rPr lang="en-US" dirty="0"/>
              <a:t> ,superficial and deep </a:t>
            </a:r>
          </a:p>
          <a:p>
            <a:r>
              <a:rPr lang="en-US" dirty="0"/>
              <a:t>-Normal pressure inside compartment of leg is :0-8 </a:t>
            </a:r>
            <a:r>
              <a:rPr lang="en-US" dirty="0" err="1"/>
              <a:t>mmhg</a:t>
            </a:r>
            <a:endParaRPr lang="en-US" dirty="0"/>
          </a:p>
          <a:p>
            <a:r>
              <a:rPr lang="en-US" dirty="0"/>
              <a:t>If it is more than 30 </a:t>
            </a:r>
            <a:r>
              <a:rPr lang="en-US" dirty="0" err="1"/>
              <a:t>mmgh</a:t>
            </a:r>
            <a:r>
              <a:rPr lang="en-US" dirty="0"/>
              <a:t> &gt;&gt; It is called leg compartment syndrome </a:t>
            </a:r>
          </a:p>
          <a:p>
            <a:r>
              <a:rPr lang="en-US" dirty="0"/>
              <a:t>-the most important in compartment that is : Pain out of </a:t>
            </a:r>
            <a:r>
              <a:rPr lang="en-US" dirty="0" err="1"/>
              <a:t>propotion</a:t>
            </a:r>
            <a:r>
              <a:rPr lang="en-US" dirty="0"/>
              <a:t> : this is mean when you </a:t>
            </a:r>
            <a:r>
              <a:rPr lang="en-US" dirty="0" err="1"/>
              <a:t>examin</a:t>
            </a:r>
            <a:r>
              <a:rPr lang="en-US" dirty="0"/>
              <a:t> the patient.. he had very severe pain in his leg .. and no obvious sign or anything in leg (look </a:t>
            </a:r>
            <a:r>
              <a:rPr lang="en-US" dirty="0" err="1"/>
              <a:t>nomal</a:t>
            </a:r>
            <a:r>
              <a:rPr lang="en-US" dirty="0"/>
              <a:t> leg </a:t>
            </a:r>
            <a:r>
              <a:rPr lang="en-US" dirty="0">
                <a:sym typeface="Wingdings"/>
              </a:rPr>
              <a:t></a:t>
            </a:r>
            <a:r>
              <a:rPr lang="en-US" dirty="0"/>
              <a:t> ) and they give analgesia and still pain with no  obvious thing .</a:t>
            </a:r>
            <a:r>
              <a:rPr lang="ar-JO" dirty="0"/>
              <a:t>مهمه</a:t>
            </a:r>
            <a:endParaRPr lang="en-US" dirty="0"/>
          </a:p>
          <a:p>
            <a:endParaRPr lang="ar-JO" dirty="0"/>
          </a:p>
        </p:txBody>
      </p:sp>
    </p:spTree>
    <p:extLst>
      <p:ext uri="{BB962C8B-B14F-4D97-AF65-F5344CB8AC3E}">
        <p14:creationId xmlns:p14="http://schemas.microsoft.com/office/powerpoint/2010/main" val="419507888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r>
              <a:rPr lang="en-US" dirty="0">
                <a:solidFill>
                  <a:srgbClr val="FF0000"/>
                </a:solidFill>
              </a:rPr>
              <a:t>The most common compartment that lead to compartment syndrome is the leg (not the thigh )</a:t>
            </a:r>
          </a:p>
          <a:p>
            <a:r>
              <a:rPr lang="en-US" dirty="0">
                <a:solidFill>
                  <a:srgbClr val="FF0000"/>
                </a:solidFill>
              </a:rPr>
              <a:t>The most common symptom : Pain out of </a:t>
            </a:r>
            <a:r>
              <a:rPr lang="en-US" dirty="0" err="1">
                <a:solidFill>
                  <a:srgbClr val="FF0000"/>
                </a:solidFill>
              </a:rPr>
              <a:t>proption</a:t>
            </a:r>
            <a:r>
              <a:rPr lang="en-US" dirty="0">
                <a:solidFill>
                  <a:srgbClr val="FF0000"/>
                </a:solidFill>
              </a:rPr>
              <a:t> </a:t>
            </a:r>
          </a:p>
          <a:p>
            <a:r>
              <a:rPr lang="en-US" dirty="0">
                <a:solidFill>
                  <a:srgbClr val="FF0000"/>
                </a:solidFill>
              </a:rPr>
              <a:t>-the most common cause of compartment syndrome  is : fracture of the bone (mostly tibia ),..others : surgery,,(Burn),,Septic</a:t>
            </a:r>
          </a:p>
          <a:p>
            <a:r>
              <a:rPr lang="en-US" dirty="0"/>
              <a:t>-the most common affected compartment in leg is :anterior compartment </a:t>
            </a:r>
          </a:p>
          <a:p>
            <a:endParaRPr lang="ar-JO" dirty="0"/>
          </a:p>
        </p:txBody>
      </p:sp>
    </p:spTree>
    <p:extLst>
      <p:ext uri="{BB962C8B-B14F-4D97-AF65-F5344CB8AC3E}">
        <p14:creationId xmlns:p14="http://schemas.microsoft.com/office/powerpoint/2010/main" val="98046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93699" y="825500"/>
            <a:ext cx="11023601" cy="5524500"/>
          </a:xfrm>
          <a:ln w="38100">
            <a:solidFill>
              <a:schemeClr val="bg1">
                <a:lumMod val="50000"/>
              </a:schemeClr>
            </a:solidFill>
          </a:ln>
        </p:spPr>
        <p:txBody>
          <a:bodyPr rtlCol="0">
            <a:noAutofit/>
          </a:bodyPr>
          <a:lstStyle/>
          <a:p>
            <a:pPr marL="514350" indent="-514350" eaLnBrk="1" fontAlgn="auto" hangingPunct="1">
              <a:spcAft>
                <a:spcPts val="0"/>
              </a:spcAft>
              <a:buFont typeface="+mj-lt"/>
              <a:buAutoNum type="alphaUcPeriod"/>
              <a:defRPr/>
            </a:pPr>
            <a:endParaRPr lang="en-US" sz="1800" b="1" dirty="0">
              <a:solidFill>
                <a:srgbClr val="FF0000"/>
              </a:solidFill>
              <a:effectLst>
                <a:outerShdw blurRad="38100" dist="38100" dir="2700000" algn="tl">
                  <a:srgbClr val="000000">
                    <a:alpha val="43137"/>
                  </a:srgbClr>
                </a:outerShdw>
              </a:effectLst>
            </a:endParaRPr>
          </a:p>
          <a:p>
            <a:pPr marL="385763" indent="-385763" eaLnBrk="1" fontAlgn="auto" hangingPunct="1">
              <a:spcAft>
                <a:spcPts val="0"/>
              </a:spcAft>
              <a:buFont typeface="+mj-lt"/>
              <a:buAutoNum type="arabicPeriod"/>
              <a:defRPr/>
            </a:pPr>
            <a:endParaRPr lang="en-US" sz="1800" dirty="0"/>
          </a:p>
        </p:txBody>
      </p:sp>
      <p:sp>
        <p:nvSpPr>
          <p:cNvPr id="9219" name="مربع نص 1"/>
          <p:cNvSpPr txBox="1">
            <a:spLocks noChangeArrowheads="1"/>
          </p:cNvSpPr>
          <p:nvPr/>
        </p:nvSpPr>
        <p:spPr bwMode="auto">
          <a:xfrm>
            <a:off x="2789767" y="0"/>
            <a:ext cx="508211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800" b="1" dirty="0">
                <a:solidFill>
                  <a:schemeClr val="accent2"/>
                </a:solidFill>
              </a:rPr>
              <a:t>Content</a:t>
            </a:r>
            <a:endParaRPr lang="ar-JO" alt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352632370"/>
              </p:ext>
            </p:extLst>
          </p:nvPr>
        </p:nvGraphicFramePr>
        <p:xfrm>
          <a:off x="594784" y="881065"/>
          <a:ext cx="10924116" cy="5455914"/>
        </p:xfrm>
        <a:graphic>
          <a:graphicData uri="http://schemas.openxmlformats.org/drawingml/2006/table">
            <a:tbl>
              <a:tblPr rtl="1" firstRow="1" bandRow="1">
                <a:tableStyleId>{2D5ABB26-0587-4C30-8999-92F81FD0307C}</a:tableStyleId>
              </a:tblPr>
              <a:tblGrid>
                <a:gridCol w="5590819"/>
                <a:gridCol w="5333297"/>
              </a:tblGrid>
              <a:tr h="534193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i="0" dirty="0" smtClean="0">
                          <a:solidFill>
                            <a:srgbClr val="00B050"/>
                          </a:solidFill>
                          <a:effectLst/>
                        </a:rPr>
                        <a:t>5 - </a:t>
                      </a:r>
                      <a:r>
                        <a:rPr lang="en-US" sz="1600" b="1" i="0" dirty="0" err="1" smtClean="0">
                          <a:solidFill>
                            <a:srgbClr val="00B050"/>
                          </a:solidFill>
                          <a:effectLst/>
                        </a:rPr>
                        <a:t>Dr.Bassam</a:t>
                      </a:r>
                      <a:r>
                        <a:rPr lang="en-US" sz="1600" b="1" i="0" dirty="0" smtClean="0">
                          <a:solidFill>
                            <a:srgbClr val="00B050"/>
                          </a:solidFill>
                          <a:effectLst/>
                        </a:rPr>
                        <a:t>  </a:t>
                      </a:r>
                      <a:r>
                        <a:rPr lang="en-US" sz="1600" b="1" i="0" u="none" baseline="0" dirty="0" smtClean="0">
                          <a:solidFill>
                            <a:srgbClr val="00B050"/>
                          </a:solidFill>
                          <a:effectLst/>
                          <a:latin typeface="+mn-lt"/>
                        </a:rPr>
                        <a:t>:</a:t>
                      </a:r>
                      <a:r>
                        <a:rPr lang="en-US" sz="1600" b="1" i="0" u="none" baseline="0" dirty="0" smtClean="0">
                          <a:solidFill>
                            <a:schemeClr val="tx1"/>
                          </a:solidFill>
                          <a:effectLst/>
                          <a:latin typeface="+mn-lt"/>
                        </a:rPr>
                        <a:t/>
                      </a:r>
                      <a:br>
                        <a:rPr lang="en-US" sz="1600" b="1" i="0" u="none" baseline="0" dirty="0" smtClean="0">
                          <a:solidFill>
                            <a:schemeClr val="tx1"/>
                          </a:solidFill>
                          <a:effectLst/>
                          <a:latin typeface="+mn-lt"/>
                        </a:rPr>
                      </a:br>
                      <a:endParaRPr lang="en-US" sz="1600" b="1" i="0" u="none" baseline="0" dirty="0" smtClean="0">
                        <a:solidFill>
                          <a:schemeClr val="tx1"/>
                        </a:solidFill>
                        <a:effectLst/>
                        <a:latin typeface="+mn-lt"/>
                      </a:endParaRP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dirty="0" smtClean="0">
                          <a:solidFill>
                            <a:schemeClr val="tx1"/>
                          </a:solidFill>
                          <a:effectLst/>
                        </a:rPr>
                        <a:t>Intestinal obstruction</a:t>
                      </a:r>
                      <a:r>
                        <a:rPr lang="en-US" sz="1600" b="1" i="0" u="none" baseline="0" dirty="0" smtClean="0">
                          <a:solidFill>
                            <a:schemeClr val="tx1"/>
                          </a:solidFill>
                          <a:effectLst/>
                          <a:latin typeface="+mn-lt"/>
                        </a:rPr>
                        <a:t> </a:t>
                      </a:r>
                      <a:r>
                        <a:rPr lang="en-US" sz="1600" b="1" i="0" u="none" baseline="0" dirty="0" smtClean="0">
                          <a:solidFill>
                            <a:srgbClr val="FF0000"/>
                          </a:solidFill>
                          <a:effectLst/>
                          <a:latin typeface="+mn-lt"/>
                        </a:rPr>
                        <a:t>(123)</a:t>
                      </a:r>
                    </a:p>
                    <a:p>
                      <a:pPr marL="514350" marR="0" indent="-514350" algn="l" defTabSz="914400" rtl="0" eaLnBrk="1" fontAlgn="auto" latinLnBrk="0" hangingPunct="1">
                        <a:lnSpc>
                          <a:spcPct val="100000"/>
                        </a:lnSpc>
                        <a:spcBef>
                          <a:spcPts val="0"/>
                        </a:spcBef>
                        <a:spcAft>
                          <a:spcPts val="0"/>
                        </a:spcAft>
                        <a:buClrTx/>
                        <a:buSzTx/>
                        <a:buFont typeface="+mj-lt"/>
                        <a:buNone/>
                        <a:tabLst/>
                        <a:defRPr/>
                      </a:pPr>
                      <a:r>
                        <a:rPr lang="en-US" sz="1600" b="1" i="0" u="none" baseline="0" dirty="0" smtClean="0">
                          <a:solidFill>
                            <a:schemeClr val="tx1"/>
                          </a:solidFill>
                          <a:effectLst/>
                          <a:latin typeface="+mn-lt"/>
                        </a:rPr>
                        <a:t> </a:t>
                      </a:r>
                      <a:endParaRPr lang="en-US" sz="1600" b="1" i="0" u="none" baseline="0" dirty="0">
                        <a:solidFill>
                          <a:schemeClr val="tx1"/>
                        </a:solidFill>
                        <a:effectLst/>
                        <a:latin typeface="+mn-lt"/>
                      </a:endParaRPr>
                    </a:p>
                    <a:p>
                      <a:pPr marL="0" indent="0" algn="l" rtl="0">
                        <a:buFont typeface="Wingdings" pitchFamily="2" charset="2"/>
                        <a:buNone/>
                      </a:pPr>
                      <a:r>
                        <a:rPr lang="en-US" sz="1600" b="1" i="0" dirty="0" smtClean="0">
                          <a:solidFill>
                            <a:srgbClr val="00B050"/>
                          </a:solidFill>
                          <a:effectLst/>
                        </a:rPr>
                        <a:t>6 - </a:t>
                      </a:r>
                      <a:r>
                        <a:rPr lang="en-US" sz="1600" b="1" i="0" dirty="0" err="1" smtClean="0">
                          <a:solidFill>
                            <a:srgbClr val="00B050"/>
                          </a:solidFill>
                          <a:effectLst/>
                        </a:rPr>
                        <a:t>Dr.saleh</a:t>
                      </a:r>
                      <a:r>
                        <a:rPr lang="en-US" sz="1600" b="1" i="0" dirty="0" smtClean="0">
                          <a:solidFill>
                            <a:srgbClr val="00B050"/>
                          </a:solidFill>
                          <a:effectLst/>
                        </a:rPr>
                        <a:t>  </a:t>
                      </a:r>
                    </a:p>
                    <a:p>
                      <a:pPr marL="0" indent="0" algn="l" rtl="0">
                        <a:buFont typeface="Wingdings" pitchFamily="2" charset="2"/>
                        <a:buNone/>
                      </a:pPr>
                      <a:endParaRPr lang="en-US" sz="1600" b="1" i="0" dirty="0" smtClean="0">
                        <a:solidFill>
                          <a:schemeClr val="tx1"/>
                        </a:solidFill>
                        <a:effectLst/>
                        <a:latin typeface="+mn-lt"/>
                      </a:endParaRPr>
                    </a:p>
                    <a:p>
                      <a:pPr marL="514350" marR="0" indent="-514350" algn="l" defTabSz="914400" rtl="0" eaLnBrk="1" fontAlgn="auto" latinLnBrk="0" hangingPunct="1">
                        <a:lnSpc>
                          <a:spcPct val="100000"/>
                        </a:lnSpc>
                        <a:spcBef>
                          <a:spcPts val="0"/>
                        </a:spcBef>
                        <a:spcAft>
                          <a:spcPts val="0"/>
                        </a:spcAft>
                        <a:buClrTx/>
                        <a:buSzTx/>
                        <a:buFontTx/>
                        <a:buAutoNum type="alphaUcPeriod"/>
                        <a:tabLst/>
                        <a:defRPr/>
                      </a:pPr>
                      <a:r>
                        <a:rPr lang="en-US" sz="1600" b="1" i="0" dirty="0" smtClean="0">
                          <a:solidFill>
                            <a:schemeClr val="tx1"/>
                          </a:solidFill>
                          <a:effectLst/>
                          <a:latin typeface="+mn-lt"/>
                        </a:rPr>
                        <a:t> </a:t>
                      </a:r>
                      <a:r>
                        <a:rPr lang="x-none" sz="1600" b="1" i="0" smtClean="0">
                          <a:solidFill>
                            <a:schemeClr val="tx1"/>
                          </a:solidFill>
                          <a:effectLst/>
                        </a:rPr>
                        <a:t>CLINICAL </a:t>
                      </a:r>
                      <a:r>
                        <a:rPr lang="en-US" sz="1600" b="1" i="0" dirty="0" smtClean="0">
                          <a:solidFill>
                            <a:schemeClr val="tx1"/>
                          </a:solidFill>
                          <a:effectLst/>
                        </a:rPr>
                        <a:t>C</a:t>
                      </a:r>
                      <a:r>
                        <a:rPr lang="x-none" sz="1600" b="1" i="0" smtClean="0">
                          <a:solidFill>
                            <a:schemeClr val="tx1"/>
                          </a:solidFill>
                          <a:effectLst/>
                        </a:rPr>
                        <a:t>A</a:t>
                      </a:r>
                      <a:r>
                        <a:rPr lang="en-US" sz="1600" b="1" i="0" dirty="0" smtClean="0">
                          <a:solidFill>
                            <a:schemeClr val="tx1"/>
                          </a:solidFill>
                          <a:effectLst/>
                        </a:rPr>
                        <a:t>S</a:t>
                      </a:r>
                      <a:r>
                        <a:rPr lang="x-none" sz="1600" b="1" i="0" smtClean="0">
                          <a:solidFill>
                            <a:schemeClr val="tx1"/>
                          </a:solidFill>
                          <a:effectLst/>
                        </a:rPr>
                        <a:t>E</a:t>
                      </a:r>
                      <a:r>
                        <a:rPr lang="en-US" sz="1600" b="1" i="0" dirty="0" smtClean="0">
                          <a:solidFill>
                            <a:schemeClr val="tx1"/>
                          </a:solidFill>
                          <a:effectLst/>
                        </a:rPr>
                        <a:t>S</a:t>
                      </a:r>
                      <a:r>
                        <a:rPr lang="ar-JO" sz="1600" b="1" i="0" dirty="0" smtClean="0">
                          <a:solidFill>
                            <a:schemeClr val="tx1"/>
                          </a:solidFill>
                          <a:effectLst/>
                        </a:rPr>
                        <a:t> </a:t>
                      </a:r>
                      <a:r>
                        <a:rPr lang="en-US" sz="1600" b="1" i="0" baseline="0" dirty="0" smtClean="0">
                          <a:solidFill>
                            <a:srgbClr val="FF0000"/>
                          </a:solidFill>
                          <a:effectLst/>
                          <a:latin typeface="+mn-lt"/>
                        </a:rPr>
                        <a:t>(140)</a:t>
                      </a:r>
                      <a:endParaRPr lang="en-US" sz="1600" b="1" i="0" dirty="0">
                        <a:solidFill>
                          <a:srgbClr val="FF0000"/>
                        </a:solidFill>
                        <a:effectLst/>
                        <a:latin typeface="+mn-lt"/>
                      </a:endParaRPr>
                    </a:p>
                    <a:p>
                      <a:pPr marL="514350" indent="-514350" algn="l" rtl="0">
                        <a:buFont typeface="+mj-lt"/>
                        <a:buNone/>
                      </a:pPr>
                      <a:endParaRPr lang="en-US" sz="1600" b="1" i="0" baseline="0" dirty="0">
                        <a:solidFill>
                          <a:schemeClr val="tx1"/>
                        </a:solidFill>
                        <a:effectLst/>
                        <a:latin typeface="+mn-lt"/>
                      </a:endParaRPr>
                    </a:p>
                    <a:p>
                      <a:pPr marL="514350" marR="0" indent="-514350" algn="l" defTabSz="914400" rtl="0" eaLnBrk="1" fontAlgn="auto" latinLnBrk="0" hangingPunct="1">
                        <a:lnSpc>
                          <a:spcPct val="100000"/>
                        </a:lnSpc>
                        <a:spcBef>
                          <a:spcPts val="0"/>
                        </a:spcBef>
                        <a:spcAft>
                          <a:spcPts val="0"/>
                        </a:spcAft>
                        <a:buClrTx/>
                        <a:buSzTx/>
                        <a:buFont typeface="+mj-lt"/>
                        <a:buNone/>
                        <a:tabLst/>
                        <a:defRPr/>
                      </a:pPr>
                      <a:endParaRPr lang="en-US" sz="1600" b="1" i="0" u="none" dirty="0">
                        <a:solidFill>
                          <a:schemeClr val="tx1"/>
                        </a:solidFill>
                        <a:effectLst/>
                        <a:latin typeface="+mn-lt"/>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i="0" dirty="0" smtClean="0">
                          <a:solidFill>
                            <a:srgbClr val="00B050"/>
                          </a:solidFill>
                          <a:effectLst/>
                          <a:latin typeface="Times New Roman"/>
                          <a:ea typeface="Times New Roman"/>
                          <a:cs typeface="Times New Roman"/>
                          <a:sym typeface="Times New Roman"/>
                        </a:rPr>
                        <a:t>7 - Dr.</a:t>
                      </a:r>
                      <a:r>
                        <a:rPr lang="en-US" sz="1600" b="1" i="0" baseline="0" dirty="0" smtClean="0">
                          <a:solidFill>
                            <a:srgbClr val="00B050"/>
                          </a:solidFill>
                          <a:effectLst/>
                          <a:latin typeface="Times New Roman"/>
                          <a:ea typeface="Times New Roman"/>
                          <a:cs typeface="Times New Roman"/>
                          <a:sym typeface="Times New Roman"/>
                        </a:rPr>
                        <a:t> Ali </a:t>
                      </a:r>
                      <a:r>
                        <a:rPr lang="en-US" sz="1600" b="1" i="0" baseline="0" dirty="0" err="1" smtClean="0">
                          <a:solidFill>
                            <a:srgbClr val="00B050"/>
                          </a:solidFill>
                          <a:effectLst/>
                          <a:latin typeface="Times New Roman"/>
                          <a:ea typeface="Times New Roman"/>
                          <a:cs typeface="Times New Roman"/>
                          <a:sym typeface="Times New Roman"/>
                        </a:rPr>
                        <a:t>Jad</a:t>
                      </a:r>
                      <a:r>
                        <a:rPr lang="en-US" sz="1600" b="1" i="0" baseline="0" dirty="0" smtClean="0">
                          <a:solidFill>
                            <a:srgbClr val="00B050"/>
                          </a:solidFill>
                          <a:effectLst/>
                          <a:latin typeface="Times New Roman"/>
                          <a:ea typeface="Times New Roman"/>
                          <a:cs typeface="Times New Roman"/>
                          <a:sym typeface="Times New Roman"/>
                        </a:rPr>
                        <a:t> :</a:t>
                      </a:r>
                      <a:r>
                        <a:rPr lang="en-US" sz="1600" b="1" i="0" u="none" dirty="0" smtClean="0">
                          <a:solidFill>
                            <a:schemeClr val="tx1"/>
                          </a:solidFill>
                          <a:effectLst/>
                        </a:rPr>
                        <a:t/>
                      </a:r>
                      <a:br>
                        <a:rPr lang="en-US" sz="1600" b="1" i="0" u="none" dirty="0" smtClean="0">
                          <a:solidFill>
                            <a:schemeClr val="tx1"/>
                          </a:solidFill>
                          <a:effectLst/>
                        </a:rPr>
                      </a:br>
                      <a:r>
                        <a:rPr lang="en-US" sz="1600" b="1" i="0" u="none" baseline="0" dirty="0" smtClean="0">
                          <a:solidFill>
                            <a:schemeClr val="tx1"/>
                          </a:solidFill>
                          <a:effectLst/>
                        </a:rPr>
                        <a:t> </a:t>
                      </a:r>
                      <a:endParaRPr lang="en-US" sz="1600" b="1" i="0" u="none" baseline="0" dirty="0">
                        <a:solidFill>
                          <a:schemeClr val="tx1"/>
                        </a:solidFill>
                        <a:effectLst/>
                      </a:endParaRP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dirty="0" smtClean="0">
                          <a:solidFill>
                            <a:schemeClr val="tx1"/>
                          </a:solidFill>
                          <a:effectLst/>
                        </a:rPr>
                        <a:t>Breast Cancer </a:t>
                      </a:r>
                      <a:r>
                        <a:rPr lang="en-US" sz="1600" b="1" i="0" u="none" baseline="0" dirty="0" smtClean="0">
                          <a:solidFill>
                            <a:srgbClr val="FF0000"/>
                          </a:solidFill>
                          <a:effectLst/>
                          <a:latin typeface="Times New Roman"/>
                          <a:ea typeface="Times New Roman"/>
                          <a:cs typeface="Times New Roman"/>
                          <a:sym typeface="Times New Roman"/>
                        </a:rPr>
                        <a:t>(171)</a:t>
                      </a:r>
                    </a:p>
                    <a:p>
                      <a:pPr marL="514350" marR="0" indent="-514350" algn="l" defTabSz="914400" rtl="0" eaLnBrk="1" fontAlgn="auto" latinLnBrk="0" hangingPunct="1">
                        <a:lnSpc>
                          <a:spcPct val="100000"/>
                        </a:lnSpc>
                        <a:spcBef>
                          <a:spcPts val="0"/>
                        </a:spcBef>
                        <a:spcAft>
                          <a:spcPts val="0"/>
                        </a:spcAft>
                        <a:buClrTx/>
                        <a:buSzTx/>
                        <a:buFont typeface="+mj-lt"/>
                        <a:buNone/>
                        <a:tabLst/>
                        <a:defRPr/>
                      </a:pPr>
                      <a:endParaRPr lang="en-US" sz="1600" b="1" i="0" u="none" dirty="0" smtClean="0">
                        <a:solidFill>
                          <a:schemeClr val="tx1"/>
                        </a:solidFill>
                        <a:effectLst/>
                        <a:latin typeface="+mn-lt"/>
                      </a:endParaRPr>
                    </a:p>
                    <a:p>
                      <a:pPr marL="514350" marR="0" indent="-514350" algn="l" defTabSz="914400" rtl="0" eaLnBrk="1" fontAlgn="auto" latinLnBrk="0" hangingPunct="1">
                        <a:lnSpc>
                          <a:spcPct val="100000"/>
                        </a:lnSpc>
                        <a:spcBef>
                          <a:spcPts val="0"/>
                        </a:spcBef>
                        <a:spcAft>
                          <a:spcPts val="0"/>
                        </a:spcAft>
                        <a:buClrTx/>
                        <a:buSzTx/>
                        <a:buFont typeface="+mj-lt"/>
                        <a:buNone/>
                        <a:tabLst/>
                        <a:defRPr/>
                      </a:pPr>
                      <a:r>
                        <a:rPr lang="en-US" sz="1600" b="1" i="0" dirty="0" smtClean="0">
                          <a:solidFill>
                            <a:srgbClr val="00B050"/>
                          </a:solidFill>
                          <a:effectLst/>
                          <a:latin typeface="Times New Roman"/>
                          <a:ea typeface="Times New Roman"/>
                          <a:cs typeface="Times New Roman"/>
                          <a:sym typeface="Times New Roman"/>
                        </a:rPr>
                        <a:t>8 - Dr.</a:t>
                      </a:r>
                      <a:r>
                        <a:rPr lang="en-US" sz="1600" b="1" i="0" baseline="0" dirty="0" smtClean="0">
                          <a:solidFill>
                            <a:srgbClr val="00B050"/>
                          </a:solidFill>
                          <a:effectLst/>
                          <a:latin typeface="Times New Roman"/>
                          <a:ea typeface="Times New Roman"/>
                          <a:cs typeface="Times New Roman"/>
                          <a:sym typeface="Times New Roman"/>
                        </a:rPr>
                        <a:t> </a:t>
                      </a:r>
                      <a:r>
                        <a:rPr lang="en-US" sz="1600" b="1" i="0" baseline="0" dirty="0" err="1" smtClean="0">
                          <a:solidFill>
                            <a:srgbClr val="00B050"/>
                          </a:solidFill>
                          <a:effectLst/>
                          <a:latin typeface="Times New Roman"/>
                          <a:ea typeface="Times New Roman"/>
                          <a:cs typeface="Times New Roman"/>
                          <a:sym typeface="Times New Roman"/>
                        </a:rPr>
                        <a:t>Tareq</a:t>
                      </a:r>
                      <a:r>
                        <a:rPr lang="en-US" sz="1600" b="1" i="0" baseline="0" dirty="0" smtClean="0">
                          <a:solidFill>
                            <a:srgbClr val="00B050"/>
                          </a:solidFill>
                          <a:effectLst/>
                          <a:latin typeface="Times New Roman"/>
                          <a:ea typeface="Times New Roman"/>
                          <a:cs typeface="Times New Roman"/>
                          <a:sym typeface="Times New Roman"/>
                        </a:rPr>
                        <a:t> :</a:t>
                      </a:r>
                      <a:br>
                        <a:rPr lang="en-US" sz="1600" b="1" i="0" baseline="0" dirty="0" smtClean="0">
                          <a:solidFill>
                            <a:srgbClr val="00B050"/>
                          </a:solidFill>
                          <a:effectLst/>
                          <a:latin typeface="Times New Roman"/>
                          <a:ea typeface="Times New Roman"/>
                          <a:cs typeface="Times New Roman"/>
                          <a:sym typeface="Times New Roman"/>
                        </a:rPr>
                      </a:br>
                      <a:endParaRPr lang="en-US" sz="1600" b="1" i="0" baseline="0" dirty="0" smtClean="0">
                        <a:solidFill>
                          <a:srgbClr val="00B050"/>
                        </a:solidFill>
                        <a:effectLst/>
                        <a:latin typeface="Times New Roman"/>
                        <a:ea typeface="Times New Roman"/>
                        <a:cs typeface="Times New Roman"/>
                        <a:sym typeface="Times New Roman"/>
                      </a:endParaRP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kern="1200" dirty="0" smtClean="0">
                          <a:solidFill>
                            <a:schemeClr val="tx1"/>
                          </a:solidFill>
                          <a:effectLst/>
                          <a:latin typeface="+mn-lt"/>
                          <a:ea typeface="+mn-ea"/>
                          <a:cs typeface="+mn-cs"/>
                        </a:rPr>
                        <a:t>Ulcer Fistula &amp; Cyst </a:t>
                      </a:r>
                      <a:r>
                        <a:rPr lang="en-US" sz="1600" b="1" i="0" u="none" baseline="0" dirty="0" smtClean="0">
                          <a:solidFill>
                            <a:srgbClr val="FF0000"/>
                          </a:solidFill>
                          <a:effectLst/>
                          <a:latin typeface="Times New Roman"/>
                          <a:ea typeface="Times New Roman"/>
                          <a:cs typeface="Times New Roman"/>
                          <a:sym typeface="Times New Roman"/>
                        </a:rPr>
                        <a:t>(266)</a:t>
                      </a: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kern="1200" dirty="0" smtClean="0">
                          <a:solidFill>
                            <a:schemeClr val="tx1"/>
                          </a:solidFill>
                          <a:effectLst/>
                          <a:latin typeface="+mn-lt"/>
                          <a:ea typeface="+mn-ea"/>
                          <a:cs typeface="+mn-cs"/>
                        </a:rPr>
                        <a:t>Fistula &amp; Sinus </a:t>
                      </a:r>
                      <a:r>
                        <a:rPr lang="en-US" sz="1600" b="1" i="0" u="none" baseline="0" dirty="0" smtClean="0">
                          <a:solidFill>
                            <a:srgbClr val="FF0000"/>
                          </a:solidFill>
                          <a:effectLst/>
                          <a:latin typeface="Times New Roman"/>
                          <a:ea typeface="Times New Roman"/>
                          <a:cs typeface="Times New Roman"/>
                          <a:sym typeface="Times New Roman"/>
                        </a:rPr>
                        <a:t>(278)</a:t>
                      </a: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u="none" dirty="0" smtClean="0">
                          <a:solidFill>
                            <a:schemeClr val="tx1"/>
                          </a:solidFill>
                          <a:effectLst/>
                        </a:rPr>
                        <a:t>F&amp;E </a:t>
                      </a:r>
                      <a:r>
                        <a:rPr lang="en-US" sz="1600" b="1" i="0" u="none" baseline="0" dirty="0" smtClean="0">
                          <a:solidFill>
                            <a:srgbClr val="FF0000"/>
                          </a:solidFill>
                          <a:effectLst/>
                          <a:latin typeface="Times New Roman"/>
                          <a:ea typeface="Times New Roman"/>
                          <a:cs typeface="Times New Roman"/>
                          <a:sym typeface="Times New Roman"/>
                        </a:rPr>
                        <a:t>(282)</a:t>
                      </a: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kern="1200" dirty="0" smtClean="0">
                          <a:solidFill>
                            <a:schemeClr val="tx1"/>
                          </a:solidFill>
                          <a:effectLst/>
                          <a:latin typeface="+mn-lt"/>
                          <a:ea typeface="+mn-ea"/>
                          <a:cs typeface="+mn-cs"/>
                        </a:rPr>
                        <a:t>Post Op Pyrexia </a:t>
                      </a:r>
                      <a:r>
                        <a:rPr lang="en-US" sz="1600" b="1" i="0" u="none" baseline="0" dirty="0" smtClean="0">
                          <a:solidFill>
                            <a:srgbClr val="FF0000"/>
                          </a:solidFill>
                          <a:effectLst/>
                          <a:latin typeface="Times New Roman"/>
                          <a:ea typeface="Times New Roman"/>
                          <a:cs typeface="Times New Roman"/>
                          <a:sym typeface="Times New Roman"/>
                        </a:rPr>
                        <a:t>(292)</a:t>
                      </a: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kern="1200" dirty="0" smtClean="0">
                          <a:solidFill>
                            <a:schemeClr val="tx1"/>
                          </a:solidFill>
                          <a:effectLst/>
                          <a:latin typeface="+mn-lt"/>
                          <a:ea typeface="+mn-ea"/>
                          <a:cs typeface="+mn-cs"/>
                        </a:rPr>
                        <a:t>Compartment syndrome </a:t>
                      </a:r>
                      <a:r>
                        <a:rPr lang="en-US" sz="1600" b="1" i="0" u="none" baseline="0" dirty="0" smtClean="0">
                          <a:solidFill>
                            <a:srgbClr val="FF0000"/>
                          </a:solidFill>
                          <a:effectLst/>
                          <a:latin typeface="Times New Roman"/>
                          <a:ea typeface="Times New Roman"/>
                          <a:cs typeface="Times New Roman"/>
                          <a:sym typeface="Times New Roman"/>
                        </a:rPr>
                        <a:t>(207)</a:t>
                      </a: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kern="1200" dirty="0" smtClean="0">
                          <a:solidFill>
                            <a:schemeClr val="tx1"/>
                          </a:solidFill>
                          <a:effectLst/>
                          <a:latin typeface="+mn-lt"/>
                          <a:ea typeface="+mn-ea"/>
                          <a:cs typeface="+mn-cs"/>
                        </a:rPr>
                        <a:t>DF </a:t>
                      </a:r>
                      <a:r>
                        <a:rPr lang="en-US" sz="1600" b="1" i="0" u="none" baseline="0" dirty="0" smtClean="0">
                          <a:solidFill>
                            <a:srgbClr val="FF0000"/>
                          </a:solidFill>
                          <a:effectLst/>
                          <a:latin typeface="Times New Roman"/>
                          <a:ea typeface="Times New Roman"/>
                          <a:cs typeface="Times New Roman"/>
                          <a:sym typeface="Times New Roman"/>
                        </a:rPr>
                        <a:t>(303)</a:t>
                      </a:r>
                      <a:r>
                        <a:rPr lang="en-US" sz="1600" b="1" i="0" u="none" dirty="0" smtClean="0">
                          <a:solidFill>
                            <a:schemeClr val="tx1"/>
                          </a:solidFill>
                          <a:effectLst/>
                        </a:rPr>
                        <a:t/>
                      </a:r>
                      <a:br>
                        <a:rPr lang="en-US" sz="1600" b="1" i="0" u="none" dirty="0" smtClean="0">
                          <a:solidFill>
                            <a:schemeClr val="tx1"/>
                          </a:solidFill>
                          <a:effectLst/>
                        </a:rPr>
                      </a:br>
                      <a:endParaRPr lang="en-US" sz="1600" b="1" i="0" u="none" dirty="0">
                        <a:solidFill>
                          <a:schemeClr val="tx1"/>
                        </a:solidFill>
                        <a:effectLst/>
                        <a:latin typeface="+mn-lt"/>
                      </a:endParaRPr>
                    </a:p>
                  </a:txBody>
                  <a:tcPr marL="91435" marR="91435" marT="45717" marB="45717">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i="0" dirty="0" smtClean="0">
                          <a:solidFill>
                            <a:srgbClr val="00B050"/>
                          </a:solidFill>
                          <a:effectLst/>
                        </a:rPr>
                        <a:t>1 - Dr. </a:t>
                      </a:r>
                      <a:r>
                        <a:rPr lang="en-US" sz="1600" b="1" i="0" dirty="0" err="1" smtClean="0">
                          <a:solidFill>
                            <a:srgbClr val="00B050"/>
                          </a:solidFill>
                          <a:effectLst/>
                        </a:rPr>
                        <a:t>alrawi</a:t>
                      </a:r>
                      <a:r>
                        <a:rPr lang="en-US" sz="1600" b="1" i="0" dirty="0" smtClean="0">
                          <a:solidFill>
                            <a:srgbClr val="00B050"/>
                          </a:solidFill>
                          <a:effectLst/>
                        </a:rPr>
                        <a:t> </a:t>
                      </a:r>
                      <a:r>
                        <a:rPr lang="en-US" sz="1600" b="1" i="0" u="none" baseline="0" dirty="0" smtClean="0">
                          <a:solidFill>
                            <a:schemeClr val="tx1"/>
                          </a:solidFill>
                          <a:effectLst/>
                        </a:rPr>
                        <a:t/>
                      </a:r>
                      <a:br>
                        <a:rPr lang="en-US" sz="1600" b="1" i="0" u="none" baseline="0" dirty="0" smtClean="0">
                          <a:solidFill>
                            <a:schemeClr val="tx1"/>
                          </a:solidFill>
                          <a:effectLst/>
                        </a:rPr>
                      </a:br>
                      <a:endParaRPr lang="en-US" sz="1600" b="1" i="0" u="none" dirty="0">
                        <a:solidFill>
                          <a:schemeClr val="tx1"/>
                        </a:solidFill>
                        <a:effectLst/>
                      </a:endParaRPr>
                    </a:p>
                    <a:p>
                      <a:pPr marL="514350" indent="-514350" algn="l" rtl="0">
                        <a:buAutoNum type="alphaUcPeriod"/>
                      </a:pPr>
                      <a:r>
                        <a:rPr lang="en-US" sz="1600" b="1" i="0" dirty="0" smtClean="0">
                          <a:solidFill>
                            <a:schemeClr val="tx1"/>
                          </a:solidFill>
                          <a:effectLst/>
                        </a:rPr>
                        <a:t>Pediatric surgery  </a:t>
                      </a:r>
                      <a:r>
                        <a:rPr lang="en-US" sz="1600" b="1" i="0" dirty="0" smtClean="0">
                          <a:solidFill>
                            <a:srgbClr val="FF0000"/>
                          </a:solidFill>
                          <a:effectLst/>
                          <a:latin typeface="+mn-lt"/>
                        </a:rPr>
                        <a:t>(4)</a:t>
                      </a:r>
                    </a:p>
                    <a:p>
                      <a:pPr marL="514350" marR="0" indent="-514350" algn="l" defTabSz="914400" rtl="0" eaLnBrk="1" fontAlgn="auto" latinLnBrk="0" hangingPunct="1">
                        <a:lnSpc>
                          <a:spcPct val="100000"/>
                        </a:lnSpc>
                        <a:spcBef>
                          <a:spcPts val="0"/>
                        </a:spcBef>
                        <a:spcAft>
                          <a:spcPts val="0"/>
                        </a:spcAft>
                        <a:buClrTx/>
                        <a:buSzTx/>
                        <a:buFontTx/>
                        <a:buAutoNum type="alphaUcPeriod"/>
                        <a:tabLst/>
                        <a:defRPr/>
                      </a:pPr>
                      <a:r>
                        <a:rPr lang="en-US" sz="1600" b="1" i="0" dirty="0" smtClean="0">
                          <a:solidFill>
                            <a:schemeClr val="tx1"/>
                          </a:solidFill>
                          <a:effectLst/>
                          <a:latin typeface="+mn-lt"/>
                        </a:rPr>
                        <a:t>6</a:t>
                      </a:r>
                      <a:r>
                        <a:rPr lang="en-US" sz="1600" b="1" i="0" baseline="30000" dirty="0" smtClean="0">
                          <a:solidFill>
                            <a:schemeClr val="tx1"/>
                          </a:solidFill>
                          <a:effectLst/>
                          <a:latin typeface="+mn-lt"/>
                        </a:rPr>
                        <a:t>th</a:t>
                      </a:r>
                      <a:r>
                        <a:rPr lang="en-US" sz="1600" b="1" i="0" dirty="0" smtClean="0">
                          <a:solidFill>
                            <a:schemeClr val="tx1"/>
                          </a:solidFill>
                          <a:effectLst/>
                          <a:latin typeface="+mn-lt"/>
                        </a:rPr>
                        <a:t> year</a:t>
                      </a:r>
                      <a:r>
                        <a:rPr lang="en-US" sz="1600" b="1" i="0" baseline="0" dirty="0" smtClean="0">
                          <a:solidFill>
                            <a:schemeClr val="tx1"/>
                          </a:solidFill>
                          <a:effectLst/>
                          <a:latin typeface="+mn-lt"/>
                        </a:rPr>
                        <a:t> seminars – notes </a:t>
                      </a:r>
                      <a:r>
                        <a:rPr lang="en-US" sz="1600" b="1" i="0" dirty="0" smtClean="0">
                          <a:solidFill>
                            <a:schemeClr val="tx1"/>
                          </a:solidFill>
                          <a:effectLst/>
                        </a:rPr>
                        <a:t> </a:t>
                      </a:r>
                      <a:r>
                        <a:rPr lang="en-US" sz="1600" b="1" i="0" dirty="0" smtClean="0">
                          <a:solidFill>
                            <a:srgbClr val="FF0000"/>
                          </a:solidFill>
                          <a:effectLst/>
                          <a:latin typeface="+mn-lt"/>
                        </a:rPr>
                        <a:t>(11 )</a:t>
                      </a:r>
                      <a:endParaRPr lang="en-US" sz="1600" b="1" i="0" dirty="0">
                        <a:solidFill>
                          <a:srgbClr val="FF0000"/>
                        </a:solidFill>
                        <a:effectLst/>
                        <a:latin typeface="+mn-lt"/>
                      </a:endParaRPr>
                    </a:p>
                    <a:p>
                      <a:pPr marL="514350" indent="-514350" algn="l" rtl="0">
                        <a:buFont typeface="+mj-lt"/>
                        <a:buAutoNum type="alphaUcPeriod"/>
                      </a:pPr>
                      <a:endParaRPr lang="en-US" sz="1600" b="1" i="0" baseline="0" dirty="0" smtClean="0">
                        <a:solidFill>
                          <a:schemeClr val="tx1"/>
                        </a:solidFill>
                        <a:effectLst/>
                        <a:latin typeface="+mn-lt"/>
                      </a:endParaRPr>
                    </a:p>
                    <a:p>
                      <a:pPr marL="514350" indent="-514350" algn="l" rtl="0">
                        <a:buFont typeface="+mj-lt"/>
                        <a:buAutoNum type="alphaUcPeriod"/>
                      </a:pPr>
                      <a:endParaRPr lang="en-US" sz="1600" b="1" i="0" baseline="0" dirty="0">
                        <a:solidFill>
                          <a:schemeClr val="tx1"/>
                        </a:solidFill>
                        <a:effectLst/>
                        <a:latin typeface="+mn-lt"/>
                      </a:endParaRPr>
                    </a:p>
                    <a:p>
                      <a:pPr marL="0" indent="0" algn="l" rtl="0">
                        <a:buFont typeface="Wingdings" pitchFamily="2" charset="2"/>
                        <a:buNone/>
                      </a:pPr>
                      <a:r>
                        <a:rPr lang="en-US" sz="1600" b="1" i="0" dirty="0" smtClean="0">
                          <a:solidFill>
                            <a:srgbClr val="00B050"/>
                          </a:solidFill>
                          <a:effectLst/>
                        </a:rPr>
                        <a:t>2 - </a:t>
                      </a:r>
                      <a:r>
                        <a:rPr lang="en-US" sz="1600" b="1" i="0" dirty="0" err="1" smtClean="0">
                          <a:solidFill>
                            <a:srgbClr val="00B050"/>
                          </a:solidFill>
                          <a:effectLst/>
                        </a:rPr>
                        <a:t>Dr.awaisheh</a:t>
                      </a:r>
                      <a:r>
                        <a:rPr lang="en-US" sz="1600" b="1" i="0" dirty="0" smtClean="0">
                          <a:solidFill>
                            <a:srgbClr val="00B050"/>
                          </a:solidFill>
                          <a:effectLst/>
                        </a:rPr>
                        <a:t> </a:t>
                      </a:r>
                      <a:r>
                        <a:rPr lang="en-US" sz="1600" b="1" i="0" u="none" baseline="0" dirty="0" smtClean="0">
                          <a:solidFill>
                            <a:schemeClr val="tx1"/>
                          </a:solidFill>
                          <a:effectLst/>
                        </a:rPr>
                        <a:t/>
                      </a:r>
                      <a:br>
                        <a:rPr lang="en-US" sz="1600" b="1" i="0" u="none" baseline="0" dirty="0" smtClean="0">
                          <a:solidFill>
                            <a:schemeClr val="tx1"/>
                          </a:solidFill>
                          <a:effectLst/>
                        </a:rPr>
                      </a:br>
                      <a:endParaRPr lang="en-US" sz="1600" b="1" i="0" u="none" baseline="0" dirty="0">
                        <a:solidFill>
                          <a:schemeClr val="tx1"/>
                        </a:solidFill>
                        <a:effectLst/>
                        <a:latin typeface="+mn-lt"/>
                      </a:endParaRPr>
                    </a:p>
                    <a:p>
                      <a:pPr marL="514350" indent="-514350" algn="l" rtl="0">
                        <a:buFont typeface="+mj-lt"/>
                        <a:buAutoNum type="alphaUcPeriod"/>
                      </a:pPr>
                      <a:r>
                        <a:rPr lang="en-US" sz="1600" b="1" i="0" dirty="0" smtClean="0">
                          <a:solidFill>
                            <a:schemeClr val="tx1"/>
                          </a:solidFill>
                          <a:effectLst/>
                        </a:rPr>
                        <a:t>Quiz </a:t>
                      </a:r>
                      <a:r>
                        <a:rPr lang="en-US" sz="1600" b="1" i="0" dirty="0" smtClean="0">
                          <a:solidFill>
                            <a:srgbClr val="FF0000"/>
                          </a:solidFill>
                          <a:effectLst/>
                        </a:rPr>
                        <a:t>(14)</a:t>
                      </a:r>
                      <a:endParaRPr lang="en-US" sz="1600" b="1" i="0" dirty="0">
                        <a:solidFill>
                          <a:srgbClr val="FF0000"/>
                        </a:solidFill>
                        <a:effectLst/>
                      </a:endParaRPr>
                    </a:p>
                    <a:p>
                      <a:pPr marL="514350" indent="-514350" algn="l" rtl="0">
                        <a:buFont typeface="+mj-lt"/>
                        <a:buAutoNum type="alphaUcPeriod"/>
                      </a:pPr>
                      <a:endParaRPr lang="en-US" sz="1600" b="1" i="0" baseline="0" dirty="0" smtClean="0">
                        <a:solidFill>
                          <a:schemeClr val="tx1"/>
                        </a:solidFill>
                        <a:effectLst/>
                      </a:endParaRPr>
                    </a:p>
                    <a:p>
                      <a:pPr marL="514350" indent="-514350" algn="l" rtl="0">
                        <a:buFont typeface="+mj-lt"/>
                        <a:buAutoNum type="alphaUcPeriod"/>
                      </a:pPr>
                      <a:endParaRPr lang="en-US" sz="1600" b="1" i="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i="0" dirty="0" smtClean="0">
                          <a:solidFill>
                            <a:srgbClr val="00B050"/>
                          </a:solidFill>
                          <a:effectLst/>
                        </a:rPr>
                        <a:t>3 - Dr. </a:t>
                      </a:r>
                      <a:r>
                        <a:rPr lang="en-US" sz="1600" b="1" i="0" dirty="0" err="1" smtClean="0">
                          <a:solidFill>
                            <a:srgbClr val="00B050"/>
                          </a:solidFill>
                          <a:effectLst/>
                        </a:rPr>
                        <a:t>saed</a:t>
                      </a:r>
                      <a:r>
                        <a:rPr lang="en-US" sz="1600" b="1" i="0" dirty="0" smtClean="0">
                          <a:solidFill>
                            <a:srgbClr val="00B050"/>
                          </a:solidFill>
                          <a:effectLst/>
                        </a:rPr>
                        <a:t> </a:t>
                      </a:r>
                      <a:r>
                        <a:rPr lang="en-US" sz="1600" b="1" i="0" dirty="0" err="1" smtClean="0">
                          <a:solidFill>
                            <a:srgbClr val="00B050"/>
                          </a:solidFill>
                          <a:effectLst/>
                        </a:rPr>
                        <a:t>azzawi</a:t>
                      </a:r>
                      <a:r>
                        <a:rPr lang="en-US" sz="1600" b="1" i="0" dirty="0" smtClean="0">
                          <a:solidFill>
                            <a:srgbClr val="00B050"/>
                          </a:solidFill>
                          <a:effectLst/>
                        </a:rPr>
                        <a:t> :</a:t>
                      </a:r>
                      <a:br>
                        <a:rPr lang="en-US" sz="1600" b="1" i="0" dirty="0" smtClean="0">
                          <a:solidFill>
                            <a:srgbClr val="00B050"/>
                          </a:solidFill>
                          <a:effectLst/>
                        </a:rPr>
                      </a:br>
                      <a:endParaRPr lang="en-US" sz="1600" b="1" i="0" dirty="0" smtClean="0">
                        <a:solidFill>
                          <a:srgbClr val="00B050"/>
                        </a:solidFill>
                        <a:effectLst/>
                      </a:endParaRP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dirty="0" smtClean="0">
                          <a:solidFill>
                            <a:schemeClr val="tx1"/>
                          </a:solidFill>
                          <a:effectLst/>
                        </a:rPr>
                        <a:t>Abdominal trauma </a:t>
                      </a:r>
                      <a:r>
                        <a:rPr lang="en-US" sz="1600" b="1" i="0" u="none" kern="1200" dirty="0" smtClean="0">
                          <a:solidFill>
                            <a:srgbClr val="FF0000"/>
                          </a:solidFill>
                          <a:effectLst/>
                          <a:latin typeface="+mn-lt"/>
                          <a:ea typeface="Tahoma"/>
                          <a:cs typeface="Tahoma"/>
                          <a:sym typeface="Tahoma"/>
                        </a:rPr>
                        <a:t>(48)</a:t>
                      </a: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en-US" sz="1600" b="1" i="0" dirty="0" smtClean="0">
                          <a:solidFill>
                            <a:schemeClr val="tx1"/>
                          </a:solidFill>
                          <a:effectLst/>
                        </a:rPr>
                        <a:t>Surgical site infection </a:t>
                      </a:r>
                      <a:r>
                        <a:rPr lang="en-US" sz="1600" b="1" i="0" u="none" kern="1200" dirty="0" smtClean="0">
                          <a:solidFill>
                            <a:srgbClr val="FF0000"/>
                          </a:solidFill>
                          <a:effectLst/>
                          <a:latin typeface="+mn-lt"/>
                          <a:ea typeface="Tahoma"/>
                          <a:cs typeface="Tahoma"/>
                          <a:sym typeface="Tahoma"/>
                        </a:rPr>
                        <a:t>(98)</a:t>
                      </a:r>
                      <a:r>
                        <a:rPr lang="en-US" sz="1600" b="1" i="0" dirty="0" smtClean="0">
                          <a:solidFill>
                            <a:srgbClr val="FF0000"/>
                          </a:solidFill>
                          <a:effectLst/>
                        </a:rPr>
                        <a:t> </a:t>
                      </a:r>
                      <a:endParaRPr lang="en-US" sz="1600" b="1" i="0" u="none" kern="1200" dirty="0" smtClean="0">
                        <a:solidFill>
                          <a:srgbClr val="FF0000"/>
                        </a:solidFill>
                        <a:effectLst/>
                        <a:latin typeface="+mn-lt"/>
                        <a:ea typeface="Tahoma"/>
                        <a:cs typeface="Tahoma"/>
                        <a:sym typeface="Tahoma"/>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600" b="1" i="0" dirty="0" smtClean="0">
                        <a:solidFill>
                          <a:schemeClr val="tx1"/>
                        </a:solidFill>
                        <a:effectLst/>
                        <a:latin typeface="Times New Roman"/>
                        <a:ea typeface="Times New Roman"/>
                        <a:cs typeface="Times New Roman"/>
                        <a:sym typeface="Times New Roman"/>
                      </a:endParaRPr>
                    </a:p>
                    <a:p>
                      <a:pPr marL="514350" marR="0" indent="-5143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600" b="1" i="0" dirty="0" smtClean="0">
                        <a:solidFill>
                          <a:srgbClr val="00B050"/>
                        </a:solidFill>
                        <a:effectLst/>
                        <a:latin typeface="Times New Roman"/>
                        <a:ea typeface="Times New Roman"/>
                        <a:cs typeface="Times New Roman"/>
                        <a:sym typeface="Times New Roman"/>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i="0" dirty="0" smtClean="0">
                          <a:solidFill>
                            <a:srgbClr val="00B050"/>
                          </a:solidFill>
                          <a:effectLst/>
                          <a:latin typeface="Times New Roman"/>
                          <a:ea typeface="Times New Roman"/>
                          <a:cs typeface="Times New Roman"/>
                          <a:sym typeface="Times New Roman"/>
                        </a:rPr>
                        <a:t>4 - </a:t>
                      </a:r>
                      <a:r>
                        <a:rPr lang="en-US" sz="1600" b="1" i="0" dirty="0" err="1" smtClean="0">
                          <a:solidFill>
                            <a:srgbClr val="00B050"/>
                          </a:solidFill>
                          <a:effectLst/>
                          <a:latin typeface="Times New Roman"/>
                          <a:ea typeface="Times New Roman"/>
                          <a:cs typeface="Times New Roman"/>
                          <a:sym typeface="Times New Roman"/>
                        </a:rPr>
                        <a:t>Dr,Emad</a:t>
                      </a:r>
                      <a:r>
                        <a:rPr lang="en-US" sz="1600" b="1" i="0" dirty="0" smtClean="0">
                          <a:solidFill>
                            <a:srgbClr val="00B050"/>
                          </a:solidFill>
                          <a:effectLst/>
                          <a:latin typeface="Times New Roman"/>
                          <a:ea typeface="Times New Roman"/>
                          <a:cs typeface="Times New Roman"/>
                          <a:sym typeface="Times New Roman"/>
                        </a:rPr>
                        <a:t> :</a:t>
                      </a:r>
                      <a:r>
                        <a:rPr lang="en-US" sz="1600" b="1" i="0" dirty="0" smtClean="0">
                          <a:solidFill>
                            <a:schemeClr val="tx1"/>
                          </a:solidFill>
                          <a:effectLst/>
                          <a:latin typeface="Times New Roman"/>
                          <a:ea typeface="Times New Roman"/>
                          <a:cs typeface="Times New Roman"/>
                          <a:sym typeface="Times New Roman"/>
                        </a:rPr>
                        <a:t/>
                      </a:r>
                      <a:br>
                        <a:rPr lang="en-US" sz="1600" b="1" i="0" dirty="0" smtClean="0">
                          <a:solidFill>
                            <a:schemeClr val="tx1"/>
                          </a:solidFill>
                          <a:effectLst/>
                          <a:latin typeface="Times New Roman"/>
                          <a:ea typeface="Times New Roman"/>
                          <a:cs typeface="Times New Roman"/>
                          <a:sym typeface="Times New Roman"/>
                        </a:rPr>
                      </a:br>
                      <a:endParaRPr lang="en-US" sz="1600" b="1" i="0" dirty="0" smtClean="0">
                        <a:solidFill>
                          <a:schemeClr val="tx1"/>
                        </a:solidFill>
                        <a:effectLst/>
                        <a:latin typeface="Times New Roman"/>
                        <a:ea typeface="Times New Roman"/>
                        <a:cs typeface="Times New Roman"/>
                        <a:sym typeface="Times New Roman"/>
                      </a:endParaRPr>
                    </a:p>
                    <a:p>
                      <a:pPr marL="514350" marR="0" indent="-514350" algn="l" defTabSz="914400" rtl="0" eaLnBrk="1" fontAlgn="auto" latinLnBrk="0" hangingPunct="1">
                        <a:lnSpc>
                          <a:spcPct val="100000"/>
                        </a:lnSpc>
                        <a:spcBef>
                          <a:spcPts val="0"/>
                        </a:spcBef>
                        <a:spcAft>
                          <a:spcPts val="0"/>
                        </a:spcAft>
                        <a:buClrTx/>
                        <a:buSzTx/>
                        <a:buFont typeface="+mj-lt"/>
                        <a:buAutoNum type="alphaUcPeriod"/>
                        <a:tabLst/>
                        <a:defRPr/>
                      </a:pPr>
                      <a:r>
                        <a:rPr lang="x-none" sz="1600" b="1" i="0" smtClean="0">
                          <a:solidFill>
                            <a:schemeClr val="tx1"/>
                          </a:solidFill>
                          <a:effectLst/>
                        </a:rPr>
                        <a:t>Clinical </a:t>
                      </a:r>
                      <a:r>
                        <a:rPr lang="en-US" sz="1600" b="1" i="0" dirty="0" smtClean="0">
                          <a:solidFill>
                            <a:schemeClr val="tx1"/>
                          </a:solidFill>
                          <a:effectLst/>
                        </a:rPr>
                        <a:t>c</a:t>
                      </a:r>
                      <a:r>
                        <a:rPr lang="x-none" sz="1600" b="1" i="0" smtClean="0">
                          <a:solidFill>
                            <a:schemeClr val="tx1"/>
                          </a:solidFill>
                          <a:effectLst/>
                        </a:rPr>
                        <a:t>a</a:t>
                      </a:r>
                      <a:r>
                        <a:rPr lang="en-US" sz="1600" b="1" i="0" dirty="0" smtClean="0">
                          <a:solidFill>
                            <a:schemeClr val="tx1"/>
                          </a:solidFill>
                          <a:effectLst/>
                        </a:rPr>
                        <a:t>s</a:t>
                      </a:r>
                      <a:r>
                        <a:rPr lang="x-none" sz="1600" b="1" i="0" smtClean="0">
                          <a:solidFill>
                            <a:schemeClr val="tx1"/>
                          </a:solidFill>
                          <a:effectLst/>
                        </a:rPr>
                        <a:t>e</a:t>
                      </a:r>
                      <a:r>
                        <a:rPr lang="en-US" sz="1600" b="1" i="0" dirty="0" smtClean="0">
                          <a:solidFill>
                            <a:schemeClr val="tx1"/>
                          </a:solidFill>
                          <a:effectLst/>
                        </a:rPr>
                        <a:t>s</a:t>
                      </a:r>
                      <a:r>
                        <a:rPr lang="ar-JO" sz="1600" b="1" i="0" dirty="0" smtClean="0">
                          <a:solidFill>
                            <a:schemeClr val="tx1"/>
                          </a:solidFill>
                          <a:effectLst/>
                        </a:rPr>
                        <a:t> </a:t>
                      </a:r>
                      <a:r>
                        <a:rPr lang="en-US" sz="1600" b="1" i="0" u="none" dirty="0" smtClean="0">
                          <a:solidFill>
                            <a:srgbClr val="FF0000"/>
                          </a:solidFill>
                          <a:effectLst/>
                          <a:latin typeface="+mj-lt"/>
                          <a:ea typeface="Tahoma"/>
                          <a:cs typeface="Tahoma"/>
                          <a:sym typeface="Tahoma"/>
                        </a:rPr>
                        <a:t>(108)</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600" b="1" i="0" dirty="0" smtClean="0">
                        <a:solidFill>
                          <a:schemeClr val="tx1"/>
                        </a:solidFill>
                        <a:effectLst/>
                      </a:endParaRPr>
                    </a:p>
                  </a:txBody>
                  <a:tcPr marL="91435" marR="91435" marT="45717" marB="45717">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1683423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What's </a:t>
            </a:r>
            <a:r>
              <a:rPr lang="en-US" dirty="0"/>
              <a:t>the most affected artery in this condition? </a:t>
            </a:r>
            <a:r>
              <a:rPr lang="en-US" dirty="0" smtClean="0"/>
              <a:t>*</a:t>
            </a:r>
            <a:endParaRPr lang="en-US" dirty="0"/>
          </a:p>
          <a:p>
            <a:r>
              <a:rPr lang="en-US" dirty="0"/>
              <a:t>Superior mesenteric artery</a:t>
            </a:r>
          </a:p>
          <a:p>
            <a:r>
              <a:rPr lang="en-US" dirty="0" err="1"/>
              <a:t>Ileocolic</a:t>
            </a:r>
            <a:r>
              <a:rPr lang="en-US" dirty="0"/>
              <a:t> Artery</a:t>
            </a:r>
          </a:p>
          <a:p>
            <a:r>
              <a:rPr lang="en-US" dirty="0"/>
              <a:t>Inferior mesenteric </a:t>
            </a:r>
            <a:r>
              <a:rPr lang="en-US" dirty="0" smtClean="0"/>
              <a:t>artery (L3)</a:t>
            </a:r>
          </a:p>
          <a:p>
            <a:r>
              <a:rPr lang="en-US" dirty="0" smtClean="0"/>
              <a:t>Abdominal aorta (bifurcation L4-L5)</a:t>
            </a:r>
          </a:p>
          <a:p>
            <a:endParaRPr lang="en-US" dirty="0" smtClean="0"/>
          </a:p>
          <a:p>
            <a:r>
              <a:rPr lang="en-US" b="1" dirty="0" smtClean="0"/>
              <a:t>Answer: Superior mesenteric artery (L1)</a:t>
            </a:r>
            <a:endParaRPr lang="en-US" b="1" dirty="0"/>
          </a:p>
          <a:p>
            <a:endParaRPr lang="en-US"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Mechanism : </a:t>
            </a:r>
          </a:p>
        </p:txBody>
      </p:sp>
      <p:sp>
        <p:nvSpPr>
          <p:cNvPr id="3" name="عنصر نائب للمحتوى 2"/>
          <p:cNvSpPr>
            <a:spLocks noGrp="1"/>
          </p:cNvSpPr>
          <p:nvPr>
            <p:ph idx="1"/>
          </p:nvPr>
        </p:nvSpPr>
        <p:spPr/>
        <p:txBody>
          <a:bodyPr>
            <a:normAutofit lnSpcReduction="10000"/>
          </a:bodyPr>
          <a:lstStyle/>
          <a:p>
            <a:pPr marL="0" indent="0">
              <a:buNone/>
            </a:pPr>
            <a:r>
              <a:rPr lang="en-US" dirty="0"/>
              <a:t>1-compress on muscle&gt; dorsiflexion pain </a:t>
            </a:r>
          </a:p>
          <a:p>
            <a:r>
              <a:rPr lang="en-US" dirty="0"/>
              <a:t>-if it is affected the deep </a:t>
            </a:r>
            <a:r>
              <a:rPr lang="en-US" dirty="0" err="1"/>
              <a:t>peronial</a:t>
            </a:r>
            <a:r>
              <a:rPr lang="en-US" dirty="0"/>
              <a:t> nerve&gt; first web space numbness </a:t>
            </a:r>
          </a:p>
          <a:p>
            <a:r>
              <a:rPr lang="en-US" dirty="0"/>
              <a:t>-very </a:t>
            </a:r>
            <a:r>
              <a:rPr lang="en-US" dirty="0" err="1"/>
              <a:t>very</a:t>
            </a:r>
            <a:r>
              <a:rPr lang="en-US" dirty="0"/>
              <a:t> important : vessels not important in compartment (pulse not important in compartment )…that is mean when </a:t>
            </a:r>
            <a:r>
              <a:rPr lang="en-US" dirty="0" err="1"/>
              <a:t>when</a:t>
            </a:r>
            <a:r>
              <a:rPr lang="en-US" dirty="0"/>
              <a:t> </a:t>
            </a:r>
            <a:r>
              <a:rPr lang="en-US" dirty="0" err="1"/>
              <a:t>abscense</a:t>
            </a:r>
            <a:r>
              <a:rPr lang="en-US" dirty="0"/>
              <a:t> or </a:t>
            </a:r>
            <a:r>
              <a:rPr lang="en-US" dirty="0" err="1"/>
              <a:t>presenesce</a:t>
            </a:r>
            <a:r>
              <a:rPr lang="en-US" dirty="0"/>
              <a:t> of dorsalis </a:t>
            </a:r>
            <a:r>
              <a:rPr lang="en-US" dirty="0" err="1"/>
              <a:t>pedis</a:t>
            </a:r>
            <a:r>
              <a:rPr lang="en-US" dirty="0"/>
              <a:t> pulse not exclude …could be </a:t>
            </a:r>
            <a:r>
              <a:rPr lang="en-US" dirty="0" err="1"/>
              <a:t>pulsness</a:t>
            </a:r>
            <a:r>
              <a:rPr lang="en-US" dirty="0"/>
              <a:t> (late),,so we don’t </a:t>
            </a:r>
            <a:r>
              <a:rPr lang="en-US" dirty="0" err="1"/>
              <a:t>depened</a:t>
            </a:r>
            <a:r>
              <a:rPr lang="en-US" dirty="0"/>
              <a:t> on pulse in compartment </a:t>
            </a:r>
            <a:r>
              <a:rPr lang="ar-JO" dirty="0"/>
              <a:t>مهمه</a:t>
            </a:r>
            <a:endParaRPr lang="en-US" dirty="0"/>
          </a:p>
          <a:p>
            <a:r>
              <a:rPr lang="en-US" dirty="0"/>
              <a:t>Treatment of leg compartment is : </a:t>
            </a:r>
            <a:r>
              <a:rPr lang="en-US" dirty="0" err="1"/>
              <a:t>Fascitomy</a:t>
            </a:r>
            <a:r>
              <a:rPr lang="en-US" dirty="0"/>
              <a:t> </a:t>
            </a:r>
          </a:p>
          <a:p>
            <a:r>
              <a:rPr lang="en-US" dirty="0"/>
              <a:t>When to do fasciotomy (very important ):less than 6 hours or (6-8) hours ,,because if more than 24 </a:t>
            </a:r>
            <a:r>
              <a:rPr lang="en-US" dirty="0" err="1"/>
              <a:t>hour..no</a:t>
            </a:r>
            <a:r>
              <a:rPr lang="en-US" dirty="0"/>
              <a:t> </a:t>
            </a:r>
            <a:r>
              <a:rPr lang="en-US" dirty="0" err="1"/>
              <a:t>benfit</a:t>
            </a:r>
            <a:r>
              <a:rPr lang="en-US" dirty="0"/>
              <a:t> </a:t>
            </a:r>
            <a:r>
              <a:rPr lang="en-US" dirty="0">
                <a:sym typeface="Wingdings"/>
              </a:rPr>
              <a:t></a:t>
            </a:r>
            <a:r>
              <a:rPr lang="en-US" dirty="0"/>
              <a:t> because already the tissue dead and this will </a:t>
            </a:r>
            <a:r>
              <a:rPr lang="en-US" dirty="0" err="1"/>
              <a:t>incrase</a:t>
            </a:r>
            <a:r>
              <a:rPr lang="en-US" dirty="0"/>
              <a:t> the risk of infection</a:t>
            </a:r>
            <a:r>
              <a:rPr lang="en-US" dirty="0" smtClean="0"/>
              <a:t>.</a:t>
            </a:r>
            <a:endParaRPr lang="en-US" dirty="0"/>
          </a:p>
        </p:txBody>
      </p:sp>
    </p:spTree>
    <p:extLst>
      <p:ext uri="{BB962C8B-B14F-4D97-AF65-F5344CB8AC3E}">
        <p14:creationId xmlns:p14="http://schemas.microsoft.com/office/powerpoint/2010/main" val="242919882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Mechanism : </a:t>
            </a:r>
          </a:p>
        </p:txBody>
      </p:sp>
      <p:sp>
        <p:nvSpPr>
          <p:cNvPr id="3" name="عنصر نائب للمحتوى 2"/>
          <p:cNvSpPr>
            <a:spLocks noGrp="1"/>
          </p:cNvSpPr>
          <p:nvPr>
            <p:ph idx="1"/>
          </p:nvPr>
        </p:nvSpPr>
        <p:spPr/>
        <p:txBody>
          <a:bodyPr>
            <a:normAutofit/>
          </a:bodyPr>
          <a:lstStyle/>
          <a:p>
            <a:r>
              <a:rPr lang="en-US" dirty="0" smtClean="0"/>
              <a:t>And </a:t>
            </a:r>
            <a:r>
              <a:rPr lang="en-US" dirty="0"/>
              <a:t>after that put skin graft+ dressing called …..</a:t>
            </a:r>
          </a:p>
          <a:p>
            <a:r>
              <a:rPr lang="en-US" dirty="0"/>
              <a:t>-don’t put </a:t>
            </a:r>
            <a:r>
              <a:rPr lang="en-US" dirty="0" err="1"/>
              <a:t>stetch</a:t>
            </a:r>
            <a:r>
              <a:rPr lang="en-US" dirty="0"/>
              <a:t> because </a:t>
            </a:r>
            <a:r>
              <a:rPr lang="en-US" dirty="0" err="1"/>
              <a:t>mabey</a:t>
            </a:r>
            <a:r>
              <a:rPr lang="en-US" dirty="0"/>
              <a:t> it will be recurrent so put skin graft.</a:t>
            </a:r>
          </a:p>
          <a:p>
            <a:r>
              <a:rPr lang="en-US" dirty="0"/>
              <a:t>-abdominal compartment syndrome :</a:t>
            </a:r>
          </a:p>
          <a:p>
            <a:r>
              <a:rPr lang="en-US" dirty="0"/>
              <a:t>-Normal pressure is  0-5mmhg,sometimes in some diseases 5-7mmhg</a:t>
            </a:r>
          </a:p>
          <a:p>
            <a:r>
              <a:rPr lang="en-US" dirty="0"/>
              <a:t>-mechanism : when increase pressure inside the abdomen&gt;&gt;</a:t>
            </a:r>
            <a:r>
              <a:rPr lang="en-US" dirty="0">
                <a:solidFill>
                  <a:srgbClr val="FF0000"/>
                </a:solidFill>
              </a:rPr>
              <a:t>this will lead to compartment &gt;&gt;(the first organ affected is the </a:t>
            </a:r>
            <a:r>
              <a:rPr lang="en-US" dirty="0" err="1">
                <a:solidFill>
                  <a:srgbClr val="FF0000"/>
                </a:solidFill>
              </a:rPr>
              <a:t>Diaphram</a:t>
            </a:r>
            <a:r>
              <a:rPr lang="en-US" dirty="0">
                <a:solidFill>
                  <a:srgbClr val="FF0000"/>
                </a:solidFill>
              </a:rPr>
              <a:t>.. So that the first symptom is tachypnea )</a:t>
            </a:r>
            <a:r>
              <a:rPr lang="ar-JO" dirty="0">
                <a:solidFill>
                  <a:srgbClr val="FF0000"/>
                </a:solidFill>
              </a:rPr>
              <a:t>مهمه</a:t>
            </a:r>
            <a:endParaRPr lang="en-US" dirty="0">
              <a:solidFill>
                <a:srgbClr val="FF0000"/>
              </a:solidFill>
            </a:endParaRPr>
          </a:p>
          <a:p>
            <a:endParaRPr lang="ar-JO" dirty="0"/>
          </a:p>
        </p:txBody>
      </p:sp>
    </p:spTree>
    <p:extLst>
      <p:ext uri="{BB962C8B-B14F-4D97-AF65-F5344CB8AC3E}">
        <p14:creationId xmlns:p14="http://schemas.microsoft.com/office/powerpoint/2010/main" val="98490409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Mechanism : </a:t>
            </a:r>
          </a:p>
        </p:txBody>
      </p:sp>
      <p:sp>
        <p:nvSpPr>
          <p:cNvPr id="3" name="عنصر نائب للمحتوى 2"/>
          <p:cNvSpPr>
            <a:spLocks noGrp="1"/>
          </p:cNvSpPr>
          <p:nvPr>
            <p:ph idx="1"/>
          </p:nvPr>
        </p:nvSpPr>
        <p:spPr/>
        <p:txBody>
          <a:bodyPr>
            <a:normAutofit/>
          </a:bodyPr>
          <a:lstStyle/>
          <a:p>
            <a:pPr marL="0" indent="0">
              <a:buNone/>
            </a:pPr>
            <a:r>
              <a:rPr lang="en-US" dirty="0"/>
              <a:t>2-others Symptoms :if increase pressure inside abdomen &gt;&gt;bladder compress&gt;&gt;</a:t>
            </a:r>
            <a:r>
              <a:rPr lang="en-US" dirty="0" err="1"/>
              <a:t>oligouria,So</a:t>
            </a:r>
            <a:r>
              <a:rPr lang="en-US" dirty="0"/>
              <a:t> you should measure it by </a:t>
            </a:r>
            <a:r>
              <a:rPr lang="en-US" b="1" dirty="0" err="1">
                <a:solidFill>
                  <a:srgbClr val="FF0000"/>
                </a:solidFill>
              </a:rPr>
              <a:t>folys</a:t>
            </a:r>
            <a:r>
              <a:rPr lang="en-US" b="1" dirty="0">
                <a:solidFill>
                  <a:srgbClr val="FF0000"/>
                </a:solidFill>
              </a:rPr>
              <a:t> catheter</a:t>
            </a:r>
          </a:p>
          <a:p>
            <a:r>
              <a:rPr lang="en-US" dirty="0"/>
              <a:t>2-abdominal distention </a:t>
            </a:r>
          </a:p>
          <a:p>
            <a:r>
              <a:rPr lang="en-US" dirty="0"/>
              <a:t>Causes of </a:t>
            </a:r>
            <a:r>
              <a:rPr lang="en-US" dirty="0" err="1"/>
              <a:t>Abdomina</a:t>
            </a:r>
            <a:r>
              <a:rPr lang="en-US" dirty="0"/>
              <a:t> compartment syndrome :</a:t>
            </a:r>
          </a:p>
          <a:p>
            <a:r>
              <a:rPr lang="en-US" dirty="0"/>
              <a:t>(memorize them by anything cause </a:t>
            </a:r>
            <a:r>
              <a:rPr lang="en-US" dirty="0" err="1"/>
              <a:t>edema+injuiry</a:t>
            </a:r>
            <a:r>
              <a:rPr lang="en-US" dirty="0"/>
              <a:t>) :</a:t>
            </a:r>
          </a:p>
          <a:p>
            <a:r>
              <a:rPr lang="en-US" dirty="0"/>
              <a:t>The most common cause is :Blunt abdominal </a:t>
            </a:r>
            <a:r>
              <a:rPr lang="en-US" dirty="0" err="1"/>
              <a:t>trauma,,other</a:t>
            </a:r>
            <a:r>
              <a:rPr lang="en-US" dirty="0"/>
              <a:t> causes : </a:t>
            </a:r>
            <a:r>
              <a:rPr lang="en-US" dirty="0" err="1"/>
              <a:t>Burn,Long</a:t>
            </a:r>
            <a:r>
              <a:rPr lang="en-US" dirty="0"/>
              <a:t> operation ( because increase the chance of edematous bowel)</a:t>
            </a:r>
          </a:p>
          <a:p>
            <a:r>
              <a:rPr lang="en-US" dirty="0"/>
              <a:t>Treatment : </a:t>
            </a:r>
            <a:r>
              <a:rPr lang="en-US" dirty="0" err="1"/>
              <a:t>Lapratomy</a:t>
            </a:r>
            <a:r>
              <a:rPr lang="en-US" dirty="0"/>
              <a:t> </a:t>
            </a:r>
            <a:endParaRPr lang="ar-JO" dirty="0"/>
          </a:p>
        </p:txBody>
      </p:sp>
    </p:spTree>
    <p:extLst>
      <p:ext uri="{BB962C8B-B14F-4D97-AF65-F5344CB8AC3E}">
        <p14:creationId xmlns:p14="http://schemas.microsoft.com/office/powerpoint/2010/main" val="290147433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dirty="0">
                <a:solidFill>
                  <a:srgbClr val="FF0000"/>
                </a:solidFill>
              </a:rPr>
              <a:t>Diabetic foot </a:t>
            </a:r>
            <a:r>
              <a:rPr lang="en-US" b="1" dirty="0" smtClean="0">
                <a:solidFill>
                  <a:srgbClr val="FF0000"/>
                </a:solidFill>
              </a:rPr>
              <a:t>:</a:t>
            </a:r>
            <a:endParaRPr lang="ar-JO" b="1" dirty="0">
              <a:solidFill>
                <a:srgbClr val="FF0000"/>
              </a:solidFill>
            </a:endParaRPr>
          </a:p>
        </p:txBody>
      </p:sp>
      <p:sp>
        <p:nvSpPr>
          <p:cNvPr id="3" name="عنصر نائب للمحتوى 2"/>
          <p:cNvSpPr>
            <a:spLocks noGrp="1"/>
          </p:cNvSpPr>
          <p:nvPr>
            <p:ph idx="1"/>
          </p:nvPr>
        </p:nvSpPr>
        <p:spPr/>
        <p:txBody>
          <a:bodyPr/>
          <a:lstStyle/>
          <a:p>
            <a:endParaRPr lang="ar-JO"/>
          </a:p>
        </p:txBody>
      </p:sp>
    </p:spTree>
    <p:extLst>
      <p:ext uri="{BB962C8B-B14F-4D97-AF65-F5344CB8AC3E}">
        <p14:creationId xmlns:p14="http://schemas.microsoft.com/office/powerpoint/2010/main" val="258960857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r>
              <a:rPr lang="en-US" b="1" dirty="0">
                <a:solidFill>
                  <a:srgbClr val="FF0000"/>
                </a:solidFill>
              </a:rPr>
              <a:t>The mechanism is important :</a:t>
            </a:r>
          </a:p>
          <a:p>
            <a:r>
              <a:rPr lang="en-US" b="1" dirty="0">
                <a:solidFill>
                  <a:srgbClr val="FF0000"/>
                </a:solidFill>
              </a:rPr>
              <a:t>90% by neuropathy (so mostly neuropathy)</a:t>
            </a:r>
          </a:p>
          <a:p>
            <a:r>
              <a:rPr lang="en-US" b="1" dirty="0">
                <a:solidFill>
                  <a:srgbClr val="FF0000"/>
                </a:solidFill>
              </a:rPr>
              <a:t>10% by </a:t>
            </a:r>
            <a:r>
              <a:rPr lang="en-US" b="1" dirty="0" err="1">
                <a:solidFill>
                  <a:srgbClr val="FF0000"/>
                </a:solidFill>
              </a:rPr>
              <a:t>microangiopathy</a:t>
            </a:r>
            <a:r>
              <a:rPr lang="en-US" b="1" dirty="0">
                <a:solidFill>
                  <a:srgbClr val="FF0000"/>
                </a:solidFill>
              </a:rPr>
              <a:t> </a:t>
            </a:r>
            <a:r>
              <a:rPr lang="ar-JO" b="1" dirty="0">
                <a:solidFill>
                  <a:srgbClr val="FF0000"/>
                </a:solidFill>
              </a:rPr>
              <a:t>مهمه</a:t>
            </a:r>
            <a:endParaRPr lang="en-US" b="1" dirty="0">
              <a:solidFill>
                <a:srgbClr val="FF0000"/>
              </a:solidFill>
            </a:endParaRPr>
          </a:p>
          <a:p>
            <a:endParaRPr lang="ar-JO" b="1" dirty="0">
              <a:solidFill>
                <a:srgbClr val="FF0000"/>
              </a:solidFill>
            </a:endParaRPr>
          </a:p>
        </p:txBody>
      </p:sp>
    </p:spTree>
    <p:extLst>
      <p:ext uri="{BB962C8B-B14F-4D97-AF65-F5344CB8AC3E}">
        <p14:creationId xmlns:p14="http://schemas.microsoft.com/office/powerpoint/2010/main" val="402734920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553453"/>
            <a:ext cx="10515600" cy="5623510"/>
          </a:xfrm>
        </p:spPr>
        <p:txBody>
          <a:bodyPr>
            <a:normAutofit/>
          </a:bodyPr>
          <a:lstStyle/>
          <a:p>
            <a:r>
              <a:rPr lang="en-US" sz="3200" dirty="0"/>
              <a:t>These two factor </a:t>
            </a:r>
            <a:r>
              <a:rPr lang="en-US" sz="3200" u="sng" dirty="0"/>
              <a:t>must  </a:t>
            </a:r>
            <a:r>
              <a:rPr lang="en-US" sz="3200" dirty="0"/>
              <a:t>be present &gt;&gt;so when there is neuropathy &gt;Autonomic nerves system </a:t>
            </a:r>
            <a:r>
              <a:rPr lang="en-US" sz="3200" dirty="0" err="1"/>
              <a:t>affected+nerve</a:t>
            </a:r>
            <a:r>
              <a:rPr lang="en-US" sz="3200" dirty="0"/>
              <a:t> that goes to sweat glands&gt;&gt;this is the cause why the diabetic foot patient has (Dry skin), and so on,, when neuropathy the patient will not sense.. this will increase trauma and </a:t>
            </a:r>
            <a:r>
              <a:rPr lang="en-US" sz="3200" dirty="0" smtClean="0"/>
              <a:t>fissure</a:t>
            </a:r>
          </a:p>
          <a:p>
            <a:endParaRPr lang="en-US" sz="3200" dirty="0"/>
          </a:p>
          <a:p>
            <a:endParaRPr lang="en-US" sz="3200" dirty="0"/>
          </a:p>
          <a:p>
            <a:r>
              <a:rPr lang="en-US" sz="3200" dirty="0"/>
              <a:t>-in diabetic foot patient supply of lower limb will be affected by </a:t>
            </a:r>
            <a:r>
              <a:rPr lang="en-US" sz="3200" dirty="0" err="1"/>
              <a:t>mincroangiopathy</a:t>
            </a:r>
            <a:r>
              <a:rPr lang="en-US" sz="3200" dirty="0"/>
              <a:t> (the extension will be more strong than flexion)&gt; this will lead Abnormal position of limb and increase the bony prominence chance to trauma</a:t>
            </a:r>
          </a:p>
          <a:p>
            <a:endParaRPr lang="ar-JO" sz="3200" dirty="0"/>
          </a:p>
        </p:txBody>
      </p:sp>
    </p:spTree>
    <p:extLst>
      <p:ext uri="{BB962C8B-B14F-4D97-AF65-F5344CB8AC3E}">
        <p14:creationId xmlns:p14="http://schemas.microsoft.com/office/powerpoint/2010/main" val="4476810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53453" y="385011"/>
            <a:ext cx="11381873" cy="5791952"/>
          </a:xfrm>
        </p:spPr>
        <p:txBody>
          <a:bodyPr>
            <a:noAutofit/>
          </a:bodyPr>
          <a:lstStyle/>
          <a:p>
            <a:r>
              <a:rPr lang="en-US" sz="4000" dirty="0"/>
              <a:t>- the second effect of </a:t>
            </a:r>
            <a:r>
              <a:rPr lang="en-US" sz="4000" dirty="0" err="1"/>
              <a:t>mincrioangiopathy</a:t>
            </a:r>
            <a:r>
              <a:rPr lang="en-US" sz="4000" dirty="0"/>
              <a:t> that will lead to increase the </a:t>
            </a:r>
            <a:r>
              <a:rPr lang="en-US" sz="4000" dirty="0" smtClean="0"/>
              <a:t>infection</a:t>
            </a:r>
          </a:p>
          <a:p>
            <a:endParaRPr lang="en-US" sz="4000" dirty="0"/>
          </a:p>
          <a:p>
            <a:r>
              <a:rPr lang="en-US" sz="4000" dirty="0"/>
              <a:t>-in severe diabetic foot &gt; will lead to </a:t>
            </a:r>
            <a:r>
              <a:rPr lang="en-US" sz="4000" dirty="0" err="1"/>
              <a:t>charcoat</a:t>
            </a:r>
            <a:r>
              <a:rPr lang="en-US" sz="4000" dirty="0"/>
              <a:t> foot </a:t>
            </a:r>
            <a:r>
              <a:rPr lang="ar-JO" sz="4000" dirty="0"/>
              <a:t>(يعني القارب)</a:t>
            </a:r>
            <a:r>
              <a:rPr lang="en-US" sz="4000" dirty="0"/>
              <a:t>,&gt;&gt; as we said </a:t>
            </a:r>
            <a:r>
              <a:rPr lang="en-US" sz="4000" dirty="0" err="1"/>
              <a:t>above,extension</a:t>
            </a:r>
            <a:r>
              <a:rPr lang="en-US" sz="4000" dirty="0"/>
              <a:t> more strong than </a:t>
            </a:r>
            <a:r>
              <a:rPr lang="en-US" sz="4000" dirty="0" err="1"/>
              <a:t>flexion,second</a:t>
            </a:r>
            <a:r>
              <a:rPr lang="en-US" sz="4000" dirty="0"/>
              <a:t> thing will lead to loss of arch and </a:t>
            </a:r>
            <a:r>
              <a:rPr lang="en-US" sz="4000" dirty="0" err="1"/>
              <a:t>sublaxation</a:t>
            </a:r>
            <a:r>
              <a:rPr lang="en-US" sz="4000" dirty="0"/>
              <a:t>&gt;&gt; new shape of </a:t>
            </a:r>
            <a:r>
              <a:rPr lang="en-US" sz="4000" dirty="0" err="1"/>
              <a:t>foot..and</a:t>
            </a:r>
            <a:r>
              <a:rPr lang="en-US" sz="4000" dirty="0"/>
              <a:t> this </a:t>
            </a:r>
            <a:r>
              <a:rPr lang="en-US" sz="4000" dirty="0" err="1"/>
              <a:t>charcoat</a:t>
            </a:r>
            <a:r>
              <a:rPr lang="en-US" sz="4000" dirty="0"/>
              <a:t> foot will increase pressure at specific point (because abnormal position of foot) so we offer to them specific shoes </a:t>
            </a:r>
            <a:r>
              <a:rPr lang="en-US" sz="4000" dirty="0" smtClean="0"/>
              <a:t>.</a:t>
            </a:r>
            <a:endParaRPr lang="en-US" sz="4000" dirty="0"/>
          </a:p>
        </p:txBody>
      </p:sp>
    </p:spTree>
    <p:extLst>
      <p:ext uri="{BB962C8B-B14F-4D97-AF65-F5344CB8AC3E}">
        <p14:creationId xmlns:p14="http://schemas.microsoft.com/office/powerpoint/2010/main" val="147077743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a:t>Examantion</a:t>
            </a:r>
            <a:r>
              <a:rPr lang="en-US" dirty="0"/>
              <a:t> of Diabetic foot leg :</a:t>
            </a:r>
            <a:endParaRPr lang="ar-JO" dirty="0"/>
          </a:p>
        </p:txBody>
      </p:sp>
      <p:sp>
        <p:nvSpPr>
          <p:cNvPr id="3" name="عنصر نائب للمحتوى 2"/>
          <p:cNvSpPr>
            <a:spLocks noGrp="1"/>
          </p:cNvSpPr>
          <p:nvPr>
            <p:ph idx="1"/>
          </p:nvPr>
        </p:nvSpPr>
        <p:spPr/>
        <p:txBody>
          <a:bodyPr/>
          <a:lstStyle/>
          <a:p>
            <a:r>
              <a:rPr lang="en-US" dirty="0" smtClean="0">
                <a:solidFill>
                  <a:srgbClr val="FF0000"/>
                </a:solidFill>
              </a:rPr>
              <a:t>inspection </a:t>
            </a:r>
            <a:r>
              <a:rPr lang="en-US" dirty="0">
                <a:solidFill>
                  <a:srgbClr val="FF0000"/>
                </a:solidFill>
              </a:rPr>
              <a:t>and palpation of ulcer like any ulcer(site ,size ,,shape) &gt;&gt; from DR </a:t>
            </a:r>
            <a:r>
              <a:rPr lang="en-US" dirty="0" err="1">
                <a:solidFill>
                  <a:srgbClr val="FF0000"/>
                </a:solidFill>
              </a:rPr>
              <a:t>tareq</a:t>
            </a:r>
            <a:r>
              <a:rPr lang="en-US" dirty="0">
                <a:solidFill>
                  <a:srgbClr val="FF0000"/>
                </a:solidFill>
              </a:rPr>
              <a:t> lecture</a:t>
            </a:r>
          </a:p>
          <a:p>
            <a:r>
              <a:rPr lang="en-US" dirty="0">
                <a:solidFill>
                  <a:srgbClr val="FF0000"/>
                </a:solidFill>
              </a:rPr>
              <a:t>-treatment : </a:t>
            </a:r>
            <a:r>
              <a:rPr lang="ar-JO" dirty="0">
                <a:solidFill>
                  <a:srgbClr val="FF0000"/>
                </a:solidFill>
              </a:rPr>
              <a:t>مهمه</a:t>
            </a:r>
            <a:endParaRPr lang="en-US" dirty="0">
              <a:solidFill>
                <a:srgbClr val="FF0000"/>
              </a:solidFill>
            </a:endParaRPr>
          </a:p>
          <a:p>
            <a:r>
              <a:rPr lang="en-US" dirty="0">
                <a:solidFill>
                  <a:srgbClr val="FF0000"/>
                </a:solidFill>
              </a:rPr>
              <a:t>The most important thing in management of diabetic foot ulcer is :strict blood glucose control ,,should decrease it less than 180</a:t>
            </a:r>
          </a:p>
          <a:p>
            <a:r>
              <a:rPr lang="en-US" dirty="0">
                <a:solidFill>
                  <a:srgbClr val="FF0000"/>
                </a:solidFill>
              </a:rPr>
              <a:t>2-swab for infection </a:t>
            </a:r>
          </a:p>
          <a:p>
            <a:r>
              <a:rPr lang="en-US" dirty="0">
                <a:solidFill>
                  <a:srgbClr val="FF0000"/>
                </a:solidFill>
              </a:rPr>
              <a:t>3-recurrent dressing </a:t>
            </a:r>
          </a:p>
          <a:p>
            <a:r>
              <a:rPr lang="en-US" dirty="0">
                <a:solidFill>
                  <a:srgbClr val="FF0000"/>
                </a:solidFill>
              </a:rPr>
              <a:t>4- when not compressible ulcer &gt;put planter (</a:t>
            </a:r>
            <a:r>
              <a:rPr lang="ar-JO" dirty="0">
                <a:solidFill>
                  <a:srgbClr val="FF0000"/>
                </a:solidFill>
              </a:rPr>
              <a:t>جبيره</a:t>
            </a:r>
            <a:r>
              <a:rPr lang="en-US" dirty="0">
                <a:solidFill>
                  <a:srgbClr val="FF0000"/>
                </a:solidFill>
              </a:rPr>
              <a:t>??!</a:t>
            </a:r>
          </a:p>
          <a:p>
            <a:endParaRPr lang="ar-JO" dirty="0">
              <a:solidFill>
                <a:srgbClr val="FF0000"/>
              </a:solidFill>
            </a:endParaRPr>
          </a:p>
        </p:txBody>
      </p:sp>
    </p:spTree>
    <p:extLst>
      <p:ext uri="{BB962C8B-B14F-4D97-AF65-F5344CB8AC3E}">
        <p14:creationId xmlns:p14="http://schemas.microsoft.com/office/powerpoint/2010/main" val="422846491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solidFill>
                  <a:srgbClr val="FF0000"/>
                </a:solidFill>
              </a:rPr>
              <a:t>Note : </a:t>
            </a:r>
            <a:r>
              <a:rPr lang="en-US" dirty="0" err="1">
                <a:solidFill>
                  <a:srgbClr val="FF0000"/>
                </a:solidFill>
              </a:rPr>
              <a:t>wagner</a:t>
            </a:r>
            <a:r>
              <a:rPr lang="en-US" dirty="0">
                <a:solidFill>
                  <a:srgbClr val="FF0000"/>
                </a:solidFill>
              </a:rPr>
              <a:t> classification of ulcer is very important (from doctor </a:t>
            </a:r>
            <a:r>
              <a:rPr lang="en-US" dirty="0" err="1">
                <a:solidFill>
                  <a:srgbClr val="FF0000"/>
                </a:solidFill>
              </a:rPr>
              <a:t>tareq</a:t>
            </a:r>
            <a:r>
              <a:rPr lang="en-US" dirty="0">
                <a:solidFill>
                  <a:srgbClr val="FF0000"/>
                </a:solidFill>
              </a:rPr>
              <a:t> lecture ) ..but to memorize it :</a:t>
            </a:r>
          </a:p>
          <a:p>
            <a:pPr lvl="0"/>
            <a:r>
              <a:rPr lang="en-US" dirty="0">
                <a:solidFill>
                  <a:srgbClr val="FF0000"/>
                </a:solidFill>
              </a:rPr>
              <a:t>Healed ulcer</a:t>
            </a:r>
          </a:p>
          <a:p>
            <a:r>
              <a:rPr lang="en-US" dirty="0">
                <a:solidFill>
                  <a:srgbClr val="FF0000"/>
                </a:solidFill>
              </a:rPr>
              <a:t>1&gt;&gt;superficial </a:t>
            </a:r>
          </a:p>
          <a:p>
            <a:r>
              <a:rPr lang="en-US" dirty="0">
                <a:solidFill>
                  <a:srgbClr val="FF0000"/>
                </a:solidFill>
              </a:rPr>
              <a:t>2&gt;deep to </a:t>
            </a:r>
            <a:r>
              <a:rPr lang="en-US" dirty="0" err="1">
                <a:solidFill>
                  <a:srgbClr val="FF0000"/>
                </a:solidFill>
              </a:rPr>
              <a:t>subcatnous</a:t>
            </a:r>
            <a:r>
              <a:rPr lang="en-US" dirty="0">
                <a:solidFill>
                  <a:srgbClr val="FF0000"/>
                </a:solidFill>
              </a:rPr>
              <a:t> </a:t>
            </a:r>
            <a:r>
              <a:rPr lang="en-US" dirty="0" err="1">
                <a:solidFill>
                  <a:srgbClr val="FF0000"/>
                </a:solidFill>
              </a:rPr>
              <a:t>tisse</a:t>
            </a:r>
            <a:endParaRPr lang="en-US" dirty="0">
              <a:solidFill>
                <a:srgbClr val="FF0000"/>
              </a:solidFill>
            </a:endParaRPr>
          </a:p>
          <a:p>
            <a:r>
              <a:rPr lang="en-US" dirty="0">
                <a:solidFill>
                  <a:srgbClr val="FF0000"/>
                </a:solidFill>
              </a:rPr>
              <a:t>3&gt;</a:t>
            </a:r>
            <a:r>
              <a:rPr lang="en-US" dirty="0" err="1">
                <a:solidFill>
                  <a:srgbClr val="FF0000"/>
                </a:solidFill>
              </a:rPr>
              <a:t>Deep+abcess</a:t>
            </a:r>
            <a:r>
              <a:rPr lang="en-US" dirty="0">
                <a:solidFill>
                  <a:srgbClr val="FF0000"/>
                </a:solidFill>
              </a:rPr>
              <a:t>  formation</a:t>
            </a:r>
          </a:p>
          <a:p>
            <a:r>
              <a:rPr lang="en-US" dirty="0">
                <a:solidFill>
                  <a:srgbClr val="FF0000"/>
                </a:solidFill>
              </a:rPr>
              <a:t>4&gt; gangrene</a:t>
            </a:r>
          </a:p>
          <a:p>
            <a:r>
              <a:rPr lang="en-US" dirty="0">
                <a:solidFill>
                  <a:srgbClr val="FF0000"/>
                </a:solidFill>
              </a:rPr>
              <a:t>5&gt; all area gangrene</a:t>
            </a:r>
          </a:p>
          <a:p>
            <a:endParaRPr lang="ar-JO" dirty="0">
              <a:solidFill>
                <a:srgbClr val="FF0000"/>
              </a:solidFill>
            </a:endParaRPr>
          </a:p>
        </p:txBody>
      </p:sp>
    </p:spTree>
    <p:extLst>
      <p:ext uri="{BB962C8B-B14F-4D97-AF65-F5344CB8AC3E}">
        <p14:creationId xmlns:p14="http://schemas.microsoft.com/office/powerpoint/2010/main" val="373338076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lvl="0"/>
            <a:r>
              <a:rPr lang="en-US" dirty="0">
                <a:solidFill>
                  <a:srgbClr val="FF0000"/>
                </a:solidFill>
              </a:rPr>
              <a:t>The most common cause of death in Diabetic foot is </a:t>
            </a:r>
            <a:r>
              <a:rPr lang="en-US" dirty="0" smtClean="0">
                <a:solidFill>
                  <a:srgbClr val="FF0000"/>
                </a:solidFill>
              </a:rPr>
              <a:t>:</a:t>
            </a:r>
            <a:br>
              <a:rPr lang="en-US" dirty="0" smtClean="0">
                <a:solidFill>
                  <a:srgbClr val="FF0000"/>
                </a:solidFill>
              </a:rPr>
            </a:br>
            <a:r>
              <a:rPr lang="en-US" dirty="0" smtClean="0">
                <a:solidFill>
                  <a:srgbClr val="FF0000"/>
                </a:solidFill>
              </a:rPr>
              <a:t> </a:t>
            </a:r>
            <a:r>
              <a:rPr lang="en-US" dirty="0">
                <a:solidFill>
                  <a:srgbClr val="FF0000"/>
                </a:solidFill>
              </a:rPr>
              <a:t>acute MI followed by </a:t>
            </a:r>
            <a:r>
              <a:rPr lang="en-US" dirty="0" smtClean="0">
                <a:solidFill>
                  <a:srgbClr val="FF0000"/>
                </a:solidFill>
              </a:rPr>
              <a:t>sepsis</a:t>
            </a:r>
          </a:p>
          <a:p>
            <a:pPr lvl="0"/>
            <a:endParaRPr lang="en-US" dirty="0">
              <a:solidFill>
                <a:srgbClr val="FF0000"/>
              </a:solidFill>
            </a:endParaRPr>
          </a:p>
          <a:p>
            <a:pPr lvl="0"/>
            <a:endParaRPr lang="en-US" dirty="0">
              <a:solidFill>
                <a:srgbClr val="FF0000"/>
              </a:solidFill>
            </a:endParaRPr>
          </a:p>
          <a:p>
            <a:pPr lvl="0"/>
            <a:r>
              <a:rPr lang="en-US" dirty="0">
                <a:solidFill>
                  <a:srgbClr val="FF0000"/>
                </a:solidFill>
              </a:rPr>
              <a:t>Why we admit Diabetic foot patient ? to control blood sugar </a:t>
            </a:r>
          </a:p>
          <a:p>
            <a:endParaRPr lang="ar-JO" dirty="0">
              <a:solidFill>
                <a:srgbClr val="FF0000"/>
              </a:solidFill>
            </a:endParaRPr>
          </a:p>
        </p:txBody>
      </p:sp>
    </p:spTree>
    <p:extLst>
      <p:ext uri="{BB962C8B-B14F-4D97-AF65-F5344CB8AC3E}">
        <p14:creationId xmlns:p14="http://schemas.microsoft.com/office/powerpoint/2010/main" val="1763276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flamed_thyroglossal_cyst.JPG"/>
          <p:cNvPicPr>
            <a:picLocks noGrp="1" noChangeAspect="1"/>
          </p:cNvPicPr>
          <p:nvPr>
            <p:ph idx="1"/>
          </p:nvPr>
        </p:nvPicPr>
        <p:blipFill>
          <a:blip r:embed="rId2" cstate="print"/>
          <a:stretch>
            <a:fillRect/>
          </a:stretch>
        </p:blipFill>
        <p:spPr>
          <a:xfrm>
            <a:off x="2235200" y="609600"/>
            <a:ext cx="7416800" cy="57912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 patient complains of neck mass that moves with protrusion of the Tongue. What's your diagnosis?</a:t>
            </a:r>
          </a:p>
          <a:p>
            <a:pPr>
              <a:buNone/>
            </a:pPr>
            <a:endParaRPr lang="en-US" dirty="0"/>
          </a:p>
          <a:p>
            <a:pPr fontAlgn="t">
              <a:buNone/>
            </a:pPr>
            <a:r>
              <a:rPr lang="en-US" b="1" dirty="0" smtClean="0"/>
              <a:t>Answer: </a:t>
            </a:r>
            <a:r>
              <a:rPr lang="en-US" b="1" dirty="0" err="1" smtClean="0"/>
              <a:t>Thyroglossal</a:t>
            </a:r>
            <a:r>
              <a:rPr lang="en-US" b="1" dirty="0" smtClean="0"/>
              <a:t> cyst – </a:t>
            </a:r>
            <a:r>
              <a:rPr lang="en-US" b="1" dirty="0" err="1" smtClean="0"/>
              <a:t>embryologically</a:t>
            </a:r>
            <a:r>
              <a:rPr lang="en-US" b="1" dirty="0" smtClean="0"/>
              <a:t> from foramen </a:t>
            </a:r>
            <a:r>
              <a:rPr lang="en-US" b="1" dirty="0" err="1" smtClean="0"/>
              <a:t>cecum</a:t>
            </a:r>
            <a:r>
              <a:rPr lang="en-US" b="1" dirty="0" smtClean="0"/>
              <a:t> </a:t>
            </a:r>
          </a:p>
          <a:p>
            <a:pPr fontAlgn="t">
              <a:buNone/>
            </a:pPr>
            <a:endParaRPr lang="en-US" dirty="0"/>
          </a:p>
          <a:p>
            <a:r>
              <a:rPr lang="en-US" dirty="0"/>
              <a:t>What's the procedure for management? *</a:t>
            </a:r>
          </a:p>
          <a:p>
            <a:pPr>
              <a:buNone/>
            </a:pPr>
            <a:endParaRPr lang="en-US" dirty="0"/>
          </a:p>
          <a:p>
            <a:pPr>
              <a:buNone/>
            </a:pPr>
            <a:r>
              <a:rPr lang="en-US" b="1" dirty="0" smtClean="0"/>
              <a:t>Answer: </a:t>
            </a:r>
            <a:r>
              <a:rPr lang="en-US" b="1" dirty="0" err="1" smtClean="0"/>
              <a:t>Sistrank</a:t>
            </a:r>
            <a:r>
              <a:rPr lang="en-US" b="1" dirty="0" smtClean="0"/>
              <a:t> </a:t>
            </a:r>
            <a:br>
              <a:rPr lang="en-US" b="1" dirty="0" smtClean="0"/>
            </a:br>
            <a:endParaRPr lang="en-US"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hernias have the highest risk of strangulation?</a:t>
            </a:r>
            <a:endParaRPr lang="en-US" dirty="0"/>
          </a:p>
        </p:txBody>
      </p:sp>
      <p:sp>
        <p:nvSpPr>
          <p:cNvPr id="3" name="Content Placeholder 2"/>
          <p:cNvSpPr>
            <a:spLocks noGrp="1"/>
          </p:cNvSpPr>
          <p:nvPr>
            <p:ph idx="1"/>
          </p:nvPr>
        </p:nvSpPr>
        <p:spPr/>
        <p:txBody>
          <a:bodyPr/>
          <a:lstStyle/>
          <a:p>
            <a:r>
              <a:rPr lang="pt-BR" dirty="0" smtClean="0"/>
              <a:t>A- Direct inguinal Hernia</a:t>
            </a:r>
          </a:p>
          <a:p>
            <a:r>
              <a:rPr lang="pt-BR" dirty="0" smtClean="0"/>
              <a:t>B- Indirect inguinal Hernia</a:t>
            </a:r>
          </a:p>
          <a:p>
            <a:r>
              <a:rPr lang="pt-BR" dirty="0" smtClean="0"/>
              <a:t>C- Femoral Hernia</a:t>
            </a:r>
          </a:p>
          <a:p>
            <a:r>
              <a:rPr lang="pt-BR" dirty="0" smtClean="0"/>
              <a:t>D- Para-Umblical Hernia</a:t>
            </a:r>
            <a:endParaRPr lang="en-US" dirty="0" smtClean="0"/>
          </a:p>
          <a:p>
            <a:endParaRPr lang="en-US" dirty="0" smtClean="0"/>
          </a:p>
          <a:p>
            <a:r>
              <a:rPr lang="en-US" b="1" dirty="0" smtClean="0"/>
              <a:t>Answer: C-Femoral Hernia</a:t>
            </a:r>
            <a:endParaRPr lang="pt-BR" b="1"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r>
              <a:rPr lang="en-US" dirty="0" smtClean="0"/>
              <a:t>37-year-old man who originally lives in India. He presented with right upper quadrant pain and intermittent low-grade fever. The following CT was done</a:t>
            </a:r>
          </a:p>
          <a:p>
            <a:endParaRPr lang="en-US" dirty="0"/>
          </a:p>
        </p:txBody>
      </p:sp>
      <p:pic>
        <p:nvPicPr>
          <p:cNvPr id="9" name="Content Placeholder 8" descr="SU.png"/>
          <p:cNvPicPr>
            <a:picLocks noGrp="1" noChangeAspect="1"/>
          </p:cNvPicPr>
          <p:nvPr>
            <p:ph sz="half" idx="2"/>
          </p:nvPr>
        </p:nvPicPr>
        <p:blipFill>
          <a:blip r:embed="rId2" cstate="print"/>
          <a:stretch>
            <a:fillRect/>
          </a:stretch>
        </p:blipFill>
        <p:spPr>
          <a:xfrm>
            <a:off x="6669716" y="1600201"/>
            <a:ext cx="4440568" cy="4525963"/>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990600"/>
            <a:ext cx="5384800" cy="5135563"/>
          </a:xfrm>
          <a:ln>
            <a:solidFill>
              <a:schemeClr val="tx1"/>
            </a:solidFill>
          </a:ln>
        </p:spPr>
        <p:txBody>
          <a:bodyPr>
            <a:normAutofit/>
          </a:bodyPr>
          <a:lstStyle/>
          <a:p>
            <a:r>
              <a:rPr lang="en-US" dirty="0" smtClean="0"/>
              <a:t>What's Your most probable diagnosis ? *</a:t>
            </a:r>
          </a:p>
          <a:p>
            <a:r>
              <a:rPr lang="en-US" dirty="0" smtClean="0"/>
              <a:t>A- Viral Hepatitis</a:t>
            </a:r>
          </a:p>
          <a:p>
            <a:r>
              <a:rPr lang="en-US" dirty="0" smtClean="0"/>
              <a:t>B- </a:t>
            </a:r>
            <a:r>
              <a:rPr lang="en-US" dirty="0" err="1" smtClean="0"/>
              <a:t>Cholangits</a:t>
            </a:r>
            <a:endParaRPr lang="en-US" dirty="0" smtClean="0"/>
          </a:p>
          <a:p>
            <a:r>
              <a:rPr lang="en-US" dirty="0" smtClean="0"/>
              <a:t>C- </a:t>
            </a:r>
            <a:r>
              <a:rPr lang="en-US" dirty="0" err="1" smtClean="0"/>
              <a:t>Hydatid</a:t>
            </a:r>
            <a:r>
              <a:rPr lang="en-US" dirty="0" smtClean="0"/>
              <a:t> Cyst</a:t>
            </a:r>
          </a:p>
          <a:p>
            <a:r>
              <a:rPr lang="en-US" dirty="0" smtClean="0"/>
              <a:t>D- </a:t>
            </a:r>
            <a:r>
              <a:rPr lang="en-US" dirty="0" err="1" smtClean="0"/>
              <a:t>Appendicits</a:t>
            </a:r>
            <a:endParaRPr lang="en-US" dirty="0" smtClean="0"/>
          </a:p>
          <a:p>
            <a:endParaRPr lang="en-US" dirty="0" smtClean="0"/>
          </a:p>
          <a:p>
            <a:endParaRPr lang="en-US" dirty="0" smtClean="0"/>
          </a:p>
          <a:p>
            <a:endParaRPr lang="en-US" dirty="0" smtClean="0"/>
          </a:p>
          <a:p>
            <a:r>
              <a:rPr lang="en-US" b="1" dirty="0" smtClean="0"/>
              <a:t>Answer : C- </a:t>
            </a:r>
            <a:r>
              <a:rPr lang="en-US" b="1" dirty="0" err="1" smtClean="0"/>
              <a:t>Hydatid</a:t>
            </a:r>
            <a:r>
              <a:rPr lang="en-US" b="1" dirty="0" smtClean="0"/>
              <a:t> cyst</a:t>
            </a:r>
          </a:p>
          <a:p>
            <a:endParaRPr lang="en-US" dirty="0"/>
          </a:p>
        </p:txBody>
      </p:sp>
      <p:sp>
        <p:nvSpPr>
          <p:cNvPr id="4" name="Content Placeholder 3"/>
          <p:cNvSpPr>
            <a:spLocks noGrp="1"/>
          </p:cNvSpPr>
          <p:nvPr>
            <p:ph sz="half" idx="2"/>
          </p:nvPr>
        </p:nvSpPr>
        <p:spPr>
          <a:xfrm>
            <a:off x="6197600" y="990600"/>
            <a:ext cx="5384800" cy="5135563"/>
          </a:xfrm>
          <a:ln>
            <a:solidFill>
              <a:schemeClr val="tx1"/>
            </a:solidFill>
          </a:ln>
        </p:spPr>
        <p:txBody>
          <a:bodyPr>
            <a:normAutofit/>
          </a:bodyPr>
          <a:lstStyle/>
          <a:p>
            <a:r>
              <a:rPr lang="en-US" dirty="0" smtClean="0"/>
              <a:t>The most common organism to cause this condition? *</a:t>
            </a:r>
          </a:p>
          <a:p>
            <a:r>
              <a:rPr lang="en-US" dirty="0" smtClean="0"/>
              <a:t>A- Malaria</a:t>
            </a:r>
          </a:p>
          <a:p>
            <a:r>
              <a:rPr lang="en-US" dirty="0" smtClean="0"/>
              <a:t>B- </a:t>
            </a:r>
            <a:r>
              <a:rPr lang="en-US" dirty="0" err="1" smtClean="0"/>
              <a:t>Echinococcus</a:t>
            </a:r>
            <a:r>
              <a:rPr lang="en-US" dirty="0" smtClean="0"/>
              <a:t> </a:t>
            </a:r>
            <a:r>
              <a:rPr lang="en-US" dirty="0" err="1" smtClean="0"/>
              <a:t>granulosus</a:t>
            </a:r>
            <a:endParaRPr lang="en-US" dirty="0" smtClean="0"/>
          </a:p>
          <a:p>
            <a:r>
              <a:rPr lang="en-US" dirty="0" smtClean="0"/>
              <a:t>C- Flatworm phylum</a:t>
            </a:r>
          </a:p>
          <a:p>
            <a:r>
              <a:rPr lang="en-US" dirty="0" smtClean="0"/>
              <a:t>D- </a:t>
            </a:r>
            <a:r>
              <a:rPr lang="en-US" dirty="0" err="1" smtClean="0"/>
              <a:t>Taenia</a:t>
            </a:r>
            <a:r>
              <a:rPr lang="en-US" dirty="0" smtClean="0"/>
              <a:t> </a:t>
            </a:r>
            <a:r>
              <a:rPr lang="en-US" dirty="0" err="1" smtClean="0"/>
              <a:t>solium</a:t>
            </a:r>
            <a:endParaRPr lang="en-US" dirty="0" smtClean="0"/>
          </a:p>
          <a:p>
            <a:endParaRPr lang="en-US" dirty="0" smtClean="0"/>
          </a:p>
          <a:p>
            <a:r>
              <a:rPr lang="en-US" b="1" dirty="0" smtClean="0"/>
              <a:t>Answer: B- </a:t>
            </a:r>
            <a:r>
              <a:rPr lang="en-US" b="1" dirty="0" err="1" smtClean="0"/>
              <a:t>Echinococcus</a:t>
            </a:r>
            <a:r>
              <a:rPr lang="en-US" b="1" dirty="0" smtClean="0"/>
              <a:t> </a:t>
            </a:r>
            <a:r>
              <a:rPr lang="en-US" b="1" dirty="0" err="1" smtClean="0"/>
              <a:t>granulosus</a:t>
            </a:r>
            <a:endParaRPr lang="en-US" b="1" dirty="0" smtClean="0"/>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1676400"/>
            <a:ext cx="10972800" cy="1143000"/>
          </a:xfrm>
        </p:spPr>
        <p:txBody>
          <a:bodyPr>
            <a:normAutofit fontScale="90000"/>
          </a:bodyPr>
          <a:lstStyle/>
          <a:p>
            <a:r>
              <a:rPr lang="en-US" dirty="0" smtClean="0"/>
              <a:t>RTA Patient presented to ER, his vital signs: HR: 130, he was </a:t>
            </a:r>
            <a:r>
              <a:rPr lang="en-US" dirty="0" err="1" smtClean="0"/>
              <a:t>hypotensive</a:t>
            </a:r>
            <a:r>
              <a:rPr lang="en-US" dirty="0" smtClean="0"/>
              <a:t>. CT was done. What's the stage of hemorrhagic shock? *</a:t>
            </a:r>
            <a:endParaRPr lang="en-US" dirty="0"/>
          </a:p>
        </p:txBody>
      </p:sp>
      <p:sp>
        <p:nvSpPr>
          <p:cNvPr id="6" name="Content Placeholder 5"/>
          <p:cNvSpPr>
            <a:spLocks noGrp="1"/>
          </p:cNvSpPr>
          <p:nvPr>
            <p:ph idx="1"/>
          </p:nvPr>
        </p:nvSpPr>
        <p:spPr>
          <a:xfrm>
            <a:off x="711200" y="3505201"/>
            <a:ext cx="8737600" cy="3001963"/>
          </a:xfrm>
        </p:spPr>
        <p:txBody>
          <a:bodyPr>
            <a:normAutofit lnSpcReduction="10000"/>
          </a:bodyPr>
          <a:lstStyle/>
          <a:p>
            <a:r>
              <a:rPr lang="en-US" dirty="0" smtClean="0"/>
              <a:t>A- Stage 1</a:t>
            </a:r>
          </a:p>
          <a:p>
            <a:r>
              <a:rPr lang="en-US" dirty="0" smtClean="0"/>
              <a:t>B- Stage 2</a:t>
            </a:r>
          </a:p>
          <a:p>
            <a:r>
              <a:rPr lang="en-US" dirty="0" smtClean="0"/>
              <a:t>C- Stage 3</a:t>
            </a:r>
          </a:p>
          <a:p>
            <a:r>
              <a:rPr lang="en-US" dirty="0" smtClean="0"/>
              <a:t>D- Stage 4</a:t>
            </a:r>
          </a:p>
          <a:p>
            <a:endParaRPr lang="en-US" dirty="0" smtClean="0"/>
          </a:p>
          <a:p>
            <a:r>
              <a:rPr lang="en-US" b="1" dirty="0" smtClean="0"/>
              <a:t>Answer: C- stage 3</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Bonus: What does the CT Show? *</a:t>
            </a:r>
            <a:endParaRPr lang="en-US" dirty="0"/>
          </a:p>
        </p:txBody>
      </p:sp>
      <p:sp>
        <p:nvSpPr>
          <p:cNvPr id="3" name="Content Placeholder 2"/>
          <p:cNvSpPr>
            <a:spLocks noGrp="1"/>
          </p:cNvSpPr>
          <p:nvPr>
            <p:ph idx="1"/>
          </p:nvPr>
        </p:nvSpPr>
        <p:spPr/>
        <p:txBody>
          <a:bodyPr/>
          <a:lstStyle/>
          <a:p>
            <a:r>
              <a:rPr lang="en-US" b="1" dirty="0" smtClean="0"/>
              <a:t>Answer: </a:t>
            </a:r>
            <a:r>
              <a:rPr lang="en-US" b="1" dirty="0" err="1" smtClean="0"/>
              <a:t>splenic</a:t>
            </a:r>
            <a:r>
              <a:rPr lang="en-US" b="1" dirty="0" smtClean="0"/>
              <a:t> rupture</a:t>
            </a:r>
            <a:endParaRPr lang="en-US"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r>
              <a:rPr lang="en-US" dirty="0" smtClean="0"/>
              <a:t>What's the name of this tool? *</a:t>
            </a:r>
          </a:p>
          <a:p>
            <a:r>
              <a:rPr lang="en-US" dirty="0" smtClean="0"/>
              <a:t>A- Chest Tube</a:t>
            </a:r>
          </a:p>
          <a:p>
            <a:r>
              <a:rPr lang="en-US" dirty="0" smtClean="0"/>
              <a:t>B- Incentive </a:t>
            </a:r>
            <a:r>
              <a:rPr lang="en-US" dirty="0" err="1" smtClean="0"/>
              <a:t>spirometer</a:t>
            </a:r>
            <a:endParaRPr lang="en-US" dirty="0" smtClean="0"/>
          </a:p>
          <a:p>
            <a:r>
              <a:rPr lang="en-US" dirty="0" smtClean="0"/>
              <a:t>C- </a:t>
            </a:r>
            <a:r>
              <a:rPr lang="en-US" dirty="0" err="1" smtClean="0"/>
              <a:t>Redivac</a:t>
            </a:r>
            <a:r>
              <a:rPr lang="en-US" dirty="0" smtClean="0"/>
              <a:t> drain</a:t>
            </a:r>
          </a:p>
          <a:p>
            <a:r>
              <a:rPr lang="en-US" dirty="0" smtClean="0"/>
              <a:t>D- MDI</a:t>
            </a:r>
          </a:p>
          <a:p>
            <a:endParaRPr lang="en-US" dirty="0" smtClean="0"/>
          </a:p>
          <a:p>
            <a:endParaRPr lang="en-US" dirty="0" smtClean="0"/>
          </a:p>
          <a:p>
            <a:r>
              <a:rPr lang="en-US" b="1" dirty="0" smtClean="0"/>
              <a:t>Answer: B- Incentive </a:t>
            </a:r>
            <a:r>
              <a:rPr lang="en-US" b="1" dirty="0" err="1" smtClean="0"/>
              <a:t>spirometer</a:t>
            </a:r>
            <a:endParaRPr lang="en-US" b="1" dirty="0" smtClean="0"/>
          </a:p>
          <a:p>
            <a:endParaRPr lang="en-US" dirty="0" smtClean="0"/>
          </a:p>
          <a:p>
            <a:endParaRPr lang="en-US" dirty="0"/>
          </a:p>
        </p:txBody>
      </p:sp>
      <p:pic>
        <p:nvPicPr>
          <p:cNvPr id="6" name="Content Placeholder 5" descr="IN.png"/>
          <p:cNvPicPr>
            <a:picLocks noGrp="1" noChangeAspect="1"/>
          </p:cNvPicPr>
          <p:nvPr>
            <p:ph sz="half" idx="2"/>
          </p:nvPr>
        </p:nvPicPr>
        <p:blipFill>
          <a:blip r:embed="rId3" cstate="print"/>
          <a:stretch>
            <a:fillRect/>
          </a:stretch>
        </p:blipFill>
        <p:spPr>
          <a:xfrm>
            <a:off x="6413500" y="1710531"/>
            <a:ext cx="4953000" cy="43053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Content Placeholder 5"/>
          <p:cNvSpPr>
            <a:spLocks noGrp="1"/>
          </p:cNvSpPr>
          <p:nvPr>
            <p:ph sz="half" idx="1"/>
          </p:nvPr>
        </p:nvSpPr>
        <p:spPr/>
        <p:txBody>
          <a:bodyPr>
            <a:normAutofit/>
          </a:bodyPr>
          <a:lstStyle/>
          <a:p>
            <a:r>
              <a:rPr lang="en-US" dirty="0" smtClean="0"/>
              <a:t>A 60 year old female with RUQ pain and fever. Identify this type of image: *</a:t>
            </a:r>
          </a:p>
          <a:p>
            <a:r>
              <a:rPr lang="en-US" dirty="0" smtClean="0"/>
              <a:t>A- US</a:t>
            </a:r>
          </a:p>
          <a:p>
            <a:r>
              <a:rPr lang="en-US" dirty="0" smtClean="0"/>
              <a:t>B- ERCP</a:t>
            </a:r>
          </a:p>
          <a:p>
            <a:r>
              <a:rPr lang="en-US" dirty="0" smtClean="0"/>
              <a:t>C- MRCP</a:t>
            </a:r>
          </a:p>
          <a:p>
            <a:r>
              <a:rPr lang="en-US" dirty="0" smtClean="0"/>
              <a:t>D- HIDA-Scan</a:t>
            </a:r>
          </a:p>
          <a:p>
            <a:endParaRPr lang="en-US" dirty="0" smtClean="0"/>
          </a:p>
          <a:p>
            <a:r>
              <a:rPr lang="en-US" b="1" dirty="0" smtClean="0"/>
              <a:t>Answer: C- MRCP</a:t>
            </a:r>
          </a:p>
          <a:p>
            <a:endParaRPr lang="en-US" dirty="0"/>
          </a:p>
        </p:txBody>
      </p:sp>
      <p:pic>
        <p:nvPicPr>
          <p:cNvPr id="8" name="Content Placeholder 7" descr="MRC.png"/>
          <p:cNvPicPr>
            <a:picLocks noGrp="1" noChangeAspect="1"/>
          </p:cNvPicPr>
          <p:nvPr>
            <p:ph sz="half" idx="2"/>
          </p:nvPr>
        </p:nvPicPr>
        <p:blipFill>
          <a:blip r:embed="rId2" cstate="print"/>
          <a:stretch>
            <a:fillRect/>
          </a:stretch>
        </p:blipFill>
        <p:spPr>
          <a:xfrm>
            <a:off x="6197600" y="2151990"/>
            <a:ext cx="5384800" cy="3422382"/>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Pediatric surgery </a:t>
            </a:r>
            <a:endParaRPr lang="en-US" dirty="0"/>
          </a:p>
        </p:txBody>
      </p:sp>
      <p:sp>
        <p:nvSpPr>
          <p:cNvPr id="4" name="Subtitle 3"/>
          <p:cNvSpPr>
            <a:spLocks noGrp="1"/>
          </p:cNvSpPr>
          <p:nvPr>
            <p:ph type="subTitle" idx="1"/>
          </p:nvPr>
        </p:nvSpPr>
        <p:spPr/>
        <p:txBody>
          <a:bodyPr>
            <a:normAutofit/>
          </a:bodyPr>
          <a:lstStyle/>
          <a:p>
            <a:r>
              <a:rPr lang="en-US" sz="4000" dirty="0" smtClean="0"/>
              <a:t>Dr. </a:t>
            </a:r>
            <a:r>
              <a:rPr lang="en-US" sz="4000" dirty="0" err="1" smtClean="0"/>
              <a:t>alrawi</a:t>
            </a:r>
            <a:r>
              <a:rPr lang="en-US" sz="4000" dirty="0" smtClean="0"/>
              <a:t> </a:t>
            </a:r>
            <a:endParaRPr lang="en-US" sz="4000" dirty="0"/>
          </a:p>
        </p:txBody>
      </p:sp>
    </p:spTree>
    <p:extLst>
      <p:ext uri="{BB962C8B-B14F-4D97-AF65-F5344CB8AC3E}">
        <p14:creationId xmlns:p14="http://schemas.microsoft.com/office/powerpoint/2010/main" val="3432330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lstStyle/>
          <a:p>
            <a:r>
              <a:rPr lang="en-US" dirty="0" smtClean="0"/>
              <a:t>What's the degree of this BURN? *</a:t>
            </a:r>
          </a:p>
          <a:p>
            <a:r>
              <a:rPr lang="en-US" dirty="0" smtClean="0"/>
              <a:t>A- 1st Degree</a:t>
            </a:r>
          </a:p>
          <a:p>
            <a:r>
              <a:rPr lang="en-US" dirty="0" smtClean="0"/>
              <a:t>B- 2nd Degree</a:t>
            </a:r>
          </a:p>
          <a:p>
            <a:r>
              <a:rPr lang="en-US" dirty="0" smtClean="0"/>
              <a:t>C- 3rd Degree</a:t>
            </a:r>
          </a:p>
          <a:p>
            <a:r>
              <a:rPr lang="en-US" dirty="0" smtClean="0"/>
              <a:t>D- 4th Degree</a:t>
            </a:r>
          </a:p>
          <a:p>
            <a:endParaRPr lang="en-US" dirty="0" smtClean="0"/>
          </a:p>
          <a:p>
            <a:r>
              <a:rPr lang="en-US" b="1" dirty="0" smtClean="0"/>
              <a:t>Answer: B- 2</a:t>
            </a:r>
            <a:r>
              <a:rPr lang="en-US" b="1" baseline="30000" dirty="0" smtClean="0"/>
              <a:t>nd</a:t>
            </a:r>
            <a:r>
              <a:rPr lang="en-US" b="1" dirty="0" smtClean="0"/>
              <a:t> degree</a:t>
            </a:r>
          </a:p>
          <a:p>
            <a:endParaRPr lang="en-US" dirty="0"/>
          </a:p>
        </p:txBody>
      </p:sp>
      <p:pic>
        <p:nvPicPr>
          <p:cNvPr id="7" name="Content Placeholder 6" descr="2d.png"/>
          <p:cNvPicPr>
            <a:picLocks noGrp="1" noChangeAspect="1"/>
          </p:cNvPicPr>
          <p:nvPr>
            <p:ph sz="half" idx="2"/>
          </p:nvPr>
        </p:nvPicPr>
        <p:blipFill>
          <a:blip r:embed="rId2" cstate="print"/>
          <a:stretch>
            <a:fillRect/>
          </a:stretch>
        </p:blipFill>
        <p:spPr>
          <a:xfrm>
            <a:off x="5791200" y="1752600"/>
            <a:ext cx="6119989" cy="3671094"/>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r>
              <a:rPr lang="en-US" dirty="0" smtClean="0"/>
              <a:t>A 75 year old male, heavy smoker, presented with this lesion. Identify the lesion: *</a:t>
            </a:r>
          </a:p>
          <a:p>
            <a:r>
              <a:rPr lang="en-US" dirty="0" smtClean="0"/>
              <a:t>A- Venous Ulcer</a:t>
            </a:r>
          </a:p>
          <a:p>
            <a:r>
              <a:rPr lang="en-US" dirty="0" smtClean="0"/>
              <a:t>B- Ischemic arterial ulcer</a:t>
            </a:r>
          </a:p>
          <a:p>
            <a:r>
              <a:rPr lang="en-US" dirty="0" smtClean="0"/>
              <a:t>C- Pressure ulcer</a:t>
            </a:r>
          </a:p>
          <a:p>
            <a:endParaRPr lang="en-US" dirty="0" smtClean="0"/>
          </a:p>
          <a:p>
            <a:r>
              <a:rPr lang="en-US" b="1" dirty="0" smtClean="0"/>
              <a:t>Answer: B- Ischemic arterial ulcer</a:t>
            </a:r>
          </a:p>
          <a:p>
            <a:endParaRPr lang="en-US" dirty="0" smtClean="0"/>
          </a:p>
          <a:p>
            <a:endParaRPr lang="en-US" dirty="0"/>
          </a:p>
        </p:txBody>
      </p:sp>
      <p:pic>
        <p:nvPicPr>
          <p:cNvPr id="5" name="Content Placeholder 4" descr="ULCER.png"/>
          <p:cNvPicPr>
            <a:picLocks noGrp="1" noChangeAspect="1"/>
          </p:cNvPicPr>
          <p:nvPr>
            <p:ph sz="half" idx="2"/>
          </p:nvPr>
        </p:nvPicPr>
        <p:blipFill>
          <a:blip r:embed="rId2" cstate="print"/>
          <a:stretch>
            <a:fillRect/>
          </a:stretch>
        </p:blipFill>
        <p:spPr>
          <a:xfrm>
            <a:off x="6438900" y="2610645"/>
            <a:ext cx="4902200" cy="2505075"/>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smtClean="0"/>
              <a:t>1) What type of thyroid cancer do you expect to see in this patient?</a:t>
            </a:r>
          </a:p>
          <a:p>
            <a:r>
              <a:rPr lang="en-US" dirty="0" smtClean="0"/>
              <a:t>A- Papillary</a:t>
            </a:r>
          </a:p>
          <a:p>
            <a:r>
              <a:rPr lang="en-US" dirty="0" smtClean="0"/>
              <a:t>B- </a:t>
            </a:r>
            <a:r>
              <a:rPr lang="en-US" dirty="0" err="1" smtClean="0"/>
              <a:t>Medullary</a:t>
            </a:r>
            <a:endParaRPr lang="en-US" dirty="0" smtClean="0"/>
          </a:p>
          <a:p>
            <a:r>
              <a:rPr lang="en-US" dirty="0" smtClean="0"/>
              <a:t>C- </a:t>
            </a:r>
            <a:r>
              <a:rPr lang="en-US" dirty="0" err="1" smtClean="0"/>
              <a:t>Anaplastic</a:t>
            </a:r>
            <a:endParaRPr lang="en-US" dirty="0" smtClean="0"/>
          </a:p>
          <a:p>
            <a:r>
              <a:rPr lang="en-US" dirty="0" smtClean="0"/>
              <a:t>D- Follicular</a:t>
            </a:r>
          </a:p>
          <a:p>
            <a:endParaRPr lang="en-US" dirty="0" smtClean="0"/>
          </a:p>
          <a:p>
            <a:r>
              <a:rPr lang="en-US" b="1" dirty="0" smtClean="0"/>
              <a:t>Answer: B- </a:t>
            </a:r>
            <a:r>
              <a:rPr lang="en-US" b="1" dirty="0" err="1" smtClean="0"/>
              <a:t>Medullary</a:t>
            </a:r>
            <a:endParaRPr lang="en-US" b="1" dirty="0" smtClean="0"/>
          </a:p>
          <a:p>
            <a:endParaRPr lang="en-US" dirty="0" smtClean="0"/>
          </a:p>
          <a:p>
            <a:endParaRPr lang="en-US" dirty="0"/>
          </a:p>
        </p:txBody>
      </p:sp>
      <p:pic>
        <p:nvPicPr>
          <p:cNvPr id="5" name="Content Placeholder 4" descr="THHyr.png"/>
          <p:cNvPicPr>
            <a:picLocks noGrp="1" noChangeAspect="1"/>
          </p:cNvPicPr>
          <p:nvPr>
            <p:ph sz="half" idx="2"/>
          </p:nvPr>
        </p:nvPicPr>
        <p:blipFill>
          <a:blip r:embed="rId2" cstate="print"/>
          <a:stretch>
            <a:fillRect/>
          </a:stretch>
        </p:blipFill>
        <p:spPr>
          <a:xfrm>
            <a:off x="6197600" y="1874543"/>
            <a:ext cx="5384800" cy="3977276"/>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r>
              <a:rPr lang="en-US" dirty="0" smtClean="0"/>
              <a:t>) What's the Marker for this cancer? *</a:t>
            </a:r>
          </a:p>
          <a:p>
            <a:r>
              <a:rPr lang="en-US" dirty="0" smtClean="0"/>
              <a:t>A- </a:t>
            </a:r>
            <a:r>
              <a:rPr lang="en-US" dirty="0" err="1" smtClean="0"/>
              <a:t>Calcuim</a:t>
            </a:r>
            <a:endParaRPr lang="en-US" dirty="0" smtClean="0"/>
          </a:p>
          <a:p>
            <a:r>
              <a:rPr lang="en-US" dirty="0" smtClean="0"/>
              <a:t>B- </a:t>
            </a:r>
            <a:r>
              <a:rPr lang="en-US" dirty="0" err="1" smtClean="0"/>
              <a:t>Calcitonin</a:t>
            </a:r>
            <a:endParaRPr lang="en-US" dirty="0" smtClean="0"/>
          </a:p>
          <a:p>
            <a:r>
              <a:rPr lang="en-US" dirty="0" smtClean="0"/>
              <a:t>C- Phosphate</a:t>
            </a:r>
          </a:p>
          <a:p>
            <a:r>
              <a:rPr lang="en-US" dirty="0" smtClean="0"/>
              <a:t>D- Thyroid</a:t>
            </a:r>
          </a:p>
          <a:p>
            <a:endParaRPr lang="en-US" dirty="0" smtClean="0"/>
          </a:p>
          <a:p>
            <a:r>
              <a:rPr lang="en-US" dirty="0" smtClean="0"/>
              <a:t>Answer: </a:t>
            </a:r>
            <a:r>
              <a:rPr lang="en-US" b="1" dirty="0" smtClean="0"/>
              <a:t>B- </a:t>
            </a:r>
            <a:r>
              <a:rPr lang="en-US" b="1" dirty="0" err="1" smtClean="0"/>
              <a:t>Calcitonin</a:t>
            </a:r>
            <a:endParaRPr lang="en-US" b="1" dirty="0" smtClean="0"/>
          </a:p>
          <a:p>
            <a:endParaRPr lang="en-US" dirty="0" smtClean="0"/>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6" name="Content Placeholder 5"/>
          <p:cNvSpPr>
            <a:spLocks noGrp="1"/>
          </p:cNvSpPr>
          <p:nvPr>
            <p:ph sz="half" idx="1"/>
          </p:nvPr>
        </p:nvSpPr>
        <p:spPr/>
        <p:txBody>
          <a:bodyPr>
            <a:normAutofit lnSpcReduction="10000"/>
          </a:bodyPr>
          <a:lstStyle/>
          <a:p>
            <a:r>
              <a:rPr lang="en-US" dirty="0" smtClean="0"/>
              <a:t>A patient presented to Endocrine surgery Clinic, complaining of this lesion. Identify this lesion: *</a:t>
            </a:r>
          </a:p>
          <a:p>
            <a:r>
              <a:rPr lang="en-US" dirty="0" smtClean="0"/>
              <a:t>A- BCC</a:t>
            </a:r>
          </a:p>
          <a:p>
            <a:r>
              <a:rPr lang="en-US" dirty="0" smtClean="0"/>
              <a:t>B- SCC</a:t>
            </a:r>
          </a:p>
          <a:p>
            <a:r>
              <a:rPr lang="en-US" dirty="0" smtClean="0"/>
              <a:t>C- </a:t>
            </a:r>
            <a:r>
              <a:rPr lang="en-US" dirty="0" err="1" smtClean="0"/>
              <a:t>Seborrhic</a:t>
            </a:r>
            <a:r>
              <a:rPr lang="en-US" dirty="0" smtClean="0"/>
              <a:t> </a:t>
            </a:r>
            <a:r>
              <a:rPr lang="en-US" dirty="0" err="1" smtClean="0"/>
              <a:t>keratosis</a:t>
            </a:r>
            <a:endParaRPr lang="en-US" dirty="0" smtClean="0"/>
          </a:p>
          <a:p>
            <a:r>
              <a:rPr lang="en-US" dirty="0" smtClean="0"/>
              <a:t>D- Melanoma</a:t>
            </a:r>
          </a:p>
          <a:p>
            <a:endParaRPr lang="en-US" dirty="0" smtClean="0"/>
          </a:p>
          <a:p>
            <a:r>
              <a:rPr lang="en-US" b="1" dirty="0" smtClean="0"/>
              <a:t>Answer: D-Melanoma</a:t>
            </a:r>
          </a:p>
          <a:p>
            <a:endParaRPr lang="en-US" dirty="0"/>
          </a:p>
        </p:txBody>
      </p:sp>
      <p:pic>
        <p:nvPicPr>
          <p:cNvPr id="9" name="Content Placeholder 8" descr="MElanoma.png"/>
          <p:cNvPicPr>
            <a:picLocks noGrp="1" noChangeAspect="1"/>
          </p:cNvPicPr>
          <p:nvPr>
            <p:ph sz="half" idx="2"/>
          </p:nvPr>
        </p:nvPicPr>
        <p:blipFill>
          <a:blip r:embed="rId2" cstate="print"/>
          <a:stretch>
            <a:fillRect/>
          </a:stretch>
        </p:blipFill>
        <p:spPr>
          <a:xfrm>
            <a:off x="6197600" y="2458132"/>
            <a:ext cx="5384800" cy="2810101"/>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normAutofit/>
          </a:bodyPr>
          <a:lstStyle/>
          <a:p>
            <a:r>
              <a:rPr lang="en-US" dirty="0" smtClean="0"/>
              <a:t>What is the Most accurate prognostic factor ? *</a:t>
            </a:r>
          </a:p>
          <a:p>
            <a:r>
              <a:rPr lang="en-US" dirty="0" smtClean="0"/>
              <a:t>A- Size</a:t>
            </a:r>
          </a:p>
          <a:p>
            <a:r>
              <a:rPr lang="en-US" dirty="0" smtClean="0"/>
              <a:t>B- Depth</a:t>
            </a:r>
          </a:p>
          <a:p>
            <a:r>
              <a:rPr lang="en-US" dirty="0" smtClean="0"/>
              <a:t>C- Mitotic Figure</a:t>
            </a:r>
          </a:p>
          <a:p>
            <a:r>
              <a:rPr lang="en-US" dirty="0" smtClean="0"/>
              <a:t>D- </a:t>
            </a:r>
            <a:r>
              <a:rPr lang="en-US" dirty="0" err="1" smtClean="0"/>
              <a:t>Colour</a:t>
            </a:r>
            <a:r>
              <a:rPr lang="en-US" dirty="0" smtClean="0"/>
              <a:t> involution</a:t>
            </a:r>
          </a:p>
          <a:p>
            <a:endParaRPr lang="en-US" dirty="0" smtClean="0"/>
          </a:p>
          <a:p>
            <a:r>
              <a:rPr lang="en-US" dirty="0" smtClean="0"/>
              <a:t>Answer: </a:t>
            </a:r>
            <a:r>
              <a:rPr lang="en-US" b="1" dirty="0" smtClean="0"/>
              <a:t>B- Depth</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What nerve travels within the spermatic cord?</a:t>
            </a:r>
          </a:p>
          <a:p>
            <a:r>
              <a:rPr lang="en-US" dirty="0" smtClean="0"/>
              <a:t>A- </a:t>
            </a:r>
            <a:r>
              <a:rPr lang="en-US" dirty="0" err="1" smtClean="0"/>
              <a:t>illeo</a:t>
            </a:r>
            <a:r>
              <a:rPr lang="en-US" dirty="0" smtClean="0"/>
              <a:t>-inguinal Nerve</a:t>
            </a:r>
          </a:p>
          <a:p>
            <a:r>
              <a:rPr lang="en-US" dirty="0" smtClean="0"/>
              <a:t>B- Genital branch of </a:t>
            </a:r>
            <a:r>
              <a:rPr lang="en-US" dirty="0" err="1" smtClean="0"/>
              <a:t>genitofemoral</a:t>
            </a:r>
            <a:endParaRPr lang="en-US" dirty="0" smtClean="0"/>
          </a:p>
          <a:p>
            <a:r>
              <a:rPr lang="en-US" dirty="0" smtClean="0"/>
              <a:t>C- Femoral branch of </a:t>
            </a:r>
            <a:r>
              <a:rPr lang="en-US" dirty="0" err="1" smtClean="0"/>
              <a:t>genitofemoral</a:t>
            </a:r>
            <a:endParaRPr lang="en-US" dirty="0" smtClean="0"/>
          </a:p>
          <a:p>
            <a:r>
              <a:rPr lang="en-US" dirty="0" smtClean="0"/>
              <a:t>D- Sciatic Nerve</a:t>
            </a:r>
          </a:p>
          <a:p>
            <a:endParaRPr lang="en-US" dirty="0" smtClean="0"/>
          </a:p>
          <a:p>
            <a:r>
              <a:rPr lang="en-US" dirty="0" smtClean="0"/>
              <a:t>Answer: </a:t>
            </a:r>
            <a:r>
              <a:rPr lang="en-US" b="1" dirty="0" smtClean="0"/>
              <a:t>B- Genital branch of </a:t>
            </a:r>
            <a:r>
              <a:rPr lang="en-US" b="1" dirty="0" err="1" smtClean="0"/>
              <a:t>genitofemoral</a:t>
            </a:r>
            <a:endParaRPr lang="en-US" b="1" dirty="0" smtClean="0"/>
          </a:p>
          <a:p>
            <a:endParaRPr lang="en-US" dirty="0" smtClean="0"/>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609601"/>
            <a:ext cx="5689600" cy="5516563"/>
          </a:xfrm>
        </p:spPr>
        <p:txBody>
          <a:bodyPr>
            <a:normAutofit fontScale="92500" lnSpcReduction="10000"/>
          </a:bodyPr>
          <a:lstStyle/>
          <a:p>
            <a:r>
              <a:rPr lang="en-US" b="1" dirty="0" smtClean="0"/>
              <a:t>What's your differential diagnosis ?</a:t>
            </a:r>
          </a:p>
          <a:p>
            <a:r>
              <a:rPr lang="en-US" dirty="0" smtClean="0"/>
              <a:t>Answer:</a:t>
            </a:r>
          </a:p>
          <a:p>
            <a:r>
              <a:rPr lang="en-US" dirty="0" smtClean="0"/>
              <a:t>Inguinal Hernia</a:t>
            </a:r>
          </a:p>
          <a:p>
            <a:r>
              <a:rPr lang="en-US" dirty="0" err="1" smtClean="0"/>
              <a:t>Lymphadenopathy</a:t>
            </a:r>
            <a:endParaRPr lang="en-US" dirty="0" smtClean="0"/>
          </a:p>
          <a:p>
            <a:r>
              <a:rPr lang="en-US" dirty="0" err="1" smtClean="0"/>
              <a:t>Hydrocele</a:t>
            </a:r>
            <a:endParaRPr lang="en-US" dirty="0" smtClean="0"/>
          </a:p>
          <a:p>
            <a:r>
              <a:rPr lang="en-US" dirty="0" err="1" smtClean="0"/>
              <a:t>Lipoma</a:t>
            </a:r>
            <a:r>
              <a:rPr lang="en-US" dirty="0" smtClean="0"/>
              <a:t> of the spermatic cord</a:t>
            </a:r>
          </a:p>
          <a:p>
            <a:r>
              <a:rPr lang="en-US" dirty="0" smtClean="0"/>
              <a:t>Femoral Hernia  </a:t>
            </a:r>
          </a:p>
          <a:p>
            <a:endParaRPr lang="en-US" dirty="0" smtClean="0"/>
          </a:p>
          <a:p>
            <a:r>
              <a:rPr lang="en-US" b="1" dirty="0" smtClean="0"/>
              <a:t>If You this ask the patient to cough while you maintain pressure &amp; you notice a bulge, what's your diagnosis?</a:t>
            </a:r>
          </a:p>
          <a:p>
            <a:endParaRPr lang="en-US" dirty="0" smtClean="0"/>
          </a:p>
          <a:p>
            <a:r>
              <a:rPr lang="en-US" dirty="0" smtClean="0"/>
              <a:t>Answer: inguinal hernia</a:t>
            </a:r>
          </a:p>
          <a:p>
            <a:endParaRPr lang="en-US" dirty="0"/>
          </a:p>
        </p:txBody>
      </p:sp>
      <p:pic>
        <p:nvPicPr>
          <p:cNvPr id="6" name="Content Placeholder 5" descr="HERNIAA.png"/>
          <p:cNvPicPr>
            <a:picLocks noGrp="1" noChangeAspect="1"/>
          </p:cNvPicPr>
          <p:nvPr>
            <p:ph sz="half" idx="2"/>
          </p:nvPr>
        </p:nvPicPr>
        <p:blipFill>
          <a:blip r:embed="rId2" cstate="print"/>
          <a:stretch>
            <a:fillRect/>
          </a:stretch>
        </p:blipFill>
        <p:spPr>
          <a:xfrm>
            <a:off x="6400800" y="1981200"/>
            <a:ext cx="4953000" cy="3352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عنوان 1"/>
          <p:cNvSpPr>
            <a:spLocks noGrp="1"/>
          </p:cNvSpPr>
          <p:nvPr>
            <p:ph type="title"/>
          </p:nvPr>
        </p:nvSpPr>
        <p:spPr/>
        <p:txBody>
          <a:bodyPr/>
          <a:lstStyle/>
          <a:p>
            <a:pPr algn="ctr"/>
            <a:r>
              <a:rPr lang="en-US" b="1" dirty="0" smtClean="0">
                <a:solidFill>
                  <a:srgbClr val="FF0000"/>
                </a:solidFill>
              </a:rPr>
              <a:t>Dr. </a:t>
            </a:r>
            <a:r>
              <a:rPr lang="en-US" b="1" dirty="0" err="1" smtClean="0">
                <a:solidFill>
                  <a:srgbClr val="FF0000"/>
                </a:solidFill>
              </a:rPr>
              <a:t>saed</a:t>
            </a:r>
            <a:r>
              <a:rPr lang="en-US" b="1" dirty="0" smtClean="0">
                <a:solidFill>
                  <a:srgbClr val="FF0000"/>
                </a:solidFill>
              </a:rPr>
              <a:t> </a:t>
            </a:r>
            <a:r>
              <a:rPr lang="en-US" b="1" dirty="0" err="1" smtClean="0">
                <a:solidFill>
                  <a:srgbClr val="FF0000"/>
                </a:solidFill>
              </a:rPr>
              <a:t>azzawi</a:t>
            </a:r>
            <a:r>
              <a:rPr lang="en-US" b="1" dirty="0" smtClean="0">
                <a:solidFill>
                  <a:srgbClr val="FF0000"/>
                </a:solidFill>
              </a:rPr>
              <a:t> </a:t>
            </a:r>
            <a:br>
              <a:rPr lang="en-US" b="1" dirty="0" smtClean="0">
                <a:solidFill>
                  <a:srgbClr val="FF0000"/>
                </a:solidFill>
              </a:rPr>
            </a:br>
            <a:r>
              <a:rPr lang="en-US" b="1" dirty="0" smtClean="0">
                <a:solidFill>
                  <a:srgbClr val="FF0000"/>
                </a:solidFill>
              </a:rPr>
              <a:t>ABDOMINAL TRAUMA</a:t>
            </a:r>
            <a:endParaRPr lang="ar-JO" dirty="0" smtClean="0">
              <a:solidFill>
                <a:srgbClr val="FF0000"/>
              </a:solidFill>
            </a:endParaRPr>
          </a:p>
        </p:txBody>
      </p:sp>
      <p:pic>
        <p:nvPicPr>
          <p:cNvPr id="3075" name="Picture 2" descr="http://media4.picsearch.com/is?3TJ3nITGy2_s3c8KK3KUc7P3SRQlt-QXG7pvi1OLakE&amp;height=120"/>
          <p:cNvPicPr>
            <a:picLocks noChangeAspect="1" noChangeArrowheads="1"/>
          </p:cNvPicPr>
          <p:nvPr/>
        </p:nvPicPr>
        <p:blipFill>
          <a:blip r:embed="rId2" cstate="print"/>
          <a:srcRect/>
          <a:stretch>
            <a:fillRect/>
          </a:stretch>
        </p:blipFill>
        <p:spPr bwMode="auto">
          <a:xfrm>
            <a:off x="585568" y="1857375"/>
            <a:ext cx="10858500" cy="5000625"/>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smtClean="0">
                <a:solidFill>
                  <a:srgbClr val="FF0000"/>
                </a:solidFill>
              </a:rPr>
              <a:t>Approach to abdominal trauma</a:t>
            </a:r>
          </a:p>
        </p:txBody>
      </p:sp>
      <p:sp>
        <p:nvSpPr>
          <p:cNvPr id="4099" name="Content Placeholder 3"/>
          <p:cNvSpPr>
            <a:spLocks noGrp="1"/>
          </p:cNvSpPr>
          <p:nvPr>
            <p:ph idx="1"/>
          </p:nvPr>
        </p:nvSpPr>
        <p:spPr>
          <a:xfrm>
            <a:off x="719667" y="1268413"/>
            <a:ext cx="10972800" cy="4525962"/>
          </a:xfrm>
        </p:spPr>
        <p:txBody>
          <a:bodyPr>
            <a:normAutofit fontScale="92500" lnSpcReduction="10000"/>
          </a:bodyPr>
          <a:lstStyle/>
          <a:p>
            <a:r>
              <a:rPr lang="en-US" sz="2800" smtClean="0">
                <a:solidFill>
                  <a:srgbClr val="FF0000"/>
                </a:solidFill>
              </a:rPr>
              <a:t>primary survey</a:t>
            </a:r>
          </a:p>
          <a:p>
            <a:r>
              <a:rPr lang="en-US" sz="2800" smtClean="0">
                <a:solidFill>
                  <a:srgbClr val="FF0000"/>
                </a:solidFill>
              </a:rPr>
              <a:t>Resuscitation</a:t>
            </a:r>
          </a:p>
          <a:p>
            <a:r>
              <a:rPr lang="en-US" sz="2800" smtClean="0">
                <a:solidFill>
                  <a:srgbClr val="FF0000"/>
                </a:solidFill>
              </a:rPr>
              <a:t>2ndr survey</a:t>
            </a:r>
          </a:p>
          <a:p>
            <a:r>
              <a:rPr lang="en-US" sz="2800" smtClean="0">
                <a:solidFill>
                  <a:srgbClr val="FF0000"/>
                </a:solidFill>
              </a:rPr>
              <a:t>Diagnostic evaluation</a:t>
            </a:r>
          </a:p>
          <a:p>
            <a:r>
              <a:rPr lang="en-US" sz="2800" smtClean="0">
                <a:solidFill>
                  <a:srgbClr val="FF0000"/>
                </a:solidFill>
              </a:rPr>
              <a:t>Definitive care</a:t>
            </a:r>
          </a:p>
          <a:p>
            <a:pPr>
              <a:buFont typeface="Arial" charset="0"/>
              <a:buNone/>
            </a:pPr>
            <a:r>
              <a:rPr lang="en-US" sz="2800" smtClean="0">
                <a:solidFill>
                  <a:srgbClr val="FF0000"/>
                </a:solidFill>
              </a:rPr>
              <a:t>Why??</a:t>
            </a:r>
          </a:p>
          <a:p>
            <a:r>
              <a:rPr lang="en-US" sz="2800" smtClean="0">
                <a:solidFill>
                  <a:srgbClr val="FF0000"/>
                </a:solidFill>
              </a:rPr>
              <a:t>Life threatening condition </a:t>
            </a:r>
          </a:p>
          <a:p>
            <a:r>
              <a:rPr lang="en-US" sz="2800" smtClean="0">
                <a:solidFill>
                  <a:srgbClr val="FF0000"/>
                </a:solidFill>
              </a:rPr>
              <a:t> isolated abdominal injury or multiple organ injury</a:t>
            </a:r>
          </a:p>
          <a:p>
            <a:r>
              <a:rPr lang="en-US" sz="2800" smtClean="0">
                <a:solidFill>
                  <a:srgbClr val="FF0000"/>
                </a:solidFill>
              </a:rPr>
              <a:t>Intra abdominal organ injured or not</a:t>
            </a:r>
          </a:p>
          <a:p>
            <a:r>
              <a:rPr lang="en-US" sz="2800" smtClean="0">
                <a:solidFill>
                  <a:srgbClr val="FF0000"/>
                </a:solidFill>
              </a:rPr>
              <a:t>Needs surgical intervention or conservative ttx.</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normAutofit fontScale="77500" lnSpcReduction="20000"/>
          </a:bodyPr>
          <a:lstStyle/>
          <a:p>
            <a:r>
              <a:rPr lang="en-US" b="1" dirty="0" smtClean="0">
                <a:solidFill>
                  <a:srgbClr val="FF0000"/>
                </a:solidFill>
              </a:rPr>
              <a:t>Diagnosis :</a:t>
            </a:r>
          </a:p>
          <a:p>
            <a:pPr marL="0" indent="0">
              <a:buNone/>
            </a:pPr>
            <a:r>
              <a:rPr lang="en-US" dirty="0" err="1" smtClean="0"/>
              <a:t>Thyroglossal</a:t>
            </a:r>
            <a:r>
              <a:rPr lang="en-US" dirty="0" smtClean="0"/>
              <a:t> duct cyst </a:t>
            </a:r>
          </a:p>
          <a:p>
            <a:r>
              <a:rPr lang="en-US" b="1" dirty="0" smtClean="0">
                <a:solidFill>
                  <a:srgbClr val="FF0000"/>
                </a:solidFill>
              </a:rPr>
              <a:t>Treatment</a:t>
            </a:r>
            <a:r>
              <a:rPr lang="en-US" dirty="0" smtClean="0">
                <a:solidFill>
                  <a:srgbClr val="FF0000"/>
                </a:solidFill>
              </a:rPr>
              <a:t> </a:t>
            </a:r>
            <a:r>
              <a:rPr lang="en-US" dirty="0" smtClean="0"/>
              <a:t/>
            </a:r>
            <a:br>
              <a:rPr lang="en-US" dirty="0" smtClean="0"/>
            </a:br>
            <a:r>
              <a:rPr lang="en-US" dirty="0" err="1" smtClean="0"/>
              <a:t>sistrunk</a:t>
            </a:r>
            <a:r>
              <a:rPr lang="en-US" dirty="0" smtClean="0"/>
              <a:t> procedure </a:t>
            </a:r>
          </a:p>
          <a:p>
            <a:r>
              <a:rPr lang="en-US" b="1" dirty="0" smtClean="0">
                <a:solidFill>
                  <a:srgbClr val="FF0000"/>
                </a:solidFill>
              </a:rPr>
              <a:t>Most common Complication?</a:t>
            </a:r>
          </a:p>
          <a:p>
            <a:r>
              <a:rPr lang="en-US" dirty="0" err="1" smtClean="0"/>
              <a:t>Abcess</a:t>
            </a:r>
            <a:endParaRPr lang="en-US" dirty="0" smtClean="0"/>
          </a:p>
          <a:p>
            <a:r>
              <a:rPr lang="en-US" b="1" dirty="0" smtClean="0">
                <a:solidFill>
                  <a:srgbClr val="FF0000"/>
                </a:solidFill>
              </a:rPr>
              <a:t>Other complications? </a:t>
            </a:r>
          </a:p>
          <a:p>
            <a:r>
              <a:rPr lang="en-US" dirty="0" smtClean="0"/>
              <a:t>bleeding </a:t>
            </a:r>
          </a:p>
          <a:p>
            <a:r>
              <a:rPr lang="en-US" dirty="0" smtClean="0"/>
              <a:t>asphyxia </a:t>
            </a:r>
          </a:p>
          <a:p>
            <a:r>
              <a:rPr lang="en-US" dirty="0" smtClean="0"/>
              <a:t>Respiratory distress</a:t>
            </a:r>
          </a:p>
          <a:p>
            <a:r>
              <a:rPr lang="en-US" dirty="0" err="1" smtClean="0"/>
              <a:t>Stridor</a:t>
            </a:r>
            <a:endParaRPr lang="en-US" dirty="0" smtClean="0"/>
          </a:p>
          <a:p>
            <a:r>
              <a:rPr lang="en-US" dirty="0" smtClean="0"/>
              <a:t>Difficulty in swallowing or breathing</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73706" y="1825625"/>
            <a:ext cx="6318294" cy="4486275"/>
          </a:xfrm>
        </p:spPr>
      </p:pic>
    </p:spTree>
    <p:extLst>
      <p:ext uri="{BB962C8B-B14F-4D97-AF65-F5344CB8AC3E}">
        <p14:creationId xmlns:p14="http://schemas.microsoft.com/office/powerpoint/2010/main" val="3790267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0" y="0"/>
            <a:ext cx="12192000" cy="857250"/>
          </a:xfrm>
        </p:spPr>
        <p:txBody>
          <a:bodyPr/>
          <a:lstStyle/>
          <a:p>
            <a:pPr eaLnBrk="1" hangingPunct="1"/>
            <a:r>
              <a:rPr lang="en-US" sz="3600" b="1" smtClean="0"/>
              <a:t>Surgical anatomy &amp; physiology</a:t>
            </a:r>
          </a:p>
        </p:txBody>
      </p:sp>
      <p:pic>
        <p:nvPicPr>
          <p:cNvPr id="5123" name="Picture 8"/>
          <p:cNvPicPr>
            <a:picLocks noChangeAspect="1" noChangeArrowheads="1"/>
          </p:cNvPicPr>
          <p:nvPr/>
        </p:nvPicPr>
        <p:blipFill>
          <a:blip r:embed="rId2" cstate="print"/>
          <a:srcRect/>
          <a:stretch>
            <a:fillRect/>
          </a:stretch>
        </p:blipFill>
        <p:spPr bwMode="auto">
          <a:xfrm>
            <a:off x="7048501" y="1928813"/>
            <a:ext cx="5143500" cy="4500562"/>
          </a:xfrm>
          <a:prstGeom prst="rect">
            <a:avLst/>
          </a:prstGeom>
          <a:noFill/>
          <a:ln w="9525">
            <a:noFill/>
            <a:miter lim="800000"/>
            <a:headEnd/>
            <a:tailEnd/>
          </a:ln>
        </p:spPr>
      </p:pic>
      <p:sp>
        <p:nvSpPr>
          <p:cNvPr id="5124" name="مستطيل 3"/>
          <p:cNvSpPr>
            <a:spLocks noChangeArrowheads="1"/>
          </p:cNvSpPr>
          <p:nvPr/>
        </p:nvSpPr>
        <p:spPr bwMode="auto">
          <a:xfrm>
            <a:off x="0" y="857250"/>
            <a:ext cx="6477000" cy="3785652"/>
          </a:xfrm>
          <a:prstGeom prst="rect">
            <a:avLst/>
          </a:prstGeom>
          <a:noFill/>
          <a:ln w="9525">
            <a:noFill/>
            <a:miter lim="800000"/>
            <a:headEnd/>
            <a:tailEnd/>
          </a:ln>
        </p:spPr>
        <p:txBody>
          <a:bodyPr>
            <a:spAutoFit/>
          </a:bodyPr>
          <a:lstStyle/>
          <a:p>
            <a:r>
              <a:rPr lang="en-US" sz="2400"/>
              <a:t> * Injury to abdominal organs, especially those in the retroperitoneal space, when bleed the space can hold a great deal of blood, up to four liters.</a:t>
            </a:r>
          </a:p>
          <a:p>
            <a:endParaRPr lang="en-US" sz="2400"/>
          </a:p>
          <a:p>
            <a:r>
              <a:rPr lang="en-US" sz="2400"/>
              <a:t> *Solid organs, such as the liver and spleen bleed profusely as do the major abdominal blood vessels, the aorta and vena cava.</a:t>
            </a:r>
          </a:p>
          <a:p>
            <a:endParaRPr lang="en-US" sz="2400"/>
          </a:p>
          <a:p>
            <a:r>
              <a:rPr lang="en-US" sz="2400"/>
              <a:t>* Injury to hollow presents a serious risk of</a:t>
            </a:r>
          </a:p>
          <a:p>
            <a:r>
              <a:rPr lang="en-US" sz="2400"/>
              <a:t>infection, especially if there is a delay in diagnosis</a:t>
            </a:r>
            <a:endParaRPr lang="ar-JO" sz="240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0" y="1"/>
            <a:ext cx="10972800" cy="836613"/>
          </a:xfrm>
        </p:spPr>
        <p:txBody>
          <a:bodyPr/>
          <a:lstStyle/>
          <a:p>
            <a:pPr algn="l"/>
            <a:r>
              <a:rPr lang="en-US" sz="3200" b="1" u="sng" smtClean="0"/>
              <a:t>Introduction</a:t>
            </a:r>
          </a:p>
        </p:txBody>
      </p:sp>
      <p:sp>
        <p:nvSpPr>
          <p:cNvPr id="6147" name="Rectangle 3"/>
          <p:cNvSpPr>
            <a:spLocks noGrp="1"/>
          </p:cNvSpPr>
          <p:nvPr>
            <p:ph type="body" idx="1"/>
          </p:nvPr>
        </p:nvSpPr>
        <p:spPr>
          <a:xfrm>
            <a:off x="0" y="836613"/>
            <a:ext cx="12192000" cy="5257800"/>
          </a:xfrm>
        </p:spPr>
        <p:txBody>
          <a:bodyPr/>
          <a:lstStyle/>
          <a:p>
            <a:pPr rtl="1" eaLnBrk="1" hangingPunct="1">
              <a:buFont typeface="Arial" charset="0"/>
              <a:buNone/>
            </a:pPr>
            <a:endParaRPr lang="en-US" b="1" smtClean="0"/>
          </a:p>
          <a:p>
            <a:pPr rtl="1" eaLnBrk="1" hangingPunct="1">
              <a:buFont typeface="Arial" charset="0"/>
              <a:buNone/>
            </a:pPr>
            <a:r>
              <a:rPr lang="en-US" sz="2800" b="1" smtClean="0"/>
              <a:t>1.</a:t>
            </a:r>
            <a:r>
              <a:rPr lang="en-US" sz="2800" u="sng" smtClean="0"/>
              <a:t>Road traffic accidents is</a:t>
            </a:r>
            <a:r>
              <a:rPr lang="en-US" sz="2800" b="1" smtClean="0"/>
              <a:t> </a:t>
            </a:r>
            <a:r>
              <a:rPr lang="en-US" sz="2800" smtClean="0"/>
              <a:t>the</a:t>
            </a:r>
            <a:r>
              <a:rPr lang="en-US" sz="2800" b="1" smtClean="0"/>
              <a:t> </a:t>
            </a:r>
            <a:r>
              <a:rPr lang="en-US" sz="2800" b="1" u="sng" smtClean="0"/>
              <a:t>main cause</a:t>
            </a:r>
            <a:r>
              <a:rPr lang="en-US" sz="2800" b="1" smtClean="0"/>
              <a:t> </a:t>
            </a:r>
            <a:r>
              <a:rPr lang="en-US" sz="2800" smtClean="0"/>
              <a:t>of                           abdominal trauma in the  civilian population </a:t>
            </a:r>
            <a:endParaRPr lang="en-US" sz="2800" u="sng" smtClean="0"/>
          </a:p>
          <a:p>
            <a:pPr rtl="1" eaLnBrk="1" hangingPunct="1">
              <a:buFont typeface="Arial" charset="0"/>
              <a:buNone/>
            </a:pPr>
            <a:endParaRPr lang="en-US" sz="2800" b="1" smtClean="0"/>
          </a:p>
          <a:p>
            <a:pPr rtl="1" eaLnBrk="1" hangingPunct="1">
              <a:buFont typeface="Arial" charset="0"/>
              <a:buNone/>
            </a:pPr>
            <a:r>
              <a:rPr lang="en-US" sz="2800" b="1" smtClean="0"/>
              <a:t>2. </a:t>
            </a:r>
            <a:r>
              <a:rPr lang="en-US" sz="2800" smtClean="0"/>
              <a:t>Abdominal injuries</a:t>
            </a:r>
            <a:r>
              <a:rPr lang="en-US" sz="2800" b="1" smtClean="0"/>
              <a:t> </a:t>
            </a:r>
            <a:r>
              <a:rPr lang="en-US" sz="2800" b="1" u="sng" smtClean="0"/>
              <a:t>rank third</a:t>
            </a:r>
            <a:r>
              <a:rPr lang="en-US" sz="2800" b="1" smtClean="0"/>
              <a:t> </a:t>
            </a:r>
            <a:r>
              <a:rPr lang="en-US" sz="2800" smtClean="0"/>
              <a:t>as a cause of                        </a:t>
            </a:r>
            <a:r>
              <a:rPr lang="en-US" sz="2800" u="sng" smtClean="0"/>
              <a:t>traumatic death</a:t>
            </a:r>
            <a:r>
              <a:rPr lang="en-US" sz="2800" smtClean="0"/>
              <a:t> after head and chest injuries</a:t>
            </a:r>
            <a:r>
              <a:rPr lang="en-US" sz="2800" b="1" smtClean="0"/>
              <a:t> </a:t>
            </a:r>
          </a:p>
          <a:p>
            <a:pPr eaLnBrk="1" hangingPunct="1">
              <a:buFont typeface="Arial" charset="0"/>
              <a:buNone/>
            </a:pPr>
            <a:endParaRPr lang="en-US" sz="2800" b="1" smtClean="0"/>
          </a:p>
          <a:p>
            <a:pPr eaLnBrk="1" hangingPunct="1">
              <a:buFont typeface="Arial" charset="0"/>
              <a:buNone/>
            </a:pPr>
            <a:r>
              <a:rPr lang="en-US" sz="2800" b="1" smtClean="0"/>
              <a:t>3. </a:t>
            </a:r>
            <a:r>
              <a:rPr lang="en-US" sz="2800" smtClean="0"/>
              <a:t>The</a:t>
            </a:r>
            <a:r>
              <a:rPr lang="en-US" sz="2800" b="1" smtClean="0"/>
              <a:t> </a:t>
            </a:r>
            <a:r>
              <a:rPr lang="en-US" sz="2800" b="1" u="sng" smtClean="0"/>
              <a:t>primary cause</a:t>
            </a:r>
            <a:r>
              <a:rPr lang="en-US" sz="2800" b="1" smtClean="0"/>
              <a:t> </a:t>
            </a:r>
            <a:r>
              <a:rPr lang="en-US" sz="2800" smtClean="0"/>
              <a:t>of death in abdominal trauma is                                                                                                                 </a:t>
            </a:r>
            <a:r>
              <a:rPr lang="en-US" sz="2800" u="sng" smtClean="0"/>
              <a:t>hemorrhage</a:t>
            </a:r>
            <a:r>
              <a:rPr lang="en-US" sz="2800" smtClean="0"/>
              <a:t> and </a:t>
            </a:r>
            <a:r>
              <a:rPr lang="en-US" sz="2800" u="sng" smtClean="0"/>
              <a:t>sepsis</a:t>
            </a:r>
            <a:r>
              <a:rPr lang="en-US" sz="2800" smtClean="0"/>
              <a:t> after 48 hours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a:xfrm>
            <a:off x="0" y="1"/>
            <a:ext cx="12192000" cy="1470025"/>
          </a:xfrm>
        </p:spPr>
        <p:txBody>
          <a:bodyPr/>
          <a:lstStyle/>
          <a:p>
            <a:pPr algn="l" eaLnBrk="1" hangingPunct="1"/>
            <a:r>
              <a:rPr lang="en-US" sz="3600" b="1" u="sng" smtClean="0"/>
              <a:t>Types of abdominal trauma</a:t>
            </a:r>
            <a:endParaRPr lang="en-US" sz="3600" b="1" smtClean="0"/>
          </a:p>
        </p:txBody>
      </p:sp>
      <p:sp>
        <p:nvSpPr>
          <p:cNvPr id="1028" name="Subtitle 2"/>
          <p:cNvSpPr>
            <a:spLocks noGrp="1"/>
          </p:cNvSpPr>
          <p:nvPr>
            <p:ph type="subTitle" idx="1"/>
          </p:nvPr>
        </p:nvSpPr>
        <p:spPr>
          <a:xfrm>
            <a:off x="0" y="1196976"/>
            <a:ext cx="12192000" cy="5661025"/>
          </a:xfrm>
        </p:spPr>
        <p:txBody>
          <a:bodyPr/>
          <a:lstStyle/>
          <a:p>
            <a:pPr>
              <a:buFont typeface="Arial" pitchFamily="34" charset="0"/>
              <a:buNone/>
              <a:defRPr/>
            </a:pPr>
            <a:r>
              <a:rPr lang="en-US" sz="2800" b="1" dirty="0" smtClean="0">
                <a:solidFill>
                  <a:schemeClr val="tx1"/>
                </a:solidFill>
              </a:rPr>
              <a:t>1. Blunt  abdominal trauma</a:t>
            </a:r>
            <a:r>
              <a:rPr lang="en-US" sz="2800" dirty="0" smtClean="0">
                <a:solidFill>
                  <a:schemeClr val="tx1"/>
                </a:solidFill>
              </a:rPr>
              <a:t> </a:t>
            </a:r>
            <a:r>
              <a:rPr lang="en-US" sz="2400" b="1" dirty="0" smtClean="0">
                <a:solidFill>
                  <a:schemeClr val="tx1"/>
                </a:solidFill>
              </a:rPr>
              <a:t>is the most common injury pattern with RTA accounting for approximately 75%.</a:t>
            </a:r>
          </a:p>
          <a:p>
            <a:pPr marL="514350" indent="-514350" algn="l" eaLnBrk="1" hangingPunct="1">
              <a:lnSpc>
                <a:spcPct val="90000"/>
              </a:lnSpc>
              <a:buFont typeface="Arial" pitchFamily="34" charset="0"/>
              <a:buNone/>
              <a:defRPr/>
            </a:pPr>
            <a:r>
              <a:rPr lang="en-US" b="1" dirty="0" smtClean="0">
                <a:solidFill>
                  <a:schemeClr val="tx1"/>
                </a:solidFill>
              </a:rPr>
              <a:t>       </a:t>
            </a:r>
            <a:r>
              <a:rPr lang="en-US" sz="2400" b="1" u="sng" dirty="0" smtClean="0">
                <a:solidFill>
                  <a:schemeClr val="tx1"/>
                </a:solidFill>
              </a:rPr>
              <a:t>a. </a:t>
            </a:r>
            <a:r>
              <a:rPr lang="en-US" sz="2400" b="1" dirty="0" smtClean="0">
                <a:solidFill>
                  <a:schemeClr val="tx1"/>
                </a:solidFill>
              </a:rPr>
              <a:t>vehicular trauma</a:t>
            </a:r>
          </a:p>
          <a:p>
            <a:pPr marL="514350" indent="-514350" algn="l" eaLnBrk="1" hangingPunct="1">
              <a:lnSpc>
                <a:spcPct val="90000"/>
              </a:lnSpc>
              <a:buFont typeface="Arial" pitchFamily="34" charset="0"/>
              <a:buNone/>
              <a:defRPr/>
            </a:pPr>
            <a:r>
              <a:rPr lang="en-US" sz="2400" b="1" dirty="0" smtClean="0">
                <a:solidFill>
                  <a:schemeClr val="tx1"/>
                </a:solidFill>
              </a:rPr>
              <a:t>                 </a:t>
            </a:r>
            <a:r>
              <a:rPr lang="en-US" sz="2400" b="1" dirty="0" err="1" smtClean="0">
                <a:solidFill>
                  <a:schemeClr val="tx1"/>
                </a:solidFill>
              </a:rPr>
              <a:t>a.auto</a:t>
            </a:r>
            <a:r>
              <a:rPr lang="en-US" sz="2400" b="1" dirty="0" smtClean="0">
                <a:solidFill>
                  <a:schemeClr val="tx1"/>
                </a:solidFill>
              </a:rPr>
              <a:t> to auto</a:t>
            </a:r>
          </a:p>
          <a:p>
            <a:pPr marL="514350" indent="-514350" algn="l" eaLnBrk="1" hangingPunct="1">
              <a:lnSpc>
                <a:spcPct val="90000"/>
              </a:lnSpc>
              <a:buFont typeface="Arial" pitchFamily="34" charset="0"/>
              <a:buNone/>
              <a:defRPr/>
            </a:pPr>
            <a:r>
              <a:rPr lang="en-US" sz="2400" b="1" dirty="0" smtClean="0">
                <a:solidFill>
                  <a:schemeClr val="tx1"/>
                </a:solidFill>
              </a:rPr>
              <a:t>                 </a:t>
            </a:r>
            <a:r>
              <a:rPr lang="en-US" sz="2400" b="1" dirty="0" err="1" smtClean="0">
                <a:solidFill>
                  <a:schemeClr val="tx1"/>
                </a:solidFill>
              </a:rPr>
              <a:t>b.auto</a:t>
            </a:r>
            <a:r>
              <a:rPr lang="en-US" sz="2400" b="1" dirty="0" smtClean="0">
                <a:solidFill>
                  <a:schemeClr val="tx1"/>
                </a:solidFill>
              </a:rPr>
              <a:t> to </a:t>
            </a:r>
            <a:r>
              <a:rPr lang="en-US" sz="2400" b="1" dirty="0" err="1" smtClean="0">
                <a:solidFill>
                  <a:schemeClr val="tx1"/>
                </a:solidFill>
              </a:rPr>
              <a:t>pedestrain</a:t>
            </a:r>
            <a:r>
              <a:rPr lang="en-US" sz="2400" b="1" dirty="0" smtClean="0">
                <a:solidFill>
                  <a:schemeClr val="tx1"/>
                </a:solidFill>
              </a:rPr>
              <a:t>     </a:t>
            </a:r>
          </a:p>
          <a:p>
            <a:pPr marL="514350" indent="-514350" algn="l" eaLnBrk="1" hangingPunct="1">
              <a:lnSpc>
                <a:spcPct val="90000"/>
              </a:lnSpc>
              <a:buFont typeface="Arial" pitchFamily="34" charset="0"/>
              <a:buNone/>
              <a:defRPr/>
            </a:pPr>
            <a:r>
              <a:rPr lang="en-US" sz="2400" b="1" dirty="0" smtClean="0">
                <a:solidFill>
                  <a:schemeClr val="tx1"/>
                </a:solidFill>
              </a:rPr>
              <a:t>          </a:t>
            </a:r>
            <a:r>
              <a:rPr lang="en-US" sz="2400" b="1" u="sng" dirty="0" smtClean="0">
                <a:solidFill>
                  <a:schemeClr val="tx1"/>
                </a:solidFill>
              </a:rPr>
              <a:t>b.</a:t>
            </a:r>
            <a:r>
              <a:rPr lang="en-US" sz="2400" b="1" dirty="0" smtClean="0">
                <a:solidFill>
                  <a:schemeClr val="tx1"/>
                </a:solidFill>
              </a:rPr>
              <a:t> Direct blow to the abdomen </a:t>
            </a:r>
          </a:p>
          <a:p>
            <a:pPr marL="514350" indent="-514350" algn="l" eaLnBrk="1" hangingPunct="1">
              <a:lnSpc>
                <a:spcPct val="90000"/>
              </a:lnSpc>
              <a:buFont typeface="Arial" pitchFamily="34" charset="0"/>
              <a:buNone/>
              <a:defRPr/>
            </a:pPr>
            <a:r>
              <a:rPr lang="en-US" sz="2400" b="1" dirty="0" smtClean="0">
                <a:solidFill>
                  <a:schemeClr val="tx1"/>
                </a:solidFill>
              </a:rPr>
              <a:t>         </a:t>
            </a:r>
            <a:r>
              <a:rPr lang="en-US" sz="2400" b="1" u="sng" dirty="0" smtClean="0">
                <a:solidFill>
                  <a:schemeClr val="tx1"/>
                </a:solidFill>
              </a:rPr>
              <a:t>c.</a:t>
            </a:r>
            <a:r>
              <a:rPr lang="en-US" sz="2400" b="1" dirty="0" smtClean="0">
                <a:solidFill>
                  <a:schemeClr val="tx1"/>
                </a:solidFill>
              </a:rPr>
              <a:t> Fall from a height</a:t>
            </a:r>
            <a:r>
              <a:rPr lang="en-US" b="1" dirty="0" smtClean="0">
                <a:solidFill>
                  <a:schemeClr val="tx1"/>
                </a:solidFill>
              </a:rPr>
              <a:t>      </a:t>
            </a:r>
          </a:p>
          <a:p>
            <a:pPr marL="514350" indent="-514350" algn="l" eaLnBrk="1" hangingPunct="1">
              <a:lnSpc>
                <a:spcPct val="90000"/>
              </a:lnSpc>
              <a:buFont typeface="Arial" pitchFamily="34" charset="0"/>
              <a:buNone/>
              <a:defRPr/>
            </a:pPr>
            <a:endParaRPr lang="en-US" b="1" dirty="0" smtClean="0">
              <a:solidFill>
                <a:schemeClr val="tx1"/>
              </a:solidFill>
            </a:endParaRPr>
          </a:p>
          <a:p>
            <a:pPr marL="514350" indent="-514350" algn="l" eaLnBrk="1" hangingPunct="1">
              <a:lnSpc>
                <a:spcPct val="90000"/>
              </a:lnSpc>
              <a:buFont typeface="Arial" pitchFamily="34" charset="0"/>
              <a:buNone/>
              <a:defRPr/>
            </a:pPr>
            <a:r>
              <a:rPr lang="en-US" sz="2800" b="1" dirty="0" smtClean="0">
                <a:solidFill>
                  <a:schemeClr val="tx1"/>
                </a:solidFill>
              </a:rPr>
              <a:t>2. Penetrating  abdominal trauma</a:t>
            </a:r>
          </a:p>
          <a:p>
            <a:pPr marL="514350" indent="-514350" algn="l" eaLnBrk="1" hangingPunct="1">
              <a:lnSpc>
                <a:spcPct val="90000"/>
              </a:lnSpc>
              <a:buFont typeface="Arial" pitchFamily="34" charset="0"/>
              <a:buNone/>
              <a:defRPr/>
            </a:pPr>
            <a:r>
              <a:rPr lang="en-US" sz="2400" dirty="0" smtClean="0">
                <a:solidFill>
                  <a:schemeClr val="tx1"/>
                </a:solidFill>
              </a:rPr>
              <a:t>           </a:t>
            </a:r>
            <a:r>
              <a:rPr lang="en-US" sz="2400" b="1" dirty="0" smtClean="0">
                <a:solidFill>
                  <a:schemeClr val="tx1"/>
                </a:solidFill>
              </a:rPr>
              <a:t>a</a:t>
            </a:r>
            <a:r>
              <a:rPr lang="en-US" sz="2400" dirty="0" smtClean="0">
                <a:solidFill>
                  <a:schemeClr val="tx1"/>
                </a:solidFill>
              </a:rPr>
              <a:t>. </a:t>
            </a:r>
            <a:r>
              <a:rPr lang="en-US" sz="2400" b="1" dirty="0" smtClean="0">
                <a:solidFill>
                  <a:schemeClr val="tx1"/>
                </a:solidFill>
              </a:rPr>
              <a:t>low &amp; high velocity missiles</a:t>
            </a:r>
          </a:p>
          <a:p>
            <a:pPr marL="514350" indent="-514350" algn="l" eaLnBrk="1" hangingPunct="1">
              <a:buFont typeface="Arial" pitchFamily="34" charset="0"/>
              <a:buNone/>
              <a:defRPr/>
            </a:pPr>
            <a:r>
              <a:rPr lang="en-US" sz="2400" b="1" dirty="0" smtClean="0">
                <a:solidFill>
                  <a:schemeClr val="tx1"/>
                </a:solidFill>
              </a:rPr>
              <a:t>           b. stabs: </a:t>
            </a:r>
          </a:p>
          <a:p>
            <a:pPr marL="514350" indent="-514350" algn="l" eaLnBrk="1" hangingPunct="1">
              <a:buFont typeface="Arial" pitchFamily="34" charset="0"/>
              <a:buNone/>
              <a:defRPr/>
            </a:pPr>
            <a:r>
              <a:rPr lang="en-US" sz="2400" b="1" dirty="0" smtClean="0">
                <a:solidFill>
                  <a:schemeClr val="tx1"/>
                </a:solidFill>
              </a:rPr>
              <a:t>                          </a:t>
            </a:r>
            <a:r>
              <a:rPr lang="en-US" sz="2400" dirty="0" smtClean="0">
                <a:solidFill>
                  <a:schemeClr val="tx1"/>
                </a:solidFill>
              </a:rPr>
              <a:t> </a:t>
            </a:r>
            <a:r>
              <a:rPr lang="en-US" sz="2400" dirty="0" err="1" smtClean="0">
                <a:solidFill>
                  <a:schemeClr val="tx1"/>
                </a:solidFill>
              </a:rPr>
              <a:t>knives,ice</a:t>
            </a:r>
            <a:r>
              <a:rPr lang="en-US" sz="2400" dirty="0" smtClean="0">
                <a:solidFill>
                  <a:schemeClr val="tx1"/>
                </a:solidFill>
              </a:rPr>
              <a:t> </a:t>
            </a:r>
            <a:r>
              <a:rPr lang="en-US" sz="2400" dirty="0" err="1" smtClean="0">
                <a:solidFill>
                  <a:schemeClr val="tx1"/>
                </a:solidFill>
              </a:rPr>
              <a:t>picks,industrial</a:t>
            </a:r>
            <a:r>
              <a:rPr lang="en-US" sz="2400" dirty="0" smtClean="0">
                <a:solidFill>
                  <a:schemeClr val="tx1"/>
                </a:solidFill>
              </a:rPr>
              <a:t> implement</a:t>
            </a:r>
          </a:p>
        </p:txBody>
      </p:sp>
      <p:graphicFrame>
        <p:nvGraphicFramePr>
          <p:cNvPr id="1026" name="Object 4"/>
          <p:cNvGraphicFramePr>
            <a:graphicFrameLocks noChangeAspect="1"/>
          </p:cNvGraphicFramePr>
          <p:nvPr/>
        </p:nvGraphicFramePr>
        <p:xfrm>
          <a:off x="9525000" y="2714625"/>
          <a:ext cx="2338917" cy="1873250"/>
        </p:xfrm>
        <a:graphic>
          <a:graphicData uri="http://schemas.openxmlformats.org/presentationml/2006/ole">
            <mc:AlternateContent xmlns:mc="http://schemas.openxmlformats.org/markup-compatibility/2006">
              <mc:Choice xmlns:v="urn:schemas-microsoft-com:vml" Requires="v">
                <p:oleObj spid="_x0000_s1029" name="Bitmap Image" r:id="rId3" imgW="2257740" imgH="2305372" progId="PBrush">
                  <p:embed/>
                </p:oleObj>
              </mc:Choice>
              <mc:Fallback>
                <p:oleObj name="Bitmap Image" r:id="rId3" imgW="2257740" imgH="2305372"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2714625"/>
                        <a:ext cx="2338917"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6" descr="blunt inj"/>
          <p:cNvPicPr>
            <a:picLocks noChangeAspect="1" noChangeArrowheads="1"/>
          </p:cNvPicPr>
          <p:nvPr/>
        </p:nvPicPr>
        <p:blipFill>
          <a:blip r:embed="rId5" cstate="print"/>
          <a:srcRect/>
          <a:stretch>
            <a:fillRect/>
          </a:stretch>
        </p:blipFill>
        <p:spPr bwMode="auto">
          <a:xfrm>
            <a:off x="6572251" y="2714626"/>
            <a:ext cx="2667000" cy="19288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 y="692151"/>
            <a:ext cx="10987617" cy="1470025"/>
          </a:xfrm>
        </p:spPr>
        <p:txBody>
          <a:bodyPr>
            <a:normAutofit fontScale="90000"/>
          </a:bodyPr>
          <a:lstStyle/>
          <a:p>
            <a:pPr algn="l" eaLnBrk="1" hangingPunct="1"/>
            <a:r>
              <a:rPr lang="en-US" sz="3200" b="1" smtClean="0"/>
              <a:t>                </a:t>
            </a:r>
            <a:r>
              <a:rPr lang="en-US" sz="4000" b="1" smtClean="0"/>
              <a:t>Mechanism of injury</a:t>
            </a:r>
            <a:r>
              <a:rPr lang="en-US" sz="4000" b="1" u="sng" smtClean="0"/>
              <a:t> </a:t>
            </a:r>
            <a:r>
              <a:rPr lang="en-US" sz="3200" b="1" smtClean="0"/>
              <a:t/>
            </a:r>
            <a:br>
              <a:rPr lang="en-US" sz="3200" b="1" smtClean="0"/>
            </a:br>
            <a:r>
              <a:rPr lang="en-US" sz="3200" b="1" smtClean="0"/>
              <a:t>                              </a:t>
            </a:r>
            <a:br>
              <a:rPr lang="en-US" sz="3200" b="1" smtClean="0"/>
            </a:br>
            <a:r>
              <a:rPr lang="en-US" sz="2800" b="1" u="sng" smtClean="0"/>
              <a:t>In blunt abdominal trauma</a:t>
            </a:r>
            <a:r>
              <a:rPr lang="en-US" sz="3200" b="1" smtClean="0"/>
              <a:t> :</a:t>
            </a:r>
            <a:r>
              <a:rPr lang="en-US" sz="3200" smtClean="0"/>
              <a:t/>
            </a:r>
            <a:br>
              <a:rPr lang="en-US" sz="3200" smtClean="0"/>
            </a:br>
            <a:endParaRPr lang="en-US" sz="3200" smtClean="0"/>
          </a:p>
        </p:txBody>
      </p:sp>
      <p:sp>
        <p:nvSpPr>
          <p:cNvPr id="7171" name="Subtitle 2"/>
          <p:cNvSpPr>
            <a:spLocks noGrp="1"/>
          </p:cNvSpPr>
          <p:nvPr>
            <p:ph type="subTitle" idx="1"/>
          </p:nvPr>
        </p:nvSpPr>
        <p:spPr>
          <a:xfrm>
            <a:off x="0" y="1989138"/>
            <a:ext cx="12192000" cy="4868862"/>
          </a:xfrm>
        </p:spPr>
        <p:txBody>
          <a:bodyPr/>
          <a:lstStyle/>
          <a:p>
            <a:pPr eaLnBrk="1" hangingPunct="1"/>
            <a:endParaRPr lang="en-US" sz="2800" smtClean="0">
              <a:solidFill>
                <a:schemeClr val="tx1"/>
              </a:solidFill>
            </a:endParaRPr>
          </a:p>
          <a:p>
            <a:pPr algn="l" eaLnBrk="1" hangingPunct="1"/>
            <a:r>
              <a:rPr lang="en-US" sz="2800" b="1" smtClean="0">
                <a:solidFill>
                  <a:schemeClr val="tx1"/>
                </a:solidFill>
              </a:rPr>
              <a:t>1.</a:t>
            </a:r>
            <a:r>
              <a:rPr lang="en-US" sz="2800" b="1" u="sng" smtClean="0">
                <a:solidFill>
                  <a:schemeClr val="tx1"/>
                </a:solidFill>
              </a:rPr>
              <a:t>Decelaration </a:t>
            </a:r>
            <a:r>
              <a:rPr lang="en-US" sz="2800" b="1" smtClean="0">
                <a:solidFill>
                  <a:schemeClr val="tx1"/>
                </a:solidFill>
              </a:rPr>
              <a:t>:</a:t>
            </a:r>
          </a:p>
          <a:p>
            <a:pPr eaLnBrk="1" hangingPunct="1"/>
            <a:r>
              <a:rPr lang="en-US" sz="2400" smtClean="0">
                <a:solidFill>
                  <a:schemeClr val="tx1"/>
                </a:solidFill>
              </a:rPr>
              <a:t>The differential movement among adjacent structures especially at relatively fixed points of attachment such as the ligament of Treitz, the ileocecal valve, and the phrenocolic ligament. </a:t>
            </a:r>
          </a:p>
          <a:p>
            <a:pPr algn="l" eaLnBrk="1" hangingPunct="1"/>
            <a:r>
              <a:rPr lang="en-US" sz="2800" b="1" smtClean="0">
                <a:solidFill>
                  <a:schemeClr val="tx1"/>
                </a:solidFill>
              </a:rPr>
              <a:t>2.</a:t>
            </a:r>
            <a:r>
              <a:rPr lang="en-US" sz="2800" b="1" u="sng" smtClean="0">
                <a:solidFill>
                  <a:schemeClr val="tx1"/>
                </a:solidFill>
              </a:rPr>
              <a:t>Compresion with crush </a:t>
            </a:r>
            <a:r>
              <a:rPr lang="en-US" sz="2800" b="1" smtClean="0">
                <a:solidFill>
                  <a:schemeClr val="tx1"/>
                </a:solidFill>
              </a:rPr>
              <a:t>:</a:t>
            </a:r>
          </a:p>
          <a:p>
            <a:pPr eaLnBrk="1" hangingPunct="1"/>
            <a:r>
              <a:rPr lang="en-US" sz="2400" smtClean="0">
                <a:solidFill>
                  <a:schemeClr val="tx1"/>
                </a:solidFill>
              </a:rPr>
              <a:t>when intra-abdominal contents are crushed between the anterior abdominal wall and the vertebral column or posterior thoracic cage</a:t>
            </a:r>
          </a:p>
          <a:p>
            <a:pPr algn="l" eaLnBrk="1" hangingPunct="1"/>
            <a:r>
              <a:rPr lang="en-US" sz="2400" smtClean="0">
                <a:solidFill>
                  <a:schemeClr val="tx1"/>
                </a:solidFill>
              </a:rPr>
              <a:t>.</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0" y="1"/>
            <a:ext cx="12192000" cy="1071563"/>
          </a:xfrm>
        </p:spPr>
        <p:txBody>
          <a:bodyPr/>
          <a:lstStyle/>
          <a:p>
            <a:pPr eaLnBrk="1" hangingPunct="1"/>
            <a:r>
              <a:rPr lang="en-US" sz="3200" smtClean="0">
                <a:solidFill>
                  <a:schemeClr val="tx2"/>
                </a:solidFill>
              </a:rPr>
              <a:t>The mechanism in pentrating abdominal trauma</a:t>
            </a:r>
          </a:p>
        </p:txBody>
      </p:sp>
      <p:sp>
        <p:nvSpPr>
          <p:cNvPr id="3" name="Subtitle 2"/>
          <p:cNvSpPr>
            <a:spLocks noGrp="1"/>
          </p:cNvSpPr>
          <p:nvPr>
            <p:ph type="subTitle" idx="1"/>
          </p:nvPr>
        </p:nvSpPr>
        <p:spPr>
          <a:xfrm>
            <a:off x="0" y="928688"/>
            <a:ext cx="12192000" cy="5643562"/>
          </a:xfrm>
        </p:spPr>
        <p:txBody>
          <a:bodyPr/>
          <a:lstStyle/>
          <a:p>
            <a:pPr marL="609600" indent="-609600" algn="l" eaLnBrk="1" hangingPunct="1"/>
            <a:endParaRPr lang="en-US" u="sng" smtClean="0">
              <a:solidFill>
                <a:srgbClr val="0D108F"/>
              </a:solidFill>
            </a:endParaRPr>
          </a:p>
          <a:p>
            <a:pPr marL="609600" indent="-609600" algn="l" eaLnBrk="1" hangingPunct="1"/>
            <a:r>
              <a:rPr lang="en-US" sz="2400" b="1" u="sng" smtClean="0">
                <a:solidFill>
                  <a:schemeClr val="tx2"/>
                </a:solidFill>
              </a:rPr>
              <a:t>1</a:t>
            </a:r>
            <a:r>
              <a:rPr lang="en-US" sz="2400" b="1" smtClean="0">
                <a:solidFill>
                  <a:schemeClr val="tx2"/>
                </a:solidFill>
              </a:rPr>
              <a:t>.</a:t>
            </a:r>
            <a:r>
              <a:rPr lang="en-US" sz="2400" b="1" smtClean="0">
                <a:solidFill>
                  <a:schemeClr val="accent2"/>
                </a:solidFill>
              </a:rPr>
              <a:t>Mechanical distruption of tissue along the path of stab or bullet pasage.</a:t>
            </a:r>
          </a:p>
          <a:p>
            <a:pPr marL="609600" indent="-609600" algn="l" eaLnBrk="1" hangingPunct="1"/>
            <a:endParaRPr lang="en-US" sz="2400" b="1" smtClean="0">
              <a:solidFill>
                <a:schemeClr val="accent2"/>
              </a:solidFill>
            </a:endParaRPr>
          </a:p>
          <a:p>
            <a:pPr marL="609600" indent="-609600" algn="l" eaLnBrk="1" hangingPunct="1"/>
            <a:r>
              <a:rPr lang="en-US" sz="2400" b="1" u="sng" smtClean="0">
                <a:solidFill>
                  <a:schemeClr val="tx2"/>
                </a:solidFill>
              </a:rPr>
              <a:t>2</a:t>
            </a:r>
            <a:r>
              <a:rPr lang="en-US" sz="2400" b="1" smtClean="0">
                <a:solidFill>
                  <a:schemeClr val="tx2"/>
                </a:solidFill>
              </a:rPr>
              <a:t>.</a:t>
            </a:r>
            <a:r>
              <a:rPr lang="en-US" sz="2400" b="1" smtClean="0">
                <a:solidFill>
                  <a:schemeClr val="accent2"/>
                </a:solidFill>
              </a:rPr>
              <a:t>In high missile injuries :</a:t>
            </a:r>
          </a:p>
          <a:p>
            <a:pPr marL="533400" lvl="1" indent="-533400" algn="l" eaLnBrk="1" hangingPunct="1"/>
            <a:r>
              <a:rPr lang="en-US" sz="2400" b="1" smtClean="0">
                <a:solidFill>
                  <a:srgbClr val="FF0101"/>
                </a:solidFill>
              </a:rPr>
              <a:t>      </a:t>
            </a:r>
          </a:p>
          <a:p>
            <a:pPr marL="533400" lvl="1" indent="-533400" algn="l" eaLnBrk="1" hangingPunct="1"/>
            <a:r>
              <a:rPr lang="en-US" sz="2400" b="1" smtClean="0">
                <a:solidFill>
                  <a:srgbClr val="FF0101"/>
                </a:solidFill>
              </a:rPr>
              <a:t>      </a:t>
            </a:r>
          </a:p>
          <a:p>
            <a:pPr marL="533400" lvl="1" indent="-533400" algn="l" eaLnBrk="1" hangingPunct="1"/>
            <a:endParaRPr lang="en-US" sz="2400" b="1" smtClean="0">
              <a:solidFill>
                <a:srgbClr val="FF0101"/>
              </a:solidFill>
            </a:endParaRPr>
          </a:p>
          <a:p>
            <a:pPr marL="533400" lvl="1" indent="-533400" algn="l" eaLnBrk="1" hangingPunct="1"/>
            <a:endParaRPr lang="en-US" sz="2400" b="1" smtClean="0">
              <a:solidFill>
                <a:srgbClr val="FF0101"/>
              </a:solidFill>
            </a:endParaRPr>
          </a:p>
          <a:p>
            <a:pPr marL="533400" lvl="1" indent="-533400" algn="l" eaLnBrk="1" hangingPunct="1"/>
            <a:r>
              <a:rPr lang="en-US" sz="2400" b="1" smtClean="0">
                <a:solidFill>
                  <a:schemeClr val="accent2"/>
                </a:solidFill>
              </a:rPr>
              <a:t>      1.</a:t>
            </a:r>
            <a:r>
              <a:rPr lang="en-US" b="1" smtClean="0">
                <a:solidFill>
                  <a:srgbClr val="0D108F"/>
                </a:solidFill>
              </a:rPr>
              <a:t>    </a:t>
            </a:r>
            <a:r>
              <a:rPr lang="en-US" sz="2400" b="1" smtClean="0">
                <a:solidFill>
                  <a:schemeClr val="tx2"/>
                </a:solidFill>
              </a:rPr>
              <a:t>KE =1/2 M (v1- v2</a:t>
            </a:r>
          </a:p>
          <a:p>
            <a:pPr marL="609600" indent="-609600" algn="l" eaLnBrk="1" hangingPunct="1"/>
            <a:r>
              <a:rPr lang="en-US" sz="2400" b="1" smtClean="0">
                <a:solidFill>
                  <a:schemeClr val="tx2"/>
                </a:solidFill>
              </a:rPr>
              <a:t>      </a:t>
            </a:r>
            <a:r>
              <a:rPr lang="en-US" sz="2400" b="1" smtClean="0">
                <a:solidFill>
                  <a:schemeClr val="accent2"/>
                </a:solidFill>
              </a:rPr>
              <a:t>2.</a:t>
            </a:r>
            <a:r>
              <a:rPr lang="en-US" sz="2400" b="1" smtClean="0">
                <a:solidFill>
                  <a:schemeClr val="tx2"/>
                </a:solidFill>
              </a:rPr>
              <a:t> Cavitation within solid organs result in shattering</a:t>
            </a:r>
          </a:p>
          <a:p>
            <a:pPr marL="609600" indent="-609600" algn="l" eaLnBrk="1" hangingPunct="1"/>
            <a:r>
              <a:rPr lang="en-US" sz="2400" b="1" smtClean="0">
                <a:solidFill>
                  <a:schemeClr val="tx2"/>
                </a:solidFill>
              </a:rPr>
              <a:t>      </a:t>
            </a:r>
            <a:r>
              <a:rPr lang="en-US" sz="2400" b="1" smtClean="0">
                <a:solidFill>
                  <a:schemeClr val="accent2"/>
                </a:solidFill>
              </a:rPr>
              <a:t>3.</a:t>
            </a:r>
            <a:r>
              <a:rPr lang="en-US" sz="2400" b="1" smtClean="0">
                <a:solidFill>
                  <a:schemeClr val="tx2"/>
                </a:solidFill>
              </a:rPr>
              <a:t>The colon less tolerable to hight velocity missile</a:t>
            </a:r>
          </a:p>
          <a:p>
            <a:pPr marL="533400" lvl="1" indent="-533400" algn="l" eaLnBrk="1" hangingPunct="1"/>
            <a:r>
              <a:rPr lang="en-US" sz="2400" b="1" smtClean="0">
                <a:solidFill>
                  <a:schemeClr val="tx2"/>
                </a:solidFill>
              </a:rPr>
              <a:t>           than small bowel because of its fecal  content.</a:t>
            </a:r>
            <a:endParaRPr lang="en-US" sz="2400" smtClean="0">
              <a:solidFill>
                <a:schemeClr val="tx2"/>
              </a:solidFill>
            </a:endParaRPr>
          </a:p>
        </p:txBody>
      </p:sp>
      <p:pic>
        <p:nvPicPr>
          <p:cNvPr id="7176" name="Picture 8"/>
          <p:cNvPicPr>
            <a:picLocks noChangeAspect="1" noChangeArrowheads="1"/>
          </p:cNvPicPr>
          <p:nvPr/>
        </p:nvPicPr>
        <p:blipFill>
          <a:blip r:embed="rId2" cstate="print"/>
          <a:srcRect/>
          <a:stretch>
            <a:fillRect/>
          </a:stretch>
        </p:blipFill>
        <p:spPr bwMode="auto">
          <a:xfrm>
            <a:off x="5712885" y="3068639"/>
            <a:ext cx="5903383" cy="21605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500" fill="hold"/>
                                        <p:tgtEl>
                                          <p:spTgt spid="7176"/>
                                        </p:tgtEl>
                                        <p:attrNameLst>
                                          <p:attrName>ppt_x</p:attrName>
                                        </p:attrNameLst>
                                      </p:cBhvr>
                                      <p:tavLst>
                                        <p:tav tm="0">
                                          <p:val>
                                            <p:strVal val="#ppt_x"/>
                                          </p:val>
                                        </p:tav>
                                        <p:tav tm="100000">
                                          <p:val>
                                            <p:strVal val="#ppt_x"/>
                                          </p:val>
                                        </p:tav>
                                      </p:tavLst>
                                    </p:anim>
                                    <p:anim calcmode="lin" valueType="num">
                                      <p:cBhvr additive="base">
                                        <p:cTn id="8"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 y="0"/>
            <a:ext cx="12001500" cy="6858000"/>
          </a:xfrm>
          <a:prstGeom prst="rect">
            <a:avLst/>
          </a:prstGeom>
          <a:noFill/>
          <a:ln w="9525">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
            <a:ext cx="12192000" cy="1025525"/>
          </a:xfrm>
        </p:spPr>
        <p:txBody>
          <a:bodyPr>
            <a:normAutofit fontScale="90000"/>
          </a:bodyPr>
          <a:lstStyle/>
          <a:p>
            <a:pPr algn="l"/>
            <a:r>
              <a:rPr lang="en-US" sz="4000" b="1" smtClean="0"/>
              <a:t>           </a:t>
            </a:r>
            <a:br>
              <a:rPr lang="en-US" sz="4000" b="1" smtClean="0"/>
            </a:br>
            <a:r>
              <a:rPr lang="en-US" sz="4000" b="1" smtClean="0"/>
              <a:t> </a:t>
            </a:r>
            <a:br>
              <a:rPr lang="en-US" sz="4000" b="1" smtClean="0"/>
            </a:br>
            <a:r>
              <a:rPr lang="en-US" sz="3600" b="1" u="sng" smtClean="0"/>
              <a:t>Assessment  in blunt trauma </a:t>
            </a:r>
            <a:r>
              <a:rPr lang="en-US" sz="4000" b="1" u="sng" smtClean="0"/>
              <a:t/>
            </a:r>
            <a:br>
              <a:rPr lang="en-US" sz="4000" b="1" u="sng" smtClean="0"/>
            </a:br>
            <a:r>
              <a:rPr lang="en-US" sz="2400" smtClean="0"/>
              <a:t> </a:t>
            </a:r>
            <a:br>
              <a:rPr lang="en-US" sz="2400" smtClean="0"/>
            </a:br>
            <a:endParaRPr lang="en-US" sz="2900" b="1" u="sng" smtClean="0"/>
          </a:p>
        </p:txBody>
      </p:sp>
      <p:sp>
        <p:nvSpPr>
          <p:cNvPr id="10243" name="Rectangle 3"/>
          <p:cNvSpPr>
            <a:spLocks noGrp="1" noChangeArrowheads="1"/>
          </p:cNvSpPr>
          <p:nvPr>
            <p:ph type="body" idx="1"/>
          </p:nvPr>
        </p:nvSpPr>
        <p:spPr>
          <a:xfrm>
            <a:off x="0" y="1785939"/>
            <a:ext cx="12192000" cy="5227637"/>
          </a:xfrm>
        </p:spPr>
        <p:txBody>
          <a:bodyPr/>
          <a:lstStyle/>
          <a:p>
            <a:pPr eaLnBrk="1" hangingPunct="1">
              <a:buFontTx/>
              <a:buNone/>
            </a:pPr>
            <a:r>
              <a:rPr lang="en-US" sz="2800" b="1" smtClean="0"/>
              <a:t>Motor vehicle accident</a:t>
            </a:r>
          </a:p>
          <a:p>
            <a:pPr eaLnBrk="1" hangingPunct="1">
              <a:buFontTx/>
              <a:buNone/>
            </a:pPr>
            <a:r>
              <a:rPr lang="en-US" sz="2400" b="1" u="sng" smtClean="0"/>
              <a:t>History</a:t>
            </a:r>
            <a:r>
              <a:rPr lang="en-US" sz="2400" b="1" smtClean="0"/>
              <a:t>:</a:t>
            </a:r>
            <a:endParaRPr lang="en-US" sz="2400" smtClean="0"/>
          </a:p>
          <a:p>
            <a:pPr eaLnBrk="1" hangingPunct="1">
              <a:buFontTx/>
              <a:buNone/>
            </a:pPr>
            <a:r>
              <a:rPr lang="en-US" sz="2400" smtClean="0"/>
              <a:t>type of collision,extent of vehicular damage,  </a:t>
            </a:r>
          </a:p>
          <a:p>
            <a:pPr eaLnBrk="1" hangingPunct="1">
              <a:buFontTx/>
              <a:buNone/>
            </a:pPr>
            <a:r>
              <a:rPr lang="en-US" sz="2400" smtClean="0"/>
              <a:t>            b.status of other passengers, dead person</a:t>
            </a:r>
          </a:p>
          <a:p>
            <a:pPr eaLnBrk="1" hangingPunct="1">
              <a:buFontTx/>
              <a:buNone/>
            </a:pPr>
            <a:r>
              <a:rPr lang="en-US" sz="2400" smtClean="0"/>
              <a:t>            c. patient position in vehicle,belted</a:t>
            </a:r>
          </a:p>
          <a:p>
            <a:pPr eaLnBrk="1" hangingPunct="1">
              <a:buFontTx/>
              <a:buNone/>
            </a:pPr>
            <a:r>
              <a:rPr lang="en-US" sz="2400" smtClean="0"/>
              <a:t>            d. A record of hypotension reading by prehosp. team</a:t>
            </a:r>
          </a:p>
          <a:p>
            <a:pPr eaLnBrk="1" hangingPunct="1">
              <a:buFontTx/>
              <a:buNone/>
            </a:pPr>
            <a:r>
              <a:rPr lang="en-US" sz="4400" b="1" smtClean="0"/>
              <a:t>*</a:t>
            </a:r>
            <a:r>
              <a:rPr lang="en-US" sz="2800" b="1" smtClean="0"/>
              <a:t>Fall</a:t>
            </a:r>
          </a:p>
          <a:p>
            <a:pPr eaLnBrk="1" hangingPunct="1">
              <a:buFontTx/>
              <a:buNone/>
            </a:pPr>
            <a:r>
              <a:rPr lang="en-US" sz="2800" b="1" smtClean="0"/>
              <a:t>           </a:t>
            </a:r>
            <a:r>
              <a:rPr lang="en-US" sz="2400" smtClean="0"/>
              <a:t>-</a:t>
            </a:r>
            <a:r>
              <a:rPr lang="en-US" sz="2400" b="1" smtClean="0"/>
              <a:t>  </a:t>
            </a:r>
            <a:r>
              <a:rPr lang="en-US" sz="2400" smtClean="0"/>
              <a:t>heigh   </a:t>
            </a:r>
          </a:p>
          <a:p>
            <a:pPr eaLnBrk="1" hangingPunct="1">
              <a:buFontTx/>
              <a:buNone/>
            </a:pPr>
            <a:r>
              <a:rPr lang="en-US" sz="2400" smtClean="0"/>
              <a:t>           - the site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b="1" u="sng" smtClean="0"/>
              <a:t>The assessment in pentrating injury:</a:t>
            </a:r>
            <a:r>
              <a:rPr lang="en-US" sz="3200" b="1" smtClean="0"/>
              <a:t/>
            </a:r>
            <a:br>
              <a:rPr lang="en-US" sz="3200" b="1" smtClean="0"/>
            </a:br>
            <a:endParaRPr lang="en-US" sz="3200" b="1" smtClean="0"/>
          </a:p>
        </p:txBody>
      </p:sp>
      <p:sp>
        <p:nvSpPr>
          <p:cNvPr id="11267" name="Rectangle 3"/>
          <p:cNvSpPr>
            <a:spLocks noGrp="1" noChangeArrowheads="1"/>
          </p:cNvSpPr>
          <p:nvPr>
            <p:ph type="body" idx="1"/>
          </p:nvPr>
        </p:nvSpPr>
        <p:spPr/>
        <p:txBody>
          <a:bodyPr/>
          <a:lstStyle/>
          <a:p>
            <a:pPr eaLnBrk="1" hangingPunct="1">
              <a:buFontTx/>
              <a:buNone/>
            </a:pPr>
            <a:r>
              <a:rPr lang="en-US" u="sng" smtClean="0"/>
              <a:t>History</a:t>
            </a:r>
          </a:p>
          <a:p>
            <a:pPr eaLnBrk="1" hangingPunct="1">
              <a:buFontTx/>
              <a:buNone/>
            </a:pPr>
            <a:r>
              <a:rPr lang="en-US" smtClean="0"/>
              <a:t>   </a:t>
            </a:r>
          </a:p>
          <a:p>
            <a:pPr eaLnBrk="1" hangingPunct="1">
              <a:buFontTx/>
              <a:buNone/>
            </a:pPr>
            <a:r>
              <a:rPr lang="en-US" smtClean="0"/>
              <a:t> -</a:t>
            </a:r>
            <a:r>
              <a:rPr lang="en-US" sz="2800" smtClean="0"/>
              <a:t>Time</a:t>
            </a:r>
          </a:p>
          <a:p>
            <a:pPr eaLnBrk="1" hangingPunct="1">
              <a:buFontTx/>
              <a:buNone/>
            </a:pPr>
            <a:r>
              <a:rPr lang="en-US" sz="2800" smtClean="0"/>
              <a:t> - Type of weapon, knife ,hand gun, shot                                                              gun. </a:t>
            </a:r>
          </a:p>
          <a:p>
            <a:pPr eaLnBrk="1" hangingPunct="1">
              <a:buFontTx/>
              <a:buNone/>
            </a:pPr>
            <a:r>
              <a:rPr lang="en-US" sz="2800" smtClean="0"/>
              <a:t>       -length of knife</a:t>
            </a:r>
          </a:p>
          <a:p>
            <a:pPr eaLnBrk="1" hangingPunct="1">
              <a:buFontTx/>
              <a:buNone/>
            </a:pPr>
            <a:r>
              <a:rPr lang="en-US" sz="2800" smtClean="0"/>
              <a:t>        -no. of stabs, no. of shot fired</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solidFill>
                  <a:srgbClr val="FF0000"/>
                </a:solidFill>
              </a:rPr>
              <a:t>Physical examination </a:t>
            </a:r>
          </a:p>
        </p:txBody>
      </p:sp>
      <p:sp>
        <p:nvSpPr>
          <p:cNvPr id="12291" name="Content Placeholder 2"/>
          <p:cNvSpPr>
            <a:spLocks noGrp="1"/>
          </p:cNvSpPr>
          <p:nvPr>
            <p:ph idx="1"/>
          </p:nvPr>
        </p:nvSpPr>
        <p:spPr/>
        <p:txBody>
          <a:bodyPr/>
          <a:lstStyle/>
          <a:p>
            <a:r>
              <a:rPr lang="en-US" smtClean="0">
                <a:solidFill>
                  <a:srgbClr val="FF0000"/>
                </a:solidFill>
              </a:rPr>
              <a:t>Isolated abdominal trauma :</a:t>
            </a:r>
          </a:p>
          <a:p>
            <a:r>
              <a:rPr lang="en-US" smtClean="0">
                <a:solidFill>
                  <a:srgbClr val="FF0000"/>
                </a:solidFill>
              </a:rPr>
              <a:t>What things you want to check?</a:t>
            </a:r>
          </a:p>
          <a:p>
            <a:r>
              <a:rPr lang="en-US" smtClean="0">
                <a:solidFill>
                  <a:srgbClr val="FF0000"/>
                </a:solidFill>
              </a:rPr>
              <a:t>Bruising / wound / laceration </a:t>
            </a:r>
          </a:p>
          <a:p>
            <a:r>
              <a:rPr lang="en-US" smtClean="0">
                <a:solidFill>
                  <a:srgbClr val="FF0000"/>
                </a:solidFill>
              </a:rPr>
              <a:t>Peritonitis or peritonisim ( distended, rigid, tender, absent bowel sound , irritation signs)</a:t>
            </a:r>
          </a:p>
          <a:p>
            <a:r>
              <a:rPr lang="en-US" smtClean="0">
                <a:solidFill>
                  <a:srgbClr val="FF0000"/>
                </a:solidFill>
              </a:rPr>
              <a:t>DRE ( blood on finger)</a:t>
            </a:r>
          </a:p>
          <a:p>
            <a:r>
              <a:rPr lang="en-US" smtClean="0">
                <a:solidFill>
                  <a:srgbClr val="FF0000"/>
                </a:solidFill>
              </a:rPr>
              <a:t>NG tube – blood on NG tube</a:t>
            </a:r>
          </a:p>
          <a:p>
            <a:endParaRPr lang="en-US" smtClean="0">
              <a:solidFill>
                <a:srgbClr val="FF0000"/>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260350"/>
            <a:ext cx="12192000" cy="1143000"/>
          </a:xfrm>
        </p:spPr>
        <p:txBody>
          <a:bodyPr/>
          <a:lstStyle/>
          <a:p>
            <a:pPr algn="l" eaLnBrk="1" hangingPunct="1"/>
            <a:r>
              <a:rPr lang="en-US" sz="3200" b="1" smtClean="0"/>
              <a:t>Clinical evaluation in blunt trauma</a:t>
            </a:r>
            <a:r>
              <a:rPr lang="en-US" sz="3200" u="sng" smtClean="0"/>
              <a:t/>
            </a:r>
            <a:br>
              <a:rPr lang="en-US" sz="3200" u="sng" smtClean="0"/>
            </a:br>
            <a:endParaRPr lang="en-US" sz="3200" u="sng" smtClean="0"/>
          </a:p>
        </p:txBody>
      </p:sp>
      <p:sp>
        <p:nvSpPr>
          <p:cNvPr id="13315" name="Rectangle 3"/>
          <p:cNvSpPr>
            <a:spLocks noGrp="1" noChangeArrowheads="1"/>
          </p:cNvSpPr>
          <p:nvPr>
            <p:ph type="body" idx="1"/>
          </p:nvPr>
        </p:nvSpPr>
        <p:spPr>
          <a:xfrm>
            <a:off x="0" y="1600200"/>
            <a:ext cx="12192000" cy="5257800"/>
          </a:xfrm>
        </p:spPr>
        <p:txBody>
          <a:bodyPr/>
          <a:lstStyle/>
          <a:p>
            <a:pPr eaLnBrk="1" hangingPunct="1">
              <a:buFontTx/>
              <a:buNone/>
            </a:pPr>
            <a:r>
              <a:rPr lang="en-US" sz="2400" b="1" smtClean="0"/>
              <a:t>        </a:t>
            </a:r>
            <a:r>
              <a:rPr lang="en-US" sz="2400" b="1" u="sng" smtClean="0"/>
              <a:t>INSPECTION</a:t>
            </a:r>
            <a:r>
              <a:rPr lang="en-US" sz="2400" b="1" smtClean="0"/>
              <a:t> </a:t>
            </a:r>
          </a:p>
          <a:p>
            <a:pPr eaLnBrk="1" hangingPunct="1">
              <a:buFontTx/>
              <a:buNone/>
            </a:pPr>
            <a:r>
              <a:rPr lang="en-US" sz="2800" b="1" smtClean="0"/>
              <a:t>  </a:t>
            </a:r>
          </a:p>
          <a:p>
            <a:pPr eaLnBrk="1" hangingPunct="1">
              <a:buFontTx/>
              <a:buNone/>
            </a:pPr>
            <a:r>
              <a:rPr lang="en-US" sz="2800" b="1" smtClean="0"/>
              <a:t>     </a:t>
            </a:r>
            <a:r>
              <a:rPr lang="en-US" sz="2800" smtClean="0"/>
              <a:t>-  fully exposed patient</a:t>
            </a:r>
          </a:p>
          <a:p>
            <a:pPr eaLnBrk="1" hangingPunct="1">
              <a:buFontTx/>
              <a:buNone/>
            </a:pPr>
            <a:r>
              <a:rPr lang="en-US" sz="2800" smtClean="0"/>
              <a:t>     -  Echymotic area   ,abrasion</a:t>
            </a:r>
          </a:p>
          <a:p>
            <a:pPr eaLnBrk="1" hangingPunct="1">
              <a:buFontTx/>
              <a:buNone/>
            </a:pPr>
            <a:r>
              <a:rPr lang="en-US" sz="2800" smtClean="0"/>
              <a:t>     -  steering wheel shaped contusion,</a:t>
            </a:r>
          </a:p>
          <a:p>
            <a:pPr eaLnBrk="1" hangingPunct="1">
              <a:buFontTx/>
              <a:buNone/>
            </a:pPr>
            <a:r>
              <a:rPr lang="en-US" sz="2800" smtClean="0"/>
              <a:t>     -  seat belt sign : indicates intra-abdominal injury in about                                                                                                                             one third of patients.</a:t>
            </a:r>
          </a:p>
          <a:p>
            <a:pPr eaLnBrk="1" hangingPunct="1">
              <a:buFontTx/>
              <a:buNone/>
            </a:pPr>
            <a:r>
              <a:rPr lang="en-US" sz="2800" smtClean="0"/>
              <a:t>     -  skin discoularation</a:t>
            </a:r>
          </a:p>
          <a:p>
            <a:pPr eaLnBrk="1" hangingPunct="1">
              <a:buFontTx/>
              <a:buNone/>
            </a:pPr>
            <a:r>
              <a:rPr lang="en-US" sz="2800" smtClean="0"/>
              <a:t>     -  abdominal distension</a:t>
            </a:r>
          </a:p>
        </p:txBody>
      </p:sp>
      <p:pic>
        <p:nvPicPr>
          <p:cNvPr id="13316" name="Picture 4" descr="blunt trauma image1"/>
          <p:cNvPicPr>
            <a:picLocks noChangeAspect="1" noChangeArrowheads="1"/>
          </p:cNvPicPr>
          <p:nvPr/>
        </p:nvPicPr>
        <p:blipFill>
          <a:blip r:embed="rId2" cstate="print"/>
          <a:srcRect/>
          <a:stretch>
            <a:fillRect/>
          </a:stretch>
        </p:blipFill>
        <p:spPr bwMode="auto">
          <a:xfrm>
            <a:off x="7429500" y="1428751"/>
            <a:ext cx="4368800" cy="2187575"/>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come with abdominal pain </a:t>
            </a:r>
            <a:endParaRPr lang="en-US" dirty="0"/>
          </a:p>
        </p:txBody>
      </p:sp>
      <p:sp>
        <p:nvSpPr>
          <p:cNvPr id="4" name="Content Placeholder 3"/>
          <p:cNvSpPr>
            <a:spLocks noGrp="1"/>
          </p:cNvSpPr>
          <p:nvPr>
            <p:ph sz="half" idx="1"/>
          </p:nvPr>
        </p:nvSpPr>
        <p:spPr/>
        <p:txBody>
          <a:bodyPr>
            <a:normAutofit fontScale="77500" lnSpcReduction="20000"/>
          </a:bodyPr>
          <a:lstStyle/>
          <a:p>
            <a:r>
              <a:rPr lang="ar-JO" dirty="0" smtClean="0"/>
              <a:t>المفروض مبين فيه اثار لزقه حاطينها الاهل على مكان الوجع </a:t>
            </a:r>
          </a:p>
          <a:p>
            <a:r>
              <a:rPr lang="en-US" b="1" dirty="0" smtClean="0"/>
              <a:t>Pt. complaint :</a:t>
            </a:r>
            <a:br>
              <a:rPr lang="en-US" b="1" dirty="0" smtClean="0"/>
            </a:br>
            <a:endParaRPr lang="en-US" b="1" dirty="0" smtClean="0"/>
          </a:p>
          <a:p>
            <a:r>
              <a:rPr lang="en-US" dirty="0" smtClean="0"/>
              <a:t>Right lower Abdominal pain </a:t>
            </a:r>
          </a:p>
          <a:p>
            <a:r>
              <a:rPr lang="en-US" dirty="0" smtClean="0"/>
              <a:t> bile stained vomiting </a:t>
            </a:r>
          </a:p>
          <a:p>
            <a:r>
              <a:rPr lang="en-US" dirty="0" smtClean="0"/>
              <a:t>No rigidity</a:t>
            </a:r>
          </a:p>
          <a:p>
            <a:r>
              <a:rPr lang="en-US" dirty="0" smtClean="0"/>
              <a:t>No fever</a:t>
            </a:r>
          </a:p>
          <a:p>
            <a:r>
              <a:rPr lang="en-US" dirty="0" smtClean="0"/>
              <a:t>The pain is continuous </a:t>
            </a:r>
          </a:p>
          <a:p>
            <a:r>
              <a:rPr lang="en-US" b="1" dirty="0" smtClean="0"/>
              <a:t>Sign </a:t>
            </a:r>
            <a:br>
              <a:rPr lang="en-US" b="1" dirty="0" smtClean="0"/>
            </a:br>
            <a:r>
              <a:rPr lang="en-US" b="1" dirty="0" smtClean="0"/>
              <a:t>abdominal tenderness </a:t>
            </a:r>
          </a:p>
          <a:p>
            <a:pPr marL="0" indent="0">
              <a:buNone/>
            </a:pPr>
            <a:r>
              <a:rPr lang="en-US" dirty="0" smtClean="0">
                <a:sym typeface="Wingdings" panose="05000000000000000000" pitchFamily="2" charset="2"/>
              </a:rPr>
              <a:t> Sign of intestinal obstruction </a:t>
            </a:r>
            <a:r>
              <a:rPr lang="en-US" dirty="0" smtClean="0"/>
              <a:t/>
            </a:r>
            <a:br>
              <a:rPr lang="en-US" dirty="0" smtClean="0"/>
            </a:br>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8563" t="777" r="6487" b="7938"/>
          <a:stretch/>
        </p:blipFill>
        <p:spPr>
          <a:xfrm>
            <a:off x="6150895" y="1690687"/>
            <a:ext cx="5882784" cy="4486275"/>
          </a:xfrm>
        </p:spPr>
      </p:pic>
      <p:sp>
        <p:nvSpPr>
          <p:cNvPr id="5" name="Oval 4"/>
          <p:cNvSpPr/>
          <p:nvPr/>
        </p:nvSpPr>
        <p:spPr>
          <a:xfrm>
            <a:off x="7512148" y="3868615"/>
            <a:ext cx="2461846" cy="11113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004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24417" y="1"/>
            <a:ext cx="10972800" cy="981075"/>
          </a:xfrm>
        </p:spPr>
        <p:txBody>
          <a:bodyPr/>
          <a:lstStyle/>
          <a:p>
            <a:pPr algn="l" eaLnBrk="1" hangingPunct="1"/>
            <a:r>
              <a:rPr lang="en-US" smtClean="0">
                <a:solidFill>
                  <a:schemeClr val="accent2"/>
                </a:solidFill>
              </a:rPr>
              <a:t>INSPECTION</a:t>
            </a:r>
          </a:p>
        </p:txBody>
      </p:sp>
      <p:pic>
        <p:nvPicPr>
          <p:cNvPr id="14339" name="Picture 4" descr="blunt t"/>
          <p:cNvPicPr>
            <a:picLocks noGrp="1" noChangeAspect="1" noChangeArrowheads="1"/>
          </p:cNvPicPr>
          <p:nvPr>
            <p:ph type="body" idx="1"/>
          </p:nvPr>
        </p:nvPicPr>
        <p:blipFill>
          <a:blip r:embed="rId2" cstate="print"/>
          <a:srcRect/>
          <a:stretch>
            <a:fillRect/>
          </a:stretch>
        </p:blipFill>
        <p:spPr>
          <a:xfrm>
            <a:off x="0" y="1341438"/>
            <a:ext cx="5080000" cy="2990850"/>
          </a:xfrm>
        </p:spPr>
      </p:pic>
      <p:pic>
        <p:nvPicPr>
          <p:cNvPr id="14340" name="Picture 5" descr="wound0005a"/>
          <p:cNvPicPr>
            <a:picLocks noChangeAspect="1" noChangeArrowheads="1"/>
          </p:cNvPicPr>
          <p:nvPr/>
        </p:nvPicPr>
        <p:blipFill>
          <a:blip r:embed="rId3" cstate="print"/>
          <a:srcRect/>
          <a:stretch>
            <a:fillRect/>
          </a:stretch>
        </p:blipFill>
        <p:spPr bwMode="auto">
          <a:xfrm>
            <a:off x="8305800" y="2060575"/>
            <a:ext cx="3886200" cy="2185988"/>
          </a:xfrm>
          <a:prstGeom prst="rect">
            <a:avLst/>
          </a:prstGeom>
          <a:noFill/>
          <a:ln w="9525">
            <a:noFill/>
            <a:miter lim="800000"/>
            <a:headEnd/>
            <a:tailEnd/>
          </a:ln>
        </p:spPr>
      </p:pic>
      <p:pic>
        <p:nvPicPr>
          <p:cNvPr id="14341" name="Picture 6" descr="Cullen"/>
          <p:cNvPicPr>
            <a:picLocks noChangeAspect="1" noChangeArrowheads="1"/>
          </p:cNvPicPr>
          <p:nvPr/>
        </p:nvPicPr>
        <p:blipFill>
          <a:blip r:embed="rId4" cstate="print"/>
          <a:srcRect/>
          <a:stretch>
            <a:fillRect/>
          </a:stretch>
        </p:blipFill>
        <p:spPr bwMode="auto">
          <a:xfrm>
            <a:off x="4176184" y="4333876"/>
            <a:ext cx="4445000" cy="2524125"/>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333375"/>
            <a:ext cx="10972800" cy="1143000"/>
          </a:xfrm>
        </p:spPr>
        <p:txBody>
          <a:bodyPr/>
          <a:lstStyle/>
          <a:p>
            <a:pPr algn="l" eaLnBrk="1" hangingPunct="1"/>
            <a:r>
              <a:rPr lang="en-US" sz="3600" smtClean="0"/>
              <a:t>IN PENTRATING ABD.INJURY</a:t>
            </a:r>
          </a:p>
        </p:txBody>
      </p:sp>
      <p:sp>
        <p:nvSpPr>
          <p:cNvPr id="15363" name="Rectangle 3"/>
          <p:cNvSpPr>
            <a:spLocks noGrp="1" noChangeArrowheads="1"/>
          </p:cNvSpPr>
          <p:nvPr>
            <p:ph type="body" idx="1"/>
          </p:nvPr>
        </p:nvSpPr>
        <p:spPr/>
        <p:txBody>
          <a:bodyPr/>
          <a:lstStyle/>
          <a:p>
            <a:pPr eaLnBrk="1" hangingPunct="1">
              <a:buFontTx/>
              <a:buNone/>
            </a:pPr>
            <a:r>
              <a:rPr lang="en-US" smtClean="0"/>
              <a:t>Any wound in The boundries of the abdomen considered as apotential abdominal injury</a:t>
            </a:r>
          </a:p>
        </p:txBody>
      </p:sp>
      <p:pic>
        <p:nvPicPr>
          <p:cNvPr id="15364" name="Picture 4" descr="pentratinginj"/>
          <p:cNvPicPr>
            <a:picLocks noChangeAspect="1" noChangeArrowheads="1"/>
          </p:cNvPicPr>
          <p:nvPr/>
        </p:nvPicPr>
        <p:blipFill>
          <a:blip r:embed="rId2" cstate="print"/>
          <a:srcRect/>
          <a:stretch>
            <a:fillRect/>
          </a:stretch>
        </p:blipFill>
        <p:spPr bwMode="auto">
          <a:xfrm>
            <a:off x="3983567" y="3886200"/>
            <a:ext cx="5080000" cy="2971800"/>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l" eaLnBrk="1" hangingPunct="1"/>
            <a:r>
              <a:rPr lang="en-US" sz="3600" u="sng" smtClean="0"/>
              <a:t>PALPATION</a:t>
            </a:r>
          </a:p>
        </p:txBody>
      </p:sp>
      <p:sp>
        <p:nvSpPr>
          <p:cNvPr id="16387" name="Rectangle 3"/>
          <p:cNvSpPr>
            <a:spLocks noGrp="1" noChangeArrowheads="1"/>
          </p:cNvSpPr>
          <p:nvPr>
            <p:ph type="body" idx="1"/>
          </p:nvPr>
        </p:nvSpPr>
        <p:spPr/>
        <p:txBody>
          <a:bodyPr/>
          <a:lstStyle/>
          <a:p>
            <a:pPr eaLnBrk="1" hangingPunct="1">
              <a:buFontTx/>
              <a:buNone/>
            </a:pPr>
            <a:r>
              <a:rPr lang="en-US" sz="2800" smtClean="0"/>
              <a:t>1.</a:t>
            </a:r>
            <a:r>
              <a:rPr lang="en-US" sz="2800" b="1" smtClean="0"/>
              <a:t>  </a:t>
            </a:r>
            <a:r>
              <a:rPr lang="en-US" sz="2800" smtClean="0"/>
              <a:t>Haemodynamic instability.</a:t>
            </a:r>
          </a:p>
          <a:p>
            <a:pPr eaLnBrk="1" hangingPunct="1">
              <a:buFontTx/>
              <a:buNone/>
            </a:pPr>
            <a:r>
              <a:rPr lang="en-US" sz="2800" smtClean="0"/>
              <a:t>2.  Signs of peritoneal irritation:gaurdining,rigidity   tenderness,rebound.</a:t>
            </a:r>
          </a:p>
          <a:p>
            <a:pPr eaLnBrk="1" hangingPunct="1">
              <a:buFontTx/>
              <a:buNone/>
            </a:pPr>
            <a:r>
              <a:rPr lang="en-US" sz="2800" smtClean="0"/>
              <a:t>3. Crepitus at lower thoracic cage</a:t>
            </a:r>
          </a:p>
          <a:p>
            <a:pPr eaLnBrk="1" hangingPunct="1">
              <a:buFontTx/>
              <a:buNone/>
            </a:pPr>
            <a:r>
              <a:rPr lang="en-US" sz="2800" smtClean="0"/>
              <a:t>4. Pelvic instability</a:t>
            </a:r>
          </a:p>
          <a:p>
            <a:pPr eaLnBrk="1" hangingPunct="1">
              <a:buFontTx/>
              <a:buNone/>
            </a:pPr>
            <a:r>
              <a:rPr lang="en-US" sz="2800" smtClean="0"/>
              <a:t>5. Abdominal distension</a:t>
            </a:r>
          </a:p>
          <a:p>
            <a:pPr eaLnBrk="1" hangingPunct="1">
              <a:buFontTx/>
              <a:buNone/>
            </a:pPr>
            <a:r>
              <a:rPr lang="en-US" sz="2800" smtClean="0"/>
              <a:t>6. Evisceration</a:t>
            </a:r>
          </a:p>
          <a:p>
            <a:pPr eaLnBrk="1" hangingPunct="1">
              <a:buFontTx/>
              <a:buNone/>
            </a:pPr>
            <a:r>
              <a:rPr lang="en-US" sz="2800" smtClean="0"/>
              <a:t>7. Per digital rectal exam. </a:t>
            </a:r>
          </a:p>
          <a:p>
            <a:pPr eaLnBrk="1" hangingPunct="1">
              <a:buFont typeface="Arial" charset="0"/>
              <a:buNone/>
            </a:pPr>
            <a:endParaRPr lang="en-US" sz="2800" smtClean="0"/>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solidFill>
                  <a:srgbClr val="FF0000"/>
                </a:solidFill>
              </a:rPr>
              <a:t>Diagnostic tools</a:t>
            </a:r>
          </a:p>
        </p:txBody>
      </p:sp>
      <p:sp>
        <p:nvSpPr>
          <p:cNvPr id="17411" name="Content Placeholder 2"/>
          <p:cNvSpPr>
            <a:spLocks noGrp="1"/>
          </p:cNvSpPr>
          <p:nvPr>
            <p:ph idx="1"/>
          </p:nvPr>
        </p:nvSpPr>
        <p:spPr/>
        <p:txBody>
          <a:bodyPr/>
          <a:lstStyle/>
          <a:p>
            <a:r>
              <a:rPr lang="en-US" smtClean="0">
                <a:solidFill>
                  <a:srgbClr val="FF0000"/>
                </a:solidFill>
              </a:rPr>
              <a:t>Investigative tools:</a:t>
            </a:r>
          </a:p>
          <a:p>
            <a:r>
              <a:rPr lang="en-US" smtClean="0">
                <a:solidFill>
                  <a:srgbClr val="FF0000"/>
                </a:solidFill>
              </a:rPr>
              <a:t>Ultrasound : for fluid</a:t>
            </a:r>
            <a:br>
              <a:rPr lang="en-US" smtClean="0">
                <a:solidFill>
                  <a:srgbClr val="FF0000"/>
                </a:solidFill>
              </a:rPr>
            </a:br>
            <a:r>
              <a:rPr lang="en-US" smtClean="0">
                <a:solidFill>
                  <a:srgbClr val="FF0000"/>
                </a:solidFill>
              </a:rPr>
              <a:t>FAST: sites</a:t>
            </a:r>
            <a:br>
              <a:rPr lang="en-US" smtClean="0">
                <a:solidFill>
                  <a:srgbClr val="FF0000"/>
                </a:solidFill>
              </a:rPr>
            </a:br>
            <a:r>
              <a:rPr lang="en-US" smtClean="0">
                <a:solidFill>
                  <a:srgbClr val="FF0000"/>
                </a:solidFill>
              </a:rPr>
              <a:t>paragutter area, rutherford, subhepatic, pelvic</a:t>
            </a:r>
          </a:p>
          <a:p>
            <a:endParaRPr lang="en-US" smtClean="0">
              <a:solidFill>
                <a:srgbClr val="FF0000"/>
              </a:solidFill>
            </a:endParaRPr>
          </a:p>
          <a:p>
            <a:r>
              <a:rPr lang="en-US" smtClean="0">
                <a:solidFill>
                  <a:srgbClr val="FF0000"/>
                </a:solidFill>
              </a:rPr>
              <a:t>DPL</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r>
              <a:rPr lang="en-US" sz="3200" b="1" u="sng" smtClean="0"/>
              <a:t>Diagnostic aids  for evaluation</a:t>
            </a:r>
          </a:p>
        </p:txBody>
      </p:sp>
      <p:sp>
        <p:nvSpPr>
          <p:cNvPr id="18435" name="Rectangle 3"/>
          <p:cNvSpPr>
            <a:spLocks noGrp="1" noChangeArrowheads="1"/>
          </p:cNvSpPr>
          <p:nvPr>
            <p:ph type="body" idx="1"/>
          </p:nvPr>
        </p:nvSpPr>
        <p:spPr>
          <a:xfrm>
            <a:off x="0" y="1600200"/>
            <a:ext cx="12192000" cy="5257800"/>
          </a:xfrm>
        </p:spPr>
        <p:txBody>
          <a:bodyPr/>
          <a:lstStyle/>
          <a:p>
            <a:pPr eaLnBrk="1" hangingPunct="1">
              <a:buFontTx/>
              <a:buNone/>
            </a:pPr>
            <a:r>
              <a:rPr lang="en-US" sz="2800" smtClean="0">
                <a:solidFill>
                  <a:srgbClr val="FF0101"/>
                </a:solidFill>
              </a:rPr>
              <a:t>1. repeated “serial”physical exam. </a:t>
            </a:r>
          </a:p>
          <a:p>
            <a:pPr eaLnBrk="1" hangingPunct="1">
              <a:buFontTx/>
              <a:buNone/>
            </a:pPr>
            <a:r>
              <a:rPr lang="en-US" sz="2800" smtClean="0">
                <a:solidFill>
                  <a:srgbClr val="FF0101"/>
                </a:solidFill>
              </a:rPr>
              <a:t>2. local wound exploration</a:t>
            </a:r>
          </a:p>
          <a:p>
            <a:pPr eaLnBrk="1" hangingPunct="1">
              <a:buFontTx/>
              <a:buNone/>
            </a:pPr>
            <a:r>
              <a:rPr lang="en-US" sz="2800" smtClean="0">
                <a:solidFill>
                  <a:srgbClr val="FF0101"/>
                </a:solidFill>
              </a:rPr>
              <a:t>3.Ultra sound ‘FAST” </a:t>
            </a:r>
          </a:p>
          <a:p>
            <a:pPr eaLnBrk="1" hangingPunct="1">
              <a:buFontTx/>
              <a:buNone/>
            </a:pPr>
            <a:r>
              <a:rPr lang="en-US" sz="2800" smtClean="0">
                <a:solidFill>
                  <a:srgbClr val="FF0101"/>
                </a:solidFill>
              </a:rPr>
              <a:t>4.CT. abdomen -why better?</a:t>
            </a:r>
          </a:p>
          <a:p>
            <a:pPr>
              <a:buFont typeface="Arial" charset="0"/>
              <a:buNone/>
            </a:pPr>
            <a:r>
              <a:rPr lang="en-US" sz="2800" smtClean="0">
                <a:solidFill>
                  <a:srgbClr val="FF0101"/>
                </a:solidFill>
              </a:rPr>
              <a:t>      </a:t>
            </a:r>
            <a:r>
              <a:rPr lang="en-US" sz="2800" b="1" smtClean="0">
                <a:solidFill>
                  <a:srgbClr val="FF0101"/>
                </a:solidFill>
              </a:rPr>
              <a:t>CT of the abdomen is the preferred diagnostic examination for the  evaluation of blunt abdominal trauma in the hemodynamically stable patient / retroperitoneal organ injury / which organ is affected / grading </a:t>
            </a:r>
          </a:p>
          <a:p>
            <a:pPr>
              <a:buFont typeface="Arial" charset="0"/>
              <a:buNone/>
            </a:pPr>
            <a:r>
              <a:rPr lang="en-US" sz="2800" smtClean="0">
                <a:solidFill>
                  <a:srgbClr val="FF0101"/>
                </a:solidFill>
              </a:rPr>
              <a:t>5.Diagnostic peritoneal lavage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0" y="1"/>
            <a:ext cx="10363200" cy="1470025"/>
          </a:xfrm>
        </p:spPr>
        <p:txBody>
          <a:bodyPr/>
          <a:lstStyle/>
          <a:p>
            <a:pPr algn="l" eaLnBrk="1" hangingPunct="1"/>
            <a:r>
              <a:rPr lang="en-US" sz="3200" u="sng" smtClean="0">
                <a:solidFill>
                  <a:srgbClr val="FF0101"/>
                </a:solidFill>
              </a:rPr>
              <a:t>Diagnostic peritoneal lavage? What is it? Is it still used?</a:t>
            </a:r>
          </a:p>
        </p:txBody>
      </p:sp>
      <p:sp>
        <p:nvSpPr>
          <p:cNvPr id="19459" name="Subtitle 2"/>
          <p:cNvSpPr>
            <a:spLocks noGrp="1"/>
          </p:cNvSpPr>
          <p:nvPr>
            <p:ph type="subTitle" idx="1"/>
          </p:nvPr>
        </p:nvSpPr>
        <p:spPr>
          <a:xfrm>
            <a:off x="0" y="1143001"/>
            <a:ext cx="12192000" cy="5357813"/>
          </a:xfrm>
        </p:spPr>
        <p:txBody>
          <a:bodyPr/>
          <a:lstStyle/>
          <a:p>
            <a:pPr eaLnBrk="1" hangingPunct="1"/>
            <a:endParaRPr lang="en-US" b="1" smtClean="0">
              <a:solidFill>
                <a:srgbClr val="FF0000"/>
              </a:solidFill>
            </a:endParaRPr>
          </a:p>
          <a:p>
            <a:pPr eaLnBrk="1" hangingPunct="1"/>
            <a:r>
              <a:rPr lang="en-US" sz="2800" smtClean="0">
                <a:solidFill>
                  <a:srgbClr val="FF0000"/>
                </a:solidFill>
              </a:rPr>
              <a:t>To find out if there is blood in the peritoneal cavity to suspect a bleeding and to find if there is any injury to the intestine</a:t>
            </a:r>
          </a:p>
          <a:p>
            <a:pPr eaLnBrk="1" hangingPunct="1"/>
            <a:endParaRPr lang="en-US" sz="2800" smtClean="0">
              <a:solidFill>
                <a:srgbClr val="FF0000"/>
              </a:solidFill>
            </a:endParaRPr>
          </a:p>
          <a:p>
            <a:pPr eaLnBrk="1" hangingPunct="1"/>
            <a:r>
              <a:rPr lang="en-US" sz="2800" smtClean="0">
                <a:solidFill>
                  <a:srgbClr val="FF0000"/>
                </a:solidFill>
              </a:rPr>
              <a:t>The procedure is still performed when alternative diagnostic methods such as </a:t>
            </a:r>
            <a:r>
              <a:rPr lang="en-US" sz="2800" smtClean="0">
                <a:solidFill>
                  <a:srgbClr val="FF0000"/>
                </a:solidFill>
                <a:hlinkClick r:id="rId2" action="ppaction://hlinkfile" tooltip="Computerized tomography"/>
              </a:rPr>
              <a:t>computerized tomography</a:t>
            </a:r>
            <a:r>
              <a:rPr lang="en-US" sz="2800" smtClean="0">
                <a:solidFill>
                  <a:srgbClr val="FF0000"/>
                </a:solidFill>
              </a:rPr>
              <a:t> (CT) or ultrasound imaging are unavailable</a:t>
            </a:r>
            <a:br>
              <a:rPr lang="en-US" sz="2800" smtClean="0">
                <a:solidFill>
                  <a:srgbClr val="FF0000"/>
                </a:solidFill>
              </a:rPr>
            </a:br>
            <a:r>
              <a:rPr lang="en-US" sz="2800" smtClean="0">
                <a:solidFill>
                  <a:srgbClr val="FF0000"/>
                </a:solidFill>
              </a:rPr>
              <a:t>because its invasive / false +/ false -</a:t>
            </a:r>
          </a:p>
          <a:p>
            <a:pPr eaLnBrk="1" hangingPunct="1"/>
            <a:endParaRPr lang="en-US" sz="2800" smtClean="0">
              <a:solidFill>
                <a:srgbClr val="FF0000"/>
              </a:solidFill>
            </a:endParaRPr>
          </a:p>
          <a:p>
            <a:pPr eaLnBrk="1" hangingPunct="1"/>
            <a:r>
              <a:rPr lang="en-US" sz="2800" smtClean="0">
                <a:solidFill>
                  <a:srgbClr val="FF0000"/>
                </a:solidFill>
              </a:rPr>
              <a:t>Aspiration - if no blood comes use normal saline </a:t>
            </a:r>
            <a:br>
              <a:rPr lang="en-US" sz="2800" smtClean="0">
                <a:solidFill>
                  <a:srgbClr val="FF0000"/>
                </a:solidFill>
              </a:rPr>
            </a:br>
            <a:endParaRPr lang="en-US" sz="2800" smtClean="0">
              <a:solidFill>
                <a:srgbClr val="FF0000"/>
              </a:solidFill>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en-US" sz="3200" b="1" u="sng" smtClean="0">
                <a:solidFill>
                  <a:srgbClr val="FF0101"/>
                </a:solidFill>
              </a:rPr>
              <a:t>INDICATIONS FOR DPL? </a:t>
            </a:r>
          </a:p>
        </p:txBody>
      </p:sp>
      <p:sp>
        <p:nvSpPr>
          <p:cNvPr id="20483" name="Rectangle 3"/>
          <p:cNvSpPr>
            <a:spLocks noGrp="1" noChangeArrowheads="1"/>
          </p:cNvSpPr>
          <p:nvPr>
            <p:ph type="body" idx="1"/>
          </p:nvPr>
        </p:nvSpPr>
        <p:spPr>
          <a:xfrm>
            <a:off x="624417" y="2060576"/>
            <a:ext cx="10972800" cy="4525963"/>
          </a:xfrm>
        </p:spPr>
        <p:txBody>
          <a:bodyPr/>
          <a:lstStyle/>
          <a:p>
            <a:pPr eaLnBrk="1" hangingPunct="1">
              <a:buFontTx/>
              <a:buNone/>
            </a:pPr>
            <a:r>
              <a:rPr lang="en-US" smtClean="0">
                <a:solidFill>
                  <a:srgbClr val="FF0000"/>
                </a:solidFill>
              </a:rPr>
              <a:t>1.  Equivocal clinical examination</a:t>
            </a:r>
          </a:p>
          <a:p>
            <a:pPr eaLnBrk="1" hangingPunct="1">
              <a:buFontTx/>
              <a:buNone/>
            </a:pPr>
            <a:r>
              <a:rPr lang="en-US" smtClean="0">
                <a:solidFill>
                  <a:srgbClr val="FF0000"/>
                </a:solidFill>
              </a:rPr>
              <a:t>2.  Difficulty in assessing patient.</a:t>
            </a:r>
          </a:p>
          <a:p>
            <a:pPr eaLnBrk="1" hangingPunct="1">
              <a:buFontTx/>
              <a:buNone/>
            </a:pPr>
            <a:r>
              <a:rPr lang="en-US" smtClean="0">
                <a:solidFill>
                  <a:srgbClr val="FF0000"/>
                </a:solidFill>
              </a:rPr>
              <a:t>3.  Persistent hypotension despite adequate             resuscitation     </a:t>
            </a:r>
          </a:p>
          <a:p>
            <a:pPr eaLnBrk="1" hangingPunct="1">
              <a:buFontTx/>
              <a:buNone/>
            </a:pPr>
            <a:r>
              <a:rPr lang="en-US" smtClean="0">
                <a:solidFill>
                  <a:srgbClr val="FF0000"/>
                </a:solidFill>
              </a:rPr>
              <a:t>4. Multiple injuries</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71500" y="0"/>
            <a:ext cx="10972800" cy="857250"/>
          </a:xfrm>
        </p:spPr>
        <p:txBody>
          <a:bodyPr/>
          <a:lstStyle/>
          <a:p>
            <a:pPr eaLnBrk="1" hangingPunct="1">
              <a:defRPr/>
            </a:pPr>
            <a:r>
              <a:rPr lang="en-US" dirty="0" smtClean="0">
                <a:solidFill>
                  <a:schemeClr val="tx1">
                    <a:lumMod val="95000"/>
                    <a:lumOff val="5000"/>
                  </a:schemeClr>
                </a:solidFill>
              </a:rPr>
              <a:t>DPL  Technique</a:t>
            </a:r>
          </a:p>
        </p:txBody>
      </p:sp>
      <p:pic>
        <p:nvPicPr>
          <p:cNvPr id="18436" name="Picture 3" descr="CathDPL1[1].jpg"/>
          <p:cNvPicPr>
            <a:picLocks noChangeAspect="1"/>
          </p:cNvPicPr>
          <p:nvPr/>
        </p:nvPicPr>
        <p:blipFill>
          <a:blip r:embed="rId2" cstate="print"/>
          <a:srcRect/>
          <a:stretch>
            <a:fillRect/>
          </a:stretch>
        </p:blipFill>
        <p:spPr bwMode="auto">
          <a:xfrm>
            <a:off x="4000500" y="1143001"/>
            <a:ext cx="3524251" cy="2428875"/>
          </a:xfrm>
          <a:prstGeom prst="rect">
            <a:avLst/>
          </a:prstGeom>
          <a:noFill/>
          <a:ln w="9525">
            <a:noFill/>
            <a:miter lim="800000"/>
            <a:headEnd/>
            <a:tailEnd/>
          </a:ln>
        </p:spPr>
      </p:pic>
      <p:pic>
        <p:nvPicPr>
          <p:cNvPr id="18437" name="Picture 4" descr="CathDPL7.jpg"/>
          <p:cNvPicPr>
            <a:picLocks noChangeAspect="1"/>
          </p:cNvPicPr>
          <p:nvPr/>
        </p:nvPicPr>
        <p:blipFill>
          <a:blip r:embed="rId3" cstate="print"/>
          <a:srcRect/>
          <a:stretch>
            <a:fillRect/>
          </a:stretch>
        </p:blipFill>
        <p:spPr bwMode="auto">
          <a:xfrm>
            <a:off x="5905501" y="3929064"/>
            <a:ext cx="5905500" cy="2619375"/>
          </a:xfrm>
          <a:prstGeom prst="rect">
            <a:avLst/>
          </a:prstGeom>
          <a:noFill/>
          <a:ln w="9525">
            <a:noFill/>
            <a:miter lim="800000"/>
            <a:headEnd/>
            <a:tailEnd/>
          </a:ln>
        </p:spPr>
      </p:pic>
      <p:pic>
        <p:nvPicPr>
          <p:cNvPr id="18438" name="Picture 5" descr="OpenDPL5[1].jpg"/>
          <p:cNvPicPr>
            <a:picLocks noChangeAspect="1"/>
          </p:cNvPicPr>
          <p:nvPr/>
        </p:nvPicPr>
        <p:blipFill>
          <a:blip r:embed="rId4" cstate="print"/>
          <a:srcRect/>
          <a:stretch>
            <a:fillRect/>
          </a:stretch>
        </p:blipFill>
        <p:spPr bwMode="auto">
          <a:xfrm>
            <a:off x="7810501" y="1143000"/>
            <a:ext cx="4095751" cy="2476500"/>
          </a:xfrm>
          <a:prstGeom prst="rect">
            <a:avLst/>
          </a:prstGeom>
          <a:noFill/>
          <a:ln w="9525">
            <a:noFill/>
            <a:miter lim="800000"/>
            <a:headEnd/>
            <a:tailEnd/>
          </a:ln>
        </p:spPr>
      </p:pic>
      <p:pic>
        <p:nvPicPr>
          <p:cNvPr id="18439" name="Picture 6" descr="15822.jpg"/>
          <p:cNvPicPr>
            <a:picLocks noChangeAspect="1"/>
          </p:cNvPicPr>
          <p:nvPr/>
        </p:nvPicPr>
        <p:blipFill>
          <a:blip r:embed="rId5" cstate="print"/>
          <a:srcRect/>
          <a:stretch>
            <a:fillRect/>
          </a:stretch>
        </p:blipFill>
        <p:spPr bwMode="auto">
          <a:xfrm>
            <a:off x="0" y="4071938"/>
            <a:ext cx="5080000" cy="2500312"/>
          </a:xfrm>
          <a:prstGeom prst="rect">
            <a:avLst/>
          </a:prstGeom>
          <a:noFill/>
          <a:ln w="9525">
            <a:noFill/>
            <a:miter lim="800000"/>
            <a:headEnd/>
            <a:tailEnd/>
          </a:ln>
        </p:spPr>
      </p:pic>
      <p:pic>
        <p:nvPicPr>
          <p:cNvPr id="21511" name="Picture 13"/>
          <p:cNvPicPr>
            <a:picLocks noChangeAspect="1" noChangeArrowheads="1"/>
          </p:cNvPicPr>
          <p:nvPr/>
        </p:nvPicPr>
        <p:blipFill>
          <a:blip r:embed="rId6" cstate="print"/>
          <a:srcRect/>
          <a:stretch>
            <a:fillRect/>
          </a:stretch>
        </p:blipFill>
        <p:spPr bwMode="auto">
          <a:xfrm>
            <a:off x="1" y="908051"/>
            <a:ext cx="3695700" cy="26590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ppt_x"/>
                                          </p:val>
                                        </p:tav>
                                        <p:tav tm="100000">
                                          <p:val>
                                            <p:strVal val="#ppt_x"/>
                                          </p:val>
                                        </p:tav>
                                      </p:tavLst>
                                    </p:anim>
                                    <p:anim calcmode="lin" valueType="num">
                                      <p:cBhvr additive="base">
                                        <p:cTn id="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7"/>
                                        </p:tgtEl>
                                        <p:attrNameLst>
                                          <p:attrName>style.visibility</p:attrName>
                                        </p:attrNameLst>
                                      </p:cBhvr>
                                      <p:to>
                                        <p:strVal val="visible"/>
                                      </p:to>
                                    </p:set>
                                    <p:anim calcmode="lin" valueType="num">
                                      <p:cBhvr additive="base">
                                        <p:cTn id="19" dur="500" fill="hold"/>
                                        <p:tgtEl>
                                          <p:spTgt spid="18437"/>
                                        </p:tgtEl>
                                        <p:attrNameLst>
                                          <p:attrName>ppt_x</p:attrName>
                                        </p:attrNameLst>
                                      </p:cBhvr>
                                      <p:tavLst>
                                        <p:tav tm="0">
                                          <p:val>
                                            <p:strVal val="#ppt_x"/>
                                          </p:val>
                                        </p:tav>
                                        <p:tav tm="100000">
                                          <p:val>
                                            <p:strVal val="#ppt_x"/>
                                          </p:val>
                                        </p:tav>
                                      </p:tavLst>
                                    </p:anim>
                                    <p:anim calcmode="lin" valueType="num">
                                      <p:cBhvr additive="base">
                                        <p:cTn id="20"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439"/>
                                        </p:tgtEl>
                                        <p:attrNameLst>
                                          <p:attrName>style.visibility</p:attrName>
                                        </p:attrNameLst>
                                      </p:cBhvr>
                                      <p:to>
                                        <p:strVal val="visible"/>
                                      </p:to>
                                    </p:set>
                                    <p:anim calcmode="lin" valueType="num">
                                      <p:cBhvr additive="base">
                                        <p:cTn id="25" dur="500" fill="hold"/>
                                        <p:tgtEl>
                                          <p:spTgt spid="18439"/>
                                        </p:tgtEl>
                                        <p:attrNameLst>
                                          <p:attrName>ppt_x</p:attrName>
                                        </p:attrNameLst>
                                      </p:cBhvr>
                                      <p:tavLst>
                                        <p:tav tm="0">
                                          <p:val>
                                            <p:strVal val="#ppt_x"/>
                                          </p:val>
                                        </p:tav>
                                        <p:tav tm="100000">
                                          <p:val>
                                            <p:strVal val="#ppt_x"/>
                                          </p:val>
                                        </p:tav>
                                      </p:tavLst>
                                    </p:anim>
                                    <p:anim calcmode="lin" valueType="num">
                                      <p:cBhvr additive="base">
                                        <p:cTn id="26"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0" y="333376"/>
            <a:ext cx="10363200" cy="1470025"/>
          </a:xfrm>
        </p:spPr>
        <p:txBody>
          <a:bodyPr/>
          <a:lstStyle/>
          <a:p>
            <a:pPr algn="l" eaLnBrk="1" hangingPunct="1"/>
            <a:r>
              <a:rPr lang="en-US" sz="3600" u="sng" smtClean="0">
                <a:solidFill>
                  <a:srgbClr val="FF0101"/>
                </a:solidFill>
              </a:rPr>
              <a:t>Positive signs in DPL?</a:t>
            </a:r>
            <a:br>
              <a:rPr lang="en-US" sz="3600" u="sng" smtClean="0">
                <a:solidFill>
                  <a:srgbClr val="FF0101"/>
                </a:solidFill>
              </a:rPr>
            </a:br>
            <a:r>
              <a:rPr lang="en-US" sz="2800" smtClean="0">
                <a:solidFill>
                  <a:srgbClr val="0D108F"/>
                </a:solidFill>
              </a:rPr>
              <a:t/>
            </a:r>
            <a:br>
              <a:rPr lang="en-US" sz="2800" smtClean="0">
                <a:solidFill>
                  <a:srgbClr val="0D108F"/>
                </a:solidFill>
              </a:rPr>
            </a:br>
            <a:endParaRPr lang="en-US" sz="2800" smtClean="0">
              <a:solidFill>
                <a:srgbClr val="FF0000"/>
              </a:solidFill>
            </a:endParaRPr>
          </a:p>
        </p:txBody>
      </p:sp>
      <p:sp>
        <p:nvSpPr>
          <p:cNvPr id="22531" name="Subtitle 2"/>
          <p:cNvSpPr>
            <a:spLocks noGrp="1"/>
          </p:cNvSpPr>
          <p:nvPr>
            <p:ph type="subTitle" idx="1"/>
          </p:nvPr>
        </p:nvSpPr>
        <p:spPr>
          <a:xfrm>
            <a:off x="0" y="1557339"/>
            <a:ext cx="12192000" cy="5000625"/>
          </a:xfrm>
        </p:spPr>
        <p:txBody>
          <a:bodyPr/>
          <a:lstStyle/>
          <a:p>
            <a:pPr marL="514350" indent="-514350" algn="l" eaLnBrk="1" hangingPunct="1"/>
            <a:r>
              <a:rPr lang="en-US" sz="3000" smtClean="0">
                <a:solidFill>
                  <a:srgbClr val="FF0000"/>
                </a:solidFill>
              </a:rPr>
              <a:t>1. &gt; 5mls of blood aspirated before fluid is infused.</a:t>
            </a:r>
          </a:p>
          <a:p>
            <a:pPr marL="514350" indent="-514350" algn="l" eaLnBrk="1" hangingPunct="1"/>
            <a:r>
              <a:rPr lang="en-US" sz="3000" smtClean="0">
                <a:solidFill>
                  <a:srgbClr val="FF0000"/>
                </a:solidFill>
              </a:rPr>
              <a:t>2. Bloody irrigated fluid</a:t>
            </a:r>
          </a:p>
          <a:p>
            <a:pPr marL="514350" indent="-514350" algn="l" eaLnBrk="1" hangingPunct="1"/>
            <a:r>
              <a:rPr lang="en-US" sz="3000" smtClean="0">
                <a:solidFill>
                  <a:srgbClr val="FF0000"/>
                </a:solidFill>
              </a:rPr>
              <a:t>3. the presence of bile,</a:t>
            </a:r>
          </a:p>
          <a:p>
            <a:pPr marL="514350" indent="-514350" algn="l" eaLnBrk="1" hangingPunct="1"/>
            <a:r>
              <a:rPr lang="en-US" sz="3000" smtClean="0">
                <a:solidFill>
                  <a:srgbClr val="FF0000"/>
                </a:solidFill>
              </a:rPr>
              <a:t>4. enteric contents.</a:t>
            </a:r>
          </a:p>
          <a:p>
            <a:pPr marL="514350" indent="-514350" algn="l" eaLnBrk="1" hangingPunct="1"/>
            <a:r>
              <a:rPr lang="en-US" sz="2800" b="1" smtClean="0">
                <a:solidFill>
                  <a:srgbClr val="FF0000"/>
                </a:solidFill>
              </a:rPr>
              <a:t>5.</a:t>
            </a:r>
            <a:r>
              <a:rPr lang="en-US" sz="2800" smtClean="0">
                <a:solidFill>
                  <a:srgbClr val="FF0000"/>
                </a:solidFill>
              </a:rPr>
              <a:t>  Hematological &amp; biochemical tests for the aspirated fluid:</a:t>
            </a:r>
          </a:p>
          <a:p>
            <a:pPr marL="514350" indent="-514350" algn="l" eaLnBrk="1" hangingPunct="1"/>
            <a:r>
              <a:rPr lang="en-US" sz="3000" smtClean="0">
                <a:solidFill>
                  <a:srgbClr val="FF0000"/>
                </a:solidFill>
              </a:rPr>
              <a:t>       a.   </a:t>
            </a:r>
            <a:r>
              <a:rPr lang="en-US" sz="3000" b="1" smtClean="0">
                <a:solidFill>
                  <a:srgbClr val="FF0000"/>
                </a:solidFill>
              </a:rPr>
              <a:t>RBC &gt; 100,000/cmm</a:t>
            </a:r>
          </a:p>
          <a:p>
            <a:pPr marL="514350" indent="-514350" algn="l" eaLnBrk="1" hangingPunct="1"/>
            <a:r>
              <a:rPr lang="en-US" sz="3000" b="1" smtClean="0">
                <a:solidFill>
                  <a:srgbClr val="FF0000"/>
                </a:solidFill>
              </a:rPr>
              <a:t>       b.   WBC &gt; 500 /cmm</a:t>
            </a:r>
          </a:p>
          <a:p>
            <a:pPr marL="514350" indent="-514350" algn="l" eaLnBrk="1" hangingPunct="1"/>
            <a:r>
              <a:rPr lang="en-US" sz="3000" b="1" smtClean="0">
                <a:solidFill>
                  <a:srgbClr val="FF0000"/>
                </a:solidFill>
              </a:rPr>
              <a:t>       c.   Amylase &gt; 175 units</a:t>
            </a:r>
          </a:p>
          <a:p>
            <a:pPr marL="514350" indent="-514350" eaLnBrk="1" hangingPunct="1"/>
            <a:r>
              <a:rPr lang="en-US" sz="3000" b="1" smtClean="0">
                <a:solidFill>
                  <a:srgbClr val="FF0000"/>
                </a:solidFill>
              </a:rPr>
              <a:t>  </a:t>
            </a:r>
          </a:p>
          <a:p>
            <a:pPr marL="514350" indent="-514350" eaLnBrk="1" hangingPunct="1"/>
            <a:endParaRPr lang="en-US" sz="3000" smtClean="0">
              <a:solidFill>
                <a:srgbClr val="FF0000"/>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solidFill>
                  <a:srgbClr val="FF0000"/>
                </a:solidFill>
              </a:rPr>
              <a:t>In which situation I need to do wound exploration in abd trauma?</a:t>
            </a:r>
          </a:p>
        </p:txBody>
      </p:sp>
      <p:sp>
        <p:nvSpPr>
          <p:cNvPr id="23555" name="Content Placeholder 2"/>
          <p:cNvSpPr>
            <a:spLocks noGrp="1"/>
          </p:cNvSpPr>
          <p:nvPr>
            <p:ph idx="1"/>
          </p:nvPr>
        </p:nvSpPr>
        <p:spPr/>
        <p:txBody>
          <a:bodyPr/>
          <a:lstStyle/>
          <a:p>
            <a:r>
              <a:rPr lang="en-US" smtClean="0">
                <a:solidFill>
                  <a:srgbClr val="FF0000"/>
                </a:solidFill>
              </a:rPr>
              <a:t>Penetrating trauma ( stab wound) not used in missile or gun shot </a:t>
            </a:r>
          </a:p>
          <a:p>
            <a:endParaRPr lang="en-US" smtClean="0">
              <a:solidFill>
                <a:srgbClr val="FF0000"/>
              </a:solidFill>
            </a:endParaRPr>
          </a:p>
          <a:p>
            <a:r>
              <a:rPr lang="en-US" smtClean="0">
                <a:solidFill>
                  <a:srgbClr val="FF0000"/>
                </a:solidFill>
              </a:rPr>
              <a:t>How it’s done?</a:t>
            </a:r>
            <a:br>
              <a:rPr lang="en-US" smtClean="0">
                <a:solidFill>
                  <a:srgbClr val="FF0000"/>
                </a:solidFill>
              </a:rPr>
            </a:br>
            <a:r>
              <a:rPr lang="en-US" smtClean="0">
                <a:solidFill>
                  <a:srgbClr val="FF0000"/>
                </a:solidFill>
              </a:rPr>
              <a:t>Dilatation </a:t>
            </a:r>
            <a:br>
              <a:rPr lang="en-US" smtClean="0">
                <a:solidFill>
                  <a:srgbClr val="FF0000"/>
                </a:solidFill>
              </a:rPr>
            </a:br>
            <a:r>
              <a:rPr lang="en-US" smtClean="0">
                <a:solidFill>
                  <a:srgbClr val="FF0000"/>
                </a:solidFill>
              </a:rPr>
              <a:t>insert probe </a:t>
            </a:r>
            <a:br>
              <a:rPr lang="en-US" smtClean="0">
                <a:solidFill>
                  <a:srgbClr val="FF0000"/>
                </a:solidFill>
              </a:rPr>
            </a:br>
            <a:r>
              <a:rPr lang="en-US" smtClean="0">
                <a:solidFill>
                  <a:srgbClr val="FF0000"/>
                </a:solidFill>
              </a:rPr>
              <a:t>until the probe stops we check the depth of wound</a:t>
            </a:r>
          </a:p>
        </p:txBody>
      </p:sp>
      <p:sp>
        <p:nvSpPr>
          <p:cNvPr id="4" name="Rectangle 3"/>
          <p:cNvSpPr/>
          <p:nvPr/>
        </p:nvSpPr>
        <p:spPr>
          <a:xfrm>
            <a:off x="1270847" y="5129404"/>
            <a:ext cx="8959632" cy="646331"/>
          </a:xfrm>
          <a:prstGeom prst="rect">
            <a:avLst/>
          </a:prstGeom>
        </p:spPr>
        <p:txBody>
          <a:bodyPr wrap="none">
            <a:spAutoFit/>
          </a:bodyPr>
          <a:lstStyle/>
          <a:p>
            <a:r>
              <a:rPr lang="en-US" sz="3600" dirty="0" smtClean="0">
                <a:solidFill>
                  <a:srgbClr val="FF0000"/>
                </a:solidFill>
              </a:rPr>
              <a:t>Repeatedly do physical examination for patient</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1012" y="259976"/>
            <a:ext cx="7073153" cy="5853953"/>
          </a:xfrm>
        </p:spPr>
        <p:txBody>
          <a:bodyPr>
            <a:normAutofit fontScale="62500" lnSpcReduction="20000"/>
          </a:bodyPr>
          <a:lstStyle/>
          <a:p>
            <a:r>
              <a:rPr lang="en-US" b="1" dirty="0" smtClean="0"/>
              <a:t>Finding in x-ray – erect x-ray of </a:t>
            </a:r>
            <a:r>
              <a:rPr lang="en-US" b="1" dirty="0" err="1" smtClean="0"/>
              <a:t>abdomin</a:t>
            </a:r>
            <a:r>
              <a:rPr lang="en-US" b="1" dirty="0" smtClean="0"/>
              <a:t/>
            </a:r>
            <a:br>
              <a:rPr lang="en-US" b="1" dirty="0" smtClean="0"/>
            </a:br>
            <a:r>
              <a:rPr lang="en-US" b="1" dirty="0" smtClean="0"/>
              <a:t/>
            </a:r>
            <a:br>
              <a:rPr lang="en-US" b="1" dirty="0" smtClean="0"/>
            </a:br>
            <a:r>
              <a:rPr lang="en-US" b="1" dirty="0" smtClean="0"/>
              <a:t>air-fluid level (sign of obstruction)</a:t>
            </a:r>
            <a:br>
              <a:rPr lang="en-US" b="1" dirty="0" smtClean="0"/>
            </a:br>
            <a:endParaRPr lang="en-US" b="1" dirty="0" smtClean="0"/>
          </a:p>
          <a:p>
            <a:pPr algn="r" rtl="1"/>
            <a:r>
              <a:rPr lang="ar-JO" dirty="0" smtClean="0"/>
              <a:t>بعد هيك عمل </a:t>
            </a:r>
            <a:r>
              <a:rPr lang="en-US" dirty="0" smtClean="0"/>
              <a:t>ultrasound </a:t>
            </a:r>
            <a:r>
              <a:rPr lang="ar-JO" dirty="0"/>
              <a:t> </a:t>
            </a:r>
            <a:r>
              <a:rPr lang="ar-JO" dirty="0" smtClean="0"/>
              <a:t>وكان فيه </a:t>
            </a:r>
            <a:r>
              <a:rPr lang="en-US" dirty="0" smtClean="0"/>
              <a:t>fluid </a:t>
            </a:r>
            <a:r>
              <a:rPr lang="ar-JO" dirty="0"/>
              <a:t> </a:t>
            </a:r>
            <a:r>
              <a:rPr lang="ar-JO" dirty="0" smtClean="0"/>
              <a:t>لهيك ممكن يكون السبب </a:t>
            </a:r>
            <a:r>
              <a:rPr lang="en-US" dirty="0" smtClean="0"/>
              <a:t>inflammation </a:t>
            </a:r>
            <a:r>
              <a:rPr lang="ar-JO" dirty="0"/>
              <a:t> </a:t>
            </a:r>
            <a:r>
              <a:rPr lang="ar-JO" dirty="0" smtClean="0"/>
              <a:t/>
            </a:r>
            <a:br>
              <a:rPr lang="ar-JO" dirty="0" smtClean="0"/>
            </a:br>
            <a:r>
              <a:rPr lang="ar-JO" dirty="0" smtClean="0"/>
              <a:t>بس ما عنا أي </a:t>
            </a:r>
            <a:r>
              <a:rPr lang="en-US" dirty="0" smtClean="0"/>
              <a:t/>
            </a:r>
            <a:br>
              <a:rPr lang="en-US" dirty="0" smtClean="0"/>
            </a:br>
            <a:r>
              <a:rPr lang="en-US" dirty="0" smtClean="0"/>
              <a:t>sign or symptom indicate inflammation</a:t>
            </a:r>
            <a:br>
              <a:rPr lang="en-US" dirty="0" smtClean="0"/>
            </a:br>
            <a:r>
              <a:rPr lang="ar-JO" dirty="0" smtClean="0"/>
              <a:t>مثل </a:t>
            </a:r>
            <a:r>
              <a:rPr lang="en-US" dirty="0" smtClean="0"/>
              <a:t>fever or ↑WBC  </a:t>
            </a:r>
            <a:br>
              <a:rPr lang="en-US" dirty="0" smtClean="0"/>
            </a:br>
            <a:endParaRPr lang="en-US" dirty="0" smtClean="0"/>
          </a:p>
          <a:p>
            <a:pPr marL="0" indent="0" algn="r" rtl="1">
              <a:buNone/>
            </a:pPr>
            <a:r>
              <a:rPr lang="ar-JO" dirty="0" smtClean="0"/>
              <a:t>لهيك </a:t>
            </a:r>
            <a:r>
              <a:rPr lang="ar-JO" dirty="0" err="1" smtClean="0"/>
              <a:t>بضل</a:t>
            </a:r>
            <a:r>
              <a:rPr lang="ar-JO" dirty="0" smtClean="0"/>
              <a:t> أفكر بال </a:t>
            </a:r>
            <a:r>
              <a:rPr lang="en-US" dirty="0" smtClean="0"/>
              <a:t>Obstruction  </a:t>
            </a:r>
          </a:p>
          <a:p>
            <a:pPr marL="0" indent="0" algn="r" rtl="1">
              <a:buNone/>
            </a:pPr>
            <a:r>
              <a:rPr lang="en-US" dirty="0" smtClean="0"/>
              <a:t>Volvulus , intussusception ,strangulated hernia</a:t>
            </a:r>
            <a:br>
              <a:rPr lang="en-US" dirty="0" smtClean="0"/>
            </a:br>
            <a:endParaRPr lang="ar-JO" dirty="0" smtClean="0"/>
          </a:p>
          <a:p>
            <a:pPr marL="0" indent="0" algn="r" rtl="1">
              <a:buNone/>
            </a:pPr>
            <a:r>
              <a:rPr lang="ar-JO" dirty="0" err="1" smtClean="0"/>
              <a:t>هذول</a:t>
            </a:r>
            <a:r>
              <a:rPr lang="ar-JO" dirty="0" smtClean="0"/>
              <a:t> المفروض بالفحص يبين عنا </a:t>
            </a:r>
            <a:r>
              <a:rPr lang="en-US" dirty="0" smtClean="0"/>
              <a:t> mass </a:t>
            </a:r>
            <a:r>
              <a:rPr lang="ar-JO" dirty="0" smtClean="0"/>
              <a:t> بس احنا ما كان عنا </a:t>
            </a:r>
            <a:br>
              <a:rPr lang="ar-JO" dirty="0" smtClean="0"/>
            </a:br>
            <a:endParaRPr lang="ar-JO" dirty="0" smtClean="0"/>
          </a:p>
          <a:p>
            <a:pPr marL="0" indent="0" algn="r" rtl="1">
              <a:buNone/>
            </a:pPr>
            <a:r>
              <a:rPr lang="ar-JO" dirty="0" smtClean="0"/>
              <a:t>لهيك بصير افكر بال </a:t>
            </a:r>
            <a:r>
              <a:rPr lang="en-US" dirty="0" smtClean="0"/>
              <a:t>adhesion  </a:t>
            </a:r>
            <a:r>
              <a:rPr lang="ar-JO" dirty="0"/>
              <a:t> </a:t>
            </a:r>
            <a:r>
              <a:rPr lang="ar-JO" dirty="0" smtClean="0"/>
              <a:t>يلي ممكن تكون </a:t>
            </a:r>
            <a:endParaRPr lang="en-US" dirty="0" smtClean="0"/>
          </a:p>
          <a:p>
            <a:pPr marL="0" indent="0" algn="r" rtl="1">
              <a:buNone/>
            </a:pPr>
            <a:r>
              <a:rPr lang="en-US" dirty="0" smtClean="0"/>
              <a:t>(congenital \ acquired )</a:t>
            </a:r>
            <a:br>
              <a:rPr lang="en-US" dirty="0" smtClean="0"/>
            </a:br>
            <a:endParaRPr lang="en-US" dirty="0" smtClean="0"/>
          </a:p>
          <a:p>
            <a:pPr marL="0" indent="0" algn="r" rtl="1">
              <a:buNone/>
            </a:pPr>
            <a:r>
              <a:rPr lang="ar-JO" dirty="0" smtClean="0"/>
              <a:t>هو ما عنده </a:t>
            </a:r>
            <a:r>
              <a:rPr lang="en-US" dirty="0" err="1" smtClean="0"/>
              <a:t>hx</a:t>
            </a:r>
            <a:r>
              <a:rPr lang="en-US" dirty="0" smtClean="0"/>
              <a:t> for trauma or previous surgery  </a:t>
            </a:r>
            <a:r>
              <a:rPr lang="ar-JO" dirty="0" smtClean="0"/>
              <a:t> لهيك ما بكون </a:t>
            </a:r>
            <a:r>
              <a:rPr lang="en-US" dirty="0" smtClean="0"/>
              <a:t>acquired </a:t>
            </a:r>
            <a:br>
              <a:rPr lang="en-US" dirty="0" smtClean="0"/>
            </a:br>
            <a:r>
              <a:rPr lang="en-US" dirty="0" smtClean="0"/>
              <a:t> </a:t>
            </a:r>
          </a:p>
          <a:p>
            <a:pPr marL="0" indent="0" algn="r" rtl="1">
              <a:buNone/>
            </a:pPr>
            <a:r>
              <a:rPr lang="ar-JO" dirty="0" smtClean="0"/>
              <a:t>هسا توصلنا </a:t>
            </a:r>
            <a:r>
              <a:rPr lang="en-US" b="1" dirty="0" smtClean="0"/>
              <a:t>by exclusion </a:t>
            </a:r>
            <a:r>
              <a:rPr lang="ar-JO" b="1" dirty="0"/>
              <a:t> </a:t>
            </a:r>
            <a:r>
              <a:rPr lang="ar-JO" b="1" dirty="0" smtClean="0"/>
              <a:t>انه ممكن </a:t>
            </a:r>
            <a:r>
              <a:rPr lang="ar-JO" b="1" dirty="0" err="1" smtClean="0"/>
              <a:t>عندة</a:t>
            </a:r>
            <a:r>
              <a:rPr lang="ar-JO" b="1" dirty="0"/>
              <a:t> </a:t>
            </a:r>
            <a:r>
              <a:rPr lang="en-US" b="1" dirty="0" smtClean="0"/>
              <a:t>congenital adhesion </a:t>
            </a:r>
            <a:br>
              <a:rPr lang="en-US" b="1" dirty="0" smtClean="0"/>
            </a:br>
            <a:r>
              <a:rPr lang="en-US" dirty="0" smtClean="0"/>
              <a:t/>
            </a:r>
            <a:br>
              <a:rPr lang="en-US" dirty="0" smtClean="0"/>
            </a:br>
            <a:r>
              <a:rPr lang="en-US" dirty="0" smtClean="0"/>
              <a:t/>
            </a:r>
            <a:br>
              <a:rPr lang="en-US" dirty="0" smtClean="0"/>
            </a:b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68303" y="1825625"/>
            <a:ext cx="3303793" cy="4351338"/>
          </a:xfrm>
        </p:spPr>
      </p:pic>
    </p:spTree>
    <p:extLst>
      <p:ext uri="{BB962C8B-B14F-4D97-AF65-F5344CB8AC3E}">
        <p14:creationId xmlns:p14="http://schemas.microsoft.com/office/powerpoint/2010/main" val="1239449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2800" smtClean="0">
                <a:solidFill>
                  <a:srgbClr val="FF0000"/>
                </a:solidFill>
              </a:rPr>
              <a:t>Clinical conditions that tells you this patient needs to go to operation room ASAp ( indications for immediate laprotomy)</a:t>
            </a:r>
          </a:p>
        </p:txBody>
      </p:sp>
      <p:sp>
        <p:nvSpPr>
          <p:cNvPr id="25603" name="Content Placeholder 2"/>
          <p:cNvSpPr>
            <a:spLocks noGrp="1"/>
          </p:cNvSpPr>
          <p:nvPr>
            <p:ph idx="1"/>
          </p:nvPr>
        </p:nvSpPr>
        <p:spPr/>
        <p:txBody>
          <a:bodyPr/>
          <a:lstStyle/>
          <a:p>
            <a:r>
              <a:rPr lang="en-US" smtClean="0">
                <a:solidFill>
                  <a:srgbClr val="FF0000"/>
                </a:solidFill>
              </a:rPr>
              <a:t>Peritonitis</a:t>
            </a:r>
          </a:p>
          <a:p>
            <a:r>
              <a:rPr lang="en-US" smtClean="0">
                <a:solidFill>
                  <a:srgbClr val="FF0000"/>
                </a:solidFill>
              </a:rPr>
              <a:t>Persistent hypotension + isolated abdominal trauma</a:t>
            </a:r>
          </a:p>
          <a:p>
            <a:r>
              <a:rPr lang="en-US" smtClean="0">
                <a:solidFill>
                  <a:srgbClr val="FF0000"/>
                </a:solidFill>
              </a:rPr>
              <a:t>Gun shot (  because 93% there is organ injury)</a:t>
            </a:r>
            <a:br>
              <a:rPr lang="en-US" smtClean="0">
                <a:solidFill>
                  <a:srgbClr val="FF0000"/>
                </a:solidFill>
              </a:rPr>
            </a:br>
            <a:r>
              <a:rPr lang="en-US" smtClean="0">
                <a:solidFill>
                  <a:srgbClr val="FF0000"/>
                </a:solidFill>
              </a:rPr>
              <a:t>Gun shot is an indication for immediate laprotomy</a:t>
            </a:r>
          </a:p>
          <a:p>
            <a:r>
              <a:rPr lang="en-US" smtClean="0">
                <a:solidFill>
                  <a:srgbClr val="FF0000"/>
                </a:solidFill>
              </a:rPr>
              <a:t>Evisceration : bowel is out </a:t>
            </a:r>
          </a:p>
          <a:p>
            <a:endParaRPr lang="en-US" smtClean="0">
              <a:solidFill>
                <a:srgbClr val="FF0000"/>
              </a:solidFill>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842954" y="1037932"/>
            <a:ext cx="10972800" cy="1143000"/>
          </a:xfrm>
        </p:spPr>
        <p:txBody>
          <a:bodyPr/>
          <a:lstStyle/>
          <a:p>
            <a:r>
              <a:rPr lang="en-US" sz="4800" dirty="0" smtClean="0">
                <a:solidFill>
                  <a:srgbClr val="FF0101"/>
                </a:solidFill>
              </a:rPr>
              <a:t>Organs injury</a:t>
            </a:r>
          </a:p>
        </p:txBody>
      </p:sp>
      <p:sp>
        <p:nvSpPr>
          <p:cNvPr id="26627" name="Rectangle 3"/>
          <p:cNvSpPr>
            <a:spLocks noGrp="1"/>
          </p:cNvSpPr>
          <p:nvPr>
            <p:ph type="body" idx="1"/>
          </p:nvPr>
        </p:nvSpPr>
        <p:spPr>
          <a:xfrm>
            <a:off x="465308" y="1149375"/>
            <a:ext cx="10972801" cy="4525962"/>
          </a:xfrm>
        </p:spPr>
        <p:txBody>
          <a:bodyPr/>
          <a:lstStyle/>
          <a:p>
            <a:endParaRPr lang="en-US" dirty="0" smtClean="0"/>
          </a:p>
          <a:p>
            <a:endParaRPr lang="en-US" dirty="0" smtClean="0"/>
          </a:p>
          <a:p>
            <a:endParaRPr lang="en-US" dirty="0" smtClean="0"/>
          </a:p>
          <a:p>
            <a:pPr>
              <a:buFont typeface="Arial" charset="0"/>
              <a:buNone/>
            </a:pPr>
            <a:r>
              <a:rPr lang="en-US" sz="4400" dirty="0" smtClean="0">
                <a:solidFill>
                  <a:srgbClr val="0D108F"/>
                </a:solidFill>
              </a:rPr>
              <a:t>               The Spleen</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0" y="274638"/>
            <a:ext cx="11582400" cy="1143000"/>
          </a:xfrm>
        </p:spPr>
        <p:txBody>
          <a:bodyPr/>
          <a:lstStyle/>
          <a:p>
            <a:r>
              <a:rPr lang="en-US" sz="3200" u="sng" smtClean="0"/>
              <a:t>CLINICAL ASPECTS OF SPLENIC RUPTURE</a:t>
            </a:r>
          </a:p>
        </p:txBody>
      </p:sp>
      <p:sp>
        <p:nvSpPr>
          <p:cNvPr id="27651" name="Rectangle 3"/>
          <p:cNvSpPr>
            <a:spLocks noGrp="1"/>
          </p:cNvSpPr>
          <p:nvPr>
            <p:ph type="body" idx="1"/>
          </p:nvPr>
        </p:nvSpPr>
        <p:spPr>
          <a:xfrm>
            <a:off x="0" y="1600201"/>
            <a:ext cx="12192000" cy="4525963"/>
          </a:xfrm>
        </p:spPr>
        <p:txBody>
          <a:bodyPr/>
          <a:lstStyle/>
          <a:p>
            <a:pPr>
              <a:lnSpc>
                <a:spcPct val="90000"/>
              </a:lnSpc>
              <a:buFont typeface="Arial" charset="0"/>
              <a:buNone/>
            </a:pPr>
            <a:r>
              <a:rPr lang="en-US" sz="2400" b="1" u="sng" smtClean="0"/>
              <a:t>Symptoms</a:t>
            </a:r>
            <a:r>
              <a:rPr lang="en-US" sz="2400" b="1" smtClean="0"/>
              <a:t>:</a:t>
            </a:r>
          </a:p>
          <a:p>
            <a:pPr>
              <a:lnSpc>
                <a:spcPct val="90000"/>
              </a:lnSpc>
              <a:buFont typeface="Arial" charset="0"/>
              <a:buNone/>
            </a:pPr>
            <a:r>
              <a:rPr lang="en-US" sz="2400" b="1" smtClean="0"/>
              <a:t>  - May be painless, or LUQ/diffuse abd pain.</a:t>
            </a:r>
          </a:p>
          <a:p>
            <a:pPr>
              <a:lnSpc>
                <a:spcPct val="90000"/>
              </a:lnSpc>
              <a:buFont typeface="Arial" charset="0"/>
              <a:buNone/>
            </a:pPr>
            <a:r>
              <a:rPr lang="en-US" sz="2400" b="1" smtClean="0"/>
              <a:t>  - referred L shoulder pain in splenic laceration: </a:t>
            </a:r>
            <a:r>
              <a:rPr lang="en-US" sz="2400" b="1" u="sng" smtClean="0"/>
              <a:t>Kehr’s sign</a:t>
            </a:r>
          </a:p>
          <a:p>
            <a:pPr>
              <a:lnSpc>
                <a:spcPct val="90000"/>
              </a:lnSpc>
              <a:buFont typeface="Arial" charset="0"/>
              <a:buNone/>
            </a:pPr>
            <a:r>
              <a:rPr lang="en-US" sz="2400" b="1" smtClean="0"/>
              <a:t>  - Syncopy due tohypotension.</a:t>
            </a:r>
          </a:p>
          <a:p>
            <a:pPr>
              <a:lnSpc>
                <a:spcPct val="90000"/>
              </a:lnSpc>
              <a:buFont typeface="Arial" charset="0"/>
              <a:buNone/>
            </a:pPr>
            <a:endParaRPr lang="en-US" sz="2400" b="1" u="sng" smtClean="0"/>
          </a:p>
          <a:p>
            <a:pPr>
              <a:lnSpc>
                <a:spcPct val="90000"/>
              </a:lnSpc>
              <a:buFont typeface="Arial" charset="0"/>
              <a:buNone/>
            </a:pPr>
            <a:r>
              <a:rPr lang="en-US" sz="2400" b="1" u="sng" smtClean="0"/>
              <a:t>Signs </a:t>
            </a:r>
          </a:p>
          <a:p>
            <a:pPr>
              <a:lnSpc>
                <a:spcPct val="90000"/>
              </a:lnSpc>
              <a:buFont typeface="Arial" charset="0"/>
              <a:buNone/>
            </a:pPr>
            <a:r>
              <a:rPr lang="en-US" sz="2400" b="1" smtClean="0"/>
              <a:t>  - Physical examination is insensitive and non specific. </a:t>
            </a:r>
          </a:p>
          <a:p>
            <a:pPr>
              <a:lnSpc>
                <a:spcPct val="90000"/>
              </a:lnSpc>
              <a:buFont typeface="Arial" charset="0"/>
              <a:buNone/>
            </a:pPr>
            <a:r>
              <a:rPr lang="en-US" sz="2400" b="1" smtClean="0"/>
              <a:t>  - Pt may have signs of lt upper quadrant tenderness or signs of generalized peritoneal irritation. </a:t>
            </a:r>
          </a:p>
          <a:p>
            <a:pPr>
              <a:lnSpc>
                <a:spcPct val="90000"/>
              </a:lnSpc>
              <a:buFont typeface="Arial" charset="0"/>
              <a:buNone/>
            </a:pPr>
            <a:r>
              <a:rPr lang="en-US" sz="2400" b="1" smtClean="0"/>
              <a:t> - May present with tachycardia ,tachypnea, hypotension or shock</a:t>
            </a:r>
          </a:p>
          <a:p>
            <a:pPr>
              <a:lnSpc>
                <a:spcPct val="90000"/>
              </a:lnSpc>
            </a:pPr>
            <a:endParaRPr lang="en-US" sz="2400" b="1" smtClean="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1008772" y="998807"/>
            <a:ext cx="10363200" cy="1470025"/>
          </a:xfrm>
        </p:spPr>
        <p:txBody>
          <a:bodyPr>
            <a:normAutofit fontScale="90000"/>
          </a:bodyPr>
          <a:lstStyle/>
          <a:p>
            <a:r>
              <a:rPr lang="en-US" u="sng" dirty="0" smtClean="0"/>
              <a:t/>
            </a:r>
            <a:br>
              <a:rPr lang="en-US" u="sng" dirty="0" smtClean="0"/>
            </a:br>
            <a:r>
              <a:rPr lang="en-US" u="sng" dirty="0" smtClean="0"/>
              <a:t>Plain radiographic findings in </a:t>
            </a:r>
            <a:r>
              <a:rPr lang="en-US" u="sng" dirty="0" err="1" smtClean="0"/>
              <a:t>splenic</a:t>
            </a:r>
            <a:r>
              <a:rPr lang="en-US" u="sng" dirty="0" smtClean="0"/>
              <a:t> injury:</a:t>
            </a:r>
            <a:br>
              <a:rPr lang="en-US" u="sng" dirty="0" smtClean="0"/>
            </a:br>
            <a:endParaRPr lang="en-US" dirty="0" smtClean="0"/>
          </a:p>
        </p:txBody>
      </p:sp>
      <p:sp>
        <p:nvSpPr>
          <p:cNvPr id="28675" name="Subtitle 2"/>
          <p:cNvSpPr>
            <a:spLocks noGrp="1"/>
          </p:cNvSpPr>
          <p:nvPr>
            <p:ph type="subTitle" idx="1"/>
          </p:nvPr>
        </p:nvSpPr>
        <p:spPr>
          <a:xfrm>
            <a:off x="0" y="1571626"/>
            <a:ext cx="12192000" cy="5286375"/>
          </a:xfrm>
        </p:spPr>
        <p:txBody>
          <a:bodyPr/>
          <a:lstStyle/>
          <a:p>
            <a:pPr algn="l"/>
            <a:endParaRPr lang="en-US" sz="2400" smtClean="0">
              <a:solidFill>
                <a:schemeClr val="tx1"/>
              </a:solidFill>
            </a:endParaRPr>
          </a:p>
          <a:p>
            <a:pPr algn="l"/>
            <a:endParaRPr lang="en-US" sz="2400" smtClean="0">
              <a:solidFill>
                <a:schemeClr val="tx1"/>
              </a:solidFill>
            </a:endParaRPr>
          </a:p>
          <a:p>
            <a:pPr algn="l"/>
            <a:r>
              <a:rPr lang="en-US" sz="2400" smtClean="0">
                <a:solidFill>
                  <a:schemeClr val="tx1"/>
                </a:solidFill>
              </a:rPr>
              <a:t>1. left lower rib fracture </a:t>
            </a:r>
          </a:p>
          <a:p>
            <a:pPr algn="l"/>
            <a:r>
              <a:rPr lang="en-US" sz="2400" smtClean="0">
                <a:solidFill>
                  <a:schemeClr val="tx1"/>
                </a:solidFill>
              </a:rPr>
              <a:t>2. left hemidiaphragm elevation</a:t>
            </a:r>
          </a:p>
          <a:p>
            <a:pPr algn="l"/>
            <a:r>
              <a:rPr lang="en-US" sz="2400" smtClean="0">
                <a:solidFill>
                  <a:schemeClr val="tx1"/>
                </a:solidFill>
              </a:rPr>
              <a:t>3. left lower lobe atelectasis, </a:t>
            </a:r>
          </a:p>
          <a:p>
            <a:pPr algn="l"/>
            <a:r>
              <a:rPr lang="en-US" sz="2400" smtClean="0">
                <a:solidFill>
                  <a:schemeClr val="tx1"/>
                </a:solidFill>
              </a:rPr>
              <a:t>4. Left pleural effusion</a:t>
            </a:r>
          </a:p>
          <a:p>
            <a:pPr algn="l"/>
            <a:r>
              <a:rPr lang="en-US" sz="2400" smtClean="0">
                <a:solidFill>
                  <a:schemeClr val="tx1"/>
                </a:solidFill>
              </a:rPr>
              <a:t>5. medial displacement of the gastric bubble </a:t>
            </a:r>
          </a:p>
          <a:p>
            <a:pPr algn="l"/>
            <a:r>
              <a:rPr lang="en-US" sz="2400" smtClean="0">
                <a:solidFill>
                  <a:schemeClr val="tx1"/>
                </a:solidFill>
              </a:rPr>
              <a:t>6. inferior displacement of the splenic flexure gas pattern. </a:t>
            </a:r>
          </a:p>
          <a:p>
            <a:endParaRPr lang="en-US" smtClean="0">
              <a:solidFill>
                <a:schemeClr val="tx1"/>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p:txBody>
          <a:bodyPr/>
          <a:lstStyle/>
          <a:p>
            <a:r>
              <a:rPr lang="en-US" sz="3200" u="sng" smtClean="0"/>
              <a:t>SPLENIC ORGAN INJURY SCALING</a:t>
            </a:r>
          </a:p>
        </p:txBody>
      </p:sp>
      <p:sp>
        <p:nvSpPr>
          <p:cNvPr id="29699" name="Rectangle 3"/>
          <p:cNvSpPr>
            <a:spLocks noGrp="1"/>
          </p:cNvSpPr>
          <p:nvPr>
            <p:ph type="body" idx="1"/>
          </p:nvPr>
        </p:nvSpPr>
        <p:spPr/>
        <p:txBody>
          <a:bodyPr/>
          <a:lstStyle/>
          <a:p>
            <a:pPr>
              <a:lnSpc>
                <a:spcPct val="80000"/>
              </a:lnSpc>
            </a:pPr>
            <a:endParaRPr lang="en-US" sz="2800" smtClean="0"/>
          </a:p>
          <a:p>
            <a:pPr>
              <a:lnSpc>
                <a:spcPct val="80000"/>
              </a:lnSpc>
              <a:buFont typeface="Arial" charset="0"/>
              <a:buNone/>
            </a:pPr>
            <a:r>
              <a:rPr lang="en-US" sz="2800" smtClean="0"/>
              <a:t>I – subcapsular hematoma &lt;10% of surface. Laceration &lt; 1cm deep. </a:t>
            </a:r>
          </a:p>
          <a:p>
            <a:pPr>
              <a:lnSpc>
                <a:spcPct val="80000"/>
              </a:lnSpc>
              <a:buFont typeface="Arial" charset="0"/>
              <a:buNone/>
            </a:pPr>
            <a:r>
              <a:rPr lang="en-US" sz="2800" smtClean="0"/>
              <a:t>II – subcapsular hematoma 10-50% of surface. Laceration 1-3 cm deep. </a:t>
            </a:r>
          </a:p>
          <a:p>
            <a:pPr>
              <a:lnSpc>
                <a:spcPct val="80000"/>
              </a:lnSpc>
              <a:buFont typeface="Arial" charset="0"/>
              <a:buNone/>
            </a:pPr>
            <a:r>
              <a:rPr lang="en-US" sz="2800" smtClean="0"/>
              <a:t>III – subcapsular hematoma &gt;50% of surface or expanding. &gt; 3 cm parenchymal depth.</a:t>
            </a:r>
          </a:p>
          <a:p>
            <a:pPr>
              <a:lnSpc>
                <a:spcPct val="80000"/>
              </a:lnSpc>
              <a:buFont typeface="Arial" charset="0"/>
              <a:buNone/>
            </a:pPr>
            <a:r>
              <a:rPr lang="en-US" sz="2800" smtClean="0"/>
              <a:t>IV –Laceration  &gt; 25 % of spleen or laceration involving the hilum</a:t>
            </a:r>
            <a:r>
              <a:rPr lang="en-US" sz="2800" b="1" smtClean="0"/>
              <a:t>.</a:t>
            </a:r>
            <a:r>
              <a:rPr lang="en-US" sz="2800" smtClean="0"/>
              <a:t>. </a:t>
            </a:r>
          </a:p>
          <a:p>
            <a:pPr>
              <a:lnSpc>
                <a:spcPct val="80000"/>
              </a:lnSpc>
              <a:buFont typeface="Arial" charset="0"/>
              <a:buNone/>
            </a:pPr>
            <a:r>
              <a:rPr lang="en-US" sz="2800" smtClean="0"/>
              <a:t>V – completely shattered spleen or hilar vessel injury with devascularization.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Splenic injury</a:t>
            </a:r>
          </a:p>
        </p:txBody>
      </p:sp>
      <p:pic>
        <p:nvPicPr>
          <p:cNvPr id="30723" name="Picture 2" descr="spleen0003a_thumb[1]grade3.jpg"/>
          <p:cNvPicPr>
            <a:picLocks noChangeAspect="1"/>
          </p:cNvPicPr>
          <p:nvPr/>
        </p:nvPicPr>
        <p:blipFill>
          <a:blip r:embed="rId2" cstate="print"/>
          <a:srcRect/>
          <a:stretch>
            <a:fillRect/>
          </a:stretch>
        </p:blipFill>
        <p:spPr bwMode="auto">
          <a:xfrm>
            <a:off x="2857501" y="2571751"/>
            <a:ext cx="5905500" cy="3286125"/>
          </a:xfrm>
          <a:prstGeom prst="rect">
            <a:avLst/>
          </a:prstGeom>
          <a:noFill/>
          <a:ln w="9525">
            <a:noFill/>
            <a:miter lim="800000"/>
            <a:headEnd/>
            <a:tailEnd/>
          </a:ln>
        </p:spPr>
      </p:pic>
      <p:sp>
        <p:nvSpPr>
          <p:cNvPr id="30724" name="TextBox 3"/>
          <p:cNvSpPr txBox="1">
            <a:spLocks noChangeArrowheads="1"/>
          </p:cNvSpPr>
          <p:nvPr/>
        </p:nvSpPr>
        <p:spPr bwMode="auto">
          <a:xfrm>
            <a:off x="4095751" y="6143626"/>
            <a:ext cx="6096000" cy="461963"/>
          </a:xfrm>
          <a:prstGeom prst="rect">
            <a:avLst/>
          </a:prstGeom>
          <a:noFill/>
          <a:ln w="9525">
            <a:noFill/>
            <a:miter lim="800000"/>
            <a:headEnd/>
            <a:tailEnd/>
          </a:ln>
        </p:spPr>
        <p:txBody>
          <a:bodyPr>
            <a:spAutoFit/>
          </a:bodyPr>
          <a:lstStyle/>
          <a:p>
            <a:r>
              <a:rPr lang="en-US" sz="2400" b="1"/>
              <a:t>Grade II</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81000" y="0"/>
            <a:ext cx="10972800" cy="1143000"/>
          </a:xfrm>
        </p:spPr>
        <p:txBody>
          <a:bodyPr/>
          <a:lstStyle/>
          <a:p>
            <a:pPr eaLnBrk="1" hangingPunct="1"/>
            <a:r>
              <a:rPr lang="en-US" sz="3600" b="1" smtClean="0"/>
              <a:t>Splenic</a:t>
            </a:r>
            <a:r>
              <a:rPr lang="en-US" sz="3600" b="1" smtClean="0">
                <a:solidFill>
                  <a:srgbClr val="FF0000"/>
                </a:solidFill>
              </a:rPr>
              <a:t> </a:t>
            </a:r>
            <a:r>
              <a:rPr lang="en-US" sz="3600" b="1" smtClean="0"/>
              <a:t>injury</a:t>
            </a:r>
          </a:p>
        </p:txBody>
      </p:sp>
      <p:pic>
        <p:nvPicPr>
          <p:cNvPr id="31747" name="Picture 2" descr="splenic injury involving the hilum grade 4 + sub capsular hematoma.jpg"/>
          <p:cNvPicPr>
            <a:picLocks noChangeAspect="1"/>
          </p:cNvPicPr>
          <p:nvPr/>
        </p:nvPicPr>
        <p:blipFill>
          <a:blip r:embed="rId2" cstate="print"/>
          <a:srcRect/>
          <a:stretch>
            <a:fillRect/>
          </a:stretch>
        </p:blipFill>
        <p:spPr bwMode="auto">
          <a:xfrm>
            <a:off x="3048000" y="2000250"/>
            <a:ext cx="6096000" cy="3975100"/>
          </a:xfrm>
          <a:prstGeom prst="rect">
            <a:avLst/>
          </a:prstGeom>
          <a:noFill/>
          <a:ln w="9525">
            <a:noFill/>
            <a:miter lim="800000"/>
            <a:headEnd/>
            <a:tailEnd/>
          </a:ln>
        </p:spPr>
      </p:pic>
      <p:sp>
        <p:nvSpPr>
          <p:cNvPr id="31748" name="TextBox 3"/>
          <p:cNvSpPr txBox="1">
            <a:spLocks noChangeArrowheads="1"/>
          </p:cNvSpPr>
          <p:nvPr/>
        </p:nvSpPr>
        <p:spPr bwMode="auto">
          <a:xfrm>
            <a:off x="4762500" y="1143001"/>
            <a:ext cx="6096000" cy="461963"/>
          </a:xfrm>
          <a:prstGeom prst="rect">
            <a:avLst/>
          </a:prstGeom>
          <a:noFill/>
          <a:ln w="9525">
            <a:noFill/>
            <a:miter lim="800000"/>
            <a:headEnd/>
            <a:tailEnd/>
          </a:ln>
        </p:spPr>
        <p:txBody>
          <a:bodyPr>
            <a:spAutoFit/>
          </a:bodyPr>
          <a:lstStyle/>
          <a:p>
            <a:r>
              <a:rPr lang="en-US" sz="2400" b="1"/>
              <a:t>Grade IV</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a:xfrm>
            <a:off x="1" y="1"/>
            <a:ext cx="11664951" cy="1470025"/>
          </a:xfrm>
        </p:spPr>
        <p:txBody>
          <a:bodyPr/>
          <a:lstStyle/>
          <a:p>
            <a:r>
              <a:rPr lang="en-US" sz="3600" b="1" u="sng" smtClean="0">
                <a:solidFill>
                  <a:srgbClr val="FF0000"/>
                </a:solidFill>
              </a:rPr>
              <a:t>Management options in splenic injury</a:t>
            </a:r>
          </a:p>
        </p:txBody>
      </p:sp>
      <p:sp>
        <p:nvSpPr>
          <p:cNvPr id="32771" name="Subtitle 2"/>
          <p:cNvSpPr>
            <a:spLocks noGrp="1"/>
          </p:cNvSpPr>
          <p:nvPr>
            <p:ph type="subTitle" idx="1"/>
          </p:nvPr>
        </p:nvSpPr>
        <p:spPr>
          <a:xfrm>
            <a:off x="381000" y="1341439"/>
            <a:ext cx="11811000" cy="5214937"/>
          </a:xfrm>
        </p:spPr>
        <p:txBody>
          <a:bodyPr/>
          <a:lstStyle/>
          <a:p>
            <a:pPr marL="514350" indent="-514350" algn="l"/>
            <a:r>
              <a:rPr lang="en-US" sz="2800" smtClean="0">
                <a:solidFill>
                  <a:srgbClr val="FF0000"/>
                </a:solidFill>
              </a:rPr>
              <a:t>   what do we mean by conservative ttx and conservative surgery?</a:t>
            </a:r>
          </a:p>
          <a:p>
            <a:pPr marL="514350" indent="-514350" algn="l"/>
            <a:r>
              <a:rPr lang="en-US" sz="2800" smtClean="0">
                <a:solidFill>
                  <a:srgbClr val="FF0000"/>
                </a:solidFill>
              </a:rPr>
              <a:t>     1. </a:t>
            </a:r>
            <a:r>
              <a:rPr lang="en-US" sz="2800" b="1" smtClean="0">
                <a:solidFill>
                  <a:srgbClr val="FF0000"/>
                </a:solidFill>
              </a:rPr>
              <a:t>Conservative ttx  – 1- Observation</a:t>
            </a:r>
          </a:p>
          <a:p>
            <a:pPr marL="514350" indent="-514350"/>
            <a:r>
              <a:rPr lang="en-US" sz="2800" b="1" smtClean="0">
                <a:solidFill>
                  <a:srgbClr val="FF0000"/>
                </a:solidFill>
              </a:rPr>
              <a:t>- 2-may followed by a selective                                                           splenic artrey embolization ( if pt deteriorated or got bleeding) </a:t>
            </a:r>
            <a:r>
              <a:rPr lang="en-US" sz="2800" smtClean="0">
                <a:solidFill>
                  <a:srgbClr val="FF0000"/>
                </a:solidFill>
              </a:rPr>
              <a:t>    </a:t>
            </a:r>
          </a:p>
          <a:p>
            <a:pPr marL="514350" indent="-514350" algn="l"/>
            <a:r>
              <a:rPr lang="en-US" sz="2800" smtClean="0">
                <a:solidFill>
                  <a:srgbClr val="FF0000"/>
                </a:solidFill>
              </a:rPr>
              <a:t>   2.Surgery</a:t>
            </a:r>
          </a:p>
          <a:p>
            <a:pPr marL="514350" indent="-514350" algn="l"/>
            <a:r>
              <a:rPr lang="en-US" sz="2800" smtClean="0">
                <a:solidFill>
                  <a:srgbClr val="FF0000"/>
                </a:solidFill>
              </a:rPr>
              <a:t>         a. Splenic preservation – </a:t>
            </a:r>
            <a:r>
              <a:rPr lang="en-US" sz="2800" b="1" smtClean="0">
                <a:solidFill>
                  <a:srgbClr val="FF0000"/>
                </a:solidFill>
              </a:rPr>
              <a:t>conservative surgery</a:t>
            </a:r>
          </a:p>
          <a:p>
            <a:pPr marL="514350" indent="-514350" algn="l"/>
            <a:r>
              <a:rPr lang="en-US" sz="2800" b="1" smtClean="0">
                <a:solidFill>
                  <a:srgbClr val="FF0000"/>
                </a:solidFill>
              </a:rPr>
              <a:t>                - 1- splenorraphy</a:t>
            </a:r>
          </a:p>
          <a:p>
            <a:pPr marL="514350" indent="-514350" algn="l"/>
            <a:r>
              <a:rPr lang="en-US" sz="2800" b="1" smtClean="0">
                <a:solidFill>
                  <a:srgbClr val="FF0000"/>
                </a:solidFill>
              </a:rPr>
              <a:t>                - 2- partial splenectomy</a:t>
            </a:r>
          </a:p>
          <a:p>
            <a:pPr marL="514350" indent="-514350" algn="l"/>
            <a:r>
              <a:rPr lang="en-US" sz="2800" smtClean="0">
                <a:solidFill>
                  <a:srgbClr val="FF0000"/>
                </a:solidFill>
              </a:rPr>
              <a:t>         b. splenectomy</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3600" smtClean="0">
                <a:solidFill>
                  <a:srgbClr val="FF0000"/>
                </a:solidFill>
              </a:rPr>
              <a:t>Why they give vaccine after surgery and what patients are given the vaccine?</a:t>
            </a:r>
          </a:p>
        </p:txBody>
      </p:sp>
      <p:sp>
        <p:nvSpPr>
          <p:cNvPr id="33795" name="Content Placeholder 2"/>
          <p:cNvSpPr>
            <a:spLocks noGrp="1"/>
          </p:cNvSpPr>
          <p:nvPr>
            <p:ph idx="1"/>
          </p:nvPr>
        </p:nvSpPr>
        <p:spPr/>
        <p:txBody>
          <a:bodyPr/>
          <a:lstStyle/>
          <a:p>
            <a:r>
              <a:rPr lang="en-US" sz="2800" smtClean="0">
                <a:solidFill>
                  <a:srgbClr val="FF0000"/>
                </a:solidFill>
              </a:rPr>
              <a:t>For the risk of encapsulate bacteria </a:t>
            </a:r>
            <a:br>
              <a:rPr lang="en-US" sz="2800" smtClean="0">
                <a:solidFill>
                  <a:srgbClr val="FF0000"/>
                </a:solidFill>
              </a:rPr>
            </a:br>
            <a:r>
              <a:rPr lang="en-US" sz="2800" smtClean="0">
                <a:solidFill>
                  <a:srgbClr val="FF0000"/>
                </a:solidFill>
              </a:rPr>
              <a:t>fulminating infection : mostly in chest with diplococci : meningococcus , H.influenza , pneumococcus </a:t>
            </a:r>
          </a:p>
          <a:p>
            <a:r>
              <a:rPr lang="en-US" sz="2800" smtClean="0">
                <a:solidFill>
                  <a:srgbClr val="FF0000"/>
                </a:solidFill>
              </a:rPr>
              <a:t>Given for : </a:t>
            </a:r>
          </a:p>
          <a:p>
            <a:r>
              <a:rPr lang="en-US" sz="2800" smtClean="0">
                <a:solidFill>
                  <a:srgbClr val="FF0000"/>
                </a:solidFill>
              </a:rPr>
              <a:t>Extremities of ages especially in children ( immunity ) </a:t>
            </a:r>
          </a:p>
          <a:p>
            <a:r>
              <a:rPr lang="en-US" sz="2800" smtClean="0">
                <a:solidFill>
                  <a:srgbClr val="FF0000"/>
                </a:solidFill>
              </a:rPr>
              <a:t>We also give long acting antibiotics for a while </a:t>
            </a:r>
          </a:p>
          <a:p>
            <a:endParaRPr lang="en-US" sz="2800" smtClean="0">
              <a:solidFill>
                <a:srgbClr val="FF0000"/>
              </a:solidFill>
            </a:endParaRPr>
          </a:p>
          <a:p>
            <a:r>
              <a:rPr lang="en-US" sz="2800" smtClean="0">
                <a:solidFill>
                  <a:srgbClr val="FF0000"/>
                </a:solidFill>
              </a:rPr>
              <a:t>Vaccine name: pneumovax – pneumococcus </a:t>
            </a:r>
          </a:p>
          <a:p>
            <a:r>
              <a:rPr lang="en-US" sz="2800" smtClean="0">
                <a:solidFill>
                  <a:srgbClr val="FF0000"/>
                </a:solidFill>
              </a:rPr>
              <a:t>The new vaccine : polyvalent vaccine</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smtClean="0"/>
          </a:p>
        </p:txBody>
      </p:sp>
      <p:sp>
        <p:nvSpPr>
          <p:cNvPr id="34819" name="Content Placeholder 2"/>
          <p:cNvSpPr>
            <a:spLocks noGrp="1"/>
          </p:cNvSpPr>
          <p:nvPr>
            <p:ph idx="1"/>
          </p:nvPr>
        </p:nvSpPr>
        <p:spPr/>
        <p:txBody>
          <a:bodyPr/>
          <a:lstStyle/>
          <a:p>
            <a:r>
              <a:rPr lang="en-US" smtClean="0">
                <a:solidFill>
                  <a:srgbClr val="FF0000"/>
                </a:solidFill>
              </a:rPr>
              <a:t>Which grades of splenic injury needs conservative ttx? </a:t>
            </a:r>
            <a:br>
              <a:rPr lang="en-US" smtClean="0">
                <a:solidFill>
                  <a:srgbClr val="FF0000"/>
                </a:solidFill>
              </a:rPr>
            </a:br>
            <a:r>
              <a:rPr lang="en-US" smtClean="0">
                <a:solidFill>
                  <a:srgbClr val="FF0000"/>
                </a:solidFill>
              </a:rPr>
              <a:t>Grade 1,2 and 3 </a:t>
            </a:r>
          </a:p>
          <a:p>
            <a:endParaRPr lang="en-US" smtClean="0">
              <a:solidFill>
                <a:srgbClr val="FF0000"/>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algn="r" rtl="1"/>
            <a:r>
              <a:rPr lang="ar-JO" dirty="0" smtClean="0"/>
              <a:t>هسا ما النا طريق الا نفتح ونشوف </a:t>
            </a:r>
            <a:r>
              <a:rPr lang="ar-JO" dirty="0" err="1" smtClean="0"/>
              <a:t>شو</a:t>
            </a:r>
            <a:r>
              <a:rPr lang="ar-JO" dirty="0" smtClean="0"/>
              <a:t> القصة </a:t>
            </a:r>
          </a:p>
          <a:p>
            <a:pPr algn="r" rtl="1"/>
            <a:r>
              <a:rPr lang="ar-JO" dirty="0" smtClean="0"/>
              <a:t>بس فتحنا مثل ما </a:t>
            </a:r>
            <a:r>
              <a:rPr lang="ar-JO" dirty="0" err="1" smtClean="0"/>
              <a:t>انتو</a:t>
            </a:r>
            <a:r>
              <a:rPr lang="ar-JO" dirty="0" smtClean="0"/>
              <a:t> </a:t>
            </a:r>
            <a:r>
              <a:rPr lang="ar-JO" dirty="0" err="1" smtClean="0"/>
              <a:t>شايفين</a:t>
            </a:r>
            <a:r>
              <a:rPr lang="ar-JO" dirty="0" smtClean="0"/>
              <a:t> بالصورة </a:t>
            </a:r>
            <a:br>
              <a:rPr lang="ar-JO" dirty="0" smtClean="0"/>
            </a:br>
            <a:r>
              <a:rPr lang="ar-JO" dirty="0" smtClean="0"/>
              <a:t>مبين فيه </a:t>
            </a:r>
            <a:r>
              <a:rPr lang="en-US" dirty="0" smtClean="0"/>
              <a:t>obstruction </a:t>
            </a:r>
            <a:br>
              <a:rPr lang="en-US" dirty="0" smtClean="0"/>
            </a:br>
            <a:r>
              <a:rPr lang="en-US" dirty="0" smtClean="0"/>
              <a:t>upper</a:t>
            </a:r>
            <a:r>
              <a:rPr lang="en-US" dirty="0" smtClean="0">
                <a:sym typeface="Wingdings" panose="05000000000000000000" pitchFamily="2" charset="2"/>
              </a:rPr>
              <a:t></a:t>
            </a:r>
            <a:r>
              <a:rPr lang="en-US" dirty="0" smtClean="0"/>
              <a:t> bowel healthy </a:t>
            </a:r>
            <a:br>
              <a:rPr lang="en-US" dirty="0" smtClean="0"/>
            </a:br>
            <a:r>
              <a:rPr lang="en-US" dirty="0" smtClean="0"/>
              <a:t>lower </a:t>
            </a:r>
            <a:r>
              <a:rPr lang="en-US" dirty="0" smtClean="0">
                <a:sym typeface="Wingdings" panose="05000000000000000000" pitchFamily="2" charset="2"/>
              </a:rPr>
              <a:t> bowel black in color </a:t>
            </a:r>
            <a:r>
              <a:rPr lang="en-US" dirty="0" smtClean="0"/>
              <a:t> </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034989"/>
            <a:ext cx="5181600" cy="3854824"/>
          </a:xfrm>
        </p:spPr>
      </p:pic>
      <p:sp>
        <p:nvSpPr>
          <p:cNvPr id="4" name="Oval 3"/>
          <p:cNvSpPr/>
          <p:nvPr/>
        </p:nvSpPr>
        <p:spPr>
          <a:xfrm>
            <a:off x="7047914" y="4895557"/>
            <a:ext cx="1842868" cy="1069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975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r>
              <a:rPr lang="en-US" smtClean="0">
                <a:solidFill>
                  <a:schemeClr val="accent2"/>
                </a:solidFill>
              </a:rPr>
              <a:t>Liver injury</a:t>
            </a:r>
          </a:p>
        </p:txBody>
      </p:sp>
      <p:pic>
        <p:nvPicPr>
          <p:cNvPr id="35843" name="Picture 3" descr="liver0001a_thumb[1]grade Iv inj..jpg"/>
          <p:cNvPicPr>
            <a:picLocks noGrp="1" noChangeAspect="1"/>
          </p:cNvPicPr>
          <p:nvPr>
            <p:ph type="body" idx="1"/>
          </p:nvPr>
        </p:nvPicPr>
        <p:blipFill>
          <a:blip r:embed="rId2" cstate="print"/>
          <a:srcRect/>
          <a:stretch>
            <a:fillRect/>
          </a:stretch>
        </p:blipFill>
        <p:spPr>
          <a:xfrm>
            <a:off x="2063751" y="1989139"/>
            <a:ext cx="7584016" cy="4103687"/>
          </a:xfrm>
          <a:noFill/>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solidFill>
                  <a:srgbClr val="FF0000"/>
                </a:solidFill>
              </a:rPr>
              <a:t>Pringle maneuver</a:t>
            </a:r>
          </a:p>
        </p:txBody>
      </p:sp>
      <p:sp>
        <p:nvSpPr>
          <p:cNvPr id="36867" name="Content Placeholder 2"/>
          <p:cNvSpPr>
            <a:spLocks noGrp="1"/>
          </p:cNvSpPr>
          <p:nvPr>
            <p:ph idx="1"/>
          </p:nvPr>
        </p:nvSpPr>
        <p:spPr/>
        <p:txBody>
          <a:bodyPr/>
          <a:lstStyle/>
          <a:p>
            <a:r>
              <a:rPr lang="en-US" smtClean="0">
                <a:solidFill>
                  <a:srgbClr val="FF0000"/>
                </a:solidFill>
              </a:rPr>
              <a:t>Clamp the hepatic artery and portal vein and the bile duct</a:t>
            </a:r>
          </a:p>
          <a:p>
            <a:r>
              <a:rPr lang="en-US" smtClean="0">
                <a:solidFill>
                  <a:srgbClr val="FF0000"/>
                </a:solidFill>
              </a:rPr>
              <a:t>Because we have severe bleeding</a:t>
            </a:r>
          </a:p>
          <a:p>
            <a:endParaRPr lang="en-US" smtClean="0">
              <a:solidFill>
                <a:srgbClr val="FF0000"/>
              </a:solidFill>
            </a:endParaRPr>
          </a:p>
          <a:p>
            <a:r>
              <a:rPr lang="en-US" smtClean="0">
                <a:solidFill>
                  <a:srgbClr val="FF0000"/>
                </a:solidFill>
              </a:rPr>
              <a:t>Lesser omentum free edge clamping</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p:txBody>
          <a:bodyPr/>
          <a:lstStyle/>
          <a:p>
            <a:pPr algn="l"/>
            <a:r>
              <a:rPr lang="en-US" sz="2800" u="sng" smtClean="0"/>
              <a:t>Symptoms of a liver injury</a:t>
            </a:r>
          </a:p>
        </p:txBody>
      </p:sp>
      <p:sp>
        <p:nvSpPr>
          <p:cNvPr id="37891" name="Rectangle 3"/>
          <p:cNvSpPr>
            <a:spLocks noGrp="1"/>
          </p:cNvSpPr>
          <p:nvPr>
            <p:ph type="body" idx="1"/>
          </p:nvPr>
        </p:nvSpPr>
        <p:spPr>
          <a:xfrm>
            <a:off x="624417" y="1125538"/>
            <a:ext cx="10972800" cy="4525962"/>
          </a:xfrm>
        </p:spPr>
        <p:txBody>
          <a:bodyPr/>
          <a:lstStyle/>
          <a:p>
            <a:pPr>
              <a:buFont typeface="Arial" charset="0"/>
              <a:buNone/>
            </a:pPr>
            <a:r>
              <a:rPr lang="en-US" sz="2800" smtClean="0"/>
              <a:t>right upper quadrant pain, increase with deep breathing. </a:t>
            </a:r>
          </a:p>
          <a:p>
            <a:pPr>
              <a:buFont typeface="Arial" charset="0"/>
              <a:buNone/>
            </a:pPr>
            <a:r>
              <a:rPr lang="en-US" sz="2800" smtClean="0"/>
              <a:t>nausea or vomiting, tachycardia and fainting, </a:t>
            </a:r>
          </a:p>
          <a:p>
            <a:pPr>
              <a:buFont typeface="Arial" charset="0"/>
              <a:buNone/>
            </a:pPr>
            <a:endParaRPr lang="en-US" sz="2800" u="sng" smtClean="0"/>
          </a:p>
          <a:p>
            <a:pPr>
              <a:buFont typeface="Arial" charset="0"/>
              <a:buNone/>
            </a:pPr>
            <a:r>
              <a:rPr lang="en-US" sz="2800" u="sng" smtClean="0"/>
              <a:t>Physical examination</a:t>
            </a:r>
            <a:r>
              <a:rPr lang="en-US" sz="2800" smtClean="0"/>
              <a:t> :</a:t>
            </a:r>
          </a:p>
          <a:p>
            <a:pPr>
              <a:buFont typeface="Arial" charset="0"/>
              <a:buNone/>
            </a:pPr>
            <a:r>
              <a:rPr lang="en-US" sz="2800" smtClean="0"/>
              <a:t>tenderness to palpation in the right upper quadrant of the abdomen. Abnormalities of blood pressure and pulse will be noted (low blood pressure and pulse over 100). </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857251" y="-357188"/>
            <a:ext cx="10363200" cy="1470026"/>
          </a:xfrm>
        </p:spPr>
        <p:txBody>
          <a:bodyPr/>
          <a:lstStyle/>
          <a:p>
            <a:pPr eaLnBrk="1" hangingPunct="1"/>
            <a:r>
              <a:rPr lang="en-US" sz="3600" b="1" u="sng" smtClean="0"/>
              <a:t>Liver injury scale</a:t>
            </a:r>
          </a:p>
        </p:txBody>
      </p:sp>
      <p:sp>
        <p:nvSpPr>
          <p:cNvPr id="38915" name="Subtitle 2"/>
          <p:cNvSpPr>
            <a:spLocks noGrp="1"/>
          </p:cNvSpPr>
          <p:nvPr>
            <p:ph type="subTitle" idx="1"/>
          </p:nvPr>
        </p:nvSpPr>
        <p:spPr>
          <a:xfrm>
            <a:off x="0" y="785814"/>
            <a:ext cx="12192000" cy="6072187"/>
          </a:xfrm>
        </p:spPr>
        <p:txBody>
          <a:bodyPr/>
          <a:lstStyle/>
          <a:p>
            <a:pPr algn="l" eaLnBrk="1" hangingPunct="1">
              <a:lnSpc>
                <a:spcPct val="90000"/>
              </a:lnSpc>
            </a:pPr>
            <a:r>
              <a:rPr lang="en-US" sz="2400" b="1" u="sng" smtClean="0">
                <a:solidFill>
                  <a:schemeClr val="tx1"/>
                </a:solidFill>
              </a:rPr>
              <a:t>Grade I :</a:t>
            </a:r>
            <a:r>
              <a:rPr lang="en-US" sz="2400" b="1" smtClean="0">
                <a:solidFill>
                  <a:schemeClr val="tx1"/>
                </a:solidFill>
              </a:rPr>
              <a:t>Sub capsular hematoma &lt; 10%of surface area,non expanding.</a:t>
            </a:r>
          </a:p>
          <a:p>
            <a:pPr algn="l" eaLnBrk="1" hangingPunct="1">
              <a:lnSpc>
                <a:spcPct val="90000"/>
              </a:lnSpc>
            </a:pPr>
            <a:r>
              <a:rPr lang="en-US" sz="2400" b="1" smtClean="0">
                <a:solidFill>
                  <a:schemeClr val="tx1"/>
                </a:solidFill>
              </a:rPr>
              <a:t>     Laceration  &lt; 1cm parenchymal  depth,non bleeding.</a:t>
            </a:r>
          </a:p>
          <a:p>
            <a:pPr algn="l" eaLnBrk="1" hangingPunct="1">
              <a:lnSpc>
                <a:spcPct val="90000"/>
              </a:lnSpc>
            </a:pPr>
            <a:r>
              <a:rPr lang="en-US" sz="2400" b="1" u="sng" smtClean="0">
                <a:solidFill>
                  <a:schemeClr val="tx1"/>
                </a:solidFill>
              </a:rPr>
              <a:t>Grade II :</a:t>
            </a:r>
            <a:r>
              <a:rPr lang="en-US" sz="2400" b="1" smtClean="0">
                <a:solidFill>
                  <a:schemeClr val="tx1"/>
                </a:solidFill>
              </a:rPr>
              <a:t>Sub capsular hematoma 10-50%</a:t>
            </a:r>
          </a:p>
          <a:p>
            <a:pPr algn="l" eaLnBrk="1" hangingPunct="1">
              <a:lnSpc>
                <a:spcPct val="90000"/>
              </a:lnSpc>
            </a:pPr>
            <a:r>
              <a:rPr lang="en-US" sz="2400" b="1" smtClean="0">
                <a:solidFill>
                  <a:schemeClr val="tx1"/>
                </a:solidFill>
              </a:rPr>
              <a:t>     parenchymal Laceration 1-3 in depth ,&lt;10 cm in length.</a:t>
            </a:r>
          </a:p>
          <a:p>
            <a:pPr algn="l" eaLnBrk="1" hangingPunct="1">
              <a:lnSpc>
                <a:spcPct val="90000"/>
              </a:lnSpc>
            </a:pPr>
            <a:r>
              <a:rPr lang="en-US" sz="2400" b="1" u="sng" smtClean="0">
                <a:solidFill>
                  <a:schemeClr val="tx1"/>
                </a:solidFill>
              </a:rPr>
              <a:t>Grade III :</a:t>
            </a:r>
            <a:r>
              <a:rPr lang="en-US" sz="2400" b="1" smtClean="0">
                <a:solidFill>
                  <a:schemeClr val="tx1"/>
                </a:solidFill>
              </a:rPr>
              <a:t>Sub capsular hematoma  &gt;50 %</a:t>
            </a:r>
          </a:p>
          <a:p>
            <a:pPr algn="l" eaLnBrk="1" hangingPunct="1">
              <a:lnSpc>
                <a:spcPct val="90000"/>
              </a:lnSpc>
            </a:pPr>
            <a:r>
              <a:rPr lang="en-US" sz="2400" smtClean="0">
                <a:solidFill>
                  <a:schemeClr val="tx1"/>
                </a:solidFill>
              </a:rPr>
              <a:t>                 </a:t>
            </a:r>
            <a:r>
              <a:rPr lang="en-US" sz="2400" b="1" smtClean="0">
                <a:solidFill>
                  <a:schemeClr val="tx1"/>
                </a:solidFill>
              </a:rPr>
              <a:t>3 cm parenchymal depth.</a:t>
            </a:r>
          </a:p>
          <a:p>
            <a:pPr algn="l" eaLnBrk="1" hangingPunct="1">
              <a:lnSpc>
                <a:spcPct val="90000"/>
              </a:lnSpc>
            </a:pPr>
            <a:r>
              <a:rPr lang="en-US" sz="2400" b="1" u="sng" smtClean="0">
                <a:solidFill>
                  <a:schemeClr val="tx1"/>
                </a:solidFill>
              </a:rPr>
              <a:t>Grade IV :</a:t>
            </a:r>
            <a:r>
              <a:rPr lang="en-US" sz="2400" b="1" smtClean="0">
                <a:solidFill>
                  <a:schemeClr val="tx1"/>
                </a:solidFill>
              </a:rPr>
              <a:t> Ruptured intra parechymal hematoma with active bleeding.</a:t>
            </a:r>
          </a:p>
          <a:p>
            <a:pPr algn="l" eaLnBrk="1" hangingPunct="1">
              <a:lnSpc>
                <a:spcPct val="90000"/>
              </a:lnSpc>
            </a:pPr>
            <a:r>
              <a:rPr lang="en-US" sz="2400" b="1" smtClean="0">
                <a:solidFill>
                  <a:schemeClr val="tx1"/>
                </a:solidFill>
              </a:rPr>
              <a:t>      Parechymal distruption involving 25-50%of hepatic lobe.</a:t>
            </a:r>
          </a:p>
          <a:p>
            <a:pPr algn="l" eaLnBrk="1" hangingPunct="1">
              <a:lnSpc>
                <a:spcPct val="90000"/>
              </a:lnSpc>
            </a:pPr>
            <a:r>
              <a:rPr lang="en-US" sz="2400" b="1" u="sng" smtClean="0">
                <a:solidFill>
                  <a:schemeClr val="tx1"/>
                </a:solidFill>
              </a:rPr>
              <a:t>Grade V :</a:t>
            </a:r>
            <a:r>
              <a:rPr lang="en-US" sz="2400" b="1" smtClean="0">
                <a:solidFill>
                  <a:schemeClr val="tx1"/>
                </a:solidFill>
              </a:rPr>
              <a:t> Parenchymal distruption &gt;50%of hepatic lobe</a:t>
            </a:r>
          </a:p>
          <a:p>
            <a:pPr algn="l" eaLnBrk="1" hangingPunct="1">
              <a:lnSpc>
                <a:spcPct val="90000"/>
              </a:lnSpc>
            </a:pPr>
            <a:r>
              <a:rPr lang="en-US" sz="2400" b="1" smtClean="0">
                <a:solidFill>
                  <a:schemeClr val="tx1"/>
                </a:solidFill>
              </a:rPr>
              <a:t>    Vascular injuries :hepatic veins,inf. Vena cava.</a:t>
            </a:r>
          </a:p>
          <a:p>
            <a:pPr algn="l" eaLnBrk="1" hangingPunct="1">
              <a:lnSpc>
                <a:spcPct val="90000"/>
              </a:lnSpc>
            </a:pPr>
            <a:endParaRPr lang="en-US" sz="2400" b="1" smtClean="0">
              <a:solidFill>
                <a:schemeClr val="tx1"/>
              </a:solidFill>
            </a:endParaRPr>
          </a:p>
          <a:p>
            <a:pPr algn="l" eaLnBrk="1" hangingPunct="1">
              <a:lnSpc>
                <a:spcPct val="90000"/>
              </a:lnSpc>
            </a:pPr>
            <a:endParaRPr lang="en-US" sz="2400" smtClean="0">
              <a:solidFill>
                <a:schemeClr val="tx1"/>
              </a:solidFill>
            </a:endParaRPr>
          </a:p>
          <a:p>
            <a:pPr algn="l" eaLnBrk="1" hangingPunct="1">
              <a:lnSpc>
                <a:spcPct val="90000"/>
              </a:lnSpc>
              <a:buFont typeface="Wingdings" pitchFamily="2" charset="2"/>
              <a:buChar char="Ø"/>
            </a:pPr>
            <a:endParaRPr lang="en-US" sz="3400" smtClean="0">
              <a:solidFill>
                <a:schemeClr val="tx1"/>
              </a:solidFill>
            </a:endParaRPr>
          </a:p>
          <a:p>
            <a:pPr algn="l" eaLnBrk="1" hangingPunct="1">
              <a:lnSpc>
                <a:spcPct val="90000"/>
              </a:lnSpc>
            </a:pPr>
            <a:endParaRPr lang="en-US" sz="2600" smtClean="0">
              <a:solidFill>
                <a:schemeClr val="tx1"/>
              </a:solidFill>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b="1" smtClean="0">
                <a:solidFill>
                  <a:schemeClr val="accent2"/>
                </a:solidFill>
              </a:rPr>
              <a:t>Liver injury</a:t>
            </a:r>
          </a:p>
        </p:txBody>
      </p:sp>
      <p:pic>
        <p:nvPicPr>
          <p:cNvPr id="39939" name="Picture 2" descr="liver0002b_thumb[1]grade11 injury.jpg"/>
          <p:cNvPicPr>
            <a:picLocks noChangeAspect="1"/>
          </p:cNvPicPr>
          <p:nvPr/>
        </p:nvPicPr>
        <p:blipFill>
          <a:blip r:embed="rId2" cstate="print"/>
          <a:srcRect/>
          <a:stretch>
            <a:fillRect/>
          </a:stretch>
        </p:blipFill>
        <p:spPr bwMode="auto">
          <a:xfrm>
            <a:off x="476251" y="2071688"/>
            <a:ext cx="4603749" cy="3714750"/>
          </a:xfrm>
          <a:prstGeom prst="rect">
            <a:avLst/>
          </a:prstGeom>
          <a:noFill/>
          <a:ln w="9525">
            <a:noFill/>
            <a:miter lim="800000"/>
            <a:headEnd/>
            <a:tailEnd/>
          </a:ln>
        </p:spPr>
      </p:pic>
      <p:pic>
        <p:nvPicPr>
          <p:cNvPr id="39940" name="Picture 3" descr="liver0001a_thumb[1]grade Iv inj..jpg"/>
          <p:cNvPicPr>
            <a:picLocks noChangeAspect="1"/>
          </p:cNvPicPr>
          <p:nvPr/>
        </p:nvPicPr>
        <p:blipFill>
          <a:blip r:embed="rId3" cstate="print"/>
          <a:srcRect/>
          <a:stretch>
            <a:fillRect/>
          </a:stretch>
        </p:blipFill>
        <p:spPr bwMode="auto">
          <a:xfrm>
            <a:off x="6477001" y="2143126"/>
            <a:ext cx="5143500" cy="3643313"/>
          </a:xfrm>
          <a:prstGeom prst="rect">
            <a:avLst/>
          </a:prstGeom>
          <a:noFill/>
          <a:ln w="9525">
            <a:noFill/>
            <a:miter lim="800000"/>
            <a:headEnd/>
            <a:tailEnd/>
          </a:ln>
        </p:spPr>
      </p:pic>
      <p:sp>
        <p:nvSpPr>
          <p:cNvPr id="39941" name="TextBox 4"/>
          <p:cNvSpPr txBox="1">
            <a:spLocks noChangeArrowheads="1"/>
          </p:cNvSpPr>
          <p:nvPr/>
        </p:nvSpPr>
        <p:spPr bwMode="auto">
          <a:xfrm>
            <a:off x="1714501" y="6143626"/>
            <a:ext cx="3619500" cy="461963"/>
          </a:xfrm>
          <a:prstGeom prst="rect">
            <a:avLst/>
          </a:prstGeom>
          <a:noFill/>
          <a:ln w="9525">
            <a:noFill/>
            <a:miter lim="800000"/>
            <a:headEnd/>
            <a:tailEnd/>
          </a:ln>
        </p:spPr>
        <p:txBody>
          <a:bodyPr>
            <a:spAutoFit/>
          </a:bodyPr>
          <a:lstStyle/>
          <a:p>
            <a:r>
              <a:rPr lang="en-US" sz="2400" b="1">
                <a:latin typeface="Calibri" pitchFamily="34" charset="0"/>
              </a:rPr>
              <a:t>Grade II</a:t>
            </a:r>
          </a:p>
        </p:txBody>
      </p:sp>
      <p:sp>
        <p:nvSpPr>
          <p:cNvPr id="39942" name="TextBox 5"/>
          <p:cNvSpPr txBox="1">
            <a:spLocks noChangeArrowheads="1"/>
          </p:cNvSpPr>
          <p:nvPr/>
        </p:nvSpPr>
        <p:spPr bwMode="auto">
          <a:xfrm>
            <a:off x="7905751" y="6286501"/>
            <a:ext cx="3238500" cy="461963"/>
          </a:xfrm>
          <a:prstGeom prst="rect">
            <a:avLst/>
          </a:prstGeom>
          <a:noFill/>
          <a:ln w="9525">
            <a:noFill/>
            <a:miter lim="800000"/>
            <a:headEnd/>
            <a:tailEnd/>
          </a:ln>
        </p:spPr>
        <p:txBody>
          <a:bodyPr>
            <a:spAutoFit/>
          </a:bodyPr>
          <a:lstStyle/>
          <a:p>
            <a:r>
              <a:rPr lang="en-US" sz="2400" b="1">
                <a:latin typeface="Calibri" pitchFamily="34" charset="0"/>
              </a:rPr>
              <a:t>Grade IV</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527051" y="0"/>
            <a:ext cx="10972800" cy="922338"/>
          </a:xfrm>
        </p:spPr>
        <p:txBody>
          <a:bodyPr/>
          <a:lstStyle/>
          <a:p>
            <a:pPr algn="l"/>
            <a:r>
              <a:rPr lang="en-US" sz="3600" smtClean="0">
                <a:solidFill>
                  <a:schemeClr val="accent2"/>
                </a:solidFill>
              </a:rPr>
              <a:t>Treatment of liver injury</a:t>
            </a:r>
          </a:p>
        </p:txBody>
      </p:sp>
      <p:sp>
        <p:nvSpPr>
          <p:cNvPr id="40963" name="Rectangle 3"/>
          <p:cNvSpPr>
            <a:spLocks noGrp="1"/>
          </p:cNvSpPr>
          <p:nvPr>
            <p:ph type="body" idx="1"/>
          </p:nvPr>
        </p:nvSpPr>
        <p:spPr>
          <a:xfrm>
            <a:off x="0" y="1497014"/>
            <a:ext cx="12192000" cy="5360987"/>
          </a:xfrm>
        </p:spPr>
        <p:txBody>
          <a:bodyPr/>
          <a:lstStyle/>
          <a:p>
            <a:pPr>
              <a:buFont typeface="Arial" charset="0"/>
              <a:buNone/>
            </a:pPr>
            <a:r>
              <a:rPr lang="en-US" sz="2400" b="1" u="sng" smtClean="0">
                <a:solidFill>
                  <a:srgbClr val="FF0000"/>
                </a:solidFill>
              </a:rPr>
              <a:t>Nonoperative management:</a:t>
            </a:r>
            <a:r>
              <a:rPr lang="en-US" sz="2400" smtClean="0">
                <a:solidFill>
                  <a:srgbClr val="FF0000"/>
                </a:solidFill>
              </a:rPr>
              <a:t> is safe, effective, and clearly</a:t>
            </a:r>
          </a:p>
          <a:p>
            <a:pPr>
              <a:buFont typeface="Arial" charset="0"/>
              <a:buNone/>
            </a:pPr>
            <a:r>
              <a:rPr lang="en-US" sz="2400" smtClean="0">
                <a:solidFill>
                  <a:srgbClr val="FF0000"/>
                </a:solidFill>
              </a:rPr>
              <a:t>the treatment modality of choice in hemodynamically stable patients</a:t>
            </a:r>
            <a:r>
              <a:rPr lang="en-US" smtClean="0">
                <a:solidFill>
                  <a:srgbClr val="FF0000"/>
                </a:solidFill>
              </a:rPr>
              <a:t>. </a:t>
            </a:r>
          </a:p>
          <a:p>
            <a:pPr>
              <a:buFont typeface="Arial" charset="0"/>
              <a:buNone/>
            </a:pPr>
            <a:r>
              <a:rPr lang="en-US" sz="2400" smtClean="0">
                <a:solidFill>
                  <a:srgbClr val="FF0000"/>
                </a:solidFill>
              </a:rPr>
              <a:t>The weakness  in this treatment is the possibility of missing  an associated intra abdominal injury</a:t>
            </a:r>
          </a:p>
          <a:p>
            <a:pPr>
              <a:buFont typeface="Arial" charset="0"/>
              <a:buNone/>
            </a:pPr>
            <a:r>
              <a:rPr lang="en-US" sz="2400" b="1" u="sng" smtClean="0">
                <a:solidFill>
                  <a:srgbClr val="FF0000"/>
                </a:solidFill>
              </a:rPr>
              <a:t>Operative management</a:t>
            </a:r>
            <a:r>
              <a:rPr lang="en-US" sz="2400" smtClean="0">
                <a:solidFill>
                  <a:srgbClr val="FF0000"/>
                </a:solidFill>
              </a:rPr>
              <a:t> :</a:t>
            </a:r>
          </a:p>
          <a:p>
            <a:pPr>
              <a:buFont typeface="Arial" charset="0"/>
              <a:buNone/>
            </a:pPr>
            <a:r>
              <a:rPr lang="en-US" sz="2400" smtClean="0">
                <a:solidFill>
                  <a:srgbClr val="FF0000"/>
                </a:solidFill>
              </a:rPr>
              <a:t>    </a:t>
            </a:r>
            <a:r>
              <a:rPr lang="en-US" sz="2400" b="1" smtClean="0">
                <a:solidFill>
                  <a:srgbClr val="FF0000"/>
                </a:solidFill>
              </a:rPr>
              <a:t>- simple suture techniques </a:t>
            </a:r>
          </a:p>
          <a:p>
            <a:pPr>
              <a:buFont typeface="Arial" charset="0"/>
              <a:buNone/>
            </a:pPr>
            <a:r>
              <a:rPr lang="en-US" sz="2400" smtClean="0">
                <a:solidFill>
                  <a:srgbClr val="FF0000"/>
                </a:solidFill>
              </a:rPr>
              <a:t>   - </a:t>
            </a:r>
            <a:r>
              <a:rPr lang="en-US" sz="2400" b="1" smtClean="0">
                <a:solidFill>
                  <a:srgbClr val="FF0000"/>
                </a:solidFill>
              </a:rPr>
              <a:t>resectional debridement to control hemorrhage.</a:t>
            </a:r>
            <a:endParaRPr lang="ar-JO" sz="2400" b="1" smtClean="0">
              <a:solidFill>
                <a:srgbClr val="FF0000"/>
              </a:solidFill>
            </a:endParaRPr>
          </a:p>
          <a:p>
            <a:pPr>
              <a:buFont typeface="Arial" charset="0"/>
              <a:buNone/>
            </a:pPr>
            <a:r>
              <a:rPr lang="en-US" sz="2400" smtClean="0">
                <a:solidFill>
                  <a:srgbClr val="FF0000"/>
                </a:solidFill>
              </a:rPr>
              <a:t>   - </a:t>
            </a:r>
            <a:r>
              <a:rPr lang="en-US" sz="2400" b="1" smtClean="0">
                <a:solidFill>
                  <a:srgbClr val="FF0000"/>
                </a:solidFill>
              </a:rPr>
              <a:t>Anatomic resection</a:t>
            </a:r>
            <a:r>
              <a:rPr lang="en-US" sz="2400" smtClean="0">
                <a:solidFill>
                  <a:srgbClr val="FF0000"/>
                </a:solidFill>
              </a:rPr>
              <a:t>, </a:t>
            </a:r>
          </a:p>
          <a:p>
            <a:pPr>
              <a:buFont typeface="Arial" charset="0"/>
              <a:buNone/>
            </a:pPr>
            <a:r>
              <a:rPr lang="en-US" sz="2400" smtClean="0">
                <a:solidFill>
                  <a:srgbClr val="FF0000"/>
                </a:solidFill>
              </a:rPr>
              <a:t>   -hepatic artery ligation</a:t>
            </a:r>
          </a:p>
          <a:p>
            <a:pPr>
              <a:buFont typeface="Arial" charset="0"/>
              <a:buNone/>
            </a:pPr>
            <a:r>
              <a:rPr lang="en-US" sz="2400" smtClean="0">
                <a:solidFill>
                  <a:srgbClr val="FF0000"/>
                </a:solidFill>
              </a:rPr>
              <a:t>   - Mesh wrapping or </a:t>
            </a:r>
            <a:r>
              <a:rPr lang="en-US" sz="2400" b="1" smtClean="0">
                <a:solidFill>
                  <a:srgbClr val="FF0000"/>
                </a:solidFill>
              </a:rPr>
              <a:t>perihepatic packing</a:t>
            </a:r>
            <a:r>
              <a:rPr lang="en-US" sz="2400" smtClean="0">
                <a:solidFill>
                  <a:srgbClr val="FF0000"/>
                </a:solidFill>
              </a:rPr>
              <a:t>,</a:t>
            </a:r>
            <a:endParaRPr lang="ar-JO" sz="2400" smtClean="0">
              <a:solidFill>
                <a:srgbClr val="FF0000"/>
              </a:solidFill>
            </a:endParaRPr>
          </a:p>
          <a:p>
            <a:pPr>
              <a:buFont typeface="Arial" charset="0"/>
              <a:buNone/>
            </a:pPr>
            <a:r>
              <a:rPr lang="ar-JO" sz="2400" smtClean="0">
                <a:solidFill>
                  <a:srgbClr val="FF0000"/>
                </a:solidFill>
              </a:rPr>
              <a:t>-   </a:t>
            </a:r>
            <a:r>
              <a:rPr lang="en-US" sz="2400" b="1" smtClean="0">
                <a:solidFill>
                  <a:srgbClr val="FF0000"/>
                </a:solidFill>
                <a:cs typeface="Arial" charset="0"/>
              </a:rPr>
              <a:t>fibrin glue application – special glue</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p:txBody>
          <a:bodyPr/>
          <a:lstStyle/>
          <a:p>
            <a:r>
              <a:rPr lang="en-US" b="1" smtClean="0">
                <a:solidFill>
                  <a:schemeClr val="accent2"/>
                </a:solidFill>
              </a:rPr>
              <a:t>Retroperitoneal organs injury</a:t>
            </a:r>
          </a:p>
        </p:txBody>
      </p:sp>
      <p:sp>
        <p:nvSpPr>
          <p:cNvPr id="41987" name="Rectangle 3"/>
          <p:cNvSpPr>
            <a:spLocks noGrp="1"/>
          </p:cNvSpPr>
          <p:nvPr>
            <p:ph type="body" idx="1"/>
          </p:nvPr>
        </p:nvSpPr>
        <p:spPr/>
        <p:txBody>
          <a:bodyPr/>
          <a:lstStyle/>
          <a:p>
            <a:endParaRPr lang="ar-JO" smtClean="0"/>
          </a:p>
        </p:txBody>
      </p:sp>
      <p:pic>
        <p:nvPicPr>
          <p:cNvPr id="41988" name="Picture 5" descr="F23"/>
          <p:cNvPicPr>
            <a:picLocks noChangeAspect="1" noChangeArrowheads="1"/>
          </p:cNvPicPr>
          <p:nvPr/>
        </p:nvPicPr>
        <p:blipFill>
          <a:blip r:embed="rId2" cstate="print"/>
          <a:srcRect/>
          <a:stretch>
            <a:fillRect/>
          </a:stretch>
        </p:blipFill>
        <p:spPr bwMode="auto">
          <a:xfrm>
            <a:off x="3407833" y="2060576"/>
            <a:ext cx="5664200" cy="4392613"/>
          </a:xfrm>
          <a:prstGeom prst="rect">
            <a:avLst/>
          </a:prstGeom>
          <a:noFill/>
          <a:ln w="9525">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762000" y="214313"/>
            <a:ext cx="10363200" cy="1470025"/>
          </a:xfrm>
        </p:spPr>
        <p:txBody>
          <a:bodyPr>
            <a:normAutofit fontScale="90000"/>
          </a:bodyPr>
          <a:lstStyle/>
          <a:p>
            <a:pPr eaLnBrk="1" hangingPunct="1"/>
            <a:r>
              <a:rPr lang="en-US" sz="4000" b="1" smtClean="0"/>
              <a:t>Retroperitoneal injuries </a:t>
            </a:r>
            <a:br>
              <a:rPr lang="en-US" sz="4000" b="1" smtClean="0"/>
            </a:br>
            <a:r>
              <a:rPr lang="en-US" sz="4000" b="1" smtClean="0"/>
              <a:t>&amp;</a:t>
            </a:r>
            <a:br>
              <a:rPr lang="en-US" sz="4000" b="1" smtClean="0"/>
            </a:br>
            <a:r>
              <a:rPr lang="en-US" sz="4000" b="1" smtClean="0"/>
              <a:t> retro peritoneal hematoma</a:t>
            </a:r>
          </a:p>
        </p:txBody>
      </p:sp>
      <p:sp>
        <p:nvSpPr>
          <p:cNvPr id="43011" name="Subtitle 2"/>
          <p:cNvSpPr>
            <a:spLocks noGrp="1"/>
          </p:cNvSpPr>
          <p:nvPr>
            <p:ph type="subTitle" idx="1"/>
          </p:nvPr>
        </p:nvSpPr>
        <p:spPr>
          <a:xfrm>
            <a:off x="0" y="2071688"/>
            <a:ext cx="12192000" cy="4786312"/>
          </a:xfrm>
        </p:spPr>
        <p:txBody>
          <a:bodyPr/>
          <a:lstStyle/>
          <a:p>
            <a:pPr marL="457200" indent="-457200" algn="l" eaLnBrk="1" hangingPunct="1"/>
            <a:r>
              <a:rPr lang="en-US" sz="2800" b="1" smtClean="0">
                <a:solidFill>
                  <a:schemeClr val="tx1"/>
                </a:solidFill>
              </a:rPr>
              <a:t>1</a:t>
            </a:r>
            <a:r>
              <a:rPr lang="en-US" sz="2400" b="1" smtClean="0">
                <a:solidFill>
                  <a:schemeClr val="tx1"/>
                </a:solidFill>
              </a:rPr>
              <a:t>.  Frequently over looked and carry significant morbidity.</a:t>
            </a:r>
          </a:p>
          <a:p>
            <a:pPr marL="457200" indent="-457200" algn="l" eaLnBrk="1" hangingPunct="1"/>
            <a:endParaRPr lang="en-US" sz="2400" b="1" smtClean="0">
              <a:solidFill>
                <a:schemeClr val="tx1"/>
              </a:solidFill>
            </a:endParaRPr>
          </a:p>
          <a:p>
            <a:pPr marL="457200" indent="-457200" algn="l" eaLnBrk="1" hangingPunct="1"/>
            <a:r>
              <a:rPr lang="en-US" sz="2400" b="1" smtClean="0">
                <a:solidFill>
                  <a:schemeClr val="tx1"/>
                </a:solidFill>
              </a:rPr>
              <a:t>2.Diagnosis require a high index of suspicion and an organized  diagnostic approach</a:t>
            </a:r>
          </a:p>
          <a:p>
            <a:pPr marL="457200" indent="-457200" algn="l" eaLnBrk="1" hangingPunct="1"/>
            <a:r>
              <a:rPr lang="en-US" sz="2400" smtClean="0">
                <a:solidFill>
                  <a:schemeClr val="tx1"/>
                </a:solidFill>
              </a:rPr>
              <a:t>        any patient who has sustained a direct high-energy blow to the epigastrium ,ie from a crushed steering wheel in an adult.</a:t>
            </a:r>
            <a:endParaRPr lang="en-US" sz="2400" b="1" smtClean="0">
              <a:solidFill>
                <a:schemeClr val="tx1"/>
              </a:solidFill>
            </a:endParaRPr>
          </a:p>
          <a:p>
            <a:pPr marL="457200" indent="-457200" algn="l" eaLnBrk="1" hangingPunct="1"/>
            <a:endParaRPr lang="en-US" sz="2400" b="1" smtClean="0">
              <a:solidFill>
                <a:schemeClr val="tx1"/>
              </a:solidFill>
            </a:endParaRPr>
          </a:p>
          <a:p>
            <a:pPr marL="457200" indent="-457200" algn="l" eaLnBrk="1" hangingPunct="1"/>
            <a:r>
              <a:rPr lang="en-US" sz="2400" b="1" smtClean="0">
                <a:solidFill>
                  <a:schemeClr val="tx1"/>
                </a:solidFill>
              </a:rPr>
              <a:t>3.the findings of retro peritoneal hematoma on   CT or at operation</a:t>
            </a:r>
            <a:r>
              <a:rPr lang="en-US" sz="2800" b="1" smtClean="0">
                <a:solidFill>
                  <a:schemeClr val="tx1"/>
                </a:solidFill>
              </a:rPr>
              <a:t>.</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1"/>
            <a:ext cx="12192000" cy="981075"/>
          </a:xfrm>
        </p:spPr>
        <p:txBody>
          <a:bodyPr/>
          <a:lstStyle/>
          <a:p>
            <a:pPr algn="l" eaLnBrk="1" hangingPunct="1"/>
            <a:r>
              <a:rPr lang="en-US" sz="3600" b="1" u="sng" smtClean="0"/>
              <a:t>Zones of retroperitoneal hematoma</a:t>
            </a:r>
          </a:p>
        </p:txBody>
      </p:sp>
      <p:sp>
        <p:nvSpPr>
          <p:cNvPr id="44035" name="Rectangle 2"/>
          <p:cNvSpPr>
            <a:spLocks noChangeArrowheads="1"/>
          </p:cNvSpPr>
          <p:nvPr/>
        </p:nvSpPr>
        <p:spPr bwMode="auto">
          <a:xfrm>
            <a:off x="0" y="908050"/>
            <a:ext cx="7334251" cy="4708981"/>
          </a:xfrm>
          <a:prstGeom prst="rect">
            <a:avLst/>
          </a:prstGeom>
          <a:noFill/>
          <a:ln w="9525">
            <a:noFill/>
            <a:miter lim="800000"/>
            <a:headEnd/>
            <a:tailEnd/>
          </a:ln>
        </p:spPr>
        <p:txBody>
          <a:bodyPr>
            <a:spAutoFit/>
          </a:bodyPr>
          <a:lstStyle/>
          <a:p>
            <a:r>
              <a:rPr lang="en-US" sz="2800" b="1" u="sng">
                <a:latin typeface="Calibri" pitchFamily="34" charset="0"/>
              </a:rPr>
              <a:t>Zone I </a:t>
            </a:r>
            <a:r>
              <a:rPr lang="en-US" sz="2800">
                <a:latin typeface="Calibri" pitchFamily="34" charset="0"/>
              </a:rPr>
              <a:t>:</a:t>
            </a:r>
          </a:p>
          <a:p>
            <a:r>
              <a:rPr lang="en-US" sz="2400">
                <a:latin typeface="Calibri" pitchFamily="34" charset="0"/>
              </a:rPr>
              <a:t>.Occupy the centro medial portion of the                                                         retro peritoneum,</a:t>
            </a:r>
          </a:p>
          <a:p>
            <a:r>
              <a:rPr lang="en-US" sz="2400">
                <a:latin typeface="Calibri" pitchFamily="34" charset="0"/>
              </a:rPr>
              <a:t>.</a:t>
            </a:r>
            <a:r>
              <a:rPr lang="en-US" sz="2400" u="sng">
                <a:latin typeface="Calibri" pitchFamily="34" charset="0"/>
              </a:rPr>
              <a:t>Include :</a:t>
            </a:r>
            <a:r>
              <a:rPr lang="en-US" sz="2400">
                <a:latin typeface="Calibri" pitchFamily="34" charset="0"/>
              </a:rPr>
              <a:t> dodenum &amp;pancrease and major bloosd vessels.</a:t>
            </a:r>
          </a:p>
          <a:p>
            <a:endParaRPr lang="en-US" sz="2400" b="1" u="sng">
              <a:latin typeface="Calibri" pitchFamily="34" charset="0"/>
            </a:endParaRPr>
          </a:p>
          <a:p>
            <a:r>
              <a:rPr lang="en-US" sz="2800" b="1" u="sng">
                <a:latin typeface="Calibri" pitchFamily="34" charset="0"/>
              </a:rPr>
              <a:t>Zone II </a:t>
            </a:r>
            <a:r>
              <a:rPr lang="en-US" sz="2800">
                <a:latin typeface="Calibri" pitchFamily="34" charset="0"/>
              </a:rPr>
              <a:t>: </a:t>
            </a:r>
          </a:p>
          <a:p>
            <a:r>
              <a:rPr lang="en-US" sz="2400">
                <a:latin typeface="Calibri" pitchFamily="34" charset="0"/>
              </a:rPr>
              <a:t>Is lateral to zone I,</a:t>
            </a:r>
          </a:p>
          <a:p>
            <a:r>
              <a:rPr lang="en-US" sz="2400">
                <a:latin typeface="Calibri" pitchFamily="34" charset="0"/>
              </a:rPr>
              <a:t>.</a:t>
            </a:r>
            <a:r>
              <a:rPr lang="en-US" sz="2400" u="sng">
                <a:latin typeface="Calibri" pitchFamily="34" charset="0"/>
              </a:rPr>
              <a:t>Include : </a:t>
            </a:r>
            <a:r>
              <a:rPr lang="en-US" sz="2400">
                <a:latin typeface="Calibri" pitchFamily="34" charset="0"/>
              </a:rPr>
              <a:t>kidney &amp; retro peritoneal portion of colon.</a:t>
            </a:r>
          </a:p>
          <a:p>
            <a:endParaRPr lang="en-US" sz="2400" b="1" u="sng">
              <a:latin typeface="Calibri" pitchFamily="34" charset="0"/>
            </a:endParaRPr>
          </a:p>
          <a:p>
            <a:r>
              <a:rPr lang="en-US" sz="2800" b="1" u="sng">
                <a:latin typeface="Calibri" pitchFamily="34" charset="0"/>
              </a:rPr>
              <a:t>Zone III :</a:t>
            </a:r>
          </a:p>
          <a:p>
            <a:r>
              <a:rPr lang="en-US" sz="2400">
                <a:latin typeface="Calibri" pitchFamily="34" charset="0"/>
              </a:rPr>
              <a:t>Include entire pelvis</a:t>
            </a:r>
          </a:p>
        </p:txBody>
      </p:sp>
      <p:pic>
        <p:nvPicPr>
          <p:cNvPr id="44036" name="Picture 3" descr="rph.jpg"/>
          <p:cNvPicPr>
            <a:picLocks noChangeAspect="1"/>
          </p:cNvPicPr>
          <p:nvPr/>
        </p:nvPicPr>
        <p:blipFill>
          <a:blip r:embed="rId2" cstate="print"/>
          <a:srcRect/>
          <a:stretch>
            <a:fillRect/>
          </a:stretch>
        </p:blipFill>
        <p:spPr bwMode="auto">
          <a:xfrm>
            <a:off x="7429500" y="1928813"/>
            <a:ext cx="4368800" cy="4572000"/>
          </a:xfrm>
          <a:prstGeom prst="rect">
            <a:avLst/>
          </a:prstGeom>
          <a:noFill/>
          <a:ln w="9525">
            <a:noFill/>
            <a:miter lim="800000"/>
            <a:headEnd/>
            <a:tailEnd/>
          </a:ln>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err="1" smtClean="0"/>
              <a:t>Raetroperitoneal</a:t>
            </a:r>
            <a:r>
              <a:rPr lang="en-US" dirty="0" smtClean="0"/>
              <a:t> hematoma ,</a:t>
            </a:r>
            <a:br>
              <a:rPr lang="en-US" dirty="0" smtClean="0"/>
            </a:br>
            <a:r>
              <a:rPr lang="en-US" dirty="0" smtClean="0"/>
              <a:t>CT</a:t>
            </a:r>
            <a:endParaRPr lang="en-US" dirty="0"/>
          </a:p>
        </p:txBody>
      </p:sp>
      <p:pic>
        <p:nvPicPr>
          <p:cNvPr id="45059" name="Picture 2" descr="1471-2490-2-13-1-l.jpg"/>
          <p:cNvPicPr>
            <a:picLocks noChangeAspect="1"/>
          </p:cNvPicPr>
          <p:nvPr/>
        </p:nvPicPr>
        <p:blipFill>
          <a:blip r:embed="rId2" cstate="print"/>
          <a:srcRect/>
          <a:stretch>
            <a:fillRect/>
          </a:stretch>
        </p:blipFill>
        <p:spPr bwMode="auto">
          <a:xfrm>
            <a:off x="1905000" y="1571625"/>
            <a:ext cx="8466667" cy="4965700"/>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pPr algn="r" rtl="1"/>
            <a:r>
              <a:rPr lang="ar-JO" dirty="0" smtClean="0"/>
              <a:t>الدكتور لقى </a:t>
            </a:r>
            <a:r>
              <a:rPr lang="en-US" dirty="0" smtClean="0"/>
              <a:t>band </a:t>
            </a:r>
            <a:br>
              <a:rPr lang="en-US" dirty="0" smtClean="0"/>
            </a:br>
            <a:r>
              <a:rPr lang="en-US" dirty="0" smtClean="0"/>
              <a:t>cecum </a:t>
            </a:r>
            <a:r>
              <a:rPr lang="ar-JO" dirty="0"/>
              <a:t> </a:t>
            </a:r>
            <a:r>
              <a:rPr lang="ar-JO" dirty="0" smtClean="0"/>
              <a:t>مربوط مع </a:t>
            </a:r>
            <a:r>
              <a:rPr lang="en-US" dirty="0" smtClean="0"/>
              <a:t>small bowel </a:t>
            </a:r>
            <a:br>
              <a:rPr lang="en-US" dirty="0" smtClean="0"/>
            </a:br>
            <a:endParaRPr lang="en-US" dirty="0" smtClean="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072407"/>
            <a:ext cx="5181600" cy="3857774"/>
          </a:xfrm>
        </p:spPr>
      </p:pic>
    </p:spTree>
    <p:extLst>
      <p:ext uri="{BB962C8B-B14F-4D97-AF65-F5344CB8AC3E}">
        <p14:creationId xmlns:p14="http://schemas.microsoft.com/office/powerpoint/2010/main" val="31098809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ctrTitle"/>
          </p:nvPr>
        </p:nvSpPr>
        <p:spPr>
          <a:xfrm>
            <a:off x="952500" y="1"/>
            <a:ext cx="10363200" cy="1470025"/>
          </a:xfrm>
        </p:spPr>
        <p:txBody>
          <a:bodyPr/>
          <a:lstStyle/>
          <a:p>
            <a:r>
              <a:rPr lang="en-US" smtClean="0"/>
              <a:t>Retroperitoneal hematoma</a:t>
            </a:r>
          </a:p>
        </p:txBody>
      </p:sp>
      <p:sp>
        <p:nvSpPr>
          <p:cNvPr id="3" name="Subtitle 2"/>
          <p:cNvSpPr>
            <a:spLocks noGrp="1"/>
          </p:cNvSpPr>
          <p:nvPr>
            <p:ph type="subTitle" idx="1"/>
          </p:nvPr>
        </p:nvSpPr>
        <p:spPr>
          <a:xfrm>
            <a:off x="0" y="1571626"/>
            <a:ext cx="11906251" cy="5286375"/>
          </a:xfrm>
        </p:spPr>
        <p:txBody>
          <a:bodyPr/>
          <a:lstStyle/>
          <a:p>
            <a:pPr>
              <a:defRPr/>
            </a:pPr>
            <a:endParaRPr lang="en-US" dirty="0"/>
          </a:p>
        </p:txBody>
      </p:sp>
      <p:graphicFrame>
        <p:nvGraphicFramePr>
          <p:cNvPr id="4" name="Table 3"/>
          <p:cNvGraphicFramePr>
            <a:graphicFrameLocks noGrp="1"/>
          </p:cNvGraphicFramePr>
          <p:nvPr/>
        </p:nvGraphicFramePr>
        <p:xfrm>
          <a:off x="2190751" y="1571625"/>
          <a:ext cx="8127999" cy="4929222"/>
        </p:xfrm>
        <a:graphic>
          <a:graphicData uri="http://schemas.openxmlformats.org/drawingml/2006/table">
            <a:tbl>
              <a:tblPr firstRow="1" bandRow="1">
                <a:tableStyleId>{5C22544A-7EE6-4342-B048-85BDC9FD1C3A}</a:tableStyleId>
              </a:tblPr>
              <a:tblGrid>
                <a:gridCol w="2709333"/>
                <a:gridCol w="2709333"/>
                <a:gridCol w="2709333"/>
              </a:tblGrid>
              <a:tr h="677742">
                <a:tc>
                  <a:txBody>
                    <a:bodyPr/>
                    <a:lstStyle/>
                    <a:p>
                      <a:r>
                        <a:rPr lang="en-US" sz="2400" dirty="0" smtClean="0"/>
                        <a:t>location</a:t>
                      </a:r>
                      <a:endParaRPr lang="en-US" sz="2400" dirty="0"/>
                    </a:p>
                  </a:txBody>
                  <a:tcPr marL="121920" marR="121920"/>
                </a:tc>
                <a:tc>
                  <a:txBody>
                    <a:bodyPr/>
                    <a:lstStyle/>
                    <a:p>
                      <a:r>
                        <a:rPr lang="en-US" sz="2400" dirty="0" smtClean="0"/>
                        <a:t>Blunt</a:t>
                      </a:r>
                      <a:endParaRPr lang="en-US" sz="2400" dirty="0"/>
                    </a:p>
                  </a:txBody>
                  <a:tcPr marL="121920" marR="121920"/>
                </a:tc>
                <a:tc>
                  <a:txBody>
                    <a:bodyPr/>
                    <a:lstStyle/>
                    <a:p>
                      <a:r>
                        <a:rPr lang="en-US" sz="2400" dirty="0" err="1" smtClean="0"/>
                        <a:t>Pentrating</a:t>
                      </a:r>
                      <a:endParaRPr lang="en-US" sz="2400" dirty="0"/>
                    </a:p>
                  </a:txBody>
                  <a:tcPr marL="121920" marR="121920"/>
                </a:tc>
              </a:tr>
              <a:tr h="1417160">
                <a:tc>
                  <a:txBody>
                    <a:bodyPr/>
                    <a:lstStyle/>
                    <a:p>
                      <a:r>
                        <a:rPr lang="en-US" sz="2400" dirty="0" smtClean="0"/>
                        <a:t>Zone  I</a:t>
                      </a:r>
                      <a:endParaRPr lang="en-US" sz="2400" dirty="0"/>
                    </a:p>
                  </a:txBody>
                  <a:tcPr marL="121920" marR="121920"/>
                </a:tc>
                <a:tc>
                  <a:txBody>
                    <a:bodyPr/>
                    <a:lstStyle/>
                    <a:p>
                      <a:r>
                        <a:rPr lang="en-US" sz="2400" dirty="0" smtClean="0"/>
                        <a:t>Explore</a:t>
                      </a:r>
                      <a:endParaRPr lang="en-US" sz="2400" dirty="0"/>
                    </a:p>
                  </a:txBody>
                  <a:tcPr marL="121920" marR="121920"/>
                </a:tc>
                <a:tc>
                  <a:txBody>
                    <a:bodyPr/>
                    <a:lstStyle/>
                    <a:p>
                      <a:r>
                        <a:rPr lang="en-US" sz="2400" dirty="0" smtClean="0"/>
                        <a:t>Explore</a:t>
                      </a:r>
                      <a:endParaRPr lang="en-US" sz="2400" dirty="0"/>
                    </a:p>
                  </a:txBody>
                  <a:tcPr marL="121920" marR="121920"/>
                </a:tc>
              </a:tr>
              <a:tr h="1417160">
                <a:tc>
                  <a:txBody>
                    <a:bodyPr/>
                    <a:lstStyle/>
                    <a:p>
                      <a:r>
                        <a:rPr lang="en-US" sz="2400" dirty="0" smtClean="0"/>
                        <a:t>Zone II</a:t>
                      </a:r>
                      <a:endParaRPr lang="en-US" sz="2400" dirty="0"/>
                    </a:p>
                  </a:txBody>
                  <a:tcPr marL="121920" marR="121920"/>
                </a:tc>
                <a:tc>
                  <a:txBody>
                    <a:bodyPr/>
                    <a:lstStyle/>
                    <a:p>
                      <a:r>
                        <a:rPr lang="en-US" sz="2400" dirty="0" smtClean="0"/>
                        <a:t>Observe</a:t>
                      </a:r>
                      <a:endParaRPr lang="en-US" sz="2400" dirty="0"/>
                    </a:p>
                  </a:txBody>
                  <a:tcPr marL="121920" marR="121920"/>
                </a:tc>
                <a:tc>
                  <a:txBody>
                    <a:bodyPr/>
                    <a:lstStyle/>
                    <a:p>
                      <a:r>
                        <a:rPr lang="en-US" sz="2400" dirty="0" smtClean="0"/>
                        <a:t>Explore</a:t>
                      </a:r>
                      <a:endParaRPr lang="en-US" sz="2400" dirty="0"/>
                    </a:p>
                  </a:txBody>
                  <a:tcPr marL="121920" marR="121920"/>
                </a:tc>
              </a:tr>
              <a:tr h="1417160">
                <a:tc>
                  <a:txBody>
                    <a:bodyPr/>
                    <a:lstStyle/>
                    <a:p>
                      <a:r>
                        <a:rPr lang="en-US" sz="2400" dirty="0" smtClean="0"/>
                        <a:t>Z0ne III</a:t>
                      </a:r>
                      <a:endParaRPr lang="en-US" sz="2400" dirty="0"/>
                    </a:p>
                  </a:txBody>
                  <a:tcPr marL="121920" marR="121920"/>
                </a:tc>
                <a:tc>
                  <a:txBody>
                    <a:bodyPr/>
                    <a:lstStyle/>
                    <a:p>
                      <a:r>
                        <a:rPr lang="en-US" sz="2400" dirty="0" smtClean="0"/>
                        <a:t>Observe</a:t>
                      </a:r>
                      <a:endParaRPr lang="en-US" sz="2400" dirty="0"/>
                    </a:p>
                  </a:txBody>
                  <a:tcPr marL="121920" marR="121920"/>
                </a:tc>
                <a:tc>
                  <a:txBody>
                    <a:bodyPr/>
                    <a:lstStyle/>
                    <a:p>
                      <a:r>
                        <a:rPr lang="en-US" sz="2400" dirty="0" smtClean="0"/>
                        <a:t>Explore</a:t>
                      </a:r>
                      <a:endParaRPr lang="en-US" sz="2400" dirty="0"/>
                    </a:p>
                  </a:txBody>
                  <a:tcPr marL="121920" marR="121920"/>
                </a:tc>
              </a:tr>
            </a:tbl>
          </a:graphicData>
        </a:graphic>
      </p:graphicFrame>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a:xfrm>
            <a:off x="0" y="1"/>
            <a:ext cx="10363200" cy="1470025"/>
          </a:xfrm>
        </p:spPr>
        <p:txBody>
          <a:bodyPr/>
          <a:lstStyle/>
          <a:p>
            <a:pPr algn="l" eaLnBrk="1" hangingPunct="1"/>
            <a:r>
              <a:rPr lang="en-US" sz="3600" b="1" smtClean="0"/>
              <a:t>Abreviated  laprotomy</a:t>
            </a:r>
          </a:p>
        </p:txBody>
      </p:sp>
      <p:sp>
        <p:nvSpPr>
          <p:cNvPr id="47107" name="Subtitle 2"/>
          <p:cNvSpPr>
            <a:spLocks noGrp="1"/>
          </p:cNvSpPr>
          <p:nvPr>
            <p:ph type="subTitle" idx="1"/>
          </p:nvPr>
        </p:nvSpPr>
        <p:spPr>
          <a:xfrm>
            <a:off x="0" y="1214438"/>
            <a:ext cx="12192000" cy="5643562"/>
          </a:xfrm>
        </p:spPr>
        <p:txBody>
          <a:bodyPr/>
          <a:lstStyle/>
          <a:p>
            <a:pPr eaLnBrk="1" hangingPunct="1"/>
            <a:endParaRPr lang="en-US" sz="2400" b="1" i="1" smtClean="0">
              <a:solidFill>
                <a:schemeClr val="tx1"/>
              </a:solidFill>
            </a:endParaRPr>
          </a:p>
          <a:p>
            <a:pPr eaLnBrk="1" hangingPunct="1"/>
            <a:r>
              <a:rPr lang="en-US" sz="2400" i="1" smtClean="0">
                <a:solidFill>
                  <a:schemeClr val="tx1"/>
                </a:solidFill>
              </a:rPr>
              <a:t>Multiple trauma patients are more likely</a:t>
            </a:r>
            <a:r>
              <a:rPr lang="en-US" sz="2400" b="1" i="1" smtClean="0">
                <a:solidFill>
                  <a:schemeClr val="tx1"/>
                </a:solidFill>
              </a:rPr>
              <a:t> to die</a:t>
            </a:r>
            <a:r>
              <a:rPr lang="en-US" sz="2400" i="1" smtClean="0">
                <a:solidFill>
                  <a:schemeClr val="tx1"/>
                </a:solidFill>
              </a:rPr>
              <a:t> from their </a:t>
            </a:r>
            <a:r>
              <a:rPr lang="en-US" sz="2400" b="1" i="1" smtClean="0">
                <a:solidFill>
                  <a:schemeClr val="tx1"/>
                </a:solidFill>
              </a:rPr>
              <a:t>intra-operative</a:t>
            </a:r>
            <a:r>
              <a:rPr lang="en-US" sz="2400" i="1" smtClean="0">
                <a:solidFill>
                  <a:schemeClr val="tx1"/>
                </a:solidFill>
              </a:rPr>
              <a:t> </a:t>
            </a:r>
            <a:r>
              <a:rPr lang="en-US" sz="2400" b="1" i="1" smtClean="0">
                <a:solidFill>
                  <a:schemeClr val="tx1"/>
                </a:solidFill>
              </a:rPr>
              <a:t>metabolic failure </a:t>
            </a:r>
            <a:r>
              <a:rPr lang="en-US" sz="2400" i="1" smtClean="0">
                <a:solidFill>
                  <a:schemeClr val="tx1"/>
                </a:solidFill>
              </a:rPr>
              <a:t>that from a failure to complete  operative repairs</a:t>
            </a:r>
            <a:r>
              <a:rPr lang="en-US" sz="2400" b="1" i="1" smtClean="0">
                <a:solidFill>
                  <a:schemeClr val="tx1"/>
                </a:solidFill>
              </a:rPr>
              <a:t>.</a:t>
            </a:r>
          </a:p>
          <a:p>
            <a:pPr algn="l" eaLnBrk="1" hangingPunct="1"/>
            <a:r>
              <a:rPr lang="en-US" sz="2800" b="1" u="sng" smtClean="0">
                <a:solidFill>
                  <a:schemeClr val="tx1"/>
                </a:solidFill>
              </a:rPr>
              <a:t>The patients die from </a:t>
            </a:r>
            <a:r>
              <a:rPr lang="en-US" sz="2800" b="1" smtClean="0">
                <a:solidFill>
                  <a:schemeClr val="tx1"/>
                </a:solidFill>
              </a:rPr>
              <a:t>, a </a:t>
            </a:r>
            <a:r>
              <a:rPr lang="en-US" sz="2800" smtClean="0">
                <a:solidFill>
                  <a:schemeClr val="tx1"/>
                </a:solidFill>
              </a:rPr>
              <a:t>triad of :</a:t>
            </a:r>
          </a:p>
          <a:p>
            <a:pPr algn="l" eaLnBrk="1" hangingPunct="1"/>
            <a:r>
              <a:rPr lang="en-US" sz="2400" smtClean="0">
                <a:solidFill>
                  <a:schemeClr val="tx1"/>
                </a:solidFill>
              </a:rPr>
              <a:t>       </a:t>
            </a:r>
            <a:r>
              <a:rPr lang="en-US" sz="2400" b="1" smtClean="0">
                <a:solidFill>
                  <a:schemeClr val="tx1"/>
                </a:solidFill>
              </a:rPr>
              <a:t>a.</a:t>
            </a:r>
            <a:r>
              <a:rPr lang="en-US" sz="2400" smtClean="0">
                <a:solidFill>
                  <a:schemeClr val="tx1"/>
                </a:solidFill>
              </a:rPr>
              <a:t>  </a:t>
            </a:r>
            <a:r>
              <a:rPr lang="en-US" sz="2400" b="1" i="1" smtClean="0">
                <a:solidFill>
                  <a:schemeClr val="tx1"/>
                </a:solidFill>
              </a:rPr>
              <a:t>coagulopathy,</a:t>
            </a:r>
          </a:p>
          <a:p>
            <a:pPr algn="l" eaLnBrk="1" hangingPunct="1"/>
            <a:r>
              <a:rPr lang="en-US" sz="2400" b="1" i="1" smtClean="0">
                <a:solidFill>
                  <a:schemeClr val="tx1"/>
                </a:solidFill>
              </a:rPr>
              <a:t>       b</a:t>
            </a:r>
            <a:r>
              <a:rPr lang="en-US" sz="2400" i="1" smtClean="0">
                <a:solidFill>
                  <a:schemeClr val="tx1"/>
                </a:solidFill>
              </a:rPr>
              <a:t>. </a:t>
            </a:r>
            <a:r>
              <a:rPr lang="en-US" sz="2400" b="1" i="1" smtClean="0">
                <a:solidFill>
                  <a:schemeClr val="tx1"/>
                </a:solidFill>
              </a:rPr>
              <a:t>hypothermia and</a:t>
            </a:r>
          </a:p>
          <a:p>
            <a:pPr algn="l" eaLnBrk="1" hangingPunct="1"/>
            <a:r>
              <a:rPr lang="en-US" sz="2400" b="1" i="1" smtClean="0">
                <a:solidFill>
                  <a:schemeClr val="tx1"/>
                </a:solidFill>
              </a:rPr>
              <a:t>       c</a:t>
            </a:r>
            <a:r>
              <a:rPr lang="en-US" sz="2400" i="1" smtClean="0">
                <a:solidFill>
                  <a:schemeClr val="tx1"/>
                </a:solidFill>
              </a:rPr>
              <a:t>. </a:t>
            </a:r>
            <a:r>
              <a:rPr lang="en-US" sz="2400" b="1" i="1" smtClean="0">
                <a:solidFill>
                  <a:schemeClr val="tx1"/>
                </a:solidFill>
              </a:rPr>
              <a:t>metabolic acidosis</a:t>
            </a:r>
            <a:r>
              <a:rPr lang="en-US" sz="2400" smtClean="0">
                <a:solidFill>
                  <a:schemeClr val="tx1"/>
                </a:solidFill>
              </a:rPr>
              <a:t>.</a:t>
            </a:r>
          </a:p>
          <a:p>
            <a:pPr eaLnBrk="1" hangingPunct="1"/>
            <a:endParaRPr lang="en-US" sz="2400" smtClean="0">
              <a:solidFill>
                <a:schemeClr val="tx1"/>
              </a:solidFill>
            </a:endParaRPr>
          </a:p>
          <a:p>
            <a:pPr eaLnBrk="1" hangingPunct="1"/>
            <a:r>
              <a:rPr lang="en-US" sz="2400" smtClean="0">
                <a:solidFill>
                  <a:schemeClr val="tx1"/>
                </a:solidFill>
              </a:rPr>
              <a:t>The principles of the first </a:t>
            </a:r>
            <a:r>
              <a:rPr lang="en-US" sz="2400" u="sng" smtClean="0">
                <a:solidFill>
                  <a:schemeClr val="tx1"/>
                </a:solidFill>
              </a:rPr>
              <a:t>'damage control' procedure </a:t>
            </a:r>
            <a:r>
              <a:rPr lang="en-US" sz="2400" smtClean="0">
                <a:solidFill>
                  <a:schemeClr val="tx1"/>
                </a:solidFill>
              </a:rPr>
              <a:t>are control of haemorrhage, prevention of contamination and protection from further injury.</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Role of plain abdominal X-RAY in evaluation of acute abdomen </a:t>
            </a:r>
            <a:br>
              <a:rPr lang="en-US"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It was the only method available for evaluation in the past (before CT and US) after history and physical examination</a:t>
            </a:r>
          </a:p>
          <a:p>
            <a:r>
              <a:rPr lang="en-US" dirty="0" smtClean="0"/>
              <a:t>CT-scan has higher sensitivity and specificity.</a:t>
            </a:r>
          </a:p>
          <a:p>
            <a:r>
              <a:rPr lang="en-US" dirty="0" smtClean="0"/>
              <a:t>Now if we used plain abdominal x-ray in evaluation of ALL cases of acute abdomen it wouldn’t be beneficial (it has a limited role) but in specific cases it will be very helpful.</a:t>
            </a:r>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33046"/>
            <a:ext cx="10515600" cy="5543917"/>
          </a:xfrm>
        </p:spPr>
        <p:txBody>
          <a:bodyPr>
            <a:normAutofit lnSpcReduction="10000"/>
          </a:bodyPr>
          <a:lstStyle/>
          <a:p>
            <a:r>
              <a:rPr lang="en-US" dirty="0" smtClean="0"/>
              <a:t>-So what are the specific indications for using it (clinical situations)? </a:t>
            </a:r>
          </a:p>
          <a:p>
            <a:r>
              <a:rPr lang="en-US" dirty="0" smtClean="0"/>
              <a:t>1-Cases of perforated </a:t>
            </a:r>
            <a:r>
              <a:rPr lang="en-US" dirty="0" err="1" smtClean="0"/>
              <a:t>Viscus</a:t>
            </a:r>
            <a:r>
              <a:rPr lang="en-US" dirty="0" smtClean="0">
                <a:sym typeface="Wingdings"/>
              </a:rPr>
              <a:t></a:t>
            </a:r>
            <a:r>
              <a:rPr lang="en-US" dirty="0" smtClean="0"/>
              <a:t> result in air under diaphragm (which has lunar or crescent shape). </a:t>
            </a:r>
          </a:p>
          <a:p>
            <a:r>
              <a:rPr lang="en-US" dirty="0" smtClean="0"/>
              <a:t>It’s usually suggested by history (sudden onset of acute abdominal pain with history of ulcer….) and signs of peritonitis on physical examination (generalized tenderness, rigidity, guarding,…).</a:t>
            </a:r>
          </a:p>
          <a:p>
            <a:r>
              <a:rPr lang="en-US" dirty="0" smtClean="0"/>
              <a:t> Examples: perforated peptic ulcer, </a:t>
            </a:r>
            <a:r>
              <a:rPr lang="en-US" dirty="0" err="1" smtClean="0"/>
              <a:t>Meckel’s</a:t>
            </a:r>
            <a:r>
              <a:rPr lang="en-US" dirty="0" smtClean="0"/>
              <a:t> </a:t>
            </a:r>
            <a:r>
              <a:rPr lang="en-US" dirty="0" err="1" smtClean="0"/>
              <a:t>diverticulum</a:t>
            </a:r>
            <a:r>
              <a:rPr lang="en-US" dirty="0" smtClean="0"/>
              <a:t> (Diverticulitis</a:t>
            </a:r>
            <a:r>
              <a:rPr lang="en-US" dirty="0" smtClean="0">
                <a:sym typeface="Wingdings"/>
              </a:rPr>
              <a:t></a:t>
            </a:r>
            <a:r>
              <a:rPr lang="en-US" dirty="0" smtClean="0"/>
              <a:t> perforation),, Appendix, colonic </a:t>
            </a:r>
            <a:r>
              <a:rPr lang="en-US" dirty="0" err="1" smtClean="0"/>
              <a:t>diverticulum</a:t>
            </a:r>
            <a:r>
              <a:rPr lang="en-US" dirty="0" smtClean="0"/>
              <a:t>, perforated colon like in cases of tumors or as a complication of ulcerative colitis.</a:t>
            </a:r>
          </a:p>
          <a:p>
            <a:r>
              <a:rPr lang="en-US" dirty="0" smtClean="0"/>
              <a:t> -All these may give air under diaphragm but:  a general rule says the nearest the perforated </a:t>
            </a:r>
            <a:r>
              <a:rPr lang="en-US" dirty="0" err="1" smtClean="0"/>
              <a:t>viscus</a:t>
            </a:r>
            <a:r>
              <a:rPr lang="en-US" dirty="0" smtClean="0"/>
              <a:t> to the diaphragm the more obvious the air under the diaphragm will be.</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5588"/>
            <a:ext cx="10515600" cy="5431375"/>
          </a:xfrm>
        </p:spPr>
        <p:txBody>
          <a:bodyPr>
            <a:normAutofit fontScale="92500" lnSpcReduction="10000"/>
          </a:bodyPr>
          <a:lstStyle/>
          <a:p>
            <a:r>
              <a:rPr lang="en-US" dirty="0" smtClean="0"/>
              <a:t>Now what positions to take during plain Abdominal X-RAY? </a:t>
            </a:r>
          </a:p>
          <a:p>
            <a:r>
              <a:rPr lang="en-US" dirty="0" smtClean="0"/>
              <a:t>1-Erect.</a:t>
            </a:r>
          </a:p>
          <a:p>
            <a:r>
              <a:rPr lang="en-US" dirty="0" smtClean="0"/>
              <a:t>2-Left </a:t>
            </a:r>
            <a:r>
              <a:rPr lang="en-US" dirty="0" err="1" smtClean="0"/>
              <a:t>decubitus</a:t>
            </a:r>
            <a:r>
              <a:rPr lang="en-US" dirty="0" smtClean="0"/>
              <a:t>: most beneficial for minimal gas to be visible under diaphragm.</a:t>
            </a:r>
          </a:p>
          <a:p>
            <a:r>
              <a:rPr lang="en-US" dirty="0" smtClean="0"/>
              <a:t>3-Supine.</a:t>
            </a:r>
          </a:p>
          <a:p>
            <a:r>
              <a:rPr lang="en-US" dirty="0" smtClean="0"/>
              <a:t>-Are we going to see air under diaphragm in all cases of perforated peptic ulcer?</a:t>
            </a:r>
          </a:p>
          <a:p>
            <a:r>
              <a:rPr lang="en-US" dirty="0" smtClean="0"/>
              <a:t>No , it’s only seen in 60-80% of cases. </a:t>
            </a:r>
          </a:p>
          <a:p>
            <a:r>
              <a:rPr lang="en-US" dirty="0" smtClean="0"/>
              <a:t>In the remaining 20-40% can’t be seen because it’s maybe a small perforation ( so patient will have milder signs and symptoms during examination) ,</a:t>
            </a:r>
          </a:p>
          <a:p>
            <a:r>
              <a:rPr lang="en-US" dirty="0" smtClean="0"/>
              <a:t> , so in such cases how can I help the radiologist to improve the visualization of air under diaphragm?  We make the patient to stand for longer period (minutes) or take left lateral </a:t>
            </a:r>
            <a:r>
              <a:rPr lang="en-US" dirty="0" err="1" smtClean="0"/>
              <a:t>decubitus</a:t>
            </a:r>
            <a:r>
              <a:rPr lang="en-US" dirty="0" smtClean="0"/>
              <a:t> position</a:t>
            </a:r>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9317"/>
            <a:ext cx="10515600" cy="5487646"/>
          </a:xfrm>
        </p:spPr>
        <p:txBody>
          <a:bodyPr>
            <a:normAutofit/>
          </a:bodyPr>
          <a:lstStyle/>
          <a:p>
            <a:r>
              <a:rPr lang="en-US" dirty="0" smtClean="0"/>
              <a:t>Another scenario, if a patient presented with signs and symptoms of acute abdomen (and has a history of dyspepsia and acidity and taking antacids, and diagnosed  peptic ulcer by endoscopy) but WITHOUT air under diaphragm on abdominal x-ray(erect and lateral </a:t>
            </a:r>
            <a:r>
              <a:rPr lang="en-US" dirty="0" err="1" smtClean="0"/>
              <a:t>decubitus</a:t>
            </a:r>
            <a:r>
              <a:rPr lang="en-US" dirty="0" smtClean="0"/>
              <a:t>), what to do next?</a:t>
            </a:r>
          </a:p>
          <a:p>
            <a:r>
              <a:rPr lang="en-US" dirty="0" smtClean="0"/>
              <a:t>We use </a:t>
            </a:r>
            <a:r>
              <a:rPr lang="en-US" dirty="0" err="1" smtClean="0"/>
              <a:t>Gastrografin</a:t>
            </a:r>
            <a:r>
              <a:rPr lang="en-US" dirty="0" smtClean="0"/>
              <a:t> (water soluble contrast </a:t>
            </a:r>
            <a:r>
              <a:rPr lang="en-US" dirty="0" err="1" smtClean="0"/>
              <a:t>media,non</a:t>
            </a:r>
            <a:r>
              <a:rPr lang="en-US" dirty="0" smtClean="0"/>
              <a:t> irritant) and look for any leak.</a:t>
            </a:r>
          </a:p>
          <a:p>
            <a:r>
              <a:rPr lang="en-US" dirty="0" err="1" smtClean="0"/>
              <a:t>Gastrografin</a:t>
            </a:r>
            <a:r>
              <a:rPr lang="en-US" dirty="0" smtClean="0"/>
              <a:t> is considered one of the methods used for conservative management of perforated peptic ulcer (because in 40%of perforated ulcer the surgeon open the abdomen and find the ulcer has sealed).</a:t>
            </a:r>
          </a:p>
          <a:p>
            <a:r>
              <a:rPr lang="en-US" dirty="0" smtClean="0"/>
              <a:t>Surgically we close the perforated ulcer by? Graham </a:t>
            </a:r>
            <a:r>
              <a:rPr lang="en-US" dirty="0" err="1" smtClean="0"/>
              <a:t>Omental</a:t>
            </a:r>
            <a:r>
              <a:rPr lang="en-US" dirty="0" smtClean="0"/>
              <a:t> patch and washing the peritoneum (from food and any gastric acids).</a:t>
            </a:r>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437" y="0"/>
            <a:ext cx="10903634" cy="6858000"/>
          </a:xfrm>
        </p:spPr>
        <p:txBody>
          <a:bodyPr>
            <a:normAutofit fontScale="85000" lnSpcReduction="20000"/>
          </a:bodyPr>
          <a:lstStyle/>
          <a:p>
            <a:r>
              <a:rPr lang="en-US" dirty="0" smtClean="0"/>
              <a:t>2-Intestinal Obstruction</a:t>
            </a:r>
            <a:r>
              <a:rPr lang="en-US" dirty="0" smtClean="0">
                <a:sym typeface="Wingdings"/>
              </a:rPr>
              <a:t></a:t>
            </a:r>
            <a:r>
              <a:rPr lang="en-US" dirty="0" smtClean="0"/>
              <a:t> (Sensitivity 75% )</a:t>
            </a:r>
          </a:p>
          <a:p>
            <a:r>
              <a:rPr lang="en-US" dirty="0" smtClean="0"/>
              <a:t>How abdominal x-ray help in diagnosis of intestinal obstruction(suspected by history of vomiting, constipation,…)?</a:t>
            </a:r>
          </a:p>
          <a:p>
            <a:pPr lvl="0"/>
            <a:r>
              <a:rPr lang="en-US" dirty="0" smtClean="0"/>
              <a:t>Air fluid level, what’s its significance?</a:t>
            </a:r>
          </a:p>
          <a:p>
            <a:r>
              <a:rPr lang="en-US" dirty="0" smtClean="0"/>
              <a:t>-Site (central</a:t>
            </a:r>
            <a:r>
              <a:rPr lang="en-US" dirty="0" smtClean="0">
                <a:sym typeface="Wingdings"/>
              </a:rPr>
              <a:t></a:t>
            </a:r>
            <a:r>
              <a:rPr lang="en-US" dirty="0" smtClean="0"/>
              <a:t> small bowl obstruction, peripheral</a:t>
            </a:r>
            <a:r>
              <a:rPr lang="en-US" dirty="0" smtClean="0">
                <a:sym typeface="Wingdings"/>
              </a:rPr>
              <a:t></a:t>
            </a:r>
            <a:r>
              <a:rPr lang="en-US" dirty="0" smtClean="0"/>
              <a:t> large bowl).</a:t>
            </a:r>
          </a:p>
          <a:p>
            <a:r>
              <a:rPr lang="en-US" dirty="0" smtClean="0"/>
              <a:t>-Number of air fluid levels (&gt;3 in adult, &gt;5 in children)</a:t>
            </a:r>
          </a:p>
          <a:p>
            <a:r>
              <a:rPr lang="en-US" dirty="0" smtClean="0"/>
              <a:t>-Multiplicity (high number of air fluid level above the </a:t>
            </a:r>
            <a:r>
              <a:rPr lang="en-US" dirty="0" err="1" smtClean="0"/>
              <a:t>obstruction</a:t>
            </a:r>
            <a:r>
              <a:rPr lang="en-US" dirty="0" err="1" smtClean="0">
                <a:sym typeface="Wingdings"/>
              </a:rPr>
              <a:t></a:t>
            </a:r>
            <a:r>
              <a:rPr lang="en-US" dirty="0" err="1" smtClean="0"/>
              <a:t>long</a:t>
            </a:r>
            <a:r>
              <a:rPr lang="en-US" dirty="0" smtClean="0"/>
              <a:t> bowl loop is obstructed) </a:t>
            </a:r>
          </a:p>
          <a:p>
            <a:r>
              <a:rPr lang="en-US" dirty="0" smtClean="0"/>
              <a:t>-Width and height of fluid level (small bowl &lt;large bowl)</a:t>
            </a:r>
          </a:p>
          <a:p>
            <a:r>
              <a:rPr lang="en-US" dirty="0" smtClean="0"/>
              <a:t>    2- Signs of complication :</a:t>
            </a:r>
          </a:p>
          <a:p>
            <a:r>
              <a:rPr lang="en-US" dirty="0" smtClean="0"/>
              <a:t>          -</a:t>
            </a:r>
            <a:r>
              <a:rPr lang="en-US" dirty="0" err="1" smtClean="0"/>
              <a:t>Pneumatosis</a:t>
            </a:r>
            <a:r>
              <a:rPr lang="en-US" dirty="0" smtClean="0"/>
              <a:t> </a:t>
            </a:r>
            <a:r>
              <a:rPr lang="en-US" dirty="0" err="1" smtClean="0"/>
              <a:t>intestinalis</a:t>
            </a:r>
            <a:r>
              <a:rPr lang="en-US" dirty="0" smtClean="0"/>
              <a:t> </a:t>
            </a:r>
          </a:p>
          <a:p>
            <a:r>
              <a:rPr lang="en-US" dirty="0" smtClean="0"/>
              <a:t>          - Air under diaphragm (perforation)</a:t>
            </a:r>
          </a:p>
          <a:p>
            <a:pPr lvl="0"/>
            <a:r>
              <a:rPr lang="en-US" dirty="0" smtClean="0"/>
              <a:t>Complete VS Partial obstruction: </a:t>
            </a:r>
          </a:p>
          <a:p>
            <a:r>
              <a:rPr lang="en-US" dirty="0" smtClean="0"/>
              <a:t>-If there is gas distally</a:t>
            </a:r>
            <a:r>
              <a:rPr lang="en-US" dirty="0" smtClean="0">
                <a:sym typeface="Wingdings"/>
              </a:rPr>
              <a:t></a:t>
            </a:r>
            <a:r>
              <a:rPr lang="en-US" dirty="0" smtClean="0"/>
              <a:t> partial obstruction. </a:t>
            </a:r>
          </a:p>
          <a:p>
            <a:r>
              <a:rPr lang="en-US" dirty="0" smtClean="0"/>
              <a:t>-If no gas distally then its complete </a:t>
            </a:r>
          </a:p>
          <a:p>
            <a:pPr lvl="0"/>
            <a:r>
              <a:rPr lang="en-US" dirty="0" smtClean="0"/>
              <a:t>Dynamic VS </a:t>
            </a:r>
            <a:r>
              <a:rPr lang="en-US" dirty="0" err="1" smtClean="0"/>
              <a:t>adynamic</a:t>
            </a:r>
            <a:r>
              <a:rPr lang="en-US" dirty="0" smtClean="0"/>
              <a:t> :</a:t>
            </a:r>
          </a:p>
          <a:p>
            <a:r>
              <a:rPr lang="en-US" dirty="0" smtClean="0"/>
              <a:t>-</a:t>
            </a:r>
            <a:r>
              <a:rPr lang="en-US" dirty="0" err="1" smtClean="0"/>
              <a:t>Dymanic</a:t>
            </a:r>
            <a:r>
              <a:rPr lang="en-US" dirty="0" smtClean="0"/>
              <a:t>: area above the obstruction is dilated.</a:t>
            </a:r>
          </a:p>
          <a:p>
            <a:r>
              <a:rPr lang="en-US" dirty="0" smtClean="0"/>
              <a:t>-</a:t>
            </a:r>
            <a:r>
              <a:rPr lang="en-US" dirty="0" err="1" smtClean="0"/>
              <a:t>adynamic</a:t>
            </a:r>
            <a:r>
              <a:rPr lang="en-US" dirty="0" smtClean="0"/>
              <a:t>: the whole GI is dilated.</a:t>
            </a:r>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4062"/>
            <a:ext cx="10515600" cy="5332901"/>
          </a:xfrm>
        </p:spPr>
        <p:txBody>
          <a:bodyPr>
            <a:normAutofit fontScale="92500" lnSpcReduction="10000"/>
          </a:bodyPr>
          <a:lstStyle/>
          <a:p>
            <a:r>
              <a:rPr lang="en-US" dirty="0" smtClean="0"/>
              <a:t> 3-Uretric Stone (Renal Colic)</a:t>
            </a:r>
            <a:r>
              <a:rPr lang="en-US" dirty="0" smtClean="0">
                <a:sym typeface="Wingdings"/>
              </a:rPr>
              <a:t></a:t>
            </a:r>
            <a:r>
              <a:rPr lang="en-US" dirty="0" smtClean="0"/>
              <a:t> </a:t>
            </a:r>
          </a:p>
          <a:p>
            <a:r>
              <a:rPr lang="en-US" dirty="0" smtClean="0"/>
              <a:t>         Most of stones are </a:t>
            </a:r>
            <a:r>
              <a:rPr lang="en-US" dirty="0" err="1" smtClean="0"/>
              <a:t>radiopaque</a:t>
            </a:r>
            <a:r>
              <a:rPr lang="en-US" dirty="0" smtClean="0"/>
              <a:t> so can be seen on X-ray .</a:t>
            </a:r>
          </a:p>
          <a:p>
            <a:r>
              <a:rPr lang="en-US" dirty="0" smtClean="0"/>
              <a:t>        Best physical exam done to make sure its renal colic? </a:t>
            </a:r>
            <a:r>
              <a:rPr lang="en-US" dirty="0" err="1" smtClean="0"/>
              <a:t>costovertebral</a:t>
            </a:r>
            <a:r>
              <a:rPr lang="en-US" dirty="0" smtClean="0"/>
              <a:t> angle      tenderness  </a:t>
            </a:r>
          </a:p>
          <a:p>
            <a:r>
              <a:rPr lang="en-US" dirty="0" smtClean="0"/>
              <a:t>    4- Foreign body.                                  </a:t>
            </a:r>
          </a:p>
          <a:p>
            <a:r>
              <a:rPr lang="en-US" dirty="0" smtClean="0"/>
              <a:t>---------</a:t>
            </a:r>
          </a:p>
          <a:p>
            <a:r>
              <a:rPr lang="en-US" dirty="0" smtClean="0"/>
              <a:t>Signs of appendicitis on abdominal x-ray:</a:t>
            </a:r>
          </a:p>
          <a:p>
            <a:pPr lvl="0"/>
            <a:r>
              <a:rPr lang="en-US" dirty="0" err="1" smtClean="0"/>
              <a:t>Fecolith</a:t>
            </a:r>
            <a:r>
              <a:rPr lang="en-US" dirty="0" smtClean="0"/>
              <a:t> can be seen.</a:t>
            </a:r>
          </a:p>
          <a:p>
            <a:pPr lvl="0"/>
            <a:r>
              <a:rPr lang="en-US" dirty="0" smtClean="0"/>
              <a:t>Sentinel loop (</a:t>
            </a:r>
            <a:r>
              <a:rPr lang="en-US" dirty="0" err="1" smtClean="0"/>
              <a:t>ileus</a:t>
            </a:r>
            <a:r>
              <a:rPr lang="en-US" dirty="0" smtClean="0"/>
              <a:t> of terminal ileum ) because any loop of intestine near an inflamed organ will become paralyzed(</a:t>
            </a:r>
            <a:r>
              <a:rPr lang="en-US" dirty="0" err="1" smtClean="0"/>
              <a:t>ileus</a:t>
            </a:r>
            <a:r>
              <a:rPr lang="en-US" dirty="0" smtClean="0"/>
              <a:t>)!! </a:t>
            </a:r>
          </a:p>
          <a:p>
            <a:pPr lvl="0"/>
            <a:r>
              <a:rPr lang="en-US" dirty="0" smtClean="0"/>
              <a:t>Gas under diaphragm if perforated.</a:t>
            </a:r>
          </a:p>
          <a:p>
            <a:pPr lvl="0"/>
            <a:r>
              <a:rPr lang="en-US" dirty="0" smtClean="0"/>
              <a:t>Obliteration of </a:t>
            </a:r>
            <a:r>
              <a:rPr lang="en-US" dirty="0" err="1" smtClean="0"/>
              <a:t>psoas</a:t>
            </a:r>
            <a:r>
              <a:rPr lang="en-US" dirty="0" smtClean="0"/>
              <a:t> muscle shadow </a:t>
            </a:r>
            <a:r>
              <a:rPr lang="en-US" dirty="0" smtClean="0">
                <a:sym typeface="Wingdings"/>
              </a:rPr>
              <a:t></a:t>
            </a:r>
            <a:r>
              <a:rPr lang="en-US" dirty="0" smtClean="0"/>
              <a:t>in case of </a:t>
            </a:r>
            <a:r>
              <a:rPr lang="en-US" dirty="0" err="1" smtClean="0"/>
              <a:t>appendicular</a:t>
            </a:r>
            <a:r>
              <a:rPr lang="en-US" dirty="0" smtClean="0"/>
              <a:t> mass.</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388" y="1800029"/>
            <a:ext cx="10515600" cy="1325563"/>
          </a:xfrm>
        </p:spPr>
        <p:txBody>
          <a:bodyPr>
            <a:normAutofit/>
          </a:bodyPr>
          <a:lstStyle/>
          <a:p>
            <a:pPr algn="ctr"/>
            <a:r>
              <a:rPr lang="en-US" sz="6600" dirty="0" smtClean="0">
                <a:solidFill>
                  <a:srgbClr val="FF0000"/>
                </a:solidFill>
              </a:rPr>
              <a:t>Surgical site infection </a:t>
            </a:r>
            <a:endParaRPr lang="en-US" sz="6600" dirty="0">
              <a:solidFill>
                <a:srgbClr val="FF0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4234"/>
            <a:ext cx="10515600" cy="6119446"/>
          </a:xfrm>
        </p:spPr>
        <p:txBody>
          <a:bodyPr>
            <a:normAutofit fontScale="85000" lnSpcReduction="20000"/>
          </a:bodyPr>
          <a:lstStyle/>
          <a:p>
            <a:r>
              <a:rPr lang="en-US" dirty="0" smtClean="0">
                <a:solidFill>
                  <a:srgbClr val="FF0000"/>
                </a:solidFill>
              </a:rPr>
              <a:t>Definition</a:t>
            </a:r>
            <a:r>
              <a:rPr lang="en-US" dirty="0" smtClean="0"/>
              <a:t>: are Infections related to the operative procedure that occur at or near the surgical incision within 30 days (after 48 hours) of an operative procedure or within one year if an implant is left in place.</a:t>
            </a:r>
          </a:p>
          <a:p>
            <a:pPr>
              <a:buNone/>
            </a:pPr>
            <a:endParaRPr lang="en-US" dirty="0" smtClean="0"/>
          </a:p>
          <a:p>
            <a:r>
              <a:rPr lang="en-US" dirty="0" smtClean="0">
                <a:solidFill>
                  <a:srgbClr val="FF0000"/>
                </a:solidFill>
              </a:rPr>
              <a:t>Why we Prevent SSI?</a:t>
            </a:r>
          </a:p>
          <a:p>
            <a:r>
              <a:rPr lang="en-US" dirty="0" smtClean="0"/>
              <a:t>Patients that develop SSI have twice the mortality  </a:t>
            </a:r>
          </a:p>
          <a:p>
            <a:r>
              <a:rPr lang="en-US" dirty="0" smtClean="0"/>
              <a:t>60% more likely to spend time in ICU </a:t>
            </a:r>
          </a:p>
          <a:p>
            <a:r>
              <a:rPr lang="en-US" dirty="0" smtClean="0"/>
              <a:t>5 times more likely to be readmitted</a:t>
            </a:r>
          </a:p>
          <a:p>
            <a:r>
              <a:rPr lang="en-US" dirty="0" smtClean="0"/>
              <a:t>SSI increases length of stay in hospital by an average of 7.5 days </a:t>
            </a:r>
          </a:p>
          <a:p>
            <a:r>
              <a:rPr lang="en-US" dirty="0" smtClean="0"/>
              <a:t>Cost effective</a:t>
            </a:r>
          </a:p>
          <a:p>
            <a:pPr>
              <a:buNone/>
            </a:pPr>
            <a:endParaRPr lang="en-US" dirty="0" smtClean="0"/>
          </a:p>
          <a:p>
            <a:r>
              <a:rPr lang="en-US" dirty="0" smtClean="0">
                <a:solidFill>
                  <a:srgbClr val="FF0000"/>
                </a:solidFill>
              </a:rPr>
              <a:t>Classifications: </a:t>
            </a:r>
          </a:p>
          <a:p>
            <a:pPr lvl="0"/>
            <a:r>
              <a:rPr lang="en-US" dirty="0" smtClean="0"/>
              <a:t>Anatomical: Superficial </a:t>
            </a:r>
            <a:r>
              <a:rPr lang="en-US" dirty="0" err="1" smtClean="0"/>
              <a:t>incisional</a:t>
            </a:r>
            <a:r>
              <a:rPr lang="en-US" dirty="0" smtClean="0"/>
              <a:t> SSI, Deep </a:t>
            </a:r>
            <a:r>
              <a:rPr lang="en-US" dirty="0" err="1" smtClean="0"/>
              <a:t>incisional</a:t>
            </a:r>
            <a:r>
              <a:rPr lang="en-US" dirty="0" smtClean="0"/>
              <a:t> SSI, Organ/Space SSI</a:t>
            </a:r>
          </a:p>
          <a:p>
            <a:pPr lvl="0"/>
            <a:r>
              <a:rPr lang="en-US" dirty="0" smtClean="0"/>
              <a:t>SWC: Clean, Clean/contaminated, Contaminated, Dirty/infected </a:t>
            </a:r>
          </a:p>
          <a:p>
            <a:pPr lvl="0"/>
            <a:r>
              <a:rPr lang="en-US" dirty="0" smtClean="0"/>
              <a:t>Timing: Early, Intermediate, Late</a:t>
            </a:r>
          </a:p>
          <a:p>
            <a:pPr lvl="0"/>
            <a:r>
              <a:rPr lang="en-US" dirty="0" smtClean="0"/>
              <a:t>Severity: Major, Minor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12098</Words>
  <Application>Microsoft Office PowerPoint</Application>
  <PresentationFormat>مخصص</PresentationFormat>
  <Paragraphs>1767</Paragraphs>
  <Slides>309</Slides>
  <Notes>6</Notes>
  <HiddenSlides>0</HiddenSlides>
  <MMClips>0</MMClips>
  <ScaleCrop>false</ScaleCrop>
  <HeadingPairs>
    <vt:vector size="6" baseType="variant">
      <vt:variant>
        <vt:lpstr>نسق</vt:lpstr>
      </vt:variant>
      <vt:variant>
        <vt:i4>1</vt:i4>
      </vt:variant>
      <vt:variant>
        <vt:lpstr>خوادم OLE مضمنة</vt:lpstr>
      </vt:variant>
      <vt:variant>
        <vt:i4>1</vt:i4>
      </vt:variant>
      <vt:variant>
        <vt:lpstr>عناوين الشرائح</vt:lpstr>
      </vt:variant>
      <vt:variant>
        <vt:i4>309</vt:i4>
      </vt:variant>
    </vt:vector>
  </HeadingPairs>
  <TitlesOfParts>
    <vt:vector size="311" baseType="lpstr">
      <vt:lpstr>Office Theme</vt:lpstr>
      <vt:lpstr>Bitmap Image</vt:lpstr>
      <vt:lpstr>عرض تقديمي في PowerPoint</vt:lpstr>
      <vt:lpstr>عرض تقديمي في PowerPoint</vt:lpstr>
      <vt:lpstr>عرض تقديمي في PowerPoint</vt:lpstr>
      <vt:lpstr>Pediatric surgery </vt:lpstr>
      <vt:lpstr>عرض تقديمي في PowerPoint</vt:lpstr>
      <vt:lpstr>Child come with abdominal pain </vt:lpstr>
      <vt:lpstr>عرض تقديمي في PowerPoint</vt:lpstr>
      <vt:lpstr>عرض تقديمي في PowerPoint</vt:lpstr>
      <vt:lpstr>عرض تقديمي في PowerPoint</vt:lpstr>
      <vt:lpstr>عرض تقديمي في PowerPoint</vt:lpstr>
      <vt:lpstr>تحديدات سمنارات سادسة</vt:lpstr>
      <vt:lpstr>عرض تقديمي في PowerPoint</vt:lpstr>
      <vt:lpstr>عرض تقديمي في PowerPoint</vt:lpstr>
      <vt:lpstr>Dr.awaisheh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Which of the following hernias have the highest risk of strangulation?</vt:lpstr>
      <vt:lpstr>عرض تقديمي في PowerPoint</vt:lpstr>
      <vt:lpstr>عرض تقديمي في PowerPoint</vt:lpstr>
      <vt:lpstr>RTA Patient presented to ER, his vital signs: HR: 130, he was hypotensive. CT was done. What's the stage of hemorrhagic shock? *</vt:lpstr>
      <vt:lpstr>Bonus: What does the CT Show?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Dr. saed azzawi  ABDOMINAL TRAUMA</vt:lpstr>
      <vt:lpstr>Approach to abdominal trauma</vt:lpstr>
      <vt:lpstr>Surgical anatomy &amp; physiology</vt:lpstr>
      <vt:lpstr>Introduction</vt:lpstr>
      <vt:lpstr>Types of abdominal trauma</vt:lpstr>
      <vt:lpstr>                Mechanism of injury                                 In blunt abdominal trauma : </vt:lpstr>
      <vt:lpstr>The mechanism in pentrating abdominal trauma</vt:lpstr>
      <vt:lpstr>عرض تقديمي في PowerPoint</vt:lpstr>
      <vt:lpstr>              Assessment  in blunt trauma    </vt:lpstr>
      <vt:lpstr>The assessment in pentrating injury: </vt:lpstr>
      <vt:lpstr>Physical examination </vt:lpstr>
      <vt:lpstr>Clinical evaluation in blunt trauma </vt:lpstr>
      <vt:lpstr>INSPECTION</vt:lpstr>
      <vt:lpstr>IN PENTRATING ABD.INJURY</vt:lpstr>
      <vt:lpstr>PALPATION</vt:lpstr>
      <vt:lpstr>Diagnostic tools</vt:lpstr>
      <vt:lpstr>Diagnostic aids  for evaluation</vt:lpstr>
      <vt:lpstr>Diagnostic peritoneal lavage? What is it? Is it still used?</vt:lpstr>
      <vt:lpstr>INDICATIONS FOR DPL? </vt:lpstr>
      <vt:lpstr>DPL  Technique</vt:lpstr>
      <vt:lpstr>Positive signs in DPL?  </vt:lpstr>
      <vt:lpstr>In which situation I need to do wound exploration in abd trauma?</vt:lpstr>
      <vt:lpstr>Clinical conditions that tells you this patient needs to go to operation room ASAp ( indications for immediate laprotomy)</vt:lpstr>
      <vt:lpstr>Organs injury</vt:lpstr>
      <vt:lpstr>CLINICAL ASPECTS OF SPLENIC RUPTURE</vt:lpstr>
      <vt:lpstr> Plain radiographic findings in splenic injury: </vt:lpstr>
      <vt:lpstr>SPLENIC ORGAN INJURY SCALING</vt:lpstr>
      <vt:lpstr>Splenic injury</vt:lpstr>
      <vt:lpstr>Splenic injury</vt:lpstr>
      <vt:lpstr>Management options in splenic injury</vt:lpstr>
      <vt:lpstr>Why they give vaccine after surgery and what patients are given the vaccine?</vt:lpstr>
      <vt:lpstr>عرض تقديمي في PowerPoint</vt:lpstr>
      <vt:lpstr>Liver injury</vt:lpstr>
      <vt:lpstr>Pringle maneuver</vt:lpstr>
      <vt:lpstr>Symptoms of a liver injury</vt:lpstr>
      <vt:lpstr>Liver injury scale</vt:lpstr>
      <vt:lpstr>Liver injury</vt:lpstr>
      <vt:lpstr>Treatment of liver injury</vt:lpstr>
      <vt:lpstr>Retroperitoneal organs injury</vt:lpstr>
      <vt:lpstr>Retroperitoneal injuries  &amp;  retro peritoneal hematoma</vt:lpstr>
      <vt:lpstr>Zones of retroperitoneal hematoma</vt:lpstr>
      <vt:lpstr>Raetroperitoneal hematoma , CT</vt:lpstr>
      <vt:lpstr>Retroperitoneal hematoma</vt:lpstr>
      <vt:lpstr>Abreviated  laprotomy</vt:lpstr>
      <vt:lpstr>Role of plain abdominal X-RAY in evaluation of acute abdomen  </vt:lpstr>
      <vt:lpstr>عرض تقديمي في PowerPoint</vt:lpstr>
      <vt:lpstr>عرض تقديمي في PowerPoint</vt:lpstr>
      <vt:lpstr>عرض تقديمي في PowerPoint</vt:lpstr>
      <vt:lpstr>عرض تقديمي في PowerPoint</vt:lpstr>
      <vt:lpstr>عرض تقديمي في PowerPoint</vt:lpstr>
      <vt:lpstr>Surgical site infection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د.عماد ابو راجوح CLINICAL CASES </vt:lpstr>
      <vt:lpstr>CASE 1</vt:lpstr>
      <vt:lpstr>HISTORY </vt:lpstr>
      <vt:lpstr>DDx</vt:lpstr>
      <vt:lpstr>عرض تقديمي في PowerPoint</vt:lpstr>
      <vt:lpstr>PHYSICAL EXAMINATION </vt:lpstr>
      <vt:lpstr>NOTES </vt:lpstr>
      <vt:lpstr>TREATMENT </vt:lpstr>
      <vt:lpstr>CONTINUE TREATMENT</vt:lpstr>
      <vt:lpstr>عرض تقديمي في PowerPoint</vt:lpstr>
      <vt:lpstr>PERI-ANAL ABSCESS</vt:lpstr>
      <vt:lpstr>عرض تقديمي في PowerPoint</vt:lpstr>
      <vt:lpstr>PIC.1 Pt. presented with acute pain</vt:lpstr>
      <vt:lpstr>PIC.2 </vt:lpstr>
      <vt:lpstr>CASE 2 حاله مكرره بسنه رابعه</vt:lpstr>
      <vt:lpstr>Intestinal obstruction Dr.Bassam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Dr.saleh </vt:lpstr>
      <vt:lpstr>عرض تقديمي في PowerPoint</vt:lpstr>
      <vt:lpstr>عرض تقديمي في PowerPoint</vt:lpstr>
      <vt:lpstr>عرض تقديمي في PowerPoint</vt:lpstr>
      <vt:lpstr>عرض تقديمي في PowerPoint</vt:lpstr>
      <vt:lpstr>عرض تقديمي في PowerPoint</vt:lpstr>
      <vt:lpstr>صوره من كتاب لحاله تقريبا نفس الحاله الي فوق بس جوا العمليه  </vt:lpstr>
      <vt:lpstr>After the muscular graft we put skin graft  </vt:lpstr>
      <vt:lpstr>Finger tip injury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8 ys male pt came to the ER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A 50 y/s female pt , in outpatient clinic complaining of this mass ?  Medically free and has a hx of unknown skin tumor your approach ??  </vt:lpstr>
      <vt:lpstr>عرض تقديمي في PowerPoint</vt:lpstr>
      <vt:lpstr>عرض تقديمي في PowerPoint</vt:lpstr>
      <vt:lpstr>عرض تقديمي في PowerPoint</vt:lpstr>
      <vt:lpstr>عرض تقديمي في PowerPoint</vt:lpstr>
      <vt:lpstr>عرض تقديمي في PowerPoint</vt:lpstr>
      <vt:lpstr>Breast Cancer</vt:lpstr>
      <vt:lpstr>Case Study </vt:lpstr>
      <vt:lpstr>Case Study </vt:lpstr>
      <vt:lpstr>Case Study</vt:lpstr>
      <vt:lpstr>عرض تقديمي في PowerPoint</vt:lpstr>
      <vt:lpstr>Answer</vt:lpstr>
      <vt:lpstr>Fixed Risk Factors</vt:lpstr>
      <vt:lpstr>Modifiable Risk Factors</vt:lpstr>
      <vt:lpstr>Factors Affecting Circulating Hormones</vt:lpstr>
      <vt:lpstr>Histologic Risk Factors</vt:lpstr>
      <vt:lpstr>عرض تقديمي في PowerPoint</vt:lpstr>
      <vt:lpstr>Clinical Approach</vt:lpstr>
      <vt:lpstr>Signs and Symptoms</vt:lpstr>
      <vt:lpstr>Less Frequent Symptoms</vt:lpstr>
      <vt:lpstr>Breast Examination </vt:lpstr>
      <vt:lpstr>Inspection :</vt:lpstr>
      <vt:lpstr>Inspection :</vt:lpstr>
      <vt:lpstr>Inspection :</vt:lpstr>
      <vt:lpstr>Inspection :</vt:lpstr>
      <vt:lpstr>Abnormal Findings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case</vt:lpstr>
      <vt:lpstr>Signs</vt:lpstr>
      <vt:lpstr>Signs</vt:lpstr>
      <vt:lpstr>Signs</vt:lpstr>
      <vt:lpstr>Signs</vt:lpstr>
      <vt:lpstr>Signs</vt:lpstr>
      <vt:lpstr>Palpation</vt:lpstr>
      <vt:lpstr>عرض تقديمي في PowerPoint</vt:lpstr>
      <vt:lpstr>عرض تقديمي في PowerPoint</vt:lpstr>
      <vt:lpstr>عرض تقديمي في PowerPoint</vt:lpstr>
      <vt:lpstr>Documentation</vt:lpstr>
      <vt:lpstr>Clinical Examination</vt:lpstr>
      <vt:lpstr>Imaging-  Mammogram</vt:lpstr>
      <vt:lpstr>Imaging-  Mammogram</vt:lpstr>
      <vt:lpstr>Radiology</vt:lpstr>
      <vt:lpstr>MRI</vt:lpstr>
      <vt:lpstr>Biopsy</vt:lpstr>
      <vt:lpstr>عرض تقديمي في PowerPoint</vt:lpstr>
      <vt:lpstr>Biopsy</vt:lpstr>
      <vt:lpstr>Triple Assessment Results</vt:lpstr>
      <vt:lpstr>Investigation</vt:lpstr>
      <vt:lpstr>Imaging for Metastases</vt:lpstr>
      <vt:lpstr>Imaging for Metastases</vt:lpstr>
      <vt:lpstr>Imaging for Metastases</vt:lpstr>
      <vt:lpstr>Imaging for Metastases</vt:lpstr>
      <vt:lpstr>Imaging for Metastases</vt:lpstr>
      <vt:lpstr>Histologic Types</vt:lpstr>
      <vt:lpstr>DCIS</vt:lpstr>
      <vt:lpstr>DCIS</vt:lpstr>
      <vt:lpstr>عرض تقديمي في PowerPoint</vt:lpstr>
      <vt:lpstr>Infiltrating Ductal Carcinoma</vt:lpstr>
      <vt:lpstr>Infiltrating lobular carcinoma</vt:lpstr>
      <vt:lpstr>Other Types</vt:lpstr>
      <vt:lpstr>عرض تقديمي في PowerPoint</vt:lpstr>
      <vt:lpstr>TNM Staging</vt:lpstr>
      <vt:lpstr>عرض تقديمي في PowerPoint</vt:lpstr>
      <vt:lpstr>عرض تقديمي في PowerPoint</vt:lpstr>
      <vt:lpstr>Stage Grouping</vt:lpstr>
      <vt:lpstr>Treatment</vt:lpstr>
      <vt:lpstr>عرض تقديمي في PowerPoint</vt:lpstr>
      <vt:lpstr>Local Treatment  Surgery</vt:lpstr>
      <vt:lpstr>Breast Conserving Surgery (BCS)</vt:lpstr>
      <vt:lpstr>عرض تقديمي في PowerPoint</vt:lpstr>
      <vt:lpstr>Mastectomy</vt:lpstr>
      <vt:lpstr>Indications for Mastectomy</vt:lpstr>
      <vt:lpstr>Breast Reconstruction</vt:lpstr>
      <vt:lpstr>Surgery for DCIS </vt:lpstr>
      <vt:lpstr>The Axilla</vt:lpstr>
      <vt:lpstr>Radiation Treatment</vt:lpstr>
      <vt:lpstr>Radiotherapy Contraindications</vt:lpstr>
      <vt:lpstr>Systemic Treatment</vt:lpstr>
      <vt:lpstr>Hormonal Therapy</vt:lpstr>
      <vt:lpstr>Hormonal Therapy</vt:lpstr>
      <vt:lpstr>Chemotherapy</vt:lpstr>
      <vt:lpstr>Biologic Therapy</vt:lpstr>
      <vt:lpstr>Treatment of Recurrence</vt:lpstr>
      <vt:lpstr>Treatment of Metastases</vt:lpstr>
      <vt:lpstr>Treatment of Metastases</vt:lpstr>
      <vt:lpstr>Prognosis</vt:lpstr>
      <vt:lpstr>case</vt:lpstr>
      <vt:lpstr>عرض تقديمي في PowerPoint</vt:lpstr>
      <vt:lpstr>عرض تقديمي في PowerPoint</vt:lpstr>
      <vt:lpstr>عرض تقديمي في PowerPoint</vt:lpstr>
      <vt:lpstr>Examples for questions from the dr</vt:lpstr>
      <vt:lpstr>عرض تقديمي في PowerPoint</vt:lpstr>
      <vt:lpstr>Dr.Tareq</vt:lpstr>
      <vt:lpstr>Ulcer</vt:lpstr>
      <vt:lpstr>Ulcer:</vt:lpstr>
      <vt:lpstr>عرض تقديمي في PowerPoint</vt:lpstr>
      <vt:lpstr>عرض تقديمي في PowerPoint</vt:lpstr>
      <vt:lpstr>عرض تقديمي في PowerPoint</vt:lpstr>
      <vt:lpstr>عرض تقديمي في PowerPoint</vt:lpstr>
      <vt:lpstr>Ulcer examination : inspection and palpation </vt:lpstr>
      <vt:lpstr>عرض تقديمي في PowerPoint</vt:lpstr>
      <vt:lpstr>عرض تقديمي في PowerPoint</vt:lpstr>
      <vt:lpstr>*Palpation: 2 hands if large sized </vt:lpstr>
      <vt:lpstr>عرض تقديمي في PowerPoint</vt:lpstr>
      <vt:lpstr>How to manage :  </vt:lpstr>
      <vt:lpstr>Sinus and Fistula</vt:lpstr>
      <vt:lpstr>عرض تقديمي في PowerPoint</vt:lpstr>
      <vt:lpstr>Examination: site, number, discharge</vt:lpstr>
      <vt:lpstr>Factors causes prolongation of fisula healing : FRIENDS </vt:lpstr>
      <vt:lpstr>Fluids and Electrolytes</vt:lpstr>
      <vt:lpstr>Fluids and Electrolytes</vt:lpstr>
      <vt:lpstr>عرض تقديمي في PowerPoint</vt:lpstr>
      <vt:lpstr>عرض تقديمي في PowerPoint</vt:lpstr>
      <vt:lpstr>Hypercalcemia </vt:lpstr>
      <vt:lpstr>عرض تقديمي في PowerPoint</vt:lpstr>
      <vt:lpstr>General examination:</vt:lpstr>
      <vt:lpstr>General examination:</vt:lpstr>
      <vt:lpstr>General examination:</vt:lpstr>
      <vt:lpstr>عرض تقديمي في PowerPoint</vt:lpstr>
      <vt:lpstr>POST op PYREXIA</vt:lpstr>
      <vt:lpstr>POST op PYREXIA</vt:lpstr>
      <vt:lpstr>عرض تقديمي في PowerPoint</vt:lpstr>
      <vt:lpstr>عرض تقديمي في PowerPoint</vt:lpstr>
      <vt:lpstr>عرض تقديمي في PowerPoint</vt:lpstr>
      <vt:lpstr>Compartment syndrome :</vt:lpstr>
      <vt:lpstr>عرض تقديمي في PowerPoint</vt:lpstr>
      <vt:lpstr>عرض تقديمي في PowerPoint</vt:lpstr>
      <vt:lpstr>Mechanism : </vt:lpstr>
      <vt:lpstr>Mechanism : </vt:lpstr>
      <vt:lpstr>Mechanism : </vt:lpstr>
      <vt:lpstr>Diabetic foot :</vt:lpstr>
      <vt:lpstr>عرض تقديمي في PowerPoint</vt:lpstr>
      <vt:lpstr>عرض تقديمي في PowerPoint</vt:lpstr>
      <vt:lpstr>عرض تقديمي في PowerPoint</vt:lpstr>
      <vt:lpstr>Examantion of Diabetic foot leg :</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26</cp:revision>
  <dcterms:created xsi:type="dcterms:W3CDTF">2020-04-08T09:53:32Z</dcterms:created>
  <dcterms:modified xsi:type="dcterms:W3CDTF">2020-04-22T04:53:33Z</dcterms:modified>
</cp:coreProperties>
</file>