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 id="2147483695" r:id="rId4"/>
    <p:sldMasterId id="2147483708" r:id="rId5"/>
    <p:sldMasterId id="2147483720" r:id="rId6"/>
  </p:sldMasterIdLst>
  <p:notesMasterIdLst>
    <p:notesMasterId r:id="rId95"/>
  </p:notesMasterIdLst>
  <p:sldIdLst>
    <p:sldId id="383" r:id="rId7"/>
    <p:sldId id="384" r:id="rId8"/>
    <p:sldId id="257" r:id="rId9"/>
    <p:sldId id="259" r:id="rId10"/>
    <p:sldId id="301" r:id="rId11"/>
    <p:sldId id="300" r:id="rId12"/>
    <p:sldId id="302" r:id="rId13"/>
    <p:sldId id="385" r:id="rId14"/>
    <p:sldId id="386" r:id="rId15"/>
    <p:sldId id="303" r:id="rId16"/>
    <p:sldId id="261" r:id="rId17"/>
    <p:sldId id="262" r:id="rId18"/>
    <p:sldId id="305" r:id="rId19"/>
    <p:sldId id="304" r:id="rId20"/>
    <p:sldId id="283" r:id="rId21"/>
    <p:sldId id="284" r:id="rId22"/>
    <p:sldId id="285" r:id="rId23"/>
    <p:sldId id="286" r:id="rId24"/>
    <p:sldId id="287" r:id="rId25"/>
    <p:sldId id="311" r:id="rId26"/>
    <p:sldId id="312" r:id="rId27"/>
    <p:sldId id="313" r:id="rId28"/>
    <p:sldId id="314" r:id="rId29"/>
    <p:sldId id="315" r:id="rId30"/>
    <p:sldId id="316" r:id="rId31"/>
    <p:sldId id="310" r:id="rId32"/>
    <p:sldId id="317" r:id="rId33"/>
    <p:sldId id="318" r:id="rId34"/>
    <p:sldId id="319" r:id="rId35"/>
    <p:sldId id="320" r:id="rId36"/>
    <p:sldId id="321" r:id="rId37"/>
    <p:sldId id="322" r:id="rId38"/>
    <p:sldId id="323" r:id="rId39"/>
    <p:sldId id="274" r:id="rId40"/>
    <p:sldId id="330" r:id="rId41"/>
    <p:sldId id="324" r:id="rId42"/>
    <p:sldId id="325" r:id="rId43"/>
    <p:sldId id="328" r:id="rId44"/>
    <p:sldId id="326" r:id="rId45"/>
    <p:sldId id="327" r:id="rId46"/>
    <p:sldId id="341" r:id="rId47"/>
    <p:sldId id="337" r:id="rId48"/>
    <p:sldId id="338" r:id="rId49"/>
    <p:sldId id="339" r:id="rId50"/>
    <p:sldId id="340" r:id="rId51"/>
    <p:sldId id="334" r:id="rId52"/>
    <p:sldId id="335" r:id="rId53"/>
    <p:sldId id="329" r:id="rId54"/>
    <p:sldId id="342" r:id="rId55"/>
    <p:sldId id="343" r:id="rId56"/>
    <p:sldId id="344" r:id="rId57"/>
    <p:sldId id="345" r:id="rId58"/>
    <p:sldId id="346" r:id="rId59"/>
    <p:sldId id="347" r:id="rId60"/>
    <p:sldId id="348" r:id="rId61"/>
    <p:sldId id="349" r:id="rId62"/>
    <p:sldId id="359" r:id="rId63"/>
    <p:sldId id="350" r:id="rId64"/>
    <p:sldId id="352" r:id="rId65"/>
    <p:sldId id="353" r:id="rId66"/>
    <p:sldId id="354" r:id="rId67"/>
    <p:sldId id="355" r:id="rId68"/>
    <p:sldId id="356" r:id="rId69"/>
    <p:sldId id="357" r:id="rId70"/>
    <p:sldId id="358"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4660"/>
  </p:normalViewPr>
  <p:slideViewPr>
    <p:cSldViewPr>
      <p:cViewPr varScale="1">
        <p:scale>
          <a:sx n="83" d="100"/>
          <a:sy n="83" d="100"/>
        </p:scale>
        <p:origin x="1795"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notesMaster" Target="notesMasters/notes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932AB9-C30F-42D4-AA65-8207F37CD697}" type="datetimeFigureOut">
              <a:rPr lang="en-US" smtClean="0"/>
              <a:pPr/>
              <a:t>13/09/2023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E5961-B53C-4E03-A0F1-93F0DC8CC919}" type="slidenum">
              <a:rPr lang="en-US" smtClean="0"/>
              <a:pPr/>
              <a:t>‹#›</a:t>
            </a:fld>
            <a:endParaRPr lang="en-US"/>
          </a:p>
        </p:txBody>
      </p:sp>
    </p:spTree>
    <p:extLst>
      <p:ext uri="{BB962C8B-B14F-4D97-AF65-F5344CB8AC3E}">
        <p14:creationId xmlns:p14="http://schemas.microsoft.com/office/powerpoint/2010/main" val="219226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143000" y="685800"/>
            <a:ext cx="4572000" cy="3429000"/>
          </a:xfrm>
          <a:ln/>
        </p:spPr>
      </p:sp>
      <p:sp>
        <p:nvSpPr>
          <p:cNvPr id="15053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4FA0FA3-3726-4D85-80CD-5CD60D66D0D0}" type="slidenum">
              <a:rPr lang="en-US" smtClean="0"/>
              <a:pPr>
                <a:defRPr/>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1143000" y="685800"/>
            <a:ext cx="4572000" cy="3429000"/>
          </a:xfrm>
          <a:ln/>
        </p:spPr>
      </p:sp>
      <p:sp>
        <p:nvSpPr>
          <p:cNvPr id="14950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DFE3A24-50B4-4E2A-8FC7-D75E08FA60FD}" type="slidenum">
              <a:rPr lang="en-US" smtClean="0"/>
              <a:pPr>
                <a:defRPr/>
              </a:pPr>
              <a:t>40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143000" y="685800"/>
            <a:ext cx="4572000" cy="3429000"/>
          </a:xfrm>
          <a:ln/>
        </p:spPr>
      </p:sp>
      <p:sp>
        <p:nvSpPr>
          <p:cNvPr id="13619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C8947F8-37CF-49DC-9586-59B0C1A7F4C9}" type="slidenum">
              <a:rPr lang="en-US" smtClean="0"/>
              <a:pPr>
                <a:defRPr/>
              </a:pPr>
              <a:t>46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143000" y="685800"/>
            <a:ext cx="4572000" cy="3429000"/>
          </a:xfrm>
          <a:ln/>
        </p:spPr>
      </p:sp>
      <p:sp>
        <p:nvSpPr>
          <p:cNvPr id="13619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C8947F8-37CF-49DC-9586-59B0C1A7F4C9}" type="slidenum">
              <a:rPr lang="en-US" smtClean="0"/>
              <a:pPr>
                <a:defRPr/>
              </a:pPr>
              <a:t>47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2D48EEC-3D09-4768-A28E-3A868337526B}" type="slidenum">
              <a:rPr lang="en-US" smtClean="0"/>
              <a:pPr>
                <a:defRPr/>
              </a:pPr>
              <a:t>49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9E3E4BB-CA40-AEB2-5F32-612602D5B085}"/>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4052CC-8C49-4DA9-AB20-2081034166B8}" type="slidenum">
              <a:rPr lang="en-GB" altLang="en-US"/>
              <a:pPr eaLnBrk="1" hangingPunct="1"/>
              <a:t>57</a:t>
            </a:fld>
            <a:endParaRPr lang="en-GB" altLang="en-US"/>
          </a:p>
        </p:txBody>
      </p:sp>
      <p:sp>
        <p:nvSpPr>
          <p:cNvPr id="839682" name="Rectangle 2">
            <a:extLst>
              <a:ext uri="{FF2B5EF4-FFF2-40B4-BE49-F238E27FC236}">
                <a16:creationId xmlns:a16="http://schemas.microsoft.com/office/drawing/2014/main" id="{A89A31EA-D042-6370-BADE-A89909C70B22}"/>
              </a:ext>
            </a:extLst>
          </p:cNvPr>
          <p:cNvSpPr>
            <a:spLocks noGrp="1" noChangeArrowheads="1"/>
          </p:cNvSpPr>
          <p:nvPr>
            <p:ph type="body" idx="1"/>
          </p:nvPr>
        </p:nvSpPr>
        <p:spPr>
          <a:xfrm>
            <a:off x="936625" y="4340225"/>
            <a:ext cx="4940300" cy="3962400"/>
          </a:xfrm>
          <a:ln/>
        </p:spPr>
        <p:txBody>
          <a:bodyPr lIns="89227" tIns="43831" rIns="89227" bIns="43831"/>
          <a:lstStyle/>
          <a:p>
            <a:pPr marL="230188" indent="-230188" eaLnBrk="1" fontAlgn="auto" hangingPunct="1">
              <a:spcBef>
                <a:spcPts val="0"/>
              </a:spcBef>
              <a:spcAft>
                <a:spcPts val="0"/>
              </a:spcAft>
              <a:buFontTx/>
              <a:buChar char="•"/>
              <a:defRPr/>
            </a:pPr>
            <a:r>
              <a:rPr lang="en-US"/>
              <a:t>With asthma, what we see is the tip of the iceberg, the symptoms. </a:t>
            </a:r>
          </a:p>
          <a:p>
            <a:pPr marL="230188" indent="-230188" eaLnBrk="1" fontAlgn="auto" hangingPunct="1">
              <a:spcBef>
                <a:spcPts val="0"/>
              </a:spcBef>
              <a:spcAft>
                <a:spcPts val="0"/>
              </a:spcAft>
              <a:buFontTx/>
              <a:buChar char="•"/>
              <a:defRPr/>
            </a:pPr>
            <a:r>
              <a:rPr lang="en-US"/>
              <a:t>At the base of the iceberg is the airway inflammation. </a:t>
            </a:r>
          </a:p>
          <a:p>
            <a:pPr marL="230188" indent="-230188" eaLnBrk="1" fontAlgn="auto" hangingPunct="1">
              <a:lnSpc>
                <a:spcPct val="150000"/>
              </a:lnSpc>
              <a:spcBef>
                <a:spcPts val="0"/>
              </a:spcBef>
              <a:spcAft>
                <a:spcPts val="0"/>
              </a:spcAft>
              <a:buFontTx/>
              <a:buChar char="•"/>
              <a:defRPr/>
            </a:pPr>
            <a:r>
              <a:rPr lang="en-US"/>
              <a:t>This inflammation underlies the bronchial hyperresponsiveness of asthma, the air flow obstruction, and </a:t>
            </a:r>
            <a:r>
              <a:rPr lang="en-US">
                <a:solidFill>
                  <a:schemeClr val="tx2"/>
                </a:solidFill>
              </a:rPr>
              <a:t>the culmination of the inflammatory process is the tip of the iceberg, the symptoms.</a:t>
            </a:r>
          </a:p>
          <a:p>
            <a:pPr marL="230188" indent="-230188" eaLnBrk="1" fontAlgn="auto" hangingPunct="1">
              <a:lnSpc>
                <a:spcPct val="150000"/>
              </a:lnSpc>
              <a:spcBef>
                <a:spcPts val="0"/>
              </a:spcBef>
              <a:spcAft>
                <a:spcPts val="0"/>
              </a:spcAft>
              <a:defRPr/>
            </a:pPr>
            <a:r>
              <a:rPr lang="en-US">
                <a:solidFill>
                  <a:schemeClr val="tx2"/>
                </a:solidFill>
              </a:rPr>
              <a:t>	*</a:t>
            </a:r>
            <a:r>
              <a:rPr lang="en-US">
                <a:solidFill>
                  <a:schemeClr val="tx2"/>
                </a:solidFill>
                <a:effectLst>
                  <a:outerShdw blurRad="38100" dist="38100" dir="2700000" algn="tl">
                    <a:srgbClr val="C0C0C0"/>
                  </a:outerShdw>
                </a:effectLst>
              </a:rPr>
              <a:t>Active inflammation of the airways can be present for 6 to 8 weeks following a severe respiratory infection.</a:t>
            </a:r>
          </a:p>
          <a:p>
            <a:pPr marL="230188" indent="-230188" eaLnBrk="1" fontAlgn="auto" hangingPunct="1">
              <a:lnSpc>
                <a:spcPct val="150000"/>
              </a:lnSpc>
              <a:spcBef>
                <a:spcPts val="0"/>
              </a:spcBef>
              <a:spcAft>
                <a:spcPts val="0"/>
              </a:spcAft>
              <a:defRPr/>
            </a:pPr>
            <a:r>
              <a:rPr lang="en-US">
                <a:solidFill>
                  <a:schemeClr val="tx2"/>
                </a:solidFill>
              </a:rPr>
              <a:t>	*</a:t>
            </a:r>
            <a:r>
              <a:rPr lang="en-US">
                <a:solidFill>
                  <a:schemeClr val="tx2"/>
                </a:solidFill>
                <a:effectLst>
                  <a:outerShdw blurRad="38100" dist="38100" dir="2700000" algn="tl">
                    <a:srgbClr val="C0C0C0"/>
                  </a:outerShdw>
                </a:effectLst>
              </a:rPr>
              <a:t>Airflow obstruction results from bronchoconstriction, bronchial edema, mucus hypersecretion, and inflammatory cell recruitment including</a:t>
            </a:r>
          </a:p>
          <a:p>
            <a:pPr marL="230188" indent="-230188" eaLnBrk="1" fontAlgn="auto" hangingPunct="1">
              <a:lnSpc>
                <a:spcPct val="150000"/>
              </a:lnSpc>
              <a:spcBef>
                <a:spcPts val="0"/>
              </a:spcBef>
              <a:spcAft>
                <a:spcPts val="0"/>
              </a:spcAft>
              <a:defRPr/>
            </a:pPr>
            <a:r>
              <a:rPr lang="en-US">
                <a:solidFill>
                  <a:schemeClr val="tx2"/>
                </a:solidFill>
                <a:effectLst>
                  <a:outerShdw blurRad="38100" dist="38100" dir="2700000" algn="tl">
                    <a:srgbClr val="C0C0C0"/>
                  </a:outerShdw>
                </a:effectLst>
              </a:rPr>
              <a:t>           eosinophils, a key inflammatory cell.</a:t>
            </a:r>
          </a:p>
        </p:txBody>
      </p:sp>
      <p:sp>
        <p:nvSpPr>
          <p:cNvPr id="69636" name="Rectangle 3">
            <a:extLst>
              <a:ext uri="{FF2B5EF4-FFF2-40B4-BE49-F238E27FC236}">
                <a16:creationId xmlns:a16="http://schemas.microsoft.com/office/drawing/2014/main" id="{C1D96ED1-CAE9-42D1-D8B9-229B05B4891A}"/>
              </a:ext>
            </a:extLst>
          </p:cNvPr>
          <p:cNvSpPr>
            <a:spLocks noGrp="1" noRot="1" noChangeAspect="1" noChangeArrowheads="1" noTextEdit="1"/>
          </p:cNvSpPr>
          <p:nvPr>
            <p:ph type="sldImg"/>
          </p:nvPr>
        </p:nvSpPr>
        <p:spPr bwMode="auto">
          <a:xfrm>
            <a:off x="1158875" y="688975"/>
            <a:ext cx="4467225" cy="33496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7D4CABF-8B19-4117-916B-9EA29F699F2F}" type="slidenum">
              <a:rPr lang="en-US" smtClean="0"/>
              <a:pPr>
                <a:defRPr/>
              </a:pPr>
              <a:t>60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3A2F8F9-078F-4469-8EC8-A34600A928FA}" type="slidenum">
              <a:rPr lang="en-US" smtClean="0"/>
              <a:pPr>
                <a:defRPr/>
              </a:pPr>
              <a:t>61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59CD4DC-2649-4E00-B4D1-466F1CA9704B}" type="slidenum">
              <a:rPr lang="en-US" smtClean="0"/>
              <a:pPr>
                <a:defRPr/>
              </a:pPr>
              <a:t>64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E0358D7-E369-4E47-9043-8F51EBE77C32}" type="slidenum">
              <a:rPr lang="en-US" smtClean="0"/>
              <a:pPr>
                <a:defRPr/>
              </a:pPr>
              <a:t>65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BEDB772-E2F1-46BE-AAB3-9FD616518184}" type="slidenum">
              <a:rPr lang="en-US" smtClean="0"/>
              <a:pPr>
                <a:defRPr/>
              </a:pPr>
              <a:t>66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xfrm>
            <a:off x="1143000" y="685800"/>
            <a:ext cx="4572000" cy="3429000"/>
          </a:xfrm>
          <a:ln/>
        </p:spPr>
      </p:sp>
      <p:sp>
        <p:nvSpPr>
          <p:cNvPr id="15155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9BC20B7-207F-4EBD-B4F1-3575A6F7073B}" type="slidenum">
              <a:rPr lang="en-US" smtClean="0"/>
              <a:pPr>
                <a:defRPr/>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35F8C81-B465-425A-8EE9-EF13262D6965}" type="slidenum">
              <a:rPr lang="en-US" smtClean="0"/>
              <a:pPr>
                <a:defRPr/>
              </a:pPr>
              <a:t>75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D0F595C-35D7-401E-AAFF-730F88958C1B}" type="slidenum">
              <a:rPr lang="en-US" smtClean="0"/>
              <a:pPr>
                <a:defRPr/>
              </a:pPr>
              <a:t>76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2061C65-8E8D-488D-B4AA-09959B99B8A9}" type="slidenum">
              <a:rPr lang="en-US" smtClean="0"/>
              <a:pPr>
                <a:defRPr/>
              </a:pPr>
              <a:t>78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E0BC6BF-BDEB-48BF-99B3-E99A659E1BB8}" type="slidenum">
              <a:rPr lang="en-US" smtClean="0"/>
              <a:pPr>
                <a:defRPr/>
              </a:pPr>
              <a:t>79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DEA38C5-F8A4-4ABB-9BE6-EAF5E72F1DBC}" type="slidenum">
              <a:rPr lang="en-US" smtClean="0"/>
              <a:pPr>
                <a:defRPr/>
              </a:pPr>
              <a:t>80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10088A9-7412-4296-8B6B-8EBB034EE0E4}" type="slidenum">
              <a:rPr lang="en-US" smtClean="0"/>
              <a:pPr>
                <a:defRPr/>
              </a:pPr>
              <a:t>81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9A27214-430C-4115-BA36-85C376361CA5}" type="slidenum">
              <a:rPr lang="en-US" smtClean="0"/>
              <a:pPr>
                <a:defRPr/>
              </a:pPr>
              <a:t>82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E5F534F-E867-4093-A62F-BE8D12F9CA56}" type="slidenum">
              <a:rPr lang="en-US" smtClean="0"/>
              <a:pPr>
                <a:defRPr/>
              </a:pPr>
              <a:t>83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1FF2B60-4964-4660-A6BF-AC26062893B9}" type="slidenum">
              <a:rPr lang="en-US" smtClean="0"/>
              <a:pPr>
                <a:defRPr/>
              </a:pPr>
              <a:t>84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970F7AF-9C93-4BBD-90A0-8D29446C8082}" type="slidenum">
              <a:rPr lang="en-US" smtClean="0"/>
              <a:pPr>
                <a:defRPr/>
              </a:pPr>
              <a:t>85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143000" y="685800"/>
            <a:ext cx="4572000" cy="3429000"/>
          </a:xfrm>
          <a:ln/>
        </p:spPr>
      </p:sp>
      <p:sp>
        <p:nvSpPr>
          <p:cNvPr id="129027"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4B4F095-7EDF-4A06-93B6-5449670592B3}" type="slidenum">
              <a:rPr lang="en-US" smtClean="0"/>
              <a:pPr>
                <a:defRPr/>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143000" y="685800"/>
            <a:ext cx="4572000" cy="3429000"/>
          </a:xfrm>
          <a:ln/>
        </p:spPr>
      </p:sp>
      <p:sp>
        <p:nvSpPr>
          <p:cNvPr id="13824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158AA24-850F-4CF7-82F6-EE5A7FE526B6}" type="slidenum">
              <a:rPr lang="en-US" smtClean="0"/>
              <a:pPr>
                <a:defRPr/>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143000" y="685800"/>
            <a:ext cx="4572000" cy="3429000"/>
          </a:xfrm>
          <a:ln/>
        </p:spPr>
      </p:sp>
      <p:sp>
        <p:nvSpPr>
          <p:cNvPr id="140291"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277687E-B27D-4FB0-B83D-C472443688AD}" type="slidenum">
              <a:rPr lang="en-US" smtClean="0"/>
              <a:pPr>
                <a:defRPr/>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1143000" y="685800"/>
            <a:ext cx="4572000" cy="3429000"/>
          </a:xfrm>
          <a:ln/>
        </p:spPr>
      </p:sp>
      <p:sp>
        <p:nvSpPr>
          <p:cNvPr id="141315"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341E2AD-C321-4CE2-9FA9-16BFA6817912}" type="slidenum">
              <a:rPr lang="en-US" smtClean="0"/>
              <a:pPr>
                <a:defRPr/>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131348F-8FD3-4924-98AC-DF6D3E814D42}" type="slidenum">
              <a:rPr lang="en-US" smtClean="0">
                <a:solidFill>
                  <a:srgbClr val="000000"/>
                </a:solidFill>
                <a:latin typeface="Arial" pitchFamily="34" charset="0"/>
                <a:ea typeface="ＭＳ Ｐゴシック" pitchFamily="34" charset="-128"/>
              </a:rPr>
              <a:pPr/>
              <a:t>32</a:t>
            </a:fld>
            <a:endParaRPr lang="en-US" smtClean="0">
              <a:solidFill>
                <a:srgbClr val="000000"/>
              </a:solidFill>
              <a:latin typeface="Arial" pitchFamily="34" charset="0"/>
              <a:ea typeface="ＭＳ Ｐゴシック" pitchFamily="34" charset="-128"/>
            </a:endParaRPr>
          </a:p>
        </p:txBody>
      </p:sp>
      <p:sp>
        <p:nvSpPr>
          <p:cNvPr id="86019" name="Rectangle 2"/>
          <p:cNvSpPr>
            <a:spLocks noGrp="1" noRot="1" noChangeAspect="1" noChangeArrowheads="1" noTextEdit="1"/>
          </p:cNvSpPr>
          <p:nvPr>
            <p:ph type="sldImg"/>
          </p:nvPr>
        </p:nvSpPr>
        <p:spPr>
          <a:xfrm>
            <a:off x="1150938" y="692150"/>
            <a:ext cx="4556125" cy="3416300"/>
          </a:xfrm>
          <a:ln w="12700"/>
        </p:spPr>
      </p:sp>
      <p:sp>
        <p:nvSpPr>
          <p:cNvPr id="86020" name="Rectangle 3"/>
          <p:cNvSpPr>
            <a:spLocks noGrp="1" noChangeArrowheads="1"/>
          </p:cNvSpPr>
          <p:nvPr>
            <p:ph type="body" idx="1"/>
          </p:nvPr>
        </p:nvSpPr>
        <p:spPr>
          <a:xfrm>
            <a:off x="882650" y="4338638"/>
            <a:ext cx="5076825" cy="4106862"/>
          </a:xfrm>
          <a:noFill/>
          <a:ln/>
        </p:spPr>
        <p:txBody>
          <a:bodyPr lIns="90487" tIns="44450" rIns="90487" bIns="44450"/>
          <a:lstStyle/>
          <a:p>
            <a:pPr eaLnBrk="1" hangingPunct="1"/>
            <a:endParaRPr lang="ar-E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43000" y="685800"/>
            <a:ext cx="4572000" cy="3429000"/>
          </a:xfrm>
          <a:ln/>
        </p:spPr>
      </p:sp>
      <p:sp>
        <p:nvSpPr>
          <p:cNvPr id="14336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B9383F8-77BF-4705-AD8F-6B9921AB01D6}" type="slidenum">
              <a:rPr lang="en-US" smtClean="0"/>
              <a:pPr>
                <a:defRPr/>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1143000" y="685800"/>
            <a:ext cx="4572000" cy="3429000"/>
          </a:xfrm>
          <a:ln/>
        </p:spPr>
      </p:sp>
      <p:sp>
        <p:nvSpPr>
          <p:cNvPr id="148483" name="Notes Placeholder 2"/>
          <p:cNvSpPr>
            <a:spLocks noGrp="1"/>
          </p:cNvSpPr>
          <p:nvPr>
            <p:ph type="body" idx="1"/>
          </p:nvPr>
        </p:nvSpPr>
        <p:spPr>
          <a:noFill/>
          <a:ln/>
        </p:spPr>
        <p:txBody>
          <a:bodyPr/>
          <a:lstStyle/>
          <a:p>
            <a:endParaRPr lang="ar-EG"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5169702-56DC-4958-868B-85567D7806E6}" type="slidenum">
              <a:rPr lang="en-US" smtClean="0"/>
              <a:pPr>
                <a:defRPr/>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3099951-A35E-41B9-889B-6EBB9216D515}" type="datetimeFigureOut">
              <a:rPr lang="en-US" smtClean="0"/>
              <a:pPr/>
              <a:t>13/09/2023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7CA3EFA-F548-48D1-92C5-09240777D3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99951-A35E-41B9-889B-6EBB9216D515}" type="datetimeFigureOut">
              <a:rPr lang="en-US" smtClean="0"/>
              <a:pPr/>
              <a:t>13/09/2023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A3EFA-F548-48D1-92C5-09240777D3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99951-A35E-41B9-889B-6EBB9216D515}" type="datetimeFigureOut">
              <a:rPr lang="en-US" smtClean="0"/>
              <a:pPr/>
              <a:t>13/09/2023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A3EFA-F548-48D1-92C5-09240777D34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7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37" y="1517650"/>
            <a:ext cx="381846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9771" y="1517650"/>
            <a:ext cx="381846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756" y="27312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99951-A35E-41B9-889B-6EBB9216D515}" type="datetimeFigureOut">
              <a:rPr lang="en-US" smtClean="0"/>
              <a:pPr/>
              <a:t>13/09/2023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A3EFA-F548-48D1-92C5-09240777D341}"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355600"/>
            <a:ext cx="1943100" cy="5505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55600"/>
            <a:ext cx="5693834"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7772400" cy="685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37" y="1517650"/>
            <a:ext cx="3818467"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9771" y="1517650"/>
            <a:ext cx="3818467"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7772400"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517650"/>
            <a:ext cx="7772400" cy="43434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55600"/>
            <a:ext cx="7772400" cy="550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p:nvPr>
        </p:nvSpPr>
        <p:spPr>
          <a:xfrm>
            <a:off x="237602" y="192000"/>
            <a:ext cx="8280000" cy="672000"/>
          </a:xfrm>
          <a:prstGeom prst="rect">
            <a:avLst/>
          </a:prstGeom>
        </p:spPr>
        <p:txBody>
          <a:bodyPr lIns="109728" tIns="54864" rIns="109728" bIns="54864"/>
          <a:lstStyle>
            <a:lvl1pPr algn="l">
              <a:lnSpc>
                <a:spcPct val="100000"/>
              </a:lnSpc>
              <a:defRPr sz="16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6" name="Text Placeholder 3"/>
          <p:cNvSpPr>
            <a:spLocks noGrp="1"/>
          </p:cNvSpPr>
          <p:nvPr>
            <p:ph type="body" sz="quarter" idx="11"/>
          </p:nvPr>
        </p:nvSpPr>
        <p:spPr>
          <a:xfrm>
            <a:off x="237069" y="1552691"/>
            <a:ext cx="7023713" cy="4229521"/>
          </a:xfrm>
          <a:prstGeom prst="rect">
            <a:avLst/>
          </a:prstGeom>
        </p:spPr>
        <p:txBody>
          <a:bodyPr lIns="109728" tIns="54864" rIns="109728" bIns="54864"/>
          <a:lstStyle>
            <a:lvl1pPr marL="0" indent="0">
              <a:spcBef>
                <a:spcPts val="0"/>
              </a:spcBef>
              <a:buNone/>
              <a:defRPr sz="1600" baseline="0">
                <a:solidFill>
                  <a:schemeClr val="tx1"/>
                </a:solidFill>
                <a:latin typeface="Arial" pitchFamily="34" charset="0"/>
                <a:cs typeface="Arial" pitchFamily="34" charset="0"/>
              </a:defRPr>
            </a:lvl1pPr>
            <a:lvl2pPr marL="308596" indent="0">
              <a:buNone/>
              <a:defRPr sz="1600"/>
            </a:lvl2pPr>
            <a:lvl3pPr marL="617190" indent="0">
              <a:buNone/>
              <a:defRPr sz="1600"/>
            </a:lvl3pPr>
            <a:lvl4pPr marL="925784" indent="0">
              <a:buNone/>
              <a:defRPr sz="1600"/>
            </a:lvl4pPr>
            <a:lvl5pPr marL="1234379" indent="0">
              <a:buNone/>
              <a:defRPr sz="1600"/>
            </a:lvl5pPr>
          </a:lstStyle>
          <a:p>
            <a:pPr lvl="0"/>
            <a:r>
              <a:rPr lang="en-US" noProof="0"/>
              <a:t>Click to edit Master text styles</a:t>
            </a:r>
          </a:p>
        </p:txBody>
      </p:sp>
      <p:sp>
        <p:nvSpPr>
          <p:cNvPr id="4" name="Slide Number Placeholder 5">
            <a:extLst/>
          </p:cNvPr>
          <p:cNvSpPr>
            <a:spLocks noGrp="1"/>
          </p:cNvSpPr>
          <p:nvPr>
            <p:ph type="sldNum" sz="quarter" idx="12"/>
          </p:nvPr>
        </p:nvSpPr>
        <p:spPr>
          <a:xfrm>
            <a:off x="318911" y="6462713"/>
            <a:ext cx="395111" cy="215900"/>
          </a:xfrm>
          <a:prstGeom prst="rect">
            <a:avLst/>
          </a:prstGeom>
        </p:spPr>
        <p:txBody>
          <a:bodyPr vert="horz" wrap="square" lIns="0" tIns="0" rIns="0" bIns="0" numCol="1" anchor="t" anchorCtr="0" compatLnSpc="1">
            <a:prstTxWarp prst="textNoShape">
              <a:avLst/>
            </a:prstTxWarp>
          </a:bodyPr>
          <a:lstStyle>
            <a:lvl1pPr eaLnBrk="1" hangingPunct="1">
              <a:defRPr sz="500" b="1">
                <a:solidFill>
                  <a:srgbClr val="000000"/>
                </a:solidFill>
              </a:defRPr>
            </a:lvl1pPr>
          </a:lstStyle>
          <a:p>
            <a:pPr>
              <a:defRPr/>
            </a:pPr>
            <a:fld id="{26C1DC98-454A-4F33-AAFE-00D85192B0C4}" type="slidenum">
              <a:rPr lang="en-GB" altLang="en-US"/>
              <a:pPr>
                <a:defRPr/>
              </a:pPr>
              <a:t>‹#›</a:t>
            </a:fld>
            <a:endParaRPr lang="en-GB"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1295400"/>
            <a:ext cx="8763000" cy="0"/>
          </a:xfrm>
          <a:prstGeom prst="line">
            <a:avLst/>
          </a:prstGeom>
          <a:ln w="44450">
            <a:solidFill>
              <a:srgbClr val="5A5A5A"/>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auto">
          <a:xfrm>
            <a:off x="152400" y="152400"/>
            <a:ext cx="8763000" cy="1143000"/>
          </a:xfrm>
          <a:prstGeom prst="rect">
            <a:avLst/>
          </a:prstGeom>
          <a:noFill/>
          <a:extLst/>
        </p:spPr>
        <p:txBody>
          <a:bodyPr lIns="109728" tIns="54864" rIns="109728" bIns="54864"/>
          <a:lstStyle>
            <a:lvl1pPr>
              <a:defRPr>
                <a:solidFill>
                  <a:srgbClr val="0F6256"/>
                </a:solidFill>
                <a:latin typeface="Helvetica Neue LT Std 55 Roman"/>
              </a:defRPr>
            </a:lvl1pPr>
          </a:lstStyle>
          <a:p>
            <a:r>
              <a:rPr lang="en-GB" dirty="0"/>
              <a:t>Title Can Be on Two Lines, </a:t>
            </a:r>
            <a:r>
              <a:rPr lang="en-GB" dirty="0" err="1"/>
              <a:t>Titlecase</a:t>
            </a:r>
            <a:r>
              <a:rPr lang="en-GB" dirty="0"/>
              <a:t>, 30 font</a:t>
            </a:r>
          </a:p>
        </p:txBody>
      </p:sp>
      <p:sp>
        <p:nvSpPr>
          <p:cNvPr id="12" name="Espace réservé du contenu 11"/>
          <p:cNvSpPr>
            <a:spLocks noGrp="1"/>
          </p:cNvSpPr>
          <p:nvPr>
            <p:ph sz="quarter" idx="10"/>
          </p:nvPr>
        </p:nvSpPr>
        <p:spPr>
          <a:xfrm>
            <a:off x="152400" y="1524004"/>
            <a:ext cx="8763000" cy="4781267"/>
          </a:xfrm>
          <a:prstGeom prst="rect">
            <a:avLst/>
          </a:prstGeom>
        </p:spPr>
        <p:txBody>
          <a:bodyPr/>
          <a:lstStyle>
            <a:lvl1pPr eaLnBrk="1" hangingPunct="1">
              <a:buClr>
                <a:srgbClr val="0F6256"/>
              </a:buClr>
              <a:defRPr sz="1700">
                <a:latin typeface="Helvetica Neue LT Std 35 Thin"/>
              </a:defRPr>
            </a:lvl1pPr>
            <a:lvl2pPr eaLnBrk="1" hangingPunct="1">
              <a:buClr>
                <a:srgbClr val="0F6256"/>
              </a:buClr>
              <a:defRPr sz="1700">
                <a:latin typeface="Helvetica Neue LT Std 35 Thin"/>
              </a:defRPr>
            </a:lvl2pPr>
            <a:lvl3pPr eaLnBrk="1" hangingPunct="1">
              <a:buClr>
                <a:srgbClr val="0F6256"/>
              </a:buClr>
              <a:buFontTx/>
              <a:buChar char="»"/>
              <a:defRPr sz="1700">
                <a:latin typeface="Helvetica Neue LT Std 35 Thin"/>
              </a:defRPr>
            </a:lvl3pPr>
            <a:lvl4pPr>
              <a:buClr>
                <a:srgbClr val="0F6256"/>
              </a:buClr>
              <a:defRPr/>
            </a:lvl4pPr>
            <a:lvl5pPr>
              <a:buClr>
                <a:srgbClr val="0F6256"/>
              </a:buClr>
              <a:defRPr/>
            </a:lvl5pPr>
          </a:lstStyle>
          <a:p>
            <a:pPr lvl="0"/>
            <a:r>
              <a:rPr lang="en-CA" altLang="en-US" dirty="0" err="1"/>
              <a:t>Cliquez</a:t>
            </a:r>
            <a:r>
              <a:rPr lang="en-CA" altLang="en-US" dirty="0"/>
              <a:t> pour modifier les styles du </a:t>
            </a:r>
            <a:r>
              <a:rPr lang="en-CA" altLang="en-US" dirty="0" err="1"/>
              <a:t>texte</a:t>
            </a:r>
            <a:r>
              <a:rPr lang="en-CA" altLang="en-US" dirty="0"/>
              <a:t> du masque</a:t>
            </a:r>
          </a:p>
          <a:p>
            <a:pPr lvl="1"/>
            <a:r>
              <a:rPr lang="en-CA" altLang="en-US" dirty="0" err="1"/>
              <a:t>Deuxième</a:t>
            </a:r>
            <a:r>
              <a:rPr lang="en-CA" altLang="en-US" dirty="0"/>
              <a:t> </a:t>
            </a:r>
            <a:r>
              <a:rPr lang="en-CA" altLang="en-US" dirty="0" err="1"/>
              <a:t>niveau</a:t>
            </a:r>
            <a:endParaRPr lang="en-CA" altLang="en-US" dirty="0"/>
          </a:p>
          <a:p>
            <a:pPr lvl="2"/>
            <a:r>
              <a:rPr lang="en-CA" altLang="en-US" dirty="0" err="1"/>
              <a:t>Troisième</a:t>
            </a:r>
            <a:r>
              <a:rPr lang="en-CA" altLang="en-US" dirty="0"/>
              <a:t> </a:t>
            </a:r>
            <a:r>
              <a:rPr lang="en-CA" altLang="en-US" dirty="0" err="1"/>
              <a:t>niveau</a:t>
            </a:r>
            <a:endParaRPr lang="en-CA" altLang="en-US" dirty="0"/>
          </a:p>
        </p:txBody>
      </p:sp>
      <p:sp>
        <p:nvSpPr>
          <p:cNvPr id="3" name="Text Placeholder 2"/>
          <p:cNvSpPr>
            <a:spLocks noGrp="1"/>
          </p:cNvSpPr>
          <p:nvPr>
            <p:ph type="body" sz="quarter" idx="11"/>
          </p:nvPr>
        </p:nvSpPr>
        <p:spPr>
          <a:xfrm>
            <a:off x="152400" y="6400800"/>
            <a:ext cx="8763000" cy="381000"/>
          </a:xfrm>
          <a:prstGeom prst="rect">
            <a:avLst/>
          </a:prstGeom>
        </p:spPr>
        <p:txBody>
          <a:bodyPr/>
          <a:lstStyle>
            <a:lvl1pPr marL="0" indent="0">
              <a:buFontTx/>
              <a:buNone/>
              <a:defRPr sz="1300" baseline="0">
                <a:latin typeface="Helvetica Neue LT Std 35 Thin"/>
              </a:defRPr>
            </a:lvl1pPr>
          </a:lstStyle>
          <a:p>
            <a:pPr lvl="0"/>
            <a:r>
              <a:rPr lang="en-US"/>
              <a:t>Click to edit Master text styles</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6573843"/>
            <a:ext cx="6096000" cy="276225"/>
          </a:xfrm>
          <a:prstGeom prst="rect">
            <a:avLst/>
          </a:prstGeom>
          <a:noFill/>
          <a:ln>
            <a:noFill/>
          </a:ln>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fontAlgn="auto" hangingPunct="1">
              <a:spcBef>
                <a:spcPts val="0"/>
              </a:spcBef>
              <a:spcAft>
                <a:spcPts val="0"/>
              </a:spcAft>
              <a:defRPr/>
            </a:pPr>
            <a:r>
              <a:rPr lang="en-US" sz="1200" dirty="0">
                <a:solidFill>
                  <a:srgbClr val="134679"/>
                </a:solidFill>
              </a:rPr>
              <a:t>© Global Initiative for Asthma</a:t>
            </a:r>
          </a:p>
        </p:txBody>
      </p:sp>
      <p:pic>
        <p:nvPicPr>
          <p:cNvPr id="4" name="Picture 1"/>
          <p:cNvPicPr>
            <a:picLocks noChangeAspect="1" noChangeArrowheads="1"/>
          </p:cNvPicPr>
          <p:nvPr userDrawn="1"/>
        </p:nvPicPr>
        <p:blipFill>
          <a:blip r:embed="rId2"/>
          <a:srcRect l="4451" t="3503" r="4276" b="2338"/>
          <a:stretch>
            <a:fillRect/>
          </a:stretch>
        </p:blipFill>
        <p:spPr bwMode="auto">
          <a:xfrm>
            <a:off x="158046" y="100013"/>
            <a:ext cx="8856133" cy="6767512"/>
          </a:xfrm>
          <a:prstGeom prst="rect">
            <a:avLst/>
          </a:prstGeom>
          <a:noFill/>
          <a:ln w="12700">
            <a:noFill/>
            <a:miter lim="800000"/>
            <a:headEnd/>
            <a:tailEnd/>
          </a:ln>
        </p:spPr>
      </p:pic>
      <p:sp>
        <p:nvSpPr>
          <p:cNvPr id="5" name="Rectangle 7"/>
          <p:cNvSpPr>
            <a:spLocks/>
          </p:cNvSpPr>
          <p:nvPr userDrawn="1"/>
        </p:nvSpPr>
        <p:spPr bwMode="auto">
          <a:xfrm>
            <a:off x="179214" y="4217988"/>
            <a:ext cx="8813800" cy="965200"/>
          </a:xfrm>
          <a:prstGeom prst="rect">
            <a:avLst/>
          </a:prstGeom>
          <a:noFill/>
          <a:ln>
            <a:noFill/>
          </a:ln>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eaLnBrk="1" fontAlgn="auto" hangingPunct="1">
              <a:spcBef>
                <a:spcPts val="663"/>
              </a:spcBef>
              <a:spcAft>
                <a:spcPts val="0"/>
              </a:spcAft>
              <a:defRPr/>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6" name="Picture 4"/>
          <p:cNvPicPr>
            <a:picLocks noChangeAspect="1" noChangeArrowheads="1"/>
          </p:cNvPicPr>
          <p:nvPr userDrawn="1"/>
        </p:nvPicPr>
        <p:blipFill>
          <a:blip r:embed="rId3"/>
          <a:srcRect/>
          <a:stretch>
            <a:fillRect/>
          </a:stretch>
        </p:blipFill>
        <p:spPr bwMode="auto">
          <a:xfrm>
            <a:off x="3753556" y="2409825"/>
            <a:ext cx="1707444" cy="1752600"/>
          </a:xfrm>
          <a:prstGeom prst="rect">
            <a:avLst/>
          </a:prstGeom>
          <a:noFill/>
          <a:ln w="12700" cap="rnd">
            <a:noFill/>
            <a:round/>
            <a:headEnd/>
            <a:tailEnd/>
          </a:ln>
        </p:spPr>
      </p:pic>
      <p:sp>
        <p:nvSpPr>
          <p:cNvPr id="7" name="TextBox 6"/>
          <p:cNvSpPr txBox="1">
            <a:spLocks noChangeArrowheads="1"/>
          </p:cNvSpPr>
          <p:nvPr userDrawn="1"/>
        </p:nvSpPr>
        <p:spPr bwMode="auto">
          <a:xfrm>
            <a:off x="901700" y="5183193"/>
            <a:ext cx="7076722" cy="923925"/>
          </a:xfrm>
          <a:prstGeom prst="rect">
            <a:avLst/>
          </a:prstGeom>
          <a:noFill/>
          <a:ln>
            <a:noFill/>
          </a:ln>
          <a:extLst/>
        </p:spPr>
        <p:txBody>
          <a:bodyPr>
            <a:spAutoFit/>
          </a:bodyPr>
          <a:lstStyle>
            <a:lvl1pPr>
              <a:defRPr sz="3200">
                <a:solidFill>
                  <a:srgbClr val="FFFF00"/>
                </a:solidFill>
                <a:latin typeface="Arial" pitchFamily="34" charset="0"/>
              </a:defRPr>
            </a:lvl1pPr>
            <a:lvl2pPr marL="742950" indent="-285750">
              <a:defRPr sz="3200">
                <a:solidFill>
                  <a:srgbClr val="FFFF00"/>
                </a:solidFill>
                <a:latin typeface="Arial" pitchFamily="34" charset="0"/>
              </a:defRPr>
            </a:lvl2pPr>
            <a:lvl3pPr marL="1143000" indent="-228600">
              <a:defRPr sz="3200">
                <a:solidFill>
                  <a:srgbClr val="FFFF00"/>
                </a:solidFill>
                <a:latin typeface="Arial" pitchFamily="34" charset="0"/>
              </a:defRPr>
            </a:lvl3pPr>
            <a:lvl4pPr marL="1600200" indent="-228600">
              <a:defRPr sz="3200">
                <a:solidFill>
                  <a:srgbClr val="FFFF00"/>
                </a:solidFill>
                <a:latin typeface="Arial" pitchFamily="34" charset="0"/>
              </a:defRPr>
            </a:lvl4pPr>
            <a:lvl5pPr marL="2057400" indent="-228600">
              <a:defRPr sz="3200">
                <a:solidFill>
                  <a:srgbClr val="FFFF00"/>
                </a:solidFill>
                <a:latin typeface="Arial" pitchFamily="34" charset="0"/>
              </a:defRPr>
            </a:lvl5pPr>
            <a:lvl6pPr marL="2514600" indent="-228600" eaLnBrk="0" fontAlgn="base" hangingPunct="0">
              <a:spcBef>
                <a:spcPct val="0"/>
              </a:spcBef>
              <a:spcAft>
                <a:spcPct val="0"/>
              </a:spcAft>
              <a:defRPr sz="3200">
                <a:solidFill>
                  <a:srgbClr val="FFFF00"/>
                </a:solidFill>
                <a:latin typeface="Arial" pitchFamily="34" charset="0"/>
              </a:defRPr>
            </a:lvl6pPr>
            <a:lvl7pPr marL="2971800" indent="-228600" eaLnBrk="0" fontAlgn="base" hangingPunct="0">
              <a:spcBef>
                <a:spcPct val="0"/>
              </a:spcBef>
              <a:spcAft>
                <a:spcPct val="0"/>
              </a:spcAft>
              <a:defRPr sz="3200">
                <a:solidFill>
                  <a:srgbClr val="FFFF00"/>
                </a:solidFill>
                <a:latin typeface="Arial" pitchFamily="34" charset="0"/>
              </a:defRPr>
            </a:lvl7pPr>
            <a:lvl8pPr marL="3429000" indent="-228600" eaLnBrk="0" fontAlgn="base" hangingPunct="0">
              <a:spcBef>
                <a:spcPct val="0"/>
              </a:spcBef>
              <a:spcAft>
                <a:spcPct val="0"/>
              </a:spcAft>
              <a:defRPr sz="3200">
                <a:solidFill>
                  <a:srgbClr val="FFFF00"/>
                </a:solidFill>
                <a:latin typeface="Arial" pitchFamily="34" charset="0"/>
              </a:defRPr>
            </a:lvl8pPr>
            <a:lvl9pPr marL="3886200" indent="-228600" eaLnBrk="0" fontAlgn="base" hangingPunct="0">
              <a:spcBef>
                <a:spcPct val="0"/>
              </a:spcBef>
              <a:spcAft>
                <a:spcPct val="0"/>
              </a:spcAft>
              <a:defRPr sz="3200">
                <a:solidFill>
                  <a:srgbClr val="FFFF00"/>
                </a:solidFill>
                <a:latin typeface="Arial" pitchFamily="34" charset="0"/>
              </a:defRPr>
            </a:lvl9pPr>
          </a:lstStyle>
          <a:p>
            <a:pPr eaLnBrk="1" hangingPunct="1">
              <a:defRPr/>
            </a:pPr>
            <a:r>
              <a:rPr lang="en-US" sz="1800" smtClean="0">
                <a:solidFill>
                  <a:srgbClr val="134679"/>
                </a:solidFill>
              </a:rPr>
              <a:t>This slide set is restricted for academic and educational purposes only.  Use of the slide set, or of individual slides, for commercial or promotional purposes requires approval from GINA. </a:t>
            </a:r>
            <a:endParaRPr lang="en-AU" sz="1800" smtClean="0">
              <a:solidFill>
                <a:srgbClr val="000000"/>
              </a:solidFill>
            </a:endParaRPr>
          </a:p>
        </p:txBody>
      </p:sp>
      <p:sp>
        <p:nvSpPr>
          <p:cNvPr id="2" name="Title 1"/>
          <p:cNvSpPr>
            <a:spLocks noGrp="1"/>
          </p:cNvSpPr>
          <p:nvPr>
            <p:ph type="ctrTitle"/>
          </p:nvPr>
        </p:nvSpPr>
        <p:spPr>
          <a:xfrm>
            <a:off x="685800" y="778755"/>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srcRect/>
          <a:stretch>
            <a:fillRect/>
          </a:stretch>
        </p:blipFill>
        <p:spPr bwMode="auto">
          <a:xfrm>
            <a:off x="-279400" y="-165100"/>
            <a:ext cx="9702800" cy="7188200"/>
          </a:xfrm>
          <a:prstGeom prst="rect">
            <a:avLst/>
          </a:prstGeom>
          <a:noFill/>
          <a:ln w="12700">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099951-A35E-41B9-889B-6EBB9216D515}" type="datetimeFigureOut">
              <a:rPr lang="en-US" smtClean="0"/>
              <a:pPr/>
              <a:t>13/09/2023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A3EFA-F548-48D1-92C5-09240777D34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ounded Rectangle 14"/>
          <p:cNvSpPr/>
          <p:nvPr userDrawn="1"/>
        </p:nvSpPr>
        <p:spPr>
          <a:xfrm>
            <a:off x="165101" y="6653213"/>
            <a:ext cx="8819444"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solidFill>
                <a:prstClr val="white"/>
              </a:solidFill>
            </a:endParaRPr>
          </a:p>
        </p:txBody>
      </p:sp>
      <p:pic>
        <p:nvPicPr>
          <p:cNvPr id="5" name="Picture 1"/>
          <p:cNvPicPr>
            <a:picLocks noChangeAspect="1" noChangeArrowheads="1"/>
          </p:cNvPicPr>
          <p:nvPr userDrawn="1"/>
        </p:nvPicPr>
        <p:blipFill>
          <a:blip r:embed="rId2"/>
          <a:srcRect/>
          <a:stretch>
            <a:fillRect/>
          </a:stretch>
        </p:blipFill>
        <p:spPr bwMode="auto">
          <a:xfrm>
            <a:off x="152402" y="139700"/>
            <a:ext cx="8819444" cy="1500188"/>
          </a:xfrm>
          <a:prstGeom prst="rect">
            <a:avLst/>
          </a:prstGeom>
          <a:noFill/>
          <a:ln w="12700">
            <a:noFill/>
            <a:miter lim="800000"/>
            <a:headEnd/>
            <a:tailEnd/>
          </a:ln>
        </p:spPr>
      </p:pic>
      <p:pic>
        <p:nvPicPr>
          <p:cNvPr id="6" name="Picture 3"/>
          <p:cNvPicPr>
            <a:picLocks noChangeAspect="1"/>
          </p:cNvPicPr>
          <p:nvPr userDrawn="1"/>
        </p:nvPicPr>
        <p:blipFill>
          <a:blip r:embed="rId3"/>
          <a:srcRect/>
          <a:stretch>
            <a:fillRect/>
          </a:stretch>
        </p:blipFill>
        <p:spPr bwMode="auto">
          <a:xfrm>
            <a:off x="7961489" y="184155"/>
            <a:ext cx="968022" cy="995363"/>
          </a:xfrm>
          <a:prstGeom prst="rect">
            <a:avLst/>
          </a:prstGeom>
          <a:noFill/>
          <a:ln w="9525">
            <a:noFill/>
            <a:miter lim="800000"/>
            <a:headEnd/>
            <a:tailEnd/>
          </a:ln>
        </p:spPr>
      </p:pic>
      <p:sp>
        <p:nvSpPr>
          <p:cNvPr id="7" name="Rectangle 23"/>
          <p:cNvSpPr>
            <a:spLocks/>
          </p:cNvSpPr>
          <p:nvPr userDrawn="1"/>
        </p:nvSpPr>
        <p:spPr bwMode="auto">
          <a:xfrm>
            <a:off x="7277101" y="6680200"/>
            <a:ext cx="1654300" cy="153888"/>
          </a:xfrm>
          <a:prstGeom prst="rect">
            <a:avLst/>
          </a:prstGeom>
          <a:noFill/>
          <a:ln>
            <a:noFill/>
          </a:ln>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eaLnBrk="1" fontAlgn="auto" hangingPunct="1">
              <a:spcBef>
                <a:spcPts val="0"/>
              </a:spcBef>
              <a:spcAft>
                <a:spcPts val="0"/>
              </a:spcAft>
              <a:defRPr/>
            </a:pPr>
            <a:r>
              <a:rPr lang="en-US" altLang="en-US" sz="1000" dirty="0">
                <a:solidFill>
                  <a:srgbClr val="FFFFFF"/>
                </a:solidFill>
                <a:latin typeface="Arial" charset="0"/>
                <a:cs typeface="Arial" charset="0"/>
                <a:sym typeface="Arial" charset="0"/>
              </a:rPr>
              <a:t>© Global Initiative for Asthma</a:t>
            </a:r>
          </a:p>
        </p:txBody>
      </p:sp>
      <p:sp>
        <p:nvSpPr>
          <p:cNvPr id="3" name="Content Placeholder 2"/>
          <p:cNvSpPr>
            <a:spLocks noGrp="1"/>
          </p:cNvSpPr>
          <p:nvPr>
            <p:ph idx="1"/>
          </p:nvPr>
        </p:nvSpPr>
        <p:spPr>
          <a:xfrm>
            <a:off x="457202"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172296"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8" name="Date Placeholder 3"/>
          <p:cNvSpPr>
            <a:spLocks noGrp="1"/>
          </p:cNvSpPr>
          <p:nvPr>
            <p:ph type="dt" sz="half" idx="10"/>
          </p:nvPr>
        </p:nvSpPr>
        <p:spPr>
          <a:xfrm>
            <a:off x="457200" y="6356355"/>
            <a:ext cx="2133600" cy="365125"/>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fld id="{EA53E0AA-8386-4549-AB14-CE7699DC0620}" type="datetimeFigureOut">
              <a:rPr lang="en-AU"/>
              <a:pPr>
                <a:defRPr/>
              </a:pPr>
              <a:t>13/09/2023</a:t>
            </a:fld>
            <a:endParaRPr lang="en-AU"/>
          </a:p>
        </p:txBody>
      </p:sp>
      <p:sp>
        <p:nvSpPr>
          <p:cNvPr id="9" name="Footer Placeholder 4"/>
          <p:cNvSpPr>
            <a:spLocks noGrp="1"/>
          </p:cNvSpPr>
          <p:nvPr>
            <p:ph type="ftr" sz="quarter" idx="11"/>
          </p:nvPr>
        </p:nvSpPr>
        <p:spPr>
          <a:xfrm>
            <a:off x="3124200" y="6356355"/>
            <a:ext cx="2895600" cy="365125"/>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endParaRPr lang="en-AU"/>
          </a:p>
        </p:txBody>
      </p:sp>
      <p:sp>
        <p:nvSpPr>
          <p:cNvPr id="10" name="Slide Number Placeholder 5"/>
          <p:cNvSpPr>
            <a:spLocks noGrp="1"/>
          </p:cNvSpPr>
          <p:nvPr>
            <p:ph type="sldNum" sz="quarter" idx="12"/>
          </p:nvPr>
        </p:nvSpPr>
        <p:spPr>
          <a:xfrm>
            <a:off x="6553200" y="6356355"/>
            <a:ext cx="2133600" cy="365125"/>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fld id="{C2293041-3A58-4ED9-B188-D3C2AC645D7D}" type="slidenum">
              <a:rPr lang="en-AU"/>
              <a:pPr>
                <a:defRPr/>
              </a:pPr>
              <a:t>‹#›</a:t>
            </a:fld>
            <a:endParaRPr lang="en-A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165101" y="6653213"/>
            <a:ext cx="8819444"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solidFill>
                <a:prstClr val="white"/>
              </a:solidFill>
            </a:endParaRPr>
          </a:p>
        </p:txBody>
      </p:sp>
      <p:pic>
        <p:nvPicPr>
          <p:cNvPr id="4" name="Picture 1"/>
          <p:cNvPicPr>
            <a:picLocks noChangeAspect="1" noChangeArrowheads="1"/>
          </p:cNvPicPr>
          <p:nvPr userDrawn="1"/>
        </p:nvPicPr>
        <p:blipFill>
          <a:blip r:embed="rId2"/>
          <a:srcRect/>
          <a:stretch>
            <a:fillRect/>
          </a:stretch>
        </p:blipFill>
        <p:spPr bwMode="auto">
          <a:xfrm>
            <a:off x="152402" y="139700"/>
            <a:ext cx="8819444" cy="1500188"/>
          </a:xfrm>
          <a:prstGeom prst="rect">
            <a:avLst/>
          </a:prstGeom>
          <a:noFill/>
          <a:ln w="12700">
            <a:noFill/>
            <a:miter lim="800000"/>
            <a:headEnd/>
            <a:tailEnd/>
          </a:ln>
        </p:spPr>
      </p:pic>
      <p:sp>
        <p:nvSpPr>
          <p:cNvPr id="5" name="Rectangle 23"/>
          <p:cNvSpPr>
            <a:spLocks/>
          </p:cNvSpPr>
          <p:nvPr userDrawn="1"/>
        </p:nvSpPr>
        <p:spPr bwMode="auto">
          <a:xfrm>
            <a:off x="7277101" y="6680200"/>
            <a:ext cx="1654300" cy="153888"/>
          </a:xfrm>
          <a:prstGeom prst="rect">
            <a:avLst/>
          </a:prstGeom>
          <a:noFill/>
          <a:ln>
            <a:noFill/>
          </a:ln>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eaLnBrk="1" fontAlgn="auto" hangingPunct="1">
              <a:spcBef>
                <a:spcPts val="0"/>
              </a:spcBef>
              <a:spcAft>
                <a:spcPts val="0"/>
              </a:spcAft>
              <a:defRPr/>
            </a:pPr>
            <a:r>
              <a:rPr lang="en-US" altLang="en-US" sz="1000">
                <a:solidFill>
                  <a:srgbClr val="FFFFFF"/>
                </a:solidFill>
                <a:latin typeface="Arial" charset="0"/>
                <a:cs typeface="Arial" charset="0"/>
                <a:sym typeface="Arial" charset="0"/>
              </a:rPr>
              <a:t>© Global Initiative for Asthma</a:t>
            </a:r>
          </a:p>
        </p:txBody>
      </p:sp>
      <p:pic>
        <p:nvPicPr>
          <p:cNvPr id="6" name="Picture 4"/>
          <p:cNvPicPr>
            <a:picLocks noChangeAspect="1"/>
          </p:cNvPicPr>
          <p:nvPr userDrawn="1"/>
        </p:nvPicPr>
        <p:blipFill>
          <a:blip r:embed="rId3"/>
          <a:srcRect/>
          <a:stretch>
            <a:fillRect/>
          </a:stretch>
        </p:blipFill>
        <p:spPr bwMode="auto">
          <a:xfrm>
            <a:off x="7961489" y="184155"/>
            <a:ext cx="968022" cy="995363"/>
          </a:xfrm>
          <a:prstGeom prst="rect">
            <a:avLst/>
          </a:prstGeom>
          <a:noFill/>
          <a:ln w="9525">
            <a:noFill/>
            <a:miter lim="800000"/>
            <a:headEnd/>
            <a:tailEnd/>
          </a:ln>
        </p:spPr>
      </p:pic>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7" name="Date Placeholder 3"/>
          <p:cNvSpPr>
            <a:spLocks noGrp="1"/>
          </p:cNvSpPr>
          <p:nvPr>
            <p:ph type="dt" sz="half" idx="10"/>
          </p:nvPr>
        </p:nvSpPr>
        <p:spPr>
          <a:xfrm>
            <a:off x="457200" y="6356355"/>
            <a:ext cx="2133600" cy="365125"/>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fld id="{0C2B40A0-4233-4426-BBE5-EE73BBA6DA9F}" type="datetimeFigureOut">
              <a:rPr lang="en-AU"/>
              <a:pPr>
                <a:defRPr/>
              </a:pPr>
              <a:t>13/09/2023</a:t>
            </a:fld>
            <a:endParaRPr lang="en-AU"/>
          </a:p>
        </p:txBody>
      </p:sp>
      <p:sp>
        <p:nvSpPr>
          <p:cNvPr id="8" name="Footer Placeholder 4"/>
          <p:cNvSpPr>
            <a:spLocks noGrp="1"/>
          </p:cNvSpPr>
          <p:nvPr>
            <p:ph type="ftr" sz="quarter" idx="11"/>
          </p:nvPr>
        </p:nvSpPr>
        <p:spPr>
          <a:xfrm>
            <a:off x="3124200" y="6356355"/>
            <a:ext cx="2895600" cy="365125"/>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endParaRPr lang="en-AU"/>
          </a:p>
        </p:txBody>
      </p:sp>
      <p:sp>
        <p:nvSpPr>
          <p:cNvPr id="9" name="Slide Number Placeholder 5"/>
          <p:cNvSpPr>
            <a:spLocks noGrp="1"/>
          </p:cNvSpPr>
          <p:nvPr>
            <p:ph type="sldNum" sz="quarter" idx="12"/>
          </p:nvPr>
        </p:nvSpPr>
        <p:spPr>
          <a:xfrm>
            <a:off x="6553200" y="6356355"/>
            <a:ext cx="2133600" cy="365125"/>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fld id="{5A375FBB-3DB2-47F2-93D9-16786502E846}" type="slidenum">
              <a:rPr lang="en-AU"/>
              <a:pPr>
                <a:defRPr/>
              </a:pPr>
              <a:t>‹#›</a:t>
            </a:fld>
            <a:endParaRPr lang="en-A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2"/>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7"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7"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099951-A35E-41B9-889B-6EBB9216D515}" type="datetimeFigureOut">
              <a:rPr lang="en-US" smtClean="0"/>
              <a:pPr/>
              <a:t>13/09/2023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A3EFA-F548-48D1-92C5-09240777D341}"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9"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13/09/2023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9"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4"/>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4"/>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13/09/2023</a:t>
            </a:fld>
            <a:endParaRPr lang="en-US"/>
          </a:p>
        </p:txBody>
      </p:sp>
      <p:sp>
        <p:nvSpPr>
          <p:cNvPr id="5" name="Footer Placeholder 4"/>
          <p:cNvSpPr>
            <a:spLocks noGrp="1"/>
          </p:cNvSpPr>
          <p:nvPr>
            <p:ph type="ftr" sz="quarter" idx="11"/>
          </p:nvPr>
        </p:nvSpPr>
        <p:spPr>
          <a:xfrm>
            <a:off x="2640597" y="6377463"/>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7772400" cy="685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46" y="1517650"/>
            <a:ext cx="3818467"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9780" y="1517650"/>
            <a:ext cx="3818467"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B5B776-EF31-494B-8D2D-A2DD78C23365}" type="datetimeFigureOut">
              <a:rPr lang="en-US"/>
              <a:pPr>
                <a:defRPr/>
              </a:pPr>
              <a:t>13/09/2023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C72115-D9C0-457A-ABE7-831BB5216FAA}"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A65202-5BCF-47D8-BB25-7DA5F400A4B4}" type="datetimeFigureOut">
              <a:rPr lang="en-US"/>
              <a:pPr>
                <a:defRPr/>
              </a:pPr>
              <a:t>13/09/2023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24C48D-6A06-4436-9A23-1961905FC55B}" type="slidenum">
              <a:rPr lang="en-US"/>
              <a:pPr>
                <a:defRPr/>
              </a:pPr>
              <a:t>‹#›</a:t>
            </a:fld>
            <a:endParaRPr lang="en-US">
              <a:solidFill>
                <a:schemeClr val="tx1"/>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A6B4F3-9041-4D85-B4A1-1D7331C22604}" type="datetimeFigureOut">
              <a:rPr lang="en-US"/>
              <a:pPr>
                <a:defRPr/>
              </a:pPr>
              <a:t>13/09/2023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9AE5C0-79F0-4BE3-B0AB-3BAE52779C1D}" type="slidenum">
              <a:rPr lang="en-US"/>
              <a:pPr>
                <a:defRPr/>
              </a:pPr>
              <a:t>‹#›</a:t>
            </a:fld>
            <a:endParaRPr lang="en-US">
              <a:solidFill>
                <a:schemeClr val="tx1"/>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F6C594D-8187-402C-80C3-3C3A9270F1CD}" type="datetimeFigureOut">
              <a:rPr lang="en-US"/>
              <a:pPr>
                <a:defRPr/>
              </a:pPr>
              <a:t>13/09/2023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9941485-AABB-4673-B1BD-0BFCE5A2A78C}" type="slidenum">
              <a:rPr lang="en-US"/>
              <a:pPr>
                <a:defRPr/>
              </a:pPr>
              <a:t>‹#›</a:t>
            </a:fld>
            <a:endParaRPr lang="en-US">
              <a:solidFill>
                <a:schemeClr val="tx1"/>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83B6D67-DFE0-4362-B585-3166FB8B6ADB}" type="datetimeFigureOut">
              <a:rPr lang="en-US"/>
              <a:pPr>
                <a:defRPr/>
              </a:pPr>
              <a:t>13/09/2023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35674AB-CA31-4A13-82A3-1C7C5125D5F7}" type="slidenum">
              <a:rPr lang="en-US"/>
              <a:pPr>
                <a:defRPr/>
              </a:pPr>
              <a:t>‹#›</a:t>
            </a:fld>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099951-A35E-41B9-889B-6EBB9216D515}" type="datetimeFigureOut">
              <a:rPr lang="en-US" smtClean="0"/>
              <a:pPr/>
              <a:t>13/09/2023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CA3EFA-F548-48D1-92C5-09240777D3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7928021-3C2D-4A58-80C0-8E3AD91A776A}" type="datetimeFigureOut">
              <a:rPr lang="en-US"/>
              <a:pPr>
                <a:defRPr/>
              </a:pPr>
              <a:t>13/09/2023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48DDF6A-34DA-4D60-B508-E5A181C22D55}" type="slidenum">
              <a:rPr lang="en-US"/>
              <a:pPr>
                <a:defRPr/>
              </a:pPr>
              <a:t>‹#›</a:t>
            </a:fld>
            <a:endParaRPr lang="en-US">
              <a:solidFill>
                <a:schemeClr val="tx1"/>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4A102A6-29B8-4387-AA1E-3427DD6F9C62}" type="datetimeFigureOut">
              <a:rPr lang="en-US"/>
              <a:pPr>
                <a:defRPr/>
              </a:pPr>
              <a:t>13/09/2023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58A84B4-1C50-4CB8-A18E-FD1824E464F4}" type="slidenum">
              <a:rPr lang="en-US"/>
              <a:pPr>
                <a:defRPr/>
              </a:pPr>
              <a:t>‹#›</a:t>
            </a:fld>
            <a:endParaRPr lang="en-US">
              <a:solidFill>
                <a:schemeClr val="tx1"/>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A888BC8-8C49-4693-915B-DE55BD2304BE}" type="datetimeFigureOut">
              <a:rPr lang="en-US"/>
              <a:pPr>
                <a:defRPr/>
              </a:pPr>
              <a:t>13/09/2023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9FE3EC7-ED41-4D38-98CF-F3E5FCA82BE3}" type="slidenum">
              <a:rPr lang="en-US"/>
              <a:pPr>
                <a:defRPr/>
              </a:pPr>
              <a:t>‹#›</a:t>
            </a:fld>
            <a:endParaRPr lang="en-US">
              <a:solidFill>
                <a:schemeClr val="tx1"/>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418308E-9B5A-4F4C-85C3-8B02F3D82BD1}" type="datetimeFigureOut">
              <a:rPr lang="en-US"/>
              <a:pPr>
                <a:defRPr/>
              </a:pPr>
              <a:t>13/09/2023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A771A4D-1DBD-4146-AC7D-84B879DA7159}" type="slidenum">
              <a:rPr lang="en-US"/>
              <a:pPr>
                <a:defRPr/>
              </a:pPr>
              <a:t>‹#›</a:t>
            </a:fld>
            <a:endParaRPr lang="en-US">
              <a:solidFill>
                <a:schemeClr val="tx1"/>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0F2667-2759-4579-B07C-10DC5E4E4FAE}" type="datetimeFigureOut">
              <a:rPr lang="en-US"/>
              <a:pPr>
                <a:defRPr/>
              </a:pPr>
              <a:t>13/09/2023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29EA5-1012-4499-8813-50290935B617}" type="slidenum">
              <a:rPr lang="en-US"/>
              <a:pPr>
                <a:defRPr/>
              </a:pPr>
              <a:t>‹#›</a:t>
            </a:fld>
            <a:endParaRPr lang="en-US">
              <a:solidFill>
                <a:schemeClr val="tx1"/>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3E6F54-74A6-4469-B7B9-4639F045B7E4}" type="datetimeFigureOut">
              <a:rPr lang="en-US"/>
              <a:pPr>
                <a:defRPr/>
              </a:pPr>
              <a:t>13/09/2023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EC2E0D-6D5F-4DDB-AC0A-5BEC755FB530}" type="slidenum">
              <a:rPr lang="en-US"/>
              <a:pPr>
                <a:defRPr/>
              </a:pPr>
              <a:t>‹#›</a:t>
            </a:fld>
            <a:endParaRPr lang="en-US">
              <a:solidFill>
                <a:schemeClr val="tx1"/>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6573839"/>
            <a:ext cx="6096000" cy="276225"/>
          </a:xfrm>
          <a:prstGeom prst="rect">
            <a:avLst/>
          </a:prstGeom>
          <a:noFill/>
          <a:ln>
            <a:noFill/>
          </a:ln>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fontAlgn="auto" hangingPunct="1">
              <a:spcBef>
                <a:spcPts val="0"/>
              </a:spcBef>
              <a:spcAft>
                <a:spcPts val="0"/>
              </a:spcAft>
              <a:defRPr/>
            </a:pPr>
            <a:r>
              <a:rPr lang="en-US" sz="1200" dirty="0">
                <a:solidFill>
                  <a:srgbClr val="134679"/>
                </a:solidFill>
              </a:rPr>
              <a:t>© Global Initiative for Asthma</a:t>
            </a:r>
          </a:p>
        </p:txBody>
      </p:sp>
      <p:pic>
        <p:nvPicPr>
          <p:cNvPr id="4" name="Picture 1"/>
          <p:cNvPicPr>
            <a:picLocks noChangeAspect="1" noChangeArrowheads="1"/>
          </p:cNvPicPr>
          <p:nvPr userDrawn="1"/>
        </p:nvPicPr>
        <p:blipFill>
          <a:blip r:embed="rId2"/>
          <a:srcRect l="4451" t="3503" r="4276" b="2338"/>
          <a:stretch>
            <a:fillRect/>
          </a:stretch>
        </p:blipFill>
        <p:spPr bwMode="auto">
          <a:xfrm>
            <a:off x="158045" y="100013"/>
            <a:ext cx="8856133" cy="6767512"/>
          </a:xfrm>
          <a:prstGeom prst="rect">
            <a:avLst/>
          </a:prstGeom>
          <a:noFill/>
          <a:ln w="12700">
            <a:noFill/>
            <a:miter lim="800000"/>
            <a:headEnd/>
            <a:tailEnd/>
          </a:ln>
        </p:spPr>
      </p:pic>
      <p:sp>
        <p:nvSpPr>
          <p:cNvPr id="5" name="Rectangle 7"/>
          <p:cNvSpPr>
            <a:spLocks/>
          </p:cNvSpPr>
          <p:nvPr userDrawn="1"/>
        </p:nvSpPr>
        <p:spPr bwMode="auto">
          <a:xfrm>
            <a:off x="179212" y="4217988"/>
            <a:ext cx="8813800" cy="965200"/>
          </a:xfrm>
          <a:prstGeom prst="rect">
            <a:avLst/>
          </a:prstGeom>
          <a:noFill/>
          <a:ln>
            <a:noFill/>
          </a:ln>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eaLnBrk="1" fontAlgn="auto" hangingPunct="1">
              <a:spcBef>
                <a:spcPts val="663"/>
              </a:spcBef>
              <a:spcAft>
                <a:spcPts val="0"/>
              </a:spcAft>
              <a:defRPr/>
            </a:pPr>
            <a:r>
              <a:rPr lang="en-US" altLang="en-US" sz="2500" dirty="0">
                <a:solidFill>
                  <a:srgbClr val="134679"/>
                </a:solidFill>
                <a:latin typeface="Arial" charset="0"/>
                <a:cs typeface="Arial" charset="0"/>
                <a:sym typeface="Arial" charset="0"/>
              </a:rPr>
              <a:t>GINA </a:t>
            </a:r>
            <a:r>
              <a:rPr lang="en-US" altLang="en-US" sz="2500" dirty="0" smtClean="0">
                <a:solidFill>
                  <a:srgbClr val="134679"/>
                </a:solidFill>
                <a:latin typeface="Arial" charset="0"/>
                <a:cs typeface="Arial" charset="0"/>
                <a:sym typeface="Arial" charset="0"/>
              </a:rPr>
              <a:t>Global Strategy </a:t>
            </a:r>
            <a:r>
              <a:rPr lang="en-US" altLang="en-US" sz="2500" dirty="0">
                <a:solidFill>
                  <a:srgbClr val="134679"/>
                </a:solidFill>
                <a:latin typeface="Arial" charset="0"/>
                <a:cs typeface="Arial" charset="0"/>
                <a:sym typeface="Arial" charset="0"/>
              </a:rPr>
              <a:t>for </a:t>
            </a:r>
            <a:r>
              <a:rPr lang="en-US" altLang="en-US" sz="2500" dirty="0" smtClean="0">
                <a:solidFill>
                  <a:srgbClr val="134679"/>
                </a:solidFill>
                <a:latin typeface="Arial" charset="0"/>
                <a:cs typeface="Arial" charset="0"/>
                <a:sym typeface="Arial" charset="0"/>
              </a:rPr>
              <a:t>Asthma </a:t>
            </a:r>
            <a:r>
              <a:rPr lang="en-US" altLang="en-US" sz="2500" dirty="0">
                <a:solidFill>
                  <a:srgbClr val="134679"/>
                </a:solidFill>
                <a:latin typeface="Arial" charset="0"/>
                <a:cs typeface="Arial" charset="0"/>
                <a:sym typeface="Arial" charset="0"/>
              </a:rPr>
              <a:t/>
            </a:r>
            <a:br>
              <a:rPr lang="en-US" altLang="en-US" sz="2500" dirty="0">
                <a:solidFill>
                  <a:srgbClr val="134679"/>
                </a:solidFill>
                <a:latin typeface="Arial" charset="0"/>
                <a:cs typeface="Arial" charset="0"/>
                <a:sym typeface="Arial" charset="0"/>
              </a:rPr>
            </a:br>
            <a:r>
              <a:rPr lang="en-US" altLang="en-US" sz="2500" dirty="0" smtClean="0">
                <a:solidFill>
                  <a:srgbClr val="134679"/>
                </a:solidFill>
                <a:latin typeface="Arial" charset="0"/>
                <a:cs typeface="Arial" charset="0"/>
                <a:sym typeface="Arial" charset="0"/>
              </a:rPr>
              <a:t>Management </a:t>
            </a:r>
            <a:r>
              <a:rPr lang="en-US" altLang="en-US" sz="2500" dirty="0">
                <a:solidFill>
                  <a:srgbClr val="134679"/>
                </a:solidFill>
                <a:latin typeface="Arial" charset="0"/>
                <a:cs typeface="Arial" charset="0"/>
                <a:sym typeface="Arial" charset="0"/>
              </a:rPr>
              <a:t>and </a:t>
            </a:r>
            <a:r>
              <a:rPr lang="en-US" altLang="en-US" sz="2500" smtClean="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6" name="Picture 4"/>
          <p:cNvPicPr>
            <a:picLocks noChangeAspect="1" noChangeArrowheads="1"/>
          </p:cNvPicPr>
          <p:nvPr userDrawn="1"/>
        </p:nvPicPr>
        <p:blipFill>
          <a:blip r:embed="rId3"/>
          <a:srcRect/>
          <a:stretch>
            <a:fillRect/>
          </a:stretch>
        </p:blipFill>
        <p:spPr bwMode="auto">
          <a:xfrm>
            <a:off x="3753556" y="2409825"/>
            <a:ext cx="1707444" cy="1752600"/>
          </a:xfrm>
          <a:prstGeom prst="rect">
            <a:avLst/>
          </a:prstGeom>
          <a:noFill/>
          <a:ln w="12700" cap="rnd">
            <a:noFill/>
            <a:round/>
            <a:headEnd/>
            <a:tailEnd/>
          </a:ln>
        </p:spPr>
      </p:pic>
      <p:sp>
        <p:nvSpPr>
          <p:cNvPr id="7" name="TextBox 6"/>
          <p:cNvSpPr txBox="1">
            <a:spLocks noChangeArrowheads="1"/>
          </p:cNvSpPr>
          <p:nvPr userDrawn="1"/>
        </p:nvSpPr>
        <p:spPr bwMode="auto">
          <a:xfrm>
            <a:off x="901700" y="5183189"/>
            <a:ext cx="7076722" cy="923925"/>
          </a:xfrm>
          <a:prstGeom prst="rect">
            <a:avLst/>
          </a:prstGeom>
          <a:noFill/>
          <a:ln>
            <a:noFill/>
          </a:ln>
          <a:extLst/>
        </p:spPr>
        <p:txBody>
          <a:bodyPr>
            <a:spAutoFit/>
          </a:bodyPr>
          <a:lstStyle>
            <a:lvl1pPr>
              <a:defRPr sz="3200">
                <a:solidFill>
                  <a:srgbClr val="FFFF00"/>
                </a:solidFill>
                <a:latin typeface="Arial" pitchFamily="34" charset="0"/>
              </a:defRPr>
            </a:lvl1pPr>
            <a:lvl2pPr marL="742950" indent="-285750">
              <a:defRPr sz="3200">
                <a:solidFill>
                  <a:srgbClr val="FFFF00"/>
                </a:solidFill>
                <a:latin typeface="Arial" pitchFamily="34" charset="0"/>
              </a:defRPr>
            </a:lvl2pPr>
            <a:lvl3pPr marL="1143000" indent="-228600">
              <a:defRPr sz="3200">
                <a:solidFill>
                  <a:srgbClr val="FFFF00"/>
                </a:solidFill>
                <a:latin typeface="Arial" pitchFamily="34" charset="0"/>
              </a:defRPr>
            </a:lvl3pPr>
            <a:lvl4pPr marL="1600200" indent="-228600">
              <a:defRPr sz="3200">
                <a:solidFill>
                  <a:srgbClr val="FFFF00"/>
                </a:solidFill>
                <a:latin typeface="Arial" pitchFamily="34" charset="0"/>
              </a:defRPr>
            </a:lvl4pPr>
            <a:lvl5pPr marL="2057400" indent="-228600">
              <a:defRPr sz="3200">
                <a:solidFill>
                  <a:srgbClr val="FFFF00"/>
                </a:solidFill>
                <a:latin typeface="Arial" pitchFamily="34" charset="0"/>
              </a:defRPr>
            </a:lvl5pPr>
            <a:lvl6pPr marL="2514600" indent="-228600" eaLnBrk="0" fontAlgn="base" hangingPunct="0">
              <a:spcBef>
                <a:spcPct val="0"/>
              </a:spcBef>
              <a:spcAft>
                <a:spcPct val="0"/>
              </a:spcAft>
              <a:defRPr sz="3200">
                <a:solidFill>
                  <a:srgbClr val="FFFF00"/>
                </a:solidFill>
                <a:latin typeface="Arial" pitchFamily="34" charset="0"/>
              </a:defRPr>
            </a:lvl6pPr>
            <a:lvl7pPr marL="2971800" indent="-228600" eaLnBrk="0" fontAlgn="base" hangingPunct="0">
              <a:spcBef>
                <a:spcPct val="0"/>
              </a:spcBef>
              <a:spcAft>
                <a:spcPct val="0"/>
              </a:spcAft>
              <a:defRPr sz="3200">
                <a:solidFill>
                  <a:srgbClr val="FFFF00"/>
                </a:solidFill>
                <a:latin typeface="Arial" pitchFamily="34" charset="0"/>
              </a:defRPr>
            </a:lvl7pPr>
            <a:lvl8pPr marL="3429000" indent="-228600" eaLnBrk="0" fontAlgn="base" hangingPunct="0">
              <a:spcBef>
                <a:spcPct val="0"/>
              </a:spcBef>
              <a:spcAft>
                <a:spcPct val="0"/>
              </a:spcAft>
              <a:defRPr sz="3200">
                <a:solidFill>
                  <a:srgbClr val="FFFF00"/>
                </a:solidFill>
                <a:latin typeface="Arial" pitchFamily="34" charset="0"/>
              </a:defRPr>
            </a:lvl8pPr>
            <a:lvl9pPr marL="3886200" indent="-228600" eaLnBrk="0" fontAlgn="base" hangingPunct="0">
              <a:spcBef>
                <a:spcPct val="0"/>
              </a:spcBef>
              <a:spcAft>
                <a:spcPct val="0"/>
              </a:spcAft>
              <a:defRPr sz="3200">
                <a:solidFill>
                  <a:srgbClr val="FFFF00"/>
                </a:solidFill>
                <a:latin typeface="Arial" pitchFamily="34" charset="0"/>
              </a:defRPr>
            </a:lvl9pPr>
          </a:lstStyle>
          <a:p>
            <a:pPr eaLnBrk="1" hangingPunct="1">
              <a:defRPr/>
            </a:pPr>
            <a:r>
              <a:rPr lang="en-US" sz="1800" smtClean="0">
                <a:solidFill>
                  <a:srgbClr val="134679"/>
                </a:solidFill>
              </a:rPr>
              <a:t>This slide set is restricted for academic and educational purposes only.  Use of the slide set, or of individual slides, for commercial or promotional purposes requires approval from GINA. </a:t>
            </a:r>
            <a:endParaRPr lang="en-AU" sz="1800" smtClean="0">
              <a:solidFill>
                <a:srgbClr val="000000"/>
              </a:solidFill>
            </a:endParaRPr>
          </a:p>
        </p:txBody>
      </p:sp>
      <p:sp>
        <p:nvSpPr>
          <p:cNvPr id="2" name="Title 1"/>
          <p:cNvSpPr>
            <a:spLocks noGrp="1"/>
          </p:cNvSpPr>
          <p:nvPr>
            <p:ph type="ctrTitle"/>
          </p:nvPr>
        </p:nvSpPr>
        <p:spPr>
          <a:xfrm>
            <a:off x="685800" y="77879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165101" y="6653213"/>
            <a:ext cx="8819444"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solidFill>
                <a:prstClr val="white"/>
              </a:solidFill>
            </a:endParaRPr>
          </a:p>
        </p:txBody>
      </p:sp>
      <p:pic>
        <p:nvPicPr>
          <p:cNvPr id="4" name="Picture 1"/>
          <p:cNvPicPr>
            <a:picLocks noChangeAspect="1" noChangeArrowheads="1"/>
          </p:cNvPicPr>
          <p:nvPr userDrawn="1"/>
        </p:nvPicPr>
        <p:blipFill>
          <a:blip r:embed="rId2"/>
          <a:srcRect/>
          <a:stretch>
            <a:fillRect/>
          </a:stretch>
        </p:blipFill>
        <p:spPr bwMode="auto">
          <a:xfrm>
            <a:off x="152401" y="139700"/>
            <a:ext cx="8819444" cy="1500188"/>
          </a:xfrm>
          <a:prstGeom prst="rect">
            <a:avLst/>
          </a:prstGeom>
          <a:noFill/>
          <a:ln w="12700">
            <a:noFill/>
            <a:miter lim="800000"/>
            <a:headEnd/>
            <a:tailEnd/>
          </a:ln>
        </p:spPr>
      </p:pic>
      <p:sp>
        <p:nvSpPr>
          <p:cNvPr id="5" name="Rectangle 23"/>
          <p:cNvSpPr>
            <a:spLocks/>
          </p:cNvSpPr>
          <p:nvPr userDrawn="1"/>
        </p:nvSpPr>
        <p:spPr bwMode="auto">
          <a:xfrm>
            <a:off x="7277101" y="6680200"/>
            <a:ext cx="1654300" cy="153888"/>
          </a:xfrm>
          <a:prstGeom prst="rect">
            <a:avLst/>
          </a:prstGeom>
          <a:noFill/>
          <a:ln>
            <a:noFill/>
          </a:ln>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eaLnBrk="1" fontAlgn="auto" hangingPunct="1">
              <a:spcBef>
                <a:spcPts val="0"/>
              </a:spcBef>
              <a:spcAft>
                <a:spcPts val="0"/>
              </a:spcAft>
              <a:defRPr/>
            </a:pPr>
            <a:r>
              <a:rPr lang="en-US" altLang="en-US" sz="1000">
                <a:solidFill>
                  <a:srgbClr val="FFFFFF"/>
                </a:solidFill>
                <a:latin typeface="Arial" charset="0"/>
                <a:cs typeface="Arial" charset="0"/>
                <a:sym typeface="Arial" charset="0"/>
              </a:rPr>
              <a:t>© Global Initiative for Asthma</a:t>
            </a:r>
          </a:p>
        </p:txBody>
      </p:sp>
      <p:pic>
        <p:nvPicPr>
          <p:cNvPr id="6" name="Picture 4"/>
          <p:cNvPicPr>
            <a:picLocks noChangeAspect="1"/>
          </p:cNvPicPr>
          <p:nvPr userDrawn="1"/>
        </p:nvPicPr>
        <p:blipFill>
          <a:blip r:embed="rId3"/>
          <a:srcRect/>
          <a:stretch>
            <a:fillRect/>
          </a:stretch>
        </p:blipFill>
        <p:spPr bwMode="auto">
          <a:xfrm>
            <a:off x="7961489" y="184151"/>
            <a:ext cx="968022" cy="995363"/>
          </a:xfrm>
          <a:prstGeom prst="rect">
            <a:avLst/>
          </a:prstGeom>
          <a:noFill/>
          <a:ln w="9525">
            <a:noFill/>
            <a:miter lim="800000"/>
            <a:headEnd/>
            <a:tailEnd/>
          </a:ln>
        </p:spPr>
      </p:pic>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7" name="Date Placeholder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fld id="{2286300A-CF76-4262-9540-CD6E5AEC43F6}" type="datetimeFigureOut">
              <a:rPr lang="en-AU"/>
              <a:pPr>
                <a:defRPr/>
              </a:pPr>
              <a:t>13/09/2023</a:t>
            </a:fld>
            <a:endParaRPr lang="en-AU"/>
          </a:p>
        </p:txBody>
      </p:sp>
      <p:sp>
        <p:nvSpPr>
          <p:cNvPr id="8" name="Footer Placeholder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endParaRPr lang="en-AU"/>
          </a:p>
        </p:txBody>
      </p:sp>
      <p:sp>
        <p:nvSpPr>
          <p:cNvPr id="9" name="Slide Number Placeholder 5"/>
          <p:cNvSpPr>
            <a:spLocks noGrp="1"/>
          </p:cNvSpPr>
          <p:nvPr>
            <p:ph type="sldNum" sz="quarter" idx="12"/>
          </p:nvPr>
        </p:nvSpPr>
        <p:spPr>
          <a:xfrm>
            <a:off x="6553200" y="6356351"/>
            <a:ext cx="2133600" cy="365125"/>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fld id="{B9025C0F-82E2-4452-80AA-A6982B6FB49D}" type="slidenum">
              <a:rPr lang="en-AU"/>
              <a:pPr>
                <a:defRPr/>
              </a:pPr>
              <a:t>‹#›</a:t>
            </a:fld>
            <a:endParaRPr lang="en-A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8"/>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fontAlgn="auto" hangingPunct="1">
              <a:spcBef>
                <a:spcPts val="0"/>
              </a:spcBef>
              <a:spcAft>
                <a:spcPts val="0"/>
              </a:spcAft>
              <a:defRPr sz="1800">
                <a:solidFill>
                  <a:prstClr val="black"/>
                </a:solidFill>
                <a:latin typeface="Arial"/>
              </a:defRPr>
            </a:lvl1p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7772400" cy="6858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85800" y="1517650"/>
            <a:ext cx="7772400"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099951-A35E-41B9-889B-6EBB9216D515}" type="datetimeFigureOut">
              <a:rPr lang="en-US" smtClean="0"/>
              <a:pPr/>
              <a:t>13/09/2023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CA3EFA-F548-48D1-92C5-09240777D341}"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99951-A35E-41B9-889B-6EBB9216D515}" type="datetimeFigureOut">
              <a:rPr lang="en-US" smtClean="0"/>
              <a:pPr/>
              <a:t>13/09/2023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CA3EFA-F548-48D1-92C5-09240777D3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3099951-A35E-41B9-889B-6EBB9216D515}" type="datetimeFigureOut">
              <a:rPr lang="en-US" smtClean="0"/>
              <a:pPr/>
              <a:t>13/09/2023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A3EFA-F548-48D1-92C5-09240777D3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3099951-A35E-41B9-889B-6EBB9216D515}" type="datetimeFigureOut">
              <a:rPr lang="en-US" smtClean="0"/>
              <a:pPr/>
              <a:t>13/09/2023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7CA3EFA-F548-48D1-92C5-09240777D34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theme" Target="../theme/theme6.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3099951-A35E-41B9-889B-6EBB9216D515}" type="datetimeFigureOut">
              <a:rPr lang="en-US" smtClean="0"/>
              <a:pPr/>
              <a:t>13/09/2023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CA3EFA-F548-48D1-92C5-09240777D3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CC"/>
            </a:gs>
            <a:gs pos="50000">
              <a:schemeClr val="tx1"/>
            </a:gs>
            <a:gs pos="100000">
              <a:srgbClr val="0033CC"/>
            </a:gs>
          </a:gsLst>
          <a:lin ang="27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355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51765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p>
        </p:txBody>
      </p:sp>
      <p:sp>
        <p:nvSpPr>
          <p:cNvPr id="1030" name="Rectangle 8"/>
          <p:cNvSpPr>
            <a:spLocks noChangeArrowheads="1"/>
          </p:cNvSpPr>
          <p:nvPr/>
        </p:nvSpPr>
        <p:spPr bwMode="auto">
          <a:xfrm>
            <a:off x="0" y="1117600"/>
            <a:ext cx="9144000" cy="76200"/>
          </a:xfrm>
          <a:prstGeom prst="rect">
            <a:avLst/>
          </a:prstGeom>
          <a:solidFill>
            <a:srgbClr val="FF3300"/>
          </a:solidFill>
          <a:ln w="9525">
            <a:noFill/>
            <a:miter lim="800000"/>
            <a:headEnd/>
            <a:tailEnd/>
          </a:ln>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charset="0"/>
        </a:defRPr>
      </a:lvl2pPr>
      <a:lvl3pPr algn="ctr" rtl="0" eaLnBrk="0" fontAlgn="base" hangingPunct="0">
        <a:spcBef>
          <a:spcPct val="0"/>
        </a:spcBef>
        <a:spcAft>
          <a:spcPct val="0"/>
        </a:spcAft>
        <a:defRPr sz="3600" b="1">
          <a:solidFill>
            <a:srgbClr val="FFFF00"/>
          </a:solidFill>
          <a:latin typeface="Arial" charset="0"/>
        </a:defRPr>
      </a:lvl3pPr>
      <a:lvl4pPr algn="ctr" rtl="0" eaLnBrk="0" fontAlgn="base" hangingPunct="0">
        <a:spcBef>
          <a:spcPct val="0"/>
        </a:spcBef>
        <a:spcAft>
          <a:spcPct val="0"/>
        </a:spcAft>
        <a:defRPr sz="3600" b="1">
          <a:solidFill>
            <a:srgbClr val="FFFF00"/>
          </a:solidFill>
          <a:latin typeface="Arial" charset="0"/>
        </a:defRPr>
      </a:lvl4pPr>
      <a:lvl5pPr algn="ctr" rtl="0" eaLnBrk="0" fontAlgn="base" hangingPunct="0">
        <a:spcBef>
          <a:spcPct val="0"/>
        </a:spcBef>
        <a:spcAft>
          <a:spcPct val="0"/>
        </a:spcAft>
        <a:defRPr sz="3600" b="1">
          <a:solidFill>
            <a:srgbClr val="FFFF00"/>
          </a:solidFill>
          <a:latin typeface="Arial" charset="0"/>
        </a:defRPr>
      </a:lvl5pPr>
      <a:lvl6pPr marL="457200" algn="ctr" rtl="0" eaLnBrk="0" fontAlgn="base" hangingPunct="0">
        <a:spcBef>
          <a:spcPct val="0"/>
        </a:spcBef>
        <a:spcAft>
          <a:spcPct val="0"/>
        </a:spcAft>
        <a:defRPr sz="3600" b="1">
          <a:solidFill>
            <a:srgbClr val="FFFF00"/>
          </a:solidFill>
          <a:latin typeface="Arial" charset="0"/>
        </a:defRPr>
      </a:lvl6pPr>
      <a:lvl7pPr marL="914400" algn="ctr" rtl="0" eaLnBrk="0" fontAlgn="base" hangingPunct="0">
        <a:spcBef>
          <a:spcPct val="0"/>
        </a:spcBef>
        <a:spcAft>
          <a:spcPct val="0"/>
        </a:spcAft>
        <a:defRPr sz="3600" b="1">
          <a:solidFill>
            <a:srgbClr val="FFFF00"/>
          </a:solidFill>
          <a:latin typeface="Arial" charset="0"/>
        </a:defRPr>
      </a:lvl7pPr>
      <a:lvl8pPr marL="1371600" algn="ctr" rtl="0" eaLnBrk="0" fontAlgn="base" hangingPunct="0">
        <a:spcBef>
          <a:spcPct val="0"/>
        </a:spcBef>
        <a:spcAft>
          <a:spcPct val="0"/>
        </a:spcAft>
        <a:defRPr sz="3600" b="1">
          <a:solidFill>
            <a:srgbClr val="FFFF00"/>
          </a:solidFill>
          <a:latin typeface="Arial" charset="0"/>
        </a:defRPr>
      </a:lvl8pPr>
      <a:lvl9pPr marL="1828800" algn="ctr" rtl="0" eaLnBrk="0" fontAlgn="base" hangingPunct="0">
        <a:spcBef>
          <a:spcPct val="0"/>
        </a:spcBef>
        <a:spcAft>
          <a:spcPct val="0"/>
        </a:spcAft>
        <a:defRPr sz="3600" b="1">
          <a:solidFill>
            <a:srgbClr val="FFFF00"/>
          </a:solidFill>
          <a:latin typeface="Arial" charset="0"/>
        </a:defRPr>
      </a:lvl9pPr>
    </p:titleStyle>
    <p:bodyStyle>
      <a:lvl1pPr marL="685800" indent="-685800" algn="l" rtl="0" eaLnBrk="0" fontAlgn="base" hangingPunct="0">
        <a:spcBef>
          <a:spcPct val="20000"/>
        </a:spcBef>
        <a:spcAft>
          <a:spcPct val="0"/>
        </a:spcAft>
        <a:buClr>
          <a:srgbClr val="FF3300"/>
        </a:buClr>
        <a:buSzPct val="80000"/>
        <a:buFont typeface="Wingdings" pitchFamily="2" charset="2"/>
        <a:buChar char="l"/>
        <a:defRPr sz="3200">
          <a:solidFill>
            <a:schemeClr val="bg1"/>
          </a:solidFill>
          <a:latin typeface="+mn-lt"/>
          <a:ea typeface="+mn-ea"/>
          <a:cs typeface="+mn-cs"/>
        </a:defRPr>
      </a:lvl1pPr>
      <a:lvl2pPr marL="1257300" indent="-457200" algn="l" rtl="0" eaLnBrk="0" fontAlgn="base" hangingPunct="0">
        <a:spcBef>
          <a:spcPct val="20000"/>
        </a:spcBef>
        <a:spcAft>
          <a:spcPct val="0"/>
        </a:spcAft>
        <a:buChar char="–"/>
        <a:defRPr sz="2800">
          <a:solidFill>
            <a:schemeClr val="bg1"/>
          </a:solidFill>
          <a:latin typeface="+mn-lt"/>
        </a:defRPr>
      </a:lvl2pPr>
      <a:lvl3pPr marL="1600200" indent="-228600" algn="l" rtl="0" eaLnBrk="0" fontAlgn="base" hangingPunct="0">
        <a:spcBef>
          <a:spcPct val="20000"/>
        </a:spcBef>
        <a:spcAft>
          <a:spcPct val="0"/>
        </a:spcAft>
        <a:buChar char="•"/>
        <a:defRPr sz="2400">
          <a:solidFill>
            <a:schemeClr val="bg1"/>
          </a:solidFill>
          <a:latin typeface="+mn-lt"/>
        </a:defRPr>
      </a:lvl3pPr>
      <a:lvl4pPr marL="1943100" indent="-228600" algn="l" rtl="0" eaLnBrk="0" fontAlgn="base" hangingPunct="0">
        <a:spcBef>
          <a:spcPct val="20000"/>
        </a:spcBef>
        <a:spcAft>
          <a:spcPct val="0"/>
        </a:spcAft>
        <a:buChar char="–"/>
        <a:defRPr sz="2000">
          <a:solidFill>
            <a:schemeClr val="bg1"/>
          </a:solidFill>
          <a:latin typeface="+mn-lt"/>
        </a:defRPr>
      </a:lvl4pPr>
      <a:lvl5pPr marL="2286000" indent="-228600" algn="l" rtl="0" eaLnBrk="0" fontAlgn="base" hangingPunct="0">
        <a:spcBef>
          <a:spcPct val="20000"/>
        </a:spcBef>
        <a:spcAft>
          <a:spcPct val="0"/>
        </a:spcAft>
        <a:buChar char="»"/>
        <a:defRPr sz="2000">
          <a:solidFill>
            <a:schemeClr val="bg1"/>
          </a:solidFill>
          <a:latin typeface="+mn-lt"/>
        </a:defRPr>
      </a:lvl5pPr>
      <a:lvl6pPr marL="2743200" indent="-228600" algn="l" rtl="0" eaLnBrk="0" fontAlgn="base" hangingPunct="0">
        <a:spcBef>
          <a:spcPct val="20000"/>
        </a:spcBef>
        <a:spcAft>
          <a:spcPct val="0"/>
        </a:spcAft>
        <a:buChar char="»"/>
        <a:defRPr sz="2000">
          <a:solidFill>
            <a:schemeClr val="bg1"/>
          </a:solidFill>
          <a:latin typeface="+mn-lt"/>
        </a:defRPr>
      </a:lvl6pPr>
      <a:lvl7pPr marL="3200400" indent="-228600" algn="l" rtl="0" eaLnBrk="0" fontAlgn="base" hangingPunct="0">
        <a:spcBef>
          <a:spcPct val="20000"/>
        </a:spcBef>
        <a:spcAft>
          <a:spcPct val="0"/>
        </a:spcAft>
        <a:buChar char="»"/>
        <a:defRPr sz="2000">
          <a:solidFill>
            <a:schemeClr val="bg1"/>
          </a:solidFill>
          <a:latin typeface="+mn-lt"/>
        </a:defRPr>
      </a:lvl7pPr>
      <a:lvl8pPr marL="3657600" indent="-228600" algn="l" rtl="0" eaLnBrk="0" fontAlgn="base" hangingPunct="0">
        <a:spcBef>
          <a:spcPct val="20000"/>
        </a:spcBef>
        <a:spcAft>
          <a:spcPct val="0"/>
        </a:spcAft>
        <a:buChar char="»"/>
        <a:defRPr sz="2000">
          <a:solidFill>
            <a:schemeClr val="bg1"/>
          </a:solidFill>
          <a:latin typeface="+mn-lt"/>
        </a:defRPr>
      </a:lvl8pPr>
      <a:lvl9pPr marL="41148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2" y="4"/>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4"/>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13/09/2023</a:t>
            </a:fld>
            <a:endParaRPr lang="en-US"/>
          </a:p>
        </p:txBody>
      </p:sp>
      <p:sp>
        <p:nvSpPr>
          <p:cNvPr id="5" name="Footer Placeholder 4"/>
          <p:cNvSpPr>
            <a:spLocks noGrp="1"/>
          </p:cNvSpPr>
          <p:nvPr>
            <p:ph type="ftr" sz="quarter" idx="3"/>
          </p:nvPr>
        </p:nvSpPr>
        <p:spPr>
          <a:xfrm>
            <a:off x="2640597"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8"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D394590D-D187-4950-BD54-3CC91CD7BB80}" type="datetimeFigureOut">
              <a:rPr lang="en-US"/>
              <a:pPr>
                <a:defRPr/>
              </a:pPr>
              <a:t>13/09/2023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849A7CB-7FA7-4036-B9C1-72EFC88CD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6.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6.xml"/><Relationship Id="rId4" Type="http://schemas.openxmlformats.org/officeDocument/2006/relationships/hyperlink" Target="http://www.ginasthma.org/"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59.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4495800" cy="5867400"/>
          </a:xfrm>
        </p:spPr>
        <p:txBody>
          <a:bodyPr>
            <a:normAutofit fontScale="77500" lnSpcReduction="20000"/>
          </a:bodyPr>
          <a:lstStyle/>
          <a:p>
            <a:pPr marL="280988" lvl="0" indent="-280988" algn="ctr">
              <a:buNone/>
            </a:pPr>
            <a:endParaRPr lang="en-US" sz="6000" b="1" dirty="0" smtClean="0">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endParaRPr>
          </a:p>
          <a:p>
            <a:pPr marL="280988" lvl="0" indent="-280988" algn="ctr">
              <a:buNone/>
            </a:pPr>
            <a:r>
              <a:rPr lang="en-US" sz="8500" b="1" dirty="0" smtClean="0">
                <a:solidFill>
                  <a:srgbClr val="FF0000"/>
                </a:solidFill>
                <a:effectLst>
                  <a:outerShdw blurRad="38100" dist="38100" dir="2700000" algn="tl">
                    <a:srgbClr val="000000">
                      <a:alpha val="43137"/>
                    </a:srgbClr>
                  </a:outerShdw>
                </a:effectLst>
                <a:latin typeface="Corbel" pitchFamily="34" charset="0"/>
                <a:ea typeface="Times New Roman" pitchFamily="18" charset="0"/>
                <a:cs typeface="Calibri" pitchFamily="34" charset="0"/>
              </a:rPr>
              <a:t>Case- discussion</a:t>
            </a:r>
          </a:p>
          <a:p>
            <a:pPr marL="280988" lvl="0" indent="-280988" algn="ctr">
              <a:buNone/>
            </a:pPr>
            <a:r>
              <a:rPr lang="en-US" sz="6400" b="1" dirty="0" smtClean="0">
                <a:solidFill>
                  <a:srgbClr val="FFC000"/>
                </a:solidFill>
                <a:effectLst>
                  <a:outerShdw blurRad="38100" dist="38100" dir="2700000" algn="tl">
                    <a:srgbClr val="000000">
                      <a:alpha val="43137"/>
                    </a:srgbClr>
                  </a:outerShdw>
                </a:effectLst>
                <a:latin typeface="Corbel" pitchFamily="34" charset="0"/>
                <a:ea typeface="Times New Roman" pitchFamily="18" charset="0"/>
                <a:cs typeface="Calibri" pitchFamily="34" charset="0"/>
              </a:rPr>
              <a:t>By</a:t>
            </a:r>
          </a:p>
          <a:p>
            <a:pPr marL="280988" lvl="0" indent="-280988" algn="ctr">
              <a:buNone/>
            </a:pPr>
            <a:endParaRPr lang="en-US" sz="6400" b="1" dirty="0" smtClean="0">
              <a:solidFill>
                <a:srgbClr val="FFC000"/>
              </a:solidFill>
              <a:effectLst>
                <a:outerShdw blurRad="38100" dist="38100" dir="2700000" algn="tl">
                  <a:srgbClr val="000000">
                    <a:alpha val="43137"/>
                  </a:srgbClr>
                </a:outerShdw>
              </a:effectLst>
              <a:latin typeface="Corbel" pitchFamily="34" charset="0"/>
              <a:ea typeface="Times New Roman" pitchFamily="18" charset="0"/>
              <a:cs typeface="Calibri" pitchFamily="34" charset="0"/>
            </a:endParaRPr>
          </a:p>
          <a:p>
            <a:pPr marL="280988" lvl="0" indent="-280988" algn="ctr">
              <a:buNone/>
            </a:pPr>
            <a:r>
              <a:rPr lang="en-US" sz="5800" b="1" dirty="0" smtClean="0">
                <a:solidFill>
                  <a:srgbClr val="002060"/>
                </a:solidFill>
                <a:effectLst>
                  <a:outerShdw blurRad="38100" dist="38100" dir="2700000" algn="tl">
                    <a:srgbClr val="000000">
                      <a:alpha val="43137"/>
                    </a:srgbClr>
                  </a:outerShdw>
                </a:effectLst>
                <a:latin typeface="Corbel" pitchFamily="34" charset="0"/>
                <a:ea typeface="Times New Roman" pitchFamily="18" charset="0"/>
                <a:cs typeface="Calibri" pitchFamily="34" charset="0"/>
              </a:rPr>
              <a:t>Dr. Walid Ibrahim</a:t>
            </a:r>
          </a:p>
          <a:p>
            <a:pPr marL="280988" lvl="0" indent="-280988" algn="ctr">
              <a:buNone/>
            </a:pPr>
            <a:r>
              <a:rPr lang="en-US" sz="4800" b="1" dirty="0" smtClean="0">
                <a:solidFill>
                  <a:srgbClr val="002060"/>
                </a:solidFill>
                <a:effectLst>
                  <a:outerShdw blurRad="38100" dist="38100" dir="2700000" algn="tl">
                    <a:srgbClr val="000000">
                      <a:alpha val="43137"/>
                    </a:srgbClr>
                  </a:outerShdw>
                </a:effectLst>
                <a:latin typeface="Corbel" pitchFamily="34" charset="0"/>
                <a:cs typeface="Mongolian Baiti" pitchFamily="66" charset="0"/>
              </a:rPr>
              <a:t>Assistant Prof. of Pulmonology</a:t>
            </a:r>
            <a:endParaRPr lang="en-US" sz="5200" b="1" dirty="0" smtClean="0">
              <a:solidFill>
                <a:srgbClr val="002060"/>
              </a:solidFill>
              <a:effectLst>
                <a:outerShdw blurRad="38100" dist="38100" dir="2700000" algn="tl">
                  <a:srgbClr val="000000">
                    <a:alpha val="43137"/>
                  </a:srgbClr>
                </a:outerShdw>
              </a:effectLst>
              <a:latin typeface="Corbel" pitchFamily="34" charset="0"/>
              <a:cs typeface="Arial" pitchFamily="34" charset="0"/>
            </a:endParaRPr>
          </a:p>
          <a:p>
            <a:pPr marL="280988" indent="-280988" algn="just">
              <a:buNone/>
            </a:pPr>
            <a:endParaRPr lang="en-US" sz="22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Graphic 13" descr="Stethoscope"/>
          <p:cNvPicPr>
            <a:picLocks noChangeAspect="1"/>
          </p:cNvPicPr>
          <p:nvPr/>
        </p:nvPicPr>
        <p:blipFill>
          <a:blip r:embed="rId2"/>
          <a:srcRect/>
          <a:stretch>
            <a:fillRect/>
          </a:stretch>
        </p:blipFill>
        <p:spPr bwMode="auto">
          <a:xfrm>
            <a:off x="5486400" y="1828804"/>
            <a:ext cx="3657600" cy="43338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4495800"/>
          </a:xfrm>
        </p:spPr>
        <p:txBody>
          <a:bodyPr>
            <a:noAutofit/>
          </a:bodyPr>
          <a:lstStyle/>
          <a:p>
            <a:pPr algn="l"/>
            <a:r>
              <a:rPr lang="en-US" sz="2800" dirty="0" smtClean="0">
                <a:solidFill>
                  <a:schemeClr val="accent2"/>
                </a:solidFill>
              </a:rPr>
              <a:t/>
            </a:r>
            <a:br>
              <a:rPr lang="en-US" sz="2800" dirty="0" smtClean="0">
                <a:solidFill>
                  <a:schemeClr val="accent2"/>
                </a:solidFill>
              </a:rPr>
            </a:br>
            <a:r>
              <a:rPr lang="en-US" sz="2800" dirty="0" smtClean="0">
                <a:solidFill>
                  <a:srgbClr val="0070C0"/>
                </a:solidFill>
              </a:rPr>
              <a:t>All of the following are the main cause of airway obstruction in asthma except:</a:t>
            </a:r>
            <a:r>
              <a:rPr lang="en-US" sz="2800" dirty="0" smtClean="0">
                <a:solidFill>
                  <a:schemeClr val="accent2"/>
                </a:solidFill>
              </a:rPr>
              <a:t/>
            </a:r>
            <a:br>
              <a:rPr lang="en-US" sz="2800" dirty="0" smtClean="0">
                <a:solidFill>
                  <a:schemeClr val="accent2"/>
                </a:solidFill>
              </a:rPr>
            </a:br>
            <a:r>
              <a:rPr lang="en-US" sz="2800" dirty="0" smtClean="0">
                <a:solidFill>
                  <a:schemeClr val="accent2"/>
                </a:solidFill>
              </a:rPr>
              <a:t> </a:t>
            </a:r>
            <a:br>
              <a:rPr lang="en-US" sz="2800" dirty="0" smtClean="0">
                <a:solidFill>
                  <a:schemeClr val="accent2"/>
                </a:solidFill>
              </a:rPr>
            </a:br>
            <a:r>
              <a:rPr lang="en-US" sz="2800" dirty="0" smtClean="0">
                <a:solidFill>
                  <a:schemeClr val="accent2"/>
                </a:solidFill>
              </a:rPr>
              <a:t>a. Bronchospasm </a:t>
            </a:r>
            <a:br>
              <a:rPr lang="en-US" sz="2800" dirty="0" smtClean="0">
                <a:solidFill>
                  <a:schemeClr val="accent2"/>
                </a:solidFill>
              </a:rPr>
            </a:br>
            <a:r>
              <a:rPr lang="en-US" sz="2800" dirty="0" smtClean="0">
                <a:solidFill>
                  <a:schemeClr val="accent2"/>
                </a:solidFill>
              </a:rPr>
              <a:t>B. Mucus Hypersecretion</a:t>
            </a:r>
            <a:br>
              <a:rPr lang="en-US" sz="2800" dirty="0" smtClean="0">
                <a:solidFill>
                  <a:schemeClr val="accent2"/>
                </a:solidFill>
              </a:rPr>
            </a:br>
            <a:r>
              <a:rPr lang="en-US" sz="2800" dirty="0" smtClean="0">
                <a:solidFill>
                  <a:schemeClr val="accent2"/>
                </a:solidFill>
              </a:rPr>
              <a:t>C. Inflammation Of Bronchial Wall</a:t>
            </a:r>
            <a:br>
              <a:rPr lang="en-US" sz="2800" dirty="0" smtClean="0">
                <a:solidFill>
                  <a:schemeClr val="accent2"/>
                </a:solidFill>
              </a:rPr>
            </a:br>
            <a:r>
              <a:rPr lang="en-US" sz="2800" dirty="0" smtClean="0">
                <a:solidFill>
                  <a:schemeClr val="accent2"/>
                </a:solidFill>
              </a:rPr>
              <a:t>D. Extra bronchial compression</a:t>
            </a:r>
            <a:r>
              <a:rPr lang="en-US" sz="2800" dirty="0" smtClean="0">
                <a:solidFill>
                  <a:srgbClr val="FF0000"/>
                </a:solidFill>
                <a:effectLst/>
                <a:latin typeface="Source Sans Pro"/>
              </a:rPr>
              <a:t> </a:t>
            </a:r>
            <a:r>
              <a:rPr lang="en-US" sz="2800" dirty="0" smtClean="0">
                <a:solidFill>
                  <a:schemeClr val="accent2"/>
                </a:solidFill>
              </a:rPr>
              <a:t/>
            </a:r>
            <a:br>
              <a:rPr lang="en-US" sz="2800" dirty="0" smtClean="0">
                <a:solidFill>
                  <a:schemeClr val="accent2"/>
                </a:solidFill>
              </a:rPr>
            </a:br>
            <a:r>
              <a:rPr lang="en-US" sz="2800" dirty="0" smtClean="0">
                <a:solidFill>
                  <a:schemeClr val="accent2"/>
                </a:solidFill>
              </a:rPr>
              <a:t> </a:t>
            </a:r>
            <a:br>
              <a:rPr lang="en-US" sz="2800" dirty="0" smtClean="0">
                <a:solidFill>
                  <a:schemeClr val="accent2"/>
                </a:solidFill>
              </a:rPr>
            </a:br>
            <a:r>
              <a:rPr lang="en-US" sz="2800" dirty="0" smtClean="0">
                <a:solidFill>
                  <a:schemeClr val="accent2"/>
                </a:solidFill>
              </a:rPr>
              <a:t/>
            </a:r>
            <a:br>
              <a:rPr lang="en-US" sz="2800" dirty="0" smtClean="0">
                <a:solidFill>
                  <a:schemeClr val="accent2"/>
                </a:solidFill>
              </a:rPr>
            </a:br>
            <a:endParaRPr lang="en-US" sz="2800" dirty="0">
              <a:solidFill>
                <a:schemeClr val="accent2"/>
              </a:solidFill>
            </a:endParaRPr>
          </a:p>
        </p:txBody>
      </p:sp>
    </p:spTree>
    <p:extLst>
      <p:ext uri="{BB962C8B-B14F-4D97-AF65-F5344CB8AC3E}">
        <p14:creationId xmlns:p14="http://schemas.microsoft.com/office/powerpoint/2010/main" val="2459951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5" y="-838200"/>
            <a:ext cx="9144000" cy="7848600"/>
          </a:xfrm>
        </p:spPr>
      </p:pic>
      <p:sp>
        <p:nvSpPr>
          <p:cNvPr id="2" name="Title 1"/>
          <p:cNvSpPr>
            <a:spLocks noGrp="1"/>
          </p:cNvSpPr>
          <p:nvPr>
            <p:ph type="title"/>
          </p:nvPr>
        </p:nvSpPr>
        <p:spPr>
          <a:xfrm>
            <a:off x="457200" y="-1219200"/>
            <a:ext cx="6858000" cy="228600"/>
          </a:xfrm>
        </p:spPr>
        <p:txBody>
          <a:bodyPr>
            <a:normAutofit fontScale="90000"/>
          </a:bodyPr>
          <a:lstStyle/>
          <a:p>
            <a:endParaRPr lang="en-US" b="1" dirty="0"/>
          </a:p>
        </p:txBody>
      </p:sp>
    </p:spTree>
    <p:extLst>
      <p:ext uri="{BB962C8B-B14F-4D97-AF65-F5344CB8AC3E}">
        <p14:creationId xmlns:p14="http://schemas.microsoft.com/office/powerpoint/2010/main" val="4101934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0" i="0" dirty="0" smtClean="0">
                <a:solidFill>
                  <a:srgbClr val="343536"/>
                </a:solidFill>
                <a:effectLst/>
                <a:latin typeface="Source Sans Pro"/>
              </a:rPr>
              <a:t>When you </a:t>
            </a:r>
            <a:r>
              <a:rPr lang="en-US" b="0" i="0" dirty="0" smtClean="0">
                <a:solidFill>
                  <a:srgbClr val="FF0000"/>
                </a:solidFill>
                <a:effectLst/>
                <a:latin typeface="Source Sans Pro"/>
              </a:rPr>
              <a:t>breathe normally</a:t>
            </a:r>
            <a:r>
              <a:rPr lang="en-US" b="0" i="0" dirty="0" smtClean="0">
                <a:solidFill>
                  <a:srgbClr val="343536"/>
                </a:solidFill>
                <a:effectLst/>
                <a:latin typeface="Source Sans Pro"/>
              </a:rPr>
              <a:t>, muscles around your airways are relaxed, letting air move easily and quietly. During an asthma attack, three things can happen:</a:t>
            </a:r>
          </a:p>
          <a:p>
            <a:pPr>
              <a:buFont typeface="Arial"/>
              <a:buChar char="•"/>
            </a:pPr>
            <a:r>
              <a:rPr lang="en-US" b="1" i="0" dirty="0" smtClean="0">
                <a:solidFill>
                  <a:srgbClr val="FF0000"/>
                </a:solidFill>
                <a:effectLst/>
                <a:latin typeface="Source Sans Pro"/>
              </a:rPr>
              <a:t>Bronchospasm:</a:t>
            </a:r>
            <a:r>
              <a:rPr lang="en-US" b="1" i="0" dirty="0" smtClean="0">
                <a:solidFill>
                  <a:srgbClr val="343536"/>
                </a:solidFill>
                <a:effectLst/>
                <a:latin typeface="Source Sans Pro"/>
              </a:rPr>
              <a:t> </a:t>
            </a:r>
            <a:r>
              <a:rPr lang="en-US" b="0" i="0" dirty="0" smtClean="0">
                <a:solidFill>
                  <a:srgbClr val="343536"/>
                </a:solidFill>
                <a:effectLst/>
                <a:latin typeface="Source Sans Pro"/>
              </a:rPr>
              <a:t>The muscles around the airways constrict (tighten). When they tighten, it makes your airways narrow. Air cannot flow freely through constricted airways.</a:t>
            </a:r>
          </a:p>
          <a:p>
            <a:pPr>
              <a:buFont typeface="Arial"/>
              <a:buChar char="•"/>
            </a:pPr>
            <a:r>
              <a:rPr lang="en-US" b="1" i="0" dirty="0" smtClean="0">
                <a:solidFill>
                  <a:srgbClr val="FF0000"/>
                </a:solidFill>
                <a:effectLst/>
                <a:latin typeface="Source Sans Pro"/>
              </a:rPr>
              <a:t>Inflammation: </a:t>
            </a:r>
            <a:r>
              <a:rPr lang="en-US" b="0" i="0" dirty="0" smtClean="0">
                <a:solidFill>
                  <a:srgbClr val="343536"/>
                </a:solidFill>
                <a:effectLst/>
                <a:latin typeface="Source Sans Pro"/>
              </a:rPr>
              <a:t>The lining of your airways becomes swollen. Swollen airways don’t let as much air in or out of your lungs.</a:t>
            </a:r>
          </a:p>
          <a:p>
            <a:pPr>
              <a:buFont typeface="Arial"/>
              <a:buChar char="•"/>
            </a:pPr>
            <a:r>
              <a:rPr lang="en-US" b="1" i="0" dirty="0" smtClean="0">
                <a:solidFill>
                  <a:srgbClr val="FF0000"/>
                </a:solidFill>
                <a:effectLst/>
                <a:latin typeface="Source Sans Pro"/>
              </a:rPr>
              <a:t>Mucus production:</a:t>
            </a:r>
            <a:r>
              <a:rPr lang="en-US" b="0" i="0" dirty="0" smtClean="0">
                <a:solidFill>
                  <a:srgbClr val="343536"/>
                </a:solidFill>
                <a:effectLst/>
                <a:latin typeface="Source Sans Pro"/>
              </a:rPr>
              <a:t> During the attack, your body creates more mucus. This thick mucus clogs airways</a:t>
            </a:r>
          </a:p>
          <a:p>
            <a:endParaRPr lang="en-US" dirty="0"/>
          </a:p>
        </p:txBody>
      </p:sp>
      <p:sp>
        <p:nvSpPr>
          <p:cNvPr id="2" name="Title 1"/>
          <p:cNvSpPr>
            <a:spLocks noGrp="1"/>
          </p:cNvSpPr>
          <p:nvPr>
            <p:ph type="title"/>
          </p:nvPr>
        </p:nvSpPr>
        <p:spPr/>
        <p:txBody>
          <a:bodyPr>
            <a:normAutofit fontScale="90000"/>
          </a:bodyPr>
          <a:lstStyle/>
          <a:p>
            <a:pPr marL="342900" lvl="0" indent="-342900">
              <a:spcBef>
                <a:spcPct val="20000"/>
              </a:spcBef>
            </a:pPr>
            <a:r>
              <a:rPr lang="en-US" sz="5400" b="1" dirty="0">
                <a:solidFill>
                  <a:srgbClr val="343536"/>
                </a:solidFill>
                <a:latin typeface="Source Sans Pro"/>
                <a:ea typeface="+mn-ea"/>
                <a:cs typeface="+mn-cs"/>
              </a:rPr>
              <a:t>What is an asthma attack?</a:t>
            </a:r>
            <a:r>
              <a:rPr lang="en-US" sz="2500" b="1" dirty="0">
                <a:solidFill>
                  <a:srgbClr val="343536"/>
                </a:solidFill>
                <a:latin typeface="Source Sans Pro"/>
                <a:ea typeface="+mn-ea"/>
                <a:cs typeface="+mn-cs"/>
              </a:rPr>
              <a:t/>
            </a:r>
            <a:br>
              <a:rPr lang="en-US" sz="2500" b="1" dirty="0">
                <a:solidFill>
                  <a:srgbClr val="343536"/>
                </a:solidFill>
                <a:latin typeface="Source Sans Pro"/>
                <a:ea typeface="+mn-ea"/>
                <a:cs typeface="+mn-cs"/>
              </a:rPr>
            </a:br>
            <a:endParaRPr lang="en-US" dirty="0"/>
          </a:p>
        </p:txBody>
      </p:sp>
    </p:spTree>
    <p:extLst>
      <p:ext uri="{BB962C8B-B14F-4D97-AF65-F5344CB8AC3E}">
        <p14:creationId xmlns:p14="http://schemas.microsoft.com/office/powerpoint/2010/main" val="1712964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172156" y="250832"/>
            <a:ext cx="7580489" cy="936625"/>
          </a:xfrm>
          <a:noFill/>
          <a:ln>
            <a:miter lim="800000"/>
            <a:headEnd/>
            <a:tailEnd/>
          </a:ln>
        </p:spPr>
        <p:txBody>
          <a:bodyPr vert="horz" wrap="square" lIns="91440" tIns="45720" rIns="91440" bIns="45720" numCol="1" anchorCtr="0" compatLnSpc="1">
            <a:prstTxWarp prst="textNoShape">
              <a:avLst/>
            </a:prstTxWarp>
          </a:bodyPr>
          <a:lstStyle/>
          <a:p>
            <a:r>
              <a:rPr lang="en-US" smtClean="0">
                <a:latin typeface="Times New Roman" pitchFamily="18" charset="0"/>
                <a:cs typeface="Times New Roman" pitchFamily="18" charset="0"/>
              </a:rPr>
              <a:t>Asthma: Pathological changes</a:t>
            </a:r>
          </a:p>
        </p:txBody>
      </p:sp>
      <p:pic>
        <p:nvPicPr>
          <p:cNvPr id="55299" name="Picture 4" descr="diagram"/>
          <p:cNvPicPr>
            <a:picLocks noGrp="1" noChangeAspect="1" noChangeArrowheads="1"/>
          </p:cNvPicPr>
          <p:nvPr>
            <p:ph type="body" idx="1"/>
          </p:nvPr>
        </p:nvPicPr>
        <p:blipFill>
          <a:blip r:embed="rId2"/>
          <a:srcRect/>
          <a:stretch>
            <a:fillRect/>
          </a:stretch>
        </p:blipFill>
        <p:spPr bwMode="auto">
          <a:xfrm>
            <a:off x="182034" y="1227138"/>
            <a:ext cx="8737600" cy="5630862"/>
          </a:xfrm>
          <a:noFill/>
          <a:ln>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371601"/>
            <a:ext cx="8763000" cy="2123658"/>
          </a:xfrm>
          <a:prstGeom prst="rect">
            <a:avLst/>
          </a:prstGeom>
        </p:spPr>
        <p:txBody>
          <a:bodyPr wrap="square">
            <a:spAutoFit/>
          </a:bodyPr>
          <a:lstStyle/>
          <a:p>
            <a:pPr lvl="0" fontAlgn="base">
              <a:spcBef>
                <a:spcPct val="0"/>
              </a:spcBef>
              <a:spcAft>
                <a:spcPct val="0"/>
              </a:spcAft>
            </a:pPr>
            <a:r>
              <a:rPr lang="en-US" sz="4400" b="1" dirty="0" smtClean="0">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What are Factors Influencing the Development and Expression of Asthma</a:t>
            </a:r>
            <a:endParaRPr lang="en-US" sz="5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59951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458200" cy="4800600"/>
          </a:xfrm>
        </p:spPr>
        <p:txBody>
          <a:bodyPr/>
          <a:lstStyle/>
          <a:p>
            <a:pPr marL="352425" indent="-352425" defTabSz="931863" eaLnBrk="0" hangingPunct="0">
              <a:spcBef>
                <a:spcPct val="20000"/>
              </a:spcBef>
              <a:buFontTx/>
              <a:buChar char="•"/>
            </a:pPr>
            <a:endParaRPr lang="en-US" b="1" dirty="0" smtClean="0">
              <a:solidFill>
                <a:srgbClr val="0070C0"/>
              </a:solidFill>
              <a:effectLst>
                <a:outerShdw blurRad="38100" dist="38100" dir="2700000" algn="tl">
                  <a:srgbClr val="000000">
                    <a:alpha val="43137"/>
                  </a:srgbClr>
                </a:outerShdw>
              </a:effectLst>
              <a:latin typeface="Verdana" pitchFamily="34" charset="0"/>
            </a:endParaRPr>
          </a:p>
          <a:p>
            <a:pPr marL="352425" indent="-352425" defTabSz="931863" eaLnBrk="0" hangingPunct="0">
              <a:spcBef>
                <a:spcPct val="20000"/>
              </a:spcBef>
              <a:buFontTx/>
              <a:buChar char="•"/>
            </a:pPr>
            <a:r>
              <a:rPr lang="en-US" b="1" dirty="0" smtClean="0">
                <a:solidFill>
                  <a:srgbClr val="0070C0"/>
                </a:solidFill>
                <a:effectLst>
                  <a:outerShdw blurRad="38100" dist="38100" dir="2700000" algn="tl">
                    <a:srgbClr val="000000">
                      <a:alpha val="43137"/>
                    </a:srgbClr>
                  </a:outerShdw>
                </a:effectLst>
                <a:latin typeface="Verdana" pitchFamily="34" charset="0"/>
              </a:rPr>
              <a:t>Asthma is a </a:t>
            </a:r>
            <a:r>
              <a:rPr lang="en-US" b="1" dirty="0" smtClean="0">
                <a:solidFill>
                  <a:srgbClr val="00B0F0"/>
                </a:solidFill>
                <a:effectLst>
                  <a:outerShdw blurRad="38100" dist="38100" dir="2700000" algn="tl">
                    <a:srgbClr val="000000">
                      <a:alpha val="43137"/>
                    </a:srgbClr>
                  </a:outerShdw>
                </a:effectLst>
                <a:latin typeface="Verdana" pitchFamily="34" charset="0"/>
              </a:rPr>
              <a:t>complex trait</a:t>
            </a:r>
          </a:p>
          <a:p>
            <a:pPr marL="352425" indent="-352425" defTabSz="931863" eaLnBrk="0" hangingPunct="0">
              <a:spcBef>
                <a:spcPct val="20000"/>
              </a:spcBef>
              <a:buFontTx/>
              <a:buChar char="•"/>
            </a:pPr>
            <a:r>
              <a:rPr lang="en-US" sz="3600" b="1" dirty="0" smtClean="0">
                <a:solidFill>
                  <a:srgbClr val="00B0F0"/>
                </a:solidFill>
                <a:effectLst>
                  <a:outerShdw blurRad="38100" dist="38100" dir="2700000" algn="tl">
                    <a:srgbClr val="000000">
                      <a:alpha val="43137"/>
                    </a:srgbClr>
                  </a:outerShdw>
                </a:effectLst>
                <a:latin typeface="Verdana" pitchFamily="34" charset="0"/>
              </a:rPr>
              <a:t>Heritable</a:t>
            </a:r>
            <a:r>
              <a:rPr lang="en-US" sz="3600" b="1" dirty="0" smtClean="0">
                <a:solidFill>
                  <a:srgbClr val="0070C0"/>
                </a:solidFill>
                <a:effectLst>
                  <a:outerShdw blurRad="38100" dist="38100" dir="2700000" algn="tl">
                    <a:srgbClr val="000000">
                      <a:alpha val="43137"/>
                    </a:srgbClr>
                  </a:outerShdw>
                </a:effectLst>
                <a:latin typeface="Verdana" pitchFamily="34" charset="0"/>
              </a:rPr>
              <a:t> and </a:t>
            </a:r>
            <a:r>
              <a:rPr lang="en-US" sz="3600" b="1" dirty="0" smtClean="0">
                <a:solidFill>
                  <a:srgbClr val="00B0F0"/>
                </a:solidFill>
                <a:effectLst>
                  <a:outerShdw blurRad="38100" dist="38100" dir="2700000" algn="tl">
                    <a:srgbClr val="000000">
                      <a:alpha val="43137"/>
                    </a:srgbClr>
                  </a:outerShdw>
                </a:effectLst>
                <a:latin typeface="Verdana" pitchFamily="34" charset="0"/>
              </a:rPr>
              <a:t>environmental</a:t>
            </a:r>
            <a:r>
              <a:rPr lang="en-US" sz="3600" b="1" dirty="0" smtClean="0">
                <a:solidFill>
                  <a:srgbClr val="0070C0"/>
                </a:solidFill>
                <a:effectLst>
                  <a:outerShdw blurRad="38100" dist="38100" dir="2700000" algn="tl">
                    <a:srgbClr val="000000">
                      <a:alpha val="43137"/>
                    </a:srgbClr>
                  </a:outerShdw>
                </a:effectLst>
                <a:latin typeface="Verdana" pitchFamily="34" charset="0"/>
              </a:rPr>
              <a:t> factors </a:t>
            </a:r>
            <a:r>
              <a:rPr lang="en-US" b="1" dirty="0" smtClean="0">
                <a:solidFill>
                  <a:srgbClr val="0070C0"/>
                </a:solidFill>
                <a:effectLst>
                  <a:outerShdw blurRad="38100" dist="38100" dir="2700000" algn="tl">
                    <a:srgbClr val="000000">
                      <a:alpha val="43137"/>
                    </a:srgbClr>
                  </a:outerShdw>
                </a:effectLst>
                <a:latin typeface="Verdana" pitchFamily="34" charset="0"/>
              </a:rPr>
              <a:t>contribute to its pathogenesis</a:t>
            </a:r>
          </a:p>
          <a:p>
            <a:pPr marL="280988" indent="-280988" algn="just" rtl="0">
              <a:buNone/>
            </a:pPr>
            <a:endParaRPr lang="en-US" sz="2800" dirty="0">
              <a:solidFill>
                <a:srgbClr val="000099"/>
              </a:solidFill>
              <a:latin typeface="Times New Roman" pitchFamily="18" charset="0"/>
              <a:cs typeface="Times New Roman" pitchFamily="18" charset="0"/>
            </a:endParaRPr>
          </a:p>
        </p:txBody>
      </p:sp>
      <p:sp>
        <p:nvSpPr>
          <p:cNvPr id="30721" name="Rectangle 1"/>
          <p:cNvSpPr>
            <a:spLocks noChangeArrowheads="1"/>
          </p:cNvSpPr>
          <p:nvPr/>
        </p:nvSpPr>
        <p:spPr bwMode="auto">
          <a:xfrm>
            <a:off x="228600" y="152404"/>
            <a:ext cx="7315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Factors Influencing the Development and Expression of Asthma</a:t>
            </a:r>
            <a:endParaRPr kumimoji="0" lang="en-US" sz="44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458200" cy="4800600"/>
          </a:xfrm>
        </p:spPr>
        <p:txBody>
          <a:bodyPr/>
          <a:lstStyle/>
          <a:p>
            <a:pPr algn="l" rtl="0">
              <a:buNone/>
            </a:pPr>
            <a:r>
              <a:rPr lang="en-US" b="1" dirty="0" smtClean="0">
                <a:solidFill>
                  <a:srgbClr val="FF0000"/>
                </a:solidFill>
              </a:rPr>
              <a:t>Host factors</a:t>
            </a:r>
          </a:p>
          <a:p>
            <a:pPr lvl="0" algn="l" rtl="0">
              <a:buFont typeface="Wingdings" pitchFamily="2" charset="2"/>
              <a:buChar char="q"/>
            </a:pPr>
            <a:r>
              <a:rPr lang="en-US" b="1" dirty="0" smtClean="0">
                <a:solidFill>
                  <a:srgbClr val="00B050"/>
                </a:solidFill>
              </a:rPr>
              <a:t>Genetic, e.g.</a:t>
            </a:r>
          </a:p>
          <a:p>
            <a:pPr lvl="1" algn="l" rtl="0">
              <a:buFont typeface="Wingdings" pitchFamily="2" charset="2"/>
              <a:buChar char="q"/>
            </a:pPr>
            <a:r>
              <a:rPr lang="en-US" sz="2800" b="1" dirty="0" smtClean="0">
                <a:solidFill>
                  <a:srgbClr val="0070C0"/>
                </a:solidFill>
              </a:rPr>
              <a:t>Genes pre-disposing to Atopy</a:t>
            </a:r>
          </a:p>
          <a:p>
            <a:pPr lvl="1" algn="l" rtl="0">
              <a:buFont typeface="Wingdings" pitchFamily="2" charset="2"/>
              <a:buChar char="q"/>
            </a:pPr>
            <a:r>
              <a:rPr lang="en-US" sz="2800" b="1" dirty="0" smtClean="0">
                <a:solidFill>
                  <a:srgbClr val="0070C0"/>
                </a:solidFill>
              </a:rPr>
              <a:t>Genes pre-disposing to airway hyperresponsiveness</a:t>
            </a:r>
          </a:p>
          <a:p>
            <a:pPr algn="l" rtl="0">
              <a:buNone/>
            </a:pPr>
            <a:endParaRPr lang="en-US" sz="2800" dirty="0" smtClean="0">
              <a:solidFill>
                <a:srgbClr val="0070C0"/>
              </a:solidFill>
            </a:endParaRPr>
          </a:p>
          <a:p>
            <a:pPr lvl="0" algn="l" rtl="0">
              <a:buFont typeface="Wingdings" pitchFamily="2" charset="2"/>
              <a:buChar char="q"/>
            </a:pPr>
            <a:r>
              <a:rPr lang="en-US" b="1" dirty="0" smtClean="0">
                <a:solidFill>
                  <a:srgbClr val="00B050"/>
                </a:solidFill>
              </a:rPr>
              <a:t>Obesity</a:t>
            </a:r>
          </a:p>
          <a:p>
            <a:pPr lvl="0" algn="l" rtl="0">
              <a:buFont typeface="Wingdings" pitchFamily="2" charset="2"/>
              <a:buChar char="q"/>
            </a:pPr>
            <a:r>
              <a:rPr lang="en-US" b="1" dirty="0" smtClean="0">
                <a:solidFill>
                  <a:srgbClr val="00B050"/>
                </a:solidFill>
              </a:rPr>
              <a:t>Sex</a:t>
            </a:r>
          </a:p>
          <a:p>
            <a:pPr marL="280988" indent="-280988" algn="just" rtl="0">
              <a:buNone/>
            </a:pPr>
            <a:endParaRPr lang="en-US" sz="2800"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914400"/>
            <a:ext cx="6781800" cy="4625609"/>
          </a:xfrm>
        </p:spPr>
        <p:txBody>
          <a:bodyPr>
            <a:normAutofit fontScale="77500" lnSpcReduction="20000"/>
          </a:bodyPr>
          <a:lstStyle/>
          <a:p>
            <a:pPr lvl="0">
              <a:buNone/>
            </a:pPr>
            <a:r>
              <a:rPr lang="en-US" sz="3800" b="1" dirty="0" smtClean="0">
                <a:solidFill>
                  <a:srgbClr val="FF0000"/>
                </a:solidFill>
                <a:cs typeface="Times New Roman" pitchFamily="18" charset="0"/>
              </a:rPr>
              <a:t>Environmental factors</a:t>
            </a:r>
            <a:endParaRPr lang="en-US" sz="3800" dirty="0" smtClean="0">
              <a:solidFill>
                <a:srgbClr val="FF0000"/>
              </a:solidFill>
              <a:cs typeface="Times New Roman" pitchFamily="18" charset="0"/>
            </a:endParaRPr>
          </a:p>
          <a:p>
            <a:pPr>
              <a:buNone/>
            </a:pPr>
            <a:endParaRPr lang="en-US" sz="3000" b="1" dirty="0" smtClean="0">
              <a:solidFill>
                <a:srgbClr val="00B050"/>
              </a:solidFill>
              <a:latin typeface="Arial Narrow" pitchFamily="34" charset="0"/>
              <a:cs typeface="Times New Roman" pitchFamily="18" charset="0"/>
            </a:endParaRPr>
          </a:p>
          <a:p>
            <a:pPr>
              <a:buFont typeface="Wingdings" pitchFamily="2" charset="2"/>
              <a:buChar char="q"/>
            </a:pPr>
            <a:r>
              <a:rPr lang="en-US" sz="3000" b="1" dirty="0" smtClean="0">
                <a:solidFill>
                  <a:srgbClr val="00B050"/>
                </a:solidFill>
                <a:latin typeface="Arial Narrow" pitchFamily="34" charset="0"/>
                <a:cs typeface="Times New Roman" pitchFamily="18" charset="0"/>
              </a:rPr>
              <a:t>Allergens</a:t>
            </a:r>
          </a:p>
          <a:p>
            <a:pPr lvl="2">
              <a:buSzPct val="70000"/>
              <a:buFont typeface="Wingdings" pitchFamily="2" charset="2"/>
              <a:buChar char="q"/>
            </a:pPr>
            <a:r>
              <a:rPr lang="en-US" sz="3000" dirty="0" smtClean="0">
                <a:solidFill>
                  <a:srgbClr val="FF0000"/>
                </a:solidFill>
                <a:latin typeface="Times New Roman" pitchFamily="18" charset="0"/>
                <a:cs typeface="Times New Roman" pitchFamily="18" charset="0"/>
              </a:rPr>
              <a:t>Indoor:</a:t>
            </a:r>
            <a:r>
              <a:rPr lang="en-US" sz="3000" dirty="0" smtClean="0">
                <a:solidFill>
                  <a:srgbClr val="0070C0"/>
                </a:solidFill>
                <a:latin typeface="Times New Roman" pitchFamily="18" charset="0"/>
                <a:cs typeface="Times New Roman" pitchFamily="18" charset="0"/>
              </a:rPr>
              <a:t> Domestic mites, furred animals (dogs, cats, mice), cockroach allergen, fungi, molds, yeasts</a:t>
            </a:r>
          </a:p>
          <a:p>
            <a:pPr lvl="2">
              <a:buSzPct val="70000"/>
              <a:buFont typeface="Wingdings" pitchFamily="2" charset="2"/>
              <a:buChar char="q"/>
            </a:pPr>
            <a:r>
              <a:rPr lang="en-US" sz="3000" dirty="0" smtClean="0">
                <a:solidFill>
                  <a:srgbClr val="FF0000"/>
                </a:solidFill>
                <a:latin typeface="Times New Roman" pitchFamily="18" charset="0"/>
                <a:cs typeface="Times New Roman" pitchFamily="18" charset="0"/>
              </a:rPr>
              <a:t>Outdoor:</a:t>
            </a:r>
            <a:r>
              <a:rPr lang="en-US" sz="3000" dirty="0" smtClean="0">
                <a:solidFill>
                  <a:srgbClr val="0070C0"/>
                </a:solidFill>
                <a:latin typeface="Times New Roman" pitchFamily="18" charset="0"/>
                <a:cs typeface="Times New Roman" pitchFamily="18" charset="0"/>
              </a:rPr>
              <a:t> Pollens, fungi, molds, yeasts</a:t>
            </a:r>
          </a:p>
          <a:p>
            <a:pPr>
              <a:buNone/>
            </a:pPr>
            <a:endParaRPr lang="en-US" sz="2400" dirty="0" smtClean="0">
              <a:solidFill>
                <a:srgbClr val="0070C0"/>
              </a:solidFill>
              <a:latin typeface="Times New Roman" pitchFamily="18" charset="0"/>
              <a:cs typeface="Times New Roman" pitchFamily="18" charset="0"/>
            </a:endParaRPr>
          </a:p>
          <a:p>
            <a:pPr lvl="0">
              <a:buFont typeface="Wingdings" pitchFamily="2" charset="2"/>
              <a:buChar char="q"/>
            </a:pPr>
            <a:r>
              <a:rPr lang="en-US" sz="3000" b="1" dirty="0" smtClean="0">
                <a:solidFill>
                  <a:srgbClr val="00B050"/>
                </a:solidFill>
                <a:latin typeface="Arial Narrow" pitchFamily="34" charset="0"/>
                <a:cs typeface="Times New Roman" pitchFamily="18" charset="0"/>
              </a:rPr>
              <a:t>Infections</a:t>
            </a:r>
            <a:r>
              <a:rPr lang="en-US" dirty="0" smtClean="0">
                <a:solidFill>
                  <a:srgbClr val="0070C0"/>
                </a:solidFill>
                <a:latin typeface="Times New Roman" pitchFamily="18" charset="0"/>
                <a:cs typeface="Times New Roman" pitchFamily="18" charset="0"/>
              </a:rPr>
              <a:t> </a:t>
            </a:r>
            <a:r>
              <a:rPr lang="en-US" sz="3000" dirty="0" smtClean="0">
                <a:solidFill>
                  <a:srgbClr val="0070C0"/>
                </a:solidFill>
                <a:latin typeface="Times New Roman" pitchFamily="18" charset="0"/>
                <a:cs typeface="Times New Roman" pitchFamily="18" charset="0"/>
              </a:rPr>
              <a:t>(predominantly viral)</a:t>
            </a:r>
          </a:p>
          <a:p>
            <a:pPr lvl="0">
              <a:buFont typeface="Wingdings" pitchFamily="2" charset="2"/>
              <a:buChar char="q"/>
            </a:pPr>
            <a:r>
              <a:rPr lang="en-US" sz="3000" b="1" dirty="0" smtClean="0">
                <a:solidFill>
                  <a:srgbClr val="00B050"/>
                </a:solidFill>
                <a:latin typeface="Arial Narrow" pitchFamily="34" charset="0"/>
                <a:cs typeface="Times New Roman" pitchFamily="18" charset="0"/>
              </a:rPr>
              <a:t>Occupational sensitizers</a:t>
            </a:r>
          </a:p>
          <a:p>
            <a:pPr lvl="0">
              <a:buNone/>
            </a:pPr>
            <a:endParaRPr lang="en-US" sz="3000" b="1" dirty="0" smtClean="0">
              <a:solidFill>
                <a:srgbClr val="00B050"/>
              </a:solidFill>
              <a:latin typeface="Arial Narrow" pitchFamily="34" charset="0"/>
              <a:cs typeface="Times New Roman" pitchFamily="18" charset="0"/>
            </a:endParaRPr>
          </a:p>
          <a:p>
            <a:pPr lvl="0">
              <a:buFont typeface="Wingdings" pitchFamily="2" charset="2"/>
              <a:buChar char="q"/>
            </a:pPr>
            <a:r>
              <a:rPr lang="en-US" sz="3000" b="1" dirty="0" smtClean="0">
                <a:solidFill>
                  <a:srgbClr val="00B050"/>
                </a:solidFill>
                <a:latin typeface="Arial Narrow" pitchFamily="34" charset="0"/>
                <a:cs typeface="Times New Roman" pitchFamily="18" charset="0"/>
              </a:rPr>
              <a:t>Outdoor/Indoor Air Pollution</a:t>
            </a:r>
          </a:p>
          <a:p>
            <a:pPr>
              <a:buFont typeface="Wingdings" pitchFamily="2" charset="2"/>
              <a:buChar char="q"/>
            </a:pPr>
            <a:r>
              <a:rPr lang="en-US" sz="3000" b="1" dirty="0" smtClean="0">
                <a:solidFill>
                  <a:srgbClr val="00B050"/>
                </a:solidFill>
                <a:latin typeface="Arial Narrow" pitchFamily="34" charset="0"/>
                <a:cs typeface="Times New Roman" pitchFamily="18" charset="0"/>
              </a:rPr>
              <a:t>Diet</a:t>
            </a:r>
            <a:endParaRPr lang="en-US" sz="3000" b="1" dirty="0">
              <a:solidFill>
                <a:srgbClr val="00B050"/>
              </a:solidFill>
              <a:latin typeface="Arial Narrow"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457200"/>
            <a:ext cx="6172200" cy="5791200"/>
          </a:xfrm>
        </p:spPr>
        <p:txBody>
          <a:bodyPr>
            <a:normAutofit fontScale="70000" lnSpcReduction="20000"/>
          </a:bodyPr>
          <a:lstStyle/>
          <a:p>
            <a:pPr>
              <a:buNone/>
            </a:pPr>
            <a:r>
              <a:rPr lang="en-US" sz="3800" b="1" dirty="0" smtClean="0">
                <a:solidFill>
                  <a:srgbClr val="FF0000"/>
                </a:solidFill>
                <a:cs typeface="Times New Roman" pitchFamily="18" charset="0"/>
              </a:rPr>
              <a:t>Contributing Factors</a:t>
            </a:r>
            <a:endParaRPr lang="en-US" sz="3800" dirty="0" smtClean="0">
              <a:solidFill>
                <a:srgbClr val="FF0000"/>
              </a:solidFill>
              <a:cs typeface="Times New Roman" pitchFamily="18" charset="0"/>
            </a:endParaRPr>
          </a:p>
          <a:p>
            <a:pPr>
              <a:buNone/>
            </a:pPr>
            <a:endParaRPr lang="en-US" sz="3000" b="1" dirty="0" smtClean="0">
              <a:solidFill>
                <a:srgbClr val="00B050"/>
              </a:solidFill>
              <a:latin typeface="Arial Narrow" pitchFamily="34" charset="0"/>
              <a:cs typeface="Times New Roman" pitchFamily="18" charset="0"/>
            </a:endParaRPr>
          </a:p>
          <a:p>
            <a:pPr>
              <a:buFont typeface="Wingdings" pitchFamily="2" charset="2"/>
              <a:buChar char="q"/>
            </a:pPr>
            <a:r>
              <a:rPr lang="en-US" sz="3400" b="1" dirty="0" smtClean="0">
                <a:solidFill>
                  <a:srgbClr val="00B050"/>
                </a:solidFill>
                <a:latin typeface="Arial Narrow" pitchFamily="34" charset="0"/>
                <a:cs typeface="Times New Roman" pitchFamily="18" charset="0"/>
              </a:rPr>
              <a:t>Respiratory infections;</a:t>
            </a:r>
            <a:r>
              <a:rPr lang="en-US" sz="3600" b="1" kern="0" dirty="0" smtClean="0">
                <a:solidFill>
                  <a:srgbClr val="2F2B20"/>
                </a:solidFill>
                <a:latin typeface="Arial"/>
                <a:cs typeface="Arial"/>
                <a:sym typeface="Arial"/>
              </a:rPr>
              <a:t> </a:t>
            </a:r>
            <a:r>
              <a:rPr lang="en-US" sz="3200" b="1" kern="0" dirty="0" smtClean="0">
                <a:solidFill>
                  <a:srgbClr val="00B0F0"/>
                </a:solidFill>
                <a:latin typeface="Corbel" pitchFamily="34" charset="0"/>
                <a:cs typeface="Calibri" pitchFamily="34" charset="0"/>
                <a:sym typeface="Arial"/>
              </a:rPr>
              <a:t>The most common cause of acute exacerbation of asthma.    Respiratory viruses are the major factors.</a:t>
            </a:r>
            <a:endParaRPr lang="en-US" sz="3800" b="1" dirty="0" smtClean="0">
              <a:solidFill>
                <a:srgbClr val="00B0F0"/>
              </a:solidFill>
              <a:latin typeface="Corbel" pitchFamily="34" charset="0"/>
              <a:cs typeface="Calibri" pitchFamily="34" charset="0"/>
            </a:endParaRPr>
          </a:p>
          <a:p>
            <a:pPr>
              <a:buFont typeface="Wingdings" pitchFamily="2" charset="2"/>
              <a:buChar char="q"/>
            </a:pPr>
            <a:r>
              <a:rPr lang="en-GB" sz="3400" b="1" dirty="0" smtClean="0">
                <a:solidFill>
                  <a:srgbClr val="00B050"/>
                </a:solidFill>
                <a:latin typeface="Arial Narrow" pitchFamily="34" charset="0"/>
                <a:cs typeface="Times New Roman" pitchFamily="18" charset="0"/>
              </a:rPr>
              <a:t>Physical activity</a:t>
            </a:r>
          </a:p>
          <a:p>
            <a:pPr>
              <a:buNone/>
            </a:pPr>
            <a:endParaRPr lang="en-GB" sz="3400" b="1" dirty="0" smtClean="0">
              <a:solidFill>
                <a:srgbClr val="00B050"/>
              </a:solidFill>
              <a:latin typeface="Arial Narrow" pitchFamily="34" charset="0"/>
              <a:cs typeface="Times New Roman" pitchFamily="18" charset="0"/>
            </a:endParaRPr>
          </a:p>
          <a:p>
            <a:pPr>
              <a:lnSpc>
                <a:spcPct val="120000"/>
              </a:lnSpc>
              <a:buFont typeface="Wingdings" pitchFamily="2" charset="2"/>
              <a:buChar char="q"/>
            </a:pPr>
            <a:r>
              <a:rPr lang="en-GB" sz="3400" b="1" dirty="0" smtClean="0">
                <a:solidFill>
                  <a:srgbClr val="00B050"/>
                </a:solidFill>
                <a:latin typeface="Arial Narrow" pitchFamily="34" charset="0"/>
                <a:cs typeface="Times New Roman" pitchFamily="18" charset="0"/>
              </a:rPr>
              <a:t>Psychological factors</a:t>
            </a:r>
          </a:p>
          <a:p>
            <a:pPr>
              <a:buFont typeface="Wingdings" pitchFamily="2" charset="2"/>
              <a:buChar char="q"/>
            </a:pPr>
            <a:r>
              <a:rPr lang="en-GB" sz="3400" b="1" dirty="0" smtClean="0">
                <a:solidFill>
                  <a:srgbClr val="00B050"/>
                </a:solidFill>
                <a:latin typeface="Arial Narrow" pitchFamily="34" charset="0"/>
                <a:cs typeface="Times New Roman" pitchFamily="18" charset="0"/>
              </a:rPr>
              <a:t>Medication</a:t>
            </a:r>
          </a:p>
          <a:p>
            <a:pPr>
              <a:buNone/>
            </a:pPr>
            <a:endParaRPr lang="en-GB" sz="3400" b="1" dirty="0" smtClean="0">
              <a:solidFill>
                <a:srgbClr val="00B050"/>
              </a:solidFill>
              <a:latin typeface="Arial Narrow" pitchFamily="34" charset="0"/>
              <a:cs typeface="Times New Roman" pitchFamily="18" charset="0"/>
            </a:endParaRPr>
          </a:p>
          <a:p>
            <a:pPr>
              <a:buFont typeface="Wingdings" pitchFamily="2" charset="2"/>
              <a:buChar char="q"/>
            </a:pPr>
            <a:r>
              <a:rPr lang="en-GB" sz="3400" b="1" dirty="0" smtClean="0">
                <a:solidFill>
                  <a:srgbClr val="00B050"/>
                </a:solidFill>
                <a:latin typeface="Arial Narrow" pitchFamily="34" charset="0"/>
                <a:cs typeface="Times New Roman" pitchFamily="18" charset="0"/>
              </a:rPr>
              <a:t>Gastroesophageal reflux disease</a:t>
            </a:r>
          </a:p>
          <a:p>
            <a:pPr>
              <a:buFont typeface="Wingdings" pitchFamily="2" charset="2"/>
              <a:buChar char="q"/>
            </a:pPr>
            <a:r>
              <a:rPr lang="en-US" sz="3400" b="1" dirty="0" smtClean="0">
                <a:solidFill>
                  <a:srgbClr val="00B050"/>
                </a:solidFill>
                <a:latin typeface="Arial Narrow" pitchFamily="34" charset="0"/>
                <a:cs typeface="Times New Roman" pitchFamily="18" charset="0"/>
              </a:rPr>
              <a:t>Diet</a:t>
            </a:r>
          </a:p>
          <a:p>
            <a:pPr>
              <a:buNone/>
            </a:pPr>
            <a:endParaRPr lang="en-US" sz="3400" b="1" dirty="0" smtClean="0">
              <a:solidFill>
                <a:srgbClr val="00B050"/>
              </a:solidFill>
              <a:latin typeface="Arial Narrow" pitchFamily="34" charset="0"/>
              <a:cs typeface="Times New Roman" pitchFamily="18" charset="0"/>
            </a:endParaRPr>
          </a:p>
          <a:p>
            <a:pPr>
              <a:buFont typeface="Wingdings" pitchFamily="2" charset="2"/>
              <a:buChar char="q"/>
            </a:pPr>
            <a:r>
              <a:rPr lang="en-US" sz="3400" b="1" dirty="0" smtClean="0">
                <a:solidFill>
                  <a:srgbClr val="00B050"/>
                </a:solidFill>
                <a:latin typeface="Arial Narrow" pitchFamily="34" charset="0"/>
                <a:cs typeface="Times New Roman" pitchFamily="18" charset="0"/>
              </a:rPr>
              <a:t>Smoking</a:t>
            </a:r>
          </a:p>
          <a:p>
            <a:pPr marL="850900" lvl="1" indent="-293688">
              <a:buFontTx/>
              <a:buChar char="–"/>
            </a:pPr>
            <a:r>
              <a:rPr lang="en-US" sz="3400" b="1" dirty="0" smtClean="0">
                <a:solidFill>
                  <a:srgbClr val="00B050"/>
                </a:solidFill>
                <a:latin typeface="Arial Narrow" pitchFamily="34" charset="0"/>
                <a:cs typeface="Times New Roman" pitchFamily="18" charset="0"/>
              </a:rPr>
              <a:t>Passive Smoking</a:t>
            </a:r>
          </a:p>
          <a:p>
            <a:pPr marL="850900" lvl="1" indent="-293688">
              <a:buFontTx/>
              <a:buChar char="–"/>
            </a:pPr>
            <a:r>
              <a:rPr lang="en-US" sz="3400" b="1" dirty="0" smtClean="0">
                <a:solidFill>
                  <a:srgbClr val="00B050"/>
                </a:solidFill>
                <a:latin typeface="Arial Narrow" pitchFamily="34" charset="0"/>
                <a:cs typeface="Times New Roman" pitchFamily="18" charset="0"/>
              </a:rPr>
              <a:t>Active Smoking</a:t>
            </a:r>
          </a:p>
          <a:p>
            <a:pPr lvl="0">
              <a:buNone/>
            </a:pPr>
            <a:endParaRPr lang="en-US" sz="3000"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http://image.slidesharecdn.com/presentation6-140430130846-phpapp02/95/bronchial-asthma-13-638.jpg?cb=139895202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case history"/>
          <p:cNvPicPr>
            <a:picLocks noChangeAspect="1" noChangeArrowheads="1"/>
          </p:cNvPicPr>
          <p:nvPr/>
        </p:nvPicPr>
        <p:blipFill>
          <a:blip r:embed="rId2"/>
          <a:srcRect b="11143"/>
          <a:stretch>
            <a:fillRect/>
          </a:stretch>
        </p:blipFill>
        <p:spPr bwMode="auto">
          <a:xfrm>
            <a:off x="457202" y="609604"/>
            <a:ext cx="8247063" cy="539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47800"/>
            <a:ext cx="8839200" cy="2185214"/>
          </a:xfrm>
          <a:prstGeom prst="rect">
            <a:avLst/>
          </a:prstGeom>
        </p:spPr>
        <p:txBody>
          <a:bodyPr wrap="square">
            <a:spAutoFit/>
          </a:bodyPr>
          <a:lstStyle/>
          <a:p>
            <a:pPr>
              <a:lnSpc>
                <a:spcPct val="170000"/>
              </a:lnSpc>
            </a:pPr>
            <a:r>
              <a:rPr lang="en-US" sz="4000" b="1" dirty="0" smtClean="0">
                <a:solidFill>
                  <a:srgbClr val="C00000"/>
                </a:solidFill>
                <a:effectLst>
                  <a:outerShdw blurRad="38100" dist="38100" dir="2700000" algn="tl">
                    <a:srgbClr val="000000">
                      <a:alpha val="43137"/>
                    </a:srgbClr>
                  </a:outerShdw>
                </a:effectLst>
                <a:latin typeface="+mj-lt"/>
                <a:cs typeface="Times New Roman" pitchFamily="18" charset="0"/>
              </a:rPr>
              <a:t>History and patterns of symptoms</a:t>
            </a:r>
          </a:p>
          <a:p>
            <a:pPr>
              <a:lnSpc>
                <a:spcPct val="170000"/>
              </a:lnSpc>
            </a:pPr>
            <a:r>
              <a:rPr lang="en-US" sz="4000" b="1" dirty="0" smtClean="0">
                <a:solidFill>
                  <a:srgbClr val="C00000"/>
                </a:solidFill>
                <a:effectLst>
                  <a:outerShdw blurRad="38100" dist="38100" dir="2700000" algn="tl">
                    <a:srgbClr val="000000">
                      <a:alpha val="43137"/>
                    </a:srgbClr>
                  </a:outerShdw>
                </a:effectLst>
                <a:latin typeface="+mj-lt"/>
                <a:cs typeface="Times New Roman" pitchFamily="18" charset="0"/>
              </a:rPr>
              <a:t>Physical examination</a:t>
            </a:r>
          </a:p>
        </p:txBody>
      </p:sp>
    </p:spTree>
    <p:extLst>
      <p:ext uri="{BB962C8B-B14F-4D97-AF65-F5344CB8AC3E}">
        <p14:creationId xmlns:p14="http://schemas.microsoft.com/office/powerpoint/2010/main" val="2459951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latin typeface="Times New Roman" pitchFamily="18" charset="0"/>
                <a:cs typeface="Times New Roman" pitchFamily="18" charset="0"/>
              </a:rPr>
              <a:t>Patient History</a:t>
            </a:r>
          </a:p>
        </p:txBody>
      </p:sp>
      <p:sp>
        <p:nvSpPr>
          <p:cNvPr id="24579" name="Rectangle 3"/>
          <p:cNvSpPr>
            <a:spLocks noGrp="1" noChangeArrowheads="1"/>
          </p:cNvSpPr>
          <p:nvPr>
            <p:ph type="body" idx="1"/>
          </p:nvPr>
        </p:nvSpPr>
        <p:spPr>
          <a:xfrm>
            <a:off x="677333" y="1246188"/>
            <a:ext cx="7772400" cy="5240337"/>
          </a:xfrm>
        </p:spPr>
        <p:txBody>
          <a:bodyPr/>
          <a:lstStyle/>
          <a:p>
            <a:pPr>
              <a:lnSpc>
                <a:spcPct val="80000"/>
              </a:lnSpc>
              <a:buFont typeface="Wingdings" pitchFamily="2" charset="2"/>
              <a:buNone/>
              <a:defRPr/>
            </a:pPr>
            <a:r>
              <a:rPr lang="en-US" sz="2400" b="1"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a:lnSpc>
                <a:spcPct val="80000"/>
              </a:lnSpc>
              <a:defRPr/>
            </a:pPr>
            <a:r>
              <a:rPr lang="en-US" sz="2400" b="1" dirty="0" smtClean="0">
                <a:latin typeface="Times New Roman" pitchFamily="18" charset="0"/>
                <a:cs typeface="Times New Roman" pitchFamily="18" charset="0"/>
              </a:rPr>
              <a:t>Has the patient had an attack or </a:t>
            </a:r>
            <a:r>
              <a:rPr lang="en-US" sz="2400" b="1" dirty="0" smtClean="0">
                <a:solidFill>
                  <a:srgbClr val="FFFF00"/>
                </a:solidFill>
                <a:latin typeface="Times New Roman" pitchFamily="18" charset="0"/>
                <a:cs typeface="Times New Roman" pitchFamily="18" charset="0"/>
              </a:rPr>
              <a:t>Recurrent episodes of  Cough</a:t>
            </a:r>
            <a:r>
              <a:rPr lang="en-US" sz="2400" b="1" dirty="0" smtClean="0">
                <a:latin typeface="Times New Roman" pitchFamily="18" charset="0"/>
                <a:cs typeface="Times New Roman" pitchFamily="18" charset="0"/>
              </a:rPr>
              <a:t>, </a:t>
            </a:r>
            <a:r>
              <a:rPr lang="en-US" sz="2400" b="1" dirty="0" smtClean="0">
                <a:solidFill>
                  <a:srgbClr val="FFFF00"/>
                </a:solidFill>
                <a:latin typeface="Times New Roman" pitchFamily="18" charset="0"/>
                <a:cs typeface="Times New Roman" pitchFamily="18" charset="0"/>
              </a:rPr>
              <a:t>Wheezing</a:t>
            </a:r>
            <a:r>
              <a:rPr lang="en-US" sz="2400" b="1" dirty="0" smtClean="0">
                <a:latin typeface="Times New Roman" pitchFamily="18" charset="0"/>
                <a:cs typeface="Times New Roman" pitchFamily="18" charset="0"/>
              </a:rPr>
              <a:t>,</a:t>
            </a:r>
            <a:r>
              <a:rPr lang="en-US" sz="2400" b="1" dirty="0" smtClean="0">
                <a:solidFill>
                  <a:srgbClr val="FFFF00"/>
                </a:solidFill>
                <a:latin typeface="Times New Roman" pitchFamily="18" charset="0"/>
                <a:cs typeface="Times New Roman" pitchFamily="18" charset="0"/>
              </a:rPr>
              <a:t> Chest tightness </a:t>
            </a:r>
            <a:r>
              <a:rPr lang="en-US" sz="2400" b="1" dirty="0" smtClean="0">
                <a:latin typeface="Times New Roman" pitchFamily="18" charset="0"/>
                <a:cs typeface="Times New Roman" pitchFamily="18" charset="0"/>
              </a:rPr>
              <a:t>or </a:t>
            </a:r>
            <a:r>
              <a:rPr lang="en-US" sz="2400" b="1" dirty="0" smtClean="0">
                <a:solidFill>
                  <a:srgbClr val="FFFF00"/>
                </a:solidFill>
                <a:latin typeface="Times New Roman" pitchFamily="18" charset="0"/>
                <a:cs typeface="Times New Roman" pitchFamily="18" charset="0"/>
              </a:rPr>
              <a:t>SOB?</a:t>
            </a:r>
          </a:p>
          <a:p>
            <a:pPr>
              <a:lnSpc>
                <a:spcPct val="80000"/>
              </a:lnSpc>
              <a:buFont typeface="Wingdings" pitchFamily="2" charset="2"/>
              <a:buNone/>
              <a:defRPr/>
            </a:pPr>
            <a:endParaRPr lang="en-US" sz="2400" b="1" dirty="0" smtClean="0">
              <a:latin typeface="Times New Roman" pitchFamily="18" charset="0"/>
              <a:cs typeface="Times New Roman" pitchFamily="18" charset="0"/>
            </a:endParaRPr>
          </a:p>
          <a:p>
            <a:pPr>
              <a:lnSpc>
                <a:spcPct val="80000"/>
              </a:lnSpc>
              <a:defRPr/>
            </a:pPr>
            <a:r>
              <a:rPr lang="en-US" sz="2400" b="1" dirty="0" smtClean="0">
                <a:latin typeface="Times New Roman" pitchFamily="18" charset="0"/>
                <a:cs typeface="Times New Roman" pitchFamily="18" charset="0"/>
              </a:rPr>
              <a:t>Does the patient have a troublesome cough, worse particularly at </a:t>
            </a:r>
            <a:r>
              <a:rPr lang="en-US" sz="2400" b="1" dirty="0" smtClean="0">
                <a:solidFill>
                  <a:srgbClr val="FFFF00"/>
                </a:solidFill>
                <a:latin typeface="Times New Roman" pitchFamily="18" charset="0"/>
                <a:cs typeface="Times New Roman" pitchFamily="18" charset="0"/>
              </a:rPr>
              <a:t>Night</a:t>
            </a:r>
            <a:r>
              <a:rPr lang="en-US" sz="2400" b="1" dirty="0" smtClean="0">
                <a:latin typeface="Times New Roman" pitchFamily="18" charset="0"/>
                <a:cs typeface="Times New Roman" pitchFamily="18" charset="0"/>
              </a:rPr>
              <a:t>, or </a:t>
            </a:r>
            <a:r>
              <a:rPr lang="en-US" sz="2400" b="1" dirty="0" smtClean="0">
                <a:solidFill>
                  <a:srgbClr val="FFFF00"/>
                </a:solidFill>
                <a:latin typeface="Times New Roman" pitchFamily="18" charset="0"/>
                <a:cs typeface="Times New Roman" pitchFamily="18" charset="0"/>
              </a:rPr>
              <a:t>early morning</a:t>
            </a:r>
            <a:r>
              <a:rPr lang="en-US" sz="2400" b="1" dirty="0" smtClean="0">
                <a:latin typeface="Times New Roman" pitchFamily="18" charset="0"/>
                <a:cs typeface="Times New Roman" pitchFamily="18" charset="0"/>
              </a:rPr>
              <a:t>?</a:t>
            </a:r>
          </a:p>
          <a:p>
            <a:pPr>
              <a:lnSpc>
                <a:spcPct val="80000"/>
              </a:lnSpc>
              <a:buFont typeface="Wingdings" pitchFamily="2" charset="2"/>
              <a:buNone/>
              <a:defRPr/>
            </a:pPr>
            <a:endParaRPr lang="en-US" sz="2400" b="1" dirty="0" smtClean="0">
              <a:latin typeface="Times New Roman" pitchFamily="18" charset="0"/>
              <a:cs typeface="Times New Roman" pitchFamily="18" charset="0"/>
            </a:endParaRPr>
          </a:p>
          <a:p>
            <a:pPr marL="685800" lvl="1" indent="-685800">
              <a:lnSpc>
                <a:spcPct val="80000"/>
              </a:lnSpc>
              <a:buClr>
                <a:srgbClr val="FF3300"/>
              </a:buClr>
              <a:buSzPct val="80000"/>
              <a:buFont typeface="Wingdings" pitchFamily="2" charset="2"/>
              <a:buChar char="l"/>
              <a:defRPr/>
            </a:pPr>
            <a:r>
              <a:rPr lang="en-US" sz="2400" b="1" dirty="0" smtClean="0">
                <a:latin typeface="Times New Roman" pitchFamily="18" charset="0"/>
                <a:cs typeface="Times New Roman" pitchFamily="18" charset="0"/>
              </a:rPr>
              <a:t>Does the patient cough </a:t>
            </a:r>
            <a:r>
              <a:rPr lang="en-AU" sz="2400" b="1" dirty="0" smtClean="0">
                <a:solidFill>
                  <a:schemeClr val="accent3"/>
                </a:solidFill>
                <a:latin typeface="Times New Roman" pitchFamily="18" charset="0"/>
                <a:cs typeface="Times New Roman" pitchFamily="18" charset="0"/>
              </a:rPr>
              <a:t>may be </a:t>
            </a:r>
            <a:r>
              <a:rPr lang="en-AU" sz="2400" b="1" dirty="0" smtClean="0">
                <a:solidFill>
                  <a:srgbClr val="FFFF00"/>
                </a:solidFill>
                <a:latin typeface="Times New Roman" pitchFamily="18" charset="0"/>
                <a:cs typeface="Times New Roman" pitchFamily="18" charset="0"/>
              </a:rPr>
              <a:t>triggered or worsened </a:t>
            </a:r>
            <a:r>
              <a:rPr lang="en-AU" sz="2400" b="1" dirty="0" smtClean="0">
                <a:solidFill>
                  <a:schemeClr val="accent3"/>
                </a:solidFill>
                <a:latin typeface="Times New Roman" pitchFamily="18" charset="0"/>
                <a:cs typeface="Times New Roman" pitchFamily="18" charset="0"/>
              </a:rPr>
              <a:t>by factors such as; </a:t>
            </a:r>
          </a:p>
          <a:p>
            <a:pPr marL="1714500" lvl="4" indent="-685800">
              <a:lnSpc>
                <a:spcPct val="80000"/>
              </a:lnSpc>
              <a:buClr>
                <a:srgbClr val="FF3300"/>
              </a:buClr>
              <a:buSzPct val="80000"/>
              <a:buFont typeface="Wingdings" pitchFamily="2" charset="2"/>
              <a:buChar char="l"/>
              <a:defRPr/>
            </a:pPr>
            <a:r>
              <a:rPr lang="en-AU" sz="2400" b="1" dirty="0" smtClean="0">
                <a:latin typeface="Times New Roman" pitchFamily="18" charset="0"/>
                <a:cs typeface="Times New Roman" pitchFamily="18" charset="0"/>
              </a:rPr>
              <a:t>Viral infections,  </a:t>
            </a:r>
          </a:p>
          <a:p>
            <a:pPr marL="1714500" lvl="4" indent="-685800">
              <a:lnSpc>
                <a:spcPct val="80000"/>
              </a:lnSpc>
              <a:buClr>
                <a:srgbClr val="FF3300"/>
              </a:buClr>
              <a:buSzPct val="80000"/>
              <a:buFont typeface="Wingdings" pitchFamily="2" charset="2"/>
              <a:buChar char="l"/>
              <a:defRPr/>
            </a:pPr>
            <a:r>
              <a:rPr lang="en-AU" sz="2400" b="1" dirty="0" smtClean="0">
                <a:latin typeface="Times New Roman" pitchFamily="18" charset="0"/>
                <a:cs typeface="Times New Roman" pitchFamily="18" charset="0"/>
              </a:rPr>
              <a:t>Allergens; eg </a:t>
            </a:r>
            <a:r>
              <a:rPr lang="en-AU" sz="2400" b="1" dirty="0" smtClean="0">
                <a:solidFill>
                  <a:srgbClr val="FFFF00"/>
                </a:solidFill>
                <a:latin typeface="Times New Roman" pitchFamily="18" charset="0"/>
                <a:cs typeface="Times New Roman" pitchFamily="18" charset="0"/>
              </a:rPr>
              <a:t>cats</a:t>
            </a:r>
            <a:r>
              <a:rPr lang="en-AU" sz="2400" b="1" dirty="0" smtClean="0">
                <a:latin typeface="Times New Roman" pitchFamily="18" charset="0"/>
                <a:cs typeface="Times New Roman" pitchFamily="18" charset="0"/>
              </a:rPr>
              <a:t>, </a:t>
            </a:r>
            <a:r>
              <a:rPr lang="en-AU" sz="2400" b="1" dirty="0" smtClean="0">
                <a:solidFill>
                  <a:srgbClr val="FFFF00"/>
                </a:solidFill>
                <a:latin typeface="Times New Roman" pitchFamily="18" charset="0"/>
                <a:cs typeface="Times New Roman" pitchFamily="18" charset="0"/>
              </a:rPr>
              <a:t>dust</a:t>
            </a:r>
            <a:r>
              <a:rPr lang="en-AU" sz="2400" b="1" dirty="0" smtClean="0">
                <a:latin typeface="Times New Roman" pitchFamily="18" charset="0"/>
                <a:cs typeface="Times New Roman" pitchFamily="18" charset="0"/>
              </a:rPr>
              <a:t>, or </a:t>
            </a:r>
            <a:r>
              <a:rPr lang="en-AU" sz="2400" b="1" dirty="0" smtClean="0">
                <a:solidFill>
                  <a:srgbClr val="FFFF00"/>
                </a:solidFill>
                <a:latin typeface="Times New Roman" pitchFamily="18" charset="0"/>
                <a:cs typeface="Times New Roman" pitchFamily="18" charset="0"/>
              </a:rPr>
              <a:t>perfume</a:t>
            </a:r>
          </a:p>
          <a:p>
            <a:pPr marL="1714500" lvl="4" indent="-685800">
              <a:lnSpc>
                <a:spcPct val="80000"/>
              </a:lnSpc>
              <a:buClr>
                <a:srgbClr val="FF3300"/>
              </a:buClr>
              <a:buSzPct val="80000"/>
              <a:buFont typeface="Wingdings" pitchFamily="2" charset="2"/>
              <a:buChar char="l"/>
              <a:defRPr/>
            </a:pPr>
            <a:r>
              <a:rPr lang="en-AU" sz="2400" b="1" dirty="0" smtClean="0">
                <a:latin typeface="Times New Roman" pitchFamily="18" charset="0"/>
                <a:cs typeface="Times New Roman" pitchFamily="18" charset="0"/>
              </a:rPr>
              <a:t>Tobacco smoke,  </a:t>
            </a:r>
          </a:p>
          <a:p>
            <a:pPr marL="1714500" lvl="4" indent="-685800">
              <a:lnSpc>
                <a:spcPct val="80000"/>
              </a:lnSpc>
              <a:buClr>
                <a:srgbClr val="FF3300"/>
              </a:buClr>
              <a:buSzPct val="80000"/>
              <a:buFont typeface="Wingdings" pitchFamily="2" charset="2"/>
              <a:buChar char="l"/>
              <a:defRPr/>
            </a:pPr>
            <a:r>
              <a:rPr lang="en-AU" sz="2400" b="1" dirty="0" smtClean="0">
                <a:latin typeface="Times New Roman" pitchFamily="18" charset="0"/>
                <a:cs typeface="Times New Roman" pitchFamily="18" charset="0"/>
              </a:rPr>
              <a:t>Exercise and Stress</a:t>
            </a:r>
          </a:p>
          <a:p>
            <a:pPr marL="1714500" lvl="4" indent="-685800">
              <a:lnSpc>
                <a:spcPct val="80000"/>
              </a:lnSpc>
              <a:buClr>
                <a:srgbClr val="FF3300"/>
              </a:buClr>
              <a:buSzPct val="80000"/>
              <a:buFont typeface="Wingdings" pitchFamily="2" charset="2"/>
              <a:buChar char="l"/>
              <a:defRPr/>
            </a:pPr>
            <a:r>
              <a:rPr lang="en-US" sz="2400" b="1" dirty="0" smtClean="0">
                <a:latin typeface="Times New Roman" pitchFamily="18" charset="0"/>
                <a:cs typeface="Times New Roman" pitchFamily="18" charset="0"/>
              </a:rPr>
              <a:t>Particular season , </a:t>
            </a:r>
            <a:r>
              <a:rPr lang="en-US" sz="2400" b="1" dirty="0" smtClean="0">
                <a:solidFill>
                  <a:srgbClr val="FFFF00"/>
                </a:solidFill>
                <a:latin typeface="Times New Roman" pitchFamily="18" charset="0"/>
                <a:cs typeface="Times New Roman" pitchFamily="18" charset="0"/>
              </a:rPr>
              <a:t>spring </a:t>
            </a:r>
            <a:r>
              <a:rPr lang="en-US" sz="2400" b="1" dirty="0" smtClean="0">
                <a:latin typeface="Times New Roman" pitchFamily="18" charset="0"/>
                <a:cs typeface="Times New Roman" pitchFamily="18" charset="0"/>
              </a:rPr>
              <a:t>and </a:t>
            </a:r>
            <a:r>
              <a:rPr lang="en-US" sz="2400" b="1" dirty="0" smtClean="0">
                <a:solidFill>
                  <a:srgbClr val="FFFF00"/>
                </a:solidFill>
                <a:latin typeface="Times New Roman" pitchFamily="18" charset="0"/>
                <a:cs typeface="Times New Roman" pitchFamily="18" charset="0"/>
              </a:rPr>
              <a:t>winter</a:t>
            </a:r>
            <a:r>
              <a:rPr lang="en-US" sz="2400" b="1" dirty="0" smtClean="0">
                <a:latin typeface="Times New Roman" pitchFamily="18" charset="0"/>
                <a:cs typeface="Times New Roman" pitchFamily="18" charset="0"/>
              </a:rPr>
              <a:t> (or change of season)?</a:t>
            </a:r>
          </a:p>
          <a:p>
            <a:pPr>
              <a:lnSpc>
                <a:spcPct val="80000"/>
              </a:lnSpc>
              <a:defRPr/>
            </a:pP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r>
              <a:rPr lang="en-US" smtClean="0">
                <a:latin typeface="Times New Roman" pitchFamily="18" charset="0"/>
                <a:cs typeface="Times New Roman" pitchFamily="18" charset="0"/>
              </a:rPr>
              <a:t>Patient History</a:t>
            </a:r>
          </a:p>
        </p:txBody>
      </p:sp>
      <p:sp>
        <p:nvSpPr>
          <p:cNvPr id="59395" name="Rectangle 1027"/>
          <p:cNvSpPr>
            <a:spLocks noGrp="1" noChangeArrowheads="1"/>
          </p:cNvSpPr>
          <p:nvPr>
            <p:ph type="body" idx="1"/>
          </p:nvPr>
        </p:nvSpPr>
        <p:spPr/>
        <p:txBody>
          <a:bodyPr/>
          <a:lstStyle/>
          <a:p>
            <a:r>
              <a:rPr lang="en-US" sz="2800" b="1" smtClean="0">
                <a:latin typeface="Times New Roman" pitchFamily="18" charset="0"/>
                <a:cs typeface="Times New Roman" pitchFamily="18" charset="0"/>
              </a:rPr>
              <a:t>Do the patient’s colds ‘</a:t>
            </a:r>
            <a:r>
              <a:rPr lang="en-US" sz="2800" b="1" smtClean="0">
                <a:solidFill>
                  <a:srgbClr val="FFFF00"/>
                </a:solidFill>
                <a:latin typeface="Times New Roman" pitchFamily="18" charset="0"/>
                <a:cs typeface="Times New Roman" pitchFamily="18" charset="0"/>
              </a:rPr>
              <a:t>go to the chest</a:t>
            </a:r>
            <a:r>
              <a:rPr lang="en-US" sz="2800" b="1" smtClean="0">
                <a:latin typeface="Times New Roman" pitchFamily="18" charset="0"/>
                <a:cs typeface="Times New Roman" pitchFamily="18" charset="0"/>
              </a:rPr>
              <a:t>’ or take more than 10 days to resolve?</a:t>
            </a:r>
          </a:p>
          <a:p>
            <a:pPr>
              <a:buFont typeface="Wingdings" pitchFamily="2" charset="2"/>
              <a:buNone/>
            </a:pPr>
            <a:endParaRPr lang="en-US" sz="2800" b="1" smtClean="0">
              <a:latin typeface="Times New Roman" pitchFamily="18" charset="0"/>
              <a:cs typeface="Times New Roman" pitchFamily="18" charset="0"/>
            </a:endParaRPr>
          </a:p>
          <a:p>
            <a:r>
              <a:rPr lang="en-US" sz="2800" b="1" smtClean="0">
                <a:latin typeface="Times New Roman" pitchFamily="18" charset="0"/>
                <a:cs typeface="Times New Roman" pitchFamily="18" charset="0"/>
              </a:rPr>
              <a:t>Does the patient use any </a:t>
            </a:r>
            <a:r>
              <a:rPr lang="en-US" sz="2800" b="1" smtClean="0">
                <a:solidFill>
                  <a:srgbClr val="FFFF00"/>
                </a:solidFill>
                <a:latin typeface="Times New Roman" pitchFamily="18" charset="0"/>
                <a:cs typeface="Times New Roman" pitchFamily="18" charset="0"/>
              </a:rPr>
              <a:t>medication</a:t>
            </a:r>
            <a:r>
              <a:rPr lang="en-US" sz="2800" b="1" smtClean="0">
                <a:latin typeface="Times New Roman" pitchFamily="18" charset="0"/>
                <a:cs typeface="Times New Roman" pitchFamily="18" charset="0"/>
              </a:rPr>
              <a:t> (e.g. bronchodilator) when symptoms occur? Is there a response?</a:t>
            </a:r>
          </a:p>
          <a:p>
            <a:pPr>
              <a:buFont typeface="Wingdings" pitchFamily="2" charset="2"/>
              <a:buNone/>
            </a:pPr>
            <a:endParaRPr lang="en-US" sz="2800" b="1" smtClean="0">
              <a:latin typeface="Times New Roman" pitchFamily="18" charset="0"/>
              <a:cs typeface="Times New Roman" pitchFamily="18" charset="0"/>
            </a:endParaRPr>
          </a:p>
          <a:p>
            <a:pPr>
              <a:buFont typeface="Wingdings" pitchFamily="2" charset="2"/>
              <a:buNone/>
            </a:pPr>
            <a:r>
              <a:rPr lang="en-US" sz="2800" b="1" i="1" smtClean="0">
                <a:latin typeface="Times New Roman" pitchFamily="18" charset="0"/>
                <a:cs typeface="Times New Roman" pitchFamily="18" charset="0"/>
              </a:rPr>
              <a:t>      </a:t>
            </a:r>
            <a:r>
              <a:rPr lang="en-US" sz="2800" b="1" i="1" smtClean="0">
                <a:solidFill>
                  <a:srgbClr val="FFFF00"/>
                </a:solidFill>
                <a:latin typeface="Times New Roman" pitchFamily="18" charset="0"/>
                <a:cs typeface="Times New Roman" pitchFamily="18" charset="0"/>
              </a:rPr>
              <a:t>If the patient answers “YES” to any of the above questions, suspect asthma.</a:t>
            </a:r>
            <a:endParaRPr lang="en-US" sz="2800" b="1"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122"/>
          <p:cNvSpPr>
            <a:spLocks noGrp="1" noChangeArrowheads="1"/>
          </p:cNvSpPr>
          <p:nvPr>
            <p:ph type="title"/>
          </p:nvPr>
        </p:nvSpPr>
        <p:spPr/>
        <p:txBody>
          <a:bodyPr/>
          <a:lstStyle/>
          <a:p>
            <a:r>
              <a:rPr lang="en-US" smtClean="0">
                <a:latin typeface="Times New Roman" pitchFamily="18" charset="0"/>
                <a:cs typeface="Times New Roman" pitchFamily="18" charset="0"/>
              </a:rPr>
              <a:t>Physical Examination</a:t>
            </a:r>
          </a:p>
        </p:txBody>
      </p:sp>
      <p:sp>
        <p:nvSpPr>
          <p:cNvPr id="26627" name="Rectangle 5123"/>
          <p:cNvSpPr>
            <a:spLocks noGrp="1" noChangeArrowheads="1"/>
          </p:cNvSpPr>
          <p:nvPr>
            <p:ph type="body" idx="1"/>
          </p:nvPr>
        </p:nvSpPr>
        <p:spPr>
          <a:xfrm>
            <a:off x="330200" y="1517650"/>
            <a:ext cx="8813800" cy="5340350"/>
          </a:xfrm>
        </p:spPr>
        <p:txBody>
          <a:bodyPr/>
          <a:lstStyle/>
          <a:p>
            <a:pPr>
              <a:defRPr/>
            </a:pPr>
            <a:r>
              <a:rPr lang="en-AU" b="1" dirty="0" smtClean="0">
                <a:latin typeface="Corbel" pitchFamily="34" charset="0"/>
                <a:cs typeface="Times New Roman" pitchFamily="18" charset="0"/>
              </a:rPr>
              <a:t>Physical examination in people with asthma</a:t>
            </a:r>
          </a:p>
          <a:p>
            <a:pPr lvl="1">
              <a:defRPr/>
            </a:pPr>
            <a:r>
              <a:rPr lang="en-AU" b="1" dirty="0" smtClean="0">
                <a:latin typeface="Corbel" pitchFamily="34" charset="0"/>
                <a:cs typeface="Times New Roman" pitchFamily="18" charset="0"/>
              </a:rPr>
              <a:t>Often </a:t>
            </a:r>
            <a:r>
              <a:rPr lang="en-AU" b="1" dirty="0" smtClean="0">
                <a:solidFill>
                  <a:srgbClr val="FFFF00"/>
                </a:solidFill>
                <a:latin typeface="Corbel" pitchFamily="34" charset="0"/>
                <a:cs typeface="Times New Roman" pitchFamily="18" charset="0"/>
              </a:rPr>
              <a:t>normal</a:t>
            </a:r>
          </a:p>
          <a:p>
            <a:pPr lvl="1">
              <a:defRPr/>
            </a:pPr>
            <a:r>
              <a:rPr lang="en-AU" b="1" dirty="0" smtClean="0">
                <a:latin typeface="Corbel" pitchFamily="34" charset="0"/>
                <a:cs typeface="Times New Roman" pitchFamily="18" charset="0"/>
              </a:rPr>
              <a:t>The most frequent finding is </a:t>
            </a:r>
            <a:r>
              <a:rPr lang="en-AU" b="1" dirty="0" smtClean="0">
                <a:solidFill>
                  <a:srgbClr val="FFFF00"/>
                </a:solidFill>
                <a:latin typeface="Corbel" pitchFamily="34" charset="0"/>
                <a:cs typeface="Times New Roman" pitchFamily="18" charset="0"/>
              </a:rPr>
              <a:t>wheezing</a:t>
            </a:r>
            <a:r>
              <a:rPr lang="en-AU" b="1" dirty="0" smtClean="0">
                <a:latin typeface="Corbel" pitchFamily="34" charset="0"/>
                <a:cs typeface="Times New Roman" pitchFamily="18" charset="0"/>
              </a:rPr>
              <a:t> </a:t>
            </a:r>
            <a:r>
              <a:rPr lang="en-US" b="1" dirty="0" smtClean="0">
                <a:latin typeface="Corbel" pitchFamily="34" charset="0"/>
                <a:cs typeface="Times New Roman" pitchFamily="18" charset="0"/>
              </a:rPr>
              <a:t>usually heard without a stethoscope or Rhonchi heard with a stethoscope </a:t>
            </a:r>
            <a:r>
              <a:rPr lang="en-AU" b="1" dirty="0" smtClean="0">
                <a:latin typeface="Corbel" pitchFamily="34" charset="0"/>
                <a:cs typeface="Times New Roman" pitchFamily="18" charset="0"/>
              </a:rPr>
              <a:t>on auscultation, especially on forced expiration</a:t>
            </a:r>
          </a:p>
          <a:p>
            <a:pPr marL="800100" lvl="1" indent="0">
              <a:buFontTx/>
              <a:buNone/>
              <a:defRPr/>
            </a:pPr>
            <a:endParaRPr lang="en-AU" b="1" dirty="0" smtClean="0">
              <a:latin typeface="Corbel" pitchFamily="34" charset="0"/>
              <a:cs typeface="Times New Roman" pitchFamily="18" charset="0"/>
            </a:endParaRPr>
          </a:p>
          <a:p>
            <a:pPr>
              <a:defRPr/>
            </a:pPr>
            <a:r>
              <a:rPr lang="en-AU" b="1" dirty="0" smtClean="0">
                <a:latin typeface="Corbel" pitchFamily="34" charset="0"/>
                <a:cs typeface="Times New Roman" pitchFamily="18" charset="0"/>
              </a:rPr>
              <a:t>Wheezing may be absent during severe asthma exacerbations (‘</a:t>
            </a:r>
            <a:r>
              <a:rPr lang="en-AU" b="1" dirty="0" smtClean="0">
                <a:solidFill>
                  <a:srgbClr val="FFFF00"/>
                </a:solidFill>
                <a:latin typeface="Corbel" pitchFamily="34" charset="0"/>
                <a:cs typeface="Times New Roman" pitchFamily="18" charset="0"/>
              </a:rPr>
              <a:t>silent chest</a:t>
            </a:r>
            <a:r>
              <a:rPr lang="en-AU" b="1" dirty="0" smtClean="0">
                <a:latin typeface="Corbel" pitchFamily="34" charset="0"/>
                <a:cs typeface="Times New Roman" pitchFamily="18" charset="0"/>
              </a:rPr>
              <a:t>’)</a:t>
            </a:r>
          </a:p>
          <a:p>
            <a:pPr marL="0" indent="0">
              <a:lnSpc>
                <a:spcPct val="90000"/>
              </a:lnSpc>
              <a:buFont typeface="Wingdings" pitchFamily="2" charset="2"/>
              <a:buNone/>
              <a:defRPr/>
            </a:pP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967" y="2371726"/>
            <a:ext cx="7772400" cy="2754313"/>
          </a:xfrm>
        </p:spPr>
        <p:txBody>
          <a:bodyPr/>
          <a:lstStyle/>
          <a:p>
            <a:pPr marL="57150" indent="-57150">
              <a:lnSpc>
                <a:spcPct val="90000"/>
              </a:lnSpc>
              <a:buFont typeface="Wingdings" pitchFamily="2" charset="2"/>
              <a:buChar char="Ø"/>
              <a:defRPr/>
            </a:pPr>
            <a:r>
              <a:rPr lang="en-US" b="1" dirty="0" smtClean="0">
                <a:solidFill>
                  <a:srgbClr val="FFFF00"/>
                </a:solidFill>
                <a:latin typeface="Times New Roman" pitchFamily="18" charset="0"/>
                <a:cs typeface="Times New Roman" pitchFamily="18" charset="0"/>
              </a:rPr>
              <a:t>Remember</a:t>
            </a:r>
            <a:r>
              <a:rPr lang="en-US" b="1" dirty="0" smtClean="0">
                <a:latin typeface="Times New Roman" pitchFamily="18" charset="0"/>
                <a:cs typeface="Times New Roman" pitchFamily="18" charset="0"/>
              </a:rPr>
              <a:t> -</a:t>
            </a:r>
          </a:p>
          <a:p>
            <a:pPr marL="57150" indent="-57150">
              <a:lnSpc>
                <a:spcPct val="90000"/>
              </a:lnSpc>
              <a:buFont typeface="Wingdings" pitchFamily="2" charset="2"/>
              <a:buNone/>
              <a:defRPr/>
            </a:pPr>
            <a:r>
              <a:rPr lang="en-US" b="1" dirty="0" smtClean="0">
                <a:latin typeface="Times New Roman" pitchFamily="18" charset="0"/>
                <a:cs typeface="Times New Roman" pitchFamily="18" charset="0"/>
              </a:rPr>
              <a:t>Absence of symptoms at the time of examination does not exclude the diagnosis of asthma </a:t>
            </a:r>
          </a:p>
          <a:p>
            <a:pPr marL="57150" indent="-57150">
              <a:lnSpc>
                <a:spcPct val="90000"/>
              </a:lnSpc>
              <a:buFont typeface="Wingdings" pitchFamily="2" charset="2"/>
              <a:buNone/>
              <a:defRPr/>
            </a:pPr>
            <a:endParaRPr lang="en-US" b="1" dirty="0" smtClean="0">
              <a:latin typeface="Times New Roman" pitchFamily="18" charset="0"/>
              <a:cs typeface="Times New Roman" pitchFamily="18" charset="0"/>
            </a:endParaRPr>
          </a:p>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normAutofit fontScale="92500" lnSpcReduction="20000"/>
          </a:bodyPr>
          <a:lstStyle/>
          <a:p>
            <a:pPr marL="0" lvl="0" indent="0" algn="just">
              <a:lnSpc>
                <a:spcPct val="115000"/>
              </a:lnSpc>
              <a:spcBef>
                <a:spcPts val="0"/>
              </a:spcBef>
              <a:buClr>
                <a:srgbClr val="000000"/>
              </a:buClr>
              <a:buSzPts val="1200"/>
              <a:buNone/>
            </a:pPr>
            <a:r>
              <a:rPr lang="en-US" sz="2400" b="1" kern="0" dirty="0">
                <a:solidFill>
                  <a:srgbClr val="C00000"/>
                </a:solidFill>
                <a:ea typeface="Segoe UI Symbol"/>
                <a:cs typeface="Arial"/>
                <a:sym typeface="Arial"/>
              </a:rPr>
              <a:t>Pneumothorax:</a:t>
            </a:r>
          </a:p>
          <a:p>
            <a:pPr lvl="0" algn="just">
              <a:lnSpc>
                <a:spcPct val="115000"/>
              </a:lnSpc>
              <a:spcBef>
                <a:spcPts val="0"/>
              </a:spcBef>
              <a:buClr>
                <a:srgbClr val="000000"/>
              </a:buClr>
              <a:buSzPts val="1200"/>
              <a:buFont typeface="Segoe UI Symbol"/>
              <a:buChar char="•"/>
            </a:pPr>
            <a:r>
              <a:rPr lang="en-US" sz="2400" b="1" kern="0" dirty="0">
                <a:ea typeface="Segoe UI Symbol"/>
                <a:cs typeface="Arial"/>
                <a:sym typeface="Arial"/>
              </a:rPr>
              <a:t>•	It may present as sudden worsening of respiratory distress, accompanied by sharp chest pain and on examination, hyperresonant lung with a shift of mediastinum. Chest x-ray confirms the diagnosis</a:t>
            </a:r>
            <a:r>
              <a:rPr lang="en-US" sz="2400" b="1" kern="0" dirty="0" smtClean="0">
                <a:ea typeface="Segoe UI Symbol"/>
                <a:cs typeface="Arial"/>
                <a:sym typeface="Arial"/>
              </a:rPr>
              <a:t>.</a:t>
            </a:r>
          </a:p>
          <a:p>
            <a:pPr lvl="0" algn="just">
              <a:lnSpc>
                <a:spcPct val="115000"/>
              </a:lnSpc>
              <a:spcBef>
                <a:spcPts val="0"/>
              </a:spcBef>
              <a:buClr>
                <a:srgbClr val="000000"/>
              </a:buClr>
              <a:buSzPts val="1200"/>
              <a:buNone/>
            </a:pPr>
            <a:endParaRPr lang="en-US" sz="2400" b="1" kern="0" dirty="0">
              <a:ea typeface="Segoe UI Symbol"/>
              <a:cs typeface="Arial"/>
              <a:sym typeface="Arial"/>
            </a:endParaRPr>
          </a:p>
          <a:p>
            <a:pPr marL="0" lvl="0" indent="0" algn="just">
              <a:lnSpc>
                <a:spcPct val="115000"/>
              </a:lnSpc>
              <a:spcBef>
                <a:spcPts val="0"/>
              </a:spcBef>
              <a:buClr>
                <a:srgbClr val="000000"/>
              </a:buClr>
              <a:buSzPts val="1200"/>
              <a:buFontTx/>
              <a:buChar char="-"/>
            </a:pPr>
            <a:r>
              <a:rPr lang="en-US" sz="2400" b="1" kern="0" dirty="0" smtClean="0">
                <a:solidFill>
                  <a:srgbClr val="C00000"/>
                </a:solidFill>
                <a:ea typeface="Segoe UI Symbol"/>
                <a:cs typeface="Arial"/>
                <a:sym typeface="Arial"/>
              </a:rPr>
              <a:t>Mediastinal </a:t>
            </a:r>
            <a:r>
              <a:rPr lang="en-US" sz="2400" b="1" kern="0" dirty="0">
                <a:solidFill>
                  <a:srgbClr val="C00000"/>
                </a:solidFill>
                <a:ea typeface="Segoe UI Symbol"/>
                <a:cs typeface="Arial"/>
                <a:sym typeface="Arial"/>
              </a:rPr>
              <a:t>and subcutaneous emphysema</a:t>
            </a:r>
            <a:r>
              <a:rPr lang="en-US" sz="2400" b="1" kern="0" dirty="0">
                <a:ea typeface="Segoe UI Symbol"/>
                <a:cs typeface="Arial"/>
                <a:sym typeface="Arial"/>
              </a:rPr>
              <a:t> due to alveolar rupture</a:t>
            </a:r>
            <a:r>
              <a:rPr lang="en-US" sz="2400" b="1" kern="0" dirty="0" smtClean="0">
                <a:ea typeface="Segoe UI Symbol"/>
                <a:cs typeface="Arial"/>
                <a:sym typeface="Arial"/>
              </a:rPr>
              <a:t>.</a:t>
            </a:r>
          </a:p>
          <a:p>
            <a:pPr marL="0" lvl="0" indent="0" algn="just">
              <a:lnSpc>
                <a:spcPct val="115000"/>
              </a:lnSpc>
              <a:spcBef>
                <a:spcPts val="0"/>
              </a:spcBef>
              <a:buClr>
                <a:srgbClr val="000000"/>
              </a:buClr>
              <a:buSzPts val="1200"/>
              <a:buNone/>
            </a:pPr>
            <a:endParaRPr lang="en-US" sz="2400" b="1" kern="0" dirty="0">
              <a:ea typeface="Segoe UI Symbol"/>
              <a:cs typeface="Arial"/>
              <a:sym typeface="Arial"/>
            </a:endParaRPr>
          </a:p>
          <a:p>
            <a:pPr marL="0" lvl="0" indent="0" algn="just">
              <a:lnSpc>
                <a:spcPct val="115000"/>
              </a:lnSpc>
              <a:spcBef>
                <a:spcPts val="0"/>
              </a:spcBef>
              <a:buClr>
                <a:srgbClr val="000000"/>
              </a:buClr>
              <a:buSzPts val="1200"/>
              <a:buFontTx/>
              <a:buChar char="-"/>
            </a:pPr>
            <a:r>
              <a:rPr lang="en-US" sz="2400" b="1" kern="0" dirty="0" smtClean="0">
                <a:solidFill>
                  <a:srgbClr val="C00000"/>
                </a:solidFill>
                <a:ea typeface="Segoe UI Symbol"/>
                <a:cs typeface="Arial"/>
                <a:sym typeface="Arial"/>
              </a:rPr>
              <a:t>Atelectasis </a:t>
            </a:r>
            <a:r>
              <a:rPr lang="en-US" sz="2400" b="1" kern="0" dirty="0">
                <a:solidFill>
                  <a:srgbClr val="C00000"/>
                </a:solidFill>
                <a:ea typeface="Segoe UI Symbol"/>
                <a:cs typeface="Arial"/>
                <a:sym typeface="Arial"/>
              </a:rPr>
              <a:t>due to </a:t>
            </a:r>
            <a:r>
              <a:rPr lang="en-US" sz="2400" b="1" kern="0" dirty="0" smtClean="0">
                <a:solidFill>
                  <a:srgbClr val="C00000"/>
                </a:solidFill>
                <a:ea typeface="Segoe UI Symbol"/>
                <a:cs typeface="Arial"/>
                <a:sym typeface="Arial"/>
              </a:rPr>
              <a:t>obstruction</a:t>
            </a:r>
          </a:p>
          <a:p>
            <a:pPr marL="0" lvl="0" indent="0" algn="just">
              <a:lnSpc>
                <a:spcPct val="115000"/>
              </a:lnSpc>
              <a:spcBef>
                <a:spcPts val="0"/>
              </a:spcBef>
              <a:buClr>
                <a:srgbClr val="000000"/>
              </a:buClr>
              <a:buSzPts val="1200"/>
              <a:buNone/>
            </a:pPr>
            <a:endParaRPr lang="en-US" sz="2400" b="1" kern="0" dirty="0">
              <a:solidFill>
                <a:srgbClr val="C00000"/>
              </a:solidFill>
              <a:ea typeface="Segoe UI Symbol"/>
              <a:cs typeface="Arial"/>
              <a:sym typeface="Arial"/>
            </a:endParaRPr>
          </a:p>
          <a:p>
            <a:pPr marL="0" lvl="0" indent="0" algn="just">
              <a:lnSpc>
                <a:spcPct val="115000"/>
              </a:lnSpc>
              <a:spcBef>
                <a:spcPts val="0"/>
              </a:spcBef>
              <a:buClr>
                <a:srgbClr val="000000"/>
              </a:buClr>
              <a:buSzPts val="1200"/>
              <a:buNone/>
            </a:pPr>
            <a:r>
              <a:rPr lang="en-US" sz="2400" b="1" kern="0" dirty="0">
                <a:ea typeface="Segoe UI Symbol"/>
                <a:cs typeface="Arial"/>
                <a:sym typeface="Arial"/>
              </a:rPr>
              <a:t>- </a:t>
            </a:r>
            <a:r>
              <a:rPr lang="en-US" sz="2400" b="1" kern="0" dirty="0">
                <a:solidFill>
                  <a:srgbClr val="C00000"/>
                </a:solidFill>
                <a:ea typeface="Segoe UI Symbol"/>
                <a:cs typeface="Arial"/>
                <a:sym typeface="Arial"/>
              </a:rPr>
              <a:t>Dilated right heart chambers (Cor-pulmonale) </a:t>
            </a:r>
            <a:r>
              <a:rPr lang="en-US" sz="2400" b="1" kern="0" dirty="0">
                <a:ea typeface="Segoe UI Symbol"/>
                <a:cs typeface="Arial"/>
                <a:sym typeface="Arial"/>
              </a:rPr>
              <a:t>: </a:t>
            </a:r>
          </a:p>
          <a:p>
            <a:pPr lvl="0" algn="just">
              <a:lnSpc>
                <a:spcPct val="115000"/>
              </a:lnSpc>
              <a:spcBef>
                <a:spcPts val="0"/>
              </a:spcBef>
              <a:buClr>
                <a:srgbClr val="000000"/>
              </a:buClr>
              <a:buSzPts val="1200"/>
              <a:buFont typeface="Segoe UI Symbol"/>
              <a:buChar char="•"/>
            </a:pPr>
            <a:r>
              <a:rPr lang="en-US" sz="2400" b="1" kern="0" dirty="0">
                <a:ea typeface="Segoe UI Symbol"/>
                <a:cs typeface="Arial"/>
                <a:sym typeface="Arial"/>
              </a:rPr>
              <a:t>•	from chronic hypoxemia and pulmonary hypertension</a:t>
            </a:r>
          </a:p>
          <a:p>
            <a:pPr marL="0" lvl="0" indent="0" algn="just">
              <a:lnSpc>
                <a:spcPct val="115000"/>
              </a:lnSpc>
              <a:spcBef>
                <a:spcPts val="0"/>
              </a:spcBef>
              <a:buClr>
                <a:srgbClr val="000000"/>
              </a:buClr>
              <a:buSzPts val="1200"/>
              <a:buNone/>
            </a:pPr>
            <a:r>
              <a:rPr lang="en-US" sz="2400" b="1" kern="0" dirty="0">
                <a:solidFill>
                  <a:srgbClr val="C00000"/>
                </a:solidFill>
                <a:ea typeface="Segoe UI Symbol"/>
                <a:cs typeface="Arial"/>
                <a:sym typeface="Arial"/>
              </a:rPr>
              <a:t>- Respiratory failure</a:t>
            </a:r>
          </a:p>
          <a:p>
            <a:endParaRPr lang="en-US" dirty="0"/>
          </a:p>
        </p:txBody>
      </p:sp>
      <p:sp>
        <p:nvSpPr>
          <p:cNvPr id="2" name="Title 1"/>
          <p:cNvSpPr>
            <a:spLocks noGrp="1"/>
          </p:cNvSpPr>
          <p:nvPr>
            <p:ph type="title"/>
          </p:nvPr>
        </p:nvSpPr>
        <p:spPr/>
        <p:txBody>
          <a:bodyPr/>
          <a:lstStyle/>
          <a:p>
            <a:r>
              <a:rPr lang="en-US" dirty="0" smtClean="0"/>
              <a:t>Complications </a:t>
            </a:r>
            <a:endParaRPr lang="en-US" dirty="0"/>
          </a:p>
        </p:txBody>
      </p:sp>
    </p:spTree>
    <p:extLst>
      <p:ext uri="{BB962C8B-B14F-4D97-AF65-F5344CB8AC3E}">
        <p14:creationId xmlns:p14="http://schemas.microsoft.com/office/powerpoint/2010/main" val="4119965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077200" cy="3660775"/>
          </a:xfrm>
        </p:spPr>
        <p:txBody>
          <a:bodyPr>
            <a:noAutofit/>
          </a:bodyPr>
          <a:lstStyle/>
          <a:p>
            <a:pPr algn="l"/>
            <a:r>
              <a:rPr lang="en-US" sz="2800" dirty="0" smtClean="0">
                <a:solidFill>
                  <a:srgbClr val="FF0000"/>
                </a:solidFill>
              </a:rPr>
              <a:t/>
            </a:r>
            <a:br>
              <a:rPr lang="en-US" sz="2800" dirty="0" smtClean="0">
                <a:solidFill>
                  <a:srgbClr val="FF0000"/>
                </a:solidFill>
              </a:rPr>
            </a:br>
            <a:r>
              <a:rPr lang="en-US" sz="2800" dirty="0" smtClean="0">
                <a:solidFill>
                  <a:srgbClr val="FF0000"/>
                </a:solidFill>
              </a:rPr>
              <a:t> </a:t>
            </a:r>
            <a:r>
              <a:rPr lang="en-US" sz="2800" dirty="0" smtClean="0">
                <a:solidFill>
                  <a:srgbClr val="0070C0"/>
                </a:solidFill>
              </a:rPr>
              <a:t>Which is the diagnostic test you will order to confirm diagnosis of asthmatic patient?</a:t>
            </a:r>
            <a:br>
              <a:rPr lang="en-US" sz="2800" dirty="0" smtClean="0">
                <a:solidFill>
                  <a:srgbClr val="0070C0"/>
                </a:solidFill>
              </a:rPr>
            </a:br>
            <a:r>
              <a:rPr lang="en-US" sz="2800" dirty="0" smtClean="0">
                <a:solidFill>
                  <a:srgbClr val="0070C0"/>
                </a:solidFill>
              </a:rPr>
              <a:t> </a:t>
            </a:r>
            <a:br>
              <a:rPr lang="en-US" sz="2800" dirty="0" smtClean="0">
                <a:solidFill>
                  <a:srgbClr val="0070C0"/>
                </a:solidFill>
              </a:rPr>
            </a:br>
            <a:r>
              <a:rPr lang="en-US" sz="2800" dirty="0" smtClean="0">
                <a:solidFill>
                  <a:srgbClr val="FF0000"/>
                </a:solidFill>
              </a:rPr>
              <a:t>(a) ABGs </a:t>
            </a:r>
            <a:br>
              <a:rPr lang="en-US" sz="2800" dirty="0" smtClean="0">
                <a:solidFill>
                  <a:srgbClr val="FF0000"/>
                </a:solidFill>
              </a:rPr>
            </a:br>
            <a:r>
              <a:rPr lang="en-US" sz="2800" dirty="0" smtClean="0">
                <a:solidFill>
                  <a:srgbClr val="FF0000"/>
                </a:solidFill>
              </a:rPr>
              <a:t>(b) PFTs (PEFR or FEV1) </a:t>
            </a:r>
            <a:br>
              <a:rPr lang="en-US" sz="2800" dirty="0" smtClean="0">
                <a:solidFill>
                  <a:srgbClr val="FF0000"/>
                </a:solidFill>
              </a:rPr>
            </a:br>
            <a:r>
              <a:rPr lang="en-US" sz="2800" dirty="0" smtClean="0">
                <a:solidFill>
                  <a:srgbClr val="FF0000"/>
                </a:solidFill>
              </a:rPr>
              <a:t>(c) Pulse oximetry </a:t>
            </a:r>
            <a:br>
              <a:rPr lang="en-US" sz="2800" dirty="0" smtClean="0">
                <a:solidFill>
                  <a:srgbClr val="FF0000"/>
                </a:solidFill>
              </a:rPr>
            </a:br>
            <a:r>
              <a:rPr lang="en-US" sz="2800" dirty="0" smtClean="0">
                <a:solidFill>
                  <a:srgbClr val="FF0000"/>
                </a:solidFill>
              </a:rPr>
              <a:t>(d) CXR </a:t>
            </a:r>
            <a:endParaRPr lang="en-US" sz="2800" dirty="0">
              <a:solidFill>
                <a:srgbClr val="FF0000"/>
              </a:solidFill>
            </a:endParaRPr>
          </a:p>
        </p:txBody>
      </p:sp>
    </p:spTree>
    <p:extLst>
      <p:ext uri="{BB962C8B-B14F-4D97-AF65-F5344CB8AC3E}">
        <p14:creationId xmlns:p14="http://schemas.microsoft.com/office/powerpoint/2010/main" val="2459951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Diagnostic testing</a:t>
            </a:r>
          </a:p>
        </p:txBody>
      </p:sp>
      <p:sp>
        <p:nvSpPr>
          <p:cNvPr id="3076" name="Rectangle 3"/>
          <p:cNvSpPr>
            <a:spLocks noGrp="1" noChangeArrowheads="1"/>
          </p:cNvSpPr>
          <p:nvPr>
            <p:ph type="body" idx="1"/>
          </p:nvPr>
        </p:nvSpPr>
        <p:spPr/>
        <p:txBody>
          <a:bodyPr/>
          <a:lstStyle/>
          <a:p>
            <a:pPr>
              <a:buFont typeface="Wingdings" pitchFamily="2" charset="2"/>
              <a:buNone/>
            </a:pPr>
            <a:r>
              <a:rPr lang="en-US" b="1" smtClean="0">
                <a:latin typeface="Times New Roman" pitchFamily="18" charset="0"/>
                <a:cs typeface="Times New Roman" pitchFamily="18" charset="0"/>
              </a:rPr>
              <a:t>      Diagnosis of asthma can be confirmed by demonstrating the presence of </a:t>
            </a:r>
            <a:r>
              <a:rPr lang="en-US" b="1" smtClean="0">
                <a:solidFill>
                  <a:srgbClr val="FFFF00"/>
                </a:solidFill>
                <a:latin typeface="Times New Roman" pitchFamily="18" charset="0"/>
                <a:cs typeface="Times New Roman" pitchFamily="18" charset="0"/>
              </a:rPr>
              <a:t>reversible airway obstruction</a:t>
            </a:r>
            <a:r>
              <a:rPr lang="en-US" b="1" smtClean="0">
                <a:latin typeface="Times New Roman" pitchFamily="18" charset="0"/>
                <a:cs typeface="Times New Roman" pitchFamily="18" charset="0"/>
              </a:rPr>
              <a:t> using PFT ; </a:t>
            </a:r>
            <a:r>
              <a:rPr lang="en-US" b="1" i="1" smtClean="0">
                <a:solidFill>
                  <a:srgbClr val="FFFF00"/>
                </a:solidFill>
                <a:latin typeface="Times New Roman" pitchFamily="18" charset="0"/>
                <a:cs typeface="Times New Roman" pitchFamily="18" charset="0"/>
              </a:rPr>
              <a:t>Spirometry</a:t>
            </a:r>
            <a:r>
              <a:rPr lang="en-US" b="1" smtClean="0">
                <a:latin typeface="Times New Roman" pitchFamily="18" charset="0"/>
                <a:cs typeface="Times New Roman" pitchFamily="18" charset="0"/>
              </a:rPr>
              <a:t> or </a:t>
            </a:r>
            <a:r>
              <a:rPr lang="en-US" b="1" i="1" smtClean="0">
                <a:solidFill>
                  <a:srgbClr val="FFFF00"/>
                </a:solidFill>
                <a:latin typeface="Times New Roman" pitchFamily="18" charset="0"/>
                <a:cs typeface="Times New Roman" pitchFamily="18" charset="0"/>
              </a:rPr>
              <a:t>Peak flow meter</a:t>
            </a:r>
            <a:r>
              <a:rPr lang="en-US" b="1" i="1" smtClean="0">
                <a:latin typeface="Times New Roman" pitchFamily="18" charset="0"/>
                <a:cs typeface="Times New Roman" pitchFamily="18" charset="0"/>
              </a:rPr>
              <a:t>.</a:t>
            </a:r>
          </a:p>
          <a:p>
            <a:pPr lvl="1">
              <a:buFontTx/>
              <a:buNone/>
            </a:pPr>
            <a:endParaRPr lang="en-US" b="1" i="1" smtClean="0">
              <a:latin typeface="Times New Roman" pitchFamily="18" charset="0"/>
              <a:cs typeface="Times New Roman" pitchFamily="18" charset="0"/>
            </a:endParaRPr>
          </a:p>
          <a:p>
            <a:pPr lvl="1">
              <a:buFontTx/>
              <a:buNone/>
            </a:pPr>
            <a:endParaRPr lang="en-US" b="1" smtClean="0">
              <a:latin typeface="Times New Roman" pitchFamily="18" charset="0"/>
              <a:cs typeface="Times New Roman" pitchFamily="18" charset="0"/>
            </a:endParaRPr>
          </a:p>
        </p:txBody>
      </p:sp>
      <p:graphicFrame>
        <p:nvGraphicFramePr>
          <p:cNvPr id="3074" name="Object 0"/>
          <p:cNvGraphicFramePr>
            <a:graphicFrameLocks noChangeAspect="1"/>
          </p:cNvGraphicFramePr>
          <p:nvPr/>
        </p:nvGraphicFramePr>
        <p:xfrm>
          <a:off x="2321278" y="3981457"/>
          <a:ext cx="4120444" cy="2695575"/>
        </p:xfrm>
        <a:graphic>
          <a:graphicData uri="http://schemas.openxmlformats.org/presentationml/2006/ole">
            <mc:AlternateContent xmlns:mc="http://schemas.openxmlformats.org/markup-compatibility/2006">
              <mc:Choice xmlns:v="urn:schemas-microsoft-com:vml" Requires="v">
                <p:oleObj spid="_x0000_s2051" name="Photo Editor Photo" r:id="rId3" imgW="4219048" imgH="3638095" progId="">
                  <p:embed/>
                </p:oleObj>
              </mc:Choice>
              <mc:Fallback>
                <p:oleObj name="Photo Editor Photo" r:id="rId3" imgW="4219048" imgH="3638095"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278" y="3981457"/>
                        <a:ext cx="4120444"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as7_spirom"/>
          <p:cNvPicPr>
            <a:picLocks noChangeAspect="1" noChangeArrowheads="1"/>
          </p:cNvPicPr>
          <p:nvPr/>
        </p:nvPicPr>
        <p:blipFill>
          <a:blip r:embed="rId3"/>
          <a:srcRect b="6483"/>
          <a:stretch>
            <a:fillRect/>
          </a:stretch>
        </p:blipFill>
        <p:spPr bwMode="auto">
          <a:xfrm>
            <a:off x="0" y="17465"/>
            <a:ext cx="9296400" cy="66706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0" y="0"/>
            <a:ext cx="9144000" cy="838200"/>
          </a:xfrm>
          <a:prstGeom prst="rect">
            <a:avLst/>
          </a:prstGeom>
          <a:noFill/>
          <a:ln w="9525">
            <a:noFill/>
            <a:miter lim="800000"/>
            <a:headEnd/>
            <a:tailEnd/>
          </a:ln>
        </p:spPr>
        <p:txBody>
          <a:bodyPr anchor="b"/>
          <a:lstStyle/>
          <a:p>
            <a:pPr algn="ctr" defTabSz="931863" eaLnBrk="0" hangingPunct="0"/>
            <a:r>
              <a:rPr lang="en-US" sz="3600" b="1" dirty="0">
                <a:solidFill>
                  <a:srgbClr val="FFC000"/>
                </a:solidFill>
                <a:latin typeface="Verdana" pitchFamily="34" charset="0"/>
              </a:rPr>
              <a:t>Pulmonary</a:t>
            </a:r>
            <a:r>
              <a:rPr lang="en-US" sz="3000" b="1" dirty="0">
                <a:solidFill>
                  <a:srgbClr val="FFC000"/>
                </a:solidFill>
                <a:latin typeface="Verdana" pitchFamily="34" charset="0"/>
              </a:rPr>
              <a:t> Function Tests-Spirometry</a:t>
            </a:r>
          </a:p>
        </p:txBody>
      </p:sp>
      <p:sp>
        <p:nvSpPr>
          <p:cNvPr id="66563" name="Rectangle 5"/>
          <p:cNvSpPr>
            <a:spLocks noChangeArrowheads="1"/>
          </p:cNvSpPr>
          <p:nvPr/>
        </p:nvSpPr>
        <p:spPr bwMode="auto">
          <a:xfrm>
            <a:off x="228600" y="1600200"/>
            <a:ext cx="8915400" cy="4953000"/>
          </a:xfrm>
          <a:prstGeom prst="rect">
            <a:avLst/>
          </a:prstGeom>
          <a:noFill/>
          <a:ln w="9525">
            <a:noFill/>
            <a:miter lim="800000"/>
            <a:headEnd/>
            <a:tailEnd/>
          </a:ln>
        </p:spPr>
        <p:txBody>
          <a:bodyPr/>
          <a:lstStyle/>
          <a:p>
            <a:pPr marL="352425" lvl="1" indent="-352425" defTabSz="931863" eaLnBrk="0" hangingPunct="0">
              <a:spcBef>
                <a:spcPct val="20000"/>
              </a:spcBef>
              <a:buFontTx/>
              <a:buChar char="•"/>
            </a:pPr>
            <a:r>
              <a:rPr lang="en-US" sz="3600" b="1" dirty="0" smtClean="0">
                <a:solidFill>
                  <a:schemeClr val="bg1"/>
                </a:solidFill>
                <a:latin typeface="Times New Roman" pitchFamily="18" charset="0"/>
              </a:rPr>
              <a:t>Healthy individuals can exhale </a:t>
            </a:r>
            <a:r>
              <a:rPr lang="en-US" sz="3600" b="1" dirty="0" smtClean="0">
                <a:solidFill>
                  <a:srgbClr val="FFFF00"/>
                </a:solidFill>
                <a:latin typeface="Times New Roman" pitchFamily="18" charset="0"/>
              </a:rPr>
              <a:t>75-80%</a:t>
            </a:r>
            <a:r>
              <a:rPr lang="en-US" sz="3600" b="1" dirty="0" smtClean="0">
                <a:solidFill>
                  <a:schemeClr val="bg1"/>
                </a:solidFill>
                <a:latin typeface="Times New Roman" pitchFamily="18" charset="0"/>
              </a:rPr>
              <a:t> of VC in </a:t>
            </a:r>
            <a:r>
              <a:rPr lang="en-US" sz="3600" b="1" dirty="0" smtClean="0">
                <a:solidFill>
                  <a:srgbClr val="FFFF00"/>
                </a:solidFill>
                <a:latin typeface="Times New Roman" pitchFamily="18" charset="0"/>
              </a:rPr>
              <a:t>1 second </a:t>
            </a:r>
            <a:r>
              <a:rPr lang="en-US" sz="3600" b="1" dirty="0" smtClean="0">
                <a:solidFill>
                  <a:schemeClr val="bg1"/>
                </a:solidFill>
                <a:latin typeface="Times New Roman" pitchFamily="18" charset="0"/>
              </a:rPr>
              <a:t>and almost all in </a:t>
            </a:r>
            <a:r>
              <a:rPr lang="en-US" sz="3600" b="1" dirty="0" smtClean="0">
                <a:solidFill>
                  <a:srgbClr val="FFFF00"/>
                </a:solidFill>
                <a:latin typeface="Times New Roman" pitchFamily="18" charset="0"/>
              </a:rPr>
              <a:t>3 seconds</a:t>
            </a:r>
          </a:p>
          <a:p>
            <a:pPr marL="352425" indent="-352425" defTabSz="931863" eaLnBrk="0" hangingPunct="0">
              <a:spcBef>
                <a:spcPct val="20000"/>
              </a:spcBef>
              <a:buFontTx/>
              <a:buChar char="•"/>
            </a:pPr>
            <a:r>
              <a:rPr lang="en-US" sz="4000" b="1" dirty="0" smtClean="0">
                <a:solidFill>
                  <a:srgbClr val="FFFF00"/>
                </a:solidFill>
                <a:latin typeface="Times New Roman" pitchFamily="18" charset="0"/>
              </a:rPr>
              <a:t>FEV1</a:t>
            </a:r>
          </a:p>
          <a:p>
            <a:pPr marL="758825" lvl="1" indent="-293688" defTabSz="931863" eaLnBrk="0" hangingPunct="0">
              <a:spcBef>
                <a:spcPct val="20000"/>
              </a:spcBef>
              <a:buFontTx/>
              <a:buChar char="–"/>
            </a:pPr>
            <a:r>
              <a:rPr lang="en-US" sz="3600" b="1" dirty="0" smtClean="0">
                <a:solidFill>
                  <a:schemeClr val="bg1"/>
                </a:solidFill>
                <a:latin typeface="Times New Roman" pitchFamily="18" charset="0"/>
              </a:rPr>
              <a:t>Is that volume </a:t>
            </a:r>
            <a:r>
              <a:rPr lang="en-US" sz="3600" b="1" dirty="0">
                <a:solidFill>
                  <a:schemeClr val="bg1"/>
                </a:solidFill>
                <a:latin typeface="Times New Roman" pitchFamily="18" charset="0"/>
              </a:rPr>
              <a:t>of air exhaled in 1 </a:t>
            </a:r>
            <a:r>
              <a:rPr lang="en-US" sz="3600" b="1" dirty="0" smtClean="0">
                <a:solidFill>
                  <a:schemeClr val="bg1"/>
                </a:solidFill>
                <a:latin typeface="Times New Roman" pitchFamily="18" charset="0"/>
              </a:rPr>
              <a:t>second</a:t>
            </a:r>
            <a:endParaRPr lang="en-US" sz="3600" b="1" dirty="0">
              <a:solidFill>
                <a:schemeClr val="bg1"/>
              </a:solidFill>
              <a:latin typeface="Times New Roman" pitchFamily="18" charset="0"/>
            </a:endParaRPr>
          </a:p>
          <a:p>
            <a:pPr marL="352425" indent="-352425" defTabSz="931863" eaLnBrk="0" hangingPunct="0">
              <a:spcBef>
                <a:spcPct val="20000"/>
              </a:spcBef>
              <a:buFontTx/>
              <a:buChar char="•"/>
            </a:pPr>
            <a:r>
              <a:rPr lang="en-US" sz="4000" b="1" dirty="0">
                <a:solidFill>
                  <a:srgbClr val="FFFF00"/>
                </a:solidFill>
                <a:latin typeface="Times New Roman" pitchFamily="18" charset="0"/>
              </a:rPr>
              <a:t>FVC</a:t>
            </a:r>
          </a:p>
          <a:p>
            <a:pPr marL="758825" lvl="1" indent="-293688" defTabSz="931863" eaLnBrk="0" hangingPunct="0">
              <a:spcBef>
                <a:spcPct val="20000"/>
              </a:spcBef>
              <a:buFontTx/>
              <a:buChar char="–"/>
            </a:pPr>
            <a:r>
              <a:rPr lang="en-US" sz="3600" b="1" dirty="0">
                <a:solidFill>
                  <a:schemeClr val="bg1"/>
                </a:solidFill>
                <a:latin typeface="Times New Roman" pitchFamily="18" charset="0"/>
              </a:rPr>
              <a:t>Forced vital capacity - volume of air exhaled with maximal forced effort</a:t>
            </a:r>
            <a:endParaRPr lang="en-US" sz="3600" b="1" dirty="0">
              <a:solidFill>
                <a:schemeClr val="bg1"/>
              </a:solidFill>
              <a:latin typeface="Verdana" pitchFamily="34" charset="0"/>
            </a:endParaRPr>
          </a:p>
          <a:p>
            <a:pPr marL="758825" lvl="1" indent="-293688" defTabSz="931863" eaLnBrk="0" hangingPunct="0">
              <a:spcBef>
                <a:spcPct val="20000"/>
              </a:spcBef>
              <a:buFontTx/>
              <a:buChar char="–"/>
            </a:pPr>
            <a:endParaRPr lang="en-US" sz="3400"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13-year-old male presents to the emergency department with </a:t>
            </a:r>
            <a:r>
              <a:rPr lang="en-US" dirty="0" smtClean="0">
                <a:solidFill>
                  <a:srgbClr val="FF0000"/>
                </a:solidFill>
              </a:rPr>
              <a:t>acute onset of breathlessness</a:t>
            </a:r>
            <a:r>
              <a:rPr lang="en-US" dirty="0" smtClean="0"/>
              <a:t>. He has had </a:t>
            </a:r>
            <a:r>
              <a:rPr lang="en-US" dirty="0" smtClean="0">
                <a:solidFill>
                  <a:srgbClr val="FF0000"/>
                </a:solidFill>
              </a:rPr>
              <a:t>recurrent</a:t>
            </a:r>
            <a:r>
              <a:rPr lang="en-US" dirty="0" smtClean="0"/>
              <a:t>, episodic attacks of wheezing, cough, dyspnea, itchy red eyes, nasal discharge, and occasional chest tightness for past 2 years.</a:t>
            </a:r>
          </a:p>
          <a:p>
            <a:endParaRPr lang="en-US" dirty="0"/>
          </a:p>
        </p:txBody>
      </p:sp>
    </p:spTree>
    <p:extLst>
      <p:ext uri="{BB962C8B-B14F-4D97-AF65-F5344CB8AC3E}">
        <p14:creationId xmlns:p14="http://schemas.microsoft.com/office/powerpoint/2010/main" val="3290614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ChangeArrowheads="1"/>
          </p:cNvSpPr>
          <p:nvPr/>
        </p:nvSpPr>
        <p:spPr bwMode="auto">
          <a:xfrm>
            <a:off x="0" y="304800"/>
            <a:ext cx="9144000" cy="6248400"/>
          </a:xfrm>
          <a:prstGeom prst="rect">
            <a:avLst/>
          </a:prstGeom>
          <a:noFill/>
          <a:ln w="9525">
            <a:noFill/>
            <a:miter lim="800000"/>
            <a:headEnd/>
            <a:tailEnd/>
          </a:ln>
        </p:spPr>
        <p:txBody>
          <a:bodyPr/>
          <a:lstStyle/>
          <a:p>
            <a:pPr marL="352425" indent="-352425" algn="ctr" defTabSz="931863" eaLnBrk="0" hangingPunct="0">
              <a:spcBef>
                <a:spcPct val="20000"/>
              </a:spcBef>
            </a:pPr>
            <a:r>
              <a:rPr lang="en-US" sz="4800" b="1" dirty="0" smtClean="0">
                <a:solidFill>
                  <a:srgbClr val="FFC000"/>
                </a:solidFill>
                <a:latin typeface="Times New Roman" pitchFamily="18" charset="0"/>
              </a:rPr>
              <a:t>FEV1:FVC  </a:t>
            </a:r>
            <a:r>
              <a:rPr lang="en-US" sz="4800" b="1" dirty="0">
                <a:solidFill>
                  <a:srgbClr val="FFC000"/>
                </a:solidFill>
                <a:latin typeface="Times New Roman" pitchFamily="18" charset="0"/>
              </a:rPr>
              <a:t>ratio</a:t>
            </a:r>
          </a:p>
          <a:p>
            <a:pPr marL="352425" indent="-352425" defTabSz="931863" eaLnBrk="0" hangingPunct="0">
              <a:spcBef>
                <a:spcPct val="20000"/>
              </a:spcBef>
            </a:pPr>
            <a:endParaRPr lang="en-US" sz="3600" b="1" dirty="0">
              <a:solidFill>
                <a:srgbClr val="FF3300"/>
              </a:solidFill>
              <a:latin typeface="Times New Roman" pitchFamily="18" charset="0"/>
            </a:endParaRPr>
          </a:p>
          <a:p>
            <a:pPr marL="758825" lvl="1" indent="-293688" defTabSz="931863" eaLnBrk="0" hangingPunct="0">
              <a:spcBef>
                <a:spcPct val="20000"/>
              </a:spcBef>
              <a:buFontTx/>
              <a:buChar char="–"/>
            </a:pPr>
            <a:r>
              <a:rPr lang="en-US" sz="4200" b="1" dirty="0">
                <a:solidFill>
                  <a:schemeClr val="bg1"/>
                </a:solidFill>
                <a:latin typeface="Times New Roman" pitchFamily="18" charset="0"/>
              </a:rPr>
              <a:t>Most </a:t>
            </a:r>
            <a:r>
              <a:rPr lang="en-US" sz="4200" b="1" dirty="0">
                <a:solidFill>
                  <a:srgbClr val="FFFF00"/>
                </a:solidFill>
                <a:latin typeface="Times New Roman" pitchFamily="18" charset="0"/>
              </a:rPr>
              <a:t>reproducible </a:t>
            </a:r>
            <a:r>
              <a:rPr lang="en-US" sz="4200" b="1" dirty="0">
                <a:solidFill>
                  <a:schemeClr val="bg1"/>
                </a:solidFill>
                <a:latin typeface="Times New Roman" pitchFamily="18" charset="0"/>
              </a:rPr>
              <a:t>of the </a:t>
            </a:r>
            <a:r>
              <a:rPr lang="en-US" sz="4200" b="1" dirty="0" smtClean="0">
                <a:solidFill>
                  <a:schemeClr val="bg1"/>
                </a:solidFill>
                <a:latin typeface="Times New Roman" pitchFamily="18" charset="0"/>
              </a:rPr>
              <a:t>PFTs</a:t>
            </a:r>
            <a:endParaRPr lang="en-US" sz="4200" b="1" dirty="0">
              <a:solidFill>
                <a:schemeClr val="bg1"/>
              </a:solidFill>
              <a:latin typeface="Times New Roman" pitchFamily="18" charset="0"/>
            </a:endParaRPr>
          </a:p>
          <a:p>
            <a:pPr marL="758825" lvl="1" indent="-293688" defTabSz="931863" eaLnBrk="0" hangingPunct="0">
              <a:spcBef>
                <a:spcPct val="20000"/>
              </a:spcBef>
              <a:buFontTx/>
              <a:buChar char="–"/>
            </a:pPr>
            <a:r>
              <a:rPr lang="en-US" sz="4400" b="1" dirty="0" smtClean="0">
                <a:solidFill>
                  <a:schemeClr val="bg1"/>
                </a:solidFill>
                <a:latin typeface="Times New Roman" pitchFamily="18" charset="0"/>
              </a:rPr>
              <a:t>Normal </a:t>
            </a:r>
            <a:r>
              <a:rPr lang="en-US" sz="4400" b="1" dirty="0">
                <a:solidFill>
                  <a:schemeClr val="bg1"/>
                </a:solidFill>
                <a:latin typeface="Times New Roman" pitchFamily="18" charset="0"/>
              </a:rPr>
              <a:t>ratio is </a:t>
            </a:r>
            <a:r>
              <a:rPr lang="en-US" sz="4400" b="1" dirty="0">
                <a:solidFill>
                  <a:srgbClr val="FFFF00"/>
                </a:solidFill>
                <a:latin typeface="Times New Roman" pitchFamily="18" charset="0"/>
              </a:rPr>
              <a:t>70</a:t>
            </a:r>
            <a:r>
              <a:rPr lang="en-US" sz="4400" b="1" dirty="0" smtClean="0">
                <a:solidFill>
                  <a:srgbClr val="FFFF00"/>
                </a:solidFill>
                <a:latin typeface="Times New Roman" pitchFamily="18" charset="0"/>
              </a:rPr>
              <a:t>%</a:t>
            </a:r>
          </a:p>
          <a:p>
            <a:pPr marL="758825" lvl="1" indent="-293688" defTabSz="931863" eaLnBrk="0" hangingPunct="0">
              <a:spcBef>
                <a:spcPct val="20000"/>
              </a:spcBef>
              <a:buFontTx/>
              <a:buChar char="–"/>
            </a:pPr>
            <a:r>
              <a:rPr lang="en-US" sz="4400" b="1" dirty="0" smtClean="0">
                <a:solidFill>
                  <a:schemeClr val="bg1"/>
                </a:solidFill>
                <a:latin typeface="Times New Roman" pitchFamily="18" charset="0"/>
              </a:rPr>
              <a:t>Decreased in </a:t>
            </a:r>
            <a:r>
              <a:rPr lang="en-US" sz="4400" b="1" dirty="0" smtClean="0">
                <a:solidFill>
                  <a:srgbClr val="FFFF00"/>
                </a:solidFill>
                <a:latin typeface="Times New Roman" pitchFamily="18" charset="0"/>
              </a:rPr>
              <a:t>obstructive</a:t>
            </a:r>
            <a:r>
              <a:rPr lang="en-US" sz="4400" b="1" dirty="0" smtClean="0">
                <a:solidFill>
                  <a:schemeClr val="bg1"/>
                </a:solidFill>
                <a:latin typeface="Times New Roman" pitchFamily="18" charset="0"/>
              </a:rPr>
              <a:t> pattern</a:t>
            </a:r>
          </a:p>
          <a:p>
            <a:pPr marL="758825" lvl="1" indent="-293688" defTabSz="931863" eaLnBrk="0" hangingPunct="0">
              <a:spcBef>
                <a:spcPct val="20000"/>
              </a:spcBef>
              <a:buFontTx/>
              <a:buChar char="–"/>
            </a:pPr>
            <a:r>
              <a:rPr lang="en-US" sz="4400" b="1" dirty="0" smtClean="0">
                <a:solidFill>
                  <a:schemeClr val="bg1"/>
                </a:solidFill>
                <a:latin typeface="Times New Roman" pitchFamily="18" charset="0"/>
              </a:rPr>
              <a:t>Increased or even normal in </a:t>
            </a:r>
            <a:r>
              <a:rPr lang="en-US" sz="4400" b="1" dirty="0" smtClean="0">
                <a:solidFill>
                  <a:srgbClr val="FFFF00"/>
                </a:solidFill>
                <a:latin typeface="Times New Roman" pitchFamily="18" charset="0"/>
              </a:rPr>
              <a:t>restrictive</a:t>
            </a:r>
            <a:r>
              <a:rPr lang="en-US" sz="4400" b="1" dirty="0" smtClean="0">
                <a:solidFill>
                  <a:schemeClr val="bg1"/>
                </a:solidFill>
                <a:latin typeface="Times New Roman" pitchFamily="18" charset="0"/>
              </a:rPr>
              <a:t> pattern</a:t>
            </a:r>
            <a:endParaRPr lang="en-US" sz="40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7"/>
            <a:ext cx="7772400" cy="1095375"/>
          </a:xfrm>
        </p:spPr>
        <p:txBody>
          <a:bodyPr/>
          <a:lstStyle/>
          <a:p>
            <a:r>
              <a:rPr lang="en-US" smtClean="0">
                <a:latin typeface="Times New Roman" pitchFamily="18" charset="0"/>
                <a:cs typeface="Times New Roman" pitchFamily="18" charset="0"/>
              </a:rPr>
              <a:t>Reversibility and variability of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Airflow Obstruction</a:t>
            </a:r>
          </a:p>
        </p:txBody>
      </p:sp>
      <p:sp>
        <p:nvSpPr>
          <p:cNvPr id="3" name="Content Placeholder 2"/>
          <p:cNvSpPr>
            <a:spLocks noGrp="1"/>
          </p:cNvSpPr>
          <p:nvPr>
            <p:ph idx="1"/>
          </p:nvPr>
        </p:nvSpPr>
        <p:spPr>
          <a:xfrm>
            <a:off x="299159" y="1157288"/>
            <a:ext cx="8599311" cy="5700712"/>
          </a:xfrm>
        </p:spPr>
        <p:txBody>
          <a:bodyPr/>
          <a:lstStyle/>
          <a:p>
            <a:pPr>
              <a:defRPr/>
            </a:pPr>
            <a:r>
              <a:rPr lang="en-AU" sz="2400" b="1" dirty="0" smtClean="0">
                <a:solidFill>
                  <a:srgbClr val="FFFF00"/>
                </a:solidFill>
                <a:latin typeface="Times New Roman" pitchFamily="18" charset="0"/>
                <a:cs typeface="Times New Roman" pitchFamily="18" charset="0"/>
              </a:rPr>
              <a:t>Confirm presence of airflow limitation</a:t>
            </a:r>
          </a:p>
          <a:p>
            <a:pPr lvl="1">
              <a:defRPr/>
            </a:pPr>
            <a:r>
              <a:rPr lang="en-AU" sz="1800" b="1" dirty="0" smtClean="0">
                <a:latin typeface="Times New Roman" pitchFamily="18" charset="0"/>
                <a:cs typeface="Times New Roman" pitchFamily="18" charset="0"/>
              </a:rPr>
              <a:t>FEV</a:t>
            </a:r>
            <a:r>
              <a:rPr lang="en-AU" sz="1800" b="1" baseline="-25000" dirty="0" smtClean="0">
                <a:latin typeface="Times New Roman" pitchFamily="18" charset="0"/>
                <a:cs typeface="Times New Roman" pitchFamily="18" charset="0"/>
              </a:rPr>
              <a:t>1</a:t>
            </a:r>
            <a:r>
              <a:rPr lang="en-AU" sz="1800" b="1" dirty="0" smtClean="0">
                <a:latin typeface="Times New Roman" pitchFamily="18" charset="0"/>
                <a:cs typeface="Times New Roman" pitchFamily="18" charset="0"/>
              </a:rPr>
              <a:t>/FVC is reduced  +  Reduced FEV</a:t>
            </a:r>
            <a:r>
              <a:rPr lang="en-AU" sz="1800" b="1" baseline="-25000" dirty="0" smtClean="0">
                <a:latin typeface="Times New Roman" pitchFamily="18" charset="0"/>
                <a:cs typeface="Times New Roman" pitchFamily="18" charset="0"/>
              </a:rPr>
              <a:t>1</a:t>
            </a:r>
            <a:r>
              <a:rPr lang="en-AU" sz="1800" b="1" dirty="0" smtClean="0">
                <a:latin typeface="Times New Roman" pitchFamily="18" charset="0"/>
                <a:cs typeface="Times New Roman" pitchFamily="18" charset="0"/>
              </a:rPr>
              <a:t> </a:t>
            </a:r>
          </a:p>
          <a:p>
            <a:pPr lvl="1">
              <a:defRPr/>
            </a:pPr>
            <a:r>
              <a:rPr lang="en-AU" sz="1800" b="1" dirty="0" smtClean="0">
                <a:latin typeface="Times New Roman" pitchFamily="18" charset="0"/>
                <a:cs typeface="Times New Roman" pitchFamily="18" charset="0"/>
              </a:rPr>
              <a:t>FEV</a:t>
            </a:r>
            <a:r>
              <a:rPr lang="en-AU" sz="1800" b="1" baseline="-25000" dirty="0" smtClean="0">
                <a:latin typeface="Times New Roman" pitchFamily="18" charset="0"/>
                <a:cs typeface="Times New Roman" pitchFamily="18" charset="0"/>
              </a:rPr>
              <a:t>1</a:t>
            </a:r>
            <a:r>
              <a:rPr lang="en-AU" sz="1800" b="1" dirty="0" smtClean="0">
                <a:latin typeface="Times New Roman" pitchFamily="18" charset="0"/>
                <a:cs typeface="Times New Roman" pitchFamily="18" charset="0"/>
              </a:rPr>
              <a:t>/ FVC ratio is normally </a:t>
            </a:r>
            <a:r>
              <a:rPr lang="en-AU" sz="1800" b="1" dirty="0" smtClean="0">
                <a:solidFill>
                  <a:srgbClr val="FFFF00"/>
                </a:solidFill>
                <a:latin typeface="Times New Roman" pitchFamily="18" charset="0"/>
                <a:cs typeface="Times New Roman" pitchFamily="18" charset="0"/>
              </a:rPr>
              <a:t>&gt; 0.75  </a:t>
            </a:r>
            <a:r>
              <a:rPr lang="en-AU" sz="1800" b="1" dirty="0" smtClean="0">
                <a:latin typeface="Times New Roman" pitchFamily="18" charset="0"/>
                <a:cs typeface="Times New Roman" pitchFamily="18" charset="0"/>
              </a:rPr>
              <a:t>in healthy adults, and </a:t>
            </a:r>
            <a:br>
              <a:rPr lang="en-AU" sz="1800" b="1" dirty="0" smtClean="0">
                <a:latin typeface="Times New Roman" pitchFamily="18" charset="0"/>
                <a:cs typeface="Times New Roman" pitchFamily="18" charset="0"/>
              </a:rPr>
            </a:br>
            <a:r>
              <a:rPr lang="en-AU" sz="1800" b="1" dirty="0" smtClean="0">
                <a:latin typeface="Times New Roman" pitchFamily="18" charset="0"/>
                <a:cs typeface="Times New Roman" pitchFamily="18" charset="0"/>
              </a:rPr>
              <a:t>&gt; </a:t>
            </a:r>
            <a:r>
              <a:rPr lang="en-AU" sz="1800" b="1" dirty="0" smtClean="0">
                <a:solidFill>
                  <a:srgbClr val="FFFF00"/>
                </a:solidFill>
                <a:latin typeface="Times New Roman" pitchFamily="18" charset="0"/>
                <a:cs typeface="Times New Roman" pitchFamily="18" charset="0"/>
              </a:rPr>
              <a:t>0.90</a:t>
            </a:r>
            <a:r>
              <a:rPr lang="en-AU" sz="1800" b="1" dirty="0" smtClean="0">
                <a:latin typeface="Times New Roman" pitchFamily="18" charset="0"/>
                <a:cs typeface="Times New Roman" pitchFamily="18" charset="0"/>
              </a:rPr>
              <a:t> in children</a:t>
            </a:r>
          </a:p>
          <a:p>
            <a:pPr marL="800100" lvl="1" indent="0">
              <a:buFontTx/>
              <a:buNone/>
              <a:defRPr/>
            </a:pPr>
            <a:endParaRPr lang="en-AU" sz="1800" b="1" dirty="0" smtClean="0">
              <a:latin typeface="Times New Roman" pitchFamily="18" charset="0"/>
              <a:cs typeface="Times New Roman" pitchFamily="18" charset="0"/>
            </a:endParaRPr>
          </a:p>
          <a:p>
            <a:pPr marL="685800" lvl="1" indent="-685800">
              <a:buClr>
                <a:srgbClr val="FF3300"/>
              </a:buClr>
              <a:buSzPct val="80000"/>
              <a:buFont typeface="Wingdings" pitchFamily="2" charset="2"/>
              <a:buChar char="l"/>
              <a:defRPr/>
            </a:pPr>
            <a:r>
              <a:rPr lang="en-AU" sz="2000" b="1" dirty="0" smtClean="0">
                <a:solidFill>
                  <a:srgbClr val="FFFF00"/>
                </a:solidFill>
                <a:latin typeface="Times New Roman" pitchFamily="18" charset="0"/>
                <a:cs typeface="Times New Roman" pitchFamily="18" charset="0"/>
              </a:rPr>
              <a:t>Confirm  presence of  Bronchodilator reversibility</a:t>
            </a:r>
          </a:p>
          <a:p>
            <a:pPr marL="1028700" lvl="3" indent="-342900">
              <a:buClr>
                <a:srgbClr val="FF3300"/>
              </a:buClr>
              <a:buSzPct val="80000"/>
              <a:defRPr/>
            </a:pPr>
            <a:r>
              <a:rPr lang="en-AU" b="1" dirty="0" smtClean="0">
                <a:latin typeface="Times New Roman" pitchFamily="18" charset="0"/>
                <a:cs typeface="Times New Roman" pitchFamily="18" charset="0"/>
              </a:rPr>
              <a:t>Increase in FEV</a:t>
            </a:r>
            <a:r>
              <a:rPr lang="en-AU" b="1" baseline="-25000" dirty="0" smtClean="0">
                <a:latin typeface="Times New Roman" pitchFamily="18" charset="0"/>
                <a:cs typeface="Times New Roman" pitchFamily="18" charset="0"/>
              </a:rPr>
              <a:t>1</a:t>
            </a:r>
            <a:r>
              <a:rPr lang="en-AU" b="1" dirty="0" smtClean="0">
                <a:latin typeface="Times New Roman" pitchFamily="18" charset="0"/>
                <a:cs typeface="Times New Roman" pitchFamily="18" charset="0"/>
              </a:rPr>
              <a:t> &gt; 12%of predicted or &gt;200mL after bronchodilator</a:t>
            </a:r>
          </a:p>
          <a:p>
            <a:pPr marL="1028700" lvl="3" indent="-342900">
              <a:buClr>
                <a:srgbClr val="FF3300"/>
              </a:buClr>
              <a:buSzPct val="80000"/>
              <a:defRPr/>
            </a:pPr>
            <a:endParaRPr lang="en-AU" b="1" dirty="0" smtClean="0">
              <a:latin typeface="Times New Roman" pitchFamily="18" charset="0"/>
              <a:cs typeface="Times New Roman" pitchFamily="18" charset="0"/>
            </a:endParaRPr>
          </a:p>
          <a:p>
            <a:pPr>
              <a:defRPr/>
            </a:pPr>
            <a:r>
              <a:rPr lang="en-AU" sz="2000" b="1" dirty="0" smtClean="0">
                <a:solidFill>
                  <a:srgbClr val="FFFF00"/>
                </a:solidFill>
                <a:latin typeface="Times New Roman" pitchFamily="18" charset="0"/>
                <a:cs typeface="Times New Roman" pitchFamily="18" charset="0"/>
              </a:rPr>
              <a:t>Confirm  presence of variation in lung function;</a:t>
            </a:r>
          </a:p>
          <a:p>
            <a:pPr lvl="1">
              <a:defRPr/>
            </a:pPr>
            <a:r>
              <a:rPr lang="en-AU" sz="1800" b="1" dirty="0" smtClean="0">
                <a:latin typeface="Times New Roman" pitchFamily="18" charset="0"/>
                <a:cs typeface="Times New Roman" pitchFamily="18" charset="0"/>
              </a:rPr>
              <a:t>The greater the variation measured PEF monitoring , or the more times variation is seen, the greater probability that the diagnosis is asthma</a:t>
            </a:r>
          </a:p>
          <a:p>
            <a:pPr marL="800100" lvl="1" indent="0">
              <a:buFontTx/>
              <a:buNone/>
              <a:defRPr/>
            </a:pPr>
            <a:endParaRPr lang="en-AU" sz="1800" b="1" dirty="0">
              <a:latin typeface="Times New Roman" pitchFamily="18" charset="0"/>
              <a:cs typeface="Times New Roman" pitchFamily="18" charset="0"/>
            </a:endParaRPr>
          </a:p>
          <a:p>
            <a:pPr>
              <a:defRPr/>
            </a:pPr>
            <a:r>
              <a:rPr lang="en-AU" sz="2200" b="1" dirty="0" smtClean="0">
                <a:solidFill>
                  <a:srgbClr val="FF0000"/>
                </a:solidFill>
                <a:latin typeface="Times New Roman" pitchFamily="18" charset="0"/>
                <a:cs typeface="Times New Roman" pitchFamily="18" charset="0"/>
              </a:rPr>
              <a:t>If initial testing is negative:</a:t>
            </a:r>
            <a:r>
              <a:rPr lang="en-AU" sz="2200" b="1" dirty="0" smtClean="0">
                <a:latin typeface="Times New Roman" pitchFamily="18" charset="0"/>
                <a:cs typeface="Times New Roman" pitchFamily="18" charset="0"/>
              </a:rPr>
              <a:t> </a:t>
            </a:r>
            <a:r>
              <a:rPr lang="en-AU" sz="2000" b="1" dirty="0" smtClean="0">
                <a:latin typeface="Times New Roman" pitchFamily="18" charset="0"/>
                <a:cs typeface="Times New Roman" pitchFamily="18" charset="0"/>
              </a:rPr>
              <a:t>Repeat when patient is symptomatic, or after withholding bronchodilators</a:t>
            </a:r>
          </a:p>
          <a:p>
            <a:pPr lvl="1">
              <a:defRPr/>
            </a:pPr>
            <a:endParaRPr lang="en-AU" sz="1800" b="1" dirty="0" smtClean="0">
              <a:latin typeface="Times New Roman" pitchFamily="18" charset="0"/>
              <a:cs typeface="Times New Roman" pitchFamily="18" charset="0"/>
            </a:endParaRPr>
          </a:p>
          <a:p>
            <a:pPr lvl="1">
              <a:defRPr/>
            </a:pPr>
            <a:endParaRPr lang="en-AU" sz="1800" b="1" dirty="0" smtClean="0">
              <a:latin typeface="Times New Roman" pitchFamily="18" charset="0"/>
              <a:cs typeface="Times New Roman" pitchFamily="18" charset="0"/>
            </a:endParaRPr>
          </a:p>
          <a:p>
            <a:pPr>
              <a:defRPr/>
            </a:pP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0"/>
          <p:cNvSpPr>
            <a:spLocks noChangeArrowheads="1"/>
          </p:cNvSpPr>
          <p:nvPr/>
        </p:nvSpPr>
        <p:spPr bwMode="auto">
          <a:xfrm>
            <a:off x="1688891" y="5008569"/>
            <a:ext cx="1871345" cy="366767"/>
          </a:xfrm>
          <a:prstGeom prst="rect">
            <a:avLst/>
          </a:prstGeom>
          <a:noFill/>
          <a:ln w="12700">
            <a:noFill/>
            <a:miter lim="800000"/>
            <a:headEnd/>
            <a:tailEnd/>
          </a:ln>
        </p:spPr>
        <p:txBody>
          <a:bodyPr wrap="none" lIns="90487" tIns="44450" rIns="90487" bIns="44450">
            <a:spAutoFit/>
          </a:bodyPr>
          <a:lstStyle/>
          <a:p>
            <a:pPr algn="r" eaLnBrk="1" hangingPunct="1"/>
            <a:r>
              <a:rPr lang="en-US" sz="1800" b="1">
                <a:solidFill>
                  <a:srgbClr val="134679"/>
                </a:solidFill>
              </a:rPr>
              <a:t>Time (seconds)</a:t>
            </a:r>
          </a:p>
        </p:txBody>
      </p:sp>
      <p:sp>
        <p:nvSpPr>
          <p:cNvPr id="63491" name="Rectangle 20"/>
          <p:cNvSpPr>
            <a:spLocks noChangeArrowheads="1"/>
          </p:cNvSpPr>
          <p:nvPr/>
        </p:nvSpPr>
        <p:spPr bwMode="auto">
          <a:xfrm>
            <a:off x="245420" y="962032"/>
            <a:ext cx="999183" cy="366767"/>
          </a:xfrm>
          <a:prstGeom prst="rect">
            <a:avLst/>
          </a:prstGeom>
          <a:noFill/>
          <a:ln w="12700">
            <a:noFill/>
            <a:miter lim="800000"/>
            <a:headEnd/>
            <a:tailEnd/>
          </a:ln>
        </p:spPr>
        <p:txBody>
          <a:bodyPr wrap="none" lIns="90487" tIns="44450" rIns="90487" bIns="44450">
            <a:spAutoFit/>
          </a:bodyPr>
          <a:lstStyle/>
          <a:p>
            <a:pPr algn="r" eaLnBrk="1" hangingPunct="1"/>
            <a:r>
              <a:rPr lang="en-US" sz="1800" b="1">
                <a:solidFill>
                  <a:srgbClr val="134679"/>
                </a:solidFill>
              </a:rPr>
              <a:t>Volume</a:t>
            </a:r>
          </a:p>
        </p:txBody>
      </p:sp>
      <p:sp>
        <p:nvSpPr>
          <p:cNvPr id="63492" name="Rectangle 26"/>
          <p:cNvSpPr>
            <a:spLocks noChangeArrowheads="1"/>
          </p:cNvSpPr>
          <p:nvPr/>
        </p:nvSpPr>
        <p:spPr bwMode="auto">
          <a:xfrm>
            <a:off x="15523" y="5459413"/>
            <a:ext cx="4097867" cy="582612"/>
          </a:xfrm>
          <a:prstGeom prst="rect">
            <a:avLst/>
          </a:prstGeom>
          <a:noFill/>
          <a:ln w="12700">
            <a:noFill/>
            <a:miter lim="800000"/>
            <a:headEnd/>
            <a:tailEnd/>
          </a:ln>
        </p:spPr>
        <p:txBody>
          <a:bodyPr lIns="90487" tIns="44450" rIns="90487" bIns="44450">
            <a:spAutoFit/>
          </a:bodyPr>
          <a:lstStyle/>
          <a:p>
            <a:pPr eaLnBrk="1" hangingPunct="1"/>
            <a:r>
              <a:rPr lang="en-US" sz="1600">
                <a:solidFill>
                  <a:srgbClr val="134679"/>
                </a:solidFill>
              </a:rPr>
              <a:t>Note:  Each FEV</a:t>
            </a:r>
            <a:r>
              <a:rPr lang="en-US" sz="1600" baseline="-25000">
                <a:solidFill>
                  <a:srgbClr val="134679"/>
                </a:solidFill>
              </a:rPr>
              <a:t>1</a:t>
            </a:r>
            <a:r>
              <a:rPr lang="en-US" sz="1600">
                <a:solidFill>
                  <a:srgbClr val="134679"/>
                </a:solidFill>
              </a:rPr>
              <a:t> represents the highest of three reproducible measurements</a:t>
            </a:r>
          </a:p>
        </p:txBody>
      </p:sp>
      <p:sp>
        <p:nvSpPr>
          <p:cNvPr id="63493" name="Title 1"/>
          <p:cNvSpPr>
            <a:spLocks noGrp="1"/>
          </p:cNvSpPr>
          <p:nvPr>
            <p:ph type="title"/>
          </p:nvPr>
        </p:nvSpPr>
        <p:spPr bwMode="auto">
          <a:xfrm>
            <a:off x="172155" y="250832"/>
            <a:ext cx="7598834" cy="93662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AU" smtClean="0"/>
              <a:t>Typical spirometric tracings</a:t>
            </a:r>
          </a:p>
        </p:txBody>
      </p:sp>
      <p:grpSp>
        <p:nvGrpSpPr>
          <p:cNvPr id="2" name="Group 8"/>
          <p:cNvGrpSpPr>
            <a:grpSpLocks/>
          </p:cNvGrpSpPr>
          <p:nvPr/>
        </p:nvGrpSpPr>
        <p:grpSpPr bwMode="auto">
          <a:xfrm>
            <a:off x="403580" y="1189044"/>
            <a:ext cx="3127028" cy="3833803"/>
            <a:chOff x="897234" y="1464124"/>
            <a:chExt cx="3127257" cy="3833706"/>
          </a:xfrm>
        </p:grpSpPr>
        <p:sp>
          <p:nvSpPr>
            <p:cNvPr id="63509" name="Rectangle 20"/>
            <p:cNvSpPr>
              <a:spLocks noChangeArrowheads="1"/>
            </p:cNvSpPr>
            <p:nvPr/>
          </p:nvSpPr>
          <p:spPr bwMode="auto">
            <a:xfrm>
              <a:off x="1113587" y="1897790"/>
              <a:ext cx="716594" cy="366758"/>
            </a:xfrm>
            <a:prstGeom prst="rect">
              <a:avLst/>
            </a:prstGeom>
            <a:noFill/>
            <a:ln w="12700">
              <a:noFill/>
              <a:miter lim="800000"/>
              <a:headEnd/>
              <a:tailEnd/>
            </a:ln>
          </p:spPr>
          <p:txBody>
            <a:bodyPr wrap="none" lIns="90487" tIns="44450" rIns="90487" bIns="44450">
              <a:spAutoFit/>
            </a:bodyPr>
            <a:lstStyle/>
            <a:p>
              <a:pPr algn="r" eaLnBrk="1" hangingPunct="1"/>
              <a:r>
                <a:rPr lang="en-US" sz="1800">
                  <a:solidFill>
                    <a:srgbClr val="134679"/>
                  </a:solidFill>
                </a:rPr>
                <a:t>FEV</a:t>
              </a:r>
              <a:r>
                <a:rPr lang="en-US" sz="1800" baseline="-25000">
                  <a:solidFill>
                    <a:srgbClr val="134679"/>
                  </a:solidFill>
                </a:rPr>
                <a:t>1</a:t>
              </a:r>
            </a:p>
          </p:txBody>
        </p:sp>
        <p:sp>
          <p:nvSpPr>
            <p:cNvPr id="371715" name="Freeform 3"/>
            <p:cNvSpPr>
              <a:spLocks/>
            </p:cNvSpPr>
            <p:nvPr/>
          </p:nvSpPr>
          <p:spPr bwMode="auto">
            <a:xfrm>
              <a:off x="897234" y="1602233"/>
              <a:ext cx="2857710" cy="3252706"/>
            </a:xfrm>
            <a:custGeom>
              <a:avLst/>
              <a:gdLst/>
              <a:ahLst/>
              <a:cxnLst>
                <a:cxn ang="0">
                  <a:pos x="0" y="0"/>
                </a:cxn>
                <a:cxn ang="0">
                  <a:pos x="0" y="2048"/>
                </a:cxn>
                <a:cxn ang="0">
                  <a:pos x="2024" y="2048"/>
                </a:cxn>
              </a:cxnLst>
              <a:rect l="0" t="0" r="r" b="b"/>
              <a:pathLst>
                <a:path w="2025" h="2049">
                  <a:moveTo>
                    <a:pt x="0" y="0"/>
                  </a:moveTo>
                  <a:lnTo>
                    <a:pt x="0" y="2048"/>
                  </a:lnTo>
                  <a:lnTo>
                    <a:pt x="2024" y="2048"/>
                  </a:lnTo>
                </a:path>
              </a:pathLst>
            </a:custGeom>
            <a:noFill/>
            <a:ln w="25400" cap="rnd" cmpd="sng">
              <a:solidFill>
                <a:srgbClr val="134679"/>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371716" name="Freeform 4"/>
            <p:cNvSpPr>
              <a:spLocks/>
            </p:cNvSpPr>
            <p:nvPr/>
          </p:nvSpPr>
          <p:spPr bwMode="auto">
            <a:xfrm>
              <a:off x="915580" y="2081645"/>
              <a:ext cx="2837952" cy="2743131"/>
            </a:xfrm>
            <a:custGeom>
              <a:avLst/>
              <a:gdLst>
                <a:gd name="connsiteX0" fmla="*/ 0 w 9995"/>
                <a:gd name="connsiteY0" fmla="*/ 9992 h 9992"/>
                <a:gd name="connsiteX1" fmla="*/ 42 w 9995"/>
                <a:gd name="connsiteY1" fmla="*/ 9831 h 9992"/>
                <a:gd name="connsiteX2" fmla="*/ 152 w 9995"/>
                <a:gd name="connsiteY2" fmla="*/ 9391 h 9992"/>
                <a:gd name="connsiteX3" fmla="*/ 320 w 9995"/>
                <a:gd name="connsiteY3" fmla="*/ 8744 h 9992"/>
                <a:gd name="connsiteX4" fmla="*/ 551 w 9995"/>
                <a:gd name="connsiteY4" fmla="*/ 7935 h 9992"/>
                <a:gd name="connsiteX5" fmla="*/ 693 w 9995"/>
                <a:gd name="connsiteY5" fmla="*/ 7488 h 9992"/>
                <a:gd name="connsiteX6" fmla="*/ 855 w 9995"/>
                <a:gd name="connsiteY6" fmla="*/ 7034 h 9992"/>
                <a:gd name="connsiteX7" fmla="*/ 1018 w 9995"/>
                <a:gd name="connsiteY7" fmla="*/ 6564 h 9992"/>
                <a:gd name="connsiteX8" fmla="*/ 1196 w 9995"/>
                <a:gd name="connsiteY8" fmla="*/ 6102 h 9992"/>
                <a:gd name="connsiteX9" fmla="*/ 1396 w 9995"/>
                <a:gd name="connsiteY9" fmla="*/ 5647 h 9992"/>
                <a:gd name="connsiteX10" fmla="*/ 1600 w 9995"/>
                <a:gd name="connsiteY10" fmla="*/ 5208 h 9992"/>
                <a:gd name="connsiteX11" fmla="*/ 1710 w 9995"/>
                <a:gd name="connsiteY11" fmla="*/ 5000 h 9992"/>
                <a:gd name="connsiteX12" fmla="*/ 1821 w 9995"/>
                <a:gd name="connsiteY12" fmla="*/ 4792 h 9992"/>
                <a:gd name="connsiteX13" fmla="*/ 1931 w 9995"/>
                <a:gd name="connsiteY13" fmla="*/ 4599 h 9992"/>
                <a:gd name="connsiteX14" fmla="*/ 2041 w 9995"/>
                <a:gd name="connsiteY14" fmla="*/ 4422 h 9992"/>
                <a:gd name="connsiteX15" fmla="*/ 2293 w 9995"/>
                <a:gd name="connsiteY15" fmla="*/ 4052 h 9992"/>
                <a:gd name="connsiteX16" fmla="*/ 2560 w 9995"/>
                <a:gd name="connsiteY16" fmla="*/ 3675 h 9992"/>
                <a:gd name="connsiteX17" fmla="*/ 2875 w 9995"/>
                <a:gd name="connsiteY17" fmla="*/ 3290 h 9992"/>
                <a:gd name="connsiteX18" fmla="*/ 3206 w 9995"/>
                <a:gd name="connsiteY18" fmla="*/ 2889 h 9992"/>
                <a:gd name="connsiteX19" fmla="*/ 3384 w 9995"/>
                <a:gd name="connsiteY19" fmla="*/ 2696 h 9992"/>
                <a:gd name="connsiteX20" fmla="*/ 3578 w 9995"/>
                <a:gd name="connsiteY20" fmla="*/ 2512 h 9992"/>
                <a:gd name="connsiteX21" fmla="*/ 3767 w 9995"/>
                <a:gd name="connsiteY21" fmla="*/ 2319 h 9992"/>
                <a:gd name="connsiteX22" fmla="*/ 3966 w 9995"/>
                <a:gd name="connsiteY22" fmla="*/ 2142 h 9992"/>
                <a:gd name="connsiteX23" fmla="*/ 4187 w 9995"/>
                <a:gd name="connsiteY23" fmla="*/ 1949 h 9992"/>
                <a:gd name="connsiteX24" fmla="*/ 4407 w 9995"/>
                <a:gd name="connsiteY24" fmla="*/ 1772 h 9992"/>
                <a:gd name="connsiteX25" fmla="*/ 4633 w 9995"/>
                <a:gd name="connsiteY25" fmla="*/ 1595 h 9992"/>
                <a:gd name="connsiteX26" fmla="*/ 4869 w 9995"/>
                <a:gd name="connsiteY26" fmla="*/ 1433 h 9992"/>
                <a:gd name="connsiteX27" fmla="*/ 5121 w 9995"/>
                <a:gd name="connsiteY27" fmla="*/ 1271 h 9992"/>
                <a:gd name="connsiteX28" fmla="*/ 5373 w 9995"/>
                <a:gd name="connsiteY28" fmla="*/ 1109 h 9992"/>
                <a:gd name="connsiteX29" fmla="*/ 5645 w 9995"/>
                <a:gd name="connsiteY29" fmla="*/ 963 h 9992"/>
                <a:gd name="connsiteX30" fmla="*/ 5913 w 9995"/>
                <a:gd name="connsiteY30" fmla="*/ 832 h 9992"/>
                <a:gd name="connsiteX31" fmla="*/ 6196 w 9995"/>
                <a:gd name="connsiteY31" fmla="*/ 693 h 9992"/>
                <a:gd name="connsiteX32" fmla="*/ 6495 w 9995"/>
                <a:gd name="connsiteY32" fmla="*/ 578 h 9992"/>
                <a:gd name="connsiteX33" fmla="*/ 6800 w 9995"/>
                <a:gd name="connsiteY33" fmla="*/ 462 h 9992"/>
                <a:gd name="connsiteX34" fmla="*/ 7429 w 9995"/>
                <a:gd name="connsiteY34" fmla="*/ 270 h 9992"/>
                <a:gd name="connsiteX35" fmla="*/ 7765 w 9995"/>
                <a:gd name="connsiteY35" fmla="*/ 193 h 9992"/>
                <a:gd name="connsiteX36" fmla="*/ 8116 w 9995"/>
                <a:gd name="connsiteY36" fmla="*/ 123 h 9992"/>
                <a:gd name="connsiteX37" fmla="*/ 8468 w 9995"/>
                <a:gd name="connsiteY37" fmla="*/ 77 h 9992"/>
                <a:gd name="connsiteX38" fmla="*/ 8830 w 9995"/>
                <a:gd name="connsiteY38" fmla="*/ 31 h 9992"/>
                <a:gd name="connsiteX39" fmla="*/ 9208 w 9995"/>
                <a:gd name="connsiteY39" fmla="*/ 0 h 9992"/>
                <a:gd name="connsiteX40" fmla="*/ 9591 w 9995"/>
                <a:gd name="connsiteY40" fmla="*/ 0 h 9992"/>
                <a:gd name="connsiteX41" fmla="*/ 9995 w 9995"/>
                <a:gd name="connsiteY41" fmla="*/ 0 h 9992"/>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7769 w 10000"/>
                <a:gd name="connsiteY34" fmla="*/ 193 h 10000"/>
                <a:gd name="connsiteX35" fmla="*/ 8120 w 10000"/>
                <a:gd name="connsiteY35" fmla="*/ 123 h 10000"/>
                <a:gd name="connsiteX36" fmla="*/ 8472 w 10000"/>
                <a:gd name="connsiteY36" fmla="*/ 77 h 10000"/>
                <a:gd name="connsiteX37" fmla="*/ 8834 w 10000"/>
                <a:gd name="connsiteY37" fmla="*/ 31 h 10000"/>
                <a:gd name="connsiteX38" fmla="*/ 9213 w 10000"/>
                <a:gd name="connsiteY38" fmla="*/ 0 h 10000"/>
                <a:gd name="connsiteX39" fmla="*/ 9596 w 10000"/>
                <a:gd name="connsiteY39" fmla="*/ 0 h 10000"/>
                <a:gd name="connsiteX40" fmla="*/ 10000 w 10000"/>
                <a:gd name="connsiteY40"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8120 w 10000"/>
                <a:gd name="connsiteY34" fmla="*/ 123 h 10000"/>
                <a:gd name="connsiteX35" fmla="*/ 8472 w 10000"/>
                <a:gd name="connsiteY35" fmla="*/ 77 h 10000"/>
                <a:gd name="connsiteX36" fmla="*/ 8834 w 10000"/>
                <a:gd name="connsiteY36" fmla="*/ 31 h 10000"/>
                <a:gd name="connsiteX37" fmla="*/ 9213 w 10000"/>
                <a:gd name="connsiteY37" fmla="*/ 0 h 10000"/>
                <a:gd name="connsiteX38" fmla="*/ 9596 w 10000"/>
                <a:gd name="connsiteY38" fmla="*/ 0 h 10000"/>
                <a:gd name="connsiteX39" fmla="*/ 10000 w 10000"/>
                <a:gd name="connsiteY39"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8472 w 10000"/>
                <a:gd name="connsiteY34" fmla="*/ 77 h 10000"/>
                <a:gd name="connsiteX35" fmla="*/ 8834 w 10000"/>
                <a:gd name="connsiteY35" fmla="*/ 31 h 10000"/>
                <a:gd name="connsiteX36" fmla="*/ 9213 w 10000"/>
                <a:gd name="connsiteY36" fmla="*/ 0 h 10000"/>
                <a:gd name="connsiteX37" fmla="*/ 9596 w 10000"/>
                <a:gd name="connsiteY37" fmla="*/ 0 h 10000"/>
                <a:gd name="connsiteX38" fmla="*/ 10000 w 10000"/>
                <a:gd name="connsiteY38"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8834 w 10000"/>
                <a:gd name="connsiteY34" fmla="*/ 31 h 10000"/>
                <a:gd name="connsiteX35" fmla="*/ 9213 w 10000"/>
                <a:gd name="connsiteY35" fmla="*/ 0 h 10000"/>
                <a:gd name="connsiteX36" fmla="*/ 9596 w 10000"/>
                <a:gd name="connsiteY36" fmla="*/ 0 h 10000"/>
                <a:gd name="connsiteX37" fmla="*/ 10000 w 10000"/>
                <a:gd name="connsiteY37"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9213 w 10000"/>
                <a:gd name="connsiteY34" fmla="*/ 0 h 10000"/>
                <a:gd name="connsiteX35" fmla="*/ 9596 w 10000"/>
                <a:gd name="connsiteY35" fmla="*/ 0 h 10000"/>
                <a:gd name="connsiteX36" fmla="*/ 10000 w 10000"/>
                <a:gd name="connsiteY36"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9596 w 10000"/>
                <a:gd name="connsiteY34" fmla="*/ 0 h 10000"/>
                <a:gd name="connsiteX35" fmla="*/ 10000 w 10000"/>
                <a:gd name="connsiteY35"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10000 w 10000"/>
                <a:gd name="connsiteY34" fmla="*/ 0 h 10000"/>
                <a:gd name="connsiteX0" fmla="*/ 0 w 6803"/>
                <a:gd name="connsiteY0" fmla="*/ 9538 h 9538"/>
                <a:gd name="connsiteX1" fmla="*/ 42 w 6803"/>
                <a:gd name="connsiteY1" fmla="*/ 9377 h 9538"/>
                <a:gd name="connsiteX2" fmla="*/ 152 w 6803"/>
                <a:gd name="connsiteY2" fmla="*/ 8937 h 9538"/>
                <a:gd name="connsiteX3" fmla="*/ 320 w 6803"/>
                <a:gd name="connsiteY3" fmla="*/ 8289 h 9538"/>
                <a:gd name="connsiteX4" fmla="*/ 551 w 6803"/>
                <a:gd name="connsiteY4" fmla="*/ 7479 h 9538"/>
                <a:gd name="connsiteX5" fmla="*/ 693 w 6803"/>
                <a:gd name="connsiteY5" fmla="*/ 7032 h 9538"/>
                <a:gd name="connsiteX6" fmla="*/ 855 w 6803"/>
                <a:gd name="connsiteY6" fmla="*/ 6578 h 9538"/>
                <a:gd name="connsiteX7" fmla="*/ 1019 w 6803"/>
                <a:gd name="connsiteY7" fmla="*/ 6107 h 9538"/>
                <a:gd name="connsiteX8" fmla="*/ 1197 w 6803"/>
                <a:gd name="connsiteY8" fmla="*/ 5645 h 9538"/>
                <a:gd name="connsiteX9" fmla="*/ 1397 w 6803"/>
                <a:gd name="connsiteY9" fmla="*/ 5190 h 9538"/>
                <a:gd name="connsiteX10" fmla="*/ 1601 w 6803"/>
                <a:gd name="connsiteY10" fmla="*/ 4750 h 9538"/>
                <a:gd name="connsiteX11" fmla="*/ 1711 w 6803"/>
                <a:gd name="connsiteY11" fmla="*/ 4542 h 9538"/>
                <a:gd name="connsiteX12" fmla="*/ 1822 w 6803"/>
                <a:gd name="connsiteY12" fmla="*/ 4334 h 9538"/>
                <a:gd name="connsiteX13" fmla="*/ 1932 w 6803"/>
                <a:gd name="connsiteY13" fmla="*/ 4141 h 9538"/>
                <a:gd name="connsiteX14" fmla="*/ 2042 w 6803"/>
                <a:gd name="connsiteY14" fmla="*/ 3964 h 9538"/>
                <a:gd name="connsiteX15" fmla="*/ 2294 w 6803"/>
                <a:gd name="connsiteY15" fmla="*/ 3593 h 9538"/>
                <a:gd name="connsiteX16" fmla="*/ 2561 w 6803"/>
                <a:gd name="connsiteY16" fmla="*/ 3216 h 9538"/>
                <a:gd name="connsiteX17" fmla="*/ 2876 w 6803"/>
                <a:gd name="connsiteY17" fmla="*/ 2831 h 9538"/>
                <a:gd name="connsiteX18" fmla="*/ 3208 w 6803"/>
                <a:gd name="connsiteY18" fmla="*/ 2429 h 9538"/>
                <a:gd name="connsiteX19" fmla="*/ 3386 w 6803"/>
                <a:gd name="connsiteY19" fmla="*/ 2236 h 9538"/>
                <a:gd name="connsiteX20" fmla="*/ 3580 w 6803"/>
                <a:gd name="connsiteY20" fmla="*/ 2052 h 9538"/>
                <a:gd name="connsiteX21" fmla="*/ 3769 w 6803"/>
                <a:gd name="connsiteY21" fmla="*/ 1859 h 9538"/>
                <a:gd name="connsiteX22" fmla="*/ 3968 w 6803"/>
                <a:gd name="connsiteY22" fmla="*/ 1682 h 9538"/>
                <a:gd name="connsiteX23" fmla="*/ 4189 w 6803"/>
                <a:gd name="connsiteY23" fmla="*/ 1489 h 9538"/>
                <a:gd name="connsiteX24" fmla="*/ 4409 w 6803"/>
                <a:gd name="connsiteY24" fmla="*/ 1311 h 9538"/>
                <a:gd name="connsiteX25" fmla="*/ 4635 w 6803"/>
                <a:gd name="connsiteY25" fmla="*/ 1134 h 9538"/>
                <a:gd name="connsiteX26" fmla="*/ 4871 w 6803"/>
                <a:gd name="connsiteY26" fmla="*/ 972 h 9538"/>
                <a:gd name="connsiteX27" fmla="*/ 5124 w 6803"/>
                <a:gd name="connsiteY27" fmla="*/ 810 h 9538"/>
                <a:gd name="connsiteX28" fmla="*/ 5376 w 6803"/>
                <a:gd name="connsiteY28" fmla="*/ 648 h 9538"/>
                <a:gd name="connsiteX29" fmla="*/ 5648 w 6803"/>
                <a:gd name="connsiteY29" fmla="*/ 502 h 9538"/>
                <a:gd name="connsiteX30" fmla="*/ 5916 w 6803"/>
                <a:gd name="connsiteY30" fmla="*/ 371 h 9538"/>
                <a:gd name="connsiteX31" fmla="*/ 6199 w 6803"/>
                <a:gd name="connsiteY31" fmla="*/ 232 h 9538"/>
                <a:gd name="connsiteX32" fmla="*/ 6498 w 6803"/>
                <a:gd name="connsiteY32" fmla="*/ 116 h 9538"/>
                <a:gd name="connsiteX33" fmla="*/ 6803 w 6803"/>
                <a:gd name="connsiteY33" fmla="*/ 0 h 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03" h="9538">
                  <a:moveTo>
                    <a:pt x="0" y="9538"/>
                  </a:moveTo>
                  <a:cubicBezTo>
                    <a:pt x="14" y="9484"/>
                    <a:pt x="28" y="9431"/>
                    <a:pt x="42" y="9377"/>
                  </a:cubicBezTo>
                  <a:cubicBezTo>
                    <a:pt x="79" y="9230"/>
                    <a:pt x="115" y="9084"/>
                    <a:pt x="152" y="8937"/>
                  </a:cubicBezTo>
                  <a:lnTo>
                    <a:pt x="320" y="8289"/>
                  </a:lnTo>
                  <a:lnTo>
                    <a:pt x="551" y="7479"/>
                  </a:lnTo>
                  <a:cubicBezTo>
                    <a:pt x="598" y="7330"/>
                    <a:pt x="646" y="7181"/>
                    <a:pt x="693" y="7032"/>
                  </a:cubicBezTo>
                  <a:lnTo>
                    <a:pt x="855" y="6578"/>
                  </a:lnTo>
                  <a:cubicBezTo>
                    <a:pt x="909" y="6421"/>
                    <a:pt x="964" y="6264"/>
                    <a:pt x="1019" y="6107"/>
                  </a:cubicBezTo>
                  <a:cubicBezTo>
                    <a:pt x="1078" y="5953"/>
                    <a:pt x="1138" y="5799"/>
                    <a:pt x="1197" y="5645"/>
                  </a:cubicBezTo>
                  <a:lnTo>
                    <a:pt x="1397" y="5190"/>
                  </a:lnTo>
                  <a:lnTo>
                    <a:pt x="1601" y="4750"/>
                  </a:lnTo>
                  <a:cubicBezTo>
                    <a:pt x="1638" y="4681"/>
                    <a:pt x="1674" y="4611"/>
                    <a:pt x="1711" y="4542"/>
                  </a:cubicBezTo>
                  <a:lnTo>
                    <a:pt x="1822" y="4334"/>
                  </a:lnTo>
                  <a:cubicBezTo>
                    <a:pt x="1859" y="4270"/>
                    <a:pt x="1895" y="4205"/>
                    <a:pt x="1932" y="4141"/>
                  </a:cubicBezTo>
                  <a:cubicBezTo>
                    <a:pt x="1969" y="4082"/>
                    <a:pt x="2005" y="4023"/>
                    <a:pt x="2042" y="3964"/>
                  </a:cubicBezTo>
                  <a:lnTo>
                    <a:pt x="2294" y="3593"/>
                  </a:lnTo>
                  <a:lnTo>
                    <a:pt x="2561" y="3216"/>
                  </a:lnTo>
                  <a:lnTo>
                    <a:pt x="2876" y="2831"/>
                  </a:lnTo>
                  <a:lnTo>
                    <a:pt x="3208" y="2429"/>
                  </a:lnTo>
                  <a:lnTo>
                    <a:pt x="3386" y="2236"/>
                  </a:lnTo>
                  <a:lnTo>
                    <a:pt x="3580" y="2052"/>
                  </a:lnTo>
                  <a:lnTo>
                    <a:pt x="3769" y="1859"/>
                  </a:lnTo>
                  <a:lnTo>
                    <a:pt x="3968" y="1682"/>
                  </a:lnTo>
                  <a:lnTo>
                    <a:pt x="4189" y="1489"/>
                  </a:lnTo>
                  <a:lnTo>
                    <a:pt x="4409" y="1311"/>
                  </a:lnTo>
                  <a:lnTo>
                    <a:pt x="4635" y="1134"/>
                  </a:lnTo>
                  <a:lnTo>
                    <a:pt x="4871" y="972"/>
                  </a:lnTo>
                  <a:lnTo>
                    <a:pt x="5124" y="810"/>
                  </a:lnTo>
                  <a:lnTo>
                    <a:pt x="5376" y="648"/>
                  </a:lnTo>
                  <a:lnTo>
                    <a:pt x="5648" y="502"/>
                  </a:lnTo>
                  <a:lnTo>
                    <a:pt x="5916" y="371"/>
                  </a:lnTo>
                  <a:lnTo>
                    <a:pt x="6199" y="232"/>
                  </a:lnTo>
                  <a:lnTo>
                    <a:pt x="6498" y="116"/>
                  </a:lnTo>
                  <a:lnTo>
                    <a:pt x="6803" y="0"/>
                  </a:lnTo>
                </a:path>
              </a:pathLst>
            </a:custGeom>
            <a:noFill/>
            <a:ln w="50800" cap="rnd" cmpd="sng">
              <a:solidFill>
                <a:srgbClr val="4E6BFA"/>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371717" name="Freeform 5"/>
            <p:cNvSpPr>
              <a:spLocks/>
            </p:cNvSpPr>
            <p:nvPr/>
          </p:nvSpPr>
          <p:spPr bwMode="auto">
            <a:xfrm>
              <a:off x="915580" y="1843526"/>
              <a:ext cx="2837952" cy="2981250"/>
            </a:xfrm>
            <a:custGeom>
              <a:avLst/>
              <a:gdLst>
                <a:gd name="connsiteX0" fmla="*/ 9995 w 9995"/>
                <a:gd name="connsiteY0" fmla="*/ 0 h 10006"/>
                <a:gd name="connsiteX1" fmla="*/ 9722 w 9995"/>
                <a:gd name="connsiteY1" fmla="*/ 43 h 10006"/>
                <a:gd name="connsiteX2" fmla="*/ 9449 w 9995"/>
                <a:gd name="connsiteY2" fmla="*/ 22 h 10006"/>
                <a:gd name="connsiteX3" fmla="*/ 9176 w 9995"/>
                <a:gd name="connsiteY3" fmla="*/ 11 h 10006"/>
                <a:gd name="connsiteX4" fmla="*/ 8909 w 9995"/>
                <a:gd name="connsiteY4" fmla="*/ 11 h 10006"/>
                <a:gd name="connsiteX5" fmla="*/ 8636 w 9995"/>
                <a:gd name="connsiteY5" fmla="*/ 22 h 10006"/>
                <a:gd name="connsiteX6" fmla="*/ 8363 w 9995"/>
                <a:gd name="connsiteY6" fmla="*/ 32 h 10006"/>
                <a:gd name="connsiteX7" fmla="*/ 8095 w 9995"/>
                <a:gd name="connsiteY7" fmla="*/ 43 h 10006"/>
                <a:gd name="connsiteX8" fmla="*/ 7823 w 9995"/>
                <a:gd name="connsiteY8" fmla="*/ 75 h 10006"/>
                <a:gd name="connsiteX9" fmla="*/ 7550 w 9995"/>
                <a:gd name="connsiteY9" fmla="*/ 107 h 10006"/>
                <a:gd name="connsiteX10" fmla="*/ 7293 w 9995"/>
                <a:gd name="connsiteY10" fmla="*/ 145 h 10006"/>
                <a:gd name="connsiteX11" fmla="*/ 7020 w 9995"/>
                <a:gd name="connsiteY11" fmla="*/ 198 h 10006"/>
                <a:gd name="connsiteX12" fmla="*/ 6758 w 9995"/>
                <a:gd name="connsiteY12" fmla="*/ 257 h 10006"/>
                <a:gd name="connsiteX13" fmla="*/ 6490 w 9995"/>
                <a:gd name="connsiteY13" fmla="*/ 321 h 10006"/>
                <a:gd name="connsiteX14" fmla="*/ 6228 w 9995"/>
                <a:gd name="connsiteY14" fmla="*/ 390 h 10006"/>
                <a:gd name="connsiteX15" fmla="*/ 5976 w 9995"/>
                <a:gd name="connsiteY15" fmla="*/ 481 h 10006"/>
                <a:gd name="connsiteX16" fmla="*/ 5714 w 9995"/>
                <a:gd name="connsiteY16" fmla="*/ 577 h 10006"/>
                <a:gd name="connsiteX17" fmla="*/ 5462 w 9995"/>
                <a:gd name="connsiteY17" fmla="*/ 679 h 10006"/>
                <a:gd name="connsiteX18" fmla="*/ 5215 w 9995"/>
                <a:gd name="connsiteY18" fmla="*/ 791 h 10006"/>
                <a:gd name="connsiteX19" fmla="*/ 4963 w 9995"/>
                <a:gd name="connsiteY19" fmla="*/ 903 h 10006"/>
                <a:gd name="connsiteX20" fmla="*/ 4711 w 9995"/>
                <a:gd name="connsiteY20" fmla="*/ 1037 h 10006"/>
                <a:gd name="connsiteX21" fmla="*/ 4470 w 9995"/>
                <a:gd name="connsiteY21" fmla="*/ 1181 h 10006"/>
                <a:gd name="connsiteX22" fmla="*/ 4239 w 9995"/>
                <a:gd name="connsiteY22" fmla="*/ 1330 h 10006"/>
                <a:gd name="connsiteX23" fmla="*/ 3998 w 9995"/>
                <a:gd name="connsiteY23" fmla="*/ 1496 h 10006"/>
                <a:gd name="connsiteX24" fmla="*/ 3767 w 9995"/>
                <a:gd name="connsiteY24" fmla="*/ 1667 h 10006"/>
                <a:gd name="connsiteX25" fmla="*/ 3547 w 9995"/>
                <a:gd name="connsiteY25" fmla="*/ 1854 h 10006"/>
                <a:gd name="connsiteX26" fmla="*/ 3316 w 9995"/>
                <a:gd name="connsiteY26" fmla="*/ 2046 h 10006"/>
                <a:gd name="connsiteX27" fmla="*/ 3106 w 9995"/>
                <a:gd name="connsiteY27" fmla="*/ 2249 h 10006"/>
                <a:gd name="connsiteX28" fmla="*/ 2886 w 9995"/>
                <a:gd name="connsiteY28" fmla="*/ 2479 h 10006"/>
                <a:gd name="connsiteX29" fmla="*/ 2681 w 9995"/>
                <a:gd name="connsiteY29" fmla="*/ 2714 h 10006"/>
                <a:gd name="connsiteX30" fmla="*/ 2471 w 9995"/>
                <a:gd name="connsiteY30" fmla="*/ 2949 h 10006"/>
                <a:gd name="connsiteX31" fmla="*/ 2282 w 9995"/>
                <a:gd name="connsiteY31" fmla="*/ 3200 h 10006"/>
                <a:gd name="connsiteX32" fmla="*/ 2088 w 9995"/>
                <a:gd name="connsiteY32" fmla="*/ 3478 h 10006"/>
                <a:gd name="connsiteX33" fmla="*/ 1899 w 9995"/>
                <a:gd name="connsiteY33" fmla="*/ 3756 h 10006"/>
                <a:gd name="connsiteX34" fmla="*/ 1726 w 9995"/>
                <a:gd name="connsiteY34" fmla="*/ 4028 h 10006"/>
                <a:gd name="connsiteX35" fmla="*/ 1569 w 9995"/>
                <a:gd name="connsiteY35" fmla="*/ 4317 h 10006"/>
                <a:gd name="connsiteX36" fmla="*/ 1417 w 9995"/>
                <a:gd name="connsiteY36" fmla="*/ 4594 h 10006"/>
                <a:gd name="connsiteX37" fmla="*/ 1275 w 9995"/>
                <a:gd name="connsiteY37" fmla="*/ 4877 h 10006"/>
                <a:gd name="connsiteX38" fmla="*/ 1144 w 9995"/>
                <a:gd name="connsiteY38" fmla="*/ 5166 h 10006"/>
                <a:gd name="connsiteX39" fmla="*/ 1023 w 9995"/>
                <a:gd name="connsiteY39" fmla="*/ 5449 h 10006"/>
                <a:gd name="connsiteX40" fmla="*/ 902 w 9995"/>
                <a:gd name="connsiteY40" fmla="*/ 5737 h 10006"/>
                <a:gd name="connsiteX41" fmla="*/ 803 w 9995"/>
                <a:gd name="connsiteY41" fmla="*/ 6010 h 10006"/>
                <a:gd name="connsiteX42" fmla="*/ 703 w 9995"/>
                <a:gd name="connsiteY42" fmla="*/ 6288 h 10006"/>
                <a:gd name="connsiteX43" fmla="*/ 624 w 9995"/>
                <a:gd name="connsiteY43" fmla="*/ 6565 h 10006"/>
                <a:gd name="connsiteX44" fmla="*/ 546 w 9995"/>
                <a:gd name="connsiteY44" fmla="*/ 6827 h 10006"/>
                <a:gd name="connsiteX45" fmla="*/ 404 w 9995"/>
                <a:gd name="connsiteY45" fmla="*/ 7351 h 10006"/>
                <a:gd name="connsiteX46" fmla="*/ 294 w 9995"/>
                <a:gd name="connsiteY46" fmla="*/ 7842 h 10006"/>
                <a:gd name="connsiteX47" fmla="*/ 205 w 9995"/>
                <a:gd name="connsiteY47" fmla="*/ 8302 h 10006"/>
                <a:gd name="connsiteX48" fmla="*/ 131 w 9995"/>
                <a:gd name="connsiteY48" fmla="*/ 8708 h 10006"/>
                <a:gd name="connsiteX49" fmla="*/ 84 w 9995"/>
                <a:gd name="connsiteY49" fmla="*/ 9087 h 10006"/>
                <a:gd name="connsiteX50" fmla="*/ 42 w 9995"/>
                <a:gd name="connsiteY50" fmla="*/ 9407 h 10006"/>
                <a:gd name="connsiteX51" fmla="*/ 10 w 9995"/>
                <a:gd name="connsiteY51" fmla="*/ 9856 h 10006"/>
                <a:gd name="connsiteX52" fmla="*/ 0 w 9995"/>
                <a:gd name="connsiteY52" fmla="*/ 10006 h 10006"/>
                <a:gd name="connsiteX0" fmla="*/ 10000 w 10000"/>
                <a:gd name="connsiteY0" fmla="*/ 21 h 10021"/>
                <a:gd name="connsiteX1" fmla="*/ 9709 w 10000"/>
                <a:gd name="connsiteY1" fmla="*/ 0 h 10021"/>
                <a:gd name="connsiteX2" fmla="*/ 9454 w 10000"/>
                <a:gd name="connsiteY2" fmla="*/ 43 h 10021"/>
                <a:gd name="connsiteX3" fmla="*/ 9181 w 10000"/>
                <a:gd name="connsiteY3" fmla="*/ 32 h 10021"/>
                <a:gd name="connsiteX4" fmla="*/ 8913 w 10000"/>
                <a:gd name="connsiteY4" fmla="*/ 32 h 10021"/>
                <a:gd name="connsiteX5" fmla="*/ 8640 w 10000"/>
                <a:gd name="connsiteY5" fmla="*/ 43 h 10021"/>
                <a:gd name="connsiteX6" fmla="*/ 8367 w 10000"/>
                <a:gd name="connsiteY6" fmla="*/ 53 h 10021"/>
                <a:gd name="connsiteX7" fmla="*/ 8099 w 10000"/>
                <a:gd name="connsiteY7" fmla="*/ 64 h 10021"/>
                <a:gd name="connsiteX8" fmla="*/ 7827 w 10000"/>
                <a:gd name="connsiteY8" fmla="*/ 96 h 10021"/>
                <a:gd name="connsiteX9" fmla="*/ 7554 w 10000"/>
                <a:gd name="connsiteY9" fmla="*/ 128 h 10021"/>
                <a:gd name="connsiteX10" fmla="*/ 7297 w 10000"/>
                <a:gd name="connsiteY10" fmla="*/ 166 h 10021"/>
                <a:gd name="connsiteX11" fmla="*/ 7024 w 10000"/>
                <a:gd name="connsiteY11" fmla="*/ 219 h 10021"/>
                <a:gd name="connsiteX12" fmla="*/ 6761 w 10000"/>
                <a:gd name="connsiteY12" fmla="*/ 278 h 10021"/>
                <a:gd name="connsiteX13" fmla="*/ 6493 w 10000"/>
                <a:gd name="connsiteY13" fmla="*/ 342 h 10021"/>
                <a:gd name="connsiteX14" fmla="*/ 6231 w 10000"/>
                <a:gd name="connsiteY14" fmla="*/ 411 h 10021"/>
                <a:gd name="connsiteX15" fmla="*/ 5979 w 10000"/>
                <a:gd name="connsiteY15" fmla="*/ 502 h 10021"/>
                <a:gd name="connsiteX16" fmla="*/ 5717 w 10000"/>
                <a:gd name="connsiteY16" fmla="*/ 598 h 10021"/>
                <a:gd name="connsiteX17" fmla="*/ 5465 w 10000"/>
                <a:gd name="connsiteY17" fmla="*/ 700 h 10021"/>
                <a:gd name="connsiteX18" fmla="*/ 5218 w 10000"/>
                <a:gd name="connsiteY18" fmla="*/ 812 h 10021"/>
                <a:gd name="connsiteX19" fmla="*/ 4965 w 10000"/>
                <a:gd name="connsiteY19" fmla="*/ 923 h 10021"/>
                <a:gd name="connsiteX20" fmla="*/ 4713 w 10000"/>
                <a:gd name="connsiteY20" fmla="*/ 1057 h 10021"/>
                <a:gd name="connsiteX21" fmla="*/ 4472 w 10000"/>
                <a:gd name="connsiteY21" fmla="*/ 1201 h 10021"/>
                <a:gd name="connsiteX22" fmla="*/ 4241 w 10000"/>
                <a:gd name="connsiteY22" fmla="*/ 1350 h 10021"/>
                <a:gd name="connsiteX23" fmla="*/ 4000 w 10000"/>
                <a:gd name="connsiteY23" fmla="*/ 1516 h 10021"/>
                <a:gd name="connsiteX24" fmla="*/ 3769 w 10000"/>
                <a:gd name="connsiteY24" fmla="*/ 1687 h 10021"/>
                <a:gd name="connsiteX25" fmla="*/ 3549 w 10000"/>
                <a:gd name="connsiteY25" fmla="*/ 1874 h 10021"/>
                <a:gd name="connsiteX26" fmla="*/ 3318 w 10000"/>
                <a:gd name="connsiteY26" fmla="*/ 2066 h 10021"/>
                <a:gd name="connsiteX27" fmla="*/ 3108 w 10000"/>
                <a:gd name="connsiteY27" fmla="*/ 2269 h 10021"/>
                <a:gd name="connsiteX28" fmla="*/ 2887 w 10000"/>
                <a:gd name="connsiteY28" fmla="*/ 2499 h 10021"/>
                <a:gd name="connsiteX29" fmla="*/ 2682 w 10000"/>
                <a:gd name="connsiteY29" fmla="*/ 2733 h 10021"/>
                <a:gd name="connsiteX30" fmla="*/ 2472 w 10000"/>
                <a:gd name="connsiteY30" fmla="*/ 2968 h 10021"/>
                <a:gd name="connsiteX31" fmla="*/ 2283 w 10000"/>
                <a:gd name="connsiteY31" fmla="*/ 3219 h 10021"/>
                <a:gd name="connsiteX32" fmla="*/ 2089 w 10000"/>
                <a:gd name="connsiteY32" fmla="*/ 3497 h 10021"/>
                <a:gd name="connsiteX33" fmla="*/ 1900 w 10000"/>
                <a:gd name="connsiteY33" fmla="*/ 3775 h 10021"/>
                <a:gd name="connsiteX34" fmla="*/ 1727 w 10000"/>
                <a:gd name="connsiteY34" fmla="*/ 4047 h 10021"/>
                <a:gd name="connsiteX35" fmla="*/ 1570 w 10000"/>
                <a:gd name="connsiteY35" fmla="*/ 4335 h 10021"/>
                <a:gd name="connsiteX36" fmla="*/ 1418 w 10000"/>
                <a:gd name="connsiteY36" fmla="*/ 4612 h 10021"/>
                <a:gd name="connsiteX37" fmla="*/ 1276 w 10000"/>
                <a:gd name="connsiteY37" fmla="*/ 4895 h 10021"/>
                <a:gd name="connsiteX38" fmla="*/ 1145 w 10000"/>
                <a:gd name="connsiteY38" fmla="*/ 5184 h 10021"/>
                <a:gd name="connsiteX39" fmla="*/ 1024 w 10000"/>
                <a:gd name="connsiteY39" fmla="*/ 5467 h 10021"/>
                <a:gd name="connsiteX40" fmla="*/ 902 w 10000"/>
                <a:gd name="connsiteY40" fmla="*/ 5755 h 10021"/>
                <a:gd name="connsiteX41" fmla="*/ 803 w 10000"/>
                <a:gd name="connsiteY41" fmla="*/ 6027 h 10021"/>
                <a:gd name="connsiteX42" fmla="*/ 703 w 10000"/>
                <a:gd name="connsiteY42" fmla="*/ 6305 h 10021"/>
                <a:gd name="connsiteX43" fmla="*/ 624 w 10000"/>
                <a:gd name="connsiteY43" fmla="*/ 6582 h 10021"/>
                <a:gd name="connsiteX44" fmla="*/ 546 w 10000"/>
                <a:gd name="connsiteY44" fmla="*/ 6844 h 10021"/>
                <a:gd name="connsiteX45" fmla="*/ 404 w 10000"/>
                <a:gd name="connsiteY45" fmla="*/ 7368 h 10021"/>
                <a:gd name="connsiteX46" fmla="*/ 294 w 10000"/>
                <a:gd name="connsiteY46" fmla="*/ 7858 h 10021"/>
                <a:gd name="connsiteX47" fmla="*/ 205 w 10000"/>
                <a:gd name="connsiteY47" fmla="*/ 8318 h 10021"/>
                <a:gd name="connsiteX48" fmla="*/ 131 w 10000"/>
                <a:gd name="connsiteY48" fmla="*/ 8724 h 10021"/>
                <a:gd name="connsiteX49" fmla="*/ 84 w 10000"/>
                <a:gd name="connsiteY49" fmla="*/ 9103 h 10021"/>
                <a:gd name="connsiteX50" fmla="*/ 42 w 10000"/>
                <a:gd name="connsiteY50" fmla="*/ 9422 h 10021"/>
                <a:gd name="connsiteX51" fmla="*/ 10 w 10000"/>
                <a:gd name="connsiteY51" fmla="*/ 9871 h 10021"/>
                <a:gd name="connsiteX52" fmla="*/ 0 w 10000"/>
                <a:gd name="connsiteY52" fmla="*/ 10021 h 10021"/>
                <a:gd name="connsiteX0" fmla="*/ 10000 w 10000"/>
                <a:gd name="connsiteY0" fmla="*/ 26 h 10026"/>
                <a:gd name="connsiteX1" fmla="*/ 9709 w 10000"/>
                <a:gd name="connsiteY1" fmla="*/ 5 h 10026"/>
                <a:gd name="connsiteX2" fmla="*/ 9454 w 10000"/>
                <a:gd name="connsiteY2" fmla="*/ 0 h 10026"/>
                <a:gd name="connsiteX3" fmla="*/ 9181 w 10000"/>
                <a:gd name="connsiteY3" fmla="*/ 37 h 10026"/>
                <a:gd name="connsiteX4" fmla="*/ 8913 w 10000"/>
                <a:gd name="connsiteY4" fmla="*/ 37 h 10026"/>
                <a:gd name="connsiteX5" fmla="*/ 8640 w 10000"/>
                <a:gd name="connsiteY5" fmla="*/ 48 h 10026"/>
                <a:gd name="connsiteX6" fmla="*/ 8367 w 10000"/>
                <a:gd name="connsiteY6" fmla="*/ 58 h 10026"/>
                <a:gd name="connsiteX7" fmla="*/ 8099 w 10000"/>
                <a:gd name="connsiteY7" fmla="*/ 69 h 10026"/>
                <a:gd name="connsiteX8" fmla="*/ 7827 w 10000"/>
                <a:gd name="connsiteY8" fmla="*/ 101 h 10026"/>
                <a:gd name="connsiteX9" fmla="*/ 7554 w 10000"/>
                <a:gd name="connsiteY9" fmla="*/ 133 h 10026"/>
                <a:gd name="connsiteX10" fmla="*/ 7297 w 10000"/>
                <a:gd name="connsiteY10" fmla="*/ 171 h 10026"/>
                <a:gd name="connsiteX11" fmla="*/ 7024 w 10000"/>
                <a:gd name="connsiteY11" fmla="*/ 224 h 10026"/>
                <a:gd name="connsiteX12" fmla="*/ 6761 w 10000"/>
                <a:gd name="connsiteY12" fmla="*/ 283 h 10026"/>
                <a:gd name="connsiteX13" fmla="*/ 6493 w 10000"/>
                <a:gd name="connsiteY13" fmla="*/ 347 h 10026"/>
                <a:gd name="connsiteX14" fmla="*/ 6231 w 10000"/>
                <a:gd name="connsiteY14" fmla="*/ 416 h 10026"/>
                <a:gd name="connsiteX15" fmla="*/ 5979 w 10000"/>
                <a:gd name="connsiteY15" fmla="*/ 507 h 10026"/>
                <a:gd name="connsiteX16" fmla="*/ 5717 w 10000"/>
                <a:gd name="connsiteY16" fmla="*/ 603 h 10026"/>
                <a:gd name="connsiteX17" fmla="*/ 5465 w 10000"/>
                <a:gd name="connsiteY17" fmla="*/ 705 h 10026"/>
                <a:gd name="connsiteX18" fmla="*/ 5218 w 10000"/>
                <a:gd name="connsiteY18" fmla="*/ 817 h 10026"/>
                <a:gd name="connsiteX19" fmla="*/ 4965 w 10000"/>
                <a:gd name="connsiteY19" fmla="*/ 928 h 10026"/>
                <a:gd name="connsiteX20" fmla="*/ 4713 w 10000"/>
                <a:gd name="connsiteY20" fmla="*/ 1062 h 10026"/>
                <a:gd name="connsiteX21" fmla="*/ 4472 w 10000"/>
                <a:gd name="connsiteY21" fmla="*/ 1206 h 10026"/>
                <a:gd name="connsiteX22" fmla="*/ 4241 w 10000"/>
                <a:gd name="connsiteY22" fmla="*/ 1355 h 10026"/>
                <a:gd name="connsiteX23" fmla="*/ 4000 w 10000"/>
                <a:gd name="connsiteY23" fmla="*/ 1521 h 10026"/>
                <a:gd name="connsiteX24" fmla="*/ 3769 w 10000"/>
                <a:gd name="connsiteY24" fmla="*/ 1692 h 10026"/>
                <a:gd name="connsiteX25" fmla="*/ 3549 w 10000"/>
                <a:gd name="connsiteY25" fmla="*/ 1879 h 10026"/>
                <a:gd name="connsiteX26" fmla="*/ 3318 w 10000"/>
                <a:gd name="connsiteY26" fmla="*/ 2071 h 10026"/>
                <a:gd name="connsiteX27" fmla="*/ 3108 w 10000"/>
                <a:gd name="connsiteY27" fmla="*/ 2274 h 10026"/>
                <a:gd name="connsiteX28" fmla="*/ 2887 w 10000"/>
                <a:gd name="connsiteY28" fmla="*/ 2504 h 10026"/>
                <a:gd name="connsiteX29" fmla="*/ 2682 w 10000"/>
                <a:gd name="connsiteY29" fmla="*/ 2738 h 10026"/>
                <a:gd name="connsiteX30" fmla="*/ 2472 w 10000"/>
                <a:gd name="connsiteY30" fmla="*/ 2973 h 10026"/>
                <a:gd name="connsiteX31" fmla="*/ 2283 w 10000"/>
                <a:gd name="connsiteY31" fmla="*/ 3224 h 10026"/>
                <a:gd name="connsiteX32" fmla="*/ 2089 w 10000"/>
                <a:gd name="connsiteY32" fmla="*/ 3502 h 10026"/>
                <a:gd name="connsiteX33" fmla="*/ 1900 w 10000"/>
                <a:gd name="connsiteY33" fmla="*/ 3780 h 10026"/>
                <a:gd name="connsiteX34" fmla="*/ 1727 w 10000"/>
                <a:gd name="connsiteY34" fmla="*/ 4052 h 10026"/>
                <a:gd name="connsiteX35" fmla="*/ 1570 w 10000"/>
                <a:gd name="connsiteY35" fmla="*/ 4340 h 10026"/>
                <a:gd name="connsiteX36" fmla="*/ 1418 w 10000"/>
                <a:gd name="connsiteY36" fmla="*/ 4617 h 10026"/>
                <a:gd name="connsiteX37" fmla="*/ 1276 w 10000"/>
                <a:gd name="connsiteY37" fmla="*/ 4900 h 10026"/>
                <a:gd name="connsiteX38" fmla="*/ 1145 w 10000"/>
                <a:gd name="connsiteY38" fmla="*/ 5189 h 10026"/>
                <a:gd name="connsiteX39" fmla="*/ 1024 w 10000"/>
                <a:gd name="connsiteY39" fmla="*/ 5472 h 10026"/>
                <a:gd name="connsiteX40" fmla="*/ 902 w 10000"/>
                <a:gd name="connsiteY40" fmla="*/ 5760 h 10026"/>
                <a:gd name="connsiteX41" fmla="*/ 803 w 10000"/>
                <a:gd name="connsiteY41" fmla="*/ 6032 h 10026"/>
                <a:gd name="connsiteX42" fmla="*/ 703 w 10000"/>
                <a:gd name="connsiteY42" fmla="*/ 6310 h 10026"/>
                <a:gd name="connsiteX43" fmla="*/ 624 w 10000"/>
                <a:gd name="connsiteY43" fmla="*/ 6587 h 10026"/>
                <a:gd name="connsiteX44" fmla="*/ 546 w 10000"/>
                <a:gd name="connsiteY44" fmla="*/ 6849 h 10026"/>
                <a:gd name="connsiteX45" fmla="*/ 404 w 10000"/>
                <a:gd name="connsiteY45" fmla="*/ 7373 h 10026"/>
                <a:gd name="connsiteX46" fmla="*/ 294 w 10000"/>
                <a:gd name="connsiteY46" fmla="*/ 7863 h 10026"/>
                <a:gd name="connsiteX47" fmla="*/ 205 w 10000"/>
                <a:gd name="connsiteY47" fmla="*/ 8323 h 10026"/>
                <a:gd name="connsiteX48" fmla="*/ 131 w 10000"/>
                <a:gd name="connsiteY48" fmla="*/ 8729 h 10026"/>
                <a:gd name="connsiteX49" fmla="*/ 84 w 10000"/>
                <a:gd name="connsiteY49" fmla="*/ 9108 h 10026"/>
                <a:gd name="connsiteX50" fmla="*/ 42 w 10000"/>
                <a:gd name="connsiteY50" fmla="*/ 9427 h 10026"/>
                <a:gd name="connsiteX51" fmla="*/ 10 w 10000"/>
                <a:gd name="connsiteY51" fmla="*/ 9876 h 10026"/>
                <a:gd name="connsiteX52" fmla="*/ 0 w 10000"/>
                <a:gd name="connsiteY52" fmla="*/ 10026 h 10026"/>
                <a:gd name="connsiteX0" fmla="*/ 10000 w 10000"/>
                <a:gd name="connsiteY0" fmla="*/ 37 h 10037"/>
                <a:gd name="connsiteX1" fmla="*/ 9709 w 10000"/>
                <a:gd name="connsiteY1" fmla="*/ 16 h 10037"/>
                <a:gd name="connsiteX2" fmla="*/ 9454 w 10000"/>
                <a:gd name="connsiteY2" fmla="*/ 11 h 10037"/>
                <a:gd name="connsiteX3" fmla="*/ 9181 w 10000"/>
                <a:gd name="connsiteY3" fmla="*/ 0 h 10037"/>
                <a:gd name="connsiteX4" fmla="*/ 8913 w 10000"/>
                <a:gd name="connsiteY4" fmla="*/ 48 h 10037"/>
                <a:gd name="connsiteX5" fmla="*/ 8640 w 10000"/>
                <a:gd name="connsiteY5" fmla="*/ 59 h 10037"/>
                <a:gd name="connsiteX6" fmla="*/ 8367 w 10000"/>
                <a:gd name="connsiteY6" fmla="*/ 69 h 10037"/>
                <a:gd name="connsiteX7" fmla="*/ 8099 w 10000"/>
                <a:gd name="connsiteY7" fmla="*/ 80 h 10037"/>
                <a:gd name="connsiteX8" fmla="*/ 7827 w 10000"/>
                <a:gd name="connsiteY8" fmla="*/ 112 h 10037"/>
                <a:gd name="connsiteX9" fmla="*/ 7554 w 10000"/>
                <a:gd name="connsiteY9" fmla="*/ 144 h 10037"/>
                <a:gd name="connsiteX10" fmla="*/ 7297 w 10000"/>
                <a:gd name="connsiteY10" fmla="*/ 182 h 10037"/>
                <a:gd name="connsiteX11" fmla="*/ 7024 w 10000"/>
                <a:gd name="connsiteY11" fmla="*/ 235 h 10037"/>
                <a:gd name="connsiteX12" fmla="*/ 6761 w 10000"/>
                <a:gd name="connsiteY12" fmla="*/ 294 h 10037"/>
                <a:gd name="connsiteX13" fmla="*/ 6493 w 10000"/>
                <a:gd name="connsiteY13" fmla="*/ 358 h 10037"/>
                <a:gd name="connsiteX14" fmla="*/ 6231 w 10000"/>
                <a:gd name="connsiteY14" fmla="*/ 427 h 10037"/>
                <a:gd name="connsiteX15" fmla="*/ 5979 w 10000"/>
                <a:gd name="connsiteY15" fmla="*/ 518 h 10037"/>
                <a:gd name="connsiteX16" fmla="*/ 5717 w 10000"/>
                <a:gd name="connsiteY16" fmla="*/ 614 h 10037"/>
                <a:gd name="connsiteX17" fmla="*/ 5465 w 10000"/>
                <a:gd name="connsiteY17" fmla="*/ 716 h 10037"/>
                <a:gd name="connsiteX18" fmla="*/ 5218 w 10000"/>
                <a:gd name="connsiteY18" fmla="*/ 828 h 10037"/>
                <a:gd name="connsiteX19" fmla="*/ 4965 w 10000"/>
                <a:gd name="connsiteY19" fmla="*/ 939 h 10037"/>
                <a:gd name="connsiteX20" fmla="*/ 4713 w 10000"/>
                <a:gd name="connsiteY20" fmla="*/ 1073 h 10037"/>
                <a:gd name="connsiteX21" fmla="*/ 4472 w 10000"/>
                <a:gd name="connsiteY21" fmla="*/ 1217 h 10037"/>
                <a:gd name="connsiteX22" fmla="*/ 4241 w 10000"/>
                <a:gd name="connsiteY22" fmla="*/ 1366 h 10037"/>
                <a:gd name="connsiteX23" fmla="*/ 4000 w 10000"/>
                <a:gd name="connsiteY23" fmla="*/ 1532 h 10037"/>
                <a:gd name="connsiteX24" fmla="*/ 3769 w 10000"/>
                <a:gd name="connsiteY24" fmla="*/ 1703 h 10037"/>
                <a:gd name="connsiteX25" fmla="*/ 3549 w 10000"/>
                <a:gd name="connsiteY25" fmla="*/ 1890 h 10037"/>
                <a:gd name="connsiteX26" fmla="*/ 3318 w 10000"/>
                <a:gd name="connsiteY26" fmla="*/ 2082 h 10037"/>
                <a:gd name="connsiteX27" fmla="*/ 3108 w 10000"/>
                <a:gd name="connsiteY27" fmla="*/ 2285 h 10037"/>
                <a:gd name="connsiteX28" fmla="*/ 2887 w 10000"/>
                <a:gd name="connsiteY28" fmla="*/ 2515 h 10037"/>
                <a:gd name="connsiteX29" fmla="*/ 2682 w 10000"/>
                <a:gd name="connsiteY29" fmla="*/ 2749 h 10037"/>
                <a:gd name="connsiteX30" fmla="*/ 2472 w 10000"/>
                <a:gd name="connsiteY30" fmla="*/ 2984 h 10037"/>
                <a:gd name="connsiteX31" fmla="*/ 2283 w 10000"/>
                <a:gd name="connsiteY31" fmla="*/ 3235 h 10037"/>
                <a:gd name="connsiteX32" fmla="*/ 2089 w 10000"/>
                <a:gd name="connsiteY32" fmla="*/ 3513 h 10037"/>
                <a:gd name="connsiteX33" fmla="*/ 1900 w 10000"/>
                <a:gd name="connsiteY33" fmla="*/ 3791 h 10037"/>
                <a:gd name="connsiteX34" fmla="*/ 1727 w 10000"/>
                <a:gd name="connsiteY34" fmla="*/ 4063 h 10037"/>
                <a:gd name="connsiteX35" fmla="*/ 1570 w 10000"/>
                <a:gd name="connsiteY35" fmla="*/ 4351 h 10037"/>
                <a:gd name="connsiteX36" fmla="*/ 1418 w 10000"/>
                <a:gd name="connsiteY36" fmla="*/ 4628 h 10037"/>
                <a:gd name="connsiteX37" fmla="*/ 1276 w 10000"/>
                <a:gd name="connsiteY37" fmla="*/ 4911 h 10037"/>
                <a:gd name="connsiteX38" fmla="*/ 1145 w 10000"/>
                <a:gd name="connsiteY38" fmla="*/ 5200 h 10037"/>
                <a:gd name="connsiteX39" fmla="*/ 1024 w 10000"/>
                <a:gd name="connsiteY39" fmla="*/ 5483 h 10037"/>
                <a:gd name="connsiteX40" fmla="*/ 902 w 10000"/>
                <a:gd name="connsiteY40" fmla="*/ 5771 h 10037"/>
                <a:gd name="connsiteX41" fmla="*/ 803 w 10000"/>
                <a:gd name="connsiteY41" fmla="*/ 6043 h 10037"/>
                <a:gd name="connsiteX42" fmla="*/ 703 w 10000"/>
                <a:gd name="connsiteY42" fmla="*/ 6321 h 10037"/>
                <a:gd name="connsiteX43" fmla="*/ 624 w 10000"/>
                <a:gd name="connsiteY43" fmla="*/ 6598 h 10037"/>
                <a:gd name="connsiteX44" fmla="*/ 546 w 10000"/>
                <a:gd name="connsiteY44" fmla="*/ 6860 h 10037"/>
                <a:gd name="connsiteX45" fmla="*/ 404 w 10000"/>
                <a:gd name="connsiteY45" fmla="*/ 7384 h 10037"/>
                <a:gd name="connsiteX46" fmla="*/ 294 w 10000"/>
                <a:gd name="connsiteY46" fmla="*/ 7874 h 10037"/>
                <a:gd name="connsiteX47" fmla="*/ 205 w 10000"/>
                <a:gd name="connsiteY47" fmla="*/ 8334 h 10037"/>
                <a:gd name="connsiteX48" fmla="*/ 131 w 10000"/>
                <a:gd name="connsiteY48" fmla="*/ 8740 h 10037"/>
                <a:gd name="connsiteX49" fmla="*/ 84 w 10000"/>
                <a:gd name="connsiteY49" fmla="*/ 9119 h 10037"/>
                <a:gd name="connsiteX50" fmla="*/ 42 w 10000"/>
                <a:gd name="connsiteY50" fmla="*/ 9438 h 10037"/>
                <a:gd name="connsiteX51" fmla="*/ 10 w 10000"/>
                <a:gd name="connsiteY51" fmla="*/ 9887 h 10037"/>
                <a:gd name="connsiteX52" fmla="*/ 0 w 10000"/>
                <a:gd name="connsiteY52" fmla="*/ 10037 h 10037"/>
                <a:gd name="connsiteX0" fmla="*/ 10000 w 10000"/>
                <a:gd name="connsiteY0" fmla="*/ 26 h 10026"/>
                <a:gd name="connsiteX1" fmla="*/ 9709 w 10000"/>
                <a:gd name="connsiteY1" fmla="*/ 5 h 10026"/>
                <a:gd name="connsiteX2" fmla="*/ 9454 w 10000"/>
                <a:gd name="connsiteY2" fmla="*/ 0 h 10026"/>
                <a:gd name="connsiteX3" fmla="*/ 8913 w 10000"/>
                <a:gd name="connsiteY3" fmla="*/ 37 h 10026"/>
                <a:gd name="connsiteX4" fmla="*/ 8640 w 10000"/>
                <a:gd name="connsiteY4" fmla="*/ 48 h 10026"/>
                <a:gd name="connsiteX5" fmla="*/ 8367 w 10000"/>
                <a:gd name="connsiteY5" fmla="*/ 58 h 10026"/>
                <a:gd name="connsiteX6" fmla="*/ 8099 w 10000"/>
                <a:gd name="connsiteY6" fmla="*/ 69 h 10026"/>
                <a:gd name="connsiteX7" fmla="*/ 7827 w 10000"/>
                <a:gd name="connsiteY7" fmla="*/ 101 h 10026"/>
                <a:gd name="connsiteX8" fmla="*/ 7554 w 10000"/>
                <a:gd name="connsiteY8" fmla="*/ 133 h 10026"/>
                <a:gd name="connsiteX9" fmla="*/ 7297 w 10000"/>
                <a:gd name="connsiteY9" fmla="*/ 171 h 10026"/>
                <a:gd name="connsiteX10" fmla="*/ 7024 w 10000"/>
                <a:gd name="connsiteY10" fmla="*/ 224 h 10026"/>
                <a:gd name="connsiteX11" fmla="*/ 6761 w 10000"/>
                <a:gd name="connsiteY11" fmla="*/ 283 h 10026"/>
                <a:gd name="connsiteX12" fmla="*/ 6493 w 10000"/>
                <a:gd name="connsiteY12" fmla="*/ 347 h 10026"/>
                <a:gd name="connsiteX13" fmla="*/ 6231 w 10000"/>
                <a:gd name="connsiteY13" fmla="*/ 416 h 10026"/>
                <a:gd name="connsiteX14" fmla="*/ 5979 w 10000"/>
                <a:gd name="connsiteY14" fmla="*/ 507 h 10026"/>
                <a:gd name="connsiteX15" fmla="*/ 5717 w 10000"/>
                <a:gd name="connsiteY15" fmla="*/ 603 h 10026"/>
                <a:gd name="connsiteX16" fmla="*/ 5465 w 10000"/>
                <a:gd name="connsiteY16" fmla="*/ 705 h 10026"/>
                <a:gd name="connsiteX17" fmla="*/ 5218 w 10000"/>
                <a:gd name="connsiteY17" fmla="*/ 817 h 10026"/>
                <a:gd name="connsiteX18" fmla="*/ 4965 w 10000"/>
                <a:gd name="connsiteY18" fmla="*/ 928 h 10026"/>
                <a:gd name="connsiteX19" fmla="*/ 4713 w 10000"/>
                <a:gd name="connsiteY19" fmla="*/ 1062 h 10026"/>
                <a:gd name="connsiteX20" fmla="*/ 4472 w 10000"/>
                <a:gd name="connsiteY20" fmla="*/ 1206 h 10026"/>
                <a:gd name="connsiteX21" fmla="*/ 4241 w 10000"/>
                <a:gd name="connsiteY21" fmla="*/ 1355 h 10026"/>
                <a:gd name="connsiteX22" fmla="*/ 4000 w 10000"/>
                <a:gd name="connsiteY22" fmla="*/ 1521 h 10026"/>
                <a:gd name="connsiteX23" fmla="*/ 3769 w 10000"/>
                <a:gd name="connsiteY23" fmla="*/ 1692 h 10026"/>
                <a:gd name="connsiteX24" fmla="*/ 3549 w 10000"/>
                <a:gd name="connsiteY24" fmla="*/ 1879 h 10026"/>
                <a:gd name="connsiteX25" fmla="*/ 3318 w 10000"/>
                <a:gd name="connsiteY25" fmla="*/ 2071 h 10026"/>
                <a:gd name="connsiteX26" fmla="*/ 3108 w 10000"/>
                <a:gd name="connsiteY26" fmla="*/ 2274 h 10026"/>
                <a:gd name="connsiteX27" fmla="*/ 2887 w 10000"/>
                <a:gd name="connsiteY27" fmla="*/ 2504 h 10026"/>
                <a:gd name="connsiteX28" fmla="*/ 2682 w 10000"/>
                <a:gd name="connsiteY28" fmla="*/ 2738 h 10026"/>
                <a:gd name="connsiteX29" fmla="*/ 2472 w 10000"/>
                <a:gd name="connsiteY29" fmla="*/ 2973 h 10026"/>
                <a:gd name="connsiteX30" fmla="*/ 2283 w 10000"/>
                <a:gd name="connsiteY30" fmla="*/ 3224 h 10026"/>
                <a:gd name="connsiteX31" fmla="*/ 2089 w 10000"/>
                <a:gd name="connsiteY31" fmla="*/ 3502 h 10026"/>
                <a:gd name="connsiteX32" fmla="*/ 1900 w 10000"/>
                <a:gd name="connsiteY32" fmla="*/ 3780 h 10026"/>
                <a:gd name="connsiteX33" fmla="*/ 1727 w 10000"/>
                <a:gd name="connsiteY33" fmla="*/ 4052 h 10026"/>
                <a:gd name="connsiteX34" fmla="*/ 1570 w 10000"/>
                <a:gd name="connsiteY34" fmla="*/ 4340 h 10026"/>
                <a:gd name="connsiteX35" fmla="*/ 1418 w 10000"/>
                <a:gd name="connsiteY35" fmla="*/ 4617 h 10026"/>
                <a:gd name="connsiteX36" fmla="*/ 1276 w 10000"/>
                <a:gd name="connsiteY36" fmla="*/ 4900 h 10026"/>
                <a:gd name="connsiteX37" fmla="*/ 1145 w 10000"/>
                <a:gd name="connsiteY37" fmla="*/ 5189 h 10026"/>
                <a:gd name="connsiteX38" fmla="*/ 1024 w 10000"/>
                <a:gd name="connsiteY38" fmla="*/ 5472 h 10026"/>
                <a:gd name="connsiteX39" fmla="*/ 902 w 10000"/>
                <a:gd name="connsiteY39" fmla="*/ 5760 h 10026"/>
                <a:gd name="connsiteX40" fmla="*/ 803 w 10000"/>
                <a:gd name="connsiteY40" fmla="*/ 6032 h 10026"/>
                <a:gd name="connsiteX41" fmla="*/ 703 w 10000"/>
                <a:gd name="connsiteY41" fmla="*/ 6310 h 10026"/>
                <a:gd name="connsiteX42" fmla="*/ 624 w 10000"/>
                <a:gd name="connsiteY42" fmla="*/ 6587 h 10026"/>
                <a:gd name="connsiteX43" fmla="*/ 546 w 10000"/>
                <a:gd name="connsiteY43" fmla="*/ 6849 h 10026"/>
                <a:gd name="connsiteX44" fmla="*/ 404 w 10000"/>
                <a:gd name="connsiteY44" fmla="*/ 7373 h 10026"/>
                <a:gd name="connsiteX45" fmla="*/ 294 w 10000"/>
                <a:gd name="connsiteY45" fmla="*/ 7863 h 10026"/>
                <a:gd name="connsiteX46" fmla="*/ 205 w 10000"/>
                <a:gd name="connsiteY46" fmla="*/ 8323 h 10026"/>
                <a:gd name="connsiteX47" fmla="*/ 131 w 10000"/>
                <a:gd name="connsiteY47" fmla="*/ 8729 h 10026"/>
                <a:gd name="connsiteX48" fmla="*/ 84 w 10000"/>
                <a:gd name="connsiteY48" fmla="*/ 9108 h 10026"/>
                <a:gd name="connsiteX49" fmla="*/ 42 w 10000"/>
                <a:gd name="connsiteY49" fmla="*/ 9427 h 10026"/>
                <a:gd name="connsiteX50" fmla="*/ 10 w 10000"/>
                <a:gd name="connsiteY50" fmla="*/ 9876 h 10026"/>
                <a:gd name="connsiteX51" fmla="*/ 0 w 10000"/>
                <a:gd name="connsiteY51" fmla="*/ 10026 h 10026"/>
                <a:gd name="connsiteX0" fmla="*/ 9982 w 9982"/>
                <a:gd name="connsiteY0" fmla="*/ 0 h 10048"/>
                <a:gd name="connsiteX1" fmla="*/ 9709 w 9982"/>
                <a:gd name="connsiteY1" fmla="*/ 27 h 10048"/>
                <a:gd name="connsiteX2" fmla="*/ 9454 w 9982"/>
                <a:gd name="connsiteY2" fmla="*/ 22 h 10048"/>
                <a:gd name="connsiteX3" fmla="*/ 8913 w 9982"/>
                <a:gd name="connsiteY3" fmla="*/ 59 h 10048"/>
                <a:gd name="connsiteX4" fmla="*/ 8640 w 9982"/>
                <a:gd name="connsiteY4" fmla="*/ 70 h 10048"/>
                <a:gd name="connsiteX5" fmla="*/ 8367 w 9982"/>
                <a:gd name="connsiteY5" fmla="*/ 80 h 10048"/>
                <a:gd name="connsiteX6" fmla="*/ 8099 w 9982"/>
                <a:gd name="connsiteY6" fmla="*/ 91 h 10048"/>
                <a:gd name="connsiteX7" fmla="*/ 7827 w 9982"/>
                <a:gd name="connsiteY7" fmla="*/ 123 h 10048"/>
                <a:gd name="connsiteX8" fmla="*/ 7554 w 9982"/>
                <a:gd name="connsiteY8" fmla="*/ 155 h 10048"/>
                <a:gd name="connsiteX9" fmla="*/ 7297 w 9982"/>
                <a:gd name="connsiteY9" fmla="*/ 193 h 10048"/>
                <a:gd name="connsiteX10" fmla="*/ 7024 w 9982"/>
                <a:gd name="connsiteY10" fmla="*/ 246 h 10048"/>
                <a:gd name="connsiteX11" fmla="*/ 6761 w 9982"/>
                <a:gd name="connsiteY11" fmla="*/ 305 h 10048"/>
                <a:gd name="connsiteX12" fmla="*/ 6493 w 9982"/>
                <a:gd name="connsiteY12" fmla="*/ 369 h 10048"/>
                <a:gd name="connsiteX13" fmla="*/ 6231 w 9982"/>
                <a:gd name="connsiteY13" fmla="*/ 438 h 10048"/>
                <a:gd name="connsiteX14" fmla="*/ 5979 w 9982"/>
                <a:gd name="connsiteY14" fmla="*/ 529 h 10048"/>
                <a:gd name="connsiteX15" fmla="*/ 5717 w 9982"/>
                <a:gd name="connsiteY15" fmla="*/ 625 h 10048"/>
                <a:gd name="connsiteX16" fmla="*/ 5465 w 9982"/>
                <a:gd name="connsiteY16" fmla="*/ 727 h 10048"/>
                <a:gd name="connsiteX17" fmla="*/ 5218 w 9982"/>
                <a:gd name="connsiteY17" fmla="*/ 839 h 10048"/>
                <a:gd name="connsiteX18" fmla="*/ 4965 w 9982"/>
                <a:gd name="connsiteY18" fmla="*/ 950 h 10048"/>
                <a:gd name="connsiteX19" fmla="*/ 4713 w 9982"/>
                <a:gd name="connsiteY19" fmla="*/ 1084 h 10048"/>
                <a:gd name="connsiteX20" fmla="*/ 4472 w 9982"/>
                <a:gd name="connsiteY20" fmla="*/ 1228 h 10048"/>
                <a:gd name="connsiteX21" fmla="*/ 4241 w 9982"/>
                <a:gd name="connsiteY21" fmla="*/ 1377 h 10048"/>
                <a:gd name="connsiteX22" fmla="*/ 4000 w 9982"/>
                <a:gd name="connsiteY22" fmla="*/ 1543 h 10048"/>
                <a:gd name="connsiteX23" fmla="*/ 3769 w 9982"/>
                <a:gd name="connsiteY23" fmla="*/ 1714 h 10048"/>
                <a:gd name="connsiteX24" fmla="*/ 3549 w 9982"/>
                <a:gd name="connsiteY24" fmla="*/ 1901 h 10048"/>
                <a:gd name="connsiteX25" fmla="*/ 3318 w 9982"/>
                <a:gd name="connsiteY25" fmla="*/ 2093 h 10048"/>
                <a:gd name="connsiteX26" fmla="*/ 3108 w 9982"/>
                <a:gd name="connsiteY26" fmla="*/ 2296 h 10048"/>
                <a:gd name="connsiteX27" fmla="*/ 2887 w 9982"/>
                <a:gd name="connsiteY27" fmla="*/ 2526 h 10048"/>
                <a:gd name="connsiteX28" fmla="*/ 2682 w 9982"/>
                <a:gd name="connsiteY28" fmla="*/ 2760 h 10048"/>
                <a:gd name="connsiteX29" fmla="*/ 2472 w 9982"/>
                <a:gd name="connsiteY29" fmla="*/ 2995 h 10048"/>
                <a:gd name="connsiteX30" fmla="*/ 2283 w 9982"/>
                <a:gd name="connsiteY30" fmla="*/ 3246 h 10048"/>
                <a:gd name="connsiteX31" fmla="*/ 2089 w 9982"/>
                <a:gd name="connsiteY31" fmla="*/ 3524 h 10048"/>
                <a:gd name="connsiteX32" fmla="*/ 1900 w 9982"/>
                <a:gd name="connsiteY32" fmla="*/ 3802 h 10048"/>
                <a:gd name="connsiteX33" fmla="*/ 1727 w 9982"/>
                <a:gd name="connsiteY33" fmla="*/ 4074 h 10048"/>
                <a:gd name="connsiteX34" fmla="*/ 1570 w 9982"/>
                <a:gd name="connsiteY34" fmla="*/ 4362 h 10048"/>
                <a:gd name="connsiteX35" fmla="*/ 1418 w 9982"/>
                <a:gd name="connsiteY35" fmla="*/ 4639 h 10048"/>
                <a:gd name="connsiteX36" fmla="*/ 1276 w 9982"/>
                <a:gd name="connsiteY36" fmla="*/ 4922 h 10048"/>
                <a:gd name="connsiteX37" fmla="*/ 1145 w 9982"/>
                <a:gd name="connsiteY37" fmla="*/ 5211 h 10048"/>
                <a:gd name="connsiteX38" fmla="*/ 1024 w 9982"/>
                <a:gd name="connsiteY38" fmla="*/ 5494 h 10048"/>
                <a:gd name="connsiteX39" fmla="*/ 902 w 9982"/>
                <a:gd name="connsiteY39" fmla="*/ 5782 h 10048"/>
                <a:gd name="connsiteX40" fmla="*/ 803 w 9982"/>
                <a:gd name="connsiteY40" fmla="*/ 6054 h 10048"/>
                <a:gd name="connsiteX41" fmla="*/ 703 w 9982"/>
                <a:gd name="connsiteY41" fmla="*/ 6332 h 10048"/>
                <a:gd name="connsiteX42" fmla="*/ 624 w 9982"/>
                <a:gd name="connsiteY42" fmla="*/ 6609 h 10048"/>
                <a:gd name="connsiteX43" fmla="*/ 546 w 9982"/>
                <a:gd name="connsiteY43" fmla="*/ 6871 h 10048"/>
                <a:gd name="connsiteX44" fmla="*/ 404 w 9982"/>
                <a:gd name="connsiteY44" fmla="*/ 7395 h 10048"/>
                <a:gd name="connsiteX45" fmla="*/ 294 w 9982"/>
                <a:gd name="connsiteY45" fmla="*/ 7885 h 10048"/>
                <a:gd name="connsiteX46" fmla="*/ 205 w 9982"/>
                <a:gd name="connsiteY46" fmla="*/ 8345 h 10048"/>
                <a:gd name="connsiteX47" fmla="*/ 131 w 9982"/>
                <a:gd name="connsiteY47" fmla="*/ 8751 h 10048"/>
                <a:gd name="connsiteX48" fmla="*/ 84 w 9982"/>
                <a:gd name="connsiteY48" fmla="*/ 9130 h 10048"/>
                <a:gd name="connsiteX49" fmla="*/ 42 w 9982"/>
                <a:gd name="connsiteY49" fmla="*/ 9449 h 10048"/>
                <a:gd name="connsiteX50" fmla="*/ 10 w 9982"/>
                <a:gd name="connsiteY50" fmla="*/ 9898 h 10048"/>
                <a:gd name="connsiteX51" fmla="*/ 0 w 9982"/>
                <a:gd name="connsiteY51" fmla="*/ 10048 h 10048"/>
                <a:gd name="connsiteX0" fmla="*/ 10000 w 10000"/>
                <a:gd name="connsiteY0" fmla="*/ 0 h 10000"/>
                <a:gd name="connsiteX1" fmla="*/ 9471 w 10000"/>
                <a:gd name="connsiteY1" fmla="*/ 22 h 10000"/>
                <a:gd name="connsiteX2" fmla="*/ 8929 w 10000"/>
                <a:gd name="connsiteY2" fmla="*/ 59 h 10000"/>
                <a:gd name="connsiteX3" fmla="*/ 8656 w 10000"/>
                <a:gd name="connsiteY3" fmla="*/ 70 h 10000"/>
                <a:gd name="connsiteX4" fmla="*/ 8382 w 10000"/>
                <a:gd name="connsiteY4" fmla="*/ 80 h 10000"/>
                <a:gd name="connsiteX5" fmla="*/ 8114 w 10000"/>
                <a:gd name="connsiteY5" fmla="*/ 91 h 10000"/>
                <a:gd name="connsiteX6" fmla="*/ 7841 w 10000"/>
                <a:gd name="connsiteY6" fmla="*/ 122 h 10000"/>
                <a:gd name="connsiteX7" fmla="*/ 7568 w 10000"/>
                <a:gd name="connsiteY7" fmla="*/ 154 h 10000"/>
                <a:gd name="connsiteX8" fmla="*/ 7310 w 10000"/>
                <a:gd name="connsiteY8" fmla="*/ 192 h 10000"/>
                <a:gd name="connsiteX9" fmla="*/ 7037 w 10000"/>
                <a:gd name="connsiteY9" fmla="*/ 245 h 10000"/>
                <a:gd name="connsiteX10" fmla="*/ 6773 w 10000"/>
                <a:gd name="connsiteY10" fmla="*/ 304 h 10000"/>
                <a:gd name="connsiteX11" fmla="*/ 6505 w 10000"/>
                <a:gd name="connsiteY11" fmla="*/ 367 h 10000"/>
                <a:gd name="connsiteX12" fmla="*/ 6242 w 10000"/>
                <a:gd name="connsiteY12" fmla="*/ 436 h 10000"/>
                <a:gd name="connsiteX13" fmla="*/ 5990 w 10000"/>
                <a:gd name="connsiteY13" fmla="*/ 526 h 10000"/>
                <a:gd name="connsiteX14" fmla="*/ 5727 w 10000"/>
                <a:gd name="connsiteY14" fmla="*/ 622 h 10000"/>
                <a:gd name="connsiteX15" fmla="*/ 5475 w 10000"/>
                <a:gd name="connsiteY15" fmla="*/ 724 h 10000"/>
                <a:gd name="connsiteX16" fmla="*/ 5227 w 10000"/>
                <a:gd name="connsiteY16" fmla="*/ 835 h 10000"/>
                <a:gd name="connsiteX17" fmla="*/ 4974 w 10000"/>
                <a:gd name="connsiteY17" fmla="*/ 945 h 10000"/>
                <a:gd name="connsiteX18" fmla="*/ 4721 w 10000"/>
                <a:gd name="connsiteY18" fmla="*/ 1079 h 10000"/>
                <a:gd name="connsiteX19" fmla="*/ 4480 w 10000"/>
                <a:gd name="connsiteY19" fmla="*/ 1222 h 10000"/>
                <a:gd name="connsiteX20" fmla="*/ 4249 w 10000"/>
                <a:gd name="connsiteY20" fmla="*/ 1370 h 10000"/>
                <a:gd name="connsiteX21" fmla="*/ 4007 w 10000"/>
                <a:gd name="connsiteY21" fmla="*/ 1536 h 10000"/>
                <a:gd name="connsiteX22" fmla="*/ 3776 w 10000"/>
                <a:gd name="connsiteY22" fmla="*/ 1706 h 10000"/>
                <a:gd name="connsiteX23" fmla="*/ 3555 w 10000"/>
                <a:gd name="connsiteY23" fmla="*/ 1892 h 10000"/>
                <a:gd name="connsiteX24" fmla="*/ 3324 w 10000"/>
                <a:gd name="connsiteY24" fmla="*/ 2083 h 10000"/>
                <a:gd name="connsiteX25" fmla="*/ 3114 w 10000"/>
                <a:gd name="connsiteY25" fmla="*/ 2285 h 10000"/>
                <a:gd name="connsiteX26" fmla="*/ 2892 w 10000"/>
                <a:gd name="connsiteY26" fmla="*/ 2514 h 10000"/>
                <a:gd name="connsiteX27" fmla="*/ 2687 w 10000"/>
                <a:gd name="connsiteY27" fmla="*/ 2747 h 10000"/>
                <a:gd name="connsiteX28" fmla="*/ 2476 w 10000"/>
                <a:gd name="connsiteY28" fmla="*/ 2981 h 10000"/>
                <a:gd name="connsiteX29" fmla="*/ 2287 w 10000"/>
                <a:gd name="connsiteY29" fmla="*/ 3230 h 10000"/>
                <a:gd name="connsiteX30" fmla="*/ 2093 w 10000"/>
                <a:gd name="connsiteY30" fmla="*/ 3507 h 10000"/>
                <a:gd name="connsiteX31" fmla="*/ 1903 w 10000"/>
                <a:gd name="connsiteY31" fmla="*/ 3784 h 10000"/>
                <a:gd name="connsiteX32" fmla="*/ 1730 w 10000"/>
                <a:gd name="connsiteY32" fmla="*/ 4055 h 10000"/>
                <a:gd name="connsiteX33" fmla="*/ 1573 w 10000"/>
                <a:gd name="connsiteY33" fmla="*/ 4341 h 10000"/>
                <a:gd name="connsiteX34" fmla="*/ 1421 w 10000"/>
                <a:gd name="connsiteY34" fmla="*/ 4617 h 10000"/>
                <a:gd name="connsiteX35" fmla="*/ 1278 w 10000"/>
                <a:gd name="connsiteY35" fmla="*/ 4898 h 10000"/>
                <a:gd name="connsiteX36" fmla="*/ 1147 w 10000"/>
                <a:gd name="connsiteY36" fmla="*/ 5186 h 10000"/>
                <a:gd name="connsiteX37" fmla="*/ 1026 w 10000"/>
                <a:gd name="connsiteY37" fmla="*/ 5468 h 10000"/>
                <a:gd name="connsiteX38" fmla="*/ 904 w 10000"/>
                <a:gd name="connsiteY38" fmla="*/ 5754 h 10000"/>
                <a:gd name="connsiteX39" fmla="*/ 804 w 10000"/>
                <a:gd name="connsiteY39" fmla="*/ 6025 h 10000"/>
                <a:gd name="connsiteX40" fmla="*/ 704 w 10000"/>
                <a:gd name="connsiteY40" fmla="*/ 6302 h 10000"/>
                <a:gd name="connsiteX41" fmla="*/ 625 w 10000"/>
                <a:gd name="connsiteY41" fmla="*/ 6577 h 10000"/>
                <a:gd name="connsiteX42" fmla="*/ 547 w 10000"/>
                <a:gd name="connsiteY42" fmla="*/ 6838 h 10000"/>
                <a:gd name="connsiteX43" fmla="*/ 405 w 10000"/>
                <a:gd name="connsiteY43" fmla="*/ 7360 h 10000"/>
                <a:gd name="connsiteX44" fmla="*/ 295 w 10000"/>
                <a:gd name="connsiteY44" fmla="*/ 7847 h 10000"/>
                <a:gd name="connsiteX45" fmla="*/ 205 w 10000"/>
                <a:gd name="connsiteY45" fmla="*/ 8305 h 10000"/>
                <a:gd name="connsiteX46" fmla="*/ 131 w 10000"/>
                <a:gd name="connsiteY46" fmla="*/ 8709 h 10000"/>
                <a:gd name="connsiteX47" fmla="*/ 84 w 10000"/>
                <a:gd name="connsiteY47" fmla="*/ 9086 h 10000"/>
                <a:gd name="connsiteX48" fmla="*/ 42 w 10000"/>
                <a:gd name="connsiteY48" fmla="*/ 9404 h 10000"/>
                <a:gd name="connsiteX49" fmla="*/ 10 w 10000"/>
                <a:gd name="connsiteY49" fmla="*/ 9851 h 10000"/>
                <a:gd name="connsiteX50" fmla="*/ 0 w 10000"/>
                <a:gd name="connsiteY50" fmla="*/ 10000 h 10000"/>
                <a:gd name="connsiteX0" fmla="*/ 10000 w 10000"/>
                <a:gd name="connsiteY0" fmla="*/ 0 h 10000"/>
                <a:gd name="connsiteX1" fmla="*/ 9471 w 10000"/>
                <a:gd name="connsiteY1" fmla="*/ 22 h 10000"/>
                <a:gd name="connsiteX2" fmla="*/ 8929 w 10000"/>
                <a:gd name="connsiteY2" fmla="*/ 11 h 10000"/>
                <a:gd name="connsiteX3" fmla="*/ 8656 w 10000"/>
                <a:gd name="connsiteY3" fmla="*/ 70 h 10000"/>
                <a:gd name="connsiteX4" fmla="*/ 8382 w 10000"/>
                <a:gd name="connsiteY4" fmla="*/ 80 h 10000"/>
                <a:gd name="connsiteX5" fmla="*/ 8114 w 10000"/>
                <a:gd name="connsiteY5" fmla="*/ 91 h 10000"/>
                <a:gd name="connsiteX6" fmla="*/ 7841 w 10000"/>
                <a:gd name="connsiteY6" fmla="*/ 122 h 10000"/>
                <a:gd name="connsiteX7" fmla="*/ 7568 w 10000"/>
                <a:gd name="connsiteY7" fmla="*/ 154 h 10000"/>
                <a:gd name="connsiteX8" fmla="*/ 7310 w 10000"/>
                <a:gd name="connsiteY8" fmla="*/ 192 h 10000"/>
                <a:gd name="connsiteX9" fmla="*/ 7037 w 10000"/>
                <a:gd name="connsiteY9" fmla="*/ 245 h 10000"/>
                <a:gd name="connsiteX10" fmla="*/ 6773 w 10000"/>
                <a:gd name="connsiteY10" fmla="*/ 304 h 10000"/>
                <a:gd name="connsiteX11" fmla="*/ 6505 w 10000"/>
                <a:gd name="connsiteY11" fmla="*/ 367 h 10000"/>
                <a:gd name="connsiteX12" fmla="*/ 6242 w 10000"/>
                <a:gd name="connsiteY12" fmla="*/ 436 h 10000"/>
                <a:gd name="connsiteX13" fmla="*/ 5990 w 10000"/>
                <a:gd name="connsiteY13" fmla="*/ 526 h 10000"/>
                <a:gd name="connsiteX14" fmla="*/ 5727 w 10000"/>
                <a:gd name="connsiteY14" fmla="*/ 622 h 10000"/>
                <a:gd name="connsiteX15" fmla="*/ 5475 w 10000"/>
                <a:gd name="connsiteY15" fmla="*/ 724 h 10000"/>
                <a:gd name="connsiteX16" fmla="*/ 5227 w 10000"/>
                <a:gd name="connsiteY16" fmla="*/ 835 h 10000"/>
                <a:gd name="connsiteX17" fmla="*/ 4974 w 10000"/>
                <a:gd name="connsiteY17" fmla="*/ 945 h 10000"/>
                <a:gd name="connsiteX18" fmla="*/ 4721 w 10000"/>
                <a:gd name="connsiteY18" fmla="*/ 1079 h 10000"/>
                <a:gd name="connsiteX19" fmla="*/ 4480 w 10000"/>
                <a:gd name="connsiteY19" fmla="*/ 1222 h 10000"/>
                <a:gd name="connsiteX20" fmla="*/ 4249 w 10000"/>
                <a:gd name="connsiteY20" fmla="*/ 1370 h 10000"/>
                <a:gd name="connsiteX21" fmla="*/ 4007 w 10000"/>
                <a:gd name="connsiteY21" fmla="*/ 1536 h 10000"/>
                <a:gd name="connsiteX22" fmla="*/ 3776 w 10000"/>
                <a:gd name="connsiteY22" fmla="*/ 1706 h 10000"/>
                <a:gd name="connsiteX23" fmla="*/ 3555 w 10000"/>
                <a:gd name="connsiteY23" fmla="*/ 1892 h 10000"/>
                <a:gd name="connsiteX24" fmla="*/ 3324 w 10000"/>
                <a:gd name="connsiteY24" fmla="*/ 2083 h 10000"/>
                <a:gd name="connsiteX25" fmla="*/ 3114 w 10000"/>
                <a:gd name="connsiteY25" fmla="*/ 2285 h 10000"/>
                <a:gd name="connsiteX26" fmla="*/ 2892 w 10000"/>
                <a:gd name="connsiteY26" fmla="*/ 2514 h 10000"/>
                <a:gd name="connsiteX27" fmla="*/ 2687 w 10000"/>
                <a:gd name="connsiteY27" fmla="*/ 2747 h 10000"/>
                <a:gd name="connsiteX28" fmla="*/ 2476 w 10000"/>
                <a:gd name="connsiteY28" fmla="*/ 2981 h 10000"/>
                <a:gd name="connsiteX29" fmla="*/ 2287 w 10000"/>
                <a:gd name="connsiteY29" fmla="*/ 3230 h 10000"/>
                <a:gd name="connsiteX30" fmla="*/ 2093 w 10000"/>
                <a:gd name="connsiteY30" fmla="*/ 3507 h 10000"/>
                <a:gd name="connsiteX31" fmla="*/ 1903 w 10000"/>
                <a:gd name="connsiteY31" fmla="*/ 3784 h 10000"/>
                <a:gd name="connsiteX32" fmla="*/ 1730 w 10000"/>
                <a:gd name="connsiteY32" fmla="*/ 4055 h 10000"/>
                <a:gd name="connsiteX33" fmla="*/ 1573 w 10000"/>
                <a:gd name="connsiteY33" fmla="*/ 4341 h 10000"/>
                <a:gd name="connsiteX34" fmla="*/ 1421 w 10000"/>
                <a:gd name="connsiteY34" fmla="*/ 4617 h 10000"/>
                <a:gd name="connsiteX35" fmla="*/ 1278 w 10000"/>
                <a:gd name="connsiteY35" fmla="*/ 4898 h 10000"/>
                <a:gd name="connsiteX36" fmla="*/ 1147 w 10000"/>
                <a:gd name="connsiteY36" fmla="*/ 5186 h 10000"/>
                <a:gd name="connsiteX37" fmla="*/ 1026 w 10000"/>
                <a:gd name="connsiteY37" fmla="*/ 5468 h 10000"/>
                <a:gd name="connsiteX38" fmla="*/ 904 w 10000"/>
                <a:gd name="connsiteY38" fmla="*/ 5754 h 10000"/>
                <a:gd name="connsiteX39" fmla="*/ 804 w 10000"/>
                <a:gd name="connsiteY39" fmla="*/ 6025 h 10000"/>
                <a:gd name="connsiteX40" fmla="*/ 704 w 10000"/>
                <a:gd name="connsiteY40" fmla="*/ 6302 h 10000"/>
                <a:gd name="connsiteX41" fmla="*/ 625 w 10000"/>
                <a:gd name="connsiteY41" fmla="*/ 6577 h 10000"/>
                <a:gd name="connsiteX42" fmla="*/ 547 w 10000"/>
                <a:gd name="connsiteY42" fmla="*/ 6838 h 10000"/>
                <a:gd name="connsiteX43" fmla="*/ 405 w 10000"/>
                <a:gd name="connsiteY43" fmla="*/ 7360 h 10000"/>
                <a:gd name="connsiteX44" fmla="*/ 295 w 10000"/>
                <a:gd name="connsiteY44" fmla="*/ 7847 h 10000"/>
                <a:gd name="connsiteX45" fmla="*/ 205 w 10000"/>
                <a:gd name="connsiteY45" fmla="*/ 8305 h 10000"/>
                <a:gd name="connsiteX46" fmla="*/ 131 w 10000"/>
                <a:gd name="connsiteY46" fmla="*/ 8709 h 10000"/>
                <a:gd name="connsiteX47" fmla="*/ 84 w 10000"/>
                <a:gd name="connsiteY47" fmla="*/ 9086 h 10000"/>
                <a:gd name="connsiteX48" fmla="*/ 42 w 10000"/>
                <a:gd name="connsiteY48" fmla="*/ 9404 h 10000"/>
                <a:gd name="connsiteX49" fmla="*/ 10 w 10000"/>
                <a:gd name="connsiteY49" fmla="*/ 9851 h 10000"/>
                <a:gd name="connsiteX50" fmla="*/ 0 w 10000"/>
                <a:gd name="connsiteY50" fmla="*/ 10000 h 10000"/>
                <a:gd name="connsiteX0" fmla="*/ 10000 w 10000"/>
                <a:gd name="connsiteY0" fmla="*/ 0 h 10000"/>
                <a:gd name="connsiteX1" fmla="*/ 9471 w 10000"/>
                <a:gd name="connsiteY1" fmla="*/ 22 h 10000"/>
                <a:gd name="connsiteX2" fmla="*/ 8929 w 10000"/>
                <a:gd name="connsiteY2" fmla="*/ 11 h 10000"/>
                <a:gd name="connsiteX3" fmla="*/ 8620 w 10000"/>
                <a:gd name="connsiteY3" fmla="*/ 22 h 10000"/>
                <a:gd name="connsiteX4" fmla="*/ 8382 w 10000"/>
                <a:gd name="connsiteY4" fmla="*/ 80 h 10000"/>
                <a:gd name="connsiteX5" fmla="*/ 8114 w 10000"/>
                <a:gd name="connsiteY5" fmla="*/ 91 h 10000"/>
                <a:gd name="connsiteX6" fmla="*/ 7841 w 10000"/>
                <a:gd name="connsiteY6" fmla="*/ 122 h 10000"/>
                <a:gd name="connsiteX7" fmla="*/ 7568 w 10000"/>
                <a:gd name="connsiteY7" fmla="*/ 154 h 10000"/>
                <a:gd name="connsiteX8" fmla="*/ 7310 w 10000"/>
                <a:gd name="connsiteY8" fmla="*/ 192 h 10000"/>
                <a:gd name="connsiteX9" fmla="*/ 7037 w 10000"/>
                <a:gd name="connsiteY9" fmla="*/ 245 h 10000"/>
                <a:gd name="connsiteX10" fmla="*/ 6773 w 10000"/>
                <a:gd name="connsiteY10" fmla="*/ 304 h 10000"/>
                <a:gd name="connsiteX11" fmla="*/ 6505 w 10000"/>
                <a:gd name="connsiteY11" fmla="*/ 367 h 10000"/>
                <a:gd name="connsiteX12" fmla="*/ 6242 w 10000"/>
                <a:gd name="connsiteY12" fmla="*/ 436 h 10000"/>
                <a:gd name="connsiteX13" fmla="*/ 5990 w 10000"/>
                <a:gd name="connsiteY13" fmla="*/ 526 h 10000"/>
                <a:gd name="connsiteX14" fmla="*/ 5727 w 10000"/>
                <a:gd name="connsiteY14" fmla="*/ 622 h 10000"/>
                <a:gd name="connsiteX15" fmla="*/ 5475 w 10000"/>
                <a:gd name="connsiteY15" fmla="*/ 724 h 10000"/>
                <a:gd name="connsiteX16" fmla="*/ 5227 w 10000"/>
                <a:gd name="connsiteY16" fmla="*/ 835 h 10000"/>
                <a:gd name="connsiteX17" fmla="*/ 4974 w 10000"/>
                <a:gd name="connsiteY17" fmla="*/ 945 h 10000"/>
                <a:gd name="connsiteX18" fmla="*/ 4721 w 10000"/>
                <a:gd name="connsiteY18" fmla="*/ 1079 h 10000"/>
                <a:gd name="connsiteX19" fmla="*/ 4480 w 10000"/>
                <a:gd name="connsiteY19" fmla="*/ 1222 h 10000"/>
                <a:gd name="connsiteX20" fmla="*/ 4249 w 10000"/>
                <a:gd name="connsiteY20" fmla="*/ 1370 h 10000"/>
                <a:gd name="connsiteX21" fmla="*/ 4007 w 10000"/>
                <a:gd name="connsiteY21" fmla="*/ 1536 h 10000"/>
                <a:gd name="connsiteX22" fmla="*/ 3776 w 10000"/>
                <a:gd name="connsiteY22" fmla="*/ 1706 h 10000"/>
                <a:gd name="connsiteX23" fmla="*/ 3555 w 10000"/>
                <a:gd name="connsiteY23" fmla="*/ 1892 h 10000"/>
                <a:gd name="connsiteX24" fmla="*/ 3324 w 10000"/>
                <a:gd name="connsiteY24" fmla="*/ 2083 h 10000"/>
                <a:gd name="connsiteX25" fmla="*/ 3114 w 10000"/>
                <a:gd name="connsiteY25" fmla="*/ 2285 h 10000"/>
                <a:gd name="connsiteX26" fmla="*/ 2892 w 10000"/>
                <a:gd name="connsiteY26" fmla="*/ 2514 h 10000"/>
                <a:gd name="connsiteX27" fmla="*/ 2687 w 10000"/>
                <a:gd name="connsiteY27" fmla="*/ 2747 h 10000"/>
                <a:gd name="connsiteX28" fmla="*/ 2476 w 10000"/>
                <a:gd name="connsiteY28" fmla="*/ 2981 h 10000"/>
                <a:gd name="connsiteX29" fmla="*/ 2287 w 10000"/>
                <a:gd name="connsiteY29" fmla="*/ 3230 h 10000"/>
                <a:gd name="connsiteX30" fmla="*/ 2093 w 10000"/>
                <a:gd name="connsiteY30" fmla="*/ 3507 h 10000"/>
                <a:gd name="connsiteX31" fmla="*/ 1903 w 10000"/>
                <a:gd name="connsiteY31" fmla="*/ 3784 h 10000"/>
                <a:gd name="connsiteX32" fmla="*/ 1730 w 10000"/>
                <a:gd name="connsiteY32" fmla="*/ 4055 h 10000"/>
                <a:gd name="connsiteX33" fmla="*/ 1573 w 10000"/>
                <a:gd name="connsiteY33" fmla="*/ 4341 h 10000"/>
                <a:gd name="connsiteX34" fmla="*/ 1421 w 10000"/>
                <a:gd name="connsiteY34" fmla="*/ 4617 h 10000"/>
                <a:gd name="connsiteX35" fmla="*/ 1278 w 10000"/>
                <a:gd name="connsiteY35" fmla="*/ 4898 h 10000"/>
                <a:gd name="connsiteX36" fmla="*/ 1147 w 10000"/>
                <a:gd name="connsiteY36" fmla="*/ 5186 h 10000"/>
                <a:gd name="connsiteX37" fmla="*/ 1026 w 10000"/>
                <a:gd name="connsiteY37" fmla="*/ 5468 h 10000"/>
                <a:gd name="connsiteX38" fmla="*/ 904 w 10000"/>
                <a:gd name="connsiteY38" fmla="*/ 5754 h 10000"/>
                <a:gd name="connsiteX39" fmla="*/ 804 w 10000"/>
                <a:gd name="connsiteY39" fmla="*/ 6025 h 10000"/>
                <a:gd name="connsiteX40" fmla="*/ 704 w 10000"/>
                <a:gd name="connsiteY40" fmla="*/ 6302 h 10000"/>
                <a:gd name="connsiteX41" fmla="*/ 625 w 10000"/>
                <a:gd name="connsiteY41" fmla="*/ 6577 h 10000"/>
                <a:gd name="connsiteX42" fmla="*/ 547 w 10000"/>
                <a:gd name="connsiteY42" fmla="*/ 6838 h 10000"/>
                <a:gd name="connsiteX43" fmla="*/ 405 w 10000"/>
                <a:gd name="connsiteY43" fmla="*/ 7360 h 10000"/>
                <a:gd name="connsiteX44" fmla="*/ 295 w 10000"/>
                <a:gd name="connsiteY44" fmla="*/ 7847 h 10000"/>
                <a:gd name="connsiteX45" fmla="*/ 205 w 10000"/>
                <a:gd name="connsiteY45" fmla="*/ 8305 h 10000"/>
                <a:gd name="connsiteX46" fmla="*/ 131 w 10000"/>
                <a:gd name="connsiteY46" fmla="*/ 8709 h 10000"/>
                <a:gd name="connsiteX47" fmla="*/ 84 w 10000"/>
                <a:gd name="connsiteY47" fmla="*/ 9086 h 10000"/>
                <a:gd name="connsiteX48" fmla="*/ 42 w 10000"/>
                <a:gd name="connsiteY48" fmla="*/ 9404 h 10000"/>
                <a:gd name="connsiteX49" fmla="*/ 10 w 10000"/>
                <a:gd name="connsiteY49" fmla="*/ 9851 h 10000"/>
                <a:gd name="connsiteX50" fmla="*/ 0 w 10000"/>
                <a:gd name="connsiteY50" fmla="*/ 10000 h 10000"/>
                <a:gd name="connsiteX0" fmla="*/ 10000 w 10000"/>
                <a:gd name="connsiteY0" fmla="*/ 26 h 10026"/>
                <a:gd name="connsiteX1" fmla="*/ 9471 w 10000"/>
                <a:gd name="connsiteY1" fmla="*/ 0 h 10026"/>
                <a:gd name="connsiteX2" fmla="*/ 8929 w 10000"/>
                <a:gd name="connsiteY2" fmla="*/ 37 h 10026"/>
                <a:gd name="connsiteX3" fmla="*/ 8620 w 10000"/>
                <a:gd name="connsiteY3" fmla="*/ 48 h 10026"/>
                <a:gd name="connsiteX4" fmla="*/ 8382 w 10000"/>
                <a:gd name="connsiteY4" fmla="*/ 106 h 10026"/>
                <a:gd name="connsiteX5" fmla="*/ 8114 w 10000"/>
                <a:gd name="connsiteY5" fmla="*/ 117 h 10026"/>
                <a:gd name="connsiteX6" fmla="*/ 7841 w 10000"/>
                <a:gd name="connsiteY6" fmla="*/ 148 h 10026"/>
                <a:gd name="connsiteX7" fmla="*/ 7568 w 10000"/>
                <a:gd name="connsiteY7" fmla="*/ 180 h 10026"/>
                <a:gd name="connsiteX8" fmla="*/ 7310 w 10000"/>
                <a:gd name="connsiteY8" fmla="*/ 218 h 10026"/>
                <a:gd name="connsiteX9" fmla="*/ 7037 w 10000"/>
                <a:gd name="connsiteY9" fmla="*/ 271 h 10026"/>
                <a:gd name="connsiteX10" fmla="*/ 6773 w 10000"/>
                <a:gd name="connsiteY10" fmla="*/ 330 h 10026"/>
                <a:gd name="connsiteX11" fmla="*/ 6505 w 10000"/>
                <a:gd name="connsiteY11" fmla="*/ 393 h 10026"/>
                <a:gd name="connsiteX12" fmla="*/ 6242 w 10000"/>
                <a:gd name="connsiteY12" fmla="*/ 462 h 10026"/>
                <a:gd name="connsiteX13" fmla="*/ 5990 w 10000"/>
                <a:gd name="connsiteY13" fmla="*/ 552 h 10026"/>
                <a:gd name="connsiteX14" fmla="*/ 5727 w 10000"/>
                <a:gd name="connsiteY14" fmla="*/ 648 h 10026"/>
                <a:gd name="connsiteX15" fmla="*/ 5475 w 10000"/>
                <a:gd name="connsiteY15" fmla="*/ 750 h 10026"/>
                <a:gd name="connsiteX16" fmla="*/ 5227 w 10000"/>
                <a:gd name="connsiteY16" fmla="*/ 861 h 10026"/>
                <a:gd name="connsiteX17" fmla="*/ 4974 w 10000"/>
                <a:gd name="connsiteY17" fmla="*/ 971 h 10026"/>
                <a:gd name="connsiteX18" fmla="*/ 4721 w 10000"/>
                <a:gd name="connsiteY18" fmla="*/ 1105 h 10026"/>
                <a:gd name="connsiteX19" fmla="*/ 4480 w 10000"/>
                <a:gd name="connsiteY19" fmla="*/ 1248 h 10026"/>
                <a:gd name="connsiteX20" fmla="*/ 4249 w 10000"/>
                <a:gd name="connsiteY20" fmla="*/ 1396 h 10026"/>
                <a:gd name="connsiteX21" fmla="*/ 4007 w 10000"/>
                <a:gd name="connsiteY21" fmla="*/ 1562 h 10026"/>
                <a:gd name="connsiteX22" fmla="*/ 3776 w 10000"/>
                <a:gd name="connsiteY22" fmla="*/ 1732 h 10026"/>
                <a:gd name="connsiteX23" fmla="*/ 3555 w 10000"/>
                <a:gd name="connsiteY23" fmla="*/ 1918 h 10026"/>
                <a:gd name="connsiteX24" fmla="*/ 3324 w 10000"/>
                <a:gd name="connsiteY24" fmla="*/ 2109 h 10026"/>
                <a:gd name="connsiteX25" fmla="*/ 3114 w 10000"/>
                <a:gd name="connsiteY25" fmla="*/ 2311 h 10026"/>
                <a:gd name="connsiteX26" fmla="*/ 2892 w 10000"/>
                <a:gd name="connsiteY26" fmla="*/ 2540 h 10026"/>
                <a:gd name="connsiteX27" fmla="*/ 2687 w 10000"/>
                <a:gd name="connsiteY27" fmla="*/ 2773 h 10026"/>
                <a:gd name="connsiteX28" fmla="*/ 2476 w 10000"/>
                <a:gd name="connsiteY28" fmla="*/ 3007 h 10026"/>
                <a:gd name="connsiteX29" fmla="*/ 2287 w 10000"/>
                <a:gd name="connsiteY29" fmla="*/ 3256 h 10026"/>
                <a:gd name="connsiteX30" fmla="*/ 2093 w 10000"/>
                <a:gd name="connsiteY30" fmla="*/ 3533 h 10026"/>
                <a:gd name="connsiteX31" fmla="*/ 1903 w 10000"/>
                <a:gd name="connsiteY31" fmla="*/ 3810 h 10026"/>
                <a:gd name="connsiteX32" fmla="*/ 1730 w 10000"/>
                <a:gd name="connsiteY32" fmla="*/ 4081 h 10026"/>
                <a:gd name="connsiteX33" fmla="*/ 1573 w 10000"/>
                <a:gd name="connsiteY33" fmla="*/ 4367 h 10026"/>
                <a:gd name="connsiteX34" fmla="*/ 1421 w 10000"/>
                <a:gd name="connsiteY34" fmla="*/ 4643 h 10026"/>
                <a:gd name="connsiteX35" fmla="*/ 1278 w 10000"/>
                <a:gd name="connsiteY35" fmla="*/ 4924 h 10026"/>
                <a:gd name="connsiteX36" fmla="*/ 1147 w 10000"/>
                <a:gd name="connsiteY36" fmla="*/ 5212 h 10026"/>
                <a:gd name="connsiteX37" fmla="*/ 1026 w 10000"/>
                <a:gd name="connsiteY37" fmla="*/ 5494 h 10026"/>
                <a:gd name="connsiteX38" fmla="*/ 904 w 10000"/>
                <a:gd name="connsiteY38" fmla="*/ 5780 h 10026"/>
                <a:gd name="connsiteX39" fmla="*/ 804 w 10000"/>
                <a:gd name="connsiteY39" fmla="*/ 6051 h 10026"/>
                <a:gd name="connsiteX40" fmla="*/ 704 w 10000"/>
                <a:gd name="connsiteY40" fmla="*/ 6328 h 10026"/>
                <a:gd name="connsiteX41" fmla="*/ 625 w 10000"/>
                <a:gd name="connsiteY41" fmla="*/ 6603 h 10026"/>
                <a:gd name="connsiteX42" fmla="*/ 547 w 10000"/>
                <a:gd name="connsiteY42" fmla="*/ 6864 h 10026"/>
                <a:gd name="connsiteX43" fmla="*/ 405 w 10000"/>
                <a:gd name="connsiteY43" fmla="*/ 7386 h 10026"/>
                <a:gd name="connsiteX44" fmla="*/ 295 w 10000"/>
                <a:gd name="connsiteY44" fmla="*/ 7873 h 10026"/>
                <a:gd name="connsiteX45" fmla="*/ 205 w 10000"/>
                <a:gd name="connsiteY45" fmla="*/ 8331 h 10026"/>
                <a:gd name="connsiteX46" fmla="*/ 131 w 10000"/>
                <a:gd name="connsiteY46" fmla="*/ 8735 h 10026"/>
                <a:gd name="connsiteX47" fmla="*/ 84 w 10000"/>
                <a:gd name="connsiteY47" fmla="*/ 9112 h 10026"/>
                <a:gd name="connsiteX48" fmla="*/ 42 w 10000"/>
                <a:gd name="connsiteY48" fmla="*/ 9430 h 10026"/>
                <a:gd name="connsiteX49" fmla="*/ 10 w 10000"/>
                <a:gd name="connsiteY49" fmla="*/ 9877 h 10026"/>
                <a:gd name="connsiteX50" fmla="*/ 0 w 10000"/>
                <a:gd name="connsiteY50" fmla="*/ 10026 h 10026"/>
                <a:gd name="connsiteX0" fmla="*/ 10000 w 10000"/>
                <a:gd name="connsiteY0" fmla="*/ 26 h 10026"/>
                <a:gd name="connsiteX1" fmla="*/ 9471 w 10000"/>
                <a:gd name="connsiteY1" fmla="*/ 0 h 10026"/>
                <a:gd name="connsiteX2" fmla="*/ 8929 w 10000"/>
                <a:gd name="connsiteY2" fmla="*/ 37 h 10026"/>
                <a:gd name="connsiteX3" fmla="*/ 8382 w 10000"/>
                <a:gd name="connsiteY3" fmla="*/ 106 h 10026"/>
                <a:gd name="connsiteX4" fmla="*/ 8114 w 10000"/>
                <a:gd name="connsiteY4" fmla="*/ 117 h 10026"/>
                <a:gd name="connsiteX5" fmla="*/ 7841 w 10000"/>
                <a:gd name="connsiteY5" fmla="*/ 148 h 10026"/>
                <a:gd name="connsiteX6" fmla="*/ 7568 w 10000"/>
                <a:gd name="connsiteY6" fmla="*/ 180 h 10026"/>
                <a:gd name="connsiteX7" fmla="*/ 7310 w 10000"/>
                <a:gd name="connsiteY7" fmla="*/ 218 h 10026"/>
                <a:gd name="connsiteX8" fmla="*/ 7037 w 10000"/>
                <a:gd name="connsiteY8" fmla="*/ 271 h 10026"/>
                <a:gd name="connsiteX9" fmla="*/ 6773 w 10000"/>
                <a:gd name="connsiteY9" fmla="*/ 330 h 10026"/>
                <a:gd name="connsiteX10" fmla="*/ 6505 w 10000"/>
                <a:gd name="connsiteY10" fmla="*/ 393 h 10026"/>
                <a:gd name="connsiteX11" fmla="*/ 6242 w 10000"/>
                <a:gd name="connsiteY11" fmla="*/ 462 h 10026"/>
                <a:gd name="connsiteX12" fmla="*/ 5990 w 10000"/>
                <a:gd name="connsiteY12" fmla="*/ 552 h 10026"/>
                <a:gd name="connsiteX13" fmla="*/ 5727 w 10000"/>
                <a:gd name="connsiteY13" fmla="*/ 648 h 10026"/>
                <a:gd name="connsiteX14" fmla="*/ 5475 w 10000"/>
                <a:gd name="connsiteY14" fmla="*/ 750 h 10026"/>
                <a:gd name="connsiteX15" fmla="*/ 5227 w 10000"/>
                <a:gd name="connsiteY15" fmla="*/ 861 h 10026"/>
                <a:gd name="connsiteX16" fmla="*/ 4974 w 10000"/>
                <a:gd name="connsiteY16" fmla="*/ 971 h 10026"/>
                <a:gd name="connsiteX17" fmla="*/ 4721 w 10000"/>
                <a:gd name="connsiteY17" fmla="*/ 1105 h 10026"/>
                <a:gd name="connsiteX18" fmla="*/ 4480 w 10000"/>
                <a:gd name="connsiteY18" fmla="*/ 1248 h 10026"/>
                <a:gd name="connsiteX19" fmla="*/ 4249 w 10000"/>
                <a:gd name="connsiteY19" fmla="*/ 1396 h 10026"/>
                <a:gd name="connsiteX20" fmla="*/ 4007 w 10000"/>
                <a:gd name="connsiteY20" fmla="*/ 1562 h 10026"/>
                <a:gd name="connsiteX21" fmla="*/ 3776 w 10000"/>
                <a:gd name="connsiteY21" fmla="*/ 1732 h 10026"/>
                <a:gd name="connsiteX22" fmla="*/ 3555 w 10000"/>
                <a:gd name="connsiteY22" fmla="*/ 1918 h 10026"/>
                <a:gd name="connsiteX23" fmla="*/ 3324 w 10000"/>
                <a:gd name="connsiteY23" fmla="*/ 2109 h 10026"/>
                <a:gd name="connsiteX24" fmla="*/ 3114 w 10000"/>
                <a:gd name="connsiteY24" fmla="*/ 2311 h 10026"/>
                <a:gd name="connsiteX25" fmla="*/ 2892 w 10000"/>
                <a:gd name="connsiteY25" fmla="*/ 2540 h 10026"/>
                <a:gd name="connsiteX26" fmla="*/ 2687 w 10000"/>
                <a:gd name="connsiteY26" fmla="*/ 2773 h 10026"/>
                <a:gd name="connsiteX27" fmla="*/ 2476 w 10000"/>
                <a:gd name="connsiteY27" fmla="*/ 3007 h 10026"/>
                <a:gd name="connsiteX28" fmla="*/ 2287 w 10000"/>
                <a:gd name="connsiteY28" fmla="*/ 3256 h 10026"/>
                <a:gd name="connsiteX29" fmla="*/ 2093 w 10000"/>
                <a:gd name="connsiteY29" fmla="*/ 3533 h 10026"/>
                <a:gd name="connsiteX30" fmla="*/ 1903 w 10000"/>
                <a:gd name="connsiteY30" fmla="*/ 3810 h 10026"/>
                <a:gd name="connsiteX31" fmla="*/ 1730 w 10000"/>
                <a:gd name="connsiteY31" fmla="*/ 4081 h 10026"/>
                <a:gd name="connsiteX32" fmla="*/ 1573 w 10000"/>
                <a:gd name="connsiteY32" fmla="*/ 4367 h 10026"/>
                <a:gd name="connsiteX33" fmla="*/ 1421 w 10000"/>
                <a:gd name="connsiteY33" fmla="*/ 4643 h 10026"/>
                <a:gd name="connsiteX34" fmla="*/ 1278 w 10000"/>
                <a:gd name="connsiteY34" fmla="*/ 4924 h 10026"/>
                <a:gd name="connsiteX35" fmla="*/ 1147 w 10000"/>
                <a:gd name="connsiteY35" fmla="*/ 5212 h 10026"/>
                <a:gd name="connsiteX36" fmla="*/ 1026 w 10000"/>
                <a:gd name="connsiteY36" fmla="*/ 5494 h 10026"/>
                <a:gd name="connsiteX37" fmla="*/ 904 w 10000"/>
                <a:gd name="connsiteY37" fmla="*/ 5780 h 10026"/>
                <a:gd name="connsiteX38" fmla="*/ 804 w 10000"/>
                <a:gd name="connsiteY38" fmla="*/ 6051 h 10026"/>
                <a:gd name="connsiteX39" fmla="*/ 704 w 10000"/>
                <a:gd name="connsiteY39" fmla="*/ 6328 h 10026"/>
                <a:gd name="connsiteX40" fmla="*/ 625 w 10000"/>
                <a:gd name="connsiteY40" fmla="*/ 6603 h 10026"/>
                <a:gd name="connsiteX41" fmla="*/ 547 w 10000"/>
                <a:gd name="connsiteY41" fmla="*/ 6864 h 10026"/>
                <a:gd name="connsiteX42" fmla="*/ 405 w 10000"/>
                <a:gd name="connsiteY42" fmla="*/ 7386 h 10026"/>
                <a:gd name="connsiteX43" fmla="*/ 295 w 10000"/>
                <a:gd name="connsiteY43" fmla="*/ 7873 h 10026"/>
                <a:gd name="connsiteX44" fmla="*/ 205 w 10000"/>
                <a:gd name="connsiteY44" fmla="*/ 8331 h 10026"/>
                <a:gd name="connsiteX45" fmla="*/ 131 w 10000"/>
                <a:gd name="connsiteY45" fmla="*/ 8735 h 10026"/>
                <a:gd name="connsiteX46" fmla="*/ 84 w 10000"/>
                <a:gd name="connsiteY46" fmla="*/ 9112 h 10026"/>
                <a:gd name="connsiteX47" fmla="*/ 42 w 10000"/>
                <a:gd name="connsiteY47" fmla="*/ 9430 h 10026"/>
                <a:gd name="connsiteX48" fmla="*/ 10 w 10000"/>
                <a:gd name="connsiteY48" fmla="*/ 9877 h 10026"/>
                <a:gd name="connsiteX49" fmla="*/ 0 w 10000"/>
                <a:gd name="connsiteY49" fmla="*/ 10026 h 10026"/>
                <a:gd name="connsiteX0" fmla="*/ 10000 w 10000"/>
                <a:gd name="connsiteY0" fmla="*/ 26 h 10026"/>
                <a:gd name="connsiteX1" fmla="*/ 9471 w 10000"/>
                <a:gd name="connsiteY1" fmla="*/ 0 h 10026"/>
                <a:gd name="connsiteX2" fmla="*/ 8929 w 10000"/>
                <a:gd name="connsiteY2" fmla="*/ 37 h 10026"/>
                <a:gd name="connsiteX3" fmla="*/ 8418 w 10000"/>
                <a:gd name="connsiteY3" fmla="*/ 58 h 10026"/>
                <a:gd name="connsiteX4" fmla="*/ 8114 w 10000"/>
                <a:gd name="connsiteY4" fmla="*/ 117 h 10026"/>
                <a:gd name="connsiteX5" fmla="*/ 7841 w 10000"/>
                <a:gd name="connsiteY5" fmla="*/ 148 h 10026"/>
                <a:gd name="connsiteX6" fmla="*/ 7568 w 10000"/>
                <a:gd name="connsiteY6" fmla="*/ 180 h 10026"/>
                <a:gd name="connsiteX7" fmla="*/ 7310 w 10000"/>
                <a:gd name="connsiteY7" fmla="*/ 218 h 10026"/>
                <a:gd name="connsiteX8" fmla="*/ 7037 w 10000"/>
                <a:gd name="connsiteY8" fmla="*/ 271 h 10026"/>
                <a:gd name="connsiteX9" fmla="*/ 6773 w 10000"/>
                <a:gd name="connsiteY9" fmla="*/ 330 h 10026"/>
                <a:gd name="connsiteX10" fmla="*/ 6505 w 10000"/>
                <a:gd name="connsiteY10" fmla="*/ 393 h 10026"/>
                <a:gd name="connsiteX11" fmla="*/ 6242 w 10000"/>
                <a:gd name="connsiteY11" fmla="*/ 462 h 10026"/>
                <a:gd name="connsiteX12" fmla="*/ 5990 w 10000"/>
                <a:gd name="connsiteY12" fmla="*/ 552 h 10026"/>
                <a:gd name="connsiteX13" fmla="*/ 5727 w 10000"/>
                <a:gd name="connsiteY13" fmla="*/ 648 h 10026"/>
                <a:gd name="connsiteX14" fmla="*/ 5475 w 10000"/>
                <a:gd name="connsiteY14" fmla="*/ 750 h 10026"/>
                <a:gd name="connsiteX15" fmla="*/ 5227 w 10000"/>
                <a:gd name="connsiteY15" fmla="*/ 861 h 10026"/>
                <a:gd name="connsiteX16" fmla="*/ 4974 w 10000"/>
                <a:gd name="connsiteY16" fmla="*/ 971 h 10026"/>
                <a:gd name="connsiteX17" fmla="*/ 4721 w 10000"/>
                <a:gd name="connsiteY17" fmla="*/ 1105 h 10026"/>
                <a:gd name="connsiteX18" fmla="*/ 4480 w 10000"/>
                <a:gd name="connsiteY18" fmla="*/ 1248 h 10026"/>
                <a:gd name="connsiteX19" fmla="*/ 4249 w 10000"/>
                <a:gd name="connsiteY19" fmla="*/ 1396 h 10026"/>
                <a:gd name="connsiteX20" fmla="*/ 4007 w 10000"/>
                <a:gd name="connsiteY20" fmla="*/ 1562 h 10026"/>
                <a:gd name="connsiteX21" fmla="*/ 3776 w 10000"/>
                <a:gd name="connsiteY21" fmla="*/ 1732 h 10026"/>
                <a:gd name="connsiteX22" fmla="*/ 3555 w 10000"/>
                <a:gd name="connsiteY22" fmla="*/ 1918 h 10026"/>
                <a:gd name="connsiteX23" fmla="*/ 3324 w 10000"/>
                <a:gd name="connsiteY23" fmla="*/ 2109 h 10026"/>
                <a:gd name="connsiteX24" fmla="*/ 3114 w 10000"/>
                <a:gd name="connsiteY24" fmla="*/ 2311 h 10026"/>
                <a:gd name="connsiteX25" fmla="*/ 2892 w 10000"/>
                <a:gd name="connsiteY25" fmla="*/ 2540 h 10026"/>
                <a:gd name="connsiteX26" fmla="*/ 2687 w 10000"/>
                <a:gd name="connsiteY26" fmla="*/ 2773 h 10026"/>
                <a:gd name="connsiteX27" fmla="*/ 2476 w 10000"/>
                <a:gd name="connsiteY27" fmla="*/ 3007 h 10026"/>
                <a:gd name="connsiteX28" fmla="*/ 2287 w 10000"/>
                <a:gd name="connsiteY28" fmla="*/ 3256 h 10026"/>
                <a:gd name="connsiteX29" fmla="*/ 2093 w 10000"/>
                <a:gd name="connsiteY29" fmla="*/ 3533 h 10026"/>
                <a:gd name="connsiteX30" fmla="*/ 1903 w 10000"/>
                <a:gd name="connsiteY30" fmla="*/ 3810 h 10026"/>
                <a:gd name="connsiteX31" fmla="*/ 1730 w 10000"/>
                <a:gd name="connsiteY31" fmla="*/ 4081 h 10026"/>
                <a:gd name="connsiteX32" fmla="*/ 1573 w 10000"/>
                <a:gd name="connsiteY32" fmla="*/ 4367 h 10026"/>
                <a:gd name="connsiteX33" fmla="*/ 1421 w 10000"/>
                <a:gd name="connsiteY33" fmla="*/ 4643 h 10026"/>
                <a:gd name="connsiteX34" fmla="*/ 1278 w 10000"/>
                <a:gd name="connsiteY34" fmla="*/ 4924 h 10026"/>
                <a:gd name="connsiteX35" fmla="*/ 1147 w 10000"/>
                <a:gd name="connsiteY35" fmla="*/ 5212 h 10026"/>
                <a:gd name="connsiteX36" fmla="*/ 1026 w 10000"/>
                <a:gd name="connsiteY36" fmla="*/ 5494 h 10026"/>
                <a:gd name="connsiteX37" fmla="*/ 904 w 10000"/>
                <a:gd name="connsiteY37" fmla="*/ 5780 h 10026"/>
                <a:gd name="connsiteX38" fmla="*/ 804 w 10000"/>
                <a:gd name="connsiteY38" fmla="*/ 6051 h 10026"/>
                <a:gd name="connsiteX39" fmla="*/ 704 w 10000"/>
                <a:gd name="connsiteY39" fmla="*/ 6328 h 10026"/>
                <a:gd name="connsiteX40" fmla="*/ 625 w 10000"/>
                <a:gd name="connsiteY40" fmla="*/ 6603 h 10026"/>
                <a:gd name="connsiteX41" fmla="*/ 547 w 10000"/>
                <a:gd name="connsiteY41" fmla="*/ 6864 h 10026"/>
                <a:gd name="connsiteX42" fmla="*/ 405 w 10000"/>
                <a:gd name="connsiteY42" fmla="*/ 7386 h 10026"/>
                <a:gd name="connsiteX43" fmla="*/ 295 w 10000"/>
                <a:gd name="connsiteY43" fmla="*/ 7873 h 10026"/>
                <a:gd name="connsiteX44" fmla="*/ 205 w 10000"/>
                <a:gd name="connsiteY44" fmla="*/ 8331 h 10026"/>
                <a:gd name="connsiteX45" fmla="*/ 131 w 10000"/>
                <a:gd name="connsiteY45" fmla="*/ 8735 h 10026"/>
                <a:gd name="connsiteX46" fmla="*/ 84 w 10000"/>
                <a:gd name="connsiteY46" fmla="*/ 9112 h 10026"/>
                <a:gd name="connsiteX47" fmla="*/ 42 w 10000"/>
                <a:gd name="connsiteY47" fmla="*/ 9430 h 10026"/>
                <a:gd name="connsiteX48" fmla="*/ 10 w 10000"/>
                <a:gd name="connsiteY48" fmla="*/ 9877 h 10026"/>
                <a:gd name="connsiteX49" fmla="*/ 0 w 10000"/>
                <a:gd name="connsiteY49" fmla="*/ 10026 h 10026"/>
                <a:gd name="connsiteX0" fmla="*/ 10000 w 10000"/>
                <a:gd name="connsiteY0" fmla="*/ 26 h 10026"/>
                <a:gd name="connsiteX1" fmla="*/ 9471 w 10000"/>
                <a:gd name="connsiteY1" fmla="*/ 0 h 10026"/>
                <a:gd name="connsiteX2" fmla="*/ 8929 w 10000"/>
                <a:gd name="connsiteY2" fmla="*/ 37 h 10026"/>
                <a:gd name="connsiteX3" fmla="*/ 8436 w 10000"/>
                <a:gd name="connsiteY3" fmla="*/ 90 h 10026"/>
                <a:gd name="connsiteX4" fmla="*/ 8114 w 10000"/>
                <a:gd name="connsiteY4" fmla="*/ 117 h 10026"/>
                <a:gd name="connsiteX5" fmla="*/ 7841 w 10000"/>
                <a:gd name="connsiteY5" fmla="*/ 148 h 10026"/>
                <a:gd name="connsiteX6" fmla="*/ 7568 w 10000"/>
                <a:gd name="connsiteY6" fmla="*/ 180 h 10026"/>
                <a:gd name="connsiteX7" fmla="*/ 7310 w 10000"/>
                <a:gd name="connsiteY7" fmla="*/ 218 h 10026"/>
                <a:gd name="connsiteX8" fmla="*/ 7037 w 10000"/>
                <a:gd name="connsiteY8" fmla="*/ 271 h 10026"/>
                <a:gd name="connsiteX9" fmla="*/ 6773 w 10000"/>
                <a:gd name="connsiteY9" fmla="*/ 330 h 10026"/>
                <a:gd name="connsiteX10" fmla="*/ 6505 w 10000"/>
                <a:gd name="connsiteY10" fmla="*/ 393 h 10026"/>
                <a:gd name="connsiteX11" fmla="*/ 6242 w 10000"/>
                <a:gd name="connsiteY11" fmla="*/ 462 h 10026"/>
                <a:gd name="connsiteX12" fmla="*/ 5990 w 10000"/>
                <a:gd name="connsiteY12" fmla="*/ 552 h 10026"/>
                <a:gd name="connsiteX13" fmla="*/ 5727 w 10000"/>
                <a:gd name="connsiteY13" fmla="*/ 648 h 10026"/>
                <a:gd name="connsiteX14" fmla="*/ 5475 w 10000"/>
                <a:gd name="connsiteY14" fmla="*/ 750 h 10026"/>
                <a:gd name="connsiteX15" fmla="*/ 5227 w 10000"/>
                <a:gd name="connsiteY15" fmla="*/ 861 h 10026"/>
                <a:gd name="connsiteX16" fmla="*/ 4974 w 10000"/>
                <a:gd name="connsiteY16" fmla="*/ 971 h 10026"/>
                <a:gd name="connsiteX17" fmla="*/ 4721 w 10000"/>
                <a:gd name="connsiteY17" fmla="*/ 1105 h 10026"/>
                <a:gd name="connsiteX18" fmla="*/ 4480 w 10000"/>
                <a:gd name="connsiteY18" fmla="*/ 1248 h 10026"/>
                <a:gd name="connsiteX19" fmla="*/ 4249 w 10000"/>
                <a:gd name="connsiteY19" fmla="*/ 1396 h 10026"/>
                <a:gd name="connsiteX20" fmla="*/ 4007 w 10000"/>
                <a:gd name="connsiteY20" fmla="*/ 1562 h 10026"/>
                <a:gd name="connsiteX21" fmla="*/ 3776 w 10000"/>
                <a:gd name="connsiteY21" fmla="*/ 1732 h 10026"/>
                <a:gd name="connsiteX22" fmla="*/ 3555 w 10000"/>
                <a:gd name="connsiteY22" fmla="*/ 1918 h 10026"/>
                <a:gd name="connsiteX23" fmla="*/ 3324 w 10000"/>
                <a:gd name="connsiteY23" fmla="*/ 2109 h 10026"/>
                <a:gd name="connsiteX24" fmla="*/ 3114 w 10000"/>
                <a:gd name="connsiteY24" fmla="*/ 2311 h 10026"/>
                <a:gd name="connsiteX25" fmla="*/ 2892 w 10000"/>
                <a:gd name="connsiteY25" fmla="*/ 2540 h 10026"/>
                <a:gd name="connsiteX26" fmla="*/ 2687 w 10000"/>
                <a:gd name="connsiteY26" fmla="*/ 2773 h 10026"/>
                <a:gd name="connsiteX27" fmla="*/ 2476 w 10000"/>
                <a:gd name="connsiteY27" fmla="*/ 3007 h 10026"/>
                <a:gd name="connsiteX28" fmla="*/ 2287 w 10000"/>
                <a:gd name="connsiteY28" fmla="*/ 3256 h 10026"/>
                <a:gd name="connsiteX29" fmla="*/ 2093 w 10000"/>
                <a:gd name="connsiteY29" fmla="*/ 3533 h 10026"/>
                <a:gd name="connsiteX30" fmla="*/ 1903 w 10000"/>
                <a:gd name="connsiteY30" fmla="*/ 3810 h 10026"/>
                <a:gd name="connsiteX31" fmla="*/ 1730 w 10000"/>
                <a:gd name="connsiteY31" fmla="*/ 4081 h 10026"/>
                <a:gd name="connsiteX32" fmla="*/ 1573 w 10000"/>
                <a:gd name="connsiteY32" fmla="*/ 4367 h 10026"/>
                <a:gd name="connsiteX33" fmla="*/ 1421 w 10000"/>
                <a:gd name="connsiteY33" fmla="*/ 4643 h 10026"/>
                <a:gd name="connsiteX34" fmla="*/ 1278 w 10000"/>
                <a:gd name="connsiteY34" fmla="*/ 4924 h 10026"/>
                <a:gd name="connsiteX35" fmla="*/ 1147 w 10000"/>
                <a:gd name="connsiteY35" fmla="*/ 5212 h 10026"/>
                <a:gd name="connsiteX36" fmla="*/ 1026 w 10000"/>
                <a:gd name="connsiteY36" fmla="*/ 5494 h 10026"/>
                <a:gd name="connsiteX37" fmla="*/ 904 w 10000"/>
                <a:gd name="connsiteY37" fmla="*/ 5780 h 10026"/>
                <a:gd name="connsiteX38" fmla="*/ 804 w 10000"/>
                <a:gd name="connsiteY38" fmla="*/ 6051 h 10026"/>
                <a:gd name="connsiteX39" fmla="*/ 704 w 10000"/>
                <a:gd name="connsiteY39" fmla="*/ 6328 h 10026"/>
                <a:gd name="connsiteX40" fmla="*/ 625 w 10000"/>
                <a:gd name="connsiteY40" fmla="*/ 6603 h 10026"/>
                <a:gd name="connsiteX41" fmla="*/ 547 w 10000"/>
                <a:gd name="connsiteY41" fmla="*/ 6864 h 10026"/>
                <a:gd name="connsiteX42" fmla="*/ 405 w 10000"/>
                <a:gd name="connsiteY42" fmla="*/ 7386 h 10026"/>
                <a:gd name="connsiteX43" fmla="*/ 295 w 10000"/>
                <a:gd name="connsiteY43" fmla="*/ 7873 h 10026"/>
                <a:gd name="connsiteX44" fmla="*/ 205 w 10000"/>
                <a:gd name="connsiteY44" fmla="*/ 8331 h 10026"/>
                <a:gd name="connsiteX45" fmla="*/ 131 w 10000"/>
                <a:gd name="connsiteY45" fmla="*/ 8735 h 10026"/>
                <a:gd name="connsiteX46" fmla="*/ 84 w 10000"/>
                <a:gd name="connsiteY46" fmla="*/ 9112 h 10026"/>
                <a:gd name="connsiteX47" fmla="*/ 42 w 10000"/>
                <a:gd name="connsiteY47" fmla="*/ 9430 h 10026"/>
                <a:gd name="connsiteX48" fmla="*/ 10 w 10000"/>
                <a:gd name="connsiteY48" fmla="*/ 9877 h 10026"/>
                <a:gd name="connsiteX49" fmla="*/ 0 w 10000"/>
                <a:gd name="connsiteY49" fmla="*/ 10026 h 10026"/>
                <a:gd name="connsiteX0" fmla="*/ 10018 w 10018"/>
                <a:gd name="connsiteY0" fmla="*/ 0 h 10048"/>
                <a:gd name="connsiteX1" fmla="*/ 9471 w 10018"/>
                <a:gd name="connsiteY1" fmla="*/ 22 h 10048"/>
                <a:gd name="connsiteX2" fmla="*/ 8929 w 10018"/>
                <a:gd name="connsiteY2" fmla="*/ 59 h 10048"/>
                <a:gd name="connsiteX3" fmla="*/ 8436 w 10018"/>
                <a:gd name="connsiteY3" fmla="*/ 112 h 10048"/>
                <a:gd name="connsiteX4" fmla="*/ 8114 w 10018"/>
                <a:gd name="connsiteY4" fmla="*/ 139 h 10048"/>
                <a:gd name="connsiteX5" fmla="*/ 7841 w 10018"/>
                <a:gd name="connsiteY5" fmla="*/ 170 h 10048"/>
                <a:gd name="connsiteX6" fmla="*/ 7568 w 10018"/>
                <a:gd name="connsiteY6" fmla="*/ 202 h 10048"/>
                <a:gd name="connsiteX7" fmla="*/ 7310 w 10018"/>
                <a:gd name="connsiteY7" fmla="*/ 240 h 10048"/>
                <a:gd name="connsiteX8" fmla="*/ 7037 w 10018"/>
                <a:gd name="connsiteY8" fmla="*/ 293 h 10048"/>
                <a:gd name="connsiteX9" fmla="*/ 6773 w 10018"/>
                <a:gd name="connsiteY9" fmla="*/ 352 h 10048"/>
                <a:gd name="connsiteX10" fmla="*/ 6505 w 10018"/>
                <a:gd name="connsiteY10" fmla="*/ 415 h 10048"/>
                <a:gd name="connsiteX11" fmla="*/ 6242 w 10018"/>
                <a:gd name="connsiteY11" fmla="*/ 484 h 10048"/>
                <a:gd name="connsiteX12" fmla="*/ 5990 w 10018"/>
                <a:gd name="connsiteY12" fmla="*/ 574 h 10048"/>
                <a:gd name="connsiteX13" fmla="*/ 5727 w 10018"/>
                <a:gd name="connsiteY13" fmla="*/ 670 h 10048"/>
                <a:gd name="connsiteX14" fmla="*/ 5475 w 10018"/>
                <a:gd name="connsiteY14" fmla="*/ 772 h 10048"/>
                <a:gd name="connsiteX15" fmla="*/ 5227 w 10018"/>
                <a:gd name="connsiteY15" fmla="*/ 883 h 10048"/>
                <a:gd name="connsiteX16" fmla="*/ 4974 w 10018"/>
                <a:gd name="connsiteY16" fmla="*/ 993 h 10048"/>
                <a:gd name="connsiteX17" fmla="*/ 4721 w 10018"/>
                <a:gd name="connsiteY17" fmla="*/ 1127 h 10048"/>
                <a:gd name="connsiteX18" fmla="*/ 4480 w 10018"/>
                <a:gd name="connsiteY18" fmla="*/ 1270 h 10048"/>
                <a:gd name="connsiteX19" fmla="*/ 4249 w 10018"/>
                <a:gd name="connsiteY19" fmla="*/ 1418 h 10048"/>
                <a:gd name="connsiteX20" fmla="*/ 4007 w 10018"/>
                <a:gd name="connsiteY20" fmla="*/ 1584 h 10048"/>
                <a:gd name="connsiteX21" fmla="*/ 3776 w 10018"/>
                <a:gd name="connsiteY21" fmla="*/ 1754 h 10048"/>
                <a:gd name="connsiteX22" fmla="*/ 3555 w 10018"/>
                <a:gd name="connsiteY22" fmla="*/ 1940 h 10048"/>
                <a:gd name="connsiteX23" fmla="*/ 3324 w 10018"/>
                <a:gd name="connsiteY23" fmla="*/ 2131 h 10048"/>
                <a:gd name="connsiteX24" fmla="*/ 3114 w 10018"/>
                <a:gd name="connsiteY24" fmla="*/ 2333 h 10048"/>
                <a:gd name="connsiteX25" fmla="*/ 2892 w 10018"/>
                <a:gd name="connsiteY25" fmla="*/ 2562 h 10048"/>
                <a:gd name="connsiteX26" fmla="*/ 2687 w 10018"/>
                <a:gd name="connsiteY26" fmla="*/ 2795 h 10048"/>
                <a:gd name="connsiteX27" fmla="*/ 2476 w 10018"/>
                <a:gd name="connsiteY27" fmla="*/ 3029 h 10048"/>
                <a:gd name="connsiteX28" fmla="*/ 2287 w 10018"/>
                <a:gd name="connsiteY28" fmla="*/ 3278 h 10048"/>
                <a:gd name="connsiteX29" fmla="*/ 2093 w 10018"/>
                <a:gd name="connsiteY29" fmla="*/ 3555 h 10048"/>
                <a:gd name="connsiteX30" fmla="*/ 1903 w 10018"/>
                <a:gd name="connsiteY30" fmla="*/ 3832 h 10048"/>
                <a:gd name="connsiteX31" fmla="*/ 1730 w 10018"/>
                <a:gd name="connsiteY31" fmla="*/ 4103 h 10048"/>
                <a:gd name="connsiteX32" fmla="*/ 1573 w 10018"/>
                <a:gd name="connsiteY32" fmla="*/ 4389 h 10048"/>
                <a:gd name="connsiteX33" fmla="*/ 1421 w 10018"/>
                <a:gd name="connsiteY33" fmla="*/ 4665 h 10048"/>
                <a:gd name="connsiteX34" fmla="*/ 1278 w 10018"/>
                <a:gd name="connsiteY34" fmla="*/ 4946 h 10048"/>
                <a:gd name="connsiteX35" fmla="*/ 1147 w 10018"/>
                <a:gd name="connsiteY35" fmla="*/ 5234 h 10048"/>
                <a:gd name="connsiteX36" fmla="*/ 1026 w 10018"/>
                <a:gd name="connsiteY36" fmla="*/ 5516 h 10048"/>
                <a:gd name="connsiteX37" fmla="*/ 904 w 10018"/>
                <a:gd name="connsiteY37" fmla="*/ 5802 h 10048"/>
                <a:gd name="connsiteX38" fmla="*/ 804 w 10018"/>
                <a:gd name="connsiteY38" fmla="*/ 6073 h 10048"/>
                <a:gd name="connsiteX39" fmla="*/ 704 w 10018"/>
                <a:gd name="connsiteY39" fmla="*/ 6350 h 10048"/>
                <a:gd name="connsiteX40" fmla="*/ 625 w 10018"/>
                <a:gd name="connsiteY40" fmla="*/ 6625 h 10048"/>
                <a:gd name="connsiteX41" fmla="*/ 547 w 10018"/>
                <a:gd name="connsiteY41" fmla="*/ 6886 h 10048"/>
                <a:gd name="connsiteX42" fmla="*/ 405 w 10018"/>
                <a:gd name="connsiteY42" fmla="*/ 7408 h 10048"/>
                <a:gd name="connsiteX43" fmla="*/ 295 w 10018"/>
                <a:gd name="connsiteY43" fmla="*/ 7895 h 10048"/>
                <a:gd name="connsiteX44" fmla="*/ 205 w 10018"/>
                <a:gd name="connsiteY44" fmla="*/ 8353 h 10048"/>
                <a:gd name="connsiteX45" fmla="*/ 131 w 10018"/>
                <a:gd name="connsiteY45" fmla="*/ 8757 h 10048"/>
                <a:gd name="connsiteX46" fmla="*/ 84 w 10018"/>
                <a:gd name="connsiteY46" fmla="*/ 9134 h 10048"/>
                <a:gd name="connsiteX47" fmla="*/ 42 w 10018"/>
                <a:gd name="connsiteY47" fmla="*/ 9452 h 10048"/>
                <a:gd name="connsiteX48" fmla="*/ 10 w 10018"/>
                <a:gd name="connsiteY48" fmla="*/ 9899 h 10048"/>
                <a:gd name="connsiteX49" fmla="*/ 0 w 10018"/>
                <a:gd name="connsiteY49" fmla="*/ 10048 h 10048"/>
                <a:gd name="connsiteX0" fmla="*/ 10045 w 10045"/>
                <a:gd name="connsiteY0" fmla="*/ 50 h 10026"/>
                <a:gd name="connsiteX1" fmla="*/ 9471 w 10045"/>
                <a:gd name="connsiteY1" fmla="*/ 0 h 10026"/>
                <a:gd name="connsiteX2" fmla="*/ 8929 w 10045"/>
                <a:gd name="connsiteY2" fmla="*/ 37 h 10026"/>
                <a:gd name="connsiteX3" fmla="*/ 8436 w 10045"/>
                <a:gd name="connsiteY3" fmla="*/ 90 h 10026"/>
                <a:gd name="connsiteX4" fmla="*/ 8114 w 10045"/>
                <a:gd name="connsiteY4" fmla="*/ 117 h 10026"/>
                <a:gd name="connsiteX5" fmla="*/ 7841 w 10045"/>
                <a:gd name="connsiteY5" fmla="*/ 148 h 10026"/>
                <a:gd name="connsiteX6" fmla="*/ 7568 w 10045"/>
                <a:gd name="connsiteY6" fmla="*/ 180 h 10026"/>
                <a:gd name="connsiteX7" fmla="*/ 7310 w 10045"/>
                <a:gd name="connsiteY7" fmla="*/ 218 h 10026"/>
                <a:gd name="connsiteX8" fmla="*/ 7037 w 10045"/>
                <a:gd name="connsiteY8" fmla="*/ 271 h 10026"/>
                <a:gd name="connsiteX9" fmla="*/ 6773 w 10045"/>
                <a:gd name="connsiteY9" fmla="*/ 330 h 10026"/>
                <a:gd name="connsiteX10" fmla="*/ 6505 w 10045"/>
                <a:gd name="connsiteY10" fmla="*/ 393 h 10026"/>
                <a:gd name="connsiteX11" fmla="*/ 6242 w 10045"/>
                <a:gd name="connsiteY11" fmla="*/ 462 h 10026"/>
                <a:gd name="connsiteX12" fmla="*/ 5990 w 10045"/>
                <a:gd name="connsiteY12" fmla="*/ 552 h 10026"/>
                <a:gd name="connsiteX13" fmla="*/ 5727 w 10045"/>
                <a:gd name="connsiteY13" fmla="*/ 648 h 10026"/>
                <a:gd name="connsiteX14" fmla="*/ 5475 w 10045"/>
                <a:gd name="connsiteY14" fmla="*/ 750 h 10026"/>
                <a:gd name="connsiteX15" fmla="*/ 5227 w 10045"/>
                <a:gd name="connsiteY15" fmla="*/ 861 h 10026"/>
                <a:gd name="connsiteX16" fmla="*/ 4974 w 10045"/>
                <a:gd name="connsiteY16" fmla="*/ 971 h 10026"/>
                <a:gd name="connsiteX17" fmla="*/ 4721 w 10045"/>
                <a:gd name="connsiteY17" fmla="*/ 1105 h 10026"/>
                <a:gd name="connsiteX18" fmla="*/ 4480 w 10045"/>
                <a:gd name="connsiteY18" fmla="*/ 1248 h 10026"/>
                <a:gd name="connsiteX19" fmla="*/ 4249 w 10045"/>
                <a:gd name="connsiteY19" fmla="*/ 1396 h 10026"/>
                <a:gd name="connsiteX20" fmla="*/ 4007 w 10045"/>
                <a:gd name="connsiteY20" fmla="*/ 1562 h 10026"/>
                <a:gd name="connsiteX21" fmla="*/ 3776 w 10045"/>
                <a:gd name="connsiteY21" fmla="*/ 1732 h 10026"/>
                <a:gd name="connsiteX22" fmla="*/ 3555 w 10045"/>
                <a:gd name="connsiteY22" fmla="*/ 1918 h 10026"/>
                <a:gd name="connsiteX23" fmla="*/ 3324 w 10045"/>
                <a:gd name="connsiteY23" fmla="*/ 2109 h 10026"/>
                <a:gd name="connsiteX24" fmla="*/ 3114 w 10045"/>
                <a:gd name="connsiteY24" fmla="*/ 2311 h 10026"/>
                <a:gd name="connsiteX25" fmla="*/ 2892 w 10045"/>
                <a:gd name="connsiteY25" fmla="*/ 2540 h 10026"/>
                <a:gd name="connsiteX26" fmla="*/ 2687 w 10045"/>
                <a:gd name="connsiteY26" fmla="*/ 2773 h 10026"/>
                <a:gd name="connsiteX27" fmla="*/ 2476 w 10045"/>
                <a:gd name="connsiteY27" fmla="*/ 3007 h 10026"/>
                <a:gd name="connsiteX28" fmla="*/ 2287 w 10045"/>
                <a:gd name="connsiteY28" fmla="*/ 3256 h 10026"/>
                <a:gd name="connsiteX29" fmla="*/ 2093 w 10045"/>
                <a:gd name="connsiteY29" fmla="*/ 3533 h 10026"/>
                <a:gd name="connsiteX30" fmla="*/ 1903 w 10045"/>
                <a:gd name="connsiteY30" fmla="*/ 3810 h 10026"/>
                <a:gd name="connsiteX31" fmla="*/ 1730 w 10045"/>
                <a:gd name="connsiteY31" fmla="*/ 4081 h 10026"/>
                <a:gd name="connsiteX32" fmla="*/ 1573 w 10045"/>
                <a:gd name="connsiteY32" fmla="*/ 4367 h 10026"/>
                <a:gd name="connsiteX33" fmla="*/ 1421 w 10045"/>
                <a:gd name="connsiteY33" fmla="*/ 4643 h 10026"/>
                <a:gd name="connsiteX34" fmla="*/ 1278 w 10045"/>
                <a:gd name="connsiteY34" fmla="*/ 4924 h 10026"/>
                <a:gd name="connsiteX35" fmla="*/ 1147 w 10045"/>
                <a:gd name="connsiteY35" fmla="*/ 5212 h 10026"/>
                <a:gd name="connsiteX36" fmla="*/ 1026 w 10045"/>
                <a:gd name="connsiteY36" fmla="*/ 5494 h 10026"/>
                <a:gd name="connsiteX37" fmla="*/ 904 w 10045"/>
                <a:gd name="connsiteY37" fmla="*/ 5780 h 10026"/>
                <a:gd name="connsiteX38" fmla="*/ 804 w 10045"/>
                <a:gd name="connsiteY38" fmla="*/ 6051 h 10026"/>
                <a:gd name="connsiteX39" fmla="*/ 704 w 10045"/>
                <a:gd name="connsiteY39" fmla="*/ 6328 h 10026"/>
                <a:gd name="connsiteX40" fmla="*/ 625 w 10045"/>
                <a:gd name="connsiteY40" fmla="*/ 6603 h 10026"/>
                <a:gd name="connsiteX41" fmla="*/ 547 w 10045"/>
                <a:gd name="connsiteY41" fmla="*/ 6864 h 10026"/>
                <a:gd name="connsiteX42" fmla="*/ 405 w 10045"/>
                <a:gd name="connsiteY42" fmla="*/ 7386 h 10026"/>
                <a:gd name="connsiteX43" fmla="*/ 295 w 10045"/>
                <a:gd name="connsiteY43" fmla="*/ 7873 h 10026"/>
                <a:gd name="connsiteX44" fmla="*/ 205 w 10045"/>
                <a:gd name="connsiteY44" fmla="*/ 8331 h 10026"/>
                <a:gd name="connsiteX45" fmla="*/ 131 w 10045"/>
                <a:gd name="connsiteY45" fmla="*/ 8735 h 10026"/>
                <a:gd name="connsiteX46" fmla="*/ 84 w 10045"/>
                <a:gd name="connsiteY46" fmla="*/ 9112 h 10026"/>
                <a:gd name="connsiteX47" fmla="*/ 42 w 10045"/>
                <a:gd name="connsiteY47" fmla="*/ 9430 h 10026"/>
                <a:gd name="connsiteX48" fmla="*/ 10 w 10045"/>
                <a:gd name="connsiteY48" fmla="*/ 9877 h 10026"/>
                <a:gd name="connsiteX49" fmla="*/ 0 w 10045"/>
                <a:gd name="connsiteY49" fmla="*/ 10026 h 10026"/>
                <a:gd name="connsiteX0" fmla="*/ 10045 w 10045"/>
                <a:gd name="connsiteY0" fmla="*/ 13 h 9989"/>
                <a:gd name="connsiteX1" fmla="*/ 9471 w 10045"/>
                <a:gd name="connsiteY1" fmla="*/ 11 h 9989"/>
                <a:gd name="connsiteX2" fmla="*/ 8929 w 10045"/>
                <a:gd name="connsiteY2" fmla="*/ 0 h 9989"/>
                <a:gd name="connsiteX3" fmla="*/ 8436 w 10045"/>
                <a:gd name="connsiteY3" fmla="*/ 53 h 9989"/>
                <a:gd name="connsiteX4" fmla="*/ 8114 w 10045"/>
                <a:gd name="connsiteY4" fmla="*/ 80 h 9989"/>
                <a:gd name="connsiteX5" fmla="*/ 7841 w 10045"/>
                <a:gd name="connsiteY5" fmla="*/ 111 h 9989"/>
                <a:gd name="connsiteX6" fmla="*/ 7568 w 10045"/>
                <a:gd name="connsiteY6" fmla="*/ 143 h 9989"/>
                <a:gd name="connsiteX7" fmla="*/ 7310 w 10045"/>
                <a:gd name="connsiteY7" fmla="*/ 181 h 9989"/>
                <a:gd name="connsiteX8" fmla="*/ 7037 w 10045"/>
                <a:gd name="connsiteY8" fmla="*/ 234 h 9989"/>
                <a:gd name="connsiteX9" fmla="*/ 6773 w 10045"/>
                <a:gd name="connsiteY9" fmla="*/ 293 h 9989"/>
                <a:gd name="connsiteX10" fmla="*/ 6505 w 10045"/>
                <a:gd name="connsiteY10" fmla="*/ 356 h 9989"/>
                <a:gd name="connsiteX11" fmla="*/ 6242 w 10045"/>
                <a:gd name="connsiteY11" fmla="*/ 425 h 9989"/>
                <a:gd name="connsiteX12" fmla="*/ 5990 w 10045"/>
                <a:gd name="connsiteY12" fmla="*/ 515 h 9989"/>
                <a:gd name="connsiteX13" fmla="*/ 5727 w 10045"/>
                <a:gd name="connsiteY13" fmla="*/ 611 h 9989"/>
                <a:gd name="connsiteX14" fmla="*/ 5475 w 10045"/>
                <a:gd name="connsiteY14" fmla="*/ 713 h 9989"/>
                <a:gd name="connsiteX15" fmla="*/ 5227 w 10045"/>
                <a:gd name="connsiteY15" fmla="*/ 824 h 9989"/>
                <a:gd name="connsiteX16" fmla="*/ 4974 w 10045"/>
                <a:gd name="connsiteY16" fmla="*/ 934 h 9989"/>
                <a:gd name="connsiteX17" fmla="*/ 4721 w 10045"/>
                <a:gd name="connsiteY17" fmla="*/ 1068 h 9989"/>
                <a:gd name="connsiteX18" fmla="*/ 4480 w 10045"/>
                <a:gd name="connsiteY18" fmla="*/ 1211 h 9989"/>
                <a:gd name="connsiteX19" fmla="*/ 4249 w 10045"/>
                <a:gd name="connsiteY19" fmla="*/ 1359 h 9989"/>
                <a:gd name="connsiteX20" fmla="*/ 4007 w 10045"/>
                <a:gd name="connsiteY20" fmla="*/ 1525 h 9989"/>
                <a:gd name="connsiteX21" fmla="*/ 3776 w 10045"/>
                <a:gd name="connsiteY21" fmla="*/ 1695 h 9989"/>
                <a:gd name="connsiteX22" fmla="*/ 3555 w 10045"/>
                <a:gd name="connsiteY22" fmla="*/ 1881 h 9989"/>
                <a:gd name="connsiteX23" fmla="*/ 3324 w 10045"/>
                <a:gd name="connsiteY23" fmla="*/ 2072 h 9989"/>
                <a:gd name="connsiteX24" fmla="*/ 3114 w 10045"/>
                <a:gd name="connsiteY24" fmla="*/ 2274 h 9989"/>
                <a:gd name="connsiteX25" fmla="*/ 2892 w 10045"/>
                <a:gd name="connsiteY25" fmla="*/ 2503 h 9989"/>
                <a:gd name="connsiteX26" fmla="*/ 2687 w 10045"/>
                <a:gd name="connsiteY26" fmla="*/ 2736 h 9989"/>
                <a:gd name="connsiteX27" fmla="*/ 2476 w 10045"/>
                <a:gd name="connsiteY27" fmla="*/ 2970 h 9989"/>
                <a:gd name="connsiteX28" fmla="*/ 2287 w 10045"/>
                <a:gd name="connsiteY28" fmla="*/ 3219 h 9989"/>
                <a:gd name="connsiteX29" fmla="*/ 2093 w 10045"/>
                <a:gd name="connsiteY29" fmla="*/ 3496 h 9989"/>
                <a:gd name="connsiteX30" fmla="*/ 1903 w 10045"/>
                <a:gd name="connsiteY30" fmla="*/ 3773 h 9989"/>
                <a:gd name="connsiteX31" fmla="*/ 1730 w 10045"/>
                <a:gd name="connsiteY31" fmla="*/ 4044 h 9989"/>
                <a:gd name="connsiteX32" fmla="*/ 1573 w 10045"/>
                <a:gd name="connsiteY32" fmla="*/ 4330 h 9989"/>
                <a:gd name="connsiteX33" fmla="*/ 1421 w 10045"/>
                <a:gd name="connsiteY33" fmla="*/ 4606 h 9989"/>
                <a:gd name="connsiteX34" fmla="*/ 1278 w 10045"/>
                <a:gd name="connsiteY34" fmla="*/ 4887 h 9989"/>
                <a:gd name="connsiteX35" fmla="*/ 1147 w 10045"/>
                <a:gd name="connsiteY35" fmla="*/ 5175 h 9989"/>
                <a:gd name="connsiteX36" fmla="*/ 1026 w 10045"/>
                <a:gd name="connsiteY36" fmla="*/ 5457 h 9989"/>
                <a:gd name="connsiteX37" fmla="*/ 904 w 10045"/>
                <a:gd name="connsiteY37" fmla="*/ 5743 h 9989"/>
                <a:gd name="connsiteX38" fmla="*/ 804 w 10045"/>
                <a:gd name="connsiteY38" fmla="*/ 6014 h 9989"/>
                <a:gd name="connsiteX39" fmla="*/ 704 w 10045"/>
                <a:gd name="connsiteY39" fmla="*/ 6291 h 9989"/>
                <a:gd name="connsiteX40" fmla="*/ 625 w 10045"/>
                <a:gd name="connsiteY40" fmla="*/ 6566 h 9989"/>
                <a:gd name="connsiteX41" fmla="*/ 547 w 10045"/>
                <a:gd name="connsiteY41" fmla="*/ 6827 h 9989"/>
                <a:gd name="connsiteX42" fmla="*/ 405 w 10045"/>
                <a:gd name="connsiteY42" fmla="*/ 7349 h 9989"/>
                <a:gd name="connsiteX43" fmla="*/ 295 w 10045"/>
                <a:gd name="connsiteY43" fmla="*/ 7836 h 9989"/>
                <a:gd name="connsiteX44" fmla="*/ 205 w 10045"/>
                <a:gd name="connsiteY44" fmla="*/ 8294 h 9989"/>
                <a:gd name="connsiteX45" fmla="*/ 131 w 10045"/>
                <a:gd name="connsiteY45" fmla="*/ 8698 h 9989"/>
                <a:gd name="connsiteX46" fmla="*/ 84 w 10045"/>
                <a:gd name="connsiteY46" fmla="*/ 9075 h 9989"/>
                <a:gd name="connsiteX47" fmla="*/ 42 w 10045"/>
                <a:gd name="connsiteY47" fmla="*/ 9393 h 9989"/>
                <a:gd name="connsiteX48" fmla="*/ 10 w 10045"/>
                <a:gd name="connsiteY48" fmla="*/ 9840 h 9989"/>
                <a:gd name="connsiteX49" fmla="*/ 0 w 10045"/>
                <a:gd name="connsiteY49" fmla="*/ 9989 h 9989"/>
                <a:gd name="connsiteX0" fmla="*/ 10000 w 10000"/>
                <a:gd name="connsiteY0" fmla="*/ 2 h 9989"/>
                <a:gd name="connsiteX1" fmla="*/ 9429 w 10000"/>
                <a:gd name="connsiteY1" fmla="*/ 0 h 9989"/>
                <a:gd name="connsiteX2" fmla="*/ 8889 w 10000"/>
                <a:gd name="connsiteY2" fmla="*/ 13 h 9989"/>
                <a:gd name="connsiteX3" fmla="*/ 8398 w 10000"/>
                <a:gd name="connsiteY3" fmla="*/ 42 h 9989"/>
                <a:gd name="connsiteX4" fmla="*/ 8078 w 10000"/>
                <a:gd name="connsiteY4" fmla="*/ 69 h 9989"/>
                <a:gd name="connsiteX5" fmla="*/ 7806 w 10000"/>
                <a:gd name="connsiteY5" fmla="*/ 100 h 9989"/>
                <a:gd name="connsiteX6" fmla="*/ 7534 w 10000"/>
                <a:gd name="connsiteY6" fmla="*/ 132 h 9989"/>
                <a:gd name="connsiteX7" fmla="*/ 7277 w 10000"/>
                <a:gd name="connsiteY7" fmla="*/ 170 h 9989"/>
                <a:gd name="connsiteX8" fmla="*/ 7005 w 10000"/>
                <a:gd name="connsiteY8" fmla="*/ 223 h 9989"/>
                <a:gd name="connsiteX9" fmla="*/ 6743 w 10000"/>
                <a:gd name="connsiteY9" fmla="*/ 282 h 9989"/>
                <a:gd name="connsiteX10" fmla="*/ 6476 w 10000"/>
                <a:gd name="connsiteY10" fmla="*/ 345 h 9989"/>
                <a:gd name="connsiteX11" fmla="*/ 6214 w 10000"/>
                <a:gd name="connsiteY11" fmla="*/ 414 h 9989"/>
                <a:gd name="connsiteX12" fmla="*/ 5963 w 10000"/>
                <a:gd name="connsiteY12" fmla="*/ 505 h 9989"/>
                <a:gd name="connsiteX13" fmla="*/ 5701 w 10000"/>
                <a:gd name="connsiteY13" fmla="*/ 601 h 9989"/>
                <a:gd name="connsiteX14" fmla="*/ 5450 w 10000"/>
                <a:gd name="connsiteY14" fmla="*/ 703 h 9989"/>
                <a:gd name="connsiteX15" fmla="*/ 5204 w 10000"/>
                <a:gd name="connsiteY15" fmla="*/ 814 h 9989"/>
                <a:gd name="connsiteX16" fmla="*/ 4952 w 10000"/>
                <a:gd name="connsiteY16" fmla="*/ 924 h 9989"/>
                <a:gd name="connsiteX17" fmla="*/ 4700 w 10000"/>
                <a:gd name="connsiteY17" fmla="*/ 1058 h 9989"/>
                <a:gd name="connsiteX18" fmla="*/ 4460 w 10000"/>
                <a:gd name="connsiteY18" fmla="*/ 1201 h 9989"/>
                <a:gd name="connsiteX19" fmla="*/ 4230 w 10000"/>
                <a:gd name="connsiteY19" fmla="*/ 1349 h 9989"/>
                <a:gd name="connsiteX20" fmla="*/ 3989 w 10000"/>
                <a:gd name="connsiteY20" fmla="*/ 1516 h 9989"/>
                <a:gd name="connsiteX21" fmla="*/ 3759 w 10000"/>
                <a:gd name="connsiteY21" fmla="*/ 1686 h 9989"/>
                <a:gd name="connsiteX22" fmla="*/ 3539 w 10000"/>
                <a:gd name="connsiteY22" fmla="*/ 1872 h 9989"/>
                <a:gd name="connsiteX23" fmla="*/ 3309 w 10000"/>
                <a:gd name="connsiteY23" fmla="*/ 2063 h 9989"/>
                <a:gd name="connsiteX24" fmla="*/ 3100 w 10000"/>
                <a:gd name="connsiteY24" fmla="*/ 2266 h 9989"/>
                <a:gd name="connsiteX25" fmla="*/ 2879 w 10000"/>
                <a:gd name="connsiteY25" fmla="*/ 2495 h 9989"/>
                <a:gd name="connsiteX26" fmla="*/ 2675 w 10000"/>
                <a:gd name="connsiteY26" fmla="*/ 2728 h 9989"/>
                <a:gd name="connsiteX27" fmla="*/ 2465 w 10000"/>
                <a:gd name="connsiteY27" fmla="*/ 2962 h 9989"/>
                <a:gd name="connsiteX28" fmla="*/ 2277 w 10000"/>
                <a:gd name="connsiteY28" fmla="*/ 3212 h 9989"/>
                <a:gd name="connsiteX29" fmla="*/ 2084 w 10000"/>
                <a:gd name="connsiteY29" fmla="*/ 3489 h 9989"/>
                <a:gd name="connsiteX30" fmla="*/ 1894 w 10000"/>
                <a:gd name="connsiteY30" fmla="*/ 3766 h 9989"/>
                <a:gd name="connsiteX31" fmla="*/ 1722 w 10000"/>
                <a:gd name="connsiteY31" fmla="*/ 4037 h 9989"/>
                <a:gd name="connsiteX32" fmla="*/ 1566 w 10000"/>
                <a:gd name="connsiteY32" fmla="*/ 4324 h 9989"/>
                <a:gd name="connsiteX33" fmla="*/ 1415 w 10000"/>
                <a:gd name="connsiteY33" fmla="*/ 4600 h 9989"/>
                <a:gd name="connsiteX34" fmla="*/ 1272 w 10000"/>
                <a:gd name="connsiteY34" fmla="*/ 4881 h 9989"/>
                <a:gd name="connsiteX35" fmla="*/ 1142 w 10000"/>
                <a:gd name="connsiteY35" fmla="*/ 5170 h 9989"/>
                <a:gd name="connsiteX36" fmla="*/ 1021 w 10000"/>
                <a:gd name="connsiteY36" fmla="*/ 5452 h 9989"/>
                <a:gd name="connsiteX37" fmla="*/ 900 w 10000"/>
                <a:gd name="connsiteY37" fmla="*/ 5738 h 9989"/>
                <a:gd name="connsiteX38" fmla="*/ 800 w 10000"/>
                <a:gd name="connsiteY38" fmla="*/ 6010 h 9989"/>
                <a:gd name="connsiteX39" fmla="*/ 701 w 10000"/>
                <a:gd name="connsiteY39" fmla="*/ 6287 h 9989"/>
                <a:gd name="connsiteX40" fmla="*/ 622 w 10000"/>
                <a:gd name="connsiteY40" fmla="*/ 6562 h 9989"/>
                <a:gd name="connsiteX41" fmla="*/ 545 w 10000"/>
                <a:gd name="connsiteY41" fmla="*/ 6824 h 9989"/>
                <a:gd name="connsiteX42" fmla="*/ 403 w 10000"/>
                <a:gd name="connsiteY42" fmla="*/ 7346 h 9989"/>
                <a:gd name="connsiteX43" fmla="*/ 294 w 10000"/>
                <a:gd name="connsiteY43" fmla="*/ 7834 h 9989"/>
                <a:gd name="connsiteX44" fmla="*/ 204 w 10000"/>
                <a:gd name="connsiteY44" fmla="*/ 8292 h 9989"/>
                <a:gd name="connsiteX45" fmla="*/ 130 w 10000"/>
                <a:gd name="connsiteY45" fmla="*/ 8697 h 9989"/>
                <a:gd name="connsiteX46" fmla="*/ 84 w 10000"/>
                <a:gd name="connsiteY46" fmla="*/ 9074 h 9989"/>
                <a:gd name="connsiteX47" fmla="*/ 42 w 10000"/>
                <a:gd name="connsiteY47" fmla="*/ 9392 h 9989"/>
                <a:gd name="connsiteX48" fmla="*/ 10 w 10000"/>
                <a:gd name="connsiteY48" fmla="*/ 9840 h 9989"/>
                <a:gd name="connsiteX49" fmla="*/ 0 w 10000"/>
                <a:gd name="connsiteY49" fmla="*/ 9989 h 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9989">
                  <a:moveTo>
                    <a:pt x="10000" y="2"/>
                  </a:moveTo>
                  <a:lnTo>
                    <a:pt x="9429" y="0"/>
                  </a:lnTo>
                  <a:lnTo>
                    <a:pt x="8889" y="13"/>
                  </a:lnTo>
                  <a:lnTo>
                    <a:pt x="8398" y="42"/>
                  </a:lnTo>
                  <a:lnTo>
                    <a:pt x="8078" y="69"/>
                  </a:lnTo>
                  <a:lnTo>
                    <a:pt x="7806" y="100"/>
                  </a:lnTo>
                  <a:lnTo>
                    <a:pt x="7534" y="132"/>
                  </a:lnTo>
                  <a:lnTo>
                    <a:pt x="7277" y="170"/>
                  </a:lnTo>
                  <a:lnTo>
                    <a:pt x="7005" y="223"/>
                  </a:lnTo>
                  <a:lnTo>
                    <a:pt x="6743" y="282"/>
                  </a:lnTo>
                  <a:lnTo>
                    <a:pt x="6476" y="345"/>
                  </a:lnTo>
                  <a:lnTo>
                    <a:pt x="6214" y="414"/>
                  </a:lnTo>
                  <a:lnTo>
                    <a:pt x="5963" y="505"/>
                  </a:lnTo>
                  <a:lnTo>
                    <a:pt x="5701" y="601"/>
                  </a:lnTo>
                  <a:lnTo>
                    <a:pt x="5450" y="703"/>
                  </a:lnTo>
                  <a:lnTo>
                    <a:pt x="5204" y="814"/>
                  </a:lnTo>
                  <a:lnTo>
                    <a:pt x="4952" y="924"/>
                  </a:lnTo>
                  <a:lnTo>
                    <a:pt x="4700" y="1058"/>
                  </a:lnTo>
                  <a:lnTo>
                    <a:pt x="4460" y="1201"/>
                  </a:lnTo>
                  <a:lnTo>
                    <a:pt x="4230" y="1349"/>
                  </a:lnTo>
                  <a:lnTo>
                    <a:pt x="3989" y="1516"/>
                  </a:lnTo>
                  <a:lnTo>
                    <a:pt x="3759" y="1686"/>
                  </a:lnTo>
                  <a:lnTo>
                    <a:pt x="3539" y="1872"/>
                  </a:lnTo>
                  <a:lnTo>
                    <a:pt x="3309" y="2063"/>
                  </a:lnTo>
                  <a:lnTo>
                    <a:pt x="3100" y="2266"/>
                  </a:lnTo>
                  <a:lnTo>
                    <a:pt x="2879" y="2495"/>
                  </a:lnTo>
                  <a:lnTo>
                    <a:pt x="2675" y="2728"/>
                  </a:lnTo>
                  <a:lnTo>
                    <a:pt x="2465" y="2962"/>
                  </a:lnTo>
                  <a:cubicBezTo>
                    <a:pt x="2402" y="3045"/>
                    <a:pt x="2340" y="3129"/>
                    <a:pt x="2277" y="3212"/>
                  </a:cubicBezTo>
                  <a:cubicBezTo>
                    <a:pt x="2212" y="3304"/>
                    <a:pt x="2148" y="3397"/>
                    <a:pt x="2084" y="3489"/>
                  </a:cubicBezTo>
                  <a:lnTo>
                    <a:pt x="1894" y="3766"/>
                  </a:lnTo>
                  <a:cubicBezTo>
                    <a:pt x="1837" y="3856"/>
                    <a:pt x="1780" y="3947"/>
                    <a:pt x="1722" y="4037"/>
                  </a:cubicBezTo>
                  <a:lnTo>
                    <a:pt x="1566" y="4324"/>
                  </a:lnTo>
                  <a:cubicBezTo>
                    <a:pt x="1515" y="4416"/>
                    <a:pt x="1465" y="4508"/>
                    <a:pt x="1415" y="4600"/>
                  </a:cubicBezTo>
                  <a:lnTo>
                    <a:pt x="1272" y="4881"/>
                  </a:lnTo>
                  <a:cubicBezTo>
                    <a:pt x="1228" y="4977"/>
                    <a:pt x="1186" y="5075"/>
                    <a:pt x="1142" y="5170"/>
                  </a:cubicBezTo>
                  <a:cubicBezTo>
                    <a:pt x="1102" y="5264"/>
                    <a:pt x="1061" y="5358"/>
                    <a:pt x="1021" y="5452"/>
                  </a:cubicBezTo>
                  <a:cubicBezTo>
                    <a:pt x="981" y="5547"/>
                    <a:pt x="940" y="5643"/>
                    <a:pt x="900" y="5738"/>
                  </a:cubicBezTo>
                  <a:cubicBezTo>
                    <a:pt x="867" y="5829"/>
                    <a:pt x="834" y="5920"/>
                    <a:pt x="800" y="6010"/>
                  </a:cubicBezTo>
                  <a:cubicBezTo>
                    <a:pt x="768" y="6103"/>
                    <a:pt x="734" y="6194"/>
                    <a:pt x="701" y="6287"/>
                  </a:cubicBezTo>
                  <a:cubicBezTo>
                    <a:pt x="675" y="6378"/>
                    <a:pt x="648" y="6471"/>
                    <a:pt x="622" y="6562"/>
                  </a:cubicBezTo>
                  <a:cubicBezTo>
                    <a:pt x="596" y="6649"/>
                    <a:pt x="570" y="6737"/>
                    <a:pt x="545" y="6824"/>
                  </a:cubicBezTo>
                  <a:cubicBezTo>
                    <a:pt x="498" y="6998"/>
                    <a:pt x="450" y="7172"/>
                    <a:pt x="403" y="7346"/>
                  </a:cubicBezTo>
                  <a:cubicBezTo>
                    <a:pt x="366" y="7508"/>
                    <a:pt x="331" y="7670"/>
                    <a:pt x="294" y="7834"/>
                  </a:cubicBezTo>
                  <a:cubicBezTo>
                    <a:pt x="263" y="7987"/>
                    <a:pt x="234" y="8140"/>
                    <a:pt x="204" y="8292"/>
                  </a:cubicBezTo>
                  <a:cubicBezTo>
                    <a:pt x="179" y="8426"/>
                    <a:pt x="155" y="8562"/>
                    <a:pt x="130" y="8697"/>
                  </a:cubicBezTo>
                  <a:cubicBezTo>
                    <a:pt x="114" y="8823"/>
                    <a:pt x="100" y="8949"/>
                    <a:pt x="84" y="9074"/>
                  </a:cubicBezTo>
                  <a:cubicBezTo>
                    <a:pt x="70" y="9180"/>
                    <a:pt x="56" y="9285"/>
                    <a:pt x="42" y="9392"/>
                  </a:cubicBezTo>
                  <a:cubicBezTo>
                    <a:pt x="31" y="9542"/>
                    <a:pt x="21" y="9690"/>
                    <a:pt x="10" y="9840"/>
                  </a:cubicBezTo>
                  <a:cubicBezTo>
                    <a:pt x="7" y="9889"/>
                    <a:pt x="3" y="9939"/>
                    <a:pt x="0" y="9989"/>
                  </a:cubicBezTo>
                </a:path>
              </a:pathLst>
            </a:custGeom>
            <a:noFill/>
            <a:ln w="50800" cap="rnd" cmpd="sng">
              <a:solidFill>
                <a:srgbClr val="00B050"/>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371718" name="Freeform 6"/>
            <p:cNvSpPr>
              <a:spLocks/>
            </p:cNvSpPr>
            <p:nvPr/>
          </p:nvSpPr>
          <p:spPr bwMode="auto">
            <a:xfrm>
              <a:off x="931103" y="2842039"/>
              <a:ext cx="2822429" cy="1982737"/>
            </a:xfrm>
            <a:custGeom>
              <a:avLst/>
              <a:gdLst>
                <a:gd name="connsiteX0" fmla="*/ 0 w 9995"/>
                <a:gd name="connsiteY0" fmla="*/ 9988 h 9988"/>
                <a:gd name="connsiteX1" fmla="*/ 21 w 9995"/>
                <a:gd name="connsiteY1" fmla="*/ 9855 h 9988"/>
                <a:gd name="connsiteX2" fmla="*/ 100 w 9995"/>
                <a:gd name="connsiteY2" fmla="*/ 9480 h 9988"/>
                <a:gd name="connsiteX3" fmla="*/ 231 w 9995"/>
                <a:gd name="connsiteY3" fmla="*/ 8912 h 9988"/>
                <a:gd name="connsiteX4" fmla="*/ 440 w 9995"/>
                <a:gd name="connsiteY4" fmla="*/ 8162 h 9988"/>
                <a:gd name="connsiteX5" fmla="*/ 572 w 9995"/>
                <a:gd name="connsiteY5" fmla="*/ 7751 h 9988"/>
                <a:gd name="connsiteX6" fmla="*/ 724 w 9995"/>
                <a:gd name="connsiteY6" fmla="*/ 7316 h 9988"/>
                <a:gd name="connsiteX7" fmla="*/ 891 w 9995"/>
                <a:gd name="connsiteY7" fmla="*/ 6868 h 9988"/>
                <a:gd name="connsiteX8" fmla="*/ 1080 w 9995"/>
                <a:gd name="connsiteY8" fmla="*/ 6385 h 9988"/>
                <a:gd name="connsiteX9" fmla="*/ 1295 w 9995"/>
                <a:gd name="connsiteY9" fmla="*/ 5901 h 9988"/>
                <a:gd name="connsiteX10" fmla="*/ 1536 w 9995"/>
                <a:gd name="connsiteY10" fmla="*/ 5417 h 9988"/>
                <a:gd name="connsiteX11" fmla="*/ 1793 w 9995"/>
                <a:gd name="connsiteY11" fmla="*/ 4921 h 9988"/>
                <a:gd name="connsiteX12" fmla="*/ 2077 w 9995"/>
                <a:gd name="connsiteY12" fmla="*/ 4462 h 9988"/>
                <a:gd name="connsiteX13" fmla="*/ 2375 w 9995"/>
                <a:gd name="connsiteY13" fmla="*/ 4002 h 9988"/>
                <a:gd name="connsiteX14" fmla="*/ 2690 w 9995"/>
                <a:gd name="connsiteY14" fmla="*/ 3543 h 9988"/>
                <a:gd name="connsiteX15" fmla="*/ 3020 w 9995"/>
                <a:gd name="connsiteY15" fmla="*/ 3096 h 9988"/>
                <a:gd name="connsiteX16" fmla="*/ 3372 w 9995"/>
                <a:gd name="connsiteY16" fmla="*/ 2684 h 9988"/>
                <a:gd name="connsiteX17" fmla="*/ 3734 w 9995"/>
                <a:gd name="connsiteY17" fmla="*/ 2285 h 9988"/>
                <a:gd name="connsiteX18" fmla="*/ 4122 w 9995"/>
                <a:gd name="connsiteY18" fmla="*/ 1923 h 9988"/>
                <a:gd name="connsiteX19" fmla="*/ 4546 w 9995"/>
                <a:gd name="connsiteY19" fmla="*/ 1572 h 9988"/>
                <a:gd name="connsiteX20" fmla="*/ 4987 w 9995"/>
                <a:gd name="connsiteY20" fmla="*/ 1270 h 9988"/>
                <a:gd name="connsiteX21" fmla="*/ 5469 w 9995"/>
                <a:gd name="connsiteY21" fmla="*/ 967 h 9988"/>
                <a:gd name="connsiteX22" fmla="*/ 5978 w 9995"/>
                <a:gd name="connsiteY22" fmla="*/ 713 h 9988"/>
                <a:gd name="connsiteX23" fmla="*/ 6251 w 9995"/>
                <a:gd name="connsiteY23" fmla="*/ 605 h 9988"/>
                <a:gd name="connsiteX24" fmla="*/ 6833 w 9995"/>
                <a:gd name="connsiteY24" fmla="*/ 411 h 9988"/>
                <a:gd name="connsiteX25" fmla="*/ 7137 w 9995"/>
                <a:gd name="connsiteY25" fmla="*/ 326 h 9988"/>
                <a:gd name="connsiteX26" fmla="*/ 7446 w 9995"/>
                <a:gd name="connsiteY26" fmla="*/ 254 h 9988"/>
                <a:gd name="connsiteX27" fmla="*/ 7777 w 9995"/>
                <a:gd name="connsiteY27" fmla="*/ 181 h 9988"/>
                <a:gd name="connsiteX28" fmla="*/ 8107 w 9995"/>
                <a:gd name="connsiteY28" fmla="*/ 121 h 9988"/>
                <a:gd name="connsiteX29" fmla="*/ 8458 w 9995"/>
                <a:gd name="connsiteY29" fmla="*/ 73 h 9988"/>
                <a:gd name="connsiteX30" fmla="*/ 8831 w 9995"/>
                <a:gd name="connsiteY30" fmla="*/ 48 h 9988"/>
                <a:gd name="connsiteX31" fmla="*/ 9203 w 9995"/>
                <a:gd name="connsiteY31" fmla="*/ 24 h 9988"/>
                <a:gd name="connsiteX32" fmla="*/ 9591 w 9995"/>
                <a:gd name="connsiteY32" fmla="*/ 0 h 9988"/>
                <a:gd name="connsiteX33" fmla="*/ 9995 w 9995"/>
                <a:gd name="connsiteY33" fmla="*/ 0 h 9988"/>
                <a:gd name="connsiteX0" fmla="*/ 0 w 10000"/>
                <a:gd name="connsiteY0" fmla="*/ 10000 h 10000"/>
                <a:gd name="connsiteX1" fmla="*/ 21 w 10000"/>
                <a:gd name="connsiteY1" fmla="*/ 9867 h 10000"/>
                <a:gd name="connsiteX2" fmla="*/ 100 w 10000"/>
                <a:gd name="connsiteY2" fmla="*/ 9491 h 10000"/>
                <a:gd name="connsiteX3" fmla="*/ 231 w 10000"/>
                <a:gd name="connsiteY3" fmla="*/ 8923 h 10000"/>
                <a:gd name="connsiteX4" fmla="*/ 440 w 10000"/>
                <a:gd name="connsiteY4" fmla="*/ 8172 h 10000"/>
                <a:gd name="connsiteX5" fmla="*/ 572 w 10000"/>
                <a:gd name="connsiteY5" fmla="*/ 7760 h 10000"/>
                <a:gd name="connsiteX6" fmla="*/ 724 w 10000"/>
                <a:gd name="connsiteY6" fmla="*/ 7325 h 10000"/>
                <a:gd name="connsiteX7" fmla="*/ 891 w 10000"/>
                <a:gd name="connsiteY7" fmla="*/ 6876 h 10000"/>
                <a:gd name="connsiteX8" fmla="*/ 1081 w 10000"/>
                <a:gd name="connsiteY8" fmla="*/ 6393 h 10000"/>
                <a:gd name="connsiteX9" fmla="*/ 1296 w 10000"/>
                <a:gd name="connsiteY9" fmla="*/ 5908 h 10000"/>
                <a:gd name="connsiteX10" fmla="*/ 1537 w 10000"/>
                <a:gd name="connsiteY10" fmla="*/ 5424 h 10000"/>
                <a:gd name="connsiteX11" fmla="*/ 1794 w 10000"/>
                <a:gd name="connsiteY11" fmla="*/ 4927 h 10000"/>
                <a:gd name="connsiteX12" fmla="*/ 2078 w 10000"/>
                <a:gd name="connsiteY12" fmla="*/ 4467 h 10000"/>
                <a:gd name="connsiteX13" fmla="*/ 2376 w 10000"/>
                <a:gd name="connsiteY13" fmla="*/ 4007 h 10000"/>
                <a:gd name="connsiteX14" fmla="*/ 2691 w 10000"/>
                <a:gd name="connsiteY14" fmla="*/ 3547 h 10000"/>
                <a:gd name="connsiteX15" fmla="*/ 3022 w 10000"/>
                <a:gd name="connsiteY15" fmla="*/ 3100 h 10000"/>
                <a:gd name="connsiteX16" fmla="*/ 3374 w 10000"/>
                <a:gd name="connsiteY16" fmla="*/ 2687 h 10000"/>
                <a:gd name="connsiteX17" fmla="*/ 3736 w 10000"/>
                <a:gd name="connsiteY17" fmla="*/ 2288 h 10000"/>
                <a:gd name="connsiteX18" fmla="*/ 4124 w 10000"/>
                <a:gd name="connsiteY18" fmla="*/ 1925 h 10000"/>
                <a:gd name="connsiteX19" fmla="*/ 4548 w 10000"/>
                <a:gd name="connsiteY19" fmla="*/ 1574 h 10000"/>
                <a:gd name="connsiteX20" fmla="*/ 4989 w 10000"/>
                <a:gd name="connsiteY20" fmla="*/ 1272 h 10000"/>
                <a:gd name="connsiteX21" fmla="*/ 5472 w 10000"/>
                <a:gd name="connsiteY21" fmla="*/ 968 h 10000"/>
                <a:gd name="connsiteX22" fmla="*/ 5981 w 10000"/>
                <a:gd name="connsiteY22" fmla="*/ 714 h 10000"/>
                <a:gd name="connsiteX23" fmla="*/ 6254 w 10000"/>
                <a:gd name="connsiteY23" fmla="*/ 606 h 10000"/>
                <a:gd name="connsiteX24" fmla="*/ 7141 w 10000"/>
                <a:gd name="connsiteY24" fmla="*/ 326 h 10000"/>
                <a:gd name="connsiteX25" fmla="*/ 7450 w 10000"/>
                <a:gd name="connsiteY25" fmla="*/ 254 h 10000"/>
                <a:gd name="connsiteX26" fmla="*/ 7781 w 10000"/>
                <a:gd name="connsiteY26" fmla="*/ 181 h 10000"/>
                <a:gd name="connsiteX27" fmla="*/ 8111 w 10000"/>
                <a:gd name="connsiteY27" fmla="*/ 121 h 10000"/>
                <a:gd name="connsiteX28" fmla="*/ 8462 w 10000"/>
                <a:gd name="connsiteY28" fmla="*/ 73 h 10000"/>
                <a:gd name="connsiteX29" fmla="*/ 8835 w 10000"/>
                <a:gd name="connsiteY29" fmla="*/ 48 h 10000"/>
                <a:gd name="connsiteX30" fmla="*/ 9208 w 10000"/>
                <a:gd name="connsiteY30" fmla="*/ 24 h 10000"/>
                <a:gd name="connsiteX31" fmla="*/ 9596 w 10000"/>
                <a:gd name="connsiteY31" fmla="*/ 0 h 10000"/>
                <a:gd name="connsiteX32" fmla="*/ 10000 w 10000"/>
                <a:gd name="connsiteY32" fmla="*/ 0 h 10000"/>
                <a:gd name="connsiteX0" fmla="*/ 0 w 9596"/>
                <a:gd name="connsiteY0" fmla="*/ 10000 h 10000"/>
                <a:gd name="connsiteX1" fmla="*/ 21 w 9596"/>
                <a:gd name="connsiteY1" fmla="*/ 9867 h 10000"/>
                <a:gd name="connsiteX2" fmla="*/ 100 w 9596"/>
                <a:gd name="connsiteY2" fmla="*/ 9491 h 10000"/>
                <a:gd name="connsiteX3" fmla="*/ 231 w 9596"/>
                <a:gd name="connsiteY3" fmla="*/ 8923 h 10000"/>
                <a:gd name="connsiteX4" fmla="*/ 440 w 9596"/>
                <a:gd name="connsiteY4" fmla="*/ 8172 h 10000"/>
                <a:gd name="connsiteX5" fmla="*/ 572 w 9596"/>
                <a:gd name="connsiteY5" fmla="*/ 7760 h 10000"/>
                <a:gd name="connsiteX6" fmla="*/ 724 w 9596"/>
                <a:gd name="connsiteY6" fmla="*/ 7325 h 10000"/>
                <a:gd name="connsiteX7" fmla="*/ 891 w 9596"/>
                <a:gd name="connsiteY7" fmla="*/ 6876 h 10000"/>
                <a:gd name="connsiteX8" fmla="*/ 1081 w 9596"/>
                <a:gd name="connsiteY8" fmla="*/ 6393 h 10000"/>
                <a:gd name="connsiteX9" fmla="*/ 1296 w 9596"/>
                <a:gd name="connsiteY9" fmla="*/ 5908 h 10000"/>
                <a:gd name="connsiteX10" fmla="*/ 1537 w 9596"/>
                <a:gd name="connsiteY10" fmla="*/ 5424 h 10000"/>
                <a:gd name="connsiteX11" fmla="*/ 1794 w 9596"/>
                <a:gd name="connsiteY11" fmla="*/ 4927 h 10000"/>
                <a:gd name="connsiteX12" fmla="*/ 2078 w 9596"/>
                <a:gd name="connsiteY12" fmla="*/ 4467 h 10000"/>
                <a:gd name="connsiteX13" fmla="*/ 2376 w 9596"/>
                <a:gd name="connsiteY13" fmla="*/ 4007 h 10000"/>
                <a:gd name="connsiteX14" fmla="*/ 2691 w 9596"/>
                <a:gd name="connsiteY14" fmla="*/ 3547 h 10000"/>
                <a:gd name="connsiteX15" fmla="*/ 3022 w 9596"/>
                <a:gd name="connsiteY15" fmla="*/ 3100 h 10000"/>
                <a:gd name="connsiteX16" fmla="*/ 3374 w 9596"/>
                <a:gd name="connsiteY16" fmla="*/ 2687 h 10000"/>
                <a:gd name="connsiteX17" fmla="*/ 3736 w 9596"/>
                <a:gd name="connsiteY17" fmla="*/ 2288 h 10000"/>
                <a:gd name="connsiteX18" fmla="*/ 4124 w 9596"/>
                <a:gd name="connsiteY18" fmla="*/ 1925 h 10000"/>
                <a:gd name="connsiteX19" fmla="*/ 4548 w 9596"/>
                <a:gd name="connsiteY19" fmla="*/ 1574 h 10000"/>
                <a:gd name="connsiteX20" fmla="*/ 4989 w 9596"/>
                <a:gd name="connsiteY20" fmla="*/ 1272 h 10000"/>
                <a:gd name="connsiteX21" fmla="*/ 5472 w 9596"/>
                <a:gd name="connsiteY21" fmla="*/ 968 h 10000"/>
                <a:gd name="connsiteX22" fmla="*/ 5981 w 9596"/>
                <a:gd name="connsiteY22" fmla="*/ 714 h 10000"/>
                <a:gd name="connsiteX23" fmla="*/ 6254 w 9596"/>
                <a:gd name="connsiteY23" fmla="*/ 606 h 10000"/>
                <a:gd name="connsiteX24" fmla="*/ 7141 w 9596"/>
                <a:gd name="connsiteY24" fmla="*/ 326 h 10000"/>
                <a:gd name="connsiteX25" fmla="*/ 7450 w 9596"/>
                <a:gd name="connsiteY25" fmla="*/ 254 h 10000"/>
                <a:gd name="connsiteX26" fmla="*/ 7781 w 9596"/>
                <a:gd name="connsiteY26" fmla="*/ 181 h 10000"/>
                <a:gd name="connsiteX27" fmla="*/ 8111 w 9596"/>
                <a:gd name="connsiteY27" fmla="*/ 121 h 10000"/>
                <a:gd name="connsiteX28" fmla="*/ 8462 w 9596"/>
                <a:gd name="connsiteY28" fmla="*/ 73 h 10000"/>
                <a:gd name="connsiteX29" fmla="*/ 8835 w 9596"/>
                <a:gd name="connsiteY29" fmla="*/ 48 h 10000"/>
                <a:gd name="connsiteX30" fmla="*/ 9208 w 9596"/>
                <a:gd name="connsiteY30" fmla="*/ 24 h 10000"/>
                <a:gd name="connsiteX31" fmla="*/ 9596 w 9596"/>
                <a:gd name="connsiteY31" fmla="*/ 0 h 10000"/>
                <a:gd name="connsiteX0" fmla="*/ 0 w 9596"/>
                <a:gd name="connsiteY0" fmla="*/ 9976 h 9976"/>
                <a:gd name="connsiteX1" fmla="*/ 22 w 9596"/>
                <a:gd name="connsiteY1" fmla="*/ 9843 h 9976"/>
                <a:gd name="connsiteX2" fmla="*/ 104 w 9596"/>
                <a:gd name="connsiteY2" fmla="*/ 9467 h 9976"/>
                <a:gd name="connsiteX3" fmla="*/ 241 w 9596"/>
                <a:gd name="connsiteY3" fmla="*/ 8899 h 9976"/>
                <a:gd name="connsiteX4" fmla="*/ 459 w 9596"/>
                <a:gd name="connsiteY4" fmla="*/ 8148 h 9976"/>
                <a:gd name="connsiteX5" fmla="*/ 596 w 9596"/>
                <a:gd name="connsiteY5" fmla="*/ 7736 h 9976"/>
                <a:gd name="connsiteX6" fmla="*/ 754 w 9596"/>
                <a:gd name="connsiteY6" fmla="*/ 7301 h 9976"/>
                <a:gd name="connsiteX7" fmla="*/ 929 w 9596"/>
                <a:gd name="connsiteY7" fmla="*/ 6852 h 9976"/>
                <a:gd name="connsiteX8" fmla="*/ 1127 w 9596"/>
                <a:gd name="connsiteY8" fmla="*/ 6369 h 9976"/>
                <a:gd name="connsiteX9" fmla="*/ 1351 w 9596"/>
                <a:gd name="connsiteY9" fmla="*/ 5884 h 9976"/>
                <a:gd name="connsiteX10" fmla="*/ 1602 w 9596"/>
                <a:gd name="connsiteY10" fmla="*/ 5400 h 9976"/>
                <a:gd name="connsiteX11" fmla="*/ 1870 w 9596"/>
                <a:gd name="connsiteY11" fmla="*/ 4903 h 9976"/>
                <a:gd name="connsiteX12" fmla="*/ 2165 w 9596"/>
                <a:gd name="connsiteY12" fmla="*/ 4443 h 9976"/>
                <a:gd name="connsiteX13" fmla="*/ 2476 w 9596"/>
                <a:gd name="connsiteY13" fmla="*/ 3983 h 9976"/>
                <a:gd name="connsiteX14" fmla="*/ 2804 w 9596"/>
                <a:gd name="connsiteY14" fmla="*/ 3523 h 9976"/>
                <a:gd name="connsiteX15" fmla="*/ 3149 w 9596"/>
                <a:gd name="connsiteY15" fmla="*/ 3076 h 9976"/>
                <a:gd name="connsiteX16" fmla="*/ 3516 w 9596"/>
                <a:gd name="connsiteY16" fmla="*/ 2663 h 9976"/>
                <a:gd name="connsiteX17" fmla="*/ 3893 w 9596"/>
                <a:gd name="connsiteY17" fmla="*/ 2264 h 9976"/>
                <a:gd name="connsiteX18" fmla="*/ 4298 w 9596"/>
                <a:gd name="connsiteY18" fmla="*/ 1901 h 9976"/>
                <a:gd name="connsiteX19" fmla="*/ 4739 w 9596"/>
                <a:gd name="connsiteY19" fmla="*/ 1550 h 9976"/>
                <a:gd name="connsiteX20" fmla="*/ 5199 w 9596"/>
                <a:gd name="connsiteY20" fmla="*/ 1248 h 9976"/>
                <a:gd name="connsiteX21" fmla="*/ 5702 w 9596"/>
                <a:gd name="connsiteY21" fmla="*/ 944 h 9976"/>
                <a:gd name="connsiteX22" fmla="*/ 6233 w 9596"/>
                <a:gd name="connsiteY22" fmla="*/ 690 h 9976"/>
                <a:gd name="connsiteX23" fmla="*/ 6517 w 9596"/>
                <a:gd name="connsiteY23" fmla="*/ 582 h 9976"/>
                <a:gd name="connsiteX24" fmla="*/ 7442 w 9596"/>
                <a:gd name="connsiteY24" fmla="*/ 302 h 9976"/>
                <a:gd name="connsiteX25" fmla="*/ 7764 w 9596"/>
                <a:gd name="connsiteY25" fmla="*/ 230 h 9976"/>
                <a:gd name="connsiteX26" fmla="*/ 8109 w 9596"/>
                <a:gd name="connsiteY26" fmla="*/ 157 h 9976"/>
                <a:gd name="connsiteX27" fmla="*/ 8452 w 9596"/>
                <a:gd name="connsiteY27" fmla="*/ 97 h 9976"/>
                <a:gd name="connsiteX28" fmla="*/ 8818 w 9596"/>
                <a:gd name="connsiteY28" fmla="*/ 49 h 9976"/>
                <a:gd name="connsiteX29" fmla="*/ 9207 w 9596"/>
                <a:gd name="connsiteY29" fmla="*/ 24 h 9976"/>
                <a:gd name="connsiteX30" fmla="*/ 9596 w 9596"/>
                <a:gd name="connsiteY30" fmla="*/ 0 h 9976"/>
                <a:gd name="connsiteX0" fmla="*/ 0 w 9595"/>
                <a:gd name="connsiteY0" fmla="*/ 9976 h 9976"/>
                <a:gd name="connsiteX1" fmla="*/ 23 w 9595"/>
                <a:gd name="connsiteY1" fmla="*/ 9843 h 9976"/>
                <a:gd name="connsiteX2" fmla="*/ 108 w 9595"/>
                <a:gd name="connsiteY2" fmla="*/ 9466 h 9976"/>
                <a:gd name="connsiteX3" fmla="*/ 251 w 9595"/>
                <a:gd name="connsiteY3" fmla="*/ 8896 h 9976"/>
                <a:gd name="connsiteX4" fmla="*/ 478 w 9595"/>
                <a:gd name="connsiteY4" fmla="*/ 8144 h 9976"/>
                <a:gd name="connsiteX5" fmla="*/ 621 w 9595"/>
                <a:gd name="connsiteY5" fmla="*/ 7731 h 9976"/>
                <a:gd name="connsiteX6" fmla="*/ 786 w 9595"/>
                <a:gd name="connsiteY6" fmla="*/ 7295 h 9976"/>
                <a:gd name="connsiteX7" fmla="*/ 968 w 9595"/>
                <a:gd name="connsiteY7" fmla="*/ 6844 h 9976"/>
                <a:gd name="connsiteX8" fmla="*/ 1174 w 9595"/>
                <a:gd name="connsiteY8" fmla="*/ 6360 h 9976"/>
                <a:gd name="connsiteX9" fmla="*/ 1408 w 9595"/>
                <a:gd name="connsiteY9" fmla="*/ 5874 h 9976"/>
                <a:gd name="connsiteX10" fmla="*/ 1669 w 9595"/>
                <a:gd name="connsiteY10" fmla="*/ 5389 h 9976"/>
                <a:gd name="connsiteX11" fmla="*/ 1949 w 9595"/>
                <a:gd name="connsiteY11" fmla="*/ 4891 h 9976"/>
                <a:gd name="connsiteX12" fmla="*/ 2256 w 9595"/>
                <a:gd name="connsiteY12" fmla="*/ 4430 h 9976"/>
                <a:gd name="connsiteX13" fmla="*/ 2580 w 9595"/>
                <a:gd name="connsiteY13" fmla="*/ 3969 h 9976"/>
                <a:gd name="connsiteX14" fmla="*/ 2922 w 9595"/>
                <a:gd name="connsiteY14" fmla="*/ 3507 h 9976"/>
                <a:gd name="connsiteX15" fmla="*/ 3282 w 9595"/>
                <a:gd name="connsiteY15" fmla="*/ 3059 h 9976"/>
                <a:gd name="connsiteX16" fmla="*/ 3664 w 9595"/>
                <a:gd name="connsiteY16" fmla="*/ 2645 h 9976"/>
                <a:gd name="connsiteX17" fmla="*/ 4057 w 9595"/>
                <a:gd name="connsiteY17" fmla="*/ 2245 h 9976"/>
                <a:gd name="connsiteX18" fmla="*/ 4479 w 9595"/>
                <a:gd name="connsiteY18" fmla="*/ 1882 h 9976"/>
                <a:gd name="connsiteX19" fmla="*/ 4939 w 9595"/>
                <a:gd name="connsiteY19" fmla="*/ 1530 h 9976"/>
                <a:gd name="connsiteX20" fmla="*/ 5418 w 9595"/>
                <a:gd name="connsiteY20" fmla="*/ 1227 h 9976"/>
                <a:gd name="connsiteX21" fmla="*/ 5942 w 9595"/>
                <a:gd name="connsiteY21" fmla="*/ 922 h 9976"/>
                <a:gd name="connsiteX22" fmla="*/ 6495 w 9595"/>
                <a:gd name="connsiteY22" fmla="*/ 668 h 9976"/>
                <a:gd name="connsiteX23" fmla="*/ 6791 w 9595"/>
                <a:gd name="connsiteY23" fmla="*/ 559 h 9976"/>
                <a:gd name="connsiteX24" fmla="*/ 7755 w 9595"/>
                <a:gd name="connsiteY24" fmla="*/ 279 h 9976"/>
                <a:gd name="connsiteX25" fmla="*/ 8091 w 9595"/>
                <a:gd name="connsiteY25" fmla="*/ 207 h 9976"/>
                <a:gd name="connsiteX26" fmla="*/ 8450 w 9595"/>
                <a:gd name="connsiteY26" fmla="*/ 133 h 9976"/>
                <a:gd name="connsiteX27" fmla="*/ 8808 w 9595"/>
                <a:gd name="connsiteY27" fmla="*/ 73 h 9976"/>
                <a:gd name="connsiteX28" fmla="*/ 9189 w 9595"/>
                <a:gd name="connsiteY28" fmla="*/ 25 h 9976"/>
                <a:gd name="connsiteX29" fmla="*/ 9595 w 9595"/>
                <a:gd name="connsiteY29" fmla="*/ 0 h 9976"/>
                <a:gd name="connsiteX0" fmla="*/ 0 w 9577"/>
                <a:gd name="connsiteY0" fmla="*/ 9975 h 9975"/>
                <a:gd name="connsiteX1" fmla="*/ 24 w 9577"/>
                <a:gd name="connsiteY1" fmla="*/ 9842 h 9975"/>
                <a:gd name="connsiteX2" fmla="*/ 113 w 9577"/>
                <a:gd name="connsiteY2" fmla="*/ 9464 h 9975"/>
                <a:gd name="connsiteX3" fmla="*/ 262 w 9577"/>
                <a:gd name="connsiteY3" fmla="*/ 8892 h 9975"/>
                <a:gd name="connsiteX4" fmla="*/ 498 w 9577"/>
                <a:gd name="connsiteY4" fmla="*/ 8139 h 9975"/>
                <a:gd name="connsiteX5" fmla="*/ 647 w 9577"/>
                <a:gd name="connsiteY5" fmla="*/ 7725 h 9975"/>
                <a:gd name="connsiteX6" fmla="*/ 819 w 9577"/>
                <a:gd name="connsiteY6" fmla="*/ 7288 h 9975"/>
                <a:gd name="connsiteX7" fmla="*/ 1009 w 9577"/>
                <a:gd name="connsiteY7" fmla="*/ 6835 h 9975"/>
                <a:gd name="connsiteX8" fmla="*/ 1224 w 9577"/>
                <a:gd name="connsiteY8" fmla="*/ 6350 h 9975"/>
                <a:gd name="connsiteX9" fmla="*/ 1467 w 9577"/>
                <a:gd name="connsiteY9" fmla="*/ 5863 h 9975"/>
                <a:gd name="connsiteX10" fmla="*/ 1739 w 9577"/>
                <a:gd name="connsiteY10" fmla="*/ 5377 h 9975"/>
                <a:gd name="connsiteX11" fmla="*/ 2031 w 9577"/>
                <a:gd name="connsiteY11" fmla="*/ 4878 h 9975"/>
                <a:gd name="connsiteX12" fmla="*/ 2351 w 9577"/>
                <a:gd name="connsiteY12" fmla="*/ 4416 h 9975"/>
                <a:gd name="connsiteX13" fmla="*/ 2689 w 9577"/>
                <a:gd name="connsiteY13" fmla="*/ 3954 h 9975"/>
                <a:gd name="connsiteX14" fmla="*/ 3045 w 9577"/>
                <a:gd name="connsiteY14" fmla="*/ 3490 h 9975"/>
                <a:gd name="connsiteX15" fmla="*/ 3421 w 9577"/>
                <a:gd name="connsiteY15" fmla="*/ 3041 h 9975"/>
                <a:gd name="connsiteX16" fmla="*/ 3819 w 9577"/>
                <a:gd name="connsiteY16" fmla="*/ 2626 h 9975"/>
                <a:gd name="connsiteX17" fmla="*/ 4228 w 9577"/>
                <a:gd name="connsiteY17" fmla="*/ 2225 h 9975"/>
                <a:gd name="connsiteX18" fmla="*/ 4668 w 9577"/>
                <a:gd name="connsiteY18" fmla="*/ 1862 h 9975"/>
                <a:gd name="connsiteX19" fmla="*/ 5147 w 9577"/>
                <a:gd name="connsiteY19" fmla="*/ 1509 h 9975"/>
                <a:gd name="connsiteX20" fmla="*/ 5647 w 9577"/>
                <a:gd name="connsiteY20" fmla="*/ 1205 h 9975"/>
                <a:gd name="connsiteX21" fmla="*/ 6193 w 9577"/>
                <a:gd name="connsiteY21" fmla="*/ 899 h 9975"/>
                <a:gd name="connsiteX22" fmla="*/ 6769 w 9577"/>
                <a:gd name="connsiteY22" fmla="*/ 645 h 9975"/>
                <a:gd name="connsiteX23" fmla="*/ 7078 w 9577"/>
                <a:gd name="connsiteY23" fmla="*/ 535 h 9975"/>
                <a:gd name="connsiteX24" fmla="*/ 8082 w 9577"/>
                <a:gd name="connsiteY24" fmla="*/ 255 h 9975"/>
                <a:gd name="connsiteX25" fmla="*/ 8433 w 9577"/>
                <a:gd name="connsiteY25" fmla="*/ 182 h 9975"/>
                <a:gd name="connsiteX26" fmla="*/ 8807 w 9577"/>
                <a:gd name="connsiteY26" fmla="*/ 108 h 9975"/>
                <a:gd name="connsiteX27" fmla="*/ 9180 w 9577"/>
                <a:gd name="connsiteY27" fmla="*/ 48 h 9975"/>
                <a:gd name="connsiteX28" fmla="*/ 9577 w 9577"/>
                <a:gd name="connsiteY28" fmla="*/ 0 h 9975"/>
                <a:gd name="connsiteX0" fmla="*/ 0 w 9585"/>
                <a:gd name="connsiteY0" fmla="*/ 9952 h 9952"/>
                <a:gd name="connsiteX1" fmla="*/ 25 w 9585"/>
                <a:gd name="connsiteY1" fmla="*/ 9819 h 9952"/>
                <a:gd name="connsiteX2" fmla="*/ 118 w 9585"/>
                <a:gd name="connsiteY2" fmla="*/ 9440 h 9952"/>
                <a:gd name="connsiteX3" fmla="*/ 274 w 9585"/>
                <a:gd name="connsiteY3" fmla="*/ 8866 h 9952"/>
                <a:gd name="connsiteX4" fmla="*/ 520 w 9585"/>
                <a:gd name="connsiteY4" fmla="*/ 8111 h 9952"/>
                <a:gd name="connsiteX5" fmla="*/ 676 w 9585"/>
                <a:gd name="connsiteY5" fmla="*/ 7696 h 9952"/>
                <a:gd name="connsiteX6" fmla="*/ 855 w 9585"/>
                <a:gd name="connsiteY6" fmla="*/ 7258 h 9952"/>
                <a:gd name="connsiteX7" fmla="*/ 1054 w 9585"/>
                <a:gd name="connsiteY7" fmla="*/ 6804 h 9952"/>
                <a:gd name="connsiteX8" fmla="*/ 1278 w 9585"/>
                <a:gd name="connsiteY8" fmla="*/ 6318 h 9952"/>
                <a:gd name="connsiteX9" fmla="*/ 1532 w 9585"/>
                <a:gd name="connsiteY9" fmla="*/ 5830 h 9952"/>
                <a:gd name="connsiteX10" fmla="*/ 1816 w 9585"/>
                <a:gd name="connsiteY10" fmla="*/ 5342 h 9952"/>
                <a:gd name="connsiteX11" fmla="*/ 2121 w 9585"/>
                <a:gd name="connsiteY11" fmla="*/ 4842 h 9952"/>
                <a:gd name="connsiteX12" fmla="*/ 2455 w 9585"/>
                <a:gd name="connsiteY12" fmla="*/ 4379 h 9952"/>
                <a:gd name="connsiteX13" fmla="*/ 2808 w 9585"/>
                <a:gd name="connsiteY13" fmla="*/ 3916 h 9952"/>
                <a:gd name="connsiteX14" fmla="*/ 3179 w 9585"/>
                <a:gd name="connsiteY14" fmla="*/ 3451 h 9952"/>
                <a:gd name="connsiteX15" fmla="*/ 3572 w 9585"/>
                <a:gd name="connsiteY15" fmla="*/ 3001 h 9952"/>
                <a:gd name="connsiteX16" fmla="*/ 3988 w 9585"/>
                <a:gd name="connsiteY16" fmla="*/ 2585 h 9952"/>
                <a:gd name="connsiteX17" fmla="*/ 4415 w 9585"/>
                <a:gd name="connsiteY17" fmla="*/ 2183 h 9952"/>
                <a:gd name="connsiteX18" fmla="*/ 4874 w 9585"/>
                <a:gd name="connsiteY18" fmla="*/ 1819 h 9952"/>
                <a:gd name="connsiteX19" fmla="*/ 5374 w 9585"/>
                <a:gd name="connsiteY19" fmla="*/ 1465 h 9952"/>
                <a:gd name="connsiteX20" fmla="*/ 5896 w 9585"/>
                <a:gd name="connsiteY20" fmla="*/ 1160 h 9952"/>
                <a:gd name="connsiteX21" fmla="*/ 6467 w 9585"/>
                <a:gd name="connsiteY21" fmla="*/ 853 h 9952"/>
                <a:gd name="connsiteX22" fmla="*/ 7068 w 9585"/>
                <a:gd name="connsiteY22" fmla="*/ 599 h 9952"/>
                <a:gd name="connsiteX23" fmla="*/ 7391 w 9585"/>
                <a:gd name="connsiteY23" fmla="*/ 488 h 9952"/>
                <a:gd name="connsiteX24" fmla="*/ 8439 w 9585"/>
                <a:gd name="connsiteY24" fmla="*/ 208 h 9952"/>
                <a:gd name="connsiteX25" fmla="*/ 8805 w 9585"/>
                <a:gd name="connsiteY25" fmla="*/ 134 h 9952"/>
                <a:gd name="connsiteX26" fmla="*/ 9196 w 9585"/>
                <a:gd name="connsiteY26" fmla="*/ 60 h 9952"/>
                <a:gd name="connsiteX27" fmla="*/ 9585 w 9585"/>
                <a:gd name="connsiteY27" fmla="*/ 0 h 9952"/>
                <a:gd name="connsiteX0" fmla="*/ 0 w 9594"/>
                <a:gd name="connsiteY0" fmla="*/ 9940 h 9940"/>
                <a:gd name="connsiteX1" fmla="*/ 26 w 9594"/>
                <a:gd name="connsiteY1" fmla="*/ 9806 h 9940"/>
                <a:gd name="connsiteX2" fmla="*/ 123 w 9594"/>
                <a:gd name="connsiteY2" fmla="*/ 9426 h 9940"/>
                <a:gd name="connsiteX3" fmla="*/ 286 w 9594"/>
                <a:gd name="connsiteY3" fmla="*/ 8849 h 9940"/>
                <a:gd name="connsiteX4" fmla="*/ 543 w 9594"/>
                <a:gd name="connsiteY4" fmla="*/ 8090 h 9940"/>
                <a:gd name="connsiteX5" fmla="*/ 705 w 9594"/>
                <a:gd name="connsiteY5" fmla="*/ 7673 h 9940"/>
                <a:gd name="connsiteX6" fmla="*/ 892 w 9594"/>
                <a:gd name="connsiteY6" fmla="*/ 7233 h 9940"/>
                <a:gd name="connsiteX7" fmla="*/ 1100 w 9594"/>
                <a:gd name="connsiteY7" fmla="*/ 6777 h 9940"/>
                <a:gd name="connsiteX8" fmla="*/ 1333 w 9594"/>
                <a:gd name="connsiteY8" fmla="*/ 6288 h 9940"/>
                <a:gd name="connsiteX9" fmla="*/ 1598 w 9594"/>
                <a:gd name="connsiteY9" fmla="*/ 5798 h 9940"/>
                <a:gd name="connsiteX10" fmla="*/ 1895 w 9594"/>
                <a:gd name="connsiteY10" fmla="*/ 5308 h 9940"/>
                <a:gd name="connsiteX11" fmla="*/ 2213 w 9594"/>
                <a:gd name="connsiteY11" fmla="*/ 4805 h 9940"/>
                <a:gd name="connsiteX12" fmla="*/ 2561 w 9594"/>
                <a:gd name="connsiteY12" fmla="*/ 4340 h 9940"/>
                <a:gd name="connsiteX13" fmla="*/ 2930 w 9594"/>
                <a:gd name="connsiteY13" fmla="*/ 3875 h 9940"/>
                <a:gd name="connsiteX14" fmla="*/ 3317 w 9594"/>
                <a:gd name="connsiteY14" fmla="*/ 3408 h 9940"/>
                <a:gd name="connsiteX15" fmla="*/ 3727 w 9594"/>
                <a:gd name="connsiteY15" fmla="*/ 2955 h 9940"/>
                <a:gd name="connsiteX16" fmla="*/ 4161 w 9594"/>
                <a:gd name="connsiteY16" fmla="*/ 2537 h 9940"/>
                <a:gd name="connsiteX17" fmla="*/ 4606 w 9594"/>
                <a:gd name="connsiteY17" fmla="*/ 2134 h 9940"/>
                <a:gd name="connsiteX18" fmla="*/ 5085 w 9594"/>
                <a:gd name="connsiteY18" fmla="*/ 1768 h 9940"/>
                <a:gd name="connsiteX19" fmla="*/ 5607 w 9594"/>
                <a:gd name="connsiteY19" fmla="*/ 1412 h 9940"/>
                <a:gd name="connsiteX20" fmla="*/ 6151 w 9594"/>
                <a:gd name="connsiteY20" fmla="*/ 1106 h 9940"/>
                <a:gd name="connsiteX21" fmla="*/ 6747 w 9594"/>
                <a:gd name="connsiteY21" fmla="*/ 797 h 9940"/>
                <a:gd name="connsiteX22" fmla="*/ 7374 w 9594"/>
                <a:gd name="connsiteY22" fmla="*/ 542 h 9940"/>
                <a:gd name="connsiteX23" fmla="*/ 7711 w 9594"/>
                <a:gd name="connsiteY23" fmla="*/ 430 h 9940"/>
                <a:gd name="connsiteX24" fmla="*/ 8804 w 9594"/>
                <a:gd name="connsiteY24" fmla="*/ 149 h 9940"/>
                <a:gd name="connsiteX25" fmla="*/ 9186 w 9594"/>
                <a:gd name="connsiteY25" fmla="*/ 75 h 9940"/>
                <a:gd name="connsiteX26" fmla="*/ 9594 w 9594"/>
                <a:gd name="connsiteY26" fmla="*/ 0 h 9940"/>
                <a:gd name="connsiteX0" fmla="*/ 0 w 9575"/>
                <a:gd name="connsiteY0" fmla="*/ 9925 h 9925"/>
                <a:gd name="connsiteX1" fmla="*/ 27 w 9575"/>
                <a:gd name="connsiteY1" fmla="*/ 9790 h 9925"/>
                <a:gd name="connsiteX2" fmla="*/ 128 w 9575"/>
                <a:gd name="connsiteY2" fmla="*/ 9408 h 9925"/>
                <a:gd name="connsiteX3" fmla="*/ 298 w 9575"/>
                <a:gd name="connsiteY3" fmla="*/ 8827 h 9925"/>
                <a:gd name="connsiteX4" fmla="*/ 566 w 9575"/>
                <a:gd name="connsiteY4" fmla="*/ 8064 h 9925"/>
                <a:gd name="connsiteX5" fmla="*/ 735 w 9575"/>
                <a:gd name="connsiteY5" fmla="*/ 7644 h 9925"/>
                <a:gd name="connsiteX6" fmla="*/ 930 w 9575"/>
                <a:gd name="connsiteY6" fmla="*/ 7202 h 9925"/>
                <a:gd name="connsiteX7" fmla="*/ 1147 w 9575"/>
                <a:gd name="connsiteY7" fmla="*/ 6743 h 9925"/>
                <a:gd name="connsiteX8" fmla="*/ 1389 w 9575"/>
                <a:gd name="connsiteY8" fmla="*/ 6251 h 9925"/>
                <a:gd name="connsiteX9" fmla="*/ 1666 w 9575"/>
                <a:gd name="connsiteY9" fmla="*/ 5758 h 9925"/>
                <a:gd name="connsiteX10" fmla="*/ 1975 w 9575"/>
                <a:gd name="connsiteY10" fmla="*/ 5265 h 9925"/>
                <a:gd name="connsiteX11" fmla="*/ 2307 w 9575"/>
                <a:gd name="connsiteY11" fmla="*/ 4759 h 9925"/>
                <a:gd name="connsiteX12" fmla="*/ 2669 w 9575"/>
                <a:gd name="connsiteY12" fmla="*/ 4291 h 9925"/>
                <a:gd name="connsiteX13" fmla="*/ 3054 w 9575"/>
                <a:gd name="connsiteY13" fmla="*/ 3823 h 9925"/>
                <a:gd name="connsiteX14" fmla="*/ 3457 w 9575"/>
                <a:gd name="connsiteY14" fmla="*/ 3354 h 9925"/>
                <a:gd name="connsiteX15" fmla="*/ 3885 w 9575"/>
                <a:gd name="connsiteY15" fmla="*/ 2898 h 9925"/>
                <a:gd name="connsiteX16" fmla="*/ 4337 w 9575"/>
                <a:gd name="connsiteY16" fmla="*/ 2477 h 9925"/>
                <a:gd name="connsiteX17" fmla="*/ 4801 w 9575"/>
                <a:gd name="connsiteY17" fmla="*/ 2072 h 9925"/>
                <a:gd name="connsiteX18" fmla="*/ 5300 w 9575"/>
                <a:gd name="connsiteY18" fmla="*/ 1704 h 9925"/>
                <a:gd name="connsiteX19" fmla="*/ 5844 w 9575"/>
                <a:gd name="connsiteY19" fmla="*/ 1346 h 9925"/>
                <a:gd name="connsiteX20" fmla="*/ 6411 w 9575"/>
                <a:gd name="connsiteY20" fmla="*/ 1038 h 9925"/>
                <a:gd name="connsiteX21" fmla="*/ 7033 w 9575"/>
                <a:gd name="connsiteY21" fmla="*/ 727 h 9925"/>
                <a:gd name="connsiteX22" fmla="*/ 7686 w 9575"/>
                <a:gd name="connsiteY22" fmla="*/ 470 h 9925"/>
                <a:gd name="connsiteX23" fmla="*/ 8037 w 9575"/>
                <a:gd name="connsiteY23" fmla="*/ 358 h 9925"/>
                <a:gd name="connsiteX24" fmla="*/ 9177 w 9575"/>
                <a:gd name="connsiteY24" fmla="*/ 75 h 9925"/>
                <a:gd name="connsiteX25" fmla="*/ 9575 w 9575"/>
                <a:gd name="connsiteY25" fmla="*/ 0 h 9925"/>
                <a:gd name="connsiteX0" fmla="*/ 0 w 9584"/>
                <a:gd name="connsiteY0" fmla="*/ 9924 h 9924"/>
                <a:gd name="connsiteX1" fmla="*/ 28 w 9584"/>
                <a:gd name="connsiteY1" fmla="*/ 9788 h 9924"/>
                <a:gd name="connsiteX2" fmla="*/ 134 w 9584"/>
                <a:gd name="connsiteY2" fmla="*/ 9403 h 9924"/>
                <a:gd name="connsiteX3" fmla="*/ 311 w 9584"/>
                <a:gd name="connsiteY3" fmla="*/ 8818 h 9924"/>
                <a:gd name="connsiteX4" fmla="*/ 591 w 9584"/>
                <a:gd name="connsiteY4" fmla="*/ 8049 h 9924"/>
                <a:gd name="connsiteX5" fmla="*/ 768 w 9584"/>
                <a:gd name="connsiteY5" fmla="*/ 7626 h 9924"/>
                <a:gd name="connsiteX6" fmla="*/ 971 w 9584"/>
                <a:gd name="connsiteY6" fmla="*/ 7180 h 9924"/>
                <a:gd name="connsiteX7" fmla="*/ 1198 w 9584"/>
                <a:gd name="connsiteY7" fmla="*/ 6718 h 9924"/>
                <a:gd name="connsiteX8" fmla="*/ 1451 w 9584"/>
                <a:gd name="connsiteY8" fmla="*/ 6222 h 9924"/>
                <a:gd name="connsiteX9" fmla="*/ 1740 w 9584"/>
                <a:gd name="connsiteY9" fmla="*/ 5726 h 9924"/>
                <a:gd name="connsiteX10" fmla="*/ 2063 w 9584"/>
                <a:gd name="connsiteY10" fmla="*/ 5229 h 9924"/>
                <a:gd name="connsiteX11" fmla="*/ 2409 w 9584"/>
                <a:gd name="connsiteY11" fmla="*/ 4719 h 9924"/>
                <a:gd name="connsiteX12" fmla="*/ 2787 w 9584"/>
                <a:gd name="connsiteY12" fmla="*/ 4247 h 9924"/>
                <a:gd name="connsiteX13" fmla="*/ 3190 w 9584"/>
                <a:gd name="connsiteY13" fmla="*/ 3776 h 9924"/>
                <a:gd name="connsiteX14" fmla="*/ 3610 w 9584"/>
                <a:gd name="connsiteY14" fmla="*/ 3303 h 9924"/>
                <a:gd name="connsiteX15" fmla="*/ 4057 w 9584"/>
                <a:gd name="connsiteY15" fmla="*/ 2844 h 9924"/>
                <a:gd name="connsiteX16" fmla="*/ 4530 w 9584"/>
                <a:gd name="connsiteY16" fmla="*/ 2420 h 9924"/>
                <a:gd name="connsiteX17" fmla="*/ 5014 w 9584"/>
                <a:gd name="connsiteY17" fmla="*/ 2012 h 9924"/>
                <a:gd name="connsiteX18" fmla="*/ 5535 w 9584"/>
                <a:gd name="connsiteY18" fmla="*/ 1641 h 9924"/>
                <a:gd name="connsiteX19" fmla="*/ 6103 w 9584"/>
                <a:gd name="connsiteY19" fmla="*/ 1280 h 9924"/>
                <a:gd name="connsiteX20" fmla="*/ 6696 w 9584"/>
                <a:gd name="connsiteY20" fmla="*/ 970 h 9924"/>
                <a:gd name="connsiteX21" fmla="*/ 7345 w 9584"/>
                <a:gd name="connsiteY21" fmla="*/ 656 h 9924"/>
                <a:gd name="connsiteX22" fmla="*/ 8027 w 9584"/>
                <a:gd name="connsiteY22" fmla="*/ 398 h 9924"/>
                <a:gd name="connsiteX23" fmla="*/ 8394 w 9584"/>
                <a:gd name="connsiteY23" fmla="*/ 285 h 9924"/>
                <a:gd name="connsiteX24" fmla="*/ 9584 w 9584"/>
                <a:gd name="connsiteY24" fmla="*/ 0 h 9924"/>
                <a:gd name="connsiteX0" fmla="*/ 0 w 8758"/>
                <a:gd name="connsiteY0" fmla="*/ 9713 h 9713"/>
                <a:gd name="connsiteX1" fmla="*/ 29 w 8758"/>
                <a:gd name="connsiteY1" fmla="*/ 9576 h 9713"/>
                <a:gd name="connsiteX2" fmla="*/ 140 w 8758"/>
                <a:gd name="connsiteY2" fmla="*/ 9188 h 9713"/>
                <a:gd name="connsiteX3" fmla="*/ 324 w 8758"/>
                <a:gd name="connsiteY3" fmla="*/ 8599 h 9713"/>
                <a:gd name="connsiteX4" fmla="*/ 617 w 8758"/>
                <a:gd name="connsiteY4" fmla="*/ 7824 h 9713"/>
                <a:gd name="connsiteX5" fmla="*/ 801 w 8758"/>
                <a:gd name="connsiteY5" fmla="*/ 7397 h 9713"/>
                <a:gd name="connsiteX6" fmla="*/ 1013 w 8758"/>
                <a:gd name="connsiteY6" fmla="*/ 6948 h 9713"/>
                <a:gd name="connsiteX7" fmla="*/ 1250 w 8758"/>
                <a:gd name="connsiteY7" fmla="*/ 6482 h 9713"/>
                <a:gd name="connsiteX8" fmla="*/ 1514 w 8758"/>
                <a:gd name="connsiteY8" fmla="*/ 5983 h 9713"/>
                <a:gd name="connsiteX9" fmla="*/ 1816 w 8758"/>
                <a:gd name="connsiteY9" fmla="*/ 5483 h 9713"/>
                <a:gd name="connsiteX10" fmla="*/ 2153 w 8758"/>
                <a:gd name="connsiteY10" fmla="*/ 4982 h 9713"/>
                <a:gd name="connsiteX11" fmla="*/ 2514 w 8758"/>
                <a:gd name="connsiteY11" fmla="*/ 4468 h 9713"/>
                <a:gd name="connsiteX12" fmla="*/ 2908 w 8758"/>
                <a:gd name="connsiteY12" fmla="*/ 3993 h 9713"/>
                <a:gd name="connsiteX13" fmla="*/ 3328 w 8758"/>
                <a:gd name="connsiteY13" fmla="*/ 3518 h 9713"/>
                <a:gd name="connsiteX14" fmla="*/ 3767 w 8758"/>
                <a:gd name="connsiteY14" fmla="*/ 3041 h 9713"/>
                <a:gd name="connsiteX15" fmla="*/ 4233 w 8758"/>
                <a:gd name="connsiteY15" fmla="*/ 2579 h 9713"/>
                <a:gd name="connsiteX16" fmla="*/ 4727 w 8758"/>
                <a:gd name="connsiteY16" fmla="*/ 2152 h 9713"/>
                <a:gd name="connsiteX17" fmla="*/ 5232 w 8758"/>
                <a:gd name="connsiteY17" fmla="*/ 1740 h 9713"/>
                <a:gd name="connsiteX18" fmla="*/ 5775 w 8758"/>
                <a:gd name="connsiteY18" fmla="*/ 1367 h 9713"/>
                <a:gd name="connsiteX19" fmla="*/ 6368 w 8758"/>
                <a:gd name="connsiteY19" fmla="*/ 1003 h 9713"/>
                <a:gd name="connsiteX20" fmla="*/ 6987 w 8758"/>
                <a:gd name="connsiteY20" fmla="*/ 690 h 9713"/>
                <a:gd name="connsiteX21" fmla="*/ 7664 w 8758"/>
                <a:gd name="connsiteY21" fmla="*/ 374 h 9713"/>
                <a:gd name="connsiteX22" fmla="*/ 8375 w 8758"/>
                <a:gd name="connsiteY22" fmla="*/ 114 h 9713"/>
                <a:gd name="connsiteX23" fmla="*/ 8758 w 8758"/>
                <a:gd name="connsiteY23" fmla="*/ 0 h 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58" h="9713">
                  <a:moveTo>
                    <a:pt x="0" y="9713"/>
                  </a:moveTo>
                  <a:cubicBezTo>
                    <a:pt x="7" y="9669"/>
                    <a:pt x="22" y="9621"/>
                    <a:pt x="29" y="9576"/>
                  </a:cubicBezTo>
                  <a:cubicBezTo>
                    <a:pt x="65" y="9445"/>
                    <a:pt x="103" y="9317"/>
                    <a:pt x="140" y="9188"/>
                  </a:cubicBezTo>
                  <a:cubicBezTo>
                    <a:pt x="200" y="8992"/>
                    <a:pt x="263" y="8796"/>
                    <a:pt x="324" y="8599"/>
                  </a:cubicBezTo>
                  <a:cubicBezTo>
                    <a:pt x="423" y="8341"/>
                    <a:pt x="519" y="8082"/>
                    <a:pt x="617" y="7824"/>
                  </a:cubicBezTo>
                  <a:cubicBezTo>
                    <a:pt x="678" y="7681"/>
                    <a:pt x="739" y="7539"/>
                    <a:pt x="801" y="7397"/>
                  </a:cubicBezTo>
                  <a:cubicBezTo>
                    <a:pt x="873" y="7247"/>
                    <a:pt x="941" y="7099"/>
                    <a:pt x="1013" y="6948"/>
                  </a:cubicBezTo>
                  <a:cubicBezTo>
                    <a:pt x="1093" y="6793"/>
                    <a:pt x="1171" y="6639"/>
                    <a:pt x="1250" y="6482"/>
                  </a:cubicBezTo>
                  <a:lnTo>
                    <a:pt x="1514" y="5983"/>
                  </a:lnTo>
                  <a:lnTo>
                    <a:pt x="1816" y="5483"/>
                  </a:lnTo>
                  <a:lnTo>
                    <a:pt x="2153" y="4982"/>
                  </a:lnTo>
                  <a:lnTo>
                    <a:pt x="2514" y="4468"/>
                  </a:lnTo>
                  <a:lnTo>
                    <a:pt x="2908" y="3993"/>
                  </a:lnTo>
                  <a:lnTo>
                    <a:pt x="3328" y="3518"/>
                  </a:lnTo>
                  <a:lnTo>
                    <a:pt x="3767" y="3041"/>
                  </a:lnTo>
                  <a:lnTo>
                    <a:pt x="4233" y="2579"/>
                  </a:lnTo>
                  <a:lnTo>
                    <a:pt x="4727" y="2152"/>
                  </a:lnTo>
                  <a:lnTo>
                    <a:pt x="5232" y="1740"/>
                  </a:lnTo>
                  <a:lnTo>
                    <a:pt x="5775" y="1367"/>
                  </a:lnTo>
                  <a:lnTo>
                    <a:pt x="6368" y="1003"/>
                  </a:lnTo>
                  <a:lnTo>
                    <a:pt x="6987" y="690"/>
                  </a:lnTo>
                  <a:lnTo>
                    <a:pt x="7664" y="374"/>
                  </a:lnTo>
                  <a:lnTo>
                    <a:pt x="8375" y="114"/>
                  </a:lnTo>
                  <a:lnTo>
                    <a:pt x="8758" y="0"/>
                  </a:lnTo>
                </a:path>
              </a:pathLst>
            </a:custGeom>
            <a:noFill/>
            <a:ln w="50800" cap="rnd" cmpd="sng">
              <a:solidFill>
                <a:srgbClr val="FF0000"/>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371719" name="Line 7"/>
            <p:cNvSpPr>
              <a:spLocks noChangeShapeType="1"/>
            </p:cNvSpPr>
            <p:nvPr/>
          </p:nvSpPr>
          <p:spPr bwMode="auto">
            <a:xfrm flipV="1">
              <a:off x="1489944" y="4842239"/>
              <a:ext cx="0" cy="139696"/>
            </a:xfrm>
            <a:prstGeom prst="line">
              <a:avLst/>
            </a:prstGeom>
            <a:noFill/>
            <a:ln w="12700">
              <a:solidFill>
                <a:srgbClr val="134679"/>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371720" name="Freeform 8"/>
            <p:cNvSpPr>
              <a:spLocks/>
            </p:cNvSpPr>
            <p:nvPr/>
          </p:nvSpPr>
          <p:spPr bwMode="auto">
            <a:xfrm>
              <a:off x="2058664" y="4842239"/>
              <a:ext cx="2822" cy="142871"/>
            </a:xfrm>
            <a:custGeom>
              <a:avLst/>
              <a:gdLst/>
              <a:ahLst/>
              <a:cxnLst>
                <a:cxn ang="0">
                  <a:pos x="0" y="89"/>
                </a:cxn>
                <a:cxn ang="0">
                  <a:pos x="0" y="80"/>
                </a:cxn>
                <a:cxn ang="0">
                  <a:pos x="0" y="68"/>
                </a:cxn>
                <a:cxn ang="0">
                  <a:pos x="0" y="57"/>
                </a:cxn>
                <a:cxn ang="0">
                  <a:pos x="0" y="45"/>
                </a:cxn>
                <a:cxn ang="0">
                  <a:pos x="0" y="34"/>
                </a:cxn>
                <a:cxn ang="0">
                  <a:pos x="0" y="22"/>
                </a:cxn>
                <a:cxn ang="0">
                  <a:pos x="0" y="11"/>
                </a:cxn>
                <a:cxn ang="0">
                  <a:pos x="0" y="0"/>
                </a:cxn>
              </a:cxnLst>
              <a:rect l="0" t="0" r="r" b="b"/>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cmpd="sng">
              <a:solidFill>
                <a:srgbClr val="134679"/>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371721" name="Freeform 9"/>
            <p:cNvSpPr>
              <a:spLocks/>
            </p:cNvSpPr>
            <p:nvPr/>
          </p:nvSpPr>
          <p:spPr bwMode="auto">
            <a:xfrm>
              <a:off x="2628794" y="4842239"/>
              <a:ext cx="1411" cy="142871"/>
            </a:xfrm>
            <a:custGeom>
              <a:avLst/>
              <a:gdLst/>
              <a:ahLst/>
              <a:cxnLst>
                <a:cxn ang="0">
                  <a:pos x="0" y="89"/>
                </a:cxn>
                <a:cxn ang="0">
                  <a:pos x="0" y="80"/>
                </a:cxn>
                <a:cxn ang="0">
                  <a:pos x="0" y="68"/>
                </a:cxn>
                <a:cxn ang="0">
                  <a:pos x="0" y="57"/>
                </a:cxn>
                <a:cxn ang="0">
                  <a:pos x="0" y="45"/>
                </a:cxn>
                <a:cxn ang="0">
                  <a:pos x="0" y="34"/>
                </a:cxn>
                <a:cxn ang="0">
                  <a:pos x="0" y="22"/>
                </a:cxn>
                <a:cxn ang="0">
                  <a:pos x="0" y="11"/>
                </a:cxn>
                <a:cxn ang="0">
                  <a:pos x="0" y="0"/>
                </a:cxn>
              </a:cxnLst>
              <a:rect l="0" t="0" r="r" b="b"/>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cmpd="sng">
              <a:solidFill>
                <a:srgbClr val="134679"/>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371722" name="Freeform 10"/>
            <p:cNvSpPr>
              <a:spLocks/>
            </p:cNvSpPr>
            <p:nvPr/>
          </p:nvSpPr>
          <p:spPr bwMode="auto">
            <a:xfrm>
              <a:off x="3198925" y="4842239"/>
              <a:ext cx="1411" cy="142871"/>
            </a:xfrm>
            <a:custGeom>
              <a:avLst/>
              <a:gdLst/>
              <a:ahLst/>
              <a:cxnLst>
                <a:cxn ang="0">
                  <a:pos x="0" y="89"/>
                </a:cxn>
                <a:cxn ang="0">
                  <a:pos x="0" y="80"/>
                </a:cxn>
                <a:cxn ang="0">
                  <a:pos x="0" y="68"/>
                </a:cxn>
                <a:cxn ang="0">
                  <a:pos x="0" y="57"/>
                </a:cxn>
                <a:cxn ang="0">
                  <a:pos x="0" y="45"/>
                </a:cxn>
                <a:cxn ang="0">
                  <a:pos x="0" y="34"/>
                </a:cxn>
                <a:cxn ang="0">
                  <a:pos x="0" y="22"/>
                </a:cxn>
                <a:cxn ang="0">
                  <a:pos x="0" y="11"/>
                </a:cxn>
                <a:cxn ang="0">
                  <a:pos x="0" y="0"/>
                </a:cxn>
              </a:cxnLst>
              <a:rect l="0" t="0" r="r" b="b"/>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cmpd="sng">
              <a:solidFill>
                <a:srgbClr val="134679"/>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371723" name="Line 11"/>
            <p:cNvSpPr>
              <a:spLocks noChangeShapeType="1"/>
            </p:cNvSpPr>
            <p:nvPr/>
          </p:nvSpPr>
          <p:spPr bwMode="auto">
            <a:xfrm flipV="1">
              <a:off x="3753532" y="4842239"/>
              <a:ext cx="0" cy="139696"/>
            </a:xfrm>
            <a:prstGeom prst="line">
              <a:avLst/>
            </a:prstGeom>
            <a:noFill/>
            <a:ln w="12700">
              <a:solidFill>
                <a:srgbClr val="134679"/>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63519" name="Rectangle 12"/>
            <p:cNvSpPr>
              <a:spLocks noChangeArrowheads="1"/>
            </p:cNvSpPr>
            <p:nvPr/>
          </p:nvSpPr>
          <p:spPr bwMode="auto">
            <a:xfrm>
              <a:off x="1354395" y="4961850"/>
              <a:ext cx="296577" cy="335980"/>
            </a:xfrm>
            <a:prstGeom prst="rect">
              <a:avLst/>
            </a:prstGeom>
            <a:noFill/>
            <a:ln w="12700">
              <a:noFill/>
              <a:miter lim="800000"/>
              <a:headEnd/>
              <a:tailEnd/>
            </a:ln>
          </p:spPr>
          <p:txBody>
            <a:bodyPr wrap="none" lIns="90487" tIns="44450" rIns="90487" bIns="44450">
              <a:spAutoFit/>
            </a:bodyPr>
            <a:lstStyle/>
            <a:p>
              <a:pPr algn="ctr" eaLnBrk="1" hangingPunct="1"/>
              <a:r>
                <a:rPr lang="en-US" sz="1600">
                  <a:solidFill>
                    <a:srgbClr val="134679"/>
                  </a:solidFill>
                </a:rPr>
                <a:t>1</a:t>
              </a:r>
            </a:p>
          </p:txBody>
        </p:sp>
        <p:sp>
          <p:nvSpPr>
            <p:cNvPr id="63520" name="Rectangle 14"/>
            <p:cNvSpPr>
              <a:spLocks noChangeArrowheads="1"/>
            </p:cNvSpPr>
            <p:nvPr/>
          </p:nvSpPr>
          <p:spPr bwMode="auto">
            <a:xfrm>
              <a:off x="1927482" y="4961850"/>
              <a:ext cx="296577" cy="335980"/>
            </a:xfrm>
            <a:prstGeom prst="rect">
              <a:avLst/>
            </a:prstGeom>
            <a:noFill/>
            <a:ln w="12700">
              <a:noFill/>
              <a:miter lim="800000"/>
              <a:headEnd/>
              <a:tailEnd/>
            </a:ln>
          </p:spPr>
          <p:txBody>
            <a:bodyPr wrap="none" lIns="90487" tIns="44450" rIns="90487" bIns="44450">
              <a:spAutoFit/>
            </a:bodyPr>
            <a:lstStyle/>
            <a:p>
              <a:pPr algn="ctr" eaLnBrk="1" hangingPunct="1"/>
              <a:r>
                <a:rPr lang="en-US" sz="1600">
                  <a:solidFill>
                    <a:srgbClr val="134679"/>
                  </a:solidFill>
                </a:rPr>
                <a:t>2</a:t>
              </a:r>
            </a:p>
          </p:txBody>
        </p:sp>
        <p:sp>
          <p:nvSpPr>
            <p:cNvPr id="63521" name="Rectangle 15"/>
            <p:cNvSpPr>
              <a:spLocks noChangeArrowheads="1"/>
            </p:cNvSpPr>
            <p:nvPr/>
          </p:nvSpPr>
          <p:spPr bwMode="auto">
            <a:xfrm>
              <a:off x="2491839" y="4961850"/>
              <a:ext cx="296577" cy="335980"/>
            </a:xfrm>
            <a:prstGeom prst="rect">
              <a:avLst/>
            </a:prstGeom>
            <a:noFill/>
            <a:ln w="12700">
              <a:noFill/>
              <a:miter lim="800000"/>
              <a:headEnd/>
              <a:tailEnd/>
            </a:ln>
          </p:spPr>
          <p:txBody>
            <a:bodyPr wrap="none" lIns="90487" tIns="44450" rIns="90487" bIns="44450">
              <a:spAutoFit/>
            </a:bodyPr>
            <a:lstStyle/>
            <a:p>
              <a:pPr algn="ctr" eaLnBrk="1" hangingPunct="1"/>
              <a:r>
                <a:rPr lang="en-US" sz="1600">
                  <a:solidFill>
                    <a:srgbClr val="134679"/>
                  </a:solidFill>
                </a:rPr>
                <a:t>3</a:t>
              </a:r>
            </a:p>
          </p:txBody>
        </p:sp>
        <p:sp>
          <p:nvSpPr>
            <p:cNvPr id="63522" name="Rectangle 16"/>
            <p:cNvSpPr>
              <a:spLocks noChangeArrowheads="1"/>
            </p:cNvSpPr>
            <p:nvPr/>
          </p:nvSpPr>
          <p:spPr bwMode="auto">
            <a:xfrm>
              <a:off x="3084768" y="4961850"/>
              <a:ext cx="296577" cy="335980"/>
            </a:xfrm>
            <a:prstGeom prst="rect">
              <a:avLst/>
            </a:prstGeom>
            <a:noFill/>
            <a:ln w="12700">
              <a:noFill/>
              <a:miter lim="800000"/>
              <a:headEnd/>
              <a:tailEnd/>
            </a:ln>
          </p:spPr>
          <p:txBody>
            <a:bodyPr wrap="none" lIns="90487" tIns="44450" rIns="90487" bIns="44450">
              <a:spAutoFit/>
            </a:bodyPr>
            <a:lstStyle/>
            <a:p>
              <a:pPr algn="ctr" eaLnBrk="1" hangingPunct="1"/>
              <a:r>
                <a:rPr lang="en-US" sz="1600">
                  <a:solidFill>
                    <a:srgbClr val="134679"/>
                  </a:solidFill>
                </a:rPr>
                <a:t>4</a:t>
              </a:r>
            </a:p>
          </p:txBody>
        </p:sp>
        <p:sp>
          <p:nvSpPr>
            <p:cNvPr id="63523" name="Rectangle 17"/>
            <p:cNvSpPr>
              <a:spLocks noChangeArrowheads="1"/>
            </p:cNvSpPr>
            <p:nvPr/>
          </p:nvSpPr>
          <p:spPr bwMode="auto">
            <a:xfrm>
              <a:off x="3630870" y="4961850"/>
              <a:ext cx="296577" cy="335980"/>
            </a:xfrm>
            <a:prstGeom prst="rect">
              <a:avLst/>
            </a:prstGeom>
            <a:noFill/>
            <a:ln w="12700">
              <a:noFill/>
              <a:miter lim="800000"/>
              <a:headEnd/>
              <a:tailEnd/>
            </a:ln>
          </p:spPr>
          <p:txBody>
            <a:bodyPr wrap="none" lIns="90487" tIns="44450" rIns="90487" bIns="44450">
              <a:spAutoFit/>
            </a:bodyPr>
            <a:lstStyle/>
            <a:p>
              <a:pPr algn="ctr" eaLnBrk="1" hangingPunct="1"/>
              <a:r>
                <a:rPr lang="en-US" sz="1600">
                  <a:solidFill>
                    <a:srgbClr val="134679"/>
                  </a:solidFill>
                </a:rPr>
                <a:t>5</a:t>
              </a:r>
            </a:p>
          </p:txBody>
        </p:sp>
        <p:sp>
          <p:nvSpPr>
            <p:cNvPr id="63524" name="Rectangle 20"/>
            <p:cNvSpPr>
              <a:spLocks noChangeArrowheads="1"/>
            </p:cNvSpPr>
            <p:nvPr/>
          </p:nvSpPr>
          <p:spPr bwMode="auto">
            <a:xfrm>
              <a:off x="3181250" y="1464124"/>
              <a:ext cx="843241" cy="335980"/>
            </a:xfrm>
            <a:prstGeom prst="rect">
              <a:avLst/>
            </a:prstGeom>
            <a:noFill/>
            <a:ln w="12700">
              <a:noFill/>
              <a:miter lim="800000"/>
              <a:headEnd/>
              <a:tailEnd/>
            </a:ln>
          </p:spPr>
          <p:txBody>
            <a:bodyPr wrap="none" lIns="90487" tIns="44450" rIns="90487" bIns="44450">
              <a:spAutoFit/>
            </a:bodyPr>
            <a:lstStyle/>
            <a:p>
              <a:pPr algn="r" eaLnBrk="1" hangingPunct="1"/>
              <a:r>
                <a:rPr lang="en-US" sz="1600">
                  <a:solidFill>
                    <a:srgbClr val="00B050"/>
                  </a:solidFill>
                </a:rPr>
                <a:t>Normal</a:t>
              </a:r>
            </a:p>
          </p:txBody>
        </p:sp>
        <p:sp>
          <p:nvSpPr>
            <p:cNvPr id="63525" name="Rectangle 21"/>
            <p:cNvSpPr>
              <a:spLocks noChangeArrowheads="1"/>
            </p:cNvSpPr>
            <p:nvPr/>
          </p:nvSpPr>
          <p:spPr bwMode="auto">
            <a:xfrm>
              <a:off x="2950401" y="2212386"/>
              <a:ext cx="1074090" cy="582196"/>
            </a:xfrm>
            <a:prstGeom prst="rect">
              <a:avLst/>
            </a:prstGeom>
            <a:noFill/>
            <a:ln w="12700">
              <a:noFill/>
              <a:miter lim="800000"/>
              <a:headEnd/>
              <a:tailEnd/>
            </a:ln>
          </p:spPr>
          <p:txBody>
            <a:bodyPr wrap="none" lIns="90487" tIns="44450" rIns="90487" bIns="44450">
              <a:spAutoFit/>
            </a:bodyPr>
            <a:lstStyle/>
            <a:p>
              <a:pPr algn="r" eaLnBrk="1" hangingPunct="1"/>
              <a:r>
                <a:rPr lang="en-US" sz="1600">
                  <a:solidFill>
                    <a:srgbClr val="4E6BFA"/>
                  </a:solidFill>
                </a:rPr>
                <a:t>Asthma </a:t>
              </a:r>
              <a:br>
                <a:rPr lang="en-US" sz="1600">
                  <a:solidFill>
                    <a:srgbClr val="4E6BFA"/>
                  </a:solidFill>
                </a:rPr>
              </a:br>
              <a:r>
                <a:rPr lang="en-US" sz="1600">
                  <a:solidFill>
                    <a:srgbClr val="4E6BFA"/>
                  </a:solidFill>
                </a:rPr>
                <a:t>(after BD)</a:t>
              </a:r>
            </a:p>
          </p:txBody>
        </p:sp>
        <p:sp>
          <p:nvSpPr>
            <p:cNvPr id="63526" name="Rectangle 22"/>
            <p:cNvSpPr>
              <a:spLocks noChangeArrowheads="1"/>
            </p:cNvSpPr>
            <p:nvPr/>
          </p:nvSpPr>
          <p:spPr bwMode="auto">
            <a:xfrm>
              <a:off x="2780468" y="3043675"/>
              <a:ext cx="1244020" cy="582196"/>
            </a:xfrm>
            <a:prstGeom prst="rect">
              <a:avLst/>
            </a:prstGeom>
            <a:noFill/>
            <a:ln w="12700">
              <a:noFill/>
              <a:miter lim="800000"/>
              <a:headEnd/>
              <a:tailEnd/>
            </a:ln>
          </p:spPr>
          <p:txBody>
            <a:bodyPr wrap="none" lIns="90487" tIns="44450" rIns="90487" bIns="44450">
              <a:spAutoFit/>
            </a:bodyPr>
            <a:lstStyle/>
            <a:p>
              <a:pPr algn="r" eaLnBrk="1" hangingPunct="1"/>
              <a:r>
                <a:rPr lang="en-US" sz="1600">
                  <a:solidFill>
                    <a:srgbClr val="FF0000"/>
                  </a:solidFill>
                </a:rPr>
                <a:t>Asthma </a:t>
              </a:r>
              <a:br>
                <a:rPr lang="en-US" sz="1600">
                  <a:solidFill>
                    <a:srgbClr val="FF0000"/>
                  </a:solidFill>
                </a:rPr>
              </a:br>
              <a:r>
                <a:rPr lang="en-US" sz="1600">
                  <a:solidFill>
                    <a:srgbClr val="FF0000"/>
                  </a:solidFill>
                </a:rPr>
                <a:t>(before BD)</a:t>
              </a:r>
            </a:p>
          </p:txBody>
        </p:sp>
        <p:sp>
          <p:nvSpPr>
            <p:cNvPr id="371735" name="Freeform 23"/>
            <p:cNvSpPr>
              <a:spLocks/>
            </p:cNvSpPr>
            <p:nvPr/>
          </p:nvSpPr>
          <p:spPr bwMode="auto">
            <a:xfrm>
              <a:off x="907113" y="2884900"/>
              <a:ext cx="582831" cy="1930351"/>
            </a:xfrm>
            <a:custGeom>
              <a:avLst/>
              <a:gdLst/>
              <a:ahLst/>
              <a:cxnLst>
                <a:cxn ang="0">
                  <a:pos x="0" y="0"/>
                </a:cxn>
                <a:cxn ang="0">
                  <a:pos x="409" y="0"/>
                </a:cxn>
                <a:cxn ang="0">
                  <a:pos x="409" y="1215"/>
                </a:cxn>
              </a:cxnLst>
              <a:rect l="0" t="0" r="r" b="b"/>
              <a:pathLst>
                <a:path w="410" h="1216">
                  <a:moveTo>
                    <a:pt x="0" y="0"/>
                  </a:moveTo>
                  <a:lnTo>
                    <a:pt x="409" y="0"/>
                  </a:lnTo>
                  <a:lnTo>
                    <a:pt x="409" y="1215"/>
                  </a:lnTo>
                </a:path>
              </a:pathLst>
            </a:custGeom>
            <a:noFill/>
            <a:ln w="12700" cap="rnd" cmpd="sng">
              <a:solidFill>
                <a:srgbClr val="134679"/>
              </a:solidFill>
              <a:prstDash val="dash"/>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371736" name="Line 24"/>
            <p:cNvSpPr>
              <a:spLocks noChangeShapeType="1"/>
            </p:cNvSpPr>
            <p:nvPr/>
          </p:nvSpPr>
          <p:spPr bwMode="auto">
            <a:xfrm>
              <a:off x="928281" y="3564333"/>
              <a:ext cx="543318" cy="0"/>
            </a:xfrm>
            <a:prstGeom prst="line">
              <a:avLst/>
            </a:prstGeom>
            <a:noFill/>
            <a:ln w="12700">
              <a:solidFill>
                <a:srgbClr val="134679"/>
              </a:solidFill>
              <a:prstDash val="dash"/>
              <a:round/>
              <a:headEnd/>
              <a:tailEnd/>
            </a:ln>
            <a:effectLst/>
          </p:spPr>
          <p:txBody>
            <a:bodyPr wrap="none" anchor="ct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sp>
          <p:nvSpPr>
            <p:cNvPr id="371737" name="Line 25"/>
            <p:cNvSpPr>
              <a:spLocks noChangeShapeType="1"/>
            </p:cNvSpPr>
            <p:nvPr/>
          </p:nvSpPr>
          <p:spPr bwMode="auto">
            <a:xfrm>
              <a:off x="928281" y="3970723"/>
              <a:ext cx="543318" cy="0"/>
            </a:xfrm>
            <a:prstGeom prst="line">
              <a:avLst/>
            </a:prstGeom>
            <a:noFill/>
            <a:ln w="12700">
              <a:solidFill>
                <a:srgbClr val="134679"/>
              </a:solidFill>
              <a:prstDash val="dash"/>
              <a:round/>
              <a:headEnd/>
              <a:tailEnd/>
            </a:ln>
            <a:effectLst/>
          </p:spPr>
          <p:txBody>
            <a:bodyPr wrap="none" anchor="ctr"/>
            <a:lstStyle/>
            <a:p>
              <a:pPr eaLnBrk="1" fontAlgn="auto" hangingPunct="1">
                <a:spcBef>
                  <a:spcPts val="0"/>
                </a:spcBef>
                <a:spcAft>
                  <a:spcPts val="0"/>
                </a:spcAft>
                <a:defRPr/>
              </a:pPr>
              <a:endParaRPr lang="en-US" sz="1800">
                <a:solidFill>
                  <a:prstClr val="black"/>
                </a:solidFill>
                <a:effectLst>
                  <a:outerShdw blurRad="38100" dist="38100" dir="2700000" algn="tl">
                    <a:srgbClr val="000000">
                      <a:alpha val="43137"/>
                    </a:srgbClr>
                  </a:outerShdw>
                </a:effectLst>
                <a:latin typeface="Arial"/>
              </a:endParaRPr>
            </a:p>
          </p:txBody>
        </p:sp>
        <p:cxnSp>
          <p:nvCxnSpPr>
            <p:cNvPr id="5" name="Straight Arrow Connector 4"/>
            <p:cNvCxnSpPr/>
            <p:nvPr/>
          </p:nvCxnSpPr>
          <p:spPr>
            <a:xfrm>
              <a:off x="1468776" y="2205467"/>
              <a:ext cx="0" cy="5079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3" name="Group 13"/>
          <p:cNvGrpSpPr>
            <a:grpSpLocks/>
          </p:cNvGrpSpPr>
          <p:nvPr/>
        </p:nvGrpSpPr>
        <p:grpSpPr bwMode="auto">
          <a:xfrm>
            <a:off x="4260145" y="914384"/>
            <a:ext cx="4905022" cy="5522930"/>
            <a:chOff x="4317793" y="1074015"/>
            <a:chExt cx="4905699" cy="5523337"/>
          </a:xfrm>
        </p:grpSpPr>
        <p:sp>
          <p:nvSpPr>
            <p:cNvPr id="52" name="ZoneTexte 9"/>
            <p:cNvSpPr txBox="1"/>
            <p:nvPr/>
          </p:nvSpPr>
          <p:spPr>
            <a:xfrm rot="5400000">
              <a:off x="4473275" y="918533"/>
              <a:ext cx="461699" cy="772664"/>
            </a:xfrm>
            <a:prstGeom prst="rect">
              <a:avLst/>
            </a:prstGeom>
            <a:noFill/>
          </p:spPr>
          <p:txBody>
            <a:bodyPr vert="vert270">
              <a:spAutoFit/>
            </a:bodyPr>
            <a:lstStyle/>
            <a:p>
              <a:pPr algn="ctr" eaLnBrk="1" fontAlgn="auto" hangingPunct="1">
                <a:spcBef>
                  <a:spcPts val="0"/>
                </a:spcBef>
                <a:spcAft>
                  <a:spcPts val="0"/>
                </a:spcAft>
                <a:defRPr/>
              </a:pPr>
              <a:r>
                <a:rPr lang="fr-CA" sz="1800" b="1" dirty="0">
                  <a:solidFill>
                    <a:srgbClr val="134679"/>
                  </a:solidFill>
                  <a:latin typeface="Arial"/>
                </a:rPr>
                <a:t>Flow</a:t>
              </a:r>
            </a:p>
          </p:txBody>
        </p:sp>
        <p:sp>
          <p:nvSpPr>
            <p:cNvPr id="63498" name="Rectangle 20"/>
            <p:cNvSpPr>
              <a:spLocks noChangeArrowheads="1"/>
            </p:cNvSpPr>
            <p:nvPr/>
          </p:nvSpPr>
          <p:spPr bwMode="auto">
            <a:xfrm>
              <a:off x="8224171" y="4845738"/>
              <a:ext cx="999321" cy="366794"/>
            </a:xfrm>
            <a:prstGeom prst="rect">
              <a:avLst/>
            </a:prstGeom>
            <a:noFill/>
            <a:ln w="12700">
              <a:noFill/>
              <a:miter lim="800000"/>
              <a:headEnd/>
              <a:tailEnd/>
            </a:ln>
          </p:spPr>
          <p:txBody>
            <a:bodyPr wrap="none" lIns="90487" tIns="44450" rIns="90487" bIns="44450">
              <a:spAutoFit/>
            </a:bodyPr>
            <a:lstStyle/>
            <a:p>
              <a:pPr algn="r" eaLnBrk="1" hangingPunct="1"/>
              <a:r>
                <a:rPr lang="en-US" sz="1800" b="1">
                  <a:solidFill>
                    <a:srgbClr val="134679"/>
                  </a:solidFill>
                </a:rPr>
                <a:t>Volume</a:t>
              </a:r>
            </a:p>
          </p:txBody>
        </p:sp>
        <p:sp>
          <p:nvSpPr>
            <p:cNvPr id="63499" name="ZoneTexte 11"/>
            <p:cNvSpPr txBox="1">
              <a:spLocks noChangeArrowheads="1"/>
            </p:cNvSpPr>
            <p:nvPr/>
          </p:nvSpPr>
          <p:spPr bwMode="auto">
            <a:xfrm>
              <a:off x="6021961" y="2653188"/>
              <a:ext cx="971828" cy="338554"/>
            </a:xfrm>
            <a:prstGeom prst="rect">
              <a:avLst/>
            </a:prstGeom>
            <a:noFill/>
            <a:ln w="9525">
              <a:noFill/>
              <a:miter lim="800000"/>
              <a:headEnd/>
              <a:tailEnd/>
            </a:ln>
          </p:spPr>
          <p:txBody>
            <a:bodyPr>
              <a:spAutoFit/>
            </a:bodyPr>
            <a:lstStyle/>
            <a:p>
              <a:pPr algn="ctr" eaLnBrk="1" hangingPunct="1"/>
              <a:r>
                <a:rPr lang="fr-CA" sz="1600">
                  <a:solidFill>
                    <a:srgbClr val="00B050"/>
                  </a:solidFill>
                </a:rPr>
                <a:t>Normal</a:t>
              </a:r>
            </a:p>
          </p:txBody>
        </p:sp>
        <p:cxnSp>
          <p:nvCxnSpPr>
            <p:cNvPr id="55" name="Straight Connector 54"/>
            <p:cNvCxnSpPr/>
            <p:nvPr/>
          </p:nvCxnSpPr>
          <p:spPr>
            <a:xfrm>
              <a:off x="4499851" y="1486812"/>
              <a:ext cx="0" cy="4535822"/>
            </a:xfrm>
            <a:prstGeom prst="line">
              <a:avLst/>
            </a:prstGeom>
            <a:ln w="31750">
              <a:solidFill>
                <a:srgbClr val="1346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519609" y="4730314"/>
              <a:ext cx="4091376" cy="0"/>
            </a:xfrm>
            <a:prstGeom prst="line">
              <a:avLst/>
            </a:prstGeom>
            <a:ln w="31750">
              <a:solidFill>
                <a:srgbClr val="134679"/>
              </a:solidFill>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4502674" y="4700149"/>
              <a:ext cx="3775243" cy="1897203"/>
            </a:xfrm>
            <a:custGeom>
              <a:avLst/>
              <a:gdLst>
                <a:gd name="connsiteX0" fmla="*/ 0 w 4441371"/>
                <a:gd name="connsiteY0" fmla="*/ 58057 h 1654628"/>
                <a:gd name="connsiteX1" fmla="*/ 595086 w 4441371"/>
                <a:gd name="connsiteY1" fmla="*/ 711200 h 1654628"/>
                <a:gd name="connsiteX2" fmla="*/ 595086 w 4441371"/>
                <a:gd name="connsiteY2" fmla="*/ 711200 h 1654628"/>
                <a:gd name="connsiteX3" fmla="*/ 928914 w 4441371"/>
                <a:gd name="connsiteY3" fmla="*/ 1030514 h 1654628"/>
                <a:gd name="connsiteX4" fmla="*/ 1465943 w 4441371"/>
                <a:gd name="connsiteY4" fmla="*/ 1407885 h 1654628"/>
                <a:gd name="connsiteX5" fmla="*/ 2104571 w 4441371"/>
                <a:gd name="connsiteY5" fmla="*/ 1582057 h 1654628"/>
                <a:gd name="connsiteX6" fmla="*/ 2583543 w 4441371"/>
                <a:gd name="connsiteY6" fmla="*/ 1654628 h 1654628"/>
                <a:gd name="connsiteX7" fmla="*/ 3178629 w 4441371"/>
                <a:gd name="connsiteY7" fmla="*/ 1582057 h 1654628"/>
                <a:gd name="connsiteX8" fmla="*/ 3556000 w 4441371"/>
                <a:gd name="connsiteY8" fmla="*/ 1407885 h 1654628"/>
                <a:gd name="connsiteX9" fmla="*/ 3889829 w 4441371"/>
                <a:gd name="connsiteY9" fmla="*/ 1161143 h 1654628"/>
                <a:gd name="connsiteX10" fmla="*/ 4238171 w 4441371"/>
                <a:gd name="connsiteY10" fmla="*/ 653143 h 1654628"/>
                <a:gd name="connsiteX11" fmla="*/ 4368800 w 4441371"/>
                <a:gd name="connsiteY11" fmla="*/ 275771 h 1654628"/>
                <a:gd name="connsiteX12" fmla="*/ 4441371 w 4441371"/>
                <a:gd name="connsiteY12" fmla="*/ 0 h 1654628"/>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61143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09596 w 4441371"/>
                <a:gd name="connsiteY10" fmla="*/ 634093 h 1659494"/>
                <a:gd name="connsiteX11" fmla="*/ 4368800 w 4441371"/>
                <a:gd name="connsiteY11" fmla="*/ 275771 h 1659494"/>
                <a:gd name="connsiteX12" fmla="*/ 4441371 w 4441371"/>
                <a:gd name="connsiteY12" fmla="*/ 0 h 1659494"/>
                <a:gd name="connsiteX0" fmla="*/ 0 w 4441371"/>
                <a:gd name="connsiteY0" fmla="*/ 58057 h 1684706"/>
                <a:gd name="connsiteX1" fmla="*/ 595086 w 4441371"/>
                <a:gd name="connsiteY1" fmla="*/ 711200 h 1684706"/>
                <a:gd name="connsiteX2" fmla="*/ 595086 w 4441371"/>
                <a:gd name="connsiteY2" fmla="*/ 711200 h 1684706"/>
                <a:gd name="connsiteX3" fmla="*/ 928914 w 4441371"/>
                <a:gd name="connsiteY3" fmla="*/ 1030514 h 1684706"/>
                <a:gd name="connsiteX4" fmla="*/ 1465943 w 4441371"/>
                <a:gd name="connsiteY4" fmla="*/ 1407885 h 1684706"/>
                <a:gd name="connsiteX5" fmla="*/ 2090057 w 4441371"/>
                <a:gd name="connsiteY5" fmla="*/ 1625600 h 1684706"/>
                <a:gd name="connsiteX6" fmla="*/ 2593068 w 4441371"/>
                <a:gd name="connsiteY6" fmla="*/ 1683203 h 1684706"/>
                <a:gd name="connsiteX7" fmla="*/ 3178629 w 4441371"/>
                <a:gd name="connsiteY7" fmla="*/ 1582057 h 1684706"/>
                <a:gd name="connsiteX8" fmla="*/ 3556000 w 4441371"/>
                <a:gd name="connsiteY8" fmla="*/ 1407885 h 1684706"/>
                <a:gd name="connsiteX9" fmla="*/ 3889829 w 4441371"/>
                <a:gd name="connsiteY9" fmla="*/ 1132568 h 1684706"/>
                <a:gd name="connsiteX10" fmla="*/ 4209596 w 4441371"/>
                <a:gd name="connsiteY10" fmla="*/ 634093 h 1684706"/>
                <a:gd name="connsiteX11" fmla="*/ 4368800 w 4441371"/>
                <a:gd name="connsiteY11" fmla="*/ 275771 h 1684706"/>
                <a:gd name="connsiteX12" fmla="*/ 4441371 w 4441371"/>
                <a:gd name="connsiteY12" fmla="*/ 0 h 1684706"/>
                <a:gd name="connsiteX0" fmla="*/ 0 w 4441371"/>
                <a:gd name="connsiteY0" fmla="*/ 58057 h 1684410"/>
                <a:gd name="connsiteX1" fmla="*/ 595086 w 4441371"/>
                <a:gd name="connsiteY1" fmla="*/ 711200 h 1684410"/>
                <a:gd name="connsiteX2" fmla="*/ 595086 w 4441371"/>
                <a:gd name="connsiteY2" fmla="*/ 711200 h 1684410"/>
                <a:gd name="connsiteX3" fmla="*/ 928914 w 4441371"/>
                <a:gd name="connsiteY3" fmla="*/ 1030514 h 1684410"/>
                <a:gd name="connsiteX4" fmla="*/ 1538515 w 4441371"/>
                <a:gd name="connsiteY4" fmla="*/ 1451428 h 1684410"/>
                <a:gd name="connsiteX5" fmla="*/ 2090057 w 4441371"/>
                <a:gd name="connsiteY5" fmla="*/ 1625600 h 1684410"/>
                <a:gd name="connsiteX6" fmla="*/ 2593068 w 4441371"/>
                <a:gd name="connsiteY6" fmla="*/ 1683203 h 1684410"/>
                <a:gd name="connsiteX7" fmla="*/ 3178629 w 4441371"/>
                <a:gd name="connsiteY7" fmla="*/ 1582057 h 1684410"/>
                <a:gd name="connsiteX8" fmla="*/ 3556000 w 4441371"/>
                <a:gd name="connsiteY8" fmla="*/ 1407885 h 1684410"/>
                <a:gd name="connsiteX9" fmla="*/ 3889829 w 4441371"/>
                <a:gd name="connsiteY9" fmla="*/ 1132568 h 1684410"/>
                <a:gd name="connsiteX10" fmla="*/ 4209596 w 4441371"/>
                <a:gd name="connsiteY10" fmla="*/ 634093 h 1684410"/>
                <a:gd name="connsiteX11" fmla="*/ 4368800 w 4441371"/>
                <a:gd name="connsiteY11" fmla="*/ 275771 h 1684410"/>
                <a:gd name="connsiteX12" fmla="*/ 4441371 w 4441371"/>
                <a:gd name="connsiteY12" fmla="*/ 0 h 1684410"/>
                <a:gd name="connsiteX0" fmla="*/ 0 w 4441371"/>
                <a:gd name="connsiteY0" fmla="*/ 58057 h 1696130"/>
                <a:gd name="connsiteX1" fmla="*/ 595086 w 4441371"/>
                <a:gd name="connsiteY1" fmla="*/ 711200 h 1696130"/>
                <a:gd name="connsiteX2" fmla="*/ 595086 w 4441371"/>
                <a:gd name="connsiteY2" fmla="*/ 711200 h 1696130"/>
                <a:gd name="connsiteX3" fmla="*/ 928914 w 4441371"/>
                <a:gd name="connsiteY3" fmla="*/ 1030514 h 1696130"/>
                <a:gd name="connsiteX4" fmla="*/ 1538515 w 4441371"/>
                <a:gd name="connsiteY4" fmla="*/ 1451428 h 1696130"/>
                <a:gd name="connsiteX5" fmla="*/ 2090057 w 4441371"/>
                <a:gd name="connsiteY5" fmla="*/ 1669143 h 1696130"/>
                <a:gd name="connsiteX6" fmla="*/ 2593068 w 4441371"/>
                <a:gd name="connsiteY6" fmla="*/ 1683203 h 1696130"/>
                <a:gd name="connsiteX7" fmla="*/ 3178629 w 4441371"/>
                <a:gd name="connsiteY7" fmla="*/ 1582057 h 1696130"/>
                <a:gd name="connsiteX8" fmla="*/ 3556000 w 4441371"/>
                <a:gd name="connsiteY8" fmla="*/ 1407885 h 1696130"/>
                <a:gd name="connsiteX9" fmla="*/ 3889829 w 4441371"/>
                <a:gd name="connsiteY9" fmla="*/ 1132568 h 1696130"/>
                <a:gd name="connsiteX10" fmla="*/ 4209596 w 4441371"/>
                <a:gd name="connsiteY10" fmla="*/ 634093 h 1696130"/>
                <a:gd name="connsiteX11" fmla="*/ 4368800 w 4441371"/>
                <a:gd name="connsiteY11" fmla="*/ 275771 h 1696130"/>
                <a:gd name="connsiteX12" fmla="*/ 4441371 w 4441371"/>
                <a:gd name="connsiteY12" fmla="*/ 0 h 1696130"/>
                <a:gd name="connsiteX0" fmla="*/ 0 w 4441371"/>
                <a:gd name="connsiteY0" fmla="*/ 58057 h 1695271"/>
                <a:gd name="connsiteX1" fmla="*/ 595086 w 4441371"/>
                <a:gd name="connsiteY1" fmla="*/ 711200 h 1695271"/>
                <a:gd name="connsiteX2" fmla="*/ 595086 w 4441371"/>
                <a:gd name="connsiteY2" fmla="*/ 711200 h 1695271"/>
                <a:gd name="connsiteX3" fmla="*/ 928914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95086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51543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798285 w 4441371"/>
                <a:gd name="connsiteY2" fmla="*/ 1190171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0867"/>
                <a:gd name="connsiteX1" fmla="*/ 391886 w 4441371"/>
                <a:gd name="connsiteY1" fmla="*/ 711200 h 1690867"/>
                <a:gd name="connsiteX2" fmla="*/ 798285 w 4441371"/>
                <a:gd name="connsiteY2" fmla="*/ 1190171 h 1690867"/>
                <a:gd name="connsiteX3" fmla="*/ 1407886 w 4441371"/>
                <a:gd name="connsiteY3" fmla="*/ 1553029 h 1690867"/>
                <a:gd name="connsiteX4" fmla="*/ 2090057 w 4441371"/>
                <a:gd name="connsiteY4" fmla="*/ 1669143 h 1690867"/>
                <a:gd name="connsiteX5" fmla="*/ 2593068 w 4441371"/>
                <a:gd name="connsiteY5" fmla="*/ 1683203 h 1690867"/>
                <a:gd name="connsiteX6" fmla="*/ 3178629 w 4441371"/>
                <a:gd name="connsiteY6" fmla="*/ 1582057 h 1690867"/>
                <a:gd name="connsiteX7" fmla="*/ 3556000 w 4441371"/>
                <a:gd name="connsiteY7" fmla="*/ 1407885 h 1690867"/>
                <a:gd name="connsiteX8" fmla="*/ 3889829 w 4441371"/>
                <a:gd name="connsiteY8" fmla="*/ 1132568 h 1690867"/>
                <a:gd name="connsiteX9" fmla="*/ 4209596 w 4441371"/>
                <a:gd name="connsiteY9" fmla="*/ 634093 h 1690867"/>
                <a:gd name="connsiteX10" fmla="*/ 4368800 w 4441371"/>
                <a:gd name="connsiteY10" fmla="*/ 275771 h 1690867"/>
                <a:gd name="connsiteX11" fmla="*/ 4441371 w 4441371"/>
                <a:gd name="connsiteY11" fmla="*/ 0 h 1690867"/>
                <a:gd name="connsiteX0" fmla="*/ 0 w 4441371"/>
                <a:gd name="connsiteY0" fmla="*/ 58057 h 1690867"/>
                <a:gd name="connsiteX1" fmla="*/ 203200 w 4441371"/>
                <a:gd name="connsiteY1" fmla="*/ 493486 h 1690867"/>
                <a:gd name="connsiteX2" fmla="*/ 391886 w 4441371"/>
                <a:gd name="connsiteY2" fmla="*/ 711200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690867"/>
                <a:gd name="connsiteX1" fmla="*/ 203200 w 4441371"/>
                <a:gd name="connsiteY1" fmla="*/ 493486 h 1690867"/>
                <a:gd name="connsiteX2" fmla="*/ 449944 w 4441371"/>
                <a:gd name="connsiteY2" fmla="*/ 856343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720293"/>
                <a:gd name="connsiteX1" fmla="*/ 203200 w 4441371"/>
                <a:gd name="connsiteY1" fmla="*/ 493486 h 1720293"/>
                <a:gd name="connsiteX2" fmla="*/ 449944 w 4441371"/>
                <a:gd name="connsiteY2" fmla="*/ 856343 h 1720293"/>
                <a:gd name="connsiteX3" fmla="*/ 798285 w 4441371"/>
                <a:gd name="connsiteY3" fmla="*/ 1190171 h 1720293"/>
                <a:gd name="connsiteX4" fmla="*/ 1407886 w 4441371"/>
                <a:gd name="connsiteY4" fmla="*/ 1553029 h 1720293"/>
                <a:gd name="connsiteX5" fmla="*/ 2090057 w 4441371"/>
                <a:gd name="connsiteY5" fmla="*/ 1712685 h 1720293"/>
                <a:gd name="connsiteX6" fmla="*/ 2593068 w 4441371"/>
                <a:gd name="connsiteY6" fmla="*/ 1683203 h 1720293"/>
                <a:gd name="connsiteX7" fmla="*/ 3178629 w 4441371"/>
                <a:gd name="connsiteY7" fmla="*/ 1582057 h 1720293"/>
                <a:gd name="connsiteX8" fmla="*/ 3556000 w 4441371"/>
                <a:gd name="connsiteY8" fmla="*/ 1407885 h 1720293"/>
                <a:gd name="connsiteX9" fmla="*/ 3889829 w 4441371"/>
                <a:gd name="connsiteY9" fmla="*/ 1132568 h 1720293"/>
                <a:gd name="connsiteX10" fmla="*/ 4209596 w 4441371"/>
                <a:gd name="connsiteY10" fmla="*/ 634093 h 1720293"/>
                <a:gd name="connsiteX11" fmla="*/ 4368800 w 4441371"/>
                <a:gd name="connsiteY11" fmla="*/ 275771 h 1720293"/>
                <a:gd name="connsiteX12" fmla="*/ 4441371 w 4441371"/>
                <a:gd name="connsiteY12" fmla="*/ 0 h 1720293"/>
                <a:gd name="connsiteX0" fmla="*/ 0 w 4441371"/>
                <a:gd name="connsiteY0" fmla="*/ 58057 h 1730634"/>
                <a:gd name="connsiteX1" fmla="*/ 203200 w 4441371"/>
                <a:gd name="connsiteY1" fmla="*/ 493486 h 1730634"/>
                <a:gd name="connsiteX2" fmla="*/ 449944 w 4441371"/>
                <a:gd name="connsiteY2" fmla="*/ 856343 h 1730634"/>
                <a:gd name="connsiteX3" fmla="*/ 798285 w 4441371"/>
                <a:gd name="connsiteY3" fmla="*/ 1190171 h 1730634"/>
                <a:gd name="connsiteX4" fmla="*/ 1407886 w 4441371"/>
                <a:gd name="connsiteY4" fmla="*/ 1553029 h 1730634"/>
                <a:gd name="connsiteX5" fmla="*/ 2090057 w 4441371"/>
                <a:gd name="connsiteY5" fmla="*/ 1712685 h 1730634"/>
                <a:gd name="connsiteX6" fmla="*/ 2636611 w 4441371"/>
                <a:gd name="connsiteY6" fmla="*/ 1712231 h 1730634"/>
                <a:gd name="connsiteX7" fmla="*/ 3178629 w 4441371"/>
                <a:gd name="connsiteY7" fmla="*/ 1582057 h 1730634"/>
                <a:gd name="connsiteX8" fmla="*/ 3556000 w 4441371"/>
                <a:gd name="connsiteY8" fmla="*/ 1407885 h 1730634"/>
                <a:gd name="connsiteX9" fmla="*/ 3889829 w 4441371"/>
                <a:gd name="connsiteY9" fmla="*/ 1132568 h 1730634"/>
                <a:gd name="connsiteX10" fmla="*/ 4209596 w 4441371"/>
                <a:gd name="connsiteY10" fmla="*/ 634093 h 1730634"/>
                <a:gd name="connsiteX11" fmla="*/ 4368800 w 4441371"/>
                <a:gd name="connsiteY11" fmla="*/ 275771 h 1730634"/>
                <a:gd name="connsiteX12" fmla="*/ 4441371 w 4441371"/>
                <a:gd name="connsiteY12" fmla="*/ 0 h 1730634"/>
                <a:gd name="connsiteX0" fmla="*/ 0 w 4454494"/>
                <a:gd name="connsiteY0" fmla="*/ 30063 h 1730634"/>
                <a:gd name="connsiteX1" fmla="*/ 216323 w 4454494"/>
                <a:gd name="connsiteY1" fmla="*/ 493486 h 1730634"/>
                <a:gd name="connsiteX2" fmla="*/ 463067 w 4454494"/>
                <a:gd name="connsiteY2" fmla="*/ 856343 h 1730634"/>
                <a:gd name="connsiteX3" fmla="*/ 811408 w 4454494"/>
                <a:gd name="connsiteY3" fmla="*/ 1190171 h 1730634"/>
                <a:gd name="connsiteX4" fmla="*/ 1421009 w 4454494"/>
                <a:gd name="connsiteY4" fmla="*/ 1553029 h 1730634"/>
                <a:gd name="connsiteX5" fmla="*/ 2103180 w 4454494"/>
                <a:gd name="connsiteY5" fmla="*/ 1712685 h 1730634"/>
                <a:gd name="connsiteX6" fmla="*/ 2649734 w 4454494"/>
                <a:gd name="connsiteY6" fmla="*/ 1712231 h 1730634"/>
                <a:gd name="connsiteX7" fmla="*/ 3191752 w 4454494"/>
                <a:gd name="connsiteY7" fmla="*/ 1582057 h 1730634"/>
                <a:gd name="connsiteX8" fmla="*/ 3569123 w 4454494"/>
                <a:gd name="connsiteY8" fmla="*/ 1407885 h 1730634"/>
                <a:gd name="connsiteX9" fmla="*/ 3902952 w 4454494"/>
                <a:gd name="connsiteY9" fmla="*/ 1132568 h 1730634"/>
                <a:gd name="connsiteX10" fmla="*/ 4222719 w 4454494"/>
                <a:gd name="connsiteY10" fmla="*/ 634093 h 1730634"/>
                <a:gd name="connsiteX11" fmla="*/ 4381923 w 4454494"/>
                <a:gd name="connsiteY11" fmla="*/ 275771 h 1730634"/>
                <a:gd name="connsiteX12" fmla="*/ 4454494 w 4454494"/>
                <a:gd name="connsiteY12" fmla="*/ 0 h 173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4494" h="1730634">
                  <a:moveTo>
                    <a:pt x="0" y="30063"/>
                  </a:moveTo>
                  <a:cubicBezTo>
                    <a:pt x="41124" y="95378"/>
                    <a:pt x="151009" y="384629"/>
                    <a:pt x="216323" y="493486"/>
                  </a:cubicBezTo>
                  <a:cubicBezTo>
                    <a:pt x="281637" y="602343"/>
                    <a:pt x="363886" y="740229"/>
                    <a:pt x="463067" y="856343"/>
                  </a:cubicBezTo>
                  <a:cubicBezTo>
                    <a:pt x="562248" y="972457"/>
                    <a:pt x="651751" y="1074057"/>
                    <a:pt x="811408" y="1190171"/>
                  </a:cubicBezTo>
                  <a:cubicBezTo>
                    <a:pt x="971065" y="1306285"/>
                    <a:pt x="1205714" y="1465943"/>
                    <a:pt x="1421009" y="1553029"/>
                  </a:cubicBezTo>
                  <a:cubicBezTo>
                    <a:pt x="1636304" y="1640115"/>
                    <a:pt x="1898393" y="1686151"/>
                    <a:pt x="2103180" y="1712685"/>
                  </a:cubicBezTo>
                  <a:cubicBezTo>
                    <a:pt x="2307968" y="1739219"/>
                    <a:pt x="2468305" y="1734002"/>
                    <a:pt x="2649734" y="1712231"/>
                  </a:cubicBezTo>
                  <a:cubicBezTo>
                    <a:pt x="2831163" y="1690460"/>
                    <a:pt x="3038521" y="1632781"/>
                    <a:pt x="3191752" y="1582057"/>
                  </a:cubicBezTo>
                  <a:cubicBezTo>
                    <a:pt x="3344984" y="1531333"/>
                    <a:pt x="3450590" y="1482800"/>
                    <a:pt x="3569123" y="1407885"/>
                  </a:cubicBezTo>
                  <a:cubicBezTo>
                    <a:pt x="3687656" y="1332970"/>
                    <a:pt x="3794019" y="1261533"/>
                    <a:pt x="3902952" y="1132568"/>
                  </a:cubicBezTo>
                  <a:cubicBezTo>
                    <a:pt x="4011885" y="1003603"/>
                    <a:pt x="4142890" y="776893"/>
                    <a:pt x="4222719" y="634093"/>
                  </a:cubicBezTo>
                  <a:cubicBezTo>
                    <a:pt x="4302548" y="491293"/>
                    <a:pt x="4343294" y="381453"/>
                    <a:pt x="4381923" y="275771"/>
                  </a:cubicBezTo>
                  <a:cubicBezTo>
                    <a:pt x="4420552" y="170089"/>
                    <a:pt x="4435142" y="83457"/>
                    <a:pt x="4454494" y="0"/>
                  </a:cubicBezTo>
                </a:path>
              </a:pathLst>
            </a:custGeom>
            <a:noFill/>
            <a:ln w="50800">
              <a:solidFill>
                <a:srgbClr val="4E6B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solidFill>
                  <a:prstClr val="white"/>
                </a:solidFill>
              </a:endParaRPr>
            </a:p>
          </p:txBody>
        </p:sp>
        <p:sp>
          <p:nvSpPr>
            <p:cNvPr id="58" name="Freeform 57"/>
            <p:cNvSpPr/>
            <p:nvPr/>
          </p:nvSpPr>
          <p:spPr>
            <a:xfrm>
              <a:off x="4512553" y="1883717"/>
              <a:ext cx="3542378" cy="2846598"/>
            </a:xfrm>
            <a:custGeom>
              <a:avLst/>
              <a:gdLst>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377371 w 4412343"/>
                <a:gd name="connsiteY5" fmla="*/ 870857 h 3309257"/>
                <a:gd name="connsiteX6" fmla="*/ 478971 w 4412343"/>
                <a:gd name="connsiteY6" fmla="*/ 150948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478971 w 4412343"/>
                <a:gd name="connsiteY6" fmla="*/ 150948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98335 w 4412343"/>
                <a:gd name="connsiteY8" fmla="*/ 2477861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98335 w 4412343"/>
                <a:gd name="connsiteY8" fmla="*/ 2477861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92275 w 4412343"/>
                <a:gd name="connsiteY9" fmla="*/ 27250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844096 w 4412343"/>
                <a:gd name="connsiteY7" fmla="*/ 1936750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44096 w 4412343"/>
                <a:gd name="connsiteY7" fmla="*/ 1936750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707571 w 4412343"/>
                <a:gd name="connsiteY6" fmla="*/ 146186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31685 w 4412343"/>
                <a:gd name="connsiteY8" fmla="*/ 23921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31685 w 4412343"/>
                <a:gd name="connsiteY8" fmla="*/ 2392136 h 3309257"/>
                <a:gd name="connsiteX9" fmla="*/ 1758950 w 4412343"/>
                <a:gd name="connsiteY9" fmla="*/ 2667907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58950 w 4412343"/>
                <a:gd name="connsiteY9" fmla="*/ 2667907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97050 w 4412343"/>
                <a:gd name="connsiteY9" fmla="*/ 265838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33032 w 4412343"/>
                <a:gd name="connsiteY11" fmla="*/ 3111954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96496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33032 w 4412343"/>
                <a:gd name="connsiteY11" fmla="*/ 3111954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45671 w 4412343"/>
                <a:gd name="connsiteY6" fmla="*/ 1461861 h 3309257"/>
                <a:gd name="connsiteX7" fmla="*/ 996496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33032 w 4412343"/>
                <a:gd name="connsiteY11" fmla="*/ 3111954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252639 w 4412343"/>
                <a:gd name="connsiteY4" fmla="*/ 164193 h 3309257"/>
                <a:gd name="connsiteX5" fmla="*/ 319314 w 4412343"/>
                <a:gd name="connsiteY5" fmla="*/ 348343 h 3309257"/>
                <a:gd name="connsiteX6" fmla="*/ 491671 w 4412343"/>
                <a:gd name="connsiteY6" fmla="*/ 832757 h 3309257"/>
                <a:gd name="connsiteX7" fmla="*/ 745671 w 4412343"/>
                <a:gd name="connsiteY7" fmla="*/ 1461861 h 3309257"/>
                <a:gd name="connsiteX8" fmla="*/ 996496 w 4412343"/>
                <a:gd name="connsiteY8" fmla="*/ 1908175 h 3309257"/>
                <a:gd name="connsiteX9" fmla="*/ 1388835 w 4412343"/>
                <a:gd name="connsiteY9" fmla="*/ 2363561 h 3309257"/>
                <a:gd name="connsiteX10" fmla="*/ 1797050 w 4412343"/>
                <a:gd name="connsiteY10" fmla="*/ 2658382 h 3309257"/>
                <a:gd name="connsiteX11" fmla="*/ 2364014 w 4412343"/>
                <a:gd name="connsiteY11" fmla="*/ 2919186 h 3309257"/>
                <a:gd name="connsiteX12" fmla="*/ 3033032 w 4412343"/>
                <a:gd name="connsiteY12" fmla="*/ 3111954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190727 w 4412343"/>
                <a:gd name="connsiteY1" fmla="*/ 178481 h 3309257"/>
                <a:gd name="connsiteX2" fmla="*/ 203200 w 4412343"/>
                <a:gd name="connsiteY2" fmla="*/ 0 h 3309257"/>
                <a:gd name="connsiteX3" fmla="*/ 203200 w 4412343"/>
                <a:gd name="connsiteY3" fmla="*/ 0 h 3309257"/>
                <a:gd name="connsiteX4" fmla="*/ 217714 w 4412343"/>
                <a:gd name="connsiteY4" fmla="*/ 87086 h 3309257"/>
                <a:gd name="connsiteX5" fmla="*/ 252639 w 4412343"/>
                <a:gd name="connsiteY5" fmla="*/ 164193 h 3309257"/>
                <a:gd name="connsiteX6" fmla="*/ 319314 w 4412343"/>
                <a:gd name="connsiteY6" fmla="*/ 348343 h 3309257"/>
                <a:gd name="connsiteX7" fmla="*/ 491671 w 4412343"/>
                <a:gd name="connsiteY7" fmla="*/ 832757 h 3309257"/>
                <a:gd name="connsiteX8" fmla="*/ 745671 w 4412343"/>
                <a:gd name="connsiteY8" fmla="*/ 1461861 h 3309257"/>
                <a:gd name="connsiteX9" fmla="*/ 996496 w 4412343"/>
                <a:gd name="connsiteY9" fmla="*/ 1908175 h 3309257"/>
                <a:gd name="connsiteX10" fmla="*/ 1388835 w 4412343"/>
                <a:gd name="connsiteY10" fmla="*/ 2363561 h 3309257"/>
                <a:gd name="connsiteX11" fmla="*/ 1797050 w 4412343"/>
                <a:gd name="connsiteY11" fmla="*/ 2658382 h 3309257"/>
                <a:gd name="connsiteX12" fmla="*/ 2364014 w 4412343"/>
                <a:gd name="connsiteY12" fmla="*/ 2919186 h 3309257"/>
                <a:gd name="connsiteX13" fmla="*/ 3033032 w 4412343"/>
                <a:gd name="connsiteY13" fmla="*/ 3111954 h 3309257"/>
                <a:gd name="connsiteX14" fmla="*/ 3875314 w 4412343"/>
                <a:gd name="connsiteY14" fmla="*/ 3265714 h 3309257"/>
                <a:gd name="connsiteX15" fmla="*/ 4412343 w 4412343"/>
                <a:gd name="connsiteY15" fmla="*/ 3280229 h 3309257"/>
                <a:gd name="connsiteX0" fmla="*/ 0 w 4412343"/>
                <a:gd name="connsiteY0" fmla="*/ 3309257 h 3309257"/>
                <a:gd name="connsiteX1" fmla="*/ 157389 w 4412343"/>
                <a:gd name="connsiteY1" fmla="*/ 178481 h 3309257"/>
                <a:gd name="connsiteX2" fmla="*/ 203200 w 4412343"/>
                <a:gd name="connsiteY2" fmla="*/ 0 h 3309257"/>
                <a:gd name="connsiteX3" fmla="*/ 203200 w 4412343"/>
                <a:gd name="connsiteY3" fmla="*/ 0 h 3309257"/>
                <a:gd name="connsiteX4" fmla="*/ 217714 w 4412343"/>
                <a:gd name="connsiteY4" fmla="*/ 87086 h 3309257"/>
                <a:gd name="connsiteX5" fmla="*/ 252639 w 4412343"/>
                <a:gd name="connsiteY5" fmla="*/ 164193 h 3309257"/>
                <a:gd name="connsiteX6" fmla="*/ 319314 w 4412343"/>
                <a:gd name="connsiteY6" fmla="*/ 348343 h 3309257"/>
                <a:gd name="connsiteX7" fmla="*/ 491671 w 4412343"/>
                <a:gd name="connsiteY7" fmla="*/ 832757 h 3309257"/>
                <a:gd name="connsiteX8" fmla="*/ 745671 w 4412343"/>
                <a:gd name="connsiteY8" fmla="*/ 1461861 h 3309257"/>
                <a:gd name="connsiteX9" fmla="*/ 996496 w 4412343"/>
                <a:gd name="connsiteY9" fmla="*/ 1908175 h 3309257"/>
                <a:gd name="connsiteX10" fmla="*/ 1388835 w 4412343"/>
                <a:gd name="connsiteY10" fmla="*/ 2363561 h 3309257"/>
                <a:gd name="connsiteX11" fmla="*/ 1797050 w 4412343"/>
                <a:gd name="connsiteY11" fmla="*/ 2658382 h 3309257"/>
                <a:gd name="connsiteX12" fmla="*/ 2364014 w 4412343"/>
                <a:gd name="connsiteY12" fmla="*/ 2919186 h 3309257"/>
                <a:gd name="connsiteX13" fmla="*/ 3033032 w 4412343"/>
                <a:gd name="connsiteY13" fmla="*/ 3111954 h 3309257"/>
                <a:gd name="connsiteX14" fmla="*/ 3875314 w 4412343"/>
                <a:gd name="connsiteY14" fmla="*/ 3265714 h 3309257"/>
                <a:gd name="connsiteX15" fmla="*/ 4412343 w 4412343"/>
                <a:gd name="connsiteY15" fmla="*/ 3280229 h 3309257"/>
                <a:gd name="connsiteX0" fmla="*/ 0 w 4412343"/>
                <a:gd name="connsiteY0" fmla="*/ 3309257 h 3309257"/>
                <a:gd name="connsiteX1" fmla="*/ 157389 w 4412343"/>
                <a:gd name="connsiteY1" fmla="*/ 178481 h 3309257"/>
                <a:gd name="connsiteX2" fmla="*/ 181202 w 4412343"/>
                <a:gd name="connsiteY2" fmla="*/ 78468 h 3309257"/>
                <a:gd name="connsiteX3" fmla="*/ 203200 w 4412343"/>
                <a:gd name="connsiteY3" fmla="*/ 0 h 3309257"/>
                <a:gd name="connsiteX4" fmla="*/ 203200 w 4412343"/>
                <a:gd name="connsiteY4" fmla="*/ 0 h 3309257"/>
                <a:gd name="connsiteX5" fmla="*/ 217714 w 4412343"/>
                <a:gd name="connsiteY5" fmla="*/ 87086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17714 w 4412343"/>
                <a:gd name="connsiteY5" fmla="*/ 87086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17714 w 4412343"/>
                <a:gd name="connsiteY5" fmla="*/ 87086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85976 w 4412343"/>
                <a:gd name="connsiteY6" fmla="*/ 159431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85976 w 4412343"/>
                <a:gd name="connsiteY6" fmla="*/ 159431 h 3309257"/>
                <a:gd name="connsiteX7" fmla="*/ 347889 w 4412343"/>
                <a:gd name="connsiteY7" fmla="*/ 338818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85976 w 4412343"/>
                <a:gd name="connsiteY6" fmla="*/ 159431 h 3309257"/>
                <a:gd name="connsiteX7" fmla="*/ 347889 w 4412343"/>
                <a:gd name="connsiteY7" fmla="*/ 338818 h 3309257"/>
                <a:gd name="connsiteX8" fmla="*/ 520246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413 h 3309413"/>
                <a:gd name="connsiteX1" fmla="*/ 157389 w 4412343"/>
                <a:gd name="connsiteY1" fmla="*/ 178637 h 3309413"/>
                <a:gd name="connsiteX2" fmla="*/ 152627 w 4412343"/>
                <a:gd name="connsiteY2" fmla="*/ 64336 h 3309413"/>
                <a:gd name="connsiteX3" fmla="*/ 203200 w 4412343"/>
                <a:gd name="connsiteY3" fmla="*/ 156 h 3309413"/>
                <a:gd name="connsiteX4" fmla="*/ 198438 w 4412343"/>
                <a:gd name="connsiteY4" fmla="*/ 47781 h 3309413"/>
                <a:gd name="connsiteX5" fmla="*/ 251052 w 4412343"/>
                <a:gd name="connsiteY5" fmla="*/ 77717 h 3309413"/>
                <a:gd name="connsiteX6" fmla="*/ 285976 w 4412343"/>
                <a:gd name="connsiteY6" fmla="*/ 159587 h 3309413"/>
                <a:gd name="connsiteX7" fmla="*/ 347889 w 4412343"/>
                <a:gd name="connsiteY7" fmla="*/ 338974 h 3309413"/>
                <a:gd name="connsiteX8" fmla="*/ 520246 w 4412343"/>
                <a:gd name="connsiteY8" fmla="*/ 832913 h 3309413"/>
                <a:gd name="connsiteX9" fmla="*/ 745671 w 4412343"/>
                <a:gd name="connsiteY9" fmla="*/ 1462017 h 3309413"/>
                <a:gd name="connsiteX10" fmla="*/ 996496 w 4412343"/>
                <a:gd name="connsiteY10" fmla="*/ 1908331 h 3309413"/>
                <a:gd name="connsiteX11" fmla="*/ 1388835 w 4412343"/>
                <a:gd name="connsiteY11" fmla="*/ 2363717 h 3309413"/>
                <a:gd name="connsiteX12" fmla="*/ 1797050 w 4412343"/>
                <a:gd name="connsiteY12" fmla="*/ 2658538 h 3309413"/>
                <a:gd name="connsiteX13" fmla="*/ 2364014 w 4412343"/>
                <a:gd name="connsiteY13" fmla="*/ 2919342 h 3309413"/>
                <a:gd name="connsiteX14" fmla="*/ 3033032 w 4412343"/>
                <a:gd name="connsiteY14" fmla="*/ 3112110 h 3309413"/>
                <a:gd name="connsiteX15" fmla="*/ 3875314 w 4412343"/>
                <a:gd name="connsiteY15" fmla="*/ 3265870 h 3309413"/>
                <a:gd name="connsiteX16" fmla="*/ 4412343 w 4412343"/>
                <a:gd name="connsiteY16" fmla="*/ 3280385 h 3309413"/>
                <a:gd name="connsiteX0" fmla="*/ 0 w 4412343"/>
                <a:gd name="connsiteY0" fmla="*/ 3274905 h 3274905"/>
                <a:gd name="connsiteX1" fmla="*/ 157389 w 4412343"/>
                <a:gd name="connsiteY1" fmla="*/ 144129 h 3274905"/>
                <a:gd name="connsiteX2" fmla="*/ 152627 w 4412343"/>
                <a:gd name="connsiteY2" fmla="*/ 29828 h 3274905"/>
                <a:gd name="connsiteX3" fmla="*/ 203200 w 4412343"/>
                <a:gd name="connsiteY3" fmla="*/ 22798 h 3274905"/>
                <a:gd name="connsiteX4" fmla="*/ 198438 w 4412343"/>
                <a:gd name="connsiteY4" fmla="*/ 13273 h 3274905"/>
                <a:gd name="connsiteX5" fmla="*/ 251052 w 4412343"/>
                <a:gd name="connsiteY5" fmla="*/ 43209 h 3274905"/>
                <a:gd name="connsiteX6" fmla="*/ 285976 w 4412343"/>
                <a:gd name="connsiteY6" fmla="*/ 125079 h 3274905"/>
                <a:gd name="connsiteX7" fmla="*/ 347889 w 4412343"/>
                <a:gd name="connsiteY7" fmla="*/ 304466 h 3274905"/>
                <a:gd name="connsiteX8" fmla="*/ 520246 w 4412343"/>
                <a:gd name="connsiteY8" fmla="*/ 798405 h 3274905"/>
                <a:gd name="connsiteX9" fmla="*/ 745671 w 4412343"/>
                <a:gd name="connsiteY9" fmla="*/ 1427509 h 3274905"/>
                <a:gd name="connsiteX10" fmla="*/ 996496 w 4412343"/>
                <a:gd name="connsiteY10" fmla="*/ 1873823 h 3274905"/>
                <a:gd name="connsiteX11" fmla="*/ 1388835 w 4412343"/>
                <a:gd name="connsiteY11" fmla="*/ 2329209 h 3274905"/>
                <a:gd name="connsiteX12" fmla="*/ 1797050 w 4412343"/>
                <a:gd name="connsiteY12" fmla="*/ 2624030 h 3274905"/>
                <a:gd name="connsiteX13" fmla="*/ 2364014 w 4412343"/>
                <a:gd name="connsiteY13" fmla="*/ 2884834 h 3274905"/>
                <a:gd name="connsiteX14" fmla="*/ 3033032 w 4412343"/>
                <a:gd name="connsiteY14" fmla="*/ 3077602 h 3274905"/>
                <a:gd name="connsiteX15" fmla="*/ 3875314 w 4412343"/>
                <a:gd name="connsiteY15" fmla="*/ 3231362 h 3274905"/>
                <a:gd name="connsiteX16" fmla="*/ 4412343 w 4412343"/>
                <a:gd name="connsiteY16" fmla="*/ 3245877 h 3274905"/>
                <a:gd name="connsiteX0" fmla="*/ 0 w 4412343"/>
                <a:gd name="connsiteY0" fmla="*/ 3262595 h 3262595"/>
                <a:gd name="connsiteX1" fmla="*/ 157389 w 4412343"/>
                <a:gd name="connsiteY1" fmla="*/ 131819 h 3262595"/>
                <a:gd name="connsiteX2" fmla="*/ 166915 w 4412343"/>
                <a:gd name="connsiteY2" fmla="*/ 41330 h 3262595"/>
                <a:gd name="connsiteX3" fmla="*/ 203200 w 4412343"/>
                <a:gd name="connsiteY3" fmla="*/ 10488 h 3262595"/>
                <a:gd name="connsiteX4" fmla="*/ 198438 w 4412343"/>
                <a:gd name="connsiteY4" fmla="*/ 963 h 3262595"/>
                <a:gd name="connsiteX5" fmla="*/ 251052 w 4412343"/>
                <a:gd name="connsiteY5" fmla="*/ 30899 h 3262595"/>
                <a:gd name="connsiteX6" fmla="*/ 285976 w 4412343"/>
                <a:gd name="connsiteY6" fmla="*/ 112769 h 3262595"/>
                <a:gd name="connsiteX7" fmla="*/ 347889 w 4412343"/>
                <a:gd name="connsiteY7" fmla="*/ 292156 h 3262595"/>
                <a:gd name="connsiteX8" fmla="*/ 520246 w 4412343"/>
                <a:gd name="connsiteY8" fmla="*/ 786095 h 3262595"/>
                <a:gd name="connsiteX9" fmla="*/ 745671 w 4412343"/>
                <a:gd name="connsiteY9" fmla="*/ 1415199 h 3262595"/>
                <a:gd name="connsiteX10" fmla="*/ 996496 w 4412343"/>
                <a:gd name="connsiteY10" fmla="*/ 1861513 h 3262595"/>
                <a:gd name="connsiteX11" fmla="*/ 1388835 w 4412343"/>
                <a:gd name="connsiteY11" fmla="*/ 2316899 h 3262595"/>
                <a:gd name="connsiteX12" fmla="*/ 1797050 w 4412343"/>
                <a:gd name="connsiteY12" fmla="*/ 2611720 h 3262595"/>
                <a:gd name="connsiteX13" fmla="*/ 2364014 w 4412343"/>
                <a:gd name="connsiteY13" fmla="*/ 2872524 h 3262595"/>
                <a:gd name="connsiteX14" fmla="*/ 3033032 w 4412343"/>
                <a:gd name="connsiteY14" fmla="*/ 3065292 h 3262595"/>
                <a:gd name="connsiteX15" fmla="*/ 3875314 w 4412343"/>
                <a:gd name="connsiteY15" fmla="*/ 3219052 h 3262595"/>
                <a:gd name="connsiteX16" fmla="*/ 4412343 w 4412343"/>
                <a:gd name="connsiteY16" fmla="*/ 3233567 h 3262595"/>
                <a:gd name="connsiteX0" fmla="*/ 0 w 4412343"/>
                <a:gd name="connsiteY0" fmla="*/ 3262595 h 3262595"/>
                <a:gd name="connsiteX1" fmla="*/ 157389 w 4412343"/>
                <a:gd name="connsiteY1" fmla="*/ 131819 h 3262595"/>
                <a:gd name="connsiteX2" fmla="*/ 166915 w 4412343"/>
                <a:gd name="connsiteY2" fmla="*/ 41330 h 3262595"/>
                <a:gd name="connsiteX3" fmla="*/ 203200 w 4412343"/>
                <a:gd name="connsiteY3" fmla="*/ 10488 h 3262595"/>
                <a:gd name="connsiteX4" fmla="*/ 212726 w 4412343"/>
                <a:gd name="connsiteY4" fmla="*/ 963 h 3262595"/>
                <a:gd name="connsiteX5" fmla="*/ 251052 w 4412343"/>
                <a:gd name="connsiteY5" fmla="*/ 30899 h 3262595"/>
                <a:gd name="connsiteX6" fmla="*/ 285976 w 4412343"/>
                <a:gd name="connsiteY6" fmla="*/ 112769 h 3262595"/>
                <a:gd name="connsiteX7" fmla="*/ 347889 w 4412343"/>
                <a:gd name="connsiteY7" fmla="*/ 292156 h 3262595"/>
                <a:gd name="connsiteX8" fmla="*/ 520246 w 4412343"/>
                <a:gd name="connsiteY8" fmla="*/ 786095 h 3262595"/>
                <a:gd name="connsiteX9" fmla="*/ 745671 w 4412343"/>
                <a:gd name="connsiteY9" fmla="*/ 1415199 h 3262595"/>
                <a:gd name="connsiteX10" fmla="*/ 996496 w 4412343"/>
                <a:gd name="connsiteY10" fmla="*/ 1861513 h 3262595"/>
                <a:gd name="connsiteX11" fmla="*/ 1388835 w 4412343"/>
                <a:gd name="connsiteY11" fmla="*/ 2316899 h 3262595"/>
                <a:gd name="connsiteX12" fmla="*/ 1797050 w 4412343"/>
                <a:gd name="connsiteY12" fmla="*/ 2611720 h 3262595"/>
                <a:gd name="connsiteX13" fmla="*/ 2364014 w 4412343"/>
                <a:gd name="connsiteY13" fmla="*/ 2872524 h 3262595"/>
                <a:gd name="connsiteX14" fmla="*/ 3033032 w 4412343"/>
                <a:gd name="connsiteY14" fmla="*/ 3065292 h 3262595"/>
                <a:gd name="connsiteX15" fmla="*/ 3875314 w 4412343"/>
                <a:gd name="connsiteY15" fmla="*/ 3219052 h 3262595"/>
                <a:gd name="connsiteX16" fmla="*/ 4412343 w 4412343"/>
                <a:gd name="connsiteY16" fmla="*/ 3233567 h 3262595"/>
                <a:gd name="connsiteX0" fmla="*/ 0 w 4412343"/>
                <a:gd name="connsiteY0" fmla="*/ 3267638 h 3267638"/>
                <a:gd name="connsiteX1" fmla="*/ 157389 w 4412343"/>
                <a:gd name="connsiteY1" fmla="*/ 136862 h 3267638"/>
                <a:gd name="connsiteX2" fmla="*/ 166915 w 4412343"/>
                <a:gd name="connsiteY2" fmla="*/ 46373 h 3267638"/>
                <a:gd name="connsiteX3" fmla="*/ 196057 w 4412343"/>
                <a:gd name="connsiteY3" fmla="*/ 3625 h 3267638"/>
                <a:gd name="connsiteX4" fmla="*/ 212726 w 4412343"/>
                <a:gd name="connsiteY4" fmla="*/ 6006 h 3267638"/>
                <a:gd name="connsiteX5" fmla="*/ 251052 w 4412343"/>
                <a:gd name="connsiteY5" fmla="*/ 35942 h 3267638"/>
                <a:gd name="connsiteX6" fmla="*/ 285976 w 4412343"/>
                <a:gd name="connsiteY6" fmla="*/ 117812 h 3267638"/>
                <a:gd name="connsiteX7" fmla="*/ 347889 w 4412343"/>
                <a:gd name="connsiteY7" fmla="*/ 297199 h 3267638"/>
                <a:gd name="connsiteX8" fmla="*/ 520246 w 4412343"/>
                <a:gd name="connsiteY8" fmla="*/ 791138 h 3267638"/>
                <a:gd name="connsiteX9" fmla="*/ 745671 w 4412343"/>
                <a:gd name="connsiteY9" fmla="*/ 1420242 h 3267638"/>
                <a:gd name="connsiteX10" fmla="*/ 996496 w 4412343"/>
                <a:gd name="connsiteY10" fmla="*/ 1866556 h 3267638"/>
                <a:gd name="connsiteX11" fmla="*/ 1388835 w 4412343"/>
                <a:gd name="connsiteY11" fmla="*/ 2321942 h 3267638"/>
                <a:gd name="connsiteX12" fmla="*/ 1797050 w 4412343"/>
                <a:gd name="connsiteY12" fmla="*/ 2616763 h 3267638"/>
                <a:gd name="connsiteX13" fmla="*/ 2364014 w 4412343"/>
                <a:gd name="connsiteY13" fmla="*/ 2877567 h 3267638"/>
                <a:gd name="connsiteX14" fmla="*/ 3033032 w 4412343"/>
                <a:gd name="connsiteY14" fmla="*/ 3070335 h 3267638"/>
                <a:gd name="connsiteX15" fmla="*/ 3875314 w 4412343"/>
                <a:gd name="connsiteY15" fmla="*/ 3224095 h 3267638"/>
                <a:gd name="connsiteX16" fmla="*/ 4412343 w 4412343"/>
                <a:gd name="connsiteY16" fmla="*/ 3238610 h 3267638"/>
                <a:gd name="connsiteX0" fmla="*/ 0 w 4412343"/>
                <a:gd name="connsiteY0" fmla="*/ 3266723 h 3266723"/>
                <a:gd name="connsiteX1" fmla="*/ 157389 w 4412343"/>
                <a:gd name="connsiteY1" fmla="*/ 135947 h 3266723"/>
                <a:gd name="connsiteX2" fmla="*/ 166915 w 4412343"/>
                <a:gd name="connsiteY2" fmla="*/ 45458 h 3266723"/>
                <a:gd name="connsiteX3" fmla="*/ 196057 w 4412343"/>
                <a:gd name="connsiteY3" fmla="*/ 2710 h 3266723"/>
                <a:gd name="connsiteX4" fmla="*/ 251052 w 4412343"/>
                <a:gd name="connsiteY4" fmla="*/ 35027 h 3266723"/>
                <a:gd name="connsiteX5" fmla="*/ 285976 w 4412343"/>
                <a:gd name="connsiteY5" fmla="*/ 116897 h 3266723"/>
                <a:gd name="connsiteX6" fmla="*/ 347889 w 4412343"/>
                <a:gd name="connsiteY6" fmla="*/ 296284 h 3266723"/>
                <a:gd name="connsiteX7" fmla="*/ 520246 w 4412343"/>
                <a:gd name="connsiteY7" fmla="*/ 790223 h 3266723"/>
                <a:gd name="connsiteX8" fmla="*/ 745671 w 4412343"/>
                <a:gd name="connsiteY8" fmla="*/ 1419327 h 3266723"/>
                <a:gd name="connsiteX9" fmla="*/ 996496 w 4412343"/>
                <a:gd name="connsiteY9" fmla="*/ 1865641 h 3266723"/>
                <a:gd name="connsiteX10" fmla="*/ 1388835 w 4412343"/>
                <a:gd name="connsiteY10" fmla="*/ 2321027 h 3266723"/>
                <a:gd name="connsiteX11" fmla="*/ 1797050 w 4412343"/>
                <a:gd name="connsiteY11" fmla="*/ 2615848 h 3266723"/>
                <a:gd name="connsiteX12" fmla="*/ 2364014 w 4412343"/>
                <a:gd name="connsiteY12" fmla="*/ 2876652 h 3266723"/>
                <a:gd name="connsiteX13" fmla="*/ 3033032 w 4412343"/>
                <a:gd name="connsiteY13" fmla="*/ 3069420 h 3266723"/>
                <a:gd name="connsiteX14" fmla="*/ 3875314 w 4412343"/>
                <a:gd name="connsiteY14" fmla="*/ 3223180 h 3266723"/>
                <a:gd name="connsiteX15" fmla="*/ 4412343 w 4412343"/>
                <a:gd name="connsiteY15" fmla="*/ 3237695 h 3266723"/>
                <a:gd name="connsiteX0" fmla="*/ 0 w 4412343"/>
                <a:gd name="connsiteY0" fmla="*/ 3264565 h 3264565"/>
                <a:gd name="connsiteX1" fmla="*/ 157389 w 4412343"/>
                <a:gd name="connsiteY1" fmla="*/ 133789 h 3264565"/>
                <a:gd name="connsiteX2" fmla="*/ 166915 w 4412343"/>
                <a:gd name="connsiteY2" fmla="*/ 43300 h 3264565"/>
                <a:gd name="connsiteX3" fmla="*/ 169295 w 4412343"/>
                <a:gd name="connsiteY3" fmla="*/ 14726 h 3264565"/>
                <a:gd name="connsiteX4" fmla="*/ 196057 w 4412343"/>
                <a:gd name="connsiteY4" fmla="*/ 552 h 3264565"/>
                <a:gd name="connsiteX5" fmla="*/ 251052 w 4412343"/>
                <a:gd name="connsiteY5" fmla="*/ 32869 h 3264565"/>
                <a:gd name="connsiteX6" fmla="*/ 285976 w 4412343"/>
                <a:gd name="connsiteY6" fmla="*/ 114739 h 3264565"/>
                <a:gd name="connsiteX7" fmla="*/ 347889 w 4412343"/>
                <a:gd name="connsiteY7" fmla="*/ 294126 h 3264565"/>
                <a:gd name="connsiteX8" fmla="*/ 520246 w 4412343"/>
                <a:gd name="connsiteY8" fmla="*/ 788065 h 3264565"/>
                <a:gd name="connsiteX9" fmla="*/ 745671 w 4412343"/>
                <a:gd name="connsiteY9" fmla="*/ 1417169 h 3264565"/>
                <a:gd name="connsiteX10" fmla="*/ 996496 w 4412343"/>
                <a:gd name="connsiteY10" fmla="*/ 1863483 h 3264565"/>
                <a:gd name="connsiteX11" fmla="*/ 1388835 w 4412343"/>
                <a:gd name="connsiteY11" fmla="*/ 2318869 h 3264565"/>
                <a:gd name="connsiteX12" fmla="*/ 1797050 w 4412343"/>
                <a:gd name="connsiteY12" fmla="*/ 2613690 h 3264565"/>
                <a:gd name="connsiteX13" fmla="*/ 2364014 w 4412343"/>
                <a:gd name="connsiteY13" fmla="*/ 2874494 h 3264565"/>
                <a:gd name="connsiteX14" fmla="*/ 3033032 w 4412343"/>
                <a:gd name="connsiteY14" fmla="*/ 3067262 h 3264565"/>
                <a:gd name="connsiteX15" fmla="*/ 3875314 w 4412343"/>
                <a:gd name="connsiteY15" fmla="*/ 3221022 h 3264565"/>
                <a:gd name="connsiteX16" fmla="*/ 4412343 w 4412343"/>
                <a:gd name="connsiteY16" fmla="*/ 3235537 h 3264565"/>
                <a:gd name="connsiteX0" fmla="*/ 0 w 4412343"/>
                <a:gd name="connsiteY0" fmla="*/ 3265188 h 3265188"/>
                <a:gd name="connsiteX1" fmla="*/ 157389 w 4412343"/>
                <a:gd name="connsiteY1" fmla="*/ 134412 h 3265188"/>
                <a:gd name="connsiteX2" fmla="*/ 166915 w 4412343"/>
                <a:gd name="connsiteY2" fmla="*/ 43923 h 3265188"/>
                <a:gd name="connsiteX3" fmla="*/ 178820 w 4412343"/>
                <a:gd name="connsiteY3" fmla="*/ 10587 h 3265188"/>
                <a:gd name="connsiteX4" fmla="*/ 196057 w 4412343"/>
                <a:gd name="connsiteY4" fmla="*/ 1175 h 3265188"/>
                <a:gd name="connsiteX5" fmla="*/ 251052 w 4412343"/>
                <a:gd name="connsiteY5" fmla="*/ 33492 h 3265188"/>
                <a:gd name="connsiteX6" fmla="*/ 285976 w 4412343"/>
                <a:gd name="connsiteY6" fmla="*/ 115362 h 3265188"/>
                <a:gd name="connsiteX7" fmla="*/ 347889 w 4412343"/>
                <a:gd name="connsiteY7" fmla="*/ 294749 h 3265188"/>
                <a:gd name="connsiteX8" fmla="*/ 520246 w 4412343"/>
                <a:gd name="connsiteY8" fmla="*/ 788688 h 3265188"/>
                <a:gd name="connsiteX9" fmla="*/ 745671 w 4412343"/>
                <a:gd name="connsiteY9" fmla="*/ 1417792 h 3265188"/>
                <a:gd name="connsiteX10" fmla="*/ 996496 w 4412343"/>
                <a:gd name="connsiteY10" fmla="*/ 1864106 h 3265188"/>
                <a:gd name="connsiteX11" fmla="*/ 1388835 w 4412343"/>
                <a:gd name="connsiteY11" fmla="*/ 2319492 h 3265188"/>
                <a:gd name="connsiteX12" fmla="*/ 1797050 w 4412343"/>
                <a:gd name="connsiteY12" fmla="*/ 2614313 h 3265188"/>
                <a:gd name="connsiteX13" fmla="*/ 2364014 w 4412343"/>
                <a:gd name="connsiteY13" fmla="*/ 2875117 h 3265188"/>
                <a:gd name="connsiteX14" fmla="*/ 3033032 w 4412343"/>
                <a:gd name="connsiteY14" fmla="*/ 3067885 h 3265188"/>
                <a:gd name="connsiteX15" fmla="*/ 3875314 w 4412343"/>
                <a:gd name="connsiteY15" fmla="*/ 3221645 h 3265188"/>
                <a:gd name="connsiteX16" fmla="*/ 4412343 w 4412343"/>
                <a:gd name="connsiteY16" fmla="*/ 3236160 h 3265188"/>
                <a:gd name="connsiteX0" fmla="*/ 0 w 4412343"/>
                <a:gd name="connsiteY0" fmla="*/ 3265188 h 3265188"/>
                <a:gd name="connsiteX1" fmla="*/ 157389 w 4412343"/>
                <a:gd name="connsiteY1" fmla="*/ 134412 h 3265188"/>
                <a:gd name="connsiteX2" fmla="*/ 166915 w 4412343"/>
                <a:gd name="connsiteY2" fmla="*/ 43923 h 3265188"/>
                <a:gd name="connsiteX3" fmla="*/ 178820 w 4412343"/>
                <a:gd name="connsiteY3" fmla="*/ 10587 h 3265188"/>
                <a:gd name="connsiteX4" fmla="*/ 196057 w 4412343"/>
                <a:gd name="connsiteY4" fmla="*/ 1175 h 3265188"/>
                <a:gd name="connsiteX5" fmla="*/ 251052 w 4412343"/>
                <a:gd name="connsiteY5" fmla="*/ 33492 h 3265188"/>
                <a:gd name="connsiteX6" fmla="*/ 285976 w 4412343"/>
                <a:gd name="connsiteY6" fmla="*/ 115362 h 3265188"/>
                <a:gd name="connsiteX7" fmla="*/ 347889 w 4412343"/>
                <a:gd name="connsiteY7" fmla="*/ 294749 h 3265188"/>
                <a:gd name="connsiteX8" fmla="*/ 491218 w 4412343"/>
                <a:gd name="connsiteY8" fmla="*/ 832231 h 3265188"/>
                <a:gd name="connsiteX9" fmla="*/ 745671 w 4412343"/>
                <a:gd name="connsiteY9" fmla="*/ 1417792 h 3265188"/>
                <a:gd name="connsiteX10" fmla="*/ 996496 w 4412343"/>
                <a:gd name="connsiteY10" fmla="*/ 1864106 h 3265188"/>
                <a:gd name="connsiteX11" fmla="*/ 1388835 w 4412343"/>
                <a:gd name="connsiteY11" fmla="*/ 2319492 h 3265188"/>
                <a:gd name="connsiteX12" fmla="*/ 1797050 w 4412343"/>
                <a:gd name="connsiteY12" fmla="*/ 2614313 h 3265188"/>
                <a:gd name="connsiteX13" fmla="*/ 2364014 w 4412343"/>
                <a:gd name="connsiteY13" fmla="*/ 2875117 h 3265188"/>
                <a:gd name="connsiteX14" fmla="*/ 3033032 w 4412343"/>
                <a:gd name="connsiteY14" fmla="*/ 3067885 h 3265188"/>
                <a:gd name="connsiteX15" fmla="*/ 3875314 w 4412343"/>
                <a:gd name="connsiteY15" fmla="*/ 3221645 h 3265188"/>
                <a:gd name="connsiteX16" fmla="*/ 4412343 w 4412343"/>
                <a:gd name="connsiteY16" fmla="*/ 3236160 h 3265188"/>
                <a:gd name="connsiteX0" fmla="*/ 0 w 4446464"/>
                <a:gd name="connsiteY0" fmla="*/ 3252464 h 3252464"/>
                <a:gd name="connsiteX1" fmla="*/ 191510 w 4446464"/>
                <a:gd name="connsiteY1" fmla="*/ 134412 h 3252464"/>
                <a:gd name="connsiteX2" fmla="*/ 201036 w 4446464"/>
                <a:gd name="connsiteY2" fmla="*/ 43923 h 3252464"/>
                <a:gd name="connsiteX3" fmla="*/ 212941 w 4446464"/>
                <a:gd name="connsiteY3" fmla="*/ 10587 h 3252464"/>
                <a:gd name="connsiteX4" fmla="*/ 230178 w 4446464"/>
                <a:gd name="connsiteY4" fmla="*/ 1175 h 3252464"/>
                <a:gd name="connsiteX5" fmla="*/ 285173 w 4446464"/>
                <a:gd name="connsiteY5" fmla="*/ 33492 h 3252464"/>
                <a:gd name="connsiteX6" fmla="*/ 320097 w 4446464"/>
                <a:gd name="connsiteY6" fmla="*/ 115362 h 3252464"/>
                <a:gd name="connsiteX7" fmla="*/ 382010 w 4446464"/>
                <a:gd name="connsiteY7" fmla="*/ 294749 h 3252464"/>
                <a:gd name="connsiteX8" fmla="*/ 525339 w 4446464"/>
                <a:gd name="connsiteY8" fmla="*/ 832231 h 3252464"/>
                <a:gd name="connsiteX9" fmla="*/ 779792 w 4446464"/>
                <a:gd name="connsiteY9" fmla="*/ 1417792 h 3252464"/>
                <a:gd name="connsiteX10" fmla="*/ 1030617 w 4446464"/>
                <a:gd name="connsiteY10" fmla="*/ 1864106 h 3252464"/>
                <a:gd name="connsiteX11" fmla="*/ 1422956 w 4446464"/>
                <a:gd name="connsiteY11" fmla="*/ 2319492 h 3252464"/>
                <a:gd name="connsiteX12" fmla="*/ 1831171 w 4446464"/>
                <a:gd name="connsiteY12" fmla="*/ 2614313 h 3252464"/>
                <a:gd name="connsiteX13" fmla="*/ 2398135 w 4446464"/>
                <a:gd name="connsiteY13" fmla="*/ 2875117 h 3252464"/>
                <a:gd name="connsiteX14" fmla="*/ 3067153 w 4446464"/>
                <a:gd name="connsiteY14" fmla="*/ 3067885 h 3252464"/>
                <a:gd name="connsiteX15" fmla="*/ 3909435 w 4446464"/>
                <a:gd name="connsiteY15" fmla="*/ 3221645 h 3252464"/>
                <a:gd name="connsiteX16" fmla="*/ 4446464 w 4446464"/>
                <a:gd name="connsiteY16" fmla="*/ 3236160 h 325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6464" h="3252464">
                  <a:moveTo>
                    <a:pt x="0" y="3252464"/>
                  </a:moveTo>
                  <a:lnTo>
                    <a:pt x="191510" y="134412"/>
                  </a:lnTo>
                  <a:lnTo>
                    <a:pt x="201036" y="43923"/>
                  </a:lnTo>
                  <a:cubicBezTo>
                    <a:pt x="203020" y="24079"/>
                    <a:pt x="208084" y="17712"/>
                    <a:pt x="212941" y="10587"/>
                  </a:cubicBezTo>
                  <a:cubicBezTo>
                    <a:pt x="217798" y="3462"/>
                    <a:pt x="218139" y="-2643"/>
                    <a:pt x="230178" y="1175"/>
                  </a:cubicBezTo>
                  <a:cubicBezTo>
                    <a:pt x="242217" y="4993"/>
                    <a:pt x="270187" y="14461"/>
                    <a:pt x="285173" y="33492"/>
                  </a:cubicBezTo>
                  <a:cubicBezTo>
                    <a:pt x="300159" y="52523"/>
                    <a:pt x="303164" y="71819"/>
                    <a:pt x="320097" y="115362"/>
                  </a:cubicBezTo>
                  <a:cubicBezTo>
                    <a:pt x="337030" y="158905"/>
                    <a:pt x="347803" y="175271"/>
                    <a:pt x="382010" y="294749"/>
                  </a:cubicBezTo>
                  <a:cubicBezTo>
                    <a:pt x="416217" y="414227"/>
                    <a:pt x="459042" y="645057"/>
                    <a:pt x="525339" y="832231"/>
                  </a:cubicBezTo>
                  <a:cubicBezTo>
                    <a:pt x="591636" y="1019405"/>
                    <a:pt x="695579" y="1245813"/>
                    <a:pt x="779792" y="1417792"/>
                  </a:cubicBezTo>
                  <a:cubicBezTo>
                    <a:pt x="864005" y="1589771"/>
                    <a:pt x="923423" y="1713823"/>
                    <a:pt x="1030617" y="1864106"/>
                  </a:cubicBezTo>
                  <a:cubicBezTo>
                    <a:pt x="1137811" y="2014389"/>
                    <a:pt x="1289530" y="2194458"/>
                    <a:pt x="1422956" y="2319492"/>
                  </a:cubicBezTo>
                  <a:cubicBezTo>
                    <a:pt x="1556382" y="2444526"/>
                    <a:pt x="1668641" y="2521709"/>
                    <a:pt x="1831171" y="2614313"/>
                  </a:cubicBezTo>
                  <a:cubicBezTo>
                    <a:pt x="1993701" y="2706917"/>
                    <a:pt x="2192138" y="2799522"/>
                    <a:pt x="2398135" y="2875117"/>
                  </a:cubicBezTo>
                  <a:cubicBezTo>
                    <a:pt x="2604132" y="2950712"/>
                    <a:pt x="2815270" y="3010130"/>
                    <a:pt x="3067153" y="3067885"/>
                  </a:cubicBezTo>
                  <a:cubicBezTo>
                    <a:pt x="3319036" y="3125640"/>
                    <a:pt x="3679550" y="3193599"/>
                    <a:pt x="3909435" y="3221645"/>
                  </a:cubicBezTo>
                  <a:cubicBezTo>
                    <a:pt x="4139320" y="3249691"/>
                    <a:pt x="4356959" y="3233741"/>
                    <a:pt x="4446464" y="3236160"/>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solidFill>
                  <a:prstClr val="white"/>
                </a:solidFill>
              </a:endParaRPr>
            </a:p>
          </p:txBody>
        </p:sp>
        <p:sp>
          <p:nvSpPr>
            <p:cNvPr id="59" name="Freeform 58"/>
            <p:cNvSpPr/>
            <p:nvPr/>
          </p:nvSpPr>
          <p:spPr>
            <a:xfrm>
              <a:off x="4508319" y="1780522"/>
              <a:ext cx="3727259" cy="2930741"/>
            </a:xfrm>
            <a:custGeom>
              <a:avLst/>
              <a:gdLst>
                <a:gd name="connsiteX0" fmla="*/ 0 w 4397828"/>
                <a:gd name="connsiteY0" fmla="*/ 3338286 h 3338286"/>
                <a:gd name="connsiteX1" fmla="*/ 203200 w 4397828"/>
                <a:gd name="connsiteY1" fmla="*/ 0 h 3338286"/>
                <a:gd name="connsiteX2" fmla="*/ 203200 w 4397828"/>
                <a:gd name="connsiteY2" fmla="*/ 0 h 3338286"/>
                <a:gd name="connsiteX3" fmla="*/ 856343 w 4397828"/>
                <a:gd name="connsiteY3" fmla="*/ 1001486 h 3338286"/>
                <a:gd name="connsiteX4" fmla="*/ 856343 w 4397828"/>
                <a:gd name="connsiteY4" fmla="*/ 1001486 h 3338286"/>
                <a:gd name="connsiteX5" fmla="*/ 1219200 w 4397828"/>
                <a:gd name="connsiteY5" fmla="*/ 1509486 h 3338286"/>
                <a:gd name="connsiteX6" fmla="*/ 1814285 w 4397828"/>
                <a:gd name="connsiteY6" fmla="*/ 2075543 h 3338286"/>
                <a:gd name="connsiteX7" fmla="*/ 2757714 w 4397828"/>
                <a:gd name="connsiteY7" fmla="*/ 2699657 h 3338286"/>
                <a:gd name="connsiteX8" fmla="*/ 3468914 w 4397828"/>
                <a:gd name="connsiteY8" fmla="*/ 3048000 h 3338286"/>
                <a:gd name="connsiteX9" fmla="*/ 4397828 w 4397828"/>
                <a:gd name="connsiteY9" fmla="*/ 3294743 h 3338286"/>
                <a:gd name="connsiteX0" fmla="*/ 0 w 4397828"/>
                <a:gd name="connsiteY0" fmla="*/ 3338286 h 3338286"/>
                <a:gd name="connsiteX1" fmla="*/ 203200 w 4397828"/>
                <a:gd name="connsiteY1" fmla="*/ 0 h 3338286"/>
                <a:gd name="connsiteX2" fmla="*/ 203200 w 4397828"/>
                <a:gd name="connsiteY2" fmla="*/ 0 h 3338286"/>
                <a:gd name="connsiteX3" fmla="*/ 245495 w 4397828"/>
                <a:gd name="connsiteY3" fmla="*/ 69624 h 3338286"/>
                <a:gd name="connsiteX4" fmla="*/ 856343 w 4397828"/>
                <a:gd name="connsiteY4" fmla="*/ 1001486 h 3338286"/>
                <a:gd name="connsiteX5" fmla="*/ 856343 w 4397828"/>
                <a:gd name="connsiteY5" fmla="*/ 1001486 h 3338286"/>
                <a:gd name="connsiteX6" fmla="*/ 1219200 w 4397828"/>
                <a:gd name="connsiteY6" fmla="*/ 1509486 h 3338286"/>
                <a:gd name="connsiteX7" fmla="*/ 1814285 w 4397828"/>
                <a:gd name="connsiteY7" fmla="*/ 2075543 h 3338286"/>
                <a:gd name="connsiteX8" fmla="*/ 2757714 w 4397828"/>
                <a:gd name="connsiteY8" fmla="*/ 2699657 h 3338286"/>
                <a:gd name="connsiteX9" fmla="*/ 3468914 w 4397828"/>
                <a:gd name="connsiteY9" fmla="*/ 3048000 h 3338286"/>
                <a:gd name="connsiteX10" fmla="*/ 4397828 w 4397828"/>
                <a:gd name="connsiteY10" fmla="*/ 3294743 h 3338286"/>
                <a:gd name="connsiteX0" fmla="*/ 0 w 4397828"/>
                <a:gd name="connsiteY0" fmla="*/ 3338286 h 3338286"/>
                <a:gd name="connsiteX1" fmla="*/ 195489 w 4397828"/>
                <a:gd name="connsiteY1" fmla="*/ 45811 h 3338286"/>
                <a:gd name="connsiteX2" fmla="*/ 203200 w 4397828"/>
                <a:gd name="connsiteY2" fmla="*/ 0 h 3338286"/>
                <a:gd name="connsiteX3" fmla="*/ 203200 w 4397828"/>
                <a:gd name="connsiteY3" fmla="*/ 0 h 3338286"/>
                <a:gd name="connsiteX4" fmla="*/ 245495 w 4397828"/>
                <a:gd name="connsiteY4" fmla="*/ 69624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45495 w 4397828"/>
                <a:gd name="connsiteY4" fmla="*/ 69624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55020 w 4397828"/>
                <a:gd name="connsiteY4" fmla="*/ 14856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55020 w 4397828"/>
                <a:gd name="connsiteY4" fmla="*/ 14856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400025 h 3400025"/>
                <a:gd name="connsiteX1" fmla="*/ 181202 w 4397828"/>
                <a:gd name="connsiteY1" fmla="*/ 98025 h 3400025"/>
                <a:gd name="connsiteX2" fmla="*/ 203200 w 4397828"/>
                <a:gd name="connsiteY2" fmla="*/ 61739 h 3400025"/>
                <a:gd name="connsiteX3" fmla="*/ 203200 w 4397828"/>
                <a:gd name="connsiteY3" fmla="*/ 61739 h 3400025"/>
                <a:gd name="connsiteX4" fmla="*/ 226445 w 4397828"/>
                <a:gd name="connsiteY4" fmla="*/ 64688 h 3400025"/>
                <a:gd name="connsiteX5" fmla="*/ 255020 w 4397828"/>
                <a:gd name="connsiteY5" fmla="*/ 76595 h 3400025"/>
                <a:gd name="connsiteX6" fmla="*/ 856343 w 4397828"/>
                <a:gd name="connsiteY6" fmla="*/ 1063225 h 3400025"/>
                <a:gd name="connsiteX7" fmla="*/ 856343 w 4397828"/>
                <a:gd name="connsiteY7" fmla="*/ 1063225 h 3400025"/>
                <a:gd name="connsiteX8" fmla="*/ 1219200 w 4397828"/>
                <a:gd name="connsiteY8" fmla="*/ 1571225 h 3400025"/>
                <a:gd name="connsiteX9" fmla="*/ 1814285 w 4397828"/>
                <a:gd name="connsiteY9" fmla="*/ 2137282 h 3400025"/>
                <a:gd name="connsiteX10" fmla="*/ 2757714 w 4397828"/>
                <a:gd name="connsiteY10" fmla="*/ 2761396 h 3400025"/>
                <a:gd name="connsiteX11" fmla="*/ 3468914 w 4397828"/>
                <a:gd name="connsiteY11" fmla="*/ 3109739 h 3400025"/>
                <a:gd name="connsiteX12" fmla="*/ 4397828 w 4397828"/>
                <a:gd name="connsiteY12" fmla="*/ 3356482 h 3400025"/>
                <a:gd name="connsiteX0" fmla="*/ 0 w 4397828"/>
                <a:gd name="connsiteY0" fmla="*/ 3422824 h 3422824"/>
                <a:gd name="connsiteX1" fmla="*/ 181202 w 4397828"/>
                <a:gd name="connsiteY1" fmla="*/ 120824 h 3422824"/>
                <a:gd name="connsiteX2" fmla="*/ 203200 w 4397828"/>
                <a:gd name="connsiteY2" fmla="*/ 84538 h 3422824"/>
                <a:gd name="connsiteX3" fmla="*/ 203200 w 4397828"/>
                <a:gd name="connsiteY3" fmla="*/ 84538 h 3422824"/>
                <a:gd name="connsiteX4" fmla="*/ 226445 w 4397828"/>
                <a:gd name="connsiteY4" fmla="*/ 87487 h 3422824"/>
                <a:gd name="connsiteX5" fmla="*/ 212158 w 4397828"/>
                <a:gd name="connsiteY5" fmla="*/ 32719 h 3422824"/>
                <a:gd name="connsiteX6" fmla="*/ 255020 w 4397828"/>
                <a:gd name="connsiteY6" fmla="*/ 99394 h 3422824"/>
                <a:gd name="connsiteX7" fmla="*/ 856343 w 4397828"/>
                <a:gd name="connsiteY7" fmla="*/ 1086024 h 3422824"/>
                <a:gd name="connsiteX8" fmla="*/ 856343 w 4397828"/>
                <a:gd name="connsiteY8" fmla="*/ 1086024 h 3422824"/>
                <a:gd name="connsiteX9" fmla="*/ 1219200 w 4397828"/>
                <a:gd name="connsiteY9" fmla="*/ 1594024 h 3422824"/>
                <a:gd name="connsiteX10" fmla="*/ 1814285 w 4397828"/>
                <a:gd name="connsiteY10" fmla="*/ 2160081 h 3422824"/>
                <a:gd name="connsiteX11" fmla="*/ 2757714 w 4397828"/>
                <a:gd name="connsiteY11" fmla="*/ 2784195 h 3422824"/>
                <a:gd name="connsiteX12" fmla="*/ 3468914 w 4397828"/>
                <a:gd name="connsiteY12" fmla="*/ 3132538 h 3422824"/>
                <a:gd name="connsiteX13" fmla="*/ 4397828 w 4397828"/>
                <a:gd name="connsiteY13" fmla="*/ 3379281 h 3422824"/>
                <a:gd name="connsiteX0" fmla="*/ 0 w 4397828"/>
                <a:gd name="connsiteY0" fmla="*/ 3406101 h 3406101"/>
                <a:gd name="connsiteX1" fmla="*/ 181202 w 4397828"/>
                <a:gd name="connsiteY1" fmla="*/ 104101 h 3406101"/>
                <a:gd name="connsiteX2" fmla="*/ 203200 w 4397828"/>
                <a:gd name="connsiteY2" fmla="*/ 67815 h 3406101"/>
                <a:gd name="connsiteX3" fmla="*/ 203200 w 4397828"/>
                <a:gd name="connsiteY3" fmla="*/ 67815 h 3406101"/>
                <a:gd name="connsiteX4" fmla="*/ 226445 w 4397828"/>
                <a:gd name="connsiteY4" fmla="*/ 70764 h 3406101"/>
                <a:gd name="connsiteX5" fmla="*/ 212158 w 4397828"/>
                <a:gd name="connsiteY5" fmla="*/ 15996 h 3406101"/>
                <a:gd name="connsiteX6" fmla="*/ 255020 w 4397828"/>
                <a:gd name="connsiteY6" fmla="*/ 82671 h 3406101"/>
                <a:gd name="connsiteX7" fmla="*/ 856343 w 4397828"/>
                <a:gd name="connsiteY7" fmla="*/ 1069301 h 3406101"/>
                <a:gd name="connsiteX8" fmla="*/ 856343 w 4397828"/>
                <a:gd name="connsiteY8" fmla="*/ 1069301 h 3406101"/>
                <a:gd name="connsiteX9" fmla="*/ 1219200 w 4397828"/>
                <a:gd name="connsiteY9" fmla="*/ 1577301 h 3406101"/>
                <a:gd name="connsiteX10" fmla="*/ 1814285 w 4397828"/>
                <a:gd name="connsiteY10" fmla="*/ 2143358 h 3406101"/>
                <a:gd name="connsiteX11" fmla="*/ 2757714 w 4397828"/>
                <a:gd name="connsiteY11" fmla="*/ 2767472 h 3406101"/>
                <a:gd name="connsiteX12" fmla="*/ 3468914 w 4397828"/>
                <a:gd name="connsiteY12" fmla="*/ 3115815 h 3406101"/>
                <a:gd name="connsiteX13" fmla="*/ 4397828 w 4397828"/>
                <a:gd name="connsiteY13" fmla="*/ 3362558 h 3406101"/>
                <a:gd name="connsiteX0" fmla="*/ 0 w 4397828"/>
                <a:gd name="connsiteY0" fmla="*/ 3400026 h 3400026"/>
                <a:gd name="connsiteX1" fmla="*/ 181202 w 4397828"/>
                <a:gd name="connsiteY1" fmla="*/ 98026 h 3400026"/>
                <a:gd name="connsiteX2" fmla="*/ 203200 w 4397828"/>
                <a:gd name="connsiteY2" fmla="*/ 61740 h 3400026"/>
                <a:gd name="connsiteX3" fmla="*/ 203200 w 4397828"/>
                <a:gd name="connsiteY3" fmla="*/ 61740 h 3400026"/>
                <a:gd name="connsiteX4" fmla="*/ 226445 w 4397828"/>
                <a:gd name="connsiteY4" fmla="*/ 64689 h 3400026"/>
                <a:gd name="connsiteX5" fmla="*/ 255020 w 4397828"/>
                <a:gd name="connsiteY5" fmla="*/ 76596 h 3400026"/>
                <a:gd name="connsiteX6" fmla="*/ 856343 w 4397828"/>
                <a:gd name="connsiteY6" fmla="*/ 1063226 h 3400026"/>
                <a:gd name="connsiteX7" fmla="*/ 856343 w 4397828"/>
                <a:gd name="connsiteY7" fmla="*/ 1063226 h 3400026"/>
                <a:gd name="connsiteX8" fmla="*/ 1219200 w 4397828"/>
                <a:gd name="connsiteY8" fmla="*/ 1571226 h 3400026"/>
                <a:gd name="connsiteX9" fmla="*/ 1814285 w 4397828"/>
                <a:gd name="connsiteY9" fmla="*/ 2137283 h 3400026"/>
                <a:gd name="connsiteX10" fmla="*/ 2757714 w 4397828"/>
                <a:gd name="connsiteY10" fmla="*/ 2761397 h 3400026"/>
                <a:gd name="connsiteX11" fmla="*/ 3468914 w 4397828"/>
                <a:gd name="connsiteY11" fmla="*/ 3109740 h 3400026"/>
                <a:gd name="connsiteX12" fmla="*/ 4397828 w 4397828"/>
                <a:gd name="connsiteY12" fmla="*/ 3356483 h 3400026"/>
                <a:gd name="connsiteX0" fmla="*/ 0 w 4397828"/>
                <a:gd name="connsiteY0" fmla="*/ 3398313 h 3398313"/>
                <a:gd name="connsiteX1" fmla="*/ 181202 w 4397828"/>
                <a:gd name="connsiteY1" fmla="*/ 96313 h 3398313"/>
                <a:gd name="connsiteX2" fmla="*/ 203200 w 4397828"/>
                <a:gd name="connsiteY2" fmla="*/ 60027 h 3398313"/>
                <a:gd name="connsiteX3" fmla="*/ 203200 w 4397828"/>
                <a:gd name="connsiteY3" fmla="*/ 60027 h 3398313"/>
                <a:gd name="connsiteX4" fmla="*/ 226445 w 4397828"/>
                <a:gd name="connsiteY4" fmla="*/ 62976 h 3398313"/>
                <a:gd name="connsiteX5" fmla="*/ 285976 w 4397828"/>
                <a:gd name="connsiteY5" fmla="*/ 77264 h 3398313"/>
                <a:gd name="connsiteX6" fmla="*/ 856343 w 4397828"/>
                <a:gd name="connsiteY6" fmla="*/ 1061513 h 3398313"/>
                <a:gd name="connsiteX7" fmla="*/ 856343 w 4397828"/>
                <a:gd name="connsiteY7" fmla="*/ 1061513 h 3398313"/>
                <a:gd name="connsiteX8" fmla="*/ 1219200 w 4397828"/>
                <a:gd name="connsiteY8" fmla="*/ 1569513 h 3398313"/>
                <a:gd name="connsiteX9" fmla="*/ 1814285 w 4397828"/>
                <a:gd name="connsiteY9" fmla="*/ 2135570 h 3398313"/>
                <a:gd name="connsiteX10" fmla="*/ 2757714 w 4397828"/>
                <a:gd name="connsiteY10" fmla="*/ 2759684 h 3398313"/>
                <a:gd name="connsiteX11" fmla="*/ 3468914 w 4397828"/>
                <a:gd name="connsiteY11" fmla="*/ 3108027 h 3398313"/>
                <a:gd name="connsiteX12" fmla="*/ 4397828 w 4397828"/>
                <a:gd name="connsiteY12" fmla="*/ 3354770 h 3398313"/>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85976 w 4397828"/>
                <a:gd name="connsiteY5" fmla="*/ 17237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88357 w 4397828"/>
                <a:gd name="connsiteY5" fmla="*/ 29143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78832 w 4397828"/>
                <a:gd name="connsiteY5" fmla="*/ 36287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78832 w 4397828"/>
                <a:gd name="connsiteY5" fmla="*/ 36287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9349 h 3339349"/>
                <a:gd name="connsiteX1" fmla="*/ 181202 w 4397828"/>
                <a:gd name="connsiteY1" fmla="*/ 37349 h 3339349"/>
                <a:gd name="connsiteX2" fmla="*/ 203200 w 4397828"/>
                <a:gd name="connsiteY2" fmla="*/ 1063 h 3339349"/>
                <a:gd name="connsiteX3" fmla="*/ 191294 w 4397828"/>
                <a:gd name="connsiteY3" fmla="*/ 10588 h 3339349"/>
                <a:gd name="connsiteX4" fmla="*/ 226445 w 4397828"/>
                <a:gd name="connsiteY4" fmla="*/ 4012 h 3339349"/>
                <a:gd name="connsiteX5" fmla="*/ 278832 w 4397828"/>
                <a:gd name="connsiteY5" fmla="*/ 37350 h 3339349"/>
                <a:gd name="connsiteX6" fmla="*/ 856343 w 4397828"/>
                <a:gd name="connsiteY6" fmla="*/ 1002549 h 3339349"/>
                <a:gd name="connsiteX7" fmla="*/ 856343 w 4397828"/>
                <a:gd name="connsiteY7" fmla="*/ 1002549 h 3339349"/>
                <a:gd name="connsiteX8" fmla="*/ 1219200 w 4397828"/>
                <a:gd name="connsiteY8" fmla="*/ 1510549 h 3339349"/>
                <a:gd name="connsiteX9" fmla="*/ 1814285 w 4397828"/>
                <a:gd name="connsiteY9" fmla="*/ 2076606 h 3339349"/>
                <a:gd name="connsiteX10" fmla="*/ 2757714 w 4397828"/>
                <a:gd name="connsiteY10" fmla="*/ 2700720 h 3339349"/>
                <a:gd name="connsiteX11" fmla="*/ 3468914 w 4397828"/>
                <a:gd name="connsiteY11" fmla="*/ 3049063 h 3339349"/>
                <a:gd name="connsiteX12" fmla="*/ 4397828 w 4397828"/>
                <a:gd name="connsiteY12" fmla="*/ 3295806 h 3339349"/>
                <a:gd name="connsiteX0" fmla="*/ 0 w 4397828"/>
                <a:gd name="connsiteY0" fmla="*/ 3341392 h 3341392"/>
                <a:gd name="connsiteX1" fmla="*/ 181202 w 4397828"/>
                <a:gd name="connsiteY1" fmla="*/ 39392 h 3341392"/>
                <a:gd name="connsiteX2" fmla="*/ 203200 w 4397828"/>
                <a:gd name="connsiteY2" fmla="*/ 3106 h 3341392"/>
                <a:gd name="connsiteX3" fmla="*/ 226445 w 4397828"/>
                <a:gd name="connsiteY3" fmla="*/ 6055 h 3341392"/>
                <a:gd name="connsiteX4" fmla="*/ 278832 w 4397828"/>
                <a:gd name="connsiteY4" fmla="*/ 39393 h 3341392"/>
                <a:gd name="connsiteX5" fmla="*/ 856343 w 4397828"/>
                <a:gd name="connsiteY5" fmla="*/ 1004592 h 3341392"/>
                <a:gd name="connsiteX6" fmla="*/ 856343 w 4397828"/>
                <a:gd name="connsiteY6" fmla="*/ 1004592 h 3341392"/>
                <a:gd name="connsiteX7" fmla="*/ 1219200 w 4397828"/>
                <a:gd name="connsiteY7" fmla="*/ 1512592 h 3341392"/>
                <a:gd name="connsiteX8" fmla="*/ 1814285 w 4397828"/>
                <a:gd name="connsiteY8" fmla="*/ 2078649 h 3341392"/>
                <a:gd name="connsiteX9" fmla="*/ 2757714 w 4397828"/>
                <a:gd name="connsiteY9" fmla="*/ 2702763 h 3341392"/>
                <a:gd name="connsiteX10" fmla="*/ 3468914 w 4397828"/>
                <a:gd name="connsiteY10" fmla="*/ 3051106 h 3341392"/>
                <a:gd name="connsiteX11" fmla="*/ 4397828 w 4397828"/>
                <a:gd name="connsiteY11" fmla="*/ 3297849 h 3341392"/>
                <a:gd name="connsiteX0" fmla="*/ 0 w 4397828"/>
                <a:gd name="connsiteY0" fmla="*/ 3342510 h 3342510"/>
                <a:gd name="connsiteX1" fmla="*/ 181202 w 4397828"/>
                <a:gd name="connsiteY1" fmla="*/ 40510 h 3342510"/>
                <a:gd name="connsiteX2" fmla="*/ 203200 w 4397828"/>
                <a:gd name="connsiteY2" fmla="*/ 4224 h 3342510"/>
                <a:gd name="connsiteX3" fmla="*/ 240732 w 4397828"/>
                <a:gd name="connsiteY3" fmla="*/ 4792 h 3342510"/>
                <a:gd name="connsiteX4" fmla="*/ 278832 w 4397828"/>
                <a:gd name="connsiteY4" fmla="*/ 40511 h 3342510"/>
                <a:gd name="connsiteX5" fmla="*/ 856343 w 4397828"/>
                <a:gd name="connsiteY5" fmla="*/ 1005710 h 3342510"/>
                <a:gd name="connsiteX6" fmla="*/ 856343 w 4397828"/>
                <a:gd name="connsiteY6" fmla="*/ 1005710 h 3342510"/>
                <a:gd name="connsiteX7" fmla="*/ 1219200 w 4397828"/>
                <a:gd name="connsiteY7" fmla="*/ 1513710 h 3342510"/>
                <a:gd name="connsiteX8" fmla="*/ 1814285 w 4397828"/>
                <a:gd name="connsiteY8" fmla="*/ 2079767 h 3342510"/>
                <a:gd name="connsiteX9" fmla="*/ 2757714 w 4397828"/>
                <a:gd name="connsiteY9" fmla="*/ 2703881 h 3342510"/>
                <a:gd name="connsiteX10" fmla="*/ 3468914 w 4397828"/>
                <a:gd name="connsiteY10" fmla="*/ 3052224 h 3342510"/>
                <a:gd name="connsiteX11" fmla="*/ 4397828 w 4397828"/>
                <a:gd name="connsiteY11" fmla="*/ 3298967 h 3342510"/>
                <a:gd name="connsiteX0" fmla="*/ 0 w 4397828"/>
                <a:gd name="connsiteY0" fmla="*/ 3342510 h 3342510"/>
                <a:gd name="connsiteX1" fmla="*/ 181202 w 4397828"/>
                <a:gd name="connsiteY1" fmla="*/ 40510 h 3342510"/>
                <a:gd name="connsiteX2" fmla="*/ 203200 w 4397828"/>
                <a:gd name="connsiteY2" fmla="*/ 4224 h 3342510"/>
                <a:gd name="connsiteX3" fmla="*/ 240732 w 4397828"/>
                <a:gd name="connsiteY3" fmla="*/ 4792 h 3342510"/>
                <a:gd name="connsiteX4" fmla="*/ 278832 w 4397828"/>
                <a:gd name="connsiteY4" fmla="*/ 40511 h 3342510"/>
                <a:gd name="connsiteX5" fmla="*/ 856343 w 4397828"/>
                <a:gd name="connsiteY5" fmla="*/ 1005710 h 3342510"/>
                <a:gd name="connsiteX6" fmla="*/ 856343 w 4397828"/>
                <a:gd name="connsiteY6" fmla="*/ 1005710 h 3342510"/>
                <a:gd name="connsiteX7" fmla="*/ 1219200 w 4397828"/>
                <a:gd name="connsiteY7" fmla="*/ 1513710 h 3342510"/>
                <a:gd name="connsiteX8" fmla="*/ 1974269 w 4397828"/>
                <a:gd name="connsiteY8" fmla="*/ 2203863 h 3342510"/>
                <a:gd name="connsiteX9" fmla="*/ 2757714 w 4397828"/>
                <a:gd name="connsiteY9" fmla="*/ 2703881 h 3342510"/>
                <a:gd name="connsiteX10" fmla="*/ 3468914 w 4397828"/>
                <a:gd name="connsiteY10" fmla="*/ 3052224 h 3342510"/>
                <a:gd name="connsiteX11" fmla="*/ 4397828 w 4397828"/>
                <a:gd name="connsiteY11" fmla="*/ 3298967 h 3342510"/>
                <a:gd name="connsiteX0" fmla="*/ 0 w 4397828"/>
                <a:gd name="connsiteY0" fmla="*/ 3342510 h 3342510"/>
                <a:gd name="connsiteX1" fmla="*/ 181202 w 4397828"/>
                <a:gd name="connsiteY1" fmla="*/ 40510 h 3342510"/>
                <a:gd name="connsiteX2" fmla="*/ 203200 w 4397828"/>
                <a:gd name="connsiteY2" fmla="*/ 4224 h 3342510"/>
                <a:gd name="connsiteX3" fmla="*/ 240732 w 4397828"/>
                <a:gd name="connsiteY3" fmla="*/ 4792 h 3342510"/>
                <a:gd name="connsiteX4" fmla="*/ 278832 w 4397828"/>
                <a:gd name="connsiteY4" fmla="*/ 40511 h 3342510"/>
                <a:gd name="connsiteX5" fmla="*/ 856343 w 4397828"/>
                <a:gd name="connsiteY5" fmla="*/ 1005710 h 3342510"/>
                <a:gd name="connsiteX6" fmla="*/ 856343 w 4397828"/>
                <a:gd name="connsiteY6" fmla="*/ 1005710 h 3342510"/>
                <a:gd name="connsiteX7" fmla="*/ 1219200 w 4397828"/>
                <a:gd name="connsiteY7" fmla="*/ 1513710 h 3342510"/>
                <a:gd name="connsiteX8" fmla="*/ 1974269 w 4397828"/>
                <a:gd name="connsiteY8" fmla="*/ 2203863 h 3342510"/>
                <a:gd name="connsiteX9" fmla="*/ 2757714 w 4397828"/>
                <a:gd name="connsiteY9" fmla="*/ 2719394 h 3342510"/>
                <a:gd name="connsiteX10" fmla="*/ 3468914 w 4397828"/>
                <a:gd name="connsiteY10" fmla="*/ 3052224 h 3342510"/>
                <a:gd name="connsiteX11" fmla="*/ 4397828 w 4397828"/>
                <a:gd name="connsiteY11" fmla="*/ 3298967 h 3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97828" h="3342510">
                  <a:moveTo>
                    <a:pt x="0" y="3342510"/>
                  </a:moveTo>
                  <a:lnTo>
                    <a:pt x="181202" y="40510"/>
                  </a:lnTo>
                  <a:cubicBezTo>
                    <a:pt x="188535" y="28415"/>
                    <a:pt x="193278" y="10177"/>
                    <a:pt x="203200" y="4224"/>
                  </a:cubicBezTo>
                  <a:cubicBezTo>
                    <a:pt x="213122" y="-1729"/>
                    <a:pt x="228127" y="-1256"/>
                    <a:pt x="240732" y="4792"/>
                  </a:cubicBezTo>
                  <a:cubicBezTo>
                    <a:pt x="249369" y="7268"/>
                    <a:pt x="257192" y="14581"/>
                    <a:pt x="278832" y="40511"/>
                  </a:cubicBezTo>
                  <a:lnTo>
                    <a:pt x="856343" y="1005710"/>
                  </a:lnTo>
                  <a:lnTo>
                    <a:pt x="856343" y="1005710"/>
                  </a:lnTo>
                  <a:cubicBezTo>
                    <a:pt x="916819" y="1090377"/>
                    <a:pt x="1032879" y="1314018"/>
                    <a:pt x="1219200" y="1513710"/>
                  </a:cubicBezTo>
                  <a:cubicBezTo>
                    <a:pt x="1405521" y="1713402"/>
                    <a:pt x="1717850" y="2002916"/>
                    <a:pt x="1974269" y="2203863"/>
                  </a:cubicBezTo>
                  <a:cubicBezTo>
                    <a:pt x="2230688" y="2404810"/>
                    <a:pt x="2508607" y="2578001"/>
                    <a:pt x="2757714" y="2719394"/>
                  </a:cubicBezTo>
                  <a:cubicBezTo>
                    <a:pt x="3006821" y="2860787"/>
                    <a:pt x="3195562" y="2955629"/>
                    <a:pt x="3468914" y="3052224"/>
                  </a:cubicBezTo>
                  <a:cubicBezTo>
                    <a:pt x="3742266" y="3148819"/>
                    <a:pt x="4262361" y="3255424"/>
                    <a:pt x="4397828" y="3298967"/>
                  </a:cubicBezTo>
                </a:path>
              </a:pathLst>
            </a:custGeom>
            <a:noFill/>
            <a:ln w="50800">
              <a:solidFill>
                <a:srgbClr val="4E6B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solidFill>
                  <a:prstClr val="white"/>
                </a:solidFill>
              </a:endParaRPr>
            </a:p>
          </p:txBody>
        </p:sp>
        <p:sp>
          <p:nvSpPr>
            <p:cNvPr id="63505" name="Rectangle 21"/>
            <p:cNvSpPr>
              <a:spLocks noChangeArrowheads="1"/>
            </p:cNvSpPr>
            <p:nvPr/>
          </p:nvSpPr>
          <p:spPr bwMode="auto">
            <a:xfrm>
              <a:off x="5593293" y="3242243"/>
              <a:ext cx="891393" cy="492479"/>
            </a:xfrm>
            <a:prstGeom prst="rect">
              <a:avLst/>
            </a:prstGeom>
            <a:solidFill>
              <a:schemeClr val="bg1"/>
            </a:solidFill>
            <a:ln w="12700">
              <a:noFill/>
              <a:miter lim="800000"/>
              <a:headEnd/>
              <a:tailEnd/>
            </a:ln>
          </p:spPr>
          <p:txBody>
            <a:bodyPr wrap="none" lIns="0" tIns="0" rIns="0" bIns="0">
              <a:spAutoFit/>
            </a:bodyPr>
            <a:lstStyle/>
            <a:p>
              <a:pPr algn="r" eaLnBrk="1" hangingPunct="1"/>
              <a:r>
                <a:rPr lang="en-US" sz="1600">
                  <a:solidFill>
                    <a:srgbClr val="4E6BFA"/>
                  </a:solidFill>
                </a:rPr>
                <a:t>Asthma </a:t>
              </a:r>
              <a:br>
                <a:rPr lang="en-US" sz="1600">
                  <a:solidFill>
                    <a:srgbClr val="4E6BFA"/>
                  </a:solidFill>
                </a:rPr>
              </a:br>
              <a:r>
                <a:rPr lang="en-US" sz="1600">
                  <a:solidFill>
                    <a:srgbClr val="4E6BFA"/>
                  </a:solidFill>
                </a:rPr>
                <a:t>(after BD)</a:t>
              </a:r>
            </a:p>
          </p:txBody>
        </p:sp>
        <p:sp>
          <p:nvSpPr>
            <p:cNvPr id="63506" name="Rectangle 22"/>
            <p:cNvSpPr>
              <a:spLocks noChangeArrowheads="1"/>
            </p:cNvSpPr>
            <p:nvPr/>
          </p:nvSpPr>
          <p:spPr bwMode="auto">
            <a:xfrm>
              <a:off x="5282971" y="3917744"/>
              <a:ext cx="1061334" cy="492479"/>
            </a:xfrm>
            <a:prstGeom prst="rect">
              <a:avLst/>
            </a:prstGeom>
            <a:solidFill>
              <a:schemeClr val="bg1"/>
            </a:solidFill>
            <a:ln w="12700">
              <a:noFill/>
              <a:miter lim="800000"/>
              <a:headEnd/>
              <a:tailEnd/>
            </a:ln>
          </p:spPr>
          <p:txBody>
            <a:bodyPr wrap="none" lIns="0" tIns="0" rIns="0" bIns="0">
              <a:spAutoFit/>
            </a:bodyPr>
            <a:lstStyle/>
            <a:p>
              <a:pPr algn="r" eaLnBrk="1" hangingPunct="1"/>
              <a:r>
                <a:rPr lang="en-US" sz="1600">
                  <a:solidFill>
                    <a:srgbClr val="FF0000"/>
                  </a:solidFill>
                </a:rPr>
                <a:t>Asthma </a:t>
              </a:r>
              <a:br>
                <a:rPr lang="en-US" sz="1600">
                  <a:solidFill>
                    <a:srgbClr val="FF0000"/>
                  </a:solidFill>
                </a:rPr>
              </a:br>
              <a:r>
                <a:rPr lang="en-US" sz="1600">
                  <a:solidFill>
                    <a:srgbClr val="FF0000"/>
                  </a:solidFill>
                </a:rPr>
                <a:t>(before BD)</a:t>
              </a:r>
            </a:p>
          </p:txBody>
        </p:sp>
        <p:sp>
          <p:nvSpPr>
            <p:cNvPr id="62" name="Freeform 61"/>
            <p:cNvSpPr/>
            <p:nvPr/>
          </p:nvSpPr>
          <p:spPr>
            <a:xfrm>
              <a:off x="4508319" y="1809099"/>
              <a:ext cx="3771009" cy="2910101"/>
            </a:xfrm>
            <a:custGeom>
              <a:avLst/>
              <a:gdLst>
                <a:gd name="connsiteX0" fmla="*/ 0 w 4706509"/>
                <a:gd name="connsiteY0" fmla="*/ 3323771 h 3553385"/>
                <a:gd name="connsiteX1" fmla="*/ 217714 w 4706509"/>
                <a:gd name="connsiteY1" fmla="*/ 0 h 3553385"/>
                <a:gd name="connsiteX2" fmla="*/ 217714 w 4706509"/>
                <a:gd name="connsiteY2" fmla="*/ 0 h 3553385"/>
                <a:gd name="connsiteX3" fmla="*/ 4412343 w 4706509"/>
                <a:gd name="connsiteY3" fmla="*/ 3294743 h 3553385"/>
                <a:gd name="connsiteX4" fmla="*/ 4397829 w 4706509"/>
                <a:gd name="connsiteY4" fmla="*/ 3294743 h 3553385"/>
                <a:gd name="connsiteX0" fmla="*/ 0 w 4706509"/>
                <a:gd name="connsiteY0" fmla="*/ 3323771 h 3553385"/>
                <a:gd name="connsiteX1" fmla="*/ 217714 w 4706509"/>
                <a:gd name="connsiteY1" fmla="*/ 0 h 3553385"/>
                <a:gd name="connsiteX2" fmla="*/ 217714 w 4706509"/>
                <a:gd name="connsiteY2" fmla="*/ 0 h 3553385"/>
                <a:gd name="connsiteX3" fmla="*/ 249743 w 4706509"/>
                <a:gd name="connsiteY3" fmla="*/ 23134 h 3553385"/>
                <a:gd name="connsiteX4" fmla="*/ 4412343 w 4706509"/>
                <a:gd name="connsiteY4" fmla="*/ 3294743 h 3553385"/>
                <a:gd name="connsiteX5" fmla="*/ 4397829 w 4706509"/>
                <a:gd name="connsiteY5" fmla="*/ 3294743 h 3553385"/>
                <a:gd name="connsiteX0" fmla="*/ 0 w 4706509"/>
                <a:gd name="connsiteY0" fmla="*/ 3323771 h 3553385"/>
                <a:gd name="connsiteX1" fmla="*/ 208968 w 4706509"/>
                <a:gd name="connsiteY1" fmla="*/ 51260 h 3553385"/>
                <a:gd name="connsiteX2" fmla="*/ 217714 w 4706509"/>
                <a:gd name="connsiteY2" fmla="*/ 0 h 3553385"/>
                <a:gd name="connsiteX3" fmla="*/ 217714 w 4706509"/>
                <a:gd name="connsiteY3" fmla="*/ 0 h 3553385"/>
                <a:gd name="connsiteX4" fmla="*/ 249743 w 4706509"/>
                <a:gd name="connsiteY4" fmla="*/ 23134 h 3553385"/>
                <a:gd name="connsiteX5" fmla="*/ 4412343 w 4706509"/>
                <a:gd name="connsiteY5" fmla="*/ 3294743 h 3553385"/>
                <a:gd name="connsiteX6" fmla="*/ 4397829 w 4706509"/>
                <a:gd name="connsiteY6" fmla="*/ 3294743 h 3553385"/>
                <a:gd name="connsiteX0" fmla="*/ 0 w 4706509"/>
                <a:gd name="connsiteY0" fmla="*/ 3323771 h 3553385"/>
                <a:gd name="connsiteX1" fmla="*/ 188581 w 4706509"/>
                <a:gd name="connsiteY1" fmla="*/ 46145 h 3553385"/>
                <a:gd name="connsiteX2" fmla="*/ 217714 w 4706509"/>
                <a:gd name="connsiteY2" fmla="*/ 0 h 3553385"/>
                <a:gd name="connsiteX3" fmla="*/ 217714 w 4706509"/>
                <a:gd name="connsiteY3" fmla="*/ 0 h 3553385"/>
                <a:gd name="connsiteX4" fmla="*/ 249743 w 4706509"/>
                <a:gd name="connsiteY4" fmla="*/ 23134 h 3553385"/>
                <a:gd name="connsiteX5" fmla="*/ 4412343 w 4706509"/>
                <a:gd name="connsiteY5" fmla="*/ 3294743 h 3553385"/>
                <a:gd name="connsiteX6" fmla="*/ 4397829 w 4706509"/>
                <a:gd name="connsiteY6" fmla="*/ 3294743 h 3553385"/>
                <a:gd name="connsiteX0" fmla="*/ 0 w 4706509"/>
                <a:gd name="connsiteY0" fmla="*/ 3323771 h 3553385"/>
                <a:gd name="connsiteX1" fmla="*/ 188581 w 4706509"/>
                <a:gd name="connsiteY1" fmla="*/ 46145 h 3553385"/>
                <a:gd name="connsiteX2" fmla="*/ 217714 w 4706509"/>
                <a:gd name="connsiteY2" fmla="*/ 0 h 3553385"/>
                <a:gd name="connsiteX3" fmla="*/ 196226 w 4706509"/>
                <a:gd name="connsiteY3" fmla="*/ 23134 h 3553385"/>
                <a:gd name="connsiteX4" fmla="*/ 217714 w 4706509"/>
                <a:gd name="connsiteY4" fmla="*/ 0 h 3553385"/>
                <a:gd name="connsiteX5" fmla="*/ 249743 w 4706509"/>
                <a:gd name="connsiteY5" fmla="*/ 23134 h 3553385"/>
                <a:gd name="connsiteX6" fmla="*/ 4412343 w 4706509"/>
                <a:gd name="connsiteY6" fmla="*/ 3294743 h 3553385"/>
                <a:gd name="connsiteX7" fmla="*/ 4397829 w 4706509"/>
                <a:gd name="connsiteY7" fmla="*/ 3294743 h 3553385"/>
                <a:gd name="connsiteX0" fmla="*/ 0 w 4706509"/>
                <a:gd name="connsiteY0" fmla="*/ 3325669 h 3555283"/>
                <a:gd name="connsiteX1" fmla="*/ 188581 w 4706509"/>
                <a:gd name="connsiteY1" fmla="*/ 48043 h 3555283"/>
                <a:gd name="connsiteX2" fmla="*/ 217714 w 4706509"/>
                <a:gd name="connsiteY2" fmla="*/ 1898 h 3555283"/>
                <a:gd name="connsiteX3" fmla="*/ 188581 w 4706509"/>
                <a:gd name="connsiteY3" fmla="*/ 9690 h 3555283"/>
                <a:gd name="connsiteX4" fmla="*/ 217714 w 4706509"/>
                <a:gd name="connsiteY4" fmla="*/ 1898 h 3555283"/>
                <a:gd name="connsiteX5" fmla="*/ 249743 w 4706509"/>
                <a:gd name="connsiteY5" fmla="*/ 25032 h 3555283"/>
                <a:gd name="connsiteX6" fmla="*/ 4412343 w 4706509"/>
                <a:gd name="connsiteY6" fmla="*/ 3296641 h 3555283"/>
                <a:gd name="connsiteX7" fmla="*/ 4397829 w 4706509"/>
                <a:gd name="connsiteY7" fmla="*/ 3296641 h 3555283"/>
                <a:gd name="connsiteX0" fmla="*/ 0 w 4706509"/>
                <a:gd name="connsiteY0" fmla="*/ 3325669 h 3555283"/>
                <a:gd name="connsiteX1" fmla="*/ 178388 w 4706509"/>
                <a:gd name="connsiteY1" fmla="*/ 48043 h 3555283"/>
                <a:gd name="connsiteX2" fmla="*/ 217714 w 4706509"/>
                <a:gd name="connsiteY2" fmla="*/ 1898 h 3555283"/>
                <a:gd name="connsiteX3" fmla="*/ 188581 w 4706509"/>
                <a:gd name="connsiteY3" fmla="*/ 9690 h 3555283"/>
                <a:gd name="connsiteX4" fmla="*/ 217714 w 4706509"/>
                <a:gd name="connsiteY4" fmla="*/ 1898 h 3555283"/>
                <a:gd name="connsiteX5" fmla="*/ 249743 w 4706509"/>
                <a:gd name="connsiteY5" fmla="*/ 25032 h 3555283"/>
                <a:gd name="connsiteX6" fmla="*/ 4412343 w 4706509"/>
                <a:gd name="connsiteY6" fmla="*/ 3296641 h 3555283"/>
                <a:gd name="connsiteX7" fmla="*/ 4397829 w 4706509"/>
                <a:gd name="connsiteY7" fmla="*/ 3296641 h 3555283"/>
                <a:gd name="connsiteX0" fmla="*/ 0 w 4706509"/>
                <a:gd name="connsiteY0" fmla="*/ 3325669 h 3555283"/>
                <a:gd name="connsiteX1" fmla="*/ 178388 w 4706509"/>
                <a:gd name="connsiteY1" fmla="*/ 48043 h 3555283"/>
                <a:gd name="connsiteX2" fmla="*/ 217714 w 4706509"/>
                <a:gd name="connsiteY2" fmla="*/ 1898 h 3555283"/>
                <a:gd name="connsiteX3" fmla="*/ 188581 w 4706509"/>
                <a:gd name="connsiteY3" fmla="*/ 9690 h 3555283"/>
                <a:gd name="connsiteX4" fmla="*/ 217714 w 4706509"/>
                <a:gd name="connsiteY4" fmla="*/ 1898 h 3555283"/>
                <a:gd name="connsiteX5" fmla="*/ 249743 w 4706509"/>
                <a:gd name="connsiteY5" fmla="*/ 25032 h 3555283"/>
                <a:gd name="connsiteX6" fmla="*/ 4412343 w 4706509"/>
                <a:gd name="connsiteY6" fmla="*/ 3296641 h 3555283"/>
                <a:gd name="connsiteX7" fmla="*/ 4397829 w 4706509"/>
                <a:gd name="connsiteY7" fmla="*/ 3296641 h 3555283"/>
                <a:gd name="connsiteX0" fmla="*/ 0 w 4706509"/>
                <a:gd name="connsiteY0" fmla="*/ 3324441 h 3554055"/>
                <a:gd name="connsiteX1" fmla="*/ 178388 w 4706509"/>
                <a:gd name="connsiteY1" fmla="*/ 46815 h 3554055"/>
                <a:gd name="connsiteX2" fmla="*/ 217714 w 4706509"/>
                <a:gd name="connsiteY2" fmla="*/ 670 h 3554055"/>
                <a:gd name="connsiteX3" fmla="*/ 165645 w 4706509"/>
                <a:gd name="connsiteY3" fmla="*/ 18690 h 3554055"/>
                <a:gd name="connsiteX4" fmla="*/ 188581 w 4706509"/>
                <a:gd name="connsiteY4" fmla="*/ 8462 h 3554055"/>
                <a:gd name="connsiteX5" fmla="*/ 217714 w 4706509"/>
                <a:gd name="connsiteY5" fmla="*/ 670 h 3554055"/>
                <a:gd name="connsiteX6" fmla="*/ 249743 w 4706509"/>
                <a:gd name="connsiteY6" fmla="*/ 23804 h 3554055"/>
                <a:gd name="connsiteX7" fmla="*/ 4412343 w 4706509"/>
                <a:gd name="connsiteY7" fmla="*/ 3295413 h 3554055"/>
                <a:gd name="connsiteX8" fmla="*/ 4397829 w 4706509"/>
                <a:gd name="connsiteY8" fmla="*/ 3295413 h 3554055"/>
                <a:gd name="connsiteX0" fmla="*/ 0 w 4706509"/>
                <a:gd name="connsiteY0" fmla="*/ 3325426 h 3555040"/>
                <a:gd name="connsiteX1" fmla="*/ 178388 w 4706509"/>
                <a:gd name="connsiteY1" fmla="*/ 47800 h 3555040"/>
                <a:gd name="connsiteX2" fmla="*/ 217714 w 4706509"/>
                <a:gd name="connsiteY2" fmla="*/ 1655 h 3555040"/>
                <a:gd name="connsiteX3" fmla="*/ 188581 w 4706509"/>
                <a:gd name="connsiteY3" fmla="*/ 9447 h 3555040"/>
                <a:gd name="connsiteX4" fmla="*/ 217714 w 4706509"/>
                <a:gd name="connsiteY4" fmla="*/ 1655 h 3555040"/>
                <a:gd name="connsiteX5" fmla="*/ 249743 w 4706509"/>
                <a:gd name="connsiteY5" fmla="*/ 24789 h 3555040"/>
                <a:gd name="connsiteX6" fmla="*/ 4412343 w 4706509"/>
                <a:gd name="connsiteY6" fmla="*/ 3296398 h 3555040"/>
                <a:gd name="connsiteX7" fmla="*/ 4397829 w 4706509"/>
                <a:gd name="connsiteY7" fmla="*/ 3296398 h 3555040"/>
                <a:gd name="connsiteX0" fmla="*/ 0 w 4703011"/>
                <a:gd name="connsiteY0" fmla="*/ 3325426 h 3553898"/>
                <a:gd name="connsiteX1" fmla="*/ 178388 w 4703011"/>
                <a:gd name="connsiteY1" fmla="*/ 47800 h 3553898"/>
                <a:gd name="connsiteX2" fmla="*/ 217714 w 4703011"/>
                <a:gd name="connsiteY2" fmla="*/ 1655 h 3553898"/>
                <a:gd name="connsiteX3" fmla="*/ 188581 w 4703011"/>
                <a:gd name="connsiteY3" fmla="*/ 9447 h 3553898"/>
                <a:gd name="connsiteX4" fmla="*/ 217714 w 4703011"/>
                <a:gd name="connsiteY4" fmla="*/ 1655 h 3553898"/>
                <a:gd name="connsiteX5" fmla="*/ 265033 w 4703011"/>
                <a:gd name="connsiteY5" fmla="*/ 17118 h 3553898"/>
                <a:gd name="connsiteX6" fmla="*/ 4412343 w 4703011"/>
                <a:gd name="connsiteY6" fmla="*/ 3296398 h 3553898"/>
                <a:gd name="connsiteX7" fmla="*/ 4397829 w 4703011"/>
                <a:gd name="connsiteY7" fmla="*/ 3296398 h 3553898"/>
                <a:gd name="connsiteX0" fmla="*/ 0 w 4703011"/>
                <a:gd name="connsiteY0" fmla="*/ 3324588 h 3553060"/>
                <a:gd name="connsiteX1" fmla="*/ 178388 w 4703011"/>
                <a:gd name="connsiteY1" fmla="*/ 46962 h 3553060"/>
                <a:gd name="connsiteX2" fmla="*/ 217714 w 4703011"/>
                <a:gd name="connsiteY2" fmla="*/ 817 h 3553060"/>
                <a:gd name="connsiteX3" fmla="*/ 191130 w 4703011"/>
                <a:gd name="connsiteY3" fmla="*/ 16280 h 3553060"/>
                <a:gd name="connsiteX4" fmla="*/ 217714 w 4703011"/>
                <a:gd name="connsiteY4" fmla="*/ 817 h 3553060"/>
                <a:gd name="connsiteX5" fmla="*/ 265033 w 4703011"/>
                <a:gd name="connsiteY5" fmla="*/ 16280 h 3553060"/>
                <a:gd name="connsiteX6" fmla="*/ 4412343 w 4703011"/>
                <a:gd name="connsiteY6" fmla="*/ 3295560 h 3553060"/>
                <a:gd name="connsiteX7" fmla="*/ 4397829 w 4703011"/>
                <a:gd name="connsiteY7" fmla="*/ 3295560 h 3553060"/>
                <a:gd name="connsiteX0" fmla="*/ 0 w 4412343"/>
                <a:gd name="connsiteY0" fmla="*/ 3324588 h 3324588"/>
                <a:gd name="connsiteX1" fmla="*/ 178388 w 4412343"/>
                <a:gd name="connsiteY1" fmla="*/ 46962 h 3324588"/>
                <a:gd name="connsiteX2" fmla="*/ 217714 w 4412343"/>
                <a:gd name="connsiteY2" fmla="*/ 817 h 3324588"/>
                <a:gd name="connsiteX3" fmla="*/ 191130 w 4412343"/>
                <a:gd name="connsiteY3" fmla="*/ 16280 h 3324588"/>
                <a:gd name="connsiteX4" fmla="*/ 217714 w 4412343"/>
                <a:gd name="connsiteY4" fmla="*/ 817 h 3324588"/>
                <a:gd name="connsiteX5" fmla="*/ 265033 w 4412343"/>
                <a:gd name="connsiteY5" fmla="*/ 16280 h 3324588"/>
                <a:gd name="connsiteX6" fmla="*/ 4412343 w 4412343"/>
                <a:gd name="connsiteY6" fmla="*/ 3295560 h 3324588"/>
                <a:gd name="connsiteX0" fmla="*/ 0 w 4754069"/>
                <a:gd name="connsiteY0" fmla="*/ 3324588 h 3560505"/>
                <a:gd name="connsiteX1" fmla="*/ 178388 w 4754069"/>
                <a:gd name="connsiteY1" fmla="*/ 46962 h 3560505"/>
                <a:gd name="connsiteX2" fmla="*/ 217714 w 4754069"/>
                <a:gd name="connsiteY2" fmla="*/ 817 h 3560505"/>
                <a:gd name="connsiteX3" fmla="*/ 191130 w 4754069"/>
                <a:gd name="connsiteY3" fmla="*/ 16280 h 3560505"/>
                <a:gd name="connsiteX4" fmla="*/ 217714 w 4754069"/>
                <a:gd name="connsiteY4" fmla="*/ 817 h 3560505"/>
                <a:gd name="connsiteX5" fmla="*/ 265033 w 4754069"/>
                <a:gd name="connsiteY5" fmla="*/ 16280 h 3560505"/>
                <a:gd name="connsiteX6" fmla="*/ 4754069 w 4754069"/>
                <a:gd name="connsiteY6" fmla="*/ 3560505 h 3560505"/>
                <a:gd name="connsiteX0" fmla="*/ 0 w 4770923"/>
                <a:gd name="connsiteY0" fmla="*/ 3565061 h 3565061"/>
                <a:gd name="connsiteX1" fmla="*/ 195242 w 4770923"/>
                <a:gd name="connsiteY1" fmla="*/ 46962 h 3565061"/>
                <a:gd name="connsiteX2" fmla="*/ 234568 w 4770923"/>
                <a:gd name="connsiteY2" fmla="*/ 817 h 3565061"/>
                <a:gd name="connsiteX3" fmla="*/ 207984 w 4770923"/>
                <a:gd name="connsiteY3" fmla="*/ 16280 h 3565061"/>
                <a:gd name="connsiteX4" fmla="*/ 234568 w 4770923"/>
                <a:gd name="connsiteY4" fmla="*/ 817 h 3565061"/>
                <a:gd name="connsiteX5" fmla="*/ 281887 w 4770923"/>
                <a:gd name="connsiteY5" fmla="*/ 16280 h 3565061"/>
                <a:gd name="connsiteX6" fmla="*/ 4770923 w 4770923"/>
                <a:gd name="connsiteY6" fmla="*/ 3560505 h 356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923" h="3565061">
                  <a:moveTo>
                    <a:pt x="0" y="3565061"/>
                  </a:moveTo>
                  <a:lnTo>
                    <a:pt x="195242" y="46962"/>
                  </a:lnTo>
                  <a:cubicBezTo>
                    <a:pt x="187115" y="21352"/>
                    <a:pt x="232444" y="5931"/>
                    <a:pt x="234568" y="817"/>
                  </a:cubicBezTo>
                  <a:cubicBezTo>
                    <a:pt x="236692" y="-4297"/>
                    <a:pt x="207984" y="16280"/>
                    <a:pt x="207984" y="16280"/>
                  </a:cubicBezTo>
                  <a:cubicBezTo>
                    <a:pt x="207984" y="16280"/>
                    <a:pt x="222251" y="817"/>
                    <a:pt x="234568" y="817"/>
                  </a:cubicBezTo>
                  <a:cubicBezTo>
                    <a:pt x="246885" y="817"/>
                    <a:pt x="271211" y="8569"/>
                    <a:pt x="281887" y="16280"/>
                  </a:cubicBezTo>
                  <a:lnTo>
                    <a:pt x="4770923" y="3560505"/>
                  </a:ln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solidFill>
                  <a:prstClr val="white"/>
                </a:solidFill>
              </a:endParaRPr>
            </a:p>
          </p:txBody>
        </p:sp>
        <p:sp>
          <p:nvSpPr>
            <p:cNvPr id="63" name="Freeform 62"/>
            <p:cNvSpPr/>
            <p:nvPr/>
          </p:nvSpPr>
          <p:spPr>
            <a:xfrm>
              <a:off x="4525255" y="4739840"/>
              <a:ext cx="3529676" cy="1857512"/>
            </a:xfrm>
            <a:custGeom>
              <a:avLst/>
              <a:gdLst>
                <a:gd name="connsiteX0" fmla="*/ 0 w 4441371"/>
                <a:gd name="connsiteY0" fmla="*/ 58057 h 1654628"/>
                <a:gd name="connsiteX1" fmla="*/ 595086 w 4441371"/>
                <a:gd name="connsiteY1" fmla="*/ 711200 h 1654628"/>
                <a:gd name="connsiteX2" fmla="*/ 595086 w 4441371"/>
                <a:gd name="connsiteY2" fmla="*/ 711200 h 1654628"/>
                <a:gd name="connsiteX3" fmla="*/ 928914 w 4441371"/>
                <a:gd name="connsiteY3" fmla="*/ 1030514 h 1654628"/>
                <a:gd name="connsiteX4" fmla="*/ 1465943 w 4441371"/>
                <a:gd name="connsiteY4" fmla="*/ 1407885 h 1654628"/>
                <a:gd name="connsiteX5" fmla="*/ 2104571 w 4441371"/>
                <a:gd name="connsiteY5" fmla="*/ 1582057 h 1654628"/>
                <a:gd name="connsiteX6" fmla="*/ 2583543 w 4441371"/>
                <a:gd name="connsiteY6" fmla="*/ 1654628 h 1654628"/>
                <a:gd name="connsiteX7" fmla="*/ 3178629 w 4441371"/>
                <a:gd name="connsiteY7" fmla="*/ 1582057 h 1654628"/>
                <a:gd name="connsiteX8" fmla="*/ 3556000 w 4441371"/>
                <a:gd name="connsiteY8" fmla="*/ 1407885 h 1654628"/>
                <a:gd name="connsiteX9" fmla="*/ 3889829 w 4441371"/>
                <a:gd name="connsiteY9" fmla="*/ 1161143 h 1654628"/>
                <a:gd name="connsiteX10" fmla="*/ 4238171 w 4441371"/>
                <a:gd name="connsiteY10" fmla="*/ 653143 h 1654628"/>
                <a:gd name="connsiteX11" fmla="*/ 4368800 w 4441371"/>
                <a:gd name="connsiteY11" fmla="*/ 275771 h 1654628"/>
                <a:gd name="connsiteX12" fmla="*/ 4441371 w 4441371"/>
                <a:gd name="connsiteY12" fmla="*/ 0 h 1654628"/>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61143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09596 w 4441371"/>
                <a:gd name="connsiteY10" fmla="*/ 634093 h 1659494"/>
                <a:gd name="connsiteX11" fmla="*/ 4368800 w 4441371"/>
                <a:gd name="connsiteY11" fmla="*/ 275771 h 1659494"/>
                <a:gd name="connsiteX12" fmla="*/ 4441371 w 4441371"/>
                <a:gd name="connsiteY12" fmla="*/ 0 h 1659494"/>
                <a:gd name="connsiteX0" fmla="*/ 0 w 4441371"/>
                <a:gd name="connsiteY0" fmla="*/ 58057 h 1684706"/>
                <a:gd name="connsiteX1" fmla="*/ 595086 w 4441371"/>
                <a:gd name="connsiteY1" fmla="*/ 711200 h 1684706"/>
                <a:gd name="connsiteX2" fmla="*/ 595086 w 4441371"/>
                <a:gd name="connsiteY2" fmla="*/ 711200 h 1684706"/>
                <a:gd name="connsiteX3" fmla="*/ 928914 w 4441371"/>
                <a:gd name="connsiteY3" fmla="*/ 1030514 h 1684706"/>
                <a:gd name="connsiteX4" fmla="*/ 1465943 w 4441371"/>
                <a:gd name="connsiteY4" fmla="*/ 1407885 h 1684706"/>
                <a:gd name="connsiteX5" fmla="*/ 2090057 w 4441371"/>
                <a:gd name="connsiteY5" fmla="*/ 1625600 h 1684706"/>
                <a:gd name="connsiteX6" fmla="*/ 2593068 w 4441371"/>
                <a:gd name="connsiteY6" fmla="*/ 1683203 h 1684706"/>
                <a:gd name="connsiteX7" fmla="*/ 3178629 w 4441371"/>
                <a:gd name="connsiteY7" fmla="*/ 1582057 h 1684706"/>
                <a:gd name="connsiteX8" fmla="*/ 3556000 w 4441371"/>
                <a:gd name="connsiteY8" fmla="*/ 1407885 h 1684706"/>
                <a:gd name="connsiteX9" fmla="*/ 3889829 w 4441371"/>
                <a:gd name="connsiteY9" fmla="*/ 1132568 h 1684706"/>
                <a:gd name="connsiteX10" fmla="*/ 4209596 w 4441371"/>
                <a:gd name="connsiteY10" fmla="*/ 634093 h 1684706"/>
                <a:gd name="connsiteX11" fmla="*/ 4368800 w 4441371"/>
                <a:gd name="connsiteY11" fmla="*/ 275771 h 1684706"/>
                <a:gd name="connsiteX12" fmla="*/ 4441371 w 4441371"/>
                <a:gd name="connsiteY12" fmla="*/ 0 h 1684706"/>
                <a:gd name="connsiteX0" fmla="*/ 0 w 4441371"/>
                <a:gd name="connsiteY0" fmla="*/ 58057 h 1684410"/>
                <a:gd name="connsiteX1" fmla="*/ 595086 w 4441371"/>
                <a:gd name="connsiteY1" fmla="*/ 711200 h 1684410"/>
                <a:gd name="connsiteX2" fmla="*/ 595086 w 4441371"/>
                <a:gd name="connsiteY2" fmla="*/ 711200 h 1684410"/>
                <a:gd name="connsiteX3" fmla="*/ 928914 w 4441371"/>
                <a:gd name="connsiteY3" fmla="*/ 1030514 h 1684410"/>
                <a:gd name="connsiteX4" fmla="*/ 1538515 w 4441371"/>
                <a:gd name="connsiteY4" fmla="*/ 1451428 h 1684410"/>
                <a:gd name="connsiteX5" fmla="*/ 2090057 w 4441371"/>
                <a:gd name="connsiteY5" fmla="*/ 1625600 h 1684410"/>
                <a:gd name="connsiteX6" fmla="*/ 2593068 w 4441371"/>
                <a:gd name="connsiteY6" fmla="*/ 1683203 h 1684410"/>
                <a:gd name="connsiteX7" fmla="*/ 3178629 w 4441371"/>
                <a:gd name="connsiteY7" fmla="*/ 1582057 h 1684410"/>
                <a:gd name="connsiteX8" fmla="*/ 3556000 w 4441371"/>
                <a:gd name="connsiteY8" fmla="*/ 1407885 h 1684410"/>
                <a:gd name="connsiteX9" fmla="*/ 3889829 w 4441371"/>
                <a:gd name="connsiteY9" fmla="*/ 1132568 h 1684410"/>
                <a:gd name="connsiteX10" fmla="*/ 4209596 w 4441371"/>
                <a:gd name="connsiteY10" fmla="*/ 634093 h 1684410"/>
                <a:gd name="connsiteX11" fmla="*/ 4368800 w 4441371"/>
                <a:gd name="connsiteY11" fmla="*/ 275771 h 1684410"/>
                <a:gd name="connsiteX12" fmla="*/ 4441371 w 4441371"/>
                <a:gd name="connsiteY12" fmla="*/ 0 h 1684410"/>
                <a:gd name="connsiteX0" fmla="*/ 0 w 4441371"/>
                <a:gd name="connsiteY0" fmla="*/ 58057 h 1696130"/>
                <a:gd name="connsiteX1" fmla="*/ 595086 w 4441371"/>
                <a:gd name="connsiteY1" fmla="*/ 711200 h 1696130"/>
                <a:gd name="connsiteX2" fmla="*/ 595086 w 4441371"/>
                <a:gd name="connsiteY2" fmla="*/ 711200 h 1696130"/>
                <a:gd name="connsiteX3" fmla="*/ 928914 w 4441371"/>
                <a:gd name="connsiteY3" fmla="*/ 1030514 h 1696130"/>
                <a:gd name="connsiteX4" fmla="*/ 1538515 w 4441371"/>
                <a:gd name="connsiteY4" fmla="*/ 1451428 h 1696130"/>
                <a:gd name="connsiteX5" fmla="*/ 2090057 w 4441371"/>
                <a:gd name="connsiteY5" fmla="*/ 1669143 h 1696130"/>
                <a:gd name="connsiteX6" fmla="*/ 2593068 w 4441371"/>
                <a:gd name="connsiteY6" fmla="*/ 1683203 h 1696130"/>
                <a:gd name="connsiteX7" fmla="*/ 3178629 w 4441371"/>
                <a:gd name="connsiteY7" fmla="*/ 1582057 h 1696130"/>
                <a:gd name="connsiteX8" fmla="*/ 3556000 w 4441371"/>
                <a:gd name="connsiteY8" fmla="*/ 1407885 h 1696130"/>
                <a:gd name="connsiteX9" fmla="*/ 3889829 w 4441371"/>
                <a:gd name="connsiteY9" fmla="*/ 1132568 h 1696130"/>
                <a:gd name="connsiteX10" fmla="*/ 4209596 w 4441371"/>
                <a:gd name="connsiteY10" fmla="*/ 634093 h 1696130"/>
                <a:gd name="connsiteX11" fmla="*/ 4368800 w 4441371"/>
                <a:gd name="connsiteY11" fmla="*/ 275771 h 1696130"/>
                <a:gd name="connsiteX12" fmla="*/ 4441371 w 4441371"/>
                <a:gd name="connsiteY12" fmla="*/ 0 h 1696130"/>
                <a:gd name="connsiteX0" fmla="*/ 0 w 4441371"/>
                <a:gd name="connsiteY0" fmla="*/ 58057 h 1695271"/>
                <a:gd name="connsiteX1" fmla="*/ 595086 w 4441371"/>
                <a:gd name="connsiteY1" fmla="*/ 711200 h 1695271"/>
                <a:gd name="connsiteX2" fmla="*/ 595086 w 4441371"/>
                <a:gd name="connsiteY2" fmla="*/ 711200 h 1695271"/>
                <a:gd name="connsiteX3" fmla="*/ 928914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95086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51543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798285 w 4441371"/>
                <a:gd name="connsiteY2" fmla="*/ 1190171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0867"/>
                <a:gd name="connsiteX1" fmla="*/ 391886 w 4441371"/>
                <a:gd name="connsiteY1" fmla="*/ 711200 h 1690867"/>
                <a:gd name="connsiteX2" fmla="*/ 798285 w 4441371"/>
                <a:gd name="connsiteY2" fmla="*/ 1190171 h 1690867"/>
                <a:gd name="connsiteX3" fmla="*/ 1407886 w 4441371"/>
                <a:gd name="connsiteY3" fmla="*/ 1553029 h 1690867"/>
                <a:gd name="connsiteX4" fmla="*/ 2090057 w 4441371"/>
                <a:gd name="connsiteY4" fmla="*/ 1669143 h 1690867"/>
                <a:gd name="connsiteX5" fmla="*/ 2593068 w 4441371"/>
                <a:gd name="connsiteY5" fmla="*/ 1683203 h 1690867"/>
                <a:gd name="connsiteX6" fmla="*/ 3178629 w 4441371"/>
                <a:gd name="connsiteY6" fmla="*/ 1582057 h 1690867"/>
                <a:gd name="connsiteX7" fmla="*/ 3556000 w 4441371"/>
                <a:gd name="connsiteY7" fmla="*/ 1407885 h 1690867"/>
                <a:gd name="connsiteX8" fmla="*/ 3889829 w 4441371"/>
                <a:gd name="connsiteY8" fmla="*/ 1132568 h 1690867"/>
                <a:gd name="connsiteX9" fmla="*/ 4209596 w 4441371"/>
                <a:gd name="connsiteY9" fmla="*/ 634093 h 1690867"/>
                <a:gd name="connsiteX10" fmla="*/ 4368800 w 4441371"/>
                <a:gd name="connsiteY10" fmla="*/ 275771 h 1690867"/>
                <a:gd name="connsiteX11" fmla="*/ 4441371 w 4441371"/>
                <a:gd name="connsiteY11" fmla="*/ 0 h 1690867"/>
                <a:gd name="connsiteX0" fmla="*/ 0 w 4441371"/>
                <a:gd name="connsiteY0" fmla="*/ 58057 h 1690867"/>
                <a:gd name="connsiteX1" fmla="*/ 203200 w 4441371"/>
                <a:gd name="connsiteY1" fmla="*/ 493486 h 1690867"/>
                <a:gd name="connsiteX2" fmla="*/ 391886 w 4441371"/>
                <a:gd name="connsiteY2" fmla="*/ 711200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690867"/>
                <a:gd name="connsiteX1" fmla="*/ 203200 w 4441371"/>
                <a:gd name="connsiteY1" fmla="*/ 493486 h 1690867"/>
                <a:gd name="connsiteX2" fmla="*/ 449944 w 4441371"/>
                <a:gd name="connsiteY2" fmla="*/ 856343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720293"/>
                <a:gd name="connsiteX1" fmla="*/ 203200 w 4441371"/>
                <a:gd name="connsiteY1" fmla="*/ 493486 h 1720293"/>
                <a:gd name="connsiteX2" fmla="*/ 449944 w 4441371"/>
                <a:gd name="connsiteY2" fmla="*/ 856343 h 1720293"/>
                <a:gd name="connsiteX3" fmla="*/ 798285 w 4441371"/>
                <a:gd name="connsiteY3" fmla="*/ 1190171 h 1720293"/>
                <a:gd name="connsiteX4" fmla="*/ 1407886 w 4441371"/>
                <a:gd name="connsiteY4" fmla="*/ 1553029 h 1720293"/>
                <a:gd name="connsiteX5" fmla="*/ 2090057 w 4441371"/>
                <a:gd name="connsiteY5" fmla="*/ 1712685 h 1720293"/>
                <a:gd name="connsiteX6" fmla="*/ 2593068 w 4441371"/>
                <a:gd name="connsiteY6" fmla="*/ 1683203 h 1720293"/>
                <a:gd name="connsiteX7" fmla="*/ 3178629 w 4441371"/>
                <a:gd name="connsiteY7" fmla="*/ 1582057 h 1720293"/>
                <a:gd name="connsiteX8" fmla="*/ 3556000 w 4441371"/>
                <a:gd name="connsiteY8" fmla="*/ 1407885 h 1720293"/>
                <a:gd name="connsiteX9" fmla="*/ 3889829 w 4441371"/>
                <a:gd name="connsiteY9" fmla="*/ 1132568 h 1720293"/>
                <a:gd name="connsiteX10" fmla="*/ 4209596 w 4441371"/>
                <a:gd name="connsiteY10" fmla="*/ 634093 h 1720293"/>
                <a:gd name="connsiteX11" fmla="*/ 4368800 w 4441371"/>
                <a:gd name="connsiteY11" fmla="*/ 275771 h 1720293"/>
                <a:gd name="connsiteX12" fmla="*/ 4441371 w 4441371"/>
                <a:gd name="connsiteY12" fmla="*/ 0 h 1720293"/>
                <a:gd name="connsiteX0" fmla="*/ 0 w 4441371"/>
                <a:gd name="connsiteY0" fmla="*/ 58057 h 1730634"/>
                <a:gd name="connsiteX1" fmla="*/ 203200 w 4441371"/>
                <a:gd name="connsiteY1" fmla="*/ 493486 h 1730634"/>
                <a:gd name="connsiteX2" fmla="*/ 449944 w 4441371"/>
                <a:gd name="connsiteY2" fmla="*/ 856343 h 1730634"/>
                <a:gd name="connsiteX3" fmla="*/ 798285 w 4441371"/>
                <a:gd name="connsiteY3" fmla="*/ 1190171 h 1730634"/>
                <a:gd name="connsiteX4" fmla="*/ 1407886 w 4441371"/>
                <a:gd name="connsiteY4" fmla="*/ 1553029 h 1730634"/>
                <a:gd name="connsiteX5" fmla="*/ 2090057 w 4441371"/>
                <a:gd name="connsiteY5" fmla="*/ 1712685 h 1730634"/>
                <a:gd name="connsiteX6" fmla="*/ 2636611 w 4441371"/>
                <a:gd name="connsiteY6" fmla="*/ 1712231 h 1730634"/>
                <a:gd name="connsiteX7" fmla="*/ 3178629 w 4441371"/>
                <a:gd name="connsiteY7" fmla="*/ 1582057 h 1730634"/>
                <a:gd name="connsiteX8" fmla="*/ 3556000 w 4441371"/>
                <a:gd name="connsiteY8" fmla="*/ 1407885 h 1730634"/>
                <a:gd name="connsiteX9" fmla="*/ 3889829 w 4441371"/>
                <a:gd name="connsiteY9" fmla="*/ 1132568 h 1730634"/>
                <a:gd name="connsiteX10" fmla="*/ 4209596 w 4441371"/>
                <a:gd name="connsiteY10" fmla="*/ 634093 h 1730634"/>
                <a:gd name="connsiteX11" fmla="*/ 4368800 w 4441371"/>
                <a:gd name="connsiteY11" fmla="*/ 275771 h 1730634"/>
                <a:gd name="connsiteX12" fmla="*/ 4441371 w 4441371"/>
                <a:gd name="connsiteY12" fmla="*/ 0 h 1730634"/>
                <a:gd name="connsiteX0" fmla="*/ 0 w 4454494"/>
                <a:gd name="connsiteY0" fmla="*/ 30063 h 1730634"/>
                <a:gd name="connsiteX1" fmla="*/ 216323 w 4454494"/>
                <a:gd name="connsiteY1" fmla="*/ 493486 h 1730634"/>
                <a:gd name="connsiteX2" fmla="*/ 463067 w 4454494"/>
                <a:gd name="connsiteY2" fmla="*/ 856343 h 1730634"/>
                <a:gd name="connsiteX3" fmla="*/ 811408 w 4454494"/>
                <a:gd name="connsiteY3" fmla="*/ 1190171 h 1730634"/>
                <a:gd name="connsiteX4" fmla="*/ 1421009 w 4454494"/>
                <a:gd name="connsiteY4" fmla="*/ 1553029 h 1730634"/>
                <a:gd name="connsiteX5" fmla="*/ 2103180 w 4454494"/>
                <a:gd name="connsiteY5" fmla="*/ 1712685 h 1730634"/>
                <a:gd name="connsiteX6" fmla="*/ 2649734 w 4454494"/>
                <a:gd name="connsiteY6" fmla="*/ 1712231 h 1730634"/>
                <a:gd name="connsiteX7" fmla="*/ 3191752 w 4454494"/>
                <a:gd name="connsiteY7" fmla="*/ 1582057 h 1730634"/>
                <a:gd name="connsiteX8" fmla="*/ 3569123 w 4454494"/>
                <a:gd name="connsiteY8" fmla="*/ 1407885 h 1730634"/>
                <a:gd name="connsiteX9" fmla="*/ 3902952 w 4454494"/>
                <a:gd name="connsiteY9" fmla="*/ 1132568 h 1730634"/>
                <a:gd name="connsiteX10" fmla="*/ 4222719 w 4454494"/>
                <a:gd name="connsiteY10" fmla="*/ 634093 h 1730634"/>
                <a:gd name="connsiteX11" fmla="*/ 4381923 w 4454494"/>
                <a:gd name="connsiteY11" fmla="*/ 275771 h 1730634"/>
                <a:gd name="connsiteX12" fmla="*/ 4454494 w 4454494"/>
                <a:gd name="connsiteY12" fmla="*/ 0 h 173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4494" h="1730634">
                  <a:moveTo>
                    <a:pt x="0" y="30063"/>
                  </a:moveTo>
                  <a:cubicBezTo>
                    <a:pt x="41124" y="95378"/>
                    <a:pt x="151009" y="384629"/>
                    <a:pt x="216323" y="493486"/>
                  </a:cubicBezTo>
                  <a:cubicBezTo>
                    <a:pt x="281637" y="602343"/>
                    <a:pt x="363886" y="740229"/>
                    <a:pt x="463067" y="856343"/>
                  </a:cubicBezTo>
                  <a:cubicBezTo>
                    <a:pt x="562248" y="972457"/>
                    <a:pt x="651751" y="1074057"/>
                    <a:pt x="811408" y="1190171"/>
                  </a:cubicBezTo>
                  <a:cubicBezTo>
                    <a:pt x="971065" y="1306285"/>
                    <a:pt x="1205714" y="1465943"/>
                    <a:pt x="1421009" y="1553029"/>
                  </a:cubicBezTo>
                  <a:cubicBezTo>
                    <a:pt x="1636304" y="1640115"/>
                    <a:pt x="1898393" y="1686151"/>
                    <a:pt x="2103180" y="1712685"/>
                  </a:cubicBezTo>
                  <a:cubicBezTo>
                    <a:pt x="2307968" y="1739219"/>
                    <a:pt x="2468305" y="1734002"/>
                    <a:pt x="2649734" y="1712231"/>
                  </a:cubicBezTo>
                  <a:cubicBezTo>
                    <a:pt x="2831163" y="1690460"/>
                    <a:pt x="3038521" y="1632781"/>
                    <a:pt x="3191752" y="1582057"/>
                  </a:cubicBezTo>
                  <a:cubicBezTo>
                    <a:pt x="3344984" y="1531333"/>
                    <a:pt x="3450590" y="1482800"/>
                    <a:pt x="3569123" y="1407885"/>
                  </a:cubicBezTo>
                  <a:cubicBezTo>
                    <a:pt x="3687656" y="1332970"/>
                    <a:pt x="3794019" y="1261533"/>
                    <a:pt x="3902952" y="1132568"/>
                  </a:cubicBezTo>
                  <a:cubicBezTo>
                    <a:pt x="4011885" y="1003603"/>
                    <a:pt x="4142890" y="776893"/>
                    <a:pt x="4222719" y="634093"/>
                  </a:cubicBezTo>
                  <a:cubicBezTo>
                    <a:pt x="4302548" y="491293"/>
                    <a:pt x="4343294" y="381453"/>
                    <a:pt x="4381923" y="275771"/>
                  </a:cubicBezTo>
                  <a:cubicBezTo>
                    <a:pt x="4420552" y="170089"/>
                    <a:pt x="4435142" y="83457"/>
                    <a:pt x="4454494" y="0"/>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solidFill>
                  <a:prstClr val="white"/>
                </a:solidFill>
              </a:endParaRPr>
            </a:p>
          </p:txBody>
        </p:sp>
      </p:grpSp>
      <p:sp>
        <p:nvSpPr>
          <p:cNvPr id="63496" name="TextBox 41"/>
          <p:cNvSpPr txBox="1">
            <a:spLocks noChangeArrowheads="1"/>
          </p:cNvSpPr>
          <p:nvPr/>
        </p:nvSpPr>
        <p:spPr bwMode="auto">
          <a:xfrm>
            <a:off x="159460" y="6624645"/>
            <a:ext cx="2046111" cy="276225"/>
          </a:xfrm>
          <a:prstGeom prst="rect">
            <a:avLst/>
          </a:prstGeom>
          <a:noFill/>
          <a:ln w="9525">
            <a:noFill/>
            <a:miter lim="800000"/>
            <a:headEnd/>
            <a:tailEnd/>
          </a:ln>
        </p:spPr>
        <p:txBody>
          <a:bodyPr>
            <a:spAutoFit/>
          </a:bodyPr>
          <a:lstStyle/>
          <a:p>
            <a:pPr eaLnBrk="1" hangingPunct="1"/>
            <a:r>
              <a:rPr lang="en-AU" sz="1200" i="1">
                <a:solidFill>
                  <a:srgbClr val="FFFFFF"/>
                </a:solidFill>
              </a:rPr>
              <a:t>GINA 2016</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7"/>
          <p:cNvPicPr>
            <a:picLocks noChangeAspect="1" noChangeArrowheads="1"/>
          </p:cNvPicPr>
          <p:nvPr/>
        </p:nvPicPr>
        <p:blipFill>
          <a:blip r:embed="rId2"/>
          <a:srcRect/>
          <a:stretch>
            <a:fillRect/>
          </a:stretch>
        </p:blipFill>
        <p:spPr bwMode="auto">
          <a:xfrm>
            <a:off x="2286002" y="457200"/>
            <a:ext cx="4658077"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1"/>
            <a:ext cx="914399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09600"/>
            <a:ext cx="8229600" cy="609600"/>
          </a:xfrm>
        </p:spPr>
        <p:txBody>
          <a:bodyPr>
            <a:normAutofit fontScale="90000"/>
          </a:bodyPr>
          <a:lstStyle/>
          <a:p>
            <a:endParaRPr lang="en-US" dirty="0"/>
          </a:p>
        </p:txBody>
      </p:sp>
    </p:spTree>
    <p:extLst>
      <p:ext uri="{BB962C8B-B14F-4D97-AF65-F5344CB8AC3E}">
        <p14:creationId xmlns:p14="http://schemas.microsoft.com/office/powerpoint/2010/main" val="1771170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5257800"/>
          </a:xfrm>
        </p:spPr>
        <p:txBody>
          <a:bodyPr>
            <a:noAutofit/>
          </a:bodyPr>
          <a:lstStyle/>
          <a:p>
            <a:pPr algn="l"/>
            <a:r>
              <a:rPr lang="en-US" sz="2800" dirty="0" smtClean="0">
                <a:solidFill>
                  <a:srgbClr val="0070C0"/>
                </a:solidFill>
              </a:rPr>
              <a:t>Obstructive airway defect is characterized on PFT by which one of the following</a:t>
            </a:r>
            <a:br>
              <a:rPr lang="en-US" sz="2800" dirty="0" smtClean="0">
                <a:solidFill>
                  <a:srgbClr val="0070C0"/>
                </a:solidFill>
              </a:rPr>
            </a:br>
            <a:r>
              <a:rPr lang="en-US" sz="2800" dirty="0" smtClean="0">
                <a:solidFill>
                  <a:srgbClr val="0070C0"/>
                </a:solidFill>
              </a:rPr>
              <a:t> </a:t>
            </a:r>
            <a:br>
              <a:rPr lang="en-US" sz="2800" dirty="0" smtClean="0">
                <a:solidFill>
                  <a:srgbClr val="0070C0"/>
                </a:solidFill>
              </a:rPr>
            </a:br>
            <a:r>
              <a:rPr lang="en-US" sz="2800" dirty="0" smtClean="0">
                <a:solidFill>
                  <a:schemeClr val="accent2"/>
                </a:solidFill>
              </a:rPr>
              <a:t>a. Reduced FEV1/FVC ratio</a:t>
            </a:r>
            <a:br>
              <a:rPr lang="en-US" sz="2800" dirty="0" smtClean="0">
                <a:solidFill>
                  <a:schemeClr val="accent2"/>
                </a:solidFill>
              </a:rPr>
            </a:br>
            <a:r>
              <a:rPr lang="en-US" sz="2800" dirty="0" smtClean="0">
                <a:solidFill>
                  <a:schemeClr val="accent2"/>
                </a:solidFill>
              </a:rPr>
              <a:t>b. Decreased total lung capacity </a:t>
            </a:r>
            <a:br>
              <a:rPr lang="en-US" sz="2800" dirty="0" smtClean="0">
                <a:solidFill>
                  <a:schemeClr val="accent2"/>
                </a:solidFill>
              </a:rPr>
            </a:br>
            <a:r>
              <a:rPr lang="en-US" sz="2800" dirty="0" smtClean="0">
                <a:solidFill>
                  <a:schemeClr val="accent2"/>
                </a:solidFill>
              </a:rPr>
              <a:t>c. Reduced residual volume </a:t>
            </a:r>
            <a:br>
              <a:rPr lang="en-US" sz="2800" dirty="0" smtClean="0">
                <a:solidFill>
                  <a:schemeClr val="accent2"/>
                </a:solidFill>
              </a:rPr>
            </a:br>
            <a:r>
              <a:rPr lang="en-US" sz="2800" dirty="0" smtClean="0">
                <a:solidFill>
                  <a:schemeClr val="accent2"/>
                </a:solidFill>
              </a:rPr>
              <a:t>d. Decrease in diffusing capacity</a:t>
            </a:r>
            <a:br>
              <a:rPr lang="en-US" sz="2800" dirty="0" smtClean="0">
                <a:solidFill>
                  <a:schemeClr val="accent2"/>
                </a:solidFill>
              </a:rPr>
            </a:br>
            <a:endParaRPr lang="en-US" sz="2800" dirty="0">
              <a:solidFill>
                <a:schemeClr val="accent2"/>
              </a:solidFill>
            </a:endParaRPr>
          </a:p>
        </p:txBody>
      </p:sp>
    </p:spTree>
    <p:extLst>
      <p:ext uri="{BB962C8B-B14F-4D97-AF65-F5344CB8AC3E}">
        <p14:creationId xmlns:p14="http://schemas.microsoft.com/office/powerpoint/2010/main" val="2459951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19200"/>
            <a:ext cx="7391400" cy="3077766"/>
          </a:xfrm>
          <a:prstGeom prst="rect">
            <a:avLst/>
          </a:prstGeom>
        </p:spPr>
        <p:txBody>
          <a:bodyPr wrap="square">
            <a:spAutoFit/>
          </a:bodyPr>
          <a:lstStyle/>
          <a:p>
            <a:pPr lvl="0"/>
            <a:r>
              <a:rPr lang="en-US" sz="3000" b="1" dirty="0" smtClean="0">
                <a:solidFill>
                  <a:prstClr val="black"/>
                </a:solidFill>
              </a:rPr>
              <a:t>Pulmonary function test (PFT) </a:t>
            </a:r>
            <a:r>
              <a:rPr lang="en-US" sz="3000" dirty="0" smtClean="0">
                <a:solidFill>
                  <a:prstClr val="black"/>
                </a:solidFill>
              </a:rPr>
              <a:t>shows</a:t>
            </a:r>
          </a:p>
          <a:p>
            <a:pPr lvl="1"/>
            <a:r>
              <a:rPr lang="en-US" sz="2600" dirty="0" smtClean="0">
                <a:solidFill>
                  <a:srgbClr val="FF0000"/>
                </a:solidFill>
              </a:rPr>
              <a:t>FEV1/FVC</a:t>
            </a:r>
            <a:r>
              <a:rPr lang="en-US" sz="2600" dirty="0" smtClean="0">
                <a:solidFill>
                  <a:prstClr val="black"/>
                </a:solidFill>
              </a:rPr>
              <a:t> </a:t>
            </a:r>
            <a:r>
              <a:rPr lang="en-US" sz="2600" b="1" dirty="0" smtClean="0">
                <a:solidFill>
                  <a:srgbClr val="0070C0"/>
                </a:solidFill>
              </a:rPr>
              <a:t>⇛</a:t>
            </a:r>
            <a:r>
              <a:rPr lang="en-US" sz="2600" dirty="0" smtClean="0">
                <a:solidFill>
                  <a:srgbClr val="FF0000"/>
                </a:solidFill>
              </a:rPr>
              <a:t>0.65</a:t>
            </a:r>
            <a:r>
              <a:rPr lang="en-US" sz="2600" dirty="0" smtClean="0">
                <a:solidFill>
                  <a:prstClr val="black"/>
                </a:solidFill>
              </a:rPr>
              <a:t>. </a:t>
            </a:r>
          </a:p>
          <a:p>
            <a:pPr lvl="1"/>
            <a:r>
              <a:rPr lang="en-US" sz="2600" dirty="0" smtClean="0">
                <a:solidFill>
                  <a:srgbClr val="FF0000"/>
                </a:solidFill>
              </a:rPr>
              <a:t>FEV</a:t>
            </a:r>
            <a:r>
              <a:rPr lang="en-US" sz="2600" b="1" dirty="0" smtClean="0">
                <a:solidFill>
                  <a:srgbClr val="0070C0"/>
                </a:solidFill>
              </a:rPr>
              <a:t> ⇛</a:t>
            </a:r>
            <a:r>
              <a:rPr lang="en-US" sz="2600" dirty="0" smtClean="0">
                <a:solidFill>
                  <a:prstClr val="black"/>
                </a:solidFill>
              </a:rPr>
              <a:t> </a:t>
            </a:r>
            <a:r>
              <a:rPr lang="en-US" sz="2600" dirty="0" smtClean="0">
                <a:solidFill>
                  <a:srgbClr val="FF0000"/>
                </a:solidFill>
              </a:rPr>
              <a:t>60% </a:t>
            </a:r>
            <a:r>
              <a:rPr lang="en-US" sz="2600" dirty="0" smtClean="0">
                <a:solidFill>
                  <a:prstClr val="black"/>
                </a:solidFill>
              </a:rPr>
              <a:t>of predictive and </a:t>
            </a:r>
          </a:p>
          <a:p>
            <a:pPr lvl="1"/>
            <a:r>
              <a:rPr lang="en-US" sz="2600" dirty="0" smtClean="0">
                <a:solidFill>
                  <a:prstClr val="black"/>
                </a:solidFill>
              </a:rPr>
              <a:t>Post-bronchodilator FEV1</a:t>
            </a:r>
            <a:r>
              <a:rPr lang="en-US" sz="2600" b="1" dirty="0" smtClean="0">
                <a:solidFill>
                  <a:srgbClr val="0070C0"/>
                </a:solidFill>
              </a:rPr>
              <a:t>⇛</a:t>
            </a:r>
            <a:r>
              <a:rPr lang="en-US" sz="2600" dirty="0" smtClean="0">
                <a:solidFill>
                  <a:prstClr val="black"/>
                </a:solidFill>
              </a:rPr>
              <a:t> </a:t>
            </a:r>
            <a:r>
              <a:rPr lang="en-US" sz="2600" dirty="0" smtClean="0">
                <a:solidFill>
                  <a:srgbClr val="FF0000"/>
                </a:solidFill>
              </a:rPr>
              <a:t>74%</a:t>
            </a:r>
            <a:r>
              <a:rPr lang="en-US" sz="2600" dirty="0" smtClean="0">
                <a:solidFill>
                  <a:prstClr val="black"/>
                </a:solidFill>
              </a:rPr>
              <a:t> of predictive.</a:t>
            </a:r>
          </a:p>
          <a:p>
            <a:pPr lvl="0">
              <a:buNone/>
            </a:pPr>
            <a:endParaRPr lang="en-US" sz="3000" dirty="0" smtClean="0">
              <a:solidFill>
                <a:prstClr val="black"/>
              </a:solidFill>
            </a:endParaRPr>
          </a:p>
          <a:p>
            <a:pPr lvl="0"/>
            <a:r>
              <a:rPr lang="en-US" sz="3000" b="1" dirty="0" smtClean="0">
                <a:solidFill>
                  <a:prstClr val="black"/>
                </a:solidFill>
              </a:rPr>
              <a:t> </a:t>
            </a:r>
            <a:endParaRPr lang="en-US" dirty="0"/>
          </a:p>
        </p:txBody>
      </p:sp>
    </p:spTree>
    <p:extLst>
      <p:ext uri="{BB962C8B-B14F-4D97-AF65-F5344CB8AC3E}">
        <p14:creationId xmlns:p14="http://schemas.microsoft.com/office/powerpoint/2010/main" val="2459951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2715_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3660775"/>
          </a:xfrm>
        </p:spPr>
        <p:txBody>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0" y="152400"/>
            <a:ext cx="9144001" cy="6705599"/>
          </a:xfrm>
          <a:prstGeom prst="rect">
            <a:avLst/>
          </a:prstGeom>
          <a:noFill/>
          <a:ln w="9525">
            <a:noFill/>
            <a:miter lim="800000"/>
            <a:headEnd/>
            <a:tailEnd/>
          </a:ln>
          <a:effectLst/>
        </p:spPr>
      </p:pic>
    </p:spTree>
    <p:extLst>
      <p:ext uri="{BB962C8B-B14F-4D97-AF65-F5344CB8AC3E}">
        <p14:creationId xmlns:p14="http://schemas.microsoft.com/office/powerpoint/2010/main" val="2459951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4" name="Rectangle 6"/>
          <p:cNvSpPr>
            <a:spLocks noGrp="1" noChangeArrowheads="1"/>
          </p:cNvSpPr>
          <p:nvPr>
            <p:ph type="title"/>
          </p:nvPr>
        </p:nvSpPr>
        <p:spPr>
          <a:xfrm>
            <a:off x="-3174" y="2"/>
            <a:ext cx="9147175" cy="1058863"/>
          </a:xfrm>
        </p:spPr>
        <p:txBody>
          <a:bodyPr/>
          <a:lstStyle/>
          <a:p>
            <a:pPr>
              <a:defRPr/>
            </a:pPr>
            <a:r>
              <a:rPr lang="en-US" sz="5000" dirty="0" smtClean="0">
                <a:solidFill>
                  <a:srgbClr val="FFC000"/>
                </a:solidFill>
                <a:ea typeface="+mj-ea"/>
              </a:rPr>
              <a:t>CXR</a:t>
            </a:r>
          </a:p>
        </p:txBody>
      </p:sp>
      <p:sp>
        <p:nvSpPr>
          <p:cNvPr id="73731" name="Rectangle 3"/>
          <p:cNvSpPr>
            <a:spLocks noGrp="1" noChangeArrowheads="1"/>
          </p:cNvSpPr>
          <p:nvPr>
            <p:ph type="body" sz="half" idx="4294967295"/>
          </p:nvPr>
        </p:nvSpPr>
        <p:spPr>
          <a:xfrm>
            <a:off x="0" y="1143000"/>
            <a:ext cx="5029200" cy="6019800"/>
          </a:xfrm>
        </p:spPr>
        <p:txBody>
          <a:bodyPr/>
          <a:lstStyle/>
          <a:p>
            <a:pPr marL="457200" indent="-457200"/>
            <a:r>
              <a:rPr lang="en-US" sz="2800" b="1" dirty="0" smtClean="0">
                <a:latin typeface="Sitka Display" pitchFamily="2" charset="0"/>
              </a:rPr>
              <a:t>Most patients with asthma have </a:t>
            </a:r>
            <a:r>
              <a:rPr lang="en-US" sz="2800" b="1" dirty="0" smtClean="0">
                <a:solidFill>
                  <a:srgbClr val="FFFF00"/>
                </a:solidFill>
                <a:latin typeface="Sitka Display" pitchFamily="2" charset="0"/>
              </a:rPr>
              <a:t>normal x-rays.</a:t>
            </a:r>
          </a:p>
          <a:p>
            <a:pPr marL="457200" indent="-457200">
              <a:buNone/>
            </a:pPr>
            <a:endParaRPr lang="en-US" sz="2800" b="1" dirty="0" smtClean="0">
              <a:solidFill>
                <a:srgbClr val="FFFF00"/>
              </a:solidFill>
              <a:latin typeface="Sitka Display" pitchFamily="2" charset="0"/>
            </a:endParaRPr>
          </a:p>
          <a:p>
            <a:pPr marL="457200" indent="-457200"/>
            <a:r>
              <a:rPr lang="en-US" sz="2800" b="1" dirty="0" smtClean="0">
                <a:latin typeface="Sitka Display" pitchFamily="2" charset="0"/>
              </a:rPr>
              <a:t>Signs of </a:t>
            </a:r>
            <a:r>
              <a:rPr lang="en-US" sz="2800" b="1" dirty="0" smtClean="0">
                <a:solidFill>
                  <a:srgbClr val="FFFF00"/>
                </a:solidFill>
                <a:latin typeface="Sitka Display" pitchFamily="2" charset="0"/>
              </a:rPr>
              <a:t>Hyperinflation </a:t>
            </a:r>
            <a:r>
              <a:rPr lang="en-US" sz="2800" b="1" dirty="0" smtClean="0">
                <a:latin typeface="Sitka Display" pitchFamily="2" charset="0"/>
              </a:rPr>
              <a:t>(Diaphragm is down to the 8</a:t>
            </a:r>
            <a:r>
              <a:rPr lang="en-US" sz="2800" b="1" baseline="30000" dirty="0" smtClean="0">
                <a:latin typeface="Sitka Display" pitchFamily="2" charset="0"/>
              </a:rPr>
              <a:t>th</a:t>
            </a:r>
            <a:r>
              <a:rPr lang="en-US" sz="2800" b="1" dirty="0" smtClean="0">
                <a:latin typeface="Sitka Display" pitchFamily="2" charset="0"/>
              </a:rPr>
              <a:t> rib anteriorly, MCL-ribbon-shaped heart…) as in ASA</a:t>
            </a:r>
          </a:p>
          <a:p>
            <a:pPr marL="457200" indent="-457200"/>
            <a:r>
              <a:rPr lang="en-US" sz="2800" b="1" dirty="0" smtClean="0">
                <a:solidFill>
                  <a:srgbClr val="FFFF00"/>
                </a:solidFill>
                <a:latin typeface="Sitka Display" pitchFamily="2" charset="0"/>
              </a:rPr>
              <a:t>Diagnosis of Complications:</a:t>
            </a:r>
          </a:p>
          <a:p>
            <a:pPr marL="1028700" lvl="1"/>
            <a:r>
              <a:rPr lang="en-US" sz="2400" b="1" dirty="0" smtClean="0">
                <a:latin typeface="Sitka Display" pitchFamily="2" charset="0"/>
              </a:rPr>
              <a:t>Pneumonia</a:t>
            </a:r>
          </a:p>
          <a:p>
            <a:pPr marL="1028700" lvl="1"/>
            <a:r>
              <a:rPr lang="en-US" sz="2400" b="1" dirty="0" smtClean="0">
                <a:latin typeface="Sitka Display" pitchFamily="2" charset="0"/>
              </a:rPr>
              <a:t>Pneumothorax</a:t>
            </a:r>
          </a:p>
          <a:p>
            <a:pPr marL="457200" indent="-457200">
              <a:buFontTx/>
              <a:buAutoNum type="arabicPeriod"/>
            </a:pPr>
            <a:endParaRPr lang="en-US" sz="2400" dirty="0" smtClean="0"/>
          </a:p>
        </p:txBody>
      </p:sp>
      <p:pic>
        <p:nvPicPr>
          <p:cNvPr id="73732" name="Picture 5" descr="Figure 3-16A"/>
          <p:cNvPicPr>
            <a:picLocks noGrp="1" noChangeAspect="1" noChangeArrowheads="1"/>
          </p:cNvPicPr>
          <p:nvPr>
            <p:ph idx="4294967295"/>
          </p:nvPr>
        </p:nvPicPr>
        <p:blipFill>
          <a:blip r:embed="rId3"/>
          <a:srcRect/>
          <a:stretch>
            <a:fillRect/>
          </a:stretch>
        </p:blipFill>
        <p:spPr>
          <a:xfrm>
            <a:off x="5257800" y="1371603"/>
            <a:ext cx="3886200" cy="3809999"/>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rgbClr val="212121"/>
                </a:solidFill>
                <a:latin typeface="Cambria"/>
              </a:rPr>
              <a:t>Initially, his symptoms were relieved by </a:t>
            </a:r>
            <a:r>
              <a:rPr lang="en-US" b="1" dirty="0">
                <a:solidFill>
                  <a:srgbClr val="FF0000"/>
                </a:solidFill>
                <a:latin typeface="Cambria"/>
              </a:rPr>
              <a:t>short-acting β-blocker</a:t>
            </a:r>
            <a:r>
              <a:rPr lang="en-US" b="1" dirty="0">
                <a:solidFill>
                  <a:srgbClr val="212121"/>
                </a:solidFill>
                <a:latin typeface="Cambria"/>
              </a:rPr>
              <a:t>, albuterol. However, the frequency and the severity of the symptoms have increased for the past 1 month with the patient </a:t>
            </a:r>
            <a:r>
              <a:rPr lang="en-US" b="1" dirty="0">
                <a:solidFill>
                  <a:srgbClr val="FF0000"/>
                </a:solidFill>
                <a:latin typeface="Cambria"/>
              </a:rPr>
              <a:t>waking up </a:t>
            </a:r>
            <a:r>
              <a:rPr lang="en-US" b="1" dirty="0">
                <a:solidFill>
                  <a:srgbClr val="212121"/>
                </a:solidFill>
                <a:latin typeface="Cambria"/>
              </a:rPr>
              <a:t>with these symptoms. He has a history of eczema. His </a:t>
            </a:r>
            <a:r>
              <a:rPr lang="en-US" b="1" dirty="0">
                <a:solidFill>
                  <a:srgbClr val="FF0000"/>
                </a:solidFill>
                <a:latin typeface="Cambria"/>
              </a:rPr>
              <a:t>family history </a:t>
            </a:r>
            <a:r>
              <a:rPr lang="en-US" b="1" dirty="0">
                <a:solidFill>
                  <a:srgbClr val="212121"/>
                </a:solidFill>
                <a:latin typeface="Cambria"/>
              </a:rPr>
              <a:t>is significant for asthma in his mother</a:t>
            </a:r>
            <a:endParaRPr lang="en-US" b="1" dirty="0"/>
          </a:p>
        </p:txBody>
      </p:sp>
    </p:spTree>
    <p:extLst>
      <p:ext uri="{BB962C8B-B14F-4D97-AF65-F5344CB8AC3E}">
        <p14:creationId xmlns:p14="http://schemas.microsoft.com/office/powerpoint/2010/main" val="21819955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533400" y="228600"/>
            <a:ext cx="7645400" cy="685800"/>
          </a:xfrm>
          <a:prstGeom prst="rect">
            <a:avLst/>
          </a:prstGeom>
          <a:noFill/>
          <a:ln w="9525">
            <a:noFill/>
            <a:miter lim="800000"/>
            <a:headEnd/>
            <a:tailEnd/>
          </a:ln>
        </p:spPr>
        <p:txBody>
          <a:bodyPr anchor="b"/>
          <a:lstStyle/>
          <a:p>
            <a:pPr algn="ctr" defTabSz="931863" eaLnBrk="0" hangingPunct="0"/>
            <a:r>
              <a:rPr lang="en-US" sz="3200" b="1" dirty="0">
                <a:solidFill>
                  <a:srgbClr val="FFC000"/>
                </a:solidFill>
                <a:latin typeface="Verdana" pitchFamily="34" charset="0"/>
              </a:rPr>
              <a:t>Blood Gas </a:t>
            </a:r>
            <a:r>
              <a:rPr lang="en-US" sz="3200" b="1" dirty="0" smtClean="0">
                <a:solidFill>
                  <a:srgbClr val="FFC000"/>
                </a:solidFill>
                <a:latin typeface="Verdana" pitchFamily="34" charset="0"/>
              </a:rPr>
              <a:t>Measurements</a:t>
            </a:r>
            <a:endParaRPr lang="en-US" sz="3200" b="1" dirty="0">
              <a:solidFill>
                <a:srgbClr val="FFC000"/>
              </a:solidFill>
              <a:latin typeface="Verdana" pitchFamily="34" charset="0"/>
            </a:endParaRPr>
          </a:p>
        </p:txBody>
      </p:sp>
      <p:sp>
        <p:nvSpPr>
          <p:cNvPr id="74755" name="Rectangle 5"/>
          <p:cNvSpPr>
            <a:spLocks noChangeArrowheads="1"/>
          </p:cNvSpPr>
          <p:nvPr/>
        </p:nvSpPr>
        <p:spPr bwMode="auto">
          <a:xfrm>
            <a:off x="304800" y="1447800"/>
            <a:ext cx="8610600" cy="4953000"/>
          </a:xfrm>
          <a:prstGeom prst="rect">
            <a:avLst/>
          </a:prstGeom>
          <a:noFill/>
          <a:ln w="9525">
            <a:noFill/>
            <a:miter lim="800000"/>
            <a:headEnd/>
            <a:tailEnd/>
          </a:ln>
        </p:spPr>
        <p:txBody>
          <a:bodyPr/>
          <a:lstStyle/>
          <a:p>
            <a:pPr marL="352425" indent="-352425" defTabSz="931863" eaLnBrk="0" hangingPunct="0">
              <a:spcBef>
                <a:spcPct val="20000"/>
              </a:spcBef>
              <a:buFontTx/>
              <a:buChar char="•"/>
            </a:pPr>
            <a:r>
              <a:rPr lang="en-US" sz="3200" b="1" dirty="0">
                <a:solidFill>
                  <a:schemeClr val="bg1"/>
                </a:solidFill>
                <a:latin typeface="Times New Roman" pitchFamily="18" charset="0"/>
              </a:rPr>
              <a:t>Best indicators of overall lung function are arterial blood gases</a:t>
            </a:r>
          </a:p>
          <a:p>
            <a:pPr marL="758825" lvl="1" indent="-293688" defTabSz="931863" eaLnBrk="0" hangingPunct="0">
              <a:spcBef>
                <a:spcPct val="20000"/>
              </a:spcBef>
              <a:buFontTx/>
              <a:buChar char="–"/>
            </a:pPr>
            <a:r>
              <a:rPr lang="en-US" sz="3200" b="1" dirty="0" smtClean="0">
                <a:solidFill>
                  <a:srgbClr val="FFFF00"/>
                </a:solidFill>
                <a:latin typeface="Times New Roman" pitchFamily="18" charset="0"/>
              </a:rPr>
              <a:t>pH, PaO2</a:t>
            </a:r>
            <a:r>
              <a:rPr lang="en-US" sz="3200" b="1" dirty="0">
                <a:solidFill>
                  <a:srgbClr val="FFFF00"/>
                </a:solidFill>
                <a:latin typeface="Times New Roman" pitchFamily="18" charset="0"/>
              </a:rPr>
              <a:t>, </a:t>
            </a:r>
            <a:r>
              <a:rPr lang="en-US" sz="3200" b="1" dirty="0" smtClean="0">
                <a:solidFill>
                  <a:srgbClr val="FFFF00"/>
                </a:solidFill>
                <a:latin typeface="Times New Roman" pitchFamily="18" charset="0"/>
              </a:rPr>
              <a:t>PaCO2</a:t>
            </a:r>
            <a:endParaRPr lang="en-US" sz="3200" b="1" dirty="0">
              <a:solidFill>
                <a:srgbClr val="FFFF00"/>
              </a:solidFill>
              <a:latin typeface="Times New Roman" pitchFamily="18" charset="0"/>
            </a:endParaRPr>
          </a:p>
          <a:p>
            <a:pPr marL="758825" lvl="1" indent="-293688" defTabSz="931863" eaLnBrk="0" hangingPunct="0">
              <a:spcBef>
                <a:spcPct val="20000"/>
              </a:spcBef>
            </a:pPr>
            <a:endParaRPr lang="en-US" sz="3200" b="1" dirty="0">
              <a:solidFill>
                <a:schemeClr val="bg1"/>
              </a:solidFill>
              <a:latin typeface="Times New Roman" pitchFamily="18" charset="0"/>
            </a:endParaRPr>
          </a:p>
          <a:p>
            <a:pPr marL="352425" indent="-352425" defTabSz="931863" eaLnBrk="0" hangingPunct="0">
              <a:spcBef>
                <a:spcPct val="20000"/>
              </a:spcBef>
              <a:buFontTx/>
              <a:buChar char="•"/>
            </a:pPr>
            <a:r>
              <a:rPr lang="en-US" sz="3200" b="1" dirty="0">
                <a:solidFill>
                  <a:schemeClr val="bg1"/>
                </a:solidFill>
                <a:latin typeface="Times New Roman" pitchFamily="18" charset="0"/>
              </a:rPr>
              <a:t>Oxygen saturation (O2 sat)</a:t>
            </a:r>
          </a:p>
          <a:p>
            <a:pPr marL="758825" lvl="1" indent="-293688" defTabSz="931863" eaLnBrk="0" hangingPunct="0">
              <a:spcBef>
                <a:spcPct val="20000"/>
              </a:spcBef>
              <a:buFontTx/>
              <a:buChar char="–"/>
            </a:pPr>
            <a:r>
              <a:rPr lang="en-US" sz="3200" b="1" dirty="0" smtClean="0">
                <a:solidFill>
                  <a:schemeClr val="bg1"/>
                </a:solidFill>
                <a:latin typeface="Times New Roman" pitchFamily="18" charset="0"/>
              </a:rPr>
              <a:t>Detect the percent of </a:t>
            </a:r>
            <a:r>
              <a:rPr lang="en-US" sz="3200" b="1" dirty="0" smtClean="0">
                <a:solidFill>
                  <a:srgbClr val="FFFF00"/>
                </a:solidFill>
                <a:latin typeface="Times New Roman" pitchFamily="18" charset="0"/>
              </a:rPr>
              <a:t>oxyhaemoglobin</a:t>
            </a:r>
            <a:endParaRPr lang="en-US" sz="3200" b="1" dirty="0">
              <a:solidFill>
                <a:srgbClr val="FFFF00"/>
              </a:solidFill>
              <a:latin typeface="Times New Roman" pitchFamily="18" charset="0"/>
            </a:endParaRPr>
          </a:p>
          <a:p>
            <a:pPr marL="758825" lvl="1" indent="-293688" defTabSz="931863" eaLnBrk="0" hangingPunct="0">
              <a:spcBef>
                <a:spcPct val="20000"/>
              </a:spcBef>
              <a:buFontTx/>
              <a:buChar char="–"/>
            </a:pPr>
            <a:r>
              <a:rPr lang="en-US" sz="3200" b="1" dirty="0">
                <a:solidFill>
                  <a:schemeClr val="bg1"/>
                </a:solidFill>
                <a:latin typeface="Times New Roman" pitchFamily="18" charset="0"/>
              </a:rPr>
              <a:t>Normal O2 sat </a:t>
            </a:r>
            <a:r>
              <a:rPr lang="en-US" sz="3200" b="1" dirty="0" smtClean="0">
                <a:solidFill>
                  <a:srgbClr val="FFFF00"/>
                </a:solidFill>
                <a:latin typeface="Times New Roman" pitchFamily="18" charset="0"/>
              </a:rPr>
              <a:t>95 – 99 % </a:t>
            </a:r>
            <a:endParaRPr lang="en-US" sz="3200" b="1" dirty="0">
              <a:solidFill>
                <a:srgbClr val="FFFF00"/>
              </a:solidFill>
              <a:latin typeface="Verdan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4495800"/>
          </a:xfrm>
        </p:spPr>
        <p:txBody>
          <a:bodyPr>
            <a:noAutofit/>
          </a:bodyPr>
          <a:lstStyle/>
          <a:p>
            <a:pPr algn="l"/>
            <a:r>
              <a:rPr lang="en-US" sz="2800" dirty="0" smtClean="0">
                <a:solidFill>
                  <a:schemeClr val="accent2"/>
                </a:solidFill>
              </a:rPr>
              <a:t/>
            </a:r>
            <a:br>
              <a:rPr lang="en-US" sz="2800" dirty="0" smtClean="0">
                <a:solidFill>
                  <a:schemeClr val="accent2"/>
                </a:solidFill>
              </a:rPr>
            </a:br>
            <a:r>
              <a:rPr lang="en-US" sz="2800" dirty="0" smtClean="0">
                <a:solidFill>
                  <a:srgbClr val="0070C0"/>
                </a:solidFill>
              </a:rPr>
              <a:t>Which one of the following is the first-line therapy in the management of an acute asthma attack</a:t>
            </a:r>
            <a:r>
              <a:rPr lang="en-US" sz="2800" dirty="0" smtClean="0">
                <a:solidFill>
                  <a:schemeClr val="accent2"/>
                </a:solidFill>
              </a:rPr>
              <a:t/>
            </a:r>
            <a:br>
              <a:rPr lang="en-US" sz="2800" dirty="0" smtClean="0">
                <a:solidFill>
                  <a:schemeClr val="accent2"/>
                </a:solidFill>
              </a:rPr>
            </a:br>
            <a:r>
              <a:rPr lang="en-US" sz="2800" dirty="0" smtClean="0">
                <a:solidFill>
                  <a:schemeClr val="accent2"/>
                </a:solidFill>
              </a:rPr>
              <a:t> </a:t>
            </a:r>
            <a:br>
              <a:rPr lang="en-US" sz="2800" dirty="0" smtClean="0">
                <a:solidFill>
                  <a:schemeClr val="accent2"/>
                </a:solidFill>
              </a:rPr>
            </a:br>
            <a:r>
              <a:rPr lang="en-US" sz="2800" dirty="0" smtClean="0">
                <a:solidFill>
                  <a:schemeClr val="accent2"/>
                </a:solidFill>
              </a:rPr>
              <a:t>a. Steroids</a:t>
            </a:r>
            <a:br>
              <a:rPr lang="en-US" sz="2800" dirty="0" smtClean="0">
                <a:solidFill>
                  <a:schemeClr val="accent2"/>
                </a:solidFill>
              </a:rPr>
            </a:br>
            <a:r>
              <a:rPr lang="en-US" sz="2800" dirty="0" smtClean="0">
                <a:solidFill>
                  <a:schemeClr val="accent2"/>
                </a:solidFill>
              </a:rPr>
              <a:t>b. β2-agonists</a:t>
            </a:r>
            <a:br>
              <a:rPr lang="en-US" sz="2800" dirty="0" smtClean="0">
                <a:solidFill>
                  <a:schemeClr val="accent2"/>
                </a:solidFill>
              </a:rPr>
            </a:br>
            <a:r>
              <a:rPr lang="en-US" sz="2800" dirty="0" smtClean="0">
                <a:solidFill>
                  <a:schemeClr val="accent2"/>
                </a:solidFill>
              </a:rPr>
              <a:t>c. Theophylline</a:t>
            </a:r>
            <a:br>
              <a:rPr lang="en-US" sz="2800" dirty="0" smtClean="0">
                <a:solidFill>
                  <a:schemeClr val="accent2"/>
                </a:solidFill>
              </a:rPr>
            </a:br>
            <a:r>
              <a:rPr lang="en-US" sz="2800" dirty="0" smtClean="0">
                <a:solidFill>
                  <a:schemeClr val="accent2"/>
                </a:solidFill>
              </a:rPr>
              <a:t>d. Antibiotics</a:t>
            </a:r>
            <a:br>
              <a:rPr lang="en-US" sz="2800" dirty="0" smtClean="0">
                <a:solidFill>
                  <a:schemeClr val="accent2"/>
                </a:solidFill>
              </a:rPr>
            </a:br>
            <a:r>
              <a:rPr lang="en-US" sz="2800" dirty="0" smtClean="0">
                <a:solidFill>
                  <a:schemeClr val="accent2"/>
                </a:solidFill>
              </a:rPr>
              <a:t>e. Magnesium sulfate</a:t>
            </a:r>
            <a:br>
              <a:rPr lang="en-US" sz="2800" dirty="0" smtClean="0">
                <a:solidFill>
                  <a:schemeClr val="accent2"/>
                </a:solidFill>
              </a:rPr>
            </a:br>
            <a:endParaRPr lang="en-US" sz="2800" dirty="0">
              <a:solidFill>
                <a:schemeClr val="accent2"/>
              </a:solidFill>
            </a:endParaRPr>
          </a:p>
        </p:txBody>
      </p:sp>
    </p:spTree>
    <p:extLst>
      <p:ext uri="{BB962C8B-B14F-4D97-AF65-F5344CB8AC3E}">
        <p14:creationId xmlns:p14="http://schemas.microsoft.com/office/powerpoint/2010/main" val="2459951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90600" y="1981200"/>
            <a:ext cx="7696200" cy="2124075"/>
          </a:xfrm>
          <a:prstGeom prst="rect">
            <a:avLst/>
          </a:prstGeom>
          <a:noFill/>
          <a:ln w="9525">
            <a:noFill/>
            <a:miter lim="800000"/>
            <a:headEnd/>
            <a:tailEnd/>
          </a:ln>
        </p:spPr>
        <p:txBody>
          <a:bodyPr>
            <a:spAutoFit/>
          </a:bodyPr>
          <a:lstStyle/>
          <a:p>
            <a:pPr algn="ctr"/>
            <a:r>
              <a:rPr lang="en-US" sz="4400" b="1" dirty="0">
                <a:solidFill>
                  <a:srgbClr val="FFC000"/>
                </a:solidFill>
              </a:rPr>
              <a:t>Management of Acute exacerbation of Bronchial Asthma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457200" y="762000"/>
            <a:ext cx="7848600" cy="4647426"/>
          </a:xfrm>
          <a:prstGeom prst="rect">
            <a:avLst/>
          </a:prstGeom>
          <a:noFill/>
          <a:ln w="9525">
            <a:noFill/>
            <a:miter lim="800000"/>
            <a:headEnd/>
            <a:tailEnd/>
          </a:ln>
        </p:spPr>
        <p:txBody>
          <a:bodyPr wrap="square" anchor="ctr">
            <a:spAutoFit/>
          </a:bodyPr>
          <a:lstStyle/>
          <a:p>
            <a:pPr algn="ctr"/>
            <a:endParaRPr lang="en-US" sz="2800" b="1" dirty="0">
              <a:solidFill>
                <a:srgbClr val="FF3300"/>
              </a:solidFill>
            </a:endParaRPr>
          </a:p>
          <a:p>
            <a:r>
              <a:rPr lang="en-US" sz="3200" b="1" dirty="0">
                <a:solidFill>
                  <a:srgbClr val="FFFF66"/>
                </a:solidFill>
                <a:latin typeface="Sitka Heading" pitchFamily="2" charset="0"/>
              </a:rPr>
              <a:t>Oxygen Therapy</a:t>
            </a:r>
            <a:r>
              <a:rPr lang="en-US" sz="3200" b="1" dirty="0" smtClean="0">
                <a:solidFill>
                  <a:srgbClr val="FFFF66"/>
                </a:solidFill>
                <a:latin typeface="Sitka Heading" pitchFamily="2" charset="0"/>
              </a:rPr>
              <a:t>:</a:t>
            </a:r>
            <a:endParaRPr lang="en-US" sz="3200" dirty="0">
              <a:solidFill>
                <a:schemeClr val="bg1"/>
              </a:solidFill>
            </a:endParaRPr>
          </a:p>
          <a:p>
            <a:pPr>
              <a:buClr>
                <a:srgbClr val="FFC000"/>
              </a:buClr>
              <a:buSzPct val="80000"/>
              <a:buFont typeface="Wingdings" pitchFamily="2" charset="2"/>
              <a:buChar char="v"/>
            </a:pPr>
            <a:r>
              <a:rPr lang="en-US" sz="2800" b="1" dirty="0" smtClean="0">
                <a:solidFill>
                  <a:schemeClr val="bg1"/>
                </a:solidFill>
                <a:latin typeface="Cambria" pitchFamily="18" charset="0"/>
                <a:ea typeface="Cambria" pitchFamily="18" charset="0"/>
              </a:rPr>
              <a:t> </a:t>
            </a:r>
            <a:r>
              <a:rPr lang="en-US" sz="2400" b="1" dirty="0" smtClean="0">
                <a:solidFill>
                  <a:schemeClr val="bg1"/>
                </a:solidFill>
                <a:latin typeface="Cambria" pitchFamily="18" charset="0"/>
                <a:ea typeface="Cambria" pitchFamily="18" charset="0"/>
              </a:rPr>
              <a:t>By </a:t>
            </a:r>
            <a:r>
              <a:rPr lang="en-US" sz="2400" b="1" dirty="0">
                <a:solidFill>
                  <a:schemeClr val="bg1"/>
                </a:solidFill>
                <a:latin typeface="Cambria" pitchFamily="18" charset="0"/>
                <a:ea typeface="Cambria" pitchFamily="18" charset="0"/>
              </a:rPr>
              <a:t>nasal </a:t>
            </a:r>
            <a:r>
              <a:rPr lang="en-US" sz="2400" b="1" dirty="0" smtClean="0">
                <a:solidFill>
                  <a:schemeClr val="bg1"/>
                </a:solidFill>
                <a:latin typeface="Cambria" pitchFamily="18" charset="0"/>
                <a:ea typeface="Cambria" pitchFamily="18" charset="0"/>
              </a:rPr>
              <a:t>Cannula </a:t>
            </a:r>
            <a:r>
              <a:rPr lang="en-US" sz="2400" b="1" dirty="0">
                <a:solidFill>
                  <a:schemeClr val="bg1"/>
                </a:solidFill>
                <a:latin typeface="Cambria" pitchFamily="18" charset="0"/>
                <a:ea typeface="Cambria" pitchFamily="18" charset="0"/>
              </a:rPr>
              <a:t>or mask to achieve </a:t>
            </a:r>
            <a:r>
              <a:rPr lang="en-US" sz="2400" b="1" dirty="0" smtClean="0">
                <a:solidFill>
                  <a:schemeClr val="bg1"/>
                </a:solidFill>
                <a:latin typeface="Cambria" pitchFamily="18" charset="0"/>
                <a:ea typeface="Cambria" pitchFamily="18" charset="0"/>
              </a:rPr>
              <a:t>SpO2 </a:t>
            </a:r>
            <a:r>
              <a:rPr lang="en-US" sz="2400" b="1" dirty="0">
                <a:solidFill>
                  <a:schemeClr val="bg1"/>
                </a:solidFill>
                <a:latin typeface="Cambria" pitchFamily="18" charset="0"/>
                <a:ea typeface="Cambria" pitchFamily="18" charset="0"/>
              </a:rPr>
              <a:t>&gt; 90</a:t>
            </a:r>
            <a:r>
              <a:rPr lang="en-US" sz="2400" b="1" dirty="0" smtClean="0">
                <a:solidFill>
                  <a:schemeClr val="bg1"/>
                </a:solidFill>
                <a:latin typeface="Cambria" pitchFamily="18" charset="0"/>
                <a:ea typeface="Cambria" pitchFamily="18" charset="0"/>
              </a:rPr>
              <a:t>% </a:t>
            </a:r>
          </a:p>
          <a:p>
            <a:pPr>
              <a:buClr>
                <a:srgbClr val="FFC000"/>
              </a:buClr>
              <a:buSzPct val="80000"/>
              <a:buFont typeface="Wingdings" pitchFamily="2" charset="2"/>
              <a:buChar char="v"/>
            </a:pPr>
            <a:r>
              <a:rPr lang="en-US" sz="2400" b="1" dirty="0" smtClean="0">
                <a:solidFill>
                  <a:schemeClr val="bg1"/>
                </a:solidFill>
                <a:latin typeface="Cambria" pitchFamily="18" charset="0"/>
                <a:ea typeface="Cambria" pitchFamily="18" charset="0"/>
              </a:rPr>
              <a:t> Controlled </a:t>
            </a:r>
            <a:r>
              <a:rPr lang="en-US" sz="2400" b="1" dirty="0">
                <a:solidFill>
                  <a:schemeClr val="bg1"/>
                </a:solidFill>
                <a:latin typeface="Cambria" pitchFamily="18" charset="0"/>
                <a:ea typeface="Cambria" pitchFamily="18" charset="0"/>
              </a:rPr>
              <a:t>O2 therapy in patients with elevated CO2</a:t>
            </a:r>
          </a:p>
          <a:p>
            <a:endParaRPr lang="en-US" sz="3200" dirty="0">
              <a:solidFill>
                <a:schemeClr val="bg1"/>
              </a:solidFill>
            </a:endParaRPr>
          </a:p>
          <a:p>
            <a:r>
              <a:rPr lang="en-US" sz="3200" b="1" dirty="0" smtClean="0">
                <a:solidFill>
                  <a:srgbClr val="FFFF66"/>
                </a:solidFill>
                <a:latin typeface="Sitka Heading" pitchFamily="2" charset="0"/>
              </a:rPr>
              <a:t>Bronchodilators:</a:t>
            </a:r>
            <a:endParaRPr lang="en-US" sz="3200" dirty="0">
              <a:solidFill>
                <a:srgbClr val="FFFF66"/>
              </a:solidFill>
              <a:latin typeface="Sitka Heading" pitchFamily="2" charset="0"/>
            </a:endParaRPr>
          </a:p>
          <a:p>
            <a:pPr>
              <a:buClr>
                <a:srgbClr val="FFC000"/>
              </a:buClr>
              <a:buSzPct val="80000"/>
              <a:buFont typeface="Wingdings" pitchFamily="2" charset="2"/>
              <a:buChar char="v"/>
            </a:pPr>
            <a:r>
              <a:rPr lang="en-US" sz="2400" b="1" dirty="0" smtClean="0">
                <a:solidFill>
                  <a:schemeClr val="bg1"/>
                </a:solidFill>
              </a:rPr>
              <a:t>  Nebulized </a:t>
            </a:r>
            <a:r>
              <a:rPr lang="en-US" sz="2400" b="1" dirty="0">
                <a:solidFill>
                  <a:srgbClr val="FF7C80"/>
                </a:solidFill>
              </a:rPr>
              <a:t>B2 agonists </a:t>
            </a:r>
            <a:r>
              <a:rPr lang="en-US" sz="2400" b="1" dirty="0">
                <a:solidFill>
                  <a:schemeClr val="bg1"/>
                </a:solidFill>
              </a:rPr>
              <a:t>Combined with </a:t>
            </a:r>
            <a:r>
              <a:rPr lang="en-US" sz="2400" b="1" dirty="0">
                <a:solidFill>
                  <a:srgbClr val="FF7C80"/>
                </a:solidFill>
              </a:rPr>
              <a:t>nebulised  </a:t>
            </a:r>
            <a:r>
              <a:rPr lang="en-US" sz="2400" b="1" dirty="0" smtClean="0">
                <a:solidFill>
                  <a:srgbClr val="FF7C80"/>
                </a:solidFill>
              </a:rPr>
              <a:t>  Ipratropium bromide</a:t>
            </a:r>
          </a:p>
          <a:p>
            <a:pPr>
              <a:buClr>
                <a:srgbClr val="FFC000"/>
              </a:buClr>
              <a:buSzPct val="80000"/>
              <a:buFont typeface="Wingdings" pitchFamily="2" charset="2"/>
              <a:buChar char="v"/>
            </a:pPr>
            <a:r>
              <a:rPr lang="en-US" sz="2400" b="1" dirty="0" smtClean="0">
                <a:solidFill>
                  <a:srgbClr val="FF7C80"/>
                </a:solidFill>
              </a:rPr>
              <a:t>  </a:t>
            </a:r>
            <a:r>
              <a:rPr lang="en-US" sz="2400" b="1" dirty="0" smtClean="0">
                <a:solidFill>
                  <a:schemeClr val="bg1"/>
                </a:solidFill>
              </a:rPr>
              <a:t>Given continuously </a:t>
            </a:r>
            <a:r>
              <a:rPr lang="en-US" sz="2400" b="1" dirty="0">
                <a:solidFill>
                  <a:schemeClr val="bg1"/>
                </a:solidFill>
              </a:rPr>
              <a:t>for one hour, then every 60 min, after that regularly every 4-6 hours, </a:t>
            </a:r>
            <a:endParaRPr lang="en-US" sz="2400" b="1" dirty="0" smtClean="0">
              <a:solidFill>
                <a:schemeClr val="bg1"/>
              </a:solidFill>
            </a:endParaRPr>
          </a:p>
          <a:p>
            <a:pPr>
              <a:buClr>
                <a:srgbClr val="FFC000"/>
              </a:buClr>
              <a:buSzPct val="80000"/>
              <a:buFont typeface="Wingdings" pitchFamily="2" charset="2"/>
              <a:buChar char="v"/>
            </a:pPr>
            <a:r>
              <a:rPr lang="en-US" sz="2400" b="1" dirty="0" smtClean="0">
                <a:solidFill>
                  <a:schemeClr val="bg1"/>
                </a:solidFill>
              </a:rPr>
              <a:t>  Reduced </a:t>
            </a:r>
            <a:r>
              <a:rPr lang="en-US" sz="2400" b="1" dirty="0">
                <a:solidFill>
                  <a:schemeClr val="bg1"/>
                </a:solidFill>
              </a:rPr>
              <a:t>according to response.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8600" y="240804"/>
            <a:ext cx="8915400" cy="6617196"/>
          </a:xfrm>
          <a:prstGeom prst="rect">
            <a:avLst/>
          </a:prstGeom>
          <a:noFill/>
          <a:ln w="9525">
            <a:noFill/>
            <a:miter lim="800000"/>
            <a:headEnd/>
            <a:tailEnd/>
          </a:ln>
        </p:spPr>
        <p:txBody>
          <a:bodyPr wrap="square">
            <a:spAutoFit/>
          </a:bodyPr>
          <a:lstStyle/>
          <a:p>
            <a:endParaRPr lang="en-US" sz="3200" b="1" u="sng" dirty="0" smtClean="0">
              <a:solidFill>
                <a:srgbClr val="FFFF66"/>
              </a:solidFill>
            </a:endParaRPr>
          </a:p>
          <a:p>
            <a:endParaRPr lang="en-US" sz="3200" b="1" u="sng" dirty="0" smtClean="0">
              <a:solidFill>
                <a:srgbClr val="FFFF66"/>
              </a:solidFill>
            </a:endParaRPr>
          </a:p>
          <a:p>
            <a:r>
              <a:rPr lang="en-US" sz="3200" b="1" dirty="0" smtClean="0">
                <a:solidFill>
                  <a:srgbClr val="FFFF66"/>
                </a:solidFill>
                <a:effectLst>
                  <a:outerShdw blurRad="38100" dist="38100" dir="2700000" algn="tl">
                    <a:srgbClr val="000000">
                      <a:alpha val="43137"/>
                    </a:srgbClr>
                  </a:outerShdw>
                </a:effectLst>
                <a:latin typeface="Sitka Heading" pitchFamily="2" charset="0"/>
              </a:rPr>
              <a:t>Corticosteroids</a:t>
            </a:r>
            <a:r>
              <a:rPr lang="en-US" sz="3200" b="1" dirty="0">
                <a:solidFill>
                  <a:srgbClr val="FFFF66"/>
                </a:solidFill>
                <a:effectLst>
                  <a:outerShdw blurRad="38100" dist="38100" dir="2700000" algn="tl">
                    <a:srgbClr val="000000">
                      <a:alpha val="43137"/>
                    </a:srgbClr>
                  </a:outerShdw>
                </a:effectLst>
                <a:latin typeface="Sitka Heading" pitchFamily="2" charset="0"/>
              </a:rPr>
              <a:t>:</a:t>
            </a:r>
            <a:endParaRPr lang="en-US" sz="3200" dirty="0">
              <a:solidFill>
                <a:srgbClr val="FFFF66"/>
              </a:solidFill>
              <a:effectLst>
                <a:outerShdw blurRad="38100" dist="38100" dir="2700000" algn="tl">
                  <a:srgbClr val="000000">
                    <a:alpha val="43137"/>
                  </a:srgbClr>
                </a:outerShdw>
              </a:effectLst>
              <a:latin typeface="Sitka Heading" pitchFamily="2" charset="0"/>
            </a:endParaRPr>
          </a:p>
          <a:p>
            <a:pPr>
              <a:buClr>
                <a:srgbClr val="FFC000"/>
              </a:buClr>
              <a:buSzPct val="80000"/>
              <a:buFont typeface="Wingdings" pitchFamily="2" charset="2"/>
              <a:buChar char="v"/>
            </a:pPr>
            <a:r>
              <a:rPr lang="en-US" sz="2400" b="1" dirty="0" smtClean="0">
                <a:solidFill>
                  <a:schemeClr val="bg1"/>
                </a:solidFill>
                <a:latin typeface="Cambria" pitchFamily="18" charset="0"/>
                <a:ea typeface="Cambria" pitchFamily="18" charset="0"/>
              </a:rPr>
              <a:t>  Hydrocortisone 100 </a:t>
            </a:r>
            <a:r>
              <a:rPr lang="en-US" sz="2400" b="1" dirty="0">
                <a:solidFill>
                  <a:schemeClr val="bg1"/>
                </a:solidFill>
                <a:latin typeface="Cambria" pitchFamily="18" charset="0"/>
                <a:ea typeface="Cambria" pitchFamily="18" charset="0"/>
              </a:rPr>
              <a:t>mg every 6-8 hours to be reduced to </a:t>
            </a:r>
            <a:r>
              <a:rPr lang="en-US" sz="2400" b="1" dirty="0" smtClean="0">
                <a:solidFill>
                  <a:schemeClr val="bg1"/>
                </a:solidFill>
                <a:latin typeface="Cambria" pitchFamily="18" charset="0"/>
                <a:ea typeface="Cambria" pitchFamily="18" charset="0"/>
              </a:rPr>
              <a:t>Dexamethazone </a:t>
            </a:r>
            <a:r>
              <a:rPr lang="en-US" sz="2400" b="1" dirty="0">
                <a:solidFill>
                  <a:schemeClr val="bg1"/>
                </a:solidFill>
                <a:latin typeface="Cambria" pitchFamily="18" charset="0"/>
                <a:ea typeface="Cambria" pitchFamily="18" charset="0"/>
              </a:rPr>
              <a:t>or oral preparation </a:t>
            </a:r>
            <a:endParaRPr lang="en-US" sz="2400" b="1" dirty="0" smtClean="0">
              <a:solidFill>
                <a:schemeClr val="bg1"/>
              </a:solidFill>
              <a:latin typeface="Cambria" pitchFamily="18" charset="0"/>
              <a:ea typeface="Cambria" pitchFamily="18" charset="0"/>
            </a:endParaRPr>
          </a:p>
          <a:p>
            <a:pPr>
              <a:buClr>
                <a:srgbClr val="FFC000"/>
              </a:buClr>
              <a:buSzPct val="80000"/>
              <a:buFont typeface="Wingdings" pitchFamily="2" charset="2"/>
              <a:buChar char="v"/>
            </a:pPr>
            <a:r>
              <a:rPr lang="en-US" sz="2400" b="1" dirty="0" smtClean="0">
                <a:solidFill>
                  <a:schemeClr val="bg1"/>
                </a:solidFill>
                <a:latin typeface="Cambria" pitchFamily="18" charset="0"/>
                <a:ea typeface="Cambria" pitchFamily="18" charset="0"/>
              </a:rPr>
              <a:t>  Later ,</a:t>
            </a:r>
            <a:r>
              <a:rPr lang="en-US" sz="2400" b="1" dirty="0">
                <a:solidFill>
                  <a:schemeClr val="bg1"/>
                </a:solidFill>
                <a:latin typeface="Cambria" pitchFamily="18" charset="0"/>
                <a:ea typeface="Cambria" pitchFamily="18" charset="0"/>
              </a:rPr>
              <a:t>then inhaled preparations </a:t>
            </a:r>
            <a:r>
              <a:rPr lang="en-US" sz="2400" b="1" dirty="0" smtClean="0">
                <a:solidFill>
                  <a:schemeClr val="bg1"/>
                </a:solidFill>
                <a:latin typeface="Cambria" pitchFamily="18" charset="0"/>
                <a:ea typeface="Cambria" pitchFamily="18" charset="0"/>
              </a:rPr>
              <a:t>started.</a:t>
            </a:r>
          </a:p>
          <a:p>
            <a:endParaRPr lang="en-US" sz="3200" dirty="0" smtClean="0">
              <a:solidFill>
                <a:schemeClr val="bg1"/>
              </a:solidFill>
            </a:endParaRPr>
          </a:p>
          <a:p>
            <a:r>
              <a:rPr lang="en-US" sz="3200" b="1" dirty="0" smtClean="0">
                <a:solidFill>
                  <a:schemeClr val="bg1"/>
                </a:solidFill>
              </a:rPr>
              <a:t> </a:t>
            </a:r>
            <a:r>
              <a:rPr lang="en-US" sz="3200" b="1" dirty="0" smtClean="0">
                <a:solidFill>
                  <a:srgbClr val="FFFF66"/>
                </a:solidFill>
                <a:latin typeface="Sitka Heading" pitchFamily="2" charset="0"/>
              </a:rPr>
              <a:t>Antibiotics</a:t>
            </a:r>
            <a:r>
              <a:rPr lang="en-US" sz="3200" dirty="0" smtClean="0">
                <a:solidFill>
                  <a:srgbClr val="FFFF66"/>
                </a:solidFill>
                <a:latin typeface="Sitka Heading" pitchFamily="2" charset="0"/>
              </a:rPr>
              <a:t> </a:t>
            </a:r>
            <a:r>
              <a:rPr lang="en-US" sz="3200" dirty="0" smtClean="0">
                <a:solidFill>
                  <a:schemeClr val="bg1"/>
                </a:solidFill>
              </a:rPr>
              <a:t>: </a:t>
            </a:r>
            <a:r>
              <a:rPr lang="en-US" sz="2400" b="1" dirty="0" smtClean="0">
                <a:solidFill>
                  <a:schemeClr val="bg1"/>
                </a:solidFill>
                <a:latin typeface="Cambria" pitchFamily="18" charset="0"/>
                <a:ea typeface="Cambria" pitchFamily="18" charset="0"/>
              </a:rPr>
              <a:t>when signs of bacterial infection</a:t>
            </a:r>
            <a:endParaRPr lang="en-US" sz="3200" b="1" dirty="0" smtClean="0">
              <a:solidFill>
                <a:schemeClr val="bg1"/>
              </a:solidFill>
              <a:latin typeface="Cambria" pitchFamily="18" charset="0"/>
              <a:ea typeface="Cambria" pitchFamily="18" charset="0"/>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
        <p:nvSpPr>
          <p:cNvPr id="3" name="Rectangle 3"/>
          <p:cNvSpPr>
            <a:spLocks noChangeArrowheads="1"/>
          </p:cNvSpPr>
          <p:nvPr/>
        </p:nvSpPr>
        <p:spPr bwMode="auto">
          <a:xfrm>
            <a:off x="381000" y="5410200"/>
            <a:ext cx="4589718" cy="1077218"/>
          </a:xfrm>
          <a:prstGeom prst="rect">
            <a:avLst/>
          </a:prstGeom>
          <a:noFill/>
          <a:ln w="9525">
            <a:noFill/>
            <a:miter lim="800000"/>
            <a:headEnd/>
            <a:tailEnd/>
          </a:ln>
        </p:spPr>
        <p:txBody>
          <a:bodyPr wrap="none">
            <a:spAutoFit/>
          </a:bodyPr>
          <a:lstStyle/>
          <a:p>
            <a:endParaRPr lang="en-US" sz="3200" b="1" dirty="0" smtClean="0">
              <a:solidFill>
                <a:srgbClr val="FFFF66"/>
              </a:solidFill>
              <a:effectLst>
                <a:outerShdw blurRad="38100" dist="38100" dir="2700000" algn="tl">
                  <a:srgbClr val="000000">
                    <a:alpha val="43137"/>
                  </a:srgbClr>
                </a:outerShdw>
              </a:effectLst>
              <a:latin typeface="Sitka Heading" pitchFamily="2" charset="0"/>
            </a:endParaRPr>
          </a:p>
          <a:p>
            <a:r>
              <a:rPr lang="en-US" sz="3200" b="1" dirty="0" smtClean="0">
                <a:solidFill>
                  <a:srgbClr val="FFFF66"/>
                </a:solidFill>
                <a:effectLst>
                  <a:outerShdw blurRad="38100" dist="38100" dir="2700000" algn="tl">
                    <a:srgbClr val="000000">
                      <a:alpha val="43137"/>
                    </a:srgbClr>
                  </a:outerShdw>
                </a:effectLst>
                <a:latin typeface="Sitka Heading" pitchFamily="2" charset="0"/>
              </a:rPr>
              <a:t>Intravenous </a:t>
            </a:r>
            <a:r>
              <a:rPr lang="en-US" sz="3200" b="1" dirty="0">
                <a:solidFill>
                  <a:srgbClr val="FFFF66"/>
                </a:solidFill>
                <a:effectLst>
                  <a:outerShdw blurRad="38100" dist="38100" dir="2700000" algn="tl">
                    <a:srgbClr val="000000">
                      <a:alpha val="43137"/>
                    </a:srgbClr>
                  </a:outerShdw>
                </a:effectLst>
                <a:latin typeface="Sitka Heading" pitchFamily="2" charset="0"/>
              </a:rPr>
              <a:t>magnesium</a:t>
            </a:r>
          </a:p>
        </p:txBody>
      </p:sp>
      <p:sp>
        <p:nvSpPr>
          <p:cNvPr id="4" name="Rectangle 3"/>
          <p:cNvSpPr/>
          <p:nvPr/>
        </p:nvSpPr>
        <p:spPr>
          <a:xfrm>
            <a:off x="304800" y="3810000"/>
            <a:ext cx="8458200" cy="1692771"/>
          </a:xfrm>
          <a:prstGeom prst="rect">
            <a:avLst/>
          </a:prstGeom>
        </p:spPr>
        <p:txBody>
          <a:bodyPr wrap="square">
            <a:spAutoFit/>
          </a:bodyPr>
          <a:lstStyle/>
          <a:p>
            <a:r>
              <a:rPr lang="en-US" sz="3200" b="1" dirty="0" smtClean="0">
                <a:solidFill>
                  <a:srgbClr val="FFFF66"/>
                </a:solidFill>
                <a:latin typeface="Sitka Heading" pitchFamily="2" charset="0"/>
                <a:ea typeface="Cambria" pitchFamily="18" charset="0"/>
              </a:rPr>
              <a:t>Aminophylline:</a:t>
            </a:r>
          </a:p>
          <a:p>
            <a:r>
              <a:rPr lang="en-US" sz="2400" b="1" dirty="0" smtClean="0">
                <a:solidFill>
                  <a:schemeClr val="bg1"/>
                </a:solidFill>
                <a:latin typeface="Cambria" pitchFamily="18" charset="0"/>
                <a:ea typeface="Cambria" pitchFamily="18" charset="0"/>
              </a:rPr>
              <a:t> Intravenous infusion every 8 hours to be transformed into oral long acting preparation after improvement of acute attack. </a:t>
            </a:r>
            <a:endParaRPr lang="en-US" sz="2400" b="1" dirty="0">
              <a:solidFill>
                <a:schemeClr val="bg1"/>
              </a:solidFill>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8534400" cy="4419600"/>
          </a:xfrm>
        </p:spPr>
        <p:txBody>
          <a:bodyPr>
            <a:noAutofit/>
          </a:bodyPr>
          <a:lstStyle/>
          <a:p>
            <a:pPr algn="l"/>
            <a:r>
              <a:rPr lang="en-US" sz="2800" dirty="0" smtClean="0">
                <a:solidFill>
                  <a:srgbClr val="FF0000"/>
                </a:solidFill>
              </a:rPr>
              <a:t/>
            </a:r>
            <a:br>
              <a:rPr lang="en-US" sz="2800" dirty="0" smtClean="0">
                <a:solidFill>
                  <a:srgbClr val="FF0000"/>
                </a:solidFill>
              </a:rPr>
            </a:br>
            <a:r>
              <a:rPr lang="en-US" sz="2800" dirty="0" smtClean="0">
                <a:solidFill>
                  <a:srgbClr val="FF0000"/>
                </a:solidFill>
              </a:rPr>
              <a:t> </a:t>
            </a:r>
            <a:r>
              <a:rPr lang="en-US" sz="2800" dirty="0" smtClean="0">
                <a:solidFill>
                  <a:srgbClr val="0070C0"/>
                </a:solidFill>
              </a:rPr>
              <a:t>All of the following are accurate indicators of a severe asthmatic attack except: </a:t>
            </a:r>
            <a:br>
              <a:rPr lang="en-US" sz="2800" dirty="0" smtClean="0">
                <a:solidFill>
                  <a:srgbClr val="0070C0"/>
                </a:solidFill>
              </a:rPr>
            </a:br>
            <a:r>
              <a:rPr lang="en-US" sz="2800" dirty="0" smtClean="0">
                <a:solidFill>
                  <a:srgbClr val="FF0000"/>
                </a:solidFill>
              </a:rPr>
              <a:t/>
            </a:r>
            <a:br>
              <a:rPr lang="en-US" sz="2800" dirty="0" smtClean="0">
                <a:solidFill>
                  <a:srgbClr val="FF0000"/>
                </a:solidFill>
              </a:rPr>
            </a:br>
            <a:r>
              <a:rPr lang="en-US" sz="2800" dirty="0" smtClean="0">
                <a:solidFill>
                  <a:srgbClr val="FF0000"/>
                </a:solidFill>
              </a:rPr>
              <a:t>(a) The presence of wheezing </a:t>
            </a:r>
            <a:br>
              <a:rPr lang="en-US" sz="2800" dirty="0" smtClean="0">
                <a:solidFill>
                  <a:srgbClr val="FF0000"/>
                </a:solidFill>
              </a:rPr>
            </a:br>
            <a:r>
              <a:rPr lang="en-US" sz="2800" dirty="0" smtClean="0">
                <a:solidFill>
                  <a:srgbClr val="FF0000"/>
                </a:solidFill>
              </a:rPr>
              <a:t>(b) The use of accessory muscles </a:t>
            </a:r>
            <a:br>
              <a:rPr lang="en-US" sz="2800" dirty="0" smtClean="0">
                <a:solidFill>
                  <a:srgbClr val="FF0000"/>
                </a:solidFill>
              </a:rPr>
            </a:br>
            <a:r>
              <a:rPr lang="en-US" sz="2800" dirty="0" smtClean="0">
                <a:solidFill>
                  <a:srgbClr val="FF0000"/>
                </a:solidFill>
              </a:rPr>
              <a:t>(c) The presence of diaphoresis and cyanosis </a:t>
            </a:r>
            <a:br>
              <a:rPr lang="en-US" sz="2800" dirty="0" smtClean="0">
                <a:solidFill>
                  <a:srgbClr val="FF0000"/>
                </a:solidFill>
              </a:rPr>
            </a:br>
            <a:r>
              <a:rPr lang="en-US" sz="2800" dirty="0" smtClean="0">
                <a:solidFill>
                  <a:srgbClr val="FF0000"/>
                </a:solidFill>
              </a:rPr>
              <a:t>(d) The presence of a </a:t>
            </a:r>
            <a:r>
              <a:rPr lang="en-US" sz="2800" dirty="0" err="1" smtClean="0">
                <a:solidFill>
                  <a:srgbClr val="FF0000"/>
                </a:solidFill>
              </a:rPr>
              <a:t>pulsus</a:t>
            </a:r>
            <a:r>
              <a:rPr lang="en-US" sz="2800" dirty="0" smtClean="0">
                <a:solidFill>
                  <a:srgbClr val="FF0000"/>
                </a:solidFill>
              </a:rPr>
              <a:t> paradoxus &gt; 12mmHg </a:t>
            </a:r>
            <a:endParaRPr lang="en-US" sz="2800" dirty="0">
              <a:solidFill>
                <a:srgbClr val="FF0000"/>
              </a:solidFill>
            </a:endParaRPr>
          </a:p>
        </p:txBody>
      </p:sp>
    </p:spTree>
    <p:extLst>
      <p:ext uri="{BB962C8B-B14F-4D97-AF65-F5344CB8AC3E}">
        <p14:creationId xmlns:p14="http://schemas.microsoft.com/office/powerpoint/2010/main" val="2459951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1" name="Rectangle 7"/>
          <p:cNvSpPr>
            <a:spLocks noGrp="1" noChangeArrowheads="1"/>
          </p:cNvSpPr>
          <p:nvPr>
            <p:ph type="ctrTitle"/>
          </p:nvPr>
        </p:nvSpPr>
        <p:spPr>
          <a:xfrm>
            <a:off x="0" y="0"/>
            <a:ext cx="9144000" cy="914400"/>
          </a:xfrm>
          <a:solidFill>
            <a:srgbClr val="FF7C80"/>
          </a:solidFill>
        </p:spPr>
        <p:txBody>
          <a:bodyPr/>
          <a:lstStyle/>
          <a:p>
            <a:pPr>
              <a:defRPr/>
            </a:pPr>
            <a:r>
              <a:rPr lang="en-US" sz="4400" dirty="0" smtClean="0">
                <a:solidFill>
                  <a:srgbClr val="FFFF00"/>
                </a:solidFill>
                <a:latin typeface="Sitka Display" pitchFamily="2" charset="0"/>
                <a:ea typeface="+mj-ea"/>
              </a:rPr>
              <a:t>Acute severe asthma</a:t>
            </a:r>
          </a:p>
        </p:txBody>
      </p:sp>
      <p:sp>
        <p:nvSpPr>
          <p:cNvPr id="47107" name="Rectangle 8"/>
          <p:cNvSpPr>
            <a:spLocks noGrp="1" noChangeArrowheads="1"/>
          </p:cNvSpPr>
          <p:nvPr>
            <p:ph type="subTitle" idx="1"/>
          </p:nvPr>
        </p:nvSpPr>
        <p:spPr>
          <a:xfrm>
            <a:off x="0" y="914400"/>
            <a:ext cx="9144000" cy="5943600"/>
          </a:xfrm>
          <a:solidFill>
            <a:schemeClr val="accent6">
              <a:lumMod val="75000"/>
            </a:schemeClr>
          </a:solidFill>
        </p:spPr>
        <p:txBody>
          <a:bodyPr/>
          <a:lstStyle/>
          <a:p>
            <a:pPr marL="514350" indent="-514350" algn="l">
              <a:buClr>
                <a:srgbClr val="FFC000"/>
              </a:buClr>
              <a:buFont typeface="+mj-lt"/>
              <a:buAutoNum type="arabicPeriod"/>
              <a:defRPr/>
            </a:pPr>
            <a:endParaRPr lang="en-US" sz="2800" b="1" dirty="0" smtClean="0">
              <a:latin typeface="Sitka Display" pitchFamily="2" charset="0"/>
              <a:cs typeface="Calibri Light" pitchFamily="34" charset="0"/>
            </a:endParaRPr>
          </a:p>
          <a:p>
            <a:pPr marL="514350" indent="-514350" algn="l">
              <a:buClr>
                <a:srgbClr val="FFC000"/>
              </a:buClr>
              <a:buFont typeface="+mj-lt"/>
              <a:buAutoNum type="arabicPeriod"/>
              <a:defRPr/>
            </a:pPr>
            <a:r>
              <a:rPr lang="en-US" sz="2800" b="1" dirty="0" smtClean="0">
                <a:latin typeface="Sitka Display" pitchFamily="2" charset="0"/>
                <a:cs typeface="Calibri Light" pitchFamily="34" charset="0"/>
              </a:rPr>
              <a:t>Anxiety, and SOB ; can not complete one sentence.</a:t>
            </a:r>
          </a:p>
          <a:p>
            <a:pPr marL="514350" indent="-514350" algn="l">
              <a:buClr>
                <a:srgbClr val="FFC000"/>
              </a:buClr>
              <a:buFont typeface="+mj-lt"/>
              <a:buAutoNum type="arabicPeriod"/>
              <a:defRPr/>
            </a:pPr>
            <a:r>
              <a:rPr lang="en-US" sz="2800" b="1" dirty="0" smtClean="0">
                <a:latin typeface="Sitka Display" pitchFamily="2" charset="0"/>
                <a:cs typeface="Calibri Light" pitchFamily="34" charset="0"/>
              </a:rPr>
              <a:t>Use of accessory muscles of respiration</a:t>
            </a:r>
          </a:p>
          <a:p>
            <a:pPr marL="514350" indent="-514350" algn="l">
              <a:buClr>
                <a:srgbClr val="FFC000"/>
              </a:buClr>
              <a:defRPr/>
            </a:pPr>
            <a:endParaRPr lang="en-US" sz="2800" b="1" dirty="0" smtClean="0">
              <a:latin typeface="Sitka Display" pitchFamily="2" charset="0"/>
              <a:cs typeface="Calibri Light" pitchFamily="34" charset="0"/>
            </a:endParaRPr>
          </a:p>
          <a:p>
            <a:pPr marL="514350" indent="-514350" algn="l">
              <a:buClr>
                <a:srgbClr val="FFC000"/>
              </a:buClr>
              <a:buFont typeface="+mj-lt"/>
              <a:buAutoNum type="arabicPeriod" startAt="3"/>
              <a:defRPr/>
            </a:pPr>
            <a:r>
              <a:rPr lang="en-US" sz="2800" b="1" dirty="0" smtClean="0">
                <a:latin typeface="Sitka Display" pitchFamily="2" charset="0"/>
                <a:cs typeface="Calibri Light" pitchFamily="34" charset="0"/>
              </a:rPr>
              <a:t>Tachycardia  ≥ 110 beat/min</a:t>
            </a:r>
          </a:p>
          <a:p>
            <a:pPr marL="514350" indent="-514350" algn="l">
              <a:buClr>
                <a:srgbClr val="FFC000"/>
              </a:buClr>
              <a:buFont typeface="+mj-lt"/>
              <a:buAutoNum type="arabicPeriod" startAt="3"/>
              <a:defRPr/>
            </a:pPr>
            <a:r>
              <a:rPr lang="en-US" sz="2800" b="1" dirty="0" smtClean="0">
                <a:latin typeface="Sitka Display" pitchFamily="2" charset="0"/>
                <a:cs typeface="Calibri Light" pitchFamily="34" charset="0"/>
              </a:rPr>
              <a:t>Tachypnea ≥ 25 breath/min</a:t>
            </a:r>
          </a:p>
          <a:p>
            <a:pPr marL="514350" indent="-514350" algn="l">
              <a:buClr>
                <a:srgbClr val="FFC000"/>
              </a:buClr>
              <a:buFont typeface="+mj-lt"/>
              <a:buAutoNum type="arabicPeriod" startAt="3"/>
              <a:defRPr/>
            </a:pPr>
            <a:r>
              <a:rPr lang="en-US" sz="2800" b="1" dirty="0" smtClean="0">
                <a:latin typeface="Sitka Display" pitchFamily="2" charset="0"/>
                <a:cs typeface="Calibri Light" pitchFamily="34" charset="0"/>
              </a:rPr>
              <a:t>Pulsus paradoxus</a:t>
            </a:r>
          </a:p>
          <a:p>
            <a:pPr marL="514350" indent="-514350" algn="l">
              <a:buClr>
                <a:srgbClr val="FFC000"/>
              </a:buClr>
              <a:buFont typeface="+mj-lt"/>
              <a:buAutoNum type="arabicPeriod" startAt="3"/>
              <a:defRPr/>
            </a:pPr>
            <a:r>
              <a:rPr lang="en-US" sz="2800" b="1" dirty="0" smtClean="0">
                <a:latin typeface="Sitka Display" pitchFamily="2" charset="0"/>
                <a:cs typeface="Calibri Light" pitchFamily="34" charset="0"/>
              </a:rPr>
              <a:t>Bilateral generalized inspiratory and expiratory rhonchi</a:t>
            </a:r>
          </a:p>
          <a:p>
            <a:pPr marL="514350" indent="-514350" algn="l">
              <a:buClr>
                <a:srgbClr val="FFC000"/>
              </a:buClr>
              <a:buFont typeface="+mj-lt"/>
              <a:buAutoNum type="arabicPeriod" startAt="3"/>
              <a:defRPr/>
            </a:pPr>
            <a:endParaRPr lang="en-US" sz="2800" b="1" dirty="0" smtClean="0">
              <a:latin typeface="Sitka Display" pitchFamily="2" charset="0"/>
              <a:cs typeface="Calibri Light" pitchFamily="34" charset="0"/>
            </a:endParaRPr>
          </a:p>
          <a:p>
            <a:pPr marL="514350" indent="-514350" algn="l">
              <a:buClr>
                <a:srgbClr val="FFC000"/>
              </a:buClr>
              <a:buFont typeface="+mj-lt"/>
              <a:buAutoNum type="arabicPeriod" startAt="3"/>
              <a:defRPr/>
            </a:pPr>
            <a:r>
              <a:rPr lang="en-US" sz="2800" b="1" dirty="0" smtClean="0">
                <a:latin typeface="Sitka Display" pitchFamily="2" charset="0"/>
                <a:cs typeface="Calibri Light" pitchFamily="34" charset="0"/>
              </a:rPr>
              <a:t>PEF ≤ 50%</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1" name="Rectangle 7"/>
          <p:cNvSpPr>
            <a:spLocks noGrp="1" noChangeArrowheads="1"/>
          </p:cNvSpPr>
          <p:nvPr>
            <p:ph type="ctrTitle"/>
          </p:nvPr>
        </p:nvSpPr>
        <p:spPr>
          <a:xfrm>
            <a:off x="0" y="0"/>
            <a:ext cx="9144000" cy="914400"/>
          </a:xfrm>
          <a:solidFill>
            <a:srgbClr val="FF7C80"/>
          </a:solidFill>
        </p:spPr>
        <p:txBody>
          <a:bodyPr/>
          <a:lstStyle/>
          <a:p>
            <a:pPr>
              <a:defRPr/>
            </a:pPr>
            <a:r>
              <a:rPr lang="en-US" sz="4400" dirty="0" smtClean="0">
                <a:solidFill>
                  <a:srgbClr val="FFFF00"/>
                </a:solidFill>
              </a:rPr>
              <a:t>Life-threatening asthma</a:t>
            </a:r>
            <a:endParaRPr lang="en-US" sz="4400" dirty="0" smtClean="0">
              <a:solidFill>
                <a:srgbClr val="FFFF00"/>
              </a:solidFill>
              <a:ea typeface="+mj-ea"/>
            </a:endParaRPr>
          </a:p>
        </p:txBody>
      </p:sp>
      <p:sp>
        <p:nvSpPr>
          <p:cNvPr id="47107" name="Rectangle 8"/>
          <p:cNvSpPr>
            <a:spLocks noGrp="1" noChangeArrowheads="1"/>
          </p:cNvSpPr>
          <p:nvPr>
            <p:ph type="subTitle" idx="1"/>
          </p:nvPr>
        </p:nvSpPr>
        <p:spPr>
          <a:xfrm>
            <a:off x="0" y="914400"/>
            <a:ext cx="9144000" cy="5943600"/>
          </a:xfrm>
          <a:solidFill>
            <a:schemeClr val="accent6">
              <a:lumMod val="75000"/>
            </a:schemeClr>
          </a:solidFill>
        </p:spPr>
        <p:txBody>
          <a:bodyPr/>
          <a:lstStyle/>
          <a:p>
            <a:pPr marL="514350" lvl="0" indent="-514350" algn="l">
              <a:buClr>
                <a:srgbClr val="FFC000"/>
              </a:buClr>
              <a:buSzPct val="90000"/>
              <a:buFont typeface="+mj-lt"/>
              <a:buAutoNum type="arabicPeriod"/>
            </a:pPr>
            <a:endParaRPr lang="en-US" sz="2800" b="1" dirty="0" smtClean="0">
              <a:solidFill>
                <a:srgbClr val="FFFFFF"/>
              </a:solidFill>
            </a:endParaRPr>
          </a:p>
          <a:p>
            <a:pPr marL="514350" lvl="0" indent="-514350" algn="l">
              <a:buClr>
                <a:srgbClr val="FFC000"/>
              </a:buClr>
              <a:buSzPct val="90000"/>
              <a:buFont typeface="+mj-lt"/>
              <a:buAutoNum type="arabicPeriod"/>
            </a:pPr>
            <a:r>
              <a:rPr lang="en-US" sz="2800" b="1" dirty="0" smtClean="0">
                <a:solidFill>
                  <a:srgbClr val="FFFFFF"/>
                </a:solidFill>
              </a:rPr>
              <a:t>Confusion</a:t>
            </a:r>
          </a:p>
          <a:p>
            <a:pPr marL="514350" lvl="0" indent="-514350" algn="l">
              <a:buClr>
                <a:srgbClr val="FFC000"/>
              </a:buClr>
              <a:buSzPct val="90000"/>
              <a:buFont typeface="+mj-lt"/>
              <a:buAutoNum type="arabicPeriod"/>
            </a:pPr>
            <a:r>
              <a:rPr lang="en-US" sz="2800" b="1" dirty="0" smtClean="0">
                <a:solidFill>
                  <a:srgbClr val="FFFFFF"/>
                </a:solidFill>
              </a:rPr>
              <a:t>Cyanosis, </a:t>
            </a:r>
          </a:p>
          <a:p>
            <a:pPr marL="514350" lvl="0" indent="-514350" algn="l">
              <a:buClr>
                <a:srgbClr val="FFC000"/>
              </a:buClr>
              <a:buSzPct val="90000"/>
              <a:buFont typeface="+mj-lt"/>
              <a:buAutoNum type="arabicPeriod"/>
            </a:pPr>
            <a:endParaRPr lang="en-US" sz="2800" b="1" dirty="0" smtClean="0">
              <a:solidFill>
                <a:srgbClr val="FFFFFF"/>
              </a:solidFill>
            </a:endParaRPr>
          </a:p>
          <a:p>
            <a:pPr marL="514350" lvl="0" indent="-514350" algn="l">
              <a:buClr>
                <a:srgbClr val="FFC000"/>
              </a:buClr>
              <a:buSzPct val="90000"/>
              <a:buFont typeface="+mj-lt"/>
              <a:buAutoNum type="arabicPeriod"/>
            </a:pPr>
            <a:r>
              <a:rPr lang="en-US" sz="2800" b="1" dirty="0" smtClean="0">
                <a:solidFill>
                  <a:srgbClr val="FFFFFF"/>
                </a:solidFill>
              </a:rPr>
              <a:t>Bradycardia, </a:t>
            </a:r>
          </a:p>
          <a:p>
            <a:pPr marL="514350" lvl="0" indent="-514350" algn="l">
              <a:buClr>
                <a:srgbClr val="FFC000"/>
              </a:buClr>
              <a:buSzPct val="90000"/>
              <a:buFont typeface="+mj-lt"/>
              <a:buAutoNum type="arabicPeriod"/>
            </a:pPr>
            <a:r>
              <a:rPr lang="en-US" sz="2800" b="1" dirty="0" smtClean="0">
                <a:solidFill>
                  <a:srgbClr val="FFFFFF"/>
                </a:solidFill>
              </a:rPr>
              <a:t>Hypotension</a:t>
            </a:r>
          </a:p>
          <a:p>
            <a:pPr marL="514350" lvl="0" indent="-514350" algn="l">
              <a:buClr>
                <a:srgbClr val="FFC000"/>
              </a:buClr>
              <a:buSzPct val="90000"/>
              <a:buFont typeface="+mj-lt"/>
              <a:buAutoNum type="arabicPeriod"/>
            </a:pPr>
            <a:r>
              <a:rPr lang="en-US" sz="2800" b="1" dirty="0" smtClean="0">
                <a:solidFill>
                  <a:srgbClr val="FFFFFF"/>
                </a:solidFill>
              </a:rPr>
              <a:t>Silent chest,</a:t>
            </a:r>
          </a:p>
          <a:p>
            <a:pPr marL="514350" lvl="0" indent="-514350" algn="l">
              <a:buClr>
                <a:srgbClr val="FFC000"/>
              </a:buClr>
              <a:buSzPct val="90000"/>
              <a:buFont typeface="+mj-lt"/>
              <a:buAutoNum type="arabicPeriod"/>
            </a:pPr>
            <a:endParaRPr lang="en-US" sz="2800" b="1" dirty="0" smtClean="0">
              <a:solidFill>
                <a:srgbClr val="FFFFFF"/>
              </a:solidFill>
            </a:endParaRPr>
          </a:p>
          <a:p>
            <a:pPr marL="514350" lvl="0" indent="-514350" algn="l">
              <a:buClr>
                <a:srgbClr val="FFC000"/>
              </a:buClr>
              <a:buSzPct val="90000"/>
              <a:buFont typeface="+mj-lt"/>
              <a:buAutoNum type="arabicPeriod"/>
            </a:pPr>
            <a:r>
              <a:rPr lang="en-US" sz="2800" b="1" dirty="0" smtClean="0">
                <a:solidFill>
                  <a:srgbClr val="FFFFFF"/>
                </a:solidFill>
              </a:rPr>
              <a:t>Pao2&lt;60 ,paco2 ≥ 50</a:t>
            </a:r>
          </a:p>
          <a:p>
            <a:pPr marL="514350" lvl="0" indent="-514350" algn="l">
              <a:buClr>
                <a:srgbClr val="FFC000"/>
              </a:buClr>
              <a:buSzPct val="90000"/>
              <a:buFont typeface="+mj-lt"/>
              <a:buAutoNum type="arabicPeriod"/>
            </a:pPr>
            <a:r>
              <a:rPr lang="en-US" sz="2800" b="1" dirty="0" smtClean="0">
                <a:solidFill>
                  <a:srgbClr val="FFFFFF"/>
                </a:solidFill>
              </a:rPr>
              <a:t>PEF &lt; 33%</a:t>
            </a:r>
          </a:p>
          <a:p>
            <a:pPr marL="514350" indent="-514350" algn="l">
              <a:lnSpc>
                <a:spcPct val="150000"/>
              </a:lnSpc>
              <a:buFont typeface="+mj-lt"/>
              <a:buAutoNum type="arabicPeriod"/>
              <a:defRPr/>
            </a:pPr>
            <a:endParaRPr lang="en-US" sz="2800" dirty="0" smtClean="0">
              <a:latin typeface="+mj-lt"/>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3660775"/>
          </a:xfrm>
        </p:spPr>
        <p:txBody>
          <a:bodyPr>
            <a:noAutofit/>
          </a:bodyPr>
          <a:lstStyle/>
          <a:p>
            <a:pPr algn="l"/>
            <a:r>
              <a:rPr lang="en-US" sz="2800" dirty="0" smtClean="0">
                <a:solidFill>
                  <a:srgbClr val="0070C0"/>
                </a:solidFill>
                <a:latin typeface="Arial" pitchFamily="34" charset="0"/>
                <a:cs typeface="Arial" pitchFamily="34" charset="0"/>
              </a:rPr>
              <a:t/>
            </a:r>
            <a:br>
              <a:rPr lang="en-US" sz="2800" dirty="0" smtClean="0">
                <a:solidFill>
                  <a:srgbClr val="0070C0"/>
                </a:solidFill>
                <a:latin typeface="Arial" pitchFamily="34" charset="0"/>
                <a:cs typeface="Arial" pitchFamily="34" charset="0"/>
              </a:rPr>
            </a:br>
            <a:r>
              <a:rPr lang="en-US" sz="2800" dirty="0" smtClean="0">
                <a:solidFill>
                  <a:srgbClr val="0070C0"/>
                </a:solidFill>
                <a:cs typeface="Arial" pitchFamily="34" charset="0"/>
              </a:rPr>
              <a:t>The cornerstone drug of choice for the control of asthmatic patient is: </a:t>
            </a:r>
            <a:br>
              <a:rPr lang="en-US" sz="2800" dirty="0" smtClean="0">
                <a:solidFill>
                  <a:srgbClr val="0070C0"/>
                </a:solidFill>
                <a:cs typeface="Arial" pitchFamily="34" charset="0"/>
              </a:rPr>
            </a:br>
            <a:r>
              <a:rPr lang="en-US" sz="2800" dirty="0" smtClean="0">
                <a:solidFill>
                  <a:srgbClr val="0070C0"/>
                </a:solidFill>
                <a:cs typeface="Arial" pitchFamily="34" charset="0"/>
              </a:rPr>
              <a:t/>
            </a:r>
            <a:br>
              <a:rPr lang="en-US" sz="2800" dirty="0" smtClean="0">
                <a:solidFill>
                  <a:srgbClr val="0070C0"/>
                </a:solidFill>
                <a:cs typeface="Arial" pitchFamily="34" charset="0"/>
              </a:rPr>
            </a:br>
            <a:r>
              <a:rPr lang="en-US" sz="2800" dirty="0" smtClean="0">
                <a:solidFill>
                  <a:srgbClr val="FF0000"/>
                </a:solidFill>
                <a:cs typeface="Arial" pitchFamily="34" charset="0"/>
              </a:rPr>
              <a:t>(a) Inhaled Corticosteroids </a:t>
            </a:r>
            <a:br>
              <a:rPr lang="en-US" sz="2800" dirty="0" smtClean="0">
                <a:solidFill>
                  <a:srgbClr val="FF0000"/>
                </a:solidFill>
                <a:cs typeface="Arial" pitchFamily="34" charset="0"/>
              </a:rPr>
            </a:br>
            <a:r>
              <a:rPr lang="en-US" sz="2800" dirty="0" smtClean="0">
                <a:solidFill>
                  <a:srgbClr val="FF0000"/>
                </a:solidFill>
                <a:cs typeface="Arial" pitchFamily="34" charset="0"/>
              </a:rPr>
              <a:t>(b) Atropine </a:t>
            </a:r>
            <a:br>
              <a:rPr lang="en-US" sz="2800" dirty="0" smtClean="0">
                <a:solidFill>
                  <a:srgbClr val="FF0000"/>
                </a:solidFill>
                <a:cs typeface="Arial" pitchFamily="34" charset="0"/>
              </a:rPr>
            </a:br>
            <a:r>
              <a:rPr lang="en-US" sz="2800" dirty="0" smtClean="0">
                <a:solidFill>
                  <a:srgbClr val="FF0000"/>
                </a:solidFill>
                <a:cs typeface="Arial" pitchFamily="34" charset="0"/>
              </a:rPr>
              <a:t>(c) Inhaled beta-adrenergic agents </a:t>
            </a:r>
            <a:br>
              <a:rPr lang="en-US" sz="2800" dirty="0" smtClean="0">
                <a:solidFill>
                  <a:srgbClr val="FF0000"/>
                </a:solidFill>
                <a:cs typeface="Arial" pitchFamily="34" charset="0"/>
              </a:rPr>
            </a:br>
            <a:r>
              <a:rPr lang="en-US" sz="2800" dirty="0" smtClean="0">
                <a:solidFill>
                  <a:srgbClr val="FF0000"/>
                </a:solidFill>
                <a:cs typeface="Arial" pitchFamily="34" charset="0"/>
              </a:rPr>
              <a:t>(d) Subcutaneous beta-adrenergic agents </a:t>
            </a:r>
            <a:endParaRPr lang="en-US" sz="2800" dirty="0">
              <a:solidFill>
                <a:srgbClr val="FF0000"/>
              </a:solidFill>
              <a:cs typeface="Arial" pitchFamily="34" charset="0"/>
            </a:endParaRPr>
          </a:p>
        </p:txBody>
      </p:sp>
    </p:spTree>
    <p:extLst>
      <p:ext uri="{BB962C8B-B14F-4D97-AF65-F5344CB8AC3E}">
        <p14:creationId xmlns:p14="http://schemas.microsoft.com/office/powerpoint/2010/main" val="2459951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a:defRPr/>
            </a:pPr>
            <a:r>
              <a:rPr lang="en-US" sz="3400" smtClean="0">
                <a:solidFill>
                  <a:srgbClr val="FFFF66"/>
                </a:solidFill>
                <a:ea typeface="+mj-ea"/>
              </a:rPr>
              <a:t>Key Components of Asthma Therapy</a:t>
            </a:r>
          </a:p>
        </p:txBody>
      </p:sp>
      <p:sp>
        <p:nvSpPr>
          <p:cNvPr id="77827" name="Rectangle 3"/>
          <p:cNvSpPr>
            <a:spLocks noGrp="1" noChangeArrowheads="1"/>
          </p:cNvSpPr>
          <p:nvPr>
            <p:ph idx="1"/>
          </p:nvPr>
        </p:nvSpPr>
        <p:spPr>
          <a:xfrm>
            <a:off x="685800" y="1676400"/>
            <a:ext cx="7772400" cy="4262438"/>
          </a:xfrm>
        </p:spPr>
        <p:txBody>
          <a:bodyPr>
            <a:normAutofit/>
          </a:bodyPr>
          <a:lstStyle/>
          <a:p>
            <a:r>
              <a:rPr lang="en-US" sz="4400" b="1" dirty="0" smtClean="0">
                <a:solidFill>
                  <a:srgbClr val="0070C0"/>
                </a:solidFill>
              </a:rPr>
              <a:t>Patient education</a:t>
            </a:r>
          </a:p>
          <a:p>
            <a:r>
              <a:rPr lang="en-US" sz="4400" b="1" dirty="0" smtClean="0">
                <a:solidFill>
                  <a:srgbClr val="0070C0"/>
                </a:solidFill>
              </a:rPr>
              <a:t>“Trigger” control</a:t>
            </a:r>
          </a:p>
          <a:p>
            <a:r>
              <a:rPr lang="en-US" sz="4400" b="1" dirty="0" smtClean="0">
                <a:solidFill>
                  <a:srgbClr val="0070C0"/>
                </a:solidFill>
              </a:rPr>
              <a:t>Pharmacologic therapy</a:t>
            </a:r>
          </a:p>
          <a:p>
            <a:r>
              <a:rPr lang="en-US" sz="4400" b="1" dirty="0" smtClean="0">
                <a:solidFill>
                  <a:srgbClr val="0070C0"/>
                </a:solidFill>
              </a:rPr>
              <a:t>Assessment and monitoring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3000" b="1" dirty="0">
                <a:solidFill>
                  <a:prstClr val="black"/>
                </a:solidFill>
              </a:rPr>
              <a:t>Physical examination </a:t>
            </a:r>
            <a:r>
              <a:rPr lang="en-US" sz="3000" dirty="0">
                <a:solidFill>
                  <a:prstClr val="black"/>
                </a:solidFill>
              </a:rPr>
              <a:t>reveals respiratory rate of </a:t>
            </a:r>
            <a:r>
              <a:rPr lang="en-US" sz="3000" dirty="0" smtClean="0">
                <a:solidFill>
                  <a:srgbClr val="FF0000"/>
                </a:solidFill>
              </a:rPr>
              <a:t>22c/min</a:t>
            </a:r>
            <a:r>
              <a:rPr lang="en-US" sz="3000" dirty="0" smtClean="0">
                <a:solidFill>
                  <a:prstClr val="black"/>
                </a:solidFill>
              </a:rPr>
              <a:t> </a:t>
            </a:r>
            <a:r>
              <a:rPr lang="en-US" sz="3000" dirty="0">
                <a:solidFill>
                  <a:prstClr val="black"/>
                </a:solidFill>
              </a:rPr>
              <a:t>and </a:t>
            </a:r>
            <a:r>
              <a:rPr lang="en-US" sz="3000" dirty="0">
                <a:solidFill>
                  <a:srgbClr val="FF0000"/>
                </a:solidFill>
              </a:rPr>
              <a:t>diffuse wheezing </a:t>
            </a:r>
            <a:r>
              <a:rPr lang="en-US" sz="3000" dirty="0">
                <a:solidFill>
                  <a:prstClr val="black"/>
                </a:solidFill>
              </a:rPr>
              <a:t>all over the lung </a:t>
            </a:r>
            <a:r>
              <a:rPr lang="en-US" sz="3000" dirty="0" smtClean="0">
                <a:solidFill>
                  <a:prstClr val="black"/>
                </a:solidFill>
              </a:rPr>
              <a:t>fields.</a:t>
            </a:r>
          </a:p>
          <a:p>
            <a:pPr lvl="0">
              <a:buNone/>
            </a:pPr>
            <a:endParaRPr lang="en-US" sz="3000" dirty="0" smtClean="0">
              <a:solidFill>
                <a:prstClr val="black"/>
              </a:solidFill>
            </a:endParaRPr>
          </a:p>
          <a:p>
            <a:pPr lvl="0">
              <a:buNone/>
            </a:pPr>
            <a:endParaRPr lang="en-US" sz="3000" dirty="0">
              <a:solidFill>
                <a:prstClr val="black"/>
              </a:solidFill>
            </a:endParaRPr>
          </a:p>
          <a:p>
            <a:endParaRPr lang="en-US" dirty="0"/>
          </a:p>
        </p:txBody>
      </p:sp>
    </p:spTree>
    <p:extLst>
      <p:ext uri="{BB962C8B-B14F-4D97-AF65-F5344CB8AC3E}">
        <p14:creationId xmlns:p14="http://schemas.microsoft.com/office/powerpoint/2010/main" val="4078470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r>
              <a:rPr lang="en-US" dirty="0" smtClean="0">
                <a:latin typeface="Times New Roman" pitchFamily="18" charset="0"/>
                <a:cs typeface="Times New Roman" pitchFamily="18" charset="0"/>
              </a:rPr>
              <a:t>I- Patient Education in the Clinic</a:t>
            </a:r>
          </a:p>
        </p:txBody>
      </p:sp>
      <p:sp>
        <p:nvSpPr>
          <p:cNvPr id="68611" name="Rectangle 1027"/>
          <p:cNvSpPr>
            <a:spLocks noGrp="1" noChangeArrowheads="1"/>
          </p:cNvSpPr>
          <p:nvPr>
            <p:ph type="body" idx="1"/>
          </p:nvPr>
        </p:nvSpPr>
        <p:spPr/>
        <p:txBody>
          <a:bodyPr/>
          <a:lstStyle/>
          <a:p>
            <a:pPr>
              <a:lnSpc>
                <a:spcPct val="120000"/>
              </a:lnSpc>
              <a:buClr>
                <a:srgbClr val="FFFF00"/>
              </a:buClr>
            </a:pPr>
            <a:r>
              <a:rPr lang="en-US" sz="2900" dirty="0" smtClean="0">
                <a:latin typeface="Times New Roman" pitchFamily="18" charset="0"/>
                <a:cs typeface="Times New Roman" pitchFamily="18" charset="0"/>
              </a:rPr>
              <a:t>Explain nature of the disease (i.e. </a:t>
            </a:r>
            <a:r>
              <a:rPr lang="en-US" sz="2900" b="1" dirty="0" smtClean="0">
                <a:solidFill>
                  <a:srgbClr val="FF9900"/>
                </a:solidFill>
                <a:latin typeface="Times New Roman" pitchFamily="18" charset="0"/>
                <a:cs typeface="Times New Roman" pitchFamily="18" charset="0"/>
              </a:rPr>
              <a:t>inflammation</a:t>
            </a:r>
            <a:r>
              <a:rPr lang="en-US" sz="2900" dirty="0" smtClean="0">
                <a:latin typeface="Times New Roman" pitchFamily="18" charset="0"/>
                <a:cs typeface="Times New Roman" pitchFamily="18" charset="0"/>
              </a:rPr>
              <a:t>)</a:t>
            </a:r>
          </a:p>
          <a:p>
            <a:pPr>
              <a:lnSpc>
                <a:spcPct val="120000"/>
              </a:lnSpc>
              <a:buClr>
                <a:srgbClr val="FFFF00"/>
              </a:buClr>
            </a:pPr>
            <a:r>
              <a:rPr lang="en-US" sz="2900" dirty="0" smtClean="0">
                <a:latin typeface="Times New Roman" pitchFamily="18" charset="0"/>
                <a:cs typeface="Times New Roman" pitchFamily="18" charset="0"/>
              </a:rPr>
              <a:t>Explain </a:t>
            </a:r>
            <a:r>
              <a:rPr lang="en-US" sz="2900" b="1" dirty="0" smtClean="0">
                <a:solidFill>
                  <a:srgbClr val="FF9900"/>
                </a:solidFill>
                <a:latin typeface="Times New Roman" pitchFamily="18" charset="0"/>
                <a:cs typeface="Times New Roman" pitchFamily="18" charset="0"/>
              </a:rPr>
              <a:t>action</a:t>
            </a:r>
            <a:r>
              <a:rPr lang="en-US" sz="2900" dirty="0" smtClean="0">
                <a:latin typeface="Times New Roman" pitchFamily="18" charset="0"/>
                <a:cs typeface="Times New Roman" pitchFamily="18" charset="0"/>
              </a:rPr>
              <a:t> of prescribed drugs</a:t>
            </a:r>
          </a:p>
          <a:p>
            <a:pPr>
              <a:lnSpc>
                <a:spcPct val="120000"/>
              </a:lnSpc>
              <a:buClr>
                <a:srgbClr val="FFFF00"/>
              </a:buClr>
            </a:pPr>
            <a:r>
              <a:rPr lang="en-US" sz="2900" dirty="0" smtClean="0">
                <a:latin typeface="Times New Roman" pitchFamily="18" charset="0"/>
                <a:cs typeface="Times New Roman" pitchFamily="18" charset="0"/>
              </a:rPr>
              <a:t>Stress need for </a:t>
            </a:r>
            <a:r>
              <a:rPr lang="en-US" sz="2900" b="1" dirty="0" smtClean="0">
                <a:solidFill>
                  <a:srgbClr val="FF9900"/>
                </a:solidFill>
                <a:latin typeface="Times New Roman" pitchFamily="18" charset="0"/>
                <a:cs typeface="Times New Roman" pitchFamily="18" charset="0"/>
              </a:rPr>
              <a:t>regular, long-term</a:t>
            </a:r>
            <a:r>
              <a:rPr lang="en-US" sz="2900" dirty="0" smtClean="0">
                <a:latin typeface="Times New Roman" pitchFamily="18" charset="0"/>
                <a:cs typeface="Times New Roman" pitchFamily="18" charset="0"/>
              </a:rPr>
              <a:t> therapy</a:t>
            </a:r>
          </a:p>
          <a:p>
            <a:pPr>
              <a:lnSpc>
                <a:spcPct val="120000"/>
              </a:lnSpc>
              <a:buClr>
                <a:srgbClr val="FFFF00"/>
              </a:buClr>
            </a:pPr>
            <a:r>
              <a:rPr lang="en-US" sz="2900" b="1" dirty="0" smtClean="0">
                <a:solidFill>
                  <a:srgbClr val="FF9900"/>
                </a:solidFill>
                <a:latin typeface="Times New Roman" pitchFamily="18" charset="0"/>
                <a:cs typeface="Times New Roman" pitchFamily="18" charset="0"/>
              </a:rPr>
              <a:t>Peak flow</a:t>
            </a:r>
            <a:r>
              <a:rPr lang="en-US" sz="2900" dirty="0" smtClean="0">
                <a:latin typeface="Times New Roman" pitchFamily="18" charset="0"/>
                <a:cs typeface="Times New Roman" pitchFamily="18" charset="0"/>
              </a:rPr>
              <a:t> reading</a:t>
            </a:r>
          </a:p>
          <a:p>
            <a:pPr>
              <a:lnSpc>
                <a:spcPct val="120000"/>
              </a:lnSpc>
              <a:buClr>
                <a:srgbClr val="FFFF00"/>
              </a:buClr>
            </a:pPr>
            <a:r>
              <a:rPr lang="en-US" sz="2900" dirty="0" smtClean="0">
                <a:latin typeface="Times New Roman" pitchFamily="18" charset="0"/>
                <a:cs typeface="Times New Roman" pitchFamily="18" charset="0"/>
              </a:rPr>
              <a:t>Treatment diary / </a:t>
            </a:r>
            <a:r>
              <a:rPr lang="en-US" sz="2900" dirty="0" smtClean="0">
                <a:solidFill>
                  <a:srgbClr val="FFFF00"/>
                </a:solidFill>
                <a:latin typeface="Times New Roman" pitchFamily="18" charset="0"/>
                <a:cs typeface="Times New Roman" pitchFamily="18" charset="0"/>
              </a:rPr>
              <a:t>booklet</a:t>
            </a:r>
          </a:p>
          <a:p>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II- Trigger control</a:t>
            </a:r>
          </a:p>
        </p:txBody>
      </p:sp>
      <p:sp>
        <p:nvSpPr>
          <p:cNvPr id="69635" name="Rectangle 3"/>
          <p:cNvSpPr>
            <a:spLocks noGrp="1" noChangeArrowheads="1"/>
          </p:cNvSpPr>
          <p:nvPr>
            <p:ph type="body" idx="1"/>
          </p:nvPr>
        </p:nvSpPr>
        <p:spPr>
          <a:xfrm>
            <a:off x="397933" y="1346200"/>
            <a:ext cx="8365067" cy="4876800"/>
          </a:xfrm>
        </p:spPr>
        <p:txBody>
          <a:bodyPr/>
          <a:lstStyle/>
          <a:p>
            <a:pPr algn="just">
              <a:buClr>
                <a:srgbClr val="FFFF00"/>
              </a:buClr>
            </a:pPr>
            <a:r>
              <a:rPr lang="en-US" sz="2800" b="1" dirty="0" smtClean="0">
                <a:latin typeface="Times New Roman" pitchFamily="18" charset="0"/>
                <a:cs typeface="Times New Roman" pitchFamily="18" charset="0"/>
              </a:rPr>
              <a:t>Trigger control is an important step in overall management programs especially for difficult asthma. Environmental exposures to </a:t>
            </a:r>
            <a:r>
              <a:rPr lang="en-US" sz="2800" b="1" dirty="0" smtClean="0">
                <a:solidFill>
                  <a:srgbClr val="FFFF00"/>
                </a:solidFill>
                <a:latin typeface="Times New Roman" pitchFamily="18" charset="0"/>
                <a:cs typeface="Times New Roman" pitchFamily="18" charset="0"/>
              </a:rPr>
              <a:t>allergens</a:t>
            </a:r>
            <a:r>
              <a:rPr lang="en-US" sz="2800" b="1" dirty="0" smtClean="0">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dusts</a:t>
            </a:r>
            <a:r>
              <a:rPr lang="en-US" sz="2800" b="1" dirty="0" smtClean="0">
                <a:latin typeface="Times New Roman" pitchFamily="18" charset="0"/>
                <a:cs typeface="Times New Roman" pitchFamily="18" charset="0"/>
              </a:rPr>
              <a:t> and smoke require avoidance.</a:t>
            </a:r>
          </a:p>
          <a:p>
            <a:pPr algn="just">
              <a:buClr>
                <a:srgbClr val="FFFF00"/>
              </a:buClr>
              <a:buFont typeface="Wingdings" pitchFamily="2" charset="2"/>
              <a:buNone/>
            </a:pPr>
            <a:endParaRPr lang="en-US" sz="2800" b="1" dirty="0" smtClean="0">
              <a:latin typeface="Times New Roman" pitchFamily="18" charset="0"/>
              <a:cs typeface="Times New Roman" pitchFamily="18" charset="0"/>
            </a:endParaRPr>
          </a:p>
          <a:p>
            <a:pPr algn="just">
              <a:buClr>
                <a:srgbClr val="FFFF00"/>
              </a:buClr>
            </a:pPr>
            <a:r>
              <a:rPr lang="en-US" sz="2800" b="1" dirty="0" smtClean="0">
                <a:latin typeface="Times New Roman" pitchFamily="18" charset="0"/>
                <a:cs typeface="Times New Roman" pitchFamily="18" charset="0"/>
              </a:rPr>
              <a:t>Both the active tobacco </a:t>
            </a:r>
            <a:r>
              <a:rPr lang="en-US" sz="2800" b="1" dirty="0" smtClean="0">
                <a:solidFill>
                  <a:srgbClr val="FFFF00"/>
                </a:solidFill>
                <a:latin typeface="Times New Roman" pitchFamily="18" charset="0"/>
                <a:cs typeface="Times New Roman" pitchFamily="18" charset="0"/>
              </a:rPr>
              <a:t>smoking</a:t>
            </a:r>
            <a:r>
              <a:rPr lang="en-US" sz="2800" b="1" dirty="0" smtClean="0">
                <a:latin typeface="Times New Roman" pitchFamily="18" charset="0"/>
                <a:cs typeface="Times New Roman" pitchFamily="18" charset="0"/>
              </a:rPr>
              <a:t> and passive environmental tobacco smoke (ETS) exposure are important and avoidable asthma triggers.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0" y="1239838"/>
            <a:ext cx="9144000" cy="5618162"/>
          </a:xfrm>
        </p:spPr>
        <p:txBody>
          <a:bodyPr/>
          <a:lstStyle/>
          <a:p>
            <a:pPr>
              <a:defRPr/>
            </a:pPr>
            <a:r>
              <a:rPr lang="en-US" sz="2800" b="1" dirty="0" smtClean="0">
                <a:latin typeface="Times New Roman" pitchFamily="18" charset="0"/>
                <a:cs typeface="Times New Roman" pitchFamily="18" charset="0"/>
              </a:rPr>
              <a:t>The other causes of poorly controlled asthma include the concurrent </a:t>
            </a:r>
            <a:r>
              <a:rPr lang="en-US" sz="2800" b="1" dirty="0" smtClean="0">
                <a:solidFill>
                  <a:srgbClr val="FFFF00"/>
                </a:solidFill>
                <a:latin typeface="Times New Roman" pitchFamily="18" charset="0"/>
                <a:cs typeface="Times New Roman" pitchFamily="18" charset="0"/>
              </a:rPr>
              <a:t>drug intake</a:t>
            </a:r>
            <a:r>
              <a:rPr lang="en-US" sz="2800" b="1" dirty="0" smtClean="0">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occupational </a:t>
            </a:r>
            <a:r>
              <a:rPr lang="en-US" sz="2800" b="1" dirty="0" smtClean="0">
                <a:latin typeface="Times New Roman" pitchFamily="18" charset="0"/>
                <a:cs typeface="Times New Roman" pitchFamily="18" charset="0"/>
              </a:rPr>
              <a:t>exposures, </a:t>
            </a:r>
            <a:r>
              <a:rPr lang="en-US" sz="2800" b="1" dirty="0" smtClean="0">
                <a:solidFill>
                  <a:srgbClr val="FFFF00"/>
                </a:solidFill>
                <a:latin typeface="Times New Roman" pitchFamily="18" charset="0"/>
                <a:cs typeface="Times New Roman" pitchFamily="18" charset="0"/>
              </a:rPr>
              <a:t>GERD </a:t>
            </a:r>
            <a:r>
              <a:rPr lang="en-US" sz="2800" b="1" dirty="0" smtClean="0">
                <a:latin typeface="Times New Roman" pitchFamily="18" charset="0"/>
                <a:cs typeface="Times New Roman" pitchFamily="18" charset="0"/>
              </a:rPr>
              <a:t>and </a:t>
            </a:r>
            <a:r>
              <a:rPr lang="en-US" sz="2800" b="1" dirty="0" smtClean="0">
                <a:solidFill>
                  <a:srgbClr val="FFFF00"/>
                </a:solidFill>
                <a:latin typeface="Times New Roman" pitchFamily="18" charset="0"/>
                <a:cs typeface="Times New Roman" pitchFamily="18" charset="0"/>
              </a:rPr>
              <a:t>psychogenic</a:t>
            </a:r>
            <a:r>
              <a:rPr lang="en-US" sz="2800" b="1" dirty="0" smtClean="0">
                <a:latin typeface="Times New Roman" pitchFamily="18" charset="0"/>
                <a:cs typeface="Times New Roman" pitchFamily="18" charset="0"/>
              </a:rPr>
              <a:t> factors. </a:t>
            </a:r>
          </a:p>
          <a:p>
            <a:pPr>
              <a:defRPr/>
            </a:pPr>
            <a:endParaRPr lang="en-US" sz="2800" b="1" dirty="0">
              <a:latin typeface="Times New Roman" pitchFamily="18" charset="0"/>
              <a:cs typeface="Times New Roman" pitchFamily="18" charset="0"/>
            </a:endParaRPr>
          </a:p>
          <a:p>
            <a:pPr>
              <a:defRPr/>
            </a:pPr>
            <a:r>
              <a:rPr lang="en-US" sz="2800" b="1" dirty="0" smtClean="0">
                <a:latin typeface="Times New Roman" pitchFamily="18" charset="0"/>
                <a:cs typeface="Times New Roman" pitchFamily="18" charset="0"/>
              </a:rPr>
              <a:t>Although </a:t>
            </a:r>
            <a:r>
              <a:rPr lang="en-US" sz="2800" b="1" dirty="0" smtClean="0">
                <a:solidFill>
                  <a:srgbClr val="FFFF00"/>
                </a:solidFill>
                <a:latin typeface="Times New Roman" pitchFamily="18" charset="0"/>
                <a:cs typeface="Times New Roman" pitchFamily="18" charset="0"/>
              </a:rPr>
              <a:t>foods</a:t>
            </a:r>
            <a:r>
              <a:rPr lang="en-US" sz="2800" b="1" dirty="0" smtClean="0">
                <a:latin typeface="Times New Roman" pitchFamily="18" charset="0"/>
                <a:cs typeface="Times New Roman" pitchFamily="18" charset="0"/>
              </a:rPr>
              <a:t> are commonly blamed for asthma attacks, only the clearly identified items need avoidance.</a:t>
            </a:r>
          </a:p>
          <a:p>
            <a:pPr marL="0" indent="0">
              <a:buFont typeface="Wingdings" pitchFamily="2" charset="2"/>
              <a:buNone/>
              <a:defRPr/>
            </a:pPr>
            <a:r>
              <a:rPr lang="en-US" sz="2800" b="1" dirty="0" smtClean="0">
                <a:latin typeface="Times New Roman" pitchFamily="18" charset="0"/>
                <a:cs typeface="Times New Roman" pitchFamily="18" charset="0"/>
              </a:rPr>
              <a:t> </a:t>
            </a:r>
            <a:endParaRPr lang="en-US" dirty="0" smtClean="0"/>
          </a:p>
          <a:p>
            <a:pPr lvl="1">
              <a:buFont typeface="Wingdings" pitchFamily="2" charset="2"/>
              <a:buChar char="Ø"/>
              <a:defRPr/>
            </a:pPr>
            <a:r>
              <a:rPr lang="en-US" sz="2000" b="1" u="sng" dirty="0">
                <a:solidFill>
                  <a:srgbClr val="FFFF00"/>
                </a:solidFill>
                <a:latin typeface="Times New Roman" pitchFamily="18" charset="0"/>
                <a:cs typeface="Times New Roman" pitchFamily="18" charset="0"/>
              </a:rPr>
              <a:t>Food avoidance</a:t>
            </a:r>
            <a:r>
              <a:rPr lang="en-US" sz="2000" b="1" dirty="0">
                <a:solidFill>
                  <a:srgbClr val="FFFF00"/>
                </a:solidFill>
                <a:latin typeface="Times New Roman" pitchFamily="18" charset="0"/>
                <a:cs typeface="Times New Roman" pitchFamily="18" charset="0"/>
              </a:rPr>
              <a:t> </a:t>
            </a:r>
            <a:r>
              <a:rPr lang="en-US" sz="2000" b="1" dirty="0">
                <a:latin typeface="Times New Roman" pitchFamily="18" charset="0"/>
                <a:cs typeface="Times New Roman" pitchFamily="18" charset="0"/>
              </a:rPr>
              <a:t>should not be recommended until an allergy has been clearly demonstrated</a:t>
            </a:r>
            <a:r>
              <a:rPr lang="en-US" sz="2000" b="1" dirty="0" smtClean="0">
                <a:latin typeface="Times New Roman" pitchFamily="18" charset="0"/>
                <a:cs typeface="Times New Roman" pitchFamily="18" charset="0"/>
              </a:rPr>
              <a:t>.</a:t>
            </a:r>
            <a:r>
              <a:rPr lang="en-US" sz="2400"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lvl="1">
              <a:buFont typeface="Wingdings" pitchFamily="2" charset="2"/>
              <a:buChar char="Ø"/>
              <a:defRPr/>
            </a:pPr>
            <a:r>
              <a:rPr lang="en-US" sz="2000" b="1" u="sng" dirty="0">
                <a:solidFill>
                  <a:srgbClr val="FFFF00"/>
                </a:solidFill>
                <a:latin typeface="Times New Roman" pitchFamily="18" charset="0"/>
                <a:cs typeface="Times New Roman" pitchFamily="18" charset="0"/>
              </a:rPr>
              <a:t>Sulfites</a:t>
            </a:r>
            <a:r>
              <a:rPr lang="en-US" sz="2000" b="1" dirty="0">
                <a:latin typeface="Times New Roman" pitchFamily="18" charset="0"/>
                <a:cs typeface="Times New Roman" pitchFamily="18" charset="0"/>
              </a:rPr>
              <a:t> (common food and drug preservatives found in such foods as processed potatoes, dried fruits, beer, and wine) have often been implicated in causing severe asthma exacerbations. </a:t>
            </a:r>
            <a:endParaRPr lang="en-US" sz="2400" b="1" dirty="0">
              <a:latin typeface="Times New Roman" pitchFamily="18" charset="0"/>
              <a:cs typeface="Times New Roman" pitchFamily="18" charset="0"/>
            </a:endParaRPr>
          </a:p>
          <a:p>
            <a:pPr>
              <a:defRPr/>
            </a:pPr>
            <a:endParaRPr lang="en-US" sz="2800" b="1" dirty="0" smtClean="0">
              <a:latin typeface="Times New Roman" pitchFamily="18" charset="0"/>
              <a:cs typeface="Times New Roman" pitchFamily="18" charset="0"/>
            </a:endParaRPr>
          </a:p>
          <a:p>
            <a:pPr marL="0" indent="0">
              <a:buFont typeface="Wingdings" pitchFamily="2" charset="2"/>
              <a:buNone/>
              <a:defRPr/>
            </a:pPr>
            <a:endParaRPr lang="en-US" sz="2800" b="1" dirty="0" smtClean="0">
              <a:latin typeface="Times New Roman" pitchFamily="18" charset="0"/>
              <a:cs typeface="Times New Roman" pitchFamily="18" charset="0"/>
            </a:endParaRPr>
          </a:p>
        </p:txBody>
      </p:sp>
      <p:sp>
        <p:nvSpPr>
          <p:cNvPr id="70659" name="Rectangle 2"/>
          <p:cNvSpPr>
            <a:spLocks noChangeArrowheads="1"/>
          </p:cNvSpPr>
          <p:nvPr/>
        </p:nvSpPr>
        <p:spPr bwMode="auto">
          <a:xfrm>
            <a:off x="1219200" y="227013"/>
            <a:ext cx="5911145" cy="646331"/>
          </a:xfrm>
          <a:prstGeom prst="rect">
            <a:avLst/>
          </a:prstGeom>
          <a:noFill/>
          <a:ln w="9525">
            <a:noFill/>
            <a:miter lim="800000"/>
            <a:headEnd/>
            <a:tailEnd/>
          </a:ln>
        </p:spPr>
        <p:txBody>
          <a:bodyPr>
            <a:spAutoFit/>
          </a:bodyPr>
          <a:lstStyle/>
          <a:p>
            <a:pPr algn="ctr"/>
            <a:r>
              <a:rPr lang="en-US" sz="3600" b="1" kern="0" dirty="0" smtClean="0">
                <a:solidFill>
                  <a:srgbClr val="FFFF00"/>
                </a:solidFill>
                <a:latin typeface="Times New Roman" pitchFamily="18" charset="0"/>
                <a:ea typeface="+mj-ea"/>
                <a:cs typeface="Times New Roman" pitchFamily="18" charset="0"/>
              </a:rPr>
              <a:t>II- Trigger control</a:t>
            </a:r>
            <a:endParaRPr lang="en-US" sz="36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39838"/>
            <a:ext cx="9144000" cy="5618162"/>
          </a:xfrm>
        </p:spPr>
        <p:txBody>
          <a:bodyPr/>
          <a:lstStyle/>
          <a:p>
            <a:pPr marL="800100" lvl="1" indent="0">
              <a:buFontTx/>
              <a:buNone/>
              <a:defRPr/>
            </a:pPr>
            <a:r>
              <a:rPr lang="en-US" sz="2000" b="1" u="sng" dirty="0" smtClean="0">
                <a:solidFill>
                  <a:srgbClr val="FFFF00"/>
                </a:solidFill>
                <a:latin typeface="Times New Roman" pitchFamily="18" charset="0"/>
                <a:cs typeface="Times New Roman" pitchFamily="18" charset="0"/>
              </a:rPr>
              <a:t>Obesity</a:t>
            </a:r>
            <a:endParaRPr lang="en-US" sz="2400" b="1" dirty="0">
              <a:solidFill>
                <a:srgbClr val="FFFF00"/>
              </a:solidFill>
              <a:latin typeface="Times New Roman" pitchFamily="18" charset="0"/>
              <a:cs typeface="Times New Roman" pitchFamily="18" charset="0"/>
            </a:endParaRPr>
          </a:p>
          <a:p>
            <a:pPr lvl="2">
              <a:defRPr/>
            </a:pPr>
            <a:r>
              <a:rPr lang="en-US" sz="2000" b="1" dirty="0">
                <a:latin typeface="Times New Roman" pitchFamily="18" charset="0"/>
                <a:cs typeface="Times New Roman" pitchFamily="18" charset="0"/>
              </a:rPr>
              <a:t>Weight reduction in obese patients with asthma has been demonstrated to improve lung function, symptoms, morbidity, and health status</a:t>
            </a:r>
            <a:r>
              <a:rPr lang="en-US" sz="20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800100" lvl="1" indent="0">
              <a:buFontTx/>
              <a:buNone/>
              <a:defRPr/>
            </a:pPr>
            <a:r>
              <a:rPr lang="en-US" sz="2000" b="1" u="sng" dirty="0">
                <a:solidFill>
                  <a:srgbClr val="FFFF00"/>
                </a:solidFill>
                <a:latin typeface="Times New Roman" pitchFamily="18" charset="0"/>
                <a:cs typeface="Times New Roman" pitchFamily="18" charset="0"/>
              </a:rPr>
              <a:t>Emotional Stress</a:t>
            </a:r>
            <a:endParaRPr lang="en-US" sz="2400" b="1" dirty="0">
              <a:solidFill>
                <a:srgbClr val="FFFF00"/>
              </a:solidFill>
              <a:latin typeface="Times New Roman" pitchFamily="18" charset="0"/>
              <a:cs typeface="Times New Roman" pitchFamily="18" charset="0"/>
            </a:endParaRPr>
          </a:p>
          <a:p>
            <a:pPr lvl="2">
              <a:defRPr/>
            </a:pPr>
            <a:r>
              <a:rPr lang="en-US" sz="2000" b="1" dirty="0">
                <a:latin typeface="Times New Roman" pitchFamily="18" charset="0"/>
                <a:cs typeface="Times New Roman" pitchFamily="18" charset="0"/>
              </a:rPr>
              <a:t>Emotional stress may lead to asthma exacerbations, primarily because extreme emotional expressions (</a:t>
            </a:r>
            <a:r>
              <a:rPr lang="en-US" sz="2000" b="1" dirty="0">
                <a:solidFill>
                  <a:srgbClr val="FFFF00"/>
                </a:solidFill>
                <a:latin typeface="Times New Roman" pitchFamily="18" charset="0"/>
                <a:cs typeface="Times New Roman" pitchFamily="18" charset="0"/>
              </a:rPr>
              <a:t>laughing</a:t>
            </a:r>
            <a:r>
              <a:rPr lang="en-US" sz="2000" b="1" dirty="0">
                <a:latin typeface="Times New Roman" pitchFamily="18" charset="0"/>
                <a:cs typeface="Times New Roman" pitchFamily="18" charset="0"/>
              </a:rPr>
              <a:t>, </a:t>
            </a:r>
            <a:r>
              <a:rPr lang="en-US" sz="2000" b="1" dirty="0">
                <a:solidFill>
                  <a:srgbClr val="FFFF00"/>
                </a:solidFill>
                <a:latin typeface="Times New Roman" pitchFamily="18" charset="0"/>
                <a:cs typeface="Times New Roman" pitchFamily="18" charset="0"/>
              </a:rPr>
              <a:t>crying</a:t>
            </a:r>
            <a:r>
              <a:rPr lang="en-US" sz="2000" b="1" dirty="0">
                <a:latin typeface="Times New Roman" pitchFamily="18" charset="0"/>
                <a:cs typeface="Times New Roman" pitchFamily="18" charset="0"/>
              </a:rPr>
              <a:t>, </a:t>
            </a:r>
            <a:r>
              <a:rPr lang="en-US" sz="2000" b="1" dirty="0">
                <a:solidFill>
                  <a:srgbClr val="FFFF00"/>
                </a:solidFill>
                <a:latin typeface="Times New Roman" pitchFamily="18" charset="0"/>
                <a:cs typeface="Times New Roman" pitchFamily="18" charset="0"/>
              </a:rPr>
              <a:t>anger</a:t>
            </a:r>
            <a:r>
              <a:rPr lang="en-US" sz="2000" b="1" dirty="0">
                <a:latin typeface="Times New Roman" pitchFamily="18" charset="0"/>
                <a:cs typeface="Times New Roman" pitchFamily="18" charset="0"/>
              </a:rPr>
              <a:t>, or </a:t>
            </a:r>
            <a:r>
              <a:rPr lang="en-US" sz="2000" b="1" dirty="0">
                <a:solidFill>
                  <a:srgbClr val="FFFF00"/>
                </a:solidFill>
                <a:latin typeface="Times New Roman" pitchFamily="18" charset="0"/>
                <a:cs typeface="Times New Roman" pitchFamily="18" charset="0"/>
              </a:rPr>
              <a:t>fear</a:t>
            </a:r>
            <a:r>
              <a:rPr lang="en-US" sz="2000" b="1" dirty="0">
                <a:latin typeface="Times New Roman" pitchFamily="18" charset="0"/>
                <a:cs typeface="Times New Roman" pitchFamily="18" charset="0"/>
              </a:rPr>
              <a:t>) can lead to hyperventilation and hypocapnia, which can cause airway narrowing</a:t>
            </a:r>
            <a:r>
              <a:rPr lang="en-US" sz="20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lvl="2">
              <a:defRPr/>
            </a:pPr>
            <a:r>
              <a:rPr lang="en-US" sz="2000" b="1" dirty="0">
                <a:solidFill>
                  <a:srgbClr val="FFFF00"/>
                </a:solidFill>
                <a:latin typeface="Times New Roman" pitchFamily="18" charset="0"/>
                <a:cs typeface="Times New Roman" pitchFamily="18" charset="0"/>
              </a:rPr>
              <a:t>Panic attacks</a:t>
            </a:r>
            <a:r>
              <a:rPr lang="en-US" sz="2000" b="1" dirty="0">
                <a:latin typeface="Times New Roman" pitchFamily="18" charset="0"/>
                <a:cs typeface="Times New Roman" pitchFamily="18" charset="0"/>
              </a:rPr>
              <a:t>, which are rare but not exceptional in some patients with asthma, have a similar effect</a:t>
            </a:r>
            <a:r>
              <a:rPr lang="en-US" sz="2000"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a:p>
            <a:pPr marL="1371600" lvl="2" indent="0">
              <a:buFontTx/>
              <a:buNone/>
              <a:defRPr/>
            </a:pPr>
            <a:endParaRPr lang="en-US" sz="2800" dirty="0">
              <a:latin typeface="Times New Roman" pitchFamily="18" charset="0"/>
              <a:cs typeface="Times New Roman" pitchFamily="18" charset="0"/>
            </a:endParaRPr>
          </a:p>
          <a:p>
            <a:pPr marL="800100" lvl="1" indent="0">
              <a:buFontTx/>
              <a:buNone/>
              <a:defRPr/>
            </a:pPr>
            <a:r>
              <a:rPr lang="en-US" sz="2000" b="1" u="sng" dirty="0">
                <a:solidFill>
                  <a:srgbClr val="FFFF00"/>
                </a:solidFill>
                <a:latin typeface="Times New Roman" pitchFamily="18" charset="0"/>
                <a:cs typeface="Times New Roman" pitchFamily="18" charset="0"/>
              </a:rPr>
              <a:t>Rhinitis, and sinusitis</a:t>
            </a:r>
            <a:r>
              <a:rPr lang="en-US" sz="2000" dirty="0">
                <a:latin typeface="Times New Roman" pitchFamily="18" charset="0"/>
                <a:cs typeface="Times New Roman" pitchFamily="18" charset="0"/>
              </a:rPr>
              <a:t>, are frequently associated with asthma and need to be treated. Apart from sinusitis, there is little evidence that </a:t>
            </a:r>
            <a:r>
              <a:rPr lang="en-US" sz="2000" u="sng" dirty="0">
                <a:latin typeface="Times New Roman" pitchFamily="18" charset="0"/>
                <a:cs typeface="Times New Roman" pitchFamily="18" charset="0"/>
              </a:rPr>
              <a:t>bacterial infections</a:t>
            </a:r>
            <a:r>
              <a:rPr lang="en-US" sz="2000" dirty="0">
                <a:latin typeface="Times New Roman" pitchFamily="18" charset="0"/>
                <a:cs typeface="Times New Roman" pitchFamily="18" charset="0"/>
              </a:rPr>
              <a:t> exacerbate asthma.</a:t>
            </a: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sp>
        <p:nvSpPr>
          <p:cNvPr id="71683" name="Rectangle 3"/>
          <p:cNvSpPr>
            <a:spLocks noChangeArrowheads="1"/>
          </p:cNvSpPr>
          <p:nvPr/>
        </p:nvSpPr>
        <p:spPr bwMode="auto">
          <a:xfrm>
            <a:off x="2365023" y="255588"/>
            <a:ext cx="4248856" cy="646331"/>
          </a:xfrm>
          <a:prstGeom prst="rect">
            <a:avLst/>
          </a:prstGeom>
          <a:noFill/>
          <a:ln w="9525">
            <a:noFill/>
            <a:miter lim="800000"/>
            <a:headEnd/>
            <a:tailEnd/>
          </a:ln>
        </p:spPr>
        <p:txBody>
          <a:bodyPr>
            <a:spAutoFit/>
          </a:bodyPr>
          <a:lstStyle/>
          <a:p>
            <a:pPr algn="ctr"/>
            <a:r>
              <a:rPr lang="en-US" sz="3600" b="1" kern="0" dirty="0" smtClean="0">
                <a:solidFill>
                  <a:srgbClr val="FFFF00"/>
                </a:solidFill>
                <a:latin typeface="Times New Roman" pitchFamily="18" charset="0"/>
                <a:cs typeface="Times New Roman" pitchFamily="18" charset="0"/>
              </a:rPr>
              <a:t>II- Trigger control</a:t>
            </a:r>
            <a:endParaRPr lang="en-US" sz="3600" b="1"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Font typeface="Wingdings" pitchFamily="2" charset="2"/>
              <a:buChar char="q"/>
            </a:pPr>
            <a:r>
              <a:rPr lang="en-US" sz="2800" b="1" dirty="0" smtClean="0">
                <a:solidFill>
                  <a:srgbClr val="0070C0"/>
                </a:solidFill>
              </a:rPr>
              <a:t>The goal of asthma treatment is to achieve and maintain </a:t>
            </a:r>
            <a:r>
              <a:rPr lang="en-US" sz="2800" b="1" dirty="0" smtClean="0">
                <a:solidFill>
                  <a:srgbClr val="00B050"/>
                </a:solidFill>
              </a:rPr>
              <a:t>clinical control</a:t>
            </a:r>
            <a:r>
              <a:rPr lang="en-US" sz="2800" b="1" dirty="0" smtClean="0">
                <a:solidFill>
                  <a:srgbClr val="0070C0"/>
                </a:solidFill>
              </a:rPr>
              <a:t>. </a:t>
            </a:r>
          </a:p>
          <a:p>
            <a:pPr lvl="0">
              <a:buNone/>
            </a:pPr>
            <a:endParaRPr lang="en-US" sz="2800" b="1" dirty="0" smtClean="0">
              <a:solidFill>
                <a:srgbClr val="0070C0"/>
              </a:solidFill>
            </a:endParaRPr>
          </a:p>
          <a:p>
            <a:pPr lvl="0">
              <a:buFont typeface="Wingdings" pitchFamily="2" charset="2"/>
              <a:buChar char="q"/>
            </a:pPr>
            <a:r>
              <a:rPr lang="en-US" sz="2800" b="1" dirty="0" smtClean="0">
                <a:solidFill>
                  <a:srgbClr val="0070C0"/>
                </a:solidFill>
              </a:rPr>
              <a:t>Medications to treat asthma can be classified as </a:t>
            </a:r>
            <a:r>
              <a:rPr lang="en-US" sz="2800" b="1" dirty="0" smtClean="0">
                <a:solidFill>
                  <a:srgbClr val="00B050"/>
                </a:solidFill>
              </a:rPr>
              <a:t>controllers</a:t>
            </a:r>
            <a:r>
              <a:rPr lang="en-US" sz="2800" b="1" dirty="0" smtClean="0">
                <a:solidFill>
                  <a:srgbClr val="0070C0"/>
                </a:solidFill>
              </a:rPr>
              <a:t> or </a:t>
            </a:r>
            <a:r>
              <a:rPr lang="en-US" sz="2800" b="1" dirty="0" smtClean="0">
                <a:solidFill>
                  <a:srgbClr val="00B050"/>
                </a:solidFill>
              </a:rPr>
              <a:t>relievers</a:t>
            </a:r>
            <a:r>
              <a:rPr lang="en-US" sz="2800" b="1" dirty="0" smtClean="0">
                <a:solidFill>
                  <a:srgbClr val="0070C0"/>
                </a:solidFill>
              </a:rPr>
              <a:t>. </a:t>
            </a:r>
          </a:p>
          <a:p>
            <a:pPr marL="280988" indent="-280988" algn="just">
              <a:buNone/>
            </a:pPr>
            <a:endParaRPr lang="en-US" sz="2800" dirty="0">
              <a:solidFill>
                <a:srgbClr val="000099"/>
              </a:solidFill>
              <a:latin typeface="Times New Roman" pitchFamily="18" charset="0"/>
              <a:cs typeface="Times New Roman" pitchFamily="18" charset="0"/>
            </a:endParaRPr>
          </a:p>
        </p:txBody>
      </p:sp>
      <p:sp>
        <p:nvSpPr>
          <p:cNvPr id="27649" name="Rectangle 1"/>
          <p:cNvSpPr>
            <a:spLocks noChangeArrowheads="1"/>
          </p:cNvSpPr>
          <p:nvPr/>
        </p:nvSpPr>
        <p:spPr bwMode="auto">
          <a:xfrm>
            <a:off x="228602" y="609600"/>
            <a:ext cx="622420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4000" b="1"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Pharmacological</a:t>
            </a:r>
            <a:r>
              <a:rPr kumimoji="0" lang="en-US" sz="4000" b="1" u="none" strike="noStrike" cap="none" normalizeH="0" dirty="0"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a:t>
            </a:r>
            <a:r>
              <a:rPr kumimoji="0" lang="en-US" sz="4000" b="1"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Treatments</a:t>
            </a:r>
            <a:endParaRPr kumimoji="0" lang="en-US" sz="4800" b="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75194"/>
            <a:ext cx="9144000" cy="4625609"/>
          </a:xfrm>
        </p:spPr>
        <p:txBody>
          <a:bodyPr>
            <a:normAutofit fontScale="92500" lnSpcReduction="10000"/>
          </a:bodyPr>
          <a:lstStyle/>
          <a:p>
            <a:pPr lvl="0">
              <a:buFont typeface="Wingdings" pitchFamily="2" charset="2"/>
              <a:buChar char="q"/>
            </a:pPr>
            <a:r>
              <a:rPr lang="en-US" sz="2800" b="1" dirty="0" smtClean="0">
                <a:solidFill>
                  <a:srgbClr val="0070C0"/>
                </a:solidFill>
                <a:latin typeface="Calibri" pitchFamily="34" charset="0"/>
                <a:ea typeface="Microsoft Yi Baiti" pitchFamily="66" charset="0"/>
                <a:cs typeface="Calibri" pitchFamily="34" charset="0"/>
              </a:rPr>
              <a:t>These are medications taken </a:t>
            </a:r>
            <a:r>
              <a:rPr lang="en-US" sz="2800" b="1" dirty="0" smtClean="0">
                <a:solidFill>
                  <a:srgbClr val="00B050"/>
                </a:solidFill>
                <a:latin typeface="Calibri" pitchFamily="34" charset="0"/>
                <a:ea typeface="Microsoft Yi Baiti" pitchFamily="66" charset="0"/>
                <a:cs typeface="Calibri" pitchFamily="34" charset="0"/>
              </a:rPr>
              <a:t>daily on a long-term </a:t>
            </a:r>
            <a:r>
              <a:rPr lang="en-US" sz="2800" b="1" dirty="0" smtClean="0">
                <a:solidFill>
                  <a:srgbClr val="0070C0"/>
                </a:solidFill>
                <a:latin typeface="Calibri" pitchFamily="34" charset="0"/>
                <a:ea typeface="Microsoft Yi Baiti" pitchFamily="66" charset="0"/>
                <a:cs typeface="Calibri" pitchFamily="34" charset="0"/>
              </a:rPr>
              <a:t>basis to keep asthma under clinical control chiefly through their </a:t>
            </a:r>
            <a:r>
              <a:rPr lang="en-US" sz="2800" b="1" dirty="0" smtClean="0">
                <a:solidFill>
                  <a:srgbClr val="00B050"/>
                </a:solidFill>
                <a:latin typeface="Calibri" pitchFamily="34" charset="0"/>
                <a:ea typeface="Microsoft Yi Baiti" pitchFamily="66" charset="0"/>
                <a:cs typeface="Calibri" pitchFamily="34" charset="0"/>
              </a:rPr>
              <a:t>anti-inflammatory</a:t>
            </a:r>
            <a:r>
              <a:rPr lang="en-US" sz="2800" b="1" dirty="0" smtClean="0">
                <a:solidFill>
                  <a:srgbClr val="0070C0"/>
                </a:solidFill>
                <a:latin typeface="Calibri" pitchFamily="34" charset="0"/>
                <a:ea typeface="Microsoft Yi Baiti" pitchFamily="66" charset="0"/>
                <a:cs typeface="Calibri" pitchFamily="34" charset="0"/>
              </a:rPr>
              <a:t> effects.</a:t>
            </a:r>
          </a:p>
          <a:p>
            <a:pPr lvl="0">
              <a:buNone/>
            </a:pPr>
            <a:endParaRPr lang="en-US" sz="2800" b="1" dirty="0" smtClean="0">
              <a:solidFill>
                <a:srgbClr val="0070C0"/>
              </a:solidFill>
              <a:latin typeface="Calibri" pitchFamily="34" charset="0"/>
              <a:ea typeface="Microsoft Yi Baiti" pitchFamily="66" charset="0"/>
              <a:cs typeface="Calibri" pitchFamily="34" charset="0"/>
            </a:endParaRPr>
          </a:p>
          <a:p>
            <a:pPr lvl="0">
              <a:buFont typeface="Wingdings" pitchFamily="2" charset="2"/>
              <a:buChar char="q"/>
            </a:pPr>
            <a:r>
              <a:rPr lang="en-US" sz="2800" b="1" dirty="0" smtClean="0">
                <a:solidFill>
                  <a:srgbClr val="00B050"/>
                </a:solidFill>
                <a:latin typeface="Calibri" pitchFamily="34" charset="0"/>
                <a:ea typeface="Microsoft Yi Baiti" pitchFamily="66" charset="0"/>
                <a:cs typeface="Calibri" pitchFamily="34" charset="0"/>
              </a:rPr>
              <a:t>Controller medications </a:t>
            </a:r>
            <a:r>
              <a:rPr lang="en-US" sz="2800" b="1" dirty="0" smtClean="0">
                <a:solidFill>
                  <a:srgbClr val="0070C0"/>
                </a:solidFill>
                <a:latin typeface="Calibri" pitchFamily="34" charset="0"/>
                <a:ea typeface="Microsoft Yi Baiti" pitchFamily="66" charset="0"/>
                <a:cs typeface="Calibri" pitchFamily="34" charset="0"/>
              </a:rPr>
              <a:t>include:</a:t>
            </a:r>
          </a:p>
          <a:p>
            <a:pPr lvl="2">
              <a:buFont typeface="Wingdings" pitchFamily="2" charset="2"/>
              <a:buChar char="Ø"/>
            </a:pPr>
            <a:r>
              <a:rPr lang="en-US" sz="2800" b="1" dirty="0" smtClean="0">
                <a:solidFill>
                  <a:srgbClr val="0070C0"/>
                </a:solidFill>
                <a:latin typeface="Calibri" pitchFamily="34" charset="0"/>
                <a:ea typeface="Microsoft Yi Baiti" pitchFamily="66" charset="0"/>
                <a:cs typeface="Calibri" pitchFamily="34" charset="0"/>
              </a:rPr>
              <a:t>Inhaled and systemic glucocorticosteroids,</a:t>
            </a:r>
          </a:p>
          <a:p>
            <a:pPr lvl="2">
              <a:buFont typeface="Wingdings" pitchFamily="2" charset="2"/>
              <a:buChar char="Ø"/>
            </a:pPr>
            <a:r>
              <a:rPr lang="en-US" sz="2800" b="1" dirty="0" smtClean="0">
                <a:solidFill>
                  <a:srgbClr val="0070C0"/>
                </a:solidFill>
                <a:latin typeface="Calibri" pitchFamily="34" charset="0"/>
                <a:ea typeface="Microsoft Yi Baiti" pitchFamily="66" charset="0"/>
                <a:cs typeface="Calibri" pitchFamily="34" charset="0"/>
              </a:rPr>
              <a:t>Leukotriens modifiers,</a:t>
            </a:r>
          </a:p>
          <a:p>
            <a:pPr lvl="2">
              <a:buFont typeface="Wingdings" pitchFamily="2" charset="2"/>
              <a:buChar char="Ø"/>
            </a:pPr>
            <a:r>
              <a:rPr lang="en-US" sz="2800" b="1" dirty="0" smtClean="0">
                <a:solidFill>
                  <a:srgbClr val="0070C0"/>
                </a:solidFill>
                <a:latin typeface="Calibri" pitchFamily="34" charset="0"/>
                <a:ea typeface="Microsoft Yi Baiti" pitchFamily="66" charset="0"/>
                <a:cs typeface="Calibri" pitchFamily="34" charset="0"/>
              </a:rPr>
              <a:t> Long-acting inhaled B2-agonists, LABA</a:t>
            </a:r>
          </a:p>
          <a:p>
            <a:pPr lvl="2">
              <a:buFont typeface="Wingdings" pitchFamily="2" charset="2"/>
              <a:buChar char="Ø"/>
            </a:pPr>
            <a:r>
              <a:rPr lang="en-US" sz="2800" b="1" dirty="0" smtClean="0">
                <a:solidFill>
                  <a:srgbClr val="0070C0"/>
                </a:solidFill>
                <a:latin typeface="Calibri" pitchFamily="34" charset="0"/>
                <a:ea typeface="Microsoft Yi Baiti" pitchFamily="66" charset="0"/>
                <a:cs typeface="Calibri" pitchFamily="34" charset="0"/>
              </a:rPr>
              <a:t>Sustained-release theophylline,</a:t>
            </a:r>
          </a:p>
          <a:p>
            <a:pPr lvl="2">
              <a:buFont typeface="Wingdings" pitchFamily="2" charset="2"/>
              <a:buChar char="Ø"/>
            </a:pPr>
            <a:r>
              <a:rPr lang="en-US" sz="2800" b="1" dirty="0" smtClean="0">
                <a:solidFill>
                  <a:srgbClr val="0070C0"/>
                </a:solidFill>
                <a:latin typeface="Calibri" pitchFamily="34" charset="0"/>
                <a:cs typeface="Calibri" pitchFamily="34" charset="0"/>
              </a:rPr>
              <a:t>Immunomodulators:    1.Omalizumab</a:t>
            </a:r>
          </a:p>
          <a:p>
            <a:pPr lvl="1">
              <a:lnSpc>
                <a:spcPct val="85000"/>
              </a:lnSpc>
              <a:buNone/>
            </a:pPr>
            <a:r>
              <a:rPr lang="en-US" b="1" dirty="0" smtClean="0">
                <a:solidFill>
                  <a:srgbClr val="0070C0"/>
                </a:solidFill>
                <a:latin typeface="Calibri" pitchFamily="34" charset="0"/>
                <a:cs typeface="Calibri" pitchFamily="34" charset="0"/>
              </a:rPr>
              <a:t>                                                 2.Allergen-specific immunotherapy</a:t>
            </a:r>
            <a:endParaRPr lang="en-US" b="1" dirty="0" smtClean="0">
              <a:solidFill>
                <a:srgbClr val="0070C0"/>
              </a:solidFill>
              <a:latin typeface="Calibri" pitchFamily="34" charset="0"/>
              <a:ea typeface="Microsoft Yi Baiti" pitchFamily="66" charset="0"/>
              <a:cs typeface="Calibri" pitchFamily="34" charset="0"/>
            </a:endParaRPr>
          </a:p>
          <a:p>
            <a:pPr marL="280988" indent="-280988" algn="just">
              <a:buNone/>
            </a:pPr>
            <a:endParaRPr lang="en-US" sz="2800" b="1" dirty="0">
              <a:solidFill>
                <a:srgbClr val="0070C0"/>
              </a:solidFill>
              <a:latin typeface="Calibri" pitchFamily="34" charset="0"/>
              <a:ea typeface="Microsoft Yi Baiti" pitchFamily="66" charset="0"/>
              <a:cs typeface="Calibri" pitchFamily="34" charset="0"/>
            </a:endParaRPr>
          </a:p>
        </p:txBody>
      </p:sp>
      <p:sp>
        <p:nvSpPr>
          <p:cNvPr id="3" name="Rectangle 2"/>
          <p:cNvSpPr/>
          <p:nvPr/>
        </p:nvSpPr>
        <p:spPr>
          <a:xfrm>
            <a:off x="152400" y="609600"/>
            <a:ext cx="2935288" cy="646331"/>
          </a:xfrm>
          <a:prstGeom prst="rect">
            <a:avLst/>
          </a:prstGeom>
        </p:spPr>
        <p:txBody>
          <a:bodyPr wrap="square">
            <a:spAutoFit/>
          </a:bodyPr>
          <a:lstStyle/>
          <a:p>
            <a:pPr marL="438912" lvl="0" indent="-320040">
              <a:buClr>
                <a:srgbClr val="F0AD00"/>
              </a:buClr>
              <a:buSzPct val="80000"/>
            </a:pPr>
            <a:r>
              <a:rPr lang="en-US" sz="3600" b="1" dirty="0" smtClean="0">
                <a:solidFill>
                  <a:srgbClr val="FF0000"/>
                </a:solidFill>
                <a:effectLst>
                  <a:outerShdw blurRad="38100" dist="38100" dir="2700000" algn="tl">
                    <a:srgbClr val="000000">
                      <a:alpha val="43137"/>
                    </a:srgbClr>
                  </a:outerShdw>
                </a:effectLst>
              </a:rPr>
              <a:t>I-Controllers: </a:t>
            </a:r>
            <a:endParaRPr lang="en-US" sz="2800" b="1" dirty="0" smtClean="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buFont typeface="Wingdings" pitchFamily="2" charset="2"/>
              <a:buChar char="q"/>
            </a:pPr>
            <a:r>
              <a:rPr lang="en-US" sz="2800" b="1" dirty="0" smtClean="0">
                <a:solidFill>
                  <a:srgbClr val="0070C0"/>
                </a:solidFill>
              </a:rPr>
              <a:t>These are medications used </a:t>
            </a:r>
            <a:r>
              <a:rPr lang="en-US" sz="2800" b="1" dirty="0" smtClean="0">
                <a:solidFill>
                  <a:srgbClr val="00B050"/>
                </a:solidFill>
              </a:rPr>
              <a:t>as-needed</a:t>
            </a:r>
            <a:r>
              <a:rPr lang="en-US" sz="2800" b="1" dirty="0" smtClean="0">
                <a:solidFill>
                  <a:srgbClr val="0070C0"/>
                </a:solidFill>
              </a:rPr>
              <a:t> that act quickly to </a:t>
            </a:r>
            <a:r>
              <a:rPr lang="en-US" sz="2800" b="1" dirty="0" smtClean="0">
                <a:solidFill>
                  <a:srgbClr val="00B050"/>
                </a:solidFill>
              </a:rPr>
              <a:t>reverse bronchoconstriction </a:t>
            </a:r>
            <a:r>
              <a:rPr lang="en-US" sz="2800" b="1" dirty="0" smtClean="0">
                <a:solidFill>
                  <a:srgbClr val="0070C0"/>
                </a:solidFill>
              </a:rPr>
              <a:t>and relieve its symptoms.</a:t>
            </a:r>
          </a:p>
          <a:p>
            <a:pPr>
              <a:buNone/>
            </a:pPr>
            <a:endParaRPr lang="en-US" sz="2800" b="1" dirty="0" smtClean="0">
              <a:solidFill>
                <a:srgbClr val="0070C0"/>
              </a:solidFill>
            </a:endParaRPr>
          </a:p>
          <a:p>
            <a:pPr lvl="0">
              <a:buFont typeface="Wingdings" pitchFamily="2" charset="2"/>
              <a:buChar char="q"/>
            </a:pPr>
            <a:r>
              <a:rPr lang="en-US" sz="2800" b="1" dirty="0" smtClean="0">
                <a:solidFill>
                  <a:srgbClr val="00B050"/>
                </a:solidFill>
              </a:rPr>
              <a:t>Relievers medications include:</a:t>
            </a:r>
          </a:p>
          <a:p>
            <a:pPr lvl="2"/>
            <a:r>
              <a:rPr lang="en-US" sz="2800" b="1" dirty="0" smtClean="0">
                <a:solidFill>
                  <a:srgbClr val="0070C0"/>
                </a:solidFill>
              </a:rPr>
              <a:t>Short-acting inhaled B2- agonists, SABA</a:t>
            </a:r>
          </a:p>
          <a:p>
            <a:pPr lvl="2"/>
            <a:r>
              <a:rPr lang="en-US" sz="2800" b="1" dirty="0" smtClean="0">
                <a:solidFill>
                  <a:srgbClr val="0070C0"/>
                </a:solidFill>
              </a:rPr>
              <a:t>Inhaled anticholinergic,</a:t>
            </a:r>
          </a:p>
          <a:p>
            <a:pPr lvl="2"/>
            <a:r>
              <a:rPr lang="en-US" sz="2800" b="1" dirty="0" smtClean="0">
                <a:solidFill>
                  <a:srgbClr val="0070C0"/>
                </a:solidFill>
              </a:rPr>
              <a:t>Short-acting theophylline, </a:t>
            </a:r>
          </a:p>
          <a:p>
            <a:pPr lvl="2"/>
            <a:r>
              <a:rPr lang="en-US" sz="2800" b="1" dirty="0" smtClean="0">
                <a:solidFill>
                  <a:srgbClr val="0070C0"/>
                </a:solidFill>
              </a:rPr>
              <a:t>Short-acting oral B2-agonists.</a:t>
            </a:r>
          </a:p>
          <a:p>
            <a:pPr marL="280988" indent="-280988" algn="just">
              <a:buNone/>
            </a:pPr>
            <a:endParaRPr lang="en-US" sz="2800" dirty="0">
              <a:solidFill>
                <a:srgbClr val="000099"/>
              </a:solidFill>
              <a:latin typeface="Times New Roman" pitchFamily="18" charset="0"/>
              <a:cs typeface="Times New Roman" pitchFamily="18" charset="0"/>
            </a:endParaRPr>
          </a:p>
        </p:txBody>
      </p:sp>
      <p:sp>
        <p:nvSpPr>
          <p:cNvPr id="3" name="Rectangle 2"/>
          <p:cNvSpPr/>
          <p:nvPr/>
        </p:nvSpPr>
        <p:spPr>
          <a:xfrm>
            <a:off x="3" y="304800"/>
            <a:ext cx="3182603" cy="1261884"/>
          </a:xfrm>
          <a:prstGeom prst="rect">
            <a:avLst/>
          </a:prstGeom>
        </p:spPr>
        <p:txBody>
          <a:bodyPr wrap="none">
            <a:spAutoFit/>
          </a:bodyPr>
          <a:lstStyle/>
          <a:p>
            <a:r>
              <a:rPr lang="en-US" sz="2800" b="1" dirty="0" smtClean="0">
                <a:solidFill>
                  <a:prstClr val="black"/>
                </a:solidFill>
              </a:rPr>
              <a:t>2-</a:t>
            </a:r>
            <a:r>
              <a:rPr lang="en-US" sz="4000" b="1" dirty="0" smtClean="0">
                <a:solidFill>
                  <a:srgbClr val="FF0000"/>
                </a:solidFill>
              </a:rPr>
              <a:t>2-Relievers:</a:t>
            </a:r>
            <a:r>
              <a:rPr lang="en-US" sz="4400" b="1" dirty="0" smtClean="0">
                <a:solidFill>
                  <a:srgbClr val="FF0000"/>
                </a:solidFill>
              </a:rPr>
              <a:t> </a:t>
            </a:r>
            <a:endParaRPr lang="en-US" sz="3600" b="1" dirty="0" smtClean="0">
              <a:solidFill>
                <a:srgbClr val="FF0000"/>
              </a:solidFill>
            </a:endParaRPr>
          </a:p>
          <a:p>
            <a:r>
              <a:rPr lang="en-US" sz="3200" b="1" dirty="0" smtClean="0">
                <a:solidFill>
                  <a:prstClr val="black"/>
                </a:solidFill>
              </a:rPr>
              <a:t>Relievers: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E4F0694-29E3-2F45-8967-5046855A8095}"/>
              </a:ext>
            </a:extLst>
          </p:cNvPr>
          <p:cNvGrpSpPr>
            <a:grpSpLocks/>
          </p:cNvGrpSpPr>
          <p:nvPr/>
        </p:nvGrpSpPr>
        <p:grpSpPr bwMode="auto">
          <a:xfrm>
            <a:off x="1" y="2690835"/>
            <a:ext cx="9144000" cy="4167165"/>
            <a:chOff x="505" y="1684"/>
            <a:chExt cx="4813" cy="2271"/>
          </a:xfrm>
        </p:grpSpPr>
        <p:sp>
          <p:nvSpPr>
            <p:cNvPr id="11343" name="Freeform 3">
              <a:extLst>
                <a:ext uri="{FF2B5EF4-FFF2-40B4-BE49-F238E27FC236}">
                  <a16:creationId xmlns:a16="http://schemas.microsoft.com/office/drawing/2014/main" id="{F576FC87-A288-9375-A344-ED3506D5ED95}"/>
                </a:ext>
              </a:extLst>
            </p:cNvPr>
            <p:cNvSpPr>
              <a:spLocks/>
            </p:cNvSpPr>
            <p:nvPr/>
          </p:nvSpPr>
          <p:spPr bwMode="auto">
            <a:xfrm>
              <a:off x="505" y="1684"/>
              <a:ext cx="4813" cy="2271"/>
            </a:xfrm>
            <a:custGeom>
              <a:avLst/>
              <a:gdLst>
                <a:gd name="T0" fmla="*/ 0 w 5085"/>
                <a:gd name="T1" fmla="*/ 7629 h 2034"/>
                <a:gd name="T2" fmla="*/ 2628 w 5085"/>
                <a:gd name="T3" fmla="*/ 450 h 2034"/>
                <a:gd name="T4" fmla="*/ 2619 w 5085"/>
                <a:gd name="T5" fmla="*/ 450 h 2034"/>
                <a:gd name="T6" fmla="*/ 2608 w 5085"/>
                <a:gd name="T7" fmla="*/ 457 h 2034"/>
                <a:gd name="T8" fmla="*/ 2603 w 5085"/>
                <a:gd name="T9" fmla="*/ 457 h 2034"/>
                <a:gd name="T10" fmla="*/ 2594 w 5085"/>
                <a:gd name="T11" fmla="*/ 462 h 2034"/>
                <a:gd name="T12" fmla="*/ 2590 w 5085"/>
                <a:gd name="T13" fmla="*/ 462 h 2034"/>
                <a:gd name="T14" fmla="*/ 2586 w 5085"/>
                <a:gd name="T15" fmla="*/ 462 h 2034"/>
                <a:gd name="T16" fmla="*/ 2581 w 5085"/>
                <a:gd name="T17" fmla="*/ 462 h 2034"/>
                <a:gd name="T18" fmla="*/ 2576 w 5085"/>
                <a:gd name="T19" fmla="*/ 450 h 2034"/>
                <a:gd name="T20" fmla="*/ 2569 w 5085"/>
                <a:gd name="T21" fmla="*/ 438 h 2034"/>
                <a:gd name="T22" fmla="*/ 2561 w 5085"/>
                <a:gd name="T23" fmla="*/ 415 h 2034"/>
                <a:gd name="T24" fmla="*/ 2557 w 5085"/>
                <a:gd name="T25" fmla="*/ 393 h 2034"/>
                <a:gd name="T26" fmla="*/ 2552 w 5085"/>
                <a:gd name="T27" fmla="*/ 368 h 2034"/>
                <a:gd name="T28" fmla="*/ 2549 w 5085"/>
                <a:gd name="T29" fmla="*/ 336 h 2034"/>
                <a:gd name="T30" fmla="*/ 2547 w 5085"/>
                <a:gd name="T31" fmla="*/ 310 h 2034"/>
                <a:gd name="T32" fmla="*/ 2547 w 5085"/>
                <a:gd name="T33" fmla="*/ 282 h 2034"/>
                <a:gd name="T34" fmla="*/ 2547 w 5085"/>
                <a:gd name="T35" fmla="*/ 253 h 2034"/>
                <a:gd name="T36" fmla="*/ 2549 w 5085"/>
                <a:gd name="T37" fmla="*/ 226 h 2034"/>
                <a:gd name="T38" fmla="*/ 2554 w 5085"/>
                <a:gd name="T39" fmla="*/ 203 h 2034"/>
                <a:gd name="T40" fmla="*/ 2559 w 5085"/>
                <a:gd name="T41" fmla="*/ 189 h 2034"/>
                <a:gd name="T42" fmla="*/ 2563 w 5085"/>
                <a:gd name="T43" fmla="*/ 182 h 2034"/>
                <a:gd name="T44" fmla="*/ 2571 w 5085"/>
                <a:gd name="T45" fmla="*/ 179 h 2034"/>
                <a:gd name="T46" fmla="*/ 2575 w 5085"/>
                <a:gd name="T47" fmla="*/ 179 h 2034"/>
                <a:gd name="T48" fmla="*/ 2578 w 5085"/>
                <a:gd name="T49" fmla="*/ 182 h 2034"/>
                <a:gd name="T50" fmla="*/ 2580 w 5085"/>
                <a:gd name="T51" fmla="*/ 182 h 2034"/>
                <a:gd name="T52" fmla="*/ 2577 w 5085"/>
                <a:gd name="T53" fmla="*/ 128 h 2034"/>
                <a:gd name="T54" fmla="*/ 2575 w 5085"/>
                <a:gd name="T55" fmla="*/ 85 h 2034"/>
                <a:gd name="T56" fmla="*/ 2572 w 5085"/>
                <a:gd name="T57" fmla="*/ 50 h 2034"/>
                <a:gd name="T58" fmla="*/ 2566 w 5085"/>
                <a:gd name="T59" fmla="*/ 23 h 2034"/>
                <a:gd name="T60" fmla="*/ 2559 w 5085"/>
                <a:gd name="T61" fmla="*/ 2 h 2034"/>
                <a:gd name="T62" fmla="*/ 2551 w 5085"/>
                <a:gd name="T63" fmla="*/ 0 h 2034"/>
                <a:gd name="T64" fmla="*/ 2543 w 5085"/>
                <a:gd name="T65" fmla="*/ 1 h 2034"/>
                <a:gd name="T66" fmla="*/ 2535 w 5085"/>
                <a:gd name="T67" fmla="*/ 23 h 2034"/>
                <a:gd name="T68" fmla="*/ 2522 w 5085"/>
                <a:gd name="T69" fmla="*/ 68 h 2034"/>
                <a:gd name="T70" fmla="*/ 2512 w 5085"/>
                <a:gd name="T71" fmla="*/ 122 h 2034"/>
                <a:gd name="T72" fmla="*/ 2501 w 5085"/>
                <a:gd name="T73" fmla="*/ 200 h 2034"/>
                <a:gd name="T74" fmla="*/ 2490 w 5085"/>
                <a:gd name="T75" fmla="*/ 267 h 2034"/>
                <a:gd name="T76" fmla="*/ 2479 w 5085"/>
                <a:gd name="T77" fmla="*/ 333 h 2034"/>
                <a:gd name="T78" fmla="*/ 2465 w 5085"/>
                <a:gd name="T79" fmla="*/ 393 h 2034"/>
                <a:gd name="T80" fmla="*/ 2449 w 5085"/>
                <a:gd name="T81" fmla="*/ 431 h 2034"/>
                <a:gd name="T82" fmla="*/ 2426 w 5085"/>
                <a:gd name="T83" fmla="*/ 443 h 20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5"/>
                <a:gd name="T127" fmla="*/ 0 h 2034"/>
                <a:gd name="T128" fmla="*/ 5085 w 5085"/>
                <a:gd name="T129" fmla="*/ 2034 h 20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5" h="2034">
                  <a:moveTo>
                    <a:pt x="0" y="102"/>
                  </a:moveTo>
                  <a:lnTo>
                    <a:pt x="0" y="2033"/>
                  </a:lnTo>
                  <a:lnTo>
                    <a:pt x="5080" y="2033"/>
                  </a:lnTo>
                  <a:lnTo>
                    <a:pt x="5084" y="120"/>
                  </a:lnTo>
                  <a:lnTo>
                    <a:pt x="5074" y="120"/>
                  </a:lnTo>
                  <a:lnTo>
                    <a:pt x="5064" y="120"/>
                  </a:lnTo>
                  <a:lnTo>
                    <a:pt x="5055" y="121"/>
                  </a:lnTo>
                  <a:lnTo>
                    <a:pt x="5047" y="121"/>
                  </a:lnTo>
                  <a:lnTo>
                    <a:pt x="5040" y="121"/>
                  </a:lnTo>
                  <a:lnTo>
                    <a:pt x="5032" y="121"/>
                  </a:lnTo>
                  <a:lnTo>
                    <a:pt x="5027" y="123"/>
                  </a:lnTo>
                  <a:lnTo>
                    <a:pt x="5020" y="123"/>
                  </a:lnTo>
                  <a:lnTo>
                    <a:pt x="5014" y="123"/>
                  </a:lnTo>
                  <a:lnTo>
                    <a:pt x="5010" y="123"/>
                  </a:lnTo>
                  <a:lnTo>
                    <a:pt x="5005" y="123"/>
                  </a:lnTo>
                  <a:lnTo>
                    <a:pt x="5001" y="123"/>
                  </a:lnTo>
                  <a:lnTo>
                    <a:pt x="4996" y="123"/>
                  </a:lnTo>
                  <a:lnTo>
                    <a:pt x="4992" y="123"/>
                  </a:lnTo>
                  <a:lnTo>
                    <a:pt x="4989" y="121"/>
                  </a:lnTo>
                  <a:lnTo>
                    <a:pt x="4985" y="120"/>
                  </a:lnTo>
                  <a:lnTo>
                    <a:pt x="4976" y="119"/>
                  </a:lnTo>
                  <a:lnTo>
                    <a:pt x="4968" y="116"/>
                  </a:lnTo>
                  <a:lnTo>
                    <a:pt x="4960" y="114"/>
                  </a:lnTo>
                  <a:lnTo>
                    <a:pt x="4955" y="111"/>
                  </a:lnTo>
                  <a:lnTo>
                    <a:pt x="4949" y="108"/>
                  </a:lnTo>
                  <a:lnTo>
                    <a:pt x="4945" y="105"/>
                  </a:lnTo>
                  <a:lnTo>
                    <a:pt x="4940" y="101"/>
                  </a:lnTo>
                  <a:lnTo>
                    <a:pt x="4937" y="98"/>
                  </a:lnTo>
                  <a:lnTo>
                    <a:pt x="4935" y="93"/>
                  </a:lnTo>
                  <a:lnTo>
                    <a:pt x="4932" y="90"/>
                  </a:lnTo>
                  <a:lnTo>
                    <a:pt x="4930" y="86"/>
                  </a:lnTo>
                  <a:lnTo>
                    <a:pt x="4929" y="82"/>
                  </a:lnTo>
                  <a:lnTo>
                    <a:pt x="4928" y="78"/>
                  </a:lnTo>
                  <a:lnTo>
                    <a:pt x="4928" y="75"/>
                  </a:lnTo>
                  <a:lnTo>
                    <a:pt x="4928" y="71"/>
                  </a:lnTo>
                  <a:lnTo>
                    <a:pt x="4928" y="67"/>
                  </a:lnTo>
                  <a:lnTo>
                    <a:pt x="4929" y="62"/>
                  </a:lnTo>
                  <a:lnTo>
                    <a:pt x="4931" y="59"/>
                  </a:lnTo>
                  <a:lnTo>
                    <a:pt x="4935" y="56"/>
                  </a:lnTo>
                  <a:lnTo>
                    <a:pt x="4939" y="54"/>
                  </a:lnTo>
                  <a:lnTo>
                    <a:pt x="4944" y="52"/>
                  </a:lnTo>
                  <a:lnTo>
                    <a:pt x="4949" y="50"/>
                  </a:lnTo>
                  <a:lnTo>
                    <a:pt x="4955" y="49"/>
                  </a:lnTo>
                  <a:lnTo>
                    <a:pt x="4960" y="48"/>
                  </a:lnTo>
                  <a:lnTo>
                    <a:pt x="4966" y="48"/>
                  </a:lnTo>
                  <a:lnTo>
                    <a:pt x="4972" y="47"/>
                  </a:lnTo>
                  <a:lnTo>
                    <a:pt x="4977" y="47"/>
                  </a:lnTo>
                  <a:lnTo>
                    <a:pt x="4981" y="47"/>
                  </a:lnTo>
                  <a:lnTo>
                    <a:pt x="4985" y="47"/>
                  </a:lnTo>
                  <a:lnTo>
                    <a:pt x="4989" y="48"/>
                  </a:lnTo>
                  <a:lnTo>
                    <a:pt x="4990" y="48"/>
                  </a:lnTo>
                  <a:lnTo>
                    <a:pt x="4991" y="48"/>
                  </a:lnTo>
                  <a:lnTo>
                    <a:pt x="4990" y="40"/>
                  </a:lnTo>
                  <a:lnTo>
                    <a:pt x="4987" y="34"/>
                  </a:lnTo>
                  <a:lnTo>
                    <a:pt x="4985" y="28"/>
                  </a:lnTo>
                  <a:lnTo>
                    <a:pt x="4982" y="22"/>
                  </a:lnTo>
                  <a:lnTo>
                    <a:pt x="4977" y="18"/>
                  </a:lnTo>
                  <a:lnTo>
                    <a:pt x="4973" y="13"/>
                  </a:lnTo>
                  <a:lnTo>
                    <a:pt x="4968" y="9"/>
                  </a:lnTo>
                  <a:lnTo>
                    <a:pt x="4963" y="6"/>
                  </a:lnTo>
                  <a:lnTo>
                    <a:pt x="4956" y="3"/>
                  </a:lnTo>
                  <a:lnTo>
                    <a:pt x="4949" y="2"/>
                  </a:lnTo>
                  <a:lnTo>
                    <a:pt x="4942" y="1"/>
                  </a:lnTo>
                  <a:lnTo>
                    <a:pt x="4935" y="0"/>
                  </a:lnTo>
                  <a:lnTo>
                    <a:pt x="4927" y="0"/>
                  </a:lnTo>
                  <a:lnTo>
                    <a:pt x="4918" y="1"/>
                  </a:lnTo>
                  <a:lnTo>
                    <a:pt x="4910" y="3"/>
                  </a:lnTo>
                  <a:lnTo>
                    <a:pt x="4901" y="6"/>
                  </a:lnTo>
                  <a:lnTo>
                    <a:pt x="4890" y="11"/>
                  </a:lnTo>
                  <a:lnTo>
                    <a:pt x="4878" y="18"/>
                  </a:lnTo>
                  <a:lnTo>
                    <a:pt x="4868" y="25"/>
                  </a:lnTo>
                  <a:lnTo>
                    <a:pt x="4858" y="33"/>
                  </a:lnTo>
                  <a:lnTo>
                    <a:pt x="4848" y="43"/>
                  </a:lnTo>
                  <a:lnTo>
                    <a:pt x="4838" y="52"/>
                  </a:lnTo>
                  <a:lnTo>
                    <a:pt x="4828" y="61"/>
                  </a:lnTo>
                  <a:lnTo>
                    <a:pt x="4818" y="72"/>
                  </a:lnTo>
                  <a:lnTo>
                    <a:pt x="4807" y="81"/>
                  </a:lnTo>
                  <a:lnTo>
                    <a:pt x="4794" y="89"/>
                  </a:lnTo>
                  <a:lnTo>
                    <a:pt x="4781" y="98"/>
                  </a:lnTo>
                  <a:lnTo>
                    <a:pt x="4766" y="105"/>
                  </a:lnTo>
                  <a:lnTo>
                    <a:pt x="4750" y="111"/>
                  </a:lnTo>
                  <a:lnTo>
                    <a:pt x="4734" y="115"/>
                  </a:lnTo>
                  <a:lnTo>
                    <a:pt x="4713" y="118"/>
                  </a:lnTo>
                  <a:lnTo>
                    <a:pt x="4693" y="119"/>
                  </a:lnTo>
                  <a:lnTo>
                    <a:pt x="0" y="102"/>
                  </a:lnTo>
                </a:path>
              </a:pathLst>
            </a:custGeom>
            <a:solidFill>
              <a:srgbClr val="007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3" name="Group 4">
              <a:extLst>
                <a:ext uri="{FF2B5EF4-FFF2-40B4-BE49-F238E27FC236}">
                  <a16:creationId xmlns:a16="http://schemas.microsoft.com/office/drawing/2014/main" id="{2A20A45F-F427-F42A-6BC4-6C34BEE4AAD0}"/>
                </a:ext>
              </a:extLst>
            </p:cNvPr>
            <p:cNvGrpSpPr>
              <a:grpSpLocks/>
            </p:cNvGrpSpPr>
            <p:nvPr/>
          </p:nvGrpSpPr>
          <p:grpSpPr bwMode="auto">
            <a:xfrm>
              <a:off x="1132" y="1898"/>
              <a:ext cx="4053" cy="1799"/>
              <a:chOff x="1132" y="1898"/>
              <a:chExt cx="4053" cy="1799"/>
            </a:xfrm>
          </p:grpSpPr>
          <p:sp>
            <p:nvSpPr>
              <p:cNvPr id="11345" name="Freeform 5">
                <a:extLst>
                  <a:ext uri="{FF2B5EF4-FFF2-40B4-BE49-F238E27FC236}">
                    <a16:creationId xmlns:a16="http://schemas.microsoft.com/office/drawing/2014/main" id="{360DC2EC-12E7-79D9-E1B9-F1A5FB9B8F62}"/>
                  </a:ext>
                </a:extLst>
              </p:cNvPr>
              <p:cNvSpPr>
                <a:spLocks/>
              </p:cNvSpPr>
              <p:nvPr/>
            </p:nvSpPr>
            <p:spPr bwMode="auto">
              <a:xfrm>
                <a:off x="1139" y="3527"/>
                <a:ext cx="148" cy="106"/>
              </a:xfrm>
              <a:custGeom>
                <a:avLst/>
                <a:gdLst>
                  <a:gd name="T0" fmla="*/ 0 w 156"/>
                  <a:gd name="T1" fmla="*/ 351 h 95"/>
                  <a:gd name="T2" fmla="*/ 1 w 156"/>
                  <a:gd name="T3" fmla="*/ 347 h 95"/>
                  <a:gd name="T4" fmla="*/ 4 w 156"/>
                  <a:gd name="T5" fmla="*/ 338 h 95"/>
                  <a:gd name="T6" fmla="*/ 9 w 156"/>
                  <a:gd name="T7" fmla="*/ 324 h 95"/>
                  <a:gd name="T8" fmla="*/ 9 w 156"/>
                  <a:gd name="T9" fmla="*/ 303 h 95"/>
                  <a:gd name="T10" fmla="*/ 17 w 156"/>
                  <a:gd name="T11" fmla="*/ 282 h 95"/>
                  <a:gd name="T12" fmla="*/ 22 w 156"/>
                  <a:gd name="T13" fmla="*/ 254 h 95"/>
                  <a:gd name="T14" fmla="*/ 28 w 156"/>
                  <a:gd name="T15" fmla="*/ 228 h 95"/>
                  <a:gd name="T16" fmla="*/ 35 w 156"/>
                  <a:gd name="T17" fmla="*/ 201 h 95"/>
                  <a:gd name="T18" fmla="*/ 42 w 156"/>
                  <a:gd name="T19" fmla="*/ 164 h 95"/>
                  <a:gd name="T20" fmla="*/ 49 w 156"/>
                  <a:gd name="T21" fmla="*/ 133 h 95"/>
                  <a:gd name="T22" fmla="*/ 56 w 156"/>
                  <a:gd name="T23" fmla="*/ 106 h 95"/>
                  <a:gd name="T24" fmla="*/ 62 w 156"/>
                  <a:gd name="T25" fmla="*/ 77 h 95"/>
                  <a:gd name="T26" fmla="*/ 68 w 156"/>
                  <a:gd name="T27" fmla="*/ 55 h 95"/>
                  <a:gd name="T28" fmla="*/ 75 w 156"/>
                  <a:gd name="T29" fmla="*/ 29 h 95"/>
                  <a:gd name="T30" fmla="*/ 79 w 156"/>
                  <a:gd name="T31" fmla="*/ 4 h 95"/>
                  <a:gd name="T32" fmla="*/ 83 w 15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95"/>
                  <a:gd name="T53" fmla="*/ 156 w 15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95">
                    <a:moveTo>
                      <a:pt x="0" y="94"/>
                    </a:moveTo>
                    <a:lnTo>
                      <a:pt x="1" y="93"/>
                    </a:lnTo>
                    <a:lnTo>
                      <a:pt x="4" y="91"/>
                    </a:lnTo>
                    <a:lnTo>
                      <a:pt x="11" y="87"/>
                    </a:lnTo>
                    <a:lnTo>
                      <a:pt x="19" y="82"/>
                    </a:lnTo>
                    <a:lnTo>
                      <a:pt x="29" y="75"/>
                    </a:lnTo>
                    <a:lnTo>
                      <a:pt x="40" y="68"/>
                    </a:lnTo>
                    <a:lnTo>
                      <a:pt x="53" y="61"/>
                    </a:lnTo>
                    <a:lnTo>
                      <a:pt x="65" y="53"/>
                    </a:lnTo>
                    <a:lnTo>
                      <a:pt x="79" y="44"/>
                    </a:lnTo>
                    <a:lnTo>
                      <a:pt x="92" y="36"/>
                    </a:lnTo>
                    <a:lnTo>
                      <a:pt x="104" y="28"/>
                    </a:lnTo>
                    <a:lnTo>
                      <a:pt x="117" y="21"/>
                    </a:lnTo>
                    <a:lnTo>
                      <a:pt x="129" y="14"/>
                    </a:lnTo>
                    <a:lnTo>
                      <a:pt x="139" y="8"/>
                    </a:lnTo>
                    <a:lnTo>
                      <a:pt x="148" y="4"/>
                    </a:lnTo>
                    <a:lnTo>
                      <a:pt x="15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6" name="Line 6">
                <a:extLst>
                  <a:ext uri="{FF2B5EF4-FFF2-40B4-BE49-F238E27FC236}">
                    <a16:creationId xmlns:a16="http://schemas.microsoft.com/office/drawing/2014/main" id="{DAF06469-4934-9500-8036-D337CD7035BC}"/>
                  </a:ext>
                </a:extLst>
              </p:cNvPr>
              <p:cNvSpPr>
                <a:spLocks noChangeShapeType="1"/>
              </p:cNvSpPr>
              <p:nvPr/>
            </p:nvSpPr>
            <p:spPr bwMode="auto">
              <a:xfrm flipH="1" flipV="1">
                <a:off x="1132" y="3626"/>
                <a:ext cx="12"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7" name="Line 7">
                <a:extLst>
                  <a:ext uri="{FF2B5EF4-FFF2-40B4-BE49-F238E27FC236}">
                    <a16:creationId xmlns:a16="http://schemas.microsoft.com/office/drawing/2014/main" id="{6C2F56A8-AE89-8A78-8118-91D4DBE7DA54}"/>
                  </a:ext>
                </a:extLst>
              </p:cNvPr>
              <p:cNvSpPr>
                <a:spLocks noChangeShapeType="1"/>
              </p:cNvSpPr>
              <p:nvPr/>
            </p:nvSpPr>
            <p:spPr bwMode="auto">
              <a:xfrm>
                <a:off x="1284" y="3525"/>
                <a:ext cx="3"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8" name="Freeform 8">
                <a:extLst>
                  <a:ext uri="{FF2B5EF4-FFF2-40B4-BE49-F238E27FC236}">
                    <a16:creationId xmlns:a16="http://schemas.microsoft.com/office/drawing/2014/main" id="{840935D7-6B42-76F9-65B3-21CF749CC9BA}"/>
                  </a:ext>
                </a:extLst>
              </p:cNvPr>
              <p:cNvSpPr>
                <a:spLocks/>
              </p:cNvSpPr>
              <p:nvPr/>
            </p:nvSpPr>
            <p:spPr bwMode="auto">
              <a:xfrm>
                <a:off x="1286" y="3439"/>
                <a:ext cx="59" cy="89"/>
              </a:xfrm>
              <a:custGeom>
                <a:avLst/>
                <a:gdLst>
                  <a:gd name="T0" fmla="*/ 0 w 63"/>
                  <a:gd name="T1" fmla="*/ 285 h 80"/>
                  <a:gd name="T2" fmla="*/ 6 w 63"/>
                  <a:gd name="T3" fmla="*/ 275 h 80"/>
                  <a:gd name="T4" fmla="*/ 7 w 63"/>
                  <a:gd name="T5" fmla="*/ 259 h 80"/>
                  <a:gd name="T6" fmla="*/ 7 w 63"/>
                  <a:gd name="T7" fmla="*/ 247 h 80"/>
                  <a:gd name="T8" fmla="*/ 8 w 63"/>
                  <a:gd name="T9" fmla="*/ 230 h 80"/>
                  <a:gd name="T10" fmla="*/ 12 w 63"/>
                  <a:gd name="T11" fmla="*/ 208 h 80"/>
                  <a:gd name="T12" fmla="*/ 14 w 63"/>
                  <a:gd name="T13" fmla="*/ 188 h 80"/>
                  <a:gd name="T14" fmla="*/ 16 w 63"/>
                  <a:gd name="T15" fmla="*/ 168 h 80"/>
                  <a:gd name="T16" fmla="*/ 18 w 63"/>
                  <a:gd name="T17" fmla="*/ 148 h 80"/>
                  <a:gd name="T18" fmla="*/ 19 w 63"/>
                  <a:gd name="T19" fmla="*/ 123 h 80"/>
                  <a:gd name="T20" fmla="*/ 20 w 63"/>
                  <a:gd name="T21" fmla="*/ 108 h 80"/>
                  <a:gd name="T22" fmla="*/ 21 w 63"/>
                  <a:gd name="T23" fmla="*/ 87 h 80"/>
                  <a:gd name="T24" fmla="*/ 22 w 63"/>
                  <a:gd name="T25" fmla="*/ 63 h 80"/>
                  <a:gd name="T26" fmla="*/ 24 w 63"/>
                  <a:gd name="T27" fmla="*/ 46 h 80"/>
                  <a:gd name="T28" fmla="*/ 25 w 63"/>
                  <a:gd name="T29" fmla="*/ 27 h 80"/>
                  <a:gd name="T30" fmla="*/ 27 w 63"/>
                  <a:gd name="T31" fmla="*/ 3 h 80"/>
                  <a:gd name="T32" fmla="*/ 29 w 63"/>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0"/>
                  <a:gd name="T53" fmla="*/ 63 w 63"/>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0">
                    <a:moveTo>
                      <a:pt x="0" y="79"/>
                    </a:moveTo>
                    <a:lnTo>
                      <a:pt x="6" y="76"/>
                    </a:lnTo>
                    <a:lnTo>
                      <a:pt x="11" y="73"/>
                    </a:lnTo>
                    <a:lnTo>
                      <a:pt x="16" y="68"/>
                    </a:lnTo>
                    <a:lnTo>
                      <a:pt x="20" y="64"/>
                    </a:lnTo>
                    <a:lnTo>
                      <a:pt x="25" y="58"/>
                    </a:lnTo>
                    <a:lnTo>
                      <a:pt x="29" y="53"/>
                    </a:lnTo>
                    <a:lnTo>
                      <a:pt x="33" y="47"/>
                    </a:lnTo>
                    <a:lnTo>
                      <a:pt x="37" y="41"/>
                    </a:lnTo>
                    <a:lnTo>
                      <a:pt x="41" y="35"/>
                    </a:lnTo>
                    <a:lnTo>
                      <a:pt x="44" y="30"/>
                    </a:lnTo>
                    <a:lnTo>
                      <a:pt x="47" y="24"/>
                    </a:lnTo>
                    <a:lnTo>
                      <a:pt x="50" y="18"/>
                    </a:lnTo>
                    <a:lnTo>
                      <a:pt x="53" y="13"/>
                    </a:lnTo>
                    <a:lnTo>
                      <a:pt x="56" y="8"/>
                    </a:lnTo>
                    <a:lnTo>
                      <a:pt x="59" y="3"/>
                    </a:lnTo>
                    <a:lnTo>
                      <a:pt x="6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9" name="Line 9">
                <a:extLst>
                  <a:ext uri="{FF2B5EF4-FFF2-40B4-BE49-F238E27FC236}">
                    <a16:creationId xmlns:a16="http://schemas.microsoft.com/office/drawing/2014/main" id="{CE27EA22-1851-DBF7-0F5A-AF365B6B79C3}"/>
                  </a:ext>
                </a:extLst>
              </p:cNvPr>
              <p:cNvSpPr>
                <a:spLocks noChangeShapeType="1"/>
              </p:cNvSpPr>
              <p:nvPr/>
            </p:nvSpPr>
            <p:spPr bwMode="auto">
              <a:xfrm flipH="1" flipV="1">
                <a:off x="1281" y="3521"/>
                <a:ext cx="10"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0" name="Line 10">
                <a:extLst>
                  <a:ext uri="{FF2B5EF4-FFF2-40B4-BE49-F238E27FC236}">
                    <a16:creationId xmlns:a16="http://schemas.microsoft.com/office/drawing/2014/main" id="{690A866E-43F0-01A2-F138-E1FD4EE66DB9}"/>
                  </a:ext>
                </a:extLst>
              </p:cNvPr>
              <p:cNvSpPr>
                <a:spLocks noChangeShapeType="1"/>
              </p:cNvSpPr>
              <p:nvPr/>
            </p:nvSpPr>
            <p:spPr bwMode="auto">
              <a:xfrm>
                <a:off x="1342" y="3437"/>
                <a:ext cx="4"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1" name="Freeform 11">
                <a:extLst>
                  <a:ext uri="{FF2B5EF4-FFF2-40B4-BE49-F238E27FC236}">
                    <a16:creationId xmlns:a16="http://schemas.microsoft.com/office/drawing/2014/main" id="{C4BA5209-3EF9-5BB0-A28A-D534C0A139B4}"/>
                  </a:ext>
                </a:extLst>
              </p:cNvPr>
              <p:cNvSpPr>
                <a:spLocks/>
              </p:cNvSpPr>
              <p:nvPr/>
            </p:nvSpPr>
            <p:spPr bwMode="auto">
              <a:xfrm>
                <a:off x="1344" y="3413"/>
                <a:ext cx="82" cy="27"/>
              </a:xfrm>
              <a:custGeom>
                <a:avLst/>
                <a:gdLst>
                  <a:gd name="T0" fmla="*/ 0 w 86"/>
                  <a:gd name="T1" fmla="*/ 95 h 24"/>
                  <a:gd name="T2" fmla="*/ 3 w 86"/>
                  <a:gd name="T3" fmla="*/ 84 h 24"/>
                  <a:gd name="T4" fmla="*/ 7 w 86"/>
                  <a:gd name="T5" fmla="*/ 69 h 24"/>
                  <a:gd name="T6" fmla="*/ 10 w 86"/>
                  <a:gd name="T7" fmla="*/ 61 h 24"/>
                  <a:gd name="T8" fmla="*/ 10 w 86"/>
                  <a:gd name="T9" fmla="*/ 60 h 24"/>
                  <a:gd name="T10" fmla="*/ 10 w 86"/>
                  <a:gd name="T11" fmla="*/ 54 h 24"/>
                  <a:gd name="T12" fmla="*/ 11 w 86"/>
                  <a:gd name="T13" fmla="*/ 53 h 24"/>
                  <a:gd name="T14" fmla="*/ 17 w 86"/>
                  <a:gd name="T15" fmla="*/ 53 h 24"/>
                  <a:gd name="T16" fmla="*/ 21 w 86"/>
                  <a:gd name="T17" fmla="*/ 47 h 24"/>
                  <a:gd name="T18" fmla="*/ 23 w 86"/>
                  <a:gd name="T19" fmla="*/ 47 h 24"/>
                  <a:gd name="T20" fmla="*/ 27 w 86"/>
                  <a:gd name="T21" fmla="*/ 42 h 24"/>
                  <a:gd name="T22" fmla="*/ 29 w 86"/>
                  <a:gd name="T23" fmla="*/ 37 h 24"/>
                  <a:gd name="T24" fmla="*/ 32 w 86"/>
                  <a:gd name="T25" fmla="*/ 33 h 24"/>
                  <a:gd name="T26" fmla="*/ 37 w 86"/>
                  <a:gd name="T27" fmla="*/ 29 h 24"/>
                  <a:gd name="T28" fmla="*/ 41 w 86"/>
                  <a:gd name="T29" fmla="*/ 23 h 24"/>
                  <a:gd name="T30" fmla="*/ 45 w 86"/>
                  <a:gd name="T31" fmla="*/ 3 h 24"/>
                  <a:gd name="T32" fmla="*/ 48 w 8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24"/>
                  <a:gd name="T53" fmla="*/ 86 w 8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24">
                    <a:moveTo>
                      <a:pt x="0" y="23"/>
                    </a:moveTo>
                    <a:lnTo>
                      <a:pt x="3" y="20"/>
                    </a:lnTo>
                    <a:lnTo>
                      <a:pt x="7" y="17"/>
                    </a:lnTo>
                    <a:lnTo>
                      <a:pt x="10" y="15"/>
                    </a:lnTo>
                    <a:lnTo>
                      <a:pt x="15" y="14"/>
                    </a:lnTo>
                    <a:lnTo>
                      <a:pt x="19" y="13"/>
                    </a:lnTo>
                    <a:lnTo>
                      <a:pt x="23" y="12"/>
                    </a:lnTo>
                    <a:lnTo>
                      <a:pt x="29" y="12"/>
                    </a:lnTo>
                    <a:lnTo>
                      <a:pt x="34" y="11"/>
                    </a:lnTo>
                    <a:lnTo>
                      <a:pt x="39" y="11"/>
                    </a:lnTo>
                    <a:lnTo>
                      <a:pt x="46" y="10"/>
                    </a:lnTo>
                    <a:lnTo>
                      <a:pt x="51" y="9"/>
                    </a:lnTo>
                    <a:lnTo>
                      <a:pt x="58" y="8"/>
                    </a:lnTo>
                    <a:lnTo>
                      <a:pt x="65" y="7"/>
                    </a:lnTo>
                    <a:lnTo>
                      <a:pt x="72" y="5"/>
                    </a:lnTo>
                    <a:lnTo>
                      <a:pt x="78" y="3"/>
                    </a:lnTo>
                    <a:lnTo>
                      <a:pt x="8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2" name="Line 12">
                <a:extLst>
                  <a:ext uri="{FF2B5EF4-FFF2-40B4-BE49-F238E27FC236}">
                    <a16:creationId xmlns:a16="http://schemas.microsoft.com/office/drawing/2014/main" id="{0B7E1745-3629-2E14-E20B-0AEB0B645352}"/>
                  </a:ext>
                </a:extLst>
              </p:cNvPr>
              <p:cNvSpPr>
                <a:spLocks noChangeShapeType="1"/>
              </p:cNvSpPr>
              <p:nvPr/>
            </p:nvSpPr>
            <p:spPr bwMode="auto">
              <a:xfrm flipH="1" flipV="1">
                <a:off x="1338" y="3432"/>
                <a:ext cx="12"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3" name="Line 13">
                <a:extLst>
                  <a:ext uri="{FF2B5EF4-FFF2-40B4-BE49-F238E27FC236}">
                    <a16:creationId xmlns:a16="http://schemas.microsoft.com/office/drawing/2014/main" id="{79E0D88D-F59C-7B7D-C925-E1C73644F39C}"/>
                  </a:ext>
                </a:extLst>
              </p:cNvPr>
              <p:cNvSpPr>
                <a:spLocks noChangeShapeType="1"/>
              </p:cNvSpPr>
              <p:nvPr/>
            </p:nvSpPr>
            <p:spPr bwMode="auto">
              <a:xfrm>
                <a:off x="1424" y="3410"/>
                <a:ext cx="3"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4" name="Freeform 14">
                <a:extLst>
                  <a:ext uri="{FF2B5EF4-FFF2-40B4-BE49-F238E27FC236}">
                    <a16:creationId xmlns:a16="http://schemas.microsoft.com/office/drawing/2014/main" id="{AFF05BBB-8FC5-0AB2-FFB0-AA559B561488}"/>
                  </a:ext>
                </a:extLst>
              </p:cNvPr>
              <p:cNvSpPr>
                <a:spLocks/>
              </p:cNvSpPr>
              <p:nvPr/>
            </p:nvSpPr>
            <p:spPr bwMode="auto">
              <a:xfrm>
                <a:off x="1425" y="3287"/>
                <a:ext cx="119" cy="128"/>
              </a:xfrm>
              <a:custGeom>
                <a:avLst/>
                <a:gdLst>
                  <a:gd name="T0" fmla="*/ 0 w 126"/>
                  <a:gd name="T1" fmla="*/ 456 h 114"/>
                  <a:gd name="T2" fmla="*/ 8 w 126"/>
                  <a:gd name="T3" fmla="*/ 436 h 114"/>
                  <a:gd name="T4" fmla="*/ 9 w 126"/>
                  <a:gd name="T5" fmla="*/ 413 h 114"/>
                  <a:gd name="T6" fmla="*/ 13 w 126"/>
                  <a:gd name="T7" fmla="*/ 388 h 114"/>
                  <a:gd name="T8" fmla="*/ 18 w 126"/>
                  <a:gd name="T9" fmla="*/ 355 h 114"/>
                  <a:gd name="T10" fmla="*/ 22 w 126"/>
                  <a:gd name="T11" fmla="*/ 326 h 114"/>
                  <a:gd name="T12" fmla="*/ 26 w 126"/>
                  <a:gd name="T13" fmla="*/ 290 h 114"/>
                  <a:gd name="T14" fmla="*/ 31 w 126"/>
                  <a:gd name="T15" fmla="*/ 256 h 114"/>
                  <a:gd name="T16" fmla="*/ 35 w 126"/>
                  <a:gd name="T17" fmla="*/ 216 h 114"/>
                  <a:gd name="T18" fmla="*/ 40 w 126"/>
                  <a:gd name="T19" fmla="*/ 183 h 114"/>
                  <a:gd name="T20" fmla="*/ 43 w 126"/>
                  <a:gd name="T21" fmla="*/ 145 h 114"/>
                  <a:gd name="T22" fmla="*/ 47 w 126"/>
                  <a:gd name="T23" fmla="*/ 112 h 114"/>
                  <a:gd name="T24" fmla="*/ 51 w 126"/>
                  <a:gd name="T25" fmla="*/ 85 h 114"/>
                  <a:gd name="T26" fmla="*/ 55 w 126"/>
                  <a:gd name="T27" fmla="*/ 55 h 114"/>
                  <a:gd name="T28" fmla="*/ 58 w 126"/>
                  <a:gd name="T29" fmla="*/ 30 h 114"/>
                  <a:gd name="T30" fmla="*/ 60 w 126"/>
                  <a:gd name="T31" fmla="*/ 3 h 114"/>
                  <a:gd name="T32" fmla="*/ 63 w 126"/>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14"/>
                  <a:gd name="T53" fmla="*/ 126 w 126"/>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14">
                    <a:moveTo>
                      <a:pt x="0" y="113"/>
                    </a:moveTo>
                    <a:lnTo>
                      <a:pt x="8" y="108"/>
                    </a:lnTo>
                    <a:lnTo>
                      <a:pt x="16" y="103"/>
                    </a:lnTo>
                    <a:lnTo>
                      <a:pt x="25" y="96"/>
                    </a:lnTo>
                    <a:lnTo>
                      <a:pt x="33" y="89"/>
                    </a:lnTo>
                    <a:lnTo>
                      <a:pt x="42" y="81"/>
                    </a:lnTo>
                    <a:lnTo>
                      <a:pt x="51" y="72"/>
                    </a:lnTo>
                    <a:lnTo>
                      <a:pt x="60" y="63"/>
                    </a:lnTo>
                    <a:lnTo>
                      <a:pt x="69" y="54"/>
                    </a:lnTo>
                    <a:lnTo>
                      <a:pt x="78" y="45"/>
                    </a:lnTo>
                    <a:lnTo>
                      <a:pt x="86" y="36"/>
                    </a:lnTo>
                    <a:lnTo>
                      <a:pt x="93" y="28"/>
                    </a:lnTo>
                    <a:lnTo>
                      <a:pt x="101" y="21"/>
                    </a:lnTo>
                    <a:lnTo>
                      <a:pt x="108" y="14"/>
                    </a:lnTo>
                    <a:lnTo>
                      <a:pt x="115" y="8"/>
                    </a:lnTo>
                    <a:lnTo>
                      <a:pt x="120" y="3"/>
                    </a:lnTo>
                    <a:lnTo>
                      <a:pt x="12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5" name="Line 15">
                <a:extLst>
                  <a:ext uri="{FF2B5EF4-FFF2-40B4-BE49-F238E27FC236}">
                    <a16:creationId xmlns:a16="http://schemas.microsoft.com/office/drawing/2014/main" id="{4E027DF5-D9B0-CA68-E1ED-56BD33732307}"/>
                  </a:ext>
                </a:extLst>
              </p:cNvPr>
              <p:cNvSpPr>
                <a:spLocks noChangeShapeType="1"/>
              </p:cNvSpPr>
              <p:nvPr/>
            </p:nvSpPr>
            <p:spPr bwMode="auto">
              <a:xfrm flipH="1" flipV="1">
                <a:off x="1420" y="3406"/>
                <a:ext cx="10"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6" name="Line 16">
                <a:extLst>
                  <a:ext uri="{FF2B5EF4-FFF2-40B4-BE49-F238E27FC236}">
                    <a16:creationId xmlns:a16="http://schemas.microsoft.com/office/drawing/2014/main" id="{5D3E5AFE-66F7-30E1-0CF6-7E6E90D954AB}"/>
                  </a:ext>
                </a:extLst>
              </p:cNvPr>
              <p:cNvSpPr>
                <a:spLocks noChangeShapeType="1"/>
              </p:cNvSpPr>
              <p:nvPr/>
            </p:nvSpPr>
            <p:spPr bwMode="auto">
              <a:xfrm>
                <a:off x="1542" y="3285"/>
                <a:ext cx="3"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7" name="Freeform 17">
                <a:extLst>
                  <a:ext uri="{FF2B5EF4-FFF2-40B4-BE49-F238E27FC236}">
                    <a16:creationId xmlns:a16="http://schemas.microsoft.com/office/drawing/2014/main" id="{86477F93-228B-1B9D-C907-0835A3787CBF}"/>
                  </a:ext>
                </a:extLst>
              </p:cNvPr>
              <p:cNvSpPr>
                <a:spLocks/>
              </p:cNvSpPr>
              <p:nvPr/>
            </p:nvSpPr>
            <p:spPr bwMode="auto">
              <a:xfrm>
                <a:off x="1543" y="3130"/>
                <a:ext cx="142" cy="158"/>
              </a:xfrm>
              <a:custGeom>
                <a:avLst/>
                <a:gdLst>
                  <a:gd name="T0" fmla="*/ 0 w 150"/>
                  <a:gd name="T1" fmla="*/ 508 h 142"/>
                  <a:gd name="T2" fmla="*/ 6 w 150"/>
                  <a:gd name="T3" fmla="*/ 491 h 142"/>
                  <a:gd name="T4" fmla="*/ 9 w 150"/>
                  <a:gd name="T5" fmla="*/ 472 h 142"/>
                  <a:gd name="T6" fmla="*/ 11 w 150"/>
                  <a:gd name="T7" fmla="*/ 441 h 142"/>
                  <a:gd name="T8" fmla="*/ 19 w 150"/>
                  <a:gd name="T9" fmla="*/ 408 h 142"/>
                  <a:gd name="T10" fmla="*/ 24 w 150"/>
                  <a:gd name="T11" fmla="*/ 367 h 142"/>
                  <a:gd name="T12" fmla="*/ 30 w 150"/>
                  <a:gd name="T13" fmla="*/ 323 h 142"/>
                  <a:gd name="T14" fmla="*/ 36 w 150"/>
                  <a:gd name="T15" fmla="*/ 284 h 142"/>
                  <a:gd name="T16" fmla="*/ 44 w 150"/>
                  <a:gd name="T17" fmla="*/ 231 h 142"/>
                  <a:gd name="T18" fmla="*/ 50 w 150"/>
                  <a:gd name="T19" fmla="*/ 190 h 142"/>
                  <a:gd name="T20" fmla="*/ 56 w 150"/>
                  <a:gd name="T21" fmla="*/ 149 h 142"/>
                  <a:gd name="T22" fmla="*/ 62 w 150"/>
                  <a:gd name="T23" fmla="*/ 108 h 142"/>
                  <a:gd name="T24" fmla="*/ 67 w 150"/>
                  <a:gd name="T25" fmla="*/ 70 h 142"/>
                  <a:gd name="T26" fmla="*/ 71 w 150"/>
                  <a:gd name="T27" fmla="*/ 41 h 142"/>
                  <a:gd name="T28" fmla="*/ 75 w 150"/>
                  <a:gd name="T29" fmla="*/ 20 h 142"/>
                  <a:gd name="T30" fmla="*/ 76 w 150"/>
                  <a:gd name="T31" fmla="*/ 1 h 142"/>
                  <a:gd name="T32" fmla="*/ 77 w 150"/>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
                  <a:gd name="T52" fmla="*/ 0 h 142"/>
                  <a:gd name="T53" fmla="*/ 150 w 150"/>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 h="142">
                    <a:moveTo>
                      <a:pt x="0" y="141"/>
                    </a:moveTo>
                    <a:lnTo>
                      <a:pt x="6" y="137"/>
                    </a:lnTo>
                    <a:lnTo>
                      <a:pt x="14" y="131"/>
                    </a:lnTo>
                    <a:lnTo>
                      <a:pt x="23" y="123"/>
                    </a:lnTo>
                    <a:lnTo>
                      <a:pt x="34" y="113"/>
                    </a:lnTo>
                    <a:lnTo>
                      <a:pt x="45" y="102"/>
                    </a:lnTo>
                    <a:lnTo>
                      <a:pt x="58" y="90"/>
                    </a:lnTo>
                    <a:lnTo>
                      <a:pt x="70" y="78"/>
                    </a:lnTo>
                    <a:lnTo>
                      <a:pt x="84" y="65"/>
                    </a:lnTo>
                    <a:lnTo>
                      <a:pt x="96" y="53"/>
                    </a:lnTo>
                    <a:lnTo>
                      <a:pt x="108" y="41"/>
                    </a:lnTo>
                    <a:lnTo>
                      <a:pt x="119" y="30"/>
                    </a:lnTo>
                    <a:lnTo>
                      <a:pt x="129" y="20"/>
                    </a:lnTo>
                    <a:lnTo>
                      <a:pt x="137" y="12"/>
                    </a:lnTo>
                    <a:lnTo>
                      <a:pt x="143" y="5"/>
                    </a:lnTo>
                    <a:lnTo>
                      <a:pt x="147" y="1"/>
                    </a:lnTo>
                    <a:lnTo>
                      <a:pt x="149"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8" name="Line 18">
                <a:extLst>
                  <a:ext uri="{FF2B5EF4-FFF2-40B4-BE49-F238E27FC236}">
                    <a16:creationId xmlns:a16="http://schemas.microsoft.com/office/drawing/2014/main" id="{E5B474EE-F298-F270-A513-911FF1D6BD97}"/>
                  </a:ext>
                </a:extLst>
              </p:cNvPr>
              <p:cNvSpPr>
                <a:spLocks noChangeShapeType="1"/>
              </p:cNvSpPr>
              <p:nvPr/>
            </p:nvSpPr>
            <p:spPr bwMode="auto">
              <a:xfrm flipH="1" flipV="1">
                <a:off x="1539" y="3281"/>
                <a:ext cx="10"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9" name="Line 19">
                <a:extLst>
                  <a:ext uri="{FF2B5EF4-FFF2-40B4-BE49-F238E27FC236}">
                    <a16:creationId xmlns:a16="http://schemas.microsoft.com/office/drawing/2014/main" id="{00913E5F-4CBF-A6E2-47BC-E877418C3127}"/>
                  </a:ext>
                </a:extLst>
              </p:cNvPr>
              <p:cNvSpPr>
                <a:spLocks noChangeShapeType="1"/>
              </p:cNvSpPr>
              <p:nvPr/>
            </p:nvSpPr>
            <p:spPr bwMode="auto">
              <a:xfrm>
                <a:off x="1682" y="3128"/>
                <a:ext cx="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0" name="Line 20">
                <a:extLst>
                  <a:ext uri="{FF2B5EF4-FFF2-40B4-BE49-F238E27FC236}">
                    <a16:creationId xmlns:a16="http://schemas.microsoft.com/office/drawing/2014/main" id="{77CA3589-C1A7-3FE2-4749-2449FFDA14EF}"/>
                  </a:ext>
                </a:extLst>
              </p:cNvPr>
              <p:cNvSpPr>
                <a:spLocks noChangeShapeType="1"/>
              </p:cNvSpPr>
              <p:nvPr/>
            </p:nvSpPr>
            <p:spPr bwMode="auto">
              <a:xfrm flipV="1">
                <a:off x="1688" y="3026"/>
                <a:ext cx="103"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1" name="Freeform 21">
                <a:extLst>
                  <a:ext uri="{FF2B5EF4-FFF2-40B4-BE49-F238E27FC236}">
                    <a16:creationId xmlns:a16="http://schemas.microsoft.com/office/drawing/2014/main" id="{D3D41720-5B7F-C486-60A1-E7562427BAED}"/>
                  </a:ext>
                </a:extLst>
              </p:cNvPr>
              <p:cNvSpPr>
                <a:spLocks/>
              </p:cNvSpPr>
              <p:nvPr/>
            </p:nvSpPr>
            <p:spPr bwMode="auto">
              <a:xfrm>
                <a:off x="1795" y="3027"/>
                <a:ext cx="96" cy="51"/>
              </a:xfrm>
              <a:custGeom>
                <a:avLst/>
                <a:gdLst>
                  <a:gd name="T0" fmla="*/ 0 w 102"/>
                  <a:gd name="T1" fmla="*/ 3 h 46"/>
                  <a:gd name="T2" fmla="*/ 0 w 102"/>
                  <a:gd name="T3" fmla="*/ 3 h 46"/>
                  <a:gd name="T4" fmla="*/ 1 w 102"/>
                  <a:gd name="T5" fmla="*/ 2 h 46"/>
                  <a:gd name="T6" fmla="*/ 2 w 102"/>
                  <a:gd name="T7" fmla="*/ 1 h 46"/>
                  <a:gd name="T8" fmla="*/ 4 w 102"/>
                  <a:gd name="T9" fmla="*/ 1 h 46"/>
                  <a:gd name="T10" fmla="*/ 7 w 102"/>
                  <a:gd name="T11" fmla="*/ 0 h 46"/>
                  <a:gd name="T12" fmla="*/ 8 w 102"/>
                  <a:gd name="T13" fmla="*/ 0 h 46"/>
                  <a:gd name="T14" fmla="*/ 8 w 102"/>
                  <a:gd name="T15" fmla="*/ 0 h 46"/>
                  <a:gd name="T16" fmla="*/ 8 w 102"/>
                  <a:gd name="T17" fmla="*/ 1 h 46"/>
                  <a:gd name="T18" fmla="*/ 13 w 102"/>
                  <a:gd name="T19" fmla="*/ 2 h 46"/>
                  <a:gd name="T20" fmla="*/ 17 w 102"/>
                  <a:gd name="T21" fmla="*/ 20 h 46"/>
                  <a:gd name="T22" fmla="*/ 21 w 102"/>
                  <a:gd name="T23" fmla="*/ 27 h 46"/>
                  <a:gd name="T24" fmla="*/ 24 w 102"/>
                  <a:gd name="T25" fmla="*/ 45 h 46"/>
                  <a:gd name="T26" fmla="*/ 30 w 102"/>
                  <a:gd name="T27" fmla="*/ 61 h 46"/>
                  <a:gd name="T28" fmla="*/ 36 w 102"/>
                  <a:gd name="T29" fmla="*/ 89 h 46"/>
                  <a:gd name="T30" fmla="*/ 41 w 102"/>
                  <a:gd name="T31" fmla="*/ 121 h 46"/>
                  <a:gd name="T32" fmla="*/ 49 w 102"/>
                  <a:gd name="T33" fmla="*/ 154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46"/>
                  <a:gd name="T53" fmla="*/ 102 w 10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46">
                    <a:moveTo>
                      <a:pt x="0" y="3"/>
                    </a:moveTo>
                    <a:lnTo>
                      <a:pt x="0" y="3"/>
                    </a:lnTo>
                    <a:lnTo>
                      <a:pt x="1" y="2"/>
                    </a:lnTo>
                    <a:lnTo>
                      <a:pt x="2" y="1"/>
                    </a:lnTo>
                    <a:lnTo>
                      <a:pt x="4" y="1"/>
                    </a:lnTo>
                    <a:lnTo>
                      <a:pt x="7" y="0"/>
                    </a:lnTo>
                    <a:lnTo>
                      <a:pt x="10" y="0"/>
                    </a:lnTo>
                    <a:lnTo>
                      <a:pt x="15" y="0"/>
                    </a:lnTo>
                    <a:lnTo>
                      <a:pt x="19" y="1"/>
                    </a:lnTo>
                    <a:lnTo>
                      <a:pt x="26" y="2"/>
                    </a:lnTo>
                    <a:lnTo>
                      <a:pt x="33" y="5"/>
                    </a:lnTo>
                    <a:lnTo>
                      <a:pt x="42" y="8"/>
                    </a:lnTo>
                    <a:lnTo>
                      <a:pt x="51" y="13"/>
                    </a:lnTo>
                    <a:lnTo>
                      <a:pt x="62" y="18"/>
                    </a:lnTo>
                    <a:lnTo>
                      <a:pt x="73" y="26"/>
                    </a:lnTo>
                    <a:lnTo>
                      <a:pt x="86" y="34"/>
                    </a:lnTo>
                    <a:lnTo>
                      <a:pt x="101" y="4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2" name="Line 22">
                <a:extLst>
                  <a:ext uri="{FF2B5EF4-FFF2-40B4-BE49-F238E27FC236}">
                    <a16:creationId xmlns:a16="http://schemas.microsoft.com/office/drawing/2014/main" id="{3EA69890-A1B6-0C4B-ABD8-3762EC199B15}"/>
                  </a:ext>
                </a:extLst>
              </p:cNvPr>
              <p:cNvSpPr>
                <a:spLocks noChangeShapeType="1"/>
              </p:cNvSpPr>
              <p:nvPr/>
            </p:nvSpPr>
            <p:spPr bwMode="auto">
              <a:xfrm flipH="1" flipV="1">
                <a:off x="1788" y="3024"/>
                <a:ext cx="13" cy="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3" name="Line 23">
                <a:extLst>
                  <a:ext uri="{FF2B5EF4-FFF2-40B4-BE49-F238E27FC236}">
                    <a16:creationId xmlns:a16="http://schemas.microsoft.com/office/drawing/2014/main" id="{45C6BC77-7A15-0004-50D3-DC34B9749603}"/>
                  </a:ext>
                </a:extLst>
              </p:cNvPr>
              <p:cNvSpPr>
                <a:spLocks noChangeShapeType="1"/>
              </p:cNvSpPr>
              <p:nvPr/>
            </p:nvSpPr>
            <p:spPr bwMode="auto">
              <a:xfrm flipH="1">
                <a:off x="1885" y="3075"/>
                <a:ext cx="12"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4" name="Freeform 24">
                <a:extLst>
                  <a:ext uri="{FF2B5EF4-FFF2-40B4-BE49-F238E27FC236}">
                    <a16:creationId xmlns:a16="http://schemas.microsoft.com/office/drawing/2014/main" id="{29CCE542-BD20-2C1A-90C9-67813938B8B1}"/>
                  </a:ext>
                </a:extLst>
              </p:cNvPr>
              <p:cNvSpPr>
                <a:spLocks/>
              </p:cNvSpPr>
              <p:nvPr/>
            </p:nvSpPr>
            <p:spPr bwMode="auto">
              <a:xfrm>
                <a:off x="1890" y="3067"/>
                <a:ext cx="104" cy="26"/>
              </a:xfrm>
              <a:custGeom>
                <a:avLst/>
                <a:gdLst>
                  <a:gd name="T0" fmla="*/ 0 w 109"/>
                  <a:gd name="T1" fmla="*/ 37 h 23"/>
                  <a:gd name="T2" fmla="*/ 6 w 109"/>
                  <a:gd name="T3" fmla="*/ 58 h 23"/>
                  <a:gd name="T4" fmla="*/ 10 w 109"/>
                  <a:gd name="T5" fmla="*/ 68 h 23"/>
                  <a:gd name="T6" fmla="*/ 10 w 109"/>
                  <a:gd name="T7" fmla="*/ 85 h 23"/>
                  <a:gd name="T8" fmla="*/ 14 w 109"/>
                  <a:gd name="T9" fmla="*/ 96 h 23"/>
                  <a:gd name="T10" fmla="*/ 21 w 109"/>
                  <a:gd name="T11" fmla="*/ 97 h 23"/>
                  <a:gd name="T12" fmla="*/ 25 w 109"/>
                  <a:gd name="T13" fmla="*/ 97 h 23"/>
                  <a:gd name="T14" fmla="*/ 29 w 109"/>
                  <a:gd name="T15" fmla="*/ 97 h 23"/>
                  <a:gd name="T16" fmla="*/ 32 w 109"/>
                  <a:gd name="T17" fmla="*/ 97 h 23"/>
                  <a:gd name="T18" fmla="*/ 36 w 109"/>
                  <a:gd name="T19" fmla="*/ 96 h 23"/>
                  <a:gd name="T20" fmla="*/ 42 w 109"/>
                  <a:gd name="T21" fmla="*/ 85 h 23"/>
                  <a:gd name="T22" fmla="*/ 46 w 109"/>
                  <a:gd name="T23" fmla="*/ 75 h 23"/>
                  <a:gd name="T24" fmla="*/ 49 w 109"/>
                  <a:gd name="T25" fmla="*/ 60 h 23"/>
                  <a:gd name="T26" fmla="*/ 52 w 109"/>
                  <a:gd name="T27" fmla="*/ 47 h 23"/>
                  <a:gd name="T28" fmla="*/ 56 w 109"/>
                  <a:gd name="T29" fmla="*/ 33 h 23"/>
                  <a:gd name="T30" fmla="*/ 59 w 109"/>
                  <a:gd name="T31" fmla="*/ 20 h 23"/>
                  <a:gd name="T32" fmla="*/ 62 w 109"/>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23"/>
                  <a:gd name="T53" fmla="*/ 109 w 109"/>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23">
                    <a:moveTo>
                      <a:pt x="0" y="9"/>
                    </a:moveTo>
                    <a:lnTo>
                      <a:pt x="6" y="13"/>
                    </a:lnTo>
                    <a:lnTo>
                      <a:pt x="12" y="16"/>
                    </a:lnTo>
                    <a:lnTo>
                      <a:pt x="19" y="19"/>
                    </a:lnTo>
                    <a:lnTo>
                      <a:pt x="26" y="21"/>
                    </a:lnTo>
                    <a:lnTo>
                      <a:pt x="34" y="22"/>
                    </a:lnTo>
                    <a:lnTo>
                      <a:pt x="42" y="22"/>
                    </a:lnTo>
                    <a:lnTo>
                      <a:pt x="50" y="22"/>
                    </a:lnTo>
                    <a:lnTo>
                      <a:pt x="57" y="22"/>
                    </a:lnTo>
                    <a:lnTo>
                      <a:pt x="64" y="21"/>
                    </a:lnTo>
                    <a:lnTo>
                      <a:pt x="72" y="19"/>
                    </a:lnTo>
                    <a:lnTo>
                      <a:pt x="79" y="17"/>
                    </a:lnTo>
                    <a:lnTo>
                      <a:pt x="86" y="14"/>
                    </a:lnTo>
                    <a:lnTo>
                      <a:pt x="92" y="11"/>
                    </a:lnTo>
                    <a:lnTo>
                      <a:pt x="98" y="8"/>
                    </a:lnTo>
                    <a:lnTo>
                      <a:pt x="104" y="4"/>
                    </a:lnTo>
                    <a:lnTo>
                      <a:pt x="10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5" name="Line 25">
                <a:extLst>
                  <a:ext uri="{FF2B5EF4-FFF2-40B4-BE49-F238E27FC236}">
                    <a16:creationId xmlns:a16="http://schemas.microsoft.com/office/drawing/2014/main" id="{DA949F78-4880-4387-E4B2-3D432BF8E1E2}"/>
                  </a:ext>
                </a:extLst>
              </p:cNvPr>
              <p:cNvSpPr>
                <a:spLocks noChangeShapeType="1"/>
              </p:cNvSpPr>
              <p:nvPr/>
            </p:nvSpPr>
            <p:spPr bwMode="auto">
              <a:xfrm flipV="1">
                <a:off x="1888" y="3071"/>
                <a:ext cx="4"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6" name="Line 26">
                <a:extLst>
                  <a:ext uri="{FF2B5EF4-FFF2-40B4-BE49-F238E27FC236}">
                    <a16:creationId xmlns:a16="http://schemas.microsoft.com/office/drawing/2014/main" id="{FAC7CF5C-7EDE-6E6B-85EF-DC76C70492C3}"/>
                  </a:ext>
                </a:extLst>
              </p:cNvPr>
              <p:cNvSpPr>
                <a:spLocks noChangeShapeType="1"/>
              </p:cNvSpPr>
              <p:nvPr/>
            </p:nvSpPr>
            <p:spPr bwMode="auto">
              <a:xfrm>
                <a:off x="1991" y="3065"/>
                <a:ext cx="4"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7" name="Freeform 27">
                <a:extLst>
                  <a:ext uri="{FF2B5EF4-FFF2-40B4-BE49-F238E27FC236}">
                    <a16:creationId xmlns:a16="http://schemas.microsoft.com/office/drawing/2014/main" id="{C263134D-E0B3-BCD8-2BA6-65EB6B9B18CF}"/>
                  </a:ext>
                </a:extLst>
              </p:cNvPr>
              <p:cNvSpPr>
                <a:spLocks/>
              </p:cNvSpPr>
              <p:nvPr/>
            </p:nvSpPr>
            <p:spPr bwMode="auto">
              <a:xfrm>
                <a:off x="1956" y="2946"/>
                <a:ext cx="42" cy="122"/>
              </a:xfrm>
              <a:custGeom>
                <a:avLst/>
                <a:gdLst>
                  <a:gd name="T0" fmla="*/ 26 w 43"/>
                  <a:gd name="T1" fmla="*/ 377 h 110"/>
                  <a:gd name="T2" fmla="*/ 29 w 43"/>
                  <a:gd name="T3" fmla="*/ 359 h 110"/>
                  <a:gd name="T4" fmla="*/ 30 w 43"/>
                  <a:gd name="T5" fmla="*/ 340 h 110"/>
                  <a:gd name="T6" fmla="*/ 29 w 43"/>
                  <a:gd name="T7" fmla="*/ 317 h 110"/>
                  <a:gd name="T8" fmla="*/ 26 w 43"/>
                  <a:gd name="T9" fmla="*/ 289 h 110"/>
                  <a:gd name="T10" fmla="*/ 22 w 43"/>
                  <a:gd name="T11" fmla="*/ 263 h 110"/>
                  <a:gd name="T12" fmla="*/ 21 w 43"/>
                  <a:gd name="T13" fmla="*/ 237 h 110"/>
                  <a:gd name="T14" fmla="*/ 21 w 43"/>
                  <a:gd name="T15" fmla="*/ 211 h 110"/>
                  <a:gd name="T16" fmla="*/ 18 w 43"/>
                  <a:gd name="T17" fmla="*/ 184 h 110"/>
                  <a:gd name="T18" fmla="*/ 12 w 43"/>
                  <a:gd name="T19" fmla="*/ 154 h 110"/>
                  <a:gd name="T20" fmla="*/ 8 w 43"/>
                  <a:gd name="T21" fmla="*/ 125 h 110"/>
                  <a:gd name="T22" fmla="*/ 3 w 43"/>
                  <a:gd name="T23" fmla="*/ 99 h 110"/>
                  <a:gd name="T24" fmla="*/ 1 w 43"/>
                  <a:gd name="T25" fmla="*/ 75 h 110"/>
                  <a:gd name="T26" fmla="*/ 0 w 43"/>
                  <a:gd name="T27" fmla="*/ 53 h 110"/>
                  <a:gd name="T28" fmla="*/ 0 w 43"/>
                  <a:gd name="T29" fmla="*/ 33 h 110"/>
                  <a:gd name="T30" fmla="*/ 3 w 43"/>
                  <a:gd name="T31" fmla="*/ 4 h 110"/>
                  <a:gd name="T32" fmla="*/ 9 w 43"/>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10"/>
                  <a:gd name="T53" fmla="*/ 43 w 43"/>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10">
                    <a:moveTo>
                      <a:pt x="38" y="109"/>
                    </a:moveTo>
                    <a:lnTo>
                      <a:pt x="41" y="104"/>
                    </a:lnTo>
                    <a:lnTo>
                      <a:pt x="42" y="98"/>
                    </a:lnTo>
                    <a:lnTo>
                      <a:pt x="41" y="91"/>
                    </a:lnTo>
                    <a:lnTo>
                      <a:pt x="38" y="84"/>
                    </a:lnTo>
                    <a:lnTo>
                      <a:pt x="34" y="77"/>
                    </a:lnTo>
                    <a:lnTo>
                      <a:pt x="29" y="69"/>
                    </a:lnTo>
                    <a:lnTo>
                      <a:pt x="23" y="61"/>
                    </a:lnTo>
                    <a:lnTo>
                      <a:pt x="18" y="53"/>
                    </a:lnTo>
                    <a:lnTo>
                      <a:pt x="12" y="45"/>
                    </a:lnTo>
                    <a:lnTo>
                      <a:pt x="8" y="37"/>
                    </a:lnTo>
                    <a:lnTo>
                      <a:pt x="3" y="29"/>
                    </a:lnTo>
                    <a:lnTo>
                      <a:pt x="1" y="22"/>
                    </a:lnTo>
                    <a:lnTo>
                      <a:pt x="0" y="15"/>
                    </a:lnTo>
                    <a:lnTo>
                      <a:pt x="0" y="10"/>
                    </a:lnTo>
                    <a:lnTo>
                      <a:pt x="3" y="4"/>
                    </a:lnTo>
                    <a:lnTo>
                      <a:pt x="9"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8" name="Line 28">
                <a:extLst>
                  <a:ext uri="{FF2B5EF4-FFF2-40B4-BE49-F238E27FC236}">
                    <a16:creationId xmlns:a16="http://schemas.microsoft.com/office/drawing/2014/main" id="{E2858859-8771-7778-3409-9947E4AB6644}"/>
                  </a:ext>
                </a:extLst>
              </p:cNvPr>
              <p:cNvSpPr>
                <a:spLocks noChangeShapeType="1"/>
              </p:cNvSpPr>
              <p:nvPr/>
            </p:nvSpPr>
            <p:spPr bwMode="auto">
              <a:xfrm flipH="1" flipV="1">
                <a:off x="1988" y="3061"/>
                <a:ext cx="11" cy="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9" name="Line 29">
                <a:extLst>
                  <a:ext uri="{FF2B5EF4-FFF2-40B4-BE49-F238E27FC236}">
                    <a16:creationId xmlns:a16="http://schemas.microsoft.com/office/drawing/2014/main" id="{ADFDAA94-8F72-31EC-C369-11A821B3DD16}"/>
                  </a:ext>
                </a:extLst>
              </p:cNvPr>
              <p:cNvSpPr>
                <a:spLocks noChangeShapeType="1"/>
              </p:cNvSpPr>
              <p:nvPr/>
            </p:nvSpPr>
            <p:spPr bwMode="auto">
              <a:xfrm>
                <a:off x="1964" y="2943"/>
                <a:ext cx="2"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70" name="Freeform 30">
                <a:extLst>
                  <a:ext uri="{FF2B5EF4-FFF2-40B4-BE49-F238E27FC236}">
                    <a16:creationId xmlns:a16="http://schemas.microsoft.com/office/drawing/2014/main" id="{C31B4474-8BB3-3696-3A26-F84E0FDD4174}"/>
                  </a:ext>
                </a:extLst>
              </p:cNvPr>
              <p:cNvSpPr>
                <a:spLocks/>
              </p:cNvSpPr>
              <p:nvPr/>
            </p:nvSpPr>
            <p:spPr bwMode="auto">
              <a:xfrm>
                <a:off x="1965" y="2820"/>
                <a:ext cx="69" cy="127"/>
              </a:xfrm>
              <a:custGeom>
                <a:avLst/>
                <a:gdLst>
                  <a:gd name="T0" fmla="*/ 0 w 73"/>
                  <a:gd name="T1" fmla="*/ 459 h 113"/>
                  <a:gd name="T2" fmla="*/ 8 w 73"/>
                  <a:gd name="T3" fmla="*/ 437 h 113"/>
                  <a:gd name="T4" fmla="*/ 9 w 73"/>
                  <a:gd name="T5" fmla="*/ 420 h 113"/>
                  <a:gd name="T6" fmla="*/ 11 w 73"/>
                  <a:gd name="T7" fmla="*/ 397 h 113"/>
                  <a:gd name="T8" fmla="*/ 16 w 73"/>
                  <a:gd name="T9" fmla="*/ 371 h 113"/>
                  <a:gd name="T10" fmla="*/ 19 w 73"/>
                  <a:gd name="T11" fmla="*/ 346 h 113"/>
                  <a:gd name="T12" fmla="*/ 22 w 73"/>
                  <a:gd name="T13" fmla="*/ 314 h 113"/>
                  <a:gd name="T14" fmla="*/ 24 w 73"/>
                  <a:gd name="T15" fmla="*/ 282 h 113"/>
                  <a:gd name="T16" fmla="*/ 26 w 73"/>
                  <a:gd name="T17" fmla="*/ 251 h 113"/>
                  <a:gd name="T18" fmla="*/ 29 w 73"/>
                  <a:gd name="T19" fmla="*/ 215 h 113"/>
                  <a:gd name="T20" fmla="*/ 32 w 73"/>
                  <a:gd name="T21" fmla="*/ 183 h 113"/>
                  <a:gd name="T22" fmla="*/ 33 w 73"/>
                  <a:gd name="T23" fmla="*/ 151 h 113"/>
                  <a:gd name="T24" fmla="*/ 35 w 73"/>
                  <a:gd name="T25" fmla="*/ 119 h 113"/>
                  <a:gd name="T26" fmla="*/ 37 w 73"/>
                  <a:gd name="T27" fmla="*/ 88 h 113"/>
                  <a:gd name="T28" fmla="*/ 37 w 73"/>
                  <a:gd name="T29" fmla="*/ 54 h 113"/>
                  <a:gd name="T30" fmla="*/ 37 w 73"/>
                  <a:gd name="T31" fmla="*/ 27 h 113"/>
                  <a:gd name="T32" fmla="*/ 37 w 73"/>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13"/>
                  <a:gd name="T53" fmla="*/ 73 w 73"/>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13">
                    <a:moveTo>
                      <a:pt x="0" y="112"/>
                    </a:moveTo>
                    <a:lnTo>
                      <a:pt x="8" y="108"/>
                    </a:lnTo>
                    <a:lnTo>
                      <a:pt x="15" y="104"/>
                    </a:lnTo>
                    <a:lnTo>
                      <a:pt x="23" y="98"/>
                    </a:lnTo>
                    <a:lnTo>
                      <a:pt x="29" y="92"/>
                    </a:lnTo>
                    <a:lnTo>
                      <a:pt x="35" y="85"/>
                    </a:lnTo>
                    <a:lnTo>
                      <a:pt x="42" y="77"/>
                    </a:lnTo>
                    <a:lnTo>
                      <a:pt x="47" y="69"/>
                    </a:lnTo>
                    <a:lnTo>
                      <a:pt x="53" y="61"/>
                    </a:lnTo>
                    <a:lnTo>
                      <a:pt x="57" y="53"/>
                    </a:lnTo>
                    <a:lnTo>
                      <a:pt x="62" y="45"/>
                    </a:lnTo>
                    <a:lnTo>
                      <a:pt x="65" y="37"/>
                    </a:lnTo>
                    <a:lnTo>
                      <a:pt x="69" y="29"/>
                    </a:lnTo>
                    <a:lnTo>
                      <a:pt x="71" y="21"/>
                    </a:lnTo>
                    <a:lnTo>
                      <a:pt x="72" y="13"/>
                    </a:lnTo>
                    <a:lnTo>
                      <a:pt x="72" y="7"/>
                    </a:lnTo>
                    <a:lnTo>
                      <a:pt x="7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71" name="Line 31">
                <a:extLst>
                  <a:ext uri="{FF2B5EF4-FFF2-40B4-BE49-F238E27FC236}">
                    <a16:creationId xmlns:a16="http://schemas.microsoft.com/office/drawing/2014/main" id="{342D0A17-8B58-3137-3C0E-B4F047305E03}"/>
                  </a:ext>
                </a:extLst>
              </p:cNvPr>
              <p:cNvSpPr>
                <a:spLocks noChangeShapeType="1"/>
              </p:cNvSpPr>
              <p:nvPr/>
            </p:nvSpPr>
            <p:spPr bwMode="auto">
              <a:xfrm flipH="1" flipV="1">
                <a:off x="1960" y="2939"/>
                <a:ext cx="10"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72" name="Line 32">
                <a:extLst>
                  <a:ext uri="{FF2B5EF4-FFF2-40B4-BE49-F238E27FC236}">
                    <a16:creationId xmlns:a16="http://schemas.microsoft.com/office/drawing/2014/main" id="{84F8E00E-234C-F6CC-6F17-AE07862EC4DF}"/>
                  </a:ext>
                </a:extLst>
              </p:cNvPr>
              <p:cNvSpPr>
                <a:spLocks noChangeShapeType="1"/>
              </p:cNvSpPr>
              <p:nvPr/>
            </p:nvSpPr>
            <p:spPr bwMode="auto">
              <a:xfrm flipV="1">
                <a:off x="2030" y="2816"/>
                <a:ext cx="5"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73" name="Freeform 33">
                <a:extLst>
                  <a:ext uri="{FF2B5EF4-FFF2-40B4-BE49-F238E27FC236}">
                    <a16:creationId xmlns:a16="http://schemas.microsoft.com/office/drawing/2014/main" id="{09258454-3F6B-B28B-7967-A47CBEECE407}"/>
                  </a:ext>
                </a:extLst>
              </p:cNvPr>
              <p:cNvSpPr>
                <a:spLocks/>
              </p:cNvSpPr>
              <p:nvPr/>
            </p:nvSpPr>
            <p:spPr bwMode="auto">
              <a:xfrm>
                <a:off x="2031" y="2616"/>
                <a:ext cx="32" cy="206"/>
              </a:xfrm>
              <a:custGeom>
                <a:avLst/>
                <a:gdLst>
                  <a:gd name="T0" fmla="*/ 1 w 34"/>
                  <a:gd name="T1" fmla="*/ 710 h 184"/>
                  <a:gd name="T2" fmla="*/ 0 w 34"/>
                  <a:gd name="T3" fmla="*/ 682 h 184"/>
                  <a:gd name="T4" fmla="*/ 0 w 34"/>
                  <a:gd name="T5" fmla="*/ 646 h 184"/>
                  <a:gd name="T6" fmla="*/ 0 w 34"/>
                  <a:gd name="T7" fmla="*/ 609 h 184"/>
                  <a:gd name="T8" fmla="*/ 1 w 34"/>
                  <a:gd name="T9" fmla="*/ 562 h 184"/>
                  <a:gd name="T10" fmla="*/ 3 w 34"/>
                  <a:gd name="T11" fmla="*/ 516 h 184"/>
                  <a:gd name="T12" fmla="*/ 6 w 34"/>
                  <a:gd name="T13" fmla="*/ 468 h 184"/>
                  <a:gd name="T14" fmla="*/ 8 w 34"/>
                  <a:gd name="T15" fmla="*/ 412 h 184"/>
                  <a:gd name="T16" fmla="*/ 8 w 34"/>
                  <a:gd name="T17" fmla="*/ 357 h 184"/>
                  <a:gd name="T18" fmla="*/ 8 w 34"/>
                  <a:gd name="T19" fmla="*/ 307 h 184"/>
                  <a:gd name="T20" fmla="*/ 8 w 34"/>
                  <a:gd name="T21" fmla="*/ 255 h 184"/>
                  <a:gd name="T22" fmla="*/ 8 w 34"/>
                  <a:gd name="T23" fmla="*/ 202 h 184"/>
                  <a:gd name="T24" fmla="*/ 11 w 34"/>
                  <a:gd name="T25" fmla="*/ 156 h 184"/>
                  <a:gd name="T26" fmla="*/ 13 w 34"/>
                  <a:gd name="T27" fmla="*/ 107 h 184"/>
                  <a:gd name="T28" fmla="*/ 14 w 34"/>
                  <a:gd name="T29" fmla="*/ 67 h 184"/>
                  <a:gd name="T30" fmla="*/ 16 w 34"/>
                  <a:gd name="T31" fmla="*/ 30 h 184"/>
                  <a:gd name="T32" fmla="*/ 17 w 34"/>
                  <a:gd name="T33" fmla="*/ 0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4"/>
                  <a:gd name="T53" fmla="*/ 34 w 34"/>
                  <a:gd name="T54" fmla="*/ 184 h 1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4">
                    <a:moveTo>
                      <a:pt x="1" y="183"/>
                    </a:moveTo>
                    <a:lnTo>
                      <a:pt x="0" y="176"/>
                    </a:lnTo>
                    <a:lnTo>
                      <a:pt x="0" y="167"/>
                    </a:lnTo>
                    <a:lnTo>
                      <a:pt x="0" y="157"/>
                    </a:lnTo>
                    <a:lnTo>
                      <a:pt x="1" y="146"/>
                    </a:lnTo>
                    <a:lnTo>
                      <a:pt x="3" y="134"/>
                    </a:lnTo>
                    <a:lnTo>
                      <a:pt x="6" y="121"/>
                    </a:lnTo>
                    <a:lnTo>
                      <a:pt x="8" y="107"/>
                    </a:lnTo>
                    <a:lnTo>
                      <a:pt x="10" y="93"/>
                    </a:lnTo>
                    <a:lnTo>
                      <a:pt x="14" y="79"/>
                    </a:lnTo>
                    <a:lnTo>
                      <a:pt x="17" y="66"/>
                    </a:lnTo>
                    <a:lnTo>
                      <a:pt x="19" y="52"/>
                    </a:lnTo>
                    <a:lnTo>
                      <a:pt x="23" y="40"/>
                    </a:lnTo>
                    <a:lnTo>
                      <a:pt x="26" y="28"/>
                    </a:lnTo>
                    <a:lnTo>
                      <a:pt x="28" y="17"/>
                    </a:lnTo>
                    <a:lnTo>
                      <a:pt x="31" y="8"/>
                    </a:lnTo>
                    <a:lnTo>
                      <a:pt x="3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74" name="Line 34">
                <a:extLst>
                  <a:ext uri="{FF2B5EF4-FFF2-40B4-BE49-F238E27FC236}">
                    <a16:creationId xmlns:a16="http://schemas.microsoft.com/office/drawing/2014/main" id="{A343D727-37E4-5003-2B16-7C71A3E2FE89}"/>
                  </a:ext>
                </a:extLst>
              </p:cNvPr>
              <p:cNvSpPr>
                <a:spLocks noChangeShapeType="1"/>
              </p:cNvSpPr>
              <p:nvPr/>
            </p:nvSpPr>
            <p:spPr bwMode="auto">
              <a:xfrm flipH="1">
                <a:off x="2026" y="2820"/>
                <a:ext cx="13"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75" name="Line 35">
                <a:extLst>
                  <a:ext uri="{FF2B5EF4-FFF2-40B4-BE49-F238E27FC236}">
                    <a16:creationId xmlns:a16="http://schemas.microsoft.com/office/drawing/2014/main" id="{BB210790-BABE-4429-16FD-934160944BBA}"/>
                  </a:ext>
                </a:extLst>
              </p:cNvPr>
              <p:cNvSpPr>
                <a:spLocks noChangeShapeType="1"/>
              </p:cNvSpPr>
              <p:nvPr/>
            </p:nvSpPr>
            <p:spPr bwMode="auto">
              <a:xfrm>
                <a:off x="2059" y="2616"/>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76" name="Freeform 36">
                <a:extLst>
                  <a:ext uri="{FF2B5EF4-FFF2-40B4-BE49-F238E27FC236}">
                    <a16:creationId xmlns:a16="http://schemas.microsoft.com/office/drawing/2014/main" id="{BCA05E6F-8EC0-8002-A762-AE973A8ECEB3}"/>
                  </a:ext>
                </a:extLst>
              </p:cNvPr>
              <p:cNvSpPr>
                <a:spLocks/>
              </p:cNvSpPr>
              <p:nvPr/>
            </p:nvSpPr>
            <p:spPr bwMode="auto">
              <a:xfrm>
                <a:off x="2062" y="2443"/>
                <a:ext cx="175" cy="174"/>
              </a:xfrm>
              <a:custGeom>
                <a:avLst/>
                <a:gdLst>
                  <a:gd name="T0" fmla="*/ 0 w 185"/>
                  <a:gd name="T1" fmla="*/ 578 h 156"/>
                  <a:gd name="T2" fmla="*/ 2 w 185"/>
                  <a:gd name="T3" fmla="*/ 545 h 156"/>
                  <a:gd name="T4" fmla="*/ 9 w 185"/>
                  <a:gd name="T5" fmla="*/ 514 h 156"/>
                  <a:gd name="T6" fmla="*/ 9 w 185"/>
                  <a:gd name="T7" fmla="*/ 478 h 156"/>
                  <a:gd name="T8" fmla="*/ 17 w 185"/>
                  <a:gd name="T9" fmla="*/ 433 h 156"/>
                  <a:gd name="T10" fmla="*/ 24 w 185"/>
                  <a:gd name="T11" fmla="*/ 388 h 156"/>
                  <a:gd name="T12" fmla="*/ 32 w 185"/>
                  <a:gd name="T13" fmla="*/ 347 h 156"/>
                  <a:gd name="T14" fmla="*/ 40 w 185"/>
                  <a:gd name="T15" fmla="*/ 299 h 156"/>
                  <a:gd name="T16" fmla="*/ 48 w 185"/>
                  <a:gd name="T17" fmla="*/ 255 h 156"/>
                  <a:gd name="T18" fmla="*/ 57 w 185"/>
                  <a:gd name="T19" fmla="*/ 212 h 156"/>
                  <a:gd name="T20" fmla="*/ 65 w 185"/>
                  <a:gd name="T21" fmla="*/ 165 h 156"/>
                  <a:gd name="T22" fmla="*/ 73 w 185"/>
                  <a:gd name="T23" fmla="*/ 125 h 156"/>
                  <a:gd name="T24" fmla="*/ 80 w 185"/>
                  <a:gd name="T25" fmla="*/ 95 h 156"/>
                  <a:gd name="T26" fmla="*/ 86 w 185"/>
                  <a:gd name="T27" fmla="*/ 61 h 156"/>
                  <a:gd name="T28" fmla="*/ 91 w 185"/>
                  <a:gd name="T29" fmla="*/ 31 h 156"/>
                  <a:gd name="T30" fmla="*/ 94 w 185"/>
                  <a:gd name="T31" fmla="*/ 4 h 156"/>
                  <a:gd name="T32" fmla="*/ 95 w 185"/>
                  <a:gd name="T33" fmla="*/ 0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
                  <a:gd name="T52" fmla="*/ 0 h 156"/>
                  <a:gd name="T53" fmla="*/ 185 w 185"/>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 h="156">
                    <a:moveTo>
                      <a:pt x="0" y="155"/>
                    </a:moveTo>
                    <a:lnTo>
                      <a:pt x="2" y="147"/>
                    </a:lnTo>
                    <a:lnTo>
                      <a:pt x="9" y="138"/>
                    </a:lnTo>
                    <a:lnTo>
                      <a:pt x="19" y="128"/>
                    </a:lnTo>
                    <a:lnTo>
                      <a:pt x="31" y="117"/>
                    </a:lnTo>
                    <a:lnTo>
                      <a:pt x="46" y="105"/>
                    </a:lnTo>
                    <a:lnTo>
                      <a:pt x="61" y="93"/>
                    </a:lnTo>
                    <a:lnTo>
                      <a:pt x="77" y="81"/>
                    </a:lnTo>
                    <a:lnTo>
                      <a:pt x="94" y="69"/>
                    </a:lnTo>
                    <a:lnTo>
                      <a:pt x="111" y="57"/>
                    </a:lnTo>
                    <a:lnTo>
                      <a:pt x="128" y="45"/>
                    </a:lnTo>
                    <a:lnTo>
                      <a:pt x="142" y="34"/>
                    </a:lnTo>
                    <a:lnTo>
                      <a:pt x="156" y="25"/>
                    </a:lnTo>
                    <a:lnTo>
                      <a:pt x="167" y="16"/>
                    </a:lnTo>
                    <a:lnTo>
                      <a:pt x="176" y="9"/>
                    </a:lnTo>
                    <a:lnTo>
                      <a:pt x="182" y="4"/>
                    </a:lnTo>
                    <a:lnTo>
                      <a:pt x="18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77" name="Line 37">
                <a:extLst>
                  <a:ext uri="{FF2B5EF4-FFF2-40B4-BE49-F238E27FC236}">
                    <a16:creationId xmlns:a16="http://schemas.microsoft.com/office/drawing/2014/main" id="{6CAB27BF-F944-1417-E47B-D2DD888B22B5}"/>
                  </a:ext>
                </a:extLst>
              </p:cNvPr>
              <p:cNvSpPr>
                <a:spLocks noChangeShapeType="1"/>
              </p:cNvSpPr>
              <p:nvPr/>
            </p:nvSpPr>
            <p:spPr bwMode="auto">
              <a:xfrm flipH="1">
                <a:off x="2055" y="2616"/>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78" name="Line 38">
                <a:extLst>
                  <a:ext uri="{FF2B5EF4-FFF2-40B4-BE49-F238E27FC236}">
                    <a16:creationId xmlns:a16="http://schemas.microsoft.com/office/drawing/2014/main" id="{536DBEF5-9DEE-52EB-7924-3D86FDB5070F}"/>
                  </a:ext>
                </a:extLst>
              </p:cNvPr>
              <p:cNvSpPr>
                <a:spLocks noChangeShapeType="1"/>
              </p:cNvSpPr>
              <p:nvPr/>
            </p:nvSpPr>
            <p:spPr bwMode="auto">
              <a:xfrm>
                <a:off x="2234" y="2443"/>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79" name="Freeform 39">
                <a:extLst>
                  <a:ext uri="{FF2B5EF4-FFF2-40B4-BE49-F238E27FC236}">
                    <a16:creationId xmlns:a16="http://schemas.microsoft.com/office/drawing/2014/main" id="{10EB970A-E62A-CA90-CDA9-08F89168FC24}"/>
                  </a:ext>
                </a:extLst>
              </p:cNvPr>
              <p:cNvSpPr>
                <a:spLocks/>
              </p:cNvSpPr>
              <p:nvPr/>
            </p:nvSpPr>
            <p:spPr bwMode="auto">
              <a:xfrm>
                <a:off x="2216" y="2355"/>
                <a:ext cx="21" cy="89"/>
              </a:xfrm>
              <a:custGeom>
                <a:avLst/>
                <a:gdLst>
                  <a:gd name="T0" fmla="*/ 11 w 22"/>
                  <a:gd name="T1" fmla="*/ 285 h 80"/>
                  <a:gd name="T2" fmla="*/ 11 w 22"/>
                  <a:gd name="T3" fmla="*/ 275 h 80"/>
                  <a:gd name="T4" fmla="*/ 11 w 22"/>
                  <a:gd name="T5" fmla="*/ 257 h 80"/>
                  <a:gd name="T6" fmla="*/ 11 w 22"/>
                  <a:gd name="T7" fmla="*/ 240 h 80"/>
                  <a:gd name="T8" fmla="*/ 11 w 22"/>
                  <a:gd name="T9" fmla="*/ 222 h 80"/>
                  <a:gd name="T10" fmla="*/ 11 w 22"/>
                  <a:gd name="T11" fmla="*/ 200 h 80"/>
                  <a:gd name="T12" fmla="*/ 9 w 22"/>
                  <a:gd name="T13" fmla="*/ 180 h 80"/>
                  <a:gd name="T14" fmla="*/ 6 w 22"/>
                  <a:gd name="T15" fmla="*/ 151 h 80"/>
                  <a:gd name="T16" fmla="*/ 4 w 22"/>
                  <a:gd name="T17" fmla="*/ 132 h 80"/>
                  <a:gd name="T18" fmla="*/ 2 w 22"/>
                  <a:gd name="T19" fmla="*/ 107 h 80"/>
                  <a:gd name="T20" fmla="*/ 1 w 22"/>
                  <a:gd name="T21" fmla="*/ 86 h 80"/>
                  <a:gd name="T22" fmla="*/ 0 w 22"/>
                  <a:gd name="T23" fmla="*/ 62 h 80"/>
                  <a:gd name="T24" fmla="*/ 2 w 22"/>
                  <a:gd name="T25" fmla="*/ 41 h 80"/>
                  <a:gd name="T26" fmla="*/ 4 w 22"/>
                  <a:gd name="T27" fmla="*/ 24 h 80"/>
                  <a:gd name="T28" fmla="*/ 8 w 22"/>
                  <a:gd name="T29" fmla="*/ 4 h 80"/>
                  <a:gd name="T30" fmla="*/ 11 w 22"/>
                  <a:gd name="T31" fmla="*/ 1 h 80"/>
                  <a:gd name="T32" fmla="*/ 11 w 2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80"/>
                  <a:gd name="T53" fmla="*/ 22 w 2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80">
                    <a:moveTo>
                      <a:pt x="21" y="79"/>
                    </a:moveTo>
                    <a:lnTo>
                      <a:pt x="21" y="76"/>
                    </a:lnTo>
                    <a:lnTo>
                      <a:pt x="19" y="72"/>
                    </a:lnTo>
                    <a:lnTo>
                      <a:pt x="17" y="67"/>
                    </a:lnTo>
                    <a:lnTo>
                      <a:pt x="14" y="61"/>
                    </a:lnTo>
                    <a:lnTo>
                      <a:pt x="11" y="55"/>
                    </a:lnTo>
                    <a:lnTo>
                      <a:pt x="9" y="49"/>
                    </a:lnTo>
                    <a:lnTo>
                      <a:pt x="6" y="42"/>
                    </a:lnTo>
                    <a:lnTo>
                      <a:pt x="4" y="36"/>
                    </a:lnTo>
                    <a:lnTo>
                      <a:pt x="2" y="29"/>
                    </a:lnTo>
                    <a:lnTo>
                      <a:pt x="1" y="23"/>
                    </a:lnTo>
                    <a:lnTo>
                      <a:pt x="0" y="17"/>
                    </a:lnTo>
                    <a:lnTo>
                      <a:pt x="2" y="12"/>
                    </a:lnTo>
                    <a:lnTo>
                      <a:pt x="4" y="7"/>
                    </a:lnTo>
                    <a:lnTo>
                      <a:pt x="8" y="4"/>
                    </a:lnTo>
                    <a:lnTo>
                      <a:pt x="13" y="1"/>
                    </a:lnTo>
                    <a:lnTo>
                      <a:pt x="2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80" name="Line 40">
                <a:extLst>
                  <a:ext uri="{FF2B5EF4-FFF2-40B4-BE49-F238E27FC236}">
                    <a16:creationId xmlns:a16="http://schemas.microsoft.com/office/drawing/2014/main" id="{7B446300-CCD6-890D-ED57-453D03741E5D}"/>
                  </a:ext>
                </a:extLst>
              </p:cNvPr>
              <p:cNvSpPr>
                <a:spLocks noChangeShapeType="1"/>
              </p:cNvSpPr>
              <p:nvPr/>
            </p:nvSpPr>
            <p:spPr bwMode="auto">
              <a:xfrm flipH="1">
                <a:off x="2230" y="2443"/>
                <a:ext cx="1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81" name="Line 41">
                <a:extLst>
                  <a:ext uri="{FF2B5EF4-FFF2-40B4-BE49-F238E27FC236}">
                    <a16:creationId xmlns:a16="http://schemas.microsoft.com/office/drawing/2014/main" id="{ABB805B9-28D1-6CC4-0ECE-47592DAD60A6}"/>
                  </a:ext>
                </a:extLst>
              </p:cNvPr>
              <p:cNvSpPr>
                <a:spLocks noChangeShapeType="1"/>
              </p:cNvSpPr>
              <p:nvPr/>
            </p:nvSpPr>
            <p:spPr bwMode="auto">
              <a:xfrm>
                <a:off x="2236" y="2352"/>
                <a:ext cx="0"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82" name="Freeform 42">
                <a:extLst>
                  <a:ext uri="{FF2B5EF4-FFF2-40B4-BE49-F238E27FC236}">
                    <a16:creationId xmlns:a16="http://schemas.microsoft.com/office/drawing/2014/main" id="{DEE01305-4705-7499-FE6C-8F696A1ADD47}"/>
                  </a:ext>
                </a:extLst>
              </p:cNvPr>
              <p:cNvSpPr>
                <a:spLocks/>
              </p:cNvSpPr>
              <p:nvPr/>
            </p:nvSpPr>
            <p:spPr bwMode="auto">
              <a:xfrm>
                <a:off x="2236" y="2281"/>
                <a:ext cx="33" cy="75"/>
              </a:xfrm>
              <a:custGeom>
                <a:avLst/>
                <a:gdLst>
                  <a:gd name="T0" fmla="*/ 0 w 35"/>
                  <a:gd name="T1" fmla="*/ 255 h 67"/>
                  <a:gd name="T2" fmla="*/ 8 w 35"/>
                  <a:gd name="T3" fmla="*/ 251 h 67"/>
                  <a:gd name="T4" fmla="*/ 8 w 35"/>
                  <a:gd name="T5" fmla="*/ 234 h 67"/>
                  <a:gd name="T6" fmla="*/ 8 w 35"/>
                  <a:gd name="T7" fmla="*/ 225 h 67"/>
                  <a:gd name="T8" fmla="*/ 13 w 35"/>
                  <a:gd name="T9" fmla="*/ 204 h 67"/>
                  <a:gd name="T10" fmla="*/ 15 w 35"/>
                  <a:gd name="T11" fmla="*/ 186 h 67"/>
                  <a:gd name="T12" fmla="*/ 16 w 35"/>
                  <a:gd name="T13" fmla="*/ 166 h 67"/>
                  <a:gd name="T14" fmla="*/ 17 w 35"/>
                  <a:gd name="T15" fmla="*/ 143 h 67"/>
                  <a:gd name="T16" fmla="*/ 17 w 35"/>
                  <a:gd name="T17" fmla="*/ 120 h 67"/>
                  <a:gd name="T18" fmla="*/ 18 w 35"/>
                  <a:gd name="T19" fmla="*/ 96 h 67"/>
                  <a:gd name="T20" fmla="*/ 18 w 35"/>
                  <a:gd name="T21" fmla="*/ 75 h 67"/>
                  <a:gd name="T22" fmla="*/ 18 w 35"/>
                  <a:gd name="T23" fmla="*/ 55 h 67"/>
                  <a:gd name="T24" fmla="*/ 17 w 35"/>
                  <a:gd name="T25" fmla="*/ 34 h 67"/>
                  <a:gd name="T26" fmla="*/ 17 w 35"/>
                  <a:gd name="T27" fmla="*/ 21 h 67"/>
                  <a:gd name="T28" fmla="*/ 17 w 35"/>
                  <a:gd name="T29" fmla="*/ 2 h 67"/>
                  <a:gd name="T30" fmla="*/ 17 w 35"/>
                  <a:gd name="T31" fmla="*/ 0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67"/>
                  <a:gd name="T50" fmla="*/ 35 w 35"/>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67">
                    <a:moveTo>
                      <a:pt x="0" y="66"/>
                    </a:moveTo>
                    <a:lnTo>
                      <a:pt x="8" y="64"/>
                    </a:lnTo>
                    <a:lnTo>
                      <a:pt x="15" y="61"/>
                    </a:lnTo>
                    <a:lnTo>
                      <a:pt x="20" y="58"/>
                    </a:lnTo>
                    <a:lnTo>
                      <a:pt x="25" y="53"/>
                    </a:lnTo>
                    <a:lnTo>
                      <a:pt x="28" y="48"/>
                    </a:lnTo>
                    <a:lnTo>
                      <a:pt x="31" y="43"/>
                    </a:lnTo>
                    <a:lnTo>
                      <a:pt x="32" y="37"/>
                    </a:lnTo>
                    <a:lnTo>
                      <a:pt x="33" y="31"/>
                    </a:lnTo>
                    <a:lnTo>
                      <a:pt x="34" y="25"/>
                    </a:lnTo>
                    <a:lnTo>
                      <a:pt x="34" y="19"/>
                    </a:lnTo>
                    <a:lnTo>
                      <a:pt x="34" y="14"/>
                    </a:lnTo>
                    <a:lnTo>
                      <a:pt x="33" y="9"/>
                    </a:lnTo>
                    <a:lnTo>
                      <a:pt x="33" y="5"/>
                    </a:lnTo>
                    <a:lnTo>
                      <a:pt x="32" y="2"/>
                    </a:lnTo>
                    <a:lnTo>
                      <a:pt x="3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83" name="Line 43">
                <a:extLst>
                  <a:ext uri="{FF2B5EF4-FFF2-40B4-BE49-F238E27FC236}">
                    <a16:creationId xmlns:a16="http://schemas.microsoft.com/office/drawing/2014/main" id="{A864176D-8891-954C-29AA-E61E5CBD2CAD}"/>
                  </a:ext>
                </a:extLst>
              </p:cNvPr>
              <p:cNvSpPr>
                <a:spLocks noChangeShapeType="1"/>
              </p:cNvSpPr>
              <p:nvPr/>
            </p:nvSpPr>
            <p:spPr bwMode="auto">
              <a:xfrm flipV="1">
                <a:off x="2236" y="2347"/>
                <a:ext cx="0"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84" name="Line 44">
                <a:extLst>
                  <a:ext uri="{FF2B5EF4-FFF2-40B4-BE49-F238E27FC236}">
                    <a16:creationId xmlns:a16="http://schemas.microsoft.com/office/drawing/2014/main" id="{7EC9FF25-A696-8C7C-FB41-3C3547B01918}"/>
                  </a:ext>
                </a:extLst>
              </p:cNvPr>
              <p:cNvSpPr>
                <a:spLocks noChangeShapeType="1"/>
              </p:cNvSpPr>
              <p:nvPr/>
            </p:nvSpPr>
            <p:spPr bwMode="auto">
              <a:xfrm flipV="1">
                <a:off x="2263" y="2276"/>
                <a:ext cx="5"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85" name="Freeform 45">
                <a:extLst>
                  <a:ext uri="{FF2B5EF4-FFF2-40B4-BE49-F238E27FC236}">
                    <a16:creationId xmlns:a16="http://schemas.microsoft.com/office/drawing/2014/main" id="{82FA0763-255F-9846-D6E1-894ED4DA4A4E}"/>
                  </a:ext>
                </a:extLst>
              </p:cNvPr>
              <p:cNvSpPr>
                <a:spLocks/>
              </p:cNvSpPr>
              <p:nvPr/>
            </p:nvSpPr>
            <p:spPr bwMode="auto">
              <a:xfrm>
                <a:off x="2244" y="2155"/>
                <a:ext cx="23" cy="127"/>
              </a:xfrm>
              <a:custGeom>
                <a:avLst/>
                <a:gdLst>
                  <a:gd name="T0" fmla="*/ 9 w 25"/>
                  <a:gd name="T1" fmla="*/ 413 h 114"/>
                  <a:gd name="T2" fmla="*/ 9 w 25"/>
                  <a:gd name="T3" fmla="*/ 411 h 114"/>
                  <a:gd name="T4" fmla="*/ 8 w 25"/>
                  <a:gd name="T5" fmla="*/ 392 h 114"/>
                  <a:gd name="T6" fmla="*/ 8 w 25"/>
                  <a:gd name="T7" fmla="*/ 379 h 114"/>
                  <a:gd name="T8" fmla="*/ 6 w 25"/>
                  <a:gd name="T9" fmla="*/ 352 h 114"/>
                  <a:gd name="T10" fmla="*/ 6 w 25"/>
                  <a:gd name="T11" fmla="*/ 329 h 114"/>
                  <a:gd name="T12" fmla="*/ 6 w 25"/>
                  <a:gd name="T13" fmla="*/ 299 h 114"/>
                  <a:gd name="T14" fmla="*/ 6 w 25"/>
                  <a:gd name="T15" fmla="*/ 265 h 114"/>
                  <a:gd name="T16" fmla="*/ 6 w 25"/>
                  <a:gd name="T17" fmla="*/ 229 h 114"/>
                  <a:gd name="T18" fmla="*/ 6 w 25"/>
                  <a:gd name="T19" fmla="*/ 194 h 114"/>
                  <a:gd name="T20" fmla="*/ 6 w 25"/>
                  <a:gd name="T21" fmla="*/ 163 h 114"/>
                  <a:gd name="T22" fmla="*/ 6 w 25"/>
                  <a:gd name="T23" fmla="*/ 123 h 114"/>
                  <a:gd name="T24" fmla="*/ 3 w 25"/>
                  <a:gd name="T25" fmla="*/ 91 h 114"/>
                  <a:gd name="T26" fmla="*/ 2 w 25"/>
                  <a:gd name="T27" fmla="*/ 62 h 114"/>
                  <a:gd name="T28" fmla="*/ 1 w 25"/>
                  <a:gd name="T29" fmla="*/ 35 h 114"/>
                  <a:gd name="T30" fmla="*/ 0 w 25"/>
                  <a:gd name="T31" fmla="*/ 4 h 114"/>
                  <a:gd name="T32" fmla="*/ 0 w 25"/>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14"/>
                  <a:gd name="T53" fmla="*/ 25 w 25"/>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14">
                    <a:moveTo>
                      <a:pt x="24" y="113"/>
                    </a:moveTo>
                    <a:lnTo>
                      <a:pt x="24" y="112"/>
                    </a:lnTo>
                    <a:lnTo>
                      <a:pt x="23" y="108"/>
                    </a:lnTo>
                    <a:lnTo>
                      <a:pt x="22" y="104"/>
                    </a:lnTo>
                    <a:lnTo>
                      <a:pt x="19" y="97"/>
                    </a:lnTo>
                    <a:lnTo>
                      <a:pt x="18" y="90"/>
                    </a:lnTo>
                    <a:lnTo>
                      <a:pt x="16" y="82"/>
                    </a:lnTo>
                    <a:lnTo>
                      <a:pt x="14" y="73"/>
                    </a:lnTo>
                    <a:lnTo>
                      <a:pt x="11" y="63"/>
                    </a:lnTo>
                    <a:lnTo>
                      <a:pt x="9" y="53"/>
                    </a:lnTo>
                    <a:lnTo>
                      <a:pt x="7" y="44"/>
                    </a:lnTo>
                    <a:lnTo>
                      <a:pt x="6" y="34"/>
                    </a:lnTo>
                    <a:lnTo>
                      <a:pt x="3" y="25"/>
                    </a:lnTo>
                    <a:lnTo>
                      <a:pt x="2" y="17"/>
                    </a:lnTo>
                    <a:lnTo>
                      <a:pt x="1" y="10"/>
                    </a:lnTo>
                    <a:lnTo>
                      <a:pt x="0" y="4"/>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86" name="Line 46">
                <a:extLst>
                  <a:ext uri="{FF2B5EF4-FFF2-40B4-BE49-F238E27FC236}">
                    <a16:creationId xmlns:a16="http://schemas.microsoft.com/office/drawing/2014/main" id="{6876CFAC-F39D-D68D-206C-F38849A5A2FB}"/>
                  </a:ext>
                </a:extLst>
              </p:cNvPr>
              <p:cNvSpPr>
                <a:spLocks noChangeShapeType="1"/>
              </p:cNvSpPr>
              <p:nvPr/>
            </p:nvSpPr>
            <p:spPr bwMode="auto">
              <a:xfrm flipH="1">
                <a:off x="2260" y="2280"/>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87" name="Line 47">
                <a:extLst>
                  <a:ext uri="{FF2B5EF4-FFF2-40B4-BE49-F238E27FC236}">
                    <a16:creationId xmlns:a16="http://schemas.microsoft.com/office/drawing/2014/main" id="{84C7E9E6-6D13-61ED-2CCC-B3232BEADE85}"/>
                  </a:ext>
                </a:extLst>
              </p:cNvPr>
              <p:cNvSpPr>
                <a:spLocks noChangeShapeType="1"/>
              </p:cNvSpPr>
              <p:nvPr/>
            </p:nvSpPr>
            <p:spPr bwMode="auto">
              <a:xfrm>
                <a:off x="2242" y="2155"/>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88" name="Freeform 48">
                <a:extLst>
                  <a:ext uri="{FF2B5EF4-FFF2-40B4-BE49-F238E27FC236}">
                    <a16:creationId xmlns:a16="http://schemas.microsoft.com/office/drawing/2014/main" id="{1E57560E-D509-E200-4578-D0636B62E82F}"/>
                  </a:ext>
                </a:extLst>
              </p:cNvPr>
              <p:cNvSpPr>
                <a:spLocks/>
              </p:cNvSpPr>
              <p:nvPr/>
            </p:nvSpPr>
            <p:spPr bwMode="auto">
              <a:xfrm>
                <a:off x="2244" y="2046"/>
                <a:ext cx="29" cy="110"/>
              </a:xfrm>
              <a:custGeom>
                <a:avLst/>
                <a:gdLst>
                  <a:gd name="T0" fmla="*/ 0 w 31"/>
                  <a:gd name="T1" fmla="*/ 346 h 99"/>
                  <a:gd name="T2" fmla="*/ 0 w 31"/>
                  <a:gd name="T3" fmla="*/ 333 h 99"/>
                  <a:gd name="T4" fmla="*/ 2 w 31"/>
                  <a:gd name="T5" fmla="*/ 318 h 99"/>
                  <a:gd name="T6" fmla="*/ 5 w 31"/>
                  <a:gd name="T7" fmla="*/ 292 h 99"/>
                  <a:gd name="T8" fmla="*/ 7 w 31"/>
                  <a:gd name="T9" fmla="*/ 276 h 99"/>
                  <a:gd name="T10" fmla="*/ 7 w 31"/>
                  <a:gd name="T11" fmla="*/ 249 h 99"/>
                  <a:gd name="T12" fmla="*/ 7 w 31"/>
                  <a:gd name="T13" fmla="*/ 224 h 99"/>
                  <a:gd name="T14" fmla="*/ 7 w 31"/>
                  <a:gd name="T15" fmla="*/ 201 h 99"/>
                  <a:gd name="T16" fmla="*/ 9 w 31"/>
                  <a:gd name="T17" fmla="*/ 170 h 99"/>
                  <a:gd name="T18" fmla="*/ 11 w 31"/>
                  <a:gd name="T19" fmla="*/ 148 h 99"/>
                  <a:gd name="T20" fmla="*/ 13 w 31"/>
                  <a:gd name="T21" fmla="*/ 121 h 99"/>
                  <a:gd name="T22" fmla="*/ 14 w 31"/>
                  <a:gd name="T23" fmla="*/ 97 h 99"/>
                  <a:gd name="T24" fmla="*/ 14 w 31"/>
                  <a:gd name="T25" fmla="*/ 70 h 99"/>
                  <a:gd name="T26" fmla="*/ 14 w 31"/>
                  <a:gd name="T27" fmla="*/ 51 h 99"/>
                  <a:gd name="T28" fmla="*/ 14 w 31"/>
                  <a:gd name="T29" fmla="*/ 27 h 99"/>
                  <a:gd name="T30" fmla="*/ 13 w 31"/>
                  <a:gd name="T31" fmla="*/ 4 h 99"/>
                  <a:gd name="T32" fmla="*/ 11 w 31"/>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99"/>
                  <a:gd name="T53" fmla="*/ 31 w 31"/>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99">
                    <a:moveTo>
                      <a:pt x="0" y="98"/>
                    </a:moveTo>
                    <a:lnTo>
                      <a:pt x="0" y="94"/>
                    </a:lnTo>
                    <a:lnTo>
                      <a:pt x="2" y="89"/>
                    </a:lnTo>
                    <a:lnTo>
                      <a:pt x="5" y="83"/>
                    </a:lnTo>
                    <a:lnTo>
                      <a:pt x="7" y="77"/>
                    </a:lnTo>
                    <a:lnTo>
                      <a:pt x="10" y="70"/>
                    </a:lnTo>
                    <a:lnTo>
                      <a:pt x="14" y="63"/>
                    </a:lnTo>
                    <a:lnTo>
                      <a:pt x="17" y="56"/>
                    </a:lnTo>
                    <a:lnTo>
                      <a:pt x="21" y="49"/>
                    </a:lnTo>
                    <a:lnTo>
                      <a:pt x="24" y="41"/>
                    </a:lnTo>
                    <a:lnTo>
                      <a:pt x="27" y="34"/>
                    </a:lnTo>
                    <a:lnTo>
                      <a:pt x="29" y="27"/>
                    </a:lnTo>
                    <a:lnTo>
                      <a:pt x="30" y="20"/>
                    </a:lnTo>
                    <a:lnTo>
                      <a:pt x="30" y="14"/>
                    </a:lnTo>
                    <a:lnTo>
                      <a:pt x="30" y="8"/>
                    </a:lnTo>
                    <a:lnTo>
                      <a:pt x="28" y="4"/>
                    </a:lnTo>
                    <a:lnTo>
                      <a:pt x="24"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89" name="Line 49">
                <a:extLst>
                  <a:ext uri="{FF2B5EF4-FFF2-40B4-BE49-F238E27FC236}">
                    <a16:creationId xmlns:a16="http://schemas.microsoft.com/office/drawing/2014/main" id="{FE4116C3-C1ED-8F61-98BA-14636772EA76}"/>
                  </a:ext>
                </a:extLst>
              </p:cNvPr>
              <p:cNvSpPr>
                <a:spLocks noChangeShapeType="1"/>
              </p:cNvSpPr>
              <p:nvPr/>
            </p:nvSpPr>
            <p:spPr bwMode="auto">
              <a:xfrm flipH="1">
                <a:off x="2237" y="2155"/>
                <a:ext cx="1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90" name="Line 50">
                <a:extLst>
                  <a:ext uri="{FF2B5EF4-FFF2-40B4-BE49-F238E27FC236}">
                    <a16:creationId xmlns:a16="http://schemas.microsoft.com/office/drawing/2014/main" id="{6E558820-2E4D-822B-BA2C-121C9726AEF1}"/>
                  </a:ext>
                </a:extLst>
              </p:cNvPr>
              <p:cNvSpPr>
                <a:spLocks noChangeShapeType="1"/>
              </p:cNvSpPr>
              <p:nvPr/>
            </p:nvSpPr>
            <p:spPr bwMode="auto">
              <a:xfrm flipV="1">
                <a:off x="2264" y="2039"/>
                <a:ext cx="3"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91" name="Freeform 51">
                <a:extLst>
                  <a:ext uri="{FF2B5EF4-FFF2-40B4-BE49-F238E27FC236}">
                    <a16:creationId xmlns:a16="http://schemas.microsoft.com/office/drawing/2014/main" id="{F9A9C0ED-F564-E2AC-4424-8589D1835C67}"/>
                  </a:ext>
                </a:extLst>
              </p:cNvPr>
              <p:cNvSpPr>
                <a:spLocks/>
              </p:cNvSpPr>
              <p:nvPr/>
            </p:nvSpPr>
            <p:spPr bwMode="auto">
              <a:xfrm>
                <a:off x="2249" y="1945"/>
                <a:ext cx="18" cy="102"/>
              </a:xfrm>
              <a:custGeom>
                <a:avLst/>
                <a:gdLst>
                  <a:gd name="T0" fmla="*/ 9 w 19"/>
                  <a:gd name="T1" fmla="*/ 353 h 91"/>
                  <a:gd name="T2" fmla="*/ 9 w 19"/>
                  <a:gd name="T3" fmla="*/ 339 h 91"/>
                  <a:gd name="T4" fmla="*/ 9 w 19"/>
                  <a:gd name="T5" fmla="*/ 316 h 91"/>
                  <a:gd name="T6" fmla="*/ 7 w 19"/>
                  <a:gd name="T7" fmla="*/ 293 h 91"/>
                  <a:gd name="T8" fmla="*/ 5 w 19"/>
                  <a:gd name="T9" fmla="*/ 263 h 91"/>
                  <a:gd name="T10" fmla="*/ 2 w 19"/>
                  <a:gd name="T11" fmla="*/ 235 h 91"/>
                  <a:gd name="T12" fmla="*/ 1 w 19"/>
                  <a:gd name="T13" fmla="*/ 210 h 91"/>
                  <a:gd name="T14" fmla="*/ 0 w 19"/>
                  <a:gd name="T15" fmla="*/ 185 h 91"/>
                  <a:gd name="T16" fmla="*/ 0 w 19"/>
                  <a:gd name="T17" fmla="*/ 159 h 91"/>
                  <a:gd name="T18" fmla="*/ 0 w 19"/>
                  <a:gd name="T19" fmla="*/ 127 h 91"/>
                  <a:gd name="T20" fmla="*/ 1 w 19"/>
                  <a:gd name="T21" fmla="*/ 96 h 91"/>
                  <a:gd name="T22" fmla="*/ 2 w 19"/>
                  <a:gd name="T23" fmla="*/ 76 h 91"/>
                  <a:gd name="T24" fmla="*/ 5 w 19"/>
                  <a:gd name="T25" fmla="*/ 54 h 91"/>
                  <a:gd name="T26" fmla="*/ 7 w 19"/>
                  <a:gd name="T27" fmla="*/ 34 h 91"/>
                  <a:gd name="T28" fmla="*/ 9 w 19"/>
                  <a:gd name="T29" fmla="*/ 4 h 91"/>
                  <a:gd name="T30" fmla="*/ 9 w 19"/>
                  <a:gd name="T31" fmla="*/ 2 h 91"/>
                  <a:gd name="T32" fmla="*/ 9 w 19"/>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91"/>
                  <a:gd name="T53" fmla="*/ 19 w 19"/>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91">
                    <a:moveTo>
                      <a:pt x="18" y="90"/>
                    </a:moveTo>
                    <a:lnTo>
                      <a:pt x="14" y="86"/>
                    </a:lnTo>
                    <a:lnTo>
                      <a:pt x="10" y="81"/>
                    </a:lnTo>
                    <a:lnTo>
                      <a:pt x="7" y="75"/>
                    </a:lnTo>
                    <a:lnTo>
                      <a:pt x="5" y="68"/>
                    </a:lnTo>
                    <a:lnTo>
                      <a:pt x="2" y="61"/>
                    </a:lnTo>
                    <a:lnTo>
                      <a:pt x="1" y="54"/>
                    </a:lnTo>
                    <a:lnTo>
                      <a:pt x="0" y="47"/>
                    </a:lnTo>
                    <a:lnTo>
                      <a:pt x="0" y="40"/>
                    </a:lnTo>
                    <a:lnTo>
                      <a:pt x="0" y="32"/>
                    </a:lnTo>
                    <a:lnTo>
                      <a:pt x="1" y="25"/>
                    </a:lnTo>
                    <a:lnTo>
                      <a:pt x="2" y="19"/>
                    </a:lnTo>
                    <a:lnTo>
                      <a:pt x="5" y="13"/>
                    </a:lnTo>
                    <a:lnTo>
                      <a:pt x="7" y="9"/>
                    </a:lnTo>
                    <a:lnTo>
                      <a:pt x="10" y="4"/>
                    </a:lnTo>
                    <a:lnTo>
                      <a:pt x="14" y="2"/>
                    </a:lnTo>
                    <a:lnTo>
                      <a:pt x="1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92" name="Line 52">
                <a:extLst>
                  <a:ext uri="{FF2B5EF4-FFF2-40B4-BE49-F238E27FC236}">
                    <a16:creationId xmlns:a16="http://schemas.microsoft.com/office/drawing/2014/main" id="{E21F79B2-4CD8-AC4D-FE31-522E76F2D429}"/>
                  </a:ext>
                </a:extLst>
              </p:cNvPr>
              <p:cNvSpPr>
                <a:spLocks noChangeShapeType="1"/>
              </p:cNvSpPr>
              <p:nvPr/>
            </p:nvSpPr>
            <p:spPr bwMode="auto">
              <a:xfrm flipH="1">
                <a:off x="2261" y="2043"/>
                <a:ext cx="11"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93" name="Line 53">
                <a:extLst>
                  <a:ext uri="{FF2B5EF4-FFF2-40B4-BE49-F238E27FC236}">
                    <a16:creationId xmlns:a16="http://schemas.microsoft.com/office/drawing/2014/main" id="{3D0AE808-83D2-30EC-42A7-8F5C85FCCBC8}"/>
                  </a:ext>
                </a:extLst>
              </p:cNvPr>
              <p:cNvSpPr>
                <a:spLocks noChangeShapeType="1"/>
              </p:cNvSpPr>
              <p:nvPr/>
            </p:nvSpPr>
            <p:spPr bwMode="auto">
              <a:xfrm>
                <a:off x="2265" y="1943"/>
                <a:ext cx="1"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94" name="Freeform 54">
                <a:extLst>
                  <a:ext uri="{FF2B5EF4-FFF2-40B4-BE49-F238E27FC236}">
                    <a16:creationId xmlns:a16="http://schemas.microsoft.com/office/drawing/2014/main" id="{72707859-AF49-B6BA-7491-6F7B6F09FFDC}"/>
                  </a:ext>
                </a:extLst>
              </p:cNvPr>
              <p:cNvSpPr>
                <a:spLocks/>
              </p:cNvSpPr>
              <p:nvPr/>
            </p:nvSpPr>
            <p:spPr bwMode="auto">
              <a:xfrm>
                <a:off x="2266" y="1898"/>
                <a:ext cx="112" cy="48"/>
              </a:xfrm>
              <a:custGeom>
                <a:avLst/>
                <a:gdLst>
                  <a:gd name="T0" fmla="*/ 0 w 118"/>
                  <a:gd name="T1" fmla="*/ 156 h 43"/>
                  <a:gd name="T2" fmla="*/ 5 w 118"/>
                  <a:gd name="T3" fmla="*/ 152 h 43"/>
                  <a:gd name="T4" fmla="*/ 9 w 118"/>
                  <a:gd name="T5" fmla="*/ 147 h 43"/>
                  <a:gd name="T6" fmla="*/ 9 w 118"/>
                  <a:gd name="T7" fmla="*/ 136 h 43"/>
                  <a:gd name="T8" fmla="*/ 12 w 118"/>
                  <a:gd name="T9" fmla="*/ 125 h 43"/>
                  <a:gd name="T10" fmla="*/ 17 w 118"/>
                  <a:gd name="T11" fmla="*/ 118 h 43"/>
                  <a:gd name="T12" fmla="*/ 21 w 118"/>
                  <a:gd name="T13" fmla="*/ 106 h 43"/>
                  <a:gd name="T14" fmla="*/ 26 w 118"/>
                  <a:gd name="T15" fmla="*/ 95 h 43"/>
                  <a:gd name="T16" fmla="*/ 29 w 118"/>
                  <a:gd name="T17" fmla="*/ 78 h 43"/>
                  <a:gd name="T18" fmla="*/ 34 w 118"/>
                  <a:gd name="T19" fmla="*/ 68 h 43"/>
                  <a:gd name="T20" fmla="*/ 39 w 118"/>
                  <a:gd name="T21" fmla="*/ 55 h 43"/>
                  <a:gd name="T22" fmla="*/ 43 w 118"/>
                  <a:gd name="T23" fmla="*/ 40 h 43"/>
                  <a:gd name="T24" fmla="*/ 47 w 118"/>
                  <a:gd name="T25" fmla="*/ 29 h 43"/>
                  <a:gd name="T26" fmla="*/ 52 w 118"/>
                  <a:gd name="T27" fmla="*/ 21 h 43"/>
                  <a:gd name="T28" fmla="*/ 56 w 118"/>
                  <a:gd name="T29" fmla="*/ 3 h 43"/>
                  <a:gd name="T30" fmla="*/ 59 w 118"/>
                  <a:gd name="T31" fmla="*/ 1 h 43"/>
                  <a:gd name="T32" fmla="*/ 62 w 118"/>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43"/>
                  <a:gd name="T53" fmla="*/ 118 w 118"/>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43">
                    <a:moveTo>
                      <a:pt x="0" y="42"/>
                    </a:moveTo>
                    <a:lnTo>
                      <a:pt x="5" y="41"/>
                    </a:lnTo>
                    <a:lnTo>
                      <a:pt x="10" y="39"/>
                    </a:lnTo>
                    <a:lnTo>
                      <a:pt x="17" y="37"/>
                    </a:lnTo>
                    <a:lnTo>
                      <a:pt x="24" y="34"/>
                    </a:lnTo>
                    <a:lnTo>
                      <a:pt x="30" y="31"/>
                    </a:lnTo>
                    <a:lnTo>
                      <a:pt x="38" y="28"/>
                    </a:lnTo>
                    <a:lnTo>
                      <a:pt x="47" y="25"/>
                    </a:lnTo>
                    <a:lnTo>
                      <a:pt x="55" y="21"/>
                    </a:lnTo>
                    <a:lnTo>
                      <a:pt x="63" y="18"/>
                    </a:lnTo>
                    <a:lnTo>
                      <a:pt x="72" y="14"/>
                    </a:lnTo>
                    <a:lnTo>
                      <a:pt x="80" y="11"/>
                    </a:lnTo>
                    <a:lnTo>
                      <a:pt x="89" y="8"/>
                    </a:lnTo>
                    <a:lnTo>
                      <a:pt x="97" y="5"/>
                    </a:lnTo>
                    <a:lnTo>
                      <a:pt x="104" y="3"/>
                    </a:lnTo>
                    <a:lnTo>
                      <a:pt x="110" y="1"/>
                    </a:lnTo>
                    <a:lnTo>
                      <a:pt x="11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95" name="Line 55">
                <a:extLst>
                  <a:ext uri="{FF2B5EF4-FFF2-40B4-BE49-F238E27FC236}">
                    <a16:creationId xmlns:a16="http://schemas.microsoft.com/office/drawing/2014/main" id="{95EA2BB3-420E-6C84-DD0D-30A49C66F391}"/>
                  </a:ext>
                </a:extLst>
              </p:cNvPr>
              <p:cNvSpPr>
                <a:spLocks noChangeShapeType="1"/>
              </p:cNvSpPr>
              <p:nvPr/>
            </p:nvSpPr>
            <p:spPr bwMode="auto">
              <a:xfrm flipH="1" flipV="1">
                <a:off x="2262" y="1938"/>
                <a:ext cx="8"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96" name="Line 56">
                <a:extLst>
                  <a:ext uri="{FF2B5EF4-FFF2-40B4-BE49-F238E27FC236}">
                    <a16:creationId xmlns:a16="http://schemas.microsoft.com/office/drawing/2014/main" id="{C8BB4921-7887-1D4F-0ABE-132E483BECF4}"/>
                  </a:ext>
                </a:extLst>
              </p:cNvPr>
              <p:cNvSpPr>
                <a:spLocks noChangeShapeType="1"/>
              </p:cNvSpPr>
              <p:nvPr/>
            </p:nvSpPr>
            <p:spPr bwMode="auto">
              <a:xfrm>
                <a:off x="3729" y="1918"/>
                <a:ext cx="16" cy="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97" name="Freeform 57">
                <a:extLst>
                  <a:ext uri="{FF2B5EF4-FFF2-40B4-BE49-F238E27FC236}">
                    <a16:creationId xmlns:a16="http://schemas.microsoft.com/office/drawing/2014/main" id="{D0B3DAC8-5ADD-7931-D487-34DA696D1BBB}"/>
                  </a:ext>
                </a:extLst>
              </p:cNvPr>
              <p:cNvSpPr>
                <a:spLocks/>
              </p:cNvSpPr>
              <p:nvPr/>
            </p:nvSpPr>
            <p:spPr bwMode="auto">
              <a:xfrm>
                <a:off x="3748" y="1998"/>
                <a:ext cx="97" cy="164"/>
              </a:xfrm>
              <a:custGeom>
                <a:avLst/>
                <a:gdLst>
                  <a:gd name="T0" fmla="*/ 0 w 102"/>
                  <a:gd name="T1" fmla="*/ 0 h 147"/>
                  <a:gd name="T2" fmla="*/ 0 w 102"/>
                  <a:gd name="T3" fmla="*/ 1 h 147"/>
                  <a:gd name="T4" fmla="*/ 3 w 102"/>
                  <a:gd name="T5" fmla="*/ 23 h 147"/>
                  <a:gd name="T6" fmla="*/ 7 w 102"/>
                  <a:gd name="T7" fmla="*/ 45 h 147"/>
                  <a:gd name="T8" fmla="*/ 10 w 102"/>
                  <a:gd name="T9" fmla="*/ 77 h 147"/>
                  <a:gd name="T10" fmla="*/ 10 w 102"/>
                  <a:gd name="T11" fmla="*/ 118 h 147"/>
                  <a:gd name="T12" fmla="*/ 15 w 102"/>
                  <a:gd name="T13" fmla="*/ 155 h 147"/>
                  <a:gd name="T14" fmla="*/ 21 w 102"/>
                  <a:gd name="T15" fmla="*/ 204 h 147"/>
                  <a:gd name="T16" fmla="*/ 25 w 102"/>
                  <a:gd name="T17" fmla="*/ 252 h 147"/>
                  <a:gd name="T18" fmla="*/ 29 w 102"/>
                  <a:gd name="T19" fmla="*/ 297 h 147"/>
                  <a:gd name="T20" fmla="*/ 34 w 102"/>
                  <a:gd name="T21" fmla="*/ 347 h 147"/>
                  <a:gd name="T22" fmla="*/ 40 w 102"/>
                  <a:gd name="T23" fmla="*/ 394 h 147"/>
                  <a:gd name="T24" fmla="*/ 44 w 102"/>
                  <a:gd name="T25" fmla="*/ 434 h 147"/>
                  <a:gd name="T26" fmla="*/ 47 w 102"/>
                  <a:gd name="T27" fmla="*/ 470 h 147"/>
                  <a:gd name="T28" fmla="*/ 50 w 102"/>
                  <a:gd name="T29" fmla="*/ 502 h 147"/>
                  <a:gd name="T30" fmla="*/ 53 w 102"/>
                  <a:gd name="T31" fmla="*/ 521 h 147"/>
                  <a:gd name="T32" fmla="*/ 56 w 102"/>
                  <a:gd name="T33" fmla="*/ 54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47"/>
                  <a:gd name="T53" fmla="*/ 102 w 10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47">
                    <a:moveTo>
                      <a:pt x="0" y="0"/>
                    </a:moveTo>
                    <a:lnTo>
                      <a:pt x="0" y="1"/>
                    </a:lnTo>
                    <a:lnTo>
                      <a:pt x="3" y="6"/>
                    </a:lnTo>
                    <a:lnTo>
                      <a:pt x="7" y="12"/>
                    </a:lnTo>
                    <a:lnTo>
                      <a:pt x="12" y="21"/>
                    </a:lnTo>
                    <a:lnTo>
                      <a:pt x="20" y="31"/>
                    </a:lnTo>
                    <a:lnTo>
                      <a:pt x="27" y="42"/>
                    </a:lnTo>
                    <a:lnTo>
                      <a:pt x="36" y="55"/>
                    </a:lnTo>
                    <a:lnTo>
                      <a:pt x="44" y="67"/>
                    </a:lnTo>
                    <a:lnTo>
                      <a:pt x="53" y="80"/>
                    </a:lnTo>
                    <a:lnTo>
                      <a:pt x="62" y="93"/>
                    </a:lnTo>
                    <a:lnTo>
                      <a:pt x="71" y="106"/>
                    </a:lnTo>
                    <a:lnTo>
                      <a:pt x="79" y="117"/>
                    </a:lnTo>
                    <a:lnTo>
                      <a:pt x="85" y="127"/>
                    </a:lnTo>
                    <a:lnTo>
                      <a:pt x="92" y="135"/>
                    </a:lnTo>
                    <a:lnTo>
                      <a:pt x="97" y="141"/>
                    </a:lnTo>
                    <a:lnTo>
                      <a:pt x="101" y="1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98" name="Line 58">
                <a:extLst>
                  <a:ext uri="{FF2B5EF4-FFF2-40B4-BE49-F238E27FC236}">
                    <a16:creationId xmlns:a16="http://schemas.microsoft.com/office/drawing/2014/main" id="{E8D2BCBA-F72A-4D6F-DB9A-6A0A47F2F784}"/>
                  </a:ext>
                </a:extLst>
              </p:cNvPr>
              <p:cNvSpPr>
                <a:spLocks noChangeShapeType="1"/>
              </p:cNvSpPr>
              <p:nvPr/>
            </p:nvSpPr>
            <p:spPr bwMode="auto">
              <a:xfrm flipV="1">
                <a:off x="3745" y="1992"/>
                <a:ext cx="6"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99" name="Line 59">
                <a:extLst>
                  <a:ext uri="{FF2B5EF4-FFF2-40B4-BE49-F238E27FC236}">
                    <a16:creationId xmlns:a16="http://schemas.microsoft.com/office/drawing/2014/main" id="{109D058E-BAB0-60B5-E028-99417D8A1E12}"/>
                  </a:ext>
                </a:extLst>
              </p:cNvPr>
              <p:cNvSpPr>
                <a:spLocks noChangeShapeType="1"/>
              </p:cNvSpPr>
              <p:nvPr/>
            </p:nvSpPr>
            <p:spPr bwMode="auto">
              <a:xfrm flipH="1">
                <a:off x="3839" y="2158"/>
                <a:ext cx="1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00" name="Freeform 60">
                <a:extLst>
                  <a:ext uri="{FF2B5EF4-FFF2-40B4-BE49-F238E27FC236}">
                    <a16:creationId xmlns:a16="http://schemas.microsoft.com/office/drawing/2014/main" id="{1A791ED3-0E7B-1344-78CB-8523CC167DCA}"/>
                  </a:ext>
                </a:extLst>
              </p:cNvPr>
              <p:cNvSpPr>
                <a:spLocks/>
              </p:cNvSpPr>
              <p:nvPr/>
            </p:nvSpPr>
            <p:spPr bwMode="auto">
              <a:xfrm>
                <a:off x="3844" y="2161"/>
                <a:ext cx="60" cy="79"/>
              </a:xfrm>
              <a:custGeom>
                <a:avLst/>
                <a:gdLst>
                  <a:gd name="T0" fmla="*/ 0 w 63"/>
                  <a:gd name="T1" fmla="*/ 0 h 71"/>
                  <a:gd name="T2" fmla="*/ 2 w 63"/>
                  <a:gd name="T3" fmla="*/ 2 h 71"/>
                  <a:gd name="T4" fmla="*/ 6 w 63"/>
                  <a:gd name="T5" fmla="*/ 20 h 71"/>
                  <a:gd name="T6" fmla="*/ 9 w 63"/>
                  <a:gd name="T7" fmla="*/ 30 h 71"/>
                  <a:gd name="T8" fmla="*/ 10 w 63"/>
                  <a:gd name="T9" fmla="*/ 46 h 71"/>
                  <a:gd name="T10" fmla="*/ 10 w 63"/>
                  <a:gd name="T11" fmla="*/ 57 h 71"/>
                  <a:gd name="T12" fmla="*/ 10 w 63"/>
                  <a:gd name="T13" fmla="*/ 77 h 71"/>
                  <a:gd name="T14" fmla="*/ 12 w 63"/>
                  <a:gd name="T15" fmla="*/ 89 h 71"/>
                  <a:gd name="T16" fmla="*/ 16 w 63"/>
                  <a:gd name="T17" fmla="*/ 107 h 71"/>
                  <a:gd name="T18" fmla="*/ 19 w 63"/>
                  <a:gd name="T19" fmla="*/ 122 h 71"/>
                  <a:gd name="T20" fmla="*/ 21 w 63"/>
                  <a:gd name="T21" fmla="*/ 138 h 71"/>
                  <a:gd name="T22" fmla="*/ 23 w 63"/>
                  <a:gd name="T23" fmla="*/ 162 h 71"/>
                  <a:gd name="T24" fmla="*/ 25 w 63"/>
                  <a:gd name="T25" fmla="*/ 180 h 71"/>
                  <a:gd name="T26" fmla="*/ 27 w 63"/>
                  <a:gd name="T27" fmla="*/ 194 h 71"/>
                  <a:gd name="T28" fmla="*/ 29 w 63"/>
                  <a:gd name="T29" fmla="*/ 211 h 71"/>
                  <a:gd name="T30" fmla="*/ 31 w 63"/>
                  <a:gd name="T31" fmla="*/ 231 h 71"/>
                  <a:gd name="T32" fmla="*/ 34 w 63"/>
                  <a:gd name="T33" fmla="*/ 255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71"/>
                  <a:gd name="T53" fmla="*/ 63 w 6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71">
                    <a:moveTo>
                      <a:pt x="0" y="0"/>
                    </a:moveTo>
                    <a:lnTo>
                      <a:pt x="2" y="2"/>
                    </a:lnTo>
                    <a:lnTo>
                      <a:pt x="6" y="5"/>
                    </a:lnTo>
                    <a:lnTo>
                      <a:pt x="9" y="9"/>
                    </a:lnTo>
                    <a:lnTo>
                      <a:pt x="12" y="13"/>
                    </a:lnTo>
                    <a:lnTo>
                      <a:pt x="16" y="16"/>
                    </a:lnTo>
                    <a:lnTo>
                      <a:pt x="20" y="21"/>
                    </a:lnTo>
                    <a:lnTo>
                      <a:pt x="24" y="25"/>
                    </a:lnTo>
                    <a:lnTo>
                      <a:pt x="28" y="29"/>
                    </a:lnTo>
                    <a:lnTo>
                      <a:pt x="32" y="34"/>
                    </a:lnTo>
                    <a:lnTo>
                      <a:pt x="36" y="39"/>
                    </a:lnTo>
                    <a:lnTo>
                      <a:pt x="39" y="44"/>
                    </a:lnTo>
                    <a:lnTo>
                      <a:pt x="44" y="49"/>
                    </a:lnTo>
                    <a:lnTo>
                      <a:pt x="48" y="54"/>
                    </a:lnTo>
                    <a:lnTo>
                      <a:pt x="53" y="59"/>
                    </a:lnTo>
                    <a:lnTo>
                      <a:pt x="57" y="65"/>
                    </a:lnTo>
                    <a:lnTo>
                      <a:pt x="62" y="7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01" name="Line 61">
                <a:extLst>
                  <a:ext uri="{FF2B5EF4-FFF2-40B4-BE49-F238E27FC236}">
                    <a16:creationId xmlns:a16="http://schemas.microsoft.com/office/drawing/2014/main" id="{30F43924-8BDC-E7F7-15BC-31E264D39430}"/>
                  </a:ext>
                </a:extLst>
              </p:cNvPr>
              <p:cNvSpPr>
                <a:spLocks noChangeShapeType="1"/>
              </p:cNvSpPr>
              <p:nvPr/>
            </p:nvSpPr>
            <p:spPr bwMode="auto">
              <a:xfrm flipV="1">
                <a:off x="3842" y="2154"/>
                <a:ext cx="4" cy="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02" name="Line 62">
                <a:extLst>
                  <a:ext uri="{FF2B5EF4-FFF2-40B4-BE49-F238E27FC236}">
                    <a16:creationId xmlns:a16="http://schemas.microsoft.com/office/drawing/2014/main" id="{50546C9B-451C-CD93-E152-6AA0DE4A8CEA}"/>
                  </a:ext>
                </a:extLst>
              </p:cNvPr>
              <p:cNvSpPr>
                <a:spLocks noChangeShapeType="1"/>
              </p:cNvSpPr>
              <p:nvPr/>
            </p:nvSpPr>
            <p:spPr bwMode="auto">
              <a:xfrm flipH="1">
                <a:off x="3898" y="2238"/>
                <a:ext cx="10"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03" name="Freeform 63">
                <a:extLst>
                  <a:ext uri="{FF2B5EF4-FFF2-40B4-BE49-F238E27FC236}">
                    <a16:creationId xmlns:a16="http://schemas.microsoft.com/office/drawing/2014/main" id="{5A4121A3-C7B9-EAB9-56F4-7D8BE3FA8574}"/>
                  </a:ext>
                </a:extLst>
              </p:cNvPr>
              <p:cNvSpPr>
                <a:spLocks/>
              </p:cNvSpPr>
              <p:nvPr/>
            </p:nvSpPr>
            <p:spPr bwMode="auto">
              <a:xfrm>
                <a:off x="3903" y="2239"/>
                <a:ext cx="89" cy="180"/>
              </a:xfrm>
              <a:custGeom>
                <a:avLst/>
                <a:gdLst>
                  <a:gd name="T0" fmla="*/ 0 w 94"/>
                  <a:gd name="T1" fmla="*/ 0 h 161"/>
                  <a:gd name="T2" fmla="*/ 4 w 94"/>
                  <a:gd name="T3" fmla="*/ 23 h 161"/>
                  <a:gd name="T4" fmla="*/ 9 w 94"/>
                  <a:gd name="T5" fmla="*/ 55 h 161"/>
                  <a:gd name="T6" fmla="*/ 9 w 94"/>
                  <a:gd name="T7" fmla="*/ 87 h 161"/>
                  <a:gd name="T8" fmla="*/ 12 w 94"/>
                  <a:gd name="T9" fmla="*/ 130 h 161"/>
                  <a:gd name="T10" fmla="*/ 17 w 94"/>
                  <a:gd name="T11" fmla="*/ 176 h 161"/>
                  <a:gd name="T12" fmla="*/ 20 w 94"/>
                  <a:gd name="T13" fmla="*/ 225 h 161"/>
                  <a:gd name="T14" fmla="*/ 24 w 94"/>
                  <a:gd name="T15" fmla="*/ 268 h 161"/>
                  <a:gd name="T16" fmla="*/ 27 w 94"/>
                  <a:gd name="T17" fmla="*/ 316 h 161"/>
                  <a:gd name="T18" fmla="*/ 31 w 94"/>
                  <a:gd name="T19" fmla="*/ 368 h 161"/>
                  <a:gd name="T20" fmla="*/ 35 w 94"/>
                  <a:gd name="T21" fmla="*/ 413 h 161"/>
                  <a:gd name="T22" fmla="*/ 39 w 94"/>
                  <a:gd name="T23" fmla="*/ 460 h 161"/>
                  <a:gd name="T24" fmla="*/ 41 w 94"/>
                  <a:gd name="T25" fmla="*/ 498 h 161"/>
                  <a:gd name="T26" fmla="*/ 44 w 94"/>
                  <a:gd name="T27" fmla="*/ 536 h 161"/>
                  <a:gd name="T28" fmla="*/ 45 w 94"/>
                  <a:gd name="T29" fmla="*/ 560 h 161"/>
                  <a:gd name="T30" fmla="*/ 47 w 94"/>
                  <a:gd name="T31" fmla="*/ 589 h 161"/>
                  <a:gd name="T32" fmla="*/ 48 w 94"/>
                  <a:gd name="T33" fmla="*/ 612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161"/>
                  <a:gd name="T53" fmla="*/ 94 w 94"/>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161">
                    <a:moveTo>
                      <a:pt x="0" y="0"/>
                    </a:moveTo>
                    <a:lnTo>
                      <a:pt x="4" y="6"/>
                    </a:lnTo>
                    <a:lnTo>
                      <a:pt x="10" y="14"/>
                    </a:lnTo>
                    <a:lnTo>
                      <a:pt x="17" y="23"/>
                    </a:lnTo>
                    <a:lnTo>
                      <a:pt x="24" y="34"/>
                    </a:lnTo>
                    <a:lnTo>
                      <a:pt x="30" y="46"/>
                    </a:lnTo>
                    <a:lnTo>
                      <a:pt x="37" y="58"/>
                    </a:lnTo>
                    <a:lnTo>
                      <a:pt x="45" y="71"/>
                    </a:lnTo>
                    <a:lnTo>
                      <a:pt x="53" y="83"/>
                    </a:lnTo>
                    <a:lnTo>
                      <a:pt x="59" y="96"/>
                    </a:lnTo>
                    <a:lnTo>
                      <a:pt x="66" y="108"/>
                    </a:lnTo>
                    <a:lnTo>
                      <a:pt x="73" y="120"/>
                    </a:lnTo>
                    <a:lnTo>
                      <a:pt x="78" y="131"/>
                    </a:lnTo>
                    <a:lnTo>
                      <a:pt x="84" y="140"/>
                    </a:lnTo>
                    <a:lnTo>
                      <a:pt x="87" y="148"/>
                    </a:lnTo>
                    <a:lnTo>
                      <a:pt x="91" y="155"/>
                    </a:lnTo>
                    <a:lnTo>
                      <a:pt x="93" y="16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04" name="Line 64">
                <a:extLst>
                  <a:ext uri="{FF2B5EF4-FFF2-40B4-BE49-F238E27FC236}">
                    <a16:creationId xmlns:a16="http://schemas.microsoft.com/office/drawing/2014/main" id="{04AC0304-9519-797C-3B92-09736A5E2719}"/>
                  </a:ext>
                </a:extLst>
              </p:cNvPr>
              <p:cNvSpPr>
                <a:spLocks noChangeShapeType="1"/>
              </p:cNvSpPr>
              <p:nvPr/>
            </p:nvSpPr>
            <p:spPr bwMode="auto">
              <a:xfrm flipV="1">
                <a:off x="3901" y="2233"/>
                <a:ext cx="4" cy="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05" name="Line 65">
                <a:extLst>
                  <a:ext uri="{FF2B5EF4-FFF2-40B4-BE49-F238E27FC236}">
                    <a16:creationId xmlns:a16="http://schemas.microsoft.com/office/drawing/2014/main" id="{76D95975-45C8-98BC-22F2-82B5C93DC760}"/>
                  </a:ext>
                </a:extLst>
              </p:cNvPr>
              <p:cNvSpPr>
                <a:spLocks noChangeShapeType="1"/>
              </p:cNvSpPr>
              <p:nvPr/>
            </p:nvSpPr>
            <p:spPr bwMode="auto">
              <a:xfrm flipH="1">
                <a:off x="3985" y="2416"/>
                <a:ext cx="1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06" name="Freeform 66">
                <a:extLst>
                  <a:ext uri="{FF2B5EF4-FFF2-40B4-BE49-F238E27FC236}">
                    <a16:creationId xmlns:a16="http://schemas.microsoft.com/office/drawing/2014/main" id="{F3C51AED-C1BC-933B-6C77-A5D03F81F5E0}"/>
                  </a:ext>
                </a:extLst>
              </p:cNvPr>
              <p:cNvSpPr>
                <a:spLocks/>
              </p:cNvSpPr>
              <p:nvPr/>
            </p:nvSpPr>
            <p:spPr bwMode="auto">
              <a:xfrm>
                <a:off x="3991" y="2417"/>
                <a:ext cx="82" cy="210"/>
              </a:xfrm>
              <a:custGeom>
                <a:avLst/>
                <a:gdLst>
                  <a:gd name="T0" fmla="*/ 0 w 87"/>
                  <a:gd name="T1" fmla="*/ 0 h 188"/>
                  <a:gd name="T2" fmla="*/ 2 w 87"/>
                  <a:gd name="T3" fmla="*/ 4 h 188"/>
                  <a:gd name="T4" fmla="*/ 5 w 87"/>
                  <a:gd name="T5" fmla="*/ 45 h 188"/>
                  <a:gd name="T6" fmla="*/ 8 w 87"/>
                  <a:gd name="T7" fmla="*/ 78 h 188"/>
                  <a:gd name="T8" fmla="*/ 8 w 87"/>
                  <a:gd name="T9" fmla="*/ 122 h 188"/>
                  <a:gd name="T10" fmla="*/ 8 w 87"/>
                  <a:gd name="T11" fmla="*/ 170 h 188"/>
                  <a:gd name="T12" fmla="*/ 13 w 87"/>
                  <a:gd name="T13" fmla="*/ 227 h 188"/>
                  <a:gd name="T14" fmla="*/ 16 w 87"/>
                  <a:gd name="T15" fmla="*/ 284 h 188"/>
                  <a:gd name="T16" fmla="*/ 19 w 87"/>
                  <a:gd name="T17" fmla="*/ 343 h 188"/>
                  <a:gd name="T18" fmla="*/ 22 w 87"/>
                  <a:gd name="T19" fmla="*/ 395 h 188"/>
                  <a:gd name="T20" fmla="*/ 25 w 87"/>
                  <a:gd name="T21" fmla="*/ 456 h 188"/>
                  <a:gd name="T22" fmla="*/ 29 w 87"/>
                  <a:gd name="T23" fmla="*/ 514 h 188"/>
                  <a:gd name="T24" fmla="*/ 31 w 87"/>
                  <a:gd name="T25" fmla="*/ 561 h 188"/>
                  <a:gd name="T26" fmla="*/ 35 w 87"/>
                  <a:gd name="T27" fmla="*/ 609 h 188"/>
                  <a:gd name="T28" fmla="*/ 38 w 87"/>
                  <a:gd name="T29" fmla="*/ 648 h 188"/>
                  <a:gd name="T30" fmla="*/ 40 w 87"/>
                  <a:gd name="T31" fmla="*/ 681 h 188"/>
                  <a:gd name="T32" fmla="*/ 42 w 87"/>
                  <a:gd name="T33" fmla="*/ 703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88"/>
                  <a:gd name="T53" fmla="*/ 87 w 87"/>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88">
                    <a:moveTo>
                      <a:pt x="0" y="0"/>
                    </a:moveTo>
                    <a:lnTo>
                      <a:pt x="2" y="4"/>
                    </a:lnTo>
                    <a:lnTo>
                      <a:pt x="5" y="12"/>
                    </a:lnTo>
                    <a:lnTo>
                      <a:pt x="9" y="21"/>
                    </a:lnTo>
                    <a:lnTo>
                      <a:pt x="14" y="33"/>
                    </a:lnTo>
                    <a:lnTo>
                      <a:pt x="19" y="46"/>
                    </a:lnTo>
                    <a:lnTo>
                      <a:pt x="25" y="60"/>
                    </a:lnTo>
                    <a:lnTo>
                      <a:pt x="31" y="75"/>
                    </a:lnTo>
                    <a:lnTo>
                      <a:pt x="37" y="90"/>
                    </a:lnTo>
                    <a:lnTo>
                      <a:pt x="44" y="105"/>
                    </a:lnTo>
                    <a:lnTo>
                      <a:pt x="51" y="120"/>
                    </a:lnTo>
                    <a:lnTo>
                      <a:pt x="58" y="135"/>
                    </a:lnTo>
                    <a:lnTo>
                      <a:pt x="63" y="149"/>
                    </a:lnTo>
                    <a:lnTo>
                      <a:pt x="70" y="161"/>
                    </a:lnTo>
                    <a:lnTo>
                      <a:pt x="76" y="172"/>
                    </a:lnTo>
                    <a:lnTo>
                      <a:pt x="81" y="181"/>
                    </a:lnTo>
                    <a:lnTo>
                      <a:pt x="86" y="18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07" name="Line 67">
                <a:extLst>
                  <a:ext uri="{FF2B5EF4-FFF2-40B4-BE49-F238E27FC236}">
                    <a16:creationId xmlns:a16="http://schemas.microsoft.com/office/drawing/2014/main" id="{9F87E02B-290F-C4F0-A42B-883681968119}"/>
                  </a:ext>
                </a:extLst>
              </p:cNvPr>
              <p:cNvSpPr>
                <a:spLocks noChangeShapeType="1"/>
              </p:cNvSpPr>
              <p:nvPr/>
            </p:nvSpPr>
            <p:spPr bwMode="auto">
              <a:xfrm flipV="1">
                <a:off x="3989" y="2412"/>
                <a:ext cx="5"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08" name="Line 68">
                <a:extLst>
                  <a:ext uri="{FF2B5EF4-FFF2-40B4-BE49-F238E27FC236}">
                    <a16:creationId xmlns:a16="http://schemas.microsoft.com/office/drawing/2014/main" id="{481044B8-3732-2EEA-B766-97A2C193A301}"/>
                  </a:ext>
                </a:extLst>
              </p:cNvPr>
              <p:cNvSpPr>
                <a:spLocks noChangeShapeType="1"/>
              </p:cNvSpPr>
              <p:nvPr/>
            </p:nvSpPr>
            <p:spPr bwMode="auto">
              <a:xfrm flipH="1">
                <a:off x="4067" y="2625"/>
                <a:ext cx="10"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09" name="Freeform 69">
                <a:extLst>
                  <a:ext uri="{FF2B5EF4-FFF2-40B4-BE49-F238E27FC236}">
                    <a16:creationId xmlns:a16="http://schemas.microsoft.com/office/drawing/2014/main" id="{353E1FFC-C0B0-6ECD-75B1-32EB578E6B9C}"/>
                  </a:ext>
                </a:extLst>
              </p:cNvPr>
              <p:cNvSpPr>
                <a:spLocks/>
              </p:cNvSpPr>
              <p:nvPr/>
            </p:nvSpPr>
            <p:spPr bwMode="auto">
              <a:xfrm>
                <a:off x="4072" y="2626"/>
                <a:ext cx="46" cy="159"/>
              </a:xfrm>
              <a:custGeom>
                <a:avLst/>
                <a:gdLst>
                  <a:gd name="T0" fmla="*/ 0 w 48"/>
                  <a:gd name="T1" fmla="*/ 0 h 142"/>
                  <a:gd name="T2" fmla="*/ 4 w 48"/>
                  <a:gd name="T3" fmla="*/ 24 h 142"/>
                  <a:gd name="T4" fmla="*/ 9 w 48"/>
                  <a:gd name="T5" fmla="*/ 55 h 142"/>
                  <a:gd name="T6" fmla="*/ 12 w 48"/>
                  <a:gd name="T7" fmla="*/ 90 h 142"/>
                  <a:gd name="T8" fmla="*/ 12 w 48"/>
                  <a:gd name="T9" fmla="*/ 127 h 142"/>
                  <a:gd name="T10" fmla="*/ 12 w 48"/>
                  <a:gd name="T11" fmla="*/ 166 h 142"/>
                  <a:gd name="T12" fmla="*/ 13 w 48"/>
                  <a:gd name="T13" fmla="*/ 208 h 142"/>
                  <a:gd name="T14" fmla="*/ 16 w 48"/>
                  <a:gd name="T15" fmla="*/ 253 h 142"/>
                  <a:gd name="T16" fmla="*/ 19 w 48"/>
                  <a:gd name="T17" fmla="*/ 293 h 142"/>
                  <a:gd name="T18" fmla="*/ 23 w 48"/>
                  <a:gd name="T19" fmla="*/ 337 h 142"/>
                  <a:gd name="T20" fmla="*/ 25 w 48"/>
                  <a:gd name="T21" fmla="*/ 384 h 142"/>
                  <a:gd name="T22" fmla="*/ 26 w 48"/>
                  <a:gd name="T23" fmla="*/ 418 h 142"/>
                  <a:gd name="T24" fmla="*/ 27 w 48"/>
                  <a:gd name="T25" fmla="*/ 458 h 142"/>
                  <a:gd name="T26" fmla="*/ 28 w 48"/>
                  <a:gd name="T27" fmla="*/ 488 h 142"/>
                  <a:gd name="T28" fmla="*/ 28 w 48"/>
                  <a:gd name="T29" fmla="*/ 514 h 142"/>
                  <a:gd name="T30" fmla="*/ 29 w 48"/>
                  <a:gd name="T31" fmla="*/ 539 h 142"/>
                  <a:gd name="T32" fmla="*/ 29 w 48"/>
                  <a:gd name="T33" fmla="*/ 549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42"/>
                  <a:gd name="T53" fmla="*/ 48 w 48"/>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42">
                    <a:moveTo>
                      <a:pt x="0" y="0"/>
                    </a:moveTo>
                    <a:lnTo>
                      <a:pt x="4" y="6"/>
                    </a:lnTo>
                    <a:lnTo>
                      <a:pt x="9" y="14"/>
                    </a:lnTo>
                    <a:lnTo>
                      <a:pt x="13" y="23"/>
                    </a:lnTo>
                    <a:lnTo>
                      <a:pt x="17" y="32"/>
                    </a:lnTo>
                    <a:lnTo>
                      <a:pt x="21" y="43"/>
                    </a:lnTo>
                    <a:lnTo>
                      <a:pt x="25" y="54"/>
                    </a:lnTo>
                    <a:lnTo>
                      <a:pt x="28" y="65"/>
                    </a:lnTo>
                    <a:lnTo>
                      <a:pt x="31" y="76"/>
                    </a:lnTo>
                    <a:lnTo>
                      <a:pt x="35" y="87"/>
                    </a:lnTo>
                    <a:lnTo>
                      <a:pt x="38" y="98"/>
                    </a:lnTo>
                    <a:lnTo>
                      <a:pt x="40" y="108"/>
                    </a:lnTo>
                    <a:lnTo>
                      <a:pt x="43" y="117"/>
                    </a:lnTo>
                    <a:lnTo>
                      <a:pt x="44" y="125"/>
                    </a:lnTo>
                    <a:lnTo>
                      <a:pt x="45" y="132"/>
                    </a:lnTo>
                    <a:lnTo>
                      <a:pt x="46" y="138"/>
                    </a:lnTo>
                    <a:lnTo>
                      <a:pt x="47" y="1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10" name="Line 70">
                <a:extLst>
                  <a:ext uri="{FF2B5EF4-FFF2-40B4-BE49-F238E27FC236}">
                    <a16:creationId xmlns:a16="http://schemas.microsoft.com/office/drawing/2014/main" id="{C58EA47B-647F-F951-D39C-630865E2EC32}"/>
                  </a:ext>
                </a:extLst>
              </p:cNvPr>
              <p:cNvSpPr>
                <a:spLocks noChangeShapeType="1"/>
              </p:cNvSpPr>
              <p:nvPr/>
            </p:nvSpPr>
            <p:spPr bwMode="auto">
              <a:xfrm flipV="1">
                <a:off x="4070" y="2621"/>
                <a:ext cx="4" cy="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11" name="Line 71">
                <a:extLst>
                  <a:ext uri="{FF2B5EF4-FFF2-40B4-BE49-F238E27FC236}">
                    <a16:creationId xmlns:a16="http://schemas.microsoft.com/office/drawing/2014/main" id="{D86C7316-2D2D-D2C9-3591-EAEE4B9A5C08}"/>
                  </a:ext>
                </a:extLst>
              </p:cNvPr>
              <p:cNvSpPr>
                <a:spLocks noChangeShapeType="1"/>
              </p:cNvSpPr>
              <p:nvPr/>
            </p:nvSpPr>
            <p:spPr bwMode="auto">
              <a:xfrm flipH="1">
                <a:off x="4110" y="2784"/>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12" name="Freeform 72">
                <a:extLst>
                  <a:ext uri="{FF2B5EF4-FFF2-40B4-BE49-F238E27FC236}">
                    <a16:creationId xmlns:a16="http://schemas.microsoft.com/office/drawing/2014/main" id="{D17FDECC-F58E-78BC-9D5E-69370098A1F3}"/>
                  </a:ext>
                </a:extLst>
              </p:cNvPr>
              <p:cNvSpPr>
                <a:spLocks/>
              </p:cNvSpPr>
              <p:nvPr/>
            </p:nvSpPr>
            <p:spPr bwMode="auto">
              <a:xfrm>
                <a:off x="4117" y="2784"/>
                <a:ext cx="23" cy="168"/>
              </a:xfrm>
              <a:custGeom>
                <a:avLst/>
                <a:gdLst>
                  <a:gd name="T0" fmla="*/ 0 w 25"/>
                  <a:gd name="T1" fmla="*/ 0 h 151"/>
                  <a:gd name="T2" fmla="*/ 0 w 25"/>
                  <a:gd name="T3" fmla="*/ 4 h 151"/>
                  <a:gd name="T4" fmla="*/ 0 w 25"/>
                  <a:gd name="T5" fmla="*/ 33 h 151"/>
                  <a:gd name="T6" fmla="*/ 0 w 25"/>
                  <a:gd name="T7" fmla="*/ 63 h 151"/>
                  <a:gd name="T8" fmla="*/ 0 w 25"/>
                  <a:gd name="T9" fmla="*/ 97 h 151"/>
                  <a:gd name="T10" fmla="*/ 0 w 25"/>
                  <a:gd name="T11" fmla="*/ 134 h 151"/>
                  <a:gd name="T12" fmla="*/ 1 w 25"/>
                  <a:gd name="T13" fmla="*/ 180 h 151"/>
                  <a:gd name="T14" fmla="*/ 1 w 25"/>
                  <a:gd name="T15" fmla="*/ 223 h 151"/>
                  <a:gd name="T16" fmla="*/ 2 w 25"/>
                  <a:gd name="T17" fmla="*/ 259 h 151"/>
                  <a:gd name="T18" fmla="*/ 3 w 25"/>
                  <a:gd name="T19" fmla="*/ 309 h 151"/>
                  <a:gd name="T20" fmla="*/ 6 w 25"/>
                  <a:gd name="T21" fmla="*/ 353 h 151"/>
                  <a:gd name="T22" fmla="*/ 6 w 25"/>
                  <a:gd name="T23" fmla="*/ 394 h 151"/>
                  <a:gd name="T24" fmla="*/ 6 w 25"/>
                  <a:gd name="T25" fmla="*/ 437 h 151"/>
                  <a:gd name="T26" fmla="*/ 6 w 25"/>
                  <a:gd name="T27" fmla="*/ 472 h 151"/>
                  <a:gd name="T28" fmla="*/ 6 w 25"/>
                  <a:gd name="T29" fmla="*/ 502 h 151"/>
                  <a:gd name="T30" fmla="*/ 6 w 25"/>
                  <a:gd name="T31" fmla="*/ 525 h 151"/>
                  <a:gd name="T32" fmla="*/ 9 w 25"/>
                  <a:gd name="T33" fmla="*/ 541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51"/>
                  <a:gd name="T53" fmla="*/ 25 w 25"/>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51">
                    <a:moveTo>
                      <a:pt x="0" y="0"/>
                    </a:moveTo>
                    <a:lnTo>
                      <a:pt x="0" y="4"/>
                    </a:lnTo>
                    <a:lnTo>
                      <a:pt x="0" y="10"/>
                    </a:lnTo>
                    <a:lnTo>
                      <a:pt x="0" y="18"/>
                    </a:lnTo>
                    <a:lnTo>
                      <a:pt x="0" y="27"/>
                    </a:lnTo>
                    <a:lnTo>
                      <a:pt x="0" y="37"/>
                    </a:lnTo>
                    <a:lnTo>
                      <a:pt x="1" y="49"/>
                    </a:lnTo>
                    <a:lnTo>
                      <a:pt x="1" y="61"/>
                    </a:lnTo>
                    <a:lnTo>
                      <a:pt x="2" y="73"/>
                    </a:lnTo>
                    <a:lnTo>
                      <a:pt x="3" y="86"/>
                    </a:lnTo>
                    <a:lnTo>
                      <a:pt x="6" y="98"/>
                    </a:lnTo>
                    <a:lnTo>
                      <a:pt x="7" y="110"/>
                    </a:lnTo>
                    <a:lnTo>
                      <a:pt x="9" y="121"/>
                    </a:lnTo>
                    <a:lnTo>
                      <a:pt x="13" y="131"/>
                    </a:lnTo>
                    <a:lnTo>
                      <a:pt x="15" y="139"/>
                    </a:lnTo>
                    <a:lnTo>
                      <a:pt x="19" y="146"/>
                    </a:lnTo>
                    <a:lnTo>
                      <a:pt x="24" y="1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13" name="Line 73">
                <a:extLst>
                  <a:ext uri="{FF2B5EF4-FFF2-40B4-BE49-F238E27FC236}">
                    <a16:creationId xmlns:a16="http://schemas.microsoft.com/office/drawing/2014/main" id="{62C4AFE4-B3A2-E30B-1A13-02AE98BE6513}"/>
                  </a:ext>
                </a:extLst>
              </p:cNvPr>
              <p:cNvSpPr>
                <a:spLocks noChangeShapeType="1"/>
              </p:cNvSpPr>
              <p:nvPr/>
            </p:nvSpPr>
            <p:spPr bwMode="auto">
              <a:xfrm>
                <a:off x="4114" y="2784"/>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14" name="Line 74">
                <a:extLst>
                  <a:ext uri="{FF2B5EF4-FFF2-40B4-BE49-F238E27FC236}">
                    <a16:creationId xmlns:a16="http://schemas.microsoft.com/office/drawing/2014/main" id="{621BB7EB-102A-D704-381E-3A02FBECF289}"/>
                  </a:ext>
                </a:extLst>
              </p:cNvPr>
              <p:cNvSpPr>
                <a:spLocks noChangeShapeType="1"/>
              </p:cNvSpPr>
              <p:nvPr/>
            </p:nvSpPr>
            <p:spPr bwMode="auto">
              <a:xfrm flipH="1">
                <a:off x="4134" y="2949"/>
                <a:ext cx="1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15" name="Freeform 75">
                <a:extLst>
                  <a:ext uri="{FF2B5EF4-FFF2-40B4-BE49-F238E27FC236}">
                    <a16:creationId xmlns:a16="http://schemas.microsoft.com/office/drawing/2014/main" id="{22C7D77E-07B6-F5DE-EBE1-91B8704B2FDE}"/>
                  </a:ext>
                </a:extLst>
              </p:cNvPr>
              <p:cNvSpPr>
                <a:spLocks/>
              </p:cNvSpPr>
              <p:nvPr/>
            </p:nvSpPr>
            <p:spPr bwMode="auto">
              <a:xfrm>
                <a:off x="4139" y="2951"/>
                <a:ext cx="111" cy="75"/>
              </a:xfrm>
              <a:custGeom>
                <a:avLst/>
                <a:gdLst>
                  <a:gd name="T0" fmla="*/ 0 w 117"/>
                  <a:gd name="T1" fmla="*/ 0 h 67"/>
                  <a:gd name="T2" fmla="*/ 3 w 117"/>
                  <a:gd name="T3" fmla="*/ 4 h 67"/>
                  <a:gd name="T4" fmla="*/ 9 w 117"/>
                  <a:gd name="T5" fmla="*/ 30 h 67"/>
                  <a:gd name="T6" fmla="*/ 9 w 117"/>
                  <a:gd name="T7" fmla="*/ 54 h 67"/>
                  <a:gd name="T8" fmla="*/ 9 w 117"/>
                  <a:gd name="T9" fmla="*/ 67 h 67"/>
                  <a:gd name="T10" fmla="*/ 13 w 117"/>
                  <a:gd name="T11" fmla="*/ 86 h 67"/>
                  <a:gd name="T12" fmla="*/ 17 w 117"/>
                  <a:gd name="T13" fmla="*/ 105 h 67"/>
                  <a:gd name="T14" fmla="*/ 20 w 117"/>
                  <a:gd name="T15" fmla="*/ 124 h 67"/>
                  <a:gd name="T16" fmla="*/ 24 w 117"/>
                  <a:gd name="T17" fmla="*/ 143 h 67"/>
                  <a:gd name="T18" fmla="*/ 27 w 117"/>
                  <a:gd name="T19" fmla="*/ 160 h 67"/>
                  <a:gd name="T20" fmla="*/ 30 w 117"/>
                  <a:gd name="T21" fmla="*/ 179 h 67"/>
                  <a:gd name="T22" fmla="*/ 36 w 117"/>
                  <a:gd name="T23" fmla="*/ 196 h 67"/>
                  <a:gd name="T24" fmla="*/ 40 w 117"/>
                  <a:gd name="T25" fmla="*/ 208 h 67"/>
                  <a:gd name="T26" fmla="*/ 45 w 117"/>
                  <a:gd name="T27" fmla="*/ 225 h 67"/>
                  <a:gd name="T28" fmla="*/ 50 w 117"/>
                  <a:gd name="T29" fmla="*/ 234 h 67"/>
                  <a:gd name="T30" fmla="*/ 56 w 117"/>
                  <a:gd name="T31" fmla="*/ 251 h 67"/>
                  <a:gd name="T32" fmla="*/ 62 w 117"/>
                  <a:gd name="T33" fmla="*/ 255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67"/>
                  <a:gd name="T53" fmla="*/ 117 w 11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67">
                    <a:moveTo>
                      <a:pt x="0" y="0"/>
                    </a:moveTo>
                    <a:lnTo>
                      <a:pt x="3" y="4"/>
                    </a:lnTo>
                    <a:lnTo>
                      <a:pt x="9" y="8"/>
                    </a:lnTo>
                    <a:lnTo>
                      <a:pt x="14" y="13"/>
                    </a:lnTo>
                    <a:lnTo>
                      <a:pt x="19" y="17"/>
                    </a:lnTo>
                    <a:lnTo>
                      <a:pt x="25" y="22"/>
                    </a:lnTo>
                    <a:lnTo>
                      <a:pt x="30" y="27"/>
                    </a:lnTo>
                    <a:lnTo>
                      <a:pt x="36" y="32"/>
                    </a:lnTo>
                    <a:lnTo>
                      <a:pt x="43" y="37"/>
                    </a:lnTo>
                    <a:lnTo>
                      <a:pt x="51" y="41"/>
                    </a:lnTo>
                    <a:lnTo>
                      <a:pt x="57" y="46"/>
                    </a:lnTo>
                    <a:lnTo>
                      <a:pt x="66" y="50"/>
                    </a:lnTo>
                    <a:lnTo>
                      <a:pt x="74" y="54"/>
                    </a:lnTo>
                    <a:lnTo>
                      <a:pt x="84" y="58"/>
                    </a:lnTo>
                    <a:lnTo>
                      <a:pt x="95" y="61"/>
                    </a:lnTo>
                    <a:lnTo>
                      <a:pt x="105" y="64"/>
                    </a:lnTo>
                    <a:lnTo>
                      <a:pt x="116" y="6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16" name="Line 76">
                <a:extLst>
                  <a:ext uri="{FF2B5EF4-FFF2-40B4-BE49-F238E27FC236}">
                    <a16:creationId xmlns:a16="http://schemas.microsoft.com/office/drawing/2014/main" id="{AEE872DC-6736-5124-1857-90D32335AFDB}"/>
                  </a:ext>
                </a:extLst>
              </p:cNvPr>
              <p:cNvSpPr>
                <a:spLocks noChangeShapeType="1"/>
              </p:cNvSpPr>
              <p:nvPr/>
            </p:nvSpPr>
            <p:spPr bwMode="auto">
              <a:xfrm flipV="1">
                <a:off x="4137" y="2944"/>
                <a:ext cx="3"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17" name="Line 77">
                <a:extLst>
                  <a:ext uri="{FF2B5EF4-FFF2-40B4-BE49-F238E27FC236}">
                    <a16:creationId xmlns:a16="http://schemas.microsoft.com/office/drawing/2014/main" id="{6E625BF6-6DE7-ACAA-5F89-50E469E90639}"/>
                  </a:ext>
                </a:extLst>
              </p:cNvPr>
              <p:cNvSpPr>
                <a:spLocks noChangeShapeType="1"/>
              </p:cNvSpPr>
              <p:nvPr/>
            </p:nvSpPr>
            <p:spPr bwMode="auto">
              <a:xfrm flipH="1">
                <a:off x="4246" y="3023"/>
                <a:ext cx="8"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18" name="Freeform 78">
                <a:extLst>
                  <a:ext uri="{FF2B5EF4-FFF2-40B4-BE49-F238E27FC236}">
                    <a16:creationId xmlns:a16="http://schemas.microsoft.com/office/drawing/2014/main" id="{372EE9E8-06B5-C025-227D-628815EAAB55}"/>
                  </a:ext>
                </a:extLst>
              </p:cNvPr>
              <p:cNvSpPr>
                <a:spLocks/>
              </p:cNvSpPr>
              <p:nvPr/>
            </p:nvSpPr>
            <p:spPr bwMode="auto">
              <a:xfrm>
                <a:off x="4249" y="3025"/>
                <a:ext cx="215" cy="143"/>
              </a:xfrm>
              <a:custGeom>
                <a:avLst/>
                <a:gdLst>
                  <a:gd name="T0" fmla="*/ 0 w 227"/>
                  <a:gd name="T1" fmla="*/ 0 h 128"/>
                  <a:gd name="T2" fmla="*/ 9 w 227"/>
                  <a:gd name="T3" fmla="*/ 2 h 128"/>
                  <a:gd name="T4" fmla="*/ 14 w 227"/>
                  <a:gd name="T5" fmla="*/ 21 h 128"/>
                  <a:gd name="T6" fmla="*/ 22 w 227"/>
                  <a:gd name="T7" fmla="*/ 36 h 128"/>
                  <a:gd name="T8" fmla="*/ 29 w 227"/>
                  <a:gd name="T9" fmla="*/ 56 h 128"/>
                  <a:gd name="T10" fmla="*/ 38 w 227"/>
                  <a:gd name="T11" fmla="*/ 76 h 128"/>
                  <a:gd name="T12" fmla="*/ 46 w 227"/>
                  <a:gd name="T13" fmla="*/ 104 h 128"/>
                  <a:gd name="T14" fmla="*/ 56 w 227"/>
                  <a:gd name="T15" fmla="*/ 130 h 128"/>
                  <a:gd name="T16" fmla="*/ 64 w 227"/>
                  <a:gd name="T17" fmla="*/ 162 h 128"/>
                  <a:gd name="T18" fmla="*/ 72 w 227"/>
                  <a:gd name="T19" fmla="*/ 193 h 128"/>
                  <a:gd name="T20" fmla="*/ 80 w 227"/>
                  <a:gd name="T21" fmla="*/ 227 h 128"/>
                  <a:gd name="T22" fmla="*/ 89 w 227"/>
                  <a:gd name="T23" fmla="*/ 264 h 128"/>
                  <a:gd name="T24" fmla="*/ 95 w 227"/>
                  <a:gd name="T25" fmla="*/ 301 h 128"/>
                  <a:gd name="T26" fmla="*/ 102 w 227"/>
                  <a:gd name="T27" fmla="*/ 345 h 128"/>
                  <a:gd name="T28" fmla="*/ 109 w 227"/>
                  <a:gd name="T29" fmla="*/ 388 h 128"/>
                  <a:gd name="T30" fmla="*/ 114 w 227"/>
                  <a:gd name="T31" fmla="*/ 433 h 128"/>
                  <a:gd name="T32" fmla="*/ 117 w 227"/>
                  <a:gd name="T33" fmla="*/ 480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7"/>
                  <a:gd name="T52" fmla="*/ 0 h 128"/>
                  <a:gd name="T53" fmla="*/ 227 w 227"/>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7" h="128">
                    <a:moveTo>
                      <a:pt x="0" y="0"/>
                    </a:moveTo>
                    <a:lnTo>
                      <a:pt x="12" y="2"/>
                    </a:lnTo>
                    <a:lnTo>
                      <a:pt x="26" y="5"/>
                    </a:lnTo>
                    <a:lnTo>
                      <a:pt x="40" y="10"/>
                    </a:lnTo>
                    <a:lnTo>
                      <a:pt x="56" y="15"/>
                    </a:lnTo>
                    <a:lnTo>
                      <a:pt x="72" y="20"/>
                    </a:lnTo>
                    <a:lnTo>
                      <a:pt x="89" y="27"/>
                    </a:lnTo>
                    <a:lnTo>
                      <a:pt x="106" y="34"/>
                    </a:lnTo>
                    <a:lnTo>
                      <a:pt x="123" y="42"/>
                    </a:lnTo>
                    <a:lnTo>
                      <a:pt x="138" y="51"/>
                    </a:lnTo>
                    <a:lnTo>
                      <a:pt x="154" y="60"/>
                    </a:lnTo>
                    <a:lnTo>
                      <a:pt x="169" y="70"/>
                    </a:lnTo>
                    <a:lnTo>
                      <a:pt x="183" y="80"/>
                    </a:lnTo>
                    <a:lnTo>
                      <a:pt x="196" y="91"/>
                    </a:lnTo>
                    <a:lnTo>
                      <a:pt x="208" y="103"/>
                    </a:lnTo>
                    <a:lnTo>
                      <a:pt x="218" y="115"/>
                    </a:lnTo>
                    <a:lnTo>
                      <a:pt x="226" y="12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19" name="Line 79">
                <a:extLst>
                  <a:ext uri="{FF2B5EF4-FFF2-40B4-BE49-F238E27FC236}">
                    <a16:creationId xmlns:a16="http://schemas.microsoft.com/office/drawing/2014/main" id="{DE7294C2-786F-0E21-2CCD-6CF778039B1A}"/>
                  </a:ext>
                </a:extLst>
              </p:cNvPr>
              <p:cNvSpPr>
                <a:spLocks noChangeShapeType="1"/>
              </p:cNvSpPr>
              <p:nvPr/>
            </p:nvSpPr>
            <p:spPr bwMode="auto">
              <a:xfrm flipV="1">
                <a:off x="4249" y="3018"/>
                <a:ext cx="1"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0" name="Line 80">
                <a:extLst>
                  <a:ext uri="{FF2B5EF4-FFF2-40B4-BE49-F238E27FC236}">
                    <a16:creationId xmlns:a16="http://schemas.microsoft.com/office/drawing/2014/main" id="{63D6D24D-D8A5-9A3A-6CCD-BB9B70A91DCE}"/>
                  </a:ext>
                </a:extLst>
              </p:cNvPr>
              <p:cNvSpPr>
                <a:spLocks noChangeShapeType="1"/>
              </p:cNvSpPr>
              <p:nvPr/>
            </p:nvSpPr>
            <p:spPr bwMode="auto">
              <a:xfrm flipH="1">
                <a:off x="4458" y="3166"/>
                <a:ext cx="11"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1" name="Freeform 81">
                <a:extLst>
                  <a:ext uri="{FF2B5EF4-FFF2-40B4-BE49-F238E27FC236}">
                    <a16:creationId xmlns:a16="http://schemas.microsoft.com/office/drawing/2014/main" id="{EA0A2C34-958E-BEFD-1F2A-499122139D94}"/>
                  </a:ext>
                </a:extLst>
              </p:cNvPr>
              <p:cNvSpPr>
                <a:spLocks/>
              </p:cNvSpPr>
              <p:nvPr/>
            </p:nvSpPr>
            <p:spPr bwMode="auto">
              <a:xfrm>
                <a:off x="4463" y="3167"/>
                <a:ext cx="127" cy="168"/>
              </a:xfrm>
              <a:custGeom>
                <a:avLst/>
                <a:gdLst>
                  <a:gd name="T0" fmla="*/ 0 w 134"/>
                  <a:gd name="T1" fmla="*/ 0 h 151"/>
                  <a:gd name="T2" fmla="*/ 8 w 134"/>
                  <a:gd name="T3" fmla="*/ 41 h 151"/>
                  <a:gd name="T4" fmla="*/ 9 w 134"/>
                  <a:gd name="T5" fmla="*/ 87 h 151"/>
                  <a:gd name="T6" fmla="*/ 11 w 134"/>
                  <a:gd name="T7" fmla="*/ 134 h 151"/>
                  <a:gd name="T8" fmla="*/ 16 w 134"/>
                  <a:gd name="T9" fmla="*/ 180 h 151"/>
                  <a:gd name="T10" fmla="*/ 20 w 134"/>
                  <a:gd name="T11" fmla="*/ 225 h 151"/>
                  <a:gd name="T12" fmla="*/ 24 w 134"/>
                  <a:gd name="T13" fmla="*/ 259 h 151"/>
                  <a:gd name="T14" fmla="*/ 27 w 134"/>
                  <a:gd name="T15" fmla="*/ 307 h 151"/>
                  <a:gd name="T16" fmla="*/ 32 w 134"/>
                  <a:gd name="T17" fmla="*/ 344 h 151"/>
                  <a:gd name="T18" fmla="*/ 37 w 134"/>
                  <a:gd name="T19" fmla="*/ 381 h 151"/>
                  <a:gd name="T20" fmla="*/ 41 w 134"/>
                  <a:gd name="T21" fmla="*/ 418 h 151"/>
                  <a:gd name="T22" fmla="*/ 45 w 134"/>
                  <a:gd name="T23" fmla="*/ 444 h 151"/>
                  <a:gd name="T24" fmla="*/ 50 w 134"/>
                  <a:gd name="T25" fmla="*/ 474 h 151"/>
                  <a:gd name="T26" fmla="*/ 55 w 134"/>
                  <a:gd name="T27" fmla="*/ 494 h 151"/>
                  <a:gd name="T28" fmla="*/ 60 w 134"/>
                  <a:gd name="T29" fmla="*/ 515 h 151"/>
                  <a:gd name="T30" fmla="*/ 65 w 134"/>
                  <a:gd name="T31" fmla="*/ 527 h 151"/>
                  <a:gd name="T32" fmla="*/ 70 w 134"/>
                  <a:gd name="T33" fmla="*/ 541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1"/>
                  <a:gd name="T53" fmla="*/ 134 w 134"/>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1">
                    <a:moveTo>
                      <a:pt x="0" y="0"/>
                    </a:moveTo>
                    <a:lnTo>
                      <a:pt x="8" y="12"/>
                    </a:lnTo>
                    <a:lnTo>
                      <a:pt x="15" y="24"/>
                    </a:lnTo>
                    <a:lnTo>
                      <a:pt x="23" y="37"/>
                    </a:lnTo>
                    <a:lnTo>
                      <a:pt x="29" y="49"/>
                    </a:lnTo>
                    <a:lnTo>
                      <a:pt x="37" y="62"/>
                    </a:lnTo>
                    <a:lnTo>
                      <a:pt x="45" y="73"/>
                    </a:lnTo>
                    <a:lnTo>
                      <a:pt x="53" y="85"/>
                    </a:lnTo>
                    <a:lnTo>
                      <a:pt x="61" y="96"/>
                    </a:lnTo>
                    <a:lnTo>
                      <a:pt x="69" y="106"/>
                    </a:lnTo>
                    <a:lnTo>
                      <a:pt x="77" y="116"/>
                    </a:lnTo>
                    <a:lnTo>
                      <a:pt x="86" y="124"/>
                    </a:lnTo>
                    <a:lnTo>
                      <a:pt x="95" y="132"/>
                    </a:lnTo>
                    <a:lnTo>
                      <a:pt x="104" y="138"/>
                    </a:lnTo>
                    <a:lnTo>
                      <a:pt x="113" y="143"/>
                    </a:lnTo>
                    <a:lnTo>
                      <a:pt x="123" y="147"/>
                    </a:lnTo>
                    <a:lnTo>
                      <a:pt x="133" y="1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22" name="Line 82">
                <a:extLst>
                  <a:ext uri="{FF2B5EF4-FFF2-40B4-BE49-F238E27FC236}">
                    <a16:creationId xmlns:a16="http://schemas.microsoft.com/office/drawing/2014/main" id="{ED4E145C-9627-34DD-2613-1291F82D831A}"/>
                  </a:ext>
                </a:extLst>
              </p:cNvPr>
              <p:cNvSpPr>
                <a:spLocks noChangeShapeType="1"/>
              </p:cNvSpPr>
              <p:nvPr/>
            </p:nvSpPr>
            <p:spPr bwMode="auto">
              <a:xfrm flipV="1">
                <a:off x="4461" y="3161"/>
                <a:ext cx="4"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3" name="Line 83">
                <a:extLst>
                  <a:ext uri="{FF2B5EF4-FFF2-40B4-BE49-F238E27FC236}">
                    <a16:creationId xmlns:a16="http://schemas.microsoft.com/office/drawing/2014/main" id="{3FD3F4CB-C006-3534-2A9E-A8288A9DE3B8}"/>
                  </a:ext>
                </a:extLst>
              </p:cNvPr>
              <p:cNvSpPr>
                <a:spLocks noChangeShapeType="1"/>
              </p:cNvSpPr>
              <p:nvPr/>
            </p:nvSpPr>
            <p:spPr bwMode="auto">
              <a:xfrm>
                <a:off x="4589" y="3331"/>
                <a:ext cx="0"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4" name="Freeform 84">
                <a:extLst>
                  <a:ext uri="{FF2B5EF4-FFF2-40B4-BE49-F238E27FC236}">
                    <a16:creationId xmlns:a16="http://schemas.microsoft.com/office/drawing/2014/main" id="{F3BBD808-93E4-B625-BEFC-17D13ACFEAFB}"/>
                  </a:ext>
                </a:extLst>
              </p:cNvPr>
              <p:cNvSpPr>
                <a:spLocks/>
              </p:cNvSpPr>
              <p:nvPr/>
            </p:nvSpPr>
            <p:spPr bwMode="auto">
              <a:xfrm>
                <a:off x="4589" y="3334"/>
                <a:ext cx="185" cy="11"/>
              </a:xfrm>
              <a:custGeom>
                <a:avLst/>
                <a:gdLst>
                  <a:gd name="T0" fmla="*/ 0 w 195"/>
                  <a:gd name="T1" fmla="*/ 0 h 10"/>
                  <a:gd name="T2" fmla="*/ 9 w 195"/>
                  <a:gd name="T3" fmla="*/ 1 h 10"/>
                  <a:gd name="T4" fmla="*/ 10 w 195"/>
                  <a:gd name="T5" fmla="*/ 2 h 10"/>
                  <a:gd name="T6" fmla="*/ 20 w 195"/>
                  <a:gd name="T7" fmla="*/ 2 h 10"/>
                  <a:gd name="T8" fmla="*/ 26 w 195"/>
                  <a:gd name="T9" fmla="*/ 3 h 10"/>
                  <a:gd name="T10" fmla="*/ 34 w 195"/>
                  <a:gd name="T11" fmla="*/ 2 h 10"/>
                  <a:gd name="T12" fmla="*/ 41 w 195"/>
                  <a:gd name="T13" fmla="*/ 2 h 10"/>
                  <a:gd name="T14" fmla="*/ 48 w 195"/>
                  <a:gd name="T15" fmla="*/ 1 h 10"/>
                  <a:gd name="T16" fmla="*/ 56 w 195"/>
                  <a:gd name="T17" fmla="*/ 1 h 10"/>
                  <a:gd name="T18" fmla="*/ 64 w 195"/>
                  <a:gd name="T19" fmla="*/ 0 h 10"/>
                  <a:gd name="T20" fmla="*/ 71 w 195"/>
                  <a:gd name="T21" fmla="*/ 0 h 10"/>
                  <a:gd name="T22" fmla="*/ 79 w 195"/>
                  <a:gd name="T23" fmla="*/ 0 h 10"/>
                  <a:gd name="T24" fmla="*/ 83 w 195"/>
                  <a:gd name="T25" fmla="*/ 1 h 10"/>
                  <a:gd name="T26" fmla="*/ 90 w 195"/>
                  <a:gd name="T27" fmla="*/ 2 h 10"/>
                  <a:gd name="T28" fmla="*/ 95 w 195"/>
                  <a:gd name="T29" fmla="*/ 4 h 10"/>
                  <a:gd name="T30" fmla="*/ 99 w 195"/>
                  <a:gd name="T31" fmla="*/ 20 h 10"/>
                  <a:gd name="T32" fmla="*/ 102 w 195"/>
                  <a:gd name="T33" fmla="*/ 26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0"/>
                  <a:gd name="T53" fmla="*/ 195 w 195"/>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0">
                    <a:moveTo>
                      <a:pt x="0" y="0"/>
                    </a:moveTo>
                    <a:lnTo>
                      <a:pt x="10" y="1"/>
                    </a:lnTo>
                    <a:lnTo>
                      <a:pt x="22" y="2"/>
                    </a:lnTo>
                    <a:lnTo>
                      <a:pt x="36" y="2"/>
                    </a:lnTo>
                    <a:lnTo>
                      <a:pt x="48" y="3"/>
                    </a:lnTo>
                    <a:lnTo>
                      <a:pt x="63" y="2"/>
                    </a:lnTo>
                    <a:lnTo>
                      <a:pt x="76" y="2"/>
                    </a:lnTo>
                    <a:lnTo>
                      <a:pt x="91" y="1"/>
                    </a:lnTo>
                    <a:lnTo>
                      <a:pt x="105" y="1"/>
                    </a:lnTo>
                    <a:lnTo>
                      <a:pt x="120" y="0"/>
                    </a:lnTo>
                    <a:lnTo>
                      <a:pt x="133" y="0"/>
                    </a:lnTo>
                    <a:lnTo>
                      <a:pt x="146" y="0"/>
                    </a:lnTo>
                    <a:lnTo>
                      <a:pt x="158" y="1"/>
                    </a:lnTo>
                    <a:lnTo>
                      <a:pt x="169" y="2"/>
                    </a:lnTo>
                    <a:lnTo>
                      <a:pt x="178" y="4"/>
                    </a:lnTo>
                    <a:lnTo>
                      <a:pt x="187" y="6"/>
                    </a:lnTo>
                    <a:lnTo>
                      <a:pt x="194" y="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25" name="Line 85">
                <a:extLst>
                  <a:ext uri="{FF2B5EF4-FFF2-40B4-BE49-F238E27FC236}">
                    <a16:creationId xmlns:a16="http://schemas.microsoft.com/office/drawing/2014/main" id="{CCD2BA2F-B946-3161-2BE5-ABD2B4601159}"/>
                  </a:ext>
                </a:extLst>
              </p:cNvPr>
              <p:cNvSpPr>
                <a:spLocks noChangeShapeType="1"/>
              </p:cNvSpPr>
              <p:nvPr/>
            </p:nvSpPr>
            <p:spPr bwMode="auto">
              <a:xfrm flipV="1">
                <a:off x="4589" y="3326"/>
                <a:ext cx="0"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6" name="Line 86">
                <a:extLst>
                  <a:ext uri="{FF2B5EF4-FFF2-40B4-BE49-F238E27FC236}">
                    <a16:creationId xmlns:a16="http://schemas.microsoft.com/office/drawing/2014/main" id="{3D3AFDFB-B692-903E-35A7-945C6A506ABD}"/>
                  </a:ext>
                </a:extLst>
              </p:cNvPr>
              <p:cNvSpPr>
                <a:spLocks noChangeShapeType="1"/>
              </p:cNvSpPr>
              <p:nvPr/>
            </p:nvSpPr>
            <p:spPr bwMode="auto">
              <a:xfrm flipH="1">
                <a:off x="4767" y="3342"/>
                <a:ext cx="10"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7" name="Freeform 87">
                <a:extLst>
                  <a:ext uri="{FF2B5EF4-FFF2-40B4-BE49-F238E27FC236}">
                    <a16:creationId xmlns:a16="http://schemas.microsoft.com/office/drawing/2014/main" id="{6EB47587-A984-8366-B571-3F5D659E8745}"/>
                  </a:ext>
                </a:extLst>
              </p:cNvPr>
              <p:cNvSpPr>
                <a:spLocks/>
              </p:cNvSpPr>
              <p:nvPr/>
            </p:nvSpPr>
            <p:spPr bwMode="auto">
              <a:xfrm>
                <a:off x="4773" y="3344"/>
                <a:ext cx="155" cy="170"/>
              </a:xfrm>
              <a:custGeom>
                <a:avLst/>
                <a:gdLst>
                  <a:gd name="T0" fmla="*/ 0 w 164"/>
                  <a:gd name="T1" fmla="*/ 0 h 152"/>
                  <a:gd name="T2" fmla="*/ 7 w 164"/>
                  <a:gd name="T3" fmla="*/ 21 h 152"/>
                  <a:gd name="T4" fmla="*/ 9 w 164"/>
                  <a:gd name="T5" fmla="*/ 40 h 152"/>
                  <a:gd name="T6" fmla="*/ 13 w 164"/>
                  <a:gd name="T7" fmla="*/ 70 h 152"/>
                  <a:gd name="T8" fmla="*/ 19 w 164"/>
                  <a:gd name="T9" fmla="*/ 107 h 152"/>
                  <a:gd name="T10" fmla="*/ 24 w 164"/>
                  <a:gd name="T11" fmla="*/ 150 h 152"/>
                  <a:gd name="T12" fmla="*/ 29 w 164"/>
                  <a:gd name="T13" fmla="*/ 189 h 152"/>
                  <a:gd name="T14" fmla="*/ 37 w 164"/>
                  <a:gd name="T15" fmla="*/ 234 h 152"/>
                  <a:gd name="T16" fmla="*/ 43 w 164"/>
                  <a:gd name="T17" fmla="*/ 283 h 152"/>
                  <a:gd name="T18" fmla="*/ 50 w 164"/>
                  <a:gd name="T19" fmla="*/ 328 h 152"/>
                  <a:gd name="T20" fmla="*/ 56 w 164"/>
                  <a:gd name="T21" fmla="*/ 369 h 152"/>
                  <a:gd name="T22" fmla="*/ 61 w 164"/>
                  <a:gd name="T23" fmla="*/ 414 h 152"/>
                  <a:gd name="T24" fmla="*/ 68 w 164"/>
                  <a:gd name="T25" fmla="*/ 461 h 152"/>
                  <a:gd name="T26" fmla="*/ 72 w 164"/>
                  <a:gd name="T27" fmla="*/ 493 h 152"/>
                  <a:gd name="T28" fmla="*/ 77 w 164"/>
                  <a:gd name="T29" fmla="*/ 527 h 152"/>
                  <a:gd name="T30" fmla="*/ 80 w 164"/>
                  <a:gd name="T31" fmla="*/ 556 h 152"/>
                  <a:gd name="T32" fmla="*/ 83 w 164"/>
                  <a:gd name="T33" fmla="*/ 578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52"/>
                  <a:gd name="T53" fmla="*/ 164 w 164"/>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52">
                    <a:moveTo>
                      <a:pt x="0" y="0"/>
                    </a:moveTo>
                    <a:lnTo>
                      <a:pt x="7" y="5"/>
                    </a:lnTo>
                    <a:lnTo>
                      <a:pt x="15" y="11"/>
                    </a:lnTo>
                    <a:lnTo>
                      <a:pt x="25" y="19"/>
                    </a:lnTo>
                    <a:lnTo>
                      <a:pt x="35" y="28"/>
                    </a:lnTo>
                    <a:lnTo>
                      <a:pt x="47" y="39"/>
                    </a:lnTo>
                    <a:lnTo>
                      <a:pt x="58" y="50"/>
                    </a:lnTo>
                    <a:lnTo>
                      <a:pt x="72" y="61"/>
                    </a:lnTo>
                    <a:lnTo>
                      <a:pt x="84" y="74"/>
                    </a:lnTo>
                    <a:lnTo>
                      <a:pt x="97" y="85"/>
                    </a:lnTo>
                    <a:lnTo>
                      <a:pt x="109" y="97"/>
                    </a:lnTo>
                    <a:lnTo>
                      <a:pt x="121" y="109"/>
                    </a:lnTo>
                    <a:lnTo>
                      <a:pt x="133" y="120"/>
                    </a:lnTo>
                    <a:lnTo>
                      <a:pt x="142" y="129"/>
                    </a:lnTo>
                    <a:lnTo>
                      <a:pt x="151" y="138"/>
                    </a:lnTo>
                    <a:lnTo>
                      <a:pt x="157" y="145"/>
                    </a:lnTo>
                    <a:lnTo>
                      <a:pt x="163" y="15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28" name="Line 88">
                <a:extLst>
                  <a:ext uri="{FF2B5EF4-FFF2-40B4-BE49-F238E27FC236}">
                    <a16:creationId xmlns:a16="http://schemas.microsoft.com/office/drawing/2014/main" id="{51CB6FBA-F13D-AB8C-374D-0BED3084F625}"/>
                  </a:ext>
                </a:extLst>
              </p:cNvPr>
              <p:cNvSpPr>
                <a:spLocks noChangeShapeType="1"/>
              </p:cNvSpPr>
              <p:nvPr/>
            </p:nvSpPr>
            <p:spPr bwMode="auto">
              <a:xfrm flipV="1">
                <a:off x="4772" y="3337"/>
                <a:ext cx="2"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9" name="Line 89">
                <a:extLst>
                  <a:ext uri="{FF2B5EF4-FFF2-40B4-BE49-F238E27FC236}">
                    <a16:creationId xmlns:a16="http://schemas.microsoft.com/office/drawing/2014/main" id="{5BCFB67D-832E-CD2B-1EFA-F8BCFD5FD8AD}"/>
                  </a:ext>
                </a:extLst>
              </p:cNvPr>
              <p:cNvSpPr>
                <a:spLocks noChangeShapeType="1"/>
              </p:cNvSpPr>
              <p:nvPr/>
            </p:nvSpPr>
            <p:spPr bwMode="auto">
              <a:xfrm flipH="1">
                <a:off x="4921" y="3511"/>
                <a:ext cx="13"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30" name="Freeform 90">
                <a:extLst>
                  <a:ext uri="{FF2B5EF4-FFF2-40B4-BE49-F238E27FC236}">
                    <a16:creationId xmlns:a16="http://schemas.microsoft.com/office/drawing/2014/main" id="{6601B11F-4F4D-4A6E-F19C-49D92353F8E1}"/>
                  </a:ext>
                </a:extLst>
              </p:cNvPr>
              <p:cNvSpPr>
                <a:spLocks/>
              </p:cNvSpPr>
              <p:nvPr/>
            </p:nvSpPr>
            <p:spPr bwMode="auto">
              <a:xfrm>
                <a:off x="4927" y="3513"/>
                <a:ext cx="253" cy="184"/>
              </a:xfrm>
              <a:custGeom>
                <a:avLst/>
                <a:gdLst>
                  <a:gd name="T0" fmla="*/ 0 w 267"/>
                  <a:gd name="T1" fmla="*/ 0 h 165"/>
                  <a:gd name="T2" fmla="*/ 7 w 267"/>
                  <a:gd name="T3" fmla="*/ 20 h 165"/>
                  <a:gd name="T4" fmla="*/ 9 w 267"/>
                  <a:gd name="T5" fmla="*/ 43 h 165"/>
                  <a:gd name="T6" fmla="*/ 17 w 267"/>
                  <a:gd name="T7" fmla="*/ 77 h 165"/>
                  <a:gd name="T8" fmla="*/ 25 w 267"/>
                  <a:gd name="T9" fmla="*/ 117 h 165"/>
                  <a:gd name="T10" fmla="*/ 35 w 267"/>
                  <a:gd name="T11" fmla="*/ 153 h 165"/>
                  <a:gd name="T12" fmla="*/ 45 w 267"/>
                  <a:gd name="T13" fmla="*/ 202 h 165"/>
                  <a:gd name="T14" fmla="*/ 57 w 267"/>
                  <a:gd name="T15" fmla="*/ 251 h 165"/>
                  <a:gd name="T16" fmla="*/ 68 w 267"/>
                  <a:gd name="T17" fmla="*/ 296 h 165"/>
                  <a:gd name="T18" fmla="*/ 80 w 267"/>
                  <a:gd name="T19" fmla="*/ 347 h 165"/>
                  <a:gd name="T20" fmla="*/ 91 w 267"/>
                  <a:gd name="T21" fmla="*/ 388 h 165"/>
                  <a:gd name="T22" fmla="*/ 102 w 267"/>
                  <a:gd name="T23" fmla="*/ 435 h 165"/>
                  <a:gd name="T24" fmla="*/ 111 w 267"/>
                  <a:gd name="T25" fmla="*/ 482 h 165"/>
                  <a:gd name="T26" fmla="*/ 122 w 267"/>
                  <a:gd name="T27" fmla="*/ 519 h 165"/>
                  <a:gd name="T28" fmla="*/ 129 w 267"/>
                  <a:gd name="T29" fmla="*/ 550 h 165"/>
                  <a:gd name="T30" fmla="*/ 136 w 267"/>
                  <a:gd name="T31" fmla="*/ 580 h 165"/>
                  <a:gd name="T32" fmla="*/ 138 w 267"/>
                  <a:gd name="T33" fmla="*/ 603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
                  <a:gd name="T52" fmla="*/ 0 h 165"/>
                  <a:gd name="T53" fmla="*/ 267 w 267"/>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 h="165">
                    <a:moveTo>
                      <a:pt x="0" y="0"/>
                    </a:moveTo>
                    <a:lnTo>
                      <a:pt x="7" y="5"/>
                    </a:lnTo>
                    <a:lnTo>
                      <a:pt x="17" y="12"/>
                    </a:lnTo>
                    <a:lnTo>
                      <a:pt x="30" y="21"/>
                    </a:lnTo>
                    <a:lnTo>
                      <a:pt x="47" y="31"/>
                    </a:lnTo>
                    <a:lnTo>
                      <a:pt x="65" y="42"/>
                    </a:lnTo>
                    <a:lnTo>
                      <a:pt x="86" y="54"/>
                    </a:lnTo>
                    <a:lnTo>
                      <a:pt x="108" y="67"/>
                    </a:lnTo>
                    <a:lnTo>
                      <a:pt x="130" y="80"/>
                    </a:lnTo>
                    <a:lnTo>
                      <a:pt x="152" y="93"/>
                    </a:lnTo>
                    <a:lnTo>
                      <a:pt x="174" y="105"/>
                    </a:lnTo>
                    <a:lnTo>
                      <a:pt x="195" y="118"/>
                    </a:lnTo>
                    <a:lnTo>
                      <a:pt x="214" y="129"/>
                    </a:lnTo>
                    <a:lnTo>
                      <a:pt x="231" y="140"/>
                    </a:lnTo>
                    <a:lnTo>
                      <a:pt x="246" y="149"/>
                    </a:lnTo>
                    <a:lnTo>
                      <a:pt x="257" y="157"/>
                    </a:lnTo>
                    <a:lnTo>
                      <a:pt x="266" y="16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31" name="Line 91">
                <a:extLst>
                  <a:ext uri="{FF2B5EF4-FFF2-40B4-BE49-F238E27FC236}">
                    <a16:creationId xmlns:a16="http://schemas.microsoft.com/office/drawing/2014/main" id="{279E0783-CE70-7146-468D-A848D530F5E0}"/>
                  </a:ext>
                </a:extLst>
              </p:cNvPr>
              <p:cNvSpPr>
                <a:spLocks noChangeShapeType="1"/>
              </p:cNvSpPr>
              <p:nvPr/>
            </p:nvSpPr>
            <p:spPr bwMode="auto">
              <a:xfrm flipV="1">
                <a:off x="4925" y="3506"/>
                <a:ext cx="4" cy="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32" name="Line 92">
                <a:extLst>
                  <a:ext uri="{FF2B5EF4-FFF2-40B4-BE49-F238E27FC236}">
                    <a16:creationId xmlns:a16="http://schemas.microsoft.com/office/drawing/2014/main" id="{3DA2220A-2FA3-69FE-CF60-755F74CD4EB3}"/>
                  </a:ext>
                </a:extLst>
              </p:cNvPr>
              <p:cNvSpPr>
                <a:spLocks noChangeShapeType="1"/>
              </p:cNvSpPr>
              <p:nvPr/>
            </p:nvSpPr>
            <p:spPr bwMode="auto">
              <a:xfrm flipH="1">
                <a:off x="5173" y="3694"/>
                <a:ext cx="12"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33" name="Freeform 93">
                <a:extLst>
                  <a:ext uri="{FF2B5EF4-FFF2-40B4-BE49-F238E27FC236}">
                    <a16:creationId xmlns:a16="http://schemas.microsoft.com/office/drawing/2014/main" id="{426547C5-E834-3347-2AFE-B53CC45EEA07}"/>
                  </a:ext>
                </a:extLst>
              </p:cNvPr>
              <p:cNvSpPr>
                <a:spLocks/>
              </p:cNvSpPr>
              <p:nvPr/>
            </p:nvSpPr>
            <p:spPr bwMode="auto">
              <a:xfrm>
                <a:off x="1425" y="3103"/>
                <a:ext cx="318" cy="375"/>
              </a:xfrm>
              <a:custGeom>
                <a:avLst/>
                <a:gdLst>
                  <a:gd name="T0" fmla="*/ 168 w 336"/>
                  <a:gd name="T1" fmla="*/ 482 h 336"/>
                  <a:gd name="T2" fmla="*/ 160 w 336"/>
                  <a:gd name="T3" fmla="*/ 523 h 336"/>
                  <a:gd name="T4" fmla="*/ 150 w 336"/>
                  <a:gd name="T5" fmla="*/ 577 h 336"/>
                  <a:gd name="T6" fmla="*/ 141 w 336"/>
                  <a:gd name="T7" fmla="*/ 618 h 336"/>
                  <a:gd name="T8" fmla="*/ 130 w 336"/>
                  <a:gd name="T9" fmla="*/ 669 h 336"/>
                  <a:gd name="T10" fmla="*/ 120 w 336"/>
                  <a:gd name="T11" fmla="*/ 714 h 336"/>
                  <a:gd name="T12" fmla="*/ 112 w 336"/>
                  <a:gd name="T13" fmla="*/ 752 h 336"/>
                  <a:gd name="T14" fmla="*/ 107 w 336"/>
                  <a:gd name="T15" fmla="*/ 794 h 336"/>
                  <a:gd name="T16" fmla="*/ 103 w 336"/>
                  <a:gd name="T17" fmla="*/ 829 h 336"/>
                  <a:gd name="T18" fmla="*/ 102 w 336"/>
                  <a:gd name="T19" fmla="*/ 850 h 336"/>
                  <a:gd name="T20" fmla="*/ 100 w 336"/>
                  <a:gd name="T21" fmla="*/ 872 h 336"/>
                  <a:gd name="T22" fmla="*/ 97 w 336"/>
                  <a:gd name="T23" fmla="*/ 897 h 336"/>
                  <a:gd name="T24" fmla="*/ 93 w 336"/>
                  <a:gd name="T25" fmla="*/ 912 h 336"/>
                  <a:gd name="T26" fmla="*/ 90 w 336"/>
                  <a:gd name="T27" fmla="*/ 942 h 336"/>
                  <a:gd name="T28" fmla="*/ 85 w 336"/>
                  <a:gd name="T29" fmla="*/ 968 h 336"/>
                  <a:gd name="T30" fmla="*/ 80 w 336"/>
                  <a:gd name="T31" fmla="*/ 999 h 336"/>
                  <a:gd name="T32" fmla="*/ 74 w 336"/>
                  <a:gd name="T33" fmla="*/ 1039 h 336"/>
                  <a:gd name="T34" fmla="*/ 64 w 336"/>
                  <a:gd name="T35" fmla="*/ 1070 h 336"/>
                  <a:gd name="T36" fmla="*/ 53 w 336"/>
                  <a:gd name="T37" fmla="*/ 1104 h 336"/>
                  <a:gd name="T38" fmla="*/ 40 w 336"/>
                  <a:gd name="T39" fmla="*/ 1135 h 336"/>
                  <a:gd name="T40" fmla="*/ 27 w 336"/>
                  <a:gd name="T41" fmla="*/ 1163 h 336"/>
                  <a:gd name="T42" fmla="*/ 17 w 336"/>
                  <a:gd name="T43" fmla="*/ 1189 h 336"/>
                  <a:gd name="T44" fmla="*/ 9 w 336"/>
                  <a:gd name="T45" fmla="*/ 1212 h 336"/>
                  <a:gd name="T46" fmla="*/ 3 w 336"/>
                  <a:gd name="T47" fmla="*/ 1237 h 336"/>
                  <a:gd name="T48" fmla="*/ 0 w 336"/>
                  <a:gd name="T49" fmla="*/ 1248 h 336"/>
                  <a:gd name="T50" fmla="*/ 2 w 336"/>
                  <a:gd name="T51" fmla="*/ 1237 h 336"/>
                  <a:gd name="T52" fmla="*/ 9 w 336"/>
                  <a:gd name="T53" fmla="*/ 1189 h 336"/>
                  <a:gd name="T54" fmla="*/ 9 w 336"/>
                  <a:gd name="T55" fmla="*/ 1134 h 336"/>
                  <a:gd name="T56" fmla="*/ 16 w 336"/>
                  <a:gd name="T57" fmla="*/ 1064 h 336"/>
                  <a:gd name="T58" fmla="*/ 21 w 336"/>
                  <a:gd name="T59" fmla="*/ 1001 h 336"/>
                  <a:gd name="T60" fmla="*/ 25 w 336"/>
                  <a:gd name="T61" fmla="*/ 949 h 336"/>
                  <a:gd name="T62" fmla="*/ 27 w 336"/>
                  <a:gd name="T63" fmla="*/ 912 h 336"/>
                  <a:gd name="T64" fmla="*/ 28 w 336"/>
                  <a:gd name="T65" fmla="*/ 911 h 336"/>
                  <a:gd name="T66" fmla="*/ 32 w 336"/>
                  <a:gd name="T67" fmla="*/ 890 h 336"/>
                  <a:gd name="T68" fmla="*/ 38 w 336"/>
                  <a:gd name="T69" fmla="*/ 850 h 336"/>
                  <a:gd name="T70" fmla="*/ 44 w 336"/>
                  <a:gd name="T71" fmla="*/ 805 h 336"/>
                  <a:gd name="T72" fmla="*/ 53 w 336"/>
                  <a:gd name="T73" fmla="*/ 748 h 336"/>
                  <a:gd name="T74" fmla="*/ 62 w 336"/>
                  <a:gd name="T75" fmla="*/ 696 h 336"/>
                  <a:gd name="T76" fmla="*/ 72 w 336"/>
                  <a:gd name="T77" fmla="*/ 644 h 336"/>
                  <a:gd name="T78" fmla="*/ 81 w 336"/>
                  <a:gd name="T79" fmla="*/ 599 h 336"/>
                  <a:gd name="T80" fmla="*/ 88 w 336"/>
                  <a:gd name="T81" fmla="*/ 565 h 336"/>
                  <a:gd name="T82" fmla="*/ 95 w 336"/>
                  <a:gd name="T83" fmla="*/ 522 h 336"/>
                  <a:gd name="T84" fmla="*/ 100 w 336"/>
                  <a:gd name="T85" fmla="*/ 481 h 336"/>
                  <a:gd name="T86" fmla="*/ 105 w 336"/>
                  <a:gd name="T87" fmla="*/ 431 h 336"/>
                  <a:gd name="T88" fmla="*/ 109 w 336"/>
                  <a:gd name="T89" fmla="*/ 378 h 336"/>
                  <a:gd name="T90" fmla="*/ 115 w 336"/>
                  <a:gd name="T91" fmla="*/ 336 h 336"/>
                  <a:gd name="T92" fmla="*/ 120 w 336"/>
                  <a:gd name="T93" fmla="*/ 296 h 336"/>
                  <a:gd name="T94" fmla="*/ 127 w 336"/>
                  <a:gd name="T95" fmla="*/ 262 h 336"/>
                  <a:gd name="T96" fmla="*/ 137 w 336"/>
                  <a:gd name="T97" fmla="*/ 229 h 336"/>
                  <a:gd name="T98" fmla="*/ 146 w 336"/>
                  <a:gd name="T99" fmla="*/ 201 h 336"/>
                  <a:gd name="T100" fmla="*/ 153 w 336"/>
                  <a:gd name="T101" fmla="*/ 156 h 336"/>
                  <a:gd name="T102" fmla="*/ 159 w 336"/>
                  <a:gd name="T103" fmla="*/ 118 h 336"/>
                  <a:gd name="T104" fmla="*/ 165 w 336"/>
                  <a:gd name="T105" fmla="*/ 77 h 336"/>
                  <a:gd name="T106" fmla="*/ 168 w 336"/>
                  <a:gd name="T107" fmla="*/ 45 h 336"/>
                  <a:gd name="T108" fmla="*/ 171 w 336"/>
                  <a:gd name="T109" fmla="*/ 21 h 336"/>
                  <a:gd name="T110" fmla="*/ 173 w 336"/>
                  <a:gd name="T111" fmla="*/ 0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6"/>
                  <a:gd name="T169" fmla="*/ 0 h 336"/>
                  <a:gd name="T170" fmla="*/ 336 w 336"/>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6" h="336">
                    <a:moveTo>
                      <a:pt x="327" y="122"/>
                    </a:moveTo>
                    <a:lnTo>
                      <a:pt x="324" y="129"/>
                    </a:lnTo>
                    <a:lnTo>
                      <a:pt x="318" y="135"/>
                    </a:lnTo>
                    <a:lnTo>
                      <a:pt x="311" y="141"/>
                    </a:lnTo>
                    <a:lnTo>
                      <a:pt x="302" y="148"/>
                    </a:lnTo>
                    <a:lnTo>
                      <a:pt x="293" y="154"/>
                    </a:lnTo>
                    <a:lnTo>
                      <a:pt x="283" y="160"/>
                    </a:lnTo>
                    <a:lnTo>
                      <a:pt x="273" y="166"/>
                    </a:lnTo>
                    <a:lnTo>
                      <a:pt x="262" y="173"/>
                    </a:lnTo>
                    <a:lnTo>
                      <a:pt x="252" y="179"/>
                    </a:lnTo>
                    <a:lnTo>
                      <a:pt x="242" y="185"/>
                    </a:lnTo>
                    <a:lnTo>
                      <a:pt x="232" y="191"/>
                    </a:lnTo>
                    <a:lnTo>
                      <a:pt x="224" y="196"/>
                    </a:lnTo>
                    <a:lnTo>
                      <a:pt x="216" y="202"/>
                    </a:lnTo>
                    <a:lnTo>
                      <a:pt x="210" y="207"/>
                    </a:lnTo>
                    <a:lnTo>
                      <a:pt x="206" y="212"/>
                    </a:lnTo>
                    <a:lnTo>
                      <a:pt x="203" y="216"/>
                    </a:lnTo>
                    <a:lnTo>
                      <a:pt x="201" y="221"/>
                    </a:lnTo>
                    <a:lnTo>
                      <a:pt x="199" y="224"/>
                    </a:lnTo>
                    <a:lnTo>
                      <a:pt x="198" y="228"/>
                    </a:lnTo>
                    <a:lnTo>
                      <a:pt x="196" y="231"/>
                    </a:lnTo>
                    <a:lnTo>
                      <a:pt x="193" y="234"/>
                    </a:lnTo>
                    <a:lnTo>
                      <a:pt x="190" y="237"/>
                    </a:lnTo>
                    <a:lnTo>
                      <a:pt x="188" y="240"/>
                    </a:lnTo>
                    <a:lnTo>
                      <a:pt x="184" y="242"/>
                    </a:lnTo>
                    <a:lnTo>
                      <a:pt x="181" y="245"/>
                    </a:lnTo>
                    <a:lnTo>
                      <a:pt x="178" y="249"/>
                    </a:lnTo>
                    <a:lnTo>
                      <a:pt x="173" y="252"/>
                    </a:lnTo>
                    <a:lnTo>
                      <a:pt x="169" y="255"/>
                    </a:lnTo>
                    <a:lnTo>
                      <a:pt x="164" y="259"/>
                    </a:lnTo>
                    <a:lnTo>
                      <a:pt x="160" y="263"/>
                    </a:lnTo>
                    <a:lnTo>
                      <a:pt x="154" y="267"/>
                    </a:lnTo>
                    <a:lnTo>
                      <a:pt x="148" y="273"/>
                    </a:lnTo>
                    <a:lnTo>
                      <a:pt x="142" y="278"/>
                    </a:lnTo>
                    <a:lnTo>
                      <a:pt x="134" y="283"/>
                    </a:lnTo>
                    <a:lnTo>
                      <a:pt x="124" y="287"/>
                    </a:lnTo>
                    <a:lnTo>
                      <a:pt x="114" y="292"/>
                    </a:lnTo>
                    <a:lnTo>
                      <a:pt x="102" y="296"/>
                    </a:lnTo>
                    <a:lnTo>
                      <a:pt x="90" y="301"/>
                    </a:lnTo>
                    <a:lnTo>
                      <a:pt x="78" y="304"/>
                    </a:lnTo>
                    <a:lnTo>
                      <a:pt x="65" y="308"/>
                    </a:lnTo>
                    <a:lnTo>
                      <a:pt x="54" y="312"/>
                    </a:lnTo>
                    <a:lnTo>
                      <a:pt x="43" y="316"/>
                    </a:lnTo>
                    <a:lnTo>
                      <a:pt x="31" y="319"/>
                    </a:lnTo>
                    <a:lnTo>
                      <a:pt x="22" y="322"/>
                    </a:lnTo>
                    <a:lnTo>
                      <a:pt x="15" y="325"/>
                    </a:lnTo>
                    <a:lnTo>
                      <a:pt x="8" y="328"/>
                    </a:lnTo>
                    <a:lnTo>
                      <a:pt x="3" y="331"/>
                    </a:lnTo>
                    <a:lnTo>
                      <a:pt x="0" y="334"/>
                    </a:lnTo>
                    <a:lnTo>
                      <a:pt x="0" y="335"/>
                    </a:lnTo>
                    <a:lnTo>
                      <a:pt x="0" y="334"/>
                    </a:lnTo>
                    <a:lnTo>
                      <a:pt x="2" y="331"/>
                    </a:lnTo>
                    <a:lnTo>
                      <a:pt x="6" y="326"/>
                    </a:lnTo>
                    <a:lnTo>
                      <a:pt x="10" y="319"/>
                    </a:lnTo>
                    <a:lnTo>
                      <a:pt x="15" y="311"/>
                    </a:lnTo>
                    <a:lnTo>
                      <a:pt x="19" y="303"/>
                    </a:lnTo>
                    <a:lnTo>
                      <a:pt x="25" y="294"/>
                    </a:lnTo>
                    <a:lnTo>
                      <a:pt x="30" y="285"/>
                    </a:lnTo>
                    <a:lnTo>
                      <a:pt x="36" y="276"/>
                    </a:lnTo>
                    <a:lnTo>
                      <a:pt x="40" y="268"/>
                    </a:lnTo>
                    <a:lnTo>
                      <a:pt x="45" y="260"/>
                    </a:lnTo>
                    <a:lnTo>
                      <a:pt x="49" y="254"/>
                    </a:lnTo>
                    <a:lnTo>
                      <a:pt x="53" y="249"/>
                    </a:lnTo>
                    <a:lnTo>
                      <a:pt x="54" y="245"/>
                    </a:lnTo>
                    <a:lnTo>
                      <a:pt x="55" y="244"/>
                    </a:lnTo>
                    <a:lnTo>
                      <a:pt x="56" y="244"/>
                    </a:lnTo>
                    <a:lnTo>
                      <a:pt x="58" y="241"/>
                    </a:lnTo>
                    <a:lnTo>
                      <a:pt x="62" y="238"/>
                    </a:lnTo>
                    <a:lnTo>
                      <a:pt x="66" y="234"/>
                    </a:lnTo>
                    <a:lnTo>
                      <a:pt x="72" y="228"/>
                    </a:lnTo>
                    <a:lnTo>
                      <a:pt x="79" y="222"/>
                    </a:lnTo>
                    <a:lnTo>
                      <a:pt x="87" y="216"/>
                    </a:lnTo>
                    <a:lnTo>
                      <a:pt x="96" y="209"/>
                    </a:lnTo>
                    <a:lnTo>
                      <a:pt x="103" y="201"/>
                    </a:lnTo>
                    <a:lnTo>
                      <a:pt x="112" y="194"/>
                    </a:lnTo>
                    <a:lnTo>
                      <a:pt x="121" y="186"/>
                    </a:lnTo>
                    <a:lnTo>
                      <a:pt x="130" y="179"/>
                    </a:lnTo>
                    <a:lnTo>
                      <a:pt x="139" y="172"/>
                    </a:lnTo>
                    <a:lnTo>
                      <a:pt x="148" y="166"/>
                    </a:lnTo>
                    <a:lnTo>
                      <a:pt x="156" y="160"/>
                    </a:lnTo>
                    <a:lnTo>
                      <a:pt x="164" y="155"/>
                    </a:lnTo>
                    <a:lnTo>
                      <a:pt x="171" y="151"/>
                    </a:lnTo>
                    <a:lnTo>
                      <a:pt x="178" y="145"/>
                    </a:lnTo>
                    <a:lnTo>
                      <a:pt x="183" y="140"/>
                    </a:lnTo>
                    <a:lnTo>
                      <a:pt x="188" y="134"/>
                    </a:lnTo>
                    <a:lnTo>
                      <a:pt x="193" y="128"/>
                    </a:lnTo>
                    <a:lnTo>
                      <a:pt x="198" y="122"/>
                    </a:lnTo>
                    <a:lnTo>
                      <a:pt x="203" y="115"/>
                    </a:lnTo>
                    <a:lnTo>
                      <a:pt x="208" y="109"/>
                    </a:lnTo>
                    <a:lnTo>
                      <a:pt x="212" y="102"/>
                    </a:lnTo>
                    <a:lnTo>
                      <a:pt x="217" y="96"/>
                    </a:lnTo>
                    <a:lnTo>
                      <a:pt x="223" y="90"/>
                    </a:lnTo>
                    <a:lnTo>
                      <a:pt x="228" y="85"/>
                    </a:lnTo>
                    <a:lnTo>
                      <a:pt x="235" y="79"/>
                    </a:lnTo>
                    <a:lnTo>
                      <a:pt x="242" y="74"/>
                    </a:lnTo>
                    <a:lnTo>
                      <a:pt x="248" y="70"/>
                    </a:lnTo>
                    <a:lnTo>
                      <a:pt x="257" y="66"/>
                    </a:lnTo>
                    <a:lnTo>
                      <a:pt x="265" y="62"/>
                    </a:lnTo>
                    <a:lnTo>
                      <a:pt x="274" y="58"/>
                    </a:lnTo>
                    <a:lnTo>
                      <a:pt x="282" y="53"/>
                    </a:lnTo>
                    <a:lnTo>
                      <a:pt x="289" y="48"/>
                    </a:lnTo>
                    <a:lnTo>
                      <a:pt x="296" y="42"/>
                    </a:lnTo>
                    <a:lnTo>
                      <a:pt x="302" y="37"/>
                    </a:lnTo>
                    <a:lnTo>
                      <a:pt x="308" y="31"/>
                    </a:lnTo>
                    <a:lnTo>
                      <a:pt x="314" y="26"/>
                    </a:lnTo>
                    <a:lnTo>
                      <a:pt x="318" y="21"/>
                    </a:lnTo>
                    <a:lnTo>
                      <a:pt x="323" y="16"/>
                    </a:lnTo>
                    <a:lnTo>
                      <a:pt x="326" y="12"/>
                    </a:lnTo>
                    <a:lnTo>
                      <a:pt x="329" y="8"/>
                    </a:lnTo>
                    <a:lnTo>
                      <a:pt x="332" y="5"/>
                    </a:lnTo>
                    <a:lnTo>
                      <a:pt x="334" y="2"/>
                    </a:lnTo>
                    <a:lnTo>
                      <a:pt x="335" y="0"/>
                    </a:lnTo>
                    <a:lnTo>
                      <a:pt x="327" y="122"/>
                    </a:lnTo>
                  </a:path>
                </a:pathLst>
              </a:custGeom>
              <a:solidFill>
                <a:srgbClr val="80CFE2"/>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34" name="Freeform 94">
                <a:extLst>
                  <a:ext uri="{FF2B5EF4-FFF2-40B4-BE49-F238E27FC236}">
                    <a16:creationId xmlns:a16="http://schemas.microsoft.com/office/drawing/2014/main" id="{9E459D05-BCFF-E9A6-AD7B-E7A55351BB90}"/>
                  </a:ext>
                </a:extLst>
              </p:cNvPr>
              <p:cNvSpPr>
                <a:spLocks/>
              </p:cNvSpPr>
              <p:nvPr/>
            </p:nvSpPr>
            <p:spPr bwMode="auto">
              <a:xfrm>
                <a:off x="1838" y="3093"/>
                <a:ext cx="94" cy="137"/>
              </a:xfrm>
              <a:custGeom>
                <a:avLst/>
                <a:gdLst>
                  <a:gd name="T0" fmla="*/ 0 w 99"/>
                  <a:gd name="T1" fmla="*/ 0 h 123"/>
                  <a:gd name="T2" fmla="*/ 12 w 99"/>
                  <a:gd name="T3" fmla="*/ 442 h 123"/>
                  <a:gd name="T4" fmla="*/ 29 w 99"/>
                  <a:gd name="T5" fmla="*/ 392 h 123"/>
                  <a:gd name="T6" fmla="*/ 29 w 99"/>
                  <a:gd name="T7" fmla="*/ 391 h 123"/>
                  <a:gd name="T8" fmla="*/ 30 w 99"/>
                  <a:gd name="T9" fmla="*/ 391 h 123"/>
                  <a:gd name="T10" fmla="*/ 32 w 99"/>
                  <a:gd name="T11" fmla="*/ 391 h 123"/>
                  <a:gd name="T12" fmla="*/ 33 w 99"/>
                  <a:gd name="T13" fmla="*/ 391 h 123"/>
                  <a:gd name="T14" fmla="*/ 34 w 99"/>
                  <a:gd name="T15" fmla="*/ 391 h 123"/>
                  <a:gd name="T16" fmla="*/ 35 w 99"/>
                  <a:gd name="T17" fmla="*/ 391 h 123"/>
                  <a:gd name="T18" fmla="*/ 38 w 99"/>
                  <a:gd name="T19" fmla="*/ 391 h 123"/>
                  <a:gd name="T20" fmla="*/ 39 w 99"/>
                  <a:gd name="T21" fmla="*/ 392 h 123"/>
                  <a:gd name="T22" fmla="*/ 40 w 99"/>
                  <a:gd name="T23" fmla="*/ 395 h 123"/>
                  <a:gd name="T24" fmla="*/ 42 w 99"/>
                  <a:gd name="T25" fmla="*/ 403 h 123"/>
                  <a:gd name="T26" fmla="*/ 44 w 99"/>
                  <a:gd name="T27" fmla="*/ 408 h 123"/>
                  <a:gd name="T28" fmla="*/ 46 w 99"/>
                  <a:gd name="T29" fmla="*/ 413 h 123"/>
                  <a:gd name="T30" fmla="*/ 48 w 99"/>
                  <a:gd name="T31" fmla="*/ 418 h 123"/>
                  <a:gd name="T32" fmla="*/ 50 w 99"/>
                  <a:gd name="T33" fmla="*/ 424 h 123"/>
                  <a:gd name="T34" fmla="*/ 52 w 99"/>
                  <a:gd name="T35" fmla="*/ 436 h 123"/>
                  <a:gd name="T36" fmla="*/ 53 w 99"/>
                  <a:gd name="T37" fmla="*/ 433 h 123"/>
                  <a:gd name="T38" fmla="*/ 52 w 99"/>
                  <a:gd name="T39" fmla="*/ 422 h 123"/>
                  <a:gd name="T40" fmla="*/ 51 w 99"/>
                  <a:gd name="T41" fmla="*/ 413 h 123"/>
                  <a:gd name="T42" fmla="*/ 48 w 99"/>
                  <a:gd name="T43" fmla="*/ 392 h 123"/>
                  <a:gd name="T44" fmla="*/ 47 w 99"/>
                  <a:gd name="T45" fmla="*/ 373 h 123"/>
                  <a:gd name="T46" fmla="*/ 44 w 99"/>
                  <a:gd name="T47" fmla="*/ 349 h 123"/>
                  <a:gd name="T48" fmla="*/ 40 w 99"/>
                  <a:gd name="T49" fmla="*/ 319 h 123"/>
                  <a:gd name="T50" fmla="*/ 37 w 99"/>
                  <a:gd name="T51" fmla="*/ 292 h 123"/>
                  <a:gd name="T52" fmla="*/ 33 w 99"/>
                  <a:gd name="T53" fmla="*/ 265 h 123"/>
                  <a:gd name="T54" fmla="*/ 28 w 99"/>
                  <a:gd name="T55" fmla="*/ 235 h 123"/>
                  <a:gd name="T56" fmla="*/ 26 w 99"/>
                  <a:gd name="T57" fmla="*/ 211 h 123"/>
                  <a:gd name="T58" fmla="*/ 24 w 99"/>
                  <a:gd name="T59" fmla="*/ 185 h 123"/>
                  <a:gd name="T60" fmla="*/ 21 w 99"/>
                  <a:gd name="T61" fmla="*/ 166 h 123"/>
                  <a:gd name="T62" fmla="*/ 19 w 99"/>
                  <a:gd name="T63" fmla="*/ 149 h 123"/>
                  <a:gd name="T64" fmla="*/ 18 w 99"/>
                  <a:gd name="T65" fmla="*/ 137 h 123"/>
                  <a:gd name="T66" fmla="*/ 17 w 99"/>
                  <a:gd name="T67" fmla="*/ 125 h 123"/>
                  <a:gd name="T68" fmla="*/ 16 w 99"/>
                  <a:gd name="T69" fmla="*/ 119 h 123"/>
                  <a:gd name="T70" fmla="*/ 14 w 99"/>
                  <a:gd name="T71" fmla="*/ 107 h 123"/>
                  <a:gd name="T72" fmla="*/ 12 w 99"/>
                  <a:gd name="T73" fmla="*/ 96 h 123"/>
                  <a:gd name="T74" fmla="*/ 9 w 99"/>
                  <a:gd name="T75" fmla="*/ 86 h 123"/>
                  <a:gd name="T76" fmla="*/ 9 w 99"/>
                  <a:gd name="T77" fmla="*/ 69 h 123"/>
                  <a:gd name="T78" fmla="*/ 9 w 99"/>
                  <a:gd name="T79" fmla="*/ 59 h 123"/>
                  <a:gd name="T80" fmla="*/ 9 w 99"/>
                  <a:gd name="T81" fmla="*/ 48 h 123"/>
                  <a:gd name="T82" fmla="*/ 9 w 99"/>
                  <a:gd name="T83" fmla="*/ 39 h 123"/>
                  <a:gd name="T84" fmla="*/ 8 w 99"/>
                  <a:gd name="T85" fmla="*/ 28 h 123"/>
                  <a:gd name="T86" fmla="*/ 6 w 99"/>
                  <a:gd name="T87" fmla="*/ 22 h 123"/>
                  <a:gd name="T88" fmla="*/ 3 w 99"/>
                  <a:gd name="T89" fmla="*/ 4 h 123"/>
                  <a:gd name="T90" fmla="*/ 2 w 99"/>
                  <a:gd name="T91" fmla="*/ 2 h 123"/>
                  <a:gd name="T92" fmla="*/ 1 w 99"/>
                  <a:gd name="T93" fmla="*/ 1 h 123"/>
                  <a:gd name="T94" fmla="*/ 0 w 99"/>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9"/>
                  <a:gd name="T145" fmla="*/ 0 h 123"/>
                  <a:gd name="T146" fmla="*/ 99 w 99"/>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9" h="123">
                    <a:moveTo>
                      <a:pt x="0" y="0"/>
                    </a:moveTo>
                    <a:lnTo>
                      <a:pt x="24" y="122"/>
                    </a:lnTo>
                    <a:lnTo>
                      <a:pt x="55" y="108"/>
                    </a:lnTo>
                    <a:lnTo>
                      <a:pt x="56" y="107"/>
                    </a:lnTo>
                    <a:lnTo>
                      <a:pt x="57" y="107"/>
                    </a:lnTo>
                    <a:lnTo>
                      <a:pt x="60" y="107"/>
                    </a:lnTo>
                    <a:lnTo>
                      <a:pt x="61" y="107"/>
                    </a:lnTo>
                    <a:lnTo>
                      <a:pt x="63" y="107"/>
                    </a:lnTo>
                    <a:lnTo>
                      <a:pt x="65" y="107"/>
                    </a:lnTo>
                    <a:lnTo>
                      <a:pt x="69" y="107"/>
                    </a:lnTo>
                    <a:lnTo>
                      <a:pt x="71" y="108"/>
                    </a:lnTo>
                    <a:lnTo>
                      <a:pt x="74" y="109"/>
                    </a:lnTo>
                    <a:lnTo>
                      <a:pt x="78" y="110"/>
                    </a:lnTo>
                    <a:lnTo>
                      <a:pt x="81" y="111"/>
                    </a:lnTo>
                    <a:lnTo>
                      <a:pt x="86" y="113"/>
                    </a:lnTo>
                    <a:lnTo>
                      <a:pt x="89" y="115"/>
                    </a:lnTo>
                    <a:lnTo>
                      <a:pt x="93" y="117"/>
                    </a:lnTo>
                    <a:lnTo>
                      <a:pt x="97" y="119"/>
                    </a:lnTo>
                    <a:lnTo>
                      <a:pt x="98" y="118"/>
                    </a:lnTo>
                    <a:lnTo>
                      <a:pt x="97" y="116"/>
                    </a:lnTo>
                    <a:lnTo>
                      <a:pt x="95" y="113"/>
                    </a:lnTo>
                    <a:lnTo>
                      <a:pt x="91" y="108"/>
                    </a:lnTo>
                    <a:lnTo>
                      <a:pt x="87" y="102"/>
                    </a:lnTo>
                    <a:lnTo>
                      <a:pt x="81" y="95"/>
                    </a:lnTo>
                    <a:lnTo>
                      <a:pt x="74" y="88"/>
                    </a:lnTo>
                    <a:lnTo>
                      <a:pt x="68" y="80"/>
                    </a:lnTo>
                    <a:lnTo>
                      <a:pt x="61" y="73"/>
                    </a:lnTo>
                    <a:lnTo>
                      <a:pt x="54" y="65"/>
                    </a:lnTo>
                    <a:lnTo>
                      <a:pt x="48" y="58"/>
                    </a:lnTo>
                    <a:lnTo>
                      <a:pt x="43" y="51"/>
                    </a:lnTo>
                    <a:lnTo>
                      <a:pt x="37" y="46"/>
                    </a:lnTo>
                    <a:lnTo>
                      <a:pt x="34" y="41"/>
                    </a:lnTo>
                    <a:lnTo>
                      <a:pt x="32" y="38"/>
                    </a:lnTo>
                    <a:lnTo>
                      <a:pt x="29" y="35"/>
                    </a:lnTo>
                    <a:lnTo>
                      <a:pt x="28" y="32"/>
                    </a:lnTo>
                    <a:lnTo>
                      <a:pt x="26" y="29"/>
                    </a:lnTo>
                    <a:lnTo>
                      <a:pt x="24" y="26"/>
                    </a:lnTo>
                    <a:lnTo>
                      <a:pt x="20" y="23"/>
                    </a:lnTo>
                    <a:lnTo>
                      <a:pt x="18" y="19"/>
                    </a:lnTo>
                    <a:lnTo>
                      <a:pt x="16" y="16"/>
                    </a:lnTo>
                    <a:lnTo>
                      <a:pt x="12" y="13"/>
                    </a:lnTo>
                    <a:lnTo>
                      <a:pt x="10" y="11"/>
                    </a:lnTo>
                    <a:lnTo>
                      <a:pt x="8" y="8"/>
                    </a:lnTo>
                    <a:lnTo>
                      <a:pt x="6" y="6"/>
                    </a:lnTo>
                    <a:lnTo>
                      <a:pt x="3" y="4"/>
                    </a:lnTo>
                    <a:lnTo>
                      <a:pt x="2" y="2"/>
                    </a:lnTo>
                    <a:lnTo>
                      <a:pt x="1" y="1"/>
                    </a:lnTo>
                    <a:lnTo>
                      <a:pt x="0" y="0"/>
                    </a:lnTo>
                  </a:path>
                </a:pathLst>
              </a:custGeom>
              <a:solidFill>
                <a:srgbClr val="80CFE2"/>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35" name="Freeform 95">
                <a:extLst>
                  <a:ext uri="{FF2B5EF4-FFF2-40B4-BE49-F238E27FC236}">
                    <a16:creationId xmlns:a16="http://schemas.microsoft.com/office/drawing/2014/main" id="{F81AE375-DA2A-A13A-122D-32BDBAF56419}"/>
                  </a:ext>
                </a:extLst>
              </p:cNvPr>
              <p:cNvSpPr>
                <a:spLocks/>
              </p:cNvSpPr>
              <p:nvPr/>
            </p:nvSpPr>
            <p:spPr bwMode="auto">
              <a:xfrm>
                <a:off x="4071" y="3211"/>
                <a:ext cx="80" cy="67"/>
              </a:xfrm>
              <a:custGeom>
                <a:avLst/>
                <a:gdLst>
                  <a:gd name="T0" fmla="*/ 0 w 84"/>
                  <a:gd name="T1" fmla="*/ 32 h 60"/>
                  <a:gd name="T2" fmla="*/ 3 w 84"/>
                  <a:gd name="T3" fmla="*/ 45 h 60"/>
                  <a:gd name="T4" fmla="*/ 8 w 84"/>
                  <a:gd name="T5" fmla="*/ 56 h 60"/>
                  <a:gd name="T6" fmla="*/ 10 w 84"/>
                  <a:gd name="T7" fmla="*/ 68 h 60"/>
                  <a:gd name="T8" fmla="*/ 10 w 84"/>
                  <a:gd name="T9" fmla="*/ 85 h 60"/>
                  <a:gd name="T10" fmla="*/ 10 w 84"/>
                  <a:gd name="T11" fmla="*/ 95 h 60"/>
                  <a:gd name="T12" fmla="*/ 12 w 84"/>
                  <a:gd name="T13" fmla="*/ 106 h 60"/>
                  <a:gd name="T14" fmla="*/ 15 w 84"/>
                  <a:gd name="T15" fmla="*/ 118 h 60"/>
                  <a:gd name="T16" fmla="*/ 19 w 84"/>
                  <a:gd name="T17" fmla="*/ 132 h 60"/>
                  <a:gd name="T18" fmla="*/ 21 w 84"/>
                  <a:gd name="T19" fmla="*/ 143 h 60"/>
                  <a:gd name="T20" fmla="*/ 23 w 84"/>
                  <a:gd name="T21" fmla="*/ 152 h 60"/>
                  <a:gd name="T22" fmla="*/ 25 w 84"/>
                  <a:gd name="T23" fmla="*/ 164 h 60"/>
                  <a:gd name="T24" fmla="*/ 27 w 84"/>
                  <a:gd name="T25" fmla="*/ 179 h 60"/>
                  <a:gd name="T26" fmla="*/ 29 w 84"/>
                  <a:gd name="T27" fmla="*/ 189 h 60"/>
                  <a:gd name="T28" fmla="*/ 30 w 84"/>
                  <a:gd name="T29" fmla="*/ 202 h 60"/>
                  <a:gd name="T30" fmla="*/ 34 w 84"/>
                  <a:gd name="T31" fmla="*/ 211 h 60"/>
                  <a:gd name="T32" fmla="*/ 37 w 84"/>
                  <a:gd name="T33" fmla="*/ 226 h 60"/>
                  <a:gd name="T34" fmla="*/ 46 w 84"/>
                  <a:gd name="T35" fmla="*/ 183 h 60"/>
                  <a:gd name="T36" fmla="*/ 44 w 84"/>
                  <a:gd name="T37" fmla="*/ 170 h 60"/>
                  <a:gd name="T38" fmla="*/ 42 w 84"/>
                  <a:gd name="T39" fmla="*/ 164 h 60"/>
                  <a:gd name="T40" fmla="*/ 40 w 84"/>
                  <a:gd name="T41" fmla="*/ 152 h 60"/>
                  <a:gd name="T42" fmla="*/ 36 w 84"/>
                  <a:gd name="T43" fmla="*/ 143 h 60"/>
                  <a:gd name="T44" fmla="*/ 34 w 84"/>
                  <a:gd name="T45" fmla="*/ 132 h 60"/>
                  <a:gd name="T46" fmla="*/ 30 w 84"/>
                  <a:gd name="T47" fmla="*/ 121 h 60"/>
                  <a:gd name="T48" fmla="*/ 29 w 84"/>
                  <a:gd name="T49" fmla="*/ 108 h 60"/>
                  <a:gd name="T50" fmla="*/ 27 w 84"/>
                  <a:gd name="T51" fmla="*/ 97 h 60"/>
                  <a:gd name="T52" fmla="*/ 25 w 84"/>
                  <a:gd name="T53" fmla="*/ 87 h 60"/>
                  <a:gd name="T54" fmla="*/ 23 w 84"/>
                  <a:gd name="T55" fmla="*/ 76 h 60"/>
                  <a:gd name="T56" fmla="*/ 21 w 84"/>
                  <a:gd name="T57" fmla="*/ 63 h 60"/>
                  <a:gd name="T58" fmla="*/ 19 w 84"/>
                  <a:gd name="T59" fmla="*/ 55 h 60"/>
                  <a:gd name="T60" fmla="*/ 16 w 84"/>
                  <a:gd name="T61" fmla="*/ 36 h 60"/>
                  <a:gd name="T62" fmla="*/ 13 w 84"/>
                  <a:gd name="T63" fmla="*/ 26 h 60"/>
                  <a:gd name="T64" fmla="*/ 10 w 84"/>
                  <a:gd name="T65" fmla="*/ 3 h 60"/>
                  <a:gd name="T66" fmla="*/ 10 w 84"/>
                  <a:gd name="T67" fmla="*/ 0 h 60"/>
                  <a:gd name="T68" fmla="*/ 0 w 84"/>
                  <a:gd name="T69" fmla="*/ 3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60"/>
                  <a:gd name="T107" fmla="*/ 84 w 84"/>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60">
                    <a:moveTo>
                      <a:pt x="0" y="9"/>
                    </a:moveTo>
                    <a:lnTo>
                      <a:pt x="3" y="12"/>
                    </a:lnTo>
                    <a:lnTo>
                      <a:pt x="8" y="15"/>
                    </a:lnTo>
                    <a:lnTo>
                      <a:pt x="11" y="18"/>
                    </a:lnTo>
                    <a:lnTo>
                      <a:pt x="16" y="22"/>
                    </a:lnTo>
                    <a:lnTo>
                      <a:pt x="19" y="25"/>
                    </a:lnTo>
                    <a:lnTo>
                      <a:pt x="24" y="28"/>
                    </a:lnTo>
                    <a:lnTo>
                      <a:pt x="27" y="31"/>
                    </a:lnTo>
                    <a:lnTo>
                      <a:pt x="31" y="35"/>
                    </a:lnTo>
                    <a:lnTo>
                      <a:pt x="35" y="38"/>
                    </a:lnTo>
                    <a:lnTo>
                      <a:pt x="39" y="41"/>
                    </a:lnTo>
                    <a:lnTo>
                      <a:pt x="43" y="44"/>
                    </a:lnTo>
                    <a:lnTo>
                      <a:pt x="47" y="47"/>
                    </a:lnTo>
                    <a:lnTo>
                      <a:pt x="52" y="50"/>
                    </a:lnTo>
                    <a:lnTo>
                      <a:pt x="56" y="53"/>
                    </a:lnTo>
                    <a:lnTo>
                      <a:pt x="61" y="56"/>
                    </a:lnTo>
                    <a:lnTo>
                      <a:pt x="66" y="59"/>
                    </a:lnTo>
                    <a:lnTo>
                      <a:pt x="83" y="49"/>
                    </a:lnTo>
                    <a:lnTo>
                      <a:pt x="79" y="46"/>
                    </a:lnTo>
                    <a:lnTo>
                      <a:pt x="74" y="44"/>
                    </a:lnTo>
                    <a:lnTo>
                      <a:pt x="70" y="41"/>
                    </a:lnTo>
                    <a:lnTo>
                      <a:pt x="65" y="38"/>
                    </a:lnTo>
                    <a:lnTo>
                      <a:pt x="61" y="35"/>
                    </a:lnTo>
                    <a:lnTo>
                      <a:pt x="56" y="32"/>
                    </a:lnTo>
                    <a:lnTo>
                      <a:pt x="52" y="29"/>
                    </a:lnTo>
                    <a:lnTo>
                      <a:pt x="48" y="26"/>
                    </a:lnTo>
                    <a:lnTo>
                      <a:pt x="44" y="23"/>
                    </a:lnTo>
                    <a:lnTo>
                      <a:pt x="39" y="20"/>
                    </a:lnTo>
                    <a:lnTo>
                      <a:pt x="36" y="17"/>
                    </a:lnTo>
                    <a:lnTo>
                      <a:pt x="31" y="14"/>
                    </a:lnTo>
                    <a:lnTo>
                      <a:pt x="28" y="10"/>
                    </a:lnTo>
                    <a:lnTo>
                      <a:pt x="25" y="7"/>
                    </a:lnTo>
                    <a:lnTo>
                      <a:pt x="21" y="3"/>
                    </a:lnTo>
                    <a:lnTo>
                      <a:pt x="18" y="0"/>
                    </a:lnTo>
                    <a:lnTo>
                      <a:pt x="0" y="9"/>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36" name="Freeform 96">
                <a:extLst>
                  <a:ext uri="{FF2B5EF4-FFF2-40B4-BE49-F238E27FC236}">
                    <a16:creationId xmlns:a16="http://schemas.microsoft.com/office/drawing/2014/main" id="{9BBB2C31-5FA5-04A9-C78B-CE854F136BED}"/>
                  </a:ext>
                </a:extLst>
              </p:cNvPr>
              <p:cNvSpPr>
                <a:spLocks/>
              </p:cNvSpPr>
              <p:nvPr/>
            </p:nvSpPr>
            <p:spPr bwMode="auto">
              <a:xfrm>
                <a:off x="2061" y="3430"/>
                <a:ext cx="66" cy="79"/>
              </a:xfrm>
              <a:custGeom>
                <a:avLst/>
                <a:gdLst>
                  <a:gd name="T0" fmla="*/ 0 w 69"/>
                  <a:gd name="T1" fmla="*/ 20 h 71"/>
                  <a:gd name="T2" fmla="*/ 2 w 69"/>
                  <a:gd name="T3" fmla="*/ 30 h 71"/>
                  <a:gd name="T4" fmla="*/ 4 w 69"/>
                  <a:gd name="T5" fmla="*/ 46 h 71"/>
                  <a:gd name="T6" fmla="*/ 8 w 69"/>
                  <a:gd name="T7" fmla="*/ 62 h 71"/>
                  <a:gd name="T8" fmla="*/ 10 w 69"/>
                  <a:gd name="T9" fmla="*/ 77 h 71"/>
                  <a:gd name="T10" fmla="*/ 11 w 69"/>
                  <a:gd name="T11" fmla="*/ 89 h 71"/>
                  <a:gd name="T12" fmla="*/ 11 w 69"/>
                  <a:gd name="T13" fmla="*/ 107 h 71"/>
                  <a:gd name="T14" fmla="*/ 11 w 69"/>
                  <a:gd name="T15" fmla="*/ 120 h 71"/>
                  <a:gd name="T16" fmla="*/ 13 w 69"/>
                  <a:gd name="T17" fmla="*/ 134 h 71"/>
                  <a:gd name="T18" fmla="*/ 15 w 69"/>
                  <a:gd name="T19" fmla="*/ 149 h 71"/>
                  <a:gd name="T20" fmla="*/ 18 w 69"/>
                  <a:gd name="T21" fmla="*/ 164 h 71"/>
                  <a:gd name="T22" fmla="*/ 21 w 69"/>
                  <a:gd name="T23" fmla="*/ 180 h 71"/>
                  <a:gd name="T24" fmla="*/ 23 w 69"/>
                  <a:gd name="T25" fmla="*/ 190 h 71"/>
                  <a:gd name="T26" fmla="*/ 24 w 69"/>
                  <a:gd name="T27" fmla="*/ 206 h 71"/>
                  <a:gd name="T28" fmla="*/ 26 w 69"/>
                  <a:gd name="T29" fmla="*/ 223 h 71"/>
                  <a:gd name="T30" fmla="*/ 27 w 69"/>
                  <a:gd name="T31" fmla="*/ 231 h 71"/>
                  <a:gd name="T32" fmla="*/ 28 w 69"/>
                  <a:gd name="T33" fmla="*/ 255 h 71"/>
                  <a:gd name="T34" fmla="*/ 40 w 69"/>
                  <a:gd name="T35" fmla="*/ 235 h 71"/>
                  <a:gd name="T36" fmla="*/ 39 w 69"/>
                  <a:gd name="T37" fmla="*/ 226 h 71"/>
                  <a:gd name="T38" fmla="*/ 37 w 69"/>
                  <a:gd name="T39" fmla="*/ 206 h 71"/>
                  <a:gd name="T40" fmla="*/ 35 w 69"/>
                  <a:gd name="T41" fmla="*/ 190 h 71"/>
                  <a:gd name="T42" fmla="*/ 33 w 69"/>
                  <a:gd name="T43" fmla="*/ 180 h 71"/>
                  <a:gd name="T44" fmla="*/ 33 w 69"/>
                  <a:gd name="T45" fmla="*/ 164 h 71"/>
                  <a:gd name="T46" fmla="*/ 31 w 69"/>
                  <a:gd name="T47" fmla="*/ 149 h 71"/>
                  <a:gd name="T48" fmla="*/ 29 w 69"/>
                  <a:gd name="T49" fmla="*/ 134 h 71"/>
                  <a:gd name="T50" fmla="*/ 28 w 69"/>
                  <a:gd name="T51" fmla="*/ 120 h 71"/>
                  <a:gd name="T52" fmla="*/ 26 w 69"/>
                  <a:gd name="T53" fmla="*/ 107 h 71"/>
                  <a:gd name="T54" fmla="*/ 25 w 69"/>
                  <a:gd name="T55" fmla="*/ 87 h 71"/>
                  <a:gd name="T56" fmla="*/ 23 w 69"/>
                  <a:gd name="T57" fmla="*/ 70 h 71"/>
                  <a:gd name="T58" fmla="*/ 22 w 69"/>
                  <a:gd name="T59" fmla="*/ 57 h 71"/>
                  <a:gd name="T60" fmla="*/ 19 w 69"/>
                  <a:gd name="T61" fmla="*/ 41 h 71"/>
                  <a:gd name="T62" fmla="*/ 16 w 69"/>
                  <a:gd name="T63" fmla="*/ 27 h 71"/>
                  <a:gd name="T64" fmla="*/ 13 w 69"/>
                  <a:gd name="T65" fmla="*/ 4 h 71"/>
                  <a:gd name="T66" fmla="*/ 11 w 69"/>
                  <a:gd name="T67" fmla="*/ 0 h 71"/>
                  <a:gd name="T68" fmla="*/ 0 w 69"/>
                  <a:gd name="T69" fmla="*/ 20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71"/>
                  <a:gd name="T107" fmla="*/ 69 w 69"/>
                  <a:gd name="T108" fmla="*/ 71 h 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71">
                    <a:moveTo>
                      <a:pt x="0" y="5"/>
                    </a:moveTo>
                    <a:lnTo>
                      <a:pt x="2" y="9"/>
                    </a:lnTo>
                    <a:lnTo>
                      <a:pt x="4" y="13"/>
                    </a:lnTo>
                    <a:lnTo>
                      <a:pt x="8" y="17"/>
                    </a:lnTo>
                    <a:lnTo>
                      <a:pt x="10" y="21"/>
                    </a:lnTo>
                    <a:lnTo>
                      <a:pt x="13" y="25"/>
                    </a:lnTo>
                    <a:lnTo>
                      <a:pt x="18" y="29"/>
                    </a:lnTo>
                    <a:lnTo>
                      <a:pt x="21" y="33"/>
                    </a:lnTo>
                    <a:lnTo>
                      <a:pt x="25" y="37"/>
                    </a:lnTo>
                    <a:lnTo>
                      <a:pt x="27" y="41"/>
                    </a:lnTo>
                    <a:lnTo>
                      <a:pt x="30" y="45"/>
                    </a:lnTo>
                    <a:lnTo>
                      <a:pt x="33" y="49"/>
                    </a:lnTo>
                    <a:lnTo>
                      <a:pt x="37" y="53"/>
                    </a:lnTo>
                    <a:lnTo>
                      <a:pt x="39" y="57"/>
                    </a:lnTo>
                    <a:lnTo>
                      <a:pt x="42" y="61"/>
                    </a:lnTo>
                    <a:lnTo>
                      <a:pt x="45" y="65"/>
                    </a:lnTo>
                    <a:lnTo>
                      <a:pt x="46" y="70"/>
                    </a:lnTo>
                    <a:lnTo>
                      <a:pt x="68" y="66"/>
                    </a:lnTo>
                    <a:lnTo>
                      <a:pt x="66" y="62"/>
                    </a:lnTo>
                    <a:lnTo>
                      <a:pt x="64" y="57"/>
                    </a:lnTo>
                    <a:lnTo>
                      <a:pt x="61" y="53"/>
                    </a:lnTo>
                    <a:lnTo>
                      <a:pt x="58" y="49"/>
                    </a:lnTo>
                    <a:lnTo>
                      <a:pt x="56" y="45"/>
                    </a:lnTo>
                    <a:lnTo>
                      <a:pt x="52" y="41"/>
                    </a:lnTo>
                    <a:lnTo>
                      <a:pt x="49" y="37"/>
                    </a:lnTo>
                    <a:lnTo>
                      <a:pt x="47" y="33"/>
                    </a:lnTo>
                    <a:lnTo>
                      <a:pt x="43" y="29"/>
                    </a:lnTo>
                    <a:lnTo>
                      <a:pt x="40" y="24"/>
                    </a:lnTo>
                    <a:lnTo>
                      <a:pt x="37" y="20"/>
                    </a:lnTo>
                    <a:lnTo>
                      <a:pt x="35" y="16"/>
                    </a:lnTo>
                    <a:lnTo>
                      <a:pt x="31" y="12"/>
                    </a:lnTo>
                    <a:lnTo>
                      <a:pt x="28" y="8"/>
                    </a:lnTo>
                    <a:lnTo>
                      <a:pt x="25" y="4"/>
                    </a:lnTo>
                    <a:lnTo>
                      <a:pt x="22" y="0"/>
                    </a:lnTo>
                    <a:lnTo>
                      <a:pt x="0" y="5"/>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37" name="Freeform 97">
                <a:extLst>
                  <a:ext uri="{FF2B5EF4-FFF2-40B4-BE49-F238E27FC236}">
                    <a16:creationId xmlns:a16="http://schemas.microsoft.com/office/drawing/2014/main" id="{453C6753-3EEB-B59B-155C-C49F01524167}"/>
                  </a:ext>
                </a:extLst>
              </p:cNvPr>
              <p:cNvSpPr>
                <a:spLocks/>
              </p:cNvSpPr>
              <p:nvPr/>
            </p:nvSpPr>
            <p:spPr bwMode="auto">
              <a:xfrm>
                <a:off x="2598" y="2914"/>
                <a:ext cx="63" cy="35"/>
              </a:xfrm>
              <a:custGeom>
                <a:avLst/>
                <a:gdLst>
                  <a:gd name="T0" fmla="*/ 30 w 66"/>
                  <a:gd name="T1" fmla="*/ 0 h 31"/>
                  <a:gd name="T2" fmla="*/ 28 w 66"/>
                  <a:gd name="T3" fmla="*/ 1 h 31"/>
                  <a:gd name="T4" fmla="*/ 27 w 66"/>
                  <a:gd name="T5" fmla="*/ 2 h 31"/>
                  <a:gd name="T6" fmla="*/ 26 w 66"/>
                  <a:gd name="T7" fmla="*/ 20 h 31"/>
                  <a:gd name="T8" fmla="*/ 24 w 66"/>
                  <a:gd name="T9" fmla="*/ 23 h 31"/>
                  <a:gd name="T10" fmla="*/ 22 w 66"/>
                  <a:gd name="T11" fmla="*/ 26 h 31"/>
                  <a:gd name="T12" fmla="*/ 21 w 66"/>
                  <a:gd name="T13" fmla="*/ 29 h 31"/>
                  <a:gd name="T14" fmla="*/ 18 w 66"/>
                  <a:gd name="T15" fmla="*/ 33 h 31"/>
                  <a:gd name="T16" fmla="*/ 15 w 66"/>
                  <a:gd name="T17" fmla="*/ 37 h 31"/>
                  <a:gd name="T18" fmla="*/ 12 w 66"/>
                  <a:gd name="T19" fmla="*/ 42 h 31"/>
                  <a:gd name="T20" fmla="*/ 10 w 66"/>
                  <a:gd name="T21" fmla="*/ 47 h 31"/>
                  <a:gd name="T22" fmla="*/ 10 w 66"/>
                  <a:gd name="T23" fmla="*/ 53 h 31"/>
                  <a:gd name="T24" fmla="*/ 10 w 66"/>
                  <a:gd name="T25" fmla="*/ 55 h 31"/>
                  <a:gd name="T26" fmla="*/ 10 w 66"/>
                  <a:gd name="T27" fmla="*/ 60 h 31"/>
                  <a:gd name="T28" fmla="*/ 7 w 66"/>
                  <a:gd name="T29" fmla="*/ 62 h 31"/>
                  <a:gd name="T30" fmla="*/ 3 w 66"/>
                  <a:gd name="T31" fmla="*/ 62 h 31"/>
                  <a:gd name="T32" fmla="*/ 0 w 66"/>
                  <a:gd name="T33" fmla="*/ 68 h 31"/>
                  <a:gd name="T34" fmla="*/ 9 w 66"/>
                  <a:gd name="T35" fmla="*/ 128 h 31"/>
                  <a:gd name="T36" fmla="*/ 10 w 66"/>
                  <a:gd name="T37" fmla="*/ 124 h 31"/>
                  <a:gd name="T38" fmla="*/ 10 w 66"/>
                  <a:gd name="T39" fmla="*/ 124 h 31"/>
                  <a:gd name="T40" fmla="*/ 10 w 66"/>
                  <a:gd name="T41" fmla="*/ 113 h 31"/>
                  <a:gd name="T42" fmla="*/ 12 w 66"/>
                  <a:gd name="T43" fmla="*/ 111 h 31"/>
                  <a:gd name="T44" fmla="*/ 15 w 66"/>
                  <a:gd name="T45" fmla="*/ 110 h 31"/>
                  <a:gd name="T46" fmla="*/ 19 w 66"/>
                  <a:gd name="T47" fmla="*/ 100 h 31"/>
                  <a:gd name="T48" fmla="*/ 22 w 66"/>
                  <a:gd name="T49" fmla="*/ 98 h 31"/>
                  <a:gd name="T50" fmla="*/ 23 w 66"/>
                  <a:gd name="T51" fmla="*/ 97 h 31"/>
                  <a:gd name="T52" fmla="*/ 25 w 66"/>
                  <a:gd name="T53" fmla="*/ 89 h 31"/>
                  <a:gd name="T54" fmla="*/ 27 w 66"/>
                  <a:gd name="T55" fmla="*/ 79 h 31"/>
                  <a:gd name="T56" fmla="*/ 29 w 66"/>
                  <a:gd name="T57" fmla="*/ 77 h 31"/>
                  <a:gd name="T58" fmla="*/ 31 w 66"/>
                  <a:gd name="T59" fmla="*/ 70 h 31"/>
                  <a:gd name="T60" fmla="*/ 32 w 66"/>
                  <a:gd name="T61" fmla="*/ 62 h 31"/>
                  <a:gd name="T62" fmla="*/ 32 w 66"/>
                  <a:gd name="T63" fmla="*/ 60 h 31"/>
                  <a:gd name="T64" fmla="*/ 35 w 66"/>
                  <a:gd name="T65" fmla="*/ 53 h 31"/>
                  <a:gd name="T66" fmla="*/ 37 w 66"/>
                  <a:gd name="T67" fmla="*/ 47 h 31"/>
                  <a:gd name="T68" fmla="*/ 30 w 66"/>
                  <a:gd name="T69" fmla="*/ 0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31"/>
                  <a:gd name="T107" fmla="*/ 66 w 66"/>
                  <a:gd name="T108" fmla="*/ 31 h 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31">
                    <a:moveTo>
                      <a:pt x="52" y="0"/>
                    </a:moveTo>
                    <a:lnTo>
                      <a:pt x="48" y="1"/>
                    </a:lnTo>
                    <a:lnTo>
                      <a:pt x="45" y="2"/>
                    </a:lnTo>
                    <a:lnTo>
                      <a:pt x="43" y="4"/>
                    </a:lnTo>
                    <a:lnTo>
                      <a:pt x="39" y="5"/>
                    </a:lnTo>
                    <a:lnTo>
                      <a:pt x="36" y="6"/>
                    </a:lnTo>
                    <a:lnTo>
                      <a:pt x="34" y="7"/>
                    </a:lnTo>
                    <a:lnTo>
                      <a:pt x="30" y="8"/>
                    </a:lnTo>
                    <a:lnTo>
                      <a:pt x="27" y="9"/>
                    </a:lnTo>
                    <a:lnTo>
                      <a:pt x="24" y="10"/>
                    </a:lnTo>
                    <a:lnTo>
                      <a:pt x="20" y="11"/>
                    </a:lnTo>
                    <a:lnTo>
                      <a:pt x="17" y="12"/>
                    </a:lnTo>
                    <a:lnTo>
                      <a:pt x="13" y="13"/>
                    </a:lnTo>
                    <a:lnTo>
                      <a:pt x="10" y="14"/>
                    </a:lnTo>
                    <a:lnTo>
                      <a:pt x="7" y="15"/>
                    </a:lnTo>
                    <a:lnTo>
                      <a:pt x="3" y="15"/>
                    </a:lnTo>
                    <a:lnTo>
                      <a:pt x="0" y="16"/>
                    </a:lnTo>
                    <a:lnTo>
                      <a:pt x="9" y="30"/>
                    </a:lnTo>
                    <a:lnTo>
                      <a:pt x="12" y="28"/>
                    </a:lnTo>
                    <a:lnTo>
                      <a:pt x="16" y="28"/>
                    </a:lnTo>
                    <a:lnTo>
                      <a:pt x="20" y="27"/>
                    </a:lnTo>
                    <a:lnTo>
                      <a:pt x="24" y="26"/>
                    </a:lnTo>
                    <a:lnTo>
                      <a:pt x="27" y="25"/>
                    </a:lnTo>
                    <a:lnTo>
                      <a:pt x="31" y="24"/>
                    </a:lnTo>
                    <a:lnTo>
                      <a:pt x="35" y="23"/>
                    </a:lnTo>
                    <a:lnTo>
                      <a:pt x="38" y="22"/>
                    </a:lnTo>
                    <a:lnTo>
                      <a:pt x="41" y="21"/>
                    </a:lnTo>
                    <a:lnTo>
                      <a:pt x="45" y="19"/>
                    </a:lnTo>
                    <a:lnTo>
                      <a:pt x="49" y="18"/>
                    </a:lnTo>
                    <a:lnTo>
                      <a:pt x="53" y="17"/>
                    </a:lnTo>
                    <a:lnTo>
                      <a:pt x="56" y="15"/>
                    </a:lnTo>
                    <a:lnTo>
                      <a:pt x="58" y="14"/>
                    </a:lnTo>
                    <a:lnTo>
                      <a:pt x="62" y="12"/>
                    </a:lnTo>
                    <a:lnTo>
                      <a:pt x="65" y="11"/>
                    </a:lnTo>
                    <a:lnTo>
                      <a:pt x="52" y="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38" name="Freeform 98">
                <a:extLst>
                  <a:ext uri="{FF2B5EF4-FFF2-40B4-BE49-F238E27FC236}">
                    <a16:creationId xmlns:a16="http://schemas.microsoft.com/office/drawing/2014/main" id="{0205517E-A4D5-5C59-F836-6E32DE8C2774}"/>
                  </a:ext>
                </a:extLst>
              </p:cNvPr>
              <p:cNvSpPr>
                <a:spLocks/>
              </p:cNvSpPr>
              <p:nvPr/>
            </p:nvSpPr>
            <p:spPr bwMode="auto">
              <a:xfrm>
                <a:off x="2735" y="2909"/>
                <a:ext cx="28" cy="20"/>
              </a:xfrm>
              <a:custGeom>
                <a:avLst/>
                <a:gdLst>
                  <a:gd name="T0" fmla="*/ 7 w 30"/>
                  <a:gd name="T1" fmla="*/ 0 h 18"/>
                  <a:gd name="T2" fmla="*/ 7 w 30"/>
                  <a:gd name="T3" fmla="*/ 1 h 18"/>
                  <a:gd name="T4" fmla="*/ 7 w 30"/>
                  <a:gd name="T5" fmla="*/ 2 h 18"/>
                  <a:gd name="T6" fmla="*/ 6 w 30"/>
                  <a:gd name="T7" fmla="*/ 3 h 18"/>
                  <a:gd name="T8" fmla="*/ 6 w 30"/>
                  <a:gd name="T9" fmla="*/ 4 h 18"/>
                  <a:gd name="T10" fmla="*/ 6 w 30"/>
                  <a:gd name="T11" fmla="*/ 20 h 18"/>
                  <a:gd name="T12" fmla="*/ 4 w 30"/>
                  <a:gd name="T13" fmla="*/ 20 h 18"/>
                  <a:gd name="T14" fmla="*/ 4 w 30"/>
                  <a:gd name="T15" fmla="*/ 22 h 18"/>
                  <a:gd name="T16" fmla="*/ 3 w 30"/>
                  <a:gd name="T17" fmla="*/ 24 h 18"/>
                  <a:gd name="T18" fmla="*/ 2 w 30"/>
                  <a:gd name="T19" fmla="*/ 27 h 18"/>
                  <a:gd name="T20" fmla="*/ 2 w 30"/>
                  <a:gd name="T21" fmla="*/ 30 h 18"/>
                  <a:gd name="T22" fmla="*/ 2 w 30"/>
                  <a:gd name="T23" fmla="*/ 33 h 18"/>
                  <a:gd name="T24" fmla="*/ 1 w 30"/>
                  <a:gd name="T25" fmla="*/ 33 h 18"/>
                  <a:gd name="T26" fmla="*/ 1 w 30"/>
                  <a:gd name="T27" fmla="*/ 37 h 18"/>
                  <a:gd name="T28" fmla="*/ 0 w 30"/>
                  <a:gd name="T29" fmla="*/ 41 h 18"/>
                  <a:gd name="T30" fmla="*/ 10 w 30"/>
                  <a:gd name="T31" fmla="*/ 60 h 18"/>
                  <a:gd name="T32" fmla="*/ 10 w 30"/>
                  <a:gd name="T33" fmla="*/ 57 h 18"/>
                  <a:gd name="T34" fmla="*/ 10 w 30"/>
                  <a:gd name="T35" fmla="*/ 54 h 18"/>
                  <a:gd name="T36" fmla="*/ 10 w 30"/>
                  <a:gd name="T37" fmla="*/ 54 h 18"/>
                  <a:gd name="T38" fmla="*/ 10 w 30"/>
                  <a:gd name="T39" fmla="*/ 51 h 18"/>
                  <a:gd name="T40" fmla="*/ 11 w 30"/>
                  <a:gd name="T41" fmla="*/ 46 h 18"/>
                  <a:gd name="T42" fmla="*/ 11 w 30"/>
                  <a:gd name="T43" fmla="*/ 41 h 18"/>
                  <a:gd name="T44" fmla="*/ 12 w 30"/>
                  <a:gd name="T45" fmla="*/ 41 h 18"/>
                  <a:gd name="T46" fmla="*/ 12 w 30"/>
                  <a:gd name="T47" fmla="*/ 37 h 18"/>
                  <a:gd name="T48" fmla="*/ 12 w 30"/>
                  <a:gd name="T49" fmla="*/ 33 h 18"/>
                  <a:gd name="T50" fmla="*/ 12 w 30"/>
                  <a:gd name="T51" fmla="*/ 30 h 18"/>
                  <a:gd name="T52" fmla="*/ 13 w 30"/>
                  <a:gd name="T53" fmla="*/ 27 h 18"/>
                  <a:gd name="T54" fmla="*/ 13 w 30"/>
                  <a:gd name="T55" fmla="*/ 24 h 18"/>
                  <a:gd name="T56" fmla="*/ 13 w 30"/>
                  <a:gd name="T57" fmla="*/ 22 h 18"/>
                  <a:gd name="T58" fmla="*/ 13 w 30"/>
                  <a:gd name="T59" fmla="*/ 20 h 18"/>
                  <a:gd name="T60" fmla="*/ 7 w 30"/>
                  <a:gd name="T61" fmla="*/ 0 h 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18"/>
                  <a:gd name="T95" fmla="*/ 30 w 30"/>
                  <a:gd name="T96" fmla="*/ 18 h 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18">
                    <a:moveTo>
                      <a:pt x="8" y="0"/>
                    </a:moveTo>
                    <a:lnTo>
                      <a:pt x="8" y="1"/>
                    </a:lnTo>
                    <a:lnTo>
                      <a:pt x="7" y="2"/>
                    </a:lnTo>
                    <a:lnTo>
                      <a:pt x="6" y="3"/>
                    </a:lnTo>
                    <a:lnTo>
                      <a:pt x="6" y="4"/>
                    </a:lnTo>
                    <a:lnTo>
                      <a:pt x="6" y="5"/>
                    </a:lnTo>
                    <a:lnTo>
                      <a:pt x="4" y="5"/>
                    </a:lnTo>
                    <a:lnTo>
                      <a:pt x="4" y="6"/>
                    </a:lnTo>
                    <a:lnTo>
                      <a:pt x="3" y="7"/>
                    </a:lnTo>
                    <a:lnTo>
                      <a:pt x="2" y="8"/>
                    </a:lnTo>
                    <a:lnTo>
                      <a:pt x="2" y="9"/>
                    </a:lnTo>
                    <a:lnTo>
                      <a:pt x="2" y="10"/>
                    </a:lnTo>
                    <a:lnTo>
                      <a:pt x="1" y="10"/>
                    </a:lnTo>
                    <a:lnTo>
                      <a:pt x="1" y="11"/>
                    </a:lnTo>
                    <a:lnTo>
                      <a:pt x="0" y="12"/>
                    </a:lnTo>
                    <a:lnTo>
                      <a:pt x="22" y="17"/>
                    </a:lnTo>
                    <a:lnTo>
                      <a:pt x="22" y="16"/>
                    </a:lnTo>
                    <a:lnTo>
                      <a:pt x="22" y="15"/>
                    </a:lnTo>
                    <a:lnTo>
                      <a:pt x="23" y="15"/>
                    </a:lnTo>
                    <a:lnTo>
                      <a:pt x="23" y="14"/>
                    </a:lnTo>
                    <a:lnTo>
                      <a:pt x="25" y="13"/>
                    </a:lnTo>
                    <a:lnTo>
                      <a:pt x="25" y="12"/>
                    </a:lnTo>
                    <a:lnTo>
                      <a:pt x="26" y="12"/>
                    </a:lnTo>
                    <a:lnTo>
                      <a:pt x="26" y="11"/>
                    </a:lnTo>
                    <a:lnTo>
                      <a:pt x="26" y="10"/>
                    </a:lnTo>
                    <a:lnTo>
                      <a:pt x="27" y="9"/>
                    </a:lnTo>
                    <a:lnTo>
                      <a:pt x="28" y="8"/>
                    </a:lnTo>
                    <a:lnTo>
                      <a:pt x="28" y="7"/>
                    </a:lnTo>
                    <a:lnTo>
                      <a:pt x="29" y="6"/>
                    </a:lnTo>
                    <a:lnTo>
                      <a:pt x="29" y="5"/>
                    </a:lnTo>
                    <a:lnTo>
                      <a:pt x="8" y="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39" name="Freeform 99">
                <a:extLst>
                  <a:ext uri="{FF2B5EF4-FFF2-40B4-BE49-F238E27FC236}">
                    <a16:creationId xmlns:a16="http://schemas.microsoft.com/office/drawing/2014/main" id="{30DB2564-B037-F04C-D116-3A89F82ADCAB}"/>
                  </a:ext>
                </a:extLst>
              </p:cNvPr>
              <p:cNvSpPr>
                <a:spLocks/>
              </p:cNvSpPr>
              <p:nvPr/>
            </p:nvSpPr>
            <p:spPr bwMode="auto">
              <a:xfrm>
                <a:off x="3630" y="2914"/>
                <a:ext cx="135" cy="68"/>
              </a:xfrm>
              <a:custGeom>
                <a:avLst/>
                <a:gdLst>
                  <a:gd name="T0" fmla="*/ 0 w 143"/>
                  <a:gd name="T1" fmla="*/ 39 h 61"/>
                  <a:gd name="T2" fmla="*/ 7 w 143"/>
                  <a:gd name="T3" fmla="*/ 54 h 61"/>
                  <a:gd name="T4" fmla="*/ 8 w 143"/>
                  <a:gd name="T5" fmla="*/ 67 h 61"/>
                  <a:gd name="T6" fmla="*/ 11 w 143"/>
                  <a:gd name="T7" fmla="*/ 77 h 61"/>
                  <a:gd name="T8" fmla="*/ 16 w 143"/>
                  <a:gd name="T9" fmla="*/ 94 h 61"/>
                  <a:gd name="T10" fmla="*/ 20 w 143"/>
                  <a:gd name="T11" fmla="*/ 105 h 61"/>
                  <a:gd name="T12" fmla="*/ 23 w 143"/>
                  <a:gd name="T13" fmla="*/ 117 h 61"/>
                  <a:gd name="T14" fmla="*/ 26 w 143"/>
                  <a:gd name="T15" fmla="*/ 123 h 61"/>
                  <a:gd name="T16" fmla="*/ 32 w 143"/>
                  <a:gd name="T17" fmla="*/ 136 h 61"/>
                  <a:gd name="T18" fmla="*/ 36 w 143"/>
                  <a:gd name="T19" fmla="*/ 148 h 61"/>
                  <a:gd name="T20" fmla="*/ 40 w 143"/>
                  <a:gd name="T21" fmla="*/ 162 h 61"/>
                  <a:gd name="T22" fmla="*/ 44 w 143"/>
                  <a:gd name="T23" fmla="*/ 165 h 61"/>
                  <a:gd name="T24" fmla="*/ 48 w 143"/>
                  <a:gd name="T25" fmla="*/ 181 h 61"/>
                  <a:gd name="T26" fmla="*/ 53 w 143"/>
                  <a:gd name="T27" fmla="*/ 188 h 61"/>
                  <a:gd name="T28" fmla="*/ 56 w 143"/>
                  <a:gd name="T29" fmla="*/ 202 h 61"/>
                  <a:gd name="T30" fmla="*/ 60 w 143"/>
                  <a:gd name="T31" fmla="*/ 210 h 61"/>
                  <a:gd name="T32" fmla="*/ 64 w 143"/>
                  <a:gd name="T33" fmla="*/ 225 h 61"/>
                  <a:gd name="T34" fmla="*/ 72 w 143"/>
                  <a:gd name="T35" fmla="*/ 183 h 61"/>
                  <a:gd name="T36" fmla="*/ 68 w 143"/>
                  <a:gd name="T37" fmla="*/ 169 h 61"/>
                  <a:gd name="T38" fmla="*/ 62 w 143"/>
                  <a:gd name="T39" fmla="*/ 162 h 61"/>
                  <a:gd name="T40" fmla="*/ 59 w 143"/>
                  <a:gd name="T41" fmla="*/ 148 h 61"/>
                  <a:gd name="T42" fmla="*/ 55 w 143"/>
                  <a:gd name="T43" fmla="*/ 136 h 61"/>
                  <a:gd name="T44" fmla="*/ 51 w 143"/>
                  <a:gd name="T45" fmla="*/ 123 h 61"/>
                  <a:gd name="T46" fmla="*/ 47 w 143"/>
                  <a:gd name="T47" fmla="*/ 117 h 61"/>
                  <a:gd name="T48" fmla="*/ 42 w 143"/>
                  <a:gd name="T49" fmla="*/ 105 h 61"/>
                  <a:gd name="T50" fmla="*/ 39 w 143"/>
                  <a:gd name="T51" fmla="*/ 94 h 61"/>
                  <a:gd name="T52" fmla="*/ 35 w 143"/>
                  <a:gd name="T53" fmla="*/ 84 h 61"/>
                  <a:gd name="T54" fmla="*/ 31 w 143"/>
                  <a:gd name="T55" fmla="*/ 75 h 61"/>
                  <a:gd name="T56" fmla="*/ 26 w 143"/>
                  <a:gd name="T57" fmla="*/ 62 h 61"/>
                  <a:gd name="T58" fmla="*/ 23 w 143"/>
                  <a:gd name="T59" fmla="*/ 48 h 61"/>
                  <a:gd name="T60" fmla="*/ 19 w 143"/>
                  <a:gd name="T61" fmla="*/ 35 h 61"/>
                  <a:gd name="T62" fmla="*/ 15 w 143"/>
                  <a:gd name="T63" fmla="*/ 25 h 61"/>
                  <a:gd name="T64" fmla="*/ 11 w 143"/>
                  <a:gd name="T65" fmla="*/ 3 h 61"/>
                  <a:gd name="T66" fmla="*/ 8 w 143"/>
                  <a:gd name="T67" fmla="*/ 0 h 61"/>
                  <a:gd name="T68" fmla="*/ 0 w 143"/>
                  <a:gd name="T69" fmla="*/ 39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61"/>
                  <a:gd name="T107" fmla="*/ 143 w 143"/>
                  <a:gd name="T108" fmla="*/ 61 h 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61">
                    <a:moveTo>
                      <a:pt x="0" y="11"/>
                    </a:moveTo>
                    <a:lnTo>
                      <a:pt x="7" y="14"/>
                    </a:lnTo>
                    <a:lnTo>
                      <a:pt x="15" y="18"/>
                    </a:lnTo>
                    <a:lnTo>
                      <a:pt x="23" y="21"/>
                    </a:lnTo>
                    <a:lnTo>
                      <a:pt x="30" y="25"/>
                    </a:lnTo>
                    <a:lnTo>
                      <a:pt x="38" y="28"/>
                    </a:lnTo>
                    <a:lnTo>
                      <a:pt x="46" y="31"/>
                    </a:lnTo>
                    <a:lnTo>
                      <a:pt x="54" y="34"/>
                    </a:lnTo>
                    <a:lnTo>
                      <a:pt x="63" y="37"/>
                    </a:lnTo>
                    <a:lnTo>
                      <a:pt x="71" y="40"/>
                    </a:lnTo>
                    <a:lnTo>
                      <a:pt x="79" y="43"/>
                    </a:lnTo>
                    <a:lnTo>
                      <a:pt x="88" y="45"/>
                    </a:lnTo>
                    <a:lnTo>
                      <a:pt x="96" y="48"/>
                    </a:lnTo>
                    <a:lnTo>
                      <a:pt x="104" y="51"/>
                    </a:lnTo>
                    <a:lnTo>
                      <a:pt x="112" y="54"/>
                    </a:lnTo>
                    <a:lnTo>
                      <a:pt x="121" y="57"/>
                    </a:lnTo>
                    <a:lnTo>
                      <a:pt x="128" y="60"/>
                    </a:lnTo>
                    <a:lnTo>
                      <a:pt x="142" y="49"/>
                    </a:lnTo>
                    <a:lnTo>
                      <a:pt x="134" y="46"/>
                    </a:lnTo>
                    <a:lnTo>
                      <a:pt x="125" y="43"/>
                    </a:lnTo>
                    <a:lnTo>
                      <a:pt x="117" y="40"/>
                    </a:lnTo>
                    <a:lnTo>
                      <a:pt x="109" y="37"/>
                    </a:lnTo>
                    <a:lnTo>
                      <a:pt x="101" y="34"/>
                    </a:lnTo>
                    <a:lnTo>
                      <a:pt x="94" y="31"/>
                    </a:lnTo>
                    <a:lnTo>
                      <a:pt x="85" y="28"/>
                    </a:lnTo>
                    <a:lnTo>
                      <a:pt x="77" y="25"/>
                    </a:lnTo>
                    <a:lnTo>
                      <a:pt x="69" y="22"/>
                    </a:lnTo>
                    <a:lnTo>
                      <a:pt x="61" y="20"/>
                    </a:lnTo>
                    <a:lnTo>
                      <a:pt x="53" y="17"/>
                    </a:lnTo>
                    <a:lnTo>
                      <a:pt x="45" y="13"/>
                    </a:lnTo>
                    <a:lnTo>
                      <a:pt x="37" y="10"/>
                    </a:lnTo>
                    <a:lnTo>
                      <a:pt x="29" y="7"/>
                    </a:lnTo>
                    <a:lnTo>
                      <a:pt x="23" y="3"/>
                    </a:lnTo>
                    <a:lnTo>
                      <a:pt x="15" y="0"/>
                    </a:lnTo>
                    <a:lnTo>
                      <a:pt x="0" y="11"/>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40" name="Freeform 100">
                <a:extLst>
                  <a:ext uri="{FF2B5EF4-FFF2-40B4-BE49-F238E27FC236}">
                    <a16:creationId xmlns:a16="http://schemas.microsoft.com/office/drawing/2014/main" id="{B6A8FF63-9B45-6348-C303-28EC3D86928E}"/>
                  </a:ext>
                </a:extLst>
              </p:cNvPr>
              <p:cNvSpPr>
                <a:spLocks/>
              </p:cNvSpPr>
              <p:nvPr/>
            </p:nvSpPr>
            <p:spPr bwMode="auto">
              <a:xfrm>
                <a:off x="2391" y="1946"/>
                <a:ext cx="120" cy="67"/>
              </a:xfrm>
              <a:custGeom>
                <a:avLst/>
                <a:gdLst>
                  <a:gd name="T0" fmla="*/ 0 w 127"/>
                  <a:gd name="T1" fmla="*/ 50 h 60"/>
                  <a:gd name="T2" fmla="*/ 8 w 127"/>
                  <a:gd name="T3" fmla="*/ 55 h 60"/>
                  <a:gd name="T4" fmla="*/ 9 w 127"/>
                  <a:gd name="T5" fmla="*/ 61 h 60"/>
                  <a:gd name="T6" fmla="*/ 11 w 127"/>
                  <a:gd name="T7" fmla="*/ 68 h 60"/>
                  <a:gd name="T8" fmla="*/ 16 w 127"/>
                  <a:gd name="T9" fmla="*/ 76 h 60"/>
                  <a:gd name="T10" fmla="*/ 20 w 127"/>
                  <a:gd name="T11" fmla="*/ 87 h 60"/>
                  <a:gd name="T12" fmla="*/ 24 w 127"/>
                  <a:gd name="T13" fmla="*/ 95 h 60"/>
                  <a:gd name="T14" fmla="*/ 26 w 127"/>
                  <a:gd name="T15" fmla="*/ 106 h 60"/>
                  <a:gd name="T16" fmla="*/ 31 w 127"/>
                  <a:gd name="T17" fmla="*/ 115 h 60"/>
                  <a:gd name="T18" fmla="*/ 35 w 127"/>
                  <a:gd name="T19" fmla="*/ 122 h 60"/>
                  <a:gd name="T20" fmla="*/ 38 w 127"/>
                  <a:gd name="T21" fmla="*/ 135 h 60"/>
                  <a:gd name="T22" fmla="*/ 41 w 127"/>
                  <a:gd name="T23" fmla="*/ 147 h 60"/>
                  <a:gd name="T24" fmla="*/ 43 w 127"/>
                  <a:gd name="T25" fmla="*/ 163 h 60"/>
                  <a:gd name="T26" fmla="*/ 46 w 127"/>
                  <a:gd name="T27" fmla="*/ 179 h 60"/>
                  <a:gd name="T28" fmla="*/ 50 w 127"/>
                  <a:gd name="T29" fmla="*/ 190 h 60"/>
                  <a:gd name="T30" fmla="*/ 53 w 127"/>
                  <a:gd name="T31" fmla="*/ 203 h 60"/>
                  <a:gd name="T32" fmla="*/ 55 w 127"/>
                  <a:gd name="T33" fmla="*/ 226 h 60"/>
                  <a:gd name="T34" fmla="*/ 63 w 127"/>
                  <a:gd name="T35" fmla="*/ 189 h 60"/>
                  <a:gd name="T36" fmla="*/ 60 w 127"/>
                  <a:gd name="T37" fmla="*/ 169 h 60"/>
                  <a:gd name="T38" fmla="*/ 58 w 127"/>
                  <a:gd name="T39" fmla="*/ 152 h 60"/>
                  <a:gd name="T40" fmla="*/ 55 w 127"/>
                  <a:gd name="T41" fmla="*/ 136 h 60"/>
                  <a:gd name="T42" fmla="*/ 51 w 127"/>
                  <a:gd name="T43" fmla="*/ 122 h 60"/>
                  <a:gd name="T44" fmla="*/ 49 w 127"/>
                  <a:gd name="T45" fmla="*/ 108 h 60"/>
                  <a:gd name="T46" fmla="*/ 44 w 127"/>
                  <a:gd name="T47" fmla="*/ 97 h 60"/>
                  <a:gd name="T48" fmla="*/ 41 w 127"/>
                  <a:gd name="T49" fmla="*/ 85 h 60"/>
                  <a:gd name="T50" fmla="*/ 37 w 127"/>
                  <a:gd name="T51" fmla="*/ 70 h 60"/>
                  <a:gd name="T52" fmla="*/ 34 w 127"/>
                  <a:gd name="T53" fmla="*/ 61 h 60"/>
                  <a:gd name="T54" fmla="*/ 30 w 127"/>
                  <a:gd name="T55" fmla="*/ 50 h 60"/>
                  <a:gd name="T56" fmla="*/ 26 w 127"/>
                  <a:gd name="T57" fmla="*/ 36 h 60"/>
                  <a:gd name="T58" fmla="*/ 22 w 127"/>
                  <a:gd name="T59" fmla="*/ 29 h 60"/>
                  <a:gd name="T60" fmla="*/ 18 w 127"/>
                  <a:gd name="T61" fmla="*/ 21 h 60"/>
                  <a:gd name="T62" fmla="*/ 14 w 127"/>
                  <a:gd name="T63" fmla="*/ 3 h 60"/>
                  <a:gd name="T64" fmla="*/ 9 w 127"/>
                  <a:gd name="T65" fmla="*/ 1 h 60"/>
                  <a:gd name="T66" fmla="*/ 8 w 127"/>
                  <a:gd name="T67" fmla="*/ 0 h 60"/>
                  <a:gd name="T68" fmla="*/ 0 w 127"/>
                  <a:gd name="T69" fmla="*/ 5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60"/>
                  <a:gd name="T107" fmla="*/ 127 w 127"/>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60">
                    <a:moveTo>
                      <a:pt x="0" y="13"/>
                    </a:moveTo>
                    <a:lnTo>
                      <a:pt x="8" y="14"/>
                    </a:lnTo>
                    <a:lnTo>
                      <a:pt x="16" y="16"/>
                    </a:lnTo>
                    <a:lnTo>
                      <a:pt x="23" y="18"/>
                    </a:lnTo>
                    <a:lnTo>
                      <a:pt x="30" y="20"/>
                    </a:lnTo>
                    <a:lnTo>
                      <a:pt x="38" y="23"/>
                    </a:lnTo>
                    <a:lnTo>
                      <a:pt x="46" y="25"/>
                    </a:lnTo>
                    <a:lnTo>
                      <a:pt x="53" y="28"/>
                    </a:lnTo>
                    <a:lnTo>
                      <a:pt x="61" y="30"/>
                    </a:lnTo>
                    <a:lnTo>
                      <a:pt x="68" y="33"/>
                    </a:lnTo>
                    <a:lnTo>
                      <a:pt x="74" y="36"/>
                    </a:lnTo>
                    <a:lnTo>
                      <a:pt x="80" y="39"/>
                    </a:lnTo>
                    <a:lnTo>
                      <a:pt x="87" y="43"/>
                    </a:lnTo>
                    <a:lnTo>
                      <a:pt x="92" y="47"/>
                    </a:lnTo>
                    <a:lnTo>
                      <a:pt x="98" y="51"/>
                    </a:lnTo>
                    <a:lnTo>
                      <a:pt x="104" y="54"/>
                    </a:lnTo>
                    <a:lnTo>
                      <a:pt x="108" y="59"/>
                    </a:lnTo>
                    <a:lnTo>
                      <a:pt x="126" y="50"/>
                    </a:lnTo>
                    <a:lnTo>
                      <a:pt x="120" y="45"/>
                    </a:lnTo>
                    <a:lnTo>
                      <a:pt x="114" y="41"/>
                    </a:lnTo>
                    <a:lnTo>
                      <a:pt x="108" y="37"/>
                    </a:lnTo>
                    <a:lnTo>
                      <a:pt x="101" y="33"/>
                    </a:lnTo>
                    <a:lnTo>
                      <a:pt x="96" y="29"/>
                    </a:lnTo>
                    <a:lnTo>
                      <a:pt x="88" y="26"/>
                    </a:lnTo>
                    <a:lnTo>
                      <a:pt x="81" y="22"/>
                    </a:lnTo>
                    <a:lnTo>
                      <a:pt x="73" y="19"/>
                    </a:lnTo>
                    <a:lnTo>
                      <a:pt x="66" y="16"/>
                    </a:lnTo>
                    <a:lnTo>
                      <a:pt x="59" y="13"/>
                    </a:lnTo>
                    <a:lnTo>
                      <a:pt x="51" y="10"/>
                    </a:lnTo>
                    <a:lnTo>
                      <a:pt x="42" y="8"/>
                    </a:lnTo>
                    <a:lnTo>
                      <a:pt x="34" y="5"/>
                    </a:lnTo>
                    <a:lnTo>
                      <a:pt x="26" y="3"/>
                    </a:lnTo>
                    <a:lnTo>
                      <a:pt x="17" y="1"/>
                    </a:lnTo>
                    <a:lnTo>
                      <a:pt x="8" y="0"/>
                    </a:lnTo>
                    <a:lnTo>
                      <a:pt x="0" y="13"/>
                    </a:lnTo>
                  </a:path>
                </a:pathLst>
              </a:custGeom>
              <a:solidFill>
                <a:srgbClr val="C0E7F1"/>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41" name="Freeform 101">
                <a:extLst>
                  <a:ext uri="{FF2B5EF4-FFF2-40B4-BE49-F238E27FC236}">
                    <a16:creationId xmlns:a16="http://schemas.microsoft.com/office/drawing/2014/main" id="{534E2367-BC2B-9186-B657-58A864CFCE16}"/>
                  </a:ext>
                </a:extLst>
              </p:cNvPr>
              <p:cNvSpPr>
                <a:spLocks/>
              </p:cNvSpPr>
              <p:nvPr/>
            </p:nvSpPr>
            <p:spPr bwMode="auto">
              <a:xfrm>
                <a:off x="1777" y="3317"/>
                <a:ext cx="102" cy="64"/>
              </a:xfrm>
              <a:custGeom>
                <a:avLst/>
                <a:gdLst>
                  <a:gd name="T0" fmla="*/ 0 w 106"/>
                  <a:gd name="T1" fmla="*/ 38 h 57"/>
                  <a:gd name="T2" fmla="*/ 6 w 106"/>
                  <a:gd name="T3" fmla="*/ 54 h 57"/>
                  <a:gd name="T4" fmla="*/ 12 w 106"/>
                  <a:gd name="T5" fmla="*/ 62 h 57"/>
                  <a:gd name="T6" fmla="*/ 13 w 106"/>
                  <a:gd name="T7" fmla="*/ 76 h 57"/>
                  <a:gd name="T8" fmla="*/ 13 w 106"/>
                  <a:gd name="T9" fmla="*/ 89 h 57"/>
                  <a:gd name="T10" fmla="*/ 16 w 106"/>
                  <a:gd name="T11" fmla="*/ 100 h 57"/>
                  <a:gd name="T12" fmla="*/ 22 w 106"/>
                  <a:gd name="T13" fmla="*/ 112 h 57"/>
                  <a:gd name="T14" fmla="*/ 27 w 106"/>
                  <a:gd name="T15" fmla="*/ 126 h 57"/>
                  <a:gd name="T16" fmla="*/ 30 w 106"/>
                  <a:gd name="T17" fmla="*/ 141 h 57"/>
                  <a:gd name="T18" fmla="*/ 32 w 106"/>
                  <a:gd name="T19" fmla="*/ 152 h 57"/>
                  <a:gd name="T20" fmla="*/ 35 w 106"/>
                  <a:gd name="T21" fmla="*/ 164 h 57"/>
                  <a:gd name="T22" fmla="*/ 38 w 106"/>
                  <a:gd name="T23" fmla="*/ 177 h 57"/>
                  <a:gd name="T24" fmla="*/ 43 w 106"/>
                  <a:gd name="T25" fmla="*/ 184 h 57"/>
                  <a:gd name="T26" fmla="*/ 47 w 106"/>
                  <a:gd name="T27" fmla="*/ 199 h 57"/>
                  <a:gd name="T28" fmla="*/ 51 w 106"/>
                  <a:gd name="T29" fmla="*/ 207 h 57"/>
                  <a:gd name="T30" fmla="*/ 56 w 106"/>
                  <a:gd name="T31" fmla="*/ 216 h 57"/>
                  <a:gd name="T32" fmla="*/ 60 w 106"/>
                  <a:gd name="T33" fmla="*/ 228 h 57"/>
                  <a:gd name="T34" fmla="*/ 65 w 106"/>
                  <a:gd name="T35" fmla="*/ 177 h 57"/>
                  <a:gd name="T36" fmla="*/ 62 w 106"/>
                  <a:gd name="T37" fmla="*/ 168 h 57"/>
                  <a:gd name="T38" fmla="*/ 59 w 106"/>
                  <a:gd name="T39" fmla="*/ 158 h 57"/>
                  <a:gd name="T40" fmla="*/ 55 w 106"/>
                  <a:gd name="T41" fmla="*/ 150 h 57"/>
                  <a:gd name="T42" fmla="*/ 51 w 106"/>
                  <a:gd name="T43" fmla="*/ 141 h 57"/>
                  <a:gd name="T44" fmla="*/ 48 w 106"/>
                  <a:gd name="T45" fmla="*/ 129 h 57"/>
                  <a:gd name="T46" fmla="*/ 44 w 106"/>
                  <a:gd name="T47" fmla="*/ 119 h 57"/>
                  <a:gd name="T48" fmla="*/ 40 w 106"/>
                  <a:gd name="T49" fmla="*/ 106 h 57"/>
                  <a:gd name="T50" fmla="*/ 37 w 106"/>
                  <a:gd name="T51" fmla="*/ 94 h 57"/>
                  <a:gd name="T52" fmla="*/ 34 w 106"/>
                  <a:gd name="T53" fmla="*/ 79 h 57"/>
                  <a:gd name="T54" fmla="*/ 31 w 106"/>
                  <a:gd name="T55" fmla="*/ 68 h 57"/>
                  <a:gd name="T56" fmla="*/ 29 w 106"/>
                  <a:gd name="T57" fmla="*/ 55 h 57"/>
                  <a:gd name="T58" fmla="*/ 26 w 106"/>
                  <a:gd name="T59" fmla="*/ 43 h 57"/>
                  <a:gd name="T60" fmla="*/ 20 w 106"/>
                  <a:gd name="T61" fmla="*/ 30 h 57"/>
                  <a:gd name="T62" fmla="*/ 16 w 106"/>
                  <a:gd name="T63" fmla="*/ 21 h 57"/>
                  <a:gd name="T64" fmla="*/ 13 w 106"/>
                  <a:gd name="T65" fmla="*/ 2 h 57"/>
                  <a:gd name="T66" fmla="*/ 13 w 106"/>
                  <a:gd name="T67" fmla="*/ 0 h 57"/>
                  <a:gd name="T68" fmla="*/ 0 w 106"/>
                  <a:gd name="T69" fmla="*/ 38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57"/>
                  <a:gd name="T107" fmla="*/ 106 w 10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42" name="Freeform 102">
                <a:extLst>
                  <a:ext uri="{FF2B5EF4-FFF2-40B4-BE49-F238E27FC236}">
                    <a16:creationId xmlns:a16="http://schemas.microsoft.com/office/drawing/2014/main" id="{326B4A23-3EF2-1BB6-E1C8-1B86D7E914F6}"/>
                  </a:ext>
                </a:extLst>
              </p:cNvPr>
              <p:cNvSpPr>
                <a:spLocks/>
              </p:cNvSpPr>
              <p:nvPr/>
            </p:nvSpPr>
            <p:spPr bwMode="auto">
              <a:xfrm>
                <a:off x="4178" y="3432"/>
                <a:ext cx="51" cy="38"/>
              </a:xfrm>
              <a:custGeom>
                <a:avLst/>
                <a:gdLst>
                  <a:gd name="T0" fmla="*/ 9 w 54"/>
                  <a:gd name="T1" fmla="*/ 124 h 34"/>
                  <a:gd name="T2" fmla="*/ 9 w 54"/>
                  <a:gd name="T3" fmla="*/ 118 h 34"/>
                  <a:gd name="T4" fmla="*/ 9 w 54"/>
                  <a:gd name="T5" fmla="*/ 116 h 34"/>
                  <a:gd name="T6" fmla="*/ 9 w 54"/>
                  <a:gd name="T7" fmla="*/ 108 h 34"/>
                  <a:gd name="T8" fmla="*/ 13 w 54"/>
                  <a:gd name="T9" fmla="*/ 106 h 34"/>
                  <a:gd name="T10" fmla="*/ 15 w 54"/>
                  <a:gd name="T11" fmla="*/ 104 h 34"/>
                  <a:gd name="T12" fmla="*/ 16 w 54"/>
                  <a:gd name="T13" fmla="*/ 95 h 34"/>
                  <a:gd name="T14" fmla="*/ 18 w 54"/>
                  <a:gd name="T15" fmla="*/ 93 h 34"/>
                  <a:gd name="T16" fmla="*/ 19 w 54"/>
                  <a:gd name="T17" fmla="*/ 87 h 34"/>
                  <a:gd name="T18" fmla="*/ 20 w 54"/>
                  <a:gd name="T19" fmla="*/ 78 h 34"/>
                  <a:gd name="T20" fmla="*/ 22 w 54"/>
                  <a:gd name="T21" fmla="*/ 76 h 34"/>
                  <a:gd name="T22" fmla="*/ 23 w 54"/>
                  <a:gd name="T23" fmla="*/ 68 h 34"/>
                  <a:gd name="T24" fmla="*/ 24 w 54"/>
                  <a:gd name="T25" fmla="*/ 63 h 34"/>
                  <a:gd name="T26" fmla="*/ 24 w 54"/>
                  <a:gd name="T27" fmla="*/ 56 h 34"/>
                  <a:gd name="T28" fmla="*/ 25 w 54"/>
                  <a:gd name="T29" fmla="*/ 50 h 34"/>
                  <a:gd name="T30" fmla="*/ 26 w 54"/>
                  <a:gd name="T31" fmla="*/ 40 h 34"/>
                  <a:gd name="T32" fmla="*/ 26 w 54"/>
                  <a:gd name="T33" fmla="*/ 32 h 34"/>
                  <a:gd name="T34" fmla="*/ 18 w 54"/>
                  <a:gd name="T35" fmla="*/ 0 h 34"/>
                  <a:gd name="T36" fmla="*/ 17 w 54"/>
                  <a:gd name="T37" fmla="*/ 1 h 34"/>
                  <a:gd name="T38" fmla="*/ 16 w 54"/>
                  <a:gd name="T39" fmla="*/ 2 h 34"/>
                  <a:gd name="T40" fmla="*/ 15 w 54"/>
                  <a:gd name="T41" fmla="*/ 4 h 34"/>
                  <a:gd name="T42" fmla="*/ 13 w 54"/>
                  <a:gd name="T43" fmla="*/ 21 h 34"/>
                  <a:gd name="T44" fmla="*/ 12 w 54"/>
                  <a:gd name="T45" fmla="*/ 26 h 34"/>
                  <a:gd name="T46" fmla="*/ 11 w 54"/>
                  <a:gd name="T47" fmla="*/ 29 h 34"/>
                  <a:gd name="T48" fmla="*/ 9 w 54"/>
                  <a:gd name="T49" fmla="*/ 36 h 34"/>
                  <a:gd name="T50" fmla="*/ 9 w 54"/>
                  <a:gd name="T51" fmla="*/ 45 h 34"/>
                  <a:gd name="T52" fmla="*/ 9 w 54"/>
                  <a:gd name="T53" fmla="*/ 50 h 34"/>
                  <a:gd name="T54" fmla="*/ 9 w 54"/>
                  <a:gd name="T55" fmla="*/ 56 h 34"/>
                  <a:gd name="T56" fmla="*/ 9 w 54"/>
                  <a:gd name="T57" fmla="*/ 61 h 34"/>
                  <a:gd name="T58" fmla="*/ 9 w 54"/>
                  <a:gd name="T59" fmla="*/ 68 h 34"/>
                  <a:gd name="T60" fmla="*/ 9 w 54"/>
                  <a:gd name="T61" fmla="*/ 70 h 34"/>
                  <a:gd name="T62" fmla="*/ 7 w 54"/>
                  <a:gd name="T63" fmla="*/ 76 h 34"/>
                  <a:gd name="T64" fmla="*/ 3 w 54"/>
                  <a:gd name="T65" fmla="*/ 76 h 34"/>
                  <a:gd name="T66" fmla="*/ 0 w 54"/>
                  <a:gd name="T67" fmla="*/ 78 h 34"/>
                  <a:gd name="T68" fmla="*/ 9 w 54"/>
                  <a:gd name="T69" fmla="*/ 124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
                  <a:gd name="T106" fmla="*/ 0 h 34"/>
                  <a:gd name="T107" fmla="*/ 54 w 54"/>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 h="34">
                    <a:moveTo>
                      <a:pt x="12" y="33"/>
                    </a:moveTo>
                    <a:lnTo>
                      <a:pt x="16" y="31"/>
                    </a:lnTo>
                    <a:lnTo>
                      <a:pt x="19" y="30"/>
                    </a:lnTo>
                    <a:lnTo>
                      <a:pt x="21" y="29"/>
                    </a:lnTo>
                    <a:lnTo>
                      <a:pt x="25" y="28"/>
                    </a:lnTo>
                    <a:lnTo>
                      <a:pt x="27" y="27"/>
                    </a:lnTo>
                    <a:lnTo>
                      <a:pt x="30" y="25"/>
                    </a:lnTo>
                    <a:lnTo>
                      <a:pt x="33" y="24"/>
                    </a:lnTo>
                    <a:lnTo>
                      <a:pt x="35" y="23"/>
                    </a:lnTo>
                    <a:lnTo>
                      <a:pt x="38" y="21"/>
                    </a:lnTo>
                    <a:lnTo>
                      <a:pt x="41" y="20"/>
                    </a:lnTo>
                    <a:lnTo>
                      <a:pt x="43" y="18"/>
                    </a:lnTo>
                    <a:lnTo>
                      <a:pt x="45" y="17"/>
                    </a:lnTo>
                    <a:lnTo>
                      <a:pt x="46" y="15"/>
                    </a:lnTo>
                    <a:lnTo>
                      <a:pt x="48" y="13"/>
                    </a:lnTo>
                    <a:lnTo>
                      <a:pt x="51" y="11"/>
                    </a:lnTo>
                    <a:lnTo>
                      <a:pt x="53" y="9"/>
                    </a:lnTo>
                    <a:lnTo>
                      <a:pt x="34" y="0"/>
                    </a:lnTo>
                    <a:lnTo>
                      <a:pt x="32" y="1"/>
                    </a:lnTo>
                    <a:lnTo>
                      <a:pt x="29" y="2"/>
                    </a:lnTo>
                    <a:lnTo>
                      <a:pt x="27" y="4"/>
                    </a:lnTo>
                    <a:lnTo>
                      <a:pt x="25" y="5"/>
                    </a:lnTo>
                    <a:lnTo>
                      <a:pt x="24" y="7"/>
                    </a:lnTo>
                    <a:lnTo>
                      <a:pt x="23" y="8"/>
                    </a:lnTo>
                    <a:lnTo>
                      <a:pt x="20" y="10"/>
                    </a:lnTo>
                    <a:lnTo>
                      <a:pt x="19" y="12"/>
                    </a:lnTo>
                    <a:lnTo>
                      <a:pt x="18" y="13"/>
                    </a:lnTo>
                    <a:lnTo>
                      <a:pt x="16" y="15"/>
                    </a:lnTo>
                    <a:lnTo>
                      <a:pt x="14" y="16"/>
                    </a:lnTo>
                    <a:lnTo>
                      <a:pt x="11" y="18"/>
                    </a:lnTo>
                    <a:lnTo>
                      <a:pt x="9" y="19"/>
                    </a:lnTo>
                    <a:lnTo>
                      <a:pt x="7" y="20"/>
                    </a:lnTo>
                    <a:lnTo>
                      <a:pt x="3" y="20"/>
                    </a:lnTo>
                    <a:lnTo>
                      <a:pt x="0" y="21"/>
                    </a:lnTo>
                    <a:lnTo>
                      <a:pt x="12" y="33"/>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43" name="Freeform 103">
                <a:extLst>
                  <a:ext uri="{FF2B5EF4-FFF2-40B4-BE49-F238E27FC236}">
                    <a16:creationId xmlns:a16="http://schemas.microsoft.com/office/drawing/2014/main" id="{B5DCC8B9-451C-1A67-DB27-706DD7F67883}"/>
                  </a:ext>
                </a:extLst>
              </p:cNvPr>
              <p:cNvSpPr>
                <a:spLocks/>
              </p:cNvSpPr>
              <p:nvPr/>
            </p:nvSpPr>
            <p:spPr bwMode="auto">
              <a:xfrm>
                <a:off x="2316" y="2442"/>
                <a:ext cx="48" cy="35"/>
              </a:xfrm>
              <a:custGeom>
                <a:avLst/>
                <a:gdLst>
                  <a:gd name="T0" fmla="*/ 12 w 50"/>
                  <a:gd name="T1" fmla="*/ 128 h 31"/>
                  <a:gd name="T2" fmla="*/ 12 w 50"/>
                  <a:gd name="T3" fmla="*/ 124 h 31"/>
                  <a:gd name="T4" fmla="*/ 12 w 50"/>
                  <a:gd name="T5" fmla="*/ 113 h 31"/>
                  <a:gd name="T6" fmla="*/ 12 w 50"/>
                  <a:gd name="T7" fmla="*/ 111 h 31"/>
                  <a:gd name="T8" fmla="*/ 13 w 50"/>
                  <a:gd name="T9" fmla="*/ 110 h 31"/>
                  <a:gd name="T10" fmla="*/ 15 w 50"/>
                  <a:gd name="T11" fmla="*/ 98 h 31"/>
                  <a:gd name="T12" fmla="*/ 17 w 50"/>
                  <a:gd name="T13" fmla="*/ 97 h 31"/>
                  <a:gd name="T14" fmla="*/ 18 w 50"/>
                  <a:gd name="T15" fmla="*/ 89 h 31"/>
                  <a:gd name="T16" fmla="*/ 20 w 50"/>
                  <a:gd name="T17" fmla="*/ 79 h 31"/>
                  <a:gd name="T18" fmla="*/ 23 w 50"/>
                  <a:gd name="T19" fmla="*/ 77 h 31"/>
                  <a:gd name="T20" fmla="*/ 25 w 50"/>
                  <a:gd name="T21" fmla="*/ 70 h 31"/>
                  <a:gd name="T22" fmla="*/ 25 w 50"/>
                  <a:gd name="T23" fmla="*/ 62 h 31"/>
                  <a:gd name="T24" fmla="*/ 26 w 50"/>
                  <a:gd name="T25" fmla="*/ 60 h 31"/>
                  <a:gd name="T26" fmla="*/ 27 w 50"/>
                  <a:gd name="T27" fmla="*/ 55 h 31"/>
                  <a:gd name="T28" fmla="*/ 29 w 50"/>
                  <a:gd name="T29" fmla="*/ 53 h 31"/>
                  <a:gd name="T30" fmla="*/ 30 w 50"/>
                  <a:gd name="T31" fmla="*/ 42 h 31"/>
                  <a:gd name="T32" fmla="*/ 31 w 50"/>
                  <a:gd name="T33" fmla="*/ 37 h 31"/>
                  <a:gd name="T34" fmla="*/ 19 w 50"/>
                  <a:gd name="T35" fmla="*/ 0 h 31"/>
                  <a:gd name="T36" fmla="*/ 17 w 50"/>
                  <a:gd name="T37" fmla="*/ 1 h 31"/>
                  <a:gd name="T38" fmla="*/ 16 w 50"/>
                  <a:gd name="T39" fmla="*/ 2 h 31"/>
                  <a:gd name="T40" fmla="*/ 14 w 50"/>
                  <a:gd name="T41" fmla="*/ 3 h 31"/>
                  <a:gd name="T42" fmla="*/ 12 w 50"/>
                  <a:gd name="T43" fmla="*/ 23 h 31"/>
                  <a:gd name="T44" fmla="*/ 12 w 50"/>
                  <a:gd name="T45" fmla="*/ 26 h 31"/>
                  <a:gd name="T46" fmla="*/ 12 w 50"/>
                  <a:gd name="T47" fmla="*/ 29 h 31"/>
                  <a:gd name="T48" fmla="*/ 12 w 50"/>
                  <a:gd name="T49" fmla="*/ 33 h 31"/>
                  <a:gd name="T50" fmla="*/ 12 w 50"/>
                  <a:gd name="T51" fmla="*/ 42 h 31"/>
                  <a:gd name="T52" fmla="*/ 12 w 50"/>
                  <a:gd name="T53" fmla="*/ 47 h 31"/>
                  <a:gd name="T54" fmla="*/ 12 w 50"/>
                  <a:gd name="T55" fmla="*/ 53 h 31"/>
                  <a:gd name="T56" fmla="*/ 10 w 50"/>
                  <a:gd name="T57" fmla="*/ 60 h 31"/>
                  <a:gd name="T58" fmla="*/ 8 w 50"/>
                  <a:gd name="T59" fmla="*/ 62 h 31"/>
                  <a:gd name="T60" fmla="*/ 6 w 50"/>
                  <a:gd name="T61" fmla="*/ 68 h 31"/>
                  <a:gd name="T62" fmla="*/ 4 w 50"/>
                  <a:gd name="T63" fmla="*/ 77 h 31"/>
                  <a:gd name="T64" fmla="*/ 2 w 50"/>
                  <a:gd name="T65" fmla="*/ 79 h 31"/>
                  <a:gd name="T66" fmla="*/ 0 w 50"/>
                  <a:gd name="T67" fmla="*/ 87 h 31"/>
                  <a:gd name="T68" fmla="*/ 12 w 50"/>
                  <a:gd name="T69" fmla="*/ 128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31"/>
                  <a:gd name="T107" fmla="*/ 50 w 50"/>
                  <a:gd name="T108" fmla="*/ 31 h 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31">
                    <a:moveTo>
                      <a:pt x="18" y="30"/>
                    </a:moveTo>
                    <a:lnTo>
                      <a:pt x="19" y="28"/>
                    </a:lnTo>
                    <a:lnTo>
                      <a:pt x="21" y="27"/>
                    </a:lnTo>
                    <a:lnTo>
                      <a:pt x="23" y="26"/>
                    </a:lnTo>
                    <a:lnTo>
                      <a:pt x="25" y="25"/>
                    </a:lnTo>
                    <a:lnTo>
                      <a:pt x="27" y="23"/>
                    </a:lnTo>
                    <a:lnTo>
                      <a:pt x="29" y="22"/>
                    </a:lnTo>
                    <a:lnTo>
                      <a:pt x="30" y="21"/>
                    </a:lnTo>
                    <a:lnTo>
                      <a:pt x="32" y="19"/>
                    </a:lnTo>
                    <a:lnTo>
                      <a:pt x="35" y="18"/>
                    </a:lnTo>
                    <a:lnTo>
                      <a:pt x="37" y="17"/>
                    </a:lnTo>
                    <a:lnTo>
                      <a:pt x="38" y="15"/>
                    </a:lnTo>
                    <a:lnTo>
                      <a:pt x="40" y="14"/>
                    </a:lnTo>
                    <a:lnTo>
                      <a:pt x="42" y="13"/>
                    </a:lnTo>
                    <a:lnTo>
                      <a:pt x="45" y="12"/>
                    </a:lnTo>
                    <a:lnTo>
                      <a:pt x="47" y="10"/>
                    </a:lnTo>
                    <a:lnTo>
                      <a:pt x="49" y="9"/>
                    </a:lnTo>
                    <a:lnTo>
                      <a:pt x="31" y="0"/>
                    </a:lnTo>
                    <a:lnTo>
                      <a:pt x="29" y="1"/>
                    </a:lnTo>
                    <a:lnTo>
                      <a:pt x="28" y="2"/>
                    </a:lnTo>
                    <a:lnTo>
                      <a:pt x="26" y="3"/>
                    </a:lnTo>
                    <a:lnTo>
                      <a:pt x="23" y="5"/>
                    </a:lnTo>
                    <a:lnTo>
                      <a:pt x="21" y="6"/>
                    </a:lnTo>
                    <a:lnTo>
                      <a:pt x="19" y="7"/>
                    </a:lnTo>
                    <a:lnTo>
                      <a:pt x="18" y="8"/>
                    </a:lnTo>
                    <a:lnTo>
                      <a:pt x="16" y="10"/>
                    </a:lnTo>
                    <a:lnTo>
                      <a:pt x="13" y="11"/>
                    </a:lnTo>
                    <a:lnTo>
                      <a:pt x="12" y="12"/>
                    </a:lnTo>
                    <a:lnTo>
                      <a:pt x="10" y="14"/>
                    </a:lnTo>
                    <a:lnTo>
                      <a:pt x="8" y="15"/>
                    </a:lnTo>
                    <a:lnTo>
                      <a:pt x="6" y="16"/>
                    </a:lnTo>
                    <a:lnTo>
                      <a:pt x="4" y="18"/>
                    </a:lnTo>
                    <a:lnTo>
                      <a:pt x="2" y="19"/>
                    </a:lnTo>
                    <a:lnTo>
                      <a:pt x="0" y="20"/>
                    </a:lnTo>
                    <a:lnTo>
                      <a:pt x="18" y="3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44" name="Freeform 104">
                <a:extLst>
                  <a:ext uri="{FF2B5EF4-FFF2-40B4-BE49-F238E27FC236}">
                    <a16:creationId xmlns:a16="http://schemas.microsoft.com/office/drawing/2014/main" id="{94C44056-DA67-3D40-5668-D19D9EF2D487}"/>
                  </a:ext>
                </a:extLst>
              </p:cNvPr>
              <p:cNvSpPr>
                <a:spLocks/>
              </p:cNvSpPr>
              <p:nvPr/>
            </p:nvSpPr>
            <p:spPr bwMode="auto">
              <a:xfrm>
                <a:off x="3834" y="2676"/>
                <a:ext cx="92" cy="69"/>
              </a:xfrm>
              <a:custGeom>
                <a:avLst/>
                <a:gdLst>
                  <a:gd name="T0" fmla="*/ 0 w 98"/>
                  <a:gd name="T1" fmla="*/ 33 h 61"/>
                  <a:gd name="T2" fmla="*/ 3 w 98"/>
                  <a:gd name="T3" fmla="*/ 54 h 61"/>
                  <a:gd name="T4" fmla="*/ 8 w 98"/>
                  <a:gd name="T5" fmla="*/ 69 h 61"/>
                  <a:gd name="T6" fmla="*/ 8 w 98"/>
                  <a:gd name="T7" fmla="*/ 85 h 61"/>
                  <a:gd name="T8" fmla="*/ 8 w 98"/>
                  <a:gd name="T9" fmla="*/ 97 h 61"/>
                  <a:gd name="T10" fmla="*/ 11 w 98"/>
                  <a:gd name="T11" fmla="*/ 113 h 61"/>
                  <a:gd name="T12" fmla="*/ 14 w 98"/>
                  <a:gd name="T13" fmla="*/ 128 h 61"/>
                  <a:gd name="T14" fmla="*/ 16 w 98"/>
                  <a:gd name="T15" fmla="*/ 139 h 61"/>
                  <a:gd name="T16" fmla="*/ 19 w 98"/>
                  <a:gd name="T17" fmla="*/ 146 h 61"/>
                  <a:gd name="T18" fmla="*/ 21 w 98"/>
                  <a:gd name="T19" fmla="*/ 164 h 61"/>
                  <a:gd name="T20" fmla="*/ 23 w 98"/>
                  <a:gd name="T21" fmla="*/ 178 h 61"/>
                  <a:gd name="T22" fmla="*/ 26 w 98"/>
                  <a:gd name="T23" fmla="*/ 187 h 61"/>
                  <a:gd name="T24" fmla="*/ 28 w 98"/>
                  <a:gd name="T25" fmla="*/ 202 h 61"/>
                  <a:gd name="T26" fmla="*/ 31 w 98"/>
                  <a:gd name="T27" fmla="*/ 212 h 61"/>
                  <a:gd name="T28" fmla="*/ 33 w 98"/>
                  <a:gd name="T29" fmla="*/ 234 h 61"/>
                  <a:gd name="T30" fmla="*/ 35 w 98"/>
                  <a:gd name="T31" fmla="*/ 241 h 61"/>
                  <a:gd name="T32" fmla="*/ 37 w 98"/>
                  <a:gd name="T33" fmla="*/ 265 h 61"/>
                  <a:gd name="T34" fmla="*/ 45 w 98"/>
                  <a:gd name="T35" fmla="*/ 228 h 61"/>
                  <a:gd name="T36" fmla="*/ 43 w 98"/>
                  <a:gd name="T37" fmla="*/ 210 h 61"/>
                  <a:gd name="T38" fmla="*/ 42 w 98"/>
                  <a:gd name="T39" fmla="*/ 201 h 61"/>
                  <a:gd name="T40" fmla="*/ 39 w 98"/>
                  <a:gd name="T41" fmla="*/ 179 h 61"/>
                  <a:gd name="T42" fmla="*/ 37 w 98"/>
                  <a:gd name="T43" fmla="*/ 165 h 61"/>
                  <a:gd name="T44" fmla="*/ 35 w 98"/>
                  <a:gd name="T45" fmla="*/ 157 h 61"/>
                  <a:gd name="T46" fmla="*/ 32 w 98"/>
                  <a:gd name="T47" fmla="*/ 140 h 61"/>
                  <a:gd name="T48" fmla="*/ 29 w 98"/>
                  <a:gd name="T49" fmla="*/ 128 h 61"/>
                  <a:gd name="T50" fmla="*/ 27 w 98"/>
                  <a:gd name="T51" fmla="*/ 113 h 61"/>
                  <a:gd name="T52" fmla="*/ 24 w 98"/>
                  <a:gd name="T53" fmla="*/ 100 h 61"/>
                  <a:gd name="T54" fmla="*/ 22 w 98"/>
                  <a:gd name="T55" fmla="*/ 88 h 61"/>
                  <a:gd name="T56" fmla="*/ 20 w 98"/>
                  <a:gd name="T57" fmla="*/ 75 h 61"/>
                  <a:gd name="T58" fmla="*/ 18 w 98"/>
                  <a:gd name="T59" fmla="*/ 58 h 61"/>
                  <a:gd name="T60" fmla="*/ 16 w 98"/>
                  <a:gd name="T61" fmla="*/ 42 h 61"/>
                  <a:gd name="T62" fmla="*/ 13 w 98"/>
                  <a:gd name="T63" fmla="*/ 29 h 61"/>
                  <a:gd name="T64" fmla="*/ 11 w 98"/>
                  <a:gd name="T65" fmla="*/ 3 h 61"/>
                  <a:gd name="T66" fmla="*/ 8 w 98"/>
                  <a:gd name="T67" fmla="*/ 0 h 61"/>
                  <a:gd name="T68" fmla="*/ 0 w 98"/>
                  <a:gd name="T69" fmla="*/ 33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
                  <a:gd name="T106" fmla="*/ 0 h 61"/>
                  <a:gd name="T107" fmla="*/ 98 w 98"/>
                  <a:gd name="T108" fmla="*/ 61 h 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 h="61">
                    <a:moveTo>
                      <a:pt x="0" y="8"/>
                    </a:moveTo>
                    <a:lnTo>
                      <a:pt x="3" y="12"/>
                    </a:lnTo>
                    <a:lnTo>
                      <a:pt x="8" y="16"/>
                    </a:lnTo>
                    <a:lnTo>
                      <a:pt x="12" y="19"/>
                    </a:lnTo>
                    <a:lnTo>
                      <a:pt x="17" y="22"/>
                    </a:lnTo>
                    <a:lnTo>
                      <a:pt x="23" y="26"/>
                    </a:lnTo>
                    <a:lnTo>
                      <a:pt x="28" y="29"/>
                    </a:lnTo>
                    <a:lnTo>
                      <a:pt x="33" y="31"/>
                    </a:lnTo>
                    <a:lnTo>
                      <a:pt x="38" y="34"/>
                    </a:lnTo>
                    <a:lnTo>
                      <a:pt x="44" y="37"/>
                    </a:lnTo>
                    <a:lnTo>
                      <a:pt x="50" y="40"/>
                    </a:lnTo>
                    <a:lnTo>
                      <a:pt x="55" y="43"/>
                    </a:lnTo>
                    <a:lnTo>
                      <a:pt x="60" y="46"/>
                    </a:lnTo>
                    <a:lnTo>
                      <a:pt x="65" y="49"/>
                    </a:lnTo>
                    <a:lnTo>
                      <a:pt x="70" y="53"/>
                    </a:lnTo>
                    <a:lnTo>
                      <a:pt x="73" y="56"/>
                    </a:lnTo>
                    <a:lnTo>
                      <a:pt x="78" y="60"/>
                    </a:lnTo>
                    <a:lnTo>
                      <a:pt x="97" y="52"/>
                    </a:lnTo>
                    <a:lnTo>
                      <a:pt x="92" y="48"/>
                    </a:lnTo>
                    <a:lnTo>
                      <a:pt x="88" y="45"/>
                    </a:lnTo>
                    <a:lnTo>
                      <a:pt x="83" y="41"/>
                    </a:lnTo>
                    <a:lnTo>
                      <a:pt x="78" y="38"/>
                    </a:lnTo>
                    <a:lnTo>
                      <a:pt x="73" y="35"/>
                    </a:lnTo>
                    <a:lnTo>
                      <a:pt x="68" y="32"/>
                    </a:lnTo>
                    <a:lnTo>
                      <a:pt x="62" y="29"/>
                    </a:lnTo>
                    <a:lnTo>
                      <a:pt x="58" y="26"/>
                    </a:lnTo>
                    <a:lnTo>
                      <a:pt x="52" y="23"/>
                    </a:lnTo>
                    <a:lnTo>
                      <a:pt x="46" y="20"/>
                    </a:lnTo>
                    <a:lnTo>
                      <a:pt x="42" y="17"/>
                    </a:lnTo>
                    <a:lnTo>
                      <a:pt x="36" y="13"/>
                    </a:lnTo>
                    <a:lnTo>
                      <a:pt x="32" y="10"/>
                    </a:lnTo>
                    <a:lnTo>
                      <a:pt x="27" y="7"/>
                    </a:lnTo>
                    <a:lnTo>
                      <a:pt x="23" y="3"/>
                    </a:lnTo>
                    <a:lnTo>
                      <a:pt x="19" y="0"/>
                    </a:lnTo>
                    <a:lnTo>
                      <a:pt x="0" y="8"/>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45" name="Freeform 105">
                <a:extLst>
                  <a:ext uri="{FF2B5EF4-FFF2-40B4-BE49-F238E27FC236}">
                    <a16:creationId xmlns:a16="http://schemas.microsoft.com/office/drawing/2014/main" id="{107F4672-5E39-66B7-59E9-45F479D8F3E3}"/>
                  </a:ext>
                </a:extLst>
              </p:cNvPr>
              <p:cNvSpPr>
                <a:spLocks/>
              </p:cNvSpPr>
              <p:nvPr/>
            </p:nvSpPr>
            <p:spPr bwMode="auto">
              <a:xfrm>
                <a:off x="1652" y="3557"/>
                <a:ext cx="35" cy="56"/>
              </a:xfrm>
              <a:custGeom>
                <a:avLst/>
                <a:gdLst>
                  <a:gd name="T0" fmla="*/ 0 w 37"/>
                  <a:gd name="T1" fmla="*/ 24 h 50"/>
                  <a:gd name="T2" fmla="*/ 1 w 37"/>
                  <a:gd name="T3" fmla="*/ 30 h 50"/>
                  <a:gd name="T4" fmla="*/ 2 w 37"/>
                  <a:gd name="T5" fmla="*/ 38 h 50"/>
                  <a:gd name="T6" fmla="*/ 5 w 37"/>
                  <a:gd name="T7" fmla="*/ 54 h 50"/>
                  <a:gd name="T8" fmla="*/ 6 w 37"/>
                  <a:gd name="T9" fmla="*/ 60 h 50"/>
                  <a:gd name="T10" fmla="*/ 8 w 37"/>
                  <a:gd name="T11" fmla="*/ 69 h 50"/>
                  <a:gd name="T12" fmla="*/ 9 w 37"/>
                  <a:gd name="T13" fmla="*/ 77 h 50"/>
                  <a:gd name="T14" fmla="*/ 9 w 37"/>
                  <a:gd name="T15" fmla="*/ 90 h 50"/>
                  <a:gd name="T16" fmla="*/ 9 w 37"/>
                  <a:gd name="T17" fmla="*/ 96 h 50"/>
                  <a:gd name="T18" fmla="*/ 9 w 37"/>
                  <a:gd name="T19" fmla="*/ 108 h 50"/>
                  <a:gd name="T20" fmla="*/ 9 w 37"/>
                  <a:gd name="T21" fmla="*/ 121 h 50"/>
                  <a:gd name="T22" fmla="*/ 9 w 37"/>
                  <a:gd name="T23" fmla="*/ 129 h 50"/>
                  <a:gd name="T24" fmla="*/ 9 w 37"/>
                  <a:gd name="T25" fmla="*/ 142 h 50"/>
                  <a:gd name="T26" fmla="*/ 9 w 37"/>
                  <a:gd name="T27" fmla="*/ 152 h 50"/>
                  <a:gd name="T28" fmla="*/ 9 w 37"/>
                  <a:gd name="T29" fmla="*/ 161 h 50"/>
                  <a:gd name="T30" fmla="*/ 9 w 37"/>
                  <a:gd name="T31" fmla="*/ 170 h 50"/>
                  <a:gd name="T32" fmla="*/ 9 w 37"/>
                  <a:gd name="T33" fmla="*/ 184 h 50"/>
                  <a:gd name="T34" fmla="*/ 18 w 37"/>
                  <a:gd name="T35" fmla="*/ 190 h 50"/>
                  <a:gd name="T36" fmla="*/ 19 w 37"/>
                  <a:gd name="T37" fmla="*/ 180 h 50"/>
                  <a:gd name="T38" fmla="*/ 19 w 37"/>
                  <a:gd name="T39" fmla="*/ 166 h 50"/>
                  <a:gd name="T40" fmla="*/ 19 w 37"/>
                  <a:gd name="T41" fmla="*/ 152 h 50"/>
                  <a:gd name="T42" fmla="*/ 19 w 37"/>
                  <a:gd name="T43" fmla="*/ 142 h 50"/>
                  <a:gd name="T44" fmla="*/ 19 w 37"/>
                  <a:gd name="T45" fmla="*/ 129 h 50"/>
                  <a:gd name="T46" fmla="*/ 19 w 37"/>
                  <a:gd name="T47" fmla="*/ 118 h 50"/>
                  <a:gd name="T48" fmla="*/ 19 w 37"/>
                  <a:gd name="T49" fmla="*/ 105 h 50"/>
                  <a:gd name="T50" fmla="*/ 19 w 37"/>
                  <a:gd name="T51" fmla="*/ 94 h 50"/>
                  <a:gd name="T52" fmla="*/ 18 w 37"/>
                  <a:gd name="T53" fmla="*/ 84 h 50"/>
                  <a:gd name="T54" fmla="*/ 17 w 37"/>
                  <a:gd name="T55" fmla="*/ 69 h 50"/>
                  <a:gd name="T56" fmla="*/ 16 w 37"/>
                  <a:gd name="T57" fmla="*/ 55 h 50"/>
                  <a:gd name="T58" fmla="*/ 16 w 37"/>
                  <a:gd name="T59" fmla="*/ 48 h 50"/>
                  <a:gd name="T60" fmla="*/ 15 w 37"/>
                  <a:gd name="T61" fmla="*/ 34 h 50"/>
                  <a:gd name="T62" fmla="*/ 13 w 37"/>
                  <a:gd name="T63" fmla="*/ 24 h 50"/>
                  <a:gd name="T64" fmla="*/ 12 w 37"/>
                  <a:gd name="T65" fmla="*/ 3 h 50"/>
                  <a:gd name="T66" fmla="*/ 9 w 37"/>
                  <a:gd name="T67" fmla="*/ 0 h 50"/>
                  <a:gd name="T68" fmla="*/ 0 w 37"/>
                  <a:gd name="T69" fmla="*/ 24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50"/>
                  <a:gd name="T107" fmla="*/ 37 w 37"/>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50">
                    <a:moveTo>
                      <a:pt x="0" y="6"/>
                    </a:moveTo>
                    <a:lnTo>
                      <a:pt x="1" y="8"/>
                    </a:lnTo>
                    <a:lnTo>
                      <a:pt x="2" y="10"/>
                    </a:lnTo>
                    <a:lnTo>
                      <a:pt x="5" y="13"/>
                    </a:lnTo>
                    <a:lnTo>
                      <a:pt x="6" y="15"/>
                    </a:lnTo>
                    <a:lnTo>
                      <a:pt x="8" y="18"/>
                    </a:lnTo>
                    <a:lnTo>
                      <a:pt x="9" y="20"/>
                    </a:lnTo>
                    <a:lnTo>
                      <a:pt x="10" y="23"/>
                    </a:lnTo>
                    <a:lnTo>
                      <a:pt x="11" y="25"/>
                    </a:lnTo>
                    <a:lnTo>
                      <a:pt x="12" y="28"/>
                    </a:lnTo>
                    <a:lnTo>
                      <a:pt x="12" y="31"/>
                    </a:lnTo>
                    <a:lnTo>
                      <a:pt x="14" y="33"/>
                    </a:lnTo>
                    <a:lnTo>
                      <a:pt x="14" y="36"/>
                    </a:lnTo>
                    <a:lnTo>
                      <a:pt x="14" y="39"/>
                    </a:lnTo>
                    <a:lnTo>
                      <a:pt x="14" y="41"/>
                    </a:lnTo>
                    <a:lnTo>
                      <a:pt x="12" y="44"/>
                    </a:lnTo>
                    <a:lnTo>
                      <a:pt x="11" y="47"/>
                    </a:lnTo>
                    <a:lnTo>
                      <a:pt x="34" y="49"/>
                    </a:lnTo>
                    <a:lnTo>
                      <a:pt x="35" y="46"/>
                    </a:lnTo>
                    <a:lnTo>
                      <a:pt x="36" y="43"/>
                    </a:lnTo>
                    <a:lnTo>
                      <a:pt x="36" y="39"/>
                    </a:lnTo>
                    <a:lnTo>
                      <a:pt x="36" y="36"/>
                    </a:lnTo>
                    <a:lnTo>
                      <a:pt x="36" y="33"/>
                    </a:lnTo>
                    <a:lnTo>
                      <a:pt x="36" y="30"/>
                    </a:lnTo>
                    <a:lnTo>
                      <a:pt x="35" y="27"/>
                    </a:lnTo>
                    <a:lnTo>
                      <a:pt x="35" y="24"/>
                    </a:lnTo>
                    <a:lnTo>
                      <a:pt x="33" y="21"/>
                    </a:lnTo>
                    <a:lnTo>
                      <a:pt x="32" y="18"/>
                    </a:lnTo>
                    <a:lnTo>
                      <a:pt x="30" y="14"/>
                    </a:lnTo>
                    <a:lnTo>
                      <a:pt x="29" y="12"/>
                    </a:lnTo>
                    <a:lnTo>
                      <a:pt x="27" y="9"/>
                    </a:lnTo>
                    <a:lnTo>
                      <a:pt x="25" y="6"/>
                    </a:lnTo>
                    <a:lnTo>
                      <a:pt x="24" y="3"/>
                    </a:lnTo>
                    <a:lnTo>
                      <a:pt x="21" y="0"/>
                    </a:lnTo>
                    <a:lnTo>
                      <a:pt x="0" y="6"/>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46" name="Freeform 106">
                <a:extLst>
                  <a:ext uri="{FF2B5EF4-FFF2-40B4-BE49-F238E27FC236}">
                    <a16:creationId xmlns:a16="http://schemas.microsoft.com/office/drawing/2014/main" id="{85A1A11A-8E10-E642-497B-371948B0A8C9}"/>
                  </a:ext>
                </a:extLst>
              </p:cNvPr>
              <p:cNvSpPr>
                <a:spLocks/>
              </p:cNvSpPr>
              <p:nvPr/>
            </p:nvSpPr>
            <p:spPr bwMode="auto">
              <a:xfrm>
                <a:off x="2135" y="3210"/>
                <a:ext cx="101" cy="64"/>
              </a:xfrm>
              <a:custGeom>
                <a:avLst/>
                <a:gdLst>
                  <a:gd name="T0" fmla="*/ 0 w 106"/>
                  <a:gd name="T1" fmla="*/ 38 h 57"/>
                  <a:gd name="T2" fmla="*/ 6 w 106"/>
                  <a:gd name="T3" fmla="*/ 54 h 57"/>
                  <a:gd name="T4" fmla="*/ 10 w 106"/>
                  <a:gd name="T5" fmla="*/ 62 h 57"/>
                  <a:gd name="T6" fmla="*/ 10 w 106"/>
                  <a:gd name="T7" fmla="*/ 76 h 57"/>
                  <a:gd name="T8" fmla="*/ 10 w 106"/>
                  <a:gd name="T9" fmla="*/ 89 h 57"/>
                  <a:gd name="T10" fmla="*/ 16 w 106"/>
                  <a:gd name="T11" fmla="*/ 100 h 57"/>
                  <a:gd name="T12" fmla="*/ 20 w 106"/>
                  <a:gd name="T13" fmla="*/ 112 h 57"/>
                  <a:gd name="T14" fmla="*/ 23 w 106"/>
                  <a:gd name="T15" fmla="*/ 126 h 57"/>
                  <a:gd name="T16" fmla="*/ 26 w 106"/>
                  <a:gd name="T17" fmla="*/ 141 h 57"/>
                  <a:gd name="T18" fmla="*/ 28 w 106"/>
                  <a:gd name="T19" fmla="*/ 152 h 57"/>
                  <a:gd name="T20" fmla="*/ 31 w 106"/>
                  <a:gd name="T21" fmla="*/ 164 h 57"/>
                  <a:gd name="T22" fmla="*/ 34 w 106"/>
                  <a:gd name="T23" fmla="*/ 177 h 57"/>
                  <a:gd name="T24" fmla="*/ 39 w 106"/>
                  <a:gd name="T25" fmla="*/ 184 h 57"/>
                  <a:gd name="T26" fmla="*/ 43 w 106"/>
                  <a:gd name="T27" fmla="*/ 199 h 57"/>
                  <a:gd name="T28" fmla="*/ 45 w 106"/>
                  <a:gd name="T29" fmla="*/ 207 h 57"/>
                  <a:gd name="T30" fmla="*/ 49 w 106"/>
                  <a:gd name="T31" fmla="*/ 216 h 57"/>
                  <a:gd name="T32" fmla="*/ 53 w 106"/>
                  <a:gd name="T33" fmla="*/ 228 h 57"/>
                  <a:gd name="T34" fmla="*/ 59 w 106"/>
                  <a:gd name="T35" fmla="*/ 177 h 57"/>
                  <a:gd name="T36" fmla="*/ 55 w 106"/>
                  <a:gd name="T37" fmla="*/ 168 h 57"/>
                  <a:gd name="T38" fmla="*/ 51 w 106"/>
                  <a:gd name="T39" fmla="*/ 158 h 57"/>
                  <a:gd name="T40" fmla="*/ 49 w 106"/>
                  <a:gd name="T41" fmla="*/ 150 h 57"/>
                  <a:gd name="T42" fmla="*/ 45 w 106"/>
                  <a:gd name="T43" fmla="*/ 141 h 57"/>
                  <a:gd name="T44" fmla="*/ 43 w 106"/>
                  <a:gd name="T45" fmla="*/ 129 h 57"/>
                  <a:gd name="T46" fmla="*/ 39 w 106"/>
                  <a:gd name="T47" fmla="*/ 119 h 57"/>
                  <a:gd name="T48" fmla="*/ 36 w 106"/>
                  <a:gd name="T49" fmla="*/ 106 h 57"/>
                  <a:gd name="T50" fmla="*/ 33 w 106"/>
                  <a:gd name="T51" fmla="*/ 94 h 57"/>
                  <a:gd name="T52" fmla="*/ 30 w 106"/>
                  <a:gd name="T53" fmla="*/ 79 h 57"/>
                  <a:gd name="T54" fmla="*/ 27 w 106"/>
                  <a:gd name="T55" fmla="*/ 68 h 57"/>
                  <a:gd name="T56" fmla="*/ 25 w 106"/>
                  <a:gd name="T57" fmla="*/ 55 h 57"/>
                  <a:gd name="T58" fmla="*/ 22 w 106"/>
                  <a:gd name="T59" fmla="*/ 43 h 57"/>
                  <a:gd name="T60" fmla="*/ 19 w 106"/>
                  <a:gd name="T61" fmla="*/ 30 h 57"/>
                  <a:gd name="T62" fmla="*/ 16 w 106"/>
                  <a:gd name="T63" fmla="*/ 21 h 57"/>
                  <a:gd name="T64" fmla="*/ 10 w 106"/>
                  <a:gd name="T65" fmla="*/ 2 h 57"/>
                  <a:gd name="T66" fmla="*/ 10 w 106"/>
                  <a:gd name="T67" fmla="*/ 0 h 57"/>
                  <a:gd name="T68" fmla="*/ 0 w 106"/>
                  <a:gd name="T69" fmla="*/ 38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57"/>
                  <a:gd name="T107" fmla="*/ 106 w 10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47" name="Freeform 107">
                <a:extLst>
                  <a:ext uri="{FF2B5EF4-FFF2-40B4-BE49-F238E27FC236}">
                    <a16:creationId xmlns:a16="http://schemas.microsoft.com/office/drawing/2014/main" id="{A95382F8-E42C-AFD8-F7F6-EB02DF65F34C}"/>
                  </a:ext>
                </a:extLst>
              </p:cNvPr>
              <p:cNvSpPr>
                <a:spLocks/>
              </p:cNvSpPr>
              <p:nvPr/>
            </p:nvSpPr>
            <p:spPr bwMode="auto">
              <a:xfrm>
                <a:off x="3515" y="1924"/>
                <a:ext cx="101" cy="63"/>
              </a:xfrm>
              <a:custGeom>
                <a:avLst/>
                <a:gdLst>
                  <a:gd name="T0" fmla="*/ 0 w 106"/>
                  <a:gd name="T1" fmla="*/ 31 h 57"/>
                  <a:gd name="T2" fmla="*/ 6 w 106"/>
                  <a:gd name="T3" fmla="*/ 42 h 57"/>
                  <a:gd name="T4" fmla="*/ 10 w 106"/>
                  <a:gd name="T5" fmla="*/ 54 h 57"/>
                  <a:gd name="T6" fmla="*/ 10 w 106"/>
                  <a:gd name="T7" fmla="*/ 62 h 57"/>
                  <a:gd name="T8" fmla="*/ 10 w 106"/>
                  <a:gd name="T9" fmla="*/ 73 h 57"/>
                  <a:gd name="T10" fmla="*/ 16 w 106"/>
                  <a:gd name="T11" fmla="*/ 84 h 57"/>
                  <a:gd name="T12" fmla="*/ 20 w 106"/>
                  <a:gd name="T13" fmla="*/ 93 h 57"/>
                  <a:gd name="T14" fmla="*/ 23 w 106"/>
                  <a:gd name="T15" fmla="*/ 103 h 57"/>
                  <a:gd name="T16" fmla="*/ 26 w 106"/>
                  <a:gd name="T17" fmla="*/ 118 h 57"/>
                  <a:gd name="T18" fmla="*/ 28 w 106"/>
                  <a:gd name="T19" fmla="*/ 126 h 57"/>
                  <a:gd name="T20" fmla="*/ 31 w 106"/>
                  <a:gd name="T21" fmla="*/ 137 h 57"/>
                  <a:gd name="T22" fmla="*/ 34 w 106"/>
                  <a:gd name="T23" fmla="*/ 147 h 57"/>
                  <a:gd name="T24" fmla="*/ 39 w 106"/>
                  <a:gd name="T25" fmla="*/ 154 h 57"/>
                  <a:gd name="T26" fmla="*/ 43 w 106"/>
                  <a:gd name="T27" fmla="*/ 162 h 57"/>
                  <a:gd name="T28" fmla="*/ 45 w 106"/>
                  <a:gd name="T29" fmla="*/ 171 h 57"/>
                  <a:gd name="T30" fmla="*/ 49 w 106"/>
                  <a:gd name="T31" fmla="*/ 179 h 57"/>
                  <a:gd name="T32" fmla="*/ 53 w 106"/>
                  <a:gd name="T33" fmla="*/ 188 h 57"/>
                  <a:gd name="T34" fmla="*/ 59 w 106"/>
                  <a:gd name="T35" fmla="*/ 147 h 57"/>
                  <a:gd name="T36" fmla="*/ 55 w 106"/>
                  <a:gd name="T37" fmla="*/ 139 h 57"/>
                  <a:gd name="T38" fmla="*/ 51 w 106"/>
                  <a:gd name="T39" fmla="*/ 130 h 57"/>
                  <a:gd name="T40" fmla="*/ 49 w 106"/>
                  <a:gd name="T41" fmla="*/ 124 h 57"/>
                  <a:gd name="T42" fmla="*/ 45 w 106"/>
                  <a:gd name="T43" fmla="*/ 118 h 57"/>
                  <a:gd name="T44" fmla="*/ 43 w 106"/>
                  <a:gd name="T45" fmla="*/ 107 h 57"/>
                  <a:gd name="T46" fmla="*/ 39 w 106"/>
                  <a:gd name="T47" fmla="*/ 97 h 57"/>
                  <a:gd name="T48" fmla="*/ 36 w 106"/>
                  <a:gd name="T49" fmla="*/ 88 h 57"/>
                  <a:gd name="T50" fmla="*/ 33 w 106"/>
                  <a:gd name="T51" fmla="*/ 76 h 57"/>
                  <a:gd name="T52" fmla="*/ 30 w 106"/>
                  <a:gd name="T53" fmla="*/ 66 h 57"/>
                  <a:gd name="T54" fmla="*/ 27 w 106"/>
                  <a:gd name="T55" fmla="*/ 56 h 57"/>
                  <a:gd name="T56" fmla="*/ 25 w 106"/>
                  <a:gd name="T57" fmla="*/ 46 h 57"/>
                  <a:gd name="T58" fmla="*/ 22 w 106"/>
                  <a:gd name="T59" fmla="*/ 34 h 57"/>
                  <a:gd name="T60" fmla="*/ 19 w 106"/>
                  <a:gd name="T61" fmla="*/ 25 h 57"/>
                  <a:gd name="T62" fmla="*/ 16 w 106"/>
                  <a:gd name="T63" fmla="*/ 19 h 57"/>
                  <a:gd name="T64" fmla="*/ 10 w 106"/>
                  <a:gd name="T65" fmla="*/ 2 h 57"/>
                  <a:gd name="T66" fmla="*/ 10 w 106"/>
                  <a:gd name="T67" fmla="*/ 0 h 57"/>
                  <a:gd name="T68" fmla="*/ 0 w 106"/>
                  <a:gd name="T69" fmla="*/ 31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57"/>
                  <a:gd name="T107" fmla="*/ 106 w 10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48" name="Freeform 108">
                <a:extLst>
                  <a:ext uri="{FF2B5EF4-FFF2-40B4-BE49-F238E27FC236}">
                    <a16:creationId xmlns:a16="http://schemas.microsoft.com/office/drawing/2014/main" id="{53D034A6-6A21-0774-A3E7-93B0368E23D4}"/>
                  </a:ext>
                </a:extLst>
              </p:cNvPr>
              <p:cNvSpPr>
                <a:spLocks/>
              </p:cNvSpPr>
              <p:nvPr/>
            </p:nvSpPr>
            <p:spPr bwMode="auto">
              <a:xfrm>
                <a:off x="2135" y="2674"/>
                <a:ext cx="101" cy="64"/>
              </a:xfrm>
              <a:custGeom>
                <a:avLst/>
                <a:gdLst>
                  <a:gd name="T0" fmla="*/ 0 w 106"/>
                  <a:gd name="T1" fmla="*/ 38 h 57"/>
                  <a:gd name="T2" fmla="*/ 6 w 106"/>
                  <a:gd name="T3" fmla="*/ 54 h 57"/>
                  <a:gd name="T4" fmla="*/ 10 w 106"/>
                  <a:gd name="T5" fmla="*/ 62 h 57"/>
                  <a:gd name="T6" fmla="*/ 10 w 106"/>
                  <a:gd name="T7" fmla="*/ 76 h 57"/>
                  <a:gd name="T8" fmla="*/ 10 w 106"/>
                  <a:gd name="T9" fmla="*/ 89 h 57"/>
                  <a:gd name="T10" fmla="*/ 16 w 106"/>
                  <a:gd name="T11" fmla="*/ 100 h 57"/>
                  <a:gd name="T12" fmla="*/ 20 w 106"/>
                  <a:gd name="T13" fmla="*/ 112 h 57"/>
                  <a:gd name="T14" fmla="*/ 23 w 106"/>
                  <a:gd name="T15" fmla="*/ 126 h 57"/>
                  <a:gd name="T16" fmla="*/ 26 w 106"/>
                  <a:gd name="T17" fmla="*/ 141 h 57"/>
                  <a:gd name="T18" fmla="*/ 28 w 106"/>
                  <a:gd name="T19" fmla="*/ 152 h 57"/>
                  <a:gd name="T20" fmla="*/ 31 w 106"/>
                  <a:gd name="T21" fmla="*/ 164 h 57"/>
                  <a:gd name="T22" fmla="*/ 34 w 106"/>
                  <a:gd name="T23" fmla="*/ 177 h 57"/>
                  <a:gd name="T24" fmla="*/ 39 w 106"/>
                  <a:gd name="T25" fmla="*/ 184 h 57"/>
                  <a:gd name="T26" fmla="*/ 43 w 106"/>
                  <a:gd name="T27" fmla="*/ 199 h 57"/>
                  <a:gd name="T28" fmla="*/ 45 w 106"/>
                  <a:gd name="T29" fmla="*/ 207 h 57"/>
                  <a:gd name="T30" fmla="*/ 49 w 106"/>
                  <a:gd name="T31" fmla="*/ 216 h 57"/>
                  <a:gd name="T32" fmla="*/ 53 w 106"/>
                  <a:gd name="T33" fmla="*/ 228 h 57"/>
                  <a:gd name="T34" fmla="*/ 59 w 106"/>
                  <a:gd name="T35" fmla="*/ 177 h 57"/>
                  <a:gd name="T36" fmla="*/ 55 w 106"/>
                  <a:gd name="T37" fmla="*/ 168 h 57"/>
                  <a:gd name="T38" fmla="*/ 51 w 106"/>
                  <a:gd name="T39" fmla="*/ 158 h 57"/>
                  <a:gd name="T40" fmla="*/ 49 w 106"/>
                  <a:gd name="T41" fmla="*/ 150 h 57"/>
                  <a:gd name="T42" fmla="*/ 45 w 106"/>
                  <a:gd name="T43" fmla="*/ 141 h 57"/>
                  <a:gd name="T44" fmla="*/ 43 w 106"/>
                  <a:gd name="T45" fmla="*/ 129 h 57"/>
                  <a:gd name="T46" fmla="*/ 39 w 106"/>
                  <a:gd name="T47" fmla="*/ 119 h 57"/>
                  <a:gd name="T48" fmla="*/ 36 w 106"/>
                  <a:gd name="T49" fmla="*/ 106 h 57"/>
                  <a:gd name="T50" fmla="*/ 33 w 106"/>
                  <a:gd name="T51" fmla="*/ 94 h 57"/>
                  <a:gd name="T52" fmla="*/ 30 w 106"/>
                  <a:gd name="T53" fmla="*/ 79 h 57"/>
                  <a:gd name="T54" fmla="*/ 27 w 106"/>
                  <a:gd name="T55" fmla="*/ 68 h 57"/>
                  <a:gd name="T56" fmla="*/ 25 w 106"/>
                  <a:gd name="T57" fmla="*/ 55 h 57"/>
                  <a:gd name="T58" fmla="*/ 22 w 106"/>
                  <a:gd name="T59" fmla="*/ 43 h 57"/>
                  <a:gd name="T60" fmla="*/ 19 w 106"/>
                  <a:gd name="T61" fmla="*/ 30 h 57"/>
                  <a:gd name="T62" fmla="*/ 16 w 106"/>
                  <a:gd name="T63" fmla="*/ 21 h 57"/>
                  <a:gd name="T64" fmla="*/ 10 w 106"/>
                  <a:gd name="T65" fmla="*/ 2 h 57"/>
                  <a:gd name="T66" fmla="*/ 10 w 106"/>
                  <a:gd name="T67" fmla="*/ 0 h 57"/>
                  <a:gd name="T68" fmla="*/ 0 w 106"/>
                  <a:gd name="T69" fmla="*/ 38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57"/>
                  <a:gd name="T107" fmla="*/ 106 w 10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49" name="Freeform 109">
                <a:extLst>
                  <a:ext uri="{FF2B5EF4-FFF2-40B4-BE49-F238E27FC236}">
                    <a16:creationId xmlns:a16="http://schemas.microsoft.com/office/drawing/2014/main" id="{764D81AF-79FB-C600-7B26-DB8966B40A15}"/>
                  </a:ext>
                </a:extLst>
              </p:cNvPr>
              <p:cNvSpPr>
                <a:spLocks/>
              </p:cNvSpPr>
              <p:nvPr/>
            </p:nvSpPr>
            <p:spPr bwMode="auto">
              <a:xfrm>
                <a:off x="3873" y="3371"/>
                <a:ext cx="101" cy="64"/>
              </a:xfrm>
              <a:custGeom>
                <a:avLst/>
                <a:gdLst>
                  <a:gd name="T0" fmla="*/ 0 w 106"/>
                  <a:gd name="T1" fmla="*/ 38 h 57"/>
                  <a:gd name="T2" fmla="*/ 6 w 106"/>
                  <a:gd name="T3" fmla="*/ 54 h 57"/>
                  <a:gd name="T4" fmla="*/ 10 w 106"/>
                  <a:gd name="T5" fmla="*/ 62 h 57"/>
                  <a:gd name="T6" fmla="*/ 10 w 106"/>
                  <a:gd name="T7" fmla="*/ 76 h 57"/>
                  <a:gd name="T8" fmla="*/ 10 w 106"/>
                  <a:gd name="T9" fmla="*/ 89 h 57"/>
                  <a:gd name="T10" fmla="*/ 16 w 106"/>
                  <a:gd name="T11" fmla="*/ 100 h 57"/>
                  <a:gd name="T12" fmla="*/ 20 w 106"/>
                  <a:gd name="T13" fmla="*/ 112 h 57"/>
                  <a:gd name="T14" fmla="*/ 23 w 106"/>
                  <a:gd name="T15" fmla="*/ 126 h 57"/>
                  <a:gd name="T16" fmla="*/ 26 w 106"/>
                  <a:gd name="T17" fmla="*/ 141 h 57"/>
                  <a:gd name="T18" fmla="*/ 28 w 106"/>
                  <a:gd name="T19" fmla="*/ 152 h 57"/>
                  <a:gd name="T20" fmla="*/ 31 w 106"/>
                  <a:gd name="T21" fmla="*/ 164 h 57"/>
                  <a:gd name="T22" fmla="*/ 34 w 106"/>
                  <a:gd name="T23" fmla="*/ 177 h 57"/>
                  <a:gd name="T24" fmla="*/ 39 w 106"/>
                  <a:gd name="T25" fmla="*/ 184 h 57"/>
                  <a:gd name="T26" fmla="*/ 43 w 106"/>
                  <a:gd name="T27" fmla="*/ 199 h 57"/>
                  <a:gd name="T28" fmla="*/ 45 w 106"/>
                  <a:gd name="T29" fmla="*/ 207 h 57"/>
                  <a:gd name="T30" fmla="*/ 49 w 106"/>
                  <a:gd name="T31" fmla="*/ 216 h 57"/>
                  <a:gd name="T32" fmla="*/ 53 w 106"/>
                  <a:gd name="T33" fmla="*/ 228 h 57"/>
                  <a:gd name="T34" fmla="*/ 59 w 106"/>
                  <a:gd name="T35" fmla="*/ 177 h 57"/>
                  <a:gd name="T36" fmla="*/ 55 w 106"/>
                  <a:gd name="T37" fmla="*/ 168 h 57"/>
                  <a:gd name="T38" fmla="*/ 51 w 106"/>
                  <a:gd name="T39" fmla="*/ 158 h 57"/>
                  <a:gd name="T40" fmla="*/ 49 w 106"/>
                  <a:gd name="T41" fmla="*/ 150 h 57"/>
                  <a:gd name="T42" fmla="*/ 45 w 106"/>
                  <a:gd name="T43" fmla="*/ 141 h 57"/>
                  <a:gd name="T44" fmla="*/ 43 w 106"/>
                  <a:gd name="T45" fmla="*/ 129 h 57"/>
                  <a:gd name="T46" fmla="*/ 39 w 106"/>
                  <a:gd name="T47" fmla="*/ 119 h 57"/>
                  <a:gd name="T48" fmla="*/ 36 w 106"/>
                  <a:gd name="T49" fmla="*/ 106 h 57"/>
                  <a:gd name="T50" fmla="*/ 33 w 106"/>
                  <a:gd name="T51" fmla="*/ 94 h 57"/>
                  <a:gd name="T52" fmla="*/ 30 w 106"/>
                  <a:gd name="T53" fmla="*/ 79 h 57"/>
                  <a:gd name="T54" fmla="*/ 27 w 106"/>
                  <a:gd name="T55" fmla="*/ 68 h 57"/>
                  <a:gd name="T56" fmla="*/ 25 w 106"/>
                  <a:gd name="T57" fmla="*/ 55 h 57"/>
                  <a:gd name="T58" fmla="*/ 22 w 106"/>
                  <a:gd name="T59" fmla="*/ 43 h 57"/>
                  <a:gd name="T60" fmla="*/ 19 w 106"/>
                  <a:gd name="T61" fmla="*/ 30 h 57"/>
                  <a:gd name="T62" fmla="*/ 16 w 106"/>
                  <a:gd name="T63" fmla="*/ 21 h 57"/>
                  <a:gd name="T64" fmla="*/ 10 w 106"/>
                  <a:gd name="T65" fmla="*/ 2 h 57"/>
                  <a:gd name="T66" fmla="*/ 10 w 106"/>
                  <a:gd name="T67" fmla="*/ 0 h 57"/>
                  <a:gd name="T68" fmla="*/ 0 w 106"/>
                  <a:gd name="T69" fmla="*/ 38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57"/>
                  <a:gd name="T107" fmla="*/ 106 w 10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50" name="Freeform 110">
                <a:extLst>
                  <a:ext uri="{FF2B5EF4-FFF2-40B4-BE49-F238E27FC236}">
                    <a16:creationId xmlns:a16="http://schemas.microsoft.com/office/drawing/2014/main" id="{2BE3158F-56B9-28E9-6E18-EEF23B9A9CFD}"/>
                  </a:ext>
                </a:extLst>
              </p:cNvPr>
              <p:cNvSpPr>
                <a:spLocks/>
              </p:cNvSpPr>
              <p:nvPr/>
            </p:nvSpPr>
            <p:spPr bwMode="auto">
              <a:xfrm>
                <a:off x="4282" y="3210"/>
                <a:ext cx="101" cy="64"/>
              </a:xfrm>
              <a:custGeom>
                <a:avLst/>
                <a:gdLst>
                  <a:gd name="T0" fmla="*/ 0 w 106"/>
                  <a:gd name="T1" fmla="*/ 38 h 57"/>
                  <a:gd name="T2" fmla="*/ 6 w 106"/>
                  <a:gd name="T3" fmla="*/ 54 h 57"/>
                  <a:gd name="T4" fmla="*/ 10 w 106"/>
                  <a:gd name="T5" fmla="*/ 62 h 57"/>
                  <a:gd name="T6" fmla="*/ 10 w 106"/>
                  <a:gd name="T7" fmla="*/ 76 h 57"/>
                  <a:gd name="T8" fmla="*/ 10 w 106"/>
                  <a:gd name="T9" fmla="*/ 89 h 57"/>
                  <a:gd name="T10" fmla="*/ 16 w 106"/>
                  <a:gd name="T11" fmla="*/ 100 h 57"/>
                  <a:gd name="T12" fmla="*/ 20 w 106"/>
                  <a:gd name="T13" fmla="*/ 112 h 57"/>
                  <a:gd name="T14" fmla="*/ 23 w 106"/>
                  <a:gd name="T15" fmla="*/ 126 h 57"/>
                  <a:gd name="T16" fmla="*/ 26 w 106"/>
                  <a:gd name="T17" fmla="*/ 141 h 57"/>
                  <a:gd name="T18" fmla="*/ 28 w 106"/>
                  <a:gd name="T19" fmla="*/ 152 h 57"/>
                  <a:gd name="T20" fmla="*/ 31 w 106"/>
                  <a:gd name="T21" fmla="*/ 164 h 57"/>
                  <a:gd name="T22" fmla="*/ 34 w 106"/>
                  <a:gd name="T23" fmla="*/ 177 h 57"/>
                  <a:gd name="T24" fmla="*/ 39 w 106"/>
                  <a:gd name="T25" fmla="*/ 184 h 57"/>
                  <a:gd name="T26" fmla="*/ 43 w 106"/>
                  <a:gd name="T27" fmla="*/ 199 h 57"/>
                  <a:gd name="T28" fmla="*/ 45 w 106"/>
                  <a:gd name="T29" fmla="*/ 207 h 57"/>
                  <a:gd name="T30" fmla="*/ 49 w 106"/>
                  <a:gd name="T31" fmla="*/ 216 h 57"/>
                  <a:gd name="T32" fmla="*/ 53 w 106"/>
                  <a:gd name="T33" fmla="*/ 228 h 57"/>
                  <a:gd name="T34" fmla="*/ 59 w 106"/>
                  <a:gd name="T35" fmla="*/ 177 h 57"/>
                  <a:gd name="T36" fmla="*/ 55 w 106"/>
                  <a:gd name="T37" fmla="*/ 168 h 57"/>
                  <a:gd name="T38" fmla="*/ 51 w 106"/>
                  <a:gd name="T39" fmla="*/ 158 h 57"/>
                  <a:gd name="T40" fmla="*/ 49 w 106"/>
                  <a:gd name="T41" fmla="*/ 150 h 57"/>
                  <a:gd name="T42" fmla="*/ 45 w 106"/>
                  <a:gd name="T43" fmla="*/ 141 h 57"/>
                  <a:gd name="T44" fmla="*/ 43 w 106"/>
                  <a:gd name="T45" fmla="*/ 129 h 57"/>
                  <a:gd name="T46" fmla="*/ 39 w 106"/>
                  <a:gd name="T47" fmla="*/ 119 h 57"/>
                  <a:gd name="T48" fmla="*/ 36 w 106"/>
                  <a:gd name="T49" fmla="*/ 106 h 57"/>
                  <a:gd name="T50" fmla="*/ 33 w 106"/>
                  <a:gd name="T51" fmla="*/ 94 h 57"/>
                  <a:gd name="T52" fmla="*/ 30 w 106"/>
                  <a:gd name="T53" fmla="*/ 79 h 57"/>
                  <a:gd name="T54" fmla="*/ 27 w 106"/>
                  <a:gd name="T55" fmla="*/ 68 h 57"/>
                  <a:gd name="T56" fmla="*/ 25 w 106"/>
                  <a:gd name="T57" fmla="*/ 55 h 57"/>
                  <a:gd name="T58" fmla="*/ 22 w 106"/>
                  <a:gd name="T59" fmla="*/ 43 h 57"/>
                  <a:gd name="T60" fmla="*/ 19 w 106"/>
                  <a:gd name="T61" fmla="*/ 30 h 57"/>
                  <a:gd name="T62" fmla="*/ 16 w 106"/>
                  <a:gd name="T63" fmla="*/ 21 h 57"/>
                  <a:gd name="T64" fmla="*/ 10 w 106"/>
                  <a:gd name="T65" fmla="*/ 2 h 57"/>
                  <a:gd name="T66" fmla="*/ 10 w 106"/>
                  <a:gd name="T67" fmla="*/ 0 h 57"/>
                  <a:gd name="T68" fmla="*/ 0 w 106"/>
                  <a:gd name="T69" fmla="*/ 38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57"/>
                  <a:gd name="T107" fmla="*/ 106 w 10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51" name="Freeform 111">
                <a:extLst>
                  <a:ext uri="{FF2B5EF4-FFF2-40B4-BE49-F238E27FC236}">
                    <a16:creationId xmlns:a16="http://schemas.microsoft.com/office/drawing/2014/main" id="{A60335A9-FA66-32FD-7E34-2391660AA232}"/>
                  </a:ext>
                </a:extLst>
              </p:cNvPr>
              <p:cNvSpPr>
                <a:spLocks/>
              </p:cNvSpPr>
              <p:nvPr/>
            </p:nvSpPr>
            <p:spPr bwMode="auto">
              <a:xfrm>
                <a:off x="2289" y="2138"/>
                <a:ext cx="101" cy="64"/>
              </a:xfrm>
              <a:custGeom>
                <a:avLst/>
                <a:gdLst>
                  <a:gd name="T0" fmla="*/ 0 w 106"/>
                  <a:gd name="T1" fmla="*/ 38 h 57"/>
                  <a:gd name="T2" fmla="*/ 6 w 106"/>
                  <a:gd name="T3" fmla="*/ 54 h 57"/>
                  <a:gd name="T4" fmla="*/ 10 w 106"/>
                  <a:gd name="T5" fmla="*/ 62 h 57"/>
                  <a:gd name="T6" fmla="*/ 10 w 106"/>
                  <a:gd name="T7" fmla="*/ 76 h 57"/>
                  <a:gd name="T8" fmla="*/ 10 w 106"/>
                  <a:gd name="T9" fmla="*/ 89 h 57"/>
                  <a:gd name="T10" fmla="*/ 16 w 106"/>
                  <a:gd name="T11" fmla="*/ 100 h 57"/>
                  <a:gd name="T12" fmla="*/ 20 w 106"/>
                  <a:gd name="T13" fmla="*/ 112 h 57"/>
                  <a:gd name="T14" fmla="*/ 23 w 106"/>
                  <a:gd name="T15" fmla="*/ 126 h 57"/>
                  <a:gd name="T16" fmla="*/ 26 w 106"/>
                  <a:gd name="T17" fmla="*/ 141 h 57"/>
                  <a:gd name="T18" fmla="*/ 28 w 106"/>
                  <a:gd name="T19" fmla="*/ 152 h 57"/>
                  <a:gd name="T20" fmla="*/ 31 w 106"/>
                  <a:gd name="T21" fmla="*/ 164 h 57"/>
                  <a:gd name="T22" fmla="*/ 34 w 106"/>
                  <a:gd name="T23" fmla="*/ 177 h 57"/>
                  <a:gd name="T24" fmla="*/ 39 w 106"/>
                  <a:gd name="T25" fmla="*/ 184 h 57"/>
                  <a:gd name="T26" fmla="*/ 43 w 106"/>
                  <a:gd name="T27" fmla="*/ 199 h 57"/>
                  <a:gd name="T28" fmla="*/ 45 w 106"/>
                  <a:gd name="T29" fmla="*/ 207 h 57"/>
                  <a:gd name="T30" fmla="*/ 49 w 106"/>
                  <a:gd name="T31" fmla="*/ 216 h 57"/>
                  <a:gd name="T32" fmla="*/ 53 w 106"/>
                  <a:gd name="T33" fmla="*/ 228 h 57"/>
                  <a:gd name="T34" fmla="*/ 59 w 106"/>
                  <a:gd name="T35" fmla="*/ 177 h 57"/>
                  <a:gd name="T36" fmla="*/ 55 w 106"/>
                  <a:gd name="T37" fmla="*/ 168 h 57"/>
                  <a:gd name="T38" fmla="*/ 51 w 106"/>
                  <a:gd name="T39" fmla="*/ 158 h 57"/>
                  <a:gd name="T40" fmla="*/ 49 w 106"/>
                  <a:gd name="T41" fmla="*/ 150 h 57"/>
                  <a:gd name="T42" fmla="*/ 45 w 106"/>
                  <a:gd name="T43" fmla="*/ 141 h 57"/>
                  <a:gd name="T44" fmla="*/ 43 w 106"/>
                  <a:gd name="T45" fmla="*/ 129 h 57"/>
                  <a:gd name="T46" fmla="*/ 39 w 106"/>
                  <a:gd name="T47" fmla="*/ 119 h 57"/>
                  <a:gd name="T48" fmla="*/ 36 w 106"/>
                  <a:gd name="T49" fmla="*/ 106 h 57"/>
                  <a:gd name="T50" fmla="*/ 33 w 106"/>
                  <a:gd name="T51" fmla="*/ 94 h 57"/>
                  <a:gd name="T52" fmla="*/ 30 w 106"/>
                  <a:gd name="T53" fmla="*/ 79 h 57"/>
                  <a:gd name="T54" fmla="*/ 27 w 106"/>
                  <a:gd name="T55" fmla="*/ 68 h 57"/>
                  <a:gd name="T56" fmla="*/ 25 w 106"/>
                  <a:gd name="T57" fmla="*/ 55 h 57"/>
                  <a:gd name="T58" fmla="*/ 22 w 106"/>
                  <a:gd name="T59" fmla="*/ 43 h 57"/>
                  <a:gd name="T60" fmla="*/ 19 w 106"/>
                  <a:gd name="T61" fmla="*/ 30 h 57"/>
                  <a:gd name="T62" fmla="*/ 16 w 106"/>
                  <a:gd name="T63" fmla="*/ 21 h 57"/>
                  <a:gd name="T64" fmla="*/ 10 w 106"/>
                  <a:gd name="T65" fmla="*/ 2 h 57"/>
                  <a:gd name="T66" fmla="*/ 10 w 106"/>
                  <a:gd name="T67" fmla="*/ 0 h 57"/>
                  <a:gd name="T68" fmla="*/ 0 w 106"/>
                  <a:gd name="T69" fmla="*/ 38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57"/>
                  <a:gd name="T107" fmla="*/ 106 w 10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52" name="Freeform 112">
                <a:extLst>
                  <a:ext uri="{FF2B5EF4-FFF2-40B4-BE49-F238E27FC236}">
                    <a16:creationId xmlns:a16="http://schemas.microsoft.com/office/drawing/2014/main" id="{290D9165-AF9A-0330-80CD-F7F31386A255}"/>
                  </a:ext>
                </a:extLst>
              </p:cNvPr>
              <p:cNvSpPr>
                <a:spLocks/>
              </p:cNvSpPr>
              <p:nvPr/>
            </p:nvSpPr>
            <p:spPr bwMode="auto">
              <a:xfrm>
                <a:off x="3771" y="2245"/>
                <a:ext cx="101" cy="64"/>
              </a:xfrm>
              <a:custGeom>
                <a:avLst/>
                <a:gdLst>
                  <a:gd name="T0" fmla="*/ 0 w 106"/>
                  <a:gd name="T1" fmla="*/ 38 h 57"/>
                  <a:gd name="T2" fmla="*/ 6 w 106"/>
                  <a:gd name="T3" fmla="*/ 54 h 57"/>
                  <a:gd name="T4" fmla="*/ 10 w 106"/>
                  <a:gd name="T5" fmla="*/ 62 h 57"/>
                  <a:gd name="T6" fmla="*/ 10 w 106"/>
                  <a:gd name="T7" fmla="*/ 76 h 57"/>
                  <a:gd name="T8" fmla="*/ 10 w 106"/>
                  <a:gd name="T9" fmla="*/ 89 h 57"/>
                  <a:gd name="T10" fmla="*/ 16 w 106"/>
                  <a:gd name="T11" fmla="*/ 100 h 57"/>
                  <a:gd name="T12" fmla="*/ 20 w 106"/>
                  <a:gd name="T13" fmla="*/ 112 h 57"/>
                  <a:gd name="T14" fmla="*/ 23 w 106"/>
                  <a:gd name="T15" fmla="*/ 126 h 57"/>
                  <a:gd name="T16" fmla="*/ 26 w 106"/>
                  <a:gd name="T17" fmla="*/ 141 h 57"/>
                  <a:gd name="T18" fmla="*/ 28 w 106"/>
                  <a:gd name="T19" fmla="*/ 152 h 57"/>
                  <a:gd name="T20" fmla="*/ 31 w 106"/>
                  <a:gd name="T21" fmla="*/ 164 h 57"/>
                  <a:gd name="T22" fmla="*/ 34 w 106"/>
                  <a:gd name="T23" fmla="*/ 177 h 57"/>
                  <a:gd name="T24" fmla="*/ 39 w 106"/>
                  <a:gd name="T25" fmla="*/ 184 h 57"/>
                  <a:gd name="T26" fmla="*/ 43 w 106"/>
                  <a:gd name="T27" fmla="*/ 199 h 57"/>
                  <a:gd name="T28" fmla="*/ 45 w 106"/>
                  <a:gd name="T29" fmla="*/ 207 h 57"/>
                  <a:gd name="T30" fmla="*/ 49 w 106"/>
                  <a:gd name="T31" fmla="*/ 216 h 57"/>
                  <a:gd name="T32" fmla="*/ 53 w 106"/>
                  <a:gd name="T33" fmla="*/ 228 h 57"/>
                  <a:gd name="T34" fmla="*/ 59 w 106"/>
                  <a:gd name="T35" fmla="*/ 177 h 57"/>
                  <a:gd name="T36" fmla="*/ 55 w 106"/>
                  <a:gd name="T37" fmla="*/ 168 h 57"/>
                  <a:gd name="T38" fmla="*/ 51 w 106"/>
                  <a:gd name="T39" fmla="*/ 158 h 57"/>
                  <a:gd name="T40" fmla="*/ 49 w 106"/>
                  <a:gd name="T41" fmla="*/ 150 h 57"/>
                  <a:gd name="T42" fmla="*/ 45 w 106"/>
                  <a:gd name="T43" fmla="*/ 141 h 57"/>
                  <a:gd name="T44" fmla="*/ 43 w 106"/>
                  <a:gd name="T45" fmla="*/ 129 h 57"/>
                  <a:gd name="T46" fmla="*/ 39 w 106"/>
                  <a:gd name="T47" fmla="*/ 119 h 57"/>
                  <a:gd name="T48" fmla="*/ 36 w 106"/>
                  <a:gd name="T49" fmla="*/ 106 h 57"/>
                  <a:gd name="T50" fmla="*/ 33 w 106"/>
                  <a:gd name="T51" fmla="*/ 94 h 57"/>
                  <a:gd name="T52" fmla="*/ 30 w 106"/>
                  <a:gd name="T53" fmla="*/ 79 h 57"/>
                  <a:gd name="T54" fmla="*/ 27 w 106"/>
                  <a:gd name="T55" fmla="*/ 68 h 57"/>
                  <a:gd name="T56" fmla="*/ 25 w 106"/>
                  <a:gd name="T57" fmla="*/ 55 h 57"/>
                  <a:gd name="T58" fmla="*/ 22 w 106"/>
                  <a:gd name="T59" fmla="*/ 43 h 57"/>
                  <a:gd name="T60" fmla="*/ 19 w 106"/>
                  <a:gd name="T61" fmla="*/ 30 h 57"/>
                  <a:gd name="T62" fmla="*/ 16 w 106"/>
                  <a:gd name="T63" fmla="*/ 21 h 57"/>
                  <a:gd name="T64" fmla="*/ 10 w 106"/>
                  <a:gd name="T65" fmla="*/ 2 h 57"/>
                  <a:gd name="T66" fmla="*/ 10 w 106"/>
                  <a:gd name="T67" fmla="*/ 0 h 57"/>
                  <a:gd name="T68" fmla="*/ 0 w 106"/>
                  <a:gd name="T69" fmla="*/ 38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57"/>
                  <a:gd name="T107" fmla="*/ 106 w 10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
        <p:nvSpPr>
          <p:cNvPr id="11267" name="Rectangle 113">
            <a:extLst>
              <a:ext uri="{FF2B5EF4-FFF2-40B4-BE49-F238E27FC236}">
                <a16:creationId xmlns:a16="http://schemas.microsoft.com/office/drawing/2014/main" id="{C8A857F5-517C-B60F-D7AD-9F2FE04B7D1E}"/>
              </a:ext>
            </a:extLst>
          </p:cNvPr>
          <p:cNvSpPr>
            <a:spLocks noGrp="1" noChangeArrowheads="1"/>
          </p:cNvSpPr>
          <p:nvPr>
            <p:ph type="ctrTitle"/>
          </p:nvPr>
        </p:nvSpPr>
        <p:spPr>
          <a:xfrm>
            <a:off x="381000" y="304800"/>
            <a:ext cx="8610600" cy="685800"/>
          </a:xfrm>
        </p:spPr>
        <p:txBody>
          <a:bodyPr lIns="90488" tIns="44450" rIns="90488" bIns="44450"/>
          <a:lstStyle/>
          <a:p>
            <a:pPr eaLnBrk="1" hangingPunct="1"/>
            <a:r>
              <a:rPr lang="en-US" altLang="en-US" sz="3600" dirty="0">
                <a:solidFill>
                  <a:srgbClr val="FF0000"/>
                </a:solidFill>
                <a:effectLst>
                  <a:outerShdw blurRad="38100" dist="38100" dir="2700000" algn="tl">
                    <a:srgbClr val="000000">
                      <a:alpha val="43137"/>
                    </a:srgbClr>
                  </a:outerShdw>
                </a:effectLst>
              </a:rPr>
              <a:t>A Lot Going On Beneath The Surface</a:t>
            </a:r>
          </a:p>
        </p:txBody>
      </p:sp>
      <p:grpSp>
        <p:nvGrpSpPr>
          <p:cNvPr id="4" name="Group 114">
            <a:extLst>
              <a:ext uri="{FF2B5EF4-FFF2-40B4-BE49-F238E27FC236}">
                <a16:creationId xmlns:a16="http://schemas.microsoft.com/office/drawing/2014/main" id="{F5EC6C7F-A6BE-C860-380C-3767BC96EA54}"/>
              </a:ext>
            </a:extLst>
          </p:cNvPr>
          <p:cNvGrpSpPr>
            <a:grpSpLocks/>
          </p:cNvGrpSpPr>
          <p:nvPr/>
        </p:nvGrpSpPr>
        <p:grpSpPr bwMode="auto">
          <a:xfrm>
            <a:off x="2971800" y="4927624"/>
            <a:ext cx="3886200" cy="912813"/>
            <a:chOff x="1872" y="3104"/>
            <a:chExt cx="2448" cy="575"/>
          </a:xfrm>
        </p:grpSpPr>
        <p:sp>
          <p:nvSpPr>
            <p:cNvPr id="11340" name="Rectangle 115">
              <a:extLst>
                <a:ext uri="{FF2B5EF4-FFF2-40B4-BE49-F238E27FC236}">
                  <a16:creationId xmlns:a16="http://schemas.microsoft.com/office/drawing/2014/main" id="{98C29ED1-AFA1-2842-DA4B-B3675A4CDC7C}"/>
                </a:ext>
              </a:extLst>
            </p:cNvPr>
            <p:cNvSpPr>
              <a:spLocks noChangeArrowheads="1"/>
            </p:cNvSpPr>
            <p:nvPr/>
          </p:nvSpPr>
          <p:spPr bwMode="auto">
            <a:xfrm>
              <a:off x="2675" y="3121"/>
              <a:ext cx="77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rgbClr val="FFFF00"/>
                  </a:solidFill>
                  <a:latin typeface="Calibri" panose="020F0502020204030204" pitchFamily="34" charset="0"/>
                </a:rPr>
                <a:t>Airway </a:t>
              </a:r>
            </a:p>
          </p:txBody>
        </p:sp>
        <p:sp>
          <p:nvSpPr>
            <p:cNvPr id="11341" name="Rectangle 116">
              <a:extLst>
                <a:ext uri="{FF2B5EF4-FFF2-40B4-BE49-F238E27FC236}">
                  <a16:creationId xmlns:a16="http://schemas.microsoft.com/office/drawing/2014/main" id="{6C01EF24-ABA4-FA77-C7EA-FC31F8E53DCB}"/>
                </a:ext>
              </a:extLst>
            </p:cNvPr>
            <p:cNvSpPr>
              <a:spLocks noChangeArrowheads="1"/>
            </p:cNvSpPr>
            <p:nvPr/>
          </p:nvSpPr>
          <p:spPr bwMode="auto">
            <a:xfrm>
              <a:off x="2385" y="3370"/>
              <a:ext cx="1294"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rgbClr val="FFFF00"/>
                  </a:solidFill>
                  <a:latin typeface="Calibri" panose="020F0502020204030204" pitchFamily="34" charset="0"/>
                </a:rPr>
                <a:t>inflammation</a:t>
              </a:r>
            </a:p>
          </p:txBody>
        </p:sp>
        <p:sp>
          <p:nvSpPr>
            <p:cNvPr id="11342" name="Line 117">
              <a:extLst>
                <a:ext uri="{FF2B5EF4-FFF2-40B4-BE49-F238E27FC236}">
                  <a16:creationId xmlns:a16="http://schemas.microsoft.com/office/drawing/2014/main" id="{3EE67437-8575-AA5D-FDC2-B99C15765C02}"/>
                </a:ext>
              </a:extLst>
            </p:cNvPr>
            <p:cNvSpPr>
              <a:spLocks noChangeShapeType="1"/>
            </p:cNvSpPr>
            <p:nvPr/>
          </p:nvSpPr>
          <p:spPr bwMode="auto">
            <a:xfrm>
              <a:off x="1872" y="3104"/>
              <a:ext cx="2448" cy="2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118">
            <a:extLst>
              <a:ext uri="{FF2B5EF4-FFF2-40B4-BE49-F238E27FC236}">
                <a16:creationId xmlns:a16="http://schemas.microsoft.com/office/drawing/2014/main" id="{17212C53-B649-6300-3D26-2A34A9D0F26D}"/>
              </a:ext>
            </a:extLst>
          </p:cNvPr>
          <p:cNvGrpSpPr>
            <a:grpSpLocks/>
          </p:cNvGrpSpPr>
          <p:nvPr/>
        </p:nvGrpSpPr>
        <p:grpSpPr bwMode="auto">
          <a:xfrm>
            <a:off x="3581405" y="3132136"/>
            <a:ext cx="2354263" cy="841374"/>
            <a:chOff x="2256" y="1973"/>
            <a:chExt cx="1483" cy="530"/>
          </a:xfrm>
        </p:grpSpPr>
        <p:sp>
          <p:nvSpPr>
            <p:cNvPr id="11337" name="Line 119">
              <a:extLst>
                <a:ext uri="{FF2B5EF4-FFF2-40B4-BE49-F238E27FC236}">
                  <a16:creationId xmlns:a16="http://schemas.microsoft.com/office/drawing/2014/main" id="{7C1DF8B0-6317-F703-9135-4FE269FEA1C0}"/>
                </a:ext>
              </a:extLst>
            </p:cNvPr>
            <p:cNvSpPr>
              <a:spLocks noChangeShapeType="1"/>
            </p:cNvSpPr>
            <p:nvPr/>
          </p:nvSpPr>
          <p:spPr bwMode="auto">
            <a:xfrm>
              <a:off x="2256" y="1973"/>
              <a:ext cx="1483"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8" name="Rectangle 120">
              <a:extLst>
                <a:ext uri="{FF2B5EF4-FFF2-40B4-BE49-F238E27FC236}">
                  <a16:creationId xmlns:a16="http://schemas.microsoft.com/office/drawing/2014/main" id="{8F902266-0741-9B43-9B7D-3BAD28F3BC17}"/>
                </a:ext>
              </a:extLst>
            </p:cNvPr>
            <p:cNvSpPr>
              <a:spLocks noChangeArrowheads="1"/>
            </p:cNvSpPr>
            <p:nvPr/>
          </p:nvSpPr>
          <p:spPr bwMode="auto">
            <a:xfrm>
              <a:off x="2604" y="1979"/>
              <a:ext cx="80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rgbClr val="FFFF00"/>
                  </a:solidFill>
                  <a:latin typeface="Calibri" panose="020F0502020204030204" pitchFamily="34" charset="0"/>
                </a:rPr>
                <a:t>Airflow </a:t>
              </a:r>
            </a:p>
          </p:txBody>
        </p:sp>
        <p:sp>
          <p:nvSpPr>
            <p:cNvPr id="11339" name="Rectangle 121">
              <a:extLst>
                <a:ext uri="{FF2B5EF4-FFF2-40B4-BE49-F238E27FC236}">
                  <a16:creationId xmlns:a16="http://schemas.microsoft.com/office/drawing/2014/main" id="{6E71C3DE-CF9B-6131-55C8-FB4011A8D779}"/>
                </a:ext>
              </a:extLst>
            </p:cNvPr>
            <p:cNvSpPr>
              <a:spLocks noChangeArrowheads="1"/>
            </p:cNvSpPr>
            <p:nvPr/>
          </p:nvSpPr>
          <p:spPr bwMode="auto">
            <a:xfrm>
              <a:off x="2443" y="2194"/>
              <a:ext cx="1121"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rgbClr val="FFFF00"/>
                  </a:solidFill>
                  <a:latin typeface="Calibri" panose="020F0502020204030204" pitchFamily="34" charset="0"/>
                </a:rPr>
                <a:t>obstruction</a:t>
              </a:r>
            </a:p>
          </p:txBody>
        </p:sp>
      </p:grpSp>
      <p:grpSp>
        <p:nvGrpSpPr>
          <p:cNvPr id="6" name="Group 122">
            <a:extLst>
              <a:ext uri="{FF2B5EF4-FFF2-40B4-BE49-F238E27FC236}">
                <a16:creationId xmlns:a16="http://schemas.microsoft.com/office/drawing/2014/main" id="{7A6933F9-45CF-8159-3D62-1E154543A9A5}"/>
              </a:ext>
            </a:extLst>
          </p:cNvPr>
          <p:cNvGrpSpPr>
            <a:grpSpLocks/>
          </p:cNvGrpSpPr>
          <p:nvPr/>
        </p:nvGrpSpPr>
        <p:grpSpPr bwMode="auto">
          <a:xfrm>
            <a:off x="3257555" y="4005261"/>
            <a:ext cx="3302123" cy="873124"/>
            <a:chOff x="1964" y="2523"/>
            <a:chExt cx="2081" cy="550"/>
          </a:xfrm>
        </p:grpSpPr>
        <p:sp>
          <p:nvSpPr>
            <p:cNvPr id="11334" name="Rectangle 123">
              <a:extLst>
                <a:ext uri="{FF2B5EF4-FFF2-40B4-BE49-F238E27FC236}">
                  <a16:creationId xmlns:a16="http://schemas.microsoft.com/office/drawing/2014/main" id="{55DE23D1-989D-55A5-B9FF-B38BBFF86884}"/>
                </a:ext>
              </a:extLst>
            </p:cNvPr>
            <p:cNvSpPr>
              <a:spLocks noChangeArrowheads="1"/>
            </p:cNvSpPr>
            <p:nvPr/>
          </p:nvSpPr>
          <p:spPr bwMode="auto">
            <a:xfrm>
              <a:off x="2476" y="2523"/>
              <a:ext cx="105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solidFill>
                    <a:srgbClr val="FFFF00"/>
                  </a:solidFill>
                  <a:latin typeface="Calibri" panose="020F0502020204030204" pitchFamily="34" charset="0"/>
                </a:rPr>
                <a:t>Bronchial </a:t>
              </a:r>
            </a:p>
          </p:txBody>
        </p:sp>
        <p:sp>
          <p:nvSpPr>
            <p:cNvPr id="11335" name="Rectangle 124">
              <a:extLst>
                <a:ext uri="{FF2B5EF4-FFF2-40B4-BE49-F238E27FC236}">
                  <a16:creationId xmlns:a16="http://schemas.microsoft.com/office/drawing/2014/main" id="{0FFB780B-7E54-950D-D316-E9B85482168E}"/>
                </a:ext>
              </a:extLst>
            </p:cNvPr>
            <p:cNvSpPr>
              <a:spLocks noChangeArrowheads="1"/>
            </p:cNvSpPr>
            <p:nvPr/>
          </p:nvSpPr>
          <p:spPr bwMode="auto">
            <a:xfrm>
              <a:off x="1964" y="2764"/>
              <a:ext cx="194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rgbClr val="FFFF00"/>
                  </a:solidFill>
                  <a:latin typeface="Calibri" panose="020F0502020204030204" pitchFamily="34" charset="0"/>
                </a:rPr>
                <a:t>hyperresponsiveness</a:t>
              </a:r>
            </a:p>
          </p:txBody>
        </p:sp>
        <p:sp>
          <p:nvSpPr>
            <p:cNvPr id="11336" name="Line 125">
              <a:extLst>
                <a:ext uri="{FF2B5EF4-FFF2-40B4-BE49-F238E27FC236}">
                  <a16:creationId xmlns:a16="http://schemas.microsoft.com/office/drawing/2014/main" id="{98BFD3A4-AE1C-FCB2-9222-1FC8A16FA9DE}"/>
                </a:ext>
              </a:extLst>
            </p:cNvPr>
            <p:cNvSpPr>
              <a:spLocks noChangeShapeType="1"/>
            </p:cNvSpPr>
            <p:nvPr/>
          </p:nvSpPr>
          <p:spPr bwMode="auto">
            <a:xfrm flipV="1">
              <a:off x="1976" y="2539"/>
              <a:ext cx="2069" cy="2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sz="2400" b="1" dirty="0">
                <a:effectLst>
                  <a:outerShdw blurRad="38100" dist="38100" dir="2700000" algn="tl">
                    <a:srgbClr val="000000">
                      <a:alpha val="43137"/>
                    </a:srgbClr>
                  </a:outerShdw>
                </a:effectLst>
              </a:endParaRPr>
            </a:p>
          </p:txBody>
        </p:sp>
      </p:grpSp>
      <p:grpSp>
        <p:nvGrpSpPr>
          <p:cNvPr id="7" name="Group 126">
            <a:extLst>
              <a:ext uri="{FF2B5EF4-FFF2-40B4-BE49-F238E27FC236}">
                <a16:creationId xmlns:a16="http://schemas.microsoft.com/office/drawing/2014/main" id="{770A5284-AB46-4DF4-17A6-F6B17484BD88}"/>
              </a:ext>
            </a:extLst>
          </p:cNvPr>
          <p:cNvGrpSpPr>
            <a:grpSpLocks/>
          </p:cNvGrpSpPr>
          <p:nvPr/>
        </p:nvGrpSpPr>
        <p:grpSpPr bwMode="auto">
          <a:xfrm>
            <a:off x="838200" y="1676400"/>
            <a:ext cx="7054850" cy="1430338"/>
            <a:chOff x="505" y="1016"/>
            <a:chExt cx="4444" cy="901"/>
          </a:xfrm>
        </p:grpSpPr>
        <p:sp>
          <p:nvSpPr>
            <p:cNvPr id="11274" name="Freeform 127">
              <a:extLst>
                <a:ext uri="{FF2B5EF4-FFF2-40B4-BE49-F238E27FC236}">
                  <a16:creationId xmlns:a16="http://schemas.microsoft.com/office/drawing/2014/main" id="{6E22665D-76EE-68F3-1E3F-AE2CEB3A37FD}"/>
                </a:ext>
              </a:extLst>
            </p:cNvPr>
            <p:cNvSpPr>
              <a:spLocks/>
            </p:cNvSpPr>
            <p:nvPr/>
          </p:nvSpPr>
          <p:spPr bwMode="auto">
            <a:xfrm>
              <a:off x="564" y="1187"/>
              <a:ext cx="231" cy="260"/>
            </a:xfrm>
            <a:custGeom>
              <a:avLst/>
              <a:gdLst>
                <a:gd name="T0" fmla="*/ 109 w 244"/>
                <a:gd name="T1" fmla="*/ 133 h 233"/>
                <a:gd name="T2" fmla="*/ 109 w 244"/>
                <a:gd name="T3" fmla="*/ 119 h 233"/>
                <a:gd name="T4" fmla="*/ 109 w 244"/>
                <a:gd name="T5" fmla="*/ 107 h 233"/>
                <a:gd name="T6" fmla="*/ 107 w 244"/>
                <a:gd name="T7" fmla="*/ 95 h 233"/>
                <a:gd name="T8" fmla="*/ 104 w 244"/>
                <a:gd name="T9" fmla="*/ 85 h 233"/>
                <a:gd name="T10" fmla="*/ 103 w 244"/>
                <a:gd name="T11" fmla="*/ 69 h 233"/>
                <a:gd name="T12" fmla="*/ 99 w 244"/>
                <a:gd name="T13" fmla="*/ 61 h 233"/>
                <a:gd name="T14" fmla="*/ 97 w 244"/>
                <a:gd name="T15" fmla="*/ 50 h 233"/>
                <a:gd name="T16" fmla="*/ 93 w 244"/>
                <a:gd name="T17" fmla="*/ 36 h 233"/>
                <a:gd name="T18" fmla="*/ 88 w 244"/>
                <a:gd name="T19" fmla="*/ 29 h 233"/>
                <a:gd name="T20" fmla="*/ 84 w 244"/>
                <a:gd name="T21" fmla="*/ 23 h 233"/>
                <a:gd name="T22" fmla="*/ 80 w 244"/>
                <a:gd name="T23" fmla="*/ 4 h 233"/>
                <a:gd name="T24" fmla="*/ 75 w 244"/>
                <a:gd name="T25" fmla="*/ 2 h 233"/>
                <a:gd name="T26" fmla="*/ 71 w 244"/>
                <a:gd name="T27" fmla="*/ 1 h 233"/>
                <a:gd name="T28" fmla="*/ 65 w 244"/>
                <a:gd name="T29" fmla="*/ 0 h 233"/>
                <a:gd name="T30" fmla="*/ 60 w 244"/>
                <a:gd name="T31" fmla="*/ 0 h 233"/>
                <a:gd name="T32" fmla="*/ 55 w 244"/>
                <a:gd name="T33" fmla="*/ 0 h 233"/>
                <a:gd name="T34" fmla="*/ 49 w 244"/>
                <a:gd name="T35" fmla="*/ 0 h 233"/>
                <a:gd name="T36" fmla="*/ 43 w 244"/>
                <a:gd name="T37" fmla="*/ 0 h 233"/>
                <a:gd name="T38" fmla="*/ 38 w 244"/>
                <a:gd name="T39" fmla="*/ 1 h 233"/>
                <a:gd name="T40" fmla="*/ 34 w 244"/>
                <a:gd name="T41" fmla="*/ 2 h 233"/>
                <a:gd name="T42" fmla="*/ 28 w 244"/>
                <a:gd name="T43" fmla="*/ 4 h 233"/>
                <a:gd name="T44" fmla="*/ 25 w 244"/>
                <a:gd name="T45" fmla="*/ 23 h 233"/>
                <a:gd name="T46" fmla="*/ 21 w 244"/>
                <a:gd name="T47" fmla="*/ 29 h 233"/>
                <a:gd name="T48" fmla="*/ 17 w 244"/>
                <a:gd name="T49" fmla="*/ 36 h 233"/>
                <a:gd name="T50" fmla="*/ 12 w 244"/>
                <a:gd name="T51" fmla="*/ 50 h 233"/>
                <a:gd name="T52" fmla="*/ 9 w 244"/>
                <a:gd name="T53" fmla="*/ 61 h 233"/>
                <a:gd name="T54" fmla="*/ 9 w 244"/>
                <a:gd name="T55" fmla="*/ 69 h 233"/>
                <a:gd name="T56" fmla="*/ 8 w 244"/>
                <a:gd name="T57" fmla="*/ 85 h 233"/>
                <a:gd name="T58" fmla="*/ 5 w 244"/>
                <a:gd name="T59" fmla="*/ 95 h 233"/>
                <a:gd name="T60" fmla="*/ 2 w 244"/>
                <a:gd name="T61" fmla="*/ 107 h 233"/>
                <a:gd name="T62" fmla="*/ 0 w 244"/>
                <a:gd name="T63" fmla="*/ 119 h 233"/>
                <a:gd name="T64" fmla="*/ 0 w 244"/>
                <a:gd name="T65" fmla="*/ 133 h 233"/>
                <a:gd name="T66" fmla="*/ 26 w 244"/>
                <a:gd name="T67" fmla="*/ 864 h 233"/>
                <a:gd name="T68" fmla="*/ 126 w 244"/>
                <a:gd name="T69" fmla="*/ 864 h 233"/>
                <a:gd name="T70" fmla="*/ 109 w 244"/>
                <a:gd name="T71" fmla="*/ 133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4"/>
                <a:gd name="T109" fmla="*/ 0 h 233"/>
                <a:gd name="T110" fmla="*/ 244 w 244"/>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4" h="233">
                  <a:moveTo>
                    <a:pt x="210" y="36"/>
                  </a:moveTo>
                  <a:lnTo>
                    <a:pt x="209" y="32"/>
                  </a:lnTo>
                  <a:lnTo>
                    <a:pt x="208" y="29"/>
                  </a:lnTo>
                  <a:lnTo>
                    <a:pt x="205" y="25"/>
                  </a:lnTo>
                  <a:lnTo>
                    <a:pt x="201" y="22"/>
                  </a:lnTo>
                  <a:lnTo>
                    <a:pt x="197" y="19"/>
                  </a:lnTo>
                  <a:lnTo>
                    <a:pt x="192" y="16"/>
                  </a:lnTo>
                  <a:lnTo>
                    <a:pt x="186" y="13"/>
                  </a:lnTo>
                  <a:lnTo>
                    <a:pt x="179" y="10"/>
                  </a:lnTo>
                  <a:lnTo>
                    <a:pt x="171" y="8"/>
                  </a:lnTo>
                  <a:lnTo>
                    <a:pt x="163" y="6"/>
                  </a:lnTo>
                  <a:lnTo>
                    <a:pt x="155" y="4"/>
                  </a:lnTo>
                  <a:lnTo>
                    <a:pt x="145" y="2"/>
                  </a:lnTo>
                  <a:lnTo>
                    <a:pt x="136" y="1"/>
                  </a:lnTo>
                  <a:lnTo>
                    <a:pt x="126" y="0"/>
                  </a:lnTo>
                  <a:lnTo>
                    <a:pt x="116" y="0"/>
                  </a:lnTo>
                  <a:lnTo>
                    <a:pt x="105" y="0"/>
                  </a:lnTo>
                  <a:lnTo>
                    <a:pt x="95" y="0"/>
                  </a:lnTo>
                  <a:lnTo>
                    <a:pt x="83" y="0"/>
                  </a:lnTo>
                  <a:lnTo>
                    <a:pt x="74" y="1"/>
                  </a:lnTo>
                  <a:lnTo>
                    <a:pt x="64" y="2"/>
                  </a:lnTo>
                  <a:lnTo>
                    <a:pt x="55" y="4"/>
                  </a:lnTo>
                  <a:lnTo>
                    <a:pt x="46" y="6"/>
                  </a:lnTo>
                  <a:lnTo>
                    <a:pt x="38" y="8"/>
                  </a:lnTo>
                  <a:lnTo>
                    <a:pt x="30" y="10"/>
                  </a:lnTo>
                  <a:lnTo>
                    <a:pt x="24" y="13"/>
                  </a:lnTo>
                  <a:lnTo>
                    <a:pt x="18" y="16"/>
                  </a:lnTo>
                  <a:lnTo>
                    <a:pt x="12" y="19"/>
                  </a:lnTo>
                  <a:lnTo>
                    <a:pt x="8" y="22"/>
                  </a:lnTo>
                  <a:lnTo>
                    <a:pt x="5" y="25"/>
                  </a:lnTo>
                  <a:lnTo>
                    <a:pt x="2" y="29"/>
                  </a:lnTo>
                  <a:lnTo>
                    <a:pt x="0" y="32"/>
                  </a:lnTo>
                  <a:lnTo>
                    <a:pt x="0" y="36"/>
                  </a:lnTo>
                  <a:lnTo>
                    <a:pt x="50" y="232"/>
                  </a:lnTo>
                  <a:lnTo>
                    <a:pt x="243" y="232"/>
                  </a:lnTo>
                  <a:lnTo>
                    <a:pt x="210" y="36"/>
                  </a:lnTo>
                </a:path>
              </a:pathLst>
            </a:custGeom>
            <a:solidFill>
              <a:srgbClr val="FFFFFF"/>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5" name="Freeform 128">
              <a:extLst>
                <a:ext uri="{FF2B5EF4-FFF2-40B4-BE49-F238E27FC236}">
                  <a16:creationId xmlns:a16="http://schemas.microsoft.com/office/drawing/2014/main" id="{AAC8D363-3EEC-03CB-ADC0-4C0E6F045692}"/>
                </a:ext>
              </a:extLst>
            </p:cNvPr>
            <p:cNvSpPr>
              <a:spLocks/>
            </p:cNvSpPr>
            <p:nvPr/>
          </p:nvSpPr>
          <p:spPr bwMode="auto">
            <a:xfrm>
              <a:off x="848" y="1187"/>
              <a:ext cx="231" cy="260"/>
            </a:xfrm>
            <a:custGeom>
              <a:avLst/>
              <a:gdLst>
                <a:gd name="T0" fmla="*/ 109 w 244"/>
                <a:gd name="T1" fmla="*/ 133 h 233"/>
                <a:gd name="T2" fmla="*/ 109 w 244"/>
                <a:gd name="T3" fmla="*/ 119 h 233"/>
                <a:gd name="T4" fmla="*/ 109 w 244"/>
                <a:gd name="T5" fmla="*/ 107 h 233"/>
                <a:gd name="T6" fmla="*/ 107 w 244"/>
                <a:gd name="T7" fmla="*/ 95 h 233"/>
                <a:gd name="T8" fmla="*/ 104 w 244"/>
                <a:gd name="T9" fmla="*/ 85 h 233"/>
                <a:gd name="T10" fmla="*/ 103 w 244"/>
                <a:gd name="T11" fmla="*/ 69 h 233"/>
                <a:gd name="T12" fmla="*/ 98 w 244"/>
                <a:gd name="T13" fmla="*/ 61 h 233"/>
                <a:gd name="T14" fmla="*/ 97 w 244"/>
                <a:gd name="T15" fmla="*/ 50 h 233"/>
                <a:gd name="T16" fmla="*/ 93 w 244"/>
                <a:gd name="T17" fmla="*/ 36 h 233"/>
                <a:gd name="T18" fmla="*/ 89 w 244"/>
                <a:gd name="T19" fmla="*/ 29 h 233"/>
                <a:gd name="T20" fmla="*/ 84 w 244"/>
                <a:gd name="T21" fmla="*/ 23 h 233"/>
                <a:gd name="T22" fmla="*/ 80 w 244"/>
                <a:gd name="T23" fmla="*/ 4 h 233"/>
                <a:gd name="T24" fmla="*/ 76 w 244"/>
                <a:gd name="T25" fmla="*/ 2 h 233"/>
                <a:gd name="T26" fmla="*/ 71 w 244"/>
                <a:gd name="T27" fmla="*/ 1 h 233"/>
                <a:gd name="T28" fmla="*/ 65 w 244"/>
                <a:gd name="T29" fmla="*/ 0 h 233"/>
                <a:gd name="T30" fmla="*/ 60 w 244"/>
                <a:gd name="T31" fmla="*/ 0 h 233"/>
                <a:gd name="T32" fmla="*/ 55 w 244"/>
                <a:gd name="T33" fmla="*/ 0 h 233"/>
                <a:gd name="T34" fmla="*/ 49 w 244"/>
                <a:gd name="T35" fmla="*/ 0 h 233"/>
                <a:gd name="T36" fmla="*/ 44 w 244"/>
                <a:gd name="T37" fmla="*/ 0 h 233"/>
                <a:gd name="T38" fmla="*/ 38 w 244"/>
                <a:gd name="T39" fmla="*/ 1 h 233"/>
                <a:gd name="T40" fmla="*/ 34 w 244"/>
                <a:gd name="T41" fmla="*/ 2 h 233"/>
                <a:gd name="T42" fmla="*/ 28 w 244"/>
                <a:gd name="T43" fmla="*/ 4 h 233"/>
                <a:gd name="T44" fmla="*/ 25 w 244"/>
                <a:gd name="T45" fmla="*/ 23 h 233"/>
                <a:gd name="T46" fmla="*/ 21 w 244"/>
                <a:gd name="T47" fmla="*/ 29 h 233"/>
                <a:gd name="T48" fmla="*/ 18 w 244"/>
                <a:gd name="T49" fmla="*/ 36 h 233"/>
                <a:gd name="T50" fmla="*/ 12 w 244"/>
                <a:gd name="T51" fmla="*/ 50 h 233"/>
                <a:gd name="T52" fmla="*/ 9 w 244"/>
                <a:gd name="T53" fmla="*/ 61 h 233"/>
                <a:gd name="T54" fmla="*/ 9 w 244"/>
                <a:gd name="T55" fmla="*/ 69 h 233"/>
                <a:gd name="T56" fmla="*/ 9 w 244"/>
                <a:gd name="T57" fmla="*/ 85 h 233"/>
                <a:gd name="T58" fmla="*/ 5 w 244"/>
                <a:gd name="T59" fmla="*/ 95 h 233"/>
                <a:gd name="T60" fmla="*/ 2 w 244"/>
                <a:gd name="T61" fmla="*/ 107 h 233"/>
                <a:gd name="T62" fmla="*/ 1 w 244"/>
                <a:gd name="T63" fmla="*/ 119 h 233"/>
                <a:gd name="T64" fmla="*/ 0 w 244"/>
                <a:gd name="T65" fmla="*/ 133 h 233"/>
                <a:gd name="T66" fmla="*/ 26 w 244"/>
                <a:gd name="T67" fmla="*/ 864 h 233"/>
                <a:gd name="T68" fmla="*/ 126 w 244"/>
                <a:gd name="T69" fmla="*/ 864 h 233"/>
                <a:gd name="T70" fmla="*/ 109 w 244"/>
                <a:gd name="T71" fmla="*/ 133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4"/>
                <a:gd name="T109" fmla="*/ 0 h 233"/>
                <a:gd name="T110" fmla="*/ 244 w 244"/>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4" h="233">
                  <a:moveTo>
                    <a:pt x="209" y="36"/>
                  </a:moveTo>
                  <a:lnTo>
                    <a:pt x="209" y="32"/>
                  </a:lnTo>
                  <a:lnTo>
                    <a:pt x="208" y="29"/>
                  </a:lnTo>
                  <a:lnTo>
                    <a:pt x="205" y="25"/>
                  </a:lnTo>
                  <a:lnTo>
                    <a:pt x="201" y="22"/>
                  </a:lnTo>
                  <a:lnTo>
                    <a:pt x="197" y="19"/>
                  </a:lnTo>
                  <a:lnTo>
                    <a:pt x="191" y="16"/>
                  </a:lnTo>
                  <a:lnTo>
                    <a:pt x="186" y="13"/>
                  </a:lnTo>
                  <a:lnTo>
                    <a:pt x="179" y="10"/>
                  </a:lnTo>
                  <a:lnTo>
                    <a:pt x="172" y="8"/>
                  </a:lnTo>
                  <a:lnTo>
                    <a:pt x="163" y="6"/>
                  </a:lnTo>
                  <a:lnTo>
                    <a:pt x="155" y="4"/>
                  </a:lnTo>
                  <a:lnTo>
                    <a:pt x="146" y="2"/>
                  </a:lnTo>
                  <a:lnTo>
                    <a:pt x="136" y="1"/>
                  </a:lnTo>
                  <a:lnTo>
                    <a:pt x="126" y="0"/>
                  </a:lnTo>
                  <a:lnTo>
                    <a:pt x="116" y="0"/>
                  </a:lnTo>
                  <a:lnTo>
                    <a:pt x="106" y="0"/>
                  </a:lnTo>
                  <a:lnTo>
                    <a:pt x="95" y="0"/>
                  </a:lnTo>
                  <a:lnTo>
                    <a:pt x="84" y="0"/>
                  </a:lnTo>
                  <a:lnTo>
                    <a:pt x="74" y="1"/>
                  </a:lnTo>
                  <a:lnTo>
                    <a:pt x="64" y="2"/>
                  </a:lnTo>
                  <a:lnTo>
                    <a:pt x="55" y="4"/>
                  </a:lnTo>
                  <a:lnTo>
                    <a:pt x="46" y="6"/>
                  </a:lnTo>
                  <a:lnTo>
                    <a:pt x="38" y="8"/>
                  </a:lnTo>
                  <a:lnTo>
                    <a:pt x="32" y="10"/>
                  </a:lnTo>
                  <a:lnTo>
                    <a:pt x="24" y="13"/>
                  </a:lnTo>
                  <a:lnTo>
                    <a:pt x="18" y="16"/>
                  </a:lnTo>
                  <a:lnTo>
                    <a:pt x="12" y="19"/>
                  </a:lnTo>
                  <a:lnTo>
                    <a:pt x="9" y="22"/>
                  </a:lnTo>
                  <a:lnTo>
                    <a:pt x="5" y="25"/>
                  </a:lnTo>
                  <a:lnTo>
                    <a:pt x="2" y="29"/>
                  </a:lnTo>
                  <a:lnTo>
                    <a:pt x="1" y="32"/>
                  </a:lnTo>
                  <a:lnTo>
                    <a:pt x="0" y="36"/>
                  </a:lnTo>
                  <a:lnTo>
                    <a:pt x="50" y="232"/>
                  </a:lnTo>
                  <a:lnTo>
                    <a:pt x="243" y="232"/>
                  </a:lnTo>
                  <a:lnTo>
                    <a:pt x="209" y="36"/>
                  </a:lnTo>
                </a:path>
              </a:pathLst>
            </a:custGeom>
            <a:solidFill>
              <a:srgbClr val="FFFFFF"/>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6" name="Freeform 129">
              <a:extLst>
                <a:ext uri="{FF2B5EF4-FFF2-40B4-BE49-F238E27FC236}">
                  <a16:creationId xmlns:a16="http://schemas.microsoft.com/office/drawing/2014/main" id="{65EBEDEF-B8ED-4E37-4948-08042BAC284F}"/>
                </a:ext>
              </a:extLst>
            </p:cNvPr>
            <p:cNvSpPr>
              <a:spLocks/>
            </p:cNvSpPr>
            <p:nvPr/>
          </p:nvSpPr>
          <p:spPr bwMode="auto">
            <a:xfrm>
              <a:off x="535" y="1369"/>
              <a:ext cx="711" cy="278"/>
            </a:xfrm>
            <a:custGeom>
              <a:avLst/>
              <a:gdLst>
                <a:gd name="T0" fmla="*/ 0 w 751"/>
                <a:gd name="T1" fmla="*/ 135 h 249"/>
                <a:gd name="T2" fmla="*/ 356 w 751"/>
                <a:gd name="T3" fmla="*/ 0 h 249"/>
                <a:gd name="T4" fmla="*/ 357 w 751"/>
                <a:gd name="T5" fmla="*/ 0 h 249"/>
                <a:gd name="T6" fmla="*/ 358 w 751"/>
                <a:gd name="T7" fmla="*/ 0 h 249"/>
                <a:gd name="T8" fmla="*/ 359 w 751"/>
                <a:gd name="T9" fmla="*/ 0 h 249"/>
                <a:gd name="T10" fmla="*/ 361 w 751"/>
                <a:gd name="T11" fmla="*/ 1 h 249"/>
                <a:gd name="T12" fmla="*/ 363 w 751"/>
                <a:gd name="T13" fmla="*/ 1 h 249"/>
                <a:gd name="T14" fmla="*/ 364 w 751"/>
                <a:gd name="T15" fmla="*/ 2 h 249"/>
                <a:gd name="T16" fmla="*/ 365 w 751"/>
                <a:gd name="T17" fmla="*/ 4 h 249"/>
                <a:gd name="T18" fmla="*/ 369 w 751"/>
                <a:gd name="T19" fmla="*/ 26 h 249"/>
                <a:gd name="T20" fmla="*/ 372 w 751"/>
                <a:gd name="T21" fmla="*/ 36 h 249"/>
                <a:gd name="T22" fmla="*/ 375 w 751"/>
                <a:gd name="T23" fmla="*/ 50 h 249"/>
                <a:gd name="T24" fmla="*/ 376 w 751"/>
                <a:gd name="T25" fmla="*/ 68 h 249"/>
                <a:gd name="T26" fmla="*/ 379 w 751"/>
                <a:gd name="T27" fmla="*/ 87 h 249"/>
                <a:gd name="T28" fmla="*/ 381 w 751"/>
                <a:gd name="T29" fmla="*/ 109 h 249"/>
                <a:gd name="T30" fmla="*/ 383 w 751"/>
                <a:gd name="T31" fmla="*/ 136 h 249"/>
                <a:gd name="T32" fmla="*/ 384 w 751"/>
                <a:gd name="T33" fmla="*/ 170 h 249"/>
                <a:gd name="T34" fmla="*/ 384 w 751"/>
                <a:gd name="T35" fmla="*/ 211 h 249"/>
                <a:gd name="T36" fmla="*/ 384 w 751"/>
                <a:gd name="T37" fmla="*/ 253 h 249"/>
                <a:gd name="T38" fmla="*/ 385 w 751"/>
                <a:gd name="T39" fmla="*/ 298 h 249"/>
                <a:gd name="T40" fmla="*/ 385 w 751"/>
                <a:gd name="T41" fmla="*/ 352 h 249"/>
                <a:gd name="T42" fmla="*/ 385 w 751"/>
                <a:gd name="T43" fmla="*/ 411 h 249"/>
                <a:gd name="T44" fmla="*/ 385 w 751"/>
                <a:gd name="T45" fmla="*/ 468 h 249"/>
                <a:gd name="T46" fmla="*/ 386 w 751"/>
                <a:gd name="T47" fmla="*/ 525 h 249"/>
                <a:gd name="T48" fmla="*/ 386 w 751"/>
                <a:gd name="T49" fmla="*/ 586 h 249"/>
                <a:gd name="T50" fmla="*/ 387 w 751"/>
                <a:gd name="T51" fmla="*/ 645 h 249"/>
                <a:gd name="T52" fmla="*/ 387 w 751"/>
                <a:gd name="T53" fmla="*/ 703 h 249"/>
                <a:gd name="T54" fmla="*/ 388 w 751"/>
                <a:gd name="T55" fmla="*/ 760 h 249"/>
                <a:gd name="T56" fmla="*/ 388 w 751"/>
                <a:gd name="T57" fmla="*/ 803 h 249"/>
                <a:gd name="T58" fmla="*/ 388 w 751"/>
                <a:gd name="T59" fmla="*/ 849 h 249"/>
                <a:gd name="T60" fmla="*/ 389 w 751"/>
                <a:gd name="T61" fmla="*/ 882 h 249"/>
                <a:gd name="T62" fmla="*/ 389 w 751"/>
                <a:gd name="T63" fmla="*/ 908 h 249"/>
                <a:gd name="T64" fmla="*/ 389 w 751"/>
                <a:gd name="T65" fmla="*/ 924 h 249"/>
                <a:gd name="T66" fmla="*/ 389 w 751"/>
                <a:gd name="T67" fmla="*/ 930 h 249"/>
                <a:gd name="T68" fmla="*/ 17 w 751"/>
                <a:gd name="T69" fmla="*/ 870 h 249"/>
                <a:gd name="T70" fmla="*/ 0 w 751"/>
                <a:gd name="T71" fmla="*/ 135 h 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1"/>
                <a:gd name="T109" fmla="*/ 0 h 249"/>
                <a:gd name="T110" fmla="*/ 751 w 751"/>
                <a:gd name="T111" fmla="*/ 249 h 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1" h="249">
                  <a:moveTo>
                    <a:pt x="0" y="36"/>
                  </a:moveTo>
                  <a:lnTo>
                    <a:pt x="687" y="0"/>
                  </a:lnTo>
                  <a:lnTo>
                    <a:pt x="688" y="0"/>
                  </a:lnTo>
                  <a:lnTo>
                    <a:pt x="689" y="0"/>
                  </a:lnTo>
                  <a:lnTo>
                    <a:pt x="692" y="0"/>
                  </a:lnTo>
                  <a:lnTo>
                    <a:pt x="695" y="1"/>
                  </a:lnTo>
                  <a:lnTo>
                    <a:pt x="699" y="1"/>
                  </a:lnTo>
                  <a:lnTo>
                    <a:pt x="704" y="2"/>
                  </a:lnTo>
                  <a:lnTo>
                    <a:pt x="707" y="4"/>
                  </a:lnTo>
                  <a:lnTo>
                    <a:pt x="713" y="7"/>
                  </a:lnTo>
                  <a:lnTo>
                    <a:pt x="717" y="10"/>
                  </a:lnTo>
                  <a:lnTo>
                    <a:pt x="723" y="13"/>
                  </a:lnTo>
                  <a:lnTo>
                    <a:pt x="726" y="18"/>
                  </a:lnTo>
                  <a:lnTo>
                    <a:pt x="731" y="23"/>
                  </a:lnTo>
                  <a:lnTo>
                    <a:pt x="734" y="30"/>
                  </a:lnTo>
                  <a:lnTo>
                    <a:pt x="738" y="37"/>
                  </a:lnTo>
                  <a:lnTo>
                    <a:pt x="740" y="46"/>
                  </a:lnTo>
                  <a:lnTo>
                    <a:pt x="741" y="56"/>
                  </a:lnTo>
                  <a:lnTo>
                    <a:pt x="742" y="67"/>
                  </a:lnTo>
                  <a:lnTo>
                    <a:pt x="743" y="80"/>
                  </a:lnTo>
                  <a:lnTo>
                    <a:pt x="743" y="94"/>
                  </a:lnTo>
                  <a:lnTo>
                    <a:pt x="744" y="109"/>
                  </a:lnTo>
                  <a:lnTo>
                    <a:pt x="746" y="125"/>
                  </a:lnTo>
                  <a:lnTo>
                    <a:pt x="747" y="141"/>
                  </a:lnTo>
                  <a:lnTo>
                    <a:pt x="747" y="157"/>
                  </a:lnTo>
                  <a:lnTo>
                    <a:pt x="748" y="173"/>
                  </a:lnTo>
                  <a:lnTo>
                    <a:pt x="748" y="188"/>
                  </a:lnTo>
                  <a:lnTo>
                    <a:pt x="749" y="202"/>
                  </a:lnTo>
                  <a:lnTo>
                    <a:pt x="749" y="214"/>
                  </a:lnTo>
                  <a:lnTo>
                    <a:pt x="749" y="226"/>
                  </a:lnTo>
                  <a:lnTo>
                    <a:pt x="750" y="235"/>
                  </a:lnTo>
                  <a:lnTo>
                    <a:pt x="750" y="242"/>
                  </a:lnTo>
                  <a:lnTo>
                    <a:pt x="750" y="246"/>
                  </a:lnTo>
                  <a:lnTo>
                    <a:pt x="750" y="248"/>
                  </a:lnTo>
                  <a:lnTo>
                    <a:pt x="31" y="232"/>
                  </a:lnTo>
                  <a:lnTo>
                    <a:pt x="0" y="36"/>
                  </a:lnTo>
                </a:path>
              </a:pathLst>
            </a:custGeom>
            <a:solidFill>
              <a:srgbClr val="FFFFFF"/>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7" name="Freeform 130">
              <a:extLst>
                <a:ext uri="{FF2B5EF4-FFF2-40B4-BE49-F238E27FC236}">
                  <a16:creationId xmlns:a16="http://schemas.microsoft.com/office/drawing/2014/main" id="{21B41A72-AE50-8773-BA3A-061F39018BF9}"/>
                </a:ext>
              </a:extLst>
            </p:cNvPr>
            <p:cNvSpPr>
              <a:spLocks/>
            </p:cNvSpPr>
            <p:nvPr/>
          </p:nvSpPr>
          <p:spPr bwMode="auto">
            <a:xfrm>
              <a:off x="553" y="1457"/>
              <a:ext cx="1183" cy="359"/>
            </a:xfrm>
            <a:custGeom>
              <a:avLst/>
              <a:gdLst>
                <a:gd name="T0" fmla="*/ 3 w 1250"/>
                <a:gd name="T1" fmla="*/ 1225 h 321"/>
                <a:gd name="T2" fmla="*/ 468 w 1250"/>
                <a:gd name="T3" fmla="*/ 1163 h 321"/>
                <a:gd name="T4" fmla="*/ 468 w 1250"/>
                <a:gd name="T5" fmla="*/ 1162 h 321"/>
                <a:gd name="T6" fmla="*/ 468 w 1250"/>
                <a:gd name="T7" fmla="*/ 1160 h 321"/>
                <a:gd name="T8" fmla="*/ 468 w 1250"/>
                <a:gd name="T9" fmla="*/ 1155 h 321"/>
                <a:gd name="T10" fmla="*/ 469 w 1250"/>
                <a:gd name="T11" fmla="*/ 1135 h 321"/>
                <a:gd name="T12" fmla="*/ 471 w 1250"/>
                <a:gd name="T13" fmla="*/ 1123 h 321"/>
                <a:gd name="T14" fmla="*/ 473 w 1250"/>
                <a:gd name="T15" fmla="*/ 1106 h 321"/>
                <a:gd name="T16" fmla="*/ 475 w 1250"/>
                <a:gd name="T17" fmla="*/ 1078 h 321"/>
                <a:gd name="T18" fmla="*/ 476 w 1250"/>
                <a:gd name="T19" fmla="*/ 1055 h 321"/>
                <a:gd name="T20" fmla="*/ 479 w 1250"/>
                <a:gd name="T21" fmla="*/ 1031 h 321"/>
                <a:gd name="T22" fmla="*/ 484 w 1250"/>
                <a:gd name="T23" fmla="*/ 992 h 321"/>
                <a:gd name="T24" fmla="*/ 487 w 1250"/>
                <a:gd name="T25" fmla="*/ 957 h 321"/>
                <a:gd name="T26" fmla="*/ 491 w 1250"/>
                <a:gd name="T27" fmla="*/ 922 h 321"/>
                <a:gd name="T28" fmla="*/ 497 w 1250"/>
                <a:gd name="T29" fmla="*/ 875 h 321"/>
                <a:gd name="T30" fmla="*/ 503 w 1250"/>
                <a:gd name="T31" fmla="*/ 832 h 321"/>
                <a:gd name="T32" fmla="*/ 510 w 1250"/>
                <a:gd name="T33" fmla="*/ 783 h 321"/>
                <a:gd name="T34" fmla="*/ 516 w 1250"/>
                <a:gd name="T35" fmla="*/ 741 h 321"/>
                <a:gd name="T36" fmla="*/ 525 w 1250"/>
                <a:gd name="T37" fmla="*/ 680 h 321"/>
                <a:gd name="T38" fmla="*/ 534 w 1250"/>
                <a:gd name="T39" fmla="*/ 634 h 321"/>
                <a:gd name="T40" fmla="*/ 543 w 1250"/>
                <a:gd name="T41" fmla="*/ 579 h 321"/>
                <a:gd name="T42" fmla="*/ 553 w 1250"/>
                <a:gd name="T43" fmla="*/ 541 h 321"/>
                <a:gd name="T44" fmla="*/ 561 w 1250"/>
                <a:gd name="T45" fmla="*/ 497 h 321"/>
                <a:gd name="T46" fmla="*/ 572 w 1250"/>
                <a:gd name="T47" fmla="*/ 461 h 321"/>
                <a:gd name="T48" fmla="*/ 580 w 1250"/>
                <a:gd name="T49" fmla="*/ 414 h 321"/>
                <a:gd name="T50" fmla="*/ 591 w 1250"/>
                <a:gd name="T51" fmla="*/ 379 h 321"/>
                <a:gd name="T52" fmla="*/ 597 w 1250"/>
                <a:gd name="T53" fmla="*/ 344 h 321"/>
                <a:gd name="T54" fmla="*/ 607 w 1250"/>
                <a:gd name="T55" fmla="*/ 300 h 321"/>
                <a:gd name="T56" fmla="*/ 615 w 1250"/>
                <a:gd name="T57" fmla="*/ 262 h 321"/>
                <a:gd name="T58" fmla="*/ 622 w 1250"/>
                <a:gd name="T59" fmla="*/ 211 h 321"/>
                <a:gd name="T60" fmla="*/ 628 w 1250"/>
                <a:gd name="T61" fmla="*/ 168 h 321"/>
                <a:gd name="T62" fmla="*/ 636 w 1250"/>
                <a:gd name="T63" fmla="*/ 120 h 321"/>
                <a:gd name="T64" fmla="*/ 641 w 1250"/>
                <a:gd name="T65" fmla="*/ 62 h 321"/>
                <a:gd name="T66" fmla="*/ 644 w 1250"/>
                <a:gd name="T67" fmla="*/ 0 h 321"/>
                <a:gd name="T68" fmla="*/ 0 w 1250"/>
                <a:gd name="T69" fmla="*/ 308 h 321"/>
                <a:gd name="T70" fmla="*/ 3 w 1250"/>
                <a:gd name="T71" fmla="*/ 1225 h 3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0"/>
                <a:gd name="T109" fmla="*/ 0 h 321"/>
                <a:gd name="T110" fmla="*/ 1250 w 1250"/>
                <a:gd name="T111" fmla="*/ 321 h 3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0" h="321">
                  <a:moveTo>
                    <a:pt x="3" y="320"/>
                  </a:moveTo>
                  <a:lnTo>
                    <a:pt x="906" y="305"/>
                  </a:lnTo>
                  <a:lnTo>
                    <a:pt x="906" y="304"/>
                  </a:lnTo>
                  <a:lnTo>
                    <a:pt x="907" y="303"/>
                  </a:lnTo>
                  <a:lnTo>
                    <a:pt x="908" y="301"/>
                  </a:lnTo>
                  <a:lnTo>
                    <a:pt x="909" y="297"/>
                  </a:lnTo>
                  <a:lnTo>
                    <a:pt x="911" y="293"/>
                  </a:lnTo>
                  <a:lnTo>
                    <a:pt x="915" y="288"/>
                  </a:lnTo>
                  <a:lnTo>
                    <a:pt x="919" y="282"/>
                  </a:lnTo>
                  <a:lnTo>
                    <a:pt x="924" y="275"/>
                  </a:lnTo>
                  <a:lnTo>
                    <a:pt x="929" y="268"/>
                  </a:lnTo>
                  <a:lnTo>
                    <a:pt x="936" y="259"/>
                  </a:lnTo>
                  <a:lnTo>
                    <a:pt x="944" y="250"/>
                  </a:lnTo>
                  <a:lnTo>
                    <a:pt x="952" y="240"/>
                  </a:lnTo>
                  <a:lnTo>
                    <a:pt x="962" y="229"/>
                  </a:lnTo>
                  <a:lnTo>
                    <a:pt x="973" y="218"/>
                  </a:lnTo>
                  <a:lnTo>
                    <a:pt x="986" y="206"/>
                  </a:lnTo>
                  <a:lnTo>
                    <a:pt x="1000" y="193"/>
                  </a:lnTo>
                  <a:lnTo>
                    <a:pt x="1017" y="178"/>
                  </a:lnTo>
                  <a:lnTo>
                    <a:pt x="1034" y="165"/>
                  </a:lnTo>
                  <a:lnTo>
                    <a:pt x="1052" y="152"/>
                  </a:lnTo>
                  <a:lnTo>
                    <a:pt x="1070" y="141"/>
                  </a:lnTo>
                  <a:lnTo>
                    <a:pt x="1088" y="130"/>
                  </a:lnTo>
                  <a:lnTo>
                    <a:pt x="1106" y="120"/>
                  </a:lnTo>
                  <a:lnTo>
                    <a:pt x="1124" y="109"/>
                  </a:lnTo>
                  <a:lnTo>
                    <a:pt x="1142" y="99"/>
                  </a:lnTo>
                  <a:lnTo>
                    <a:pt x="1159" y="89"/>
                  </a:lnTo>
                  <a:lnTo>
                    <a:pt x="1175" y="79"/>
                  </a:lnTo>
                  <a:lnTo>
                    <a:pt x="1190" y="68"/>
                  </a:lnTo>
                  <a:lnTo>
                    <a:pt x="1205" y="56"/>
                  </a:lnTo>
                  <a:lnTo>
                    <a:pt x="1217" y="44"/>
                  </a:lnTo>
                  <a:lnTo>
                    <a:pt x="1230" y="31"/>
                  </a:lnTo>
                  <a:lnTo>
                    <a:pt x="1240" y="16"/>
                  </a:lnTo>
                  <a:lnTo>
                    <a:pt x="1249" y="0"/>
                  </a:lnTo>
                  <a:lnTo>
                    <a:pt x="0" y="80"/>
                  </a:lnTo>
                  <a:lnTo>
                    <a:pt x="3" y="320"/>
                  </a:lnTo>
                </a:path>
              </a:pathLst>
            </a:custGeom>
            <a:solidFill>
              <a:srgbClr val="FFFFFF"/>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8" name="Freeform 131">
              <a:extLst>
                <a:ext uri="{FF2B5EF4-FFF2-40B4-BE49-F238E27FC236}">
                  <a16:creationId xmlns:a16="http://schemas.microsoft.com/office/drawing/2014/main" id="{FF024FE0-7FFD-D075-24AC-AA3E7627B40A}"/>
                </a:ext>
              </a:extLst>
            </p:cNvPr>
            <p:cNvSpPr>
              <a:spLocks/>
            </p:cNvSpPr>
            <p:nvPr/>
          </p:nvSpPr>
          <p:spPr bwMode="auto">
            <a:xfrm>
              <a:off x="3471" y="1678"/>
              <a:ext cx="365" cy="125"/>
            </a:xfrm>
            <a:custGeom>
              <a:avLst/>
              <a:gdLst>
                <a:gd name="T0" fmla="*/ 9 w 386"/>
                <a:gd name="T1" fmla="*/ 397 h 112"/>
                <a:gd name="T2" fmla="*/ 29 w 386"/>
                <a:gd name="T3" fmla="*/ 376 h 112"/>
                <a:gd name="T4" fmla="*/ 44 w 386"/>
                <a:gd name="T5" fmla="*/ 330 h 112"/>
                <a:gd name="T6" fmla="*/ 58 w 386"/>
                <a:gd name="T7" fmla="*/ 270 h 112"/>
                <a:gd name="T8" fmla="*/ 69 w 386"/>
                <a:gd name="T9" fmla="*/ 211 h 112"/>
                <a:gd name="T10" fmla="*/ 78 w 386"/>
                <a:gd name="T11" fmla="*/ 140 h 112"/>
                <a:gd name="T12" fmla="*/ 89 w 386"/>
                <a:gd name="T13" fmla="*/ 87 h 112"/>
                <a:gd name="T14" fmla="*/ 100 w 386"/>
                <a:gd name="T15" fmla="*/ 32 h 112"/>
                <a:gd name="T16" fmla="*/ 110 w 386"/>
                <a:gd name="T17" fmla="*/ 3 h 112"/>
                <a:gd name="T18" fmla="*/ 117 w 386"/>
                <a:gd name="T19" fmla="*/ 0 h 112"/>
                <a:gd name="T20" fmla="*/ 125 w 386"/>
                <a:gd name="T21" fmla="*/ 0 h 112"/>
                <a:gd name="T22" fmla="*/ 132 w 386"/>
                <a:gd name="T23" fmla="*/ 3 h 112"/>
                <a:gd name="T24" fmla="*/ 139 w 386"/>
                <a:gd name="T25" fmla="*/ 29 h 112"/>
                <a:gd name="T26" fmla="*/ 144 w 386"/>
                <a:gd name="T27" fmla="*/ 56 h 112"/>
                <a:gd name="T28" fmla="*/ 148 w 386"/>
                <a:gd name="T29" fmla="*/ 95 h 112"/>
                <a:gd name="T30" fmla="*/ 149 w 386"/>
                <a:gd name="T31" fmla="*/ 135 h 112"/>
                <a:gd name="T32" fmla="*/ 148 w 386"/>
                <a:gd name="T33" fmla="*/ 147 h 112"/>
                <a:gd name="T34" fmla="*/ 142 w 386"/>
                <a:gd name="T35" fmla="*/ 132 h 112"/>
                <a:gd name="T36" fmla="*/ 137 w 386"/>
                <a:gd name="T37" fmla="*/ 122 h 112"/>
                <a:gd name="T38" fmla="*/ 132 w 386"/>
                <a:gd name="T39" fmla="*/ 125 h 112"/>
                <a:gd name="T40" fmla="*/ 127 w 386"/>
                <a:gd name="T41" fmla="*/ 136 h 112"/>
                <a:gd name="T42" fmla="*/ 124 w 386"/>
                <a:gd name="T43" fmla="*/ 156 h 112"/>
                <a:gd name="T44" fmla="*/ 121 w 386"/>
                <a:gd name="T45" fmla="*/ 182 h 112"/>
                <a:gd name="T46" fmla="*/ 118 w 386"/>
                <a:gd name="T47" fmla="*/ 212 h 112"/>
                <a:gd name="T48" fmla="*/ 118 w 386"/>
                <a:gd name="T49" fmla="*/ 237 h 112"/>
                <a:gd name="T50" fmla="*/ 118 w 386"/>
                <a:gd name="T51" fmla="*/ 265 h 112"/>
                <a:gd name="T52" fmla="*/ 120 w 386"/>
                <a:gd name="T53" fmla="*/ 292 h 112"/>
                <a:gd name="T54" fmla="*/ 122 w 386"/>
                <a:gd name="T55" fmla="*/ 316 h 112"/>
                <a:gd name="T56" fmla="*/ 125 w 386"/>
                <a:gd name="T57" fmla="*/ 346 h 112"/>
                <a:gd name="T58" fmla="*/ 130 w 386"/>
                <a:gd name="T59" fmla="*/ 368 h 112"/>
                <a:gd name="T60" fmla="*/ 135 w 386"/>
                <a:gd name="T61" fmla="*/ 386 h 112"/>
                <a:gd name="T62" fmla="*/ 143 w 386"/>
                <a:gd name="T63" fmla="*/ 406 h 112"/>
                <a:gd name="T64" fmla="*/ 148 w 386"/>
                <a:gd name="T65" fmla="*/ 412 h 112"/>
                <a:gd name="T66" fmla="*/ 153 w 386"/>
                <a:gd name="T67" fmla="*/ 415 h 112"/>
                <a:gd name="T68" fmla="*/ 157 w 386"/>
                <a:gd name="T69" fmla="*/ 415 h 112"/>
                <a:gd name="T70" fmla="*/ 163 w 386"/>
                <a:gd name="T71" fmla="*/ 415 h 112"/>
                <a:gd name="T72" fmla="*/ 168 w 386"/>
                <a:gd name="T73" fmla="*/ 415 h 112"/>
                <a:gd name="T74" fmla="*/ 173 w 386"/>
                <a:gd name="T75" fmla="*/ 412 h 112"/>
                <a:gd name="T76" fmla="*/ 183 w 386"/>
                <a:gd name="T77" fmla="*/ 412 h 112"/>
                <a:gd name="T78" fmla="*/ 192 w 386"/>
                <a:gd name="T79" fmla="*/ 412 h 112"/>
                <a:gd name="T80" fmla="*/ 0 w 386"/>
                <a:gd name="T81" fmla="*/ 411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6"/>
                <a:gd name="T124" fmla="*/ 0 h 112"/>
                <a:gd name="T125" fmla="*/ 386 w 386"/>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6" h="112">
                  <a:moveTo>
                    <a:pt x="0" y="109"/>
                  </a:moveTo>
                  <a:lnTo>
                    <a:pt x="21" y="107"/>
                  </a:lnTo>
                  <a:lnTo>
                    <a:pt x="40" y="105"/>
                  </a:lnTo>
                  <a:lnTo>
                    <a:pt x="58" y="101"/>
                  </a:lnTo>
                  <a:lnTo>
                    <a:pt x="73" y="95"/>
                  </a:lnTo>
                  <a:lnTo>
                    <a:pt x="87" y="88"/>
                  </a:lnTo>
                  <a:lnTo>
                    <a:pt x="100" y="82"/>
                  </a:lnTo>
                  <a:lnTo>
                    <a:pt x="112" y="73"/>
                  </a:lnTo>
                  <a:lnTo>
                    <a:pt x="123" y="65"/>
                  </a:lnTo>
                  <a:lnTo>
                    <a:pt x="133" y="56"/>
                  </a:lnTo>
                  <a:lnTo>
                    <a:pt x="144" y="46"/>
                  </a:lnTo>
                  <a:lnTo>
                    <a:pt x="153" y="38"/>
                  </a:lnTo>
                  <a:lnTo>
                    <a:pt x="163" y="30"/>
                  </a:lnTo>
                  <a:lnTo>
                    <a:pt x="173" y="23"/>
                  </a:lnTo>
                  <a:lnTo>
                    <a:pt x="184" y="15"/>
                  </a:lnTo>
                  <a:lnTo>
                    <a:pt x="195" y="9"/>
                  </a:lnTo>
                  <a:lnTo>
                    <a:pt x="206" y="5"/>
                  </a:lnTo>
                  <a:lnTo>
                    <a:pt x="215" y="3"/>
                  </a:lnTo>
                  <a:lnTo>
                    <a:pt x="222" y="1"/>
                  </a:lnTo>
                  <a:lnTo>
                    <a:pt x="230" y="0"/>
                  </a:lnTo>
                  <a:lnTo>
                    <a:pt x="238" y="0"/>
                  </a:lnTo>
                  <a:lnTo>
                    <a:pt x="246" y="0"/>
                  </a:lnTo>
                  <a:lnTo>
                    <a:pt x="252" y="1"/>
                  </a:lnTo>
                  <a:lnTo>
                    <a:pt x="259" y="3"/>
                  </a:lnTo>
                  <a:lnTo>
                    <a:pt x="266" y="5"/>
                  </a:lnTo>
                  <a:lnTo>
                    <a:pt x="271" y="8"/>
                  </a:lnTo>
                  <a:lnTo>
                    <a:pt x="277" y="11"/>
                  </a:lnTo>
                  <a:lnTo>
                    <a:pt x="281" y="15"/>
                  </a:lnTo>
                  <a:lnTo>
                    <a:pt x="284" y="20"/>
                  </a:lnTo>
                  <a:lnTo>
                    <a:pt x="289" y="25"/>
                  </a:lnTo>
                  <a:lnTo>
                    <a:pt x="291" y="30"/>
                  </a:lnTo>
                  <a:lnTo>
                    <a:pt x="292" y="36"/>
                  </a:lnTo>
                  <a:lnTo>
                    <a:pt x="294" y="43"/>
                  </a:lnTo>
                  <a:lnTo>
                    <a:pt x="289" y="39"/>
                  </a:lnTo>
                  <a:lnTo>
                    <a:pt x="283" y="37"/>
                  </a:lnTo>
                  <a:lnTo>
                    <a:pt x="278" y="35"/>
                  </a:lnTo>
                  <a:lnTo>
                    <a:pt x="272" y="34"/>
                  </a:lnTo>
                  <a:lnTo>
                    <a:pt x="268" y="33"/>
                  </a:lnTo>
                  <a:lnTo>
                    <a:pt x="263" y="33"/>
                  </a:lnTo>
                  <a:lnTo>
                    <a:pt x="258" y="34"/>
                  </a:lnTo>
                  <a:lnTo>
                    <a:pt x="253" y="35"/>
                  </a:lnTo>
                  <a:lnTo>
                    <a:pt x="249" y="37"/>
                  </a:lnTo>
                  <a:lnTo>
                    <a:pt x="246" y="40"/>
                  </a:lnTo>
                  <a:lnTo>
                    <a:pt x="242" y="42"/>
                  </a:lnTo>
                  <a:lnTo>
                    <a:pt x="239" y="46"/>
                  </a:lnTo>
                  <a:lnTo>
                    <a:pt x="237" y="48"/>
                  </a:lnTo>
                  <a:lnTo>
                    <a:pt x="235" y="52"/>
                  </a:lnTo>
                  <a:lnTo>
                    <a:pt x="232" y="57"/>
                  </a:lnTo>
                  <a:lnTo>
                    <a:pt x="232" y="61"/>
                  </a:lnTo>
                  <a:lnTo>
                    <a:pt x="231" y="64"/>
                  </a:lnTo>
                  <a:lnTo>
                    <a:pt x="231" y="67"/>
                  </a:lnTo>
                  <a:lnTo>
                    <a:pt x="232" y="71"/>
                  </a:lnTo>
                  <a:lnTo>
                    <a:pt x="233" y="74"/>
                  </a:lnTo>
                  <a:lnTo>
                    <a:pt x="235" y="78"/>
                  </a:lnTo>
                  <a:lnTo>
                    <a:pt x="236" y="82"/>
                  </a:lnTo>
                  <a:lnTo>
                    <a:pt x="238" y="85"/>
                  </a:lnTo>
                  <a:lnTo>
                    <a:pt x="241" y="88"/>
                  </a:lnTo>
                  <a:lnTo>
                    <a:pt x="244" y="92"/>
                  </a:lnTo>
                  <a:lnTo>
                    <a:pt x="248" y="95"/>
                  </a:lnTo>
                  <a:lnTo>
                    <a:pt x="253" y="98"/>
                  </a:lnTo>
                  <a:lnTo>
                    <a:pt x="259" y="101"/>
                  </a:lnTo>
                  <a:lnTo>
                    <a:pt x="264" y="103"/>
                  </a:lnTo>
                  <a:lnTo>
                    <a:pt x="271" y="105"/>
                  </a:lnTo>
                  <a:lnTo>
                    <a:pt x="279" y="108"/>
                  </a:lnTo>
                  <a:lnTo>
                    <a:pt x="288" y="110"/>
                  </a:lnTo>
                  <a:lnTo>
                    <a:pt x="291" y="110"/>
                  </a:lnTo>
                  <a:lnTo>
                    <a:pt x="295" y="111"/>
                  </a:lnTo>
                  <a:lnTo>
                    <a:pt x="299" y="111"/>
                  </a:lnTo>
                  <a:lnTo>
                    <a:pt x="303" y="111"/>
                  </a:lnTo>
                  <a:lnTo>
                    <a:pt x="308" y="111"/>
                  </a:lnTo>
                  <a:lnTo>
                    <a:pt x="312" y="111"/>
                  </a:lnTo>
                  <a:lnTo>
                    <a:pt x="318" y="111"/>
                  </a:lnTo>
                  <a:lnTo>
                    <a:pt x="323" y="111"/>
                  </a:lnTo>
                  <a:lnTo>
                    <a:pt x="329" y="111"/>
                  </a:lnTo>
                  <a:lnTo>
                    <a:pt x="335" y="111"/>
                  </a:lnTo>
                  <a:lnTo>
                    <a:pt x="342" y="110"/>
                  </a:lnTo>
                  <a:lnTo>
                    <a:pt x="348" y="110"/>
                  </a:lnTo>
                  <a:lnTo>
                    <a:pt x="357" y="110"/>
                  </a:lnTo>
                  <a:lnTo>
                    <a:pt x="365" y="110"/>
                  </a:lnTo>
                  <a:lnTo>
                    <a:pt x="375" y="110"/>
                  </a:lnTo>
                  <a:lnTo>
                    <a:pt x="385" y="110"/>
                  </a:lnTo>
                  <a:lnTo>
                    <a:pt x="0" y="109"/>
                  </a:lnTo>
                </a:path>
              </a:pathLst>
            </a:custGeom>
            <a:solidFill>
              <a:srgbClr val="C0E7F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9" name="Freeform 132">
              <a:extLst>
                <a:ext uri="{FF2B5EF4-FFF2-40B4-BE49-F238E27FC236}">
                  <a16:creationId xmlns:a16="http://schemas.microsoft.com/office/drawing/2014/main" id="{EFB7089E-BE63-B0D2-BC58-6BA1A437334E}"/>
                </a:ext>
              </a:extLst>
            </p:cNvPr>
            <p:cNvSpPr>
              <a:spLocks/>
            </p:cNvSpPr>
            <p:nvPr/>
          </p:nvSpPr>
          <p:spPr bwMode="auto">
            <a:xfrm>
              <a:off x="3841" y="1679"/>
              <a:ext cx="365" cy="126"/>
            </a:xfrm>
            <a:custGeom>
              <a:avLst/>
              <a:gdLst>
                <a:gd name="T0" fmla="*/ 9 w 386"/>
                <a:gd name="T1" fmla="*/ 396 h 113"/>
                <a:gd name="T2" fmla="*/ 29 w 386"/>
                <a:gd name="T3" fmla="*/ 377 h 113"/>
                <a:gd name="T4" fmla="*/ 43 w 386"/>
                <a:gd name="T5" fmla="*/ 329 h 113"/>
                <a:gd name="T6" fmla="*/ 58 w 386"/>
                <a:gd name="T7" fmla="*/ 268 h 113"/>
                <a:gd name="T8" fmla="*/ 69 w 386"/>
                <a:gd name="T9" fmla="*/ 205 h 113"/>
                <a:gd name="T10" fmla="*/ 78 w 386"/>
                <a:gd name="T11" fmla="*/ 145 h 113"/>
                <a:gd name="T12" fmla="*/ 90 w 386"/>
                <a:gd name="T13" fmla="*/ 86 h 113"/>
                <a:gd name="T14" fmla="*/ 100 w 386"/>
                <a:gd name="T15" fmla="*/ 31 h 113"/>
                <a:gd name="T16" fmla="*/ 110 w 386"/>
                <a:gd name="T17" fmla="*/ 3 h 113"/>
                <a:gd name="T18" fmla="*/ 117 w 386"/>
                <a:gd name="T19" fmla="*/ 0 h 113"/>
                <a:gd name="T20" fmla="*/ 125 w 386"/>
                <a:gd name="T21" fmla="*/ 0 h 113"/>
                <a:gd name="T22" fmla="*/ 132 w 386"/>
                <a:gd name="T23" fmla="*/ 3 h 113"/>
                <a:gd name="T24" fmla="*/ 139 w 386"/>
                <a:gd name="T25" fmla="*/ 31 h 113"/>
                <a:gd name="T26" fmla="*/ 144 w 386"/>
                <a:gd name="T27" fmla="*/ 60 h 113"/>
                <a:gd name="T28" fmla="*/ 148 w 386"/>
                <a:gd name="T29" fmla="*/ 96 h 113"/>
                <a:gd name="T30" fmla="*/ 150 w 386"/>
                <a:gd name="T31" fmla="*/ 136 h 113"/>
                <a:gd name="T32" fmla="*/ 148 w 386"/>
                <a:gd name="T33" fmla="*/ 148 h 113"/>
                <a:gd name="T34" fmla="*/ 142 w 386"/>
                <a:gd name="T35" fmla="*/ 130 h 113"/>
                <a:gd name="T36" fmla="*/ 137 w 386"/>
                <a:gd name="T37" fmla="*/ 122 h 113"/>
                <a:gd name="T38" fmla="*/ 132 w 386"/>
                <a:gd name="T39" fmla="*/ 123 h 113"/>
                <a:gd name="T40" fmla="*/ 127 w 386"/>
                <a:gd name="T41" fmla="*/ 137 h 113"/>
                <a:gd name="T42" fmla="*/ 124 w 386"/>
                <a:gd name="T43" fmla="*/ 162 h 113"/>
                <a:gd name="T44" fmla="*/ 121 w 386"/>
                <a:gd name="T45" fmla="*/ 183 h 113"/>
                <a:gd name="T46" fmla="*/ 118 w 386"/>
                <a:gd name="T47" fmla="*/ 210 h 113"/>
                <a:gd name="T48" fmla="*/ 118 w 386"/>
                <a:gd name="T49" fmla="*/ 238 h 113"/>
                <a:gd name="T50" fmla="*/ 118 w 386"/>
                <a:gd name="T51" fmla="*/ 261 h 113"/>
                <a:gd name="T52" fmla="*/ 120 w 386"/>
                <a:gd name="T53" fmla="*/ 285 h 113"/>
                <a:gd name="T54" fmla="*/ 123 w 386"/>
                <a:gd name="T55" fmla="*/ 314 h 113"/>
                <a:gd name="T56" fmla="*/ 125 w 386"/>
                <a:gd name="T57" fmla="*/ 339 h 113"/>
                <a:gd name="T58" fmla="*/ 130 w 386"/>
                <a:gd name="T59" fmla="*/ 367 h 113"/>
                <a:gd name="T60" fmla="*/ 135 w 386"/>
                <a:gd name="T61" fmla="*/ 378 h 113"/>
                <a:gd name="T62" fmla="*/ 143 w 386"/>
                <a:gd name="T63" fmla="*/ 396 h 113"/>
                <a:gd name="T64" fmla="*/ 149 w 386"/>
                <a:gd name="T65" fmla="*/ 411 h 113"/>
                <a:gd name="T66" fmla="*/ 153 w 386"/>
                <a:gd name="T67" fmla="*/ 411 h 113"/>
                <a:gd name="T68" fmla="*/ 157 w 386"/>
                <a:gd name="T69" fmla="*/ 414 h 113"/>
                <a:gd name="T70" fmla="*/ 163 w 386"/>
                <a:gd name="T71" fmla="*/ 414 h 113"/>
                <a:gd name="T72" fmla="*/ 168 w 386"/>
                <a:gd name="T73" fmla="*/ 411 h 113"/>
                <a:gd name="T74" fmla="*/ 173 w 386"/>
                <a:gd name="T75" fmla="*/ 411 h 113"/>
                <a:gd name="T76" fmla="*/ 183 w 386"/>
                <a:gd name="T77" fmla="*/ 411 h 113"/>
                <a:gd name="T78" fmla="*/ 192 w 386"/>
                <a:gd name="T79" fmla="*/ 409 h 113"/>
                <a:gd name="T80" fmla="*/ 0 w 386"/>
                <a:gd name="T81" fmla="*/ 403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6"/>
                <a:gd name="T124" fmla="*/ 0 h 113"/>
                <a:gd name="T125" fmla="*/ 386 w 386"/>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6" h="113">
                  <a:moveTo>
                    <a:pt x="0" y="109"/>
                  </a:moveTo>
                  <a:lnTo>
                    <a:pt x="21" y="108"/>
                  </a:lnTo>
                  <a:lnTo>
                    <a:pt x="40" y="105"/>
                  </a:lnTo>
                  <a:lnTo>
                    <a:pt x="58" y="102"/>
                  </a:lnTo>
                  <a:lnTo>
                    <a:pt x="73" y="96"/>
                  </a:lnTo>
                  <a:lnTo>
                    <a:pt x="86" y="89"/>
                  </a:lnTo>
                  <a:lnTo>
                    <a:pt x="100" y="82"/>
                  </a:lnTo>
                  <a:lnTo>
                    <a:pt x="112" y="73"/>
                  </a:lnTo>
                  <a:lnTo>
                    <a:pt x="123" y="65"/>
                  </a:lnTo>
                  <a:lnTo>
                    <a:pt x="134" y="56"/>
                  </a:lnTo>
                  <a:lnTo>
                    <a:pt x="144" y="47"/>
                  </a:lnTo>
                  <a:lnTo>
                    <a:pt x="154" y="39"/>
                  </a:lnTo>
                  <a:lnTo>
                    <a:pt x="164" y="30"/>
                  </a:lnTo>
                  <a:lnTo>
                    <a:pt x="174" y="23"/>
                  </a:lnTo>
                  <a:lnTo>
                    <a:pt x="184" y="16"/>
                  </a:lnTo>
                  <a:lnTo>
                    <a:pt x="195" y="9"/>
                  </a:lnTo>
                  <a:lnTo>
                    <a:pt x="206" y="6"/>
                  </a:lnTo>
                  <a:lnTo>
                    <a:pt x="215" y="3"/>
                  </a:lnTo>
                  <a:lnTo>
                    <a:pt x="222" y="1"/>
                  </a:lnTo>
                  <a:lnTo>
                    <a:pt x="230" y="0"/>
                  </a:lnTo>
                  <a:lnTo>
                    <a:pt x="238" y="0"/>
                  </a:lnTo>
                  <a:lnTo>
                    <a:pt x="246" y="0"/>
                  </a:lnTo>
                  <a:lnTo>
                    <a:pt x="253" y="2"/>
                  </a:lnTo>
                  <a:lnTo>
                    <a:pt x="260" y="3"/>
                  </a:lnTo>
                  <a:lnTo>
                    <a:pt x="266" y="6"/>
                  </a:lnTo>
                  <a:lnTo>
                    <a:pt x="271" y="9"/>
                  </a:lnTo>
                  <a:lnTo>
                    <a:pt x="277" y="11"/>
                  </a:lnTo>
                  <a:lnTo>
                    <a:pt x="281" y="16"/>
                  </a:lnTo>
                  <a:lnTo>
                    <a:pt x="285" y="20"/>
                  </a:lnTo>
                  <a:lnTo>
                    <a:pt x="289" y="26"/>
                  </a:lnTo>
                  <a:lnTo>
                    <a:pt x="291" y="31"/>
                  </a:lnTo>
                  <a:lnTo>
                    <a:pt x="293" y="37"/>
                  </a:lnTo>
                  <a:lnTo>
                    <a:pt x="294" y="44"/>
                  </a:lnTo>
                  <a:lnTo>
                    <a:pt x="289" y="40"/>
                  </a:lnTo>
                  <a:lnTo>
                    <a:pt x="283" y="37"/>
                  </a:lnTo>
                  <a:lnTo>
                    <a:pt x="278" y="35"/>
                  </a:lnTo>
                  <a:lnTo>
                    <a:pt x="273" y="34"/>
                  </a:lnTo>
                  <a:lnTo>
                    <a:pt x="268" y="33"/>
                  </a:lnTo>
                  <a:lnTo>
                    <a:pt x="263" y="34"/>
                  </a:lnTo>
                  <a:lnTo>
                    <a:pt x="258" y="34"/>
                  </a:lnTo>
                  <a:lnTo>
                    <a:pt x="253" y="36"/>
                  </a:lnTo>
                  <a:lnTo>
                    <a:pt x="249" y="38"/>
                  </a:lnTo>
                  <a:lnTo>
                    <a:pt x="246" y="40"/>
                  </a:lnTo>
                  <a:lnTo>
                    <a:pt x="242" y="43"/>
                  </a:lnTo>
                  <a:lnTo>
                    <a:pt x="239" y="46"/>
                  </a:lnTo>
                  <a:lnTo>
                    <a:pt x="237" y="49"/>
                  </a:lnTo>
                  <a:lnTo>
                    <a:pt x="235" y="53"/>
                  </a:lnTo>
                  <a:lnTo>
                    <a:pt x="233" y="57"/>
                  </a:lnTo>
                  <a:lnTo>
                    <a:pt x="232" y="61"/>
                  </a:lnTo>
                  <a:lnTo>
                    <a:pt x="232" y="65"/>
                  </a:lnTo>
                  <a:lnTo>
                    <a:pt x="232" y="67"/>
                  </a:lnTo>
                  <a:lnTo>
                    <a:pt x="232" y="71"/>
                  </a:lnTo>
                  <a:lnTo>
                    <a:pt x="233" y="75"/>
                  </a:lnTo>
                  <a:lnTo>
                    <a:pt x="235" y="78"/>
                  </a:lnTo>
                  <a:lnTo>
                    <a:pt x="237" y="82"/>
                  </a:lnTo>
                  <a:lnTo>
                    <a:pt x="239" y="85"/>
                  </a:lnTo>
                  <a:lnTo>
                    <a:pt x="241" y="89"/>
                  </a:lnTo>
                  <a:lnTo>
                    <a:pt x="244" y="92"/>
                  </a:lnTo>
                  <a:lnTo>
                    <a:pt x="249" y="95"/>
                  </a:lnTo>
                  <a:lnTo>
                    <a:pt x="253" y="99"/>
                  </a:lnTo>
                  <a:lnTo>
                    <a:pt x="259" y="102"/>
                  </a:lnTo>
                  <a:lnTo>
                    <a:pt x="264" y="103"/>
                  </a:lnTo>
                  <a:lnTo>
                    <a:pt x="271" y="106"/>
                  </a:lnTo>
                  <a:lnTo>
                    <a:pt x="279" y="108"/>
                  </a:lnTo>
                  <a:lnTo>
                    <a:pt x="288" y="110"/>
                  </a:lnTo>
                  <a:lnTo>
                    <a:pt x="292" y="111"/>
                  </a:lnTo>
                  <a:lnTo>
                    <a:pt x="295" y="111"/>
                  </a:lnTo>
                  <a:lnTo>
                    <a:pt x="299" y="111"/>
                  </a:lnTo>
                  <a:lnTo>
                    <a:pt x="303" y="112"/>
                  </a:lnTo>
                  <a:lnTo>
                    <a:pt x="308" y="112"/>
                  </a:lnTo>
                  <a:lnTo>
                    <a:pt x="313" y="112"/>
                  </a:lnTo>
                  <a:lnTo>
                    <a:pt x="318" y="112"/>
                  </a:lnTo>
                  <a:lnTo>
                    <a:pt x="323" y="111"/>
                  </a:lnTo>
                  <a:lnTo>
                    <a:pt x="329" y="111"/>
                  </a:lnTo>
                  <a:lnTo>
                    <a:pt x="335" y="111"/>
                  </a:lnTo>
                  <a:lnTo>
                    <a:pt x="342" y="111"/>
                  </a:lnTo>
                  <a:lnTo>
                    <a:pt x="350" y="111"/>
                  </a:lnTo>
                  <a:lnTo>
                    <a:pt x="357" y="111"/>
                  </a:lnTo>
                  <a:lnTo>
                    <a:pt x="366" y="110"/>
                  </a:lnTo>
                  <a:lnTo>
                    <a:pt x="375" y="110"/>
                  </a:lnTo>
                  <a:lnTo>
                    <a:pt x="385" y="110"/>
                  </a:lnTo>
                  <a:lnTo>
                    <a:pt x="0" y="109"/>
                  </a:lnTo>
                </a:path>
              </a:pathLst>
            </a:custGeom>
            <a:solidFill>
              <a:srgbClr val="C0E7F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0" name="Freeform 133">
              <a:extLst>
                <a:ext uri="{FF2B5EF4-FFF2-40B4-BE49-F238E27FC236}">
                  <a16:creationId xmlns:a16="http://schemas.microsoft.com/office/drawing/2014/main" id="{6D30231C-5753-8E56-14B3-0F925B8C7BDA}"/>
                </a:ext>
              </a:extLst>
            </p:cNvPr>
            <p:cNvSpPr>
              <a:spLocks/>
            </p:cNvSpPr>
            <p:nvPr/>
          </p:nvSpPr>
          <p:spPr bwMode="auto">
            <a:xfrm>
              <a:off x="4212" y="1680"/>
              <a:ext cx="365" cy="127"/>
            </a:xfrm>
            <a:custGeom>
              <a:avLst/>
              <a:gdLst>
                <a:gd name="T0" fmla="*/ 9 w 386"/>
                <a:gd name="T1" fmla="*/ 437 h 113"/>
                <a:gd name="T2" fmla="*/ 29 w 386"/>
                <a:gd name="T3" fmla="*/ 416 h 113"/>
                <a:gd name="T4" fmla="*/ 44 w 386"/>
                <a:gd name="T5" fmla="*/ 363 h 113"/>
                <a:gd name="T6" fmla="*/ 58 w 386"/>
                <a:gd name="T7" fmla="*/ 299 h 113"/>
                <a:gd name="T8" fmla="*/ 69 w 386"/>
                <a:gd name="T9" fmla="*/ 232 h 113"/>
                <a:gd name="T10" fmla="*/ 78 w 386"/>
                <a:gd name="T11" fmla="*/ 160 h 113"/>
                <a:gd name="T12" fmla="*/ 90 w 386"/>
                <a:gd name="T13" fmla="*/ 94 h 113"/>
                <a:gd name="T14" fmla="*/ 100 w 386"/>
                <a:gd name="T15" fmla="*/ 38 h 113"/>
                <a:gd name="T16" fmla="*/ 110 w 386"/>
                <a:gd name="T17" fmla="*/ 3 h 113"/>
                <a:gd name="T18" fmla="*/ 118 w 386"/>
                <a:gd name="T19" fmla="*/ 1 h 113"/>
                <a:gd name="T20" fmla="*/ 125 w 386"/>
                <a:gd name="T21" fmla="*/ 1 h 113"/>
                <a:gd name="T22" fmla="*/ 132 w 386"/>
                <a:gd name="T23" fmla="*/ 4 h 113"/>
                <a:gd name="T24" fmla="*/ 139 w 386"/>
                <a:gd name="T25" fmla="*/ 34 h 113"/>
                <a:gd name="T26" fmla="*/ 144 w 386"/>
                <a:gd name="T27" fmla="*/ 62 h 113"/>
                <a:gd name="T28" fmla="*/ 148 w 386"/>
                <a:gd name="T29" fmla="*/ 106 h 113"/>
                <a:gd name="T30" fmla="*/ 150 w 386"/>
                <a:gd name="T31" fmla="*/ 151 h 113"/>
                <a:gd name="T32" fmla="*/ 148 w 386"/>
                <a:gd name="T33" fmla="*/ 163 h 113"/>
                <a:gd name="T34" fmla="*/ 143 w 386"/>
                <a:gd name="T35" fmla="*/ 142 h 113"/>
                <a:gd name="T36" fmla="*/ 137 w 386"/>
                <a:gd name="T37" fmla="*/ 140 h 113"/>
                <a:gd name="T38" fmla="*/ 132 w 386"/>
                <a:gd name="T39" fmla="*/ 142 h 113"/>
                <a:gd name="T40" fmla="*/ 127 w 386"/>
                <a:gd name="T41" fmla="*/ 157 h 113"/>
                <a:gd name="T42" fmla="*/ 124 w 386"/>
                <a:gd name="T43" fmla="*/ 176 h 113"/>
                <a:gd name="T44" fmla="*/ 121 w 386"/>
                <a:gd name="T45" fmla="*/ 202 h 113"/>
                <a:gd name="T46" fmla="*/ 118 w 386"/>
                <a:gd name="T47" fmla="*/ 232 h 113"/>
                <a:gd name="T48" fmla="*/ 118 w 386"/>
                <a:gd name="T49" fmla="*/ 262 h 113"/>
                <a:gd name="T50" fmla="*/ 118 w 386"/>
                <a:gd name="T51" fmla="*/ 290 h 113"/>
                <a:gd name="T52" fmla="*/ 120 w 386"/>
                <a:gd name="T53" fmla="*/ 323 h 113"/>
                <a:gd name="T54" fmla="*/ 122 w 386"/>
                <a:gd name="T55" fmla="*/ 346 h 113"/>
                <a:gd name="T56" fmla="*/ 125 w 386"/>
                <a:gd name="T57" fmla="*/ 378 h 113"/>
                <a:gd name="T58" fmla="*/ 130 w 386"/>
                <a:gd name="T59" fmla="*/ 400 h 113"/>
                <a:gd name="T60" fmla="*/ 135 w 386"/>
                <a:gd name="T61" fmla="*/ 420 h 113"/>
                <a:gd name="T62" fmla="*/ 143 w 386"/>
                <a:gd name="T63" fmla="*/ 443 h 113"/>
                <a:gd name="T64" fmla="*/ 149 w 386"/>
                <a:gd name="T65" fmla="*/ 450 h 113"/>
                <a:gd name="T66" fmla="*/ 154 w 386"/>
                <a:gd name="T67" fmla="*/ 459 h 113"/>
                <a:gd name="T68" fmla="*/ 157 w 386"/>
                <a:gd name="T69" fmla="*/ 459 h 113"/>
                <a:gd name="T70" fmla="*/ 163 w 386"/>
                <a:gd name="T71" fmla="*/ 459 h 113"/>
                <a:gd name="T72" fmla="*/ 168 w 386"/>
                <a:gd name="T73" fmla="*/ 459 h 113"/>
                <a:gd name="T74" fmla="*/ 173 w 386"/>
                <a:gd name="T75" fmla="*/ 450 h 113"/>
                <a:gd name="T76" fmla="*/ 183 w 386"/>
                <a:gd name="T77" fmla="*/ 450 h 113"/>
                <a:gd name="T78" fmla="*/ 192 w 386"/>
                <a:gd name="T79" fmla="*/ 450 h 113"/>
                <a:gd name="T80" fmla="*/ 0 w 386"/>
                <a:gd name="T81" fmla="*/ 443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6"/>
                <a:gd name="T124" fmla="*/ 0 h 113"/>
                <a:gd name="T125" fmla="*/ 386 w 386"/>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6" h="113">
                  <a:moveTo>
                    <a:pt x="0" y="109"/>
                  </a:moveTo>
                  <a:lnTo>
                    <a:pt x="21" y="108"/>
                  </a:lnTo>
                  <a:lnTo>
                    <a:pt x="40" y="105"/>
                  </a:lnTo>
                  <a:lnTo>
                    <a:pt x="58" y="102"/>
                  </a:lnTo>
                  <a:lnTo>
                    <a:pt x="73" y="96"/>
                  </a:lnTo>
                  <a:lnTo>
                    <a:pt x="87" y="89"/>
                  </a:lnTo>
                  <a:lnTo>
                    <a:pt x="101" y="82"/>
                  </a:lnTo>
                  <a:lnTo>
                    <a:pt x="112" y="74"/>
                  </a:lnTo>
                  <a:lnTo>
                    <a:pt x="123" y="65"/>
                  </a:lnTo>
                  <a:lnTo>
                    <a:pt x="134" y="57"/>
                  </a:lnTo>
                  <a:lnTo>
                    <a:pt x="144" y="47"/>
                  </a:lnTo>
                  <a:lnTo>
                    <a:pt x="154" y="39"/>
                  </a:lnTo>
                  <a:lnTo>
                    <a:pt x="164" y="30"/>
                  </a:lnTo>
                  <a:lnTo>
                    <a:pt x="174" y="23"/>
                  </a:lnTo>
                  <a:lnTo>
                    <a:pt x="184" y="16"/>
                  </a:lnTo>
                  <a:lnTo>
                    <a:pt x="195" y="10"/>
                  </a:lnTo>
                  <a:lnTo>
                    <a:pt x="206" y="6"/>
                  </a:lnTo>
                  <a:lnTo>
                    <a:pt x="215" y="3"/>
                  </a:lnTo>
                  <a:lnTo>
                    <a:pt x="222" y="2"/>
                  </a:lnTo>
                  <a:lnTo>
                    <a:pt x="231" y="1"/>
                  </a:lnTo>
                  <a:lnTo>
                    <a:pt x="238" y="0"/>
                  </a:lnTo>
                  <a:lnTo>
                    <a:pt x="246" y="1"/>
                  </a:lnTo>
                  <a:lnTo>
                    <a:pt x="253" y="2"/>
                  </a:lnTo>
                  <a:lnTo>
                    <a:pt x="260" y="4"/>
                  </a:lnTo>
                  <a:lnTo>
                    <a:pt x="266" y="6"/>
                  </a:lnTo>
                  <a:lnTo>
                    <a:pt x="271" y="9"/>
                  </a:lnTo>
                  <a:lnTo>
                    <a:pt x="277" y="12"/>
                  </a:lnTo>
                  <a:lnTo>
                    <a:pt x="281" y="16"/>
                  </a:lnTo>
                  <a:lnTo>
                    <a:pt x="285" y="21"/>
                  </a:lnTo>
                  <a:lnTo>
                    <a:pt x="289" y="26"/>
                  </a:lnTo>
                  <a:lnTo>
                    <a:pt x="291" y="31"/>
                  </a:lnTo>
                  <a:lnTo>
                    <a:pt x="293" y="37"/>
                  </a:lnTo>
                  <a:lnTo>
                    <a:pt x="294" y="44"/>
                  </a:lnTo>
                  <a:lnTo>
                    <a:pt x="289" y="40"/>
                  </a:lnTo>
                  <a:lnTo>
                    <a:pt x="283" y="37"/>
                  </a:lnTo>
                  <a:lnTo>
                    <a:pt x="279" y="35"/>
                  </a:lnTo>
                  <a:lnTo>
                    <a:pt x="273" y="34"/>
                  </a:lnTo>
                  <a:lnTo>
                    <a:pt x="268" y="34"/>
                  </a:lnTo>
                  <a:lnTo>
                    <a:pt x="263" y="34"/>
                  </a:lnTo>
                  <a:lnTo>
                    <a:pt x="258" y="35"/>
                  </a:lnTo>
                  <a:lnTo>
                    <a:pt x="253" y="36"/>
                  </a:lnTo>
                  <a:lnTo>
                    <a:pt x="249" y="38"/>
                  </a:lnTo>
                  <a:lnTo>
                    <a:pt x="246" y="40"/>
                  </a:lnTo>
                  <a:lnTo>
                    <a:pt x="242" y="43"/>
                  </a:lnTo>
                  <a:lnTo>
                    <a:pt x="239" y="47"/>
                  </a:lnTo>
                  <a:lnTo>
                    <a:pt x="237" y="49"/>
                  </a:lnTo>
                  <a:lnTo>
                    <a:pt x="235" y="53"/>
                  </a:lnTo>
                  <a:lnTo>
                    <a:pt x="232" y="57"/>
                  </a:lnTo>
                  <a:lnTo>
                    <a:pt x="232" y="62"/>
                  </a:lnTo>
                  <a:lnTo>
                    <a:pt x="232" y="65"/>
                  </a:lnTo>
                  <a:lnTo>
                    <a:pt x="232" y="68"/>
                  </a:lnTo>
                  <a:lnTo>
                    <a:pt x="232" y="71"/>
                  </a:lnTo>
                  <a:lnTo>
                    <a:pt x="233" y="75"/>
                  </a:lnTo>
                  <a:lnTo>
                    <a:pt x="235" y="79"/>
                  </a:lnTo>
                  <a:lnTo>
                    <a:pt x="236" y="83"/>
                  </a:lnTo>
                  <a:lnTo>
                    <a:pt x="238" y="85"/>
                  </a:lnTo>
                  <a:lnTo>
                    <a:pt x="241" y="89"/>
                  </a:lnTo>
                  <a:lnTo>
                    <a:pt x="244" y="93"/>
                  </a:lnTo>
                  <a:lnTo>
                    <a:pt x="249" y="96"/>
                  </a:lnTo>
                  <a:lnTo>
                    <a:pt x="253" y="99"/>
                  </a:lnTo>
                  <a:lnTo>
                    <a:pt x="259" y="102"/>
                  </a:lnTo>
                  <a:lnTo>
                    <a:pt x="264" y="104"/>
                  </a:lnTo>
                  <a:lnTo>
                    <a:pt x="271" y="106"/>
                  </a:lnTo>
                  <a:lnTo>
                    <a:pt x="280" y="109"/>
                  </a:lnTo>
                  <a:lnTo>
                    <a:pt x="288" y="111"/>
                  </a:lnTo>
                  <a:lnTo>
                    <a:pt x="292" y="111"/>
                  </a:lnTo>
                  <a:lnTo>
                    <a:pt x="295" y="112"/>
                  </a:lnTo>
                  <a:lnTo>
                    <a:pt x="300" y="112"/>
                  </a:lnTo>
                  <a:lnTo>
                    <a:pt x="304" y="112"/>
                  </a:lnTo>
                  <a:lnTo>
                    <a:pt x="308" y="112"/>
                  </a:lnTo>
                  <a:lnTo>
                    <a:pt x="313" y="112"/>
                  </a:lnTo>
                  <a:lnTo>
                    <a:pt x="318" y="112"/>
                  </a:lnTo>
                  <a:lnTo>
                    <a:pt x="323" y="112"/>
                  </a:lnTo>
                  <a:lnTo>
                    <a:pt x="329" y="112"/>
                  </a:lnTo>
                  <a:lnTo>
                    <a:pt x="335" y="112"/>
                  </a:lnTo>
                  <a:lnTo>
                    <a:pt x="342" y="111"/>
                  </a:lnTo>
                  <a:lnTo>
                    <a:pt x="350" y="111"/>
                  </a:lnTo>
                  <a:lnTo>
                    <a:pt x="357" y="111"/>
                  </a:lnTo>
                  <a:lnTo>
                    <a:pt x="366" y="111"/>
                  </a:lnTo>
                  <a:lnTo>
                    <a:pt x="375" y="111"/>
                  </a:lnTo>
                  <a:lnTo>
                    <a:pt x="385" y="111"/>
                  </a:lnTo>
                  <a:lnTo>
                    <a:pt x="0" y="109"/>
                  </a:lnTo>
                </a:path>
              </a:pathLst>
            </a:custGeom>
            <a:solidFill>
              <a:srgbClr val="C0E7F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1" name="Freeform 134">
              <a:extLst>
                <a:ext uri="{FF2B5EF4-FFF2-40B4-BE49-F238E27FC236}">
                  <a16:creationId xmlns:a16="http://schemas.microsoft.com/office/drawing/2014/main" id="{7495DC00-0DB3-E09C-93EB-853ACD27BEBE}"/>
                </a:ext>
              </a:extLst>
            </p:cNvPr>
            <p:cNvSpPr>
              <a:spLocks/>
            </p:cNvSpPr>
            <p:nvPr/>
          </p:nvSpPr>
          <p:spPr bwMode="auto">
            <a:xfrm>
              <a:off x="4582" y="1683"/>
              <a:ext cx="367" cy="126"/>
            </a:xfrm>
            <a:custGeom>
              <a:avLst/>
              <a:gdLst>
                <a:gd name="T0" fmla="*/ 9 w 387"/>
                <a:gd name="T1" fmla="*/ 396 h 113"/>
                <a:gd name="T2" fmla="*/ 30 w 387"/>
                <a:gd name="T3" fmla="*/ 374 h 113"/>
                <a:gd name="T4" fmla="*/ 46 w 387"/>
                <a:gd name="T5" fmla="*/ 329 h 113"/>
                <a:gd name="T6" fmla="*/ 60 w 387"/>
                <a:gd name="T7" fmla="*/ 268 h 113"/>
                <a:gd name="T8" fmla="*/ 71 w 387"/>
                <a:gd name="T9" fmla="*/ 205 h 113"/>
                <a:gd name="T10" fmla="*/ 82 w 387"/>
                <a:gd name="T11" fmla="*/ 137 h 113"/>
                <a:gd name="T12" fmla="*/ 91 w 387"/>
                <a:gd name="T13" fmla="*/ 86 h 113"/>
                <a:gd name="T14" fmla="*/ 102 w 387"/>
                <a:gd name="T15" fmla="*/ 31 h 113"/>
                <a:gd name="T16" fmla="*/ 113 w 387"/>
                <a:gd name="T17" fmla="*/ 3 h 113"/>
                <a:gd name="T18" fmla="*/ 122 w 387"/>
                <a:gd name="T19" fmla="*/ 0 h 113"/>
                <a:gd name="T20" fmla="*/ 131 w 387"/>
                <a:gd name="T21" fmla="*/ 0 h 113"/>
                <a:gd name="T22" fmla="*/ 138 w 387"/>
                <a:gd name="T23" fmla="*/ 3 h 113"/>
                <a:gd name="T24" fmla="*/ 144 w 387"/>
                <a:gd name="T25" fmla="*/ 31 h 113"/>
                <a:gd name="T26" fmla="*/ 148 w 387"/>
                <a:gd name="T27" fmla="*/ 56 h 113"/>
                <a:gd name="T28" fmla="*/ 154 w 387"/>
                <a:gd name="T29" fmla="*/ 96 h 113"/>
                <a:gd name="T30" fmla="*/ 156 w 387"/>
                <a:gd name="T31" fmla="*/ 133 h 113"/>
                <a:gd name="T32" fmla="*/ 154 w 387"/>
                <a:gd name="T33" fmla="*/ 148 h 113"/>
                <a:gd name="T34" fmla="*/ 148 w 387"/>
                <a:gd name="T35" fmla="*/ 130 h 113"/>
                <a:gd name="T36" fmla="*/ 141 w 387"/>
                <a:gd name="T37" fmla="*/ 122 h 113"/>
                <a:gd name="T38" fmla="*/ 138 w 387"/>
                <a:gd name="T39" fmla="*/ 123 h 113"/>
                <a:gd name="T40" fmla="*/ 133 w 387"/>
                <a:gd name="T41" fmla="*/ 137 h 113"/>
                <a:gd name="T42" fmla="*/ 127 w 387"/>
                <a:gd name="T43" fmla="*/ 162 h 113"/>
                <a:gd name="T44" fmla="*/ 126 w 387"/>
                <a:gd name="T45" fmla="*/ 183 h 113"/>
                <a:gd name="T46" fmla="*/ 124 w 387"/>
                <a:gd name="T47" fmla="*/ 210 h 113"/>
                <a:gd name="T48" fmla="*/ 123 w 387"/>
                <a:gd name="T49" fmla="*/ 238 h 113"/>
                <a:gd name="T50" fmla="*/ 123 w 387"/>
                <a:gd name="T51" fmla="*/ 261 h 113"/>
                <a:gd name="T52" fmla="*/ 124 w 387"/>
                <a:gd name="T53" fmla="*/ 291 h 113"/>
                <a:gd name="T54" fmla="*/ 126 w 387"/>
                <a:gd name="T55" fmla="*/ 314 h 113"/>
                <a:gd name="T56" fmla="*/ 129 w 387"/>
                <a:gd name="T57" fmla="*/ 339 h 113"/>
                <a:gd name="T58" fmla="*/ 133 w 387"/>
                <a:gd name="T59" fmla="*/ 361 h 113"/>
                <a:gd name="T60" fmla="*/ 140 w 387"/>
                <a:gd name="T61" fmla="*/ 378 h 113"/>
                <a:gd name="T62" fmla="*/ 148 w 387"/>
                <a:gd name="T63" fmla="*/ 396 h 113"/>
                <a:gd name="T64" fmla="*/ 155 w 387"/>
                <a:gd name="T65" fmla="*/ 411 h 113"/>
                <a:gd name="T66" fmla="*/ 157 w 387"/>
                <a:gd name="T67" fmla="*/ 411 h 113"/>
                <a:gd name="T68" fmla="*/ 164 w 387"/>
                <a:gd name="T69" fmla="*/ 414 h 113"/>
                <a:gd name="T70" fmla="*/ 167 w 387"/>
                <a:gd name="T71" fmla="*/ 411 h 113"/>
                <a:gd name="T72" fmla="*/ 174 w 387"/>
                <a:gd name="T73" fmla="*/ 411 h 113"/>
                <a:gd name="T74" fmla="*/ 180 w 387"/>
                <a:gd name="T75" fmla="*/ 411 h 113"/>
                <a:gd name="T76" fmla="*/ 189 w 387"/>
                <a:gd name="T77" fmla="*/ 409 h 113"/>
                <a:gd name="T78" fmla="*/ 199 w 387"/>
                <a:gd name="T79" fmla="*/ 409 h 113"/>
                <a:gd name="T80" fmla="*/ 0 w 387"/>
                <a:gd name="T81" fmla="*/ 403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7"/>
                <a:gd name="T124" fmla="*/ 0 h 113"/>
                <a:gd name="T125" fmla="*/ 387 w 387"/>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7" h="113">
                  <a:moveTo>
                    <a:pt x="0" y="109"/>
                  </a:moveTo>
                  <a:lnTo>
                    <a:pt x="21" y="108"/>
                  </a:lnTo>
                  <a:lnTo>
                    <a:pt x="40" y="105"/>
                  </a:lnTo>
                  <a:lnTo>
                    <a:pt x="58" y="101"/>
                  </a:lnTo>
                  <a:lnTo>
                    <a:pt x="73" y="96"/>
                  </a:lnTo>
                  <a:lnTo>
                    <a:pt x="87" y="89"/>
                  </a:lnTo>
                  <a:lnTo>
                    <a:pt x="101" y="82"/>
                  </a:lnTo>
                  <a:lnTo>
                    <a:pt x="112" y="73"/>
                  </a:lnTo>
                  <a:lnTo>
                    <a:pt x="124" y="65"/>
                  </a:lnTo>
                  <a:lnTo>
                    <a:pt x="134" y="56"/>
                  </a:lnTo>
                  <a:lnTo>
                    <a:pt x="144" y="47"/>
                  </a:lnTo>
                  <a:lnTo>
                    <a:pt x="154" y="38"/>
                  </a:lnTo>
                  <a:lnTo>
                    <a:pt x="164" y="30"/>
                  </a:lnTo>
                  <a:lnTo>
                    <a:pt x="174" y="23"/>
                  </a:lnTo>
                  <a:lnTo>
                    <a:pt x="184" y="15"/>
                  </a:lnTo>
                  <a:lnTo>
                    <a:pt x="195" y="9"/>
                  </a:lnTo>
                  <a:lnTo>
                    <a:pt x="207" y="5"/>
                  </a:lnTo>
                  <a:lnTo>
                    <a:pt x="215" y="3"/>
                  </a:lnTo>
                  <a:lnTo>
                    <a:pt x="222" y="1"/>
                  </a:lnTo>
                  <a:lnTo>
                    <a:pt x="231" y="0"/>
                  </a:lnTo>
                  <a:lnTo>
                    <a:pt x="239" y="0"/>
                  </a:lnTo>
                  <a:lnTo>
                    <a:pt x="247" y="0"/>
                  </a:lnTo>
                  <a:lnTo>
                    <a:pt x="253" y="1"/>
                  </a:lnTo>
                  <a:lnTo>
                    <a:pt x="260" y="3"/>
                  </a:lnTo>
                  <a:lnTo>
                    <a:pt x="267" y="5"/>
                  </a:lnTo>
                  <a:lnTo>
                    <a:pt x="272" y="9"/>
                  </a:lnTo>
                  <a:lnTo>
                    <a:pt x="277" y="11"/>
                  </a:lnTo>
                  <a:lnTo>
                    <a:pt x="281" y="15"/>
                  </a:lnTo>
                  <a:lnTo>
                    <a:pt x="285" y="20"/>
                  </a:lnTo>
                  <a:lnTo>
                    <a:pt x="289" y="26"/>
                  </a:lnTo>
                  <a:lnTo>
                    <a:pt x="291" y="30"/>
                  </a:lnTo>
                  <a:lnTo>
                    <a:pt x="293" y="36"/>
                  </a:lnTo>
                  <a:lnTo>
                    <a:pt x="294" y="43"/>
                  </a:lnTo>
                  <a:lnTo>
                    <a:pt x="289" y="40"/>
                  </a:lnTo>
                  <a:lnTo>
                    <a:pt x="283" y="37"/>
                  </a:lnTo>
                  <a:lnTo>
                    <a:pt x="279" y="35"/>
                  </a:lnTo>
                  <a:lnTo>
                    <a:pt x="273" y="34"/>
                  </a:lnTo>
                  <a:lnTo>
                    <a:pt x="268" y="33"/>
                  </a:lnTo>
                  <a:lnTo>
                    <a:pt x="263" y="33"/>
                  </a:lnTo>
                  <a:lnTo>
                    <a:pt x="259" y="34"/>
                  </a:lnTo>
                  <a:lnTo>
                    <a:pt x="254" y="36"/>
                  </a:lnTo>
                  <a:lnTo>
                    <a:pt x="250" y="38"/>
                  </a:lnTo>
                  <a:lnTo>
                    <a:pt x="246" y="40"/>
                  </a:lnTo>
                  <a:lnTo>
                    <a:pt x="242" y="43"/>
                  </a:lnTo>
                  <a:lnTo>
                    <a:pt x="239" y="46"/>
                  </a:lnTo>
                  <a:lnTo>
                    <a:pt x="237" y="49"/>
                  </a:lnTo>
                  <a:lnTo>
                    <a:pt x="234" y="53"/>
                  </a:lnTo>
                  <a:lnTo>
                    <a:pt x="233" y="57"/>
                  </a:lnTo>
                  <a:lnTo>
                    <a:pt x="232" y="62"/>
                  </a:lnTo>
                  <a:lnTo>
                    <a:pt x="232" y="65"/>
                  </a:lnTo>
                  <a:lnTo>
                    <a:pt x="232" y="67"/>
                  </a:lnTo>
                  <a:lnTo>
                    <a:pt x="232" y="71"/>
                  </a:lnTo>
                  <a:lnTo>
                    <a:pt x="233" y="75"/>
                  </a:lnTo>
                  <a:lnTo>
                    <a:pt x="234" y="79"/>
                  </a:lnTo>
                  <a:lnTo>
                    <a:pt x="237" y="82"/>
                  </a:lnTo>
                  <a:lnTo>
                    <a:pt x="239" y="85"/>
                  </a:lnTo>
                  <a:lnTo>
                    <a:pt x="241" y="88"/>
                  </a:lnTo>
                  <a:lnTo>
                    <a:pt x="244" y="92"/>
                  </a:lnTo>
                  <a:lnTo>
                    <a:pt x="249" y="95"/>
                  </a:lnTo>
                  <a:lnTo>
                    <a:pt x="253" y="98"/>
                  </a:lnTo>
                  <a:lnTo>
                    <a:pt x="259" y="101"/>
                  </a:lnTo>
                  <a:lnTo>
                    <a:pt x="265" y="103"/>
                  </a:lnTo>
                  <a:lnTo>
                    <a:pt x="272" y="106"/>
                  </a:lnTo>
                  <a:lnTo>
                    <a:pt x="280" y="108"/>
                  </a:lnTo>
                  <a:lnTo>
                    <a:pt x="289" y="110"/>
                  </a:lnTo>
                  <a:lnTo>
                    <a:pt x="292" y="111"/>
                  </a:lnTo>
                  <a:lnTo>
                    <a:pt x="295" y="111"/>
                  </a:lnTo>
                  <a:lnTo>
                    <a:pt x="300" y="111"/>
                  </a:lnTo>
                  <a:lnTo>
                    <a:pt x="303" y="111"/>
                  </a:lnTo>
                  <a:lnTo>
                    <a:pt x="309" y="112"/>
                  </a:lnTo>
                  <a:lnTo>
                    <a:pt x="313" y="112"/>
                  </a:lnTo>
                  <a:lnTo>
                    <a:pt x="317" y="111"/>
                  </a:lnTo>
                  <a:lnTo>
                    <a:pt x="323" y="111"/>
                  </a:lnTo>
                  <a:lnTo>
                    <a:pt x="328" y="111"/>
                  </a:lnTo>
                  <a:lnTo>
                    <a:pt x="335" y="111"/>
                  </a:lnTo>
                  <a:lnTo>
                    <a:pt x="342" y="111"/>
                  </a:lnTo>
                  <a:lnTo>
                    <a:pt x="350" y="110"/>
                  </a:lnTo>
                  <a:lnTo>
                    <a:pt x="357" y="110"/>
                  </a:lnTo>
                  <a:lnTo>
                    <a:pt x="366" y="110"/>
                  </a:lnTo>
                  <a:lnTo>
                    <a:pt x="375" y="110"/>
                  </a:lnTo>
                  <a:lnTo>
                    <a:pt x="386" y="110"/>
                  </a:lnTo>
                  <a:lnTo>
                    <a:pt x="0" y="109"/>
                  </a:lnTo>
                </a:path>
              </a:pathLst>
            </a:custGeom>
            <a:solidFill>
              <a:srgbClr val="C0E7F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Freeform 135">
              <a:extLst>
                <a:ext uri="{FF2B5EF4-FFF2-40B4-BE49-F238E27FC236}">
                  <a16:creationId xmlns:a16="http://schemas.microsoft.com/office/drawing/2014/main" id="{D6543C9E-2609-F098-0196-E33AB6598D5D}"/>
                </a:ext>
              </a:extLst>
            </p:cNvPr>
            <p:cNvSpPr>
              <a:spLocks/>
            </p:cNvSpPr>
            <p:nvPr/>
          </p:nvSpPr>
          <p:spPr bwMode="auto">
            <a:xfrm>
              <a:off x="505" y="1665"/>
              <a:ext cx="1849" cy="133"/>
            </a:xfrm>
            <a:custGeom>
              <a:avLst/>
              <a:gdLst>
                <a:gd name="T0" fmla="*/ 985 w 1953"/>
                <a:gd name="T1" fmla="*/ 443 h 119"/>
                <a:gd name="T2" fmla="*/ 967 w 1953"/>
                <a:gd name="T3" fmla="*/ 443 h 119"/>
                <a:gd name="T4" fmla="*/ 946 w 1953"/>
                <a:gd name="T5" fmla="*/ 412 h 119"/>
                <a:gd name="T6" fmla="*/ 933 w 1953"/>
                <a:gd name="T7" fmla="*/ 321 h 119"/>
                <a:gd name="T8" fmla="*/ 933 w 1953"/>
                <a:gd name="T9" fmla="*/ 226 h 119"/>
                <a:gd name="T10" fmla="*/ 946 w 1953"/>
                <a:gd name="T11" fmla="*/ 151 h 119"/>
                <a:gd name="T12" fmla="*/ 965 w 1953"/>
                <a:gd name="T13" fmla="*/ 184 h 119"/>
                <a:gd name="T14" fmla="*/ 951 w 1953"/>
                <a:gd name="T15" fmla="*/ 55 h 119"/>
                <a:gd name="T16" fmla="*/ 928 w 1953"/>
                <a:gd name="T17" fmla="*/ 26 h 119"/>
                <a:gd name="T18" fmla="*/ 890 w 1953"/>
                <a:gd name="T19" fmla="*/ 169 h 119"/>
                <a:gd name="T20" fmla="*/ 849 w 1953"/>
                <a:gd name="T21" fmla="*/ 387 h 119"/>
                <a:gd name="T22" fmla="*/ 794 w 1953"/>
                <a:gd name="T23" fmla="*/ 438 h 119"/>
                <a:gd name="T24" fmla="*/ 773 w 1953"/>
                <a:gd name="T25" fmla="*/ 441 h 119"/>
                <a:gd name="T26" fmla="*/ 755 w 1953"/>
                <a:gd name="T27" fmla="*/ 429 h 119"/>
                <a:gd name="T28" fmla="*/ 734 w 1953"/>
                <a:gd name="T29" fmla="*/ 353 h 119"/>
                <a:gd name="T30" fmla="*/ 729 w 1953"/>
                <a:gd name="T31" fmla="*/ 263 h 119"/>
                <a:gd name="T32" fmla="*/ 736 w 1953"/>
                <a:gd name="T33" fmla="*/ 165 h 119"/>
                <a:gd name="T34" fmla="*/ 754 w 1953"/>
                <a:gd name="T35" fmla="*/ 148 h 119"/>
                <a:gd name="T36" fmla="*/ 756 w 1953"/>
                <a:gd name="T37" fmla="*/ 95 h 119"/>
                <a:gd name="T38" fmla="*/ 736 w 1953"/>
                <a:gd name="T39" fmla="*/ 21 h 119"/>
                <a:gd name="T40" fmla="*/ 704 w 1953"/>
                <a:gd name="T41" fmla="*/ 76 h 119"/>
                <a:gd name="T42" fmla="*/ 667 w 1953"/>
                <a:gd name="T43" fmla="*/ 295 h 119"/>
                <a:gd name="T44" fmla="*/ 608 w 1953"/>
                <a:gd name="T45" fmla="*/ 429 h 119"/>
                <a:gd name="T46" fmla="*/ 578 w 1953"/>
                <a:gd name="T47" fmla="*/ 433 h 119"/>
                <a:gd name="T48" fmla="*/ 560 w 1953"/>
                <a:gd name="T49" fmla="*/ 433 h 119"/>
                <a:gd name="T50" fmla="*/ 537 w 1953"/>
                <a:gd name="T51" fmla="*/ 387 h 119"/>
                <a:gd name="T52" fmla="*/ 527 w 1953"/>
                <a:gd name="T53" fmla="*/ 295 h 119"/>
                <a:gd name="T54" fmla="*/ 530 w 1953"/>
                <a:gd name="T55" fmla="*/ 201 h 119"/>
                <a:gd name="T56" fmla="*/ 543 w 1953"/>
                <a:gd name="T57" fmla="*/ 139 h 119"/>
                <a:gd name="T58" fmla="*/ 560 w 1953"/>
                <a:gd name="T59" fmla="*/ 151 h 119"/>
                <a:gd name="T60" fmla="*/ 545 w 1953"/>
                <a:gd name="T61" fmla="*/ 32 h 119"/>
                <a:gd name="T62" fmla="*/ 518 w 1953"/>
                <a:gd name="T63" fmla="*/ 23 h 119"/>
                <a:gd name="T64" fmla="*/ 480 w 1953"/>
                <a:gd name="T65" fmla="*/ 189 h 119"/>
                <a:gd name="T66" fmla="*/ 436 w 1953"/>
                <a:gd name="T67" fmla="*/ 396 h 119"/>
                <a:gd name="T68" fmla="*/ 385 w 1953"/>
                <a:gd name="T69" fmla="*/ 425 h 119"/>
                <a:gd name="T70" fmla="*/ 364 w 1953"/>
                <a:gd name="T71" fmla="*/ 433 h 119"/>
                <a:gd name="T72" fmla="*/ 345 w 1953"/>
                <a:gd name="T73" fmla="*/ 412 h 119"/>
                <a:gd name="T74" fmla="*/ 327 w 1953"/>
                <a:gd name="T75" fmla="*/ 332 h 119"/>
                <a:gd name="T76" fmla="*/ 325 w 1953"/>
                <a:gd name="T77" fmla="*/ 236 h 119"/>
                <a:gd name="T78" fmla="*/ 333 w 1953"/>
                <a:gd name="T79" fmla="*/ 148 h 119"/>
                <a:gd name="T80" fmla="*/ 351 w 1953"/>
                <a:gd name="T81" fmla="*/ 148 h 119"/>
                <a:gd name="T82" fmla="*/ 350 w 1953"/>
                <a:gd name="T83" fmla="*/ 63 h 119"/>
                <a:gd name="T84" fmla="*/ 327 w 1953"/>
                <a:gd name="T85" fmla="*/ 2 h 119"/>
                <a:gd name="T86" fmla="*/ 293 w 1953"/>
                <a:gd name="T87" fmla="*/ 95 h 119"/>
                <a:gd name="T88" fmla="*/ 255 w 1953"/>
                <a:gd name="T89" fmla="*/ 317 h 119"/>
                <a:gd name="T90" fmla="*/ 198 w 1953"/>
                <a:gd name="T91" fmla="*/ 420 h 119"/>
                <a:gd name="T92" fmla="*/ 169 w 1953"/>
                <a:gd name="T93" fmla="*/ 425 h 119"/>
                <a:gd name="T94" fmla="*/ 153 w 1953"/>
                <a:gd name="T95" fmla="*/ 420 h 119"/>
                <a:gd name="T96" fmla="*/ 131 w 1953"/>
                <a:gd name="T97" fmla="*/ 368 h 119"/>
                <a:gd name="T98" fmla="*/ 121 w 1953"/>
                <a:gd name="T99" fmla="*/ 269 h 119"/>
                <a:gd name="T100" fmla="*/ 126 w 1953"/>
                <a:gd name="T101" fmla="*/ 181 h 119"/>
                <a:gd name="T102" fmla="*/ 141 w 1953"/>
                <a:gd name="T103" fmla="*/ 130 h 119"/>
                <a:gd name="T104" fmla="*/ 152 w 1953"/>
                <a:gd name="T105" fmla="*/ 118 h 119"/>
                <a:gd name="T106" fmla="*/ 135 w 1953"/>
                <a:gd name="T107" fmla="*/ 4 h 119"/>
                <a:gd name="T108" fmla="*/ 109 w 1953"/>
                <a:gd name="T109" fmla="*/ 23 h 119"/>
                <a:gd name="T110" fmla="*/ 71 w 1953"/>
                <a:gd name="T111" fmla="*/ 216 h 119"/>
                <a:gd name="T112" fmla="*/ 22 w 1953"/>
                <a:gd name="T113" fmla="*/ 401 h 1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53"/>
                <a:gd name="T172" fmla="*/ 0 h 119"/>
                <a:gd name="T173" fmla="*/ 1953 w 1953"/>
                <a:gd name="T174" fmla="*/ 119 h 1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53" h="119">
                  <a:moveTo>
                    <a:pt x="1952" y="116"/>
                  </a:moveTo>
                  <a:lnTo>
                    <a:pt x="1942" y="116"/>
                  </a:lnTo>
                  <a:lnTo>
                    <a:pt x="1932" y="116"/>
                  </a:lnTo>
                  <a:lnTo>
                    <a:pt x="1923" y="116"/>
                  </a:lnTo>
                  <a:lnTo>
                    <a:pt x="1915" y="116"/>
                  </a:lnTo>
                  <a:lnTo>
                    <a:pt x="1907" y="117"/>
                  </a:lnTo>
                  <a:lnTo>
                    <a:pt x="1900" y="117"/>
                  </a:lnTo>
                  <a:lnTo>
                    <a:pt x="1895" y="117"/>
                  </a:lnTo>
                  <a:lnTo>
                    <a:pt x="1888" y="117"/>
                  </a:lnTo>
                  <a:lnTo>
                    <a:pt x="1882" y="117"/>
                  </a:lnTo>
                  <a:lnTo>
                    <a:pt x="1878" y="118"/>
                  </a:lnTo>
                  <a:lnTo>
                    <a:pt x="1874" y="118"/>
                  </a:lnTo>
                  <a:lnTo>
                    <a:pt x="1869" y="117"/>
                  </a:lnTo>
                  <a:lnTo>
                    <a:pt x="1865" y="117"/>
                  </a:lnTo>
                  <a:lnTo>
                    <a:pt x="1860" y="117"/>
                  </a:lnTo>
                  <a:lnTo>
                    <a:pt x="1857" y="117"/>
                  </a:lnTo>
                  <a:lnTo>
                    <a:pt x="1853" y="116"/>
                  </a:lnTo>
                  <a:lnTo>
                    <a:pt x="1844" y="114"/>
                  </a:lnTo>
                  <a:lnTo>
                    <a:pt x="1837" y="112"/>
                  </a:lnTo>
                  <a:lnTo>
                    <a:pt x="1830" y="109"/>
                  </a:lnTo>
                  <a:lnTo>
                    <a:pt x="1823" y="108"/>
                  </a:lnTo>
                  <a:lnTo>
                    <a:pt x="1817" y="105"/>
                  </a:lnTo>
                  <a:lnTo>
                    <a:pt x="1813" y="102"/>
                  </a:lnTo>
                  <a:lnTo>
                    <a:pt x="1810" y="98"/>
                  </a:lnTo>
                  <a:lnTo>
                    <a:pt x="1806" y="95"/>
                  </a:lnTo>
                  <a:lnTo>
                    <a:pt x="1803" y="91"/>
                  </a:lnTo>
                  <a:lnTo>
                    <a:pt x="1801" y="88"/>
                  </a:lnTo>
                  <a:lnTo>
                    <a:pt x="1798" y="85"/>
                  </a:lnTo>
                  <a:lnTo>
                    <a:pt x="1797" y="81"/>
                  </a:lnTo>
                  <a:lnTo>
                    <a:pt x="1796" y="77"/>
                  </a:lnTo>
                  <a:lnTo>
                    <a:pt x="1796" y="73"/>
                  </a:lnTo>
                  <a:lnTo>
                    <a:pt x="1796" y="70"/>
                  </a:lnTo>
                  <a:lnTo>
                    <a:pt x="1796" y="68"/>
                  </a:lnTo>
                  <a:lnTo>
                    <a:pt x="1797" y="63"/>
                  </a:lnTo>
                  <a:lnTo>
                    <a:pt x="1798" y="59"/>
                  </a:lnTo>
                  <a:lnTo>
                    <a:pt x="1801" y="55"/>
                  </a:lnTo>
                  <a:lnTo>
                    <a:pt x="1803" y="51"/>
                  </a:lnTo>
                  <a:lnTo>
                    <a:pt x="1806" y="49"/>
                  </a:lnTo>
                  <a:lnTo>
                    <a:pt x="1810" y="46"/>
                  </a:lnTo>
                  <a:lnTo>
                    <a:pt x="1814" y="44"/>
                  </a:lnTo>
                  <a:lnTo>
                    <a:pt x="1819" y="42"/>
                  </a:lnTo>
                  <a:lnTo>
                    <a:pt x="1823" y="40"/>
                  </a:lnTo>
                  <a:lnTo>
                    <a:pt x="1828" y="39"/>
                  </a:lnTo>
                  <a:lnTo>
                    <a:pt x="1832" y="39"/>
                  </a:lnTo>
                  <a:lnTo>
                    <a:pt x="1838" y="40"/>
                  </a:lnTo>
                  <a:lnTo>
                    <a:pt x="1843" y="41"/>
                  </a:lnTo>
                  <a:lnTo>
                    <a:pt x="1849" y="43"/>
                  </a:lnTo>
                  <a:lnTo>
                    <a:pt x="1853" y="46"/>
                  </a:lnTo>
                  <a:lnTo>
                    <a:pt x="1859" y="49"/>
                  </a:lnTo>
                  <a:lnTo>
                    <a:pt x="1858" y="43"/>
                  </a:lnTo>
                  <a:lnTo>
                    <a:pt x="1856" y="37"/>
                  </a:lnTo>
                  <a:lnTo>
                    <a:pt x="1853" y="31"/>
                  </a:lnTo>
                  <a:lnTo>
                    <a:pt x="1850" y="26"/>
                  </a:lnTo>
                  <a:lnTo>
                    <a:pt x="1847" y="22"/>
                  </a:lnTo>
                  <a:lnTo>
                    <a:pt x="1841" y="17"/>
                  </a:lnTo>
                  <a:lnTo>
                    <a:pt x="1837" y="14"/>
                  </a:lnTo>
                  <a:lnTo>
                    <a:pt x="1831" y="11"/>
                  </a:lnTo>
                  <a:lnTo>
                    <a:pt x="1824" y="9"/>
                  </a:lnTo>
                  <a:lnTo>
                    <a:pt x="1817" y="8"/>
                  </a:lnTo>
                  <a:lnTo>
                    <a:pt x="1811" y="7"/>
                  </a:lnTo>
                  <a:lnTo>
                    <a:pt x="1803" y="6"/>
                  </a:lnTo>
                  <a:lnTo>
                    <a:pt x="1795" y="6"/>
                  </a:lnTo>
                  <a:lnTo>
                    <a:pt x="1787" y="7"/>
                  </a:lnTo>
                  <a:lnTo>
                    <a:pt x="1778" y="9"/>
                  </a:lnTo>
                  <a:lnTo>
                    <a:pt x="1770" y="11"/>
                  </a:lnTo>
                  <a:lnTo>
                    <a:pt x="1758" y="16"/>
                  </a:lnTo>
                  <a:lnTo>
                    <a:pt x="1747" y="22"/>
                  </a:lnTo>
                  <a:lnTo>
                    <a:pt x="1737" y="29"/>
                  </a:lnTo>
                  <a:lnTo>
                    <a:pt x="1727" y="36"/>
                  </a:lnTo>
                  <a:lnTo>
                    <a:pt x="1717" y="45"/>
                  </a:lnTo>
                  <a:lnTo>
                    <a:pt x="1706" y="53"/>
                  </a:lnTo>
                  <a:lnTo>
                    <a:pt x="1696" y="62"/>
                  </a:lnTo>
                  <a:lnTo>
                    <a:pt x="1686" y="70"/>
                  </a:lnTo>
                  <a:lnTo>
                    <a:pt x="1674" y="79"/>
                  </a:lnTo>
                  <a:lnTo>
                    <a:pt x="1663" y="88"/>
                  </a:lnTo>
                  <a:lnTo>
                    <a:pt x="1649" y="95"/>
                  </a:lnTo>
                  <a:lnTo>
                    <a:pt x="1635" y="102"/>
                  </a:lnTo>
                  <a:lnTo>
                    <a:pt x="1619" y="107"/>
                  </a:lnTo>
                  <a:lnTo>
                    <a:pt x="1602" y="111"/>
                  </a:lnTo>
                  <a:lnTo>
                    <a:pt x="1582" y="114"/>
                  </a:lnTo>
                  <a:lnTo>
                    <a:pt x="1561" y="115"/>
                  </a:lnTo>
                  <a:lnTo>
                    <a:pt x="1551" y="115"/>
                  </a:lnTo>
                  <a:lnTo>
                    <a:pt x="1542" y="115"/>
                  </a:lnTo>
                  <a:lnTo>
                    <a:pt x="1533" y="115"/>
                  </a:lnTo>
                  <a:lnTo>
                    <a:pt x="1525" y="115"/>
                  </a:lnTo>
                  <a:lnTo>
                    <a:pt x="1517" y="115"/>
                  </a:lnTo>
                  <a:lnTo>
                    <a:pt x="1510" y="116"/>
                  </a:lnTo>
                  <a:lnTo>
                    <a:pt x="1504" y="116"/>
                  </a:lnTo>
                  <a:lnTo>
                    <a:pt x="1498" y="116"/>
                  </a:lnTo>
                  <a:lnTo>
                    <a:pt x="1492" y="116"/>
                  </a:lnTo>
                  <a:lnTo>
                    <a:pt x="1488" y="116"/>
                  </a:lnTo>
                  <a:lnTo>
                    <a:pt x="1483" y="116"/>
                  </a:lnTo>
                  <a:lnTo>
                    <a:pt x="1479" y="116"/>
                  </a:lnTo>
                  <a:lnTo>
                    <a:pt x="1474" y="116"/>
                  </a:lnTo>
                  <a:lnTo>
                    <a:pt x="1470" y="116"/>
                  </a:lnTo>
                  <a:lnTo>
                    <a:pt x="1467" y="115"/>
                  </a:lnTo>
                  <a:lnTo>
                    <a:pt x="1463" y="115"/>
                  </a:lnTo>
                  <a:lnTo>
                    <a:pt x="1454" y="113"/>
                  </a:lnTo>
                  <a:lnTo>
                    <a:pt x="1446" y="111"/>
                  </a:lnTo>
                  <a:lnTo>
                    <a:pt x="1438" y="108"/>
                  </a:lnTo>
                  <a:lnTo>
                    <a:pt x="1433" y="106"/>
                  </a:lnTo>
                  <a:lnTo>
                    <a:pt x="1427" y="103"/>
                  </a:lnTo>
                  <a:lnTo>
                    <a:pt x="1423" y="100"/>
                  </a:lnTo>
                  <a:lnTo>
                    <a:pt x="1418" y="97"/>
                  </a:lnTo>
                  <a:lnTo>
                    <a:pt x="1415" y="93"/>
                  </a:lnTo>
                  <a:lnTo>
                    <a:pt x="1413" y="90"/>
                  </a:lnTo>
                  <a:lnTo>
                    <a:pt x="1410" y="87"/>
                  </a:lnTo>
                  <a:lnTo>
                    <a:pt x="1408" y="83"/>
                  </a:lnTo>
                  <a:lnTo>
                    <a:pt x="1407" y="80"/>
                  </a:lnTo>
                  <a:lnTo>
                    <a:pt x="1406" y="76"/>
                  </a:lnTo>
                  <a:lnTo>
                    <a:pt x="1406" y="72"/>
                  </a:lnTo>
                  <a:lnTo>
                    <a:pt x="1406" y="69"/>
                  </a:lnTo>
                  <a:lnTo>
                    <a:pt x="1406" y="66"/>
                  </a:lnTo>
                  <a:lnTo>
                    <a:pt x="1407" y="61"/>
                  </a:lnTo>
                  <a:lnTo>
                    <a:pt x="1408" y="57"/>
                  </a:lnTo>
                  <a:lnTo>
                    <a:pt x="1410" y="53"/>
                  </a:lnTo>
                  <a:lnTo>
                    <a:pt x="1413" y="50"/>
                  </a:lnTo>
                  <a:lnTo>
                    <a:pt x="1416" y="47"/>
                  </a:lnTo>
                  <a:lnTo>
                    <a:pt x="1419" y="44"/>
                  </a:lnTo>
                  <a:lnTo>
                    <a:pt x="1424" y="42"/>
                  </a:lnTo>
                  <a:lnTo>
                    <a:pt x="1427" y="40"/>
                  </a:lnTo>
                  <a:lnTo>
                    <a:pt x="1433" y="39"/>
                  </a:lnTo>
                  <a:lnTo>
                    <a:pt x="1437" y="38"/>
                  </a:lnTo>
                  <a:lnTo>
                    <a:pt x="1442" y="38"/>
                  </a:lnTo>
                  <a:lnTo>
                    <a:pt x="1447" y="38"/>
                  </a:lnTo>
                  <a:lnTo>
                    <a:pt x="1453" y="39"/>
                  </a:lnTo>
                  <a:lnTo>
                    <a:pt x="1458" y="41"/>
                  </a:lnTo>
                  <a:lnTo>
                    <a:pt x="1463" y="44"/>
                  </a:lnTo>
                  <a:lnTo>
                    <a:pt x="1469" y="48"/>
                  </a:lnTo>
                  <a:lnTo>
                    <a:pt x="1468" y="41"/>
                  </a:lnTo>
                  <a:lnTo>
                    <a:pt x="1465" y="35"/>
                  </a:lnTo>
                  <a:lnTo>
                    <a:pt x="1463" y="30"/>
                  </a:lnTo>
                  <a:lnTo>
                    <a:pt x="1460" y="25"/>
                  </a:lnTo>
                  <a:lnTo>
                    <a:pt x="1455" y="20"/>
                  </a:lnTo>
                  <a:lnTo>
                    <a:pt x="1451" y="16"/>
                  </a:lnTo>
                  <a:lnTo>
                    <a:pt x="1446" y="12"/>
                  </a:lnTo>
                  <a:lnTo>
                    <a:pt x="1440" y="10"/>
                  </a:lnTo>
                  <a:lnTo>
                    <a:pt x="1434" y="8"/>
                  </a:lnTo>
                  <a:lnTo>
                    <a:pt x="1427" y="6"/>
                  </a:lnTo>
                  <a:lnTo>
                    <a:pt x="1419" y="5"/>
                  </a:lnTo>
                  <a:lnTo>
                    <a:pt x="1413" y="5"/>
                  </a:lnTo>
                  <a:lnTo>
                    <a:pt x="1405" y="5"/>
                  </a:lnTo>
                  <a:lnTo>
                    <a:pt x="1396" y="6"/>
                  </a:lnTo>
                  <a:lnTo>
                    <a:pt x="1388" y="8"/>
                  </a:lnTo>
                  <a:lnTo>
                    <a:pt x="1379" y="10"/>
                  </a:lnTo>
                  <a:lnTo>
                    <a:pt x="1368" y="14"/>
                  </a:lnTo>
                  <a:lnTo>
                    <a:pt x="1357" y="20"/>
                  </a:lnTo>
                  <a:lnTo>
                    <a:pt x="1347" y="27"/>
                  </a:lnTo>
                  <a:lnTo>
                    <a:pt x="1336" y="35"/>
                  </a:lnTo>
                  <a:lnTo>
                    <a:pt x="1326" y="43"/>
                  </a:lnTo>
                  <a:lnTo>
                    <a:pt x="1316" y="51"/>
                  </a:lnTo>
                  <a:lnTo>
                    <a:pt x="1306" y="61"/>
                  </a:lnTo>
                  <a:lnTo>
                    <a:pt x="1296" y="69"/>
                  </a:lnTo>
                  <a:lnTo>
                    <a:pt x="1285" y="78"/>
                  </a:lnTo>
                  <a:lnTo>
                    <a:pt x="1273" y="86"/>
                  </a:lnTo>
                  <a:lnTo>
                    <a:pt x="1259" y="93"/>
                  </a:lnTo>
                  <a:lnTo>
                    <a:pt x="1245" y="100"/>
                  </a:lnTo>
                  <a:lnTo>
                    <a:pt x="1229" y="106"/>
                  </a:lnTo>
                  <a:lnTo>
                    <a:pt x="1212" y="109"/>
                  </a:lnTo>
                  <a:lnTo>
                    <a:pt x="1192" y="112"/>
                  </a:lnTo>
                  <a:lnTo>
                    <a:pt x="1172" y="113"/>
                  </a:lnTo>
                  <a:lnTo>
                    <a:pt x="1160" y="113"/>
                  </a:lnTo>
                  <a:lnTo>
                    <a:pt x="1151" y="113"/>
                  </a:lnTo>
                  <a:lnTo>
                    <a:pt x="1142" y="114"/>
                  </a:lnTo>
                  <a:lnTo>
                    <a:pt x="1135" y="114"/>
                  </a:lnTo>
                  <a:lnTo>
                    <a:pt x="1127" y="114"/>
                  </a:lnTo>
                  <a:lnTo>
                    <a:pt x="1120" y="114"/>
                  </a:lnTo>
                  <a:lnTo>
                    <a:pt x="1113" y="114"/>
                  </a:lnTo>
                  <a:lnTo>
                    <a:pt x="1108" y="115"/>
                  </a:lnTo>
                  <a:lnTo>
                    <a:pt x="1102" y="115"/>
                  </a:lnTo>
                  <a:lnTo>
                    <a:pt x="1098" y="115"/>
                  </a:lnTo>
                  <a:lnTo>
                    <a:pt x="1093" y="115"/>
                  </a:lnTo>
                  <a:lnTo>
                    <a:pt x="1088" y="115"/>
                  </a:lnTo>
                  <a:lnTo>
                    <a:pt x="1084" y="115"/>
                  </a:lnTo>
                  <a:lnTo>
                    <a:pt x="1080" y="114"/>
                  </a:lnTo>
                  <a:lnTo>
                    <a:pt x="1076" y="114"/>
                  </a:lnTo>
                  <a:lnTo>
                    <a:pt x="1072" y="113"/>
                  </a:lnTo>
                  <a:lnTo>
                    <a:pt x="1064" y="111"/>
                  </a:lnTo>
                  <a:lnTo>
                    <a:pt x="1056" y="109"/>
                  </a:lnTo>
                  <a:lnTo>
                    <a:pt x="1048" y="108"/>
                  </a:lnTo>
                  <a:lnTo>
                    <a:pt x="1043" y="105"/>
                  </a:lnTo>
                  <a:lnTo>
                    <a:pt x="1037" y="102"/>
                  </a:lnTo>
                  <a:lnTo>
                    <a:pt x="1033" y="99"/>
                  </a:lnTo>
                  <a:lnTo>
                    <a:pt x="1028" y="95"/>
                  </a:lnTo>
                  <a:lnTo>
                    <a:pt x="1025" y="92"/>
                  </a:lnTo>
                  <a:lnTo>
                    <a:pt x="1023" y="89"/>
                  </a:lnTo>
                  <a:lnTo>
                    <a:pt x="1020" y="86"/>
                  </a:lnTo>
                  <a:lnTo>
                    <a:pt x="1018" y="82"/>
                  </a:lnTo>
                  <a:lnTo>
                    <a:pt x="1017" y="78"/>
                  </a:lnTo>
                  <a:lnTo>
                    <a:pt x="1016" y="74"/>
                  </a:lnTo>
                  <a:lnTo>
                    <a:pt x="1016" y="71"/>
                  </a:lnTo>
                  <a:lnTo>
                    <a:pt x="1016" y="68"/>
                  </a:lnTo>
                  <a:lnTo>
                    <a:pt x="1016" y="65"/>
                  </a:lnTo>
                  <a:lnTo>
                    <a:pt x="1017" y="60"/>
                  </a:lnTo>
                  <a:lnTo>
                    <a:pt x="1018" y="56"/>
                  </a:lnTo>
                  <a:lnTo>
                    <a:pt x="1020" y="52"/>
                  </a:lnTo>
                  <a:lnTo>
                    <a:pt x="1023" y="49"/>
                  </a:lnTo>
                  <a:lnTo>
                    <a:pt x="1026" y="46"/>
                  </a:lnTo>
                  <a:lnTo>
                    <a:pt x="1029" y="43"/>
                  </a:lnTo>
                  <a:lnTo>
                    <a:pt x="1034" y="41"/>
                  </a:lnTo>
                  <a:lnTo>
                    <a:pt x="1037" y="39"/>
                  </a:lnTo>
                  <a:lnTo>
                    <a:pt x="1042" y="38"/>
                  </a:lnTo>
                  <a:lnTo>
                    <a:pt x="1047" y="37"/>
                  </a:lnTo>
                  <a:lnTo>
                    <a:pt x="1052" y="36"/>
                  </a:lnTo>
                  <a:lnTo>
                    <a:pt x="1057" y="37"/>
                  </a:lnTo>
                  <a:lnTo>
                    <a:pt x="1062" y="38"/>
                  </a:lnTo>
                  <a:lnTo>
                    <a:pt x="1067" y="40"/>
                  </a:lnTo>
                  <a:lnTo>
                    <a:pt x="1073" y="43"/>
                  </a:lnTo>
                  <a:lnTo>
                    <a:pt x="1079" y="47"/>
                  </a:lnTo>
                  <a:lnTo>
                    <a:pt x="1077" y="40"/>
                  </a:lnTo>
                  <a:lnTo>
                    <a:pt x="1075" y="34"/>
                  </a:lnTo>
                  <a:lnTo>
                    <a:pt x="1073" y="29"/>
                  </a:lnTo>
                  <a:lnTo>
                    <a:pt x="1070" y="24"/>
                  </a:lnTo>
                  <a:lnTo>
                    <a:pt x="1065" y="19"/>
                  </a:lnTo>
                  <a:lnTo>
                    <a:pt x="1061" y="15"/>
                  </a:lnTo>
                  <a:lnTo>
                    <a:pt x="1055" y="11"/>
                  </a:lnTo>
                  <a:lnTo>
                    <a:pt x="1049" y="9"/>
                  </a:lnTo>
                  <a:lnTo>
                    <a:pt x="1044" y="7"/>
                  </a:lnTo>
                  <a:lnTo>
                    <a:pt x="1037" y="5"/>
                  </a:lnTo>
                  <a:lnTo>
                    <a:pt x="1029" y="4"/>
                  </a:lnTo>
                  <a:lnTo>
                    <a:pt x="1021" y="3"/>
                  </a:lnTo>
                  <a:lnTo>
                    <a:pt x="1014" y="3"/>
                  </a:lnTo>
                  <a:lnTo>
                    <a:pt x="1006" y="5"/>
                  </a:lnTo>
                  <a:lnTo>
                    <a:pt x="998" y="6"/>
                  </a:lnTo>
                  <a:lnTo>
                    <a:pt x="989" y="9"/>
                  </a:lnTo>
                  <a:lnTo>
                    <a:pt x="978" y="13"/>
                  </a:lnTo>
                  <a:lnTo>
                    <a:pt x="966" y="19"/>
                  </a:lnTo>
                  <a:lnTo>
                    <a:pt x="956" y="26"/>
                  </a:lnTo>
                  <a:lnTo>
                    <a:pt x="946" y="33"/>
                  </a:lnTo>
                  <a:lnTo>
                    <a:pt x="936" y="42"/>
                  </a:lnTo>
                  <a:lnTo>
                    <a:pt x="926" y="50"/>
                  </a:lnTo>
                  <a:lnTo>
                    <a:pt x="916" y="60"/>
                  </a:lnTo>
                  <a:lnTo>
                    <a:pt x="905" y="69"/>
                  </a:lnTo>
                  <a:lnTo>
                    <a:pt x="894" y="77"/>
                  </a:lnTo>
                  <a:lnTo>
                    <a:pt x="882" y="85"/>
                  </a:lnTo>
                  <a:lnTo>
                    <a:pt x="869" y="92"/>
                  </a:lnTo>
                  <a:lnTo>
                    <a:pt x="854" y="99"/>
                  </a:lnTo>
                  <a:lnTo>
                    <a:pt x="839" y="105"/>
                  </a:lnTo>
                  <a:lnTo>
                    <a:pt x="821" y="108"/>
                  </a:lnTo>
                  <a:lnTo>
                    <a:pt x="802" y="111"/>
                  </a:lnTo>
                  <a:lnTo>
                    <a:pt x="780" y="112"/>
                  </a:lnTo>
                  <a:lnTo>
                    <a:pt x="770" y="112"/>
                  </a:lnTo>
                  <a:lnTo>
                    <a:pt x="761" y="112"/>
                  </a:lnTo>
                  <a:lnTo>
                    <a:pt x="752" y="112"/>
                  </a:lnTo>
                  <a:lnTo>
                    <a:pt x="744" y="112"/>
                  </a:lnTo>
                  <a:lnTo>
                    <a:pt x="737" y="112"/>
                  </a:lnTo>
                  <a:lnTo>
                    <a:pt x="730" y="113"/>
                  </a:lnTo>
                  <a:lnTo>
                    <a:pt x="723" y="113"/>
                  </a:lnTo>
                  <a:lnTo>
                    <a:pt x="718" y="113"/>
                  </a:lnTo>
                  <a:lnTo>
                    <a:pt x="712" y="113"/>
                  </a:lnTo>
                  <a:lnTo>
                    <a:pt x="707" y="114"/>
                  </a:lnTo>
                  <a:lnTo>
                    <a:pt x="702" y="114"/>
                  </a:lnTo>
                  <a:lnTo>
                    <a:pt x="697" y="113"/>
                  </a:lnTo>
                  <a:lnTo>
                    <a:pt x="693" y="113"/>
                  </a:lnTo>
                  <a:lnTo>
                    <a:pt x="690" y="113"/>
                  </a:lnTo>
                  <a:lnTo>
                    <a:pt x="685" y="112"/>
                  </a:lnTo>
                  <a:lnTo>
                    <a:pt x="682" y="112"/>
                  </a:lnTo>
                  <a:lnTo>
                    <a:pt x="673" y="110"/>
                  </a:lnTo>
                  <a:lnTo>
                    <a:pt x="665" y="108"/>
                  </a:lnTo>
                  <a:lnTo>
                    <a:pt x="658" y="106"/>
                  </a:lnTo>
                  <a:lnTo>
                    <a:pt x="653" y="104"/>
                  </a:lnTo>
                  <a:lnTo>
                    <a:pt x="647" y="100"/>
                  </a:lnTo>
                  <a:lnTo>
                    <a:pt x="642" y="97"/>
                  </a:lnTo>
                  <a:lnTo>
                    <a:pt x="638" y="94"/>
                  </a:lnTo>
                  <a:lnTo>
                    <a:pt x="635" y="90"/>
                  </a:lnTo>
                  <a:lnTo>
                    <a:pt x="631" y="88"/>
                  </a:lnTo>
                  <a:lnTo>
                    <a:pt x="629" y="84"/>
                  </a:lnTo>
                  <a:lnTo>
                    <a:pt x="628" y="80"/>
                  </a:lnTo>
                  <a:lnTo>
                    <a:pt x="627" y="77"/>
                  </a:lnTo>
                  <a:lnTo>
                    <a:pt x="626" y="73"/>
                  </a:lnTo>
                  <a:lnTo>
                    <a:pt x="626" y="69"/>
                  </a:lnTo>
                  <a:lnTo>
                    <a:pt x="626" y="67"/>
                  </a:lnTo>
                  <a:lnTo>
                    <a:pt x="626" y="63"/>
                  </a:lnTo>
                  <a:lnTo>
                    <a:pt x="626" y="59"/>
                  </a:lnTo>
                  <a:lnTo>
                    <a:pt x="628" y="55"/>
                  </a:lnTo>
                  <a:lnTo>
                    <a:pt x="630" y="51"/>
                  </a:lnTo>
                  <a:lnTo>
                    <a:pt x="632" y="48"/>
                  </a:lnTo>
                  <a:lnTo>
                    <a:pt x="636" y="45"/>
                  </a:lnTo>
                  <a:lnTo>
                    <a:pt x="639" y="42"/>
                  </a:lnTo>
                  <a:lnTo>
                    <a:pt x="642" y="39"/>
                  </a:lnTo>
                  <a:lnTo>
                    <a:pt x="647" y="38"/>
                  </a:lnTo>
                  <a:lnTo>
                    <a:pt x="651" y="36"/>
                  </a:lnTo>
                  <a:lnTo>
                    <a:pt x="657" y="35"/>
                  </a:lnTo>
                  <a:lnTo>
                    <a:pt x="662" y="35"/>
                  </a:lnTo>
                  <a:lnTo>
                    <a:pt x="667" y="36"/>
                  </a:lnTo>
                  <a:lnTo>
                    <a:pt x="672" y="37"/>
                  </a:lnTo>
                  <a:lnTo>
                    <a:pt x="677" y="39"/>
                  </a:lnTo>
                  <a:lnTo>
                    <a:pt x="683" y="41"/>
                  </a:lnTo>
                  <a:lnTo>
                    <a:pt x="688" y="45"/>
                  </a:lnTo>
                  <a:lnTo>
                    <a:pt x="687" y="38"/>
                  </a:lnTo>
                  <a:lnTo>
                    <a:pt x="685" y="32"/>
                  </a:lnTo>
                  <a:lnTo>
                    <a:pt x="683" y="27"/>
                  </a:lnTo>
                  <a:lnTo>
                    <a:pt x="679" y="22"/>
                  </a:lnTo>
                  <a:lnTo>
                    <a:pt x="675" y="17"/>
                  </a:lnTo>
                  <a:lnTo>
                    <a:pt x="670" y="13"/>
                  </a:lnTo>
                  <a:lnTo>
                    <a:pt x="665" y="10"/>
                  </a:lnTo>
                  <a:lnTo>
                    <a:pt x="659" y="8"/>
                  </a:lnTo>
                  <a:lnTo>
                    <a:pt x="654" y="5"/>
                  </a:lnTo>
                  <a:lnTo>
                    <a:pt x="646" y="3"/>
                  </a:lnTo>
                  <a:lnTo>
                    <a:pt x="639" y="2"/>
                  </a:lnTo>
                  <a:lnTo>
                    <a:pt x="631" y="2"/>
                  </a:lnTo>
                  <a:lnTo>
                    <a:pt x="623" y="2"/>
                  </a:lnTo>
                  <a:lnTo>
                    <a:pt x="616" y="3"/>
                  </a:lnTo>
                  <a:lnTo>
                    <a:pt x="608" y="5"/>
                  </a:lnTo>
                  <a:lnTo>
                    <a:pt x="599" y="8"/>
                  </a:lnTo>
                  <a:lnTo>
                    <a:pt x="588" y="11"/>
                  </a:lnTo>
                  <a:lnTo>
                    <a:pt x="576" y="17"/>
                  </a:lnTo>
                  <a:lnTo>
                    <a:pt x="566" y="25"/>
                  </a:lnTo>
                  <a:lnTo>
                    <a:pt x="555" y="32"/>
                  </a:lnTo>
                  <a:lnTo>
                    <a:pt x="546" y="41"/>
                  </a:lnTo>
                  <a:lnTo>
                    <a:pt x="536" y="49"/>
                  </a:lnTo>
                  <a:lnTo>
                    <a:pt x="526" y="58"/>
                  </a:lnTo>
                  <a:lnTo>
                    <a:pt x="515" y="67"/>
                  </a:lnTo>
                  <a:lnTo>
                    <a:pt x="503" y="75"/>
                  </a:lnTo>
                  <a:lnTo>
                    <a:pt x="491" y="84"/>
                  </a:lnTo>
                  <a:lnTo>
                    <a:pt x="479" y="90"/>
                  </a:lnTo>
                  <a:lnTo>
                    <a:pt x="464" y="97"/>
                  </a:lnTo>
                  <a:lnTo>
                    <a:pt x="448" y="103"/>
                  </a:lnTo>
                  <a:lnTo>
                    <a:pt x="431" y="108"/>
                  </a:lnTo>
                  <a:lnTo>
                    <a:pt x="411" y="109"/>
                  </a:lnTo>
                  <a:lnTo>
                    <a:pt x="390" y="111"/>
                  </a:lnTo>
                  <a:lnTo>
                    <a:pt x="380" y="111"/>
                  </a:lnTo>
                  <a:lnTo>
                    <a:pt x="371" y="111"/>
                  </a:lnTo>
                  <a:lnTo>
                    <a:pt x="362" y="111"/>
                  </a:lnTo>
                  <a:lnTo>
                    <a:pt x="354" y="111"/>
                  </a:lnTo>
                  <a:lnTo>
                    <a:pt x="346" y="111"/>
                  </a:lnTo>
                  <a:lnTo>
                    <a:pt x="340" y="111"/>
                  </a:lnTo>
                  <a:lnTo>
                    <a:pt x="333" y="112"/>
                  </a:lnTo>
                  <a:lnTo>
                    <a:pt x="327" y="112"/>
                  </a:lnTo>
                  <a:lnTo>
                    <a:pt x="322" y="112"/>
                  </a:lnTo>
                  <a:lnTo>
                    <a:pt x="317" y="112"/>
                  </a:lnTo>
                  <a:lnTo>
                    <a:pt x="312" y="112"/>
                  </a:lnTo>
                  <a:lnTo>
                    <a:pt x="307" y="112"/>
                  </a:lnTo>
                  <a:lnTo>
                    <a:pt x="303" y="112"/>
                  </a:lnTo>
                  <a:lnTo>
                    <a:pt x="299" y="112"/>
                  </a:lnTo>
                  <a:lnTo>
                    <a:pt x="296" y="111"/>
                  </a:lnTo>
                  <a:lnTo>
                    <a:pt x="292" y="111"/>
                  </a:lnTo>
                  <a:lnTo>
                    <a:pt x="283" y="109"/>
                  </a:lnTo>
                  <a:lnTo>
                    <a:pt x="275" y="107"/>
                  </a:lnTo>
                  <a:lnTo>
                    <a:pt x="268" y="105"/>
                  </a:lnTo>
                  <a:lnTo>
                    <a:pt x="262" y="102"/>
                  </a:lnTo>
                  <a:lnTo>
                    <a:pt x="257" y="99"/>
                  </a:lnTo>
                  <a:lnTo>
                    <a:pt x="252" y="96"/>
                  </a:lnTo>
                  <a:lnTo>
                    <a:pt x="248" y="92"/>
                  </a:lnTo>
                  <a:lnTo>
                    <a:pt x="244" y="89"/>
                  </a:lnTo>
                  <a:lnTo>
                    <a:pt x="241" y="86"/>
                  </a:lnTo>
                  <a:lnTo>
                    <a:pt x="239" y="83"/>
                  </a:lnTo>
                  <a:lnTo>
                    <a:pt x="238" y="79"/>
                  </a:lnTo>
                  <a:lnTo>
                    <a:pt x="237" y="75"/>
                  </a:lnTo>
                  <a:lnTo>
                    <a:pt x="235" y="72"/>
                  </a:lnTo>
                  <a:lnTo>
                    <a:pt x="234" y="69"/>
                  </a:lnTo>
                  <a:lnTo>
                    <a:pt x="234" y="65"/>
                  </a:lnTo>
                  <a:lnTo>
                    <a:pt x="235" y="62"/>
                  </a:lnTo>
                  <a:lnTo>
                    <a:pt x="235" y="57"/>
                  </a:lnTo>
                  <a:lnTo>
                    <a:pt x="238" y="53"/>
                  </a:lnTo>
                  <a:lnTo>
                    <a:pt x="240" y="49"/>
                  </a:lnTo>
                  <a:lnTo>
                    <a:pt x="242" y="47"/>
                  </a:lnTo>
                  <a:lnTo>
                    <a:pt x="246" y="43"/>
                  </a:lnTo>
                  <a:lnTo>
                    <a:pt x="249" y="40"/>
                  </a:lnTo>
                  <a:lnTo>
                    <a:pt x="252" y="38"/>
                  </a:lnTo>
                  <a:lnTo>
                    <a:pt x="257" y="36"/>
                  </a:lnTo>
                  <a:lnTo>
                    <a:pt x="261" y="35"/>
                  </a:lnTo>
                  <a:lnTo>
                    <a:pt x="266" y="34"/>
                  </a:lnTo>
                  <a:lnTo>
                    <a:pt x="271" y="34"/>
                  </a:lnTo>
                  <a:lnTo>
                    <a:pt x="277" y="34"/>
                  </a:lnTo>
                  <a:lnTo>
                    <a:pt x="281" y="35"/>
                  </a:lnTo>
                  <a:lnTo>
                    <a:pt x="287" y="37"/>
                  </a:lnTo>
                  <a:lnTo>
                    <a:pt x="293" y="40"/>
                  </a:lnTo>
                  <a:lnTo>
                    <a:pt x="298" y="44"/>
                  </a:lnTo>
                  <a:lnTo>
                    <a:pt x="297" y="37"/>
                  </a:lnTo>
                  <a:lnTo>
                    <a:pt x="295" y="31"/>
                  </a:lnTo>
                  <a:lnTo>
                    <a:pt x="293" y="26"/>
                  </a:lnTo>
                  <a:lnTo>
                    <a:pt x="289" y="21"/>
                  </a:lnTo>
                  <a:lnTo>
                    <a:pt x="285" y="16"/>
                  </a:lnTo>
                  <a:lnTo>
                    <a:pt x="280" y="12"/>
                  </a:lnTo>
                  <a:lnTo>
                    <a:pt x="275" y="9"/>
                  </a:lnTo>
                  <a:lnTo>
                    <a:pt x="269" y="6"/>
                  </a:lnTo>
                  <a:lnTo>
                    <a:pt x="262" y="4"/>
                  </a:lnTo>
                  <a:lnTo>
                    <a:pt x="256" y="2"/>
                  </a:lnTo>
                  <a:lnTo>
                    <a:pt x="249" y="1"/>
                  </a:lnTo>
                  <a:lnTo>
                    <a:pt x="241" y="0"/>
                  </a:lnTo>
                  <a:lnTo>
                    <a:pt x="233" y="1"/>
                  </a:lnTo>
                  <a:lnTo>
                    <a:pt x="225" y="2"/>
                  </a:lnTo>
                  <a:lnTo>
                    <a:pt x="216" y="3"/>
                  </a:lnTo>
                  <a:lnTo>
                    <a:pt x="209" y="6"/>
                  </a:lnTo>
                  <a:lnTo>
                    <a:pt x="196" y="10"/>
                  </a:lnTo>
                  <a:lnTo>
                    <a:pt x="186" y="16"/>
                  </a:lnTo>
                  <a:lnTo>
                    <a:pt x="175" y="23"/>
                  </a:lnTo>
                  <a:lnTo>
                    <a:pt x="165" y="31"/>
                  </a:lnTo>
                  <a:lnTo>
                    <a:pt x="156" y="39"/>
                  </a:lnTo>
                  <a:lnTo>
                    <a:pt x="146" y="48"/>
                  </a:lnTo>
                  <a:lnTo>
                    <a:pt x="136" y="57"/>
                  </a:lnTo>
                  <a:lnTo>
                    <a:pt x="124" y="66"/>
                  </a:lnTo>
                  <a:lnTo>
                    <a:pt x="113" y="74"/>
                  </a:lnTo>
                  <a:lnTo>
                    <a:pt x="101" y="82"/>
                  </a:lnTo>
                  <a:lnTo>
                    <a:pt x="87" y="89"/>
                  </a:lnTo>
                  <a:lnTo>
                    <a:pt x="74" y="96"/>
                  </a:lnTo>
                  <a:lnTo>
                    <a:pt x="58" y="102"/>
                  </a:lnTo>
                  <a:lnTo>
                    <a:pt x="40" y="106"/>
                  </a:lnTo>
                  <a:lnTo>
                    <a:pt x="21" y="108"/>
                  </a:lnTo>
                  <a:lnTo>
                    <a:pt x="0" y="109"/>
                  </a:lnTo>
                  <a:lnTo>
                    <a:pt x="1952" y="116"/>
                  </a:lnTo>
                </a:path>
              </a:pathLst>
            </a:custGeom>
            <a:solidFill>
              <a:srgbClr val="C0E7F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Freeform 136">
              <a:extLst>
                <a:ext uri="{FF2B5EF4-FFF2-40B4-BE49-F238E27FC236}">
                  <a16:creationId xmlns:a16="http://schemas.microsoft.com/office/drawing/2014/main" id="{7F0BB4FB-5BE5-D75F-5DFD-B71A65A186FC}"/>
                </a:ext>
              </a:extLst>
            </p:cNvPr>
            <p:cNvSpPr>
              <a:spLocks/>
            </p:cNvSpPr>
            <p:nvPr/>
          </p:nvSpPr>
          <p:spPr bwMode="auto">
            <a:xfrm>
              <a:off x="2359" y="1673"/>
              <a:ext cx="365" cy="126"/>
            </a:xfrm>
            <a:custGeom>
              <a:avLst/>
              <a:gdLst>
                <a:gd name="T0" fmla="*/ 9 w 386"/>
                <a:gd name="T1" fmla="*/ 396 h 113"/>
                <a:gd name="T2" fmla="*/ 28 w 386"/>
                <a:gd name="T3" fmla="*/ 377 h 113"/>
                <a:gd name="T4" fmla="*/ 43 w 386"/>
                <a:gd name="T5" fmla="*/ 329 h 113"/>
                <a:gd name="T6" fmla="*/ 58 w 386"/>
                <a:gd name="T7" fmla="*/ 279 h 113"/>
                <a:gd name="T8" fmla="*/ 69 w 386"/>
                <a:gd name="T9" fmla="*/ 210 h 113"/>
                <a:gd name="T10" fmla="*/ 78 w 386"/>
                <a:gd name="T11" fmla="*/ 145 h 113"/>
                <a:gd name="T12" fmla="*/ 89 w 386"/>
                <a:gd name="T13" fmla="*/ 86 h 113"/>
                <a:gd name="T14" fmla="*/ 99 w 386"/>
                <a:gd name="T15" fmla="*/ 35 h 113"/>
                <a:gd name="T16" fmla="*/ 110 w 386"/>
                <a:gd name="T17" fmla="*/ 3 h 113"/>
                <a:gd name="T18" fmla="*/ 117 w 386"/>
                <a:gd name="T19" fmla="*/ 1 h 113"/>
                <a:gd name="T20" fmla="*/ 125 w 386"/>
                <a:gd name="T21" fmla="*/ 1 h 113"/>
                <a:gd name="T22" fmla="*/ 132 w 386"/>
                <a:gd name="T23" fmla="*/ 4 h 113"/>
                <a:gd name="T24" fmla="*/ 139 w 386"/>
                <a:gd name="T25" fmla="*/ 31 h 113"/>
                <a:gd name="T26" fmla="*/ 144 w 386"/>
                <a:gd name="T27" fmla="*/ 60 h 113"/>
                <a:gd name="T28" fmla="*/ 147 w 386"/>
                <a:gd name="T29" fmla="*/ 96 h 113"/>
                <a:gd name="T30" fmla="*/ 149 w 386"/>
                <a:gd name="T31" fmla="*/ 136 h 113"/>
                <a:gd name="T32" fmla="*/ 147 w 386"/>
                <a:gd name="T33" fmla="*/ 148 h 113"/>
                <a:gd name="T34" fmla="*/ 142 w 386"/>
                <a:gd name="T35" fmla="*/ 130 h 113"/>
                <a:gd name="T36" fmla="*/ 137 w 386"/>
                <a:gd name="T37" fmla="*/ 123 h 113"/>
                <a:gd name="T38" fmla="*/ 132 w 386"/>
                <a:gd name="T39" fmla="*/ 130 h 113"/>
                <a:gd name="T40" fmla="*/ 127 w 386"/>
                <a:gd name="T41" fmla="*/ 137 h 113"/>
                <a:gd name="T42" fmla="*/ 124 w 386"/>
                <a:gd name="T43" fmla="*/ 162 h 113"/>
                <a:gd name="T44" fmla="*/ 121 w 386"/>
                <a:gd name="T45" fmla="*/ 183 h 113"/>
                <a:gd name="T46" fmla="*/ 118 w 386"/>
                <a:gd name="T47" fmla="*/ 210 h 113"/>
                <a:gd name="T48" fmla="*/ 118 w 386"/>
                <a:gd name="T49" fmla="*/ 238 h 113"/>
                <a:gd name="T50" fmla="*/ 118 w 386"/>
                <a:gd name="T51" fmla="*/ 261 h 113"/>
                <a:gd name="T52" fmla="*/ 118 w 386"/>
                <a:gd name="T53" fmla="*/ 291 h 113"/>
                <a:gd name="T54" fmla="*/ 122 w 386"/>
                <a:gd name="T55" fmla="*/ 314 h 113"/>
                <a:gd name="T56" fmla="*/ 125 w 386"/>
                <a:gd name="T57" fmla="*/ 339 h 113"/>
                <a:gd name="T58" fmla="*/ 129 w 386"/>
                <a:gd name="T59" fmla="*/ 367 h 113"/>
                <a:gd name="T60" fmla="*/ 135 w 386"/>
                <a:gd name="T61" fmla="*/ 387 h 113"/>
                <a:gd name="T62" fmla="*/ 143 w 386"/>
                <a:gd name="T63" fmla="*/ 403 h 113"/>
                <a:gd name="T64" fmla="*/ 148 w 386"/>
                <a:gd name="T65" fmla="*/ 411 h 113"/>
                <a:gd name="T66" fmla="*/ 153 w 386"/>
                <a:gd name="T67" fmla="*/ 414 h 113"/>
                <a:gd name="T68" fmla="*/ 157 w 386"/>
                <a:gd name="T69" fmla="*/ 414 h 113"/>
                <a:gd name="T70" fmla="*/ 163 w 386"/>
                <a:gd name="T71" fmla="*/ 414 h 113"/>
                <a:gd name="T72" fmla="*/ 168 w 386"/>
                <a:gd name="T73" fmla="*/ 414 h 113"/>
                <a:gd name="T74" fmla="*/ 173 w 386"/>
                <a:gd name="T75" fmla="*/ 411 h 113"/>
                <a:gd name="T76" fmla="*/ 183 w 386"/>
                <a:gd name="T77" fmla="*/ 411 h 113"/>
                <a:gd name="T78" fmla="*/ 192 w 386"/>
                <a:gd name="T79" fmla="*/ 409 h 113"/>
                <a:gd name="T80" fmla="*/ 0 w 386"/>
                <a:gd name="T81" fmla="*/ 403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6"/>
                <a:gd name="T124" fmla="*/ 0 h 113"/>
                <a:gd name="T125" fmla="*/ 386 w 386"/>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6" h="113">
                  <a:moveTo>
                    <a:pt x="0" y="109"/>
                  </a:moveTo>
                  <a:lnTo>
                    <a:pt x="21" y="108"/>
                  </a:lnTo>
                  <a:lnTo>
                    <a:pt x="40" y="105"/>
                  </a:lnTo>
                  <a:lnTo>
                    <a:pt x="56" y="102"/>
                  </a:lnTo>
                  <a:lnTo>
                    <a:pt x="72" y="96"/>
                  </a:lnTo>
                  <a:lnTo>
                    <a:pt x="86" y="89"/>
                  </a:lnTo>
                  <a:lnTo>
                    <a:pt x="100" y="82"/>
                  </a:lnTo>
                  <a:lnTo>
                    <a:pt x="112" y="74"/>
                  </a:lnTo>
                  <a:lnTo>
                    <a:pt x="123" y="65"/>
                  </a:lnTo>
                  <a:lnTo>
                    <a:pt x="133" y="57"/>
                  </a:lnTo>
                  <a:lnTo>
                    <a:pt x="143" y="47"/>
                  </a:lnTo>
                  <a:lnTo>
                    <a:pt x="153" y="39"/>
                  </a:lnTo>
                  <a:lnTo>
                    <a:pt x="163" y="31"/>
                  </a:lnTo>
                  <a:lnTo>
                    <a:pt x="173" y="23"/>
                  </a:lnTo>
                  <a:lnTo>
                    <a:pt x="183" y="16"/>
                  </a:lnTo>
                  <a:lnTo>
                    <a:pt x="194" y="10"/>
                  </a:lnTo>
                  <a:lnTo>
                    <a:pt x="206" y="6"/>
                  </a:lnTo>
                  <a:lnTo>
                    <a:pt x="214" y="3"/>
                  </a:lnTo>
                  <a:lnTo>
                    <a:pt x="222" y="2"/>
                  </a:lnTo>
                  <a:lnTo>
                    <a:pt x="230" y="1"/>
                  </a:lnTo>
                  <a:lnTo>
                    <a:pt x="238" y="0"/>
                  </a:lnTo>
                  <a:lnTo>
                    <a:pt x="246" y="1"/>
                  </a:lnTo>
                  <a:lnTo>
                    <a:pt x="252" y="2"/>
                  </a:lnTo>
                  <a:lnTo>
                    <a:pt x="259" y="4"/>
                  </a:lnTo>
                  <a:lnTo>
                    <a:pt x="266" y="6"/>
                  </a:lnTo>
                  <a:lnTo>
                    <a:pt x="271" y="9"/>
                  </a:lnTo>
                  <a:lnTo>
                    <a:pt x="275" y="12"/>
                  </a:lnTo>
                  <a:lnTo>
                    <a:pt x="281" y="16"/>
                  </a:lnTo>
                  <a:lnTo>
                    <a:pt x="284" y="21"/>
                  </a:lnTo>
                  <a:lnTo>
                    <a:pt x="288" y="26"/>
                  </a:lnTo>
                  <a:lnTo>
                    <a:pt x="290" y="31"/>
                  </a:lnTo>
                  <a:lnTo>
                    <a:pt x="292" y="37"/>
                  </a:lnTo>
                  <a:lnTo>
                    <a:pt x="293" y="44"/>
                  </a:lnTo>
                  <a:lnTo>
                    <a:pt x="288" y="40"/>
                  </a:lnTo>
                  <a:lnTo>
                    <a:pt x="282" y="37"/>
                  </a:lnTo>
                  <a:lnTo>
                    <a:pt x="278" y="35"/>
                  </a:lnTo>
                  <a:lnTo>
                    <a:pt x="272" y="34"/>
                  </a:lnTo>
                  <a:lnTo>
                    <a:pt x="268" y="34"/>
                  </a:lnTo>
                  <a:lnTo>
                    <a:pt x="262" y="34"/>
                  </a:lnTo>
                  <a:lnTo>
                    <a:pt x="258" y="35"/>
                  </a:lnTo>
                  <a:lnTo>
                    <a:pt x="253" y="36"/>
                  </a:lnTo>
                  <a:lnTo>
                    <a:pt x="249" y="38"/>
                  </a:lnTo>
                  <a:lnTo>
                    <a:pt x="244" y="40"/>
                  </a:lnTo>
                  <a:lnTo>
                    <a:pt x="241" y="43"/>
                  </a:lnTo>
                  <a:lnTo>
                    <a:pt x="239" y="47"/>
                  </a:lnTo>
                  <a:lnTo>
                    <a:pt x="236" y="49"/>
                  </a:lnTo>
                  <a:lnTo>
                    <a:pt x="233" y="53"/>
                  </a:lnTo>
                  <a:lnTo>
                    <a:pt x="232" y="57"/>
                  </a:lnTo>
                  <a:lnTo>
                    <a:pt x="231" y="62"/>
                  </a:lnTo>
                  <a:lnTo>
                    <a:pt x="231" y="65"/>
                  </a:lnTo>
                  <a:lnTo>
                    <a:pt x="231" y="68"/>
                  </a:lnTo>
                  <a:lnTo>
                    <a:pt x="231" y="71"/>
                  </a:lnTo>
                  <a:lnTo>
                    <a:pt x="232" y="75"/>
                  </a:lnTo>
                  <a:lnTo>
                    <a:pt x="233" y="79"/>
                  </a:lnTo>
                  <a:lnTo>
                    <a:pt x="236" y="83"/>
                  </a:lnTo>
                  <a:lnTo>
                    <a:pt x="238" y="85"/>
                  </a:lnTo>
                  <a:lnTo>
                    <a:pt x="240" y="89"/>
                  </a:lnTo>
                  <a:lnTo>
                    <a:pt x="244" y="92"/>
                  </a:lnTo>
                  <a:lnTo>
                    <a:pt x="248" y="96"/>
                  </a:lnTo>
                  <a:lnTo>
                    <a:pt x="252" y="99"/>
                  </a:lnTo>
                  <a:lnTo>
                    <a:pt x="258" y="102"/>
                  </a:lnTo>
                  <a:lnTo>
                    <a:pt x="264" y="104"/>
                  </a:lnTo>
                  <a:lnTo>
                    <a:pt x="271" y="106"/>
                  </a:lnTo>
                  <a:lnTo>
                    <a:pt x="279" y="109"/>
                  </a:lnTo>
                  <a:lnTo>
                    <a:pt x="288" y="110"/>
                  </a:lnTo>
                  <a:lnTo>
                    <a:pt x="291" y="111"/>
                  </a:lnTo>
                  <a:lnTo>
                    <a:pt x="294" y="112"/>
                  </a:lnTo>
                  <a:lnTo>
                    <a:pt x="299" y="112"/>
                  </a:lnTo>
                  <a:lnTo>
                    <a:pt x="303" y="112"/>
                  </a:lnTo>
                  <a:lnTo>
                    <a:pt x="308" y="112"/>
                  </a:lnTo>
                  <a:lnTo>
                    <a:pt x="312" y="112"/>
                  </a:lnTo>
                  <a:lnTo>
                    <a:pt x="318" y="112"/>
                  </a:lnTo>
                  <a:lnTo>
                    <a:pt x="323" y="112"/>
                  </a:lnTo>
                  <a:lnTo>
                    <a:pt x="329" y="112"/>
                  </a:lnTo>
                  <a:lnTo>
                    <a:pt x="334" y="111"/>
                  </a:lnTo>
                  <a:lnTo>
                    <a:pt x="342" y="111"/>
                  </a:lnTo>
                  <a:lnTo>
                    <a:pt x="348" y="111"/>
                  </a:lnTo>
                  <a:lnTo>
                    <a:pt x="357" y="111"/>
                  </a:lnTo>
                  <a:lnTo>
                    <a:pt x="365" y="110"/>
                  </a:lnTo>
                  <a:lnTo>
                    <a:pt x="375" y="110"/>
                  </a:lnTo>
                  <a:lnTo>
                    <a:pt x="385" y="110"/>
                  </a:lnTo>
                  <a:lnTo>
                    <a:pt x="0" y="109"/>
                  </a:lnTo>
                </a:path>
              </a:pathLst>
            </a:custGeom>
            <a:solidFill>
              <a:srgbClr val="C0E7F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Freeform 137">
              <a:extLst>
                <a:ext uri="{FF2B5EF4-FFF2-40B4-BE49-F238E27FC236}">
                  <a16:creationId xmlns:a16="http://schemas.microsoft.com/office/drawing/2014/main" id="{357465C6-AC0C-F35F-481F-C8F38D26F6B9}"/>
                </a:ext>
              </a:extLst>
            </p:cNvPr>
            <p:cNvSpPr>
              <a:spLocks/>
            </p:cNvSpPr>
            <p:nvPr/>
          </p:nvSpPr>
          <p:spPr bwMode="auto">
            <a:xfrm>
              <a:off x="2729" y="1675"/>
              <a:ext cx="366" cy="126"/>
            </a:xfrm>
            <a:custGeom>
              <a:avLst/>
              <a:gdLst>
                <a:gd name="T0" fmla="*/ 9 w 386"/>
                <a:gd name="T1" fmla="*/ 394 h 113"/>
                <a:gd name="T2" fmla="*/ 29 w 386"/>
                <a:gd name="T3" fmla="*/ 374 h 113"/>
                <a:gd name="T4" fmla="*/ 46 w 386"/>
                <a:gd name="T5" fmla="*/ 324 h 113"/>
                <a:gd name="T6" fmla="*/ 60 w 386"/>
                <a:gd name="T7" fmla="*/ 268 h 113"/>
                <a:gd name="T8" fmla="*/ 70 w 386"/>
                <a:gd name="T9" fmla="*/ 205 h 113"/>
                <a:gd name="T10" fmla="*/ 82 w 386"/>
                <a:gd name="T11" fmla="*/ 137 h 113"/>
                <a:gd name="T12" fmla="*/ 91 w 386"/>
                <a:gd name="T13" fmla="*/ 86 h 113"/>
                <a:gd name="T14" fmla="*/ 101 w 386"/>
                <a:gd name="T15" fmla="*/ 31 h 113"/>
                <a:gd name="T16" fmla="*/ 113 w 386"/>
                <a:gd name="T17" fmla="*/ 3 h 113"/>
                <a:gd name="T18" fmla="*/ 121 w 386"/>
                <a:gd name="T19" fmla="*/ 0 h 113"/>
                <a:gd name="T20" fmla="*/ 130 w 386"/>
                <a:gd name="T21" fmla="*/ 0 h 113"/>
                <a:gd name="T22" fmla="*/ 137 w 386"/>
                <a:gd name="T23" fmla="*/ 3 h 113"/>
                <a:gd name="T24" fmla="*/ 143 w 386"/>
                <a:gd name="T25" fmla="*/ 31 h 113"/>
                <a:gd name="T26" fmla="*/ 148 w 386"/>
                <a:gd name="T27" fmla="*/ 56 h 113"/>
                <a:gd name="T28" fmla="*/ 153 w 386"/>
                <a:gd name="T29" fmla="*/ 96 h 113"/>
                <a:gd name="T30" fmla="*/ 156 w 386"/>
                <a:gd name="T31" fmla="*/ 136 h 113"/>
                <a:gd name="T32" fmla="*/ 153 w 386"/>
                <a:gd name="T33" fmla="*/ 148 h 113"/>
                <a:gd name="T34" fmla="*/ 148 w 386"/>
                <a:gd name="T35" fmla="*/ 130 h 113"/>
                <a:gd name="T36" fmla="*/ 141 w 386"/>
                <a:gd name="T37" fmla="*/ 122 h 113"/>
                <a:gd name="T38" fmla="*/ 137 w 386"/>
                <a:gd name="T39" fmla="*/ 123 h 113"/>
                <a:gd name="T40" fmla="*/ 132 w 386"/>
                <a:gd name="T41" fmla="*/ 136 h 113"/>
                <a:gd name="T42" fmla="*/ 127 w 386"/>
                <a:gd name="T43" fmla="*/ 162 h 113"/>
                <a:gd name="T44" fmla="*/ 125 w 386"/>
                <a:gd name="T45" fmla="*/ 183 h 113"/>
                <a:gd name="T46" fmla="*/ 123 w 386"/>
                <a:gd name="T47" fmla="*/ 210 h 113"/>
                <a:gd name="T48" fmla="*/ 122 w 386"/>
                <a:gd name="T49" fmla="*/ 238 h 113"/>
                <a:gd name="T50" fmla="*/ 123 w 386"/>
                <a:gd name="T51" fmla="*/ 261 h 113"/>
                <a:gd name="T52" fmla="*/ 124 w 386"/>
                <a:gd name="T53" fmla="*/ 285 h 113"/>
                <a:gd name="T54" fmla="*/ 126 w 386"/>
                <a:gd name="T55" fmla="*/ 314 h 113"/>
                <a:gd name="T56" fmla="*/ 129 w 386"/>
                <a:gd name="T57" fmla="*/ 339 h 113"/>
                <a:gd name="T58" fmla="*/ 133 w 386"/>
                <a:gd name="T59" fmla="*/ 361 h 113"/>
                <a:gd name="T60" fmla="*/ 140 w 386"/>
                <a:gd name="T61" fmla="*/ 378 h 113"/>
                <a:gd name="T62" fmla="*/ 148 w 386"/>
                <a:gd name="T63" fmla="*/ 396 h 113"/>
                <a:gd name="T64" fmla="*/ 154 w 386"/>
                <a:gd name="T65" fmla="*/ 409 h 113"/>
                <a:gd name="T66" fmla="*/ 157 w 386"/>
                <a:gd name="T67" fmla="*/ 411 h 113"/>
                <a:gd name="T68" fmla="*/ 163 w 386"/>
                <a:gd name="T69" fmla="*/ 414 h 113"/>
                <a:gd name="T70" fmla="*/ 168 w 386"/>
                <a:gd name="T71" fmla="*/ 411 h 113"/>
                <a:gd name="T72" fmla="*/ 174 w 386"/>
                <a:gd name="T73" fmla="*/ 411 h 113"/>
                <a:gd name="T74" fmla="*/ 180 w 386"/>
                <a:gd name="T75" fmla="*/ 409 h 113"/>
                <a:gd name="T76" fmla="*/ 189 w 386"/>
                <a:gd name="T77" fmla="*/ 409 h 113"/>
                <a:gd name="T78" fmla="*/ 198 w 386"/>
                <a:gd name="T79" fmla="*/ 409 h 113"/>
                <a:gd name="T80" fmla="*/ 0 w 386"/>
                <a:gd name="T81" fmla="*/ 396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6"/>
                <a:gd name="T124" fmla="*/ 0 h 113"/>
                <a:gd name="T125" fmla="*/ 386 w 386"/>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6" h="113">
                  <a:moveTo>
                    <a:pt x="0" y="108"/>
                  </a:moveTo>
                  <a:lnTo>
                    <a:pt x="21" y="107"/>
                  </a:lnTo>
                  <a:lnTo>
                    <a:pt x="40" y="105"/>
                  </a:lnTo>
                  <a:lnTo>
                    <a:pt x="56" y="101"/>
                  </a:lnTo>
                  <a:lnTo>
                    <a:pt x="73" y="95"/>
                  </a:lnTo>
                  <a:lnTo>
                    <a:pt x="86" y="88"/>
                  </a:lnTo>
                  <a:lnTo>
                    <a:pt x="100" y="82"/>
                  </a:lnTo>
                  <a:lnTo>
                    <a:pt x="112" y="73"/>
                  </a:lnTo>
                  <a:lnTo>
                    <a:pt x="123" y="65"/>
                  </a:lnTo>
                  <a:lnTo>
                    <a:pt x="134" y="56"/>
                  </a:lnTo>
                  <a:lnTo>
                    <a:pt x="144" y="47"/>
                  </a:lnTo>
                  <a:lnTo>
                    <a:pt x="154" y="38"/>
                  </a:lnTo>
                  <a:lnTo>
                    <a:pt x="163" y="30"/>
                  </a:lnTo>
                  <a:lnTo>
                    <a:pt x="173" y="23"/>
                  </a:lnTo>
                  <a:lnTo>
                    <a:pt x="184" y="15"/>
                  </a:lnTo>
                  <a:lnTo>
                    <a:pt x="194" y="9"/>
                  </a:lnTo>
                  <a:lnTo>
                    <a:pt x="206" y="6"/>
                  </a:lnTo>
                  <a:lnTo>
                    <a:pt x="214" y="3"/>
                  </a:lnTo>
                  <a:lnTo>
                    <a:pt x="222" y="1"/>
                  </a:lnTo>
                  <a:lnTo>
                    <a:pt x="230" y="0"/>
                  </a:lnTo>
                  <a:lnTo>
                    <a:pt x="238" y="0"/>
                  </a:lnTo>
                  <a:lnTo>
                    <a:pt x="246" y="0"/>
                  </a:lnTo>
                  <a:lnTo>
                    <a:pt x="252" y="1"/>
                  </a:lnTo>
                  <a:lnTo>
                    <a:pt x="259" y="3"/>
                  </a:lnTo>
                  <a:lnTo>
                    <a:pt x="266" y="6"/>
                  </a:lnTo>
                  <a:lnTo>
                    <a:pt x="271" y="9"/>
                  </a:lnTo>
                  <a:lnTo>
                    <a:pt x="277" y="11"/>
                  </a:lnTo>
                  <a:lnTo>
                    <a:pt x="281" y="15"/>
                  </a:lnTo>
                  <a:lnTo>
                    <a:pt x="285" y="20"/>
                  </a:lnTo>
                  <a:lnTo>
                    <a:pt x="289" y="26"/>
                  </a:lnTo>
                  <a:lnTo>
                    <a:pt x="291" y="30"/>
                  </a:lnTo>
                  <a:lnTo>
                    <a:pt x="293" y="37"/>
                  </a:lnTo>
                  <a:lnTo>
                    <a:pt x="294" y="43"/>
                  </a:lnTo>
                  <a:lnTo>
                    <a:pt x="289" y="40"/>
                  </a:lnTo>
                  <a:lnTo>
                    <a:pt x="283" y="37"/>
                  </a:lnTo>
                  <a:lnTo>
                    <a:pt x="278" y="35"/>
                  </a:lnTo>
                  <a:lnTo>
                    <a:pt x="272" y="34"/>
                  </a:lnTo>
                  <a:lnTo>
                    <a:pt x="268" y="33"/>
                  </a:lnTo>
                  <a:lnTo>
                    <a:pt x="262" y="33"/>
                  </a:lnTo>
                  <a:lnTo>
                    <a:pt x="258" y="34"/>
                  </a:lnTo>
                  <a:lnTo>
                    <a:pt x="253" y="35"/>
                  </a:lnTo>
                  <a:lnTo>
                    <a:pt x="249" y="37"/>
                  </a:lnTo>
                  <a:lnTo>
                    <a:pt x="244" y="40"/>
                  </a:lnTo>
                  <a:lnTo>
                    <a:pt x="241" y="43"/>
                  </a:lnTo>
                  <a:lnTo>
                    <a:pt x="238" y="46"/>
                  </a:lnTo>
                  <a:lnTo>
                    <a:pt x="236" y="49"/>
                  </a:lnTo>
                  <a:lnTo>
                    <a:pt x="233" y="52"/>
                  </a:lnTo>
                  <a:lnTo>
                    <a:pt x="232" y="57"/>
                  </a:lnTo>
                  <a:lnTo>
                    <a:pt x="231" y="61"/>
                  </a:lnTo>
                  <a:lnTo>
                    <a:pt x="231" y="65"/>
                  </a:lnTo>
                  <a:lnTo>
                    <a:pt x="231" y="67"/>
                  </a:lnTo>
                  <a:lnTo>
                    <a:pt x="232" y="71"/>
                  </a:lnTo>
                  <a:lnTo>
                    <a:pt x="232" y="75"/>
                  </a:lnTo>
                  <a:lnTo>
                    <a:pt x="235" y="78"/>
                  </a:lnTo>
                  <a:lnTo>
                    <a:pt x="236" y="82"/>
                  </a:lnTo>
                  <a:lnTo>
                    <a:pt x="238" y="85"/>
                  </a:lnTo>
                  <a:lnTo>
                    <a:pt x="241" y="88"/>
                  </a:lnTo>
                  <a:lnTo>
                    <a:pt x="244" y="92"/>
                  </a:lnTo>
                  <a:lnTo>
                    <a:pt x="248" y="95"/>
                  </a:lnTo>
                  <a:lnTo>
                    <a:pt x="252" y="98"/>
                  </a:lnTo>
                  <a:lnTo>
                    <a:pt x="258" y="101"/>
                  </a:lnTo>
                  <a:lnTo>
                    <a:pt x="264" y="103"/>
                  </a:lnTo>
                  <a:lnTo>
                    <a:pt x="271" y="106"/>
                  </a:lnTo>
                  <a:lnTo>
                    <a:pt x="279" y="108"/>
                  </a:lnTo>
                  <a:lnTo>
                    <a:pt x="288" y="110"/>
                  </a:lnTo>
                  <a:lnTo>
                    <a:pt x="291" y="110"/>
                  </a:lnTo>
                  <a:lnTo>
                    <a:pt x="295" y="111"/>
                  </a:lnTo>
                  <a:lnTo>
                    <a:pt x="299" y="111"/>
                  </a:lnTo>
                  <a:lnTo>
                    <a:pt x="303" y="111"/>
                  </a:lnTo>
                  <a:lnTo>
                    <a:pt x="308" y="112"/>
                  </a:lnTo>
                  <a:lnTo>
                    <a:pt x="312" y="112"/>
                  </a:lnTo>
                  <a:lnTo>
                    <a:pt x="318" y="111"/>
                  </a:lnTo>
                  <a:lnTo>
                    <a:pt x="323" y="111"/>
                  </a:lnTo>
                  <a:lnTo>
                    <a:pt x="329" y="111"/>
                  </a:lnTo>
                  <a:lnTo>
                    <a:pt x="335" y="111"/>
                  </a:lnTo>
                  <a:lnTo>
                    <a:pt x="342" y="110"/>
                  </a:lnTo>
                  <a:lnTo>
                    <a:pt x="348" y="110"/>
                  </a:lnTo>
                  <a:lnTo>
                    <a:pt x="357" y="110"/>
                  </a:lnTo>
                  <a:lnTo>
                    <a:pt x="365" y="110"/>
                  </a:lnTo>
                  <a:lnTo>
                    <a:pt x="375" y="110"/>
                  </a:lnTo>
                  <a:lnTo>
                    <a:pt x="385" y="110"/>
                  </a:lnTo>
                  <a:lnTo>
                    <a:pt x="0" y="108"/>
                  </a:lnTo>
                </a:path>
              </a:pathLst>
            </a:custGeom>
            <a:solidFill>
              <a:srgbClr val="C0E7F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5" name="Freeform 138">
              <a:extLst>
                <a:ext uri="{FF2B5EF4-FFF2-40B4-BE49-F238E27FC236}">
                  <a16:creationId xmlns:a16="http://schemas.microsoft.com/office/drawing/2014/main" id="{58BDA7AE-3D86-7866-BD78-1B9D85906B91}"/>
                </a:ext>
              </a:extLst>
            </p:cNvPr>
            <p:cNvSpPr>
              <a:spLocks/>
            </p:cNvSpPr>
            <p:nvPr/>
          </p:nvSpPr>
          <p:spPr bwMode="auto">
            <a:xfrm>
              <a:off x="3100" y="1676"/>
              <a:ext cx="365" cy="126"/>
            </a:xfrm>
            <a:custGeom>
              <a:avLst/>
              <a:gdLst>
                <a:gd name="T0" fmla="*/ 9 w 386"/>
                <a:gd name="T1" fmla="*/ 396 h 113"/>
                <a:gd name="T2" fmla="*/ 28 w 386"/>
                <a:gd name="T3" fmla="*/ 377 h 113"/>
                <a:gd name="T4" fmla="*/ 43 w 386"/>
                <a:gd name="T5" fmla="*/ 329 h 113"/>
                <a:gd name="T6" fmla="*/ 58 w 386"/>
                <a:gd name="T7" fmla="*/ 268 h 113"/>
                <a:gd name="T8" fmla="*/ 69 w 386"/>
                <a:gd name="T9" fmla="*/ 205 h 113"/>
                <a:gd name="T10" fmla="*/ 78 w 386"/>
                <a:gd name="T11" fmla="*/ 145 h 113"/>
                <a:gd name="T12" fmla="*/ 89 w 386"/>
                <a:gd name="T13" fmla="*/ 86 h 113"/>
                <a:gd name="T14" fmla="*/ 99 w 386"/>
                <a:gd name="T15" fmla="*/ 35 h 113"/>
                <a:gd name="T16" fmla="*/ 110 w 386"/>
                <a:gd name="T17" fmla="*/ 3 h 113"/>
                <a:gd name="T18" fmla="*/ 117 w 386"/>
                <a:gd name="T19" fmla="*/ 0 h 113"/>
                <a:gd name="T20" fmla="*/ 125 w 386"/>
                <a:gd name="T21" fmla="*/ 1 h 113"/>
                <a:gd name="T22" fmla="*/ 132 w 386"/>
                <a:gd name="T23" fmla="*/ 3 h 113"/>
                <a:gd name="T24" fmla="*/ 139 w 386"/>
                <a:gd name="T25" fmla="*/ 31 h 113"/>
                <a:gd name="T26" fmla="*/ 144 w 386"/>
                <a:gd name="T27" fmla="*/ 60 h 113"/>
                <a:gd name="T28" fmla="*/ 148 w 386"/>
                <a:gd name="T29" fmla="*/ 96 h 113"/>
                <a:gd name="T30" fmla="*/ 149 w 386"/>
                <a:gd name="T31" fmla="*/ 136 h 113"/>
                <a:gd name="T32" fmla="*/ 148 w 386"/>
                <a:gd name="T33" fmla="*/ 148 h 113"/>
                <a:gd name="T34" fmla="*/ 142 w 386"/>
                <a:gd name="T35" fmla="*/ 130 h 113"/>
                <a:gd name="T36" fmla="*/ 137 w 386"/>
                <a:gd name="T37" fmla="*/ 123 h 113"/>
                <a:gd name="T38" fmla="*/ 132 w 386"/>
                <a:gd name="T39" fmla="*/ 123 h 113"/>
                <a:gd name="T40" fmla="*/ 127 w 386"/>
                <a:gd name="T41" fmla="*/ 137 h 113"/>
                <a:gd name="T42" fmla="*/ 124 w 386"/>
                <a:gd name="T43" fmla="*/ 162 h 113"/>
                <a:gd name="T44" fmla="*/ 121 w 386"/>
                <a:gd name="T45" fmla="*/ 183 h 113"/>
                <a:gd name="T46" fmla="*/ 118 w 386"/>
                <a:gd name="T47" fmla="*/ 210 h 113"/>
                <a:gd name="T48" fmla="*/ 118 w 386"/>
                <a:gd name="T49" fmla="*/ 238 h 113"/>
                <a:gd name="T50" fmla="*/ 118 w 386"/>
                <a:gd name="T51" fmla="*/ 261 h 113"/>
                <a:gd name="T52" fmla="*/ 120 w 386"/>
                <a:gd name="T53" fmla="*/ 291 h 113"/>
                <a:gd name="T54" fmla="*/ 122 w 386"/>
                <a:gd name="T55" fmla="*/ 314 h 113"/>
                <a:gd name="T56" fmla="*/ 125 w 386"/>
                <a:gd name="T57" fmla="*/ 339 h 113"/>
                <a:gd name="T58" fmla="*/ 130 w 386"/>
                <a:gd name="T59" fmla="*/ 367 h 113"/>
                <a:gd name="T60" fmla="*/ 135 w 386"/>
                <a:gd name="T61" fmla="*/ 387 h 113"/>
                <a:gd name="T62" fmla="*/ 143 w 386"/>
                <a:gd name="T63" fmla="*/ 403 h 113"/>
                <a:gd name="T64" fmla="*/ 148 w 386"/>
                <a:gd name="T65" fmla="*/ 411 h 113"/>
                <a:gd name="T66" fmla="*/ 153 w 386"/>
                <a:gd name="T67" fmla="*/ 414 h 113"/>
                <a:gd name="T68" fmla="*/ 157 w 386"/>
                <a:gd name="T69" fmla="*/ 414 h 113"/>
                <a:gd name="T70" fmla="*/ 163 w 386"/>
                <a:gd name="T71" fmla="*/ 414 h 113"/>
                <a:gd name="T72" fmla="*/ 168 w 386"/>
                <a:gd name="T73" fmla="*/ 414 h 113"/>
                <a:gd name="T74" fmla="*/ 173 w 386"/>
                <a:gd name="T75" fmla="*/ 411 h 113"/>
                <a:gd name="T76" fmla="*/ 183 w 386"/>
                <a:gd name="T77" fmla="*/ 411 h 113"/>
                <a:gd name="T78" fmla="*/ 192 w 386"/>
                <a:gd name="T79" fmla="*/ 411 h 113"/>
                <a:gd name="T80" fmla="*/ 0 w 386"/>
                <a:gd name="T81" fmla="*/ 403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6"/>
                <a:gd name="T124" fmla="*/ 0 h 113"/>
                <a:gd name="T125" fmla="*/ 386 w 386"/>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6" h="113">
                  <a:moveTo>
                    <a:pt x="0" y="109"/>
                  </a:moveTo>
                  <a:lnTo>
                    <a:pt x="21" y="108"/>
                  </a:lnTo>
                  <a:lnTo>
                    <a:pt x="40" y="105"/>
                  </a:lnTo>
                  <a:lnTo>
                    <a:pt x="56" y="102"/>
                  </a:lnTo>
                  <a:lnTo>
                    <a:pt x="73" y="96"/>
                  </a:lnTo>
                  <a:lnTo>
                    <a:pt x="86" y="89"/>
                  </a:lnTo>
                  <a:lnTo>
                    <a:pt x="100" y="82"/>
                  </a:lnTo>
                  <a:lnTo>
                    <a:pt x="112" y="73"/>
                  </a:lnTo>
                  <a:lnTo>
                    <a:pt x="123" y="65"/>
                  </a:lnTo>
                  <a:lnTo>
                    <a:pt x="133" y="56"/>
                  </a:lnTo>
                  <a:lnTo>
                    <a:pt x="144" y="47"/>
                  </a:lnTo>
                  <a:lnTo>
                    <a:pt x="154" y="39"/>
                  </a:lnTo>
                  <a:lnTo>
                    <a:pt x="163" y="30"/>
                  </a:lnTo>
                  <a:lnTo>
                    <a:pt x="173" y="23"/>
                  </a:lnTo>
                  <a:lnTo>
                    <a:pt x="183" y="16"/>
                  </a:lnTo>
                  <a:lnTo>
                    <a:pt x="194" y="10"/>
                  </a:lnTo>
                  <a:lnTo>
                    <a:pt x="206" y="6"/>
                  </a:lnTo>
                  <a:lnTo>
                    <a:pt x="214" y="3"/>
                  </a:lnTo>
                  <a:lnTo>
                    <a:pt x="222" y="2"/>
                  </a:lnTo>
                  <a:lnTo>
                    <a:pt x="230" y="0"/>
                  </a:lnTo>
                  <a:lnTo>
                    <a:pt x="238" y="0"/>
                  </a:lnTo>
                  <a:lnTo>
                    <a:pt x="246" y="1"/>
                  </a:lnTo>
                  <a:lnTo>
                    <a:pt x="252" y="2"/>
                  </a:lnTo>
                  <a:lnTo>
                    <a:pt x="259" y="3"/>
                  </a:lnTo>
                  <a:lnTo>
                    <a:pt x="266" y="6"/>
                  </a:lnTo>
                  <a:lnTo>
                    <a:pt x="271" y="9"/>
                  </a:lnTo>
                  <a:lnTo>
                    <a:pt x="277" y="12"/>
                  </a:lnTo>
                  <a:lnTo>
                    <a:pt x="281" y="16"/>
                  </a:lnTo>
                  <a:lnTo>
                    <a:pt x="285" y="20"/>
                  </a:lnTo>
                  <a:lnTo>
                    <a:pt x="289" y="26"/>
                  </a:lnTo>
                  <a:lnTo>
                    <a:pt x="291" y="31"/>
                  </a:lnTo>
                  <a:lnTo>
                    <a:pt x="292" y="37"/>
                  </a:lnTo>
                  <a:lnTo>
                    <a:pt x="294" y="44"/>
                  </a:lnTo>
                  <a:lnTo>
                    <a:pt x="289" y="40"/>
                  </a:lnTo>
                  <a:lnTo>
                    <a:pt x="283" y="37"/>
                  </a:lnTo>
                  <a:lnTo>
                    <a:pt x="278" y="35"/>
                  </a:lnTo>
                  <a:lnTo>
                    <a:pt x="272" y="34"/>
                  </a:lnTo>
                  <a:lnTo>
                    <a:pt x="268" y="34"/>
                  </a:lnTo>
                  <a:lnTo>
                    <a:pt x="262" y="34"/>
                  </a:lnTo>
                  <a:lnTo>
                    <a:pt x="258" y="34"/>
                  </a:lnTo>
                  <a:lnTo>
                    <a:pt x="253" y="36"/>
                  </a:lnTo>
                  <a:lnTo>
                    <a:pt x="249" y="38"/>
                  </a:lnTo>
                  <a:lnTo>
                    <a:pt x="246" y="40"/>
                  </a:lnTo>
                  <a:lnTo>
                    <a:pt x="242" y="43"/>
                  </a:lnTo>
                  <a:lnTo>
                    <a:pt x="239" y="46"/>
                  </a:lnTo>
                  <a:lnTo>
                    <a:pt x="237" y="49"/>
                  </a:lnTo>
                  <a:lnTo>
                    <a:pt x="235" y="53"/>
                  </a:lnTo>
                  <a:lnTo>
                    <a:pt x="232" y="57"/>
                  </a:lnTo>
                  <a:lnTo>
                    <a:pt x="232" y="62"/>
                  </a:lnTo>
                  <a:lnTo>
                    <a:pt x="232" y="65"/>
                  </a:lnTo>
                  <a:lnTo>
                    <a:pt x="232" y="68"/>
                  </a:lnTo>
                  <a:lnTo>
                    <a:pt x="232" y="71"/>
                  </a:lnTo>
                  <a:lnTo>
                    <a:pt x="233" y="75"/>
                  </a:lnTo>
                  <a:lnTo>
                    <a:pt x="235" y="79"/>
                  </a:lnTo>
                  <a:lnTo>
                    <a:pt x="236" y="83"/>
                  </a:lnTo>
                  <a:lnTo>
                    <a:pt x="238" y="85"/>
                  </a:lnTo>
                  <a:lnTo>
                    <a:pt x="241" y="89"/>
                  </a:lnTo>
                  <a:lnTo>
                    <a:pt x="244" y="92"/>
                  </a:lnTo>
                  <a:lnTo>
                    <a:pt x="249" y="96"/>
                  </a:lnTo>
                  <a:lnTo>
                    <a:pt x="253" y="99"/>
                  </a:lnTo>
                  <a:lnTo>
                    <a:pt x="258" y="102"/>
                  </a:lnTo>
                  <a:lnTo>
                    <a:pt x="264" y="104"/>
                  </a:lnTo>
                  <a:lnTo>
                    <a:pt x="271" y="106"/>
                  </a:lnTo>
                  <a:lnTo>
                    <a:pt x="279" y="109"/>
                  </a:lnTo>
                  <a:lnTo>
                    <a:pt x="288" y="111"/>
                  </a:lnTo>
                  <a:lnTo>
                    <a:pt x="291" y="111"/>
                  </a:lnTo>
                  <a:lnTo>
                    <a:pt x="295" y="111"/>
                  </a:lnTo>
                  <a:lnTo>
                    <a:pt x="299" y="112"/>
                  </a:lnTo>
                  <a:lnTo>
                    <a:pt x="303" y="112"/>
                  </a:lnTo>
                  <a:lnTo>
                    <a:pt x="308" y="112"/>
                  </a:lnTo>
                  <a:lnTo>
                    <a:pt x="313" y="112"/>
                  </a:lnTo>
                  <a:lnTo>
                    <a:pt x="318" y="112"/>
                  </a:lnTo>
                  <a:lnTo>
                    <a:pt x="323" y="112"/>
                  </a:lnTo>
                  <a:lnTo>
                    <a:pt x="329" y="112"/>
                  </a:lnTo>
                  <a:lnTo>
                    <a:pt x="335" y="111"/>
                  </a:lnTo>
                  <a:lnTo>
                    <a:pt x="342" y="111"/>
                  </a:lnTo>
                  <a:lnTo>
                    <a:pt x="350" y="111"/>
                  </a:lnTo>
                  <a:lnTo>
                    <a:pt x="357" y="111"/>
                  </a:lnTo>
                  <a:lnTo>
                    <a:pt x="366" y="111"/>
                  </a:lnTo>
                  <a:lnTo>
                    <a:pt x="375" y="111"/>
                  </a:lnTo>
                  <a:lnTo>
                    <a:pt x="385" y="111"/>
                  </a:lnTo>
                  <a:lnTo>
                    <a:pt x="0" y="109"/>
                  </a:lnTo>
                </a:path>
              </a:pathLst>
            </a:custGeom>
            <a:solidFill>
              <a:srgbClr val="C0E7F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6" name="Line 139">
              <a:extLst>
                <a:ext uri="{FF2B5EF4-FFF2-40B4-BE49-F238E27FC236}">
                  <a16:creationId xmlns:a16="http://schemas.microsoft.com/office/drawing/2014/main" id="{0006C2D7-D8E1-9E6F-7237-5BAF17D86415}"/>
                </a:ext>
              </a:extLst>
            </p:cNvPr>
            <p:cNvSpPr>
              <a:spLocks noChangeShapeType="1"/>
            </p:cNvSpPr>
            <p:nvPr/>
          </p:nvSpPr>
          <p:spPr bwMode="auto">
            <a:xfrm>
              <a:off x="2377" y="1896"/>
              <a:ext cx="0"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7" name="Freeform 140">
              <a:extLst>
                <a:ext uri="{FF2B5EF4-FFF2-40B4-BE49-F238E27FC236}">
                  <a16:creationId xmlns:a16="http://schemas.microsoft.com/office/drawing/2014/main" id="{D4F0B660-A919-B21E-20C5-16F2AEDB2DB5}"/>
                </a:ext>
              </a:extLst>
            </p:cNvPr>
            <p:cNvSpPr>
              <a:spLocks/>
            </p:cNvSpPr>
            <p:nvPr/>
          </p:nvSpPr>
          <p:spPr bwMode="auto">
            <a:xfrm>
              <a:off x="2377" y="1793"/>
              <a:ext cx="16" cy="106"/>
            </a:xfrm>
            <a:custGeom>
              <a:avLst/>
              <a:gdLst>
                <a:gd name="T0" fmla="*/ 0 w 17"/>
                <a:gd name="T1" fmla="*/ 351 h 95"/>
                <a:gd name="T2" fmla="*/ 5 w 17"/>
                <a:gd name="T3" fmla="*/ 346 h 95"/>
                <a:gd name="T4" fmla="*/ 8 w 17"/>
                <a:gd name="T5" fmla="*/ 331 h 95"/>
                <a:gd name="T6" fmla="*/ 8 w 17"/>
                <a:gd name="T7" fmla="*/ 316 h 95"/>
                <a:gd name="T8" fmla="*/ 8 w 17"/>
                <a:gd name="T9" fmla="*/ 297 h 95"/>
                <a:gd name="T10" fmla="*/ 8 w 17"/>
                <a:gd name="T11" fmla="*/ 279 h 95"/>
                <a:gd name="T12" fmla="*/ 8 w 17"/>
                <a:gd name="T13" fmla="*/ 253 h 95"/>
                <a:gd name="T14" fmla="*/ 8 w 17"/>
                <a:gd name="T15" fmla="*/ 227 h 95"/>
                <a:gd name="T16" fmla="*/ 8 w 17"/>
                <a:gd name="T17" fmla="*/ 193 h 95"/>
                <a:gd name="T18" fmla="*/ 8 w 17"/>
                <a:gd name="T19" fmla="*/ 164 h 95"/>
                <a:gd name="T20" fmla="*/ 8 w 17"/>
                <a:gd name="T21" fmla="*/ 136 h 95"/>
                <a:gd name="T22" fmla="*/ 8 w 17"/>
                <a:gd name="T23" fmla="*/ 107 h 95"/>
                <a:gd name="T24" fmla="*/ 8 w 17"/>
                <a:gd name="T25" fmla="*/ 85 h 95"/>
                <a:gd name="T26" fmla="*/ 8 w 17"/>
                <a:gd name="T27" fmla="*/ 56 h 95"/>
                <a:gd name="T28" fmla="*/ 8 w 17"/>
                <a:gd name="T29" fmla="*/ 32 h 95"/>
                <a:gd name="T30" fmla="*/ 8 w 17"/>
                <a:gd name="T31" fmla="*/ 4 h 95"/>
                <a:gd name="T32" fmla="*/ 8 w 17"/>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95"/>
                <a:gd name="T53" fmla="*/ 17 w 17"/>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95">
                  <a:moveTo>
                    <a:pt x="0" y="94"/>
                  </a:moveTo>
                  <a:lnTo>
                    <a:pt x="5" y="92"/>
                  </a:lnTo>
                  <a:lnTo>
                    <a:pt x="9" y="89"/>
                  </a:lnTo>
                  <a:lnTo>
                    <a:pt x="13" y="85"/>
                  </a:lnTo>
                  <a:lnTo>
                    <a:pt x="14" y="80"/>
                  </a:lnTo>
                  <a:lnTo>
                    <a:pt x="15" y="74"/>
                  </a:lnTo>
                  <a:lnTo>
                    <a:pt x="16" y="67"/>
                  </a:lnTo>
                  <a:lnTo>
                    <a:pt x="16" y="60"/>
                  </a:lnTo>
                  <a:lnTo>
                    <a:pt x="15" y="52"/>
                  </a:lnTo>
                  <a:lnTo>
                    <a:pt x="15" y="44"/>
                  </a:lnTo>
                  <a:lnTo>
                    <a:pt x="14" y="37"/>
                  </a:lnTo>
                  <a:lnTo>
                    <a:pt x="13" y="29"/>
                  </a:lnTo>
                  <a:lnTo>
                    <a:pt x="11" y="22"/>
                  </a:lnTo>
                  <a:lnTo>
                    <a:pt x="9" y="15"/>
                  </a:lnTo>
                  <a:lnTo>
                    <a:pt x="8" y="9"/>
                  </a:lnTo>
                  <a:lnTo>
                    <a:pt x="8" y="4"/>
                  </a:lnTo>
                  <a:lnTo>
                    <a:pt x="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8" name="Line 141">
              <a:extLst>
                <a:ext uri="{FF2B5EF4-FFF2-40B4-BE49-F238E27FC236}">
                  <a16:creationId xmlns:a16="http://schemas.microsoft.com/office/drawing/2014/main" id="{E8F01AAF-E984-DE9C-3048-F8E37880DAA4}"/>
                </a:ext>
              </a:extLst>
            </p:cNvPr>
            <p:cNvSpPr>
              <a:spLocks noChangeShapeType="1"/>
            </p:cNvSpPr>
            <p:nvPr/>
          </p:nvSpPr>
          <p:spPr bwMode="auto">
            <a:xfrm flipV="1">
              <a:off x="2377" y="1891"/>
              <a:ext cx="0"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9" name="Line 142">
              <a:extLst>
                <a:ext uri="{FF2B5EF4-FFF2-40B4-BE49-F238E27FC236}">
                  <a16:creationId xmlns:a16="http://schemas.microsoft.com/office/drawing/2014/main" id="{F351BC9B-E4A3-3B59-3710-29DE2B5E399B}"/>
                </a:ext>
              </a:extLst>
            </p:cNvPr>
            <p:cNvSpPr>
              <a:spLocks noChangeShapeType="1"/>
            </p:cNvSpPr>
            <p:nvPr/>
          </p:nvSpPr>
          <p:spPr bwMode="auto">
            <a:xfrm>
              <a:off x="2381" y="1793"/>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0" name="Freeform 143">
              <a:extLst>
                <a:ext uri="{FF2B5EF4-FFF2-40B4-BE49-F238E27FC236}">
                  <a16:creationId xmlns:a16="http://schemas.microsoft.com/office/drawing/2014/main" id="{BD0474AD-167F-C5AB-F4F8-E4FD783A809B}"/>
                </a:ext>
              </a:extLst>
            </p:cNvPr>
            <p:cNvSpPr>
              <a:spLocks/>
            </p:cNvSpPr>
            <p:nvPr/>
          </p:nvSpPr>
          <p:spPr bwMode="auto">
            <a:xfrm>
              <a:off x="2384" y="1762"/>
              <a:ext cx="96" cy="32"/>
            </a:xfrm>
            <a:custGeom>
              <a:avLst/>
              <a:gdLst>
                <a:gd name="T0" fmla="*/ 0 w 101"/>
                <a:gd name="T1" fmla="*/ 92 h 29"/>
                <a:gd name="T2" fmla="*/ 0 w 101"/>
                <a:gd name="T3" fmla="*/ 83 h 29"/>
                <a:gd name="T4" fmla="*/ 2 w 101"/>
                <a:gd name="T5" fmla="*/ 70 h 29"/>
                <a:gd name="T6" fmla="*/ 6 w 101"/>
                <a:gd name="T7" fmla="*/ 62 h 29"/>
                <a:gd name="T8" fmla="*/ 9 w 101"/>
                <a:gd name="T9" fmla="*/ 56 h 29"/>
                <a:gd name="T10" fmla="*/ 10 w 101"/>
                <a:gd name="T11" fmla="*/ 51 h 29"/>
                <a:gd name="T12" fmla="*/ 10 w 101"/>
                <a:gd name="T13" fmla="*/ 42 h 29"/>
                <a:gd name="T14" fmla="*/ 14 w 101"/>
                <a:gd name="T15" fmla="*/ 38 h 29"/>
                <a:gd name="T16" fmla="*/ 19 w 101"/>
                <a:gd name="T17" fmla="*/ 34 h 29"/>
                <a:gd name="T18" fmla="*/ 23 w 101"/>
                <a:gd name="T19" fmla="*/ 28 h 29"/>
                <a:gd name="T20" fmla="*/ 27 w 101"/>
                <a:gd name="T21" fmla="*/ 25 h 29"/>
                <a:gd name="T22" fmla="*/ 30 w 101"/>
                <a:gd name="T23" fmla="*/ 23 h 29"/>
                <a:gd name="T24" fmla="*/ 36 w 101"/>
                <a:gd name="T25" fmla="*/ 21 h 29"/>
                <a:gd name="T26" fmla="*/ 41 w 101"/>
                <a:gd name="T27" fmla="*/ 19 h 29"/>
                <a:gd name="T28" fmla="*/ 45 w 101"/>
                <a:gd name="T29" fmla="*/ 3 h 29"/>
                <a:gd name="T30" fmla="*/ 49 w 101"/>
                <a:gd name="T31" fmla="*/ 2 h 29"/>
                <a:gd name="T32" fmla="*/ 55 w 101"/>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29"/>
                <a:gd name="T53" fmla="*/ 101 w 10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29">
                  <a:moveTo>
                    <a:pt x="0" y="28"/>
                  </a:moveTo>
                  <a:lnTo>
                    <a:pt x="0" y="25"/>
                  </a:lnTo>
                  <a:lnTo>
                    <a:pt x="2" y="22"/>
                  </a:lnTo>
                  <a:lnTo>
                    <a:pt x="6" y="19"/>
                  </a:lnTo>
                  <a:lnTo>
                    <a:pt x="9" y="17"/>
                  </a:lnTo>
                  <a:lnTo>
                    <a:pt x="13" y="15"/>
                  </a:lnTo>
                  <a:lnTo>
                    <a:pt x="19" y="13"/>
                  </a:lnTo>
                  <a:lnTo>
                    <a:pt x="26" y="12"/>
                  </a:lnTo>
                  <a:lnTo>
                    <a:pt x="33" y="11"/>
                  </a:lnTo>
                  <a:lnTo>
                    <a:pt x="40" y="9"/>
                  </a:lnTo>
                  <a:lnTo>
                    <a:pt x="48" y="8"/>
                  </a:lnTo>
                  <a:lnTo>
                    <a:pt x="56" y="7"/>
                  </a:lnTo>
                  <a:lnTo>
                    <a:pt x="65" y="6"/>
                  </a:lnTo>
                  <a:lnTo>
                    <a:pt x="74" y="5"/>
                  </a:lnTo>
                  <a:lnTo>
                    <a:pt x="83" y="3"/>
                  </a:lnTo>
                  <a:lnTo>
                    <a:pt x="91" y="2"/>
                  </a:lnTo>
                  <a:lnTo>
                    <a:pt x="10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Line 144">
              <a:extLst>
                <a:ext uri="{FF2B5EF4-FFF2-40B4-BE49-F238E27FC236}">
                  <a16:creationId xmlns:a16="http://schemas.microsoft.com/office/drawing/2014/main" id="{52886B3A-76BA-1603-953A-BE66ABAF8322}"/>
                </a:ext>
              </a:extLst>
            </p:cNvPr>
            <p:cNvSpPr>
              <a:spLocks noChangeShapeType="1"/>
            </p:cNvSpPr>
            <p:nvPr/>
          </p:nvSpPr>
          <p:spPr bwMode="auto">
            <a:xfrm flipH="1">
              <a:off x="2377" y="1793"/>
              <a:ext cx="1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2" name="Line 145">
              <a:extLst>
                <a:ext uri="{FF2B5EF4-FFF2-40B4-BE49-F238E27FC236}">
                  <a16:creationId xmlns:a16="http://schemas.microsoft.com/office/drawing/2014/main" id="{C73C7D2C-9383-F2D7-84FE-DAD32AF436C2}"/>
                </a:ext>
              </a:extLst>
            </p:cNvPr>
            <p:cNvSpPr>
              <a:spLocks noChangeShapeType="1"/>
            </p:cNvSpPr>
            <p:nvPr/>
          </p:nvSpPr>
          <p:spPr bwMode="auto">
            <a:xfrm>
              <a:off x="2479" y="1760"/>
              <a:ext cx="1"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3" name="Freeform 146">
              <a:extLst>
                <a:ext uri="{FF2B5EF4-FFF2-40B4-BE49-F238E27FC236}">
                  <a16:creationId xmlns:a16="http://schemas.microsoft.com/office/drawing/2014/main" id="{BE8F54A9-BB0E-0F1E-13E1-8BEE72FF7AD5}"/>
                </a:ext>
              </a:extLst>
            </p:cNvPr>
            <p:cNvSpPr>
              <a:spLocks/>
            </p:cNvSpPr>
            <p:nvPr/>
          </p:nvSpPr>
          <p:spPr bwMode="auto">
            <a:xfrm>
              <a:off x="2479" y="1603"/>
              <a:ext cx="33" cy="106"/>
            </a:xfrm>
            <a:custGeom>
              <a:avLst/>
              <a:gdLst>
                <a:gd name="T0" fmla="*/ 0 w 35"/>
                <a:gd name="T1" fmla="*/ 351 h 95"/>
                <a:gd name="T2" fmla="*/ 8 w 35"/>
                <a:gd name="T3" fmla="*/ 338 h 95"/>
                <a:gd name="T4" fmla="*/ 8 w 35"/>
                <a:gd name="T5" fmla="*/ 324 h 95"/>
                <a:gd name="T6" fmla="*/ 8 w 35"/>
                <a:gd name="T7" fmla="*/ 303 h 95"/>
                <a:gd name="T8" fmla="*/ 13 w 35"/>
                <a:gd name="T9" fmla="*/ 282 h 95"/>
                <a:gd name="T10" fmla="*/ 15 w 35"/>
                <a:gd name="T11" fmla="*/ 254 h 95"/>
                <a:gd name="T12" fmla="*/ 17 w 35"/>
                <a:gd name="T13" fmla="*/ 227 h 95"/>
                <a:gd name="T14" fmla="*/ 17 w 35"/>
                <a:gd name="T15" fmla="*/ 193 h 95"/>
                <a:gd name="T16" fmla="*/ 18 w 35"/>
                <a:gd name="T17" fmla="*/ 163 h 95"/>
                <a:gd name="T18" fmla="*/ 18 w 35"/>
                <a:gd name="T19" fmla="*/ 132 h 95"/>
                <a:gd name="T20" fmla="*/ 18 w 35"/>
                <a:gd name="T21" fmla="*/ 98 h 95"/>
                <a:gd name="T22" fmla="*/ 18 w 35"/>
                <a:gd name="T23" fmla="*/ 76 h 95"/>
                <a:gd name="T24" fmla="*/ 18 w 35"/>
                <a:gd name="T25" fmla="*/ 55 h 95"/>
                <a:gd name="T26" fmla="*/ 17 w 35"/>
                <a:gd name="T27" fmla="*/ 29 h 95"/>
                <a:gd name="T28" fmla="*/ 17 w 35"/>
                <a:gd name="T29" fmla="*/ 4 h 95"/>
                <a:gd name="T30" fmla="*/ 17 w 35"/>
                <a:gd name="T31" fmla="*/ 1 h 95"/>
                <a:gd name="T32" fmla="*/ 17 w 35"/>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95"/>
                <a:gd name="T53" fmla="*/ 35 w 35"/>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95">
                  <a:moveTo>
                    <a:pt x="0" y="94"/>
                  </a:moveTo>
                  <a:lnTo>
                    <a:pt x="9" y="91"/>
                  </a:lnTo>
                  <a:lnTo>
                    <a:pt x="15" y="87"/>
                  </a:lnTo>
                  <a:lnTo>
                    <a:pt x="20" y="82"/>
                  </a:lnTo>
                  <a:lnTo>
                    <a:pt x="25" y="75"/>
                  </a:lnTo>
                  <a:lnTo>
                    <a:pt x="28" y="68"/>
                  </a:lnTo>
                  <a:lnTo>
                    <a:pt x="32" y="60"/>
                  </a:lnTo>
                  <a:lnTo>
                    <a:pt x="33" y="52"/>
                  </a:lnTo>
                  <a:lnTo>
                    <a:pt x="34" y="43"/>
                  </a:lnTo>
                  <a:lnTo>
                    <a:pt x="34" y="35"/>
                  </a:lnTo>
                  <a:lnTo>
                    <a:pt x="34" y="27"/>
                  </a:lnTo>
                  <a:lnTo>
                    <a:pt x="34" y="20"/>
                  </a:lnTo>
                  <a:lnTo>
                    <a:pt x="34" y="14"/>
                  </a:lnTo>
                  <a:lnTo>
                    <a:pt x="33" y="8"/>
                  </a:lnTo>
                  <a:lnTo>
                    <a:pt x="33" y="4"/>
                  </a:lnTo>
                  <a:lnTo>
                    <a:pt x="32" y="1"/>
                  </a:lnTo>
                  <a:lnTo>
                    <a:pt x="3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4" name="Line 147">
              <a:extLst>
                <a:ext uri="{FF2B5EF4-FFF2-40B4-BE49-F238E27FC236}">
                  <a16:creationId xmlns:a16="http://schemas.microsoft.com/office/drawing/2014/main" id="{281D75B5-868E-F7CF-58B9-1EE21EEF4BAD}"/>
                </a:ext>
              </a:extLst>
            </p:cNvPr>
            <p:cNvSpPr>
              <a:spLocks noChangeShapeType="1"/>
            </p:cNvSpPr>
            <p:nvPr/>
          </p:nvSpPr>
          <p:spPr bwMode="auto">
            <a:xfrm flipH="1" flipV="1">
              <a:off x="3498" y="1809"/>
              <a:ext cx="9"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5" name="Line 148">
              <a:extLst>
                <a:ext uri="{FF2B5EF4-FFF2-40B4-BE49-F238E27FC236}">
                  <a16:creationId xmlns:a16="http://schemas.microsoft.com/office/drawing/2014/main" id="{B451F978-A1D4-61E0-61DE-D0C0974CBDBB}"/>
                </a:ext>
              </a:extLst>
            </p:cNvPr>
            <p:cNvSpPr>
              <a:spLocks noChangeShapeType="1"/>
            </p:cNvSpPr>
            <p:nvPr/>
          </p:nvSpPr>
          <p:spPr bwMode="auto">
            <a:xfrm flipV="1">
              <a:off x="2507" y="1652"/>
              <a:ext cx="5"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6" name="Freeform 149">
              <a:extLst>
                <a:ext uri="{FF2B5EF4-FFF2-40B4-BE49-F238E27FC236}">
                  <a16:creationId xmlns:a16="http://schemas.microsoft.com/office/drawing/2014/main" id="{07CFD97D-D6D1-0949-715C-28DD1C47006E}"/>
                </a:ext>
              </a:extLst>
            </p:cNvPr>
            <p:cNvSpPr>
              <a:spLocks/>
            </p:cNvSpPr>
            <p:nvPr/>
          </p:nvSpPr>
          <p:spPr bwMode="auto">
            <a:xfrm>
              <a:off x="2509" y="1484"/>
              <a:ext cx="9" cy="174"/>
            </a:xfrm>
            <a:custGeom>
              <a:avLst/>
              <a:gdLst>
                <a:gd name="T0" fmla="*/ 0 w 9"/>
                <a:gd name="T1" fmla="*/ 578 h 156"/>
                <a:gd name="T2" fmla="*/ 0 w 9"/>
                <a:gd name="T3" fmla="*/ 573 h 156"/>
                <a:gd name="T4" fmla="*/ 1 w 9"/>
                <a:gd name="T5" fmla="*/ 552 h 156"/>
                <a:gd name="T6" fmla="*/ 1 w 9"/>
                <a:gd name="T7" fmla="*/ 533 h 156"/>
                <a:gd name="T8" fmla="*/ 1 w 9"/>
                <a:gd name="T9" fmla="*/ 495 h 156"/>
                <a:gd name="T10" fmla="*/ 2 w 9"/>
                <a:gd name="T11" fmla="*/ 461 h 156"/>
                <a:gd name="T12" fmla="*/ 2 w 9"/>
                <a:gd name="T13" fmla="*/ 416 h 156"/>
                <a:gd name="T14" fmla="*/ 3 w 9"/>
                <a:gd name="T15" fmla="*/ 373 h 156"/>
                <a:gd name="T16" fmla="*/ 5 w 9"/>
                <a:gd name="T17" fmla="*/ 320 h 156"/>
                <a:gd name="T18" fmla="*/ 5 w 9"/>
                <a:gd name="T19" fmla="*/ 268 h 156"/>
                <a:gd name="T20" fmla="*/ 6 w 9"/>
                <a:gd name="T21" fmla="*/ 225 h 156"/>
                <a:gd name="T22" fmla="*/ 7 w 9"/>
                <a:gd name="T23" fmla="*/ 173 h 156"/>
                <a:gd name="T24" fmla="*/ 7 w 9"/>
                <a:gd name="T25" fmla="*/ 125 h 156"/>
                <a:gd name="T26" fmla="*/ 8 w 9"/>
                <a:gd name="T27" fmla="*/ 86 h 156"/>
                <a:gd name="T28" fmla="*/ 8 w 9"/>
                <a:gd name="T29" fmla="*/ 55 h 156"/>
                <a:gd name="T30" fmla="*/ 8 w 9"/>
                <a:gd name="T31" fmla="*/ 22 h 156"/>
                <a:gd name="T32" fmla="*/ 8 w 9"/>
                <a:gd name="T33" fmla="*/ 0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56"/>
                <a:gd name="T53" fmla="*/ 9 w 9"/>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56">
                  <a:moveTo>
                    <a:pt x="0" y="155"/>
                  </a:moveTo>
                  <a:lnTo>
                    <a:pt x="0" y="154"/>
                  </a:lnTo>
                  <a:lnTo>
                    <a:pt x="1" y="149"/>
                  </a:lnTo>
                  <a:lnTo>
                    <a:pt x="1" y="143"/>
                  </a:lnTo>
                  <a:lnTo>
                    <a:pt x="1" y="134"/>
                  </a:lnTo>
                  <a:lnTo>
                    <a:pt x="2" y="124"/>
                  </a:lnTo>
                  <a:lnTo>
                    <a:pt x="2" y="112"/>
                  </a:lnTo>
                  <a:lnTo>
                    <a:pt x="3" y="100"/>
                  </a:lnTo>
                  <a:lnTo>
                    <a:pt x="5" y="87"/>
                  </a:lnTo>
                  <a:lnTo>
                    <a:pt x="5" y="73"/>
                  </a:lnTo>
                  <a:lnTo>
                    <a:pt x="6" y="60"/>
                  </a:lnTo>
                  <a:lnTo>
                    <a:pt x="7" y="47"/>
                  </a:lnTo>
                  <a:lnTo>
                    <a:pt x="7" y="34"/>
                  </a:lnTo>
                  <a:lnTo>
                    <a:pt x="8" y="23"/>
                  </a:lnTo>
                  <a:lnTo>
                    <a:pt x="8" y="14"/>
                  </a:lnTo>
                  <a:lnTo>
                    <a:pt x="8" y="6"/>
                  </a:lnTo>
                  <a:lnTo>
                    <a:pt x="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7" name="Line 150">
              <a:extLst>
                <a:ext uri="{FF2B5EF4-FFF2-40B4-BE49-F238E27FC236}">
                  <a16:creationId xmlns:a16="http://schemas.microsoft.com/office/drawing/2014/main" id="{A63D1EA9-9C50-DC92-C213-28F3477651A9}"/>
                </a:ext>
              </a:extLst>
            </p:cNvPr>
            <p:cNvSpPr>
              <a:spLocks noChangeShapeType="1"/>
            </p:cNvSpPr>
            <p:nvPr/>
          </p:nvSpPr>
          <p:spPr bwMode="auto">
            <a:xfrm flipH="1">
              <a:off x="2503" y="1657"/>
              <a:ext cx="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8" name="Line 151">
              <a:extLst>
                <a:ext uri="{FF2B5EF4-FFF2-40B4-BE49-F238E27FC236}">
                  <a16:creationId xmlns:a16="http://schemas.microsoft.com/office/drawing/2014/main" id="{623F46F8-A24C-E90C-5129-FA53B783F3C7}"/>
                </a:ext>
              </a:extLst>
            </p:cNvPr>
            <p:cNvSpPr>
              <a:spLocks noChangeShapeType="1"/>
            </p:cNvSpPr>
            <p:nvPr/>
          </p:nvSpPr>
          <p:spPr bwMode="auto">
            <a:xfrm>
              <a:off x="2514" y="1484"/>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9" name="Freeform 152">
              <a:extLst>
                <a:ext uri="{FF2B5EF4-FFF2-40B4-BE49-F238E27FC236}">
                  <a16:creationId xmlns:a16="http://schemas.microsoft.com/office/drawing/2014/main" id="{247316A6-D9E2-30D9-212F-613EE7695ED1}"/>
                </a:ext>
              </a:extLst>
            </p:cNvPr>
            <p:cNvSpPr>
              <a:spLocks/>
            </p:cNvSpPr>
            <p:nvPr/>
          </p:nvSpPr>
          <p:spPr bwMode="auto">
            <a:xfrm>
              <a:off x="2516" y="1338"/>
              <a:ext cx="46" cy="147"/>
            </a:xfrm>
            <a:custGeom>
              <a:avLst/>
              <a:gdLst>
                <a:gd name="T0" fmla="*/ 0 w 49"/>
                <a:gd name="T1" fmla="*/ 482 h 132"/>
                <a:gd name="T2" fmla="*/ 0 w 49"/>
                <a:gd name="T3" fmla="*/ 459 h 132"/>
                <a:gd name="T4" fmla="*/ 1 w 49"/>
                <a:gd name="T5" fmla="*/ 435 h 132"/>
                <a:gd name="T6" fmla="*/ 2 w 49"/>
                <a:gd name="T7" fmla="*/ 409 h 132"/>
                <a:gd name="T8" fmla="*/ 5 w 49"/>
                <a:gd name="T9" fmla="*/ 375 h 132"/>
                <a:gd name="T10" fmla="*/ 7 w 49"/>
                <a:gd name="T11" fmla="*/ 339 h 132"/>
                <a:gd name="T12" fmla="*/ 8 w 49"/>
                <a:gd name="T13" fmla="*/ 300 h 132"/>
                <a:gd name="T14" fmla="*/ 8 w 49"/>
                <a:gd name="T15" fmla="*/ 263 h 132"/>
                <a:gd name="T16" fmla="*/ 8 w 49"/>
                <a:gd name="T17" fmla="*/ 228 h 132"/>
                <a:gd name="T18" fmla="*/ 8 w 49"/>
                <a:gd name="T19" fmla="*/ 187 h 132"/>
                <a:gd name="T20" fmla="*/ 11 w 49"/>
                <a:gd name="T21" fmla="*/ 151 h 132"/>
                <a:gd name="T22" fmla="*/ 13 w 49"/>
                <a:gd name="T23" fmla="*/ 119 h 132"/>
                <a:gd name="T24" fmla="*/ 15 w 49"/>
                <a:gd name="T25" fmla="*/ 86 h 132"/>
                <a:gd name="T26" fmla="*/ 17 w 49"/>
                <a:gd name="T27" fmla="*/ 56 h 132"/>
                <a:gd name="T28" fmla="*/ 19 w 49"/>
                <a:gd name="T29" fmla="*/ 30 h 132"/>
                <a:gd name="T30" fmla="*/ 21 w 49"/>
                <a:gd name="T31" fmla="*/ 3 h 132"/>
                <a:gd name="T32" fmla="*/ 22 w 49"/>
                <a:gd name="T33" fmla="*/ 0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32"/>
                <a:gd name="T53" fmla="*/ 49 w 49"/>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32">
                  <a:moveTo>
                    <a:pt x="0" y="131"/>
                  </a:moveTo>
                  <a:lnTo>
                    <a:pt x="0" y="126"/>
                  </a:lnTo>
                  <a:lnTo>
                    <a:pt x="1" y="119"/>
                  </a:lnTo>
                  <a:lnTo>
                    <a:pt x="2" y="112"/>
                  </a:lnTo>
                  <a:lnTo>
                    <a:pt x="5" y="103"/>
                  </a:lnTo>
                  <a:lnTo>
                    <a:pt x="7" y="93"/>
                  </a:lnTo>
                  <a:lnTo>
                    <a:pt x="9" y="83"/>
                  </a:lnTo>
                  <a:lnTo>
                    <a:pt x="11" y="73"/>
                  </a:lnTo>
                  <a:lnTo>
                    <a:pt x="15" y="62"/>
                  </a:lnTo>
                  <a:lnTo>
                    <a:pt x="18" y="52"/>
                  </a:lnTo>
                  <a:lnTo>
                    <a:pt x="23" y="42"/>
                  </a:lnTo>
                  <a:lnTo>
                    <a:pt x="26" y="32"/>
                  </a:lnTo>
                  <a:lnTo>
                    <a:pt x="30" y="23"/>
                  </a:lnTo>
                  <a:lnTo>
                    <a:pt x="34" y="15"/>
                  </a:lnTo>
                  <a:lnTo>
                    <a:pt x="39" y="9"/>
                  </a:lnTo>
                  <a:lnTo>
                    <a:pt x="43" y="3"/>
                  </a:lnTo>
                  <a:lnTo>
                    <a:pt x="4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0" name="Line 153">
              <a:extLst>
                <a:ext uri="{FF2B5EF4-FFF2-40B4-BE49-F238E27FC236}">
                  <a16:creationId xmlns:a16="http://schemas.microsoft.com/office/drawing/2014/main" id="{0641CD23-A101-A795-CF31-56C83C966A47}"/>
                </a:ext>
              </a:extLst>
            </p:cNvPr>
            <p:cNvSpPr>
              <a:spLocks noChangeShapeType="1"/>
            </p:cNvSpPr>
            <p:nvPr/>
          </p:nvSpPr>
          <p:spPr bwMode="auto">
            <a:xfrm flipH="1">
              <a:off x="2510" y="1484"/>
              <a:ext cx="1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1" name="Line 154">
              <a:extLst>
                <a:ext uri="{FF2B5EF4-FFF2-40B4-BE49-F238E27FC236}">
                  <a16:creationId xmlns:a16="http://schemas.microsoft.com/office/drawing/2014/main" id="{E5417D6B-5FA3-7C95-1D72-FFE20937A0BE}"/>
                </a:ext>
              </a:extLst>
            </p:cNvPr>
            <p:cNvSpPr>
              <a:spLocks noChangeShapeType="1"/>
            </p:cNvSpPr>
            <p:nvPr/>
          </p:nvSpPr>
          <p:spPr bwMode="auto">
            <a:xfrm>
              <a:off x="2559" y="1335"/>
              <a:ext cx="3"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2" name="Freeform 155">
              <a:extLst>
                <a:ext uri="{FF2B5EF4-FFF2-40B4-BE49-F238E27FC236}">
                  <a16:creationId xmlns:a16="http://schemas.microsoft.com/office/drawing/2014/main" id="{4416A01D-FC5B-3160-F4DE-1152B79A8B1D}"/>
                </a:ext>
              </a:extLst>
            </p:cNvPr>
            <p:cNvSpPr>
              <a:spLocks/>
            </p:cNvSpPr>
            <p:nvPr/>
          </p:nvSpPr>
          <p:spPr bwMode="auto">
            <a:xfrm>
              <a:off x="2561" y="1196"/>
              <a:ext cx="75" cy="143"/>
            </a:xfrm>
            <a:custGeom>
              <a:avLst/>
              <a:gdLst>
                <a:gd name="T0" fmla="*/ 0 w 78"/>
                <a:gd name="T1" fmla="*/ 480 h 128"/>
                <a:gd name="T2" fmla="*/ 4 w 78"/>
                <a:gd name="T3" fmla="*/ 463 h 128"/>
                <a:gd name="T4" fmla="*/ 9 w 78"/>
                <a:gd name="T5" fmla="*/ 444 h 128"/>
                <a:gd name="T6" fmla="*/ 12 w 78"/>
                <a:gd name="T7" fmla="*/ 420 h 128"/>
                <a:gd name="T8" fmla="*/ 12 w 78"/>
                <a:gd name="T9" fmla="*/ 393 h 128"/>
                <a:gd name="T10" fmla="*/ 15 w 78"/>
                <a:gd name="T11" fmla="*/ 366 h 128"/>
                <a:gd name="T12" fmla="*/ 20 w 78"/>
                <a:gd name="T13" fmla="*/ 330 h 128"/>
                <a:gd name="T14" fmla="*/ 26 w 78"/>
                <a:gd name="T15" fmla="*/ 294 h 128"/>
                <a:gd name="T16" fmla="*/ 29 w 78"/>
                <a:gd name="T17" fmla="*/ 254 h 128"/>
                <a:gd name="T18" fmla="*/ 32 w 78"/>
                <a:gd name="T19" fmla="*/ 216 h 128"/>
                <a:gd name="T20" fmla="*/ 35 w 78"/>
                <a:gd name="T21" fmla="*/ 181 h 128"/>
                <a:gd name="T22" fmla="*/ 37 w 78"/>
                <a:gd name="T23" fmla="*/ 139 h 128"/>
                <a:gd name="T24" fmla="*/ 41 w 78"/>
                <a:gd name="T25" fmla="*/ 106 h 128"/>
                <a:gd name="T26" fmla="*/ 43 w 78"/>
                <a:gd name="T27" fmla="*/ 70 h 128"/>
                <a:gd name="T28" fmla="*/ 46 w 78"/>
                <a:gd name="T29" fmla="*/ 45 h 128"/>
                <a:gd name="T30" fmla="*/ 47 w 78"/>
                <a:gd name="T31" fmla="*/ 21 h 128"/>
                <a:gd name="T32" fmla="*/ 49 w 78"/>
                <a:gd name="T33" fmla="*/ 0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28"/>
                <a:gd name="T53" fmla="*/ 78 w 78"/>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28">
                  <a:moveTo>
                    <a:pt x="0" y="127"/>
                  </a:moveTo>
                  <a:lnTo>
                    <a:pt x="4" y="123"/>
                  </a:lnTo>
                  <a:lnTo>
                    <a:pt x="9" y="118"/>
                  </a:lnTo>
                  <a:lnTo>
                    <a:pt x="15" y="112"/>
                  </a:lnTo>
                  <a:lnTo>
                    <a:pt x="20" y="104"/>
                  </a:lnTo>
                  <a:lnTo>
                    <a:pt x="27" y="96"/>
                  </a:lnTo>
                  <a:lnTo>
                    <a:pt x="32" y="87"/>
                  </a:lnTo>
                  <a:lnTo>
                    <a:pt x="38" y="77"/>
                  </a:lnTo>
                  <a:lnTo>
                    <a:pt x="44" y="67"/>
                  </a:lnTo>
                  <a:lnTo>
                    <a:pt x="49" y="57"/>
                  </a:lnTo>
                  <a:lnTo>
                    <a:pt x="55" y="47"/>
                  </a:lnTo>
                  <a:lnTo>
                    <a:pt x="60" y="37"/>
                  </a:lnTo>
                  <a:lnTo>
                    <a:pt x="65" y="28"/>
                  </a:lnTo>
                  <a:lnTo>
                    <a:pt x="69" y="19"/>
                  </a:lnTo>
                  <a:lnTo>
                    <a:pt x="73" y="12"/>
                  </a:lnTo>
                  <a:lnTo>
                    <a:pt x="75" y="5"/>
                  </a:lnTo>
                  <a:lnTo>
                    <a:pt x="7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3" name="Line 156">
              <a:extLst>
                <a:ext uri="{FF2B5EF4-FFF2-40B4-BE49-F238E27FC236}">
                  <a16:creationId xmlns:a16="http://schemas.microsoft.com/office/drawing/2014/main" id="{866BE07F-74D5-E3B4-642D-01C7244D16F6}"/>
                </a:ext>
              </a:extLst>
            </p:cNvPr>
            <p:cNvSpPr>
              <a:spLocks noChangeShapeType="1"/>
            </p:cNvSpPr>
            <p:nvPr/>
          </p:nvSpPr>
          <p:spPr bwMode="auto">
            <a:xfrm flipH="1" flipV="1">
              <a:off x="2555" y="1331"/>
              <a:ext cx="11"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4" name="Line 157">
              <a:extLst>
                <a:ext uri="{FF2B5EF4-FFF2-40B4-BE49-F238E27FC236}">
                  <a16:creationId xmlns:a16="http://schemas.microsoft.com/office/drawing/2014/main" id="{DFB157A6-E987-9692-2BE7-101830BFC3EE}"/>
                </a:ext>
              </a:extLst>
            </p:cNvPr>
            <p:cNvSpPr>
              <a:spLocks noChangeShapeType="1"/>
            </p:cNvSpPr>
            <p:nvPr/>
          </p:nvSpPr>
          <p:spPr bwMode="auto">
            <a:xfrm>
              <a:off x="2631" y="1196"/>
              <a:ext cx="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5" name="Freeform 158">
              <a:extLst>
                <a:ext uri="{FF2B5EF4-FFF2-40B4-BE49-F238E27FC236}">
                  <a16:creationId xmlns:a16="http://schemas.microsoft.com/office/drawing/2014/main" id="{F2FD9ED4-25D5-419A-A607-E0E0CDDAF202}"/>
                </a:ext>
              </a:extLst>
            </p:cNvPr>
            <p:cNvSpPr>
              <a:spLocks/>
            </p:cNvSpPr>
            <p:nvPr/>
          </p:nvSpPr>
          <p:spPr bwMode="auto">
            <a:xfrm>
              <a:off x="2635" y="1128"/>
              <a:ext cx="45" cy="69"/>
            </a:xfrm>
            <a:custGeom>
              <a:avLst/>
              <a:gdLst>
                <a:gd name="T0" fmla="*/ 0 w 48"/>
                <a:gd name="T1" fmla="*/ 223 h 62"/>
                <a:gd name="T2" fmla="*/ 1 w 48"/>
                <a:gd name="T3" fmla="*/ 206 h 62"/>
                <a:gd name="T4" fmla="*/ 3 w 48"/>
                <a:gd name="T5" fmla="*/ 187 h 62"/>
                <a:gd name="T6" fmla="*/ 7 w 48"/>
                <a:gd name="T7" fmla="*/ 168 h 62"/>
                <a:gd name="T8" fmla="*/ 8 w 48"/>
                <a:gd name="T9" fmla="*/ 151 h 62"/>
                <a:gd name="T10" fmla="*/ 8 w 48"/>
                <a:gd name="T11" fmla="*/ 134 h 62"/>
                <a:gd name="T12" fmla="*/ 8 w 48"/>
                <a:gd name="T13" fmla="*/ 119 h 62"/>
                <a:gd name="T14" fmla="*/ 10 w 48"/>
                <a:gd name="T15" fmla="*/ 97 h 62"/>
                <a:gd name="T16" fmla="*/ 13 w 48"/>
                <a:gd name="T17" fmla="*/ 78 h 62"/>
                <a:gd name="T18" fmla="*/ 15 w 48"/>
                <a:gd name="T19" fmla="*/ 63 h 62"/>
                <a:gd name="T20" fmla="*/ 17 w 48"/>
                <a:gd name="T21" fmla="*/ 46 h 62"/>
                <a:gd name="T22" fmla="*/ 18 w 48"/>
                <a:gd name="T23" fmla="*/ 30 h 62"/>
                <a:gd name="T24" fmla="*/ 20 w 48"/>
                <a:gd name="T25" fmla="*/ 22 h 62"/>
                <a:gd name="T26" fmla="*/ 21 w 48"/>
                <a:gd name="T27" fmla="*/ 4 h 62"/>
                <a:gd name="T28" fmla="*/ 21 w 48"/>
                <a:gd name="T29" fmla="*/ 2 h 62"/>
                <a:gd name="T30" fmla="*/ 22 w 48"/>
                <a:gd name="T31" fmla="*/ 1 h 62"/>
                <a:gd name="T32" fmla="*/ 22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0" y="61"/>
                  </a:moveTo>
                  <a:lnTo>
                    <a:pt x="1" y="57"/>
                  </a:lnTo>
                  <a:lnTo>
                    <a:pt x="3" y="52"/>
                  </a:lnTo>
                  <a:lnTo>
                    <a:pt x="7" y="47"/>
                  </a:lnTo>
                  <a:lnTo>
                    <a:pt x="10" y="42"/>
                  </a:lnTo>
                  <a:lnTo>
                    <a:pt x="15" y="37"/>
                  </a:lnTo>
                  <a:lnTo>
                    <a:pt x="18" y="32"/>
                  </a:lnTo>
                  <a:lnTo>
                    <a:pt x="22" y="27"/>
                  </a:lnTo>
                  <a:lnTo>
                    <a:pt x="26" y="22"/>
                  </a:lnTo>
                  <a:lnTo>
                    <a:pt x="30" y="18"/>
                  </a:lnTo>
                  <a:lnTo>
                    <a:pt x="34" y="13"/>
                  </a:lnTo>
                  <a:lnTo>
                    <a:pt x="37" y="9"/>
                  </a:lnTo>
                  <a:lnTo>
                    <a:pt x="40" y="6"/>
                  </a:lnTo>
                  <a:lnTo>
                    <a:pt x="43" y="4"/>
                  </a:lnTo>
                  <a:lnTo>
                    <a:pt x="45" y="2"/>
                  </a:lnTo>
                  <a:lnTo>
                    <a:pt x="46" y="1"/>
                  </a:lnTo>
                  <a:lnTo>
                    <a:pt x="4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6" name="Line 159">
              <a:extLst>
                <a:ext uri="{FF2B5EF4-FFF2-40B4-BE49-F238E27FC236}">
                  <a16:creationId xmlns:a16="http://schemas.microsoft.com/office/drawing/2014/main" id="{52F64571-B5A7-D4E8-C6BF-912BFBE34D01}"/>
                </a:ext>
              </a:extLst>
            </p:cNvPr>
            <p:cNvSpPr>
              <a:spLocks noChangeShapeType="1"/>
            </p:cNvSpPr>
            <p:nvPr/>
          </p:nvSpPr>
          <p:spPr bwMode="auto">
            <a:xfrm flipH="1" flipV="1">
              <a:off x="2628" y="1191"/>
              <a:ext cx="12"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7" name="Line 160">
              <a:extLst>
                <a:ext uri="{FF2B5EF4-FFF2-40B4-BE49-F238E27FC236}">
                  <a16:creationId xmlns:a16="http://schemas.microsoft.com/office/drawing/2014/main" id="{1F37FE32-0E8A-36D9-FB96-A2BFF82C8972}"/>
                </a:ext>
              </a:extLst>
            </p:cNvPr>
            <p:cNvSpPr>
              <a:spLocks noChangeShapeType="1"/>
            </p:cNvSpPr>
            <p:nvPr/>
          </p:nvSpPr>
          <p:spPr bwMode="auto">
            <a:xfrm>
              <a:off x="2677" y="1127"/>
              <a:ext cx="4"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8" name="Line 161">
              <a:extLst>
                <a:ext uri="{FF2B5EF4-FFF2-40B4-BE49-F238E27FC236}">
                  <a16:creationId xmlns:a16="http://schemas.microsoft.com/office/drawing/2014/main" id="{CA7725AE-680F-1D72-9E7D-A1DEA9E02EFF}"/>
                </a:ext>
              </a:extLst>
            </p:cNvPr>
            <p:cNvSpPr>
              <a:spLocks noChangeShapeType="1"/>
            </p:cNvSpPr>
            <p:nvPr/>
          </p:nvSpPr>
          <p:spPr bwMode="auto">
            <a:xfrm flipV="1">
              <a:off x="2683" y="1076"/>
              <a:ext cx="22" cy="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9" name="Freeform 162">
              <a:extLst>
                <a:ext uri="{FF2B5EF4-FFF2-40B4-BE49-F238E27FC236}">
                  <a16:creationId xmlns:a16="http://schemas.microsoft.com/office/drawing/2014/main" id="{AF62D280-271D-DC48-F2AD-7247CDBD9E9D}"/>
                </a:ext>
              </a:extLst>
            </p:cNvPr>
            <p:cNvSpPr>
              <a:spLocks/>
            </p:cNvSpPr>
            <p:nvPr/>
          </p:nvSpPr>
          <p:spPr bwMode="auto">
            <a:xfrm>
              <a:off x="2708" y="1077"/>
              <a:ext cx="429" cy="277"/>
            </a:xfrm>
            <a:custGeom>
              <a:avLst/>
              <a:gdLst>
                <a:gd name="T0" fmla="*/ 0 w 453"/>
                <a:gd name="T1" fmla="*/ 3 h 248"/>
                <a:gd name="T2" fmla="*/ 9 w 453"/>
                <a:gd name="T3" fmla="*/ 0 h 248"/>
                <a:gd name="T4" fmla="*/ 20 w 453"/>
                <a:gd name="T5" fmla="*/ 2 h 248"/>
                <a:gd name="T6" fmla="*/ 33 w 453"/>
                <a:gd name="T7" fmla="*/ 29 h 248"/>
                <a:gd name="T8" fmla="*/ 46 w 453"/>
                <a:gd name="T9" fmla="*/ 68 h 248"/>
                <a:gd name="T10" fmla="*/ 63 w 453"/>
                <a:gd name="T11" fmla="*/ 118 h 248"/>
                <a:gd name="T12" fmla="*/ 80 w 453"/>
                <a:gd name="T13" fmla="*/ 179 h 248"/>
                <a:gd name="T14" fmla="*/ 98 w 453"/>
                <a:gd name="T15" fmla="*/ 249 h 248"/>
                <a:gd name="T16" fmla="*/ 117 w 453"/>
                <a:gd name="T17" fmla="*/ 317 h 248"/>
                <a:gd name="T18" fmla="*/ 136 w 453"/>
                <a:gd name="T19" fmla="*/ 395 h 248"/>
                <a:gd name="T20" fmla="*/ 154 w 453"/>
                <a:gd name="T21" fmla="*/ 480 h 248"/>
                <a:gd name="T22" fmla="*/ 170 w 453"/>
                <a:gd name="T23" fmla="*/ 561 h 248"/>
                <a:gd name="T24" fmla="*/ 188 w 453"/>
                <a:gd name="T25" fmla="*/ 643 h 248"/>
                <a:gd name="T26" fmla="*/ 202 w 453"/>
                <a:gd name="T27" fmla="*/ 727 h 248"/>
                <a:gd name="T28" fmla="*/ 215 w 453"/>
                <a:gd name="T29" fmla="*/ 801 h 248"/>
                <a:gd name="T30" fmla="*/ 225 w 453"/>
                <a:gd name="T31" fmla="*/ 873 h 248"/>
                <a:gd name="T32" fmla="*/ 236 w 453"/>
                <a:gd name="T33" fmla="*/ 930 h 2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3"/>
                <a:gd name="T52" fmla="*/ 0 h 248"/>
                <a:gd name="T53" fmla="*/ 453 w 453"/>
                <a:gd name="T54" fmla="*/ 248 h 2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3" h="248">
                  <a:moveTo>
                    <a:pt x="0" y="3"/>
                  </a:moveTo>
                  <a:lnTo>
                    <a:pt x="16" y="0"/>
                  </a:lnTo>
                  <a:lnTo>
                    <a:pt x="37" y="2"/>
                  </a:lnTo>
                  <a:lnTo>
                    <a:pt x="62" y="8"/>
                  </a:lnTo>
                  <a:lnTo>
                    <a:pt x="90" y="18"/>
                  </a:lnTo>
                  <a:lnTo>
                    <a:pt x="121" y="31"/>
                  </a:lnTo>
                  <a:lnTo>
                    <a:pt x="155" y="47"/>
                  </a:lnTo>
                  <a:lnTo>
                    <a:pt x="190" y="65"/>
                  </a:lnTo>
                  <a:lnTo>
                    <a:pt x="226" y="84"/>
                  </a:lnTo>
                  <a:lnTo>
                    <a:pt x="262" y="105"/>
                  </a:lnTo>
                  <a:lnTo>
                    <a:pt x="297" y="127"/>
                  </a:lnTo>
                  <a:lnTo>
                    <a:pt x="329" y="149"/>
                  </a:lnTo>
                  <a:lnTo>
                    <a:pt x="361" y="171"/>
                  </a:lnTo>
                  <a:lnTo>
                    <a:pt x="390" y="193"/>
                  </a:lnTo>
                  <a:lnTo>
                    <a:pt x="415" y="212"/>
                  </a:lnTo>
                  <a:lnTo>
                    <a:pt x="435" y="231"/>
                  </a:lnTo>
                  <a:lnTo>
                    <a:pt x="452" y="24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10" name="Line 163">
              <a:extLst>
                <a:ext uri="{FF2B5EF4-FFF2-40B4-BE49-F238E27FC236}">
                  <a16:creationId xmlns:a16="http://schemas.microsoft.com/office/drawing/2014/main" id="{464D80F4-2377-3645-F92B-255BACE74F86}"/>
                </a:ext>
              </a:extLst>
            </p:cNvPr>
            <p:cNvSpPr>
              <a:spLocks noChangeShapeType="1"/>
            </p:cNvSpPr>
            <p:nvPr/>
          </p:nvSpPr>
          <p:spPr bwMode="auto">
            <a:xfrm flipH="1" flipV="1">
              <a:off x="2704" y="1073"/>
              <a:ext cx="11"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1" name="Line 164">
              <a:extLst>
                <a:ext uri="{FF2B5EF4-FFF2-40B4-BE49-F238E27FC236}">
                  <a16:creationId xmlns:a16="http://schemas.microsoft.com/office/drawing/2014/main" id="{FCA4C78B-08C8-7BB1-58B9-AB44D885EE52}"/>
                </a:ext>
              </a:extLst>
            </p:cNvPr>
            <p:cNvSpPr>
              <a:spLocks noChangeShapeType="1"/>
            </p:cNvSpPr>
            <p:nvPr/>
          </p:nvSpPr>
          <p:spPr bwMode="auto">
            <a:xfrm flipH="1">
              <a:off x="3131" y="1351"/>
              <a:ext cx="1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2" name="Freeform 165">
              <a:extLst>
                <a:ext uri="{FF2B5EF4-FFF2-40B4-BE49-F238E27FC236}">
                  <a16:creationId xmlns:a16="http://schemas.microsoft.com/office/drawing/2014/main" id="{4C851E71-8C91-AC97-3BE8-90971C7168A5}"/>
                </a:ext>
              </a:extLst>
            </p:cNvPr>
            <p:cNvSpPr>
              <a:spLocks/>
            </p:cNvSpPr>
            <p:nvPr/>
          </p:nvSpPr>
          <p:spPr bwMode="auto">
            <a:xfrm>
              <a:off x="3136" y="1353"/>
              <a:ext cx="112" cy="101"/>
            </a:xfrm>
            <a:custGeom>
              <a:avLst/>
              <a:gdLst>
                <a:gd name="T0" fmla="*/ 0 w 118"/>
                <a:gd name="T1" fmla="*/ 0 h 90"/>
                <a:gd name="T2" fmla="*/ 0 w 118"/>
                <a:gd name="T3" fmla="*/ 1 h 90"/>
                <a:gd name="T4" fmla="*/ 2 w 118"/>
                <a:gd name="T5" fmla="*/ 3 h 90"/>
                <a:gd name="T6" fmla="*/ 7 w 118"/>
                <a:gd name="T7" fmla="*/ 27 h 90"/>
                <a:gd name="T8" fmla="*/ 9 w 118"/>
                <a:gd name="T9" fmla="*/ 54 h 90"/>
                <a:gd name="T10" fmla="*/ 9 w 118"/>
                <a:gd name="T11" fmla="*/ 76 h 90"/>
                <a:gd name="T12" fmla="*/ 14 w 118"/>
                <a:gd name="T13" fmla="*/ 104 h 90"/>
                <a:gd name="T14" fmla="*/ 20 w 118"/>
                <a:gd name="T15" fmla="*/ 131 h 90"/>
                <a:gd name="T16" fmla="*/ 24 w 118"/>
                <a:gd name="T17" fmla="*/ 164 h 90"/>
                <a:gd name="T18" fmla="*/ 28 w 118"/>
                <a:gd name="T19" fmla="*/ 199 h 90"/>
                <a:gd name="T20" fmla="*/ 33 w 118"/>
                <a:gd name="T21" fmla="*/ 229 h 90"/>
                <a:gd name="T22" fmla="*/ 39 w 118"/>
                <a:gd name="T23" fmla="*/ 257 h 90"/>
                <a:gd name="T24" fmla="*/ 44 w 118"/>
                <a:gd name="T25" fmla="*/ 286 h 90"/>
                <a:gd name="T26" fmla="*/ 48 w 118"/>
                <a:gd name="T27" fmla="*/ 309 h 90"/>
                <a:gd name="T28" fmla="*/ 53 w 118"/>
                <a:gd name="T29" fmla="*/ 329 h 90"/>
                <a:gd name="T30" fmla="*/ 59 w 118"/>
                <a:gd name="T31" fmla="*/ 348 h 90"/>
                <a:gd name="T32" fmla="*/ 62 w 118"/>
                <a:gd name="T33" fmla="*/ 354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90"/>
                <a:gd name="T53" fmla="*/ 118 w 118"/>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90">
                  <a:moveTo>
                    <a:pt x="0" y="0"/>
                  </a:moveTo>
                  <a:lnTo>
                    <a:pt x="0" y="1"/>
                  </a:lnTo>
                  <a:lnTo>
                    <a:pt x="2" y="3"/>
                  </a:lnTo>
                  <a:lnTo>
                    <a:pt x="7" y="7"/>
                  </a:lnTo>
                  <a:lnTo>
                    <a:pt x="12" y="13"/>
                  </a:lnTo>
                  <a:lnTo>
                    <a:pt x="19" y="19"/>
                  </a:lnTo>
                  <a:lnTo>
                    <a:pt x="26" y="26"/>
                  </a:lnTo>
                  <a:lnTo>
                    <a:pt x="35" y="33"/>
                  </a:lnTo>
                  <a:lnTo>
                    <a:pt x="43" y="41"/>
                  </a:lnTo>
                  <a:lnTo>
                    <a:pt x="53" y="49"/>
                  </a:lnTo>
                  <a:lnTo>
                    <a:pt x="62" y="57"/>
                  </a:lnTo>
                  <a:lnTo>
                    <a:pt x="72" y="64"/>
                  </a:lnTo>
                  <a:lnTo>
                    <a:pt x="82" y="71"/>
                  </a:lnTo>
                  <a:lnTo>
                    <a:pt x="91" y="77"/>
                  </a:lnTo>
                  <a:lnTo>
                    <a:pt x="100" y="83"/>
                  </a:lnTo>
                  <a:lnTo>
                    <a:pt x="109" y="87"/>
                  </a:lnTo>
                  <a:lnTo>
                    <a:pt x="117" y="8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13" name="Line 166">
              <a:extLst>
                <a:ext uri="{FF2B5EF4-FFF2-40B4-BE49-F238E27FC236}">
                  <a16:creationId xmlns:a16="http://schemas.microsoft.com/office/drawing/2014/main" id="{223CE65B-615C-82EB-179D-AF43B446C42B}"/>
                </a:ext>
              </a:extLst>
            </p:cNvPr>
            <p:cNvSpPr>
              <a:spLocks noChangeShapeType="1"/>
            </p:cNvSpPr>
            <p:nvPr/>
          </p:nvSpPr>
          <p:spPr bwMode="auto">
            <a:xfrm flipV="1">
              <a:off x="3134" y="1347"/>
              <a:ext cx="4"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4" name="Line 167">
              <a:extLst>
                <a:ext uri="{FF2B5EF4-FFF2-40B4-BE49-F238E27FC236}">
                  <a16:creationId xmlns:a16="http://schemas.microsoft.com/office/drawing/2014/main" id="{E2BDC98A-3EBC-4753-E1F4-5E7D4067A635}"/>
                </a:ext>
              </a:extLst>
            </p:cNvPr>
            <p:cNvSpPr>
              <a:spLocks noChangeShapeType="1"/>
            </p:cNvSpPr>
            <p:nvPr/>
          </p:nvSpPr>
          <p:spPr bwMode="auto">
            <a:xfrm flipH="1">
              <a:off x="3243" y="1450"/>
              <a:ext cx="8"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5" name="Freeform 168">
              <a:extLst>
                <a:ext uri="{FF2B5EF4-FFF2-40B4-BE49-F238E27FC236}">
                  <a16:creationId xmlns:a16="http://schemas.microsoft.com/office/drawing/2014/main" id="{23FE36B5-E064-31C3-3159-CC94167F15DF}"/>
                </a:ext>
              </a:extLst>
            </p:cNvPr>
            <p:cNvSpPr>
              <a:spLocks/>
            </p:cNvSpPr>
            <p:nvPr/>
          </p:nvSpPr>
          <p:spPr bwMode="auto">
            <a:xfrm>
              <a:off x="3247" y="1453"/>
              <a:ext cx="74" cy="74"/>
            </a:xfrm>
            <a:custGeom>
              <a:avLst/>
              <a:gdLst>
                <a:gd name="T0" fmla="*/ 0 w 79"/>
                <a:gd name="T1" fmla="*/ 0 h 67"/>
                <a:gd name="T2" fmla="*/ 7 w 79"/>
                <a:gd name="T3" fmla="*/ 2 h 67"/>
                <a:gd name="T4" fmla="*/ 7 w 79"/>
                <a:gd name="T5" fmla="*/ 19 h 67"/>
                <a:gd name="T6" fmla="*/ 9 w 79"/>
                <a:gd name="T7" fmla="*/ 25 h 67"/>
                <a:gd name="T8" fmla="*/ 13 w 79"/>
                <a:gd name="T9" fmla="*/ 38 h 67"/>
                <a:gd name="T10" fmla="*/ 17 w 79"/>
                <a:gd name="T11" fmla="*/ 54 h 67"/>
                <a:gd name="T12" fmla="*/ 20 w 79"/>
                <a:gd name="T13" fmla="*/ 66 h 67"/>
                <a:gd name="T14" fmla="*/ 21 w 79"/>
                <a:gd name="T15" fmla="*/ 83 h 67"/>
                <a:gd name="T16" fmla="*/ 24 w 79"/>
                <a:gd name="T17" fmla="*/ 94 h 67"/>
                <a:gd name="T18" fmla="*/ 27 w 79"/>
                <a:gd name="T19" fmla="*/ 113 h 67"/>
                <a:gd name="T20" fmla="*/ 29 w 79"/>
                <a:gd name="T21" fmla="*/ 127 h 67"/>
                <a:gd name="T22" fmla="*/ 31 w 79"/>
                <a:gd name="T23" fmla="*/ 145 h 67"/>
                <a:gd name="T24" fmla="*/ 33 w 79"/>
                <a:gd name="T25" fmla="*/ 160 h 67"/>
                <a:gd name="T26" fmla="*/ 33 w 79"/>
                <a:gd name="T27" fmla="*/ 177 h 67"/>
                <a:gd name="T28" fmla="*/ 35 w 79"/>
                <a:gd name="T29" fmla="*/ 190 h 67"/>
                <a:gd name="T30" fmla="*/ 35 w 79"/>
                <a:gd name="T31" fmla="*/ 205 h 67"/>
                <a:gd name="T32" fmla="*/ 35 w 79"/>
                <a:gd name="T33" fmla="*/ 215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67"/>
                <a:gd name="T53" fmla="*/ 79 w 79"/>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67">
                  <a:moveTo>
                    <a:pt x="0" y="0"/>
                  </a:moveTo>
                  <a:lnTo>
                    <a:pt x="7" y="2"/>
                  </a:lnTo>
                  <a:lnTo>
                    <a:pt x="14" y="5"/>
                  </a:lnTo>
                  <a:lnTo>
                    <a:pt x="21" y="8"/>
                  </a:lnTo>
                  <a:lnTo>
                    <a:pt x="28" y="12"/>
                  </a:lnTo>
                  <a:lnTo>
                    <a:pt x="35" y="16"/>
                  </a:lnTo>
                  <a:lnTo>
                    <a:pt x="42" y="20"/>
                  </a:lnTo>
                  <a:lnTo>
                    <a:pt x="47" y="25"/>
                  </a:lnTo>
                  <a:lnTo>
                    <a:pt x="53" y="29"/>
                  </a:lnTo>
                  <a:lnTo>
                    <a:pt x="59" y="34"/>
                  </a:lnTo>
                  <a:lnTo>
                    <a:pt x="63" y="39"/>
                  </a:lnTo>
                  <a:lnTo>
                    <a:pt x="68" y="44"/>
                  </a:lnTo>
                  <a:lnTo>
                    <a:pt x="71" y="49"/>
                  </a:lnTo>
                  <a:lnTo>
                    <a:pt x="73" y="54"/>
                  </a:lnTo>
                  <a:lnTo>
                    <a:pt x="76" y="58"/>
                  </a:lnTo>
                  <a:lnTo>
                    <a:pt x="78" y="62"/>
                  </a:lnTo>
                  <a:lnTo>
                    <a:pt x="78" y="6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16" name="Line 169">
              <a:extLst>
                <a:ext uri="{FF2B5EF4-FFF2-40B4-BE49-F238E27FC236}">
                  <a16:creationId xmlns:a16="http://schemas.microsoft.com/office/drawing/2014/main" id="{13E6CD17-DE7F-31FB-B0CF-63D0EF9BB5BC}"/>
                </a:ext>
              </a:extLst>
            </p:cNvPr>
            <p:cNvSpPr>
              <a:spLocks noChangeShapeType="1"/>
            </p:cNvSpPr>
            <p:nvPr/>
          </p:nvSpPr>
          <p:spPr bwMode="auto">
            <a:xfrm flipV="1">
              <a:off x="3246" y="1446"/>
              <a:ext cx="1"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7" name="Line 170">
              <a:extLst>
                <a:ext uri="{FF2B5EF4-FFF2-40B4-BE49-F238E27FC236}">
                  <a16:creationId xmlns:a16="http://schemas.microsoft.com/office/drawing/2014/main" id="{53EEF747-6188-00B1-A495-54B0E895EDFA}"/>
                </a:ext>
              </a:extLst>
            </p:cNvPr>
            <p:cNvSpPr>
              <a:spLocks noChangeShapeType="1"/>
            </p:cNvSpPr>
            <p:nvPr/>
          </p:nvSpPr>
          <p:spPr bwMode="auto">
            <a:xfrm flipH="1">
              <a:off x="3314" y="1526"/>
              <a:ext cx="1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8" name="Freeform 171">
              <a:extLst>
                <a:ext uri="{FF2B5EF4-FFF2-40B4-BE49-F238E27FC236}">
                  <a16:creationId xmlns:a16="http://schemas.microsoft.com/office/drawing/2014/main" id="{4882EA3B-2B10-175E-DA4B-066605000DF0}"/>
                </a:ext>
              </a:extLst>
            </p:cNvPr>
            <p:cNvSpPr>
              <a:spLocks/>
            </p:cNvSpPr>
            <p:nvPr/>
          </p:nvSpPr>
          <p:spPr bwMode="auto">
            <a:xfrm>
              <a:off x="3320" y="1526"/>
              <a:ext cx="208" cy="163"/>
            </a:xfrm>
            <a:custGeom>
              <a:avLst/>
              <a:gdLst>
                <a:gd name="T0" fmla="*/ 0 w 219"/>
                <a:gd name="T1" fmla="*/ 0 h 146"/>
                <a:gd name="T2" fmla="*/ 2 w 219"/>
                <a:gd name="T3" fmla="*/ 4 h 146"/>
                <a:gd name="T4" fmla="*/ 9 w 219"/>
                <a:gd name="T5" fmla="*/ 36 h 146"/>
                <a:gd name="T6" fmla="*/ 9 w 219"/>
                <a:gd name="T7" fmla="*/ 68 h 146"/>
                <a:gd name="T8" fmla="*/ 18 w 219"/>
                <a:gd name="T9" fmla="*/ 98 h 146"/>
                <a:gd name="T10" fmla="*/ 26 w 219"/>
                <a:gd name="T11" fmla="*/ 136 h 146"/>
                <a:gd name="T12" fmla="*/ 35 w 219"/>
                <a:gd name="T13" fmla="*/ 182 h 146"/>
                <a:gd name="T14" fmla="*/ 45 w 219"/>
                <a:gd name="T15" fmla="*/ 226 h 146"/>
                <a:gd name="T16" fmla="*/ 56 w 219"/>
                <a:gd name="T17" fmla="*/ 265 h 146"/>
                <a:gd name="T18" fmla="*/ 66 w 219"/>
                <a:gd name="T19" fmla="*/ 310 h 146"/>
                <a:gd name="T20" fmla="*/ 77 w 219"/>
                <a:gd name="T21" fmla="*/ 352 h 146"/>
                <a:gd name="T22" fmla="*/ 86 w 219"/>
                <a:gd name="T23" fmla="*/ 393 h 146"/>
                <a:gd name="T24" fmla="*/ 96 w 219"/>
                <a:gd name="T25" fmla="*/ 431 h 146"/>
                <a:gd name="T26" fmla="*/ 104 w 219"/>
                <a:gd name="T27" fmla="*/ 468 h 146"/>
                <a:gd name="T28" fmla="*/ 111 w 219"/>
                <a:gd name="T29" fmla="*/ 495 h 146"/>
                <a:gd name="T30" fmla="*/ 114 w 219"/>
                <a:gd name="T31" fmla="*/ 522 h 146"/>
                <a:gd name="T32" fmla="*/ 118 w 219"/>
                <a:gd name="T33" fmla="*/ 546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9"/>
                <a:gd name="T52" fmla="*/ 0 h 146"/>
                <a:gd name="T53" fmla="*/ 219 w 219"/>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9" h="146">
                  <a:moveTo>
                    <a:pt x="0" y="0"/>
                  </a:moveTo>
                  <a:lnTo>
                    <a:pt x="2" y="4"/>
                  </a:lnTo>
                  <a:lnTo>
                    <a:pt x="9" y="10"/>
                  </a:lnTo>
                  <a:lnTo>
                    <a:pt x="19" y="18"/>
                  </a:lnTo>
                  <a:lnTo>
                    <a:pt x="31" y="27"/>
                  </a:lnTo>
                  <a:lnTo>
                    <a:pt x="47" y="37"/>
                  </a:lnTo>
                  <a:lnTo>
                    <a:pt x="64" y="48"/>
                  </a:lnTo>
                  <a:lnTo>
                    <a:pt x="83" y="59"/>
                  </a:lnTo>
                  <a:lnTo>
                    <a:pt x="103" y="71"/>
                  </a:lnTo>
                  <a:lnTo>
                    <a:pt x="122" y="82"/>
                  </a:lnTo>
                  <a:lnTo>
                    <a:pt x="142" y="94"/>
                  </a:lnTo>
                  <a:lnTo>
                    <a:pt x="161" y="105"/>
                  </a:lnTo>
                  <a:lnTo>
                    <a:pt x="178" y="115"/>
                  </a:lnTo>
                  <a:lnTo>
                    <a:pt x="192" y="125"/>
                  </a:lnTo>
                  <a:lnTo>
                    <a:pt x="205" y="133"/>
                  </a:lnTo>
                  <a:lnTo>
                    <a:pt x="212" y="140"/>
                  </a:lnTo>
                  <a:lnTo>
                    <a:pt x="218" y="14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19" name="Line 172">
              <a:extLst>
                <a:ext uri="{FF2B5EF4-FFF2-40B4-BE49-F238E27FC236}">
                  <a16:creationId xmlns:a16="http://schemas.microsoft.com/office/drawing/2014/main" id="{CDDC20DA-BE4D-D26C-F8AE-FA66553BBF28}"/>
                </a:ext>
              </a:extLst>
            </p:cNvPr>
            <p:cNvSpPr>
              <a:spLocks noChangeShapeType="1"/>
            </p:cNvSpPr>
            <p:nvPr/>
          </p:nvSpPr>
          <p:spPr bwMode="auto">
            <a:xfrm>
              <a:off x="3318" y="1526"/>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0" name="Line 173">
              <a:extLst>
                <a:ext uri="{FF2B5EF4-FFF2-40B4-BE49-F238E27FC236}">
                  <a16:creationId xmlns:a16="http://schemas.microsoft.com/office/drawing/2014/main" id="{610CE7F9-838F-3713-B8AC-81B34E259CC0}"/>
                </a:ext>
              </a:extLst>
            </p:cNvPr>
            <p:cNvSpPr>
              <a:spLocks noChangeShapeType="1"/>
            </p:cNvSpPr>
            <p:nvPr/>
          </p:nvSpPr>
          <p:spPr bwMode="auto">
            <a:xfrm flipH="1">
              <a:off x="3522" y="1687"/>
              <a:ext cx="10"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1" name="Freeform 174">
              <a:extLst>
                <a:ext uri="{FF2B5EF4-FFF2-40B4-BE49-F238E27FC236}">
                  <a16:creationId xmlns:a16="http://schemas.microsoft.com/office/drawing/2014/main" id="{11F31249-07DE-0820-EA7D-433D536FC58C}"/>
                </a:ext>
              </a:extLst>
            </p:cNvPr>
            <p:cNvSpPr>
              <a:spLocks/>
            </p:cNvSpPr>
            <p:nvPr/>
          </p:nvSpPr>
          <p:spPr bwMode="auto">
            <a:xfrm>
              <a:off x="3527" y="1742"/>
              <a:ext cx="104" cy="158"/>
            </a:xfrm>
            <a:custGeom>
              <a:avLst/>
              <a:gdLst>
                <a:gd name="T0" fmla="*/ 0 w 110"/>
                <a:gd name="T1" fmla="*/ 0 h 142"/>
                <a:gd name="T2" fmla="*/ 3 w 110"/>
                <a:gd name="T3" fmla="*/ 20 h 142"/>
                <a:gd name="T4" fmla="*/ 9 w 110"/>
                <a:gd name="T5" fmla="*/ 41 h 142"/>
                <a:gd name="T6" fmla="*/ 9 w 110"/>
                <a:gd name="T7" fmla="*/ 70 h 142"/>
                <a:gd name="T8" fmla="*/ 13 w 110"/>
                <a:gd name="T9" fmla="*/ 107 h 142"/>
                <a:gd name="T10" fmla="*/ 18 w 110"/>
                <a:gd name="T11" fmla="*/ 138 h 142"/>
                <a:gd name="T12" fmla="*/ 23 w 110"/>
                <a:gd name="T13" fmla="*/ 182 h 142"/>
                <a:gd name="T14" fmla="*/ 26 w 110"/>
                <a:gd name="T15" fmla="*/ 223 h 142"/>
                <a:gd name="T16" fmla="*/ 33 w 110"/>
                <a:gd name="T17" fmla="*/ 257 h 142"/>
                <a:gd name="T18" fmla="*/ 37 w 110"/>
                <a:gd name="T19" fmla="*/ 300 h 142"/>
                <a:gd name="T20" fmla="*/ 41 w 110"/>
                <a:gd name="T21" fmla="*/ 339 h 142"/>
                <a:gd name="T22" fmla="*/ 46 w 110"/>
                <a:gd name="T23" fmla="*/ 377 h 142"/>
                <a:gd name="T24" fmla="*/ 50 w 110"/>
                <a:gd name="T25" fmla="*/ 411 h 142"/>
                <a:gd name="T26" fmla="*/ 52 w 110"/>
                <a:gd name="T27" fmla="*/ 441 h 142"/>
                <a:gd name="T28" fmla="*/ 55 w 110"/>
                <a:gd name="T29" fmla="*/ 466 h 142"/>
                <a:gd name="T30" fmla="*/ 56 w 110"/>
                <a:gd name="T31" fmla="*/ 491 h 142"/>
                <a:gd name="T32" fmla="*/ 56 w 110"/>
                <a:gd name="T33" fmla="*/ 508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42"/>
                <a:gd name="T53" fmla="*/ 110 w 110"/>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42">
                  <a:moveTo>
                    <a:pt x="0" y="0"/>
                  </a:moveTo>
                  <a:lnTo>
                    <a:pt x="3" y="5"/>
                  </a:lnTo>
                  <a:lnTo>
                    <a:pt x="9" y="12"/>
                  </a:lnTo>
                  <a:lnTo>
                    <a:pt x="16" y="20"/>
                  </a:lnTo>
                  <a:lnTo>
                    <a:pt x="25" y="29"/>
                  </a:lnTo>
                  <a:lnTo>
                    <a:pt x="34" y="39"/>
                  </a:lnTo>
                  <a:lnTo>
                    <a:pt x="43" y="50"/>
                  </a:lnTo>
                  <a:lnTo>
                    <a:pt x="53" y="61"/>
                  </a:lnTo>
                  <a:lnTo>
                    <a:pt x="63" y="72"/>
                  </a:lnTo>
                  <a:lnTo>
                    <a:pt x="72" y="84"/>
                  </a:lnTo>
                  <a:lnTo>
                    <a:pt x="81" y="94"/>
                  </a:lnTo>
                  <a:lnTo>
                    <a:pt x="90" y="105"/>
                  </a:lnTo>
                  <a:lnTo>
                    <a:pt x="97" y="114"/>
                  </a:lnTo>
                  <a:lnTo>
                    <a:pt x="102" y="123"/>
                  </a:lnTo>
                  <a:lnTo>
                    <a:pt x="107" y="130"/>
                  </a:lnTo>
                  <a:lnTo>
                    <a:pt x="109" y="137"/>
                  </a:lnTo>
                  <a:lnTo>
                    <a:pt x="109" y="1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22" name="Line 175">
              <a:extLst>
                <a:ext uri="{FF2B5EF4-FFF2-40B4-BE49-F238E27FC236}">
                  <a16:creationId xmlns:a16="http://schemas.microsoft.com/office/drawing/2014/main" id="{DF0AEB67-A46E-AEDD-4141-E73CA894FB3E}"/>
                </a:ext>
              </a:extLst>
            </p:cNvPr>
            <p:cNvSpPr>
              <a:spLocks noChangeShapeType="1"/>
            </p:cNvSpPr>
            <p:nvPr/>
          </p:nvSpPr>
          <p:spPr bwMode="auto">
            <a:xfrm flipV="1">
              <a:off x="3525" y="1683"/>
              <a:ext cx="4"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3" name="Line 176">
              <a:extLst>
                <a:ext uri="{FF2B5EF4-FFF2-40B4-BE49-F238E27FC236}">
                  <a16:creationId xmlns:a16="http://schemas.microsoft.com/office/drawing/2014/main" id="{1CEAB721-B940-6D63-46D9-C9BFB29A6E87}"/>
                </a:ext>
              </a:extLst>
            </p:cNvPr>
            <p:cNvSpPr>
              <a:spLocks noChangeShapeType="1"/>
            </p:cNvSpPr>
            <p:nvPr/>
          </p:nvSpPr>
          <p:spPr bwMode="auto">
            <a:xfrm flipH="1" flipV="1">
              <a:off x="3624" y="1840"/>
              <a:ext cx="12" cy="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4" name="Freeform 177">
              <a:extLst>
                <a:ext uri="{FF2B5EF4-FFF2-40B4-BE49-F238E27FC236}">
                  <a16:creationId xmlns:a16="http://schemas.microsoft.com/office/drawing/2014/main" id="{8A3C7B80-459A-9F69-E01E-85FFEC2C2BF1}"/>
                </a:ext>
              </a:extLst>
            </p:cNvPr>
            <p:cNvSpPr>
              <a:spLocks/>
            </p:cNvSpPr>
            <p:nvPr/>
          </p:nvSpPr>
          <p:spPr bwMode="auto">
            <a:xfrm>
              <a:off x="3629" y="1846"/>
              <a:ext cx="98" cy="69"/>
            </a:xfrm>
            <a:custGeom>
              <a:avLst/>
              <a:gdLst>
                <a:gd name="T0" fmla="*/ 1 w 103"/>
                <a:gd name="T1" fmla="*/ 0 h 62"/>
                <a:gd name="T2" fmla="*/ 0 w 103"/>
                <a:gd name="T3" fmla="*/ 4 h 62"/>
                <a:gd name="T4" fmla="*/ 2 w 103"/>
                <a:gd name="T5" fmla="*/ 27 h 62"/>
                <a:gd name="T6" fmla="*/ 7 w 103"/>
                <a:gd name="T7" fmla="*/ 41 h 62"/>
                <a:gd name="T8" fmla="*/ 10 w 103"/>
                <a:gd name="T9" fmla="*/ 62 h 62"/>
                <a:gd name="T10" fmla="*/ 10 w 103"/>
                <a:gd name="T11" fmla="*/ 78 h 62"/>
                <a:gd name="T12" fmla="*/ 17 w 103"/>
                <a:gd name="T13" fmla="*/ 97 h 62"/>
                <a:gd name="T14" fmla="*/ 22 w 103"/>
                <a:gd name="T15" fmla="*/ 120 h 62"/>
                <a:gd name="T16" fmla="*/ 27 w 103"/>
                <a:gd name="T17" fmla="*/ 136 h 62"/>
                <a:gd name="T18" fmla="*/ 31 w 103"/>
                <a:gd name="T19" fmla="*/ 151 h 62"/>
                <a:gd name="T20" fmla="*/ 37 w 103"/>
                <a:gd name="T21" fmla="*/ 168 h 62"/>
                <a:gd name="T22" fmla="*/ 43 w 103"/>
                <a:gd name="T23" fmla="*/ 185 h 62"/>
                <a:gd name="T24" fmla="*/ 47 w 103"/>
                <a:gd name="T25" fmla="*/ 195 h 62"/>
                <a:gd name="T26" fmla="*/ 51 w 103"/>
                <a:gd name="T27" fmla="*/ 206 h 62"/>
                <a:gd name="T28" fmla="*/ 54 w 103"/>
                <a:gd name="T29" fmla="*/ 211 h 62"/>
                <a:gd name="T30" fmla="*/ 56 w 103"/>
                <a:gd name="T31" fmla="*/ 223 h 62"/>
                <a:gd name="T32" fmla="*/ 57 w 103"/>
                <a:gd name="T33" fmla="*/ 223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2"/>
                <a:gd name="T53" fmla="*/ 103 w 103"/>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2">
                  <a:moveTo>
                    <a:pt x="1" y="0"/>
                  </a:moveTo>
                  <a:lnTo>
                    <a:pt x="0" y="4"/>
                  </a:lnTo>
                  <a:lnTo>
                    <a:pt x="2" y="8"/>
                  </a:lnTo>
                  <a:lnTo>
                    <a:pt x="7" y="12"/>
                  </a:lnTo>
                  <a:lnTo>
                    <a:pt x="13" y="17"/>
                  </a:lnTo>
                  <a:lnTo>
                    <a:pt x="20" y="22"/>
                  </a:lnTo>
                  <a:lnTo>
                    <a:pt x="29" y="27"/>
                  </a:lnTo>
                  <a:lnTo>
                    <a:pt x="38" y="33"/>
                  </a:lnTo>
                  <a:lnTo>
                    <a:pt x="48" y="38"/>
                  </a:lnTo>
                  <a:lnTo>
                    <a:pt x="58" y="42"/>
                  </a:lnTo>
                  <a:lnTo>
                    <a:pt x="67" y="47"/>
                  </a:lnTo>
                  <a:lnTo>
                    <a:pt x="76" y="51"/>
                  </a:lnTo>
                  <a:lnTo>
                    <a:pt x="84" y="54"/>
                  </a:lnTo>
                  <a:lnTo>
                    <a:pt x="92" y="57"/>
                  </a:lnTo>
                  <a:lnTo>
                    <a:pt x="98" y="59"/>
                  </a:lnTo>
                  <a:lnTo>
                    <a:pt x="101" y="61"/>
                  </a:lnTo>
                  <a:lnTo>
                    <a:pt x="102" y="6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25" name="Line 178">
              <a:extLst>
                <a:ext uri="{FF2B5EF4-FFF2-40B4-BE49-F238E27FC236}">
                  <a16:creationId xmlns:a16="http://schemas.microsoft.com/office/drawing/2014/main" id="{A118D3DC-CFD6-6DAA-C4D1-62DEAAEDD2D3}"/>
                </a:ext>
              </a:extLst>
            </p:cNvPr>
            <p:cNvSpPr>
              <a:spLocks noChangeShapeType="1"/>
            </p:cNvSpPr>
            <p:nvPr/>
          </p:nvSpPr>
          <p:spPr bwMode="auto">
            <a:xfrm>
              <a:off x="3627" y="1845"/>
              <a:ext cx="5"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6" name="Line 179">
              <a:extLst>
                <a:ext uri="{FF2B5EF4-FFF2-40B4-BE49-F238E27FC236}">
                  <a16:creationId xmlns:a16="http://schemas.microsoft.com/office/drawing/2014/main" id="{4E8572F1-0ACB-4723-8906-20124D442D21}"/>
                </a:ext>
              </a:extLst>
            </p:cNvPr>
            <p:cNvSpPr>
              <a:spLocks noChangeShapeType="1"/>
            </p:cNvSpPr>
            <p:nvPr/>
          </p:nvSpPr>
          <p:spPr bwMode="auto">
            <a:xfrm flipH="1">
              <a:off x="3721" y="1912"/>
              <a:ext cx="9"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7" name="Freeform 180">
              <a:extLst>
                <a:ext uri="{FF2B5EF4-FFF2-40B4-BE49-F238E27FC236}">
                  <a16:creationId xmlns:a16="http://schemas.microsoft.com/office/drawing/2014/main" id="{529C4BCA-B7D2-4E25-2D73-2A1359CBA7D1}"/>
                </a:ext>
              </a:extLst>
            </p:cNvPr>
            <p:cNvSpPr>
              <a:spLocks/>
            </p:cNvSpPr>
            <p:nvPr/>
          </p:nvSpPr>
          <p:spPr bwMode="auto">
            <a:xfrm>
              <a:off x="2982" y="1311"/>
              <a:ext cx="48" cy="29"/>
            </a:xfrm>
            <a:custGeom>
              <a:avLst/>
              <a:gdLst>
                <a:gd name="T0" fmla="*/ 0 w 50"/>
                <a:gd name="T1" fmla="*/ 40 h 26"/>
                <a:gd name="T2" fmla="*/ 1 w 50"/>
                <a:gd name="T3" fmla="*/ 45 h 26"/>
                <a:gd name="T4" fmla="*/ 3 w 50"/>
                <a:gd name="T5" fmla="*/ 50 h 26"/>
                <a:gd name="T6" fmla="*/ 6 w 50"/>
                <a:gd name="T7" fmla="*/ 55 h 26"/>
                <a:gd name="T8" fmla="*/ 9 w 50"/>
                <a:gd name="T9" fmla="*/ 56 h 26"/>
                <a:gd name="T10" fmla="*/ 11 w 50"/>
                <a:gd name="T11" fmla="*/ 61 h 26"/>
                <a:gd name="T12" fmla="*/ 12 w 50"/>
                <a:gd name="T13" fmla="*/ 62 h 26"/>
                <a:gd name="T14" fmla="*/ 12 w 50"/>
                <a:gd name="T15" fmla="*/ 68 h 26"/>
                <a:gd name="T16" fmla="*/ 12 w 50"/>
                <a:gd name="T17" fmla="*/ 69 h 26"/>
                <a:gd name="T18" fmla="*/ 12 w 50"/>
                <a:gd name="T19" fmla="*/ 76 h 26"/>
                <a:gd name="T20" fmla="*/ 12 w 50"/>
                <a:gd name="T21" fmla="*/ 77 h 26"/>
                <a:gd name="T22" fmla="*/ 14 w 50"/>
                <a:gd name="T23" fmla="*/ 85 h 26"/>
                <a:gd name="T24" fmla="*/ 16 w 50"/>
                <a:gd name="T25" fmla="*/ 86 h 26"/>
                <a:gd name="T26" fmla="*/ 18 w 50"/>
                <a:gd name="T27" fmla="*/ 86 h 26"/>
                <a:gd name="T28" fmla="*/ 21 w 50"/>
                <a:gd name="T29" fmla="*/ 88 h 26"/>
                <a:gd name="T30" fmla="*/ 24 w 50"/>
                <a:gd name="T31" fmla="*/ 95 h 26"/>
                <a:gd name="T32" fmla="*/ 25 w 50"/>
                <a:gd name="T33" fmla="*/ 95 h 26"/>
                <a:gd name="T34" fmla="*/ 31 w 50"/>
                <a:gd name="T35" fmla="*/ 50 h 26"/>
                <a:gd name="T36" fmla="*/ 29 w 50"/>
                <a:gd name="T37" fmla="*/ 45 h 26"/>
                <a:gd name="T38" fmla="*/ 28 w 50"/>
                <a:gd name="T39" fmla="*/ 40 h 26"/>
                <a:gd name="T40" fmla="*/ 27 w 50"/>
                <a:gd name="T41" fmla="*/ 40 h 26"/>
                <a:gd name="T42" fmla="*/ 26 w 50"/>
                <a:gd name="T43" fmla="*/ 36 h 26"/>
                <a:gd name="T44" fmla="*/ 25 w 50"/>
                <a:gd name="T45" fmla="*/ 36 h 26"/>
                <a:gd name="T46" fmla="*/ 23 w 50"/>
                <a:gd name="T47" fmla="*/ 32 h 26"/>
                <a:gd name="T48" fmla="*/ 20 w 50"/>
                <a:gd name="T49" fmla="*/ 29 h 26"/>
                <a:gd name="T50" fmla="*/ 18 w 50"/>
                <a:gd name="T51" fmla="*/ 26 h 26"/>
                <a:gd name="T52" fmla="*/ 16 w 50"/>
                <a:gd name="T53" fmla="*/ 26 h 26"/>
                <a:gd name="T54" fmla="*/ 14 w 50"/>
                <a:gd name="T55" fmla="*/ 23 h 26"/>
                <a:gd name="T56" fmla="*/ 12 w 50"/>
                <a:gd name="T57" fmla="*/ 21 h 26"/>
                <a:gd name="T58" fmla="*/ 12 w 50"/>
                <a:gd name="T59" fmla="*/ 4 h 26"/>
                <a:gd name="T60" fmla="*/ 12 w 50"/>
                <a:gd name="T61" fmla="*/ 3 h 26"/>
                <a:gd name="T62" fmla="*/ 12 w 50"/>
                <a:gd name="T63" fmla="*/ 2 h 26"/>
                <a:gd name="T64" fmla="*/ 12 w 50"/>
                <a:gd name="T65" fmla="*/ 1 h 26"/>
                <a:gd name="T66" fmla="*/ 12 w 50"/>
                <a:gd name="T67" fmla="*/ 0 h 26"/>
                <a:gd name="T68" fmla="*/ 0 w 50"/>
                <a:gd name="T69" fmla="*/ 40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26"/>
                <a:gd name="T107" fmla="*/ 50 w 50"/>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26">
                  <a:moveTo>
                    <a:pt x="0" y="11"/>
                  </a:moveTo>
                  <a:lnTo>
                    <a:pt x="1" y="12"/>
                  </a:lnTo>
                  <a:lnTo>
                    <a:pt x="3" y="13"/>
                  </a:lnTo>
                  <a:lnTo>
                    <a:pt x="6" y="14"/>
                  </a:lnTo>
                  <a:lnTo>
                    <a:pt x="9" y="15"/>
                  </a:lnTo>
                  <a:lnTo>
                    <a:pt x="11" y="16"/>
                  </a:lnTo>
                  <a:lnTo>
                    <a:pt x="13" y="17"/>
                  </a:lnTo>
                  <a:lnTo>
                    <a:pt x="16" y="18"/>
                  </a:lnTo>
                  <a:lnTo>
                    <a:pt x="18" y="19"/>
                  </a:lnTo>
                  <a:lnTo>
                    <a:pt x="20" y="20"/>
                  </a:lnTo>
                  <a:lnTo>
                    <a:pt x="22" y="21"/>
                  </a:lnTo>
                  <a:lnTo>
                    <a:pt x="26" y="22"/>
                  </a:lnTo>
                  <a:lnTo>
                    <a:pt x="28" y="23"/>
                  </a:lnTo>
                  <a:lnTo>
                    <a:pt x="30" y="23"/>
                  </a:lnTo>
                  <a:lnTo>
                    <a:pt x="33" y="24"/>
                  </a:lnTo>
                  <a:lnTo>
                    <a:pt x="36" y="25"/>
                  </a:lnTo>
                  <a:lnTo>
                    <a:pt x="38" y="25"/>
                  </a:lnTo>
                  <a:lnTo>
                    <a:pt x="49" y="13"/>
                  </a:lnTo>
                  <a:lnTo>
                    <a:pt x="46" y="12"/>
                  </a:lnTo>
                  <a:lnTo>
                    <a:pt x="43" y="11"/>
                  </a:lnTo>
                  <a:lnTo>
                    <a:pt x="41" y="11"/>
                  </a:lnTo>
                  <a:lnTo>
                    <a:pt x="39" y="10"/>
                  </a:lnTo>
                  <a:lnTo>
                    <a:pt x="37" y="10"/>
                  </a:lnTo>
                  <a:lnTo>
                    <a:pt x="35" y="9"/>
                  </a:lnTo>
                  <a:lnTo>
                    <a:pt x="32" y="8"/>
                  </a:lnTo>
                  <a:lnTo>
                    <a:pt x="30" y="7"/>
                  </a:lnTo>
                  <a:lnTo>
                    <a:pt x="28" y="7"/>
                  </a:lnTo>
                  <a:lnTo>
                    <a:pt x="26" y="6"/>
                  </a:lnTo>
                  <a:lnTo>
                    <a:pt x="23" y="5"/>
                  </a:lnTo>
                  <a:lnTo>
                    <a:pt x="22" y="4"/>
                  </a:lnTo>
                  <a:lnTo>
                    <a:pt x="20" y="3"/>
                  </a:lnTo>
                  <a:lnTo>
                    <a:pt x="18" y="2"/>
                  </a:lnTo>
                  <a:lnTo>
                    <a:pt x="17" y="1"/>
                  </a:lnTo>
                  <a:lnTo>
                    <a:pt x="14" y="0"/>
                  </a:lnTo>
                  <a:lnTo>
                    <a:pt x="0" y="11"/>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28" name="Freeform 181">
              <a:extLst>
                <a:ext uri="{FF2B5EF4-FFF2-40B4-BE49-F238E27FC236}">
                  <a16:creationId xmlns:a16="http://schemas.microsoft.com/office/drawing/2014/main" id="{F82A95F0-478E-A5AF-366C-88A01CD55767}"/>
                </a:ext>
              </a:extLst>
            </p:cNvPr>
            <p:cNvSpPr>
              <a:spLocks/>
            </p:cNvSpPr>
            <p:nvPr/>
          </p:nvSpPr>
          <p:spPr bwMode="auto">
            <a:xfrm>
              <a:off x="2896" y="1416"/>
              <a:ext cx="22" cy="18"/>
            </a:xfrm>
            <a:custGeom>
              <a:avLst/>
              <a:gdLst>
                <a:gd name="T0" fmla="*/ 0 w 23"/>
                <a:gd name="T1" fmla="*/ 30 h 16"/>
                <a:gd name="T2" fmla="*/ 0 w 23"/>
                <a:gd name="T3" fmla="*/ 30 h 16"/>
                <a:gd name="T4" fmla="*/ 0 w 23"/>
                <a:gd name="T5" fmla="*/ 34 h 16"/>
                <a:gd name="T6" fmla="*/ 0 w 23"/>
                <a:gd name="T7" fmla="*/ 38 h 16"/>
                <a:gd name="T8" fmla="*/ 1 w 23"/>
                <a:gd name="T9" fmla="*/ 43 h 16"/>
                <a:gd name="T10" fmla="*/ 2 w 23"/>
                <a:gd name="T11" fmla="*/ 48 h 16"/>
                <a:gd name="T12" fmla="*/ 3 w 23"/>
                <a:gd name="T13" fmla="*/ 54 h 16"/>
                <a:gd name="T14" fmla="*/ 4 w 23"/>
                <a:gd name="T15" fmla="*/ 54 h 16"/>
                <a:gd name="T16" fmla="*/ 6 w 23"/>
                <a:gd name="T17" fmla="*/ 55 h 16"/>
                <a:gd name="T18" fmla="*/ 7 w 23"/>
                <a:gd name="T19" fmla="*/ 55 h 16"/>
                <a:gd name="T20" fmla="*/ 8 w 23"/>
                <a:gd name="T21" fmla="*/ 55 h 16"/>
                <a:gd name="T22" fmla="*/ 9 w 23"/>
                <a:gd name="T23" fmla="*/ 61 h 16"/>
                <a:gd name="T24" fmla="*/ 10 w 23"/>
                <a:gd name="T25" fmla="*/ 61 h 16"/>
                <a:gd name="T26" fmla="*/ 11 w 23"/>
                <a:gd name="T27" fmla="*/ 61 h 16"/>
                <a:gd name="T28" fmla="*/ 11 w 23"/>
                <a:gd name="T29" fmla="*/ 61 h 16"/>
                <a:gd name="T30" fmla="*/ 11 w 23"/>
                <a:gd name="T31" fmla="*/ 61 h 16"/>
                <a:gd name="T32" fmla="*/ 11 w 23"/>
                <a:gd name="T33" fmla="*/ 55 h 16"/>
                <a:gd name="T34" fmla="*/ 11 w 23"/>
                <a:gd name="T35" fmla="*/ 55 h 16"/>
                <a:gd name="T36" fmla="*/ 11 w 23"/>
                <a:gd name="T37" fmla="*/ 55 h 16"/>
                <a:gd name="T38" fmla="*/ 11 w 23"/>
                <a:gd name="T39" fmla="*/ 54 h 16"/>
                <a:gd name="T40" fmla="*/ 11 w 23"/>
                <a:gd name="T41" fmla="*/ 54 h 16"/>
                <a:gd name="T42" fmla="*/ 11 w 23"/>
                <a:gd name="T43" fmla="*/ 54 h 16"/>
                <a:gd name="T44" fmla="*/ 11 w 23"/>
                <a:gd name="T45" fmla="*/ 48 h 16"/>
                <a:gd name="T46" fmla="*/ 11 w 23"/>
                <a:gd name="T47" fmla="*/ 43 h 16"/>
                <a:gd name="T48" fmla="*/ 11 w 23"/>
                <a:gd name="T49" fmla="*/ 43 h 16"/>
                <a:gd name="T50" fmla="*/ 11 w 23"/>
                <a:gd name="T51" fmla="*/ 38 h 16"/>
                <a:gd name="T52" fmla="*/ 11 w 23"/>
                <a:gd name="T53" fmla="*/ 38 h 16"/>
                <a:gd name="T54" fmla="*/ 11 w 23"/>
                <a:gd name="T55" fmla="*/ 34 h 16"/>
                <a:gd name="T56" fmla="*/ 11 w 23"/>
                <a:gd name="T57" fmla="*/ 30 h 16"/>
                <a:gd name="T58" fmla="*/ 11 w 23"/>
                <a:gd name="T59" fmla="*/ 27 h 16"/>
                <a:gd name="T60" fmla="*/ 11 w 23"/>
                <a:gd name="T61" fmla="*/ 24 h 16"/>
                <a:gd name="T62" fmla="*/ 11 w 23"/>
                <a:gd name="T63" fmla="*/ 21 h 16"/>
                <a:gd name="T64" fmla="*/ 11 w 23"/>
                <a:gd name="T65" fmla="*/ 21 h 16"/>
                <a:gd name="T66" fmla="*/ 11 w 23"/>
                <a:gd name="T67" fmla="*/ 19 h 16"/>
                <a:gd name="T68" fmla="*/ 11 w 23"/>
                <a:gd name="T69" fmla="*/ 3 h 16"/>
                <a:gd name="T70" fmla="*/ 11 w 23"/>
                <a:gd name="T71" fmla="*/ 2 h 16"/>
                <a:gd name="T72" fmla="*/ 11 w 23"/>
                <a:gd name="T73" fmla="*/ 2 h 16"/>
                <a:gd name="T74" fmla="*/ 11 w 23"/>
                <a:gd name="T75" fmla="*/ 2 h 16"/>
                <a:gd name="T76" fmla="*/ 11 w 23"/>
                <a:gd name="T77" fmla="*/ 1 h 16"/>
                <a:gd name="T78" fmla="*/ 11 w 23"/>
                <a:gd name="T79" fmla="*/ 1 h 16"/>
                <a:gd name="T80" fmla="*/ 11 w 23"/>
                <a:gd name="T81" fmla="*/ 1 h 16"/>
                <a:gd name="T82" fmla="*/ 11 w 23"/>
                <a:gd name="T83" fmla="*/ 0 h 16"/>
                <a:gd name="T84" fmla="*/ 11 w 23"/>
                <a:gd name="T85" fmla="*/ 0 h 16"/>
                <a:gd name="T86" fmla="*/ 11 w 23"/>
                <a:gd name="T87" fmla="*/ 0 h 16"/>
                <a:gd name="T88" fmla="*/ 10 w 23"/>
                <a:gd name="T89" fmla="*/ 0 h 16"/>
                <a:gd name="T90" fmla="*/ 9 w 23"/>
                <a:gd name="T91" fmla="*/ 0 h 16"/>
                <a:gd name="T92" fmla="*/ 8 w 23"/>
                <a:gd name="T93" fmla="*/ 1 h 16"/>
                <a:gd name="T94" fmla="*/ 7 w 23"/>
                <a:gd name="T95" fmla="*/ 1 h 16"/>
                <a:gd name="T96" fmla="*/ 6 w 23"/>
                <a:gd name="T97" fmla="*/ 1 h 16"/>
                <a:gd name="T98" fmla="*/ 4 w 23"/>
                <a:gd name="T99" fmla="*/ 2 h 16"/>
                <a:gd name="T100" fmla="*/ 3 w 23"/>
                <a:gd name="T101" fmla="*/ 2 h 16"/>
                <a:gd name="T102" fmla="*/ 2 w 23"/>
                <a:gd name="T103" fmla="*/ 3 h 16"/>
                <a:gd name="T104" fmla="*/ 1 w 23"/>
                <a:gd name="T105" fmla="*/ 3 h 16"/>
                <a:gd name="T106" fmla="*/ 1 w 23"/>
                <a:gd name="T107" fmla="*/ 19 h 16"/>
                <a:gd name="T108" fmla="*/ 0 w 23"/>
                <a:gd name="T109" fmla="*/ 21 h 16"/>
                <a:gd name="T110" fmla="*/ 0 w 23"/>
                <a:gd name="T111" fmla="*/ 24 h 16"/>
                <a:gd name="T112" fmla="*/ 0 w 23"/>
                <a:gd name="T113" fmla="*/ 27 h 16"/>
                <a:gd name="T114" fmla="*/ 0 w 23"/>
                <a:gd name="T115" fmla="*/ 30 h 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
                <a:gd name="T175" fmla="*/ 0 h 16"/>
                <a:gd name="T176" fmla="*/ 23 w 23"/>
                <a:gd name="T177" fmla="*/ 16 h 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 h="16">
                  <a:moveTo>
                    <a:pt x="0" y="8"/>
                  </a:moveTo>
                  <a:lnTo>
                    <a:pt x="0" y="8"/>
                  </a:lnTo>
                  <a:lnTo>
                    <a:pt x="0" y="9"/>
                  </a:lnTo>
                  <a:lnTo>
                    <a:pt x="0" y="10"/>
                  </a:lnTo>
                  <a:lnTo>
                    <a:pt x="1" y="11"/>
                  </a:lnTo>
                  <a:lnTo>
                    <a:pt x="2" y="12"/>
                  </a:lnTo>
                  <a:lnTo>
                    <a:pt x="3" y="13"/>
                  </a:lnTo>
                  <a:lnTo>
                    <a:pt x="4" y="13"/>
                  </a:lnTo>
                  <a:lnTo>
                    <a:pt x="6" y="14"/>
                  </a:lnTo>
                  <a:lnTo>
                    <a:pt x="7" y="14"/>
                  </a:lnTo>
                  <a:lnTo>
                    <a:pt x="8" y="14"/>
                  </a:lnTo>
                  <a:lnTo>
                    <a:pt x="9" y="15"/>
                  </a:lnTo>
                  <a:lnTo>
                    <a:pt x="10" y="15"/>
                  </a:lnTo>
                  <a:lnTo>
                    <a:pt x="11" y="15"/>
                  </a:lnTo>
                  <a:lnTo>
                    <a:pt x="12" y="15"/>
                  </a:lnTo>
                  <a:lnTo>
                    <a:pt x="13" y="15"/>
                  </a:lnTo>
                  <a:lnTo>
                    <a:pt x="14" y="14"/>
                  </a:lnTo>
                  <a:lnTo>
                    <a:pt x="15" y="14"/>
                  </a:lnTo>
                  <a:lnTo>
                    <a:pt x="17" y="14"/>
                  </a:lnTo>
                  <a:lnTo>
                    <a:pt x="17" y="13"/>
                  </a:lnTo>
                  <a:lnTo>
                    <a:pt x="18" y="13"/>
                  </a:lnTo>
                  <a:lnTo>
                    <a:pt x="19" y="13"/>
                  </a:lnTo>
                  <a:lnTo>
                    <a:pt x="20" y="12"/>
                  </a:lnTo>
                  <a:lnTo>
                    <a:pt x="20" y="11"/>
                  </a:lnTo>
                  <a:lnTo>
                    <a:pt x="21" y="11"/>
                  </a:lnTo>
                  <a:lnTo>
                    <a:pt x="21" y="10"/>
                  </a:lnTo>
                  <a:lnTo>
                    <a:pt x="22" y="10"/>
                  </a:lnTo>
                  <a:lnTo>
                    <a:pt x="22" y="9"/>
                  </a:lnTo>
                  <a:lnTo>
                    <a:pt x="22" y="8"/>
                  </a:lnTo>
                  <a:lnTo>
                    <a:pt x="22" y="7"/>
                  </a:lnTo>
                  <a:lnTo>
                    <a:pt x="22" y="6"/>
                  </a:lnTo>
                  <a:lnTo>
                    <a:pt x="22" y="5"/>
                  </a:lnTo>
                  <a:lnTo>
                    <a:pt x="21" y="5"/>
                  </a:lnTo>
                  <a:lnTo>
                    <a:pt x="21" y="4"/>
                  </a:lnTo>
                  <a:lnTo>
                    <a:pt x="20" y="3"/>
                  </a:lnTo>
                  <a:lnTo>
                    <a:pt x="19" y="2"/>
                  </a:lnTo>
                  <a:lnTo>
                    <a:pt x="18" y="2"/>
                  </a:lnTo>
                  <a:lnTo>
                    <a:pt x="17" y="2"/>
                  </a:lnTo>
                  <a:lnTo>
                    <a:pt x="17" y="1"/>
                  </a:lnTo>
                  <a:lnTo>
                    <a:pt x="15" y="1"/>
                  </a:lnTo>
                  <a:lnTo>
                    <a:pt x="14" y="1"/>
                  </a:lnTo>
                  <a:lnTo>
                    <a:pt x="13" y="0"/>
                  </a:lnTo>
                  <a:lnTo>
                    <a:pt x="12" y="0"/>
                  </a:lnTo>
                  <a:lnTo>
                    <a:pt x="11" y="0"/>
                  </a:lnTo>
                  <a:lnTo>
                    <a:pt x="10" y="0"/>
                  </a:lnTo>
                  <a:lnTo>
                    <a:pt x="9" y="0"/>
                  </a:lnTo>
                  <a:lnTo>
                    <a:pt x="8" y="1"/>
                  </a:lnTo>
                  <a:lnTo>
                    <a:pt x="7" y="1"/>
                  </a:lnTo>
                  <a:lnTo>
                    <a:pt x="6" y="1"/>
                  </a:lnTo>
                  <a:lnTo>
                    <a:pt x="4" y="2"/>
                  </a:lnTo>
                  <a:lnTo>
                    <a:pt x="3" y="2"/>
                  </a:lnTo>
                  <a:lnTo>
                    <a:pt x="2" y="3"/>
                  </a:lnTo>
                  <a:lnTo>
                    <a:pt x="1" y="3"/>
                  </a:lnTo>
                  <a:lnTo>
                    <a:pt x="1" y="4"/>
                  </a:lnTo>
                  <a:lnTo>
                    <a:pt x="0" y="5"/>
                  </a:lnTo>
                  <a:lnTo>
                    <a:pt x="0" y="6"/>
                  </a:lnTo>
                  <a:lnTo>
                    <a:pt x="0" y="7"/>
                  </a:lnTo>
                  <a:lnTo>
                    <a:pt x="0" y="8"/>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29" name="Freeform 182">
              <a:extLst>
                <a:ext uri="{FF2B5EF4-FFF2-40B4-BE49-F238E27FC236}">
                  <a16:creationId xmlns:a16="http://schemas.microsoft.com/office/drawing/2014/main" id="{EE967765-D4BE-5A77-29AB-588B6DD10F83}"/>
                </a:ext>
              </a:extLst>
            </p:cNvPr>
            <p:cNvSpPr>
              <a:spLocks/>
            </p:cNvSpPr>
            <p:nvPr/>
          </p:nvSpPr>
          <p:spPr bwMode="auto">
            <a:xfrm>
              <a:off x="2740" y="1262"/>
              <a:ext cx="50" cy="52"/>
            </a:xfrm>
            <a:custGeom>
              <a:avLst/>
              <a:gdLst>
                <a:gd name="T0" fmla="*/ 18 w 52"/>
                <a:gd name="T1" fmla="*/ 0 h 47"/>
                <a:gd name="T2" fmla="*/ 17 w 52"/>
                <a:gd name="T3" fmla="*/ 2 h 47"/>
                <a:gd name="T4" fmla="*/ 15 w 52"/>
                <a:gd name="T5" fmla="*/ 19 h 47"/>
                <a:gd name="T6" fmla="*/ 13 w 52"/>
                <a:gd name="T7" fmla="*/ 25 h 47"/>
                <a:gd name="T8" fmla="*/ 13 w 52"/>
                <a:gd name="T9" fmla="*/ 31 h 47"/>
                <a:gd name="T10" fmla="*/ 13 w 52"/>
                <a:gd name="T11" fmla="*/ 42 h 47"/>
                <a:gd name="T12" fmla="*/ 13 w 52"/>
                <a:gd name="T13" fmla="*/ 55 h 47"/>
                <a:gd name="T14" fmla="*/ 13 w 52"/>
                <a:gd name="T15" fmla="*/ 61 h 47"/>
                <a:gd name="T16" fmla="*/ 13 w 52"/>
                <a:gd name="T17" fmla="*/ 69 h 47"/>
                <a:gd name="T18" fmla="*/ 12 w 52"/>
                <a:gd name="T19" fmla="*/ 76 h 47"/>
                <a:gd name="T20" fmla="*/ 10 w 52"/>
                <a:gd name="T21" fmla="*/ 89 h 47"/>
                <a:gd name="T22" fmla="*/ 8 w 52"/>
                <a:gd name="T23" fmla="*/ 98 h 47"/>
                <a:gd name="T24" fmla="*/ 6 w 52"/>
                <a:gd name="T25" fmla="*/ 103 h 47"/>
                <a:gd name="T26" fmla="*/ 3 w 52"/>
                <a:gd name="T27" fmla="*/ 114 h 47"/>
                <a:gd name="T28" fmla="*/ 2 w 52"/>
                <a:gd name="T29" fmla="*/ 124 h 47"/>
                <a:gd name="T30" fmla="*/ 1 w 52"/>
                <a:gd name="T31" fmla="*/ 136 h 47"/>
                <a:gd name="T32" fmla="*/ 0 w 52"/>
                <a:gd name="T33" fmla="*/ 146 h 47"/>
                <a:gd name="T34" fmla="*/ 13 w 52"/>
                <a:gd name="T35" fmla="*/ 154 h 47"/>
                <a:gd name="T36" fmla="*/ 13 w 52"/>
                <a:gd name="T37" fmla="*/ 150 h 47"/>
                <a:gd name="T38" fmla="*/ 13 w 52"/>
                <a:gd name="T39" fmla="*/ 137 h 47"/>
                <a:gd name="T40" fmla="*/ 15 w 52"/>
                <a:gd name="T41" fmla="*/ 126 h 47"/>
                <a:gd name="T42" fmla="*/ 16 w 52"/>
                <a:gd name="T43" fmla="*/ 123 h 47"/>
                <a:gd name="T44" fmla="*/ 18 w 52"/>
                <a:gd name="T45" fmla="*/ 112 h 47"/>
                <a:gd name="T46" fmla="*/ 20 w 52"/>
                <a:gd name="T47" fmla="*/ 103 h 47"/>
                <a:gd name="T48" fmla="*/ 22 w 52"/>
                <a:gd name="T49" fmla="*/ 93 h 47"/>
                <a:gd name="T50" fmla="*/ 25 w 52"/>
                <a:gd name="T51" fmla="*/ 89 h 47"/>
                <a:gd name="T52" fmla="*/ 27 w 52"/>
                <a:gd name="T53" fmla="*/ 76 h 47"/>
                <a:gd name="T54" fmla="*/ 28 w 52"/>
                <a:gd name="T55" fmla="*/ 67 h 47"/>
                <a:gd name="T56" fmla="*/ 29 w 52"/>
                <a:gd name="T57" fmla="*/ 61 h 47"/>
                <a:gd name="T58" fmla="*/ 29 w 52"/>
                <a:gd name="T59" fmla="*/ 51 h 47"/>
                <a:gd name="T60" fmla="*/ 31 w 52"/>
                <a:gd name="T61" fmla="*/ 42 h 47"/>
                <a:gd name="T62" fmla="*/ 32 w 52"/>
                <a:gd name="T63" fmla="*/ 31 h 47"/>
                <a:gd name="T64" fmla="*/ 32 w 52"/>
                <a:gd name="T65" fmla="*/ 23 h 47"/>
                <a:gd name="T66" fmla="*/ 33 w 52"/>
                <a:gd name="T67" fmla="*/ 19 h 47"/>
                <a:gd name="T68" fmla="*/ 18 w 52"/>
                <a:gd name="T69" fmla="*/ 0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47"/>
                <a:gd name="T107" fmla="*/ 52 w 52"/>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47">
                  <a:moveTo>
                    <a:pt x="30" y="0"/>
                  </a:moveTo>
                  <a:lnTo>
                    <a:pt x="29" y="2"/>
                  </a:lnTo>
                  <a:lnTo>
                    <a:pt x="27" y="5"/>
                  </a:lnTo>
                  <a:lnTo>
                    <a:pt x="24" y="8"/>
                  </a:lnTo>
                  <a:lnTo>
                    <a:pt x="23" y="10"/>
                  </a:lnTo>
                  <a:lnTo>
                    <a:pt x="21" y="13"/>
                  </a:lnTo>
                  <a:lnTo>
                    <a:pt x="19" y="16"/>
                  </a:lnTo>
                  <a:lnTo>
                    <a:pt x="17" y="18"/>
                  </a:lnTo>
                  <a:lnTo>
                    <a:pt x="14" y="21"/>
                  </a:lnTo>
                  <a:lnTo>
                    <a:pt x="12" y="23"/>
                  </a:lnTo>
                  <a:lnTo>
                    <a:pt x="10" y="26"/>
                  </a:lnTo>
                  <a:lnTo>
                    <a:pt x="8" y="29"/>
                  </a:lnTo>
                  <a:lnTo>
                    <a:pt x="6" y="31"/>
                  </a:lnTo>
                  <a:lnTo>
                    <a:pt x="3" y="34"/>
                  </a:lnTo>
                  <a:lnTo>
                    <a:pt x="2" y="37"/>
                  </a:lnTo>
                  <a:lnTo>
                    <a:pt x="1" y="40"/>
                  </a:lnTo>
                  <a:lnTo>
                    <a:pt x="0" y="43"/>
                  </a:lnTo>
                  <a:lnTo>
                    <a:pt x="22" y="46"/>
                  </a:lnTo>
                  <a:lnTo>
                    <a:pt x="23" y="44"/>
                  </a:lnTo>
                  <a:lnTo>
                    <a:pt x="24" y="41"/>
                  </a:lnTo>
                  <a:lnTo>
                    <a:pt x="27" y="38"/>
                  </a:lnTo>
                  <a:lnTo>
                    <a:pt x="28" y="36"/>
                  </a:lnTo>
                  <a:lnTo>
                    <a:pt x="30" y="33"/>
                  </a:lnTo>
                  <a:lnTo>
                    <a:pt x="32" y="31"/>
                  </a:lnTo>
                  <a:lnTo>
                    <a:pt x="34" y="28"/>
                  </a:lnTo>
                  <a:lnTo>
                    <a:pt x="37" y="26"/>
                  </a:lnTo>
                  <a:lnTo>
                    <a:pt x="39" y="23"/>
                  </a:lnTo>
                  <a:lnTo>
                    <a:pt x="41" y="20"/>
                  </a:lnTo>
                  <a:lnTo>
                    <a:pt x="43" y="18"/>
                  </a:lnTo>
                  <a:lnTo>
                    <a:pt x="44" y="15"/>
                  </a:lnTo>
                  <a:lnTo>
                    <a:pt x="47" y="13"/>
                  </a:lnTo>
                  <a:lnTo>
                    <a:pt x="49" y="10"/>
                  </a:lnTo>
                  <a:lnTo>
                    <a:pt x="50" y="7"/>
                  </a:lnTo>
                  <a:lnTo>
                    <a:pt x="51" y="5"/>
                  </a:lnTo>
                  <a:lnTo>
                    <a:pt x="30" y="0"/>
                  </a:lnTo>
                </a:path>
              </a:pathLst>
            </a:custGeom>
            <a:solidFill>
              <a:srgbClr val="C0E7F1"/>
            </a:solidFill>
            <a:ln w="12700" cap="rnd">
              <a:solidFill>
                <a:srgbClr val="23232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0" name="Rectangle 183">
              <a:extLst>
                <a:ext uri="{FF2B5EF4-FFF2-40B4-BE49-F238E27FC236}">
                  <a16:creationId xmlns:a16="http://schemas.microsoft.com/office/drawing/2014/main" id="{1069E6EC-6C76-7866-EE4B-79B0512404FD}"/>
                </a:ext>
              </a:extLst>
            </p:cNvPr>
            <p:cNvSpPr>
              <a:spLocks noChangeArrowheads="1"/>
            </p:cNvSpPr>
            <p:nvPr/>
          </p:nvSpPr>
          <p:spPr bwMode="auto">
            <a:xfrm>
              <a:off x="560" y="1478"/>
              <a:ext cx="15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000000"/>
                  </a:solidFill>
                  <a:latin typeface="Calibri" panose="020F0502020204030204" pitchFamily="34" charset="0"/>
                </a:rPr>
                <a:t> </a:t>
              </a:r>
              <a:endParaRPr lang="en-US" altLang="en-US" sz="2400">
                <a:solidFill>
                  <a:srgbClr val="000000"/>
                </a:solidFill>
                <a:latin typeface="Calibri" panose="020F0502020204030204" pitchFamily="34" charset="0"/>
              </a:endParaRPr>
            </a:p>
          </p:txBody>
        </p:sp>
        <p:sp>
          <p:nvSpPr>
            <p:cNvPr id="11331" name="Rectangle 184">
              <a:extLst>
                <a:ext uri="{FF2B5EF4-FFF2-40B4-BE49-F238E27FC236}">
                  <a16:creationId xmlns:a16="http://schemas.microsoft.com/office/drawing/2014/main" id="{057232CA-E7FF-5ED5-3721-3C3B44EC3AEA}"/>
                </a:ext>
              </a:extLst>
            </p:cNvPr>
            <p:cNvSpPr>
              <a:spLocks noChangeArrowheads="1"/>
            </p:cNvSpPr>
            <p:nvPr/>
          </p:nvSpPr>
          <p:spPr bwMode="auto">
            <a:xfrm>
              <a:off x="604" y="1510"/>
              <a:ext cx="85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1332" name="Freeform 185">
              <a:extLst>
                <a:ext uri="{FF2B5EF4-FFF2-40B4-BE49-F238E27FC236}">
                  <a16:creationId xmlns:a16="http://schemas.microsoft.com/office/drawing/2014/main" id="{B0038A28-4B68-4266-4B7C-78AA1A142978}"/>
                </a:ext>
              </a:extLst>
            </p:cNvPr>
            <p:cNvSpPr>
              <a:spLocks/>
            </p:cNvSpPr>
            <p:nvPr/>
          </p:nvSpPr>
          <p:spPr bwMode="auto">
            <a:xfrm>
              <a:off x="2390" y="1016"/>
              <a:ext cx="1259" cy="885"/>
            </a:xfrm>
            <a:custGeom>
              <a:avLst/>
              <a:gdLst>
                <a:gd name="T0" fmla="*/ 18 w 1331"/>
                <a:gd name="T1" fmla="*/ 2420 h 793"/>
                <a:gd name="T2" fmla="*/ 49 w 1331"/>
                <a:gd name="T3" fmla="*/ 2353 h 793"/>
                <a:gd name="T4" fmla="*/ 64 w 1331"/>
                <a:gd name="T5" fmla="*/ 2183 h 793"/>
                <a:gd name="T6" fmla="*/ 64 w 1331"/>
                <a:gd name="T7" fmla="*/ 1985 h 793"/>
                <a:gd name="T8" fmla="*/ 59 w 1331"/>
                <a:gd name="T9" fmla="*/ 1781 h 793"/>
                <a:gd name="T10" fmla="*/ 59 w 1331"/>
                <a:gd name="T11" fmla="*/ 1579 h 793"/>
                <a:gd name="T12" fmla="*/ 59 w 1331"/>
                <a:gd name="T13" fmla="*/ 1377 h 793"/>
                <a:gd name="T14" fmla="*/ 64 w 1331"/>
                <a:gd name="T15" fmla="*/ 1179 h 793"/>
                <a:gd name="T16" fmla="*/ 75 w 1331"/>
                <a:gd name="T17" fmla="*/ 973 h 793"/>
                <a:gd name="T18" fmla="*/ 101 w 1331"/>
                <a:gd name="T19" fmla="*/ 773 h 793"/>
                <a:gd name="T20" fmla="*/ 121 w 1331"/>
                <a:gd name="T21" fmla="*/ 573 h 793"/>
                <a:gd name="T22" fmla="*/ 137 w 1331"/>
                <a:gd name="T23" fmla="*/ 369 h 793"/>
                <a:gd name="T24" fmla="*/ 148 w 1331"/>
                <a:gd name="T25" fmla="*/ 165 h 793"/>
                <a:gd name="T26" fmla="*/ 167 w 1331"/>
                <a:gd name="T27" fmla="*/ 0 h 793"/>
                <a:gd name="T28" fmla="*/ 199 w 1331"/>
                <a:gd name="T29" fmla="*/ 133 h 793"/>
                <a:gd name="T30" fmla="*/ 231 w 1331"/>
                <a:gd name="T31" fmla="*/ 235 h 793"/>
                <a:gd name="T32" fmla="*/ 267 w 1331"/>
                <a:gd name="T33" fmla="*/ 336 h 793"/>
                <a:gd name="T34" fmla="*/ 304 w 1331"/>
                <a:gd name="T35" fmla="*/ 439 h 793"/>
                <a:gd name="T36" fmla="*/ 339 w 1331"/>
                <a:gd name="T37" fmla="*/ 538 h 793"/>
                <a:gd name="T38" fmla="*/ 382 w 1331"/>
                <a:gd name="T39" fmla="*/ 602 h 793"/>
                <a:gd name="T40" fmla="*/ 397 w 1331"/>
                <a:gd name="T41" fmla="*/ 805 h 793"/>
                <a:gd name="T42" fmla="*/ 407 w 1331"/>
                <a:gd name="T43" fmla="*/ 1040 h 793"/>
                <a:gd name="T44" fmla="*/ 428 w 1331"/>
                <a:gd name="T45" fmla="*/ 1244 h 793"/>
                <a:gd name="T46" fmla="*/ 455 w 1331"/>
                <a:gd name="T47" fmla="*/ 1446 h 793"/>
                <a:gd name="T48" fmla="*/ 484 w 1331"/>
                <a:gd name="T49" fmla="*/ 1579 h 793"/>
                <a:gd name="T50" fmla="*/ 516 w 1331"/>
                <a:gd name="T51" fmla="*/ 1711 h 793"/>
                <a:gd name="T52" fmla="*/ 547 w 1331"/>
                <a:gd name="T53" fmla="*/ 1846 h 793"/>
                <a:gd name="T54" fmla="*/ 577 w 1331"/>
                <a:gd name="T55" fmla="*/ 1952 h 793"/>
                <a:gd name="T56" fmla="*/ 603 w 1331"/>
                <a:gd name="T57" fmla="*/ 2152 h 793"/>
                <a:gd name="T58" fmla="*/ 636 w 1331"/>
                <a:gd name="T59" fmla="*/ 2284 h 793"/>
                <a:gd name="T60" fmla="*/ 667 w 1331"/>
                <a:gd name="T61" fmla="*/ 2451 h 793"/>
                <a:gd name="T62" fmla="*/ 682 w 1331"/>
                <a:gd name="T63" fmla="*/ 2655 h 793"/>
                <a:gd name="T64" fmla="*/ 661 w 1331"/>
                <a:gd name="T65" fmla="*/ 2792 h 793"/>
                <a:gd name="T66" fmla="*/ 631 w 1331"/>
                <a:gd name="T67" fmla="*/ 2822 h 793"/>
                <a:gd name="T68" fmla="*/ 600 w 1331"/>
                <a:gd name="T69" fmla="*/ 2859 h 793"/>
                <a:gd name="T70" fmla="*/ 568 w 1331"/>
                <a:gd name="T71" fmla="*/ 2859 h 793"/>
                <a:gd name="T72" fmla="*/ 568 w 1331"/>
                <a:gd name="T73" fmla="*/ 2822 h 793"/>
                <a:gd name="T74" fmla="*/ 568 w 1331"/>
                <a:gd name="T75" fmla="*/ 2859 h 793"/>
                <a:gd name="T76" fmla="*/ 537 w 1331"/>
                <a:gd name="T77" fmla="*/ 2888 h 793"/>
                <a:gd name="T78" fmla="*/ 507 w 1331"/>
                <a:gd name="T79" fmla="*/ 2921 h 793"/>
                <a:gd name="T80" fmla="*/ 475 w 1331"/>
                <a:gd name="T81" fmla="*/ 2960 h 793"/>
                <a:gd name="T82" fmla="*/ 444 w 1331"/>
                <a:gd name="T83" fmla="*/ 2960 h 793"/>
                <a:gd name="T84" fmla="*/ 412 w 1331"/>
                <a:gd name="T85" fmla="*/ 2921 h 793"/>
                <a:gd name="T86" fmla="*/ 382 w 1331"/>
                <a:gd name="T87" fmla="*/ 2888 h 793"/>
                <a:gd name="T88" fmla="*/ 350 w 1331"/>
                <a:gd name="T89" fmla="*/ 2859 h 793"/>
                <a:gd name="T90" fmla="*/ 319 w 1331"/>
                <a:gd name="T91" fmla="*/ 2822 h 793"/>
                <a:gd name="T92" fmla="*/ 282 w 1331"/>
                <a:gd name="T93" fmla="*/ 2822 h 793"/>
                <a:gd name="T94" fmla="*/ 252 w 1331"/>
                <a:gd name="T95" fmla="*/ 2792 h 793"/>
                <a:gd name="T96" fmla="*/ 216 w 1331"/>
                <a:gd name="T97" fmla="*/ 2758 h 793"/>
                <a:gd name="T98" fmla="*/ 184 w 1331"/>
                <a:gd name="T99" fmla="*/ 2719 h 793"/>
                <a:gd name="T100" fmla="*/ 148 w 1331"/>
                <a:gd name="T101" fmla="*/ 2687 h 793"/>
                <a:gd name="T102" fmla="*/ 111 w 1331"/>
                <a:gd name="T103" fmla="*/ 2655 h 793"/>
                <a:gd name="T104" fmla="*/ 75 w 1331"/>
                <a:gd name="T105" fmla="*/ 2586 h 793"/>
                <a:gd name="T106" fmla="*/ 43 w 1331"/>
                <a:gd name="T107" fmla="*/ 2552 h 793"/>
                <a:gd name="T108" fmla="*/ 12 w 1331"/>
                <a:gd name="T109" fmla="*/ 2483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1"/>
                <a:gd name="T166" fmla="*/ 0 h 793"/>
                <a:gd name="T167" fmla="*/ 1331 w 1331"/>
                <a:gd name="T168" fmla="*/ 793 h 7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1" h="793">
                  <a:moveTo>
                    <a:pt x="0" y="663"/>
                  </a:moveTo>
                  <a:lnTo>
                    <a:pt x="34" y="648"/>
                  </a:lnTo>
                  <a:lnTo>
                    <a:pt x="64" y="639"/>
                  </a:lnTo>
                  <a:lnTo>
                    <a:pt x="95" y="630"/>
                  </a:lnTo>
                  <a:lnTo>
                    <a:pt x="125" y="612"/>
                  </a:lnTo>
                  <a:lnTo>
                    <a:pt x="125" y="585"/>
                  </a:lnTo>
                  <a:lnTo>
                    <a:pt x="125" y="558"/>
                  </a:lnTo>
                  <a:lnTo>
                    <a:pt x="125" y="531"/>
                  </a:lnTo>
                  <a:lnTo>
                    <a:pt x="125" y="504"/>
                  </a:lnTo>
                  <a:lnTo>
                    <a:pt x="115" y="477"/>
                  </a:lnTo>
                  <a:lnTo>
                    <a:pt x="115" y="450"/>
                  </a:lnTo>
                  <a:lnTo>
                    <a:pt x="115" y="423"/>
                  </a:lnTo>
                  <a:lnTo>
                    <a:pt x="115" y="396"/>
                  </a:lnTo>
                  <a:lnTo>
                    <a:pt x="115" y="369"/>
                  </a:lnTo>
                  <a:lnTo>
                    <a:pt x="115" y="342"/>
                  </a:lnTo>
                  <a:lnTo>
                    <a:pt x="125" y="315"/>
                  </a:lnTo>
                  <a:lnTo>
                    <a:pt x="125" y="288"/>
                  </a:lnTo>
                  <a:lnTo>
                    <a:pt x="145" y="261"/>
                  </a:lnTo>
                  <a:lnTo>
                    <a:pt x="165" y="234"/>
                  </a:lnTo>
                  <a:lnTo>
                    <a:pt x="196" y="207"/>
                  </a:lnTo>
                  <a:lnTo>
                    <a:pt x="216" y="180"/>
                  </a:lnTo>
                  <a:lnTo>
                    <a:pt x="236" y="153"/>
                  </a:lnTo>
                  <a:lnTo>
                    <a:pt x="246" y="126"/>
                  </a:lnTo>
                  <a:lnTo>
                    <a:pt x="267" y="99"/>
                  </a:lnTo>
                  <a:lnTo>
                    <a:pt x="287" y="72"/>
                  </a:lnTo>
                  <a:lnTo>
                    <a:pt x="287" y="45"/>
                  </a:lnTo>
                  <a:lnTo>
                    <a:pt x="297" y="18"/>
                  </a:lnTo>
                  <a:lnTo>
                    <a:pt x="327" y="0"/>
                  </a:lnTo>
                  <a:lnTo>
                    <a:pt x="358" y="9"/>
                  </a:lnTo>
                  <a:lnTo>
                    <a:pt x="388" y="36"/>
                  </a:lnTo>
                  <a:lnTo>
                    <a:pt x="419" y="45"/>
                  </a:lnTo>
                  <a:lnTo>
                    <a:pt x="449" y="63"/>
                  </a:lnTo>
                  <a:lnTo>
                    <a:pt x="479" y="72"/>
                  </a:lnTo>
                  <a:lnTo>
                    <a:pt x="520" y="90"/>
                  </a:lnTo>
                  <a:lnTo>
                    <a:pt x="550" y="108"/>
                  </a:lnTo>
                  <a:lnTo>
                    <a:pt x="591" y="117"/>
                  </a:lnTo>
                  <a:lnTo>
                    <a:pt x="621" y="126"/>
                  </a:lnTo>
                  <a:lnTo>
                    <a:pt x="662" y="144"/>
                  </a:lnTo>
                  <a:lnTo>
                    <a:pt x="702" y="153"/>
                  </a:lnTo>
                  <a:lnTo>
                    <a:pt x="743" y="162"/>
                  </a:lnTo>
                  <a:lnTo>
                    <a:pt x="773" y="180"/>
                  </a:lnTo>
                  <a:lnTo>
                    <a:pt x="773" y="216"/>
                  </a:lnTo>
                  <a:lnTo>
                    <a:pt x="783" y="243"/>
                  </a:lnTo>
                  <a:lnTo>
                    <a:pt x="793" y="279"/>
                  </a:lnTo>
                  <a:lnTo>
                    <a:pt x="814" y="306"/>
                  </a:lnTo>
                  <a:lnTo>
                    <a:pt x="834" y="333"/>
                  </a:lnTo>
                  <a:lnTo>
                    <a:pt x="864" y="360"/>
                  </a:lnTo>
                  <a:lnTo>
                    <a:pt x="884" y="387"/>
                  </a:lnTo>
                  <a:lnTo>
                    <a:pt x="915" y="396"/>
                  </a:lnTo>
                  <a:lnTo>
                    <a:pt x="945" y="423"/>
                  </a:lnTo>
                  <a:lnTo>
                    <a:pt x="976" y="441"/>
                  </a:lnTo>
                  <a:lnTo>
                    <a:pt x="1006" y="459"/>
                  </a:lnTo>
                  <a:lnTo>
                    <a:pt x="1036" y="477"/>
                  </a:lnTo>
                  <a:lnTo>
                    <a:pt x="1067" y="495"/>
                  </a:lnTo>
                  <a:lnTo>
                    <a:pt x="1097" y="504"/>
                  </a:lnTo>
                  <a:lnTo>
                    <a:pt x="1127" y="522"/>
                  </a:lnTo>
                  <a:lnTo>
                    <a:pt x="1158" y="549"/>
                  </a:lnTo>
                  <a:lnTo>
                    <a:pt x="1178" y="576"/>
                  </a:lnTo>
                  <a:lnTo>
                    <a:pt x="1208" y="594"/>
                  </a:lnTo>
                  <a:lnTo>
                    <a:pt x="1239" y="612"/>
                  </a:lnTo>
                  <a:lnTo>
                    <a:pt x="1269" y="639"/>
                  </a:lnTo>
                  <a:lnTo>
                    <a:pt x="1300" y="657"/>
                  </a:lnTo>
                  <a:lnTo>
                    <a:pt x="1300" y="684"/>
                  </a:lnTo>
                  <a:lnTo>
                    <a:pt x="1330" y="711"/>
                  </a:lnTo>
                  <a:lnTo>
                    <a:pt x="1320" y="738"/>
                  </a:lnTo>
                  <a:lnTo>
                    <a:pt x="1289" y="747"/>
                  </a:lnTo>
                  <a:lnTo>
                    <a:pt x="1259" y="756"/>
                  </a:lnTo>
                  <a:lnTo>
                    <a:pt x="1229" y="756"/>
                  </a:lnTo>
                  <a:lnTo>
                    <a:pt x="1198" y="756"/>
                  </a:lnTo>
                  <a:lnTo>
                    <a:pt x="1168" y="765"/>
                  </a:lnTo>
                  <a:lnTo>
                    <a:pt x="1138" y="765"/>
                  </a:lnTo>
                  <a:lnTo>
                    <a:pt x="1107" y="765"/>
                  </a:lnTo>
                  <a:lnTo>
                    <a:pt x="1077" y="765"/>
                  </a:lnTo>
                  <a:lnTo>
                    <a:pt x="1107" y="756"/>
                  </a:lnTo>
                  <a:lnTo>
                    <a:pt x="1138" y="756"/>
                  </a:lnTo>
                  <a:lnTo>
                    <a:pt x="1107" y="765"/>
                  </a:lnTo>
                  <a:lnTo>
                    <a:pt x="1077" y="765"/>
                  </a:lnTo>
                  <a:lnTo>
                    <a:pt x="1046" y="774"/>
                  </a:lnTo>
                  <a:lnTo>
                    <a:pt x="1016" y="783"/>
                  </a:lnTo>
                  <a:lnTo>
                    <a:pt x="986" y="783"/>
                  </a:lnTo>
                  <a:lnTo>
                    <a:pt x="955" y="792"/>
                  </a:lnTo>
                  <a:lnTo>
                    <a:pt x="925" y="792"/>
                  </a:lnTo>
                  <a:lnTo>
                    <a:pt x="895" y="792"/>
                  </a:lnTo>
                  <a:lnTo>
                    <a:pt x="864" y="792"/>
                  </a:lnTo>
                  <a:lnTo>
                    <a:pt x="834" y="792"/>
                  </a:lnTo>
                  <a:lnTo>
                    <a:pt x="803" y="783"/>
                  </a:lnTo>
                  <a:lnTo>
                    <a:pt x="773" y="783"/>
                  </a:lnTo>
                  <a:lnTo>
                    <a:pt x="743" y="774"/>
                  </a:lnTo>
                  <a:lnTo>
                    <a:pt x="712" y="765"/>
                  </a:lnTo>
                  <a:lnTo>
                    <a:pt x="682" y="765"/>
                  </a:lnTo>
                  <a:lnTo>
                    <a:pt x="651" y="756"/>
                  </a:lnTo>
                  <a:lnTo>
                    <a:pt x="621" y="756"/>
                  </a:lnTo>
                  <a:lnTo>
                    <a:pt x="581" y="756"/>
                  </a:lnTo>
                  <a:lnTo>
                    <a:pt x="550" y="756"/>
                  </a:lnTo>
                  <a:lnTo>
                    <a:pt x="520" y="747"/>
                  </a:lnTo>
                  <a:lnTo>
                    <a:pt x="489" y="747"/>
                  </a:lnTo>
                  <a:lnTo>
                    <a:pt x="459" y="738"/>
                  </a:lnTo>
                  <a:lnTo>
                    <a:pt x="419" y="738"/>
                  </a:lnTo>
                  <a:lnTo>
                    <a:pt x="388" y="729"/>
                  </a:lnTo>
                  <a:lnTo>
                    <a:pt x="358" y="729"/>
                  </a:lnTo>
                  <a:lnTo>
                    <a:pt x="327" y="720"/>
                  </a:lnTo>
                  <a:lnTo>
                    <a:pt x="287" y="720"/>
                  </a:lnTo>
                  <a:lnTo>
                    <a:pt x="246" y="720"/>
                  </a:lnTo>
                  <a:lnTo>
                    <a:pt x="216" y="711"/>
                  </a:lnTo>
                  <a:lnTo>
                    <a:pt x="176" y="702"/>
                  </a:lnTo>
                  <a:lnTo>
                    <a:pt x="145" y="693"/>
                  </a:lnTo>
                  <a:lnTo>
                    <a:pt x="115" y="693"/>
                  </a:lnTo>
                  <a:lnTo>
                    <a:pt x="84" y="684"/>
                  </a:lnTo>
                  <a:lnTo>
                    <a:pt x="54" y="675"/>
                  </a:lnTo>
                  <a:lnTo>
                    <a:pt x="24" y="666"/>
                  </a:lnTo>
                </a:path>
              </a:pathLst>
            </a:custGeom>
            <a:solidFill>
              <a:srgbClr val="66FFFF"/>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3" name="Text Box 186">
              <a:extLst>
                <a:ext uri="{FF2B5EF4-FFF2-40B4-BE49-F238E27FC236}">
                  <a16:creationId xmlns:a16="http://schemas.microsoft.com/office/drawing/2014/main" id="{553013B5-3B90-D47C-10D5-F0A336CFFD10}"/>
                </a:ext>
              </a:extLst>
            </p:cNvPr>
            <p:cNvSpPr txBox="1">
              <a:spLocks noChangeArrowheads="1"/>
            </p:cNvSpPr>
            <p:nvPr/>
          </p:nvSpPr>
          <p:spPr bwMode="auto">
            <a:xfrm>
              <a:off x="2447" y="1567"/>
              <a:ext cx="1034"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600" b="1" dirty="0">
                  <a:solidFill>
                    <a:srgbClr val="000000"/>
                  </a:solidFill>
                  <a:latin typeface="Calibri" panose="020F0502020204030204" pitchFamily="34" charset="0"/>
                </a:rPr>
                <a:t>Symptoms</a:t>
              </a:r>
              <a:endParaRPr lang="en-US" altLang="en-US" sz="2400" dirty="0">
                <a:latin typeface="Times New Roman" panose="02020603050405020304" pitchFamily="18" charset="0"/>
              </a:endParaRPr>
            </a:p>
          </p:txBody>
        </p:sp>
      </p:grpSp>
      <p:sp>
        <p:nvSpPr>
          <p:cNvPr id="11272" name="Line 187">
            <a:extLst>
              <a:ext uri="{FF2B5EF4-FFF2-40B4-BE49-F238E27FC236}">
                <a16:creationId xmlns:a16="http://schemas.microsoft.com/office/drawing/2014/main" id="{DC2BA633-EB9B-D41B-6B55-39572B388154}"/>
              </a:ext>
            </a:extLst>
          </p:cNvPr>
          <p:cNvSpPr>
            <a:spLocks noChangeShapeType="1"/>
          </p:cNvSpPr>
          <p:nvPr/>
        </p:nvSpPr>
        <p:spPr bwMode="auto">
          <a:xfrm>
            <a:off x="730261" y="1279525"/>
            <a:ext cx="8374063"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8844" name="Text Box 188">
            <a:extLst>
              <a:ext uri="{FF2B5EF4-FFF2-40B4-BE49-F238E27FC236}">
                <a16:creationId xmlns:a16="http://schemas.microsoft.com/office/drawing/2014/main" id="{1733E0BF-6C56-1882-1F9B-83D87C81E251}"/>
              </a:ext>
            </a:extLst>
          </p:cNvPr>
          <p:cNvSpPr txBox="1">
            <a:spLocks noChangeArrowheads="1"/>
          </p:cNvSpPr>
          <p:nvPr/>
        </p:nvSpPr>
        <p:spPr bwMode="auto">
          <a:xfrm>
            <a:off x="1914525" y="6369050"/>
            <a:ext cx="5981700" cy="488950"/>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endParaRPr lang="en-US" sz="2600" i="1">
              <a:solidFill>
                <a:schemeClr val="bg1"/>
              </a:solidFill>
              <a:effectLst>
                <a:outerShdw blurRad="38100" dist="38100" dir="2700000" algn="tl">
                  <a:srgbClr val="000000"/>
                </a:outerShdw>
              </a:effectLst>
              <a:latin typeface="Arial Black" pitchFamily="34" charset="0"/>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80988" indent="-280988" algn="just">
              <a:buFont typeface="Wingdings" pitchFamily="2" charset="2"/>
              <a:buChar char="q"/>
            </a:pPr>
            <a:r>
              <a:rPr lang="en-US" sz="2800" b="1" dirty="0" smtClean="0">
                <a:solidFill>
                  <a:srgbClr val="00B050"/>
                </a:solidFill>
                <a:latin typeface="Times New Roman" pitchFamily="18" charset="0"/>
                <a:cs typeface="Times New Roman" pitchFamily="18" charset="0"/>
              </a:rPr>
              <a:t>The major advantage of inhaled therapy is:</a:t>
            </a:r>
          </a:p>
          <a:p>
            <a:pPr marL="838772" lvl="2" indent="-280988" algn="just">
              <a:buFont typeface="Wingdings" pitchFamily="2" charset="2"/>
              <a:buChar char="Ø"/>
            </a:pPr>
            <a:r>
              <a:rPr lang="en-US" b="1" dirty="0" smtClean="0">
                <a:solidFill>
                  <a:srgbClr val="0070C0"/>
                </a:solidFill>
                <a:latin typeface="Times New Roman" pitchFamily="18" charset="0"/>
                <a:cs typeface="Times New Roman" pitchFamily="18" charset="0"/>
              </a:rPr>
              <a:t>Drugs are delivered directly into the airways, </a:t>
            </a:r>
          </a:p>
          <a:p>
            <a:pPr marL="838772" lvl="2" indent="-280988" algn="just">
              <a:buFont typeface="Wingdings" pitchFamily="2" charset="2"/>
              <a:buChar char="Ø"/>
            </a:pPr>
            <a:r>
              <a:rPr lang="en-US" b="1" dirty="0" smtClean="0">
                <a:solidFill>
                  <a:srgbClr val="0070C0"/>
                </a:solidFill>
                <a:latin typeface="Times New Roman" pitchFamily="18" charset="0"/>
                <a:cs typeface="Times New Roman" pitchFamily="18" charset="0"/>
              </a:rPr>
              <a:t>Producing higher local concentration </a:t>
            </a:r>
          </a:p>
          <a:p>
            <a:pPr marL="838772" lvl="2" indent="-280988" algn="just">
              <a:buFont typeface="Wingdings" pitchFamily="2" charset="2"/>
              <a:buChar char="Ø"/>
            </a:pPr>
            <a:r>
              <a:rPr lang="en-US" b="1" dirty="0" smtClean="0">
                <a:solidFill>
                  <a:srgbClr val="0070C0"/>
                </a:solidFill>
                <a:latin typeface="Times New Roman" pitchFamily="18" charset="0"/>
                <a:cs typeface="Times New Roman" pitchFamily="18" charset="0"/>
              </a:rPr>
              <a:t>Significantly less risk of systemic side effects.</a:t>
            </a:r>
          </a:p>
          <a:p>
            <a:pPr marL="280988" indent="-280988" algn="just">
              <a:buNone/>
            </a:pPr>
            <a:endParaRPr lang="en-US" sz="2800" b="1" dirty="0" smtClean="0">
              <a:solidFill>
                <a:srgbClr val="0070C0"/>
              </a:solidFill>
              <a:latin typeface="Times New Roman" pitchFamily="18" charset="0"/>
              <a:cs typeface="Times New Roman" pitchFamily="18" charset="0"/>
            </a:endParaRPr>
          </a:p>
          <a:p>
            <a:pPr marL="280988" indent="-280988" algn="just">
              <a:buFont typeface="Wingdings" pitchFamily="2" charset="2"/>
              <a:buChar char="q"/>
            </a:pPr>
            <a:r>
              <a:rPr lang="en-US" sz="2800" b="1" dirty="0" smtClean="0">
                <a:solidFill>
                  <a:srgbClr val="00B050"/>
                </a:solidFill>
                <a:latin typeface="Times New Roman" pitchFamily="18" charset="0"/>
                <a:cs typeface="Times New Roman" pitchFamily="18" charset="0"/>
              </a:rPr>
              <a:t>Inhaled medications for asthma are available as:</a:t>
            </a:r>
          </a:p>
          <a:p>
            <a:pPr marL="838772" lvl="2" indent="-280988" algn="just">
              <a:buFont typeface="Wingdings" pitchFamily="2" charset="2"/>
              <a:buChar char="Ø"/>
            </a:pPr>
            <a:r>
              <a:rPr lang="en-US" b="1" dirty="0" smtClean="0">
                <a:solidFill>
                  <a:srgbClr val="0070C0"/>
                </a:solidFill>
                <a:latin typeface="Times New Roman" pitchFamily="18" charset="0"/>
                <a:cs typeface="Times New Roman" pitchFamily="18" charset="0"/>
              </a:rPr>
              <a:t>Pressurized metered-dose inhalers (MDIs),</a:t>
            </a:r>
          </a:p>
          <a:p>
            <a:pPr marL="838772" lvl="2" indent="-280988" algn="just">
              <a:buFont typeface="Wingdings" pitchFamily="2" charset="2"/>
              <a:buChar char="Ø"/>
            </a:pPr>
            <a:r>
              <a:rPr lang="en-US" b="1" dirty="0" smtClean="0">
                <a:solidFill>
                  <a:srgbClr val="0070C0"/>
                </a:solidFill>
                <a:latin typeface="Times New Roman" pitchFamily="18" charset="0"/>
                <a:cs typeface="Times New Roman" pitchFamily="18" charset="0"/>
              </a:rPr>
              <a:t>Turbohailers</a:t>
            </a:r>
          </a:p>
          <a:p>
            <a:pPr marL="838772" lvl="2" indent="-280988" algn="just">
              <a:buFont typeface="Wingdings" pitchFamily="2" charset="2"/>
              <a:buChar char="Ø"/>
            </a:pPr>
            <a:r>
              <a:rPr lang="en-US" b="1" dirty="0" smtClean="0">
                <a:solidFill>
                  <a:srgbClr val="0070C0"/>
                </a:solidFill>
                <a:latin typeface="Times New Roman" pitchFamily="18" charset="0"/>
                <a:cs typeface="Times New Roman" pitchFamily="18" charset="0"/>
              </a:rPr>
              <a:t>Dry powder inhalers (DPIs),</a:t>
            </a:r>
          </a:p>
          <a:p>
            <a:pPr marL="838772" lvl="2" indent="-280988" algn="just">
              <a:buFont typeface="Wingdings" pitchFamily="2" charset="2"/>
              <a:buChar char="Ø"/>
            </a:pPr>
            <a:r>
              <a:rPr lang="en-US" b="1" dirty="0" smtClean="0">
                <a:solidFill>
                  <a:srgbClr val="0070C0"/>
                </a:solidFill>
                <a:latin typeface="Times New Roman" pitchFamily="18" charset="0"/>
                <a:cs typeface="Times New Roman" pitchFamily="18" charset="0"/>
              </a:rPr>
              <a:t>Discus, </a:t>
            </a:r>
          </a:p>
          <a:p>
            <a:pPr marL="838772" lvl="2" indent="-280988" algn="just">
              <a:buFont typeface="Wingdings" pitchFamily="2" charset="2"/>
              <a:buChar char="Ø"/>
            </a:pPr>
            <a:r>
              <a:rPr lang="en-US" b="1" dirty="0" smtClean="0">
                <a:solidFill>
                  <a:srgbClr val="0070C0"/>
                </a:solidFill>
                <a:latin typeface="Times New Roman" pitchFamily="18" charset="0"/>
                <a:cs typeface="Times New Roman" pitchFamily="18" charset="0"/>
              </a:rPr>
              <a:t>Nebulizer .</a:t>
            </a:r>
          </a:p>
          <a:p>
            <a:pPr marL="280988" indent="-280988" algn="just">
              <a:buNone/>
            </a:pPr>
            <a:endParaRPr lang="en-US" sz="2800" dirty="0">
              <a:solidFill>
                <a:srgbClr val="000099"/>
              </a:solidFill>
              <a:latin typeface="Times New Roman" pitchFamily="18" charset="0"/>
              <a:cs typeface="Times New Roman" pitchFamily="18" charset="0"/>
            </a:endParaRPr>
          </a:p>
        </p:txBody>
      </p:sp>
      <p:sp>
        <p:nvSpPr>
          <p:cNvPr id="3" name="Rectangle 2"/>
          <p:cNvSpPr/>
          <p:nvPr/>
        </p:nvSpPr>
        <p:spPr>
          <a:xfrm>
            <a:off x="152400" y="533404"/>
            <a:ext cx="5867400" cy="646331"/>
          </a:xfrm>
          <a:prstGeom prst="rect">
            <a:avLst/>
          </a:prstGeom>
        </p:spPr>
        <p:txBody>
          <a:bodyPr wrap="square">
            <a:spAutoFit/>
          </a:bodyPr>
          <a:lstStyle/>
          <a:p>
            <a:pPr marL="280988" lvl="0" indent="-280988" algn="just">
              <a:buClr>
                <a:srgbClr val="F0AD00"/>
              </a:buClr>
              <a:buSzPct val="80000"/>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Route of Administration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iagram"/>
          <p:cNvPicPr>
            <a:picLocks noGrp="1" noChangeAspect="1" noChangeArrowheads="1"/>
          </p:cNvPicPr>
          <p:nvPr>
            <p:ph idx="1"/>
          </p:nvPr>
        </p:nvPicPr>
        <p:blipFill>
          <a:blip r:embed="rId2"/>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1" y="1447800"/>
            <a:ext cx="7772399" cy="4185137"/>
          </a:xfrm>
        </p:spPr>
      </p:pic>
      <p:sp>
        <p:nvSpPr>
          <p:cNvPr id="2" name="Title 1"/>
          <p:cNvSpPr>
            <a:spLocks noGrp="1"/>
          </p:cNvSpPr>
          <p:nvPr>
            <p:ph type="title"/>
          </p:nvPr>
        </p:nvSpPr>
        <p:spPr/>
        <p:txBody>
          <a:bodyPr/>
          <a:lstStyle/>
          <a:p>
            <a:r>
              <a:rPr lang="en-US" dirty="0" smtClean="0"/>
              <a:t>What i your diagnosis</a:t>
            </a:r>
            <a:endParaRPr lang="en-US" dirty="0"/>
          </a:p>
        </p:txBody>
      </p:sp>
    </p:spTree>
    <p:extLst>
      <p:ext uri="{BB962C8B-B14F-4D97-AF65-F5344CB8AC3E}">
        <p14:creationId xmlns:p14="http://schemas.microsoft.com/office/powerpoint/2010/main" val="32906092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ANd9GcT1y2T6i5J9k5K1EZOfca9ZpF5oB8QYEYLhdemgSBVIPeH1-DUH-g"/>
          <p:cNvPicPr>
            <a:picLocks noChangeAspect="1" noChangeArrowheads="1"/>
          </p:cNvPicPr>
          <p:nvPr/>
        </p:nvPicPr>
        <p:blipFill>
          <a:blip r:embed="rId3"/>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ANd9GcRHwOIqRpTWQFA2W6OGLqsaLMqcdmnYI-_R4BnNfSivpawqdFctlA"/>
          <p:cNvPicPr>
            <a:picLocks noChangeAspect="1" noChangeArrowheads="1"/>
          </p:cNvPicPr>
          <p:nvPr/>
        </p:nvPicPr>
        <p:blipFill>
          <a:blip r:embed="rId3"/>
          <a:srcRect/>
          <a:stretch>
            <a:fillRect/>
          </a:stretch>
        </p:blipFill>
        <p:spPr bwMode="auto">
          <a:xfrm>
            <a:off x="0" y="0"/>
            <a:ext cx="9144000" cy="662146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iagram"/>
          <p:cNvPicPr>
            <a:picLocks noGrp="1" noChangeAspect="1" noChangeArrowheads="1"/>
          </p:cNvPicPr>
          <p:nvPr>
            <p:ph idx="1"/>
          </p:nvPr>
        </p:nvPicPr>
        <p:blipFill>
          <a:blip r:embed="rId2"/>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iagram"/>
          <p:cNvPicPr>
            <a:picLocks noGrp="1" noChangeAspect="1" noChangeArrowheads="1"/>
          </p:cNvPicPr>
          <p:nvPr>
            <p:ph idx="1"/>
          </p:nvPr>
        </p:nvPicPr>
        <p:blipFill>
          <a:blip r:embed="rId2"/>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sz="half" idx="1"/>
          </p:nvPr>
        </p:nvSpPr>
        <p:spPr>
          <a:xfrm>
            <a:off x="684213" y="1966913"/>
            <a:ext cx="2662237" cy="3975100"/>
          </a:xfrm>
        </p:spPr>
        <p:txBody>
          <a:bodyPr/>
          <a:lstStyle/>
          <a:p>
            <a:pPr eaLnBrk="1" hangingPunct="1"/>
            <a:endParaRPr lang="ar-EG" sz="2400" smtClean="0"/>
          </a:p>
        </p:txBody>
      </p:sp>
      <p:pic>
        <p:nvPicPr>
          <p:cNvPr id="111619" name="Picture 3" descr="ANd9GcTMXSl9zJKjmYy_0qO7Ru0bnIHPtdh9yAL185bshL7be5YDHZhz"/>
          <p:cNvPicPr>
            <a:picLocks noGrp="1" noChangeAspect="1" noChangeArrowheads="1"/>
          </p:cNvPicPr>
          <p:nvPr>
            <p:ph sz="half" idx="2"/>
          </p:nvPr>
        </p:nvPicPr>
        <p:blipFill>
          <a:blip r:embed="rId3"/>
          <a:srcRect/>
          <a:stretch>
            <a:fillRect/>
          </a:stretch>
        </p:blipFill>
        <p:spPr>
          <a:xfrm>
            <a:off x="5257800" y="1143000"/>
            <a:ext cx="3886200" cy="4413250"/>
          </a:xfrm>
          <a:noFill/>
        </p:spPr>
      </p:pic>
      <p:pic>
        <p:nvPicPr>
          <p:cNvPr id="111620" name="Picture 4" descr="ANd9GcRwX4oiOmUPHTXfXJ2nep0A5AWm6lKIEUr0kPcRgQiSoLYS8g15-A"/>
          <p:cNvPicPr>
            <a:picLocks noChangeAspect="1" noChangeArrowheads="1"/>
          </p:cNvPicPr>
          <p:nvPr/>
        </p:nvPicPr>
        <p:blipFill>
          <a:blip r:embed="rId4"/>
          <a:srcRect/>
          <a:stretch>
            <a:fillRect/>
          </a:stretch>
        </p:blipFill>
        <p:spPr bwMode="auto">
          <a:xfrm>
            <a:off x="0" y="457200"/>
            <a:ext cx="5257800" cy="566578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ANd9GcSaayJN-jF0RWORqBrj5xHxZaIkJ38CJLKvfzrSWwC3QfDi7uBc3DjWiIc"/>
          <p:cNvPicPr>
            <a:picLocks noChangeAspect="1" noChangeArrowheads="1"/>
          </p:cNvPicPr>
          <p:nvPr/>
        </p:nvPicPr>
        <p:blipFill>
          <a:blip r:embed="rId3"/>
          <a:srcRect/>
          <a:stretch>
            <a:fillRect/>
          </a:stretch>
        </p:blipFill>
        <p:spPr bwMode="auto">
          <a:xfrm>
            <a:off x="0" y="0"/>
            <a:ext cx="9144000" cy="6831013"/>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ANd9GcQxKuyIm5W2eXrru2ebXA8W1PmMeaoGkzUUEjFN-yvK_LKs7X7X"/>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iagram"/>
          <p:cNvPicPr>
            <a:picLocks noGrp="1" noChangeAspect="1" noChangeArrowheads="1"/>
          </p:cNvPicPr>
          <p:nvPr>
            <p:ph idx="1"/>
          </p:nvPr>
        </p:nvPicPr>
        <p:blipFill>
          <a:blip r:embed="rId2"/>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123" name="Photo Editor Photo" r:id="rId3" imgW="4219048" imgH="3638095" progId="">
                  <p:embed/>
                </p:oleObj>
              </mc:Choice>
              <mc:Fallback>
                <p:oleObj name="Photo Editor Photo" r:id="rId3" imgW="4219048" imgH="363809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iagram"/>
          <p:cNvPicPr>
            <a:picLocks noGrp="1" noChangeAspect="1" noChangeArrowheads="1"/>
          </p:cNvPicPr>
          <p:nvPr>
            <p:ph idx="1"/>
          </p:nvPr>
        </p:nvPicPr>
        <p:blipFill>
          <a:blip r:embed="rId2"/>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4495800"/>
          </a:xfrm>
        </p:spPr>
        <p:txBody>
          <a:bodyPr>
            <a:noAutofit/>
          </a:bodyPr>
          <a:lstStyle/>
          <a:p>
            <a:pPr algn="l"/>
            <a:r>
              <a:rPr lang="en-US" sz="2800" dirty="0" smtClean="0">
                <a:solidFill>
                  <a:schemeClr val="accent2"/>
                </a:solidFill>
              </a:rPr>
              <a:t/>
            </a:r>
            <a:br>
              <a:rPr lang="en-US" sz="2800" dirty="0" smtClean="0">
                <a:solidFill>
                  <a:schemeClr val="accent2"/>
                </a:solidFill>
              </a:rPr>
            </a:br>
            <a:r>
              <a:rPr lang="en-US" sz="2800" dirty="0" smtClean="0">
                <a:solidFill>
                  <a:srgbClr val="0070C0"/>
                </a:solidFill>
              </a:rPr>
              <a:t>What is the most probable diagnosis ?</a:t>
            </a:r>
            <a:r>
              <a:rPr lang="en-US" sz="2800" dirty="0" smtClean="0">
                <a:solidFill>
                  <a:schemeClr val="accent2"/>
                </a:solidFill>
              </a:rPr>
              <a:t/>
            </a:r>
            <a:br>
              <a:rPr lang="en-US" sz="2800" dirty="0" smtClean="0">
                <a:solidFill>
                  <a:schemeClr val="accent2"/>
                </a:solidFill>
              </a:rPr>
            </a:br>
            <a:r>
              <a:rPr lang="en-US" sz="2800" dirty="0" smtClean="0">
                <a:solidFill>
                  <a:schemeClr val="accent2"/>
                </a:solidFill>
              </a:rPr>
              <a:t> </a:t>
            </a:r>
            <a:br>
              <a:rPr lang="en-US" sz="2800" dirty="0" smtClean="0">
                <a:solidFill>
                  <a:schemeClr val="accent2"/>
                </a:solidFill>
              </a:rPr>
            </a:br>
            <a:r>
              <a:rPr lang="en-US" sz="2800" dirty="0" smtClean="0">
                <a:solidFill>
                  <a:schemeClr val="accent2"/>
                </a:solidFill>
              </a:rPr>
              <a:t>a. Bronchial asthma</a:t>
            </a:r>
            <a:br>
              <a:rPr lang="en-US" sz="2800" dirty="0" smtClean="0">
                <a:solidFill>
                  <a:schemeClr val="accent2"/>
                </a:solidFill>
              </a:rPr>
            </a:br>
            <a:r>
              <a:rPr lang="en-US" sz="2800" dirty="0" smtClean="0">
                <a:solidFill>
                  <a:schemeClr val="accent2"/>
                </a:solidFill>
              </a:rPr>
              <a:t>b. COPD</a:t>
            </a:r>
            <a:br>
              <a:rPr lang="en-US" sz="2800" dirty="0" smtClean="0">
                <a:solidFill>
                  <a:schemeClr val="accent2"/>
                </a:solidFill>
              </a:rPr>
            </a:br>
            <a:r>
              <a:rPr lang="en-US" sz="2800" dirty="0" smtClean="0">
                <a:solidFill>
                  <a:schemeClr val="accent2"/>
                </a:solidFill>
              </a:rPr>
              <a:t>c. Bronchiectasis </a:t>
            </a:r>
            <a:br>
              <a:rPr lang="en-US" sz="2800" dirty="0" smtClean="0">
                <a:solidFill>
                  <a:schemeClr val="accent2"/>
                </a:solidFill>
              </a:rPr>
            </a:br>
            <a:r>
              <a:rPr lang="en-US" sz="2800" dirty="0" smtClean="0">
                <a:solidFill>
                  <a:schemeClr val="accent2"/>
                </a:solidFill>
              </a:rPr>
              <a:t>d. Extrinsic allergic alveolitis</a:t>
            </a:r>
            <a:br>
              <a:rPr lang="en-US" sz="2800" dirty="0" smtClean="0">
                <a:solidFill>
                  <a:schemeClr val="accent2"/>
                </a:solidFill>
              </a:rPr>
            </a:br>
            <a:r>
              <a:rPr lang="en-US" sz="2800" dirty="0" smtClean="0">
                <a:solidFill>
                  <a:schemeClr val="accent2"/>
                </a:solidFill>
              </a:rPr>
              <a:t/>
            </a:r>
            <a:br>
              <a:rPr lang="en-US" sz="2800" dirty="0" smtClean="0">
                <a:solidFill>
                  <a:schemeClr val="accent2"/>
                </a:solidFill>
              </a:rPr>
            </a:br>
            <a:endParaRPr lang="en-US" sz="2800" dirty="0">
              <a:solidFill>
                <a:schemeClr val="accent2"/>
              </a:solidFill>
            </a:endParaRPr>
          </a:p>
        </p:txBody>
      </p:sp>
    </p:spTree>
    <p:extLst>
      <p:ext uri="{BB962C8B-B14F-4D97-AF65-F5344CB8AC3E}">
        <p14:creationId xmlns:p14="http://schemas.microsoft.com/office/powerpoint/2010/main" val="24599512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p:cNvPicPr>
            <a:picLocks noChangeAspect="1" noChangeArrowheads="1"/>
          </p:cNvPicPr>
          <p:nvPr/>
        </p:nvPicPr>
        <p:blipFill>
          <a:blip r:embed="rId2"/>
          <a:srcRect/>
          <a:stretch>
            <a:fillRect/>
          </a:stretch>
        </p:blipFill>
        <p:spPr>
          <a:xfrm>
            <a:off x="0" y="0"/>
            <a:ext cx="9144000" cy="6885070"/>
          </a:xfrm>
          <a:prstGeom prst="rect">
            <a:avLst/>
          </a:prstGeom>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7696200" cy="3477875"/>
          </a:xfrm>
          <a:prstGeom prst="rect">
            <a:avLst/>
          </a:prstGeom>
        </p:spPr>
        <p:txBody>
          <a:bodyPr wrap="square">
            <a:spAutoFit/>
          </a:bodyPr>
          <a:lstStyle/>
          <a:p>
            <a:pPr algn="ctr">
              <a:defRPr/>
            </a:pPr>
            <a:r>
              <a:rPr lang="en-US" sz="4400" b="1" kern="0" dirty="0" smtClean="0">
                <a:solidFill>
                  <a:srgbClr val="FFFF00"/>
                </a:solidFill>
                <a:effectLst>
                  <a:outerShdw blurRad="38100" dist="38100" dir="2700000" algn="tl">
                    <a:srgbClr val="000000">
                      <a:alpha val="43137"/>
                    </a:srgbClr>
                  </a:outerShdw>
                </a:effectLst>
                <a:latin typeface="Sitka Display" pitchFamily="2" charset="0"/>
              </a:rPr>
              <a:t>DRUGS USED IN ASTHMA</a:t>
            </a:r>
          </a:p>
          <a:p>
            <a:pPr algn="ctr">
              <a:defRPr/>
            </a:pPr>
            <a:endParaRPr lang="en-US" sz="4400" b="1" kern="0" dirty="0" smtClean="0">
              <a:solidFill>
                <a:srgbClr val="FFFF00"/>
              </a:solidFill>
              <a:effectLst>
                <a:outerShdw blurRad="38100" dist="38100" dir="2700000" algn="tl">
                  <a:srgbClr val="000000">
                    <a:alpha val="43137"/>
                  </a:srgbClr>
                </a:outerShdw>
              </a:effectLst>
              <a:latin typeface="Sitka Display" pitchFamily="2" charset="0"/>
            </a:endParaRPr>
          </a:p>
          <a:p>
            <a:pPr algn="ctr">
              <a:defRPr/>
            </a:pPr>
            <a:r>
              <a:rPr lang="en-US" sz="4400" b="1" kern="0" dirty="0" smtClean="0">
                <a:solidFill>
                  <a:srgbClr val="FFFF66"/>
                </a:solidFill>
                <a:effectLst>
                  <a:outerShdw blurRad="38100" dist="38100" dir="2700000" algn="tl">
                    <a:srgbClr val="000000">
                      <a:alpha val="43137"/>
                    </a:srgbClr>
                  </a:outerShdw>
                </a:effectLst>
                <a:latin typeface="Sitka Display" pitchFamily="2" charset="0"/>
              </a:rPr>
              <a:t>(Mechanism of action and side effects)</a:t>
            </a:r>
          </a:p>
          <a:p>
            <a:pPr algn="ctr">
              <a:defRPr/>
            </a:pPr>
            <a:endParaRPr lang="en-US" sz="4400" b="1" kern="0" dirty="0">
              <a:solidFill>
                <a:srgbClr val="FFFF00"/>
              </a:solidFill>
              <a:effectLst>
                <a:outerShdw blurRad="38100" dist="38100" dir="2700000" algn="tl">
                  <a:srgbClr val="000000">
                    <a:alpha val="43137"/>
                  </a:srgbClr>
                </a:outerShdw>
              </a:effectLst>
              <a:latin typeface="Sitka Display" pitchFamily="2"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381000"/>
            <a:ext cx="7772400" cy="685800"/>
          </a:xfrm>
        </p:spPr>
        <p:txBody>
          <a:bodyPr/>
          <a:lstStyle/>
          <a:p>
            <a:pPr algn="l"/>
            <a:r>
              <a:rPr lang="en-US" dirty="0" smtClean="0">
                <a:effectLst>
                  <a:outerShdw blurRad="38100" dist="38100" dir="2700000" algn="tl">
                    <a:srgbClr val="000000">
                      <a:alpha val="43137"/>
                    </a:srgbClr>
                  </a:outerShdw>
                </a:effectLst>
                <a:latin typeface="Times New Roman" pitchFamily="18" charset="0"/>
                <a:cs typeface="Times New Roman" pitchFamily="18" charset="0"/>
              </a:rPr>
              <a:t>Inhaled Corticosteroid</a:t>
            </a: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0" y="1203326"/>
            <a:ext cx="9144000" cy="5654675"/>
          </a:xfrm>
        </p:spPr>
        <p:txBody>
          <a:bodyPr/>
          <a:lstStyle/>
          <a:p>
            <a:pPr>
              <a:defRPr/>
            </a:pPr>
            <a:r>
              <a:rPr lang="en-US" sz="2400" b="1" dirty="0" smtClean="0">
                <a:latin typeface="Times New Roman" pitchFamily="18" charset="0"/>
                <a:cs typeface="Times New Roman" pitchFamily="18" charset="0"/>
              </a:rPr>
              <a:t>ICS </a:t>
            </a:r>
            <a:r>
              <a:rPr lang="en-US" sz="2400" b="1" dirty="0">
                <a:latin typeface="Times New Roman" pitchFamily="18" charset="0"/>
                <a:cs typeface="Times New Roman" pitchFamily="18" charset="0"/>
              </a:rPr>
              <a:t>are the </a:t>
            </a:r>
            <a:r>
              <a:rPr lang="en-US" sz="2400" b="1" dirty="0">
                <a:solidFill>
                  <a:srgbClr val="FFFF00"/>
                </a:solidFill>
                <a:latin typeface="Times New Roman" pitchFamily="18" charset="0"/>
                <a:cs typeface="Times New Roman" pitchFamily="18" charset="0"/>
              </a:rPr>
              <a:t>most effective </a:t>
            </a:r>
            <a:r>
              <a:rPr lang="en-US" sz="2400" b="1" dirty="0">
                <a:latin typeface="Times New Roman" pitchFamily="18" charset="0"/>
                <a:cs typeface="Times New Roman" pitchFamily="18" charset="0"/>
              </a:rPr>
              <a:t>anti-inflammatory medications for the treatment of persistent </a:t>
            </a:r>
            <a:r>
              <a:rPr lang="en-US" sz="2400" b="1" dirty="0" smtClean="0">
                <a:latin typeface="Times New Roman" pitchFamily="18" charset="0"/>
                <a:cs typeface="Times New Roman" pitchFamily="18" charset="0"/>
              </a:rPr>
              <a:t>asthma </a:t>
            </a:r>
            <a:r>
              <a:rPr lang="en-US" sz="2400" b="1" dirty="0" smtClean="0">
                <a:solidFill>
                  <a:srgbClr val="FFC000"/>
                </a:solidFill>
                <a:latin typeface="Times New Roman" pitchFamily="18" charset="0"/>
                <a:cs typeface="Times New Roman" pitchFamily="18" charset="0"/>
              </a:rPr>
              <a:t>(Corner Stone) </a:t>
            </a:r>
            <a:r>
              <a:rPr lang="en-US" sz="2400" b="1" dirty="0" smtClean="0">
                <a:latin typeface="Times New Roman" pitchFamily="18" charset="0"/>
                <a:cs typeface="Times New Roman" pitchFamily="18" charset="0"/>
              </a:rPr>
              <a:t>.</a:t>
            </a:r>
          </a:p>
          <a:p>
            <a:pPr marL="0" indent="0">
              <a:buFont typeface="Wingdings" pitchFamily="2" charset="2"/>
              <a:buNone/>
              <a:defRPr/>
            </a:pPr>
            <a:endParaRPr lang="en-US" sz="2800" b="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Studies have demonstrated their </a:t>
            </a:r>
            <a:r>
              <a:rPr lang="en-US" sz="2400" b="1" dirty="0">
                <a:solidFill>
                  <a:srgbClr val="FFFF00"/>
                </a:solidFill>
                <a:latin typeface="Times New Roman" pitchFamily="18" charset="0"/>
                <a:cs typeface="Times New Roman" pitchFamily="18" charset="0"/>
              </a:rPr>
              <a:t>efficacy in</a:t>
            </a:r>
            <a:r>
              <a:rPr lang="en-US" sz="24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lvl="2">
              <a:defRPr/>
            </a:pPr>
            <a:r>
              <a:rPr lang="en-US" sz="2200" dirty="0">
                <a:latin typeface="Times New Roman" pitchFamily="18" charset="0"/>
                <a:cs typeface="Times New Roman" pitchFamily="18" charset="0"/>
              </a:rPr>
              <a:t>Controlling airway inflammation,</a:t>
            </a:r>
          </a:p>
          <a:p>
            <a:pPr lvl="2">
              <a:defRPr/>
            </a:pPr>
            <a:r>
              <a:rPr lang="en-US" sz="2200" dirty="0">
                <a:latin typeface="Times New Roman" pitchFamily="18" charset="0"/>
                <a:cs typeface="Times New Roman" pitchFamily="18" charset="0"/>
              </a:rPr>
              <a:t>Decreasing airway </a:t>
            </a:r>
            <a:r>
              <a:rPr lang="en-US" sz="2200" dirty="0" smtClean="0">
                <a:latin typeface="Times New Roman" pitchFamily="18" charset="0"/>
                <a:cs typeface="Times New Roman" pitchFamily="18" charset="0"/>
              </a:rPr>
              <a:t>Hyperresponsiveness,</a:t>
            </a:r>
            <a:endParaRPr lang="en-US" sz="2200" dirty="0">
              <a:latin typeface="Times New Roman" pitchFamily="18" charset="0"/>
              <a:cs typeface="Times New Roman" pitchFamily="18" charset="0"/>
            </a:endParaRPr>
          </a:p>
          <a:p>
            <a:pPr lvl="2">
              <a:defRPr/>
            </a:pPr>
            <a:r>
              <a:rPr lang="en-US" sz="2200" dirty="0">
                <a:latin typeface="Times New Roman" pitchFamily="18" charset="0"/>
                <a:cs typeface="Times New Roman" pitchFamily="18" charset="0"/>
              </a:rPr>
              <a:t>Reducing asthma symptoms, </a:t>
            </a:r>
          </a:p>
          <a:p>
            <a:pPr lvl="2">
              <a:defRPr/>
            </a:pPr>
            <a:r>
              <a:rPr lang="en-US" sz="2200" dirty="0">
                <a:latin typeface="Times New Roman" pitchFamily="18" charset="0"/>
                <a:cs typeface="Times New Roman" pitchFamily="18" charset="0"/>
              </a:rPr>
              <a:t>Reducing frequency and severity of exacerbations,</a:t>
            </a:r>
          </a:p>
          <a:p>
            <a:pPr lvl="2">
              <a:defRPr/>
            </a:pPr>
            <a:r>
              <a:rPr lang="en-US" sz="2200" dirty="0">
                <a:latin typeface="Times New Roman" pitchFamily="18" charset="0"/>
                <a:cs typeface="Times New Roman" pitchFamily="18" charset="0"/>
              </a:rPr>
              <a:t>Improving lung function</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marL="1371600" lvl="2" indent="0">
              <a:buFontTx/>
              <a:buNone/>
              <a:defRPr/>
            </a:pPr>
            <a:endParaRPr lang="en-US" sz="2800" b="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However, they </a:t>
            </a:r>
            <a:r>
              <a:rPr lang="en-US" sz="2400" b="1" dirty="0">
                <a:solidFill>
                  <a:srgbClr val="FFFF00"/>
                </a:solidFill>
                <a:latin typeface="Times New Roman" pitchFamily="18" charset="0"/>
                <a:cs typeface="Times New Roman" pitchFamily="18" charset="0"/>
              </a:rPr>
              <a:t>do not cure asthma</a:t>
            </a:r>
            <a:r>
              <a:rPr lang="en-US" sz="2400" b="1" dirty="0">
                <a:latin typeface="Times New Roman" pitchFamily="18" charset="0"/>
                <a:cs typeface="Times New Roman" pitchFamily="18" charset="0"/>
              </a:rPr>
              <a:t>, and when they are discontinued deterioration of clinical control</a:t>
            </a:r>
            <a:r>
              <a:rPr lang="en-US" sz="2400" b="1" u="sng" dirty="0">
                <a:latin typeface="Times New Roman" pitchFamily="18" charset="0"/>
                <a:cs typeface="Times New Roman" pitchFamily="18" charset="0"/>
              </a:rPr>
              <a:t> </a:t>
            </a:r>
            <a:r>
              <a:rPr lang="en-US" sz="2400" b="1" dirty="0">
                <a:latin typeface="Times New Roman" pitchFamily="18" charset="0"/>
                <a:cs typeface="Times New Roman" pitchFamily="18" charset="0"/>
              </a:rPr>
              <a:t>follows within weeks to months in a proportion of patients.</a:t>
            </a:r>
            <a:endParaRPr lang="en-US" sz="2800" b="1"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09600" y="1143000"/>
            <a:ext cx="7924800" cy="55626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normAutofit/>
          </a:bodyPr>
          <a:lstStyle/>
          <a:p>
            <a:pPr marL="639763" marR="0" lvl="1" indent="-246063" algn="l" defTabSz="914400" rtl="0" eaLnBrk="1" fontAlgn="base" latinLnBrk="0" hangingPunct="1">
              <a:lnSpc>
                <a:spcPct val="100000"/>
              </a:lnSpc>
              <a:spcBef>
                <a:spcPct val="20000"/>
              </a:spcBef>
              <a:spcAft>
                <a:spcPct val="0"/>
              </a:spcAft>
              <a:buClrTx/>
              <a:buSzTx/>
              <a:buFontTx/>
              <a:buChar char="–"/>
              <a:tabLst/>
              <a:defRPr/>
            </a:pPr>
            <a:endParaRPr kumimoji="0" lang="en-US" sz="3400" b="1" i="0" u="none" strike="noStrike" kern="0" cap="none" spc="0" normalizeH="0" baseline="0" noProof="0" dirty="0" smtClean="0">
              <a:ln>
                <a:noFill/>
              </a:ln>
              <a:solidFill>
                <a:srgbClr val="FFFF00"/>
              </a:solidFill>
              <a:uLnTx/>
              <a:uFillTx/>
              <a:latin typeface="Sitka Display" pitchFamily="2" charset="0"/>
              <a:ea typeface="Cambria" pitchFamily="18" charset="0"/>
            </a:endParaRPr>
          </a:p>
          <a:p>
            <a:pPr marL="639763" marR="0" lvl="1" indent="-246063" algn="l" defTabSz="914400" rtl="0" eaLnBrk="1" fontAlgn="base" latinLnBrk="0" hangingPunct="1">
              <a:lnSpc>
                <a:spcPct val="100000"/>
              </a:lnSpc>
              <a:spcBef>
                <a:spcPct val="20000"/>
              </a:spcBef>
              <a:spcAft>
                <a:spcPct val="0"/>
              </a:spcAft>
              <a:buClrTx/>
              <a:buSzTx/>
              <a:buFontTx/>
              <a:buChar char="–"/>
              <a:tabLst/>
              <a:defRPr/>
            </a:pPr>
            <a:r>
              <a:rPr kumimoji="0" lang="en-US" sz="3400" b="1" i="0" u="none" strike="noStrike" kern="0" cap="none" spc="0" normalizeH="0" baseline="0" noProof="0" dirty="0" smtClean="0">
                <a:ln>
                  <a:noFill/>
                </a:ln>
                <a:solidFill>
                  <a:srgbClr val="FFFF00"/>
                </a:solidFill>
                <a:uLnTx/>
                <a:uFillTx/>
                <a:latin typeface="Sitka Display" pitchFamily="2" charset="0"/>
                <a:ea typeface="Cambria" pitchFamily="18" charset="0"/>
              </a:rPr>
              <a:t>Reduces the synthesis of arachidonic </a:t>
            </a:r>
            <a:r>
              <a:rPr kumimoji="0" lang="en-US" sz="3400" b="1" i="0" u="none" strike="noStrike" kern="0" cap="none" spc="0" normalizeH="0" baseline="0" noProof="0" dirty="0" smtClean="0">
                <a:ln>
                  <a:noFill/>
                </a:ln>
                <a:solidFill>
                  <a:schemeClr val="bg1"/>
                </a:solidFill>
                <a:uLnTx/>
                <a:uFillTx/>
                <a:latin typeface="Sitka Display" pitchFamily="2" charset="0"/>
                <a:ea typeface="Cambria" pitchFamily="18" charset="0"/>
              </a:rPr>
              <a:t>acid by phospholipase A</a:t>
            </a:r>
            <a:r>
              <a:rPr kumimoji="0" lang="en-US" sz="3400" b="1" i="0" u="none" strike="noStrike" kern="0" cap="none" spc="0" normalizeH="0" baseline="-25000" noProof="0" dirty="0" smtClean="0">
                <a:ln>
                  <a:noFill/>
                </a:ln>
                <a:solidFill>
                  <a:schemeClr val="bg1"/>
                </a:solidFill>
                <a:uLnTx/>
                <a:uFillTx/>
                <a:latin typeface="Sitka Display" pitchFamily="2" charset="0"/>
                <a:ea typeface="Cambria" pitchFamily="18" charset="0"/>
              </a:rPr>
              <a:t>2</a:t>
            </a:r>
            <a:r>
              <a:rPr kumimoji="0" lang="en-US" sz="3400" b="1" i="0" u="none" strike="noStrike" kern="0" cap="none" spc="0" normalizeH="0" baseline="0" noProof="0" dirty="0" smtClean="0">
                <a:ln>
                  <a:noFill/>
                </a:ln>
                <a:solidFill>
                  <a:schemeClr val="bg1"/>
                </a:solidFill>
                <a:uLnTx/>
                <a:uFillTx/>
                <a:latin typeface="Sitka Display" pitchFamily="2" charset="0"/>
                <a:ea typeface="Cambria" pitchFamily="18" charset="0"/>
              </a:rPr>
              <a:t> </a:t>
            </a:r>
          </a:p>
          <a:p>
            <a:pPr marL="639763" marR="0" lvl="1" indent="-246063" algn="l" defTabSz="914400" rtl="0" eaLnBrk="1" fontAlgn="base" latinLnBrk="0" hangingPunct="1">
              <a:lnSpc>
                <a:spcPct val="100000"/>
              </a:lnSpc>
              <a:spcBef>
                <a:spcPct val="20000"/>
              </a:spcBef>
              <a:spcAft>
                <a:spcPct val="0"/>
              </a:spcAft>
              <a:buClrTx/>
              <a:buSzTx/>
              <a:buFontTx/>
              <a:buChar char="–"/>
              <a:tabLst/>
              <a:defRPr/>
            </a:pPr>
            <a:r>
              <a:rPr kumimoji="0" lang="en-US" sz="3400" b="1" i="0" u="none" strike="noStrike" kern="0" cap="none" spc="0" normalizeH="0" baseline="0" noProof="0" dirty="0" smtClean="0">
                <a:ln>
                  <a:noFill/>
                </a:ln>
                <a:solidFill>
                  <a:srgbClr val="FFFF00"/>
                </a:solidFill>
                <a:uLnTx/>
                <a:uFillTx/>
                <a:latin typeface="Sitka Display" pitchFamily="2" charset="0"/>
                <a:ea typeface="Cambria" pitchFamily="18" charset="0"/>
              </a:rPr>
              <a:t>increases the responsiveness </a:t>
            </a:r>
            <a:r>
              <a:rPr kumimoji="0" lang="en-US" sz="3400" b="1" i="0" u="none" strike="noStrike" kern="0" cap="none" spc="0" normalizeH="0" baseline="0" noProof="0" dirty="0" smtClean="0">
                <a:ln>
                  <a:noFill/>
                </a:ln>
                <a:solidFill>
                  <a:schemeClr val="bg1"/>
                </a:solidFill>
                <a:uLnTx/>
                <a:uFillTx/>
                <a:latin typeface="Sitka Display" pitchFamily="2" charset="0"/>
                <a:ea typeface="Cambria" pitchFamily="18" charset="0"/>
              </a:rPr>
              <a:t>of beta agonists in the airway</a:t>
            </a:r>
          </a:p>
          <a:p>
            <a:pPr marL="639763" marR="0" lvl="1" indent="-246063" algn="l" defTabSz="914400" rtl="0" eaLnBrk="1" fontAlgn="base" latinLnBrk="0" hangingPunct="1">
              <a:lnSpc>
                <a:spcPct val="100000"/>
              </a:lnSpc>
              <a:spcBef>
                <a:spcPct val="20000"/>
              </a:spcBef>
              <a:spcAft>
                <a:spcPct val="0"/>
              </a:spcAft>
              <a:buClrTx/>
              <a:buSzTx/>
              <a:buFontTx/>
              <a:buNone/>
              <a:tabLst/>
              <a:defRPr/>
            </a:pPr>
            <a:endParaRPr kumimoji="0" lang="en-US" sz="3400" b="1" i="0" u="none" strike="noStrike" kern="0" cap="none" spc="0" normalizeH="0" baseline="0" noProof="0" dirty="0" smtClean="0">
              <a:ln>
                <a:noFill/>
              </a:ln>
              <a:solidFill>
                <a:schemeClr val="bg1"/>
              </a:solidFill>
              <a:uLnTx/>
              <a:uFillTx/>
              <a:latin typeface="Sitka Display" pitchFamily="2" charset="0"/>
              <a:ea typeface="Cambria" pitchFamily="18" charset="0"/>
            </a:endParaRPr>
          </a:p>
          <a:p>
            <a:pPr marL="273050" marR="0" lvl="0" indent="-273050" algn="l" defTabSz="914400" rtl="0" eaLnBrk="1" fontAlgn="base" latinLnBrk="0" hangingPunct="1">
              <a:lnSpc>
                <a:spcPct val="100000"/>
              </a:lnSpc>
              <a:spcBef>
                <a:spcPct val="20000"/>
              </a:spcBef>
              <a:spcAft>
                <a:spcPct val="0"/>
              </a:spcAft>
              <a:buClr>
                <a:srgbClr val="FF3300"/>
              </a:buClr>
              <a:buSzPct val="80000"/>
              <a:buFont typeface="Wingdings" pitchFamily="2" charset="2"/>
              <a:buChar char="l"/>
              <a:tabLst/>
              <a:defRPr/>
            </a:pPr>
            <a:r>
              <a:rPr kumimoji="0" lang="en-US" sz="3000" b="1" i="0" u="none" strike="noStrike" kern="0" cap="none" spc="0" normalizeH="0" baseline="0" noProof="0" dirty="0" smtClean="0">
                <a:ln>
                  <a:noFill/>
                </a:ln>
                <a:solidFill>
                  <a:srgbClr val="FFFF00"/>
                </a:solidFill>
                <a:uLnTx/>
                <a:uFillTx/>
                <a:latin typeface="Sitka Display" pitchFamily="2" charset="0"/>
                <a:ea typeface="Cambria" pitchFamily="18" charset="0"/>
              </a:rPr>
              <a:t>Early use </a:t>
            </a:r>
            <a:r>
              <a:rPr kumimoji="0" lang="en-US" sz="3000" b="1" i="0" u="none" strike="noStrike" kern="0" cap="none" spc="0" normalizeH="0" baseline="0" noProof="0" dirty="0" smtClean="0">
                <a:ln>
                  <a:noFill/>
                </a:ln>
                <a:solidFill>
                  <a:schemeClr val="bg1"/>
                </a:solidFill>
                <a:uLnTx/>
                <a:uFillTx/>
                <a:latin typeface="Sitka Display" pitchFamily="2" charset="0"/>
                <a:ea typeface="Cambria" pitchFamily="18" charset="0"/>
              </a:rPr>
              <a:t>may prevent the severe, progressive inflammatory changes of long-standing asthma</a:t>
            </a:r>
          </a:p>
          <a:p>
            <a:pPr marL="639763" marR="0" lvl="1" indent="-246063" algn="l" defTabSz="914400" rtl="0" eaLnBrk="1" fontAlgn="base" latinLnBrk="0" hangingPunct="1">
              <a:lnSpc>
                <a:spcPct val="100000"/>
              </a:lnSpc>
              <a:spcBef>
                <a:spcPct val="20000"/>
              </a:spcBef>
              <a:spcAft>
                <a:spcPct val="0"/>
              </a:spcAft>
              <a:buClrTx/>
              <a:buSzTx/>
              <a:buFontTx/>
              <a:buNone/>
              <a:tabLst/>
              <a:defRPr/>
            </a:pPr>
            <a:endParaRPr kumimoji="0" lang="en-US" sz="3400" b="0" i="0" u="none" strike="noStrike" kern="0" cap="none" spc="0" normalizeH="0" baseline="0" noProof="0" dirty="0" smtClean="0">
              <a:ln>
                <a:noFill/>
              </a:ln>
              <a:solidFill>
                <a:schemeClr val="bg1"/>
              </a:solidFill>
              <a:effectLst/>
              <a:uLnTx/>
              <a:uFillTx/>
              <a:latin typeface="+mn-lt"/>
              <a:ea typeface="+mn-ea"/>
            </a:endParaRPr>
          </a:p>
        </p:txBody>
      </p:sp>
      <p:sp>
        <p:nvSpPr>
          <p:cNvPr id="4" name="Title 1"/>
          <p:cNvSpPr txBox="1">
            <a:spLocks/>
          </p:cNvSpPr>
          <p:nvPr/>
        </p:nvSpPr>
        <p:spPr>
          <a:xfrm>
            <a:off x="0" y="381000"/>
            <a:ext cx="7772400" cy="6858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Inhaled Corticosteroid</a:t>
            </a:r>
            <a:endParaRPr kumimoji="0" lang="en-US" sz="40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33400" y="1295400"/>
            <a:ext cx="8610600" cy="55626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t" anchorCtr="0" compatLnSpc="1">
            <a:prstTxWarp prst="textNoShape">
              <a:avLst/>
            </a:prstTxWarp>
            <a:normAutofit/>
          </a:bodyPr>
          <a:lstStyle/>
          <a:p>
            <a:pPr marL="273050" marR="0" lvl="0" indent="-273050" algn="l" defTabSz="914400" rtl="0" eaLnBrk="1" fontAlgn="base" latinLnBrk="0" hangingPunct="1">
              <a:lnSpc>
                <a:spcPct val="100000"/>
              </a:lnSpc>
              <a:spcBef>
                <a:spcPct val="20000"/>
              </a:spcBef>
              <a:spcAft>
                <a:spcPct val="0"/>
              </a:spcAft>
              <a:buClr>
                <a:srgbClr val="FF3300"/>
              </a:buClr>
              <a:buSzPct val="80000"/>
              <a:buFont typeface="Wingdings" pitchFamily="2" charset="2"/>
              <a:buChar char="l"/>
              <a:tabLst/>
              <a:defRPr/>
            </a:pPr>
            <a:r>
              <a:rPr kumimoji="0" 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Verdana" pitchFamily="34" charset="0"/>
                <a:ea typeface="Verdana" pitchFamily="34" charset="0"/>
              </a:rPr>
              <a:t>Local administration </a:t>
            </a:r>
            <a:r>
              <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Verdana" pitchFamily="34" charset="0"/>
                <a:ea typeface="Verdana" pitchFamily="34" charset="0"/>
              </a:rPr>
              <a:t>of surface-active corticosteroids are relatively safe</a:t>
            </a:r>
          </a:p>
          <a:p>
            <a:pPr marL="273050" marR="0" lvl="0" indent="-273050" algn="l" defTabSz="914400" rtl="0" eaLnBrk="1" fontAlgn="base" latinLnBrk="0" hangingPunct="1">
              <a:lnSpc>
                <a:spcPct val="100000"/>
              </a:lnSpc>
              <a:spcBef>
                <a:spcPct val="20000"/>
              </a:spcBef>
              <a:spcAft>
                <a:spcPct val="0"/>
              </a:spcAft>
              <a:buClr>
                <a:srgbClr val="FF3300"/>
              </a:buClr>
              <a:buSzPct val="80000"/>
              <a:buFontTx/>
              <a:buNone/>
              <a:tabLst/>
              <a:defRPr/>
            </a:pPr>
            <a:endPar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Verdana" pitchFamily="34" charset="0"/>
              <a:ea typeface="Verdana" pitchFamily="34" charset="0"/>
            </a:endParaRPr>
          </a:p>
          <a:p>
            <a:pPr marL="639763" marR="0" lvl="1" indent="-246063"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accent1"/>
                </a:solidFill>
                <a:uLnTx/>
                <a:uFillTx/>
                <a:latin typeface="Verdana" pitchFamily="34" charset="0"/>
                <a:ea typeface="Verdana" pitchFamily="34" charset="0"/>
              </a:rPr>
              <a:t>Beclomethasone</a:t>
            </a:r>
          </a:p>
          <a:p>
            <a:pPr marL="639763" marR="0" lvl="1" indent="-246063"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accent1"/>
                </a:solidFill>
                <a:uLnTx/>
                <a:uFillTx/>
                <a:latin typeface="Verdana" pitchFamily="34" charset="0"/>
                <a:ea typeface="Verdana" pitchFamily="34" charset="0"/>
              </a:rPr>
              <a:t>Budesonide</a:t>
            </a:r>
          </a:p>
          <a:p>
            <a:pPr marL="639763" marR="0" lvl="1" indent="-246063"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accent1"/>
                </a:solidFill>
                <a:uLnTx/>
                <a:uFillTx/>
                <a:latin typeface="Verdana" pitchFamily="34" charset="0"/>
                <a:ea typeface="Verdana" pitchFamily="34" charset="0"/>
              </a:rPr>
              <a:t>Fluticasone</a:t>
            </a:r>
          </a:p>
          <a:p>
            <a:pPr marL="639763" marR="0" lvl="1" indent="-246063"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accent1"/>
                </a:solidFill>
                <a:uLnTx/>
                <a:uFillTx/>
                <a:latin typeface="Verdana" pitchFamily="34" charset="0"/>
                <a:ea typeface="Verdana" pitchFamily="34" charset="0"/>
              </a:rPr>
              <a:t>Ciclosonide</a:t>
            </a:r>
          </a:p>
          <a:p>
            <a:pPr marL="639763" marR="0" lvl="1" indent="-246063"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0" cap="none" spc="0" normalizeH="0" baseline="0" noProof="0" dirty="0" smtClean="0">
              <a:ln>
                <a:noFill/>
              </a:ln>
              <a:solidFill>
                <a:schemeClr val="accent1"/>
              </a:solidFill>
              <a:uLnTx/>
              <a:uFillTx/>
              <a:latin typeface="Verdana" pitchFamily="34" charset="0"/>
              <a:ea typeface="Verdana" pitchFamily="34" charset="0"/>
            </a:endParaRPr>
          </a:p>
          <a:p>
            <a:pPr marL="273050" marR="0" lvl="0" indent="-273050" algn="l" defTabSz="914400" rtl="0" eaLnBrk="1" fontAlgn="base" latinLnBrk="0" hangingPunct="1">
              <a:lnSpc>
                <a:spcPct val="100000"/>
              </a:lnSpc>
              <a:spcBef>
                <a:spcPct val="20000"/>
              </a:spcBef>
              <a:spcAft>
                <a:spcPct val="0"/>
              </a:spcAft>
              <a:buClr>
                <a:srgbClr val="FF3300"/>
              </a:buClr>
              <a:buSzPct val="80000"/>
              <a:buFont typeface="Wingdings" pitchFamily="2" charset="2"/>
              <a:buChar char="l"/>
              <a:tabLst/>
              <a:defRPr/>
            </a:pPr>
            <a:r>
              <a:rPr kumimoji="0" lang="en-US" sz="2400" b="1" i="0" u="none" strike="noStrike" kern="0" cap="none" spc="0" normalizeH="0" baseline="0" noProof="0" dirty="0" smtClean="0">
                <a:ln>
                  <a:noFill/>
                </a:ln>
                <a:solidFill>
                  <a:schemeClr val="bg1"/>
                </a:solidFill>
                <a:uLnTx/>
                <a:uFillTx/>
                <a:latin typeface="Verdana" pitchFamily="34" charset="0"/>
                <a:ea typeface="Verdana" pitchFamily="34" charset="0"/>
              </a:rPr>
              <a:t>Systemic (oral corticosteroids)</a:t>
            </a:r>
          </a:p>
          <a:p>
            <a:pPr marL="639763" marR="0" lvl="1" indent="-246063"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rgbClr val="FF6600"/>
                </a:solidFill>
                <a:uLnTx/>
                <a:uFillTx/>
                <a:latin typeface="Verdana" pitchFamily="34" charset="0"/>
                <a:ea typeface="Verdana" pitchFamily="34" charset="0"/>
              </a:rPr>
              <a:t>Used chronically</a:t>
            </a:r>
            <a:r>
              <a:rPr kumimoji="0" lang="en-US" sz="2000" b="1" i="0" u="none" strike="noStrike" kern="0" cap="none" spc="0" normalizeH="0" baseline="0" noProof="0" dirty="0" smtClean="0">
                <a:ln>
                  <a:noFill/>
                </a:ln>
                <a:solidFill>
                  <a:schemeClr val="bg1"/>
                </a:solidFill>
                <a:uLnTx/>
                <a:uFillTx/>
                <a:latin typeface="Verdana" pitchFamily="34" charset="0"/>
                <a:ea typeface="Verdana" pitchFamily="34" charset="0"/>
              </a:rPr>
              <a:t> only if other therapies fail</a:t>
            </a:r>
          </a:p>
          <a:p>
            <a:pPr marL="639763" marR="0" lvl="1" indent="-246063"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Sitka Display" pitchFamily="2" charset="0"/>
            </a:endParaRPr>
          </a:p>
          <a:p>
            <a:pPr marL="273050" marR="0" lvl="0" indent="-273050" algn="l" defTabSz="914400" rtl="0" eaLnBrk="1" fontAlgn="base" latinLnBrk="0" hangingPunct="1">
              <a:lnSpc>
                <a:spcPct val="100000"/>
              </a:lnSpc>
              <a:spcBef>
                <a:spcPct val="20000"/>
              </a:spcBef>
              <a:spcAft>
                <a:spcPct val="0"/>
              </a:spcAft>
              <a:buClr>
                <a:srgbClr val="FF3300"/>
              </a:buClr>
              <a:buSzPct val="80000"/>
              <a:buFont typeface="Wingdings" pitchFamily="2" charset="2"/>
              <a:buNone/>
              <a:tabLst/>
              <a:defRPr/>
            </a:pP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itka Display" pitchFamily="2" charset="0"/>
            </a:endParaRPr>
          </a:p>
          <a:p>
            <a:pPr marL="273050" marR="0" lvl="0" indent="-273050" algn="l" defTabSz="914400" rtl="0" eaLnBrk="1" fontAlgn="base" latinLnBrk="0" hangingPunct="1">
              <a:lnSpc>
                <a:spcPct val="100000"/>
              </a:lnSpc>
              <a:spcBef>
                <a:spcPct val="20000"/>
              </a:spcBef>
              <a:spcAft>
                <a:spcPct val="0"/>
              </a:spcAft>
              <a:buClr>
                <a:srgbClr val="FF3300"/>
              </a:buClr>
              <a:buSzPct val="80000"/>
              <a:buFont typeface="Wingdings" pitchFamily="2" charset="2"/>
              <a:buNone/>
              <a:tabLst/>
              <a:defRPr/>
            </a:pP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itka Display" pitchFamily="2" charset="0"/>
            </a:endParaRPr>
          </a:p>
        </p:txBody>
      </p:sp>
      <p:sp>
        <p:nvSpPr>
          <p:cNvPr id="4" name="Title 1"/>
          <p:cNvSpPr txBox="1">
            <a:spLocks/>
          </p:cNvSpPr>
          <p:nvPr/>
        </p:nvSpPr>
        <p:spPr>
          <a:xfrm>
            <a:off x="0" y="381000"/>
            <a:ext cx="7772400" cy="6858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Inhaled Corticosteroid</a:t>
            </a:r>
            <a:endParaRPr kumimoji="0" lang="en-US" sz="40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4294967295"/>
          </p:nvPr>
        </p:nvSpPr>
        <p:spPr>
          <a:xfrm>
            <a:off x="0" y="152400"/>
            <a:ext cx="9296400" cy="6248400"/>
          </a:xfrm>
          <a:effectLst>
            <a:outerShdw dist="35921" dir="2700000" algn="ctr" rotWithShape="0">
              <a:schemeClr val="bg2"/>
            </a:outerShdw>
          </a:effectLst>
        </p:spPr>
        <p:txBody>
          <a:bodyPr>
            <a:normAutofit/>
          </a:bodyPr>
          <a:lstStyle/>
          <a:p>
            <a:pPr marL="273050" indent="-273050" algn="ctr" eaLnBrk="1" hangingPunct="1">
              <a:buFont typeface="Wingdings" pitchFamily="2" charset="2"/>
              <a:buNone/>
              <a:defRPr/>
            </a:pPr>
            <a:r>
              <a:rPr lang="en-US" sz="4000" b="1" dirty="0" smtClean="0">
                <a:solidFill>
                  <a:srgbClr val="FFC000"/>
                </a:solidFill>
                <a:ea typeface="+mn-ea"/>
              </a:rPr>
              <a:t>Beta-2 agonists</a:t>
            </a:r>
          </a:p>
          <a:p>
            <a:pPr marL="273050" indent="-273050" eaLnBrk="1" hangingPunct="1">
              <a:buFont typeface="Wingdings" pitchFamily="2" charset="2"/>
              <a:buNone/>
              <a:defRPr/>
            </a:pPr>
            <a:endParaRPr lang="en-US" sz="3400" b="1" dirty="0" smtClean="0">
              <a:solidFill>
                <a:srgbClr val="66FFFF"/>
              </a:solidFill>
              <a:ea typeface="+mn-ea"/>
            </a:endParaRPr>
          </a:p>
          <a:p>
            <a:pPr marL="273050" indent="-273050" eaLnBrk="1" hangingPunct="1">
              <a:defRPr/>
            </a:pPr>
            <a:r>
              <a:rPr lang="en-US" b="1" dirty="0" smtClean="0">
                <a:ea typeface="+mn-ea"/>
              </a:rPr>
              <a:t>Most important </a:t>
            </a:r>
            <a:r>
              <a:rPr lang="en-US" b="1" dirty="0" smtClean="0">
                <a:solidFill>
                  <a:srgbClr val="FFFF00"/>
                </a:solidFill>
                <a:ea typeface="+mn-ea"/>
              </a:rPr>
              <a:t>sympathomimetic</a:t>
            </a:r>
            <a:r>
              <a:rPr lang="en-US" b="1" dirty="0" smtClean="0">
                <a:ea typeface="+mn-ea"/>
              </a:rPr>
              <a:t> used    to reverse bronchoconstriction</a:t>
            </a:r>
          </a:p>
          <a:p>
            <a:pPr marL="273050" indent="-273050" eaLnBrk="1" hangingPunct="1">
              <a:buFontTx/>
              <a:buNone/>
              <a:defRPr/>
            </a:pPr>
            <a:endParaRPr lang="en-US" b="1" dirty="0" smtClean="0">
              <a:ea typeface="+mn-ea"/>
            </a:endParaRPr>
          </a:p>
          <a:p>
            <a:pPr marL="273050" indent="-273050" eaLnBrk="1" hangingPunct="1">
              <a:defRPr/>
            </a:pPr>
            <a:r>
              <a:rPr lang="en-US" b="1" dirty="0" smtClean="0">
                <a:ea typeface="+mn-ea"/>
              </a:rPr>
              <a:t>Almost given exclusively </a:t>
            </a:r>
            <a:r>
              <a:rPr lang="en-US" b="1" dirty="0" smtClean="0">
                <a:solidFill>
                  <a:srgbClr val="FFFF00"/>
                </a:solidFill>
                <a:ea typeface="+mn-ea"/>
              </a:rPr>
              <a:t>by inhalation </a:t>
            </a:r>
          </a:p>
          <a:p>
            <a:pPr marL="639763" lvl="1" indent="-246063" eaLnBrk="1" hangingPunct="1">
              <a:defRPr/>
            </a:pPr>
            <a:r>
              <a:rPr lang="en-US" b="1" dirty="0" smtClean="0">
                <a:ea typeface="+mn-ea"/>
              </a:rPr>
              <a:t>Decreases the systemic dose and adverse effects </a:t>
            </a:r>
          </a:p>
          <a:p>
            <a:pPr marL="639763" lvl="1" indent="-246063" eaLnBrk="1" hangingPunct="1">
              <a:defRPr/>
            </a:pPr>
            <a:r>
              <a:rPr lang="en-US" b="1" dirty="0" smtClean="0">
                <a:ea typeface="+mn-ea"/>
              </a:rPr>
              <a:t>Occasionally by nebulizer </a:t>
            </a:r>
          </a:p>
          <a:p>
            <a:pPr marL="273050" indent="-273050" eaLnBrk="1" hangingPunct="1">
              <a:defRPr/>
            </a:pPr>
            <a:endParaRPr lang="en-US" sz="3400" dirty="0" smtClean="0">
              <a:ea typeface="+mn-ea"/>
            </a:endParaRPr>
          </a:p>
          <a:p>
            <a:pPr marL="273050" indent="-273050" eaLnBrk="1" hangingPunct="1">
              <a:defRPr/>
            </a:pPr>
            <a:endParaRPr lang="en-US" sz="3400" dirty="0" smtClean="0">
              <a:ea typeface="+mn-ea"/>
            </a:endParaRPr>
          </a:p>
        </p:txBody>
      </p:sp>
    </p:spTree>
  </p:cSld>
  <p:clrMapOvr>
    <a:masterClrMapping/>
  </p:clrMapOvr>
  <p:transition>
    <p:blinds/>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4294967295"/>
          </p:nvPr>
        </p:nvSpPr>
        <p:spPr>
          <a:xfrm>
            <a:off x="609600" y="1066800"/>
            <a:ext cx="8229600" cy="5410200"/>
          </a:xfrm>
          <a:effectLst>
            <a:outerShdw dist="35921" dir="2700000" algn="ctr" rotWithShape="0">
              <a:schemeClr val="bg2"/>
            </a:outerShdw>
          </a:effectLst>
        </p:spPr>
        <p:txBody>
          <a:bodyPr>
            <a:normAutofit lnSpcReduction="10000"/>
          </a:bodyPr>
          <a:lstStyle/>
          <a:p>
            <a:pPr marL="273050" indent="-273050" eaLnBrk="1" hangingPunct="1">
              <a:buFont typeface="Wingdings" pitchFamily="2" charset="2"/>
              <a:buNone/>
              <a:defRPr/>
            </a:pPr>
            <a:endParaRPr lang="en-US" sz="3000" b="1" dirty="0" smtClean="0">
              <a:solidFill>
                <a:srgbClr val="66FFFF"/>
              </a:solidFill>
              <a:ea typeface="+mn-ea"/>
            </a:endParaRPr>
          </a:p>
          <a:p>
            <a:pPr marL="273050" indent="-273050" eaLnBrk="1" hangingPunct="1">
              <a:defRPr/>
            </a:pPr>
            <a:r>
              <a:rPr lang="en-US" b="1" dirty="0" smtClean="0">
                <a:solidFill>
                  <a:srgbClr val="FFFF00"/>
                </a:solidFill>
              </a:rPr>
              <a:t>Short-acting B2 agonist </a:t>
            </a:r>
          </a:p>
          <a:p>
            <a:pPr marL="844550" lvl="1" indent="-273050" eaLnBrk="1" hangingPunct="1">
              <a:defRPr/>
            </a:pPr>
            <a:r>
              <a:rPr lang="en-US" b="1" dirty="0" smtClean="0"/>
              <a:t>Salbutamol</a:t>
            </a:r>
            <a:r>
              <a:rPr lang="en-US" b="1" dirty="0" smtClean="0">
                <a:ea typeface="+mn-ea"/>
              </a:rPr>
              <a:t>, </a:t>
            </a:r>
          </a:p>
          <a:p>
            <a:pPr marL="844550" lvl="1" indent="-273050" eaLnBrk="1" hangingPunct="1">
              <a:defRPr/>
            </a:pPr>
            <a:r>
              <a:rPr lang="en-US" b="1" dirty="0" smtClean="0">
                <a:ea typeface="+mn-ea"/>
              </a:rPr>
              <a:t>Terbutaline, </a:t>
            </a:r>
            <a:endParaRPr lang="en-US" b="1" dirty="0" smtClean="0"/>
          </a:p>
          <a:p>
            <a:pPr marL="844550" lvl="1" indent="-273050" eaLnBrk="1" hangingPunct="1">
              <a:defRPr/>
            </a:pPr>
            <a:r>
              <a:rPr lang="en-US" sz="2800" b="1" dirty="0" smtClean="0">
                <a:ea typeface="+mn-ea"/>
              </a:rPr>
              <a:t>Drug of choice for acute attacks</a:t>
            </a:r>
          </a:p>
          <a:p>
            <a:pPr marL="639763" lvl="1" indent="-246063" eaLnBrk="1" hangingPunct="1">
              <a:defRPr/>
            </a:pPr>
            <a:endParaRPr lang="en-US" sz="3200" b="1" dirty="0" smtClean="0">
              <a:ea typeface="+mn-ea"/>
            </a:endParaRPr>
          </a:p>
          <a:p>
            <a:pPr marL="273050" indent="-273050" eaLnBrk="1" hangingPunct="1">
              <a:defRPr/>
            </a:pPr>
            <a:r>
              <a:rPr lang="en-US" b="1" dirty="0" smtClean="0">
                <a:solidFill>
                  <a:srgbClr val="FFFF00"/>
                </a:solidFill>
                <a:ea typeface="+mn-ea"/>
              </a:rPr>
              <a:t>Salmeterol and formoterol</a:t>
            </a:r>
          </a:p>
          <a:p>
            <a:pPr marL="639763" lvl="1" indent="-246063" eaLnBrk="1" hangingPunct="1">
              <a:defRPr/>
            </a:pPr>
            <a:r>
              <a:rPr lang="en-US" sz="3200" b="1" dirty="0" smtClean="0">
                <a:ea typeface="+mn-ea"/>
              </a:rPr>
              <a:t>Long-acting</a:t>
            </a:r>
          </a:p>
          <a:p>
            <a:pPr marL="639763" lvl="1" indent="-246063" eaLnBrk="1" hangingPunct="1">
              <a:defRPr/>
            </a:pPr>
            <a:r>
              <a:rPr lang="en-US" sz="3200" b="1" dirty="0" smtClean="0">
                <a:ea typeface="+mn-ea"/>
              </a:rPr>
              <a:t>12 h or more</a:t>
            </a:r>
          </a:p>
          <a:p>
            <a:pPr marL="639763" lvl="1" indent="-246063" eaLnBrk="1" hangingPunct="1">
              <a:defRPr/>
            </a:pPr>
            <a:r>
              <a:rPr lang="en-US" sz="3200" b="1" dirty="0" smtClean="0">
                <a:ea typeface="+mn-ea"/>
              </a:rPr>
              <a:t>Used as controller </a:t>
            </a:r>
          </a:p>
          <a:p>
            <a:pPr marL="639763" lvl="1" indent="-246063" eaLnBrk="1" hangingPunct="1">
              <a:buFontTx/>
              <a:buNone/>
              <a:defRPr/>
            </a:pPr>
            <a:endParaRPr lang="en-US" dirty="0" smtClean="0">
              <a:solidFill>
                <a:srgbClr val="FF6600"/>
              </a:solidFill>
              <a:ea typeface="+mn-ea"/>
            </a:endParaRPr>
          </a:p>
          <a:p>
            <a:pPr marL="639763" lvl="1" indent="-246063" eaLnBrk="1" hangingPunct="1">
              <a:defRPr/>
            </a:pPr>
            <a:endParaRPr lang="en-US" dirty="0" smtClean="0">
              <a:solidFill>
                <a:srgbClr val="FF6600"/>
              </a:solidFill>
              <a:ea typeface="+mn-ea"/>
            </a:endParaRPr>
          </a:p>
        </p:txBody>
      </p:sp>
      <p:sp>
        <p:nvSpPr>
          <p:cNvPr id="3" name="Rectangle 2"/>
          <p:cNvSpPr/>
          <p:nvPr/>
        </p:nvSpPr>
        <p:spPr>
          <a:xfrm>
            <a:off x="228600" y="304800"/>
            <a:ext cx="4004622" cy="707886"/>
          </a:xfrm>
          <a:prstGeom prst="rect">
            <a:avLst/>
          </a:prstGeom>
        </p:spPr>
        <p:txBody>
          <a:bodyPr wrap="none">
            <a:spAutoFit/>
          </a:bodyPr>
          <a:lstStyle/>
          <a:p>
            <a:pPr marL="273050" indent="-273050" algn="ctr">
              <a:defRPr/>
            </a:pPr>
            <a:r>
              <a:rPr lang="en-US" sz="4000" b="1" dirty="0" smtClean="0">
                <a:solidFill>
                  <a:srgbClr val="FFC000"/>
                </a:solidFill>
              </a:rPr>
              <a:t>Beta-2 agonists</a:t>
            </a:r>
          </a:p>
        </p:txBody>
      </p:sp>
    </p:spTree>
  </p:cSld>
  <p:clrMapOvr>
    <a:masterClrMapping/>
  </p:clrMapOvr>
  <p:transition>
    <p:blinds/>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srcRect/>
          <a:stretch>
            <a:fillRect/>
          </a:stretch>
        </p:blipFill>
        <p:spPr bwMode="auto">
          <a:xfrm>
            <a:off x="0" y="1143000"/>
            <a:ext cx="9144000" cy="57150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2400" y="152400"/>
            <a:ext cx="4004622" cy="707886"/>
          </a:xfrm>
          <a:prstGeom prst="rect">
            <a:avLst/>
          </a:prstGeom>
        </p:spPr>
        <p:txBody>
          <a:bodyPr wrap="none">
            <a:spAutoFit/>
          </a:bodyPr>
          <a:lstStyle/>
          <a:p>
            <a:pPr marL="273050" indent="-273050" algn="ctr">
              <a:defRPr/>
            </a:pPr>
            <a:r>
              <a:rPr lang="en-US" sz="4000" b="1" dirty="0" smtClean="0">
                <a:solidFill>
                  <a:srgbClr val="FFC000"/>
                </a:solidFill>
                <a:effectLst>
                  <a:outerShdw blurRad="38100" dist="38100" dir="2700000" algn="tl">
                    <a:srgbClr val="000000">
                      <a:alpha val="43137"/>
                    </a:srgbClr>
                  </a:outerShdw>
                </a:effectLst>
              </a:rPr>
              <a:t>Beta-2 agonists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4294967295"/>
          </p:nvPr>
        </p:nvSpPr>
        <p:spPr>
          <a:xfrm>
            <a:off x="457200" y="228600"/>
            <a:ext cx="8153400" cy="6172200"/>
          </a:xfrm>
          <a:effectLst>
            <a:outerShdw dist="35921" dir="2700000" algn="ctr" rotWithShape="0">
              <a:schemeClr val="bg2"/>
            </a:outerShdw>
          </a:effectLst>
        </p:spPr>
        <p:txBody>
          <a:bodyPr>
            <a:normAutofit/>
          </a:bodyPr>
          <a:lstStyle/>
          <a:p>
            <a:pPr marL="273050" indent="-273050" eaLnBrk="1" hangingPunct="1">
              <a:lnSpc>
                <a:spcPct val="90000"/>
              </a:lnSpc>
              <a:buFont typeface="Wingdings" pitchFamily="2" charset="2"/>
              <a:buNone/>
              <a:defRPr/>
            </a:pPr>
            <a:r>
              <a:rPr lang="en-US" sz="4400" b="1" dirty="0" smtClean="0">
                <a:solidFill>
                  <a:srgbClr val="FFC000"/>
                </a:solidFill>
              </a:rPr>
              <a:t>Beta-2 agonists</a:t>
            </a:r>
          </a:p>
          <a:p>
            <a:pPr marL="273050" indent="-273050" eaLnBrk="1" hangingPunct="1">
              <a:lnSpc>
                <a:spcPct val="90000"/>
              </a:lnSpc>
              <a:buFont typeface="Wingdings" pitchFamily="2" charset="2"/>
              <a:buNone/>
              <a:defRPr/>
            </a:pPr>
            <a:endParaRPr lang="en-US" sz="3800" b="1" dirty="0" smtClean="0">
              <a:solidFill>
                <a:srgbClr val="66FFFF"/>
              </a:solidFill>
            </a:endParaRPr>
          </a:p>
          <a:p>
            <a:pPr marL="273050" indent="-273050" eaLnBrk="1" hangingPunct="1">
              <a:lnSpc>
                <a:spcPct val="90000"/>
              </a:lnSpc>
              <a:defRPr/>
            </a:pPr>
            <a:r>
              <a:rPr lang="en-US" sz="3800" b="1" dirty="0" smtClean="0">
                <a:solidFill>
                  <a:srgbClr val="FFFF00"/>
                </a:solidFill>
                <a:latin typeface="Cambria" pitchFamily="18" charset="0"/>
                <a:ea typeface="Cambria" pitchFamily="18" charset="0"/>
              </a:rPr>
              <a:t>Toxicity</a:t>
            </a:r>
          </a:p>
          <a:p>
            <a:pPr marL="639763" lvl="1" indent="-246063" eaLnBrk="1" hangingPunct="1">
              <a:lnSpc>
                <a:spcPct val="90000"/>
              </a:lnSpc>
              <a:defRPr/>
            </a:pPr>
            <a:r>
              <a:rPr lang="en-US" sz="3400" b="1" dirty="0" smtClean="0">
                <a:latin typeface="Cambria" pitchFamily="18" charset="0"/>
                <a:ea typeface="Cambria" pitchFamily="18" charset="0"/>
              </a:rPr>
              <a:t>Skeletal muscle </a:t>
            </a:r>
            <a:r>
              <a:rPr lang="en-US" sz="3400" b="1" dirty="0" smtClean="0">
                <a:solidFill>
                  <a:srgbClr val="FFFF00"/>
                </a:solidFill>
                <a:latin typeface="Cambria" pitchFamily="18" charset="0"/>
                <a:ea typeface="Cambria" pitchFamily="18" charset="0"/>
              </a:rPr>
              <a:t>tremor</a:t>
            </a:r>
          </a:p>
          <a:p>
            <a:pPr marL="639763" lvl="1" indent="-246063" eaLnBrk="1" hangingPunct="1">
              <a:lnSpc>
                <a:spcPct val="90000"/>
              </a:lnSpc>
              <a:defRPr/>
            </a:pPr>
            <a:r>
              <a:rPr lang="en-US" sz="3400" b="1" dirty="0" smtClean="0">
                <a:latin typeface="Cambria" pitchFamily="18" charset="0"/>
                <a:ea typeface="Cambria" pitchFamily="18" charset="0"/>
              </a:rPr>
              <a:t>Significant </a:t>
            </a:r>
            <a:r>
              <a:rPr lang="el-GR" sz="3400" b="1" dirty="0" smtClean="0">
                <a:latin typeface="Cambria" pitchFamily="18" charset="0"/>
                <a:ea typeface="Cambria" pitchFamily="18" charset="0"/>
              </a:rPr>
              <a:t>β</a:t>
            </a:r>
            <a:r>
              <a:rPr lang="en-US" sz="3400" b="1" baseline="-25000" dirty="0" smtClean="0">
                <a:latin typeface="Cambria" pitchFamily="18" charset="0"/>
                <a:ea typeface="Cambria" pitchFamily="18" charset="0"/>
              </a:rPr>
              <a:t>1 </a:t>
            </a:r>
            <a:r>
              <a:rPr lang="en-US" sz="3400" b="1" dirty="0" smtClean="0">
                <a:latin typeface="Cambria" pitchFamily="18" charset="0"/>
                <a:ea typeface="Cambria" pitchFamily="18" charset="0"/>
              </a:rPr>
              <a:t>effects (</a:t>
            </a:r>
            <a:r>
              <a:rPr lang="en-US" sz="3400" b="1" dirty="0" smtClean="0">
                <a:solidFill>
                  <a:srgbClr val="FFFF00"/>
                </a:solidFill>
                <a:latin typeface="Cambria" pitchFamily="18" charset="0"/>
                <a:ea typeface="Cambria" pitchFamily="18" charset="0"/>
              </a:rPr>
              <a:t>tachycardia</a:t>
            </a:r>
            <a:r>
              <a:rPr lang="en-US" sz="3400" b="1" dirty="0" smtClean="0">
                <a:latin typeface="Cambria" pitchFamily="18" charset="0"/>
                <a:ea typeface="Cambria" pitchFamily="18" charset="0"/>
              </a:rPr>
              <a:t>) at high clinical dosage</a:t>
            </a:r>
          </a:p>
          <a:p>
            <a:pPr marL="639763" lvl="1" indent="-246063" eaLnBrk="1" hangingPunct="1">
              <a:lnSpc>
                <a:spcPct val="90000"/>
              </a:lnSpc>
              <a:defRPr/>
            </a:pPr>
            <a:r>
              <a:rPr lang="en-US" sz="3400" b="1" dirty="0" smtClean="0">
                <a:solidFill>
                  <a:srgbClr val="FFFF00"/>
                </a:solidFill>
                <a:latin typeface="Cambria" pitchFamily="18" charset="0"/>
                <a:ea typeface="Cambria" pitchFamily="18" charset="0"/>
              </a:rPr>
              <a:t>Arrhythmias</a:t>
            </a:r>
            <a:r>
              <a:rPr lang="en-US" sz="3400" b="1" dirty="0" smtClean="0">
                <a:latin typeface="Cambria" pitchFamily="18" charset="0"/>
                <a:ea typeface="Cambria" pitchFamily="18" charset="0"/>
              </a:rPr>
              <a:t> may occur when used excessively</a:t>
            </a:r>
          </a:p>
          <a:p>
            <a:pPr marL="639763" lvl="1" indent="-246063" eaLnBrk="1" hangingPunct="1">
              <a:lnSpc>
                <a:spcPct val="90000"/>
              </a:lnSpc>
              <a:defRPr/>
            </a:pPr>
            <a:r>
              <a:rPr lang="en-US" sz="3400" b="1" dirty="0" smtClean="0">
                <a:latin typeface="Cambria" pitchFamily="18" charset="0"/>
                <a:ea typeface="Cambria" pitchFamily="18" charset="0"/>
              </a:rPr>
              <a:t>Hypokalemia.</a:t>
            </a:r>
          </a:p>
          <a:p>
            <a:pPr marL="273050" indent="-273050" eaLnBrk="1" hangingPunct="1">
              <a:lnSpc>
                <a:spcPct val="90000"/>
              </a:lnSpc>
              <a:buFont typeface="Wingdings" pitchFamily="2" charset="2"/>
              <a:buNone/>
              <a:defRPr/>
            </a:pPr>
            <a:r>
              <a:rPr lang="en-US" sz="3600" dirty="0" smtClean="0"/>
              <a:t>	</a:t>
            </a:r>
          </a:p>
          <a:p>
            <a:pPr marL="273050" indent="-273050" eaLnBrk="1" hangingPunct="1">
              <a:lnSpc>
                <a:spcPct val="90000"/>
              </a:lnSpc>
              <a:defRPr/>
            </a:pPr>
            <a:endParaRPr lang="en-US" sz="3600" dirty="0" smtClean="0"/>
          </a:p>
        </p:txBody>
      </p:sp>
    </p:spTree>
  </p:cSld>
  <p:clrMapOvr>
    <a:masterClrMapping/>
  </p:clrMapOvr>
  <p:transition>
    <p:blinds/>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4294967295"/>
          </p:nvPr>
        </p:nvSpPr>
        <p:spPr>
          <a:xfrm>
            <a:off x="609600" y="1066800"/>
            <a:ext cx="7620000" cy="4953000"/>
          </a:xfrm>
          <a:effectLst>
            <a:outerShdw dist="35921" dir="2700000" algn="ctr" rotWithShape="0">
              <a:schemeClr val="bg2"/>
            </a:outerShdw>
          </a:effectLst>
        </p:spPr>
        <p:txBody>
          <a:bodyPr>
            <a:normAutofit fontScale="77500" lnSpcReduction="20000"/>
          </a:bodyPr>
          <a:lstStyle/>
          <a:p>
            <a:pPr marL="273050" indent="-273050" eaLnBrk="1" hangingPunct="1">
              <a:buFont typeface="Wingdings" pitchFamily="2" charset="2"/>
              <a:buNone/>
              <a:defRPr/>
            </a:pPr>
            <a:endParaRPr lang="en-US" sz="3400" b="1" dirty="0" smtClean="0">
              <a:latin typeface="Segoe UI Semibold" pitchFamily="34" charset="0"/>
              <a:ea typeface="+mn-ea"/>
            </a:endParaRPr>
          </a:p>
          <a:p>
            <a:pPr marL="273050" lvl="0" indent="-273050" eaLnBrk="1" hangingPunct="1">
              <a:defRPr/>
            </a:pPr>
            <a:r>
              <a:rPr lang="en-US" b="1" dirty="0" smtClean="0">
                <a:solidFill>
                  <a:srgbClr val="FFFF00"/>
                </a:solidFill>
                <a:effectLst>
                  <a:outerShdw blurRad="38100" dist="38100" dir="2700000" algn="tl">
                    <a:srgbClr val="000000">
                      <a:alpha val="43137"/>
                    </a:srgbClr>
                  </a:outerShdw>
                </a:effectLst>
                <a:latin typeface="Cambria" pitchFamily="18" charset="0"/>
                <a:ea typeface="Cambria" pitchFamily="18" charset="0"/>
              </a:rPr>
              <a:t>Zafirlukast and montelukast</a:t>
            </a:r>
          </a:p>
          <a:p>
            <a:pPr marL="273050" lvl="0" indent="-273050" eaLnBrk="1" hangingPunct="1">
              <a:buNone/>
              <a:defRPr/>
            </a:pPr>
            <a:endParaRPr lang="en-US" dirty="0" smtClean="0">
              <a:effectLst>
                <a:outerShdw blurRad="38100" dist="38100" dir="2700000" algn="tl">
                  <a:srgbClr val="000000">
                    <a:alpha val="43137"/>
                  </a:srgbClr>
                </a:outerShdw>
              </a:effectLst>
              <a:latin typeface="Cambria" pitchFamily="18" charset="0"/>
              <a:ea typeface="Cambria" pitchFamily="18" charset="0"/>
            </a:endParaRPr>
          </a:p>
          <a:p>
            <a:pPr marL="273050" lvl="0" indent="-273050">
              <a:defRPr/>
            </a:pPr>
            <a:r>
              <a:rPr lang="en-US" b="1" dirty="0" smtClean="0">
                <a:effectLst>
                  <a:outerShdw blurRad="38100" dist="38100" dir="2700000" algn="tl">
                    <a:srgbClr val="000000">
                      <a:alpha val="43137"/>
                    </a:srgbClr>
                  </a:outerShdw>
                </a:effectLst>
                <a:latin typeface="Cambria" pitchFamily="18" charset="0"/>
                <a:ea typeface="Cambria" pitchFamily="18" charset="0"/>
              </a:rPr>
              <a:t>Effective in preventing </a:t>
            </a:r>
            <a:r>
              <a:rPr lang="en-US" b="1" dirty="0" smtClean="0">
                <a:solidFill>
                  <a:srgbClr val="FFFF00"/>
                </a:solidFill>
                <a:effectLst>
                  <a:outerShdw blurRad="38100" dist="38100" dir="2700000" algn="tl">
                    <a:srgbClr val="000000">
                      <a:alpha val="43137"/>
                    </a:srgbClr>
                  </a:outerShdw>
                </a:effectLst>
                <a:latin typeface="Cambria" pitchFamily="18" charset="0"/>
                <a:ea typeface="Cambria" pitchFamily="18" charset="0"/>
              </a:rPr>
              <a:t>exercise-asthma,    </a:t>
            </a:r>
            <a:r>
              <a:rPr lang="en-US" b="1" dirty="0" smtClean="0">
                <a:effectLst>
                  <a:outerShdw blurRad="38100" dist="38100" dir="2700000" algn="tl">
                    <a:srgbClr val="000000">
                      <a:alpha val="43137"/>
                    </a:srgbClr>
                  </a:outerShdw>
                </a:effectLst>
                <a:latin typeface="Cambria" pitchFamily="18" charset="0"/>
                <a:ea typeface="Cambria" pitchFamily="18" charset="0"/>
              </a:rPr>
              <a:t>and </a:t>
            </a:r>
            <a:r>
              <a:rPr lang="en-US" b="1" dirty="0" smtClean="0">
                <a:solidFill>
                  <a:srgbClr val="FFFF00"/>
                </a:solidFill>
                <a:effectLst>
                  <a:outerShdw blurRad="38100" dist="38100" dir="2700000" algn="tl">
                    <a:srgbClr val="000000">
                      <a:alpha val="43137"/>
                    </a:srgbClr>
                  </a:outerShdw>
                </a:effectLst>
                <a:latin typeface="Cambria" pitchFamily="18" charset="0"/>
                <a:ea typeface="Cambria" pitchFamily="18" charset="0"/>
              </a:rPr>
              <a:t>aspirin-induced asthma.</a:t>
            </a:r>
          </a:p>
          <a:p>
            <a:pPr marL="273050" lvl="0" indent="-273050">
              <a:buNone/>
              <a:defRPr/>
            </a:pPr>
            <a:endParaRPr lang="en-US" b="1" dirty="0" smtClean="0">
              <a:solidFill>
                <a:srgbClr val="FFFF00"/>
              </a:solidFill>
              <a:effectLst>
                <a:outerShdw blurRad="38100" dist="38100" dir="2700000" algn="tl">
                  <a:srgbClr val="000000">
                    <a:alpha val="43137"/>
                  </a:srgbClr>
                </a:outerShdw>
              </a:effectLst>
              <a:latin typeface="Cambria" pitchFamily="18" charset="0"/>
              <a:ea typeface="Cambria" pitchFamily="18" charset="0"/>
            </a:endParaRPr>
          </a:p>
          <a:p>
            <a:pPr marL="273050" indent="-273050" eaLnBrk="1" hangingPunct="1">
              <a:defRPr/>
            </a:pPr>
            <a:r>
              <a:rPr lang="en-US" b="1" kern="1200" dirty="0" smtClean="0">
                <a:effectLst>
                  <a:outerShdw blurRad="38100" dist="38100" dir="2700000" algn="tl">
                    <a:srgbClr val="000000">
                      <a:alpha val="43137"/>
                    </a:srgbClr>
                  </a:outerShdw>
                </a:effectLst>
                <a:latin typeface="Cambria" pitchFamily="18" charset="0"/>
                <a:ea typeface="Cambria" pitchFamily="18" charset="0"/>
              </a:rPr>
              <a:t>Interfere with the </a:t>
            </a:r>
            <a:r>
              <a:rPr lang="en-US" b="1" kern="1200" dirty="0" smtClean="0">
                <a:solidFill>
                  <a:srgbClr val="FFFF00"/>
                </a:solidFill>
                <a:effectLst>
                  <a:outerShdw blurRad="38100" dist="38100" dir="2700000" algn="tl">
                    <a:srgbClr val="000000">
                      <a:alpha val="43137"/>
                    </a:srgbClr>
                  </a:outerShdw>
                </a:effectLst>
                <a:latin typeface="Cambria" pitchFamily="18" charset="0"/>
                <a:ea typeface="Cambria" pitchFamily="18" charset="0"/>
              </a:rPr>
              <a:t>synthesis or action      </a:t>
            </a:r>
            <a:r>
              <a:rPr lang="en-US" b="1" kern="1200" dirty="0" smtClean="0">
                <a:effectLst>
                  <a:outerShdw blurRad="38100" dist="38100" dir="2700000" algn="tl">
                    <a:srgbClr val="000000">
                      <a:alpha val="43137"/>
                    </a:srgbClr>
                  </a:outerShdw>
                </a:effectLst>
                <a:latin typeface="Cambria" pitchFamily="18" charset="0"/>
                <a:ea typeface="Cambria" pitchFamily="18" charset="0"/>
              </a:rPr>
              <a:t>of Leukotriens</a:t>
            </a:r>
          </a:p>
          <a:p>
            <a:pPr marL="273050" indent="-273050" eaLnBrk="1" hangingPunct="1">
              <a:buFontTx/>
              <a:buNone/>
              <a:defRPr/>
            </a:pPr>
            <a:endParaRPr lang="en-US" b="1" kern="1200" dirty="0" smtClean="0">
              <a:effectLst>
                <a:outerShdw blurRad="38100" dist="38100" dir="2700000" algn="tl">
                  <a:srgbClr val="000000">
                    <a:alpha val="43137"/>
                  </a:srgbClr>
                </a:outerShdw>
              </a:effectLst>
              <a:latin typeface="Cambria" pitchFamily="18" charset="0"/>
              <a:ea typeface="Cambria" pitchFamily="18" charset="0"/>
            </a:endParaRPr>
          </a:p>
          <a:p>
            <a:pPr marL="273050" indent="-273050" eaLnBrk="1" hangingPunct="1">
              <a:defRPr/>
            </a:pPr>
            <a:r>
              <a:rPr lang="en-US" b="1" kern="1200" dirty="0" smtClean="0">
                <a:solidFill>
                  <a:srgbClr val="FFFF00"/>
                </a:solidFill>
                <a:effectLst>
                  <a:outerShdw blurRad="38100" dist="38100" dir="2700000" algn="tl">
                    <a:srgbClr val="000000">
                      <a:alpha val="43137"/>
                    </a:srgbClr>
                  </a:outerShdw>
                </a:effectLst>
                <a:latin typeface="Cambria" pitchFamily="18" charset="0"/>
                <a:ea typeface="Cambria" pitchFamily="18" charset="0"/>
              </a:rPr>
              <a:t>Not effective as corticosteroids </a:t>
            </a:r>
            <a:r>
              <a:rPr lang="en-US" b="1" kern="1200" dirty="0" smtClean="0">
                <a:effectLst>
                  <a:outerShdw blurRad="38100" dist="38100" dir="2700000" algn="tl">
                    <a:srgbClr val="000000">
                      <a:alpha val="43137"/>
                    </a:srgbClr>
                  </a:outerShdw>
                </a:effectLst>
                <a:latin typeface="Cambria" pitchFamily="18" charset="0"/>
                <a:ea typeface="Cambria" pitchFamily="18" charset="0"/>
              </a:rPr>
              <a:t>in severe asthma</a:t>
            </a:r>
          </a:p>
          <a:p>
            <a:pPr marL="273050" indent="-273050" eaLnBrk="1" hangingPunct="1">
              <a:buFontTx/>
              <a:buNone/>
              <a:defRPr/>
            </a:pPr>
            <a:endParaRPr lang="en-US" b="1" kern="1200" dirty="0" smtClean="0">
              <a:effectLst>
                <a:outerShdw blurRad="38100" dist="38100" dir="2700000" algn="tl">
                  <a:srgbClr val="000000">
                    <a:alpha val="43137"/>
                  </a:srgbClr>
                </a:outerShdw>
              </a:effectLst>
              <a:latin typeface="Cambria" pitchFamily="18" charset="0"/>
              <a:ea typeface="Cambria" pitchFamily="18" charset="0"/>
            </a:endParaRPr>
          </a:p>
          <a:p>
            <a:pPr marL="273050" indent="-273050" eaLnBrk="1" hangingPunct="1">
              <a:defRPr/>
            </a:pPr>
            <a:r>
              <a:rPr lang="en-US" b="1" kern="1200" dirty="0" smtClean="0">
                <a:solidFill>
                  <a:srgbClr val="FFFF00"/>
                </a:solidFill>
                <a:effectLst>
                  <a:outerShdw blurRad="38100" dist="38100" dir="2700000" algn="tl">
                    <a:srgbClr val="000000">
                      <a:alpha val="43137"/>
                    </a:srgbClr>
                  </a:outerShdw>
                </a:effectLst>
                <a:latin typeface="Cambria" pitchFamily="18" charset="0"/>
                <a:ea typeface="Cambria" pitchFamily="18" charset="0"/>
              </a:rPr>
              <a:t>Low toxicity </a:t>
            </a:r>
            <a:endParaRPr lang="en-US" sz="3600" b="1" kern="1200" dirty="0" smtClean="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sp>
        <p:nvSpPr>
          <p:cNvPr id="90115" name="Rectangle 4"/>
          <p:cNvSpPr>
            <a:spLocks noChangeArrowheads="1"/>
          </p:cNvSpPr>
          <p:nvPr/>
        </p:nvSpPr>
        <p:spPr bwMode="auto">
          <a:xfrm>
            <a:off x="1524000" y="131763"/>
            <a:ext cx="5519460" cy="646331"/>
          </a:xfrm>
          <a:prstGeom prst="rect">
            <a:avLst/>
          </a:prstGeom>
          <a:noFill/>
          <a:ln w="9525">
            <a:noFill/>
            <a:miter lim="800000"/>
            <a:headEnd/>
            <a:tailEnd/>
          </a:ln>
        </p:spPr>
        <p:txBody>
          <a:bodyPr wrap="none">
            <a:spAutoFit/>
          </a:bodyPr>
          <a:lstStyle/>
          <a:p>
            <a:r>
              <a:rPr lang="en-US" sz="3600" b="1" dirty="0" smtClean="0">
                <a:solidFill>
                  <a:srgbClr val="FFC000"/>
                </a:solidFill>
              </a:rPr>
              <a:t>Leukotriens antagonists</a:t>
            </a:r>
            <a:endParaRPr lang="en-US" sz="3600" b="1" dirty="0">
              <a:solidFill>
                <a:srgbClr val="FFC000"/>
              </a:solidFill>
            </a:endParaRPr>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57200" y="277815"/>
            <a:ext cx="8229600" cy="1139825"/>
          </a:xfrm>
          <a:prstGeom prst="rect">
            <a:avLst/>
          </a:prstGeom>
          <a:noFill/>
          <a:ln w="9525">
            <a:noFill/>
            <a:miter lim="800000"/>
            <a:headEnd/>
            <a:tailEnd/>
          </a:ln>
        </p:spPr>
        <p:txBody>
          <a:bodyPr anchor="ctr" anchorCtr="1"/>
          <a:lstStyle/>
          <a:p>
            <a:pPr algn="ctr" defTabSz="931863" eaLnBrk="0" hangingPunct="0"/>
            <a:r>
              <a:rPr lang="en-US" sz="3000" b="1">
                <a:solidFill>
                  <a:srgbClr val="FFFF66"/>
                </a:solidFill>
                <a:latin typeface="Verdana" pitchFamily="34" charset="0"/>
              </a:rPr>
              <a:t>Conditions Mimicking Asthma</a:t>
            </a:r>
          </a:p>
        </p:txBody>
      </p:sp>
      <p:sp>
        <p:nvSpPr>
          <p:cNvPr id="75779" name="Rectangle 3"/>
          <p:cNvSpPr>
            <a:spLocks noChangeArrowheads="1"/>
          </p:cNvSpPr>
          <p:nvPr/>
        </p:nvSpPr>
        <p:spPr bwMode="auto">
          <a:xfrm>
            <a:off x="457200" y="1600202"/>
            <a:ext cx="4038600" cy="4530725"/>
          </a:xfrm>
          <a:prstGeom prst="rect">
            <a:avLst/>
          </a:prstGeom>
          <a:noFill/>
          <a:ln w="9525">
            <a:noFill/>
            <a:miter lim="800000"/>
            <a:headEnd/>
            <a:tailEnd/>
          </a:ln>
        </p:spPr>
        <p:txBody>
          <a:bodyPr/>
          <a:lstStyle/>
          <a:p>
            <a:pPr marL="352425" indent="-352425" defTabSz="931863" eaLnBrk="0" hangingPunct="0">
              <a:lnSpc>
                <a:spcPct val="90000"/>
              </a:lnSpc>
              <a:spcBef>
                <a:spcPct val="20000"/>
              </a:spcBef>
              <a:buFontTx/>
              <a:buChar char="•"/>
            </a:pPr>
            <a:r>
              <a:rPr lang="en-US" sz="2800" b="1" dirty="0">
                <a:solidFill>
                  <a:srgbClr val="66FFFF"/>
                </a:solidFill>
                <a:latin typeface="Verdana" pitchFamily="34" charset="0"/>
              </a:rPr>
              <a:t>Obstruction of small airways</a:t>
            </a:r>
          </a:p>
          <a:p>
            <a:pPr marL="352425" indent="-352425" defTabSz="931863" eaLnBrk="0" hangingPunct="0">
              <a:lnSpc>
                <a:spcPct val="90000"/>
              </a:lnSpc>
              <a:spcBef>
                <a:spcPct val="20000"/>
              </a:spcBef>
            </a:pPr>
            <a:endParaRPr lang="en-US" sz="2800" dirty="0">
              <a:solidFill>
                <a:srgbClr val="66FFFF"/>
              </a:solidFill>
              <a:latin typeface="Verdana" pitchFamily="34" charset="0"/>
            </a:endParaRPr>
          </a:p>
          <a:p>
            <a:pPr marL="758825" lvl="1" indent="-293688" defTabSz="931863" eaLnBrk="0" hangingPunct="0">
              <a:lnSpc>
                <a:spcPct val="90000"/>
              </a:lnSpc>
              <a:spcBef>
                <a:spcPct val="20000"/>
              </a:spcBef>
              <a:buFontTx/>
              <a:buChar char="–"/>
            </a:pPr>
            <a:r>
              <a:rPr lang="en-US" sz="2600" dirty="0">
                <a:solidFill>
                  <a:schemeClr val="bg1"/>
                </a:solidFill>
                <a:latin typeface="Verdana" pitchFamily="34" charset="0"/>
              </a:rPr>
              <a:t>COPD</a:t>
            </a:r>
          </a:p>
          <a:p>
            <a:pPr marL="758825" lvl="1" indent="-293688" defTabSz="931863" eaLnBrk="0" hangingPunct="0">
              <a:lnSpc>
                <a:spcPct val="90000"/>
              </a:lnSpc>
              <a:spcBef>
                <a:spcPct val="20000"/>
              </a:spcBef>
              <a:buFontTx/>
              <a:buChar char="–"/>
            </a:pPr>
            <a:r>
              <a:rPr lang="en-US" sz="2600" dirty="0">
                <a:solidFill>
                  <a:schemeClr val="bg1"/>
                </a:solidFill>
                <a:latin typeface="Verdana" pitchFamily="34" charset="0"/>
              </a:rPr>
              <a:t>Aspiration</a:t>
            </a:r>
          </a:p>
          <a:p>
            <a:pPr marL="758825" lvl="1" indent="-293688" defTabSz="931863" eaLnBrk="0" hangingPunct="0">
              <a:lnSpc>
                <a:spcPct val="90000"/>
              </a:lnSpc>
              <a:spcBef>
                <a:spcPct val="20000"/>
              </a:spcBef>
              <a:buFontTx/>
              <a:buChar char="–"/>
            </a:pPr>
            <a:r>
              <a:rPr lang="en-US" sz="2600" dirty="0">
                <a:solidFill>
                  <a:schemeClr val="bg1"/>
                </a:solidFill>
                <a:latin typeface="Verdana" pitchFamily="34" charset="0"/>
              </a:rPr>
              <a:t>Bronchiolitis</a:t>
            </a:r>
          </a:p>
          <a:p>
            <a:pPr marL="758825" lvl="1" indent="-293688" defTabSz="931863" eaLnBrk="0" hangingPunct="0">
              <a:lnSpc>
                <a:spcPct val="90000"/>
              </a:lnSpc>
              <a:spcBef>
                <a:spcPct val="20000"/>
              </a:spcBef>
              <a:buFontTx/>
              <a:buChar char="–"/>
            </a:pPr>
            <a:r>
              <a:rPr lang="en-US" sz="2600" dirty="0">
                <a:solidFill>
                  <a:schemeClr val="bg1"/>
                </a:solidFill>
                <a:latin typeface="Verdana" pitchFamily="34" charset="0"/>
              </a:rPr>
              <a:t>Cystic Fibrosis</a:t>
            </a:r>
          </a:p>
          <a:p>
            <a:pPr marL="352425" indent="-352425" defTabSz="931863" eaLnBrk="0" hangingPunct="0">
              <a:lnSpc>
                <a:spcPct val="90000"/>
              </a:lnSpc>
              <a:spcBef>
                <a:spcPct val="20000"/>
              </a:spcBef>
              <a:buFontTx/>
              <a:buChar char="•"/>
            </a:pPr>
            <a:endParaRPr lang="en-US" sz="2800" dirty="0">
              <a:solidFill>
                <a:schemeClr val="bg1"/>
              </a:solidFill>
              <a:latin typeface="Verdana" pitchFamily="34" charset="0"/>
            </a:endParaRPr>
          </a:p>
        </p:txBody>
      </p:sp>
      <p:sp>
        <p:nvSpPr>
          <p:cNvPr id="75780" name="Rectangle 4"/>
          <p:cNvSpPr>
            <a:spLocks noChangeArrowheads="1"/>
          </p:cNvSpPr>
          <p:nvPr/>
        </p:nvSpPr>
        <p:spPr bwMode="auto">
          <a:xfrm>
            <a:off x="4648200" y="1600202"/>
            <a:ext cx="4038600" cy="4530725"/>
          </a:xfrm>
          <a:prstGeom prst="rect">
            <a:avLst/>
          </a:prstGeom>
          <a:noFill/>
          <a:ln w="9525">
            <a:noFill/>
            <a:miter lim="800000"/>
            <a:headEnd/>
            <a:tailEnd/>
          </a:ln>
        </p:spPr>
        <p:txBody>
          <a:bodyPr/>
          <a:lstStyle/>
          <a:p>
            <a:pPr marL="352425" indent="-352425" defTabSz="931863" eaLnBrk="0" hangingPunct="0">
              <a:lnSpc>
                <a:spcPct val="90000"/>
              </a:lnSpc>
              <a:spcBef>
                <a:spcPct val="20000"/>
              </a:spcBef>
              <a:buFontTx/>
              <a:buChar char="•"/>
            </a:pPr>
            <a:r>
              <a:rPr lang="en-US" sz="2800" b="1" dirty="0">
                <a:solidFill>
                  <a:srgbClr val="66FFFF"/>
                </a:solidFill>
                <a:latin typeface="Verdana" pitchFamily="34" charset="0"/>
              </a:rPr>
              <a:t>Obstruction of large airways</a:t>
            </a:r>
          </a:p>
          <a:p>
            <a:pPr marL="758825" lvl="1" indent="-293688" defTabSz="931863" eaLnBrk="0" hangingPunct="0">
              <a:lnSpc>
                <a:spcPct val="90000"/>
              </a:lnSpc>
              <a:spcBef>
                <a:spcPct val="20000"/>
              </a:spcBef>
              <a:buFontTx/>
              <a:buChar char="–"/>
            </a:pPr>
            <a:r>
              <a:rPr lang="en-US" sz="2600" dirty="0">
                <a:solidFill>
                  <a:schemeClr val="bg1"/>
                </a:solidFill>
                <a:latin typeface="Verdana" pitchFamily="34" charset="0"/>
              </a:rPr>
              <a:t>Foreign body</a:t>
            </a:r>
          </a:p>
          <a:p>
            <a:pPr marL="758825" lvl="1" indent="-293688" defTabSz="931863" eaLnBrk="0" hangingPunct="0">
              <a:lnSpc>
                <a:spcPct val="90000"/>
              </a:lnSpc>
              <a:spcBef>
                <a:spcPct val="20000"/>
              </a:spcBef>
              <a:buFontTx/>
              <a:buChar char="–"/>
            </a:pPr>
            <a:r>
              <a:rPr lang="en-US" sz="2600" dirty="0" smtClean="0">
                <a:solidFill>
                  <a:schemeClr val="bg1"/>
                </a:solidFill>
                <a:latin typeface="Verdana" pitchFamily="34" charset="0"/>
              </a:rPr>
              <a:t>Cardiac </a:t>
            </a:r>
            <a:r>
              <a:rPr lang="en-US" sz="2600" dirty="0">
                <a:solidFill>
                  <a:schemeClr val="bg1"/>
                </a:solidFill>
                <a:latin typeface="Verdana" pitchFamily="34" charset="0"/>
              </a:rPr>
              <a:t>disease</a:t>
            </a:r>
          </a:p>
          <a:p>
            <a:pPr marL="758825" lvl="1" indent="-293688" defTabSz="931863" eaLnBrk="0" hangingPunct="0">
              <a:lnSpc>
                <a:spcPct val="90000"/>
              </a:lnSpc>
              <a:spcBef>
                <a:spcPct val="20000"/>
              </a:spcBef>
              <a:buFontTx/>
              <a:buChar char="–"/>
            </a:pPr>
            <a:r>
              <a:rPr lang="en-US" sz="2600" dirty="0">
                <a:solidFill>
                  <a:schemeClr val="bg1"/>
                </a:solidFill>
                <a:latin typeface="Verdana" pitchFamily="34" charset="0"/>
              </a:rPr>
              <a:t>Endobronchial tumors</a:t>
            </a:r>
          </a:p>
          <a:p>
            <a:pPr marL="758825" lvl="1" indent="-293688" defTabSz="931863" eaLnBrk="0" hangingPunct="0">
              <a:lnSpc>
                <a:spcPct val="90000"/>
              </a:lnSpc>
              <a:spcBef>
                <a:spcPct val="20000"/>
              </a:spcBef>
              <a:buFontTx/>
              <a:buChar char="–"/>
            </a:pPr>
            <a:r>
              <a:rPr lang="en-US" sz="2600" dirty="0" smtClean="0">
                <a:solidFill>
                  <a:schemeClr val="bg1"/>
                </a:solidFill>
                <a:latin typeface="Verdana" pitchFamily="34" charset="0"/>
              </a:rPr>
              <a:t>Extra bronchial </a:t>
            </a:r>
            <a:r>
              <a:rPr lang="en-US" sz="2600" dirty="0">
                <a:solidFill>
                  <a:schemeClr val="bg1"/>
                </a:solidFill>
                <a:latin typeface="Verdana" pitchFamily="34" charset="0"/>
              </a:rPr>
              <a:t>obstruction</a:t>
            </a:r>
          </a:p>
          <a:p>
            <a:pPr marL="758825" lvl="1" indent="-293688" defTabSz="931863" eaLnBrk="0" hangingPunct="0">
              <a:lnSpc>
                <a:spcPct val="90000"/>
              </a:lnSpc>
              <a:spcBef>
                <a:spcPct val="20000"/>
              </a:spcBef>
              <a:buFontTx/>
              <a:buChar char="–"/>
            </a:pPr>
            <a:r>
              <a:rPr lang="en-US" sz="2600" dirty="0">
                <a:solidFill>
                  <a:schemeClr val="bg1"/>
                </a:solidFill>
                <a:latin typeface="Verdana" pitchFamily="34" charset="0"/>
              </a:rPr>
              <a:t>Psychogenic</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4294967295"/>
          </p:nvPr>
        </p:nvSpPr>
        <p:spPr>
          <a:xfrm>
            <a:off x="228600" y="228600"/>
            <a:ext cx="8915400" cy="5867400"/>
          </a:xfrm>
          <a:effectLst>
            <a:outerShdw dist="35921" dir="2700000" algn="ctr" rotWithShape="0">
              <a:schemeClr val="bg2"/>
            </a:outerShdw>
          </a:effectLst>
        </p:spPr>
        <p:txBody>
          <a:bodyPr>
            <a:normAutofit lnSpcReduction="10000"/>
          </a:bodyPr>
          <a:lstStyle/>
          <a:p>
            <a:pPr marL="273050" indent="-273050" eaLnBrk="1" hangingPunct="1">
              <a:buFont typeface="Wingdings" pitchFamily="2" charset="2"/>
              <a:buNone/>
              <a:defRPr/>
            </a:pPr>
            <a:r>
              <a:rPr lang="en-US" sz="3400" b="1" dirty="0" smtClean="0">
                <a:solidFill>
                  <a:srgbClr val="FFC000"/>
                </a:solidFill>
                <a:ea typeface="+mn-ea"/>
              </a:rPr>
              <a:t>Methylxanthines</a:t>
            </a:r>
          </a:p>
          <a:p>
            <a:pPr marL="273050" indent="-273050" eaLnBrk="1" hangingPunct="1">
              <a:buFont typeface="Wingdings" pitchFamily="2" charset="2"/>
              <a:buNone/>
              <a:defRPr/>
            </a:pPr>
            <a:endParaRPr lang="en-US" sz="3400" b="1" dirty="0" smtClean="0">
              <a:ea typeface="+mn-ea"/>
            </a:endParaRPr>
          </a:p>
          <a:p>
            <a:pPr marL="273050" indent="-273050" eaLnBrk="1" hangingPunct="1">
              <a:defRPr/>
            </a:pPr>
            <a:r>
              <a:rPr lang="en-US" sz="3000" dirty="0" smtClean="0">
                <a:solidFill>
                  <a:srgbClr val="FFFF00"/>
                </a:solidFill>
                <a:ea typeface="+mn-ea"/>
              </a:rPr>
              <a:t>Bronchodilatation </a:t>
            </a:r>
            <a:r>
              <a:rPr lang="en-US" sz="3000" dirty="0" smtClean="0">
                <a:ea typeface="+mn-ea"/>
              </a:rPr>
              <a:t>is the most important therapeutic effect</a:t>
            </a:r>
          </a:p>
          <a:p>
            <a:pPr marL="273050" indent="-273050" eaLnBrk="1" hangingPunct="1">
              <a:buFontTx/>
              <a:buNone/>
              <a:defRPr/>
            </a:pPr>
            <a:endParaRPr lang="en-US" sz="3000" dirty="0" smtClean="0">
              <a:ea typeface="+mn-ea"/>
            </a:endParaRPr>
          </a:p>
          <a:p>
            <a:pPr marL="273050" indent="-273050" eaLnBrk="1" hangingPunct="1">
              <a:defRPr/>
            </a:pPr>
            <a:r>
              <a:rPr lang="en-US" sz="3000" dirty="0" smtClean="0">
                <a:ea typeface="+mn-ea"/>
              </a:rPr>
              <a:t>CNS stimulation, cardiac stimulation, </a:t>
            </a:r>
            <a:r>
              <a:rPr lang="en-US" sz="3000" dirty="0" smtClean="0">
                <a:solidFill>
                  <a:srgbClr val="FFFF00"/>
                </a:solidFill>
                <a:effectLst>
                  <a:outerShdw blurRad="38100" dist="38100" dir="2700000" algn="tl">
                    <a:srgbClr val="000000">
                      <a:alpha val="43137"/>
                    </a:srgbClr>
                  </a:outerShdw>
                </a:effectLst>
                <a:ea typeface="+mn-ea"/>
              </a:rPr>
              <a:t>vasodilatation</a:t>
            </a:r>
            <a:r>
              <a:rPr lang="en-US" sz="3000" dirty="0" smtClean="0">
                <a:ea typeface="+mn-ea"/>
              </a:rPr>
              <a:t> and slight increase in BP  (due to release of NE from adrenergic nerves</a:t>
            </a:r>
          </a:p>
          <a:p>
            <a:pPr marL="273050" indent="-273050" eaLnBrk="1" hangingPunct="1">
              <a:buNone/>
              <a:defRPr/>
            </a:pPr>
            <a:endParaRPr lang="en-US" sz="3000" dirty="0" smtClean="0">
              <a:ea typeface="+mn-ea"/>
            </a:endParaRPr>
          </a:p>
          <a:p>
            <a:pPr marL="273050" indent="-273050" eaLnBrk="1" hangingPunct="1">
              <a:defRPr/>
            </a:pPr>
            <a:r>
              <a:rPr lang="en-US" sz="2800" b="1" dirty="0" smtClean="0"/>
              <a:t>Slow-release theophylline </a:t>
            </a:r>
          </a:p>
          <a:p>
            <a:pPr marL="639763" lvl="1" indent="-246063" eaLnBrk="1" hangingPunct="1">
              <a:defRPr/>
            </a:pPr>
            <a:r>
              <a:rPr lang="en-US" sz="3200" b="1" dirty="0" smtClean="0">
                <a:effectLst>
                  <a:outerShdw blurRad="38100" dist="38100" dir="2700000" algn="tl">
                    <a:srgbClr val="000000">
                      <a:alpha val="43137"/>
                    </a:srgbClr>
                  </a:outerShdw>
                </a:effectLst>
              </a:rPr>
              <a:t>For </a:t>
            </a:r>
            <a:r>
              <a:rPr lang="en-US" sz="3200" b="1" dirty="0" smtClean="0">
                <a:solidFill>
                  <a:srgbClr val="FFFF00"/>
                </a:solidFill>
                <a:effectLst>
                  <a:outerShdw blurRad="38100" dist="38100" dir="2700000" algn="tl">
                    <a:srgbClr val="000000">
                      <a:alpha val="43137"/>
                    </a:srgbClr>
                  </a:outerShdw>
                </a:effectLst>
              </a:rPr>
              <a:t>control of nocturnal asthma</a:t>
            </a:r>
            <a:endParaRPr lang="en-US" sz="3200" b="1" dirty="0" smtClean="0">
              <a:solidFill>
                <a:srgbClr val="FFFF00"/>
              </a:solidFill>
              <a:effectLst>
                <a:outerShdw blurRad="38100" dist="38100" dir="2700000" algn="tl">
                  <a:srgbClr val="000000">
                    <a:alpha val="43137"/>
                  </a:srgbClr>
                </a:outerShdw>
              </a:effectLst>
              <a:ea typeface="+mn-ea"/>
            </a:endParaRPr>
          </a:p>
        </p:txBody>
      </p:sp>
    </p:spTree>
  </p:cSld>
  <p:clrMapOvr>
    <a:masterClrMapping/>
  </p:clrMapOvr>
  <p:transition>
    <p:blinds/>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4294967295"/>
          </p:nvPr>
        </p:nvSpPr>
        <p:spPr>
          <a:xfrm>
            <a:off x="762000" y="-76200"/>
            <a:ext cx="7696200" cy="6934200"/>
          </a:xfrm>
          <a:effectLst>
            <a:outerShdw dist="35921" dir="2700000" algn="ctr" rotWithShape="0">
              <a:schemeClr val="bg2"/>
            </a:outerShdw>
          </a:effectLst>
        </p:spPr>
        <p:txBody>
          <a:bodyPr>
            <a:normAutofit lnSpcReduction="10000"/>
          </a:bodyPr>
          <a:lstStyle/>
          <a:p>
            <a:pPr marL="273050" indent="-273050" eaLnBrk="1" hangingPunct="1">
              <a:defRPr/>
            </a:pPr>
            <a:endParaRPr lang="en-US" dirty="0" smtClean="0">
              <a:solidFill>
                <a:srgbClr val="FF6600"/>
              </a:solidFill>
              <a:ea typeface="+mn-ea"/>
            </a:endParaRPr>
          </a:p>
          <a:p>
            <a:pPr marL="273050" indent="-273050" eaLnBrk="1" hangingPunct="1">
              <a:defRPr/>
            </a:pPr>
            <a:endParaRPr lang="en-US" dirty="0" smtClean="0">
              <a:solidFill>
                <a:srgbClr val="FF6600"/>
              </a:solidFill>
            </a:endParaRPr>
          </a:p>
          <a:p>
            <a:pPr marL="273050" indent="-273050" eaLnBrk="1" hangingPunct="1">
              <a:buNone/>
              <a:defRPr/>
            </a:pPr>
            <a:endParaRPr lang="en-US" dirty="0" smtClean="0">
              <a:solidFill>
                <a:srgbClr val="FF6600"/>
              </a:solidFill>
              <a:ea typeface="+mn-ea"/>
            </a:endParaRPr>
          </a:p>
          <a:p>
            <a:pPr marL="273050" indent="-273050" eaLnBrk="1" hangingPunct="1">
              <a:defRPr/>
            </a:pPr>
            <a:r>
              <a:rPr lang="en-US" b="1" dirty="0" smtClean="0">
                <a:solidFill>
                  <a:srgbClr val="FFC000"/>
                </a:solidFill>
                <a:ea typeface="+mn-ea"/>
              </a:rPr>
              <a:t>Toxicity</a:t>
            </a:r>
          </a:p>
          <a:p>
            <a:pPr marL="639763" lvl="1" indent="-246063" eaLnBrk="1" hangingPunct="1">
              <a:defRPr/>
            </a:pPr>
            <a:r>
              <a:rPr lang="en-US" sz="2200" b="1" dirty="0" smtClean="0">
                <a:solidFill>
                  <a:srgbClr val="FFFF00"/>
                </a:solidFill>
                <a:ea typeface="+mn-ea"/>
              </a:rPr>
              <a:t>Common adverse effects</a:t>
            </a:r>
          </a:p>
          <a:p>
            <a:pPr lvl="2" eaLnBrk="1" hangingPunct="1">
              <a:defRPr/>
            </a:pPr>
            <a:r>
              <a:rPr lang="en-US" sz="2600" b="1" dirty="0" smtClean="0">
                <a:ea typeface="+mn-ea"/>
              </a:rPr>
              <a:t>GI distress</a:t>
            </a:r>
          </a:p>
          <a:p>
            <a:pPr lvl="2" eaLnBrk="1" hangingPunct="1">
              <a:defRPr/>
            </a:pPr>
            <a:r>
              <a:rPr lang="en-US" sz="2600" b="1" dirty="0" smtClean="0">
                <a:ea typeface="+mn-ea"/>
              </a:rPr>
              <a:t>Tremors</a:t>
            </a:r>
          </a:p>
          <a:p>
            <a:pPr lvl="2" eaLnBrk="1" hangingPunct="1">
              <a:defRPr/>
            </a:pPr>
            <a:r>
              <a:rPr lang="en-US" sz="2600" b="1" dirty="0" smtClean="0">
                <a:ea typeface="+mn-ea"/>
              </a:rPr>
              <a:t>Insomnia</a:t>
            </a:r>
          </a:p>
          <a:p>
            <a:pPr lvl="2" eaLnBrk="1" hangingPunct="1">
              <a:defRPr/>
            </a:pPr>
            <a:r>
              <a:rPr lang="en-US" sz="2600" b="1" dirty="0" smtClean="0">
                <a:ea typeface="+mn-ea"/>
              </a:rPr>
              <a:t>Hiccough</a:t>
            </a:r>
          </a:p>
          <a:p>
            <a:pPr marL="639763" lvl="1" indent="-246063" eaLnBrk="1" hangingPunct="1">
              <a:defRPr/>
            </a:pPr>
            <a:r>
              <a:rPr lang="en-US" sz="2200" b="1" dirty="0" smtClean="0">
                <a:solidFill>
                  <a:srgbClr val="FFFF00"/>
                </a:solidFill>
                <a:ea typeface="+mn-ea"/>
              </a:rPr>
              <a:t>Overdosage</a:t>
            </a:r>
          </a:p>
          <a:p>
            <a:pPr lvl="2" eaLnBrk="1" hangingPunct="1">
              <a:defRPr/>
            </a:pPr>
            <a:r>
              <a:rPr lang="en-US" sz="2600" b="1" dirty="0" smtClean="0">
                <a:ea typeface="+mn-ea"/>
              </a:rPr>
              <a:t>Severe nausea and vomiting</a:t>
            </a:r>
          </a:p>
          <a:p>
            <a:pPr lvl="2" eaLnBrk="1" hangingPunct="1">
              <a:defRPr/>
            </a:pPr>
            <a:r>
              <a:rPr lang="en-US" sz="2600" b="1" dirty="0" smtClean="0">
                <a:ea typeface="+mn-ea"/>
              </a:rPr>
              <a:t>Hypotension</a:t>
            </a:r>
          </a:p>
          <a:p>
            <a:pPr lvl="2" eaLnBrk="1" hangingPunct="1">
              <a:defRPr/>
            </a:pPr>
            <a:r>
              <a:rPr lang="en-US" sz="2600" b="1" dirty="0" smtClean="0">
                <a:ea typeface="+mn-ea"/>
              </a:rPr>
              <a:t>Cardiac arrhythmias</a:t>
            </a:r>
          </a:p>
          <a:p>
            <a:pPr lvl="2" eaLnBrk="1" hangingPunct="1">
              <a:defRPr/>
            </a:pPr>
            <a:r>
              <a:rPr lang="en-US" sz="2600" b="1" dirty="0" smtClean="0">
                <a:ea typeface="+mn-ea"/>
              </a:rPr>
              <a:t>Convulsion</a:t>
            </a:r>
            <a:r>
              <a:rPr lang="en-US" sz="2000" b="1" dirty="0" smtClean="0">
                <a:ea typeface="+mn-ea"/>
              </a:rPr>
              <a:t> 	</a:t>
            </a:r>
          </a:p>
          <a:p>
            <a:pPr lvl="2" eaLnBrk="1" hangingPunct="1">
              <a:buFontTx/>
              <a:buNone/>
              <a:defRPr/>
            </a:pPr>
            <a:endParaRPr lang="en-US" sz="2600" dirty="0" smtClean="0">
              <a:ea typeface="+mn-ea"/>
            </a:endParaRPr>
          </a:p>
          <a:p>
            <a:pPr marL="639763" lvl="1" indent="-246063" eaLnBrk="1" hangingPunct="1">
              <a:buFontTx/>
              <a:buNone/>
              <a:defRPr/>
            </a:pPr>
            <a:endParaRPr lang="en-US" sz="2200" dirty="0" smtClean="0">
              <a:solidFill>
                <a:srgbClr val="FF6600"/>
              </a:solidFill>
              <a:ea typeface="+mn-ea"/>
            </a:endParaRPr>
          </a:p>
          <a:p>
            <a:pPr marL="639763" lvl="1" indent="-246063" eaLnBrk="1" hangingPunct="1">
              <a:buFontTx/>
              <a:buNone/>
              <a:defRPr/>
            </a:pPr>
            <a:endParaRPr lang="en-US" sz="2200" b="1" dirty="0" smtClean="0">
              <a:solidFill>
                <a:srgbClr val="FF6600"/>
              </a:solidFill>
              <a:ea typeface="+mn-ea"/>
            </a:endParaRPr>
          </a:p>
        </p:txBody>
      </p:sp>
    </p:spTree>
  </p:cSld>
  <p:clrMapOvr>
    <a:masterClrMapping/>
  </p:clrMapOvr>
  <p:transition>
    <p:blinds/>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4294967295"/>
          </p:nvPr>
        </p:nvSpPr>
        <p:spPr>
          <a:xfrm>
            <a:off x="0" y="457200"/>
            <a:ext cx="9144000" cy="6400800"/>
          </a:xfrm>
          <a:effectLst>
            <a:outerShdw dist="35921" dir="2700000" algn="ctr" rotWithShape="0">
              <a:schemeClr val="bg2"/>
            </a:outerShdw>
          </a:effectLst>
        </p:spPr>
        <p:txBody>
          <a:bodyPr>
            <a:normAutofit fontScale="92500" lnSpcReduction="10000"/>
          </a:bodyPr>
          <a:lstStyle/>
          <a:p>
            <a:pPr marL="273050" indent="-273050" eaLnBrk="1" hangingPunct="1">
              <a:buFont typeface="Wingdings" pitchFamily="2" charset="2"/>
              <a:buNone/>
              <a:defRPr/>
            </a:pPr>
            <a:r>
              <a:rPr lang="en-US" b="1" dirty="0" smtClean="0">
                <a:solidFill>
                  <a:srgbClr val="FFC000"/>
                </a:solidFill>
                <a:effectLst>
                  <a:outerShdw blurRad="38100" dist="38100" dir="2700000" algn="tl">
                    <a:srgbClr val="000000">
                      <a:alpha val="43137"/>
                    </a:srgbClr>
                  </a:outerShdw>
                </a:effectLst>
                <a:ea typeface="+mn-ea"/>
              </a:rPr>
              <a:t>Muscarinic Antagonists</a:t>
            </a:r>
          </a:p>
          <a:p>
            <a:pPr marL="273050" indent="-273050" eaLnBrk="1" hangingPunct="1">
              <a:buFont typeface="Wingdings" pitchFamily="2" charset="2"/>
              <a:buNone/>
              <a:defRPr/>
            </a:pPr>
            <a:endParaRPr lang="en-US" sz="3000" dirty="0" smtClean="0">
              <a:ea typeface="+mn-ea"/>
            </a:endParaRPr>
          </a:p>
          <a:p>
            <a:pPr marL="639763" lvl="1" indent="-246063" eaLnBrk="1" hangingPunct="1">
              <a:defRPr/>
            </a:pPr>
            <a:r>
              <a:rPr lang="en-US" sz="3200" b="1" dirty="0" smtClean="0">
                <a:ea typeface="+mn-ea"/>
              </a:rPr>
              <a:t>Competitively </a:t>
            </a:r>
            <a:r>
              <a:rPr lang="en-US" sz="3200" b="1" dirty="0" smtClean="0">
                <a:solidFill>
                  <a:srgbClr val="FFFF00"/>
                </a:solidFill>
                <a:ea typeface="+mn-ea"/>
              </a:rPr>
              <a:t>blocks muscarinic receptors </a:t>
            </a:r>
            <a:r>
              <a:rPr lang="en-US" sz="3200" b="1" dirty="0" smtClean="0">
                <a:ea typeface="+mn-ea"/>
              </a:rPr>
              <a:t>in the airways </a:t>
            </a:r>
          </a:p>
          <a:p>
            <a:pPr marL="639763" lvl="1" indent="-246063" eaLnBrk="1" hangingPunct="1">
              <a:buFontTx/>
              <a:buNone/>
              <a:defRPr/>
            </a:pPr>
            <a:endParaRPr lang="en-US" sz="3200" b="1" dirty="0" smtClean="0">
              <a:ea typeface="+mn-ea"/>
            </a:endParaRPr>
          </a:p>
          <a:p>
            <a:pPr marL="639763" lvl="1" indent="-246063" eaLnBrk="1" hangingPunct="1">
              <a:defRPr/>
            </a:pPr>
            <a:r>
              <a:rPr lang="en-US" sz="3200" b="1" dirty="0" smtClean="0">
                <a:solidFill>
                  <a:srgbClr val="FFFF00"/>
                </a:solidFill>
                <a:ea typeface="+mn-ea"/>
              </a:rPr>
              <a:t>Prevents bronchoconstriction </a:t>
            </a:r>
            <a:r>
              <a:rPr lang="en-US" sz="3200" b="1" dirty="0" smtClean="0">
                <a:ea typeface="+mn-ea"/>
              </a:rPr>
              <a:t>mediated by vagal discharge</a:t>
            </a:r>
          </a:p>
          <a:p>
            <a:pPr marL="639763" lvl="1" indent="-246063" eaLnBrk="1" hangingPunct="1">
              <a:buNone/>
              <a:defRPr/>
            </a:pPr>
            <a:endParaRPr lang="en-US" sz="3200" b="1" dirty="0" smtClean="0">
              <a:ea typeface="+mn-ea"/>
            </a:endParaRPr>
          </a:p>
          <a:p>
            <a:pPr marL="639763" lvl="1" indent="-246063" eaLnBrk="1" hangingPunct="1">
              <a:defRPr/>
            </a:pPr>
            <a:r>
              <a:rPr lang="en-US" sz="3400" b="1" dirty="0" smtClean="0">
                <a:solidFill>
                  <a:srgbClr val="FFFF66"/>
                </a:solidFill>
              </a:rPr>
              <a:t>Ipratropium </a:t>
            </a:r>
            <a:r>
              <a:rPr lang="en-US" sz="3000" dirty="0" smtClean="0"/>
              <a:t>Short –acting; Delivered to the airways by pressurized aerosol</a:t>
            </a:r>
          </a:p>
          <a:p>
            <a:pPr marL="639763" lvl="1" indent="-246063" eaLnBrk="1" hangingPunct="1">
              <a:buNone/>
              <a:defRPr/>
            </a:pPr>
            <a:r>
              <a:rPr lang="en-US" sz="3000" dirty="0" smtClean="0"/>
              <a:t> </a:t>
            </a:r>
          </a:p>
          <a:p>
            <a:pPr marL="639763" lvl="1" indent="-246063" eaLnBrk="1" hangingPunct="1">
              <a:defRPr/>
            </a:pPr>
            <a:r>
              <a:rPr lang="en-US" sz="3400" b="1" dirty="0" smtClean="0">
                <a:solidFill>
                  <a:srgbClr val="FFFF66"/>
                </a:solidFill>
              </a:rPr>
              <a:t>Tiotropium </a:t>
            </a:r>
            <a:r>
              <a:rPr lang="en-US" sz="3000" dirty="0" smtClean="0"/>
              <a:t>Newer longer-acting analog</a:t>
            </a:r>
          </a:p>
          <a:p>
            <a:pPr marL="639763" lvl="1" indent="-246063" eaLnBrk="1" hangingPunct="1">
              <a:defRPr/>
            </a:pPr>
            <a:r>
              <a:rPr lang="en-US" sz="2400" b="1" dirty="0" smtClean="0">
                <a:ea typeface="+mn-ea"/>
              </a:rPr>
              <a:t>       </a:t>
            </a:r>
          </a:p>
        </p:txBody>
      </p:sp>
    </p:spTree>
  </p:cSld>
  <p:clrMapOvr>
    <a:masterClrMapping/>
  </p:clrMapOvr>
  <p:transition>
    <p:blinds/>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4294967295"/>
          </p:nvPr>
        </p:nvSpPr>
        <p:spPr>
          <a:xfrm>
            <a:off x="0" y="228600"/>
            <a:ext cx="9448800" cy="6629400"/>
          </a:xfrm>
          <a:effectLst>
            <a:outerShdw dist="35921" dir="2700000" algn="ctr" rotWithShape="0">
              <a:schemeClr val="bg2"/>
            </a:outerShdw>
          </a:effectLst>
        </p:spPr>
        <p:txBody>
          <a:bodyPr>
            <a:normAutofit/>
          </a:bodyPr>
          <a:lstStyle/>
          <a:p>
            <a:pPr marL="273050" indent="-273050" eaLnBrk="1" hangingPunct="1">
              <a:buNone/>
              <a:defRPr/>
            </a:pPr>
            <a:r>
              <a:rPr lang="en-US" sz="3800" dirty="0" smtClean="0">
                <a:solidFill>
                  <a:srgbClr val="FFC000"/>
                </a:solidFill>
                <a:ea typeface="+mn-ea"/>
              </a:rPr>
              <a:t>  Toxicity</a:t>
            </a:r>
          </a:p>
          <a:p>
            <a:pPr marL="273050" indent="-273050" eaLnBrk="1" hangingPunct="1">
              <a:buFontTx/>
              <a:buNone/>
              <a:defRPr/>
            </a:pPr>
            <a:endParaRPr lang="en-US" sz="3800" dirty="0" smtClean="0">
              <a:solidFill>
                <a:srgbClr val="FF0000"/>
              </a:solidFill>
              <a:ea typeface="+mn-ea"/>
            </a:endParaRPr>
          </a:p>
          <a:p>
            <a:pPr marL="639763" lvl="1" indent="-246063" eaLnBrk="1" hangingPunct="1">
              <a:defRPr/>
            </a:pPr>
            <a:r>
              <a:rPr lang="en-US" sz="3400" dirty="0" smtClean="0">
                <a:ea typeface="+mn-ea"/>
              </a:rPr>
              <a:t>Delivered directly to the airway, </a:t>
            </a:r>
            <a:r>
              <a:rPr lang="en-US" sz="3400" dirty="0" smtClean="0">
                <a:solidFill>
                  <a:srgbClr val="FFFF00"/>
                </a:solidFill>
                <a:ea typeface="+mn-ea"/>
              </a:rPr>
              <a:t>minimally absorbed</a:t>
            </a:r>
          </a:p>
          <a:p>
            <a:pPr marL="639763" lvl="1" indent="-246063" eaLnBrk="1" hangingPunct="1">
              <a:defRPr/>
            </a:pPr>
            <a:r>
              <a:rPr lang="en-US" sz="3400" dirty="0" smtClean="0">
                <a:ea typeface="+mn-ea"/>
              </a:rPr>
              <a:t>Systemic effects are </a:t>
            </a:r>
            <a:r>
              <a:rPr lang="en-US" sz="3400" dirty="0" smtClean="0">
                <a:solidFill>
                  <a:srgbClr val="FFFF00"/>
                </a:solidFill>
                <a:ea typeface="+mn-ea"/>
              </a:rPr>
              <a:t>small</a:t>
            </a:r>
          </a:p>
          <a:p>
            <a:pPr marL="639763" lvl="1" indent="-246063" eaLnBrk="1" hangingPunct="1">
              <a:defRPr/>
            </a:pPr>
            <a:r>
              <a:rPr lang="en-US" sz="3400" dirty="0" smtClean="0">
                <a:ea typeface="+mn-ea"/>
              </a:rPr>
              <a:t>In excessive dosage, minor </a:t>
            </a:r>
            <a:r>
              <a:rPr lang="en-US" sz="3400" dirty="0" smtClean="0">
                <a:solidFill>
                  <a:srgbClr val="FFFF00"/>
                </a:solidFill>
                <a:ea typeface="+mn-ea"/>
              </a:rPr>
              <a:t>atropine-  like </a:t>
            </a:r>
            <a:r>
              <a:rPr lang="en-US" sz="3400" dirty="0" smtClean="0">
                <a:ea typeface="+mn-ea"/>
              </a:rPr>
              <a:t>toxic effects may occur</a:t>
            </a:r>
          </a:p>
          <a:p>
            <a:pPr marL="639763" lvl="1" indent="-246063" eaLnBrk="1" hangingPunct="1">
              <a:defRPr/>
            </a:pPr>
            <a:r>
              <a:rPr lang="en-US" sz="3400" b="1" dirty="0" smtClean="0">
                <a:solidFill>
                  <a:srgbClr val="FFFF00"/>
                </a:solidFill>
                <a:ea typeface="+mn-ea"/>
              </a:rPr>
              <a:t>Does not cause tremor or arrhythmias</a:t>
            </a:r>
          </a:p>
          <a:p>
            <a:pPr marL="273050" indent="-273050" eaLnBrk="1" hangingPunct="1">
              <a:buFont typeface="Wingdings" pitchFamily="2" charset="2"/>
              <a:buNone/>
              <a:defRPr/>
            </a:pPr>
            <a:endParaRPr lang="en-US" sz="3800" dirty="0" smtClean="0">
              <a:ea typeface="+mn-ea"/>
            </a:endParaRPr>
          </a:p>
        </p:txBody>
      </p:sp>
    </p:spTree>
  </p:cSld>
  <p:clrMapOvr>
    <a:masterClrMapping/>
  </p:clrMapOvr>
  <p:transition>
    <p:blinds/>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4294967295"/>
          </p:nvPr>
        </p:nvSpPr>
        <p:spPr>
          <a:xfrm>
            <a:off x="0" y="609600"/>
            <a:ext cx="9144000" cy="62484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endParaRPr lang="en-US" sz="3400" b="1" dirty="0" smtClean="0">
              <a:ea typeface="+mn-ea"/>
            </a:endParaRPr>
          </a:p>
          <a:p>
            <a:pPr marL="273050" indent="-273050" eaLnBrk="1" hangingPunct="1">
              <a:defRPr/>
            </a:pPr>
            <a:r>
              <a:rPr lang="en-US" b="1" dirty="0" smtClean="0">
                <a:solidFill>
                  <a:srgbClr val="FFFF00"/>
                </a:solidFill>
                <a:latin typeface="Cambria" pitchFamily="18" charset="0"/>
                <a:ea typeface="Cambria" pitchFamily="18" charset="0"/>
              </a:rPr>
              <a:t>No bronchodilator action </a:t>
            </a:r>
            <a:r>
              <a:rPr lang="en-US" b="1" dirty="0" smtClean="0">
                <a:latin typeface="Cambria" pitchFamily="18" charset="0"/>
                <a:ea typeface="Cambria" pitchFamily="18" charset="0"/>
              </a:rPr>
              <a:t>but can prevent bronchoconstriction by its </a:t>
            </a:r>
            <a:r>
              <a:rPr lang="en-US" b="1" dirty="0" smtClean="0">
                <a:solidFill>
                  <a:srgbClr val="FFFF00"/>
                </a:solidFill>
                <a:latin typeface="Cambria" pitchFamily="18" charset="0"/>
                <a:ea typeface="Cambria" pitchFamily="18" charset="0"/>
              </a:rPr>
              <a:t>mast cell </a:t>
            </a:r>
            <a:r>
              <a:rPr lang="en-US" b="1" dirty="0" smtClean="0">
                <a:latin typeface="Cambria" pitchFamily="18" charset="0"/>
                <a:ea typeface="Cambria" pitchFamily="18" charset="0"/>
              </a:rPr>
              <a:t>stabilization effect</a:t>
            </a:r>
          </a:p>
          <a:p>
            <a:pPr marL="273050" indent="-273050" eaLnBrk="1" hangingPunct="1">
              <a:buNone/>
              <a:defRPr/>
            </a:pPr>
            <a:endParaRPr lang="en-US" b="1" dirty="0" smtClean="0">
              <a:latin typeface="Cambria" pitchFamily="18" charset="0"/>
              <a:ea typeface="Cambria" pitchFamily="18" charset="0"/>
            </a:endParaRPr>
          </a:p>
          <a:p>
            <a:pPr marL="273050" indent="-273050" eaLnBrk="1" hangingPunct="1">
              <a:defRPr/>
            </a:pPr>
            <a:r>
              <a:rPr lang="en-US" b="1" dirty="0" smtClean="0">
                <a:solidFill>
                  <a:srgbClr val="FFFF00"/>
                </a:solidFill>
                <a:latin typeface="Cambria" pitchFamily="18" charset="0"/>
                <a:ea typeface="Cambria" pitchFamily="18" charset="0"/>
              </a:rPr>
              <a:t>Important role in </a:t>
            </a:r>
          </a:p>
          <a:p>
            <a:pPr marL="844550" lvl="1" indent="-273050" eaLnBrk="1" hangingPunct="1">
              <a:defRPr/>
            </a:pPr>
            <a:r>
              <a:rPr lang="en-US" b="1" dirty="0" smtClean="0">
                <a:latin typeface="Cambria" pitchFamily="18" charset="0"/>
                <a:ea typeface="Cambria" pitchFamily="18" charset="0"/>
              </a:rPr>
              <a:t>Asthma in children--- </a:t>
            </a:r>
            <a:r>
              <a:rPr lang="en-US" b="1" dirty="0" smtClean="0">
                <a:solidFill>
                  <a:srgbClr val="FF6600"/>
                </a:solidFill>
                <a:latin typeface="Cambria" pitchFamily="18" charset="0"/>
                <a:ea typeface="Cambria" pitchFamily="18" charset="0"/>
              </a:rPr>
              <a:t>Most important use</a:t>
            </a:r>
          </a:p>
          <a:p>
            <a:pPr marL="844550" lvl="1" indent="-273050" eaLnBrk="1" hangingPunct="1">
              <a:defRPr/>
            </a:pPr>
            <a:r>
              <a:rPr lang="en-US" b="1" dirty="0" smtClean="0">
                <a:latin typeface="Cambria" pitchFamily="18" charset="0"/>
                <a:ea typeface="Cambria" pitchFamily="18" charset="0"/>
              </a:rPr>
              <a:t>Food allergy</a:t>
            </a:r>
          </a:p>
          <a:p>
            <a:pPr marL="844550" lvl="1" indent="-273050" eaLnBrk="1" hangingPunct="1">
              <a:defRPr/>
            </a:pPr>
            <a:r>
              <a:rPr lang="en-US" b="1" dirty="0" smtClean="0">
                <a:effectLst>
                  <a:outerShdw blurRad="38100" dist="38100" dir="2700000" algn="tl">
                    <a:srgbClr val="000000">
                      <a:alpha val="43137"/>
                    </a:srgbClr>
                  </a:outerShdw>
                </a:effectLst>
                <a:latin typeface="Cambria" pitchFamily="18" charset="0"/>
                <a:ea typeface="Cambria" pitchFamily="18" charset="0"/>
              </a:rPr>
              <a:t>Hay fever -- Nasal and eye drop formulations</a:t>
            </a:r>
          </a:p>
          <a:p>
            <a:pPr marL="273050" indent="-273050" eaLnBrk="1" hangingPunct="1">
              <a:defRPr/>
            </a:pPr>
            <a:endParaRPr lang="en-US" sz="3400" dirty="0" smtClean="0">
              <a:ea typeface="+mn-ea"/>
            </a:endParaRPr>
          </a:p>
          <a:p>
            <a:pPr marL="273050" indent="-273050" eaLnBrk="1" hangingPunct="1">
              <a:defRPr/>
            </a:pPr>
            <a:endParaRPr lang="en-US" sz="3400" dirty="0" smtClean="0">
              <a:ea typeface="+mn-ea"/>
            </a:endParaRPr>
          </a:p>
          <a:p>
            <a:pPr marL="639763" lvl="1" indent="-246063" eaLnBrk="1" hangingPunct="1">
              <a:buFont typeface="Wingdings" pitchFamily="2" charset="2"/>
              <a:buNone/>
              <a:defRPr/>
            </a:pPr>
            <a:endParaRPr lang="en-US" sz="3000" dirty="0" smtClean="0">
              <a:ea typeface="+mn-ea"/>
            </a:endParaRPr>
          </a:p>
        </p:txBody>
      </p:sp>
      <p:sp>
        <p:nvSpPr>
          <p:cNvPr id="101379" name="Rectangle 4"/>
          <p:cNvSpPr>
            <a:spLocks noChangeArrowheads="1"/>
          </p:cNvSpPr>
          <p:nvPr/>
        </p:nvSpPr>
        <p:spPr bwMode="auto">
          <a:xfrm>
            <a:off x="228600" y="381000"/>
            <a:ext cx="5904180" cy="646331"/>
          </a:xfrm>
          <a:prstGeom prst="rect">
            <a:avLst/>
          </a:prstGeom>
          <a:noFill/>
          <a:ln w="9525">
            <a:noFill/>
            <a:miter lim="800000"/>
            <a:headEnd/>
            <a:tailEnd/>
          </a:ln>
        </p:spPr>
        <p:txBody>
          <a:bodyPr wrap="none">
            <a:spAutoFit/>
          </a:bodyPr>
          <a:lstStyle/>
          <a:p>
            <a:r>
              <a:rPr lang="en-US" sz="3600" b="1" dirty="0" smtClean="0">
                <a:solidFill>
                  <a:srgbClr val="FFFF66"/>
                </a:solidFill>
                <a:effectLst>
                  <a:outerShdw blurRad="38100" dist="38100" dir="2700000" algn="tl">
                    <a:srgbClr val="000000">
                      <a:alpha val="43137"/>
                    </a:srgbClr>
                  </a:outerShdw>
                </a:effectLst>
              </a:rPr>
              <a:t>Cromolyn and nedocromil</a:t>
            </a:r>
            <a:endParaRPr lang="en-US" sz="3600" b="1" dirty="0">
              <a:solidFill>
                <a:srgbClr val="FFFF66"/>
              </a:solidFill>
              <a:effectLst>
                <a:outerShdw blurRad="38100" dist="38100" dir="2700000" algn="tl">
                  <a:srgbClr val="000000">
                    <a:alpha val="43137"/>
                  </a:srgbClr>
                </a:outerShdw>
              </a:effectLst>
            </a:endParaRPr>
          </a:p>
        </p:txBody>
      </p:sp>
    </p:spTree>
  </p:cSld>
  <p:clrMapOvr>
    <a:masterClrMapping/>
  </p:clrMapOvr>
  <p:transition>
    <p:blinds/>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4294967295"/>
          </p:nvPr>
        </p:nvSpPr>
        <p:spPr>
          <a:xfrm>
            <a:off x="228600" y="228600"/>
            <a:ext cx="8915400" cy="6019800"/>
          </a:xfrm>
          <a:effectLst>
            <a:outerShdw dist="35921" dir="2700000" algn="ctr" rotWithShape="0">
              <a:schemeClr val="bg2"/>
            </a:outerShdw>
          </a:effectLst>
        </p:spPr>
        <p:txBody>
          <a:bodyPr>
            <a:normAutofit lnSpcReduction="10000"/>
          </a:bodyPr>
          <a:lstStyle/>
          <a:p>
            <a:pPr marL="273050" indent="-273050" eaLnBrk="1" hangingPunct="1">
              <a:spcBef>
                <a:spcPct val="0"/>
              </a:spcBef>
              <a:buFontTx/>
              <a:buNone/>
              <a:defRPr/>
            </a:pPr>
            <a:r>
              <a:rPr lang="en-US" sz="4000" b="1" dirty="0" smtClean="0">
                <a:solidFill>
                  <a:srgbClr val="FFC000"/>
                </a:solidFill>
                <a:latin typeface="Sitka Display" pitchFamily="2" charset="0"/>
              </a:rPr>
              <a:t>Anti-IgE antibody</a:t>
            </a:r>
          </a:p>
          <a:p>
            <a:pPr marL="273050" indent="-273050" eaLnBrk="1" hangingPunct="1">
              <a:spcBef>
                <a:spcPct val="0"/>
              </a:spcBef>
              <a:buFontTx/>
              <a:buNone/>
              <a:defRPr/>
            </a:pPr>
            <a:endParaRPr lang="en-US" sz="3800" dirty="0" smtClean="0">
              <a:ea typeface="+mn-ea"/>
            </a:endParaRPr>
          </a:p>
          <a:p>
            <a:pPr marL="639763" lvl="1" indent="-246063" eaLnBrk="1" hangingPunct="1">
              <a:defRPr/>
            </a:pPr>
            <a:r>
              <a:rPr lang="en-US" sz="3400" b="1" dirty="0" smtClean="0">
                <a:solidFill>
                  <a:srgbClr val="FFFF66"/>
                </a:solidFill>
                <a:ea typeface="+mn-ea"/>
              </a:rPr>
              <a:t>Omalizumab</a:t>
            </a:r>
          </a:p>
          <a:p>
            <a:pPr marL="914400" lvl="2" indent="-246063" eaLnBrk="1" hangingPunct="1">
              <a:defRPr/>
            </a:pPr>
            <a:r>
              <a:rPr lang="en-US" sz="3200" b="1" dirty="0" smtClean="0">
                <a:ea typeface="+mn-ea"/>
              </a:rPr>
              <a:t>Monoclonal antibody to human IgE</a:t>
            </a:r>
          </a:p>
          <a:p>
            <a:pPr marL="914400" lvl="2" indent="-246063" eaLnBrk="1" hangingPunct="1">
              <a:defRPr/>
            </a:pPr>
            <a:r>
              <a:rPr lang="en-US" sz="3200" b="1" dirty="0" smtClean="0">
                <a:ea typeface="+mn-ea"/>
              </a:rPr>
              <a:t>management of severe persistent asthma not controlled with maximum therapy.</a:t>
            </a:r>
          </a:p>
          <a:p>
            <a:pPr marL="914400" lvl="2" indent="-246063" eaLnBrk="1" hangingPunct="1">
              <a:defRPr/>
            </a:pPr>
            <a:r>
              <a:rPr lang="en-US" sz="3200" b="1" dirty="0" smtClean="0">
                <a:ea typeface="+mn-ea"/>
              </a:rPr>
              <a:t>Given parenterally</a:t>
            </a:r>
            <a:endParaRPr lang="en-US" sz="3800" b="1" dirty="0" smtClean="0">
              <a:ea typeface="+mn-ea"/>
            </a:endParaRPr>
          </a:p>
          <a:p>
            <a:pPr marL="273050" indent="-273050" eaLnBrk="1" hangingPunct="1">
              <a:buFont typeface="Wingdings" pitchFamily="2" charset="2"/>
              <a:buNone/>
              <a:defRPr/>
            </a:pPr>
            <a:endParaRPr lang="en-US" sz="3800" dirty="0" smtClean="0">
              <a:ea typeface="+mn-ea"/>
            </a:endParaRPr>
          </a:p>
          <a:p>
            <a:pPr marL="273050" indent="-273050" eaLnBrk="1" hangingPunct="1">
              <a:buFont typeface="Wingdings" pitchFamily="2" charset="2"/>
              <a:buNone/>
              <a:defRPr/>
            </a:pPr>
            <a:r>
              <a:rPr lang="en-US" sz="3800" dirty="0" smtClean="0">
                <a:ea typeface="+mn-ea"/>
              </a:rPr>
              <a:t>	</a:t>
            </a:r>
          </a:p>
        </p:txBody>
      </p:sp>
    </p:spTree>
  </p:cSld>
  <p:clrMapOvr>
    <a:masterClrMapping/>
  </p:clrMapOvr>
  <p:transition>
    <p:blinds/>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bject 2"/>
          <p:cNvSpPr>
            <a:spLocks noChangeArrowheads="1"/>
          </p:cNvSpPr>
          <p:nvPr/>
        </p:nvSpPr>
        <p:spPr bwMode="auto">
          <a:xfrm>
            <a:off x="157163" y="100013"/>
            <a:ext cx="8856662" cy="6376987"/>
          </a:xfrm>
          <a:prstGeom prst="rect">
            <a:avLst/>
          </a:prstGeom>
          <a:blipFill dpi="0" rotWithShape="1">
            <a:blip r:embed="rId2"/>
            <a:srcRect/>
            <a:stretch>
              <a:fillRect/>
            </a:stretch>
          </a:blipFill>
          <a:ln w="9525">
            <a:noFill/>
            <a:miter lim="800000"/>
            <a:headEnd/>
            <a:tailEnd/>
          </a:ln>
        </p:spPr>
        <p:txBody>
          <a:bodyPr lIns="0" tIns="0" rIns="0" bIns="0"/>
          <a:lstStyle/>
          <a:p>
            <a:endParaRPr lang="ar-JO"/>
          </a:p>
        </p:txBody>
      </p:sp>
      <p:sp>
        <p:nvSpPr>
          <p:cNvPr id="104451" name="object 3"/>
          <p:cNvSpPr>
            <a:spLocks noChangeArrowheads="1"/>
          </p:cNvSpPr>
          <p:nvPr/>
        </p:nvSpPr>
        <p:spPr bwMode="auto">
          <a:xfrm>
            <a:off x="3754438" y="2409825"/>
            <a:ext cx="1706562" cy="1752600"/>
          </a:xfrm>
          <a:prstGeom prst="rect">
            <a:avLst/>
          </a:prstGeom>
          <a:blipFill dpi="0" rotWithShape="1">
            <a:blip r:embed="rId3"/>
            <a:srcRect/>
            <a:stretch>
              <a:fillRect/>
            </a:stretch>
          </a:blipFill>
          <a:ln w="9525">
            <a:noFill/>
            <a:miter lim="800000"/>
            <a:headEnd/>
            <a:tailEnd/>
          </a:ln>
        </p:spPr>
        <p:txBody>
          <a:bodyPr lIns="0" tIns="0" rIns="0" bIns="0"/>
          <a:lstStyle/>
          <a:p>
            <a:endParaRPr lang="ar-JO"/>
          </a:p>
        </p:txBody>
      </p:sp>
      <p:sp>
        <p:nvSpPr>
          <p:cNvPr id="104452" name="object 4"/>
          <p:cNvSpPr txBox="1">
            <a:spLocks noChangeArrowheads="1"/>
          </p:cNvSpPr>
          <p:nvPr/>
        </p:nvSpPr>
        <p:spPr bwMode="auto">
          <a:xfrm>
            <a:off x="981075" y="4197350"/>
            <a:ext cx="6881813" cy="2136775"/>
          </a:xfrm>
          <a:prstGeom prst="rect">
            <a:avLst/>
          </a:prstGeom>
          <a:noFill/>
          <a:ln w="9525">
            <a:noFill/>
            <a:miter lim="800000"/>
            <a:headEnd/>
            <a:tailEnd/>
          </a:ln>
        </p:spPr>
        <p:txBody>
          <a:bodyPr lIns="0" tIns="12065" rIns="0" bIns="0">
            <a:spAutoFit/>
          </a:bodyPr>
          <a:lstStyle/>
          <a:p>
            <a:pPr marL="1566863" indent="-282575">
              <a:spcBef>
                <a:spcPts val="100"/>
              </a:spcBef>
            </a:pPr>
            <a:r>
              <a:rPr lang="en-US" sz="2500">
                <a:solidFill>
                  <a:srgbClr val="124679"/>
                </a:solidFill>
                <a:cs typeface="Arial" pitchFamily="34" charset="0"/>
              </a:rPr>
              <a:t>GINA Global Strategy for Asthma  Management and Prevention</a:t>
            </a:r>
            <a:endParaRPr lang="en-US" sz="2500">
              <a:cs typeface="Arial" pitchFamily="34" charset="0"/>
            </a:endParaRPr>
          </a:p>
          <a:p>
            <a:pPr marL="1566863" indent="-282575">
              <a:spcBef>
                <a:spcPts val="1975"/>
              </a:spcBef>
            </a:pPr>
            <a:r>
              <a:rPr lang="en-US">
                <a:solidFill>
                  <a:srgbClr val="124679"/>
                </a:solidFill>
                <a:cs typeface="Arial" pitchFamily="34" charset="0"/>
              </a:rPr>
              <a:t>This slide set is restricted for academic and educational purposes  only.	Use of the slide set, or of individual slides, for commercial or  promotional purposes requires approval from GINA. Slides must not  be changed without permission from GINA.</a:t>
            </a:r>
            <a:endParaRPr lang="en-US">
              <a:cs typeface="Arial" pitchFamily="34" charset="0"/>
            </a:endParaRPr>
          </a:p>
        </p:txBody>
      </p:sp>
      <p:sp>
        <p:nvSpPr>
          <p:cNvPr id="5" name="object 5"/>
          <p:cNvSpPr txBox="1"/>
          <p:nvPr/>
        </p:nvSpPr>
        <p:spPr>
          <a:xfrm>
            <a:off x="2703513" y="6604000"/>
            <a:ext cx="3736975" cy="207963"/>
          </a:xfrm>
          <a:prstGeom prst="rect">
            <a:avLst/>
          </a:prstGeom>
        </p:spPr>
        <p:txBody>
          <a:bodyPr lIns="0" tIns="12700" rIns="0" bIns="0">
            <a:spAutoFit/>
          </a:bodyPr>
          <a:lstStyle/>
          <a:p>
            <a:pPr marL="12700">
              <a:spcBef>
                <a:spcPts val="100"/>
              </a:spcBef>
              <a:tabLst>
                <a:tab pos="2275840" algn="l"/>
              </a:tabLst>
              <a:defRPr/>
            </a:pPr>
            <a:r>
              <a:rPr sz="1200" b="1" dirty="0">
                <a:solidFill>
                  <a:srgbClr val="124679"/>
                </a:solidFill>
                <a:latin typeface="Arial"/>
                <a:cs typeface="Arial"/>
              </a:rPr>
              <a:t>© Global </a:t>
            </a:r>
            <a:r>
              <a:rPr sz="1200" b="1" spc="-5" dirty="0">
                <a:solidFill>
                  <a:srgbClr val="124679"/>
                </a:solidFill>
                <a:latin typeface="Arial"/>
                <a:cs typeface="Arial"/>
              </a:rPr>
              <a:t>Initiative</a:t>
            </a:r>
            <a:r>
              <a:rPr sz="1200" b="1" spc="55" dirty="0">
                <a:solidFill>
                  <a:srgbClr val="124679"/>
                </a:solidFill>
                <a:latin typeface="Arial"/>
                <a:cs typeface="Arial"/>
              </a:rPr>
              <a:t> </a:t>
            </a:r>
            <a:r>
              <a:rPr sz="1200" b="1" spc="-5" dirty="0">
                <a:solidFill>
                  <a:srgbClr val="124679"/>
                </a:solidFill>
                <a:latin typeface="Arial"/>
                <a:cs typeface="Arial"/>
              </a:rPr>
              <a:t>for</a:t>
            </a:r>
            <a:r>
              <a:rPr sz="1200" b="1" spc="-15" dirty="0">
                <a:solidFill>
                  <a:srgbClr val="124679"/>
                </a:solidFill>
                <a:latin typeface="Arial"/>
                <a:cs typeface="Arial"/>
              </a:rPr>
              <a:t> </a:t>
            </a:r>
            <a:r>
              <a:rPr sz="1200" b="1" spc="-10" dirty="0">
                <a:solidFill>
                  <a:srgbClr val="124679"/>
                </a:solidFill>
                <a:latin typeface="Arial"/>
                <a:cs typeface="Arial"/>
              </a:rPr>
              <a:t>Asthma	</a:t>
            </a:r>
            <a:r>
              <a:rPr sz="1200" b="1" u="sng" spc="-5" dirty="0">
                <a:solidFill>
                  <a:srgbClr val="0000FF"/>
                </a:solidFill>
                <a:uFill>
                  <a:solidFill>
                    <a:srgbClr val="0000FF"/>
                  </a:solidFill>
                </a:uFill>
                <a:latin typeface="Arial"/>
                <a:cs typeface="Arial"/>
                <a:hlinkClick r:id="rId4"/>
              </a:rPr>
              <a:t>www.ginasthma.org</a:t>
            </a:r>
            <a:endParaRPr sz="1200">
              <a:latin typeface="Arial"/>
              <a:cs typeface="Arial"/>
            </a:endParaRPr>
          </a:p>
        </p:txBody>
      </p:sp>
      <p:sp>
        <p:nvSpPr>
          <p:cNvPr id="104454" name="object 6"/>
          <p:cNvSpPr>
            <a:spLocks noGrp="1"/>
          </p:cNvSpPr>
          <p:nvPr>
            <p:ph type="title"/>
          </p:nvPr>
        </p:nvSpPr>
        <p:spPr>
          <a:xfrm>
            <a:off x="457200" y="274638"/>
            <a:ext cx="8229600" cy="1438275"/>
          </a:xfrm>
        </p:spPr>
        <p:txBody>
          <a:bodyPr lIns="0" tIns="12065" rIns="0" bIns="0">
            <a:spAutoFit/>
          </a:bodyPr>
          <a:lstStyle/>
          <a:p>
            <a:pPr marL="820738" indent="-809625" eaLnBrk="1" hangingPunct="1">
              <a:lnSpc>
                <a:spcPct val="153000"/>
              </a:lnSpc>
              <a:spcBef>
                <a:spcPts val="100"/>
              </a:spcBef>
            </a:pPr>
            <a:r>
              <a:rPr lang="en-US" sz="3200" b="1" smtClean="0"/>
              <a:t>Global Initiative for Asthma (GINA)  </a:t>
            </a:r>
            <a:br>
              <a:rPr lang="en-US" sz="3200" b="1" smtClean="0"/>
            </a:br>
            <a:r>
              <a:rPr lang="en-US" sz="3200" b="1" smtClean="0"/>
              <a:t>What’s new in GINA 2018?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SLIDE 57-58.jpg"/>
          <p:cNvPicPr>
            <a:picLocks noChangeAspect="1"/>
          </p:cNvPicPr>
          <p:nvPr/>
        </p:nvPicPr>
        <p:blipFill>
          <a:blip r:embed="rId2" cstate="print"/>
          <a:srcRect/>
          <a:stretch>
            <a:fillRect/>
          </a:stretch>
        </p:blipFill>
        <p:spPr bwMode="auto">
          <a:xfrm>
            <a:off x="900290" y="1398588"/>
            <a:ext cx="8101189" cy="4319587"/>
          </a:xfrm>
          <a:prstGeom prst="rect">
            <a:avLst/>
          </a:prstGeom>
          <a:noFill/>
          <a:ln w="9525">
            <a:noFill/>
            <a:miter lim="800000"/>
            <a:headEnd/>
            <a:tailEnd/>
          </a:ln>
        </p:spPr>
      </p:pic>
      <p:pic>
        <p:nvPicPr>
          <p:cNvPr id="66563" name="Picture 3"/>
          <p:cNvPicPr>
            <a:picLocks noChangeArrowheads="1"/>
          </p:cNvPicPr>
          <p:nvPr/>
        </p:nvPicPr>
        <p:blipFill>
          <a:blip r:embed="rId3"/>
          <a:srcRect/>
          <a:stretch>
            <a:fillRect/>
          </a:stretch>
        </p:blipFill>
        <p:spPr bwMode="auto">
          <a:xfrm>
            <a:off x="152400" y="139700"/>
            <a:ext cx="8820856" cy="1500188"/>
          </a:xfrm>
          <a:prstGeom prst="rect">
            <a:avLst/>
          </a:prstGeom>
          <a:noFill/>
          <a:ln w="9525">
            <a:noFill/>
            <a:miter lim="800000"/>
            <a:headEnd/>
            <a:tailEnd/>
          </a:ln>
        </p:spPr>
      </p:pic>
      <p:pic>
        <p:nvPicPr>
          <p:cNvPr id="66564" name="Picture 5"/>
          <p:cNvPicPr>
            <a:picLocks noChangeArrowheads="1"/>
          </p:cNvPicPr>
          <p:nvPr/>
        </p:nvPicPr>
        <p:blipFill>
          <a:blip r:embed="rId4"/>
          <a:srcRect/>
          <a:stretch>
            <a:fillRect/>
          </a:stretch>
        </p:blipFill>
        <p:spPr bwMode="auto">
          <a:xfrm>
            <a:off x="7961489" y="184153"/>
            <a:ext cx="968022" cy="995363"/>
          </a:xfrm>
          <a:prstGeom prst="rect">
            <a:avLst/>
          </a:prstGeom>
          <a:noFill/>
          <a:ln w="9525">
            <a:noFill/>
            <a:miter lim="800000"/>
            <a:headEnd/>
            <a:tailEnd/>
          </a:ln>
        </p:spPr>
      </p:pic>
      <p:sp>
        <p:nvSpPr>
          <p:cNvPr id="66565" name="Rectangle 6"/>
          <p:cNvSpPr>
            <a:spLocks noGrp="1" noChangeArrowheads="1"/>
          </p:cNvSpPr>
          <p:nvPr>
            <p:ph type="title"/>
          </p:nvPr>
        </p:nvSpPr>
        <p:spPr bwMode="auto">
          <a:xfrm>
            <a:off x="173567" y="250828"/>
            <a:ext cx="7597422" cy="1349375"/>
          </a:xfrm>
          <a:noFill/>
          <a:ln w="12700">
            <a:miter lim="800000"/>
            <a:headEnd/>
            <a:tailEnd/>
          </a:ln>
        </p:spPr>
        <p:txBody>
          <a:bodyPr vert="horz" wrap="square" lIns="91440" tIns="45720" rIns="40631" bIns="45720" numCol="1" anchor="t" anchorCtr="0" compatLnSpc="1">
            <a:prstTxWarp prst="textNoShape">
              <a:avLst/>
            </a:prstTxWarp>
          </a:bodyPr>
          <a:lstStyle/>
          <a:p>
            <a:pPr marL="222250" eaLnBrk="1" hangingPunct="1"/>
            <a:r>
              <a:rPr lang="en-US" altLang="en-US" smtClean="0">
                <a:ea typeface="ヒラギノ角ゴ ProN W3"/>
                <a:cs typeface="ヒラギノ角ゴ ProN W3"/>
              </a:rPr>
              <a:t>Step 1 – </a:t>
            </a:r>
            <a:r>
              <a:rPr lang="en-US" smtClean="0">
                <a:solidFill>
                  <a:srgbClr val="595959"/>
                </a:solidFill>
                <a:ea typeface="ＭＳ Ｐゴシック" pitchFamily="34" charset="-128"/>
              </a:rPr>
              <a:t>As-needed  low dose ICS-Formoterol</a:t>
            </a:r>
            <a:r>
              <a:rPr lang="en-US" altLang="en-US" smtClean="0">
                <a:ea typeface="ヒラギノ角ゴ ProN W3"/>
                <a:cs typeface="ヒラギノ角ゴ ProN W3"/>
              </a:rPr>
              <a:t> </a:t>
            </a:r>
          </a:p>
        </p:txBody>
      </p:sp>
      <p:sp>
        <p:nvSpPr>
          <p:cNvPr id="66566" name="Rectangle 7"/>
          <p:cNvSpPr>
            <a:spLocks/>
          </p:cNvSpPr>
          <p:nvPr/>
        </p:nvSpPr>
        <p:spPr bwMode="auto">
          <a:xfrm>
            <a:off x="177801" y="6650041"/>
            <a:ext cx="2319867" cy="276225"/>
          </a:xfrm>
          <a:prstGeom prst="rect">
            <a:avLst/>
          </a:prstGeom>
          <a:noFill/>
          <a:ln w="12700">
            <a:noFill/>
            <a:miter lim="800000"/>
            <a:headEnd/>
            <a:tailEnd/>
          </a:ln>
        </p:spPr>
        <p:txBody>
          <a:bodyPr lIns="0" tIns="0" rIns="40631" bIns="0"/>
          <a:lstStyle/>
          <a:p>
            <a:pPr marL="36513" eaLnBrk="1" hangingPunct="1"/>
            <a:r>
              <a:rPr lang="en-US" altLang="en-US" sz="1200" i="1">
                <a:solidFill>
                  <a:srgbClr val="FFFFFF"/>
                </a:solidFill>
                <a:latin typeface="Arial Italic" pitchFamily="34" charset="0"/>
                <a:ea typeface="ＭＳ Ｐゴシック" pitchFamily="34" charset="-128"/>
                <a:sym typeface="Arial Italic" pitchFamily="34" charset="0"/>
              </a:rPr>
              <a:t>GINA 2016, Box 3-5, Step 1 (4/8)</a:t>
            </a:r>
          </a:p>
        </p:txBody>
      </p:sp>
      <p:sp>
        <p:nvSpPr>
          <p:cNvPr id="66567" name="Rectangle 8"/>
          <p:cNvSpPr>
            <a:spLocks/>
          </p:cNvSpPr>
          <p:nvPr/>
        </p:nvSpPr>
        <p:spPr bwMode="auto">
          <a:xfrm>
            <a:off x="-309034" y="3027363"/>
            <a:ext cx="1487312" cy="893762"/>
          </a:xfrm>
          <a:prstGeom prst="rect">
            <a:avLst/>
          </a:prstGeom>
          <a:noFill/>
          <a:ln w="12700">
            <a:noFill/>
            <a:miter lim="800000"/>
            <a:headEnd/>
            <a:tailEnd/>
          </a:ln>
        </p:spPr>
        <p:txBody>
          <a:bodyPr lIns="0" tIns="0" rIns="0" bIns="0"/>
          <a:lstStyle/>
          <a:p>
            <a:pPr algn="r" eaLnBrk="1" hangingPunct="1">
              <a:lnSpc>
                <a:spcPct val="110000"/>
              </a:lnSpc>
            </a:pPr>
            <a:r>
              <a:rPr lang="en-US" altLang="en-US" sz="900" b="1">
                <a:solidFill>
                  <a:srgbClr val="134679"/>
                </a:solidFill>
                <a:latin typeface="Arial Bold" pitchFamily="34" charset="0"/>
                <a:ea typeface="ＭＳ Ｐゴシック" pitchFamily="34" charset="-128"/>
                <a:sym typeface="Arial Bold" pitchFamily="34" charset="0"/>
              </a:rPr>
              <a:t>PREFERRED </a:t>
            </a:r>
            <a:br>
              <a:rPr lang="en-US" altLang="en-US" sz="900" b="1">
                <a:solidFill>
                  <a:srgbClr val="134679"/>
                </a:solidFill>
                <a:latin typeface="Arial Bold" pitchFamily="34" charset="0"/>
                <a:ea typeface="ＭＳ Ｐゴシック" pitchFamily="34" charset="-128"/>
                <a:sym typeface="Arial Bold" pitchFamily="34" charset="0"/>
              </a:rPr>
            </a:br>
            <a:r>
              <a:rPr lang="en-US" altLang="en-US" sz="900" b="1">
                <a:solidFill>
                  <a:srgbClr val="134679"/>
                </a:solidFill>
                <a:latin typeface="Arial Bold" pitchFamily="34" charset="0"/>
                <a:ea typeface="ＭＳ Ｐゴシック" pitchFamily="34" charset="-128"/>
                <a:sym typeface="Arial Bold" pitchFamily="34" charset="0"/>
              </a:rPr>
              <a:t>CONTROLLER </a:t>
            </a:r>
            <a:br>
              <a:rPr lang="en-US" altLang="en-US" sz="900" b="1">
                <a:solidFill>
                  <a:srgbClr val="134679"/>
                </a:solidFill>
                <a:latin typeface="Arial Bold" pitchFamily="34" charset="0"/>
                <a:ea typeface="ＭＳ Ｐゴシック" pitchFamily="34" charset="-128"/>
                <a:sym typeface="Arial Bold" pitchFamily="34" charset="0"/>
              </a:rPr>
            </a:br>
            <a:r>
              <a:rPr lang="en-US" altLang="en-US" sz="900" b="1">
                <a:solidFill>
                  <a:srgbClr val="134679"/>
                </a:solidFill>
                <a:latin typeface="Arial Bold" pitchFamily="34" charset="0"/>
                <a:ea typeface="ＭＳ Ｐゴシック" pitchFamily="34" charset="-128"/>
                <a:sym typeface="Arial Bold" pitchFamily="34" charset="0"/>
              </a:rPr>
              <a:t>CHOICE</a:t>
            </a:r>
          </a:p>
          <a:p>
            <a:pPr eaLnBrk="1" hangingPunct="1">
              <a:lnSpc>
                <a:spcPct val="120000"/>
              </a:lnSpc>
            </a:pPr>
            <a:endParaRPr lang="en-US" altLang="en-US" sz="900" b="1">
              <a:solidFill>
                <a:srgbClr val="000000"/>
              </a:solidFill>
              <a:ea typeface="ＭＳ Ｐゴシック" pitchFamily="34" charset="-128"/>
            </a:endParaRPr>
          </a:p>
        </p:txBody>
      </p:sp>
      <p:sp>
        <p:nvSpPr>
          <p:cNvPr id="66568" name="Rectangle 9"/>
          <p:cNvSpPr>
            <a:spLocks/>
          </p:cNvSpPr>
          <p:nvPr/>
        </p:nvSpPr>
        <p:spPr bwMode="auto">
          <a:xfrm>
            <a:off x="128413" y="4403725"/>
            <a:ext cx="1041400" cy="558800"/>
          </a:xfrm>
          <a:prstGeom prst="rect">
            <a:avLst/>
          </a:prstGeom>
          <a:noFill/>
          <a:ln w="12700">
            <a:noFill/>
            <a:miter lim="800000"/>
            <a:headEnd/>
            <a:tailEnd/>
          </a:ln>
        </p:spPr>
        <p:txBody>
          <a:bodyPr lIns="0" tIns="0" rIns="0" bIns="0"/>
          <a:lstStyle/>
          <a:p>
            <a:pPr algn="r" eaLnBrk="1" hangingPunct="1"/>
            <a:r>
              <a:rPr lang="en-US" altLang="en-US" sz="900">
                <a:solidFill>
                  <a:srgbClr val="000000"/>
                </a:solidFill>
                <a:latin typeface="Arial Italic" pitchFamily="34" charset="0"/>
                <a:ea typeface="ＭＳ Ｐゴシック" pitchFamily="34" charset="-128"/>
                <a:sym typeface="Arial Italic" pitchFamily="34" charset="0"/>
              </a:rPr>
              <a:t>Other </a:t>
            </a:r>
            <a:br>
              <a:rPr lang="en-US" altLang="en-US" sz="900">
                <a:solidFill>
                  <a:srgbClr val="000000"/>
                </a:solidFill>
                <a:latin typeface="Arial Italic" pitchFamily="34" charset="0"/>
                <a:ea typeface="ＭＳ Ｐゴシック" pitchFamily="34" charset="-128"/>
                <a:sym typeface="Arial Italic" pitchFamily="34" charset="0"/>
              </a:rPr>
            </a:br>
            <a:r>
              <a:rPr lang="en-US" altLang="en-US" sz="900">
                <a:solidFill>
                  <a:srgbClr val="000000"/>
                </a:solidFill>
                <a:latin typeface="Arial Italic" pitchFamily="34" charset="0"/>
                <a:ea typeface="ＭＳ Ｐゴシック" pitchFamily="34" charset="-128"/>
                <a:sym typeface="Arial Italic" pitchFamily="34" charset="0"/>
              </a:rPr>
              <a:t>controller </a:t>
            </a:r>
            <a:br>
              <a:rPr lang="en-US" altLang="en-US" sz="900">
                <a:solidFill>
                  <a:srgbClr val="000000"/>
                </a:solidFill>
                <a:latin typeface="Arial Italic" pitchFamily="34" charset="0"/>
                <a:ea typeface="ＭＳ Ｐゴシック" pitchFamily="34" charset="-128"/>
                <a:sym typeface="Arial Italic" pitchFamily="34" charset="0"/>
              </a:rPr>
            </a:br>
            <a:r>
              <a:rPr lang="en-US" altLang="en-US" sz="900">
                <a:solidFill>
                  <a:srgbClr val="000000"/>
                </a:solidFill>
                <a:latin typeface="Arial Italic" pitchFamily="34" charset="0"/>
                <a:ea typeface="ＭＳ Ｐゴシック" pitchFamily="34" charset="-128"/>
                <a:sym typeface="Arial Italic" pitchFamily="34" charset="0"/>
              </a:rPr>
              <a:t>options</a:t>
            </a:r>
          </a:p>
        </p:txBody>
      </p:sp>
      <p:sp>
        <p:nvSpPr>
          <p:cNvPr id="66569" name="Rectangle 10"/>
          <p:cNvSpPr>
            <a:spLocks/>
          </p:cNvSpPr>
          <p:nvPr/>
        </p:nvSpPr>
        <p:spPr bwMode="auto">
          <a:xfrm>
            <a:off x="213079" y="5087938"/>
            <a:ext cx="952500" cy="241300"/>
          </a:xfrm>
          <a:prstGeom prst="rect">
            <a:avLst/>
          </a:prstGeom>
          <a:noFill/>
          <a:ln w="12700">
            <a:noFill/>
            <a:miter lim="800000"/>
            <a:headEnd/>
            <a:tailEnd/>
          </a:ln>
        </p:spPr>
        <p:txBody>
          <a:bodyPr lIns="0" tIns="0" rIns="0" bIns="0"/>
          <a:lstStyle/>
          <a:p>
            <a:pPr algn="r" eaLnBrk="1" hangingPunct="1">
              <a:lnSpc>
                <a:spcPct val="120000"/>
              </a:lnSpc>
            </a:pPr>
            <a:r>
              <a:rPr lang="en-US" altLang="en-US" sz="900" b="1">
                <a:solidFill>
                  <a:srgbClr val="134679"/>
                </a:solidFill>
                <a:latin typeface="Arial Bold" pitchFamily="34" charset="0"/>
                <a:ea typeface="ＭＳ Ｐゴシック" pitchFamily="34" charset="-128"/>
                <a:sym typeface="Arial Bold" pitchFamily="34" charset="0"/>
              </a:rPr>
              <a:t>RELIEVER</a:t>
            </a:r>
          </a:p>
        </p:txBody>
      </p:sp>
      <p:sp>
        <p:nvSpPr>
          <p:cNvPr id="66570" name="Rectangle 11"/>
          <p:cNvSpPr>
            <a:spLocks/>
          </p:cNvSpPr>
          <p:nvPr/>
        </p:nvSpPr>
        <p:spPr bwMode="auto">
          <a:xfrm>
            <a:off x="1285524" y="2995613"/>
            <a:ext cx="826911" cy="381000"/>
          </a:xfrm>
          <a:prstGeom prst="rect">
            <a:avLst/>
          </a:prstGeom>
          <a:noFill/>
          <a:ln w="12700">
            <a:noFill/>
            <a:miter lim="800000"/>
            <a:headEnd/>
            <a:tailEnd/>
          </a:ln>
        </p:spPr>
        <p:txBody>
          <a:bodyPr lIns="0" tIns="0" rIns="0" bIns="0"/>
          <a:lstStyle/>
          <a:p>
            <a:pPr algn="ctr" eaLnBrk="1" hangingPunct="1">
              <a:lnSpc>
                <a:spcPct val="120000"/>
              </a:lnSpc>
            </a:pPr>
            <a:r>
              <a:rPr lang="en-US" altLang="en-US" sz="1300" b="1">
                <a:solidFill>
                  <a:srgbClr val="000000"/>
                </a:solidFill>
                <a:ea typeface="ＭＳ Ｐゴシック" pitchFamily="34" charset="-128"/>
                <a:sym typeface="Arial Bold" pitchFamily="34" charset="0"/>
              </a:rPr>
              <a:t>STEP 1</a:t>
            </a:r>
          </a:p>
        </p:txBody>
      </p:sp>
      <p:sp>
        <p:nvSpPr>
          <p:cNvPr id="66571" name="Rectangle 12"/>
          <p:cNvSpPr>
            <a:spLocks/>
          </p:cNvSpPr>
          <p:nvPr/>
        </p:nvSpPr>
        <p:spPr bwMode="auto">
          <a:xfrm>
            <a:off x="2132191" y="2992438"/>
            <a:ext cx="3835400" cy="419100"/>
          </a:xfrm>
          <a:prstGeom prst="rect">
            <a:avLst/>
          </a:prstGeom>
          <a:noFill/>
          <a:ln w="12700">
            <a:noFill/>
            <a:miter lim="800000"/>
            <a:headEnd/>
            <a:tailEnd/>
          </a:ln>
        </p:spPr>
        <p:txBody>
          <a:bodyPr lIns="0" tIns="0" rIns="0" bIns="0"/>
          <a:lstStyle/>
          <a:p>
            <a:pPr algn="ctr" eaLnBrk="1" hangingPunct="1">
              <a:lnSpc>
                <a:spcPct val="120000"/>
              </a:lnSpc>
            </a:pPr>
            <a:r>
              <a:rPr lang="en-US" altLang="en-US" sz="1300" b="1">
                <a:solidFill>
                  <a:srgbClr val="000000"/>
                </a:solidFill>
                <a:ea typeface="ＭＳ Ｐゴシック" pitchFamily="34" charset="-128"/>
                <a:sym typeface="Arial Bold" pitchFamily="34" charset="0"/>
              </a:rPr>
              <a:t>STEP 2</a:t>
            </a:r>
          </a:p>
        </p:txBody>
      </p:sp>
      <p:sp>
        <p:nvSpPr>
          <p:cNvPr id="66572" name="Rectangle 13"/>
          <p:cNvSpPr>
            <a:spLocks/>
          </p:cNvSpPr>
          <p:nvPr/>
        </p:nvSpPr>
        <p:spPr bwMode="auto">
          <a:xfrm>
            <a:off x="5921022" y="2900363"/>
            <a:ext cx="1181100" cy="317500"/>
          </a:xfrm>
          <a:prstGeom prst="rect">
            <a:avLst/>
          </a:prstGeom>
          <a:noFill/>
          <a:ln w="12700">
            <a:noFill/>
            <a:miter lim="800000"/>
            <a:headEnd/>
            <a:tailEnd/>
          </a:ln>
        </p:spPr>
        <p:txBody>
          <a:bodyPr lIns="0" tIns="0" rIns="0" bIns="0"/>
          <a:lstStyle/>
          <a:p>
            <a:pPr algn="ctr" eaLnBrk="1" hangingPunct="1">
              <a:lnSpc>
                <a:spcPct val="120000"/>
              </a:lnSpc>
            </a:pPr>
            <a:r>
              <a:rPr lang="en-US" altLang="en-US" sz="1300" b="1">
                <a:solidFill>
                  <a:srgbClr val="000000"/>
                </a:solidFill>
                <a:ea typeface="ＭＳ Ｐゴシック" pitchFamily="34" charset="-128"/>
                <a:sym typeface="Arial Bold" pitchFamily="34" charset="0"/>
              </a:rPr>
              <a:t>STEP 3</a:t>
            </a:r>
          </a:p>
        </p:txBody>
      </p:sp>
      <p:sp>
        <p:nvSpPr>
          <p:cNvPr id="66573" name="Rectangle 14"/>
          <p:cNvSpPr>
            <a:spLocks/>
          </p:cNvSpPr>
          <p:nvPr/>
        </p:nvSpPr>
        <p:spPr bwMode="auto">
          <a:xfrm>
            <a:off x="7085189" y="2557463"/>
            <a:ext cx="952500" cy="317500"/>
          </a:xfrm>
          <a:prstGeom prst="rect">
            <a:avLst/>
          </a:prstGeom>
          <a:noFill/>
          <a:ln w="12700">
            <a:noFill/>
            <a:miter lim="800000"/>
            <a:headEnd/>
            <a:tailEnd/>
          </a:ln>
        </p:spPr>
        <p:txBody>
          <a:bodyPr lIns="0" tIns="0" rIns="0" bIns="0"/>
          <a:lstStyle/>
          <a:p>
            <a:pPr algn="ctr" eaLnBrk="1" hangingPunct="1">
              <a:lnSpc>
                <a:spcPct val="120000"/>
              </a:lnSpc>
            </a:pPr>
            <a:r>
              <a:rPr lang="en-US" altLang="en-US" sz="1300" b="1">
                <a:solidFill>
                  <a:srgbClr val="000000"/>
                </a:solidFill>
                <a:ea typeface="ＭＳ Ｐゴシック" pitchFamily="34" charset="-128"/>
                <a:sym typeface="Arial Bold" pitchFamily="34" charset="0"/>
              </a:rPr>
              <a:t>STEP 4</a:t>
            </a:r>
          </a:p>
        </p:txBody>
      </p:sp>
      <p:sp>
        <p:nvSpPr>
          <p:cNvPr id="66574" name="Rectangle 15"/>
          <p:cNvSpPr>
            <a:spLocks/>
          </p:cNvSpPr>
          <p:nvPr/>
        </p:nvSpPr>
        <p:spPr bwMode="auto">
          <a:xfrm>
            <a:off x="8026400" y="2139950"/>
            <a:ext cx="762000" cy="317500"/>
          </a:xfrm>
          <a:prstGeom prst="rect">
            <a:avLst/>
          </a:prstGeom>
          <a:noFill/>
          <a:ln w="12700">
            <a:noFill/>
            <a:miter lim="800000"/>
            <a:headEnd/>
            <a:tailEnd/>
          </a:ln>
        </p:spPr>
        <p:txBody>
          <a:bodyPr lIns="0" tIns="0" rIns="0" bIns="0"/>
          <a:lstStyle/>
          <a:p>
            <a:pPr algn="ctr" eaLnBrk="1" hangingPunct="1">
              <a:lnSpc>
                <a:spcPct val="120000"/>
              </a:lnSpc>
            </a:pPr>
            <a:r>
              <a:rPr lang="en-US" altLang="en-US" sz="1300" b="1">
                <a:solidFill>
                  <a:srgbClr val="000000"/>
                </a:solidFill>
                <a:ea typeface="ＭＳ Ｐゴシック" pitchFamily="34" charset="-128"/>
                <a:sym typeface="Arial Bold" pitchFamily="34" charset="0"/>
              </a:rPr>
              <a:t>STEP 5</a:t>
            </a:r>
          </a:p>
        </p:txBody>
      </p:sp>
      <p:sp>
        <p:nvSpPr>
          <p:cNvPr id="66575" name="Rectangle 16"/>
          <p:cNvSpPr>
            <a:spLocks/>
          </p:cNvSpPr>
          <p:nvPr/>
        </p:nvSpPr>
        <p:spPr bwMode="auto">
          <a:xfrm>
            <a:off x="2092678" y="3922713"/>
            <a:ext cx="3822700" cy="419100"/>
          </a:xfrm>
          <a:prstGeom prst="rect">
            <a:avLst/>
          </a:prstGeom>
          <a:noFill/>
          <a:ln w="12700">
            <a:noFill/>
            <a:miter lim="800000"/>
            <a:headEnd/>
            <a:tailEnd/>
          </a:ln>
        </p:spPr>
        <p:txBody>
          <a:bodyPr lIns="0" tIns="0" rIns="0" bIns="0"/>
          <a:lstStyle/>
          <a:p>
            <a:pPr algn="ctr" eaLnBrk="1" hangingPunct="1">
              <a:lnSpc>
                <a:spcPct val="120000"/>
              </a:lnSpc>
            </a:pPr>
            <a:r>
              <a:rPr lang="en-US" altLang="en-US" sz="1600">
                <a:solidFill>
                  <a:srgbClr val="000000"/>
                </a:solidFill>
                <a:ea typeface="ＭＳ Ｐゴシック" pitchFamily="34" charset="-128"/>
              </a:rPr>
              <a:t>Low dose ICS</a:t>
            </a:r>
          </a:p>
        </p:txBody>
      </p:sp>
      <p:sp>
        <p:nvSpPr>
          <p:cNvPr id="66576" name="Rectangle 17"/>
          <p:cNvSpPr>
            <a:spLocks/>
          </p:cNvSpPr>
          <p:nvPr/>
        </p:nvSpPr>
        <p:spPr bwMode="auto">
          <a:xfrm>
            <a:off x="1279879" y="4452941"/>
            <a:ext cx="809978" cy="428625"/>
          </a:xfrm>
          <a:prstGeom prst="rect">
            <a:avLst/>
          </a:prstGeom>
          <a:noFill/>
          <a:ln w="12700">
            <a:noFill/>
            <a:miter lim="800000"/>
            <a:headEnd/>
            <a:tailEnd/>
          </a:ln>
        </p:spPr>
        <p:txBody>
          <a:bodyPr lIns="0" tIns="0" rIns="0" bIns="0"/>
          <a:lstStyle/>
          <a:p>
            <a:pPr algn="ctr" eaLnBrk="1" hangingPunct="1"/>
            <a:r>
              <a:rPr lang="en-US" sz="900" i="1">
                <a:solidFill>
                  <a:srgbClr val="595959"/>
                </a:solidFill>
                <a:ea typeface="ＭＳ Ｐゴシック" pitchFamily="34" charset="-128"/>
                <a:cs typeface="Arial" pitchFamily="34" charset="0"/>
                <a:sym typeface="Arial Italic" pitchFamily="34" charset="0"/>
              </a:rPr>
              <a:t>Consider low dose ICS </a:t>
            </a:r>
          </a:p>
        </p:txBody>
      </p:sp>
      <p:sp>
        <p:nvSpPr>
          <p:cNvPr id="66577" name="Rectangle 18"/>
          <p:cNvSpPr>
            <a:spLocks/>
          </p:cNvSpPr>
          <p:nvPr/>
        </p:nvSpPr>
        <p:spPr bwMode="auto">
          <a:xfrm>
            <a:off x="2089856" y="4464050"/>
            <a:ext cx="3835400" cy="431800"/>
          </a:xfrm>
          <a:prstGeom prst="rect">
            <a:avLst/>
          </a:prstGeom>
          <a:noFill/>
          <a:ln w="12700">
            <a:noFill/>
            <a:miter lim="800000"/>
            <a:headEnd/>
            <a:tailEnd/>
          </a:ln>
        </p:spPr>
        <p:txBody>
          <a:bodyPr lIns="0" tIns="0" rIns="0" bIns="0"/>
          <a:lstStyle/>
          <a:p>
            <a:pPr algn="ctr" eaLnBrk="1" hangingPunct="1"/>
            <a:r>
              <a:rPr lang="en-US" sz="900" i="1">
                <a:solidFill>
                  <a:srgbClr val="595959"/>
                </a:solidFill>
                <a:ea typeface="ＭＳ Ｐゴシック" pitchFamily="34" charset="-128"/>
                <a:cs typeface="Arial" pitchFamily="34" charset="0"/>
                <a:sym typeface="Arial Italic" pitchFamily="34" charset="0"/>
              </a:rPr>
              <a:t>Leukotriene receptor antagonists (LTRA)</a:t>
            </a:r>
          </a:p>
          <a:p>
            <a:pPr algn="ctr" eaLnBrk="1" hangingPunct="1"/>
            <a:r>
              <a:rPr lang="en-US" sz="900" i="1">
                <a:solidFill>
                  <a:srgbClr val="595959"/>
                </a:solidFill>
                <a:ea typeface="ＭＳ Ｐゴシック" pitchFamily="34" charset="-128"/>
                <a:cs typeface="Arial" pitchFamily="34" charset="0"/>
                <a:sym typeface="Arial Italic" pitchFamily="34" charset="0"/>
              </a:rPr>
              <a:t>Low dose theophylline*</a:t>
            </a:r>
          </a:p>
        </p:txBody>
      </p:sp>
      <p:sp>
        <p:nvSpPr>
          <p:cNvPr id="66578" name="Rectangle 19"/>
          <p:cNvSpPr>
            <a:spLocks/>
          </p:cNvSpPr>
          <p:nvPr/>
        </p:nvSpPr>
        <p:spPr bwMode="auto">
          <a:xfrm>
            <a:off x="5921024" y="4451353"/>
            <a:ext cx="1155700" cy="561975"/>
          </a:xfrm>
          <a:prstGeom prst="rect">
            <a:avLst/>
          </a:prstGeom>
          <a:noFill/>
          <a:ln w="12700">
            <a:noFill/>
            <a:miter lim="800000"/>
            <a:headEnd/>
            <a:tailEnd/>
          </a:ln>
        </p:spPr>
        <p:txBody>
          <a:bodyPr lIns="0" tIns="0" rIns="0" bIns="0"/>
          <a:lstStyle/>
          <a:p>
            <a:pPr algn="ctr" eaLnBrk="1" hangingPunct="1"/>
            <a:r>
              <a:rPr lang="en-US" sz="900" i="1">
                <a:solidFill>
                  <a:srgbClr val="595959"/>
                </a:solidFill>
                <a:ea typeface="ＭＳ Ｐゴシック" pitchFamily="34" charset="-128"/>
                <a:cs typeface="Arial" pitchFamily="34" charset="0"/>
                <a:sym typeface="Arial Italic" pitchFamily="34" charset="0"/>
              </a:rPr>
              <a:t>Med/high dose ICS</a:t>
            </a:r>
          </a:p>
          <a:p>
            <a:pPr algn="ctr" eaLnBrk="1" hangingPunct="1"/>
            <a:r>
              <a:rPr lang="en-US" sz="900" i="1">
                <a:solidFill>
                  <a:srgbClr val="595959"/>
                </a:solidFill>
                <a:ea typeface="ＭＳ Ｐゴシック" pitchFamily="34" charset="-128"/>
                <a:cs typeface="Arial" pitchFamily="34" charset="0"/>
                <a:sym typeface="Arial Italic" pitchFamily="34" charset="0"/>
              </a:rPr>
              <a:t>Low dose ICS+LTRA</a:t>
            </a:r>
          </a:p>
          <a:p>
            <a:pPr algn="ctr" eaLnBrk="1" hangingPunct="1"/>
            <a:r>
              <a:rPr lang="en-US" sz="900" i="1">
                <a:solidFill>
                  <a:srgbClr val="595959"/>
                </a:solidFill>
                <a:ea typeface="ＭＳ Ｐゴシック" pitchFamily="34" charset="-128"/>
                <a:cs typeface="Arial" pitchFamily="34" charset="0"/>
                <a:sym typeface="Arial Italic" pitchFamily="34" charset="0"/>
              </a:rPr>
              <a:t>(or + theoph*)</a:t>
            </a:r>
          </a:p>
        </p:txBody>
      </p:sp>
      <p:sp>
        <p:nvSpPr>
          <p:cNvPr id="66579" name="Rectangle 22"/>
          <p:cNvSpPr>
            <a:spLocks/>
          </p:cNvSpPr>
          <p:nvPr/>
        </p:nvSpPr>
        <p:spPr bwMode="auto">
          <a:xfrm>
            <a:off x="1267178" y="4945063"/>
            <a:ext cx="4660900" cy="431800"/>
          </a:xfrm>
          <a:prstGeom prst="rect">
            <a:avLst/>
          </a:prstGeom>
          <a:noFill/>
          <a:ln w="12700">
            <a:noFill/>
            <a:miter lim="800000"/>
            <a:headEnd/>
            <a:tailEnd/>
          </a:ln>
        </p:spPr>
        <p:txBody>
          <a:bodyPr lIns="0" tIns="0" rIns="0" bIns="0" anchor="ctr"/>
          <a:lstStyle/>
          <a:p>
            <a:pPr algn="ctr" eaLnBrk="1" hangingPunct="1">
              <a:lnSpc>
                <a:spcPct val="120000"/>
              </a:lnSpc>
            </a:pPr>
            <a:r>
              <a:rPr lang="en-US" sz="1300">
                <a:solidFill>
                  <a:srgbClr val="595959"/>
                </a:solidFill>
                <a:ea typeface="ＭＳ Ｐゴシック" pitchFamily="34" charset="-128"/>
              </a:rPr>
              <a:t>As-needed  low dose ICS-Formoterol</a:t>
            </a:r>
          </a:p>
        </p:txBody>
      </p:sp>
      <p:sp>
        <p:nvSpPr>
          <p:cNvPr id="66580" name="Rectangle 23"/>
          <p:cNvSpPr>
            <a:spLocks/>
          </p:cNvSpPr>
          <p:nvPr/>
        </p:nvSpPr>
        <p:spPr bwMode="auto">
          <a:xfrm>
            <a:off x="5916790" y="4941888"/>
            <a:ext cx="2857500" cy="508000"/>
          </a:xfrm>
          <a:prstGeom prst="rect">
            <a:avLst/>
          </a:prstGeom>
          <a:noFill/>
          <a:ln w="12700">
            <a:noFill/>
            <a:miter lim="800000"/>
            <a:headEnd/>
            <a:tailEnd/>
          </a:ln>
        </p:spPr>
        <p:txBody>
          <a:bodyPr lIns="0" tIns="0" rIns="0" bIns="0" anchor="ctr"/>
          <a:lstStyle/>
          <a:p>
            <a:pPr algn="ctr" eaLnBrk="1" hangingPunct="1">
              <a:lnSpc>
                <a:spcPct val="90000"/>
              </a:lnSpc>
            </a:pPr>
            <a:r>
              <a:rPr lang="en-US" sz="1300">
                <a:solidFill>
                  <a:srgbClr val="595959"/>
                </a:solidFill>
                <a:ea typeface="ＭＳ Ｐゴシック" pitchFamily="34" charset="-128"/>
              </a:rPr>
              <a:t>As-needed SABA or </a:t>
            </a:r>
            <a:br>
              <a:rPr lang="en-US" sz="1300">
                <a:solidFill>
                  <a:srgbClr val="595959"/>
                </a:solidFill>
                <a:ea typeface="ＭＳ Ｐゴシック" pitchFamily="34" charset="-128"/>
              </a:rPr>
            </a:br>
            <a:r>
              <a:rPr lang="en-US" sz="1300">
                <a:solidFill>
                  <a:srgbClr val="595959"/>
                </a:solidFill>
                <a:ea typeface="ＭＳ Ｐゴシック" pitchFamily="34" charset="-128"/>
              </a:rPr>
              <a:t>low dose ICS/formoterol</a:t>
            </a:r>
            <a:r>
              <a:rPr lang="en-US" sz="1300" baseline="30000">
                <a:solidFill>
                  <a:srgbClr val="595959"/>
                </a:solidFill>
                <a:ea typeface="ＭＳ Ｐゴシック" pitchFamily="34" charset="-128"/>
              </a:rPr>
              <a:t>#</a:t>
            </a:r>
          </a:p>
        </p:txBody>
      </p:sp>
      <p:sp>
        <p:nvSpPr>
          <p:cNvPr id="66581" name="Rectangle 24"/>
          <p:cNvSpPr>
            <a:spLocks/>
          </p:cNvSpPr>
          <p:nvPr/>
        </p:nvSpPr>
        <p:spPr bwMode="auto">
          <a:xfrm>
            <a:off x="5919613" y="3732213"/>
            <a:ext cx="1157111" cy="588962"/>
          </a:xfrm>
          <a:prstGeom prst="rect">
            <a:avLst/>
          </a:prstGeom>
          <a:noFill/>
          <a:ln w="12700">
            <a:noFill/>
            <a:miter lim="800000"/>
            <a:headEnd/>
            <a:tailEnd/>
          </a:ln>
        </p:spPr>
        <p:txBody>
          <a:bodyPr lIns="0" tIns="0" rIns="0" bIns="0"/>
          <a:lstStyle/>
          <a:p>
            <a:pPr algn="ctr" eaLnBrk="1" hangingPunct="1">
              <a:lnSpc>
                <a:spcPct val="110000"/>
              </a:lnSpc>
            </a:pPr>
            <a:r>
              <a:rPr lang="en-US" altLang="en-US" sz="1300">
                <a:solidFill>
                  <a:srgbClr val="000000"/>
                </a:solidFill>
                <a:ea typeface="ＭＳ Ｐゴシック" pitchFamily="34" charset="-128"/>
              </a:rPr>
              <a:t>Low dose </a:t>
            </a:r>
            <a:br>
              <a:rPr lang="en-US" altLang="en-US" sz="1300">
                <a:solidFill>
                  <a:srgbClr val="000000"/>
                </a:solidFill>
                <a:ea typeface="ＭＳ Ｐゴシック" pitchFamily="34" charset="-128"/>
              </a:rPr>
            </a:br>
            <a:r>
              <a:rPr lang="en-US" altLang="en-US" sz="1300">
                <a:solidFill>
                  <a:srgbClr val="000000"/>
                </a:solidFill>
                <a:ea typeface="ＭＳ Ｐゴシック" pitchFamily="34" charset="-128"/>
              </a:rPr>
              <a:t>ICS/LABA**</a:t>
            </a:r>
          </a:p>
        </p:txBody>
      </p:sp>
      <p:sp>
        <p:nvSpPr>
          <p:cNvPr id="66582" name="Rectangle 25"/>
          <p:cNvSpPr>
            <a:spLocks/>
          </p:cNvSpPr>
          <p:nvPr/>
        </p:nvSpPr>
        <p:spPr bwMode="auto">
          <a:xfrm>
            <a:off x="7076723" y="3419475"/>
            <a:ext cx="935566" cy="414338"/>
          </a:xfrm>
          <a:prstGeom prst="rect">
            <a:avLst/>
          </a:prstGeom>
          <a:noFill/>
          <a:ln w="12700">
            <a:noFill/>
            <a:miter lim="800000"/>
            <a:headEnd/>
            <a:tailEnd/>
          </a:ln>
        </p:spPr>
        <p:txBody>
          <a:bodyPr lIns="0" tIns="0" rIns="0" bIns="0"/>
          <a:lstStyle/>
          <a:p>
            <a:pPr algn="ctr" eaLnBrk="1" hangingPunct="1">
              <a:lnSpc>
                <a:spcPct val="110000"/>
              </a:lnSpc>
            </a:pPr>
            <a:r>
              <a:rPr lang="en-US" altLang="en-US" sz="1300">
                <a:solidFill>
                  <a:srgbClr val="000000"/>
                </a:solidFill>
                <a:ea typeface="ＭＳ Ｐゴシック" pitchFamily="34" charset="-128"/>
              </a:rPr>
              <a:t>Medium dose </a:t>
            </a:r>
            <a:br>
              <a:rPr lang="en-US" altLang="en-US" sz="1300">
                <a:solidFill>
                  <a:srgbClr val="000000"/>
                </a:solidFill>
                <a:ea typeface="ＭＳ Ｐゴシック" pitchFamily="34" charset="-128"/>
              </a:rPr>
            </a:br>
            <a:r>
              <a:rPr lang="en-US" altLang="en-US" sz="1300">
                <a:solidFill>
                  <a:srgbClr val="000000"/>
                </a:solidFill>
                <a:ea typeface="ＭＳ Ｐゴシック" pitchFamily="34" charset="-128"/>
              </a:rPr>
              <a:t>ICS/LABA</a:t>
            </a:r>
          </a:p>
        </p:txBody>
      </p:sp>
      <p:sp>
        <p:nvSpPr>
          <p:cNvPr id="66583" name="Rectangle 6"/>
          <p:cNvSpPr>
            <a:spLocks/>
          </p:cNvSpPr>
          <p:nvPr/>
        </p:nvSpPr>
        <p:spPr bwMode="auto">
          <a:xfrm>
            <a:off x="1291167" y="5892800"/>
            <a:ext cx="6604000" cy="406400"/>
          </a:xfrm>
          <a:prstGeom prst="rect">
            <a:avLst/>
          </a:prstGeom>
          <a:noFill/>
          <a:ln w="12700">
            <a:noFill/>
            <a:miter lim="800000"/>
            <a:headEnd/>
            <a:tailEnd/>
          </a:ln>
        </p:spPr>
        <p:txBody>
          <a:bodyPr lIns="0" tIns="0" rIns="40631" bIns="0"/>
          <a:lstStyle/>
          <a:p>
            <a:pPr marL="36513" eaLnBrk="1" hangingPunct="1"/>
            <a:r>
              <a:rPr lang="en-US" altLang="en-US" sz="1100">
                <a:solidFill>
                  <a:srgbClr val="134679"/>
                </a:solidFill>
                <a:ea typeface="ＭＳ Ｐゴシック" pitchFamily="34" charset="-128"/>
              </a:rPr>
              <a:t>*Not for children &lt;12 years</a:t>
            </a:r>
          </a:p>
          <a:p>
            <a:pPr marL="36513" eaLnBrk="1" hangingPunct="1"/>
            <a:r>
              <a:rPr lang="en-US" altLang="en-US" sz="1100">
                <a:solidFill>
                  <a:srgbClr val="134679"/>
                </a:solidFill>
                <a:ea typeface="ＭＳ Ｐゴシック" pitchFamily="34" charset="-128"/>
              </a:rPr>
              <a:t>**For children 6-11 years, the preferred Step 3 treatment is medium dose ICS</a:t>
            </a:r>
          </a:p>
          <a:p>
            <a:pPr marL="36513" eaLnBrk="1" hangingPunct="1"/>
            <a:r>
              <a:rPr lang="en-US" altLang="en-US" sz="1100">
                <a:solidFill>
                  <a:srgbClr val="134679"/>
                </a:solidFill>
                <a:ea typeface="ＭＳ Ｐゴシック" pitchFamily="34" charset="-128"/>
              </a:rPr>
              <a:t>#For patients prescribed BDP/formoterol or BUD/ formoterol maintenance and reliever therapy</a:t>
            </a:r>
          </a:p>
          <a:p>
            <a:pPr marL="36513" eaLnBrk="1" hangingPunct="1"/>
            <a:r>
              <a:rPr lang="en-AU" altLang="en-US" sz="1100">
                <a:solidFill>
                  <a:srgbClr val="134679"/>
                </a:solidFill>
                <a:ea typeface="ＭＳ Ｐゴシック" pitchFamily="34" charset="-128"/>
                <a:sym typeface="Wingdings 2" pitchFamily="18" charset="2"/>
              </a:rPr>
              <a:t></a:t>
            </a:r>
            <a:r>
              <a:rPr lang="en-AU" altLang="en-US" sz="1100">
                <a:solidFill>
                  <a:srgbClr val="134679"/>
                </a:solidFill>
                <a:ea typeface="ＭＳ Ｐゴシック" pitchFamily="34" charset="-128"/>
              </a:rPr>
              <a:t> Tiotropium by mist inhaler is an add-on treatment for patients ≥12 years with a history of exacerbations</a:t>
            </a:r>
            <a:endParaRPr lang="en-US" altLang="en-US" sz="1100">
              <a:solidFill>
                <a:srgbClr val="134679"/>
              </a:solidFill>
              <a:ea typeface="ＭＳ Ｐゴシック" pitchFamily="34" charset="-128"/>
            </a:endParaRPr>
          </a:p>
          <a:p>
            <a:pPr marL="36513" eaLnBrk="1" hangingPunct="1"/>
            <a:endParaRPr lang="en-US" altLang="en-US" sz="1100">
              <a:solidFill>
                <a:srgbClr val="134679"/>
              </a:solidFill>
              <a:ea typeface="ＭＳ Ｐゴシック" pitchFamily="34" charset="-128"/>
            </a:endParaRPr>
          </a:p>
        </p:txBody>
      </p:sp>
      <p:sp>
        <p:nvSpPr>
          <p:cNvPr id="27" name="Rectangle 20"/>
          <p:cNvSpPr>
            <a:spLocks/>
          </p:cNvSpPr>
          <p:nvPr/>
        </p:nvSpPr>
        <p:spPr bwMode="auto">
          <a:xfrm>
            <a:off x="7164211" y="4402141"/>
            <a:ext cx="936978" cy="566737"/>
          </a:xfrm>
          <a:prstGeom prst="rect">
            <a:avLst/>
          </a:prstGeom>
          <a:noFill/>
          <a:ln>
            <a:noFill/>
          </a:ln>
          <a:extLst/>
        </p:spPr>
        <p:txBody>
          <a:bodyPr lIns="0" tIns="0" rIns="0" bIns="0"/>
          <a:lstStyle/>
          <a:p>
            <a:pPr eaLnBrk="1" fontAlgn="auto" hangingPunct="1">
              <a:spcBef>
                <a:spcPts val="0"/>
              </a:spcBef>
              <a:spcAft>
                <a:spcPts val="0"/>
              </a:spcAft>
              <a:defRPr/>
            </a:pPr>
            <a:r>
              <a:rPr lang="en-US" sz="900" i="1" kern="0">
                <a:solidFill>
                  <a:prstClr val="black">
                    <a:lumMod val="65000"/>
                    <a:lumOff val="35000"/>
                  </a:prstClr>
                </a:solidFill>
                <a:latin typeface="Arial"/>
                <a:ea typeface="ＭＳ Ｐゴシック" charset="0"/>
                <a:cs typeface="Arial"/>
                <a:sym typeface="Arial Italic" charset="0"/>
              </a:rPr>
              <a:t>Add tiotropium*</a:t>
            </a:r>
            <a:r>
              <a:rPr lang="en-US" sz="900" kern="0">
                <a:solidFill>
                  <a:prstClr val="black">
                    <a:lumMod val="65000"/>
                    <a:lumOff val="35000"/>
                  </a:prstClr>
                </a:solidFill>
                <a:latin typeface="Arial"/>
                <a:ea typeface="ＭＳ Ｐゴシック" charset="0"/>
                <a:cs typeface="Arial"/>
                <a:sym typeface="Wingdings 2"/>
              </a:rPr>
              <a:t></a:t>
            </a:r>
            <a:endParaRPr lang="en-US" sz="900" kern="0" dirty="0">
              <a:solidFill>
                <a:prstClr val="black">
                  <a:lumMod val="65000"/>
                  <a:lumOff val="35000"/>
                </a:prstClr>
              </a:solidFill>
              <a:latin typeface="Arial"/>
              <a:ea typeface="ＭＳ Ｐゴシック" charset="0"/>
              <a:cs typeface="Arial"/>
              <a:sym typeface="Arial Italic" charset="0"/>
            </a:endParaRPr>
          </a:p>
          <a:p>
            <a:pPr eaLnBrk="1" fontAlgn="auto" hangingPunct="1">
              <a:spcBef>
                <a:spcPts val="0"/>
              </a:spcBef>
              <a:spcAft>
                <a:spcPts val="0"/>
              </a:spcAft>
              <a:defRPr/>
            </a:pPr>
            <a:r>
              <a:rPr lang="en-US" sz="900" i="1" kern="0" dirty="0">
                <a:solidFill>
                  <a:prstClr val="black">
                    <a:lumMod val="65000"/>
                    <a:lumOff val="35000"/>
                  </a:prstClr>
                </a:solidFill>
                <a:latin typeface="Arial"/>
                <a:ea typeface="ＭＳ Ｐゴシック" charset="0"/>
                <a:cs typeface="Arial"/>
                <a:sym typeface="Arial Italic" charset="0"/>
              </a:rPr>
              <a:t>High dose ICS </a:t>
            </a:r>
            <a:br>
              <a:rPr lang="en-US" sz="900" i="1" kern="0" dirty="0">
                <a:solidFill>
                  <a:prstClr val="black">
                    <a:lumMod val="65000"/>
                    <a:lumOff val="35000"/>
                  </a:prstClr>
                </a:solidFill>
                <a:latin typeface="Arial"/>
                <a:ea typeface="ＭＳ Ｐゴシック" charset="0"/>
                <a:cs typeface="Arial"/>
                <a:sym typeface="Arial Italic" charset="0"/>
              </a:rPr>
            </a:br>
            <a:r>
              <a:rPr lang="en-US" sz="900" i="1" kern="0" dirty="0">
                <a:solidFill>
                  <a:prstClr val="black">
                    <a:lumMod val="65000"/>
                    <a:lumOff val="35000"/>
                  </a:prstClr>
                </a:solidFill>
                <a:latin typeface="Arial"/>
                <a:ea typeface="ＭＳ Ｐゴシック" charset="0"/>
                <a:cs typeface="Arial"/>
                <a:sym typeface="Arial Italic" charset="0"/>
              </a:rPr>
              <a:t>+ LTRA </a:t>
            </a:r>
            <a:br>
              <a:rPr lang="en-US" sz="900" i="1" kern="0" dirty="0">
                <a:solidFill>
                  <a:prstClr val="black">
                    <a:lumMod val="65000"/>
                    <a:lumOff val="35000"/>
                  </a:prstClr>
                </a:solidFill>
                <a:latin typeface="Arial"/>
                <a:ea typeface="ＭＳ Ｐゴシック" charset="0"/>
                <a:cs typeface="Arial"/>
                <a:sym typeface="Arial Italic" charset="0"/>
              </a:rPr>
            </a:br>
            <a:r>
              <a:rPr lang="en-US" sz="900" i="1" kern="0" dirty="0">
                <a:solidFill>
                  <a:prstClr val="black">
                    <a:lumMod val="65000"/>
                    <a:lumOff val="35000"/>
                  </a:prstClr>
                </a:solidFill>
                <a:latin typeface="Arial"/>
                <a:ea typeface="ＭＳ Ｐゴシック" charset="0"/>
                <a:cs typeface="Arial"/>
                <a:sym typeface="Arial Italic" charset="0"/>
              </a:rPr>
              <a:t>(or + </a:t>
            </a:r>
            <a:r>
              <a:rPr lang="en-US" sz="900" i="1" kern="0" dirty="0" err="1">
                <a:solidFill>
                  <a:prstClr val="black">
                    <a:lumMod val="65000"/>
                    <a:lumOff val="35000"/>
                  </a:prstClr>
                </a:solidFill>
                <a:latin typeface="Arial"/>
                <a:ea typeface="ＭＳ Ｐゴシック" charset="0"/>
                <a:cs typeface="Arial"/>
                <a:sym typeface="Arial Italic" charset="0"/>
              </a:rPr>
              <a:t>theoph</a:t>
            </a:r>
            <a:r>
              <a:rPr lang="en-US" sz="900" i="1" kern="0" dirty="0">
                <a:solidFill>
                  <a:prstClr val="black">
                    <a:lumMod val="65000"/>
                    <a:lumOff val="35000"/>
                  </a:prstClr>
                </a:solidFill>
                <a:latin typeface="Arial"/>
                <a:ea typeface="ＭＳ Ｐゴシック" charset="0"/>
                <a:cs typeface="Arial"/>
                <a:sym typeface="Arial Italic" charset="0"/>
              </a:rPr>
              <a:t>*)</a:t>
            </a:r>
          </a:p>
        </p:txBody>
      </p:sp>
      <p:sp>
        <p:nvSpPr>
          <p:cNvPr id="28" name="Rectangle 21"/>
          <p:cNvSpPr>
            <a:spLocks/>
          </p:cNvSpPr>
          <p:nvPr/>
        </p:nvSpPr>
        <p:spPr bwMode="auto">
          <a:xfrm>
            <a:off x="8171745" y="4414838"/>
            <a:ext cx="688622" cy="436562"/>
          </a:xfrm>
          <a:prstGeom prst="rect">
            <a:avLst/>
          </a:prstGeom>
          <a:noFill/>
          <a:ln>
            <a:noFill/>
          </a:ln>
          <a:extLst/>
        </p:spPr>
        <p:txBody>
          <a:bodyPr lIns="0" tIns="0" rIns="0" bIns="0"/>
          <a:lstStyle/>
          <a:p>
            <a:pPr eaLnBrk="1" fontAlgn="auto" hangingPunct="1">
              <a:lnSpc>
                <a:spcPct val="90000"/>
              </a:lnSpc>
              <a:spcBef>
                <a:spcPts val="0"/>
              </a:spcBef>
              <a:spcAft>
                <a:spcPts val="0"/>
              </a:spcAft>
              <a:defRPr/>
            </a:pPr>
            <a:r>
              <a:rPr lang="en-US" sz="900" i="1" kern="0">
                <a:solidFill>
                  <a:prstClr val="black">
                    <a:lumMod val="65000"/>
                    <a:lumOff val="35000"/>
                  </a:prstClr>
                </a:solidFill>
                <a:latin typeface="Arial"/>
                <a:ea typeface="ＭＳ Ｐゴシック" charset="0"/>
                <a:cs typeface="Arial"/>
                <a:sym typeface="Arial Italic" charset="0"/>
              </a:rPr>
              <a:t>Add </a:t>
            </a:r>
            <a:r>
              <a:rPr lang="en-US" sz="900" i="1" kern="0" dirty="0">
                <a:solidFill>
                  <a:prstClr val="black">
                    <a:lumMod val="65000"/>
                    <a:lumOff val="35000"/>
                  </a:prstClr>
                </a:solidFill>
                <a:latin typeface="Arial"/>
                <a:ea typeface="ＭＳ Ｐゴシック" charset="0"/>
                <a:cs typeface="Arial"/>
                <a:sym typeface="Arial Italic" charset="0"/>
              </a:rPr>
              <a:t>low </a:t>
            </a:r>
            <a:br>
              <a:rPr lang="en-US" sz="900" i="1" kern="0" dirty="0">
                <a:solidFill>
                  <a:prstClr val="black">
                    <a:lumMod val="65000"/>
                    <a:lumOff val="35000"/>
                  </a:prstClr>
                </a:solidFill>
                <a:latin typeface="Arial"/>
                <a:ea typeface="ＭＳ Ｐゴシック" charset="0"/>
                <a:cs typeface="Arial"/>
                <a:sym typeface="Arial Italic" charset="0"/>
              </a:rPr>
            </a:br>
            <a:r>
              <a:rPr lang="en-US" sz="900" i="1" kern="0" dirty="0">
                <a:solidFill>
                  <a:prstClr val="black">
                    <a:lumMod val="65000"/>
                    <a:lumOff val="35000"/>
                  </a:prstClr>
                </a:solidFill>
                <a:latin typeface="Arial"/>
                <a:ea typeface="ＭＳ Ｐゴシック" charset="0"/>
                <a:cs typeface="Arial"/>
                <a:sym typeface="Arial Italic" charset="0"/>
              </a:rPr>
              <a:t>dose OCS</a:t>
            </a:r>
          </a:p>
        </p:txBody>
      </p:sp>
      <p:sp>
        <p:nvSpPr>
          <p:cNvPr id="29" name="Rectangle 34"/>
          <p:cNvSpPr>
            <a:spLocks/>
          </p:cNvSpPr>
          <p:nvPr/>
        </p:nvSpPr>
        <p:spPr bwMode="auto">
          <a:xfrm>
            <a:off x="8012289" y="2940050"/>
            <a:ext cx="848078" cy="717550"/>
          </a:xfrm>
          <a:prstGeom prst="rect">
            <a:avLst/>
          </a:prstGeom>
          <a:noFill/>
          <a:ln>
            <a:noFill/>
          </a:ln>
          <a:extLst/>
        </p:spPr>
        <p:txBody>
          <a:bodyPr lIns="0" tIns="0" rIns="0" bIns="0"/>
          <a:lstStyle/>
          <a:p>
            <a:pPr algn="ctr" eaLnBrk="1" fontAlgn="auto" hangingPunct="1">
              <a:lnSpc>
                <a:spcPct val="90000"/>
              </a:lnSpc>
              <a:spcBef>
                <a:spcPts val="0"/>
              </a:spcBef>
              <a:spcAft>
                <a:spcPts val="0"/>
              </a:spcAft>
              <a:defRPr/>
            </a:pPr>
            <a:r>
              <a:rPr lang="en-US" sz="1050" kern="700">
                <a:solidFill>
                  <a:prstClr val="black"/>
                </a:solidFill>
                <a:latin typeface="Arial"/>
                <a:cs typeface="Arial"/>
              </a:rPr>
              <a:t>Refer for </a:t>
            </a:r>
            <a:br>
              <a:rPr lang="en-US" sz="1050" kern="700">
                <a:solidFill>
                  <a:prstClr val="black"/>
                </a:solidFill>
                <a:latin typeface="Arial"/>
                <a:cs typeface="Arial"/>
              </a:rPr>
            </a:br>
            <a:r>
              <a:rPr lang="en-US" sz="1050" kern="700">
                <a:solidFill>
                  <a:prstClr val="black"/>
                </a:solidFill>
                <a:latin typeface="Arial"/>
                <a:cs typeface="Arial"/>
              </a:rPr>
              <a:t>add-on treatment </a:t>
            </a:r>
          </a:p>
          <a:p>
            <a:pPr algn="ctr" eaLnBrk="1" fontAlgn="auto" hangingPunct="1">
              <a:lnSpc>
                <a:spcPct val="90000"/>
              </a:lnSpc>
              <a:spcBef>
                <a:spcPts val="0"/>
              </a:spcBef>
              <a:spcAft>
                <a:spcPts val="0"/>
              </a:spcAft>
              <a:defRPr/>
            </a:pPr>
            <a:r>
              <a:rPr lang="en-US" sz="900" kern="700">
                <a:solidFill>
                  <a:prstClr val="black"/>
                </a:solidFill>
                <a:latin typeface="Arial"/>
                <a:cs typeface="Arial"/>
              </a:rPr>
              <a:t>e.g. </a:t>
            </a:r>
          </a:p>
          <a:p>
            <a:pPr algn="ctr" eaLnBrk="1" fontAlgn="auto" hangingPunct="1">
              <a:lnSpc>
                <a:spcPct val="90000"/>
              </a:lnSpc>
              <a:spcBef>
                <a:spcPts val="0"/>
              </a:spcBef>
              <a:spcAft>
                <a:spcPts val="0"/>
              </a:spcAft>
              <a:defRPr/>
            </a:pPr>
            <a:r>
              <a:rPr lang="en-US" sz="900" kern="700">
                <a:solidFill>
                  <a:prstClr val="black"/>
                </a:solidFill>
                <a:latin typeface="Arial"/>
                <a:cs typeface="Arial"/>
              </a:rPr>
              <a:t>tiotropium,*</a:t>
            </a:r>
            <a:r>
              <a:rPr lang="en-US" sz="900" kern="700" baseline="30000">
                <a:solidFill>
                  <a:prstClr val="black"/>
                </a:solidFill>
                <a:latin typeface="Arial"/>
                <a:cs typeface="Arial"/>
                <a:sym typeface="Wingdings 2"/>
              </a:rPr>
              <a:t></a:t>
            </a:r>
            <a:r>
              <a:rPr lang="en-US" sz="900" kern="700">
                <a:solidFill>
                  <a:prstClr val="black"/>
                </a:solidFill>
                <a:latin typeface="Arial"/>
                <a:cs typeface="Arial"/>
              </a:rPr>
              <a:t> omalizumab, mepolizumab*</a:t>
            </a: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85800" y="223838"/>
            <a:ext cx="7772400" cy="685800"/>
          </a:xfrm>
        </p:spPr>
        <p:txBody>
          <a:bodyPr/>
          <a:lstStyle/>
          <a:p>
            <a:r>
              <a:rPr lang="en-US" sz="3200" smtClean="0">
                <a:latin typeface="Times New Roman" pitchFamily="18" charset="0"/>
                <a:cs typeface="Times New Roman" pitchFamily="18" charset="0"/>
              </a:rPr>
              <a:t>Angiotensin-converting Enzyme Inhibitor–induced Cough</a:t>
            </a:r>
          </a:p>
        </p:txBody>
      </p:sp>
      <p:sp>
        <p:nvSpPr>
          <p:cNvPr id="3" name="Content Placeholder 2"/>
          <p:cNvSpPr>
            <a:spLocks noGrp="1"/>
          </p:cNvSpPr>
          <p:nvPr>
            <p:ph idx="1"/>
          </p:nvPr>
        </p:nvSpPr>
        <p:spPr>
          <a:xfrm>
            <a:off x="277990" y="1517650"/>
            <a:ext cx="8609188" cy="5135563"/>
          </a:xfrm>
        </p:spPr>
        <p:txBody>
          <a:bodyPr/>
          <a:lstStyle/>
          <a:p>
            <a:pPr>
              <a:defRPr/>
            </a:pPr>
            <a:r>
              <a:rPr lang="en-US" sz="2400" b="1" dirty="0">
                <a:latin typeface="Times New Roman" pitchFamily="18" charset="0"/>
                <a:cs typeface="Times New Roman" pitchFamily="18" charset="0"/>
              </a:rPr>
              <a:t>Cough due to ACE inhibitors is a drug class effect, not dose related, and may occur a few </a:t>
            </a:r>
            <a:r>
              <a:rPr lang="en-US" sz="2400" b="1" dirty="0">
                <a:solidFill>
                  <a:srgbClr val="FFFF00"/>
                </a:solidFill>
                <a:latin typeface="Times New Roman" pitchFamily="18" charset="0"/>
                <a:cs typeface="Times New Roman" pitchFamily="18" charset="0"/>
              </a:rPr>
              <a:t>hours to weeks or months </a:t>
            </a:r>
            <a:r>
              <a:rPr lang="en-US" sz="2400" b="1" dirty="0">
                <a:latin typeface="Times New Roman" pitchFamily="18" charset="0"/>
                <a:cs typeface="Times New Roman" pitchFamily="18" charset="0"/>
              </a:rPr>
              <a:t>after a patient takes the first dose of the ACE inhibitor. </a:t>
            </a:r>
          </a:p>
          <a:p>
            <a:pPr marL="0" indent="0">
              <a:buFont typeface="Wingdings" pitchFamily="2" charset="2"/>
              <a:buNone/>
              <a:defRPr/>
            </a:pPr>
            <a:endParaRPr lang="en-US" sz="2400" b="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The diagnosis of ACE inhibitor–induced cough can only be established when cough disappears with elimination of the drug. The </a:t>
            </a:r>
            <a:r>
              <a:rPr lang="en-US" sz="2400" b="1" dirty="0">
                <a:solidFill>
                  <a:srgbClr val="FFFF00"/>
                </a:solidFill>
                <a:latin typeface="Times New Roman" pitchFamily="18" charset="0"/>
                <a:cs typeface="Times New Roman" pitchFamily="18" charset="0"/>
              </a:rPr>
              <a:t>median time to resolution is 4 </a:t>
            </a:r>
            <a:r>
              <a:rPr lang="en-US" sz="2400" b="1" dirty="0">
                <a:latin typeface="Times New Roman" pitchFamily="18" charset="0"/>
                <a:cs typeface="Times New Roman" pitchFamily="18" charset="0"/>
              </a:rPr>
              <a:t>weeks. </a:t>
            </a:r>
          </a:p>
          <a:p>
            <a:pPr marL="0" indent="0">
              <a:buFont typeface="Wingdings" pitchFamily="2" charset="2"/>
              <a:buNone/>
              <a:defRPr/>
            </a:pPr>
            <a:endParaRPr lang="en-US" sz="2400" b="1" dirty="0">
              <a:latin typeface="Times New Roman" pitchFamily="18" charset="0"/>
              <a:cs typeface="Times New Roman" pitchFamily="18" charset="0"/>
            </a:endParaRPr>
          </a:p>
          <a:p>
            <a:pPr>
              <a:defRPr/>
            </a:pPr>
            <a:r>
              <a:rPr lang="en-US" sz="2400" b="1" dirty="0" smtClean="0">
                <a:latin typeface="Times New Roman" pitchFamily="18" charset="0"/>
                <a:cs typeface="Times New Roman" pitchFamily="18" charset="0"/>
              </a:rPr>
              <a:t>Substituting </a:t>
            </a:r>
            <a:r>
              <a:rPr lang="en-US" sz="2400" b="1" dirty="0">
                <a:latin typeface="Times New Roman" pitchFamily="18" charset="0"/>
                <a:cs typeface="Times New Roman" pitchFamily="18" charset="0"/>
              </a:rPr>
              <a:t>an </a:t>
            </a:r>
            <a:r>
              <a:rPr lang="en-US" sz="2400" b="1" dirty="0">
                <a:solidFill>
                  <a:srgbClr val="FFFF00"/>
                </a:solidFill>
                <a:latin typeface="Times New Roman" pitchFamily="18" charset="0"/>
                <a:cs typeface="Times New Roman" pitchFamily="18" charset="0"/>
              </a:rPr>
              <a:t>angiotensin II receptor antagonist </a:t>
            </a:r>
            <a:r>
              <a:rPr lang="en-US" sz="2400" b="1" dirty="0">
                <a:latin typeface="Times New Roman" pitchFamily="18" charset="0"/>
                <a:cs typeface="Times New Roman" pitchFamily="18" charset="0"/>
              </a:rPr>
              <a:t>for the ACE inhibitor can also eliminate an ACE inhibitor–induced cough.</a:t>
            </a:r>
          </a:p>
          <a:p>
            <a:pPr>
              <a:defRPr/>
            </a:pPr>
            <a:endParaRPr lang="en-US" sz="24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1.bp.blogspot.com/-qddzDyKBjpk/TgFHa9-GJOI/AAAAAAAAAA4/NgOYwfo10-c/s1600/Asthma+vs+COPD.png"/>
          <p:cNvPicPr>
            <a:picLocks noChangeAspect="1" noChangeArrowheads="1"/>
          </p:cNvPicPr>
          <p:nvPr/>
        </p:nvPicPr>
        <p:blipFill>
          <a:blip r:embed="rId3"/>
          <a:srcRect/>
          <a:stretch>
            <a:fillRect/>
          </a:stretch>
        </p:blipFill>
        <p:spPr bwMode="auto">
          <a:xfrm>
            <a:off x="0" y="25400"/>
            <a:ext cx="9144000" cy="683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Hb-rich 300">
  <a:themeElements>
    <a:clrScheme name="Hb-rich 30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b-rich 3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charset="0"/>
          </a:defRPr>
        </a:defPPr>
      </a:lstStyle>
    </a:lnDef>
  </a:objectDefaults>
  <a:extraClrSchemeLst>
    <a:extraClrScheme>
      <a:clrScheme name="Hb-rich 30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b-rich 30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b-rich 30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b-rich 30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b-rich 3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b-rich 3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b-rich 3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618</TotalTime>
  <Words>2144</Words>
  <Application>Microsoft Office PowerPoint</Application>
  <PresentationFormat>On-screen Show (4:3)</PresentationFormat>
  <Paragraphs>501</Paragraphs>
  <Slides>88</Slides>
  <Notes>29</Notes>
  <HiddenSlides>0</HiddenSlides>
  <MMClips>0</MMClips>
  <ScaleCrop>false</ScaleCrop>
  <HeadingPairs>
    <vt:vector size="8" baseType="variant">
      <vt:variant>
        <vt:lpstr>Fonts Used</vt:lpstr>
      </vt:variant>
      <vt:variant>
        <vt:i4>26</vt:i4>
      </vt:variant>
      <vt:variant>
        <vt:lpstr>Theme</vt:lpstr>
      </vt:variant>
      <vt:variant>
        <vt:i4>6</vt:i4>
      </vt:variant>
      <vt:variant>
        <vt:lpstr>Embedded OLE Servers</vt:lpstr>
      </vt:variant>
      <vt:variant>
        <vt:i4>1</vt:i4>
      </vt:variant>
      <vt:variant>
        <vt:lpstr>Slide Titles</vt:lpstr>
      </vt:variant>
      <vt:variant>
        <vt:i4>88</vt:i4>
      </vt:variant>
    </vt:vector>
  </HeadingPairs>
  <TitlesOfParts>
    <vt:vector size="121" baseType="lpstr">
      <vt:lpstr>ＭＳ Ｐゴシック</vt:lpstr>
      <vt:lpstr>Arial</vt:lpstr>
      <vt:lpstr>Arial Black</vt:lpstr>
      <vt:lpstr>Arial Bold</vt:lpstr>
      <vt:lpstr>Arial Italic</vt:lpstr>
      <vt:lpstr>Arial Narrow</vt:lpstr>
      <vt:lpstr>Calibri</vt:lpstr>
      <vt:lpstr>Calibri Light</vt:lpstr>
      <vt:lpstr>Cambria</vt:lpstr>
      <vt:lpstr>Corbel</vt:lpstr>
      <vt:lpstr>Helvetica Neue LT Std 35 Thin</vt:lpstr>
      <vt:lpstr>Helvetica Neue LT Std 55 Roman</vt:lpstr>
      <vt:lpstr>Lucida Sans Unicode</vt:lpstr>
      <vt:lpstr>Microsoft Yi Baiti</vt:lpstr>
      <vt:lpstr>Mongolian Baiti</vt:lpstr>
      <vt:lpstr>Segoe UI Semibold</vt:lpstr>
      <vt:lpstr>Segoe UI Symbol</vt:lpstr>
      <vt:lpstr>Sitka Display</vt:lpstr>
      <vt:lpstr>Sitka Heading</vt:lpstr>
      <vt:lpstr>Source Sans Pro</vt:lpstr>
      <vt:lpstr>Times New Roman</vt:lpstr>
      <vt:lpstr>Verdana</vt:lpstr>
      <vt:lpstr>Wingdings</vt:lpstr>
      <vt:lpstr>Wingdings 2</vt:lpstr>
      <vt:lpstr>Wingdings 3</vt:lpstr>
      <vt:lpstr>ヒラギノ角ゴ ProN W3</vt:lpstr>
      <vt:lpstr>Concourse</vt:lpstr>
      <vt:lpstr>2_Hb-rich 300</vt:lpstr>
      <vt:lpstr>5_Custom Design</vt:lpstr>
      <vt:lpstr>Module</vt:lpstr>
      <vt:lpstr>1_Office Theme</vt:lpstr>
      <vt:lpstr>2_Custom Design</vt:lpstr>
      <vt:lpstr>Photo Editor Photo</vt:lpstr>
      <vt:lpstr>PowerPoint Presentation</vt:lpstr>
      <vt:lpstr>PowerPoint Presentation</vt:lpstr>
      <vt:lpstr>PowerPoint Presentation</vt:lpstr>
      <vt:lpstr>PowerPoint Presentation</vt:lpstr>
      <vt:lpstr>PowerPoint Presentation</vt:lpstr>
      <vt:lpstr>What i your diagnosis</vt:lpstr>
      <vt:lpstr> What is the most probable diagnosis ?   a. Bronchial asthma b. COPD c. Bronchiectasis  d. Extrinsic allergic alveolitis  </vt:lpstr>
      <vt:lpstr>PowerPoint Presentation</vt:lpstr>
      <vt:lpstr>PowerPoint Presentation</vt:lpstr>
      <vt:lpstr> All of the following are the main cause of airway obstruction in asthma except:   a. Bronchospasm  B. Mucus Hypersecretion C. Inflammation Of Bronchial Wall D. Extra bronchial compression     </vt:lpstr>
      <vt:lpstr>PowerPoint Presentation</vt:lpstr>
      <vt:lpstr>What is an asthma attack? </vt:lpstr>
      <vt:lpstr>Asthma: Pathological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 History</vt:lpstr>
      <vt:lpstr>Patient History</vt:lpstr>
      <vt:lpstr>Physical Examination</vt:lpstr>
      <vt:lpstr>PowerPoint Presentation</vt:lpstr>
      <vt:lpstr>Complications </vt:lpstr>
      <vt:lpstr>  Which is the diagnostic test you will order to confirm diagnosis of asthmatic patient?   (a) ABGs  (b) PFTs (PEFR or FEV1)  (c) Pulse oximetry  (d) CXR </vt:lpstr>
      <vt:lpstr>Diagnostic testing</vt:lpstr>
      <vt:lpstr>PowerPoint Presentation</vt:lpstr>
      <vt:lpstr>PowerPoint Presentation</vt:lpstr>
      <vt:lpstr>PowerPoint Presentation</vt:lpstr>
      <vt:lpstr>Reversibility and variability of  Airflow Obstruction</vt:lpstr>
      <vt:lpstr>Typical spirometric tracings</vt:lpstr>
      <vt:lpstr>PowerPoint Presentation</vt:lpstr>
      <vt:lpstr>PowerPoint Presentation</vt:lpstr>
      <vt:lpstr>Obstructive airway defect is characterized on PFT by which one of the following   a. Reduced FEV1/FVC ratio b. Decreased total lung capacity  c. Reduced residual volume  d. Decrease in diffusing capacity </vt:lpstr>
      <vt:lpstr>PowerPoint Presentation</vt:lpstr>
      <vt:lpstr>PowerPoint Presentation</vt:lpstr>
      <vt:lpstr>PowerPoint Presentation</vt:lpstr>
      <vt:lpstr>CXR</vt:lpstr>
      <vt:lpstr>PowerPoint Presentation</vt:lpstr>
      <vt:lpstr> Which one of the following is the first-line therapy in the management of an acute asthma attack   a. Steroids b. β2-agonists c. Theophylline d. Antibiotics e. Magnesium sulfate </vt:lpstr>
      <vt:lpstr>PowerPoint Presentation</vt:lpstr>
      <vt:lpstr>PowerPoint Presentation</vt:lpstr>
      <vt:lpstr>PowerPoint Presentation</vt:lpstr>
      <vt:lpstr>  All of the following are accurate indicators of a severe asthmatic attack except:   (a) The presence of wheezing  (b) The use of accessory muscles  (c) The presence of diaphoresis and cyanosis  (d) The presence of a pulsus paradoxus &gt; 12mmHg </vt:lpstr>
      <vt:lpstr>Acute severe asthma</vt:lpstr>
      <vt:lpstr>Life-threatening asthma</vt:lpstr>
      <vt:lpstr> The cornerstone drug of choice for the control of asthmatic patient is:   (a) Inhaled Corticosteroids  (b) Atropine  (c) Inhaled beta-adrenergic agents  (d) Subcutaneous beta-adrenergic agents </vt:lpstr>
      <vt:lpstr>Key Components of Asthma Therapy</vt:lpstr>
      <vt:lpstr>I- Patient Education in the Clinic</vt:lpstr>
      <vt:lpstr>II- Trigger control</vt:lpstr>
      <vt:lpstr>PowerPoint Presentation</vt:lpstr>
      <vt:lpstr>PowerPoint Presentation</vt:lpstr>
      <vt:lpstr>PowerPoint Presentation</vt:lpstr>
      <vt:lpstr>PowerPoint Presentation</vt:lpstr>
      <vt:lpstr>PowerPoint Presentation</vt:lpstr>
      <vt:lpstr>A Lot Going On Beneath The Surface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Inhaled Corticosteroid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Initiative for Asthma (GINA)   What’s new in GINA 2018?</vt:lpstr>
      <vt:lpstr>Step 1 – As-needed  low dose ICS-Formoterol </vt:lpstr>
      <vt:lpstr>Angiotensin-converting Enzyme Inhibitor–induced Cough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Bronchical asthma case senario</dc:title>
  <dc:creator>Windows User</dc:creator>
  <cp:lastModifiedBy>Admin</cp:lastModifiedBy>
  <cp:revision>32</cp:revision>
  <dcterms:created xsi:type="dcterms:W3CDTF">2022-10-04T20:04:53Z</dcterms:created>
  <dcterms:modified xsi:type="dcterms:W3CDTF">2023-09-13T08:05:19Z</dcterms:modified>
</cp:coreProperties>
</file>