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852" r:id="rId2"/>
    <p:sldId id="830" r:id="rId3"/>
    <p:sldId id="258" r:id="rId4"/>
    <p:sldId id="831" r:id="rId5"/>
    <p:sldId id="842" r:id="rId6"/>
    <p:sldId id="798" r:id="rId7"/>
    <p:sldId id="843" r:id="rId8"/>
    <p:sldId id="834" r:id="rId9"/>
    <p:sldId id="262" r:id="rId10"/>
    <p:sldId id="844" r:id="rId11"/>
    <p:sldId id="845" r:id="rId12"/>
    <p:sldId id="846" r:id="rId13"/>
    <p:sldId id="827" r:id="rId14"/>
    <p:sldId id="847" r:id="rId15"/>
    <p:sldId id="284" r:id="rId16"/>
    <p:sldId id="800" r:id="rId17"/>
    <p:sldId id="848" r:id="rId18"/>
    <p:sldId id="299" r:id="rId19"/>
    <p:sldId id="826" r:id="rId20"/>
    <p:sldId id="809" r:id="rId21"/>
    <p:sldId id="840" r:id="rId22"/>
    <p:sldId id="808" r:id="rId23"/>
    <p:sldId id="802" r:id="rId24"/>
    <p:sldId id="825" r:id="rId25"/>
    <p:sldId id="814" r:id="rId26"/>
    <p:sldId id="264" r:id="rId27"/>
    <p:sldId id="821" r:id="rId28"/>
    <p:sldId id="849" r:id="rId29"/>
    <p:sldId id="841" r:id="rId30"/>
    <p:sldId id="850" r:id="rId31"/>
    <p:sldId id="811" r:id="rId32"/>
    <p:sldId id="267" r:id="rId33"/>
    <p:sldId id="810" r:id="rId34"/>
    <p:sldId id="823" r:id="rId35"/>
    <p:sldId id="268" r:id="rId36"/>
    <p:sldId id="822" r:id="rId37"/>
    <p:sldId id="819" r:id="rId38"/>
    <p:sldId id="815" r:id="rId39"/>
    <p:sldId id="273" r:id="rId40"/>
    <p:sldId id="816" r:id="rId41"/>
    <p:sldId id="817" r:id="rId42"/>
    <p:sldId id="271" r:id="rId43"/>
    <p:sldId id="292" r:id="rId44"/>
    <p:sldId id="287" r:id="rId45"/>
    <p:sldId id="294" r:id="rId46"/>
    <p:sldId id="851" r:id="rId47"/>
  </p:sldIdLst>
  <p:sldSz cx="9144000" cy="6858000" type="screen4x3"/>
  <p:notesSz cx="6858000" cy="9144000"/>
  <p:custDataLst>
    <p:tags r:id="rId49"/>
  </p:custDataLst>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749" autoAdjust="0"/>
  </p:normalViewPr>
  <p:slideViewPr>
    <p:cSldViewPr>
      <p:cViewPr>
        <p:scale>
          <a:sx n="71" d="100"/>
          <a:sy n="71" d="100"/>
        </p:scale>
        <p:origin x="-1356" y="-41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idx="1"/>
          </p:nvPr>
        </p:nvSpPr>
        <p:spPr bwMode="auto">
          <a:xfrm>
            <a:off x="1588"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endParaRPr lang="en-US" noProof="0"/>
          </a:p>
          <a:p>
            <a:pPr lvl="1"/>
            <a:r>
              <a:rPr lang="ar-SA" noProof="0"/>
              <a:t>المستوى الثاني</a:t>
            </a:r>
            <a:endParaRPr lang="en-US" noProof="0"/>
          </a:p>
          <a:p>
            <a:pPr lvl="2"/>
            <a:r>
              <a:rPr lang="ar-SA" noProof="0"/>
              <a:t>المستوى الثالث</a:t>
            </a:r>
            <a:endParaRPr lang="en-US" noProof="0"/>
          </a:p>
          <a:p>
            <a:pPr lvl="3"/>
            <a:r>
              <a:rPr lang="ar-SA" noProof="0"/>
              <a:t>المستوى الرابع</a:t>
            </a:r>
            <a:endParaRPr lang="en-US" noProof="0"/>
          </a:p>
          <a:p>
            <a:pPr lvl="4"/>
            <a:r>
              <a:rPr lang="ar-SA" noProof="0"/>
              <a:t>المستوى الخامس</a:t>
            </a:r>
            <a:endParaRPr lang="en-US" noProof="0"/>
          </a:p>
        </p:txBody>
      </p:sp>
      <p:sp>
        <p:nvSpPr>
          <p:cNvPr id="37894" name="Rectangle 6"/>
          <p:cNvSpPr>
            <a:spLocks noGrp="1" noChangeArrowheads="1"/>
          </p:cNvSpPr>
          <p:nvPr>
            <p:ph type="ftr" sz="quarter" idx="4"/>
          </p:nvPr>
        </p:nvSpPr>
        <p:spPr bwMode="auto">
          <a:xfrm>
            <a:off x="388620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5" name="Rectangle 7"/>
          <p:cNvSpPr>
            <a:spLocks noGrp="1" noChangeArrowheads="1"/>
          </p:cNvSpPr>
          <p:nvPr>
            <p:ph type="sldNum" sz="quarter" idx="5"/>
          </p:nvPr>
        </p:nvSpPr>
        <p:spPr bwMode="auto">
          <a:xfrm>
            <a:off x="1588"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F554330F-5527-4E3A-8697-A3D7F557E42E}" type="slidenum">
              <a:rPr lang="ar-SA"/>
              <a:pPr>
                <a:defRPr/>
              </a:pPr>
              <a:t>‹#›</a:t>
            </a:fld>
            <a:endParaRPr lang="en-US"/>
          </a:p>
        </p:txBody>
      </p:sp>
    </p:spTree>
    <p:extLst>
      <p:ext uri="{BB962C8B-B14F-4D97-AF65-F5344CB8AC3E}">
        <p14:creationId xmlns:p14="http://schemas.microsoft.com/office/powerpoint/2010/main" val="227057930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5C1F5C1-B41C-4BAE-A033-E8AA9DFDC38C}"/>
              </a:ext>
            </a:extLst>
          </p:cNvPr>
          <p:cNvSpPr>
            <a:spLocks noGrp="1" noChangeArrowheads="1"/>
          </p:cNvSpPr>
          <p:nvPr>
            <p:ph type="sldNum" sz="quarter" idx="5"/>
          </p:nvPr>
        </p:nvSpPr>
        <p:spPr>
          <a:ln/>
        </p:spPr>
        <p:txBody>
          <a:bodyPr/>
          <a:lstStyle/>
          <a:p>
            <a:fld id="{32B92F41-F113-4909-AE72-DCBEB0240D0C}" type="slidenum">
              <a:rPr lang="en-US" altLang="en-US"/>
              <a:pPr/>
              <a:t>1</a:t>
            </a:fld>
            <a:endParaRPr lang="en-US" altLang="en-US"/>
          </a:p>
        </p:txBody>
      </p:sp>
      <p:sp>
        <p:nvSpPr>
          <p:cNvPr id="8194" name="Rectangle 2">
            <a:extLst>
              <a:ext uri="{FF2B5EF4-FFF2-40B4-BE49-F238E27FC236}">
                <a16:creationId xmlns="" xmlns:a16="http://schemas.microsoft.com/office/drawing/2014/main" id="{827CBE41-2DA0-4129-9B40-1F7A46852A23}"/>
              </a:ext>
            </a:extLst>
          </p:cNvPr>
          <p:cNvSpPr>
            <a:spLocks noGrp="1" noRot="1" noChangeAspect="1" noChangeArrowheads="1" noTextEdit="1"/>
          </p:cNvSpPr>
          <p:nvPr>
            <p:ph type="sldImg"/>
          </p:nvPr>
        </p:nvSpPr>
        <p:spPr>
          <a:ln/>
        </p:spPr>
      </p:sp>
      <p:sp>
        <p:nvSpPr>
          <p:cNvPr id="8195" name="Rectangle 3">
            <a:extLst>
              <a:ext uri="{FF2B5EF4-FFF2-40B4-BE49-F238E27FC236}">
                <a16:creationId xmlns="" xmlns:a16="http://schemas.microsoft.com/office/drawing/2014/main" id="{4864F0CC-77EA-4E6D-A768-99D12E9668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339BFB5-EA47-4D94-870F-2068E8BF3719}" type="slidenum">
              <a:rPr lang="ar-SA" smtClean="0"/>
              <a:t>43</a:t>
            </a:fld>
            <a:endParaRPr lang="en-US"/>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a:xfrm>
            <a:off x="1143000" y="4343400"/>
            <a:ext cx="4572000" cy="4114800"/>
          </a:xfrm>
          <a:noFill/>
        </p:spPr>
        <p:txBody>
          <a:bodyPr/>
          <a:lstStyle/>
          <a:p>
            <a:pPr eaLnBrk="1" hangingPunct="1"/>
            <a:r>
              <a:rPr lang="en-US"/>
              <a:t>Emergent herniorrhaphy or hernia repair is required for management of irreducible acutely incarcerated or strangulated hernias.  Because of the volume consequences of bowel obstruction or ischemia, fluid and electrolyte resuscitation is required to set conditions for physiologic success in the operating room.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56AE2BF-89AB-4575-A34D-E9A64B71206E}" type="slidenum">
              <a:rPr lang="ar-SA" smtClean="0"/>
              <a:t>45</a:t>
            </a:fld>
            <a:endParaRPr lang="en-US"/>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xfrm>
            <a:off x="1143000" y="4343400"/>
            <a:ext cx="4572000" cy="4114800"/>
          </a:xfrm>
          <a:noFill/>
        </p:spPr>
        <p:txBody>
          <a:bodyPr/>
          <a:lstStyle/>
          <a:p>
            <a:pPr eaLnBrk="1" hangingPunct="1"/>
            <a:r>
              <a:rPr lang="en-US" dirty="0"/>
              <a:t>Other complications are common to surgery, such as bleeding, infection, and seroma formation or a tumorlike collection of serum in the tissues.  Cord structures, to include the vas deferens and the testicular vasculature, may be injured.  The vas deferens may be repaired; because the collateral blood supply to the testicle is quite good, ischemic orchitis related to arterial injury is uncommon.  The most common cause of ischemic orchitis relates to testicular venous congestion due to venous plexus injury or an internal ring that is too tight.  Urinary retention is also common, particularly with injudicious intraoperative fluid management and spinal anesthesia.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endParaRPr lang="ar-JO"/>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D88CCBA-369E-418E-83DE-C4C62A2D4E8E}" type="slidenum">
              <a:rPr lang="ar-SA"/>
              <a:pPr>
                <a:defRPr/>
              </a:pPr>
              <a:t>‹#›</a:t>
            </a:fld>
            <a:endParaRPr lang="en-US"/>
          </a:p>
        </p:txBody>
      </p:sp>
    </p:spTree>
  </p:cSld>
  <p:clrMapOvr>
    <a:masterClrMapping/>
  </p:clrMapOvr>
  <p:transition spd="slow">
    <p:cover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A4F98B2-E207-4C91-B34B-AF0D508E6798}" type="slidenum">
              <a:rPr lang="ar-SA"/>
              <a:pPr>
                <a:defRPr/>
              </a:pPr>
              <a:t>‹#›</a:t>
            </a:fld>
            <a:endParaRPr lang="en-US"/>
          </a:p>
        </p:txBody>
      </p:sp>
    </p:spTree>
  </p:cSld>
  <p:clrMapOvr>
    <a:masterClrMapping/>
  </p:clrMapOvr>
  <p:transition spd="slow">
    <p:cover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F163A46-B393-4997-9DCB-B9171AAF74F6}" type="slidenum">
              <a:rPr lang="ar-SA"/>
              <a:pPr>
                <a:defRPr/>
              </a:pPr>
              <a:t>‹#›</a:t>
            </a:fld>
            <a:endParaRPr lang="en-US"/>
          </a:p>
        </p:txBody>
      </p:sp>
    </p:spTree>
  </p:cSld>
  <p:clrMapOvr>
    <a:masterClrMapping/>
  </p:clrMapOvr>
  <p:transition spd="slow">
    <p:cover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E3B2D74-3966-48A4-96A3-2644C45749B7}" type="slidenum">
              <a:rPr lang="ar-SA"/>
              <a:pPr>
                <a:defRPr/>
              </a:pPr>
              <a:t>‹#›</a:t>
            </a:fld>
            <a:endParaRPr lang="en-US"/>
          </a:p>
        </p:txBody>
      </p:sp>
    </p:spTree>
  </p:cSld>
  <p:clrMapOvr>
    <a:masterClrMapping/>
  </p:clrMapOvr>
  <p:transition spd="slow">
    <p:cover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ED0DFD0-9EEE-4F32-B97F-C5E38D63034C}" type="slidenum">
              <a:rPr lang="ar-SA"/>
              <a:pPr>
                <a:defRPr/>
              </a:pPr>
              <a:t>‹#›</a:t>
            </a:fld>
            <a:endParaRPr lang="en-US"/>
          </a:p>
        </p:txBody>
      </p:sp>
    </p:spTree>
  </p:cSld>
  <p:clrMapOvr>
    <a:masterClrMapping/>
  </p:clrMapOvr>
  <p:transition spd="slow">
    <p:cover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359A071-77E9-4FE7-B499-53530C4BC075}" type="slidenum">
              <a:rPr lang="ar-SA"/>
              <a:pPr>
                <a:defRPr/>
              </a:pPr>
              <a:t>‹#›</a:t>
            </a:fld>
            <a:endParaRPr lang="en-US"/>
          </a:p>
        </p:txBody>
      </p:sp>
    </p:spTree>
  </p:cSld>
  <p:clrMapOvr>
    <a:masterClrMapping/>
  </p:clrMapOvr>
  <p:transition spd="slow">
    <p:cover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3FC5ABCF-A557-4829-BCA3-0DA48E9DDA55}" type="slidenum">
              <a:rPr lang="ar-SA"/>
              <a:pPr>
                <a:defRPr/>
              </a:pPr>
              <a:t>‹#›</a:t>
            </a:fld>
            <a:endParaRPr lang="en-US"/>
          </a:p>
        </p:txBody>
      </p:sp>
    </p:spTree>
  </p:cSld>
  <p:clrMapOvr>
    <a:masterClrMapping/>
  </p:clrMapOvr>
  <p:transition spd="slow">
    <p:cover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655F856B-57F1-4D27-8174-C1C875D669D6}" type="slidenum">
              <a:rPr lang="ar-SA"/>
              <a:pPr>
                <a:defRPr/>
              </a:pPr>
              <a:t>‹#›</a:t>
            </a:fld>
            <a:endParaRPr lang="en-US"/>
          </a:p>
        </p:txBody>
      </p:sp>
    </p:spTree>
  </p:cSld>
  <p:clrMapOvr>
    <a:masterClrMapping/>
  </p:clrMapOvr>
  <p:transition spd="slow">
    <p:cover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D04D341E-65CC-4346-AE2E-364A77AE8EB5}" type="slidenum">
              <a:rPr lang="ar-SA"/>
              <a:pPr>
                <a:defRPr/>
              </a:pPr>
              <a:t>‹#›</a:t>
            </a:fld>
            <a:endParaRPr lang="en-US"/>
          </a:p>
        </p:txBody>
      </p:sp>
    </p:spTree>
  </p:cSld>
  <p:clrMapOvr>
    <a:masterClrMapping/>
  </p:clrMapOvr>
  <p:transition spd="slow">
    <p:cover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6EC156B-7E24-4D9C-B152-DF476E68024A}" type="slidenum">
              <a:rPr lang="ar-SA"/>
              <a:pPr>
                <a:defRPr/>
              </a:pPr>
              <a:t>‹#›</a:t>
            </a:fld>
            <a:endParaRPr lang="en-US"/>
          </a:p>
        </p:txBody>
      </p:sp>
    </p:spTree>
  </p:cSld>
  <p:clrMapOvr>
    <a:masterClrMapping/>
  </p:clrMapOvr>
  <p:transition spd="slow">
    <p:cover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83518B2-ED00-4282-8BC9-520C68AE7EE6}" type="slidenum">
              <a:rPr lang="ar-SA"/>
              <a:pPr>
                <a:defRPr/>
              </a:pPr>
              <a:t>‹#›</a:t>
            </a:fld>
            <a:endParaRPr lang="en-US"/>
          </a:p>
        </p:txBody>
      </p:sp>
    </p:spTree>
  </p:cSld>
  <p:clrMapOvr>
    <a:masterClrMapping/>
  </p:clrMapOvr>
  <p:transition spd="slow">
    <p:cover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436247BE-6586-40F4-AAAA-834D0E7B4C9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u"/>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6762"/>
            <a:ext cx="4419600" cy="4463670"/>
          </a:xfrm>
          <a:prstGeom prst="rect">
            <a:avLst/>
          </a:prstGeom>
          <a:noFill/>
          <a:extLst>
            <a:ext uri="{909E8E84-426E-40DD-AFC4-6F175D3DCCD1}">
              <a14:hiddenFill xmlns:a14="http://schemas.microsoft.com/office/drawing/2010/main">
                <a:solidFill>
                  <a:srgbClr val="FFFFFF"/>
                </a:solidFill>
              </a14:hiddenFill>
            </a:ext>
          </a:extLst>
        </p:spPr>
      </p:pic>
      <p:sp>
        <p:nvSpPr>
          <p:cNvPr id="5126" name="Rectangle 6">
            <a:extLst>
              <a:ext uri="{FF2B5EF4-FFF2-40B4-BE49-F238E27FC236}">
                <a16:creationId xmlns="" xmlns:a16="http://schemas.microsoft.com/office/drawing/2014/main" id="{48AE7616-3B8D-49CF-A21D-ED0430F85F78}"/>
              </a:ext>
            </a:extLst>
          </p:cNvPr>
          <p:cNvSpPr>
            <a:spLocks noGrp="1" noChangeArrowheads="1"/>
          </p:cNvSpPr>
          <p:nvPr>
            <p:ph type="ctrTitle"/>
          </p:nvPr>
        </p:nvSpPr>
        <p:spPr>
          <a:xfrm>
            <a:off x="647700" y="23446"/>
            <a:ext cx="7772400" cy="1161708"/>
          </a:xfrm>
          <a:noFill/>
          <a:ln/>
        </p:spPr>
        <p:txBody>
          <a:bodyPr>
            <a:noAutofit/>
          </a:bodyPr>
          <a:lstStyle/>
          <a:p>
            <a:r>
              <a:rPr lang="en-US" sz="5400" b="1" u="sng" dirty="0">
                <a:solidFill>
                  <a:srgbClr val="FF0000"/>
                </a:solidFill>
                <a:effectLst>
                  <a:outerShdw blurRad="38100" dist="38100" dir="2700000" algn="tl">
                    <a:srgbClr val="000000">
                      <a:alpha val="43137"/>
                    </a:srgbClr>
                  </a:outerShdw>
                </a:effectLst>
              </a:rPr>
              <a:t>Abdominal wall hernia</a:t>
            </a:r>
            <a:endParaRPr lang="ar-JO" sz="5400" b="1" u="sng" dirty="0">
              <a:solidFill>
                <a:srgbClr val="FF0000"/>
              </a:solidFill>
              <a:effectLst>
                <a:outerShdw blurRad="38100" dist="38100" dir="2700000" algn="tl">
                  <a:srgbClr val="000000">
                    <a:alpha val="43137"/>
                  </a:srgbClr>
                </a:outerShdw>
              </a:effectLst>
            </a:endParaRPr>
          </a:p>
        </p:txBody>
      </p:sp>
      <p:sp>
        <p:nvSpPr>
          <p:cNvPr id="4" name="Rectangle 6">
            <a:extLst>
              <a:ext uri="{FF2B5EF4-FFF2-40B4-BE49-F238E27FC236}">
                <a16:creationId xmlns="" xmlns:a16="http://schemas.microsoft.com/office/drawing/2014/main" id="{48AE7616-3B8D-49CF-A21D-ED0430F85F78}"/>
              </a:ext>
            </a:extLst>
          </p:cNvPr>
          <p:cNvSpPr txBox="1">
            <a:spLocks noChangeArrowheads="1"/>
          </p:cNvSpPr>
          <p:nvPr/>
        </p:nvSpPr>
        <p:spPr>
          <a:xfrm>
            <a:off x="28134" y="2409654"/>
            <a:ext cx="4315265" cy="3991146"/>
          </a:xfrm>
          <a:prstGeom prst="rect">
            <a:avLst/>
          </a:prstGeom>
          <a:noFill/>
          <a:ln/>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ar-JO" altLang="en-US" sz="7200" dirty="0" smtClean="0">
                <a:latin typeface="Traditional Arabic" pitchFamily="18" charset="-78"/>
                <a:cs typeface="Traditional Arabic" pitchFamily="18" charset="-78"/>
              </a:rPr>
              <a:t>تم تفريغ كلام الدكتور </a:t>
            </a:r>
            <a:r>
              <a:rPr lang="ar-JO" altLang="en-US" sz="7200" dirty="0" smtClean="0">
                <a:solidFill>
                  <a:srgbClr val="FF0000"/>
                </a:solidFill>
                <a:latin typeface="Traditional Arabic" pitchFamily="18" charset="-78"/>
                <a:cs typeface="Traditional Arabic" pitchFamily="18" charset="-78"/>
              </a:rPr>
              <a:t>سعد العزاوي </a:t>
            </a:r>
            <a:r>
              <a:rPr lang="ar-JO" altLang="en-US" sz="7200" dirty="0" smtClean="0">
                <a:latin typeface="Traditional Arabic" pitchFamily="18" charset="-78"/>
                <a:cs typeface="Traditional Arabic" pitchFamily="18" charset="-78"/>
              </a:rPr>
              <a:t>على المحاضرة </a:t>
            </a:r>
            <a:r>
              <a:rPr lang="ar-JO" altLang="en-US" sz="7200" dirty="0" smtClean="0">
                <a:solidFill>
                  <a:srgbClr val="00B050"/>
                </a:solidFill>
                <a:latin typeface="Traditional Arabic" pitchFamily="18" charset="-78"/>
                <a:cs typeface="Traditional Arabic" pitchFamily="18" charset="-78"/>
              </a:rPr>
              <a:t>باللون الأخضر</a:t>
            </a:r>
          </a:p>
          <a:p>
            <a:r>
              <a:rPr lang="ar-JO" altLang="en-US" sz="7200" dirty="0" smtClean="0">
                <a:latin typeface="Traditional Arabic" pitchFamily="18" charset="-78"/>
                <a:cs typeface="Traditional Arabic" pitchFamily="18" charset="-78"/>
              </a:rPr>
              <a:t/>
            </a:r>
            <a:br>
              <a:rPr lang="ar-JO" altLang="en-US" sz="7200" dirty="0" smtClean="0">
                <a:latin typeface="Traditional Arabic" pitchFamily="18" charset="-78"/>
                <a:cs typeface="Traditional Arabic" pitchFamily="18" charset="-78"/>
              </a:rPr>
            </a:br>
            <a:r>
              <a:rPr lang="ar-JO" altLang="en-US" sz="7200" dirty="0" smtClean="0">
                <a:latin typeface="Traditional Arabic" pitchFamily="18" charset="-78"/>
                <a:cs typeface="Traditional Arabic" pitchFamily="18" charset="-78"/>
              </a:rPr>
              <a:t>كل الشكر للطالبة : </a:t>
            </a:r>
            <a:r>
              <a:rPr lang="en-US" altLang="en-US" sz="7200" dirty="0" smtClean="0">
                <a:latin typeface="Traditional Arabic" pitchFamily="18" charset="-78"/>
                <a:cs typeface="Traditional Arabic" pitchFamily="18" charset="-78"/>
              </a:rPr>
              <a:t> </a:t>
            </a:r>
            <a:r>
              <a:rPr lang="ar-JO" altLang="en-US" sz="7200" dirty="0" smtClean="0">
                <a:solidFill>
                  <a:srgbClr val="FF0000"/>
                </a:solidFill>
                <a:latin typeface="Traditional Arabic" pitchFamily="18" charset="-78"/>
                <a:cs typeface="Traditional Arabic" pitchFamily="18" charset="-78"/>
              </a:rPr>
              <a:t>أبرار الصرايرة </a:t>
            </a:r>
            <a:r>
              <a:rPr lang="ar-JO" altLang="en-US" sz="7200" dirty="0" smtClean="0">
                <a:latin typeface="Traditional Arabic" pitchFamily="18" charset="-78"/>
                <a:cs typeface="Traditional Arabic" pitchFamily="18" charset="-78"/>
              </a:rPr>
              <a:t>على مجهودها</a:t>
            </a:r>
            <a:endParaRPr lang="en-US" altLang="en-US" sz="72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3841395763"/>
      </p:ext>
    </p:extLst>
  </p:cSld>
  <p:clrMapOvr>
    <a:masterClrMapping/>
  </p:clrMapOvr>
  <p:transition spd="slow">
    <p:cover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D307C6A-1A1E-466F-99F8-2C056142AEE0}"/>
              </a:ext>
            </a:extLst>
          </p:cNvPr>
          <p:cNvSpPr/>
          <p:nvPr/>
        </p:nvSpPr>
        <p:spPr>
          <a:xfrm>
            <a:off x="533400" y="381000"/>
            <a:ext cx="6934200" cy="6740307"/>
          </a:xfrm>
          <a:prstGeom prst="rect">
            <a:avLst/>
          </a:prstGeom>
        </p:spPr>
        <p:txBody>
          <a:bodyPr wrap="square">
            <a:spAutoFit/>
          </a:bodyPr>
          <a:lstStyle/>
          <a:p>
            <a:pPr algn="l" eaLnBrk="1" hangingPunct="1">
              <a:buFontTx/>
              <a:buNone/>
              <a:defRPr/>
            </a:pPr>
            <a:r>
              <a:rPr lang="en-US" dirty="0">
                <a:solidFill>
                  <a:srgbClr val="002060"/>
                </a:solidFill>
              </a:rPr>
              <a:t> </a:t>
            </a:r>
            <a:r>
              <a:rPr lang="en-US" dirty="0">
                <a:solidFill>
                  <a:srgbClr val="FF0000"/>
                </a:solidFill>
              </a:rPr>
              <a:t>* </a:t>
            </a:r>
            <a:r>
              <a:rPr lang="en-US" dirty="0">
                <a:solidFill>
                  <a:srgbClr val="002060"/>
                </a:solidFill>
              </a:rPr>
              <a:t>  </a:t>
            </a:r>
            <a:r>
              <a:rPr lang="en-US" dirty="0">
                <a:solidFill>
                  <a:schemeClr val="accent2"/>
                </a:solidFill>
              </a:rPr>
              <a:t>Inflamed hernia </a:t>
            </a:r>
          </a:p>
          <a:p>
            <a:pPr algn="l" eaLnBrk="1" hangingPunct="1">
              <a:buFontTx/>
              <a:buNone/>
              <a:defRPr/>
            </a:pPr>
            <a:r>
              <a:rPr lang="en-US" dirty="0">
                <a:solidFill>
                  <a:srgbClr val="00B050"/>
                </a:solidFill>
                <a:latin typeface="Arial Rounded MT Bold" panose="020F0704030504030204" pitchFamily="34" charset="0"/>
              </a:rPr>
              <a:t>( common in dm patients with long standing hernia especially if the content is colon )</a:t>
            </a:r>
          </a:p>
          <a:p>
            <a:pPr algn="l" eaLnBrk="1" hangingPunct="1">
              <a:buFontTx/>
              <a:buNone/>
              <a:defRPr/>
            </a:pPr>
            <a:endParaRPr lang="en-US" dirty="0">
              <a:solidFill>
                <a:srgbClr val="00B050"/>
              </a:solidFill>
              <a:latin typeface="Arial Rounded MT Bold" panose="020F0704030504030204" pitchFamily="34" charset="0"/>
            </a:endParaRPr>
          </a:p>
          <a:p>
            <a:pPr algn="l" eaLnBrk="1" hangingPunct="1">
              <a:buFontTx/>
              <a:buNone/>
              <a:defRPr/>
            </a:pPr>
            <a:r>
              <a:rPr lang="en-US" dirty="0">
                <a:solidFill>
                  <a:srgbClr val="00B050"/>
                </a:solidFill>
                <a:latin typeface="Arial Rounded MT Bold" panose="020F0704030504030204" pitchFamily="34" charset="0"/>
              </a:rPr>
              <a:t>Clinically : redness and ulceration in the skin with or without obstruction of the content lumen </a:t>
            </a:r>
          </a:p>
          <a:p>
            <a:pPr algn="l" eaLnBrk="1" hangingPunct="1">
              <a:buFontTx/>
              <a:buNone/>
              <a:defRPr/>
            </a:pPr>
            <a:endParaRPr lang="en-US" dirty="0">
              <a:solidFill>
                <a:srgbClr val="00B050"/>
              </a:solidFill>
              <a:latin typeface="Arial Rounded MT Bold" panose="020F0704030504030204" pitchFamily="34" charset="0"/>
            </a:endParaRPr>
          </a:p>
          <a:p>
            <a:pPr algn="l" eaLnBrk="1" hangingPunct="1">
              <a:buFontTx/>
              <a:buNone/>
              <a:defRPr/>
            </a:pPr>
            <a:r>
              <a:rPr lang="en-US" dirty="0">
                <a:solidFill>
                  <a:srgbClr val="00B050"/>
                </a:solidFill>
                <a:latin typeface="Arial Rounded MT Bold" panose="020F0704030504030204" pitchFamily="34" charset="0"/>
              </a:rPr>
              <a:t>One of the late sign of strangulated hernia “ changing in the color  of the skin “</a:t>
            </a:r>
          </a:p>
          <a:p>
            <a:pPr algn="l" eaLnBrk="1" hangingPunct="1">
              <a:buFontTx/>
              <a:buNone/>
              <a:defRPr/>
            </a:pPr>
            <a:endParaRPr lang="en-US" dirty="0">
              <a:solidFill>
                <a:schemeClr val="accent2"/>
              </a:solidFill>
            </a:endParaRPr>
          </a:p>
          <a:p>
            <a:pPr algn="l" eaLnBrk="1" hangingPunct="1">
              <a:buFontTx/>
              <a:buNone/>
              <a:defRPr/>
            </a:pPr>
            <a:endParaRPr lang="ar-JO" dirty="0">
              <a:solidFill>
                <a:schemeClr val="accent2"/>
              </a:solidFill>
            </a:endParaRPr>
          </a:p>
          <a:p>
            <a:pPr algn="l" eaLnBrk="1" hangingPunct="1">
              <a:buFontTx/>
              <a:buNone/>
              <a:defRPr/>
            </a:pPr>
            <a:r>
              <a:rPr lang="en-US" dirty="0">
                <a:solidFill>
                  <a:schemeClr val="accent2"/>
                </a:solidFill>
              </a:rPr>
              <a:t>              </a:t>
            </a:r>
            <a:r>
              <a:rPr lang="en-US" dirty="0">
                <a:solidFill>
                  <a:srgbClr val="FF0000"/>
                </a:solidFill>
              </a:rPr>
              <a:t>*  </a:t>
            </a:r>
            <a:r>
              <a:rPr lang="en-US" dirty="0">
                <a:solidFill>
                  <a:schemeClr val="accent2"/>
                </a:solidFill>
              </a:rPr>
              <a:t>Sliding hernia</a:t>
            </a:r>
          </a:p>
          <a:p>
            <a:pPr algn="l" eaLnBrk="1" hangingPunct="1">
              <a:buFontTx/>
              <a:buNone/>
              <a:defRPr/>
            </a:pPr>
            <a:r>
              <a:rPr lang="en-US" dirty="0">
                <a:solidFill>
                  <a:srgbClr val="00B050"/>
                </a:solidFill>
                <a:latin typeface="Arial Rounded MT Bold" panose="020F0704030504030204" pitchFamily="34" charset="0"/>
              </a:rPr>
              <a:t>Common if the content :</a:t>
            </a:r>
          </a:p>
          <a:p>
            <a:pPr algn="l" eaLnBrk="1" hangingPunct="1">
              <a:buFontTx/>
              <a:buNone/>
              <a:defRPr/>
            </a:pPr>
            <a:r>
              <a:rPr lang="en-US" dirty="0">
                <a:solidFill>
                  <a:srgbClr val="00B050"/>
                </a:solidFill>
                <a:latin typeface="Arial Rounded MT Bold" panose="020F0704030504030204" pitchFamily="34" charset="0"/>
              </a:rPr>
              <a:t>1- sigmoid colon </a:t>
            </a:r>
          </a:p>
          <a:p>
            <a:pPr algn="l" eaLnBrk="1" hangingPunct="1">
              <a:buFontTx/>
              <a:buNone/>
              <a:defRPr/>
            </a:pPr>
            <a:r>
              <a:rPr lang="en-US" dirty="0">
                <a:solidFill>
                  <a:srgbClr val="00B050"/>
                </a:solidFill>
                <a:latin typeface="Arial Rounded MT Bold" panose="020F0704030504030204" pitchFamily="34" charset="0"/>
              </a:rPr>
              <a:t>2- cecum </a:t>
            </a:r>
          </a:p>
          <a:p>
            <a:pPr algn="l" eaLnBrk="1" hangingPunct="1">
              <a:buFontTx/>
              <a:buNone/>
              <a:defRPr/>
            </a:pPr>
            <a:endParaRPr lang="en-US" dirty="0">
              <a:solidFill>
                <a:srgbClr val="00B050"/>
              </a:solidFill>
              <a:latin typeface="Arial Rounded MT Bold" panose="020F0704030504030204" pitchFamily="34" charset="0"/>
            </a:endParaRPr>
          </a:p>
          <a:p>
            <a:pPr algn="l" eaLnBrk="1" hangingPunct="1">
              <a:buFontTx/>
              <a:buNone/>
              <a:defRPr/>
            </a:pPr>
            <a:r>
              <a:rPr lang="en-US" dirty="0">
                <a:solidFill>
                  <a:srgbClr val="00B050"/>
                </a:solidFill>
                <a:latin typeface="Arial Rounded MT Bold" panose="020F0704030504030204" pitchFamily="34" charset="0"/>
              </a:rPr>
              <a:t>“ part of them is retro peritonium and the other is intra peritonium </a:t>
            </a:r>
          </a:p>
          <a:p>
            <a:pPr algn="l" eaLnBrk="1" hangingPunct="1">
              <a:buFontTx/>
              <a:buNone/>
              <a:defRPr/>
            </a:pPr>
            <a:r>
              <a:rPr lang="en-US" dirty="0">
                <a:solidFill>
                  <a:srgbClr val="00B050"/>
                </a:solidFill>
                <a:latin typeface="Arial Rounded MT Bold" panose="020F0704030504030204" pitchFamily="34" charset="0"/>
              </a:rPr>
              <a:t>So it slides and Enter the  into the opening , so the sac is not completely covering the organ </a:t>
            </a:r>
          </a:p>
          <a:p>
            <a:pPr algn="l" eaLnBrk="1" hangingPunct="1">
              <a:buFontTx/>
              <a:buNone/>
              <a:defRPr/>
            </a:pPr>
            <a:endParaRPr lang="en-US" dirty="0">
              <a:solidFill>
                <a:srgbClr val="00B050"/>
              </a:solidFill>
              <a:latin typeface="Arial Rounded MT Bold" panose="020F0704030504030204" pitchFamily="34" charset="0"/>
            </a:endParaRPr>
          </a:p>
          <a:p>
            <a:pPr algn="l" eaLnBrk="1" hangingPunct="1">
              <a:buFontTx/>
              <a:buNone/>
              <a:defRPr/>
            </a:pPr>
            <a:r>
              <a:rPr lang="en-US" dirty="0">
                <a:solidFill>
                  <a:srgbClr val="00B050"/>
                </a:solidFill>
                <a:latin typeface="Arial Rounded MT Bold" panose="020F0704030504030204" pitchFamily="34" charset="0"/>
              </a:rPr>
              <a:t>Common in old age and in the left side of the colon </a:t>
            </a:r>
          </a:p>
          <a:p>
            <a:pPr algn="l" eaLnBrk="1" hangingPunct="1">
              <a:buFontTx/>
              <a:buNone/>
              <a:defRPr/>
            </a:pPr>
            <a:endParaRPr lang="en-US" dirty="0">
              <a:solidFill>
                <a:schemeClr val="accent2"/>
              </a:solidFill>
            </a:endParaRPr>
          </a:p>
          <a:p>
            <a:pPr algn="l" eaLnBrk="1" hangingPunct="1">
              <a:buFontTx/>
              <a:buNone/>
              <a:defRPr/>
            </a:pPr>
            <a:r>
              <a:rPr lang="en-US" dirty="0">
                <a:solidFill>
                  <a:schemeClr val="accent2"/>
                </a:solidFill>
              </a:rPr>
              <a:t>                </a:t>
            </a:r>
            <a:endParaRPr lang="en-US" dirty="0"/>
          </a:p>
        </p:txBody>
      </p:sp>
    </p:spTree>
    <p:extLst>
      <p:ext uri="{BB962C8B-B14F-4D97-AF65-F5344CB8AC3E}">
        <p14:creationId xmlns:p14="http://schemas.microsoft.com/office/powerpoint/2010/main" val="534332007"/>
      </p:ext>
    </p:extLst>
  </p:cSld>
  <p:clrMapOvr>
    <a:masterClrMapping/>
  </p:clrMapOvr>
  <p:transition spd="slow">
    <p:cover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691CBE-5E35-41D2-889D-BFD241FA9F5C}"/>
              </a:ext>
            </a:extLst>
          </p:cNvPr>
          <p:cNvSpPr>
            <a:spLocks noGrp="1"/>
          </p:cNvSpPr>
          <p:nvPr>
            <p:ph idx="1"/>
          </p:nvPr>
        </p:nvSpPr>
        <p:spPr>
          <a:xfrm>
            <a:off x="457200" y="381000"/>
            <a:ext cx="8229600" cy="4525963"/>
          </a:xfrm>
        </p:spPr>
        <p:txBody>
          <a:bodyPr/>
          <a:lstStyle/>
          <a:p>
            <a:pPr algn="l" eaLnBrk="1" hangingPunct="1">
              <a:buFontTx/>
              <a:buNone/>
              <a:defRPr/>
            </a:pPr>
            <a:r>
              <a:rPr lang="en-US" dirty="0">
                <a:solidFill>
                  <a:srgbClr val="FF0000"/>
                </a:solidFill>
              </a:rPr>
              <a:t> *  </a:t>
            </a:r>
            <a:r>
              <a:rPr lang="en-US" dirty="0">
                <a:solidFill>
                  <a:schemeClr val="accent2"/>
                </a:solidFill>
              </a:rPr>
              <a:t>Epigastric hernia</a:t>
            </a:r>
          </a:p>
          <a:p>
            <a:pPr algn="l" eaLnBrk="1" hangingPunct="1">
              <a:buFontTx/>
              <a:buNone/>
              <a:defRPr/>
            </a:pPr>
            <a:r>
              <a:rPr lang="en-US" dirty="0">
                <a:solidFill>
                  <a:schemeClr val="accent2"/>
                </a:solidFill>
              </a:rPr>
              <a:t> </a:t>
            </a:r>
            <a:r>
              <a:rPr lang="en-US" dirty="0">
                <a:solidFill>
                  <a:srgbClr val="00B050"/>
                </a:solidFill>
                <a:latin typeface="Arial Rounded MT Bold" panose="020F0704030504030204" pitchFamily="34" charset="0"/>
              </a:rPr>
              <a:t>“ pathological term rather than anatomical term ( no sac , no omentum , no bowel ) ” </a:t>
            </a:r>
          </a:p>
          <a:p>
            <a:pPr algn="l" eaLnBrk="1" hangingPunct="1">
              <a:buFontTx/>
              <a:buNone/>
              <a:defRPr/>
            </a:pPr>
            <a:r>
              <a:rPr lang="en-US" dirty="0">
                <a:solidFill>
                  <a:schemeClr val="accent2"/>
                </a:solidFill>
              </a:rPr>
              <a:t>                </a:t>
            </a:r>
            <a:r>
              <a:rPr lang="en-US" dirty="0">
                <a:solidFill>
                  <a:srgbClr val="FF0000"/>
                </a:solidFill>
              </a:rPr>
              <a:t>*  </a:t>
            </a:r>
            <a:r>
              <a:rPr lang="en-US" dirty="0">
                <a:solidFill>
                  <a:schemeClr val="accent2"/>
                </a:solidFill>
              </a:rPr>
              <a:t>Richter’s hernia</a:t>
            </a:r>
          </a:p>
          <a:p>
            <a:pPr algn="l" eaLnBrk="1" hangingPunct="1">
              <a:buFontTx/>
              <a:buNone/>
              <a:defRPr/>
            </a:pPr>
            <a:r>
              <a:rPr lang="en-US" sz="2800" dirty="0">
                <a:solidFill>
                  <a:srgbClr val="00B050"/>
                </a:solidFill>
                <a:latin typeface="Arial Rounded MT Bold" panose="020F0704030504030204" pitchFamily="34" charset="0"/>
              </a:rPr>
              <a:t>Part of the circumference or the anti mesenteric border of the bowel is entrapped into the lumen get gangrenous and perforated               </a:t>
            </a:r>
          </a:p>
          <a:p>
            <a:pPr algn="l" eaLnBrk="1" hangingPunct="1">
              <a:buFontTx/>
              <a:buNone/>
              <a:defRPr/>
            </a:pPr>
            <a:r>
              <a:rPr lang="en-US" sz="2800" dirty="0">
                <a:solidFill>
                  <a:srgbClr val="00B050"/>
                </a:solidFill>
                <a:latin typeface="Arial Rounded MT Bold" panose="020F0704030504030204" pitchFamily="34" charset="0"/>
              </a:rPr>
              <a:t>Difficult to diagnosed </a:t>
            </a:r>
          </a:p>
          <a:p>
            <a:pPr algn="l" eaLnBrk="1" hangingPunct="1">
              <a:buFontTx/>
              <a:buNone/>
              <a:defRPr/>
            </a:pPr>
            <a:r>
              <a:rPr lang="en-US" sz="2800" dirty="0">
                <a:solidFill>
                  <a:srgbClr val="00B050"/>
                </a:solidFill>
                <a:latin typeface="Arial Rounded MT Bold" panose="020F0704030504030204" pitchFamily="34" charset="0"/>
              </a:rPr>
              <a:t>Normal bowel motion </a:t>
            </a:r>
          </a:p>
          <a:p>
            <a:pPr algn="l" eaLnBrk="1" hangingPunct="1">
              <a:buFontTx/>
              <a:buNone/>
              <a:defRPr/>
            </a:pPr>
            <a:r>
              <a:rPr lang="en-US" sz="2800" dirty="0">
                <a:solidFill>
                  <a:srgbClr val="00B050"/>
                </a:solidFill>
                <a:latin typeface="Arial Rounded MT Bold" panose="020F0704030504030204" pitchFamily="34" charset="0"/>
              </a:rPr>
              <a:t>No vomiting … only pain </a:t>
            </a:r>
          </a:p>
        </p:txBody>
      </p:sp>
    </p:spTree>
    <p:extLst>
      <p:ext uri="{BB962C8B-B14F-4D97-AF65-F5344CB8AC3E}">
        <p14:creationId xmlns:p14="http://schemas.microsoft.com/office/powerpoint/2010/main" val="2703025127"/>
      </p:ext>
    </p:extLst>
  </p:cSld>
  <p:clrMapOvr>
    <a:masterClrMapping/>
  </p:clrMapOvr>
  <p:transition spd="slow">
    <p:cover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6010E08-01B1-42C1-9D6A-C8E423AF13A2}"/>
              </a:ext>
            </a:extLst>
          </p:cNvPr>
          <p:cNvSpPr>
            <a:spLocks noGrp="1"/>
          </p:cNvSpPr>
          <p:nvPr>
            <p:ph idx="1"/>
          </p:nvPr>
        </p:nvSpPr>
        <p:spPr>
          <a:xfrm>
            <a:off x="457200" y="914400"/>
            <a:ext cx="8229600" cy="4525963"/>
          </a:xfrm>
        </p:spPr>
        <p:txBody>
          <a:bodyPr/>
          <a:lstStyle/>
          <a:p>
            <a:pPr algn="l" rtl="0" eaLnBrk="1" hangingPunct="1">
              <a:buFont typeface="Arial" panose="020B0604020202020204" pitchFamily="34" charset="0"/>
              <a:buChar char="•"/>
              <a:defRPr/>
            </a:pPr>
            <a:r>
              <a:rPr lang="en-US" dirty="0">
                <a:solidFill>
                  <a:schemeClr val="accent2"/>
                </a:solidFill>
              </a:rPr>
              <a:t>Littre’s hernia</a:t>
            </a:r>
          </a:p>
          <a:p>
            <a:pPr marL="0" indent="0" algn="l" rtl="0" eaLnBrk="1" hangingPunct="1">
              <a:buNone/>
              <a:defRPr/>
            </a:pPr>
            <a:r>
              <a:rPr lang="en-US" sz="2800" dirty="0" smtClean="0">
                <a:solidFill>
                  <a:srgbClr val="00B050"/>
                </a:solidFill>
                <a:latin typeface="Arial Rounded MT Bold" panose="020F0704030504030204" pitchFamily="34" charset="0"/>
              </a:rPr>
              <a:t>- In </a:t>
            </a:r>
            <a:r>
              <a:rPr lang="en-US" sz="2800" dirty="0">
                <a:solidFill>
                  <a:srgbClr val="00B050"/>
                </a:solidFill>
                <a:latin typeface="Arial Rounded MT Bold" panose="020F0704030504030204" pitchFamily="34" charset="0"/>
              </a:rPr>
              <a:t>case where the mackle's diverticulum is part of the contents of the inguinal hernia </a:t>
            </a:r>
          </a:p>
          <a:p>
            <a:pPr marL="0" indent="0" algn="l" rtl="0" eaLnBrk="1" hangingPunct="1">
              <a:buNone/>
              <a:defRPr/>
            </a:pPr>
            <a:r>
              <a:rPr lang="en-US" sz="2800" dirty="0" smtClean="0">
                <a:solidFill>
                  <a:srgbClr val="00B050"/>
                </a:solidFill>
                <a:latin typeface="Arial Rounded MT Bold" panose="020F0704030504030204" pitchFamily="34" charset="0"/>
              </a:rPr>
              <a:t>- Very </a:t>
            </a:r>
            <a:r>
              <a:rPr lang="en-US" sz="2800" dirty="0">
                <a:solidFill>
                  <a:srgbClr val="00B050"/>
                </a:solidFill>
                <a:latin typeface="Arial Rounded MT Bold" panose="020F0704030504030204" pitchFamily="34" charset="0"/>
              </a:rPr>
              <a:t>rare </a:t>
            </a:r>
          </a:p>
          <a:p>
            <a:pPr algn="l" rtl="0" eaLnBrk="1" hangingPunct="1">
              <a:buFontTx/>
              <a:buNone/>
              <a:defRPr/>
            </a:pPr>
            <a:r>
              <a:rPr lang="ar-JO" dirty="0"/>
              <a:t> </a:t>
            </a:r>
            <a:r>
              <a:rPr lang="en-US" dirty="0">
                <a:solidFill>
                  <a:schemeClr val="accent6"/>
                </a:solidFill>
              </a:rPr>
              <a:t>known as a hernia in “W” </a:t>
            </a:r>
            <a:r>
              <a:rPr lang="ar-JO" dirty="0"/>
              <a:t>: </a:t>
            </a:r>
            <a:r>
              <a:rPr lang="en-US" dirty="0"/>
              <a:t> </a:t>
            </a:r>
            <a:r>
              <a:rPr lang="en-US" dirty="0" err="1" smtClean="0">
                <a:solidFill>
                  <a:schemeClr val="accent2"/>
                </a:solidFill>
              </a:rPr>
              <a:t>maydl</a:t>
            </a:r>
            <a:r>
              <a:rPr lang="en-US" dirty="0" smtClean="0">
                <a:solidFill>
                  <a:schemeClr val="accent2"/>
                </a:solidFill>
              </a:rPr>
              <a:t> </a:t>
            </a:r>
            <a:r>
              <a:rPr lang="en-US" dirty="0">
                <a:solidFill>
                  <a:schemeClr val="accent2"/>
                </a:solidFill>
              </a:rPr>
              <a:t>hernia</a:t>
            </a:r>
            <a:endParaRPr lang="en-US" dirty="0"/>
          </a:p>
          <a:p>
            <a:pPr marL="0" indent="0" algn="l" rtl="0">
              <a:buNone/>
            </a:pPr>
            <a:r>
              <a:rPr lang="en-US" dirty="0">
                <a:solidFill>
                  <a:srgbClr val="00B050"/>
                </a:solidFill>
                <a:latin typeface="Arial Rounded MT Bold" panose="020F0704030504030204" pitchFamily="34" charset="0"/>
              </a:rPr>
              <a:t>“ double loops &gt;&gt; more liable to strangulation </a:t>
            </a:r>
          </a:p>
        </p:txBody>
      </p:sp>
    </p:spTree>
    <p:extLst>
      <p:ext uri="{BB962C8B-B14F-4D97-AF65-F5344CB8AC3E}">
        <p14:creationId xmlns:p14="http://schemas.microsoft.com/office/powerpoint/2010/main" val="2101872151"/>
      </p:ext>
    </p:extLst>
  </p:cSld>
  <p:clrMapOvr>
    <a:masterClrMapping/>
  </p:clrMapOvr>
  <p:transition spd="slow">
    <p:cover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p>
        </p:txBody>
      </p:sp>
      <p:pic>
        <p:nvPicPr>
          <p:cNvPr id="593926" name="Picture 6" descr="F7"/>
          <p:cNvPicPr>
            <a:picLocks noGrp="1" noChangeAspect="1" noChangeArrowheads="1"/>
          </p:cNvPicPr>
          <p:nvPr>
            <p:ph type="body" idx="1"/>
          </p:nvPr>
        </p:nvPicPr>
        <p:blipFill>
          <a:blip r:embed="rId2"/>
          <a:stretch>
            <a:fillRect/>
          </a:stretch>
        </p:blipFill>
        <p:spPr>
          <a:xfrm>
            <a:off x="533400" y="533400"/>
            <a:ext cx="2667000" cy="2971800"/>
          </a:xfrm>
          <a:noFill/>
        </p:spPr>
      </p:pic>
      <p:pic>
        <p:nvPicPr>
          <p:cNvPr id="8196" name="Picture 7"/>
          <p:cNvPicPr>
            <a:picLocks noChangeAspect="1" noChangeArrowheads="1"/>
          </p:cNvPicPr>
          <p:nvPr/>
        </p:nvPicPr>
        <p:blipFill>
          <a:blip r:embed="rId3"/>
          <a:stretch>
            <a:fillRect/>
          </a:stretch>
        </p:blipFill>
        <p:spPr bwMode="auto">
          <a:xfrm>
            <a:off x="6248400" y="228600"/>
            <a:ext cx="2590800" cy="2819400"/>
          </a:xfrm>
          <a:prstGeom prst="rect">
            <a:avLst/>
          </a:prstGeom>
          <a:noFill/>
          <a:ln w="9525">
            <a:noFill/>
            <a:miter lim="800000"/>
          </a:ln>
        </p:spPr>
      </p:pic>
      <p:sp>
        <p:nvSpPr>
          <p:cNvPr id="8197" name="AutoShape 9" descr="2Q=="/>
          <p:cNvSpPr>
            <a:spLocks noChangeAspect="1" noChangeArrowheads="1"/>
          </p:cNvSpPr>
          <p:nvPr/>
        </p:nvSpPr>
        <p:spPr bwMode="auto">
          <a:xfrm>
            <a:off x="4419600" y="3276600"/>
            <a:ext cx="304800" cy="304800"/>
          </a:xfrm>
          <a:prstGeom prst="rect">
            <a:avLst/>
          </a:prstGeom>
          <a:noFill/>
          <a:ln w="9525">
            <a:noFill/>
            <a:miter lim="800000"/>
          </a:ln>
        </p:spPr>
        <p:txBody>
          <a:bodyPr/>
          <a:lstStyle/>
          <a:p>
            <a:endParaRPr lang="ar-JO"/>
          </a:p>
        </p:txBody>
      </p:sp>
      <p:pic>
        <p:nvPicPr>
          <p:cNvPr id="593931" name="Picture 11" descr="herG5380"/>
          <p:cNvPicPr>
            <a:picLocks noChangeAspect="1" noChangeArrowheads="1"/>
          </p:cNvPicPr>
          <p:nvPr/>
        </p:nvPicPr>
        <p:blipFill>
          <a:blip r:embed="rId4"/>
          <a:stretch>
            <a:fillRect/>
          </a:stretch>
        </p:blipFill>
        <p:spPr bwMode="auto">
          <a:xfrm>
            <a:off x="2286000" y="3429000"/>
            <a:ext cx="2667000" cy="2743200"/>
          </a:xfrm>
          <a:prstGeom prst="rect">
            <a:avLst/>
          </a:prstGeom>
          <a:noFill/>
          <a:ln w="9525">
            <a:noFill/>
            <a:miter lim="800000"/>
          </a:ln>
        </p:spPr>
      </p:pic>
      <p:sp>
        <p:nvSpPr>
          <p:cNvPr id="8199" name="Text Box 12"/>
          <p:cNvSpPr txBox="1">
            <a:spLocks noChangeArrowheads="1"/>
          </p:cNvSpPr>
          <p:nvPr/>
        </p:nvSpPr>
        <p:spPr bwMode="auto">
          <a:xfrm>
            <a:off x="3124200" y="6248400"/>
            <a:ext cx="2286000" cy="366713"/>
          </a:xfrm>
          <a:prstGeom prst="rect">
            <a:avLst/>
          </a:prstGeom>
          <a:noFill/>
          <a:ln w="9525">
            <a:noFill/>
            <a:miter lim="800000"/>
          </a:ln>
        </p:spPr>
        <p:txBody>
          <a:bodyPr>
            <a:spAutoFit/>
          </a:bodyPr>
          <a:lstStyle/>
          <a:p>
            <a:pPr>
              <a:spcBef>
                <a:spcPct val="50000"/>
              </a:spcBef>
            </a:pPr>
            <a:r>
              <a:rPr lang="en-US" u="sng"/>
              <a:t>spigelian hernia</a:t>
            </a:r>
          </a:p>
        </p:txBody>
      </p:sp>
      <p:sp>
        <p:nvSpPr>
          <p:cNvPr id="8200" name="Text Box 13"/>
          <p:cNvSpPr txBox="1">
            <a:spLocks noChangeArrowheads="1"/>
          </p:cNvSpPr>
          <p:nvPr/>
        </p:nvSpPr>
        <p:spPr bwMode="auto">
          <a:xfrm>
            <a:off x="0" y="3581400"/>
            <a:ext cx="2209800" cy="779463"/>
          </a:xfrm>
          <a:prstGeom prst="rect">
            <a:avLst/>
          </a:prstGeom>
          <a:noFill/>
          <a:ln w="9525">
            <a:noFill/>
            <a:miter lim="800000"/>
          </a:ln>
        </p:spPr>
        <p:txBody>
          <a:bodyPr>
            <a:spAutoFit/>
          </a:bodyPr>
          <a:lstStyle/>
          <a:p>
            <a:pPr algn="l">
              <a:spcBef>
                <a:spcPct val="20000"/>
              </a:spcBef>
            </a:pPr>
            <a:r>
              <a:rPr lang="en-US" u="sng">
                <a:solidFill>
                  <a:schemeClr val="accent2"/>
                </a:solidFill>
              </a:rPr>
              <a:t>Littre’s hernia</a:t>
            </a:r>
          </a:p>
          <a:p>
            <a:pPr>
              <a:spcBef>
                <a:spcPct val="50000"/>
              </a:spcBef>
            </a:pPr>
            <a:endParaRPr lang="en-US"/>
          </a:p>
        </p:txBody>
      </p:sp>
      <p:sp>
        <p:nvSpPr>
          <p:cNvPr id="8201" name="Text Box 14"/>
          <p:cNvSpPr txBox="1">
            <a:spLocks noChangeArrowheads="1"/>
          </p:cNvSpPr>
          <p:nvPr/>
        </p:nvSpPr>
        <p:spPr bwMode="auto">
          <a:xfrm>
            <a:off x="6629400" y="3048000"/>
            <a:ext cx="2514600" cy="366713"/>
          </a:xfrm>
          <a:prstGeom prst="rect">
            <a:avLst/>
          </a:prstGeom>
          <a:noFill/>
          <a:ln w="9525">
            <a:noFill/>
            <a:miter lim="800000"/>
          </a:ln>
        </p:spPr>
        <p:txBody>
          <a:bodyPr>
            <a:spAutoFit/>
          </a:bodyPr>
          <a:lstStyle/>
          <a:p>
            <a:pPr>
              <a:spcBef>
                <a:spcPct val="50000"/>
              </a:spcBef>
            </a:pPr>
            <a:r>
              <a:rPr lang="en-US" u="sng">
                <a:solidFill>
                  <a:schemeClr val="accent2"/>
                </a:solidFill>
              </a:rPr>
              <a:t>Richter’s hernia</a:t>
            </a:r>
          </a:p>
        </p:txBody>
      </p:sp>
      <p:pic>
        <p:nvPicPr>
          <p:cNvPr id="8202" name="Picture 2" descr="Schematic diagram of Maydlâs hernia (strangulated intestine at apex of âWâ)."/>
          <p:cNvPicPr>
            <a:picLocks noChangeAspect="1" noChangeArrowheads="1"/>
          </p:cNvPicPr>
          <p:nvPr/>
        </p:nvPicPr>
        <p:blipFill>
          <a:blip r:embed="rId5"/>
          <a:stretch>
            <a:fillRect/>
          </a:stretch>
        </p:blipFill>
        <p:spPr bwMode="auto">
          <a:xfrm>
            <a:off x="5715000" y="3581400"/>
            <a:ext cx="3048000" cy="2819400"/>
          </a:xfrm>
          <a:prstGeom prst="rect">
            <a:avLst/>
          </a:prstGeom>
          <a:noFill/>
          <a:ln w="9525">
            <a:noFill/>
            <a:miter lim="800000"/>
          </a:ln>
        </p:spPr>
      </p:pic>
      <p:sp>
        <p:nvSpPr>
          <p:cNvPr id="8203" name="مستطيل 10"/>
          <p:cNvSpPr>
            <a:spLocks noChangeArrowheads="1"/>
          </p:cNvSpPr>
          <p:nvPr/>
        </p:nvSpPr>
        <p:spPr bwMode="auto">
          <a:xfrm>
            <a:off x="6553200" y="6248400"/>
            <a:ext cx="1608138" cy="369888"/>
          </a:xfrm>
          <a:prstGeom prst="rect">
            <a:avLst/>
          </a:prstGeom>
          <a:noFill/>
          <a:ln w="9525">
            <a:noFill/>
            <a:miter lim="800000"/>
          </a:ln>
        </p:spPr>
        <p:txBody>
          <a:bodyPr wrap="none">
            <a:spAutoFit/>
          </a:bodyPr>
          <a:lstStyle/>
          <a:p>
            <a:r>
              <a:rPr lang="en-US" b="1" u="sng">
                <a:solidFill>
                  <a:schemeClr val="accent2"/>
                </a:solidFill>
              </a:rPr>
              <a:t>maydl hernia</a:t>
            </a:r>
            <a:endParaRPr lang="ar-JO" b="1" u="sng"/>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26"/>
                                        </p:tgtEl>
                                        <p:attrNameLst>
                                          <p:attrName>style.visibility</p:attrName>
                                        </p:attrNameLst>
                                      </p:cBhvr>
                                      <p:to>
                                        <p:strVal val="visible"/>
                                      </p:to>
                                    </p:set>
                                    <p:anim calcmode="lin" valueType="num">
                                      <p:cBhvr additive="base">
                                        <p:cTn id="7" dur="500" fill="hold"/>
                                        <p:tgtEl>
                                          <p:spTgt spid="593926"/>
                                        </p:tgtEl>
                                        <p:attrNameLst>
                                          <p:attrName>ppt_x</p:attrName>
                                        </p:attrNameLst>
                                      </p:cBhvr>
                                      <p:tavLst>
                                        <p:tav tm="0">
                                          <p:val>
                                            <p:strVal val="#ppt_x"/>
                                          </p:val>
                                        </p:tav>
                                        <p:tav tm="100000">
                                          <p:val>
                                            <p:strVal val="#ppt_x"/>
                                          </p:val>
                                        </p:tav>
                                      </p:tavLst>
                                    </p:anim>
                                    <p:anim calcmode="lin" valueType="num">
                                      <p:cBhvr additive="base">
                                        <p:cTn id="8" dur="500" fill="hold"/>
                                        <p:tgtEl>
                                          <p:spTgt spid="5939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93931"/>
                                        </p:tgtEl>
                                        <p:attrNameLst>
                                          <p:attrName>style.visibility</p:attrName>
                                        </p:attrNameLst>
                                      </p:cBhvr>
                                      <p:to>
                                        <p:strVal val="visible"/>
                                      </p:to>
                                    </p:set>
                                    <p:anim calcmode="lin" valueType="num">
                                      <p:cBhvr additive="base">
                                        <p:cTn id="13" dur="500" fill="hold"/>
                                        <p:tgtEl>
                                          <p:spTgt spid="593931"/>
                                        </p:tgtEl>
                                        <p:attrNameLst>
                                          <p:attrName>ppt_x</p:attrName>
                                        </p:attrNameLst>
                                      </p:cBhvr>
                                      <p:tavLst>
                                        <p:tav tm="0">
                                          <p:val>
                                            <p:strVal val="#ppt_x"/>
                                          </p:val>
                                        </p:tav>
                                        <p:tav tm="100000">
                                          <p:val>
                                            <p:strVal val="#ppt_x"/>
                                          </p:val>
                                        </p:tav>
                                      </p:tavLst>
                                    </p:anim>
                                    <p:anim calcmode="lin" valueType="num">
                                      <p:cBhvr additive="base">
                                        <p:cTn id="14" dur="500" fill="hold"/>
                                        <p:tgtEl>
                                          <p:spTgt spid="5939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4E8A5F-95FA-49F7-AA71-1BD2F3F39665}"/>
              </a:ext>
            </a:extLst>
          </p:cNvPr>
          <p:cNvSpPr>
            <a:spLocks noGrp="1"/>
          </p:cNvSpPr>
          <p:nvPr>
            <p:ph type="title"/>
          </p:nvPr>
        </p:nvSpPr>
        <p:spPr/>
        <p:txBody>
          <a:bodyPr/>
          <a:lstStyle/>
          <a:p>
            <a:r>
              <a:rPr lang="en-US" dirty="0">
                <a:solidFill>
                  <a:srgbClr val="00B050"/>
                </a:solidFill>
              </a:rPr>
              <a:t>Spigelian hernia </a:t>
            </a:r>
          </a:p>
        </p:txBody>
      </p:sp>
      <p:sp>
        <p:nvSpPr>
          <p:cNvPr id="3" name="Content Placeholder 2">
            <a:extLst>
              <a:ext uri="{FF2B5EF4-FFF2-40B4-BE49-F238E27FC236}">
                <a16:creationId xmlns="" xmlns:a16="http://schemas.microsoft.com/office/drawing/2014/main" id="{DEB1E5AA-3688-4693-8FBA-CBBA78F4A8B6}"/>
              </a:ext>
            </a:extLst>
          </p:cNvPr>
          <p:cNvSpPr>
            <a:spLocks noGrp="1"/>
          </p:cNvSpPr>
          <p:nvPr>
            <p:ph idx="1"/>
          </p:nvPr>
        </p:nvSpPr>
        <p:spPr/>
        <p:txBody>
          <a:bodyPr/>
          <a:lstStyle/>
          <a:p>
            <a:pPr algn="l" rtl="0"/>
            <a:r>
              <a:rPr lang="en-US" dirty="0">
                <a:solidFill>
                  <a:srgbClr val="00B050"/>
                </a:solidFill>
                <a:latin typeface="Arial Rounded MT Bold" panose="020F0704030504030204" pitchFamily="34" charset="0"/>
              </a:rPr>
              <a:t>Also called interparietal hernia </a:t>
            </a:r>
          </a:p>
          <a:p>
            <a:pPr algn="l" rtl="0"/>
            <a:r>
              <a:rPr lang="en-US" dirty="0">
                <a:solidFill>
                  <a:srgbClr val="00B050"/>
                </a:solidFill>
                <a:latin typeface="Arial Rounded MT Bold" panose="020F0704030504030204" pitchFamily="34" charset="0"/>
              </a:rPr>
              <a:t>No posterior rectus sheath at the lower 2/3 of the lower half of the abdomen </a:t>
            </a:r>
          </a:p>
          <a:p>
            <a:pPr algn="l" rtl="0"/>
            <a:endParaRPr lang="en-US" dirty="0">
              <a:solidFill>
                <a:srgbClr val="00B050"/>
              </a:solidFill>
              <a:latin typeface="Arial Rounded MT Bold" panose="020F0704030504030204" pitchFamily="34" charset="0"/>
            </a:endParaRPr>
          </a:p>
          <a:p>
            <a:pPr algn="l" rtl="0"/>
            <a:r>
              <a:rPr lang="en-US" dirty="0">
                <a:solidFill>
                  <a:srgbClr val="00B050"/>
                </a:solidFill>
                <a:latin typeface="Arial Rounded MT Bold" panose="020F0704030504030204" pitchFamily="34" charset="0"/>
              </a:rPr>
              <a:t>At the spigelian fascia ( the curvature at the outer side of the rectus muscle ) with the end of the posterior rectus sheath ( arcuate line )  </a:t>
            </a:r>
          </a:p>
        </p:txBody>
      </p:sp>
    </p:spTree>
    <p:extLst>
      <p:ext uri="{BB962C8B-B14F-4D97-AF65-F5344CB8AC3E}">
        <p14:creationId xmlns:p14="http://schemas.microsoft.com/office/powerpoint/2010/main" val="106236638"/>
      </p:ext>
    </p:extLst>
  </p:cSld>
  <p:clrMapOvr>
    <a:masterClrMapping/>
  </p:clrMapOvr>
  <p:transition spd="slow">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0"/>
            <a:ext cx="8229600" cy="1143000"/>
          </a:xfrm>
        </p:spPr>
        <p:txBody>
          <a:bodyPr/>
          <a:lstStyle/>
          <a:p>
            <a:pPr algn="l" eaLnBrk="1" hangingPunct="1"/>
            <a:r>
              <a:rPr lang="en-US" sz="3600">
                <a:solidFill>
                  <a:srgbClr val="FF0000"/>
                </a:solidFill>
              </a:rPr>
              <a:t>Clinical features of hernia</a:t>
            </a:r>
          </a:p>
        </p:txBody>
      </p:sp>
      <p:sp>
        <p:nvSpPr>
          <p:cNvPr id="9219" name="Rectangle 3"/>
          <p:cNvSpPr>
            <a:spLocks noGrp="1" noChangeArrowheads="1"/>
          </p:cNvSpPr>
          <p:nvPr>
            <p:ph type="body" idx="1"/>
          </p:nvPr>
        </p:nvSpPr>
        <p:spPr>
          <a:xfrm>
            <a:off x="0" y="1143000"/>
            <a:ext cx="9144000" cy="5715000"/>
          </a:xfrm>
        </p:spPr>
        <p:txBody>
          <a:bodyPr/>
          <a:lstStyle/>
          <a:p>
            <a:pPr marL="609600" indent="-609600" algn="l" eaLnBrk="1" hangingPunct="1">
              <a:lnSpc>
                <a:spcPct val="90000"/>
              </a:lnSpc>
              <a:buFontTx/>
              <a:buNone/>
            </a:pPr>
            <a:r>
              <a:rPr lang="en-US" sz="2800" b="1" u="sng">
                <a:solidFill>
                  <a:srgbClr val="FF0000"/>
                </a:solidFill>
              </a:rPr>
              <a:t>symptoms</a:t>
            </a:r>
            <a:endParaRPr lang="ar-SA" sz="2800" b="1" u="sng">
              <a:solidFill>
                <a:srgbClr val="FF0000"/>
              </a:solidFill>
            </a:endParaRPr>
          </a:p>
          <a:p>
            <a:pPr marL="609600" indent="-609600" algn="l" eaLnBrk="1" hangingPunct="1">
              <a:lnSpc>
                <a:spcPct val="90000"/>
              </a:lnSpc>
              <a:buFontTx/>
              <a:buNone/>
            </a:pPr>
            <a:r>
              <a:rPr lang="en-US" sz="2800" b="1">
                <a:solidFill>
                  <a:srgbClr val="FF0000"/>
                </a:solidFill>
              </a:rPr>
              <a:t>1. </a:t>
            </a:r>
            <a:r>
              <a:rPr lang="en-US" sz="2400" b="1">
                <a:solidFill>
                  <a:schemeClr val="accent2"/>
                </a:solidFill>
              </a:rPr>
              <a:t>A</a:t>
            </a:r>
            <a:r>
              <a:rPr lang="en-US" sz="2400" b="1">
                <a:solidFill>
                  <a:srgbClr val="FF0000"/>
                </a:solidFill>
              </a:rPr>
              <a:t> </a:t>
            </a:r>
            <a:r>
              <a:rPr lang="en-US" sz="2400" b="1">
                <a:solidFill>
                  <a:schemeClr val="accent2"/>
                </a:solidFill>
              </a:rPr>
              <a:t>lump</a:t>
            </a:r>
          </a:p>
          <a:p>
            <a:pPr marL="609600" indent="-609600" algn="l" eaLnBrk="1" hangingPunct="1">
              <a:lnSpc>
                <a:spcPct val="90000"/>
              </a:lnSpc>
              <a:buFontTx/>
              <a:buNone/>
            </a:pPr>
            <a:r>
              <a:rPr lang="en-US" sz="2400">
                <a:solidFill>
                  <a:schemeClr val="accent2"/>
                </a:solidFill>
              </a:rPr>
              <a:t>      a.comes and goes</a:t>
            </a:r>
          </a:p>
          <a:p>
            <a:pPr marL="609600" indent="-609600" algn="l" eaLnBrk="1" hangingPunct="1">
              <a:lnSpc>
                <a:spcPct val="90000"/>
              </a:lnSpc>
              <a:buFontTx/>
              <a:buNone/>
            </a:pPr>
            <a:r>
              <a:rPr lang="en-US" sz="2400">
                <a:solidFill>
                  <a:schemeClr val="accent2"/>
                </a:solidFill>
              </a:rPr>
              <a:t>       b.appears on standing/straining &amp; disappears when reclining</a:t>
            </a:r>
          </a:p>
          <a:p>
            <a:pPr marL="609600" indent="-609600" algn="l" eaLnBrk="1" hangingPunct="1">
              <a:lnSpc>
                <a:spcPct val="90000"/>
              </a:lnSpc>
              <a:buFontTx/>
              <a:buNone/>
            </a:pPr>
            <a:r>
              <a:rPr lang="en-US" sz="2800">
                <a:solidFill>
                  <a:schemeClr val="accent2"/>
                </a:solidFill>
              </a:rPr>
              <a:t>      </a:t>
            </a:r>
            <a:r>
              <a:rPr lang="en-US" sz="2400">
                <a:solidFill>
                  <a:schemeClr val="accent2"/>
                </a:solidFill>
              </a:rPr>
              <a:t>c.size usually increase by time</a:t>
            </a:r>
            <a:r>
              <a:rPr lang="ar-SA" sz="2400">
                <a:solidFill>
                  <a:schemeClr val="accent2"/>
                </a:solidFill>
              </a:rPr>
              <a:t> </a:t>
            </a:r>
          </a:p>
          <a:p>
            <a:pPr marL="609600" indent="-609600" algn="l" eaLnBrk="1" hangingPunct="1">
              <a:lnSpc>
                <a:spcPct val="90000"/>
              </a:lnSpc>
              <a:buFontTx/>
              <a:buNone/>
            </a:pPr>
            <a:r>
              <a:rPr lang="en-US" sz="2800" b="1">
                <a:solidFill>
                  <a:srgbClr val="FF0000"/>
                </a:solidFill>
              </a:rPr>
              <a:t>2. </a:t>
            </a:r>
            <a:r>
              <a:rPr lang="en-US" sz="2400" b="1">
                <a:solidFill>
                  <a:schemeClr val="accent2"/>
                </a:solidFill>
              </a:rPr>
              <a:t>Pain         </a:t>
            </a:r>
            <a:r>
              <a:rPr lang="en-US" sz="2400">
                <a:solidFill>
                  <a:schemeClr val="accent2"/>
                </a:solidFill>
              </a:rPr>
              <a:t>a.dragging in nature   </a:t>
            </a:r>
          </a:p>
          <a:p>
            <a:pPr marL="609600" indent="-609600" algn="l" eaLnBrk="1" hangingPunct="1">
              <a:lnSpc>
                <a:spcPct val="90000"/>
              </a:lnSpc>
              <a:buFontTx/>
              <a:buNone/>
            </a:pPr>
            <a:r>
              <a:rPr lang="en-US" sz="2400">
                <a:solidFill>
                  <a:schemeClr val="accent2"/>
                </a:solidFill>
              </a:rPr>
              <a:t>                     b.appears on exertion</a:t>
            </a:r>
          </a:p>
          <a:p>
            <a:pPr marL="609600" indent="-609600" algn="l" eaLnBrk="1" hangingPunct="1">
              <a:lnSpc>
                <a:spcPct val="90000"/>
              </a:lnSpc>
              <a:buFontTx/>
              <a:buNone/>
            </a:pPr>
            <a:r>
              <a:rPr lang="en-US" sz="2800">
                <a:solidFill>
                  <a:schemeClr val="accent2"/>
                </a:solidFill>
              </a:rPr>
              <a:t>   </a:t>
            </a:r>
          </a:p>
          <a:p>
            <a:pPr marL="609600" indent="-609600" algn="l" eaLnBrk="1" hangingPunct="1">
              <a:lnSpc>
                <a:spcPct val="90000"/>
              </a:lnSpc>
              <a:spcBef>
                <a:spcPct val="0"/>
              </a:spcBef>
              <a:buFontTx/>
              <a:buNone/>
            </a:pPr>
            <a:r>
              <a:rPr lang="en-US" sz="2800" b="1">
                <a:solidFill>
                  <a:srgbClr val="FF0000"/>
                </a:solidFill>
              </a:rPr>
              <a:t>3.</a:t>
            </a:r>
            <a:r>
              <a:rPr lang="en-US" sz="2800" b="1">
                <a:solidFill>
                  <a:schemeClr val="accent2"/>
                </a:solidFill>
              </a:rPr>
              <a:t> </a:t>
            </a:r>
            <a:r>
              <a:rPr lang="en-US" sz="2400" b="1">
                <a:solidFill>
                  <a:schemeClr val="accent2"/>
                </a:solidFill>
              </a:rPr>
              <a:t>associated symptoms</a:t>
            </a:r>
            <a:r>
              <a:rPr lang="en-US" sz="2400">
                <a:solidFill>
                  <a:schemeClr val="accent2"/>
                </a:solidFill>
              </a:rPr>
              <a:t> :nausia,sweating</a:t>
            </a:r>
            <a:endParaRPr lang="ar-SA" sz="2400" b="1">
              <a:solidFill>
                <a:schemeClr val="accent2"/>
              </a:solidFill>
            </a:endParaRPr>
          </a:p>
          <a:p>
            <a:pPr marL="609600" indent="-609600" algn="l" eaLnBrk="1" hangingPunct="1">
              <a:lnSpc>
                <a:spcPct val="90000"/>
              </a:lnSpc>
              <a:buFontTx/>
              <a:buNone/>
            </a:pPr>
            <a:r>
              <a:rPr lang="en-US" sz="2800" b="1">
                <a:solidFill>
                  <a:srgbClr val="FF0000"/>
                </a:solidFill>
              </a:rPr>
              <a:t>4</a:t>
            </a:r>
            <a:r>
              <a:rPr lang="en-US" sz="2400" b="1">
                <a:solidFill>
                  <a:srgbClr val="FF0000"/>
                </a:solidFill>
              </a:rPr>
              <a:t>. </a:t>
            </a:r>
            <a:r>
              <a:rPr lang="en-US" sz="2400" b="1">
                <a:solidFill>
                  <a:schemeClr val="accent2"/>
                </a:solidFill>
              </a:rPr>
              <a:t>Features of hernia complication</a:t>
            </a:r>
          </a:p>
          <a:p>
            <a:pPr marL="609600" indent="-609600" algn="l" eaLnBrk="1" hangingPunct="1">
              <a:lnSpc>
                <a:spcPct val="90000"/>
              </a:lnSpc>
              <a:buFontTx/>
              <a:buNone/>
            </a:pPr>
            <a:r>
              <a:rPr lang="en-US" sz="2400" b="1">
                <a:solidFill>
                  <a:schemeClr val="accent2"/>
                </a:solidFill>
              </a:rPr>
              <a:t>             </a:t>
            </a:r>
            <a:r>
              <a:rPr lang="en-US" sz="2400">
                <a:solidFill>
                  <a:schemeClr val="accent2"/>
                </a:solidFill>
              </a:rPr>
              <a:t>Sever and constant pain  ,Vomiting , constipation                              abdominal distension</a:t>
            </a:r>
          </a:p>
          <a:p>
            <a:pPr marL="609600" indent="-609600" algn="l" eaLnBrk="1" hangingPunct="1">
              <a:lnSpc>
                <a:spcPct val="90000"/>
              </a:lnSpc>
              <a:buFontTx/>
              <a:buNone/>
            </a:pPr>
            <a:endParaRPr lang="en-US" sz="2400" b="1">
              <a:solidFill>
                <a:schemeClr val="accent2"/>
              </a:solidFill>
            </a:endParaRPr>
          </a:p>
        </p:txBody>
      </p:sp>
    </p:spTree>
  </p:cSld>
  <p:clrMapOvr>
    <a:masterClrMapping/>
  </p:clrMapOvr>
  <p:transition spd="slow">
    <p:cover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3962400"/>
            <a:ext cx="184150" cy="457200"/>
          </a:xfrm>
          <a:prstGeom prst="rect">
            <a:avLst/>
          </a:prstGeom>
          <a:noFill/>
          <a:ln w="9525">
            <a:noFill/>
            <a:miter lim="800000"/>
          </a:ln>
        </p:spPr>
        <p:txBody>
          <a:bodyPr wrap="none">
            <a:spAutoFit/>
          </a:bodyPr>
          <a:lstStyle/>
          <a:p>
            <a:pPr algn="l" rtl="0"/>
            <a:endParaRPr lang="en-US" sz="2400" b="1">
              <a:solidFill>
                <a:schemeClr val="accent2"/>
              </a:solidFill>
            </a:endParaRPr>
          </a:p>
        </p:txBody>
      </p:sp>
      <p:sp>
        <p:nvSpPr>
          <p:cNvPr id="11267" name="Text Box 5"/>
          <p:cNvSpPr txBox="1">
            <a:spLocks noChangeArrowheads="1"/>
          </p:cNvSpPr>
          <p:nvPr/>
        </p:nvSpPr>
        <p:spPr bwMode="auto">
          <a:xfrm>
            <a:off x="0" y="0"/>
            <a:ext cx="9144000" cy="6540500"/>
          </a:xfrm>
          <a:prstGeom prst="rect">
            <a:avLst/>
          </a:prstGeom>
          <a:noFill/>
          <a:ln w="9525">
            <a:noFill/>
            <a:miter lim="800000"/>
          </a:ln>
        </p:spPr>
        <p:txBody>
          <a:bodyPr>
            <a:spAutoFit/>
          </a:bodyPr>
          <a:lstStyle/>
          <a:p>
            <a:pPr algn="l">
              <a:defRPr/>
            </a:pPr>
            <a:r>
              <a:rPr lang="en-US" sz="3200" u="sng" dirty="0">
                <a:solidFill>
                  <a:srgbClr val="FF0000"/>
                </a:solidFill>
              </a:rPr>
              <a:t>On examining a hernia</a:t>
            </a:r>
          </a:p>
          <a:p>
            <a:pPr algn="l">
              <a:defRPr/>
            </a:pPr>
            <a:r>
              <a:rPr lang="en-US" sz="2400" u="sng" dirty="0">
                <a:solidFill>
                  <a:srgbClr val="FF0000"/>
                </a:solidFill>
              </a:rPr>
              <a:t>The signs</a:t>
            </a:r>
            <a:r>
              <a:rPr lang="ar-JO" sz="2400" dirty="0">
                <a:solidFill>
                  <a:srgbClr val="FF0000"/>
                </a:solidFill>
              </a:rPr>
              <a:t> </a:t>
            </a:r>
            <a:r>
              <a:rPr lang="ar-JO" dirty="0">
                <a:solidFill>
                  <a:srgbClr val="FF0000"/>
                </a:solidFill>
              </a:rPr>
              <a:t>  </a:t>
            </a:r>
            <a:r>
              <a:rPr lang="en-US" dirty="0">
                <a:solidFill>
                  <a:srgbClr val="FF0000"/>
                </a:solidFill>
              </a:rPr>
              <a:t>:</a:t>
            </a:r>
          </a:p>
          <a:p>
            <a:pPr algn="l">
              <a:defRPr/>
            </a:pPr>
            <a:endParaRPr lang="en-US" sz="2400" dirty="0">
              <a:solidFill>
                <a:srgbClr val="FF0000"/>
              </a:solidFill>
            </a:endParaRPr>
          </a:p>
          <a:p>
            <a:pPr algn="l">
              <a:defRPr/>
            </a:pPr>
            <a:r>
              <a:rPr lang="en-US" sz="2400" dirty="0">
                <a:solidFill>
                  <a:schemeClr val="accent2"/>
                </a:solidFill>
              </a:rPr>
              <a:t>   </a:t>
            </a:r>
            <a:r>
              <a:rPr lang="en-US" sz="2400" dirty="0">
                <a:solidFill>
                  <a:schemeClr val="accent6"/>
                </a:solidFill>
              </a:rPr>
              <a:t>-</a:t>
            </a:r>
            <a:r>
              <a:rPr lang="en-US" sz="2400" b="1" dirty="0">
                <a:solidFill>
                  <a:srgbClr val="FF0000"/>
                </a:solidFill>
              </a:rPr>
              <a:t>     </a:t>
            </a:r>
            <a:r>
              <a:rPr lang="en-US" sz="2400" dirty="0">
                <a:solidFill>
                  <a:schemeClr val="accent2"/>
                </a:solidFill>
              </a:rPr>
              <a:t>Presence of swelling </a:t>
            </a:r>
          </a:p>
          <a:p>
            <a:pPr algn="l">
              <a:defRPr/>
            </a:pPr>
            <a:r>
              <a:rPr lang="en-US" sz="2400" dirty="0">
                <a:solidFill>
                  <a:schemeClr val="accent2"/>
                </a:solidFill>
              </a:rPr>
              <a:t>   -     the side : left or right</a:t>
            </a:r>
          </a:p>
          <a:p>
            <a:pPr algn="l">
              <a:defRPr/>
            </a:pPr>
            <a:r>
              <a:rPr lang="en-US" sz="2400" dirty="0">
                <a:solidFill>
                  <a:schemeClr val="accent2"/>
                </a:solidFill>
              </a:rPr>
              <a:t>:</a:t>
            </a:r>
            <a:r>
              <a:rPr lang="en-US" sz="2400" dirty="0" err="1">
                <a:solidFill>
                  <a:schemeClr val="accent2"/>
                </a:solidFill>
              </a:rPr>
              <a:t>inguinal,iscrotal,nguinoscrotal</a:t>
            </a:r>
            <a:r>
              <a:rPr lang="ar-JO" sz="2400" dirty="0">
                <a:solidFill>
                  <a:schemeClr val="accent2"/>
                </a:solidFill>
              </a:rPr>
              <a:t>  </a:t>
            </a:r>
            <a:r>
              <a:rPr lang="en-US" sz="2400" dirty="0">
                <a:solidFill>
                  <a:schemeClr val="accent2"/>
                </a:solidFill>
              </a:rPr>
              <a:t>swelling</a:t>
            </a:r>
            <a:r>
              <a:rPr lang="ar-JO" sz="2400" dirty="0">
                <a:solidFill>
                  <a:schemeClr val="accent2"/>
                </a:solidFill>
              </a:rPr>
              <a:t> </a:t>
            </a:r>
            <a:r>
              <a:rPr lang="en-US" sz="2400" dirty="0">
                <a:solidFill>
                  <a:schemeClr val="accent2"/>
                </a:solidFill>
              </a:rPr>
              <a:t>   -    Site of</a:t>
            </a:r>
          </a:p>
          <a:p>
            <a:pPr algn="l">
              <a:defRPr/>
            </a:pPr>
            <a:r>
              <a:rPr lang="en-US" sz="2400" dirty="0">
                <a:solidFill>
                  <a:schemeClr val="accent2"/>
                </a:solidFill>
              </a:rPr>
              <a:t>   -    size of swelling</a:t>
            </a:r>
          </a:p>
          <a:p>
            <a:pPr algn="l">
              <a:defRPr/>
            </a:pPr>
            <a:r>
              <a:rPr lang="en-US" sz="2400" dirty="0">
                <a:solidFill>
                  <a:schemeClr val="accent2"/>
                </a:solidFill>
              </a:rPr>
              <a:t>  -   Shape :</a:t>
            </a:r>
            <a:r>
              <a:rPr lang="ar-JO" sz="2400" dirty="0">
                <a:solidFill>
                  <a:schemeClr val="accent2"/>
                </a:solidFill>
              </a:rPr>
              <a:t> </a:t>
            </a:r>
            <a:r>
              <a:rPr lang="en-US" sz="2400" dirty="0">
                <a:solidFill>
                  <a:schemeClr val="accent2"/>
                </a:solidFill>
              </a:rPr>
              <a:t> </a:t>
            </a:r>
          </a:p>
          <a:p>
            <a:pPr algn="l">
              <a:defRPr/>
            </a:pPr>
            <a:r>
              <a:rPr lang="en-US" sz="2400" dirty="0">
                <a:solidFill>
                  <a:srgbClr val="FF0000"/>
                </a:solidFill>
              </a:rPr>
              <a:t>    </a:t>
            </a:r>
            <a:r>
              <a:rPr lang="en-US" sz="2400" dirty="0">
                <a:solidFill>
                  <a:schemeClr val="accent6"/>
                </a:solidFill>
              </a:rPr>
              <a:t>-</a:t>
            </a:r>
            <a:r>
              <a:rPr lang="en-US" sz="2400" dirty="0">
                <a:solidFill>
                  <a:srgbClr val="FF0000"/>
                </a:solidFill>
              </a:rPr>
              <a:t>   </a:t>
            </a:r>
            <a:r>
              <a:rPr lang="en-US" sz="2400" dirty="0">
                <a:solidFill>
                  <a:schemeClr val="accent2"/>
                </a:solidFill>
              </a:rPr>
              <a:t>skin </a:t>
            </a:r>
            <a:r>
              <a:rPr lang="en-US" sz="2400" dirty="0" err="1">
                <a:solidFill>
                  <a:schemeClr val="accent2"/>
                </a:solidFill>
              </a:rPr>
              <a:t>colour</a:t>
            </a:r>
            <a:r>
              <a:rPr lang="en-US" sz="2400" dirty="0">
                <a:solidFill>
                  <a:schemeClr val="accent2"/>
                </a:solidFill>
              </a:rPr>
              <a:t>,  </a:t>
            </a:r>
          </a:p>
          <a:p>
            <a:pPr algn="l">
              <a:defRPr/>
            </a:pPr>
            <a:r>
              <a:rPr lang="en-US" sz="2400" dirty="0">
                <a:solidFill>
                  <a:schemeClr val="accent2"/>
                </a:solidFill>
              </a:rPr>
              <a:t>    -   scar</a:t>
            </a:r>
          </a:p>
          <a:p>
            <a:pPr algn="l">
              <a:defRPr/>
            </a:pPr>
            <a:r>
              <a:rPr lang="en-US" sz="2400" dirty="0">
                <a:solidFill>
                  <a:schemeClr val="accent2"/>
                </a:solidFill>
              </a:rPr>
              <a:t>    -   Positive visible expansile cough impulse</a:t>
            </a:r>
          </a:p>
          <a:p>
            <a:pPr algn="l">
              <a:defRPr/>
            </a:pPr>
            <a:r>
              <a:rPr lang="en-US" sz="2400" dirty="0">
                <a:solidFill>
                  <a:schemeClr val="accent2"/>
                </a:solidFill>
              </a:rPr>
              <a:t>  </a:t>
            </a:r>
          </a:p>
          <a:p>
            <a:pPr algn="l">
              <a:defRPr/>
            </a:pPr>
            <a:r>
              <a:rPr lang="en-US" sz="2400" dirty="0">
                <a:solidFill>
                  <a:srgbClr val="FF0000"/>
                </a:solidFill>
              </a:rPr>
              <a:t>On palpation</a:t>
            </a:r>
            <a:r>
              <a:rPr lang="en-US" sz="2400" dirty="0">
                <a:solidFill>
                  <a:schemeClr val="accent2"/>
                </a:solidFill>
              </a:rPr>
              <a:t> :</a:t>
            </a:r>
          </a:p>
          <a:p>
            <a:pPr algn="l">
              <a:defRPr/>
            </a:pPr>
            <a:r>
              <a:rPr lang="en-US" sz="2400" dirty="0">
                <a:solidFill>
                  <a:schemeClr val="accent2"/>
                </a:solidFill>
              </a:rPr>
              <a:t>    -   presence of tenderness</a:t>
            </a:r>
          </a:p>
          <a:p>
            <a:pPr algn="l">
              <a:defRPr/>
            </a:pPr>
            <a:r>
              <a:rPr lang="en-US" sz="2400" dirty="0">
                <a:solidFill>
                  <a:schemeClr val="accent2"/>
                </a:solidFill>
              </a:rPr>
              <a:t>    -   skin temp.</a:t>
            </a:r>
          </a:p>
          <a:p>
            <a:pPr algn="l">
              <a:defRPr/>
            </a:pPr>
            <a:r>
              <a:rPr lang="en-US" sz="2400" dirty="0">
                <a:solidFill>
                  <a:schemeClr val="accent2"/>
                </a:solidFill>
              </a:rPr>
              <a:t>    -   Positive palpable cough impulse</a:t>
            </a:r>
            <a:r>
              <a:rPr lang="ar-SA" dirty="0">
                <a:solidFill>
                  <a:schemeClr val="accent2"/>
                </a:solidFill>
              </a:rPr>
              <a:t> </a:t>
            </a:r>
          </a:p>
          <a:p>
            <a:pPr>
              <a:spcBef>
                <a:spcPct val="50000"/>
              </a:spcBef>
              <a:defRPr/>
            </a:pPr>
            <a:endParaRPr lang="en-US" dirty="0">
              <a:solidFill>
                <a:schemeClr val="accent2"/>
              </a:solidFill>
            </a:endParaRPr>
          </a:p>
        </p:txBody>
      </p:sp>
    </p:spTree>
  </p:cSld>
  <p:clrMapOvr>
    <a:masterClrMapping/>
  </p:clrMapOvr>
  <p:transition spd="slow">
    <p:cover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85BADE7-1719-49E9-9808-CFEA6F8EF5DB}"/>
              </a:ext>
            </a:extLst>
          </p:cNvPr>
          <p:cNvSpPr txBox="1"/>
          <p:nvPr/>
        </p:nvSpPr>
        <p:spPr>
          <a:xfrm>
            <a:off x="381000" y="533400"/>
            <a:ext cx="8458200" cy="5016758"/>
          </a:xfrm>
          <a:prstGeom prst="rect">
            <a:avLst/>
          </a:prstGeom>
          <a:noFill/>
        </p:spPr>
        <p:txBody>
          <a:bodyPr wrap="square" rtlCol="0">
            <a:spAutoFit/>
          </a:bodyPr>
          <a:lstStyle/>
          <a:p>
            <a:pPr algn="ctr"/>
            <a:r>
              <a:rPr lang="en-US" sz="3200" dirty="0">
                <a:solidFill>
                  <a:srgbClr val="00B050"/>
                </a:solidFill>
                <a:latin typeface="Arial Rounded MT Bold" panose="020F0704030504030204" pitchFamily="34" charset="0"/>
              </a:rPr>
              <a:t>Sometimes , patient with grid iron incision may have right inguinal hernia ( direct) ? </a:t>
            </a:r>
          </a:p>
          <a:p>
            <a:pPr algn="ctr"/>
            <a:r>
              <a:rPr lang="en-US" sz="3200" dirty="0">
                <a:solidFill>
                  <a:srgbClr val="00B050"/>
                </a:solidFill>
                <a:latin typeface="Arial Rounded MT Bold" panose="020F0704030504030204" pitchFamily="34" charset="0"/>
              </a:rPr>
              <a:t>Hernia at site away from the site of the scar ??</a:t>
            </a:r>
          </a:p>
          <a:p>
            <a:pPr algn="ctr"/>
            <a:endParaRPr lang="en-US" sz="3200" dirty="0">
              <a:solidFill>
                <a:srgbClr val="00B050"/>
              </a:solidFill>
              <a:latin typeface="Arial Rounded MT Bold" panose="020F0704030504030204" pitchFamily="34" charset="0"/>
            </a:endParaRPr>
          </a:p>
          <a:p>
            <a:pPr algn="ctr"/>
            <a:r>
              <a:rPr lang="en-US" sz="3200" dirty="0">
                <a:solidFill>
                  <a:srgbClr val="00B050"/>
                </a:solidFill>
                <a:latin typeface="Arial Rounded MT Bold" panose="020F0704030504030204" pitchFamily="34" charset="0"/>
              </a:rPr>
              <a:t>Because during appendectomy the surgeon might injure the ilio-inguinal nerve ( motor to the conjoint tendon and the posterior wall of the inguinal canal causing weakness and hernia  </a:t>
            </a:r>
          </a:p>
        </p:txBody>
      </p:sp>
    </p:spTree>
    <p:extLst>
      <p:ext uri="{BB962C8B-B14F-4D97-AF65-F5344CB8AC3E}">
        <p14:creationId xmlns:p14="http://schemas.microsoft.com/office/powerpoint/2010/main" val="3708960993"/>
      </p:ext>
    </p:extLst>
  </p:cSld>
  <p:clrMapOvr>
    <a:masterClrMapping/>
  </p:clrMapOvr>
  <p:transition spd="slow">
    <p:cover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ernia2[1]strangulated.jpg"/>
          <p:cNvPicPr>
            <a:picLocks noChangeAspect="1"/>
          </p:cNvPicPr>
          <p:nvPr/>
        </p:nvPicPr>
        <p:blipFill>
          <a:blip r:embed="rId2"/>
          <a:stretch>
            <a:fillRect/>
          </a:stretch>
        </p:blipFill>
        <p:spPr bwMode="auto">
          <a:xfrm>
            <a:off x="5486400" y="1676400"/>
            <a:ext cx="3500438" cy="4000500"/>
          </a:xfrm>
          <a:prstGeom prst="rect">
            <a:avLst/>
          </a:prstGeom>
          <a:noFill/>
          <a:ln w="9525">
            <a:noFill/>
            <a:miter lim="800000"/>
          </a:ln>
        </p:spPr>
      </p:pic>
      <p:sp>
        <p:nvSpPr>
          <p:cNvPr id="11267" name="Text Box 3"/>
          <p:cNvSpPr txBox="1">
            <a:spLocks noChangeArrowheads="1"/>
          </p:cNvSpPr>
          <p:nvPr/>
        </p:nvSpPr>
        <p:spPr bwMode="auto">
          <a:xfrm>
            <a:off x="0" y="228600"/>
            <a:ext cx="7696200" cy="5754688"/>
          </a:xfrm>
          <a:prstGeom prst="rect">
            <a:avLst/>
          </a:prstGeom>
          <a:noFill/>
          <a:ln w="9525">
            <a:noFill/>
            <a:miter lim="800000"/>
          </a:ln>
        </p:spPr>
        <p:txBody>
          <a:bodyPr>
            <a:spAutoFit/>
          </a:bodyPr>
          <a:lstStyle/>
          <a:p>
            <a:pPr marL="342900" indent="-342900" algn="l">
              <a:spcBef>
                <a:spcPct val="50000"/>
              </a:spcBef>
            </a:pPr>
            <a:r>
              <a:rPr lang="en-US" sz="3200" b="1" u="sng">
                <a:solidFill>
                  <a:srgbClr val="FF0000"/>
                </a:solidFill>
              </a:rPr>
              <a:t>The signs</a:t>
            </a:r>
            <a:r>
              <a:rPr lang="en-US" u="sng"/>
              <a:t> </a:t>
            </a:r>
            <a:r>
              <a:rPr lang="en-US" sz="3200" b="1" u="sng">
                <a:solidFill>
                  <a:srgbClr val="FF3300"/>
                </a:solidFill>
              </a:rPr>
              <a:t>in strangulated hernia</a:t>
            </a:r>
            <a:endParaRPr lang="en-US" sz="3200">
              <a:solidFill>
                <a:schemeClr val="accent2"/>
              </a:solidFill>
            </a:endParaRPr>
          </a:p>
          <a:p>
            <a:pPr marL="342900" indent="-342900" algn="l">
              <a:spcBef>
                <a:spcPct val="50000"/>
              </a:spcBef>
            </a:pPr>
            <a:r>
              <a:rPr lang="en-US" sz="2800">
                <a:solidFill>
                  <a:schemeClr val="accent2"/>
                </a:solidFill>
              </a:rPr>
              <a:t> </a:t>
            </a:r>
            <a:endParaRPr lang="en-US" sz="2400" b="1">
              <a:solidFill>
                <a:schemeClr val="accent2"/>
              </a:solidFill>
            </a:endParaRPr>
          </a:p>
          <a:p>
            <a:pPr marL="342900" indent="-342900" algn="l">
              <a:spcBef>
                <a:spcPct val="50000"/>
              </a:spcBef>
            </a:pPr>
            <a:endParaRPr lang="en-US" sz="2400" b="1">
              <a:solidFill>
                <a:srgbClr val="FF0000"/>
              </a:solidFill>
            </a:endParaRPr>
          </a:p>
          <a:p>
            <a:pPr marL="342900" indent="-342900" algn="l">
              <a:spcBef>
                <a:spcPct val="50000"/>
              </a:spcBef>
            </a:pPr>
            <a:r>
              <a:rPr lang="en-US" sz="2400" b="1">
                <a:solidFill>
                  <a:srgbClr val="FF0000"/>
                </a:solidFill>
              </a:rPr>
              <a:t>1.</a:t>
            </a:r>
            <a:r>
              <a:rPr lang="en-US" sz="2400" b="1">
                <a:solidFill>
                  <a:schemeClr val="accent2"/>
                </a:solidFill>
              </a:rPr>
              <a:t>Absence of cough impulse</a:t>
            </a:r>
          </a:p>
          <a:p>
            <a:pPr marL="342900" indent="-342900" algn="l">
              <a:spcBef>
                <a:spcPct val="50000"/>
              </a:spcBef>
            </a:pPr>
            <a:r>
              <a:rPr lang="en-US" sz="2400" b="1">
                <a:solidFill>
                  <a:srgbClr val="FF3300"/>
                </a:solidFill>
              </a:rPr>
              <a:t>2.</a:t>
            </a:r>
            <a:r>
              <a:rPr lang="en-US" sz="2400" b="1">
                <a:solidFill>
                  <a:schemeClr val="accent2"/>
                </a:solidFill>
              </a:rPr>
              <a:t>change colour of skin</a:t>
            </a:r>
          </a:p>
          <a:p>
            <a:pPr marL="342900" indent="-342900" algn="l">
              <a:spcBef>
                <a:spcPct val="50000"/>
              </a:spcBef>
            </a:pPr>
            <a:r>
              <a:rPr lang="en-US" sz="2400" b="1">
                <a:solidFill>
                  <a:srgbClr val="FF3300"/>
                </a:solidFill>
              </a:rPr>
              <a:t>3.</a:t>
            </a:r>
            <a:r>
              <a:rPr lang="en-US" sz="2400" b="1">
                <a:solidFill>
                  <a:schemeClr val="accent2"/>
                </a:solidFill>
              </a:rPr>
              <a:t>non reducible</a:t>
            </a:r>
          </a:p>
          <a:p>
            <a:pPr marL="342900" indent="-342900" algn="l">
              <a:spcBef>
                <a:spcPct val="50000"/>
              </a:spcBef>
            </a:pPr>
            <a:r>
              <a:rPr lang="en-US" sz="2400" b="1">
                <a:solidFill>
                  <a:srgbClr val="FF3300"/>
                </a:solidFill>
              </a:rPr>
              <a:t>4.</a:t>
            </a:r>
            <a:r>
              <a:rPr lang="en-US" sz="2400" b="1">
                <a:solidFill>
                  <a:schemeClr val="accent2"/>
                </a:solidFill>
              </a:rPr>
              <a:t>Tense </a:t>
            </a:r>
          </a:p>
          <a:p>
            <a:pPr marL="342900" indent="-342900" algn="l">
              <a:spcBef>
                <a:spcPct val="50000"/>
              </a:spcBef>
            </a:pPr>
            <a:r>
              <a:rPr lang="en-US" sz="2400" b="1">
                <a:solidFill>
                  <a:srgbClr val="FF3300"/>
                </a:solidFill>
              </a:rPr>
              <a:t>5.</a:t>
            </a:r>
            <a:r>
              <a:rPr lang="en-US" sz="2400" b="1">
                <a:solidFill>
                  <a:schemeClr val="accent2"/>
                </a:solidFill>
              </a:rPr>
              <a:t>Tender</a:t>
            </a:r>
          </a:p>
          <a:p>
            <a:pPr marL="342900" indent="-342900" algn="l">
              <a:spcBef>
                <a:spcPct val="50000"/>
              </a:spcBef>
            </a:pPr>
            <a:endParaRPr lang="en-US" sz="2400">
              <a:solidFill>
                <a:schemeClr val="accent2"/>
              </a:solidFill>
            </a:endParaRPr>
          </a:p>
          <a:p>
            <a:pPr marL="342900" indent="-342900" algn="l">
              <a:spcBef>
                <a:spcPct val="50000"/>
              </a:spcBef>
              <a:buFontTx/>
              <a:buAutoNum type="arabicPeriod"/>
            </a:pPr>
            <a:endParaRPr lang="en-US" sz="2800">
              <a:solidFill>
                <a:schemeClr val="accent2"/>
              </a:solidFill>
            </a:endParaRPr>
          </a:p>
        </p:txBody>
      </p:sp>
    </p:spTree>
  </p:cSld>
  <p:clrMapOvr>
    <a:masterClrMapping/>
  </p:clrMapOvr>
  <p:transition spd="slow">
    <p:cover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tretch>
            <a:fillRect/>
          </a:stretch>
        </p:blipFill>
        <p:spPr bwMode="auto">
          <a:xfrm>
            <a:off x="4724400" y="1295400"/>
            <a:ext cx="3505200" cy="3048000"/>
          </a:xfrm>
          <a:prstGeom prst="rect">
            <a:avLst/>
          </a:prstGeom>
          <a:noFill/>
          <a:ln w="9525">
            <a:noFill/>
            <a:miter lim="800000"/>
          </a:ln>
        </p:spPr>
      </p:pic>
      <p:sp>
        <p:nvSpPr>
          <p:cNvPr id="12291" name="Text Box 5"/>
          <p:cNvSpPr txBox="1">
            <a:spLocks noChangeArrowheads="1"/>
          </p:cNvSpPr>
          <p:nvPr/>
        </p:nvSpPr>
        <p:spPr bwMode="auto">
          <a:xfrm>
            <a:off x="685800" y="1295400"/>
            <a:ext cx="2895600" cy="579438"/>
          </a:xfrm>
          <a:prstGeom prst="rect">
            <a:avLst/>
          </a:prstGeom>
          <a:noFill/>
          <a:ln w="9525">
            <a:noFill/>
            <a:miter lim="800000"/>
          </a:ln>
        </p:spPr>
        <p:txBody>
          <a:bodyPr>
            <a:spAutoFit/>
          </a:bodyPr>
          <a:lstStyle/>
          <a:p>
            <a:pPr>
              <a:spcBef>
                <a:spcPct val="50000"/>
              </a:spcBef>
            </a:pPr>
            <a:r>
              <a:rPr lang="en-US" sz="3200" b="1">
                <a:solidFill>
                  <a:srgbClr val="CC3300"/>
                </a:solidFill>
              </a:rPr>
              <a:t>Reducibility</a:t>
            </a:r>
          </a:p>
        </p:txBody>
      </p:sp>
      <p:sp>
        <p:nvSpPr>
          <p:cNvPr id="2" name="TextBox 1">
            <a:extLst>
              <a:ext uri="{FF2B5EF4-FFF2-40B4-BE49-F238E27FC236}">
                <a16:creationId xmlns="" xmlns:a16="http://schemas.microsoft.com/office/drawing/2014/main" id="{5EF91C6E-6B13-445C-9567-6F739BDF5B18}"/>
              </a:ext>
            </a:extLst>
          </p:cNvPr>
          <p:cNvSpPr txBox="1"/>
          <p:nvPr/>
        </p:nvSpPr>
        <p:spPr>
          <a:xfrm>
            <a:off x="457200" y="2438400"/>
            <a:ext cx="3657600" cy="3693319"/>
          </a:xfrm>
          <a:prstGeom prst="rect">
            <a:avLst/>
          </a:prstGeom>
          <a:noFill/>
        </p:spPr>
        <p:txBody>
          <a:bodyPr wrap="square" rtlCol="0">
            <a:spAutoFit/>
          </a:bodyPr>
          <a:lstStyle/>
          <a:p>
            <a:pPr algn="ctr"/>
            <a:r>
              <a:rPr lang="en-US" b="1" dirty="0">
                <a:solidFill>
                  <a:srgbClr val="00B050"/>
                </a:solidFill>
                <a:latin typeface="Arial Rounded MT Bold" panose="020F0704030504030204" pitchFamily="34" charset="0"/>
              </a:rPr>
              <a:t>Depend on the type of hernia :</a:t>
            </a:r>
          </a:p>
          <a:p>
            <a:pPr algn="ctr"/>
            <a:endParaRPr lang="en-US" b="1" dirty="0">
              <a:solidFill>
                <a:srgbClr val="00B050"/>
              </a:solidFill>
              <a:latin typeface="Arial Rounded MT Bold" panose="020F0704030504030204" pitchFamily="34" charset="0"/>
            </a:endParaRPr>
          </a:p>
          <a:p>
            <a:pPr algn="ctr"/>
            <a:r>
              <a:rPr lang="en-US" b="1" dirty="0">
                <a:solidFill>
                  <a:srgbClr val="00B050"/>
                </a:solidFill>
                <a:latin typeface="Arial Rounded MT Bold" panose="020F0704030504030204" pitchFamily="34" charset="0"/>
              </a:rPr>
              <a:t>Umbilical + para + direct inguinal &gt; backward </a:t>
            </a:r>
          </a:p>
          <a:p>
            <a:pPr algn="ctr"/>
            <a:endParaRPr lang="en-US" b="1" dirty="0">
              <a:solidFill>
                <a:srgbClr val="00B050"/>
              </a:solidFill>
              <a:latin typeface="Arial Rounded MT Bold" panose="020F0704030504030204" pitchFamily="34" charset="0"/>
            </a:endParaRPr>
          </a:p>
          <a:p>
            <a:pPr algn="ctr"/>
            <a:endParaRPr lang="en-US" b="1" dirty="0">
              <a:solidFill>
                <a:srgbClr val="00B050"/>
              </a:solidFill>
              <a:latin typeface="Arial Rounded MT Bold" panose="020F0704030504030204" pitchFamily="34" charset="0"/>
            </a:endParaRPr>
          </a:p>
          <a:p>
            <a:pPr algn="ctr"/>
            <a:r>
              <a:rPr lang="en-US" b="1" dirty="0">
                <a:solidFill>
                  <a:srgbClr val="00B050"/>
                </a:solidFill>
                <a:latin typeface="Arial Rounded MT Bold" panose="020F0704030504030204" pitchFamily="34" charset="0"/>
              </a:rPr>
              <a:t>Indirect inguinal hernia &gt; upward , laterally then backward </a:t>
            </a:r>
          </a:p>
          <a:p>
            <a:pPr algn="ctr"/>
            <a:endParaRPr lang="en-US" b="1" dirty="0">
              <a:solidFill>
                <a:srgbClr val="00B050"/>
              </a:solidFill>
              <a:latin typeface="Arial Rounded MT Bold" panose="020F0704030504030204" pitchFamily="34" charset="0"/>
            </a:endParaRPr>
          </a:p>
          <a:p>
            <a:pPr algn="ctr"/>
            <a:endParaRPr lang="en-US" b="1" dirty="0">
              <a:solidFill>
                <a:srgbClr val="00B050"/>
              </a:solidFill>
              <a:latin typeface="Arial Rounded MT Bold" panose="020F0704030504030204" pitchFamily="34" charset="0"/>
            </a:endParaRPr>
          </a:p>
          <a:p>
            <a:pPr algn="ctr"/>
            <a:r>
              <a:rPr lang="en-US" b="1" dirty="0">
                <a:solidFill>
                  <a:srgbClr val="00B050"/>
                </a:solidFill>
                <a:latin typeface="Arial Rounded MT Bold" panose="020F0704030504030204" pitchFamily="34" charset="0"/>
              </a:rPr>
              <a:t>Once the hernia is reducible this is a simple hernia </a:t>
            </a:r>
          </a:p>
        </p:txBody>
      </p:sp>
    </p:spTree>
  </p:cSld>
  <p:clrMapOvr>
    <a:masterClrMapping/>
  </p:clrMapOvr>
  <p:transition spd="slow">
    <p:cover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27" descr="Fig"/>
          <p:cNvPicPr>
            <a:picLocks noChangeAspect="1" noChangeArrowheads="1"/>
          </p:cNvPicPr>
          <p:nvPr/>
        </p:nvPicPr>
        <p:blipFill>
          <a:blip r:embed="rId2"/>
          <a:stretch>
            <a:fillRect/>
          </a:stretch>
        </p:blipFill>
        <p:spPr bwMode="auto">
          <a:xfrm>
            <a:off x="5105400" y="609600"/>
            <a:ext cx="4038600" cy="5638800"/>
          </a:xfrm>
          <a:prstGeom prst="rect">
            <a:avLst/>
          </a:prstGeom>
          <a:noFill/>
          <a:ln w="9525">
            <a:noFill/>
            <a:miter lim="800000"/>
          </a:ln>
        </p:spPr>
      </p:pic>
      <p:sp>
        <p:nvSpPr>
          <p:cNvPr id="2051" name="Text Box 1031"/>
          <p:cNvSpPr txBox="1">
            <a:spLocks noChangeArrowheads="1"/>
          </p:cNvSpPr>
          <p:nvPr/>
        </p:nvSpPr>
        <p:spPr bwMode="auto">
          <a:xfrm>
            <a:off x="5562600" y="6096000"/>
            <a:ext cx="2719388" cy="461963"/>
          </a:xfrm>
          <a:prstGeom prst="rect">
            <a:avLst/>
          </a:prstGeom>
          <a:noFill/>
          <a:ln w="9525">
            <a:noFill/>
            <a:miter lim="800000"/>
          </a:ln>
        </p:spPr>
        <p:txBody>
          <a:bodyPr wrap="none">
            <a:spAutoFit/>
          </a:bodyPr>
          <a:lstStyle/>
          <a:p>
            <a:r>
              <a:rPr lang="en-US" sz="2400" i="1"/>
              <a:t>Hernia strap, 1758</a:t>
            </a:r>
            <a:endParaRPr lang="en-US" sz="2400"/>
          </a:p>
        </p:txBody>
      </p:sp>
      <p:pic>
        <p:nvPicPr>
          <p:cNvPr id="2052" name="Picture 1027" descr="Fig"/>
          <p:cNvPicPr>
            <a:picLocks noChangeAspect="1" noChangeArrowheads="1"/>
          </p:cNvPicPr>
          <p:nvPr/>
        </p:nvPicPr>
        <p:blipFill>
          <a:blip r:embed="rId2"/>
          <a:stretch>
            <a:fillRect/>
          </a:stretch>
        </p:blipFill>
        <p:spPr bwMode="auto">
          <a:xfrm>
            <a:off x="16078200" y="-762000"/>
            <a:ext cx="2235200" cy="3143250"/>
          </a:xfrm>
          <a:prstGeom prst="rect">
            <a:avLst/>
          </a:prstGeom>
          <a:noFill/>
          <a:ln w="9525">
            <a:noFill/>
            <a:miter lim="800000"/>
          </a:ln>
        </p:spPr>
      </p:pic>
      <p:sp>
        <p:nvSpPr>
          <p:cNvPr id="2053" name="مستطيل 4"/>
          <p:cNvSpPr>
            <a:spLocks noChangeArrowheads="1"/>
          </p:cNvSpPr>
          <p:nvPr/>
        </p:nvSpPr>
        <p:spPr bwMode="auto">
          <a:xfrm>
            <a:off x="0" y="2286000"/>
            <a:ext cx="5105400" cy="646113"/>
          </a:xfrm>
          <a:prstGeom prst="rect">
            <a:avLst/>
          </a:prstGeom>
          <a:noFill/>
          <a:ln w="9525">
            <a:noFill/>
            <a:miter lim="800000"/>
          </a:ln>
        </p:spPr>
        <p:txBody>
          <a:bodyPr>
            <a:spAutoFit/>
          </a:bodyPr>
          <a:lstStyle/>
          <a:p>
            <a:r>
              <a:rPr lang="en-US" sz="3600" b="1" dirty="0">
                <a:solidFill>
                  <a:srgbClr val="FF0000"/>
                </a:solidFill>
              </a:rPr>
              <a:t>Abdominal wall hernia</a:t>
            </a:r>
            <a:endParaRPr lang="ar-JO" sz="3600" b="1" dirty="0">
              <a:solidFill>
                <a:srgbClr val="FF0000"/>
              </a:solidFill>
            </a:endParaRPr>
          </a:p>
        </p:txBody>
      </p:sp>
    </p:spTree>
  </p:cSld>
  <p:clrMapOvr>
    <a:masterClrMapping/>
  </p:clrMapOvr>
  <p:transition spd="slow">
    <p:cover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US" sz="3200" b="1">
                <a:solidFill>
                  <a:srgbClr val="CC3300"/>
                </a:solidFill>
              </a:rPr>
              <a:t>Occlusive test</a:t>
            </a:r>
          </a:p>
        </p:txBody>
      </p:sp>
      <p:pic>
        <p:nvPicPr>
          <p:cNvPr id="13315" name="Picture 2"/>
          <p:cNvPicPr>
            <a:picLocks noGrp="1" noChangeAspect="1" noChangeArrowheads="1"/>
          </p:cNvPicPr>
          <p:nvPr>
            <p:ph type="body" idx="1"/>
          </p:nvPr>
        </p:nvPicPr>
        <p:blipFill>
          <a:blip r:embed="rId2"/>
          <a:stretch>
            <a:fillRect/>
          </a:stretch>
        </p:blipFill>
        <p:spPr>
          <a:xfrm>
            <a:off x="6019800" y="274638"/>
            <a:ext cx="2667000" cy="2464955"/>
          </a:xfrm>
          <a:noFill/>
        </p:spPr>
      </p:pic>
      <p:sp>
        <p:nvSpPr>
          <p:cNvPr id="2" name="TextBox 1">
            <a:extLst>
              <a:ext uri="{FF2B5EF4-FFF2-40B4-BE49-F238E27FC236}">
                <a16:creationId xmlns="" xmlns:a16="http://schemas.microsoft.com/office/drawing/2014/main" id="{1732B459-9A67-479B-85D5-2F087B2E134B}"/>
              </a:ext>
            </a:extLst>
          </p:cNvPr>
          <p:cNvSpPr txBox="1"/>
          <p:nvPr/>
        </p:nvSpPr>
        <p:spPr>
          <a:xfrm>
            <a:off x="1371600" y="1507115"/>
            <a:ext cx="3810000" cy="3539430"/>
          </a:xfrm>
          <a:prstGeom prst="rect">
            <a:avLst/>
          </a:prstGeom>
          <a:noFill/>
        </p:spPr>
        <p:txBody>
          <a:bodyPr wrap="square" rtlCol="0">
            <a:spAutoFit/>
          </a:bodyPr>
          <a:lstStyle/>
          <a:p>
            <a:pPr algn="ctr"/>
            <a:r>
              <a:rPr lang="en-US" sz="2800" dirty="0">
                <a:solidFill>
                  <a:srgbClr val="00B050"/>
                </a:solidFill>
                <a:latin typeface="Arial Rounded MT Bold" panose="020F0704030504030204" pitchFamily="34" charset="0"/>
              </a:rPr>
              <a:t>The examiner place his index on the deep inguinal ring , the patient is asked to cough if the impulse is felt this is a direct inguinal hernia </a:t>
            </a:r>
          </a:p>
        </p:txBody>
      </p:sp>
    </p:spTree>
  </p:cSld>
  <p:clrMapOvr>
    <a:masterClrMapping/>
  </p:clrMapOvr>
  <p:transition spd="slow">
    <p:cover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NVESTIGATIONS&#10;ï¨ Routine investigations&#10;ï¨ Chest xray&#10;ï¨ USG abdomen &amp; pelvis&#10; "/>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ln>
        </p:spPr>
      </p:pic>
    </p:spTree>
  </p:cSld>
  <p:clrMapOvr>
    <a:masterClrMapping/>
  </p:clrMapOvr>
  <p:transition spd="slow">
    <p:cover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685800"/>
            <a:ext cx="3124200" cy="519113"/>
          </a:xfrm>
          <a:prstGeom prst="rect">
            <a:avLst/>
          </a:prstGeom>
          <a:noFill/>
          <a:ln w="9525">
            <a:noFill/>
            <a:miter lim="800000"/>
          </a:ln>
        </p:spPr>
        <p:txBody>
          <a:bodyPr>
            <a:spAutoFit/>
          </a:bodyPr>
          <a:lstStyle/>
          <a:p>
            <a:pPr>
              <a:spcBef>
                <a:spcPct val="50000"/>
              </a:spcBef>
            </a:pPr>
            <a:r>
              <a:rPr lang="en-US" sz="2800" b="1" u="sng">
                <a:solidFill>
                  <a:srgbClr val="FF0000"/>
                </a:solidFill>
              </a:rPr>
              <a:t>Invagination test</a:t>
            </a:r>
          </a:p>
        </p:txBody>
      </p:sp>
      <p:pic>
        <p:nvPicPr>
          <p:cNvPr id="15363" name="Picture 3" descr="ScrotalExam"/>
          <p:cNvPicPr>
            <a:picLocks noChangeAspect="1" noChangeArrowheads="1"/>
          </p:cNvPicPr>
          <p:nvPr/>
        </p:nvPicPr>
        <p:blipFill>
          <a:blip r:embed="rId2"/>
          <a:stretch>
            <a:fillRect/>
          </a:stretch>
        </p:blipFill>
        <p:spPr bwMode="auto">
          <a:xfrm>
            <a:off x="4870450" y="1600200"/>
            <a:ext cx="3594100" cy="4525963"/>
          </a:xfrm>
          <a:prstGeom prst="rect">
            <a:avLst/>
          </a:prstGeom>
          <a:noFill/>
          <a:ln w="9525">
            <a:noFill/>
            <a:miter lim="800000"/>
          </a:ln>
        </p:spPr>
      </p:pic>
      <p:sp>
        <p:nvSpPr>
          <p:cNvPr id="2" name="TextBox 1">
            <a:extLst>
              <a:ext uri="{FF2B5EF4-FFF2-40B4-BE49-F238E27FC236}">
                <a16:creationId xmlns="" xmlns:a16="http://schemas.microsoft.com/office/drawing/2014/main" id="{FE30A4A6-E6FF-4D86-932A-D408E5BF9757}"/>
              </a:ext>
            </a:extLst>
          </p:cNvPr>
          <p:cNvSpPr txBox="1"/>
          <p:nvPr/>
        </p:nvSpPr>
        <p:spPr>
          <a:xfrm>
            <a:off x="457200" y="1905000"/>
            <a:ext cx="3505200" cy="3046988"/>
          </a:xfrm>
          <a:prstGeom prst="rect">
            <a:avLst/>
          </a:prstGeom>
          <a:noFill/>
        </p:spPr>
        <p:txBody>
          <a:bodyPr wrap="square" rtlCol="0">
            <a:spAutoFit/>
          </a:bodyPr>
          <a:lstStyle/>
          <a:p>
            <a:pPr algn="ctr"/>
            <a:r>
              <a:rPr lang="en-US" sz="2400" dirty="0">
                <a:solidFill>
                  <a:srgbClr val="00B050"/>
                </a:solidFill>
                <a:latin typeface="Arial Rounded MT Bold" panose="020F0704030504030204" pitchFamily="34" charset="0"/>
              </a:rPr>
              <a:t>Its best used when the hernia is still intra canalicular ,, </a:t>
            </a:r>
          </a:p>
          <a:p>
            <a:pPr algn="ctr"/>
            <a:r>
              <a:rPr lang="en-US" sz="2400" dirty="0">
                <a:solidFill>
                  <a:srgbClr val="00B050"/>
                </a:solidFill>
                <a:latin typeface="Arial Rounded MT Bold" panose="020F0704030504030204" pitchFamily="34" charset="0"/>
              </a:rPr>
              <a:t>We try to feel the palpable cough impulse while we are in side the canal ,, using the little finger </a:t>
            </a:r>
          </a:p>
        </p:txBody>
      </p:sp>
    </p:spTree>
  </p:cSld>
  <p:clrMapOvr>
    <a:masterClrMapping/>
  </p:clrMapOvr>
  <p:transition spd="slow">
    <p:cover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81000"/>
            <a:ext cx="8229600" cy="1143000"/>
          </a:xfrm>
        </p:spPr>
        <p:txBody>
          <a:bodyPr/>
          <a:lstStyle/>
          <a:p>
            <a:pPr eaLnBrk="1" hangingPunct="1"/>
            <a:r>
              <a:rPr lang="en-US" sz="2800" u="sng">
                <a:solidFill>
                  <a:schemeClr val="accent2"/>
                </a:solidFill>
                <a:latin typeface="Arial Black" pitchFamily="34" charset="0"/>
              </a:rPr>
              <a:t>You Cannot go Above the swelling</a:t>
            </a:r>
          </a:p>
        </p:txBody>
      </p:sp>
      <p:pic>
        <p:nvPicPr>
          <p:cNvPr id="16387" name="Picture 6" descr="sig3_13_1"/>
          <p:cNvPicPr>
            <a:picLocks noGrp="1" noChangeAspect="1" noChangeArrowheads="1"/>
          </p:cNvPicPr>
          <p:nvPr>
            <p:ph type="body" idx="1"/>
          </p:nvPr>
        </p:nvPicPr>
        <p:blipFill>
          <a:blip r:embed="rId2"/>
          <a:stretch>
            <a:fillRect/>
          </a:stretch>
        </p:blipFill>
        <p:spPr>
          <a:xfrm>
            <a:off x="762000" y="1676400"/>
            <a:ext cx="2628900" cy="2459713"/>
          </a:xfrm>
          <a:noFill/>
        </p:spPr>
      </p:pic>
      <p:pic>
        <p:nvPicPr>
          <p:cNvPr id="16388" name="Picture 9" descr="sig3_13_2"/>
          <p:cNvPicPr>
            <a:picLocks noChangeAspect="1" noChangeArrowheads="1"/>
          </p:cNvPicPr>
          <p:nvPr/>
        </p:nvPicPr>
        <p:blipFill>
          <a:blip r:embed="rId3"/>
          <a:stretch>
            <a:fillRect/>
          </a:stretch>
        </p:blipFill>
        <p:spPr bwMode="auto">
          <a:xfrm>
            <a:off x="5562601" y="1757516"/>
            <a:ext cx="2507740" cy="2376412"/>
          </a:xfrm>
          <a:prstGeom prst="rect">
            <a:avLst/>
          </a:prstGeom>
          <a:noFill/>
          <a:ln w="9525">
            <a:noFill/>
            <a:miter lim="800000"/>
          </a:ln>
        </p:spPr>
      </p:pic>
      <p:sp>
        <p:nvSpPr>
          <p:cNvPr id="2" name="Arrow: Down 1">
            <a:extLst>
              <a:ext uri="{FF2B5EF4-FFF2-40B4-BE49-F238E27FC236}">
                <a16:creationId xmlns="" xmlns:a16="http://schemas.microsoft.com/office/drawing/2014/main" id="{470B9721-E531-485A-83A4-D70B7BA3A749}"/>
              </a:ext>
            </a:extLst>
          </p:cNvPr>
          <p:cNvSpPr/>
          <p:nvPr/>
        </p:nvSpPr>
        <p:spPr>
          <a:xfrm>
            <a:off x="1752600" y="4267200"/>
            <a:ext cx="533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 xmlns:a16="http://schemas.microsoft.com/office/drawing/2014/main" id="{241304AF-C609-401A-90DC-995A1B82CC3F}"/>
              </a:ext>
            </a:extLst>
          </p:cNvPr>
          <p:cNvSpPr/>
          <p:nvPr/>
        </p:nvSpPr>
        <p:spPr>
          <a:xfrm>
            <a:off x="6553200" y="4267200"/>
            <a:ext cx="533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7580003B-D87E-435C-9914-33B8C306598E}"/>
              </a:ext>
            </a:extLst>
          </p:cNvPr>
          <p:cNvSpPr txBox="1"/>
          <p:nvPr/>
        </p:nvSpPr>
        <p:spPr>
          <a:xfrm>
            <a:off x="609600" y="5486400"/>
            <a:ext cx="3200400" cy="923330"/>
          </a:xfrm>
          <a:prstGeom prst="rect">
            <a:avLst/>
          </a:prstGeom>
          <a:noFill/>
        </p:spPr>
        <p:txBody>
          <a:bodyPr wrap="square" rtlCol="0">
            <a:spAutoFit/>
          </a:bodyPr>
          <a:lstStyle/>
          <a:p>
            <a:pPr algn="ctr"/>
            <a:r>
              <a:rPr lang="en-US" dirty="0">
                <a:solidFill>
                  <a:srgbClr val="00B050"/>
                </a:solidFill>
                <a:latin typeface="Arial Rounded MT Bold" panose="020F0704030504030204" pitchFamily="34" charset="0"/>
              </a:rPr>
              <a:t>The swelling is not hernia ..</a:t>
            </a:r>
          </a:p>
          <a:p>
            <a:pPr algn="ctr"/>
            <a:r>
              <a:rPr lang="en-US" dirty="0">
                <a:solidFill>
                  <a:srgbClr val="00B050"/>
                </a:solidFill>
                <a:latin typeface="Arial Rounded MT Bold" panose="020F0704030504030204" pitchFamily="34" charset="0"/>
              </a:rPr>
              <a:t>I can feel the content of the cord </a:t>
            </a:r>
          </a:p>
        </p:txBody>
      </p:sp>
      <p:sp>
        <p:nvSpPr>
          <p:cNvPr id="4" name="TextBox 3">
            <a:extLst>
              <a:ext uri="{FF2B5EF4-FFF2-40B4-BE49-F238E27FC236}">
                <a16:creationId xmlns="" xmlns:a16="http://schemas.microsoft.com/office/drawing/2014/main" id="{3FFDF1B6-2516-4424-AC9F-AD426B517B10}"/>
              </a:ext>
            </a:extLst>
          </p:cNvPr>
          <p:cNvSpPr txBox="1"/>
          <p:nvPr/>
        </p:nvSpPr>
        <p:spPr>
          <a:xfrm>
            <a:off x="5562601" y="4953000"/>
            <a:ext cx="2895599" cy="1754326"/>
          </a:xfrm>
          <a:prstGeom prst="rect">
            <a:avLst/>
          </a:prstGeom>
          <a:noFill/>
        </p:spPr>
        <p:txBody>
          <a:bodyPr wrap="square" rtlCol="0">
            <a:spAutoFit/>
          </a:bodyPr>
          <a:lstStyle/>
          <a:p>
            <a:pPr algn="ctr"/>
            <a:r>
              <a:rPr lang="en-US" dirty="0">
                <a:solidFill>
                  <a:srgbClr val="00B050"/>
                </a:solidFill>
                <a:latin typeface="Arial Rounded MT Bold" panose="020F0704030504030204" pitchFamily="34" charset="0"/>
              </a:rPr>
              <a:t>Hernia </a:t>
            </a:r>
          </a:p>
          <a:p>
            <a:pPr algn="ctr"/>
            <a:endParaRPr lang="en-US" dirty="0">
              <a:solidFill>
                <a:srgbClr val="00B050"/>
              </a:solidFill>
              <a:latin typeface="Arial Rounded MT Bold" panose="020F0704030504030204" pitchFamily="34" charset="0"/>
            </a:endParaRPr>
          </a:p>
          <a:p>
            <a:pPr algn="ctr"/>
            <a:r>
              <a:rPr lang="en-US" dirty="0">
                <a:solidFill>
                  <a:srgbClr val="00B050"/>
                </a:solidFill>
                <a:latin typeface="Arial Rounded MT Bold" panose="020F0704030504030204" pitchFamily="34" charset="0"/>
              </a:rPr>
              <a:t>I cant feel the cord because of the presence of the omentum or bowel </a:t>
            </a:r>
          </a:p>
        </p:txBody>
      </p:sp>
    </p:spTree>
  </p:cSld>
  <p:clrMapOvr>
    <a:masterClrMapping/>
  </p:clrMapOvr>
  <p:transition spd="slow">
    <p:cover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stretch>
            <a:fillRect/>
          </a:stretch>
        </p:blipFill>
        <p:spPr bwMode="auto">
          <a:xfrm>
            <a:off x="2438400" y="1524000"/>
            <a:ext cx="5524500" cy="4314825"/>
          </a:xfrm>
          <a:prstGeom prst="rect">
            <a:avLst/>
          </a:prstGeom>
          <a:noFill/>
          <a:ln w="9525">
            <a:noFill/>
            <a:miter lim="800000"/>
          </a:ln>
        </p:spPr>
      </p:pic>
      <p:sp>
        <p:nvSpPr>
          <p:cNvPr id="17411" name="Text Box 5"/>
          <p:cNvSpPr txBox="1">
            <a:spLocks noChangeArrowheads="1"/>
          </p:cNvSpPr>
          <p:nvPr/>
        </p:nvSpPr>
        <p:spPr bwMode="auto">
          <a:xfrm>
            <a:off x="304800" y="1676400"/>
            <a:ext cx="3429000" cy="366713"/>
          </a:xfrm>
          <a:prstGeom prst="rect">
            <a:avLst/>
          </a:prstGeom>
          <a:noFill/>
          <a:ln w="9525">
            <a:noFill/>
            <a:miter lim="800000"/>
          </a:ln>
        </p:spPr>
        <p:txBody>
          <a:bodyPr>
            <a:spAutoFit/>
          </a:bodyPr>
          <a:lstStyle/>
          <a:p>
            <a:pPr>
              <a:spcBef>
                <a:spcPct val="50000"/>
              </a:spcBef>
            </a:pPr>
            <a:endParaRPr lang="en-US"/>
          </a:p>
        </p:txBody>
      </p:sp>
    </p:spTree>
  </p:cSld>
  <p:clrMapOvr>
    <a:masterClrMapping/>
  </p:clrMapOvr>
  <p:transition spd="slow">
    <p:cover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li\My Documents\inguinal hernia\3131578323[1].jpg"/>
          <p:cNvPicPr>
            <a:picLocks noChangeAspect="1" noChangeArrowheads="1"/>
          </p:cNvPicPr>
          <p:nvPr/>
        </p:nvPicPr>
        <p:blipFill>
          <a:blip r:embed="rId2"/>
          <a:stretch>
            <a:fillRect/>
          </a:stretch>
        </p:blipFill>
        <p:spPr bwMode="auto">
          <a:xfrm>
            <a:off x="2514600" y="3200400"/>
            <a:ext cx="3810000" cy="2971800"/>
          </a:xfrm>
          <a:prstGeom prst="rect">
            <a:avLst/>
          </a:prstGeom>
          <a:noFill/>
          <a:ln w="9525">
            <a:noFill/>
            <a:miter lim="800000"/>
          </a:ln>
        </p:spPr>
      </p:pic>
      <p:sp>
        <p:nvSpPr>
          <p:cNvPr id="18435" name="Text Box 4"/>
          <p:cNvSpPr txBox="1">
            <a:spLocks noChangeArrowheads="1"/>
          </p:cNvSpPr>
          <p:nvPr/>
        </p:nvSpPr>
        <p:spPr bwMode="auto">
          <a:xfrm>
            <a:off x="2514600" y="838200"/>
            <a:ext cx="7010400" cy="641350"/>
          </a:xfrm>
          <a:prstGeom prst="rect">
            <a:avLst/>
          </a:prstGeom>
          <a:noFill/>
          <a:ln w="9525">
            <a:noFill/>
            <a:miter lim="800000"/>
          </a:ln>
        </p:spPr>
        <p:txBody>
          <a:bodyPr>
            <a:spAutoFit/>
          </a:bodyPr>
          <a:lstStyle/>
          <a:p>
            <a:pPr algn="l">
              <a:spcBef>
                <a:spcPct val="50000"/>
              </a:spcBef>
            </a:pPr>
            <a:r>
              <a:rPr lang="en-US" sz="3600" b="1">
                <a:solidFill>
                  <a:srgbClr val="FF0000"/>
                </a:solidFill>
              </a:rPr>
              <a:t>Inguinal Hernia</a:t>
            </a:r>
          </a:p>
        </p:txBody>
      </p:sp>
      <p:sp>
        <p:nvSpPr>
          <p:cNvPr id="2" name="TextBox 1">
            <a:extLst>
              <a:ext uri="{FF2B5EF4-FFF2-40B4-BE49-F238E27FC236}">
                <a16:creationId xmlns="" xmlns:a16="http://schemas.microsoft.com/office/drawing/2014/main" id="{D6894B2A-5CB1-4387-BDAE-A294E8B0ECCB}"/>
              </a:ext>
            </a:extLst>
          </p:cNvPr>
          <p:cNvSpPr txBox="1"/>
          <p:nvPr/>
        </p:nvSpPr>
        <p:spPr>
          <a:xfrm>
            <a:off x="1371600" y="1712893"/>
            <a:ext cx="6400800" cy="954107"/>
          </a:xfrm>
          <a:prstGeom prst="rect">
            <a:avLst/>
          </a:prstGeom>
          <a:noFill/>
        </p:spPr>
        <p:txBody>
          <a:bodyPr wrap="square" rtlCol="0">
            <a:spAutoFit/>
          </a:bodyPr>
          <a:lstStyle/>
          <a:p>
            <a:pPr algn="ctr"/>
            <a:r>
              <a:rPr lang="en-US" sz="2800" dirty="0">
                <a:solidFill>
                  <a:srgbClr val="00B050"/>
                </a:solidFill>
                <a:latin typeface="Arial Rounded MT Bold" panose="020F0704030504030204" pitchFamily="34" charset="0"/>
              </a:rPr>
              <a:t>Protrusion through the deep inguinal ring </a:t>
            </a:r>
          </a:p>
        </p:txBody>
      </p:sp>
    </p:spTree>
  </p:cSld>
  <p:clrMapOvr>
    <a:masterClrMapping/>
  </p:clrMapOvr>
  <p:transition spd="slow">
    <p:cover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8229600" cy="868363"/>
          </a:xfrm>
        </p:spPr>
        <p:txBody>
          <a:bodyPr/>
          <a:lstStyle/>
          <a:p>
            <a:pPr algn="l" eaLnBrk="1" hangingPunct="1"/>
            <a:r>
              <a:rPr lang="en-US" sz="3600">
                <a:solidFill>
                  <a:srgbClr val="FF0000"/>
                </a:solidFill>
              </a:rPr>
              <a:t/>
            </a:r>
            <a:br>
              <a:rPr lang="en-US" sz="3600">
                <a:solidFill>
                  <a:srgbClr val="FF0000"/>
                </a:solidFill>
              </a:rPr>
            </a:br>
            <a:r>
              <a:rPr lang="en-US" sz="3600">
                <a:solidFill>
                  <a:srgbClr val="FF0000"/>
                </a:solidFill>
              </a:rPr>
              <a:t/>
            </a:r>
            <a:br>
              <a:rPr lang="en-US" sz="3600">
                <a:solidFill>
                  <a:srgbClr val="FF0000"/>
                </a:solidFill>
              </a:rPr>
            </a:br>
            <a:r>
              <a:rPr lang="en-US" sz="3600">
                <a:solidFill>
                  <a:srgbClr val="FF0000"/>
                </a:solidFill>
              </a:rPr>
              <a:t>Indirect inguinal Hernia </a:t>
            </a:r>
            <a:br>
              <a:rPr lang="en-US" sz="3600">
                <a:solidFill>
                  <a:srgbClr val="FF0000"/>
                </a:solidFill>
              </a:rPr>
            </a:br>
            <a:r>
              <a:rPr lang="en-US" sz="3600">
                <a:solidFill>
                  <a:srgbClr val="FF0000"/>
                </a:solidFill>
              </a:rPr>
              <a:t/>
            </a:r>
            <a:br>
              <a:rPr lang="en-US" sz="3600">
                <a:solidFill>
                  <a:srgbClr val="FF0000"/>
                </a:solidFill>
              </a:rPr>
            </a:br>
            <a:endParaRPr lang="en-US" sz="3600">
              <a:solidFill>
                <a:srgbClr val="FF0000"/>
              </a:solidFill>
            </a:endParaRPr>
          </a:p>
        </p:txBody>
      </p:sp>
      <p:sp>
        <p:nvSpPr>
          <p:cNvPr id="23555" name="Rectangle 3"/>
          <p:cNvSpPr>
            <a:spLocks noGrp="1" noChangeArrowheads="1"/>
          </p:cNvSpPr>
          <p:nvPr>
            <p:ph type="body" idx="1"/>
          </p:nvPr>
        </p:nvSpPr>
        <p:spPr>
          <a:xfrm>
            <a:off x="0" y="914400"/>
            <a:ext cx="9144000" cy="4144963"/>
          </a:xfrm>
        </p:spPr>
        <p:txBody>
          <a:bodyPr/>
          <a:lstStyle/>
          <a:p>
            <a:pPr algn="l" eaLnBrk="1" hangingPunct="1">
              <a:lnSpc>
                <a:spcPct val="80000"/>
              </a:lnSpc>
              <a:buFontTx/>
              <a:buNone/>
              <a:defRPr/>
            </a:pPr>
            <a:endParaRPr lang="en-US" sz="2400" b="1">
              <a:solidFill>
                <a:srgbClr val="FF0000"/>
              </a:solidFill>
            </a:endParaRPr>
          </a:p>
          <a:p>
            <a:pPr algn="l" eaLnBrk="1" hangingPunct="1">
              <a:lnSpc>
                <a:spcPct val="80000"/>
              </a:lnSpc>
              <a:buFontTx/>
              <a:buNone/>
              <a:defRPr/>
            </a:pPr>
            <a:r>
              <a:rPr lang="en-US" sz="2400" b="1">
                <a:solidFill>
                  <a:srgbClr val="FF0000"/>
                </a:solidFill>
              </a:rPr>
              <a:t>1.</a:t>
            </a:r>
            <a:r>
              <a:rPr lang="en-US" sz="2400" b="1">
                <a:solidFill>
                  <a:schemeClr val="accent2"/>
                </a:solidFill>
              </a:rPr>
              <a:t>inguinal hernias representing the most common type of hernia     </a:t>
            </a:r>
            <a:r>
              <a:rPr lang="ar-JO" sz="2400" b="1">
                <a:solidFill>
                  <a:schemeClr val="accent2"/>
                </a:solidFill>
              </a:rPr>
              <a:t>  </a:t>
            </a:r>
            <a:r>
              <a:rPr lang="en-US" sz="2400" b="1">
                <a:solidFill>
                  <a:schemeClr val="accent2"/>
                </a:solidFill>
              </a:rPr>
              <a:t>         </a:t>
            </a:r>
            <a:r>
              <a:rPr lang="ar-JO" sz="2400" b="1">
                <a:solidFill>
                  <a:schemeClr val="accent2"/>
                </a:solidFill>
              </a:rPr>
              <a:t>        </a:t>
            </a:r>
            <a:r>
              <a:rPr lang="ar-SA" sz="2400" b="1">
                <a:solidFill>
                  <a:schemeClr val="accent2"/>
                </a:solidFill>
              </a:rPr>
              <a:t> </a:t>
            </a:r>
          </a:p>
          <a:p>
            <a:pPr algn="l" eaLnBrk="1" hangingPunct="1">
              <a:lnSpc>
                <a:spcPct val="80000"/>
              </a:lnSpc>
              <a:buFontTx/>
              <a:buNone/>
              <a:defRPr/>
            </a:pPr>
            <a:r>
              <a:rPr lang="en-US" sz="2400" b="1">
                <a:solidFill>
                  <a:srgbClr val="FF0000"/>
                </a:solidFill>
              </a:rPr>
              <a:t>2.</a:t>
            </a:r>
            <a:r>
              <a:rPr lang="en-US" sz="2400" b="1">
                <a:solidFill>
                  <a:schemeClr val="accent2"/>
                </a:solidFill>
              </a:rPr>
              <a:t>Indirect inguinal hernias are the most common hernias in            both men and women in the groin.</a:t>
            </a:r>
            <a:endParaRPr lang="en-US" sz="2400" b="1">
              <a:solidFill>
                <a:srgbClr val="FF0000"/>
              </a:solidFill>
            </a:endParaRPr>
          </a:p>
          <a:p>
            <a:pPr algn="l" eaLnBrk="1" hangingPunct="1">
              <a:lnSpc>
                <a:spcPct val="90000"/>
              </a:lnSpc>
              <a:buFontTx/>
              <a:buNone/>
              <a:defRPr/>
            </a:pPr>
            <a:r>
              <a:rPr lang="en-US" sz="2400">
                <a:solidFill>
                  <a:schemeClr val="accent6"/>
                </a:solidFill>
              </a:rPr>
              <a:t> In about 10 percent  they occur on both sides .</a:t>
            </a:r>
            <a:r>
              <a:rPr lang="en-US" sz="2400" b="1">
                <a:solidFill>
                  <a:schemeClr val="accent2"/>
                </a:solidFill>
              </a:rPr>
              <a:t> </a:t>
            </a:r>
          </a:p>
          <a:p>
            <a:pPr algn="l" eaLnBrk="1" hangingPunct="1">
              <a:lnSpc>
                <a:spcPct val="90000"/>
              </a:lnSpc>
              <a:buFontTx/>
              <a:buNone/>
              <a:defRPr/>
            </a:pPr>
            <a:r>
              <a:rPr lang="en-US" sz="2400" b="1">
                <a:solidFill>
                  <a:srgbClr val="FF0000"/>
                </a:solidFill>
              </a:rPr>
              <a:t>3.</a:t>
            </a:r>
            <a:r>
              <a:rPr lang="en-US" sz="2400" b="1">
                <a:solidFill>
                  <a:schemeClr val="accent2"/>
                </a:solidFill>
              </a:rPr>
              <a:t>it is more frequently on the right side as a</a:t>
            </a:r>
          </a:p>
          <a:p>
            <a:pPr algn="l" eaLnBrk="1" hangingPunct="1">
              <a:lnSpc>
                <a:spcPct val="90000"/>
              </a:lnSpc>
              <a:buFontTx/>
              <a:buNone/>
              <a:defRPr/>
            </a:pPr>
            <a:r>
              <a:rPr lang="en-US" sz="2400" b="1">
                <a:solidFill>
                  <a:schemeClr val="accent2"/>
                </a:solidFill>
              </a:rPr>
              <a:t>   result of later descent of the right testis</a:t>
            </a:r>
          </a:p>
          <a:p>
            <a:pPr algn="l" eaLnBrk="1" hangingPunct="1">
              <a:lnSpc>
                <a:spcPct val="90000"/>
              </a:lnSpc>
              <a:buFontTx/>
              <a:buNone/>
              <a:defRPr/>
            </a:pPr>
            <a:r>
              <a:rPr lang="en-US" sz="2400" b="1">
                <a:solidFill>
                  <a:schemeClr val="accent2"/>
                </a:solidFill>
              </a:rPr>
              <a:t>   and delayed obliteration of the processus </a:t>
            </a:r>
          </a:p>
          <a:p>
            <a:pPr algn="l" eaLnBrk="1" hangingPunct="1">
              <a:lnSpc>
                <a:spcPct val="90000"/>
              </a:lnSpc>
              <a:buFontTx/>
              <a:buNone/>
              <a:defRPr/>
            </a:pPr>
            <a:r>
              <a:rPr lang="en-US" sz="2400" b="1">
                <a:solidFill>
                  <a:schemeClr val="accent2"/>
                </a:solidFill>
              </a:rPr>
              <a:t>   vaginalis vaginalis.</a:t>
            </a:r>
          </a:p>
          <a:p>
            <a:pPr algn="l" eaLnBrk="1" hangingPunct="1">
              <a:lnSpc>
                <a:spcPct val="90000"/>
              </a:lnSpc>
              <a:buFontTx/>
              <a:buNone/>
              <a:defRPr/>
            </a:pPr>
            <a:r>
              <a:rPr lang="en-US" sz="2400" b="1">
                <a:solidFill>
                  <a:srgbClr val="FF0000"/>
                </a:solidFill>
              </a:rPr>
              <a:t>4.</a:t>
            </a:r>
            <a:r>
              <a:rPr lang="en-US" sz="2400" b="1">
                <a:solidFill>
                  <a:schemeClr val="accent2"/>
                </a:solidFill>
              </a:rPr>
              <a:t>An indirect hernia occurs when a hernia </a:t>
            </a:r>
          </a:p>
          <a:p>
            <a:pPr algn="l" eaLnBrk="1" hangingPunct="1">
              <a:lnSpc>
                <a:spcPct val="90000"/>
              </a:lnSpc>
              <a:buFontTx/>
              <a:buNone/>
              <a:defRPr/>
            </a:pPr>
            <a:r>
              <a:rPr lang="en-US" sz="2400" b="1">
                <a:solidFill>
                  <a:schemeClr val="accent2"/>
                </a:solidFill>
              </a:rPr>
              <a:t>  sac enters the deep inguinal ring lateral to </a:t>
            </a:r>
          </a:p>
          <a:p>
            <a:pPr algn="l" eaLnBrk="1" hangingPunct="1">
              <a:lnSpc>
                <a:spcPct val="90000"/>
              </a:lnSpc>
              <a:buFontTx/>
              <a:buNone/>
              <a:defRPr/>
            </a:pPr>
            <a:r>
              <a:rPr lang="en-US" sz="2400" b="1">
                <a:solidFill>
                  <a:schemeClr val="accent2"/>
                </a:solidFill>
              </a:rPr>
              <a:t>  the inferior epigastric artery and passes  </a:t>
            </a:r>
          </a:p>
          <a:p>
            <a:pPr algn="l" eaLnBrk="1" hangingPunct="1">
              <a:lnSpc>
                <a:spcPct val="90000"/>
              </a:lnSpc>
              <a:buFontTx/>
              <a:buNone/>
              <a:defRPr/>
            </a:pPr>
            <a:r>
              <a:rPr lang="en-US" sz="2400" b="1">
                <a:solidFill>
                  <a:schemeClr val="accent2"/>
                </a:solidFill>
              </a:rPr>
              <a:t>  to the superficial ring through   </a:t>
            </a:r>
          </a:p>
          <a:p>
            <a:pPr algn="l" eaLnBrk="1" hangingPunct="1">
              <a:lnSpc>
                <a:spcPct val="90000"/>
              </a:lnSpc>
              <a:buFontTx/>
              <a:buNone/>
              <a:defRPr/>
            </a:pPr>
            <a:r>
              <a:rPr lang="en-US" sz="2400" b="1">
                <a:solidFill>
                  <a:schemeClr val="accent2"/>
                </a:solidFill>
              </a:rPr>
              <a:t>  the inguinal canal.</a:t>
            </a:r>
          </a:p>
        </p:txBody>
      </p:sp>
    </p:spTree>
  </p:cSld>
  <p:clrMapOvr>
    <a:masterClrMapping/>
  </p:clrMapOvr>
  <p:transition spd="slow">
    <p:cover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685800"/>
          </a:xfrm>
        </p:spPr>
        <p:txBody>
          <a:bodyPr/>
          <a:lstStyle/>
          <a:p>
            <a:pPr algn="l" eaLnBrk="1" hangingPunct="1"/>
            <a:r>
              <a:rPr lang="en-US" sz="3600">
                <a:solidFill>
                  <a:srgbClr val="FF0000"/>
                </a:solidFill>
              </a:rPr>
              <a:t> </a:t>
            </a:r>
            <a:r>
              <a:rPr lang="en-US" sz="3600" u="sng">
                <a:solidFill>
                  <a:srgbClr val="FF0000"/>
                </a:solidFill>
              </a:rPr>
              <a:t>Surgical anatomy of the inguinal canal</a:t>
            </a:r>
          </a:p>
        </p:txBody>
      </p:sp>
      <p:pic>
        <p:nvPicPr>
          <p:cNvPr id="20483" name="Picture 4"/>
          <p:cNvPicPr>
            <a:picLocks noGrp="1" noChangeAspect="1" noChangeArrowheads="1"/>
          </p:cNvPicPr>
          <p:nvPr>
            <p:ph type="body" idx="1"/>
          </p:nvPr>
        </p:nvPicPr>
        <p:blipFill>
          <a:blip r:embed="rId2"/>
          <a:stretch>
            <a:fillRect/>
          </a:stretch>
        </p:blipFill>
        <p:spPr>
          <a:xfrm>
            <a:off x="685800" y="1066800"/>
            <a:ext cx="3581400" cy="2590800"/>
          </a:xfrm>
          <a:noFill/>
        </p:spPr>
      </p:pic>
      <p:pic>
        <p:nvPicPr>
          <p:cNvPr id="20484" name="Picture 5"/>
          <p:cNvPicPr>
            <a:picLocks noChangeAspect="1" noChangeArrowheads="1"/>
          </p:cNvPicPr>
          <p:nvPr/>
        </p:nvPicPr>
        <p:blipFill>
          <a:blip r:embed="rId3"/>
          <a:stretch>
            <a:fillRect/>
          </a:stretch>
        </p:blipFill>
        <p:spPr bwMode="auto">
          <a:xfrm>
            <a:off x="5257800" y="1143000"/>
            <a:ext cx="3886200" cy="2600325"/>
          </a:xfrm>
          <a:prstGeom prst="rect">
            <a:avLst/>
          </a:prstGeom>
          <a:noFill/>
          <a:ln w="9525">
            <a:noFill/>
            <a:miter lim="800000"/>
          </a:ln>
        </p:spPr>
      </p:pic>
      <p:pic>
        <p:nvPicPr>
          <p:cNvPr id="20485" name="Picture 6"/>
          <p:cNvPicPr>
            <a:picLocks noChangeAspect="1" noChangeArrowheads="1"/>
          </p:cNvPicPr>
          <p:nvPr/>
        </p:nvPicPr>
        <p:blipFill>
          <a:blip r:embed="rId4"/>
          <a:stretch>
            <a:fillRect/>
          </a:stretch>
        </p:blipFill>
        <p:spPr bwMode="auto">
          <a:xfrm>
            <a:off x="2819400" y="3886200"/>
            <a:ext cx="2971800" cy="2971800"/>
          </a:xfrm>
          <a:prstGeom prst="rect">
            <a:avLst/>
          </a:prstGeom>
          <a:noFill/>
          <a:ln w="9525">
            <a:noFill/>
            <a:miter lim="800000"/>
          </a:ln>
        </p:spPr>
      </p:pic>
    </p:spTree>
  </p:cSld>
  <p:clrMapOvr>
    <a:masterClrMapping/>
  </p:clrMapOvr>
  <p:transition spd="slow">
    <p:cover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696CE96-496F-4A30-AB9B-7CC33DB3433C}"/>
              </a:ext>
            </a:extLst>
          </p:cNvPr>
          <p:cNvSpPr>
            <a:spLocks noGrp="1"/>
          </p:cNvSpPr>
          <p:nvPr>
            <p:ph idx="1"/>
          </p:nvPr>
        </p:nvSpPr>
        <p:spPr>
          <a:xfrm>
            <a:off x="457200" y="457200"/>
            <a:ext cx="8229600" cy="6172200"/>
          </a:xfrm>
        </p:spPr>
        <p:txBody>
          <a:bodyPr/>
          <a:lstStyle/>
          <a:p>
            <a:pPr algn="l" rtl="0"/>
            <a:r>
              <a:rPr lang="en-US" sz="2400" dirty="0">
                <a:solidFill>
                  <a:srgbClr val="00B050"/>
                </a:solidFill>
                <a:latin typeface="Arial Rounded MT Bold" panose="020F0704030504030204" pitchFamily="34" charset="0"/>
              </a:rPr>
              <a:t>The deep inguinal ring &gt;&gt; opening in the transversalis fascia &gt;&gt; 1\2 ich above the mid point of the inguinal ligament </a:t>
            </a:r>
            <a:r>
              <a:rPr lang="en-US" sz="2400" dirty="0" smtClean="0">
                <a:solidFill>
                  <a:srgbClr val="00B050"/>
                </a:solidFill>
                <a:latin typeface="Arial Rounded MT Bold" panose="020F0704030504030204" pitchFamily="34" charset="0"/>
              </a:rPr>
              <a:t/>
            </a:r>
            <a:br>
              <a:rPr lang="en-US" sz="2400" dirty="0" smtClean="0">
                <a:solidFill>
                  <a:srgbClr val="00B050"/>
                </a:solidFill>
                <a:latin typeface="Arial Rounded MT Bold" panose="020F0704030504030204" pitchFamily="34" charset="0"/>
              </a:rPr>
            </a:br>
            <a:r>
              <a:rPr lang="en-US" sz="2400" dirty="0" smtClean="0">
                <a:solidFill>
                  <a:srgbClr val="00B050"/>
                </a:solidFill>
                <a:latin typeface="Arial Rounded MT Bold" panose="020F0704030504030204" pitchFamily="34" charset="0"/>
              </a:rPr>
              <a:t> </a:t>
            </a:r>
            <a:endParaRPr lang="en-US" sz="2400" dirty="0">
              <a:solidFill>
                <a:srgbClr val="00B050"/>
              </a:solidFill>
              <a:latin typeface="Arial Rounded MT Bold" panose="020F0704030504030204" pitchFamily="34" charset="0"/>
            </a:endParaRPr>
          </a:p>
          <a:p>
            <a:pPr algn="l" rtl="0"/>
            <a:r>
              <a:rPr lang="en-US" sz="2400" dirty="0">
                <a:solidFill>
                  <a:srgbClr val="00B050"/>
                </a:solidFill>
                <a:latin typeface="Arial Rounded MT Bold" panose="020F0704030504030204" pitchFamily="34" charset="0"/>
              </a:rPr>
              <a:t>The superficial inguinal ring &gt;&gt; opening in the external oblique aponeurosis &gt;&gt; ½ ich above the pubic tubercle </a:t>
            </a:r>
            <a:r>
              <a:rPr lang="en-US" sz="2400" dirty="0" smtClean="0">
                <a:solidFill>
                  <a:srgbClr val="00B050"/>
                </a:solidFill>
                <a:latin typeface="Arial Rounded MT Bold" panose="020F0704030504030204" pitchFamily="34" charset="0"/>
              </a:rPr>
              <a:t/>
            </a:r>
            <a:br>
              <a:rPr lang="en-US" sz="2400" dirty="0" smtClean="0">
                <a:solidFill>
                  <a:srgbClr val="00B050"/>
                </a:solidFill>
                <a:latin typeface="Arial Rounded MT Bold" panose="020F0704030504030204" pitchFamily="34" charset="0"/>
              </a:rPr>
            </a:br>
            <a:endParaRPr lang="en-US" sz="2400" dirty="0">
              <a:solidFill>
                <a:srgbClr val="00B050"/>
              </a:solidFill>
              <a:latin typeface="Arial Rounded MT Bold" panose="020F0704030504030204" pitchFamily="34" charset="0"/>
            </a:endParaRPr>
          </a:p>
          <a:p>
            <a:pPr algn="l" rtl="0"/>
            <a:r>
              <a:rPr lang="en-US" sz="2400" dirty="0">
                <a:solidFill>
                  <a:srgbClr val="00B050"/>
                </a:solidFill>
                <a:latin typeface="Arial Rounded MT Bold" panose="020F0704030504030204" pitchFamily="34" charset="0"/>
              </a:rPr>
              <a:t>The upper half of the inguinal cord anteriorly covered by ( internal oblique and the external oblique </a:t>
            </a:r>
            <a:r>
              <a:rPr lang="en-US" sz="2400" dirty="0" err="1">
                <a:solidFill>
                  <a:srgbClr val="00B050"/>
                </a:solidFill>
                <a:latin typeface="Arial Rounded MT Bold" panose="020F0704030504030204" pitchFamily="34" charset="0"/>
              </a:rPr>
              <a:t>aponeurosis</a:t>
            </a:r>
            <a:r>
              <a:rPr lang="en-US" sz="2400" dirty="0">
                <a:solidFill>
                  <a:srgbClr val="00B050"/>
                </a:solidFill>
                <a:latin typeface="Arial Rounded MT Bold" panose="020F0704030504030204" pitchFamily="34" charset="0"/>
              </a:rPr>
              <a:t> </a:t>
            </a:r>
            <a:r>
              <a:rPr lang="en-US" sz="2400" dirty="0" smtClean="0">
                <a:solidFill>
                  <a:srgbClr val="00B050"/>
                </a:solidFill>
                <a:latin typeface="Arial Rounded MT Bold" panose="020F0704030504030204" pitchFamily="34" charset="0"/>
              </a:rPr>
              <a:t/>
            </a:r>
            <a:br>
              <a:rPr lang="en-US" sz="2400" dirty="0" smtClean="0">
                <a:solidFill>
                  <a:srgbClr val="00B050"/>
                </a:solidFill>
                <a:latin typeface="Arial Rounded MT Bold" panose="020F0704030504030204" pitchFamily="34" charset="0"/>
              </a:rPr>
            </a:br>
            <a:endParaRPr lang="en-US" sz="2400" dirty="0">
              <a:solidFill>
                <a:srgbClr val="00B050"/>
              </a:solidFill>
              <a:latin typeface="Arial Rounded MT Bold" panose="020F0704030504030204" pitchFamily="34" charset="0"/>
            </a:endParaRPr>
          </a:p>
          <a:p>
            <a:pPr algn="l" rtl="0"/>
            <a:r>
              <a:rPr lang="en-US" sz="2400" dirty="0">
                <a:solidFill>
                  <a:srgbClr val="00B050"/>
                </a:solidFill>
                <a:latin typeface="Arial Rounded MT Bold" panose="020F0704030504030204" pitchFamily="34" charset="0"/>
              </a:rPr>
              <a:t>The arching fiber of the internal oblique muscle become the conjoint tendon at the lower half of the cord , so the lower half covered anteriorly by the external oblique aponeurosis </a:t>
            </a:r>
          </a:p>
        </p:txBody>
      </p:sp>
    </p:spTree>
    <p:extLst>
      <p:ext uri="{BB962C8B-B14F-4D97-AF65-F5344CB8AC3E}">
        <p14:creationId xmlns:p14="http://schemas.microsoft.com/office/powerpoint/2010/main" val="2480780522"/>
      </p:ext>
    </p:extLst>
  </p:cSld>
  <p:clrMapOvr>
    <a:masterClrMapping/>
  </p:clrMapOvr>
  <p:transition spd="slow">
    <p:cover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ctrTitle"/>
          </p:nvPr>
        </p:nvSpPr>
        <p:spPr>
          <a:xfrm>
            <a:off x="0" y="0"/>
            <a:ext cx="9144000" cy="990600"/>
          </a:xfrm>
        </p:spPr>
        <p:txBody>
          <a:bodyPr/>
          <a:lstStyle/>
          <a:p>
            <a:r>
              <a:rPr lang="en-US" sz="3600">
                <a:solidFill>
                  <a:srgbClr val="FF0000"/>
                </a:solidFill>
              </a:rPr>
              <a:t>Surgical physiology of inguinal canal</a:t>
            </a:r>
            <a:endParaRPr lang="ar-JO" sz="3600"/>
          </a:p>
        </p:txBody>
      </p:sp>
      <p:sp>
        <p:nvSpPr>
          <p:cNvPr id="25603" name="عنوان فرعي 2"/>
          <p:cNvSpPr>
            <a:spLocks noGrp="1"/>
          </p:cNvSpPr>
          <p:nvPr>
            <p:ph type="subTitle" idx="1"/>
          </p:nvPr>
        </p:nvSpPr>
        <p:spPr>
          <a:xfrm>
            <a:off x="0" y="1066800"/>
            <a:ext cx="9144000" cy="5791200"/>
          </a:xfrm>
        </p:spPr>
        <p:txBody>
          <a:bodyPr/>
          <a:lstStyle/>
          <a:p>
            <a:pPr algn="l">
              <a:defRPr/>
            </a:pPr>
            <a:r>
              <a:rPr lang="en-US" dirty="0">
                <a:solidFill>
                  <a:schemeClr val="accent6"/>
                </a:solidFill>
              </a:rPr>
              <a:t>The integrity of inguinal canal is maintained by  three different shutter mechanisms:</a:t>
            </a:r>
          </a:p>
          <a:p>
            <a:pPr algn="l">
              <a:defRPr/>
            </a:pPr>
            <a:r>
              <a:rPr lang="en-US" dirty="0">
                <a:solidFill>
                  <a:schemeClr val="accent6"/>
                </a:solidFill>
              </a:rPr>
              <a:t>  </a:t>
            </a:r>
            <a:r>
              <a:rPr lang="en-US" dirty="0" err="1">
                <a:solidFill>
                  <a:srgbClr val="FF0000"/>
                </a:solidFill>
              </a:rPr>
              <a:t>a.</a:t>
            </a:r>
            <a:r>
              <a:rPr lang="en-US" dirty="0" err="1">
                <a:solidFill>
                  <a:schemeClr val="accent6"/>
                </a:solidFill>
              </a:rPr>
              <a:t>the</a:t>
            </a:r>
            <a:r>
              <a:rPr lang="en-US" dirty="0">
                <a:solidFill>
                  <a:schemeClr val="accent6"/>
                </a:solidFill>
              </a:rPr>
              <a:t> inner shutter done by contraction of                  </a:t>
            </a:r>
            <a:r>
              <a:rPr lang="en-US" dirty="0" err="1">
                <a:solidFill>
                  <a:schemeClr val="accent6"/>
                </a:solidFill>
              </a:rPr>
              <a:t>transversalis</a:t>
            </a:r>
            <a:r>
              <a:rPr lang="en-US" dirty="0">
                <a:solidFill>
                  <a:schemeClr val="accent6"/>
                </a:solidFill>
              </a:rPr>
              <a:t>  muscle which lift the                         </a:t>
            </a:r>
            <a:r>
              <a:rPr lang="en-US" dirty="0" err="1">
                <a:solidFill>
                  <a:schemeClr val="accent6"/>
                </a:solidFill>
              </a:rPr>
              <a:t>transversalis</a:t>
            </a:r>
            <a:r>
              <a:rPr lang="en-US" dirty="0">
                <a:solidFill>
                  <a:schemeClr val="accent6"/>
                </a:solidFill>
              </a:rPr>
              <a:t> fascia sling </a:t>
            </a:r>
            <a:r>
              <a:rPr lang="en-US" dirty="0" err="1">
                <a:solidFill>
                  <a:schemeClr val="accent6"/>
                </a:solidFill>
              </a:rPr>
              <a:t>craniolaterally</a:t>
            </a:r>
            <a:r>
              <a:rPr lang="en-US" dirty="0">
                <a:solidFill>
                  <a:schemeClr val="accent6"/>
                </a:solidFill>
              </a:rPr>
              <a:t> closing the deep </a:t>
            </a:r>
            <a:r>
              <a:rPr lang="ar-JO" dirty="0">
                <a:solidFill>
                  <a:schemeClr val="accent6"/>
                </a:solidFill>
              </a:rPr>
              <a:t> </a:t>
            </a:r>
            <a:r>
              <a:rPr lang="en-US" dirty="0">
                <a:solidFill>
                  <a:schemeClr val="accent6"/>
                </a:solidFill>
              </a:rPr>
              <a:t>      inguinal ring.</a:t>
            </a:r>
          </a:p>
          <a:p>
            <a:pPr algn="l">
              <a:defRPr/>
            </a:pPr>
            <a:r>
              <a:rPr lang="en-US" dirty="0">
                <a:solidFill>
                  <a:schemeClr val="accent6"/>
                </a:solidFill>
              </a:rPr>
              <a:t> </a:t>
            </a:r>
            <a:r>
              <a:rPr lang="en-US" dirty="0" err="1">
                <a:solidFill>
                  <a:srgbClr val="FF0000"/>
                </a:solidFill>
              </a:rPr>
              <a:t>b.</a:t>
            </a:r>
            <a:r>
              <a:rPr lang="en-US" dirty="0" err="1">
                <a:solidFill>
                  <a:schemeClr val="accent6"/>
                </a:solidFill>
              </a:rPr>
              <a:t>Contraction</a:t>
            </a:r>
            <a:r>
              <a:rPr lang="en-US" dirty="0">
                <a:solidFill>
                  <a:schemeClr val="accent6"/>
                </a:solidFill>
              </a:rPr>
              <a:t> of the internal oblique muscle             cover the deep inguinal ring.</a:t>
            </a:r>
          </a:p>
          <a:p>
            <a:pPr algn="l">
              <a:defRPr/>
            </a:pPr>
            <a:r>
              <a:rPr lang="en-US" dirty="0" err="1">
                <a:solidFill>
                  <a:srgbClr val="FF0000"/>
                </a:solidFill>
              </a:rPr>
              <a:t>c.</a:t>
            </a:r>
            <a:r>
              <a:rPr lang="en-US" dirty="0" err="1">
                <a:solidFill>
                  <a:schemeClr val="accent6"/>
                </a:solidFill>
              </a:rPr>
              <a:t>Contraction</a:t>
            </a:r>
            <a:r>
              <a:rPr lang="en-US" dirty="0">
                <a:solidFill>
                  <a:schemeClr val="accent6"/>
                </a:solidFill>
              </a:rPr>
              <a:t> of the </a:t>
            </a:r>
            <a:r>
              <a:rPr lang="en-US" dirty="0" err="1">
                <a:solidFill>
                  <a:schemeClr val="accent6"/>
                </a:solidFill>
              </a:rPr>
              <a:t>transversus</a:t>
            </a:r>
            <a:r>
              <a:rPr lang="en-US" dirty="0">
                <a:solidFill>
                  <a:schemeClr val="accent6"/>
                </a:solidFill>
              </a:rPr>
              <a:t> </a:t>
            </a:r>
            <a:r>
              <a:rPr lang="en-US" dirty="0" err="1">
                <a:solidFill>
                  <a:schemeClr val="accent6"/>
                </a:solidFill>
              </a:rPr>
              <a:t>abdominis</a:t>
            </a:r>
            <a:r>
              <a:rPr lang="en-US" dirty="0">
                <a:solidFill>
                  <a:schemeClr val="accent6"/>
                </a:solidFill>
              </a:rPr>
              <a:t> arch       comes close to inguinal ligament protecting the     posterior wall of the canal. </a:t>
            </a:r>
            <a:endParaRPr lang="ar-JO" dirty="0">
              <a:solidFill>
                <a:schemeClr val="accent6"/>
              </a:solidFill>
            </a:endParaRPr>
          </a:p>
        </p:txBody>
      </p:sp>
    </p:spTree>
  </p:cSld>
  <p:clrMapOvr>
    <a:masterClrMapping/>
  </p:clrMapOvr>
  <p:transition spd="slow">
    <p:cover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04800"/>
            <a:ext cx="8229600" cy="1143000"/>
          </a:xfrm>
        </p:spPr>
        <p:txBody>
          <a:bodyPr/>
          <a:lstStyle/>
          <a:p>
            <a:pPr algn="l" eaLnBrk="1" hangingPunct="1"/>
            <a:r>
              <a:rPr lang="en-US" sz="4000">
                <a:solidFill>
                  <a:srgbClr val="FF0000"/>
                </a:solidFill>
              </a:rPr>
              <a:t>What is a Hernia ?</a:t>
            </a:r>
            <a:r>
              <a:rPr lang="en-US" sz="4000"/>
              <a:t> </a:t>
            </a:r>
            <a:br>
              <a:rPr lang="en-US" sz="4000"/>
            </a:br>
            <a:endParaRPr lang="en-US" sz="4000"/>
          </a:p>
        </p:txBody>
      </p:sp>
      <p:sp>
        <p:nvSpPr>
          <p:cNvPr id="4099" name="Rectangle 3"/>
          <p:cNvSpPr>
            <a:spLocks noGrp="1" noChangeArrowheads="1"/>
          </p:cNvSpPr>
          <p:nvPr>
            <p:ph type="body" idx="1"/>
          </p:nvPr>
        </p:nvSpPr>
        <p:spPr>
          <a:xfrm>
            <a:off x="228600" y="1752601"/>
            <a:ext cx="4343400" cy="1676400"/>
          </a:xfrm>
        </p:spPr>
        <p:txBody>
          <a:bodyPr/>
          <a:lstStyle/>
          <a:p>
            <a:pPr algn="l" eaLnBrk="1" hangingPunct="1">
              <a:buFontTx/>
              <a:buNone/>
            </a:pPr>
            <a:r>
              <a:rPr lang="en-US" sz="2400" dirty="0">
                <a:solidFill>
                  <a:schemeClr val="accent2"/>
                </a:solidFill>
              </a:rPr>
              <a:t>Abnormal protrusion of an </a:t>
            </a:r>
          </a:p>
          <a:p>
            <a:pPr algn="l" eaLnBrk="1" hangingPunct="1">
              <a:buFontTx/>
              <a:buNone/>
            </a:pPr>
            <a:r>
              <a:rPr lang="en-US" sz="2400" dirty="0">
                <a:solidFill>
                  <a:schemeClr val="accent2"/>
                </a:solidFill>
              </a:rPr>
              <a:t>intra abdominal contents through</a:t>
            </a:r>
          </a:p>
          <a:p>
            <a:pPr algn="l" eaLnBrk="1" hangingPunct="1">
              <a:buFontTx/>
              <a:buNone/>
            </a:pPr>
            <a:r>
              <a:rPr lang="en-US" sz="2400" dirty="0">
                <a:solidFill>
                  <a:schemeClr val="accent2"/>
                </a:solidFill>
              </a:rPr>
              <a:t> a defect in the abdominal wall</a:t>
            </a:r>
          </a:p>
          <a:p>
            <a:pPr algn="l" eaLnBrk="1" hangingPunct="1">
              <a:buFontTx/>
              <a:buNone/>
            </a:pPr>
            <a:r>
              <a:rPr lang="en-US" sz="2400" b="1" dirty="0">
                <a:solidFill>
                  <a:srgbClr val="00B050"/>
                </a:solidFill>
                <a:latin typeface="Arial Rounded MT Bold" panose="020F0704030504030204" pitchFamily="34" charset="0"/>
              </a:rPr>
              <a:t>Exception from this definition the epigastric hernia which is a retroperitoneal fat protrusion through a defect in the </a:t>
            </a:r>
            <a:r>
              <a:rPr lang="en-US" sz="2400" b="1" dirty="0" err="1">
                <a:solidFill>
                  <a:srgbClr val="00B050"/>
                </a:solidFill>
                <a:latin typeface="Arial Rounded MT Bold" panose="020F0704030504030204" pitchFamily="34" charset="0"/>
              </a:rPr>
              <a:t>linea</a:t>
            </a:r>
            <a:r>
              <a:rPr lang="en-US" sz="2400" b="1" dirty="0">
                <a:solidFill>
                  <a:srgbClr val="00B050"/>
                </a:solidFill>
                <a:latin typeface="Arial Rounded MT Bold" panose="020F0704030504030204" pitchFamily="34" charset="0"/>
              </a:rPr>
              <a:t> alba</a:t>
            </a:r>
          </a:p>
          <a:p>
            <a:pPr algn="l" eaLnBrk="1" hangingPunct="1">
              <a:buFontTx/>
              <a:buNone/>
            </a:pPr>
            <a:endParaRPr lang="en-US" dirty="0"/>
          </a:p>
        </p:txBody>
      </p:sp>
      <p:pic>
        <p:nvPicPr>
          <p:cNvPr id="3076" name="Picture 4"/>
          <p:cNvPicPr>
            <a:picLocks noChangeAspect="1" noChangeArrowheads="1"/>
          </p:cNvPicPr>
          <p:nvPr/>
        </p:nvPicPr>
        <p:blipFill>
          <a:blip r:embed="rId2"/>
          <a:stretch>
            <a:fillRect/>
          </a:stretch>
        </p:blipFill>
        <p:spPr bwMode="auto">
          <a:xfrm>
            <a:off x="6200775" y="1143000"/>
            <a:ext cx="2943225" cy="2771775"/>
          </a:xfrm>
          <a:prstGeom prst="rect">
            <a:avLst/>
          </a:prstGeom>
          <a:noFill/>
          <a:ln w="9525">
            <a:noFill/>
            <a:miter lim="800000"/>
          </a:ln>
        </p:spPr>
      </p:pic>
      <p:sp>
        <p:nvSpPr>
          <p:cNvPr id="3077" name="Rectangle 5"/>
          <p:cNvSpPr>
            <a:spLocks noChangeArrowheads="1"/>
          </p:cNvSpPr>
          <p:nvPr/>
        </p:nvSpPr>
        <p:spPr bwMode="auto">
          <a:xfrm>
            <a:off x="8918575" y="3246438"/>
            <a:ext cx="184150" cy="366712"/>
          </a:xfrm>
          <a:prstGeom prst="rect">
            <a:avLst/>
          </a:prstGeom>
          <a:noFill/>
          <a:ln w="9525">
            <a:noFill/>
            <a:miter lim="800000"/>
          </a:ln>
        </p:spPr>
        <p:txBody>
          <a:bodyPr wrap="none">
            <a:spAutoFit/>
          </a:bodyPr>
          <a:lstStyle/>
          <a:p>
            <a:pPr>
              <a:spcBef>
                <a:spcPct val="20000"/>
              </a:spcBef>
            </a:pPr>
            <a:endParaRPr lang="en-US">
              <a:solidFill>
                <a:schemeClr val="accent2"/>
              </a:solidFill>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5EBAC6-E887-4902-9495-E0B43E0396B7}"/>
              </a:ext>
            </a:extLst>
          </p:cNvPr>
          <p:cNvSpPr>
            <a:spLocks noGrp="1"/>
          </p:cNvSpPr>
          <p:nvPr>
            <p:ph type="title"/>
          </p:nvPr>
        </p:nvSpPr>
        <p:spPr/>
        <p:txBody>
          <a:bodyPr/>
          <a:lstStyle/>
          <a:p>
            <a:r>
              <a:rPr lang="en-US" dirty="0">
                <a:solidFill>
                  <a:srgbClr val="00B050"/>
                </a:solidFill>
              </a:rPr>
              <a:t>Importance of internal oblique in the shutter mechanism </a:t>
            </a:r>
          </a:p>
        </p:txBody>
      </p:sp>
      <p:sp>
        <p:nvSpPr>
          <p:cNvPr id="3" name="Content Placeholder 2">
            <a:extLst>
              <a:ext uri="{FF2B5EF4-FFF2-40B4-BE49-F238E27FC236}">
                <a16:creationId xmlns="" xmlns:a16="http://schemas.microsoft.com/office/drawing/2014/main" id="{BF2C2003-4C33-4494-B19F-9762A4AA75C2}"/>
              </a:ext>
            </a:extLst>
          </p:cNvPr>
          <p:cNvSpPr>
            <a:spLocks noGrp="1"/>
          </p:cNvSpPr>
          <p:nvPr>
            <p:ph idx="1"/>
          </p:nvPr>
        </p:nvSpPr>
        <p:spPr/>
        <p:txBody>
          <a:bodyPr/>
          <a:lstStyle/>
          <a:p>
            <a:pPr marL="0" indent="0" algn="l" rtl="0">
              <a:buNone/>
            </a:pPr>
            <a:r>
              <a:rPr lang="en-US" dirty="0">
                <a:solidFill>
                  <a:srgbClr val="00B050"/>
                </a:solidFill>
                <a:latin typeface="Arial Rounded MT Bold" panose="020F0704030504030204" pitchFamily="34" charset="0"/>
              </a:rPr>
              <a:t>1- close the deep inguinal ring by lifting the medial and lateral </a:t>
            </a:r>
            <a:r>
              <a:rPr lang="en-US" dirty="0" err="1">
                <a:solidFill>
                  <a:srgbClr val="00B050"/>
                </a:solidFill>
                <a:latin typeface="Arial Rounded MT Bold" panose="020F0704030504030204" pitchFamily="34" charset="0"/>
              </a:rPr>
              <a:t>leafs</a:t>
            </a:r>
            <a:r>
              <a:rPr lang="en-US" dirty="0">
                <a:solidFill>
                  <a:srgbClr val="00B050"/>
                </a:solidFill>
                <a:latin typeface="Arial Rounded MT Bold" panose="020F0704030504030204" pitchFamily="34" charset="0"/>
              </a:rPr>
              <a:t> of the transversalis fascia </a:t>
            </a:r>
          </a:p>
          <a:p>
            <a:pPr marL="0" indent="0" algn="l" rtl="0">
              <a:buNone/>
            </a:pPr>
            <a:r>
              <a:rPr lang="en-US" dirty="0">
                <a:solidFill>
                  <a:srgbClr val="00B050"/>
                </a:solidFill>
                <a:latin typeface="Arial Rounded MT Bold" panose="020F0704030504030204" pitchFamily="34" charset="0"/>
              </a:rPr>
              <a:t>2- pressing on the deep inguinal ring by its contraction </a:t>
            </a:r>
          </a:p>
          <a:p>
            <a:pPr marL="0" indent="0" algn="l" rtl="0">
              <a:buNone/>
            </a:pPr>
            <a:r>
              <a:rPr lang="en-US" dirty="0">
                <a:solidFill>
                  <a:srgbClr val="00B050"/>
                </a:solidFill>
                <a:latin typeface="Arial Rounded MT Bold" panose="020F0704030504030204" pitchFamily="34" charset="0"/>
              </a:rPr>
              <a:t>3- coming near to the inguinal ligament closing completely the posterior wall of the inguinal canal </a:t>
            </a:r>
          </a:p>
        </p:txBody>
      </p:sp>
    </p:spTree>
    <p:extLst>
      <p:ext uri="{BB962C8B-B14F-4D97-AF65-F5344CB8AC3E}">
        <p14:creationId xmlns:p14="http://schemas.microsoft.com/office/powerpoint/2010/main" val="987325631"/>
      </p:ext>
    </p:extLst>
  </p:cSld>
  <p:clrMapOvr>
    <a:masterClrMapping/>
  </p:clrMapOvr>
  <p:transition spd="slow">
    <p:cover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en-US" sz="3600">
                <a:solidFill>
                  <a:srgbClr val="FF0000"/>
                </a:solidFill>
              </a:rPr>
              <a:t>Types of indirect inguinal hernia</a:t>
            </a:r>
          </a:p>
        </p:txBody>
      </p:sp>
      <p:sp>
        <p:nvSpPr>
          <p:cNvPr id="22531" name="Rectangle 3"/>
          <p:cNvSpPr>
            <a:spLocks noGrp="1" noChangeArrowheads="1"/>
          </p:cNvSpPr>
          <p:nvPr>
            <p:ph type="body" idx="1"/>
          </p:nvPr>
        </p:nvSpPr>
        <p:spPr/>
        <p:txBody>
          <a:bodyPr/>
          <a:lstStyle/>
          <a:p>
            <a:pPr algn="l" eaLnBrk="1" hangingPunct="1">
              <a:buFontTx/>
              <a:buNone/>
            </a:pPr>
            <a:r>
              <a:rPr lang="en-US">
                <a:solidFill>
                  <a:srgbClr val="FF0000"/>
                </a:solidFill>
              </a:rPr>
              <a:t>1.</a:t>
            </a:r>
            <a:r>
              <a:rPr lang="en-US">
                <a:solidFill>
                  <a:schemeClr val="accent2"/>
                </a:solidFill>
              </a:rPr>
              <a:t>Bubonocele</a:t>
            </a:r>
          </a:p>
          <a:p>
            <a:pPr algn="l" eaLnBrk="1" hangingPunct="1">
              <a:buFontTx/>
              <a:buNone/>
            </a:pPr>
            <a:endParaRPr lang="en-US">
              <a:solidFill>
                <a:schemeClr val="accent2"/>
              </a:solidFill>
            </a:endParaRPr>
          </a:p>
          <a:p>
            <a:pPr algn="l" eaLnBrk="1" hangingPunct="1">
              <a:buFontTx/>
              <a:buNone/>
            </a:pPr>
            <a:r>
              <a:rPr lang="en-US">
                <a:solidFill>
                  <a:srgbClr val="FF0000"/>
                </a:solidFill>
              </a:rPr>
              <a:t>2.</a:t>
            </a:r>
            <a:r>
              <a:rPr lang="en-US">
                <a:solidFill>
                  <a:schemeClr val="accent2"/>
                </a:solidFill>
              </a:rPr>
              <a:t>Funicular</a:t>
            </a:r>
          </a:p>
          <a:p>
            <a:pPr algn="l" eaLnBrk="1" hangingPunct="1">
              <a:buFontTx/>
              <a:buNone/>
            </a:pPr>
            <a:endParaRPr lang="en-US">
              <a:solidFill>
                <a:schemeClr val="accent2"/>
              </a:solidFill>
            </a:endParaRPr>
          </a:p>
          <a:p>
            <a:pPr algn="l" eaLnBrk="1" hangingPunct="1">
              <a:buFontTx/>
              <a:buNone/>
            </a:pPr>
            <a:r>
              <a:rPr lang="en-US">
                <a:solidFill>
                  <a:srgbClr val="FF0000"/>
                </a:solidFill>
              </a:rPr>
              <a:t>3.</a:t>
            </a:r>
            <a:r>
              <a:rPr lang="en-US">
                <a:solidFill>
                  <a:schemeClr val="accent2"/>
                </a:solidFill>
              </a:rPr>
              <a:t>complete</a:t>
            </a:r>
          </a:p>
        </p:txBody>
      </p:sp>
      <p:pic>
        <p:nvPicPr>
          <p:cNvPr id="22532" name="Picture 4"/>
          <p:cNvPicPr>
            <a:picLocks noChangeAspect="1" noChangeArrowheads="1"/>
          </p:cNvPicPr>
          <p:nvPr/>
        </p:nvPicPr>
        <p:blipFill>
          <a:blip r:embed="rId2"/>
          <a:stretch>
            <a:fillRect/>
          </a:stretch>
        </p:blipFill>
        <p:spPr bwMode="auto">
          <a:xfrm>
            <a:off x="4267200" y="2743200"/>
            <a:ext cx="3810000" cy="3352800"/>
          </a:xfrm>
          <a:prstGeom prst="rect">
            <a:avLst/>
          </a:prstGeom>
          <a:noFill/>
          <a:ln w="9525">
            <a:noFill/>
            <a:miter lim="800000"/>
          </a:ln>
        </p:spPr>
      </p:pic>
    </p:spTree>
  </p:cSld>
  <p:clrMapOvr>
    <a:masterClrMapping/>
  </p:clrMapOvr>
  <p:transition spd="slow">
    <p:cover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09600"/>
            <a:ext cx="8229600" cy="1143000"/>
          </a:xfrm>
        </p:spPr>
        <p:txBody>
          <a:bodyPr/>
          <a:lstStyle/>
          <a:p>
            <a:pPr algn="l" eaLnBrk="1" hangingPunct="1"/>
            <a:r>
              <a:rPr lang="en-US" sz="3600">
                <a:solidFill>
                  <a:srgbClr val="FF0000"/>
                </a:solidFill>
              </a:rPr>
              <a:t>Direct Inguinal Hernia </a:t>
            </a:r>
            <a:br>
              <a:rPr lang="en-US" sz="3600">
                <a:solidFill>
                  <a:srgbClr val="FF0000"/>
                </a:solidFill>
              </a:rPr>
            </a:br>
            <a:r>
              <a:rPr lang="en-US" sz="4000"/>
              <a:t/>
            </a:r>
            <a:br>
              <a:rPr lang="en-US" sz="4000"/>
            </a:br>
            <a:endParaRPr lang="en-US" sz="4000"/>
          </a:p>
        </p:txBody>
      </p:sp>
      <p:sp>
        <p:nvSpPr>
          <p:cNvPr id="23555" name="Rectangle 3"/>
          <p:cNvSpPr>
            <a:spLocks noGrp="1" noChangeArrowheads="1"/>
          </p:cNvSpPr>
          <p:nvPr>
            <p:ph type="body" idx="1"/>
          </p:nvPr>
        </p:nvSpPr>
        <p:spPr/>
        <p:txBody>
          <a:bodyPr/>
          <a:lstStyle/>
          <a:p>
            <a:pPr algn="l" eaLnBrk="1" hangingPunct="1">
              <a:lnSpc>
                <a:spcPct val="90000"/>
              </a:lnSpc>
              <a:buFontTx/>
              <a:buNone/>
            </a:pPr>
            <a:r>
              <a:rPr lang="en-US" sz="2800" dirty="0">
                <a:solidFill>
                  <a:schemeClr val="accent2"/>
                </a:solidFill>
              </a:rPr>
              <a:t>A direct hernia occurs when a hernial sac is pushed through the floor of the inguinal canal</a:t>
            </a:r>
          </a:p>
          <a:p>
            <a:pPr algn="l" eaLnBrk="1" hangingPunct="1">
              <a:lnSpc>
                <a:spcPct val="90000"/>
              </a:lnSpc>
              <a:buFontTx/>
              <a:buNone/>
            </a:pPr>
            <a:r>
              <a:rPr lang="en-US" sz="2800" dirty="0">
                <a:solidFill>
                  <a:schemeClr val="accent2"/>
                </a:solidFill>
              </a:rPr>
              <a:t>medial to the inferior epigastric vessels in </a:t>
            </a:r>
            <a:r>
              <a:rPr lang="en-US" sz="2800" dirty="0" err="1">
                <a:solidFill>
                  <a:schemeClr val="accent2"/>
                </a:solidFill>
              </a:rPr>
              <a:t>Hasselbach</a:t>
            </a:r>
            <a:r>
              <a:rPr lang="en-US" sz="2800" dirty="0">
                <a:solidFill>
                  <a:schemeClr val="accent2"/>
                </a:solidFill>
              </a:rPr>
              <a:t> Triangle</a:t>
            </a:r>
          </a:p>
          <a:p>
            <a:pPr algn="l" eaLnBrk="1" hangingPunct="1">
              <a:lnSpc>
                <a:spcPct val="90000"/>
              </a:lnSpc>
              <a:buFontTx/>
              <a:buNone/>
            </a:pPr>
            <a:r>
              <a:rPr lang="en-US" sz="2800" dirty="0">
                <a:solidFill>
                  <a:schemeClr val="accent2"/>
                </a:solidFill>
              </a:rPr>
              <a:t>Direct hernias is acquired tend to occur in older patients </a:t>
            </a:r>
          </a:p>
          <a:p>
            <a:pPr algn="l" eaLnBrk="1" hangingPunct="1">
              <a:lnSpc>
                <a:spcPct val="90000"/>
              </a:lnSpc>
              <a:buFontTx/>
              <a:buNone/>
            </a:pPr>
            <a:r>
              <a:rPr lang="en-US" sz="2800" dirty="0">
                <a:solidFill>
                  <a:schemeClr val="accent2"/>
                </a:solidFill>
              </a:rPr>
              <a:t>These hernias rarely move into the scrotum like the indirect inguinal ones. </a:t>
            </a:r>
          </a:p>
          <a:p>
            <a:pPr algn="l" eaLnBrk="1" hangingPunct="1">
              <a:lnSpc>
                <a:spcPct val="90000"/>
              </a:lnSpc>
              <a:buFontTx/>
              <a:buNone/>
            </a:pPr>
            <a:endParaRPr lang="en-US" sz="2800" dirty="0">
              <a:solidFill>
                <a:schemeClr val="accent2"/>
              </a:solidFill>
            </a:endParaRPr>
          </a:p>
          <a:p>
            <a:pPr algn="ctr" eaLnBrk="1" hangingPunct="1">
              <a:lnSpc>
                <a:spcPct val="90000"/>
              </a:lnSpc>
              <a:buFontTx/>
              <a:buNone/>
            </a:pPr>
            <a:r>
              <a:rPr lang="en-US" sz="2800" dirty="0">
                <a:solidFill>
                  <a:srgbClr val="00B050"/>
                </a:solidFill>
                <a:latin typeface="Arial Rounded MT Bold" panose="020F0704030504030204" pitchFamily="34" charset="0"/>
              </a:rPr>
              <a:t>Globular shape rather than funicular</a:t>
            </a:r>
          </a:p>
        </p:txBody>
      </p:sp>
      <p:sp>
        <p:nvSpPr>
          <p:cNvPr id="2" name="TextBox 1">
            <a:extLst>
              <a:ext uri="{FF2B5EF4-FFF2-40B4-BE49-F238E27FC236}">
                <a16:creationId xmlns="" xmlns:a16="http://schemas.microsoft.com/office/drawing/2014/main" id="{D770F861-FC09-4946-A012-D4BD6BFEEC73}"/>
              </a:ext>
            </a:extLst>
          </p:cNvPr>
          <p:cNvSpPr txBox="1"/>
          <p:nvPr/>
        </p:nvSpPr>
        <p:spPr>
          <a:xfrm>
            <a:off x="838200" y="1066800"/>
            <a:ext cx="6858000" cy="369332"/>
          </a:xfrm>
          <a:prstGeom prst="rect">
            <a:avLst/>
          </a:prstGeom>
          <a:noFill/>
        </p:spPr>
        <p:txBody>
          <a:bodyPr wrap="square" rtlCol="0">
            <a:spAutoFit/>
          </a:bodyPr>
          <a:lstStyle/>
          <a:p>
            <a:endParaRPr lang="en-US" dirty="0"/>
          </a:p>
        </p:txBody>
      </p:sp>
    </p:spTree>
  </p:cSld>
  <p:clrMapOvr>
    <a:masterClrMapping/>
  </p:clrMapOvr>
  <p:transition spd="slow">
    <p:cover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n-US" sz="3600">
                <a:solidFill>
                  <a:srgbClr val="FF0000"/>
                </a:solidFill>
              </a:rPr>
              <a:t>Differential diagnosis</a:t>
            </a:r>
          </a:p>
        </p:txBody>
      </p:sp>
      <p:sp>
        <p:nvSpPr>
          <p:cNvPr id="24579" name="Rectangle 3"/>
          <p:cNvSpPr>
            <a:spLocks noGrp="1" noChangeArrowheads="1"/>
          </p:cNvSpPr>
          <p:nvPr>
            <p:ph type="body" idx="1"/>
          </p:nvPr>
        </p:nvSpPr>
        <p:spPr/>
        <p:txBody>
          <a:bodyPr/>
          <a:lstStyle/>
          <a:p>
            <a:pPr algn="l" eaLnBrk="1" hangingPunct="1">
              <a:buFontTx/>
              <a:buNone/>
            </a:pPr>
            <a:r>
              <a:rPr lang="en-US" dirty="0">
                <a:solidFill>
                  <a:srgbClr val="FF0000"/>
                </a:solidFill>
              </a:rPr>
              <a:t> 1.</a:t>
            </a:r>
            <a:r>
              <a:rPr lang="en-US" dirty="0">
                <a:solidFill>
                  <a:schemeClr val="accent2"/>
                </a:solidFill>
              </a:rPr>
              <a:t>Encysted hydrocele of the cord</a:t>
            </a:r>
          </a:p>
          <a:p>
            <a:pPr algn="l" eaLnBrk="1" hangingPunct="1">
              <a:buFontTx/>
              <a:buNone/>
            </a:pPr>
            <a:r>
              <a:rPr lang="en-US" dirty="0">
                <a:solidFill>
                  <a:srgbClr val="00B050"/>
                </a:solidFill>
                <a:latin typeface="Arial Rounded MT Bold" panose="020F0704030504030204" pitchFamily="34" charset="0"/>
              </a:rPr>
              <a:t>Not reducible ,, no cough impulse </a:t>
            </a:r>
          </a:p>
          <a:p>
            <a:pPr algn="l" eaLnBrk="1" hangingPunct="1">
              <a:buFontTx/>
              <a:buNone/>
            </a:pPr>
            <a:r>
              <a:rPr lang="en-US" dirty="0">
                <a:solidFill>
                  <a:srgbClr val="FF0000"/>
                </a:solidFill>
              </a:rPr>
              <a:t>2.</a:t>
            </a:r>
            <a:r>
              <a:rPr lang="en-US" dirty="0">
                <a:solidFill>
                  <a:schemeClr val="accent2"/>
                </a:solidFill>
              </a:rPr>
              <a:t>Spermatocele</a:t>
            </a:r>
          </a:p>
          <a:p>
            <a:pPr algn="l" eaLnBrk="1" hangingPunct="1">
              <a:buFontTx/>
              <a:buNone/>
            </a:pPr>
            <a:r>
              <a:rPr lang="en-US" dirty="0">
                <a:solidFill>
                  <a:srgbClr val="FF0000"/>
                </a:solidFill>
              </a:rPr>
              <a:t>3.</a:t>
            </a:r>
            <a:r>
              <a:rPr lang="en-US" dirty="0">
                <a:solidFill>
                  <a:schemeClr val="accent2"/>
                </a:solidFill>
              </a:rPr>
              <a:t>Femoral hernia</a:t>
            </a:r>
          </a:p>
          <a:p>
            <a:pPr algn="l" eaLnBrk="1" hangingPunct="1">
              <a:buFontTx/>
              <a:buNone/>
            </a:pPr>
            <a:r>
              <a:rPr lang="en-US" dirty="0">
                <a:solidFill>
                  <a:srgbClr val="FF0000"/>
                </a:solidFill>
              </a:rPr>
              <a:t>4.</a:t>
            </a:r>
            <a:r>
              <a:rPr lang="en-US" dirty="0">
                <a:solidFill>
                  <a:schemeClr val="accent2"/>
                </a:solidFill>
              </a:rPr>
              <a:t>Incomletely </a:t>
            </a:r>
            <a:r>
              <a:rPr lang="en-US" dirty="0" err="1">
                <a:solidFill>
                  <a:schemeClr val="accent2"/>
                </a:solidFill>
              </a:rPr>
              <a:t>decended</a:t>
            </a:r>
            <a:r>
              <a:rPr lang="en-US" dirty="0">
                <a:solidFill>
                  <a:schemeClr val="accent2"/>
                </a:solidFill>
              </a:rPr>
              <a:t> testicle in the                    inguinal canal</a:t>
            </a:r>
          </a:p>
          <a:p>
            <a:pPr algn="l" eaLnBrk="1" hangingPunct="1">
              <a:buFontTx/>
              <a:buNone/>
            </a:pPr>
            <a:r>
              <a:rPr lang="en-US" dirty="0">
                <a:solidFill>
                  <a:srgbClr val="FF0000"/>
                </a:solidFill>
              </a:rPr>
              <a:t>5.</a:t>
            </a:r>
            <a:r>
              <a:rPr lang="en-US" dirty="0">
                <a:solidFill>
                  <a:schemeClr val="accent2"/>
                </a:solidFill>
              </a:rPr>
              <a:t>Lipoma of the cord</a:t>
            </a:r>
          </a:p>
          <a:p>
            <a:pPr algn="l" eaLnBrk="1" hangingPunct="1">
              <a:buFontTx/>
              <a:buNone/>
            </a:pPr>
            <a:r>
              <a:rPr lang="en-US" dirty="0">
                <a:solidFill>
                  <a:srgbClr val="FF0000"/>
                </a:solidFill>
              </a:rPr>
              <a:t>6.</a:t>
            </a:r>
            <a:r>
              <a:rPr lang="en-US" dirty="0">
                <a:solidFill>
                  <a:schemeClr val="accent2"/>
                </a:solidFill>
              </a:rPr>
              <a:t> Inguinal lymphadenopathy</a:t>
            </a:r>
          </a:p>
        </p:txBody>
      </p:sp>
    </p:spTree>
  </p:cSld>
  <p:clrMapOvr>
    <a:masterClrMapping/>
  </p:clrMapOvr>
  <p:transition spd="slow">
    <p:cover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i="1">
                <a:solidFill>
                  <a:srgbClr val="FF0000"/>
                </a:solidFill>
              </a:rPr>
              <a:t>Femoral Hernia</a:t>
            </a:r>
          </a:p>
        </p:txBody>
      </p:sp>
      <p:pic>
        <p:nvPicPr>
          <p:cNvPr id="25603" name="Picture 10"/>
          <p:cNvPicPr>
            <a:picLocks noGrp="1" noChangeAspect="1" noChangeArrowheads="1"/>
          </p:cNvPicPr>
          <p:nvPr>
            <p:ph type="body" idx="1"/>
          </p:nvPr>
        </p:nvPicPr>
        <p:blipFill>
          <a:blip r:embed="rId2"/>
          <a:stretch>
            <a:fillRect/>
          </a:stretch>
        </p:blipFill>
        <p:spPr>
          <a:xfrm>
            <a:off x="2743200" y="1905000"/>
            <a:ext cx="3657600" cy="3914775"/>
          </a:xfrm>
          <a:noFill/>
        </p:spPr>
      </p:pic>
    </p:spTree>
  </p:cSld>
  <p:clrMapOvr>
    <a:masterClrMapping/>
  </p:clrMapOvr>
  <p:transition spd="slow">
    <p:cover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pPr algn="l" eaLnBrk="1" hangingPunct="1"/>
            <a:r>
              <a:rPr lang="en-US" sz="3600" i="1">
                <a:solidFill>
                  <a:srgbClr val="FF0000"/>
                </a:solidFill>
              </a:rPr>
              <a:t>Femoral Hernia</a:t>
            </a:r>
          </a:p>
        </p:txBody>
      </p:sp>
      <p:sp>
        <p:nvSpPr>
          <p:cNvPr id="26627" name="Rectangle 3"/>
          <p:cNvSpPr>
            <a:spLocks noGrp="1" noChangeArrowheads="1"/>
          </p:cNvSpPr>
          <p:nvPr>
            <p:ph type="body" idx="1"/>
          </p:nvPr>
        </p:nvSpPr>
        <p:spPr>
          <a:xfrm>
            <a:off x="0" y="990600"/>
            <a:ext cx="9144000" cy="5638800"/>
          </a:xfrm>
        </p:spPr>
        <p:txBody>
          <a:bodyPr/>
          <a:lstStyle/>
          <a:p>
            <a:pPr algn="l" eaLnBrk="1" hangingPunct="1">
              <a:buFontTx/>
              <a:buNone/>
            </a:pPr>
            <a:r>
              <a:rPr lang="en-US" sz="2400">
                <a:solidFill>
                  <a:srgbClr val="FF0000"/>
                </a:solidFill>
              </a:rPr>
              <a:t>1.</a:t>
            </a:r>
            <a:r>
              <a:rPr lang="en-US" sz="2400">
                <a:solidFill>
                  <a:schemeClr val="accent2"/>
                </a:solidFill>
              </a:rPr>
              <a:t>occur about 10 times more commonly in females than they do</a:t>
            </a:r>
          </a:p>
          <a:p>
            <a:pPr algn="l" eaLnBrk="1" hangingPunct="1">
              <a:buFontTx/>
              <a:buNone/>
            </a:pPr>
            <a:r>
              <a:rPr lang="en-US" sz="2400">
                <a:solidFill>
                  <a:schemeClr val="accent2"/>
                </a:solidFill>
              </a:rPr>
              <a:t>           in males.  </a:t>
            </a:r>
          </a:p>
          <a:p>
            <a:pPr algn="l" eaLnBrk="1" hangingPunct="1">
              <a:buFontTx/>
              <a:buNone/>
            </a:pPr>
            <a:r>
              <a:rPr lang="en-US" sz="2400">
                <a:solidFill>
                  <a:srgbClr val="FF0000"/>
                </a:solidFill>
              </a:rPr>
              <a:t>2.</a:t>
            </a:r>
            <a:r>
              <a:rPr lang="en-US" sz="2400">
                <a:solidFill>
                  <a:schemeClr val="accent2"/>
                </a:solidFill>
              </a:rPr>
              <a:t>are more prone to develop strangulation as an early                         complication than inguinal hernias.</a:t>
            </a:r>
          </a:p>
          <a:p>
            <a:pPr algn="l" eaLnBrk="1" hangingPunct="1">
              <a:buFontTx/>
              <a:buNone/>
            </a:pPr>
            <a:r>
              <a:rPr lang="en-US" sz="2400">
                <a:solidFill>
                  <a:srgbClr val="FF0000"/>
                </a:solidFill>
              </a:rPr>
              <a:t>3.</a:t>
            </a:r>
            <a:r>
              <a:rPr lang="en-US" sz="2400">
                <a:solidFill>
                  <a:schemeClr val="accent2"/>
                </a:solidFill>
              </a:rPr>
              <a:t>In a femoral hernia the hernia sac is pushed into the                             femoral canal, below the inguinal ligament         </a:t>
            </a:r>
          </a:p>
          <a:p>
            <a:pPr algn="l" eaLnBrk="1" hangingPunct="1">
              <a:buFontTx/>
              <a:buNone/>
            </a:pPr>
            <a:r>
              <a:rPr lang="en-US" sz="2400">
                <a:solidFill>
                  <a:schemeClr val="accent2"/>
                </a:solidFill>
              </a:rPr>
              <a:t>         and  between the lacunar ligament and the femoral vein.       </a:t>
            </a:r>
          </a:p>
          <a:p>
            <a:pPr algn="l" eaLnBrk="1" hangingPunct="1">
              <a:buFontTx/>
              <a:buNone/>
            </a:pPr>
            <a:r>
              <a:rPr lang="en-US" sz="2400">
                <a:solidFill>
                  <a:schemeClr val="accent2"/>
                </a:solidFill>
              </a:rPr>
              <a:t>    the hernia sac thus lies inferior and lateral to the pubic tubercle</a:t>
            </a:r>
          </a:p>
        </p:txBody>
      </p:sp>
      <p:pic>
        <p:nvPicPr>
          <p:cNvPr id="26628" name="Picture 4"/>
          <p:cNvPicPr>
            <a:picLocks noChangeAspect="1" noChangeArrowheads="1"/>
          </p:cNvPicPr>
          <p:nvPr/>
        </p:nvPicPr>
        <p:blipFill>
          <a:blip r:embed="rId2"/>
          <a:stretch>
            <a:fillRect/>
          </a:stretch>
        </p:blipFill>
        <p:spPr bwMode="auto">
          <a:xfrm>
            <a:off x="5562600" y="4495800"/>
            <a:ext cx="2466975" cy="1857375"/>
          </a:xfrm>
          <a:prstGeom prst="rect">
            <a:avLst/>
          </a:prstGeom>
          <a:noFill/>
          <a:ln w="9525">
            <a:noFill/>
            <a:miter lim="800000"/>
          </a:ln>
        </p:spPr>
      </p:pic>
    </p:spTree>
  </p:cSld>
  <p:clrMapOvr>
    <a:masterClrMapping/>
  </p:clrMapOvr>
  <p:transition spd="slow">
    <p:cover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066800"/>
            <a:ext cx="4343400" cy="3543298"/>
          </a:xfrm>
        </p:spPr>
        <p:txBody>
          <a:bodyPr/>
          <a:lstStyle/>
          <a:p>
            <a:pPr eaLnBrk="1" hangingPunct="1"/>
            <a:r>
              <a:rPr lang="en-US" sz="3600" dirty="0">
                <a:solidFill>
                  <a:srgbClr val="00B050"/>
                </a:solidFill>
                <a:latin typeface="Arial Rounded MT Bold" panose="020F0704030504030204" pitchFamily="34" charset="0"/>
              </a:rPr>
              <a:t>Protrusion from the most medial compartment of the femoral canal between the femoral sheath and the lacunar ligament</a:t>
            </a:r>
          </a:p>
        </p:txBody>
      </p:sp>
      <p:pic>
        <p:nvPicPr>
          <p:cNvPr id="27651" name="Picture 4"/>
          <p:cNvPicPr>
            <a:picLocks noGrp="1" noChangeAspect="1" noChangeArrowheads="1"/>
          </p:cNvPicPr>
          <p:nvPr>
            <p:ph type="body" idx="1"/>
          </p:nvPr>
        </p:nvPicPr>
        <p:blipFill>
          <a:blip r:embed="rId2"/>
          <a:stretch>
            <a:fillRect/>
          </a:stretch>
        </p:blipFill>
        <p:spPr>
          <a:xfrm>
            <a:off x="6400800" y="1790698"/>
            <a:ext cx="2392479" cy="2819401"/>
          </a:xfrm>
          <a:noFill/>
        </p:spPr>
      </p:pic>
    </p:spTree>
  </p:cSld>
  <p:clrMapOvr>
    <a:masterClrMapping/>
  </p:clrMapOvr>
  <p:transition spd="slow">
    <p:cover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en-US" sz="3600">
                <a:solidFill>
                  <a:srgbClr val="FF0000"/>
                </a:solidFill>
              </a:rPr>
              <a:t>Differential diagnosis</a:t>
            </a:r>
            <a:endParaRPr lang="en-US"/>
          </a:p>
        </p:txBody>
      </p:sp>
      <p:sp>
        <p:nvSpPr>
          <p:cNvPr id="28675" name="Rectangle 3"/>
          <p:cNvSpPr>
            <a:spLocks noGrp="1" noChangeArrowheads="1"/>
          </p:cNvSpPr>
          <p:nvPr>
            <p:ph type="body" idx="1"/>
          </p:nvPr>
        </p:nvSpPr>
        <p:spPr/>
        <p:txBody>
          <a:bodyPr/>
          <a:lstStyle/>
          <a:p>
            <a:pPr algn="l" eaLnBrk="1" hangingPunct="1">
              <a:buFontTx/>
              <a:buNone/>
            </a:pPr>
            <a:r>
              <a:rPr lang="en-US" dirty="0">
                <a:solidFill>
                  <a:srgbClr val="CC3300"/>
                </a:solidFill>
              </a:rPr>
              <a:t>1.</a:t>
            </a:r>
            <a:r>
              <a:rPr lang="en-US" dirty="0">
                <a:solidFill>
                  <a:schemeClr val="accent2"/>
                </a:solidFill>
              </a:rPr>
              <a:t>Inguinal hernia</a:t>
            </a:r>
          </a:p>
          <a:p>
            <a:pPr algn="l" eaLnBrk="1" hangingPunct="1">
              <a:buFontTx/>
              <a:buNone/>
            </a:pPr>
            <a:r>
              <a:rPr lang="en-US" dirty="0">
                <a:solidFill>
                  <a:srgbClr val="CC3300"/>
                </a:solidFill>
              </a:rPr>
              <a:t>  2.</a:t>
            </a:r>
            <a:r>
              <a:rPr lang="en-US" dirty="0">
                <a:solidFill>
                  <a:schemeClr val="accent2"/>
                </a:solidFill>
              </a:rPr>
              <a:t>Saphena varix</a:t>
            </a:r>
          </a:p>
          <a:p>
            <a:pPr algn="l" eaLnBrk="1" hangingPunct="1">
              <a:buFontTx/>
              <a:buNone/>
            </a:pPr>
            <a:r>
              <a:rPr lang="en-US" dirty="0">
                <a:solidFill>
                  <a:srgbClr val="00B050"/>
                </a:solidFill>
                <a:latin typeface="Arial Rounded MT Bold" panose="020F0704030504030204" pitchFamily="34" charset="0"/>
              </a:rPr>
              <a:t>(big long dilated saphenous vein &gt;&gt; true compressible test )</a:t>
            </a:r>
          </a:p>
          <a:p>
            <a:pPr algn="l" eaLnBrk="1" hangingPunct="1">
              <a:buFontTx/>
              <a:buNone/>
            </a:pPr>
            <a:r>
              <a:rPr lang="en-US" dirty="0">
                <a:solidFill>
                  <a:srgbClr val="CC3300"/>
                </a:solidFill>
              </a:rPr>
              <a:t>3.</a:t>
            </a:r>
            <a:r>
              <a:rPr lang="en-US" dirty="0">
                <a:solidFill>
                  <a:schemeClr val="accent2"/>
                </a:solidFill>
              </a:rPr>
              <a:t>Enlarged femoral lymph node</a:t>
            </a:r>
          </a:p>
          <a:p>
            <a:pPr algn="l" eaLnBrk="1" hangingPunct="1">
              <a:buFontTx/>
              <a:buNone/>
            </a:pPr>
            <a:r>
              <a:rPr lang="en-US" dirty="0">
                <a:solidFill>
                  <a:srgbClr val="CC3300"/>
                </a:solidFill>
              </a:rPr>
              <a:t>4.</a:t>
            </a:r>
            <a:r>
              <a:rPr lang="en-US" dirty="0">
                <a:solidFill>
                  <a:schemeClr val="accent2"/>
                </a:solidFill>
              </a:rPr>
              <a:t>Lipoma</a:t>
            </a:r>
          </a:p>
          <a:p>
            <a:pPr algn="l" eaLnBrk="1" hangingPunct="1">
              <a:buFontTx/>
              <a:buNone/>
            </a:pPr>
            <a:r>
              <a:rPr lang="en-US" dirty="0">
                <a:solidFill>
                  <a:srgbClr val="CC3300"/>
                </a:solidFill>
              </a:rPr>
              <a:t>5.</a:t>
            </a:r>
            <a:r>
              <a:rPr lang="en-US" dirty="0">
                <a:solidFill>
                  <a:schemeClr val="accent2"/>
                </a:solidFill>
              </a:rPr>
              <a:t>A femoral aneurysm</a:t>
            </a:r>
            <a:endParaRPr lang="en-US" dirty="0">
              <a:solidFill>
                <a:srgbClr val="CC3300"/>
              </a:solidFill>
            </a:endParaRPr>
          </a:p>
          <a:p>
            <a:pPr algn="l" eaLnBrk="1" hangingPunct="1">
              <a:buFontTx/>
              <a:buNone/>
            </a:pPr>
            <a:r>
              <a:rPr lang="en-US" dirty="0">
                <a:solidFill>
                  <a:srgbClr val="CC3300"/>
                </a:solidFill>
              </a:rPr>
              <a:t>  6.</a:t>
            </a:r>
            <a:r>
              <a:rPr lang="en-US" dirty="0">
                <a:solidFill>
                  <a:schemeClr val="accent2"/>
                </a:solidFill>
              </a:rPr>
              <a:t>Psoas abscess </a:t>
            </a:r>
            <a:r>
              <a:rPr lang="en-US" dirty="0">
                <a:solidFill>
                  <a:srgbClr val="00B050"/>
                </a:solidFill>
              </a:rPr>
              <a:t>( in </a:t>
            </a:r>
            <a:r>
              <a:rPr lang="en-US" dirty="0" err="1">
                <a:solidFill>
                  <a:srgbClr val="00B050"/>
                </a:solidFill>
              </a:rPr>
              <a:t>pott</a:t>
            </a:r>
            <a:r>
              <a:rPr lang="en-US" dirty="0">
                <a:solidFill>
                  <a:srgbClr val="00B050"/>
                </a:solidFill>
              </a:rPr>
              <a:t> TB )</a:t>
            </a:r>
          </a:p>
        </p:txBody>
      </p:sp>
    </p:spTree>
  </p:cSld>
  <p:clrMapOvr>
    <a:masterClrMapping/>
  </p:clrMapOvr>
  <p:transition spd="slow">
    <p:cover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a:stretch>
            <a:fillRect/>
          </a:stretch>
        </p:blipFill>
        <p:spPr bwMode="auto">
          <a:xfrm>
            <a:off x="990600" y="2209800"/>
            <a:ext cx="3200400" cy="3352800"/>
          </a:xfrm>
          <a:prstGeom prst="rect">
            <a:avLst/>
          </a:prstGeom>
          <a:noFill/>
          <a:ln w="9525">
            <a:noFill/>
            <a:miter lim="800000"/>
          </a:ln>
        </p:spPr>
      </p:pic>
      <p:pic>
        <p:nvPicPr>
          <p:cNvPr id="29699" name="Picture 2" descr="C:\Documents and Settings\Ali\My Documents\inguinal hernia\CAANO9E3.jpg"/>
          <p:cNvPicPr>
            <a:picLocks noChangeAspect="1" noChangeArrowheads="1"/>
          </p:cNvPicPr>
          <p:nvPr/>
        </p:nvPicPr>
        <p:blipFill>
          <a:blip r:embed="rId3"/>
          <a:stretch>
            <a:fillRect/>
          </a:stretch>
        </p:blipFill>
        <p:spPr bwMode="auto">
          <a:xfrm>
            <a:off x="5334000" y="2362200"/>
            <a:ext cx="3505200" cy="3429000"/>
          </a:xfrm>
          <a:prstGeom prst="rect">
            <a:avLst/>
          </a:prstGeom>
          <a:noFill/>
          <a:ln w="9525">
            <a:noFill/>
            <a:miter lim="800000"/>
          </a:ln>
        </p:spPr>
      </p:pic>
      <p:sp>
        <p:nvSpPr>
          <p:cNvPr id="29700" name="Text Box 7"/>
          <p:cNvSpPr txBox="1">
            <a:spLocks noChangeArrowheads="1"/>
          </p:cNvSpPr>
          <p:nvPr/>
        </p:nvSpPr>
        <p:spPr bwMode="auto">
          <a:xfrm>
            <a:off x="1371600" y="762000"/>
            <a:ext cx="5105400" cy="641350"/>
          </a:xfrm>
          <a:prstGeom prst="rect">
            <a:avLst/>
          </a:prstGeom>
          <a:noFill/>
          <a:ln w="9525">
            <a:noFill/>
            <a:miter lim="800000"/>
          </a:ln>
        </p:spPr>
        <p:txBody>
          <a:bodyPr>
            <a:spAutoFit/>
          </a:bodyPr>
          <a:lstStyle/>
          <a:p>
            <a:pPr algn="l">
              <a:spcBef>
                <a:spcPct val="50000"/>
              </a:spcBef>
            </a:pPr>
            <a:r>
              <a:rPr lang="en-US" sz="3600" b="1" u="sng">
                <a:solidFill>
                  <a:srgbClr val="FF0000"/>
                </a:solidFill>
              </a:rPr>
              <a:t>Incisional Hernia</a:t>
            </a:r>
          </a:p>
        </p:txBody>
      </p:sp>
    </p:spTree>
  </p:cSld>
  <p:clrMapOvr>
    <a:masterClrMapping/>
  </p:clrMapOvr>
  <p:transition spd="slow">
    <p:cover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sz="3600" b="1">
                <a:solidFill>
                  <a:srgbClr val="FF0000"/>
                </a:solidFill>
              </a:rPr>
              <a:t>Incisional Hernia</a:t>
            </a:r>
          </a:p>
        </p:txBody>
      </p:sp>
      <p:sp>
        <p:nvSpPr>
          <p:cNvPr id="30723" name="Rectangle 3"/>
          <p:cNvSpPr>
            <a:spLocks noGrp="1" noChangeArrowheads="1"/>
          </p:cNvSpPr>
          <p:nvPr>
            <p:ph type="body" idx="1"/>
          </p:nvPr>
        </p:nvSpPr>
        <p:spPr>
          <a:xfrm>
            <a:off x="457200" y="1600200"/>
            <a:ext cx="8686800" cy="4525963"/>
          </a:xfrm>
        </p:spPr>
        <p:txBody>
          <a:bodyPr/>
          <a:lstStyle/>
          <a:p>
            <a:pPr algn="l" eaLnBrk="1" hangingPunct="1">
              <a:lnSpc>
                <a:spcPct val="80000"/>
              </a:lnSpc>
              <a:buFontTx/>
              <a:buNone/>
            </a:pPr>
            <a:r>
              <a:rPr lang="en-US" sz="2800" b="1">
                <a:solidFill>
                  <a:srgbClr val="FF0000"/>
                </a:solidFill>
              </a:rPr>
              <a:t>1.</a:t>
            </a:r>
            <a:r>
              <a:rPr lang="en-US" sz="2800" b="1">
                <a:solidFill>
                  <a:schemeClr val="accent2"/>
                </a:solidFill>
              </a:rPr>
              <a:t>most common type of ventral hernia</a:t>
            </a:r>
          </a:p>
          <a:p>
            <a:pPr algn="l" eaLnBrk="1" hangingPunct="1">
              <a:lnSpc>
                <a:spcPct val="80000"/>
              </a:lnSpc>
              <a:buFontTx/>
              <a:buNone/>
            </a:pPr>
            <a:r>
              <a:rPr lang="en-US" sz="2800" b="1">
                <a:solidFill>
                  <a:srgbClr val="FF0000"/>
                </a:solidFill>
              </a:rPr>
              <a:t>2.</a:t>
            </a:r>
            <a:r>
              <a:rPr lang="en-US" sz="2800" b="1">
                <a:solidFill>
                  <a:schemeClr val="accent2"/>
                </a:solidFill>
              </a:rPr>
              <a:t>It is a protrusion of viscos through a defect in a                       previous surgical incision</a:t>
            </a:r>
          </a:p>
          <a:p>
            <a:pPr algn="l" eaLnBrk="1" hangingPunct="1">
              <a:lnSpc>
                <a:spcPct val="80000"/>
              </a:lnSpc>
              <a:buFontTx/>
              <a:buNone/>
            </a:pPr>
            <a:r>
              <a:rPr lang="en-US" sz="2800" b="1">
                <a:solidFill>
                  <a:srgbClr val="FF0000"/>
                </a:solidFill>
              </a:rPr>
              <a:t>3.</a:t>
            </a:r>
            <a:r>
              <a:rPr lang="en-US" sz="2800" b="1">
                <a:solidFill>
                  <a:schemeClr val="accent2"/>
                </a:solidFill>
              </a:rPr>
              <a:t>and occurs in 5 – 10 % of abdominal incision</a:t>
            </a:r>
          </a:p>
          <a:p>
            <a:pPr algn="l" eaLnBrk="1" hangingPunct="1">
              <a:lnSpc>
                <a:spcPct val="80000"/>
              </a:lnSpc>
              <a:buFontTx/>
              <a:buNone/>
            </a:pPr>
            <a:r>
              <a:rPr lang="en-US" sz="2800" b="1">
                <a:solidFill>
                  <a:srgbClr val="FF0000"/>
                </a:solidFill>
              </a:rPr>
              <a:t>4.</a:t>
            </a:r>
            <a:r>
              <a:rPr lang="en-US" sz="2800" b="1">
                <a:solidFill>
                  <a:schemeClr val="accent2"/>
                </a:solidFill>
              </a:rPr>
              <a:t>The causes behind are related to patient factors                      and operation factors </a:t>
            </a:r>
          </a:p>
          <a:p>
            <a:pPr algn="l" eaLnBrk="1" hangingPunct="1">
              <a:lnSpc>
                <a:spcPct val="80000"/>
              </a:lnSpc>
              <a:buFontTx/>
              <a:buNone/>
            </a:pPr>
            <a:r>
              <a:rPr lang="en-US" sz="2800" b="1">
                <a:solidFill>
                  <a:srgbClr val="FF0000"/>
                </a:solidFill>
              </a:rPr>
              <a:t>5</a:t>
            </a:r>
            <a:r>
              <a:rPr lang="en-US" sz="2800" b="1">
                <a:solidFill>
                  <a:schemeClr val="accent2"/>
                </a:solidFill>
              </a:rPr>
              <a:t>. Most present within 12 months post-                            laparotomy although as many as 1/3 may            present 5-10 years later</a:t>
            </a:r>
          </a:p>
          <a:p>
            <a:pPr algn="l" eaLnBrk="1" hangingPunct="1">
              <a:lnSpc>
                <a:spcPct val="80000"/>
              </a:lnSpc>
              <a:buFontTx/>
              <a:buNone/>
            </a:pPr>
            <a:r>
              <a:rPr lang="en-US" sz="2800" b="1">
                <a:solidFill>
                  <a:srgbClr val="FF0000"/>
                </a:solidFill>
              </a:rPr>
              <a:t>6.</a:t>
            </a:r>
            <a:r>
              <a:rPr lang="en-US" sz="2800" b="1">
                <a:solidFill>
                  <a:schemeClr val="accent2"/>
                </a:solidFill>
              </a:rPr>
              <a:t>Treatment primary suture repair or prosthetic             mesh repair  </a:t>
            </a:r>
          </a:p>
          <a:p>
            <a:pPr algn="l" eaLnBrk="1" hangingPunct="1">
              <a:lnSpc>
                <a:spcPct val="80000"/>
              </a:lnSpc>
              <a:buFontTx/>
              <a:buNone/>
            </a:pPr>
            <a:endParaRPr lang="en-US" sz="2800" b="1">
              <a:solidFill>
                <a:schemeClr val="accent2"/>
              </a:solidFill>
            </a:endParaRPr>
          </a:p>
        </p:txBody>
      </p:sp>
    </p:spTree>
  </p:cSld>
  <p:clrMapOvr>
    <a:masterClrMapping/>
  </p:clrMapOvr>
  <p:transition spd="slow">
    <p:cover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0"/>
            <a:ext cx="8229600" cy="1143000"/>
          </a:xfrm>
        </p:spPr>
        <p:txBody>
          <a:bodyPr/>
          <a:lstStyle/>
          <a:p>
            <a:pPr eaLnBrk="1" hangingPunct="1"/>
            <a:r>
              <a:rPr lang="en-US" sz="3600">
                <a:solidFill>
                  <a:srgbClr val="FF0000"/>
                </a:solidFill>
              </a:rPr>
              <a:t>Why Do Hernias Occur?</a:t>
            </a:r>
            <a:r>
              <a:rPr lang="en-US">
                <a:solidFill>
                  <a:srgbClr val="FF0000"/>
                </a:solidFill>
              </a:rPr>
              <a:t/>
            </a:r>
            <a:br>
              <a:rPr lang="en-US">
                <a:solidFill>
                  <a:srgbClr val="FF0000"/>
                </a:solidFill>
              </a:rPr>
            </a:br>
            <a:r>
              <a:rPr lang="en-US">
                <a:solidFill>
                  <a:srgbClr val="FF0000"/>
                </a:solidFill>
              </a:rPr>
              <a:t> “</a:t>
            </a:r>
            <a:r>
              <a:rPr lang="en-US" sz="3200">
                <a:solidFill>
                  <a:srgbClr val="FF0000"/>
                </a:solidFill>
              </a:rPr>
              <a:t>ETIOLOGY</a:t>
            </a:r>
            <a:r>
              <a:rPr lang="en-US">
                <a:solidFill>
                  <a:srgbClr val="FF0000"/>
                </a:solidFill>
              </a:rPr>
              <a:t>”</a:t>
            </a:r>
          </a:p>
        </p:txBody>
      </p:sp>
      <p:sp>
        <p:nvSpPr>
          <p:cNvPr id="5123" name="Rectangle 3"/>
          <p:cNvSpPr>
            <a:spLocks noGrp="1" noChangeArrowheads="1"/>
          </p:cNvSpPr>
          <p:nvPr>
            <p:ph type="body" idx="1"/>
          </p:nvPr>
        </p:nvSpPr>
        <p:spPr>
          <a:xfrm>
            <a:off x="0" y="1371600"/>
            <a:ext cx="9144000" cy="5486400"/>
          </a:xfrm>
        </p:spPr>
        <p:txBody>
          <a:bodyPr/>
          <a:lstStyle/>
          <a:p>
            <a:pPr marL="609600" indent="-609600" algn="l" eaLnBrk="1" hangingPunct="1">
              <a:buFontTx/>
              <a:buNone/>
              <a:defRPr/>
            </a:pPr>
            <a:r>
              <a:rPr lang="en-US" sz="2400" b="1" dirty="0">
                <a:solidFill>
                  <a:srgbClr val="7030A0"/>
                </a:solidFill>
              </a:rPr>
              <a:t> </a:t>
            </a:r>
            <a:r>
              <a:rPr lang="en-US" sz="2400" b="1" dirty="0">
                <a:solidFill>
                  <a:srgbClr val="FF0000"/>
                </a:solidFill>
              </a:rPr>
              <a:t>I.</a:t>
            </a:r>
            <a:r>
              <a:rPr lang="en-US" sz="2400" b="1" dirty="0">
                <a:solidFill>
                  <a:srgbClr val="7030A0"/>
                </a:solidFill>
              </a:rPr>
              <a:t> </a:t>
            </a:r>
            <a:r>
              <a:rPr lang="en-US" sz="2400" b="1" u="sng" dirty="0">
                <a:solidFill>
                  <a:srgbClr val="7030A0"/>
                </a:solidFill>
              </a:rPr>
              <a:t>Congenital developmental defect</a:t>
            </a:r>
          </a:p>
          <a:p>
            <a:pPr marL="990600" lvl="1" indent="-533400" algn="l" eaLnBrk="1" hangingPunct="1">
              <a:buFontTx/>
              <a:buNone/>
              <a:defRPr/>
            </a:pPr>
            <a:r>
              <a:rPr lang="en-US" sz="2400" dirty="0">
                <a:solidFill>
                  <a:schemeClr val="accent6">
                    <a:lumMod val="60000"/>
                    <a:lumOff val="40000"/>
                  </a:schemeClr>
                </a:solidFill>
              </a:rPr>
              <a:t>    </a:t>
            </a:r>
            <a:r>
              <a:rPr lang="en-US" sz="2400" dirty="0" err="1">
                <a:solidFill>
                  <a:srgbClr val="FF0000"/>
                </a:solidFill>
              </a:rPr>
              <a:t>a.</a:t>
            </a:r>
            <a:r>
              <a:rPr lang="en-US" sz="2400" dirty="0" err="1">
                <a:solidFill>
                  <a:schemeClr val="accent6"/>
                </a:solidFill>
              </a:rPr>
              <a:t>Failure</a:t>
            </a:r>
            <a:r>
              <a:rPr lang="en-US" sz="2400" dirty="0">
                <a:solidFill>
                  <a:schemeClr val="accent6"/>
                </a:solidFill>
              </a:rPr>
              <a:t> of fascial opening to close (e.g., umbilical)</a:t>
            </a:r>
          </a:p>
          <a:p>
            <a:pPr marL="990600" lvl="1" indent="-533400" algn="l" eaLnBrk="1" hangingPunct="1">
              <a:buFontTx/>
              <a:buNone/>
              <a:defRPr/>
            </a:pPr>
            <a:r>
              <a:rPr lang="en-US" sz="2400" dirty="0">
                <a:solidFill>
                  <a:srgbClr val="00B050"/>
                </a:solidFill>
                <a:latin typeface="Arial Rounded MT Bold" panose="020F0704030504030204" pitchFamily="34" charset="0"/>
              </a:rPr>
              <a:t>( if there is a defect in the umbilicus of the infant , usually by time  it heals by fibrous tissue  .. Sometimes the granuloma of the cut umbilical cord get infected  and the collagen become very weak so any increase in the intra abdominal pressure may cause hernia ) </a:t>
            </a:r>
            <a:r>
              <a:rPr lang="en-US" sz="2400" dirty="0">
                <a:solidFill>
                  <a:schemeClr val="accent6"/>
                </a:solidFill>
              </a:rPr>
              <a:t>. </a:t>
            </a:r>
          </a:p>
          <a:p>
            <a:pPr marL="990600" lvl="1" indent="-533400" algn="l" eaLnBrk="1" hangingPunct="1">
              <a:buFontTx/>
              <a:buNone/>
              <a:defRPr/>
            </a:pPr>
            <a:r>
              <a:rPr lang="en-US" sz="2400" dirty="0">
                <a:solidFill>
                  <a:schemeClr val="accent6"/>
                </a:solidFill>
              </a:rPr>
              <a:t> </a:t>
            </a:r>
            <a:r>
              <a:rPr lang="en-US" sz="2400" dirty="0" err="1">
                <a:solidFill>
                  <a:srgbClr val="FF0000"/>
                </a:solidFill>
              </a:rPr>
              <a:t>b.</a:t>
            </a:r>
            <a:r>
              <a:rPr lang="en-US" sz="2400" dirty="0" err="1">
                <a:solidFill>
                  <a:schemeClr val="accent6"/>
                </a:solidFill>
              </a:rPr>
              <a:t>Failure</a:t>
            </a:r>
            <a:r>
              <a:rPr lang="en-US" sz="2400" dirty="0">
                <a:solidFill>
                  <a:schemeClr val="accent6"/>
                </a:solidFill>
              </a:rPr>
              <a:t> of process to obliterate e.g. </a:t>
            </a:r>
            <a:r>
              <a:rPr lang="en-US" sz="2400" dirty="0" err="1">
                <a:solidFill>
                  <a:schemeClr val="accent6"/>
                </a:solidFill>
              </a:rPr>
              <a:t>processus</a:t>
            </a:r>
            <a:r>
              <a:rPr lang="en-US" sz="2400" dirty="0">
                <a:solidFill>
                  <a:schemeClr val="accent6"/>
                </a:solidFill>
              </a:rPr>
              <a:t> vaginalis)</a:t>
            </a:r>
          </a:p>
          <a:p>
            <a:pPr marL="990600" lvl="1" indent="-533400" algn="l" eaLnBrk="1" hangingPunct="1">
              <a:buFontTx/>
              <a:buNone/>
              <a:defRPr/>
            </a:pPr>
            <a:r>
              <a:rPr lang="en-US" sz="2400" dirty="0">
                <a:solidFill>
                  <a:srgbClr val="00B050"/>
                </a:solidFill>
                <a:latin typeface="Arial Rounded MT Bold" panose="020F0704030504030204" pitchFamily="34" charset="0"/>
              </a:rPr>
              <a:t>   in the indirect inguinal hernia </a:t>
            </a:r>
          </a:p>
          <a:p>
            <a:pPr marL="990600" lvl="1" indent="-533400" algn="l" eaLnBrk="1" hangingPunct="1">
              <a:buFontTx/>
              <a:buNone/>
              <a:defRPr/>
            </a:pPr>
            <a:r>
              <a:rPr lang="en-US" sz="2400" dirty="0">
                <a:solidFill>
                  <a:schemeClr val="accent6"/>
                </a:solidFill>
              </a:rPr>
              <a:t> </a:t>
            </a:r>
            <a:r>
              <a:rPr lang="en-US" sz="2400" dirty="0" err="1">
                <a:solidFill>
                  <a:srgbClr val="FF0000"/>
                </a:solidFill>
              </a:rPr>
              <a:t>c.</a:t>
            </a:r>
            <a:r>
              <a:rPr lang="en-US" sz="2400" dirty="0" err="1">
                <a:solidFill>
                  <a:schemeClr val="accent6"/>
                </a:solidFill>
              </a:rPr>
              <a:t>Abnormal</a:t>
            </a:r>
            <a:r>
              <a:rPr lang="en-US" sz="2400" dirty="0">
                <a:solidFill>
                  <a:schemeClr val="accent6"/>
                </a:solidFill>
              </a:rPr>
              <a:t> collagen metabolism ,genetic defects of the                     elastic fiber and collagen synthesis,          </a:t>
            </a:r>
          </a:p>
          <a:p>
            <a:pPr marL="609600" indent="-609600" algn="l" eaLnBrk="1" hangingPunct="1">
              <a:buFontTx/>
              <a:buNone/>
              <a:defRPr/>
            </a:pPr>
            <a:r>
              <a:rPr lang="en-US" sz="2800" dirty="0">
                <a:solidFill>
                  <a:schemeClr val="accent6">
                    <a:lumMod val="60000"/>
                    <a:lumOff val="40000"/>
                  </a:schemeClr>
                </a:solidFill>
              </a:rPr>
              <a:t> </a:t>
            </a:r>
          </a:p>
          <a:p>
            <a:pPr marL="609600" indent="-609600" algn="l" eaLnBrk="1" hangingPunct="1">
              <a:buFontTx/>
              <a:buNone/>
              <a:defRPr/>
            </a:pPr>
            <a:r>
              <a:rPr lang="en-US" sz="2400" dirty="0"/>
              <a:t>.</a:t>
            </a:r>
          </a:p>
        </p:txBody>
      </p:sp>
    </p:spTree>
  </p:cSld>
  <p:clrMapOvr>
    <a:masterClrMapping/>
  </p:clrMapOvr>
  <p:transition spd="slow">
    <p:cover dir="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 y="152400"/>
            <a:ext cx="8991600" cy="609600"/>
          </a:xfrm>
        </p:spPr>
        <p:txBody>
          <a:bodyPr/>
          <a:lstStyle/>
          <a:p>
            <a:pPr eaLnBrk="1" hangingPunct="1"/>
            <a:r>
              <a:rPr lang="en-US" sz="2400" dirty="0">
                <a:solidFill>
                  <a:srgbClr val="FF0000"/>
                </a:solidFill>
              </a:rPr>
              <a:t>What are the risk factors for developing an incisional hernia?</a:t>
            </a:r>
          </a:p>
        </p:txBody>
      </p:sp>
      <p:sp>
        <p:nvSpPr>
          <p:cNvPr id="31747" name="Rectangle 3"/>
          <p:cNvSpPr>
            <a:spLocks noGrp="1" noChangeArrowheads="1"/>
          </p:cNvSpPr>
          <p:nvPr>
            <p:ph type="body" idx="1"/>
          </p:nvPr>
        </p:nvSpPr>
        <p:spPr>
          <a:xfrm>
            <a:off x="31376" y="1219200"/>
            <a:ext cx="8915400" cy="5562600"/>
          </a:xfrm>
        </p:spPr>
        <p:txBody>
          <a:bodyPr/>
          <a:lstStyle/>
          <a:p>
            <a:pPr algn="l" rtl="0" eaLnBrk="1" hangingPunct="1">
              <a:lnSpc>
                <a:spcPct val="60000"/>
              </a:lnSpc>
              <a:spcBef>
                <a:spcPct val="0"/>
              </a:spcBef>
              <a:buFontTx/>
              <a:buNone/>
            </a:pPr>
            <a:r>
              <a:rPr lang="en-US" sz="2400" b="1" dirty="0">
                <a:solidFill>
                  <a:schemeClr val="accent2"/>
                </a:solidFill>
              </a:rPr>
              <a:t> </a:t>
            </a:r>
            <a:r>
              <a:rPr lang="en-US" sz="2400" b="1" dirty="0">
                <a:solidFill>
                  <a:srgbClr val="FF0000"/>
                </a:solidFill>
              </a:rPr>
              <a:t>1.</a:t>
            </a:r>
            <a:r>
              <a:rPr lang="en-US" sz="2400" b="1" u="sng" dirty="0">
                <a:solidFill>
                  <a:schemeClr val="accent2"/>
                </a:solidFill>
              </a:rPr>
              <a:t>Patient-related factors</a:t>
            </a:r>
            <a:r>
              <a:rPr lang="en-US" sz="2400" b="1" dirty="0">
                <a:solidFill>
                  <a:schemeClr val="accent2"/>
                </a:solidFill>
              </a:rPr>
              <a:t>:</a:t>
            </a:r>
          </a:p>
          <a:p>
            <a:pPr algn="l" rtl="0" eaLnBrk="1" hangingPunct="1">
              <a:lnSpc>
                <a:spcPct val="60000"/>
              </a:lnSpc>
              <a:spcBef>
                <a:spcPct val="0"/>
              </a:spcBef>
              <a:buFontTx/>
              <a:buNone/>
            </a:pPr>
            <a:endParaRPr lang="en-US" sz="2400" b="1" dirty="0">
              <a:solidFill>
                <a:schemeClr val="accent2"/>
              </a:solidFill>
            </a:endParaRPr>
          </a:p>
          <a:p>
            <a:pPr algn="l" rtl="0" eaLnBrk="1" hangingPunct="1">
              <a:lnSpc>
                <a:spcPct val="60000"/>
              </a:lnSpc>
              <a:spcBef>
                <a:spcPct val="0"/>
              </a:spcBef>
              <a:buFontTx/>
              <a:buNone/>
            </a:pPr>
            <a:endParaRPr lang="en-US" sz="2400" b="1" dirty="0">
              <a:solidFill>
                <a:schemeClr val="accent2"/>
              </a:solidFill>
            </a:endParaRPr>
          </a:p>
          <a:p>
            <a:pPr algn="l" rtl="0" eaLnBrk="1" hangingPunct="1">
              <a:lnSpc>
                <a:spcPct val="60000"/>
              </a:lnSpc>
              <a:spcBef>
                <a:spcPct val="0"/>
              </a:spcBef>
              <a:buFontTx/>
              <a:buNone/>
            </a:pPr>
            <a:r>
              <a:rPr lang="en-US" sz="2400" b="1" dirty="0">
                <a:solidFill>
                  <a:srgbClr val="CC3300"/>
                </a:solidFill>
              </a:rPr>
              <a:t>    a-</a:t>
            </a:r>
            <a:r>
              <a:rPr lang="en-US" sz="2400" b="1" dirty="0">
                <a:solidFill>
                  <a:schemeClr val="accent2"/>
                </a:solidFill>
              </a:rPr>
              <a:t> malnutrition, diabetes </a:t>
            </a:r>
            <a:r>
              <a:rPr lang="en-US" sz="2400" b="1" dirty="0" err="1">
                <a:solidFill>
                  <a:schemeClr val="accent2"/>
                </a:solidFill>
              </a:rPr>
              <a:t>mellitus,corticosteroids</a:t>
            </a:r>
            <a:r>
              <a:rPr lang="en-US" sz="2400" b="1" dirty="0">
                <a:solidFill>
                  <a:schemeClr val="accent2"/>
                </a:solidFill>
              </a:rPr>
              <a:t>,</a:t>
            </a:r>
          </a:p>
          <a:p>
            <a:pPr algn="l" rtl="0" eaLnBrk="1" hangingPunct="1">
              <a:lnSpc>
                <a:spcPct val="60000"/>
              </a:lnSpc>
              <a:spcBef>
                <a:spcPct val="0"/>
              </a:spcBef>
              <a:buFontTx/>
              <a:buNone/>
            </a:pPr>
            <a:endParaRPr lang="en-US" sz="2400" b="1" dirty="0">
              <a:solidFill>
                <a:schemeClr val="accent2"/>
              </a:solidFill>
            </a:endParaRPr>
          </a:p>
          <a:p>
            <a:pPr algn="l" rtl="0" eaLnBrk="1" hangingPunct="1">
              <a:lnSpc>
                <a:spcPct val="60000"/>
              </a:lnSpc>
              <a:spcBef>
                <a:spcPct val="0"/>
              </a:spcBef>
              <a:buFontTx/>
              <a:buNone/>
            </a:pPr>
            <a:r>
              <a:rPr lang="en-US" sz="2400" b="1" dirty="0" err="1">
                <a:solidFill>
                  <a:srgbClr val="00B050"/>
                </a:solidFill>
                <a:latin typeface="Arial Rounded MT Bold" panose="020F0704030504030204" pitchFamily="34" charset="0"/>
              </a:rPr>
              <a:t>Hypoprotinemia</a:t>
            </a:r>
            <a:r>
              <a:rPr lang="en-US" sz="2400" b="1" dirty="0">
                <a:solidFill>
                  <a:srgbClr val="00B050"/>
                </a:solidFill>
                <a:latin typeface="Arial Rounded MT Bold" panose="020F0704030504030204" pitchFamily="34" charset="0"/>
              </a:rPr>
              <a:t> , vit c deficiency , ca and mg </a:t>
            </a:r>
            <a:r>
              <a:rPr lang="en-US" sz="2400" b="1" dirty="0" smtClean="0">
                <a:solidFill>
                  <a:srgbClr val="00B050"/>
                </a:solidFill>
                <a:latin typeface="Arial Rounded MT Bold" panose="020F0704030504030204" pitchFamily="34" charset="0"/>
              </a:rPr>
              <a:t>deficiency</a:t>
            </a:r>
            <a:br>
              <a:rPr lang="en-US" sz="2400" b="1" dirty="0" smtClean="0">
                <a:solidFill>
                  <a:srgbClr val="00B050"/>
                </a:solidFill>
                <a:latin typeface="Arial Rounded MT Bold" panose="020F0704030504030204" pitchFamily="34" charset="0"/>
              </a:rPr>
            </a:br>
            <a:endParaRPr lang="en-US" sz="2400" b="1" dirty="0">
              <a:solidFill>
                <a:srgbClr val="00B050"/>
              </a:solidFill>
              <a:latin typeface="Arial Rounded MT Bold" panose="020F0704030504030204" pitchFamily="34" charset="0"/>
            </a:endParaRPr>
          </a:p>
          <a:p>
            <a:pPr algn="l" rtl="0" eaLnBrk="1" hangingPunct="1">
              <a:lnSpc>
                <a:spcPct val="60000"/>
              </a:lnSpc>
              <a:spcBef>
                <a:spcPct val="0"/>
              </a:spcBef>
              <a:buFontTx/>
              <a:buNone/>
            </a:pPr>
            <a:r>
              <a:rPr lang="en-US" sz="2400" b="1" dirty="0">
                <a:solidFill>
                  <a:srgbClr val="00B050"/>
                </a:solidFill>
                <a:latin typeface="Arial Rounded MT Bold" panose="020F0704030504030204" pitchFamily="34" charset="0"/>
              </a:rPr>
              <a:t>( wound healing related factors ) </a:t>
            </a:r>
          </a:p>
          <a:p>
            <a:pPr algn="l" rtl="0" eaLnBrk="1" hangingPunct="1">
              <a:lnSpc>
                <a:spcPct val="60000"/>
              </a:lnSpc>
              <a:spcBef>
                <a:spcPct val="0"/>
              </a:spcBef>
              <a:buFontTx/>
              <a:buNone/>
            </a:pPr>
            <a:endParaRPr lang="en-US" sz="2400" b="1" dirty="0">
              <a:solidFill>
                <a:schemeClr val="accent2"/>
              </a:solidFill>
            </a:endParaRPr>
          </a:p>
          <a:p>
            <a:pPr algn="l" rtl="0" eaLnBrk="1" hangingPunct="1">
              <a:lnSpc>
                <a:spcPct val="60000"/>
              </a:lnSpc>
              <a:spcBef>
                <a:spcPct val="0"/>
              </a:spcBef>
              <a:buFontTx/>
              <a:buNone/>
            </a:pPr>
            <a:r>
              <a:rPr lang="en-US" sz="2400" b="1" dirty="0">
                <a:solidFill>
                  <a:srgbClr val="CC3300"/>
                </a:solidFill>
              </a:rPr>
              <a:t>    b-</a:t>
            </a:r>
            <a:r>
              <a:rPr lang="en-US" sz="2400" b="1" dirty="0">
                <a:solidFill>
                  <a:schemeClr val="accent2"/>
                </a:solidFill>
              </a:rPr>
              <a:t> conditions that increase intra-abdominal pressure like </a:t>
            </a:r>
          </a:p>
          <a:p>
            <a:pPr algn="l" rtl="0" eaLnBrk="1" hangingPunct="1">
              <a:lnSpc>
                <a:spcPct val="60000"/>
              </a:lnSpc>
              <a:spcBef>
                <a:spcPct val="0"/>
              </a:spcBef>
              <a:buFontTx/>
              <a:buNone/>
            </a:pPr>
            <a:endParaRPr lang="en-US" sz="2400" b="1" dirty="0">
              <a:solidFill>
                <a:schemeClr val="accent2"/>
              </a:solidFill>
            </a:endParaRPr>
          </a:p>
          <a:p>
            <a:pPr algn="l" rtl="0" eaLnBrk="1" hangingPunct="1">
              <a:lnSpc>
                <a:spcPct val="60000"/>
              </a:lnSpc>
              <a:spcBef>
                <a:spcPct val="0"/>
              </a:spcBef>
              <a:buFontTx/>
              <a:buNone/>
            </a:pPr>
            <a:r>
              <a:rPr lang="en-US" sz="2400" b="1" dirty="0">
                <a:solidFill>
                  <a:schemeClr val="accent2"/>
                </a:solidFill>
              </a:rPr>
              <a:t>        ascites, chronic </a:t>
            </a:r>
            <a:r>
              <a:rPr lang="en-US" sz="2400" b="1" dirty="0" err="1">
                <a:solidFill>
                  <a:schemeClr val="accent2"/>
                </a:solidFill>
              </a:rPr>
              <a:t>cough,urinary</a:t>
            </a:r>
            <a:r>
              <a:rPr lang="en-US" sz="2400" b="1" dirty="0">
                <a:solidFill>
                  <a:schemeClr val="accent2"/>
                </a:solidFill>
              </a:rPr>
              <a:t> outflow obstruction </a:t>
            </a:r>
          </a:p>
          <a:p>
            <a:pPr algn="l" rtl="0" eaLnBrk="1" hangingPunct="1">
              <a:lnSpc>
                <a:spcPct val="60000"/>
              </a:lnSpc>
              <a:spcBef>
                <a:spcPct val="0"/>
              </a:spcBef>
            </a:pPr>
            <a:endParaRPr lang="en-US" sz="2400" b="1" u="sng" dirty="0">
              <a:solidFill>
                <a:schemeClr val="accent2"/>
              </a:solidFill>
            </a:endParaRPr>
          </a:p>
          <a:p>
            <a:pPr algn="l" rtl="0" eaLnBrk="1" hangingPunct="1">
              <a:lnSpc>
                <a:spcPct val="60000"/>
              </a:lnSpc>
              <a:spcBef>
                <a:spcPct val="0"/>
              </a:spcBef>
              <a:buFontTx/>
              <a:buNone/>
            </a:pPr>
            <a:r>
              <a:rPr lang="en-US" sz="2400" b="1" dirty="0">
                <a:solidFill>
                  <a:schemeClr val="accent2"/>
                </a:solidFill>
              </a:rPr>
              <a:t> </a:t>
            </a:r>
            <a:r>
              <a:rPr lang="en-US" sz="2400" b="1" dirty="0">
                <a:solidFill>
                  <a:srgbClr val="FF0000"/>
                </a:solidFill>
              </a:rPr>
              <a:t>2.</a:t>
            </a:r>
            <a:r>
              <a:rPr lang="en-US" sz="2400" b="1" u="sng" dirty="0">
                <a:solidFill>
                  <a:schemeClr val="accent2"/>
                </a:solidFill>
              </a:rPr>
              <a:t>Surgery-related factors</a:t>
            </a:r>
            <a:r>
              <a:rPr lang="en-US" sz="2400" b="1" dirty="0">
                <a:solidFill>
                  <a:schemeClr val="accent2"/>
                </a:solidFill>
              </a:rPr>
              <a:t>:</a:t>
            </a:r>
          </a:p>
          <a:p>
            <a:pPr algn="l" rtl="0" eaLnBrk="1" hangingPunct="1">
              <a:lnSpc>
                <a:spcPct val="60000"/>
              </a:lnSpc>
              <a:spcBef>
                <a:spcPct val="0"/>
              </a:spcBef>
              <a:buFontTx/>
              <a:buNone/>
            </a:pPr>
            <a:endParaRPr lang="en-US" sz="2400" b="1" dirty="0">
              <a:solidFill>
                <a:schemeClr val="accent2"/>
              </a:solidFill>
            </a:endParaRPr>
          </a:p>
          <a:p>
            <a:pPr algn="l" rtl="0" eaLnBrk="1" hangingPunct="1">
              <a:lnSpc>
                <a:spcPct val="60000"/>
              </a:lnSpc>
              <a:spcBef>
                <a:spcPct val="0"/>
              </a:spcBef>
              <a:buFontTx/>
              <a:buNone/>
            </a:pPr>
            <a:r>
              <a:rPr lang="en-US" sz="2400" b="1" dirty="0">
                <a:solidFill>
                  <a:schemeClr val="accent2"/>
                </a:solidFill>
              </a:rPr>
              <a:t>     </a:t>
            </a:r>
            <a:r>
              <a:rPr lang="en-US" sz="2400" b="1" dirty="0">
                <a:solidFill>
                  <a:srgbClr val="CC3300"/>
                </a:solidFill>
              </a:rPr>
              <a:t>a-</a:t>
            </a:r>
            <a:r>
              <a:rPr lang="en-US" sz="2400" b="1" dirty="0">
                <a:solidFill>
                  <a:schemeClr val="accent2"/>
                </a:solidFill>
              </a:rPr>
              <a:t> wound infection,</a:t>
            </a:r>
          </a:p>
          <a:p>
            <a:pPr algn="l" rtl="0" eaLnBrk="1" hangingPunct="1">
              <a:lnSpc>
                <a:spcPct val="60000"/>
              </a:lnSpc>
              <a:spcBef>
                <a:spcPct val="0"/>
              </a:spcBef>
              <a:buFontTx/>
              <a:buNone/>
            </a:pPr>
            <a:endParaRPr lang="en-US" sz="2400" b="1" dirty="0">
              <a:solidFill>
                <a:schemeClr val="accent2"/>
              </a:solidFill>
            </a:endParaRPr>
          </a:p>
          <a:p>
            <a:pPr algn="l" rtl="0" eaLnBrk="1" hangingPunct="1">
              <a:lnSpc>
                <a:spcPct val="60000"/>
              </a:lnSpc>
              <a:spcBef>
                <a:spcPct val="0"/>
              </a:spcBef>
              <a:buFontTx/>
              <a:buNone/>
            </a:pPr>
            <a:r>
              <a:rPr lang="en-US" sz="2400" b="1" dirty="0">
                <a:solidFill>
                  <a:schemeClr val="accent2"/>
                </a:solidFill>
              </a:rPr>
              <a:t>     </a:t>
            </a:r>
            <a:r>
              <a:rPr lang="en-US" sz="2400" b="1" dirty="0">
                <a:solidFill>
                  <a:srgbClr val="CC3300"/>
                </a:solidFill>
              </a:rPr>
              <a:t>b-</a:t>
            </a:r>
            <a:r>
              <a:rPr lang="en-US" sz="2400" b="1" dirty="0">
                <a:solidFill>
                  <a:schemeClr val="accent2"/>
                </a:solidFill>
              </a:rPr>
              <a:t> closure of abdomen under tension, </a:t>
            </a:r>
          </a:p>
          <a:p>
            <a:pPr algn="l" rtl="0" eaLnBrk="1" hangingPunct="1">
              <a:lnSpc>
                <a:spcPct val="60000"/>
              </a:lnSpc>
              <a:spcBef>
                <a:spcPct val="0"/>
              </a:spcBef>
              <a:buFontTx/>
              <a:buNone/>
            </a:pPr>
            <a:endParaRPr lang="en-US" sz="2400" b="1" dirty="0">
              <a:solidFill>
                <a:schemeClr val="accent2"/>
              </a:solidFill>
            </a:endParaRPr>
          </a:p>
          <a:p>
            <a:pPr algn="l" rtl="0" eaLnBrk="1" hangingPunct="1">
              <a:lnSpc>
                <a:spcPct val="60000"/>
              </a:lnSpc>
              <a:spcBef>
                <a:spcPct val="0"/>
              </a:spcBef>
              <a:buFontTx/>
              <a:buNone/>
            </a:pPr>
            <a:r>
              <a:rPr lang="en-US" sz="2400" b="1" dirty="0">
                <a:solidFill>
                  <a:schemeClr val="accent2"/>
                </a:solidFill>
              </a:rPr>
              <a:t>     </a:t>
            </a:r>
            <a:r>
              <a:rPr lang="en-US" sz="2400" b="1" dirty="0">
                <a:solidFill>
                  <a:srgbClr val="CC3300"/>
                </a:solidFill>
              </a:rPr>
              <a:t>c-</a:t>
            </a:r>
            <a:r>
              <a:rPr lang="en-US" sz="2400" b="1" dirty="0">
                <a:solidFill>
                  <a:schemeClr val="accent2"/>
                </a:solidFill>
              </a:rPr>
              <a:t> type and location of incision (vertical midline incision</a:t>
            </a:r>
          </a:p>
          <a:p>
            <a:pPr algn="l" rtl="0" eaLnBrk="1" hangingPunct="1">
              <a:lnSpc>
                <a:spcPct val="60000"/>
              </a:lnSpc>
              <a:spcBef>
                <a:spcPct val="0"/>
              </a:spcBef>
              <a:buFontTx/>
              <a:buNone/>
            </a:pPr>
            <a:r>
              <a:rPr lang="en-US" sz="2400" b="1" dirty="0">
                <a:solidFill>
                  <a:schemeClr val="accent2"/>
                </a:solidFill>
              </a:rPr>
              <a:t>     more prone to incisional hernia than transverse), </a:t>
            </a:r>
            <a:r>
              <a:rPr lang="en-US" sz="2400" b="1" dirty="0" smtClean="0">
                <a:solidFill>
                  <a:srgbClr val="00B050"/>
                </a:solidFill>
                <a:latin typeface="Arial Rounded MT Bold" panose="020F0704030504030204" pitchFamily="34" charset="0"/>
              </a:rPr>
              <a:t>also</a:t>
            </a:r>
            <a:br>
              <a:rPr lang="en-US" sz="2400" b="1" dirty="0" smtClean="0">
                <a:solidFill>
                  <a:srgbClr val="00B050"/>
                </a:solidFill>
                <a:latin typeface="Arial Rounded MT Bold" panose="020F0704030504030204" pitchFamily="34" charset="0"/>
              </a:rPr>
            </a:br>
            <a:r>
              <a:rPr lang="en-US" sz="2400" b="1" dirty="0" smtClean="0">
                <a:solidFill>
                  <a:srgbClr val="00B050"/>
                </a:solidFill>
                <a:latin typeface="Arial Rounded MT Bold" panose="020F0704030504030204" pitchFamily="34" charset="0"/>
              </a:rPr>
              <a:t/>
            </a:r>
            <a:br>
              <a:rPr lang="en-US" sz="2400" b="1" dirty="0" smtClean="0">
                <a:solidFill>
                  <a:srgbClr val="00B050"/>
                </a:solidFill>
                <a:latin typeface="Arial Rounded MT Bold" panose="020F0704030504030204" pitchFamily="34" charset="0"/>
              </a:rPr>
            </a:br>
            <a:r>
              <a:rPr lang="en-US" sz="2400" b="1" dirty="0" smtClean="0">
                <a:solidFill>
                  <a:srgbClr val="00B050"/>
                </a:solidFill>
                <a:latin typeface="Arial Rounded MT Bold" panose="020F0704030504030204" pitchFamily="34" charset="0"/>
              </a:rPr>
              <a:t> </a:t>
            </a:r>
            <a:r>
              <a:rPr lang="en-US" sz="2400" b="1" dirty="0">
                <a:solidFill>
                  <a:srgbClr val="00B050"/>
                </a:solidFill>
                <a:latin typeface="Arial Rounded MT Bold" panose="020F0704030504030204" pitchFamily="34" charset="0"/>
              </a:rPr>
              <a:t>incision in the lower abdomen more liable for hernia </a:t>
            </a:r>
            <a:r>
              <a:rPr lang="en-US" sz="2400" b="1" dirty="0" smtClean="0">
                <a:solidFill>
                  <a:srgbClr val="00B050"/>
                </a:solidFill>
                <a:latin typeface="Arial Rounded MT Bold" panose="020F0704030504030204" pitchFamily="34" charset="0"/>
              </a:rPr>
              <a:t/>
            </a:r>
            <a:br>
              <a:rPr lang="en-US" sz="2400" b="1" dirty="0" smtClean="0">
                <a:solidFill>
                  <a:srgbClr val="00B050"/>
                </a:solidFill>
                <a:latin typeface="Arial Rounded MT Bold" panose="020F0704030504030204" pitchFamily="34" charset="0"/>
              </a:rPr>
            </a:br>
            <a:r>
              <a:rPr lang="en-US" sz="2400" b="1" dirty="0" smtClean="0">
                <a:solidFill>
                  <a:srgbClr val="00B050"/>
                </a:solidFill>
                <a:latin typeface="Arial Rounded MT Bold" panose="020F0704030504030204" pitchFamily="34" charset="0"/>
              </a:rPr>
              <a:t/>
            </a:r>
            <a:br>
              <a:rPr lang="en-US" sz="2400" b="1" dirty="0" smtClean="0">
                <a:solidFill>
                  <a:srgbClr val="00B050"/>
                </a:solidFill>
                <a:latin typeface="Arial Rounded MT Bold" panose="020F0704030504030204" pitchFamily="34" charset="0"/>
              </a:rPr>
            </a:br>
            <a:r>
              <a:rPr lang="en-US" sz="2400" b="1" dirty="0" smtClean="0">
                <a:solidFill>
                  <a:srgbClr val="00B050"/>
                </a:solidFill>
                <a:latin typeface="Arial Rounded MT Bold" panose="020F0704030504030204" pitchFamily="34" charset="0"/>
              </a:rPr>
              <a:t>then </a:t>
            </a:r>
            <a:r>
              <a:rPr lang="en-US" sz="2400" b="1" dirty="0">
                <a:solidFill>
                  <a:srgbClr val="00B050"/>
                </a:solidFill>
                <a:latin typeface="Arial Rounded MT Bold" panose="020F0704030504030204" pitchFamily="34" charset="0"/>
              </a:rPr>
              <a:t>that in the upper   </a:t>
            </a:r>
          </a:p>
          <a:p>
            <a:pPr algn="l" rtl="0" eaLnBrk="1" hangingPunct="1">
              <a:buFontTx/>
              <a:buNone/>
            </a:pPr>
            <a:endParaRPr lang="en-US" b="1" dirty="0"/>
          </a:p>
        </p:txBody>
      </p:sp>
    </p:spTree>
  </p:cSld>
  <p:clrMapOvr>
    <a:masterClrMapping/>
  </p:clrMapOvr>
  <p:transition spd="slow">
    <p:cover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dirty="0">
                <a:solidFill>
                  <a:srgbClr val="FF0000"/>
                </a:solidFill>
              </a:rPr>
              <a:t>Umbilical Hernia</a:t>
            </a:r>
          </a:p>
        </p:txBody>
      </p:sp>
      <p:pic>
        <p:nvPicPr>
          <p:cNvPr id="32771" name="Picture 3"/>
          <p:cNvPicPr>
            <a:picLocks noChangeAspect="1" noChangeArrowheads="1"/>
          </p:cNvPicPr>
          <p:nvPr/>
        </p:nvPicPr>
        <p:blipFill>
          <a:blip r:embed="rId2"/>
          <a:stretch>
            <a:fillRect/>
          </a:stretch>
        </p:blipFill>
        <p:spPr bwMode="auto">
          <a:xfrm>
            <a:off x="4724400" y="2895600"/>
            <a:ext cx="2819400" cy="3230563"/>
          </a:xfrm>
          <a:prstGeom prst="rect">
            <a:avLst/>
          </a:prstGeom>
          <a:noFill/>
          <a:ln w="9525">
            <a:noFill/>
            <a:miter lim="800000"/>
          </a:ln>
        </p:spPr>
      </p:pic>
      <p:pic>
        <p:nvPicPr>
          <p:cNvPr id="32772" name="Picture 1" descr="PUH.jpg"/>
          <p:cNvPicPr>
            <a:picLocks noChangeAspect="1"/>
          </p:cNvPicPr>
          <p:nvPr/>
        </p:nvPicPr>
        <p:blipFill>
          <a:blip r:embed="rId3"/>
          <a:stretch>
            <a:fillRect/>
          </a:stretch>
        </p:blipFill>
        <p:spPr bwMode="auto">
          <a:xfrm>
            <a:off x="990600" y="4267200"/>
            <a:ext cx="2286000" cy="1981200"/>
          </a:xfrm>
          <a:prstGeom prst="rect">
            <a:avLst/>
          </a:prstGeom>
          <a:noFill/>
          <a:ln w="9525">
            <a:noFill/>
            <a:miter lim="800000"/>
          </a:ln>
        </p:spPr>
      </p:pic>
      <p:sp>
        <p:nvSpPr>
          <p:cNvPr id="32773" name="Rectangle 7"/>
          <p:cNvSpPr>
            <a:spLocks noGrp="1" noChangeArrowheads="1"/>
          </p:cNvSpPr>
          <p:nvPr>
            <p:ph type="body" idx="1"/>
          </p:nvPr>
        </p:nvSpPr>
        <p:spPr>
          <a:xfrm>
            <a:off x="0" y="1600200"/>
            <a:ext cx="8610600" cy="5257800"/>
          </a:xfrm>
        </p:spPr>
        <p:txBody>
          <a:bodyPr/>
          <a:lstStyle/>
          <a:p>
            <a:pPr marL="0" indent="0" eaLnBrk="1" hangingPunct="1">
              <a:buNone/>
            </a:pPr>
            <a:endParaRPr lang="en-US" dirty="0"/>
          </a:p>
        </p:txBody>
      </p:sp>
    </p:spTree>
  </p:cSld>
  <p:clrMapOvr>
    <a:masterClrMapping/>
  </p:clrMapOvr>
  <p:transition spd="slow">
    <p:cover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sz="3600" i="1">
                <a:solidFill>
                  <a:srgbClr val="FF0000"/>
                </a:solidFill>
              </a:rPr>
              <a:t>Umbilical Hernia</a:t>
            </a:r>
            <a:r>
              <a:rPr lang="en-US" sz="4000" i="1"/>
              <a:t> </a:t>
            </a:r>
            <a:r>
              <a:rPr lang="en-US" sz="4000"/>
              <a:t/>
            </a:r>
            <a:br>
              <a:rPr lang="en-US" sz="4000"/>
            </a:br>
            <a:endParaRPr lang="en-US" sz="4000"/>
          </a:p>
        </p:txBody>
      </p:sp>
      <p:sp>
        <p:nvSpPr>
          <p:cNvPr id="33795" name="Rectangle 3"/>
          <p:cNvSpPr>
            <a:spLocks noGrp="1" noChangeArrowheads="1"/>
          </p:cNvSpPr>
          <p:nvPr>
            <p:ph type="body" idx="1"/>
          </p:nvPr>
        </p:nvSpPr>
        <p:spPr>
          <a:xfrm>
            <a:off x="457200" y="1066800"/>
            <a:ext cx="8229600" cy="5791200"/>
          </a:xfrm>
        </p:spPr>
        <p:txBody>
          <a:bodyPr/>
          <a:lstStyle/>
          <a:p>
            <a:pPr marL="609600" indent="-609600" algn="l" eaLnBrk="1" hangingPunct="1">
              <a:buFontTx/>
              <a:buNone/>
            </a:pPr>
            <a:r>
              <a:rPr lang="en-US" sz="2400" b="1">
                <a:solidFill>
                  <a:schemeClr val="accent2"/>
                </a:solidFill>
              </a:rPr>
              <a:t> </a:t>
            </a:r>
            <a:r>
              <a:rPr lang="en-US" sz="2400" b="1">
                <a:solidFill>
                  <a:srgbClr val="FF0000"/>
                </a:solidFill>
              </a:rPr>
              <a:t>1.</a:t>
            </a:r>
            <a:r>
              <a:rPr lang="en-US" sz="2400" b="1">
                <a:solidFill>
                  <a:schemeClr val="accent2"/>
                </a:solidFill>
              </a:rPr>
              <a:t> It may be congenital or acquired</a:t>
            </a:r>
          </a:p>
          <a:p>
            <a:pPr marL="609600" indent="-609600" algn="l" eaLnBrk="1" hangingPunct="1">
              <a:buFontTx/>
              <a:buNone/>
            </a:pPr>
            <a:r>
              <a:rPr lang="en-US" sz="2400" b="1">
                <a:solidFill>
                  <a:srgbClr val="FF0000"/>
                </a:solidFill>
              </a:rPr>
              <a:t>2.</a:t>
            </a:r>
            <a:r>
              <a:rPr lang="en-US" b="1"/>
              <a:t> </a:t>
            </a:r>
            <a:r>
              <a:rPr lang="en-US" sz="2400" b="1">
                <a:solidFill>
                  <a:schemeClr val="accent2"/>
                </a:solidFill>
              </a:rPr>
              <a:t>Umbilical hernias are most common in infants, but               they can affect adults as well.</a:t>
            </a:r>
            <a:r>
              <a:rPr lang="en-US"/>
              <a:t> </a:t>
            </a:r>
            <a:endParaRPr lang="en-US" sz="2400" b="1">
              <a:solidFill>
                <a:schemeClr val="accent2"/>
              </a:solidFill>
            </a:endParaRPr>
          </a:p>
          <a:p>
            <a:pPr marL="609600" indent="-609600" algn="l" eaLnBrk="1" hangingPunct="1">
              <a:buFontTx/>
              <a:buNone/>
            </a:pPr>
            <a:r>
              <a:rPr lang="en-US" sz="2400" b="1">
                <a:solidFill>
                  <a:srgbClr val="FF0000"/>
                </a:solidFill>
              </a:rPr>
              <a:t>3.</a:t>
            </a:r>
            <a:r>
              <a:rPr lang="en-US" sz="2400" b="1">
                <a:solidFill>
                  <a:schemeClr val="accent2"/>
                </a:solidFill>
              </a:rPr>
              <a:t>The umbilical hernia occurs through the umbilical           fibromuscular ring, which usually obliterates by     2 years of age and are repaired if they persist in              children older than age 2-4</a:t>
            </a:r>
          </a:p>
          <a:p>
            <a:pPr marL="609600" indent="-609600" algn="l" eaLnBrk="1" hangingPunct="1">
              <a:buFontTx/>
              <a:buNone/>
            </a:pPr>
            <a:r>
              <a:rPr lang="en-US" sz="2400" b="1">
                <a:solidFill>
                  <a:schemeClr val="accent2"/>
                </a:solidFill>
              </a:rPr>
              <a:t> </a:t>
            </a:r>
            <a:r>
              <a:rPr lang="en-US" sz="2400" b="1">
                <a:solidFill>
                  <a:srgbClr val="FF0000"/>
                </a:solidFill>
              </a:rPr>
              <a:t>4.</a:t>
            </a:r>
            <a:r>
              <a:rPr lang="en-US" sz="2400" b="1">
                <a:solidFill>
                  <a:schemeClr val="accent2"/>
                </a:solidFill>
              </a:rPr>
              <a:t>Mothers had several pregnancies are prone to                    umbilical hernias </a:t>
            </a:r>
          </a:p>
          <a:p>
            <a:pPr marL="609600" indent="-609600" algn="l" eaLnBrk="1" hangingPunct="1">
              <a:buFontTx/>
              <a:buNone/>
            </a:pPr>
            <a:endParaRPr lang="en-US" sz="2400" b="1">
              <a:solidFill>
                <a:schemeClr val="accent2"/>
              </a:solidFill>
            </a:endParaRPr>
          </a:p>
        </p:txBody>
      </p:sp>
    </p:spTree>
  </p:cSld>
  <p:clrMapOvr>
    <a:masterClrMapping/>
  </p:clrMapOvr>
  <p:transition spd="slow">
    <p:cover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en-US" sz="3600" u="sng">
                <a:solidFill>
                  <a:srgbClr val="FF0000"/>
                </a:solidFill>
              </a:rPr>
              <a:t>Hernia management in general</a:t>
            </a:r>
            <a:r>
              <a:rPr lang="en-US" sz="3600">
                <a:solidFill>
                  <a:srgbClr val="FF0000"/>
                </a:solidFill>
              </a:rPr>
              <a:t> </a:t>
            </a:r>
          </a:p>
        </p:txBody>
      </p:sp>
      <p:sp>
        <p:nvSpPr>
          <p:cNvPr id="34819" name="Rectangle 3"/>
          <p:cNvSpPr>
            <a:spLocks noGrp="1" noChangeArrowheads="1"/>
          </p:cNvSpPr>
          <p:nvPr>
            <p:ph type="body" idx="1"/>
          </p:nvPr>
        </p:nvSpPr>
        <p:spPr>
          <a:xfrm>
            <a:off x="0" y="1295400"/>
            <a:ext cx="8839200" cy="5562600"/>
          </a:xfrm>
        </p:spPr>
        <p:txBody>
          <a:bodyPr/>
          <a:lstStyle/>
          <a:p>
            <a:pPr algn="l" eaLnBrk="1" hangingPunct="1">
              <a:buFontTx/>
              <a:buNone/>
            </a:pPr>
            <a:endParaRPr lang="en-US" sz="2400" b="1">
              <a:solidFill>
                <a:srgbClr val="FF0000"/>
              </a:solidFill>
            </a:endParaRPr>
          </a:p>
          <a:p>
            <a:pPr algn="l" eaLnBrk="1" hangingPunct="1">
              <a:buFontTx/>
              <a:buNone/>
            </a:pPr>
            <a:r>
              <a:rPr lang="en-US" sz="2400" b="1">
                <a:solidFill>
                  <a:srgbClr val="FF0000"/>
                </a:solidFill>
              </a:rPr>
              <a:t>1.</a:t>
            </a:r>
            <a:r>
              <a:rPr lang="en-US" sz="2400" b="1">
                <a:solidFill>
                  <a:schemeClr val="accent2"/>
                </a:solidFill>
              </a:rPr>
              <a:t>The complicated hernia “strangulated” :</a:t>
            </a:r>
          </a:p>
          <a:p>
            <a:pPr algn="l" eaLnBrk="1" hangingPunct="1">
              <a:buFontTx/>
              <a:buNone/>
            </a:pPr>
            <a:r>
              <a:rPr lang="en-US">
                <a:solidFill>
                  <a:schemeClr val="accent2"/>
                </a:solidFill>
              </a:rPr>
              <a:t>     N</a:t>
            </a:r>
            <a:r>
              <a:rPr lang="en-US" sz="2400" b="1">
                <a:solidFill>
                  <a:schemeClr val="accent2"/>
                </a:solidFill>
              </a:rPr>
              <a:t>eeds</a:t>
            </a:r>
            <a:r>
              <a:rPr lang="en-US">
                <a:solidFill>
                  <a:schemeClr val="accent2"/>
                </a:solidFill>
              </a:rPr>
              <a:t> </a:t>
            </a:r>
            <a:r>
              <a:rPr lang="en-US" sz="2400" b="1">
                <a:solidFill>
                  <a:schemeClr val="accent2"/>
                </a:solidFill>
              </a:rPr>
              <a:t>Ergent Operation</a:t>
            </a:r>
          </a:p>
          <a:p>
            <a:pPr algn="l" eaLnBrk="1" hangingPunct="1">
              <a:buFontTx/>
              <a:buNone/>
            </a:pPr>
            <a:r>
              <a:rPr lang="en-US" sz="2400" b="1">
                <a:solidFill>
                  <a:schemeClr val="accent2"/>
                </a:solidFill>
              </a:rPr>
              <a:t>             </a:t>
            </a:r>
            <a:r>
              <a:rPr lang="en-US" sz="2400" b="1">
                <a:solidFill>
                  <a:srgbClr val="CC3300"/>
                </a:solidFill>
              </a:rPr>
              <a:t>a.</a:t>
            </a:r>
            <a:r>
              <a:rPr lang="en-US" sz="2400" b="1">
                <a:solidFill>
                  <a:schemeClr val="accent2"/>
                </a:solidFill>
              </a:rPr>
              <a:t> resuscitation of the patient</a:t>
            </a:r>
          </a:p>
          <a:p>
            <a:pPr algn="l" eaLnBrk="1" hangingPunct="1">
              <a:buFontTx/>
              <a:buNone/>
            </a:pPr>
            <a:r>
              <a:rPr lang="en-US" sz="2400" b="1">
                <a:solidFill>
                  <a:schemeClr val="accent2"/>
                </a:solidFill>
              </a:rPr>
              <a:t>            </a:t>
            </a:r>
            <a:r>
              <a:rPr lang="en-US" sz="2400" b="1">
                <a:solidFill>
                  <a:srgbClr val="CC3300"/>
                </a:solidFill>
              </a:rPr>
              <a:t>b.</a:t>
            </a:r>
            <a:r>
              <a:rPr lang="en-US" sz="2400" b="1">
                <a:solidFill>
                  <a:schemeClr val="accent2"/>
                </a:solidFill>
              </a:rPr>
              <a:t> releive the obstruction, if not gangrenous reduce                    the content back.</a:t>
            </a:r>
          </a:p>
          <a:p>
            <a:pPr algn="l" eaLnBrk="1" hangingPunct="1">
              <a:buFontTx/>
              <a:buNone/>
            </a:pPr>
            <a:r>
              <a:rPr lang="en-US" sz="2400" b="1">
                <a:solidFill>
                  <a:schemeClr val="accent2"/>
                </a:solidFill>
              </a:rPr>
              <a:t>            </a:t>
            </a:r>
            <a:r>
              <a:rPr lang="en-US" sz="2400" b="1">
                <a:solidFill>
                  <a:srgbClr val="CC3300"/>
                </a:solidFill>
              </a:rPr>
              <a:t>c.</a:t>
            </a:r>
            <a:r>
              <a:rPr lang="en-US" sz="2400" b="1">
                <a:solidFill>
                  <a:schemeClr val="accent2"/>
                </a:solidFill>
              </a:rPr>
              <a:t>repair of the defect</a:t>
            </a:r>
          </a:p>
          <a:p>
            <a:pPr algn="l" eaLnBrk="1" hangingPunct="1">
              <a:buFontTx/>
              <a:buNone/>
            </a:pPr>
            <a:endParaRPr lang="en-US" sz="2400" b="1">
              <a:solidFill>
                <a:srgbClr val="FF0000"/>
              </a:solidFill>
            </a:endParaRPr>
          </a:p>
          <a:p>
            <a:pPr algn="l" eaLnBrk="1" hangingPunct="1">
              <a:buFontTx/>
              <a:buNone/>
            </a:pPr>
            <a:endParaRPr lang="en-US" sz="2400" b="1">
              <a:solidFill>
                <a:schemeClr val="accent2"/>
              </a:solidFill>
            </a:endParaRPr>
          </a:p>
          <a:p>
            <a:pPr algn="l" eaLnBrk="1" hangingPunct="1">
              <a:buFontTx/>
              <a:buNone/>
            </a:pPr>
            <a:r>
              <a:rPr lang="en-US" sz="2400" b="1">
                <a:solidFill>
                  <a:schemeClr val="accent2"/>
                </a:solidFill>
              </a:rPr>
              <a:t>                              </a:t>
            </a:r>
            <a:endParaRPr lang="en-US">
              <a:solidFill>
                <a:schemeClr val="accent2"/>
              </a:solidFill>
            </a:endParaRPr>
          </a:p>
          <a:p>
            <a:pPr algn="l" eaLnBrk="1" hangingPunct="1">
              <a:buFontTx/>
              <a:buNone/>
            </a:pPr>
            <a:endParaRPr lang="en-US">
              <a:solidFill>
                <a:schemeClr val="accent2"/>
              </a:solidFill>
            </a:endParaRPr>
          </a:p>
          <a:p>
            <a:pPr lvl="1" algn="l" eaLnBrk="1" hangingPunct="1">
              <a:buFontTx/>
              <a:buNone/>
            </a:pPr>
            <a:endParaRPr lang="en-US">
              <a:solidFill>
                <a:schemeClr val="accent2"/>
              </a:solidFill>
            </a:endParaRPr>
          </a:p>
        </p:txBody>
      </p:sp>
    </p:spTree>
  </p:cSld>
  <p:clrMapOvr>
    <a:masterClrMapping/>
  </p:clrMapOvr>
  <p:transition spd="slow">
    <p:cover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792163"/>
          </a:xfrm>
        </p:spPr>
        <p:txBody>
          <a:bodyPr/>
          <a:lstStyle/>
          <a:p>
            <a:pPr algn="l" eaLnBrk="1" hangingPunct="1"/>
            <a:r>
              <a:rPr lang="en-US" sz="3200">
                <a:solidFill>
                  <a:srgbClr val="FF0000"/>
                </a:solidFill>
              </a:rPr>
              <a:t>2. </a:t>
            </a:r>
            <a:r>
              <a:rPr lang="en-US" sz="3200" u="sng">
                <a:solidFill>
                  <a:srgbClr val="FF0000"/>
                </a:solidFill>
              </a:rPr>
              <a:t>Elective hernia management</a:t>
            </a:r>
          </a:p>
        </p:txBody>
      </p:sp>
      <p:sp>
        <p:nvSpPr>
          <p:cNvPr id="35843" name="Rectangle 3"/>
          <p:cNvSpPr>
            <a:spLocks noGrp="1" noChangeArrowheads="1"/>
          </p:cNvSpPr>
          <p:nvPr>
            <p:ph type="body" idx="1"/>
          </p:nvPr>
        </p:nvSpPr>
        <p:spPr>
          <a:xfrm>
            <a:off x="0" y="838200"/>
            <a:ext cx="8686800" cy="6019800"/>
          </a:xfrm>
        </p:spPr>
        <p:txBody>
          <a:bodyPr/>
          <a:lstStyle/>
          <a:p>
            <a:pPr algn="l" eaLnBrk="1" hangingPunct="1">
              <a:buFontTx/>
              <a:buNone/>
            </a:pPr>
            <a:r>
              <a:rPr lang="en-US" sz="2400" b="1" u="sng">
                <a:solidFill>
                  <a:schemeClr val="accent2"/>
                </a:solidFill>
              </a:rPr>
              <a:t>Pre operative</a:t>
            </a:r>
            <a:r>
              <a:rPr lang="en-US">
                <a:solidFill>
                  <a:schemeClr val="accent2"/>
                </a:solidFill>
              </a:rPr>
              <a:t>:</a:t>
            </a:r>
          </a:p>
          <a:p>
            <a:pPr algn="l" eaLnBrk="1" hangingPunct="1">
              <a:buFontTx/>
              <a:buNone/>
            </a:pPr>
            <a:r>
              <a:rPr lang="en-US" sz="2400">
                <a:solidFill>
                  <a:schemeClr val="accent2"/>
                </a:solidFill>
              </a:rPr>
              <a:t>The precipitating factors should be managed</a:t>
            </a:r>
          </a:p>
          <a:p>
            <a:pPr algn="l" eaLnBrk="1" hangingPunct="1">
              <a:buFontTx/>
              <a:buNone/>
            </a:pPr>
            <a:r>
              <a:rPr lang="en-US" sz="2400" b="1" u="sng">
                <a:solidFill>
                  <a:schemeClr val="accent2"/>
                </a:solidFill>
              </a:rPr>
              <a:t>OperativeTreatment </a:t>
            </a:r>
          </a:p>
          <a:p>
            <a:pPr algn="l" eaLnBrk="1" hangingPunct="1">
              <a:buFontTx/>
              <a:buNone/>
            </a:pPr>
            <a:r>
              <a:rPr lang="en-US" sz="2400">
                <a:solidFill>
                  <a:srgbClr val="FF0000"/>
                </a:solidFill>
              </a:rPr>
              <a:t>a.</a:t>
            </a:r>
            <a:r>
              <a:rPr lang="en-US" sz="2400">
                <a:solidFill>
                  <a:schemeClr val="accent2"/>
                </a:solidFill>
              </a:rPr>
              <a:t>Herniotomy</a:t>
            </a:r>
          </a:p>
          <a:p>
            <a:pPr algn="l" eaLnBrk="1" hangingPunct="1">
              <a:buFontTx/>
              <a:buNone/>
            </a:pPr>
            <a:r>
              <a:rPr lang="en-US" sz="2400">
                <a:solidFill>
                  <a:srgbClr val="FF0000"/>
                </a:solidFill>
              </a:rPr>
              <a:t>b.</a:t>
            </a:r>
            <a:r>
              <a:rPr lang="en-US" sz="2400">
                <a:solidFill>
                  <a:schemeClr val="accent2"/>
                </a:solidFill>
              </a:rPr>
              <a:t>Herniorrhaphy is achieved by closing the defect in the strong    layer of the abdominal wall</a:t>
            </a:r>
          </a:p>
          <a:p>
            <a:pPr algn="l" eaLnBrk="1" hangingPunct="1">
              <a:buFontTx/>
              <a:buNone/>
            </a:pPr>
            <a:r>
              <a:rPr lang="en-US" sz="2400">
                <a:solidFill>
                  <a:srgbClr val="FF0000"/>
                </a:solidFill>
              </a:rPr>
              <a:t>c.</a:t>
            </a:r>
            <a:r>
              <a:rPr lang="en-US" sz="2400">
                <a:solidFill>
                  <a:schemeClr val="accent2"/>
                </a:solidFill>
              </a:rPr>
              <a:t>hernioplasty</a:t>
            </a:r>
          </a:p>
          <a:p>
            <a:pPr algn="l" eaLnBrk="1" hangingPunct="1">
              <a:buFontTx/>
              <a:buNone/>
            </a:pPr>
            <a:r>
              <a:rPr lang="en-US" sz="2400">
                <a:solidFill>
                  <a:schemeClr val="accent2"/>
                </a:solidFill>
              </a:rPr>
              <a:t>  A special synthetic material called a “mesh” is                                commonly utilized in repairing the defect in order to             add extra strength.</a:t>
            </a:r>
            <a:r>
              <a:rPr lang="en-US">
                <a:solidFill>
                  <a:schemeClr val="accent2"/>
                </a:solidFill>
              </a:rPr>
              <a:t> </a:t>
            </a:r>
          </a:p>
          <a:p>
            <a:pPr algn="l" eaLnBrk="1" hangingPunct="1">
              <a:buFontTx/>
              <a:buNone/>
            </a:pPr>
            <a:r>
              <a:rPr lang="en-US" sz="2400" b="1" u="sng">
                <a:solidFill>
                  <a:schemeClr val="accent2"/>
                </a:solidFill>
              </a:rPr>
              <a:t>Post opoerative care</a:t>
            </a:r>
            <a:r>
              <a:rPr lang="en-US" sz="2400" b="1">
                <a:solidFill>
                  <a:schemeClr val="accent2"/>
                </a:solidFill>
              </a:rPr>
              <a:t>:</a:t>
            </a:r>
          </a:p>
          <a:p>
            <a:pPr algn="l" eaLnBrk="1" hangingPunct="1">
              <a:buFontTx/>
              <a:buNone/>
            </a:pPr>
            <a:r>
              <a:rPr lang="en-US" sz="2400">
                <a:solidFill>
                  <a:schemeClr val="accent2"/>
                </a:solidFill>
              </a:rPr>
              <a:t>avoidance factors lead to hernial recurence</a:t>
            </a:r>
          </a:p>
        </p:txBody>
      </p:sp>
    </p:spTree>
  </p:cSld>
  <p:clrMapOvr>
    <a:masterClrMapping/>
  </p:clrMapOvr>
  <p:transition spd="slow">
    <p:cover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382000" cy="1325562"/>
          </a:xfrm>
        </p:spPr>
        <p:txBody>
          <a:bodyPr/>
          <a:lstStyle/>
          <a:p>
            <a:pPr algn="l" eaLnBrk="1" hangingPunct="1"/>
            <a:r>
              <a:rPr lang="en-US" sz="3600">
                <a:solidFill>
                  <a:srgbClr val="FF0000"/>
                </a:solidFill>
              </a:rPr>
              <a:t>Hernia Repair Complications</a:t>
            </a:r>
          </a:p>
        </p:txBody>
      </p:sp>
      <p:sp>
        <p:nvSpPr>
          <p:cNvPr id="36867" name="Rectangle 3"/>
          <p:cNvSpPr>
            <a:spLocks noGrp="1" noChangeArrowheads="1"/>
          </p:cNvSpPr>
          <p:nvPr>
            <p:ph type="body" idx="1"/>
          </p:nvPr>
        </p:nvSpPr>
        <p:spPr>
          <a:xfrm>
            <a:off x="762000" y="1676400"/>
            <a:ext cx="7543800" cy="5029200"/>
          </a:xfrm>
        </p:spPr>
        <p:txBody>
          <a:bodyPr/>
          <a:lstStyle/>
          <a:p>
            <a:pPr algn="l" eaLnBrk="1" hangingPunct="1">
              <a:lnSpc>
                <a:spcPct val="90000"/>
              </a:lnSpc>
              <a:buFontTx/>
              <a:buNone/>
            </a:pPr>
            <a:r>
              <a:rPr lang="en-US" sz="2400" b="1" dirty="0">
                <a:solidFill>
                  <a:srgbClr val="CC3300"/>
                </a:solidFill>
              </a:rPr>
              <a:t>1.</a:t>
            </a:r>
            <a:r>
              <a:rPr lang="en-US" sz="2400" b="1" dirty="0">
                <a:solidFill>
                  <a:schemeClr val="accent2"/>
                </a:solidFill>
              </a:rPr>
              <a:t>Wound:</a:t>
            </a:r>
          </a:p>
          <a:p>
            <a:pPr algn="l" eaLnBrk="1" hangingPunct="1">
              <a:lnSpc>
                <a:spcPct val="90000"/>
              </a:lnSpc>
              <a:buFontTx/>
              <a:buNone/>
            </a:pPr>
            <a:r>
              <a:rPr lang="en-US" sz="2400" dirty="0">
                <a:solidFill>
                  <a:schemeClr val="accent2"/>
                </a:solidFill>
              </a:rPr>
              <a:t>      - Hematoma: </a:t>
            </a:r>
            <a:r>
              <a:rPr lang="en-US" sz="2400" dirty="0">
                <a:solidFill>
                  <a:srgbClr val="00B050"/>
                </a:solidFill>
                <a:latin typeface="Arial Rounded MT Bold" panose="020F0704030504030204" pitchFamily="34" charset="0"/>
              </a:rPr>
              <a:t>1-2 days after operation </a:t>
            </a:r>
          </a:p>
          <a:p>
            <a:pPr lvl="1" algn="l" eaLnBrk="1" hangingPunct="1">
              <a:lnSpc>
                <a:spcPct val="90000"/>
              </a:lnSpc>
              <a:buFontTx/>
              <a:buNone/>
            </a:pPr>
            <a:r>
              <a:rPr lang="en-US" sz="2400" dirty="0">
                <a:solidFill>
                  <a:schemeClr val="accent2"/>
                </a:solidFill>
              </a:rPr>
              <a:t>      - Infection: </a:t>
            </a:r>
            <a:r>
              <a:rPr lang="en-US" sz="2400" dirty="0">
                <a:solidFill>
                  <a:srgbClr val="00B050"/>
                </a:solidFill>
                <a:latin typeface="Arial Rounded MT Bold" panose="020F0704030504030204" pitchFamily="34" charset="0"/>
              </a:rPr>
              <a:t>3 days after operation  </a:t>
            </a:r>
          </a:p>
          <a:p>
            <a:pPr lvl="1" algn="l" eaLnBrk="1" hangingPunct="1">
              <a:lnSpc>
                <a:spcPct val="90000"/>
              </a:lnSpc>
              <a:buFontTx/>
              <a:buNone/>
            </a:pPr>
            <a:r>
              <a:rPr lang="en-US" sz="2400" dirty="0">
                <a:solidFill>
                  <a:schemeClr val="accent2"/>
                </a:solidFill>
              </a:rPr>
              <a:t>      - Seroma : </a:t>
            </a:r>
            <a:r>
              <a:rPr lang="en-US" sz="2400" dirty="0">
                <a:solidFill>
                  <a:srgbClr val="00B050"/>
                </a:solidFill>
                <a:latin typeface="Arial Rounded MT Bold" panose="020F0704030504030204" pitchFamily="34" charset="0"/>
              </a:rPr>
              <a:t>1-2 days after operation  </a:t>
            </a:r>
          </a:p>
          <a:p>
            <a:pPr algn="l" eaLnBrk="1" hangingPunct="1">
              <a:lnSpc>
                <a:spcPct val="90000"/>
              </a:lnSpc>
              <a:buFontTx/>
              <a:buNone/>
            </a:pPr>
            <a:r>
              <a:rPr lang="en-US" sz="2400" b="1" dirty="0">
                <a:solidFill>
                  <a:srgbClr val="CC3300"/>
                </a:solidFill>
              </a:rPr>
              <a:t>2.</a:t>
            </a:r>
            <a:r>
              <a:rPr lang="en-US" sz="2400" b="1" dirty="0">
                <a:solidFill>
                  <a:schemeClr val="accent2"/>
                </a:solidFill>
              </a:rPr>
              <a:t>Vascular injury</a:t>
            </a:r>
          </a:p>
          <a:p>
            <a:pPr algn="l" eaLnBrk="1" hangingPunct="1">
              <a:lnSpc>
                <a:spcPct val="90000"/>
              </a:lnSpc>
              <a:buFontTx/>
              <a:buNone/>
            </a:pPr>
            <a:r>
              <a:rPr lang="en-US" sz="2000" dirty="0">
                <a:solidFill>
                  <a:schemeClr val="accent2"/>
                </a:solidFill>
              </a:rPr>
              <a:t>      - Ischemic orchitis is uncommon</a:t>
            </a:r>
          </a:p>
          <a:p>
            <a:pPr algn="l" eaLnBrk="1" hangingPunct="1">
              <a:lnSpc>
                <a:spcPct val="90000"/>
              </a:lnSpc>
              <a:buFontTx/>
              <a:buNone/>
            </a:pPr>
            <a:endParaRPr lang="en-US" sz="2000" dirty="0">
              <a:solidFill>
                <a:schemeClr val="accent2"/>
              </a:solidFill>
            </a:endParaRPr>
          </a:p>
          <a:p>
            <a:pPr algn="l" eaLnBrk="1" hangingPunct="1">
              <a:lnSpc>
                <a:spcPct val="90000"/>
              </a:lnSpc>
              <a:buFontTx/>
              <a:buNone/>
            </a:pPr>
            <a:r>
              <a:rPr lang="en-US" sz="2400" b="1" dirty="0">
                <a:solidFill>
                  <a:srgbClr val="CC3300"/>
                </a:solidFill>
              </a:rPr>
              <a:t>3.</a:t>
            </a:r>
            <a:r>
              <a:rPr lang="en-US" sz="2400" b="1" dirty="0">
                <a:solidFill>
                  <a:schemeClr val="accent2"/>
                </a:solidFill>
              </a:rPr>
              <a:t>Nerve injury:</a:t>
            </a:r>
            <a:r>
              <a:rPr lang="en-US" sz="2400" dirty="0">
                <a:solidFill>
                  <a:schemeClr val="accent2"/>
                </a:solidFill>
              </a:rPr>
              <a:t> </a:t>
            </a:r>
          </a:p>
          <a:p>
            <a:pPr algn="l" eaLnBrk="1" hangingPunct="1">
              <a:lnSpc>
                <a:spcPct val="90000"/>
              </a:lnSpc>
              <a:buFontTx/>
              <a:buNone/>
            </a:pPr>
            <a:r>
              <a:rPr lang="en-US" sz="2400" b="1" dirty="0">
                <a:solidFill>
                  <a:srgbClr val="CC3300"/>
                </a:solidFill>
              </a:rPr>
              <a:t>4.</a:t>
            </a:r>
            <a:r>
              <a:rPr lang="en-US" sz="2400" b="1" dirty="0">
                <a:solidFill>
                  <a:schemeClr val="accent2"/>
                </a:solidFill>
              </a:rPr>
              <a:t>Visceral injury</a:t>
            </a:r>
          </a:p>
          <a:p>
            <a:pPr lvl="1" algn="l" eaLnBrk="1" hangingPunct="1">
              <a:lnSpc>
                <a:spcPct val="90000"/>
              </a:lnSpc>
              <a:buFontTx/>
              <a:buNone/>
            </a:pPr>
            <a:r>
              <a:rPr lang="en-US" sz="2400" dirty="0">
                <a:solidFill>
                  <a:schemeClr val="accent2"/>
                </a:solidFill>
              </a:rPr>
              <a:t>    - Injury to vas deferens </a:t>
            </a:r>
          </a:p>
          <a:p>
            <a:pPr lvl="1" algn="l" eaLnBrk="1" hangingPunct="1">
              <a:lnSpc>
                <a:spcPct val="90000"/>
              </a:lnSpc>
              <a:buFontTx/>
              <a:buNone/>
            </a:pPr>
            <a:r>
              <a:rPr lang="en-US" sz="2400" dirty="0">
                <a:solidFill>
                  <a:schemeClr val="accent2"/>
                </a:solidFill>
              </a:rPr>
              <a:t>     - bowel</a:t>
            </a:r>
          </a:p>
          <a:p>
            <a:pPr lvl="1" algn="l" eaLnBrk="1" hangingPunct="1">
              <a:lnSpc>
                <a:spcPct val="90000"/>
              </a:lnSpc>
              <a:buFontTx/>
              <a:buNone/>
            </a:pPr>
            <a:r>
              <a:rPr lang="en-US" sz="2400" dirty="0">
                <a:solidFill>
                  <a:schemeClr val="accent2"/>
                </a:solidFill>
              </a:rPr>
              <a:t>     -urinary bladder </a:t>
            </a:r>
            <a:r>
              <a:rPr lang="en-US" sz="2400" dirty="0">
                <a:solidFill>
                  <a:srgbClr val="00B050"/>
                </a:solidFill>
                <a:latin typeface="Arial Rounded MT Bold" panose="020F0704030504030204" pitchFamily="34" charset="0"/>
              </a:rPr>
              <a:t>( in direct hernia ) </a:t>
            </a:r>
          </a:p>
          <a:p>
            <a:pPr lvl="1" algn="l" eaLnBrk="1" hangingPunct="1">
              <a:lnSpc>
                <a:spcPct val="90000"/>
              </a:lnSpc>
              <a:buFontTx/>
              <a:buNone/>
            </a:pPr>
            <a:r>
              <a:rPr lang="en-US" sz="2400" dirty="0">
                <a:solidFill>
                  <a:schemeClr val="accent2"/>
                </a:solidFill>
              </a:rPr>
              <a:t>    </a:t>
            </a:r>
          </a:p>
          <a:p>
            <a:pPr algn="l" eaLnBrk="1" hangingPunct="1">
              <a:lnSpc>
                <a:spcPct val="90000"/>
              </a:lnSpc>
              <a:buFontTx/>
              <a:buNone/>
            </a:pPr>
            <a:endParaRPr lang="en-US" sz="2400" dirty="0">
              <a:solidFill>
                <a:schemeClr val="accent2"/>
              </a:solidFill>
            </a:endParaRPr>
          </a:p>
          <a:p>
            <a:pPr algn="l" eaLnBrk="1" hangingPunct="1">
              <a:lnSpc>
                <a:spcPct val="90000"/>
              </a:lnSpc>
              <a:buFontTx/>
              <a:buNone/>
            </a:pPr>
            <a:endParaRPr lang="en-US" sz="2800" dirty="0"/>
          </a:p>
        </p:txBody>
      </p:sp>
    </p:spTree>
  </p:cSld>
  <p:clrMapOvr>
    <a:masterClrMapping/>
  </p:clrMapOvr>
  <p:transition spd="slow">
    <p:cover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4A4EAC-98B6-4003-B006-F4DDCC2D6FEA}"/>
              </a:ext>
            </a:extLst>
          </p:cNvPr>
          <p:cNvSpPr>
            <a:spLocks noGrp="1"/>
          </p:cNvSpPr>
          <p:nvPr>
            <p:ph type="title"/>
          </p:nvPr>
        </p:nvSpPr>
        <p:spPr>
          <a:xfrm>
            <a:off x="457200" y="160337"/>
            <a:ext cx="8229600" cy="1143000"/>
          </a:xfrm>
        </p:spPr>
        <p:txBody>
          <a:bodyPr/>
          <a:lstStyle/>
          <a:p>
            <a:r>
              <a:rPr lang="en-US" sz="3200" dirty="0">
                <a:solidFill>
                  <a:srgbClr val="00B050"/>
                </a:solidFill>
                <a:latin typeface="Arial Rounded MT Bold" panose="020F0704030504030204" pitchFamily="34" charset="0"/>
              </a:rPr>
              <a:t>3 nerves and vessels liable to injury during hernial correction surgery </a:t>
            </a:r>
          </a:p>
        </p:txBody>
      </p:sp>
      <p:sp>
        <p:nvSpPr>
          <p:cNvPr id="3" name="Content Placeholder 2">
            <a:extLst>
              <a:ext uri="{FF2B5EF4-FFF2-40B4-BE49-F238E27FC236}">
                <a16:creationId xmlns="" xmlns:a16="http://schemas.microsoft.com/office/drawing/2014/main" id="{5F49AF03-32E8-45C9-934D-B4EEDB5D5EB1}"/>
              </a:ext>
            </a:extLst>
          </p:cNvPr>
          <p:cNvSpPr>
            <a:spLocks noGrp="1"/>
          </p:cNvSpPr>
          <p:nvPr>
            <p:ph idx="1"/>
          </p:nvPr>
        </p:nvSpPr>
        <p:spPr/>
        <p:txBody>
          <a:bodyPr/>
          <a:lstStyle/>
          <a:p>
            <a:pPr marL="0" indent="0" algn="l" rtl="0">
              <a:buNone/>
            </a:pPr>
            <a:r>
              <a:rPr lang="en-US" sz="2400" dirty="0">
                <a:solidFill>
                  <a:srgbClr val="00B050"/>
                </a:solidFill>
                <a:latin typeface="Arial Rounded MT Bold" panose="020F0704030504030204" pitchFamily="34" charset="0"/>
              </a:rPr>
              <a:t>Nerves :</a:t>
            </a:r>
          </a:p>
          <a:p>
            <a:pPr marL="0" indent="0" algn="l" rtl="0">
              <a:buNone/>
            </a:pPr>
            <a:r>
              <a:rPr lang="en-US" sz="2400" dirty="0">
                <a:solidFill>
                  <a:srgbClr val="00B050"/>
                </a:solidFill>
                <a:latin typeface="Arial Rounded MT Bold" panose="020F0704030504030204" pitchFamily="34" charset="0"/>
              </a:rPr>
              <a:t>1-iliohypogastric </a:t>
            </a:r>
          </a:p>
          <a:p>
            <a:pPr marL="0" indent="0" algn="l" rtl="0">
              <a:buNone/>
            </a:pPr>
            <a:r>
              <a:rPr lang="en-US" sz="2400" dirty="0">
                <a:solidFill>
                  <a:srgbClr val="00B050"/>
                </a:solidFill>
                <a:latin typeface="Arial Rounded MT Bold" panose="020F0704030504030204" pitchFamily="34" charset="0"/>
              </a:rPr>
              <a:t>2- ilioinguinal </a:t>
            </a:r>
          </a:p>
          <a:p>
            <a:pPr marL="0" indent="0" algn="l" rtl="0">
              <a:buNone/>
            </a:pPr>
            <a:r>
              <a:rPr lang="en-US" sz="2400" dirty="0">
                <a:solidFill>
                  <a:srgbClr val="00B050"/>
                </a:solidFill>
                <a:latin typeface="Arial Rounded MT Bold" panose="020F0704030504030204" pitchFamily="34" charset="0"/>
              </a:rPr>
              <a:t>3- genital branch of the genitofemoral nerve  </a:t>
            </a:r>
          </a:p>
          <a:p>
            <a:pPr algn="l" rtl="0"/>
            <a:endParaRPr lang="en-US" sz="2400" dirty="0">
              <a:solidFill>
                <a:srgbClr val="00B050"/>
              </a:solidFill>
              <a:latin typeface="Arial Rounded MT Bold" panose="020F0704030504030204" pitchFamily="34" charset="0"/>
            </a:endParaRPr>
          </a:p>
          <a:p>
            <a:pPr marL="0" indent="0" algn="l" rtl="0">
              <a:buNone/>
            </a:pPr>
            <a:r>
              <a:rPr lang="en-US" sz="2400" dirty="0">
                <a:solidFill>
                  <a:srgbClr val="00B050"/>
                </a:solidFill>
                <a:latin typeface="Arial Rounded MT Bold" panose="020F0704030504030204" pitchFamily="34" charset="0"/>
              </a:rPr>
              <a:t>Vessels : </a:t>
            </a:r>
          </a:p>
          <a:p>
            <a:pPr marL="0" indent="0" algn="l" rtl="0">
              <a:buNone/>
            </a:pPr>
            <a:r>
              <a:rPr lang="en-US" sz="2400" dirty="0">
                <a:solidFill>
                  <a:srgbClr val="00B050"/>
                </a:solidFill>
                <a:latin typeface="Arial Rounded MT Bold" panose="020F0704030504030204" pitchFamily="34" charset="0"/>
              </a:rPr>
              <a:t>1- inferior hypogastric </a:t>
            </a:r>
          </a:p>
          <a:p>
            <a:pPr marL="0" indent="0" algn="l" rtl="0">
              <a:buNone/>
            </a:pPr>
            <a:r>
              <a:rPr lang="en-US" sz="2400" dirty="0">
                <a:solidFill>
                  <a:srgbClr val="00B050"/>
                </a:solidFill>
                <a:latin typeface="Arial Rounded MT Bold" panose="020F0704030504030204" pitchFamily="34" charset="0"/>
              </a:rPr>
              <a:t>2- testicular artery </a:t>
            </a:r>
          </a:p>
          <a:p>
            <a:pPr marL="0" indent="0" algn="l" rtl="0">
              <a:buNone/>
            </a:pPr>
            <a:r>
              <a:rPr lang="en-US" sz="2400" dirty="0">
                <a:solidFill>
                  <a:srgbClr val="00B050"/>
                </a:solidFill>
                <a:latin typeface="Arial Rounded MT Bold" panose="020F0704030504030204" pitchFamily="34" charset="0"/>
              </a:rPr>
              <a:t>3- </a:t>
            </a:r>
          </a:p>
        </p:txBody>
      </p:sp>
    </p:spTree>
    <p:extLst>
      <p:ext uri="{BB962C8B-B14F-4D97-AF65-F5344CB8AC3E}">
        <p14:creationId xmlns:p14="http://schemas.microsoft.com/office/powerpoint/2010/main" val="350143165"/>
      </p:ext>
    </p:extLst>
  </p:cSld>
  <p:clrMapOvr>
    <a:masterClrMapping/>
  </p:clrMapOvr>
  <p:transition spd="slow">
    <p:cover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71C4FD-4BAF-4379-97F4-AD217091BA6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89FDF983-15B0-465C-8197-4F8B16C67D4C}"/>
              </a:ext>
            </a:extLst>
          </p:cNvPr>
          <p:cNvSpPr>
            <a:spLocks noGrp="1"/>
          </p:cNvSpPr>
          <p:nvPr>
            <p:ph idx="1"/>
          </p:nvPr>
        </p:nvSpPr>
        <p:spPr/>
        <p:txBody>
          <a:bodyPr/>
          <a:lstStyle/>
          <a:p>
            <a:pPr marL="609600" indent="-609600" algn="l" eaLnBrk="1" hangingPunct="1">
              <a:buFontTx/>
              <a:buNone/>
              <a:defRPr/>
            </a:pPr>
            <a:r>
              <a:rPr lang="en-US" sz="2400" b="1" dirty="0" err="1">
                <a:solidFill>
                  <a:srgbClr val="FF0000"/>
                </a:solidFill>
              </a:rPr>
              <a:t>II.</a:t>
            </a:r>
            <a:r>
              <a:rPr lang="en-US" sz="2400" b="1" u="sng" dirty="0" err="1">
                <a:solidFill>
                  <a:srgbClr val="7030A0"/>
                </a:solidFill>
              </a:rPr>
              <a:t>There</a:t>
            </a:r>
            <a:r>
              <a:rPr lang="en-US" sz="2400" b="1" u="sng" dirty="0">
                <a:solidFill>
                  <a:srgbClr val="7030A0"/>
                </a:solidFill>
              </a:rPr>
              <a:t> is an acquired weakness</a:t>
            </a:r>
          </a:p>
          <a:p>
            <a:pPr algn="l" eaLnBrk="1" hangingPunct="1">
              <a:buFontTx/>
              <a:buNone/>
              <a:defRPr/>
            </a:pPr>
            <a:r>
              <a:rPr lang="en-US" sz="2400" dirty="0">
                <a:solidFill>
                  <a:schemeClr val="accent6">
                    <a:lumMod val="60000"/>
                    <a:lumOff val="40000"/>
                  </a:schemeClr>
                </a:solidFill>
              </a:rPr>
              <a:t>      </a:t>
            </a:r>
            <a:r>
              <a:rPr lang="en-US" sz="2400" dirty="0" err="1">
                <a:solidFill>
                  <a:srgbClr val="FF0000"/>
                </a:solidFill>
              </a:rPr>
              <a:t>a.</a:t>
            </a:r>
            <a:r>
              <a:rPr lang="en-US" sz="2400" dirty="0" err="1">
                <a:solidFill>
                  <a:schemeClr val="accent6"/>
                </a:solidFill>
              </a:rPr>
              <a:t>Fascial</a:t>
            </a:r>
            <a:r>
              <a:rPr lang="en-US" sz="2400" dirty="0">
                <a:solidFill>
                  <a:schemeClr val="accent6"/>
                </a:solidFill>
              </a:rPr>
              <a:t> thinning , Loss of tissue strength and elasticity </a:t>
            </a:r>
          </a:p>
          <a:p>
            <a:pPr algn="l" eaLnBrk="1" hangingPunct="1">
              <a:buFontTx/>
              <a:buNone/>
              <a:defRPr/>
            </a:pPr>
            <a:r>
              <a:rPr lang="en-US" sz="2400" dirty="0">
                <a:solidFill>
                  <a:schemeClr val="accent6"/>
                </a:solidFill>
              </a:rPr>
              <a:t>                  (from aging or repetitive stress)</a:t>
            </a:r>
          </a:p>
          <a:p>
            <a:pPr marL="990600" lvl="1" indent="-533400" algn="l" eaLnBrk="1" hangingPunct="1">
              <a:buFontTx/>
              <a:buNone/>
              <a:defRPr/>
            </a:pPr>
            <a:r>
              <a:rPr lang="en-US" sz="2400" dirty="0">
                <a:solidFill>
                  <a:schemeClr val="accent6"/>
                </a:solidFill>
              </a:rPr>
              <a:t>      </a:t>
            </a:r>
            <a:r>
              <a:rPr lang="en-US" sz="2400" dirty="0" err="1">
                <a:solidFill>
                  <a:srgbClr val="FF0000"/>
                </a:solidFill>
              </a:rPr>
              <a:t>b.</a:t>
            </a:r>
            <a:r>
              <a:rPr lang="en-US" sz="2400" dirty="0" err="1">
                <a:solidFill>
                  <a:schemeClr val="accent6"/>
                </a:solidFill>
              </a:rPr>
              <a:t>Loss</a:t>
            </a:r>
            <a:r>
              <a:rPr lang="en-US" sz="2400" dirty="0">
                <a:solidFill>
                  <a:schemeClr val="accent6"/>
                </a:solidFill>
              </a:rPr>
              <a:t> of tissue (injury, infection, poor wound healing, etc.)</a:t>
            </a:r>
          </a:p>
          <a:p>
            <a:pPr marL="990600" lvl="1" indent="-533400" algn="l" eaLnBrk="1" hangingPunct="1">
              <a:buFontTx/>
              <a:buNone/>
              <a:defRPr/>
            </a:pPr>
            <a:r>
              <a:rPr lang="en-US" sz="2400" dirty="0">
                <a:solidFill>
                  <a:schemeClr val="accent6"/>
                </a:solidFill>
              </a:rPr>
              <a:t>      </a:t>
            </a:r>
            <a:r>
              <a:rPr lang="en-US" sz="2400" dirty="0">
                <a:solidFill>
                  <a:srgbClr val="FF0000"/>
                </a:solidFill>
              </a:rPr>
              <a:t>c.</a:t>
            </a:r>
            <a:r>
              <a:rPr lang="en-US" sz="2400" dirty="0">
                <a:solidFill>
                  <a:schemeClr val="accent6"/>
                </a:solidFill>
              </a:rPr>
              <a:t> prolonged or sever increased abdominal pressure:          </a:t>
            </a:r>
            <a:r>
              <a:rPr lang="ar-JO" sz="2400" dirty="0">
                <a:solidFill>
                  <a:schemeClr val="accent6"/>
                </a:solidFill>
              </a:rPr>
              <a:t>(</a:t>
            </a:r>
            <a:r>
              <a:rPr lang="en-US" sz="2400" dirty="0">
                <a:solidFill>
                  <a:schemeClr val="accent6"/>
                </a:solidFill>
              </a:rPr>
              <a:t>                  (heavy lifting, COPD, BPH, ascites</a:t>
            </a:r>
          </a:p>
          <a:p>
            <a:pPr marL="990600" lvl="1" indent="-533400" algn="l" eaLnBrk="1" hangingPunct="1">
              <a:buFontTx/>
              <a:buNone/>
              <a:defRPr/>
            </a:pPr>
            <a:r>
              <a:rPr lang="en-US" sz="2400" dirty="0">
                <a:solidFill>
                  <a:srgbClr val="00B050"/>
                </a:solidFill>
                <a:latin typeface="Arial Rounded MT Bold" panose="020F0704030504030204" pitchFamily="34" charset="0"/>
              </a:rPr>
              <a:t>Organomegaly , multiple pregnancy , ovarian tumor </a:t>
            </a:r>
            <a:endParaRPr lang="en-US" dirty="0">
              <a:solidFill>
                <a:srgbClr val="00B050"/>
              </a:solidFill>
              <a:latin typeface="Arial Rounded MT Bold" panose="020F0704030504030204" pitchFamily="34" charset="0"/>
            </a:endParaRPr>
          </a:p>
        </p:txBody>
      </p:sp>
    </p:spTree>
    <p:extLst>
      <p:ext uri="{BB962C8B-B14F-4D97-AF65-F5344CB8AC3E}">
        <p14:creationId xmlns:p14="http://schemas.microsoft.com/office/powerpoint/2010/main" val="4011302539"/>
      </p:ext>
    </p:extLst>
  </p:cSld>
  <p:clrMapOvr>
    <a:masterClrMapping/>
  </p:clrMapOvr>
  <p:transition spd="slow">
    <p:cover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sz="3600" u="sng">
                <a:solidFill>
                  <a:srgbClr val="FF0000"/>
                </a:solidFill>
              </a:rPr>
              <a:t>Composition of a hernia</a:t>
            </a:r>
          </a:p>
        </p:txBody>
      </p:sp>
      <p:sp>
        <p:nvSpPr>
          <p:cNvPr id="5123" name="Rectangle 3"/>
          <p:cNvSpPr>
            <a:spLocks noGrp="1" noChangeArrowheads="1"/>
          </p:cNvSpPr>
          <p:nvPr>
            <p:ph type="body" idx="1"/>
          </p:nvPr>
        </p:nvSpPr>
        <p:spPr>
          <a:xfrm>
            <a:off x="457200" y="1600200"/>
            <a:ext cx="5486400" cy="4800600"/>
          </a:xfrm>
        </p:spPr>
        <p:txBody>
          <a:bodyPr/>
          <a:lstStyle/>
          <a:p>
            <a:pPr algn="l" eaLnBrk="1" hangingPunct="1">
              <a:buFontTx/>
              <a:buNone/>
            </a:pPr>
            <a:r>
              <a:rPr lang="en-US" u="sng" dirty="0">
                <a:solidFill>
                  <a:schemeClr val="accent2"/>
                </a:solidFill>
              </a:rPr>
              <a:t>it consists</a:t>
            </a:r>
            <a:r>
              <a:rPr lang="en-US" dirty="0">
                <a:solidFill>
                  <a:schemeClr val="accent2"/>
                </a:solidFill>
              </a:rPr>
              <a:t> of three parts:</a:t>
            </a:r>
          </a:p>
          <a:p>
            <a:pPr algn="l" eaLnBrk="1" hangingPunct="1">
              <a:buFontTx/>
              <a:buNone/>
            </a:pPr>
            <a:r>
              <a:rPr lang="en-US" dirty="0">
                <a:solidFill>
                  <a:srgbClr val="FF0000"/>
                </a:solidFill>
              </a:rPr>
              <a:t>  1.</a:t>
            </a:r>
            <a:r>
              <a:rPr lang="en-US" dirty="0">
                <a:solidFill>
                  <a:schemeClr val="accent2"/>
                </a:solidFill>
              </a:rPr>
              <a:t> The contents</a:t>
            </a:r>
          </a:p>
          <a:p>
            <a:pPr algn="l" eaLnBrk="1" hangingPunct="1">
              <a:buFontTx/>
              <a:buNone/>
            </a:pPr>
            <a:r>
              <a:rPr lang="en-US" dirty="0">
                <a:solidFill>
                  <a:schemeClr val="accent2"/>
                </a:solidFill>
              </a:rPr>
              <a:t>  </a:t>
            </a:r>
            <a:r>
              <a:rPr lang="en-US" dirty="0">
                <a:solidFill>
                  <a:srgbClr val="FF0000"/>
                </a:solidFill>
              </a:rPr>
              <a:t>2.</a:t>
            </a:r>
            <a:r>
              <a:rPr lang="en-US" dirty="0">
                <a:solidFill>
                  <a:schemeClr val="accent2"/>
                </a:solidFill>
              </a:rPr>
              <a:t>  The sac </a:t>
            </a:r>
            <a:r>
              <a:rPr lang="en-US" dirty="0">
                <a:solidFill>
                  <a:srgbClr val="00B050"/>
                </a:solidFill>
                <a:latin typeface="Arial Rounded MT Bold" panose="020F0704030504030204" pitchFamily="34" charset="0"/>
              </a:rPr>
              <a:t>( peritonium )</a:t>
            </a:r>
          </a:p>
          <a:p>
            <a:pPr algn="l" eaLnBrk="1" hangingPunct="1">
              <a:buFontTx/>
              <a:buNone/>
            </a:pPr>
            <a:r>
              <a:rPr lang="en-US" dirty="0">
                <a:solidFill>
                  <a:srgbClr val="00B050"/>
                </a:solidFill>
                <a:latin typeface="Arial Rounded MT Bold" panose="020F0704030504030204" pitchFamily="34" charset="0"/>
              </a:rPr>
              <a:t>In the epigastric hernia there is no sac  </a:t>
            </a:r>
          </a:p>
          <a:p>
            <a:pPr algn="l" eaLnBrk="1" hangingPunct="1">
              <a:buFontTx/>
              <a:buNone/>
            </a:pPr>
            <a:r>
              <a:rPr lang="en-US" dirty="0">
                <a:solidFill>
                  <a:srgbClr val="FF0000"/>
                </a:solidFill>
              </a:rPr>
              <a:t>  </a:t>
            </a:r>
            <a:endParaRPr lang="en-US" dirty="0">
              <a:solidFill>
                <a:schemeClr val="accent2"/>
              </a:solidFill>
            </a:endParaRPr>
          </a:p>
        </p:txBody>
      </p:sp>
      <p:pic>
        <p:nvPicPr>
          <p:cNvPr id="5124" name="Picture 4"/>
          <p:cNvPicPr>
            <a:picLocks noChangeAspect="1" noChangeArrowheads="1"/>
          </p:cNvPicPr>
          <p:nvPr/>
        </p:nvPicPr>
        <p:blipFill>
          <a:blip r:embed="rId2"/>
          <a:stretch>
            <a:fillRect/>
          </a:stretch>
        </p:blipFill>
        <p:spPr bwMode="auto">
          <a:xfrm>
            <a:off x="5867400" y="381000"/>
            <a:ext cx="2819400" cy="3048000"/>
          </a:xfrm>
          <a:prstGeom prst="rect">
            <a:avLst/>
          </a:prstGeom>
          <a:noFill/>
          <a:ln w="9525">
            <a:noFill/>
            <a:miter lim="800000"/>
          </a:ln>
        </p:spPr>
      </p:pic>
      <p:pic>
        <p:nvPicPr>
          <p:cNvPr id="5125" name="Picture 5"/>
          <p:cNvPicPr>
            <a:picLocks noChangeAspect="1" noChangeArrowheads="1"/>
          </p:cNvPicPr>
          <p:nvPr/>
        </p:nvPicPr>
        <p:blipFill>
          <a:blip r:embed="rId3"/>
          <a:stretch>
            <a:fillRect/>
          </a:stretch>
        </p:blipFill>
        <p:spPr bwMode="auto">
          <a:xfrm>
            <a:off x="6210300" y="4080387"/>
            <a:ext cx="2209800" cy="2286000"/>
          </a:xfrm>
          <a:prstGeom prst="rect">
            <a:avLst/>
          </a:prstGeom>
          <a:noFill/>
          <a:ln w="9525">
            <a:noFill/>
            <a:miter lim="800000"/>
          </a:ln>
        </p:spPr>
      </p:pic>
    </p:spTree>
  </p:cSld>
  <p:clrMapOvr>
    <a:masterClrMapping/>
  </p:clrMapOvr>
  <p:transition spd="slow">
    <p:cover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D91A9-875F-4FE4-8C4E-A1C2EF77B5ED}"/>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B5D4D80-736C-4E39-B057-392AF963632A}"/>
              </a:ext>
            </a:extLst>
          </p:cNvPr>
          <p:cNvSpPr>
            <a:spLocks noGrp="1"/>
          </p:cNvSpPr>
          <p:nvPr>
            <p:ph idx="1"/>
          </p:nvPr>
        </p:nvSpPr>
        <p:spPr/>
        <p:txBody>
          <a:bodyPr/>
          <a:lstStyle/>
          <a:p>
            <a:pPr marL="0" indent="0" algn="l" rtl="0">
              <a:buNone/>
            </a:pPr>
            <a:r>
              <a:rPr lang="en-US" dirty="0">
                <a:solidFill>
                  <a:srgbClr val="FF0000"/>
                </a:solidFill>
              </a:rPr>
              <a:t>3.</a:t>
            </a:r>
            <a:r>
              <a:rPr lang="en-US" dirty="0">
                <a:solidFill>
                  <a:schemeClr val="accent2"/>
                </a:solidFill>
              </a:rPr>
              <a:t>The covering</a:t>
            </a:r>
            <a:endParaRPr lang="en-US" dirty="0">
              <a:solidFill>
                <a:srgbClr val="00B050"/>
              </a:solidFill>
              <a:latin typeface="Arial Rounded MT Bold" panose="020F0704030504030204" pitchFamily="34" charset="0"/>
            </a:endParaRPr>
          </a:p>
          <a:p>
            <a:pPr marL="0" indent="0" algn="l" rtl="0">
              <a:buNone/>
            </a:pPr>
            <a:r>
              <a:rPr lang="en-US" dirty="0">
                <a:solidFill>
                  <a:srgbClr val="00B050"/>
                </a:solidFill>
                <a:latin typeface="Arial Rounded MT Bold" panose="020F0704030504030204" pitchFamily="34" charset="0"/>
              </a:rPr>
              <a:t>Umbilical &gt;&gt; skin </a:t>
            </a:r>
          </a:p>
          <a:p>
            <a:pPr marL="0" indent="0" algn="l" rtl="0">
              <a:buNone/>
            </a:pPr>
            <a:r>
              <a:rPr lang="en-US" dirty="0">
                <a:solidFill>
                  <a:srgbClr val="00B050"/>
                </a:solidFill>
                <a:latin typeface="Arial Rounded MT Bold" panose="020F0704030504030204" pitchFamily="34" charset="0"/>
              </a:rPr>
              <a:t>Para umbilical &gt;&gt; skin </a:t>
            </a:r>
          </a:p>
          <a:p>
            <a:pPr marL="0" indent="0" algn="l" rtl="0">
              <a:buNone/>
            </a:pPr>
            <a:r>
              <a:rPr lang="en-US" dirty="0">
                <a:solidFill>
                  <a:srgbClr val="00B050"/>
                </a:solidFill>
                <a:latin typeface="Arial Rounded MT Bold" panose="020F0704030504030204" pitchFamily="34" charset="0"/>
              </a:rPr>
              <a:t>Inguinal &gt;&gt; external oblique , internal oblique , skin </a:t>
            </a:r>
          </a:p>
        </p:txBody>
      </p:sp>
    </p:spTree>
    <p:extLst>
      <p:ext uri="{BB962C8B-B14F-4D97-AF65-F5344CB8AC3E}">
        <p14:creationId xmlns:p14="http://schemas.microsoft.com/office/powerpoint/2010/main" val="806008701"/>
      </p:ext>
    </p:extLst>
  </p:cSld>
  <p:clrMapOvr>
    <a:masterClrMapping/>
  </p:clrMapOvr>
  <p:transition spd="slow">
    <p:cover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title"/>
          </p:nvPr>
        </p:nvSpPr>
        <p:spPr>
          <a:xfrm>
            <a:off x="381000" y="0"/>
            <a:ext cx="8229600" cy="762000"/>
          </a:xfrm>
        </p:spPr>
        <p:txBody>
          <a:bodyPr/>
          <a:lstStyle/>
          <a:p>
            <a:r>
              <a:rPr lang="en-US">
                <a:solidFill>
                  <a:srgbClr val="FF0000"/>
                </a:solidFill>
              </a:rPr>
              <a:t>Classifications of hernia</a:t>
            </a:r>
            <a:endParaRPr lang="ar-JO"/>
          </a:p>
        </p:txBody>
      </p:sp>
      <p:sp>
        <p:nvSpPr>
          <p:cNvPr id="3" name="عنصر نائب للمحتوى 2"/>
          <p:cNvSpPr>
            <a:spLocks noGrp="1"/>
          </p:cNvSpPr>
          <p:nvPr>
            <p:ph idx="1"/>
          </p:nvPr>
        </p:nvSpPr>
        <p:spPr>
          <a:xfrm>
            <a:off x="0" y="685800"/>
            <a:ext cx="9144000" cy="5257800"/>
          </a:xfrm>
        </p:spPr>
        <p:txBody>
          <a:bodyPr/>
          <a:lstStyle/>
          <a:p>
            <a:pPr algn="l">
              <a:buFontTx/>
              <a:buNone/>
              <a:defRPr/>
            </a:pPr>
            <a:r>
              <a:rPr lang="ar-JO" u="sng">
                <a:solidFill>
                  <a:schemeClr val="accent6"/>
                </a:solidFill>
              </a:rPr>
              <a:t> </a:t>
            </a:r>
            <a:endParaRPr lang="en-US" u="sng">
              <a:solidFill>
                <a:schemeClr val="accent6"/>
              </a:solidFill>
            </a:endParaRPr>
          </a:p>
          <a:p>
            <a:pPr algn="l">
              <a:buFontTx/>
              <a:buNone/>
              <a:defRPr/>
            </a:pPr>
            <a:r>
              <a:rPr lang="ar-JO" sz="2400" u="sng">
                <a:solidFill>
                  <a:schemeClr val="accent6"/>
                </a:solidFill>
              </a:rPr>
              <a:t>:</a:t>
            </a:r>
            <a:r>
              <a:rPr lang="en-US" sz="2400" u="sng">
                <a:solidFill>
                  <a:schemeClr val="accent6"/>
                </a:solidFill>
              </a:rPr>
              <a:t>classification</a:t>
            </a:r>
            <a:r>
              <a:rPr lang="ar-JO" sz="2400" u="sng">
                <a:solidFill>
                  <a:srgbClr val="FF0000"/>
                </a:solidFill>
              </a:rPr>
              <a:t> </a:t>
            </a:r>
            <a:r>
              <a:rPr lang="en-US" sz="2400">
                <a:solidFill>
                  <a:srgbClr val="FF0000"/>
                </a:solidFill>
              </a:rPr>
              <a:t>   1</a:t>
            </a:r>
            <a:r>
              <a:rPr lang="en-US" sz="2400" u="sng">
                <a:solidFill>
                  <a:srgbClr val="FF0000"/>
                </a:solidFill>
              </a:rPr>
              <a:t>.</a:t>
            </a:r>
            <a:r>
              <a:rPr lang="en-US" sz="2400" u="sng">
                <a:solidFill>
                  <a:schemeClr val="accent6"/>
                </a:solidFill>
              </a:rPr>
              <a:t>Anatomical</a:t>
            </a:r>
          </a:p>
          <a:p>
            <a:pPr algn="l">
              <a:buFontTx/>
              <a:buNone/>
              <a:defRPr/>
            </a:pPr>
            <a:r>
              <a:rPr lang="en-US" sz="2400">
                <a:solidFill>
                  <a:srgbClr val="FF0000"/>
                </a:solidFill>
              </a:rPr>
              <a:t>      *</a:t>
            </a:r>
            <a:r>
              <a:rPr lang="en-US" sz="2400">
                <a:solidFill>
                  <a:schemeClr val="accent6"/>
                </a:solidFill>
              </a:rPr>
              <a:t> Groin hernia:      inguinal,   femoral        </a:t>
            </a:r>
          </a:p>
          <a:p>
            <a:pPr algn="l">
              <a:buFontTx/>
              <a:buNone/>
              <a:defRPr/>
            </a:pPr>
            <a:r>
              <a:rPr lang="en-US" sz="2400" err="1">
                <a:solidFill>
                  <a:schemeClr val="accent6"/>
                </a:solidFill>
              </a:rPr>
              <a:t>Umbilical,paraumbilical, epigastric, incisional</a:t>
            </a:r>
            <a:r>
              <a:rPr lang="ar-JO" sz="2400">
                <a:solidFill>
                  <a:schemeClr val="accent6"/>
                </a:solidFill>
              </a:rPr>
              <a:t> </a:t>
            </a:r>
            <a:r>
              <a:rPr lang="en-US" sz="2400">
                <a:solidFill>
                  <a:schemeClr val="accent6"/>
                </a:solidFill>
              </a:rPr>
              <a:t>      </a:t>
            </a:r>
            <a:r>
              <a:rPr lang="en-US" sz="2400">
                <a:solidFill>
                  <a:srgbClr val="FF0000"/>
                </a:solidFill>
              </a:rPr>
              <a:t>*</a:t>
            </a:r>
            <a:r>
              <a:rPr lang="en-US" sz="2400">
                <a:solidFill>
                  <a:schemeClr val="accent6"/>
                </a:solidFill>
              </a:rPr>
              <a:t> Ventral hernia:</a:t>
            </a:r>
          </a:p>
          <a:p>
            <a:pPr algn="l">
              <a:buFontTx/>
              <a:buNone/>
              <a:defRPr/>
            </a:pPr>
            <a:r>
              <a:rPr lang="en-US" sz="2400">
                <a:solidFill>
                  <a:schemeClr val="accent6"/>
                </a:solidFill>
              </a:rPr>
              <a:t>      </a:t>
            </a:r>
            <a:r>
              <a:rPr lang="en-US" sz="2400">
                <a:solidFill>
                  <a:srgbClr val="FF0000"/>
                </a:solidFill>
              </a:rPr>
              <a:t>*</a:t>
            </a:r>
            <a:r>
              <a:rPr lang="en-US" sz="2400">
                <a:solidFill>
                  <a:schemeClr val="accent6"/>
                </a:solidFill>
              </a:rPr>
              <a:t> Posterior wall hernia :lumber hernia</a:t>
            </a:r>
            <a:r>
              <a:rPr lang="ar-JO" sz="2400">
                <a:solidFill>
                  <a:schemeClr val="accent6"/>
                </a:solidFill>
              </a:rPr>
              <a:t> </a:t>
            </a:r>
          </a:p>
          <a:p>
            <a:pPr algn="l">
              <a:buFontTx/>
              <a:buNone/>
              <a:defRPr/>
            </a:pPr>
            <a:r>
              <a:rPr lang="en-US" sz="2400">
                <a:solidFill>
                  <a:schemeClr val="accent6"/>
                </a:solidFill>
              </a:rPr>
              <a:t>      </a:t>
            </a:r>
            <a:r>
              <a:rPr lang="en-US" sz="2400">
                <a:solidFill>
                  <a:srgbClr val="FF0000"/>
                </a:solidFill>
              </a:rPr>
              <a:t>*</a:t>
            </a:r>
            <a:r>
              <a:rPr lang="en-US" sz="2400">
                <a:solidFill>
                  <a:schemeClr val="accent6"/>
                </a:solidFill>
              </a:rPr>
              <a:t> Pelvic hernia : sciatic hernia ,obturator hernia</a:t>
            </a:r>
          </a:p>
          <a:p>
            <a:pPr algn="l">
              <a:buFontTx/>
              <a:buNone/>
              <a:defRPr/>
            </a:pPr>
            <a:r>
              <a:rPr lang="ar-JO" sz="2400" u="sng">
                <a:solidFill>
                  <a:schemeClr val="accent6"/>
                </a:solidFill>
              </a:rPr>
              <a:t>     </a:t>
            </a:r>
          </a:p>
          <a:p>
            <a:pPr algn="l">
              <a:buFontTx/>
              <a:buNone/>
              <a:defRPr/>
            </a:pPr>
            <a:r>
              <a:rPr lang="en-US" sz="2400" u="sng">
                <a:solidFill>
                  <a:schemeClr val="accent6"/>
                </a:solidFill>
              </a:rPr>
              <a:t> classification</a:t>
            </a:r>
            <a:r>
              <a:rPr lang="ar-JO" sz="2400" u="sng">
                <a:solidFill>
                  <a:srgbClr val="FF0000"/>
                </a:solidFill>
              </a:rPr>
              <a:t> </a:t>
            </a:r>
            <a:r>
              <a:rPr lang="en-US" sz="2400">
                <a:solidFill>
                  <a:srgbClr val="FF0000"/>
                </a:solidFill>
              </a:rPr>
              <a:t>   2.</a:t>
            </a:r>
            <a:r>
              <a:rPr lang="en-US" sz="2400">
                <a:solidFill>
                  <a:schemeClr val="accent6"/>
                </a:solidFill>
              </a:rPr>
              <a:t> </a:t>
            </a:r>
            <a:r>
              <a:rPr lang="en-US" sz="2400" u="sng">
                <a:solidFill>
                  <a:schemeClr val="accent6"/>
                </a:solidFill>
              </a:rPr>
              <a:t>Clinical</a:t>
            </a:r>
          </a:p>
          <a:p>
            <a:pPr algn="l">
              <a:buFontTx/>
              <a:buNone/>
              <a:defRPr/>
            </a:pPr>
            <a:r>
              <a:rPr lang="en-US" sz="2400">
                <a:solidFill>
                  <a:srgbClr val="FF0000"/>
                </a:solidFill>
              </a:rPr>
              <a:t>         * </a:t>
            </a:r>
            <a:r>
              <a:rPr lang="en-US" sz="2400">
                <a:solidFill>
                  <a:schemeClr val="accent6"/>
                </a:solidFill>
              </a:rPr>
              <a:t>simple hernia</a:t>
            </a:r>
          </a:p>
          <a:p>
            <a:pPr algn="l">
              <a:buFontTx/>
              <a:buNone/>
              <a:defRPr/>
            </a:pPr>
            <a:r>
              <a:rPr lang="en-US" sz="2400">
                <a:solidFill>
                  <a:srgbClr val="FF0000"/>
                </a:solidFill>
              </a:rPr>
              <a:t>         *</a:t>
            </a:r>
            <a:r>
              <a:rPr lang="en-US" sz="2400">
                <a:solidFill>
                  <a:schemeClr val="accent6"/>
                </a:solidFill>
              </a:rPr>
              <a:t> complicated hernia: </a:t>
            </a:r>
          </a:p>
          <a:p>
            <a:pPr algn="l">
              <a:buFontTx/>
              <a:buNone/>
              <a:defRPr/>
            </a:pPr>
            <a:r>
              <a:rPr lang="en-US" sz="2400">
                <a:solidFill>
                  <a:schemeClr val="accent6"/>
                </a:solidFill>
              </a:rPr>
              <a:t>                                 - obstructed,</a:t>
            </a:r>
          </a:p>
          <a:p>
            <a:pPr algn="l">
              <a:buFontTx/>
              <a:buNone/>
              <a:defRPr/>
            </a:pPr>
            <a:r>
              <a:rPr lang="en-US" sz="2400">
                <a:solidFill>
                  <a:schemeClr val="accent6"/>
                </a:solidFill>
              </a:rPr>
              <a:t>                                 - strangulated</a:t>
            </a:r>
            <a:endParaRPr lang="ar-JO" sz="2400">
              <a:solidFill>
                <a:schemeClr val="accent6"/>
              </a:solidFill>
            </a:endParaRPr>
          </a:p>
        </p:txBody>
      </p:sp>
    </p:spTree>
  </p:cSld>
  <p:clrMapOvr>
    <a:masterClrMapping/>
  </p:clrMapOvr>
  <p:transition spd="slow">
    <p:cover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28600"/>
            <a:ext cx="8229600" cy="685800"/>
          </a:xfrm>
        </p:spPr>
        <p:txBody>
          <a:bodyPr/>
          <a:lstStyle/>
          <a:p>
            <a:pPr algn="l" eaLnBrk="1" hangingPunct="1"/>
            <a:r>
              <a:rPr lang="en-US" sz="3600" dirty="0">
                <a:solidFill>
                  <a:srgbClr val="FF0000"/>
                </a:solidFill>
              </a:rPr>
              <a:t>           Pathological variants of hernia </a:t>
            </a:r>
            <a:br>
              <a:rPr lang="en-US" sz="3600" dirty="0">
                <a:solidFill>
                  <a:srgbClr val="FF0000"/>
                </a:solidFill>
              </a:rPr>
            </a:br>
            <a:endParaRPr lang="en-US" sz="3600" dirty="0">
              <a:solidFill>
                <a:srgbClr val="FF0000"/>
              </a:solidFill>
            </a:endParaRPr>
          </a:p>
        </p:txBody>
      </p:sp>
      <p:sp>
        <p:nvSpPr>
          <p:cNvPr id="7171" name="Rectangle 3"/>
          <p:cNvSpPr>
            <a:spLocks noGrp="1" noChangeArrowheads="1"/>
          </p:cNvSpPr>
          <p:nvPr>
            <p:ph type="body" idx="1"/>
          </p:nvPr>
        </p:nvSpPr>
        <p:spPr>
          <a:xfrm>
            <a:off x="265471" y="762000"/>
            <a:ext cx="6324600" cy="5638800"/>
          </a:xfrm>
        </p:spPr>
        <p:txBody>
          <a:bodyPr/>
          <a:lstStyle/>
          <a:p>
            <a:pPr algn="l" eaLnBrk="1" hangingPunct="1">
              <a:buFontTx/>
              <a:buNone/>
              <a:defRPr/>
            </a:pPr>
            <a:r>
              <a:rPr lang="en-US" sz="4400" dirty="0">
                <a:solidFill>
                  <a:schemeClr val="accent2"/>
                </a:solidFill>
              </a:rPr>
              <a:t>          </a:t>
            </a:r>
            <a:r>
              <a:rPr lang="en-US" sz="3600" dirty="0">
                <a:solidFill>
                  <a:srgbClr val="FF0000"/>
                </a:solidFill>
              </a:rPr>
              <a:t>*</a:t>
            </a:r>
            <a:r>
              <a:rPr lang="en-US" sz="4400" dirty="0">
                <a:solidFill>
                  <a:schemeClr val="accent2"/>
                </a:solidFill>
              </a:rPr>
              <a:t>  </a:t>
            </a:r>
            <a:r>
              <a:rPr lang="en-US" sz="2800" dirty="0">
                <a:solidFill>
                  <a:schemeClr val="accent2"/>
                </a:solidFill>
              </a:rPr>
              <a:t>Incarcerated hernia </a:t>
            </a:r>
            <a:endParaRPr lang="en-US" sz="2800" dirty="0"/>
          </a:p>
          <a:p>
            <a:pPr algn="l" eaLnBrk="1" hangingPunct="1">
              <a:buFontTx/>
              <a:buNone/>
              <a:defRPr/>
            </a:pPr>
            <a:r>
              <a:rPr lang="en-US" sz="2800" dirty="0">
                <a:solidFill>
                  <a:srgbClr val="00B050"/>
                </a:solidFill>
                <a:latin typeface="Arial Rounded MT Bold" panose="020F0704030504030204" pitchFamily="34" charset="0"/>
              </a:rPr>
              <a:t>               irreducible , very narrow ring without obstruction of the lumen nor interference with the blood supply </a:t>
            </a:r>
          </a:p>
          <a:p>
            <a:pPr algn="ctr" eaLnBrk="1" hangingPunct="1">
              <a:buFontTx/>
              <a:buNone/>
              <a:defRPr/>
            </a:pPr>
            <a:r>
              <a:rPr lang="en-US" dirty="0">
                <a:solidFill>
                  <a:srgbClr val="FF0000"/>
                </a:solidFill>
              </a:rPr>
              <a:t>*  </a:t>
            </a:r>
            <a:r>
              <a:rPr lang="en-US" sz="2800" dirty="0">
                <a:solidFill>
                  <a:schemeClr val="accent2"/>
                </a:solidFill>
              </a:rPr>
              <a:t>Obstructed                 </a:t>
            </a:r>
          </a:p>
          <a:p>
            <a:pPr algn="l" eaLnBrk="1" hangingPunct="1">
              <a:buFontTx/>
              <a:buNone/>
              <a:defRPr/>
            </a:pPr>
            <a:r>
              <a:rPr lang="en-US" dirty="0">
                <a:solidFill>
                  <a:schemeClr val="accent2"/>
                </a:solidFill>
              </a:rPr>
              <a:t>              </a:t>
            </a:r>
            <a:r>
              <a:rPr lang="en-US" dirty="0">
                <a:solidFill>
                  <a:srgbClr val="FF0000"/>
                </a:solidFill>
              </a:rPr>
              <a:t>*</a:t>
            </a:r>
            <a:r>
              <a:rPr lang="en-US" sz="2800" dirty="0">
                <a:solidFill>
                  <a:schemeClr val="accent2"/>
                </a:solidFill>
              </a:rPr>
              <a:t>  Strangulated hernia </a:t>
            </a:r>
          </a:p>
          <a:p>
            <a:pPr algn="l" eaLnBrk="1" hangingPunct="1">
              <a:buFontTx/>
              <a:buNone/>
              <a:defRPr/>
            </a:pPr>
            <a:r>
              <a:rPr lang="en-US" sz="2800" dirty="0">
                <a:solidFill>
                  <a:srgbClr val="00B050"/>
                </a:solidFill>
                <a:latin typeface="Arial Rounded MT Bold" panose="020F0704030504030204" pitchFamily="34" charset="0"/>
              </a:rPr>
              <a:t>If the obstruction is not relived , the edema will interfere with the </a:t>
            </a:r>
            <a:r>
              <a:rPr lang="en-US" sz="2800" dirty="0" err="1">
                <a:solidFill>
                  <a:srgbClr val="00B050"/>
                </a:solidFill>
                <a:latin typeface="Arial Rounded MT Bold" panose="020F0704030504030204" pitchFamily="34" charset="0"/>
              </a:rPr>
              <a:t>the</a:t>
            </a:r>
            <a:r>
              <a:rPr lang="en-US" sz="2800" dirty="0">
                <a:solidFill>
                  <a:srgbClr val="00B050"/>
                </a:solidFill>
                <a:latin typeface="Arial Rounded MT Bold" panose="020F0704030504030204" pitchFamily="34" charset="0"/>
              </a:rPr>
              <a:t> venous system , increasing the pressure on the arterial system causing strangulation</a:t>
            </a:r>
          </a:p>
        </p:txBody>
      </p:sp>
      <p:pic>
        <p:nvPicPr>
          <p:cNvPr id="7172" name="Picture 10" descr="herP5117"/>
          <p:cNvPicPr>
            <a:picLocks noChangeAspect="1" noChangeArrowheads="1"/>
          </p:cNvPicPr>
          <p:nvPr/>
        </p:nvPicPr>
        <p:blipFill>
          <a:blip r:embed="rId2"/>
          <a:stretch>
            <a:fillRect/>
          </a:stretch>
        </p:blipFill>
        <p:spPr bwMode="auto">
          <a:xfrm>
            <a:off x="7162800" y="1066800"/>
            <a:ext cx="1981200" cy="1828800"/>
          </a:xfrm>
          <a:prstGeom prst="rect">
            <a:avLst/>
          </a:prstGeom>
          <a:noFill/>
          <a:ln w="9525">
            <a:noFill/>
            <a:miter lim="800000"/>
          </a:ln>
        </p:spPr>
      </p:pic>
      <p:pic>
        <p:nvPicPr>
          <p:cNvPr id="8203" name="Picture 11" descr="180px-Ch40-fig6"/>
          <p:cNvPicPr>
            <a:picLocks noChangeAspect="1" noChangeArrowheads="1"/>
          </p:cNvPicPr>
          <p:nvPr/>
        </p:nvPicPr>
        <p:blipFill>
          <a:blip r:embed="rId3"/>
          <a:stretch>
            <a:fillRect/>
          </a:stretch>
        </p:blipFill>
        <p:spPr bwMode="auto">
          <a:xfrm>
            <a:off x="6426611" y="4572000"/>
            <a:ext cx="2209800" cy="2057400"/>
          </a:xfrm>
          <a:prstGeom prst="rect">
            <a:avLst/>
          </a:prstGeom>
          <a:noFill/>
          <a:ln w="9525">
            <a:noFill/>
            <a:miter lim="800000"/>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ppt_x"/>
                                          </p:val>
                                        </p:tav>
                                        <p:tav tm="100000">
                                          <p:val>
                                            <p:strVal val="#ppt_x"/>
                                          </p:val>
                                        </p:tav>
                                      </p:tavLst>
                                    </p:anim>
                                    <p:anim calcmode="lin" valueType="num">
                                      <p:cBhvr additive="base">
                                        <p:cTn id="8"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9.12"/>
  <p:tag name="AS_TITLE" val="Aspose.Slides for .NET 2.0"/>
  <p:tag name="AS_VERSION" val="18.9"/>
</p:tagLst>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2747</TotalTime>
  <Words>1908</Words>
  <Application>Microsoft Office PowerPoint</Application>
  <PresentationFormat>عرض على الشاشة (3:4)‏</PresentationFormat>
  <Paragraphs>307</Paragraphs>
  <Slides>46</Slides>
  <Notes>3</Notes>
  <HiddenSlides>0</HiddenSlides>
  <MMClips>0</MMClips>
  <ScaleCrop>false</ScaleCrop>
  <HeadingPairs>
    <vt:vector size="4" baseType="variant">
      <vt:variant>
        <vt:lpstr>نسق</vt:lpstr>
      </vt:variant>
      <vt:variant>
        <vt:i4>1</vt:i4>
      </vt:variant>
      <vt:variant>
        <vt:lpstr>عناوين الشرائح</vt:lpstr>
      </vt:variant>
      <vt:variant>
        <vt:i4>46</vt:i4>
      </vt:variant>
    </vt:vector>
  </HeadingPairs>
  <TitlesOfParts>
    <vt:vector size="47" baseType="lpstr">
      <vt:lpstr>تصميم افتراضي</vt:lpstr>
      <vt:lpstr>Abdominal wall hernia</vt:lpstr>
      <vt:lpstr>عرض تقديمي في PowerPoint</vt:lpstr>
      <vt:lpstr>What is a Hernia ?  </vt:lpstr>
      <vt:lpstr>Why Do Hernias Occur?  “ETIOLOGY”</vt:lpstr>
      <vt:lpstr>عرض تقديمي في PowerPoint</vt:lpstr>
      <vt:lpstr>Composition of a hernia</vt:lpstr>
      <vt:lpstr>عرض تقديمي في PowerPoint</vt:lpstr>
      <vt:lpstr>Classifications of hernia</vt:lpstr>
      <vt:lpstr>           Pathological variants of hernia  </vt:lpstr>
      <vt:lpstr>عرض تقديمي في PowerPoint</vt:lpstr>
      <vt:lpstr>عرض تقديمي في PowerPoint</vt:lpstr>
      <vt:lpstr>عرض تقديمي في PowerPoint</vt:lpstr>
      <vt:lpstr>عرض تقديمي في PowerPoint</vt:lpstr>
      <vt:lpstr>Spigelian hernia </vt:lpstr>
      <vt:lpstr>Clinical features of hernia</vt:lpstr>
      <vt:lpstr>عرض تقديمي في PowerPoint</vt:lpstr>
      <vt:lpstr>عرض تقديمي في PowerPoint</vt:lpstr>
      <vt:lpstr>عرض تقديمي في PowerPoint</vt:lpstr>
      <vt:lpstr>عرض تقديمي في PowerPoint</vt:lpstr>
      <vt:lpstr>Occlusive test</vt:lpstr>
      <vt:lpstr>عرض تقديمي في PowerPoint</vt:lpstr>
      <vt:lpstr>عرض تقديمي في PowerPoint</vt:lpstr>
      <vt:lpstr>You Cannot go Above the swelling</vt:lpstr>
      <vt:lpstr>عرض تقديمي في PowerPoint</vt:lpstr>
      <vt:lpstr>عرض تقديمي في PowerPoint</vt:lpstr>
      <vt:lpstr>  Indirect inguinal Hernia   </vt:lpstr>
      <vt:lpstr> Surgical anatomy of the inguinal canal</vt:lpstr>
      <vt:lpstr>عرض تقديمي في PowerPoint</vt:lpstr>
      <vt:lpstr>Surgical physiology of inguinal canal</vt:lpstr>
      <vt:lpstr>Importance of internal oblique in the shutter mechanism </vt:lpstr>
      <vt:lpstr>Types of indirect inguinal hernia</vt:lpstr>
      <vt:lpstr>Direct Inguinal Hernia   </vt:lpstr>
      <vt:lpstr>Differential diagnosis</vt:lpstr>
      <vt:lpstr>Femoral Hernia</vt:lpstr>
      <vt:lpstr>Femoral Hernia</vt:lpstr>
      <vt:lpstr>Protrusion from the most medial compartment of the femoral canal between the femoral sheath and the lacunar ligament</vt:lpstr>
      <vt:lpstr>Differential diagnosis</vt:lpstr>
      <vt:lpstr>عرض تقديمي في PowerPoint</vt:lpstr>
      <vt:lpstr>Incisional Hernia</vt:lpstr>
      <vt:lpstr>What are the risk factors for developing an incisional hernia?</vt:lpstr>
      <vt:lpstr>Umbilical Hernia</vt:lpstr>
      <vt:lpstr>Umbilical Hernia  </vt:lpstr>
      <vt:lpstr>Hernia management in general </vt:lpstr>
      <vt:lpstr>2. Elective hernia management</vt:lpstr>
      <vt:lpstr>Hernia Repair Complications</vt:lpstr>
      <vt:lpstr>3 nerves and vessels liable to injury during hernial correction surgery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wall hernia</dc:title>
  <cp:lastModifiedBy>user</cp:lastModifiedBy>
  <cp:revision>346</cp:revision>
  <dcterms:created xsi:type="dcterms:W3CDTF">2012-09-12T23:58:08Z</dcterms:created>
  <dcterms:modified xsi:type="dcterms:W3CDTF">2019-11-05T21:06:33Z</dcterms:modified>
</cp:coreProperties>
</file>