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Props+xml" PartName="/ppt/presProps2.xml"/>
  <Override ContentType="application/vnd.openxmlformats-officedocument.drawingml.diagramColors+xml" PartName="/ppt/diagrams/colors2.xml"/>
  <Override ContentType="application/vnd.openxmlformats-officedocument.drawingml.diagramColors+xml" PartName="/ppt/diagrams/color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5.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7.xml"/><Relationship Id="rId66" Type="http://schemas.openxmlformats.org/officeDocument/2006/relationships/slide" Target="slides/slide62.xml"/><Relationship Id="rId21" Type="http://schemas.openxmlformats.org/officeDocument/2006/relationships/slide" Target="slides/slide16.xml"/><Relationship Id="rId65" Type="http://schemas.openxmlformats.org/officeDocument/2006/relationships/slide" Target="slides/slide61.xml"/><Relationship Id="rId24" Type="http://schemas.openxmlformats.org/officeDocument/2006/relationships/slide" Target="slides/slide19.xml"/><Relationship Id="rId68" Type="http://schemas.openxmlformats.org/officeDocument/2006/relationships/slide" Target="slides/slide64.xml"/><Relationship Id="rId23" Type="http://schemas.openxmlformats.org/officeDocument/2006/relationships/slide" Target="slides/slide18.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5.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7.xml"/><Relationship Id="rId50" Type="http://schemas.openxmlformats.org/officeDocument/2006/relationships/slide" Target="slides/slide6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6.xml"/><Relationship Id="rId55" Type="http://schemas.openxmlformats.org/officeDocument/2006/relationships/slide" Target="slides/slide51.xml"/><Relationship Id="rId10" Type="http://schemas.openxmlformats.org/officeDocument/2006/relationships/slide" Target="slides/slide5.xml"/><Relationship Id="rId54" Type="http://schemas.openxmlformats.org/officeDocument/2006/relationships/slide" Target="slides/slide50.xml"/><Relationship Id="rId13" Type="http://schemas.openxmlformats.org/officeDocument/2006/relationships/slide" Target="slides/slide8.xml"/><Relationship Id="rId57" Type="http://schemas.openxmlformats.org/officeDocument/2006/relationships/slide" Target="slides/slide53.xml"/><Relationship Id="rId12" Type="http://schemas.openxmlformats.org/officeDocument/2006/relationships/slide" Target="slides/slide7.xml"/><Relationship Id="rId56" Type="http://schemas.openxmlformats.org/officeDocument/2006/relationships/slide" Target="slides/slide52.xml"/><Relationship Id="rId15" Type="http://schemas.openxmlformats.org/officeDocument/2006/relationships/slide" Target="slides/slide10.xml"/><Relationship Id="rId59" Type="http://schemas.openxmlformats.org/officeDocument/2006/relationships/slide" Target="slides/slide55.xml"/><Relationship Id="rId14" Type="http://schemas.openxmlformats.org/officeDocument/2006/relationships/slide" Target="slides/slide9.xml"/><Relationship Id="rId58" Type="http://schemas.openxmlformats.org/officeDocument/2006/relationships/slide" Target="slides/slide54.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C6083-87A3-45EE-9AFA-C147E9A025B5}" type="doc">
      <dgm:prSet loTypeId="urn:microsoft.com/office/officeart/2005/8/layout/hProcess9" loCatId="process" qsTypeId="urn:microsoft.com/office/officeart/2005/8/quickstyle/simple1" qsCatId="simple" csTypeId="urn:microsoft.com/office/officeart/2005/8/colors/accent1_2" csCatId="accent1" phldr="1"/>
      <dgm:spPr/>
    </dgm:pt>
    <dgm:pt modelId="{64182009-4EBF-42D3-88BB-303C8EEC5BBB}">
      <dgm:prSet phldrT="[Text]"/>
      <dgm:spPr/>
      <dgm:t>
        <a:bodyPr/>
        <a:lstStyle/>
        <a:p>
          <a:r>
            <a:rPr lang="en-US" dirty="0"/>
            <a:t>Exposure </a:t>
          </a:r>
        </a:p>
      </dgm:t>
    </dgm:pt>
    <dgm:pt modelId="{E25FBF1F-A0AF-40F7-A2C9-EA154466220B}" type="parTrans" cxnId="{C844769B-1C5C-418D-8BE5-C162C29C44FF}">
      <dgm:prSet/>
      <dgm:spPr/>
      <dgm:t>
        <a:bodyPr/>
        <a:lstStyle/>
        <a:p>
          <a:endParaRPr lang="en-US"/>
        </a:p>
      </dgm:t>
    </dgm:pt>
    <dgm:pt modelId="{B79FD3EA-6247-48F4-8C8B-E1AB92CDDA1C}" type="sibTrans" cxnId="{C844769B-1C5C-418D-8BE5-C162C29C44FF}">
      <dgm:prSet/>
      <dgm:spPr/>
      <dgm:t>
        <a:bodyPr/>
        <a:lstStyle/>
        <a:p>
          <a:endParaRPr lang="en-US"/>
        </a:p>
      </dgm:t>
    </dgm:pt>
    <dgm:pt modelId="{20FA4C9B-E946-4798-9348-8C1C3D1DB5D9}">
      <dgm:prSet phldrT="[Text]"/>
      <dgm:spPr/>
      <dgm:t>
        <a:bodyPr/>
        <a:lstStyle/>
        <a:p>
          <a:r>
            <a:rPr lang="en-US" dirty="0"/>
            <a:t>LTBI</a:t>
          </a:r>
        </a:p>
      </dgm:t>
    </dgm:pt>
    <dgm:pt modelId="{6A2CCE79-532D-4C15-85F2-0FF169AD55ED}" type="parTrans" cxnId="{56ABEBAE-1DB5-441B-A602-CF7D60727F83}">
      <dgm:prSet/>
      <dgm:spPr/>
      <dgm:t>
        <a:bodyPr/>
        <a:lstStyle/>
        <a:p>
          <a:endParaRPr lang="en-US"/>
        </a:p>
      </dgm:t>
    </dgm:pt>
    <dgm:pt modelId="{CAA3AAA4-D9D6-43B6-B882-F63CBC4B8C41}" type="sibTrans" cxnId="{56ABEBAE-1DB5-441B-A602-CF7D60727F83}">
      <dgm:prSet/>
      <dgm:spPr/>
      <dgm:t>
        <a:bodyPr/>
        <a:lstStyle/>
        <a:p>
          <a:endParaRPr lang="en-US"/>
        </a:p>
      </dgm:t>
    </dgm:pt>
    <dgm:pt modelId="{4A4FD92C-93E0-43C6-B784-39B4136B5512}">
      <dgm:prSet phldrT="[Text]"/>
      <dgm:spPr/>
      <dgm:t>
        <a:bodyPr/>
        <a:lstStyle/>
        <a:p>
          <a:r>
            <a:rPr lang="en-US" dirty="0"/>
            <a:t>Active TB</a:t>
          </a:r>
        </a:p>
      </dgm:t>
    </dgm:pt>
    <dgm:pt modelId="{41F4F995-9259-4FD5-BFF1-DEDFD408BF28}" type="parTrans" cxnId="{748935C6-33DC-4F8A-9ED7-DF88C7ADF297}">
      <dgm:prSet/>
      <dgm:spPr/>
      <dgm:t>
        <a:bodyPr/>
        <a:lstStyle/>
        <a:p>
          <a:endParaRPr lang="en-US"/>
        </a:p>
      </dgm:t>
    </dgm:pt>
    <dgm:pt modelId="{D54D8F9D-D104-47EC-9F03-2F8A01A886F1}" type="sibTrans" cxnId="{748935C6-33DC-4F8A-9ED7-DF88C7ADF297}">
      <dgm:prSet/>
      <dgm:spPr/>
      <dgm:t>
        <a:bodyPr/>
        <a:lstStyle/>
        <a:p>
          <a:endParaRPr lang="en-US"/>
        </a:p>
      </dgm:t>
    </dgm:pt>
    <dgm:pt modelId="{44CA6BB0-799F-44ED-A040-4C6DFEA60281}" type="pres">
      <dgm:prSet presAssocID="{01FC6083-87A3-45EE-9AFA-C147E9A025B5}" presName="CompostProcess" presStyleCnt="0">
        <dgm:presLayoutVars>
          <dgm:dir/>
          <dgm:resizeHandles val="exact"/>
        </dgm:presLayoutVars>
      </dgm:prSet>
      <dgm:spPr/>
    </dgm:pt>
    <dgm:pt modelId="{84FE54E4-BE75-44F4-BD92-018122AD67F0}" type="pres">
      <dgm:prSet presAssocID="{01FC6083-87A3-45EE-9AFA-C147E9A025B5}" presName="arrow" presStyleLbl="bgShp" presStyleIdx="0" presStyleCnt="1"/>
      <dgm:spPr/>
    </dgm:pt>
    <dgm:pt modelId="{69B1B09E-F5A6-49DE-9561-5AC4F25F64FE}" type="pres">
      <dgm:prSet presAssocID="{01FC6083-87A3-45EE-9AFA-C147E9A025B5}" presName="linearProcess" presStyleCnt="0"/>
      <dgm:spPr/>
    </dgm:pt>
    <dgm:pt modelId="{609E90DC-9AED-4531-B4E0-201353C796F6}" type="pres">
      <dgm:prSet presAssocID="{64182009-4EBF-42D3-88BB-303C8EEC5BBB}" presName="textNode" presStyleLbl="node1" presStyleIdx="0" presStyleCnt="3">
        <dgm:presLayoutVars>
          <dgm:bulletEnabled val="1"/>
        </dgm:presLayoutVars>
      </dgm:prSet>
      <dgm:spPr/>
    </dgm:pt>
    <dgm:pt modelId="{2A867FC9-D1B3-4694-B87B-9F532448A173}" type="pres">
      <dgm:prSet presAssocID="{B79FD3EA-6247-48F4-8C8B-E1AB92CDDA1C}" presName="sibTrans" presStyleCnt="0"/>
      <dgm:spPr/>
    </dgm:pt>
    <dgm:pt modelId="{141289FA-29E7-44FC-8BEE-474186E1D3FD}" type="pres">
      <dgm:prSet presAssocID="{20FA4C9B-E946-4798-9348-8C1C3D1DB5D9}" presName="textNode" presStyleLbl="node1" presStyleIdx="1" presStyleCnt="3">
        <dgm:presLayoutVars>
          <dgm:bulletEnabled val="1"/>
        </dgm:presLayoutVars>
      </dgm:prSet>
      <dgm:spPr/>
    </dgm:pt>
    <dgm:pt modelId="{B4F6243A-4AFA-4D6C-B973-864D5ECAAC1D}" type="pres">
      <dgm:prSet presAssocID="{CAA3AAA4-D9D6-43B6-B882-F63CBC4B8C41}" presName="sibTrans" presStyleCnt="0"/>
      <dgm:spPr/>
    </dgm:pt>
    <dgm:pt modelId="{7BBEF0F4-879B-4CEA-A172-28F159975FD2}" type="pres">
      <dgm:prSet presAssocID="{4A4FD92C-93E0-43C6-B784-39B4136B5512}" presName="textNode" presStyleLbl="node1" presStyleIdx="2" presStyleCnt="3">
        <dgm:presLayoutVars>
          <dgm:bulletEnabled val="1"/>
        </dgm:presLayoutVars>
      </dgm:prSet>
      <dgm:spPr/>
    </dgm:pt>
  </dgm:ptLst>
  <dgm:cxnLst>
    <dgm:cxn modelId="{2340070C-A6A5-40BD-9CE0-1F874AFC0168}" type="presOf" srcId="{20FA4C9B-E946-4798-9348-8C1C3D1DB5D9}" destId="{141289FA-29E7-44FC-8BEE-474186E1D3FD}" srcOrd="0" destOrd="0" presId="urn:microsoft.com/office/officeart/2005/8/layout/hProcess9"/>
    <dgm:cxn modelId="{697B3C60-23CA-4BCE-A6FF-F3EB356F7177}" type="presOf" srcId="{4A4FD92C-93E0-43C6-B784-39B4136B5512}" destId="{7BBEF0F4-879B-4CEA-A172-28F159975FD2}" srcOrd="0" destOrd="0" presId="urn:microsoft.com/office/officeart/2005/8/layout/hProcess9"/>
    <dgm:cxn modelId="{C844769B-1C5C-418D-8BE5-C162C29C44FF}" srcId="{01FC6083-87A3-45EE-9AFA-C147E9A025B5}" destId="{64182009-4EBF-42D3-88BB-303C8EEC5BBB}" srcOrd="0" destOrd="0" parTransId="{E25FBF1F-A0AF-40F7-A2C9-EA154466220B}" sibTransId="{B79FD3EA-6247-48F4-8C8B-E1AB92CDDA1C}"/>
    <dgm:cxn modelId="{FE9343A6-3975-41C7-BF05-7D2E9D5CDA23}" type="presOf" srcId="{01FC6083-87A3-45EE-9AFA-C147E9A025B5}" destId="{44CA6BB0-799F-44ED-A040-4C6DFEA60281}" srcOrd="0" destOrd="0" presId="urn:microsoft.com/office/officeart/2005/8/layout/hProcess9"/>
    <dgm:cxn modelId="{56ABEBAE-1DB5-441B-A602-CF7D60727F83}" srcId="{01FC6083-87A3-45EE-9AFA-C147E9A025B5}" destId="{20FA4C9B-E946-4798-9348-8C1C3D1DB5D9}" srcOrd="1" destOrd="0" parTransId="{6A2CCE79-532D-4C15-85F2-0FF169AD55ED}" sibTransId="{CAA3AAA4-D9D6-43B6-B882-F63CBC4B8C41}"/>
    <dgm:cxn modelId="{2390ECC4-AE43-43E2-9068-6F80F743244B}" type="presOf" srcId="{64182009-4EBF-42D3-88BB-303C8EEC5BBB}" destId="{609E90DC-9AED-4531-B4E0-201353C796F6}" srcOrd="0" destOrd="0" presId="urn:microsoft.com/office/officeart/2005/8/layout/hProcess9"/>
    <dgm:cxn modelId="{748935C6-33DC-4F8A-9ED7-DF88C7ADF297}" srcId="{01FC6083-87A3-45EE-9AFA-C147E9A025B5}" destId="{4A4FD92C-93E0-43C6-B784-39B4136B5512}" srcOrd="2" destOrd="0" parTransId="{41F4F995-9259-4FD5-BFF1-DEDFD408BF28}" sibTransId="{D54D8F9D-D104-47EC-9F03-2F8A01A886F1}"/>
    <dgm:cxn modelId="{43898D1B-336C-47D9-9269-81CF5D450F12}" type="presParOf" srcId="{44CA6BB0-799F-44ED-A040-4C6DFEA60281}" destId="{84FE54E4-BE75-44F4-BD92-018122AD67F0}" srcOrd="0" destOrd="0" presId="urn:microsoft.com/office/officeart/2005/8/layout/hProcess9"/>
    <dgm:cxn modelId="{3B8313AB-4554-43A8-A822-AD8531E41D6F}" type="presParOf" srcId="{44CA6BB0-799F-44ED-A040-4C6DFEA60281}" destId="{69B1B09E-F5A6-49DE-9561-5AC4F25F64FE}" srcOrd="1" destOrd="0" presId="urn:microsoft.com/office/officeart/2005/8/layout/hProcess9"/>
    <dgm:cxn modelId="{9C3B8242-A3CD-4C79-910A-8D12EEA28AF3}" type="presParOf" srcId="{69B1B09E-F5A6-49DE-9561-5AC4F25F64FE}" destId="{609E90DC-9AED-4531-B4E0-201353C796F6}" srcOrd="0" destOrd="0" presId="urn:microsoft.com/office/officeart/2005/8/layout/hProcess9"/>
    <dgm:cxn modelId="{6BB05E89-443B-4AA5-A228-CDFBBD1CB296}" type="presParOf" srcId="{69B1B09E-F5A6-49DE-9561-5AC4F25F64FE}" destId="{2A867FC9-D1B3-4694-B87B-9F532448A173}" srcOrd="1" destOrd="0" presId="urn:microsoft.com/office/officeart/2005/8/layout/hProcess9"/>
    <dgm:cxn modelId="{443A7E08-3951-4F94-B6CC-9B0CCE58B652}" type="presParOf" srcId="{69B1B09E-F5A6-49DE-9561-5AC4F25F64FE}" destId="{141289FA-29E7-44FC-8BEE-474186E1D3FD}" srcOrd="2" destOrd="0" presId="urn:microsoft.com/office/officeart/2005/8/layout/hProcess9"/>
    <dgm:cxn modelId="{ECFDE2C1-34CE-42CF-B2EF-DDBDB511338C}" type="presParOf" srcId="{69B1B09E-F5A6-49DE-9561-5AC4F25F64FE}" destId="{B4F6243A-4AFA-4D6C-B973-864D5ECAAC1D}" srcOrd="3" destOrd="0" presId="urn:microsoft.com/office/officeart/2005/8/layout/hProcess9"/>
    <dgm:cxn modelId="{35394A7E-FD08-4A49-BE96-AE502FC9EFB2}" type="presParOf" srcId="{69B1B09E-F5A6-49DE-9561-5AC4F25F64FE}" destId="{7BBEF0F4-879B-4CEA-A172-28F159975FD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249D6-DC82-4EF6-BB42-93BF4BE74C9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291BD33-AC40-4F46-B8A7-B9C0AA95736F}">
      <dgm:prSet phldrT="[Text]"/>
      <dgm:spPr/>
      <dgm:t>
        <a:bodyPr/>
        <a:lstStyle/>
        <a:p>
          <a:r>
            <a:rPr lang="en-US" dirty="0"/>
            <a:t>Tuberculosis </a:t>
          </a:r>
        </a:p>
      </dgm:t>
    </dgm:pt>
    <dgm:pt modelId="{9ADB04BA-08F8-4475-876C-0A2F9230D6B9}" type="parTrans" cxnId="{6468C5E4-6044-41E0-B9AE-C01A491BA1C4}">
      <dgm:prSet/>
      <dgm:spPr/>
      <dgm:t>
        <a:bodyPr/>
        <a:lstStyle/>
        <a:p>
          <a:endParaRPr lang="en-US"/>
        </a:p>
      </dgm:t>
    </dgm:pt>
    <dgm:pt modelId="{92FF2A15-051F-412B-AE05-12DCF46928EE}" type="sibTrans" cxnId="{6468C5E4-6044-41E0-B9AE-C01A491BA1C4}">
      <dgm:prSet/>
      <dgm:spPr/>
      <dgm:t>
        <a:bodyPr/>
        <a:lstStyle/>
        <a:p>
          <a:endParaRPr lang="en-US"/>
        </a:p>
      </dgm:t>
    </dgm:pt>
    <dgm:pt modelId="{3EA8C3B7-5B46-43FE-9DAE-C91B42AF4946}">
      <dgm:prSet phldrT="[Text]"/>
      <dgm:spPr/>
      <dgm:t>
        <a:bodyPr/>
        <a:lstStyle/>
        <a:p>
          <a:r>
            <a:rPr lang="en-US" dirty="0"/>
            <a:t>Intrathoracic </a:t>
          </a:r>
        </a:p>
      </dgm:t>
    </dgm:pt>
    <dgm:pt modelId="{21A27E23-5479-4F3D-B462-2A63F854696E}" type="parTrans" cxnId="{1FC92F7B-8650-4F67-8534-2717FEAFEEAF}">
      <dgm:prSet/>
      <dgm:spPr/>
      <dgm:t>
        <a:bodyPr/>
        <a:lstStyle/>
        <a:p>
          <a:endParaRPr lang="en-US"/>
        </a:p>
      </dgm:t>
    </dgm:pt>
    <dgm:pt modelId="{19DE5112-91C2-4CAB-9472-0EB52362A3C1}" type="sibTrans" cxnId="{1FC92F7B-8650-4F67-8534-2717FEAFEEAF}">
      <dgm:prSet/>
      <dgm:spPr/>
      <dgm:t>
        <a:bodyPr/>
        <a:lstStyle/>
        <a:p>
          <a:endParaRPr lang="en-US"/>
        </a:p>
      </dgm:t>
    </dgm:pt>
    <dgm:pt modelId="{C3879B89-695F-4EEC-A0E6-0D83C8B929B3}">
      <dgm:prSet phldrT="[Text]"/>
      <dgm:spPr/>
      <dgm:t>
        <a:bodyPr/>
        <a:lstStyle/>
        <a:p>
          <a:r>
            <a:rPr lang="en-US" dirty="0"/>
            <a:t>Isolated lymphadenopathy</a:t>
          </a:r>
        </a:p>
      </dgm:t>
    </dgm:pt>
    <dgm:pt modelId="{FE8BEEE0-E595-40CC-B33D-8CEC9FE61B82}" type="parTrans" cxnId="{8C5B430C-A6A7-435E-AD31-8E1E87432793}">
      <dgm:prSet/>
      <dgm:spPr/>
      <dgm:t>
        <a:bodyPr/>
        <a:lstStyle/>
        <a:p>
          <a:endParaRPr lang="en-US"/>
        </a:p>
      </dgm:t>
    </dgm:pt>
    <dgm:pt modelId="{646BA647-9D7B-426B-93DF-A066C1E7DC69}" type="sibTrans" cxnId="{8C5B430C-A6A7-435E-AD31-8E1E87432793}">
      <dgm:prSet/>
      <dgm:spPr/>
      <dgm:t>
        <a:bodyPr/>
        <a:lstStyle/>
        <a:p>
          <a:endParaRPr lang="en-US"/>
        </a:p>
      </dgm:t>
    </dgm:pt>
    <dgm:pt modelId="{8080E6A5-F702-4EC3-9650-E693DD265276}">
      <dgm:prSet phldrT="[Text]"/>
      <dgm:spPr/>
      <dgm:t>
        <a:bodyPr/>
        <a:lstStyle/>
        <a:p>
          <a:r>
            <a:rPr lang="en-US" dirty="0"/>
            <a:t>Acute </a:t>
          </a:r>
          <a:r>
            <a:rPr lang="en-US" dirty="0" err="1"/>
            <a:t>pnemina</a:t>
          </a:r>
          <a:r>
            <a:rPr lang="en-US" dirty="0"/>
            <a:t> </a:t>
          </a:r>
        </a:p>
      </dgm:t>
    </dgm:pt>
    <dgm:pt modelId="{74503B34-58E5-422C-AA81-42EA9BC7E5A3}" type="parTrans" cxnId="{6298F694-2BFB-49B6-AD11-0EC16538127A}">
      <dgm:prSet/>
      <dgm:spPr/>
      <dgm:t>
        <a:bodyPr/>
        <a:lstStyle/>
        <a:p>
          <a:endParaRPr lang="en-US"/>
        </a:p>
      </dgm:t>
    </dgm:pt>
    <dgm:pt modelId="{1399BC83-BF11-4E6C-A061-60B7CAF6A1FD}" type="sibTrans" cxnId="{6298F694-2BFB-49B6-AD11-0EC16538127A}">
      <dgm:prSet/>
      <dgm:spPr/>
      <dgm:t>
        <a:bodyPr/>
        <a:lstStyle/>
        <a:p>
          <a:endParaRPr lang="en-US"/>
        </a:p>
      </dgm:t>
    </dgm:pt>
    <dgm:pt modelId="{3696B313-276D-47B6-BDCA-EE8019CBCF54}">
      <dgm:prSet phldrT="[Text]"/>
      <dgm:spPr/>
      <dgm:t>
        <a:bodyPr/>
        <a:lstStyle/>
        <a:p>
          <a:r>
            <a:rPr lang="en-US" dirty="0" err="1"/>
            <a:t>Extrathoracic</a:t>
          </a:r>
          <a:r>
            <a:rPr lang="en-US" dirty="0"/>
            <a:t> </a:t>
          </a:r>
        </a:p>
      </dgm:t>
    </dgm:pt>
    <dgm:pt modelId="{FE34775C-CDE6-44E4-83A5-D9D6A1B554FD}" type="parTrans" cxnId="{EF6D8677-3557-4621-9302-376EFBBD78B1}">
      <dgm:prSet/>
      <dgm:spPr/>
      <dgm:t>
        <a:bodyPr/>
        <a:lstStyle/>
        <a:p>
          <a:endParaRPr lang="en-US"/>
        </a:p>
      </dgm:t>
    </dgm:pt>
    <dgm:pt modelId="{6C09AD38-4A2C-40AC-B3E7-C09097775724}" type="sibTrans" cxnId="{EF6D8677-3557-4621-9302-376EFBBD78B1}">
      <dgm:prSet/>
      <dgm:spPr/>
      <dgm:t>
        <a:bodyPr/>
        <a:lstStyle/>
        <a:p>
          <a:endParaRPr lang="en-US"/>
        </a:p>
      </dgm:t>
    </dgm:pt>
    <dgm:pt modelId="{AB0CA1F7-B128-457C-9DF6-E45B04A9040B}">
      <dgm:prSet/>
      <dgm:spPr/>
      <dgm:t>
        <a:bodyPr/>
        <a:lstStyle/>
        <a:p>
          <a:r>
            <a:rPr lang="en-US" dirty="0"/>
            <a:t>Complicated lymph node disease </a:t>
          </a:r>
        </a:p>
      </dgm:t>
    </dgm:pt>
    <dgm:pt modelId="{EA32AE75-10C4-4AD9-82C7-AC96440E4564}" type="parTrans" cxnId="{8C8B134E-A332-427A-B190-EA6E7C005017}">
      <dgm:prSet/>
      <dgm:spPr/>
      <dgm:t>
        <a:bodyPr/>
        <a:lstStyle/>
        <a:p>
          <a:endParaRPr lang="en-US"/>
        </a:p>
      </dgm:t>
    </dgm:pt>
    <dgm:pt modelId="{B9510790-7BFE-472A-8CBE-2E8E1CF78B1F}" type="sibTrans" cxnId="{8C8B134E-A332-427A-B190-EA6E7C005017}">
      <dgm:prSet/>
      <dgm:spPr/>
      <dgm:t>
        <a:bodyPr/>
        <a:lstStyle/>
        <a:p>
          <a:endParaRPr lang="en-US"/>
        </a:p>
      </dgm:t>
    </dgm:pt>
    <dgm:pt modelId="{76441DCD-33C8-43A9-B8D2-AD51D1FE8B34}">
      <dgm:prSet/>
      <dgm:spPr/>
      <dgm:t>
        <a:bodyPr/>
        <a:lstStyle/>
        <a:p>
          <a:r>
            <a:rPr lang="en-US" dirty="0"/>
            <a:t>Progressive primary infection</a:t>
          </a:r>
        </a:p>
      </dgm:t>
    </dgm:pt>
    <dgm:pt modelId="{6AF51AEF-42E8-460A-9F88-DA50B2F53DA9}" type="parTrans" cxnId="{C87CDBB5-AF01-43ED-BC29-8CA502EA32F2}">
      <dgm:prSet/>
      <dgm:spPr/>
      <dgm:t>
        <a:bodyPr/>
        <a:lstStyle/>
        <a:p>
          <a:endParaRPr lang="en-US"/>
        </a:p>
      </dgm:t>
    </dgm:pt>
    <dgm:pt modelId="{11D967A8-7FB6-4806-9295-D6A12736511D}" type="sibTrans" cxnId="{C87CDBB5-AF01-43ED-BC29-8CA502EA32F2}">
      <dgm:prSet/>
      <dgm:spPr/>
      <dgm:t>
        <a:bodyPr/>
        <a:lstStyle/>
        <a:p>
          <a:endParaRPr lang="en-US"/>
        </a:p>
      </dgm:t>
    </dgm:pt>
    <dgm:pt modelId="{28E5A0C1-3A56-4889-945B-99AB484DCA7E}">
      <dgm:prSet/>
      <dgm:spPr/>
      <dgm:t>
        <a:bodyPr/>
        <a:lstStyle/>
        <a:p>
          <a:r>
            <a:rPr lang="en-US" dirty="0"/>
            <a:t>Bronchial disease </a:t>
          </a:r>
        </a:p>
      </dgm:t>
    </dgm:pt>
    <dgm:pt modelId="{92C0DEE8-E377-4F02-BAE4-369BDC2DB244}" type="parTrans" cxnId="{72D744A9-C012-4C99-A798-E34AC46B6FF4}">
      <dgm:prSet/>
      <dgm:spPr/>
      <dgm:t>
        <a:bodyPr/>
        <a:lstStyle/>
        <a:p>
          <a:endParaRPr lang="en-US"/>
        </a:p>
      </dgm:t>
    </dgm:pt>
    <dgm:pt modelId="{1FC13063-B605-4BA6-AC9F-ACADC4129F03}" type="sibTrans" cxnId="{72D744A9-C012-4C99-A798-E34AC46B6FF4}">
      <dgm:prSet/>
      <dgm:spPr/>
      <dgm:t>
        <a:bodyPr/>
        <a:lstStyle/>
        <a:p>
          <a:endParaRPr lang="en-US"/>
        </a:p>
      </dgm:t>
    </dgm:pt>
    <dgm:pt modelId="{54AC0E12-E5A0-4F13-916A-AE6917B5B78D}">
      <dgm:prSet/>
      <dgm:spPr/>
      <dgm:t>
        <a:bodyPr/>
        <a:lstStyle/>
        <a:p>
          <a:r>
            <a:rPr lang="en-US" dirty="0"/>
            <a:t>Adult type (reactivation )</a:t>
          </a:r>
        </a:p>
      </dgm:t>
    </dgm:pt>
    <dgm:pt modelId="{33B90C8A-2067-4A67-9A17-6C1A10F84377}" type="parTrans" cxnId="{2C5CC563-9EA2-4E27-A4BD-5DAB2B061FE9}">
      <dgm:prSet/>
      <dgm:spPr/>
      <dgm:t>
        <a:bodyPr/>
        <a:lstStyle/>
        <a:p>
          <a:endParaRPr lang="en-US"/>
        </a:p>
      </dgm:t>
    </dgm:pt>
    <dgm:pt modelId="{E0B8006B-CAAA-44DA-B740-AACCD3ADC91B}" type="sibTrans" cxnId="{2C5CC563-9EA2-4E27-A4BD-5DAB2B061FE9}">
      <dgm:prSet/>
      <dgm:spPr/>
      <dgm:t>
        <a:bodyPr/>
        <a:lstStyle/>
        <a:p>
          <a:endParaRPr lang="en-US"/>
        </a:p>
      </dgm:t>
    </dgm:pt>
    <dgm:pt modelId="{79E87294-D637-4EEA-9C4B-F9EE1B92E5F8}">
      <dgm:prSet/>
      <dgm:spPr/>
      <dgm:t>
        <a:bodyPr/>
        <a:lstStyle/>
        <a:p>
          <a:r>
            <a:rPr lang="en-US" dirty="0"/>
            <a:t>Pleural disease </a:t>
          </a:r>
        </a:p>
      </dgm:t>
    </dgm:pt>
    <dgm:pt modelId="{76F4C904-37AD-45EB-8AA0-316F43D4F745}" type="parTrans" cxnId="{BB0F2B29-13DD-495E-B665-083355B263E1}">
      <dgm:prSet/>
      <dgm:spPr/>
      <dgm:t>
        <a:bodyPr/>
        <a:lstStyle/>
        <a:p>
          <a:endParaRPr lang="en-US"/>
        </a:p>
      </dgm:t>
    </dgm:pt>
    <dgm:pt modelId="{5292E371-4C6F-4797-9B2E-3EB9133C4076}" type="sibTrans" cxnId="{BB0F2B29-13DD-495E-B665-083355B263E1}">
      <dgm:prSet/>
      <dgm:spPr/>
      <dgm:t>
        <a:bodyPr/>
        <a:lstStyle/>
        <a:p>
          <a:endParaRPr lang="en-US"/>
        </a:p>
      </dgm:t>
    </dgm:pt>
    <dgm:pt modelId="{083FEE8E-E0FB-4F35-8420-91F0AD39CE60}" type="pres">
      <dgm:prSet presAssocID="{8CE249D6-DC82-4EF6-BB42-93BF4BE74C93}" presName="diagram" presStyleCnt="0">
        <dgm:presLayoutVars>
          <dgm:chPref val="1"/>
          <dgm:dir/>
          <dgm:animOne val="branch"/>
          <dgm:animLvl val="lvl"/>
          <dgm:resizeHandles val="exact"/>
        </dgm:presLayoutVars>
      </dgm:prSet>
      <dgm:spPr/>
    </dgm:pt>
    <dgm:pt modelId="{F50BDF00-9151-46ED-8C90-63D6EFA670DB}" type="pres">
      <dgm:prSet presAssocID="{6291BD33-AC40-4F46-B8A7-B9C0AA95736F}" presName="root1" presStyleCnt="0"/>
      <dgm:spPr/>
    </dgm:pt>
    <dgm:pt modelId="{0D442C77-9A5E-4F0D-A86B-929D4277029C}" type="pres">
      <dgm:prSet presAssocID="{6291BD33-AC40-4F46-B8A7-B9C0AA95736F}" presName="LevelOneTextNode" presStyleLbl="node0" presStyleIdx="0" presStyleCnt="1" custLinFactNeighborX="-80458" custLinFactNeighborY="29505">
        <dgm:presLayoutVars>
          <dgm:chPref val="3"/>
        </dgm:presLayoutVars>
      </dgm:prSet>
      <dgm:spPr/>
    </dgm:pt>
    <dgm:pt modelId="{3BC9064B-C9AC-43C7-8351-19AF3B361BC3}" type="pres">
      <dgm:prSet presAssocID="{6291BD33-AC40-4F46-B8A7-B9C0AA95736F}" presName="level2hierChild" presStyleCnt="0"/>
      <dgm:spPr/>
    </dgm:pt>
    <dgm:pt modelId="{1C3E356B-B8C2-48F2-94C8-A9E971853557}" type="pres">
      <dgm:prSet presAssocID="{21A27E23-5479-4F3D-B462-2A63F854696E}" presName="conn2-1" presStyleLbl="parChTrans1D2" presStyleIdx="0" presStyleCnt="2"/>
      <dgm:spPr/>
    </dgm:pt>
    <dgm:pt modelId="{5054C276-4716-48B7-8F17-189A742CB85E}" type="pres">
      <dgm:prSet presAssocID="{21A27E23-5479-4F3D-B462-2A63F854696E}" presName="connTx" presStyleLbl="parChTrans1D2" presStyleIdx="0" presStyleCnt="2"/>
      <dgm:spPr/>
    </dgm:pt>
    <dgm:pt modelId="{3DF98A37-FC3E-4428-841A-3CCD0B1E925F}" type="pres">
      <dgm:prSet presAssocID="{3EA8C3B7-5B46-43FE-9DAE-C91B42AF4946}" presName="root2" presStyleCnt="0"/>
      <dgm:spPr/>
    </dgm:pt>
    <dgm:pt modelId="{B0379DA6-A326-4B7F-9584-F1BC1EAC0C7F}" type="pres">
      <dgm:prSet presAssocID="{3EA8C3B7-5B46-43FE-9DAE-C91B42AF4946}" presName="LevelTwoTextNode" presStyleLbl="node2" presStyleIdx="0" presStyleCnt="2" custLinFactNeighborX="-92587" custLinFactNeighborY="-6481">
        <dgm:presLayoutVars>
          <dgm:chPref val="3"/>
        </dgm:presLayoutVars>
      </dgm:prSet>
      <dgm:spPr/>
    </dgm:pt>
    <dgm:pt modelId="{50E2E868-53A3-480E-A415-412741B289B6}" type="pres">
      <dgm:prSet presAssocID="{3EA8C3B7-5B46-43FE-9DAE-C91B42AF4946}" presName="level3hierChild" presStyleCnt="0"/>
      <dgm:spPr/>
    </dgm:pt>
    <dgm:pt modelId="{C408445D-7299-4A07-9E29-81221AF797C1}" type="pres">
      <dgm:prSet presAssocID="{FE8BEEE0-E595-40CC-B33D-8CEC9FE61B82}" presName="conn2-1" presStyleLbl="parChTrans1D3" presStyleIdx="0" presStyleCnt="7"/>
      <dgm:spPr/>
    </dgm:pt>
    <dgm:pt modelId="{1770A23B-36FD-4322-817D-758EBE1EE8C1}" type="pres">
      <dgm:prSet presAssocID="{FE8BEEE0-E595-40CC-B33D-8CEC9FE61B82}" presName="connTx" presStyleLbl="parChTrans1D3" presStyleIdx="0" presStyleCnt="7"/>
      <dgm:spPr/>
    </dgm:pt>
    <dgm:pt modelId="{1E2D9BAC-B82E-498E-898C-08226F35CFFF}" type="pres">
      <dgm:prSet presAssocID="{C3879B89-695F-4EEC-A0E6-0D83C8B929B3}" presName="root2" presStyleCnt="0"/>
      <dgm:spPr/>
    </dgm:pt>
    <dgm:pt modelId="{62607FDF-031F-430D-A1FA-C5E68B1552FE}" type="pres">
      <dgm:prSet presAssocID="{C3879B89-695F-4EEC-A0E6-0D83C8B929B3}" presName="LevelTwoTextNode" presStyleLbl="node3" presStyleIdx="0" presStyleCnt="7" custScaleX="242698" custLinFactNeighborX="-58000" custLinFactNeighborY="20696">
        <dgm:presLayoutVars>
          <dgm:chPref val="3"/>
        </dgm:presLayoutVars>
      </dgm:prSet>
      <dgm:spPr/>
    </dgm:pt>
    <dgm:pt modelId="{5AF6CDB2-1D17-46B0-BE95-E55AFAA27AF4}" type="pres">
      <dgm:prSet presAssocID="{C3879B89-695F-4EEC-A0E6-0D83C8B929B3}" presName="level3hierChild" presStyleCnt="0"/>
      <dgm:spPr/>
    </dgm:pt>
    <dgm:pt modelId="{2EC8838E-0E00-4668-BD76-D9FB5EDD07E1}" type="pres">
      <dgm:prSet presAssocID="{6AF51AEF-42E8-460A-9F88-DA50B2F53DA9}" presName="conn2-1" presStyleLbl="parChTrans1D3" presStyleIdx="1" presStyleCnt="7"/>
      <dgm:spPr/>
    </dgm:pt>
    <dgm:pt modelId="{A8326188-2AF9-4CCE-B525-A092745E8EDF}" type="pres">
      <dgm:prSet presAssocID="{6AF51AEF-42E8-460A-9F88-DA50B2F53DA9}" presName="connTx" presStyleLbl="parChTrans1D3" presStyleIdx="1" presStyleCnt="7"/>
      <dgm:spPr/>
    </dgm:pt>
    <dgm:pt modelId="{D27EBB42-DC5E-43BF-94DA-0AB6C52C5308}" type="pres">
      <dgm:prSet presAssocID="{76441DCD-33C8-43A9-B8D2-AD51D1FE8B34}" presName="root2" presStyleCnt="0"/>
      <dgm:spPr/>
    </dgm:pt>
    <dgm:pt modelId="{E07CFF0F-2598-41EF-81D1-C54EBFFC6709}" type="pres">
      <dgm:prSet presAssocID="{76441DCD-33C8-43A9-B8D2-AD51D1FE8B34}" presName="LevelTwoTextNode" presStyleLbl="node3" presStyleIdx="1" presStyleCnt="7" custScaleX="242698" custLinFactNeighborX="-61187" custLinFactNeighborY="13036">
        <dgm:presLayoutVars>
          <dgm:chPref val="3"/>
        </dgm:presLayoutVars>
      </dgm:prSet>
      <dgm:spPr/>
    </dgm:pt>
    <dgm:pt modelId="{6C9A338D-6FC5-4521-8C67-AB55AA84130F}" type="pres">
      <dgm:prSet presAssocID="{76441DCD-33C8-43A9-B8D2-AD51D1FE8B34}" presName="level3hierChild" presStyleCnt="0"/>
      <dgm:spPr/>
    </dgm:pt>
    <dgm:pt modelId="{27A3739D-BD61-449D-AD72-E6FEE3EE18F7}" type="pres">
      <dgm:prSet presAssocID="{92C0DEE8-E377-4F02-BAE4-369BDC2DB244}" presName="conn2-1" presStyleLbl="parChTrans1D3" presStyleIdx="2" presStyleCnt="7"/>
      <dgm:spPr/>
    </dgm:pt>
    <dgm:pt modelId="{777DF4D8-D00A-46B3-9D86-3AE9F57DC47A}" type="pres">
      <dgm:prSet presAssocID="{92C0DEE8-E377-4F02-BAE4-369BDC2DB244}" presName="connTx" presStyleLbl="parChTrans1D3" presStyleIdx="2" presStyleCnt="7"/>
      <dgm:spPr/>
    </dgm:pt>
    <dgm:pt modelId="{CACF1EA0-262B-497A-B3E2-0DF161DBAB6F}" type="pres">
      <dgm:prSet presAssocID="{28E5A0C1-3A56-4889-945B-99AB484DCA7E}" presName="root2" presStyleCnt="0"/>
      <dgm:spPr/>
    </dgm:pt>
    <dgm:pt modelId="{DFE38892-71FD-4EA8-BFFB-6B273AC6847E}" type="pres">
      <dgm:prSet presAssocID="{28E5A0C1-3A56-4889-945B-99AB484DCA7E}" presName="LevelTwoTextNode" presStyleLbl="node3" presStyleIdx="2" presStyleCnt="7" custScaleX="254384" custLinFactNeighborX="-68315" custLinFactNeighborY="14893">
        <dgm:presLayoutVars>
          <dgm:chPref val="3"/>
        </dgm:presLayoutVars>
      </dgm:prSet>
      <dgm:spPr/>
    </dgm:pt>
    <dgm:pt modelId="{FFEF00E1-3875-4D5B-A0D8-920713EE162B}" type="pres">
      <dgm:prSet presAssocID="{28E5A0C1-3A56-4889-945B-99AB484DCA7E}" presName="level3hierChild" presStyleCnt="0"/>
      <dgm:spPr/>
    </dgm:pt>
    <dgm:pt modelId="{7B1EE3AC-9A13-4482-832E-ABC98F649590}" type="pres">
      <dgm:prSet presAssocID="{EA32AE75-10C4-4AD9-82C7-AC96440E4564}" presName="conn2-1" presStyleLbl="parChTrans1D3" presStyleIdx="3" presStyleCnt="7"/>
      <dgm:spPr/>
    </dgm:pt>
    <dgm:pt modelId="{E4E83431-9650-4EF3-A79E-56CC53F3B83F}" type="pres">
      <dgm:prSet presAssocID="{EA32AE75-10C4-4AD9-82C7-AC96440E4564}" presName="connTx" presStyleLbl="parChTrans1D3" presStyleIdx="3" presStyleCnt="7"/>
      <dgm:spPr/>
    </dgm:pt>
    <dgm:pt modelId="{ACE82B91-288C-4F18-B8DA-C706CAC95255}" type="pres">
      <dgm:prSet presAssocID="{AB0CA1F7-B128-457C-9DF6-E45B04A9040B}" presName="root2" presStyleCnt="0"/>
      <dgm:spPr/>
    </dgm:pt>
    <dgm:pt modelId="{9374B777-E534-4B6A-A325-D17C20590C12}" type="pres">
      <dgm:prSet presAssocID="{AB0CA1F7-B128-457C-9DF6-E45B04A9040B}" presName="LevelTwoTextNode" presStyleLbl="node3" presStyleIdx="3" presStyleCnt="7" custScaleX="251243" custLinFactNeighborX="-68315" custLinFactNeighborY="16751">
        <dgm:presLayoutVars>
          <dgm:chPref val="3"/>
        </dgm:presLayoutVars>
      </dgm:prSet>
      <dgm:spPr/>
    </dgm:pt>
    <dgm:pt modelId="{A3527663-DDCF-42A3-AC44-7CF3FA436917}" type="pres">
      <dgm:prSet presAssocID="{AB0CA1F7-B128-457C-9DF6-E45B04A9040B}" presName="level3hierChild" presStyleCnt="0"/>
      <dgm:spPr/>
    </dgm:pt>
    <dgm:pt modelId="{A9C0E33A-3880-455C-9262-452C88960972}" type="pres">
      <dgm:prSet presAssocID="{74503B34-58E5-422C-AA81-42EA9BC7E5A3}" presName="conn2-1" presStyleLbl="parChTrans1D3" presStyleIdx="4" presStyleCnt="7"/>
      <dgm:spPr/>
    </dgm:pt>
    <dgm:pt modelId="{AC5D1E58-61AA-40A1-B0B7-4EAB7F96DC8B}" type="pres">
      <dgm:prSet presAssocID="{74503B34-58E5-422C-AA81-42EA9BC7E5A3}" presName="connTx" presStyleLbl="parChTrans1D3" presStyleIdx="4" presStyleCnt="7"/>
      <dgm:spPr/>
    </dgm:pt>
    <dgm:pt modelId="{1CBB3232-35DF-4501-9456-42A284B61AB6}" type="pres">
      <dgm:prSet presAssocID="{8080E6A5-F702-4EC3-9650-E693DD265276}" presName="root2" presStyleCnt="0"/>
      <dgm:spPr/>
    </dgm:pt>
    <dgm:pt modelId="{DC4DAAEF-C2EF-4A22-A319-D6A121066830}" type="pres">
      <dgm:prSet presAssocID="{8080E6A5-F702-4EC3-9650-E693DD265276}" presName="LevelTwoTextNode" presStyleLbl="node3" presStyleIdx="4" presStyleCnt="7" custScaleX="203828" custLinFactNeighborX="-68315" custLinFactNeighborY="6922">
        <dgm:presLayoutVars>
          <dgm:chPref val="3"/>
        </dgm:presLayoutVars>
      </dgm:prSet>
      <dgm:spPr/>
    </dgm:pt>
    <dgm:pt modelId="{E20097F3-A668-43A6-9B95-9307EBA459E5}" type="pres">
      <dgm:prSet presAssocID="{8080E6A5-F702-4EC3-9650-E693DD265276}" presName="level3hierChild" presStyleCnt="0"/>
      <dgm:spPr/>
    </dgm:pt>
    <dgm:pt modelId="{1419ED8C-C772-41B8-80B9-F44987793811}" type="pres">
      <dgm:prSet presAssocID="{33B90C8A-2067-4A67-9A17-6C1A10F84377}" presName="conn2-1" presStyleLbl="parChTrans1D3" presStyleIdx="5" presStyleCnt="7"/>
      <dgm:spPr/>
    </dgm:pt>
    <dgm:pt modelId="{77B05006-E5C2-446E-B563-34C63FAAF312}" type="pres">
      <dgm:prSet presAssocID="{33B90C8A-2067-4A67-9A17-6C1A10F84377}" presName="connTx" presStyleLbl="parChTrans1D3" presStyleIdx="5" presStyleCnt="7"/>
      <dgm:spPr/>
    </dgm:pt>
    <dgm:pt modelId="{073B848D-5C04-4244-B372-A66077ECE52F}" type="pres">
      <dgm:prSet presAssocID="{54AC0E12-E5A0-4F13-916A-AE6917B5B78D}" presName="root2" presStyleCnt="0"/>
      <dgm:spPr/>
    </dgm:pt>
    <dgm:pt modelId="{60BECAE0-B1C2-4776-AA9C-1966C40112E9}" type="pres">
      <dgm:prSet presAssocID="{54AC0E12-E5A0-4F13-916A-AE6917B5B78D}" presName="LevelTwoTextNode" presStyleLbl="node3" presStyleIdx="5" presStyleCnt="7" custScaleX="170114" custScaleY="99720" custLinFactNeighborX="-58408" custLinFactNeighborY="7255">
        <dgm:presLayoutVars>
          <dgm:chPref val="3"/>
        </dgm:presLayoutVars>
      </dgm:prSet>
      <dgm:spPr/>
    </dgm:pt>
    <dgm:pt modelId="{6243E507-DAC6-4E27-9B1B-2AA9CC0CA3A2}" type="pres">
      <dgm:prSet presAssocID="{54AC0E12-E5A0-4F13-916A-AE6917B5B78D}" presName="level3hierChild" presStyleCnt="0"/>
      <dgm:spPr/>
    </dgm:pt>
    <dgm:pt modelId="{A0AE8474-B8D5-4C0F-A400-0809EAC6184E}" type="pres">
      <dgm:prSet presAssocID="{76F4C904-37AD-45EB-8AA0-316F43D4F745}" presName="conn2-1" presStyleLbl="parChTrans1D3" presStyleIdx="6" presStyleCnt="7"/>
      <dgm:spPr/>
    </dgm:pt>
    <dgm:pt modelId="{203699C2-D7A8-409B-8A7A-F5DCB7C8908C}" type="pres">
      <dgm:prSet presAssocID="{76F4C904-37AD-45EB-8AA0-316F43D4F745}" presName="connTx" presStyleLbl="parChTrans1D3" presStyleIdx="6" presStyleCnt="7"/>
      <dgm:spPr/>
    </dgm:pt>
    <dgm:pt modelId="{708C7B28-B0C7-42E3-B8DA-C6E4AB671E64}" type="pres">
      <dgm:prSet presAssocID="{79E87294-D637-4EEA-9C4B-F9EE1B92E5F8}" presName="root2" presStyleCnt="0"/>
      <dgm:spPr/>
    </dgm:pt>
    <dgm:pt modelId="{32A8AF64-C60C-4111-BF46-9BB47AF0D2A4}" type="pres">
      <dgm:prSet presAssocID="{79E87294-D637-4EEA-9C4B-F9EE1B92E5F8}" presName="LevelTwoTextNode" presStyleLbl="node3" presStyleIdx="6" presStyleCnt="7" custScaleX="192143" custLinFactNeighborX="-62472" custLinFactNeighborY="-769">
        <dgm:presLayoutVars>
          <dgm:chPref val="3"/>
        </dgm:presLayoutVars>
      </dgm:prSet>
      <dgm:spPr/>
    </dgm:pt>
    <dgm:pt modelId="{C3AF58AE-85A0-4C57-92A9-FA08DB2043EA}" type="pres">
      <dgm:prSet presAssocID="{79E87294-D637-4EEA-9C4B-F9EE1B92E5F8}" presName="level3hierChild" presStyleCnt="0"/>
      <dgm:spPr/>
    </dgm:pt>
    <dgm:pt modelId="{C81A21E3-D00C-4544-9105-CBFD24818C08}" type="pres">
      <dgm:prSet presAssocID="{FE34775C-CDE6-44E4-83A5-D9D6A1B554FD}" presName="conn2-1" presStyleLbl="parChTrans1D2" presStyleIdx="1" presStyleCnt="2"/>
      <dgm:spPr/>
    </dgm:pt>
    <dgm:pt modelId="{82A92E98-9B59-4884-A727-BCB056701798}" type="pres">
      <dgm:prSet presAssocID="{FE34775C-CDE6-44E4-83A5-D9D6A1B554FD}" presName="connTx" presStyleLbl="parChTrans1D2" presStyleIdx="1" presStyleCnt="2"/>
      <dgm:spPr/>
    </dgm:pt>
    <dgm:pt modelId="{84B5FC9E-A971-4670-8C06-70F213CAA2A1}" type="pres">
      <dgm:prSet presAssocID="{3696B313-276D-47B6-BDCA-EE8019CBCF54}" presName="root2" presStyleCnt="0"/>
      <dgm:spPr/>
    </dgm:pt>
    <dgm:pt modelId="{32817F47-C09A-41D7-B05B-42EF65551ECA}" type="pres">
      <dgm:prSet presAssocID="{3696B313-276D-47B6-BDCA-EE8019CBCF54}" presName="LevelTwoTextNode" presStyleLbl="node2" presStyleIdx="1" presStyleCnt="2" custLinFactNeighborX="-92587" custLinFactNeighborY="77176">
        <dgm:presLayoutVars>
          <dgm:chPref val="3"/>
        </dgm:presLayoutVars>
      </dgm:prSet>
      <dgm:spPr/>
    </dgm:pt>
    <dgm:pt modelId="{F51A06F4-DD41-4A60-85EF-C724B0F338F0}" type="pres">
      <dgm:prSet presAssocID="{3696B313-276D-47B6-BDCA-EE8019CBCF54}" presName="level3hierChild" presStyleCnt="0"/>
      <dgm:spPr/>
    </dgm:pt>
  </dgm:ptLst>
  <dgm:cxnLst>
    <dgm:cxn modelId="{8C5B430C-A6A7-435E-AD31-8E1E87432793}" srcId="{3EA8C3B7-5B46-43FE-9DAE-C91B42AF4946}" destId="{C3879B89-695F-4EEC-A0E6-0D83C8B929B3}" srcOrd="0" destOrd="0" parTransId="{FE8BEEE0-E595-40CC-B33D-8CEC9FE61B82}" sibTransId="{646BA647-9D7B-426B-93DF-A066C1E7DC69}"/>
    <dgm:cxn modelId="{B221B70F-C2E2-4720-AE84-99973F06747B}" type="presOf" srcId="{6AF51AEF-42E8-460A-9F88-DA50B2F53DA9}" destId="{2EC8838E-0E00-4668-BD76-D9FB5EDD07E1}" srcOrd="0" destOrd="0" presId="urn:microsoft.com/office/officeart/2005/8/layout/hierarchy2"/>
    <dgm:cxn modelId="{B3A6E717-45CB-4914-8256-B765295AD1C8}" type="presOf" srcId="{21A27E23-5479-4F3D-B462-2A63F854696E}" destId="{1C3E356B-B8C2-48F2-94C8-A9E971853557}" srcOrd="0" destOrd="0" presId="urn:microsoft.com/office/officeart/2005/8/layout/hierarchy2"/>
    <dgm:cxn modelId="{9EAC6622-09C9-4301-8763-2A1140D22CED}" type="presOf" srcId="{6291BD33-AC40-4F46-B8A7-B9C0AA95736F}" destId="{0D442C77-9A5E-4F0D-A86B-929D4277029C}" srcOrd="0" destOrd="0" presId="urn:microsoft.com/office/officeart/2005/8/layout/hierarchy2"/>
    <dgm:cxn modelId="{7BD85726-8DF0-4471-93F3-254AD16AEF5B}" type="presOf" srcId="{76F4C904-37AD-45EB-8AA0-316F43D4F745}" destId="{203699C2-D7A8-409B-8A7A-F5DCB7C8908C}" srcOrd="1" destOrd="0" presId="urn:microsoft.com/office/officeart/2005/8/layout/hierarchy2"/>
    <dgm:cxn modelId="{79E7C328-CAB9-4D6C-B966-7BDE1894C028}" type="presOf" srcId="{76F4C904-37AD-45EB-8AA0-316F43D4F745}" destId="{A0AE8474-B8D5-4C0F-A400-0809EAC6184E}" srcOrd="0" destOrd="0" presId="urn:microsoft.com/office/officeart/2005/8/layout/hierarchy2"/>
    <dgm:cxn modelId="{E0D21E29-87F1-4D78-B131-A71A17A42FA2}" type="presOf" srcId="{C3879B89-695F-4EEC-A0E6-0D83C8B929B3}" destId="{62607FDF-031F-430D-A1FA-C5E68B1552FE}" srcOrd="0" destOrd="0" presId="urn:microsoft.com/office/officeart/2005/8/layout/hierarchy2"/>
    <dgm:cxn modelId="{BB0F2B29-13DD-495E-B665-083355B263E1}" srcId="{3EA8C3B7-5B46-43FE-9DAE-C91B42AF4946}" destId="{79E87294-D637-4EEA-9C4B-F9EE1B92E5F8}" srcOrd="6" destOrd="0" parTransId="{76F4C904-37AD-45EB-8AA0-316F43D4F745}" sibTransId="{5292E371-4C6F-4797-9B2E-3EB9133C4076}"/>
    <dgm:cxn modelId="{E925DC30-746F-4BE8-BAD1-354CEE182929}" type="presOf" srcId="{92C0DEE8-E377-4F02-BAE4-369BDC2DB244}" destId="{27A3739D-BD61-449D-AD72-E6FEE3EE18F7}" srcOrd="0" destOrd="0" presId="urn:microsoft.com/office/officeart/2005/8/layout/hierarchy2"/>
    <dgm:cxn modelId="{B8723940-44D1-424D-B695-D365C0109BE4}" type="presOf" srcId="{33B90C8A-2067-4A67-9A17-6C1A10F84377}" destId="{1419ED8C-C772-41B8-80B9-F44987793811}" srcOrd="0" destOrd="0" presId="urn:microsoft.com/office/officeart/2005/8/layout/hierarchy2"/>
    <dgm:cxn modelId="{B65B5141-3BA9-49F5-9428-8F575D7476A0}" type="presOf" srcId="{33B90C8A-2067-4A67-9A17-6C1A10F84377}" destId="{77B05006-E5C2-446E-B563-34C63FAAF312}" srcOrd="1" destOrd="0" presId="urn:microsoft.com/office/officeart/2005/8/layout/hierarchy2"/>
    <dgm:cxn modelId="{78284344-834D-419A-BF5D-EF8528C00CCB}" type="presOf" srcId="{79E87294-D637-4EEA-9C4B-F9EE1B92E5F8}" destId="{32A8AF64-C60C-4111-BF46-9BB47AF0D2A4}" srcOrd="0" destOrd="0" presId="urn:microsoft.com/office/officeart/2005/8/layout/hierarchy2"/>
    <dgm:cxn modelId="{8C8B134E-A332-427A-B190-EA6E7C005017}" srcId="{3EA8C3B7-5B46-43FE-9DAE-C91B42AF4946}" destId="{AB0CA1F7-B128-457C-9DF6-E45B04A9040B}" srcOrd="3" destOrd="0" parTransId="{EA32AE75-10C4-4AD9-82C7-AC96440E4564}" sibTransId="{B9510790-7BFE-472A-8CBE-2E8E1CF78B1F}"/>
    <dgm:cxn modelId="{AE39AD51-0732-4F3E-9E91-33FE27CE8DBC}" type="presOf" srcId="{FE34775C-CDE6-44E4-83A5-D9D6A1B554FD}" destId="{C81A21E3-D00C-4544-9105-CBFD24818C08}" srcOrd="0" destOrd="0" presId="urn:microsoft.com/office/officeart/2005/8/layout/hierarchy2"/>
    <dgm:cxn modelId="{97253053-CB7C-46A6-825B-91A7530ECE26}" type="presOf" srcId="{FE8BEEE0-E595-40CC-B33D-8CEC9FE61B82}" destId="{C408445D-7299-4A07-9E29-81221AF797C1}" srcOrd="0" destOrd="0" presId="urn:microsoft.com/office/officeart/2005/8/layout/hierarchy2"/>
    <dgm:cxn modelId="{FB12E657-5CA4-4E95-B4AF-7269D3327AB5}" type="presOf" srcId="{74503B34-58E5-422C-AA81-42EA9BC7E5A3}" destId="{A9C0E33A-3880-455C-9262-452C88960972}" srcOrd="0" destOrd="0" presId="urn:microsoft.com/office/officeart/2005/8/layout/hierarchy2"/>
    <dgm:cxn modelId="{6893295D-A329-4217-85F6-41FEBE0FFE99}" type="presOf" srcId="{FE34775C-CDE6-44E4-83A5-D9D6A1B554FD}" destId="{82A92E98-9B59-4884-A727-BCB056701798}" srcOrd="1" destOrd="0" presId="urn:microsoft.com/office/officeart/2005/8/layout/hierarchy2"/>
    <dgm:cxn modelId="{2D3AB560-9DAF-4900-BB0C-B8DD72BEF3EF}" type="presOf" srcId="{21A27E23-5479-4F3D-B462-2A63F854696E}" destId="{5054C276-4716-48B7-8F17-189A742CB85E}" srcOrd="1" destOrd="0" presId="urn:microsoft.com/office/officeart/2005/8/layout/hierarchy2"/>
    <dgm:cxn modelId="{899BD162-3F24-41CD-90A3-66C93D00632D}" type="presOf" srcId="{3EA8C3B7-5B46-43FE-9DAE-C91B42AF4946}" destId="{B0379DA6-A326-4B7F-9584-F1BC1EAC0C7F}" srcOrd="0" destOrd="0" presId="urn:microsoft.com/office/officeart/2005/8/layout/hierarchy2"/>
    <dgm:cxn modelId="{2C5CC563-9EA2-4E27-A4BD-5DAB2B061FE9}" srcId="{3EA8C3B7-5B46-43FE-9DAE-C91B42AF4946}" destId="{54AC0E12-E5A0-4F13-916A-AE6917B5B78D}" srcOrd="5" destOrd="0" parTransId="{33B90C8A-2067-4A67-9A17-6C1A10F84377}" sibTransId="{E0B8006B-CAAA-44DA-B740-AACCD3ADC91B}"/>
    <dgm:cxn modelId="{EF6D8677-3557-4621-9302-376EFBBD78B1}" srcId="{6291BD33-AC40-4F46-B8A7-B9C0AA95736F}" destId="{3696B313-276D-47B6-BDCA-EE8019CBCF54}" srcOrd="1" destOrd="0" parTransId="{FE34775C-CDE6-44E4-83A5-D9D6A1B554FD}" sibTransId="{6C09AD38-4A2C-40AC-B3E7-C09097775724}"/>
    <dgm:cxn modelId="{1FC92F7B-8650-4F67-8534-2717FEAFEEAF}" srcId="{6291BD33-AC40-4F46-B8A7-B9C0AA95736F}" destId="{3EA8C3B7-5B46-43FE-9DAE-C91B42AF4946}" srcOrd="0" destOrd="0" parTransId="{21A27E23-5479-4F3D-B462-2A63F854696E}" sibTransId="{19DE5112-91C2-4CAB-9472-0EB52362A3C1}"/>
    <dgm:cxn modelId="{2FD66C7E-8039-47DF-981D-937840ADE698}" type="presOf" srcId="{8CE249D6-DC82-4EF6-BB42-93BF4BE74C93}" destId="{083FEE8E-E0FB-4F35-8420-91F0AD39CE60}" srcOrd="0" destOrd="0" presId="urn:microsoft.com/office/officeart/2005/8/layout/hierarchy2"/>
    <dgm:cxn modelId="{7797C882-8F1E-4F32-B522-639C99FB02E5}" type="presOf" srcId="{28E5A0C1-3A56-4889-945B-99AB484DCA7E}" destId="{DFE38892-71FD-4EA8-BFFB-6B273AC6847E}" srcOrd="0" destOrd="0" presId="urn:microsoft.com/office/officeart/2005/8/layout/hierarchy2"/>
    <dgm:cxn modelId="{1759138C-F060-4350-9CEC-0A18252D4464}" type="presOf" srcId="{92C0DEE8-E377-4F02-BAE4-369BDC2DB244}" destId="{777DF4D8-D00A-46B3-9D86-3AE9F57DC47A}" srcOrd="1" destOrd="0" presId="urn:microsoft.com/office/officeart/2005/8/layout/hierarchy2"/>
    <dgm:cxn modelId="{75AFCD92-29EA-49D4-A07A-16A487E4F6FC}" type="presOf" srcId="{6AF51AEF-42E8-460A-9F88-DA50B2F53DA9}" destId="{A8326188-2AF9-4CCE-B525-A092745E8EDF}" srcOrd="1" destOrd="0" presId="urn:microsoft.com/office/officeart/2005/8/layout/hierarchy2"/>
    <dgm:cxn modelId="{6298F694-2BFB-49B6-AD11-0EC16538127A}" srcId="{3EA8C3B7-5B46-43FE-9DAE-C91B42AF4946}" destId="{8080E6A5-F702-4EC3-9650-E693DD265276}" srcOrd="4" destOrd="0" parTransId="{74503B34-58E5-422C-AA81-42EA9BC7E5A3}" sibTransId="{1399BC83-BF11-4E6C-A061-60B7CAF6A1FD}"/>
    <dgm:cxn modelId="{3631489D-70BE-4CB2-A557-CDF8F6BBC7DF}" type="presOf" srcId="{AB0CA1F7-B128-457C-9DF6-E45B04A9040B}" destId="{9374B777-E534-4B6A-A325-D17C20590C12}" srcOrd="0" destOrd="0" presId="urn:microsoft.com/office/officeart/2005/8/layout/hierarchy2"/>
    <dgm:cxn modelId="{72D744A9-C012-4C99-A798-E34AC46B6FF4}" srcId="{3EA8C3B7-5B46-43FE-9DAE-C91B42AF4946}" destId="{28E5A0C1-3A56-4889-945B-99AB484DCA7E}" srcOrd="2" destOrd="0" parTransId="{92C0DEE8-E377-4F02-BAE4-369BDC2DB244}" sibTransId="{1FC13063-B605-4BA6-AC9F-ACADC4129F03}"/>
    <dgm:cxn modelId="{A0B4CAAD-B7C0-4A38-9410-1BF5A9BD3FDB}" type="presOf" srcId="{EA32AE75-10C4-4AD9-82C7-AC96440E4564}" destId="{E4E83431-9650-4EF3-A79E-56CC53F3B83F}" srcOrd="1" destOrd="0" presId="urn:microsoft.com/office/officeart/2005/8/layout/hierarchy2"/>
    <dgm:cxn modelId="{A015DAB3-8C40-4CEC-8B89-2989A293321F}" type="presOf" srcId="{74503B34-58E5-422C-AA81-42EA9BC7E5A3}" destId="{AC5D1E58-61AA-40A1-B0B7-4EAB7F96DC8B}" srcOrd="1" destOrd="0" presId="urn:microsoft.com/office/officeart/2005/8/layout/hierarchy2"/>
    <dgm:cxn modelId="{1E465DB5-1F12-407D-A229-2BF12828D11D}" type="presOf" srcId="{FE8BEEE0-E595-40CC-B33D-8CEC9FE61B82}" destId="{1770A23B-36FD-4322-817D-758EBE1EE8C1}" srcOrd="1" destOrd="0" presId="urn:microsoft.com/office/officeart/2005/8/layout/hierarchy2"/>
    <dgm:cxn modelId="{C87CDBB5-AF01-43ED-BC29-8CA502EA32F2}" srcId="{3EA8C3B7-5B46-43FE-9DAE-C91B42AF4946}" destId="{76441DCD-33C8-43A9-B8D2-AD51D1FE8B34}" srcOrd="1" destOrd="0" parTransId="{6AF51AEF-42E8-460A-9F88-DA50B2F53DA9}" sibTransId="{11D967A8-7FB6-4806-9295-D6A12736511D}"/>
    <dgm:cxn modelId="{0A2237B7-F0D3-4729-9B70-62659F4A8B19}" type="presOf" srcId="{76441DCD-33C8-43A9-B8D2-AD51D1FE8B34}" destId="{E07CFF0F-2598-41EF-81D1-C54EBFFC6709}" srcOrd="0" destOrd="0" presId="urn:microsoft.com/office/officeart/2005/8/layout/hierarchy2"/>
    <dgm:cxn modelId="{BECB18BC-5160-44CE-9092-84E32CF548E1}" type="presOf" srcId="{8080E6A5-F702-4EC3-9650-E693DD265276}" destId="{DC4DAAEF-C2EF-4A22-A319-D6A121066830}" srcOrd="0" destOrd="0" presId="urn:microsoft.com/office/officeart/2005/8/layout/hierarchy2"/>
    <dgm:cxn modelId="{6468C5E4-6044-41E0-B9AE-C01A491BA1C4}" srcId="{8CE249D6-DC82-4EF6-BB42-93BF4BE74C93}" destId="{6291BD33-AC40-4F46-B8A7-B9C0AA95736F}" srcOrd="0" destOrd="0" parTransId="{9ADB04BA-08F8-4475-876C-0A2F9230D6B9}" sibTransId="{92FF2A15-051F-412B-AE05-12DCF46928EE}"/>
    <dgm:cxn modelId="{C583F3F8-D80A-4895-80A0-E102C90B1583}" type="presOf" srcId="{EA32AE75-10C4-4AD9-82C7-AC96440E4564}" destId="{7B1EE3AC-9A13-4482-832E-ABC98F649590}" srcOrd="0" destOrd="0" presId="urn:microsoft.com/office/officeart/2005/8/layout/hierarchy2"/>
    <dgm:cxn modelId="{660FC8FA-F206-4890-8B0D-ECD4B34BA743}" type="presOf" srcId="{54AC0E12-E5A0-4F13-916A-AE6917B5B78D}" destId="{60BECAE0-B1C2-4776-AA9C-1966C40112E9}" srcOrd="0" destOrd="0" presId="urn:microsoft.com/office/officeart/2005/8/layout/hierarchy2"/>
    <dgm:cxn modelId="{27E7D5FA-2CFC-4268-BA2A-C20D6455A575}" type="presOf" srcId="{3696B313-276D-47B6-BDCA-EE8019CBCF54}" destId="{32817F47-C09A-41D7-B05B-42EF65551ECA}" srcOrd="0" destOrd="0" presId="urn:microsoft.com/office/officeart/2005/8/layout/hierarchy2"/>
    <dgm:cxn modelId="{34DCDE21-35B5-4458-8C49-5F3C1FCC9F45}" type="presParOf" srcId="{083FEE8E-E0FB-4F35-8420-91F0AD39CE60}" destId="{F50BDF00-9151-46ED-8C90-63D6EFA670DB}" srcOrd="0" destOrd="0" presId="urn:microsoft.com/office/officeart/2005/8/layout/hierarchy2"/>
    <dgm:cxn modelId="{332E9FF0-A719-4B79-8CDA-1F97159B68D3}" type="presParOf" srcId="{F50BDF00-9151-46ED-8C90-63D6EFA670DB}" destId="{0D442C77-9A5E-4F0D-A86B-929D4277029C}" srcOrd="0" destOrd="0" presId="urn:microsoft.com/office/officeart/2005/8/layout/hierarchy2"/>
    <dgm:cxn modelId="{EEB4AAB3-A2E2-42D5-8252-CBE463E85134}" type="presParOf" srcId="{F50BDF00-9151-46ED-8C90-63D6EFA670DB}" destId="{3BC9064B-C9AC-43C7-8351-19AF3B361BC3}" srcOrd="1" destOrd="0" presId="urn:microsoft.com/office/officeart/2005/8/layout/hierarchy2"/>
    <dgm:cxn modelId="{1943BA05-35D8-4022-A71C-18AE86DDD459}" type="presParOf" srcId="{3BC9064B-C9AC-43C7-8351-19AF3B361BC3}" destId="{1C3E356B-B8C2-48F2-94C8-A9E971853557}" srcOrd="0" destOrd="0" presId="urn:microsoft.com/office/officeart/2005/8/layout/hierarchy2"/>
    <dgm:cxn modelId="{F1DC70E3-F7A5-41B1-B107-8B55C6678995}" type="presParOf" srcId="{1C3E356B-B8C2-48F2-94C8-A9E971853557}" destId="{5054C276-4716-48B7-8F17-189A742CB85E}" srcOrd="0" destOrd="0" presId="urn:microsoft.com/office/officeart/2005/8/layout/hierarchy2"/>
    <dgm:cxn modelId="{535965E3-F126-460B-A855-01EC8098AC43}" type="presParOf" srcId="{3BC9064B-C9AC-43C7-8351-19AF3B361BC3}" destId="{3DF98A37-FC3E-4428-841A-3CCD0B1E925F}" srcOrd="1" destOrd="0" presId="urn:microsoft.com/office/officeart/2005/8/layout/hierarchy2"/>
    <dgm:cxn modelId="{245EEA85-1B39-4769-9E52-80338C86114D}" type="presParOf" srcId="{3DF98A37-FC3E-4428-841A-3CCD0B1E925F}" destId="{B0379DA6-A326-4B7F-9584-F1BC1EAC0C7F}" srcOrd="0" destOrd="0" presId="urn:microsoft.com/office/officeart/2005/8/layout/hierarchy2"/>
    <dgm:cxn modelId="{A2314F4E-C5D2-43B0-B68D-AAD2DCD6F4B1}" type="presParOf" srcId="{3DF98A37-FC3E-4428-841A-3CCD0B1E925F}" destId="{50E2E868-53A3-480E-A415-412741B289B6}" srcOrd="1" destOrd="0" presId="urn:microsoft.com/office/officeart/2005/8/layout/hierarchy2"/>
    <dgm:cxn modelId="{785A04D7-E174-4A17-B707-6FF7962AF919}" type="presParOf" srcId="{50E2E868-53A3-480E-A415-412741B289B6}" destId="{C408445D-7299-4A07-9E29-81221AF797C1}" srcOrd="0" destOrd="0" presId="urn:microsoft.com/office/officeart/2005/8/layout/hierarchy2"/>
    <dgm:cxn modelId="{34C12A13-078D-488F-A369-B00C7CD5BE31}" type="presParOf" srcId="{C408445D-7299-4A07-9E29-81221AF797C1}" destId="{1770A23B-36FD-4322-817D-758EBE1EE8C1}" srcOrd="0" destOrd="0" presId="urn:microsoft.com/office/officeart/2005/8/layout/hierarchy2"/>
    <dgm:cxn modelId="{0E0941E6-2542-42B9-8406-3C790404044B}" type="presParOf" srcId="{50E2E868-53A3-480E-A415-412741B289B6}" destId="{1E2D9BAC-B82E-498E-898C-08226F35CFFF}" srcOrd="1" destOrd="0" presId="urn:microsoft.com/office/officeart/2005/8/layout/hierarchy2"/>
    <dgm:cxn modelId="{C507EE4B-6A91-4686-B74E-1581175F779B}" type="presParOf" srcId="{1E2D9BAC-B82E-498E-898C-08226F35CFFF}" destId="{62607FDF-031F-430D-A1FA-C5E68B1552FE}" srcOrd="0" destOrd="0" presId="urn:microsoft.com/office/officeart/2005/8/layout/hierarchy2"/>
    <dgm:cxn modelId="{E32462C6-7655-4C3D-AA4E-3BFFE2B23874}" type="presParOf" srcId="{1E2D9BAC-B82E-498E-898C-08226F35CFFF}" destId="{5AF6CDB2-1D17-46B0-BE95-E55AFAA27AF4}" srcOrd="1" destOrd="0" presId="urn:microsoft.com/office/officeart/2005/8/layout/hierarchy2"/>
    <dgm:cxn modelId="{9FF79B11-5112-452C-B4B8-027BAE3BBF91}" type="presParOf" srcId="{50E2E868-53A3-480E-A415-412741B289B6}" destId="{2EC8838E-0E00-4668-BD76-D9FB5EDD07E1}" srcOrd="2" destOrd="0" presId="urn:microsoft.com/office/officeart/2005/8/layout/hierarchy2"/>
    <dgm:cxn modelId="{CED0E93F-63E4-4EC0-9599-579FE4FA67F3}" type="presParOf" srcId="{2EC8838E-0E00-4668-BD76-D9FB5EDD07E1}" destId="{A8326188-2AF9-4CCE-B525-A092745E8EDF}" srcOrd="0" destOrd="0" presId="urn:microsoft.com/office/officeart/2005/8/layout/hierarchy2"/>
    <dgm:cxn modelId="{9663274C-3392-4AE8-B058-593A2D5FC126}" type="presParOf" srcId="{50E2E868-53A3-480E-A415-412741B289B6}" destId="{D27EBB42-DC5E-43BF-94DA-0AB6C52C5308}" srcOrd="3" destOrd="0" presId="urn:microsoft.com/office/officeart/2005/8/layout/hierarchy2"/>
    <dgm:cxn modelId="{1FA21FF6-B0C5-4A97-9197-FA73BF3659C2}" type="presParOf" srcId="{D27EBB42-DC5E-43BF-94DA-0AB6C52C5308}" destId="{E07CFF0F-2598-41EF-81D1-C54EBFFC6709}" srcOrd="0" destOrd="0" presId="urn:microsoft.com/office/officeart/2005/8/layout/hierarchy2"/>
    <dgm:cxn modelId="{12E126F3-255A-4C1A-AD15-47DE8725CD28}" type="presParOf" srcId="{D27EBB42-DC5E-43BF-94DA-0AB6C52C5308}" destId="{6C9A338D-6FC5-4521-8C67-AB55AA84130F}" srcOrd="1" destOrd="0" presId="urn:microsoft.com/office/officeart/2005/8/layout/hierarchy2"/>
    <dgm:cxn modelId="{51F4F69D-9CE4-482E-903F-13FAD9CEBD0A}" type="presParOf" srcId="{50E2E868-53A3-480E-A415-412741B289B6}" destId="{27A3739D-BD61-449D-AD72-E6FEE3EE18F7}" srcOrd="4" destOrd="0" presId="urn:microsoft.com/office/officeart/2005/8/layout/hierarchy2"/>
    <dgm:cxn modelId="{B9C3BF72-EC1A-4AD5-9A3B-36F7BCCEBADC}" type="presParOf" srcId="{27A3739D-BD61-449D-AD72-E6FEE3EE18F7}" destId="{777DF4D8-D00A-46B3-9D86-3AE9F57DC47A}" srcOrd="0" destOrd="0" presId="urn:microsoft.com/office/officeart/2005/8/layout/hierarchy2"/>
    <dgm:cxn modelId="{D1432432-EAF5-45CE-AE03-5667A71BD2B8}" type="presParOf" srcId="{50E2E868-53A3-480E-A415-412741B289B6}" destId="{CACF1EA0-262B-497A-B3E2-0DF161DBAB6F}" srcOrd="5" destOrd="0" presId="urn:microsoft.com/office/officeart/2005/8/layout/hierarchy2"/>
    <dgm:cxn modelId="{04A7ED86-D61E-4F08-A7D3-EA4C175505CE}" type="presParOf" srcId="{CACF1EA0-262B-497A-B3E2-0DF161DBAB6F}" destId="{DFE38892-71FD-4EA8-BFFB-6B273AC6847E}" srcOrd="0" destOrd="0" presId="urn:microsoft.com/office/officeart/2005/8/layout/hierarchy2"/>
    <dgm:cxn modelId="{D56E0A62-2070-463A-B6C1-6A1ED3FA5C55}" type="presParOf" srcId="{CACF1EA0-262B-497A-B3E2-0DF161DBAB6F}" destId="{FFEF00E1-3875-4D5B-A0D8-920713EE162B}" srcOrd="1" destOrd="0" presId="urn:microsoft.com/office/officeart/2005/8/layout/hierarchy2"/>
    <dgm:cxn modelId="{C89934F1-697D-4131-96CB-10D82DCDB82A}" type="presParOf" srcId="{50E2E868-53A3-480E-A415-412741B289B6}" destId="{7B1EE3AC-9A13-4482-832E-ABC98F649590}" srcOrd="6" destOrd="0" presId="urn:microsoft.com/office/officeart/2005/8/layout/hierarchy2"/>
    <dgm:cxn modelId="{6976438C-628F-4950-A407-03D42FEF5A4F}" type="presParOf" srcId="{7B1EE3AC-9A13-4482-832E-ABC98F649590}" destId="{E4E83431-9650-4EF3-A79E-56CC53F3B83F}" srcOrd="0" destOrd="0" presId="urn:microsoft.com/office/officeart/2005/8/layout/hierarchy2"/>
    <dgm:cxn modelId="{C192D988-0C82-442F-AE0C-9EC1894106F4}" type="presParOf" srcId="{50E2E868-53A3-480E-A415-412741B289B6}" destId="{ACE82B91-288C-4F18-B8DA-C706CAC95255}" srcOrd="7" destOrd="0" presId="urn:microsoft.com/office/officeart/2005/8/layout/hierarchy2"/>
    <dgm:cxn modelId="{FBF7DDF5-F41D-4DBB-A4E1-8FEE18B22C37}" type="presParOf" srcId="{ACE82B91-288C-4F18-B8DA-C706CAC95255}" destId="{9374B777-E534-4B6A-A325-D17C20590C12}" srcOrd="0" destOrd="0" presId="urn:microsoft.com/office/officeart/2005/8/layout/hierarchy2"/>
    <dgm:cxn modelId="{D8204AD9-BB18-42D9-80D7-F7953CA85E0A}" type="presParOf" srcId="{ACE82B91-288C-4F18-B8DA-C706CAC95255}" destId="{A3527663-DDCF-42A3-AC44-7CF3FA436917}" srcOrd="1" destOrd="0" presId="urn:microsoft.com/office/officeart/2005/8/layout/hierarchy2"/>
    <dgm:cxn modelId="{D0B329DC-03E9-40E5-98D6-EE6111E857CC}" type="presParOf" srcId="{50E2E868-53A3-480E-A415-412741B289B6}" destId="{A9C0E33A-3880-455C-9262-452C88960972}" srcOrd="8" destOrd="0" presId="urn:microsoft.com/office/officeart/2005/8/layout/hierarchy2"/>
    <dgm:cxn modelId="{99363E67-A8D7-4E03-BAE9-12A94F97DD9C}" type="presParOf" srcId="{A9C0E33A-3880-455C-9262-452C88960972}" destId="{AC5D1E58-61AA-40A1-B0B7-4EAB7F96DC8B}" srcOrd="0" destOrd="0" presId="urn:microsoft.com/office/officeart/2005/8/layout/hierarchy2"/>
    <dgm:cxn modelId="{32E76585-B897-48F8-B1B2-AA45949D636C}" type="presParOf" srcId="{50E2E868-53A3-480E-A415-412741B289B6}" destId="{1CBB3232-35DF-4501-9456-42A284B61AB6}" srcOrd="9" destOrd="0" presId="urn:microsoft.com/office/officeart/2005/8/layout/hierarchy2"/>
    <dgm:cxn modelId="{3FA02E78-901E-4F17-BB9D-124309E24680}" type="presParOf" srcId="{1CBB3232-35DF-4501-9456-42A284B61AB6}" destId="{DC4DAAEF-C2EF-4A22-A319-D6A121066830}" srcOrd="0" destOrd="0" presId="urn:microsoft.com/office/officeart/2005/8/layout/hierarchy2"/>
    <dgm:cxn modelId="{30A35A51-89F2-4D3D-945D-771FCCD2650F}" type="presParOf" srcId="{1CBB3232-35DF-4501-9456-42A284B61AB6}" destId="{E20097F3-A668-43A6-9B95-9307EBA459E5}" srcOrd="1" destOrd="0" presId="urn:microsoft.com/office/officeart/2005/8/layout/hierarchy2"/>
    <dgm:cxn modelId="{A2290C23-C98E-4048-86F6-56B01E1343B6}" type="presParOf" srcId="{50E2E868-53A3-480E-A415-412741B289B6}" destId="{1419ED8C-C772-41B8-80B9-F44987793811}" srcOrd="10" destOrd="0" presId="urn:microsoft.com/office/officeart/2005/8/layout/hierarchy2"/>
    <dgm:cxn modelId="{A082FF69-6027-41C0-8805-17A4F76B786B}" type="presParOf" srcId="{1419ED8C-C772-41B8-80B9-F44987793811}" destId="{77B05006-E5C2-446E-B563-34C63FAAF312}" srcOrd="0" destOrd="0" presId="urn:microsoft.com/office/officeart/2005/8/layout/hierarchy2"/>
    <dgm:cxn modelId="{1856DC96-2187-4098-AC6B-A6E3DA458F6A}" type="presParOf" srcId="{50E2E868-53A3-480E-A415-412741B289B6}" destId="{073B848D-5C04-4244-B372-A66077ECE52F}" srcOrd="11" destOrd="0" presId="urn:microsoft.com/office/officeart/2005/8/layout/hierarchy2"/>
    <dgm:cxn modelId="{93DC405A-2964-4913-AB34-8BDA4CF186B3}" type="presParOf" srcId="{073B848D-5C04-4244-B372-A66077ECE52F}" destId="{60BECAE0-B1C2-4776-AA9C-1966C40112E9}" srcOrd="0" destOrd="0" presId="urn:microsoft.com/office/officeart/2005/8/layout/hierarchy2"/>
    <dgm:cxn modelId="{65681D12-DA6F-4EF1-87DD-9AFECDAE0D55}" type="presParOf" srcId="{073B848D-5C04-4244-B372-A66077ECE52F}" destId="{6243E507-DAC6-4E27-9B1B-2AA9CC0CA3A2}" srcOrd="1" destOrd="0" presId="urn:microsoft.com/office/officeart/2005/8/layout/hierarchy2"/>
    <dgm:cxn modelId="{97DEFA32-2852-44E3-9AA4-E5A7637AF604}" type="presParOf" srcId="{50E2E868-53A3-480E-A415-412741B289B6}" destId="{A0AE8474-B8D5-4C0F-A400-0809EAC6184E}" srcOrd="12" destOrd="0" presId="urn:microsoft.com/office/officeart/2005/8/layout/hierarchy2"/>
    <dgm:cxn modelId="{3FDD29A2-80D2-41A2-BC6A-3189E226D613}" type="presParOf" srcId="{A0AE8474-B8D5-4C0F-A400-0809EAC6184E}" destId="{203699C2-D7A8-409B-8A7A-F5DCB7C8908C}" srcOrd="0" destOrd="0" presId="urn:microsoft.com/office/officeart/2005/8/layout/hierarchy2"/>
    <dgm:cxn modelId="{639E237A-D7B4-4196-972D-0D7AB01B0833}" type="presParOf" srcId="{50E2E868-53A3-480E-A415-412741B289B6}" destId="{708C7B28-B0C7-42E3-B8DA-C6E4AB671E64}" srcOrd="13" destOrd="0" presId="urn:microsoft.com/office/officeart/2005/8/layout/hierarchy2"/>
    <dgm:cxn modelId="{D3CD11F5-12C6-4416-B84E-5AAF0A1CAAEA}" type="presParOf" srcId="{708C7B28-B0C7-42E3-B8DA-C6E4AB671E64}" destId="{32A8AF64-C60C-4111-BF46-9BB47AF0D2A4}" srcOrd="0" destOrd="0" presId="urn:microsoft.com/office/officeart/2005/8/layout/hierarchy2"/>
    <dgm:cxn modelId="{8C51B829-4C78-4965-9644-1E22101D5511}" type="presParOf" srcId="{708C7B28-B0C7-42E3-B8DA-C6E4AB671E64}" destId="{C3AF58AE-85A0-4C57-92A9-FA08DB2043EA}" srcOrd="1" destOrd="0" presId="urn:microsoft.com/office/officeart/2005/8/layout/hierarchy2"/>
    <dgm:cxn modelId="{5B85B6F2-6D6F-4552-984F-D40439BE4952}" type="presParOf" srcId="{3BC9064B-C9AC-43C7-8351-19AF3B361BC3}" destId="{C81A21E3-D00C-4544-9105-CBFD24818C08}" srcOrd="2" destOrd="0" presId="urn:microsoft.com/office/officeart/2005/8/layout/hierarchy2"/>
    <dgm:cxn modelId="{010D5DA4-E8B7-4DDE-9BA8-AE81BE73B452}" type="presParOf" srcId="{C81A21E3-D00C-4544-9105-CBFD24818C08}" destId="{82A92E98-9B59-4884-A727-BCB056701798}" srcOrd="0" destOrd="0" presId="urn:microsoft.com/office/officeart/2005/8/layout/hierarchy2"/>
    <dgm:cxn modelId="{6DB3CC51-6CBF-44C8-A1E9-3F5D70CEF0CF}" type="presParOf" srcId="{3BC9064B-C9AC-43C7-8351-19AF3B361BC3}" destId="{84B5FC9E-A971-4670-8C06-70F213CAA2A1}" srcOrd="3" destOrd="0" presId="urn:microsoft.com/office/officeart/2005/8/layout/hierarchy2"/>
    <dgm:cxn modelId="{63BC7B04-E97F-41C3-A29C-221EB47BEF50}" type="presParOf" srcId="{84B5FC9E-A971-4670-8C06-70F213CAA2A1}" destId="{32817F47-C09A-41D7-B05B-42EF65551ECA}" srcOrd="0" destOrd="0" presId="urn:microsoft.com/office/officeart/2005/8/layout/hierarchy2"/>
    <dgm:cxn modelId="{F0FD7DA0-1426-49E4-BCE0-5C3DE69F63C8}" type="presParOf" srcId="{84B5FC9E-A971-4670-8C06-70F213CAA2A1}" destId="{F51A06F4-DD41-4A60-85EF-C724B0F338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54E4-BE75-44F4-BD92-018122AD67F0}">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E90DC-9AED-4531-B4E0-201353C796F6}">
      <dsp:nvSpPr>
        <dsp:cNvPr id="0" name=""/>
        <dsp:cNvSpPr/>
      </dsp:nvSpPr>
      <dsp:spPr>
        <a:xfrm>
          <a:off x="3449" y="1305401"/>
          <a:ext cx="3210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Exposure </a:t>
          </a:r>
        </a:p>
      </dsp:txBody>
      <dsp:txXfrm>
        <a:off x="88415" y="1390367"/>
        <a:ext cx="3040297" cy="1570603"/>
      </dsp:txXfrm>
    </dsp:sp>
    <dsp:sp modelId="{141289FA-29E7-44FC-8BEE-474186E1D3FD}">
      <dsp:nvSpPr>
        <dsp:cNvPr id="0" name=""/>
        <dsp:cNvSpPr/>
      </dsp:nvSpPr>
      <dsp:spPr>
        <a:xfrm>
          <a:off x="3652685" y="1305401"/>
          <a:ext cx="3210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LTBI</a:t>
          </a:r>
        </a:p>
      </dsp:txBody>
      <dsp:txXfrm>
        <a:off x="3737651" y="1390367"/>
        <a:ext cx="3040297" cy="1570603"/>
      </dsp:txXfrm>
    </dsp:sp>
    <dsp:sp modelId="{7BBEF0F4-879B-4CEA-A172-28F159975FD2}">
      <dsp:nvSpPr>
        <dsp:cNvPr id="0" name=""/>
        <dsp:cNvSpPr/>
      </dsp:nvSpPr>
      <dsp:spPr>
        <a:xfrm>
          <a:off x="7301920" y="1305401"/>
          <a:ext cx="321022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Active TB</a:t>
          </a:r>
        </a:p>
      </dsp:txBody>
      <dsp:txXfrm>
        <a:off x="7386886" y="1390367"/>
        <a:ext cx="304029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42C77-9A5E-4F0D-A86B-929D4277029C}">
      <dsp:nvSpPr>
        <dsp:cNvPr id="0" name=""/>
        <dsp:cNvSpPr/>
      </dsp:nvSpPr>
      <dsp:spPr>
        <a:xfrm>
          <a:off x="421822" y="3286408"/>
          <a:ext cx="152017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Tuberculosis </a:t>
          </a:r>
        </a:p>
      </dsp:txBody>
      <dsp:txXfrm>
        <a:off x="444084" y="3308670"/>
        <a:ext cx="1475652" cy="715564"/>
      </dsp:txXfrm>
    </dsp:sp>
    <dsp:sp modelId="{1C3E356B-B8C2-48F2-94C8-A9E971853557}">
      <dsp:nvSpPr>
        <dsp:cNvPr id="0" name=""/>
        <dsp:cNvSpPr/>
      </dsp:nvSpPr>
      <dsp:spPr>
        <a:xfrm rot="18048357">
          <a:off x="1740191" y="3299782"/>
          <a:ext cx="827303" cy="22763"/>
        </a:xfrm>
        <a:custGeom>
          <a:avLst/>
          <a:gdLst/>
          <a:ahLst/>
          <a:cxnLst/>
          <a:rect l="0" t="0" r="0" b="0"/>
          <a:pathLst>
            <a:path>
              <a:moveTo>
                <a:pt x="0" y="11381"/>
              </a:moveTo>
              <a:lnTo>
                <a:pt x="827303"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3160" y="3290481"/>
        <a:ext cx="41365" cy="41365"/>
      </dsp:txXfrm>
    </dsp:sp>
    <dsp:sp modelId="{B0379DA6-A326-4B7F-9584-F1BC1EAC0C7F}">
      <dsp:nvSpPr>
        <dsp:cNvPr id="0" name=""/>
        <dsp:cNvSpPr/>
      </dsp:nvSpPr>
      <dsp:spPr>
        <a:xfrm>
          <a:off x="2365687" y="2575831"/>
          <a:ext cx="152017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Intrathoracic </a:t>
          </a:r>
        </a:p>
      </dsp:txBody>
      <dsp:txXfrm>
        <a:off x="2387949" y="2598093"/>
        <a:ext cx="1475652" cy="715564"/>
      </dsp:txXfrm>
    </dsp:sp>
    <dsp:sp modelId="{C408445D-7299-4A07-9E29-81221AF797C1}">
      <dsp:nvSpPr>
        <dsp:cNvPr id="0" name=""/>
        <dsp:cNvSpPr/>
      </dsp:nvSpPr>
      <dsp:spPr>
        <a:xfrm rot="17709197">
          <a:off x="3118975" y="1737158"/>
          <a:ext cx="2667633" cy="22763"/>
        </a:xfrm>
        <a:custGeom>
          <a:avLst/>
          <a:gdLst/>
          <a:ahLst/>
          <a:cxnLst/>
          <a:rect l="0" t="0" r="0" b="0"/>
          <a:pathLst>
            <a:path>
              <a:moveTo>
                <a:pt x="0" y="11381"/>
              </a:moveTo>
              <a:lnTo>
                <a:pt x="2667633"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86101" y="1681849"/>
        <a:ext cx="133381" cy="133381"/>
      </dsp:txXfrm>
    </dsp:sp>
    <dsp:sp modelId="{62607FDF-031F-430D-A1FA-C5E68B1552FE}">
      <dsp:nvSpPr>
        <dsp:cNvPr id="0" name=""/>
        <dsp:cNvSpPr/>
      </dsp:nvSpPr>
      <dsp:spPr>
        <a:xfrm>
          <a:off x="5019719" y="161160"/>
          <a:ext cx="3689439"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Isolated lymphadenopathy</a:t>
          </a:r>
        </a:p>
      </dsp:txBody>
      <dsp:txXfrm>
        <a:off x="5041981" y="183422"/>
        <a:ext cx="3644915" cy="715564"/>
      </dsp:txXfrm>
    </dsp:sp>
    <dsp:sp modelId="{2EC8838E-0E00-4668-BD76-D9FB5EDD07E1}">
      <dsp:nvSpPr>
        <dsp:cNvPr id="0" name=""/>
        <dsp:cNvSpPr/>
      </dsp:nvSpPr>
      <dsp:spPr>
        <a:xfrm rot="18250334">
          <a:off x="3462358" y="2145097"/>
          <a:ext cx="1932419" cy="22763"/>
        </a:xfrm>
        <a:custGeom>
          <a:avLst/>
          <a:gdLst/>
          <a:ahLst/>
          <a:cxnLst/>
          <a:rect l="0" t="0" r="0" b="0"/>
          <a:pathLst>
            <a:path>
              <a:moveTo>
                <a:pt x="0" y="11381"/>
              </a:moveTo>
              <a:lnTo>
                <a:pt x="1932419"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380257" y="2108169"/>
        <a:ext cx="96620" cy="96620"/>
      </dsp:txXfrm>
    </dsp:sp>
    <dsp:sp modelId="{E07CFF0F-2598-41EF-81D1-C54EBFFC6709}">
      <dsp:nvSpPr>
        <dsp:cNvPr id="0" name=""/>
        <dsp:cNvSpPr/>
      </dsp:nvSpPr>
      <dsp:spPr>
        <a:xfrm>
          <a:off x="4971271" y="977038"/>
          <a:ext cx="3689439"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Progressive primary infection</a:t>
          </a:r>
        </a:p>
      </dsp:txBody>
      <dsp:txXfrm>
        <a:off x="4993533" y="999300"/>
        <a:ext cx="3644915" cy="715564"/>
      </dsp:txXfrm>
    </dsp:sp>
    <dsp:sp modelId="{27A3739D-BD61-449D-AD72-E6FEE3EE18F7}">
      <dsp:nvSpPr>
        <dsp:cNvPr id="0" name=""/>
        <dsp:cNvSpPr/>
      </dsp:nvSpPr>
      <dsp:spPr>
        <a:xfrm rot="19438367">
          <a:off x="3770331" y="2589206"/>
          <a:ext cx="1208114" cy="22763"/>
        </a:xfrm>
        <a:custGeom>
          <a:avLst/>
          <a:gdLst/>
          <a:ahLst/>
          <a:cxnLst/>
          <a:rect l="0" t="0" r="0" b="0"/>
          <a:pathLst>
            <a:path>
              <a:moveTo>
                <a:pt x="0" y="11381"/>
              </a:moveTo>
              <a:lnTo>
                <a:pt x="1208114"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4185" y="2570385"/>
        <a:ext cx="60405" cy="60405"/>
      </dsp:txXfrm>
    </dsp:sp>
    <dsp:sp modelId="{DFE38892-71FD-4EA8-BFFB-6B273AC6847E}">
      <dsp:nvSpPr>
        <dsp:cNvPr id="0" name=""/>
        <dsp:cNvSpPr/>
      </dsp:nvSpPr>
      <dsp:spPr>
        <a:xfrm>
          <a:off x="4862912" y="1865255"/>
          <a:ext cx="3867087"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Bronchial disease </a:t>
          </a:r>
        </a:p>
      </dsp:txBody>
      <dsp:txXfrm>
        <a:off x="4885174" y="1887517"/>
        <a:ext cx="3822563" cy="715564"/>
      </dsp:txXfrm>
    </dsp:sp>
    <dsp:sp modelId="{7B1EE3AC-9A13-4482-832E-ABC98F649590}">
      <dsp:nvSpPr>
        <dsp:cNvPr id="0" name=""/>
        <dsp:cNvSpPr/>
      </dsp:nvSpPr>
      <dsp:spPr>
        <a:xfrm rot="618300">
          <a:off x="3877855" y="3033318"/>
          <a:ext cx="993066" cy="22763"/>
        </a:xfrm>
        <a:custGeom>
          <a:avLst/>
          <a:gdLst/>
          <a:ahLst/>
          <a:cxnLst/>
          <a:rect l="0" t="0" r="0" b="0"/>
          <a:pathLst>
            <a:path>
              <a:moveTo>
                <a:pt x="0" y="11381"/>
              </a:moveTo>
              <a:lnTo>
                <a:pt x="993066"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49562" y="3019873"/>
        <a:ext cx="49653" cy="49653"/>
      </dsp:txXfrm>
    </dsp:sp>
    <dsp:sp modelId="{9374B777-E534-4B6A-A325-D17C20590C12}">
      <dsp:nvSpPr>
        <dsp:cNvPr id="0" name=""/>
        <dsp:cNvSpPr/>
      </dsp:nvSpPr>
      <dsp:spPr>
        <a:xfrm>
          <a:off x="4862912" y="2753479"/>
          <a:ext cx="3819338"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Complicated lymph node disease </a:t>
          </a:r>
        </a:p>
      </dsp:txBody>
      <dsp:txXfrm>
        <a:off x="4885174" y="2775741"/>
        <a:ext cx="3774814" cy="715564"/>
      </dsp:txXfrm>
    </dsp:sp>
    <dsp:sp modelId="{A9C0E33A-3880-455C-9262-452C88960972}">
      <dsp:nvSpPr>
        <dsp:cNvPr id="0" name=""/>
        <dsp:cNvSpPr/>
      </dsp:nvSpPr>
      <dsp:spPr>
        <a:xfrm rot="2699987">
          <a:off x="3683514" y="3433014"/>
          <a:ext cx="1381749" cy="22763"/>
        </a:xfrm>
        <a:custGeom>
          <a:avLst/>
          <a:gdLst/>
          <a:ahLst/>
          <a:cxnLst/>
          <a:rect l="0" t="0" r="0" b="0"/>
          <a:pathLst>
            <a:path>
              <a:moveTo>
                <a:pt x="0" y="11381"/>
              </a:moveTo>
              <a:lnTo>
                <a:pt x="1381749"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39845" y="3409852"/>
        <a:ext cx="69087" cy="69087"/>
      </dsp:txXfrm>
    </dsp:sp>
    <dsp:sp modelId="{DC4DAAEF-C2EF-4A22-A319-D6A121066830}">
      <dsp:nvSpPr>
        <dsp:cNvPr id="0" name=""/>
        <dsp:cNvSpPr/>
      </dsp:nvSpPr>
      <dsp:spPr>
        <a:xfrm>
          <a:off x="4862912" y="3552872"/>
          <a:ext cx="309854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Acute </a:t>
          </a:r>
          <a:r>
            <a:rPr lang="en-US" sz="1600" kern="1200" dirty="0" err="1"/>
            <a:t>pnemina</a:t>
          </a:r>
          <a:r>
            <a:rPr lang="en-US" sz="1600" kern="1200" dirty="0"/>
            <a:t> </a:t>
          </a:r>
        </a:p>
      </dsp:txBody>
      <dsp:txXfrm>
        <a:off x="4885174" y="3575134"/>
        <a:ext cx="3054022" cy="715564"/>
      </dsp:txXfrm>
    </dsp:sp>
    <dsp:sp modelId="{1419ED8C-C772-41B8-80B9-F44987793811}">
      <dsp:nvSpPr>
        <dsp:cNvPr id="0" name=""/>
        <dsp:cNvSpPr/>
      </dsp:nvSpPr>
      <dsp:spPr>
        <a:xfrm rot="3520310">
          <a:off x="3365283" y="3870798"/>
          <a:ext cx="2168815" cy="22763"/>
        </a:xfrm>
        <a:custGeom>
          <a:avLst/>
          <a:gdLst/>
          <a:ahLst/>
          <a:cxnLst/>
          <a:rect l="0" t="0" r="0" b="0"/>
          <a:pathLst>
            <a:path>
              <a:moveTo>
                <a:pt x="0" y="11381"/>
              </a:moveTo>
              <a:lnTo>
                <a:pt x="2168815"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395470" y="3827960"/>
        <a:ext cx="108440" cy="108440"/>
      </dsp:txXfrm>
    </dsp:sp>
    <dsp:sp modelId="{60BECAE0-B1C2-4776-AA9C-1966C40112E9}">
      <dsp:nvSpPr>
        <dsp:cNvPr id="0" name=""/>
        <dsp:cNvSpPr/>
      </dsp:nvSpPr>
      <dsp:spPr>
        <a:xfrm>
          <a:off x="5013516" y="4429505"/>
          <a:ext cx="2586033" cy="757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Adult type (reactivation )</a:t>
          </a:r>
        </a:p>
      </dsp:txBody>
      <dsp:txXfrm>
        <a:off x="5035716" y="4451705"/>
        <a:ext cx="2541633" cy="713560"/>
      </dsp:txXfrm>
    </dsp:sp>
    <dsp:sp modelId="{A0AE8474-B8D5-4C0F-A400-0809EAC6184E}">
      <dsp:nvSpPr>
        <dsp:cNvPr id="0" name=""/>
        <dsp:cNvSpPr/>
      </dsp:nvSpPr>
      <dsp:spPr>
        <a:xfrm rot="4091905">
          <a:off x="2983837" y="4276823"/>
          <a:ext cx="2869927" cy="22763"/>
        </a:xfrm>
        <a:custGeom>
          <a:avLst/>
          <a:gdLst/>
          <a:ahLst/>
          <a:cxnLst/>
          <a:rect l="0" t="0" r="0" b="0"/>
          <a:pathLst>
            <a:path>
              <a:moveTo>
                <a:pt x="0" y="11381"/>
              </a:moveTo>
              <a:lnTo>
                <a:pt x="2869927" y="113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347052" y="4216456"/>
        <a:ext cx="143496" cy="143496"/>
      </dsp:txXfrm>
    </dsp:sp>
    <dsp:sp modelId="{32A8AF64-C60C-4111-BF46-9BB47AF0D2A4}">
      <dsp:nvSpPr>
        <dsp:cNvPr id="0" name=""/>
        <dsp:cNvSpPr/>
      </dsp:nvSpPr>
      <dsp:spPr>
        <a:xfrm>
          <a:off x="4951736" y="5240489"/>
          <a:ext cx="2920913"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Pleural disease </a:t>
          </a:r>
        </a:p>
      </dsp:txBody>
      <dsp:txXfrm>
        <a:off x="4973998" y="5262751"/>
        <a:ext cx="2876389" cy="715564"/>
      </dsp:txXfrm>
    </dsp:sp>
    <dsp:sp modelId="{C81A21E3-D00C-4544-9105-CBFD24818C08}">
      <dsp:nvSpPr>
        <dsp:cNvPr id="0" name=""/>
        <dsp:cNvSpPr/>
      </dsp:nvSpPr>
      <dsp:spPr>
        <a:xfrm rot="3724550">
          <a:off x="1701477" y="4054766"/>
          <a:ext cx="904732" cy="22763"/>
        </a:xfrm>
        <a:custGeom>
          <a:avLst/>
          <a:gdLst/>
          <a:ahLst/>
          <a:cxnLst/>
          <a:rect l="0" t="0" r="0" b="0"/>
          <a:pathLst>
            <a:path>
              <a:moveTo>
                <a:pt x="0" y="11381"/>
              </a:moveTo>
              <a:lnTo>
                <a:pt x="904732"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225" y="4043530"/>
        <a:ext cx="45236" cy="45236"/>
      </dsp:txXfrm>
    </dsp:sp>
    <dsp:sp modelId="{32817F47-C09A-41D7-B05B-42EF65551ECA}">
      <dsp:nvSpPr>
        <dsp:cNvPr id="0" name=""/>
        <dsp:cNvSpPr/>
      </dsp:nvSpPr>
      <dsp:spPr>
        <a:xfrm>
          <a:off x="2365687" y="4085800"/>
          <a:ext cx="1520176" cy="760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t>Extrathoracic</a:t>
          </a:r>
          <a:r>
            <a:rPr lang="en-US" sz="1600" kern="1200" dirty="0"/>
            <a:t> </a:t>
          </a:r>
        </a:p>
      </dsp:txBody>
      <dsp:txXfrm>
        <a:off x="2387949" y="4108062"/>
        <a:ext cx="1475652" cy="7155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51E38-6323-4471-BCD6-5E2BCC6D4FF1}" type="datetimeFigureOut">
              <a:rPr lang="en-US" smtClean="0"/>
              <a:t>5/17/22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165F0-B6E9-4083-97CA-22E02D4BF393}" type="slidenum">
              <a:rPr lang="en-US" smtClean="0"/>
              <a:t>‹#›</a:t>
            </a:fld>
            <a:endParaRPr lang="en-US"/>
          </a:p>
        </p:txBody>
      </p:sp>
    </p:spTree>
    <p:extLst>
      <p:ext uri="{BB962C8B-B14F-4D97-AF65-F5344CB8AC3E}">
        <p14:creationId xmlns:p14="http://schemas.microsoft.com/office/powerpoint/2010/main" val="288268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C1534-B02B-4364-BB2C-B5E58AF1C210}" type="slidenum">
              <a:rPr lang="en-US" smtClean="0"/>
              <a:t>15</a:t>
            </a:fld>
            <a:endParaRPr lang="en-US"/>
          </a:p>
        </p:txBody>
      </p:sp>
    </p:spTree>
    <p:extLst>
      <p:ext uri="{BB962C8B-B14F-4D97-AF65-F5344CB8AC3E}">
        <p14:creationId xmlns:p14="http://schemas.microsoft.com/office/powerpoint/2010/main" val="42440000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03" name="Shape 160803"/>
        <p:cNvGrpSpPr/>
        <p:nvPr/>
      </p:nvGrpSpPr>
      <p:grpSpPr>
        <a:xfrm>
          <a:off x="0" y="0"/>
          <a:ext cx="0" cy="0"/>
          <a:chOff x="0" y="0"/>
          <a:chExt cx="0" cy="0"/>
        </a:xfrm>
      </p:grpSpPr>
      <p:sp>
        <p:nvSpPr>
          <p:cNvPr id="160804" name="Google Shape;160804;g59c3ed458e14962f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805" name="Google Shape;160805;g59c3ed458e14962f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806" name="Google Shape;160806;g59c3ed458e14962f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51AFBB-AC5C-496D-9D1F-46FD5857F1CE}"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81823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1AFBB-AC5C-496D-9D1F-46FD5857F1CE}"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175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1AFBB-AC5C-496D-9D1F-46FD5857F1CE}"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90608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949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823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680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288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781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630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386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59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51AFBB-AC5C-496D-9D1F-46FD5857F1CE}"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734253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797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645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561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51AFBB-AC5C-496D-9D1F-46FD5857F1CE}" type="datetimeFigureOut">
              <a:rPr lang="en-US" smtClean="0"/>
              <a:t>5/17/22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48504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51AFBB-AC5C-496D-9D1F-46FD5857F1CE}"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1621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51AFBB-AC5C-496D-9D1F-46FD5857F1CE}" type="datetimeFigureOut">
              <a:rPr lang="en-US" smtClean="0"/>
              <a:t>5/17/22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342074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51AFBB-AC5C-496D-9D1F-46FD5857F1CE}" type="datetimeFigureOut">
              <a:rPr lang="en-US" smtClean="0"/>
              <a:t>5/17/22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26186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1AFBB-AC5C-496D-9D1F-46FD5857F1CE}" type="datetimeFigureOut">
              <a:rPr lang="en-US" smtClean="0"/>
              <a:t>5/17/22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4615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51AFBB-AC5C-496D-9D1F-46FD5857F1CE}"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90825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51AFBB-AC5C-496D-9D1F-46FD5857F1CE}" type="datetimeFigureOut">
              <a:rPr lang="en-US" smtClean="0"/>
              <a:t>5/17/22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A079D-2A7E-4B06-8A4D-B79B5427F049}" type="slidenum">
              <a:rPr lang="en-US" smtClean="0"/>
              <a:t>‹#›</a:t>
            </a:fld>
            <a:endParaRPr lang="en-US"/>
          </a:p>
        </p:txBody>
      </p:sp>
    </p:spTree>
    <p:extLst>
      <p:ext uri="{BB962C8B-B14F-4D97-AF65-F5344CB8AC3E}">
        <p14:creationId xmlns:p14="http://schemas.microsoft.com/office/powerpoint/2010/main" val="157362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1AFBB-AC5C-496D-9D1F-46FD5857F1CE}" type="datetimeFigureOut">
              <a:rPr lang="en-US" smtClean="0"/>
              <a:t>5/17/22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079D-2A7E-4B06-8A4D-B79B5427F049}" type="slidenum">
              <a:rPr lang="en-US" smtClean="0"/>
              <a:t>‹#›</a:t>
            </a:fld>
            <a:endParaRPr lang="en-US"/>
          </a:p>
        </p:txBody>
      </p:sp>
    </p:spTree>
    <p:extLst>
      <p:ext uri="{BB962C8B-B14F-4D97-AF65-F5344CB8AC3E}">
        <p14:creationId xmlns:p14="http://schemas.microsoft.com/office/powerpoint/2010/main" val="223479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1B23A-FBEC-45E2-8F08-7E976ED51EC1}" type="datetimeFigureOut">
              <a:rPr lang="en-GB" smtClean="0">
                <a:solidFill>
                  <a:prstClr val="black">
                    <a:tint val="75000"/>
                  </a:prstClr>
                </a:solidFill>
              </a:rPr>
              <a:pPr/>
              <a:t>17/05/2022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DA176-A9B0-494C-9E90-7CC9709B9C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82131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7.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Tuberculosis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29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2992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3727269" y="972480"/>
            <a:ext cx="1619794" cy="1950720"/>
          </a:xfrm>
          <a:prstGeom prst="wedgeRoundRectCallout">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rgbClr val="FF0000"/>
                </a:solidFill>
              </a:rPr>
              <a:t>Risk factors for transmission and infection  </a:t>
            </a:r>
          </a:p>
        </p:txBody>
      </p:sp>
      <p:sp>
        <p:nvSpPr>
          <p:cNvPr id="6" name="Rounded Rectangular Callout 5"/>
          <p:cNvSpPr/>
          <p:nvPr/>
        </p:nvSpPr>
        <p:spPr>
          <a:xfrm rot="10800000">
            <a:off x="6619875" y="5029200"/>
            <a:ext cx="1562100" cy="1828800"/>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3698" y="5388570"/>
            <a:ext cx="1314451" cy="923330"/>
          </a:xfrm>
          <a:prstGeom prst="rect">
            <a:avLst/>
          </a:prstGeom>
          <a:noFill/>
        </p:spPr>
        <p:txBody>
          <a:bodyPr wrap="square" rtlCol="0">
            <a:spAutoFit/>
          </a:bodyPr>
          <a:lstStyle/>
          <a:p>
            <a:r>
              <a:rPr lang="en-US" dirty="0">
                <a:solidFill>
                  <a:srgbClr val="FF0000"/>
                </a:solidFill>
              </a:rPr>
              <a:t>Risk </a:t>
            </a:r>
            <a:r>
              <a:rPr lang="en-US" dirty="0" err="1">
                <a:solidFill>
                  <a:srgbClr val="FF0000"/>
                </a:solidFill>
              </a:rPr>
              <a:t>facrors</a:t>
            </a:r>
            <a:r>
              <a:rPr lang="en-US" dirty="0">
                <a:solidFill>
                  <a:srgbClr val="FF0000"/>
                </a:solidFill>
              </a:rPr>
              <a:t> for progression </a:t>
            </a:r>
          </a:p>
        </p:txBody>
      </p:sp>
    </p:spTree>
    <p:extLst>
      <p:ext uri="{BB962C8B-B14F-4D97-AF65-F5344CB8AC3E}">
        <p14:creationId xmlns:p14="http://schemas.microsoft.com/office/powerpoint/2010/main" val="1028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57" y="0"/>
            <a:ext cx="10515600" cy="1325563"/>
          </a:xfrm>
        </p:spPr>
        <p:txBody>
          <a:bodyPr>
            <a:normAutofit/>
          </a:bodyPr>
          <a:lstStyle/>
          <a:p>
            <a:r>
              <a:rPr lang="en-US" sz="3500" dirty="0"/>
              <a:t>Persons at Increased Risk for Progression of LTBI to TB Disease</a:t>
            </a:r>
          </a:p>
        </p:txBody>
      </p:sp>
      <p:pic>
        <p:nvPicPr>
          <p:cNvPr id="4" name="Content Placeholder 3"/>
          <p:cNvPicPr>
            <a:picLocks noGrp="1" noChangeAspect="1"/>
          </p:cNvPicPr>
          <p:nvPr>
            <p:ph idx="1"/>
          </p:nvPr>
        </p:nvPicPr>
        <p:blipFill>
          <a:blip r:embed="rId2"/>
          <a:stretch>
            <a:fillRect/>
          </a:stretch>
        </p:blipFill>
        <p:spPr>
          <a:xfrm>
            <a:off x="1063487" y="1325563"/>
            <a:ext cx="10177670" cy="5363472"/>
          </a:xfrm>
          <a:prstGeom prst="rect">
            <a:avLst/>
          </a:prstGeom>
        </p:spPr>
      </p:pic>
    </p:spTree>
    <p:extLst>
      <p:ext uri="{BB962C8B-B14F-4D97-AF65-F5344CB8AC3E}">
        <p14:creationId xmlns:p14="http://schemas.microsoft.com/office/powerpoint/2010/main" val="278979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08" y="2482160"/>
            <a:ext cx="10515600" cy="1325563"/>
          </a:xfrm>
        </p:spPr>
        <p:txBody>
          <a:bodyPr>
            <a:normAutofit/>
          </a:bodyPr>
          <a:lstStyle/>
          <a:p>
            <a:pPr algn="ctr"/>
            <a:r>
              <a:rPr lang="en-US" sz="5500" b="1" dirty="0"/>
              <a:t>Clinical classification of tuberculosis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2005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b="1" dirty="0">
                <a:solidFill>
                  <a:srgbClr val="FF0000"/>
                </a:solidFill>
              </a:rPr>
              <a:t>Latent tuberculosis</a:t>
            </a:r>
          </a:p>
          <a:p>
            <a:r>
              <a:rPr lang="en-US" b="1" dirty="0">
                <a:solidFill>
                  <a:srgbClr val="FF0000"/>
                </a:solidFill>
              </a:rPr>
              <a:t> </a:t>
            </a:r>
            <a:r>
              <a:rPr lang="en-US" dirty="0"/>
              <a:t>describes the asymptomatic stage of infection with </a:t>
            </a:r>
            <a:r>
              <a:rPr lang="en-US" i="1" dirty="0"/>
              <a:t>M. tuberculosis</a:t>
            </a:r>
            <a:r>
              <a:rPr lang="en-US" dirty="0"/>
              <a:t>. The tuberculin skin test (TST) or interferon-gamma release assay (IGRA) is positive, but the chest radiograph is normal or shows healed infection .</a:t>
            </a:r>
          </a:p>
          <a:p>
            <a:r>
              <a:rPr lang="en-US" dirty="0">
                <a:solidFill>
                  <a:srgbClr val="FF0000"/>
                </a:solidFill>
              </a:rPr>
              <a:t>There is no clinical manifestation and no mycobacteria detection by culture </a:t>
            </a:r>
            <a:r>
              <a:rPr lang="en-US" dirty="0"/>
              <a:t>.</a:t>
            </a:r>
          </a:p>
        </p:txBody>
      </p:sp>
    </p:spTree>
    <p:extLst>
      <p:ext uri="{BB962C8B-B14F-4D97-AF65-F5344CB8AC3E}">
        <p14:creationId xmlns:p14="http://schemas.microsoft.com/office/powerpoint/2010/main" val="2685012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20000"/>
          </a:bodyPr>
          <a:lstStyle/>
          <a:p>
            <a:pPr marL="0" indent="0">
              <a:buNone/>
            </a:pPr>
            <a:r>
              <a:rPr lang="en-US" b="1" dirty="0">
                <a:solidFill>
                  <a:srgbClr val="FF0000"/>
                </a:solidFill>
              </a:rPr>
              <a:t>Tuberculosis disease </a:t>
            </a:r>
          </a:p>
          <a:p>
            <a:r>
              <a:rPr lang="en-US" dirty="0"/>
              <a:t>occurs when there are clinical signs and symptoms and/or an abnormal chest radiograph or other </a:t>
            </a:r>
            <a:r>
              <a:rPr lang="en-US" dirty="0" err="1"/>
              <a:t>extrapulmonary</a:t>
            </a:r>
            <a:r>
              <a:rPr lang="en-US" dirty="0"/>
              <a:t> manifestation.</a:t>
            </a:r>
          </a:p>
          <a:p>
            <a:r>
              <a:rPr lang="en-US" dirty="0"/>
              <a:t> The interval between latent tuberculosis and the onset of disease may be several weeks in children or many decades in adults. </a:t>
            </a:r>
          </a:p>
          <a:p>
            <a:r>
              <a:rPr lang="en-US" dirty="0"/>
              <a:t>In young children, tuberculosis usually develops as an immediate complication of the primary infection, and the distinction between infection and disease may be less obvious.</a:t>
            </a:r>
          </a:p>
          <a:p>
            <a:r>
              <a:rPr lang="en-US" dirty="0"/>
              <a:t> Primary tuberculosis in children is often an asymptomatic infection. Often the disease is manifested by a positive TST or IGRA with mild abnormalities on the chest radiograph, such as atelectasis or an infiltrate accompanied by hilar or other adenopathy (</a:t>
            </a:r>
            <a:r>
              <a:rPr lang="en-US" dirty="0" err="1"/>
              <a:t>Ghon</a:t>
            </a:r>
            <a:r>
              <a:rPr lang="en-US" dirty="0"/>
              <a:t> complex). </a:t>
            </a:r>
          </a:p>
          <a:p>
            <a:r>
              <a:rPr lang="en-US" dirty="0"/>
              <a:t>Malaise, low-grade fever, erythema </a:t>
            </a:r>
            <a:r>
              <a:rPr lang="en-US" dirty="0" err="1"/>
              <a:t>nodosum</a:t>
            </a:r>
            <a:r>
              <a:rPr lang="en-US" dirty="0"/>
              <a:t>, or symptoms resulting from lymph node enlargement may occur after the development of delayed hypersensitivity</a:t>
            </a:r>
          </a:p>
        </p:txBody>
      </p:sp>
    </p:spTree>
    <p:extLst>
      <p:ext uri="{BB962C8B-B14F-4D97-AF65-F5344CB8AC3E}">
        <p14:creationId xmlns:p14="http://schemas.microsoft.com/office/powerpoint/2010/main" val="340204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A576-2F05-4371-95BD-0E3582A8D256}"/>
              </a:ext>
            </a:extLst>
          </p:cNvPr>
          <p:cNvSpPr>
            <a:spLocks noGrp="1"/>
          </p:cNvSpPr>
          <p:nvPr>
            <p:ph type="title"/>
          </p:nvPr>
        </p:nvSpPr>
        <p:spPr/>
        <p:txBody>
          <a:bodyPr/>
          <a:lstStyle/>
          <a:p>
            <a:r>
              <a:rPr lang="en-US" altLang="en-US" dirty="0"/>
              <a:t> </a:t>
            </a:r>
            <a:endParaRPr lang="ar-JO" dirty="0"/>
          </a:p>
        </p:txBody>
      </p:sp>
      <p:graphicFrame>
        <p:nvGraphicFramePr>
          <p:cNvPr id="5" name="Diagram 4"/>
          <p:cNvGraphicFramePr/>
          <p:nvPr>
            <p:extLst>
              <p:ext uri="{D42A27DB-BD31-4B8C-83A1-F6EECF244321}">
                <p14:modId xmlns:p14="http://schemas.microsoft.com/office/powerpoint/2010/main" val="2188687292"/>
              </p:ext>
            </p:extLst>
          </p:nvPr>
        </p:nvGraphicFramePr>
        <p:xfrm>
          <a:off x="626165" y="365125"/>
          <a:ext cx="11413435" cy="6010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46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ISOLATED LYMPHADENOPATHY</a:t>
            </a:r>
            <a:endParaRPr lang="en-US" dirty="0">
              <a:solidFill>
                <a:schemeClr val="accent6"/>
              </a:solidFill>
            </a:endParaRPr>
          </a:p>
        </p:txBody>
      </p:sp>
      <p:sp>
        <p:nvSpPr>
          <p:cNvPr id="3" name="Content Placeholder 2"/>
          <p:cNvSpPr>
            <a:spLocks noGrp="1"/>
          </p:cNvSpPr>
          <p:nvPr>
            <p:ph idx="1"/>
          </p:nvPr>
        </p:nvSpPr>
        <p:spPr>
          <a:xfrm>
            <a:off x="609600" y="1600201"/>
            <a:ext cx="6437243" cy="4525963"/>
          </a:xfrm>
        </p:spPr>
        <p:txBody>
          <a:bodyPr>
            <a:normAutofit fontScale="92500" lnSpcReduction="20000"/>
          </a:bodyPr>
          <a:lstStyle/>
          <a:p>
            <a:r>
              <a:rPr lang="en-US" dirty="0"/>
              <a:t>The hallmark of childhood pulmonary TB is enlargement of the regional hilar, mediastinal, or </a:t>
            </a:r>
            <a:r>
              <a:rPr lang="en-US" dirty="0" err="1"/>
              <a:t>subcarinal</a:t>
            </a:r>
            <a:r>
              <a:rPr lang="en-US" dirty="0"/>
              <a:t> lymph nodes .</a:t>
            </a:r>
          </a:p>
          <a:p>
            <a:r>
              <a:rPr lang="en-US" dirty="0"/>
              <a:t>on chest x-ray When thoracic adenopathy is isolated without other findings, it usually causes few or no clinical signs or symptoms. </a:t>
            </a:r>
          </a:p>
          <a:p>
            <a:r>
              <a:rPr lang="en-US" dirty="0"/>
              <a:t>This manifestation is most common soon after exposure, usually as part of active case finding.</a:t>
            </a:r>
          </a:p>
        </p:txBody>
      </p:sp>
      <p:pic>
        <p:nvPicPr>
          <p:cNvPr id="4" name="Picture 3"/>
          <p:cNvPicPr>
            <a:picLocks noChangeAspect="1"/>
          </p:cNvPicPr>
          <p:nvPr/>
        </p:nvPicPr>
        <p:blipFill>
          <a:blip r:embed="rId2"/>
          <a:stretch>
            <a:fillRect/>
          </a:stretch>
        </p:blipFill>
        <p:spPr>
          <a:xfrm>
            <a:off x="7369447" y="1729409"/>
            <a:ext cx="3871709" cy="4631634"/>
          </a:xfrm>
          <a:prstGeom prst="rect">
            <a:avLst/>
          </a:prstGeom>
        </p:spPr>
      </p:pic>
    </p:spTree>
    <p:extLst>
      <p:ext uri="{BB962C8B-B14F-4D97-AF65-F5344CB8AC3E}">
        <p14:creationId xmlns:p14="http://schemas.microsoft.com/office/powerpoint/2010/main" val="40651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6713" y="506896"/>
            <a:ext cx="11300791" cy="5874025"/>
          </a:xfrm>
          <a:prstGeom prst="rect">
            <a:avLst/>
          </a:prstGeom>
        </p:spPr>
      </p:pic>
    </p:spTree>
    <p:extLst>
      <p:ext uri="{BB962C8B-B14F-4D97-AF65-F5344CB8AC3E}">
        <p14:creationId xmlns:p14="http://schemas.microsoft.com/office/powerpoint/2010/main" val="228777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47682" y="1600201"/>
            <a:ext cx="5296637" cy="4525963"/>
          </a:xfrm>
          <a:prstGeom prst="rect">
            <a:avLst/>
          </a:prstGeom>
        </p:spPr>
      </p:pic>
    </p:spTree>
    <p:extLst>
      <p:ext uri="{BB962C8B-B14F-4D97-AF65-F5344CB8AC3E}">
        <p14:creationId xmlns:p14="http://schemas.microsoft.com/office/powerpoint/2010/main" val="209009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6835" y="516835"/>
            <a:ext cx="11111947" cy="5609329"/>
          </a:xfrm>
          <a:prstGeom prst="rect">
            <a:avLst/>
          </a:prstGeom>
        </p:spPr>
      </p:pic>
    </p:spTree>
    <p:extLst>
      <p:ext uri="{BB962C8B-B14F-4D97-AF65-F5344CB8AC3E}">
        <p14:creationId xmlns:p14="http://schemas.microsoft.com/office/powerpoint/2010/main" val="363497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 </a:t>
            </a:r>
          </a:p>
        </p:txBody>
      </p:sp>
      <p:sp>
        <p:nvSpPr>
          <p:cNvPr id="3" name="Content Placeholder 2"/>
          <p:cNvSpPr>
            <a:spLocks noGrp="1"/>
          </p:cNvSpPr>
          <p:nvPr>
            <p:ph idx="1"/>
          </p:nvPr>
        </p:nvSpPr>
        <p:spPr/>
        <p:txBody>
          <a:bodyPr/>
          <a:lstStyle/>
          <a:p>
            <a:pPr marL="0" indent="0">
              <a:buNone/>
            </a:pPr>
            <a:r>
              <a:rPr lang="en-US" dirty="0"/>
              <a:t>-</a:t>
            </a:r>
            <a:r>
              <a:rPr lang="tr-TR" dirty="0"/>
              <a:t>Tuberculosis(TB) continues to be a major Worldwide problem</a:t>
            </a:r>
            <a:r>
              <a:rPr lang="en-US" dirty="0"/>
              <a:t> .</a:t>
            </a:r>
          </a:p>
          <a:p>
            <a:pPr marL="0" indent="0">
              <a:buNone/>
            </a:pPr>
            <a:r>
              <a:rPr lang="en-US" dirty="0"/>
              <a:t>-</a:t>
            </a:r>
            <a:r>
              <a:rPr lang="tr-TR" dirty="0"/>
              <a:t> it remains as  significant cause of mortality and morbidity in both children and adults . </a:t>
            </a:r>
            <a:endParaRPr lang="en-US" dirty="0"/>
          </a:p>
          <a:p>
            <a:pPr marL="0" indent="0">
              <a:buNone/>
            </a:pPr>
            <a:r>
              <a:rPr lang="en-US" dirty="0"/>
              <a:t>-</a:t>
            </a:r>
            <a:r>
              <a:rPr lang="tr-TR" dirty="0"/>
              <a:t>Paediatric  (TB) represents a major public health concern worldwide</a:t>
            </a:r>
            <a:r>
              <a:rPr lang="en-US" dirty="0"/>
              <a:t> .</a:t>
            </a:r>
          </a:p>
          <a:p>
            <a:pPr>
              <a:buFontTx/>
              <a:buChar char="-"/>
            </a:pPr>
            <a:r>
              <a:rPr lang="en-US" b="1" dirty="0"/>
              <a:t>It is defined as  </a:t>
            </a:r>
            <a:r>
              <a:rPr lang="en-US" b="1" dirty="0" err="1"/>
              <a:t>airborn</a:t>
            </a:r>
            <a:r>
              <a:rPr lang="en-US" b="1" dirty="0"/>
              <a:t>  disease caused mainly by </a:t>
            </a:r>
            <a:r>
              <a:rPr lang="en-US" b="1" i="1" u="sng" dirty="0"/>
              <a:t>Mycobacterium tuberculosis</a:t>
            </a:r>
            <a:r>
              <a:rPr lang="en-US" b="1" dirty="0"/>
              <a:t> (MTB) .</a:t>
            </a:r>
          </a:p>
          <a:p>
            <a:pPr>
              <a:buFontTx/>
              <a:buChar char="-"/>
            </a:pPr>
            <a:endParaRPr lang="en-US" dirty="0"/>
          </a:p>
        </p:txBody>
      </p:sp>
    </p:spTree>
    <p:extLst>
      <p:ext uri="{BB962C8B-B14F-4D97-AF65-F5344CB8AC3E}">
        <p14:creationId xmlns:p14="http://schemas.microsoft.com/office/powerpoint/2010/main" val="3954361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38539" y="365125"/>
            <a:ext cx="12751904" cy="5646896"/>
          </a:xfrm>
          <a:prstGeom prst="rect">
            <a:avLst/>
          </a:prstGeom>
        </p:spPr>
      </p:pic>
    </p:spTree>
    <p:extLst>
      <p:ext uri="{BB962C8B-B14F-4D97-AF65-F5344CB8AC3E}">
        <p14:creationId xmlns:p14="http://schemas.microsoft.com/office/powerpoint/2010/main" val="344948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95197" y="646044"/>
            <a:ext cx="9939671" cy="5624189"/>
          </a:xfrm>
          <a:prstGeom prst="rect">
            <a:avLst/>
          </a:prstGeom>
        </p:spPr>
      </p:pic>
    </p:spTree>
    <p:extLst>
      <p:ext uri="{BB962C8B-B14F-4D97-AF65-F5344CB8AC3E}">
        <p14:creationId xmlns:p14="http://schemas.microsoft.com/office/powerpoint/2010/main" val="365940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4643" y="715617"/>
            <a:ext cx="10068340" cy="5410547"/>
          </a:xfrm>
          <a:prstGeom prst="rect">
            <a:avLst/>
          </a:prstGeom>
        </p:spPr>
      </p:pic>
    </p:spTree>
    <p:extLst>
      <p:ext uri="{BB962C8B-B14F-4D97-AF65-F5344CB8AC3E}">
        <p14:creationId xmlns:p14="http://schemas.microsoft.com/office/powerpoint/2010/main" val="204654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chemeClr val="accent4">
                    <a:lumMod val="60000"/>
                    <a:lumOff val="40000"/>
                  </a:schemeClr>
                </a:solidFill>
              </a:rPr>
              <a:t>Tuberculous pleural effusion</a:t>
            </a:r>
            <a:r>
              <a:rPr lang="en-US" dirty="0">
                <a:solidFill>
                  <a:schemeClr val="accent4">
                    <a:lumMod val="60000"/>
                    <a:lumOff val="40000"/>
                  </a:schemeClr>
                </a:solidFill>
              </a:rPr>
              <a:t> </a:t>
            </a:r>
          </a:p>
        </p:txBody>
      </p:sp>
      <p:sp>
        <p:nvSpPr>
          <p:cNvPr id="3" name="عنصر نائب للمحتوى 2"/>
          <p:cNvSpPr>
            <a:spLocks noGrp="1"/>
          </p:cNvSpPr>
          <p:nvPr>
            <p:ph idx="1"/>
          </p:nvPr>
        </p:nvSpPr>
        <p:spPr/>
        <p:txBody>
          <a:bodyPr/>
          <a:lstStyle/>
          <a:p>
            <a:r>
              <a:rPr lang="en-US" dirty="0"/>
              <a:t>which may accompany primary infection, generally represents the immune response to the organisms and most commonly occurs in older children or adolescents. </a:t>
            </a:r>
            <a:r>
              <a:rPr lang="en-US" dirty="0" err="1"/>
              <a:t>Pleurocentesis</a:t>
            </a:r>
            <a:r>
              <a:rPr lang="en-US" dirty="0"/>
              <a:t> reveals lymphocytes and an increased protein level, but the pleural fluid usually does not contain bacilli. </a:t>
            </a:r>
          </a:p>
        </p:txBody>
      </p:sp>
    </p:spTree>
    <p:extLst>
      <p:ext uri="{BB962C8B-B14F-4D97-AF65-F5344CB8AC3E}">
        <p14:creationId xmlns:p14="http://schemas.microsoft.com/office/powerpoint/2010/main" val="3753366066"/>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72" name="Shape 160772"/>
        <p:cNvGrpSpPr/>
        <p:nvPr/>
      </p:nvGrpSpPr>
      <p:grpSpPr>
        <a:xfrm>
          <a:off x="0" y="0"/>
          <a:ext cx="0" cy="0"/>
          <a:chOff x="0" y="0"/>
          <a:chExt cx="0" cy="0"/>
        </a:xfrm>
      </p:grpSpPr>
      <p:sp>
        <p:nvSpPr>
          <p:cNvPr id="160773" name="Google Shape;160773;p1"/>
          <p:cNvSpPr txBox="1"/>
          <p:nvPr>
            <p:ph idx="1" type="body"/>
          </p:nvPr>
        </p:nvSpPr>
        <p:spPr>
          <a:xfrm>
            <a:off x="0" y="1"/>
            <a:ext cx="6322800" cy="6666900"/>
          </a:xfrm>
          <a:prstGeom prst="rect">
            <a:avLst/>
          </a:prstGeom>
          <a:noFill/>
          <a:ln>
            <a:noFill/>
          </a:ln>
        </p:spPr>
        <p:txBody>
          <a:bodyPr anchorCtr="0" anchor="t" bIns="45700" lIns="91425" spcFirstLastPara="1" rIns="91425" wrap="square" tIns="45700">
            <a:normAutofit/>
          </a:bodyPr>
          <a:lstStyle/>
          <a:p>
            <a:pPr indent="-235458" lvl="0" marL="228600" rtl="0" algn="l">
              <a:lnSpc>
                <a:spcPct val="90000"/>
              </a:lnSpc>
              <a:spcBef>
                <a:spcPts val="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Pleural TB results from :</a:t>
            </a:r>
            <a:endParaRPr/>
          </a:p>
          <a:p>
            <a:pPr indent="-235458" lvl="0" marL="228600" rtl="0" algn="l">
              <a:lnSpc>
                <a:spcPct val="90000"/>
              </a:lnSpc>
              <a:spcBef>
                <a:spcPts val="100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1- the direct spread of caseous material from a subpleural parenchymal</a:t>
            </a:r>
            <a:endParaRPr/>
          </a:p>
          <a:p>
            <a:pPr indent="-235458" lvl="0" marL="228600" rtl="0" algn="l">
              <a:lnSpc>
                <a:spcPct val="90000"/>
              </a:lnSpc>
              <a:spcBef>
                <a:spcPts val="100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  2-lymph node focus </a:t>
            </a:r>
            <a:endParaRPr/>
          </a:p>
          <a:p>
            <a:pPr indent="-235458" lvl="0" marL="228600" rtl="0" algn="l">
              <a:lnSpc>
                <a:spcPct val="90000"/>
              </a:lnSpc>
              <a:spcBef>
                <a:spcPts val="100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3- from hematogenous spread.</a:t>
            </a:r>
            <a:endParaRPr/>
          </a:p>
          <a:p>
            <a:pPr indent="-235458" lvl="0" marL="228600" rtl="0" algn="l">
              <a:lnSpc>
                <a:spcPct val="90000"/>
              </a:lnSpc>
              <a:spcBef>
                <a:spcPts val="100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 Pleural TB is uncommon in children younger than 6 years of age and rare in those younger than 2 years of age. </a:t>
            </a:r>
            <a:endParaRPr/>
          </a:p>
          <a:p>
            <a:pPr indent="-235458" lvl="0" marL="228600" rtl="0" algn="l">
              <a:lnSpc>
                <a:spcPct val="90000"/>
              </a:lnSpc>
              <a:spcBef>
                <a:spcPts val="100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 The clinical course associated with pleural involvement characteristically begins with acute chest pain, accompanied by high fever in the absence of acute illness, and a dry cough. </a:t>
            </a:r>
            <a:endParaRPr/>
          </a:p>
          <a:p>
            <a:pPr indent="-235458" lvl="0" marL="228600" rtl="0" algn="l">
              <a:lnSpc>
                <a:spcPct val="90000"/>
              </a:lnSpc>
              <a:spcBef>
                <a:spcPts val="1000"/>
              </a:spcBef>
              <a:spcAft>
                <a:spcPts val="0"/>
              </a:spcAft>
              <a:buClr>
                <a:srgbClr val="FE8637"/>
              </a:buClr>
              <a:buSzPts val="1440"/>
              <a:buFont typeface="Trebuchet MS"/>
              <a:buChar char=""/>
            </a:pPr>
            <a:r>
              <a:rPr lang="en-US" sz="1800">
                <a:solidFill>
                  <a:srgbClr val="404040"/>
                </a:solidFill>
                <a:latin typeface="Trebuchet MS"/>
                <a:ea typeface="Trebuchet MS"/>
                <a:cs typeface="Trebuchet MS"/>
                <a:sym typeface="Trebuchet MS"/>
              </a:rPr>
              <a:t>The prognosis for children with tuberculous pleural effusion has always been good compared with other overt forms of TB, even before chemotherapy was available.</a:t>
            </a:r>
            <a:endParaRPr/>
          </a:p>
          <a:p>
            <a:pPr indent="-64135" lvl="0" marL="228600" rtl="0" algn="l">
              <a:lnSpc>
                <a:spcPct val="90000"/>
              </a:lnSpc>
              <a:spcBef>
                <a:spcPts val="1000"/>
              </a:spcBef>
              <a:spcAft>
                <a:spcPts val="0"/>
              </a:spcAft>
              <a:buClr>
                <a:schemeClr val="dk1"/>
              </a:buClr>
              <a:buSzPts val="2800"/>
              <a:buNone/>
            </a:pPr>
            <a:r>
              <a:t/>
            </a:r>
            <a:endParaRPr/>
          </a:p>
        </p:txBody>
      </p:sp>
      <p:pic>
        <p:nvPicPr>
          <p:cNvPr id="160774" name="Google Shape;160774;p1"/>
          <p:cNvPicPr preferRelativeResize="0"/>
          <p:nvPr/>
        </p:nvPicPr>
        <p:blipFill rotWithShape="1">
          <a:blip r:embed="rId2">
            <a:alphaModFix/>
          </a:blip>
          <a:srcRect b="0" l="0" r="0" t="0"/>
          <a:stretch/>
        </p:blipFill>
        <p:spPr>
          <a:xfrm>
            <a:off x="6477000" y="1242391"/>
            <a:ext cx="4406348" cy="46839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75" name="Shape 160775"/>
        <p:cNvGrpSpPr/>
        <p:nvPr/>
      </p:nvGrpSpPr>
      <p:grpSpPr>
        <a:xfrm>
          <a:off x="0" y="0"/>
          <a:ext cx="0" cy="0"/>
          <a:chOff x="0" y="0"/>
          <a:chExt cx="0" cy="0"/>
        </a:xfrm>
      </p:grpSpPr>
      <p:sp>
        <p:nvSpPr>
          <p:cNvPr id="160776" name="Google Shape;160776;p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Reactivation pulmonary tuberculosis</a:t>
            </a:r>
            <a:endParaRPr/>
          </a:p>
        </p:txBody>
      </p:sp>
      <p:sp>
        <p:nvSpPr>
          <p:cNvPr id="160777" name="Google Shape;160777;p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90000"/>
              </a:lnSpc>
              <a:spcBef>
                <a:spcPts val="0"/>
              </a:spcBef>
              <a:spcAft>
                <a:spcPts val="0"/>
              </a:spcAft>
              <a:buClr>
                <a:schemeClr val="dk1"/>
              </a:buClr>
              <a:buSzPct val="100000"/>
              <a:buChar char="•"/>
            </a:pPr>
            <a:r>
              <a:rPr lang="en-US"/>
              <a:t> common in adolescents and typical in adults, usually is confined to apical segments of upper lobes or superior segments of lower lobes.</a:t>
            </a:r>
            <a:endParaRPr/>
          </a:p>
          <a:p>
            <a:pPr indent="0" lvl="0" marL="228600" rtl="0" algn="l">
              <a:lnSpc>
                <a:spcPct val="90000"/>
              </a:lnSpc>
              <a:spcBef>
                <a:spcPts val="0"/>
              </a:spcBef>
              <a:spcAft>
                <a:spcPts val="0"/>
              </a:spcAft>
              <a:buNone/>
            </a:pPr>
            <a:r>
              <a:t/>
            </a:r>
            <a:endParaRPr/>
          </a:p>
          <a:p>
            <a:pPr indent="-215265" lvl="0" marL="228600" rtl="0" algn="l">
              <a:lnSpc>
                <a:spcPct val="90000"/>
              </a:lnSpc>
              <a:spcBef>
                <a:spcPts val="0"/>
              </a:spcBef>
              <a:spcAft>
                <a:spcPts val="0"/>
              </a:spcAft>
              <a:buClr>
                <a:schemeClr val="dk1"/>
              </a:buClr>
              <a:buSzPct val="100000"/>
              <a:buChar char="•"/>
            </a:pPr>
            <a:r>
              <a:rPr lang="en-US"/>
              <a:t> There is usually little lymphadenopathy and no extrathoracic infection. </a:t>
            </a:r>
            <a:endParaRPr/>
          </a:p>
          <a:p>
            <a:pPr indent="0" lvl="0" marL="228600" rtl="0" algn="l">
              <a:lnSpc>
                <a:spcPct val="90000"/>
              </a:lnSpc>
              <a:spcBef>
                <a:spcPts val="0"/>
              </a:spcBef>
              <a:spcAft>
                <a:spcPts val="0"/>
              </a:spcAft>
              <a:buNone/>
            </a:pPr>
            <a:r>
              <a:t/>
            </a:r>
            <a:endParaRPr/>
          </a:p>
          <a:p>
            <a:pPr indent="-215265" lvl="0" marL="228600" rtl="0" algn="l">
              <a:lnSpc>
                <a:spcPct val="90000"/>
              </a:lnSpc>
              <a:spcBef>
                <a:spcPts val="0"/>
              </a:spcBef>
              <a:spcAft>
                <a:spcPts val="0"/>
              </a:spcAft>
              <a:buClr>
                <a:schemeClr val="dk1"/>
              </a:buClr>
              <a:buSzPct val="100000"/>
              <a:buChar char="•"/>
            </a:pPr>
            <a:r>
              <a:rPr lang="en-US"/>
              <a:t>This is a manifestation of a secondary expansion of infection at a site seeded years previously during primary infection. </a:t>
            </a:r>
            <a:endParaRPr/>
          </a:p>
          <a:p>
            <a:pPr indent="0" lvl="0" marL="228600" rtl="0" algn="l">
              <a:lnSpc>
                <a:spcPct val="90000"/>
              </a:lnSpc>
              <a:spcBef>
                <a:spcPts val="0"/>
              </a:spcBef>
              <a:spcAft>
                <a:spcPts val="0"/>
              </a:spcAft>
              <a:buNone/>
            </a:pPr>
            <a:r>
              <a:t/>
            </a:r>
            <a:endParaRPr/>
          </a:p>
          <a:p>
            <a:pPr indent="-215265" lvl="0" marL="228600" rtl="0" algn="l">
              <a:lnSpc>
                <a:spcPct val="90000"/>
              </a:lnSpc>
              <a:spcBef>
                <a:spcPts val="0"/>
              </a:spcBef>
              <a:spcAft>
                <a:spcPts val="0"/>
              </a:spcAft>
              <a:buClr>
                <a:schemeClr val="dk1"/>
              </a:buClr>
              <a:buSzPct val="100000"/>
              <a:buChar char="•"/>
            </a:pPr>
            <a:r>
              <a:rPr lang="en-US"/>
              <a:t>Advanced disease is associated with cavitation and endobronchial spread of bacilli. </a:t>
            </a:r>
            <a:endParaRPr/>
          </a:p>
          <a:p>
            <a:pPr indent="0" lvl="0" marL="228600" rtl="0" algn="l">
              <a:lnSpc>
                <a:spcPct val="90000"/>
              </a:lnSpc>
              <a:spcBef>
                <a:spcPts val="0"/>
              </a:spcBef>
              <a:spcAft>
                <a:spcPts val="0"/>
              </a:spcAft>
              <a:buNone/>
            </a:pPr>
            <a:r>
              <a:t/>
            </a:r>
            <a:endParaRPr/>
          </a:p>
          <a:p>
            <a:pPr indent="-215265" lvl="0" marL="228600" rtl="0" algn="l">
              <a:lnSpc>
                <a:spcPct val="90000"/>
              </a:lnSpc>
              <a:spcBef>
                <a:spcPts val="0"/>
              </a:spcBef>
              <a:spcAft>
                <a:spcPts val="0"/>
              </a:spcAft>
              <a:buClr>
                <a:schemeClr val="dk1"/>
              </a:buClr>
              <a:buSzPct val="100000"/>
              <a:buChar char="•"/>
            </a:pPr>
            <a:r>
              <a:rPr lang="en-US"/>
              <a:t>Symptoms include fever, night sweats, malaise, and weight loss. </a:t>
            </a:r>
            <a:endParaRPr/>
          </a:p>
          <a:p>
            <a:pPr indent="-215265" lvl="0" marL="228600" rtl="0" algn="l">
              <a:lnSpc>
                <a:spcPct val="90000"/>
              </a:lnSpc>
              <a:spcBef>
                <a:spcPts val="0"/>
              </a:spcBef>
              <a:spcAft>
                <a:spcPts val="0"/>
              </a:spcAft>
              <a:buClr>
                <a:schemeClr val="dk1"/>
              </a:buClr>
              <a:buSzPct val="100000"/>
              <a:buChar char="•"/>
            </a:pPr>
            <a:r>
              <a:rPr lang="en-US"/>
              <a:t>A productive cough and hemoptysis often herald cavitation and bronchial erosion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78" name="Shape 160778"/>
        <p:cNvGrpSpPr/>
        <p:nvPr/>
      </p:nvGrpSpPr>
      <p:grpSpPr>
        <a:xfrm>
          <a:off x="0" y="0"/>
          <a:ext cx="0" cy="0"/>
          <a:chOff x="0" y="0"/>
          <a:chExt cx="0" cy="0"/>
        </a:xfrm>
      </p:grpSpPr>
      <p:sp>
        <p:nvSpPr>
          <p:cNvPr id="160779" name="Google Shape;160779;p3"/>
          <p:cNvSpPr txBox="1"/>
          <p:nvPr>
            <p:ph type="title"/>
          </p:nvPr>
        </p:nvSpPr>
        <p:spPr>
          <a:xfrm>
            <a:off x="838200" y="87375"/>
            <a:ext cx="10515600" cy="13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a:solidFill>
                  <a:srgbClr val="FF0000"/>
                </a:solidFill>
              </a:rPr>
              <a:t>Miliary tuberculosis </a:t>
            </a:r>
            <a:endParaRPr/>
          </a:p>
        </p:txBody>
      </p:sp>
      <p:sp>
        <p:nvSpPr>
          <p:cNvPr id="160780" name="Google Shape;160780;p3"/>
          <p:cNvSpPr txBox="1"/>
          <p:nvPr>
            <p:ph idx="1" type="body"/>
          </p:nvPr>
        </p:nvSpPr>
        <p:spPr>
          <a:xfrm>
            <a:off x="155625" y="1825625"/>
            <a:ext cx="11906100" cy="5032500"/>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chemeClr val="dk1"/>
              </a:buClr>
              <a:buSzPct val="100000"/>
              <a:buChar char="•"/>
            </a:pPr>
            <a:r>
              <a:rPr lang="en-US"/>
              <a:t>refers to widespread hematogenous dissemination to multiple organs. </a:t>
            </a:r>
            <a:endParaRPr/>
          </a:p>
          <a:p>
            <a:pPr indent="0" lvl="0" marL="228600" rtl="0" algn="l">
              <a:lnSpc>
                <a:spcPct val="90000"/>
              </a:lnSpc>
              <a:spcBef>
                <a:spcPts val="0"/>
              </a:spcBef>
              <a:spcAft>
                <a:spcPts val="0"/>
              </a:spcAft>
              <a:buNone/>
            </a:pPr>
            <a:r>
              <a:t/>
            </a:r>
            <a:endParaRPr/>
          </a:p>
          <a:p>
            <a:pPr indent="-215265" lvl="0" marL="228600" rtl="0" algn="l">
              <a:lnSpc>
                <a:spcPct val="90000"/>
              </a:lnSpc>
              <a:spcBef>
                <a:spcPts val="0"/>
              </a:spcBef>
              <a:spcAft>
                <a:spcPts val="0"/>
              </a:spcAft>
              <a:buClr>
                <a:schemeClr val="dk1"/>
              </a:buClr>
              <a:buSzPct val="100000"/>
              <a:buChar char="•"/>
            </a:pPr>
            <a:r>
              <a:rPr lang="en-US"/>
              <a:t>The lesions are of roughly the same size as a millet seed, from which the name miliary is derived.</a:t>
            </a:r>
            <a:endParaRPr/>
          </a:p>
          <a:p>
            <a:pPr indent="-215265" lvl="0" marL="228600" rtl="0" algn="l">
              <a:lnSpc>
                <a:spcPct val="90000"/>
              </a:lnSpc>
              <a:spcBef>
                <a:spcPts val="1000"/>
              </a:spcBef>
              <a:spcAft>
                <a:spcPts val="0"/>
              </a:spcAft>
              <a:buClr>
                <a:schemeClr val="dk1"/>
              </a:buClr>
              <a:buSzPct val="100000"/>
              <a:buChar char="•"/>
            </a:pPr>
            <a:r>
              <a:rPr lang="en-US"/>
              <a:t> Miliary tuberculosis is characterized by fever, general malaise, weight loss, lymphadenopathy, night sweats, and hepatosplenomegaly. </a:t>
            </a:r>
            <a:endParaRPr/>
          </a:p>
          <a:p>
            <a:pPr indent="0" lvl="0" marL="0" rtl="0" algn="l">
              <a:lnSpc>
                <a:spcPct val="90000"/>
              </a:lnSpc>
              <a:spcBef>
                <a:spcPts val="1000"/>
              </a:spcBef>
              <a:spcAft>
                <a:spcPts val="0"/>
              </a:spcAft>
              <a:buNone/>
            </a:pPr>
            <a:r>
              <a:t/>
            </a:r>
            <a:endParaRPr/>
          </a:p>
          <a:p>
            <a:pPr indent="-215265" lvl="0" marL="228600" rtl="0" algn="l">
              <a:lnSpc>
                <a:spcPct val="90000"/>
              </a:lnSpc>
              <a:spcBef>
                <a:spcPts val="1000"/>
              </a:spcBef>
              <a:spcAft>
                <a:spcPts val="0"/>
              </a:spcAft>
              <a:buClr>
                <a:schemeClr val="dk1"/>
              </a:buClr>
              <a:buSzPct val="100000"/>
              <a:buChar char="•"/>
            </a:pPr>
            <a:r>
              <a:rPr lang="en-US"/>
              <a:t>Diffuse bilateral pneumonitis is common, and meningitis may be present.</a:t>
            </a:r>
            <a:endParaRPr/>
          </a:p>
          <a:p>
            <a:pPr indent="0" lvl="0" marL="0" rtl="0" algn="l">
              <a:lnSpc>
                <a:spcPct val="90000"/>
              </a:lnSpc>
              <a:spcBef>
                <a:spcPts val="1000"/>
              </a:spcBef>
              <a:spcAft>
                <a:spcPts val="0"/>
              </a:spcAft>
              <a:buNone/>
            </a:pPr>
            <a:r>
              <a:t/>
            </a:r>
            <a:endParaRPr/>
          </a:p>
          <a:p>
            <a:pPr indent="-215265" lvl="0" marL="228600" rtl="0" algn="l">
              <a:lnSpc>
                <a:spcPct val="90000"/>
              </a:lnSpc>
              <a:spcBef>
                <a:spcPts val="1000"/>
              </a:spcBef>
              <a:spcAft>
                <a:spcPts val="0"/>
              </a:spcAft>
              <a:buClr>
                <a:schemeClr val="dk1"/>
              </a:buClr>
              <a:buSzPct val="100000"/>
              <a:buChar char="•"/>
            </a:pPr>
            <a:r>
              <a:rPr lang="en-US"/>
              <a:t> The chest radiograph reveals bilateral miliary infiltrates, showing overwhelming infection.</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lang="en-US"/>
              <a:t>The TST may be nonreactive as a result of anergy. </a:t>
            </a:r>
            <a:endParaRPr/>
          </a:p>
          <a:p>
            <a:pPr indent="0" lvl="0" marL="228600" rtl="0" algn="l">
              <a:lnSpc>
                <a:spcPct val="90000"/>
              </a:lnSpc>
              <a:spcBef>
                <a:spcPts val="1000"/>
              </a:spcBef>
              <a:spcAft>
                <a:spcPts val="0"/>
              </a:spcAft>
              <a:buNone/>
            </a:pPr>
            <a:r>
              <a:t/>
            </a:r>
            <a:endParaRPr/>
          </a:p>
          <a:p>
            <a:pPr indent="-215265" lvl="0" marL="228600" rtl="0" algn="l">
              <a:lnSpc>
                <a:spcPct val="90000"/>
              </a:lnSpc>
              <a:spcBef>
                <a:spcPts val="1000"/>
              </a:spcBef>
              <a:spcAft>
                <a:spcPts val="0"/>
              </a:spcAft>
              <a:buClr>
                <a:schemeClr val="dk1"/>
              </a:buClr>
              <a:buSzPct val="100000"/>
              <a:buChar char="•"/>
            </a:pPr>
            <a:r>
              <a:rPr lang="en-US"/>
              <a:t>Liver or bone marrow biopsy may be useful for diagnosis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81" name="Shape 160781"/>
        <p:cNvGrpSpPr/>
        <p:nvPr/>
      </p:nvGrpSpPr>
      <p:grpSpPr>
        <a:xfrm>
          <a:off x="0" y="0"/>
          <a:ext cx="0" cy="0"/>
          <a:chOff x="0" y="0"/>
          <a:chExt cx="0" cy="0"/>
        </a:xfrm>
      </p:grpSpPr>
      <p:sp>
        <p:nvSpPr>
          <p:cNvPr descr="عنصر نائب لرقم الشريحة 3" id="160782" name="Google Shape;160782;p4"/>
          <p:cNvSpPr txBox="1"/>
          <p:nvPr/>
        </p:nvSpPr>
        <p:spPr>
          <a:xfrm>
            <a:off x="8241837" y="6107586"/>
            <a:ext cx="236700" cy="230700"/>
          </a:xfrm>
          <a:prstGeom prst="rect">
            <a:avLst/>
          </a:prstGeom>
          <a:noFill/>
          <a:ln>
            <a:noFill/>
          </a:ln>
        </p:spPr>
        <p:txBody>
          <a:bodyPr anchorCtr="0" anchor="ctr" bIns="45700" lIns="45700" spcFirstLastPara="1" rIns="45700" wrap="square" tIns="45700">
            <a:spAutoFit/>
          </a:bodyPr>
          <a:lstStyle/>
          <a:p>
            <a:pPr indent="0" lvl="0" marL="0" marR="0" rtl="0" algn="r">
              <a:spcBef>
                <a:spcPts val="0"/>
              </a:spcBef>
              <a:spcAft>
                <a:spcPts val="0"/>
              </a:spcAft>
              <a:buNone/>
            </a:pPr>
            <a:fld id="{00000000-1234-1234-1234-123412341234}" type="slidenum">
              <a:rPr lang="en-US" sz="900">
                <a:solidFill>
                  <a:schemeClr val="accent1"/>
                </a:solidFill>
                <a:latin typeface="Trebuchet MS"/>
                <a:ea typeface="Trebuchet MS"/>
                <a:cs typeface="Trebuchet MS"/>
                <a:sym typeface="Trebuchet MS"/>
              </a:rPr>
              <a:t>‹#›</a:t>
            </a:fld>
            <a:endParaRPr sz="900">
              <a:solidFill>
                <a:schemeClr val="accent1"/>
              </a:solidFill>
              <a:latin typeface="Trebuchet MS"/>
              <a:ea typeface="Trebuchet MS"/>
              <a:cs typeface="Trebuchet MS"/>
              <a:sym typeface="Trebuchet MS"/>
            </a:endParaRPr>
          </a:p>
        </p:txBody>
      </p:sp>
      <p:pic>
        <p:nvPicPr>
          <p:cNvPr descr="صورة 7" id="160783" name="Google Shape;160783;p4"/>
          <p:cNvPicPr preferRelativeResize="0"/>
          <p:nvPr/>
        </p:nvPicPr>
        <p:blipFill rotWithShape="1">
          <a:blip r:embed="rId2">
            <a:alphaModFix/>
          </a:blip>
          <a:srcRect b="0" l="0" r="0" t="0"/>
          <a:stretch/>
        </p:blipFill>
        <p:spPr>
          <a:xfrm>
            <a:off x="0" y="0"/>
            <a:ext cx="5303050" cy="6858000"/>
          </a:xfrm>
          <a:prstGeom prst="rect">
            <a:avLst/>
          </a:prstGeom>
          <a:noFill/>
          <a:ln>
            <a:noFill/>
          </a:ln>
        </p:spPr>
      </p:pic>
      <p:pic>
        <p:nvPicPr>
          <p:cNvPr id="160784" name="Google Shape;160784;p4"/>
          <p:cNvPicPr preferRelativeResize="0"/>
          <p:nvPr/>
        </p:nvPicPr>
        <p:blipFill>
          <a:blip r:embed="rId3">
            <a:alphaModFix/>
          </a:blip>
          <a:stretch>
            <a:fillRect/>
          </a:stretch>
        </p:blipFill>
        <p:spPr>
          <a:xfrm>
            <a:off x="5303052" y="152400"/>
            <a:ext cx="6242524" cy="4048125"/>
          </a:xfrm>
          <a:prstGeom prst="rect">
            <a:avLst/>
          </a:prstGeom>
          <a:noFill/>
          <a:ln>
            <a:noFill/>
          </a:ln>
        </p:spPr>
      </p:pic>
      <p:pic>
        <p:nvPicPr>
          <p:cNvPr id="160785" name="Google Shape;160785;p4"/>
          <p:cNvPicPr preferRelativeResize="0"/>
          <p:nvPr/>
        </p:nvPicPr>
        <p:blipFill>
          <a:blip r:embed="rId4">
            <a:alphaModFix/>
          </a:blip>
          <a:stretch>
            <a:fillRect/>
          </a:stretch>
        </p:blipFill>
        <p:spPr>
          <a:xfrm>
            <a:off x="5245723" y="4096950"/>
            <a:ext cx="6357201" cy="2560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extrathorasic</a:t>
            </a:r>
            <a:endParaRPr lang="en-US" dirty="0"/>
          </a:p>
        </p:txBody>
      </p:sp>
      <p:sp>
        <p:nvSpPr>
          <p:cNvPr id="3" name="Content Placeholder 2"/>
          <p:cNvSpPr>
            <a:spLocks noGrp="1"/>
          </p:cNvSpPr>
          <p:nvPr>
            <p:ph idx="1"/>
          </p:nvPr>
        </p:nvSpPr>
        <p:spPr/>
        <p:txBody>
          <a:bodyPr/>
          <a:lstStyle/>
          <a:p>
            <a:pPr defTabSz="457200" fontAlgn="base" hangingPunct="0">
              <a:spcAft>
                <a:spcPct val="0"/>
              </a:spcAft>
              <a:buClr>
                <a:srgbClr val="FE8637"/>
              </a:buClr>
              <a:buSzPct val="80000"/>
              <a:buFontTx/>
              <a:buChar char=""/>
            </a:pPr>
            <a:r>
              <a:rPr lang="en-US" altLang="en-US" sz="1800" dirty="0">
                <a:solidFill>
                  <a:srgbClr val="404040"/>
                </a:solidFill>
                <a:latin typeface="Trebuchet MS"/>
                <a:sym typeface="Trebuchet MS" panose="020B0603020202020204" pitchFamily="34" charset="0"/>
              </a:rPr>
              <a:t>Account for about 20-40% </a:t>
            </a:r>
          </a:p>
          <a:p>
            <a:pPr defTabSz="457200" fontAlgn="base" hangingPunct="0">
              <a:spcAft>
                <a:spcPct val="0"/>
              </a:spcAft>
              <a:buClr>
                <a:srgbClr val="FE8637"/>
              </a:buClr>
              <a:buSzPct val="80000"/>
              <a:buFontTx/>
              <a:buChar char=""/>
            </a:pPr>
            <a:r>
              <a:rPr lang="en-US" altLang="en-US" sz="1800" dirty="0">
                <a:solidFill>
                  <a:srgbClr val="404040"/>
                </a:solidFill>
                <a:latin typeface="Trebuchet MS"/>
                <a:sym typeface="Trebuchet MS" panose="020B0603020202020204" pitchFamily="34" charset="0"/>
              </a:rPr>
              <a:t>The most common forms of </a:t>
            </a:r>
            <a:r>
              <a:rPr lang="en-US" altLang="en-US" sz="1800" dirty="0" err="1">
                <a:solidFill>
                  <a:srgbClr val="404040"/>
                </a:solidFill>
                <a:latin typeface="Trebuchet MS"/>
                <a:sym typeface="Trebuchet MS" panose="020B0603020202020204" pitchFamily="34" charset="0"/>
              </a:rPr>
              <a:t>extrathoracic</a:t>
            </a:r>
            <a:r>
              <a:rPr lang="en-US" altLang="en-US" sz="1800" dirty="0">
                <a:solidFill>
                  <a:srgbClr val="404040"/>
                </a:solidFill>
                <a:latin typeface="Trebuchet MS"/>
                <a:sym typeface="Trebuchet MS" panose="020B0603020202020204" pitchFamily="34" charset="0"/>
              </a:rPr>
              <a:t> disease in children include TB of the superficial lymph nodes (scrofula) and the central nervous system. </a:t>
            </a:r>
          </a:p>
          <a:p>
            <a:pPr defTabSz="457200" fontAlgn="base" hangingPunct="0">
              <a:spcAft>
                <a:spcPct val="0"/>
              </a:spcAft>
              <a:buClr>
                <a:srgbClr val="FE8637"/>
              </a:buClr>
              <a:buSzPct val="80000"/>
              <a:buFontTx/>
              <a:buChar char=""/>
            </a:pPr>
            <a:r>
              <a:rPr lang="en-US" altLang="en-US" sz="1800" dirty="0">
                <a:solidFill>
                  <a:srgbClr val="404040"/>
                </a:solidFill>
                <a:latin typeface="Trebuchet MS"/>
                <a:sym typeface="Trebuchet MS" panose="020B0603020202020204" pitchFamily="34" charset="0"/>
              </a:rPr>
              <a:t>Other rare forms of </a:t>
            </a:r>
            <a:r>
              <a:rPr lang="en-US" altLang="en-US" sz="1800" dirty="0" err="1">
                <a:solidFill>
                  <a:srgbClr val="404040"/>
                </a:solidFill>
                <a:latin typeface="Trebuchet MS"/>
                <a:sym typeface="Trebuchet MS" panose="020B0603020202020204" pitchFamily="34" charset="0"/>
              </a:rPr>
              <a:t>extrathoracic</a:t>
            </a:r>
            <a:r>
              <a:rPr lang="en-US" altLang="en-US" sz="1800" dirty="0">
                <a:solidFill>
                  <a:srgbClr val="404040"/>
                </a:solidFill>
                <a:latin typeface="Trebuchet MS"/>
                <a:sym typeface="Trebuchet MS" panose="020B0603020202020204" pitchFamily="34" charset="0"/>
              </a:rPr>
              <a:t> disease in children are meningitis ,</a:t>
            </a:r>
            <a:r>
              <a:rPr lang="en-US" altLang="en-US" sz="1800" dirty="0" err="1">
                <a:solidFill>
                  <a:srgbClr val="404040"/>
                </a:solidFill>
                <a:latin typeface="Trebuchet MS"/>
                <a:sym typeface="Trebuchet MS" panose="020B0603020202020204" pitchFamily="34" charset="0"/>
              </a:rPr>
              <a:t>osteoarticular</a:t>
            </a:r>
            <a:r>
              <a:rPr lang="en-US" altLang="en-US" sz="1800" dirty="0">
                <a:solidFill>
                  <a:srgbClr val="404040"/>
                </a:solidFill>
                <a:latin typeface="Trebuchet MS"/>
                <a:sym typeface="Trebuchet MS" panose="020B0603020202020204" pitchFamily="34" charset="0"/>
              </a:rPr>
              <a:t>, abdominal, gastrointestinal, genitourinary, cutaneous, and congenital disease.</a:t>
            </a:r>
          </a:p>
          <a:p>
            <a:endParaRPr lang="en-US" dirty="0"/>
          </a:p>
        </p:txBody>
      </p:sp>
    </p:spTree>
    <p:extLst>
      <p:ext uri="{BB962C8B-B14F-4D97-AF65-F5344CB8AC3E}">
        <p14:creationId xmlns:p14="http://schemas.microsoft.com/office/powerpoint/2010/main" val="1369500961"/>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86" name="Shape 160786"/>
        <p:cNvGrpSpPr/>
        <p:nvPr/>
      </p:nvGrpSpPr>
      <p:grpSpPr>
        <a:xfrm>
          <a:off x="0" y="0"/>
          <a:ext cx="0" cy="0"/>
          <a:chOff x="0" y="0"/>
          <a:chExt cx="0" cy="0"/>
        </a:xfrm>
      </p:grpSpPr>
      <p:sp>
        <p:nvSpPr>
          <p:cNvPr id="160787" name="Google Shape;160787;p5"/>
          <p:cNvSpPr txBox="1"/>
          <p:nvPr>
            <p:ph idx="1" type="body"/>
          </p:nvPr>
        </p:nvSpPr>
        <p:spPr>
          <a:xfrm>
            <a:off x="685800" y="993750"/>
            <a:ext cx="10100700" cy="5132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Tuberculosis may also result in extrathoracic lymphadenitis in the cervical, supraclavicular, and submandibular areas </a:t>
            </a:r>
            <a:r>
              <a:rPr b="1" lang="en-US">
                <a:solidFill>
                  <a:srgbClr val="FF0000"/>
                </a:solidFill>
              </a:rPr>
              <a:t>(scrofula). </a:t>
            </a:r>
            <a:endParaRPr/>
          </a:p>
          <a:p>
            <a:pPr indent="-50800" lvl="0" marL="228600" rtl="0" algn="l">
              <a:lnSpc>
                <a:spcPct val="90000"/>
              </a:lnSpc>
              <a:spcBef>
                <a:spcPts val="1000"/>
              </a:spcBef>
              <a:spcAft>
                <a:spcPts val="0"/>
              </a:spcAft>
              <a:buClr>
                <a:schemeClr val="dk1"/>
              </a:buClr>
              <a:buSzPts val="2800"/>
              <a:buNone/>
            </a:pPr>
            <a:r>
              <a:t/>
            </a:r>
            <a:endParaRPr b="1">
              <a:solidFill>
                <a:srgbClr val="FF0000"/>
              </a:solidFill>
            </a:endParaRPr>
          </a:p>
          <a:p>
            <a:pPr indent="-228600" lvl="0" marL="228600" rtl="0" algn="l">
              <a:lnSpc>
                <a:spcPct val="90000"/>
              </a:lnSpc>
              <a:spcBef>
                <a:spcPts val="1000"/>
              </a:spcBef>
              <a:spcAft>
                <a:spcPts val="0"/>
              </a:spcAft>
              <a:buClr>
                <a:srgbClr val="FF0000"/>
              </a:buClr>
              <a:buSzPts val="2800"/>
              <a:buChar char="•"/>
            </a:pPr>
            <a:r>
              <a:rPr b="1" lang="en-US">
                <a:solidFill>
                  <a:srgbClr val="FF0000"/>
                </a:solidFill>
              </a:rPr>
              <a:t>Congenital tuberculosis </a:t>
            </a:r>
            <a:r>
              <a:rPr lang="en-US"/>
              <a:t>can mimic neonatal sepsis or present at days to weeks of age with hepatosplenomegaly and respiratory disease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Epidemiology</a:t>
            </a:r>
          </a:p>
        </p:txBody>
      </p:sp>
      <p:sp>
        <p:nvSpPr>
          <p:cNvPr id="3" name="Content Placeholder 2"/>
          <p:cNvSpPr>
            <a:spLocks noGrp="1"/>
          </p:cNvSpPr>
          <p:nvPr>
            <p:ph idx="1"/>
          </p:nvPr>
        </p:nvSpPr>
        <p:spPr/>
        <p:txBody>
          <a:bodyPr>
            <a:normAutofit lnSpcReduction="10000"/>
          </a:bodyPr>
          <a:lstStyle/>
          <a:p>
            <a:r>
              <a:rPr lang="tr-TR" dirty="0"/>
              <a:t>The World Health Organization (WHO) reported that about 9 million people develop TB each year, and of whom about 1 million (11%) occur in children aged less than 15 years. </a:t>
            </a:r>
            <a:endParaRPr lang="en-US" dirty="0"/>
          </a:p>
          <a:p>
            <a:r>
              <a:rPr lang="tr-TR" dirty="0"/>
              <a:t>Children contribute to 3–6% of the total TB case load in developed countries and to more than 25% of the burden of TB disease in developing countries</a:t>
            </a:r>
            <a:r>
              <a:rPr lang="en-US" dirty="0"/>
              <a:t> .</a:t>
            </a:r>
          </a:p>
          <a:p>
            <a:r>
              <a:rPr lang="en-US" dirty="0"/>
              <a:t>In Jordan ???</a:t>
            </a:r>
          </a:p>
          <a:p>
            <a:r>
              <a:rPr lang="en-US" dirty="0"/>
              <a:t>Most of the case  are intrapulmonary tuberculosis , </a:t>
            </a:r>
          </a:p>
          <a:p>
            <a:r>
              <a:rPr lang="tr-TR" dirty="0"/>
              <a:t>Extrapulmonary involvment accounts for about 21-44 % of pediatric TB </a:t>
            </a:r>
            <a:endParaRPr lang="en-US" dirty="0"/>
          </a:p>
          <a:p>
            <a:pPr marL="0" indent="0">
              <a:buNone/>
            </a:pPr>
            <a:endParaRPr lang="en-US" dirty="0"/>
          </a:p>
        </p:txBody>
      </p:sp>
    </p:spTree>
    <p:extLst>
      <p:ext uri="{BB962C8B-B14F-4D97-AF65-F5344CB8AC3E}">
        <p14:creationId xmlns:p14="http://schemas.microsoft.com/office/powerpoint/2010/main" val="2057982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5731"/>
            <a:ext cx="10515600" cy="1325563"/>
          </a:xfrm>
        </p:spPr>
        <p:txBody>
          <a:bodyPr>
            <a:normAutofit/>
          </a:bodyPr>
          <a:lstStyle/>
          <a:p>
            <a:pPr algn="ctr"/>
            <a:r>
              <a:rPr lang="en-US" sz="5500" dirty="0"/>
              <a:t>Diagnosis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66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General principles </a:t>
            </a:r>
            <a:endParaRPr lang="ar-SA" b="1" dirty="0"/>
          </a:p>
        </p:txBody>
      </p:sp>
      <p:sp>
        <p:nvSpPr>
          <p:cNvPr id="5" name="Content Placeholder 2"/>
          <p:cNvSpPr>
            <a:spLocks noGrp="1"/>
          </p:cNvSpPr>
          <p:nvPr>
            <p:ph idx="1"/>
          </p:nvPr>
        </p:nvSpPr>
        <p:spPr>
          <a:xfrm>
            <a:off x="1285570" y="2013105"/>
            <a:ext cx="7737001" cy="3880774"/>
          </a:xfrm>
        </p:spPr>
        <p:txBody>
          <a:bodyPr/>
          <a:lstStyle/>
          <a:p>
            <a:r>
              <a:rPr lang="en-US" dirty="0"/>
              <a:t> </a:t>
            </a:r>
            <a:r>
              <a:rPr lang="en-US" sz="3120" dirty="0"/>
              <a:t>History </a:t>
            </a:r>
          </a:p>
          <a:p>
            <a:endParaRPr lang="en-US" sz="3120" dirty="0"/>
          </a:p>
          <a:p>
            <a:r>
              <a:rPr lang="en-US" sz="3120" dirty="0"/>
              <a:t> Clinical Examination </a:t>
            </a:r>
          </a:p>
          <a:p>
            <a:endParaRPr lang="en-US" sz="3120" dirty="0"/>
          </a:p>
          <a:p>
            <a:r>
              <a:rPr lang="en-US" sz="3120" dirty="0"/>
              <a:t> Investigations </a:t>
            </a:r>
            <a:r>
              <a:rPr lang="en-US" sz="3120" dirty="0">
                <a:sym typeface="Wingdings" pitchFamily="2" charset="2"/>
              </a:rPr>
              <a:t> CXR , TST … etc</a:t>
            </a:r>
          </a:p>
          <a:p>
            <a:pPr>
              <a:buNone/>
            </a:pPr>
            <a:endParaRPr lang="en-US" sz="3120" dirty="0">
              <a:sym typeface="Wingdings" pitchFamily="2" charset="2"/>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37386035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3200" b="1" dirty="0">
                <a:solidFill>
                  <a:schemeClr val="accent1">
                    <a:lumMod val="75000"/>
                  </a:schemeClr>
                </a:solidFill>
              </a:rPr>
              <a:t>Pulmonary Manifestations :- </a:t>
            </a:r>
          </a:p>
          <a:p>
            <a:pPr marL="457200" indent="-457200">
              <a:buFont typeface="+mj-lt"/>
              <a:buAutoNum type="arabicPeriod"/>
            </a:pPr>
            <a:r>
              <a:rPr lang="en-US" b="1" dirty="0">
                <a:solidFill>
                  <a:srgbClr val="C00000"/>
                </a:solidFill>
              </a:rPr>
              <a:t> Cough </a:t>
            </a:r>
            <a:r>
              <a:rPr lang="en-US" b="1" dirty="0"/>
              <a:t>especially if </a:t>
            </a:r>
            <a:r>
              <a:rPr lang="en-US" b="1" dirty="0">
                <a:solidFill>
                  <a:srgbClr val="C00000"/>
                </a:solidFill>
              </a:rPr>
              <a:t>persistent and not improving </a:t>
            </a:r>
          </a:p>
          <a:p>
            <a:pPr marL="457200" indent="-457200">
              <a:buFont typeface="+mj-lt"/>
              <a:buAutoNum type="arabicPeriod"/>
            </a:pPr>
            <a:r>
              <a:rPr lang="en-US" b="1" dirty="0"/>
              <a:t> </a:t>
            </a:r>
            <a:r>
              <a:rPr lang="en-US" b="1" dirty="0">
                <a:solidFill>
                  <a:srgbClr val="C00000"/>
                </a:solidFill>
              </a:rPr>
              <a:t>Fever </a:t>
            </a:r>
            <a:endParaRPr lang="en-US" b="1" dirty="0"/>
          </a:p>
          <a:p>
            <a:pPr marL="457200" indent="-457200">
              <a:buFont typeface="+mj-lt"/>
              <a:buAutoNum type="arabicPeriod"/>
            </a:pPr>
            <a:r>
              <a:rPr lang="en-US" b="1" dirty="0"/>
              <a:t> </a:t>
            </a:r>
            <a:r>
              <a:rPr lang="en-US" b="1" dirty="0">
                <a:solidFill>
                  <a:srgbClr val="C00000"/>
                </a:solidFill>
              </a:rPr>
              <a:t>night sweats </a:t>
            </a:r>
            <a:endParaRPr lang="en-US" b="1" dirty="0"/>
          </a:p>
          <a:p>
            <a:pPr marL="457200" indent="-457200">
              <a:buFont typeface="+mj-lt"/>
              <a:buAutoNum type="arabicPeriod"/>
            </a:pPr>
            <a:r>
              <a:rPr lang="en-US" b="1" dirty="0"/>
              <a:t> </a:t>
            </a:r>
            <a:r>
              <a:rPr lang="en-US" b="1" dirty="0">
                <a:solidFill>
                  <a:srgbClr val="C00000"/>
                </a:solidFill>
              </a:rPr>
              <a:t>Weight loss </a:t>
            </a:r>
          </a:p>
          <a:p>
            <a:pPr marL="342900" indent="-342900">
              <a:buFont typeface="Wingdings" panose="05000000000000000000" pitchFamily="2" charset="2"/>
              <a:buChar char="v"/>
            </a:pPr>
            <a:endParaRPr lang="en-US" b="1" dirty="0"/>
          </a:p>
          <a:p>
            <a:r>
              <a:rPr lang="en-US" b="1" dirty="0">
                <a:sym typeface="Wingdings" pitchFamily="2" charset="2"/>
              </a:rPr>
              <a:t> These symptoms are more common in </a:t>
            </a:r>
            <a:r>
              <a:rPr lang="en-US" b="1" u="sng" dirty="0">
                <a:sym typeface="Wingdings" pitchFamily="2" charset="2"/>
              </a:rPr>
              <a:t>adults </a:t>
            </a:r>
            <a:r>
              <a:rPr lang="en-US" b="1" u="sng" dirty="0"/>
              <a:t> </a:t>
            </a:r>
          </a:p>
          <a:p>
            <a:endParaRPr lang="en-US" b="1" u="sng" dirty="0"/>
          </a:p>
          <a:p>
            <a:r>
              <a:rPr lang="en-US" b="1" u="sng" dirty="0"/>
              <a:t> </a:t>
            </a:r>
            <a:r>
              <a:rPr lang="en-US" b="1" dirty="0"/>
              <a:t>Especially if symptoms persist </a:t>
            </a:r>
            <a:r>
              <a:rPr lang="en-US" b="1" dirty="0">
                <a:solidFill>
                  <a:srgbClr val="C00000"/>
                </a:solidFill>
              </a:rPr>
              <a:t>(&gt;2 weeks) </a:t>
            </a:r>
            <a:r>
              <a:rPr lang="en-US" b="1" dirty="0"/>
              <a:t>without improvement following other appropriate therapies (e.g. </a:t>
            </a:r>
            <a:r>
              <a:rPr lang="en-US" b="1" dirty="0">
                <a:solidFill>
                  <a:srgbClr val="C00000"/>
                </a:solidFill>
              </a:rPr>
              <a:t>broad-spectrum antibiotics </a:t>
            </a:r>
            <a:r>
              <a:rPr lang="en-US" b="1" dirty="0"/>
              <a:t>for </a:t>
            </a:r>
            <a:r>
              <a:rPr lang="en-US" b="1" dirty="0">
                <a:solidFill>
                  <a:srgbClr val="C00000"/>
                </a:solidFill>
              </a:rPr>
              <a:t>cough</a:t>
            </a:r>
            <a:r>
              <a:rPr lang="en-US" b="1" dirty="0"/>
              <a:t>; </a:t>
            </a:r>
            <a:r>
              <a:rPr lang="en-US" b="1" dirty="0">
                <a:solidFill>
                  <a:srgbClr val="C00000"/>
                </a:solidFill>
              </a:rPr>
              <a:t>antimalarial treatment </a:t>
            </a:r>
            <a:r>
              <a:rPr lang="en-US" b="1" dirty="0"/>
              <a:t>for </a:t>
            </a:r>
            <a:r>
              <a:rPr lang="en-US" b="1" dirty="0">
                <a:solidFill>
                  <a:srgbClr val="C00000"/>
                </a:solidFill>
              </a:rPr>
              <a:t>fever</a:t>
            </a:r>
            <a:r>
              <a:rPr lang="en-US" b="1" dirty="0"/>
              <a:t>; or </a:t>
            </a:r>
            <a:r>
              <a:rPr lang="en-US" b="1" dirty="0">
                <a:solidFill>
                  <a:srgbClr val="C00000"/>
                </a:solidFill>
              </a:rPr>
              <a:t>nutritional rehabilitation </a:t>
            </a:r>
            <a:r>
              <a:rPr lang="en-US" b="1" dirty="0"/>
              <a:t>for </a:t>
            </a:r>
            <a:r>
              <a:rPr lang="en-US" b="1" dirty="0">
                <a:solidFill>
                  <a:srgbClr val="C00000"/>
                </a:solidFill>
              </a:rPr>
              <a:t>malnutrition</a:t>
            </a:r>
            <a:r>
              <a:rPr lang="en-US" b="1" dirty="0"/>
              <a:t>)</a:t>
            </a:r>
            <a:endParaRPr lang="en-US" dirty="0"/>
          </a:p>
          <a:p>
            <a:endParaRPr lang="en-US" b="1" u="sng" dirty="0"/>
          </a:p>
          <a:p>
            <a:endParaRPr lang="en-US" dirty="0"/>
          </a:p>
        </p:txBody>
      </p:sp>
    </p:spTree>
    <p:extLst>
      <p:ext uri="{BB962C8B-B14F-4D97-AF65-F5344CB8AC3E}">
        <p14:creationId xmlns:p14="http://schemas.microsoft.com/office/powerpoint/2010/main" val="231432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a:t> </a:t>
            </a:r>
            <a:r>
              <a:rPr lang="en-US" dirty="0"/>
              <a:t>but</a:t>
            </a:r>
            <a:r>
              <a:rPr lang="en-US" sz="3200" dirty="0"/>
              <a:t> , </a:t>
            </a:r>
            <a:r>
              <a:rPr lang="en-US" b="1" dirty="0" err="1">
                <a:solidFill>
                  <a:schemeClr val="accent1">
                    <a:lumMod val="75000"/>
                  </a:schemeClr>
                </a:solidFill>
              </a:rPr>
              <a:t>Extrapulmonary</a:t>
            </a:r>
            <a:r>
              <a:rPr lang="en-US" b="1" dirty="0">
                <a:solidFill>
                  <a:schemeClr val="accent1">
                    <a:lumMod val="75000"/>
                  </a:schemeClr>
                </a:solidFill>
              </a:rPr>
              <a:t> manifestations </a:t>
            </a:r>
            <a:r>
              <a:rPr lang="en-US" dirty="0"/>
              <a:t>are more common in children :-</a:t>
            </a:r>
          </a:p>
          <a:p>
            <a:pPr marL="0" indent="0">
              <a:buNone/>
            </a:pPr>
            <a:endParaRPr lang="en-US" dirty="0"/>
          </a:p>
          <a:p>
            <a:pPr>
              <a:buFont typeface="Wingdings" pitchFamily="2" charset="2"/>
              <a:buChar char="Ø"/>
            </a:pPr>
            <a:r>
              <a:rPr lang="en-US" dirty="0"/>
              <a:t> Tb Cervical adenitis (most common presentation outside the lungs)</a:t>
            </a:r>
          </a:p>
          <a:p>
            <a:pPr>
              <a:buFont typeface="Wingdings" pitchFamily="2" charset="2"/>
              <a:buChar char="Ø"/>
            </a:pPr>
            <a:r>
              <a:rPr lang="en-US" dirty="0"/>
              <a:t> Failure to thrive </a:t>
            </a:r>
          </a:p>
          <a:p>
            <a:pPr>
              <a:buFont typeface="Wingdings" pitchFamily="2" charset="2"/>
              <a:buChar char="Ø"/>
            </a:pPr>
            <a:r>
              <a:rPr lang="en-US" dirty="0"/>
              <a:t> Fever of Unknown origin (FUO) </a:t>
            </a:r>
          </a:p>
          <a:p>
            <a:pPr>
              <a:buFont typeface="Wingdings" pitchFamily="2" charset="2"/>
              <a:buChar char="Ø"/>
            </a:pPr>
            <a:r>
              <a:rPr lang="en-US" dirty="0"/>
              <a:t> Meningitis </a:t>
            </a:r>
          </a:p>
          <a:p>
            <a:pPr>
              <a:buFont typeface="Wingdings" pitchFamily="2" charset="2"/>
              <a:buChar char="Ø"/>
            </a:pPr>
            <a:r>
              <a:rPr lang="en-US" dirty="0"/>
              <a:t> Osteomyelitis </a:t>
            </a:r>
          </a:p>
          <a:p>
            <a:pPr>
              <a:buFont typeface="Wingdings" pitchFamily="2" charset="2"/>
              <a:buChar char="Ø"/>
            </a:pPr>
            <a:endParaRPr lang="en-US" dirty="0"/>
          </a:p>
          <a:p>
            <a:endParaRPr lang="en-US" dirty="0"/>
          </a:p>
        </p:txBody>
      </p:sp>
    </p:spTree>
    <p:extLst>
      <p:ext uri="{BB962C8B-B14F-4D97-AF65-F5344CB8AC3E}">
        <p14:creationId xmlns:p14="http://schemas.microsoft.com/office/powerpoint/2010/main" val="389689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History of contact </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Content Placeholder 2"/>
          <p:cNvSpPr>
            <a:spLocks noGrp="1"/>
          </p:cNvSpPr>
          <p:nvPr>
            <p:ph sz="quarter" idx="1"/>
          </p:nvPr>
        </p:nvSpPr>
        <p:spPr>
          <a:xfrm>
            <a:off x="1877143" y="1541159"/>
            <a:ext cx="6715022" cy="4564675"/>
          </a:xfrm>
        </p:spPr>
        <p:txBody>
          <a:bodyPr>
            <a:noAutofit/>
          </a:bodyPr>
          <a:lstStyle/>
          <a:p>
            <a:pPr algn="l"/>
            <a:r>
              <a:rPr lang="en-US" sz="2400" b="1" u="sng" dirty="0"/>
              <a:t>note the following </a:t>
            </a:r>
          </a:p>
          <a:p>
            <a:pPr marL="342900" indent="-342900">
              <a:buFont typeface="Wingdings" panose="05000000000000000000" pitchFamily="2" charset="2"/>
              <a:buChar char="v"/>
            </a:pPr>
            <a:r>
              <a:rPr lang="en-US" sz="2400" b="1" dirty="0">
                <a:solidFill>
                  <a:srgbClr val="C00000"/>
                </a:solidFill>
              </a:rPr>
              <a:t>Closeness </a:t>
            </a:r>
            <a:r>
              <a:rPr lang="en-US" sz="2400" b="1" dirty="0"/>
              <a:t>of contact</a:t>
            </a:r>
          </a:p>
          <a:p>
            <a:pPr marL="342900" indent="-342900">
              <a:buNone/>
            </a:pPr>
            <a:endParaRPr lang="en-US" sz="2400" b="1" dirty="0">
              <a:solidFill>
                <a:srgbClr val="C00000"/>
              </a:solidFill>
            </a:endParaRPr>
          </a:p>
          <a:p>
            <a:pPr marL="342900" indent="-342900">
              <a:buFont typeface="Wingdings" panose="05000000000000000000" pitchFamily="2" charset="2"/>
              <a:buChar char="v"/>
            </a:pPr>
            <a:r>
              <a:rPr lang="en-US" sz="2400" b="1" dirty="0">
                <a:solidFill>
                  <a:srgbClr val="C00000"/>
                </a:solidFill>
              </a:rPr>
              <a:t>Timing </a:t>
            </a:r>
            <a:r>
              <a:rPr lang="en-US" sz="2400" b="1" dirty="0"/>
              <a:t>of contact children usually develop TB within </a:t>
            </a:r>
            <a:r>
              <a:rPr lang="en-US" sz="2400" b="1" dirty="0">
                <a:solidFill>
                  <a:srgbClr val="C00000"/>
                </a:solidFill>
              </a:rPr>
              <a:t>2 years </a:t>
            </a:r>
            <a:r>
              <a:rPr lang="en-US" sz="2400" b="1" dirty="0"/>
              <a:t>after exposure and most </a:t>
            </a:r>
            <a:r>
              <a:rPr lang="en-US" sz="2400" b="1" dirty="0">
                <a:solidFill>
                  <a:srgbClr val="C00000"/>
                </a:solidFill>
              </a:rPr>
              <a:t>(90%) </a:t>
            </a:r>
            <a:r>
              <a:rPr lang="en-US" sz="2400" b="1" dirty="0"/>
              <a:t>within the first year</a:t>
            </a:r>
          </a:p>
          <a:p>
            <a:pPr marL="342900" indent="-342900">
              <a:buFont typeface="Wingdings" panose="05000000000000000000" pitchFamily="2" charset="2"/>
              <a:buChar char="v"/>
            </a:pPr>
            <a:endParaRPr lang="en-US" sz="2400" b="1" dirty="0"/>
          </a:p>
          <a:p>
            <a:pPr marL="342900" indent="-342900">
              <a:buFont typeface="Wingdings" panose="05000000000000000000" pitchFamily="2" charset="2"/>
              <a:buChar char="v"/>
            </a:pPr>
            <a:r>
              <a:rPr lang="en-US" sz="2400" b="1" dirty="0"/>
              <a:t>If no source case is identified, always ask about anyone in </a:t>
            </a:r>
            <a:r>
              <a:rPr lang="en-US" sz="2400" b="1" dirty="0">
                <a:solidFill>
                  <a:srgbClr val="C00000"/>
                </a:solidFill>
              </a:rPr>
              <a:t>household with cough </a:t>
            </a:r>
            <a:r>
              <a:rPr lang="en-US" sz="2400" b="1" dirty="0"/>
              <a:t>– if so, request assessment of that person for possible TB</a:t>
            </a:r>
          </a:p>
        </p:txBody>
      </p:sp>
      <p:pic>
        <p:nvPicPr>
          <p:cNvPr id="6" name="Picture 5" descr="كلوز.jpg"/>
          <p:cNvPicPr>
            <a:picLocks noChangeAspect="1"/>
          </p:cNvPicPr>
          <p:nvPr/>
        </p:nvPicPr>
        <p:blipFill>
          <a:blip r:embed="rId2" cstate="print"/>
          <a:stretch>
            <a:fillRect/>
          </a:stretch>
        </p:blipFill>
        <p:spPr>
          <a:xfrm>
            <a:off x="8688289" y="1313851"/>
            <a:ext cx="1743075" cy="2115136"/>
          </a:xfrm>
          <a:prstGeom prst="rect">
            <a:avLst/>
          </a:prstGeom>
        </p:spPr>
      </p:pic>
    </p:spTree>
    <p:extLst>
      <p:ext uri="{BB962C8B-B14F-4D97-AF65-F5344CB8AC3E}">
        <p14:creationId xmlns:p14="http://schemas.microsoft.com/office/powerpoint/2010/main" val="317343912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49680" y="0"/>
            <a:ext cx="9875520" cy="1143000"/>
          </a:xfrm>
        </p:spPr>
        <p:txBody>
          <a:bodyPr/>
          <a:lstStyle/>
          <a:p>
            <a:pPr algn="ctr"/>
            <a:r>
              <a:rPr lang="en-US" b="1" dirty="0"/>
              <a:t>Clinical examination</a:t>
            </a:r>
            <a:endParaRPr lang="ar-SA" b="1" dirty="0"/>
          </a:p>
        </p:txBody>
      </p:sp>
      <p:sp>
        <p:nvSpPr>
          <p:cNvPr id="5" name="Content Placeholder 2"/>
          <p:cNvSpPr>
            <a:spLocks noGrp="1"/>
          </p:cNvSpPr>
          <p:nvPr>
            <p:ph idx="1"/>
          </p:nvPr>
        </p:nvSpPr>
        <p:spPr>
          <a:xfrm>
            <a:off x="975361" y="1514118"/>
            <a:ext cx="7737001" cy="4083974"/>
          </a:xfrm>
        </p:spPr>
        <p:txBody>
          <a:bodyPr>
            <a:noAutofit/>
          </a:bodyPr>
          <a:lstStyle/>
          <a:p>
            <a:pPr marL="411480" indent="-411480">
              <a:buFont typeface="Wingdings" panose="05000000000000000000" pitchFamily="2" charset="2"/>
              <a:buChar char="v"/>
            </a:pPr>
            <a:r>
              <a:rPr lang="en-US" sz="2400" b="1" dirty="0">
                <a:solidFill>
                  <a:srgbClr val="C00000"/>
                </a:solidFill>
              </a:rPr>
              <a:t>Vital signs: </a:t>
            </a:r>
            <a:r>
              <a:rPr lang="en-US" sz="2400" b="1" dirty="0"/>
              <a:t>temperature and respiratory rate</a:t>
            </a:r>
          </a:p>
          <a:p>
            <a:pPr marL="411480" indent="-411480">
              <a:buFont typeface="Wingdings" panose="05000000000000000000" pitchFamily="2" charset="2"/>
              <a:buChar char="v"/>
            </a:pPr>
            <a:r>
              <a:rPr lang="en-US" sz="2400" b="1" dirty="0"/>
              <a:t> </a:t>
            </a:r>
            <a:r>
              <a:rPr lang="en-US" sz="2400" b="1" dirty="0">
                <a:solidFill>
                  <a:srgbClr val="C00000"/>
                </a:solidFill>
              </a:rPr>
              <a:t>Respiratory system: </a:t>
            </a:r>
            <a:r>
              <a:rPr lang="en-US" sz="2400" b="1" dirty="0"/>
              <a:t>signs of respiratory distress :</a:t>
            </a:r>
          </a:p>
          <a:p>
            <a:pPr marL="548640" indent="-548640">
              <a:buFont typeface="Wingdings" pitchFamily="2" charset="2"/>
              <a:buChar char="ü"/>
            </a:pPr>
            <a:r>
              <a:rPr lang="en-US" sz="2400" b="1" dirty="0"/>
              <a:t> </a:t>
            </a:r>
            <a:r>
              <a:rPr lang="en-US" sz="2400" b="1" dirty="0">
                <a:sym typeface="Wingdings" pitchFamily="2" charset="2"/>
              </a:rPr>
              <a:t> </a:t>
            </a:r>
            <a:r>
              <a:rPr lang="en-US" sz="2400" b="1" dirty="0" err="1">
                <a:sym typeface="Wingdings" pitchFamily="2" charset="2"/>
              </a:rPr>
              <a:t>Tachypnea</a:t>
            </a:r>
            <a:r>
              <a:rPr lang="en-US" sz="2400" b="1" dirty="0">
                <a:sym typeface="Wingdings" pitchFamily="2" charset="2"/>
              </a:rPr>
              <a:t> </a:t>
            </a:r>
          </a:p>
          <a:p>
            <a:pPr marL="548640" indent="-548640">
              <a:buFont typeface="Wingdings" pitchFamily="2" charset="2"/>
              <a:buChar char="ü"/>
            </a:pPr>
            <a:r>
              <a:rPr lang="en-US" sz="2400" b="1" dirty="0">
                <a:sym typeface="Wingdings" pitchFamily="2" charset="2"/>
              </a:rPr>
              <a:t>  </a:t>
            </a:r>
            <a:r>
              <a:rPr lang="en-US" sz="2400" b="1" dirty="0" err="1">
                <a:sym typeface="Wingdings" pitchFamily="2" charset="2"/>
              </a:rPr>
              <a:t>Dyspnea</a:t>
            </a:r>
            <a:r>
              <a:rPr lang="en-US" sz="2400" b="1" dirty="0">
                <a:sym typeface="Wingdings" pitchFamily="2" charset="2"/>
              </a:rPr>
              <a:t> </a:t>
            </a:r>
          </a:p>
          <a:p>
            <a:pPr marL="548640" indent="-548640">
              <a:buFont typeface="Wingdings" pitchFamily="2" charset="2"/>
              <a:buChar char="ü"/>
            </a:pPr>
            <a:r>
              <a:rPr lang="en-US" sz="2400" b="1" dirty="0">
                <a:sym typeface="Wingdings" pitchFamily="2" charset="2"/>
              </a:rPr>
              <a:t> Retractions ( </a:t>
            </a:r>
            <a:r>
              <a:rPr lang="en-US" sz="2400" b="1" dirty="0" err="1">
                <a:sym typeface="Wingdings" pitchFamily="2" charset="2"/>
              </a:rPr>
              <a:t>Suprasternal</a:t>
            </a:r>
            <a:r>
              <a:rPr lang="en-US" sz="2400" b="1" dirty="0">
                <a:sym typeface="Wingdings" pitchFamily="2" charset="2"/>
              </a:rPr>
              <a:t> , </a:t>
            </a:r>
            <a:r>
              <a:rPr lang="en-US" sz="2400" b="1" dirty="0" err="1">
                <a:sym typeface="Wingdings" pitchFamily="2" charset="2"/>
              </a:rPr>
              <a:t>Intercostal</a:t>
            </a:r>
            <a:r>
              <a:rPr lang="en-US" sz="2400" b="1" dirty="0">
                <a:sym typeface="Wingdings" pitchFamily="2" charset="2"/>
              </a:rPr>
              <a:t> , </a:t>
            </a:r>
            <a:r>
              <a:rPr lang="en-US" sz="2400" b="1" dirty="0" err="1">
                <a:sym typeface="Wingdings" pitchFamily="2" charset="2"/>
              </a:rPr>
              <a:t>Subcostal</a:t>
            </a:r>
            <a:r>
              <a:rPr lang="en-US" sz="2400" b="1" dirty="0">
                <a:sym typeface="Wingdings" pitchFamily="2" charset="2"/>
              </a:rPr>
              <a:t> )</a:t>
            </a:r>
          </a:p>
          <a:p>
            <a:pPr marL="548640" indent="-548640">
              <a:buFont typeface="Wingdings" pitchFamily="2" charset="2"/>
              <a:buChar char="ü"/>
            </a:pPr>
            <a:r>
              <a:rPr lang="en-US" sz="2400" b="1" dirty="0">
                <a:sym typeface="Wingdings" pitchFamily="2" charset="2"/>
              </a:rPr>
              <a:t>Nasal Flaring ( spreading of Nostrils while breathing ) </a:t>
            </a:r>
          </a:p>
          <a:p>
            <a:pPr marL="548640" indent="-548640">
              <a:buFont typeface="Wingdings" pitchFamily="2" charset="2"/>
              <a:buChar char="ü"/>
            </a:pPr>
            <a:r>
              <a:rPr lang="en-US" sz="2400" b="1" dirty="0">
                <a:sym typeface="Wingdings" pitchFamily="2" charset="2"/>
              </a:rPr>
              <a:t> Apnea </a:t>
            </a:r>
          </a:p>
          <a:p>
            <a:pPr marL="548640" indent="-548640">
              <a:buFont typeface="Wingdings" pitchFamily="2" charset="2"/>
              <a:buChar char="ü"/>
            </a:pPr>
            <a:r>
              <a:rPr lang="en-US" sz="2400" b="1" dirty="0">
                <a:sym typeface="Wingdings" pitchFamily="2" charset="2"/>
              </a:rPr>
              <a:t>Cyanosis </a:t>
            </a:r>
          </a:p>
          <a:p>
            <a:pPr marL="548640" indent="-548640">
              <a:buFont typeface="Wingdings" pitchFamily="2" charset="2"/>
              <a:buChar char="ü"/>
            </a:pPr>
            <a:r>
              <a:rPr lang="en-US" sz="2400" b="1" dirty="0">
                <a:sym typeface="Wingdings" pitchFamily="2" charset="2"/>
              </a:rPr>
              <a:t>Altered Mental Status </a:t>
            </a:r>
            <a:endParaRPr lang="en-US" sz="2400" b="1" dirty="0"/>
          </a:p>
          <a:p>
            <a:pPr marL="411480" indent="-411480">
              <a:buFont typeface="Wingdings" panose="05000000000000000000" pitchFamily="2" charset="2"/>
              <a:buChar char="v"/>
            </a:pPr>
            <a:endParaRPr lang="en-US" sz="2400" b="1" dirty="0">
              <a:solidFill>
                <a:srgbClr val="C00000"/>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766994231"/>
      </p:ext>
    </p:extLst>
  </p:cSld>
  <p:clrMapOvr>
    <a:masterClrMapping/>
  </p:clrMapOvr>
  <p:transition spd="slow"/>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88" name="Shape 160788"/>
        <p:cNvGrpSpPr/>
        <p:nvPr/>
      </p:nvGrpSpPr>
      <p:grpSpPr>
        <a:xfrm>
          <a:off x="0" y="0"/>
          <a:ext cx="0" cy="0"/>
          <a:chOff x="0" y="0"/>
          <a:chExt cx="0" cy="0"/>
        </a:xfrm>
      </p:grpSpPr>
      <p:sp>
        <p:nvSpPr>
          <p:cNvPr id="160789" name="Google Shape;160789;p6"/>
          <p:cNvSpPr txBox="1"/>
          <p:nvPr>
            <p:ph idx="1" type="body"/>
          </p:nvPr>
        </p:nvSpPr>
        <p:spPr>
          <a:xfrm>
            <a:off x="856624" y="365851"/>
            <a:ext cx="10149900" cy="6126300"/>
          </a:xfrm>
          <a:prstGeom prst="rect">
            <a:avLst/>
          </a:prstGeom>
          <a:noFill/>
          <a:ln>
            <a:noFill/>
          </a:ln>
        </p:spPr>
        <p:txBody>
          <a:bodyPr anchorCtr="0" anchor="t" bIns="54850" lIns="109725" spcFirstLastPara="1" rIns="109725" wrap="square" tIns="54850">
            <a:normAutofit/>
          </a:bodyPr>
          <a:lstStyle/>
          <a:p>
            <a:pPr indent="-342900" lvl="0" marL="342900" marR="0" rtl="0" algn="l">
              <a:lnSpc>
                <a:spcPct val="90000"/>
              </a:lnSpc>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 </a:t>
            </a:r>
            <a:r>
              <a:rPr b="1" i="0" lang="en-US" sz="2880" u="none" cap="none" strike="noStrike">
                <a:solidFill>
                  <a:srgbClr val="C00000"/>
                </a:solidFill>
                <a:latin typeface="Calibri"/>
                <a:ea typeface="Calibri"/>
                <a:cs typeface="Calibri"/>
                <a:sym typeface="Calibri"/>
              </a:rPr>
              <a:t>Auscultation and percussion: </a:t>
            </a:r>
            <a:r>
              <a:rPr b="1" i="0" lang="en-US" sz="2880" u="none" cap="none" strike="noStrike">
                <a:solidFill>
                  <a:schemeClr val="dk1"/>
                </a:solidFill>
                <a:latin typeface="Calibri"/>
                <a:ea typeface="Calibri"/>
                <a:cs typeface="Calibri"/>
                <a:sym typeface="Calibri"/>
              </a:rPr>
              <a:t>usually </a:t>
            </a:r>
            <a:r>
              <a:rPr b="1" i="0" lang="en-US" sz="2880" u="sng" cap="none" strike="noStrike">
                <a:solidFill>
                  <a:schemeClr val="dk1"/>
                </a:solidFill>
                <a:latin typeface="Calibri"/>
                <a:ea typeface="Calibri"/>
                <a:cs typeface="Calibri"/>
                <a:sym typeface="Calibri"/>
              </a:rPr>
              <a:t>normal</a:t>
            </a:r>
            <a:r>
              <a:rPr b="1" i="0" lang="en-US" sz="2880" u="none" cap="none" strike="noStrike">
                <a:solidFill>
                  <a:schemeClr val="dk1"/>
                </a:solidFill>
                <a:latin typeface="Calibri"/>
                <a:ea typeface="Calibri"/>
                <a:cs typeface="Calibri"/>
                <a:sym typeface="Calibri"/>
              </a:rPr>
              <a:t> but may reveal lung disease or pleural effusion</a:t>
            </a:r>
            <a:endParaRPr/>
          </a:p>
          <a:p>
            <a:pPr indent="-160020" lvl="0" marL="342900" marR="0" rtl="0" algn="l">
              <a:lnSpc>
                <a:spcPct val="90000"/>
              </a:lnSpc>
              <a:spcBef>
                <a:spcPts val="576"/>
              </a:spcBef>
              <a:spcAft>
                <a:spcPts val="0"/>
              </a:spcAft>
              <a:buClr>
                <a:schemeClr val="dk1"/>
              </a:buClr>
              <a:buSzPts val="2880"/>
              <a:buFont typeface="Noto Sans Symbols"/>
              <a:buNone/>
            </a:pPr>
            <a:r>
              <a:t/>
            </a:r>
            <a:endParaRPr b="1" i="0" sz="2880" u="none" cap="none" strike="noStrike">
              <a:solidFill>
                <a:srgbClr val="C00000"/>
              </a:solidFill>
              <a:latin typeface="Calibri"/>
              <a:ea typeface="Calibri"/>
              <a:cs typeface="Calibri"/>
              <a:sym typeface="Calibri"/>
            </a:endParaRPr>
          </a:p>
          <a:p>
            <a:pPr indent="-342900" lvl="0" marL="342900" marR="0" rtl="0" algn="l">
              <a:lnSpc>
                <a:spcPct val="90000"/>
              </a:lnSpc>
              <a:spcBef>
                <a:spcPts val="576"/>
              </a:spcBef>
              <a:spcAft>
                <a:spcPts val="0"/>
              </a:spcAft>
              <a:buClr>
                <a:srgbClr val="C00000"/>
              </a:buClr>
              <a:buSzPts val="2880"/>
              <a:buFont typeface="Noto Sans Symbols"/>
              <a:buChar char="❖"/>
            </a:pPr>
            <a:r>
              <a:rPr b="1" i="0" lang="en-US" sz="2880" u="none" cap="none" strike="noStrike">
                <a:solidFill>
                  <a:srgbClr val="C00000"/>
                </a:solidFill>
                <a:latin typeface="Calibri"/>
                <a:ea typeface="Calibri"/>
                <a:cs typeface="Calibri"/>
                <a:sym typeface="Calibri"/>
              </a:rPr>
              <a:t>Check weight</a:t>
            </a:r>
            <a:r>
              <a:rPr b="1" i="0" lang="en-US" sz="2880" u="none" cap="none" strike="noStrike">
                <a:solidFill>
                  <a:schemeClr val="dk1"/>
                </a:solidFill>
                <a:latin typeface="Calibri"/>
                <a:ea typeface="Calibri"/>
                <a:cs typeface="Calibri"/>
                <a:sym typeface="Calibri"/>
              </a:rPr>
              <a:t>, record weight and compare to previous weights </a:t>
            </a:r>
            <a:endParaRPr/>
          </a:p>
          <a:p>
            <a:pPr indent="0" lvl="0" marL="0" marR="0" rtl="0" algn="l">
              <a:lnSpc>
                <a:spcPct val="90000"/>
              </a:lnSpc>
              <a:spcBef>
                <a:spcPts val="48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l">
              <a:lnSpc>
                <a:spcPct val="90000"/>
              </a:lnSpc>
              <a:spcBef>
                <a:spcPts val="48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a:p>
            <a:pPr indent="-342900" lvl="0" marL="342900" rtl="0" algn="l">
              <a:lnSpc>
                <a:spcPct val="90000"/>
              </a:lnSpc>
              <a:spcBef>
                <a:spcPts val="576"/>
              </a:spcBef>
              <a:spcAft>
                <a:spcPts val="0"/>
              </a:spcAft>
              <a:buClr>
                <a:schemeClr val="dk1"/>
              </a:buClr>
              <a:buSzPts val="2880"/>
              <a:buFont typeface="Arial"/>
              <a:buChar char="•"/>
            </a:pPr>
            <a:r>
              <a:rPr b="0" i="0" lang="en-US" sz="2880" u="none" cap="none" strike="noStrike">
                <a:solidFill>
                  <a:schemeClr val="dk1"/>
                </a:solidFill>
                <a:latin typeface="Calibri"/>
                <a:ea typeface="Calibri"/>
                <a:cs typeface="Calibri"/>
                <a:sym typeface="Calibri"/>
              </a:rPr>
              <a:t>Peripheral lymphadenopathy from TB typically consists of  unilateral enlarged, non-painful, rubbery lymph node, sometimes becoming fluctuant .</a:t>
            </a:r>
            <a:endParaRPr/>
          </a:p>
          <a:p>
            <a:pPr indent="0" lvl="0" marL="0" marR="0" rtl="0" algn="l">
              <a:lnSpc>
                <a:spcPct val="90000"/>
              </a:lnSpc>
              <a:spcBef>
                <a:spcPts val="480"/>
              </a:spcBef>
              <a:spcAft>
                <a:spcPts val="0"/>
              </a:spcAft>
              <a:buClr>
                <a:schemeClr val="dk1"/>
              </a:buClr>
              <a:buSzPts val="2400"/>
              <a:buFont typeface="Arial"/>
              <a:buNone/>
            </a:pPr>
            <a:r>
              <a:t/>
            </a:r>
            <a:endParaRPr b="1" i="0" sz="2400" u="none" cap="none" strike="noStrike">
              <a:solidFill>
                <a:schemeClr val="dk1"/>
              </a:solidFill>
              <a:latin typeface="Calibri"/>
              <a:ea typeface="Calibri"/>
              <a:cs typeface="Calibri"/>
              <a:sym typeface="Calibri"/>
            </a:endParaRPr>
          </a:p>
          <a:p>
            <a:pPr indent="-160020" lvl="0" marL="342900" marR="0" rtl="0" algn="l">
              <a:lnSpc>
                <a:spcPct val="90000"/>
              </a:lnSpc>
              <a:spcBef>
                <a:spcPts val="576"/>
              </a:spcBef>
              <a:spcAft>
                <a:spcPts val="0"/>
              </a:spcAft>
              <a:buClr>
                <a:schemeClr val="dk1"/>
              </a:buClr>
              <a:buSzPts val="2880"/>
              <a:buFont typeface="Noto Sans Symbols"/>
              <a:buNone/>
            </a:pPr>
            <a:r>
              <a:t/>
            </a:r>
            <a:endParaRPr b="1" i="0" sz="2880" u="none" cap="none" strike="noStrike">
              <a:solidFill>
                <a:schemeClr val="dk1"/>
              </a:solidFill>
              <a:latin typeface="Calibri"/>
              <a:ea typeface="Calibri"/>
              <a:cs typeface="Calibri"/>
              <a:sym typeface="Calibri"/>
            </a:endParaRPr>
          </a:p>
          <a:p>
            <a:pPr indent="-139700" lvl="0" marL="342900" rtl="0" algn="l">
              <a:lnSpc>
                <a:spcPct val="9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90" name="Shape 160790"/>
        <p:cNvGrpSpPr/>
        <p:nvPr/>
      </p:nvGrpSpPr>
      <p:grpSpPr>
        <a:xfrm>
          <a:off x="0" y="0"/>
          <a:ext cx="0" cy="0"/>
          <a:chOff x="0" y="0"/>
          <a:chExt cx="0" cy="0"/>
        </a:xfrm>
      </p:grpSpPr>
      <p:sp>
        <p:nvSpPr>
          <p:cNvPr id="160791" name="Google Shape;160791;p7"/>
          <p:cNvSpPr txBox="1"/>
          <p:nvPr>
            <p:ph type="title"/>
          </p:nvPr>
        </p:nvSpPr>
        <p:spPr>
          <a:xfrm>
            <a:off x="838200" y="0"/>
            <a:ext cx="10515600" cy="1157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DDX </a:t>
            </a:r>
            <a:endParaRPr/>
          </a:p>
        </p:txBody>
      </p:sp>
      <p:sp>
        <p:nvSpPr>
          <p:cNvPr id="160792" name="Google Shape;160792;p7"/>
          <p:cNvSpPr txBox="1"/>
          <p:nvPr>
            <p:ph idx="1" type="body"/>
          </p:nvPr>
        </p:nvSpPr>
        <p:spPr>
          <a:xfrm>
            <a:off x="166525" y="1428750"/>
            <a:ext cx="11946900" cy="54294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2800"/>
              <a:buNone/>
            </a:pPr>
            <a:r>
              <a:rPr lang="en-US"/>
              <a:t>The differential diagnosis of tuberculosis includes a multitude of diagnoses because tuberculosis may affect any organ, and in early disease the symptoms and signs may be nonspecific. </a:t>
            </a:r>
            <a:endParaRPr/>
          </a:p>
          <a:p>
            <a:pPr indent="0" lvl="0" marL="0" rtl="0" algn="l">
              <a:spcBef>
                <a:spcPts val="1000"/>
              </a:spcBef>
              <a:spcAft>
                <a:spcPts val="0"/>
              </a:spcAft>
              <a:buClr>
                <a:schemeClr val="dk1"/>
              </a:buClr>
              <a:buSzPts val="2800"/>
              <a:buNone/>
            </a:pPr>
            <a:r>
              <a:rPr lang="en-US"/>
              <a:t>In </a:t>
            </a:r>
            <a:r>
              <a:rPr lang="en-US">
                <a:highlight>
                  <a:srgbClr val="980000"/>
                </a:highlight>
              </a:rPr>
              <a:t>pulmonary disease</a:t>
            </a:r>
            <a:r>
              <a:rPr lang="en-US"/>
              <a:t>, tuberculosis may appear similar to bacterial or fungal pneumonia, malignancy, and any systemic disease in which generalized lymphadenopathy occurs. </a:t>
            </a:r>
            <a:endParaRPr/>
          </a:p>
          <a:p>
            <a:pPr indent="0" lvl="0" marL="0" rtl="0" algn="l">
              <a:spcBef>
                <a:spcPts val="1000"/>
              </a:spcBef>
              <a:spcAft>
                <a:spcPts val="0"/>
              </a:spcAft>
              <a:buClr>
                <a:schemeClr val="dk1"/>
              </a:buClr>
              <a:buSzPts val="2800"/>
              <a:buNone/>
            </a:pPr>
            <a:r>
              <a:t/>
            </a:r>
            <a:endParaRPr/>
          </a:p>
          <a:p>
            <a:pPr indent="0" lvl="0" marL="0" rtl="0" algn="l">
              <a:spcBef>
                <a:spcPts val="1000"/>
              </a:spcBef>
              <a:spcAft>
                <a:spcPts val="0"/>
              </a:spcAft>
              <a:buClr>
                <a:schemeClr val="dk1"/>
              </a:buClr>
              <a:buSzPts val="2800"/>
              <a:buNone/>
            </a:pPr>
            <a:r>
              <a:rPr lang="en-US"/>
              <a:t>The diagnosis of tuberculosis  should be suspected if the TST or IGRA is positive or if there is history of tuberculosis exposure.</a:t>
            </a:r>
            <a:endParaRPr/>
          </a:p>
          <a:p>
            <a:pPr indent="0" lvl="0" marL="0" rtl="0" algn="l">
              <a:spcBef>
                <a:spcPts val="1000"/>
              </a:spcBef>
              <a:spcAft>
                <a:spcPts val="0"/>
              </a:spcAft>
              <a:buClr>
                <a:schemeClr val="dk1"/>
              </a:buClr>
              <a:buSzPts val="2800"/>
              <a:buNone/>
            </a:pPr>
            <a:r>
              <a:rPr lang="en-US"/>
              <a:t>The differential diagnosis of tuberculous lymphadenopathy includes infections caused by atypical mycobacteria, Bartonella, fungi, viruses, and bacteria, as well</a:t>
            </a:r>
            <a:endParaRPr/>
          </a:p>
          <a:p>
            <a:pPr indent="0" lvl="0" marL="0" rtl="0" algn="l">
              <a:spcBef>
                <a:spcPts val="1000"/>
              </a:spcBef>
              <a:spcAft>
                <a:spcPts val="0"/>
              </a:spcAft>
              <a:buClr>
                <a:schemeClr val="dk1"/>
              </a:buClr>
              <a:buSzPts val="2800"/>
              <a:buNone/>
            </a:pPr>
            <a:r>
              <a:rPr lang="en-US"/>
              <a:t>as toxoplasmosis, sarcoidosis, drug reactions, and malignancy.</a:t>
            </a:r>
            <a:endParaRPr/>
          </a:p>
        </p:txBody>
      </p:sp>
      <p:sp>
        <p:nvSpPr>
          <p:cNvPr id="160793" name="Google Shape;160793;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Investigations</a:t>
            </a:r>
          </a:p>
        </p:txBody>
      </p:sp>
      <p:sp>
        <p:nvSpPr>
          <p:cNvPr id="3" name="Content Placeholder 2"/>
          <p:cNvSpPr>
            <a:spLocks noGrp="1"/>
          </p:cNvSpPr>
          <p:nvPr>
            <p:ph idx="1"/>
          </p:nvPr>
        </p:nvSpPr>
        <p:spPr>
          <a:xfrm>
            <a:off x="1066800" y="1874520"/>
            <a:ext cx="9875520" cy="4525963"/>
          </a:xfrm>
        </p:spPr>
        <p:txBody>
          <a:bodyPr/>
          <a:lstStyle/>
          <a:p>
            <a:pPr marL="548640" indent="-548640">
              <a:buAutoNum type="alphaLcParenR"/>
            </a:pPr>
            <a:r>
              <a:rPr lang="en-US" sz="2880" b="1" dirty="0"/>
              <a:t>Chest X-Ray , CT-scan</a:t>
            </a:r>
          </a:p>
          <a:p>
            <a:pPr marL="548640" indent="-548640">
              <a:buAutoNum type="alphaLcParenR"/>
            </a:pPr>
            <a:endParaRPr lang="en-US" sz="2880" b="1" dirty="0"/>
          </a:p>
          <a:p>
            <a:pPr marL="548640" indent="-548640">
              <a:buFont typeface="Arial" pitchFamily="34" charset="0"/>
              <a:buAutoNum type="alphaLcParenR"/>
            </a:pPr>
            <a:r>
              <a:rPr lang="en-US" b="1" dirty="0"/>
              <a:t>Tuberculin Skin Test , IGRA</a:t>
            </a:r>
          </a:p>
          <a:p>
            <a:pPr marL="0" indent="0">
              <a:buNone/>
            </a:pPr>
            <a:endParaRPr lang="en-US" sz="2880" b="1" dirty="0"/>
          </a:p>
          <a:p>
            <a:pPr marL="0" indent="0">
              <a:buNone/>
            </a:pPr>
            <a:r>
              <a:rPr lang="en-US" b="1" dirty="0"/>
              <a:t>c) Culture and Microbiology </a:t>
            </a:r>
            <a:endParaRPr lang="en-US" sz="2880" b="1" dirty="0"/>
          </a:p>
          <a:p>
            <a:pPr marL="0" indent="0">
              <a:buNone/>
            </a:pPr>
            <a:endParaRPr lang="en-US" sz="2880" b="1" dirty="0"/>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4" name="Picture 3" descr="in.jpg"/>
          <p:cNvPicPr>
            <a:picLocks noChangeAspect="1"/>
          </p:cNvPicPr>
          <p:nvPr/>
        </p:nvPicPr>
        <p:blipFill>
          <a:blip r:embed="rId2" cstate="print"/>
          <a:stretch>
            <a:fillRect/>
          </a:stretch>
        </p:blipFill>
        <p:spPr>
          <a:xfrm>
            <a:off x="9204962" y="1"/>
            <a:ext cx="2594610" cy="2114550"/>
          </a:xfrm>
          <a:prstGeom prst="rect">
            <a:avLst/>
          </a:prstGeom>
        </p:spPr>
      </p:pic>
    </p:spTree>
    <p:extLst>
      <p:ext uri="{BB962C8B-B14F-4D97-AF65-F5344CB8AC3E}">
        <p14:creationId xmlns:p14="http://schemas.microsoft.com/office/powerpoint/2010/main" val="36895704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875520" cy="1143000"/>
          </a:xfrm>
        </p:spPr>
        <p:txBody>
          <a:bodyPr/>
          <a:lstStyle/>
          <a:p>
            <a:r>
              <a:rPr lang="en-US" sz="5280" b="1" dirty="0"/>
              <a:t>PRIMARY TB </a:t>
            </a:r>
          </a:p>
        </p:txBody>
      </p:sp>
      <p:pic>
        <p:nvPicPr>
          <p:cNvPr id="4" name="عنصر نائب للمحتوى 3" descr="IMG_5645.PNG"/>
          <p:cNvPicPr>
            <a:picLocks noGrp="1" noChangeAspect="1"/>
          </p:cNvPicPr>
          <p:nvPr>
            <p:ph idx="1"/>
          </p:nvPr>
        </p:nvPicPr>
        <p:blipFill>
          <a:blip r:embed="rId2" cstate="print"/>
          <a:stretch>
            <a:fillRect/>
          </a:stretch>
        </p:blipFill>
        <p:spPr>
          <a:xfrm>
            <a:off x="4632960" y="1417320"/>
            <a:ext cx="6919217" cy="5440680"/>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39</a:t>
            </a:fld>
            <a:endParaRPr lang="en-US" dirty="0"/>
          </a:p>
        </p:txBody>
      </p:sp>
      <p:sp>
        <p:nvSpPr>
          <p:cNvPr id="6" name="TextBox 5"/>
          <p:cNvSpPr txBox="1"/>
          <p:nvPr/>
        </p:nvSpPr>
        <p:spPr>
          <a:xfrm>
            <a:off x="609600" y="817399"/>
            <a:ext cx="3931920" cy="4228850"/>
          </a:xfrm>
          <a:prstGeom prst="rect">
            <a:avLst/>
          </a:prstGeom>
          <a:noFill/>
        </p:spPr>
        <p:txBody>
          <a:bodyPr wrap="square" rtlCol="0">
            <a:spAutoFit/>
          </a:bodyPr>
          <a:lstStyle/>
          <a:p>
            <a:r>
              <a:rPr lang="en-US" sz="3360" dirty="0">
                <a:solidFill>
                  <a:srgbClr val="C00000"/>
                </a:solidFill>
              </a:rPr>
              <a:t>The x-ray of a primary infection :</a:t>
            </a:r>
          </a:p>
          <a:p>
            <a:r>
              <a:rPr lang="en-US" sz="3360" dirty="0">
                <a:solidFill>
                  <a:schemeClr val="tx1">
                    <a:lumMod val="95000"/>
                    <a:lumOff val="5000"/>
                  </a:schemeClr>
                </a:solidFill>
              </a:rPr>
              <a:t>-</a:t>
            </a:r>
            <a:r>
              <a:rPr lang="en-US" sz="3360" dirty="0" err="1">
                <a:solidFill>
                  <a:schemeClr val="tx1">
                    <a:lumMod val="95000"/>
                    <a:lumOff val="5000"/>
                  </a:schemeClr>
                </a:solidFill>
              </a:rPr>
              <a:t>Ghon</a:t>
            </a:r>
            <a:r>
              <a:rPr lang="en-US" sz="3360" dirty="0">
                <a:solidFill>
                  <a:schemeClr val="tx1">
                    <a:lumMod val="95000"/>
                    <a:lumOff val="5000"/>
                  </a:schemeClr>
                </a:solidFill>
              </a:rPr>
              <a:t> complex  : </a:t>
            </a:r>
            <a:r>
              <a:rPr lang="en-US" sz="3360" dirty="0" err="1">
                <a:solidFill>
                  <a:schemeClr val="tx1">
                    <a:lumMod val="95000"/>
                    <a:lumOff val="5000"/>
                  </a:schemeClr>
                </a:solidFill>
              </a:rPr>
              <a:t>ghon</a:t>
            </a:r>
            <a:r>
              <a:rPr lang="en-US" sz="3360" dirty="0">
                <a:solidFill>
                  <a:schemeClr val="tx1">
                    <a:lumMod val="95000"/>
                    <a:lumOff val="5000"/>
                  </a:schemeClr>
                </a:solidFill>
              </a:rPr>
              <a:t> focus (TB </a:t>
            </a:r>
            <a:r>
              <a:rPr lang="en-US" sz="3360" dirty="0" err="1">
                <a:solidFill>
                  <a:schemeClr val="tx1">
                    <a:lumMod val="95000"/>
                    <a:lumOff val="5000"/>
                  </a:schemeClr>
                </a:solidFill>
              </a:rPr>
              <a:t>caesating</a:t>
            </a:r>
            <a:r>
              <a:rPr lang="en-US" sz="3360" dirty="0">
                <a:solidFill>
                  <a:schemeClr val="tx1">
                    <a:lumMod val="95000"/>
                    <a:lumOff val="5000"/>
                  </a:schemeClr>
                </a:solidFill>
              </a:rPr>
              <a:t> </a:t>
            </a:r>
            <a:r>
              <a:rPr lang="en-US" sz="3360" dirty="0" err="1">
                <a:solidFill>
                  <a:schemeClr val="tx1">
                    <a:lumMod val="95000"/>
                    <a:lumOff val="5000"/>
                  </a:schemeClr>
                </a:solidFill>
              </a:rPr>
              <a:t>granuloma</a:t>
            </a:r>
            <a:r>
              <a:rPr lang="en-US" sz="3360" dirty="0">
                <a:solidFill>
                  <a:schemeClr val="tx1">
                    <a:lumMod val="95000"/>
                    <a:lumOff val="5000"/>
                  </a:schemeClr>
                </a:solidFill>
              </a:rPr>
              <a:t> ) with </a:t>
            </a:r>
            <a:r>
              <a:rPr lang="en-US" sz="3360" dirty="0" err="1">
                <a:solidFill>
                  <a:schemeClr val="tx1">
                    <a:lumMod val="95000"/>
                    <a:lumOff val="5000"/>
                  </a:schemeClr>
                </a:solidFill>
              </a:rPr>
              <a:t>mediastinal</a:t>
            </a:r>
            <a:r>
              <a:rPr lang="en-US" sz="3360" dirty="0">
                <a:solidFill>
                  <a:schemeClr val="tx1">
                    <a:lumMod val="95000"/>
                    <a:lumOff val="5000"/>
                  </a:schemeClr>
                </a:solidFill>
              </a:rPr>
              <a:t> </a:t>
            </a:r>
            <a:r>
              <a:rPr lang="en-US" sz="3360" dirty="0" err="1">
                <a:solidFill>
                  <a:schemeClr val="tx1">
                    <a:lumMod val="95000"/>
                    <a:lumOff val="5000"/>
                  </a:schemeClr>
                </a:solidFill>
              </a:rPr>
              <a:t>lymphadenopathy</a:t>
            </a:r>
            <a:r>
              <a:rPr lang="en-US" sz="3360" dirty="0">
                <a:solidFill>
                  <a:schemeClr val="tx1">
                    <a:lumMod val="95000"/>
                    <a:lumOff val="5000"/>
                  </a:schemeClr>
                </a:solidFill>
              </a:rPr>
              <a:t> </a:t>
            </a:r>
            <a:endParaRPr lang="ar-JO" sz="3360" dirty="0">
              <a:solidFill>
                <a:schemeClr val="tx1">
                  <a:lumMod val="95000"/>
                  <a:lumOff val="5000"/>
                </a:schemeClr>
              </a:solidFill>
            </a:endParaRPr>
          </a:p>
          <a:p>
            <a:endParaRPr lang="en-US" sz="3360" dirty="0"/>
          </a:p>
        </p:txBody>
      </p:sp>
      <p:sp>
        <p:nvSpPr>
          <p:cNvPr id="3" name="TextBox 2"/>
          <p:cNvSpPr txBox="1"/>
          <p:nvPr/>
        </p:nvSpPr>
        <p:spPr>
          <a:xfrm>
            <a:off x="701040" y="5257800"/>
            <a:ext cx="3291840" cy="1089529"/>
          </a:xfrm>
          <a:prstGeom prst="rect">
            <a:avLst/>
          </a:prstGeom>
          <a:noFill/>
        </p:spPr>
        <p:txBody>
          <a:bodyPr wrap="square" rtlCol="0">
            <a:spAutoFit/>
          </a:bodyPr>
          <a:lstStyle/>
          <a:p>
            <a:r>
              <a:rPr lang="en-US" sz="2160" b="1" spc="6" dirty="0" err="1">
                <a:solidFill>
                  <a:srgbClr val="FF0000"/>
                </a:solidFill>
                <a:latin typeface="Arial"/>
                <a:cs typeface="Arial"/>
              </a:rPr>
              <a:t>Ghon</a:t>
            </a:r>
            <a:r>
              <a:rPr lang="en-US" sz="2160" b="1" spc="6" dirty="0">
                <a:solidFill>
                  <a:srgbClr val="FF0000"/>
                </a:solidFill>
                <a:latin typeface="Arial"/>
                <a:cs typeface="Arial"/>
              </a:rPr>
              <a:t> </a:t>
            </a:r>
            <a:r>
              <a:rPr lang="en-US" sz="2160" b="1" spc="-6" dirty="0">
                <a:solidFill>
                  <a:srgbClr val="FF0000"/>
                </a:solidFill>
                <a:latin typeface="Arial"/>
                <a:cs typeface="Arial"/>
              </a:rPr>
              <a:t>complex </a:t>
            </a:r>
            <a:r>
              <a:rPr lang="en-US" sz="2160" b="1" spc="66" dirty="0">
                <a:solidFill>
                  <a:srgbClr val="FF0000"/>
                </a:solidFill>
                <a:latin typeface="Arial"/>
                <a:cs typeface="Arial"/>
              </a:rPr>
              <a:t>= </a:t>
            </a:r>
            <a:r>
              <a:rPr lang="en-US" sz="2160" b="1" spc="6" dirty="0" err="1">
                <a:solidFill>
                  <a:srgbClr val="FF0000"/>
                </a:solidFill>
                <a:latin typeface="Arial"/>
                <a:cs typeface="Arial"/>
              </a:rPr>
              <a:t>Ghon</a:t>
            </a:r>
            <a:r>
              <a:rPr lang="en-US" sz="2160" b="1" spc="6" dirty="0">
                <a:solidFill>
                  <a:srgbClr val="FF0000"/>
                </a:solidFill>
                <a:latin typeface="Arial"/>
                <a:cs typeface="Arial"/>
              </a:rPr>
              <a:t> </a:t>
            </a:r>
            <a:r>
              <a:rPr lang="en-US" sz="2160" b="1" spc="-72" dirty="0">
                <a:solidFill>
                  <a:srgbClr val="FF0000"/>
                </a:solidFill>
                <a:latin typeface="Arial"/>
                <a:cs typeface="Arial"/>
              </a:rPr>
              <a:t>focus</a:t>
            </a:r>
            <a:r>
              <a:rPr lang="en-US" sz="2160" b="1" spc="12" dirty="0">
                <a:solidFill>
                  <a:srgbClr val="FF0000"/>
                </a:solidFill>
                <a:latin typeface="Arial"/>
                <a:cs typeface="Arial"/>
              </a:rPr>
              <a:t> </a:t>
            </a:r>
            <a:r>
              <a:rPr lang="en-US" sz="2160" b="1" spc="-24" dirty="0">
                <a:solidFill>
                  <a:srgbClr val="FF0000"/>
                </a:solidFill>
                <a:latin typeface="Arial"/>
                <a:cs typeface="Arial"/>
              </a:rPr>
              <a:t>+ </a:t>
            </a:r>
            <a:r>
              <a:rPr lang="en-US" sz="2160" b="1" spc="-24" dirty="0" err="1">
                <a:solidFill>
                  <a:srgbClr val="FF0000"/>
                </a:solidFill>
                <a:latin typeface="Arial"/>
                <a:cs typeface="Arial"/>
              </a:rPr>
              <a:t>hailar</a:t>
            </a:r>
            <a:r>
              <a:rPr lang="en-US" sz="2160" b="1" spc="-24" dirty="0">
                <a:solidFill>
                  <a:srgbClr val="FF0000"/>
                </a:solidFill>
                <a:latin typeface="Arial"/>
                <a:cs typeface="Arial"/>
              </a:rPr>
              <a:t> L.N</a:t>
            </a:r>
            <a:endParaRPr lang="en-US" sz="2160" dirty="0">
              <a:solidFill>
                <a:srgbClr val="FF0000"/>
              </a:solidFill>
              <a:latin typeface="Arial"/>
              <a:cs typeface="Arial"/>
            </a:endParaRPr>
          </a:p>
          <a:p>
            <a:endParaRPr lang="en-US" sz="2160" dirty="0">
              <a:solidFill>
                <a:srgbClr val="FF0000"/>
              </a:solidFill>
            </a:endParaRPr>
          </a:p>
        </p:txBody>
      </p:sp>
    </p:spTree>
    <p:extLst>
      <p:ext uri="{BB962C8B-B14F-4D97-AF65-F5344CB8AC3E}">
        <p14:creationId xmlns:p14="http://schemas.microsoft.com/office/powerpoint/2010/main" val="168822280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222370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0" y="537030"/>
            <a:ext cx="3383280" cy="5589136"/>
          </a:xfrm>
        </p:spPr>
        <p:txBody>
          <a:bodyPr>
            <a:normAutofit/>
          </a:bodyPr>
          <a:lstStyle/>
          <a:p>
            <a:pPr marL="411480" indent="-411480"/>
            <a:r>
              <a:rPr lang="en-US" sz="2640" b="1" i="1" dirty="0">
                <a:solidFill>
                  <a:schemeClr val="accent1">
                    <a:lumMod val="75000"/>
                  </a:schemeClr>
                </a:solidFill>
              </a:rPr>
              <a:t>Ranke complex :</a:t>
            </a:r>
          </a:p>
          <a:p>
            <a:pPr marL="411480" indent="-411480"/>
            <a:r>
              <a:rPr lang="en-US" sz="2640" b="1" i="1" dirty="0"/>
              <a:t>In a minority of cases,</a:t>
            </a:r>
          </a:p>
          <a:p>
            <a:pPr marL="411480" indent="-411480"/>
            <a:r>
              <a:rPr lang="en-US" sz="2640" b="1" i="1" dirty="0"/>
              <a:t> the diagnosis is by the presence of a previous </a:t>
            </a:r>
            <a:r>
              <a:rPr lang="en-US" sz="2640" b="1" i="1" dirty="0" err="1"/>
              <a:t>Ghon</a:t>
            </a:r>
            <a:r>
              <a:rPr lang="en-US" sz="2640" b="1" i="1" dirty="0"/>
              <a:t> focus, which is calcified WITH calcified </a:t>
            </a:r>
            <a:r>
              <a:rPr lang="en-US" sz="2640" b="1" i="1" dirty="0" err="1"/>
              <a:t>mediastinal</a:t>
            </a:r>
            <a:r>
              <a:rPr lang="en-US" sz="2640" b="1" i="1" dirty="0"/>
              <a:t> lymph node  , which seen in healed PTB</a:t>
            </a:r>
          </a:p>
          <a:p>
            <a:pPr marL="411480" indent="-411480"/>
            <a:endParaRPr lang="en-US" sz="2640" b="1" dirty="0"/>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6" name="صورة 5" descr="Screenshot_20190714-195822.jpg"/>
          <p:cNvPicPr>
            <a:picLocks noChangeAspect="1"/>
          </p:cNvPicPr>
          <p:nvPr/>
        </p:nvPicPr>
        <p:blipFill>
          <a:blip r:embed="rId2"/>
          <a:srcRect l="1267" t="7957" r="773" b="26452"/>
          <a:stretch>
            <a:fillRect/>
          </a:stretch>
        </p:blipFill>
        <p:spPr>
          <a:xfrm>
            <a:off x="5467720" y="870155"/>
            <a:ext cx="5043948" cy="4498258"/>
          </a:xfrm>
          <a:prstGeom prst="rect">
            <a:avLst/>
          </a:prstGeom>
        </p:spPr>
      </p:pic>
    </p:spTree>
    <p:extLst>
      <p:ext uri="{BB962C8B-B14F-4D97-AF65-F5344CB8AC3E}">
        <p14:creationId xmlns:p14="http://schemas.microsoft.com/office/powerpoint/2010/main" val="247307120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7978"/>
            <a:ext cx="9875520" cy="1005840"/>
          </a:xfrm>
        </p:spPr>
        <p:txBody>
          <a:bodyPr/>
          <a:lstStyle/>
          <a:p>
            <a:r>
              <a:rPr lang="en-US" dirty="0"/>
              <a:t>CT-scan</a:t>
            </a:r>
          </a:p>
        </p:txBody>
      </p:sp>
      <p:sp>
        <p:nvSpPr>
          <p:cNvPr id="3" name="Content Placeholder 2"/>
          <p:cNvSpPr>
            <a:spLocks noGrp="1"/>
          </p:cNvSpPr>
          <p:nvPr>
            <p:ph idx="1"/>
          </p:nvPr>
        </p:nvSpPr>
        <p:spPr>
          <a:xfrm>
            <a:off x="609600" y="868680"/>
            <a:ext cx="10972800" cy="4525963"/>
          </a:xfrm>
        </p:spPr>
        <p:txBody>
          <a:bodyPr/>
          <a:lstStyle/>
          <a:p>
            <a:r>
              <a:rPr lang="en-US" dirty="0"/>
              <a:t>CT scans may detect abnormalities suggestive of </a:t>
            </a:r>
            <a:r>
              <a:rPr lang="en-US" dirty="0" err="1"/>
              <a:t>intrathoracic</a:t>
            </a:r>
            <a:r>
              <a:rPr lang="en-US" dirty="0"/>
              <a:t> TB in a child suspected of having complicated </a:t>
            </a:r>
            <a:r>
              <a:rPr lang="en-US" dirty="0" err="1"/>
              <a:t>intrathoracic</a:t>
            </a:r>
            <a:r>
              <a:rPr lang="en-US" dirty="0"/>
              <a:t> lymph node or pleural disease, </a:t>
            </a:r>
            <a:r>
              <a:rPr lang="en-US" dirty="0" err="1"/>
              <a:t>endobronchial</a:t>
            </a:r>
            <a:r>
              <a:rPr lang="en-US" dirty="0"/>
              <a:t> lesions, bronchiectasis, or cavities that are not well revealed on plain radiography</a:t>
            </a: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47187"/>
          <a:stretch/>
        </p:blipFill>
        <p:spPr>
          <a:xfrm>
            <a:off x="587764" y="3246120"/>
            <a:ext cx="5207947" cy="36118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154" y="3246120"/>
            <a:ext cx="5875296" cy="3611880"/>
          </a:xfrm>
          <a:prstGeom prst="rect">
            <a:avLst/>
          </a:prstGeom>
        </p:spPr>
      </p:pic>
    </p:spTree>
    <p:extLst>
      <p:ext uri="{BB962C8B-B14F-4D97-AF65-F5344CB8AC3E}">
        <p14:creationId xmlns:p14="http://schemas.microsoft.com/office/powerpoint/2010/main" val="1978135047"/>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94" name="Shape 160794"/>
        <p:cNvGrpSpPr/>
        <p:nvPr/>
      </p:nvGrpSpPr>
      <p:grpSpPr>
        <a:xfrm>
          <a:off x="0" y="0"/>
          <a:ext cx="0" cy="0"/>
          <a:chOff x="0" y="0"/>
          <a:chExt cx="0" cy="0"/>
        </a:xfrm>
      </p:grpSpPr>
      <p:sp>
        <p:nvSpPr>
          <p:cNvPr id="160795" name="Google Shape;160795;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TST (MANTOUX TEST</a:t>
            </a:r>
            <a:r>
              <a:rPr lang="en-US"/>
              <a:t>)</a:t>
            </a:r>
            <a:endParaRPr/>
          </a:p>
        </p:txBody>
      </p:sp>
      <p:sp>
        <p:nvSpPr>
          <p:cNvPr id="160796" name="Google Shape;160796;p8"/>
          <p:cNvSpPr txBox="1"/>
          <p:nvPr>
            <p:ph idx="1" type="body"/>
          </p:nvPr>
        </p:nvSpPr>
        <p:spPr>
          <a:xfrm>
            <a:off x="1012926" y="1435221"/>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The TST response to tuberculin antigen is a manifestation of a Tcell–mediated delayed hypersensitivity.  </a:t>
            </a:r>
            <a:endParaRPr/>
          </a:p>
          <a:p>
            <a:pPr indent="0" lvl="0" marL="228600" rtl="0" algn="l">
              <a:lnSpc>
                <a:spcPct val="90000"/>
              </a:lnSpc>
              <a:spcBef>
                <a:spcPts val="0"/>
              </a:spcBef>
              <a:spcAft>
                <a:spcPts val="0"/>
              </a:spcAft>
              <a:buNone/>
            </a:pPr>
            <a:r>
              <a:t/>
            </a:r>
            <a:endParaRPr/>
          </a:p>
          <a:p>
            <a:pPr indent="-228600" lvl="0" marL="228600" rtl="0" algn="l">
              <a:lnSpc>
                <a:spcPct val="90000"/>
              </a:lnSpc>
              <a:spcBef>
                <a:spcPts val="0"/>
              </a:spcBef>
              <a:spcAft>
                <a:spcPts val="0"/>
              </a:spcAft>
              <a:buClr>
                <a:schemeClr val="dk1"/>
              </a:buClr>
              <a:buSzPts val="2800"/>
              <a:buChar char="•"/>
            </a:pPr>
            <a:r>
              <a:rPr b="1" i="1" lang="en-US"/>
              <a:t>The Mantoux </a:t>
            </a:r>
            <a:r>
              <a:rPr lang="en-US"/>
              <a:t>test, an intradermal injection of 5 TU (tuberculin units) </a:t>
            </a:r>
            <a:r>
              <a:rPr b="1" lang="en-US"/>
              <a:t>of purified protein derivative standard </a:t>
            </a:r>
            <a:r>
              <a:rPr lang="en-US"/>
              <a:t>(PPD-S), usually on the volar surface of the forearm, is the standard TST. </a:t>
            </a:r>
            <a:endParaRPr/>
          </a:p>
          <a:p>
            <a:pPr indent="0" lvl="0" marL="228600" rtl="0" algn="l">
              <a:lnSpc>
                <a:spcPct val="90000"/>
              </a:lnSpc>
              <a:spcBef>
                <a:spcPts val="0"/>
              </a:spcBef>
              <a:spcAft>
                <a:spcPts val="0"/>
              </a:spcAft>
              <a:buNone/>
            </a:pPr>
            <a:br>
              <a:rPr lang="en-US"/>
            </a:br>
            <a:r>
              <a:rPr lang="en-US"/>
              <a:t>It is usually positive 2-6 weeks after onset of infection  (upto 3 months) and at the time of symptomatic illness .</a:t>
            </a:r>
            <a:endParaRPr/>
          </a:p>
          <a:p>
            <a:pPr indent="0" lvl="0" marL="228600" rtl="0" algn="l">
              <a:lnSpc>
                <a:spcPct val="90000"/>
              </a:lnSpc>
              <a:spcBef>
                <a:spcPts val="0"/>
              </a:spcBef>
              <a:spcAft>
                <a:spcPts val="0"/>
              </a:spcAft>
              <a:buNone/>
            </a:pPr>
            <a:r>
              <a:t/>
            </a:r>
            <a:endParaRPr/>
          </a:p>
          <a:p>
            <a:pPr indent="0" lvl="0" marL="228600" rtl="0" algn="l">
              <a:lnSpc>
                <a:spcPct val="90000"/>
              </a:lnSpc>
              <a:spcBef>
                <a:spcPts val="0"/>
              </a:spcBef>
              <a:spcAft>
                <a:spcPts val="0"/>
              </a:spcAft>
              <a:buNone/>
            </a:pPr>
            <a:r>
              <a:rPr lang="en-US">
                <a:highlight>
                  <a:srgbClr val="FF0000"/>
                </a:highlight>
              </a:rPr>
              <a:t>The size of induration is measured 48–72 hours later. </a:t>
            </a:r>
            <a:endParaRPr>
              <a:highlight>
                <a:srgbClr val="FF0000"/>
              </a:highlight>
            </a:endParaRPr>
          </a:p>
          <a:p>
            <a:pPr indent="0" lvl="0" marL="228600" rtl="0" algn="l">
              <a:lnSpc>
                <a:spcPct val="90000"/>
              </a:lnSpc>
              <a:spcBef>
                <a:spcPts val="0"/>
              </a:spcBef>
              <a:spcAft>
                <a:spcPts val="0"/>
              </a:spcAft>
              <a:buNone/>
            </a:pPr>
            <a:r>
              <a:rPr lang="en-US">
                <a:highlight>
                  <a:srgbClr val="FF0000"/>
                </a:highlight>
              </a:rPr>
              <a:t>Erythema (redness) should not be measured.</a:t>
            </a:r>
            <a:endParaRPr>
              <a:highlight>
                <a:srgbClr val="FF0000"/>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97" name="Shape 160797"/>
        <p:cNvGrpSpPr/>
        <p:nvPr/>
      </p:nvGrpSpPr>
      <p:grpSpPr>
        <a:xfrm>
          <a:off x="0" y="0"/>
          <a:ext cx="0" cy="0"/>
          <a:chOff x="0" y="0"/>
          <a:chExt cx="0" cy="0"/>
        </a:xfrm>
      </p:grpSpPr>
      <p:sp>
        <p:nvSpPr>
          <p:cNvPr id="160798" name="Google Shape;160798;p9"/>
          <p:cNvSpPr txBox="1"/>
          <p:nvPr>
            <p:ph idx="1" type="body"/>
          </p:nvPr>
        </p:nvSpPr>
        <p:spPr>
          <a:xfrm>
            <a:off x="125575" y="589700"/>
            <a:ext cx="11892300" cy="6268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 </a:t>
            </a:r>
            <a:r>
              <a:rPr b="1" lang="en-US">
                <a:solidFill>
                  <a:srgbClr val="00FF00"/>
                </a:solidFill>
              </a:rPr>
              <a:t>Tuberculin skin testing is the most common method used to screen for latent </a:t>
            </a:r>
            <a:r>
              <a:rPr b="1" i="1" lang="en-US">
                <a:solidFill>
                  <a:srgbClr val="00FF00"/>
                </a:solidFill>
              </a:rPr>
              <a:t>M tuberculosis</a:t>
            </a:r>
            <a:r>
              <a:rPr b="1" lang="en-US">
                <a:solidFill>
                  <a:srgbClr val="00FF00"/>
                </a:solidFill>
              </a:rPr>
              <a:t>.</a:t>
            </a:r>
            <a:endParaRPr/>
          </a:p>
          <a:p>
            <a:pPr indent="-228600" lvl="0" marL="228600" rtl="0" algn="l">
              <a:lnSpc>
                <a:spcPct val="90000"/>
              </a:lnSpc>
              <a:spcBef>
                <a:spcPts val="1000"/>
              </a:spcBef>
              <a:spcAft>
                <a:spcPts val="0"/>
              </a:spcAft>
              <a:buClr>
                <a:schemeClr val="dk2"/>
              </a:buClr>
              <a:buSzPts val="3200"/>
              <a:buChar char="•"/>
            </a:pPr>
            <a:r>
              <a:rPr b="1" lang="en-US" sz="3200">
                <a:solidFill>
                  <a:schemeClr val="dk2"/>
                </a:solidFill>
              </a:rPr>
              <a:t>positive  tuberculin  skin  test  indicates tuberculous infection , with or without disease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This test is preferred in children less than 5 years of age.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It may also be used in other settings such as contact investigations or in older patients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99" name="Shape 160799"/>
        <p:cNvGrpSpPr/>
        <p:nvPr/>
      </p:nvGrpSpPr>
      <p:grpSpPr>
        <a:xfrm>
          <a:off x="0" y="0"/>
          <a:ext cx="0" cy="0"/>
          <a:chOff x="0" y="0"/>
          <a:chExt cx="0" cy="0"/>
        </a:xfrm>
      </p:grpSpPr>
      <p:sp>
        <p:nvSpPr>
          <p:cNvPr id="160800" name="Google Shape;160800;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0801" name="Google Shape;160801;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TST interpretation depends on two factors: </a:t>
            </a:r>
            <a:endParaRPr/>
          </a:p>
          <a:p>
            <a:pPr indent="-228600" lvl="0" marL="228600" rtl="0" algn="l">
              <a:lnSpc>
                <a:spcPct val="90000"/>
              </a:lnSpc>
              <a:spcBef>
                <a:spcPts val="1000"/>
              </a:spcBef>
              <a:spcAft>
                <a:spcPts val="0"/>
              </a:spcAft>
              <a:buClr>
                <a:schemeClr val="dk1"/>
              </a:buClr>
              <a:buSzPts val="2800"/>
              <a:buChar char="•"/>
            </a:pPr>
            <a:r>
              <a:rPr lang="en-US"/>
              <a:t>1.Diameter of the induration. </a:t>
            </a:r>
            <a:endParaRPr/>
          </a:p>
          <a:p>
            <a:pPr indent="-228600" lvl="0" marL="228600" rtl="0" algn="l">
              <a:lnSpc>
                <a:spcPct val="90000"/>
              </a:lnSpc>
              <a:spcBef>
                <a:spcPts val="1000"/>
              </a:spcBef>
              <a:spcAft>
                <a:spcPts val="0"/>
              </a:spcAft>
              <a:buClr>
                <a:schemeClr val="dk1"/>
              </a:buClr>
              <a:buSzPts val="2800"/>
              <a:buChar char="•"/>
            </a:pPr>
            <a:r>
              <a:rPr lang="en-US"/>
              <a:t>2 Person’s risk of being infected with TB and risk of progression to disease if infected. </a:t>
            </a:r>
            <a:endParaRPr/>
          </a:p>
          <a:p>
            <a:pPr indent="-228600" lvl="0" marL="228600" rtl="0" algn="l">
              <a:lnSpc>
                <a:spcPct val="90000"/>
              </a:lnSpc>
              <a:spcBef>
                <a:spcPts val="1000"/>
              </a:spcBef>
              <a:spcAft>
                <a:spcPts val="0"/>
              </a:spcAft>
              <a:buClr>
                <a:srgbClr val="FF0000"/>
              </a:buClr>
              <a:buSzPts val="2800"/>
              <a:buChar char="•"/>
            </a:pPr>
            <a:r>
              <a:rPr lang="en-US">
                <a:solidFill>
                  <a:srgbClr val="FF0000"/>
                </a:solidFill>
                <a:highlight>
                  <a:srgbClr val="FF0000"/>
                </a:highlight>
              </a:rPr>
              <a:t>A negative mantoux does not rule out TB (especially in the HIV positive or malnourished child)</a:t>
            </a:r>
            <a:endParaRPr>
              <a:solidFill>
                <a:srgbClr val="FF0000"/>
              </a:solidFill>
              <a:highlight>
                <a:srgbClr val="FF0000"/>
              </a:highlight>
            </a:endParaRPr>
          </a:p>
          <a:p>
            <a:pPr indent="-50800" lvl="0" marL="228600" rtl="0" algn="l">
              <a:lnSpc>
                <a:spcPct val="90000"/>
              </a:lnSpc>
              <a:spcBef>
                <a:spcPts val="1000"/>
              </a:spcBef>
              <a:spcAft>
                <a:spcPts val="0"/>
              </a:spcAft>
              <a:buClr>
                <a:schemeClr val="dk1"/>
              </a:buClr>
              <a:buSzPts val="2800"/>
              <a:buNone/>
            </a:pPr>
            <a:r>
              <a:t/>
            </a:r>
            <a:endParaRPr/>
          </a:p>
        </p:txBody>
      </p:sp>
      <p:sp>
        <p:nvSpPr>
          <p:cNvPr id="160802" name="Google Shape;160802;p10"/>
          <p:cNvSpPr txBox="1"/>
          <p:nvPr/>
        </p:nvSpPr>
        <p:spPr>
          <a:xfrm>
            <a:off x="1221740" y="2864010"/>
            <a:ext cx="9753600" cy="396300"/>
          </a:xfrm>
          <a:prstGeom prst="rect">
            <a:avLst/>
          </a:prstGeom>
          <a:noFill/>
          <a:ln>
            <a:noFill/>
          </a:ln>
        </p:spPr>
        <p:txBody>
          <a:bodyPr anchorCtr="0" anchor="t" bIns="91425" lIns="91425" spcFirstLastPara="1" rIns="91425" wrap="square" tIns="91425">
            <a:sp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09" name="Shape 160809"/>
        <p:cNvGrpSpPr/>
        <p:nvPr/>
      </p:nvGrpSpPr>
      <p:grpSpPr>
        <a:xfrm>
          <a:off x="0" y="0"/>
          <a:ext cx="0" cy="0"/>
          <a:chOff x="0" y="0"/>
          <a:chExt cx="0" cy="0"/>
        </a:xfrm>
      </p:grpSpPr>
      <p:sp>
        <p:nvSpPr>
          <p:cNvPr id="160810" name="Google Shape;160810;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60811" name="Google Shape;160811;p12"/>
          <p:cNvPicPr preferRelativeResize="0"/>
          <p:nvPr>
            <p:ph idx="1" type="body"/>
          </p:nvPr>
        </p:nvPicPr>
        <p:blipFill rotWithShape="1">
          <a:blip r:embed="rId2">
            <a:alphaModFix/>
          </a:blip>
          <a:srcRect b="0" l="0" r="0" t="0"/>
          <a:stretch/>
        </p:blipFill>
        <p:spPr>
          <a:xfrm>
            <a:off x="568037" y="-34636"/>
            <a:ext cx="5162100" cy="3048000"/>
          </a:xfrm>
          <a:prstGeom prst="rect">
            <a:avLst/>
          </a:prstGeom>
          <a:noFill/>
          <a:ln>
            <a:noFill/>
          </a:ln>
        </p:spPr>
      </p:pic>
      <p:sp>
        <p:nvSpPr>
          <p:cNvPr id="160812" name="Google Shape;160812;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0813" name="Google Shape;160813;p12"/>
          <p:cNvPicPr preferRelativeResize="0"/>
          <p:nvPr/>
        </p:nvPicPr>
        <p:blipFill rotWithShape="1">
          <a:blip r:embed="rId3">
            <a:alphaModFix/>
          </a:blip>
          <a:srcRect b="0" l="0" r="0" t="0"/>
          <a:stretch/>
        </p:blipFill>
        <p:spPr>
          <a:xfrm>
            <a:off x="5730240" y="4"/>
            <a:ext cx="5669280" cy="3047999"/>
          </a:xfrm>
          <a:prstGeom prst="rect">
            <a:avLst/>
          </a:prstGeom>
          <a:noFill/>
          <a:ln>
            <a:noFill/>
          </a:ln>
        </p:spPr>
      </p:pic>
      <p:pic>
        <p:nvPicPr>
          <p:cNvPr id="160814" name="Google Shape;160814;p12"/>
          <p:cNvPicPr preferRelativeResize="0"/>
          <p:nvPr/>
        </p:nvPicPr>
        <p:blipFill rotWithShape="1">
          <a:blip r:embed="rId4">
            <a:alphaModFix/>
          </a:blip>
          <a:srcRect b="0" l="0" r="0" t="0"/>
          <a:stretch/>
        </p:blipFill>
        <p:spPr>
          <a:xfrm>
            <a:off x="701053" y="3048000"/>
            <a:ext cx="11054750" cy="3810000"/>
          </a:xfrm>
          <a:prstGeom prst="rect">
            <a:avLst/>
          </a:prstGeom>
          <a:noFill/>
          <a:ln>
            <a:noFill/>
          </a:ln>
        </p:spPr>
      </p:pic>
      <p:sp>
        <p:nvSpPr>
          <p:cNvPr id="160815" name="Google Shape;160815;p12"/>
          <p:cNvSpPr txBox="1"/>
          <p:nvPr/>
        </p:nvSpPr>
        <p:spPr>
          <a:xfrm>
            <a:off x="9387855" y="3124200"/>
            <a:ext cx="2589000" cy="30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Causes of </a:t>
            </a:r>
            <a:r>
              <a:rPr lang="en-US" b="1" dirty="0">
                <a:solidFill>
                  <a:srgbClr val="FF0000"/>
                </a:solidFill>
              </a:rPr>
              <a:t>false positive test </a:t>
            </a:r>
          </a:p>
          <a:p>
            <a:pPr marL="342900" indent="-342900"/>
            <a:r>
              <a:rPr lang="en-US" b="1" dirty="0"/>
              <a:t>Non TB microorganisms ( mycobacterium)</a:t>
            </a:r>
          </a:p>
          <a:p>
            <a:pPr marL="342900" indent="-342900"/>
            <a:r>
              <a:rPr lang="en-US" b="1" dirty="0"/>
              <a:t>BCG vaccine </a:t>
            </a:r>
          </a:p>
          <a:p>
            <a:pPr marL="0" indent="0">
              <a:buNone/>
            </a:pPr>
            <a:r>
              <a:rPr lang="en-US" b="1" dirty="0">
                <a:solidFill>
                  <a:srgbClr val="FF0000"/>
                </a:solidFill>
              </a:rPr>
              <a:t>False negative</a:t>
            </a:r>
            <a:r>
              <a:rPr lang="en-US" sz="4600" b="1" dirty="0">
                <a:solidFill>
                  <a:srgbClr val="FF0000"/>
                </a:solidFill>
              </a:rPr>
              <a:t> </a:t>
            </a:r>
          </a:p>
          <a:p>
            <a:pPr marL="342900" indent="-342900"/>
            <a:r>
              <a:rPr lang="en-US" b="1" dirty="0">
                <a:solidFill>
                  <a:srgbClr val="C00000"/>
                </a:solidFill>
              </a:rPr>
              <a:t>Incorrect administration </a:t>
            </a:r>
            <a:r>
              <a:rPr lang="en-US" b="1" dirty="0"/>
              <a:t>or interpretation of test</a:t>
            </a:r>
          </a:p>
          <a:p>
            <a:pPr marL="342900" indent="-342900"/>
            <a:r>
              <a:rPr lang="en-US" b="1" dirty="0">
                <a:solidFill>
                  <a:srgbClr val="C00000"/>
                </a:solidFill>
              </a:rPr>
              <a:t>HIV infection</a:t>
            </a:r>
          </a:p>
          <a:p>
            <a:pPr marL="342900" indent="-342900"/>
            <a:r>
              <a:rPr lang="en-US" b="1" dirty="0">
                <a:solidFill>
                  <a:srgbClr val="C00000"/>
                </a:solidFill>
              </a:rPr>
              <a:t>Viral infections </a:t>
            </a:r>
            <a:r>
              <a:rPr lang="en-US" b="1" dirty="0"/>
              <a:t>(e.g. measles, varicella)</a:t>
            </a:r>
          </a:p>
          <a:p>
            <a:pPr marL="342900" indent="-342900"/>
            <a:r>
              <a:rPr lang="en-US" b="1" dirty="0">
                <a:solidFill>
                  <a:srgbClr val="C00000"/>
                </a:solidFill>
              </a:rPr>
              <a:t>Vaccinated</a:t>
            </a:r>
            <a:r>
              <a:rPr lang="en-US" b="1" dirty="0"/>
              <a:t> with live viral vaccines (within 6 weeks)</a:t>
            </a:r>
          </a:p>
          <a:p>
            <a:pPr marL="342900" indent="-342900"/>
            <a:r>
              <a:rPr lang="en-US" b="1" dirty="0">
                <a:solidFill>
                  <a:srgbClr val="C00000"/>
                </a:solidFill>
              </a:rPr>
              <a:t>Malnutrition</a:t>
            </a:r>
          </a:p>
          <a:p>
            <a:pPr marL="342900" indent="-342900"/>
            <a:r>
              <a:rPr lang="en-US" b="1" dirty="0">
                <a:solidFill>
                  <a:srgbClr val="C00000"/>
                </a:solidFill>
              </a:rPr>
              <a:t>Immunosuppressive medications </a:t>
            </a:r>
            <a:r>
              <a:rPr lang="en-US" b="1" dirty="0"/>
              <a:t>(e.g. corticosteroids)</a:t>
            </a:r>
          </a:p>
          <a:p>
            <a:pPr marL="342900" indent="-342900"/>
            <a:r>
              <a:rPr lang="en-US" b="1" dirty="0">
                <a:solidFill>
                  <a:srgbClr val="C00000"/>
                </a:solidFill>
              </a:rPr>
              <a:t>Primary immunodeficiency</a:t>
            </a:r>
          </a:p>
          <a:p>
            <a:pPr marL="342900" indent="-342900"/>
            <a:r>
              <a:rPr lang="en-US" b="1" dirty="0">
                <a:solidFill>
                  <a:srgbClr val="C00000"/>
                </a:solidFill>
              </a:rPr>
              <a:t>Diseases of lymphoid tissue </a:t>
            </a:r>
            <a:r>
              <a:rPr lang="en-US" b="1" dirty="0"/>
              <a:t>(e.g. Hodgkin lymphoma, </a:t>
            </a:r>
            <a:r>
              <a:rPr lang="en-US" b="1" dirty="0" err="1"/>
              <a:t>leukaemia</a:t>
            </a:r>
            <a:r>
              <a:rPr lang="en-US" b="1" dirty="0"/>
              <a:t>, sarcoidosis)</a:t>
            </a:r>
          </a:p>
          <a:p>
            <a:pPr marL="342900" indent="-342900"/>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46893224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IGRA TEST</a:t>
            </a:r>
            <a:endParaRPr lang="ar-SA" dirty="0"/>
          </a:p>
        </p:txBody>
      </p:sp>
      <p:sp>
        <p:nvSpPr>
          <p:cNvPr id="5" name="عنصر نائب للمحتوى 2"/>
          <p:cNvSpPr txBox="1">
            <a:spLocks/>
          </p:cNvSpPr>
          <p:nvPr/>
        </p:nvSpPr>
        <p:spPr>
          <a:xfrm>
            <a:off x="974034" y="1550504"/>
            <a:ext cx="10277061"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whole blood test of </a:t>
            </a:r>
            <a:r>
              <a:rPr lang="en-US" dirty="0">
                <a:solidFill>
                  <a:srgbClr val="FF0000"/>
                </a:solidFill>
              </a:rPr>
              <a:t>interferon-gamma (INF-γ) release assay</a:t>
            </a:r>
            <a:r>
              <a:rPr lang="en-US" dirty="0"/>
              <a:t> (IGRA), a cytokine elaborated by lymphocytes in response to tuberculosis antigens.</a:t>
            </a:r>
          </a:p>
          <a:p>
            <a:r>
              <a:rPr lang="en-US" dirty="0"/>
              <a:t> is the recommended diagnostic test for persons older than 5 years of age in the United States. </a:t>
            </a:r>
          </a:p>
          <a:p>
            <a:r>
              <a:rPr lang="en-US" dirty="0"/>
              <a:t>It has similar sensitivity as the TST but improved specificity because it is unaffected by prior </a:t>
            </a:r>
            <a:r>
              <a:rPr lang="en-US" dirty="0" err="1"/>
              <a:t>bacille</a:t>
            </a:r>
            <a:r>
              <a:rPr lang="en-US" dirty="0"/>
              <a:t> </a:t>
            </a:r>
            <a:r>
              <a:rPr lang="en-US" dirty="0" err="1"/>
              <a:t>Calmette-Guérin</a:t>
            </a:r>
            <a:r>
              <a:rPr lang="en-US" dirty="0"/>
              <a:t> vaccination.</a:t>
            </a:r>
            <a:endParaRPr lang="ar-SA" dirty="0"/>
          </a:p>
        </p:txBody>
      </p:sp>
    </p:spTree>
    <p:extLst>
      <p:ext uri="{BB962C8B-B14F-4D97-AF65-F5344CB8AC3E}">
        <p14:creationId xmlns:p14="http://schemas.microsoft.com/office/powerpoint/2010/main" val="298299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Microbiology</a:t>
            </a:r>
          </a:p>
        </p:txBody>
      </p:sp>
      <p:sp>
        <p:nvSpPr>
          <p:cNvPr id="3" name="Content Placeholder 2"/>
          <p:cNvSpPr>
            <a:spLocks noGrp="1"/>
          </p:cNvSpPr>
          <p:nvPr>
            <p:ph idx="1"/>
          </p:nvPr>
        </p:nvSpPr>
        <p:spPr/>
        <p:txBody>
          <a:bodyPr>
            <a:normAutofit fontScale="77500" lnSpcReduction="20000"/>
          </a:bodyPr>
          <a:lstStyle/>
          <a:p>
            <a:pPr marL="0" indent="0">
              <a:buNone/>
            </a:pPr>
            <a:r>
              <a:rPr lang="en-US" sz="3900" b="1" i="1" u="sng" dirty="0"/>
              <a:t>Mycobacterium tuberculosis  </a:t>
            </a:r>
            <a:r>
              <a:rPr lang="en-US" sz="3200" dirty="0"/>
              <a:t>is  :</a:t>
            </a:r>
            <a:endParaRPr lang="en-US" sz="3200" b="1" dirty="0">
              <a:solidFill>
                <a:schemeClr val="accent1">
                  <a:lumMod val="75000"/>
                </a:schemeClr>
              </a:solidFill>
            </a:endParaRPr>
          </a:p>
          <a:p>
            <a:r>
              <a:rPr lang="en-US" sz="3200" b="1" u="sng" dirty="0">
                <a:solidFill>
                  <a:schemeClr val="accent1">
                    <a:lumMod val="75000"/>
                  </a:schemeClr>
                </a:solidFill>
              </a:rPr>
              <a:t>Pleomorphic</a:t>
            </a:r>
            <a:r>
              <a:rPr lang="en-US" sz="3200" dirty="0"/>
              <a:t>  , weakly </a:t>
            </a:r>
            <a:r>
              <a:rPr lang="en-US" sz="3200" b="1" dirty="0">
                <a:solidFill>
                  <a:schemeClr val="accent1">
                    <a:lumMod val="75000"/>
                  </a:schemeClr>
                </a:solidFill>
              </a:rPr>
              <a:t>Gram (+</a:t>
            </a:r>
            <a:r>
              <a:rPr lang="en-US" sz="3200" b="1" dirty="0" err="1">
                <a:solidFill>
                  <a:schemeClr val="accent1">
                    <a:lumMod val="75000"/>
                  </a:schemeClr>
                </a:solidFill>
              </a:rPr>
              <a:t>ve</a:t>
            </a:r>
            <a:r>
              <a:rPr lang="en-US" sz="3200" b="1" dirty="0">
                <a:solidFill>
                  <a:schemeClr val="accent1">
                    <a:lumMod val="75000"/>
                  </a:schemeClr>
                </a:solidFill>
              </a:rPr>
              <a:t>) </a:t>
            </a:r>
            <a:r>
              <a:rPr lang="en-US" sz="3200" dirty="0"/>
              <a:t>curved rods .</a:t>
            </a:r>
          </a:p>
          <a:p>
            <a:endParaRPr lang="en-US" sz="3200" dirty="0"/>
          </a:p>
          <a:p>
            <a:r>
              <a:rPr lang="en-US" sz="3200" dirty="0"/>
              <a:t> </a:t>
            </a:r>
            <a:r>
              <a:rPr lang="en-US" sz="3200" b="1" dirty="0">
                <a:solidFill>
                  <a:schemeClr val="accent1">
                    <a:lumMod val="75000"/>
                  </a:schemeClr>
                </a:solidFill>
              </a:rPr>
              <a:t>An </a:t>
            </a:r>
            <a:r>
              <a:rPr lang="en-US" sz="3200" b="1" u="sng" dirty="0">
                <a:solidFill>
                  <a:schemeClr val="accent1">
                    <a:lumMod val="75000"/>
                  </a:schemeClr>
                </a:solidFill>
              </a:rPr>
              <a:t>obligate aerobe</a:t>
            </a:r>
            <a:r>
              <a:rPr lang="en-US" sz="3200" dirty="0"/>
              <a:t>. </a:t>
            </a:r>
            <a:r>
              <a:rPr lang="en-US" dirty="0"/>
              <a:t>(need oxygen to survive ) (For this reason, in the classic case of tuberculosis, MTB complexes are always found in the </a:t>
            </a:r>
            <a:r>
              <a:rPr lang="en-US" u="sng" dirty="0"/>
              <a:t>upper lobes of the lungs</a:t>
            </a:r>
            <a:r>
              <a:rPr lang="en-US" dirty="0"/>
              <a:t> , because the oxygenation is greatest at these areas )</a:t>
            </a:r>
          </a:p>
          <a:p>
            <a:endParaRPr lang="en-US" dirty="0"/>
          </a:p>
          <a:p>
            <a:r>
              <a:rPr lang="en-US" sz="3200" dirty="0">
                <a:solidFill>
                  <a:schemeClr val="accent1">
                    <a:lumMod val="75000"/>
                  </a:schemeClr>
                </a:solidFill>
              </a:rPr>
              <a:t> </a:t>
            </a:r>
            <a:r>
              <a:rPr lang="en-US" sz="3200" b="1" u="sng" dirty="0">
                <a:solidFill>
                  <a:schemeClr val="accent1">
                    <a:lumMod val="75000"/>
                  </a:schemeClr>
                </a:solidFill>
              </a:rPr>
              <a:t>facultative intracellular </a:t>
            </a:r>
            <a:r>
              <a:rPr lang="en-US" sz="3200" dirty="0">
                <a:solidFill>
                  <a:schemeClr val="accent1">
                    <a:lumMod val="75000"/>
                  </a:schemeClr>
                </a:solidFill>
              </a:rPr>
              <a:t> </a:t>
            </a:r>
            <a:r>
              <a:rPr lang="en-US" dirty="0">
                <a:solidFill>
                  <a:schemeClr val="tx1"/>
                </a:solidFill>
              </a:rPr>
              <a:t>( usually inside Macrophages ).</a:t>
            </a:r>
          </a:p>
          <a:p>
            <a:endParaRPr lang="en-US" dirty="0">
              <a:solidFill>
                <a:schemeClr val="tx1"/>
              </a:solidFill>
            </a:endParaRPr>
          </a:p>
          <a:p>
            <a:r>
              <a:rPr lang="en-US" sz="3200" b="1" dirty="0">
                <a:solidFill>
                  <a:schemeClr val="accent1">
                    <a:lumMod val="75000"/>
                  </a:schemeClr>
                </a:solidFill>
              </a:rPr>
              <a:t> </a:t>
            </a:r>
            <a:r>
              <a:rPr lang="en-US" sz="3200" b="1" u="sng" dirty="0">
                <a:solidFill>
                  <a:schemeClr val="accent1">
                    <a:lumMod val="75000"/>
                  </a:schemeClr>
                </a:solidFill>
              </a:rPr>
              <a:t>Acid-fast bacillus </a:t>
            </a:r>
            <a:r>
              <a:rPr lang="en-US" dirty="0">
                <a:solidFill>
                  <a:schemeClr val="tx1"/>
                </a:solidFill>
              </a:rPr>
              <a:t>(which is the capacity to form stable </a:t>
            </a:r>
            <a:r>
              <a:rPr lang="en-US" dirty="0" err="1">
                <a:solidFill>
                  <a:schemeClr val="tx1"/>
                </a:solidFill>
              </a:rPr>
              <a:t>mycolate</a:t>
            </a:r>
            <a:r>
              <a:rPr lang="en-US" dirty="0">
                <a:solidFill>
                  <a:schemeClr val="tx1"/>
                </a:solidFill>
              </a:rPr>
              <a:t> complexes  with </a:t>
            </a:r>
            <a:r>
              <a:rPr lang="en-US" u="sng" dirty="0">
                <a:solidFill>
                  <a:schemeClr val="tx1"/>
                </a:solidFill>
              </a:rPr>
              <a:t>aryl-methane </a:t>
            </a:r>
            <a:r>
              <a:rPr lang="en-US" dirty="0">
                <a:solidFill>
                  <a:schemeClr val="tx1"/>
                </a:solidFill>
              </a:rPr>
              <a:t>dyes )</a:t>
            </a:r>
          </a:p>
          <a:p>
            <a:r>
              <a:rPr lang="en-US" sz="3200" b="1" u="sng" dirty="0">
                <a:solidFill>
                  <a:schemeClr val="accent1">
                    <a:lumMod val="75000"/>
                  </a:schemeClr>
                </a:solidFill>
              </a:rPr>
              <a:t>Slowly growing </a:t>
            </a:r>
            <a:r>
              <a:rPr lang="en-US" sz="3200" dirty="0">
                <a:solidFill>
                  <a:schemeClr val="tx1"/>
                </a:solidFill>
              </a:rPr>
              <a:t>:</a:t>
            </a:r>
            <a:r>
              <a:rPr lang="en-US" dirty="0"/>
              <a:t>It takes 3-6 weeks to get visual colonies</a:t>
            </a:r>
            <a:endParaRPr lang="en-US" sz="3200" dirty="0">
              <a:solidFill>
                <a:schemeClr val="accent1">
                  <a:lumMod val="75000"/>
                </a:schemeClr>
              </a:solidFill>
            </a:endParaRPr>
          </a:p>
          <a:p>
            <a:endParaRPr lang="en-US" dirty="0"/>
          </a:p>
        </p:txBody>
      </p:sp>
    </p:spTree>
    <p:extLst>
      <p:ext uri="{BB962C8B-B14F-4D97-AF65-F5344CB8AC3E}">
        <p14:creationId xmlns:p14="http://schemas.microsoft.com/office/powerpoint/2010/main" val="1041495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 standard for the diagnosis is culture  </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62" t="9375" r="11283"/>
          <a:stretch/>
        </p:blipFill>
        <p:spPr bwMode="auto">
          <a:xfrm>
            <a:off x="2305999" y="2484783"/>
            <a:ext cx="7735835" cy="400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57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09600" y="594360"/>
            <a:ext cx="10972800" cy="1143000"/>
          </a:xfrm>
        </p:spPr>
        <p:txBody>
          <a:bodyPr>
            <a:normAutofit fontScale="90000"/>
          </a:bodyPr>
          <a:lstStyle/>
          <a:p>
            <a:pPr algn="l" eaLnBrk="1" hangingPunct="1">
              <a:defRPr/>
            </a:pPr>
            <a:r>
              <a:rPr lang="en-US" sz="4800" b="1" dirty="0">
                <a:latin typeface="Times New Roman" pitchFamily="18" charset="0"/>
                <a:cs typeface="Times New Roman" pitchFamily="18" charset="0"/>
              </a:rPr>
              <a:t> Cultures on L J media</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sz="3840" dirty="0">
                <a:latin typeface="Times New Roman" pitchFamily="18" charset="0"/>
                <a:cs typeface="Times New Roman" pitchFamily="18" charset="0"/>
              </a:rPr>
              <a:t>Lowenstein –Jensen medium is an egg based media w</a:t>
            </a:r>
          </a:p>
        </p:txBody>
      </p:sp>
      <p:sp>
        <p:nvSpPr>
          <p:cNvPr id="47107" name="Rectangle 3"/>
          <p:cNvSpPr>
            <a:spLocks noGrp="1" noChangeArrowheads="1"/>
          </p:cNvSpPr>
          <p:nvPr>
            <p:ph idx="1"/>
          </p:nvPr>
        </p:nvSpPr>
        <p:spPr>
          <a:xfrm>
            <a:off x="609600" y="1928813"/>
            <a:ext cx="10972800" cy="4714876"/>
          </a:xfrm>
        </p:spPr>
        <p:txBody>
          <a:bodyPr/>
          <a:lstStyle/>
          <a:p>
            <a:pPr algn="just" eaLnBrk="1" hangingPunct="1">
              <a:lnSpc>
                <a:spcPct val="90000"/>
              </a:lnSpc>
              <a:buFont typeface="Wingdings" pitchFamily="2" charset="2"/>
              <a:buNone/>
            </a:pPr>
            <a:r>
              <a:rPr lang="en-US" b="1" u="sng" dirty="0">
                <a:solidFill>
                  <a:srgbClr val="FF0000"/>
                </a:solidFill>
                <a:cs typeface="Times New Roman" pitchFamily="18" charset="0"/>
              </a:rPr>
              <a:t>Advantages</a:t>
            </a:r>
            <a:r>
              <a:rPr lang="en-US" dirty="0">
                <a:cs typeface="Times New Roman" pitchFamily="18" charset="0"/>
              </a:rPr>
              <a:t>:  - Specificity about 99 %</a:t>
            </a:r>
          </a:p>
          <a:p>
            <a:pPr algn="just" eaLnBrk="1" hangingPunct="1">
              <a:lnSpc>
                <a:spcPct val="90000"/>
              </a:lnSpc>
              <a:buFont typeface="Wingdings" pitchFamily="2" charset="2"/>
              <a:buNone/>
            </a:pPr>
            <a:r>
              <a:rPr lang="en-US" dirty="0"/>
              <a:t> - </a:t>
            </a:r>
            <a:r>
              <a:rPr lang="en-US" dirty="0">
                <a:cs typeface="Times New Roman" pitchFamily="18" charset="0"/>
              </a:rPr>
              <a:t>More sensitive</a:t>
            </a:r>
            <a:r>
              <a:rPr lang="en-US" dirty="0"/>
              <a:t> (</a:t>
            </a:r>
            <a:r>
              <a:rPr lang="en-US" dirty="0">
                <a:cs typeface="Times New Roman" pitchFamily="18" charset="0"/>
              </a:rPr>
              <a:t>need lower no. of bacilli</a:t>
            </a:r>
            <a:r>
              <a:rPr lang="en-US" dirty="0"/>
              <a:t> </a:t>
            </a:r>
            <a:r>
              <a:rPr lang="en-US" dirty="0">
                <a:cs typeface="Times New Roman" pitchFamily="18" charset="0"/>
              </a:rPr>
              <a:t>10-100 / ml)</a:t>
            </a:r>
          </a:p>
          <a:p>
            <a:pPr algn="just" eaLnBrk="1" hangingPunct="1">
              <a:lnSpc>
                <a:spcPct val="90000"/>
              </a:lnSpc>
              <a:buFont typeface="Wingdings" pitchFamily="2" charset="2"/>
              <a:buNone/>
            </a:pPr>
            <a:r>
              <a:rPr lang="en-US" dirty="0">
                <a:cs typeface="Times New Roman" pitchFamily="18" charset="0"/>
              </a:rPr>
              <a:t>       </a:t>
            </a:r>
          </a:p>
          <a:p>
            <a:pPr algn="just" eaLnBrk="1" hangingPunct="1">
              <a:lnSpc>
                <a:spcPct val="90000"/>
              </a:lnSpc>
              <a:buFont typeface="Wingdings" pitchFamily="2" charset="2"/>
              <a:buNone/>
            </a:pPr>
            <a:r>
              <a:rPr lang="en-US" b="1" u="sng" dirty="0">
                <a:solidFill>
                  <a:srgbClr val="FF0000"/>
                </a:solidFill>
                <a:cs typeface="Times New Roman" pitchFamily="18" charset="0"/>
              </a:rPr>
              <a:t>Disadvantages</a:t>
            </a:r>
            <a:r>
              <a:rPr lang="en-US" b="1" dirty="0">
                <a:solidFill>
                  <a:srgbClr val="FFFF00"/>
                </a:solidFill>
                <a:cs typeface="Times New Roman" pitchFamily="18" charset="0"/>
              </a:rPr>
              <a:t>:</a:t>
            </a:r>
            <a:r>
              <a:rPr lang="en-US" dirty="0">
                <a:cs typeface="Times New Roman" pitchFamily="18" charset="0"/>
              </a:rPr>
              <a:t> Slowly growing ( up to 8 weeks)</a:t>
            </a:r>
          </a:p>
          <a:p>
            <a:pPr algn="just" eaLnBrk="1" hangingPunct="1">
              <a:lnSpc>
                <a:spcPct val="90000"/>
              </a:lnSpc>
            </a:pPr>
            <a:endParaRPr lang="en-US" dirty="0"/>
          </a:p>
        </p:txBody>
      </p:sp>
      <p:pic>
        <p:nvPicPr>
          <p:cNvPr id="4" name="عنصر نائب للمحتوى 4" descr="mtbcolonies.jpeg"/>
          <p:cNvPicPr>
            <a:picLocks noChangeAspect="1"/>
          </p:cNvPicPr>
          <p:nvPr/>
        </p:nvPicPr>
        <p:blipFill>
          <a:blip r:embed="rId2"/>
          <a:stretch>
            <a:fillRect/>
          </a:stretch>
        </p:blipFill>
        <p:spPr>
          <a:xfrm flipH="1">
            <a:off x="1981198" y="4160520"/>
            <a:ext cx="6949441" cy="2697480"/>
          </a:xfrm>
          <a:prstGeom prst="rect">
            <a:avLst/>
          </a:prstGeom>
        </p:spPr>
      </p:pic>
    </p:spTree>
    <p:extLst>
      <p:ext uri="{BB962C8B-B14F-4D97-AF65-F5344CB8AC3E}">
        <p14:creationId xmlns:p14="http://schemas.microsoft.com/office/powerpoint/2010/main" val="1325258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PCR </a:t>
            </a:r>
          </a:p>
        </p:txBody>
      </p:sp>
      <p:sp>
        <p:nvSpPr>
          <p:cNvPr id="3" name="Content Placeholder 2"/>
          <p:cNvSpPr>
            <a:spLocks noGrp="1"/>
          </p:cNvSpPr>
          <p:nvPr>
            <p:ph idx="1"/>
          </p:nvPr>
        </p:nvSpPr>
        <p:spPr/>
        <p:txBody>
          <a:bodyPr/>
          <a:lstStyle/>
          <a:p>
            <a:r>
              <a:rPr lang="en-US" dirty="0"/>
              <a:t>Use of PCR for detecting </a:t>
            </a:r>
            <a:r>
              <a:rPr lang="en-US" i="1" dirty="0"/>
              <a:t>M. tuberculosis</a:t>
            </a:r>
            <a:r>
              <a:rPr lang="en-US" dirty="0"/>
              <a:t> in children has not been evaluated extensively .</a:t>
            </a:r>
          </a:p>
          <a:p>
            <a:r>
              <a:rPr lang="en-US" dirty="0"/>
              <a:t>A negative PCR result never eliminates TB as a diagnostic possibility, and a positive result does not confirm it .</a:t>
            </a:r>
          </a:p>
          <a:p>
            <a:r>
              <a:rPr lang="en-US" dirty="0"/>
              <a:t>Could be helpful in evaluating immunocompromised and for </a:t>
            </a:r>
            <a:r>
              <a:rPr lang="en-US" dirty="0" err="1"/>
              <a:t>extrapulmonary</a:t>
            </a:r>
            <a:r>
              <a:rPr lang="en-US" dirty="0"/>
              <a:t> tuberculosis .</a:t>
            </a:r>
          </a:p>
          <a:p>
            <a:r>
              <a:rPr lang="en-US" dirty="0"/>
              <a:t>should not be used for children with normal chest radiographs . </a:t>
            </a:r>
          </a:p>
        </p:txBody>
      </p:sp>
    </p:spTree>
    <p:extLst>
      <p:ext uri="{BB962C8B-B14F-4D97-AF65-F5344CB8AC3E}">
        <p14:creationId xmlns:p14="http://schemas.microsoft.com/office/powerpoint/2010/main" val="383376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stretch>
            <a:fillRect/>
          </a:stretch>
        </p:blipFill>
        <p:spPr>
          <a:xfrm>
            <a:off x="609600" y="258418"/>
            <a:ext cx="7500730" cy="6171248"/>
          </a:xfrm>
          <a:prstGeom prst="rect">
            <a:avLst/>
          </a:prstGeom>
        </p:spPr>
      </p:pic>
    </p:spTree>
    <p:extLst>
      <p:ext uri="{BB962C8B-B14F-4D97-AF65-F5344CB8AC3E}">
        <p14:creationId xmlns:p14="http://schemas.microsoft.com/office/powerpoint/2010/main" val="58467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500" dirty="0"/>
              <a:t>Treatment </a:t>
            </a:r>
          </a:p>
        </p:txBody>
      </p:sp>
    </p:spTree>
    <p:extLst>
      <p:ext uri="{BB962C8B-B14F-4D97-AF65-F5344CB8AC3E}">
        <p14:creationId xmlns:p14="http://schemas.microsoft.com/office/powerpoint/2010/main" val="2988244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tuberculosis  </a:t>
            </a:r>
          </a:p>
        </p:txBody>
      </p:sp>
      <p:sp>
        <p:nvSpPr>
          <p:cNvPr id="3" name="Content Placeholder 2"/>
          <p:cNvSpPr>
            <a:spLocks noGrp="1"/>
          </p:cNvSpPr>
          <p:nvPr>
            <p:ph idx="1"/>
          </p:nvPr>
        </p:nvSpPr>
        <p:spPr/>
        <p:txBody>
          <a:bodyPr/>
          <a:lstStyle/>
          <a:p>
            <a:pPr marL="0" indent="0">
              <a:buNone/>
            </a:pPr>
            <a:r>
              <a:rPr lang="en-US" dirty="0"/>
              <a:t>Therapy for latent infection is aimed  at :</a:t>
            </a:r>
          </a:p>
          <a:p>
            <a:r>
              <a:rPr lang="en-US" dirty="0"/>
              <a:t> eradicating the presumably small inoculum of organisms sequestered within macrophages and suppressed by normal T cell activity. </a:t>
            </a:r>
          </a:p>
          <a:p>
            <a:r>
              <a:rPr lang="en-US" dirty="0"/>
              <a:t>To prevent reactivation of these latent bacilli</a:t>
            </a:r>
          </a:p>
          <a:p>
            <a:pPr marL="0" indent="0">
              <a:buNone/>
            </a:pPr>
            <a:r>
              <a:rPr lang="en-US" dirty="0"/>
              <a:t>therapy with a single agent (usually isoniazid for6- 9 months) is suggested</a:t>
            </a:r>
          </a:p>
        </p:txBody>
      </p:sp>
    </p:spTree>
    <p:extLst>
      <p:ext uri="{BB962C8B-B14F-4D97-AF65-F5344CB8AC3E}">
        <p14:creationId xmlns:p14="http://schemas.microsoft.com/office/powerpoint/2010/main" val="148863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0" y="274639"/>
            <a:ext cx="10333383" cy="5851525"/>
          </a:xfrm>
          <a:prstGeom prst="rect">
            <a:avLst/>
          </a:prstGeom>
        </p:spPr>
      </p:pic>
    </p:spTree>
    <p:extLst>
      <p:ext uri="{BB962C8B-B14F-4D97-AF65-F5344CB8AC3E}">
        <p14:creationId xmlns:p14="http://schemas.microsoft.com/office/powerpoint/2010/main" val="171252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TB</a:t>
            </a:r>
          </a:p>
        </p:txBody>
      </p:sp>
      <p:sp>
        <p:nvSpPr>
          <p:cNvPr id="3" name="Content Placeholder 2"/>
          <p:cNvSpPr>
            <a:spLocks noGrp="1"/>
          </p:cNvSpPr>
          <p:nvPr>
            <p:ph idx="1"/>
          </p:nvPr>
        </p:nvSpPr>
        <p:spPr/>
        <p:txBody>
          <a:bodyPr>
            <a:normAutofit/>
          </a:bodyPr>
          <a:lstStyle/>
          <a:p>
            <a:r>
              <a:rPr lang="en-US" dirty="0"/>
              <a:t>Although current guidelines recommend that all patients be started on a four-drug </a:t>
            </a:r>
            <a:r>
              <a:rPr lang="en-US" dirty="0" err="1"/>
              <a:t>regimen,a</a:t>
            </a:r>
            <a:r>
              <a:rPr lang="en-US" dirty="0"/>
              <a:t> three-drug regimen may be used in children exposed to a source case with </a:t>
            </a:r>
            <a:r>
              <a:rPr lang="en-US" dirty="0" err="1"/>
              <a:t>pansusceptible</a:t>
            </a:r>
            <a:r>
              <a:rPr lang="en-US" dirty="0"/>
              <a:t> TB. </a:t>
            </a:r>
          </a:p>
          <a:p>
            <a:pPr marL="0" indent="0">
              <a:buNone/>
            </a:pPr>
            <a:r>
              <a:rPr lang="en-US" u="sng" dirty="0">
                <a:solidFill>
                  <a:srgbClr val="FF0000"/>
                </a:solidFill>
              </a:rPr>
              <a:t>6-month regimen consisting of INH and RIF, supplemented during the first 2 months with pyrazinamide and ethambutol .</a:t>
            </a:r>
          </a:p>
          <a:p>
            <a:pPr marL="0" indent="0">
              <a:buNone/>
            </a:pPr>
            <a:endParaRPr lang="en-US" u="sng" dirty="0">
              <a:solidFill>
                <a:srgbClr val="FF0000"/>
              </a:solidFill>
            </a:endParaRPr>
          </a:p>
          <a:p>
            <a:r>
              <a:rPr lang="en-US" dirty="0"/>
              <a:t>intensive phase  :The first 2 months of multidrug therapy </a:t>
            </a:r>
          </a:p>
          <a:p>
            <a:r>
              <a:rPr lang="en-US" dirty="0"/>
              <a:t>The continuation phase : the rest 4 months </a:t>
            </a:r>
          </a:p>
          <a:p>
            <a:endParaRPr lang="en-US" dirty="0"/>
          </a:p>
          <a:p>
            <a:endParaRPr lang="en-US" dirty="0"/>
          </a:p>
        </p:txBody>
      </p:sp>
    </p:spTree>
    <p:extLst>
      <p:ext uri="{BB962C8B-B14F-4D97-AF65-F5344CB8AC3E}">
        <p14:creationId xmlns:p14="http://schemas.microsoft.com/office/powerpoint/2010/main" val="3235642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1200" y="1705591"/>
            <a:ext cx="8229600" cy="4315180"/>
          </a:xfrm>
          <a:prstGeom prst="rect">
            <a:avLst/>
          </a:prstGeom>
        </p:spPr>
      </p:pic>
    </p:spTree>
    <p:extLst>
      <p:ext uri="{BB962C8B-B14F-4D97-AF65-F5344CB8AC3E}">
        <p14:creationId xmlns:p14="http://schemas.microsoft.com/office/powerpoint/2010/main" val="1865162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Extrapulmonary</a:t>
            </a:r>
            <a:r>
              <a:rPr lang="en-US" dirty="0"/>
              <a:t> Tuberculosis</a:t>
            </a:r>
          </a:p>
        </p:txBody>
      </p:sp>
      <p:sp>
        <p:nvSpPr>
          <p:cNvPr id="3" name="Content Placeholder 2"/>
          <p:cNvSpPr>
            <a:spLocks noGrp="1"/>
          </p:cNvSpPr>
          <p:nvPr>
            <p:ph idx="1"/>
          </p:nvPr>
        </p:nvSpPr>
        <p:spPr/>
        <p:txBody>
          <a:bodyPr>
            <a:normAutofit/>
          </a:bodyPr>
          <a:lstStyle/>
          <a:p>
            <a:r>
              <a:rPr lang="en-US" dirty="0"/>
              <a:t> In general, recommended treatment for </a:t>
            </a:r>
            <a:r>
              <a:rPr lang="en-US" dirty="0" err="1"/>
              <a:t>extrapulmonary</a:t>
            </a:r>
            <a:r>
              <a:rPr lang="en-US" dirty="0"/>
              <a:t> TB is the same as for pulmonary TB. </a:t>
            </a:r>
          </a:p>
          <a:p>
            <a:r>
              <a:rPr lang="en-US" dirty="0" err="1"/>
              <a:t>Osteotuberculosis</a:t>
            </a:r>
            <a:r>
              <a:rPr lang="en-US" dirty="0"/>
              <a:t> and TB meningitis are exceptions.</a:t>
            </a:r>
          </a:p>
          <a:p>
            <a:r>
              <a:rPr lang="en-US" dirty="0"/>
              <a:t>Recommended treatment of drug-susceptible </a:t>
            </a:r>
            <a:r>
              <a:rPr lang="en-US" dirty="0" err="1"/>
              <a:t>osteotuberculosis</a:t>
            </a:r>
            <a:r>
              <a:rPr lang="en-US" dirty="0"/>
              <a:t> includes 9–12 months of INH and RIF or 6 months of INH and RIF supplemented by two other drugs during the first 2 months of therapy. </a:t>
            </a:r>
          </a:p>
          <a:p>
            <a:r>
              <a:rPr lang="en-US" dirty="0"/>
              <a:t>Recommended regimens for TB meningitis  consist of the standard intensive phase regimen during the initial 2 months followed by 7–10 months of therapy with INH and RIF.</a:t>
            </a:r>
          </a:p>
          <a:p>
            <a:endParaRPr lang="en-US" dirty="0"/>
          </a:p>
        </p:txBody>
      </p:sp>
    </p:spTree>
    <p:extLst>
      <p:ext uri="{BB962C8B-B14F-4D97-AF65-F5344CB8AC3E}">
        <p14:creationId xmlns:p14="http://schemas.microsoft.com/office/powerpoint/2010/main" val="168558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Transmission </a:t>
            </a:r>
          </a:p>
        </p:txBody>
      </p:sp>
      <p:sp>
        <p:nvSpPr>
          <p:cNvPr id="5" name="Content Placeholder 4"/>
          <p:cNvSpPr>
            <a:spLocks noGrp="1"/>
          </p:cNvSpPr>
          <p:nvPr>
            <p:ph idx="1"/>
          </p:nvPr>
        </p:nvSpPr>
        <p:spPr/>
        <p:txBody>
          <a:bodyPr>
            <a:normAutofit fontScale="85000" lnSpcReduction="20000"/>
          </a:bodyPr>
          <a:lstStyle/>
          <a:p>
            <a:r>
              <a:rPr lang="en-US" dirty="0"/>
              <a:t>M. tuberculosis is carried in </a:t>
            </a:r>
            <a:r>
              <a:rPr lang="en-US" u="sng" dirty="0">
                <a:solidFill>
                  <a:srgbClr val="FF0000"/>
                </a:solidFill>
              </a:rPr>
              <a:t>airborne particles</a:t>
            </a:r>
            <a:r>
              <a:rPr lang="en-US" dirty="0"/>
              <a:t>, called droplet nuclei, of 1– 5 microns in diameter. </a:t>
            </a:r>
          </a:p>
          <a:p>
            <a:r>
              <a:rPr lang="en-US" dirty="0"/>
              <a:t>Infectious droplet nuclei are generated when persons who have </a:t>
            </a:r>
            <a:r>
              <a:rPr lang="en-US" dirty="0">
                <a:solidFill>
                  <a:srgbClr val="FF0000"/>
                </a:solidFill>
              </a:rPr>
              <a:t>pulmonary or laryngeal TB disease</a:t>
            </a:r>
            <a:r>
              <a:rPr lang="en-US" dirty="0"/>
              <a:t> cough, sneeze, shout, or sing .</a:t>
            </a:r>
          </a:p>
          <a:p>
            <a:r>
              <a:rPr lang="en-US" dirty="0"/>
              <a:t> Transmission occurs when a person inhales droplet nuclei containing M. tuberculosis, and the droplet nuclei traverse the mouth or nasal passages, upper respiratory tract, and bronchi to reach the alveoli of the lungs .</a:t>
            </a:r>
          </a:p>
          <a:p>
            <a:r>
              <a:rPr lang="en-US" b="1" dirty="0"/>
              <a:t>It depends on 4 factors :</a:t>
            </a:r>
          </a:p>
          <a:p>
            <a:r>
              <a:rPr lang="en-US" dirty="0"/>
              <a:t>Susceptibility </a:t>
            </a:r>
            <a:r>
              <a:rPr lang="en-US" dirty="0">
                <a:sym typeface="Wingdings" panose="05000000000000000000" pitchFamily="2" charset="2"/>
              </a:rPr>
              <a:t> host immunity </a:t>
            </a:r>
            <a:endParaRPr lang="en-US" dirty="0"/>
          </a:p>
          <a:p>
            <a:r>
              <a:rPr lang="en-US" dirty="0"/>
              <a:t>Infectiousness </a:t>
            </a:r>
            <a:r>
              <a:rPr lang="en-US" dirty="0">
                <a:sym typeface="Wingdings" panose="05000000000000000000" pitchFamily="2" charset="2"/>
              </a:rPr>
              <a:t> clinical , laboratory and radiological factors </a:t>
            </a:r>
            <a:endParaRPr lang="en-US" dirty="0"/>
          </a:p>
          <a:p>
            <a:r>
              <a:rPr lang="en-US" dirty="0"/>
              <a:t>Environment </a:t>
            </a:r>
            <a:r>
              <a:rPr lang="en-US" dirty="0">
                <a:sym typeface="Wingdings" panose="05000000000000000000" pitchFamily="2" charset="2"/>
              </a:rPr>
              <a:t>  concentration , space , ventilation , air circulation and pressure </a:t>
            </a:r>
            <a:endParaRPr lang="en-US" dirty="0"/>
          </a:p>
          <a:p>
            <a:r>
              <a:rPr lang="en-US" dirty="0"/>
              <a:t>Exposure </a:t>
            </a:r>
            <a:r>
              <a:rPr lang="en-US" dirty="0">
                <a:sym typeface="Wingdings" panose="05000000000000000000" pitchFamily="2" charset="2"/>
              </a:rPr>
              <a:t> duration , frequency and physical proximity </a:t>
            </a:r>
            <a:endParaRPr lang="en-US" dirty="0"/>
          </a:p>
        </p:txBody>
      </p:sp>
    </p:spTree>
    <p:extLst>
      <p:ext uri="{BB962C8B-B14F-4D97-AF65-F5344CB8AC3E}">
        <p14:creationId xmlns:p14="http://schemas.microsoft.com/office/powerpoint/2010/main" val="2469965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0501354" cy="6858000"/>
          </a:xfrm>
          <a:prstGeom prst="rect">
            <a:avLst/>
          </a:prstGeom>
        </p:spPr>
      </p:pic>
    </p:spTree>
    <p:extLst>
      <p:ext uri="{BB962C8B-B14F-4D97-AF65-F5344CB8AC3E}">
        <p14:creationId xmlns:p14="http://schemas.microsoft.com/office/powerpoint/2010/main" val="2987428834"/>
      </p:ext>
    </p:extLst>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16" name="Shape 160816"/>
        <p:cNvGrpSpPr/>
        <p:nvPr/>
      </p:nvGrpSpPr>
      <p:grpSpPr>
        <a:xfrm>
          <a:off x="0" y="0"/>
          <a:ext cx="0" cy="0"/>
          <a:chOff x="0" y="0"/>
          <a:chExt cx="0" cy="0"/>
        </a:xfrm>
      </p:grpSpPr>
      <p:sp>
        <p:nvSpPr>
          <p:cNvPr id="160817" name="Google Shape;160817;p13"/>
          <p:cNvSpPr txBox="1"/>
          <p:nvPr/>
        </p:nvSpPr>
        <p:spPr>
          <a:xfrm>
            <a:off x="1524000" y="214290"/>
            <a:ext cx="8596800" cy="1320900"/>
          </a:xfrm>
          <a:prstGeom prst="rect">
            <a:avLst/>
          </a:prstGeom>
          <a:noFill/>
          <a:ln>
            <a:noFill/>
          </a:ln>
        </p:spPr>
        <p:txBody>
          <a:bodyPr anchorCtr="0" anchor="ctr" bIns="45700" lIns="91425" spcFirstLastPara="1" rIns="91425" wrap="square" tIns="45700">
            <a:normAutofit/>
          </a:bodyPr>
          <a:lstStyle/>
          <a:p>
            <a:pPr indent="0" lvl="0" marL="0" marR="0" rtl="1" algn="ctr">
              <a:spcBef>
                <a:spcPts val="0"/>
              </a:spcBef>
              <a:spcAft>
                <a:spcPts val="0"/>
              </a:spcAft>
              <a:buNone/>
            </a:pPr>
            <a:r>
              <a:rPr b="1" lang="en-US" sz="4400">
                <a:solidFill>
                  <a:schemeClr val="dk1"/>
                </a:solidFill>
                <a:latin typeface="Calibri"/>
                <a:ea typeface="Calibri"/>
                <a:cs typeface="Calibri"/>
                <a:sym typeface="Calibri"/>
              </a:rPr>
              <a:t>Indications to hospitalize</a:t>
            </a:r>
            <a:endParaRPr b="1" sz="4400">
              <a:solidFill>
                <a:schemeClr val="dk1"/>
              </a:solidFill>
              <a:latin typeface="Calibri"/>
              <a:ea typeface="Calibri"/>
              <a:cs typeface="Calibri"/>
              <a:sym typeface="Calibri"/>
            </a:endParaRPr>
          </a:p>
        </p:txBody>
      </p:sp>
      <p:sp>
        <p:nvSpPr>
          <p:cNvPr id="160818" name="Google Shape;160818;p13"/>
          <p:cNvSpPr txBox="1"/>
          <p:nvPr/>
        </p:nvSpPr>
        <p:spPr>
          <a:xfrm>
            <a:off x="327600" y="1381425"/>
            <a:ext cx="10470300" cy="5170800"/>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Respiratory distress in any form of TB</a:t>
            </a:r>
            <a:endParaRPr/>
          </a:p>
          <a:p>
            <a:pPr indent="-342900" lvl="0" marL="342900" marR="0" rtl="0" algn="l">
              <a:spcBef>
                <a:spcPts val="44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Severe adverse events (e.g. hepatoxicity)</a:t>
            </a:r>
            <a:endParaRPr/>
          </a:p>
          <a:p>
            <a:pPr indent="-342900" lvl="0" marL="342900" marR="0" rtl="0" algn="l">
              <a:spcBef>
                <a:spcPts val="44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TB meningitis</a:t>
            </a:r>
            <a:endParaRPr/>
          </a:p>
          <a:p>
            <a:pPr indent="-342900" lvl="0" marL="342900" marR="0" rtl="0" algn="l">
              <a:spcBef>
                <a:spcPts val="44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Miliary TB</a:t>
            </a:r>
            <a:endParaRPr/>
          </a:p>
          <a:p>
            <a:pPr indent="-342900" lvl="0" marL="342900" marR="0" rtl="0" algn="l">
              <a:spcBef>
                <a:spcPts val="44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Spinal TB</a:t>
            </a:r>
            <a:endParaRPr/>
          </a:p>
          <a:p>
            <a:pPr indent="0" lvl="0" marL="0" marR="0" rtl="0" algn="l">
              <a:spcBef>
                <a:spcPts val="64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64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Prognosis and complication </a:t>
            </a:r>
            <a:br>
              <a:rPr lang="en-US" dirty="0">
                <a:solidFill>
                  <a:schemeClr val="tx1"/>
                </a:solidFill>
              </a:rPr>
            </a:br>
            <a:endParaRPr lang="en-US" dirty="0"/>
          </a:p>
        </p:txBody>
      </p:sp>
      <p:sp>
        <p:nvSpPr>
          <p:cNvPr id="3" name="Subtitle 2"/>
          <p:cNvSpPr>
            <a:spLocks noGrp="1"/>
          </p:cNvSpPr>
          <p:nvPr>
            <p:ph idx="1"/>
          </p:nvPr>
        </p:nvSpPr>
        <p:spPr/>
        <p:txBody>
          <a:bodyPr/>
          <a:lstStyle/>
          <a:p>
            <a:pPr algn="l"/>
            <a:r>
              <a:rPr lang="en-US" sz="2800" dirty="0"/>
              <a:t>The prognosis of disease is excellent in infant ,children ,adolescence in early recognition and management .</a:t>
            </a:r>
          </a:p>
          <a:p>
            <a:pPr algn="l"/>
            <a:r>
              <a:rPr lang="en-US" sz="2800" dirty="0"/>
              <a:t>in most children with pulmonary TB ,the disease completely resolve and radiological finding normal . </a:t>
            </a:r>
          </a:p>
          <a:p>
            <a:pPr algn="l"/>
            <a:r>
              <a:rPr lang="en-US" sz="2800" dirty="0"/>
              <a:t>The prognosis in children with bone and joint TB and with tuberculosis meningitis depends on the stage of disease at the time medication started . </a:t>
            </a:r>
          </a:p>
          <a:p>
            <a:pPr algn="l"/>
            <a:r>
              <a:rPr lang="en-US" sz="2800" dirty="0"/>
              <a:t>TB of spine can produce angulation or </a:t>
            </a:r>
            <a:r>
              <a:rPr lang="en-US" sz="2800" dirty="0" err="1"/>
              <a:t>gibbus</a:t>
            </a:r>
            <a:r>
              <a:rPr lang="en-US" sz="2800" dirty="0"/>
              <a:t> formation that required surgical correction after the disease cured . </a:t>
            </a:r>
            <a:endParaRPr lang="ar-JO" sz="2800" dirty="0"/>
          </a:p>
        </p:txBody>
      </p:sp>
    </p:spTree>
    <p:extLst>
      <p:ext uri="{BB962C8B-B14F-4D97-AF65-F5344CB8AC3E}">
        <p14:creationId xmlns:p14="http://schemas.microsoft.com/office/powerpoint/2010/main" val="613953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Prevention </a:t>
            </a:r>
            <a:br>
              <a:rPr lang="en-US" b="1" dirty="0"/>
            </a:br>
            <a:endParaRPr lang="en-US" dirty="0"/>
          </a:p>
        </p:txBody>
      </p:sp>
      <p:sp>
        <p:nvSpPr>
          <p:cNvPr id="3" name="Subtitle 2"/>
          <p:cNvSpPr>
            <a:spLocks noGrp="1"/>
          </p:cNvSpPr>
          <p:nvPr>
            <p:ph idx="1"/>
          </p:nvPr>
        </p:nvSpPr>
        <p:spPr/>
        <p:txBody>
          <a:bodyPr/>
          <a:lstStyle/>
          <a:p>
            <a:pPr algn="l"/>
            <a:r>
              <a:rPr lang="en-US" sz="2800" dirty="0"/>
              <a:t>Tuberculosis control programs involve case finding and treatment, which interrupts secondary transmission of infection from close contacts</a:t>
            </a:r>
            <a:r>
              <a:rPr lang="en-US" dirty="0"/>
              <a:t>.</a:t>
            </a:r>
          </a:p>
          <a:p>
            <a:pPr algn="l"/>
            <a:r>
              <a:rPr lang="en-US" sz="2800" dirty="0"/>
              <a:t>Appropriate ventilation of air surrounded the case .</a:t>
            </a:r>
          </a:p>
          <a:p>
            <a:pPr algn="l"/>
            <a:r>
              <a:rPr lang="en-US" sz="2800" dirty="0"/>
              <a:t>Office ,home ,room used by adult should ventilated with </a:t>
            </a:r>
            <a:r>
              <a:rPr lang="en-US" sz="2800" b="1" dirty="0"/>
              <a:t>negative pressure ventilation . </a:t>
            </a:r>
          </a:p>
          <a:p>
            <a:pPr algn="l"/>
            <a:r>
              <a:rPr lang="en-US" sz="2800" dirty="0"/>
              <a:t>Vaccination with </a:t>
            </a:r>
            <a:r>
              <a:rPr lang="en-US" sz="2800" dirty="0" err="1"/>
              <a:t>bacille</a:t>
            </a:r>
            <a:r>
              <a:rPr lang="en-US" sz="2800" dirty="0"/>
              <a:t> </a:t>
            </a:r>
            <a:r>
              <a:rPr lang="en-US" sz="2800" dirty="0" err="1"/>
              <a:t>calmette</a:t>
            </a:r>
            <a:r>
              <a:rPr lang="en-US" sz="2800" dirty="0"/>
              <a:t> Guerin vaccine </a:t>
            </a:r>
            <a:r>
              <a:rPr lang="en-US" sz="2800" b="1" dirty="0"/>
              <a:t>.  </a:t>
            </a:r>
            <a:endParaRPr lang="ar-JO" sz="2800" b="1" dirty="0"/>
          </a:p>
        </p:txBody>
      </p:sp>
    </p:spTree>
    <p:extLst>
      <p:ext uri="{BB962C8B-B14F-4D97-AF65-F5344CB8AC3E}">
        <p14:creationId xmlns:p14="http://schemas.microsoft.com/office/powerpoint/2010/main" val="3193199130"/>
      </p:ext>
    </p:extLst>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19" name="Shape 160819"/>
        <p:cNvGrpSpPr/>
        <p:nvPr/>
      </p:nvGrpSpPr>
      <p:grpSpPr>
        <a:xfrm>
          <a:off x="0" y="0"/>
          <a:ext cx="0" cy="0"/>
          <a:chOff x="0" y="0"/>
          <a:chExt cx="0" cy="0"/>
        </a:xfrm>
      </p:grpSpPr>
      <p:sp>
        <p:nvSpPr>
          <p:cNvPr id="160820" name="Google Shape;160820;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BCG</a:t>
            </a:r>
            <a:endParaRPr/>
          </a:p>
        </p:txBody>
      </p:sp>
      <p:sp>
        <p:nvSpPr>
          <p:cNvPr id="160821" name="Google Shape;160821;p14"/>
          <p:cNvSpPr txBox="1"/>
          <p:nvPr>
            <p:ph idx="1" type="body"/>
          </p:nvPr>
        </p:nvSpPr>
        <p:spPr>
          <a:xfrm>
            <a:off x="521450" y="1485175"/>
            <a:ext cx="10832400" cy="5373000"/>
          </a:xfrm>
          <a:prstGeom prst="rect">
            <a:avLst/>
          </a:prstGeom>
          <a:noFill/>
          <a:ln>
            <a:noFill/>
          </a:ln>
        </p:spPr>
        <p:txBody>
          <a:bodyPr anchorCtr="0" anchor="t" bIns="45700" lIns="91425" spcFirstLastPara="1" rIns="91425" wrap="square" tIns="45700">
            <a:normAutofit lnSpcReduction="10000"/>
          </a:bodyPr>
          <a:lstStyle/>
          <a:p>
            <a:pPr indent="-239077" lvl="0" marL="228600" rtl="0" algn="l">
              <a:lnSpc>
                <a:spcPct val="90000"/>
              </a:lnSpc>
              <a:spcBef>
                <a:spcPts val="0"/>
              </a:spcBef>
              <a:spcAft>
                <a:spcPts val="0"/>
              </a:spcAft>
              <a:buClr>
                <a:srgbClr val="000000"/>
              </a:buClr>
              <a:buSzPts val="2200"/>
              <a:buChar char="•"/>
            </a:pPr>
            <a:r>
              <a:rPr lang="en-US" sz="2200">
                <a:solidFill>
                  <a:srgbClr val="000000"/>
                </a:solidFill>
              </a:rPr>
              <a:t>The only available vaccine against tuberculosis is the bacilli Calmette-Guérin vaccine. </a:t>
            </a:r>
            <a:endParaRPr/>
          </a:p>
          <a:p>
            <a:pPr indent="-239077" lvl="0" marL="228600" rtl="0" algn="l">
              <a:lnSpc>
                <a:spcPct val="90000"/>
              </a:lnSpc>
              <a:spcBef>
                <a:spcPts val="1000"/>
              </a:spcBef>
              <a:spcAft>
                <a:spcPts val="0"/>
              </a:spcAft>
              <a:buClr>
                <a:srgbClr val="000000"/>
              </a:buClr>
              <a:buSzPts val="2200"/>
              <a:buChar char="•"/>
            </a:pPr>
            <a:r>
              <a:rPr lang="en-US" sz="2200">
                <a:solidFill>
                  <a:srgbClr val="000000"/>
                </a:solidFill>
              </a:rPr>
              <a:t>The original vaccine organism was a strain of Mycobacterium bovis attenuated by subculture every 3 weeks for 13 years. </a:t>
            </a:r>
            <a:endParaRPr/>
          </a:p>
          <a:p>
            <a:pPr indent="-239077" lvl="0" marL="228600" rtl="0" algn="l">
              <a:lnSpc>
                <a:spcPct val="90000"/>
              </a:lnSpc>
              <a:spcBef>
                <a:spcPts val="1000"/>
              </a:spcBef>
              <a:spcAft>
                <a:spcPts val="0"/>
              </a:spcAft>
              <a:buClr>
                <a:srgbClr val="000000"/>
              </a:buClr>
              <a:buSzPts val="2200"/>
              <a:buChar char="•"/>
            </a:pPr>
            <a:r>
              <a:rPr lang="en-US" sz="2200">
                <a:solidFill>
                  <a:srgbClr val="000000"/>
                </a:solidFill>
              </a:rPr>
              <a:t>The preferred route of administration is intradermal injection with a syringe and needle because this is the only method that permits accurate measurement of an individual dose.</a:t>
            </a:r>
            <a:endParaRPr/>
          </a:p>
          <a:p>
            <a:pPr indent="-239077" lvl="0" marL="228600" rtl="0" algn="l">
              <a:lnSpc>
                <a:spcPct val="90000"/>
              </a:lnSpc>
              <a:spcBef>
                <a:spcPts val="1000"/>
              </a:spcBef>
              <a:spcAft>
                <a:spcPts val="0"/>
              </a:spcAft>
              <a:buClr>
                <a:srgbClr val="000000"/>
              </a:buClr>
              <a:buSzPts val="2200"/>
              <a:buChar char="•"/>
            </a:pPr>
            <a:r>
              <a:rPr lang="en-US" sz="2200">
                <a:solidFill>
                  <a:srgbClr val="000000"/>
                </a:solidFill>
              </a:rPr>
              <a:t> The official recommendation of the World Health Organization is a single dose administered during infancy. </a:t>
            </a:r>
            <a:endParaRPr/>
          </a:p>
          <a:p>
            <a:pPr indent="-239077" lvl="0" marL="228600" rtl="0" algn="l">
              <a:lnSpc>
                <a:spcPct val="90000"/>
              </a:lnSpc>
              <a:spcBef>
                <a:spcPts val="1000"/>
              </a:spcBef>
              <a:spcAft>
                <a:spcPts val="0"/>
              </a:spcAft>
              <a:buClr>
                <a:srgbClr val="000000"/>
              </a:buClr>
              <a:buSzPts val="2200"/>
              <a:buChar char="•"/>
            </a:pPr>
            <a:r>
              <a:rPr lang="en-US" sz="2200">
                <a:solidFill>
                  <a:srgbClr val="000000"/>
                </a:solidFill>
              </a:rPr>
              <a:t>This vaccine is not routinely used in the United States. Some studies show bacille Calmette-Guérin to provide 80% to 90% protection from tuberculosis, and other studies show no protective efficacy at all.</a:t>
            </a:r>
            <a:endParaRPr/>
          </a:p>
          <a:p>
            <a:pPr indent="-239077" lvl="0" marL="228600" rtl="0" algn="l">
              <a:lnSpc>
                <a:spcPct val="90000"/>
              </a:lnSpc>
              <a:spcBef>
                <a:spcPts val="1000"/>
              </a:spcBef>
              <a:spcAft>
                <a:spcPts val="0"/>
              </a:spcAft>
              <a:buClr>
                <a:srgbClr val="000000"/>
              </a:buClr>
              <a:buSzPts val="2200"/>
              <a:buChar char="•"/>
            </a:pPr>
            <a:r>
              <a:rPr lang="en-US" sz="2200">
                <a:solidFill>
                  <a:srgbClr val="000000"/>
                </a:solidFill>
              </a:rPr>
              <a:t> Many infants who receive bacilli Calmette-Guérin vaccine never have a positive TST reaction. </a:t>
            </a:r>
            <a:endParaRPr/>
          </a:p>
          <a:p>
            <a:pPr indent="-239077" lvl="0" marL="228600" rtl="0" algn="l">
              <a:lnSpc>
                <a:spcPct val="90000"/>
              </a:lnSpc>
              <a:spcBef>
                <a:spcPts val="1000"/>
              </a:spcBef>
              <a:spcAft>
                <a:spcPts val="0"/>
              </a:spcAft>
              <a:buClr>
                <a:srgbClr val="000000"/>
              </a:buClr>
              <a:buSzPts val="2200"/>
              <a:buChar char="•"/>
            </a:pPr>
            <a:r>
              <a:rPr lang="en-US" sz="2200">
                <a:solidFill>
                  <a:srgbClr val="000000"/>
                </a:solidFill>
              </a:rPr>
              <a:t>When a reaction does occur, the induration size is usually less than 10 mm, and the reaction wanes after several years.</a:t>
            </a:r>
            <a:endParaRPr/>
          </a:p>
          <a:p>
            <a:pPr indent="-64135"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THANK YOU </a:t>
            </a:r>
          </a:p>
        </p:txBody>
      </p:sp>
    </p:spTree>
    <p:extLst>
      <p:ext uri="{BB962C8B-B14F-4D97-AF65-F5344CB8AC3E}">
        <p14:creationId xmlns:p14="http://schemas.microsoft.com/office/powerpoint/2010/main" val="2489241629"/>
      </p:ext>
    </p:extLst>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07" name="Shape 160807"/>
        <p:cNvGrpSpPr/>
        <p:nvPr/>
      </p:nvGrpSpPr>
      <p:grpSpPr>
        <a:xfrm>
          <a:off x="0" y="0"/>
          <a:ext cx="0" cy="0"/>
          <a:chOff x="0" y="0"/>
          <a:chExt cx="0" cy="0"/>
        </a:xfrm>
      </p:grpSpPr>
      <p:sp>
        <p:nvSpPr>
          <p:cNvPr id="160808" name="Google Shape;160808;p11"/>
          <p:cNvSpPr txBox="1"/>
          <p:nvPr>
            <p:ph idx="1" type="body"/>
          </p:nvPr>
        </p:nvSpPr>
        <p:spPr>
          <a:xfrm>
            <a:off x="202025" y="114675"/>
            <a:ext cx="12040500" cy="66258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1000"/>
              </a:spcBef>
              <a:spcAft>
                <a:spcPts val="0"/>
              </a:spcAft>
              <a:buNone/>
            </a:pPr>
            <a:r>
              <a:rPr lang="en-US">
                <a:highlight>
                  <a:srgbClr val="980000"/>
                </a:highlight>
              </a:rPr>
              <a:t>Induration≥5 mm</a:t>
            </a:r>
            <a:endParaRPr>
              <a:highlight>
                <a:srgbClr val="980000"/>
              </a:highlight>
            </a:endParaRPr>
          </a:p>
          <a:p>
            <a:pPr indent="0" lvl="0" marL="0" rtl="0" algn="l">
              <a:spcBef>
                <a:spcPts val="1000"/>
              </a:spcBef>
              <a:spcAft>
                <a:spcPts val="0"/>
              </a:spcAft>
              <a:buNone/>
            </a:pPr>
            <a:r>
              <a:rPr lang="en-US"/>
              <a:t>1.Children in close contact with persons with known or suspected contagious tuberculosis disease</a:t>
            </a:r>
            <a:endParaRPr/>
          </a:p>
          <a:p>
            <a:pPr indent="0" lvl="0" marL="0" rtl="0" algn="l">
              <a:spcBef>
                <a:spcPts val="1000"/>
              </a:spcBef>
              <a:spcAft>
                <a:spcPts val="0"/>
              </a:spcAft>
              <a:buNone/>
            </a:pPr>
            <a:r>
              <a:rPr lang="en-US"/>
              <a:t>2.Children suspected to have tuberculosis disease</a:t>
            </a:r>
            <a:endParaRPr/>
          </a:p>
          <a:p>
            <a:pPr indent="0" lvl="0" marL="0" rtl="0" algn="l">
              <a:spcBef>
                <a:spcPts val="1000"/>
              </a:spcBef>
              <a:spcAft>
                <a:spcPts val="0"/>
              </a:spcAft>
              <a:buNone/>
            </a:pPr>
            <a:r>
              <a:rPr lang="en-US"/>
              <a:t>Findings on chest radiograph consistent with active or previously active tuberculosis</a:t>
            </a:r>
            <a:endParaRPr/>
          </a:p>
          <a:p>
            <a:pPr indent="0" lvl="0" marL="0" rtl="0" algn="l">
              <a:spcBef>
                <a:spcPts val="1000"/>
              </a:spcBef>
              <a:spcAft>
                <a:spcPts val="0"/>
              </a:spcAft>
              <a:buNone/>
            </a:pPr>
            <a:r>
              <a:rPr lang="en-US"/>
              <a:t>Clinical evidence of tuberculosis disease</a:t>
            </a:r>
            <a:endParaRPr/>
          </a:p>
          <a:p>
            <a:pPr indent="0" lvl="0" marL="0" rtl="0" algn="l">
              <a:spcBef>
                <a:spcPts val="1000"/>
              </a:spcBef>
              <a:spcAft>
                <a:spcPts val="0"/>
              </a:spcAft>
              <a:buNone/>
            </a:pPr>
            <a:r>
              <a:rPr lang="en-US"/>
              <a:t>3.Children receiving immunosuppressive therapy or with immunosuppressive conditions, including HIV</a:t>
            </a:r>
            <a:endParaRPr/>
          </a:p>
          <a:p>
            <a:pPr indent="0" lvl="0" marL="0" rtl="0" algn="l">
              <a:spcBef>
                <a:spcPts val="1000"/>
              </a:spcBef>
              <a:spcAft>
                <a:spcPts val="0"/>
              </a:spcAft>
              <a:buNone/>
            </a:pPr>
            <a:r>
              <a:rPr lang="en-US"/>
              <a:t>infection</a:t>
            </a:r>
            <a:endParaRPr/>
          </a:p>
          <a:p>
            <a:pPr indent="0" lvl="0" marL="0" rtl="0" algn="l">
              <a:spcBef>
                <a:spcPts val="1000"/>
              </a:spcBef>
              <a:spcAft>
                <a:spcPts val="0"/>
              </a:spcAft>
              <a:buNone/>
            </a:pPr>
            <a:r>
              <a:rPr lang="en-US">
                <a:solidFill>
                  <a:srgbClr val="980000"/>
                </a:solidFill>
                <a:highlight>
                  <a:srgbClr val="980000"/>
                </a:highlight>
              </a:rPr>
              <a:t>Induration ≥10 mm</a:t>
            </a:r>
            <a:endParaRPr>
              <a:solidFill>
                <a:srgbClr val="980000"/>
              </a:solidFill>
              <a:highlight>
                <a:srgbClr val="980000"/>
              </a:highlight>
            </a:endParaRPr>
          </a:p>
          <a:p>
            <a:pPr indent="0" lvl="0" marL="0" rtl="0" algn="l">
              <a:spcBef>
                <a:spcPts val="1000"/>
              </a:spcBef>
              <a:spcAft>
                <a:spcPts val="0"/>
              </a:spcAft>
              <a:buNone/>
            </a:pPr>
            <a:r>
              <a:rPr lang="en-US"/>
              <a:t>1.Children at increased risk for disseminated disease</a:t>
            </a:r>
            <a:endParaRPr/>
          </a:p>
          <a:p>
            <a:pPr indent="0" lvl="0" marL="0" rtl="0" algn="l">
              <a:spcBef>
                <a:spcPts val="1000"/>
              </a:spcBef>
              <a:spcAft>
                <a:spcPts val="0"/>
              </a:spcAft>
              <a:buNone/>
            </a:pPr>
            <a:r>
              <a:rPr lang="en-US"/>
              <a:t>2.Children &lt;4 yr of age</a:t>
            </a:r>
            <a:endParaRPr/>
          </a:p>
          <a:p>
            <a:pPr indent="0" lvl="0" marL="0" rtl="0" algn="l">
              <a:spcBef>
                <a:spcPts val="1000"/>
              </a:spcBef>
              <a:spcAft>
                <a:spcPts val="0"/>
              </a:spcAft>
              <a:buNone/>
            </a:pPr>
            <a:r>
              <a:rPr lang="en-US"/>
              <a:t>3.Children with other medical conditions, including Hodgkin disease, lymphoma, diabetes mellitus,</a:t>
            </a:r>
            <a:endParaRPr/>
          </a:p>
          <a:p>
            <a:pPr indent="0" lvl="0" marL="0" rtl="0" algn="l">
              <a:spcBef>
                <a:spcPts val="1000"/>
              </a:spcBef>
              <a:spcAft>
                <a:spcPts val="0"/>
              </a:spcAft>
              <a:buNone/>
            </a:pPr>
            <a:r>
              <a:rPr lang="en-US"/>
              <a:t>chronic renal failure, and malnutrition</a:t>
            </a:r>
            <a:endParaRPr/>
          </a:p>
          <a:p>
            <a:pPr indent="0" lvl="0" marL="0" rtl="0" algn="l">
              <a:spcBef>
                <a:spcPts val="1000"/>
              </a:spcBef>
              <a:spcAft>
                <a:spcPts val="0"/>
              </a:spcAft>
              <a:buNone/>
            </a:pPr>
            <a:r>
              <a:rPr lang="en-US"/>
              <a:t>4.Children with increased exposure to tuberculosis disease</a:t>
            </a:r>
            <a:endParaRPr/>
          </a:p>
          <a:p>
            <a:pPr indent="0" lvl="0" marL="0" rtl="0" algn="l">
              <a:spcBef>
                <a:spcPts val="1000"/>
              </a:spcBef>
              <a:spcAft>
                <a:spcPts val="0"/>
              </a:spcAft>
              <a:buNone/>
            </a:pPr>
            <a:r>
              <a:rPr lang="en-US"/>
              <a:t>Children born, or whose parents were born, in high-prevalence regions of the world</a:t>
            </a:r>
            <a:endParaRPr/>
          </a:p>
          <a:p>
            <a:pPr indent="0" lvl="0" marL="0" rtl="0" algn="l">
              <a:spcBef>
                <a:spcPts val="1000"/>
              </a:spcBef>
              <a:spcAft>
                <a:spcPts val="0"/>
              </a:spcAft>
              <a:buNone/>
            </a:pPr>
            <a:r>
              <a:rPr lang="en-US"/>
              <a:t>Children frequently exposed to adults who are HIV-infected, homeless, users of illicit drugs,</a:t>
            </a:r>
            <a:endParaRPr/>
          </a:p>
          <a:p>
            <a:pPr indent="0" lvl="0" marL="0" rtl="0" algn="l">
              <a:spcBef>
                <a:spcPts val="1000"/>
              </a:spcBef>
              <a:spcAft>
                <a:spcPts val="0"/>
              </a:spcAft>
              <a:buNone/>
            </a:pPr>
            <a:r>
              <a:rPr lang="en-US"/>
              <a:t>residents of nursing homes, incarcerated or institutionalized, or migrant farm workers</a:t>
            </a:r>
            <a:endParaRPr/>
          </a:p>
          <a:p>
            <a:pPr indent="0" lvl="0" marL="0" rtl="0" algn="l">
              <a:spcBef>
                <a:spcPts val="1000"/>
              </a:spcBef>
              <a:spcAft>
                <a:spcPts val="0"/>
              </a:spcAft>
              <a:buNone/>
            </a:pPr>
            <a:r>
              <a:rPr lang="en-US"/>
              <a:t>Children who travel to high-prevalence regions of the world</a:t>
            </a:r>
            <a:endParaRPr/>
          </a:p>
          <a:p>
            <a:pPr indent="0" lvl="0" marL="0" rtl="0" algn="l">
              <a:spcBef>
                <a:spcPts val="1000"/>
              </a:spcBef>
              <a:spcAft>
                <a:spcPts val="0"/>
              </a:spcAft>
              <a:buNone/>
            </a:pPr>
            <a:r>
              <a:rPr lang="en-US">
                <a:highlight>
                  <a:srgbClr val="980000"/>
                </a:highlight>
              </a:rPr>
              <a:t>Induration ≥15 mm</a:t>
            </a:r>
            <a:endParaRPr>
              <a:highlight>
                <a:srgbClr val="980000"/>
              </a:highlight>
            </a:endParaRPr>
          </a:p>
          <a:p>
            <a:pPr indent="0" lvl="0" marL="0" rtl="0" algn="l">
              <a:spcBef>
                <a:spcPts val="1000"/>
              </a:spcBef>
              <a:spcAft>
                <a:spcPts val="0"/>
              </a:spcAft>
              <a:buNone/>
            </a:pPr>
            <a:r>
              <a:rPr lang="en-US"/>
              <a:t>Children ≥4 yr of age without any risk factors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ched Right Arrow 13"/>
          <p:cNvSpPr/>
          <p:nvPr/>
        </p:nvSpPr>
        <p:spPr>
          <a:xfrm>
            <a:off x="1436399" y="2089779"/>
            <a:ext cx="10696575" cy="4896190"/>
          </a:xfrm>
          <a:prstGeom prst="notchedRightArrow">
            <a:avLst/>
          </a:prstGeom>
          <a:solidFill>
            <a:schemeClr val="bg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73378"/>
            <a:ext cx="10515600" cy="1325563"/>
          </a:xfrm>
        </p:spPr>
        <p:txBody>
          <a:bodyPr/>
          <a:lstStyle/>
          <a:p>
            <a:r>
              <a:rPr lang="en-US" dirty="0"/>
              <a:t>Pathogenesis </a:t>
            </a:r>
          </a:p>
        </p:txBody>
      </p:sp>
      <p:pic>
        <p:nvPicPr>
          <p:cNvPr id="4" name="Content Placeholder 3"/>
          <p:cNvPicPr>
            <a:picLocks noGrp="1" noChangeAspect="1"/>
          </p:cNvPicPr>
          <p:nvPr>
            <p:ph idx="1"/>
          </p:nvPr>
        </p:nvPicPr>
        <p:blipFill>
          <a:blip r:embed="rId2"/>
          <a:stretch>
            <a:fillRect/>
          </a:stretch>
        </p:blipFill>
        <p:spPr>
          <a:xfrm>
            <a:off x="533399" y="1092006"/>
            <a:ext cx="1806000" cy="2135867"/>
          </a:xfrm>
          <a:prstGeom prst="rect">
            <a:avLst/>
          </a:prstGeom>
        </p:spPr>
      </p:pic>
      <p:sp>
        <p:nvSpPr>
          <p:cNvPr id="5" name="Rectangle 4"/>
          <p:cNvSpPr/>
          <p:nvPr/>
        </p:nvSpPr>
        <p:spPr>
          <a:xfrm>
            <a:off x="171451" y="3829735"/>
            <a:ext cx="2476500" cy="1754326"/>
          </a:xfrm>
          <a:prstGeom prst="rect">
            <a:avLst/>
          </a:prstGeom>
        </p:spPr>
        <p:txBody>
          <a:bodyPr wrap="square">
            <a:spAutoFit/>
          </a:bodyPr>
          <a:lstStyle/>
          <a:p>
            <a:r>
              <a:rPr lang="en-US" dirty="0">
                <a:solidFill>
                  <a:srgbClr val="000000"/>
                </a:solidFill>
                <a:latin typeface="Myriad Pro"/>
              </a:rPr>
              <a:t>Droplet nuclei containing tubercle bacilli are inhaled, enter the lungs, and travel to the alveoli.	</a:t>
            </a:r>
          </a:p>
        </p:txBody>
      </p:sp>
      <p:pic>
        <p:nvPicPr>
          <p:cNvPr id="6" name="Picture 5"/>
          <p:cNvPicPr>
            <a:picLocks noChangeAspect="1"/>
          </p:cNvPicPr>
          <p:nvPr/>
        </p:nvPicPr>
        <p:blipFill>
          <a:blip r:embed="rId3"/>
          <a:stretch>
            <a:fillRect/>
          </a:stretch>
        </p:blipFill>
        <p:spPr>
          <a:xfrm>
            <a:off x="2741812" y="1174097"/>
            <a:ext cx="1780200" cy="2075688"/>
          </a:xfrm>
          <a:prstGeom prst="rect">
            <a:avLst/>
          </a:prstGeom>
        </p:spPr>
      </p:pic>
      <p:sp>
        <p:nvSpPr>
          <p:cNvPr id="7" name="Rectangle 6"/>
          <p:cNvSpPr/>
          <p:nvPr/>
        </p:nvSpPr>
        <p:spPr>
          <a:xfrm>
            <a:off x="2779916" y="3783568"/>
            <a:ext cx="2217317" cy="923330"/>
          </a:xfrm>
          <a:prstGeom prst="rect">
            <a:avLst/>
          </a:prstGeom>
        </p:spPr>
        <p:txBody>
          <a:bodyPr wrap="square">
            <a:spAutoFit/>
          </a:bodyPr>
          <a:lstStyle/>
          <a:p>
            <a:r>
              <a:rPr lang="en-US" dirty="0">
                <a:solidFill>
                  <a:srgbClr val="000000"/>
                </a:solidFill>
                <a:latin typeface="Myriad Pro"/>
              </a:rPr>
              <a:t>Tubercle bacilli multiply in the alveoli	</a:t>
            </a:r>
          </a:p>
        </p:txBody>
      </p:sp>
      <p:pic>
        <p:nvPicPr>
          <p:cNvPr id="8" name="Picture 7"/>
          <p:cNvPicPr>
            <a:picLocks noChangeAspect="1"/>
          </p:cNvPicPr>
          <p:nvPr/>
        </p:nvPicPr>
        <p:blipFill>
          <a:blip r:embed="rId4"/>
          <a:stretch>
            <a:fillRect/>
          </a:stretch>
        </p:blipFill>
        <p:spPr>
          <a:xfrm>
            <a:off x="5347614" y="1174097"/>
            <a:ext cx="1644075" cy="2075688"/>
          </a:xfrm>
          <a:prstGeom prst="rect">
            <a:avLst/>
          </a:prstGeom>
        </p:spPr>
      </p:pic>
      <p:sp>
        <p:nvSpPr>
          <p:cNvPr id="9" name="Rectangle 8"/>
          <p:cNvSpPr/>
          <p:nvPr/>
        </p:nvSpPr>
        <p:spPr>
          <a:xfrm>
            <a:off x="5129198" y="3497818"/>
            <a:ext cx="2641837" cy="3693319"/>
          </a:xfrm>
          <a:prstGeom prst="rect">
            <a:avLst/>
          </a:prstGeom>
        </p:spPr>
        <p:txBody>
          <a:bodyPr wrap="square">
            <a:spAutoFit/>
          </a:bodyPr>
          <a:lstStyle/>
          <a:p>
            <a:r>
              <a:rPr lang="en-US" dirty="0">
                <a:solidFill>
                  <a:srgbClr val="000000"/>
                </a:solidFill>
                <a:latin typeface="Myriad Pro"/>
              </a:rPr>
              <a:t>A small number of tubercle bacilli enter the bloodstream and spread throughout the body. It  may reach any part of the body, including areas where TB disease is more likely to develop (such as the brain, larynx, lymph node, lung, spine, bone, or kidney)	</a:t>
            </a:r>
          </a:p>
        </p:txBody>
      </p:sp>
      <p:pic>
        <p:nvPicPr>
          <p:cNvPr id="10" name="Picture 9"/>
          <p:cNvPicPr>
            <a:picLocks noChangeAspect="1"/>
          </p:cNvPicPr>
          <p:nvPr/>
        </p:nvPicPr>
        <p:blipFill>
          <a:blip r:embed="rId5"/>
          <a:stretch>
            <a:fillRect/>
          </a:stretch>
        </p:blipFill>
        <p:spPr>
          <a:xfrm>
            <a:off x="7771035" y="1114711"/>
            <a:ext cx="1789692" cy="2135074"/>
          </a:xfrm>
          <a:prstGeom prst="rect">
            <a:avLst/>
          </a:prstGeom>
        </p:spPr>
      </p:pic>
      <p:sp>
        <p:nvSpPr>
          <p:cNvPr id="11" name="Rectangle 10"/>
          <p:cNvSpPr/>
          <p:nvPr/>
        </p:nvSpPr>
        <p:spPr>
          <a:xfrm>
            <a:off x="7989451" y="3501509"/>
            <a:ext cx="2334261" cy="2862322"/>
          </a:xfrm>
          <a:prstGeom prst="rect">
            <a:avLst/>
          </a:prstGeom>
        </p:spPr>
        <p:txBody>
          <a:bodyPr wrap="square">
            <a:spAutoFit/>
          </a:bodyPr>
          <a:lstStyle/>
          <a:p>
            <a:r>
              <a:rPr lang="en-US" dirty="0">
                <a:solidFill>
                  <a:srgbClr val="000000"/>
                </a:solidFill>
                <a:latin typeface="Myriad Pro"/>
              </a:rPr>
              <a:t>Within 2 to 8 weeks,  macrophages ingest and surround the tubercle bacilli,  </a:t>
            </a:r>
          </a:p>
          <a:p>
            <a:r>
              <a:rPr lang="en-US" dirty="0">
                <a:solidFill>
                  <a:srgbClr val="000000"/>
                </a:solidFill>
                <a:latin typeface="Myriad Pro"/>
              </a:rPr>
              <a:t> forming a barrier shell, called a granuloma, that keeps the bacilli contained and under control </a:t>
            </a:r>
            <a:r>
              <a:rPr lang="en-US" b="1" dirty="0">
                <a:solidFill>
                  <a:srgbClr val="000000"/>
                </a:solidFill>
                <a:latin typeface="Myriad Pro"/>
              </a:rPr>
              <a:t>(LTBI)</a:t>
            </a:r>
            <a:r>
              <a:rPr lang="en-US" dirty="0">
                <a:solidFill>
                  <a:srgbClr val="000000"/>
                </a:solidFill>
                <a:latin typeface="Myriad Pro"/>
              </a:rPr>
              <a:t>.	</a:t>
            </a:r>
          </a:p>
        </p:txBody>
      </p:sp>
      <p:pic>
        <p:nvPicPr>
          <p:cNvPr id="12" name="Picture 11"/>
          <p:cNvPicPr>
            <a:picLocks noChangeAspect="1"/>
          </p:cNvPicPr>
          <p:nvPr/>
        </p:nvPicPr>
        <p:blipFill>
          <a:blip r:embed="rId6"/>
          <a:stretch>
            <a:fillRect/>
          </a:stretch>
        </p:blipFill>
        <p:spPr>
          <a:xfrm>
            <a:off x="10323712" y="1092799"/>
            <a:ext cx="1620638" cy="2135074"/>
          </a:xfrm>
          <a:prstGeom prst="rect">
            <a:avLst/>
          </a:prstGeom>
        </p:spPr>
      </p:pic>
      <p:sp>
        <p:nvSpPr>
          <p:cNvPr id="13" name="Rectangle 12"/>
          <p:cNvSpPr/>
          <p:nvPr/>
        </p:nvSpPr>
        <p:spPr>
          <a:xfrm>
            <a:off x="10455677" y="3501509"/>
            <a:ext cx="1876425" cy="2862322"/>
          </a:xfrm>
          <a:prstGeom prst="rect">
            <a:avLst/>
          </a:prstGeom>
        </p:spPr>
        <p:txBody>
          <a:bodyPr wrap="square">
            <a:spAutoFit/>
          </a:bodyPr>
          <a:lstStyle/>
          <a:p>
            <a:r>
              <a:rPr lang="en-US" dirty="0">
                <a:solidFill>
                  <a:srgbClr val="000000"/>
                </a:solidFill>
                <a:latin typeface="Myriad Pro"/>
              </a:rPr>
              <a:t>If the immune system </a:t>
            </a:r>
            <a:r>
              <a:rPr lang="en-US" b="1" dirty="0">
                <a:solidFill>
                  <a:srgbClr val="000000"/>
                </a:solidFill>
                <a:latin typeface="Myriad Pro"/>
              </a:rPr>
              <a:t>cannot </a:t>
            </a:r>
            <a:r>
              <a:rPr lang="en-US" dirty="0">
                <a:solidFill>
                  <a:srgbClr val="000000"/>
                </a:solidFill>
                <a:latin typeface="Myriad Pro"/>
              </a:rPr>
              <a:t>keep the tubercle bacilli under control, the bacilli begin to multiply rapidly (</a:t>
            </a:r>
            <a:r>
              <a:rPr lang="en-US" b="1" dirty="0">
                <a:solidFill>
                  <a:srgbClr val="000000"/>
                </a:solidFill>
                <a:latin typeface="Myriad Pro"/>
              </a:rPr>
              <a:t>TB disease</a:t>
            </a:r>
            <a:r>
              <a:rPr lang="en-US" dirty="0">
                <a:solidFill>
                  <a:srgbClr val="000000"/>
                </a:solidFill>
                <a:latin typeface="Myriad Pro"/>
              </a:rPr>
              <a:t>) 	</a:t>
            </a:r>
          </a:p>
        </p:txBody>
      </p:sp>
    </p:spTree>
    <p:extLst>
      <p:ext uri="{BB962C8B-B14F-4D97-AF65-F5344CB8AC3E}">
        <p14:creationId xmlns:p14="http://schemas.microsoft.com/office/powerpoint/2010/main" val="280374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50747"/>
            <a:ext cx="10515600" cy="406454"/>
          </a:xfrm>
        </p:spPr>
        <p:txBody>
          <a:bodyPr>
            <a:normAutofit fontScale="90000"/>
          </a:bodyPr>
          <a:lstStyle/>
          <a:p>
            <a:r>
              <a:rPr lang="en-US" dirty="0"/>
              <a:t>During the primary infection </a:t>
            </a:r>
          </a:p>
        </p:txBody>
      </p:sp>
      <p:sp>
        <p:nvSpPr>
          <p:cNvPr id="3" name="Content Placeholder 2"/>
          <p:cNvSpPr>
            <a:spLocks noGrp="1"/>
          </p:cNvSpPr>
          <p:nvPr>
            <p:ph idx="1"/>
          </p:nvPr>
        </p:nvSpPr>
        <p:spPr>
          <a:xfrm>
            <a:off x="838200" y="541465"/>
            <a:ext cx="10515600" cy="6316535"/>
          </a:xfrm>
        </p:spPr>
        <p:txBody>
          <a:bodyPr>
            <a:normAutofit/>
          </a:bodyPr>
          <a:lstStyle/>
          <a:p>
            <a:pPr marL="0" indent="0">
              <a:buNone/>
            </a:pPr>
            <a:r>
              <a:rPr lang="en-US" sz="2640" dirty="0"/>
              <a:t>                                                 </a:t>
            </a:r>
            <a:r>
              <a:rPr lang="en-US" sz="4000" b="1" dirty="0">
                <a:solidFill>
                  <a:schemeClr val="accent1">
                    <a:lumMod val="75000"/>
                  </a:schemeClr>
                </a:solidFill>
              </a:rPr>
              <a:t>Granuloma</a:t>
            </a:r>
            <a:r>
              <a:rPr lang="en-US" sz="4000" dirty="0"/>
              <a:t> </a:t>
            </a:r>
          </a:p>
          <a:p>
            <a:pPr>
              <a:buNone/>
            </a:pPr>
            <a:endParaRPr lang="en-US" sz="2640" dirty="0"/>
          </a:p>
          <a:p>
            <a:pPr marL="0" indent="0">
              <a:buNone/>
            </a:pPr>
            <a:r>
              <a:rPr lang="en-US" sz="2640" dirty="0"/>
              <a:t> </a:t>
            </a:r>
            <a:r>
              <a:rPr lang="en-US" sz="2640" b="1" dirty="0"/>
              <a:t>Numerous granulomas aggregate to form a </a:t>
            </a:r>
            <a:r>
              <a:rPr lang="en-US" sz="2640" b="1" u="sng" dirty="0"/>
              <a:t>primary lesion or </a:t>
            </a:r>
            <a:r>
              <a:rPr lang="en-US" sz="2640" b="1" u="sng" dirty="0">
                <a:solidFill>
                  <a:schemeClr val="accent1">
                    <a:lumMod val="75000"/>
                  </a:schemeClr>
                </a:solidFill>
              </a:rPr>
              <a:t>‘</a:t>
            </a:r>
            <a:r>
              <a:rPr lang="en-US" sz="2640" b="1" u="sng" dirty="0" err="1">
                <a:solidFill>
                  <a:schemeClr val="accent1">
                    <a:lumMod val="75000"/>
                  </a:schemeClr>
                </a:solidFill>
              </a:rPr>
              <a:t>Ghon</a:t>
            </a:r>
            <a:r>
              <a:rPr lang="en-US" sz="2640" b="1" u="sng" dirty="0">
                <a:solidFill>
                  <a:schemeClr val="accent1">
                    <a:lumMod val="75000"/>
                  </a:schemeClr>
                </a:solidFill>
              </a:rPr>
              <a:t> focus</a:t>
            </a:r>
            <a:r>
              <a:rPr lang="en-US" sz="2640" b="1" dirty="0">
                <a:solidFill>
                  <a:schemeClr val="accent1">
                    <a:lumMod val="75000"/>
                  </a:schemeClr>
                </a:solidFill>
              </a:rPr>
              <a:t>’</a:t>
            </a:r>
            <a:r>
              <a:rPr lang="en-US" sz="2640" b="1" dirty="0"/>
              <a:t> (a pale yellow , </a:t>
            </a:r>
            <a:r>
              <a:rPr lang="en-US" sz="2640" b="1" dirty="0" err="1"/>
              <a:t>caseous</a:t>
            </a:r>
            <a:r>
              <a:rPr lang="en-US" sz="2640" b="1" dirty="0"/>
              <a:t> nodule , usually a few millimeters to 1-2 cm in diameter ), which is characteristically situated in the </a:t>
            </a:r>
            <a:r>
              <a:rPr lang="en-US" sz="2640" b="1" u="sng" dirty="0"/>
              <a:t>periphery of the lung </a:t>
            </a:r>
            <a:endParaRPr lang="en-US" sz="264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Down Arrow 4"/>
          <p:cNvSpPr/>
          <p:nvPr/>
        </p:nvSpPr>
        <p:spPr>
          <a:xfrm>
            <a:off x="5434535" y="1082961"/>
            <a:ext cx="411480" cy="589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 name="Down Arrow 5"/>
          <p:cNvSpPr/>
          <p:nvPr/>
        </p:nvSpPr>
        <p:spPr>
          <a:xfrm>
            <a:off x="5397910" y="2937680"/>
            <a:ext cx="411480" cy="589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6"/>
          <p:cNvSpPr/>
          <p:nvPr/>
        </p:nvSpPr>
        <p:spPr>
          <a:xfrm>
            <a:off x="695325" y="3569748"/>
            <a:ext cx="10698480" cy="3293209"/>
          </a:xfrm>
          <a:prstGeom prst="rect">
            <a:avLst/>
          </a:prstGeom>
        </p:spPr>
        <p:txBody>
          <a:bodyPr wrap="square">
            <a:spAutoFit/>
          </a:bodyPr>
          <a:lstStyle/>
          <a:p>
            <a:r>
              <a:rPr lang="en-US" sz="2880" b="1" dirty="0"/>
              <a:t>Spread of MTB to the </a:t>
            </a:r>
            <a:r>
              <a:rPr lang="en-US" sz="2880" b="1" u="sng" dirty="0"/>
              <a:t>hilar lymph nodes </a:t>
            </a:r>
            <a:r>
              <a:rPr lang="en-US" sz="2880" b="1" dirty="0"/>
              <a:t> , and the combination of the </a:t>
            </a:r>
            <a:r>
              <a:rPr lang="en-US" sz="2880" b="1" u="sng" dirty="0" err="1"/>
              <a:t>Ghon</a:t>
            </a:r>
            <a:r>
              <a:rPr lang="en-US" sz="2880" b="1" u="sng" dirty="0"/>
              <a:t> Focus </a:t>
            </a:r>
            <a:r>
              <a:rPr lang="en-US" sz="2880" b="1" dirty="0"/>
              <a:t>with </a:t>
            </a:r>
            <a:r>
              <a:rPr lang="en-US" sz="2880" b="1" u="sng" dirty="0"/>
              <a:t>regional lymph nodes </a:t>
            </a:r>
            <a:r>
              <a:rPr lang="en-US" sz="2880" b="1" dirty="0"/>
              <a:t>is  referred to as the  </a:t>
            </a:r>
            <a:r>
              <a:rPr lang="en-US" sz="2880" b="1" u="sng" dirty="0" err="1">
                <a:solidFill>
                  <a:schemeClr val="accent1">
                    <a:lumMod val="75000"/>
                  </a:schemeClr>
                </a:solidFill>
              </a:rPr>
              <a:t>Ghon</a:t>
            </a:r>
            <a:r>
              <a:rPr lang="en-US" sz="2880" b="1" u="sng" dirty="0">
                <a:solidFill>
                  <a:schemeClr val="accent1">
                    <a:lumMod val="75000"/>
                  </a:schemeClr>
                </a:solidFill>
              </a:rPr>
              <a:t> complex  </a:t>
            </a:r>
            <a:r>
              <a:rPr lang="en-US" sz="2880" dirty="0">
                <a:sym typeface="Wingdings" pitchFamily="2" charset="2"/>
              </a:rPr>
              <a:t> (</a:t>
            </a:r>
            <a:r>
              <a:rPr lang="en-US" sz="2880" u="sng" dirty="0" err="1">
                <a:sym typeface="Wingdings" pitchFamily="2" charset="2"/>
              </a:rPr>
              <a:t>subpleural</a:t>
            </a:r>
            <a:r>
              <a:rPr lang="en-US" sz="2880" dirty="0">
                <a:sym typeface="Wingdings" pitchFamily="2" charset="2"/>
              </a:rPr>
              <a:t> or </a:t>
            </a:r>
            <a:r>
              <a:rPr lang="en-US" sz="2880" u="sng" dirty="0">
                <a:sym typeface="Wingdings" pitchFamily="2" charset="2"/>
              </a:rPr>
              <a:t>in the lower lobes </a:t>
            </a:r>
            <a:r>
              <a:rPr lang="en-US" sz="2880" dirty="0">
                <a:sym typeface="Wingdings" pitchFamily="2" charset="2"/>
              </a:rPr>
              <a:t>) .</a:t>
            </a:r>
          </a:p>
          <a:p>
            <a:r>
              <a:rPr lang="en-US" sz="2880" b="1" u="sng" dirty="0">
                <a:solidFill>
                  <a:schemeClr val="accent1">
                    <a:lumMod val="75000"/>
                  </a:schemeClr>
                </a:solidFill>
              </a:rPr>
              <a:t> </a:t>
            </a:r>
          </a:p>
          <a:p>
            <a:r>
              <a:rPr lang="en-US" sz="3200" dirty="0">
                <a:solidFill>
                  <a:schemeClr val="tx1"/>
                </a:solidFill>
              </a:rPr>
              <a:t>then , this </a:t>
            </a:r>
            <a:r>
              <a:rPr lang="en-US" sz="3200" dirty="0" err="1">
                <a:solidFill>
                  <a:schemeClr val="tx1"/>
                </a:solidFill>
              </a:rPr>
              <a:t>Ghon</a:t>
            </a:r>
            <a:r>
              <a:rPr lang="en-US" sz="3200" dirty="0">
                <a:solidFill>
                  <a:schemeClr val="tx1"/>
                </a:solidFill>
              </a:rPr>
              <a:t> complex  goes </a:t>
            </a:r>
            <a:r>
              <a:rPr lang="en-US" sz="3200" dirty="0">
                <a:solidFill>
                  <a:schemeClr val="accent1">
                    <a:lumMod val="75000"/>
                  </a:schemeClr>
                </a:solidFill>
              </a:rPr>
              <a:t>Fibrosis</a:t>
            </a:r>
            <a:r>
              <a:rPr lang="en-US" sz="3200" dirty="0"/>
              <a:t> and </a:t>
            </a:r>
            <a:r>
              <a:rPr lang="en-US" sz="3200" dirty="0">
                <a:solidFill>
                  <a:schemeClr val="accent1">
                    <a:lumMod val="75000"/>
                  </a:schemeClr>
                </a:solidFill>
              </a:rPr>
              <a:t>Calcification</a:t>
            </a:r>
            <a:r>
              <a:rPr lang="en-US" sz="3200" dirty="0"/>
              <a:t> </a:t>
            </a:r>
            <a:r>
              <a:rPr lang="en-US" sz="3200" dirty="0">
                <a:solidFill>
                  <a:schemeClr val="tx1"/>
                </a:solidFill>
              </a:rPr>
              <a:t>and</a:t>
            </a:r>
            <a:r>
              <a:rPr lang="en-US" sz="3200" dirty="0"/>
              <a:t> </a:t>
            </a:r>
            <a:r>
              <a:rPr lang="en-US" sz="3200" dirty="0">
                <a:solidFill>
                  <a:schemeClr val="tx1"/>
                </a:solidFill>
              </a:rPr>
              <a:t>becomes</a:t>
            </a:r>
            <a:r>
              <a:rPr lang="en-US" sz="3200" dirty="0"/>
              <a:t>  </a:t>
            </a:r>
            <a:r>
              <a:rPr lang="en-US" sz="3200" dirty="0">
                <a:solidFill>
                  <a:schemeClr val="tx1"/>
                </a:solidFill>
              </a:rPr>
              <a:t>(</a:t>
            </a:r>
            <a:r>
              <a:rPr lang="en-US" sz="3200" dirty="0"/>
              <a:t> </a:t>
            </a:r>
            <a:r>
              <a:rPr lang="en-US" sz="3200" b="1" dirty="0">
                <a:solidFill>
                  <a:schemeClr val="accent1">
                    <a:lumMod val="75000"/>
                  </a:schemeClr>
                </a:solidFill>
              </a:rPr>
              <a:t>Rankle Complex </a:t>
            </a:r>
            <a:r>
              <a:rPr lang="en-US" sz="3200" dirty="0">
                <a:solidFill>
                  <a:schemeClr val="tx1"/>
                </a:solidFill>
              </a:rPr>
              <a:t>)</a:t>
            </a:r>
            <a:r>
              <a:rPr lang="en-US" sz="3200" dirty="0"/>
              <a:t> </a:t>
            </a:r>
            <a:r>
              <a:rPr lang="en-US" sz="3200" dirty="0">
                <a:solidFill>
                  <a:schemeClr val="tx1"/>
                </a:solidFill>
              </a:rPr>
              <a:t>(</a:t>
            </a:r>
            <a:r>
              <a:rPr lang="en-US" sz="3200" b="1" dirty="0">
                <a:solidFill>
                  <a:schemeClr val="tx1"/>
                </a:solidFill>
              </a:rPr>
              <a:t>is clearly seen on a CXR)</a:t>
            </a:r>
            <a:r>
              <a:rPr lang="en-US" sz="3200" dirty="0">
                <a:solidFill>
                  <a:schemeClr val="tx1"/>
                </a:solidFill>
              </a:rPr>
              <a:t>.</a:t>
            </a:r>
            <a:r>
              <a:rPr lang="en-US" sz="3200" dirty="0"/>
              <a:t> </a:t>
            </a:r>
          </a:p>
          <a:p>
            <a:endParaRPr lang="en-US" sz="2880" dirty="0">
              <a:solidFill>
                <a:schemeClr val="accent1">
                  <a:lumMod val="75000"/>
                </a:schemeClr>
              </a:solidFill>
            </a:endParaRPr>
          </a:p>
        </p:txBody>
      </p:sp>
      <p:sp>
        <p:nvSpPr>
          <p:cNvPr id="8" name="Down Arrow 7"/>
          <p:cNvSpPr/>
          <p:nvPr/>
        </p:nvSpPr>
        <p:spPr>
          <a:xfrm>
            <a:off x="5397910" y="4921384"/>
            <a:ext cx="411480" cy="589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35126850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168275"/>
            <a:ext cx="10515600" cy="1325563"/>
          </a:xfrm>
        </p:spPr>
        <p:txBody>
          <a:bodyPr/>
          <a:lstStyle/>
          <a:p>
            <a:r>
              <a:rPr lang="en-US" dirty="0"/>
              <a:t>Continuum of TB states</a:t>
            </a:r>
          </a:p>
        </p:txBody>
      </p:sp>
      <p:pic>
        <p:nvPicPr>
          <p:cNvPr id="1026" name="Picture 2" descr="https://www.biorxiv.org/content/biorxiv/early/2018/08/28/401984.1/F1/graphic-1.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7940" y="753105"/>
            <a:ext cx="8865326" cy="4731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130" y="4555023"/>
            <a:ext cx="5208270" cy="2169825"/>
          </a:xfrm>
          <a:prstGeom prst="rect">
            <a:avLst/>
          </a:prstGeom>
        </p:spPr>
        <p:txBody>
          <a:bodyPr wrap="square">
            <a:spAutoFit/>
          </a:bodyPr>
          <a:lstStyle/>
          <a:p>
            <a:pPr marL="285750" indent="-285750" algn="just">
              <a:buFont typeface="Arial" panose="020B0604020202020204" pitchFamily="34" charset="0"/>
              <a:buChar char="•"/>
            </a:pPr>
            <a:r>
              <a:rPr lang="en-US" sz="1500" dirty="0">
                <a:solidFill>
                  <a:srgbClr val="7030A0"/>
                </a:solidFill>
                <a:latin typeface="WtfcnrAdvTT86d47313"/>
              </a:rPr>
              <a:t>Without BCG vaccination, approximately 30% of infected infants (&lt;1 year old) will progress to intrathoracic TB, and 10</a:t>
            </a:r>
            <a:r>
              <a:rPr lang="en-US" sz="1500" dirty="0">
                <a:solidFill>
                  <a:srgbClr val="7030A0"/>
                </a:solidFill>
                <a:latin typeface="TpnfgsAdvTT86d47313+20"/>
              </a:rPr>
              <a:t>–</a:t>
            </a:r>
            <a:r>
              <a:rPr lang="en-US" sz="1500" dirty="0">
                <a:solidFill>
                  <a:srgbClr val="7030A0"/>
                </a:solidFill>
                <a:latin typeface="WtfcnrAdvTT86d47313"/>
              </a:rPr>
              <a:t>20% will develop disseminated disease.</a:t>
            </a:r>
          </a:p>
          <a:p>
            <a:pPr marL="285750" indent="-285750" algn="just">
              <a:buFont typeface="Arial" panose="020B0604020202020204" pitchFamily="34" charset="0"/>
              <a:buChar char="•"/>
            </a:pPr>
            <a:r>
              <a:rPr lang="en-US" sz="1500" dirty="0">
                <a:solidFill>
                  <a:srgbClr val="7030A0"/>
                </a:solidFill>
                <a:latin typeface="WtfcnrAdvTT86d47313"/>
              </a:rPr>
              <a:t>In children aged 1</a:t>
            </a:r>
            <a:r>
              <a:rPr lang="en-US" sz="1500" dirty="0">
                <a:solidFill>
                  <a:srgbClr val="7030A0"/>
                </a:solidFill>
                <a:latin typeface="TpnfgsAdvTT86d47313+20"/>
              </a:rPr>
              <a:t>–</a:t>
            </a:r>
            <a:r>
              <a:rPr lang="en-US" sz="1500" dirty="0">
                <a:solidFill>
                  <a:srgbClr val="7030A0"/>
                </a:solidFill>
                <a:latin typeface="WtfcnrAdvTT86d47313"/>
              </a:rPr>
              <a:t>2 years, the risk of progressing to intrathoracic TB is 10</a:t>
            </a:r>
            <a:r>
              <a:rPr lang="en-US" sz="1500" dirty="0">
                <a:solidFill>
                  <a:srgbClr val="7030A0"/>
                </a:solidFill>
                <a:latin typeface="TpnfgsAdvTT86d47313+20"/>
              </a:rPr>
              <a:t>–</a:t>
            </a:r>
            <a:r>
              <a:rPr lang="en-US" sz="1500" dirty="0">
                <a:solidFill>
                  <a:srgbClr val="7030A0"/>
                </a:solidFill>
                <a:latin typeface="WtfcnrAdvTT86d47313"/>
              </a:rPr>
              <a:t>20 and 2</a:t>
            </a:r>
            <a:r>
              <a:rPr lang="en-US" sz="1500" dirty="0">
                <a:solidFill>
                  <a:srgbClr val="7030A0"/>
                </a:solidFill>
                <a:latin typeface="TpnfgsAdvTT86d47313+20"/>
              </a:rPr>
              <a:t>–</a:t>
            </a:r>
            <a:r>
              <a:rPr lang="en-US" sz="1500" dirty="0">
                <a:solidFill>
                  <a:srgbClr val="7030A0"/>
                </a:solidFill>
                <a:latin typeface="WtfcnrAdvTT86d47313"/>
              </a:rPr>
              <a:t>5% for disseminated disease. </a:t>
            </a:r>
          </a:p>
          <a:p>
            <a:pPr marL="285750" indent="-285750" algn="just">
              <a:buFont typeface="Arial" panose="020B0604020202020204" pitchFamily="34" charset="0"/>
              <a:buChar char="•"/>
            </a:pPr>
            <a:r>
              <a:rPr lang="en-US" sz="1500" dirty="0">
                <a:solidFill>
                  <a:srgbClr val="7030A0"/>
                </a:solidFill>
                <a:latin typeface="WtfcnrAdvTT86d47313"/>
              </a:rPr>
              <a:t>These risks decline slowly until around 10 years of age when adult-type disease starts to emerge</a:t>
            </a:r>
            <a:endParaRPr lang="en-US" sz="1500" dirty="0">
              <a:solidFill>
                <a:srgbClr val="7030A0"/>
              </a:solidFill>
            </a:endParaRPr>
          </a:p>
        </p:txBody>
      </p:sp>
    </p:spTree>
    <p:extLst>
      <p:ext uri="{BB962C8B-B14F-4D97-AF65-F5344CB8AC3E}">
        <p14:creationId xmlns:p14="http://schemas.microsoft.com/office/powerpoint/2010/main" val="53959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