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04" r:id="rId2"/>
    <p:sldId id="305" r:id="rId3"/>
    <p:sldId id="306" r:id="rId4"/>
    <p:sldId id="307" r:id="rId5"/>
    <p:sldId id="308" r:id="rId6"/>
    <p:sldId id="309" r:id="rId7"/>
    <p:sldId id="256" r:id="rId8"/>
    <p:sldId id="257" r:id="rId9"/>
    <p:sldId id="258" r:id="rId10"/>
    <p:sldId id="316" r:id="rId11"/>
    <p:sldId id="317" r:id="rId12"/>
    <p:sldId id="259" r:id="rId13"/>
    <p:sldId id="262" r:id="rId14"/>
    <p:sldId id="263" r:id="rId15"/>
    <p:sldId id="315" r:id="rId16"/>
    <p:sldId id="265" r:id="rId17"/>
    <p:sldId id="268" r:id="rId18"/>
    <p:sldId id="267" r:id="rId19"/>
    <p:sldId id="261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7" r:id="rId48"/>
    <p:sldId id="298" r:id="rId49"/>
    <p:sldId id="299" r:id="rId50"/>
    <p:sldId id="300" r:id="rId51"/>
    <p:sldId id="301" r:id="rId52"/>
    <p:sldId id="302" r:id="rId53"/>
    <p:sldId id="31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EAD44F-05C4-4605-88BF-F1ECE15E6C42}" type="datetimeFigureOut">
              <a:rPr lang="ar-EG" smtClean="0"/>
              <a:pPr/>
              <a:t>17/04/1441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619E91-EEE5-4385-A7BE-80A8985C209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007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71246-319B-433A-B854-B63300816E1D}" type="slidenum">
              <a:rPr lang="ar-SA"/>
              <a:pPr/>
              <a:t>49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BAFE95-01B1-4287-B4A9-46C427E592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29718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2"/>
                </a:solidFill>
              </a:rPr>
              <a:t>Development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smtClean="0"/>
              <a:t>of: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C000"/>
                </a:solidFill>
              </a:rPr>
              <a:t>RHOMBENCEPHALON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431546" cy="4190999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r>
              <a:rPr lang="en-US" sz="4000" dirty="0" smtClean="0">
                <a:solidFill>
                  <a:srgbClr val="7030A0"/>
                </a:solidFill>
              </a:rPr>
              <a:t>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.General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visceral </a:t>
            </a:r>
            <a:r>
              <a:rPr lang="en-US" sz="4000" dirty="0"/>
              <a:t>afferent:</a:t>
            </a:r>
            <a:endParaRPr lang="ar-EG" sz="4000" dirty="0"/>
          </a:p>
          <a:p>
            <a:pPr marL="0" indent="0">
              <a:buNone/>
            </a:pPr>
            <a:r>
              <a:rPr lang="en-US" sz="8400" dirty="0" smtClean="0"/>
              <a:t>    </a:t>
            </a:r>
            <a:r>
              <a:rPr lang="en-US" sz="4600" dirty="0" smtClean="0"/>
              <a:t>Impulses </a:t>
            </a:r>
            <a:r>
              <a:rPr lang="en-US" sz="4600" dirty="0"/>
              <a:t>from (GIT and Heart)</a:t>
            </a:r>
          </a:p>
          <a:p>
            <a:pPr marL="0" indent="0">
              <a:buNone/>
            </a:pPr>
            <a:r>
              <a:rPr lang="en-US" sz="8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4000" dirty="0">
                <a:solidFill>
                  <a:srgbClr val="7030A0"/>
                </a:solidFill>
              </a:rPr>
              <a:t>B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.Special visceral </a:t>
            </a:r>
            <a:r>
              <a:rPr lang="en-US" sz="4000" dirty="0" smtClean="0"/>
              <a:t>afferent:</a:t>
            </a:r>
          </a:p>
          <a:p>
            <a:pPr marL="0" indent="0">
              <a:buNone/>
            </a:pPr>
            <a:r>
              <a:rPr lang="en-US" sz="8400" dirty="0" smtClean="0"/>
              <a:t>    </a:t>
            </a:r>
            <a:r>
              <a:rPr lang="en-US" sz="4600" dirty="0" smtClean="0"/>
              <a:t>Oral cavity         (</a:t>
            </a:r>
            <a:r>
              <a:rPr lang="en-US" sz="4600" dirty="0" err="1" smtClean="0"/>
              <a:t>tongue,palate,oropharynx,epiglottis</a:t>
            </a:r>
            <a:r>
              <a:rPr lang="en-US" sz="4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38862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FFC000"/>
                </a:solidFill>
              </a:rPr>
              <a:t>*Solitary nucleus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medial</a:t>
            </a:r>
            <a:r>
              <a:rPr lang="en-US" b="1" dirty="0" smtClean="0"/>
              <a:t> part: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Represents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General visceral </a:t>
            </a:r>
            <a:r>
              <a:rPr lang="en-US" dirty="0" smtClean="0"/>
              <a:t>afferents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Receives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general interoceptive </a:t>
            </a:r>
            <a:r>
              <a:rPr lang="en-US" dirty="0" smtClean="0"/>
              <a:t>information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G.I.T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heart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Carried by </a:t>
            </a:r>
            <a:r>
              <a:rPr lang="en-US" u="sng" dirty="0" smtClean="0">
                <a:solidFill>
                  <a:srgbClr val="FF0000"/>
                </a:solidFill>
              </a:rPr>
              <a:t>IX &amp; X </a:t>
            </a:r>
            <a:r>
              <a:rPr lang="en-US" u="sng" dirty="0" err="1" smtClean="0">
                <a:solidFill>
                  <a:srgbClr val="FF0000"/>
                </a:solidFill>
              </a:rPr>
              <a:t>Cr.N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/>
              <a:t>Its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lateral</a:t>
            </a:r>
            <a:r>
              <a:rPr lang="en-US" b="1" dirty="0" smtClean="0"/>
              <a:t> part: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Represents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Special visceral </a:t>
            </a:r>
            <a:r>
              <a:rPr lang="en-US" dirty="0" smtClean="0"/>
              <a:t>afferents.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/>
              <a:t>Recieves</a:t>
            </a:r>
            <a:r>
              <a:rPr lang="en-US" dirty="0" smtClean="0"/>
              <a:t> impulses from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taste buds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tongue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palate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oropharunx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epiglottis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Taste sensation </a:t>
            </a:r>
            <a:r>
              <a:rPr lang="en-US" dirty="0" smtClean="0"/>
              <a:t>is carried by </a:t>
            </a:r>
            <a:r>
              <a:rPr lang="en-US" u="sng" dirty="0" smtClean="0">
                <a:solidFill>
                  <a:srgbClr val="FF0000"/>
                </a:solidFill>
              </a:rPr>
              <a:t>VII, IX, &amp; X </a:t>
            </a:r>
            <a:r>
              <a:rPr lang="en-US" u="sng" dirty="0" err="1" smtClean="0">
                <a:solidFill>
                  <a:srgbClr val="FF0000"/>
                </a:solidFill>
              </a:rPr>
              <a:t>Cr.N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</a:p>
          <a:p>
            <a:endParaRPr lang="ar-EG" dirty="0" smtClean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851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18" y="1417638"/>
            <a:ext cx="45720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2-Special somatic </a:t>
            </a:r>
            <a:r>
              <a:rPr lang="en-US" sz="3200" dirty="0" smtClean="0"/>
              <a:t>afferent: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1295399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Vestibulo</a:t>
            </a:r>
            <a:r>
              <a:rPr lang="en-US" u="sng" dirty="0" smtClean="0">
                <a:solidFill>
                  <a:srgbClr val="FF0000"/>
                </a:solidFill>
              </a:rPr>
              <a:t>-cochlear nuclei (</a:t>
            </a:r>
            <a:r>
              <a:rPr lang="en-US" u="sng" dirty="0" err="1" smtClean="0">
                <a:solidFill>
                  <a:srgbClr val="FF0000"/>
                </a:solidFill>
              </a:rPr>
              <a:t>Cr.N</a:t>
            </a:r>
            <a:r>
              <a:rPr lang="en-US" u="sng" dirty="0" smtClean="0">
                <a:solidFill>
                  <a:srgbClr val="FF0000"/>
                </a:solidFill>
              </a:rPr>
              <a:t>. VIII)</a:t>
            </a:r>
          </a:p>
          <a:p>
            <a:r>
              <a:rPr lang="en-US" dirty="0" smtClean="0"/>
              <a:t>Receives impulses from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8290796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3-General somatic </a:t>
            </a:r>
            <a:r>
              <a:rPr lang="en-US" sz="2800" dirty="0" smtClean="0"/>
              <a:t>afferent:</a:t>
            </a:r>
          </a:p>
          <a:p>
            <a:pPr>
              <a:buClr>
                <a:srgbClr val="FF0000"/>
              </a:buClr>
              <a:buSzPct val="83000"/>
              <a:buFont typeface="Arial" pitchFamily="34" charset="0"/>
              <a:buChar char="•"/>
            </a:pPr>
            <a:r>
              <a:rPr lang="en-US" sz="4400" dirty="0" smtClean="0"/>
              <a:t> </a:t>
            </a:r>
            <a:r>
              <a:rPr lang="en-US" sz="3200" u="sng" dirty="0" smtClean="0">
                <a:solidFill>
                  <a:srgbClr val="FF0000"/>
                </a:solidFill>
              </a:rPr>
              <a:t>3 trigeminal nuclei (V)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Receives impulses from the surface of the head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9638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FORMATION OF CHOROID PLEXUS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Tela choroidea in the roof of myelencephalon invaginates into the underlying cavity in the form of tufts forming choroid plexus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5638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rgbClr val="7030A0"/>
                </a:solidFill>
              </a:rPr>
              <a:t/>
            </a:r>
            <a:br>
              <a:rPr lang="en-US" b="1" u="sng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2-Metencephalon: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A-Pons: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u="sng" dirty="0" smtClean="0">
                <a:solidFill>
                  <a:srgbClr val="7030A0"/>
                </a:solidFill>
              </a:rPr>
              <a:t>Basal plate </a:t>
            </a:r>
            <a:r>
              <a:rPr lang="en-US" dirty="0" smtClean="0"/>
              <a:t>develops into :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1-General somatic</a:t>
            </a:r>
            <a:r>
              <a:rPr lang="en-US" sz="3200" dirty="0" smtClean="0"/>
              <a:t> </a:t>
            </a:r>
            <a:r>
              <a:rPr lang="en-US" sz="3200" dirty="0"/>
              <a:t>efferent (innervation of lateral rectus muscle of the eye </a:t>
            </a:r>
            <a:r>
              <a:rPr lang="en-US" sz="3200" u="sng" dirty="0" err="1">
                <a:solidFill>
                  <a:srgbClr val="FF0000"/>
                </a:solidFill>
              </a:rPr>
              <a:t>C.Nucleus</a:t>
            </a:r>
            <a:r>
              <a:rPr lang="en-US" sz="3200" u="sng" dirty="0">
                <a:solidFill>
                  <a:srgbClr val="FF0000"/>
                </a:solidFill>
              </a:rPr>
              <a:t> VI</a:t>
            </a:r>
            <a:r>
              <a:rPr lang="en-US" sz="3200" dirty="0"/>
              <a:t>)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2-Special visceral </a:t>
            </a:r>
            <a:r>
              <a:rPr lang="en-US" sz="3200" dirty="0" smtClean="0"/>
              <a:t>efferent (innervation of muscles of the </a:t>
            </a:r>
            <a:r>
              <a:rPr lang="en-US" sz="3200" dirty="0" err="1" smtClean="0"/>
              <a:t>face</a:t>
            </a:r>
            <a:r>
              <a:rPr lang="en-US" sz="3200" u="sng" dirty="0" err="1" smtClean="0">
                <a:solidFill>
                  <a:srgbClr val="FF0000"/>
                </a:solidFill>
              </a:rPr>
              <a:t>C.Nucleus</a:t>
            </a:r>
            <a:r>
              <a:rPr lang="en-US" sz="3200" u="sng" dirty="0" smtClean="0">
                <a:solidFill>
                  <a:srgbClr val="FF0000"/>
                </a:solidFill>
              </a:rPr>
              <a:t> VII</a:t>
            </a:r>
            <a:r>
              <a:rPr lang="en-US" sz="3200" dirty="0" smtClean="0"/>
              <a:t> and of mastication </a:t>
            </a:r>
            <a:r>
              <a:rPr lang="en-US" sz="3200" u="sng" dirty="0" err="1" smtClean="0">
                <a:solidFill>
                  <a:srgbClr val="FF0000"/>
                </a:solidFill>
              </a:rPr>
              <a:t>C.Nucleus</a:t>
            </a:r>
            <a:r>
              <a:rPr lang="en-US" sz="3200" u="sng" dirty="0" smtClean="0">
                <a:solidFill>
                  <a:srgbClr val="FF0000"/>
                </a:solidFill>
              </a:rPr>
              <a:t> V</a:t>
            </a:r>
            <a:r>
              <a:rPr lang="en-US" sz="3200" dirty="0" smtClean="0"/>
              <a:t>)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3-General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visceral </a:t>
            </a:r>
            <a:r>
              <a:rPr lang="en-US" sz="3200" dirty="0"/>
              <a:t>efferent (autonomic output to salivary and lacrimal glands </a:t>
            </a:r>
            <a:r>
              <a:rPr lang="en-US" sz="3200" u="sng" dirty="0" err="1">
                <a:solidFill>
                  <a:srgbClr val="FF0000"/>
                </a:solidFill>
              </a:rPr>
              <a:t>C.Nucleus</a:t>
            </a:r>
            <a:r>
              <a:rPr lang="en-US" sz="3200" u="sng" dirty="0">
                <a:solidFill>
                  <a:srgbClr val="FF0000"/>
                </a:solidFill>
              </a:rPr>
              <a:t> VII</a:t>
            </a:r>
            <a:r>
              <a:rPr lang="en-US" sz="3200" dirty="0"/>
              <a:t>)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391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6477000" cy="6248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4000" b="1" u="sng" dirty="0" smtClean="0">
                <a:solidFill>
                  <a:srgbClr val="7030A0"/>
                </a:solidFill>
              </a:rPr>
              <a:t>Alar plate </a:t>
            </a:r>
            <a:r>
              <a:rPr lang="en-US" sz="4000" dirty="0" smtClean="0"/>
              <a:t>develops into: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1-General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special visceral </a:t>
            </a:r>
            <a:r>
              <a:rPr lang="en-US" dirty="0"/>
              <a:t>afferent (autonomic input from soft palate &amp; </a:t>
            </a:r>
            <a:r>
              <a:rPr lang="en-US" dirty="0" smtClean="0"/>
              <a:t>pharynx </a:t>
            </a:r>
            <a:r>
              <a:rPr lang="en-US" dirty="0" smtClean="0"/>
              <a:t>–taste from ant.2/3 of the tongue </a:t>
            </a:r>
            <a:r>
              <a:rPr lang="en-US" u="sng" dirty="0" smtClean="0">
                <a:solidFill>
                  <a:srgbClr val="FF0000"/>
                </a:solidFill>
              </a:rPr>
              <a:t>CN </a:t>
            </a:r>
            <a:r>
              <a:rPr lang="en-US" u="sng" dirty="0">
                <a:solidFill>
                  <a:srgbClr val="FF0000"/>
                </a:solidFill>
              </a:rPr>
              <a:t>VII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2-Special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somatic </a:t>
            </a:r>
            <a:r>
              <a:rPr lang="en-US" dirty="0"/>
              <a:t>afferent (</a:t>
            </a:r>
            <a:r>
              <a:rPr lang="en-US" u="sng" dirty="0" err="1">
                <a:solidFill>
                  <a:srgbClr val="FF0000"/>
                </a:solidFill>
              </a:rPr>
              <a:t>vestibulo</a:t>
            </a:r>
            <a:r>
              <a:rPr lang="en-US" u="sng" dirty="0">
                <a:solidFill>
                  <a:srgbClr val="FF0000"/>
                </a:solidFill>
              </a:rPr>
              <a:t>-cochlear nuclei VIII</a:t>
            </a:r>
            <a:r>
              <a:rPr lang="en-US" dirty="0" smtClean="0"/>
              <a:t>)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General somatic </a:t>
            </a:r>
            <a:r>
              <a:rPr lang="en-US" sz="3200" dirty="0" smtClean="0"/>
              <a:t>afferent (general sensation from the face, tongue, and extraocular muscles(</a:t>
            </a:r>
            <a:r>
              <a:rPr lang="en-US" sz="3200" u="sng" dirty="0" err="1" smtClean="0">
                <a:solidFill>
                  <a:srgbClr val="FF0000"/>
                </a:solidFill>
              </a:rPr>
              <a:t>C.Nuclei</a:t>
            </a:r>
            <a:r>
              <a:rPr lang="en-US" sz="3200" u="sng" dirty="0" smtClean="0">
                <a:solidFill>
                  <a:srgbClr val="FF0000"/>
                </a:solidFill>
              </a:rPr>
              <a:t> V</a:t>
            </a:r>
            <a:r>
              <a:rPr lang="en-US" sz="3200" dirty="0" smtClean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2" y="1752600"/>
            <a:ext cx="29718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C000"/>
                </a:solidFill>
              </a:rPr>
              <a:t>Solitary nucleus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82" y="2209800"/>
            <a:ext cx="8229600" cy="2362200"/>
          </a:xfrm>
        </p:spPr>
        <p:txBody>
          <a:bodyPr/>
          <a:lstStyle/>
          <a:p>
            <a:r>
              <a:rPr lang="en-US" b="1" dirty="0" smtClean="0"/>
              <a:t>Its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medial</a:t>
            </a:r>
            <a:r>
              <a:rPr lang="en-US" b="1" dirty="0" smtClean="0"/>
              <a:t> part: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Represents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General visceral </a:t>
            </a:r>
            <a:r>
              <a:rPr lang="en-US" dirty="0" smtClean="0"/>
              <a:t>afferents.</a:t>
            </a:r>
          </a:p>
          <a:p>
            <a:r>
              <a:rPr lang="en-US" b="1" dirty="0" smtClean="0"/>
              <a:t>Its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lateral</a:t>
            </a:r>
            <a:r>
              <a:rPr lang="en-US" b="1" dirty="0" smtClean="0"/>
              <a:t> part: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Represents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Special visceral </a:t>
            </a:r>
            <a:r>
              <a:rPr lang="en-US" dirty="0" smtClean="0"/>
              <a:t>afferents.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57200" y="3048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36949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MY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deep furrow( the </a:t>
            </a:r>
            <a:r>
              <a:rPr kumimoji="0" lang="en-MY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rhombencephalic</a:t>
            </a:r>
            <a:r>
              <a:rPr kumimoji="0" lang="en-MY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isthmus) </a:t>
            </a:r>
            <a:r>
              <a:rPr kumimoji="0" lang="en-MY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separates the </a:t>
            </a:r>
            <a:r>
              <a:rPr kumimoji="0" lang="en-MY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mesencephalon </a:t>
            </a:r>
            <a:r>
              <a:rPr kumimoji="0" lang="en-MY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from the </a:t>
            </a:r>
            <a:r>
              <a:rPr kumimoji="0" lang="en-MY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rhombencephalon</a:t>
            </a:r>
            <a:r>
              <a:rPr kumimoji="0" lang="en-MY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MY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MY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rhombencephalon</a:t>
            </a:r>
            <a:r>
              <a:rPr kumimoji="0" lang="en-MY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also consists of two parts:</a:t>
            </a:r>
          </a:p>
          <a:p>
            <a:pPr marL="914400" lvl="1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en-MY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MY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metencephalon:</a:t>
            </a:r>
            <a:r>
              <a:rPr lang="en-US" sz="2800" dirty="0" smtClean="0"/>
              <a:t> (from </a:t>
            </a:r>
            <a:r>
              <a:rPr lang="en-US" sz="2800" b="1" dirty="0" smtClean="0"/>
              <a:t>pontine flexure </a:t>
            </a:r>
            <a:r>
              <a:rPr lang="en-US" sz="2800" dirty="0" smtClean="0"/>
              <a:t>to </a:t>
            </a:r>
            <a:r>
              <a:rPr lang="en-US" sz="2800" b="1" dirty="0" smtClean="0"/>
              <a:t>rhombencephalic isthmus</a:t>
            </a:r>
            <a:r>
              <a:rPr lang="en-US" sz="2800" dirty="0" smtClean="0"/>
              <a:t>)</a:t>
            </a:r>
            <a:r>
              <a:rPr kumimoji="0" lang="en-MY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MY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which later forms the </a:t>
            </a:r>
            <a:r>
              <a:rPr kumimoji="0" lang="en-MY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pons</a:t>
            </a:r>
            <a:r>
              <a:rPr kumimoji="0" lang="en-MY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MY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MY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MY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cerebellum</a:t>
            </a:r>
            <a:r>
              <a:rPr kumimoji="0" lang="en-MY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914400" lvl="1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kumimoji="0" lang="en-MY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MY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myelencephalon</a:t>
            </a:r>
            <a:r>
              <a:rPr lang="en-US" sz="2800" dirty="0" smtClean="0"/>
              <a:t>(</a:t>
            </a:r>
            <a:r>
              <a:rPr lang="en-MY" sz="2800" dirty="0" smtClean="0"/>
              <a:t>the most caudal of</a:t>
            </a:r>
            <a:r>
              <a:rPr lang="en-MY" sz="2800" b="1" dirty="0" smtClean="0"/>
              <a:t> </a:t>
            </a:r>
            <a:r>
              <a:rPr lang="en-MY" sz="2800" dirty="0" smtClean="0"/>
              <a:t>the brain vesicles) </a:t>
            </a:r>
            <a:r>
              <a:rPr lang="en-MY" sz="2800" dirty="0"/>
              <a:t>which later forms </a:t>
            </a:r>
            <a:r>
              <a:rPr lang="en-MY" sz="2800" dirty="0" smtClean="0"/>
              <a:t>the </a:t>
            </a:r>
            <a:r>
              <a:rPr lang="en-MY" sz="2800" b="1" dirty="0" smtClean="0">
                <a:solidFill>
                  <a:srgbClr val="FFC000"/>
                </a:solidFill>
              </a:rPr>
              <a:t>medulla oblongata</a:t>
            </a:r>
            <a:r>
              <a:rPr kumimoji="0" lang="en-MY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lang="en-MY" sz="2800" b="1" i="1" dirty="0"/>
          </a:p>
          <a:p>
            <a:pPr lvl="1">
              <a:spcBef>
                <a:spcPct val="20000"/>
              </a:spcBef>
              <a:buClr>
                <a:srgbClr val="FF0000"/>
              </a:buClr>
            </a:pPr>
            <a:r>
              <a:rPr lang="en-MY" sz="2800" dirty="0"/>
              <a:t>*</a:t>
            </a:r>
            <a:r>
              <a:rPr kumimoji="0" lang="en-MY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boundary between these two portions is marked by    the </a:t>
            </a:r>
            <a:r>
              <a:rPr kumimoji="0" lang="en-MY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pontine flexure</a:t>
            </a:r>
            <a:r>
              <a:rPr kumimoji="0" lang="en-MY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R="0" lvl="1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MY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*The lumen of the spinal cord(the </a:t>
            </a:r>
            <a:r>
              <a:rPr kumimoji="0" lang="en-MY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central canal) is continuous with that of </a:t>
            </a:r>
            <a:r>
              <a:rPr kumimoji="0" lang="en-MY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brain vesicles.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322712" cy="706090"/>
          </a:xfrm>
        </p:spPr>
        <p:txBody>
          <a:bodyPr>
            <a:normAutofit fontScale="90000"/>
          </a:bodyPr>
          <a:lstStyle/>
          <a:p>
            <a:r>
              <a:rPr lang="en-MY" b="1" dirty="0" smtClean="0">
                <a:solidFill>
                  <a:srgbClr val="FFC000"/>
                </a:solidFill>
              </a:rPr>
              <a:t>B-Cerebellum:</a:t>
            </a:r>
            <a:endParaRPr lang="en-MY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692696"/>
            <a:ext cx="9071992" cy="6021288"/>
          </a:xfrm>
        </p:spPr>
        <p:txBody>
          <a:bodyPr>
            <a:normAutofit fontScale="77500" lnSpcReduction="20000"/>
          </a:bodyPr>
          <a:lstStyle/>
          <a:p>
            <a:r>
              <a:rPr lang="en-MY" dirty="0"/>
              <a:t>The dorsolateral parts of the alar </a:t>
            </a:r>
            <a:r>
              <a:rPr lang="en-MY" dirty="0" smtClean="0"/>
              <a:t>plates of </a:t>
            </a:r>
            <a:r>
              <a:rPr lang="en-MY" dirty="0" smtClean="0">
                <a:solidFill>
                  <a:srgbClr val="FFC000"/>
                </a:solidFill>
              </a:rPr>
              <a:t>metencephalon</a:t>
            </a:r>
            <a:r>
              <a:rPr lang="en-MY" dirty="0" smtClean="0"/>
              <a:t> bend </a:t>
            </a:r>
            <a:r>
              <a:rPr lang="en-MY" dirty="0"/>
              <a:t>medially and form the </a:t>
            </a:r>
            <a:r>
              <a:rPr lang="en-MY" b="1" u="sng" dirty="0" smtClean="0">
                <a:solidFill>
                  <a:srgbClr val="FFC000"/>
                </a:solidFill>
              </a:rPr>
              <a:t>rhombic lips.</a:t>
            </a:r>
          </a:p>
          <a:p>
            <a:r>
              <a:rPr lang="en-MY" b="1" dirty="0" smtClean="0"/>
              <a:t>The </a:t>
            </a:r>
            <a:r>
              <a:rPr lang="en-MY" b="1" dirty="0" smtClean="0">
                <a:solidFill>
                  <a:srgbClr val="FFC000"/>
                </a:solidFill>
              </a:rPr>
              <a:t>rhombic lips </a:t>
            </a:r>
            <a:r>
              <a:rPr lang="en-MY" dirty="0" smtClean="0"/>
              <a:t>have two parts:</a:t>
            </a:r>
          </a:p>
          <a:p>
            <a:pPr marL="514350" indent="-514350">
              <a:buFont typeface="+mj-lt"/>
              <a:buAutoNum type="arabicPeriod"/>
            </a:pPr>
            <a:r>
              <a:rPr lang="en-MY" b="1" dirty="0" smtClean="0">
                <a:solidFill>
                  <a:srgbClr val="FF0000"/>
                </a:solidFill>
              </a:rPr>
              <a:t>Intra-ventricular part:</a:t>
            </a:r>
          </a:p>
          <a:p>
            <a:pPr marL="514350" indent="-514350">
              <a:buNone/>
            </a:pPr>
            <a:r>
              <a:rPr lang="en-MY" dirty="0" smtClean="0"/>
              <a:t>                         projecting into 4</a:t>
            </a:r>
            <a:r>
              <a:rPr lang="en-MY" baseline="30000" dirty="0" smtClean="0"/>
              <a:t>th</a:t>
            </a:r>
            <a:r>
              <a:rPr lang="en-MY" dirty="0" smtClean="0"/>
              <a:t> ventricle.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MY" b="1" dirty="0" smtClean="0">
                <a:solidFill>
                  <a:srgbClr val="FF0000"/>
                </a:solidFill>
              </a:rPr>
              <a:t>Extra-ventricular part:</a:t>
            </a:r>
          </a:p>
          <a:p>
            <a:pPr marL="514350" indent="-514350">
              <a:buNone/>
            </a:pPr>
            <a:r>
              <a:rPr lang="en-MY" dirty="0" smtClean="0"/>
              <a:t>                         Above the attachment of roof plate</a:t>
            </a:r>
          </a:p>
          <a:p>
            <a:pPr>
              <a:buNone/>
            </a:pPr>
            <a:endParaRPr lang="en-MY" b="1" dirty="0" smtClean="0"/>
          </a:p>
          <a:p>
            <a:r>
              <a:rPr lang="en-MY" b="1" dirty="0" smtClean="0"/>
              <a:t> </a:t>
            </a:r>
            <a:r>
              <a:rPr lang="en-MY" b="1" dirty="0"/>
              <a:t>In the caudal portion of the </a:t>
            </a:r>
            <a:r>
              <a:rPr lang="en-MY" b="1" dirty="0" smtClean="0">
                <a:solidFill>
                  <a:srgbClr val="FFC000"/>
                </a:solidFill>
              </a:rPr>
              <a:t>metencephalon</a:t>
            </a:r>
            <a:r>
              <a:rPr lang="en-MY" b="1" dirty="0" smtClean="0"/>
              <a:t>, </a:t>
            </a:r>
            <a:r>
              <a:rPr lang="en-MY" b="1" dirty="0"/>
              <a:t>the </a:t>
            </a:r>
            <a:r>
              <a:rPr lang="en-MY" b="1" dirty="0" smtClean="0">
                <a:solidFill>
                  <a:srgbClr val="FFC000"/>
                </a:solidFill>
              </a:rPr>
              <a:t>rhombic lips</a:t>
            </a:r>
            <a:r>
              <a:rPr lang="en-MY" dirty="0" smtClean="0">
                <a:solidFill>
                  <a:srgbClr val="FFC000"/>
                </a:solidFill>
              </a:rPr>
              <a:t> </a:t>
            </a:r>
            <a:r>
              <a:rPr lang="en-MY" dirty="0"/>
              <a:t>are widely separated, but immediately below the</a:t>
            </a:r>
            <a:r>
              <a:rPr lang="en-MY" dirty="0">
                <a:solidFill>
                  <a:srgbClr val="FFC000"/>
                </a:solidFill>
              </a:rPr>
              <a:t> mesencephalon </a:t>
            </a:r>
            <a:r>
              <a:rPr lang="en-MY" dirty="0"/>
              <a:t>they </a:t>
            </a:r>
            <a:r>
              <a:rPr lang="en-MY" dirty="0" smtClean="0"/>
              <a:t>approach each </a:t>
            </a:r>
            <a:r>
              <a:rPr lang="en-MY" dirty="0"/>
              <a:t>other in the </a:t>
            </a:r>
            <a:r>
              <a:rPr lang="en-MY" dirty="0" smtClean="0"/>
              <a:t>midline.</a:t>
            </a:r>
          </a:p>
          <a:p>
            <a:r>
              <a:rPr lang="en-MY" dirty="0" smtClean="0"/>
              <a:t> </a:t>
            </a:r>
            <a:r>
              <a:rPr lang="en-MY" dirty="0"/>
              <a:t>As a result of a further </a:t>
            </a:r>
            <a:r>
              <a:rPr lang="en-MY" dirty="0" smtClean="0"/>
              <a:t>deepening of </a:t>
            </a:r>
            <a:r>
              <a:rPr lang="en-MY" dirty="0"/>
              <a:t>the pontine flexure, the rhombic lips compress cephalocaudally and </a:t>
            </a:r>
            <a:r>
              <a:rPr lang="en-MY" dirty="0" smtClean="0"/>
              <a:t>form the </a:t>
            </a:r>
            <a:r>
              <a:rPr lang="en-MY" b="1" u="sng" dirty="0">
                <a:solidFill>
                  <a:srgbClr val="FFC000"/>
                </a:solidFill>
              </a:rPr>
              <a:t>cerebellar </a:t>
            </a:r>
            <a:r>
              <a:rPr lang="en-MY" b="1" u="sng" dirty="0" smtClean="0">
                <a:solidFill>
                  <a:srgbClr val="FFC000"/>
                </a:solidFill>
              </a:rPr>
              <a:t>plate</a:t>
            </a:r>
            <a:r>
              <a:rPr lang="en-MY" b="1" dirty="0" smtClean="0"/>
              <a:t>.</a:t>
            </a:r>
          </a:p>
          <a:p>
            <a:r>
              <a:rPr lang="en-MY" b="1" dirty="0" smtClean="0"/>
              <a:t> </a:t>
            </a:r>
            <a:r>
              <a:rPr lang="en-MY" b="1" dirty="0"/>
              <a:t>In a 12-week embryo, this plate shows </a:t>
            </a:r>
            <a:r>
              <a:rPr lang="en-MY" b="1" dirty="0" smtClean="0"/>
              <a:t>a </a:t>
            </a:r>
            <a:r>
              <a:rPr lang="en-MY" dirty="0" smtClean="0"/>
              <a:t>small </a:t>
            </a:r>
            <a:r>
              <a:rPr lang="en-MY" dirty="0"/>
              <a:t>midline portion, the </a:t>
            </a:r>
            <a:r>
              <a:rPr lang="en-MY" b="1" u="sng" dirty="0">
                <a:solidFill>
                  <a:srgbClr val="FFC000"/>
                </a:solidFill>
              </a:rPr>
              <a:t>vermis</a:t>
            </a:r>
            <a:r>
              <a:rPr lang="en-MY" b="1" dirty="0"/>
              <a:t>, and two lateral portions, </a:t>
            </a:r>
            <a:r>
              <a:rPr lang="en-MY" b="1" u="sng" dirty="0"/>
              <a:t>the</a:t>
            </a:r>
            <a:r>
              <a:rPr lang="en-MY" b="1" u="sng" dirty="0">
                <a:solidFill>
                  <a:srgbClr val="FF0000"/>
                </a:solidFill>
              </a:rPr>
              <a:t> </a:t>
            </a:r>
            <a:r>
              <a:rPr lang="en-MY" b="1" u="sng" dirty="0" smtClean="0">
                <a:solidFill>
                  <a:srgbClr val="FFC000"/>
                </a:solidFill>
              </a:rPr>
              <a:t>hemispheres</a:t>
            </a:r>
            <a:r>
              <a:rPr lang="en-MY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MY" b="1" dirty="0" smtClean="0"/>
              <a:t> </a:t>
            </a:r>
            <a:r>
              <a:rPr lang="en-MY" dirty="0" smtClean="0"/>
              <a:t>A </a:t>
            </a:r>
            <a:r>
              <a:rPr lang="en-MY" dirty="0"/>
              <a:t>transverse fissure soon separates </a:t>
            </a:r>
            <a:r>
              <a:rPr lang="en-MY" b="1" u="sng" dirty="0"/>
              <a:t>the</a:t>
            </a:r>
            <a:r>
              <a:rPr lang="en-MY" b="1" u="sng" dirty="0">
                <a:solidFill>
                  <a:srgbClr val="FF0000"/>
                </a:solidFill>
              </a:rPr>
              <a:t> </a:t>
            </a:r>
            <a:r>
              <a:rPr lang="en-MY" b="1" u="sng" dirty="0">
                <a:solidFill>
                  <a:srgbClr val="FFC000"/>
                </a:solidFill>
              </a:rPr>
              <a:t>nodule </a:t>
            </a:r>
            <a:r>
              <a:rPr lang="en-MY" b="1" dirty="0"/>
              <a:t>from the </a:t>
            </a:r>
            <a:r>
              <a:rPr lang="en-MY" b="1" dirty="0">
                <a:solidFill>
                  <a:srgbClr val="FFC000"/>
                </a:solidFill>
              </a:rPr>
              <a:t>vermis </a:t>
            </a:r>
            <a:r>
              <a:rPr lang="en-MY" b="1" dirty="0"/>
              <a:t>and the </a:t>
            </a:r>
            <a:r>
              <a:rPr lang="en-MY" b="1" u="sng" dirty="0" smtClean="0">
                <a:solidFill>
                  <a:srgbClr val="FFC000"/>
                </a:solidFill>
              </a:rPr>
              <a:t>lateral flocculus </a:t>
            </a:r>
            <a:r>
              <a:rPr lang="en-MY" b="1" dirty="0"/>
              <a:t>from the </a:t>
            </a:r>
            <a:r>
              <a:rPr lang="en-MY" b="1" dirty="0" smtClean="0"/>
              <a:t>hemispheres</a:t>
            </a:r>
            <a:r>
              <a:rPr lang="en-MY" b="1" i="1" dirty="0" smtClean="0"/>
              <a:t>.</a:t>
            </a:r>
          </a:p>
          <a:p>
            <a:pPr>
              <a:buNone/>
            </a:pPr>
            <a:endParaRPr lang="en-MY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04519"/>
            <a:ext cx="4038600" cy="36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636" y="1752600"/>
            <a:ext cx="4038600" cy="295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91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Anatomy of the developing </a:t>
            </a:r>
            <a:r>
              <a:rPr lang="en-US" dirty="0" smtClean="0">
                <a:solidFill>
                  <a:srgbClr val="FFC000"/>
                </a:solidFill>
              </a:rPr>
              <a:t>cerebellum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909763" y="1031875"/>
            <a:ext cx="5329237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31837"/>
            <a:ext cx="8686800" cy="6126163"/>
          </a:xfrm>
        </p:spPr>
        <p:txBody>
          <a:bodyPr/>
          <a:lstStyle/>
          <a:p>
            <a:r>
              <a:rPr lang="en-US" dirty="0" smtClean="0"/>
              <a:t>Developmentally the cerebellum is 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Flocculonodular</a:t>
            </a:r>
            <a:r>
              <a:rPr lang="en-US" b="1" dirty="0" smtClean="0">
                <a:solidFill>
                  <a:srgbClr val="FF0000"/>
                </a:solidFill>
              </a:rPr>
              <a:t> lobe (</a:t>
            </a:r>
            <a:r>
              <a:rPr lang="en-US" b="1" dirty="0" err="1" smtClean="0">
                <a:solidFill>
                  <a:srgbClr val="FF0000"/>
                </a:solidFill>
              </a:rPr>
              <a:t>Archicerebellum</a:t>
            </a:r>
            <a:r>
              <a:rPr lang="en-US" b="1" dirty="0" smtClean="0">
                <a:solidFill>
                  <a:srgbClr val="FF0000"/>
                </a:solidFill>
              </a:rPr>
              <a:t>):</a:t>
            </a:r>
          </a:p>
          <a:p>
            <a:pPr marL="514350" indent="-514350"/>
            <a:r>
              <a:rPr lang="en-MY" dirty="0" smtClean="0"/>
              <a:t>The most primitive part of the cerebellum.</a:t>
            </a:r>
          </a:p>
          <a:p>
            <a:pPr marL="514350" indent="-514350"/>
            <a:r>
              <a:rPr lang="en-MY" dirty="0" smtClean="0"/>
              <a:t>Connected with the vestibular system.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MY" b="1" dirty="0" smtClean="0">
                <a:solidFill>
                  <a:srgbClr val="FF0000"/>
                </a:solidFill>
              </a:rPr>
              <a:t>Anterior lobe (</a:t>
            </a:r>
            <a:r>
              <a:rPr lang="en-MY" b="1" dirty="0" err="1" smtClean="0">
                <a:solidFill>
                  <a:srgbClr val="FF0000"/>
                </a:solidFill>
              </a:rPr>
              <a:t>Paleocerebellum</a:t>
            </a:r>
            <a:r>
              <a:rPr lang="en-MY" b="1" dirty="0" smtClean="0">
                <a:solidFill>
                  <a:srgbClr val="FF0000"/>
                </a:solidFill>
              </a:rPr>
              <a:t>):</a:t>
            </a:r>
          </a:p>
          <a:p>
            <a:pPr marL="514350" indent="-514350"/>
            <a:r>
              <a:rPr lang="en-MY" dirty="0" smtClean="0"/>
              <a:t>The next to develop.</a:t>
            </a:r>
          </a:p>
          <a:p>
            <a:pPr marL="514350" indent="-514350"/>
            <a:r>
              <a:rPr lang="en-MY" dirty="0" smtClean="0"/>
              <a:t>Receives spinal connections.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MY" b="1" dirty="0" smtClean="0">
                <a:solidFill>
                  <a:srgbClr val="FF0000"/>
                </a:solidFill>
              </a:rPr>
              <a:t>Middle lobe(</a:t>
            </a:r>
            <a:r>
              <a:rPr lang="en-MY" b="1" dirty="0" err="1" smtClean="0">
                <a:solidFill>
                  <a:srgbClr val="FF0000"/>
                </a:solidFill>
              </a:rPr>
              <a:t>Neocerebellum</a:t>
            </a:r>
            <a:r>
              <a:rPr lang="en-MY" b="1" dirty="0" smtClean="0">
                <a:solidFill>
                  <a:srgbClr val="FF0000"/>
                </a:solidFill>
              </a:rPr>
              <a:t>):</a:t>
            </a:r>
          </a:p>
          <a:p>
            <a:pPr marL="514350" indent="-514350"/>
            <a:r>
              <a:rPr lang="en-US" dirty="0" smtClean="0"/>
              <a:t>The last to appear.</a:t>
            </a:r>
          </a:p>
          <a:p>
            <a:pPr marL="514350" indent="-514350"/>
            <a:r>
              <a:rPr lang="en-US" dirty="0" smtClean="0"/>
              <a:t>Receives cerebral connections.</a:t>
            </a:r>
            <a:endParaRPr lang="ar-E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7977188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/>
              <a:t>Figure 12.17b</a:t>
            </a:r>
          </a:p>
        </p:txBody>
      </p:sp>
      <p:pic>
        <p:nvPicPr>
          <p:cNvPr id="116739" name="Picture 3" descr="figure_12_17b.jpg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503238"/>
            <a:ext cx="82804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Freeform 4"/>
          <p:cNvSpPr>
            <a:spLocks/>
          </p:cNvSpPr>
          <p:nvPr/>
        </p:nvSpPr>
        <p:spPr bwMode="auto">
          <a:xfrm>
            <a:off x="2843213" y="3556000"/>
            <a:ext cx="1622425" cy="1374775"/>
          </a:xfrm>
          <a:custGeom>
            <a:avLst/>
            <a:gdLst>
              <a:gd name="T0" fmla="*/ 2147483646 w 1022"/>
              <a:gd name="T1" fmla="*/ 0 h 866"/>
              <a:gd name="T2" fmla="*/ 2147483646 w 1022"/>
              <a:gd name="T3" fmla="*/ 2147483646 h 866"/>
              <a:gd name="T4" fmla="*/ 0 w 1022"/>
              <a:gd name="T5" fmla="*/ 2147483646 h 8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2" h="866">
                <a:moveTo>
                  <a:pt x="1022" y="0"/>
                </a:moveTo>
                <a:lnTo>
                  <a:pt x="294" y="866"/>
                </a:lnTo>
                <a:lnTo>
                  <a:pt x="0" y="866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2678113" y="4098925"/>
            <a:ext cx="1762125" cy="1358900"/>
          </a:xfrm>
          <a:custGeom>
            <a:avLst/>
            <a:gdLst>
              <a:gd name="T0" fmla="*/ 2147483646 w 1110"/>
              <a:gd name="T1" fmla="*/ 0 h 856"/>
              <a:gd name="T2" fmla="*/ 2147483646 w 1110"/>
              <a:gd name="T3" fmla="*/ 2147483646 h 856"/>
              <a:gd name="T4" fmla="*/ 0 w 1110"/>
              <a:gd name="T5" fmla="*/ 2147483646 h 8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0" h="856">
                <a:moveTo>
                  <a:pt x="1110" y="0"/>
                </a:moveTo>
                <a:lnTo>
                  <a:pt x="398" y="856"/>
                </a:lnTo>
                <a:lnTo>
                  <a:pt x="0" y="856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2608263" y="4260850"/>
            <a:ext cx="1565275" cy="933450"/>
          </a:xfrm>
          <a:custGeom>
            <a:avLst/>
            <a:gdLst>
              <a:gd name="T0" fmla="*/ 2147483646 w 986"/>
              <a:gd name="T1" fmla="*/ 0 h 588"/>
              <a:gd name="T2" fmla="*/ 2147483646 w 986"/>
              <a:gd name="T3" fmla="*/ 2147483646 h 588"/>
              <a:gd name="T4" fmla="*/ 0 w 986"/>
              <a:gd name="T5" fmla="*/ 2147483646 h 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6" h="588">
                <a:moveTo>
                  <a:pt x="986" y="0"/>
                </a:moveTo>
                <a:lnTo>
                  <a:pt x="442" y="588"/>
                </a:lnTo>
                <a:lnTo>
                  <a:pt x="0" y="588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3" name="Freeform 7"/>
          <p:cNvSpPr>
            <a:spLocks/>
          </p:cNvSpPr>
          <p:nvPr/>
        </p:nvSpPr>
        <p:spPr bwMode="auto">
          <a:xfrm>
            <a:off x="3586163" y="5448300"/>
            <a:ext cx="561975" cy="292100"/>
          </a:xfrm>
          <a:custGeom>
            <a:avLst/>
            <a:gdLst>
              <a:gd name="T0" fmla="*/ 0 w 354"/>
              <a:gd name="T1" fmla="*/ 2147483646 h 184"/>
              <a:gd name="T2" fmla="*/ 2147483646 w 354"/>
              <a:gd name="T3" fmla="*/ 2147483646 h 184"/>
              <a:gd name="T4" fmla="*/ 2147483646 w 354"/>
              <a:gd name="T5" fmla="*/ 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4" h="184">
                <a:moveTo>
                  <a:pt x="0" y="184"/>
                </a:moveTo>
                <a:lnTo>
                  <a:pt x="140" y="184"/>
                </a:lnTo>
                <a:lnTo>
                  <a:pt x="354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4" name="Freeform 8"/>
          <p:cNvSpPr>
            <a:spLocks/>
          </p:cNvSpPr>
          <p:nvPr/>
        </p:nvSpPr>
        <p:spPr bwMode="auto">
          <a:xfrm>
            <a:off x="5026025" y="4384675"/>
            <a:ext cx="133350" cy="1377950"/>
          </a:xfrm>
          <a:custGeom>
            <a:avLst/>
            <a:gdLst>
              <a:gd name="T0" fmla="*/ 0 w 84"/>
              <a:gd name="T1" fmla="*/ 0 h 868"/>
              <a:gd name="T2" fmla="*/ 2147483646 w 84"/>
              <a:gd name="T3" fmla="*/ 2147483646 h 868"/>
              <a:gd name="T4" fmla="*/ 2147483646 w 84"/>
              <a:gd name="T5" fmla="*/ 2147483646 h 8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" h="868">
                <a:moveTo>
                  <a:pt x="0" y="0"/>
                </a:moveTo>
                <a:lnTo>
                  <a:pt x="32" y="868"/>
                </a:lnTo>
                <a:lnTo>
                  <a:pt x="84" y="868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5" name="Freeform 9"/>
          <p:cNvSpPr>
            <a:spLocks/>
          </p:cNvSpPr>
          <p:nvPr/>
        </p:nvSpPr>
        <p:spPr bwMode="auto">
          <a:xfrm>
            <a:off x="4851400" y="3914775"/>
            <a:ext cx="2673350" cy="1323975"/>
          </a:xfrm>
          <a:custGeom>
            <a:avLst/>
            <a:gdLst>
              <a:gd name="T0" fmla="*/ 2147483646 w 1684"/>
              <a:gd name="T1" fmla="*/ 2147483646 h 834"/>
              <a:gd name="T2" fmla="*/ 2147483646 w 1684"/>
              <a:gd name="T3" fmla="*/ 2147483646 h 834"/>
              <a:gd name="T4" fmla="*/ 0 w 1684"/>
              <a:gd name="T5" fmla="*/ 0 h 8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4" h="834">
                <a:moveTo>
                  <a:pt x="1684" y="834"/>
                </a:moveTo>
                <a:lnTo>
                  <a:pt x="1334" y="834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6" name="Freeform 10"/>
          <p:cNvSpPr>
            <a:spLocks/>
          </p:cNvSpPr>
          <p:nvPr/>
        </p:nvSpPr>
        <p:spPr bwMode="auto">
          <a:xfrm>
            <a:off x="5651500" y="2944813"/>
            <a:ext cx="1743075" cy="406400"/>
          </a:xfrm>
          <a:custGeom>
            <a:avLst/>
            <a:gdLst>
              <a:gd name="T0" fmla="*/ 2147483646 w 1098"/>
              <a:gd name="T1" fmla="*/ 0 h 256"/>
              <a:gd name="T2" fmla="*/ 2147483646 w 1098"/>
              <a:gd name="T3" fmla="*/ 0 h 256"/>
              <a:gd name="T4" fmla="*/ 0 w 1098"/>
              <a:gd name="T5" fmla="*/ 2147483646 h 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8" h="256">
                <a:moveTo>
                  <a:pt x="1098" y="0"/>
                </a:moveTo>
                <a:lnTo>
                  <a:pt x="902" y="0"/>
                </a:lnTo>
                <a:lnTo>
                  <a:pt x="0" y="256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6759575" y="4660900"/>
            <a:ext cx="7937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5753100" y="2998788"/>
            <a:ext cx="1146175" cy="766762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49" name="Freeform 13"/>
          <p:cNvSpPr>
            <a:spLocks/>
          </p:cNvSpPr>
          <p:nvPr/>
        </p:nvSpPr>
        <p:spPr bwMode="auto">
          <a:xfrm>
            <a:off x="6134100" y="2611438"/>
            <a:ext cx="403225" cy="323850"/>
          </a:xfrm>
          <a:custGeom>
            <a:avLst/>
            <a:gdLst>
              <a:gd name="T0" fmla="*/ 2147483646 w 254"/>
              <a:gd name="T1" fmla="*/ 0 h 204"/>
              <a:gd name="T2" fmla="*/ 2147483646 w 254"/>
              <a:gd name="T3" fmla="*/ 0 h 204"/>
              <a:gd name="T4" fmla="*/ 0 w 254"/>
              <a:gd name="T5" fmla="*/ 2147483646 h 2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" h="204">
                <a:moveTo>
                  <a:pt x="254" y="0"/>
                </a:moveTo>
                <a:lnTo>
                  <a:pt x="198" y="0"/>
                </a:lnTo>
                <a:lnTo>
                  <a:pt x="0" y="204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0" name="Freeform 14"/>
          <p:cNvSpPr>
            <a:spLocks/>
          </p:cNvSpPr>
          <p:nvPr/>
        </p:nvSpPr>
        <p:spPr bwMode="auto">
          <a:xfrm>
            <a:off x="5451475" y="2243138"/>
            <a:ext cx="660400" cy="212725"/>
          </a:xfrm>
          <a:custGeom>
            <a:avLst/>
            <a:gdLst>
              <a:gd name="T0" fmla="*/ 2147483646 w 416"/>
              <a:gd name="T1" fmla="*/ 0 h 134"/>
              <a:gd name="T2" fmla="*/ 2147483646 w 416"/>
              <a:gd name="T3" fmla="*/ 0 h 134"/>
              <a:gd name="T4" fmla="*/ 0 w 416"/>
              <a:gd name="T5" fmla="*/ 2147483646 h 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" h="134">
                <a:moveTo>
                  <a:pt x="416" y="0"/>
                </a:moveTo>
                <a:lnTo>
                  <a:pt x="324" y="0"/>
                </a:lnTo>
                <a:lnTo>
                  <a:pt x="0" y="134"/>
                </a:lnTo>
              </a:path>
            </a:pathLst>
          </a:custGeom>
          <a:noFill/>
          <a:ln w="349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1" name="Freeform 15"/>
          <p:cNvSpPr>
            <a:spLocks/>
          </p:cNvSpPr>
          <p:nvPr/>
        </p:nvSpPr>
        <p:spPr bwMode="auto">
          <a:xfrm>
            <a:off x="2843213" y="3556000"/>
            <a:ext cx="1622425" cy="1374775"/>
          </a:xfrm>
          <a:custGeom>
            <a:avLst/>
            <a:gdLst>
              <a:gd name="T0" fmla="*/ 2147483646 w 1022"/>
              <a:gd name="T1" fmla="*/ 0 h 866"/>
              <a:gd name="T2" fmla="*/ 2147483646 w 1022"/>
              <a:gd name="T3" fmla="*/ 2147483646 h 866"/>
              <a:gd name="T4" fmla="*/ 0 w 1022"/>
              <a:gd name="T5" fmla="*/ 2147483646 h 8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2" h="866">
                <a:moveTo>
                  <a:pt x="1022" y="0"/>
                </a:moveTo>
                <a:lnTo>
                  <a:pt x="294" y="866"/>
                </a:lnTo>
                <a:lnTo>
                  <a:pt x="0" y="86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2" name="Freeform 16"/>
          <p:cNvSpPr>
            <a:spLocks/>
          </p:cNvSpPr>
          <p:nvPr/>
        </p:nvSpPr>
        <p:spPr bwMode="auto">
          <a:xfrm>
            <a:off x="2678113" y="4098925"/>
            <a:ext cx="1762125" cy="1358900"/>
          </a:xfrm>
          <a:custGeom>
            <a:avLst/>
            <a:gdLst>
              <a:gd name="T0" fmla="*/ 2147483646 w 1110"/>
              <a:gd name="T1" fmla="*/ 0 h 856"/>
              <a:gd name="T2" fmla="*/ 2147483646 w 1110"/>
              <a:gd name="T3" fmla="*/ 2147483646 h 856"/>
              <a:gd name="T4" fmla="*/ 0 w 1110"/>
              <a:gd name="T5" fmla="*/ 2147483646 h 8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0" h="856">
                <a:moveTo>
                  <a:pt x="1110" y="0"/>
                </a:moveTo>
                <a:lnTo>
                  <a:pt x="398" y="856"/>
                </a:lnTo>
                <a:lnTo>
                  <a:pt x="0" y="85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3" name="Freeform 17"/>
          <p:cNvSpPr>
            <a:spLocks/>
          </p:cNvSpPr>
          <p:nvPr/>
        </p:nvSpPr>
        <p:spPr bwMode="auto">
          <a:xfrm>
            <a:off x="2608263" y="4260850"/>
            <a:ext cx="1565275" cy="933450"/>
          </a:xfrm>
          <a:custGeom>
            <a:avLst/>
            <a:gdLst>
              <a:gd name="T0" fmla="*/ 2147483646 w 986"/>
              <a:gd name="T1" fmla="*/ 0 h 588"/>
              <a:gd name="T2" fmla="*/ 2147483646 w 986"/>
              <a:gd name="T3" fmla="*/ 2147483646 h 588"/>
              <a:gd name="T4" fmla="*/ 0 w 986"/>
              <a:gd name="T5" fmla="*/ 2147483646 h 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6" h="588">
                <a:moveTo>
                  <a:pt x="986" y="0"/>
                </a:moveTo>
                <a:lnTo>
                  <a:pt x="442" y="588"/>
                </a:lnTo>
                <a:lnTo>
                  <a:pt x="0" y="588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4" name="Freeform 18"/>
          <p:cNvSpPr>
            <a:spLocks/>
          </p:cNvSpPr>
          <p:nvPr/>
        </p:nvSpPr>
        <p:spPr bwMode="auto">
          <a:xfrm>
            <a:off x="3586163" y="5448300"/>
            <a:ext cx="561975" cy="292100"/>
          </a:xfrm>
          <a:custGeom>
            <a:avLst/>
            <a:gdLst>
              <a:gd name="T0" fmla="*/ 0 w 354"/>
              <a:gd name="T1" fmla="*/ 2147483646 h 184"/>
              <a:gd name="T2" fmla="*/ 2147483646 w 354"/>
              <a:gd name="T3" fmla="*/ 2147483646 h 184"/>
              <a:gd name="T4" fmla="*/ 2147483646 w 354"/>
              <a:gd name="T5" fmla="*/ 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4" h="184">
                <a:moveTo>
                  <a:pt x="0" y="184"/>
                </a:moveTo>
                <a:lnTo>
                  <a:pt x="140" y="184"/>
                </a:lnTo>
                <a:lnTo>
                  <a:pt x="354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5" name="Freeform 19"/>
          <p:cNvSpPr>
            <a:spLocks/>
          </p:cNvSpPr>
          <p:nvPr/>
        </p:nvSpPr>
        <p:spPr bwMode="auto">
          <a:xfrm>
            <a:off x="5026025" y="4384675"/>
            <a:ext cx="133350" cy="1377950"/>
          </a:xfrm>
          <a:custGeom>
            <a:avLst/>
            <a:gdLst>
              <a:gd name="T0" fmla="*/ 0 w 84"/>
              <a:gd name="T1" fmla="*/ 0 h 868"/>
              <a:gd name="T2" fmla="*/ 2147483646 w 84"/>
              <a:gd name="T3" fmla="*/ 2147483646 h 868"/>
              <a:gd name="T4" fmla="*/ 2147483646 w 84"/>
              <a:gd name="T5" fmla="*/ 2147483646 h 8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" h="868">
                <a:moveTo>
                  <a:pt x="0" y="0"/>
                </a:moveTo>
                <a:lnTo>
                  <a:pt x="32" y="868"/>
                </a:lnTo>
                <a:lnTo>
                  <a:pt x="84" y="868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6" name="Freeform 20"/>
          <p:cNvSpPr>
            <a:spLocks/>
          </p:cNvSpPr>
          <p:nvPr/>
        </p:nvSpPr>
        <p:spPr bwMode="auto">
          <a:xfrm>
            <a:off x="4851400" y="3914775"/>
            <a:ext cx="2673350" cy="1323975"/>
          </a:xfrm>
          <a:custGeom>
            <a:avLst/>
            <a:gdLst>
              <a:gd name="T0" fmla="*/ 2147483646 w 1684"/>
              <a:gd name="T1" fmla="*/ 2147483646 h 834"/>
              <a:gd name="T2" fmla="*/ 2147483646 w 1684"/>
              <a:gd name="T3" fmla="*/ 2147483646 h 834"/>
              <a:gd name="T4" fmla="*/ 0 w 1684"/>
              <a:gd name="T5" fmla="*/ 0 h 8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4" h="834">
                <a:moveTo>
                  <a:pt x="1684" y="834"/>
                </a:moveTo>
                <a:lnTo>
                  <a:pt x="1334" y="83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6242050" y="2659063"/>
            <a:ext cx="158750" cy="42862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 flipH="1">
            <a:off x="6759575" y="4660900"/>
            <a:ext cx="7937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59" name="Freeform 23"/>
          <p:cNvSpPr>
            <a:spLocks/>
          </p:cNvSpPr>
          <p:nvPr/>
        </p:nvSpPr>
        <p:spPr bwMode="auto">
          <a:xfrm>
            <a:off x="5651500" y="2944813"/>
            <a:ext cx="1784350" cy="406400"/>
          </a:xfrm>
          <a:custGeom>
            <a:avLst/>
            <a:gdLst>
              <a:gd name="T0" fmla="*/ 2147483646 w 1124"/>
              <a:gd name="T1" fmla="*/ 0 h 256"/>
              <a:gd name="T2" fmla="*/ 2147483646 w 1124"/>
              <a:gd name="T3" fmla="*/ 0 h 256"/>
              <a:gd name="T4" fmla="*/ 0 w 1124"/>
              <a:gd name="T5" fmla="*/ 2147483646 h 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4" h="256">
                <a:moveTo>
                  <a:pt x="1124" y="0"/>
                </a:moveTo>
                <a:lnTo>
                  <a:pt x="902" y="0"/>
                </a:lnTo>
                <a:lnTo>
                  <a:pt x="0" y="256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60" name="Freeform 24"/>
          <p:cNvSpPr>
            <a:spLocks/>
          </p:cNvSpPr>
          <p:nvPr/>
        </p:nvSpPr>
        <p:spPr bwMode="auto">
          <a:xfrm>
            <a:off x="6134100" y="2611438"/>
            <a:ext cx="441325" cy="323850"/>
          </a:xfrm>
          <a:custGeom>
            <a:avLst/>
            <a:gdLst>
              <a:gd name="T0" fmla="*/ 2147483646 w 278"/>
              <a:gd name="T1" fmla="*/ 0 h 204"/>
              <a:gd name="T2" fmla="*/ 2147483646 w 278"/>
              <a:gd name="T3" fmla="*/ 0 h 204"/>
              <a:gd name="T4" fmla="*/ 0 w 278"/>
              <a:gd name="T5" fmla="*/ 2147483646 h 2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8" h="204">
                <a:moveTo>
                  <a:pt x="278" y="0"/>
                </a:moveTo>
                <a:lnTo>
                  <a:pt x="198" y="0"/>
                </a:lnTo>
                <a:lnTo>
                  <a:pt x="0" y="204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 flipV="1">
            <a:off x="5753100" y="2998788"/>
            <a:ext cx="1146175" cy="766762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 flipV="1">
            <a:off x="6242050" y="2659063"/>
            <a:ext cx="158750" cy="4286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63" name="Freeform 27"/>
          <p:cNvSpPr>
            <a:spLocks/>
          </p:cNvSpPr>
          <p:nvPr/>
        </p:nvSpPr>
        <p:spPr bwMode="auto">
          <a:xfrm>
            <a:off x="5451475" y="2243138"/>
            <a:ext cx="660400" cy="212725"/>
          </a:xfrm>
          <a:custGeom>
            <a:avLst/>
            <a:gdLst>
              <a:gd name="T0" fmla="*/ 2147483646 w 416"/>
              <a:gd name="T1" fmla="*/ 0 h 134"/>
              <a:gd name="T2" fmla="*/ 2147483646 w 416"/>
              <a:gd name="T3" fmla="*/ 0 h 134"/>
              <a:gd name="T4" fmla="*/ 0 w 416"/>
              <a:gd name="T5" fmla="*/ 2147483646 h 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" h="134">
                <a:moveTo>
                  <a:pt x="416" y="0"/>
                </a:moveTo>
                <a:lnTo>
                  <a:pt x="324" y="0"/>
                </a:lnTo>
                <a:lnTo>
                  <a:pt x="0" y="134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2628900" y="6092825"/>
            <a:ext cx="347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(b)</a:t>
            </a:r>
            <a:endParaRPr lang="en-US" sz="1800"/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647950" y="5584825"/>
            <a:ext cx="12223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</a:rPr>
              <a:t>Medulla</a:t>
            </a:r>
          </a:p>
          <a:p>
            <a:r>
              <a:rPr lang="en-US" sz="1900" b="1">
                <a:solidFill>
                  <a:srgbClr val="231F20"/>
                </a:solidFill>
              </a:rPr>
              <a:t>oblongata </a:t>
            </a:r>
          </a:p>
        </p:txBody>
      </p:sp>
      <p:sp>
        <p:nvSpPr>
          <p:cNvPr id="116766" name="Rectangle 30"/>
          <p:cNvSpPr>
            <a:spLocks noChangeArrowheads="1"/>
          </p:cNvSpPr>
          <p:nvPr/>
        </p:nvSpPr>
        <p:spPr bwMode="auto">
          <a:xfrm>
            <a:off x="5184775" y="5641975"/>
            <a:ext cx="1879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</a:rPr>
              <a:t>Flocculonodular</a:t>
            </a:r>
          </a:p>
          <a:p>
            <a:r>
              <a:rPr lang="en-US" sz="1900" b="1">
                <a:solidFill>
                  <a:srgbClr val="231F20"/>
                </a:solidFill>
              </a:rPr>
              <a:t>lobe </a:t>
            </a: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7566025" y="5105400"/>
            <a:ext cx="10620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dirty="0">
                <a:solidFill>
                  <a:srgbClr val="231F20"/>
                </a:solidFill>
              </a:rPr>
              <a:t>Choroid</a:t>
            </a:r>
          </a:p>
          <a:p>
            <a:r>
              <a:rPr lang="en-US" sz="1900" b="1" dirty="0">
                <a:solidFill>
                  <a:srgbClr val="231F20"/>
                </a:solidFill>
              </a:rPr>
              <a:t>plexus of</a:t>
            </a:r>
            <a:endParaRPr lang="en-US" sz="1800" b="1" dirty="0"/>
          </a:p>
          <a:p>
            <a:r>
              <a:rPr lang="en-US" sz="1900" b="1" dirty="0">
                <a:solidFill>
                  <a:srgbClr val="231F20"/>
                </a:solidFill>
              </a:rPr>
              <a:t>fourth </a:t>
            </a:r>
            <a:endParaRPr lang="en-US" sz="1800" b="1" dirty="0"/>
          </a:p>
          <a:p>
            <a:r>
              <a:rPr lang="en-US" sz="1900" b="1" dirty="0">
                <a:solidFill>
                  <a:srgbClr val="231F20"/>
                </a:solidFill>
              </a:rPr>
              <a:t>ventricle</a:t>
            </a:r>
          </a:p>
        </p:txBody>
      </p:sp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7572375" y="4530725"/>
            <a:ext cx="1060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</a:rPr>
              <a:t>Posterior</a:t>
            </a:r>
          </a:p>
          <a:p>
            <a:r>
              <a:rPr lang="en-US" sz="1900" b="1">
                <a:solidFill>
                  <a:srgbClr val="231F20"/>
                </a:solidFill>
              </a:rPr>
              <a:t>lobe </a:t>
            </a:r>
          </a:p>
        </p:txBody>
      </p:sp>
      <p:sp>
        <p:nvSpPr>
          <p:cNvPr id="116769" name="Rectangle 33"/>
          <p:cNvSpPr>
            <a:spLocks noChangeArrowheads="1"/>
          </p:cNvSpPr>
          <p:nvPr/>
        </p:nvSpPr>
        <p:spPr bwMode="auto">
          <a:xfrm>
            <a:off x="7458075" y="2844800"/>
            <a:ext cx="6572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</a:rPr>
              <a:t>Arbor</a:t>
            </a:r>
          </a:p>
          <a:p>
            <a:r>
              <a:rPr lang="en-US" sz="1900" b="1">
                <a:solidFill>
                  <a:srgbClr val="231F20"/>
                </a:solidFill>
              </a:rPr>
              <a:t>vitae </a:t>
            </a:r>
          </a:p>
        </p:txBody>
      </p:sp>
      <p:sp>
        <p:nvSpPr>
          <p:cNvPr id="116770" name="Rectangle 34"/>
          <p:cNvSpPr>
            <a:spLocks noChangeArrowheads="1"/>
          </p:cNvSpPr>
          <p:nvPr/>
        </p:nvSpPr>
        <p:spPr bwMode="auto">
          <a:xfrm>
            <a:off x="6610350" y="2501900"/>
            <a:ext cx="1976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dirty="0" err="1">
                <a:solidFill>
                  <a:srgbClr val="231F20"/>
                </a:solidFill>
              </a:rPr>
              <a:t>Cerebellar</a:t>
            </a:r>
            <a:r>
              <a:rPr lang="en-US" sz="1900" b="1" dirty="0">
                <a:solidFill>
                  <a:srgbClr val="231F20"/>
                </a:solidFill>
              </a:rPr>
              <a:t> cortex</a:t>
            </a:r>
            <a:endParaRPr lang="en-US" sz="1800" b="1" dirty="0"/>
          </a:p>
        </p:txBody>
      </p:sp>
      <p:sp>
        <p:nvSpPr>
          <p:cNvPr id="116771" name="Rectangle 35"/>
          <p:cNvSpPr>
            <a:spLocks noChangeArrowheads="1"/>
          </p:cNvSpPr>
          <p:nvPr/>
        </p:nvSpPr>
        <p:spPr bwMode="auto">
          <a:xfrm>
            <a:off x="6169025" y="2117725"/>
            <a:ext cx="15033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</a:rPr>
              <a:t>Anterior lobe</a:t>
            </a:r>
            <a:endParaRPr lang="en-US" sz="1800" b="1"/>
          </a:p>
        </p:txBody>
      </p:sp>
      <p:sp>
        <p:nvSpPr>
          <p:cNvPr id="116772" name="Rectangle 36"/>
          <p:cNvSpPr>
            <a:spLocks noChangeArrowheads="1"/>
          </p:cNvSpPr>
          <p:nvPr/>
        </p:nvSpPr>
        <p:spPr bwMode="auto">
          <a:xfrm>
            <a:off x="1670050" y="4213225"/>
            <a:ext cx="136366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Cerebellar</a:t>
            </a:r>
          </a:p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peduncles</a:t>
            </a:r>
            <a:endParaRPr lang="en-US" sz="1800"/>
          </a:p>
          <a:p>
            <a:endParaRPr lang="en-US" sz="1800"/>
          </a:p>
        </p:txBody>
      </p:sp>
      <p:sp>
        <p:nvSpPr>
          <p:cNvPr id="116773" name="Rectangle 37"/>
          <p:cNvSpPr>
            <a:spLocks noChangeArrowheads="1"/>
          </p:cNvSpPr>
          <p:nvPr/>
        </p:nvSpPr>
        <p:spPr bwMode="auto">
          <a:xfrm>
            <a:off x="1676400" y="4783138"/>
            <a:ext cx="1143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</a:rPr>
              <a:t>• Superior</a:t>
            </a:r>
            <a:endParaRPr lang="en-US" sz="1800" b="1"/>
          </a:p>
        </p:txBody>
      </p:sp>
      <p:sp>
        <p:nvSpPr>
          <p:cNvPr id="116774" name="Rectangle 38"/>
          <p:cNvSpPr>
            <a:spLocks noChangeArrowheads="1"/>
          </p:cNvSpPr>
          <p:nvPr/>
        </p:nvSpPr>
        <p:spPr bwMode="auto">
          <a:xfrm>
            <a:off x="1673225" y="5037138"/>
            <a:ext cx="915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</a:rPr>
              <a:t>• Middle</a:t>
            </a:r>
            <a:endParaRPr lang="en-US" sz="1800" b="1"/>
          </a:p>
        </p:txBody>
      </p:sp>
      <p:sp>
        <p:nvSpPr>
          <p:cNvPr id="116775" name="Rectangle 39"/>
          <p:cNvSpPr>
            <a:spLocks noChangeArrowheads="1"/>
          </p:cNvSpPr>
          <p:nvPr/>
        </p:nvSpPr>
        <p:spPr bwMode="auto">
          <a:xfrm>
            <a:off x="1674813" y="5291138"/>
            <a:ext cx="9826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</a:rPr>
              <a:t>• Inferior</a:t>
            </a:r>
            <a:endParaRPr lang="en-US" sz="18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858000" cy="864096"/>
          </a:xfrm>
        </p:spPr>
        <p:txBody>
          <a:bodyPr>
            <a:noAutofit/>
          </a:bodyPr>
          <a:lstStyle/>
          <a:p>
            <a:r>
              <a:rPr lang="en-MY" sz="4000" b="1" dirty="0">
                <a:solidFill>
                  <a:srgbClr val="FFC000"/>
                </a:solidFill>
              </a:rPr>
              <a:t>MESENCEPHALON: </a:t>
            </a:r>
            <a:r>
              <a:rPr lang="en-MY" sz="4000" b="1" dirty="0" smtClean="0">
                <a:solidFill>
                  <a:srgbClr val="FFC000"/>
                </a:solidFill>
              </a:rPr>
              <a:t>(MIDBRAIN)</a:t>
            </a:r>
            <a:endParaRPr lang="en-MY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9036496" cy="5760640"/>
          </a:xfrm>
        </p:spPr>
        <p:txBody>
          <a:bodyPr>
            <a:normAutofit fontScale="92500" lnSpcReduction="10000"/>
          </a:bodyPr>
          <a:lstStyle/>
          <a:p>
            <a:r>
              <a:rPr lang="en-MY" sz="4600" b="1" u="sng" dirty="0" smtClean="0">
                <a:solidFill>
                  <a:srgbClr val="7030A0"/>
                </a:solidFill>
              </a:rPr>
              <a:t>Basal plate</a:t>
            </a:r>
          </a:p>
          <a:p>
            <a:pPr>
              <a:buNone/>
            </a:pPr>
            <a:r>
              <a:rPr lang="en-MY" sz="3400" dirty="0" smtClean="0"/>
              <a:t>contains </a:t>
            </a:r>
            <a:r>
              <a:rPr lang="en-MY" sz="3400" dirty="0"/>
              <a:t>two </a:t>
            </a:r>
            <a:r>
              <a:rPr lang="en-MY" sz="3400" dirty="0" smtClean="0"/>
              <a:t>groups of </a:t>
            </a:r>
            <a:r>
              <a:rPr lang="en-MY" sz="3400" dirty="0"/>
              <a:t>motor nuclei</a:t>
            </a:r>
            <a:r>
              <a:rPr lang="en-MY" sz="3400" dirty="0" smtClean="0"/>
              <a:t>:</a:t>
            </a:r>
          </a:p>
          <a:p>
            <a:pPr>
              <a:buNone/>
            </a:pPr>
            <a:endParaRPr lang="en-MY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MY" b="1" i="1" dirty="0" smtClean="0">
                <a:solidFill>
                  <a:srgbClr val="FF0000"/>
                </a:solidFill>
              </a:rPr>
              <a:t>Somatic </a:t>
            </a:r>
            <a:r>
              <a:rPr lang="en-MY" b="1" i="1" dirty="0">
                <a:solidFill>
                  <a:srgbClr val="FF0000"/>
                </a:solidFill>
              </a:rPr>
              <a:t>efferent </a:t>
            </a:r>
            <a:r>
              <a:rPr lang="en-MY" b="1" i="1" dirty="0" smtClean="0">
                <a:solidFill>
                  <a:srgbClr val="FF0000"/>
                </a:solidFill>
              </a:rPr>
              <a:t>group:</a:t>
            </a:r>
          </a:p>
          <a:p>
            <a:pPr marL="914400" lvl="1" indent="-457200"/>
            <a:r>
              <a:rPr lang="en-MY" b="1" dirty="0" err="1" smtClean="0"/>
              <a:t>oculomotor</a:t>
            </a:r>
            <a:r>
              <a:rPr lang="en-MY" b="1" dirty="0" smtClean="0"/>
              <a:t> </a:t>
            </a:r>
          </a:p>
          <a:p>
            <a:pPr marL="914400" lvl="1" indent="-457200"/>
            <a:r>
              <a:rPr lang="en-MY" b="1" dirty="0" err="1" smtClean="0"/>
              <a:t>trochlear</a:t>
            </a:r>
            <a:r>
              <a:rPr lang="en-MY" b="1" dirty="0" smtClean="0"/>
              <a:t> nerves</a:t>
            </a:r>
          </a:p>
          <a:p>
            <a:pPr marL="914400" lvl="1" indent="-457200"/>
            <a:r>
              <a:rPr lang="en-MY" b="1" dirty="0" smtClean="0"/>
              <a:t>innervate </a:t>
            </a:r>
            <a:r>
              <a:rPr lang="en-MY" b="1" dirty="0"/>
              <a:t>the eye </a:t>
            </a:r>
            <a:r>
              <a:rPr lang="en-MY" b="1" dirty="0" smtClean="0"/>
              <a:t>musculature.</a:t>
            </a:r>
          </a:p>
          <a:p>
            <a:pPr marL="914400" lvl="1" indent="-457200">
              <a:buNone/>
            </a:pPr>
            <a:endParaRPr lang="en-MY" b="1" dirty="0" smtClean="0"/>
          </a:p>
          <a:p>
            <a:pPr marL="914400" lvl="1" indent="-457200">
              <a:buFont typeface="+mj-lt"/>
              <a:buAutoNum type="arabicPeriod" startAt="2"/>
            </a:pPr>
            <a:r>
              <a:rPr lang="en-MY" b="1" dirty="0" smtClean="0">
                <a:solidFill>
                  <a:srgbClr val="FF0000"/>
                </a:solidFill>
              </a:rPr>
              <a:t>General </a:t>
            </a:r>
            <a:r>
              <a:rPr lang="en-MY" b="1" dirty="0">
                <a:solidFill>
                  <a:srgbClr val="FF0000"/>
                </a:solidFill>
              </a:rPr>
              <a:t>visceral efferent </a:t>
            </a:r>
            <a:r>
              <a:rPr lang="en-MY" b="1" dirty="0" smtClean="0">
                <a:solidFill>
                  <a:srgbClr val="FF0000"/>
                </a:solidFill>
              </a:rPr>
              <a:t>group:</a:t>
            </a:r>
          </a:p>
          <a:p>
            <a:pPr marL="914400" lvl="1" indent="-457200"/>
            <a:r>
              <a:rPr lang="en-MY" b="1" dirty="0" smtClean="0"/>
              <a:t>the </a:t>
            </a:r>
            <a:r>
              <a:rPr lang="en-MY" b="1" dirty="0"/>
              <a:t>nucleus of </a:t>
            </a:r>
            <a:r>
              <a:rPr lang="en-MY" b="1" dirty="0" err="1" smtClean="0"/>
              <a:t>Edinger</a:t>
            </a:r>
            <a:r>
              <a:rPr lang="en-MY" b="1" dirty="0" smtClean="0"/>
              <a:t>- </a:t>
            </a:r>
            <a:r>
              <a:rPr lang="en-MY" b="1" dirty="0" err="1" smtClean="0"/>
              <a:t>Westphal</a:t>
            </a:r>
            <a:endParaRPr lang="en-MY" b="1" dirty="0" smtClean="0"/>
          </a:p>
          <a:p>
            <a:pPr marL="914400" lvl="1" indent="-457200"/>
            <a:r>
              <a:rPr lang="en-MY" b="1" dirty="0" smtClean="0"/>
              <a:t>innervates </a:t>
            </a:r>
            <a:r>
              <a:rPr lang="en-MY" b="1" dirty="0"/>
              <a:t>the sphincter pupillary </a:t>
            </a:r>
            <a:r>
              <a:rPr lang="en-MY" b="1" dirty="0" smtClean="0"/>
              <a:t>muscle.</a:t>
            </a:r>
            <a:r>
              <a:rPr lang="en-MY" b="1" i="1" dirty="0" smtClean="0"/>
              <a:t> </a:t>
            </a:r>
          </a:p>
          <a:p>
            <a:r>
              <a:rPr lang="en-MY" b="1" i="1" dirty="0" smtClean="0"/>
              <a:t>The </a:t>
            </a:r>
            <a:r>
              <a:rPr lang="en-MY" dirty="0" smtClean="0"/>
              <a:t>marginal </a:t>
            </a:r>
            <a:r>
              <a:rPr lang="en-MY" dirty="0"/>
              <a:t>layer of each basal plate enlarges and forms the </a:t>
            </a:r>
            <a:r>
              <a:rPr lang="en-MY" b="1" u="sng" dirty="0">
                <a:solidFill>
                  <a:srgbClr val="FF0000"/>
                </a:solidFill>
              </a:rPr>
              <a:t>crus cerebri</a:t>
            </a:r>
            <a:r>
              <a:rPr lang="en-MY" b="1" dirty="0"/>
              <a:t>. </a:t>
            </a:r>
            <a:endParaRPr lang="en-MY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MY" sz="4100" b="1" u="sng" dirty="0" smtClean="0">
                <a:solidFill>
                  <a:srgbClr val="7030A0"/>
                </a:solidFill>
              </a:rPr>
              <a:t>Alar plates </a:t>
            </a:r>
          </a:p>
          <a:p>
            <a:r>
              <a:rPr lang="en-MY" dirty="0" smtClean="0"/>
              <a:t>appear as two longitudinal elevations separated by a shallow midline depression.</a:t>
            </a:r>
          </a:p>
          <a:p>
            <a:r>
              <a:rPr lang="en-MY" dirty="0" smtClean="0"/>
              <a:t>With further development, a transverse groove divides each elevation into :</a:t>
            </a:r>
          </a:p>
          <a:p>
            <a:pPr marL="514350" indent="-514350">
              <a:buFont typeface="+mj-lt"/>
              <a:buAutoNum type="arabicPeriod"/>
            </a:pPr>
            <a:r>
              <a:rPr lang="en-MY" b="1" u="sng" dirty="0" smtClean="0">
                <a:solidFill>
                  <a:srgbClr val="FF0000"/>
                </a:solidFill>
              </a:rPr>
              <a:t>Anterior (superior) colliculus 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dirty="0" smtClean="0"/>
              <a:t>visual relay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MY" b="1" dirty="0" smtClean="0"/>
          </a:p>
          <a:p>
            <a:pPr marL="514350" indent="-514350">
              <a:buFont typeface="+mj-lt"/>
              <a:buAutoNum type="arabicPeriod"/>
            </a:pPr>
            <a:r>
              <a:rPr lang="en-MY" b="1" u="sng" dirty="0" smtClean="0">
                <a:solidFill>
                  <a:srgbClr val="FF0000"/>
                </a:solidFill>
              </a:rPr>
              <a:t>Posterior (inferior) colliculus </a:t>
            </a:r>
            <a:r>
              <a:rPr lang="en-MY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auditory relay</a:t>
            </a:r>
            <a:endParaRPr lang="en-MY" b="1" i="1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81000" y="6096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MY" b="1" dirty="0" smtClean="0">
                <a:solidFill>
                  <a:srgbClr val="FFC000"/>
                </a:solidFill>
              </a:rPr>
              <a:t>PROSENCEPHALON</a:t>
            </a:r>
            <a:r>
              <a:rPr lang="en-MY" b="1" dirty="0">
                <a:solidFill>
                  <a:srgbClr val="FFC000"/>
                </a:solidFill>
              </a:rPr>
              <a:t>: FOREBRAIN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The </a:t>
            </a:r>
            <a:r>
              <a:rPr lang="en-MY" b="1" dirty="0">
                <a:solidFill>
                  <a:srgbClr val="FFC000"/>
                </a:solidFill>
              </a:rPr>
              <a:t>prosencephalon</a:t>
            </a:r>
            <a:r>
              <a:rPr lang="en-MY" b="1" dirty="0"/>
              <a:t> </a:t>
            </a:r>
            <a:r>
              <a:rPr lang="en-MY" b="1" dirty="0">
                <a:solidFill>
                  <a:srgbClr val="FF0000"/>
                </a:solidFill>
              </a:rPr>
              <a:t>consists of </a:t>
            </a:r>
            <a:r>
              <a:rPr lang="en-MY" b="1" dirty="0" smtClean="0"/>
              <a:t>the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MY" b="1" dirty="0" smtClean="0">
                <a:solidFill>
                  <a:srgbClr val="00B0F0"/>
                </a:solidFill>
              </a:rPr>
              <a:t>Telencephalon</a:t>
            </a:r>
            <a:r>
              <a:rPr lang="en-MY" b="1" dirty="0"/>
              <a:t>, which forms the </a:t>
            </a:r>
            <a:r>
              <a:rPr lang="en-MY" b="1" dirty="0" smtClean="0">
                <a:solidFill>
                  <a:srgbClr val="FFC000"/>
                </a:solidFill>
              </a:rPr>
              <a:t>cerebral </a:t>
            </a:r>
            <a:r>
              <a:rPr lang="en-MY" dirty="0" smtClean="0">
                <a:solidFill>
                  <a:srgbClr val="FFC000"/>
                </a:solidFill>
              </a:rPr>
              <a:t>hemispheres</a:t>
            </a:r>
            <a:r>
              <a:rPr lang="en-MY" dirty="0" smtClean="0"/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MY" b="1" dirty="0" smtClean="0">
                <a:solidFill>
                  <a:srgbClr val="00B0F0"/>
                </a:solidFill>
              </a:rPr>
              <a:t>Diencephalon</a:t>
            </a:r>
            <a:r>
              <a:rPr lang="en-MY" b="1" dirty="0"/>
              <a:t>, which forms the </a:t>
            </a:r>
            <a:r>
              <a:rPr lang="en-MY" dirty="0">
                <a:solidFill>
                  <a:srgbClr val="FFC000"/>
                </a:solidFill>
              </a:rPr>
              <a:t>optic cup </a:t>
            </a:r>
            <a:r>
              <a:rPr lang="en-MY" b="1" dirty="0"/>
              <a:t>and </a:t>
            </a:r>
            <a:r>
              <a:rPr lang="en-MY" dirty="0" smtClean="0">
                <a:solidFill>
                  <a:srgbClr val="FFC000"/>
                </a:solidFill>
              </a:rPr>
              <a:t>stalk</a:t>
            </a:r>
            <a:r>
              <a:rPr lang="en-MY" b="1" dirty="0" smtClean="0"/>
              <a:t>, </a:t>
            </a:r>
            <a:r>
              <a:rPr lang="en-MY" dirty="0" smtClean="0"/>
              <a:t>pituitary</a:t>
            </a:r>
            <a:r>
              <a:rPr lang="en-MY" dirty="0"/>
              <a:t>, </a:t>
            </a:r>
            <a:r>
              <a:rPr lang="en-MY" dirty="0" smtClean="0"/>
              <a:t>thalamus and hypothalamus.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177119" cy="568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2962672" cy="490066"/>
          </a:xfrm>
        </p:spPr>
        <p:txBody>
          <a:bodyPr>
            <a:normAutofit fontScale="90000"/>
          </a:bodyPr>
          <a:lstStyle/>
          <a:p>
            <a:r>
              <a:rPr lang="en-MY" sz="3600" b="1" dirty="0">
                <a:solidFill>
                  <a:srgbClr val="00B0F0"/>
                </a:solidFill>
              </a:rPr>
              <a:t>Diencephalon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9036496" cy="5904656"/>
          </a:xfrm>
        </p:spPr>
        <p:txBody>
          <a:bodyPr>
            <a:normAutofit/>
          </a:bodyPr>
          <a:lstStyle/>
          <a:p>
            <a:r>
              <a:rPr lang="en-MY" b="1" dirty="0" smtClean="0"/>
              <a:t>The </a:t>
            </a:r>
            <a:r>
              <a:rPr lang="en-MY" b="1" dirty="0" smtClean="0">
                <a:solidFill>
                  <a:srgbClr val="FFC000"/>
                </a:solidFill>
              </a:rPr>
              <a:t>diencephalon</a:t>
            </a:r>
            <a:r>
              <a:rPr lang="en-MY" b="1" dirty="0" smtClean="0"/>
              <a:t> </a:t>
            </a:r>
            <a:r>
              <a:rPr lang="en-MY" dirty="0" smtClean="0"/>
              <a:t>develops </a:t>
            </a:r>
            <a:r>
              <a:rPr lang="en-MY" dirty="0"/>
              <a:t>from the </a:t>
            </a:r>
            <a:r>
              <a:rPr lang="en-MY" b="1" dirty="0" smtClean="0"/>
              <a:t>median </a:t>
            </a:r>
            <a:r>
              <a:rPr lang="en-MY" dirty="0" smtClean="0"/>
              <a:t>portion </a:t>
            </a:r>
            <a:r>
              <a:rPr lang="en-MY" dirty="0"/>
              <a:t>of the </a:t>
            </a:r>
            <a:r>
              <a:rPr lang="en-MY" dirty="0" smtClean="0">
                <a:solidFill>
                  <a:srgbClr val="FFC000"/>
                </a:solidFill>
              </a:rPr>
              <a:t>prosencephalon</a:t>
            </a:r>
          </a:p>
          <a:p>
            <a:r>
              <a:rPr lang="en-MY" dirty="0" smtClean="0"/>
              <a:t>consist of </a:t>
            </a:r>
            <a:r>
              <a:rPr lang="en-MY" dirty="0"/>
              <a:t>a </a:t>
            </a:r>
            <a:r>
              <a:rPr lang="en-MY" dirty="0">
                <a:solidFill>
                  <a:srgbClr val="FF0000"/>
                </a:solidFill>
              </a:rPr>
              <a:t>roof plate </a:t>
            </a:r>
            <a:r>
              <a:rPr lang="en-MY" dirty="0"/>
              <a:t>and </a:t>
            </a:r>
            <a:r>
              <a:rPr lang="en-MY" dirty="0">
                <a:solidFill>
                  <a:srgbClr val="FF0000"/>
                </a:solidFill>
              </a:rPr>
              <a:t>two alar plates </a:t>
            </a:r>
            <a:r>
              <a:rPr lang="en-MY" dirty="0" smtClean="0"/>
              <a:t>only </a:t>
            </a:r>
          </a:p>
          <a:p>
            <a:r>
              <a:rPr lang="en-MY" dirty="0" smtClean="0"/>
              <a:t>floor </a:t>
            </a:r>
            <a:r>
              <a:rPr lang="en-MY" dirty="0"/>
              <a:t>and basal plates </a:t>
            </a:r>
            <a:r>
              <a:rPr lang="en-MY" dirty="0" smtClean="0">
                <a:solidFill>
                  <a:srgbClr val="FF0000"/>
                </a:solidFill>
              </a:rPr>
              <a:t>are absent</a:t>
            </a:r>
            <a:r>
              <a:rPr lang="en-MY" dirty="0" smtClean="0"/>
              <a:t>. </a:t>
            </a:r>
          </a:p>
          <a:p>
            <a:r>
              <a:rPr lang="en-MY" dirty="0" smtClean="0"/>
              <a:t>The </a:t>
            </a:r>
            <a:r>
              <a:rPr lang="en-MY" dirty="0" smtClean="0">
                <a:solidFill>
                  <a:srgbClr val="FF0000"/>
                </a:solidFill>
              </a:rPr>
              <a:t>lumen</a:t>
            </a:r>
            <a:r>
              <a:rPr lang="en-MY" dirty="0" smtClean="0"/>
              <a:t> forms the 3</a:t>
            </a:r>
            <a:r>
              <a:rPr lang="en-MY" baseline="30000" dirty="0" smtClean="0"/>
              <a:t>rd</a:t>
            </a:r>
            <a:r>
              <a:rPr lang="en-MY" dirty="0" smtClean="0"/>
              <a:t> ventricle.</a:t>
            </a:r>
          </a:p>
          <a:p>
            <a:r>
              <a:rPr lang="en-MY" dirty="0" smtClean="0"/>
              <a:t>The </a:t>
            </a:r>
            <a:r>
              <a:rPr lang="en-MY" dirty="0"/>
              <a:t>roof </a:t>
            </a:r>
            <a:r>
              <a:rPr lang="en-MY" dirty="0" smtClean="0"/>
              <a:t>plate of </a:t>
            </a:r>
            <a:r>
              <a:rPr lang="en-MY" dirty="0"/>
              <a:t>the diencephalon consists of a single layer of ependymal cells covered </a:t>
            </a:r>
            <a:r>
              <a:rPr lang="en-MY" dirty="0" smtClean="0"/>
              <a:t>by vascular </a:t>
            </a:r>
            <a:r>
              <a:rPr lang="en-MY" dirty="0"/>
              <a:t>mesenchyme. Together these layers give rise to the </a:t>
            </a:r>
            <a:r>
              <a:rPr lang="en-MY" b="1" u="sng" dirty="0">
                <a:solidFill>
                  <a:srgbClr val="FF0000"/>
                </a:solidFill>
              </a:rPr>
              <a:t>choroid </a:t>
            </a:r>
            <a:r>
              <a:rPr lang="en-MY" b="1" u="sng" dirty="0" smtClean="0">
                <a:solidFill>
                  <a:srgbClr val="FF0000"/>
                </a:solidFill>
              </a:rPr>
              <a:t>plexus </a:t>
            </a:r>
            <a:r>
              <a:rPr lang="en-MY" dirty="0" smtClean="0"/>
              <a:t>of </a:t>
            </a:r>
            <a:r>
              <a:rPr lang="en-MY" dirty="0"/>
              <a:t>the third </a:t>
            </a:r>
            <a:r>
              <a:rPr lang="en-MY" dirty="0" smtClean="0"/>
              <a:t>ventricle. </a:t>
            </a:r>
          </a:p>
          <a:p>
            <a:r>
              <a:rPr lang="en-MY" dirty="0" smtClean="0"/>
              <a:t>The </a:t>
            </a:r>
            <a:r>
              <a:rPr lang="en-MY" dirty="0"/>
              <a:t>most caudal part of the </a:t>
            </a:r>
            <a:r>
              <a:rPr lang="en-MY" dirty="0">
                <a:solidFill>
                  <a:srgbClr val="FF0000"/>
                </a:solidFill>
              </a:rPr>
              <a:t>roof </a:t>
            </a:r>
            <a:r>
              <a:rPr lang="en-MY" dirty="0" smtClean="0">
                <a:solidFill>
                  <a:srgbClr val="FF0000"/>
                </a:solidFill>
              </a:rPr>
              <a:t>plate </a:t>
            </a:r>
            <a:r>
              <a:rPr lang="en-MY" dirty="0" smtClean="0"/>
              <a:t>develops </a:t>
            </a:r>
            <a:r>
              <a:rPr lang="en-MY" dirty="0"/>
              <a:t>into the </a:t>
            </a:r>
            <a:r>
              <a:rPr lang="en-MY" b="1" u="sng" dirty="0">
                <a:solidFill>
                  <a:srgbClr val="FF0000"/>
                </a:solidFill>
              </a:rPr>
              <a:t>pineal body</a:t>
            </a:r>
            <a:r>
              <a:rPr lang="en-MY" b="1" dirty="0"/>
              <a:t>, or </a:t>
            </a:r>
            <a:r>
              <a:rPr lang="en-MY" b="1" u="sng" dirty="0" smtClean="0">
                <a:solidFill>
                  <a:srgbClr val="FF0000"/>
                </a:solidFill>
              </a:rPr>
              <a:t>epiphysis</a:t>
            </a:r>
            <a:r>
              <a:rPr lang="en-MY" b="1" dirty="0" smtClean="0"/>
              <a:t> as </a:t>
            </a:r>
            <a:r>
              <a:rPr lang="en-MY" b="1" dirty="0" err="1" smtClean="0"/>
              <a:t>evagination</a:t>
            </a:r>
            <a:r>
              <a:rPr lang="en-MY" b="1" dirty="0" smtClean="0"/>
              <a:t> in the 7</a:t>
            </a:r>
            <a:r>
              <a:rPr lang="en-MY" b="1" baseline="30000" dirty="0" smtClean="0"/>
              <a:t>th</a:t>
            </a:r>
            <a:r>
              <a:rPr lang="en-MY" b="1" dirty="0" smtClean="0"/>
              <a:t> week of foetal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3124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3443288" cy="265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038600" y="152400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8" y="836712"/>
            <a:ext cx="9071992" cy="5289451"/>
          </a:xfrm>
        </p:spPr>
        <p:txBody>
          <a:bodyPr>
            <a:normAutofit fontScale="92500"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The </a:t>
            </a:r>
            <a:r>
              <a:rPr lang="en-MY" b="1" dirty="0">
                <a:solidFill>
                  <a:srgbClr val="FF0000"/>
                </a:solidFill>
              </a:rPr>
              <a:t>alar plates </a:t>
            </a:r>
            <a:r>
              <a:rPr lang="en-MY" b="1" dirty="0"/>
              <a:t>form the </a:t>
            </a:r>
            <a:r>
              <a:rPr lang="en-MY" b="1" dirty="0" smtClean="0"/>
              <a:t>lateral </a:t>
            </a:r>
            <a:r>
              <a:rPr lang="en-MY" dirty="0" smtClean="0"/>
              <a:t>walls </a:t>
            </a:r>
            <a:r>
              <a:rPr lang="en-MY" dirty="0"/>
              <a:t>of the diencephalon</a:t>
            </a:r>
            <a:r>
              <a:rPr lang="en-MY" dirty="0" smtClean="0"/>
              <a:t>.</a:t>
            </a:r>
          </a:p>
          <a:p>
            <a:r>
              <a:rPr lang="en-MY" dirty="0" smtClean="0"/>
              <a:t> </a:t>
            </a:r>
            <a:r>
              <a:rPr lang="en-MY" dirty="0"/>
              <a:t>A groove, the </a:t>
            </a:r>
            <a:r>
              <a:rPr lang="en-MY" b="1" dirty="0">
                <a:solidFill>
                  <a:srgbClr val="FF0000"/>
                </a:solidFill>
              </a:rPr>
              <a:t>hypothalamic sulcus</a:t>
            </a:r>
            <a:r>
              <a:rPr lang="en-MY" b="1" dirty="0"/>
              <a:t>, divides </a:t>
            </a:r>
            <a:r>
              <a:rPr lang="en-MY" b="1" dirty="0" smtClean="0"/>
              <a:t>the </a:t>
            </a:r>
            <a:r>
              <a:rPr lang="en-MY" dirty="0" smtClean="0"/>
              <a:t>plate </a:t>
            </a:r>
            <a:r>
              <a:rPr lang="en-MY" dirty="0"/>
              <a:t>into </a:t>
            </a:r>
            <a:r>
              <a:rPr lang="en-MY" dirty="0" smtClean="0"/>
              <a:t>two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MY" b="1" u="sng" dirty="0" smtClean="0">
                <a:solidFill>
                  <a:srgbClr val="FF0000"/>
                </a:solidFill>
              </a:rPr>
              <a:t>Thalamus</a:t>
            </a:r>
            <a:r>
              <a:rPr lang="en-MY" b="1" dirty="0" smtClean="0"/>
              <a:t> (above).</a:t>
            </a:r>
          </a:p>
          <a:p>
            <a:pPr marL="514350" indent="-514350">
              <a:buFont typeface="+mj-lt"/>
              <a:buAutoNum type="arabicPeriod"/>
            </a:pPr>
            <a:r>
              <a:rPr lang="en-MY" b="1" u="sng" dirty="0" smtClean="0">
                <a:solidFill>
                  <a:srgbClr val="FF0000"/>
                </a:solidFill>
              </a:rPr>
              <a:t>Hypothalamus</a:t>
            </a:r>
            <a:r>
              <a:rPr lang="en-MY" b="1" dirty="0" smtClean="0"/>
              <a:t> (below)</a:t>
            </a:r>
            <a:r>
              <a:rPr lang="en-MY" dirty="0" smtClean="0"/>
              <a:t>.</a:t>
            </a:r>
          </a:p>
          <a:p>
            <a:r>
              <a:rPr lang="en-MY" dirty="0" smtClean="0"/>
              <a:t>The </a:t>
            </a:r>
            <a:r>
              <a:rPr lang="en-MY" dirty="0"/>
              <a:t>thalamus gradually projects into </a:t>
            </a:r>
            <a:r>
              <a:rPr lang="en-MY" dirty="0" smtClean="0"/>
              <a:t>the lumen </a:t>
            </a:r>
            <a:r>
              <a:rPr lang="en-MY" dirty="0"/>
              <a:t>of the </a:t>
            </a:r>
            <a:r>
              <a:rPr lang="en-MY" dirty="0" smtClean="0"/>
              <a:t>diencephalon which become narrow and forms the 3</a:t>
            </a:r>
            <a:r>
              <a:rPr lang="en-MY" baseline="30000" dirty="0" smtClean="0"/>
              <a:t>rd</a:t>
            </a:r>
            <a:r>
              <a:rPr lang="en-MY" dirty="0" smtClean="0"/>
              <a:t> ventricle.</a:t>
            </a:r>
            <a:endParaRPr lang="en-MY" b="1" dirty="0" smtClean="0"/>
          </a:p>
          <a:p>
            <a:r>
              <a:rPr lang="en-MY" dirty="0" smtClean="0"/>
              <a:t>The </a:t>
            </a:r>
            <a:r>
              <a:rPr lang="en-MY" dirty="0"/>
              <a:t>hypothalamus, </a:t>
            </a:r>
            <a:r>
              <a:rPr lang="en-MY" dirty="0" smtClean="0"/>
              <a:t>forms </a:t>
            </a:r>
            <a:r>
              <a:rPr lang="en-MY" dirty="0"/>
              <a:t>the lower portion of the alar plate</a:t>
            </a:r>
            <a:r>
              <a:rPr lang="en-MY" dirty="0" smtClean="0"/>
              <a:t>,</a:t>
            </a:r>
          </a:p>
          <a:p>
            <a:pPr>
              <a:buNone/>
            </a:pPr>
            <a:r>
              <a:rPr lang="en-MY" dirty="0" smtClean="0"/>
              <a:t>        and differentiates into </a:t>
            </a:r>
            <a:r>
              <a:rPr lang="en-MY" dirty="0"/>
              <a:t>a number of nuclear </a:t>
            </a:r>
            <a:r>
              <a:rPr lang="en-MY" dirty="0" smtClean="0"/>
              <a:t>areas</a:t>
            </a:r>
          </a:p>
          <a:p>
            <a:pPr>
              <a:buNone/>
            </a:pPr>
            <a:r>
              <a:rPr lang="en-MY" dirty="0" smtClean="0"/>
              <a:t>        One of these </a:t>
            </a:r>
            <a:r>
              <a:rPr lang="en-MY" dirty="0"/>
              <a:t>groups, the </a:t>
            </a:r>
            <a:r>
              <a:rPr lang="en-MY" b="1" dirty="0" err="1">
                <a:solidFill>
                  <a:srgbClr val="FF0000"/>
                </a:solidFill>
              </a:rPr>
              <a:t>mamillary</a:t>
            </a:r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smtClean="0">
                <a:solidFill>
                  <a:srgbClr val="FF0000"/>
                </a:solidFill>
              </a:rPr>
              <a:t>body.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458344" cy="706090"/>
          </a:xfrm>
        </p:spPr>
        <p:txBody>
          <a:bodyPr>
            <a:noAutofit/>
          </a:bodyPr>
          <a:lstStyle/>
          <a:p>
            <a:r>
              <a:rPr lang="en-MY" b="1" dirty="0">
                <a:solidFill>
                  <a:srgbClr val="00B0F0"/>
                </a:solidFill>
              </a:rPr>
              <a:t>Diencephalon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629768" cy="295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284984"/>
            <a:ext cx="4378622" cy="27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5"/>
            <a:ext cx="4392488" cy="245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Copyright © 2005 Pearson Education, Inc., publishing as Benjamin Cummings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The Diencephalon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sz="1400"/>
              <a:t>Figure 13.16a</a:t>
            </a: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925513"/>
            <a:ext cx="49149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8654"/>
            <a:ext cx="3614734" cy="778098"/>
          </a:xfrm>
        </p:spPr>
        <p:txBody>
          <a:bodyPr>
            <a:normAutofit/>
          </a:bodyPr>
          <a:lstStyle/>
          <a:p>
            <a:r>
              <a:rPr lang="en-MY" b="1" dirty="0" smtClean="0">
                <a:solidFill>
                  <a:srgbClr val="00B0F0"/>
                </a:solidFill>
              </a:rPr>
              <a:t>Telencephalon</a:t>
            </a:r>
            <a:endParaRPr lang="en-MY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196752"/>
            <a:ext cx="9108504" cy="5472608"/>
          </a:xfrm>
        </p:spPr>
        <p:txBody>
          <a:bodyPr>
            <a:normAutofit/>
          </a:bodyPr>
          <a:lstStyle/>
          <a:p>
            <a:r>
              <a:rPr lang="en-MY" dirty="0"/>
              <a:t>The </a:t>
            </a:r>
            <a:r>
              <a:rPr lang="en-MY" dirty="0">
                <a:solidFill>
                  <a:srgbClr val="FFC000"/>
                </a:solidFill>
              </a:rPr>
              <a:t>telencephalon</a:t>
            </a:r>
            <a:r>
              <a:rPr lang="en-MY" dirty="0"/>
              <a:t>, the most rostral of the brain vesicles, consists </a:t>
            </a:r>
            <a:r>
              <a:rPr lang="en-MY" dirty="0" smtClean="0"/>
              <a:t>of:</a:t>
            </a:r>
          </a:p>
          <a:p>
            <a:r>
              <a:rPr lang="en-MY" dirty="0" smtClean="0"/>
              <a:t> </a:t>
            </a:r>
            <a:r>
              <a:rPr lang="en-MY" u="sng" dirty="0" smtClean="0">
                <a:solidFill>
                  <a:srgbClr val="FF0000"/>
                </a:solidFill>
              </a:rPr>
              <a:t>2</a:t>
            </a:r>
            <a:r>
              <a:rPr lang="en-MY" dirty="0" smtClean="0"/>
              <a:t> </a:t>
            </a:r>
            <a:r>
              <a:rPr lang="en-MY" b="1" u="sng" dirty="0" smtClean="0">
                <a:solidFill>
                  <a:srgbClr val="FF0000"/>
                </a:solidFill>
              </a:rPr>
              <a:t>lateral pouches</a:t>
            </a:r>
            <a:r>
              <a:rPr lang="en-MY" dirty="0" smtClean="0"/>
              <a:t>,</a:t>
            </a:r>
            <a:r>
              <a:rPr lang="en-MY" b="1" dirty="0" smtClean="0"/>
              <a:t> the </a:t>
            </a:r>
            <a:r>
              <a:rPr lang="en-MY" b="1" dirty="0"/>
              <a:t>cerebral </a:t>
            </a:r>
            <a:r>
              <a:rPr lang="en-MY" b="1" dirty="0" smtClean="0"/>
              <a:t>hemispheres.</a:t>
            </a:r>
          </a:p>
          <a:p>
            <a:r>
              <a:rPr lang="en-MY" b="1" u="sng" dirty="0" smtClean="0">
                <a:solidFill>
                  <a:srgbClr val="FF0000"/>
                </a:solidFill>
              </a:rPr>
              <a:t>1</a:t>
            </a:r>
            <a:r>
              <a:rPr lang="en-MY" b="1" dirty="0" smtClean="0"/>
              <a:t> </a:t>
            </a:r>
            <a:r>
              <a:rPr lang="en-MY" b="1" u="sng" dirty="0" smtClean="0">
                <a:solidFill>
                  <a:srgbClr val="FF0000"/>
                </a:solidFill>
              </a:rPr>
              <a:t>Median </a:t>
            </a:r>
            <a:r>
              <a:rPr lang="en-MY" b="1" u="sng" dirty="0">
                <a:solidFill>
                  <a:srgbClr val="FF0000"/>
                </a:solidFill>
              </a:rPr>
              <a:t>portion</a:t>
            </a:r>
            <a:r>
              <a:rPr lang="en-MY" b="1" dirty="0"/>
              <a:t>, </a:t>
            </a:r>
            <a:r>
              <a:rPr lang="en-MY" b="1" dirty="0" smtClean="0"/>
              <a:t>the lamina terminalis.</a:t>
            </a:r>
          </a:p>
          <a:p>
            <a:r>
              <a:rPr lang="en-MY" b="1" dirty="0" smtClean="0"/>
              <a:t> </a:t>
            </a:r>
            <a:r>
              <a:rPr lang="en-MY" b="1" dirty="0"/>
              <a:t>The </a:t>
            </a:r>
            <a:r>
              <a:rPr lang="en-MY" b="1" dirty="0" smtClean="0"/>
              <a:t>lumen </a:t>
            </a:r>
            <a:r>
              <a:rPr lang="en-MY" b="1" dirty="0"/>
              <a:t>of </a:t>
            </a:r>
            <a:r>
              <a:rPr lang="en-MY" b="1" dirty="0" smtClean="0"/>
              <a:t>each telencephalon is called </a:t>
            </a:r>
            <a:r>
              <a:rPr lang="en-MY" dirty="0" smtClean="0"/>
              <a:t> </a:t>
            </a:r>
            <a:r>
              <a:rPr lang="en-MY" dirty="0"/>
              <a:t>the </a:t>
            </a:r>
            <a:r>
              <a:rPr lang="en-MY" b="1" dirty="0">
                <a:solidFill>
                  <a:srgbClr val="FF0000"/>
                </a:solidFill>
              </a:rPr>
              <a:t>lateral </a:t>
            </a:r>
            <a:r>
              <a:rPr lang="en-MY" b="1" dirty="0" smtClean="0">
                <a:solidFill>
                  <a:srgbClr val="FF0000"/>
                </a:solidFill>
              </a:rPr>
              <a:t>ventricle.</a:t>
            </a:r>
            <a:endParaRPr lang="en-MY" b="1" dirty="0" smtClean="0"/>
          </a:p>
          <a:p>
            <a:pPr>
              <a:buNone/>
            </a:pPr>
            <a:r>
              <a:rPr lang="en-MY" b="1" dirty="0" smtClean="0"/>
              <a:t>    </a:t>
            </a:r>
            <a:r>
              <a:rPr lang="en-MY" b="1" dirty="0" smtClean="0">
                <a:solidFill>
                  <a:srgbClr val="FF0000"/>
                </a:solidFill>
              </a:rPr>
              <a:t>it</a:t>
            </a:r>
            <a:r>
              <a:rPr lang="en-MY" b="1" dirty="0" smtClean="0"/>
              <a:t> communicates </a:t>
            </a:r>
            <a:r>
              <a:rPr lang="en-MY" b="1" dirty="0"/>
              <a:t>with the lumen of the </a:t>
            </a:r>
            <a:r>
              <a:rPr lang="en-MY" b="1" dirty="0" smtClean="0"/>
              <a:t>diencephalon    (3</a:t>
            </a:r>
            <a:r>
              <a:rPr lang="en-MY" b="1" baseline="30000" dirty="0" smtClean="0"/>
              <a:t>rd</a:t>
            </a:r>
            <a:r>
              <a:rPr lang="en-MY" b="1" dirty="0" smtClean="0"/>
              <a:t> ventricle) on each side </a:t>
            </a:r>
            <a:r>
              <a:rPr lang="en-MY" dirty="0" smtClean="0"/>
              <a:t>through </a:t>
            </a:r>
            <a:r>
              <a:rPr lang="en-MY" dirty="0"/>
              <a:t>the </a:t>
            </a:r>
            <a:r>
              <a:rPr lang="en-MY" b="1" dirty="0">
                <a:solidFill>
                  <a:srgbClr val="FF0000"/>
                </a:solidFill>
              </a:rPr>
              <a:t>interventricular</a:t>
            </a:r>
            <a:r>
              <a:rPr lang="en-MY" b="1" dirty="0"/>
              <a:t> </a:t>
            </a:r>
            <a:r>
              <a:rPr lang="en-MY" b="1" dirty="0" smtClean="0">
                <a:solidFill>
                  <a:srgbClr val="FF0000"/>
                </a:solidFill>
              </a:rPr>
              <a:t>foramen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4400" b="1" dirty="0" smtClean="0">
                <a:solidFill>
                  <a:srgbClr val="FF0000"/>
                </a:solidFill>
              </a:rPr>
              <a:t> </a:t>
            </a:r>
            <a:r>
              <a:rPr lang="en-MY" sz="4400" b="1" dirty="0" smtClean="0">
                <a:solidFill>
                  <a:srgbClr val="FFC000"/>
                </a:solidFill>
              </a:rPr>
              <a:t>Cerebral Hemispheres</a:t>
            </a:r>
          </a:p>
          <a:p>
            <a:pPr>
              <a:buNone/>
            </a:pPr>
            <a:endParaRPr lang="en-MY" sz="4400" b="1" dirty="0" smtClean="0"/>
          </a:p>
          <a:p>
            <a:r>
              <a:rPr lang="en-MY" b="1" dirty="0" smtClean="0"/>
              <a:t>The </a:t>
            </a:r>
            <a:r>
              <a:rPr lang="en-MY" b="1" dirty="0" smtClean="0">
                <a:solidFill>
                  <a:srgbClr val="FFC000"/>
                </a:solidFill>
              </a:rPr>
              <a:t>cerebral hemispheres </a:t>
            </a:r>
            <a:r>
              <a:rPr lang="en-MY" dirty="0" smtClean="0"/>
              <a:t>arise at the </a:t>
            </a:r>
            <a:r>
              <a:rPr lang="en-MY" b="1" dirty="0" smtClean="0"/>
              <a:t>beginning </a:t>
            </a:r>
            <a:r>
              <a:rPr lang="en-MY" dirty="0" smtClean="0"/>
              <a:t>of</a:t>
            </a:r>
            <a:r>
              <a:rPr lang="en-MY" b="1" dirty="0" smtClean="0"/>
              <a:t> </a:t>
            </a:r>
            <a:r>
              <a:rPr lang="en-MY" dirty="0" smtClean="0"/>
              <a:t>the </a:t>
            </a:r>
            <a:r>
              <a:rPr lang="en-MY" b="1" dirty="0" smtClean="0"/>
              <a:t>5</a:t>
            </a:r>
            <a:r>
              <a:rPr lang="en-MY" b="1" baseline="30000" dirty="0" smtClean="0"/>
              <a:t>th</a:t>
            </a:r>
            <a:r>
              <a:rPr lang="en-MY" dirty="0" smtClean="0"/>
              <a:t>  </a:t>
            </a:r>
            <a:r>
              <a:rPr lang="en-MY" b="1" dirty="0" smtClean="0"/>
              <a:t>week</a:t>
            </a:r>
            <a:r>
              <a:rPr lang="en-MY" dirty="0" smtClean="0"/>
              <a:t> of development as bilateral </a:t>
            </a:r>
            <a:r>
              <a:rPr lang="en-MY" dirty="0" err="1" smtClean="0"/>
              <a:t>evaginations</a:t>
            </a:r>
            <a:r>
              <a:rPr lang="en-MY" dirty="0" smtClean="0"/>
              <a:t> of the lateral wall of the </a:t>
            </a:r>
            <a:r>
              <a:rPr lang="en-MY" dirty="0" smtClean="0">
                <a:solidFill>
                  <a:srgbClr val="FFC000"/>
                </a:solidFill>
              </a:rPr>
              <a:t>prosencephalon</a:t>
            </a:r>
            <a:r>
              <a:rPr lang="en-MY" dirty="0" smtClean="0"/>
              <a:t>. </a:t>
            </a:r>
          </a:p>
          <a:p>
            <a:r>
              <a:rPr lang="en-MY" i="1" dirty="0" smtClean="0"/>
              <a:t>During the </a:t>
            </a:r>
            <a:r>
              <a:rPr lang="en-MY" b="1" dirty="0" smtClean="0"/>
              <a:t>7</a:t>
            </a:r>
            <a:r>
              <a:rPr lang="en-MY" b="1" baseline="30000" dirty="0" smtClean="0"/>
              <a:t>th</a:t>
            </a:r>
            <a:r>
              <a:rPr lang="en-MY" b="1" dirty="0" smtClean="0"/>
              <a:t> week</a:t>
            </a:r>
            <a:r>
              <a:rPr lang="en-MY" i="1" dirty="0" smtClean="0"/>
              <a:t>, the lower part of </a:t>
            </a:r>
            <a:r>
              <a:rPr lang="en-MY" i="1" dirty="0" err="1" smtClean="0">
                <a:solidFill>
                  <a:srgbClr val="FFC000"/>
                </a:solidFill>
              </a:rPr>
              <a:t>telencephalic</a:t>
            </a:r>
            <a:r>
              <a:rPr lang="en-MY" i="1" dirty="0" smtClean="0">
                <a:solidFill>
                  <a:srgbClr val="FFC000"/>
                </a:solidFill>
              </a:rPr>
              <a:t> vesicle </a:t>
            </a:r>
            <a:r>
              <a:rPr lang="en-MY" i="1" dirty="0" smtClean="0"/>
              <a:t>is thickened due to marked cellular proliferation and in transverse sections, has </a:t>
            </a:r>
            <a:r>
              <a:rPr lang="en-MY" dirty="0" smtClean="0"/>
              <a:t>a striated appearance &gt;&gt; therefore known as the </a:t>
            </a:r>
            <a:r>
              <a:rPr lang="en-MY" b="1" dirty="0" smtClean="0">
                <a:solidFill>
                  <a:srgbClr val="FF0000"/>
                </a:solidFill>
              </a:rPr>
              <a:t>corpus striatum </a:t>
            </a:r>
            <a:r>
              <a:rPr lang="en-MY" i="1" dirty="0" smtClean="0"/>
              <a:t>.</a:t>
            </a:r>
            <a:endParaRPr lang="en-MY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686800" cy="5544616"/>
          </a:xfrm>
        </p:spPr>
        <p:txBody>
          <a:bodyPr>
            <a:normAutofit lnSpcReduction="10000"/>
          </a:bodyPr>
          <a:lstStyle/>
          <a:p>
            <a:r>
              <a:rPr lang="en-MY" dirty="0" smtClean="0"/>
              <a:t>The wall of the hemisphere at the attachment to the roof of diencephalon remain very thin to form</a:t>
            </a:r>
            <a:r>
              <a:rPr lang="en-MY" b="1" dirty="0" smtClean="0">
                <a:solidFill>
                  <a:srgbClr val="FF0000"/>
                </a:solidFill>
              </a:rPr>
              <a:t> The </a:t>
            </a:r>
            <a:r>
              <a:rPr lang="en-MY" b="1" dirty="0">
                <a:solidFill>
                  <a:srgbClr val="FF0000"/>
                </a:solidFill>
              </a:rPr>
              <a:t>choroid </a:t>
            </a:r>
            <a:r>
              <a:rPr lang="en-MY" b="1" dirty="0" smtClean="0">
                <a:solidFill>
                  <a:srgbClr val="FF0000"/>
                </a:solidFill>
              </a:rPr>
              <a:t>plexus</a:t>
            </a:r>
            <a:r>
              <a:rPr lang="en-MY" b="1" dirty="0" smtClean="0"/>
              <a:t>, but </a:t>
            </a:r>
            <a:r>
              <a:rPr lang="en-MY" dirty="0" smtClean="0"/>
              <a:t>as </a:t>
            </a:r>
            <a:r>
              <a:rPr lang="en-MY" dirty="0"/>
              <a:t>a result of the disproportionate growth of the various parts of the </a:t>
            </a:r>
            <a:r>
              <a:rPr lang="en-MY" dirty="0" smtClean="0"/>
              <a:t>hemisphere, it </a:t>
            </a:r>
            <a:r>
              <a:rPr lang="en-MY" dirty="0"/>
              <a:t>protrudes into the lateral ventricle along the </a:t>
            </a:r>
            <a:r>
              <a:rPr lang="en-MY" b="1" dirty="0">
                <a:solidFill>
                  <a:srgbClr val="FF0000"/>
                </a:solidFill>
              </a:rPr>
              <a:t>choroidal </a:t>
            </a:r>
            <a:r>
              <a:rPr lang="en-MY" b="1" dirty="0" smtClean="0">
                <a:solidFill>
                  <a:srgbClr val="FF0000"/>
                </a:solidFill>
              </a:rPr>
              <a:t>fissure</a:t>
            </a:r>
            <a:r>
              <a:rPr lang="en-MY" dirty="0" smtClean="0"/>
              <a:t>.</a:t>
            </a:r>
          </a:p>
          <a:p>
            <a:r>
              <a:rPr lang="en-MY" dirty="0" smtClean="0"/>
              <a:t> </a:t>
            </a:r>
            <a:r>
              <a:rPr lang="en-MY" dirty="0"/>
              <a:t>Immediately above the choroidal fissure, </a:t>
            </a:r>
            <a:r>
              <a:rPr lang="en-MY" dirty="0" smtClean="0"/>
              <a:t>the wall </a:t>
            </a:r>
            <a:r>
              <a:rPr lang="en-MY" dirty="0"/>
              <a:t>of the </a:t>
            </a:r>
            <a:r>
              <a:rPr lang="en-MY" dirty="0" smtClean="0"/>
              <a:t>hemisphere thickens</a:t>
            </a:r>
            <a:r>
              <a:rPr lang="en-MY" dirty="0"/>
              <a:t>, forming the </a:t>
            </a:r>
            <a:r>
              <a:rPr lang="en-MY" b="1" dirty="0">
                <a:solidFill>
                  <a:srgbClr val="FF0000"/>
                </a:solidFill>
              </a:rPr>
              <a:t>hippocampus </a:t>
            </a:r>
            <a:r>
              <a:rPr lang="en-MY" dirty="0" smtClean="0"/>
              <a:t> which bulges </a:t>
            </a:r>
            <a:r>
              <a:rPr lang="en-MY" dirty="0"/>
              <a:t>into the lateral </a:t>
            </a:r>
            <a:r>
              <a:rPr lang="en-MY" dirty="0" smtClean="0"/>
              <a:t>ventricle.</a:t>
            </a:r>
          </a:p>
          <a:p>
            <a:r>
              <a:rPr lang="en-MY" dirty="0" smtClean="0"/>
              <a:t>Axons </a:t>
            </a:r>
            <a:r>
              <a:rPr lang="en-MY" dirty="0"/>
              <a:t>passing to and from the cortex of the hemisphere and breaking </a:t>
            </a:r>
            <a:r>
              <a:rPr lang="en-MY" dirty="0" smtClean="0"/>
              <a:t>through the </a:t>
            </a:r>
            <a:r>
              <a:rPr lang="en-MY" dirty="0"/>
              <a:t>nuclear mass of the corpus </a:t>
            </a:r>
            <a:r>
              <a:rPr lang="en-MY" dirty="0" smtClean="0"/>
              <a:t>striatum forming band of fibres known as </a:t>
            </a:r>
            <a:r>
              <a:rPr lang="en-MY" dirty="0"/>
              <a:t>the </a:t>
            </a:r>
            <a:r>
              <a:rPr lang="en-MY" b="1" dirty="0">
                <a:solidFill>
                  <a:srgbClr val="FF0000"/>
                </a:solidFill>
              </a:rPr>
              <a:t>internal </a:t>
            </a:r>
            <a:r>
              <a:rPr lang="en-MY" b="1" dirty="0" smtClean="0">
                <a:solidFill>
                  <a:srgbClr val="FF0000"/>
                </a:solidFill>
              </a:rPr>
              <a:t>capsule</a:t>
            </a:r>
            <a:r>
              <a:rPr lang="en-MY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72018"/>
            <a:ext cx="4038600" cy="32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038600" cy="274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shayan\Desktop\Dr. Nuzhat\nh 7-6 002.jpg"/>
          <p:cNvPicPr>
            <a:picLocks noChangeAspect="1" noChangeArrowheads="1"/>
          </p:cNvPicPr>
          <p:nvPr/>
        </p:nvPicPr>
        <p:blipFill>
          <a:blip r:embed="rId4" cstate="print"/>
          <a:srcRect l="10567" t="47696" r="11063" b="12010"/>
          <a:stretch>
            <a:fillRect/>
          </a:stretch>
        </p:blipFill>
        <p:spPr bwMode="auto">
          <a:xfrm>
            <a:off x="4191000" y="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INTERNAL CAPSULE:</a:t>
            </a:r>
            <a:endParaRPr lang="en-US" dirty="0" smtClean="0"/>
          </a:p>
          <a:p>
            <a:r>
              <a:rPr lang="en-US" dirty="0" smtClean="0"/>
              <a:t>Split the nuclear mass of corpus striatum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Caudate nucleus </a:t>
            </a:r>
            <a:r>
              <a:rPr lang="en-US" dirty="0" smtClean="0"/>
              <a:t>medially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Lentiform</a:t>
            </a:r>
            <a:r>
              <a:rPr lang="en-US" dirty="0" smtClean="0">
                <a:solidFill>
                  <a:srgbClr val="FF0000"/>
                </a:solidFill>
              </a:rPr>
              <a:t> nucleus</a:t>
            </a:r>
            <a:r>
              <a:rPr lang="en-US" dirty="0" smtClean="0"/>
              <a:t> laterally</a:t>
            </a:r>
            <a:endParaRPr lang="en-MY" dirty="0" smtClean="0"/>
          </a:p>
          <a:p>
            <a:r>
              <a:rPr lang="en-MY" dirty="0" smtClean="0"/>
              <a:t>At the same time, the medial wall of the hemisphere and the lateral wall of the diencephalon fuse, and the caudate nucleus and thalamus come into close contact.</a:t>
            </a:r>
          </a:p>
          <a:p>
            <a:r>
              <a:rPr lang="en-US" b="1" dirty="0" smtClean="0"/>
              <a:t>Cerebral cortex </a:t>
            </a:r>
            <a:r>
              <a:rPr lang="en-US" dirty="0" smtClean="0"/>
              <a:t>develops from the </a:t>
            </a:r>
            <a:r>
              <a:rPr lang="en-US" dirty="0" err="1" smtClean="0"/>
              <a:t>pallium</a:t>
            </a:r>
            <a:r>
              <a:rPr lang="en-US" dirty="0" smtClean="0"/>
              <a:t> which has two regions:</a:t>
            </a:r>
          </a:p>
          <a:p>
            <a:r>
              <a:rPr lang="en-US" b="1" dirty="0" smtClean="0"/>
              <a:t>1   </a:t>
            </a:r>
            <a:r>
              <a:rPr lang="en-US" b="1" dirty="0" smtClean="0">
                <a:solidFill>
                  <a:srgbClr val="FF0000"/>
                </a:solidFill>
              </a:rPr>
              <a:t>paleopallium</a:t>
            </a:r>
            <a:r>
              <a:rPr lang="en-US" b="1" dirty="0" smtClean="0"/>
              <a:t>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archipallium</a:t>
            </a:r>
            <a:r>
              <a:rPr lang="en-US" b="1" dirty="0" smtClean="0"/>
              <a:t> </a:t>
            </a:r>
            <a:r>
              <a:rPr lang="en-MY" dirty="0" smtClean="0"/>
              <a:t>immediately</a:t>
            </a:r>
            <a:r>
              <a:rPr lang="en-MY" b="1" i="1" dirty="0" smtClean="0"/>
              <a:t> </a:t>
            </a:r>
            <a:r>
              <a:rPr lang="en-US" dirty="0" smtClean="0"/>
              <a:t>lateral to corpus striatum</a:t>
            </a:r>
          </a:p>
          <a:p>
            <a:r>
              <a:rPr lang="en-US" b="1" dirty="0" smtClean="0"/>
              <a:t>It includes </a:t>
            </a:r>
            <a:r>
              <a:rPr lang="en-US" dirty="0" smtClean="0"/>
              <a:t>the </a:t>
            </a:r>
            <a:r>
              <a:rPr lang="en-US" dirty="0" err="1" smtClean="0"/>
              <a:t>hippocampal</a:t>
            </a:r>
            <a:r>
              <a:rPr lang="en-US" dirty="0" smtClean="0"/>
              <a:t> formation (hippocampus, dentate </a:t>
            </a:r>
            <a:r>
              <a:rPr lang="en-US" dirty="0" err="1" smtClean="0"/>
              <a:t>gyrus</a:t>
            </a:r>
            <a:r>
              <a:rPr lang="en-US" dirty="0" smtClean="0"/>
              <a:t>, </a:t>
            </a:r>
            <a:r>
              <a:rPr lang="en-US" dirty="0" err="1" smtClean="0"/>
              <a:t>fimbria</a:t>
            </a:r>
            <a:r>
              <a:rPr lang="en-US" dirty="0" smtClean="0"/>
              <a:t> and fornix)</a:t>
            </a:r>
          </a:p>
          <a:p>
            <a:r>
              <a:rPr lang="en-US" b="1" dirty="0" smtClean="0"/>
              <a:t>2   </a:t>
            </a:r>
            <a:r>
              <a:rPr lang="en-US" b="1" dirty="0" err="1" smtClean="0">
                <a:solidFill>
                  <a:srgbClr val="FF0000"/>
                </a:solidFill>
              </a:rPr>
              <a:t>neopallium</a:t>
            </a:r>
            <a:r>
              <a:rPr lang="en-US" b="1" dirty="0" smtClean="0"/>
              <a:t> </a:t>
            </a:r>
            <a:r>
              <a:rPr lang="en-US" dirty="0" smtClean="0"/>
              <a:t>between the hippocampus and </a:t>
            </a:r>
            <a:r>
              <a:rPr lang="en-US" dirty="0" err="1" smtClean="0"/>
              <a:t>palleopallium</a:t>
            </a:r>
            <a:endParaRPr lang="en-US" dirty="0" smtClean="0"/>
          </a:p>
          <a:p>
            <a:r>
              <a:rPr lang="en-US" b="1" dirty="0" smtClean="0"/>
              <a:t>It </a:t>
            </a:r>
            <a:r>
              <a:rPr lang="en-US" b="1" dirty="0" err="1" smtClean="0"/>
              <a:t>incudes</a:t>
            </a:r>
            <a:r>
              <a:rPr lang="en-US" b="1" dirty="0" smtClean="0"/>
              <a:t> </a:t>
            </a:r>
            <a:r>
              <a:rPr lang="en-US" dirty="0" smtClean="0"/>
              <a:t>olfactory (bulb, tract and </a:t>
            </a:r>
            <a:r>
              <a:rPr lang="en-US" dirty="0" err="1" smtClean="0"/>
              <a:t>stria</a:t>
            </a:r>
            <a:r>
              <a:rPr lang="en-US" dirty="0" smtClean="0"/>
              <a:t>), </a:t>
            </a:r>
            <a:r>
              <a:rPr lang="en-US" dirty="0" err="1" smtClean="0"/>
              <a:t>uncus</a:t>
            </a:r>
            <a:r>
              <a:rPr lang="en-US" dirty="0" smtClean="0"/>
              <a:t> and </a:t>
            </a:r>
            <a:r>
              <a:rPr lang="en-US" dirty="0" err="1" smtClean="0"/>
              <a:t>parahippocampal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archipallium</a:t>
            </a:r>
            <a:r>
              <a:rPr lang="en-US" dirty="0" smtClean="0"/>
              <a:t> and </a:t>
            </a:r>
            <a:r>
              <a:rPr lang="en-US" dirty="0" err="1" smtClean="0"/>
              <a:t>neopallium</a:t>
            </a:r>
            <a:r>
              <a:rPr lang="en-US" dirty="0" smtClean="0"/>
              <a:t> together constitute the </a:t>
            </a:r>
            <a:r>
              <a:rPr lang="en-US" b="1" dirty="0" smtClean="0">
                <a:solidFill>
                  <a:srgbClr val="FF0000"/>
                </a:solidFill>
              </a:rPr>
              <a:t>rhinencephalon</a:t>
            </a:r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1-Myelencephalon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Forms </a:t>
            </a:r>
            <a:r>
              <a:rPr lang="en-US" dirty="0" smtClean="0">
                <a:solidFill>
                  <a:srgbClr val="FFC000"/>
                </a:solidFill>
              </a:rPr>
              <a:t>medulla oblongata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Difference of open medulla </a:t>
            </a:r>
            <a:r>
              <a:rPr lang="en-US" dirty="0" smtClean="0"/>
              <a:t>from spinal cord: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u="sng" dirty="0" smtClean="0">
                <a:solidFill>
                  <a:srgbClr val="FF0000"/>
                </a:solidFill>
              </a:rPr>
              <a:t>lateral walls:</a:t>
            </a:r>
            <a:r>
              <a:rPr lang="en-US" dirty="0" smtClean="0"/>
              <a:t> everted.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  <a:r>
              <a:rPr lang="en-US" u="sng" dirty="0" smtClean="0">
                <a:solidFill>
                  <a:srgbClr val="FF0000"/>
                </a:solidFill>
              </a:rPr>
              <a:t>Roof plate:</a:t>
            </a:r>
            <a:r>
              <a:rPr lang="en-US" dirty="0" smtClean="0"/>
              <a:t> single layer of </a:t>
            </a:r>
            <a:r>
              <a:rPr lang="en-US" dirty="0" smtClean="0">
                <a:solidFill>
                  <a:srgbClr val="00B0F0"/>
                </a:solidFill>
              </a:rPr>
              <a:t>ependymal cells </a:t>
            </a:r>
            <a:r>
              <a:rPr lang="en-US" dirty="0" smtClean="0"/>
              <a:t>covered by</a:t>
            </a:r>
            <a:r>
              <a:rPr lang="en-US" dirty="0" smtClean="0">
                <a:solidFill>
                  <a:schemeClr val="accent2"/>
                </a:solidFill>
              </a:rPr>
              <a:t> vascular </a:t>
            </a:r>
            <a:r>
              <a:rPr lang="en-US" dirty="0" smtClean="0"/>
              <a:t>mesenchyme called </a:t>
            </a:r>
            <a:r>
              <a:rPr lang="en-US" dirty="0" smtClean="0">
                <a:solidFill>
                  <a:srgbClr val="00B0F0"/>
                </a:solidFill>
              </a:rPr>
              <a:t>pia mater.</a:t>
            </a:r>
          </a:p>
          <a:p>
            <a:r>
              <a:rPr lang="en-US" dirty="0" smtClean="0"/>
              <a:t>Together these constitute </a:t>
            </a:r>
            <a:r>
              <a:rPr lang="en-US" dirty="0" smtClean="0">
                <a:solidFill>
                  <a:srgbClr val="00B0F0"/>
                </a:solidFill>
              </a:rPr>
              <a:t>tela choroidea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2" descr="C:\Documents and Settings\Laszlo Zaborszky\Desktop\dev striatum-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"/>
            <a:ext cx="5029199" cy="64931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hemisphere expands ventrally, dorsally, and caudally to form frontal, occipital and temporal lobes.</a:t>
            </a:r>
          </a:p>
          <a:p>
            <a:r>
              <a:rPr lang="en-US" dirty="0" smtClean="0"/>
              <a:t>The lateral ventricle extends to form its anterior, posterior and inferior horns.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Cerebral cortex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Initially the surface is smooth</a:t>
            </a:r>
          </a:p>
          <a:p>
            <a:r>
              <a:rPr lang="en-US" dirty="0" smtClean="0"/>
              <a:t>During the final part of </a:t>
            </a:r>
            <a:r>
              <a:rPr lang="en-US" dirty="0" err="1" smtClean="0"/>
              <a:t>foetal</a:t>
            </a:r>
            <a:r>
              <a:rPr lang="en-US" dirty="0" smtClean="0"/>
              <a:t> life the surface grows so rapidly that many convolutions [ </a:t>
            </a:r>
            <a:r>
              <a:rPr lang="en-US" b="1" dirty="0" err="1" smtClean="0">
                <a:solidFill>
                  <a:srgbClr val="FF0000"/>
                </a:solidFill>
              </a:rPr>
              <a:t>gyri</a:t>
            </a:r>
            <a:r>
              <a:rPr lang="en-US" dirty="0" smtClean="0"/>
              <a:t> ] appear on the surface separated by </a:t>
            </a:r>
            <a:r>
              <a:rPr lang="en-US" b="1" dirty="0" smtClean="0">
                <a:solidFill>
                  <a:srgbClr val="FF0000"/>
                </a:solidFill>
              </a:rPr>
              <a:t>fissures</a:t>
            </a:r>
            <a:r>
              <a:rPr lang="en-US" b="1" dirty="0" smtClean="0"/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sulci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Sulci</a:t>
            </a:r>
            <a:r>
              <a:rPr lang="en-US" dirty="0" smtClean="0"/>
              <a:t> and </a:t>
            </a:r>
            <a:r>
              <a:rPr lang="en-US" dirty="0" err="1" smtClean="0"/>
              <a:t>gyri</a:t>
            </a:r>
            <a:r>
              <a:rPr lang="en-US" dirty="0" smtClean="0"/>
              <a:t> increase the surface area of the cortex without requiring an extensive  increase in cranial size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2" descr="C:\Documents and Settings\shayan\Desktop\Dr. Nuzhat\NZ 19-5-11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COMMISSURES</a:t>
            </a: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Fibre</a:t>
            </a:r>
            <a:r>
              <a:rPr lang="en-US" dirty="0" smtClean="0"/>
              <a:t> bundles cross the midline and connect the  corresponding areas of the two hemispheres.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Anterior </a:t>
            </a:r>
            <a:r>
              <a:rPr lang="en-US" b="1" dirty="0" err="1" smtClean="0">
                <a:solidFill>
                  <a:srgbClr val="FF0000"/>
                </a:solidFill>
              </a:rPr>
              <a:t>commissure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First </a:t>
            </a:r>
            <a:r>
              <a:rPr lang="en-US" dirty="0" err="1" smtClean="0"/>
              <a:t>commissure</a:t>
            </a:r>
            <a:r>
              <a:rPr lang="en-US" dirty="0" smtClean="0"/>
              <a:t> to develop</a:t>
            </a:r>
          </a:p>
          <a:p>
            <a:r>
              <a:rPr lang="en-US" dirty="0" smtClean="0"/>
              <a:t>Runs in lamina </a:t>
            </a:r>
            <a:r>
              <a:rPr lang="en-US" dirty="0" err="1" smtClean="0"/>
              <a:t>terminalis</a:t>
            </a:r>
            <a:endParaRPr lang="en-US" dirty="0" smtClean="0"/>
          </a:p>
          <a:p>
            <a:r>
              <a:rPr lang="en-US" dirty="0" smtClean="0"/>
              <a:t>Connects the olfactory  temporal lobes of the two sides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err="1" smtClean="0">
                <a:solidFill>
                  <a:srgbClr val="FF0000"/>
                </a:solidFill>
              </a:rPr>
              <a:t>Hippocampal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commissure</a:t>
            </a:r>
            <a:r>
              <a:rPr lang="en-US" b="1" dirty="0" smtClean="0">
                <a:solidFill>
                  <a:srgbClr val="FF0000"/>
                </a:solidFill>
              </a:rPr>
              <a:t>/fornix </a:t>
            </a:r>
            <a:r>
              <a:rPr lang="en-US" b="1" dirty="0" err="1" smtClean="0">
                <a:solidFill>
                  <a:srgbClr val="FF0000"/>
                </a:solidFill>
              </a:rPr>
              <a:t>commissure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Connect the two </a:t>
            </a:r>
            <a:r>
              <a:rPr lang="en-US" dirty="0" err="1" smtClean="0"/>
              <a:t>hippocampi</a:t>
            </a:r>
            <a:r>
              <a:rPr lang="en-US" dirty="0" smtClean="0"/>
              <a:t> across the fornix.</a:t>
            </a:r>
            <a:endParaRPr lang="en-US" b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>
                <a:solidFill>
                  <a:srgbClr val="FF0000"/>
                </a:solidFill>
              </a:rPr>
              <a:t> Corpus </a:t>
            </a:r>
            <a:r>
              <a:rPr lang="en-US" b="1" dirty="0" err="1" smtClean="0">
                <a:solidFill>
                  <a:srgbClr val="FF0000"/>
                </a:solidFill>
              </a:rPr>
              <a:t>callosum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900" dirty="0" smtClean="0"/>
              <a:t>extends </a:t>
            </a:r>
            <a:r>
              <a:rPr lang="en-US" sz="2900" dirty="0" err="1" smtClean="0"/>
              <a:t>anteriorly</a:t>
            </a:r>
            <a:r>
              <a:rPr lang="en-US" sz="2900" dirty="0" smtClean="0"/>
              <a:t> and then </a:t>
            </a:r>
            <a:r>
              <a:rPr lang="en-US" sz="2900" dirty="0" err="1" smtClean="0"/>
              <a:t>posteriorly</a:t>
            </a:r>
            <a:r>
              <a:rPr lang="en-US" sz="2900" dirty="0" smtClean="0"/>
              <a:t> arching over the roof of 3</a:t>
            </a:r>
            <a:r>
              <a:rPr lang="en-US" sz="2900" baseline="30000" dirty="0" smtClean="0"/>
              <a:t>rd</a:t>
            </a:r>
            <a:r>
              <a:rPr lang="en-US" sz="2900" dirty="0" smtClean="0"/>
              <a:t> </a:t>
            </a:r>
            <a:r>
              <a:rPr lang="en-US" sz="2900" dirty="0" err="1" smtClean="0"/>
              <a:t>vevtricle</a:t>
            </a:r>
            <a:endParaRPr lang="en-US" sz="2900" dirty="0" smtClean="0"/>
          </a:p>
          <a:p>
            <a:pPr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solidFill>
                  <a:srgbClr val="FF0000"/>
                </a:solidFill>
              </a:rPr>
              <a:t>Posterior </a:t>
            </a:r>
            <a:r>
              <a:rPr lang="en-US" b="1" dirty="0" err="1" smtClean="0">
                <a:solidFill>
                  <a:srgbClr val="FF0000"/>
                </a:solidFill>
              </a:rPr>
              <a:t>commissure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dirty="0" smtClean="0"/>
              <a:t>   Lies below the stalk of the pineal body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err="1" smtClean="0">
                <a:solidFill>
                  <a:srgbClr val="FF0000"/>
                </a:solidFill>
              </a:rPr>
              <a:t>Habenular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commissure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   Lies above the stalk of the pineal body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>
                <a:solidFill>
                  <a:srgbClr val="FF0000"/>
                </a:solidFill>
              </a:rPr>
              <a:t>Optic </a:t>
            </a:r>
            <a:r>
              <a:rPr lang="en-US" b="1" dirty="0" err="1" smtClean="0">
                <a:solidFill>
                  <a:srgbClr val="FF0000"/>
                </a:solidFill>
              </a:rPr>
              <a:t>chiasma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   Lies in the anterior part of the floor of the 3</a:t>
            </a:r>
            <a:r>
              <a:rPr lang="en-US" baseline="30000" dirty="0" smtClean="0"/>
              <a:t>rd</a:t>
            </a:r>
            <a:r>
              <a:rPr lang="en-US" dirty="0" smtClean="0"/>
              <a:t> ventricle.</a:t>
            </a: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shayan\Desktop\Dr. Nuzhat\nh 7-6 005.jpg"/>
          <p:cNvPicPr>
            <a:picLocks noChangeAspect="1" noChangeArrowheads="1"/>
          </p:cNvPicPr>
          <p:nvPr/>
        </p:nvPicPr>
        <p:blipFill>
          <a:blip r:embed="rId2" cstate="print"/>
          <a:srcRect l="5334" r="6636" b="3999"/>
          <a:stretch>
            <a:fillRect/>
          </a:stretch>
        </p:blipFill>
        <p:spPr bwMode="auto">
          <a:xfrm>
            <a:off x="0" y="0"/>
            <a:ext cx="90106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Anencephaly</a:t>
            </a:r>
            <a:r>
              <a:rPr lang="en-US" sz="2400" dirty="0" smtClean="0"/>
              <a:t> is a lethal anomaly due to the absence of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membrane-ossifying bones of the cranial vault and consequently the skull and scalp.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cerebral hemispheres, underlying the above structures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 is more common in girls.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FF0000"/>
                </a:solidFill>
              </a:rPr>
              <a:t>Hydrocephalus</a:t>
            </a:r>
            <a:r>
              <a:rPr lang="en-US" sz="2400" dirty="0" smtClean="0"/>
              <a:t> is an excess of cerebrospinal fluid within the ventricles, and the subarachnoid space.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Congenital cerebral malformations: e.g. Arnold-</a:t>
            </a:r>
            <a:r>
              <a:rPr lang="en-US" sz="2000" dirty="0" err="1" smtClean="0"/>
              <a:t>Chiari</a:t>
            </a:r>
            <a:r>
              <a:rPr lang="en-US" sz="2000" dirty="0" smtClean="0"/>
              <a:t> malformation.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Congenital fetal infections e.g. toxoplasmosis, cytomegalovirus.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Intrauterine intracranial hemorrhage. 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Certain forms are </a:t>
            </a:r>
            <a:r>
              <a:rPr lang="en-US" sz="2000" dirty="0" err="1" smtClean="0"/>
              <a:t>multifactorial</a:t>
            </a:r>
            <a:r>
              <a:rPr lang="en-US" sz="2000" dirty="0" smtClean="0"/>
              <a:t> origin.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Obstruction of the aqueduct of </a:t>
            </a:r>
            <a:r>
              <a:rPr lang="en-US" sz="2000" dirty="0" err="1" smtClean="0"/>
              <a:t>Sylvius</a:t>
            </a:r>
            <a:r>
              <a:rPr lang="en-US" sz="2000" dirty="0" smtClean="0"/>
              <a:t> which may be due to genetic disorders as 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21, infection as toxoplasmosis and cytomegalovirus, intracranial tumors, and </a:t>
            </a:r>
            <a:r>
              <a:rPr lang="en-US" sz="2000" dirty="0" err="1" smtClean="0"/>
              <a:t>intracerebral</a:t>
            </a:r>
            <a:r>
              <a:rPr lang="en-US" sz="2000" dirty="0" smtClean="0"/>
              <a:t> hemorrhage.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Chromosomal abnormalities: </a:t>
            </a:r>
            <a:r>
              <a:rPr lang="en-US" sz="2000" dirty="0" err="1" smtClean="0"/>
              <a:t>triploidy</a:t>
            </a:r>
            <a:r>
              <a:rPr lang="en-US" sz="2000" dirty="0" smtClean="0"/>
              <a:t>, 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18, and X-linked trait.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CONGENITAL ANOMALIES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D09A-3F40-431B-B02D-6DA39B29ABA0}" type="slidenum">
              <a:rPr lang="ar-SA"/>
              <a:pPr/>
              <a:t>47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endParaRPr lang="en-MY" sz="32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MY" sz="3200" b="1" dirty="0" smtClean="0">
                <a:solidFill>
                  <a:srgbClr val="FF0000"/>
                </a:solidFill>
              </a:rPr>
              <a:t>Ossification defects in the bones of the skull:</a:t>
            </a:r>
          </a:p>
          <a:p>
            <a:pPr marL="514350" indent="-514350"/>
            <a:r>
              <a:rPr lang="en-MY" sz="3200" b="1" dirty="0" err="1" smtClean="0">
                <a:solidFill>
                  <a:srgbClr val="FF0000"/>
                </a:solidFill>
              </a:rPr>
              <a:t>Meningocele</a:t>
            </a:r>
            <a:endParaRPr lang="en-MY" sz="32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MY" sz="3200" dirty="0" smtClean="0"/>
              <a:t>Only </a:t>
            </a:r>
            <a:r>
              <a:rPr lang="en-MY" sz="3200" dirty="0" err="1" smtClean="0"/>
              <a:t>meninges</a:t>
            </a:r>
            <a:r>
              <a:rPr lang="en-MY" sz="3200" dirty="0" smtClean="0"/>
              <a:t> bulge through the defect</a:t>
            </a:r>
          </a:p>
          <a:p>
            <a:pPr marL="514350" indent="-514350"/>
            <a:r>
              <a:rPr lang="en-MY" sz="3200" b="1" dirty="0" err="1" smtClean="0">
                <a:solidFill>
                  <a:srgbClr val="FF0000"/>
                </a:solidFill>
              </a:rPr>
              <a:t>Meningoencephalocele</a:t>
            </a:r>
            <a:endParaRPr lang="en-MY" sz="32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MY" sz="3200" dirty="0" err="1" smtClean="0"/>
              <a:t>Meninges</a:t>
            </a:r>
            <a:r>
              <a:rPr lang="en-MY" sz="3200" dirty="0" smtClean="0"/>
              <a:t> and part of the brain bulge through the defect</a:t>
            </a:r>
          </a:p>
          <a:p>
            <a:pPr marL="514350" indent="-514350"/>
            <a:r>
              <a:rPr lang="en-MY" sz="3200" b="1" dirty="0" err="1" smtClean="0">
                <a:solidFill>
                  <a:srgbClr val="FF0000"/>
                </a:solidFill>
              </a:rPr>
              <a:t>meningohydroencephalocele</a:t>
            </a:r>
            <a:endParaRPr lang="en-MY" sz="32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MY" sz="3200" dirty="0" err="1" smtClean="0"/>
              <a:t>Meninges</a:t>
            </a:r>
            <a:r>
              <a:rPr lang="en-MY" sz="3200" dirty="0" smtClean="0"/>
              <a:t>, part of the brain and part of the ventricle bulge through the defect</a:t>
            </a:r>
          </a:p>
          <a:p>
            <a:pPr marL="514350" indent="-514350">
              <a:buNone/>
            </a:pP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02" y="316838"/>
            <a:ext cx="8656886" cy="34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444988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/>
              <a:t>Figure 19.36 A–D. Various types of brain herniation due to abnormal ossification </a:t>
            </a:r>
            <a:r>
              <a:rPr lang="en-MY" sz="2800" b="1" dirty="0" smtClean="0"/>
              <a:t>of </a:t>
            </a:r>
            <a:r>
              <a:rPr lang="en-MY" sz="2800" dirty="0" smtClean="0"/>
              <a:t>the </a:t>
            </a:r>
            <a:r>
              <a:rPr lang="en-MY" sz="2800" dirty="0"/>
              <a:t>skull.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ranial bifid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11200"/>
            <a:ext cx="8686800" cy="5719763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14450" y="4814888"/>
            <a:ext cx="24066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Cranial </a:t>
            </a:r>
            <a:r>
              <a:rPr lang="en-US" b="1" dirty="0" err="1">
                <a:solidFill>
                  <a:srgbClr val="FF3300"/>
                </a:solidFill>
              </a:rPr>
              <a:t>Meningocele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02250" y="2833688"/>
            <a:ext cx="2698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3300"/>
                </a:solidFill>
              </a:rPr>
              <a:t>Meningoencephalocele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181600" y="4684713"/>
            <a:ext cx="33337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  <a:p>
            <a:r>
              <a:rPr lang="en-US" b="1" dirty="0" err="1">
                <a:solidFill>
                  <a:srgbClr val="FF3300"/>
                </a:solidFill>
              </a:rPr>
              <a:t>Meningohydroencephalocele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276600" y="131763"/>
            <a:ext cx="28003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</a:rPr>
              <a:t>Cranial Bifida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2895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Basal plates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motor nuclei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chemeClr val="accent2"/>
                </a:solidFill>
              </a:rPr>
              <a:t>medial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2"/>
                </a:solidFill>
              </a:rPr>
              <a:t>lateral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Somatic</a:t>
            </a:r>
            <a:r>
              <a:rPr lang="en-US" dirty="0" smtClean="0"/>
              <a:t> efferent.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Special visceral </a:t>
            </a:r>
            <a:r>
              <a:rPr lang="en-US" dirty="0" smtClean="0"/>
              <a:t>efferent.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General Visceral </a:t>
            </a:r>
            <a:r>
              <a:rPr lang="en-US" dirty="0" smtClean="0"/>
              <a:t>efferent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NEURAL CREST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95400"/>
            <a:ext cx="9144000" cy="506412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 b="1" dirty="0"/>
              <a:t>They are separated cells from the apices of the neural folds.</a:t>
            </a:r>
          </a:p>
          <a:p>
            <a:pPr algn="l">
              <a:lnSpc>
                <a:spcPct val="90000"/>
              </a:lnSpc>
            </a:pPr>
            <a:r>
              <a:rPr lang="en-US" sz="2800" b="1" dirty="0"/>
              <a:t>They are </a:t>
            </a:r>
            <a:r>
              <a:rPr lang="en-US" sz="2800" b="1" dirty="0" err="1"/>
              <a:t>dorsolateral</a:t>
            </a:r>
            <a:r>
              <a:rPr lang="en-US" sz="2800" b="1" dirty="0"/>
              <a:t> to the neural tube.</a:t>
            </a:r>
          </a:p>
          <a:p>
            <a:pPr algn="l">
              <a:lnSpc>
                <a:spcPct val="90000"/>
              </a:lnSpc>
            </a:pPr>
            <a:r>
              <a:rPr lang="en-US" sz="2800" b="1" dirty="0"/>
              <a:t>They give rise to :</a:t>
            </a:r>
          </a:p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FF3399"/>
                </a:solidFill>
              </a:rPr>
              <a:t>Autonomic ganglia</a:t>
            </a:r>
            <a:r>
              <a:rPr lang="en-US" sz="2800" b="1" dirty="0"/>
              <a:t>.</a:t>
            </a:r>
          </a:p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3399FF"/>
                </a:solidFill>
              </a:rPr>
              <a:t>Sensory ganglia</a:t>
            </a:r>
            <a:r>
              <a:rPr lang="en-US" sz="2800" b="1" dirty="0"/>
              <a:t> of spinal and cranial nerves.</a:t>
            </a:r>
          </a:p>
          <a:p>
            <a:pPr algn="l">
              <a:lnSpc>
                <a:spcPct val="90000"/>
              </a:lnSpc>
            </a:pPr>
            <a:r>
              <a:rPr lang="en-US" sz="2800" b="1" dirty="0" err="1">
                <a:solidFill>
                  <a:schemeClr val="folHlink"/>
                </a:solidFill>
              </a:rPr>
              <a:t>Melanocytes</a:t>
            </a:r>
            <a:r>
              <a:rPr lang="en-US" sz="2800" b="1" dirty="0"/>
              <a:t>.</a:t>
            </a:r>
          </a:p>
          <a:p>
            <a:pPr algn="l">
              <a:lnSpc>
                <a:spcPct val="90000"/>
              </a:lnSpc>
            </a:pPr>
            <a:r>
              <a:rPr lang="en-US" sz="2800" b="1" dirty="0"/>
              <a:t>Cells of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supra renal medulla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8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1676400" y="0"/>
            <a:ext cx="56007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t="23528" b="16666"/>
          <a:stretch>
            <a:fillRect/>
          </a:stretch>
        </p:blipFill>
        <p:spPr bwMode="auto">
          <a:xfrm>
            <a:off x="0" y="1479550"/>
            <a:ext cx="91440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500" t="44074" r="28334" b="17408"/>
          <a:stretch/>
        </p:blipFill>
        <p:spPr>
          <a:xfrm>
            <a:off x="609600" y="228600"/>
            <a:ext cx="7924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35" y="862204"/>
            <a:ext cx="4026665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</a:rPr>
              <a:t>1-Somatic </a:t>
            </a:r>
            <a:r>
              <a:rPr lang="en-US" sz="3200" dirty="0" smtClean="0"/>
              <a:t>efferent: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Extent:</a:t>
            </a:r>
            <a:r>
              <a:rPr lang="en-US" dirty="0"/>
              <a:t> </a:t>
            </a:r>
            <a:r>
              <a:rPr lang="en-US" dirty="0" smtClean="0"/>
              <a:t>up to </a:t>
            </a:r>
            <a:r>
              <a:rPr lang="en-US" dirty="0" smtClean="0">
                <a:solidFill>
                  <a:srgbClr val="FFC000"/>
                </a:solidFill>
              </a:rPr>
              <a:t>mesencephalon</a:t>
            </a:r>
            <a:r>
              <a:rPr lang="en-US" dirty="0" smtClean="0"/>
              <a:t>…called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somatic efferent motor column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Hypoglossal nerve (</a:t>
            </a:r>
            <a:r>
              <a:rPr lang="en-US" u="sng" dirty="0" err="1" smtClean="0">
                <a:solidFill>
                  <a:srgbClr val="FF0000"/>
                </a:solidFill>
              </a:rPr>
              <a:t>Cr.N</a:t>
            </a:r>
            <a:r>
              <a:rPr lang="en-US" u="sng" dirty="0" smtClean="0">
                <a:solidFill>
                  <a:srgbClr val="FF0000"/>
                </a:solidFill>
              </a:rPr>
              <a:t>. XII) nucleus </a:t>
            </a:r>
            <a:r>
              <a:rPr lang="en-US" dirty="0" smtClean="0"/>
              <a:t>supplying muscles of the tongue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dirty="0" smtClean="0"/>
              <a:t> palatoglossus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57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52" y="685800"/>
            <a:ext cx="4549048" cy="762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</a:rPr>
              <a:t>2-Special visceral </a:t>
            </a:r>
            <a:r>
              <a:rPr lang="en-US" sz="3200" dirty="0" smtClean="0"/>
              <a:t>efferent: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Nucleus ambiguous</a:t>
            </a:r>
          </a:p>
          <a:p>
            <a:r>
              <a:rPr lang="en-US" dirty="0" smtClean="0"/>
              <a:t>Extent: up to </a:t>
            </a:r>
            <a:r>
              <a:rPr lang="en-US" dirty="0" smtClean="0">
                <a:solidFill>
                  <a:srgbClr val="FFC000"/>
                </a:solidFill>
              </a:rPr>
              <a:t>Metencephalon</a:t>
            </a:r>
          </a:p>
          <a:p>
            <a:r>
              <a:rPr lang="en-US" dirty="0" err="1" smtClean="0"/>
              <a:t>Cr.N</a:t>
            </a:r>
            <a:r>
              <a:rPr lang="en-US" dirty="0" smtClean="0"/>
              <a:t>.: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-Glossopharyngeal  (IX)     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-Vagus (X)    </a:t>
            </a:r>
          </a:p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Accessory (XI) </a:t>
            </a:r>
          </a:p>
          <a:p>
            <a:r>
              <a:rPr lang="en-US" dirty="0" smtClean="0"/>
              <a:t>supplies striated muscles derived from pharyngeal arches (larynx, pharynx and palate)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5424"/>
            <a:ext cx="75438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</a:rPr>
              <a:t>3-General visceral </a:t>
            </a:r>
            <a:r>
              <a:rPr lang="en-US" sz="3200" dirty="0" smtClean="0"/>
              <a:t>efferent(involuntary </a:t>
            </a:r>
            <a:r>
              <a:rPr lang="en-US" sz="3200" dirty="0" smtClean="0">
                <a:solidFill>
                  <a:srgbClr val="FF0000"/>
                </a:solidFill>
              </a:rPr>
              <a:t>muscles</a:t>
            </a:r>
            <a:r>
              <a:rPr lang="en-US" sz="3200" dirty="0" smtClean="0"/>
              <a:t>):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Dorsal motor nucleus </a:t>
            </a:r>
            <a:r>
              <a:rPr lang="en-US" dirty="0" smtClean="0"/>
              <a:t>of </a:t>
            </a:r>
            <a:r>
              <a:rPr lang="en-US" u="sng" dirty="0" smtClean="0">
                <a:solidFill>
                  <a:srgbClr val="FF0000"/>
                </a:solidFill>
              </a:rPr>
              <a:t>vagus X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Inferior salivary nucleus </a:t>
            </a:r>
            <a:r>
              <a:rPr lang="en-US" dirty="0" smtClean="0"/>
              <a:t>of </a:t>
            </a:r>
            <a:r>
              <a:rPr lang="en-US" u="sng" dirty="0" err="1" smtClean="0">
                <a:solidFill>
                  <a:srgbClr val="FF0000"/>
                </a:solidFill>
              </a:rPr>
              <a:t>glossopharyngeal</a:t>
            </a:r>
            <a:r>
              <a:rPr lang="en-US" u="sng" dirty="0" smtClean="0">
                <a:solidFill>
                  <a:srgbClr val="FF0000"/>
                </a:solidFill>
              </a:rPr>
              <a:t> IX</a:t>
            </a:r>
          </a:p>
          <a:p>
            <a:r>
              <a:rPr lang="en-US" dirty="0" smtClean="0"/>
              <a:t>Parasympathetic supply for involuntary muscles of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Respiratory 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2438400" cy="4873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Alar plates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medial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lateral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1-General </a:t>
            </a:r>
            <a:r>
              <a:rPr lang="en-US" dirty="0" smtClean="0"/>
              <a:t>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Special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visceral </a:t>
            </a:r>
            <a:r>
              <a:rPr lang="en-US" dirty="0" smtClean="0"/>
              <a:t>afferent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2-Special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somatic </a:t>
            </a:r>
            <a:r>
              <a:rPr lang="en-US" dirty="0" smtClean="0"/>
              <a:t>afferent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3-General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somatic </a:t>
            </a:r>
            <a:r>
              <a:rPr lang="en-US" dirty="0" smtClean="0"/>
              <a:t>afferent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1864</Words>
  <Application>Microsoft Office PowerPoint</Application>
  <PresentationFormat>On-screen Show (4:3)</PresentationFormat>
  <Paragraphs>250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Arial Black</vt:lpstr>
      <vt:lpstr>Calibri</vt:lpstr>
      <vt:lpstr>Times New Roman</vt:lpstr>
      <vt:lpstr>Wingdings</vt:lpstr>
      <vt:lpstr>Office Theme</vt:lpstr>
      <vt:lpstr>Development of:  RHOMBENCEPHALON</vt:lpstr>
      <vt:lpstr>PowerPoint Presentation</vt:lpstr>
      <vt:lpstr>PowerPoint Presentation</vt:lpstr>
      <vt:lpstr>1-Myelencephalon</vt:lpstr>
      <vt:lpstr>Basal plates</vt:lpstr>
      <vt:lpstr>1-Somatic efferent:</vt:lpstr>
      <vt:lpstr>2-Special visceral efferent:</vt:lpstr>
      <vt:lpstr>3-General visceral efferent(involuntary muscles):</vt:lpstr>
      <vt:lpstr>Alar plates</vt:lpstr>
      <vt:lpstr>PowerPoint Presentation</vt:lpstr>
      <vt:lpstr>*Solitary nucleus </vt:lpstr>
      <vt:lpstr>2-Special somatic afferent:</vt:lpstr>
      <vt:lpstr>PowerPoint Presentation</vt:lpstr>
      <vt:lpstr>FORMATION OF CHOROID PLEXUS</vt:lpstr>
      <vt:lpstr> 2-Metencephalon:    A-Pons: Basal plate develops into : </vt:lpstr>
      <vt:lpstr>PowerPoint Presentation</vt:lpstr>
      <vt:lpstr>Solitary nucleus </vt:lpstr>
      <vt:lpstr>PowerPoint Presentation</vt:lpstr>
      <vt:lpstr>PowerPoint Presentation</vt:lpstr>
      <vt:lpstr>B-Cerebellum:</vt:lpstr>
      <vt:lpstr>PowerPoint Presentation</vt:lpstr>
      <vt:lpstr>PowerPoint Presentation</vt:lpstr>
      <vt:lpstr>Anatomy of the developing cerebellum</vt:lpstr>
      <vt:lpstr>PowerPoint Presentation</vt:lpstr>
      <vt:lpstr>PowerPoint Presentation</vt:lpstr>
      <vt:lpstr>MESENCEPHALON: (MIDBRAIN)</vt:lpstr>
      <vt:lpstr>PowerPoint Presentation</vt:lpstr>
      <vt:lpstr>PowerPoint Presentation</vt:lpstr>
      <vt:lpstr>PROSENCEPHALON: FOREBRAIN</vt:lpstr>
      <vt:lpstr>Diencephalon</vt:lpstr>
      <vt:lpstr>PowerPoint Presentation</vt:lpstr>
      <vt:lpstr>Diencephalon</vt:lpstr>
      <vt:lpstr>PowerPoint Presentation</vt:lpstr>
      <vt:lpstr>The Diencephalon</vt:lpstr>
      <vt:lpstr>Telencephalon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ANOMALIES</vt:lpstr>
      <vt:lpstr>PowerPoint Presentation</vt:lpstr>
      <vt:lpstr>PowerPoint Presentation</vt:lpstr>
      <vt:lpstr>PowerPoint Presentation</vt:lpstr>
      <vt:lpstr>NEURAL CREST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Rhombencephalon</dc:title>
  <dc:creator>Elaqssa</dc:creator>
  <cp:lastModifiedBy>Windows User</cp:lastModifiedBy>
  <cp:revision>76</cp:revision>
  <dcterms:created xsi:type="dcterms:W3CDTF">2006-08-16T00:00:00Z</dcterms:created>
  <dcterms:modified xsi:type="dcterms:W3CDTF">2019-12-14T10:23:50Z</dcterms:modified>
</cp:coreProperties>
</file>