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256" r:id="rId2"/>
    <p:sldId id="257" r:id="rId3"/>
    <p:sldId id="285" r:id="rId4"/>
    <p:sldId id="258" r:id="rId5"/>
    <p:sldId id="448" r:id="rId6"/>
    <p:sldId id="259" r:id="rId7"/>
    <p:sldId id="287" r:id="rId8"/>
    <p:sldId id="260" r:id="rId9"/>
    <p:sldId id="261" r:id="rId10"/>
    <p:sldId id="262" r:id="rId11"/>
    <p:sldId id="282" r:id="rId12"/>
    <p:sldId id="263" r:id="rId13"/>
    <p:sldId id="437" r:id="rId14"/>
    <p:sldId id="447" r:id="rId15"/>
    <p:sldId id="264" r:id="rId16"/>
    <p:sldId id="265" r:id="rId17"/>
    <p:sldId id="438" r:id="rId18"/>
    <p:sldId id="463" r:id="rId19"/>
    <p:sldId id="436" r:id="rId20"/>
    <p:sldId id="450" r:id="rId21"/>
    <p:sldId id="477" r:id="rId22"/>
    <p:sldId id="272" r:id="rId23"/>
    <p:sldId id="273" r:id="rId24"/>
    <p:sldId id="470" r:id="rId25"/>
    <p:sldId id="472" r:id="rId26"/>
    <p:sldId id="473" r:id="rId27"/>
    <p:sldId id="474" r:id="rId28"/>
    <p:sldId id="475" r:id="rId29"/>
    <p:sldId id="476" r:id="rId30"/>
    <p:sldId id="471"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1093C-B182-4332-B393-E0A44D5BE62A}" v="131" dt="2022-04-06T15:17:11.278"/>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1633" autoAdjust="0"/>
  </p:normalViewPr>
  <p:slideViewPr>
    <p:cSldViewPr>
      <p:cViewPr varScale="1">
        <p:scale>
          <a:sx n="60" d="100"/>
          <a:sy n="60" d="100"/>
        </p:scale>
        <p:origin x="16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49D1093C-B182-4332-B393-E0A44D5BE62A}"/>
    <pc:docChg chg="undo custSel addSld delSld modSld sldOrd">
      <pc:chgData name="NAMohammed" userId="818e9af9-07b9-4e66-926f-ccbf6f764297" providerId="ADAL" clId="{49D1093C-B182-4332-B393-E0A44D5BE62A}" dt="2022-04-06T15:17:11.278" v="223" actId="207"/>
      <pc:docMkLst>
        <pc:docMk/>
      </pc:docMkLst>
      <pc:sldChg chg="delSp modSp mod delAnim modAnim">
        <pc:chgData name="NAMohammed" userId="818e9af9-07b9-4e66-926f-ccbf6f764297" providerId="ADAL" clId="{49D1093C-B182-4332-B393-E0A44D5BE62A}" dt="2022-04-06T14:45:10.094" v="164" actId="114"/>
        <pc:sldMkLst>
          <pc:docMk/>
          <pc:sldMk cId="0" sldId="256"/>
        </pc:sldMkLst>
        <pc:spChg chg="mod">
          <ac:chgData name="NAMohammed" userId="818e9af9-07b9-4e66-926f-ccbf6f764297" providerId="ADAL" clId="{49D1093C-B182-4332-B393-E0A44D5BE62A}" dt="2022-04-06T14:45:10.094" v="164" actId="114"/>
          <ac:spMkLst>
            <pc:docMk/>
            <pc:sldMk cId="0" sldId="256"/>
            <ac:spMk id="2" creationId="{00000000-0000-0000-0000-000000000000}"/>
          </ac:spMkLst>
        </pc:spChg>
        <pc:spChg chg="del mod">
          <ac:chgData name="NAMohammed" userId="818e9af9-07b9-4e66-926f-ccbf6f764297" providerId="ADAL" clId="{49D1093C-B182-4332-B393-E0A44D5BE62A}" dt="2022-04-06T14:44:20.172" v="155" actId="478"/>
          <ac:spMkLst>
            <pc:docMk/>
            <pc:sldMk cId="0" sldId="256"/>
            <ac:spMk id="3" creationId="{00000000-0000-0000-0000-000000000000}"/>
          </ac:spMkLst>
        </pc:spChg>
      </pc:sldChg>
      <pc:sldChg chg="modSp mod">
        <pc:chgData name="NAMohammed" userId="818e9af9-07b9-4e66-926f-ccbf6f764297" providerId="ADAL" clId="{49D1093C-B182-4332-B393-E0A44D5BE62A}" dt="2022-04-06T15:17:11.278" v="223" actId="207"/>
        <pc:sldMkLst>
          <pc:docMk/>
          <pc:sldMk cId="0" sldId="257"/>
        </pc:sldMkLst>
        <pc:spChg chg="mod">
          <ac:chgData name="NAMohammed" userId="818e9af9-07b9-4e66-926f-ccbf6f764297" providerId="ADAL" clId="{49D1093C-B182-4332-B393-E0A44D5BE62A}" dt="2022-04-06T15:17:11.278" v="223" actId="207"/>
          <ac:spMkLst>
            <pc:docMk/>
            <pc:sldMk cId="0" sldId="257"/>
            <ac:spMk id="3" creationId="{00000000-0000-0000-0000-000000000000}"/>
          </ac:spMkLst>
        </pc:spChg>
      </pc:sldChg>
      <pc:sldChg chg="modSp">
        <pc:chgData name="NAMohammed" userId="818e9af9-07b9-4e66-926f-ccbf6f764297" providerId="ADAL" clId="{49D1093C-B182-4332-B393-E0A44D5BE62A}" dt="2022-04-06T14:48:59.126" v="178" actId="207"/>
        <pc:sldMkLst>
          <pc:docMk/>
          <pc:sldMk cId="0" sldId="259"/>
        </pc:sldMkLst>
        <pc:spChg chg="mod">
          <ac:chgData name="NAMohammed" userId="818e9af9-07b9-4e66-926f-ccbf6f764297" providerId="ADAL" clId="{49D1093C-B182-4332-B393-E0A44D5BE62A}" dt="2022-04-06T14:48:59.126" v="178" actId="207"/>
          <ac:spMkLst>
            <pc:docMk/>
            <pc:sldMk cId="0" sldId="259"/>
            <ac:spMk id="3" creationId="{00000000-0000-0000-0000-000000000000}"/>
          </ac:spMkLst>
        </pc:spChg>
      </pc:sldChg>
      <pc:sldChg chg="modSp">
        <pc:chgData name="NAMohammed" userId="818e9af9-07b9-4e66-926f-ccbf6f764297" providerId="ADAL" clId="{49D1093C-B182-4332-B393-E0A44D5BE62A}" dt="2022-04-06T14:50:10.767" v="182" actId="20577"/>
        <pc:sldMkLst>
          <pc:docMk/>
          <pc:sldMk cId="0" sldId="260"/>
        </pc:sldMkLst>
        <pc:spChg chg="mod">
          <ac:chgData name="NAMohammed" userId="818e9af9-07b9-4e66-926f-ccbf6f764297" providerId="ADAL" clId="{49D1093C-B182-4332-B393-E0A44D5BE62A}" dt="2022-04-06T14:50:10.767" v="182" actId="20577"/>
          <ac:spMkLst>
            <pc:docMk/>
            <pc:sldMk cId="0" sldId="260"/>
            <ac:spMk id="3" creationId="{00000000-0000-0000-0000-000000000000}"/>
          </ac:spMkLst>
        </pc:spChg>
      </pc:sldChg>
      <pc:sldChg chg="modSp mod">
        <pc:chgData name="NAMohammed" userId="818e9af9-07b9-4e66-926f-ccbf6f764297" providerId="ADAL" clId="{49D1093C-B182-4332-B393-E0A44D5BE62A}" dt="2022-04-06T14:51:26.987" v="185" actId="14100"/>
        <pc:sldMkLst>
          <pc:docMk/>
          <pc:sldMk cId="0" sldId="261"/>
        </pc:sldMkLst>
        <pc:spChg chg="mod">
          <ac:chgData name="NAMohammed" userId="818e9af9-07b9-4e66-926f-ccbf6f764297" providerId="ADAL" clId="{49D1093C-B182-4332-B393-E0A44D5BE62A}" dt="2022-04-06T14:51:26.987" v="185" actId="14100"/>
          <ac:spMkLst>
            <pc:docMk/>
            <pc:sldMk cId="0" sldId="261"/>
            <ac:spMk id="3" creationId="{00000000-0000-0000-0000-000000000000}"/>
          </ac:spMkLst>
        </pc:spChg>
      </pc:sldChg>
      <pc:sldChg chg="modSp">
        <pc:chgData name="NAMohammed" userId="818e9af9-07b9-4e66-926f-ccbf6f764297" providerId="ADAL" clId="{49D1093C-B182-4332-B393-E0A44D5BE62A}" dt="2022-04-06T14:51:45.492" v="187" actId="113"/>
        <pc:sldMkLst>
          <pc:docMk/>
          <pc:sldMk cId="0" sldId="262"/>
        </pc:sldMkLst>
        <pc:spChg chg="mod">
          <ac:chgData name="NAMohammed" userId="818e9af9-07b9-4e66-926f-ccbf6f764297" providerId="ADAL" clId="{49D1093C-B182-4332-B393-E0A44D5BE62A}" dt="2022-04-06T14:51:45.492" v="187" actId="113"/>
          <ac:spMkLst>
            <pc:docMk/>
            <pc:sldMk cId="0" sldId="262"/>
            <ac:spMk id="3" creationId="{00000000-0000-0000-0000-000000000000}"/>
          </ac:spMkLst>
        </pc:spChg>
      </pc:sldChg>
      <pc:sldChg chg="del ord">
        <pc:chgData name="NAMohammed" userId="818e9af9-07b9-4e66-926f-ccbf6f764297" providerId="ADAL" clId="{49D1093C-B182-4332-B393-E0A44D5BE62A}" dt="2022-04-06T15:09:38.131" v="206" actId="2696"/>
        <pc:sldMkLst>
          <pc:docMk/>
          <pc:sldMk cId="0" sldId="267"/>
        </pc:sldMkLst>
      </pc:sldChg>
      <pc:sldChg chg="del">
        <pc:chgData name="NAMohammed" userId="818e9af9-07b9-4e66-926f-ccbf6f764297" providerId="ADAL" clId="{49D1093C-B182-4332-B393-E0A44D5BE62A}" dt="2022-04-06T15:09:41.457" v="207" actId="2696"/>
        <pc:sldMkLst>
          <pc:docMk/>
          <pc:sldMk cId="0" sldId="268"/>
        </pc:sldMkLst>
      </pc:sldChg>
      <pc:sldChg chg="del">
        <pc:chgData name="NAMohammed" userId="818e9af9-07b9-4e66-926f-ccbf6f764297" providerId="ADAL" clId="{49D1093C-B182-4332-B393-E0A44D5BE62A}" dt="2022-04-06T15:09:44.988" v="208" actId="2696"/>
        <pc:sldMkLst>
          <pc:docMk/>
          <pc:sldMk cId="0" sldId="269"/>
        </pc:sldMkLst>
      </pc:sldChg>
      <pc:sldChg chg="del">
        <pc:chgData name="NAMohammed" userId="818e9af9-07b9-4e66-926f-ccbf6f764297" providerId="ADAL" clId="{49D1093C-B182-4332-B393-E0A44D5BE62A}" dt="2022-04-06T15:09:51.095" v="209" actId="2696"/>
        <pc:sldMkLst>
          <pc:docMk/>
          <pc:sldMk cId="0" sldId="270"/>
        </pc:sldMkLst>
      </pc:sldChg>
      <pc:sldChg chg="del">
        <pc:chgData name="NAMohammed" userId="818e9af9-07b9-4e66-926f-ccbf6f764297" providerId="ADAL" clId="{49D1093C-B182-4332-B393-E0A44D5BE62A}" dt="2022-04-06T15:09:54.805" v="210" actId="2696"/>
        <pc:sldMkLst>
          <pc:docMk/>
          <pc:sldMk cId="0" sldId="271"/>
        </pc:sldMkLst>
      </pc:sldChg>
      <pc:sldChg chg="modSp mod">
        <pc:chgData name="NAMohammed" userId="818e9af9-07b9-4e66-926f-ccbf6f764297" providerId="ADAL" clId="{49D1093C-B182-4332-B393-E0A44D5BE62A}" dt="2022-04-06T15:10:34.700" v="212" actId="20577"/>
        <pc:sldMkLst>
          <pc:docMk/>
          <pc:sldMk cId="0" sldId="272"/>
        </pc:sldMkLst>
        <pc:spChg chg="mod">
          <ac:chgData name="NAMohammed" userId="818e9af9-07b9-4e66-926f-ccbf6f764297" providerId="ADAL" clId="{49D1093C-B182-4332-B393-E0A44D5BE62A}" dt="2022-04-06T15:10:34.700" v="212" actId="20577"/>
          <ac:spMkLst>
            <pc:docMk/>
            <pc:sldMk cId="0" sldId="272"/>
            <ac:spMk id="2" creationId="{00000000-0000-0000-0000-000000000000}"/>
          </ac:spMkLst>
        </pc:spChg>
      </pc:sldChg>
      <pc:sldChg chg="del">
        <pc:chgData name="NAMohammed" userId="818e9af9-07b9-4e66-926f-ccbf6f764297" providerId="ADAL" clId="{49D1093C-B182-4332-B393-E0A44D5BE62A}" dt="2022-04-06T15:13:51.934" v="214" actId="2696"/>
        <pc:sldMkLst>
          <pc:docMk/>
          <pc:sldMk cId="0" sldId="276"/>
        </pc:sldMkLst>
      </pc:sldChg>
      <pc:sldChg chg="del">
        <pc:chgData name="NAMohammed" userId="818e9af9-07b9-4e66-926f-ccbf6f764297" providerId="ADAL" clId="{49D1093C-B182-4332-B393-E0A44D5BE62A}" dt="2022-04-06T14:41:03.162" v="43" actId="2696"/>
        <pc:sldMkLst>
          <pc:docMk/>
          <pc:sldMk cId="0" sldId="278"/>
        </pc:sldMkLst>
      </pc:sldChg>
      <pc:sldChg chg="del">
        <pc:chgData name="NAMohammed" userId="818e9af9-07b9-4e66-926f-ccbf6f764297" providerId="ADAL" clId="{49D1093C-B182-4332-B393-E0A44D5BE62A}" dt="2022-04-06T14:41:12.956" v="44" actId="2696"/>
        <pc:sldMkLst>
          <pc:docMk/>
          <pc:sldMk cId="0" sldId="279"/>
        </pc:sldMkLst>
      </pc:sldChg>
      <pc:sldChg chg="del">
        <pc:chgData name="NAMohammed" userId="818e9af9-07b9-4e66-926f-ccbf6f764297" providerId="ADAL" clId="{49D1093C-B182-4332-B393-E0A44D5BE62A}" dt="2022-04-06T14:41:16.983" v="45" actId="2696"/>
        <pc:sldMkLst>
          <pc:docMk/>
          <pc:sldMk cId="0" sldId="280"/>
        </pc:sldMkLst>
      </pc:sldChg>
      <pc:sldChg chg="modSp">
        <pc:chgData name="NAMohammed" userId="818e9af9-07b9-4e66-926f-ccbf6f764297" providerId="ADAL" clId="{49D1093C-B182-4332-B393-E0A44D5BE62A}" dt="2022-04-06T14:53:34.822" v="188" actId="33524"/>
        <pc:sldMkLst>
          <pc:docMk/>
          <pc:sldMk cId="0" sldId="282"/>
        </pc:sldMkLst>
        <pc:spChg chg="mod">
          <ac:chgData name="NAMohammed" userId="818e9af9-07b9-4e66-926f-ccbf6f764297" providerId="ADAL" clId="{49D1093C-B182-4332-B393-E0A44D5BE62A}" dt="2022-04-06T14:53:34.822" v="188" actId="33524"/>
          <ac:spMkLst>
            <pc:docMk/>
            <pc:sldMk cId="0" sldId="282"/>
            <ac:spMk id="3" creationId="{00000000-0000-0000-0000-000000000000}"/>
          </ac:spMkLst>
        </pc:spChg>
      </pc:sldChg>
      <pc:sldChg chg="add del">
        <pc:chgData name="NAMohammed" userId="818e9af9-07b9-4e66-926f-ccbf6f764297" providerId="ADAL" clId="{49D1093C-B182-4332-B393-E0A44D5BE62A}" dt="2022-04-06T14:41:39.621" v="48" actId="2696"/>
        <pc:sldMkLst>
          <pc:docMk/>
          <pc:sldMk cId="0" sldId="283"/>
        </pc:sldMkLst>
      </pc:sldChg>
      <pc:sldChg chg="modSp mod">
        <pc:chgData name="NAMohammed" userId="818e9af9-07b9-4e66-926f-ccbf6f764297" providerId="ADAL" clId="{49D1093C-B182-4332-B393-E0A44D5BE62A}" dt="2022-04-06T14:49:37.123" v="180" actId="14100"/>
        <pc:sldMkLst>
          <pc:docMk/>
          <pc:sldMk cId="0" sldId="287"/>
        </pc:sldMkLst>
        <pc:picChg chg="mod">
          <ac:chgData name="NAMohammed" userId="818e9af9-07b9-4e66-926f-ccbf6f764297" providerId="ADAL" clId="{49D1093C-B182-4332-B393-E0A44D5BE62A}" dt="2022-04-06T14:49:37.123" v="180" actId="14100"/>
          <ac:picMkLst>
            <pc:docMk/>
            <pc:sldMk cId="0" sldId="287"/>
            <ac:picMk id="86018" creationId="{00000000-0000-0000-0000-000000000000}"/>
          </ac:picMkLst>
        </pc:picChg>
      </pc:sldChg>
      <pc:sldChg chg="del">
        <pc:chgData name="NAMohammed" userId="818e9af9-07b9-4e66-926f-ccbf6f764297" providerId="ADAL" clId="{49D1093C-B182-4332-B393-E0A44D5BE62A}" dt="2022-04-06T14:40:36.959" v="42" actId="2696"/>
        <pc:sldMkLst>
          <pc:docMk/>
          <pc:sldMk cId="0" sldId="290"/>
        </pc:sldMkLst>
      </pc:sldChg>
      <pc:sldChg chg="del">
        <pc:chgData name="NAMohammed" userId="818e9af9-07b9-4e66-926f-ccbf6f764297" providerId="ADAL" clId="{49D1093C-B182-4332-B393-E0A44D5BE62A}" dt="2022-04-06T14:40:30.393" v="40" actId="2696"/>
        <pc:sldMkLst>
          <pc:docMk/>
          <pc:sldMk cId="0" sldId="291"/>
        </pc:sldMkLst>
      </pc:sldChg>
      <pc:sldChg chg="del">
        <pc:chgData name="NAMohammed" userId="818e9af9-07b9-4e66-926f-ccbf6f764297" providerId="ADAL" clId="{49D1093C-B182-4332-B393-E0A44D5BE62A}" dt="2022-04-06T14:40:24.652" v="38" actId="2696"/>
        <pc:sldMkLst>
          <pc:docMk/>
          <pc:sldMk cId="0" sldId="292"/>
        </pc:sldMkLst>
      </pc:sldChg>
      <pc:sldChg chg="del">
        <pc:chgData name="NAMohammed" userId="818e9af9-07b9-4e66-926f-ccbf6f764297" providerId="ADAL" clId="{49D1093C-B182-4332-B393-E0A44D5BE62A}" dt="2022-04-06T14:40:21.259" v="37" actId="2696"/>
        <pc:sldMkLst>
          <pc:docMk/>
          <pc:sldMk cId="0" sldId="293"/>
        </pc:sldMkLst>
      </pc:sldChg>
      <pc:sldChg chg="del">
        <pc:chgData name="NAMohammed" userId="818e9af9-07b9-4e66-926f-ccbf6f764297" providerId="ADAL" clId="{49D1093C-B182-4332-B393-E0A44D5BE62A}" dt="2022-04-06T14:40:12.052" v="35" actId="2696"/>
        <pc:sldMkLst>
          <pc:docMk/>
          <pc:sldMk cId="0" sldId="297"/>
        </pc:sldMkLst>
      </pc:sldChg>
      <pc:sldChg chg="del">
        <pc:chgData name="NAMohammed" userId="818e9af9-07b9-4e66-926f-ccbf6f764297" providerId="ADAL" clId="{49D1093C-B182-4332-B393-E0A44D5BE62A}" dt="2022-04-06T14:39:56.613" v="32" actId="2696"/>
        <pc:sldMkLst>
          <pc:docMk/>
          <pc:sldMk cId="0" sldId="298"/>
        </pc:sldMkLst>
      </pc:sldChg>
      <pc:sldChg chg="del">
        <pc:chgData name="NAMohammed" userId="818e9af9-07b9-4e66-926f-ccbf6f764297" providerId="ADAL" clId="{49D1093C-B182-4332-B393-E0A44D5BE62A}" dt="2022-04-06T14:39:54.121" v="31" actId="2696"/>
        <pc:sldMkLst>
          <pc:docMk/>
          <pc:sldMk cId="0" sldId="299"/>
        </pc:sldMkLst>
      </pc:sldChg>
      <pc:sldChg chg="del">
        <pc:chgData name="NAMohammed" userId="818e9af9-07b9-4e66-926f-ccbf6f764297" providerId="ADAL" clId="{49D1093C-B182-4332-B393-E0A44D5BE62A}" dt="2022-04-06T14:39:51.143" v="30" actId="2696"/>
        <pc:sldMkLst>
          <pc:docMk/>
          <pc:sldMk cId="0" sldId="300"/>
        </pc:sldMkLst>
      </pc:sldChg>
      <pc:sldChg chg="del">
        <pc:chgData name="NAMohammed" userId="818e9af9-07b9-4e66-926f-ccbf6f764297" providerId="ADAL" clId="{49D1093C-B182-4332-B393-E0A44D5BE62A}" dt="2022-04-06T14:39:47.285" v="29" actId="2696"/>
        <pc:sldMkLst>
          <pc:docMk/>
          <pc:sldMk cId="0" sldId="301"/>
        </pc:sldMkLst>
      </pc:sldChg>
      <pc:sldChg chg="del">
        <pc:chgData name="NAMohammed" userId="818e9af9-07b9-4e66-926f-ccbf6f764297" providerId="ADAL" clId="{49D1093C-B182-4332-B393-E0A44D5BE62A}" dt="2022-04-06T14:39:41.054" v="27" actId="2696"/>
        <pc:sldMkLst>
          <pc:docMk/>
          <pc:sldMk cId="0" sldId="302"/>
        </pc:sldMkLst>
      </pc:sldChg>
      <pc:sldChg chg="del">
        <pc:chgData name="NAMohammed" userId="818e9af9-07b9-4e66-926f-ccbf6f764297" providerId="ADAL" clId="{49D1093C-B182-4332-B393-E0A44D5BE62A}" dt="2022-04-06T14:39:37.897" v="26" actId="2696"/>
        <pc:sldMkLst>
          <pc:docMk/>
          <pc:sldMk cId="0" sldId="303"/>
        </pc:sldMkLst>
      </pc:sldChg>
      <pc:sldChg chg="del">
        <pc:chgData name="NAMohammed" userId="818e9af9-07b9-4e66-926f-ccbf6f764297" providerId="ADAL" clId="{49D1093C-B182-4332-B393-E0A44D5BE62A}" dt="2022-04-06T14:39:29.076" v="24" actId="2696"/>
        <pc:sldMkLst>
          <pc:docMk/>
          <pc:sldMk cId="0" sldId="304"/>
        </pc:sldMkLst>
      </pc:sldChg>
      <pc:sldChg chg="del">
        <pc:chgData name="NAMohammed" userId="818e9af9-07b9-4e66-926f-ccbf6f764297" providerId="ADAL" clId="{49D1093C-B182-4332-B393-E0A44D5BE62A}" dt="2022-04-06T14:39:25.163" v="23" actId="2696"/>
        <pc:sldMkLst>
          <pc:docMk/>
          <pc:sldMk cId="0" sldId="305"/>
        </pc:sldMkLst>
      </pc:sldChg>
      <pc:sldChg chg="del">
        <pc:chgData name="NAMohammed" userId="818e9af9-07b9-4e66-926f-ccbf6f764297" providerId="ADAL" clId="{49D1093C-B182-4332-B393-E0A44D5BE62A}" dt="2022-04-06T14:39:21.761" v="22" actId="2696"/>
        <pc:sldMkLst>
          <pc:docMk/>
          <pc:sldMk cId="0" sldId="306"/>
        </pc:sldMkLst>
      </pc:sldChg>
      <pc:sldChg chg="del">
        <pc:chgData name="NAMohammed" userId="818e9af9-07b9-4e66-926f-ccbf6f764297" providerId="ADAL" clId="{49D1093C-B182-4332-B393-E0A44D5BE62A}" dt="2022-04-06T14:39:16.292" v="20" actId="2696"/>
        <pc:sldMkLst>
          <pc:docMk/>
          <pc:sldMk cId="0" sldId="307"/>
        </pc:sldMkLst>
      </pc:sldChg>
      <pc:sldChg chg="del">
        <pc:chgData name="NAMohammed" userId="818e9af9-07b9-4e66-926f-ccbf6f764297" providerId="ADAL" clId="{49D1093C-B182-4332-B393-E0A44D5BE62A}" dt="2022-04-06T14:39:13.018" v="19" actId="2696"/>
        <pc:sldMkLst>
          <pc:docMk/>
          <pc:sldMk cId="0" sldId="309"/>
        </pc:sldMkLst>
      </pc:sldChg>
      <pc:sldChg chg="del">
        <pc:chgData name="NAMohammed" userId="818e9af9-07b9-4e66-926f-ccbf6f764297" providerId="ADAL" clId="{49D1093C-B182-4332-B393-E0A44D5BE62A}" dt="2022-04-06T14:39:09.286" v="18" actId="2696"/>
        <pc:sldMkLst>
          <pc:docMk/>
          <pc:sldMk cId="0" sldId="310"/>
        </pc:sldMkLst>
      </pc:sldChg>
      <pc:sldChg chg="del">
        <pc:chgData name="NAMohammed" userId="818e9af9-07b9-4e66-926f-ccbf6f764297" providerId="ADAL" clId="{49D1093C-B182-4332-B393-E0A44D5BE62A}" dt="2022-04-06T14:39:05.106" v="17" actId="2696"/>
        <pc:sldMkLst>
          <pc:docMk/>
          <pc:sldMk cId="0" sldId="315"/>
        </pc:sldMkLst>
      </pc:sldChg>
      <pc:sldChg chg="del">
        <pc:chgData name="NAMohammed" userId="818e9af9-07b9-4e66-926f-ccbf6f764297" providerId="ADAL" clId="{49D1093C-B182-4332-B393-E0A44D5BE62A}" dt="2022-04-06T14:38:59.855" v="16" actId="2696"/>
        <pc:sldMkLst>
          <pc:docMk/>
          <pc:sldMk cId="0" sldId="316"/>
        </pc:sldMkLst>
      </pc:sldChg>
      <pc:sldChg chg="del">
        <pc:chgData name="NAMohammed" userId="818e9af9-07b9-4e66-926f-ccbf6f764297" providerId="ADAL" clId="{49D1093C-B182-4332-B393-E0A44D5BE62A}" dt="2022-04-06T14:38:51.664" v="14" actId="2696"/>
        <pc:sldMkLst>
          <pc:docMk/>
          <pc:sldMk cId="0" sldId="317"/>
        </pc:sldMkLst>
      </pc:sldChg>
      <pc:sldChg chg="del">
        <pc:chgData name="NAMohammed" userId="818e9af9-07b9-4e66-926f-ccbf6f764297" providerId="ADAL" clId="{49D1093C-B182-4332-B393-E0A44D5BE62A}" dt="2022-04-06T14:38:33.183" v="10" actId="2696"/>
        <pc:sldMkLst>
          <pc:docMk/>
          <pc:sldMk cId="0" sldId="318"/>
        </pc:sldMkLst>
      </pc:sldChg>
      <pc:sldChg chg="del">
        <pc:chgData name="NAMohammed" userId="818e9af9-07b9-4e66-926f-ccbf6f764297" providerId="ADAL" clId="{49D1093C-B182-4332-B393-E0A44D5BE62A}" dt="2022-04-06T14:38:29.539" v="9" actId="2696"/>
        <pc:sldMkLst>
          <pc:docMk/>
          <pc:sldMk cId="0" sldId="319"/>
        </pc:sldMkLst>
      </pc:sldChg>
      <pc:sldChg chg="del">
        <pc:chgData name="NAMohammed" userId="818e9af9-07b9-4e66-926f-ccbf6f764297" providerId="ADAL" clId="{49D1093C-B182-4332-B393-E0A44D5BE62A}" dt="2022-04-06T14:38:24.756" v="8" actId="2696"/>
        <pc:sldMkLst>
          <pc:docMk/>
          <pc:sldMk cId="0" sldId="320"/>
        </pc:sldMkLst>
      </pc:sldChg>
      <pc:sldChg chg="del">
        <pc:chgData name="NAMohammed" userId="818e9af9-07b9-4e66-926f-ccbf6f764297" providerId="ADAL" clId="{49D1093C-B182-4332-B393-E0A44D5BE62A}" dt="2022-04-06T14:38:22.032" v="7" actId="2696"/>
        <pc:sldMkLst>
          <pc:docMk/>
          <pc:sldMk cId="0" sldId="321"/>
        </pc:sldMkLst>
      </pc:sldChg>
      <pc:sldChg chg="del">
        <pc:chgData name="NAMohammed" userId="818e9af9-07b9-4e66-926f-ccbf6f764297" providerId="ADAL" clId="{49D1093C-B182-4332-B393-E0A44D5BE62A}" dt="2022-04-06T14:38:15.354" v="6" actId="2696"/>
        <pc:sldMkLst>
          <pc:docMk/>
          <pc:sldMk cId="0" sldId="322"/>
        </pc:sldMkLst>
      </pc:sldChg>
      <pc:sldChg chg="del">
        <pc:chgData name="NAMohammed" userId="818e9af9-07b9-4e66-926f-ccbf6f764297" providerId="ADAL" clId="{49D1093C-B182-4332-B393-E0A44D5BE62A}" dt="2022-04-06T14:38:01.850" v="5" actId="2696"/>
        <pc:sldMkLst>
          <pc:docMk/>
          <pc:sldMk cId="0" sldId="324"/>
        </pc:sldMkLst>
      </pc:sldChg>
      <pc:sldChg chg="del">
        <pc:chgData name="NAMohammed" userId="818e9af9-07b9-4e66-926f-ccbf6f764297" providerId="ADAL" clId="{49D1093C-B182-4332-B393-E0A44D5BE62A}" dt="2022-04-06T14:37:57.975" v="4" actId="2696"/>
        <pc:sldMkLst>
          <pc:docMk/>
          <pc:sldMk cId="0" sldId="325"/>
        </pc:sldMkLst>
      </pc:sldChg>
      <pc:sldChg chg="del">
        <pc:chgData name="NAMohammed" userId="818e9af9-07b9-4e66-926f-ccbf6f764297" providerId="ADAL" clId="{49D1093C-B182-4332-B393-E0A44D5BE62A}" dt="2022-04-06T14:37:53.409" v="3" actId="2696"/>
        <pc:sldMkLst>
          <pc:docMk/>
          <pc:sldMk cId="0" sldId="326"/>
        </pc:sldMkLst>
      </pc:sldChg>
      <pc:sldChg chg="del">
        <pc:chgData name="NAMohammed" userId="818e9af9-07b9-4e66-926f-ccbf6f764297" providerId="ADAL" clId="{49D1093C-B182-4332-B393-E0A44D5BE62A}" dt="2022-04-06T14:37:49.910" v="2" actId="2696"/>
        <pc:sldMkLst>
          <pc:docMk/>
          <pc:sldMk cId="0" sldId="327"/>
        </pc:sldMkLst>
      </pc:sldChg>
      <pc:sldChg chg="del">
        <pc:chgData name="NAMohammed" userId="818e9af9-07b9-4e66-926f-ccbf6f764297" providerId="ADAL" clId="{49D1093C-B182-4332-B393-E0A44D5BE62A}" dt="2022-04-06T14:37:44.364" v="1" actId="2696"/>
        <pc:sldMkLst>
          <pc:docMk/>
          <pc:sldMk cId="0" sldId="328"/>
        </pc:sldMkLst>
      </pc:sldChg>
      <pc:sldChg chg="del">
        <pc:chgData name="NAMohammed" userId="818e9af9-07b9-4e66-926f-ccbf6f764297" providerId="ADAL" clId="{49D1093C-B182-4332-B393-E0A44D5BE62A}" dt="2022-04-06T14:37:40.571" v="0" actId="2696"/>
        <pc:sldMkLst>
          <pc:docMk/>
          <pc:sldMk cId="0" sldId="330"/>
        </pc:sldMkLst>
      </pc:sldChg>
      <pc:sldChg chg="modSp mod">
        <pc:chgData name="NAMohammed" userId="818e9af9-07b9-4e66-926f-ccbf6f764297" providerId="ADAL" clId="{49D1093C-B182-4332-B393-E0A44D5BE62A}" dt="2022-04-06T15:03:30.829" v="194" actId="14100"/>
        <pc:sldMkLst>
          <pc:docMk/>
          <pc:sldMk cId="0" sldId="436"/>
        </pc:sldMkLst>
        <pc:spChg chg="mod">
          <ac:chgData name="NAMohammed" userId="818e9af9-07b9-4e66-926f-ccbf6f764297" providerId="ADAL" clId="{49D1093C-B182-4332-B393-E0A44D5BE62A}" dt="2022-04-06T15:03:30.829" v="194" actId="14100"/>
          <ac:spMkLst>
            <pc:docMk/>
            <pc:sldMk cId="0" sldId="436"/>
            <ac:spMk id="3" creationId="{00000000-0000-0000-0000-000000000000}"/>
          </ac:spMkLst>
        </pc:spChg>
      </pc:sldChg>
      <pc:sldChg chg="ord">
        <pc:chgData name="NAMohammed" userId="818e9af9-07b9-4e66-926f-ccbf6f764297" providerId="ADAL" clId="{49D1093C-B182-4332-B393-E0A44D5BE62A}" dt="2022-04-06T15:09:21.078" v="205"/>
        <pc:sldMkLst>
          <pc:docMk/>
          <pc:sldMk cId="0" sldId="450"/>
        </pc:sldMkLst>
      </pc:sldChg>
      <pc:sldChg chg="del">
        <pc:chgData name="NAMohammed" userId="818e9af9-07b9-4e66-926f-ccbf6f764297" providerId="ADAL" clId="{49D1093C-B182-4332-B393-E0A44D5BE62A}" dt="2022-04-06T14:40:33.738" v="41" actId="2696"/>
        <pc:sldMkLst>
          <pc:docMk/>
          <pc:sldMk cId="0" sldId="451"/>
        </pc:sldMkLst>
      </pc:sldChg>
      <pc:sldChg chg="del">
        <pc:chgData name="NAMohammed" userId="818e9af9-07b9-4e66-926f-ccbf6f764297" providerId="ADAL" clId="{49D1093C-B182-4332-B393-E0A44D5BE62A}" dt="2022-04-06T14:40:27.936" v="39" actId="2696"/>
        <pc:sldMkLst>
          <pc:docMk/>
          <pc:sldMk cId="0" sldId="452"/>
        </pc:sldMkLst>
      </pc:sldChg>
      <pc:sldChg chg="del">
        <pc:chgData name="NAMohammed" userId="818e9af9-07b9-4e66-926f-ccbf6f764297" providerId="ADAL" clId="{49D1093C-B182-4332-B393-E0A44D5BE62A}" dt="2022-04-06T14:40:17.107" v="36" actId="2696"/>
        <pc:sldMkLst>
          <pc:docMk/>
          <pc:sldMk cId="0" sldId="453"/>
        </pc:sldMkLst>
      </pc:sldChg>
      <pc:sldChg chg="del">
        <pc:chgData name="NAMohammed" userId="818e9af9-07b9-4e66-926f-ccbf6f764297" providerId="ADAL" clId="{49D1093C-B182-4332-B393-E0A44D5BE62A}" dt="2022-04-06T14:40:04.669" v="33" actId="2696"/>
        <pc:sldMkLst>
          <pc:docMk/>
          <pc:sldMk cId="0" sldId="454"/>
        </pc:sldMkLst>
      </pc:sldChg>
      <pc:sldChg chg="del">
        <pc:chgData name="NAMohammed" userId="818e9af9-07b9-4e66-926f-ccbf6f764297" providerId="ADAL" clId="{49D1093C-B182-4332-B393-E0A44D5BE62A}" dt="2022-04-06T14:39:44.231" v="28" actId="2696"/>
        <pc:sldMkLst>
          <pc:docMk/>
          <pc:sldMk cId="0" sldId="457"/>
        </pc:sldMkLst>
      </pc:sldChg>
      <pc:sldChg chg="del">
        <pc:chgData name="NAMohammed" userId="818e9af9-07b9-4e66-926f-ccbf6f764297" providerId="ADAL" clId="{49D1093C-B182-4332-B393-E0A44D5BE62A}" dt="2022-04-06T14:39:31.818" v="25" actId="2696"/>
        <pc:sldMkLst>
          <pc:docMk/>
          <pc:sldMk cId="0" sldId="458"/>
        </pc:sldMkLst>
      </pc:sldChg>
      <pc:sldChg chg="del">
        <pc:chgData name="NAMohammed" userId="818e9af9-07b9-4e66-926f-ccbf6f764297" providerId="ADAL" clId="{49D1093C-B182-4332-B393-E0A44D5BE62A}" dt="2022-04-06T14:38:42.311" v="12" actId="2696"/>
        <pc:sldMkLst>
          <pc:docMk/>
          <pc:sldMk cId="0" sldId="459"/>
        </pc:sldMkLst>
      </pc:sldChg>
      <pc:sldChg chg="del">
        <pc:chgData name="NAMohammed" userId="818e9af9-07b9-4e66-926f-ccbf6f764297" providerId="ADAL" clId="{49D1093C-B182-4332-B393-E0A44D5BE62A}" dt="2022-04-06T14:38:38.431" v="11" actId="2696"/>
        <pc:sldMkLst>
          <pc:docMk/>
          <pc:sldMk cId="0" sldId="460"/>
        </pc:sldMkLst>
      </pc:sldChg>
      <pc:sldChg chg="modSp mod">
        <pc:chgData name="NAMohammed" userId="818e9af9-07b9-4e66-926f-ccbf6f764297" providerId="ADAL" clId="{49D1093C-B182-4332-B393-E0A44D5BE62A}" dt="2022-04-06T15:04:20.467" v="201" actId="14100"/>
        <pc:sldMkLst>
          <pc:docMk/>
          <pc:sldMk cId="0" sldId="463"/>
        </pc:sldMkLst>
        <pc:spChg chg="mod">
          <ac:chgData name="NAMohammed" userId="818e9af9-07b9-4e66-926f-ccbf6f764297" providerId="ADAL" clId="{49D1093C-B182-4332-B393-E0A44D5BE62A}" dt="2022-04-06T15:04:00.286" v="196" actId="14100"/>
          <ac:spMkLst>
            <pc:docMk/>
            <pc:sldMk cId="0" sldId="463"/>
            <ac:spMk id="5" creationId="{00000000-0000-0000-0000-000000000000}"/>
          </ac:spMkLst>
        </pc:spChg>
        <pc:picChg chg="mod">
          <ac:chgData name="NAMohammed" userId="818e9af9-07b9-4e66-926f-ccbf6f764297" providerId="ADAL" clId="{49D1093C-B182-4332-B393-E0A44D5BE62A}" dt="2022-04-06T15:04:20.467" v="201" actId="14100"/>
          <ac:picMkLst>
            <pc:docMk/>
            <pc:sldMk cId="0" sldId="463"/>
            <ac:picMk id="80902" creationId="{00000000-0000-0000-0000-000000000000}"/>
          </ac:picMkLst>
        </pc:picChg>
      </pc:sldChg>
      <pc:sldChg chg="del">
        <pc:chgData name="NAMohammed" userId="818e9af9-07b9-4e66-926f-ccbf6f764297" providerId="ADAL" clId="{49D1093C-B182-4332-B393-E0A44D5BE62A}" dt="2022-04-06T14:40:08.882" v="34" actId="2696"/>
        <pc:sldMkLst>
          <pc:docMk/>
          <pc:sldMk cId="0" sldId="464"/>
        </pc:sldMkLst>
      </pc:sldChg>
      <pc:sldChg chg="modSp mod">
        <pc:chgData name="NAMohammed" userId="818e9af9-07b9-4e66-926f-ccbf6f764297" providerId="ADAL" clId="{49D1093C-B182-4332-B393-E0A44D5BE62A}" dt="2022-04-06T15:12:22.593" v="213" actId="14100"/>
        <pc:sldMkLst>
          <pc:docMk/>
          <pc:sldMk cId="0" sldId="470"/>
        </pc:sldMkLst>
        <pc:graphicFrameChg chg="mod modGraphic">
          <ac:chgData name="NAMohammed" userId="818e9af9-07b9-4e66-926f-ccbf6f764297" providerId="ADAL" clId="{49D1093C-B182-4332-B393-E0A44D5BE62A}" dt="2022-04-06T15:12:22.593" v="213" actId="14100"/>
          <ac:graphicFrameMkLst>
            <pc:docMk/>
            <pc:sldMk cId="0" sldId="470"/>
            <ac:graphicFrameMk id="4" creationId="{00000000-0000-0000-0000-000000000000}"/>
          </ac:graphicFrameMkLst>
        </pc:graphicFrameChg>
      </pc:sldChg>
      <pc:sldChg chg="addSp delSp modSp new mod">
        <pc:chgData name="NAMohammed" userId="818e9af9-07b9-4e66-926f-ccbf6f764297" providerId="ADAL" clId="{49D1093C-B182-4332-B393-E0A44D5BE62A}" dt="2022-04-06T15:15:58.919" v="221" actId="14100"/>
        <pc:sldMkLst>
          <pc:docMk/>
          <pc:sldMk cId="188951267" sldId="471"/>
        </pc:sldMkLst>
        <pc:spChg chg="del">
          <ac:chgData name="NAMohammed" userId="818e9af9-07b9-4e66-926f-ccbf6f764297" providerId="ADAL" clId="{49D1093C-B182-4332-B393-E0A44D5BE62A}" dt="2022-04-06T15:15:40.340" v="216"/>
          <ac:spMkLst>
            <pc:docMk/>
            <pc:sldMk cId="188951267" sldId="471"/>
            <ac:spMk id="3" creationId="{E301F97D-ADCD-4D70-B3B5-7DCF8F517A59}"/>
          </ac:spMkLst>
        </pc:spChg>
        <pc:picChg chg="add mod">
          <ac:chgData name="NAMohammed" userId="818e9af9-07b9-4e66-926f-ccbf6f764297" providerId="ADAL" clId="{49D1093C-B182-4332-B393-E0A44D5BE62A}" dt="2022-04-06T15:15:58.919" v="221" actId="14100"/>
          <ac:picMkLst>
            <pc:docMk/>
            <pc:sldMk cId="188951267" sldId="471"/>
            <ac:picMk id="4" creationId="{127AC77D-5782-43B2-8E8B-EB33CAA8C247}"/>
          </ac:picMkLst>
        </pc:picChg>
      </pc:sldChg>
      <pc:sldChg chg="del">
        <pc:chgData name="NAMohammed" userId="818e9af9-07b9-4e66-926f-ccbf6f764297" providerId="ADAL" clId="{49D1093C-B182-4332-B393-E0A44D5BE62A}" dt="2022-04-06T14:38:56.263" v="15" actId="2696"/>
        <pc:sldMkLst>
          <pc:docMk/>
          <pc:sldMk cId="0" sldId="473"/>
        </pc:sldMkLst>
      </pc:sldChg>
      <pc:sldChg chg="del">
        <pc:chgData name="NAMohammed" userId="818e9af9-07b9-4e66-926f-ccbf6f764297" providerId="ADAL" clId="{49D1093C-B182-4332-B393-E0A44D5BE62A}" dt="2022-04-06T14:38:45.959" v="13" actId="2696"/>
        <pc:sldMkLst>
          <pc:docMk/>
          <pc:sldMk cId="0" sldId="475"/>
        </pc:sldMkLst>
      </pc:sldChg>
      <pc:sldMasterChg chg="delSldLayout">
        <pc:chgData name="NAMohammed" userId="818e9af9-07b9-4e66-926f-ccbf6f764297" providerId="ADAL" clId="{49D1093C-B182-4332-B393-E0A44D5BE62A}" dt="2022-04-06T14:38:45.959" v="13" actId="2696"/>
        <pc:sldMasterMkLst>
          <pc:docMk/>
          <pc:sldMasterMk cId="0" sldId="2147483660"/>
        </pc:sldMasterMkLst>
        <pc:sldLayoutChg chg="del">
          <pc:chgData name="NAMohammed" userId="818e9af9-07b9-4e66-926f-ccbf6f764297" providerId="ADAL" clId="{49D1093C-B182-4332-B393-E0A44D5BE62A}" dt="2022-04-06T14:38:45.959" v="13" actId="2696"/>
          <pc:sldLayoutMkLst>
            <pc:docMk/>
            <pc:sldMasterMk cId="0" sldId="2147483660"/>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D66003-AEBF-46D3-92E8-6FEB6C60DF2B}" type="datetimeFigureOut">
              <a:rPr lang="ar-SA" smtClean="0"/>
              <a:pPr/>
              <a:t>15/10/1444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4340F7-94F9-44A5-958A-B05D9C2FB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96C6F-D473-4A14-89F1-B91ACCCF195F}" type="slidenum">
              <a:rPr lang="en-US"/>
              <a:pPr/>
              <a:t>5</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15/10/1444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pPr/>
              <a:t>15/10/1444</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620688"/>
            <a:ext cx="7772400" cy="5256584"/>
          </a:xfrm>
        </p:spPr>
        <p:txBody>
          <a:bodyPr>
            <a:noAutofit/>
          </a:bodyPr>
          <a:lstStyle/>
          <a:p>
            <a:pPr algn="ctr"/>
            <a:r>
              <a:rPr lang="en-US" sz="5400" b="1" dirty="0">
                <a:solidFill>
                  <a:srgbClr val="FF0000"/>
                </a:solidFill>
              </a:rPr>
              <a:t>CNS</a:t>
            </a:r>
            <a:br>
              <a:rPr lang="en-US" sz="5400" b="1" dirty="0">
                <a:solidFill>
                  <a:srgbClr val="FF0000"/>
                </a:solidFill>
              </a:rPr>
            </a:br>
            <a:r>
              <a:rPr lang="en-US" sz="5400" b="1" dirty="0">
                <a:solidFill>
                  <a:srgbClr val="FF0000"/>
                </a:solidFill>
              </a:rPr>
              <a:t>Motor Division</a:t>
            </a:r>
            <a:br>
              <a:rPr lang="en-US" sz="5400" b="1" dirty="0">
                <a:solidFill>
                  <a:srgbClr val="FF0000"/>
                </a:solidFill>
              </a:rPr>
            </a:br>
            <a:r>
              <a:rPr lang="en-US" sz="5400" b="1" dirty="0">
                <a:solidFill>
                  <a:srgbClr val="FF0000"/>
                </a:solidFill>
              </a:rPr>
              <a:t/>
            </a:r>
            <a:br>
              <a:rPr lang="en-US" sz="5400" b="1" dirty="0">
                <a:solidFill>
                  <a:srgbClr val="FF0000"/>
                </a:solidFill>
              </a:rPr>
            </a:br>
            <a:r>
              <a:rPr lang="en-US" sz="4000" b="1" i="1" dirty="0">
                <a:solidFill>
                  <a:srgbClr val="FF0000"/>
                </a:solidFill>
              </a:rPr>
              <a:t>By</a:t>
            </a:r>
            <a:r>
              <a:rPr lang="en-US" sz="4000" b="1" dirty="0">
                <a:solidFill>
                  <a:srgbClr val="FF0000"/>
                </a:solidFill>
              </a:rPr>
              <a:t/>
            </a:r>
            <a:br>
              <a:rPr lang="en-US" sz="4000" b="1" dirty="0">
                <a:solidFill>
                  <a:srgbClr val="FF0000"/>
                </a:solidFill>
              </a:rPr>
            </a:br>
            <a:r>
              <a:rPr lang="en-US" sz="4000" b="1" dirty="0">
                <a:solidFill>
                  <a:srgbClr val="FF0000"/>
                </a:solidFill>
              </a:rPr>
              <a:t/>
            </a:r>
            <a:br>
              <a:rPr lang="en-US" sz="4000" b="1" dirty="0">
                <a:solidFill>
                  <a:srgbClr val="FF0000"/>
                </a:solidFill>
              </a:rPr>
            </a:br>
            <a:r>
              <a:rPr lang="en-US" sz="4000" b="1" dirty="0">
                <a:solidFill>
                  <a:srgbClr val="FF0000"/>
                </a:solidFill>
              </a:rPr>
              <a:t>Dr. </a:t>
            </a:r>
            <a:r>
              <a:rPr lang="en-US" sz="4000" b="1" dirty="0" err="1">
                <a:solidFill>
                  <a:srgbClr val="FF0000"/>
                </a:solidFill>
              </a:rPr>
              <a:t>nour</a:t>
            </a:r>
            <a:r>
              <a:rPr lang="en-US" sz="4000" b="1" dirty="0">
                <a:solidFill>
                  <a:srgbClr val="FF0000"/>
                </a:solidFill>
              </a:rPr>
              <a:t> a. </a:t>
            </a:r>
            <a:r>
              <a:rPr lang="en-US" sz="4000" b="1" dirty="0" err="1">
                <a:solidFill>
                  <a:srgbClr val="FF0000"/>
                </a:solidFill>
              </a:rPr>
              <a:t>mohammed</a:t>
            </a:r>
            <a:r>
              <a:rPr lang="en-US" sz="4000" b="1" dirty="0">
                <a:solidFill>
                  <a:srgbClr val="FF0000"/>
                </a:solidFill>
              </a:rPr>
              <a:t/>
            </a:r>
            <a:br>
              <a:rPr lang="en-US" sz="4000" b="1" dirty="0">
                <a:solidFill>
                  <a:srgbClr val="FF0000"/>
                </a:solidFill>
              </a:rPr>
            </a:br>
            <a:r>
              <a:rPr lang="en-US" sz="4000" b="1" dirty="0" err="1">
                <a:solidFill>
                  <a:srgbClr val="FF0000"/>
                </a:solidFill>
              </a:rPr>
              <a:t>mutah</a:t>
            </a:r>
            <a:r>
              <a:rPr lang="en-US" sz="4000" b="1" dirty="0">
                <a:solidFill>
                  <a:srgbClr val="FF0000"/>
                </a:solidFill>
              </a:rPr>
              <a:t> school of medicine</a:t>
            </a:r>
            <a:r>
              <a:rPr lang="en-US" sz="5400" b="1" dirty="0">
                <a:solidFill>
                  <a:srgbClr val="FF0000"/>
                </a:solidFill>
              </a:rPr>
              <a:t/>
            </a:r>
            <a:br>
              <a:rPr lang="en-US" sz="5400" b="1" dirty="0">
                <a:solidFill>
                  <a:srgbClr val="FF0000"/>
                </a:solidFill>
              </a:rPr>
            </a:br>
            <a:endParaRPr lang="en-US" sz="5400" dirty="0">
              <a:solidFill>
                <a:srgbClr val="FF0000"/>
              </a:solidFill>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32656"/>
            <a:ext cx="8686800" cy="838200"/>
          </a:xfrm>
        </p:spPr>
        <p:txBody>
          <a:bodyPr/>
          <a:lstStyle/>
          <a:p>
            <a:r>
              <a:rPr lang="en-US" dirty="0"/>
              <a:t>central delay</a:t>
            </a:r>
          </a:p>
        </p:txBody>
      </p:sp>
      <p:sp>
        <p:nvSpPr>
          <p:cNvPr id="3" name="عنصر نائب للمحتوى 2"/>
          <p:cNvSpPr>
            <a:spLocks noGrp="1"/>
          </p:cNvSpPr>
          <p:nvPr>
            <p:ph idx="1"/>
          </p:nvPr>
        </p:nvSpPr>
        <p:spPr/>
        <p:txBody>
          <a:bodyPr/>
          <a:lstStyle/>
          <a:p>
            <a:pPr algn="l" rtl="0"/>
            <a:r>
              <a:rPr lang="en-US" dirty="0"/>
              <a:t> Transmission through a synapse takes </a:t>
            </a:r>
            <a:r>
              <a:rPr lang="en-US" b="1" dirty="0">
                <a:solidFill>
                  <a:srgbClr val="FF0000"/>
                </a:solidFill>
              </a:rPr>
              <a:t>0.5 </a:t>
            </a:r>
            <a:r>
              <a:rPr lang="en-US" b="1" dirty="0" err="1">
                <a:solidFill>
                  <a:srgbClr val="FF0000"/>
                </a:solidFill>
              </a:rPr>
              <a:t>ms.</a:t>
            </a:r>
            <a:r>
              <a:rPr lang="en-US" dirty="0"/>
              <a:t> </a:t>
            </a:r>
          </a:p>
          <a:p>
            <a:pPr algn="l" rtl="0"/>
            <a:r>
              <a:rPr lang="en-US" dirty="0"/>
              <a:t>If the central delay within this range, the reflex is monosynaptic, while if more than this (polysynaptic). </a:t>
            </a:r>
          </a:p>
          <a:p>
            <a:pPr algn="l" rtl="0"/>
            <a:r>
              <a:rPr lang="en-US" dirty="0"/>
              <a:t>The central delay = total reflex time - time taken in the afferent and in the efferent and the latent period of the muscle.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4-Irradiation:</a:t>
            </a:r>
            <a:r>
              <a:rPr lang="en-US" dirty="0"/>
              <a:t> </a:t>
            </a:r>
            <a:br>
              <a:rPr lang="en-US" dirty="0"/>
            </a:br>
            <a:endParaRPr lang="en-US" dirty="0"/>
          </a:p>
        </p:txBody>
      </p:sp>
      <p:sp>
        <p:nvSpPr>
          <p:cNvPr id="3" name="عنصر نائب للمحتوى 2"/>
          <p:cNvSpPr>
            <a:spLocks noGrp="1"/>
          </p:cNvSpPr>
          <p:nvPr>
            <p:ph idx="1"/>
          </p:nvPr>
        </p:nvSpPr>
        <p:spPr>
          <a:xfrm>
            <a:off x="214282" y="1214422"/>
            <a:ext cx="8777318" cy="5429288"/>
          </a:xfrm>
        </p:spPr>
        <p:txBody>
          <a:bodyPr>
            <a:normAutofit/>
          </a:bodyPr>
          <a:lstStyle/>
          <a:p>
            <a:r>
              <a:rPr lang="en-US" sz="3600" dirty="0">
                <a:latin typeface="Arabic Typesetting" pitchFamily="66" charset="-78"/>
                <a:cs typeface="Arabic Typesetting" pitchFamily="66" charset="-78"/>
              </a:rPr>
              <a:t>The extent of the reflex response depends on the intensity of the stimulus, thus the stronger the stimulus the more the activated neurons inside the C.N.S. and the more the extent of the response.  </a:t>
            </a:r>
          </a:p>
          <a:p>
            <a:r>
              <a:rPr lang="en-US" sz="3600" b="1" u="sng" dirty="0">
                <a:latin typeface="Arabic Typesetting" pitchFamily="66" charset="-78"/>
                <a:cs typeface="Arabic Typesetting" pitchFamily="66" charset="-78"/>
              </a:rPr>
              <a:t>Examples:</a:t>
            </a:r>
            <a:endParaRPr lang="en-US" sz="3600" dirty="0">
              <a:latin typeface="Arabic Typesetting" pitchFamily="66" charset="-78"/>
              <a:cs typeface="Arabic Typesetting" pitchFamily="66" charset="-78"/>
            </a:endParaRPr>
          </a:p>
          <a:p>
            <a:r>
              <a:rPr lang="en-US" sz="3600" dirty="0">
                <a:latin typeface="Arabic Typesetting" pitchFamily="66" charset="-78"/>
                <a:cs typeface="Arabic Typesetting" pitchFamily="66" charset="-78"/>
              </a:rPr>
              <a:t>a) weak   painful   stimulus of the sole of foot produces reflex flexion of the big toe only.</a:t>
            </a:r>
          </a:p>
          <a:p>
            <a:endParaRPr lang="en-US" sz="3600" dirty="0">
              <a:latin typeface="Arabic Typesetting" pitchFamily="66" charset="-78"/>
              <a:cs typeface="Arabic Typesetting" pitchFamily="66"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052736"/>
            <a:ext cx="8929718" cy="5805264"/>
          </a:xfrm>
        </p:spPr>
        <p:txBody>
          <a:bodyPr>
            <a:normAutofit/>
          </a:bodyPr>
          <a:lstStyle/>
          <a:p>
            <a:pPr algn="l" rtl="0"/>
            <a:r>
              <a:rPr lang="en-US" sz="3600" dirty="0">
                <a:latin typeface="Arabic Typesetting" pitchFamily="66" charset="-78"/>
                <a:cs typeface="Arabic Typesetting" pitchFamily="66" charset="-78"/>
              </a:rPr>
              <a:t>b) Increasing the strength of the same stimulus produces reflex flexion of the ankle, knee and hip leading to withdrawal of the whole lower limb.</a:t>
            </a:r>
          </a:p>
          <a:p>
            <a:pPr algn="l" rtl="0"/>
            <a:endParaRPr lang="en-US" sz="3600" dirty="0">
              <a:latin typeface="Arabic Typesetting" pitchFamily="66" charset="-78"/>
              <a:cs typeface="Arabic Typesetting" pitchFamily="66" charset="-78"/>
            </a:endParaRPr>
          </a:p>
          <a:p>
            <a:pPr algn="l" rtl="0"/>
            <a:r>
              <a:rPr lang="en-US" sz="3600" dirty="0">
                <a:latin typeface="Arabic Typesetting" pitchFamily="66" charset="-78"/>
                <a:cs typeface="Arabic Typesetting" pitchFamily="66" charset="-78"/>
              </a:rPr>
              <a:t>c) Crossed extensor reflex: Very strong stimulus also to the sole of the foot leads to withdrawal reflex in the stimulated limb and the other limb extends by irradiating the impulse, to support the body weight on the extended limb while the stimulated one is elevated.</a:t>
            </a:r>
          </a:p>
          <a:p>
            <a:pPr algn="l" rtl="0">
              <a:buNone/>
            </a:pPr>
            <a:endParaRPr lang="en-US" sz="3600" dirty="0">
              <a:latin typeface="Arabic Typesetting" pitchFamily="66" charset="-78"/>
              <a:cs typeface="Arabic Typesetting" pitchFamily="66"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86C68A34-158C-473A-BB47-F78BB5A4A7F2}" type="slidenum">
              <a:rPr lang="en-US"/>
              <a:pPr/>
              <a:t>13</a:t>
            </a:fld>
            <a:endParaRPr lang="en-US"/>
          </a:p>
        </p:txBody>
      </p:sp>
      <p:pic>
        <p:nvPicPr>
          <p:cNvPr id="79874" name="Picture 2" descr="D:\MEDIA\1738\173855.JPG"/>
          <p:cNvPicPr>
            <a:picLocks noChangeAspect="1" noChangeArrowheads="1"/>
          </p:cNvPicPr>
          <p:nvPr/>
        </p:nvPicPr>
        <p:blipFill>
          <a:blip r:embed="rId2" cstate="print"/>
          <a:srcRect t="-188" b="2917"/>
          <a:stretch>
            <a:fillRect/>
          </a:stretch>
        </p:blipFill>
        <p:spPr bwMode="auto">
          <a:xfrm>
            <a:off x="3613150" y="0"/>
            <a:ext cx="5530850" cy="6858000"/>
          </a:xfrm>
          <a:prstGeom prst="rect">
            <a:avLst/>
          </a:prstGeom>
          <a:noFill/>
        </p:spPr>
      </p:pic>
      <p:sp>
        <p:nvSpPr>
          <p:cNvPr id="79875" name="Text Box 3"/>
          <p:cNvSpPr txBox="1">
            <a:spLocks noChangeArrowheads="1"/>
          </p:cNvSpPr>
          <p:nvPr/>
        </p:nvSpPr>
        <p:spPr bwMode="auto">
          <a:xfrm>
            <a:off x="381000" y="2717800"/>
            <a:ext cx="2511425" cy="1554163"/>
          </a:xfrm>
          <a:prstGeom prst="rect">
            <a:avLst/>
          </a:prstGeom>
          <a:solidFill>
            <a:srgbClr val="CC99FF"/>
          </a:solidFill>
          <a:ln w="9525">
            <a:noFill/>
            <a:miter lim="800000"/>
            <a:headEnd/>
            <a:tailEnd/>
          </a:ln>
          <a:effectLst/>
        </p:spPr>
        <p:txBody>
          <a:bodyPr wrap="none">
            <a:spAutoFit/>
          </a:bodyPr>
          <a:lstStyle/>
          <a:p>
            <a:pPr eaLnBrk="1" hangingPunct="1"/>
            <a:r>
              <a:rPr lang="en-US" sz="3200">
                <a:latin typeface="Tahoma" pitchFamily="34" charset="0"/>
              </a:rPr>
              <a:t>Flexor </a:t>
            </a:r>
            <a:br>
              <a:rPr lang="en-US" sz="3200">
                <a:latin typeface="Tahoma" pitchFamily="34" charset="0"/>
              </a:rPr>
            </a:br>
            <a:r>
              <a:rPr lang="en-US" sz="3200">
                <a:latin typeface="Tahoma" pitchFamily="34" charset="0"/>
              </a:rPr>
              <a:t>(Withdrawal)</a:t>
            </a:r>
            <a:br>
              <a:rPr lang="en-US" sz="3200">
                <a:latin typeface="Tahoma" pitchFamily="34" charset="0"/>
              </a:rPr>
            </a:br>
            <a:r>
              <a:rPr lang="en-US" sz="3200">
                <a:latin typeface="Tahoma" pitchFamily="34" charset="0"/>
              </a:rPr>
              <a:t>Reflex</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DB848C4-E37C-4EEC-85D6-DFD7F3D41EDF}" type="slidenum">
              <a:rPr lang="en-US"/>
              <a:pPr/>
              <a:t>14</a:t>
            </a:fld>
            <a:endParaRPr lang="en-US"/>
          </a:p>
        </p:txBody>
      </p:sp>
      <p:pic>
        <p:nvPicPr>
          <p:cNvPr id="81922" name="Picture 2" descr="D:\MEDIA\1738\173856.JPG"/>
          <p:cNvPicPr>
            <a:picLocks noChangeAspect="1" noChangeArrowheads="1"/>
          </p:cNvPicPr>
          <p:nvPr/>
        </p:nvPicPr>
        <p:blipFill>
          <a:blip r:embed="rId2" cstate="print"/>
          <a:srcRect b="6000"/>
          <a:stretch>
            <a:fillRect/>
          </a:stretch>
        </p:blipFill>
        <p:spPr bwMode="auto">
          <a:xfrm>
            <a:off x="1447800" y="1588"/>
            <a:ext cx="7404100" cy="6856412"/>
          </a:xfrm>
          <a:prstGeom prst="rect">
            <a:avLst/>
          </a:prstGeom>
          <a:noFill/>
        </p:spPr>
      </p:pic>
      <p:sp>
        <p:nvSpPr>
          <p:cNvPr id="81923" name="Text Box 3"/>
          <p:cNvSpPr txBox="1">
            <a:spLocks noChangeArrowheads="1"/>
          </p:cNvSpPr>
          <p:nvPr/>
        </p:nvSpPr>
        <p:spPr bwMode="auto">
          <a:xfrm>
            <a:off x="0" y="3810000"/>
            <a:ext cx="1866900" cy="1554163"/>
          </a:xfrm>
          <a:prstGeom prst="rect">
            <a:avLst/>
          </a:prstGeom>
          <a:solidFill>
            <a:srgbClr val="FFFF99"/>
          </a:solidFill>
          <a:ln w="9525">
            <a:noFill/>
            <a:miter lim="800000"/>
            <a:headEnd/>
            <a:tailEnd/>
          </a:ln>
          <a:effectLst/>
        </p:spPr>
        <p:txBody>
          <a:bodyPr wrap="none">
            <a:spAutoFit/>
          </a:bodyPr>
          <a:lstStyle/>
          <a:p>
            <a:pPr eaLnBrk="1" hangingPunct="1"/>
            <a:r>
              <a:rPr lang="en-US" sz="3200">
                <a:latin typeface="Tahoma" pitchFamily="34" charset="0"/>
              </a:rPr>
              <a:t>Crossed </a:t>
            </a:r>
            <a:br>
              <a:rPr lang="en-US" sz="3200">
                <a:latin typeface="Tahoma" pitchFamily="34" charset="0"/>
              </a:rPr>
            </a:br>
            <a:r>
              <a:rPr lang="en-US" sz="3200">
                <a:latin typeface="Tahoma" pitchFamily="34" charset="0"/>
              </a:rPr>
              <a:t>Extensor </a:t>
            </a:r>
            <a:br>
              <a:rPr lang="en-US" sz="3200">
                <a:latin typeface="Tahoma" pitchFamily="34" charset="0"/>
              </a:rPr>
            </a:br>
            <a:r>
              <a:rPr lang="en-US" sz="3200">
                <a:latin typeface="Tahoma" pitchFamily="34" charset="0"/>
              </a:rPr>
              <a:t>Reflex</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5-Fatigue:</a:t>
            </a:r>
            <a:r>
              <a:rPr lang="en-US" dirty="0"/>
              <a:t> </a:t>
            </a:r>
            <a:br>
              <a:rPr lang="en-US" dirty="0"/>
            </a:br>
            <a:endParaRPr lang="en-US" dirty="0"/>
          </a:p>
        </p:txBody>
      </p:sp>
      <p:sp>
        <p:nvSpPr>
          <p:cNvPr id="3" name="عنصر نائب للمحتوى 2"/>
          <p:cNvSpPr>
            <a:spLocks noGrp="1"/>
          </p:cNvSpPr>
          <p:nvPr>
            <p:ph idx="1"/>
          </p:nvPr>
        </p:nvSpPr>
        <p:spPr/>
        <p:txBody>
          <a:bodyPr/>
          <a:lstStyle/>
          <a:p>
            <a:pPr algn="l" rtl="0"/>
            <a:r>
              <a:rPr lang="en-US" dirty="0"/>
              <a:t>It is defined as the decline in response after repetition of the reflex due to exhaustion of the chemical transmitter at the synapse. </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6-Reciprocal innervation: </a:t>
            </a:r>
            <a:r>
              <a:rPr lang="en-US" dirty="0"/>
              <a:t/>
            </a:r>
            <a:br>
              <a:rPr lang="en-US" dirty="0"/>
            </a:br>
            <a:endParaRPr lang="en-US" dirty="0"/>
          </a:p>
        </p:txBody>
      </p:sp>
      <p:sp>
        <p:nvSpPr>
          <p:cNvPr id="3" name="عنصر نائب للمحتوى 2"/>
          <p:cNvSpPr>
            <a:spLocks noGrp="1"/>
          </p:cNvSpPr>
          <p:nvPr>
            <p:ph idx="1"/>
          </p:nvPr>
        </p:nvSpPr>
        <p:spPr>
          <a:xfrm>
            <a:off x="304800" y="1639341"/>
            <a:ext cx="8686800" cy="4525963"/>
          </a:xfrm>
        </p:spPr>
        <p:txBody>
          <a:bodyPr>
            <a:normAutofit/>
          </a:bodyPr>
          <a:lstStyle/>
          <a:p>
            <a:pPr algn="l" rtl="0"/>
            <a:r>
              <a:rPr lang="en-US" sz="4000" dirty="0">
                <a:latin typeface="Arabic Typesetting" pitchFamily="66" charset="-78"/>
                <a:cs typeface="Arabic Typesetting" pitchFamily="66" charset="-78"/>
              </a:rPr>
              <a:t>- Reflex contraction of one group of muscles are accompanied by reflex inhibition (relaxation) of its antagonistic group of muscles to facilitate movement.</a:t>
            </a:r>
          </a:p>
          <a:p>
            <a:pPr algn="l" rtl="0">
              <a:buNone/>
            </a:pPr>
            <a:endParaRPr lang="en-US" sz="4000" dirty="0">
              <a:latin typeface="Arabic Typesetting" pitchFamily="66" charset="-78"/>
              <a:cs typeface="Arabic Typesetting" pitchFamily="66" charset="-78"/>
            </a:endParaRPr>
          </a:p>
          <a:p>
            <a:pPr algn="l" rtl="0"/>
            <a:r>
              <a:rPr lang="en-US" sz="4000" dirty="0">
                <a:latin typeface="Arabic Typesetting" pitchFamily="66" charset="-78"/>
                <a:cs typeface="Arabic Typesetting" pitchFamily="66" charset="-78"/>
              </a:rPr>
              <a:t>- </a:t>
            </a:r>
            <a:r>
              <a:rPr lang="en-US" sz="4000" u="sng" dirty="0">
                <a:latin typeface="Arabic Typesetting" pitchFamily="66" charset="-78"/>
                <a:cs typeface="Arabic Typesetting" pitchFamily="66" charset="-78"/>
              </a:rPr>
              <a:t>Example:</a:t>
            </a:r>
            <a:r>
              <a:rPr lang="en-US" sz="4000" dirty="0">
                <a:latin typeface="Arabic Typesetting" pitchFamily="66" charset="-78"/>
                <a:cs typeface="Arabic Typesetting" pitchFamily="66" charset="-78"/>
              </a:rPr>
              <a:t>   Withdrawal reflex leads to contraction of the flexors and inhibition of the extensors.</a:t>
            </a:r>
          </a:p>
          <a:p>
            <a:pPr algn="l" rtl="0"/>
            <a:endParaRPr lang="en-US" sz="4000" dirty="0">
              <a:latin typeface="Arabic Typesetting" pitchFamily="66" charset="-78"/>
              <a:cs typeface="Arabic Typesetting" pitchFamily="66" charset="-78"/>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8551863" y="6491288"/>
            <a:ext cx="603250" cy="366712"/>
          </a:xfrm>
          <a:prstGeom prst="rect">
            <a:avLst/>
          </a:prstGeom>
          <a:noFill/>
          <a:ln w="9525">
            <a:noFill/>
            <a:miter lim="800000"/>
            <a:headEnd/>
            <a:tailEnd/>
          </a:ln>
          <a:effectLst/>
        </p:spPr>
        <p:txBody>
          <a:bodyPr wrap="none">
            <a:spAutoFit/>
          </a:bodyPr>
          <a:lstStyle/>
          <a:p>
            <a:r>
              <a:rPr lang="en-US" sz="1800" b="0"/>
              <a:t>8-20</a:t>
            </a:r>
          </a:p>
        </p:txBody>
      </p:sp>
      <p:pic>
        <p:nvPicPr>
          <p:cNvPr id="133125" name="Picture 5" descr="G:\PhysioLink\Textbook Images\Chapter 08\ShHP40820.jpg"/>
          <p:cNvPicPr>
            <a:picLocks noChangeAspect="1" noChangeArrowheads="1"/>
          </p:cNvPicPr>
          <p:nvPr/>
        </p:nvPicPr>
        <p:blipFill>
          <a:blip r:embed="rId2" cstate="print"/>
          <a:srcRect/>
          <a:stretch>
            <a:fillRect/>
          </a:stretch>
        </p:blipFill>
        <p:spPr bwMode="auto">
          <a:xfrm>
            <a:off x="304800" y="838200"/>
            <a:ext cx="8610600" cy="5567363"/>
          </a:xfrm>
          <a:prstGeom prst="rect">
            <a:avLst/>
          </a:prstGeom>
          <a:noFill/>
        </p:spPr>
      </p:pic>
      <p:sp>
        <p:nvSpPr>
          <p:cNvPr id="133126" name="Rectangle 6"/>
          <p:cNvSpPr>
            <a:spLocks noGrp="1" noChangeArrowheads="1"/>
          </p:cNvSpPr>
          <p:nvPr>
            <p:ph type="title"/>
          </p:nvPr>
        </p:nvSpPr>
        <p:spPr>
          <a:xfrm>
            <a:off x="685800" y="228600"/>
            <a:ext cx="7772400" cy="533400"/>
          </a:xfrm>
          <a:noFill/>
          <a:ln/>
        </p:spPr>
        <p:txBody>
          <a:bodyPr>
            <a:normAutofit fontScale="90000"/>
          </a:bodyPr>
          <a:lstStyle/>
          <a:p>
            <a:r>
              <a:rPr lang="en-US"/>
              <a:t>Antagonistic Muscle Pairs</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696200" y="6491288"/>
            <a:ext cx="1574800" cy="366712"/>
          </a:xfrm>
          <a:prstGeom prst="rect">
            <a:avLst/>
          </a:prstGeom>
          <a:noFill/>
          <a:ln w="9525">
            <a:noFill/>
            <a:miter lim="800000"/>
            <a:headEnd/>
            <a:tailEnd/>
          </a:ln>
          <a:effectLst/>
        </p:spPr>
        <p:txBody>
          <a:bodyPr>
            <a:spAutoFit/>
          </a:bodyPr>
          <a:lstStyle/>
          <a:p>
            <a:r>
              <a:rPr lang="en-US" sz="1800" b="0"/>
              <a:t>Vander </a:t>
            </a:r>
          </a:p>
        </p:txBody>
      </p:sp>
      <p:pic>
        <p:nvPicPr>
          <p:cNvPr id="80902" name="Picture 6" descr="D:\Teaching\Lecture Presentation\Images from Sherwood\M Reflex.jpg"/>
          <p:cNvPicPr>
            <a:picLocks noChangeAspect="1" noChangeArrowheads="1"/>
          </p:cNvPicPr>
          <p:nvPr/>
        </p:nvPicPr>
        <p:blipFill>
          <a:blip r:embed="rId2" cstate="print"/>
          <a:srcRect/>
          <a:stretch>
            <a:fillRect/>
          </a:stretch>
        </p:blipFill>
        <p:spPr bwMode="auto">
          <a:xfrm>
            <a:off x="4533888" y="0"/>
            <a:ext cx="4610112" cy="6858000"/>
          </a:xfrm>
          <a:prstGeom prst="rect">
            <a:avLst/>
          </a:prstGeom>
          <a:noFill/>
        </p:spPr>
      </p:pic>
      <p:sp>
        <p:nvSpPr>
          <p:cNvPr id="5" name="مستطيل 4"/>
          <p:cNvSpPr/>
          <p:nvPr/>
        </p:nvSpPr>
        <p:spPr>
          <a:xfrm>
            <a:off x="467544" y="2905780"/>
            <a:ext cx="3600400" cy="1323439"/>
          </a:xfrm>
          <a:prstGeom prst="rect">
            <a:avLst/>
          </a:prstGeom>
        </p:spPr>
        <p:txBody>
          <a:bodyPr wrap="square">
            <a:spAutoFit/>
          </a:bodyPr>
          <a:lstStyle/>
          <a:p>
            <a:r>
              <a:rPr lang="en-US" sz="4000" b="1" dirty="0">
                <a:latin typeface="Algerian" pitchFamily="82" charset="0"/>
              </a:rPr>
              <a:t>Reciprocal innervation</a:t>
            </a:r>
            <a:endParaRPr lang="en-US" sz="4000" dirty="0">
              <a:latin typeface="Algerian" pitchFamily="82"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60648"/>
            <a:ext cx="8686800" cy="838200"/>
          </a:xfrm>
        </p:spPr>
        <p:txBody>
          <a:bodyPr/>
          <a:lstStyle/>
          <a:p>
            <a:r>
              <a:rPr lang="en-US" dirty="0"/>
              <a:t>- Explanation: </a:t>
            </a:r>
          </a:p>
        </p:txBody>
      </p:sp>
      <p:sp>
        <p:nvSpPr>
          <p:cNvPr id="3" name="عنصر نائب للمحتوى 2"/>
          <p:cNvSpPr>
            <a:spLocks noGrp="1"/>
          </p:cNvSpPr>
          <p:nvPr>
            <p:ph idx="1"/>
          </p:nvPr>
        </p:nvSpPr>
        <p:spPr>
          <a:xfrm>
            <a:off x="304800" y="980728"/>
            <a:ext cx="8534400" cy="5877272"/>
          </a:xfrm>
        </p:spPr>
        <p:txBody>
          <a:bodyPr>
            <a:noAutofit/>
          </a:bodyPr>
          <a:lstStyle/>
          <a:p>
            <a:pPr algn="l" rtl="0"/>
            <a:r>
              <a:rPr lang="en-US" sz="3600" dirty="0">
                <a:latin typeface="Arabic Typesetting" pitchFamily="66" charset="-78"/>
                <a:cs typeface="Arabic Typesetting" pitchFamily="66" charset="-78"/>
              </a:rPr>
              <a:t>As the afferent neuron enters the spinal cord, it activates two sets of interneurons. </a:t>
            </a:r>
          </a:p>
          <a:p>
            <a:pPr algn="l" rtl="0"/>
            <a:r>
              <a:rPr lang="en-US" sz="3600" dirty="0">
                <a:latin typeface="Arabic Typesetting" pitchFamily="66" charset="-78"/>
                <a:cs typeface="Arabic Typesetting" pitchFamily="66" charset="-78"/>
              </a:rPr>
              <a:t>One is excitatory to stimulate the motor neurons of the flexor muscles. </a:t>
            </a:r>
          </a:p>
          <a:p>
            <a:pPr algn="l" rtl="0"/>
            <a:r>
              <a:rPr lang="en-US" sz="3600" dirty="0">
                <a:latin typeface="Arabic Typesetting" pitchFamily="66" charset="-78"/>
                <a:cs typeface="Arabic Typesetting" pitchFamily="66" charset="-78"/>
              </a:rPr>
              <a:t>The other is inhibitory to inhibit the motor neurons of the antagonistic extensor muscles. </a:t>
            </a:r>
          </a:p>
          <a:p>
            <a:r>
              <a:rPr lang="en-US" sz="3600" dirty="0">
                <a:latin typeface="Arabic Typesetting" pitchFamily="66" charset="-78"/>
                <a:cs typeface="Arabic Typesetting" pitchFamily="66" charset="-78"/>
              </a:rPr>
              <a:t>- </a:t>
            </a:r>
            <a:r>
              <a:rPr lang="en-US" sz="3600" b="1" u="sng" dirty="0">
                <a:solidFill>
                  <a:srgbClr val="FF0000"/>
                </a:solidFill>
                <a:latin typeface="Arabic Typesetting" pitchFamily="66" charset="-78"/>
                <a:cs typeface="Arabic Typesetting" pitchFamily="66" charset="-78"/>
              </a:rPr>
              <a:t>There is one exception</a:t>
            </a:r>
            <a:r>
              <a:rPr lang="en-US" sz="3600" dirty="0" smtClean="0">
                <a:latin typeface="Arabic Typesetting" pitchFamily="66" charset="-78"/>
                <a:cs typeface="Arabic Typesetting" pitchFamily="66" charset="-78"/>
              </a:rPr>
              <a:t>,</a:t>
            </a:r>
            <a:r>
              <a:rPr lang="en-US" sz="3600" b="1" dirty="0">
                <a:latin typeface="Arabic Typesetting" pitchFamily="66" charset="-78"/>
                <a:cs typeface="Arabic Typesetting" pitchFamily="66" charset="-78"/>
              </a:rPr>
              <a:t> </a:t>
            </a:r>
            <a:r>
              <a:rPr lang="ar-EG" sz="3600" b="1" dirty="0" smtClean="0">
                <a:latin typeface="Arabic Typesetting" pitchFamily="66" charset="-78"/>
                <a:cs typeface="Arabic Typesetting" pitchFamily="66" charset="-78"/>
              </a:rPr>
              <a:t>"</a:t>
            </a:r>
            <a:r>
              <a:rPr lang="en-US" sz="3600" b="1" dirty="0" smtClean="0">
                <a:latin typeface="Arabic Typesetting" pitchFamily="66" charset="-78"/>
                <a:cs typeface="Arabic Typesetting" pitchFamily="66" charset="-78"/>
              </a:rPr>
              <a:t>the </a:t>
            </a:r>
            <a:r>
              <a:rPr lang="en-US" sz="3600" b="1" dirty="0">
                <a:latin typeface="Arabic Typesetting" pitchFamily="66" charset="-78"/>
                <a:cs typeface="Arabic Typesetting" pitchFamily="66" charset="-78"/>
              </a:rPr>
              <a:t>positive supporting reflex</a:t>
            </a:r>
            <a:r>
              <a:rPr lang="en-US" sz="3600" dirty="0" smtClean="0">
                <a:latin typeface="Arabic Typesetting" pitchFamily="66" charset="-78"/>
                <a:cs typeface="Arabic Typesetting" pitchFamily="66" charset="-78"/>
              </a:rPr>
              <a:t> </a:t>
            </a:r>
            <a:r>
              <a:rPr lang="ar-EG" sz="3600" b="1" dirty="0" smtClean="0">
                <a:latin typeface="Arabic Typesetting" pitchFamily="66" charset="-78"/>
                <a:cs typeface="Arabic Typesetting" pitchFamily="66" charset="-78"/>
              </a:rPr>
              <a:t>"</a:t>
            </a:r>
            <a:r>
              <a:rPr lang="en-US" sz="3600" dirty="0" smtClean="0">
                <a:latin typeface="Arabic Typesetting" pitchFamily="66" charset="-78"/>
                <a:cs typeface="Arabic Typesetting" pitchFamily="66" charset="-78"/>
              </a:rPr>
              <a:t> </a:t>
            </a:r>
            <a:r>
              <a:rPr lang="en-US" sz="3600" dirty="0">
                <a:latin typeface="Arabic Typesetting" pitchFamily="66" charset="-78"/>
                <a:cs typeface="Arabic Typesetting" pitchFamily="66" charset="-78"/>
              </a:rPr>
              <a:t>Pressure on the sole of foot by body weight produces contraction of both extensors and flexors of the limb to support the body. </a:t>
            </a:r>
          </a:p>
          <a:p>
            <a:pPr algn="l" rtl="0"/>
            <a:endParaRPr lang="en-US" sz="3600" dirty="0">
              <a:latin typeface="Arabic Typesetting" pitchFamily="66" charset="-78"/>
              <a:cs typeface="Arabic Typesetting" pitchFamily="66" charset="-78"/>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a:t>The reflex action</a:t>
            </a:r>
            <a:endParaRPr lang="en-US" dirty="0"/>
          </a:p>
        </p:txBody>
      </p:sp>
      <p:sp>
        <p:nvSpPr>
          <p:cNvPr id="3" name="عنصر نائب للمحتوى 2"/>
          <p:cNvSpPr>
            <a:spLocks noGrp="1"/>
          </p:cNvSpPr>
          <p:nvPr>
            <p:ph idx="1"/>
          </p:nvPr>
        </p:nvSpPr>
        <p:spPr>
          <a:xfrm>
            <a:off x="304800" y="1124744"/>
            <a:ext cx="8534400" cy="5733256"/>
          </a:xfrm>
        </p:spPr>
        <p:txBody>
          <a:bodyPr>
            <a:noAutofit/>
          </a:bodyPr>
          <a:lstStyle/>
          <a:p>
            <a:pPr algn="l" rtl="0">
              <a:buNone/>
            </a:pPr>
            <a:r>
              <a:rPr lang="en-US" sz="3600" b="1" dirty="0"/>
              <a:t>The reflex action is</a:t>
            </a:r>
            <a:r>
              <a:rPr lang="en-US" sz="3600" dirty="0"/>
              <a:t> the physiological (functional) unit of the nervous </a:t>
            </a:r>
            <a:r>
              <a:rPr lang="en-US" sz="3600" dirty="0" smtClean="0"/>
              <a:t>system </a:t>
            </a:r>
            <a:endParaRPr lang="en-US" sz="3600" dirty="0"/>
          </a:p>
          <a:p>
            <a:pPr algn="l" rtl="0">
              <a:buNone/>
            </a:pPr>
            <a:r>
              <a:rPr lang="en-US" sz="3600" dirty="0"/>
              <a:t>The </a:t>
            </a:r>
            <a:r>
              <a:rPr lang="en-US" sz="3600" b="1" dirty="0">
                <a:solidFill>
                  <a:srgbClr val="FF0000"/>
                </a:solidFill>
              </a:rPr>
              <a:t>nervous pathway</a:t>
            </a:r>
            <a:r>
              <a:rPr lang="en-US" sz="3600" dirty="0"/>
              <a:t> of the reflex action is called the </a:t>
            </a:r>
            <a:r>
              <a:rPr lang="en-US" sz="3600" b="1" dirty="0">
                <a:solidFill>
                  <a:srgbClr val="FF0000"/>
                </a:solidFill>
              </a:rPr>
              <a:t>Reflex arc </a:t>
            </a:r>
            <a:r>
              <a:rPr lang="en-US" sz="3600" dirty="0"/>
              <a:t>which consists of: </a:t>
            </a:r>
          </a:p>
          <a:p>
            <a:pPr algn="l" rtl="0"/>
            <a:r>
              <a:rPr lang="en-US" sz="3600" dirty="0"/>
              <a:t>-Receptors</a:t>
            </a:r>
          </a:p>
          <a:p>
            <a:pPr algn="l" rtl="0"/>
            <a:r>
              <a:rPr lang="en-US" sz="3600" dirty="0"/>
              <a:t>-Afferent neuron </a:t>
            </a:r>
          </a:p>
          <a:p>
            <a:pPr algn="l" rtl="0"/>
            <a:r>
              <a:rPr lang="en-US" sz="3600" dirty="0"/>
              <a:t>Center </a:t>
            </a:r>
          </a:p>
          <a:p>
            <a:pPr algn="l" rtl="0"/>
            <a:r>
              <a:rPr lang="en-US" sz="3600" dirty="0"/>
              <a:t>-Efferent neuron</a:t>
            </a:r>
          </a:p>
          <a:p>
            <a:pPr algn="l" rtl="0"/>
            <a:r>
              <a:rPr lang="en-US" sz="3600" dirty="0"/>
              <a:t>-Effector organs.</a:t>
            </a:r>
          </a:p>
          <a:p>
            <a:pPr algn="l" rtl="0">
              <a:buNone/>
            </a:pPr>
            <a:r>
              <a:rPr lang="en-US" sz="3600" dirty="0"/>
              <a:t>  </a:t>
            </a:r>
          </a:p>
          <a:p>
            <a:pPr algn="l" rtl="0"/>
            <a:endParaRPr lang="en-US" sz="3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EEF2077D-C045-41DD-A6EB-0AB098CC7358}" type="slidenum">
              <a:rPr lang="en-US"/>
              <a:pPr/>
              <a:t>20</a:t>
            </a:fld>
            <a:endParaRPr lang="en-US"/>
          </a:p>
        </p:txBody>
      </p:sp>
      <p:pic>
        <p:nvPicPr>
          <p:cNvPr id="72706" name="Picture 2" descr="D:\MEDIA\1738\173853.JPG"/>
          <p:cNvPicPr>
            <a:picLocks noChangeAspect="1" noChangeArrowheads="1"/>
          </p:cNvPicPr>
          <p:nvPr/>
        </p:nvPicPr>
        <p:blipFill>
          <a:blip r:embed="rId2" cstate="print"/>
          <a:srcRect b="5539"/>
          <a:stretch>
            <a:fillRect/>
          </a:stretch>
        </p:blipFill>
        <p:spPr bwMode="auto">
          <a:xfrm>
            <a:off x="3175" y="457200"/>
            <a:ext cx="9140825" cy="6032500"/>
          </a:xfrm>
          <a:prstGeom prst="rect">
            <a:avLst/>
          </a:prstGeom>
          <a:noFill/>
        </p:spPr>
      </p:pic>
      <p:sp>
        <p:nvSpPr>
          <p:cNvPr id="72707" name="Text Box 3"/>
          <p:cNvSpPr txBox="1">
            <a:spLocks noChangeArrowheads="1"/>
          </p:cNvSpPr>
          <p:nvPr/>
        </p:nvSpPr>
        <p:spPr bwMode="auto">
          <a:xfrm>
            <a:off x="5867400" y="5638800"/>
            <a:ext cx="2692400" cy="579438"/>
          </a:xfrm>
          <a:prstGeom prst="rect">
            <a:avLst/>
          </a:prstGeom>
          <a:solidFill>
            <a:srgbClr val="CCFFFF"/>
          </a:solidFill>
          <a:ln w="9525">
            <a:noFill/>
            <a:miter lim="800000"/>
            <a:headEnd/>
            <a:tailEnd/>
          </a:ln>
          <a:effectLst/>
        </p:spPr>
        <p:txBody>
          <a:bodyPr wrap="none">
            <a:spAutoFit/>
          </a:bodyPr>
          <a:lstStyle/>
          <a:p>
            <a:pPr eaLnBrk="1" hangingPunct="1"/>
            <a:r>
              <a:rPr lang="en-US" sz="3200">
                <a:latin typeface="Tahoma" pitchFamily="34" charset="0"/>
              </a:rPr>
              <a:t>Stretch Reflex</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88640"/>
            <a:ext cx="8496944" cy="6408712"/>
          </a:xfrm>
          <a:prstGeom prst="rect">
            <a:avLst/>
          </a:prstGeom>
        </p:spPr>
      </p:pic>
    </p:spTree>
    <p:extLst>
      <p:ext uri="{BB962C8B-B14F-4D97-AF65-F5344CB8AC3E}">
        <p14:creationId xmlns:p14="http://schemas.microsoft.com/office/powerpoint/2010/main" val="338068728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7- Recruitment and after discharge: </a:t>
            </a:r>
            <a:r>
              <a:rPr lang="en-US" dirty="0"/>
              <a:t/>
            </a:r>
            <a:br>
              <a:rPr lang="en-US" dirty="0"/>
            </a:br>
            <a:endParaRPr lang="en-US" dirty="0"/>
          </a:p>
        </p:txBody>
      </p:sp>
      <p:sp>
        <p:nvSpPr>
          <p:cNvPr id="3" name="عنصر نائب للمحتوى 2"/>
          <p:cNvSpPr>
            <a:spLocks noGrp="1"/>
          </p:cNvSpPr>
          <p:nvPr>
            <p:ph idx="1"/>
          </p:nvPr>
        </p:nvSpPr>
        <p:spPr/>
        <p:txBody>
          <a:bodyPr vert="horz">
            <a:normAutofit fontScale="92500"/>
          </a:bodyPr>
          <a:lstStyle/>
          <a:p>
            <a:r>
              <a:rPr lang="en-US" sz="3600" dirty="0">
                <a:latin typeface="Aparajita" pitchFamily="34" charset="0"/>
                <a:cs typeface="Aparajita" pitchFamily="34" charset="0"/>
              </a:rPr>
              <a:t>This property can be studied by recording the reflex tetanus and the motor tetanus</a:t>
            </a:r>
          </a:p>
          <a:p>
            <a:pPr>
              <a:buNone/>
            </a:pPr>
            <a:r>
              <a:rPr lang="en-US" sz="3600" b="1" dirty="0">
                <a:solidFill>
                  <a:srgbClr val="FF0000"/>
                </a:solidFill>
                <a:latin typeface="Andalus" pitchFamily="18" charset="-78"/>
                <a:cs typeface="Andalus" pitchFamily="18" charset="-78"/>
              </a:rPr>
              <a:t>Reflex tetanus</a:t>
            </a:r>
            <a:r>
              <a:rPr lang="en-US" sz="3600" dirty="0">
                <a:latin typeface="Aparajita" pitchFamily="34" charset="0"/>
                <a:cs typeface="Aparajita" pitchFamily="34" charset="0"/>
              </a:rPr>
              <a:t>: </a:t>
            </a:r>
          </a:p>
          <a:p>
            <a:r>
              <a:rPr lang="en-US" sz="3600" dirty="0">
                <a:latin typeface="Aparajita" pitchFamily="34" charset="0"/>
                <a:cs typeface="Aparajita" pitchFamily="34" charset="0"/>
              </a:rPr>
              <a:t>produced by maximal repetitive  stimulation of the afferent nerve </a:t>
            </a:r>
          </a:p>
          <a:p>
            <a:pPr>
              <a:buNone/>
            </a:pPr>
            <a:r>
              <a:rPr lang="en-US" sz="3600" b="1" dirty="0">
                <a:solidFill>
                  <a:srgbClr val="FF0000"/>
                </a:solidFill>
                <a:latin typeface="Andalus" pitchFamily="18" charset="-78"/>
                <a:cs typeface="Andalus" pitchFamily="18" charset="-78"/>
              </a:rPr>
              <a:t>Motor tetanus</a:t>
            </a:r>
            <a:r>
              <a:rPr lang="en-US" sz="3600" dirty="0">
                <a:latin typeface="Aparajita" pitchFamily="34" charset="0"/>
                <a:cs typeface="Aparajita" pitchFamily="34" charset="0"/>
              </a:rPr>
              <a:t>: </a:t>
            </a:r>
          </a:p>
          <a:p>
            <a:r>
              <a:rPr lang="en-US" sz="3600" dirty="0">
                <a:latin typeface="Aparajita" pitchFamily="34" charset="0"/>
                <a:cs typeface="Aparajita" pitchFamily="34" charset="0"/>
              </a:rPr>
              <a:t>produced by maximal repetitive stimulation of the efferent nerve </a:t>
            </a:r>
          </a:p>
          <a:p>
            <a:endParaRPr lang="en-US" sz="3600" dirty="0">
              <a:latin typeface="Aparajita" pitchFamily="34" charset="0"/>
              <a:cs typeface="Aparajita" pitchFamily="34" charset="0"/>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6468" y="0"/>
          <a:ext cx="9150468" cy="6858000"/>
        </p:xfrm>
        <a:graphic>
          <a:graphicData uri="http://schemas.openxmlformats.org/drawingml/2006/table">
            <a:tbl>
              <a:tblPr rtl="1" firstRow="1" bandRow="1">
                <a:tableStyleId>{21E4AEA4-8DFA-4A89-87EB-49C32662AFE0}</a:tableStyleId>
              </a:tblPr>
              <a:tblGrid>
                <a:gridCol w="4498866">
                  <a:extLst>
                    <a:ext uri="{9D8B030D-6E8A-4147-A177-3AD203B41FA5}">
                      <a16:colId xmlns:a16="http://schemas.microsoft.com/office/drawing/2014/main" val="20000"/>
                    </a:ext>
                  </a:extLst>
                </a:gridCol>
                <a:gridCol w="4651602">
                  <a:extLst>
                    <a:ext uri="{9D8B030D-6E8A-4147-A177-3AD203B41FA5}">
                      <a16:colId xmlns:a16="http://schemas.microsoft.com/office/drawing/2014/main" val="20001"/>
                    </a:ext>
                  </a:extLst>
                </a:gridCol>
              </a:tblGrid>
              <a:tr h="709112">
                <a:tc>
                  <a:txBody>
                    <a:bodyPr/>
                    <a:lstStyle/>
                    <a:p>
                      <a:pPr algn="ctr" rtl="0">
                        <a:spcAft>
                          <a:spcPts val="600"/>
                        </a:spcAft>
                      </a:pPr>
                      <a:r>
                        <a:rPr lang="en-US" sz="3600" u="none" dirty="0"/>
                        <a:t>Motor tetanus</a:t>
                      </a:r>
                      <a:endParaRPr lang="en-US" sz="1800" u="none" dirty="0">
                        <a:latin typeface="Times New Roman"/>
                        <a:ea typeface="Times New Roman"/>
                        <a:cs typeface="Arial"/>
                      </a:endParaRPr>
                    </a:p>
                  </a:txBody>
                  <a:tcPr marL="68580" marR="68580" marT="0" marB="0">
                    <a:solidFill>
                      <a:schemeClr val="bg2">
                        <a:lumMod val="75000"/>
                      </a:schemeClr>
                    </a:solidFill>
                  </a:tcPr>
                </a:tc>
                <a:tc>
                  <a:txBody>
                    <a:bodyPr/>
                    <a:lstStyle/>
                    <a:p>
                      <a:pPr algn="ctr" rtl="0">
                        <a:spcAft>
                          <a:spcPts val="600"/>
                        </a:spcAft>
                      </a:pPr>
                      <a:r>
                        <a:rPr lang="en-US" sz="3600" u="none" dirty="0"/>
                        <a:t>Reflex tetanus</a:t>
                      </a:r>
                      <a:endParaRPr lang="en-US" sz="1800" u="none" dirty="0">
                        <a:latin typeface="Times New Roman"/>
                        <a:ea typeface="Times New Roman"/>
                        <a:cs typeface="Arial"/>
                      </a:endParaRPr>
                    </a:p>
                  </a:txBody>
                  <a:tcPr marL="68580" marR="68580" marT="0" marB="0">
                    <a:solidFill>
                      <a:schemeClr val="bg2">
                        <a:lumMod val="75000"/>
                      </a:schemeClr>
                    </a:solidFill>
                  </a:tcPr>
                </a:tc>
                <a:extLst>
                  <a:ext uri="{0D108BD9-81ED-4DB2-BD59-A6C34878D82A}">
                    <a16:rowId xmlns:a16="http://schemas.microsoft.com/office/drawing/2014/main" val="10000"/>
                  </a:ext>
                </a:extLst>
              </a:tr>
              <a:tr h="6148888">
                <a:tc>
                  <a:txBody>
                    <a:bodyPr/>
                    <a:lstStyle/>
                    <a:p>
                      <a:pPr algn="l" rtl="0">
                        <a:spcAft>
                          <a:spcPts val="600"/>
                        </a:spcAft>
                      </a:pPr>
                      <a:r>
                        <a:rPr lang="en-US" sz="3600" u="none" dirty="0">
                          <a:latin typeface="Arabic Typesetting" pitchFamily="66" charset="-78"/>
                          <a:cs typeface="Arabic Typesetting" pitchFamily="66" charset="-78"/>
                        </a:rPr>
                        <a:t>1-the latent period is short (motor end plate delay) which resemble single synaptic delay.</a:t>
                      </a:r>
                    </a:p>
                    <a:p>
                      <a:pPr algn="l" rtl="0">
                        <a:spcAft>
                          <a:spcPts val="600"/>
                        </a:spcAft>
                      </a:pPr>
                      <a:r>
                        <a:rPr lang="en-US" sz="3600" u="none" dirty="0">
                          <a:latin typeface="Arabic Typesetting" pitchFamily="66" charset="-78"/>
                          <a:cs typeface="Arabic Typesetting" pitchFamily="66" charset="-78"/>
                        </a:rPr>
                        <a:t> </a:t>
                      </a:r>
                      <a:endParaRPr lang="en-US" sz="2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2- Rapid rise of contraction to a maximum,   because   all  motor  units of the muscle are simultaneously  excited </a:t>
                      </a:r>
                      <a:endParaRPr lang="en-US" sz="1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(No recruitment).   </a:t>
                      </a:r>
                      <a:endParaRPr lang="en-US" sz="1800" u="none" dirty="0">
                        <a:latin typeface="Arabic Typesetting" pitchFamily="66" charset="-78"/>
                        <a:cs typeface="Arabic Typesetting" pitchFamily="66" charset="-78"/>
                      </a:endParaRPr>
                    </a:p>
                  </a:txBody>
                  <a:tcPr marL="68580" marR="68580" marT="0" marB="0">
                    <a:solidFill>
                      <a:schemeClr val="accent1">
                        <a:lumMod val="20000"/>
                        <a:lumOff val="80000"/>
                      </a:schemeClr>
                    </a:solidFill>
                  </a:tcPr>
                </a:tc>
                <a:tc>
                  <a:txBody>
                    <a:bodyPr/>
                    <a:lstStyle/>
                    <a:p>
                      <a:pPr algn="l" rtl="0">
                        <a:spcAft>
                          <a:spcPts val="600"/>
                        </a:spcAft>
                      </a:pPr>
                      <a:r>
                        <a:rPr lang="en-US" sz="3600" u="none" dirty="0">
                          <a:latin typeface="Arabic Typesetting" pitchFamily="66" charset="-78"/>
                          <a:cs typeface="Arabic Typesetting" pitchFamily="66" charset="-78"/>
                        </a:rPr>
                        <a:t>1-the latent period is longer, (conduction in afferent &amp; efferent nerves and  central delay).</a:t>
                      </a:r>
                    </a:p>
                    <a:p>
                      <a:pPr algn="l" rtl="0">
                        <a:spcAft>
                          <a:spcPts val="600"/>
                        </a:spcAft>
                      </a:pPr>
                      <a:endParaRPr lang="en-US" sz="1800" u="none" dirty="0">
                        <a:latin typeface="Arabic Typesetting" pitchFamily="66" charset="-78"/>
                        <a:cs typeface="Arabic Typesetting" pitchFamily="66" charset="-78"/>
                      </a:endParaRPr>
                    </a:p>
                    <a:p>
                      <a:pPr algn="l" rtl="0">
                        <a:spcAft>
                          <a:spcPts val="600"/>
                        </a:spcAft>
                      </a:pPr>
                      <a:endParaRPr lang="en-US" sz="1800" u="none" dirty="0">
                        <a:latin typeface="Arabic Typesetting" pitchFamily="66" charset="-78"/>
                        <a:cs typeface="Arabic Typesetting" pitchFamily="66" charset="-78"/>
                      </a:endParaRPr>
                    </a:p>
                    <a:p>
                      <a:pPr algn="l" rtl="0">
                        <a:spcAft>
                          <a:spcPts val="600"/>
                        </a:spcAft>
                      </a:pPr>
                      <a:r>
                        <a:rPr lang="en-US" sz="3600" u="none" dirty="0">
                          <a:latin typeface="Arabic Typesetting" pitchFamily="66" charset="-78"/>
                          <a:cs typeface="Arabic Typesetting" pitchFamily="66" charset="-78"/>
                        </a:rPr>
                        <a:t>2-Gradual rise of muscle contraction to maximum, due to gradual stimulation of the motor units in the muscle (recruitment).</a:t>
                      </a:r>
                      <a:endParaRPr lang="en-US" sz="1800" u="none" dirty="0">
                        <a:latin typeface="Arabic Typesetting" pitchFamily="66" charset="-78"/>
                        <a:cs typeface="Arabic Typesetting" pitchFamily="66" charset="-78"/>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60082494"/>
              </p:ext>
            </p:extLst>
          </p:nvPr>
        </p:nvGraphicFramePr>
        <p:xfrm>
          <a:off x="107504" y="116633"/>
          <a:ext cx="8892480" cy="6736080"/>
        </p:xfrm>
        <a:graphic>
          <a:graphicData uri="http://schemas.openxmlformats.org/drawingml/2006/table">
            <a:tbl>
              <a:tblPr rtl="1" firstRow="1" bandRow="1">
                <a:tableStyleId>{5C22544A-7EE6-4342-B048-85BDC9FD1C3A}</a:tableStyleId>
              </a:tblPr>
              <a:tblGrid>
                <a:gridCol w="4446240">
                  <a:extLst>
                    <a:ext uri="{9D8B030D-6E8A-4147-A177-3AD203B41FA5}">
                      <a16:colId xmlns:a16="http://schemas.microsoft.com/office/drawing/2014/main" val="20000"/>
                    </a:ext>
                  </a:extLst>
                </a:gridCol>
                <a:gridCol w="4446240">
                  <a:extLst>
                    <a:ext uri="{9D8B030D-6E8A-4147-A177-3AD203B41FA5}">
                      <a16:colId xmlns:a16="http://schemas.microsoft.com/office/drawing/2014/main" val="20001"/>
                    </a:ext>
                  </a:extLst>
                </a:gridCol>
              </a:tblGrid>
              <a:tr h="600328">
                <a:tc>
                  <a:txBody>
                    <a:bodyPr/>
                    <a:lstStyle/>
                    <a:p>
                      <a:pPr algn="ctr" rtl="0">
                        <a:spcAft>
                          <a:spcPts val="600"/>
                        </a:spcAft>
                      </a:pPr>
                      <a:r>
                        <a:rPr lang="en-US" sz="4000" dirty="0"/>
                        <a:t>Motor tetanus</a:t>
                      </a:r>
                      <a:endParaRPr lang="en-US" sz="2000" dirty="0">
                        <a:latin typeface="Times New Roman"/>
                        <a:ea typeface="Times New Roman"/>
                        <a:cs typeface="Arial"/>
                      </a:endParaRPr>
                    </a:p>
                  </a:txBody>
                  <a:tcPr marL="68580" marR="68580" marT="0" marB="0"/>
                </a:tc>
                <a:tc>
                  <a:txBody>
                    <a:bodyPr/>
                    <a:lstStyle/>
                    <a:p>
                      <a:pPr algn="ctr" rtl="0">
                        <a:spcAft>
                          <a:spcPts val="600"/>
                        </a:spcAft>
                      </a:pPr>
                      <a:r>
                        <a:rPr lang="en-US" sz="4000" dirty="0"/>
                        <a:t>Reflex tetanus</a:t>
                      </a:r>
                      <a:endParaRPr lang="en-US" sz="2000" dirty="0">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5952400">
                <a:tc>
                  <a:txBody>
                    <a:bodyPr/>
                    <a:lstStyle/>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3-Higher power of muscle contraction , due to stimulation of all motor fibers to the muscle.</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4- When  the   motor   stimulation is stopped the muscle rapidly relaxes.</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5- delayed fatigue. </a:t>
                      </a:r>
                    </a:p>
                    <a:p>
                      <a:endParaRPr lang="en-US" sz="3600" u="none" dirty="0">
                        <a:latin typeface="Arabic Typesetting" pitchFamily="66" charset="-78"/>
                        <a:cs typeface="Arabic Typesetting" pitchFamily="66" charset="-78"/>
                      </a:endParaRPr>
                    </a:p>
                  </a:txBody>
                  <a:tcPr/>
                </a:tc>
                <a:tc>
                  <a:txBody>
                    <a:bodyPr/>
                    <a:lstStyle/>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3- limited power of contraction.</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As not all motor cells</a:t>
                      </a:r>
                      <a:r>
                        <a:rPr kumimoji="0" lang="en-US" sz="3600" u="none" kern="1200" baseline="0" dirty="0">
                          <a:solidFill>
                            <a:schemeClr val="dk1"/>
                          </a:solidFill>
                          <a:latin typeface="Arabic Typesetting" pitchFamily="66" charset="-78"/>
                          <a:ea typeface="+mn-ea"/>
                          <a:cs typeface="Arabic Typesetting" pitchFamily="66" charset="-78"/>
                        </a:rPr>
                        <a:t> are stimulated.</a:t>
                      </a:r>
                    </a:p>
                    <a:p>
                      <a:pPr rtl="0" eaLnBrk="1" latinLnBrk="0" hangingPunct="1"/>
                      <a:endParaRPr kumimoji="0" lang="en-US" sz="3600" u="none" kern="1200" dirty="0">
                        <a:solidFill>
                          <a:schemeClr val="dk1"/>
                        </a:solidFill>
                        <a:latin typeface="Arabic Typesetting" pitchFamily="66" charset="-78"/>
                        <a:ea typeface="+mn-ea"/>
                        <a:cs typeface="Arabic Typesetting" pitchFamily="66" charset="-78"/>
                      </a:endParaRP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4-After stoppage of the stimulation there is gradual relaxation (after discharge),</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  </a:t>
                      </a:r>
                    </a:p>
                    <a:p>
                      <a:pPr rtl="0" eaLnBrk="1" latinLnBrk="0" hangingPunct="1"/>
                      <a:r>
                        <a:rPr kumimoji="0" lang="en-US" sz="3600" u="none" kern="1200" dirty="0">
                          <a:solidFill>
                            <a:schemeClr val="dk1"/>
                          </a:solidFill>
                          <a:latin typeface="Arabic Typesetting" pitchFamily="66" charset="-78"/>
                          <a:ea typeface="+mn-ea"/>
                          <a:cs typeface="Arabic Typesetting" pitchFamily="66" charset="-78"/>
                        </a:rPr>
                        <a:t>5-Fatigue occurs early       (synaptic fatigue).</a:t>
                      </a:r>
                    </a:p>
                    <a:p>
                      <a:endParaRPr lang="en-US" sz="3600" u="none" dirty="0">
                        <a:latin typeface="Arabic Typesetting" pitchFamily="66" charset="-78"/>
                        <a:cs typeface="Arabic Typesetting" pitchFamily="66" charset="-78"/>
                      </a:endParaRPr>
                    </a:p>
                  </a:txBody>
                  <a:tcPr/>
                </a:tc>
                <a:extLst>
                  <a:ext uri="{0D108BD9-81ED-4DB2-BD59-A6C34878D82A}">
                    <a16:rowId xmlns:a16="http://schemas.microsoft.com/office/drawing/2014/main" val="10001"/>
                  </a:ext>
                </a:extLst>
              </a:tr>
            </a:tbl>
          </a:graphicData>
        </a:graphic>
      </p:graphicFrame>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542F-D1AD-4D2A-8CF1-987FF077A77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C49F1F-D461-4429-86BE-A6B72E472FEF}"/>
              </a:ext>
            </a:extLst>
          </p:cNvPr>
          <p:cNvPicPr>
            <a:picLocks noGrp="1" noChangeAspect="1"/>
          </p:cNvPicPr>
          <p:nvPr>
            <p:ph idx="1"/>
          </p:nvPr>
        </p:nvPicPr>
        <p:blipFill>
          <a:blip r:embed="rId2"/>
          <a:stretch>
            <a:fillRect/>
          </a:stretch>
        </p:blipFill>
        <p:spPr>
          <a:xfrm>
            <a:off x="304800" y="1295400"/>
            <a:ext cx="8686799" cy="5105399"/>
          </a:xfrm>
        </p:spPr>
      </p:pic>
    </p:spTree>
    <p:extLst>
      <p:ext uri="{BB962C8B-B14F-4D97-AF65-F5344CB8AC3E}">
        <p14:creationId xmlns:p14="http://schemas.microsoft.com/office/powerpoint/2010/main" val="179638553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5967-8C77-4F3A-B23A-B48D270FFE11}"/>
              </a:ext>
            </a:extLst>
          </p:cNvPr>
          <p:cNvSpPr>
            <a:spLocks noGrp="1"/>
          </p:cNvSpPr>
          <p:nvPr>
            <p:ph type="title"/>
          </p:nvPr>
        </p:nvSpPr>
        <p:spPr/>
        <p:txBody>
          <a:bodyPr>
            <a:normAutofit/>
          </a:bodyPr>
          <a:lstStyle/>
          <a:p>
            <a:pPr algn="ctr"/>
            <a:r>
              <a:rPr lang="en-US" b="0" i="0" u="none" strike="noStrike" baseline="0" dirty="0">
                <a:solidFill>
                  <a:srgbClr val="C00000"/>
                </a:solidFill>
                <a:latin typeface="Impact" panose="020B0806030902050204" pitchFamily="34" charset="0"/>
              </a:rPr>
              <a:t>Classification of human reflexes</a:t>
            </a:r>
            <a:endParaRPr lang="en-US" dirty="0"/>
          </a:p>
        </p:txBody>
      </p:sp>
      <p:sp>
        <p:nvSpPr>
          <p:cNvPr id="3" name="Content Placeholder 2">
            <a:extLst>
              <a:ext uri="{FF2B5EF4-FFF2-40B4-BE49-F238E27FC236}">
                <a16:creationId xmlns:a16="http://schemas.microsoft.com/office/drawing/2014/main" id="{BF8043A0-8DD8-4F92-B221-11856D0308D2}"/>
              </a:ext>
            </a:extLst>
          </p:cNvPr>
          <p:cNvSpPr>
            <a:spLocks noGrp="1"/>
          </p:cNvSpPr>
          <p:nvPr>
            <p:ph idx="1"/>
          </p:nvPr>
        </p:nvSpPr>
        <p:spPr/>
        <p:txBody>
          <a:bodyPr>
            <a:normAutofit/>
          </a:bodyPr>
          <a:lstStyle/>
          <a:p>
            <a:pPr marL="0" indent="0" algn="l">
              <a:buNone/>
            </a:pPr>
            <a:r>
              <a:rPr lang="en-US" sz="2800" b="1" i="0" u="none" strike="noStrike" baseline="0" dirty="0">
                <a:solidFill>
                  <a:srgbClr val="0070C0"/>
                </a:solidFill>
                <a:latin typeface="Calibri,Bold"/>
              </a:rPr>
              <a:t>A. Peripheral reflexes:</a:t>
            </a:r>
          </a:p>
          <a:p>
            <a:pPr algn="l"/>
            <a:r>
              <a:rPr lang="en-US" sz="2800" b="0" i="0" u="none" strike="noStrike" baseline="0" dirty="0">
                <a:solidFill>
                  <a:srgbClr val="000000"/>
                </a:solidFill>
                <a:latin typeface="Calibri" panose="020F0502020204030204" pitchFamily="34" charset="0"/>
              </a:rPr>
              <a:t>Center </a:t>
            </a:r>
            <a:r>
              <a:rPr lang="en-US" sz="2800" b="0" i="0" u="none" strike="noStrike" baseline="0" dirty="0">
                <a:solidFill>
                  <a:srgbClr val="00B150"/>
                </a:solidFill>
                <a:latin typeface="Calibri" panose="020F0502020204030204" pitchFamily="34" charset="0"/>
              </a:rPr>
              <a:t>outside </a:t>
            </a:r>
            <a:r>
              <a:rPr lang="en-US" sz="2800" b="0" i="0" u="none" strike="noStrike" baseline="0" dirty="0">
                <a:solidFill>
                  <a:srgbClr val="000000"/>
                </a:solidFill>
                <a:latin typeface="Calibri" panose="020F0502020204030204" pitchFamily="34" charset="0"/>
              </a:rPr>
              <a:t>CNS. Most of these reflexes are found in the GIT.</a:t>
            </a:r>
          </a:p>
          <a:p>
            <a:pPr algn="l"/>
            <a:r>
              <a:rPr lang="en-US" sz="2800" b="0" i="0" u="none" strike="noStrike" baseline="0" dirty="0">
                <a:solidFill>
                  <a:srgbClr val="000000"/>
                </a:solidFill>
                <a:latin typeface="Calibri" panose="020F0502020204030204" pitchFamily="34" charset="0"/>
              </a:rPr>
              <a:t>1) Local </a:t>
            </a:r>
            <a:r>
              <a:rPr lang="en-US" sz="2800" b="1" i="0" u="none" strike="noStrike" baseline="0" dirty="0">
                <a:solidFill>
                  <a:srgbClr val="000000"/>
                </a:solidFill>
                <a:latin typeface="Calibri,Bold"/>
              </a:rPr>
              <a:t>enteric </a:t>
            </a:r>
            <a:r>
              <a:rPr lang="en-US" sz="2800" b="0" i="0" u="none" strike="noStrike" baseline="0" dirty="0">
                <a:solidFill>
                  <a:srgbClr val="000000"/>
                </a:solidFill>
                <a:latin typeface="Calibri" panose="020F0502020204030204" pitchFamily="34" charset="0"/>
              </a:rPr>
              <a:t>reflex.</a:t>
            </a:r>
          </a:p>
          <a:p>
            <a:pPr algn="l"/>
            <a:r>
              <a:rPr lang="en-US" sz="2800" b="0" i="0" u="none" strike="noStrike" baseline="0" dirty="0">
                <a:solidFill>
                  <a:srgbClr val="000000"/>
                </a:solidFill>
                <a:latin typeface="Calibri" panose="020F0502020204030204" pitchFamily="34" charset="0"/>
              </a:rPr>
              <a:t>2) Local </a:t>
            </a:r>
            <a:r>
              <a:rPr lang="en-US" sz="2800" b="1" i="0" u="none" strike="noStrike" baseline="0" dirty="0">
                <a:solidFill>
                  <a:srgbClr val="000000"/>
                </a:solidFill>
                <a:latin typeface="Calibri,Bold"/>
              </a:rPr>
              <a:t>ganglionic </a:t>
            </a:r>
            <a:r>
              <a:rPr lang="en-US" sz="2800" b="0" i="0" u="none" strike="noStrike" baseline="0" dirty="0">
                <a:solidFill>
                  <a:srgbClr val="000000"/>
                </a:solidFill>
                <a:latin typeface="Calibri" panose="020F0502020204030204" pitchFamily="34" charset="0"/>
              </a:rPr>
              <a:t>reflex.</a:t>
            </a:r>
          </a:p>
          <a:p>
            <a:pPr algn="l"/>
            <a:r>
              <a:rPr lang="en-US" sz="2800" b="0" i="0" u="none" strike="noStrike" baseline="0" dirty="0">
                <a:solidFill>
                  <a:srgbClr val="000000"/>
                </a:solidFill>
                <a:latin typeface="Calibri" panose="020F0502020204030204" pitchFamily="34" charset="0"/>
              </a:rPr>
              <a:t>3) Local </a:t>
            </a:r>
            <a:r>
              <a:rPr lang="en-US" sz="2800" b="1" i="0" u="none" strike="noStrike" baseline="0" dirty="0">
                <a:solidFill>
                  <a:srgbClr val="000000"/>
                </a:solidFill>
                <a:latin typeface="Calibri,Bold"/>
              </a:rPr>
              <a:t>axon </a:t>
            </a:r>
            <a:r>
              <a:rPr lang="en-US" sz="2800" b="0" i="0" u="none" strike="noStrike" baseline="0" dirty="0">
                <a:solidFill>
                  <a:srgbClr val="000000"/>
                </a:solidFill>
                <a:latin typeface="Calibri" panose="020F0502020204030204" pitchFamily="34" charset="0"/>
              </a:rPr>
              <a:t>reflex.</a:t>
            </a:r>
            <a:endParaRPr lang="en-US" sz="2800" dirty="0"/>
          </a:p>
        </p:txBody>
      </p:sp>
    </p:spTree>
    <p:extLst>
      <p:ext uri="{BB962C8B-B14F-4D97-AF65-F5344CB8AC3E}">
        <p14:creationId xmlns:p14="http://schemas.microsoft.com/office/powerpoint/2010/main" val="183558134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73C7-9A11-401D-A2F8-71A987D3C1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CDDDA-67F7-4A75-A388-B99E9DB76398}"/>
              </a:ext>
            </a:extLst>
          </p:cNvPr>
          <p:cNvSpPr>
            <a:spLocks noGrp="1"/>
          </p:cNvSpPr>
          <p:nvPr>
            <p:ph idx="1"/>
          </p:nvPr>
        </p:nvSpPr>
        <p:spPr/>
        <p:txBody>
          <a:bodyPr>
            <a:normAutofit/>
          </a:bodyPr>
          <a:lstStyle/>
          <a:p>
            <a:r>
              <a:rPr lang="en-US" sz="2400" b="1" i="0" u="none" strike="noStrike" baseline="0" dirty="0">
                <a:solidFill>
                  <a:srgbClr val="0070C0"/>
                </a:solidFill>
                <a:latin typeface="Calibri,Bold"/>
              </a:rPr>
              <a:t>B. Central reflexes:</a:t>
            </a:r>
          </a:p>
          <a:p>
            <a:pPr marL="0" indent="0">
              <a:buNone/>
            </a:pPr>
            <a:r>
              <a:rPr lang="en-US" sz="2400" b="1" i="0" u="none" strike="noStrike" baseline="0" dirty="0">
                <a:solidFill>
                  <a:srgbClr val="0070C0"/>
                </a:solidFill>
                <a:latin typeface="Calibri,Bold"/>
              </a:rPr>
              <a:t> </a:t>
            </a:r>
            <a:r>
              <a:rPr lang="en-US" sz="2400" b="0" i="0" u="none" strike="noStrike" baseline="0" dirty="0">
                <a:solidFill>
                  <a:srgbClr val="000000"/>
                </a:solidFill>
                <a:latin typeface="Calibri" panose="020F0502020204030204" pitchFamily="34" charset="0"/>
              </a:rPr>
              <a:t>Center </a:t>
            </a:r>
            <a:r>
              <a:rPr lang="en-US" sz="2400" b="0" i="0" u="none" strike="noStrike" baseline="0" dirty="0">
                <a:solidFill>
                  <a:srgbClr val="00B150"/>
                </a:solidFill>
                <a:latin typeface="Calibri" panose="020F0502020204030204" pitchFamily="34" charset="0"/>
              </a:rPr>
              <a:t>inside </a:t>
            </a:r>
            <a:r>
              <a:rPr lang="en-US" sz="2400" b="0" i="0" u="none" strike="noStrike" baseline="0" dirty="0">
                <a:solidFill>
                  <a:srgbClr val="000000"/>
                </a:solidFill>
                <a:latin typeface="Calibri" panose="020F0502020204030204" pitchFamily="34" charset="0"/>
              </a:rPr>
              <a:t>CNS. They are further subdivided into:</a:t>
            </a:r>
          </a:p>
          <a:p>
            <a:pPr marL="0" indent="0">
              <a:buNone/>
            </a:pPr>
            <a:r>
              <a:rPr lang="en-US" sz="2400" dirty="0">
                <a:solidFill>
                  <a:srgbClr val="000000"/>
                </a:solidFill>
                <a:latin typeface="Calibri" panose="020F0502020204030204" pitchFamily="34" charset="0"/>
              </a:rPr>
              <a:t>1- </a:t>
            </a:r>
            <a:endParaRPr lang="en-US" sz="24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9BBFD24E-70AF-4803-A1F6-D8D713988FC2}"/>
              </a:ext>
            </a:extLst>
          </p:cNvPr>
          <p:cNvPicPr>
            <a:picLocks noChangeAspect="1"/>
          </p:cNvPicPr>
          <p:nvPr/>
        </p:nvPicPr>
        <p:blipFill>
          <a:blip r:embed="rId2"/>
          <a:stretch>
            <a:fillRect/>
          </a:stretch>
        </p:blipFill>
        <p:spPr>
          <a:xfrm>
            <a:off x="971600" y="2903160"/>
            <a:ext cx="7867600" cy="3766200"/>
          </a:xfrm>
          <a:prstGeom prst="rect">
            <a:avLst/>
          </a:prstGeom>
        </p:spPr>
      </p:pic>
    </p:spTree>
    <p:extLst>
      <p:ext uri="{BB962C8B-B14F-4D97-AF65-F5344CB8AC3E}">
        <p14:creationId xmlns:p14="http://schemas.microsoft.com/office/powerpoint/2010/main" val="245068168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994-1B5B-4D3D-B32D-3B3F7ADAACC1}"/>
              </a:ext>
            </a:extLst>
          </p:cNvPr>
          <p:cNvSpPr>
            <a:spLocks noGrp="1"/>
          </p:cNvSpPr>
          <p:nvPr>
            <p:ph type="title"/>
          </p:nvPr>
        </p:nvSpPr>
        <p:spPr>
          <a:xfrm>
            <a:off x="304800" y="457200"/>
            <a:ext cx="8686800" cy="30750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BFD216C-EB8D-4954-B5BB-7656E328D52C}"/>
              </a:ext>
            </a:extLst>
          </p:cNvPr>
          <p:cNvPicPr>
            <a:picLocks noGrp="1" noChangeAspect="1"/>
          </p:cNvPicPr>
          <p:nvPr>
            <p:ph idx="1"/>
          </p:nvPr>
        </p:nvPicPr>
        <p:blipFill>
          <a:blip r:embed="rId2"/>
          <a:stretch>
            <a:fillRect/>
          </a:stretch>
        </p:blipFill>
        <p:spPr>
          <a:xfrm>
            <a:off x="539552" y="1412776"/>
            <a:ext cx="7992888" cy="4248472"/>
          </a:xfrm>
        </p:spPr>
      </p:pic>
    </p:spTree>
    <p:extLst>
      <p:ext uri="{BB962C8B-B14F-4D97-AF65-F5344CB8AC3E}">
        <p14:creationId xmlns:p14="http://schemas.microsoft.com/office/powerpoint/2010/main" val="248556115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8CC5-072A-4470-818A-6A27C3067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C4AB70-D8A3-4528-970A-AF696A7E768B}"/>
              </a:ext>
            </a:extLst>
          </p:cNvPr>
          <p:cNvSpPr>
            <a:spLocks noGrp="1"/>
          </p:cNvSpPr>
          <p:nvPr>
            <p:ph idx="1"/>
          </p:nvPr>
        </p:nvSpPr>
        <p:spPr/>
        <p:txBody>
          <a:bodyPr>
            <a:noAutofit/>
          </a:bodyPr>
          <a:lstStyle/>
          <a:p>
            <a:pPr algn="l"/>
            <a:r>
              <a:rPr lang="en-US" sz="2800" b="1" i="0" u="none" strike="noStrike" baseline="0" dirty="0">
                <a:solidFill>
                  <a:srgbClr val="FF0000"/>
                </a:solidFill>
                <a:latin typeface="Calibri,Bold"/>
              </a:rPr>
              <a:t>Inborn reflexes are classified according to the site of CENTER into:</a:t>
            </a:r>
          </a:p>
          <a:p>
            <a:pPr marL="0" indent="0" algn="l">
              <a:buNone/>
            </a:pPr>
            <a:r>
              <a:rPr lang="en-US" sz="2800" b="1" i="0" u="none" strike="noStrike" baseline="0" dirty="0">
                <a:solidFill>
                  <a:srgbClr val="000000"/>
                </a:solidFill>
                <a:latin typeface="Calibri,Bold"/>
              </a:rPr>
              <a:t>1) Spinal reflexes: </a:t>
            </a:r>
            <a:r>
              <a:rPr lang="en-US" sz="2800" b="0" i="0" u="none" strike="noStrike" baseline="0" dirty="0">
                <a:solidFill>
                  <a:srgbClr val="000000"/>
                </a:solidFill>
                <a:latin typeface="Calibri" panose="020F0502020204030204" pitchFamily="34" charset="0"/>
              </a:rPr>
              <a:t>their centers lie in the spinal cord.</a:t>
            </a:r>
          </a:p>
          <a:p>
            <a:pPr marL="0" indent="0" algn="l">
              <a:buNone/>
            </a:pPr>
            <a:r>
              <a:rPr lang="en-US" sz="2800" b="1" i="0" u="none" strike="noStrike" baseline="0" dirty="0">
                <a:solidFill>
                  <a:srgbClr val="000000"/>
                </a:solidFill>
                <a:latin typeface="Calibri,Bold"/>
              </a:rPr>
              <a:t>2) Brain stem reflexes: </a:t>
            </a:r>
            <a:r>
              <a:rPr lang="en-US" sz="2800" b="0" i="0" u="none" strike="noStrike" baseline="0" dirty="0">
                <a:solidFill>
                  <a:srgbClr val="000000"/>
                </a:solidFill>
                <a:latin typeface="Calibri" panose="020F0502020204030204" pitchFamily="34" charset="0"/>
              </a:rPr>
              <a:t>their centers lie in the brain stem.</a:t>
            </a:r>
          </a:p>
          <a:p>
            <a:pPr algn="l"/>
            <a:r>
              <a:rPr lang="en-US" sz="2800" b="0" i="0" u="none" strike="noStrike" baseline="0" dirty="0">
                <a:solidFill>
                  <a:srgbClr val="002060"/>
                </a:solidFill>
                <a:latin typeface="Calibri" panose="020F0502020204030204" pitchFamily="34" charset="0"/>
              </a:rPr>
              <a:t>As vomiting, deglutition, cough reflexes (centers in medulla).</a:t>
            </a:r>
          </a:p>
          <a:p>
            <a:pPr algn="l"/>
            <a:r>
              <a:rPr lang="en-US" sz="2800" b="0" i="0" u="none" strike="noStrike" baseline="0" dirty="0">
                <a:solidFill>
                  <a:srgbClr val="002060"/>
                </a:solidFill>
                <a:latin typeface="Calibri" panose="020F0502020204030204" pitchFamily="34" charset="0"/>
              </a:rPr>
              <a:t>Herring - Breuer, righting reflexes (centers in pons or midbrain).</a:t>
            </a:r>
          </a:p>
          <a:p>
            <a:pPr marL="0" indent="0" algn="l">
              <a:buNone/>
            </a:pPr>
            <a:r>
              <a:rPr lang="en-US" sz="2800" b="1" i="0" u="none" strike="noStrike" baseline="0" dirty="0">
                <a:solidFill>
                  <a:srgbClr val="000000"/>
                </a:solidFill>
                <a:latin typeface="Calibri,Bold"/>
              </a:rPr>
              <a:t>3) Hypothalamic reflexes: </a:t>
            </a:r>
            <a:r>
              <a:rPr lang="en-US" sz="2800" b="0" i="0" u="none" strike="noStrike" baseline="0" dirty="0">
                <a:solidFill>
                  <a:srgbClr val="000000"/>
                </a:solidFill>
                <a:latin typeface="Calibri" panose="020F0502020204030204" pitchFamily="34" charset="0"/>
              </a:rPr>
              <a:t>their centers lie in the hypothalamus.</a:t>
            </a:r>
            <a:endParaRPr lang="en-US" sz="2800" dirty="0"/>
          </a:p>
        </p:txBody>
      </p:sp>
    </p:spTree>
    <p:extLst>
      <p:ext uri="{BB962C8B-B14F-4D97-AF65-F5344CB8AC3E}">
        <p14:creationId xmlns:p14="http://schemas.microsoft.com/office/powerpoint/2010/main" val="346375791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8229600" cy="1143000"/>
          </a:xfrm>
        </p:spPr>
        <p:txBody>
          <a:bodyPr/>
          <a:lstStyle/>
          <a:p>
            <a:pPr algn="ctr"/>
            <a:r>
              <a:rPr lang="en-US" b="1" dirty="0">
                <a:solidFill>
                  <a:srgbClr val="FF0000"/>
                </a:solidFill>
              </a:rPr>
              <a:t>Reflex arc</a:t>
            </a:r>
          </a:p>
        </p:txBody>
      </p:sp>
      <p:sp>
        <p:nvSpPr>
          <p:cNvPr id="3" name="عنصر نائب للمحتوى 2"/>
          <p:cNvSpPr>
            <a:spLocks noGrp="1"/>
          </p:cNvSpPr>
          <p:nvPr>
            <p:ph idx="1"/>
          </p:nvPr>
        </p:nvSpPr>
        <p:spPr/>
        <p:txBody>
          <a:bodyPr/>
          <a:lstStyle/>
          <a:p>
            <a:endParaRPr lang="en-US"/>
          </a:p>
        </p:txBody>
      </p:sp>
      <p:pic>
        <p:nvPicPr>
          <p:cNvPr id="92162" name="Picture 2" descr="http://image.wistatutor.com/content/feed/u1406/reflex%20arc.jpg"/>
          <p:cNvPicPr>
            <a:picLocks noChangeAspect="1" noChangeArrowheads="1"/>
          </p:cNvPicPr>
          <p:nvPr/>
        </p:nvPicPr>
        <p:blipFill>
          <a:blip r:embed="rId2" cstate="print"/>
          <a:srcRect/>
          <a:stretch>
            <a:fillRect/>
          </a:stretch>
        </p:blipFill>
        <p:spPr bwMode="auto">
          <a:xfrm>
            <a:off x="152400" y="1143000"/>
            <a:ext cx="8791431" cy="600079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162"/>
                                        </p:tgtEl>
                                        <p:attrNameLst>
                                          <p:attrName>style.visibility</p:attrName>
                                        </p:attrNameLst>
                                      </p:cBhvr>
                                      <p:to>
                                        <p:strVal val="visible"/>
                                      </p:to>
                                    </p:set>
                                    <p:anim to="" calcmode="lin" valueType="num">
                                      <p:cBhvr>
                                        <p:cTn id="12" dur="1" fill="hold"/>
                                        <p:tgtEl>
                                          <p:spTgt spid="921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EE4A-612F-4078-BE0F-7BA0282374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27AC77D-5782-43B2-8E8B-EB33CAA8C247}"/>
              </a:ext>
            </a:extLst>
          </p:cNvPr>
          <p:cNvPicPr>
            <a:picLocks noGrp="1" noChangeAspect="1"/>
          </p:cNvPicPr>
          <p:nvPr>
            <p:ph idx="1"/>
          </p:nvPr>
        </p:nvPicPr>
        <p:blipFill>
          <a:blip r:embed="rId2"/>
          <a:stretch>
            <a:fillRect/>
          </a:stretch>
        </p:blipFill>
        <p:spPr>
          <a:xfrm>
            <a:off x="152401" y="188640"/>
            <a:ext cx="8839200" cy="6408712"/>
          </a:xfrm>
          <a:prstGeom prst="rect">
            <a:avLst/>
          </a:prstGeom>
        </p:spPr>
      </p:pic>
    </p:spTree>
    <p:extLst>
      <p:ext uri="{BB962C8B-B14F-4D97-AF65-F5344CB8AC3E}">
        <p14:creationId xmlns:p14="http://schemas.microsoft.com/office/powerpoint/2010/main" val="18895126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reflexes</a:t>
            </a:r>
          </a:p>
        </p:txBody>
      </p:sp>
      <p:sp>
        <p:nvSpPr>
          <p:cNvPr id="3" name="عنصر نائب للمحتوى 2"/>
          <p:cNvSpPr>
            <a:spLocks noGrp="1"/>
          </p:cNvSpPr>
          <p:nvPr>
            <p:ph idx="1"/>
          </p:nvPr>
        </p:nvSpPr>
        <p:spPr/>
        <p:txBody>
          <a:bodyPr>
            <a:normAutofit lnSpcReduction="10000"/>
          </a:bodyPr>
          <a:lstStyle/>
          <a:p>
            <a:pPr algn="l" rtl="0"/>
            <a:r>
              <a:rPr lang="en-US" dirty="0"/>
              <a:t>-According to the number of synapses the reflex arcs are classified into:</a:t>
            </a:r>
          </a:p>
          <a:p>
            <a:pPr algn="l" rtl="0">
              <a:buNone/>
            </a:pPr>
            <a:r>
              <a:rPr lang="en-US" b="1" u="sng" dirty="0"/>
              <a:t>1- Monosynaptic reflex arc:</a:t>
            </a:r>
            <a:endParaRPr lang="en-US" dirty="0"/>
          </a:p>
          <a:p>
            <a:pPr algn="l" rtl="0"/>
            <a:r>
              <a:rPr lang="en-US" dirty="0"/>
              <a:t>The afferent neuron synapses with the efferent neuron without interneuron in between. e.g., </a:t>
            </a:r>
            <a:r>
              <a:rPr lang="en-US" b="1" dirty="0">
                <a:solidFill>
                  <a:srgbClr val="FF0000"/>
                </a:solidFill>
              </a:rPr>
              <a:t>stretch </a:t>
            </a:r>
            <a:r>
              <a:rPr lang="en-US" b="1" dirty="0" smtClean="0">
                <a:solidFill>
                  <a:srgbClr val="FF0000"/>
                </a:solidFill>
              </a:rPr>
              <a:t>reflex</a:t>
            </a:r>
            <a:endParaRPr lang="en-US" dirty="0"/>
          </a:p>
          <a:p>
            <a:pPr algn="l" rtl="0">
              <a:buNone/>
            </a:pPr>
            <a:r>
              <a:rPr lang="en-US" b="1" u="sng" dirty="0"/>
              <a:t>2- Polysynaptic reflex arc:</a:t>
            </a:r>
            <a:endParaRPr lang="en-US" dirty="0"/>
          </a:p>
          <a:p>
            <a:pPr algn="l" rtl="0"/>
            <a:r>
              <a:rPr lang="en-US" dirty="0"/>
              <a:t>In which interneurons are present between the afferent and efferent neurons. </a:t>
            </a:r>
          </a:p>
          <a:p>
            <a:pPr algn="l" rtl="0"/>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r>
              <a:rPr lang="en-US"/>
              <a:t>11-</a:t>
            </a:r>
            <a:fld id="{EDDD4194-F82A-4BC7-89E5-FDD2FF60BB28}" type="slidenum">
              <a:rPr lang="en-US"/>
              <a:pPr/>
              <a:t>5</a:t>
            </a:fld>
            <a:endParaRPr lang="en-US"/>
          </a:p>
        </p:txBody>
      </p:sp>
      <p:sp>
        <p:nvSpPr>
          <p:cNvPr id="215042" name="Rectangle 2"/>
          <p:cNvSpPr>
            <a:spLocks noGrp="1" noChangeArrowheads="1"/>
          </p:cNvSpPr>
          <p:nvPr>
            <p:ph type="title"/>
          </p:nvPr>
        </p:nvSpPr>
        <p:spPr/>
        <p:txBody>
          <a:bodyPr/>
          <a:lstStyle/>
          <a:p>
            <a:r>
              <a:rPr lang="en-US"/>
              <a:t>Types of Reflexes</a:t>
            </a:r>
          </a:p>
        </p:txBody>
      </p:sp>
      <p:sp>
        <p:nvSpPr>
          <p:cNvPr id="215043" name="Text Box 3"/>
          <p:cNvSpPr txBox="1">
            <a:spLocks noChangeArrowheads="1"/>
          </p:cNvSpPr>
          <p:nvPr/>
        </p:nvSpPr>
        <p:spPr bwMode="auto">
          <a:xfrm>
            <a:off x="6400800" y="6400800"/>
            <a:ext cx="2362200" cy="304800"/>
          </a:xfrm>
          <a:prstGeom prst="rect">
            <a:avLst/>
          </a:prstGeom>
          <a:noFill/>
          <a:ln w="9525">
            <a:noFill/>
            <a:miter lim="800000"/>
            <a:headEnd/>
            <a:tailEnd/>
          </a:ln>
          <a:effectLst/>
        </p:spPr>
        <p:txBody>
          <a:bodyPr lIns="91418" tIns="45709" rIns="91418" bIns="45709">
            <a:spAutoFit/>
          </a:bodyPr>
          <a:lstStyle/>
          <a:p>
            <a:pPr algn="r" eaLnBrk="0" hangingPunct="0"/>
            <a:endParaRPr lang="ar-SA" sz="1400" b="1" i="0">
              <a:latin typeface="Times New Roman" pitchFamily="18" charset="0"/>
            </a:endParaRPr>
          </a:p>
        </p:txBody>
      </p:sp>
      <p:pic>
        <p:nvPicPr>
          <p:cNvPr id="215044" name="Picture 4"/>
          <p:cNvPicPr>
            <a:picLocks noChangeAspect="1" noChangeArrowheads="1"/>
          </p:cNvPicPr>
          <p:nvPr/>
        </p:nvPicPr>
        <p:blipFill>
          <a:blip r:embed="rId3" cstate="print"/>
          <a:srcRect t="21568" b="14705"/>
          <a:stretch>
            <a:fillRect/>
          </a:stretch>
        </p:blipFill>
        <p:spPr bwMode="auto">
          <a:xfrm>
            <a:off x="0" y="1479550"/>
            <a:ext cx="9144000" cy="4370388"/>
          </a:xfrm>
          <a:prstGeom prst="rect">
            <a:avLst/>
          </a:prstGeom>
          <a:noFill/>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*Properties of the nervous reflexes:</a:t>
            </a:r>
            <a:r>
              <a:rPr lang="en-US" dirty="0"/>
              <a:t/>
            </a:r>
            <a:br>
              <a:rPr lang="en-US" dirty="0"/>
            </a:br>
            <a:endParaRPr lang="en-US" dirty="0"/>
          </a:p>
        </p:txBody>
      </p:sp>
      <p:sp>
        <p:nvSpPr>
          <p:cNvPr id="3" name="عنصر نائب للمحتوى 2"/>
          <p:cNvSpPr>
            <a:spLocks noGrp="1"/>
          </p:cNvSpPr>
          <p:nvPr>
            <p:ph idx="1"/>
          </p:nvPr>
        </p:nvSpPr>
        <p:spPr/>
        <p:txBody>
          <a:bodyPr/>
          <a:lstStyle/>
          <a:p>
            <a:pPr algn="l" rtl="0">
              <a:buNone/>
            </a:pPr>
            <a:r>
              <a:rPr lang="en-US" b="1" u="sng" dirty="0">
                <a:solidFill>
                  <a:srgbClr val="FF0000"/>
                </a:solidFill>
              </a:rPr>
              <a:t>1-UNIDIRECTIONAL:</a:t>
            </a:r>
            <a:r>
              <a:rPr lang="en-US" dirty="0">
                <a:solidFill>
                  <a:srgbClr val="FF0000"/>
                </a:solidFill>
              </a:rPr>
              <a:t> </a:t>
            </a:r>
          </a:p>
          <a:p>
            <a:pPr algn="l" rtl="0"/>
            <a:r>
              <a:rPr lang="en-US" dirty="0"/>
              <a:t>     The nerve impulse runs from the afferent to the efferent neuron and never in the opposite direction due to the presence of the synapse in which transmission occurs from the pre-synaptic to the postsynaptic neuron. </a:t>
            </a:r>
          </a:p>
          <a:p>
            <a:pPr algn="l" rtl="0"/>
            <a:r>
              <a:rPr lang="en-US" dirty="0"/>
              <a:t>This is called </a:t>
            </a:r>
            <a:r>
              <a:rPr lang="ar-EG" dirty="0" smtClean="0"/>
              <a:t>"</a:t>
            </a:r>
            <a:r>
              <a:rPr lang="en-US" b="1" dirty="0" smtClean="0"/>
              <a:t>the </a:t>
            </a:r>
            <a:r>
              <a:rPr lang="en-US" b="1" dirty="0"/>
              <a:t>law of forward </a:t>
            </a:r>
            <a:r>
              <a:rPr lang="en-US" b="1" dirty="0" smtClean="0"/>
              <a:t>direction</a:t>
            </a:r>
            <a:r>
              <a:rPr lang="ar-EG" b="1" dirty="0" smtClean="0"/>
              <a:t>"</a:t>
            </a:r>
          </a:p>
          <a:p>
            <a:pPr algn="l" rtl="0"/>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86018" name="Picture 2" descr="http://content.answcdn.com/main/content/img/oxford/Oxford_Sports/0199210896.reflex-arc.1.jpg"/>
          <p:cNvPicPr>
            <a:picLocks noGrp="1" noChangeAspect="1" noChangeArrowheads="1"/>
          </p:cNvPicPr>
          <p:nvPr>
            <p:ph idx="1"/>
          </p:nvPr>
        </p:nvPicPr>
        <p:blipFill>
          <a:blip r:embed="rId2" cstate="print"/>
          <a:srcRect/>
          <a:stretch>
            <a:fillRect/>
          </a:stretch>
        </p:blipFill>
        <p:spPr bwMode="auto">
          <a:xfrm>
            <a:off x="152400" y="188640"/>
            <a:ext cx="8839200" cy="6336704"/>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to="" calcmode="lin" valueType="num">
                                      <p:cBhvr>
                                        <p:cTn id="7" dur="1" fill="hold"/>
                                        <p:tgtEl>
                                          <p:spTgt spid="860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2-Localization (Specificity):</a:t>
            </a:r>
            <a:r>
              <a:rPr lang="en-US" dirty="0"/>
              <a:t> </a:t>
            </a:r>
            <a:br>
              <a:rPr lang="en-US" dirty="0"/>
            </a:br>
            <a:endParaRPr lang="en-US" dirty="0"/>
          </a:p>
        </p:txBody>
      </p:sp>
      <p:sp>
        <p:nvSpPr>
          <p:cNvPr id="3" name="عنصر نائب للمحتوى 2"/>
          <p:cNvSpPr>
            <a:spLocks noGrp="1"/>
          </p:cNvSpPr>
          <p:nvPr>
            <p:ph idx="1"/>
          </p:nvPr>
        </p:nvSpPr>
        <p:spPr>
          <a:xfrm>
            <a:off x="304800" y="1214422"/>
            <a:ext cx="8624918" cy="5643578"/>
          </a:xfrm>
        </p:spPr>
        <p:txBody>
          <a:bodyPr>
            <a:noAutofit/>
          </a:bodyPr>
          <a:lstStyle/>
          <a:p>
            <a:r>
              <a:rPr lang="en-US" dirty="0"/>
              <a:t>A specific stimulus at a certain receptor leads to specific response of the effector organs included in the reflex arc.  </a:t>
            </a:r>
            <a:r>
              <a:rPr lang="en-US" dirty="0">
                <a:solidFill>
                  <a:srgbClr val="FF0000"/>
                </a:solidFill>
              </a:rPr>
              <a:t>For example</a:t>
            </a:r>
            <a:endParaRPr lang="en-US" dirty="0"/>
          </a:p>
          <a:p>
            <a:pPr algn="l" rtl="0"/>
            <a:r>
              <a:rPr lang="en-US" dirty="0"/>
              <a:t>a) A pin prick on the outer, surface of the arm produces reflex flexion and adduction of the arm.</a:t>
            </a:r>
          </a:p>
          <a:p>
            <a:pPr algn="l" rtl="0"/>
            <a:r>
              <a:rPr lang="en-US" dirty="0"/>
              <a:t>b) If the stimulus is applied to the inner surface of the arm extension and abduction of the arm occur. </a:t>
            </a:r>
          </a:p>
          <a:p>
            <a:pPr algn="l" rtl="0"/>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3- Total reflex time:</a:t>
            </a:r>
            <a:r>
              <a:rPr lang="en-US" dirty="0"/>
              <a:t/>
            </a:r>
            <a:br>
              <a:rPr lang="en-US" dirty="0"/>
            </a:br>
            <a:endParaRPr lang="en-US" dirty="0"/>
          </a:p>
        </p:txBody>
      </p:sp>
      <p:sp>
        <p:nvSpPr>
          <p:cNvPr id="3" name="عنصر نائب للمحتوى 2"/>
          <p:cNvSpPr>
            <a:spLocks noGrp="1"/>
          </p:cNvSpPr>
          <p:nvPr>
            <p:ph idx="1"/>
          </p:nvPr>
        </p:nvSpPr>
        <p:spPr>
          <a:xfrm>
            <a:off x="214282" y="1214446"/>
            <a:ext cx="8777318" cy="5526922"/>
          </a:xfrm>
        </p:spPr>
        <p:txBody>
          <a:bodyPr>
            <a:normAutofit/>
          </a:bodyPr>
          <a:lstStyle/>
          <a:p>
            <a:pPr algn="l" rtl="0"/>
            <a:r>
              <a:rPr lang="en-US" dirty="0"/>
              <a:t>It varies from one reflex to another according to the number of  synapses as it is very short in the stretch reflex, but it is long in the light reflex</a:t>
            </a:r>
            <a:r>
              <a:rPr lang="en-US" u="sng" dirty="0"/>
              <a:t> </a:t>
            </a:r>
            <a:r>
              <a:rPr lang="en-US" u="sng" dirty="0">
                <a:solidFill>
                  <a:srgbClr val="FF0000"/>
                </a:solidFill>
              </a:rPr>
              <a:t>It includes:</a:t>
            </a:r>
            <a:endParaRPr lang="en-US" dirty="0">
              <a:solidFill>
                <a:srgbClr val="FF0000"/>
              </a:solidFill>
            </a:endParaRPr>
          </a:p>
          <a:p>
            <a:pPr algn="l" rtl="0"/>
            <a:r>
              <a:rPr lang="en-US" dirty="0"/>
              <a:t>a) Time taken in the conduction in afferent nerve.</a:t>
            </a:r>
          </a:p>
          <a:p>
            <a:pPr algn="l" rtl="0"/>
            <a:r>
              <a:rPr lang="en-US" dirty="0"/>
              <a:t>b) Central delay (time taken to cross C.N.S.).</a:t>
            </a:r>
          </a:p>
          <a:p>
            <a:pPr algn="l" rtl="0"/>
            <a:r>
              <a:rPr lang="en-US" dirty="0"/>
              <a:t>c) Time taken to be conducted in the efferent nerve.</a:t>
            </a:r>
          </a:p>
          <a:p>
            <a:pPr algn="l" rtl="0"/>
            <a:r>
              <a:rPr lang="en-US" dirty="0"/>
              <a:t>d) Latent period of the muscle.</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2716</TotalTime>
  <Words>1054</Words>
  <Application>Microsoft Office PowerPoint</Application>
  <PresentationFormat>On-screen Show (4:3)</PresentationFormat>
  <Paragraphs>110</Paragraphs>
  <Slides>30</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Aharoni</vt:lpstr>
      <vt:lpstr>Algerian</vt:lpstr>
      <vt:lpstr>Andalus</vt:lpstr>
      <vt:lpstr>Aparajita</vt:lpstr>
      <vt:lpstr>Arabic Typesetting</vt:lpstr>
      <vt:lpstr>Arial</vt:lpstr>
      <vt:lpstr>Calibri</vt:lpstr>
      <vt:lpstr>Calibri,Bold</vt:lpstr>
      <vt:lpstr>Franklin Gothic Book</vt:lpstr>
      <vt:lpstr>Franklin Gothic Medium</vt:lpstr>
      <vt:lpstr>Impact</vt:lpstr>
      <vt:lpstr>Tahoma</vt:lpstr>
      <vt:lpstr>Times New Roman</vt:lpstr>
      <vt:lpstr>Wingdings 2</vt:lpstr>
      <vt:lpstr>رحلة</vt:lpstr>
      <vt:lpstr>CNS Motor Division  By  Dr. nour a. mohammed mutah school of medicine </vt:lpstr>
      <vt:lpstr>The reflex action</vt:lpstr>
      <vt:lpstr>Reflex arc</vt:lpstr>
      <vt:lpstr>Types of reflexes</vt:lpstr>
      <vt:lpstr>Types of Reflexes</vt:lpstr>
      <vt:lpstr>*Properties of the nervous reflexes: </vt:lpstr>
      <vt:lpstr>PowerPoint Presentation</vt:lpstr>
      <vt:lpstr>2-Localization (Specificity):  </vt:lpstr>
      <vt:lpstr>3- Total reflex time: </vt:lpstr>
      <vt:lpstr>central delay</vt:lpstr>
      <vt:lpstr>4-Irradiation:  </vt:lpstr>
      <vt:lpstr>PowerPoint Presentation</vt:lpstr>
      <vt:lpstr>PowerPoint Presentation</vt:lpstr>
      <vt:lpstr>PowerPoint Presentation</vt:lpstr>
      <vt:lpstr>5-Fatigue:  </vt:lpstr>
      <vt:lpstr>6-Reciprocal innervation:  </vt:lpstr>
      <vt:lpstr>Antagonistic Muscle Pairs</vt:lpstr>
      <vt:lpstr>PowerPoint Presentation</vt:lpstr>
      <vt:lpstr>- Explanation: </vt:lpstr>
      <vt:lpstr>PowerPoint Presentation</vt:lpstr>
      <vt:lpstr>PowerPoint Presentation</vt:lpstr>
      <vt:lpstr>7- Recruitment and after discharge:  </vt:lpstr>
      <vt:lpstr>PowerPoint Presentation</vt:lpstr>
      <vt:lpstr>PowerPoint Presentation</vt:lpstr>
      <vt:lpstr>PowerPoint Presentation</vt:lpstr>
      <vt:lpstr>Classification of human reflexes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dc:title>
  <dc:creator>ESSAM</dc:creator>
  <cp:lastModifiedBy>DELL</cp:lastModifiedBy>
  <cp:revision>181</cp:revision>
  <dcterms:created xsi:type="dcterms:W3CDTF">2011-01-23T00:59:32Z</dcterms:created>
  <dcterms:modified xsi:type="dcterms:W3CDTF">2023-05-06T07:27:28Z</dcterms:modified>
</cp:coreProperties>
</file>