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84" r:id="rId3"/>
    <p:sldId id="322" r:id="rId4"/>
    <p:sldId id="285" r:id="rId5"/>
    <p:sldId id="317" r:id="rId6"/>
    <p:sldId id="282" r:id="rId7"/>
    <p:sldId id="320" r:id="rId8"/>
    <p:sldId id="318" r:id="rId9"/>
    <p:sldId id="294" r:id="rId10"/>
    <p:sldId id="321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9" r:id="rId31"/>
    <p:sldId id="315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33F81"/>
    <a:srgbClr val="0070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EB5B-C8EB-4D65-AE52-120CF13C9BF1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B935-FBE9-4C3C-9DFB-79A1C764BB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95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31FE77-7494-4187-A514-74F76E64C658}" type="slidenum">
              <a:rPr lang="ar-SA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BC53FF-E80E-42DE-81EB-F0099CE542A0}" type="slidenum">
              <a:rPr lang="ar-SA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3BCA28-2E3E-4E0C-8C58-AEA1D0E28336}" type="slidenum">
              <a:rPr lang="ar-SA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B2073A-A3DF-496C-BD80-8978595109D1}" type="slidenum">
              <a:rPr lang="ar-SA" sz="12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3C12FE-3FA6-4A9B-A076-B3D828A56333}" type="slidenum">
              <a:rPr lang="ar-SA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B2C0F3-C89C-4D53-ADA5-9FB3630C8FD6}" type="slidenum">
              <a:rPr lang="ar-SA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9BF6BC-026B-4783-8517-7F72431DC415}" type="slidenum">
              <a:rPr lang="ar-SA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23902E-F40B-4C46-9F1E-BF5AD541FD95}" type="slidenum">
              <a:rPr lang="ar-SA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063D1D-294F-46D1-A8F0-70AA70A3ED53}" type="slidenum">
              <a:rPr lang="ar-SA" sz="12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77DF3D-AF26-4881-94DC-BCD11A8E52E7}" type="slidenum">
              <a:rPr lang="ar-SA" sz="12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66FCB5-457E-4629-804E-0242AEEE3AE0}" type="slidenum">
              <a:rPr lang="ar-SA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07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F64C5-1AFD-415D-9B47-595EE1130699}" type="slidenum">
              <a:rPr lang="ar-SA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01E986-BCFA-45B5-A861-64878DC6483E}" type="slidenum">
              <a:rPr lang="ar-SA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B935-FBE9-4C3C-9DFB-79A1C764BB21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71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A8E9B4-29E5-46CF-B0EE-2064545F834A}" type="slidenum">
              <a:rPr lang="ar-SA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66FCB5-457E-4629-804E-0242AEEE3AE0}" type="slidenum">
              <a:rPr lang="ar-SA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5612CAC-D2BE-4438-BF44-718B7BD153B1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9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1B171-AD5E-4613-8475-6CFE5870887E}" type="slidenum">
              <a:rPr lang="ar-SA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F860D8-7C65-4225-840C-76C93CE9D4D7}" type="slidenum">
              <a:rPr lang="ar-SA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1B171-AD5E-4613-8475-6CFE5870887E}" type="slidenum">
              <a:rPr lang="ar-SA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5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733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04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27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71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0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214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615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91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03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170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557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3FDD-7680-424A-90C5-F0EBF4149222}" type="datetimeFigureOut">
              <a:rPr lang="en-MY" smtClean="0"/>
              <a:t>9/7/2023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58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DE063-2BBC-4C6E-8325-3062252729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34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1FA0D7B-3EC1-467B-9BAB-4C2AA993716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52400" y="1600200"/>
            <a:ext cx="8991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endParaRPr lang="en-US" b="1" dirty="0" smtClean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1-Measures of central tendencies </a:t>
            </a:r>
            <a:r>
              <a:rPr lang="en-US" sz="2800" b="1" dirty="0"/>
              <a:t>(Location) .</a:t>
            </a:r>
          </a:p>
          <a:p>
            <a:pPr rtl="0"/>
            <a:r>
              <a:rPr lang="en-US" sz="2800" b="1" dirty="0"/>
              <a:t>    A </a:t>
            </a:r>
            <a:r>
              <a:rPr lang="en-US" sz="2800" b="1" dirty="0">
                <a:solidFill>
                  <a:srgbClr val="FF0000"/>
                </a:solidFill>
              </a:rPr>
              <a:t>value </a:t>
            </a:r>
            <a:r>
              <a:rPr lang="en-US" sz="2800" b="1" dirty="0"/>
              <a:t>around which the data has a tendency to </a:t>
            </a:r>
            <a:r>
              <a:rPr lang="en-US" sz="2800" b="1" dirty="0">
                <a:solidFill>
                  <a:srgbClr val="FF0000"/>
                </a:solidFill>
              </a:rPr>
              <a:t>congregate</a:t>
            </a:r>
            <a:r>
              <a:rPr lang="en-US" sz="2800" b="1" dirty="0"/>
              <a:t> (come together )or cluster</a:t>
            </a:r>
          </a:p>
          <a:p>
            <a:pPr rtl="0"/>
            <a:endParaRPr lang="en-US" sz="2800" b="1" dirty="0"/>
          </a:p>
          <a:p>
            <a:pPr rtl="0"/>
            <a:endParaRPr lang="en-US" sz="2800" b="1" dirty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2800" b="1" dirty="0"/>
              <a:t>    A </a:t>
            </a:r>
            <a:r>
              <a:rPr lang="en-US" sz="2800" b="1" dirty="0">
                <a:solidFill>
                  <a:srgbClr val="FF0000"/>
                </a:solidFill>
              </a:rPr>
              <a:t>value</a:t>
            </a:r>
            <a:r>
              <a:rPr lang="en-US" sz="2800" b="1" dirty="0"/>
              <a:t> which measures </a:t>
            </a:r>
          </a:p>
          <a:p>
            <a:pPr rtl="0"/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</a:t>
            </a:r>
            <a:r>
              <a:rPr lang="en-US" sz="2800" b="1" dirty="0"/>
              <a:t> to which the data are  or  are </a:t>
            </a:r>
            <a:r>
              <a:rPr lang="en-US" sz="2800" b="1" dirty="0" smtClean="0"/>
              <a:t>not, </a:t>
            </a:r>
            <a:r>
              <a:rPr lang="en-US" sz="2800" b="1" dirty="0" smtClean="0">
                <a:solidFill>
                  <a:srgbClr val="FF0000"/>
                </a:solidFill>
              </a:rPr>
              <a:t>spread </a:t>
            </a:r>
            <a:r>
              <a:rPr lang="en-US" sz="2800" b="1" dirty="0"/>
              <a:t>out</a:t>
            </a:r>
            <a:endParaRPr lang="en-US" sz="2800" dirty="0"/>
          </a:p>
        </p:txBody>
      </p:sp>
      <p:sp>
        <p:nvSpPr>
          <p:cNvPr id="2734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379492-5F92-4795-9D7D-F88D9A135490}" type="slidenum">
              <a:rPr lang="ar-SA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5576" y="332656"/>
            <a:ext cx="6486872" cy="1077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central value as                      </a:t>
            </a:r>
            <a:r>
              <a:rPr lang="en-US" sz="3200" b="1" dirty="0">
                <a:solidFill>
                  <a:srgbClr val="002060"/>
                </a:solidFill>
              </a:rPr>
              <a:t>representative value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in a set of </a:t>
            </a:r>
            <a:r>
              <a:rPr lang="en-US" sz="3200" b="1" dirty="0" smtClean="0">
                <a:solidFill>
                  <a:srgbClr val="002060"/>
                </a:solidFill>
              </a:rPr>
              <a:t>data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47E0BE-1091-49C8-A459-62F247C2EAF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4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C444295-0334-419B-93D3-3F7E23CA633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75828" y="500878"/>
            <a:ext cx="82939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</a:rPr>
              <a:t>Measures of Central Tendency</a:t>
            </a:r>
          </a:p>
          <a:p>
            <a:pPr rtl="0"/>
            <a:r>
              <a:rPr lang="en-US" sz="2800" b="1" dirty="0"/>
              <a:t>A </a:t>
            </a:r>
            <a:r>
              <a:rPr lang="en-US" sz="2800" b="1" u="sng" dirty="0">
                <a:solidFill>
                  <a:srgbClr val="FF0000"/>
                </a:solidFill>
              </a:rPr>
              <a:t>value </a:t>
            </a:r>
            <a:r>
              <a:rPr lang="en-US" sz="2800" b="1" dirty="0"/>
              <a:t>around which the data has a tendency to </a:t>
            </a:r>
            <a:r>
              <a:rPr lang="en-US" sz="2800" b="1" dirty="0">
                <a:solidFill>
                  <a:srgbClr val="FF0000"/>
                </a:solidFill>
              </a:rPr>
              <a:t>congregate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cluster</a:t>
            </a:r>
          </a:p>
          <a:p>
            <a:pPr rtl="0"/>
            <a:r>
              <a:rPr lang="en-US" sz="2800" dirty="0"/>
              <a:t>    </a:t>
            </a:r>
          </a:p>
          <a:p>
            <a:pPr rtl="0"/>
            <a:r>
              <a:rPr lang="en-US" sz="2800" b="1" dirty="0"/>
              <a:t>  1- Mean</a:t>
            </a:r>
          </a:p>
          <a:p>
            <a:pPr rtl="0"/>
            <a:r>
              <a:rPr lang="en-US" sz="2800" b="1" dirty="0"/>
              <a:t> </a:t>
            </a:r>
          </a:p>
          <a:p>
            <a:pPr rtl="0"/>
            <a:r>
              <a:rPr lang="en-US" sz="2800" b="1" dirty="0"/>
              <a:t>             2- Median   </a:t>
            </a:r>
          </a:p>
          <a:p>
            <a:pPr rtl="0"/>
            <a:endParaRPr lang="en-US" sz="2800" b="1" dirty="0"/>
          </a:p>
          <a:p>
            <a:pPr rtl="0"/>
            <a:r>
              <a:rPr lang="en-US" sz="2800" b="1" dirty="0"/>
              <a:t>                   3- Mode </a:t>
            </a:r>
            <a:endParaRPr lang="en-US" sz="2800" b="1" dirty="0" smtClean="0"/>
          </a:p>
          <a:p>
            <a:pPr rtl="0"/>
            <a:endParaRPr lang="en-US" sz="2800" b="1" dirty="0" smtClean="0"/>
          </a:p>
          <a:p>
            <a:pPr rtl="0"/>
            <a:r>
              <a:rPr lang="en-US" sz="2800" b="1" dirty="0"/>
              <a:t> </a:t>
            </a:r>
            <a:r>
              <a:rPr lang="en-US" sz="2800" b="1" dirty="0" smtClean="0"/>
              <a:t>                  4- weighted mean   </a:t>
            </a:r>
            <a:endParaRPr lang="en-US" sz="2800" b="1" dirty="0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457200" y="5463798"/>
            <a:ext cx="793122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choice of the most appropriate measure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 depends</a:t>
            </a:r>
            <a:r>
              <a:rPr lang="en-US" sz="2800" b="1" dirty="0" smtClean="0">
                <a:solidFill>
                  <a:srgbClr val="002060"/>
                </a:solidFill>
              </a:rPr>
              <a:t> crucially on the </a:t>
            </a:r>
            <a:r>
              <a:rPr lang="en-US" sz="2800" b="1" dirty="0" smtClean="0">
                <a:solidFill>
                  <a:srgbClr val="FF0000"/>
                </a:solidFill>
              </a:rPr>
              <a:t>type</a:t>
            </a:r>
            <a:r>
              <a:rPr lang="en-US" sz="2800" b="1" dirty="0" smtClean="0">
                <a:solidFill>
                  <a:srgbClr val="002060"/>
                </a:solidFill>
              </a:rPr>
              <a:t> of data involved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44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3833E5-E7CC-4F96-A3D4-A9692BA1CC6C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02234B-1643-4A09-B557-980AE0D7BA0C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107504" y="395789"/>
            <a:ext cx="8784976" cy="566308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  <a:defRPr/>
            </a:pPr>
            <a:r>
              <a:rPr lang="en-US" sz="3200" b="1" dirty="0" smtClean="0">
                <a:solidFill>
                  <a:srgbClr val="C00000"/>
                </a:solidFill>
                <a:cs typeface="Times New Roman" pitchFamily="18" charset="0"/>
              </a:rPr>
              <a:t>     </a:t>
            </a:r>
            <a:r>
              <a:rPr lang="en-US" sz="3200" b="1" u="sng" dirty="0" smtClean="0">
                <a:solidFill>
                  <a:srgbClr val="C00000"/>
                </a:solidFill>
                <a:cs typeface="Times New Roman" pitchFamily="18" charset="0"/>
              </a:rPr>
              <a:t>Mode </a:t>
            </a:r>
            <a:r>
              <a:rPr lang="en-US" sz="3200" b="1" u="sng" dirty="0">
                <a:solidFill>
                  <a:srgbClr val="C00000"/>
                </a:solidFill>
                <a:cs typeface="Times New Roman" pitchFamily="18" charset="0"/>
              </a:rPr>
              <a:t>(Mo)</a:t>
            </a:r>
            <a:endParaRPr lang="en-US" sz="3200" dirty="0">
              <a:solidFill>
                <a:srgbClr val="C00000"/>
              </a:solidFill>
              <a:cs typeface="Times New Roman" pitchFamily="18" charset="0"/>
            </a:endParaRP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Most frequently </a:t>
            </a:r>
            <a:r>
              <a:rPr lang="en-US" sz="2800" b="1" dirty="0">
                <a:cs typeface="Times New Roman" pitchFamily="18" charset="0"/>
              </a:rPr>
              <a:t>occurring value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in a set of observation</a:t>
            </a:r>
          </a:p>
          <a:p>
            <a:pPr lvl="0" eaLnBrk="0" hangingPunct="0">
              <a:tabLst>
                <a:tab pos="457200" algn="l"/>
              </a:tabLst>
              <a:defRPr/>
            </a:pPr>
            <a:r>
              <a:rPr lang="en-US" sz="2800" b="1" dirty="0">
                <a:cs typeface="Arial" charset="0"/>
              </a:rPr>
              <a:t>                          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5   1,    3,    2,    6 ,   7,  10    </a:t>
            </a:r>
            <a:r>
              <a:rPr lang="en-US" sz="2800" dirty="0" smtClean="0">
                <a:cs typeface="Times New Roman" pitchFamily="18" charset="0"/>
              </a:rPr>
              <a:t>5  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?????</a:t>
            </a:r>
            <a:endParaRPr lang="en-US" sz="2800" b="1" dirty="0" smtClean="0">
              <a:cs typeface="Arial" charset="0"/>
            </a:endParaRPr>
          </a:p>
          <a:p>
            <a:pPr rtl="0">
              <a:tabLst>
                <a:tab pos="457200" algn="l"/>
              </a:tabLst>
              <a:defRPr/>
            </a:pPr>
            <a:r>
              <a:rPr lang="en-US" sz="2600" b="1" dirty="0" smtClean="0">
                <a:cs typeface="Arial" charset="0"/>
              </a:rPr>
              <a:t>                                      Or </a:t>
            </a:r>
            <a:endParaRPr lang="en-US" sz="2600" b="1" dirty="0">
              <a:cs typeface="Arial" charset="0"/>
            </a:endParaRP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 smtClean="0">
                <a:cs typeface="Times New Roman" pitchFamily="18" charset="0"/>
              </a:rPr>
              <a:t>the </a:t>
            </a:r>
            <a:r>
              <a:rPr lang="en-US" sz="2800" b="1" dirty="0">
                <a:cs typeface="Times New Roman" pitchFamily="18" charset="0"/>
              </a:rPr>
              <a:t>value of observation which has</a:t>
            </a:r>
          </a:p>
          <a:p>
            <a:pPr rtl="0" eaLnBrk="0" hangingPunct="0">
              <a:buFont typeface="Times New Roman" pitchFamily="18" charset="0"/>
              <a:buNone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highest frequency </a:t>
            </a:r>
            <a:r>
              <a:rPr lang="en-US" sz="2800" b="1" dirty="0">
                <a:cs typeface="Times New Roman" pitchFamily="18" charset="0"/>
              </a:rPr>
              <a:t>in a set of observation .               </a:t>
            </a:r>
          </a:p>
          <a:p>
            <a:pPr lvl="0" eaLnBrk="0" hangingPunct="0"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            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1   </a:t>
            </a:r>
            <a:r>
              <a:rPr lang="en-US" sz="2800" dirty="0">
                <a:cs typeface="Times New Roman" pitchFamily="18" charset="0"/>
              </a:rPr>
              <a:t>5   1,    3,   </a:t>
            </a:r>
            <a:r>
              <a:rPr lang="en-US" sz="2800" dirty="0" smtClean="0">
                <a:cs typeface="Times New Roman" pitchFamily="18" charset="0"/>
              </a:rPr>
              <a:t>1, </a:t>
            </a:r>
            <a:r>
              <a:rPr lang="en-US" sz="2800" dirty="0">
                <a:cs typeface="Times New Roman" pitchFamily="18" charset="0"/>
              </a:rPr>
              <a:t>2,    6 ,   7,  10    </a:t>
            </a:r>
            <a:r>
              <a:rPr lang="en-US" sz="2800" dirty="0" smtClean="0">
                <a:cs typeface="Times New Roman" pitchFamily="18" charset="0"/>
              </a:rPr>
              <a:t>5  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?????</a:t>
            </a:r>
            <a:endParaRPr lang="en-US" sz="2800" dirty="0"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Mode </a:t>
            </a:r>
            <a:r>
              <a:rPr kumimoji="1" lang="en-US" sz="2600" b="1" dirty="0" smtClean="0">
                <a:solidFill>
                  <a:srgbClr val="002060"/>
                </a:solidFill>
                <a:cs typeface="Arial" charset="0"/>
              </a:rPr>
              <a:t>is </a:t>
            </a:r>
            <a:r>
              <a:rPr kumimoji="1" lang="en-US" sz="2600" b="1" dirty="0">
                <a:solidFill>
                  <a:srgbClr val="002060"/>
                </a:solidFill>
                <a:cs typeface="Arial" charset="0"/>
              </a:rPr>
              <a:t>the only measure </a:t>
            </a:r>
            <a:r>
              <a:rPr kumimoji="1" lang="en-US" sz="2600" b="1" dirty="0">
                <a:cs typeface="Arial" charset="0"/>
              </a:rPr>
              <a:t>of central tendency that can be used for</a:t>
            </a:r>
            <a:r>
              <a:rPr kumimoji="1" lang="en-US" sz="2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kumimoji="1" lang="en-US" sz="2600" b="1" dirty="0">
                <a:solidFill>
                  <a:schemeClr val="tx2"/>
                </a:solidFill>
                <a:cs typeface="Arial" charset="0"/>
              </a:rPr>
              <a:t>qualitative </a:t>
            </a:r>
            <a:r>
              <a:rPr kumimoji="1" lang="en-US" sz="2600" b="1" dirty="0" smtClean="0">
                <a:solidFill>
                  <a:schemeClr val="tx2"/>
                </a:solidFill>
                <a:cs typeface="Arial" charset="0"/>
              </a:rPr>
              <a:t>data  </a:t>
            </a:r>
            <a:r>
              <a:rPr kumimoji="1" lang="en-US" sz="2600" b="1" dirty="0" smtClean="0">
                <a:solidFill>
                  <a:srgbClr val="FF0000"/>
                </a:solidFill>
                <a:cs typeface="Arial" charset="0"/>
              </a:rPr>
              <a:t>???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is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not practically  </a:t>
            </a:r>
            <a:r>
              <a:rPr lang="en-US" sz="2800" b="1" dirty="0">
                <a:cs typeface="Times New Roman" pitchFamily="18" charset="0"/>
              </a:rPr>
              <a:t>useful with 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metric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continuous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data where no two value may be the same,</a:t>
            </a:r>
          </a:p>
          <a:p>
            <a:pPr marL="457200" indent="-457200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If the observation all having different value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800" b="1" dirty="0">
                <a:cs typeface="Times New Roman" pitchFamily="18" charset="0"/>
              </a:rPr>
              <a:t>           5   1,    3,    2,    6 ,   7,  10  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?????             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5461" name="Rectangle 3"/>
          <p:cNvSpPr>
            <a:spLocks noChangeArrowheads="1"/>
          </p:cNvSpPr>
          <p:nvPr/>
        </p:nvSpPr>
        <p:spPr bwMode="auto">
          <a:xfrm>
            <a:off x="4644008" y="593634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sz="3200" dirty="0"/>
          </a:p>
        </p:txBody>
      </p:sp>
      <p:sp>
        <p:nvSpPr>
          <p:cNvPr id="275462" name="Rectangle 5"/>
          <p:cNvSpPr>
            <a:spLocks noChangeArrowheads="1"/>
          </p:cNvSpPr>
          <p:nvPr/>
        </p:nvSpPr>
        <p:spPr bwMode="auto">
          <a:xfrm>
            <a:off x="7550727" y="26457"/>
            <a:ext cx="1524000" cy="95410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2- Median  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3- Mode</a:t>
            </a:r>
            <a:r>
              <a:rPr lang="en-US" sz="1400" b="1" dirty="0">
                <a:solidFill>
                  <a:srgbClr val="FFFF00"/>
                </a:solidFill>
              </a:rPr>
              <a:t>    </a:t>
            </a:r>
            <a:endParaRPr lang="en-US" sz="1400" b="1" dirty="0">
              <a:solidFill>
                <a:srgbClr val="FF0066"/>
              </a:solidFill>
            </a:endParaRPr>
          </a:p>
        </p:txBody>
      </p:sp>
      <p:sp>
        <p:nvSpPr>
          <p:cNvPr id="2754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55CBB0-5742-4092-8B49-5377331EE82A}" type="slidenum">
              <a:rPr lang="ar-SA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76256" y="6278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Oval 1"/>
          <p:cNvSpPr/>
          <p:nvPr/>
        </p:nvSpPr>
        <p:spPr>
          <a:xfrm>
            <a:off x="6028586" y="1340768"/>
            <a:ext cx="84767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Oval 8"/>
          <p:cNvSpPr/>
          <p:nvPr/>
        </p:nvSpPr>
        <p:spPr>
          <a:xfrm>
            <a:off x="1055948" y="2939301"/>
            <a:ext cx="93610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46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94" y="548680"/>
            <a:ext cx="8989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observation all having different value    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Mode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5    1    3    2    6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might have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Mode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5 ,  1    2,    3,   1, 6 </a:t>
            </a:r>
            <a:r>
              <a:rPr lang="en-US" sz="2800" b="1" dirty="0" smtClean="0"/>
              <a:t>uni modal</a:t>
            </a:r>
            <a:r>
              <a:rPr lang="en-US" sz="2800" dirty="0" smtClean="0"/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b="1" dirty="0" smtClean="0">
                <a:solidFill>
                  <a:srgbClr val="002060"/>
                </a:solidFill>
              </a:rPr>
              <a:t>We might have more than one Mode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</a:t>
            </a:r>
            <a:r>
              <a:rPr lang="en-US" sz="2800" b="1" dirty="0" smtClean="0"/>
              <a:t>5,    1,     3,     5   7,    3,     6 ,   </a:t>
            </a:r>
            <a:r>
              <a:rPr lang="en-US" sz="2800" dirty="0" smtClean="0"/>
              <a:t>2 </a:t>
            </a:r>
            <a:r>
              <a:rPr lang="en-MY" sz="2800" b="1" dirty="0" smtClean="0">
                <a:solidFill>
                  <a:srgbClr val="FF0000"/>
                </a:solidFill>
              </a:rPr>
              <a:t>Two Mode</a:t>
            </a:r>
            <a:r>
              <a:rPr lang="en-US" sz="2800" dirty="0" smtClean="0">
                <a:solidFill>
                  <a:srgbClr val="FF0000"/>
                </a:solidFill>
              </a:rPr>
              <a:t>         </a:t>
            </a:r>
            <a:r>
              <a:rPr lang="en-US" sz="2800" b="1" dirty="0" smtClean="0">
                <a:solidFill>
                  <a:srgbClr val="7030A0"/>
                </a:solidFill>
              </a:rPr>
              <a:t>Bimodal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5,     </a:t>
            </a:r>
            <a:r>
              <a:rPr lang="en-US" sz="2800" b="1" dirty="0" smtClean="0"/>
              <a:t>1,     </a:t>
            </a:r>
            <a:r>
              <a:rPr lang="en-US" sz="2800" b="1" dirty="0" smtClean="0">
                <a:solidFill>
                  <a:srgbClr val="00B050"/>
                </a:solidFill>
              </a:rPr>
              <a:t>3,   </a:t>
            </a:r>
            <a:r>
              <a:rPr lang="en-US" sz="2800" b="1" dirty="0" smtClean="0">
                <a:solidFill>
                  <a:srgbClr val="FF0000"/>
                </a:solidFill>
              </a:rPr>
              <a:t>5,     </a:t>
            </a:r>
            <a:r>
              <a:rPr lang="en-US" sz="2800" b="1" dirty="0" smtClean="0"/>
              <a:t>7,   </a:t>
            </a:r>
            <a:r>
              <a:rPr lang="en-US" sz="2800" b="1" dirty="0" smtClean="0">
                <a:solidFill>
                  <a:srgbClr val="00B050"/>
                </a:solidFill>
              </a:rPr>
              <a:t>3,     </a:t>
            </a:r>
            <a:r>
              <a:rPr lang="en-US" sz="2800" b="1" dirty="0" smtClean="0"/>
              <a:t>6,    2</a:t>
            </a:r>
            <a:r>
              <a:rPr lang="en-US" sz="2800" dirty="0" smtClean="0"/>
              <a:t>, </a:t>
            </a:r>
            <a:r>
              <a:rPr lang="en-US" sz="2800" b="1" dirty="0" smtClean="0"/>
              <a:t>1 </a:t>
            </a:r>
            <a:r>
              <a:rPr lang="en-US" sz="2600" b="1" dirty="0" smtClean="0">
                <a:solidFill>
                  <a:srgbClr val="FF0000"/>
                </a:solidFill>
              </a:rPr>
              <a:t>Three Mode    </a:t>
            </a:r>
            <a:r>
              <a:rPr lang="en-US" sz="2600" b="1" dirty="0" smtClean="0">
                <a:solidFill>
                  <a:srgbClr val="7030A0"/>
                </a:solidFill>
              </a:rPr>
              <a:t>Tri modal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99508" y="5517232"/>
            <a:ext cx="7008796" cy="4924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5,     1,     3,   5,     7,   3,     6,    2,   1 ,   3      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???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</a:t>
            </a:r>
            <a:r>
              <a:rPr lang="en-US" sz="2600" b="1" dirty="0">
                <a:solidFill>
                  <a:srgbClr val="00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         </a:t>
            </a:r>
            <a:r>
              <a:rPr lang="en-US" sz="2600" dirty="0">
                <a:solidFill>
                  <a:srgbClr val="00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26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60032" y="2046688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Oval 10"/>
          <p:cNvSpPr/>
          <p:nvPr/>
        </p:nvSpPr>
        <p:spPr>
          <a:xfrm>
            <a:off x="511636" y="3982740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Oval 11"/>
          <p:cNvSpPr/>
          <p:nvPr/>
        </p:nvSpPr>
        <p:spPr>
          <a:xfrm>
            <a:off x="1907704" y="3356992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Oval 12"/>
          <p:cNvSpPr/>
          <p:nvPr/>
        </p:nvSpPr>
        <p:spPr>
          <a:xfrm>
            <a:off x="539552" y="3356992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Oval 13"/>
          <p:cNvSpPr/>
          <p:nvPr/>
        </p:nvSpPr>
        <p:spPr>
          <a:xfrm>
            <a:off x="1354929" y="3959168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Oval 14"/>
          <p:cNvSpPr/>
          <p:nvPr/>
        </p:nvSpPr>
        <p:spPr>
          <a:xfrm>
            <a:off x="1963599" y="3959168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Rectangle 15"/>
          <p:cNvSpPr/>
          <p:nvPr/>
        </p:nvSpPr>
        <p:spPr>
          <a:xfrm>
            <a:off x="7092280" y="6009675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uni modal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ar-JO" dirty="0"/>
          </a:p>
        </p:txBody>
      </p:sp>
      <p:sp>
        <p:nvSpPr>
          <p:cNvPr id="17" name="Rectangle 16"/>
          <p:cNvSpPr/>
          <p:nvPr/>
        </p:nvSpPr>
        <p:spPr>
          <a:xfrm>
            <a:off x="7974092" y="5275018"/>
            <a:ext cx="70236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30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15CE1A-3ABC-4F19-9845-78E521CF8E1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85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A857ABC-5413-451D-A193-510AA46BB00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8532" name="Rectangle 7"/>
          <p:cNvSpPr>
            <a:spLocks noChangeArrowheads="1"/>
          </p:cNvSpPr>
          <p:nvPr/>
        </p:nvSpPr>
        <p:spPr bwMode="auto">
          <a:xfrm>
            <a:off x="2449513" y="2608263"/>
            <a:ext cx="3382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228600" algn="l"/>
              </a:tabLst>
            </a:pPr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1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>
              <a:tabLst>
                <a:tab pos="228600" algn="l"/>
              </a:tabLst>
            </a:pPr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             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108549" name="Rectangle 8"/>
          <p:cNvSpPr>
            <a:spLocks noChangeArrowheads="1"/>
          </p:cNvSpPr>
          <p:nvPr/>
        </p:nvSpPr>
        <p:spPr bwMode="auto">
          <a:xfrm>
            <a:off x="145440" y="41712"/>
            <a:ext cx="899855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>
              <a:tabLst>
                <a:tab pos="457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Arial" charset="0"/>
              </a:rPr>
              <a:t>Characteristics </a:t>
            </a: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of Mode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2060"/>
                </a:solidFill>
                <a:ea typeface="Times New Roman" pitchFamily="18" charset="0"/>
                <a:cs typeface="Simplified Arabic" pitchFamily="2" charset="-78"/>
              </a:rPr>
              <a:t>Advantages and Disadvantages </a:t>
            </a:r>
            <a:endParaRPr lang="en-US" sz="2600" b="1" dirty="0" smtClean="0">
              <a:solidFill>
                <a:srgbClr val="00206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2600" b="1" dirty="0">
              <a:solidFill>
                <a:srgbClr val="00206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1-Requires no calculation just </a:t>
            </a:r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counting</a:t>
            </a:r>
            <a:endParaRPr lang="en-US" sz="2800" b="1" dirty="0">
              <a:solidFill>
                <a:srgbClr val="0070C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2- It may not exist    </a:t>
            </a:r>
            <a:r>
              <a:rPr lang="en-US" sz="2800" b="1" dirty="0">
                <a:ea typeface="Times New Roman" pitchFamily="18" charset="0"/>
                <a:cs typeface="Simplified Arabic" pitchFamily="2" charset="-78"/>
              </a:rPr>
              <a:t> (No Mode</a:t>
            </a:r>
            <a:r>
              <a:rPr lang="en-US" sz="2800" dirty="0">
                <a:ea typeface="Times New Roman" pitchFamily="18" charset="0"/>
                <a:cs typeface="Simplified Arabic" pitchFamily="2" charset="-78"/>
              </a:rPr>
              <a:t>)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3-It is not  necessarily be unique</a:t>
            </a:r>
            <a:r>
              <a:rPr lang="en-US" sz="2800" dirty="0">
                <a:solidFill>
                  <a:srgbClr val="0070C0"/>
                </a:solidFill>
                <a:cs typeface="Simplified Arabic" pitchFamily="2" charset="-78"/>
              </a:rPr>
              <a:t> 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dirty="0">
                <a:cs typeface="Times New Roman" pitchFamily="18" charset="0"/>
              </a:rPr>
              <a:t>     </a:t>
            </a:r>
            <a:r>
              <a:rPr lang="en-US" sz="2800" b="1" dirty="0">
                <a:cs typeface="Times New Roman" pitchFamily="18" charset="0"/>
              </a:rPr>
              <a:t>there may be one mode        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unimodal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     </a:t>
            </a:r>
            <a:r>
              <a:rPr lang="en-US" sz="2800" b="1" dirty="0">
                <a:cs typeface="Times New Roman" pitchFamily="18" charset="0"/>
              </a:rPr>
              <a:t>more than one mode in a set of data</a:t>
            </a:r>
            <a:endParaRPr lang="en-US" sz="2800" dirty="0"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            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Bimodal,  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Tri modal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…. </a:t>
            </a:r>
            <a:endParaRPr lang="en-US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endParaRPr lang="en-US" sz="2800" dirty="0">
              <a:solidFill>
                <a:srgbClr val="0070C0"/>
              </a:solidFill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kumimoji="1" lang="en-US" sz="2800" b="1" dirty="0">
                <a:solidFill>
                  <a:srgbClr val="0070C0"/>
                </a:solidFill>
                <a:cs typeface="Arial" charset="0"/>
              </a:rPr>
              <a:t>It  is the </a:t>
            </a:r>
            <a:r>
              <a:rPr kumimoji="1" lang="en-US" sz="2800" b="1" dirty="0">
                <a:solidFill>
                  <a:srgbClr val="FF0000"/>
                </a:solidFill>
                <a:cs typeface="Arial" charset="0"/>
              </a:rPr>
              <a:t>only measure </a:t>
            </a:r>
            <a:r>
              <a:rPr kumimoji="1" lang="en-US" sz="2800" b="1" dirty="0">
                <a:solidFill>
                  <a:srgbClr val="0070C0"/>
                </a:solidFill>
                <a:cs typeface="Arial" charset="0"/>
              </a:rPr>
              <a:t>of central tendency that can be used for </a:t>
            </a:r>
            <a:r>
              <a:rPr kumimoji="1" lang="en-US" sz="2800" b="1" dirty="0">
                <a:solidFill>
                  <a:srgbClr val="FF0000"/>
                </a:solidFill>
                <a:cs typeface="Arial" charset="0"/>
              </a:rPr>
              <a:t>qualitative </a:t>
            </a:r>
            <a:r>
              <a:rPr kumimoji="1" lang="en-US" sz="2800" b="1" dirty="0" smtClean="0">
                <a:solidFill>
                  <a:srgbClr val="FF0000"/>
                </a:solidFill>
                <a:cs typeface="Arial" charset="0"/>
              </a:rPr>
              <a:t>data</a:t>
            </a: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0070C0"/>
                </a:solidFill>
                <a:cs typeface="Arial" charset="0"/>
              </a:rPr>
              <a:t>4 -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Mode is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not practically  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useful </a:t>
            </a:r>
            <a:r>
              <a:rPr lang="en-US" sz="2800" b="1" dirty="0" smtClean="0">
                <a:cs typeface="Arial" charset="0"/>
              </a:rPr>
              <a:t>with </a:t>
            </a:r>
            <a:r>
              <a:rPr lang="en-US" sz="2800" b="1" dirty="0">
                <a:cs typeface="Arial" charset="0"/>
              </a:rPr>
              <a:t>the </a:t>
            </a:r>
            <a:endParaRPr lang="en-US" sz="2800" b="1" dirty="0" smtClean="0">
              <a:cs typeface="Arial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cs typeface="Arial" charset="0"/>
              </a:rPr>
              <a:t>                                        </a:t>
            </a:r>
            <a:r>
              <a:rPr lang="en-US" sz="2800" b="1" u="sng" dirty="0" smtClean="0">
                <a:solidFill>
                  <a:srgbClr val="0070C0"/>
                </a:solidFill>
                <a:cs typeface="Arial" charset="0"/>
              </a:rPr>
              <a:t>metric </a:t>
            </a:r>
            <a:r>
              <a:rPr lang="en-US" sz="2800" b="1" u="sng" dirty="0">
                <a:solidFill>
                  <a:srgbClr val="0070C0"/>
                </a:solidFill>
                <a:cs typeface="Arial" charset="0"/>
              </a:rPr>
              <a:t>continuous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800" b="1" dirty="0">
                <a:cs typeface="Arial" charset="0"/>
              </a:rPr>
              <a:t>data</a:t>
            </a:r>
            <a:r>
              <a:rPr lang="en-US" sz="2800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278534" name="Rectangle 12"/>
          <p:cNvSpPr>
            <a:spLocks noChangeArrowheads="1"/>
          </p:cNvSpPr>
          <p:nvPr/>
        </p:nvSpPr>
        <p:spPr bwMode="auto">
          <a:xfrm>
            <a:off x="2995613" y="3170238"/>
            <a:ext cx="3382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2286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1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>
              <a:tabLst>
                <a:tab pos="2286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             </a:t>
            </a:r>
            <a:endParaRPr lang="en-US" sz="18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8535" name="Rectangle 13"/>
          <p:cNvSpPr>
            <a:spLocks noChangeArrowheads="1"/>
          </p:cNvSpPr>
          <p:nvPr/>
        </p:nvSpPr>
        <p:spPr bwMode="auto">
          <a:xfrm>
            <a:off x="3419475" y="314166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5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CC8A09-E421-4168-9FD1-4CD4FA55631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95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D830288-ED4C-4B94-83DB-569C3C7BF7D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51520" y="-52644"/>
            <a:ext cx="889248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</a:t>
            </a:r>
            <a:r>
              <a:rPr lang="en-US" sz="2600" b="1" u="sng" dirty="0" smtClean="0">
                <a:solidFill>
                  <a:srgbClr val="C00000"/>
                </a:solidFill>
              </a:rPr>
              <a:t>Median </a:t>
            </a:r>
            <a:r>
              <a:rPr lang="en-US" sz="2600" b="1" u="sng" dirty="0">
                <a:solidFill>
                  <a:srgbClr val="C00000"/>
                </a:solidFill>
              </a:rPr>
              <a:t>( </a:t>
            </a:r>
            <a:r>
              <a:rPr lang="en-US" sz="2600" b="1" u="sng" dirty="0" err="1">
                <a:solidFill>
                  <a:srgbClr val="C00000"/>
                </a:solidFill>
              </a:rPr>
              <a:t>Md</a:t>
            </a:r>
            <a:r>
              <a:rPr lang="en-US" sz="2600" b="1" u="sng" dirty="0">
                <a:solidFill>
                  <a:srgbClr val="C00000"/>
                </a:solidFill>
              </a:rPr>
              <a:t> </a:t>
            </a:r>
            <a:r>
              <a:rPr lang="en-US" sz="2600" b="1" u="sng" dirty="0" smtClean="0">
                <a:solidFill>
                  <a:srgbClr val="C00000"/>
                </a:solidFill>
              </a:rPr>
              <a:t>)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solidFill>
                <a:srgbClr val="C00000"/>
              </a:solidFill>
            </a:endParaRPr>
          </a:p>
          <a:p>
            <a:pPr rtl="0">
              <a:tabLst>
                <a:tab pos="457200" algn="l"/>
              </a:tabLst>
            </a:pPr>
            <a:r>
              <a:rPr lang="en-US" sz="2600" b="1" dirty="0" smtClean="0"/>
              <a:t>  </a:t>
            </a:r>
            <a:r>
              <a:rPr lang="en-US" sz="2800" b="1" dirty="0" smtClean="0"/>
              <a:t>It </a:t>
            </a:r>
            <a:r>
              <a:rPr lang="en-US" sz="2800" b="1" dirty="0"/>
              <a:t>is the </a:t>
            </a:r>
            <a:r>
              <a:rPr lang="en-US" sz="2800" b="1" dirty="0">
                <a:solidFill>
                  <a:schemeClr val="tx2"/>
                </a:solidFill>
              </a:rPr>
              <a:t>middle </a:t>
            </a:r>
            <a:r>
              <a:rPr lang="en-US" sz="2800" b="1" dirty="0">
                <a:solidFill>
                  <a:srgbClr val="FF0000"/>
                </a:solidFill>
              </a:rPr>
              <a:t>value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ordered </a:t>
            </a:r>
            <a:r>
              <a:rPr lang="en-US" sz="2800" b="1" dirty="0">
                <a:solidFill>
                  <a:schemeClr val="tx2"/>
                </a:solidFill>
              </a:rPr>
              <a:t>data</a:t>
            </a:r>
          </a:p>
          <a:p>
            <a:pPr rtl="0">
              <a:tabLst>
                <a:tab pos="457200" algn="l"/>
              </a:tabLst>
            </a:pPr>
            <a:r>
              <a:rPr lang="en-US" sz="2800" b="1" i="1" dirty="0"/>
              <a:t>     (from the lowest to the</a:t>
            </a:r>
            <a:r>
              <a:rPr lang="en-US" sz="2800" b="1" dirty="0"/>
              <a:t> </a:t>
            </a:r>
            <a:r>
              <a:rPr lang="en-US" sz="2800" b="1" i="1" dirty="0"/>
              <a:t>highest values </a:t>
            </a:r>
            <a:r>
              <a:rPr lang="en-US" sz="2800" dirty="0" smtClean="0"/>
              <a:t>).</a:t>
            </a:r>
            <a:endParaRPr lang="en-US" sz="2800" dirty="0"/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-</a:t>
            </a:r>
            <a:r>
              <a:rPr lang="en-US" sz="2800" b="1" dirty="0">
                <a:solidFill>
                  <a:schemeClr val="tx2"/>
                </a:solidFill>
              </a:rPr>
              <a:t>Divided the observations  </a:t>
            </a:r>
            <a:r>
              <a:rPr lang="en-US" sz="2800" b="1" dirty="0"/>
              <a:t>into </a:t>
            </a:r>
            <a:r>
              <a:rPr lang="en-US" sz="2800" b="1" dirty="0">
                <a:solidFill>
                  <a:schemeClr val="tx2"/>
                </a:solidFill>
              </a:rPr>
              <a:t>two halves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.</a:t>
            </a:r>
            <a:r>
              <a:rPr lang="en-US" sz="2800" b="1" i="1" dirty="0"/>
              <a:t> </a:t>
            </a:r>
          </a:p>
          <a:p>
            <a:pPr rtl="0">
              <a:tabLst>
                <a:tab pos="457200" algn="l"/>
              </a:tabLst>
            </a:pPr>
            <a:r>
              <a:rPr lang="en-US" sz="2800" b="1" i="1" dirty="0"/>
              <a:t>                          So</a:t>
            </a:r>
            <a:endParaRPr lang="en-US" sz="2800" b="1" dirty="0"/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1/2</a:t>
            </a:r>
            <a:r>
              <a:rPr lang="en-US" sz="2800" b="1" dirty="0" smtClean="0"/>
              <a:t>  </a:t>
            </a:r>
            <a:r>
              <a:rPr lang="en-US" sz="2800" b="1" dirty="0"/>
              <a:t>of observation their </a:t>
            </a:r>
            <a:r>
              <a:rPr lang="en-US" sz="2800" b="1" u="sng" dirty="0">
                <a:solidFill>
                  <a:schemeClr val="tx2"/>
                </a:solidFill>
              </a:rPr>
              <a:t>values </a:t>
            </a:r>
            <a:r>
              <a:rPr lang="en-US" sz="2800" b="1" dirty="0" smtClean="0">
                <a:solidFill>
                  <a:srgbClr val="FF0000"/>
                </a:solidFill>
              </a:rPr>
              <a:t>less </a:t>
            </a:r>
            <a:r>
              <a:rPr lang="en-US" sz="2800" b="1" dirty="0" smtClean="0"/>
              <a:t>than the </a:t>
            </a:r>
            <a:r>
              <a:rPr lang="en-US" sz="2800" b="1" dirty="0" smtClean="0">
                <a:solidFill>
                  <a:srgbClr val="FF0000"/>
                </a:solidFill>
              </a:rPr>
              <a:t>value of median </a:t>
            </a: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1/2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/>
              <a:t>of observation their values </a:t>
            </a:r>
            <a:r>
              <a:rPr lang="en-US" sz="2800" b="1" dirty="0" smtClean="0">
                <a:solidFill>
                  <a:srgbClr val="FF0000"/>
                </a:solidFill>
              </a:rPr>
              <a:t>More </a:t>
            </a:r>
            <a:r>
              <a:rPr lang="en-US" sz="2800" b="1" dirty="0" smtClean="0"/>
              <a:t>than the </a:t>
            </a:r>
            <a:r>
              <a:rPr lang="en-US" sz="2800" b="1" dirty="0" smtClean="0">
                <a:solidFill>
                  <a:srgbClr val="FF0000"/>
                </a:solidFill>
              </a:rPr>
              <a:t>value of median </a:t>
            </a:r>
          </a:p>
          <a:p>
            <a:pPr>
              <a:tabLst>
                <a:tab pos="457200" algn="l"/>
              </a:tabLst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 smtClean="0"/>
              <a:t>Median </a:t>
            </a:r>
            <a:r>
              <a:rPr lang="en-US" sz="2800" b="1" dirty="0"/>
              <a:t>is located the center of data </a:t>
            </a:r>
            <a:r>
              <a:rPr lang="en-US" sz="2800" b="1" dirty="0">
                <a:solidFill>
                  <a:srgbClr val="FF0000"/>
                </a:solidFill>
              </a:rPr>
              <a:t>by count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chemeClr val="tx2"/>
                </a:solidFill>
              </a:rPr>
              <a:t>disregards the size .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/>
              <a:t>Median is thus a measure of </a:t>
            </a:r>
            <a:r>
              <a:rPr lang="en-US" sz="2800" b="1" dirty="0" smtClean="0"/>
              <a:t>centrals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79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E0340A-CEA1-418F-913F-9813B3E6629C}" type="slidenum">
              <a:rPr lang="ar-SA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36516" y="44624"/>
            <a:ext cx="1807484" cy="107721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2- Median   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/>
              <a:t>3- Mode    </a:t>
            </a:r>
          </a:p>
        </p:txBody>
      </p:sp>
    </p:spTree>
    <p:extLst>
      <p:ext uri="{BB962C8B-B14F-4D97-AF65-F5344CB8AC3E}">
        <p14:creationId xmlns:p14="http://schemas.microsoft.com/office/powerpoint/2010/main" val="29212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D18078-3A11-4FE6-AF1A-1D63474BF63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057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5424279-D9ED-4020-88B7-8192B0D499F7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05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1833"/>
              </p:ext>
            </p:extLst>
          </p:nvPr>
        </p:nvGraphicFramePr>
        <p:xfrm>
          <a:off x="2119715" y="3010818"/>
          <a:ext cx="432008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4" imgW="1307532" imgH="431613" progId="Equation.3">
                  <p:embed/>
                </p:oleObj>
              </mc:Choice>
              <mc:Fallback>
                <p:oleObj name="Equation" r:id="rId4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715" y="3010818"/>
                        <a:ext cx="4320083" cy="720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1" name="Line 8"/>
          <p:cNvSpPr>
            <a:spLocks noChangeShapeType="1"/>
          </p:cNvSpPr>
          <p:nvPr/>
        </p:nvSpPr>
        <p:spPr bwMode="auto">
          <a:xfrm>
            <a:off x="4284663" y="2205038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80582" name="Oval 5"/>
          <p:cNvSpPr>
            <a:spLocks noChangeArrowheads="1"/>
          </p:cNvSpPr>
          <p:nvPr/>
        </p:nvSpPr>
        <p:spPr bwMode="auto">
          <a:xfrm>
            <a:off x="5724128" y="2072127"/>
            <a:ext cx="9144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0583" name="Rectangle 9"/>
          <p:cNvSpPr>
            <a:spLocks noChangeArrowheads="1"/>
          </p:cNvSpPr>
          <p:nvPr/>
        </p:nvSpPr>
        <p:spPr bwMode="auto">
          <a:xfrm>
            <a:off x="276657" y="257912"/>
            <a:ext cx="87487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 dirty="0">
                <a:solidFill>
                  <a:srgbClr val="FF0000"/>
                </a:solidFill>
                <a:cs typeface="Times New Roman" pitchFamily="18" charset="0"/>
              </a:rPr>
              <a:t>Steps in calculating the median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1-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Arrange  the value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rtl="0" eaLnBrk="0" hangingPunct="0"/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2800" b="1" dirty="0">
                <a:cs typeface="Times New Roman" pitchFamily="18" charset="0"/>
              </a:rPr>
              <a:t>From the lowest to the highest value . </a:t>
            </a:r>
          </a:p>
          <a:p>
            <a:pPr rtl="0" eaLnBrk="0" hangingPunct="0"/>
            <a:r>
              <a:rPr lang="en-US" sz="2800" b="1" dirty="0">
                <a:cs typeface="Times New Roman" pitchFamily="18" charset="0"/>
              </a:rPr>
              <a:t>Exam.  </a:t>
            </a:r>
            <a:r>
              <a:rPr lang="en-US" sz="2800" b="1" dirty="0" smtClean="0">
                <a:cs typeface="Times New Roman" pitchFamily="18" charset="0"/>
              </a:rPr>
              <a:t>marks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80584" name="Rectangle 10"/>
          <p:cNvSpPr>
            <a:spLocks noChangeArrowheads="1"/>
          </p:cNvSpPr>
          <p:nvPr/>
        </p:nvSpPr>
        <p:spPr bwMode="auto">
          <a:xfrm>
            <a:off x="204539" y="1937973"/>
            <a:ext cx="8208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50      10    90    20    40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10    20     40   50    90 </a:t>
            </a:r>
          </a:p>
          <a:p>
            <a:pPr rtl="0" eaLnBrk="0" hangingPunct="0"/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2- </a:t>
            </a:r>
            <a:r>
              <a:rPr lang="en-US" sz="2600" b="1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Find the </a:t>
            </a:r>
            <a:r>
              <a:rPr lang="en-US" sz="2600" b="1" u="sng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Median position</a:t>
            </a:r>
            <a:r>
              <a:rPr lang="en-US" sz="2600" b="1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2600" b="1" dirty="0">
                <a:ea typeface="Segoe UI" pitchFamily="34" charset="0"/>
                <a:cs typeface="Segoe UI" pitchFamily="34" charset="0"/>
              </a:rPr>
              <a:t>by this formula</a:t>
            </a:r>
            <a:r>
              <a:rPr lang="en-US" sz="2600" dirty="0"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80585" name="Rectangle 12"/>
          <p:cNvSpPr>
            <a:spLocks noChangeArrowheads="1"/>
          </p:cNvSpPr>
          <p:nvPr/>
        </p:nvSpPr>
        <p:spPr bwMode="auto">
          <a:xfrm>
            <a:off x="0" y="35623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6" name="Rectangle 13"/>
          <p:cNvSpPr>
            <a:spLocks noChangeArrowheads="1"/>
          </p:cNvSpPr>
          <p:nvPr/>
        </p:nvSpPr>
        <p:spPr bwMode="auto">
          <a:xfrm>
            <a:off x="-757238" y="4508500"/>
            <a:ext cx="32416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</a:t>
            </a:r>
            <a:endParaRPr lang="en-US" sz="18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80587" name="Rectangle 14"/>
          <p:cNvSpPr>
            <a:spLocks noChangeArrowheads="1"/>
          </p:cNvSpPr>
          <p:nvPr/>
        </p:nvSpPr>
        <p:spPr bwMode="auto">
          <a:xfrm>
            <a:off x="1116013" y="6089650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 eaLnBrk="0" hangingPunct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              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80588" name="Rectangle 15"/>
          <p:cNvSpPr>
            <a:spLocks noChangeArrowheads="1"/>
          </p:cNvSpPr>
          <p:nvPr/>
        </p:nvSpPr>
        <p:spPr bwMode="auto">
          <a:xfrm>
            <a:off x="179387" y="3861048"/>
            <a:ext cx="82007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600" b="1" dirty="0" smtClean="0">
                <a:cs typeface="Times New Roman" pitchFamily="18" charset="0"/>
              </a:rPr>
              <a:t>Calculate </a:t>
            </a:r>
            <a:r>
              <a:rPr lang="en-US" sz="2600" b="1" dirty="0">
                <a:cs typeface="Times New Roman" pitchFamily="18" charset="0"/>
              </a:rPr>
              <a:t>the </a:t>
            </a:r>
            <a:r>
              <a:rPr lang="en-US" sz="2600" b="1" u="sng" dirty="0">
                <a:solidFill>
                  <a:srgbClr val="FF0000"/>
                </a:solidFill>
                <a:cs typeface="Times New Roman" pitchFamily="18" charset="0"/>
              </a:rPr>
              <a:t>value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of the third observation </a:t>
            </a:r>
            <a:r>
              <a:rPr lang="en-US" sz="2600" b="1" dirty="0" smtClean="0">
                <a:cs typeface="Times New Roman" pitchFamily="18" charset="0"/>
              </a:rPr>
              <a:t>  </a:t>
            </a:r>
            <a:r>
              <a:rPr lang="en-US" sz="2600" b="1" dirty="0" smtClean="0"/>
              <a:t>= </a:t>
            </a:r>
            <a:r>
              <a:rPr lang="en-US" sz="2600" b="1" dirty="0"/>
              <a:t>40 marks .</a:t>
            </a:r>
            <a:r>
              <a:rPr lang="en-US" sz="2600" dirty="0"/>
              <a:t> </a:t>
            </a:r>
          </a:p>
        </p:txBody>
      </p:sp>
      <p:sp>
        <p:nvSpPr>
          <p:cNvPr id="280589" name="Rectangle 16"/>
          <p:cNvSpPr>
            <a:spLocks noChangeArrowheads="1"/>
          </p:cNvSpPr>
          <p:nvPr/>
        </p:nvSpPr>
        <p:spPr bwMode="auto">
          <a:xfrm>
            <a:off x="463380" y="4581128"/>
            <a:ext cx="7565003" cy="1815882"/>
          </a:xfrm>
          <a:prstGeom prst="rect">
            <a:avLst/>
          </a:prstGeom>
          <a:noFill/>
          <a:ln w="3810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Odd No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b="1" dirty="0">
                <a:cs typeface="Times New Roman" pitchFamily="18" charset="0"/>
              </a:rPr>
              <a:t>we have just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one median position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rtl="0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Even No. </a:t>
            </a:r>
            <a:r>
              <a:rPr lang="en-US" sz="2800" b="1" dirty="0">
                <a:cs typeface="Times New Roman" pitchFamily="18" charset="0"/>
              </a:rPr>
              <a:t>we have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two median position </a:t>
            </a:r>
            <a:r>
              <a:rPr lang="en-US" sz="2800" b="1" dirty="0">
                <a:cs typeface="Times New Roman" pitchFamily="18" charset="0"/>
              </a:rPr>
              <a:t>or</a:t>
            </a:r>
          </a:p>
          <a:p>
            <a:pPr rtl="0"/>
            <a:r>
              <a:rPr lang="en-US" sz="2800" b="1" dirty="0">
                <a:cs typeface="Times New Roman" pitchFamily="18" charset="0"/>
              </a:rPr>
              <a:t>                              two median </a:t>
            </a:r>
            <a:r>
              <a:rPr lang="en-US" sz="2800" b="1" dirty="0" smtClean="0">
                <a:cs typeface="Times New Roman" pitchFamily="18" charset="0"/>
              </a:rPr>
              <a:t>values</a:t>
            </a:r>
          </a:p>
          <a:p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Median value =Average of the two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values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0591" name="Notched Right Arrow 14"/>
          <p:cNvSpPr>
            <a:spLocks noChangeArrowheads="1"/>
          </p:cNvSpPr>
          <p:nvPr/>
        </p:nvSpPr>
        <p:spPr bwMode="auto">
          <a:xfrm>
            <a:off x="3959753" y="2110929"/>
            <a:ext cx="725487" cy="280570"/>
          </a:xfrm>
          <a:prstGeom prst="notchedRightArrow">
            <a:avLst>
              <a:gd name="adj1" fmla="val 50000"/>
              <a:gd name="adj2" fmla="val 499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236297" y="6236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7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91B93F-3AEA-40BF-A0D9-4BF9CB4BB59F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160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DEFB4D7-74AB-4F7D-90B7-EBBBC77306C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1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69405"/>
              </p:ext>
            </p:extLst>
          </p:nvPr>
        </p:nvGraphicFramePr>
        <p:xfrm>
          <a:off x="899592" y="1689893"/>
          <a:ext cx="5577408" cy="101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" name="Equation" r:id="rId4" imgW="1841500" imgH="533400" progId="Equation.3">
                  <p:embed/>
                </p:oleObj>
              </mc:Choice>
              <mc:Fallback>
                <p:oleObj name="Equation" r:id="rId4" imgW="184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89893"/>
                        <a:ext cx="5577408" cy="101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21902"/>
              </p:ext>
            </p:extLst>
          </p:nvPr>
        </p:nvGraphicFramePr>
        <p:xfrm>
          <a:off x="3253617" y="5146745"/>
          <a:ext cx="3375783" cy="10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" name="Equation" r:id="rId6" imgW="1346200" imgH="431800" progId="Equation.3">
                  <p:embed/>
                </p:oleObj>
              </mc:Choice>
              <mc:Fallback>
                <p:oleObj name="Equation" r:id="rId6" imgW="134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617" y="5146745"/>
                        <a:ext cx="3375783" cy="1008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6" name="Oval 7"/>
          <p:cNvSpPr>
            <a:spLocks noChangeArrowheads="1"/>
          </p:cNvSpPr>
          <p:nvPr/>
        </p:nvSpPr>
        <p:spPr bwMode="auto">
          <a:xfrm>
            <a:off x="2362200" y="838200"/>
            <a:ext cx="1728788" cy="574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1607" name="Rectangle 9"/>
          <p:cNvSpPr>
            <a:spLocks noChangeArrowheads="1"/>
          </p:cNvSpPr>
          <p:nvPr/>
        </p:nvSpPr>
        <p:spPr bwMode="auto">
          <a:xfrm>
            <a:off x="228600" y="896471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10       20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90     95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                 </a:t>
            </a:r>
          </a:p>
        </p:txBody>
      </p:sp>
      <p:sp>
        <p:nvSpPr>
          <p:cNvPr id="281608" name="Rectangle 10"/>
          <p:cNvSpPr>
            <a:spLocks noChangeArrowheads="1"/>
          </p:cNvSpPr>
          <p:nvPr/>
        </p:nvSpPr>
        <p:spPr bwMode="auto">
          <a:xfrm>
            <a:off x="0" y="3196133"/>
            <a:ext cx="83884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cs typeface="Times New Roman" pitchFamily="18" charset="0"/>
              </a:rPr>
              <a:t>Median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located (position</a:t>
            </a:r>
            <a:r>
              <a:rPr lang="en-US" sz="2800" b="1" dirty="0">
                <a:cs typeface="Times New Roman" pitchFamily="18" charset="0"/>
              </a:rPr>
              <a:t>) </a:t>
            </a:r>
          </a:p>
          <a:p>
            <a:pPr rtl="0"/>
            <a:r>
              <a:rPr lang="en-US" sz="2800" b="1" dirty="0">
                <a:cs typeface="Times New Roman" pitchFamily="18" charset="0"/>
              </a:rPr>
              <a:t>                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between the 3</a:t>
            </a:r>
            <a:r>
              <a:rPr lang="en-US" sz="2800" b="1" baseline="30000" dirty="0">
                <a:solidFill>
                  <a:srgbClr val="0070C0"/>
                </a:solidFill>
                <a:cs typeface="Times New Roman" pitchFamily="18" charset="0"/>
              </a:rPr>
              <a:t>rd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and 4</a:t>
            </a:r>
            <a:r>
              <a:rPr lang="en-US" sz="2800" b="1" baseline="30000" dirty="0">
                <a:solidFill>
                  <a:srgbClr val="0070C0"/>
                </a:solidFill>
                <a:cs typeface="Times New Roman" pitchFamily="18" charset="0"/>
              </a:rPr>
              <a:t>th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rtl="0" eaLnBrk="0" hangingPunct="0"/>
            <a:r>
              <a:rPr lang="en-US" sz="2800" b="1" dirty="0" smtClean="0">
                <a:cs typeface="Times New Roman" pitchFamily="18" charset="0"/>
              </a:rPr>
              <a:t>   Median </a:t>
            </a:r>
            <a:r>
              <a:rPr lang="en-US" sz="2800" b="1" dirty="0">
                <a:cs typeface="Times New Roman" pitchFamily="18" charset="0"/>
              </a:rPr>
              <a:t>value =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Average </a:t>
            </a:r>
            <a:r>
              <a:rPr lang="en-US" sz="2800" b="1" dirty="0">
                <a:cs typeface="Times New Roman" pitchFamily="18" charset="0"/>
              </a:rPr>
              <a:t>of the two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(3</a:t>
            </a:r>
            <a:r>
              <a:rPr lang="en-US" sz="2800" b="1" baseline="30000" dirty="0">
                <a:solidFill>
                  <a:schemeClr val="tx2"/>
                </a:solidFill>
                <a:cs typeface="Times New Roman" pitchFamily="18" charset="0"/>
              </a:rPr>
              <a:t>rd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 and 4</a:t>
            </a:r>
            <a:r>
              <a:rPr lang="en-US" sz="2800" b="1" baseline="30000" dirty="0">
                <a:solidFill>
                  <a:schemeClr val="tx2"/>
                </a:solidFill>
                <a:cs typeface="Times New Roman" pitchFamily="18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values</a:t>
            </a:r>
            <a:endParaRPr lang="en-US" sz="2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81612" name="Rectangle 14"/>
          <p:cNvSpPr>
            <a:spLocks noChangeArrowheads="1"/>
          </p:cNvSpPr>
          <p:nvPr/>
        </p:nvSpPr>
        <p:spPr bwMode="auto">
          <a:xfrm>
            <a:off x="228600" y="304800"/>
            <a:ext cx="64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u="sng" dirty="0"/>
              <a:t>Even No</a:t>
            </a:r>
            <a:r>
              <a:rPr lang="en-US" sz="2600" b="1" dirty="0"/>
              <a:t>     50   10   90    20    40</a:t>
            </a:r>
            <a:r>
              <a:rPr lang="en-US" sz="2600" dirty="0"/>
              <a:t>    </a:t>
            </a:r>
            <a:r>
              <a:rPr lang="en-US" sz="2600" b="1" dirty="0"/>
              <a:t>95</a:t>
            </a:r>
            <a:r>
              <a:rPr lang="en-US" sz="2600" dirty="0"/>
              <a:t> </a:t>
            </a:r>
          </a:p>
        </p:txBody>
      </p:sp>
      <p:sp>
        <p:nvSpPr>
          <p:cNvPr id="2816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4D15F5-2EC1-4375-A6FC-C3FE259D7E46}" type="slidenum">
              <a:rPr lang="ar-SA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75C192-BC9A-49C7-937C-7E55881CA99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26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3F94557-C409-4602-899E-DCB2AEDA8722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2630" name="Rectangle 9"/>
          <p:cNvSpPr>
            <a:spLocks noChangeArrowheads="1"/>
          </p:cNvSpPr>
          <p:nvPr/>
        </p:nvSpPr>
        <p:spPr bwMode="auto">
          <a:xfrm>
            <a:off x="152400" y="984697"/>
            <a:ext cx="87630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533400" indent="-533400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10     20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</a:p>
          <a:p>
            <a:pPr marL="533400" indent="-533400" rtl="0"/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20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95  </a:t>
            </a:r>
          </a:p>
          <a:p>
            <a:pPr marL="533400" indent="-533400" rtl="0"/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10      20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   95     99  100…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…..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81000" y="2492896"/>
            <a:ext cx="7503368" cy="138499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10      20</a:t>
            </a:r>
            <a:r>
              <a:rPr lang="en-US" sz="2800" dirty="0"/>
              <a:t>     </a:t>
            </a:r>
            <a:r>
              <a:rPr lang="en-US" sz="2800" b="1" dirty="0"/>
              <a:t>40      50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FF0000"/>
                </a:solidFill>
              </a:rPr>
              <a:t>70</a:t>
            </a:r>
            <a:r>
              <a:rPr lang="en-US" sz="2800" dirty="0"/>
              <a:t>    85     90   99  100</a:t>
            </a:r>
          </a:p>
          <a:p>
            <a:r>
              <a:rPr lang="en-US" sz="2800" b="1" dirty="0"/>
              <a:t>1       20</a:t>
            </a:r>
            <a:r>
              <a:rPr lang="en-US" sz="2800" dirty="0"/>
              <a:t>     </a:t>
            </a:r>
            <a:r>
              <a:rPr lang="en-US" sz="2800" b="1" dirty="0"/>
              <a:t>40      50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FF0000"/>
                </a:solidFill>
              </a:rPr>
              <a:t>70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  85     90   99  100</a:t>
            </a:r>
          </a:p>
          <a:p>
            <a:r>
              <a:rPr lang="en-US" sz="2800" b="1" dirty="0"/>
              <a:t>10      20</a:t>
            </a:r>
            <a:r>
              <a:rPr lang="en-US" sz="2800" dirty="0"/>
              <a:t>     </a:t>
            </a:r>
            <a:r>
              <a:rPr lang="en-US" sz="2800" b="1" dirty="0"/>
              <a:t>40      50</a:t>
            </a:r>
            <a:r>
              <a:rPr lang="en-US" sz="2800" dirty="0"/>
              <a:t>   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70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/>
              <a:t>85     90   99  1000. 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228600" y="4485620"/>
            <a:ext cx="8153400" cy="52322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10      </a:t>
            </a:r>
            <a:r>
              <a:rPr lang="en-US" sz="2800" b="1" dirty="0"/>
              <a:t>15</a:t>
            </a:r>
            <a:r>
              <a:rPr lang="en-US" sz="2800" dirty="0"/>
              <a:t>     </a:t>
            </a:r>
            <a:r>
              <a:rPr lang="en-US" sz="2800" b="1" dirty="0" smtClean="0"/>
              <a:t>20     30     </a:t>
            </a:r>
            <a:r>
              <a:rPr lang="en-US" sz="2800" b="1" dirty="0" smtClean="0">
                <a:solidFill>
                  <a:srgbClr val="FF0000"/>
                </a:solidFill>
              </a:rPr>
              <a:t>35</a:t>
            </a:r>
            <a:r>
              <a:rPr lang="en-US" sz="2800" dirty="0" smtClean="0"/>
              <a:t>    </a:t>
            </a:r>
            <a:r>
              <a:rPr lang="en-US" sz="2800" dirty="0"/>
              <a:t>95  99  100</a:t>
            </a: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1024082" y="5470599"/>
            <a:ext cx="6101680" cy="52322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0      </a:t>
            </a:r>
            <a:r>
              <a:rPr lang="en-US" sz="2800" b="1" dirty="0" smtClean="0">
                <a:solidFill>
                  <a:srgbClr val="FFFFFF"/>
                </a:solidFill>
              </a:rPr>
              <a:t>15</a:t>
            </a:r>
            <a:r>
              <a:rPr lang="en-US" sz="2800" b="1" dirty="0" smtClean="0"/>
              <a:t>1     5      </a:t>
            </a:r>
            <a:r>
              <a:rPr lang="en-US" sz="2800" dirty="0" smtClean="0"/>
              <a:t>10    </a:t>
            </a:r>
            <a:r>
              <a:rPr lang="en-US" sz="2800" b="1" dirty="0" smtClean="0">
                <a:solidFill>
                  <a:srgbClr val="FF0000"/>
                </a:solidFill>
              </a:rPr>
              <a:t>35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  400    900   </a:t>
            </a:r>
            <a:r>
              <a:rPr lang="en-US" sz="2800" dirty="0"/>
              <a:t>1000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683568" y="429491"/>
            <a:ext cx="2410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2800" b="1" dirty="0"/>
              <a:t>Characteristics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486400" y="63388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outliers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3227387" y="4861319"/>
            <a:ext cx="215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/>
              <a:t>skewness</a:t>
            </a:r>
            <a:endParaRPr lang="en-US" sz="2800" b="1" dirty="0"/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2971800" y="3788626"/>
            <a:ext cx="2206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two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800" b="1" dirty="0"/>
              <a:t>extremes</a:t>
            </a:r>
          </a:p>
        </p:txBody>
      </p:sp>
    </p:spTree>
    <p:extLst>
      <p:ext uri="{BB962C8B-B14F-4D97-AF65-F5344CB8AC3E}">
        <p14:creationId xmlns:p14="http://schemas.microsoft.com/office/powerpoint/2010/main" val="25514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83861C-1160-4016-9358-6CC7F842077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97977" y="256575"/>
            <a:ext cx="869450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Characteristics of the Median  </a:t>
            </a:r>
          </a:p>
          <a:p>
            <a:pPr>
              <a:tabLst>
                <a:tab pos="457200" algn="l"/>
              </a:tabLst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It 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is always existed 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It is always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unique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, there is one and only one </a:t>
            </a:r>
            <a:r>
              <a:rPr lang="en-US" sz="2800" b="1" dirty="0" err="1">
                <a:solidFill>
                  <a:srgbClr val="002060"/>
                </a:solidFill>
                <a:cs typeface="Times New Roman" pitchFamily="18" charset="0"/>
              </a:rPr>
              <a:t>Md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 .</a:t>
            </a:r>
          </a:p>
          <a:p>
            <a:pPr rtl="0">
              <a:tabLst>
                <a:tab pos="457200" algn="l"/>
              </a:tabLst>
            </a:pP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It is not affected by two extremes, not sensitive by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       two extremities .</a:t>
            </a:r>
          </a:p>
          <a:p>
            <a:pPr rtl="0">
              <a:tabLst>
                <a:tab pos="457200" algn="l"/>
              </a:tabLst>
            </a:pP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Not affected by skewness in the distribution or </a:t>
            </a:r>
          </a:p>
          <a:p>
            <a:pPr rtl="0">
              <a:tabLst>
                <a:tab pos="457200" algn="l"/>
              </a:tabLst>
            </a:pP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Not affected by presence of outliers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It is discard a lot of information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      because it ignores most of the values apart from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      those in the center of distribution</a:t>
            </a:r>
            <a:endParaRPr lang="en-US" sz="2600" b="1" u="sng" dirty="0">
              <a:cs typeface="Times New Roman" pitchFamily="18" charset="0"/>
            </a:endParaRPr>
          </a:p>
        </p:txBody>
      </p:sp>
      <p:sp>
        <p:nvSpPr>
          <p:cNvPr id="2836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32582-00FE-409B-A299-B63C7195CABE}" type="slidenum">
              <a:rPr lang="ar-SA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7/9/2023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9944" y="2980862"/>
            <a:ext cx="40548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52" y="381837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 </a:t>
            </a:r>
            <a:r>
              <a:rPr lang="en-US" sz="28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July </a:t>
            </a:r>
            <a:r>
              <a:rPr lang="en-US" sz="2800" b="1" spc="5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2023</a:t>
            </a:r>
            <a:endParaRPr lang="en-MY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84315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35CCF5-6F9B-4B16-A5CC-D909FB4666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467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BD5B8DA-8143-4D98-9FB1-ED935637AF1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59283"/>
              </p:ext>
            </p:extLst>
          </p:nvPr>
        </p:nvGraphicFramePr>
        <p:xfrm>
          <a:off x="4697529" y="5392462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529" y="5392462"/>
                        <a:ext cx="792163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7" name="Rectangle 6"/>
          <p:cNvSpPr>
            <a:spLocks noChangeArrowheads="1"/>
          </p:cNvSpPr>
          <p:nvPr/>
        </p:nvSpPr>
        <p:spPr bwMode="auto">
          <a:xfrm>
            <a:off x="120650" y="291582"/>
            <a:ext cx="87360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3200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3200" b="1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  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 smtClean="0">
                <a:ea typeface="Times New Roman" pitchFamily="18" charset="0"/>
                <a:cs typeface="Simplified Arabic" pitchFamily="18" charset="-78"/>
              </a:rPr>
              <a:t>    </a:t>
            </a:r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Arithmetic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Mean 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more commonly known as</a:t>
            </a:r>
            <a:r>
              <a:rPr lang="en-US" sz="2800" b="1" u="sng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-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it is an arithmetic average of a set of observation</a:t>
            </a:r>
            <a:endParaRPr lang="en-US" sz="2800" dirty="0">
              <a:solidFill>
                <a:srgbClr val="0070C0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</a:t>
            </a:r>
            <a:r>
              <a:rPr lang="en-US" sz="2800" b="1" u="sng" dirty="0" smtClean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obtained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by</a:t>
            </a: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Adding the values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of all observation together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.</a:t>
            </a: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Dividing the sum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by No. of observation in sample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. </a:t>
            </a:r>
            <a:endParaRPr lang="en-US" sz="2800" dirty="0" smtClean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i="1" dirty="0" smtClean="0">
                <a:ea typeface="Times New Roman" pitchFamily="18" charset="0"/>
                <a:cs typeface="Simplified Arabic" pitchFamily="18" charset="-78"/>
              </a:rPr>
              <a:t>It </a:t>
            </a:r>
            <a:r>
              <a:rPr lang="en-US" sz="28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represent the </a:t>
            </a:r>
            <a:r>
              <a:rPr lang="en-US" sz="2800" b="1" i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center of data</a:t>
            </a:r>
            <a:r>
              <a:rPr lang="en-US" sz="2800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according t</a:t>
            </a:r>
            <a:r>
              <a:rPr lang="en-US" sz="28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o </a:t>
            </a:r>
            <a:r>
              <a:rPr lang="en-US" sz="28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the size of </a:t>
            </a:r>
            <a:r>
              <a:rPr lang="en-US" sz="28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the values .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800" b="1" u="sng" dirty="0">
                <a:ea typeface="Times New Roman" pitchFamily="18" charset="0"/>
                <a:cs typeface="Simplified Arabic" pitchFamily="18" charset="-78"/>
              </a:rPr>
              <a:t>Example </a:t>
            </a:r>
            <a:r>
              <a:rPr lang="en-US" sz="2800" b="1" u="sng" dirty="0" smtClean="0">
                <a:ea typeface="Times New Roman" pitchFamily="18" charset="0"/>
                <a:cs typeface="Simplified Arabic" pitchFamily="18" charset="-78"/>
              </a:rPr>
              <a:t>: 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following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are the scores  of five students 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600" b="1" dirty="0" smtClean="0">
                <a:ea typeface="Times New Roman" pitchFamily="18" charset="0"/>
                <a:cs typeface="Simplified Arabic" pitchFamily="18" charset="-78"/>
              </a:rPr>
              <a:t>       40   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50         90         10     20</a:t>
            </a:r>
          </a:p>
        </p:txBody>
      </p:sp>
      <p:sp>
        <p:nvSpPr>
          <p:cNvPr id="284678" name="Rectangle 8"/>
          <p:cNvSpPr>
            <a:spLocks noChangeArrowheads="1"/>
          </p:cNvSpPr>
          <p:nvPr/>
        </p:nvSpPr>
        <p:spPr bwMode="auto">
          <a:xfrm>
            <a:off x="0" y="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sz="1600" b="1" u="sng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1905000" y="152400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" name="Microsoft Equation 3.0" r:id="rId6" imgW="203024" imgH="203024" progId="Equation.3">
                  <p:embed/>
                </p:oleObj>
              </mc:Choice>
              <mc:Fallback>
                <p:oleObj name="Microsoft Equation 3.0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"/>
                        <a:ext cx="685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0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4681" name="Rectangle 15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4682" name="Rectangle 17"/>
          <p:cNvSpPr>
            <a:spLocks noChangeArrowheads="1"/>
          </p:cNvSpPr>
          <p:nvPr/>
        </p:nvSpPr>
        <p:spPr bwMode="auto">
          <a:xfrm>
            <a:off x="5486400" y="594360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5845970" y="5336454"/>
            <a:ext cx="2182414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>
              <a:defRPr/>
            </a:pPr>
            <a:r>
              <a:rPr lang="en-US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∑  X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rtl="0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80312" y="45828"/>
            <a:ext cx="1601804" cy="95410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1- Mean</a:t>
            </a:r>
          </a:p>
          <a:p>
            <a:r>
              <a:rPr lang="en-US" sz="1400" b="1" dirty="0"/>
              <a:t>2- Median  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/>
              <a:t>3- Mode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2987" y="5571889"/>
            <a:ext cx="71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b="1" u="sng" dirty="0" smtClean="0">
                <a:ea typeface="Times New Roman" pitchFamily="18" charset="0"/>
                <a:cs typeface="Simplified Arabic" pitchFamily="18" charset="-78"/>
              </a:rPr>
              <a:t> =</a:t>
            </a:r>
            <a:endParaRPr lang="en-US" dirty="0"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7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16BDD4-9DB4-4F30-B28F-AC9C03A976F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569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073F5BC-1CEF-4809-81C5-CA7B6FAFE4CA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5700" name="Rectangle 5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1" name="Rectangle 6"/>
          <p:cNvSpPr>
            <a:spLocks noChangeArrowheads="1"/>
          </p:cNvSpPr>
          <p:nvPr/>
        </p:nvSpPr>
        <p:spPr bwMode="auto">
          <a:xfrm>
            <a:off x="-49789" y="356870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3" name="Rectangle 9"/>
          <p:cNvSpPr>
            <a:spLocks noChangeArrowheads="1"/>
          </p:cNvSpPr>
          <p:nvPr/>
        </p:nvSpPr>
        <p:spPr bwMode="auto">
          <a:xfrm>
            <a:off x="4356893" y="540687"/>
            <a:ext cx="4392613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dirty="0">
                <a:solidFill>
                  <a:srgbClr val="009900"/>
                </a:solidFill>
              </a:rPr>
              <a:t>Σ = sigma = summation</a:t>
            </a:r>
            <a:r>
              <a:rPr lang="en-US" sz="2800" b="1" dirty="0">
                <a:solidFill>
                  <a:srgbClr val="000000"/>
                </a:solidFill>
              </a:rPr>
              <a:t> .</a:t>
            </a:r>
          </a:p>
          <a:p>
            <a:pPr algn="ctr" rtl="0"/>
            <a:r>
              <a:rPr lang="en-US" sz="2800" b="1" dirty="0">
                <a:solidFill>
                  <a:srgbClr val="CC0000"/>
                </a:solidFill>
              </a:rPr>
              <a:t>X = value of observation</a:t>
            </a:r>
          </a:p>
          <a:p>
            <a:pPr algn="ctr" rtl="0"/>
            <a:r>
              <a:rPr lang="en-US" sz="2800" b="1" dirty="0">
                <a:solidFill>
                  <a:srgbClr val="6600FF"/>
                </a:solidFill>
              </a:rPr>
              <a:t>N = No. of observation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5704" name="Rectangle 11"/>
          <p:cNvSpPr>
            <a:spLocks noChangeArrowheads="1"/>
          </p:cNvSpPr>
          <p:nvPr/>
        </p:nvSpPr>
        <p:spPr bwMode="auto">
          <a:xfrm>
            <a:off x="0" y="3040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28570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42456"/>
              </p:ext>
            </p:extLst>
          </p:nvPr>
        </p:nvGraphicFramePr>
        <p:xfrm>
          <a:off x="1014936" y="3521076"/>
          <a:ext cx="584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936" y="3521076"/>
                        <a:ext cx="584200" cy="78422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6" name="Rectangle 12"/>
          <p:cNvSpPr>
            <a:spLocks noChangeArrowheads="1"/>
          </p:cNvSpPr>
          <p:nvPr/>
        </p:nvSpPr>
        <p:spPr bwMode="auto">
          <a:xfrm>
            <a:off x="1930508" y="3448164"/>
            <a:ext cx="6934199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rtl="0"/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=</a:t>
            </a:r>
            <a:r>
              <a:rPr lang="en-US" sz="2800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is the sum of value of all observation</a:t>
            </a:r>
          </a:p>
          <a:p>
            <a:pPr rtl="0"/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    divided by the total No. of observation</a:t>
            </a:r>
          </a:p>
        </p:txBody>
      </p:sp>
      <p:sp>
        <p:nvSpPr>
          <p:cNvPr id="285707" name="Rectangle 13"/>
          <p:cNvSpPr>
            <a:spLocks noChangeArrowheads="1"/>
          </p:cNvSpPr>
          <p:nvPr/>
        </p:nvSpPr>
        <p:spPr bwMode="auto">
          <a:xfrm>
            <a:off x="1864228" y="925408"/>
            <a:ext cx="2695453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 dirty="0">
                <a:solidFill>
                  <a:srgbClr val="000000"/>
                </a:solidFill>
              </a:rPr>
              <a:t>∑  </a:t>
            </a:r>
            <a:r>
              <a:rPr lang="en-US" sz="2800" u="sng" dirty="0">
                <a:solidFill>
                  <a:srgbClr val="000000"/>
                </a:solidFill>
              </a:rPr>
              <a:t>X</a:t>
            </a:r>
            <a:endParaRPr lang="en-US" sz="2800" dirty="0">
              <a:solidFill>
                <a:srgbClr val="000000"/>
              </a:solidFill>
            </a:endParaRPr>
          </a:p>
          <a:p>
            <a:pPr algn="ctr" rtl="0"/>
            <a:r>
              <a:rPr lang="en-US" sz="2800" b="1" dirty="0">
                <a:solidFill>
                  <a:srgbClr val="000000"/>
                </a:solidFill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285708" name="Rectangle 14"/>
          <p:cNvSpPr>
            <a:spLocks noChangeArrowheads="1"/>
          </p:cNvSpPr>
          <p:nvPr/>
        </p:nvSpPr>
        <p:spPr bwMode="auto">
          <a:xfrm>
            <a:off x="1930508" y="1241182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 = 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28570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43610"/>
              </p:ext>
            </p:extLst>
          </p:nvPr>
        </p:nvGraphicFramePr>
        <p:xfrm>
          <a:off x="1199545" y="1165531"/>
          <a:ext cx="646783" cy="6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" name="Microsoft Equation 3.0" r:id="rId7" imgW="203024" imgH="203024" progId="Equation.3">
                  <p:embed/>
                </p:oleObj>
              </mc:Choice>
              <mc:Fallback>
                <p:oleObj name="Microsoft Equation 3.0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45" y="1165531"/>
                        <a:ext cx="646783" cy="66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11" name="Rectangle 17"/>
          <p:cNvSpPr>
            <a:spLocks noChangeArrowheads="1"/>
          </p:cNvSpPr>
          <p:nvPr/>
        </p:nvSpPr>
        <p:spPr bwMode="auto">
          <a:xfrm>
            <a:off x="1447800" y="457200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2857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30B327-63D1-4D09-97FA-EAC2FD4A89C9}" type="slidenum">
              <a:rPr lang="ar-SA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F0FD64-DE1C-4D34-9992-00296A5BFA9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378768" y="562213"/>
            <a:ext cx="8308032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rgbClr val="C00000"/>
                </a:solidFill>
              </a:rPr>
              <a:t>Characteristics of the </a:t>
            </a:r>
            <a:r>
              <a:rPr lang="en-US" sz="3200" b="1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endParaRPr lang="en-US" sz="3200" b="1" dirty="0">
              <a:solidFill>
                <a:srgbClr val="C00000"/>
              </a:solidFill>
            </a:endParaRPr>
          </a:p>
          <a:p>
            <a:pPr rtl="0">
              <a:tabLst>
                <a:tab pos="457200" algn="l"/>
              </a:tabLst>
            </a:pPr>
            <a:r>
              <a:rPr lang="en-US" sz="2600" b="1" u="sng" dirty="0">
                <a:solidFill>
                  <a:srgbClr val="002060"/>
                </a:solidFill>
              </a:rPr>
              <a:t>Advantages and disadvantages </a:t>
            </a:r>
            <a:endParaRPr lang="en-US" sz="2600" b="1" dirty="0">
              <a:solidFill>
                <a:srgbClr val="002060"/>
              </a:solidFill>
            </a:endParaRPr>
          </a:p>
          <a:p>
            <a:pPr marL="457200" indent="-457200"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Relatively easy to handle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marL="457200" indent="-457200" rtl="0">
              <a:buClr>
                <a:srgbClr val="FF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is </a:t>
            </a:r>
            <a:r>
              <a:rPr lang="en-US" sz="2600" b="1" dirty="0">
                <a:solidFill>
                  <a:srgbClr val="FF0000"/>
                </a:solidFill>
              </a:rPr>
              <a:t>always exist </a:t>
            </a:r>
            <a:endParaRPr lang="en-US" sz="2600" dirty="0">
              <a:solidFill>
                <a:srgbClr val="FF0000"/>
              </a:solidFill>
            </a:endParaRPr>
          </a:p>
          <a:p>
            <a:pPr marL="457200" indent="-457200" rtl="0">
              <a:buClr>
                <a:srgbClr val="FF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is always </a:t>
            </a:r>
            <a:r>
              <a:rPr lang="en-US" sz="2600" b="1" dirty="0">
                <a:solidFill>
                  <a:srgbClr val="FF0000"/>
                </a:solidFill>
              </a:rPr>
              <a:t>unique</a:t>
            </a:r>
            <a:r>
              <a:rPr lang="en-US" sz="2600" b="1" dirty="0">
                <a:solidFill>
                  <a:srgbClr val="0070C0"/>
                </a:solidFill>
              </a:rPr>
              <a:t>,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rtl="0">
              <a:buClr>
                <a:srgbClr val="FF0066"/>
              </a:buClr>
              <a:buFont typeface="Wingdings" pitchFamily="2" charset="2"/>
              <a:buNone/>
              <a:tabLst>
                <a:tab pos="457200" algn="l"/>
              </a:tabLst>
            </a:pPr>
            <a:r>
              <a:rPr lang="en-US" sz="2600" b="1" dirty="0"/>
              <a:t>              there is one and only one </a:t>
            </a:r>
            <a:r>
              <a:rPr lang="en-US" sz="2600" b="1" dirty="0" smtClean="0"/>
              <a:t>Mean</a:t>
            </a: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It takes into account every item in a set of data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/>
              <a:t>It uses all of the information in the data set</a:t>
            </a:r>
            <a:r>
              <a:rPr lang="en-US" sz="2600" dirty="0"/>
              <a:t>. </a:t>
            </a:r>
            <a:endParaRPr lang="en-US" sz="2600" b="1" dirty="0"/>
          </a:p>
          <a:p>
            <a:pPr rtl="0">
              <a:buFont typeface="Wingdings" pitchFamily="2" charset="2"/>
              <a:buNone/>
              <a:tabLst>
                <a:tab pos="457200" algn="l"/>
              </a:tabLst>
            </a:pPr>
            <a:endParaRPr lang="en-US" sz="2600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   </a:t>
            </a:r>
            <a:r>
              <a:rPr lang="en-US" sz="2600" b="1" dirty="0">
                <a:solidFill>
                  <a:srgbClr val="FF0000"/>
                </a:solidFill>
              </a:rPr>
              <a:t>affected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by </a:t>
            </a:r>
            <a:r>
              <a:rPr lang="en-US" sz="2600" b="1" dirty="0" err="1">
                <a:solidFill>
                  <a:srgbClr val="FF0000"/>
                </a:solidFill>
              </a:rPr>
              <a:t>skewness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in the in the data set</a:t>
            </a:r>
          </a:p>
          <a:p>
            <a:pPr rtl="0">
              <a:buFont typeface="Wingdings" pitchFamily="2" charset="2"/>
              <a:buNone/>
              <a:tabLst>
                <a:tab pos="457200" algn="l"/>
              </a:tabLst>
            </a:pP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affected</a:t>
            </a:r>
            <a:r>
              <a:rPr lang="en-US" sz="2600" b="1" dirty="0">
                <a:solidFill>
                  <a:srgbClr val="0070C0"/>
                </a:solidFill>
              </a:rPr>
              <a:t> by presence of </a:t>
            </a:r>
            <a:r>
              <a:rPr lang="en-US" sz="2600" b="1" dirty="0">
                <a:solidFill>
                  <a:srgbClr val="FF0000"/>
                </a:solidFill>
              </a:rPr>
              <a:t>outliers</a:t>
            </a: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can not be used with the ordinal data </a:t>
            </a:r>
            <a:r>
              <a:rPr lang="en-US" sz="26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86727" name="AutoShape 6"/>
          <p:cNvSpPr>
            <a:spLocks noChangeArrowheads="1"/>
          </p:cNvSpPr>
          <p:nvPr/>
        </p:nvSpPr>
        <p:spPr bwMode="auto">
          <a:xfrm>
            <a:off x="6948264" y="6372225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6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7415F5-93E4-4898-B375-2227EF4C7B30}" type="slidenum">
              <a:rPr lang="ar-SA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AC6792-4580-4D79-BDCA-3107AAF0D2A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7748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00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It is affected by the two extremes by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           a very small or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          a very large value . </a:t>
            </a:r>
          </a:p>
          <a:p>
            <a:pPr rtl="0">
              <a:buClr>
                <a:srgbClr val="1C1C1C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dirty="0"/>
              <a:t>  </a:t>
            </a:r>
            <a:r>
              <a:rPr lang="en-US" sz="2800" b="1" dirty="0">
                <a:solidFill>
                  <a:srgbClr val="0070C0"/>
                </a:solidFill>
              </a:rPr>
              <a:t>It is sensitive to the extremes 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1     2     3     4</a:t>
            </a:r>
            <a:r>
              <a:rPr lang="en-US" sz="2800" dirty="0"/>
              <a:t>    </a:t>
            </a:r>
            <a:r>
              <a:rPr lang="en-US" sz="2800" b="1" dirty="0"/>
              <a:t> 5      </a:t>
            </a:r>
            <a:r>
              <a:rPr lang="en-US" sz="2800" dirty="0"/>
              <a:t> </a:t>
            </a:r>
            <a:r>
              <a:rPr lang="en-US" sz="2800" b="1" dirty="0"/>
              <a:t>mean =</a:t>
            </a:r>
            <a:r>
              <a:rPr lang="en-US" sz="2800" dirty="0"/>
              <a:t> </a:t>
            </a:r>
            <a:r>
              <a:rPr lang="en-US" sz="2800" b="1" dirty="0"/>
              <a:t>3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1     2     3     4</a:t>
            </a:r>
            <a:r>
              <a:rPr lang="en-US" sz="2800" dirty="0"/>
              <a:t>     </a:t>
            </a:r>
            <a:r>
              <a:rPr lang="en-US" sz="2800" b="1" dirty="0"/>
              <a:t>50</a:t>
            </a:r>
            <a:r>
              <a:rPr lang="en-US" sz="2800" dirty="0"/>
              <a:t>     </a:t>
            </a:r>
            <a:r>
              <a:rPr lang="en-US" sz="2800" b="1" dirty="0"/>
              <a:t>mean</a:t>
            </a:r>
            <a:r>
              <a:rPr lang="en-US" sz="2800" dirty="0"/>
              <a:t> = </a:t>
            </a:r>
            <a:r>
              <a:rPr lang="en-US" sz="2800" b="1" dirty="0"/>
              <a:t>12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1     2     3     4</a:t>
            </a:r>
            <a:r>
              <a:rPr lang="en-US" sz="2800" dirty="0"/>
              <a:t>    500     </a:t>
            </a:r>
            <a:r>
              <a:rPr lang="en-US" sz="2800" b="1" dirty="0"/>
              <a:t>mean</a:t>
            </a:r>
            <a:r>
              <a:rPr lang="en-US" sz="2800" dirty="0"/>
              <a:t> = </a:t>
            </a:r>
            <a:r>
              <a:rPr lang="en-US" sz="2800" b="1" dirty="0"/>
              <a:t>102</a:t>
            </a:r>
          </a:p>
          <a:p>
            <a:pPr rtl="0">
              <a:buFontTx/>
              <a:buAutoNum type="arabicPlain" startAt="500"/>
              <a:tabLst>
                <a:tab pos="457200" algn="l"/>
              </a:tabLst>
            </a:pPr>
            <a:endParaRPr lang="en-US" sz="28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b="1" dirty="0"/>
              <a:t>this </a:t>
            </a:r>
            <a:r>
              <a:rPr lang="en-US" sz="2800" b="1" dirty="0">
                <a:solidFill>
                  <a:srgbClr val="0070C0"/>
                </a:solidFill>
              </a:rPr>
              <a:t>may produce a mean that is not very representative </a:t>
            </a:r>
            <a:r>
              <a:rPr lang="en-US" sz="2800" b="1" dirty="0"/>
              <a:t>of the general mass of data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             </a:t>
            </a:r>
            <a:r>
              <a:rPr lang="en-US" sz="2800" b="1" dirty="0">
                <a:solidFill>
                  <a:srgbClr val="FF0000"/>
                </a:solidFill>
              </a:rPr>
              <a:t>another disadvantage </a:t>
            </a:r>
            <a:r>
              <a:rPr lang="en-US" sz="2800" b="1" dirty="0"/>
              <a:t>, </a:t>
            </a: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it can not be used with the ordinal data 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???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  (ordinal data are not real numbers, </a:t>
            </a:r>
          </a:p>
          <a:p>
            <a:pPr rtl="0">
              <a:tabLst>
                <a:tab pos="457200" algn="l"/>
              </a:tabLst>
            </a:pPr>
            <a:r>
              <a:rPr lang="en-US" sz="2800" b="1" dirty="0"/>
              <a:t>     so they cannot be added or divided )</a:t>
            </a:r>
          </a:p>
        </p:txBody>
      </p:sp>
      <p:sp>
        <p:nvSpPr>
          <p:cNvPr id="2877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FC4777-C56A-42F0-9B65-55CFA9BBAC81}" type="slidenum">
              <a:rPr lang="ar-SA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764704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Weighted </a:t>
            </a:r>
            <a:r>
              <a:rPr lang="en-MY" sz="2800" b="1" dirty="0">
                <a:solidFill>
                  <a:srgbClr val="C00000"/>
                </a:solidFill>
              </a:rPr>
              <a:t>mean </a:t>
            </a:r>
          </a:p>
          <a:p>
            <a:r>
              <a:rPr lang="en-MY" sz="2800" dirty="0"/>
              <a:t>	</a:t>
            </a:r>
            <a:r>
              <a:rPr lang="en-MY" sz="2600" dirty="0"/>
              <a:t>It is the average measure of a No. of means, when we take into consideration the frequencies of each mean .</a:t>
            </a:r>
          </a:p>
          <a:p>
            <a:r>
              <a:rPr lang="en-MY" sz="2600" dirty="0"/>
              <a:t>It is used when some values of observation more important in some sense than others </a:t>
            </a:r>
            <a:r>
              <a:rPr lang="en-MY" sz="2600" dirty="0" smtClean="0"/>
              <a:t>.</a:t>
            </a:r>
            <a:r>
              <a:rPr lang="en-MY" sz="2800" dirty="0" smtClean="0"/>
              <a:t> </a:t>
            </a:r>
            <a:endParaRPr lang="en-MY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63908"/>
              </p:ext>
            </p:extLst>
          </p:nvPr>
        </p:nvGraphicFramePr>
        <p:xfrm>
          <a:off x="827584" y="3503915"/>
          <a:ext cx="7416824" cy="172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3" imgW="3733800" imgH="520700" progId="Equation.3">
                  <p:embed/>
                </p:oleObj>
              </mc:Choice>
              <mc:Fallback>
                <p:oleObj name="Equation" r:id="rId3" imgW="3733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03915"/>
                        <a:ext cx="7416824" cy="1725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69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88050"/>
              </p:ext>
            </p:extLst>
          </p:nvPr>
        </p:nvGraphicFramePr>
        <p:xfrm>
          <a:off x="1331641" y="692696"/>
          <a:ext cx="5688630" cy="1725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Group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Hb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No. of person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13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14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10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III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13.5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81726"/>
              </p:ext>
            </p:extLst>
          </p:nvPr>
        </p:nvGraphicFramePr>
        <p:xfrm>
          <a:off x="3131840" y="378271"/>
          <a:ext cx="648072" cy="42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8271"/>
                        <a:ext cx="648072" cy="424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68910"/>
              </p:ext>
            </p:extLst>
          </p:nvPr>
        </p:nvGraphicFramePr>
        <p:xfrm>
          <a:off x="323528" y="3140968"/>
          <a:ext cx="835292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" name="Equation" r:id="rId5" imgW="4445000" imgH="431800" progId="Equation.3">
                  <p:embed/>
                </p:oleObj>
              </mc:Choice>
              <mc:Fallback>
                <p:oleObj name="Equation" r:id="rId5" imgW="444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8352928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619672" y="5096796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u="sng" dirty="0" smtClean="0"/>
              <a:t>65+140+202.5</a:t>
            </a:r>
            <a:r>
              <a:rPr lang="en-MY" sz="3200" dirty="0" smtClean="0"/>
              <a:t>=    4</a:t>
            </a:r>
            <a:r>
              <a:rPr lang="en-MY" sz="3200" u="sng" dirty="0" smtClean="0"/>
              <a:t>07.5 </a:t>
            </a:r>
            <a:r>
              <a:rPr lang="en-MY" sz="3200" dirty="0" smtClean="0"/>
              <a:t>   =13.58</a:t>
            </a:r>
          </a:p>
          <a:p>
            <a:r>
              <a:rPr lang="en-US" sz="3200" dirty="0" smtClean="0"/>
              <a:t>5+10+15                   30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203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75146"/>
              </p:ext>
            </p:extLst>
          </p:nvPr>
        </p:nvGraphicFramePr>
        <p:xfrm>
          <a:off x="395536" y="885620"/>
          <a:ext cx="8136904" cy="4343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95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 (year)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M.P.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(M.P.)F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Cum. 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20-29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24.5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24.5 2 = 49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0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30-39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34.5 8 = 276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2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40-49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44.5 5 = 222.5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50-59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54.5 14 = 763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28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52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60-69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64.5 15 = 967.5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38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70-79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74.5 6 = 447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99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---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---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3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16435"/>
              </p:ext>
            </p:extLst>
          </p:nvPr>
        </p:nvGraphicFramePr>
        <p:xfrm>
          <a:off x="0" y="1700808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"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808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68290"/>
              </p:ext>
            </p:extLst>
          </p:nvPr>
        </p:nvGraphicFramePr>
        <p:xfrm>
          <a:off x="323528" y="1340768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" name="Equation" r:id="rId11" imgW="126835" imgH="139518" progId="Equation.3">
                  <p:embed/>
                </p:oleObj>
              </mc:Choice>
              <mc:Fallback>
                <p:oleObj name="Equation" r:id="rId11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67649"/>
              </p:ext>
            </p:extLst>
          </p:nvPr>
        </p:nvGraphicFramePr>
        <p:xfrm>
          <a:off x="395536" y="1124744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" name="Equation" r:id="rId13" imgW="126835" imgH="139518" progId="Equation.3">
                  <p:embed/>
                </p:oleObj>
              </mc:Choice>
              <mc:Fallback>
                <p:oleObj name="Equation" r:id="rId13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11591"/>
              </p:ext>
            </p:extLst>
          </p:nvPr>
        </p:nvGraphicFramePr>
        <p:xfrm>
          <a:off x="3610833" y="5301208"/>
          <a:ext cx="3096344" cy="73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" name="Equation" r:id="rId15" imgW="1155700" imgH="254000" progId="Equation.3">
                  <p:embed/>
                </p:oleObj>
              </mc:Choice>
              <mc:Fallback>
                <p:oleObj name="Equation" r:id="rId15" imgW="1155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833" y="5301208"/>
                        <a:ext cx="3096344" cy="735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11560" y="2606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Central Tendency In Grouped </a:t>
            </a:r>
            <a:r>
              <a:rPr lang="en-US" sz="2800" b="1" u="sng" dirty="0" smtClean="0">
                <a:solidFill>
                  <a:srgbClr val="C00000"/>
                </a:solidFill>
              </a:rPr>
              <a:t>Data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609329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2725/50 </a:t>
            </a:r>
            <a:r>
              <a:rPr lang="en-MY" sz="2400" dirty="0" smtClean="0"/>
              <a:t>=54.5              years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90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3C96CD-423B-48E2-B809-01EB4024E7D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8771" name="Rectangle 2"/>
          <p:cNvSpPr>
            <a:spLocks noChangeArrowheads="1"/>
          </p:cNvSpPr>
          <p:nvPr/>
        </p:nvSpPr>
        <p:spPr bwMode="auto">
          <a:xfrm>
            <a:off x="86594" y="352981"/>
            <a:ext cx="8982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Choosing the most appropriate </a:t>
            </a:r>
            <a:r>
              <a:rPr lang="en-US" sz="2800" b="1" u="sng" dirty="0" smtClean="0"/>
              <a:t>measure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</a:t>
            </a:r>
            <a:r>
              <a:rPr lang="en-US" sz="2800" b="1" u="sng" dirty="0" smtClean="0"/>
              <a:t>(</a:t>
            </a:r>
            <a:r>
              <a:rPr lang="en-US" sz="2800" b="1" u="sng" dirty="0"/>
              <a:t>Mean, Median or mode)</a:t>
            </a:r>
            <a:r>
              <a:rPr lang="en-US" sz="2800" b="1" dirty="0"/>
              <a:t>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How do you chose the most appropriate measure of </a:t>
            </a:r>
            <a:r>
              <a:rPr lang="en-US" sz="2600" b="1" dirty="0"/>
              <a:t>location in a given set of data </a:t>
            </a:r>
            <a:r>
              <a:rPr lang="en-US" sz="2600" dirty="0"/>
              <a:t> </a:t>
            </a:r>
            <a:r>
              <a:rPr lang="en-US" sz="2600" b="1" dirty="0"/>
              <a:t>??</a:t>
            </a:r>
            <a:r>
              <a:rPr lang="en-US" sz="2600" dirty="0"/>
              <a:t> </a:t>
            </a:r>
          </a:p>
          <a:p>
            <a:r>
              <a:rPr lang="en-US" sz="2600" dirty="0"/>
              <a:t> </a:t>
            </a:r>
          </a:p>
          <a:p>
            <a:r>
              <a:rPr lang="en-US" sz="2600" b="1" u="sng" dirty="0">
                <a:solidFill>
                  <a:srgbClr val="002060"/>
                </a:solidFill>
              </a:rPr>
              <a:t>The main thing </a:t>
            </a:r>
            <a:r>
              <a:rPr lang="en-US" sz="2600" b="1" dirty="0">
                <a:solidFill>
                  <a:srgbClr val="002060"/>
                </a:solidFill>
              </a:rPr>
              <a:t>is to remember is that 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86594" y="3573016"/>
            <a:ext cx="8661870" cy="89255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FFFFFF"/>
                </a:solidFill>
              </a:rPr>
              <a:t>the </a:t>
            </a:r>
            <a:r>
              <a:rPr lang="en-US" sz="2600" b="1" i="1" dirty="0">
                <a:solidFill>
                  <a:srgbClr val="FF0000"/>
                </a:solidFill>
              </a:rPr>
              <a:t>mean </a:t>
            </a:r>
            <a:r>
              <a:rPr lang="en-US" sz="2600" b="1" i="1" dirty="0">
                <a:solidFill>
                  <a:srgbClr val="0070C0"/>
                </a:solidFill>
              </a:rPr>
              <a:t>can not be use </a:t>
            </a:r>
            <a:r>
              <a:rPr lang="en-US" sz="2600" b="1" i="1" dirty="0"/>
              <a:t>with the </a:t>
            </a:r>
            <a:r>
              <a:rPr lang="en-US" sz="2600" b="1" i="1" dirty="0">
                <a:solidFill>
                  <a:srgbClr val="FF0000"/>
                </a:solidFill>
              </a:rPr>
              <a:t>ordinal data</a:t>
            </a:r>
            <a:r>
              <a:rPr lang="en-US" sz="2600" dirty="0"/>
              <a:t>( </a:t>
            </a:r>
            <a:r>
              <a:rPr lang="en-US" sz="2600" b="1" dirty="0"/>
              <a:t>because they are </a:t>
            </a:r>
            <a:r>
              <a:rPr lang="en-US" sz="2600" b="1" dirty="0">
                <a:solidFill>
                  <a:srgbClr val="002060"/>
                </a:solidFill>
              </a:rPr>
              <a:t>not real numbers</a:t>
            </a:r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>
            <a:off x="4360707" y="2708920"/>
            <a:ext cx="485775" cy="990600"/>
          </a:xfrm>
          <a:prstGeom prst="upDownArrow">
            <a:avLst>
              <a:gd name="adj1" fmla="val 50000"/>
              <a:gd name="adj2" fmla="val 40784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8775" name="AutoShape 7"/>
          <p:cNvSpPr>
            <a:spLocks noChangeArrowheads="1"/>
          </p:cNvSpPr>
          <p:nvPr/>
        </p:nvSpPr>
        <p:spPr bwMode="auto">
          <a:xfrm>
            <a:off x="7621119" y="6033162"/>
            <a:ext cx="1447800" cy="733663"/>
          </a:xfrm>
          <a:prstGeom prst="notchedRightArrow">
            <a:avLst>
              <a:gd name="adj1" fmla="val 50000"/>
              <a:gd name="adj2" fmla="val 51872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28877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34655" y="639999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2FE64-7C62-4AAE-9149-AC2C294544D5}" type="slidenum">
              <a:rPr lang="ar-SA" sz="1400" b="1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016" y="4648167"/>
            <a:ext cx="7391400" cy="89255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the median </a:t>
            </a:r>
            <a:r>
              <a:rPr lang="en-US" sz="26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600" b="1" dirty="0" smtClean="0">
                <a:solidFill>
                  <a:srgbClr val="0070C0"/>
                </a:solidFill>
              </a:rPr>
              <a:t>can </a:t>
            </a:r>
            <a:r>
              <a:rPr lang="en-US" sz="2600" b="1" dirty="0">
                <a:solidFill>
                  <a:srgbClr val="0070C0"/>
                </a:solidFill>
              </a:rPr>
              <a:t>be use </a:t>
            </a:r>
            <a:r>
              <a:rPr lang="en-US" sz="2600" b="1" dirty="0">
                <a:solidFill>
                  <a:srgbClr val="FF0000"/>
                </a:solidFill>
              </a:rPr>
              <a:t>for</a:t>
            </a:r>
          </a:p>
          <a:p>
            <a:r>
              <a:rPr lang="en-US" sz="2600" b="1" dirty="0"/>
              <a:t>       both </a:t>
            </a:r>
            <a:r>
              <a:rPr lang="en-US" sz="2600" b="1" dirty="0">
                <a:solidFill>
                  <a:srgbClr val="FF0000"/>
                </a:solidFill>
              </a:rPr>
              <a:t>ordinal &amp; metric </a:t>
            </a:r>
            <a:r>
              <a:rPr lang="en-US" sz="2600" b="1" dirty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26417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36687E-EAD6-41C7-A8A7-71AAA8C4C76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ChangeArrowheads="1"/>
          </p:cNvSpPr>
          <p:nvPr/>
        </p:nvSpPr>
        <p:spPr bwMode="auto">
          <a:xfrm>
            <a:off x="495401" y="1916832"/>
            <a:ext cx="8037039" cy="2893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when the later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metric data</a:t>
            </a:r>
            <a:r>
              <a:rPr lang="en-US" sz="2600" b="1" dirty="0" smtClean="0"/>
              <a:t>)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              is skewed</a:t>
            </a:r>
          </a:p>
          <a:p>
            <a:pPr algn="ctr"/>
            <a:r>
              <a:rPr lang="en-US" sz="2600" b="1" dirty="0" smtClean="0"/>
              <a:t>Or</a:t>
            </a:r>
          </a:p>
          <a:p>
            <a:pPr algn="ctr"/>
            <a:r>
              <a:rPr lang="en-US" sz="2600" b="1" dirty="0" smtClean="0"/>
              <a:t>when there </a:t>
            </a:r>
            <a:r>
              <a:rPr lang="en-US" sz="2600" b="1" dirty="0" smtClean="0">
                <a:solidFill>
                  <a:srgbClr val="0070C0"/>
                </a:solidFill>
              </a:rPr>
              <a:t>is outlier   </a:t>
            </a:r>
          </a:p>
          <a:p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the median is </a:t>
            </a:r>
          </a:p>
          <a:p>
            <a:r>
              <a:rPr lang="en-US" sz="2600" b="1" dirty="0" smtClean="0">
                <a:solidFill>
                  <a:srgbClr val="0070C0"/>
                </a:solidFill>
              </a:rPr>
              <a:t>    more representative of data than the mea</a:t>
            </a:r>
            <a:r>
              <a:rPr lang="en-US" sz="2600" dirty="0" smtClean="0">
                <a:solidFill>
                  <a:srgbClr val="0070C0"/>
                </a:solidFill>
              </a:rPr>
              <a:t>n</a:t>
            </a:r>
          </a:p>
          <a:p>
            <a:endParaRPr lang="en-US" sz="2600" dirty="0"/>
          </a:p>
        </p:txBody>
      </p:sp>
      <p:sp>
        <p:nvSpPr>
          <p:cNvPr id="289797" name="Rectangle 6"/>
          <p:cNvSpPr>
            <a:spLocks noChangeArrowheads="1"/>
          </p:cNvSpPr>
          <p:nvPr/>
        </p:nvSpPr>
        <p:spPr bwMode="auto">
          <a:xfrm>
            <a:off x="495401" y="923879"/>
            <a:ext cx="7516688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Median  can </a:t>
            </a:r>
            <a:r>
              <a:rPr lang="en-US" sz="2400" b="1" dirty="0"/>
              <a:t>be use </a:t>
            </a:r>
            <a:r>
              <a:rPr lang="en-US" sz="2400" b="1" dirty="0" smtClean="0"/>
              <a:t>for  </a:t>
            </a:r>
            <a:r>
              <a:rPr lang="en-US" sz="2400" b="1" dirty="0"/>
              <a:t>both ordinal &amp; metric data.</a:t>
            </a:r>
          </a:p>
        </p:txBody>
      </p:sp>
      <p:sp>
        <p:nvSpPr>
          <p:cNvPr id="289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CEBFE6-91CE-4BFF-BF68-4E12A514D817}" type="slidenum">
              <a:rPr lang="ar-SA" sz="140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F0D109-9ACD-4D7E-AD09-A6708811F3FC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465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26184"/>
              </p:ext>
            </p:extLst>
          </p:nvPr>
        </p:nvGraphicFramePr>
        <p:xfrm>
          <a:off x="247244" y="1629037"/>
          <a:ext cx="8725356" cy="3456147"/>
        </p:xfrm>
        <a:graphic>
          <a:graphicData uri="http://schemas.openxmlformats.org/drawingml/2006/table">
            <a:tbl>
              <a:tblPr rtl="1"/>
              <a:tblGrid>
                <a:gridCol w="96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8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Nominal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Ordinal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98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Metric discrete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4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Metric continuous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08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A6EFD8-5366-44F7-ACF7-4C835EA794B7}" type="slidenum">
              <a:rPr lang="ar-SA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404664"/>
            <a:ext cx="215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????????</a:t>
            </a:r>
            <a:r>
              <a:rPr lang="en-US" sz="2600" b="1" dirty="0">
                <a:solidFill>
                  <a:srgbClr val="24089A"/>
                </a:solidFill>
                <a:cs typeface="Times New Roman" pitchFamily="18" charset="0"/>
              </a:rPr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00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0F9634-AB67-45B9-94E0-CDD88489D4B1}" type="datetime1">
              <a:rPr lang="en-US" sz="1400" smtClean="0">
                <a:solidFill>
                  <a:schemeClr val="tx1"/>
                </a:solidFill>
              </a:rPr>
              <a:pPr eaLnBrk="1" hangingPunct="1"/>
              <a:t>7/9/2023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971550" y="1600131"/>
            <a:ext cx="7127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>
                <a:solidFill>
                  <a:srgbClr val="C00000"/>
                </a:solidFill>
              </a:rPr>
              <a:t>                              </a:t>
            </a:r>
            <a:r>
              <a:rPr lang="en-US" sz="3600" b="1" dirty="0">
                <a:solidFill>
                  <a:srgbClr val="C00000"/>
                </a:solidFill>
              </a:rPr>
              <a:t>Numerical Presentation</a:t>
            </a:r>
          </a:p>
          <a:p>
            <a:pPr algn="ctr" rtl="0"/>
            <a:r>
              <a:rPr lang="en-US" sz="3600" b="1" dirty="0">
                <a:solidFill>
                  <a:srgbClr val="C00000"/>
                </a:solidFill>
              </a:rPr>
              <a:t>Numerical Description</a:t>
            </a:r>
          </a:p>
          <a:p>
            <a:pPr rtl="0"/>
            <a:r>
              <a:rPr lang="en-US" sz="36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70342" name="Rectangle 5"/>
          <p:cNvSpPr>
            <a:spLocks noChangeArrowheads="1"/>
          </p:cNvSpPr>
          <p:nvPr/>
        </p:nvSpPr>
        <p:spPr bwMode="auto">
          <a:xfrm>
            <a:off x="1872177" y="3573016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3600" b="1" dirty="0">
                <a:solidFill>
                  <a:srgbClr val="002060"/>
                </a:solidFill>
              </a:rPr>
              <a:t>Measures of Central Tendency</a:t>
            </a:r>
          </a:p>
          <a:p>
            <a:pPr rtl="0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CC00CC"/>
                </a:solidFill>
              </a:rPr>
              <a:t>Measures of Dispersion </a:t>
            </a:r>
          </a:p>
        </p:txBody>
      </p:sp>
      <p:sp>
        <p:nvSpPr>
          <p:cNvPr id="270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354D12-AD05-4138-9AFA-B90270F5C9C7}" type="slidenum">
              <a:rPr lang="ar-SA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3635714"/>
            <a:ext cx="8893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30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D20035-6EBD-4ACB-B0E4-A6C07544FA7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18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189ED7A-37A4-4704-831F-C32B30D8A9D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96838" y="764704"/>
            <a:ext cx="8795642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central value as</a:t>
            </a: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 dirty="0" smtClean="0">
                <a:cs typeface="Arial" charset="0"/>
              </a:rPr>
              <a:t>1-Measures </a:t>
            </a:r>
            <a:r>
              <a:rPr lang="en-US" sz="2600" b="1" dirty="0">
                <a:cs typeface="Arial" charset="0"/>
              </a:rPr>
              <a:t>of central tendencies (Location)</a:t>
            </a:r>
          </a:p>
          <a:p>
            <a:pPr rtl="0" eaLnBrk="0" hangingPunct="0">
              <a:defRPr/>
            </a:pPr>
            <a:endParaRPr lang="en-US" sz="2600" b="1" dirty="0" smtClean="0"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 dirty="0" smtClean="0">
                <a:solidFill>
                  <a:srgbClr val="FF0000"/>
                </a:solidFill>
                <a:cs typeface="Arial" charset="0"/>
              </a:rPr>
              <a:t>2-Measures 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of Dispersion,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0" y="2636912"/>
            <a:ext cx="90663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75, 75, 75, 75, 75, 75</a:t>
            </a:r>
            <a:r>
              <a:rPr lang="en-US" sz="2600" dirty="0">
                <a:solidFill>
                  <a:schemeClr val="tx2"/>
                </a:solidFill>
              </a:rPr>
              <a:t>,          Mean =  </a:t>
            </a:r>
            <a:r>
              <a:rPr lang="en-US" sz="2600" dirty="0"/>
              <a:t>????</a:t>
            </a:r>
          </a:p>
          <a:p>
            <a:endParaRPr lang="en-US" sz="2600" dirty="0"/>
          </a:p>
          <a:p>
            <a:r>
              <a:rPr lang="en-US" sz="2600" dirty="0"/>
              <a:t>75, 70, 75. 80, 85.          </a:t>
            </a:r>
            <a:r>
              <a:rPr lang="en-US" sz="2600" dirty="0" smtClean="0"/>
              <a:t>    </a:t>
            </a:r>
            <a:r>
              <a:rPr lang="en-US" sz="2600" b="1" dirty="0" smtClean="0">
                <a:solidFill>
                  <a:schemeClr val="tx2"/>
                </a:solidFill>
              </a:rPr>
              <a:t>Mean </a:t>
            </a:r>
            <a:r>
              <a:rPr lang="en-US" sz="2600" b="1" dirty="0">
                <a:solidFill>
                  <a:schemeClr val="tx2"/>
                </a:solidFill>
              </a:rPr>
              <a:t>=</a:t>
            </a:r>
            <a:r>
              <a:rPr lang="en-US" sz="2600" b="1" dirty="0"/>
              <a:t>  ????</a:t>
            </a:r>
          </a:p>
          <a:p>
            <a:endParaRPr lang="en-US" sz="2600" dirty="0"/>
          </a:p>
          <a:p>
            <a:r>
              <a:rPr lang="en-US" sz="2600" b="1" dirty="0"/>
              <a:t> 60, 65, 55, 70, 75, 75, ,70, 80</a:t>
            </a:r>
            <a:r>
              <a:rPr lang="en-US" sz="2600" dirty="0"/>
              <a:t>, </a:t>
            </a:r>
            <a:r>
              <a:rPr lang="en-US" sz="2600" b="1" dirty="0">
                <a:solidFill>
                  <a:schemeClr val="tx2"/>
                </a:solidFill>
              </a:rPr>
              <a:t>Mean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/>
              <a:t>  ????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48064" y="37981"/>
            <a:ext cx="3843536" cy="110799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pPr rtl="0"/>
            <a:r>
              <a:rPr lang="en-US" sz="1100" b="1" dirty="0" smtClean="0"/>
              <a:t>1-Measures </a:t>
            </a:r>
            <a:r>
              <a:rPr lang="en-US" sz="1100" b="1" dirty="0"/>
              <a:t>of central tendencies (Location) .</a:t>
            </a:r>
          </a:p>
          <a:p>
            <a:pPr rtl="0"/>
            <a:r>
              <a:rPr lang="en-US" sz="1100" b="1" dirty="0"/>
              <a:t>    A value around which the data has a tendency to congregate (come together )or </a:t>
            </a:r>
            <a:r>
              <a:rPr lang="en-US" sz="1100" b="1" dirty="0" smtClean="0"/>
              <a:t>cluster</a:t>
            </a:r>
            <a:endParaRPr lang="en-US" sz="1100" b="1" dirty="0"/>
          </a:p>
          <a:p>
            <a:pPr rtl="0"/>
            <a:r>
              <a:rPr lang="en-US" sz="11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1100" b="1" dirty="0"/>
              <a:t>    A value which measures </a:t>
            </a:r>
          </a:p>
          <a:p>
            <a:pPr rtl="0"/>
            <a:r>
              <a:rPr lang="en-US" sz="1100" b="1" dirty="0"/>
              <a:t>the degree to which the data are  or  are not ,    spread out</a:t>
            </a:r>
            <a:endParaRPr lang="en-US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51314"/>
              </p:ext>
            </p:extLst>
          </p:nvPr>
        </p:nvGraphicFramePr>
        <p:xfrm>
          <a:off x="3419872" y="4915048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15048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34296" y="4883681"/>
            <a:ext cx="720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4000" b="1" dirty="0"/>
              <a:t>=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5021" y="4883681"/>
            <a:ext cx="1698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 dirty="0"/>
              <a:t>∑  X</a:t>
            </a:r>
            <a:endParaRPr lang="en-US" sz="2800" b="1" dirty="0"/>
          </a:p>
          <a:p>
            <a:pPr algn="ctr" rtl="0"/>
            <a:r>
              <a:rPr lang="en-US" sz="2800" b="1" dirty="0"/>
              <a:t>N  </a:t>
            </a:r>
            <a:r>
              <a:rPr lang="en-US" sz="2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11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62AEA1-B7AE-4302-B9E1-CED31A157F5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38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921216C-84AB-4FD0-B095-03EE403A843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5647" y="1791400"/>
            <a:ext cx="71043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/>
              <a:t>          </a:t>
            </a:r>
            <a:r>
              <a:rPr lang="en-US" sz="3200" b="1" dirty="0"/>
              <a:t>Measures of Dispersion</a:t>
            </a:r>
            <a:endParaRPr lang="en-US" sz="3200" dirty="0"/>
          </a:p>
          <a:p>
            <a:pPr rtl="0"/>
            <a:r>
              <a:rPr lang="en-US" sz="3200" b="1" dirty="0"/>
              <a:t>        </a:t>
            </a:r>
            <a:r>
              <a:rPr lang="en-US" sz="3200" b="1" dirty="0" smtClean="0"/>
              <a:t>     </a:t>
            </a:r>
            <a:r>
              <a:rPr lang="en-US" sz="3200" b="1" dirty="0"/>
              <a:t>(Measures of Variation)</a:t>
            </a:r>
            <a:endParaRPr lang="en-US" sz="3200" dirty="0"/>
          </a:p>
          <a:p>
            <a:pPr rtl="0"/>
            <a:r>
              <a:rPr lang="en-US" sz="3200" b="1" dirty="0"/>
              <a:t>                (Measures of Scattering</a:t>
            </a:r>
            <a:r>
              <a:rPr lang="en-US" sz="3200" dirty="0" smtClean="0"/>
              <a:t>)</a:t>
            </a:r>
          </a:p>
          <a:p>
            <a:r>
              <a:rPr lang="en-US" sz="3200" b="1" dirty="0" smtClean="0"/>
              <a:t>                     measures </a:t>
            </a:r>
            <a:r>
              <a:rPr lang="en-US" sz="3200" b="1" dirty="0"/>
              <a:t>of </a:t>
            </a:r>
            <a:r>
              <a:rPr lang="en-US" sz="3200" b="1" dirty="0" smtClean="0"/>
              <a:t>spread</a:t>
            </a:r>
            <a:endParaRPr lang="en-US" sz="3200" dirty="0"/>
          </a:p>
        </p:txBody>
      </p:sp>
      <p:sp>
        <p:nvSpPr>
          <p:cNvPr id="293893" name="Rectangle 4"/>
          <p:cNvSpPr>
            <a:spLocks noChangeArrowheads="1"/>
          </p:cNvSpPr>
          <p:nvPr/>
        </p:nvSpPr>
        <p:spPr bwMode="auto">
          <a:xfrm>
            <a:off x="4800600" y="3048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1-Measures of central tendencies</a:t>
            </a:r>
            <a:endParaRPr lang="en-US" sz="1800" b="1">
              <a:solidFill>
                <a:srgbClr val="FFFFFF"/>
              </a:solidFill>
            </a:endParaRPr>
          </a:p>
          <a:p>
            <a:pPr rtl="0" eaLnBrk="0" hangingPunct="0"/>
            <a:r>
              <a:rPr lang="en-US" sz="1800" b="1">
                <a:solidFill>
                  <a:srgbClr val="CC0000"/>
                </a:solidFill>
              </a:rPr>
              <a:t>2-Measures of Dispersion,</a:t>
            </a:r>
            <a:r>
              <a:rPr lang="en-US" sz="1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4" name="Rectangle 4"/>
          <p:cNvSpPr>
            <a:spLocks noChangeArrowheads="1"/>
          </p:cNvSpPr>
          <p:nvPr/>
        </p:nvSpPr>
        <p:spPr bwMode="auto">
          <a:xfrm>
            <a:off x="4876800" y="304800"/>
            <a:ext cx="4038600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1800" b="1" dirty="0">
                <a:solidFill>
                  <a:srgbClr val="333399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 dirty="0">
                <a:solidFill>
                  <a:srgbClr val="006600"/>
                </a:solidFill>
              </a:rPr>
              <a:t>1-Measures of central tendencies</a:t>
            </a:r>
          </a:p>
          <a:p>
            <a:pPr rtl="0" eaLnBrk="0" hangingPunct="0"/>
            <a:r>
              <a:rPr lang="en-US" sz="1800" b="1" dirty="0">
                <a:solidFill>
                  <a:srgbClr val="CC0000"/>
                </a:solidFill>
              </a:rPr>
              <a:t>2-Measures of Dispersion,</a:t>
            </a:r>
            <a:r>
              <a:rPr lang="en-US" sz="18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A24D38-5CD8-4BCE-B168-2D67E351A4E8}" type="slidenum">
              <a:rPr lang="ar-SA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35" y="632518"/>
            <a:ext cx="8778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Presentation of data by </a:t>
            </a:r>
          </a:p>
          <a:p>
            <a:pPr marL="342900" indent="-34290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strike="sngStrike" dirty="0">
                <a:solidFill>
                  <a:srgbClr val="FF0000"/>
                </a:solidFill>
                <a:latin typeface="Arial" charset="0"/>
                <a:cs typeface="Arial" charset="0"/>
              </a:rPr>
              <a:t>    Graph and or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800" b="1" strike="sngStrik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strike="sngStrike" dirty="0">
                <a:latin typeface="Arial" charset="0"/>
                <a:cs typeface="Arial" charset="0"/>
              </a:rPr>
              <a:t>    </a:t>
            </a:r>
            <a:r>
              <a:rPr lang="en-US" sz="2800" b="1" strike="sngStrike" dirty="0">
                <a:solidFill>
                  <a:srgbClr val="FF0000"/>
                </a:solidFill>
                <a:latin typeface="Arial" charset="0"/>
                <a:cs typeface="Arial" charset="0"/>
              </a:rPr>
              <a:t>Tables</a:t>
            </a:r>
            <a:r>
              <a:rPr lang="en-US" sz="2800" b="1" strike="sngStrike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800" b="1" dirty="0">
              <a:solidFill>
                <a:srgbClr val="CCCC00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Arial" charset="0"/>
                <a:cs typeface="Arial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Calculation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or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cs typeface="Arial" charset="0"/>
              </a:rPr>
              <a:t>numerical summaries, </a:t>
            </a:r>
            <a:r>
              <a:rPr lang="en-US" sz="2800" b="1" dirty="0">
                <a:latin typeface="Arial" charset="0"/>
                <a:cs typeface="Arial" charset="0"/>
              </a:rPr>
              <a:t>such as</a:t>
            </a:r>
          </a:p>
          <a:p>
            <a:pPr marL="342900" indent="-342900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   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Frequency, Average,  Mean, Median, Mode 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270" y="18864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b="1" u="sng" dirty="0">
                <a:latin typeface="Arial" charset="0"/>
                <a:cs typeface="Arial" charset="0"/>
              </a:rPr>
              <a:t>This include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6827264" y="2810099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b="1" dirty="0">
                <a:solidFill>
                  <a:srgbClr val="FF0000"/>
                </a:solidFill>
              </a:rPr>
              <a:t>Descriptive statistics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4862289"/>
            <a:ext cx="4579296" cy="1569660"/>
          </a:xfrm>
          <a:prstGeom prst="rect">
            <a:avLst/>
          </a:prstGeom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400" b="1" u="sng" dirty="0" smtClean="0">
                <a:solidFill>
                  <a:srgbClr val="FF0000"/>
                </a:solidFill>
              </a:rPr>
              <a:t>Biostatistics consist of</a:t>
            </a:r>
            <a:endParaRPr lang="en-US" sz="2400" b="1" dirty="0" smtClean="0"/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1-Collection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.</a:t>
            </a:r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   2-Presentation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</a:t>
            </a:r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3-.Estimation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524328" y="6309320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976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E3DD62-2D5A-480D-AA9A-8A2BCF6195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13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20A520E-D867-46D9-B38F-558CB93415B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1364" name="Rectangle 9"/>
          <p:cNvSpPr>
            <a:spLocks noChangeArrowheads="1"/>
          </p:cNvSpPr>
          <p:nvPr/>
        </p:nvSpPr>
        <p:spPr bwMode="auto">
          <a:xfrm>
            <a:off x="0" y="29235"/>
            <a:ext cx="7812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 Description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statistics  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summarization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228600" y="1374861"/>
            <a:ext cx="86407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 eaLnBrk="0" hangingPunct="0"/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Presentation  </a:t>
            </a:r>
            <a:r>
              <a:rPr lang="en-US" sz="28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</a:t>
            </a:r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Numerical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</a:t>
            </a:r>
          </a:p>
          <a:p>
            <a:pPr rtl="0" eaLnBrk="0" hangingPunct="0"/>
            <a:endParaRPr lang="en-US" sz="2800" b="1" dirty="0">
              <a:solidFill>
                <a:srgbClr val="66FF33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800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</a:t>
            </a:r>
            <a:r>
              <a:rPr lang="en-US" sz="2800" dirty="0" smtClean="0">
                <a:solidFill>
                  <a:srgbClr val="FFFFFF"/>
                </a:solidFill>
                <a:ea typeface="Times New Roman" pitchFamily="18" charset="0"/>
                <a:cs typeface="Simplified Arabic" pitchFamily="18" charset="-78"/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  <a:endParaRPr lang="en-US" sz="2800" b="1" dirty="0">
              <a:solidFill>
                <a:srgbClr val="660066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70" name="Rectangle 6"/>
          <p:cNvSpPr>
            <a:spLocks noChangeArrowheads="1"/>
          </p:cNvSpPr>
          <p:nvPr/>
        </p:nvSpPr>
        <p:spPr bwMode="auto">
          <a:xfrm>
            <a:off x="215106" y="3826830"/>
            <a:ext cx="740489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this approach might not be enough,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comparisons</a:t>
            </a: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 between one set of data &amp; another </a:t>
            </a:r>
          </a:p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ea typeface="Times New Roman" pitchFamily="18" charset="0"/>
                <a:cs typeface="Simplified Arabic" pitchFamily="18" charset="-78"/>
              </a:rPr>
              <a:t>summarize data  by one more  step further .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presenting a set of data by a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           single Numerical value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endParaRPr lang="en-US" sz="2600" b="1" dirty="0">
              <a:solidFill>
                <a:srgbClr val="FFFFFF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380499" y="2780928"/>
            <a:ext cx="166688" cy="872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18148" y="980728"/>
            <a:ext cx="1313892" cy="792088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74150" y="980728"/>
            <a:ext cx="1069658" cy="720080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1854200"/>
            <a:ext cx="784979" cy="710704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7172" y="1861558"/>
            <a:ext cx="599256" cy="70334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0F9634-AB67-45B9-94E0-CDD88489D4B1}" type="datetime1">
              <a:rPr lang="en-US" sz="1400" smtClean="0">
                <a:solidFill>
                  <a:schemeClr val="tx1"/>
                </a:solidFill>
              </a:rPr>
              <a:pPr eaLnBrk="1" hangingPunct="1"/>
              <a:t>7/9/2023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971550" y="1600131"/>
            <a:ext cx="7127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>
                <a:solidFill>
                  <a:srgbClr val="C00000"/>
                </a:solidFill>
              </a:rPr>
              <a:t>                              </a:t>
            </a:r>
            <a:r>
              <a:rPr lang="en-US" sz="3600" b="1" dirty="0">
                <a:solidFill>
                  <a:srgbClr val="C00000"/>
                </a:solidFill>
              </a:rPr>
              <a:t>Numerical Presentation</a:t>
            </a:r>
          </a:p>
          <a:p>
            <a:pPr algn="ctr" rtl="0"/>
            <a:r>
              <a:rPr lang="en-US" sz="3600" b="1" dirty="0">
                <a:solidFill>
                  <a:srgbClr val="C00000"/>
                </a:solidFill>
              </a:rPr>
              <a:t>Numerical Description</a:t>
            </a:r>
          </a:p>
          <a:p>
            <a:pPr rtl="0"/>
            <a:r>
              <a:rPr lang="en-US" sz="36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70342" name="Rectangle 5"/>
          <p:cNvSpPr>
            <a:spLocks noChangeArrowheads="1"/>
          </p:cNvSpPr>
          <p:nvPr/>
        </p:nvSpPr>
        <p:spPr bwMode="auto">
          <a:xfrm>
            <a:off x="1338130" y="3717032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3600" b="1" dirty="0" smtClean="0">
                <a:solidFill>
                  <a:srgbClr val="002060"/>
                </a:solidFill>
              </a:rPr>
              <a:t>1-Measures </a:t>
            </a:r>
            <a:r>
              <a:rPr lang="en-US" sz="3600" b="1" dirty="0">
                <a:solidFill>
                  <a:srgbClr val="002060"/>
                </a:solidFill>
              </a:rPr>
              <a:t>of Central Tendency</a:t>
            </a:r>
          </a:p>
          <a:p>
            <a:pPr rtl="0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2-</a:t>
            </a:r>
            <a:r>
              <a:rPr lang="en-US" sz="3600" b="1" dirty="0" smtClean="0">
                <a:solidFill>
                  <a:srgbClr val="990099"/>
                </a:solidFill>
              </a:rPr>
              <a:t>Measures </a:t>
            </a:r>
            <a:r>
              <a:rPr lang="en-US" sz="3600" b="1" dirty="0">
                <a:solidFill>
                  <a:srgbClr val="990099"/>
                </a:solidFill>
              </a:rPr>
              <a:t>of Dispersion </a:t>
            </a:r>
          </a:p>
        </p:txBody>
      </p:sp>
      <p:sp>
        <p:nvSpPr>
          <p:cNvPr id="270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354D12-AD05-4138-9AFA-B90270F5C9C7}" type="slidenum">
              <a:rPr lang="ar-SA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6309A1-FFDE-4D6D-8C17-932C58BA1A9A}" type="datetime1">
              <a:rPr lang="en-US" sz="1050">
                <a:solidFill>
                  <a:schemeClr val="tx1"/>
                </a:solidFill>
              </a:rPr>
              <a:pPr eaLnBrk="1" hangingPunct="1"/>
              <a:t>7/9/2023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6057900" y="5541169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108B36C-0B19-4696-B764-029DCBB4386C}" type="slidenum">
              <a:rPr lang="ar-SA" sz="1050">
                <a:solidFill>
                  <a:schemeClr val="tx1"/>
                </a:solidFill>
              </a:rPr>
              <a:pPr algn="r" rtl="0" eaLnBrk="1" hangingPunct="1"/>
              <a:t>7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34500" name="Rectangle 2"/>
          <p:cNvSpPr>
            <a:spLocks noChangeArrowheads="1"/>
          </p:cNvSpPr>
          <p:nvPr/>
        </p:nvSpPr>
        <p:spPr bwMode="auto">
          <a:xfrm>
            <a:off x="3492104" y="4603835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350"/>
          </a:p>
          <a:p>
            <a:pPr rtl="0" eaLnBrk="0" hangingPunct="0"/>
            <a:endParaRPr lang="en-US" sz="1350"/>
          </a:p>
        </p:txBody>
      </p:sp>
      <p:sp>
        <p:nvSpPr>
          <p:cNvPr id="234501" name="Rectangle 3"/>
          <p:cNvSpPr>
            <a:spLocks noChangeArrowheads="1"/>
          </p:cNvSpPr>
          <p:nvPr/>
        </p:nvSpPr>
        <p:spPr bwMode="auto">
          <a:xfrm>
            <a:off x="457200" y="836712"/>
            <a:ext cx="8363272" cy="4185761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400" b="1" dirty="0">
                <a:solidFill>
                  <a:schemeClr val="tx2"/>
                </a:solidFill>
              </a:rPr>
              <a:t>Example</a:t>
            </a:r>
          </a:p>
          <a:p>
            <a:r>
              <a:rPr lang="en-US" sz="2800" b="1" dirty="0"/>
              <a:t>The following data representing age (years) of 50 </a:t>
            </a:r>
          </a:p>
          <a:p>
            <a:pPr rtl="0"/>
            <a:r>
              <a:rPr lang="en-US" sz="2800" b="1" dirty="0"/>
              <a:t>patients with diabetes Mellitus collected from Al </a:t>
            </a:r>
            <a:r>
              <a:rPr lang="en-US" sz="2800" b="1" dirty="0" err="1"/>
              <a:t>Karak</a:t>
            </a:r>
            <a:r>
              <a:rPr lang="en-US" sz="2800" b="1" dirty="0"/>
              <a:t> Hospital during march </a:t>
            </a:r>
            <a:r>
              <a:rPr lang="en-US" sz="2800" b="1" dirty="0" smtClean="0"/>
              <a:t>2023</a:t>
            </a:r>
            <a:endParaRPr lang="en-US" sz="2800" b="1" dirty="0"/>
          </a:p>
          <a:p>
            <a:pPr rtl="0"/>
            <a:endParaRPr lang="en-US" b="1" dirty="0"/>
          </a:p>
          <a:p>
            <a:pPr rtl="0"/>
            <a:endParaRPr lang="en-US" sz="2800" b="1" dirty="0"/>
          </a:p>
          <a:p>
            <a:pPr rtl="0"/>
            <a:r>
              <a:rPr lang="en-US" sz="2800" b="1" dirty="0">
                <a:solidFill>
                  <a:srgbClr val="7030A0"/>
                </a:solidFill>
              </a:rPr>
              <a:t>68, 62, 62, 66, 68, 65, 64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7033"/>
                </a:solidFill>
              </a:rPr>
              <a:t>71,77, 74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u="sng" dirty="0">
                <a:solidFill>
                  <a:srgbClr val="7030A0"/>
                </a:solidFill>
              </a:rPr>
              <a:t>20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7033"/>
                </a:solidFill>
              </a:rPr>
              <a:t>33, 38. </a:t>
            </a:r>
            <a:r>
              <a:rPr lang="en-US" sz="2800" b="1" dirty="0">
                <a:solidFill>
                  <a:srgbClr val="0070C0"/>
                </a:solidFill>
              </a:rPr>
              <a:t>42, 47</a:t>
            </a:r>
            <a:r>
              <a:rPr lang="en-US" sz="2800" b="1" dirty="0">
                <a:solidFill>
                  <a:srgbClr val="66CCFF"/>
                </a:solidFill>
              </a:rPr>
              <a:t>. </a:t>
            </a:r>
            <a:r>
              <a:rPr lang="en-US" sz="2800" b="1" dirty="0">
                <a:solidFill>
                  <a:srgbClr val="993300"/>
                </a:solidFill>
              </a:rPr>
              <a:t>50,55, 56, </a:t>
            </a:r>
            <a:r>
              <a:rPr lang="en-US" sz="2800" b="1" dirty="0">
                <a:solidFill>
                  <a:srgbClr val="7030A0"/>
                </a:solidFill>
              </a:rPr>
              <a:t>60</a:t>
            </a:r>
            <a:r>
              <a:rPr lang="en-US" sz="2800" b="1" dirty="0">
                <a:solidFill>
                  <a:srgbClr val="00B050"/>
                </a:solidFill>
              </a:rPr>
              <a:t> 72</a:t>
            </a:r>
            <a:r>
              <a:rPr lang="en-US" sz="2800" b="1" dirty="0">
                <a:solidFill>
                  <a:srgbClr val="00FF00"/>
                </a:solidFill>
              </a:rPr>
              <a:t>,</a:t>
            </a:r>
            <a:r>
              <a:rPr lang="en-US" sz="2800" b="1" dirty="0"/>
              <a:t> 80 </a:t>
            </a:r>
            <a:r>
              <a:rPr lang="en-US" sz="2800" b="1" dirty="0">
                <a:solidFill>
                  <a:srgbClr val="007033"/>
                </a:solidFill>
              </a:rPr>
              <a:t>74, 75, 74, 77,80</a:t>
            </a:r>
            <a:r>
              <a:rPr lang="en-US" sz="2800" b="1" dirty="0"/>
              <a:t>, 81, 89, 86, 85, </a:t>
            </a:r>
            <a:r>
              <a:rPr lang="en-US" sz="2800" b="1" dirty="0">
                <a:solidFill>
                  <a:srgbClr val="007033"/>
                </a:solidFill>
              </a:rPr>
              <a:t>83,72, 70, 71, 79, 76, 77</a:t>
            </a:r>
            <a:r>
              <a:rPr lang="en-US" sz="2800" b="1" dirty="0">
                <a:solidFill>
                  <a:srgbClr val="00CC00"/>
                </a:solidFill>
              </a:rPr>
              <a:t>, </a:t>
            </a:r>
            <a:r>
              <a:rPr lang="en-US" sz="2800" b="1" dirty="0"/>
              <a:t>80, </a:t>
            </a:r>
            <a:r>
              <a:rPr lang="en-US" sz="2800" b="1" dirty="0">
                <a:solidFill>
                  <a:srgbClr val="0070C0"/>
                </a:solidFill>
              </a:rPr>
              <a:t>90, </a:t>
            </a:r>
            <a:r>
              <a:rPr lang="en-US" sz="2800" b="1" u="sng" dirty="0">
                <a:solidFill>
                  <a:srgbClr val="0070C0"/>
                </a:solidFill>
              </a:rPr>
              <a:t>97,</a:t>
            </a:r>
            <a:r>
              <a:rPr lang="en-US" sz="2800" b="1" dirty="0">
                <a:solidFill>
                  <a:srgbClr val="0070C0"/>
                </a:solidFill>
              </a:rPr>
              <a:t> 94, </a:t>
            </a:r>
            <a:r>
              <a:rPr lang="en-US" sz="2800" b="1" dirty="0">
                <a:solidFill>
                  <a:srgbClr val="7030A0"/>
                </a:solidFill>
              </a:rPr>
              <a:t>90,65, .60, 67, 63 </a:t>
            </a:r>
            <a:r>
              <a:rPr lang="en-US" sz="2800" b="1" dirty="0"/>
              <a:t>88, 84, 84, 87</a:t>
            </a:r>
          </a:p>
        </p:txBody>
      </p:sp>
      <p:sp>
        <p:nvSpPr>
          <p:cNvPr id="2345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6B572-2C93-4FB4-8FB6-48B2E203E174}" type="slidenum">
              <a:rPr lang="ar-SA" sz="1050">
                <a:solidFill>
                  <a:schemeClr val="tx1"/>
                </a:solidFill>
              </a:rPr>
              <a:pPr eaLnBrk="1" hangingPunct="1"/>
              <a:t>7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188" y="5719763"/>
            <a:ext cx="8579296" cy="523220"/>
          </a:xfrm>
          <a:prstGeom prst="rect">
            <a:avLst/>
          </a:prstGeom>
          <a:solidFill>
            <a:srgbClr val="6C00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chemeClr val="bg1"/>
                </a:solidFill>
              </a:rPr>
              <a:t>An important thing is the type of the variable concerned.</a:t>
            </a:r>
          </a:p>
        </p:txBody>
      </p:sp>
    </p:spTree>
    <p:extLst>
      <p:ext uri="{BB962C8B-B14F-4D97-AF65-F5344CB8AC3E}">
        <p14:creationId xmlns:p14="http://schemas.microsoft.com/office/powerpoint/2010/main" val="613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DE063-2BBC-4C6E-8325-3062252729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34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1FA0D7B-3EC1-467B-9BAB-4C2AA993716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52400" y="1600200"/>
            <a:ext cx="874008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endParaRPr lang="en-US" b="1" dirty="0" smtClean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1-Measures of central tendencies </a:t>
            </a:r>
            <a:r>
              <a:rPr lang="en-US" sz="2800" b="1" dirty="0"/>
              <a:t>(Location) .</a:t>
            </a:r>
          </a:p>
          <a:p>
            <a:pPr rtl="0"/>
            <a:r>
              <a:rPr lang="en-US" sz="2800" b="1" dirty="0"/>
              <a:t>    A </a:t>
            </a:r>
            <a:r>
              <a:rPr lang="en-US" sz="2800" b="1" dirty="0">
                <a:solidFill>
                  <a:srgbClr val="FF0000"/>
                </a:solidFill>
              </a:rPr>
              <a:t>value</a:t>
            </a:r>
            <a:r>
              <a:rPr lang="en-US" sz="2800" b="1" dirty="0"/>
              <a:t> around which the data has a tendency to congregate (come together )or cluster</a:t>
            </a:r>
          </a:p>
          <a:p>
            <a:pPr rtl="0"/>
            <a:endParaRPr lang="en-US" sz="2800" b="1" dirty="0"/>
          </a:p>
          <a:p>
            <a:pPr rtl="0"/>
            <a:endParaRPr lang="en-US" sz="2800" b="1" dirty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2800" b="1" dirty="0"/>
              <a:t>    A</a:t>
            </a:r>
            <a:r>
              <a:rPr lang="en-US" sz="2800" b="1" dirty="0">
                <a:solidFill>
                  <a:srgbClr val="FF0000"/>
                </a:solidFill>
              </a:rPr>
              <a:t> value </a:t>
            </a:r>
            <a:r>
              <a:rPr lang="en-US" sz="2800" b="1" dirty="0"/>
              <a:t>which measures </a:t>
            </a:r>
          </a:p>
          <a:p>
            <a:pPr rtl="0"/>
            <a:r>
              <a:rPr lang="en-US" sz="2800" b="1" dirty="0"/>
              <a:t>the degree to which the data are  or  are </a:t>
            </a:r>
            <a:r>
              <a:rPr lang="en-US" sz="2800" b="1" dirty="0" smtClean="0"/>
              <a:t>not, </a:t>
            </a:r>
            <a:r>
              <a:rPr lang="en-US" sz="2800" b="1" dirty="0" smtClean="0">
                <a:solidFill>
                  <a:srgbClr val="FF0000"/>
                </a:solidFill>
              </a:rPr>
              <a:t>spread</a:t>
            </a:r>
            <a:r>
              <a:rPr lang="en-US" sz="2800" b="1" dirty="0" smtClean="0"/>
              <a:t> </a:t>
            </a:r>
            <a:r>
              <a:rPr lang="en-US" sz="2800" b="1" dirty="0"/>
              <a:t>out</a:t>
            </a:r>
            <a:endParaRPr lang="en-US" sz="2800" dirty="0"/>
          </a:p>
        </p:txBody>
      </p:sp>
      <p:sp>
        <p:nvSpPr>
          <p:cNvPr id="2734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379492-5F92-4795-9D7D-F88D9A135490}" type="slidenum">
              <a:rPr lang="ar-SA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232647"/>
            <a:ext cx="6486872" cy="1077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central value as                      </a:t>
            </a:r>
            <a:r>
              <a:rPr lang="en-US" sz="3200" b="1" dirty="0">
                <a:solidFill>
                  <a:srgbClr val="002060"/>
                </a:solidFill>
              </a:rPr>
              <a:t>representative value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in a set of </a:t>
            </a:r>
            <a:r>
              <a:rPr lang="en-US" sz="3200" b="1" dirty="0" smtClean="0">
                <a:solidFill>
                  <a:srgbClr val="002060"/>
                </a:solidFill>
              </a:rPr>
              <a:t>data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608DDD-2530-4D04-A224-52A3F31633D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7/9/2023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2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EEBBF09-5958-4FF7-BAB7-35FCAD44989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611188" y="3068638"/>
            <a:ext cx="17795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13157" y="501361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single Numerical value. </a:t>
            </a:r>
            <a:r>
              <a:rPr lang="en-US" sz="32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??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67160" y="1201743"/>
            <a:ext cx="4304840" cy="1631216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Low" rtl="0"/>
            <a:endParaRPr lang="en-US" sz="1600" dirty="0">
              <a:solidFill>
                <a:srgbClr val="002060"/>
              </a:solidFill>
              <a:cs typeface="Simplified Arabic" pitchFamily="18" charset="-78"/>
            </a:endParaRPr>
          </a:p>
          <a:p>
            <a:pPr algn="justLow" rtl="0" eaLnBrk="0" hangingPunct="0"/>
            <a:r>
              <a:rPr lang="en-US" sz="2800" b="1" dirty="0">
                <a:solidFill>
                  <a:srgbClr val="002060"/>
                </a:solidFill>
                <a:cs typeface="Simplified Arabic" pitchFamily="18" charset="-78"/>
              </a:rPr>
              <a:t>Are we using </a:t>
            </a:r>
            <a:r>
              <a:rPr lang="en-US" sz="2800" b="1" dirty="0">
                <a:solidFill>
                  <a:srgbClr val="990099"/>
                </a:solidFill>
                <a:cs typeface="Simplified Arabic" pitchFamily="18" charset="-78"/>
              </a:rPr>
              <a:t>largest </a:t>
            </a:r>
            <a:r>
              <a:rPr lang="en-US" sz="2800" b="1" dirty="0">
                <a:solidFill>
                  <a:srgbClr val="002060"/>
                </a:solidFill>
                <a:cs typeface="Simplified Arabic" pitchFamily="18" charset="-78"/>
              </a:rPr>
              <a:t>value ?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Low" rtl="0" eaLnBrk="0" hangingPunct="0"/>
            <a:endParaRPr lang="en-US" sz="2800" b="1" dirty="0">
              <a:solidFill>
                <a:srgbClr val="00206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Are we using </a:t>
            </a:r>
            <a:r>
              <a:rPr lang="en-US" sz="2800" b="1" dirty="0">
                <a:solidFill>
                  <a:srgbClr val="933F81"/>
                </a:solidFill>
                <a:ea typeface="Times New Roman" pitchFamily="18" charset="0"/>
                <a:cs typeface="Simplified Arabic" pitchFamily="18" charset="-78"/>
              </a:rPr>
              <a:t>lowest </a:t>
            </a: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value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4572000" y="1453302"/>
            <a:ext cx="4320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dirty="0">
                <a:solidFill>
                  <a:schemeClr val="tx2"/>
                </a:solidFill>
              </a:rPr>
              <a:t>As a single Number representation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9675" y="4725144"/>
            <a:ext cx="7280074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central value as                    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representative </a:t>
            </a:r>
            <a:r>
              <a:rPr lang="en-US" sz="2800" b="1" dirty="0">
                <a:solidFill>
                  <a:srgbClr val="002060"/>
                </a:solidFill>
              </a:rPr>
              <a:t>value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in a set of data</a:t>
            </a:r>
            <a:r>
              <a:rPr lang="en-US" sz="2800" dirty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649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1886</Words>
  <Application>Microsoft Office PowerPoint</Application>
  <PresentationFormat>On-screen Show (4:3)</PresentationFormat>
  <Paragraphs>468</Paragraphs>
  <Slides>32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Century Gothic</vt:lpstr>
      <vt:lpstr>Eras Demi ITC</vt:lpstr>
      <vt:lpstr>Segoe UI</vt:lpstr>
      <vt:lpstr>Simplified Arabic</vt:lpstr>
      <vt:lpstr>Times New Roman</vt:lpstr>
      <vt:lpstr>Wingdings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141</cp:revision>
  <dcterms:created xsi:type="dcterms:W3CDTF">2021-06-28T14:52:53Z</dcterms:created>
  <dcterms:modified xsi:type="dcterms:W3CDTF">2023-07-09T19:32:54Z</dcterms:modified>
</cp:coreProperties>
</file>