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38"/>
  </p:notesMasterIdLst>
  <p:sldIdLst>
    <p:sldId id="821" r:id="rId2"/>
    <p:sldId id="719" r:id="rId3"/>
    <p:sldId id="783" r:id="rId4"/>
    <p:sldId id="545" r:id="rId5"/>
    <p:sldId id="762" r:id="rId6"/>
    <p:sldId id="497" r:id="rId7"/>
    <p:sldId id="770" r:id="rId8"/>
    <p:sldId id="850" r:id="rId9"/>
    <p:sldId id="771" r:id="rId10"/>
    <p:sldId id="817" r:id="rId11"/>
    <p:sldId id="773" r:id="rId12"/>
    <p:sldId id="751" r:id="rId13"/>
    <p:sldId id="849" r:id="rId14"/>
    <p:sldId id="750" r:id="rId15"/>
    <p:sldId id="592" r:id="rId16"/>
    <p:sldId id="632" r:id="rId17"/>
    <p:sldId id="779" r:id="rId18"/>
    <p:sldId id="808" r:id="rId19"/>
    <p:sldId id="811" r:id="rId20"/>
    <p:sldId id="796" r:id="rId21"/>
    <p:sldId id="797" r:id="rId22"/>
    <p:sldId id="696" r:id="rId23"/>
    <p:sldId id="697" r:id="rId24"/>
    <p:sldId id="699" r:id="rId25"/>
    <p:sldId id="700" r:id="rId26"/>
    <p:sldId id="824" r:id="rId27"/>
    <p:sldId id="825" r:id="rId28"/>
    <p:sldId id="834" r:id="rId29"/>
    <p:sldId id="835" r:id="rId30"/>
    <p:sldId id="836" r:id="rId31"/>
    <p:sldId id="837" r:id="rId32"/>
    <p:sldId id="838" r:id="rId33"/>
    <p:sldId id="839" r:id="rId34"/>
    <p:sldId id="840" r:id="rId35"/>
    <p:sldId id="841" r:id="rId36"/>
    <p:sldId id="842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  <a:srgbClr val="CCECFF"/>
    <a:srgbClr val="333333"/>
    <a:srgbClr val="FFFFFF"/>
    <a:srgbClr val="C5C5C5"/>
    <a:srgbClr val="C0C0C0"/>
    <a:srgbClr val="DDDDDD"/>
    <a:srgbClr val="70A8DA"/>
    <a:srgbClr val="357D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0991" autoAdjust="0"/>
  </p:normalViewPr>
  <p:slideViewPr>
    <p:cSldViewPr>
      <p:cViewPr varScale="1">
        <p:scale>
          <a:sx n="62" d="100"/>
          <a:sy n="62" d="100"/>
        </p:scale>
        <p:origin x="-137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896C25-72E9-4CE2-BC0D-B80A5E3B297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F68572-9E00-4AD9-AC59-BC0C18D4ED89}">
      <dgm:prSet phldrT="[Tex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Hormonal regulation of blood glucose </a:t>
          </a:r>
          <a:endParaRPr lang="en-US" b="1" dirty="0">
            <a:solidFill>
              <a:srgbClr val="0070C0"/>
            </a:solidFill>
          </a:endParaRPr>
        </a:p>
      </dgm:t>
    </dgm:pt>
    <dgm:pt modelId="{C1C11981-91AD-4CE4-8F3E-1B1EC81E6CAB}" type="parTrans" cxnId="{DA6CA345-FB07-446C-AFBE-81F0CD9DE2B0}">
      <dgm:prSet/>
      <dgm:spPr/>
      <dgm:t>
        <a:bodyPr/>
        <a:lstStyle/>
        <a:p>
          <a:endParaRPr lang="en-US"/>
        </a:p>
      </dgm:t>
    </dgm:pt>
    <dgm:pt modelId="{1C133E7F-DFD3-4A50-9889-67877D83F644}" type="sibTrans" cxnId="{DA6CA345-FB07-446C-AFBE-81F0CD9DE2B0}">
      <dgm:prSet/>
      <dgm:spPr/>
      <dgm:t>
        <a:bodyPr/>
        <a:lstStyle/>
        <a:p>
          <a:endParaRPr lang="en-US"/>
        </a:p>
      </dgm:t>
    </dgm:pt>
    <dgm:pt modelId="{CCC13B48-BECA-4287-A5E3-9536A55E523E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Hypoglycemic Hormone</a:t>
          </a:r>
        </a:p>
        <a:p>
          <a:r>
            <a:rPr lang="en-US" sz="3200" b="1" dirty="0" smtClean="0">
              <a:solidFill>
                <a:srgbClr val="C00000"/>
              </a:solidFill>
            </a:rPr>
            <a:t>Insulin </a:t>
          </a:r>
          <a:endParaRPr lang="en-US" sz="3200" b="1" dirty="0">
            <a:solidFill>
              <a:srgbClr val="C00000"/>
            </a:solidFill>
          </a:endParaRPr>
        </a:p>
      </dgm:t>
    </dgm:pt>
    <dgm:pt modelId="{7FE9E20B-4247-499A-B7E3-9609C79B6E1A}" type="parTrans" cxnId="{A37414CF-8EB2-450C-BFB0-091C2217F8A0}">
      <dgm:prSet/>
      <dgm:spPr/>
      <dgm:t>
        <a:bodyPr/>
        <a:lstStyle/>
        <a:p>
          <a:endParaRPr lang="en-US"/>
        </a:p>
      </dgm:t>
    </dgm:pt>
    <dgm:pt modelId="{50546678-6006-43B3-AE0A-5F6AC3EDF5AA}" type="sibTrans" cxnId="{A37414CF-8EB2-450C-BFB0-091C2217F8A0}">
      <dgm:prSet/>
      <dgm:spPr/>
      <dgm:t>
        <a:bodyPr/>
        <a:lstStyle/>
        <a:p>
          <a:endParaRPr lang="en-US"/>
        </a:p>
      </dgm:t>
    </dgm:pt>
    <dgm:pt modelId="{AEC1D14F-1D09-4BB5-AD40-B5C94E60E538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Hyperglycemic hormones</a:t>
          </a:r>
        </a:p>
        <a:p>
          <a:r>
            <a:rPr lang="en-US" sz="2400" b="1" dirty="0" smtClean="0">
              <a:solidFill>
                <a:srgbClr val="C00000"/>
              </a:solidFill>
              <a:effectLst/>
            </a:rPr>
            <a:t>Glucagon</a:t>
          </a:r>
        </a:p>
        <a:p>
          <a:r>
            <a:rPr lang="en-US" sz="2400" b="1" dirty="0" smtClean="0">
              <a:solidFill>
                <a:srgbClr val="C00000"/>
              </a:solidFill>
              <a:effectLst/>
            </a:rPr>
            <a:t>Epinephrine</a:t>
          </a:r>
        </a:p>
        <a:p>
          <a:r>
            <a:rPr lang="en-US" sz="2400" b="1" dirty="0" err="1" smtClean="0">
              <a:solidFill>
                <a:srgbClr val="C00000"/>
              </a:solidFill>
              <a:effectLst/>
            </a:rPr>
            <a:t>Glucocorticoids</a:t>
          </a:r>
          <a:endParaRPr lang="en-US" sz="2400" b="1" dirty="0" smtClean="0">
            <a:solidFill>
              <a:srgbClr val="C00000"/>
            </a:solidFill>
            <a:effectLst/>
          </a:endParaRPr>
        </a:p>
        <a:p>
          <a:r>
            <a:rPr lang="en-US" sz="2400" b="1" dirty="0" smtClean="0">
              <a:solidFill>
                <a:srgbClr val="C00000"/>
              </a:solidFill>
              <a:effectLst/>
            </a:rPr>
            <a:t>Growth hormone</a:t>
          </a:r>
          <a:endParaRPr lang="en-US" sz="2400" b="1" dirty="0">
            <a:solidFill>
              <a:srgbClr val="C00000"/>
            </a:solidFill>
            <a:effectLst/>
          </a:endParaRPr>
        </a:p>
      </dgm:t>
    </dgm:pt>
    <dgm:pt modelId="{84916F8E-87F4-417E-89B6-A21F3695204F}" type="parTrans" cxnId="{32FF9B7A-6E7F-4899-B290-3ABB4C781DB9}">
      <dgm:prSet/>
      <dgm:spPr/>
      <dgm:t>
        <a:bodyPr/>
        <a:lstStyle/>
        <a:p>
          <a:endParaRPr lang="en-US"/>
        </a:p>
      </dgm:t>
    </dgm:pt>
    <dgm:pt modelId="{4C01914E-9C96-4A88-A009-4EB1769345D0}" type="sibTrans" cxnId="{32FF9B7A-6E7F-4899-B290-3ABB4C781DB9}">
      <dgm:prSet/>
      <dgm:spPr/>
      <dgm:t>
        <a:bodyPr/>
        <a:lstStyle/>
        <a:p>
          <a:endParaRPr lang="en-US"/>
        </a:p>
      </dgm:t>
    </dgm:pt>
    <dgm:pt modelId="{29E9DD47-0DF3-4B0B-883B-EFADB7FDF342}" type="pres">
      <dgm:prSet presAssocID="{A2896C25-72E9-4CE2-BC0D-B80A5E3B29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7CF7794-F1C3-4043-8A08-708BCEC2F7BE}" type="pres">
      <dgm:prSet presAssocID="{80F68572-9E00-4AD9-AC59-BC0C18D4ED89}" presName="hierRoot1" presStyleCnt="0"/>
      <dgm:spPr/>
    </dgm:pt>
    <dgm:pt modelId="{36C9AE6E-06C6-4943-9245-3DE563AF250A}" type="pres">
      <dgm:prSet presAssocID="{80F68572-9E00-4AD9-AC59-BC0C18D4ED89}" presName="composite" presStyleCnt="0"/>
      <dgm:spPr/>
    </dgm:pt>
    <dgm:pt modelId="{1ECFA89A-5B04-4171-8DCF-5AA53A3B90D6}" type="pres">
      <dgm:prSet presAssocID="{80F68572-9E00-4AD9-AC59-BC0C18D4ED89}" presName="background" presStyleLbl="node0" presStyleIdx="0" presStyleCnt="1"/>
      <dgm:spPr/>
    </dgm:pt>
    <dgm:pt modelId="{2A1B3421-1226-47AB-978A-248CE8AD8F1B}" type="pres">
      <dgm:prSet presAssocID="{80F68572-9E00-4AD9-AC59-BC0C18D4ED8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BA8962-CF92-4B91-A87B-6DA0CBDEABCD}" type="pres">
      <dgm:prSet presAssocID="{80F68572-9E00-4AD9-AC59-BC0C18D4ED89}" presName="hierChild2" presStyleCnt="0"/>
      <dgm:spPr/>
    </dgm:pt>
    <dgm:pt modelId="{5A5F242E-A9E7-4B64-BD89-A6AA1F822F63}" type="pres">
      <dgm:prSet presAssocID="{7FE9E20B-4247-499A-B7E3-9609C79B6E1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64223DE-8B1E-4D65-B64E-653F564D665D}" type="pres">
      <dgm:prSet presAssocID="{CCC13B48-BECA-4287-A5E3-9536A55E523E}" presName="hierRoot2" presStyleCnt="0"/>
      <dgm:spPr/>
    </dgm:pt>
    <dgm:pt modelId="{F2D385B7-8EA5-401F-987A-264907A452DF}" type="pres">
      <dgm:prSet presAssocID="{CCC13B48-BECA-4287-A5E3-9536A55E523E}" presName="composite2" presStyleCnt="0"/>
      <dgm:spPr/>
    </dgm:pt>
    <dgm:pt modelId="{F99DD1A8-B5C0-45E4-BD21-6B9E6D000A3F}" type="pres">
      <dgm:prSet presAssocID="{CCC13B48-BECA-4287-A5E3-9536A55E523E}" presName="background2" presStyleLbl="node2" presStyleIdx="0" presStyleCnt="2"/>
      <dgm:spPr/>
    </dgm:pt>
    <dgm:pt modelId="{4274A664-7CF7-4756-B816-9B51CA9DD181}" type="pres">
      <dgm:prSet presAssocID="{CCC13B48-BECA-4287-A5E3-9536A55E523E}" presName="text2" presStyleLbl="fgAcc2" presStyleIdx="0" presStyleCnt="2" custScaleX="134557" custLinFactNeighborX="-720" custLinFactNeighborY="16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563CC8-10A1-4019-B866-95A66B475CBF}" type="pres">
      <dgm:prSet presAssocID="{CCC13B48-BECA-4287-A5E3-9536A55E523E}" presName="hierChild3" presStyleCnt="0"/>
      <dgm:spPr/>
    </dgm:pt>
    <dgm:pt modelId="{3629B842-2FF1-4742-B515-A07A7734DBD0}" type="pres">
      <dgm:prSet presAssocID="{84916F8E-87F4-417E-89B6-A21F3695204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3C675B2-CF2D-4298-A9FA-B4A6CC7395E0}" type="pres">
      <dgm:prSet presAssocID="{AEC1D14F-1D09-4BB5-AD40-B5C94E60E538}" presName="hierRoot2" presStyleCnt="0"/>
      <dgm:spPr/>
    </dgm:pt>
    <dgm:pt modelId="{7BAAE61E-7A5A-43BB-8194-7B243BA2FDC3}" type="pres">
      <dgm:prSet presAssocID="{AEC1D14F-1D09-4BB5-AD40-B5C94E60E538}" presName="composite2" presStyleCnt="0"/>
      <dgm:spPr/>
    </dgm:pt>
    <dgm:pt modelId="{E70C01A8-5FD4-4642-B6F0-99DA96A0A1B6}" type="pres">
      <dgm:prSet presAssocID="{AEC1D14F-1D09-4BB5-AD40-B5C94E60E538}" presName="background2" presStyleLbl="node2" presStyleIdx="1" presStyleCnt="2"/>
      <dgm:spPr/>
    </dgm:pt>
    <dgm:pt modelId="{CB0696CB-69B3-499F-8ECA-2110C0075B8C}" type="pres">
      <dgm:prSet presAssocID="{AEC1D14F-1D09-4BB5-AD40-B5C94E60E538}" presName="text2" presStyleLbl="fgAcc2" presStyleIdx="1" presStyleCnt="2" custScaleX="124109" custScaleY="1624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9BA8A7-246A-4357-A43E-9E9F0642E7BA}" type="pres">
      <dgm:prSet presAssocID="{AEC1D14F-1D09-4BB5-AD40-B5C94E60E538}" presName="hierChild3" presStyleCnt="0"/>
      <dgm:spPr/>
    </dgm:pt>
  </dgm:ptLst>
  <dgm:cxnLst>
    <dgm:cxn modelId="{E5BE8FDC-3C79-4BCC-9E09-69F136407521}" type="presOf" srcId="{80F68572-9E00-4AD9-AC59-BC0C18D4ED89}" destId="{2A1B3421-1226-47AB-978A-248CE8AD8F1B}" srcOrd="0" destOrd="0" presId="urn:microsoft.com/office/officeart/2005/8/layout/hierarchy1"/>
    <dgm:cxn modelId="{6E8DB1A5-18E9-44FA-983E-A8153769229D}" type="presOf" srcId="{84916F8E-87F4-417E-89B6-A21F3695204F}" destId="{3629B842-2FF1-4742-B515-A07A7734DBD0}" srcOrd="0" destOrd="0" presId="urn:microsoft.com/office/officeart/2005/8/layout/hierarchy1"/>
    <dgm:cxn modelId="{50F38D75-5043-4503-B309-D9DAF565491E}" type="presOf" srcId="{CCC13B48-BECA-4287-A5E3-9536A55E523E}" destId="{4274A664-7CF7-4756-B816-9B51CA9DD181}" srcOrd="0" destOrd="0" presId="urn:microsoft.com/office/officeart/2005/8/layout/hierarchy1"/>
    <dgm:cxn modelId="{32FF9B7A-6E7F-4899-B290-3ABB4C781DB9}" srcId="{80F68572-9E00-4AD9-AC59-BC0C18D4ED89}" destId="{AEC1D14F-1D09-4BB5-AD40-B5C94E60E538}" srcOrd="1" destOrd="0" parTransId="{84916F8E-87F4-417E-89B6-A21F3695204F}" sibTransId="{4C01914E-9C96-4A88-A009-4EB1769345D0}"/>
    <dgm:cxn modelId="{73336BCC-9BA3-4AEA-A1FE-B2769D282AD6}" type="presOf" srcId="{7FE9E20B-4247-499A-B7E3-9609C79B6E1A}" destId="{5A5F242E-A9E7-4B64-BD89-A6AA1F822F63}" srcOrd="0" destOrd="0" presId="urn:microsoft.com/office/officeart/2005/8/layout/hierarchy1"/>
    <dgm:cxn modelId="{A37414CF-8EB2-450C-BFB0-091C2217F8A0}" srcId="{80F68572-9E00-4AD9-AC59-BC0C18D4ED89}" destId="{CCC13B48-BECA-4287-A5E3-9536A55E523E}" srcOrd="0" destOrd="0" parTransId="{7FE9E20B-4247-499A-B7E3-9609C79B6E1A}" sibTransId="{50546678-6006-43B3-AE0A-5F6AC3EDF5AA}"/>
    <dgm:cxn modelId="{7D11FDE5-B7D2-4303-BD33-A4A8BE477917}" type="presOf" srcId="{A2896C25-72E9-4CE2-BC0D-B80A5E3B297B}" destId="{29E9DD47-0DF3-4B0B-883B-EFADB7FDF342}" srcOrd="0" destOrd="0" presId="urn:microsoft.com/office/officeart/2005/8/layout/hierarchy1"/>
    <dgm:cxn modelId="{8576887B-8894-4824-A4D7-23CD7A543BEE}" type="presOf" srcId="{AEC1D14F-1D09-4BB5-AD40-B5C94E60E538}" destId="{CB0696CB-69B3-499F-8ECA-2110C0075B8C}" srcOrd="0" destOrd="0" presId="urn:microsoft.com/office/officeart/2005/8/layout/hierarchy1"/>
    <dgm:cxn modelId="{DA6CA345-FB07-446C-AFBE-81F0CD9DE2B0}" srcId="{A2896C25-72E9-4CE2-BC0D-B80A5E3B297B}" destId="{80F68572-9E00-4AD9-AC59-BC0C18D4ED89}" srcOrd="0" destOrd="0" parTransId="{C1C11981-91AD-4CE4-8F3E-1B1EC81E6CAB}" sibTransId="{1C133E7F-DFD3-4A50-9889-67877D83F644}"/>
    <dgm:cxn modelId="{45FC1015-EED6-4B44-8A21-C13DA406ABED}" type="presParOf" srcId="{29E9DD47-0DF3-4B0B-883B-EFADB7FDF342}" destId="{37CF7794-F1C3-4043-8A08-708BCEC2F7BE}" srcOrd="0" destOrd="0" presId="urn:microsoft.com/office/officeart/2005/8/layout/hierarchy1"/>
    <dgm:cxn modelId="{2D89E7B8-6A7D-475C-AB31-1F005A1E35CC}" type="presParOf" srcId="{37CF7794-F1C3-4043-8A08-708BCEC2F7BE}" destId="{36C9AE6E-06C6-4943-9245-3DE563AF250A}" srcOrd="0" destOrd="0" presId="urn:microsoft.com/office/officeart/2005/8/layout/hierarchy1"/>
    <dgm:cxn modelId="{A186BF91-3382-4BA3-ADF9-FE1AA9617AED}" type="presParOf" srcId="{36C9AE6E-06C6-4943-9245-3DE563AF250A}" destId="{1ECFA89A-5B04-4171-8DCF-5AA53A3B90D6}" srcOrd="0" destOrd="0" presId="urn:microsoft.com/office/officeart/2005/8/layout/hierarchy1"/>
    <dgm:cxn modelId="{BDB4CE4E-F247-4E13-9CC3-BD4F6ABCA83B}" type="presParOf" srcId="{36C9AE6E-06C6-4943-9245-3DE563AF250A}" destId="{2A1B3421-1226-47AB-978A-248CE8AD8F1B}" srcOrd="1" destOrd="0" presId="urn:microsoft.com/office/officeart/2005/8/layout/hierarchy1"/>
    <dgm:cxn modelId="{4EFE19E7-DFB3-4169-BF1B-030EC0451C59}" type="presParOf" srcId="{37CF7794-F1C3-4043-8A08-708BCEC2F7BE}" destId="{AEBA8962-CF92-4B91-A87B-6DA0CBDEABCD}" srcOrd="1" destOrd="0" presId="urn:microsoft.com/office/officeart/2005/8/layout/hierarchy1"/>
    <dgm:cxn modelId="{E0DB9B8B-6321-4DCB-B569-BF088A7D5E03}" type="presParOf" srcId="{AEBA8962-CF92-4B91-A87B-6DA0CBDEABCD}" destId="{5A5F242E-A9E7-4B64-BD89-A6AA1F822F63}" srcOrd="0" destOrd="0" presId="urn:microsoft.com/office/officeart/2005/8/layout/hierarchy1"/>
    <dgm:cxn modelId="{D9C7799C-A46E-4B8A-AFDC-44D315FD3476}" type="presParOf" srcId="{AEBA8962-CF92-4B91-A87B-6DA0CBDEABCD}" destId="{764223DE-8B1E-4D65-B64E-653F564D665D}" srcOrd="1" destOrd="0" presId="urn:microsoft.com/office/officeart/2005/8/layout/hierarchy1"/>
    <dgm:cxn modelId="{A019BDB2-7DF1-445B-8030-CD4CD7C230E8}" type="presParOf" srcId="{764223DE-8B1E-4D65-B64E-653F564D665D}" destId="{F2D385B7-8EA5-401F-987A-264907A452DF}" srcOrd="0" destOrd="0" presId="urn:microsoft.com/office/officeart/2005/8/layout/hierarchy1"/>
    <dgm:cxn modelId="{E279B54A-8F8B-4EF4-83B1-06FD458C33AA}" type="presParOf" srcId="{F2D385B7-8EA5-401F-987A-264907A452DF}" destId="{F99DD1A8-B5C0-45E4-BD21-6B9E6D000A3F}" srcOrd="0" destOrd="0" presId="urn:microsoft.com/office/officeart/2005/8/layout/hierarchy1"/>
    <dgm:cxn modelId="{1B4941AF-96D9-4FBE-82E0-5C93EA14C36F}" type="presParOf" srcId="{F2D385B7-8EA5-401F-987A-264907A452DF}" destId="{4274A664-7CF7-4756-B816-9B51CA9DD181}" srcOrd="1" destOrd="0" presId="urn:microsoft.com/office/officeart/2005/8/layout/hierarchy1"/>
    <dgm:cxn modelId="{769AD755-9C93-45A2-9D0D-0BD9144D6C0F}" type="presParOf" srcId="{764223DE-8B1E-4D65-B64E-653F564D665D}" destId="{ED563CC8-10A1-4019-B866-95A66B475CBF}" srcOrd="1" destOrd="0" presId="urn:microsoft.com/office/officeart/2005/8/layout/hierarchy1"/>
    <dgm:cxn modelId="{AC9662E6-7ADE-44E0-9A58-94A44958DA8C}" type="presParOf" srcId="{AEBA8962-CF92-4B91-A87B-6DA0CBDEABCD}" destId="{3629B842-2FF1-4742-B515-A07A7734DBD0}" srcOrd="2" destOrd="0" presId="urn:microsoft.com/office/officeart/2005/8/layout/hierarchy1"/>
    <dgm:cxn modelId="{465D6D1F-15BF-4A18-87E7-56B4D27858F9}" type="presParOf" srcId="{AEBA8962-CF92-4B91-A87B-6DA0CBDEABCD}" destId="{83C675B2-CF2D-4298-A9FA-B4A6CC7395E0}" srcOrd="3" destOrd="0" presId="urn:microsoft.com/office/officeart/2005/8/layout/hierarchy1"/>
    <dgm:cxn modelId="{E733C5A0-1155-4839-813C-9B650D71A4B7}" type="presParOf" srcId="{83C675B2-CF2D-4298-A9FA-B4A6CC7395E0}" destId="{7BAAE61E-7A5A-43BB-8194-7B243BA2FDC3}" srcOrd="0" destOrd="0" presId="urn:microsoft.com/office/officeart/2005/8/layout/hierarchy1"/>
    <dgm:cxn modelId="{E073954B-77F4-42F3-9982-91E96424F2C9}" type="presParOf" srcId="{7BAAE61E-7A5A-43BB-8194-7B243BA2FDC3}" destId="{E70C01A8-5FD4-4642-B6F0-99DA96A0A1B6}" srcOrd="0" destOrd="0" presId="urn:microsoft.com/office/officeart/2005/8/layout/hierarchy1"/>
    <dgm:cxn modelId="{D4DFC56D-6BCA-4869-8260-D0E2A5A69D51}" type="presParOf" srcId="{7BAAE61E-7A5A-43BB-8194-7B243BA2FDC3}" destId="{CB0696CB-69B3-499F-8ECA-2110C0075B8C}" srcOrd="1" destOrd="0" presId="urn:microsoft.com/office/officeart/2005/8/layout/hierarchy1"/>
    <dgm:cxn modelId="{21994ADF-8874-4CE6-8113-ED02AFA1ECFE}" type="presParOf" srcId="{83C675B2-CF2D-4298-A9FA-B4A6CC7395E0}" destId="{D89BA8A7-246A-4357-A43E-9E9F0642E7B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29B842-2FF1-4742-B515-A07A7734DBD0}">
      <dsp:nvSpPr>
        <dsp:cNvPr id="0" name=""/>
        <dsp:cNvSpPr/>
      </dsp:nvSpPr>
      <dsp:spPr>
        <a:xfrm>
          <a:off x="3848359" y="1771801"/>
          <a:ext cx="2147117" cy="796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861"/>
              </a:lnTo>
              <a:lnTo>
                <a:pt x="2147117" y="542861"/>
              </a:lnTo>
              <a:lnTo>
                <a:pt x="2147117" y="7966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F242E-A9E7-4B64-BD89-A6AA1F822F63}">
      <dsp:nvSpPr>
        <dsp:cNvPr id="0" name=""/>
        <dsp:cNvSpPr/>
      </dsp:nvSpPr>
      <dsp:spPr>
        <a:xfrm>
          <a:off x="1824607" y="1771801"/>
          <a:ext cx="2023751" cy="824517"/>
        </a:xfrm>
        <a:custGeom>
          <a:avLst/>
          <a:gdLst/>
          <a:ahLst/>
          <a:cxnLst/>
          <a:rect l="0" t="0" r="0" b="0"/>
          <a:pathLst>
            <a:path>
              <a:moveTo>
                <a:pt x="2023751" y="0"/>
              </a:moveTo>
              <a:lnTo>
                <a:pt x="2023751" y="570776"/>
              </a:lnTo>
              <a:lnTo>
                <a:pt x="0" y="570776"/>
              </a:lnTo>
              <a:lnTo>
                <a:pt x="0" y="824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FA89A-5B04-4171-8DCF-5AA53A3B90D6}">
      <dsp:nvSpPr>
        <dsp:cNvPr id="0" name=""/>
        <dsp:cNvSpPr/>
      </dsp:nvSpPr>
      <dsp:spPr>
        <a:xfrm>
          <a:off x="2478842" y="32515"/>
          <a:ext cx="2739033" cy="1739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B3421-1226-47AB-978A-248CE8AD8F1B}">
      <dsp:nvSpPr>
        <dsp:cNvPr id="0" name=""/>
        <dsp:cNvSpPr/>
      </dsp:nvSpPr>
      <dsp:spPr>
        <a:xfrm>
          <a:off x="2783179" y="321635"/>
          <a:ext cx="2739033" cy="1739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070C0"/>
              </a:solidFill>
            </a:rPr>
            <a:t>Hormonal regulation of blood glucose </a:t>
          </a:r>
          <a:endParaRPr lang="en-US" sz="3200" b="1" kern="1200" dirty="0">
            <a:solidFill>
              <a:srgbClr val="0070C0"/>
            </a:solidFill>
          </a:endParaRPr>
        </a:p>
      </dsp:txBody>
      <dsp:txXfrm>
        <a:off x="2783179" y="321635"/>
        <a:ext cx="2739033" cy="1739286"/>
      </dsp:txXfrm>
    </dsp:sp>
    <dsp:sp modelId="{F99DD1A8-B5C0-45E4-BD21-6B9E6D000A3F}">
      <dsp:nvSpPr>
        <dsp:cNvPr id="0" name=""/>
        <dsp:cNvSpPr/>
      </dsp:nvSpPr>
      <dsp:spPr>
        <a:xfrm>
          <a:off x="-18172" y="2596319"/>
          <a:ext cx="3685561" cy="1739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74A664-7CF7-4756-B816-9B51CA9DD181}">
      <dsp:nvSpPr>
        <dsp:cNvPr id="0" name=""/>
        <dsp:cNvSpPr/>
      </dsp:nvSpPr>
      <dsp:spPr>
        <a:xfrm>
          <a:off x="286164" y="2885439"/>
          <a:ext cx="3685561" cy="1739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Hypoglycemic Hormone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C00000"/>
              </a:solidFill>
            </a:rPr>
            <a:t>Insulin </a:t>
          </a:r>
          <a:endParaRPr lang="en-US" sz="3200" b="1" kern="1200" dirty="0">
            <a:solidFill>
              <a:srgbClr val="C00000"/>
            </a:solidFill>
          </a:endParaRPr>
        </a:p>
      </dsp:txBody>
      <dsp:txXfrm>
        <a:off x="286164" y="2885439"/>
        <a:ext cx="3685561" cy="1739286"/>
      </dsp:txXfrm>
    </dsp:sp>
    <dsp:sp modelId="{E70C01A8-5FD4-4642-B6F0-99DA96A0A1B6}">
      <dsp:nvSpPr>
        <dsp:cNvPr id="0" name=""/>
        <dsp:cNvSpPr/>
      </dsp:nvSpPr>
      <dsp:spPr>
        <a:xfrm>
          <a:off x="4295783" y="2568403"/>
          <a:ext cx="3399386" cy="2825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696CB-69B3-499F-8ECA-2110C0075B8C}">
      <dsp:nvSpPr>
        <dsp:cNvPr id="0" name=""/>
        <dsp:cNvSpPr/>
      </dsp:nvSpPr>
      <dsp:spPr>
        <a:xfrm>
          <a:off x="4600120" y="2857523"/>
          <a:ext cx="3399386" cy="282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Hyperglycemic hormones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C00000"/>
              </a:solidFill>
              <a:effectLst/>
            </a:rPr>
            <a:t>Glucagon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C00000"/>
              </a:solidFill>
              <a:effectLst/>
            </a:rPr>
            <a:t>Epinephrine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C00000"/>
              </a:solidFill>
              <a:effectLst/>
            </a:rPr>
            <a:t>Glucocorticoids</a:t>
          </a:r>
          <a:endParaRPr lang="en-US" sz="2400" b="1" kern="1200" dirty="0" smtClean="0">
            <a:solidFill>
              <a:srgbClr val="C00000"/>
            </a:solidFill>
            <a:effectLst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C00000"/>
              </a:solidFill>
              <a:effectLst/>
            </a:rPr>
            <a:t>Growth hormone</a:t>
          </a:r>
          <a:endParaRPr lang="en-US" sz="2400" b="1" kern="1200" dirty="0">
            <a:solidFill>
              <a:srgbClr val="C00000"/>
            </a:solidFill>
            <a:effectLst/>
          </a:endParaRPr>
        </a:p>
      </dsp:txBody>
      <dsp:txXfrm>
        <a:off x="4600120" y="2857523"/>
        <a:ext cx="3399386" cy="282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89F3AA8-5644-413F-B953-3A8CA78DE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0B045D8-CF3D-41FC-8E14-EDC9EB8585CE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500" y="685800"/>
            <a:ext cx="8940800" cy="6705600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7696200"/>
            <a:ext cx="4572000" cy="1295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1000" smtClean="0">
              <a:solidFill>
                <a:srgbClr val="0033B4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055063-1DE8-4357-8177-A63A86186D8C}" type="slidenum">
              <a:rPr lang="ru-RU" smtClean="0"/>
              <a:pPr>
                <a:defRPr/>
              </a:pPr>
              <a:t>16</a:t>
            </a:fld>
            <a:endParaRPr lang="ru-RU" smtClean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031740D-8F52-4DF0-99D1-C9035A1DBF6E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J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B153-16D6-472C-A5C0-AA9CAC25F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CCDED-37E2-4232-B025-104950200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0D8FF-4052-4B70-AD99-7BE344A91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FC7DE-6776-4832-85C9-DEB2E393A7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DA0DA-327C-4303-8AA8-5A0BBEF80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6FCF4-F6E7-44CA-8A07-EB9D16529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FBB8-92E1-46FC-A8AF-57B9C78AA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B7311-F063-497A-B2FE-6B3EEEFA2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9502F-2ED7-478C-A41C-D409F3924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0BBA-648B-46C2-8FB6-F0E9202DE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CB25-5DA5-4C63-9317-92F8F484C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53909-C9E9-4455-8529-58B17EDC9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20F0C-9B93-40A3-B0B5-9B7BE9C06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8F9F94-9C22-4E96-A305-8F3FA28EC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8" r:id="rId12"/>
    <p:sldLayoutId id="214748397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2910" y="1744665"/>
            <a:ext cx="7929590" cy="1970087"/>
          </a:xfrm>
        </p:spPr>
        <p:txBody>
          <a:bodyPr/>
          <a:lstStyle/>
          <a:p>
            <a:pPr marL="571500" indent="-571500" eaLnBrk="1" hangingPunct="1"/>
            <a:r>
              <a:rPr lang="en-US" sz="4000" b="1" dirty="0" smtClean="0">
                <a:solidFill>
                  <a:srgbClr val="002060"/>
                </a:solidFill>
              </a:rPr>
              <a:t>Endocrine module</a:t>
            </a:r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Regulation of metabolism 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smtClean="0">
                <a:solidFill>
                  <a:srgbClr val="0070C0"/>
                </a:solidFill>
              </a:rPr>
              <a:t>Lecture </a:t>
            </a:r>
            <a:r>
              <a:rPr lang="en-US" sz="4000" b="1" smtClean="0">
                <a:solidFill>
                  <a:srgbClr val="0070C0"/>
                </a:solidFill>
              </a:rPr>
              <a:t>Bio.8 </a:t>
            </a:r>
            <a:r>
              <a:rPr lang="en-US" sz="3200" b="1" dirty="0" smtClean="0">
                <a:solidFill>
                  <a:srgbClr val="0070C0"/>
                </a:solidFill>
              </a:rPr>
              <a:t>(36 slides)</a:t>
            </a:r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2400" dirty="0" smtClean="0"/>
              <a:t>I. Hormonal regulation of metabolism</a:t>
            </a:r>
            <a:br>
              <a:rPr lang="en-US" sz="2400" dirty="0" smtClean="0"/>
            </a:br>
            <a:r>
              <a:rPr lang="en-US" sz="2400" dirty="0" smtClean="0"/>
              <a:t>II. Regulation of different metabolic pathways</a:t>
            </a:r>
            <a:br>
              <a:rPr lang="en-US" sz="2400" dirty="0" smtClean="0"/>
            </a:br>
            <a:r>
              <a:rPr lang="en-US" sz="2400" dirty="0" smtClean="0"/>
              <a:t>III. Integration of metabolism (Role of tissues)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dirty="0" smtClean="0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57224" y="4387867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0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DR. </a:t>
            </a:r>
            <a:r>
              <a:rPr lang="en-US" sz="40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Eman</a:t>
            </a:r>
            <a:r>
              <a:rPr lang="en-US" sz="40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Shaat</a:t>
            </a:r>
            <a:endParaRPr lang="en-US" sz="40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Professor of Biochemistry and Molecular Biology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7A114-3808-40F7-B271-01925229866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8001000" cy="1066800"/>
          </a:xfrm>
        </p:spPr>
        <p:txBody>
          <a:bodyPr/>
          <a:lstStyle/>
          <a:p>
            <a:pPr marL="723900" indent="-723900" eaLnBrk="1" hangingPunct="1"/>
            <a:r>
              <a:rPr lang="en-US" sz="3200" b="1" smtClean="0"/>
              <a:t>**</a:t>
            </a:r>
            <a:r>
              <a:rPr lang="en-US" sz="2400" smtClean="0"/>
              <a:t>Anti-insulin hormones </a:t>
            </a:r>
            <a:r>
              <a:rPr lang="en-US" sz="2400" i="1" smtClean="0"/>
              <a:t>(glucagon, epinephrine and cortisol</a:t>
            </a:r>
            <a:r>
              <a:rPr lang="en-US" sz="2400" smtClean="0"/>
              <a:t>): </a:t>
            </a:r>
            <a:r>
              <a:rPr lang="en-US" sz="2400" b="1" smtClean="0">
                <a:solidFill>
                  <a:srgbClr val="800000"/>
                </a:solidFill>
              </a:rPr>
              <a:t>hyperglycemic</a:t>
            </a:r>
            <a:br>
              <a:rPr lang="en-US" sz="2400" b="1" smtClean="0">
                <a:solidFill>
                  <a:srgbClr val="800000"/>
                </a:solidFill>
              </a:rPr>
            </a:br>
            <a:endParaRPr lang="en-US" sz="3200" b="1" u="sng" smtClean="0">
              <a:solidFill>
                <a:srgbClr val="000099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57250"/>
            <a:ext cx="8001000" cy="41910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US" sz="24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Cortisol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eaLnBrk="1" hangingPunct="1">
              <a:defRPr/>
            </a:pPr>
            <a:r>
              <a:rPr lang="en-US" sz="2400" dirty="0" smtClean="0"/>
              <a:t> </a:t>
            </a:r>
            <a:r>
              <a:rPr lang="en-US" sz="2000" dirty="0" smtClean="0"/>
              <a:t>Secreted by the </a:t>
            </a:r>
            <a:r>
              <a:rPr lang="en-US" sz="2000" i="1" dirty="0" smtClean="0"/>
              <a:t>adrenal cortex</a:t>
            </a:r>
            <a:r>
              <a:rPr lang="en-US" sz="20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- It </a:t>
            </a:r>
            <a:r>
              <a:rPr lang="en-US" sz="2000" b="1" dirty="0" smtClean="0">
                <a:solidFill>
                  <a:srgbClr val="002060"/>
                </a:solidFill>
              </a:rPr>
              <a:t>stimulates </a:t>
            </a:r>
            <a:r>
              <a:rPr lang="en-US" sz="2000" dirty="0" smtClean="0"/>
              <a:t>protein catabolism, and </a:t>
            </a:r>
            <a:r>
              <a:rPr lang="en-US" sz="2000" dirty="0" err="1" smtClean="0"/>
              <a:t>gluconeogenesis</a:t>
            </a:r>
            <a:r>
              <a:rPr lang="en-US" sz="2000" dirty="0" smtClean="0"/>
              <a:t> from amino acids (induce 4 key enzymes of </a:t>
            </a:r>
            <a:r>
              <a:rPr lang="en-US" sz="2000" dirty="0" err="1" smtClean="0"/>
              <a:t>gluconeogenesis</a:t>
            </a:r>
            <a:r>
              <a:rPr lang="en-US" sz="2000" dirty="0" smtClean="0"/>
              <a:t>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- In extra hepatic tissues, it </a:t>
            </a:r>
            <a:r>
              <a:rPr lang="en-US" sz="2000" b="1" dirty="0" smtClean="0">
                <a:solidFill>
                  <a:srgbClr val="002060"/>
                </a:solidFill>
              </a:rPr>
              <a:t>decreases</a:t>
            </a:r>
            <a:r>
              <a:rPr lang="en-US" sz="2000" dirty="0" smtClean="0">
                <a:solidFill>
                  <a:srgbClr val="FF00FF"/>
                </a:solidFill>
              </a:rPr>
              <a:t> </a:t>
            </a:r>
            <a:r>
              <a:rPr lang="en-US" sz="2000" dirty="0" smtClean="0"/>
              <a:t>glucose utilization.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    - stimulate HSL.</a:t>
            </a:r>
            <a:endPara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000" dirty="0" smtClean="0"/>
              <a:t>(+) protein catabolism  →    </a:t>
            </a:r>
            <a:r>
              <a:rPr lang="en-US" sz="2000" b="1" dirty="0" err="1" smtClean="0">
                <a:latin typeface="Wingdings 3" pitchFamily="18" charset="2"/>
              </a:rPr>
              <a:t>hhh</a:t>
            </a:r>
            <a:r>
              <a:rPr lang="en-US" sz="2000" dirty="0" smtClean="0"/>
              <a:t> amino acids (as an important substrates for </a:t>
            </a:r>
            <a:r>
              <a:rPr lang="en-US" sz="2000" b="1" i="1" dirty="0" smtClean="0"/>
              <a:t>hepatic</a:t>
            </a:r>
            <a:r>
              <a:rPr lang="en-US" sz="2000" dirty="0" smtClean="0"/>
              <a:t> </a:t>
            </a:r>
            <a:r>
              <a:rPr lang="en-US" sz="2000" dirty="0" err="1" smtClean="0"/>
              <a:t>gluconeogenesis</a:t>
            </a:r>
            <a:r>
              <a:rPr lang="en-US" sz="2000" dirty="0" smtClean="0"/>
              <a:t>).</a:t>
            </a: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000" dirty="0" smtClean="0"/>
              <a:t>Activate </a:t>
            </a:r>
            <a:r>
              <a:rPr lang="en-US" sz="2000" b="1" i="1" dirty="0" smtClean="0"/>
              <a:t>liver</a:t>
            </a:r>
            <a:r>
              <a:rPr lang="en-US" sz="2000" dirty="0" smtClean="0"/>
              <a:t> </a:t>
            </a:r>
            <a:r>
              <a:rPr lang="en-US" sz="2000" dirty="0" err="1" smtClean="0"/>
              <a:t>transaminases</a:t>
            </a:r>
            <a:r>
              <a:rPr lang="en-US" sz="2000" dirty="0" smtClean="0"/>
              <a:t>.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 hormone:</a:t>
            </a:r>
            <a:endParaRPr lang="en-US" sz="28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200" dirty="0" smtClean="0"/>
              <a:t>Secreted by the </a:t>
            </a:r>
            <a:r>
              <a:rPr lang="en-US" sz="2200" i="1" dirty="0" smtClean="0"/>
              <a:t>anterior pituitary gland</a:t>
            </a:r>
            <a:r>
              <a:rPr lang="en-US" sz="2200" dirty="0" smtClean="0"/>
              <a:t> in response to abnormal low blood glucose level.</a:t>
            </a: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200" dirty="0" smtClean="0"/>
              <a:t>Induce </a:t>
            </a:r>
            <a:r>
              <a:rPr lang="en-US" sz="2200" b="1" i="1" dirty="0" smtClean="0"/>
              <a:t>liver</a:t>
            </a:r>
            <a:r>
              <a:rPr lang="en-US" sz="2200" dirty="0" smtClean="0"/>
              <a:t> </a:t>
            </a:r>
            <a:r>
              <a:rPr lang="en-US" sz="2200" dirty="0" err="1" smtClean="0"/>
              <a:t>transaminases</a:t>
            </a:r>
            <a:r>
              <a:rPr lang="en-US" sz="2200" dirty="0" smtClean="0"/>
              <a:t>. </a:t>
            </a: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200" dirty="0" smtClean="0"/>
              <a:t>Hyper secretion of GH can produce DM (pituitary DM)</a:t>
            </a:r>
          </a:p>
          <a:p>
            <a:pPr eaLnBrk="1" hangingPunct="1">
              <a:buClr>
                <a:schemeClr val="tx1"/>
              </a:buClr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hangingPunct="1">
              <a:buClr>
                <a:schemeClr val="tx1"/>
              </a:buClr>
              <a:buFontTx/>
              <a:buNone/>
              <a:defRPr/>
            </a:pPr>
            <a:r>
              <a:rPr lang="en-US" sz="2400" dirty="0" smtClean="0">
                <a:latin typeface="Wingdings 3" pitchFamily="18" charset="2"/>
              </a:rPr>
              <a:t>  </a:t>
            </a:r>
            <a:r>
              <a:rPr lang="en-US" sz="2400" dirty="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EC98F-A034-4ACE-BBDA-39A239C6CF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04775"/>
            <a:ext cx="7772400" cy="6096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rgbClr val="C00000"/>
                </a:solidFill>
              </a:rPr>
              <a:t>Hormones that affect blood glucose.</a:t>
            </a:r>
            <a:r>
              <a:rPr lang="en-US" sz="3200" b="1" u="sng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Insulin: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68613" name="Rectangle 5"/>
          <p:cNvSpPr>
            <a:spLocks noGrp="1" noChangeArrowheads="1"/>
          </p:cNvSpPr>
          <p:nvPr>
            <p:ph idx="1"/>
          </p:nvPr>
        </p:nvSpPr>
        <p:spPr>
          <a:xfrm>
            <a:off x="428625" y="857250"/>
            <a:ext cx="8429655" cy="50006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100" dirty="0" smtClean="0"/>
              <a:t>high levels are associated with the </a:t>
            </a:r>
            <a:r>
              <a:rPr lang="en-US" altLang="en-US" sz="2100" u="sng" dirty="0" smtClean="0"/>
              <a:t>fed</a:t>
            </a:r>
            <a:r>
              <a:rPr lang="en-US" altLang="en-US" sz="2100" dirty="0" smtClean="0"/>
              <a:t> </a:t>
            </a:r>
            <a:r>
              <a:rPr lang="en-US" altLang="en-US" sz="2100" u="sng" dirty="0" smtClean="0"/>
              <a:t>state</a:t>
            </a:r>
            <a:endParaRPr lang="en-US" altLang="en-US" sz="21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100" dirty="0" smtClean="0"/>
              <a:t>It is secreted by the </a:t>
            </a:r>
            <a:r>
              <a:rPr lang="en-US" sz="2100" dirty="0" smtClean="0">
                <a:latin typeface="Symbol" pitchFamily="18" charset="2"/>
              </a:rPr>
              <a:t>b</a:t>
            </a:r>
            <a:r>
              <a:rPr lang="en-US" sz="2100" dirty="0" smtClean="0"/>
              <a:t>-cells of pancreatic islets in response to hyperglycemia.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100" b="1" dirty="0" smtClean="0">
                <a:solidFill>
                  <a:srgbClr val="C00000"/>
                </a:solidFill>
              </a:rPr>
              <a:t>Metabolic Action: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100" b="1" u="sng" dirty="0" smtClean="0"/>
              <a:t>1. Carbohydrate metabolism: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100" b="1" dirty="0" err="1" smtClean="0">
                <a:solidFill>
                  <a:srgbClr val="C00000"/>
                </a:solidFill>
                <a:latin typeface="Wingdings 3" pitchFamily="18" charset="2"/>
              </a:rPr>
              <a:t>hhh</a:t>
            </a:r>
            <a:r>
              <a:rPr lang="en-US" sz="2100" b="1" dirty="0" smtClean="0">
                <a:solidFill>
                  <a:srgbClr val="C00000"/>
                </a:solidFill>
                <a:latin typeface="Wingdings 3" pitchFamily="18" charset="2"/>
              </a:rPr>
              <a:t> </a:t>
            </a:r>
            <a:r>
              <a:rPr lang="en-US" sz="2100" b="1" dirty="0" smtClean="0">
                <a:solidFill>
                  <a:srgbClr val="C00000"/>
                </a:solidFill>
              </a:rPr>
              <a:t>glucose uptake </a:t>
            </a:r>
            <a:r>
              <a:rPr lang="en-US" sz="2100" dirty="0" smtClean="0"/>
              <a:t>in </a:t>
            </a:r>
            <a:r>
              <a:rPr lang="en-US" sz="21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 &amp; adipose tissue</a:t>
            </a:r>
            <a:r>
              <a:rPr lang="en-US" altLang="en-US" sz="21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100" dirty="0" smtClean="0"/>
              <a:t>via GluT</a:t>
            </a:r>
            <a:r>
              <a:rPr lang="en-US" altLang="en-US" sz="2100" baseline="-25000" dirty="0" smtClean="0"/>
              <a:t>4</a:t>
            </a:r>
            <a:r>
              <a:rPr lang="en-US" altLang="en-US" sz="2100" dirty="0" smtClean="0"/>
              <a:t> transporter.</a:t>
            </a:r>
            <a:endParaRPr lang="en-US" sz="21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100" b="1" dirty="0" err="1" smtClean="0">
                <a:solidFill>
                  <a:srgbClr val="C00000"/>
                </a:solidFill>
                <a:latin typeface="Wingdings 3" pitchFamily="18" charset="2"/>
              </a:rPr>
              <a:t>hhh</a:t>
            </a:r>
            <a:r>
              <a:rPr lang="en-US" sz="2100" b="1" dirty="0" smtClean="0">
                <a:solidFill>
                  <a:srgbClr val="C00000"/>
                </a:solidFill>
                <a:latin typeface="Wingdings 3" pitchFamily="18" charset="2"/>
              </a:rPr>
              <a:t> </a:t>
            </a:r>
            <a:r>
              <a:rPr lang="en-US" sz="2100" b="1" dirty="0" smtClean="0">
                <a:solidFill>
                  <a:srgbClr val="C00000"/>
                </a:solidFill>
              </a:rPr>
              <a:t>glucose uptake </a:t>
            </a:r>
            <a:r>
              <a:rPr lang="en-US" sz="21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liver </a:t>
            </a:r>
            <a:r>
              <a:rPr lang="en-US" sz="2100" dirty="0" smtClean="0"/>
              <a:t>(inducing </a:t>
            </a:r>
            <a:r>
              <a:rPr lang="en-US" sz="2100" dirty="0" err="1" smtClean="0"/>
              <a:t>glucokinase</a:t>
            </a:r>
            <a:r>
              <a:rPr lang="en-US" sz="2100" dirty="0" smtClean="0"/>
              <a:t>).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100" b="1" dirty="0" err="1" smtClean="0">
                <a:solidFill>
                  <a:srgbClr val="C00000"/>
                </a:solidFill>
                <a:latin typeface="Wingdings 3" pitchFamily="18" charset="2"/>
              </a:rPr>
              <a:t>hhh</a:t>
            </a:r>
            <a:r>
              <a:rPr lang="en-US" sz="2100" dirty="0" smtClean="0">
                <a:solidFill>
                  <a:srgbClr val="C00000"/>
                </a:solidFill>
              </a:rPr>
              <a:t>  </a:t>
            </a:r>
            <a:r>
              <a:rPr lang="en-US" sz="2100" b="1" dirty="0" smtClean="0">
                <a:solidFill>
                  <a:srgbClr val="C00000"/>
                </a:solidFill>
              </a:rPr>
              <a:t>glycogen synthesis </a:t>
            </a:r>
            <a:r>
              <a:rPr lang="en-US" altLang="en-US" sz="2100" dirty="0" smtClean="0"/>
              <a:t>in the liver via the second messenger (PIP</a:t>
            </a:r>
            <a:r>
              <a:rPr lang="en-US" altLang="en-US" sz="2100" baseline="-25000" dirty="0" smtClean="0"/>
              <a:t>3</a:t>
            </a:r>
            <a:r>
              <a:rPr lang="en-US" altLang="en-US" sz="2100" dirty="0" smtClean="0"/>
              <a:t>) </a:t>
            </a:r>
            <a:r>
              <a:rPr lang="en-US" sz="2100" dirty="0" smtClean="0"/>
              <a:t>, so that glucose is channeled into storage.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100" dirty="0" smtClean="0"/>
              <a:t>As a consequence of accelerated uptake of blood glucose, the concentration falls to the normal range, slowing insulin release.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100" b="1" u="sng" dirty="0" smtClean="0"/>
              <a:t>2. Lipid  metabolism:</a:t>
            </a:r>
            <a:endParaRPr lang="en-US" sz="21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100" b="1" dirty="0" err="1" smtClean="0">
                <a:solidFill>
                  <a:srgbClr val="C00000"/>
                </a:solidFill>
                <a:latin typeface="Wingdings 3" pitchFamily="18" charset="2"/>
              </a:rPr>
              <a:t>hhh</a:t>
            </a:r>
            <a:r>
              <a:rPr lang="en-US" sz="2100" dirty="0" smtClean="0">
                <a:solidFill>
                  <a:srgbClr val="C00000"/>
                </a:solidFill>
              </a:rPr>
              <a:t> </a:t>
            </a:r>
            <a:r>
              <a:rPr lang="en-US" sz="2100" b="1" dirty="0" smtClean="0">
                <a:solidFill>
                  <a:srgbClr val="C00000"/>
                </a:solidFill>
              </a:rPr>
              <a:t>storage of excess fuel as fat </a:t>
            </a:r>
            <a:r>
              <a:rPr lang="en-US" sz="2100" dirty="0" smtClean="0"/>
              <a:t>- it promotes </a:t>
            </a:r>
            <a:r>
              <a:rPr lang="en-US" sz="2100" b="1" dirty="0" err="1" smtClean="0">
                <a:solidFill>
                  <a:srgbClr val="0070C0"/>
                </a:solidFill>
              </a:rPr>
              <a:t>glycolysis</a:t>
            </a:r>
            <a:r>
              <a:rPr lang="en-US" sz="2100" dirty="0" smtClean="0"/>
              <a:t> and thereby </a:t>
            </a:r>
            <a:r>
              <a:rPr lang="en-US" sz="2100" b="1" dirty="0" smtClean="0">
                <a:solidFill>
                  <a:srgbClr val="0070C0"/>
                </a:solidFill>
              </a:rPr>
              <a:t>acetyl-</a:t>
            </a:r>
            <a:r>
              <a:rPr lang="en-US" sz="2100" b="1" dirty="0" err="1" smtClean="0">
                <a:solidFill>
                  <a:srgbClr val="0070C0"/>
                </a:solidFill>
              </a:rPr>
              <a:t>CoA</a:t>
            </a:r>
            <a:r>
              <a:rPr lang="en-US" sz="2100" dirty="0" smtClean="0"/>
              <a:t> production used for </a:t>
            </a:r>
            <a:r>
              <a:rPr lang="en-US" sz="2100" b="1" dirty="0" smtClean="0">
                <a:solidFill>
                  <a:srgbClr val="0070C0"/>
                </a:solidFill>
              </a:rPr>
              <a:t>fatty acid synthesis.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100" b="1" dirty="0" smtClean="0">
                <a:solidFill>
                  <a:srgbClr val="002060"/>
                </a:solidFill>
              </a:rPr>
              <a:t>Overall insulin has a fat sparing action.  It works to store excess energy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100" b="1" dirty="0" err="1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79B63-84C8-46DC-A689-474CA3C29C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357188" y="785813"/>
            <a:ext cx="8358187" cy="55245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en-US" sz="2200" dirty="0" smtClean="0"/>
              <a:t>It produces its effects through the </a:t>
            </a:r>
            <a:r>
              <a:rPr lang="en-US" sz="2200" u="sng" dirty="0" smtClean="0"/>
              <a:t>following mechanisms:-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I. It increases the uptake of glucose </a:t>
            </a:r>
            <a:r>
              <a:rPr lang="en-US" sz="2200" dirty="0" smtClean="0"/>
              <a:t>in muscles and adipose tissue.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It increases utilization of glucose </a:t>
            </a:r>
            <a:r>
              <a:rPr lang="en-US" sz="2200" dirty="0" smtClean="0"/>
              <a:t>(oxidation, </a:t>
            </a:r>
            <a:r>
              <a:rPr lang="en-US" sz="2200" dirty="0" err="1" smtClean="0"/>
              <a:t>glycogenesis</a:t>
            </a:r>
            <a:r>
              <a:rPr lang="en-US" sz="2200" dirty="0" smtClean="0"/>
              <a:t> and </a:t>
            </a:r>
            <a:r>
              <a:rPr lang="en-US" sz="2200" dirty="0" err="1" smtClean="0"/>
              <a:t>lipogenesis</a:t>
            </a:r>
            <a:r>
              <a:rPr lang="en-US" sz="2200" dirty="0" smtClean="0"/>
              <a:t>) in different tissues. </a:t>
            </a:r>
          </a:p>
          <a:p>
            <a:pPr marL="609600" indent="-6096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It decreases output of glucose by liver </a:t>
            </a:r>
            <a:r>
              <a:rPr lang="en-US" sz="2200" dirty="0" smtClean="0"/>
              <a:t>(decreases </a:t>
            </a:r>
            <a:r>
              <a:rPr lang="en-US" sz="2200" dirty="0" err="1" smtClean="0"/>
              <a:t>glycogenolysis</a:t>
            </a:r>
            <a:r>
              <a:rPr lang="en-US" sz="2200" dirty="0" smtClean="0"/>
              <a:t> and </a:t>
            </a:r>
            <a:r>
              <a:rPr lang="en-US" sz="2200" dirty="0" err="1" smtClean="0"/>
              <a:t>gluconeogenesis</a:t>
            </a:r>
            <a:r>
              <a:rPr lang="en-US" sz="2200" dirty="0" smtClean="0"/>
              <a:t>).</a:t>
            </a:r>
          </a:p>
          <a:p>
            <a:pPr marL="609600" indent="-6096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en-US" sz="2200" u="sng" dirty="0" smtClean="0">
                <a:solidFill>
                  <a:srgbClr val="002060"/>
                </a:solidFill>
              </a:rPr>
              <a:t>Effect of </a:t>
            </a:r>
            <a:r>
              <a:rPr lang="en-US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insulin </a:t>
            </a:r>
            <a:r>
              <a:rPr lang="en-US" sz="2200" u="sng" dirty="0" smtClean="0">
                <a:solidFill>
                  <a:srgbClr val="002060"/>
                </a:solidFill>
              </a:rPr>
              <a:t>on </a:t>
            </a:r>
            <a:r>
              <a:rPr lang="en-US" sz="2200" u="sng" dirty="0" err="1" smtClean="0">
                <a:solidFill>
                  <a:srgbClr val="002060"/>
                </a:solidFill>
              </a:rPr>
              <a:t>lipogenesis</a:t>
            </a:r>
            <a:r>
              <a:rPr lang="en-US" sz="2200" u="sng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  <a:defRPr/>
            </a:pPr>
            <a:r>
              <a:rPr lang="en-US" sz="2200" dirty="0" smtClean="0"/>
              <a:t>1. Stimulate </a:t>
            </a:r>
            <a:r>
              <a:rPr lang="en-US" sz="2200" b="1" dirty="0" smtClean="0">
                <a:solidFill>
                  <a:srgbClr val="C00000"/>
                </a:solidFill>
              </a:rPr>
              <a:t>entry</a:t>
            </a:r>
            <a:r>
              <a:rPr lang="en-US" sz="2200" dirty="0" smtClean="0"/>
              <a:t> of glucose to </a:t>
            </a:r>
            <a:r>
              <a:rPr lang="en-US" sz="2200" b="1" dirty="0" smtClean="0">
                <a:solidFill>
                  <a:srgbClr val="C00000"/>
                </a:solidFill>
              </a:rPr>
              <a:t>adipose tissue </a:t>
            </a:r>
            <a:r>
              <a:rPr lang="en-US" sz="2200" dirty="0" smtClean="0"/>
              <a:t>(GluT4).</a:t>
            </a:r>
          </a:p>
          <a:p>
            <a:pPr>
              <a:buNone/>
              <a:defRPr/>
            </a:pPr>
            <a:r>
              <a:rPr lang="en-US" sz="2200" dirty="0" smtClean="0"/>
              <a:t>2. stimulate </a:t>
            </a:r>
            <a:r>
              <a:rPr lang="en-US" sz="2200" b="1" dirty="0" err="1" smtClean="0">
                <a:solidFill>
                  <a:srgbClr val="C00000"/>
                </a:solidFill>
              </a:rPr>
              <a:t>glycolysis</a:t>
            </a:r>
            <a:r>
              <a:rPr lang="en-US" sz="2200" b="1" dirty="0" smtClean="0">
                <a:solidFill>
                  <a:srgbClr val="C00000"/>
                </a:solidFill>
              </a:rPr>
              <a:t> : </a:t>
            </a:r>
            <a:r>
              <a:rPr lang="en-US" sz="2200" dirty="0" err="1" smtClean="0">
                <a:latin typeface="Wingdings 3" pitchFamily="18" charset="2"/>
              </a:rPr>
              <a:t>hhh</a:t>
            </a:r>
            <a:r>
              <a:rPr lang="en-US" sz="2200" dirty="0" smtClean="0"/>
              <a:t> Glucose → G-6-P →</a:t>
            </a:r>
            <a:r>
              <a:rPr lang="en-US" sz="2200" b="1" dirty="0" smtClean="0">
                <a:solidFill>
                  <a:srgbClr val="0070C0"/>
                </a:solidFill>
              </a:rPr>
              <a:t>glycerl-3-P.</a:t>
            </a:r>
            <a:r>
              <a:rPr lang="en-US" sz="2200" dirty="0" smtClean="0"/>
              <a:t> </a:t>
            </a:r>
          </a:p>
          <a:p>
            <a:pPr marL="514350" indent="-514350">
              <a:buNone/>
              <a:defRPr/>
            </a:pPr>
            <a:r>
              <a:rPr lang="en-US" sz="2200" dirty="0" smtClean="0"/>
              <a:t>3.</a:t>
            </a:r>
            <a:r>
              <a:rPr lang="en-US" sz="2200" dirty="0" smtClean="0">
                <a:latin typeface="Wingdings 3" pitchFamily="18" charset="2"/>
              </a:rPr>
              <a:t> </a:t>
            </a:r>
            <a:r>
              <a:rPr lang="en-US" sz="2200" dirty="0" err="1" smtClean="0">
                <a:latin typeface="Wingdings 3" pitchFamily="18" charset="2"/>
              </a:rPr>
              <a:t>hhh</a:t>
            </a:r>
            <a:r>
              <a:rPr lang="en-US" sz="2200" dirty="0" smtClean="0"/>
              <a:t> PDH →  </a:t>
            </a:r>
            <a:r>
              <a:rPr lang="en-US" sz="2200" dirty="0" err="1" smtClean="0">
                <a:latin typeface="Wingdings 3" pitchFamily="18" charset="2"/>
              </a:rPr>
              <a:t>hhh</a:t>
            </a:r>
            <a:r>
              <a:rPr lang="en-US" sz="2200" dirty="0" smtClean="0"/>
              <a:t> acetyl </a:t>
            </a:r>
            <a:r>
              <a:rPr lang="en-US" sz="2200" dirty="0" err="1" smtClean="0"/>
              <a:t>CoA</a:t>
            </a:r>
            <a:r>
              <a:rPr lang="en-US" sz="2200" dirty="0" smtClean="0"/>
              <a:t> → </a:t>
            </a:r>
            <a:r>
              <a:rPr lang="en-US" sz="2200" b="1" dirty="0" err="1" smtClean="0">
                <a:solidFill>
                  <a:srgbClr val="0070C0"/>
                </a:solidFill>
                <a:latin typeface="Wingdings 3" pitchFamily="18" charset="2"/>
              </a:rPr>
              <a:t>hhh</a:t>
            </a:r>
            <a:r>
              <a:rPr lang="en-US" sz="2200" b="1" dirty="0" smtClean="0">
                <a:solidFill>
                  <a:srgbClr val="0070C0"/>
                </a:solidFill>
              </a:rPr>
              <a:t>  FA synthesis</a:t>
            </a:r>
            <a:r>
              <a:rPr lang="en-US" sz="2200" dirty="0" smtClean="0"/>
              <a:t>.</a:t>
            </a:r>
          </a:p>
          <a:p>
            <a:pPr marL="514350" indent="-514350">
              <a:buNone/>
              <a:defRPr/>
            </a:pPr>
            <a:r>
              <a:rPr lang="en-US" sz="2200" dirty="0" smtClean="0"/>
              <a:t>4.</a:t>
            </a:r>
            <a:r>
              <a:rPr lang="en-US" sz="2200" dirty="0" smtClean="0">
                <a:latin typeface="Wingdings 3" pitchFamily="18" charset="2"/>
              </a:rPr>
              <a:t> </a:t>
            </a:r>
            <a:r>
              <a:rPr lang="en-US" sz="2200" dirty="0" err="1" smtClean="0">
                <a:latin typeface="Wingdings 3" pitchFamily="18" charset="2"/>
              </a:rPr>
              <a:t>hhh</a:t>
            </a:r>
            <a:r>
              <a:rPr lang="en-US" sz="2200" dirty="0" smtClean="0"/>
              <a:t> HMS → </a:t>
            </a:r>
            <a:r>
              <a:rPr lang="en-US" sz="2200" b="1" dirty="0" err="1" smtClean="0">
                <a:solidFill>
                  <a:srgbClr val="0070C0"/>
                </a:solidFill>
                <a:latin typeface="Wingdings 3" pitchFamily="18" charset="2"/>
              </a:rPr>
              <a:t>hhh</a:t>
            </a:r>
            <a:r>
              <a:rPr lang="en-US" sz="2200" b="1" dirty="0" smtClean="0">
                <a:solidFill>
                  <a:srgbClr val="0070C0"/>
                </a:solidFill>
              </a:rPr>
              <a:t>  NADPH </a:t>
            </a:r>
            <a:r>
              <a:rPr lang="en-US" sz="2200" dirty="0" smtClean="0"/>
              <a:t>used for FA synthesis.</a:t>
            </a:r>
          </a:p>
          <a:p>
            <a:pPr algn="ctr">
              <a:buNone/>
              <a:defRPr/>
            </a:pPr>
            <a:r>
              <a:rPr lang="en-US" sz="2200" b="1" dirty="0" err="1" smtClean="0">
                <a:solidFill>
                  <a:srgbClr val="C00000"/>
                </a:solidFill>
                <a:latin typeface="Wingdings 3" pitchFamily="18" charset="2"/>
              </a:rPr>
              <a:t>hhh</a:t>
            </a:r>
            <a:r>
              <a:rPr lang="en-US" sz="2200" b="1" dirty="0" smtClean="0">
                <a:solidFill>
                  <a:srgbClr val="C00000"/>
                </a:solidFill>
                <a:latin typeface="Wingdings 3" pitchFamily="18" charset="2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FA  +  glycerol-3-P    →TAG</a:t>
            </a:r>
          </a:p>
          <a:p>
            <a:pPr>
              <a:buNone/>
              <a:defRPr/>
            </a:pPr>
            <a:endParaRPr lang="en-US" sz="900" u="sng" dirty="0" smtClean="0">
              <a:solidFill>
                <a:srgbClr val="002060"/>
              </a:solidFill>
            </a:endParaRPr>
          </a:p>
          <a:p>
            <a:pPr>
              <a:buNone/>
              <a:defRPr/>
            </a:pPr>
            <a:r>
              <a:rPr lang="en-US" sz="2200" u="sng" dirty="0" smtClean="0">
                <a:solidFill>
                  <a:srgbClr val="002060"/>
                </a:solidFill>
              </a:rPr>
              <a:t>Effect of </a:t>
            </a:r>
            <a:r>
              <a:rPr lang="en-US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insulin </a:t>
            </a:r>
            <a:r>
              <a:rPr lang="en-US" sz="2200" u="sng" dirty="0" smtClean="0">
                <a:solidFill>
                  <a:srgbClr val="002060"/>
                </a:solidFill>
              </a:rPr>
              <a:t>on </a:t>
            </a:r>
            <a:r>
              <a:rPr lang="en-US" sz="2200" u="sng" dirty="0" err="1" smtClean="0">
                <a:solidFill>
                  <a:srgbClr val="002060"/>
                </a:solidFill>
              </a:rPr>
              <a:t>lipolysis</a:t>
            </a:r>
            <a:r>
              <a:rPr lang="en-US" sz="2200" u="sng" dirty="0" smtClean="0">
                <a:solidFill>
                  <a:srgbClr val="002060"/>
                </a:solidFill>
              </a:rPr>
              <a:t>: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en-US" sz="2200" b="1" dirty="0" smtClean="0">
                <a:solidFill>
                  <a:srgbClr val="7030A0"/>
                </a:solidFill>
                <a:latin typeface="Wingdings 3" pitchFamily="18" charset="2"/>
              </a:rPr>
              <a:t>,,, </a:t>
            </a:r>
            <a:r>
              <a:rPr lang="en-US" sz="2200" dirty="0" smtClean="0">
                <a:solidFill>
                  <a:srgbClr val="7030A0"/>
                </a:solidFill>
              </a:rPr>
              <a:t> </a:t>
            </a:r>
            <a:r>
              <a:rPr lang="en-US" sz="2200" b="1" dirty="0" err="1" smtClean="0">
                <a:solidFill>
                  <a:srgbClr val="7030A0"/>
                </a:solidFill>
              </a:rPr>
              <a:t>lipolysis</a:t>
            </a:r>
            <a:r>
              <a:rPr lang="en-US" sz="2200" b="1" dirty="0" smtClean="0">
                <a:solidFill>
                  <a:srgbClr val="7030A0"/>
                </a:solidFill>
              </a:rPr>
              <a:t> (inhibits HSL).</a:t>
            </a:r>
            <a:endParaRPr lang="en-US" sz="2200" dirty="0" smtClean="0">
              <a:solidFill>
                <a:srgbClr val="7030A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200" dirty="0" smtClean="0">
              <a:solidFill>
                <a:srgbClr val="00B050"/>
              </a:solidFill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200" dirty="0" smtClean="0">
              <a:solidFill>
                <a:srgbClr val="00206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42875"/>
            <a:ext cx="7772400" cy="60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C00000"/>
                </a:solidFill>
              </a:rPr>
              <a:t>Hormones that affect blood glucose: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E149-8644-41C8-9CD2-EBA46E40B2B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46243"/>
            <a:ext cx="8186766" cy="4525963"/>
          </a:xfrm>
        </p:spPr>
        <p:txBody>
          <a:bodyPr/>
          <a:lstStyle/>
          <a:p>
            <a:pPr>
              <a:buNone/>
            </a:pPr>
            <a:r>
              <a:rPr lang="en-US" sz="2400" b="1" u="sng" dirty="0" smtClean="0"/>
              <a:t>3. Protein  metabolism: (anabolic)</a:t>
            </a:r>
            <a:endParaRPr lang="en-US" sz="2400" dirty="0" smtClean="0"/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Insulin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stimulates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protein </a:t>
            </a:r>
            <a:r>
              <a:rPr lang="en-US" sz="2400" b="1" dirty="0" smtClean="0">
                <a:solidFill>
                  <a:srgbClr val="002060"/>
                </a:solidFill>
                <a:latin typeface="Arial" charset="0"/>
              </a:rPr>
              <a:t>synthesis</a:t>
            </a:r>
            <a:r>
              <a:rPr lang="en-US" sz="2400" b="1" dirty="0" smtClean="0">
                <a:latin typeface="Arial" charset="0"/>
              </a:rPr>
              <a:t>.</a:t>
            </a:r>
          </a:p>
          <a:p>
            <a:pPr lvl="0">
              <a:buNone/>
            </a:pPr>
            <a:endParaRPr lang="en-US" sz="2400" b="1" dirty="0" smtClean="0">
              <a:latin typeface="Arial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Insulin</a:t>
            </a:r>
            <a:r>
              <a:rPr lang="en-US" sz="2400" b="1" dirty="0" smtClean="0"/>
              <a:t>  </a:t>
            </a:r>
            <a:r>
              <a:rPr lang="en-US" sz="2400" b="1" dirty="0" smtClean="0">
                <a:solidFill>
                  <a:srgbClr val="C00000"/>
                </a:solidFill>
              </a:rPr>
              <a:t>inhibits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protein catabolism</a:t>
            </a:r>
            <a:r>
              <a:rPr lang="en-US" sz="2400" b="1" dirty="0" smtClean="0"/>
              <a:t>: </a:t>
            </a:r>
            <a:r>
              <a:rPr lang="en-US" sz="2400" dirty="0" smtClean="0"/>
              <a:t>Insulin  </a:t>
            </a:r>
            <a:r>
              <a:rPr lang="en-US" sz="2400" dirty="0" err="1" smtClean="0"/>
              <a:t>downregulates</a:t>
            </a:r>
            <a:r>
              <a:rPr lang="en-US" sz="2400" dirty="0" smtClean="0"/>
              <a:t> enzymes responsible for protein degradation (ATP-</a:t>
            </a:r>
            <a:r>
              <a:rPr lang="en-US" sz="2400" dirty="0" err="1" smtClean="0"/>
              <a:t>ubiquitin</a:t>
            </a:r>
            <a:r>
              <a:rPr lang="en-US" sz="2400" dirty="0" smtClean="0"/>
              <a:t>-dependent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proteases</a:t>
            </a:r>
            <a:r>
              <a:rPr lang="en-US" sz="2400" dirty="0" smtClean="0"/>
              <a:t>, and ATP-independent </a:t>
            </a:r>
            <a:r>
              <a:rPr lang="en-US" sz="2400" dirty="0" err="1" smtClean="0"/>
              <a:t>lysosomal</a:t>
            </a:r>
            <a:r>
              <a:rPr lang="en-US" sz="2400" dirty="0" smtClean="0"/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proteases</a:t>
            </a:r>
            <a:r>
              <a:rPr lang="en-US" sz="2400" dirty="0" smtClean="0"/>
              <a:t>).</a:t>
            </a:r>
          </a:p>
          <a:p>
            <a:endParaRPr lang="en-US" sz="24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90508"/>
            <a:ext cx="7772400" cy="6096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Insulin: </a:t>
            </a:r>
            <a:r>
              <a:rPr lang="en-US" sz="4000" b="1" dirty="0" smtClean="0">
                <a:solidFill>
                  <a:srgbClr val="C00000"/>
                </a:solidFill>
              </a:rPr>
              <a:t>Metabolic Action:</a:t>
            </a:r>
            <a:endParaRPr lang="en-US" sz="40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1438"/>
            <a:ext cx="8501062" cy="1143000"/>
          </a:xfrm>
        </p:spPr>
        <p:txBody>
          <a:bodyPr/>
          <a:lstStyle/>
          <a:p>
            <a:pPr algn="l" eaLnBrk="1" hangingPunct="1"/>
            <a:r>
              <a:rPr lang="en-US" sz="2800" smtClean="0">
                <a:solidFill>
                  <a:srgbClr val="C00000"/>
                </a:solidFill>
              </a:rPr>
              <a:t>Thyroid hormone: thyroxine increases all aspects of metabolism.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143000"/>
            <a:ext cx="8229600" cy="4525963"/>
          </a:xfrm>
        </p:spPr>
        <p:txBody>
          <a:bodyPr/>
          <a:lstStyle/>
          <a:p>
            <a:pPr marL="571500" indent="-571500" eaLnBrk="1" hangingPunct="1">
              <a:buFont typeface="Arial" pitchFamily="34" charset="0"/>
              <a:buNone/>
            </a:pPr>
            <a:endParaRPr lang="en-US" smtClean="0"/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1800" b="1" smtClean="0"/>
              <a:t>(+) </a:t>
            </a:r>
            <a:r>
              <a:rPr lang="en-US" sz="1800" b="1" smtClean="0">
                <a:solidFill>
                  <a:srgbClr val="990000"/>
                </a:solidFill>
              </a:rPr>
              <a:t>insulin secretion</a:t>
            </a:r>
            <a:r>
              <a:rPr lang="en-US" sz="1800" b="1" smtClean="0">
                <a:solidFill>
                  <a:srgbClr val="000099"/>
                </a:solidFill>
              </a:rPr>
              <a:t>.                                                         (+)insulin catabolism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1800" b="1" smtClean="0"/>
              <a:t>(+) GLC absorption by intestine.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990000"/>
                </a:solidFill>
              </a:rPr>
              <a:t>(+)</a:t>
            </a:r>
            <a:r>
              <a:rPr lang="en-US" sz="1800" b="1" smtClean="0"/>
              <a:t> </a:t>
            </a:r>
            <a:r>
              <a:rPr lang="en-US" sz="1800" b="1" smtClean="0">
                <a:solidFill>
                  <a:srgbClr val="990000"/>
                </a:solidFill>
              </a:rPr>
              <a:t>GLC uptake &amp; utilization.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000099"/>
                </a:solidFill>
              </a:rPr>
              <a:t>                                                                                             (+)</a:t>
            </a:r>
            <a:r>
              <a:rPr lang="en-US" sz="1800" b="1" smtClean="0"/>
              <a:t> </a:t>
            </a:r>
            <a:r>
              <a:rPr lang="en-US" sz="1800" b="1" smtClean="0">
                <a:solidFill>
                  <a:srgbClr val="000099"/>
                </a:solidFill>
              </a:rPr>
              <a:t>glycogenolysis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000099"/>
                </a:solidFill>
              </a:rPr>
              <a:t>                                                                                             (+) gluconeogenesis.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000099"/>
                </a:solidFill>
                <a:latin typeface="Wingdings 3" pitchFamily="18" charset="2"/>
              </a:rPr>
              <a:t>hhh</a:t>
            </a:r>
            <a:r>
              <a:rPr lang="en-US" sz="1800" b="1" smtClean="0">
                <a:solidFill>
                  <a:srgbClr val="000099"/>
                </a:solidFill>
              </a:rPr>
              <a:t>  fat mobilization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000099"/>
                </a:solidFill>
                <a:latin typeface="Wingdings 3" pitchFamily="18" charset="2"/>
              </a:rPr>
              <a:t>hhh</a:t>
            </a:r>
            <a:r>
              <a:rPr lang="en-US" sz="1800" b="1" smtClean="0">
                <a:solidFill>
                  <a:srgbClr val="000099"/>
                </a:solidFill>
              </a:rPr>
              <a:t> FA oxidation </a:t>
            </a:r>
            <a:endParaRPr lang="en-US" sz="1800" b="1" smtClean="0"/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180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071801" y="1071546"/>
            <a:ext cx="1928827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Thyroxine</a:t>
            </a:r>
          </a:p>
        </p:txBody>
      </p:sp>
      <p:sp>
        <p:nvSpPr>
          <p:cNvPr id="18439" name="Line 5"/>
          <p:cNvSpPr>
            <a:spLocks noChangeShapeType="1"/>
          </p:cNvSpPr>
          <p:nvPr/>
        </p:nvSpPr>
        <p:spPr bwMode="auto">
          <a:xfrm flipH="1">
            <a:off x="2571750" y="1285875"/>
            <a:ext cx="434975" cy="285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>
            <a:off x="4929188" y="1214438"/>
            <a:ext cx="571500" cy="428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1071538" y="4125934"/>
            <a:ext cx="6834188" cy="2446338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588963" algn="l"/>
              </a:tabLst>
            </a:pPr>
            <a:r>
              <a:rPr lang="en-US" b="1">
                <a:solidFill>
                  <a:srgbClr val="C00000"/>
                </a:solidFill>
                <a:cs typeface="Times New Roman" pitchFamily="18" charset="0"/>
              </a:rPr>
              <a:t>Effect on the protein metabolism:</a:t>
            </a:r>
            <a:endParaRPr lang="ru-RU"/>
          </a:p>
          <a:p>
            <a:pPr eaLnBrk="0" hangingPunct="0">
              <a:buFont typeface="Wingdings" pitchFamily="2" charset="2"/>
              <a:buChar char="Ø"/>
              <a:tabLst>
                <a:tab pos="588963" algn="l"/>
              </a:tabLst>
            </a:pPr>
            <a:r>
              <a:rPr lang="en-US" b="1">
                <a:solidFill>
                  <a:srgbClr val="0070C0"/>
                </a:solidFill>
                <a:cs typeface="Times New Roman" pitchFamily="18" charset="0"/>
              </a:rPr>
              <a:t>In </a:t>
            </a:r>
            <a:r>
              <a:rPr lang="en-US" b="1">
                <a:solidFill>
                  <a:srgbClr val="0070C0"/>
                </a:solidFill>
              </a:rPr>
              <a:t>physiological </a:t>
            </a:r>
            <a:r>
              <a:rPr lang="en-US" b="1">
                <a:solidFill>
                  <a:srgbClr val="0070C0"/>
                </a:solidFill>
                <a:cs typeface="Times New Roman" pitchFamily="18" charset="0"/>
              </a:rPr>
              <a:t>concentration </a:t>
            </a:r>
            <a:r>
              <a:rPr lang="en-US">
                <a:solidFill>
                  <a:srgbClr val="000000"/>
                </a:solidFill>
                <a:latin typeface="Wingdings 3" pitchFamily="18" charset="2"/>
                <a:cs typeface="Times New Roman" pitchFamily="18" charset="0"/>
              </a:rPr>
              <a:t>hhh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the synthesis of proteins and nucleic acids.</a:t>
            </a:r>
          </a:p>
          <a:p>
            <a:pPr eaLnBrk="0" hangingPunct="0">
              <a:buFont typeface="Wingdings" pitchFamily="2" charset="2"/>
              <a:buChar char="Ø"/>
              <a:tabLst>
                <a:tab pos="588963" algn="l"/>
              </a:tabLst>
            </a:pPr>
            <a:r>
              <a:rPr lang="en-US"/>
              <a:t> </a:t>
            </a:r>
            <a:r>
              <a:rPr lang="en-US" b="1">
                <a:solidFill>
                  <a:srgbClr val="0070C0"/>
                </a:solidFill>
                <a:cs typeface="Times New Roman" pitchFamily="18" charset="0"/>
              </a:rPr>
              <a:t>In the increased concentration</a:t>
            </a:r>
            <a:r>
              <a:rPr lang="uk-UA" b="1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Wingdings 3" pitchFamily="18" charset="2"/>
                <a:cs typeface="Times New Roman" pitchFamily="18" charset="0"/>
              </a:rPr>
              <a:t>hhh</a:t>
            </a:r>
            <a:r>
              <a:rPr lang="en-US"/>
              <a:t> protein catabolism</a:t>
            </a:r>
            <a:r>
              <a:rPr lang="uk-UA"/>
              <a:t>.</a:t>
            </a:r>
            <a:endParaRPr lang="en-US"/>
          </a:p>
          <a:p>
            <a:pPr>
              <a:tabLst>
                <a:tab pos="588963" algn="l"/>
              </a:tabLst>
            </a:pPr>
            <a:r>
              <a:rPr lang="en-US" b="1">
                <a:solidFill>
                  <a:srgbClr val="C00000"/>
                </a:solidFill>
              </a:rPr>
              <a:t>Effect on energetic metabolism</a:t>
            </a:r>
            <a:endParaRPr lang="uk-UA" b="1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  <a:tabLst>
                <a:tab pos="588963" algn="l"/>
              </a:tabLst>
            </a:pPr>
            <a:r>
              <a:rPr lang="en-US"/>
              <a:t>In </a:t>
            </a:r>
            <a:r>
              <a:rPr lang="en-US">
                <a:solidFill>
                  <a:srgbClr val="0000FF"/>
                </a:solidFill>
              </a:rPr>
              <a:t>excess</a:t>
            </a:r>
            <a:r>
              <a:rPr lang="en-US"/>
              <a:t> thyroxin </a:t>
            </a:r>
            <a:r>
              <a:rPr lang="en-US">
                <a:solidFill>
                  <a:srgbClr val="0000FF"/>
                </a:solidFill>
              </a:rPr>
              <a:t>uncouples respiration and phosphorilation</a:t>
            </a:r>
            <a:r>
              <a:rPr lang="uk-UA"/>
              <a:t>, </a:t>
            </a:r>
            <a:r>
              <a:rPr lang="en-US"/>
              <a:t>decreases the ATP formation and increases the heat formation</a:t>
            </a:r>
          </a:p>
          <a:p>
            <a:pPr algn="ctr">
              <a:spcBef>
                <a:spcPct val="50000"/>
              </a:spcBef>
              <a:tabLst>
                <a:tab pos="588963" algn="l"/>
              </a:tabLst>
            </a:pPr>
            <a:r>
              <a:rPr lang="en-US" b="1">
                <a:solidFill>
                  <a:srgbClr val="000099"/>
                </a:solidFill>
              </a:rPr>
              <a:t>Excess thyroxine causes hyperglycemia.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A9749-5910-4CB5-93AE-FBD5FA42B55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2143125"/>
            <a:ext cx="7772400" cy="1362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II. Regulation of different metabolic pathways:</a:t>
            </a:r>
            <a:br>
              <a:rPr lang="en-US" dirty="0" smtClean="0"/>
            </a:br>
            <a:r>
              <a:rPr lang="en-US" b="0" dirty="0" smtClean="0">
                <a:solidFill>
                  <a:srgbClr val="C00000"/>
                </a:solidFill>
              </a:rPr>
              <a:t>1. </a:t>
            </a:r>
            <a:r>
              <a:rPr lang="en-US" b="0" dirty="0" err="1" smtClean="0">
                <a:solidFill>
                  <a:srgbClr val="C00000"/>
                </a:solidFill>
              </a:rPr>
              <a:t>glycolysis</a:t>
            </a:r>
            <a:r>
              <a:rPr lang="en-US" b="0" dirty="0" smtClean="0">
                <a:solidFill>
                  <a:srgbClr val="C00000"/>
                </a:solidFill>
              </a:rPr>
              <a:t/>
            </a:r>
            <a:br>
              <a:rPr lang="en-US" b="0" dirty="0" smtClean="0">
                <a:solidFill>
                  <a:srgbClr val="C00000"/>
                </a:solidFill>
              </a:rPr>
            </a:br>
            <a:r>
              <a:rPr lang="en-US" b="0" dirty="0" smtClean="0">
                <a:solidFill>
                  <a:srgbClr val="C00000"/>
                </a:solidFill>
              </a:rPr>
              <a:t>2. </a:t>
            </a:r>
            <a:r>
              <a:rPr lang="en-US" b="0" dirty="0" err="1" smtClean="0">
                <a:solidFill>
                  <a:srgbClr val="C00000"/>
                </a:solidFill>
              </a:rPr>
              <a:t>gluconeogenesis</a:t>
            </a:r>
            <a:r>
              <a:rPr lang="en-US" b="0" dirty="0" smtClean="0">
                <a:solidFill>
                  <a:srgbClr val="C00000"/>
                </a:solidFill>
              </a:rPr>
              <a:t/>
            </a:r>
            <a:br>
              <a:rPr lang="en-US" b="0" dirty="0" smtClean="0">
                <a:solidFill>
                  <a:srgbClr val="C00000"/>
                </a:solidFill>
              </a:rPr>
            </a:br>
            <a:r>
              <a:rPr lang="en-US" b="0" dirty="0" smtClean="0">
                <a:solidFill>
                  <a:srgbClr val="C00000"/>
                </a:solidFill>
              </a:rPr>
              <a:t>3. glycogen metabolism</a:t>
            </a:r>
            <a:endParaRPr lang="en-US" b="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01E18-66B7-4BB3-BE09-15C0C329F6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428625" y="280971"/>
            <a:ext cx="8143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dirty="0"/>
              <a:t>Regulation of different metabolic pathways:</a:t>
            </a:r>
          </a:p>
          <a:p>
            <a:pPr>
              <a:defRPr/>
            </a:pPr>
            <a:r>
              <a:rPr lang="en-US" sz="2000" dirty="0"/>
              <a:t> </a:t>
            </a:r>
            <a:r>
              <a:rPr lang="en-US" altLang="en-US" sz="3200" b="1" dirty="0" smtClean="0">
                <a:solidFill>
                  <a:srgbClr val="C00000"/>
                </a:solidFill>
                <a:latin typeface="+mj-lt"/>
              </a:rPr>
              <a:t>Regulation </a:t>
            </a:r>
            <a:r>
              <a:rPr lang="en-US" altLang="en-US" sz="3200" b="1" dirty="0">
                <a:solidFill>
                  <a:srgbClr val="C00000"/>
                </a:solidFill>
                <a:latin typeface="+mj-lt"/>
              </a:rPr>
              <a:t>of </a:t>
            </a:r>
            <a:r>
              <a:rPr lang="en-US" altLang="en-US" sz="3200" b="1" dirty="0" smtClean="0">
                <a:solidFill>
                  <a:srgbClr val="C00000"/>
                </a:solidFill>
                <a:latin typeface="+mj-lt"/>
              </a:rPr>
              <a:t>enzymes</a:t>
            </a:r>
            <a:endParaRPr lang="en-US" alt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642910" y="1488594"/>
            <a:ext cx="792961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They are regulated by: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i="1" dirty="0" smtClean="0">
                <a:latin typeface="+mn-lt"/>
              </a:rPr>
              <a:t> reversible binding of </a:t>
            </a:r>
            <a:r>
              <a:rPr lang="en-US" sz="2400" b="1" i="1" dirty="0" err="1" smtClean="0">
                <a:solidFill>
                  <a:srgbClr val="00B050"/>
                </a:solidFill>
                <a:latin typeface="+mn-lt"/>
              </a:rPr>
              <a:t>allosteric</a:t>
            </a:r>
            <a:r>
              <a:rPr lang="en-US" sz="2400" i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US" sz="2400" b="1" i="1" dirty="0" smtClean="0">
                <a:solidFill>
                  <a:srgbClr val="00B050"/>
                </a:solidFill>
                <a:latin typeface="+mn-lt"/>
              </a:rPr>
              <a:t>effectors </a:t>
            </a:r>
            <a:r>
              <a:rPr lang="en-US" sz="2400" b="1" i="1" dirty="0" smtClean="0">
                <a:latin typeface="+mn-lt"/>
              </a:rPr>
              <a:t>(</a:t>
            </a:r>
            <a:r>
              <a:rPr lang="en-US" sz="2400" dirty="0" smtClean="0">
                <a:latin typeface="+mn-lt"/>
              </a:rPr>
              <a:t>milliseconds).</a:t>
            </a:r>
            <a:endParaRPr lang="en-US" sz="2400" b="1" i="1" dirty="0" smtClean="0">
              <a:latin typeface="+mn-lt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i="1" dirty="0" smtClean="0">
                <a:solidFill>
                  <a:srgbClr val="00B050"/>
                </a:solidFill>
                <a:latin typeface="+mn-lt"/>
              </a:rPr>
              <a:t> covalent modification</a:t>
            </a:r>
            <a:r>
              <a:rPr lang="en-US" sz="2400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(seconds)</a:t>
            </a:r>
            <a:endParaRPr lang="en-US" sz="2400" b="1" i="1" dirty="0" smtClean="0">
              <a:latin typeface="+mn-lt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i="1" dirty="0" smtClean="0">
                <a:latin typeface="+mn-lt"/>
              </a:rPr>
              <a:t>  regulation of </a:t>
            </a:r>
            <a:r>
              <a:rPr lang="en-US" sz="2400" b="1" i="1" dirty="0" smtClean="0">
                <a:solidFill>
                  <a:srgbClr val="00B050"/>
                </a:solidFill>
                <a:latin typeface="+mn-lt"/>
              </a:rPr>
              <a:t>transcription</a:t>
            </a:r>
            <a:r>
              <a:rPr lang="en-US" sz="2400" i="1" dirty="0" smtClean="0">
                <a:latin typeface="+mn-lt"/>
              </a:rPr>
              <a:t> (change of the enzymes amounts).(hours)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2400" i="1" dirty="0" smtClean="0">
              <a:latin typeface="+mn-lt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Generally: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</a:rPr>
              <a:t> Insulin:</a:t>
            </a:r>
            <a:r>
              <a:rPr lang="en-US" sz="2400" dirty="0" smtClean="0"/>
              <a:t> </a:t>
            </a:r>
            <a:r>
              <a:rPr lang="en-US" sz="2400" dirty="0" err="1" smtClean="0"/>
              <a:t>dephosphorylate</a:t>
            </a:r>
            <a:r>
              <a:rPr lang="en-US" sz="2400" dirty="0" smtClean="0"/>
              <a:t> </a:t>
            </a:r>
            <a:r>
              <a:rPr lang="en-US" sz="2400" dirty="0" err="1" smtClean="0"/>
              <a:t>enz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0099"/>
                </a:solidFill>
              </a:rPr>
              <a:t> Epinephrine &amp; glucagon: </a:t>
            </a:r>
            <a:r>
              <a:rPr lang="en-US" sz="2400" dirty="0" err="1" smtClean="0"/>
              <a:t>phosphorylate</a:t>
            </a:r>
            <a:r>
              <a:rPr lang="en-US" sz="2400" dirty="0" smtClean="0"/>
              <a:t> </a:t>
            </a:r>
            <a:r>
              <a:rPr lang="en-US" sz="2400" dirty="0" err="1" smtClean="0"/>
              <a:t>enz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2400" i="1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5117E-5E4E-4BF2-8DEA-D6405BB3D6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000125"/>
            <a:ext cx="8186737" cy="5643563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altLang="en-US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Glucose transporters (</a:t>
            </a:r>
            <a:r>
              <a:rPr lang="en-US" altLang="en-US" sz="24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GluT</a:t>
            </a:r>
            <a:r>
              <a:rPr lang="en-US" altLang="en-US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endParaRPr lang="en-US" altLang="en-US" sz="2400" u="sng" dirty="0" smtClean="0"/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800000"/>
                </a:solidFill>
              </a:rPr>
              <a:t>GLUT1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800000"/>
                </a:solidFill>
              </a:rPr>
              <a:t>GLUT3,</a:t>
            </a:r>
            <a:r>
              <a:rPr lang="en-US" sz="2400" dirty="0" smtClean="0"/>
              <a:t> present in </a:t>
            </a:r>
            <a:r>
              <a:rPr lang="en-US" sz="2400" b="1" dirty="0" smtClean="0">
                <a:solidFill>
                  <a:srgbClr val="00B050"/>
                </a:solidFill>
              </a:rPr>
              <a:t>erythrocytes, endothelial, neuronal </a:t>
            </a:r>
            <a:r>
              <a:rPr lang="en-US" sz="2400" dirty="0" smtClean="0"/>
              <a:t>responsible for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basal glucose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uptake</a:t>
            </a:r>
            <a:r>
              <a:rPr lang="en-US" sz="2400" dirty="0" smtClean="0"/>
              <a:t>.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800000"/>
                </a:solidFill>
              </a:rPr>
              <a:t>GLUT2,</a:t>
            </a:r>
            <a:r>
              <a:rPr lang="en-US" sz="2400" dirty="0" smtClean="0"/>
              <a:t> present in </a:t>
            </a:r>
            <a:r>
              <a:rPr lang="en-US" sz="2400" b="1" dirty="0" smtClean="0">
                <a:solidFill>
                  <a:srgbClr val="00B050"/>
                </a:solidFill>
              </a:rPr>
              <a:t>liver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B050"/>
                </a:solidFill>
              </a:rPr>
              <a:t>pancreatic </a:t>
            </a:r>
            <a:r>
              <a:rPr lang="en-US" sz="2400" b="1" dirty="0" smtClean="0">
                <a:solidFill>
                  <a:srgbClr val="00B050"/>
                </a:solidFill>
                <a:sym typeface="Symbol" pitchFamily="18" charset="2"/>
              </a:rPr>
              <a:t>-</a:t>
            </a:r>
            <a:r>
              <a:rPr lang="en-US" sz="2400" b="1" dirty="0" smtClean="0">
                <a:solidFill>
                  <a:srgbClr val="00B050"/>
                </a:solidFill>
              </a:rPr>
              <a:t>cells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has a very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K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value for glucose (15-20 </a:t>
            </a:r>
            <a:r>
              <a:rPr lang="en-US" sz="2400" dirty="0" err="1" smtClean="0"/>
              <a:t>mM</a:t>
            </a:r>
            <a:r>
              <a:rPr lang="en-US" sz="2400" dirty="0" smtClean="0"/>
              <a:t>). Glucose enters these tissues at a biologically significant rate only when there is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 glucose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blood</a:t>
            </a:r>
            <a:r>
              <a:rPr lang="en-US" sz="2400" dirty="0" smtClean="0"/>
              <a:t>.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800000"/>
                </a:solidFill>
              </a:rPr>
              <a:t> GLUT4,</a:t>
            </a:r>
            <a:r>
              <a:rPr lang="en-US" sz="2400" dirty="0" smtClean="0"/>
              <a:t> which has a K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 value of 5 </a:t>
            </a:r>
            <a:r>
              <a:rPr lang="en-US" sz="2400" dirty="0" err="1" smtClean="0"/>
              <a:t>mM</a:t>
            </a:r>
            <a:r>
              <a:rPr lang="en-US" sz="2400" dirty="0" smtClean="0"/>
              <a:t>, transports glucose into </a:t>
            </a:r>
            <a:r>
              <a:rPr lang="en-US" sz="2400" b="1" dirty="0" smtClean="0">
                <a:solidFill>
                  <a:srgbClr val="00B050"/>
                </a:solidFill>
              </a:rPr>
              <a:t>muscle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00B050"/>
                </a:solidFill>
              </a:rPr>
              <a:t>fat cells</a:t>
            </a:r>
            <a:r>
              <a:rPr lang="en-US" sz="2400" dirty="0" smtClean="0"/>
              <a:t>. The presence of </a:t>
            </a:r>
            <a:r>
              <a:rPr lang="en-US" sz="2400" b="1" u="sng" dirty="0" smtClean="0"/>
              <a:t>insulin</a:t>
            </a:r>
            <a:r>
              <a:rPr lang="en-US" sz="2400" dirty="0" smtClean="0"/>
              <a:t> leads to a rapid </a:t>
            </a:r>
            <a:r>
              <a:rPr lang="en-US" sz="2400" b="1" dirty="0" smtClean="0"/>
              <a:t>increase in the number of GLUT4 transporters</a:t>
            </a:r>
            <a:r>
              <a:rPr lang="en-US" sz="2400" dirty="0" smtClean="0"/>
              <a:t> in the plasma membrane.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800000"/>
                </a:solidFill>
              </a:rPr>
              <a:t>GLUT5,</a:t>
            </a:r>
            <a:r>
              <a:rPr lang="en-US" sz="2400" dirty="0" smtClean="0"/>
              <a:t> present in the </a:t>
            </a:r>
            <a:r>
              <a:rPr lang="en-US" sz="2400" b="1" dirty="0" smtClean="0">
                <a:solidFill>
                  <a:srgbClr val="00B050"/>
                </a:solidFill>
              </a:rPr>
              <a:t>small intestine.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Sodium-dependent transporter (</a:t>
            </a:r>
            <a:r>
              <a:rPr lang="en-US" sz="2400" b="1" dirty="0" smtClean="0">
                <a:solidFill>
                  <a:srgbClr val="C00000"/>
                </a:solidFill>
              </a:rPr>
              <a:t>SGLT1</a:t>
            </a:r>
            <a:r>
              <a:rPr lang="en-US" sz="2000" dirty="0" smtClean="0"/>
              <a:t>): small intestine &amp; kidney.</a:t>
            </a:r>
            <a:endParaRPr lang="en-US" sz="2400" dirty="0" smtClean="0"/>
          </a:p>
          <a:p>
            <a:pPr>
              <a:defRPr/>
            </a:pPr>
            <a:endParaRPr lang="en-US" sz="2400" dirty="0"/>
          </a:p>
        </p:txBody>
      </p:sp>
      <p:sp>
        <p:nvSpPr>
          <p:cNvPr id="22531" name="Title 3"/>
          <p:cNvSpPr>
            <a:spLocks noGrp="1" noChangeArrowheads="1"/>
          </p:cNvSpPr>
          <p:nvPr>
            <p:ph type="title"/>
          </p:nvPr>
        </p:nvSpPr>
        <p:spPr>
          <a:xfrm>
            <a:off x="457200" y="201613"/>
            <a:ext cx="8229600" cy="584200"/>
          </a:xfrm>
        </p:spPr>
        <p:txBody>
          <a:bodyPr>
            <a:spAutoFit/>
          </a:bodyPr>
          <a:lstStyle/>
          <a:p>
            <a:pPr algn="l"/>
            <a:r>
              <a:rPr lang="en-US" altLang="en-US" sz="3200" smtClean="0">
                <a:solidFill>
                  <a:srgbClr val="C00000"/>
                </a:solidFill>
              </a:rPr>
              <a:t>Regulation of hexose transporters</a:t>
            </a:r>
            <a:endParaRPr lang="en-US" sz="320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A9077-6AAC-47D9-8D4C-5B54090420A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-24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rgbClr val="C00000"/>
                </a:solidFill>
              </a:rPr>
              <a:t>Regulation of </a:t>
            </a:r>
            <a:r>
              <a:rPr lang="en-US" sz="3200" b="1" dirty="0" err="1" smtClean="0">
                <a:solidFill>
                  <a:srgbClr val="C00000"/>
                </a:solidFill>
              </a:rPr>
              <a:t>gluconeogenesis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2867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err="1" smtClean="0">
                <a:solidFill>
                  <a:srgbClr val="800000"/>
                </a:solidFill>
              </a:rPr>
              <a:t>Glycolysis</a:t>
            </a:r>
            <a:r>
              <a:rPr lang="en-US" sz="2000" dirty="0" smtClean="0"/>
              <a:t> &amp; </a:t>
            </a:r>
            <a:r>
              <a:rPr lang="en-US" sz="2000" b="1" dirty="0" err="1" smtClean="0">
                <a:solidFill>
                  <a:srgbClr val="800000"/>
                </a:solidFill>
              </a:rPr>
              <a:t>gluconeogenesis</a:t>
            </a:r>
            <a:r>
              <a:rPr lang="en-US" sz="2000" dirty="0" smtClean="0"/>
              <a:t> are </a:t>
            </a:r>
            <a:r>
              <a:rPr lang="en-US" sz="2000" b="1" u="sng" dirty="0" smtClean="0"/>
              <a:t>strictly</a:t>
            </a:r>
            <a:r>
              <a:rPr lang="en-US" sz="2000" dirty="0" smtClean="0"/>
              <a:t> and </a:t>
            </a:r>
            <a:r>
              <a:rPr lang="en-US" sz="2000" b="1" u="sng" dirty="0" smtClean="0"/>
              <a:t>reciprocally</a:t>
            </a:r>
            <a:r>
              <a:rPr lang="en-US" sz="2000" dirty="0" smtClean="0"/>
              <a:t> regulated (one reaction is inhibited as the other is stimulated 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Generally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000" b="1" i="1" u="sng" dirty="0" smtClean="0">
                <a:solidFill>
                  <a:srgbClr val="000099"/>
                </a:solidFill>
              </a:rPr>
              <a:t>In fed state</a:t>
            </a:r>
            <a:r>
              <a:rPr lang="en-US" sz="2000" b="1" dirty="0" smtClean="0"/>
              <a:t>,</a:t>
            </a:r>
            <a:r>
              <a:rPr lang="en-US" sz="2000" b="1" dirty="0" smtClean="0">
                <a:latin typeface="Wingdings 3" pitchFamily="18" charset="2"/>
              </a:rPr>
              <a:t>’’ </a:t>
            </a:r>
            <a:r>
              <a:rPr lang="en-US" sz="2000" b="1" dirty="0" err="1" smtClean="0">
                <a:latin typeface="Wingdings 3" pitchFamily="18" charset="2"/>
              </a:rPr>
              <a:t>hhh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Wingdings 3" pitchFamily="18" charset="2"/>
                <a:cs typeface="Arial" pitchFamily="34" charset="0"/>
              </a:rPr>
              <a:t>’’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hyperglycemia</a:t>
            </a:r>
            <a:r>
              <a:rPr lang="en-US" sz="2000" b="1" dirty="0" smtClean="0">
                <a:latin typeface="Wingdings 3" pitchFamily="18" charset="2"/>
                <a:cs typeface="Arial" pitchFamily="34" charset="0"/>
              </a:rPr>
              <a:t>’ 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Arial" pitchFamily="34" charset="0"/>
              <a:buNone/>
            </a:pPr>
            <a:r>
              <a:rPr lang="en-US" sz="2000" b="1" dirty="0" err="1" smtClean="0">
                <a:latin typeface="Wingdings 3" pitchFamily="18" charset="2"/>
                <a:cs typeface="Arial" pitchFamily="34" charset="0"/>
              </a:rPr>
              <a:t>hhh</a:t>
            </a:r>
            <a:r>
              <a:rPr lang="en-US" sz="2000" b="1" dirty="0" smtClean="0">
                <a:latin typeface="Wingdings 3" pitchFamily="18" charset="2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insulin                          (+)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glycolysis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                                  (-)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gluconeogenesis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000" b="1" i="1" u="sng" dirty="0" smtClean="0">
                <a:solidFill>
                  <a:srgbClr val="000099"/>
                </a:solidFill>
              </a:rPr>
              <a:t>In fasting, </a:t>
            </a:r>
            <a:r>
              <a:rPr lang="en-US" sz="2000" b="1" i="1" u="sng" dirty="0" err="1" smtClean="0">
                <a:solidFill>
                  <a:srgbClr val="000099"/>
                </a:solidFill>
              </a:rPr>
              <a:t>stress,exer</a:t>
            </a:r>
            <a:r>
              <a:rPr lang="en-US" sz="2000" b="1" i="1" dirty="0" smtClean="0">
                <a:latin typeface="Wingdings 3" pitchFamily="18" charset="2"/>
                <a:cs typeface="Arial" pitchFamily="34" charset="0"/>
              </a:rPr>
              <a:t>’’ </a:t>
            </a:r>
            <a:r>
              <a:rPr lang="en-US" sz="2000" b="1" dirty="0" err="1" smtClean="0">
                <a:latin typeface="Wingdings 3" pitchFamily="18" charset="2"/>
                <a:cs typeface="Arial" pitchFamily="34" charset="0"/>
              </a:rPr>
              <a:t>hhh</a:t>
            </a:r>
            <a:r>
              <a:rPr lang="en-US" sz="2000" b="1" dirty="0" smtClean="0">
                <a:latin typeface="Wingdings 3" pitchFamily="18" charset="2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C.R. Hormones,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Arial" pitchFamily="34" charset="0"/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Wingdings 3" pitchFamily="18" charset="2"/>
                <a:cs typeface="Arial" pitchFamily="34" charset="0"/>
              </a:rPr>
              <a:t>,,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insulin </a:t>
            </a:r>
            <a:r>
              <a:rPr lang="en-US" sz="2000" b="1" dirty="0" smtClean="0">
                <a:latin typeface="Wingdings 3" pitchFamily="18" charset="2"/>
                <a:cs typeface="Arial" pitchFamily="34" charset="0"/>
              </a:rPr>
              <a:t>  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(-)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glycolysis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                                    (+)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gluconeogenesis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None/>
            </a:pPr>
            <a:endParaRPr lang="en-US" sz="2000" b="1" i="1" u="sng" dirty="0" smtClean="0">
              <a:latin typeface="Wingdings 3" pitchFamily="18" charset="2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b="1" i="1" u="sng" dirty="0" smtClean="0"/>
          </a:p>
        </p:txBody>
      </p:sp>
      <p:sp>
        <p:nvSpPr>
          <p:cNvPr id="24580" name="Line 5"/>
          <p:cNvSpPr>
            <a:spLocks noChangeShapeType="1"/>
          </p:cNvSpPr>
          <p:nvPr/>
        </p:nvSpPr>
        <p:spPr bwMode="auto">
          <a:xfrm flipV="1">
            <a:off x="2219325" y="2428875"/>
            <a:ext cx="1619250" cy="46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6"/>
          <p:cNvSpPr>
            <a:spLocks noChangeShapeType="1"/>
          </p:cNvSpPr>
          <p:nvPr/>
        </p:nvSpPr>
        <p:spPr bwMode="auto">
          <a:xfrm>
            <a:off x="2219325" y="2457450"/>
            <a:ext cx="1543050" cy="352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 flipV="1">
            <a:off x="2076450" y="3783013"/>
            <a:ext cx="1924050" cy="46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>
            <a:off x="2076450" y="3829050"/>
            <a:ext cx="1924050" cy="31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5E13B-4C92-4AC3-8B3C-08457B2F1E3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447800"/>
          </a:xfrm>
        </p:spPr>
        <p:txBody>
          <a:bodyPr/>
          <a:lstStyle/>
          <a:p>
            <a:pPr marL="723900" indent="-723900" eaLnBrk="1" hangingPunct="1"/>
            <a:r>
              <a:rPr lang="en-US" sz="2400" b="1" smtClean="0"/>
              <a:t>**</a:t>
            </a:r>
            <a:r>
              <a:rPr lang="en-US" sz="2400" smtClean="0"/>
              <a:t>Anti-insulin hormones </a:t>
            </a:r>
            <a:r>
              <a:rPr lang="en-US" sz="2400" i="1" smtClean="0"/>
              <a:t>(glucagon, epinephrine and cortisol</a:t>
            </a:r>
            <a:r>
              <a:rPr lang="en-US" sz="2400" smtClean="0"/>
              <a:t>): </a:t>
            </a:r>
            <a:r>
              <a:rPr lang="en-US" sz="2400" b="1" smtClean="0">
                <a:solidFill>
                  <a:srgbClr val="800000"/>
                </a:solidFill>
              </a:rPr>
              <a:t>hyperglycemic</a:t>
            </a:r>
            <a:br>
              <a:rPr lang="en-US" sz="2400" b="1" smtClean="0">
                <a:solidFill>
                  <a:srgbClr val="800000"/>
                </a:solidFill>
              </a:rPr>
            </a:br>
            <a:r>
              <a:rPr lang="en-US" sz="3200" b="1" smtClean="0">
                <a:solidFill>
                  <a:srgbClr val="800000"/>
                </a:solidFill>
              </a:rPr>
              <a:t> </a:t>
            </a:r>
            <a:r>
              <a:rPr lang="en-US" sz="3200" b="1" smtClean="0">
                <a:solidFill>
                  <a:srgbClr val="000099"/>
                </a:solidFill>
              </a:rPr>
              <a:t>2-</a:t>
            </a:r>
            <a:r>
              <a:rPr lang="en-US" sz="2800" b="1" u="sng" smtClean="0">
                <a:solidFill>
                  <a:srgbClr val="000099"/>
                </a:solidFill>
              </a:rPr>
              <a:t>(+)lipolysis (in adipose tissue)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4419600"/>
          </a:xfrm>
        </p:spPr>
        <p:txBody>
          <a:bodyPr/>
          <a:lstStyle/>
          <a:p>
            <a:pPr marL="571500" indent="-571500"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 b="1" smtClean="0">
                <a:solidFill>
                  <a:srgbClr val="000099"/>
                </a:solidFill>
                <a:latin typeface="Wingdings 3" pitchFamily="18" charset="2"/>
              </a:rPr>
              <a:t>hh </a:t>
            </a:r>
            <a:r>
              <a:rPr lang="en-US" sz="2000" b="1" smtClean="0">
                <a:solidFill>
                  <a:srgbClr val="000099"/>
                </a:solidFill>
              </a:rPr>
              <a:t>glycerol (as substrate for gluconeogenesis) </a:t>
            </a:r>
          </a:p>
          <a:p>
            <a:pPr marL="571500" indent="-571500" eaLnBrk="1" hangingPunct="1">
              <a:buClr>
                <a:srgbClr val="000099"/>
              </a:buClr>
              <a:buFontTx/>
              <a:buChar char="-"/>
            </a:pPr>
            <a:endParaRPr lang="en-US" sz="2000" b="1" smtClean="0">
              <a:solidFill>
                <a:srgbClr val="000099"/>
              </a:solidFill>
              <a:latin typeface="Wingdings 3" pitchFamily="18" charset="2"/>
            </a:endParaRPr>
          </a:p>
          <a:p>
            <a:pPr marL="571500" indent="-571500"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000099"/>
                </a:solidFill>
                <a:latin typeface="Wingdings 3" pitchFamily="18" charset="2"/>
              </a:rPr>
              <a:t> </a:t>
            </a:r>
            <a:r>
              <a:rPr lang="en-US" sz="2000" b="1" smtClean="0">
                <a:solidFill>
                  <a:srgbClr val="000099"/>
                </a:solidFill>
                <a:latin typeface="Wingdings 3" pitchFamily="18" charset="2"/>
              </a:rPr>
              <a:t>hh</a:t>
            </a:r>
            <a:r>
              <a:rPr lang="en-US" sz="2000" b="1" smtClean="0">
                <a:solidFill>
                  <a:srgbClr val="000099"/>
                </a:solidFill>
              </a:rPr>
              <a:t> FFA mobilization</a:t>
            </a:r>
            <a:endParaRPr lang="en-US" sz="2000" smtClean="0">
              <a:solidFill>
                <a:srgbClr val="000099"/>
              </a:solidFill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5029200" y="2514600"/>
            <a:ext cx="2362200" cy="457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en-US" sz="2000" dirty="0" err="1">
                <a:latin typeface="Wingdings 3" pitchFamily="18" charset="2"/>
              </a:rPr>
              <a:t>hh</a:t>
            </a:r>
            <a:r>
              <a:rPr lang="en-US" sz="2000" dirty="0"/>
              <a:t> </a:t>
            </a:r>
            <a:r>
              <a:rPr lang="en-US" sz="2000" dirty="0">
                <a:latin typeface="Verdana" pitchFamily="34" charset="0"/>
              </a:rPr>
              <a:t>FFA oxidation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1600200" y="3200400"/>
            <a:ext cx="24384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en-US" b="1" dirty="0" err="1">
                <a:latin typeface="Wingdings 3" pitchFamily="18" charset="2"/>
              </a:rPr>
              <a:t>hh</a:t>
            </a:r>
            <a:r>
              <a:rPr lang="en-US" b="1" dirty="0"/>
              <a:t> </a:t>
            </a:r>
            <a:r>
              <a:rPr lang="en-US" b="1" dirty="0">
                <a:latin typeface="Verdana" pitchFamily="34" charset="0"/>
              </a:rPr>
              <a:t>ATP</a:t>
            </a:r>
            <a:r>
              <a:rPr lang="en-US" dirty="0">
                <a:latin typeface="Verdana" pitchFamily="34" charset="0"/>
              </a:rPr>
              <a:t> production</a:t>
            </a:r>
          </a:p>
        </p:txBody>
      </p:sp>
      <p:sp>
        <p:nvSpPr>
          <p:cNvPr id="26630" name="Line 13"/>
          <p:cNvSpPr>
            <a:spLocks noChangeShapeType="1"/>
          </p:cNvSpPr>
          <p:nvPr/>
        </p:nvSpPr>
        <p:spPr bwMode="auto">
          <a:xfrm flipH="1">
            <a:off x="1447800" y="37338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2286000" y="37338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152400" y="44958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99"/>
                </a:solidFill>
                <a:latin typeface="Verdana" pitchFamily="34" charset="0"/>
              </a:rPr>
              <a:t>(-) PFK1 &amp; PK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2133600" y="4495800"/>
            <a:ext cx="1752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99"/>
                </a:solidFill>
                <a:latin typeface="Verdana" pitchFamily="34" charset="0"/>
              </a:rPr>
              <a:t>(+) F1,6 bisphosphatase</a:t>
            </a:r>
          </a:p>
        </p:txBody>
      </p:sp>
      <p:sp>
        <p:nvSpPr>
          <p:cNvPr id="26634" name="Line 19"/>
          <p:cNvSpPr>
            <a:spLocks noChangeShapeType="1"/>
          </p:cNvSpPr>
          <p:nvPr/>
        </p:nvSpPr>
        <p:spPr bwMode="auto">
          <a:xfrm flipH="1">
            <a:off x="4114800" y="2971800"/>
            <a:ext cx="1295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Text Box 21"/>
          <p:cNvSpPr txBox="1">
            <a:spLocks noChangeArrowheads="1"/>
          </p:cNvSpPr>
          <p:nvPr/>
        </p:nvSpPr>
        <p:spPr bwMode="auto">
          <a:xfrm>
            <a:off x="0" y="57912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(-)  glcolysis</a:t>
            </a:r>
          </a:p>
        </p:txBody>
      </p:sp>
      <p:sp>
        <p:nvSpPr>
          <p:cNvPr id="26636" name="Text Box 22"/>
          <p:cNvSpPr txBox="1">
            <a:spLocks noChangeArrowheads="1"/>
          </p:cNvSpPr>
          <p:nvPr/>
        </p:nvSpPr>
        <p:spPr bwMode="auto">
          <a:xfrm>
            <a:off x="2057400" y="57912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(+) gluconeogenesis</a:t>
            </a:r>
          </a:p>
        </p:txBody>
      </p:sp>
      <p:sp>
        <p:nvSpPr>
          <p:cNvPr id="26637" name="Line 25"/>
          <p:cNvSpPr>
            <a:spLocks noChangeShapeType="1"/>
          </p:cNvSpPr>
          <p:nvPr/>
        </p:nvSpPr>
        <p:spPr bwMode="auto">
          <a:xfrm>
            <a:off x="6400800" y="297180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Line 26"/>
          <p:cNvSpPr>
            <a:spLocks noChangeShapeType="1"/>
          </p:cNvSpPr>
          <p:nvPr/>
        </p:nvSpPr>
        <p:spPr bwMode="auto">
          <a:xfrm flipH="1">
            <a:off x="5257800" y="38100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Line 27"/>
          <p:cNvSpPr>
            <a:spLocks noChangeShapeType="1"/>
          </p:cNvSpPr>
          <p:nvPr/>
        </p:nvSpPr>
        <p:spPr bwMode="auto">
          <a:xfrm flipH="1">
            <a:off x="6248400" y="3733800"/>
            <a:ext cx="7620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Line 28"/>
          <p:cNvSpPr>
            <a:spLocks noChangeShapeType="1"/>
          </p:cNvSpPr>
          <p:nvPr/>
        </p:nvSpPr>
        <p:spPr bwMode="auto">
          <a:xfrm>
            <a:off x="7010400" y="37338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4191000" y="43434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99"/>
                </a:solidFill>
                <a:latin typeface="Verdana" pitchFamily="34" charset="0"/>
              </a:rPr>
              <a:t>(-)PDH</a:t>
            </a:r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5562600" y="43434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99"/>
                </a:solidFill>
                <a:latin typeface="Verdana" pitchFamily="34" charset="0"/>
              </a:rPr>
              <a:t>(+)PC</a:t>
            </a:r>
          </a:p>
        </p:txBody>
      </p:sp>
      <p:sp>
        <p:nvSpPr>
          <p:cNvPr id="26643" name="Text Box 31"/>
          <p:cNvSpPr txBox="1">
            <a:spLocks noChangeArrowheads="1"/>
          </p:cNvSpPr>
          <p:nvPr/>
        </p:nvSpPr>
        <p:spPr bwMode="auto">
          <a:xfrm>
            <a:off x="7391400" y="4114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Wingdings 3" pitchFamily="18" charset="2"/>
              </a:rPr>
              <a:t>hh</a:t>
            </a:r>
            <a:r>
              <a:rPr lang="en-US" sz="1600" b="1">
                <a:latin typeface="Verdana" pitchFamily="34" charset="0"/>
              </a:rPr>
              <a:t> </a:t>
            </a:r>
            <a:r>
              <a:rPr lang="en-US" b="1">
                <a:latin typeface="Verdana" pitchFamily="34" charset="0"/>
              </a:rPr>
              <a:t>citrate</a:t>
            </a:r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3962400" y="5181600"/>
            <a:ext cx="2216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Verdana" pitchFamily="34" charset="0"/>
              </a:rPr>
              <a:t>(-) further G oxi.</a:t>
            </a:r>
          </a:p>
        </p:txBody>
      </p:sp>
      <p:sp>
        <p:nvSpPr>
          <p:cNvPr id="26645" name="Text Box 35"/>
          <p:cNvSpPr txBox="1">
            <a:spLocks noChangeArrowheads="1"/>
          </p:cNvSpPr>
          <p:nvPr/>
        </p:nvSpPr>
        <p:spPr bwMode="auto">
          <a:xfrm>
            <a:off x="1957388" y="57229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6" name="Text Box 36"/>
          <p:cNvSpPr txBox="1">
            <a:spLocks noChangeArrowheads="1"/>
          </p:cNvSpPr>
          <p:nvPr/>
        </p:nvSpPr>
        <p:spPr bwMode="auto">
          <a:xfrm>
            <a:off x="5334000" y="5791200"/>
            <a:ext cx="2784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Verdana" pitchFamily="34" charset="0"/>
              </a:rPr>
              <a:t>(+)gluconeogenesis</a:t>
            </a:r>
          </a:p>
        </p:txBody>
      </p:sp>
      <p:sp>
        <p:nvSpPr>
          <p:cNvPr id="70693" name="Rectangle 37"/>
          <p:cNvSpPr>
            <a:spLocks noChangeArrowheads="1"/>
          </p:cNvSpPr>
          <p:nvPr/>
        </p:nvSpPr>
        <p:spPr bwMode="auto">
          <a:xfrm>
            <a:off x="5715000" y="3352800"/>
            <a:ext cx="22860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en-US" b="1" dirty="0" err="1">
                <a:latin typeface="Wingdings 3" pitchFamily="18" charset="2"/>
              </a:rPr>
              <a:t>hh</a:t>
            </a:r>
            <a:r>
              <a:rPr lang="en-US" dirty="0"/>
              <a:t> </a:t>
            </a:r>
            <a:r>
              <a:rPr lang="en-US" b="1" dirty="0">
                <a:latin typeface="Verdana" pitchFamily="34" charset="0"/>
              </a:rPr>
              <a:t>acetyl </a:t>
            </a:r>
            <a:r>
              <a:rPr lang="en-US" b="1" dirty="0" err="1">
                <a:latin typeface="Verdana" pitchFamily="34" charset="0"/>
              </a:rPr>
              <a:t>CoA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6324600" y="4800600"/>
            <a:ext cx="1447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99"/>
                </a:solidFill>
                <a:latin typeface="Verdana" pitchFamily="34" charset="0"/>
              </a:rPr>
              <a:t>(+)F1,6 bisphosphatase</a:t>
            </a:r>
          </a:p>
        </p:txBody>
      </p:sp>
      <p:sp>
        <p:nvSpPr>
          <p:cNvPr id="26649" name="Line 43"/>
          <p:cNvSpPr>
            <a:spLocks noChangeShapeType="1"/>
          </p:cNvSpPr>
          <p:nvPr/>
        </p:nvSpPr>
        <p:spPr bwMode="auto">
          <a:xfrm>
            <a:off x="5943600" y="46482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Line 44"/>
          <p:cNvSpPr>
            <a:spLocks noChangeShapeType="1"/>
          </p:cNvSpPr>
          <p:nvPr/>
        </p:nvSpPr>
        <p:spPr bwMode="auto">
          <a:xfrm flipH="1">
            <a:off x="6553200" y="53340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702" name="Text Box 46"/>
          <p:cNvSpPr txBox="1">
            <a:spLocks noChangeArrowheads="1"/>
          </p:cNvSpPr>
          <p:nvPr/>
        </p:nvSpPr>
        <p:spPr bwMode="auto">
          <a:xfrm>
            <a:off x="7848600" y="48768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99"/>
                </a:solidFill>
                <a:latin typeface="Verdana" pitchFamily="34" charset="0"/>
              </a:rPr>
              <a:t>(-)PFK1</a:t>
            </a:r>
          </a:p>
        </p:txBody>
      </p:sp>
      <p:sp>
        <p:nvSpPr>
          <p:cNvPr id="26652" name="Line 47"/>
          <p:cNvSpPr>
            <a:spLocks noChangeShapeType="1"/>
          </p:cNvSpPr>
          <p:nvPr/>
        </p:nvSpPr>
        <p:spPr bwMode="auto">
          <a:xfrm>
            <a:off x="8305800" y="5105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Line 50"/>
          <p:cNvSpPr>
            <a:spLocks noChangeShapeType="1"/>
          </p:cNvSpPr>
          <p:nvPr/>
        </p:nvSpPr>
        <p:spPr bwMode="auto">
          <a:xfrm>
            <a:off x="7848600" y="44196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4" name="Line 51"/>
          <p:cNvSpPr>
            <a:spLocks noChangeShapeType="1"/>
          </p:cNvSpPr>
          <p:nvPr/>
        </p:nvSpPr>
        <p:spPr bwMode="auto">
          <a:xfrm flipH="1">
            <a:off x="7086600" y="44196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5" name="Line 52"/>
          <p:cNvSpPr>
            <a:spLocks noChangeShapeType="1"/>
          </p:cNvSpPr>
          <p:nvPr/>
        </p:nvSpPr>
        <p:spPr bwMode="auto">
          <a:xfrm>
            <a:off x="762000" y="4953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6" name="Line 53"/>
          <p:cNvSpPr>
            <a:spLocks noChangeShapeType="1"/>
          </p:cNvSpPr>
          <p:nvPr/>
        </p:nvSpPr>
        <p:spPr bwMode="auto">
          <a:xfrm>
            <a:off x="2895600" y="5105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711" name="Oval 55"/>
          <p:cNvSpPr>
            <a:spLocks noChangeArrowheads="1"/>
          </p:cNvSpPr>
          <p:nvPr/>
        </p:nvSpPr>
        <p:spPr bwMode="auto">
          <a:xfrm>
            <a:off x="1981200" y="5791200"/>
            <a:ext cx="2667000" cy="381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en-US" sz="1600" dirty="0">
                <a:latin typeface="Verdana" pitchFamily="34" charset="0"/>
              </a:rPr>
              <a:t>(+) </a:t>
            </a:r>
            <a:r>
              <a:rPr lang="en-US" sz="1600" dirty="0" err="1">
                <a:latin typeface="Verdana" pitchFamily="34" charset="0"/>
              </a:rPr>
              <a:t>gluconeogenesis</a:t>
            </a:r>
            <a:endParaRPr lang="en-US" sz="1600" dirty="0">
              <a:latin typeface="Verdana" pitchFamily="34" charset="0"/>
            </a:endParaRPr>
          </a:p>
        </p:txBody>
      </p:sp>
      <p:sp>
        <p:nvSpPr>
          <p:cNvPr id="26658" name="Oval 56"/>
          <p:cNvSpPr>
            <a:spLocks noChangeArrowheads="1"/>
          </p:cNvSpPr>
          <p:nvPr/>
        </p:nvSpPr>
        <p:spPr bwMode="auto">
          <a:xfrm>
            <a:off x="0" y="5791200"/>
            <a:ext cx="1676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Verdana" pitchFamily="34" charset="0"/>
              </a:rPr>
              <a:t>(-) glycolysis</a:t>
            </a:r>
          </a:p>
        </p:txBody>
      </p:sp>
      <p:sp>
        <p:nvSpPr>
          <p:cNvPr id="70715" name="Oval 59"/>
          <p:cNvSpPr>
            <a:spLocks noChangeArrowheads="1"/>
          </p:cNvSpPr>
          <p:nvPr/>
        </p:nvSpPr>
        <p:spPr bwMode="auto">
          <a:xfrm>
            <a:off x="0" y="5791200"/>
            <a:ext cx="1676400" cy="381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en-US" sz="1600" dirty="0">
                <a:latin typeface="Verdana" pitchFamily="34" charset="0"/>
              </a:rPr>
              <a:t>(-) </a:t>
            </a:r>
            <a:r>
              <a:rPr lang="en-US" sz="1600" dirty="0" err="1">
                <a:latin typeface="Verdana" pitchFamily="34" charset="0"/>
              </a:rPr>
              <a:t>glycolysis</a:t>
            </a:r>
            <a:endParaRPr lang="en-US" sz="1600" dirty="0">
              <a:latin typeface="Verdana" pitchFamily="34" charset="0"/>
            </a:endParaRPr>
          </a:p>
        </p:txBody>
      </p:sp>
      <p:sp>
        <p:nvSpPr>
          <p:cNvPr id="26661" name="Text Box 61"/>
          <p:cNvSpPr txBox="1">
            <a:spLocks noChangeArrowheads="1"/>
          </p:cNvSpPr>
          <p:nvPr/>
        </p:nvSpPr>
        <p:spPr bwMode="auto">
          <a:xfrm>
            <a:off x="5508625" y="60118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718" name="Text Box 62"/>
          <p:cNvSpPr txBox="1">
            <a:spLocks noChangeArrowheads="1"/>
          </p:cNvSpPr>
          <p:nvPr/>
        </p:nvSpPr>
        <p:spPr bwMode="auto">
          <a:xfrm>
            <a:off x="5105401" y="5791200"/>
            <a:ext cx="2324120" cy="3365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US" sz="1600" dirty="0">
                <a:latin typeface="Verdana" pitchFamily="34" charset="0"/>
              </a:rPr>
              <a:t>(+)</a:t>
            </a:r>
            <a:r>
              <a:rPr lang="en-US" sz="1600" dirty="0" err="1">
                <a:latin typeface="Verdana" pitchFamily="34" charset="0"/>
              </a:rPr>
              <a:t>gluconeogenesis</a:t>
            </a:r>
            <a:endParaRPr lang="en-US" sz="1600" dirty="0">
              <a:latin typeface="Verdana" pitchFamily="34" charset="0"/>
            </a:endParaRPr>
          </a:p>
        </p:txBody>
      </p:sp>
      <p:sp>
        <p:nvSpPr>
          <p:cNvPr id="70721" name="Text Box 65"/>
          <p:cNvSpPr txBox="1">
            <a:spLocks noChangeArrowheads="1"/>
          </p:cNvSpPr>
          <p:nvPr/>
        </p:nvSpPr>
        <p:spPr bwMode="auto">
          <a:xfrm>
            <a:off x="7620000" y="5791200"/>
            <a:ext cx="1524000" cy="304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r>
              <a:rPr lang="en-US" sz="1400">
                <a:latin typeface="Verdana" pitchFamily="34" charset="0"/>
              </a:rPr>
              <a:t>(-) glycolysis</a:t>
            </a:r>
          </a:p>
        </p:txBody>
      </p:sp>
      <p:sp>
        <p:nvSpPr>
          <p:cNvPr id="26665" name="Line 66"/>
          <p:cNvSpPr>
            <a:spLocks noChangeShapeType="1"/>
          </p:cNvSpPr>
          <p:nvPr/>
        </p:nvSpPr>
        <p:spPr bwMode="auto">
          <a:xfrm>
            <a:off x="4724400" y="4724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6" name="Line 67"/>
          <p:cNvSpPr>
            <a:spLocks noChangeShapeType="1"/>
          </p:cNvSpPr>
          <p:nvPr/>
        </p:nvSpPr>
        <p:spPr bwMode="auto">
          <a:xfrm>
            <a:off x="4114800" y="26670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724" name="Rectangle 68"/>
          <p:cNvSpPr>
            <a:spLocks noChangeArrowheads="1"/>
          </p:cNvSpPr>
          <p:nvPr/>
        </p:nvSpPr>
        <p:spPr bwMode="auto">
          <a:xfrm>
            <a:off x="7239000" y="4191000"/>
            <a:ext cx="1524000" cy="228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en-US" sz="1600" b="1">
                <a:latin typeface="Wingdings 3" pitchFamily="18" charset="2"/>
              </a:rPr>
              <a:t>hh</a:t>
            </a:r>
            <a:r>
              <a:rPr lang="en-US" sz="1600" b="1"/>
              <a:t> </a:t>
            </a:r>
            <a:r>
              <a:rPr lang="en-US" sz="1600" b="1">
                <a:latin typeface="Verdana" pitchFamily="34" charset="0"/>
              </a:rPr>
              <a:t>citrate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4D670-1881-4816-B05D-DFBFD3EA249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C00000"/>
                </a:solidFill>
              </a:rPr>
              <a:t>Glucose homeostasis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60475"/>
            <a:ext cx="5114925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Normal fasting blood glucose level is </a:t>
            </a:r>
            <a:r>
              <a:rPr lang="en-US" sz="24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60 -  110 mg/dl.</a:t>
            </a:r>
            <a:endParaRPr lang="en-US" sz="2400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Maintenance of normal level is a function of 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different tissues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 well as 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many hormones.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Glucose</a:t>
            </a:r>
            <a:r>
              <a:rPr lang="en-US" sz="2400" dirty="0" smtClean="0"/>
              <a:t> is the molecule ultimately used by body cells to make ATP.</a:t>
            </a:r>
          </a:p>
          <a:p>
            <a:pPr eaLnBrk="1" hangingPunct="1">
              <a:defRPr/>
            </a:pPr>
            <a:r>
              <a:rPr lang="en-US" sz="2400" dirty="0" smtClean="0"/>
              <a:t>Blood glucose levels of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mg/dl </a:t>
            </a:r>
            <a:r>
              <a:rPr lang="en-US" sz="2400" dirty="0" smtClean="0"/>
              <a:t>and below constitute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severe hypoglycemia</a:t>
            </a:r>
          </a:p>
          <a:p>
            <a:pPr eaLnBrk="1" hangingPunct="1">
              <a:defRPr/>
            </a:pPr>
            <a:endParaRPr lang="en-US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6" descr="C:\Mary Data\Mary's PPt\lecture pics\leh-fig23-11.jpg"/>
          <p:cNvPicPr>
            <a:picLocks noChangeAspect="1" noChangeArrowheads="1"/>
          </p:cNvPicPr>
          <p:nvPr/>
        </p:nvPicPr>
        <p:blipFill>
          <a:blip r:embed="rId2" cstate="print">
            <a:lum bright="-6000" contrast="12000"/>
          </a:blip>
          <a:srcRect l="22977" t="20000" r="33688" b="8000"/>
          <a:stretch>
            <a:fillRect/>
          </a:stretch>
        </p:blipFill>
        <p:spPr bwMode="auto">
          <a:xfrm>
            <a:off x="5800725" y="928688"/>
            <a:ext cx="305752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30073-A25A-4895-947A-88BC793CB3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C00000"/>
                </a:solidFill>
              </a:rPr>
              <a:t>Cascade regulation of glycogen synthase activity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00000"/>
                </a:solidFill>
              </a:rPr>
              <a:t>Epinephrine </a:t>
            </a:r>
            <a:r>
              <a:rPr lang="en-US" sz="2000" smtClean="0"/>
              <a:t>(</a:t>
            </a:r>
            <a:r>
              <a:rPr lang="en-US" sz="1800" smtClean="0"/>
              <a:t>in liver &amp; muscle</a:t>
            </a:r>
            <a:r>
              <a:rPr lang="en-US" sz="2000" smtClean="0"/>
              <a:t>)+ </a:t>
            </a:r>
            <a:r>
              <a:rPr lang="en-US" sz="2400" b="1" smtClean="0">
                <a:solidFill>
                  <a:srgbClr val="800000"/>
                </a:solidFill>
              </a:rPr>
              <a:t>glucagon</a:t>
            </a:r>
            <a:r>
              <a:rPr lang="en-US" sz="2000" b="1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(l</a:t>
            </a:r>
            <a:r>
              <a:rPr lang="en-US" sz="1600" smtClean="0"/>
              <a:t>iver</a:t>
            </a:r>
            <a:r>
              <a:rPr lang="en-US" sz="2000" smtClean="0"/>
              <a:t> </a:t>
            </a:r>
            <a:r>
              <a:rPr lang="en-US" sz="1600" smtClean="0"/>
              <a:t>only</a:t>
            </a:r>
            <a:r>
              <a:rPr lang="en-US" sz="200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AC                       AC</a:t>
            </a:r>
            <a:r>
              <a:rPr lang="en-US" sz="2400" b="1" smtClean="0">
                <a:solidFill>
                  <a:srgbClr val="33CC33"/>
                </a:solidFill>
              </a:rPr>
              <a:t>**</a:t>
            </a:r>
            <a:endParaRPr lang="en-US" sz="2000" b="1" smtClean="0">
              <a:solidFill>
                <a:srgbClr val="33CC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ATP                                       cAMP                                         5 AMP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Ptn. Kinase A                                    Ptn.kinase A</a:t>
            </a:r>
            <a:r>
              <a:rPr lang="en-US" sz="2400" b="1" smtClean="0">
                <a:solidFill>
                  <a:srgbClr val="33CC33"/>
                </a:solidFill>
              </a:rPr>
              <a:t>**</a:t>
            </a:r>
            <a:endParaRPr lang="en-US" sz="2000" b="1" smtClean="0">
              <a:solidFill>
                <a:srgbClr val="33CC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     glycogen synthase</a:t>
            </a:r>
            <a:r>
              <a:rPr lang="en-US" sz="2400" b="1" smtClean="0">
                <a:solidFill>
                  <a:srgbClr val="33CC33"/>
                </a:solidFill>
              </a:rPr>
              <a:t>**</a:t>
            </a:r>
            <a:r>
              <a:rPr lang="en-US" sz="2400" smtClean="0"/>
              <a:t> </a:t>
            </a:r>
            <a:r>
              <a:rPr lang="en-US" sz="2000" smtClean="0"/>
              <a:t>                                        glycogen synthase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071563" y="26431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500188" y="192881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714500" y="3324225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810000" y="3429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928938" y="4071938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3929063" y="4692650"/>
            <a:ext cx="1852612" cy="46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5286375" y="4143375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324100" y="271462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4429125" y="4714875"/>
            <a:ext cx="1238250" cy="428625"/>
          </a:xfrm>
          <a:prstGeom prst="curvedDownArrow">
            <a:avLst>
              <a:gd name="adj1" fmla="val 39990"/>
              <a:gd name="adj2" fmla="val 8000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214813" y="5092700"/>
            <a:ext cx="171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ATP         ADP</a:t>
            </a:r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4267200" y="335756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6096000" y="2286000"/>
            <a:ext cx="1295400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/>
              <a:t>insulin</a:t>
            </a:r>
          </a:p>
        </p:txBody>
      </p:sp>
      <p:sp>
        <p:nvSpPr>
          <p:cNvPr id="27666" name="Text Box 17"/>
          <p:cNvSpPr txBox="1">
            <a:spLocks noChangeArrowheads="1"/>
          </p:cNvSpPr>
          <p:nvPr/>
        </p:nvSpPr>
        <p:spPr bwMode="auto">
          <a:xfrm>
            <a:off x="4724400" y="3048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PDE</a:t>
            </a:r>
          </a:p>
        </p:txBody>
      </p:sp>
      <p:sp>
        <p:nvSpPr>
          <p:cNvPr id="27667" name="Line 18"/>
          <p:cNvSpPr>
            <a:spLocks noChangeShapeType="1"/>
          </p:cNvSpPr>
          <p:nvPr/>
        </p:nvSpPr>
        <p:spPr bwMode="auto">
          <a:xfrm flipH="1">
            <a:off x="5143500" y="2500313"/>
            <a:ext cx="928688" cy="5715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Line 23"/>
          <p:cNvSpPr>
            <a:spLocks noChangeShapeType="1"/>
          </p:cNvSpPr>
          <p:nvPr/>
        </p:nvSpPr>
        <p:spPr bwMode="auto">
          <a:xfrm flipH="1">
            <a:off x="5943600" y="51054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Line 24"/>
          <p:cNvSpPr>
            <a:spLocks noChangeShapeType="1"/>
          </p:cNvSpPr>
          <p:nvPr/>
        </p:nvSpPr>
        <p:spPr bwMode="auto">
          <a:xfrm flipH="1">
            <a:off x="3581400" y="57150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Line 26"/>
          <p:cNvSpPr>
            <a:spLocks noChangeShapeType="1"/>
          </p:cNvSpPr>
          <p:nvPr/>
        </p:nvSpPr>
        <p:spPr bwMode="auto">
          <a:xfrm flipH="1" flipV="1">
            <a:off x="3124200" y="51816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Text Box 27"/>
          <p:cNvSpPr txBox="1">
            <a:spLocks noChangeArrowheads="1"/>
          </p:cNvSpPr>
          <p:nvPr/>
        </p:nvSpPr>
        <p:spPr bwMode="auto">
          <a:xfrm>
            <a:off x="3733800" y="5707063"/>
            <a:ext cx="228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Ptn phosphatase-1</a:t>
            </a:r>
          </a:p>
        </p:txBody>
      </p:sp>
      <p:sp>
        <p:nvSpPr>
          <p:cNvPr id="35862" name="Rectangle 28"/>
          <p:cNvSpPr>
            <a:spLocks noChangeArrowheads="1"/>
          </p:cNvSpPr>
          <p:nvPr/>
        </p:nvSpPr>
        <p:spPr bwMode="auto">
          <a:xfrm>
            <a:off x="7467600" y="5410200"/>
            <a:ext cx="12954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/>
              <a:t>insulin</a:t>
            </a:r>
          </a:p>
        </p:txBody>
      </p:sp>
      <p:sp>
        <p:nvSpPr>
          <p:cNvPr id="27675" name="Line 29"/>
          <p:cNvSpPr>
            <a:spLocks noChangeShapeType="1"/>
          </p:cNvSpPr>
          <p:nvPr/>
        </p:nvSpPr>
        <p:spPr bwMode="auto">
          <a:xfrm flipH="1">
            <a:off x="5929313" y="5791200"/>
            <a:ext cx="1462087" cy="66675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TextBox 23"/>
          <p:cNvSpPr txBox="1">
            <a:spLocks noChangeArrowheads="1"/>
          </p:cNvSpPr>
          <p:nvPr/>
        </p:nvSpPr>
        <p:spPr bwMode="auto">
          <a:xfrm>
            <a:off x="4786313" y="2571750"/>
            <a:ext cx="363537" cy="46196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27677" name="TextBox 24"/>
          <p:cNvSpPr txBox="1">
            <a:spLocks noChangeArrowheads="1"/>
          </p:cNvSpPr>
          <p:nvPr/>
        </p:nvSpPr>
        <p:spPr bwMode="auto">
          <a:xfrm>
            <a:off x="6429375" y="5929313"/>
            <a:ext cx="363538" cy="46196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16884-01BA-4D22-9872-4D8F8C8210A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Regulation of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glycogensis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glycogenolysis</a:t>
            </a:r>
            <a:endParaRPr lang="en-US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260492"/>
            <a:ext cx="8429625" cy="4525962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Hormonal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Insulin:</a:t>
            </a:r>
            <a:r>
              <a:rPr lang="en-US" sz="2400" b="1" dirty="0" smtClean="0"/>
              <a:t>       </a:t>
            </a:r>
            <a:r>
              <a:rPr lang="en-US" sz="2400" dirty="0" smtClean="0"/>
              <a:t>-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induces</a:t>
            </a:r>
            <a:r>
              <a:rPr lang="en-US" sz="2400" dirty="0" smtClean="0"/>
              <a:t> glycogen </a:t>
            </a:r>
            <a:r>
              <a:rPr lang="en-US" sz="2400" dirty="0" err="1" smtClean="0"/>
              <a:t>synthase</a:t>
            </a:r>
            <a:r>
              <a:rPr lang="en-US" sz="2400" dirty="0" smtClean="0"/>
              <a:t>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-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activates</a:t>
            </a:r>
            <a:r>
              <a:rPr lang="en-US" sz="2400" dirty="0" smtClean="0"/>
              <a:t> glycogen </a:t>
            </a:r>
            <a:r>
              <a:rPr lang="en-US" sz="2400" dirty="0" err="1" smtClean="0"/>
              <a:t>synthase</a:t>
            </a:r>
            <a:r>
              <a:rPr lang="en-US" sz="2400" dirty="0" smtClean="0"/>
              <a:t> (by  </a:t>
            </a:r>
            <a:r>
              <a:rPr lang="en-US" sz="2400" dirty="0" err="1" smtClean="0"/>
              <a:t>dephosphorylation</a:t>
            </a:r>
            <a:r>
              <a:rPr lang="en-US" sz="2400" dirty="0" smtClean="0"/>
              <a:t>).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-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inactivates</a:t>
            </a:r>
            <a:r>
              <a:rPr lang="en-US" sz="2400" dirty="0" smtClean="0"/>
              <a:t> glycogen </a:t>
            </a:r>
            <a:r>
              <a:rPr lang="en-US" sz="2400" dirty="0" err="1" smtClean="0"/>
              <a:t>phosphorylase</a:t>
            </a:r>
            <a:r>
              <a:rPr lang="en-US" sz="2400" dirty="0" smtClean="0"/>
              <a:t> (by </a:t>
            </a:r>
            <a:r>
              <a:rPr lang="en-US" sz="2400" dirty="0" err="1" smtClean="0"/>
              <a:t>dephosphorylation</a:t>
            </a:r>
            <a:r>
              <a:rPr lang="en-US" sz="2400" dirty="0" smtClean="0"/>
              <a:t>).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2"/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Epinephrine &amp; glucagon</a:t>
            </a:r>
            <a:r>
              <a:rPr lang="en-US" sz="2400" b="1" dirty="0" smtClean="0"/>
              <a:t>: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inactivate </a:t>
            </a:r>
            <a:r>
              <a:rPr lang="en-US" sz="2400" dirty="0" smtClean="0"/>
              <a:t>glycogen </a:t>
            </a:r>
            <a:r>
              <a:rPr lang="en-US" sz="2400" dirty="0" err="1" smtClean="0"/>
              <a:t>synthase</a:t>
            </a:r>
            <a:r>
              <a:rPr lang="en-US" sz="2400" dirty="0" smtClean="0"/>
              <a:t> (by  </a:t>
            </a:r>
            <a:r>
              <a:rPr lang="en-US" sz="2400" dirty="0" err="1" smtClean="0"/>
              <a:t>phosphorylation</a:t>
            </a:r>
            <a:r>
              <a:rPr lang="en-US" sz="2400" dirty="0" smtClean="0"/>
              <a:t>).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        </a:t>
            </a:r>
            <a:r>
              <a:rPr lang="en-US" sz="2400" dirty="0" smtClean="0"/>
              <a:t>- activate glycogen </a:t>
            </a:r>
            <a:r>
              <a:rPr lang="en-US" sz="2400" dirty="0" err="1" smtClean="0"/>
              <a:t>phosphorylase</a:t>
            </a:r>
            <a:r>
              <a:rPr lang="en-US" sz="2400" dirty="0" smtClean="0"/>
              <a:t> (by  </a:t>
            </a:r>
            <a:r>
              <a:rPr lang="en-US" sz="2400" dirty="0" err="1" smtClean="0"/>
              <a:t>phosphorylation</a:t>
            </a:r>
            <a:r>
              <a:rPr lang="en-US" sz="2400" dirty="0" smtClean="0"/>
              <a:t>).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571500" indent="-57150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8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Allosteric</a:t>
            </a:r>
            <a:endParaRPr lang="en-US" sz="28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3"/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G-6-P &amp; ATP</a:t>
            </a:r>
            <a:r>
              <a:rPr lang="en-US" sz="2400" dirty="0" smtClean="0"/>
              <a:t> activate glycogen </a:t>
            </a:r>
            <a:r>
              <a:rPr lang="en-US" sz="2400" dirty="0" err="1" smtClean="0"/>
              <a:t>synthase</a:t>
            </a:r>
            <a:r>
              <a:rPr lang="en-US" sz="2400" dirty="0" smtClean="0"/>
              <a:t>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4"/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Glycogen</a:t>
            </a:r>
            <a:r>
              <a:rPr lang="en-US" sz="2400" dirty="0" smtClean="0"/>
              <a:t> inhibits glycogen </a:t>
            </a:r>
            <a:r>
              <a:rPr lang="en-US" sz="2400" dirty="0" err="1" smtClean="0"/>
              <a:t>synthase</a:t>
            </a:r>
            <a:r>
              <a:rPr lang="en-US" sz="2400" dirty="0" smtClean="0"/>
              <a:t>. 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6B92F-ECC4-4CC0-82E3-0F0DF7674F5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43" name="Group 63"/>
          <p:cNvGraphicFramePr>
            <a:graphicFrameLocks noGrp="1"/>
          </p:cNvGraphicFramePr>
          <p:nvPr>
            <p:ph/>
          </p:nvPr>
        </p:nvGraphicFramePr>
        <p:xfrm>
          <a:off x="142875" y="163513"/>
          <a:ext cx="8872568" cy="6793010"/>
        </p:xfrm>
        <a:graphic>
          <a:graphicData uri="http://schemas.openxmlformats.org/drawingml/2006/table">
            <a:tbl>
              <a:tblPr/>
              <a:tblGrid>
                <a:gridCol w="1833728"/>
                <a:gridCol w="1833728"/>
                <a:gridCol w="1528106"/>
                <a:gridCol w="1298890"/>
                <a:gridCol w="1146080"/>
                <a:gridCol w="1232036"/>
              </a:tblGrid>
              <a:tr h="784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Insulin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Glucagon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Epi-nephrine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Cortisol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G.H.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304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Stimulus for release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Hyper-glycemia.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Hypo-glycemia.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Hypo-glycemia.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Stress.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Exercise.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Hypo-glycemia.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7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I-GLC consumption</a:t>
                      </a:r>
                      <a:endParaRPr kumimoji="0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-GLC entry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(+)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in adipose T., muscle.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,,,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uptake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,,,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uptake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,,,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uptake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(in mus.)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6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ii-GLC utilization: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Glycolysis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PDH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HMS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hhh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Induces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&amp; </a:t>
                      </a: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activates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(glucokinase, PFK1, PK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Activates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PDH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Induces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G6PDH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 ,,,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Represses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&amp; i</a:t>
                      </a: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nactivates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(PFK1, PK ).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,,,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utilization by extra-hepatic tissues.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 ,,,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utilization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A6C4-7A8B-442F-BECD-E47344666842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69" name="Group 65"/>
          <p:cNvGraphicFramePr>
            <a:graphicFrameLocks noGrp="1"/>
          </p:cNvGraphicFramePr>
          <p:nvPr>
            <p:ph/>
          </p:nvPr>
        </p:nvGraphicFramePr>
        <p:xfrm>
          <a:off x="0" y="142875"/>
          <a:ext cx="9144000" cy="6679310"/>
        </p:xfrm>
        <a:graphic>
          <a:graphicData uri="http://schemas.openxmlformats.org/drawingml/2006/table">
            <a:tbl>
              <a:tblPr/>
              <a:tblGrid>
                <a:gridCol w="1968568"/>
                <a:gridCol w="1889826"/>
                <a:gridCol w="1496112"/>
                <a:gridCol w="1501050"/>
                <a:gridCol w="1107303"/>
                <a:gridCol w="1181141"/>
              </a:tblGrid>
              <a:tr h="598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Insulin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Glucagon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Epi-nephrine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Cortisol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G.H.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470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iii-storage: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glycogenesis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Induces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&amp;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Glycogen synthase.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Inactivates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glycogen synthase.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Inactivates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glycogen synthase.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#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7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II-GLC production</a:t>
                      </a:r>
                      <a:endParaRPr kumimoji="0" lang="en-US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i-Glycogenolysis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nactivates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glycogen phosphorylase (dephosphorylation)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Activates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liver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glycogen phosphorylase (not mus.)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Activates</a:t>
                      </a:r>
                      <a:r>
                        <a:rPr kumimoji="0" 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liver &amp; muscle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glycogen phosphorylase.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4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ii-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Gluconeo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-genesis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Represses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 key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enz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PC, PEPCK, F1,6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diphosphatase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G-6 -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phosphatase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      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 key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enzymes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Induces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key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enzymes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induces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 key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enzymes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Induce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key enzymes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8E69A-3E2C-46FE-85E7-5D7E83A2AE56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11" name="Group 119"/>
          <p:cNvGraphicFramePr>
            <a:graphicFrameLocks noGrp="1"/>
          </p:cNvGraphicFramePr>
          <p:nvPr>
            <p:ph/>
          </p:nvPr>
        </p:nvGraphicFramePr>
        <p:xfrm>
          <a:off x="214282" y="142852"/>
          <a:ext cx="8848725" cy="6708916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371600"/>
                <a:gridCol w="1295400"/>
                <a:gridCol w="1295400"/>
                <a:gridCol w="1381125"/>
              </a:tblGrid>
              <a:tr h="610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Insulin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Glucagon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Epineph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Cortisol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G.H.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325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Lipid metabolism: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I-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lipogenesis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0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II-lipolysis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(-) HSL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glycerol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excess FA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(+)HSL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(+)HSL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(+)HSL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5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Protein metabolism: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I-synthesis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0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II-catabolism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(-) enzymes responsible for protein degradation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  <a:cs typeface="Arial" charset="0"/>
                        </a:rPr>
                        <a:t>,,</a:t>
                      </a:r>
                      <a:r>
                        <a:rPr lang="en-US" sz="2000" dirty="0" smtClean="0"/>
                        <a:t>proteases)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Releases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a.a.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Activates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trans-aminases.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nduces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liver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trans-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aminases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487E0F-40A3-40F1-BBFB-54CDC0BDCB77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25" name="Group 113"/>
          <p:cNvGraphicFramePr>
            <a:graphicFrameLocks noGrp="1"/>
          </p:cNvGraphicFramePr>
          <p:nvPr>
            <p:ph/>
          </p:nvPr>
        </p:nvGraphicFramePr>
        <p:xfrm>
          <a:off x="381000" y="288925"/>
          <a:ext cx="8548717" cy="6139718"/>
        </p:xfrm>
        <a:graphic>
          <a:graphicData uri="http://schemas.openxmlformats.org/drawingml/2006/table">
            <a:tbl>
              <a:tblPr/>
              <a:tblGrid>
                <a:gridCol w="2134879"/>
                <a:gridCol w="1472330"/>
                <a:gridCol w="1325097"/>
                <a:gridCol w="1251480"/>
                <a:gridCol w="1177865"/>
                <a:gridCol w="1187066"/>
              </a:tblGrid>
              <a:tr h="862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Insulin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Glucagon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Epi-nephrine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Cortisol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G.H.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</a:tr>
              <a:tr h="1579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I-GLC consumption: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GLC entry &amp; GLC utilization &amp; storage: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35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II-GLC output: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Glycogenolysis &amp; gluconeogenesis.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5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Net effect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Hypo-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glycemic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hormone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Hyper-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glycemic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Hormone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Hyper-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glycemic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Hormone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Hyper-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glycemic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Hormone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Hyper-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glycemic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Hormone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605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Diabetes mellitus if: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 ,,,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hhh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hhh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hhh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hhh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5B62E-9779-4F03-BCAF-F0846277E002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71472" y="2101851"/>
            <a:ext cx="7772400" cy="1470025"/>
          </a:xfrm>
        </p:spPr>
        <p:txBody>
          <a:bodyPr/>
          <a:lstStyle/>
          <a:p>
            <a:pPr marL="571500" indent="-571500"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III. Integration of metabolism 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(Role of tissues)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B3431-CAEE-4168-96CF-8E3947C4F96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rgbClr val="C00000"/>
                </a:solidFill>
              </a:rPr>
              <a:t>Metabolism in tissues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85775" y="1189053"/>
            <a:ext cx="8229600" cy="4525963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tabLst>
                <a:tab pos="1943100" algn="l"/>
                <a:tab pos="4114800" algn="l"/>
              </a:tabLst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Liver</a:t>
            </a:r>
            <a:r>
              <a:rPr lang="en-US" sz="2400" dirty="0" smtClean="0"/>
              <a:t> is primarily responsible for glucose maintenance.  </a:t>
            </a:r>
          </a:p>
          <a:p>
            <a:pPr eaLnBrk="1" hangingPunct="1">
              <a:buFont typeface="Arial" pitchFamily="34" charset="0"/>
              <a:buChar char="•"/>
              <a:tabLst>
                <a:tab pos="1943100" algn="l"/>
                <a:tab pos="4114800" algn="l"/>
              </a:tabLst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Skeletal muscle</a:t>
            </a:r>
            <a:r>
              <a:rPr lang="en-US" sz="2400" dirty="0" smtClean="0"/>
              <a:t> contributes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alanine</a:t>
            </a:r>
            <a:r>
              <a:rPr lang="en-US" sz="2400" dirty="0" smtClean="0"/>
              <a:t> to liver for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gluconeogenesis</a:t>
            </a:r>
            <a:r>
              <a:rPr lang="en-US" sz="2400" b="1" i="1" dirty="0" smtClean="0">
                <a:solidFill>
                  <a:srgbClr val="00B050"/>
                </a:solidFill>
              </a:rPr>
              <a:t>, lactate </a:t>
            </a:r>
            <a:r>
              <a:rPr lang="en-US" sz="2400" dirty="0" smtClean="0"/>
              <a:t>during replenishment.</a:t>
            </a:r>
          </a:p>
          <a:p>
            <a:pPr eaLnBrk="1" hangingPunct="1">
              <a:buFont typeface="Arial" pitchFamily="34" charset="0"/>
              <a:buChar char="•"/>
              <a:tabLst>
                <a:tab pos="1943100" algn="l"/>
                <a:tab pos="4114800" algn="l"/>
              </a:tabLst>
              <a:defRPr/>
            </a:pP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0070C0"/>
                </a:solidFill>
              </a:rPr>
              <a:t>Adipose tissue </a:t>
            </a:r>
            <a:r>
              <a:rPr lang="en-US" sz="2400" dirty="0" smtClean="0"/>
              <a:t>donates </a:t>
            </a:r>
            <a:r>
              <a:rPr lang="en-US" sz="2400" b="1" i="1" dirty="0" smtClean="0">
                <a:solidFill>
                  <a:srgbClr val="00B050"/>
                </a:solidFill>
              </a:rPr>
              <a:t>fatty acids </a:t>
            </a:r>
            <a:r>
              <a:rPr lang="en-US" sz="2400" dirty="0" smtClean="0"/>
              <a:t>to liver for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ketogenesis</a:t>
            </a:r>
            <a:r>
              <a:rPr lang="en-US" sz="2400" dirty="0" smtClean="0"/>
              <a:t>.</a:t>
            </a:r>
          </a:p>
          <a:p>
            <a:pPr eaLnBrk="1" hangingPunct="1">
              <a:buFont typeface="Arial" pitchFamily="34" charset="0"/>
              <a:buChar char="•"/>
              <a:tabLst>
                <a:tab pos="1943100" algn="l"/>
                <a:tab pos="4114800" algn="l"/>
              </a:tabLst>
              <a:defRPr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Red blood cells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0070C0"/>
                </a:solidFill>
              </a:rPr>
              <a:t>retina</a:t>
            </a:r>
            <a:r>
              <a:rPr lang="en-US" sz="2400" dirty="0" smtClean="0"/>
              <a:t>, and</a:t>
            </a:r>
            <a:r>
              <a:rPr lang="en-US" sz="2400" b="1" dirty="0" smtClean="0">
                <a:solidFill>
                  <a:srgbClr val="0070C0"/>
                </a:solidFill>
              </a:rPr>
              <a:t> kidney </a:t>
            </a:r>
            <a:r>
              <a:rPr lang="en-US" sz="2400" dirty="0" smtClean="0"/>
              <a:t>donate </a:t>
            </a:r>
            <a:r>
              <a:rPr lang="en-US" sz="2400" b="1" i="1" dirty="0" smtClean="0">
                <a:solidFill>
                  <a:srgbClr val="00B050"/>
                </a:solidFill>
              </a:rPr>
              <a:t>lactate </a:t>
            </a:r>
            <a:r>
              <a:rPr lang="en-US" sz="2400" dirty="0" smtClean="0"/>
              <a:t>to liver for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gluconeogenesis</a:t>
            </a:r>
            <a:r>
              <a:rPr lang="en-US" sz="2400" dirty="0" smtClean="0"/>
              <a:t> (Cori cycle).</a:t>
            </a:r>
          </a:p>
          <a:p>
            <a:pPr eaLnBrk="1" hangingPunct="1">
              <a:buFont typeface="Arial" pitchFamily="34" charset="0"/>
              <a:buChar char="•"/>
              <a:tabLst>
                <a:tab pos="1943100" algn="l"/>
                <a:tab pos="4114800" algn="l"/>
              </a:tabLst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  Kidneys and intestines </a:t>
            </a:r>
            <a:r>
              <a:rPr lang="en-US" sz="2400" dirty="0" smtClean="0"/>
              <a:t>do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gluconeogenesis</a:t>
            </a:r>
            <a:r>
              <a:rPr lang="en-US" sz="2400" dirty="0" smtClean="0"/>
              <a:t> from </a:t>
            </a:r>
            <a:r>
              <a:rPr lang="en-US" sz="2400" b="1" i="1" dirty="0" smtClean="0">
                <a:solidFill>
                  <a:srgbClr val="00B050"/>
                </a:solidFill>
              </a:rPr>
              <a:t>lactate and glutamine.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Nutrient requirements of each tissue vary with types and quantities of enzymes present in cell</a:t>
            </a:r>
          </a:p>
          <a:p>
            <a:pPr eaLnBrk="1" hangingPunct="1">
              <a:buNone/>
              <a:tabLst>
                <a:tab pos="1943100" algn="l"/>
                <a:tab pos="4114800" algn="l"/>
              </a:tabLst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tabLst>
                <a:tab pos="1943100" algn="l"/>
                <a:tab pos="4114800" algn="l"/>
              </a:tabLst>
              <a:defRPr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E6AAA-3C7F-47AF-968B-F7368662CB7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rgbClr val="C00000"/>
                </a:solidFill>
              </a:rPr>
              <a:t>Metabolic Interactions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0491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Wingdings 2" pitchFamily="18" charset="2"/>
              <a:buChar char=""/>
            </a:pPr>
            <a:r>
              <a:rPr lang="en-US" sz="2400" dirty="0" smtClean="0"/>
              <a:t>Relationships among 5 components </a:t>
            </a:r>
            <a:r>
              <a:rPr lang="en-US" sz="2400" b="1" dirty="0" smtClean="0">
                <a:solidFill>
                  <a:srgbClr val="0070C0"/>
                </a:solidFill>
              </a:rPr>
              <a:t>change over 24-hour period.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609600" indent="-609600" eaLnBrk="1" hangingPunct="1">
              <a:buFont typeface="Wingdings 2" pitchFamily="18" charset="2"/>
              <a:buChar char=""/>
            </a:pPr>
            <a:r>
              <a:rPr lang="en-US" sz="2400" dirty="0" smtClean="0"/>
              <a:t>Body has 2 patterns of daily metabolic activity: </a:t>
            </a:r>
          </a:p>
          <a:p>
            <a:pPr marL="990600" lvl="1" indent="-533400" eaLnBrk="1" hangingPunct="1"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1. Absorptive state </a:t>
            </a:r>
            <a:r>
              <a:rPr lang="en-US" sz="2400" dirty="0" smtClean="0"/>
              <a:t>is the period following a meal when nutrient absorption is under way.</a:t>
            </a:r>
          </a:p>
          <a:p>
            <a:pPr marL="990600" lvl="1" indent="-533400" eaLnBrk="1" hangingPunct="1"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 marL="990600" lvl="1" indent="-533400" eaLnBrk="1" hangingPunct="1"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2. 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Postabsorptive</a:t>
            </a:r>
            <a:r>
              <a:rPr lang="en-US" sz="2400" b="1" u="sng" dirty="0" smtClean="0">
                <a:solidFill>
                  <a:srgbClr val="C00000"/>
                </a:solidFill>
              </a:rPr>
              <a:t> state </a:t>
            </a:r>
            <a:r>
              <a:rPr lang="en-US" sz="2400" dirty="0" smtClean="0"/>
              <a:t>is the period when nutrient absorption is not under way and the body relies on internal energy reserves.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59AD4-75FC-4611-B2B0-4D15A94AD4D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C00000"/>
                </a:solidFill>
              </a:rPr>
              <a:t>Metabolic Interactions</a:t>
            </a:r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1. Metabolism during absorptive state</a:t>
            </a:r>
            <a:r>
              <a:rPr lang="en-US" sz="3800" dirty="0" smtClean="0">
                <a:solidFill>
                  <a:srgbClr val="C00000"/>
                </a:solidFill>
              </a:rPr>
              <a:t/>
            </a:r>
            <a:br>
              <a:rPr lang="en-US" sz="3800" dirty="0" smtClean="0">
                <a:solidFill>
                  <a:srgbClr val="C00000"/>
                </a:solidFill>
              </a:rPr>
            </a:br>
            <a:endParaRPr lang="en-US" sz="3800" dirty="0" smtClean="0">
              <a:solidFill>
                <a:srgbClr val="C0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95263" y="1446213"/>
            <a:ext cx="8662987" cy="4911725"/>
          </a:xfrm>
        </p:spPr>
        <p:txBody>
          <a:bodyPr/>
          <a:lstStyle/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Soon after a meal </a:t>
            </a:r>
            <a:r>
              <a:rPr lang="en-US" sz="2400" b="1" dirty="0" smtClean="0">
                <a:solidFill>
                  <a:srgbClr val="0070C0"/>
                </a:solidFill>
              </a:rPr>
              <a:t>nutrients enter blood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Glucose, amino acids, and triglycerides in </a:t>
            </a:r>
            <a:r>
              <a:rPr lang="en-US" dirty="0" err="1" smtClean="0"/>
              <a:t>chylomicrons</a:t>
            </a:r>
            <a:endParaRPr lang="en-US" dirty="0" smtClean="0"/>
          </a:p>
          <a:p>
            <a:pPr lvl="2" eaLnBrk="1" hangingPunct="1">
              <a:buNone/>
              <a:defRPr/>
            </a:pPr>
            <a:endParaRPr lang="en-US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2 metabolic hallmarks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Oxidation of glucose </a:t>
            </a:r>
            <a:r>
              <a:rPr lang="en-US" dirty="0" smtClean="0"/>
              <a:t>for ATP production in all body cells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Storage of excess </a:t>
            </a:r>
            <a:r>
              <a:rPr lang="en-US" dirty="0" smtClean="0"/>
              <a:t>fuel molecules in </a:t>
            </a:r>
            <a:r>
              <a:rPr lang="en-US" dirty="0" err="1" smtClean="0"/>
              <a:t>hepatocytes</a:t>
            </a:r>
            <a:r>
              <a:rPr lang="en-US" dirty="0" smtClean="0"/>
              <a:t>, </a:t>
            </a:r>
            <a:r>
              <a:rPr lang="en-US" dirty="0" err="1" smtClean="0"/>
              <a:t>adipocytes</a:t>
            </a:r>
            <a:r>
              <a:rPr lang="en-US" dirty="0" smtClean="0"/>
              <a:t>, and skeletal muscle cells.</a:t>
            </a:r>
          </a:p>
          <a:p>
            <a:pPr lvl="2" eaLnBrk="1" hangingPunct="1">
              <a:buNone/>
              <a:defRPr/>
            </a:pPr>
            <a:endParaRPr lang="en-US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Pancreatic beta cells release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insulin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Promotes entry of glucose and amino acids into cells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C5337-130E-411A-B0BE-C16AF0BAAC3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Blood glucose level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28713"/>
            <a:ext cx="8501063" cy="52292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70C0"/>
                </a:solidFill>
              </a:rPr>
              <a:t>minute-by-minute adjustments </a:t>
            </a:r>
            <a:r>
              <a:rPr lang="en-US" sz="2400" dirty="0" smtClean="0"/>
              <a:t>that keep the blood glucose level involve the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actions of</a:t>
            </a:r>
            <a:r>
              <a:rPr lang="en-US" sz="2400" dirty="0" smtClean="0"/>
              <a:t>:</a:t>
            </a:r>
          </a:p>
          <a:p>
            <a:pPr eaLnBrk="1" hangingPunct="1">
              <a:defRPr/>
            </a:pPr>
            <a:r>
              <a:rPr lang="en-US" sz="2400" b="1" u="sng" dirty="0" smtClean="0">
                <a:solidFill>
                  <a:srgbClr val="C00000"/>
                </a:solidFill>
              </a:rPr>
              <a:t>Several hormones: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B050"/>
                </a:solidFill>
              </a:rPr>
              <a:t>Insulin</a:t>
            </a:r>
            <a:r>
              <a:rPr lang="en-US" sz="2400" dirty="0" smtClean="0"/>
              <a:t> - signals that blood glucose concentration is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than necessary.</a:t>
            </a:r>
            <a:endParaRPr lang="en-US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B050"/>
                </a:solidFill>
              </a:rPr>
              <a:t>Glucagon </a:t>
            </a:r>
            <a:r>
              <a:rPr lang="en-US" sz="2400" dirty="0" smtClean="0"/>
              <a:t>- signals that blood glucose is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low.</a:t>
            </a:r>
            <a:endParaRPr lang="en-US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B050"/>
                </a:solidFill>
              </a:rPr>
              <a:t>Epinephrine </a:t>
            </a:r>
            <a:r>
              <a:rPr lang="en-US" sz="2400" dirty="0" smtClean="0"/>
              <a:t>- released into the blood to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 the muscles, lungs, and heart for a burst of activity.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400" b="1" u="sng" dirty="0" smtClean="0">
                <a:solidFill>
                  <a:srgbClr val="C00000"/>
                </a:solidFill>
              </a:rPr>
              <a:t>Many tissues</a:t>
            </a:r>
            <a:r>
              <a:rPr lang="en-US" sz="2400" dirty="0" smtClean="0"/>
              <a:t>, primarily </a:t>
            </a:r>
            <a:r>
              <a:rPr lang="en-US" sz="2400" b="1" i="1" dirty="0" smtClean="0">
                <a:solidFill>
                  <a:srgbClr val="7030A0"/>
                </a:solidFill>
              </a:rPr>
              <a:t>liver</a:t>
            </a:r>
            <a:r>
              <a:rPr lang="en-US" sz="2400" dirty="0" smtClean="0"/>
              <a:t>, </a:t>
            </a:r>
            <a:r>
              <a:rPr lang="en-US" sz="2400" b="1" i="1" dirty="0" smtClean="0">
                <a:solidFill>
                  <a:srgbClr val="7030A0"/>
                </a:solidFill>
              </a:rPr>
              <a:t>muscle</a:t>
            </a:r>
            <a:r>
              <a:rPr lang="en-US" sz="2400" dirty="0" smtClean="0"/>
              <a:t>, and </a:t>
            </a:r>
            <a:r>
              <a:rPr lang="en-US" sz="2400" b="1" i="1" dirty="0" smtClean="0">
                <a:solidFill>
                  <a:srgbClr val="7030A0"/>
                </a:solidFill>
              </a:rPr>
              <a:t>adipose tissue.</a:t>
            </a:r>
          </a:p>
          <a:p>
            <a:pPr eaLnBrk="1" hangingPunct="1">
              <a:buFont typeface="Monotype Sorts"/>
              <a:buNone/>
              <a:defRPr/>
            </a:pPr>
            <a:r>
              <a:rPr lang="en-US" sz="24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58F50-FCD3-4F89-8085-A7BF1F01B0A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2875"/>
            <a:ext cx="8534400" cy="10668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C00000"/>
                </a:solidFill>
              </a:rPr>
              <a:t>1. Metabolism during  absorptive state</a:t>
            </a:r>
          </a:p>
        </p:txBody>
      </p:sp>
      <p:pic>
        <p:nvPicPr>
          <p:cNvPr id="14339" name="Picture 4" descr="D:\Figures\Labeled\CH25\FG25_15.jpg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38" y="1071563"/>
            <a:ext cx="8001000" cy="5786437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3D0E8-F49E-4344-A3D1-6994233E0E0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31925"/>
            <a:ext cx="8305800" cy="51403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70C0"/>
                </a:solidFill>
              </a:rPr>
              <a:t>About 4 hours </a:t>
            </a:r>
            <a:r>
              <a:rPr lang="en-US" sz="2200" dirty="0" smtClean="0"/>
              <a:t>after the last meal absorption in small intestine nearly complete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0070C0"/>
                </a:solidFill>
              </a:rPr>
              <a:t>Blood glucose levels start to fall.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Insulin </a:t>
            </a:r>
            <a:r>
              <a:rPr lang="en-US" sz="2400" dirty="0" smtClean="0"/>
              <a:t>secretion falls.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b="1" i="1" dirty="0" smtClean="0">
                <a:solidFill>
                  <a:srgbClr val="00B050"/>
                </a:solidFill>
              </a:rPr>
              <a:t>Glucagon, epinephrine, and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glucocorticoids</a:t>
            </a:r>
            <a:r>
              <a:rPr lang="en-US" sz="2400" b="1" i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dominate.</a:t>
            </a:r>
            <a:endParaRPr lang="en-US" sz="2200" b="1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200" dirty="0" smtClean="0"/>
              <a:t>Main metabolic challenge to maintain normal blood glucose levels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Glucose production</a:t>
            </a:r>
          </a:p>
          <a:p>
            <a:pPr lvl="2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200" dirty="0" smtClean="0"/>
              <a:t>Breakdown of liver glycogen, </a:t>
            </a:r>
            <a:r>
              <a:rPr lang="en-US" sz="2200" dirty="0" err="1" smtClean="0"/>
              <a:t>lipolysis</a:t>
            </a:r>
            <a:r>
              <a:rPr lang="en-US" sz="2200" dirty="0" smtClean="0"/>
              <a:t>, </a:t>
            </a:r>
            <a:r>
              <a:rPr lang="en-US" sz="2200" dirty="0" err="1" smtClean="0"/>
              <a:t>gluconeogenesis</a:t>
            </a:r>
            <a:r>
              <a:rPr lang="en-US" sz="2200" dirty="0" smtClean="0"/>
              <a:t> using lactic acid and/or amino acids.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200" b="1" u="sng" dirty="0" smtClean="0">
                <a:solidFill>
                  <a:srgbClr val="C00000"/>
                </a:solidFill>
              </a:rPr>
              <a:t>Glucose conservation</a:t>
            </a:r>
          </a:p>
          <a:p>
            <a:pPr lvl="2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200" dirty="0" smtClean="0"/>
              <a:t>Oxidation of fatty acids, lactic acid, amino acids, </a:t>
            </a:r>
            <a:r>
              <a:rPr lang="en-US" sz="2200" dirty="0" err="1" smtClean="0"/>
              <a:t>ketone</a:t>
            </a:r>
            <a:r>
              <a:rPr lang="en-US" sz="2200" dirty="0" smtClean="0"/>
              <a:t> bodies and breakdown of muscle glycogen.</a:t>
            </a:r>
          </a:p>
          <a:p>
            <a:pPr lvl="2" algn="ctr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200" b="1" i="1" dirty="0" smtClean="0">
                <a:solidFill>
                  <a:srgbClr val="002060"/>
                </a:solidFill>
              </a:rPr>
              <a:t>[cells conserve energy by shifting to lipid based metabolism]</a:t>
            </a:r>
          </a:p>
          <a:p>
            <a:pPr lvl="2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C00000"/>
                </a:solidFill>
              </a:rPr>
              <a:t>Metabolic Interactions</a:t>
            </a:r>
            <a:br>
              <a:rPr lang="en-US" sz="3200" smtClean="0">
                <a:solidFill>
                  <a:srgbClr val="C00000"/>
                </a:solidFill>
              </a:rPr>
            </a:br>
            <a:r>
              <a:rPr lang="en-US" sz="3200" smtClean="0">
                <a:solidFill>
                  <a:srgbClr val="C00000"/>
                </a:solidFill>
              </a:rPr>
              <a:t>2. Postabsorptive state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C8430-BF26-43B2-993D-9EA604124C9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C00000"/>
                </a:solidFill>
              </a:rPr>
              <a:t>Ketone Bodies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04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err="1" smtClean="0"/>
              <a:t>Acetoacetic</a:t>
            </a:r>
            <a:r>
              <a:rPr lang="en-US" sz="2400" dirty="0" smtClean="0"/>
              <a:t> </a:t>
            </a:r>
            <a:r>
              <a:rPr lang="en-US" sz="2400" dirty="0" err="1" smtClean="0"/>
              <a:t>acis</a:t>
            </a:r>
            <a:r>
              <a:rPr lang="en-US" sz="2400" dirty="0" smtClean="0"/>
              <a:t>, </a:t>
            </a:r>
            <a:r>
              <a:rPr lang="el-GR" sz="2400" dirty="0" smtClean="0"/>
              <a:t>β</a:t>
            </a:r>
            <a:r>
              <a:rPr lang="en-US" sz="2400" dirty="0" smtClean="0"/>
              <a:t>-</a:t>
            </a:r>
            <a:r>
              <a:rPr lang="en-US" sz="2400" dirty="0" err="1" smtClean="0"/>
              <a:t>hydroxybutyrate</a:t>
            </a:r>
            <a:r>
              <a:rPr lang="en-US" sz="2400" dirty="0" smtClean="0"/>
              <a:t> &amp; acetone.</a:t>
            </a:r>
            <a:endParaRPr lang="ar-EG" sz="24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u="sng" dirty="0" smtClean="0"/>
              <a:t>Liver </a:t>
            </a:r>
            <a:r>
              <a:rPr lang="en-US" sz="2400" dirty="0" smtClean="0"/>
              <a:t>cells synthesizes </a:t>
            </a:r>
            <a:r>
              <a:rPr lang="en-US" sz="2400" dirty="0" err="1" smtClean="0"/>
              <a:t>ketone</a:t>
            </a:r>
            <a:r>
              <a:rPr lang="en-US" sz="2400" dirty="0" smtClean="0"/>
              <a:t> bodies but </a:t>
            </a:r>
            <a:r>
              <a:rPr lang="en-US" sz="2400" b="1" dirty="0" smtClean="0">
                <a:solidFill>
                  <a:srgbClr val="0070C0"/>
                </a:solidFill>
              </a:rPr>
              <a:t>do not </a:t>
            </a:r>
            <a:r>
              <a:rPr lang="en-US" sz="2400" b="1" dirty="0" err="1" smtClean="0">
                <a:solidFill>
                  <a:srgbClr val="0070C0"/>
                </a:solidFill>
              </a:rPr>
              <a:t>catabolize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ketone</a:t>
            </a:r>
            <a:r>
              <a:rPr lang="en-US" sz="2400" b="1" dirty="0" smtClean="0">
                <a:solidFill>
                  <a:srgbClr val="0070C0"/>
                </a:solidFill>
              </a:rPr>
              <a:t> bodies</a:t>
            </a:r>
            <a:r>
              <a:rPr lang="en-US" sz="2400" b="1" dirty="0" smtClean="0"/>
              <a:t>.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 smtClean="0"/>
              <a:t>compounds diffuse into general circulation to peripheral cells.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u="sng" dirty="0" smtClean="0"/>
              <a:t>Cells </a:t>
            </a:r>
            <a:r>
              <a:rPr lang="en-US" sz="2400" dirty="0" smtClean="0"/>
              <a:t>reconvert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ketone</a:t>
            </a:r>
            <a:r>
              <a:rPr lang="en-US" sz="2400" b="1" i="1" dirty="0" smtClean="0">
                <a:solidFill>
                  <a:srgbClr val="00B050"/>
                </a:solidFill>
              </a:rPr>
              <a:t> bodies </a:t>
            </a:r>
            <a:r>
              <a:rPr lang="en-US" sz="2400" dirty="0" smtClean="0"/>
              <a:t>to </a:t>
            </a:r>
            <a:r>
              <a:rPr lang="en-US" sz="2400" b="1" i="1" dirty="0" smtClean="0">
                <a:solidFill>
                  <a:srgbClr val="00B050"/>
                </a:solidFill>
              </a:rPr>
              <a:t>acetyl-</a:t>
            </a:r>
            <a:r>
              <a:rPr lang="en-US" sz="2400" b="1" i="1" dirty="0" err="1" smtClean="0">
                <a:solidFill>
                  <a:srgbClr val="00B050"/>
                </a:solidFill>
              </a:rPr>
              <a:t>CoA</a:t>
            </a:r>
            <a:r>
              <a:rPr lang="en-US" sz="2400" b="1" i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for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TCA cycle.</a:t>
            </a: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[Metabolic shift reserves circulating glucose for use by neurons]</a:t>
            </a: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u="sng" dirty="0" smtClean="0"/>
              <a:t>Fasting</a:t>
            </a:r>
            <a:r>
              <a:rPr lang="en-US" sz="2400" dirty="0" smtClean="0"/>
              <a:t> produces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ketosis.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Ketoacidosis</a:t>
            </a:r>
            <a:r>
              <a:rPr lang="en-US" sz="2400" dirty="0" smtClean="0"/>
              <a:t> : Is a dangerous drop in blood pH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 smtClean="0"/>
              <a:t>Brain uses </a:t>
            </a:r>
            <a:r>
              <a:rPr lang="en-US" sz="2400" dirty="0" err="1" smtClean="0"/>
              <a:t>ketone</a:t>
            </a:r>
            <a:r>
              <a:rPr lang="en-US" sz="2400" dirty="0" smtClean="0"/>
              <a:t> bodies.</a:t>
            </a:r>
            <a:endParaRPr lang="en-US" sz="24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A52BB-B941-4632-855E-49309F68A10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D:\Figures\Labeled\CH25\FG25_17.jpg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785813"/>
            <a:ext cx="8143875" cy="6072187"/>
          </a:xfrm>
          <a:noFill/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763"/>
            <a:ext cx="8534400" cy="1066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C00000"/>
                </a:solidFill>
              </a:rPr>
              <a:t>2. Metabolism during </a:t>
            </a:r>
            <a:r>
              <a:rPr lang="en-US" sz="3200" dirty="0" err="1" smtClean="0">
                <a:solidFill>
                  <a:srgbClr val="C00000"/>
                </a:solidFill>
              </a:rPr>
              <a:t>postabsorptive</a:t>
            </a:r>
            <a:r>
              <a:rPr lang="en-US" sz="3200" dirty="0" smtClean="0">
                <a:solidFill>
                  <a:srgbClr val="C00000"/>
                </a:solidFill>
              </a:rPr>
              <a:t>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DD584-D816-447D-ADC4-8DA7EAE4931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 idx="4294967295"/>
          </p:nvPr>
        </p:nvSpPr>
        <p:spPr>
          <a:xfrm>
            <a:off x="595313" y="131763"/>
            <a:ext cx="6477000" cy="868362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C00000"/>
                </a:solidFill>
              </a:rPr>
              <a:t>Summary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type="body" idx="4294967295"/>
          </p:nvPr>
        </p:nvSpPr>
        <p:spPr>
          <a:xfrm>
            <a:off x="428625" y="908720"/>
            <a:ext cx="7800975" cy="4733925"/>
          </a:xfrm>
        </p:spPr>
        <p:txBody>
          <a:bodyPr/>
          <a:lstStyle/>
          <a:p>
            <a:pPr marL="365125" indent="-282575" eaLnBrk="1" hangingPunct="1">
              <a:buFont typeface="Wingdings 2" pitchFamily="18" charset="2"/>
              <a:buChar char=""/>
            </a:pPr>
            <a:r>
              <a:rPr lang="en-US" sz="2400" b="1" dirty="0" smtClean="0">
                <a:solidFill>
                  <a:srgbClr val="C00000"/>
                </a:solidFill>
              </a:rPr>
              <a:t>Ingestion of excess kilocalories </a:t>
            </a:r>
          </a:p>
          <a:p>
            <a:pPr marL="639763" lvl="1" indent="-236538" eaLnBrk="1" hangingPunct="1">
              <a:buFont typeface="Verdana" pitchFamily="34" charset="0"/>
              <a:buChar char="◦"/>
            </a:pPr>
            <a:r>
              <a:rPr lang="en-US" sz="2400" b="1" dirty="0" smtClean="0">
                <a:solidFill>
                  <a:srgbClr val="0070C0"/>
                </a:solidFill>
              </a:rPr>
              <a:t>Anabolic metabolism</a:t>
            </a:r>
          </a:p>
          <a:p>
            <a:pPr marL="639763" lvl="1" indent="-236538" eaLnBrk="1" hangingPunct="1">
              <a:buFont typeface="Verdana" pitchFamily="34" charset="0"/>
              <a:buChar char="◦"/>
            </a:pPr>
            <a:r>
              <a:rPr lang="en-US" sz="2400" dirty="0" smtClean="0"/>
              <a:t>Excess energy from carbohydrates, proteins and fats are converted to fat and </a:t>
            </a:r>
            <a:r>
              <a:rPr lang="en-US" sz="2400" b="1" dirty="0" smtClean="0">
                <a:solidFill>
                  <a:srgbClr val="0070C0"/>
                </a:solidFill>
              </a:rPr>
              <a:t>stored</a:t>
            </a:r>
          </a:p>
          <a:p>
            <a:pPr marL="365125" indent="-282575" eaLnBrk="1" hangingPunct="1">
              <a:buFont typeface="Wingdings 2" pitchFamily="18" charset="2"/>
              <a:buChar char=""/>
            </a:pPr>
            <a:r>
              <a:rPr lang="en-US" sz="2400" b="1" dirty="0" smtClean="0">
                <a:solidFill>
                  <a:srgbClr val="C00000"/>
                </a:solidFill>
              </a:rPr>
              <a:t>Fasting or starvation</a:t>
            </a:r>
          </a:p>
          <a:p>
            <a:pPr marL="639763" lvl="1" indent="-236538" eaLnBrk="1" hangingPunct="1">
              <a:buFont typeface="Verdana" pitchFamily="34" charset="0"/>
              <a:buChar char="◦"/>
            </a:pPr>
            <a:r>
              <a:rPr lang="en-US" sz="2400" b="1" dirty="0" smtClean="0">
                <a:solidFill>
                  <a:srgbClr val="0070C0"/>
                </a:solidFill>
              </a:rPr>
              <a:t>Catabolic metabolism</a:t>
            </a:r>
          </a:p>
          <a:p>
            <a:pPr marL="639763" lvl="1" indent="-236538" eaLnBrk="1" hangingPunct="1">
              <a:buFont typeface="Verdana" pitchFamily="34" charset="0"/>
              <a:buChar char="◦"/>
            </a:pPr>
            <a:r>
              <a:rPr lang="en-US" sz="2400" dirty="0" smtClean="0"/>
              <a:t>Fat is broken down to fatty acids. </a:t>
            </a:r>
          </a:p>
          <a:p>
            <a:pPr marL="639763" lvl="1" indent="-236538" eaLnBrk="1" hangingPunct="1">
              <a:buFont typeface="Verdana" pitchFamily="34" charset="0"/>
              <a:buChar char="◦"/>
            </a:pPr>
            <a:r>
              <a:rPr lang="en-US" sz="2400" dirty="0" smtClean="0"/>
              <a:t>Glycerol and amino acids maintain blood glucose.</a:t>
            </a:r>
          </a:p>
          <a:p>
            <a:pPr marL="639763" lvl="1" indent="-236538" eaLnBrk="1" hangingPunct="1">
              <a:buFont typeface="Verdana" pitchFamily="34" charset="0"/>
              <a:buChar char="◦"/>
            </a:pPr>
            <a:r>
              <a:rPr lang="en-US" sz="2400" dirty="0" smtClean="0"/>
              <a:t>Lack of glucose leads to formation of </a:t>
            </a:r>
            <a:r>
              <a:rPr lang="en-US" sz="2400" dirty="0" err="1" smtClean="0"/>
              <a:t>ketone</a:t>
            </a:r>
            <a:r>
              <a:rPr lang="en-US" sz="2400" dirty="0" smtClean="0"/>
              <a:t> bodies for energy.</a:t>
            </a:r>
          </a:p>
          <a:p>
            <a:pPr marL="639763" lvl="1" indent="-236538" eaLnBrk="1" hangingPunct="1">
              <a:buFont typeface="Verdana" pitchFamily="34" charset="0"/>
              <a:buChar char="◦"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Ketogenesis</a:t>
            </a:r>
            <a:r>
              <a:rPr lang="en-US" sz="2400" dirty="0" smtClean="0"/>
              <a:t> peaks </a:t>
            </a:r>
            <a:r>
              <a:rPr lang="en-US" sz="2400" u="sng" dirty="0" smtClean="0"/>
              <a:t>three days </a:t>
            </a:r>
            <a:r>
              <a:rPr lang="en-US" sz="2400" dirty="0" smtClean="0"/>
              <a:t>into fasting or limited carbohydrate intake</a:t>
            </a:r>
          </a:p>
          <a:p>
            <a:pPr marL="639763" lvl="1" indent="-236538" eaLnBrk="1" hangingPunct="1">
              <a:buFont typeface="Verdana" pitchFamily="34" charset="0"/>
              <a:buChar char="◦"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36412-4D43-47E8-9D6E-10E17508992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Fasting: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glucose production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435280" cy="4525963"/>
          </a:xfrm>
        </p:spPr>
        <p:txBody>
          <a:bodyPr/>
          <a:lstStyle/>
          <a:p>
            <a:r>
              <a:rPr lang="en-US" sz="2200" b="1" dirty="0" err="1" smtClean="0">
                <a:solidFill>
                  <a:srgbClr val="C00000"/>
                </a:solidFill>
              </a:rPr>
              <a:t>Glycogenolysis</a:t>
            </a:r>
            <a:r>
              <a:rPr lang="en-US" sz="2200" b="1" dirty="0" smtClean="0">
                <a:solidFill>
                  <a:srgbClr val="C00000"/>
                </a:solidFill>
              </a:rPr>
              <a:t>:</a:t>
            </a:r>
            <a:r>
              <a:rPr lang="en-US" sz="2200" dirty="0" smtClean="0"/>
              <a:t> about </a:t>
            </a:r>
            <a:r>
              <a:rPr lang="en-US" sz="2200" b="1" dirty="0" smtClean="0">
                <a:solidFill>
                  <a:srgbClr val="C00000"/>
                </a:solidFill>
              </a:rPr>
              <a:t>2-3 hr </a:t>
            </a:r>
            <a:r>
              <a:rPr lang="en-US" sz="2200" dirty="0" smtClean="0"/>
              <a:t>after a meal. The liver begins to break down</a:t>
            </a:r>
            <a:r>
              <a:rPr lang="ar-EG" sz="2200" dirty="0" smtClean="0"/>
              <a:t> </a:t>
            </a:r>
            <a:r>
              <a:rPr lang="en-US" sz="2200" dirty="0" smtClean="0"/>
              <a:t>its glycogen stores.</a:t>
            </a:r>
          </a:p>
          <a:p>
            <a:r>
              <a:rPr lang="en-US" sz="2200" b="1" dirty="0" err="1" smtClean="0">
                <a:solidFill>
                  <a:srgbClr val="C00000"/>
                </a:solidFill>
              </a:rPr>
              <a:t>Gluconeogenesis</a:t>
            </a:r>
            <a:r>
              <a:rPr lang="en-US" sz="2200" b="1" dirty="0" smtClean="0">
                <a:solidFill>
                  <a:srgbClr val="C00000"/>
                </a:solidFill>
              </a:rPr>
              <a:t>: </a:t>
            </a:r>
            <a:r>
              <a:rPr lang="en-US" sz="2200" dirty="0" smtClean="0"/>
              <a:t>after about </a:t>
            </a:r>
            <a:r>
              <a:rPr lang="en-US" sz="2200" b="1" dirty="0" smtClean="0">
                <a:solidFill>
                  <a:srgbClr val="C00000"/>
                </a:solidFill>
              </a:rPr>
              <a:t>4-6 hr </a:t>
            </a:r>
            <a:r>
              <a:rPr lang="en-US" sz="2200" dirty="0" smtClean="0"/>
              <a:t>of fasting, the liver begins </a:t>
            </a:r>
            <a:r>
              <a:rPr lang="en-US" sz="2200" dirty="0" err="1" smtClean="0"/>
              <a:t>gluconeogenesis</a:t>
            </a:r>
            <a:r>
              <a:rPr lang="en-US" sz="2200" dirty="0" smtClean="0"/>
              <a:t>. </a:t>
            </a:r>
            <a:endParaRPr lang="ar-EG" sz="2200" dirty="0" smtClean="0"/>
          </a:p>
          <a:p>
            <a:r>
              <a:rPr lang="en-US" sz="2200" dirty="0" smtClean="0"/>
              <a:t>Within </a:t>
            </a:r>
            <a:r>
              <a:rPr lang="en-US" sz="2200" b="1" dirty="0" smtClean="0">
                <a:solidFill>
                  <a:srgbClr val="C00000"/>
                </a:solidFill>
              </a:rPr>
              <a:t>30 hr</a:t>
            </a:r>
            <a:r>
              <a:rPr lang="en-US" sz="2200" dirty="0" smtClean="0"/>
              <a:t>, liver glycogen stores are depleted, leaving </a:t>
            </a:r>
            <a:r>
              <a:rPr lang="en-US" sz="2200" dirty="0" err="1" smtClean="0"/>
              <a:t>gluconeogenesis</a:t>
            </a:r>
            <a:r>
              <a:rPr lang="en-US" sz="2200" dirty="0" smtClean="0"/>
              <a:t> as the major process </a:t>
            </a:r>
            <a:r>
              <a:rPr lang="en-US" sz="2200" dirty="0" err="1" smtClean="0"/>
              <a:t>maintaing</a:t>
            </a:r>
            <a:r>
              <a:rPr lang="en-US" sz="2200" dirty="0" smtClean="0"/>
              <a:t> blood glucose levels.</a:t>
            </a:r>
          </a:p>
          <a:p>
            <a:r>
              <a:rPr lang="en-US" sz="2200" dirty="0" err="1" smtClean="0"/>
              <a:t>ketone</a:t>
            </a:r>
            <a:r>
              <a:rPr lang="en-US" sz="2200" dirty="0" smtClean="0"/>
              <a:t> bodies production by </a:t>
            </a:r>
            <a:r>
              <a:rPr lang="en-US" sz="2200" b="1" dirty="0" smtClean="0">
                <a:solidFill>
                  <a:srgbClr val="C00000"/>
                </a:solidFill>
              </a:rPr>
              <a:t>liver.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Muscles </a:t>
            </a:r>
            <a:r>
              <a:rPr lang="en-US" sz="2400" dirty="0" smtClean="0"/>
              <a:t>during fasting</a:t>
            </a:r>
            <a:r>
              <a:rPr lang="en-US" sz="22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Degradation of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 proteins </a:t>
            </a:r>
            <a:r>
              <a:rPr lang="en-US" sz="2200" dirty="0" smtClean="0"/>
              <a:t>(Ala., </a:t>
            </a:r>
            <a:r>
              <a:rPr lang="en-US" sz="2200" dirty="0" err="1" smtClean="0"/>
              <a:t>Gln</a:t>
            </a:r>
            <a:r>
              <a:rPr lang="en-US" sz="2200" dirty="0" smtClean="0"/>
              <a:t>.) go to liver for glucose or </a:t>
            </a:r>
            <a:r>
              <a:rPr lang="en-US" sz="2200" dirty="0" err="1" smtClean="0"/>
              <a:t>ketone</a:t>
            </a:r>
            <a:r>
              <a:rPr lang="en-US" sz="2200" dirty="0" smtClean="0"/>
              <a:t> bodies synthesis.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Muscle oxidizes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</a:t>
            </a:r>
            <a:r>
              <a:rPr lang="en-US" sz="2200" dirty="0" smtClean="0"/>
              <a:t> released from adipose T. and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ketones</a:t>
            </a:r>
            <a:r>
              <a:rPr lang="en-US" sz="2200" dirty="0" smtClean="0"/>
              <a:t> produced by liver.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B050"/>
                </a:solidFill>
              </a:rPr>
              <a:t>During exercise</a:t>
            </a:r>
            <a:r>
              <a:rPr lang="en-US" sz="2200" dirty="0" smtClean="0"/>
              <a:t>, muscle can use its own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sz="2200" dirty="0" smtClean="0"/>
              <a:t> as well as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glucose</a:t>
            </a:r>
            <a:r>
              <a:rPr lang="en-US" sz="2200" dirty="0" smtClean="0"/>
              <a:t>,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 </a:t>
            </a:r>
            <a:r>
              <a:rPr lang="en-US" sz="2200" dirty="0" smtClean="0"/>
              <a:t>and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ketones</a:t>
            </a:r>
            <a:r>
              <a:rPr lang="en-US" sz="2200" dirty="0" smtClean="0"/>
              <a:t> from blood.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C018D-B9C6-4643-B389-7E5CEF21A61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</a:rPr>
              <a:t>Prolonged fasting </a:t>
            </a:r>
            <a:r>
              <a:rPr lang="en-US" sz="3600" b="1" dirty="0" smtClean="0">
                <a:solidFill>
                  <a:srgbClr val="0070C0"/>
                </a:solidFill>
              </a:rPr>
              <a:t>(starvation)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0872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200" b="1" dirty="0" smtClean="0"/>
              <a:t>A. </a:t>
            </a:r>
            <a:r>
              <a:rPr lang="en-US" sz="2200" b="1" u="sng" dirty="0" smtClean="0"/>
              <a:t>Metabolic changes: </a:t>
            </a:r>
            <a:r>
              <a:rPr lang="en-US" sz="2200" dirty="0" smtClean="0"/>
              <a:t>After </a:t>
            </a: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3-5 days </a:t>
            </a:r>
            <a:r>
              <a:rPr lang="en-US" sz="2200" dirty="0" smtClean="0"/>
              <a:t>of fasting</a:t>
            </a:r>
          </a:p>
          <a:p>
            <a:r>
              <a:rPr 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</a:t>
            </a:r>
            <a:r>
              <a:rPr lang="en-US" sz="2200" dirty="0" smtClean="0"/>
              <a:t> decreases its use of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ketone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bodies </a:t>
            </a:r>
            <a:r>
              <a:rPr lang="en-US" sz="2200" dirty="0" smtClean="0"/>
              <a:t>and oxidizes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</a:t>
            </a:r>
            <a:r>
              <a:rPr lang="en-US" sz="2200" dirty="0" smtClean="0"/>
              <a:t> as its primary energy source.</a:t>
            </a:r>
          </a:p>
          <a:p>
            <a:r>
              <a:rPr 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</a:t>
            </a:r>
            <a:r>
              <a:rPr lang="en-US" sz="2200" dirty="0" smtClean="0"/>
              <a:t> decreases its use of glucose, although glucose is still the major fuel for brain.</a:t>
            </a:r>
          </a:p>
          <a:p>
            <a:r>
              <a:rPr 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</a:t>
            </a:r>
            <a:r>
              <a:rPr lang="en-US" sz="2200" dirty="0" smtClean="0"/>
              <a:t> </a:t>
            </a:r>
            <a:r>
              <a:rPr lang="en-US" sz="2200" dirty="0" err="1" smtClean="0"/>
              <a:t>gluconeogenesis</a:t>
            </a:r>
            <a:r>
              <a:rPr lang="en-US" sz="2200" dirty="0" smtClean="0"/>
              <a:t> decreases.</a:t>
            </a:r>
          </a:p>
          <a:p>
            <a:r>
              <a:rPr 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 protein </a:t>
            </a:r>
            <a:r>
              <a:rPr lang="en-US" sz="2200" dirty="0" smtClean="0"/>
              <a:t>is spared.</a:t>
            </a:r>
          </a:p>
          <a:p>
            <a:r>
              <a:rPr lang="en-US" sz="2200" b="1" dirty="0" smtClean="0">
                <a:solidFill>
                  <a:srgbClr val="C00000"/>
                </a:solidFill>
              </a:rPr>
              <a:t>Less urea </a:t>
            </a:r>
            <a:r>
              <a:rPr lang="en-US" sz="2200" dirty="0" smtClean="0"/>
              <a:t>is produced from amino acids nitrogen in starvation than after an overnight fast.</a:t>
            </a:r>
          </a:p>
          <a:p>
            <a:pPr marL="514350" indent="-514350">
              <a:buNone/>
            </a:pPr>
            <a:r>
              <a:rPr lang="en-US" sz="2200" b="1" dirty="0" smtClean="0"/>
              <a:t>B. </a:t>
            </a:r>
            <a:r>
              <a:rPr lang="en-US" sz="2200" b="1" u="sng" dirty="0" smtClean="0"/>
              <a:t>Fat is the primary fuel: </a:t>
            </a:r>
            <a:r>
              <a:rPr lang="en-US" sz="2200" dirty="0" smtClean="0"/>
              <a:t>The body uses its </a:t>
            </a:r>
            <a:r>
              <a:rPr lang="en-US" sz="2200" b="1" dirty="0" smtClean="0"/>
              <a:t>fat stores </a:t>
            </a:r>
            <a:r>
              <a:rPr lang="en-US" sz="2200" dirty="0" smtClean="0"/>
              <a:t>as its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source </a:t>
            </a:r>
            <a:r>
              <a:rPr lang="en-US" sz="2200" dirty="0" smtClean="0"/>
              <a:t>of energy during starvation, conserving functional protein.</a:t>
            </a:r>
          </a:p>
          <a:p>
            <a:pPr marL="514350" indent="-514350"/>
            <a:r>
              <a:rPr lang="en-US" sz="2200" dirty="0" smtClean="0"/>
              <a:t>Fats are </a:t>
            </a:r>
            <a:r>
              <a:rPr 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quantitatively</a:t>
            </a:r>
            <a:r>
              <a:rPr lang="en-US" sz="2200" dirty="0" smtClean="0"/>
              <a:t> the most important fuel in the body. The length of time that a person can survive without food depends mainly on the amount of fat stored in adipose T.</a:t>
            </a:r>
          </a:p>
          <a:p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5787261"/>
            <a:ext cx="2185214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C00000"/>
                </a:solidFill>
                <a:latin typeface="Brush Script MT" pitchFamily="66" charset="0"/>
                <a:cs typeface="Arial" pitchFamily="34" charset="0"/>
              </a:rPr>
              <a:t>Best wishes</a:t>
            </a:r>
            <a:endParaRPr lang="en-US" sz="2800" dirty="0">
              <a:solidFill>
                <a:srgbClr val="C00000"/>
              </a:solidFill>
              <a:latin typeface="Brush Script MT" pitchFamily="66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C00000"/>
                </a:solidFill>
                <a:latin typeface="Brush Script MT" pitchFamily="66" charset="0"/>
                <a:cs typeface="Arial" pitchFamily="34" charset="0"/>
              </a:rPr>
              <a:t>Dr.Eman</a:t>
            </a:r>
            <a:r>
              <a:rPr lang="en-US" sz="2800" dirty="0">
                <a:solidFill>
                  <a:srgbClr val="C00000"/>
                </a:solidFill>
                <a:latin typeface="Brush Script MT" pitchFamily="66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rush Script MT" pitchFamily="66" charset="0"/>
                <a:cs typeface="Arial" pitchFamily="34" charset="0"/>
              </a:rPr>
              <a:t>Shaat</a:t>
            </a:r>
            <a:endParaRPr lang="en-US" sz="2800" dirty="0">
              <a:solidFill>
                <a:srgbClr val="C00000"/>
              </a:solidFill>
              <a:latin typeface="Brush Script MT" pitchFamily="66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C018D-B9C6-4643-B389-7E5CEF21A61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1320800" y="400050"/>
            <a:ext cx="6604000" cy="685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3600" smtClean="0">
                <a:solidFill>
                  <a:srgbClr val="C00000"/>
                </a:solidFill>
              </a:rPr>
              <a:t>Glucose Homeostasis</a:t>
            </a:r>
          </a:p>
        </p:txBody>
      </p:sp>
      <p:pic>
        <p:nvPicPr>
          <p:cNvPr id="7171" name="Picture 6" descr="Glucose_homeostasis"/>
          <p:cNvPicPr>
            <a:picLocks noChangeAspect="1" noChangeArrowheads="1"/>
          </p:cNvPicPr>
          <p:nvPr/>
        </p:nvPicPr>
        <p:blipFill>
          <a:blip r:embed="rId3" cstate="print"/>
          <a:srcRect r="25723"/>
          <a:stretch>
            <a:fillRect/>
          </a:stretch>
        </p:blipFill>
        <p:spPr bwMode="auto">
          <a:xfrm>
            <a:off x="4857750" y="1428750"/>
            <a:ext cx="4071938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5D554-DD38-49F9-99D4-5079720F27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17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14313" y="1571625"/>
            <a:ext cx="4500562" cy="4714875"/>
          </a:xfrm>
          <a:noFill/>
        </p:spPr>
      </p:pic>
      <p:sp>
        <p:nvSpPr>
          <p:cNvPr id="10" name="Rectangle 9"/>
          <p:cNvSpPr/>
          <p:nvPr/>
        </p:nvSpPr>
        <p:spPr>
          <a:xfrm>
            <a:off x="5715000" y="4341813"/>
            <a:ext cx="949325" cy="71596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Some Facts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990600"/>
            <a:ext cx="8572500" cy="44386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The most important metabolic fuels </a:t>
            </a:r>
            <a:r>
              <a:rPr lang="en-US" sz="2400" dirty="0" smtClean="0"/>
              <a:t>are </a:t>
            </a:r>
            <a:r>
              <a:rPr lang="en-US" sz="2400" b="1" dirty="0" smtClean="0">
                <a:solidFill>
                  <a:srgbClr val="0070C0"/>
                </a:solidFill>
              </a:rPr>
              <a:t>glucose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70C0"/>
                </a:solidFill>
              </a:rPr>
              <a:t>fatty acids.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In normal circumstances</a:t>
            </a:r>
            <a:r>
              <a:rPr lang="en-US" sz="2400" dirty="0" smtClean="0"/>
              <a:t>, glucose is the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fuel </a:t>
            </a:r>
            <a:r>
              <a:rPr lang="en-US" sz="2400" b="1" i="1" dirty="0" smtClean="0">
                <a:solidFill>
                  <a:srgbClr val="00B050"/>
                </a:solidFill>
              </a:rPr>
              <a:t>by the brain.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Glucose</a:t>
            </a:r>
            <a:r>
              <a:rPr lang="en-US" sz="2400" dirty="0" smtClean="0"/>
              <a:t> is also preferentially used by </a:t>
            </a:r>
            <a:r>
              <a:rPr lang="en-US" sz="2400" b="1" i="1" dirty="0" smtClean="0">
                <a:solidFill>
                  <a:srgbClr val="00B050"/>
                </a:solidFill>
              </a:rPr>
              <a:t>muscle during the initial stages of exercise.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glycogen </a:t>
            </a:r>
            <a:r>
              <a:rPr lang="en-US" sz="2400" dirty="0" smtClean="0"/>
              <a:t>can supply glucose for no longer than 18h.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Gluconeogenesis</a:t>
            </a:r>
            <a:r>
              <a:rPr lang="en-US" sz="2400" dirty="0" smtClean="0"/>
              <a:t> provides glucose over longer periods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The caloric value of fats </a:t>
            </a:r>
            <a:r>
              <a:rPr lang="en-US" sz="2400" dirty="0" smtClean="0"/>
              <a:t>(9 Kcal/g) is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</a:t>
            </a:r>
            <a:r>
              <a:rPr lang="en-US" sz="2400" dirty="0" smtClean="0"/>
              <a:t> than that of either carbohydrate or protein (4 Kcal/g).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The body has a virtually </a:t>
            </a:r>
            <a:r>
              <a:rPr lang="en-US" sz="2400" b="1" dirty="0" smtClean="0">
                <a:solidFill>
                  <a:srgbClr val="0070C0"/>
                </a:solidFill>
              </a:rPr>
              <a:t>unlimited capacity </a:t>
            </a:r>
            <a:r>
              <a:rPr lang="en-US" sz="2400" dirty="0" smtClean="0"/>
              <a:t>for the accumulation of fats as adipose tissue triglycerides.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Fatty acids can support the body’s energy needs over </a:t>
            </a:r>
            <a:r>
              <a:rPr lang="en-US" sz="2400" b="1" dirty="0" smtClean="0">
                <a:solidFill>
                  <a:srgbClr val="0070C0"/>
                </a:solidFill>
              </a:rPr>
              <a:t>prolonged periods of time</a:t>
            </a:r>
            <a:r>
              <a:rPr lang="en-US" sz="2400" dirty="0" smtClean="0"/>
              <a:t>.  In extreme circumstances, humans can fast for as long as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60-90 days </a:t>
            </a:r>
            <a:r>
              <a:rPr lang="en-US" sz="2400" dirty="0" smtClean="0"/>
              <a:t>and obese persons longer.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885CD-C581-4F42-9F31-25F9D6730B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Hormonal regulation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785786" y="714356"/>
          <a:ext cx="750099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7828C-CC4F-4FF4-9FFA-A1190A94478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142875"/>
            <a:ext cx="7772400" cy="60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Hormones regulation of glucose: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Epinephrine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500062" y="842985"/>
            <a:ext cx="8501093" cy="5729287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300" dirty="0" smtClean="0"/>
              <a:t>Secreted by the </a:t>
            </a:r>
            <a:r>
              <a:rPr lang="en-US" sz="2300" b="1" dirty="0" smtClean="0">
                <a:solidFill>
                  <a:srgbClr val="0070C0"/>
                </a:solidFill>
              </a:rPr>
              <a:t>adrenal medulla </a:t>
            </a:r>
            <a:r>
              <a:rPr lang="en-US" sz="2300" dirty="0" smtClean="0"/>
              <a:t>in response to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stressful stimuli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smtClean="0"/>
              <a:t>(fear, excitement, hemorrhage, hypoxia, hypoglycemia, etc).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</a:t>
            </a:r>
            <a:r>
              <a:rPr lang="en-US" altLang="en-US" sz="2300" dirty="0" smtClean="0"/>
              <a:t> liver and muscle cells have receptors to epinephrine.</a:t>
            </a:r>
            <a:endParaRPr lang="en-US" sz="23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b="1" dirty="0" smtClean="0">
                <a:solidFill>
                  <a:srgbClr val="0070C0"/>
                </a:solidFill>
              </a:rPr>
              <a:t>Stimulates glucagon secretion 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b="1" dirty="0" smtClean="0">
                <a:solidFill>
                  <a:srgbClr val="0070C0"/>
                </a:solidFill>
              </a:rPr>
              <a:t>inhibits insulin secretion.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Metabolic effects: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300" b="1" u="sng" dirty="0" smtClean="0"/>
              <a:t>1. Carbohydrate metabolism: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b="1" dirty="0" err="1" smtClean="0">
                <a:solidFill>
                  <a:srgbClr val="C00000"/>
                </a:solidFill>
                <a:latin typeface="Wingdings 3" pitchFamily="18" charset="2"/>
              </a:rPr>
              <a:t>hhh</a:t>
            </a:r>
            <a:r>
              <a:rPr lang="en-US" sz="2300" dirty="0" smtClean="0"/>
              <a:t> </a:t>
            </a:r>
            <a:r>
              <a:rPr lang="en-US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 breakdown </a:t>
            </a:r>
            <a:r>
              <a:rPr lang="en-US" sz="2300" dirty="0" smtClean="0"/>
              <a:t>in the </a:t>
            </a:r>
            <a:r>
              <a:rPr lang="en-US" sz="2300" b="1" i="1" dirty="0" smtClean="0">
                <a:solidFill>
                  <a:srgbClr val="00B050"/>
                </a:solidFill>
              </a:rPr>
              <a:t>liver</a:t>
            </a:r>
            <a:r>
              <a:rPr lang="en-US" sz="2300" dirty="0" smtClean="0"/>
              <a:t> and </a:t>
            </a:r>
            <a:r>
              <a:rPr lang="en-US" sz="2300" b="1" i="1" dirty="0" smtClean="0">
                <a:solidFill>
                  <a:srgbClr val="00B050"/>
                </a:solidFill>
              </a:rPr>
              <a:t>muscle.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 3" pitchFamily="18" charset="2"/>
              </a:rPr>
              <a:t>&gt;&gt;&gt;</a:t>
            </a:r>
            <a:r>
              <a:rPr lang="en-US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glycogenesis</a:t>
            </a:r>
            <a:r>
              <a:rPr lang="en-US" sz="2300" dirty="0" smtClean="0"/>
              <a:t>. [epinephrine</a:t>
            </a:r>
            <a:r>
              <a:rPr lang="en-US" sz="2300" dirty="0" smtClean="0">
                <a:sym typeface="Symbol" pitchFamily="18" charset="2"/>
              </a:rPr>
              <a:t> </a:t>
            </a:r>
            <a:r>
              <a:rPr lang="en-US" sz="2300" dirty="0" err="1" smtClean="0">
                <a:sym typeface="Symbol" pitchFamily="18" charset="2"/>
              </a:rPr>
              <a:t>cAMP</a:t>
            </a:r>
            <a:r>
              <a:rPr lang="en-US" sz="2300" dirty="0" smtClean="0">
                <a:sym typeface="Symbol" pitchFamily="18" charset="2"/>
              </a:rPr>
              <a:t> </a:t>
            </a:r>
            <a:r>
              <a:rPr lang="en-US" sz="2300" dirty="0" err="1" smtClean="0">
                <a:sym typeface="Symbol" pitchFamily="18" charset="2"/>
              </a:rPr>
              <a:t>phosphorylates</a:t>
            </a:r>
            <a:r>
              <a:rPr lang="en-US" sz="2300" dirty="0" smtClean="0">
                <a:sym typeface="Symbol" pitchFamily="18" charset="2"/>
              </a:rPr>
              <a:t>/activates </a:t>
            </a:r>
            <a:r>
              <a:rPr lang="en-US" sz="2300" dirty="0" err="1" smtClean="0">
                <a:sym typeface="Symbol" pitchFamily="18" charset="2"/>
              </a:rPr>
              <a:t>phosphorylase</a:t>
            </a:r>
            <a:r>
              <a:rPr lang="en-US" sz="2300" dirty="0" smtClean="0">
                <a:sym typeface="Symbol" pitchFamily="18" charset="2"/>
              </a:rPr>
              <a:t>; </a:t>
            </a:r>
            <a:r>
              <a:rPr lang="en-US" sz="2300" dirty="0" err="1" smtClean="0">
                <a:sym typeface="Symbol" pitchFamily="18" charset="2"/>
              </a:rPr>
              <a:t>phosphorylates</a:t>
            </a:r>
            <a:r>
              <a:rPr lang="en-US" sz="2300" dirty="0" smtClean="0">
                <a:sym typeface="Symbol" pitchFamily="18" charset="2"/>
              </a:rPr>
              <a:t>/inactivates glycogen </a:t>
            </a:r>
            <a:r>
              <a:rPr lang="en-US" sz="2300" dirty="0" err="1" smtClean="0">
                <a:sym typeface="Symbol" pitchFamily="18" charset="2"/>
              </a:rPr>
              <a:t>synthase</a:t>
            </a:r>
            <a:r>
              <a:rPr lang="en-US" sz="2300" dirty="0" smtClean="0">
                <a:sym typeface="Symbol" pitchFamily="18" charset="2"/>
              </a:rPr>
              <a:t>].</a:t>
            </a:r>
          </a:p>
          <a:p>
            <a:pPr marL="233363" indent="-233363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altLang="en-US" sz="2300" dirty="0" smtClean="0"/>
              <a:t>Stimulates the breakdown of glycogen to G1P (which is converted to G6P). Increased G6P levels </a:t>
            </a:r>
            <a:r>
              <a:rPr lang="en-US" altLang="en-US" sz="2300" b="1" dirty="0" err="1" smtClean="0">
                <a:solidFill>
                  <a:srgbClr val="C00000"/>
                </a:solidFill>
                <a:latin typeface="Wingdings 3" pitchFamily="18" charset="2"/>
              </a:rPr>
              <a:t>hhh</a:t>
            </a:r>
            <a:r>
              <a:rPr lang="en-US" altLang="en-US" sz="2300" b="1" dirty="0" smtClean="0">
                <a:solidFill>
                  <a:srgbClr val="C00000"/>
                </a:solidFill>
                <a:latin typeface="Wingdings 3" pitchFamily="18" charset="2"/>
              </a:rPr>
              <a:t> </a:t>
            </a:r>
            <a:r>
              <a:rPr lang="en-US" altLang="en-US" sz="2300" b="1" dirty="0" smtClean="0">
                <a:solidFill>
                  <a:srgbClr val="C00000"/>
                </a:solidFill>
              </a:rPr>
              <a:t> the rate of </a:t>
            </a:r>
            <a:r>
              <a:rPr lang="en-US" altLang="en-US" sz="2300" b="1" dirty="0" err="1" smtClean="0">
                <a:solidFill>
                  <a:srgbClr val="C00000"/>
                </a:solidFill>
              </a:rPr>
              <a:t>glycolysis</a:t>
            </a:r>
            <a:r>
              <a:rPr lang="en-US" altLang="en-US" sz="2300" b="1" dirty="0" smtClean="0">
                <a:solidFill>
                  <a:srgbClr val="C00000"/>
                </a:solidFill>
              </a:rPr>
              <a:t> </a:t>
            </a:r>
            <a:r>
              <a:rPr lang="en-US" altLang="en-US" sz="2300" dirty="0" smtClean="0"/>
              <a:t>in muscle.</a:t>
            </a:r>
          </a:p>
          <a:p>
            <a:pPr marL="233363" indent="-233363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300" b="1" dirty="0" smtClean="0">
                <a:solidFill>
                  <a:srgbClr val="C00000"/>
                </a:solidFill>
                <a:latin typeface="Wingdings 3" pitchFamily="18" charset="2"/>
              </a:rPr>
              <a:t>&gt;&gt;&gt;</a:t>
            </a:r>
            <a:r>
              <a:rPr lang="en-US" sz="2300" b="1" dirty="0" smtClean="0">
                <a:solidFill>
                  <a:srgbClr val="C00000"/>
                </a:solidFill>
              </a:rPr>
              <a:t>  uptake of glucose </a:t>
            </a:r>
            <a:r>
              <a:rPr lang="en-US" sz="2300" dirty="0" smtClean="0"/>
              <a:t>by the tissues.</a:t>
            </a:r>
          </a:p>
          <a:p>
            <a:pPr marL="233363" indent="-233363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altLang="en-US" sz="2300" b="1" dirty="0" smtClean="0">
                <a:solidFill>
                  <a:srgbClr val="C00000"/>
                </a:solidFill>
              </a:rPr>
              <a:t> </a:t>
            </a:r>
            <a:r>
              <a:rPr lang="en-US" altLang="en-US" sz="2300" b="1" dirty="0" err="1" smtClean="0">
                <a:solidFill>
                  <a:srgbClr val="C00000"/>
                </a:solidFill>
                <a:latin typeface="Wingdings 3" pitchFamily="18" charset="2"/>
              </a:rPr>
              <a:t>hhh</a:t>
            </a:r>
            <a:r>
              <a:rPr lang="en-US" altLang="en-US" sz="2300" b="1" dirty="0" smtClean="0">
                <a:solidFill>
                  <a:srgbClr val="C00000"/>
                </a:solidFill>
              </a:rPr>
              <a:t> </a:t>
            </a:r>
            <a:r>
              <a:rPr lang="en-US" altLang="en-US" sz="2300" b="1" dirty="0" err="1" smtClean="0">
                <a:solidFill>
                  <a:srgbClr val="C00000"/>
                </a:solidFill>
              </a:rPr>
              <a:t>gluconeogenesis</a:t>
            </a:r>
            <a:r>
              <a:rPr lang="en-US" altLang="en-US" sz="2300" b="1" dirty="0" smtClean="0">
                <a:solidFill>
                  <a:srgbClr val="C00000"/>
                </a:solidFill>
              </a:rPr>
              <a:t>.</a:t>
            </a:r>
          </a:p>
          <a:p>
            <a:pPr marL="233363" indent="-233363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400" b="1" u="sng" dirty="0" smtClean="0"/>
              <a:t>2. lipid metabolism:</a:t>
            </a:r>
            <a:endParaRPr lang="en-US" sz="2400" b="1" u="sng" dirty="0" smtClean="0">
              <a:solidFill>
                <a:srgbClr val="C00000"/>
              </a:solidFill>
              <a:sym typeface="Symbol" pitchFamily="18" charset="2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 err="1" smtClean="0">
                <a:solidFill>
                  <a:srgbClr val="C00000"/>
                </a:solidFill>
                <a:latin typeface="Wingdings 3" pitchFamily="18" charset="2"/>
              </a:rPr>
              <a:t>hhh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 mobilization </a:t>
            </a:r>
            <a:r>
              <a:rPr lang="en-US" sz="2400" dirty="0" smtClean="0"/>
              <a:t>in </a:t>
            </a:r>
            <a:r>
              <a:rPr lang="en-US" sz="2400" b="1" i="1" dirty="0" smtClean="0">
                <a:solidFill>
                  <a:srgbClr val="00B050"/>
                </a:solidFill>
              </a:rPr>
              <a:t>adipose tissue</a:t>
            </a:r>
            <a:r>
              <a:rPr lang="en-US" sz="2400" dirty="0" smtClean="0"/>
              <a:t>, activating (via PKA) </a:t>
            </a:r>
            <a:r>
              <a:rPr lang="en-US" sz="2400" dirty="0" err="1" smtClean="0"/>
              <a:t>triacylglycerol</a:t>
            </a:r>
            <a:r>
              <a:rPr lang="en-US" sz="2400" dirty="0" smtClean="0"/>
              <a:t> lipase (tissue lipase; hormone-sensitive lipase; HSL).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 3" pitchFamily="18" charset="2"/>
              </a:rPr>
              <a:t>hhh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F.A. release and oxidation</a:t>
            </a:r>
            <a:r>
              <a:rPr lang="en-US" sz="2400" dirty="0" smtClean="0"/>
              <a:t>.</a:t>
            </a:r>
          </a:p>
          <a:p>
            <a:pPr algn="ctr" eaLnBrk="1" hangingPunct="1"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Increased secretion of adrenaline can produce D.M. (emotional or stress D.M.)</a:t>
            </a:r>
            <a:endParaRPr lang="en-US" sz="2200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04361-EAB1-42CE-B642-40C0D3755AE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390508"/>
            <a:ext cx="7772400" cy="60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C00000"/>
                </a:solidFill>
              </a:rPr>
              <a:t>Triglyceride metabolism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04361-EAB1-42CE-B642-40C0D3755AE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692948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63" y="142875"/>
            <a:ext cx="8320087" cy="60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C00000"/>
                </a:solidFill>
              </a:rPr>
              <a:t>Hormones that affect blood glucose: </a:t>
            </a:r>
            <a:r>
              <a:rPr 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Glucagon</a:t>
            </a:r>
            <a:r>
              <a:rPr lang="en-US" sz="3200" b="1" u="sng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785813"/>
            <a:ext cx="8286750" cy="5786437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Physical activity </a:t>
            </a:r>
            <a:r>
              <a:rPr lang="en-US" sz="2000" dirty="0" smtClean="0"/>
              <a:t>or </a:t>
            </a:r>
            <a:r>
              <a:rPr lang="en-US" sz="2000" b="1" dirty="0" smtClean="0">
                <a:solidFill>
                  <a:srgbClr val="0070C0"/>
                </a:solidFill>
              </a:rPr>
              <a:t>stress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70C0"/>
                </a:solidFill>
              </a:rPr>
              <a:t>several hours after carbohydrate intake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↓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</a:rPr>
              <a:t>Blood glucose levels fall </a:t>
            </a:r>
            <a:r>
              <a:rPr lang="en-US" sz="2000" dirty="0" smtClean="0"/>
              <a:t>because of utilization by brain and other tissues.</a:t>
            </a:r>
            <a:r>
              <a:rPr lang="en-US" altLang="en-US" sz="2000" dirty="0" smtClean="0"/>
              <a:t> (elevated glucagon is associated with the </a:t>
            </a:r>
            <a:r>
              <a:rPr lang="en-US" altLang="en-US" sz="2000" u="sng" dirty="0" smtClean="0"/>
              <a:t>fasted</a:t>
            </a:r>
            <a:r>
              <a:rPr lang="en-US" altLang="en-US" sz="2000" dirty="0" smtClean="0"/>
              <a:t> </a:t>
            </a:r>
            <a:r>
              <a:rPr lang="en-US" altLang="en-US" sz="2000" u="sng" dirty="0" smtClean="0"/>
              <a:t>state</a:t>
            </a:r>
            <a:r>
              <a:rPr lang="en-US" altLang="en-US" sz="2000" dirty="0" smtClean="0"/>
              <a:t>).</a:t>
            </a:r>
            <a:r>
              <a:rPr lang="en-US" sz="2000" dirty="0" smtClean="0"/>
              <a:t>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↓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Glucagon,</a:t>
            </a:r>
            <a:r>
              <a:rPr lang="en-US" sz="2000" dirty="0" smtClean="0"/>
              <a:t> is produced by the </a:t>
            </a:r>
            <a:r>
              <a:rPr lang="en-US" sz="2000" dirty="0" smtClean="0">
                <a:sym typeface="Symbol" pitchFamily="18" charset="2"/>
              </a:rPr>
              <a:t> cells of  islets of </a:t>
            </a:r>
            <a:r>
              <a:rPr lang="en-US" sz="2000" dirty="0" err="1" smtClean="0">
                <a:sym typeface="Symbol" pitchFamily="18" charset="2"/>
              </a:rPr>
              <a:t>Langerhans</a:t>
            </a:r>
            <a:r>
              <a:rPr lang="en-US" sz="2000" dirty="0" smtClean="0">
                <a:sym typeface="Symbol" pitchFamily="18" charset="2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2000" dirty="0" smtClean="0"/>
              <a:t>↓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2000" b="1" dirty="0" smtClean="0">
                <a:solidFill>
                  <a:srgbClr val="00B050"/>
                </a:solidFill>
              </a:rPr>
              <a:t>Only liver cells </a:t>
            </a:r>
            <a:r>
              <a:rPr lang="en-US" altLang="en-US" sz="2000" dirty="0" smtClean="0"/>
              <a:t>are rich in glucagon receptors.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2000" dirty="0" smtClean="0"/>
              <a:t>↓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en-US" sz="2000" dirty="0" smtClean="0"/>
              <a:t>Acts through formation of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u="sng" dirty="0" smtClean="0"/>
              <a:t>1. carbohydrate metabolism:</a:t>
            </a:r>
            <a:endParaRPr lang="en-US" sz="2000" b="1" dirty="0" smtClean="0">
              <a:sym typeface="Symbol" pitchFamily="18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70C0"/>
                </a:solidFill>
                <a:sym typeface="Symbol" pitchFamily="18" charset="2"/>
              </a:rPr>
              <a:t>Glucagon increases blood glucose in several ways:</a:t>
            </a:r>
          </a:p>
          <a:p>
            <a:pPr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000" dirty="0" smtClean="0"/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Wingdings 3" pitchFamily="18" charset="2"/>
              </a:rPr>
              <a:t>hhh</a:t>
            </a:r>
            <a:r>
              <a:rPr lang="en-US" sz="2000" b="1" dirty="0" smtClean="0">
                <a:solidFill>
                  <a:srgbClr val="C00000"/>
                </a:solidFill>
                <a:latin typeface="Wingdings 3" pitchFamily="18" charset="2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</a:rPr>
              <a:t>breakdown of liver glycogen.</a:t>
            </a:r>
          </a:p>
          <a:p>
            <a:pPr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000" dirty="0" smtClean="0">
                <a:solidFill>
                  <a:srgbClr val="FF00FF"/>
                </a:solidFill>
              </a:rPr>
              <a:t>       </a:t>
            </a:r>
            <a:r>
              <a:rPr lang="en-US" sz="2000" b="1" dirty="0" smtClean="0">
                <a:solidFill>
                  <a:srgbClr val="C00000"/>
                </a:solidFill>
              </a:rPr>
              <a:t>- inhibition of </a:t>
            </a:r>
            <a:r>
              <a:rPr lang="en-US" sz="2000" b="1" dirty="0" err="1" smtClean="0">
                <a:solidFill>
                  <a:srgbClr val="C00000"/>
                </a:solidFill>
              </a:rPr>
              <a:t>glycogenesis</a:t>
            </a:r>
            <a:r>
              <a:rPr lang="en-US" sz="2000" dirty="0" smtClean="0"/>
              <a:t>.</a:t>
            </a:r>
            <a:endParaRPr lang="en-US" sz="2000" b="1" i="1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000" dirty="0" smtClean="0"/>
              <a:t>	- </a:t>
            </a:r>
            <a:r>
              <a:rPr lang="en-US" sz="2000" b="1" i="1" dirty="0" smtClean="0">
                <a:solidFill>
                  <a:srgbClr val="C00000"/>
                </a:solidFill>
              </a:rPr>
              <a:t>inhibits glucose breakdown </a:t>
            </a:r>
            <a:r>
              <a:rPr lang="en-US" sz="2000" dirty="0" smtClean="0">
                <a:solidFill>
                  <a:srgbClr val="C00000"/>
                </a:solidFill>
              </a:rPr>
              <a:t>in liver (</a:t>
            </a:r>
            <a:r>
              <a:rPr lang="en-US" sz="2000" dirty="0" err="1" smtClean="0">
                <a:solidFill>
                  <a:srgbClr val="C00000"/>
                </a:solidFill>
              </a:rPr>
              <a:t>glycolysis</a:t>
            </a:r>
            <a:r>
              <a:rPr lang="en-US" sz="2000" dirty="0" smtClean="0">
                <a:solidFill>
                  <a:srgbClr val="C00000"/>
                </a:solidFill>
              </a:rPr>
              <a:t>).</a:t>
            </a:r>
          </a:p>
          <a:p>
            <a:pPr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000" dirty="0" smtClean="0"/>
              <a:t>	- </a:t>
            </a:r>
            <a:r>
              <a:rPr lang="en-US" sz="2000" b="1" dirty="0" err="1" smtClean="0">
                <a:solidFill>
                  <a:srgbClr val="C00000"/>
                </a:solidFill>
                <a:latin typeface="Wingdings 3" pitchFamily="18" charset="2"/>
              </a:rPr>
              <a:t>hhh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gluconeogenesis</a:t>
            </a:r>
            <a:r>
              <a:rPr lang="en-US" sz="2000" b="1" i="1" smtClean="0">
                <a:solidFill>
                  <a:srgbClr val="C00000"/>
                </a:solidFill>
              </a:rPr>
              <a:t>.</a:t>
            </a:r>
            <a:r>
              <a:rPr lang="en-US" sz="2000" b="1" smtClean="0">
                <a:solidFill>
                  <a:srgbClr val="000000"/>
                </a:solidFill>
                <a:latin typeface="Wingdings 3" pitchFamily="18" charset="2"/>
                <a:cs typeface="Times New Roman" pitchFamily="18" charset="0"/>
              </a:rPr>
              <a:t>  hhh </a:t>
            </a:r>
            <a:r>
              <a:rPr lang="en-US" sz="2000" b="1" i="1" smtClean="0">
                <a:solidFill>
                  <a:srgbClr val="000066"/>
                </a:solidFill>
                <a:cs typeface="Times New Roman" pitchFamily="18" charset="0"/>
              </a:rPr>
              <a:t>phosphoenolpyruvate carboxykinase</a:t>
            </a: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 and </a:t>
            </a:r>
            <a:r>
              <a:rPr lang="en-US" sz="2000" b="1" i="1" smtClean="0">
                <a:solidFill>
                  <a:srgbClr val="000066"/>
                </a:solidFill>
                <a:cs typeface="Times New Roman" pitchFamily="18" charset="0"/>
              </a:rPr>
              <a:t>fructose</a:t>
            </a: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="1" i="1" smtClean="0">
                <a:solidFill>
                  <a:srgbClr val="000066"/>
                </a:solidFill>
                <a:cs typeface="Times New Roman" pitchFamily="18" charset="0"/>
              </a:rPr>
              <a:t>1,6-bisphosphatase.</a:t>
            </a:r>
            <a:endParaRPr lang="en-US" sz="2000" b="1" i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u="sng" dirty="0" smtClean="0"/>
              <a:t>2. lipid metabolism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Glucagon stimulates </a:t>
            </a:r>
            <a:r>
              <a:rPr lang="en-US" sz="2000" dirty="0" smtClean="0"/>
              <a:t>fatty acid mobilization in adipose tissue.  (stimulates HSL)</a:t>
            </a:r>
          </a:p>
          <a:p>
            <a:pPr algn="ctr"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 Insulin/ glucagon ratio is the main regulator of blood  glucose ].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DD73D-3A8A-48DB-A5A3-3F3E3BB23EF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</TotalTime>
  <Words>2466</Words>
  <Application>Microsoft Office PowerPoint</Application>
  <PresentationFormat>On-screen Show (4:3)</PresentationFormat>
  <Paragraphs>522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Endocrine module Regulation of metabolism  Lecture Bio.8 (36 slides) I. Hormonal regulation of metabolism II. Regulation of different metabolic pathways III. Integration of metabolism (Role of tissues) </vt:lpstr>
      <vt:lpstr>Glucose homeostasis</vt:lpstr>
      <vt:lpstr>Blood glucose level</vt:lpstr>
      <vt:lpstr>Glucose Homeostasis</vt:lpstr>
      <vt:lpstr>Some Facts </vt:lpstr>
      <vt:lpstr>Hormonal regulation</vt:lpstr>
      <vt:lpstr>Hormones regulation of glucose: Epinephrine </vt:lpstr>
      <vt:lpstr>Triglyceride metabolism</vt:lpstr>
      <vt:lpstr>Hormones that affect blood glucose: Glucagon:</vt:lpstr>
      <vt:lpstr>**Anti-insulin hormones (glucagon, epinephrine and cortisol): hyperglycemic </vt:lpstr>
      <vt:lpstr>Hormones that affect blood glucose. Insulin:</vt:lpstr>
      <vt:lpstr>Hormones that affect blood glucose: Insulin</vt:lpstr>
      <vt:lpstr>Insulin: Metabolic Action:</vt:lpstr>
      <vt:lpstr>Thyroid hormone: thyroxine increases all aspects of metabolism.</vt:lpstr>
      <vt:lpstr>II. Regulation of different metabolic pathways: 1. glycolysis 2. gluconeogenesis 3. glycogen metabolism</vt:lpstr>
      <vt:lpstr>Slide 16</vt:lpstr>
      <vt:lpstr>Regulation of hexose transporters</vt:lpstr>
      <vt:lpstr>Regulation of gluconeogenesis</vt:lpstr>
      <vt:lpstr>**Anti-insulin hormones (glucagon, epinephrine and cortisol): hyperglycemic  2-(+)lipolysis (in adipose tissue)</vt:lpstr>
      <vt:lpstr>Cascade regulation of glycogen synthase activity</vt:lpstr>
      <vt:lpstr> Regulation of glycogensis &amp; glycogenolysis</vt:lpstr>
      <vt:lpstr>Slide 22</vt:lpstr>
      <vt:lpstr>Slide 23</vt:lpstr>
      <vt:lpstr>Slide 24</vt:lpstr>
      <vt:lpstr>Slide 25</vt:lpstr>
      <vt:lpstr> III. Integration of metabolism  (Role of tissues) </vt:lpstr>
      <vt:lpstr>Metabolism in tissues</vt:lpstr>
      <vt:lpstr>Metabolic Interactions</vt:lpstr>
      <vt:lpstr>Metabolic Interactions 1. Metabolism during absorptive state </vt:lpstr>
      <vt:lpstr>1. Metabolism during  absorptive state</vt:lpstr>
      <vt:lpstr>Metabolic Interactions 2. Postabsorptive state</vt:lpstr>
      <vt:lpstr>Ketone Bodies</vt:lpstr>
      <vt:lpstr>2. Metabolism during postabsorptive state</vt:lpstr>
      <vt:lpstr>Summary </vt:lpstr>
      <vt:lpstr>Fasting: glucose production </vt:lpstr>
      <vt:lpstr>Prolonged fasting (starvation)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SONY</dc:creator>
  <cp:lastModifiedBy>emans</cp:lastModifiedBy>
  <cp:revision>262</cp:revision>
  <dcterms:created xsi:type="dcterms:W3CDTF">2012-12-18T20:24:42Z</dcterms:created>
  <dcterms:modified xsi:type="dcterms:W3CDTF">2020-04-04T16:23:31Z</dcterms:modified>
</cp:coreProperties>
</file>