
<file path=[Content_Types].xml><?xml version="1.0" encoding="utf-8"?>
<Types xmlns="http://schemas.openxmlformats.org/package/2006/content-types">
  <Default Extension="fntdata" ContentType="application/x-fontdata"/>
  <Default Extension="jfif" ContentType="image/jpeg"/>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 /><Relationship Id="rId2" Type="http://schemas.openxmlformats.org/package/2006/relationships/metadata/core-properties" Target="docProps/core.xml" /><Relationship Id="rId1"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24" r:id="rId1"/>
  </p:sldMasterIdLst>
  <p:notesMasterIdLst>
    <p:notesMasterId r:id="rId70"/>
  </p:notesMasterIdLst>
  <p:sldIdLst>
    <p:sldId id="256" r:id="rId2"/>
    <p:sldId id="257" r:id="rId3"/>
    <p:sldId id="419" r:id="rId4"/>
    <p:sldId id="420" r:id="rId5"/>
    <p:sldId id="314" r:id="rId6"/>
    <p:sldId id="317" r:id="rId7"/>
    <p:sldId id="425" r:id="rId8"/>
    <p:sldId id="426" r:id="rId9"/>
    <p:sldId id="316" r:id="rId10"/>
    <p:sldId id="315" r:id="rId11"/>
    <p:sldId id="322" r:id="rId12"/>
    <p:sldId id="323" r:id="rId13"/>
    <p:sldId id="324" r:id="rId14"/>
    <p:sldId id="415" r:id="rId15"/>
    <p:sldId id="427" r:id="rId16"/>
    <p:sldId id="338" r:id="rId17"/>
    <p:sldId id="334" r:id="rId18"/>
    <p:sldId id="339" r:id="rId19"/>
    <p:sldId id="280" r:id="rId20"/>
    <p:sldId id="345" r:id="rId21"/>
    <p:sldId id="416" r:id="rId22"/>
    <p:sldId id="348" r:id="rId23"/>
    <p:sldId id="337" r:id="rId24"/>
    <p:sldId id="417" r:id="rId25"/>
    <p:sldId id="372" r:id="rId26"/>
    <p:sldId id="430" r:id="rId27"/>
    <p:sldId id="431" r:id="rId28"/>
    <p:sldId id="432" r:id="rId29"/>
    <p:sldId id="433" r:id="rId30"/>
    <p:sldId id="434" r:id="rId31"/>
    <p:sldId id="435" r:id="rId32"/>
    <p:sldId id="436" r:id="rId33"/>
    <p:sldId id="437" r:id="rId34"/>
    <p:sldId id="438" r:id="rId35"/>
    <p:sldId id="439" r:id="rId36"/>
    <p:sldId id="440" r:id="rId37"/>
    <p:sldId id="441" r:id="rId38"/>
    <p:sldId id="442" r:id="rId39"/>
    <p:sldId id="443" r:id="rId40"/>
    <p:sldId id="407" r:id="rId41"/>
    <p:sldId id="408" r:id="rId42"/>
    <p:sldId id="409" r:id="rId43"/>
    <p:sldId id="382" r:id="rId44"/>
    <p:sldId id="410" r:id="rId45"/>
    <p:sldId id="385" r:id="rId46"/>
    <p:sldId id="349" r:id="rId47"/>
    <p:sldId id="350" r:id="rId48"/>
    <p:sldId id="351" r:id="rId49"/>
    <p:sldId id="352" r:id="rId50"/>
    <p:sldId id="353" r:id="rId51"/>
    <p:sldId id="354" r:id="rId52"/>
    <p:sldId id="355" r:id="rId53"/>
    <p:sldId id="356" r:id="rId54"/>
    <p:sldId id="357" r:id="rId55"/>
    <p:sldId id="358" r:id="rId56"/>
    <p:sldId id="411" r:id="rId57"/>
    <p:sldId id="361" r:id="rId58"/>
    <p:sldId id="362" r:id="rId59"/>
    <p:sldId id="363" r:id="rId60"/>
    <p:sldId id="364" r:id="rId61"/>
    <p:sldId id="412" r:id="rId62"/>
    <p:sldId id="365" r:id="rId63"/>
    <p:sldId id="366" r:id="rId64"/>
    <p:sldId id="367" r:id="rId65"/>
    <p:sldId id="368" r:id="rId66"/>
    <p:sldId id="369" r:id="rId67"/>
    <p:sldId id="370" r:id="rId68"/>
    <p:sldId id="371" r:id="rId69"/>
  </p:sldIdLst>
  <p:sldSz cx="9144000" cy="5143500" type="screen16x9"/>
  <p:notesSz cx="6858000" cy="9144000"/>
  <p:embeddedFontLst>
    <p:embeddedFont>
      <p:font typeface="Agency FB" panose="020B0503020202020204" pitchFamily="34" charset="0"/>
      <p:regular r:id="rId71"/>
      <p:bold r:id="rId72"/>
    </p:embeddedFont>
    <p:embeddedFont>
      <p:font typeface="Arial Black" panose="020B0604020202020204" pitchFamily="34" charset="0"/>
      <p:bold r:id="rId73"/>
    </p:embeddedFont>
    <p:embeddedFont>
      <p:font typeface="Calibri" panose="020F0502020204030204" pitchFamily="34" charset="0"/>
      <p:regular r:id="rId74"/>
      <p:bold r:id="rId75"/>
      <p:italic r:id="rId76"/>
      <p:boldItalic r:id="rId77"/>
    </p:embeddedFont>
    <p:embeddedFont>
      <p:font typeface="Calibri Light" panose="020F0302020204030204" pitchFamily="34" charset="0"/>
      <p:regular r:id="rId78"/>
      <p:italic r:id="rId79"/>
    </p:embeddedFont>
    <p:embeddedFont>
      <p:font typeface="Caveat Brush" panose="02000000000000000000" pitchFamily="2" charset="0"/>
      <p:regular r:id="rId80"/>
    </p:embeddedFont>
    <p:embeddedFont>
      <p:font typeface="Gill Sans MT" panose="020B0502020104020203" pitchFamily="34" charset="0"/>
      <p:regular r:id="rId81"/>
      <p:bold r:id="rId82"/>
      <p:italic r:id="rId83"/>
      <p:boldItalic r:id="rId84"/>
    </p:embeddedFont>
    <p:embeddedFont>
      <p:font typeface="Ink Free" panose="02000000000000000000" pitchFamily="2" charset="0"/>
      <p:regular r:id="rId85"/>
    </p:embeddedFont>
    <p:embeddedFont>
      <p:font typeface="Montserrat" panose="02000000000000000000" pitchFamily="2" charset="0"/>
      <p:regular r:id="rId86"/>
      <p:bold r:id="rId87"/>
      <p:italic r:id="rId88"/>
      <p:boldItalic r:id="rId89"/>
    </p:embeddedFont>
    <p:embeddedFont>
      <p:font typeface="MV Boli" panose="02000000000000000000" pitchFamily="2" charset="0"/>
      <p:regular r:id="rId90"/>
    </p:embeddedFont>
    <p:embeddedFont>
      <p:font typeface="Open Sans" panose="02000000000000000000" pitchFamily="2" charset="0"/>
      <p:regular r:id="rId91"/>
      <p:bold r:id="rId92"/>
      <p:italic r:id="rId93"/>
      <p:boldItalic r:id="rId94"/>
    </p:embeddedFont>
    <p:embeddedFont>
      <p:font typeface="Raleway" pitchFamily="2" charset="0"/>
      <p:regular r:id="rId95"/>
      <p:bold r:id="rId96"/>
      <p:italic r:id="rId97"/>
      <p:boldItalic r:id="rId98"/>
    </p:embeddedFont>
    <p:embeddedFont>
      <p:font typeface="Roboto" panose="02000000000000000000" pitchFamily="2" charset="0"/>
      <p:regular r:id="rId99"/>
      <p:bold r:id="rId100"/>
      <p:italic r:id="rId101"/>
      <p:boldItalic r:id="rId102"/>
    </p:embeddedFont>
    <p:embeddedFont>
      <p:font typeface="Wingdings 3" pitchFamily="2" charset="2"/>
      <p:regular r:id="rId10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Default Section" id="{FC6595B3-7FB7-4A40-8B77-E8BC0F93B722}">
          <p14:sldIdLst>
            <p14:sldId id="256"/>
            <p14:sldId id="257"/>
            <p14:sldId id="419"/>
            <p14:sldId id="420"/>
            <p14:sldId id="314"/>
            <p14:sldId id="317"/>
            <p14:sldId id="425"/>
            <p14:sldId id="426"/>
            <p14:sldId id="316"/>
            <p14:sldId id="315"/>
            <p14:sldId id="322"/>
            <p14:sldId id="323"/>
            <p14:sldId id="324"/>
            <p14:sldId id="415"/>
            <p14:sldId id="427"/>
            <p14:sldId id="338"/>
            <p14:sldId id="334"/>
            <p14:sldId id="339"/>
            <p14:sldId id="280"/>
            <p14:sldId id="345"/>
            <p14:sldId id="416"/>
            <p14:sldId id="348"/>
            <p14:sldId id="337"/>
            <p14:sldId id="417"/>
            <p14:sldId id="372"/>
            <p14:sldId id="430"/>
            <p14:sldId id="431"/>
            <p14:sldId id="432"/>
            <p14:sldId id="433"/>
            <p14:sldId id="434"/>
            <p14:sldId id="435"/>
            <p14:sldId id="436"/>
            <p14:sldId id="437"/>
            <p14:sldId id="438"/>
            <p14:sldId id="439"/>
            <p14:sldId id="440"/>
            <p14:sldId id="441"/>
            <p14:sldId id="442"/>
            <p14:sldId id="443"/>
            <p14:sldId id="407"/>
            <p14:sldId id="408"/>
            <p14:sldId id="409"/>
            <p14:sldId id="382"/>
            <p14:sldId id="410"/>
            <p14:sldId id="385"/>
            <p14:sldId id="349"/>
            <p14:sldId id="350"/>
            <p14:sldId id="351"/>
            <p14:sldId id="352"/>
            <p14:sldId id="353"/>
            <p14:sldId id="354"/>
            <p14:sldId id="355"/>
            <p14:sldId id="356"/>
            <p14:sldId id="357"/>
            <p14:sldId id="358"/>
            <p14:sldId id="411"/>
            <p14:sldId id="361"/>
            <p14:sldId id="362"/>
            <p14:sldId id="363"/>
            <p14:sldId id="364"/>
            <p14:sldId id="412"/>
            <p14:sldId id="365"/>
            <p14:sldId id="366"/>
            <p14:sldId id="367"/>
            <p14:sldId id="368"/>
            <p14:sldId id="369"/>
            <p14:sldId id="370"/>
            <p14:sldId id="371"/>
          </p14:sldIdLst>
        </p14:section>
        <p14:section name="Untitled Section" id="{EE379601-DFCB-4236-9A77-0EA05C96CB06}">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789B"/>
    <a:srgbClr val="003399"/>
    <a:srgbClr val="000000"/>
    <a:srgbClr val="F2A7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27F0FE4-2382-4659-AF92-6A5C67B1D19E}">
  <a:tblStyle styleId="{127F0FE4-2382-4659-AF92-6A5C67B1D19E}"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706" autoAdjust="0"/>
    <p:restoredTop sz="95194" autoAdjust="0"/>
  </p:normalViewPr>
  <p:slideViewPr>
    <p:cSldViewPr snapToGrid="0">
      <p:cViewPr varScale="1">
        <p:scale>
          <a:sx n="164" d="100"/>
          <a:sy n="164" d="100"/>
        </p:scale>
        <p:origin x="138" y="198"/>
      </p:cViewPr>
      <p:guideLst>
        <p:guide orient="horz" pos="1620"/>
        <p:guide pos="2880"/>
      </p:guideLst>
    </p:cSldViewPr>
  </p:slideViewPr>
  <p:outlineViewPr>
    <p:cViewPr>
      <p:scale>
        <a:sx n="33" d="100"/>
        <a:sy n="33" d="100"/>
      </p:scale>
      <p:origin x="0" y="1092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 /><Relationship Id="rId21" Type="http://schemas.openxmlformats.org/officeDocument/2006/relationships/slide" Target="slides/slide20.xml" /><Relationship Id="rId42" Type="http://schemas.openxmlformats.org/officeDocument/2006/relationships/slide" Target="slides/slide41.xml" /><Relationship Id="rId47" Type="http://schemas.openxmlformats.org/officeDocument/2006/relationships/slide" Target="slides/slide46.xml" /><Relationship Id="rId63" Type="http://schemas.openxmlformats.org/officeDocument/2006/relationships/slide" Target="slides/slide62.xml" /><Relationship Id="rId68" Type="http://schemas.openxmlformats.org/officeDocument/2006/relationships/slide" Target="slides/slide67.xml" /><Relationship Id="rId84" Type="http://schemas.openxmlformats.org/officeDocument/2006/relationships/font" Target="fonts/font14.fntdata" /><Relationship Id="rId89" Type="http://schemas.openxmlformats.org/officeDocument/2006/relationships/font" Target="fonts/font19.fntdata" /><Relationship Id="rId7" Type="http://schemas.openxmlformats.org/officeDocument/2006/relationships/slide" Target="slides/slide6.xml" /><Relationship Id="rId71" Type="http://schemas.openxmlformats.org/officeDocument/2006/relationships/font" Target="fonts/font1.fntdata" /><Relationship Id="rId92" Type="http://schemas.openxmlformats.org/officeDocument/2006/relationships/font" Target="fonts/font22.fntdata" /><Relationship Id="rId2" Type="http://schemas.openxmlformats.org/officeDocument/2006/relationships/slide" Target="slides/slide1.xml" /><Relationship Id="rId16" Type="http://schemas.openxmlformats.org/officeDocument/2006/relationships/slide" Target="slides/slide15.xml" /><Relationship Id="rId29" Type="http://schemas.openxmlformats.org/officeDocument/2006/relationships/slide" Target="slides/slide28.xml" /><Relationship Id="rId107" Type="http://schemas.openxmlformats.org/officeDocument/2006/relationships/tableStyles" Target="tableStyles.xml" /><Relationship Id="rId11" Type="http://schemas.openxmlformats.org/officeDocument/2006/relationships/slide" Target="slides/slide10.xml" /><Relationship Id="rId24" Type="http://schemas.openxmlformats.org/officeDocument/2006/relationships/slide" Target="slides/slide23.xml" /><Relationship Id="rId32" Type="http://schemas.openxmlformats.org/officeDocument/2006/relationships/slide" Target="slides/slide31.xml" /><Relationship Id="rId37" Type="http://schemas.openxmlformats.org/officeDocument/2006/relationships/slide" Target="slides/slide36.xml" /><Relationship Id="rId40" Type="http://schemas.openxmlformats.org/officeDocument/2006/relationships/slide" Target="slides/slide39.xml" /><Relationship Id="rId45" Type="http://schemas.openxmlformats.org/officeDocument/2006/relationships/slide" Target="slides/slide44.xml" /><Relationship Id="rId53" Type="http://schemas.openxmlformats.org/officeDocument/2006/relationships/slide" Target="slides/slide52.xml" /><Relationship Id="rId58" Type="http://schemas.openxmlformats.org/officeDocument/2006/relationships/slide" Target="slides/slide57.xml" /><Relationship Id="rId66" Type="http://schemas.openxmlformats.org/officeDocument/2006/relationships/slide" Target="slides/slide65.xml" /><Relationship Id="rId74" Type="http://schemas.openxmlformats.org/officeDocument/2006/relationships/font" Target="fonts/font4.fntdata" /><Relationship Id="rId79" Type="http://schemas.openxmlformats.org/officeDocument/2006/relationships/font" Target="fonts/font9.fntdata" /><Relationship Id="rId87" Type="http://schemas.openxmlformats.org/officeDocument/2006/relationships/font" Target="fonts/font17.fntdata" /><Relationship Id="rId102" Type="http://schemas.openxmlformats.org/officeDocument/2006/relationships/font" Target="fonts/font32.fntdata" /><Relationship Id="rId5" Type="http://schemas.openxmlformats.org/officeDocument/2006/relationships/slide" Target="slides/slide4.xml" /><Relationship Id="rId61" Type="http://schemas.openxmlformats.org/officeDocument/2006/relationships/slide" Target="slides/slide60.xml" /><Relationship Id="rId82" Type="http://schemas.openxmlformats.org/officeDocument/2006/relationships/font" Target="fonts/font12.fntdata" /><Relationship Id="rId90" Type="http://schemas.openxmlformats.org/officeDocument/2006/relationships/font" Target="fonts/font20.fntdata" /><Relationship Id="rId95" Type="http://schemas.openxmlformats.org/officeDocument/2006/relationships/font" Target="fonts/font25.fntdata" /><Relationship Id="rId19" Type="http://schemas.openxmlformats.org/officeDocument/2006/relationships/slide" Target="slides/slide18.xml" /><Relationship Id="rId14" Type="http://schemas.openxmlformats.org/officeDocument/2006/relationships/slide" Target="slides/slide13.xml" /><Relationship Id="rId22" Type="http://schemas.openxmlformats.org/officeDocument/2006/relationships/slide" Target="slides/slide21.xml" /><Relationship Id="rId27" Type="http://schemas.openxmlformats.org/officeDocument/2006/relationships/slide" Target="slides/slide26.xml" /><Relationship Id="rId30" Type="http://schemas.openxmlformats.org/officeDocument/2006/relationships/slide" Target="slides/slide29.xml" /><Relationship Id="rId35" Type="http://schemas.openxmlformats.org/officeDocument/2006/relationships/slide" Target="slides/slide34.xml" /><Relationship Id="rId43" Type="http://schemas.openxmlformats.org/officeDocument/2006/relationships/slide" Target="slides/slide42.xml" /><Relationship Id="rId48" Type="http://schemas.openxmlformats.org/officeDocument/2006/relationships/slide" Target="slides/slide47.xml" /><Relationship Id="rId56" Type="http://schemas.openxmlformats.org/officeDocument/2006/relationships/slide" Target="slides/slide55.xml" /><Relationship Id="rId64" Type="http://schemas.openxmlformats.org/officeDocument/2006/relationships/slide" Target="slides/slide63.xml" /><Relationship Id="rId69" Type="http://schemas.openxmlformats.org/officeDocument/2006/relationships/slide" Target="slides/slide68.xml" /><Relationship Id="rId77" Type="http://schemas.openxmlformats.org/officeDocument/2006/relationships/font" Target="fonts/font7.fntdata" /><Relationship Id="rId100" Type="http://schemas.openxmlformats.org/officeDocument/2006/relationships/font" Target="fonts/font30.fntdata" /><Relationship Id="rId105" Type="http://schemas.openxmlformats.org/officeDocument/2006/relationships/viewProps" Target="viewProps.xml" /><Relationship Id="rId8" Type="http://schemas.openxmlformats.org/officeDocument/2006/relationships/slide" Target="slides/slide7.xml" /><Relationship Id="rId51" Type="http://schemas.openxmlformats.org/officeDocument/2006/relationships/slide" Target="slides/slide50.xml" /><Relationship Id="rId72" Type="http://schemas.openxmlformats.org/officeDocument/2006/relationships/font" Target="fonts/font2.fntdata" /><Relationship Id="rId80" Type="http://schemas.openxmlformats.org/officeDocument/2006/relationships/font" Target="fonts/font10.fntdata" /><Relationship Id="rId85" Type="http://schemas.openxmlformats.org/officeDocument/2006/relationships/font" Target="fonts/font15.fntdata" /><Relationship Id="rId93" Type="http://schemas.openxmlformats.org/officeDocument/2006/relationships/font" Target="fonts/font23.fntdata" /><Relationship Id="rId98" Type="http://schemas.openxmlformats.org/officeDocument/2006/relationships/font" Target="fonts/font28.fntdata" /><Relationship Id="rId3" Type="http://schemas.openxmlformats.org/officeDocument/2006/relationships/slide" Target="slides/slide2.xml" /><Relationship Id="rId12" Type="http://schemas.openxmlformats.org/officeDocument/2006/relationships/slide" Target="slides/slide11.xml" /><Relationship Id="rId17" Type="http://schemas.openxmlformats.org/officeDocument/2006/relationships/slide" Target="slides/slide16.xml" /><Relationship Id="rId25" Type="http://schemas.openxmlformats.org/officeDocument/2006/relationships/slide" Target="slides/slide24.xml" /><Relationship Id="rId33" Type="http://schemas.openxmlformats.org/officeDocument/2006/relationships/slide" Target="slides/slide32.xml" /><Relationship Id="rId38" Type="http://schemas.openxmlformats.org/officeDocument/2006/relationships/slide" Target="slides/slide37.xml" /><Relationship Id="rId46" Type="http://schemas.openxmlformats.org/officeDocument/2006/relationships/slide" Target="slides/slide45.xml" /><Relationship Id="rId59" Type="http://schemas.openxmlformats.org/officeDocument/2006/relationships/slide" Target="slides/slide58.xml" /><Relationship Id="rId67" Type="http://schemas.openxmlformats.org/officeDocument/2006/relationships/slide" Target="slides/slide66.xml" /><Relationship Id="rId103" Type="http://schemas.openxmlformats.org/officeDocument/2006/relationships/font" Target="fonts/font33.fntdata" /><Relationship Id="rId20" Type="http://schemas.openxmlformats.org/officeDocument/2006/relationships/slide" Target="slides/slide19.xml" /><Relationship Id="rId41" Type="http://schemas.openxmlformats.org/officeDocument/2006/relationships/slide" Target="slides/slide40.xml" /><Relationship Id="rId54" Type="http://schemas.openxmlformats.org/officeDocument/2006/relationships/slide" Target="slides/slide53.xml" /><Relationship Id="rId62" Type="http://schemas.openxmlformats.org/officeDocument/2006/relationships/slide" Target="slides/slide61.xml" /><Relationship Id="rId70" Type="http://schemas.openxmlformats.org/officeDocument/2006/relationships/notesMaster" Target="notesMasters/notesMaster1.xml" /><Relationship Id="rId75" Type="http://schemas.openxmlformats.org/officeDocument/2006/relationships/font" Target="fonts/font5.fntdata" /><Relationship Id="rId83" Type="http://schemas.openxmlformats.org/officeDocument/2006/relationships/font" Target="fonts/font13.fntdata" /><Relationship Id="rId88" Type="http://schemas.openxmlformats.org/officeDocument/2006/relationships/font" Target="fonts/font18.fntdata" /><Relationship Id="rId91" Type="http://schemas.openxmlformats.org/officeDocument/2006/relationships/font" Target="fonts/font21.fntdata" /><Relationship Id="rId96" Type="http://schemas.openxmlformats.org/officeDocument/2006/relationships/font" Target="fonts/font26.fntdata" /><Relationship Id="rId1" Type="http://schemas.openxmlformats.org/officeDocument/2006/relationships/slideMaster" Target="slideMasters/slideMaster1.xml" /><Relationship Id="rId6" Type="http://schemas.openxmlformats.org/officeDocument/2006/relationships/slide" Target="slides/slide5.xml" /><Relationship Id="rId15" Type="http://schemas.openxmlformats.org/officeDocument/2006/relationships/slide" Target="slides/slide14.xml" /><Relationship Id="rId23" Type="http://schemas.openxmlformats.org/officeDocument/2006/relationships/slide" Target="slides/slide22.xml" /><Relationship Id="rId28" Type="http://schemas.openxmlformats.org/officeDocument/2006/relationships/slide" Target="slides/slide27.xml" /><Relationship Id="rId36" Type="http://schemas.openxmlformats.org/officeDocument/2006/relationships/slide" Target="slides/slide35.xml" /><Relationship Id="rId49" Type="http://schemas.openxmlformats.org/officeDocument/2006/relationships/slide" Target="slides/slide48.xml" /><Relationship Id="rId57" Type="http://schemas.openxmlformats.org/officeDocument/2006/relationships/slide" Target="slides/slide56.xml" /><Relationship Id="rId106" Type="http://schemas.openxmlformats.org/officeDocument/2006/relationships/theme" Target="theme/theme1.xml" /><Relationship Id="rId10" Type="http://schemas.openxmlformats.org/officeDocument/2006/relationships/slide" Target="slides/slide9.xml" /><Relationship Id="rId31" Type="http://schemas.openxmlformats.org/officeDocument/2006/relationships/slide" Target="slides/slide30.xml" /><Relationship Id="rId44" Type="http://schemas.openxmlformats.org/officeDocument/2006/relationships/slide" Target="slides/slide43.xml" /><Relationship Id="rId52" Type="http://schemas.openxmlformats.org/officeDocument/2006/relationships/slide" Target="slides/slide51.xml" /><Relationship Id="rId60" Type="http://schemas.openxmlformats.org/officeDocument/2006/relationships/slide" Target="slides/slide59.xml" /><Relationship Id="rId65" Type="http://schemas.openxmlformats.org/officeDocument/2006/relationships/slide" Target="slides/slide64.xml" /><Relationship Id="rId73" Type="http://schemas.openxmlformats.org/officeDocument/2006/relationships/font" Target="fonts/font3.fntdata" /><Relationship Id="rId78" Type="http://schemas.openxmlformats.org/officeDocument/2006/relationships/font" Target="fonts/font8.fntdata" /><Relationship Id="rId81" Type="http://schemas.openxmlformats.org/officeDocument/2006/relationships/font" Target="fonts/font11.fntdata" /><Relationship Id="rId86" Type="http://schemas.openxmlformats.org/officeDocument/2006/relationships/font" Target="fonts/font16.fntdata" /><Relationship Id="rId94" Type="http://schemas.openxmlformats.org/officeDocument/2006/relationships/font" Target="fonts/font24.fntdata" /><Relationship Id="rId99" Type="http://schemas.openxmlformats.org/officeDocument/2006/relationships/font" Target="fonts/font29.fntdata" /><Relationship Id="rId101" Type="http://schemas.openxmlformats.org/officeDocument/2006/relationships/font" Target="fonts/font31.fntdata" /><Relationship Id="rId4" Type="http://schemas.openxmlformats.org/officeDocument/2006/relationships/slide" Target="slides/slide3.xml" /><Relationship Id="rId9" Type="http://schemas.openxmlformats.org/officeDocument/2006/relationships/slide" Target="slides/slide8.xml" /><Relationship Id="rId13" Type="http://schemas.openxmlformats.org/officeDocument/2006/relationships/slide" Target="slides/slide12.xml" /><Relationship Id="rId18" Type="http://schemas.openxmlformats.org/officeDocument/2006/relationships/slide" Target="slides/slide17.xml" /><Relationship Id="rId39" Type="http://schemas.openxmlformats.org/officeDocument/2006/relationships/slide" Target="slides/slide38.xml" /><Relationship Id="rId34" Type="http://schemas.openxmlformats.org/officeDocument/2006/relationships/slide" Target="slides/slide33.xml" /><Relationship Id="rId50" Type="http://schemas.openxmlformats.org/officeDocument/2006/relationships/slide" Target="slides/slide49.xml" /><Relationship Id="rId55" Type="http://schemas.openxmlformats.org/officeDocument/2006/relationships/slide" Target="slides/slide54.xml" /><Relationship Id="rId76" Type="http://schemas.openxmlformats.org/officeDocument/2006/relationships/font" Target="fonts/font6.fntdata" /><Relationship Id="rId97" Type="http://schemas.openxmlformats.org/officeDocument/2006/relationships/font" Target="fonts/font27.fntdata" /><Relationship Id="rId104" Type="http://schemas.openxmlformats.org/officeDocument/2006/relationships/presProps" Target="presProps.xml" /></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231904778"/>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 /><Relationship Id="rId1" Type="http://schemas.openxmlformats.org/officeDocument/2006/relationships/notesMaster" Target="../notesMasters/notesMaster1.xml" /></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8.xml" /><Relationship Id="rId1" Type="http://schemas.openxmlformats.org/officeDocument/2006/relationships/notesMaster" Target="../notesMasters/notesMaster1.xml" /></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9.xml" /><Relationship Id="rId1" Type="http://schemas.openxmlformats.org/officeDocument/2006/relationships/notesMaster" Target="../notesMasters/notesMaster1.xml" /></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0.xml" /><Relationship Id="rId1" Type="http://schemas.openxmlformats.org/officeDocument/2006/relationships/notesMaster" Target="../notesMasters/notesMaster1.xml" /></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1.xml" /><Relationship Id="rId1" Type="http://schemas.openxmlformats.org/officeDocument/2006/relationships/notesMaster" Target="../notesMasters/notesMaster1.xml" /></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2.xml" /><Relationship Id="rId1" Type="http://schemas.openxmlformats.org/officeDocument/2006/relationships/notesMaster" Target="../notesMasters/notesMaster1.xml" /></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3.xml" /><Relationship Id="rId1" Type="http://schemas.openxmlformats.org/officeDocument/2006/relationships/notesMaster" Target="../notesMasters/notesMaster1.xml" /></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4.xml" /><Relationship Id="rId1" Type="http://schemas.openxmlformats.org/officeDocument/2006/relationships/notesMaster" Target="../notesMasters/notesMaster1.xml" /></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5.xml" /><Relationship Id="rId1" Type="http://schemas.openxmlformats.org/officeDocument/2006/relationships/notesMaster" Target="../notesMasters/notesMaster1.xml" /></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7.xml" /><Relationship Id="rId1" Type="http://schemas.openxmlformats.org/officeDocument/2006/relationships/notesMaster" Target="../notesMasters/notesMaster1.xml" /></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8.xml" /><Relationship Id="rId1" Type="http://schemas.openxmlformats.org/officeDocument/2006/relationships/notesMaster" Target="../notesMasters/notesMaster1.xml" /></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 /><Relationship Id="rId1" Type="http://schemas.openxmlformats.org/officeDocument/2006/relationships/notesMaster" Target="../notesMasters/notesMaster1.xml" /></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9.xml" /><Relationship Id="rId1" Type="http://schemas.openxmlformats.org/officeDocument/2006/relationships/notesMaster" Target="../notesMasters/notesMaster1.xml" /></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2.xml" /><Relationship Id="rId1" Type="http://schemas.openxmlformats.org/officeDocument/2006/relationships/notesMaster" Target="../notesMasters/notesMaster1.xml" /></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3.xml" /><Relationship Id="rId1" Type="http://schemas.openxmlformats.org/officeDocument/2006/relationships/notesMaster" Target="../notesMasters/notesMaster1.xml" /></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 /><Relationship Id="rId1" Type="http://schemas.openxmlformats.org/officeDocument/2006/relationships/notesMaster" Target="../notesMasters/notesMaster1.xml" /></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 /><Relationship Id="rId1" Type="http://schemas.openxmlformats.org/officeDocument/2006/relationships/notesMaster" Target="../notesMasters/notesMaster1.xml" /></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 /><Relationship Id="rId1" Type="http://schemas.openxmlformats.org/officeDocument/2006/relationships/notesMaster" Target="../notesMasters/notesMaster1.xml" /></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2.xml" /><Relationship Id="rId1" Type="http://schemas.openxmlformats.org/officeDocument/2006/relationships/notesMaster" Target="../notesMasters/notesMaster1.xml" /></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3.xml" /><Relationship Id="rId1" Type="http://schemas.openxmlformats.org/officeDocument/2006/relationships/notesMaster" Target="../notesMasters/notesMaster1.xml" /></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6.xml" /><Relationship Id="rId1" Type="http://schemas.openxmlformats.org/officeDocument/2006/relationships/notesMaster" Target="../notesMasters/notesMaster1.xml" /></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7.xml" /><Relationship Id="rId1"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48"/>
        <p:cNvGrpSpPr/>
        <p:nvPr/>
      </p:nvGrpSpPr>
      <p:grpSpPr>
        <a:xfrm>
          <a:off x="0" y="0"/>
          <a:ext cx="0" cy="0"/>
          <a:chOff x="0" y="0"/>
          <a:chExt cx="0" cy="0"/>
        </a:xfrm>
      </p:grpSpPr>
      <p:sp>
        <p:nvSpPr>
          <p:cNvPr id="7149" name="Google Shape;7149;g9eef0a043f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50" name="Google Shape;7150;g9eef0a043f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98"/>
        <p:cNvGrpSpPr/>
        <p:nvPr/>
      </p:nvGrpSpPr>
      <p:grpSpPr>
        <a:xfrm>
          <a:off x="0" y="0"/>
          <a:ext cx="0" cy="0"/>
          <a:chOff x="0" y="0"/>
          <a:chExt cx="0" cy="0"/>
        </a:xfrm>
      </p:grpSpPr>
      <p:sp>
        <p:nvSpPr>
          <p:cNvPr id="7299" name="Google Shape;7299;g9eef0a043f_0_12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00" name="Google Shape;7300;g9eef0a043f_0_12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814080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05"/>
        <p:cNvGrpSpPr/>
        <p:nvPr/>
      </p:nvGrpSpPr>
      <p:grpSpPr>
        <a:xfrm>
          <a:off x="0" y="0"/>
          <a:ext cx="0" cy="0"/>
          <a:chOff x="0" y="0"/>
          <a:chExt cx="0" cy="0"/>
        </a:xfrm>
      </p:grpSpPr>
      <p:sp>
        <p:nvSpPr>
          <p:cNvPr id="7306" name="Google Shape;7306;g9eef0a043f_0_12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07" name="Google Shape;7307;g9eef0a043f_0_12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138189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16"/>
        <p:cNvGrpSpPr/>
        <p:nvPr/>
      </p:nvGrpSpPr>
      <p:grpSpPr>
        <a:xfrm>
          <a:off x="0" y="0"/>
          <a:ext cx="0" cy="0"/>
          <a:chOff x="0" y="0"/>
          <a:chExt cx="0" cy="0"/>
        </a:xfrm>
      </p:grpSpPr>
      <p:sp>
        <p:nvSpPr>
          <p:cNvPr id="7317" name="Google Shape;7317;g9eef0a043f_0_1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18" name="Google Shape;7318;g9eef0a043f_0_1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184616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55"/>
        <p:cNvGrpSpPr/>
        <p:nvPr/>
      </p:nvGrpSpPr>
      <p:grpSpPr>
        <a:xfrm>
          <a:off x="0" y="0"/>
          <a:ext cx="0" cy="0"/>
          <a:chOff x="0" y="0"/>
          <a:chExt cx="0" cy="0"/>
        </a:xfrm>
      </p:grpSpPr>
      <p:sp>
        <p:nvSpPr>
          <p:cNvPr id="7356" name="Google Shape;7356;g9eef0a043f_0_25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57" name="Google Shape;7357;g9eef0a043f_0_25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402693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51"/>
        <p:cNvGrpSpPr/>
        <p:nvPr/>
      </p:nvGrpSpPr>
      <p:grpSpPr>
        <a:xfrm>
          <a:off x="0" y="0"/>
          <a:ext cx="0" cy="0"/>
          <a:chOff x="0" y="0"/>
          <a:chExt cx="0" cy="0"/>
        </a:xfrm>
      </p:grpSpPr>
      <p:sp>
        <p:nvSpPr>
          <p:cNvPr id="7552" name="Google Shape;7552;g9eef0a043f_0_3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53" name="Google Shape;7553;g9eef0a043f_0_3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124043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4"/>
        <p:cNvGrpSpPr/>
        <p:nvPr/>
      </p:nvGrpSpPr>
      <p:grpSpPr>
        <a:xfrm>
          <a:off x="0" y="0"/>
          <a:ext cx="0" cy="0"/>
          <a:chOff x="0" y="0"/>
          <a:chExt cx="0" cy="0"/>
        </a:xfrm>
      </p:grpSpPr>
      <p:sp>
        <p:nvSpPr>
          <p:cNvPr id="8055" name="Google Shape;8055;g9eef0a043f_0_46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56" name="Google Shape;8056;g9eef0a043f_0_46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797765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97425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73"/>
        <p:cNvGrpSpPr/>
        <p:nvPr/>
      </p:nvGrpSpPr>
      <p:grpSpPr>
        <a:xfrm>
          <a:off x="0" y="0"/>
          <a:ext cx="0" cy="0"/>
          <a:chOff x="0" y="0"/>
          <a:chExt cx="0" cy="0"/>
        </a:xfrm>
      </p:grpSpPr>
      <p:sp>
        <p:nvSpPr>
          <p:cNvPr id="8574" name="Google Shape;8574;g9eef0a043f_0_80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75" name="Google Shape;8575;g9eef0a043f_0_80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831365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47"/>
        <p:cNvGrpSpPr/>
        <p:nvPr/>
      </p:nvGrpSpPr>
      <p:grpSpPr>
        <a:xfrm>
          <a:off x="0" y="0"/>
          <a:ext cx="0" cy="0"/>
          <a:chOff x="0" y="0"/>
          <a:chExt cx="0" cy="0"/>
        </a:xfrm>
      </p:grpSpPr>
      <p:sp>
        <p:nvSpPr>
          <p:cNvPr id="8848" name="Google Shape;8848;g9eef0a043f_0_87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49" name="Google Shape;8849;g9eef0a043f_0_87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541559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46"/>
        <p:cNvGrpSpPr/>
        <p:nvPr/>
      </p:nvGrpSpPr>
      <p:grpSpPr>
        <a:xfrm>
          <a:off x="0" y="0"/>
          <a:ext cx="0" cy="0"/>
          <a:chOff x="0" y="0"/>
          <a:chExt cx="0" cy="0"/>
        </a:xfrm>
      </p:grpSpPr>
      <p:sp>
        <p:nvSpPr>
          <p:cNvPr id="9247" name="Google Shape;9247;g9eef0a043f_2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48" name="Google Shape;9248;g9eef0a043f_2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735339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05"/>
        <p:cNvGrpSpPr/>
        <p:nvPr/>
      </p:nvGrpSpPr>
      <p:grpSpPr>
        <a:xfrm>
          <a:off x="0" y="0"/>
          <a:ext cx="0" cy="0"/>
          <a:chOff x="0" y="0"/>
          <a:chExt cx="0" cy="0"/>
        </a:xfrm>
      </p:grpSpPr>
      <p:sp>
        <p:nvSpPr>
          <p:cNvPr id="7206" name="Google Shape;7206;g9eef0a043f_0_7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07" name="Google Shape;7207;g9eef0a043f_0_7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02"/>
        <p:cNvGrpSpPr/>
        <p:nvPr/>
      </p:nvGrpSpPr>
      <p:grpSpPr>
        <a:xfrm>
          <a:off x="0" y="0"/>
          <a:ext cx="0" cy="0"/>
          <a:chOff x="0" y="0"/>
          <a:chExt cx="0" cy="0"/>
        </a:xfrm>
      </p:grpSpPr>
      <p:sp>
        <p:nvSpPr>
          <p:cNvPr id="9703" name="Google Shape;9703;g9eef0a043f_3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04" name="Google Shape;9704;g9eef0a043f_3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378332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13"/>
        <p:cNvGrpSpPr/>
        <p:nvPr/>
      </p:nvGrpSpPr>
      <p:grpSpPr>
        <a:xfrm>
          <a:off x="0" y="0"/>
          <a:ext cx="0" cy="0"/>
          <a:chOff x="0" y="0"/>
          <a:chExt cx="0" cy="0"/>
        </a:xfrm>
      </p:grpSpPr>
      <p:sp>
        <p:nvSpPr>
          <p:cNvPr id="9714" name="Google Shape;9714;g9eef0a043f_0_86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15" name="Google Shape;9715;g9eef0a043f_0_86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453264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53"/>
        <p:cNvGrpSpPr/>
        <p:nvPr/>
      </p:nvGrpSpPr>
      <p:grpSpPr>
        <a:xfrm>
          <a:off x="0" y="0"/>
          <a:ext cx="0" cy="0"/>
          <a:chOff x="0" y="0"/>
          <a:chExt cx="0" cy="0"/>
        </a:xfrm>
      </p:grpSpPr>
      <p:sp>
        <p:nvSpPr>
          <p:cNvPr id="9754" name="Google Shape;9754;g9eef0a043f_2_17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55" name="Google Shape;9755;g9eef0a043f_2_17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431913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73"/>
        <p:cNvGrpSpPr/>
        <p:nvPr/>
      </p:nvGrpSpPr>
      <p:grpSpPr>
        <a:xfrm>
          <a:off x="0" y="0"/>
          <a:ext cx="0" cy="0"/>
          <a:chOff x="0" y="0"/>
          <a:chExt cx="0" cy="0"/>
        </a:xfrm>
      </p:grpSpPr>
      <p:sp>
        <p:nvSpPr>
          <p:cNvPr id="8574" name="Google Shape;8574;g9eef0a043f_0_80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75" name="Google Shape;8575;g9eef0a043f_0_80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73"/>
        <p:cNvGrpSpPr/>
        <p:nvPr/>
      </p:nvGrpSpPr>
      <p:grpSpPr>
        <a:xfrm>
          <a:off x="0" y="0"/>
          <a:ext cx="0" cy="0"/>
          <a:chOff x="0" y="0"/>
          <a:chExt cx="0" cy="0"/>
        </a:xfrm>
      </p:grpSpPr>
      <p:sp>
        <p:nvSpPr>
          <p:cNvPr id="8574" name="Google Shape;8574;g9eef0a043f_0_80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75" name="Google Shape;8575;g9eef0a043f_0_80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48"/>
        <p:cNvGrpSpPr/>
        <p:nvPr/>
      </p:nvGrpSpPr>
      <p:grpSpPr>
        <a:xfrm>
          <a:off x="0" y="0"/>
          <a:ext cx="0" cy="0"/>
          <a:chOff x="0" y="0"/>
          <a:chExt cx="0" cy="0"/>
        </a:xfrm>
      </p:grpSpPr>
      <p:sp>
        <p:nvSpPr>
          <p:cNvPr id="7149" name="Google Shape;7149;g9eef0a043f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50" name="Google Shape;7150;g9eef0a043f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05"/>
        <p:cNvGrpSpPr/>
        <p:nvPr/>
      </p:nvGrpSpPr>
      <p:grpSpPr>
        <a:xfrm>
          <a:off x="0" y="0"/>
          <a:ext cx="0" cy="0"/>
          <a:chOff x="0" y="0"/>
          <a:chExt cx="0" cy="0"/>
        </a:xfrm>
      </p:grpSpPr>
      <p:sp>
        <p:nvSpPr>
          <p:cNvPr id="7206" name="Google Shape;7206;g9eef0a043f_0_7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07" name="Google Shape;7207;g9eef0a043f_0_7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820676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381000" y="685800"/>
            <a:ext cx="6096000" cy="3429000"/>
          </a:xfrm>
        </p:spPr>
      </p:sp>
      <p:sp>
        <p:nvSpPr>
          <p:cNvPr id="3" name="عنصر نائب للملاحظات 2"/>
          <p:cNvSpPr>
            <a:spLocks noGrp="1"/>
          </p:cNvSpPr>
          <p:nvPr>
            <p:ph type="body" idx="1"/>
          </p:nvPr>
        </p:nvSpPr>
        <p:spPr/>
        <p:txBody>
          <a:bodyPr/>
          <a:lstStyle/>
          <a:p>
            <a:endParaRPr lang="ar-JO" dirty="0"/>
          </a:p>
        </p:txBody>
      </p:sp>
    </p:spTree>
    <p:extLst>
      <p:ext uri="{BB962C8B-B14F-4D97-AF65-F5344CB8AC3E}">
        <p14:creationId xmlns:p14="http://schemas.microsoft.com/office/powerpoint/2010/main" val="37528842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48"/>
        <p:cNvGrpSpPr/>
        <p:nvPr/>
      </p:nvGrpSpPr>
      <p:grpSpPr>
        <a:xfrm>
          <a:off x="0" y="0"/>
          <a:ext cx="0" cy="0"/>
          <a:chOff x="0" y="0"/>
          <a:chExt cx="0" cy="0"/>
        </a:xfrm>
      </p:grpSpPr>
      <p:sp>
        <p:nvSpPr>
          <p:cNvPr id="7149" name="Google Shape;7149;g9eef0a043f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50" name="Google Shape;7150;g9eef0a043f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225546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05"/>
        <p:cNvGrpSpPr/>
        <p:nvPr/>
      </p:nvGrpSpPr>
      <p:grpSpPr>
        <a:xfrm>
          <a:off x="0" y="0"/>
          <a:ext cx="0" cy="0"/>
          <a:chOff x="0" y="0"/>
          <a:chExt cx="0" cy="0"/>
        </a:xfrm>
      </p:grpSpPr>
      <p:sp>
        <p:nvSpPr>
          <p:cNvPr id="7206" name="Google Shape;7206;g9eef0a043f_0_7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07" name="Google Shape;7207;g9eef0a043f_0_7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53658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0540A2-CC8E-45D9-83E9-69E322DE67F4}" type="datetimeFigureOut">
              <a:rPr lang="en-US" smtClean="0"/>
              <a:t>3/26/2023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A3BB1D-B7B8-490F-8A40-480DFF351FE1}" type="slidenum">
              <a:rPr lang="en-US" smtClean="0"/>
              <a:t>‹#›</a:t>
            </a:fld>
            <a:endParaRPr lang="en-US"/>
          </a:p>
        </p:txBody>
      </p:sp>
    </p:spTree>
    <p:extLst>
      <p:ext uri="{BB962C8B-B14F-4D97-AF65-F5344CB8AC3E}">
        <p14:creationId xmlns:p14="http://schemas.microsoft.com/office/powerpoint/2010/main" val="1093829013"/>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0540A2-CC8E-45D9-83E9-69E322DE67F4}" type="datetimeFigureOut">
              <a:rPr lang="en-US" smtClean="0"/>
              <a:t>3/26/2023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A3BB1D-B7B8-490F-8A40-480DFF351FE1}" type="slidenum">
              <a:rPr lang="en-US" smtClean="0"/>
              <a:t>‹#›</a:t>
            </a:fld>
            <a:endParaRPr lang="en-US"/>
          </a:p>
        </p:txBody>
      </p:sp>
    </p:spTree>
    <p:extLst>
      <p:ext uri="{BB962C8B-B14F-4D97-AF65-F5344CB8AC3E}">
        <p14:creationId xmlns:p14="http://schemas.microsoft.com/office/powerpoint/2010/main" val="2901220679"/>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0540A2-CC8E-45D9-83E9-69E322DE67F4}" type="datetimeFigureOut">
              <a:rPr lang="en-US" smtClean="0"/>
              <a:t>3/26/2023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A3BB1D-B7B8-490F-8A40-480DFF351FE1}" type="slidenum">
              <a:rPr lang="en-US" smtClean="0"/>
              <a:t>‹#›</a:t>
            </a:fld>
            <a:endParaRPr lang="en-US"/>
          </a:p>
        </p:txBody>
      </p:sp>
    </p:spTree>
    <p:extLst>
      <p:ext uri="{BB962C8B-B14F-4D97-AF65-F5344CB8AC3E}">
        <p14:creationId xmlns:p14="http://schemas.microsoft.com/office/powerpoint/2010/main" val="1925701348"/>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82"/>
        <p:cNvGrpSpPr/>
        <p:nvPr/>
      </p:nvGrpSpPr>
      <p:grpSpPr>
        <a:xfrm>
          <a:off x="0" y="0"/>
          <a:ext cx="0" cy="0"/>
          <a:chOff x="0" y="0"/>
          <a:chExt cx="0" cy="0"/>
        </a:xfrm>
      </p:grpSpPr>
      <p:sp>
        <p:nvSpPr>
          <p:cNvPr id="386" name="Google Shape;386;p4"/>
          <p:cNvSpPr txBox="1">
            <a:spLocks noGrp="1"/>
          </p:cNvSpPr>
          <p:nvPr>
            <p:ph type="body" idx="1"/>
          </p:nvPr>
        </p:nvSpPr>
        <p:spPr>
          <a:xfrm>
            <a:off x="713691" y="1343127"/>
            <a:ext cx="7710900" cy="3444000"/>
          </a:xfrm>
          <a:prstGeom prst="rect">
            <a:avLst/>
          </a:prstGeom>
        </p:spPr>
        <p:txBody>
          <a:bodyPr spcFirstLastPara="1" wrap="square" lIns="91425" tIns="91425" rIns="91425" bIns="91425" anchor="t" anchorCtr="0">
            <a:noAutofit/>
          </a:bodyPr>
          <a:lstStyle>
            <a:lvl1pPr marL="457200" lvl="0" indent="-323850" rtl="0">
              <a:lnSpc>
                <a:spcPct val="100000"/>
              </a:lnSpc>
              <a:spcBef>
                <a:spcPts val="0"/>
              </a:spcBef>
              <a:spcAft>
                <a:spcPts val="0"/>
              </a:spcAft>
              <a:buSzPts val="1500"/>
              <a:buAutoNum type="arabicPeriod"/>
              <a:defRPr sz="1200"/>
            </a:lvl1pPr>
            <a:lvl2pPr marL="914400" lvl="1" indent="-323850" rtl="0">
              <a:spcBef>
                <a:spcPts val="1600"/>
              </a:spcBef>
              <a:spcAft>
                <a:spcPts val="0"/>
              </a:spcAft>
              <a:buSzPts val="1500"/>
              <a:buAutoNum type="alphaLcPeriod"/>
              <a:defRPr/>
            </a:lvl2pPr>
            <a:lvl3pPr marL="1371600" lvl="2" indent="-323850" rtl="0">
              <a:spcBef>
                <a:spcPts val="1600"/>
              </a:spcBef>
              <a:spcAft>
                <a:spcPts val="0"/>
              </a:spcAft>
              <a:buSzPts val="1500"/>
              <a:buAutoNum type="romanLcPeriod"/>
              <a:defRPr/>
            </a:lvl3pPr>
            <a:lvl4pPr marL="1828800" lvl="3" indent="-323850" rtl="0">
              <a:spcBef>
                <a:spcPts val="1600"/>
              </a:spcBef>
              <a:spcAft>
                <a:spcPts val="0"/>
              </a:spcAft>
              <a:buSzPts val="1500"/>
              <a:buAutoNum type="arabicPeriod"/>
              <a:defRPr/>
            </a:lvl4pPr>
            <a:lvl5pPr marL="2286000" lvl="4" indent="-323850" rtl="0">
              <a:spcBef>
                <a:spcPts val="1600"/>
              </a:spcBef>
              <a:spcAft>
                <a:spcPts val="0"/>
              </a:spcAft>
              <a:buSzPts val="1500"/>
              <a:buAutoNum type="alphaLcPeriod"/>
              <a:defRPr/>
            </a:lvl5pPr>
            <a:lvl6pPr marL="2743200" lvl="5" indent="-323850" rtl="0">
              <a:spcBef>
                <a:spcPts val="1600"/>
              </a:spcBef>
              <a:spcAft>
                <a:spcPts val="0"/>
              </a:spcAft>
              <a:buSzPts val="1500"/>
              <a:buAutoNum type="romanLcPeriod"/>
              <a:defRPr/>
            </a:lvl6pPr>
            <a:lvl7pPr marL="3200400" lvl="6" indent="-323850" rtl="0">
              <a:spcBef>
                <a:spcPts val="1600"/>
              </a:spcBef>
              <a:spcAft>
                <a:spcPts val="0"/>
              </a:spcAft>
              <a:buSzPts val="1500"/>
              <a:buAutoNum type="arabicPeriod"/>
              <a:defRPr/>
            </a:lvl7pPr>
            <a:lvl8pPr marL="3657600" lvl="7" indent="-323850" rtl="0">
              <a:spcBef>
                <a:spcPts val="1600"/>
              </a:spcBef>
              <a:spcAft>
                <a:spcPts val="0"/>
              </a:spcAft>
              <a:buSzPts val="1500"/>
              <a:buAutoNum type="alphaLcPeriod"/>
              <a:defRPr/>
            </a:lvl8pPr>
            <a:lvl9pPr marL="4114800" lvl="8" indent="-323850" rtl="0">
              <a:spcBef>
                <a:spcPts val="1600"/>
              </a:spcBef>
              <a:spcAft>
                <a:spcPts val="1600"/>
              </a:spcAft>
              <a:buSzPts val="1500"/>
              <a:buAutoNum type="romanLcPeriod"/>
              <a:defRPr/>
            </a:lvl9pPr>
          </a:lstStyle>
          <a:p>
            <a:endParaRPr/>
          </a:p>
        </p:txBody>
      </p:sp>
      <p:sp>
        <p:nvSpPr>
          <p:cNvPr id="498" name="Google Shape;498;p4"/>
          <p:cNvSpPr txBox="1">
            <a:spLocks noGrp="1"/>
          </p:cNvSpPr>
          <p:nvPr>
            <p:ph type="title"/>
          </p:nvPr>
        </p:nvSpPr>
        <p:spPr>
          <a:xfrm>
            <a:off x="716550" y="655575"/>
            <a:ext cx="77109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5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Tree>
    <p:extLst>
      <p:ext uri="{BB962C8B-B14F-4D97-AF65-F5344CB8AC3E}">
        <p14:creationId xmlns:p14="http://schemas.microsoft.com/office/powerpoint/2010/main" val="42708475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873"/>
        <p:cNvGrpSpPr/>
        <p:nvPr/>
      </p:nvGrpSpPr>
      <p:grpSpPr>
        <a:xfrm>
          <a:off x="0" y="0"/>
          <a:ext cx="0" cy="0"/>
          <a:chOff x="0" y="0"/>
          <a:chExt cx="0" cy="0"/>
        </a:xfrm>
      </p:grpSpPr>
      <p:sp>
        <p:nvSpPr>
          <p:cNvPr id="875" name="Google Shape;875;p7"/>
          <p:cNvSpPr txBox="1">
            <a:spLocks noGrp="1"/>
          </p:cNvSpPr>
          <p:nvPr>
            <p:ph type="subTitle" idx="1"/>
          </p:nvPr>
        </p:nvSpPr>
        <p:spPr>
          <a:xfrm>
            <a:off x="1092629" y="2429150"/>
            <a:ext cx="3328200" cy="1594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876" name="Google Shape;876;p7"/>
          <p:cNvSpPr txBox="1">
            <a:spLocks noGrp="1"/>
          </p:cNvSpPr>
          <p:nvPr>
            <p:ph type="title"/>
          </p:nvPr>
        </p:nvSpPr>
        <p:spPr>
          <a:xfrm>
            <a:off x="869559" y="1757000"/>
            <a:ext cx="3551400" cy="99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5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7703219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2960"/>
        <p:cNvGrpSpPr/>
        <p:nvPr/>
      </p:nvGrpSpPr>
      <p:grpSpPr>
        <a:xfrm>
          <a:off x="0" y="0"/>
          <a:ext cx="0" cy="0"/>
          <a:chOff x="0" y="0"/>
          <a:chExt cx="0" cy="0"/>
        </a:xfrm>
      </p:grpSpPr>
      <p:sp>
        <p:nvSpPr>
          <p:cNvPr id="2962" name="Google Shape;2962;p19"/>
          <p:cNvSpPr txBox="1">
            <a:spLocks noGrp="1"/>
          </p:cNvSpPr>
          <p:nvPr>
            <p:ph type="subTitle" idx="1"/>
          </p:nvPr>
        </p:nvSpPr>
        <p:spPr>
          <a:xfrm>
            <a:off x="1483500" y="1709511"/>
            <a:ext cx="3858900" cy="485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500"/>
              <a:buChar char="●"/>
              <a:defRPr sz="2000" b="1">
                <a:latin typeface="Caveat Brush"/>
                <a:ea typeface="Caveat Brush"/>
                <a:cs typeface="Caveat Brush"/>
                <a:sym typeface="Caveat Brush"/>
              </a:defRPr>
            </a:lvl1pPr>
            <a:lvl2pPr lvl="1" algn="ctr" rtl="0">
              <a:lnSpc>
                <a:spcPct val="100000"/>
              </a:lnSpc>
              <a:spcBef>
                <a:spcPts val="0"/>
              </a:spcBef>
              <a:spcAft>
                <a:spcPts val="0"/>
              </a:spcAft>
              <a:buSzPts val="2800"/>
              <a:buChar char="○"/>
              <a:defRPr sz="2800"/>
            </a:lvl2pPr>
            <a:lvl3pPr lvl="2" algn="ctr" rtl="0">
              <a:lnSpc>
                <a:spcPct val="100000"/>
              </a:lnSpc>
              <a:spcBef>
                <a:spcPts val="0"/>
              </a:spcBef>
              <a:spcAft>
                <a:spcPts val="0"/>
              </a:spcAft>
              <a:buSzPts val="2800"/>
              <a:buChar char="■"/>
              <a:defRPr sz="2800"/>
            </a:lvl3pPr>
            <a:lvl4pPr lvl="3" algn="ctr" rtl="0">
              <a:lnSpc>
                <a:spcPct val="100000"/>
              </a:lnSpc>
              <a:spcBef>
                <a:spcPts val="0"/>
              </a:spcBef>
              <a:spcAft>
                <a:spcPts val="0"/>
              </a:spcAft>
              <a:buSzPts val="2800"/>
              <a:buChar char="●"/>
              <a:defRPr sz="2800"/>
            </a:lvl4pPr>
            <a:lvl5pPr lvl="4" algn="ctr" rtl="0">
              <a:lnSpc>
                <a:spcPct val="100000"/>
              </a:lnSpc>
              <a:spcBef>
                <a:spcPts val="0"/>
              </a:spcBef>
              <a:spcAft>
                <a:spcPts val="0"/>
              </a:spcAft>
              <a:buSzPts val="2800"/>
              <a:buChar char="○"/>
              <a:defRPr sz="2800"/>
            </a:lvl5pPr>
            <a:lvl6pPr lvl="5" algn="ctr" rtl="0">
              <a:lnSpc>
                <a:spcPct val="100000"/>
              </a:lnSpc>
              <a:spcBef>
                <a:spcPts val="0"/>
              </a:spcBef>
              <a:spcAft>
                <a:spcPts val="0"/>
              </a:spcAft>
              <a:buSzPts val="2800"/>
              <a:buChar char="■"/>
              <a:defRPr sz="2800"/>
            </a:lvl6pPr>
            <a:lvl7pPr lvl="6" algn="ctr" rtl="0">
              <a:lnSpc>
                <a:spcPct val="100000"/>
              </a:lnSpc>
              <a:spcBef>
                <a:spcPts val="0"/>
              </a:spcBef>
              <a:spcAft>
                <a:spcPts val="0"/>
              </a:spcAft>
              <a:buSzPts val="2800"/>
              <a:buChar char="●"/>
              <a:defRPr sz="2800"/>
            </a:lvl7pPr>
            <a:lvl8pPr lvl="7" algn="ctr" rtl="0">
              <a:lnSpc>
                <a:spcPct val="100000"/>
              </a:lnSpc>
              <a:spcBef>
                <a:spcPts val="0"/>
              </a:spcBef>
              <a:spcAft>
                <a:spcPts val="0"/>
              </a:spcAft>
              <a:buSzPts val="2800"/>
              <a:buChar char="○"/>
              <a:defRPr sz="2800"/>
            </a:lvl8pPr>
            <a:lvl9pPr lvl="8" algn="ctr" rtl="0">
              <a:lnSpc>
                <a:spcPct val="100000"/>
              </a:lnSpc>
              <a:spcBef>
                <a:spcPts val="0"/>
              </a:spcBef>
              <a:spcAft>
                <a:spcPts val="0"/>
              </a:spcAft>
              <a:buSzPts val="2800"/>
              <a:buChar char="■"/>
              <a:defRPr sz="2800"/>
            </a:lvl9pPr>
          </a:lstStyle>
          <a:p>
            <a:endParaRPr/>
          </a:p>
        </p:txBody>
      </p:sp>
      <p:sp>
        <p:nvSpPr>
          <p:cNvPr id="3187" name="Google Shape;3187;p19"/>
          <p:cNvSpPr txBox="1">
            <a:spLocks noGrp="1"/>
          </p:cNvSpPr>
          <p:nvPr>
            <p:ph type="title"/>
          </p:nvPr>
        </p:nvSpPr>
        <p:spPr>
          <a:xfrm>
            <a:off x="716550" y="655575"/>
            <a:ext cx="77109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5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3188" name="Google Shape;3188;p19"/>
          <p:cNvSpPr txBox="1">
            <a:spLocks noGrp="1"/>
          </p:cNvSpPr>
          <p:nvPr>
            <p:ph type="subTitle" idx="2"/>
          </p:nvPr>
        </p:nvSpPr>
        <p:spPr>
          <a:xfrm>
            <a:off x="1483500" y="2051620"/>
            <a:ext cx="6177000" cy="1547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500"/>
              <a:buChar char="●"/>
              <a:defRPr/>
            </a:lvl1pPr>
            <a:lvl2pPr lvl="1" algn="ctr" rtl="0">
              <a:lnSpc>
                <a:spcPct val="100000"/>
              </a:lnSpc>
              <a:spcBef>
                <a:spcPts val="0"/>
              </a:spcBef>
              <a:spcAft>
                <a:spcPts val="0"/>
              </a:spcAft>
              <a:buSzPts val="1500"/>
              <a:buChar char="○"/>
              <a:defRPr sz="1500"/>
            </a:lvl2pPr>
            <a:lvl3pPr lvl="2" algn="ctr" rtl="0">
              <a:lnSpc>
                <a:spcPct val="100000"/>
              </a:lnSpc>
              <a:spcBef>
                <a:spcPts val="1600"/>
              </a:spcBef>
              <a:spcAft>
                <a:spcPts val="0"/>
              </a:spcAft>
              <a:buSzPts val="1500"/>
              <a:buChar char="■"/>
              <a:defRPr sz="1500"/>
            </a:lvl3pPr>
            <a:lvl4pPr lvl="3" algn="ctr" rtl="0">
              <a:lnSpc>
                <a:spcPct val="100000"/>
              </a:lnSpc>
              <a:spcBef>
                <a:spcPts val="1600"/>
              </a:spcBef>
              <a:spcAft>
                <a:spcPts val="0"/>
              </a:spcAft>
              <a:buSzPts val="1500"/>
              <a:buChar char="●"/>
              <a:defRPr sz="1500"/>
            </a:lvl4pPr>
            <a:lvl5pPr lvl="4" algn="ctr" rtl="0">
              <a:lnSpc>
                <a:spcPct val="100000"/>
              </a:lnSpc>
              <a:spcBef>
                <a:spcPts val="1600"/>
              </a:spcBef>
              <a:spcAft>
                <a:spcPts val="0"/>
              </a:spcAft>
              <a:buSzPts val="1500"/>
              <a:buChar char="○"/>
              <a:defRPr sz="1500"/>
            </a:lvl5pPr>
            <a:lvl6pPr lvl="5" algn="ctr" rtl="0">
              <a:lnSpc>
                <a:spcPct val="100000"/>
              </a:lnSpc>
              <a:spcBef>
                <a:spcPts val="1600"/>
              </a:spcBef>
              <a:spcAft>
                <a:spcPts val="0"/>
              </a:spcAft>
              <a:buSzPts val="1500"/>
              <a:buChar char="■"/>
              <a:defRPr sz="1500"/>
            </a:lvl6pPr>
            <a:lvl7pPr lvl="6" algn="ctr" rtl="0">
              <a:lnSpc>
                <a:spcPct val="100000"/>
              </a:lnSpc>
              <a:spcBef>
                <a:spcPts val="1600"/>
              </a:spcBef>
              <a:spcAft>
                <a:spcPts val="0"/>
              </a:spcAft>
              <a:buSzPts val="1500"/>
              <a:buChar char="●"/>
              <a:defRPr sz="1500"/>
            </a:lvl7pPr>
            <a:lvl8pPr lvl="7" algn="ctr" rtl="0">
              <a:lnSpc>
                <a:spcPct val="100000"/>
              </a:lnSpc>
              <a:spcBef>
                <a:spcPts val="1600"/>
              </a:spcBef>
              <a:spcAft>
                <a:spcPts val="0"/>
              </a:spcAft>
              <a:buSzPts val="1500"/>
              <a:buChar char="○"/>
              <a:defRPr sz="1500"/>
            </a:lvl8pPr>
            <a:lvl9pPr lvl="8" algn="ctr" rtl="0">
              <a:lnSpc>
                <a:spcPct val="100000"/>
              </a:lnSpc>
              <a:spcBef>
                <a:spcPts val="1600"/>
              </a:spcBef>
              <a:spcAft>
                <a:spcPts val="1600"/>
              </a:spcAft>
              <a:buSzPts val="1500"/>
              <a:buChar char="■"/>
              <a:defRPr sz="1500"/>
            </a:lvl9pPr>
          </a:lstStyle>
          <a:p>
            <a:endParaRPr/>
          </a:p>
        </p:txBody>
      </p:sp>
    </p:spTree>
    <p:extLst>
      <p:ext uri="{BB962C8B-B14F-4D97-AF65-F5344CB8AC3E}">
        <p14:creationId xmlns:p14="http://schemas.microsoft.com/office/powerpoint/2010/main" val="29851393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473"/>
        <p:cNvGrpSpPr/>
        <p:nvPr/>
      </p:nvGrpSpPr>
      <p:grpSpPr>
        <a:xfrm>
          <a:off x="0" y="0"/>
          <a:ext cx="0" cy="0"/>
          <a:chOff x="0" y="0"/>
          <a:chExt cx="0" cy="0"/>
        </a:xfrm>
      </p:grpSpPr>
      <p:sp>
        <p:nvSpPr>
          <p:cNvPr id="1475" name="Google Shape;1475;p11"/>
          <p:cNvSpPr txBox="1">
            <a:spLocks noGrp="1"/>
          </p:cNvSpPr>
          <p:nvPr>
            <p:ph type="title" hasCustomPrompt="1"/>
          </p:nvPr>
        </p:nvSpPr>
        <p:spPr>
          <a:xfrm>
            <a:off x="980250" y="1629250"/>
            <a:ext cx="7183500" cy="13611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96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1476" name="Google Shape;1476;p11"/>
          <p:cNvSpPr txBox="1">
            <a:spLocks noGrp="1"/>
          </p:cNvSpPr>
          <p:nvPr>
            <p:ph type="body" idx="1"/>
          </p:nvPr>
        </p:nvSpPr>
        <p:spPr>
          <a:xfrm>
            <a:off x="1876425" y="3336725"/>
            <a:ext cx="5391300" cy="787500"/>
          </a:xfrm>
          <a:prstGeom prst="rect">
            <a:avLst/>
          </a:prstGeom>
        </p:spPr>
        <p:txBody>
          <a:bodyPr spcFirstLastPara="1" wrap="square" lIns="91425" tIns="91425" rIns="91425" bIns="91425" anchor="t" anchorCtr="0">
            <a:noAutofit/>
          </a:bodyPr>
          <a:lstStyle>
            <a:lvl1pPr marL="457200" lvl="0" indent="-323850" algn="ctr">
              <a:lnSpc>
                <a:spcPct val="100000"/>
              </a:lnSpc>
              <a:spcBef>
                <a:spcPts val="0"/>
              </a:spcBef>
              <a:spcAft>
                <a:spcPts val="0"/>
              </a:spcAft>
              <a:buSzPts val="1500"/>
              <a:buChar char="●"/>
              <a:defRPr sz="1700"/>
            </a:lvl1pPr>
            <a:lvl2pPr marL="914400" lvl="1" indent="-323850" algn="ctr">
              <a:spcBef>
                <a:spcPts val="0"/>
              </a:spcBef>
              <a:spcAft>
                <a:spcPts val="0"/>
              </a:spcAft>
              <a:buSzPts val="1500"/>
              <a:buChar char="○"/>
              <a:defRPr/>
            </a:lvl2pPr>
            <a:lvl3pPr marL="1371600" lvl="2" indent="-323850" algn="ctr">
              <a:spcBef>
                <a:spcPts val="1600"/>
              </a:spcBef>
              <a:spcAft>
                <a:spcPts val="0"/>
              </a:spcAft>
              <a:buSzPts val="1500"/>
              <a:buChar char="■"/>
              <a:defRPr/>
            </a:lvl3pPr>
            <a:lvl4pPr marL="1828800" lvl="3" indent="-323850" algn="ctr">
              <a:spcBef>
                <a:spcPts val="1600"/>
              </a:spcBef>
              <a:spcAft>
                <a:spcPts val="0"/>
              </a:spcAft>
              <a:buSzPts val="1500"/>
              <a:buChar char="●"/>
              <a:defRPr/>
            </a:lvl4pPr>
            <a:lvl5pPr marL="2286000" lvl="4" indent="-323850" algn="ctr">
              <a:spcBef>
                <a:spcPts val="1600"/>
              </a:spcBef>
              <a:spcAft>
                <a:spcPts val="0"/>
              </a:spcAft>
              <a:buSzPts val="1500"/>
              <a:buChar char="○"/>
              <a:defRPr/>
            </a:lvl5pPr>
            <a:lvl6pPr marL="2743200" lvl="5" indent="-323850" algn="ctr">
              <a:spcBef>
                <a:spcPts val="1600"/>
              </a:spcBef>
              <a:spcAft>
                <a:spcPts val="0"/>
              </a:spcAft>
              <a:buSzPts val="1500"/>
              <a:buChar char="■"/>
              <a:defRPr/>
            </a:lvl6pPr>
            <a:lvl7pPr marL="3200400" lvl="6" indent="-323850" algn="ctr">
              <a:spcBef>
                <a:spcPts val="1600"/>
              </a:spcBef>
              <a:spcAft>
                <a:spcPts val="0"/>
              </a:spcAft>
              <a:buSzPts val="1500"/>
              <a:buChar char="●"/>
              <a:defRPr/>
            </a:lvl7pPr>
            <a:lvl8pPr marL="3657600" lvl="7" indent="-323850" algn="ctr">
              <a:spcBef>
                <a:spcPts val="1600"/>
              </a:spcBef>
              <a:spcAft>
                <a:spcPts val="0"/>
              </a:spcAft>
              <a:buSzPts val="1500"/>
              <a:buChar char="○"/>
              <a:defRPr/>
            </a:lvl8pPr>
            <a:lvl9pPr marL="4114800" lvl="8" indent="-323850" algn="ctr">
              <a:spcBef>
                <a:spcPts val="1600"/>
              </a:spcBef>
              <a:spcAft>
                <a:spcPts val="1600"/>
              </a:spcAft>
              <a:buSzPts val="1500"/>
              <a:buChar char="■"/>
              <a:defRPr/>
            </a:lvl9pPr>
          </a:lstStyle>
          <a:p>
            <a:endParaRPr/>
          </a:p>
        </p:txBody>
      </p:sp>
    </p:spTree>
    <p:extLst>
      <p:ext uri="{BB962C8B-B14F-4D97-AF65-F5344CB8AC3E}">
        <p14:creationId xmlns:p14="http://schemas.microsoft.com/office/powerpoint/2010/main" val="17928184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4730"/>
        <p:cNvGrpSpPr/>
        <p:nvPr/>
      </p:nvGrpSpPr>
      <p:grpSpPr>
        <a:xfrm>
          <a:off x="0" y="0"/>
          <a:ext cx="0" cy="0"/>
          <a:chOff x="0" y="0"/>
          <a:chExt cx="0" cy="0"/>
        </a:xfrm>
      </p:grpSpPr>
      <p:sp>
        <p:nvSpPr>
          <p:cNvPr id="4912" name="Google Shape;4912;p27"/>
          <p:cNvSpPr txBox="1">
            <a:spLocks noGrp="1"/>
          </p:cNvSpPr>
          <p:nvPr>
            <p:ph type="title"/>
          </p:nvPr>
        </p:nvSpPr>
        <p:spPr>
          <a:xfrm>
            <a:off x="716550" y="655575"/>
            <a:ext cx="77109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5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Tree>
    <p:extLst>
      <p:ext uri="{BB962C8B-B14F-4D97-AF65-F5344CB8AC3E}">
        <p14:creationId xmlns:p14="http://schemas.microsoft.com/office/powerpoint/2010/main" val="28232514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284"/>
        <p:cNvGrpSpPr/>
        <p:nvPr/>
      </p:nvGrpSpPr>
      <p:grpSpPr>
        <a:xfrm>
          <a:off x="0" y="0"/>
          <a:ext cx="0" cy="0"/>
          <a:chOff x="0" y="0"/>
          <a:chExt cx="0" cy="0"/>
        </a:xfrm>
      </p:grpSpPr>
      <p:sp>
        <p:nvSpPr>
          <p:cNvPr id="1287" name="Google Shape;1287;p9"/>
          <p:cNvSpPr txBox="1">
            <a:spLocks noGrp="1"/>
          </p:cNvSpPr>
          <p:nvPr>
            <p:ph type="title"/>
          </p:nvPr>
        </p:nvSpPr>
        <p:spPr>
          <a:xfrm>
            <a:off x="1955250" y="1521421"/>
            <a:ext cx="5233500" cy="126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7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288" name="Google Shape;1288;p9"/>
          <p:cNvSpPr txBox="1">
            <a:spLocks noGrp="1"/>
          </p:cNvSpPr>
          <p:nvPr>
            <p:ph type="body" idx="1"/>
          </p:nvPr>
        </p:nvSpPr>
        <p:spPr>
          <a:xfrm>
            <a:off x="1931064" y="3012590"/>
            <a:ext cx="5292300" cy="849900"/>
          </a:xfrm>
          <a:prstGeom prst="rect">
            <a:avLst/>
          </a:prstGeom>
        </p:spPr>
        <p:txBody>
          <a:bodyPr spcFirstLastPara="1" wrap="square" lIns="91425" tIns="91425" rIns="91425" bIns="91425" anchor="ctr" anchorCtr="0">
            <a:noAutofit/>
          </a:bodyPr>
          <a:lstStyle>
            <a:lvl1pPr marL="457200" lvl="0" indent="-304800" algn="ctr" rtl="0">
              <a:lnSpc>
                <a:spcPct val="100000"/>
              </a:lnSpc>
              <a:spcBef>
                <a:spcPts val="0"/>
              </a:spcBef>
              <a:spcAft>
                <a:spcPts val="0"/>
              </a:spcAft>
              <a:buSzPts val="1200"/>
              <a:buChar char="●"/>
              <a:defRPr sz="1800"/>
            </a:lvl1pPr>
            <a:lvl2pPr marL="914400" lvl="1" indent="-304800" rtl="0">
              <a:spcBef>
                <a:spcPts val="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Tree>
    <p:extLst>
      <p:ext uri="{BB962C8B-B14F-4D97-AF65-F5344CB8AC3E}">
        <p14:creationId xmlns:p14="http://schemas.microsoft.com/office/powerpoint/2010/main" val="711895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title and description 1">
  <p:cSld name="Section title and description 1">
    <p:spTree>
      <p:nvGrpSpPr>
        <p:cNvPr id="1" name="Shape 2126"/>
        <p:cNvGrpSpPr/>
        <p:nvPr/>
      </p:nvGrpSpPr>
      <p:grpSpPr>
        <a:xfrm>
          <a:off x="0" y="0"/>
          <a:ext cx="0" cy="0"/>
          <a:chOff x="0" y="0"/>
          <a:chExt cx="0" cy="0"/>
        </a:xfrm>
      </p:grpSpPr>
      <p:sp>
        <p:nvSpPr>
          <p:cNvPr id="2128" name="Google Shape;2128;p15"/>
          <p:cNvSpPr txBox="1">
            <a:spLocks noGrp="1"/>
          </p:cNvSpPr>
          <p:nvPr>
            <p:ph type="title"/>
          </p:nvPr>
        </p:nvSpPr>
        <p:spPr>
          <a:xfrm>
            <a:off x="580914" y="1255513"/>
            <a:ext cx="4398300" cy="1735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12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2129" name="Google Shape;2129;p15"/>
          <p:cNvSpPr txBox="1">
            <a:spLocks noGrp="1"/>
          </p:cNvSpPr>
          <p:nvPr>
            <p:ph type="body" idx="1"/>
          </p:nvPr>
        </p:nvSpPr>
        <p:spPr>
          <a:xfrm>
            <a:off x="929664" y="3198588"/>
            <a:ext cx="3700800" cy="907500"/>
          </a:xfrm>
          <a:prstGeom prst="rect">
            <a:avLst/>
          </a:prstGeom>
        </p:spPr>
        <p:txBody>
          <a:bodyPr spcFirstLastPara="1" wrap="square" lIns="91425" tIns="91425" rIns="91425" bIns="91425" anchor="t" anchorCtr="0">
            <a:noAutofit/>
          </a:bodyPr>
          <a:lstStyle>
            <a:lvl1pPr marL="457200" lvl="0" indent="-304800" algn="ctr" rtl="0">
              <a:lnSpc>
                <a:spcPct val="100000"/>
              </a:lnSpc>
              <a:spcBef>
                <a:spcPts val="0"/>
              </a:spcBef>
              <a:spcAft>
                <a:spcPts val="0"/>
              </a:spcAft>
              <a:buSzPts val="1200"/>
              <a:buChar char="●"/>
              <a:defRPr sz="16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Tree>
    <p:extLst>
      <p:ext uri="{BB962C8B-B14F-4D97-AF65-F5344CB8AC3E}">
        <p14:creationId xmlns:p14="http://schemas.microsoft.com/office/powerpoint/2010/main" val="2729415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310"/>
        <p:cNvGrpSpPr/>
        <p:nvPr/>
      </p:nvGrpSpPr>
      <p:grpSpPr>
        <a:xfrm>
          <a:off x="0" y="0"/>
          <a:ext cx="0" cy="0"/>
          <a:chOff x="0" y="0"/>
          <a:chExt cx="0" cy="0"/>
        </a:xfrm>
      </p:grpSpPr>
      <p:sp>
        <p:nvSpPr>
          <p:cNvPr id="2312" name="Google Shape;2312;p16"/>
          <p:cNvSpPr txBox="1">
            <a:spLocks noGrp="1"/>
          </p:cNvSpPr>
          <p:nvPr>
            <p:ph type="subTitle" idx="1"/>
          </p:nvPr>
        </p:nvSpPr>
        <p:spPr>
          <a:xfrm>
            <a:off x="1299261" y="1727887"/>
            <a:ext cx="6536700" cy="12507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800"/>
              <a:buNone/>
              <a:defRPr sz="26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313" name="Google Shape;2313;p16"/>
          <p:cNvSpPr txBox="1">
            <a:spLocks noGrp="1"/>
          </p:cNvSpPr>
          <p:nvPr>
            <p:ph type="ctrTitle"/>
          </p:nvPr>
        </p:nvSpPr>
        <p:spPr>
          <a:xfrm>
            <a:off x="5010925" y="3107337"/>
            <a:ext cx="2825100" cy="461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5200"/>
              <a:buNone/>
              <a:defRPr sz="20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Tree>
    <p:extLst>
      <p:ext uri="{BB962C8B-B14F-4D97-AF65-F5344CB8AC3E}">
        <p14:creationId xmlns:p14="http://schemas.microsoft.com/office/powerpoint/2010/main" val="27663663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0540A2-CC8E-45D9-83E9-69E322DE67F4}" type="datetimeFigureOut">
              <a:rPr lang="en-US" smtClean="0"/>
              <a:t>3/26/2023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A3BB1D-B7B8-490F-8A40-480DFF351FE1}" type="slidenum">
              <a:rPr lang="en-US" smtClean="0"/>
              <a:t>‹#›</a:t>
            </a:fld>
            <a:endParaRPr lang="en-US"/>
          </a:p>
        </p:txBody>
      </p:sp>
    </p:spTree>
    <p:extLst>
      <p:ext uri="{BB962C8B-B14F-4D97-AF65-F5344CB8AC3E}">
        <p14:creationId xmlns:p14="http://schemas.microsoft.com/office/powerpoint/2010/main" val="2551618257"/>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95"/>
        <p:cNvGrpSpPr/>
        <p:nvPr/>
      </p:nvGrpSpPr>
      <p:grpSpPr>
        <a:xfrm>
          <a:off x="0" y="0"/>
          <a:ext cx="0" cy="0"/>
          <a:chOff x="0" y="0"/>
          <a:chExt cx="0" cy="0"/>
        </a:xfrm>
      </p:grpSpPr>
      <p:sp>
        <p:nvSpPr>
          <p:cNvPr id="197" name="Google Shape;197;p3"/>
          <p:cNvSpPr txBox="1">
            <a:spLocks noGrp="1"/>
          </p:cNvSpPr>
          <p:nvPr>
            <p:ph type="subTitle" idx="1"/>
          </p:nvPr>
        </p:nvSpPr>
        <p:spPr>
          <a:xfrm>
            <a:off x="3140316" y="3410225"/>
            <a:ext cx="2864100" cy="682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1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98" name="Google Shape;198;p3"/>
          <p:cNvSpPr txBox="1">
            <a:spLocks noGrp="1"/>
          </p:cNvSpPr>
          <p:nvPr>
            <p:ph type="title"/>
          </p:nvPr>
        </p:nvSpPr>
        <p:spPr>
          <a:xfrm>
            <a:off x="3104616" y="2197022"/>
            <a:ext cx="2935500" cy="1482300"/>
          </a:xfrm>
          <a:prstGeom prst="rect">
            <a:avLst/>
          </a:prstGeom>
        </p:spPr>
        <p:txBody>
          <a:bodyPr spcFirstLastPara="1" wrap="square" lIns="91425" tIns="91425" rIns="91425" bIns="91425" anchor="ctr" anchorCtr="0">
            <a:noAutofit/>
          </a:bodyPr>
          <a:lstStyle>
            <a:lvl1pPr lvl="0" algn="ctr" rtl="0">
              <a:lnSpc>
                <a:spcPct val="90000"/>
              </a:lnSpc>
              <a:spcBef>
                <a:spcPts val="0"/>
              </a:spcBef>
              <a:spcAft>
                <a:spcPts val="0"/>
              </a:spcAft>
              <a:buSzPts val="4200"/>
              <a:buNone/>
              <a:defRPr sz="54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199" name="Google Shape;199;p3"/>
          <p:cNvSpPr txBox="1">
            <a:spLocks noGrp="1"/>
          </p:cNvSpPr>
          <p:nvPr>
            <p:ph type="title" idx="2" hasCustomPrompt="1"/>
          </p:nvPr>
        </p:nvSpPr>
        <p:spPr>
          <a:xfrm>
            <a:off x="3844116" y="1425648"/>
            <a:ext cx="1456500" cy="1030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96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Tree>
    <p:extLst>
      <p:ext uri="{BB962C8B-B14F-4D97-AF65-F5344CB8AC3E}">
        <p14:creationId xmlns:p14="http://schemas.microsoft.com/office/powerpoint/2010/main" val="41404182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1702"/>
        <p:cNvGrpSpPr/>
        <p:nvPr/>
      </p:nvGrpSpPr>
      <p:grpSpPr>
        <a:xfrm>
          <a:off x="0" y="0"/>
          <a:ext cx="0" cy="0"/>
          <a:chOff x="0" y="0"/>
          <a:chExt cx="0" cy="0"/>
        </a:xfrm>
      </p:grpSpPr>
      <p:sp>
        <p:nvSpPr>
          <p:cNvPr id="1704" name="Google Shape;1704;p13"/>
          <p:cNvSpPr txBox="1">
            <a:spLocks noGrp="1"/>
          </p:cNvSpPr>
          <p:nvPr>
            <p:ph type="subTitle" idx="1"/>
          </p:nvPr>
        </p:nvSpPr>
        <p:spPr>
          <a:xfrm>
            <a:off x="3140316" y="3410225"/>
            <a:ext cx="2864100" cy="682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1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705" name="Google Shape;1705;p13"/>
          <p:cNvSpPr txBox="1">
            <a:spLocks noGrp="1"/>
          </p:cNvSpPr>
          <p:nvPr>
            <p:ph type="title"/>
          </p:nvPr>
        </p:nvSpPr>
        <p:spPr>
          <a:xfrm>
            <a:off x="2643450" y="2197025"/>
            <a:ext cx="3857100" cy="1482300"/>
          </a:xfrm>
          <a:prstGeom prst="rect">
            <a:avLst/>
          </a:prstGeom>
        </p:spPr>
        <p:txBody>
          <a:bodyPr spcFirstLastPara="1" wrap="square" lIns="91425" tIns="91425" rIns="91425" bIns="91425" anchor="ctr" anchorCtr="0">
            <a:noAutofit/>
          </a:bodyPr>
          <a:lstStyle>
            <a:lvl1pPr lvl="0" algn="ctr" rtl="0">
              <a:lnSpc>
                <a:spcPct val="90000"/>
              </a:lnSpc>
              <a:spcBef>
                <a:spcPts val="0"/>
              </a:spcBef>
              <a:spcAft>
                <a:spcPts val="0"/>
              </a:spcAft>
              <a:buSzPts val="4200"/>
              <a:buNone/>
              <a:defRPr sz="54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1706" name="Google Shape;1706;p13"/>
          <p:cNvSpPr txBox="1">
            <a:spLocks noGrp="1"/>
          </p:cNvSpPr>
          <p:nvPr>
            <p:ph type="title" idx="2" hasCustomPrompt="1"/>
          </p:nvPr>
        </p:nvSpPr>
        <p:spPr>
          <a:xfrm>
            <a:off x="3844116" y="1425648"/>
            <a:ext cx="1456500" cy="1030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96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Tree>
    <p:extLst>
      <p:ext uri="{BB962C8B-B14F-4D97-AF65-F5344CB8AC3E}">
        <p14:creationId xmlns:p14="http://schemas.microsoft.com/office/powerpoint/2010/main" val="39120216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059"/>
        <p:cNvGrpSpPr/>
        <p:nvPr/>
      </p:nvGrpSpPr>
      <p:grpSpPr>
        <a:xfrm>
          <a:off x="0" y="0"/>
          <a:ext cx="0" cy="0"/>
          <a:chOff x="0" y="0"/>
          <a:chExt cx="0" cy="0"/>
        </a:xfrm>
      </p:grpSpPr>
      <p:sp>
        <p:nvSpPr>
          <p:cNvPr id="1061" name="Google Shape;1061;p8"/>
          <p:cNvSpPr txBox="1">
            <a:spLocks noGrp="1"/>
          </p:cNvSpPr>
          <p:nvPr>
            <p:ph type="title"/>
          </p:nvPr>
        </p:nvSpPr>
        <p:spPr>
          <a:xfrm>
            <a:off x="907050" y="1516421"/>
            <a:ext cx="7329900" cy="1679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70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Tree>
    <p:extLst>
      <p:ext uri="{BB962C8B-B14F-4D97-AF65-F5344CB8AC3E}">
        <p14:creationId xmlns:p14="http://schemas.microsoft.com/office/powerpoint/2010/main" val="37676255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2771"/>
        <p:cNvGrpSpPr/>
        <p:nvPr/>
      </p:nvGrpSpPr>
      <p:grpSpPr>
        <a:xfrm>
          <a:off x="0" y="0"/>
          <a:ext cx="0" cy="0"/>
          <a:chOff x="0" y="0"/>
          <a:chExt cx="0" cy="0"/>
        </a:xfrm>
      </p:grpSpPr>
      <p:sp>
        <p:nvSpPr>
          <p:cNvPr id="2773" name="Google Shape;2773;p18"/>
          <p:cNvSpPr txBox="1">
            <a:spLocks noGrp="1"/>
          </p:cNvSpPr>
          <p:nvPr>
            <p:ph type="subTitle" idx="1"/>
          </p:nvPr>
        </p:nvSpPr>
        <p:spPr>
          <a:xfrm>
            <a:off x="4578900" y="1788463"/>
            <a:ext cx="3858900" cy="3498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Font typeface="Caveat Brush"/>
              <a:buNone/>
              <a:defRPr sz="2000" b="1">
                <a:latin typeface="Caveat Brush"/>
                <a:ea typeface="Caveat Brush"/>
                <a:cs typeface="Caveat Brush"/>
                <a:sym typeface="Caveat Brush"/>
              </a:defRPr>
            </a:lvl1pPr>
            <a:lvl2pPr lvl="1" algn="ctr" rtl="0">
              <a:lnSpc>
                <a:spcPct val="100000"/>
              </a:lnSpc>
              <a:spcBef>
                <a:spcPts val="0"/>
              </a:spcBef>
              <a:spcAft>
                <a:spcPts val="0"/>
              </a:spcAft>
              <a:buSzPts val="2000"/>
              <a:buFont typeface="Caveat Brush"/>
              <a:buNone/>
              <a:defRPr sz="2000" b="1">
                <a:latin typeface="Caveat Brush"/>
                <a:ea typeface="Caveat Brush"/>
                <a:cs typeface="Caveat Brush"/>
                <a:sym typeface="Caveat Brush"/>
              </a:defRPr>
            </a:lvl2pPr>
            <a:lvl3pPr lvl="2" algn="ctr" rtl="0">
              <a:lnSpc>
                <a:spcPct val="100000"/>
              </a:lnSpc>
              <a:spcBef>
                <a:spcPts val="1600"/>
              </a:spcBef>
              <a:spcAft>
                <a:spcPts val="0"/>
              </a:spcAft>
              <a:buSzPts val="2000"/>
              <a:buFont typeface="Caveat Brush"/>
              <a:buNone/>
              <a:defRPr sz="2000" b="1">
                <a:latin typeface="Caveat Brush"/>
                <a:ea typeface="Caveat Brush"/>
                <a:cs typeface="Caveat Brush"/>
                <a:sym typeface="Caveat Brush"/>
              </a:defRPr>
            </a:lvl3pPr>
            <a:lvl4pPr lvl="3" algn="ctr" rtl="0">
              <a:lnSpc>
                <a:spcPct val="100000"/>
              </a:lnSpc>
              <a:spcBef>
                <a:spcPts val="1600"/>
              </a:spcBef>
              <a:spcAft>
                <a:spcPts val="0"/>
              </a:spcAft>
              <a:buSzPts val="2000"/>
              <a:buFont typeface="Caveat Brush"/>
              <a:buNone/>
              <a:defRPr sz="2000" b="1">
                <a:latin typeface="Caveat Brush"/>
                <a:ea typeface="Caveat Brush"/>
                <a:cs typeface="Caveat Brush"/>
                <a:sym typeface="Caveat Brush"/>
              </a:defRPr>
            </a:lvl4pPr>
            <a:lvl5pPr lvl="4" algn="ctr" rtl="0">
              <a:lnSpc>
                <a:spcPct val="100000"/>
              </a:lnSpc>
              <a:spcBef>
                <a:spcPts val="1600"/>
              </a:spcBef>
              <a:spcAft>
                <a:spcPts val="0"/>
              </a:spcAft>
              <a:buSzPts val="2000"/>
              <a:buFont typeface="Caveat Brush"/>
              <a:buNone/>
              <a:defRPr sz="2000" b="1">
                <a:latin typeface="Caveat Brush"/>
                <a:ea typeface="Caveat Brush"/>
                <a:cs typeface="Caveat Brush"/>
                <a:sym typeface="Caveat Brush"/>
              </a:defRPr>
            </a:lvl5pPr>
            <a:lvl6pPr lvl="5" algn="ctr" rtl="0">
              <a:lnSpc>
                <a:spcPct val="100000"/>
              </a:lnSpc>
              <a:spcBef>
                <a:spcPts val="1600"/>
              </a:spcBef>
              <a:spcAft>
                <a:spcPts val="0"/>
              </a:spcAft>
              <a:buSzPts val="2000"/>
              <a:buFont typeface="Caveat Brush"/>
              <a:buNone/>
              <a:defRPr sz="2000" b="1">
                <a:latin typeface="Caveat Brush"/>
                <a:ea typeface="Caveat Brush"/>
                <a:cs typeface="Caveat Brush"/>
                <a:sym typeface="Caveat Brush"/>
              </a:defRPr>
            </a:lvl6pPr>
            <a:lvl7pPr lvl="6" algn="ctr" rtl="0">
              <a:lnSpc>
                <a:spcPct val="100000"/>
              </a:lnSpc>
              <a:spcBef>
                <a:spcPts val="1600"/>
              </a:spcBef>
              <a:spcAft>
                <a:spcPts val="0"/>
              </a:spcAft>
              <a:buSzPts val="2000"/>
              <a:buFont typeface="Caveat Brush"/>
              <a:buNone/>
              <a:defRPr sz="2000" b="1">
                <a:latin typeface="Caveat Brush"/>
                <a:ea typeface="Caveat Brush"/>
                <a:cs typeface="Caveat Brush"/>
                <a:sym typeface="Caveat Brush"/>
              </a:defRPr>
            </a:lvl7pPr>
            <a:lvl8pPr lvl="7" algn="ctr" rtl="0">
              <a:lnSpc>
                <a:spcPct val="100000"/>
              </a:lnSpc>
              <a:spcBef>
                <a:spcPts val="1600"/>
              </a:spcBef>
              <a:spcAft>
                <a:spcPts val="0"/>
              </a:spcAft>
              <a:buSzPts val="2000"/>
              <a:buFont typeface="Caveat Brush"/>
              <a:buNone/>
              <a:defRPr sz="2000" b="1">
                <a:latin typeface="Caveat Brush"/>
                <a:ea typeface="Caveat Brush"/>
                <a:cs typeface="Caveat Brush"/>
                <a:sym typeface="Caveat Brush"/>
              </a:defRPr>
            </a:lvl8pPr>
            <a:lvl9pPr lvl="8" algn="ctr" rtl="0">
              <a:lnSpc>
                <a:spcPct val="100000"/>
              </a:lnSpc>
              <a:spcBef>
                <a:spcPts val="1600"/>
              </a:spcBef>
              <a:spcAft>
                <a:spcPts val="1600"/>
              </a:spcAft>
              <a:buSzPts val="2000"/>
              <a:buFont typeface="Caveat Brush"/>
              <a:buNone/>
              <a:defRPr sz="2000" b="1">
                <a:latin typeface="Caveat Brush"/>
                <a:ea typeface="Caveat Brush"/>
                <a:cs typeface="Caveat Brush"/>
                <a:sym typeface="Caveat Brush"/>
              </a:defRPr>
            </a:lvl9pPr>
          </a:lstStyle>
          <a:p>
            <a:endParaRPr/>
          </a:p>
        </p:txBody>
      </p:sp>
      <p:sp>
        <p:nvSpPr>
          <p:cNvPr id="2774" name="Google Shape;2774;p18"/>
          <p:cNvSpPr txBox="1">
            <a:spLocks noGrp="1"/>
          </p:cNvSpPr>
          <p:nvPr>
            <p:ph type="subTitle" idx="2"/>
          </p:nvPr>
        </p:nvSpPr>
        <p:spPr>
          <a:xfrm>
            <a:off x="714875" y="1788463"/>
            <a:ext cx="3858900" cy="349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500"/>
              <a:buNone/>
              <a:defRPr sz="2000" b="1">
                <a:latin typeface="Caveat Brush"/>
                <a:ea typeface="Caveat Brush"/>
                <a:cs typeface="Caveat Brush"/>
                <a:sym typeface="Caveat Brush"/>
              </a:defRPr>
            </a:lvl1pPr>
            <a:lvl2pPr lvl="1" algn="ctr" rtl="0">
              <a:lnSpc>
                <a:spcPct val="100000"/>
              </a:lnSpc>
              <a:spcBef>
                <a:spcPts val="0"/>
              </a:spcBef>
              <a:spcAft>
                <a:spcPts val="0"/>
              </a:spcAft>
              <a:buSzPts val="1500"/>
              <a:buNone/>
              <a:defRPr sz="1500"/>
            </a:lvl2pPr>
            <a:lvl3pPr lvl="2" algn="ctr" rtl="0">
              <a:lnSpc>
                <a:spcPct val="100000"/>
              </a:lnSpc>
              <a:spcBef>
                <a:spcPts val="1600"/>
              </a:spcBef>
              <a:spcAft>
                <a:spcPts val="0"/>
              </a:spcAft>
              <a:buSzPts val="1500"/>
              <a:buNone/>
              <a:defRPr sz="1500"/>
            </a:lvl3pPr>
            <a:lvl4pPr lvl="3" algn="ctr" rtl="0">
              <a:lnSpc>
                <a:spcPct val="100000"/>
              </a:lnSpc>
              <a:spcBef>
                <a:spcPts val="1600"/>
              </a:spcBef>
              <a:spcAft>
                <a:spcPts val="0"/>
              </a:spcAft>
              <a:buSzPts val="1500"/>
              <a:buNone/>
              <a:defRPr sz="1500"/>
            </a:lvl4pPr>
            <a:lvl5pPr lvl="4" algn="ctr" rtl="0">
              <a:lnSpc>
                <a:spcPct val="100000"/>
              </a:lnSpc>
              <a:spcBef>
                <a:spcPts val="1600"/>
              </a:spcBef>
              <a:spcAft>
                <a:spcPts val="0"/>
              </a:spcAft>
              <a:buSzPts val="1500"/>
              <a:buNone/>
              <a:defRPr sz="1500"/>
            </a:lvl5pPr>
            <a:lvl6pPr lvl="5" algn="ctr" rtl="0">
              <a:lnSpc>
                <a:spcPct val="100000"/>
              </a:lnSpc>
              <a:spcBef>
                <a:spcPts val="1600"/>
              </a:spcBef>
              <a:spcAft>
                <a:spcPts val="0"/>
              </a:spcAft>
              <a:buSzPts val="1500"/>
              <a:buNone/>
              <a:defRPr sz="1500"/>
            </a:lvl6pPr>
            <a:lvl7pPr lvl="6" algn="ctr" rtl="0">
              <a:lnSpc>
                <a:spcPct val="100000"/>
              </a:lnSpc>
              <a:spcBef>
                <a:spcPts val="1600"/>
              </a:spcBef>
              <a:spcAft>
                <a:spcPts val="0"/>
              </a:spcAft>
              <a:buSzPts val="1500"/>
              <a:buNone/>
              <a:defRPr sz="1500"/>
            </a:lvl7pPr>
            <a:lvl8pPr lvl="7" algn="ctr" rtl="0">
              <a:lnSpc>
                <a:spcPct val="100000"/>
              </a:lnSpc>
              <a:spcBef>
                <a:spcPts val="1600"/>
              </a:spcBef>
              <a:spcAft>
                <a:spcPts val="0"/>
              </a:spcAft>
              <a:buSzPts val="1500"/>
              <a:buNone/>
              <a:defRPr sz="1500"/>
            </a:lvl8pPr>
            <a:lvl9pPr lvl="8" algn="ctr" rtl="0">
              <a:lnSpc>
                <a:spcPct val="100000"/>
              </a:lnSpc>
              <a:spcBef>
                <a:spcPts val="1600"/>
              </a:spcBef>
              <a:spcAft>
                <a:spcPts val="1600"/>
              </a:spcAft>
              <a:buSzPts val="1500"/>
              <a:buNone/>
              <a:defRPr sz="1500"/>
            </a:lvl9pPr>
          </a:lstStyle>
          <a:p>
            <a:endParaRPr/>
          </a:p>
        </p:txBody>
      </p:sp>
      <p:sp>
        <p:nvSpPr>
          <p:cNvPr id="2775" name="Google Shape;2775;p18"/>
          <p:cNvSpPr txBox="1">
            <a:spLocks noGrp="1"/>
          </p:cNvSpPr>
          <p:nvPr>
            <p:ph type="subTitle" idx="3"/>
          </p:nvPr>
        </p:nvSpPr>
        <p:spPr>
          <a:xfrm>
            <a:off x="714875" y="2173466"/>
            <a:ext cx="3858900" cy="1956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500"/>
              <a:buChar char="●"/>
              <a:defRPr sz="1400"/>
            </a:lvl1pPr>
            <a:lvl2pPr lvl="1" algn="ctr" rtl="0">
              <a:lnSpc>
                <a:spcPct val="100000"/>
              </a:lnSpc>
              <a:spcBef>
                <a:spcPts val="0"/>
              </a:spcBef>
              <a:spcAft>
                <a:spcPts val="0"/>
              </a:spcAft>
              <a:buSzPts val="1500"/>
              <a:buChar char="○"/>
              <a:defRPr sz="1500"/>
            </a:lvl2pPr>
            <a:lvl3pPr lvl="2" algn="ctr" rtl="0">
              <a:lnSpc>
                <a:spcPct val="100000"/>
              </a:lnSpc>
              <a:spcBef>
                <a:spcPts val="1600"/>
              </a:spcBef>
              <a:spcAft>
                <a:spcPts val="0"/>
              </a:spcAft>
              <a:buSzPts val="1500"/>
              <a:buChar char="■"/>
              <a:defRPr sz="1500"/>
            </a:lvl3pPr>
            <a:lvl4pPr lvl="3" algn="ctr" rtl="0">
              <a:lnSpc>
                <a:spcPct val="100000"/>
              </a:lnSpc>
              <a:spcBef>
                <a:spcPts val="1600"/>
              </a:spcBef>
              <a:spcAft>
                <a:spcPts val="0"/>
              </a:spcAft>
              <a:buSzPts val="1500"/>
              <a:buChar char="●"/>
              <a:defRPr sz="1500"/>
            </a:lvl4pPr>
            <a:lvl5pPr lvl="4" algn="ctr" rtl="0">
              <a:lnSpc>
                <a:spcPct val="100000"/>
              </a:lnSpc>
              <a:spcBef>
                <a:spcPts val="1600"/>
              </a:spcBef>
              <a:spcAft>
                <a:spcPts val="0"/>
              </a:spcAft>
              <a:buSzPts val="1500"/>
              <a:buChar char="○"/>
              <a:defRPr sz="1500"/>
            </a:lvl5pPr>
            <a:lvl6pPr lvl="5" algn="ctr" rtl="0">
              <a:lnSpc>
                <a:spcPct val="100000"/>
              </a:lnSpc>
              <a:spcBef>
                <a:spcPts val="1600"/>
              </a:spcBef>
              <a:spcAft>
                <a:spcPts val="0"/>
              </a:spcAft>
              <a:buSzPts val="1500"/>
              <a:buChar char="■"/>
              <a:defRPr sz="1500"/>
            </a:lvl6pPr>
            <a:lvl7pPr lvl="6" algn="ctr" rtl="0">
              <a:lnSpc>
                <a:spcPct val="100000"/>
              </a:lnSpc>
              <a:spcBef>
                <a:spcPts val="1600"/>
              </a:spcBef>
              <a:spcAft>
                <a:spcPts val="0"/>
              </a:spcAft>
              <a:buSzPts val="1500"/>
              <a:buChar char="●"/>
              <a:defRPr sz="1500"/>
            </a:lvl7pPr>
            <a:lvl8pPr lvl="7" algn="ctr" rtl="0">
              <a:lnSpc>
                <a:spcPct val="100000"/>
              </a:lnSpc>
              <a:spcBef>
                <a:spcPts val="1600"/>
              </a:spcBef>
              <a:spcAft>
                <a:spcPts val="0"/>
              </a:spcAft>
              <a:buSzPts val="1500"/>
              <a:buChar char="○"/>
              <a:defRPr sz="1500"/>
            </a:lvl8pPr>
            <a:lvl9pPr lvl="8" algn="ctr" rtl="0">
              <a:lnSpc>
                <a:spcPct val="100000"/>
              </a:lnSpc>
              <a:spcBef>
                <a:spcPts val="1600"/>
              </a:spcBef>
              <a:spcAft>
                <a:spcPts val="1600"/>
              </a:spcAft>
              <a:buSzPts val="1500"/>
              <a:buChar char="■"/>
              <a:defRPr sz="1500"/>
            </a:lvl9pPr>
          </a:lstStyle>
          <a:p>
            <a:endParaRPr/>
          </a:p>
        </p:txBody>
      </p:sp>
      <p:sp>
        <p:nvSpPr>
          <p:cNvPr id="2958" name="Google Shape;2958;p18"/>
          <p:cNvSpPr txBox="1">
            <a:spLocks noGrp="1"/>
          </p:cNvSpPr>
          <p:nvPr>
            <p:ph type="subTitle" idx="4"/>
          </p:nvPr>
        </p:nvSpPr>
        <p:spPr>
          <a:xfrm>
            <a:off x="4578900" y="2173466"/>
            <a:ext cx="3858900" cy="1956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500"/>
              <a:buChar char="●"/>
              <a:defRPr sz="1400"/>
            </a:lvl1pPr>
            <a:lvl2pPr lvl="1" algn="ctr" rtl="0">
              <a:lnSpc>
                <a:spcPct val="100000"/>
              </a:lnSpc>
              <a:spcBef>
                <a:spcPts val="0"/>
              </a:spcBef>
              <a:spcAft>
                <a:spcPts val="0"/>
              </a:spcAft>
              <a:buSzPts val="1500"/>
              <a:buChar char="○"/>
              <a:defRPr sz="1500"/>
            </a:lvl2pPr>
            <a:lvl3pPr lvl="2" algn="ctr" rtl="0">
              <a:lnSpc>
                <a:spcPct val="100000"/>
              </a:lnSpc>
              <a:spcBef>
                <a:spcPts val="1600"/>
              </a:spcBef>
              <a:spcAft>
                <a:spcPts val="0"/>
              </a:spcAft>
              <a:buSzPts val="1500"/>
              <a:buChar char="■"/>
              <a:defRPr sz="1500"/>
            </a:lvl3pPr>
            <a:lvl4pPr lvl="3" algn="ctr" rtl="0">
              <a:lnSpc>
                <a:spcPct val="100000"/>
              </a:lnSpc>
              <a:spcBef>
                <a:spcPts val="1600"/>
              </a:spcBef>
              <a:spcAft>
                <a:spcPts val="0"/>
              </a:spcAft>
              <a:buSzPts val="1500"/>
              <a:buChar char="●"/>
              <a:defRPr sz="1500"/>
            </a:lvl4pPr>
            <a:lvl5pPr lvl="4" algn="ctr" rtl="0">
              <a:lnSpc>
                <a:spcPct val="100000"/>
              </a:lnSpc>
              <a:spcBef>
                <a:spcPts val="1600"/>
              </a:spcBef>
              <a:spcAft>
                <a:spcPts val="0"/>
              </a:spcAft>
              <a:buSzPts val="1500"/>
              <a:buChar char="○"/>
              <a:defRPr sz="1500"/>
            </a:lvl5pPr>
            <a:lvl6pPr lvl="5" algn="ctr" rtl="0">
              <a:lnSpc>
                <a:spcPct val="100000"/>
              </a:lnSpc>
              <a:spcBef>
                <a:spcPts val="1600"/>
              </a:spcBef>
              <a:spcAft>
                <a:spcPts val="0"/>
              </a:spcAft>
              <a:buSzPts val="1500"/>
              <a:buChar char="■"/>
              <a:defRPr sz="1500"/>
            </a:lvl6pPr>
            <a:lvl7pPr lvl="6" algn="ctr" rtl="0">
              <a:lnSpc>
                <a:spcPct val="100000"/>
              </a:lnSpc>
              <a:spcBef>
                <a:spcPts val="1600"/>
              </a:spcBef>
              <a:spcAft>
                <a:spcPts val="0"/>
              </a:spcAft>
              <a:buSzPts val="1500"/>
              <a:buChar char="●"/>
              <a:defRPr sz="1500"/>
            </a:lvl7pPr>
            <a:lvl8pPr lvl="7" algn="ctr" rtl="0">
              <a:lnSpc>
                <a:spcPct val="100000"/>
              </a:lnSpc>
              <a:spcBef>
                <a:spcPts val="1600"/>
              </a:spcBef>
              <a:spcAft>
                <a:spcPts val="0"/>
              </a:spcAft>
              <a:buSzPts val="1500"/>
              <a:buChar char="○"/>
              <a:defRPr sz="1500"/>
            </a:lvl8pPr>
            <a:lvl9pPr lvl="8" algn="ctr" rtl="0">
              <a:lnSpc>
                <a:spcPct val="100000"/>
              </a:lnSpc>
              <a:spcBef>
                <a:spcPts val="1600"/>
              </a:spcBef>
              <a:spcAft>
                <a:spcPts val="1600"/>
              </a:spcAft>
              <a:buSzPts val="1500"/>
              <a:buChar char="■"/>
              <a:defRPr sz="1500"/>
            </a:lvl9pPr>
          </a:lstStyle>
          <a:p>
            <a:endParaRPr/>
          </a:p>
        </p:txBody>
      </p:sp>
      <p:sp>
        <p:nvSpPr>
          <p:cNvPr id="2959" name="Google Shape;2959;p18"/>
          <p:cNvSpPr txBox="1">
            <a:spLocks noGrp="1"/>
          </p:cNvSpPr>
          <p:nvPr>
            <p:ph type="title"/>
          </p:nvPr>
        </p:nvSpPr>
        <p:spPr>
          <a:xfrm>
            <a:off x="716550" y="655575"/>
            <a:ext cx="77109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5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Tree>
    <p:extLst>
      <p:ext uri="{BB962C8B-B14F-4D97-AF65-F5344CB8AC3E}">
        <p14:creationId xmlns:p14="http://schemas.microsoft.com/office/powerpoint/2010/main" val="28814795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40540A2-CC8E-45D9-83E9-69E322DE67F4}" type="datetimeFigureOut">
              <a:rPr lang="en-US" smtClean="0"/>
              <a:t>3/26/2023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A3BB1D-B7B8-490F-8A40-480DFF351FE1}" type="slidenum">
              <a:rPr lang="en-US" smtClean="0"/>
              <a:t>‹#›</a:t>
            </a:fld>
            <a:endParaRPr lang="en-US"/>
          </a:p>
        </p:txBody>
      </p:sp>
    </p:spTree>
    <p:extLst>
      <p:ext uri="{BB962C8B-B14F-4D97-AF65-F5344CB8AC3E}">
        <p14:creationId xmlns:p14="http://schemas.microsoft.com/office/powerpoint/2010/main" val="2292962675"/>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0540A2-CC8E-45D9-83E9-69E322DE67F4}" type="datetimeFigureOut">
              <a:rPr lang="en-US" smtClean="0"/>
              <a:t>3/26/2023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A3BB1D-B7B8-490F-8A40-480DFF351FE1}" type="slidenum">
              <a:rPr lang="en-US" smtClean="0"/>
              <a:t>‹#›</a:t>
            </a:fld>
            <a:endParaRPr lang="en-US"/>
          </a:p>
        </p:txBody>
      </p:sp>
    </p:spTree>
    <p:extLst>
      <p:ext uri="{BB962C8B-B14F-4D97-AF65-F5344CB8AC3E}">
        <p14:creationId xmlns:p14="http://schemas.microsoft.com/office/powerpoint/2010/main" val="1290309233"/>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0540A2-CC8E-45D9-83E9-69E322DE67F4}" type="datetimeFigureOut">
              <a:rPr lang="en-US" smtClean="0"/>
              <a:t>3/26/2023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4A3BB1D-B7B8-490F-8A40-480DFF351FE1}" type="slidenum">
              <a:rPr lang="en-US" smtClean="0"/>
              <a:t>‹#›</a:t>
            </a:fld>
            <a:endParaRPr lang="en-US"/>
          </a:p>
        </p:txBody>
      </p:sp>
    </p:spTree>
    <p:extLst>
      <p:ext uri="{BB962C8B-B14F-4D97-AF65-F5344CB8AC3E}">
        <p14:creationId xmlns:p14="http://schemas.microsoft.com/office/powerpoint/2010/main" val="2978807476"/>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0540A2-CC8E-45D9-83E9-69E322DE67F4}" type="datetimeFigureOut">
              <a:rPr lang="en-US" smtClean="0"/>
              <a:t>3/26/2023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4A3BB1D-B7B8-490F-8A40-480DFF351FE1}" type="slidenum">
              <a:rPr lang="en-US" smtClean="0"/>
              <a:t>‹#›</a:t>
            </a:fld>
            <a:endParaRPr lang="en-US"/>
          </a:p>
        </p:txBody>
      </p:sp>
    </p:spTree>
    <p:extLst>
      <p:ext uri="{BB962C8B-B14F-4D97-AF65-F5344CB8AC3E}">
        <p14:creationId xmlns:p14="http://schemas.microsoft.com/office/powerpoint/2010/main" val="3823277923"/>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0540A2-CC8E-45D9-83E9-69E322DE67F4}" type="datetimeFigureOut">
              <a:rPr lang="en-US" smtClean="0"/>
              <a:t>3/26/2023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4A3BB1D-B7B8-490F-8A40-480DFF351FE1}" type="slidenum">
              <a:rPr lang="en-US" smtClean="0"/>
              <a:t>‹#›</a:t>
            </a:fld>
            <a:endParaRPr lang="en-US"/>
          </a:p>
        </p:txBody>
      </p:sp>
    </p:spTree>
    <p:extLst>
      <p:ext uri="{BB962C8B-B14F-4D97-AF65-F5344CB8AC3E}">
        <p14:creationId xmlns:p14="http://schemas.microsoft.com/office/powerpoint/2010/main" val="880066609"/>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840540A2-CC8E-45D9-83E9-69E322DE67F4}" type="datetimeFigureOut">
              <a:rPr lang="en-US" smtClean="0"/>
              <a:t>3/26/2023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A3BB1D-B7B8-490F-8A40-480DFF351FE1}" type="slidenum">
              <a:rPr lang="en-US" smtClean="0"/>
              <a:t>‹#›</a:t>
            </a:fld>
            <a:endParaRPr lang="en-US"/>
          </a:p>
        </p:txBody>
      </p:sp>
    </p:spTree>
    <p:extLst>
      <p:ext uri="{BB962C8B-B14F-4D97-AF65-F5344CB8AC3E}">
        <p14:creationId xmlns:p14="http://schemas.microsoft.com/office/powerpoint/2010/main" val="1501112311"/>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840540A2-CC8E-45D9-83E9-69E322DE67F4}" type="datetimeFigureOut">
              <a:rPr lang="en-US" smtClean="0"/>
              <a:t>3/26/2023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A3BB1D-B7B8-490F-8A40-480DFF351FE1}" type="slidenum">
              <a:rPr lang="en-US" smtClean="0"/>
              <a:t>‹#›</a:t>
            </a:fld>
            <a:endParaRPr lang="en-US"/>
          </a:p>
        </p:txBody>
      </p:sp>
    </p:spTree>
    <p:extLst>
      <p:ext uri="{BB962C8B-B14F-4D97-AF65-F5344CB8AC3E}">
        <p14:creationId xmlns:p14="http://schemas.microsoft.com/office/powerpoint/2010/main" val="3639666566"/>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13" Type="http://schemas.openxmlformats.org/officeDocument/2006/relationships/slideLayout" Target="../slideLayouts/slideLayout13.xml" /><Relationship Id="rId18" Type="http://schemas.openxmlformats.org/officeDocument/2006/relationships/slideLayout" Target="../slideLayouts/slideLayout18.xml" /><Relationship Id="rId3" Type="http://schemas.openxmlformats.org/officeDocument/2006/relationships/slideLayout" Target="../slideLayouts/slideLayout3.xml" /><Relationship Id="rId21" Type="http://schemas.openxmlformats.org/officeDocument/2006/relationships/slideLayout" Target="../slideLayouts/slideLayout21.xml" /><Relationship Id="rId7" Type="http://schemas.openxmlformats.org/officeDocument/2006/relationships/slideLayout" Target="../slideLayouts/slideLayout7.xml" /><Relationship Id="rId12" Type="http://schemas.openxmlformats.org/officeDocument/2006/relationships/slideLayout" Target="../slideLayouts/slideLayout12.xml" /><Relationship Id="rId17" Type="http://schemas.openxmlformats.org/officeDocument/2006/relationships/slideLayout" Target="../slideLayouts/slideLayout17.xml" /><Relationship Id="rId2" Type="http://schemas.openxmlformats.org/officeDocument/2006/relationships/slideLayout" Target="../slideLayouts/slideLayout2.xml" /><Relationship Id="rId16" Type="http://schemas.openxmlformats.org/officeDocument/2006/relationships/slideLayout" Target="../slideLayouts/slideLayout16.xml" /><Relationship Id="rId20" Type="http://schemas.openxmlformats.org/officeDocument/2006/relationships/slideLayout" Target="../slideLayouts/slideLayout20.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24" Type="http://schemas.openxmlformats.org/officeDocument/2006/relationships/theme" Target="../theme/theme1.xml" /><Relationship Id="rId5" Type="http://schemas.openxmlformats.org/officeDocument/2006/relationships/slideLayout" Target="../slideLayouts/slideLayout5.xml" /><Relationship Id="rId15" Type="http://schemas.openxmlformats.org/officeDocument/2006/relationships/slideLayout" Target="../slideLayouts/slideLayout15.xml" /><Relationship Id="rId23" Type="http://schemas.openxmlformats.org/officeDocument/2006/relationships/slideLayout" Target="../slideLayouts/slideLayout23.xml" /><Relationship Id="rId10" Type="http://schemas.openxmlformats.org/officeDocument/2006/relationships/slideLayout" Target="../slideLayouts/slideLayout10.xml" /><Relationship Id="rId19" Type="http://schemas.openxmlformats.org/officeDocument/2006/relationships/slideLayout" Target="../slideLayouts/slideLayout19.xml" /><Relationship Id="rId4" Type="http://schemas.openxmlformats.org/officeDocument/2006/relationships/slideLayout" Target="../slideLayouts/slideLayout4.xml" /><Relationship Id="rId9" Type="http://schemas.openxmlformats.org/officeDocument/2006/relationships/slideLayout" Target="../slideLayouts/slideLayout9.xml" /><Relationship Id="rId14" Type="http://schemas.openxmlformats.org/officeDocument/2006/relationships/slideLayout" Target="../slideLayouts/slideLayout14.xml" /><Relationship Id="rId22" Type="http://schemas.openxmlformats.org/officeDocument/2006/relationships/slideLayout" Target="../slideLayouts/slideLayout22.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840540A2-CC8E-45D9-83E9-69E322DE67F4}" type="datetimeFigureOut">
              <a:rPr lang="en-US" smtClean="0"/>
              <a:t>3/26/2023</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B4A3BB1D-B7B8-490F-8A40-480DFF351FE1}" type="slidenum">
              <a:rPr lang="en-US" smtClean="0"/>
              <a:t>‹#›</a:t>
            </a:fld>
            <a:endParaRPr lang="en-US"/>
          </a:p>
        </p:txBody>
      </p:sp>
    </p:spTree>
    <p:extLst>
      <p:ext uri="{BB962C8B-B14F-4D97-AF65-F5344CB8AC3E}">
        <p14:creationId xmlns:p14="http://schemas.microsoft.com/office/powerpoint/2010/main" val="1590569231"/>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 id="2147483738" r:id="rId14"/>
    <p:sldLayoutId id="2147483739" r:id="rId15"/>
    <p:sldLayoutId id="2147483740" r:id="rId16"/>
    <p:sldLayoutId id="2147483741" r:id="rId17"/>
    <p:sldLayoutId id="2147483742" r:id="rId18"/>
    <p:sldLayoutId id="2147483744" r:id="rId19"/>
    <p:sldLayoutId id="2147483745" r:id="rId20"/>
    <p:sldLayoutId id="2147483746" r:id="rId21"/>
    <p:sldLayoutId id="2147483747" r:id="rId22"/>
    <p:sldLayoutId id="2147483748" r:id="rId23"/>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 /><Relationship Id="rId2" Type="http://schemas.openxmlformats.org/officeDocument/2006/relationships/notesSlide" Target="../notesSlides/notesSlide1.xml" /><Relationship Id="rId1" Type="http://schemas.openxmlformats.org/officeDocument/2006/relationships/slideLayout" Target="../slideLayouts/slideLayout1.xml" /><Relationship Id="rId4" Type="http://schemas.microsoft.com/office/2007/relationships/hdphoto" Target="../media/hdphoto1.wdp" /></Relationships>
</file>

<file path=ppt/slides/_rels/slide10.xml.rels><?xml version="1.0" encoding="UTF-8" standalone="yes"?>
<Relationships xmlns="http://schemas.openxmlformats.org/package/2006/relationships"><Relationship Id="rId3" Type="http://schemas.openxmlformats.org/officeDocument/2006/relationships/image" Target="../media/image14.png" /><Relationship Id="rId2" Type="http://schemas.openxmlformats.org/officeDocument/2006/relationships/image" Target="../media/image13.png" /><Relationship Id="rId1" Type="http://schemas.openxmlformats.org/officeDocument/2006/relationships/slideLayout" Target="../slideLayouts/slideLayout6.xml" /></Relationships>
</file>

<file path=ppt/slides/_rels/slide11.xml.rels><?xml version="1.0" encoding="UTF-8" standalone="yes"?>
<Relationships xmlns="http://schemas.openxmlformats.org/package/2006/relationships"><Relationship Id="rId2" Type="http://schemas.openxmlformats.org/officeDocument/2006/relationships/image" Target="../media/image15.png" /><Relationship Id="rId1" Type="http://schemas.openxmlformats.org/officeDocument/2006/relationships/slideLayout" Target="../slideLayouts/slideLayout2.xml" /></Relationships>
</file>

<file path=ppt/slides/_rels/slide12.xml.rels><?xml version="1.0" encoding="UTF-8" standalone="yes"?>
<Relationships xmlns="http://schemas.openxmlformats.org/package/2006/relationships"><Relationship Id="rId2" Type="http://schemas.openxmlformats.org/officeDocument/2006/relationships/image" Target="../media/image16.png" /><Relationship Id="rId1" Type="http://schemas.openxmlformats.org/officeDocument/2006/relationships/slideLayout" Target="../slideLayouts/slideLayout2.xml" /></Relationships>
</file>

<file path=ppt/slides/_rels/slide13.xml.rels><?xml version="1.0" encoding="UTF-8" standalone="yes"?>
<Relationships xmlns="http://schemas.openxmlformats.org/package/2006/relationships"><Relationship Id="rId2" Type="http://schemas.openxmlformats.org/officeDocument/2006/relationships/image" Target="../media/image17.png" /><Relationship Id="rId1" Type="http://schemas.openxmlformats.org/officeDocument/2006/relationships/slideLayout" Target="../slideLayouts/slideLayout2.xml" /></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 /></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 /></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 /></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8.xml.rels><?xml version="1.0" encoding="UTF-8" standalone="yes"?>
<Relationships xmlns="http://schemas.openxmlformats.org/package/2006/relationships"><Relationship Id="rId2" Type="http://schemas.openxmlformats.org/officeDocument/2006/relationships/image" Target="../media/image18.png" /><Relationship Id="rId1" Type="http://schemas.openxmlformats.org/officeDocument/2006/relationships/slideLayout" Target="../slideLayouts/slideLayout13.xml" /></Relationships>
</file>

<file path=ppt/slides/_rels/slide19.xml.rels><?xml version="1.0" encoding="UTF-8" standalone="yes"?>
<Relationships xmlns="http://schemas.openxmlformats.org/package/2006/relationships"><Relationship Id="rId3" Type="http://schemas.openxmlformats.org/officeDocument/2006/relationships/image" Target="../media/image19.png" /><Relationship Id="rId2" Type="http://schemas.openxmlformats.org/officeDocument/2006/relationships/notesSlide" Target="../notesSlides/notesSlide3.xml" /><Relationship Id="rId1" Type="http://schemas.openxmlformats.org/officeDocument/2006/relationships/slideLayout" Target="../slideLayouts/slideLayout15.xml" /></Relationships>
</file>

<file path=ppt/slides/_rels/slide2.xml.rels><?xml version="1.0" encoding="UTF-8" standalone="yes"?>
<Relationships xmlns="http://schemas.openxmlformats.org/package/2006/relationships"><Relationship Id="rId3" Type="http://schemas.openxmlformats.org/officeDocument/2006/relationships/image" Target="../media/image2.png" /><Relationship Id="rId2" Type="http://schemas.openxmlformats.org/officeDocument/2006/relationships/notesSlide" Target="../notesSlides/notesSlide2.xml" /><Relationship Id="rId1" Type="http://schemas.openxmlformats.org/officeDocument/2006/relationships/slideLayout" Target="../slideLayouts/slideLayout12.xml" /></Relationships>
</file>

<file path=ppt/slides/_rels/slide20.xml.rels><?xml version="1.0" encoding="UTF-8" standalone="yes"?>
<Relationships xmlns="http://schemas.openxmlformats.org/package/2006/relationships"><Relationship Id="rId3" Type="http://schemas.openxmlformats.org/officeDocument/2006/relationships/image" Target="../media/image21.png" /><Relationship Id="rId2" Type="http://schemas.openxmlformats.org/officeDocument/2006/relationships/image" Target="../media/image20.png" /><Relationship Id="rId1" Type="http://schemas.openxmlformats.org/officeDocument/2006/relationships/slideLayout" Target="../slideLayouts/slideLayout16.xml" /><Relationship Id="rId4" Type="http://schemas.openxmlformats.org/officeDocument/2006/relationships/image" Target="../media/image22.png" /></Relationships>
</file>

<file path=ppt/slides/_rels/slide21.xml.rels><?xml version="1.0" encoding="UTF-8" standalone="yes"?>
<Relationships xmlns="http://schemas.openxmlformats.org/package/2006/relationships"><Relationship Id="rId3" Type="http://schemas.openxmlformats.org/officeDocument/2006/relationships/image" Target="../media/image24.png" /><Relationship Id="rId2" Type="http://schemas.openxmlformats.org/officeDocument/2006/relationships/image" Target="../media/image23.png" /><Relationship Id="rId1" Type="http://schemas.openxmlformats.org/officeDocument/2006/relationships/slideLayout" Target="../slideLayouts/slideLayout16.xml" /><Relationship Id="rId4" Type="http://schemas.openxmlformats.org/officeDocument/2006/relationships/image" Target="../media/image25.png" /></Relationships>
</file>

<file path=ppt/slides/_rels/slide22.xml.rels><?xml version="1.0" encoding="UTF-8" standalone="yes"?>
<Relationships xmlns="http://schemas.openxmlformats.org/package/2006/relationships"><Relationship Id="rId3" Type="http://schemas.openxmlformats.org/officeDocument/2006/relationships/image" Target="../media/image19.png" /><Relationship Id="rId2" Type="http://schemas.openxmlformats.org/officeDocument/2006/relationships/notesSlide" Target="../notesSlides/notesSlide4.xml" /><Relationship Id="rId1" Type="http://schemas.openxmlformats.org/officeDocument/2006/relationships/slideLayout" Target="../slideLayouts/slideLayout15.xml" /></Relationships>
</file>

<file path=ppt/slides/_rels/slide23.xml.rels><?xml version="1.0" encoding="UTF-8" standalone="yes"?>
<Relationships xmlns="http://schemas.openxmlformats.org/package/2006/relationships"><Relationship Id="rId3" Type="http://schemas.openxmlformats.org/officeDocument/2006/relationships/image" Target="../media/image27.png" /><Relationship Id="rId2" Type="http://schemas.openxmlformats.org/officeDocument/2006/relationships/image" Target="../media/image26.png" /><Relationship Id="rId1" Type="http://schemas.openxmlformats.org/officeDocument/2006/relationships/slideLayout" Target="../slideLayouts/slideLayout2.xml" /></Relationships>
</file>

<file path=ppt/slides/_rels/slide24.xml.rels><?xml version="1.0" encoding="UTF-8" standalone="yes"?>
<Relationships xmlns="http://schemas.openxmlformats.org/package/2006/relationships"><Relationship Id="rId2" Type="http://schemas.openxmlformats.org/officeDocument/2006/relationships/image" Target="../media/image28.png" /><Relationship Id="rId1" Type="http://schemas.openxmlformats.org/officeDocument/2006/relationships/slideLayout" Target="../slideLayouts/slideLayout2.xml" /></Relationships>
</file>

<file path=ppt/slides/_rels/slide25.xml.rels><?xml version="1.0" encoding="UTF-8" standalone="yes"?>
<Relationships xmlns="http://schemas.openxmlformats.org/package/2006/relationships"><Relationship Id="rId3" Type="http://schemas.openxmlformats.org/officeDocument/2006/relationships/image" Target="../media/image29.png" /><Relationship Id="rId2" Type="http://schemas.openxmlformats.org/officeDocument/2006/relationships/notesSlide" Target="../notesSlides/notesSlide5.xml" /><Relationship Id="rId1" Type="http://schemas.openxmlformats.org/officeDocument/2006/relationships/slideLayout" Target="../slideLayouts/slideLayout1.xml" /></Relationships>
</file>

<file path=ppt/slides/_rels/slide26.xml.rels><?xml version="1.0" encoding="UTF-8" standalone="yes"?>
<Relationships xmlns="http://schemas.openxmlformats.org/package/2006/relationships"><Relationship Id="rId2" Type="http://schemas.openxmlformats.org/officeDocument/2006/relationships/image" Target="../media/image30.png" /><Relationship Id="rId1" Type="http://schemas.openxmlformats.org/officeDocument/2006/relationships/slideLayout" Target="../slideLayouts/slideLayout2.xml" /></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8.xml.rels><?xml version="1.0" encoding="UTF-8" standalone="yes"?>
<Relationships xmlns="http://schemas.openxmlformats.org/package/2006/relationships"><Relationship Id="rId2" Type="http://schemas.openxmlformats.org/officeDocument/2006/relationships/image" Target="../media/image31.png" /><Relationship Id="rId1" Type="http://schemas.openxmlformats.org/officeDocument/2006/relationships/slideLayout" Target="../slideLayouts/slideLayout2.xml" /></Relationships>
</file>

<file path=ppt/slides/_rels/slide29.xml.rels><?xml version="1.0" encoding="UTF-8" standalone="yes"?>
<Relationships xmlns="http://schemas.openxmlformats.org/package/2006/relationships"><Relationship Id="rId2" Type="http://schemas.openxmlformats.org/officeDocument/2006/relationships/image" Target="../media/image32.png" /><Relationship Id="rId1" Type="http://schemas.openxmlformats.org/officeDocument/2006/relationships/slideLayout" Target="../slideLayouts/slideLayout2.xml" /></Relationships>
</file>

<file path=ppt/slides/_rels/slide3.xml.rels><?xml version="1.0" encoding="UTF-8" standalone="yes"?>
<Relationships xmlns="http://schemas.openxmlformats.org/package/2006/relationships"><Relationship Id="rId2" Type="http://schemas.openxmlformats.org/officeDocument/2006/relationships/image" Target="../media/image3.jfif" /><Relationship Id="rId1" Type="http://schemas.openxmlformats.org/officeDocument/2006/relationships/slideLayout" Target="../slideLayouts/slideLayout12.xml" /></Relationships>
</file>

<file path=ppt/slides/_rels/slide30.xml.rels><?xml version="1.0" encoding="UTF-8" standalone="yes"?>
<Relationships xmlns="http://schemas.openxmlformats.org/package/2006/relationships"><Relationship Id="rId2" Type="http://schemas.openxmlformats.org/officeDocument/2006/relationships/image" Target="../media/image33.png" /><Relationship Id="rId1" Type="http://schemas.openxmlformats.org/officeDocument/2006/relationships/slideLayout" Target="../slideLayouts/slideLayout2.xml" /></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2.xml.rels><?xml version="1.0" encoding="UTF-8" standalone="yes"?>
<Relationships xmlns="http://schemas.openxmlformats.org/package/2006/relationships"><Relationship Id="rId2" Type="http://schemas.openxmlformats.org/officeDocument/2006/relationships/image" Target="../media/image34.png" /><Relationship Id="rId1" Type="http://schemas.openxmlformats.org/officeDocument/2006/relationships/slideLayout" Target="../slideLayouts/slideLayout2.xml" /></Relationships>
</file>

<file path=ppt/slides/_rels/slide33.xml.rels><?xml version="1.0" encoding="UTF-8" standalone="yes"?>
<Relationships xmlns="http://schemas.openxmlformats.org/package/2006/relationships"><Relationship Id="rId2" Type="http://schemas.openxmlformats.org/officeDocument/2006/relationships/image" Target="../media/image35.png" /><Relationship Id="rId1" Type="http://schemas.openxmlformats.org/officeDocument/2006/relationships/slideLayout" Target="../slideLayouts/slideLayout2.xml" /></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5.xml.rels><?xml version="1.0" encoding="UTF-8" standalone="yes"?>
<Relationships xmlns="http://schemas.openxmlformats.org/package/2006/relationships"><Relationship Id="rId2" Type="http://schemas.openxmlformats.org/officeDocument/2006/relationships/image" Target="../media/image36.png" /><Relationship Id="rId1" Type="http://schemas.openxmlformats.org/officeDocument/2006/relationships/slideLayout" Target="../slideLayouts/slideLayout2.xml" /></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7.xml.rels><?xml version="1.0" encoding="UTF-8" standalone="yes"?>
<Relationships xmlns="http://schemas.openxmlformats.org/package/2006/relationships"><Relationship Id="rId2" Type="http://schemas.openxmlformats.org/officeDocument/2006/relationships/image" Target="../media/image37.png" /><Relationship Id="rId1" Type="http://schemas.openxmlformats.org/officeDocument/2006/relationships/slideLayout" Target="../slideLayouts/slideLayout2.xml" /></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xml.rels><?xml version="1.0" encoding="UTF-8" standalone="yes"?>
<Relationships xmlns="http://schemas.openxmlformats.org/package/2006/relationships"><Relationship Id="rId2" Type="http://schemas.openxmlformats.org/officeDocument/2006/relationships/image" Target="../media/image4.png" /><Relationship Id="rId1" Type="http://schemas.openxmlformats.org/officeDocument/2006/relationships/slideLayout" Target="../slideLayouts/slideLayout13.xml" /></Relationships>
</file>

<file path=ppt/slides/_rels/slide40.xml.rels><?xml version="1.0" encoding="UTF-8" standalone="yes"?>
<Relationships xmlns="http://schemas.openxmlformats.org/package/2006/relationships"><Relationship Id="rId2" Type="http://schemas.openxmlformats.org/officeDocument/2006/relationships/image" Target="../media/image38.jpeg" /><Relationship Id="rId1" Type="http://schemas.openxmlformats.org/officeDocument/2006/relationships/slideLayout" Target="../slideLayouts/slideLayout2.xml" /></Relationships>
</file>

<file path=ppt/slides/_rels/slide41.xml.rels><?xml version="1.0" encoding="UTF-8" standalone="yes"?>
<Relationships xmlns="http://schemas.openxmlformats.org/package/2006/relationships"><Relationship Id="rId3" Type="http://schemas.openxmlformats.org/officeDocument/2006/relationships/image" Target="../media/image40.png" /><Relationship Id="rId2" Type="http://schemas.openxmlformats.org/officeDocument/2006/relationships/image" Target="../media/image39.png" /><Relationship Id="rId1" Type="http://schemas.openxmlformats.org/officeDocument/2006/relationships/slideLayout" Target="../slideLayouts/slideLayout2.xml" /><Relationship Id="rId5" Type="http://schemas.openxmlformats.org/officeDocument/2006/relationships/image" Target="../media/image42.png" /><Relationship Id="rId4" Type="http://schemas.openxmlformats.org/officeDocument/2006/relationships/image" Target="../media/image41.png" /></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6.xml" /><Relationship Id="rId1" Type="http://schemas.openxmlformats.org/officeDocument/2006/relationships/slideLayout" Target="../slideLayouts/slideLayout12.xml" /></Relationships>
</file>

<file path=ppt/slides/_rels/slide43.xml.rels><?xml version="1.0" encoding="UTF-8" standalone="yes"?>
<Relationships xmlns="http://schemas.openxmlformats.org/package/2006/relationships"><Relationship Id="rId3" Type="http://schemas.openxmlformats.org/officeDocument/2006/relationships/image" Target="../media/image43.png" /><Relationship Id="rId2" Type="http://schemas.openxmlformats.org/officeDocument/2006/relationships/notesSlide" Target="../notesSlides/notesSlide7.xml" /><Relationship Id="rId1" Type="http://schemas.openxmlformats.org/officeDocument/2006/relationships/slideLayout" Target="../slideLayouts/slideLayout2.xml" /><Relationship Id="rId4" Type="http://schemas.openxmlformats.org/officeDocument/2006/relationships/image" Target="../media/image44.jpeg" /></Relationships>
</file>

<file path=ppt/slides/_rels/slide44.xml.rels><?xml version="1.0" encoding="UTF-8" standalone="yes"?>
<Relationships xmlns="http://schemas.openxmlformats.org/package/2006/relationships"><Relationship Id="rId2" Type="http://schemas.openxmlformats.org/officeDocument/2006/relationships/image" Target="../media/image45.png" /><Relationship Id="rId1" Type="http://schemas.openxmlformats.org/officeDocument/2006/relationships/slideLayout" Target="../slideLayouts/slideLayout2.xml" /></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6.xml.rels><?xml version="1.0" encoding="UTF-8" standalone="yes"?>
<Relationships xmlns="http://schemas.openxmlformats.org/package/2006/relationships"><Relationship Id="rId3" Type="http://schemas.openxmlformats.org/officeDocument/2006/relationships/image" Target="../media/image29.png" /><Relationship Id="rId2" Type="http://schemas.openxmlformats.org/officeDocument/2006/relationships/notesSlide" Target="../notesSlides/notesSlide8.xml" /><Relationship Id="rId1" Type="http://schemas.openxmlformats.org/officeDocument/2006/relationships/slideLayout" Target="../slideLayouts/slideLayout1.xml" /></Relationships>
</file>

<file path=ppt/slides/_rels/slide47.xml.rels><?xml version="1.0" encoding="UTF-8" standalone="yes"?>
<Relationships xmlns="http://schemas.openxmlformats.org/package/2006/relationships"><Relationship Id="rId3" Type="http://schemas.openxmlformats.org/officeDocument/2006/relationships/image" Target="../media/image46.png" /><Relationship Id="rId2" Type="http://schemas.openxmlformats.org/officeDocument/2006/relationships/notesSlide" Target="../notesSlides/notesSlide9.xml" /><Relationship Id="rId1" Type="http://schemas.openxmlformats.org/officeDocument/2006/relationships/slideLayout" Target="../slideLayouts/slideLayout12.xml" /></Relationships>
</file>

<file path=ppt/slides/_rels/slide48.xml.rels><?xml version="1.0" encoding="UTF-8" standalone="yes"?>
<Relationships xmlns="http://schemas.openxmlformats.org/package/2006/relationships"><Relationship Id="rId3" Type="http://schemas.openxmlformats.org/officeDocument/2006/relationships/image" Target="../media/image47.png" /><Relationship Id="rId2" Type="http://schemas.openxmlformats.org/officeDocument/2006/relationships/notesSlide" Target="../notesSlides/notesSlide10.xml" /><Relationship Id="rId1" Type="http://schemas.openxmlformats.org/officeDocument/2006/relationships/slideLayout" Target="../slideLayouts/slideLayout17.xml" /></Relationships>
</file>

<file path=ppt/slides/_rels/slide49.xml.rels><?xml version="1.0" encoding="UTF-8" standalone="yes"?>
<Relationships xmlns="http://schemas.openxmlformats.org/package/2006/relationships"><Relationship Id="rId3" Type="http://schemas.openxmlformats.org/officeDocument/2006/relationships/image" Target="../media/image48.png" /><Relationship Id="rId2" Type="http://schemas.openxmlformats.org/officeDocument/2006/relationships/notesSlide" Target="../notesSlides/notesSlide11.xml" /><Relationship Id="rId1" Type="http://schemas.openxmlformats.org/officeDocument/2006/relationships/slideLayout" Target="../slideLayouts/slideLayout18.xml" /><Relationship Id="rId4" Type="http://schemas.openxmlformats.org/officeDocument/2006/relationships/image" Target="../media/image49.png" /></Relationships>
</file>

<file path=ppt/slides/_rels/slide5.xml.rels><?xml version="1.0" encoding="UTF-8" standalone="yes"?>
<Relationships xmlns="http://schemas.openxmlformats.org/package/2006/relationships"><Relationship Id="rId3" Type="http://schemas.openxmlformats.org/officeDocument/2006/relationships/image" Target="../media/image6.jpg" /><Relationship Id="rId2" Type="http://schemas.openxmlformats.org/officeDocument/2006/relationships/image" Target="../media/image5.jpg" /><Relationship Id="rId1" Type="http://schemas.openxmlformats.org/officeDocument/2006/relationships/slideLayout" Target="../slideLayouts/slideLayout13.xml" /></Relationships>
</file>

<file path=ppt/slides/_rels/slide50.xml.rels><?xml version="1.0" encoding="UTF-8" standalone="yes"?>
<Relationships xmlns="http://schemas.openxmlformats.org/package/2006/relationships"><Relationship Id="rId3" Type="http://schemas.openxmlformats.org/officeDocument/2006/relationships/image" Target="../media/image50.png" /><Relationship Id="rId2" Type="http://schemas.openxmlformats.org/officeDocument/2006/relationships/notesSlide" Target="../notesSlides/notesSlide12.xml" /><Relationship Id="rId1" Type="http://schemas.openxmlformats.org/officeDocument/2006/relationships/slideLayout" Target="../slideLayouts/slideLayout19.xml" /></Relationships>
</file>

<file path=ppt/slides/_rels/slide51.xml.rels><?xml version="1.0" encoding="UTF-8" standalone="yes"?>
<Relationships xmlns="http://schemas.openxmlformats.org/package/2006/relationships"><Relationship Id="rId3" Type="http://schemas.openxmlformats.org/officeDocument/2006/relationships/image" Target="../media/image51.png" /><Relationship Id="rId2" Type="http://schemas.openxmlformats.org/officeDocument/2006/relationships/notesSlide" Target="../notesSlides/notesSlide13.xml" /><Relationship Id="rId1" Type="http://schemas.openxmlformats.org/officeDocument/2006/relationships/slideLayout" Target="../slideLayouts/slideLayout20.xml" /></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4.xml" /><Relationship Id="rId1" Type="http://schemas.openxmlformats.org/officeDocument/2006/relationships/slideLayout" Target="../slideLayouts/slideLayout21.xml" /></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5.xml" /><Relationship Id="rId1" Type="http://schemas.openxmlformats.org/officeDocument/2006/relationships/slideLayout" Target="../slideLayouts/slideLayout22.xml" /></Relationships>
</file>

<file path=ppt/slides/_rels/slide54.xml.rels><?xml version="1.0" encoding="UTF-8" standalone="yes"?>
<Relationships xmlns="http://schemas.openxmlformats.org/package/2006/relationships"><Relationship Id="rId3" Type="http://schemas.openxmlformats.org/officeDocument/2006/relationships/image" Target="../media/image52.png" /><Relationship Id="rId2" Type="http://schemas.openxmlformats.org/officeDocument/2006/relationships/notesSlide" Target="../notesSlides/notesSlide16.xml" /><Relationship Id="rId1" Type="http://schemas.openxmlformats.org/officeDocument/2006/relationships/slideLayout" Target="../slideLayouts/slideLayout22.xml" /><Relationship Id="rId4" Type="http://schemas.openxmlformats.org/officeDocument/2006/relationships/image" Target="../media/image53.png" /></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7.xml" /><Relationship Id="rId1" Type="http://schemas.openxmlformats.org/officeDocument/2006/relationships/slideLayout" Target="../slideLayouts/slideLayout15.xml" /></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5.xml" /></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8.xml" /><Relationship Id="rId1" Type="http://schemas.openxmlformats.org/officeDocument/2006/relationships/slideLayout" Target="../slideLayouts/slideLayout13.xml" /></Relationships>
</file>

<file path=ppt/slides/_rels/slide58.xml.rels><?xml version="1.0" encoding="UTF-8" standalone="yes"?>
<Relationships xmlns="http://schemas.openxmlformats.org/package/2006/relationships"><Relationship Id="rId3" Type="http://schemas.openxmlformats.org/officeDocument/2006/relationships/image" Target="../media/image54.png" /><Relationship Id="rId2" Type="http://schemas.openxmlformats.org/officeDocument/2006/relationships/notesSlide" Target="../notesSlides/notesSlide19.xml" /><Relationship Id="rId1" Type="http://schemas.openxmlformats.org/officeDocument/2006/relationships/slideLayout" Target="../slideLayouts/slideLayout16.xml" /></Relationships>
</file>

<file path=ppt/slides/_rels/slide59.xml.rels><?xml version="1.0" encoding="UTF-8" standalone="yes"?>
<Relationships xmlns="http://schemas.openxmlformats.org/package/2006/relationships"><Relationship Id="rId3" Type="http://schemas.openxmlformats.org/officeDocument/2006/relationships/image" Target="../media/image55.png" /><Relationship Id="rId2" Type="http://schemas.openxmlformats.org/officeDocument/2006/relationships/notesSlide" Target="../notesSlides/notesSlide20.xml" /><Relationship Id="rId1" Type="http://schemas.openxmlformats.org/officeDocument/2006/relationships/slideLayout" Target="../slideLayouts/slideLayout16.xml" /><Relationship Id="rId4" Type="http://schemas.openxmlformats.org/officeDocument/2006/relationships/image" Target="../media/image56.png" /></Relationships>
</file>

<file path=ppt/slides/_rels/slide6.xml.rels><?xml version="1.0" encoding="UTF-8" standalone="yes"?>
<Relationships xmlns="http://schemas.openxmlformats.org/package/2006/relationships"><Relationship Id="rId3" Type="http://schemas.openxmlformats.org/officeDocument/2006/relationships/image" Target="../media/image8.jpg" /><Relationship Id="rId2" Type="http://schemas.openxmlformats.org/officeDocument/2006/relationships/image" Target="../media/image7.png" /><Relationship Id="rId1" Type="http://schemas.openxmlformats.org/officeDocument/2006/relationships/slideLayout" Target="../slideLayouts/slideLayout2.xml" /></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6.xml" /></Relationships>
</file>

<file path=ppt/slides/_rels/slide61.xml.rels><?xml version="1.0" encoding="UTF-8" standalone="yes"?>
<Relationships xmlns="http://schemas.openxmlformats.org/package/2006/relationships"><Relationship Id="rId3" Type="http://schemas.openxmlformats.org/officeDocument/2006/relationships/image" Target="../media/image58.png" /><Relationship Id="rId2" Type="http://schemas.openxmlformats.org/officeDocument/2006/relationships/image" Target="../media/image57.png" /><Relationship Id="rId1" Type="http://schemas.openxmlformats.org/officeDocument/2006/relationships/slideLayout" Target="../slideLayouts/slideLayout16.xml" /></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1.xml" /><Relationship Id="rId1" Type="http://schemas.openxmlformats.org/officeDocument/2006/relationships/slideLayout" Target="../slideLayouts/slideLayout14.xml" /></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2.xml" /><Relationship Id="rId1" Type="http://schemas.openxmlformats.org/officeDocument/2006/relationships/slideLayout" Target="../slideLayouts/slideLayout23.xml" /></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3.xml" /></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3.xml" /></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3.xml" /></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3.xml" /></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3.xml" /></Relationships>
</file>

<file path=ppt/slides/_rels/slide7.xml.rels><?xml version="1.0" encoding="UTF-8" standalone="yes"?>
<Relationships xmlns="http://schemas.openxmlformats.org/package/2006/relationships"><Relationship Id="rId2" Type="http://schemas.openxmlformats.org/officeDocument/2006/relationships/image" Target="../media/image9.png" /><Relationship Id="rId1" Type="http://schemas.openxmlformats.org/officeDocument/2006/relationships/slideLayout" Target="../slideLayouts/slideLayout2.xml" /></Relationships>
</file>

<file path=ppt/slides/_rels/slide8.xml.rels><?xml version="1.0" encoding="UTF-8" standalone="yes"?>
<Relationships xmlns="http://schemas.openxmlformats.org/package/2006/relationships"><Relationship Id="rId2" Type="http://schemas.openxmlformats.org/officeDocument/2006/relationships/image" Target="../media/image10.png" /><Relationship Id="rId1" Type="http://schemas.openxmlformats.org/officeDocument/2006/relationships/slideLayout" Target="../slideLayouts/slideLayout12.xml" /></Relationships>
</file>

<file path=ppt/slides/_rels/slide9.xml.rels><?xml version="1.0" encoding="UTF-8" standalone="yes"?>
<Relationships xmlns="http://schemas.openxmlformats.org/package/2006/relationships"><Relationship Id="rId3" Type="http://schemas.openxmlformats.org/officeDocument/2006/relationships/image" Target="../media/image12.jpg" /><Relationship Id="rId2" Type="http://schemas.openxmlformats.org/officeDocument/2006/relationships/image" Target="../media/image11.png" /><Relationship Id="rId1" Type="http://schemas.openxmlformats.org/officeDocument/2006/relationships/slideLayout" Target="../slideLayouts/slideLayout7.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151"/>
        <p:cNvGrpSpPr/>
        <p:nvPr/>
      </p:nvGrpSpPr>
      <p:grpSpPr>
        <a:xfrm>
          <a:off x="0" y="0"/>
          <a:ext cx="0" cy="0"/>
          <a:chOff x="0" y="0"/>
          <a:chExt cx="0" cy="0"/>
        </a:xfrm>
      </p:grpSpPr>
      <p:pic>
        <p:nvPicPr>
          <p:cNvPr id="7152" name="Google Shape;7152;p41"/>
          <p:cNvPicPr preferRelativeResize="0"/>
          <p:nvPr/>
        </p:nvPicPr>
        <p:blipFill>
          <a:blip r:embed="rId3">
            <a:alphaModFix amt="35000"/>
            <a:duotone>
              <a:prstClr val="black"/>
              <a:schemeClr val="tx2">
                <a:tint val="45000"/>
                <a:satMod val="400000"/>
              </a:schemeClr>
            </a:duotone>
            <a:extLst>
              <a:ext uri="{BEBA8EAE-BF5A-486C-A8C5-ECC9F3942E4B}">
                <a14:imgProps xmlns:a14="http://schemas.microsoft.com/office/drawing/2010/main">
                  <a14:imgLayer r:embed="rId4">
                    <a14:imgEffect>
                      <a14:colorTemperature colorTemp="11200"/>
                    </a14:imgEffect>
                  </a14:imgLayer>
                </a14:imgProps>
              </a:ext>
            </a:extLst>
          </a:blip>
          <a:stretch>
            <a:fillRect/>
          </a:stretch>
        </p:blipFill>
        <p:spPr>
          <a:xfrm>
            <a:off x="1020722" y="826102"/>
            <a:ext cx="7293941" cy="4207844"/>
          </a:xfrm>
          <a:prstGeom prst="rect">
            <a:avLst/>
          </a:prstGeom>
          <a:noFill/>
          <a:ln>
            <a:noFill/>
          </a:ln>
        </p:spPr>
      </p:pic>
      <p:sp>
        <p:nvSpPr>
          <p:cNvPr id="7154" name="Google Shape;7154;p41"/>
          <p:cNvSpPr/>
          <p:nvPr/>
        </p:nvSpPr>
        <p:spPr>
          <a:xfrm>
            <a:off x="3122154" y="2991251"/>
            <a:ext cx="5775" cy="7725"/>
          </a:xfrm>
          <a:custGeom>
            <a:avLst/>
            <a:gdLst/>
            <a:ahLst/>
            <a:cxnLst/>
            <a:rect l="l" t="t" r="r" b="b"/>
            <a:pathLst>
              <a:path w="231" h="309" extrusionOk="0">
                <a:moveTo>
                  <a:pt x="231" y="0"/>
                </a:moveTo>
                <a:lnTo>
                  <a:pt x="0" y="103"/>
                </a:lnTo>
                <a:lnTo>
                  <a:pt x="77" y="308"/>
                </a:lnTo>
                <a:lnTo>
                  <a:pt x="23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V Boli" panose="02000500030200090000" pitchFamily="2" charset="0"/>
              <a:cs typeface="MV Boli" panose="02000500030200090000" pitchFamily="2" charset="0"/>
            </a:endParaRPr>
          </a:p>
        </p:txBody>
      </p:sp>
      <p:sp>
        <p:nvSpPr>
          <p:cNvPr id="7155" name="Google Shape;7155;p41"/>
          <p:cNvSpPr/>
          <p:nvPr/>
        </p:nvSpPr>
        <p:spPr>
          <a:xfrm>
            <a:off x="3471529" y="2989977"/>
            <a:ext cx="2575" cy="25"/>
          </a:xfrm>
          <a:custGeom>
            <a:avLst/>
            <a:gdLst/>
            <a:ahLst/>
            <a:cxnLst/>
            <a:rect l="l" t="t" r="r" b="b"/>
            <a:pathLst>
              <a:path w="103" h="1" extrusionOk="0">
                <a:moveTo>
                  <a:pt x="103" y="0"/>
                </a:moveTo>
                <a:lnTo>
                  <a:pt x="0" y="0"/>
                </a:lnTo>
                <a:cubicBezTo>
                  <a:pt x="52" y="0"/>
                  <a:pt x="77" y="0"/>
                  <a:pt x="1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V Boli" panose="02000500030200090000" pitchFamily="2" charset="0"/>
              <a:cs typeface="MV Boli" panose="02000500030200090000" pitchFamily="2" charset="0"/>
            </a:endParaRPr>
          </a:p>
        </p:txBody>
      </p:sp>
      <p:sp>
        <p:nvSpPr>
          <p:cNvPr id="7156" name="Google Shape;7156;p41"/>
          <p:cNvSpPr/>
          <p:nvPr/>
        </p:nvSpPr>
        <p:spPr>
          <a:xfrm>
            <a:off x="3503575" y="3002800"/>
            <a:ext cx="1950" cy="650"/>
          </a:xfrm>
          <a:custGeom>
            <a:avLst/>
            <a:gdLst/>
            <a:ahLst/>
            <a:cxnLst/>
            <a:rect l="l" t="t" r="r" b="b"/>
            <a:pathLst>
              <a:path w="78" h="26" extrusionOk="0">
                <a:moveTo>
                  <a:pt x="77" y="0"/>
                </a:moveTo>
                <a:cubicBezTo>
                  <a:pt x="64" y="0"/>
                  <a:pt x="52" y="6"/>
                  <a:pt x="39" y="13"/>
                </a:cubicBezTo>
                <a:lnTo>
                  <a:pt x="77" y="0"/>
                </a:lnTo>
                <a:close/>
                <a:moveTo>
                  <a:pt x="39" y="13"/>
                </a:moveTo>
                <a:lnTo>
                  <a:pt x="0" y="26"/>
                </a:lnTo>
                <a:cubicBezTo>
                  <a:pt x="13" y="26"/>
                  <a:pt x="26" y="19"/>
                  <a:pt x="39" y="1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V Boli" panose="02000500030200090000" pitchFamily="2" charset="0"/>
              <a:cs typeface="MV Boli" panose="02000500030200090000" pitchFamily="2" charset="0"/>
            </a:endParaRPr>
          </a:p>
        </p:txBody>
      </p:sp>
      <p:sp>
        <p:nvSpPr>
          <p:cNvPr id="7157" name="Google Shape;7157;p41"/>
          <p:cNvSpPr/>
          <p:nvPr/>
        </p:nvSpPr>
        <p:spPr>
          <a:xfrm>
            <a:off x="3553579" y="2991901"/>
            <a:ext cx="675" cy="650"/>
          </a:xfrm>
          <a:custGeom>
            <a:avLst/>
            <a:gdLst/>
            <a:ahLst/>
            <a:cxnLst/>
            <a:rect l="l" t="t" r="r" b="b"/>
            <a:pathLst>
              <a:path w="27" h="26" extrusionOk="0">
                <a:moveTo>
                  <a:pt x="0" y="0"/>
                </a:moveTo>
                <a:lnTo>
                  <a:pt x="0" y="26"/>
                </a:lnTo>
                <a:cubicBezTo>
                  <a:pt x="26" y="0"/>
                  <a:pt x="26" y="0"/>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V Boli" panose="02000500030200090000" pitchFamily="2" charset="0"/>
              <a:cs typeface="MV Boli" panose="02000500030200090000" pitchFamily="2" charset="0"/>
            </a:endParaRPr>
          </a:p>
        </p:txBody>
      </p:sp>
      <p:sp>
        <p:nvSpPr>
          <p:cNvPr id="7158" name="Google Shape;7158;p41"/>
          <p:cNvSpPr/>
          <p:nvPr/>
        </p:nvSpPr>
        <p:spPr>
          <a:xfrm>
            <a:off x="3240754" y="2989977"/>
            <a:ext cx="5725" cy="2575"/>
          </a:xfrm>
          <a:custGeom>
            <a:avLst/>
            <a:gdLst/>
            <a:ahLst/>
            <a:cxnLst/>
            <a:rect l="l" t="t" r="r" b="b"/>
            <a:pathLst>
              <a:path w="229" h="103" extrusionOk="0">
                <a:moveTo>
                  <a:pt x="128" y="0"/>
                </a:moveTo>
                <a:lnTo>
                  <a:pt x="2" y="101"/>
                </a:lnTo>
                <a:lnTo>
                  <a:pt x="2" y="101"/>
                </a:lnTo>
                <a:cubicBezTo>
                  <a:pt x="37" y="78"/>
                  <a:pt x="228" y="100"/>
                  <a:pt x="128" y="0"/>
                </a:cubicBezTo>
                <a:close/>
                <a:moveTo>
                  <a:pt x="2" y="101"/>
                </a:moveTo>
                <a:cubicBezTo>
                  <a:pt x="2" y="101"/>
                  <a:pt x="1" y="102"/>
                  <a:pt x="0" y="103"/>
                </a:cubicBezTo>
                <a:lnTo>
                  <a:pt x="2" y="10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V Boli" panose="02000500030200090000" pitchFamily="2" charset="0"/>
              <a:cs typeface="MV Boli" panose="02000500030200090000" pitchFamily="2" charset="0"/>
            </a:endParaRPr>
          </a:p>
        </p:txBody>
      </p:sp>
      <p:sp>
        <p:nvSpPr>
          <p:cNvPr id="7159" name="Google Shape;7159;p41"/>
          <p:cNvSpPr/>
          <p:nvPr/>
        </p:nvSpPr>
        <p:spPr>
          <a:xfrm>
            <a:off x="3465000" y="3001502"/>
            <a:ext cx="5250" cy="5475"/>
          </a:xfrm>
          <a:custGeom>
            <a:avLst/>
            <a:gdLst/>
            <a:ahLst/>
            <a:cxnLst/>
            <a:rect l="l" t="t" r="r" b="b"/>
            <a:pathLst>
              <a:path w="210" h="219" extrusionOk="0">
                <a:moveTo>
                  <a:pt x="82" y="1"/>
                </a:moveTo>
                <a:lnTo>
                  <a:pt x="82" y="1"/>
                </a:lnTo>
                <a:cubicBezTo>
                  <a:pt x="41" y="62"/>
                  <a:pt x="1" y="218"/>
                  <a:pt x="99" y="218"/>
                </a:cubicBezTo>
                <a:cubicBezTo>
                  <a:pt x="125" y="218"/>
                  <a:pt x="162" y="207"/>
                  <a:pt x="210" y="180"/>
                </a:cubicBezTo>
                <a:cubicBezTo>
                  <a:pt x="133" y="155"/>
                  <a:pt x="56" y="78"/>
                  <a:pt x="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V Boli" panose="02000500030200090000" pitchFamily="2" charset="0"/>
              <a:cs typeface="MV Boli" panose="02000500030200090000" pitchFamily="2" charset="0"/>
            </a:endParaRPr>
          </a:p>
        </p:txBody>
      </p:sp>
      <p:sp>
        <p:nvSpPr>
          <p:cNvPr id="7160" name="Google Shape;7160;p41"/>
          <p:cNvSpPr/>
          <p:nvPr/>
        </p:nvSpPr>
        <p:spPr>
          <a:xfrm>
            <a:off x="3540125" y="2999702"/>
            <a:ext cx="4500" cy="3125"/>
          </a:xfrm>
          <a:custGeom>
            <a:avLst/>
            <a:gdLst/>
            <a:ahLst/>
            <a:cxnLst/>
            <a:rect l="l" t="t" r="r" b="b"/>
            <a:pathLst>
              <a:path w="180" h="125" extrusionOk="0">
                <a:moveTo>
                  <a:pt x="138" y="0"/>
                </a:moveTo>
                <a:lnTo>
                  <a:pt x="138" y="0"/>
                </a:lnTo>
                <a:cubicBezTo>
                  <a:pt x="136" y="0"/>
                  <a:pt x="133" y="6"/>
                  <a:pt x="128" y="21"/>
                </a:cubicBezTo>
                <a:lnTo>
                  <a:pt x="0" y="124"/>
                </a:lnTo>
                <a:lnTo>
                  <a:pt x="180" y="124"/>
                </a:lnTo>
                <a:cubicBezTo>
                  <a:pt x="138" y="103"/>
                  <a:pt x="147" y="0"/>
                  <a:pt x="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V Boli" panose="02000500030200090000" pitchFamily="2" charset="0"/>
              <a:cs typeface="MV Boli" panose="02000500030200090000" pitchFamily="2" charset="0"/>
            </a:endParaRPr>
          </a:p>
        </p:txBody>
      </p:sp>
      <p:sp>
        <p:nvSpPr>
          <p:cNvPr id="7161" name="Google Shape;7161;p41"/>
          <p:cNvSpPr/>
          <p:nvPr/>
        </p:nvSpPr>
        <p:spPr>
          <a:xfrm>
            <a:off x="3543954" y="3002802"/>
            <a:ext cx="675" cy="25"/>
          </a:xfrm>
          <a:custGeom>
            <a:avLst/>
            <a:gdLst/>
            <a:ahLst/>
            <a:cxnLst/>
            <a:rect l="l" t="t" r="r" b="b"/>
            <a:pathLst>
              <a:path w="27" h="1" extrusionOk="0">
                <a:moveTo>
                  <a:pt x="27" y="0"/>
                </a:moveTo>
                <a:lnTo>
                  <a:pt x="1" y="0"/>
                </a:lnTo>
                <a:cubicBezTo>
                  <a:pt x="27" y="0"/>
                  <a:pt x="27" y="0"/>
                  <a:pt x="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V Boli" panose="02000500030200090000" pitchFamily="2" charset="0"/>
              <a:cs typeface="MV Boli" panose="02000500030200090000" pitchFamily="2" charset="0"/>
            </a:endParaRPr>
          </a:p>
        </p:txBody>
      </p:sp>
      <p:sp>
        <p:nvSpPr>
          <p:cNvPr id="7162" name="Google Shape;7162;p41"/>
          <p:cNvSpPr/>
          <p:nvPr/>
        </p:nvSpPr>
        <p:spPr>
          <a:xfrm>
            <a:off x="3320879" y="2995102"/>
            <a:ext cx="13175" cy="11750"/>
          </a:xfrm>
          <a:custGeom>
            <a:avLst/>
            <a:gdLst/>
            <a:ahLst/>
            <a:cxnLst/>
            <a:rect l="l" t="t" r="r" b="b"/>
            <a:pathLst>
              <a:path w="527" h="470" extrusionOk="0">
                <a:moveTo>
                  <a:pt x="129" y="0"/>
                </a:moveTo>
                <a:lnTo>
                  <a:pt x="129" y="0"/>
                </a:lnTo>
                <a:cubicBezTo>
                  <a:pt x="0" y="180"/>
                  <a:pt x="462" y="282"/>
                  <a:pt x="205" y="462"/>
                </a:cubicBezTo>
                <a:cubicBezTo>
                  <a:pt x="246" y="467"/>
                  <a:pt x="278" y="469"/>
                  <a:pt x="302" y="469"/>
                </a:cubicBezTo>
                <a:cubicBezTo>
                  <a:pt x="527" y="469"/>
                  <a:pt x="156" y="277"/>
                  <a:pt x="411" y="231"/>
                </a:cubicBezTo>
                <a:cubicBezTo>
                  <a:pt x="282" y="231"/>
                  <a:pt x="154" y="129"/>
                  <a:pt x="1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V Boli" panose="02000500030200090000" pitchFamily="2" charset="0"/>
              <a:cs typeface="MV Boli" panose="02000500030200090000" pitchFamily="2" charset="0"/>
            </a:endParaRPr>
          </a:p>
        </p:txBody>
      </p:sp>
      <p:sp>
        <p:nvSpPr>
          <p:cNvPr id="7163" name="Google Shape;7163;p41"/>
          <p:cNvSpPr/>
          <p:nvPr/>
        </p:nvSpPr>
        <p:spPr>
          <a:xfrm>
            <a:off x="3331125" y="3000877"/>
            <a:ext cx="1950" cy="25"/>
          </a:xfrm>
          <a:custGeom>
            <a:avLst/>
            <a:gdLst/>
            <a:ahLst/>
            <a:cxnLst/>
            <a:rect l="l" t="t" r="r" b="b"/>
            <a:pathLst>
              <a:path w="78" h="1" extrusionOk="0">
                <a:moveTo>
                  <a:pt x="1" y="0"/>
                </a:moveTo>
                <a:cubicBezTo>
                  <a:pt x="26" y="0"/>
                  <a:pt x="52" y="0"/>
                  <a:pt x="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V Boli" panose="02000500030200090000" pitchFamily="2" charset="0"/>
              <a:cs typeface="MV Boli" panose="02000500030200090000" pitchFamily="2" charset="0"/>
            </a:endParaRPr>
          </a:p>
        </p:txBody>
      </p:sp>
      <p:sp>
        <p:nvSpPr>
          <p:cNvPr id="7164" name="Google Shape;7164;p41"/>
          <p:cNvSpPr/>
          <p:nvPr/>
        </p:nvSpPr>
        <p:spPr>
          <a:xfrm>
            <a:off x="3719604" y="2993826"/>
            <a:ext cx="3875" cy="1300"/>
          </a:xfrm>
          <a:custGeom>
            <a:avLst/>
            <a:gdLst/>
            <a:ahLst/>
            <a:cxnLst/>
            <a:rect l="l" t="t" r="r" b="b"/>
            <a:pathLst>
              <a:path w="155" h="52" extrusionOk="0">
                <a:moveTo>
                  <a:pt x="155" y="0"/>
                </a:moveTo>
                <a:lnTo>
                  <a:pt x="78" y="26"/>
                </a:lnTo>
                <a:cubicBezTo>
                  <a:pt x="103" y="19"/>
                  <a:pt x="129" y="13"/>
                  <a:pt x="155" y="0"/>
                </a:cubicBezTo>
                <a:close/>
                <a:moveTo>
                  <a:pt x="78" y="26"/>
                </a:moveTo>
                <a:lnTo>
                  <a:pt x="78" y="26"/>
                </a:lnTo>
                <a:cubicBezTo>
                  <a:pt x="52" y="32"/>
                  <a:pt x="27" y="39"/>
                  <a:pt x="1" y="51"/>
                </a:cubicBezTo>
                <a:lnTo>
                  <a:pt x="78" y="26"/>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V Boli" panose="02000500030200090000" pitchFamily="2" charset="0"/>
              <a:cs typeface="MV Boli" panose="02000500030200090000" pitchFamily="2" charset="0"/>
            </a:endParaRPr>
          </a:p>
        </p:txBody>
      </p:sp>
      <p:sp>
        <p:nvSpPr>
          <p:cNvPr id="7165" name="Google Shape;7165;p41"/>
          <p:cNvSpPr/>
          <p:nvPr/>
        </p:nvSpPr>
        <p:spPr>
          <a:xfrm>
            <a:off x="4022200" y="3003425"/>
            <a:ext cx="650" cy="675"/>
          </a:xfrm>
          <a:custGeom>
            <a:avLst/>
            <a:gdLst/>
            <a:ahLst/>
            <a:cxnLst/>
            <a:rect l="l" t="t" r="r" b="b"/>
            <a:pathLst>
              <a:path w="26" h="27" extrusionOk="0">
                <a:moveTo>
                  <a:pt x="0" y="26"/>
                </a:moveTo>
                <a:cubicBezTo>
                  <a:pt x="0" y="26"/>
                  <a:pt x="26" y="1"/>
                  <a:pt x="26" y="1"/>
                </a:cubicBezTo>
                <a:cubicBezTo>
                  <a:pt x="26" y="1"/>
                  <a:pt x="0" y="26"/>
                  <a:pt x="0" y="2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V Boli" panose="02000500030200090000" pitchFamily="2" charset="0"/>
              <a:cs typeface="MV Boli" panose="02000500030200090000" pitchFamily="2" charset="0"/>
            </a:endParaRPr>
          </a:p>
        </p:txBody>
      </p:sp>
      <p:sp>
        <p:nvSpPr>
          <p:cNvPr id="7166" name="Google Shape;7166;p41"/>
          <p:cNvSpPr/>
          <p:nvPr/>
        </p:nvSpPr>
        <p:spPr>
          <a:xfrm>
            <a:off x="3742050" y="2993827"/>
            <a:ext cx="650" cy="2575"/>
          </a:xfrm>
          <a:custGeom>
            <a:avLst/>
            <a:gdLst/>
            <a:ahLst/>
            <a:cxnLst/>
            <a:rect l="l" t="t" r="r" b="b"/>
            <a:pathLst>
              <a:path w="26" h="103" extrusionOk="0">
                <a:moveTo>
                  <a:pt x="26" y="0"/>
                </a:moveTo>
                <a:lnTo>
                  <a:pt x="26" y="0"/>
                </a:lnTo>
                <a:cubicBezTo>
                  <a:pt x="0" y="51"/>
                  <a:pt x="0" y="77"/>
                  <a:pt x="0" y="103"/>
                </a:cubicBezTo>
                <a:cubicBezTo>
                  <a:pt x="26" y="77"/>
                  <a:pt x="26" y="26"/>
                  <a:pt x="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V Boli" panose="02000500030200090000" pitchFamily="2" charset="0"/>
              <a:cs typeface="MV Boli" panose="02000500030200090000" pitchFamily="2" charset="0"/>
            </a:endParaRPr>
          </a:p>
        </p:txBody>
      </p:sp>
      <p:sp>
        <p:nvSpPr>
          <p:cNvPr id="7167" name="Google Shape;7167;p41"/>
          <p:cNvSpPr/>
          <p:nvPr/>
        </p:nvSpPr>
        <p:spPr>
          <a:xfrm>
            <a:off x="3741404" y="2996375"/>
            <a:ext cx="675" cy="1950"/>
          </a:xfrm>
          <a:custGeom>
            <a:avLst/>
            <a:gdLst/>
            <a:ahLst/>
            <a:cxnLst/>
            <a:rect l="l" t="t" r="r" b="b"/>
            <a:pathLst>
              <a:path w="27" h="78" extrusionOk="0">
                <a:moveTo>
                  <a:pt x="26" y="1"/>
                </a:moveTo>
                <a:cubicBezTo>
                  <a:pt x="1" y="26"/>
                  <a:pt x="1" y="52"/>
                  <a:pt x="1" y="78"/>
                </a:cubicBezTo>
                <a:lnTo>
                  <a:pt x="2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V Boli" panose="02000500030200090000" pitchFamily="2" charset="0"/>
              <a:cs typeface="MV Boli" panose="02000500030200090000" pitchFamily="2" charset="0"/>
            </a:endParaRPr>
          </a:p>
        </p:txBody>
      </p:sp>
      <p:sp>
        <p:nvSpPr>
          <p:cNvPr id="7168" name="Google Shape;7168;p41"/>
          <p:cNvSpPr/>
          <p:nvPr/>
        </p:nvSpPr>
        <p:spPr>
          <a:xfrm>
            <a:off x="4052954" y="2995102"/>
            <a:ext cx="25" cy="650"/>
          </a:xfrm>
          <a:custGeom>
            <a:avLst/>
            <a:gdLst/>
            <a:ahLst/>
            <a:cxnLst/>
            <a:rect l="l" t="t" r="r" b="b"/>
            <a:pathLst>
              <a:path w="1" h="26" extrusionOk="0">
                <a:moveTo>
                  <a:pt x="1" y="0"/>
                </a:moveTo>
                <a:lnTo>
                  <a:pt x="1" y="26"/>
                </a:lnTo>
                <a:cubicBezTo>
                  <a:pt x="1" y="26"/>
                  <a:pt x="1" y="0"/>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V Boli" panose="02000500030200090000" pitchFamily="2" charset="0"/>
              <a:cs typeface="MV Boli" panose="02000500030200090000" pitchFamily="2" charset="0"/>
            </a:endParaRPr>
          </a:p>
        </p:txBody>
      </p:sp>
      <p:sp>
        <p:nvSpPr>
          <p:cNvPr id="7169" name="Google Shape;7169;p41"/>
          <p:cNvSpPr/>
          <p:nvPr/>
        </p:nvSpPr>
        <p:spPr>
          <a:xfrm>
            <a:off x="3820900" y="2997651"/>
            <a:ext cx="5150" cy="3250"/>
          </a:xfrm>
          <a:custGeom>
            <a:avLst/>
            <a:gdLst/>
            <a:ahLst/>
            <a:cxnLst/>
            <a:rect l="l" t="t" r="r" b="b"/>
            <a:pathLst>
              <a:path w="206" h="130" extrusionOk="0">
                <a:moveTo>
                  <a:pt x="103" y="1"/>
                </a:moveTo>
                <a:cubicBezTo>
                  <a:pt x="52" y="1"/>
                  <a:pt x="52" y="78"/>
                  <a:pt x="0" y="129"/>
                </a:cubicBezTo>
                <a:cubicBezTo>
                  <a:pt x="26" y="103"/>
                  <a:pt x="58" y="91"/>
                  <a:pt x="93" y="91"/>
                </a:cubicBezTo>
                <a:cubicBezTo>
                  <a:pt x="129" y="91"/>
                  <a:pt x="167" y="103"/>
                  <a:pt x="206" y="129"/>
                </a:cubicBezTo>
                <a:cubicBezTo>
                  <a:pt x="154" y="78"/>
                  <a:pt x="129" y="27"/>
                  <a:pt x="1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V Boli" panose="02000500030200090000" pitchFamily="2" charset="0"/>
              <a:cs typeface="MV Boli" panose="02000500030200090000" pitchFamily="2" charset="0"/>
            </a:endParaRPr>
          </a:p>
        </p:txBody>
      </p:sp>
      <p:sp>
        <p:nvSpPr>
          <p:cNvPr id="7170" name="Google Shape;7170;p41"/>
          <p:cNvSpPr/>
          <p:nvPr/>
        </p:nvSpPr>
        <p:spPr>
          <a:xfrm>
            <a:off x="3820901" y="3000877"/>
            <a:ext cx="25" cy="25"/>
          </a:xfrm>
          <a:custGeom>
            <a:avLst/>
            <a:gdLst/>
            <a:ahLst/>
            <a:cxnLst/>
            <a:rect l="l" t="t" r="r" b="b"/>
            <a:pathLst>
              <a:path w="1" h="1" extrusionOk="0">
                <a:moveTo>
                  <a:pt x="0" y="0"/>
                </a:move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V Boli" panose="02000500030200090000" pitchFamily="2" charset="0"/>
              <a:cs typeface="MV Boli" panose="02000500030200090000" pitchFamily="2" charset="0"/>
            </a:endParaRPr>
          </a:p>
        </p:txBody>
      </p:sp>
      <p:sp>
        <p:nvSpPr>
          <p:cNvPr id="7171" name="Google Shape;7171;p41"/>
          <p:cNvSpPr/>
          <p:nvPr/>
        </p:nvSpPr>
        <p:spPr>
          <a:xfrm>
            <a:off x="3724754" y="3003427"/>
            <a:ext cx="2575" cy="2600"/>
          </a:xfrm>
          <a:custGeom>
            <a:avLst/>
            <a:gdLst/>
            <a:ahLst/>
            <a:cxnLst/>
            <a:rect l="l" t="t" r="r" b="b"/>
            <a:pathLst>
              <a:path w="103" h="104" extrusionOk="0">
                <a:moveTo>
                  <a:pt x="103" y="1"/>
                </a:moveTo>
                <a:lnTo>
                  <a:pt x="0" y="103"/>
                </a:lnTo>
                <a:lnTo>
                  <a:pt x="26" y="103"/>
                </a:lnTo>
                <a:lnTo>
                  <a:pt x="10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V Boli" panose="02000500030200090000" pitchFamily="2" charset="0"/>
              <a:cs typeface="MV Boli" panose="02000500030200090000" pitchFamily="2" charset="0"/>
            </a:endParaRPr>
          </a:p>
        </p:txBody>
      </p:sp>
      <p:sp>
        <p:nvSpPr>
          <p:cNvPr id="7172" name="Google Shape;7172;p41"/>
          <p:cNvSpPr/>
          <p:nvPr/>
        </p:nvSpPr>
        <p:spPr>
          <a:xfrm>
            <a:off x="3997450" y="3000877"/>
            <a:ext cx="3600" cy="4825"/>
          </a:xfrm>
          <a:custGeom>
            <a:avLst/>
            <a:gdLst/>
            <a:ahLst/>
            <a:cxnLst/>
            <a:rect l="l" t="t" r="r" b="b"/>
            <a:pathLst>
              <a:path w="144" h="193" extrusionOk="0">
                <a:moveTo>
                  <a:pt x="41" y="0"/>
                </a:moveTo>
                <a:lnTo>
                  <a:pt x="41" y="0"/>
                </a:lnTo>
                <a:cubicBezTo>
                  <a:pt x="21" y="41"/>
                  <a:pt x="1" y="192"/>
                  <a:pt x="68" y="192"/>
                </a:cubicBezTo>
                <a:cubicBezTo>
                  <a:pt x="87" y="192"/>
                  <a:pt x="111" y="181"/>
                  <a:pt x="144" y="154"/>
                </a:cubicBezTo>
                <a:cubicBezTo>
                  <a:pt x="93" y="154"/>
                  <a:pt x="41" y="77"/>
                  <a:pt x="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V Boli" panose="02000500030200090000" pitchFamily="2" charset="0"/>
              <a:cs typeface="MV Boli" panose="02000500030200090000" pitchFamily="2" charset="0"/>
            </a:endParaRPr>
          </a:p>
        </p:txBody>
      </p:sp>
      <p:sp>
        <p:nvSpPr>
          <p:cNvPr id="7173" name="Google Shape;7173;p41"/>
          <p:cNvSpPr/>
          <p:nvPr/>
        </p:nvSpPr>
        <p:spPr>
          <a:xfrm>
            <a:off x="4045279" y="3002252"/>
            <a:ext cx="2575" cy="3125"/>
          </a:xfrm>
          <a:custGeom>
            <a:avLst/>
            <a:gdLst/>
            <a:ahLst/>
            <a:cxnLst/>
            <a:rect l="l" t="t" r="r" b="b"/>
            <a:pathLst>
              <a:path w="103" h="125" extrusionOk="0">
                <a:moveTo>
                  <a:pt x="64" y="1"/>
                </a:moveTo>
                <a:cubicBezTo>
                  <a:pt x="61" y="1"/>
                  <a:pt x="57" y="7"/>
                  <a:pt x="51" y="22"/>
                </a:cubicBezTo>
                <a:lnTo>
                  <a:pt x="0" y="125"/>
                </a:lnTo>
                <a:lnTo>
                  <a:pt x="103" y="125"/>
                </a:lnTo>
                <a:cubicBezTo>
                  <a:pt x="82" y="104"/>
                  <a:pt x="78" y="1"/>
                  <a:pt x="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V Boli" panose="02000500030200090000" pitchFamily="2" charset="0"/>
              <a:cs typeface="MV Boli" panose="02000500030200090000" pitchFamily="2" charset="0"/>
            </a:endParaRPr>
          </a:p>
        </p:txBody>
      </p:sp>
      <p:sp>
        <p:nvSpPr>
          <p:cNvPr id="7174" name="Google Shape;7174;p41"/>
          <p:cNvSpPr/>
          <p:nvPr/>
        </p:nvSpPr>
        <p:spPr>
          <a:xfrm>
            <a:off x="4047829" y="3005352"/>
            <a:ext cx="675" cy="25"/>
          </a:xfrm>
          <a:custGeom>
            <a:avLst/>
            <a:gdLst/>
            <a:ahLst/>
            <a:cxnLst/>
            <a:rect l="l" t="t" r="r" b="b"/>
            <a:pathLst>
              <a:path w="27" h="1" extrusionOk="0">
                <a:moveTo>
                  <a:pt x="26" y="1"/>
                </a:moveTo>
                <a:lnTo>
                  <a:pt x="1" y="1"/>
                </a:lnTo>
                <a:cubicBezTo>
                  <a:pt x="1" y="1"/>
                  <a:pt x="26" y="1"/>
                  <a:pt x="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V Boli" panose="02000500030200090000" pitchFamily="2" charset="0"/>
              <a:cs typeface="MV Boli" panose="02000500030200090000" pitchFamily="2" charset="0"/>
            </a:endParaRPr>
          </a:p>
        </p:txBody>
      </p:sp>
      <p:sp>
        <p:nvSpPr>
          <p:cNvPr id="7175" name="Google Shape;7175;p41"/>
          <p:cNvSpPr/>
          <p:nvPr/>
        </p:nvSpPr>
        <p:spPr>
          <a:xfrm>
            <a:off x="4055526" y="2991900"/>
            <a:ext cx="3225" cy="1950"/>
          </a:xfrm>
          <a:custGeom>
            <a:avLst/>
            <a:gdLst/>
            <a:ahLst/>
            <a:cxnLst/>
            <a:rect l="l" t="t" r="r" b="b"/>
            <a:pathLst>
              <a:path w="129" h="78" extrusionOk="0">
                <a:moveTo>
                  <a:pt x="129" y="0"/>
                </a:moveTo>
                <a:lnTo>
                  <a:pt x="0" y="77"/>
                </a:lnTo>
                <a:lnTo>
                  <a:pt x="12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V Boli" panose="02000500030200090000" pitchFamily="2" charset="0"/>
              <a:cs typeface="MV Boli" panose="02000500030200090000" pitchFamily="2" charset="0"/>
            </a:endParaRPr>
          </a:p>
        </p:txBody>
      </p:sp>
      <p:sp>
        <p:nvSpPr>
          <p:cNvPr id="7176" name="Google Shape;7176;p41"/>
          <p:cNvSpPr/>
          <p:nvPr/>
        </p:nvSpPr>
        <p:spPr>
          <a:xfrm>
            <a:off x="4076051" y="2993825"/>
            <a:ext cx="3225" cy="3225"/>
          </a:xfrm>
          <a:custGeom>
            <a:avLst/>
            <a:gdLst/>
            <a:ahLst/>
            <a:cxnLst/>
            <a:rect l="l" t="t" r="r" b="b"/>
            <a:pathLst>
              <a:path w="129" h="129" extrusionOk="0">
                <a:moveTo>
                  <a:pt x="77" y="0"/>
                </a:moveTo>
                <a:lnTo>
                  <a:pt x="0" y="103"/>
                </a:lnTo>
                <a:lnTo>
                  <a:pt x="26" y="128"/>
                </a:lnTo>
                <a:lnTo>
                  <a:pt x="128" y="26"/>
                </a:lnTo>
                <a:lnTo>
                  <a:pt x="7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V Boli" panose="02000500030200090000" pitchFamily="2" charset="0"/>
              <a:cs typeface="MV Boli" panose="02000500030200090000" pitchFamily="2" charset="0"/>
            </a:endParaRPr>
          </a:p>
        </p:txBody>
      </p:sp>
      <p:sp>
        <p:nvSpPr>
          <p:cNvPr id="7177" name="Google Shape;7177;p41"/>
          <p:cNvSpPr/>
          <p:nvPr/>
        </p:nvSpPr>
        <p:spPr>
          <a:xfrm>
            <a:off x="3828600" y="3004700"/>
            <a:ext cx="15400" cy="14150"/>
          </a:xfrm>
          <a:custGeom>
            <a:avLst/>
            <a:gdLst/>
            <a:ahLst/>
            <a:cxnLst/>
            <a:rect l="l" t="t" r="r" b="b"/>
            <a:pathLst>
              <a:path w="616" h="566" extrusionOk="0">
                <a:moveTo>
                  <a:pt x="359" y="1"/>
                </a:moveTo>
                <a:cubicBezTo>
                  <a:pt x="308" y="129"/>
                  <a:pt x="257" y="1"/>
                  <a:pt x="308" y="232"/>
                </a:cubicBezTo>
                <a:cubicBezTo>
                  <a:pt x="300" y="270"/>
                  <a:pt x="286" y="286"/>
                  <a:pt x="270" y="286"/>
                </a:cubicBezTo>
                <a:cubicBezTo>
                  <a:pt x="235" y="286"/>
                  <a:pt x="195" y="201"/>
                  <a:pt x="231" y="129"/>
                </a:cubicBezTo>
                <a:lnTo>
                  <a:pt x="231" y="129"/>
                </a:lnTo>
                <a:lnTo>
                  <a:pt x="77" y="309"/>
                </a:lnTo>
                <a:lnTo>
                  <a:pt x="205" y="309"/>
                </a:lnTo>
                <a:cubicBezTo>
                  <a:pt x="231" y="514"/>
                  <a:pt x="0" y="309"/>
                  <a:pt x="51" y="539"/>
                </a:cubicBezTo>
                <a:lnTo>
                  <a:pt x="231" y="463"/>
                </a:lnTo>
                <a:lnTo>
                  <a:pt x="231" y="514"/>
                </a:lnTo>
                <a:cubicBezTo>
                  <a:pt x="250" y="476"/>
                  <a:pt x="296" y="452"/>
                  <a:pt x="339" y="452"/>
                </a:cubicBezTo>
                <a:cubicBezTo>
                  <a:pt x="355" y="452"/>
                  <a:pt x="371" y="456"/>
                  <a:pt x="385" y="463"/>
                </a:cubicBezTo>
                <a:cubicBezTo>
                  <a:pt x="385" y="488"/>
                  <a:pt x="410" y="539"/>
                  <a:pt x="385" y="565"/>
                </a:cubicBezTo>
                <a:cubicBezTo>
                  <a:pt x="615" y="514"/>
                  <a:pt x="359" y="206"/>
                  <a:pt x="539" y="104"/>
                </a:cubicBezTo>
                <a:lnTo>
                  <a:pt x="462" y="104"/>
                </a:lnTo>
                <a:cubicBezTo>
                  <a:pt x="458" y="107"/>
                  <a:pt x="454" y="109"/>
                  <a:pt x="449" y="109"/>
                </a:cubicBezTo>
                <a:cubicBezTo>
                  <a:pt x="416" y="109"/>
                  <a:pt x="359" y="45"/>
                  <a:pt x="3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V Boli" panose="02000500030200090000" pitchFamily="2" charset="0"/>
              <a:cs typeface="MV Boli" panose="02000500030200090000" pitchFamily="2" charset="0"/>
            </a:endParaRPr>
          </a:p>
        </p:txBody>
      </p:sp>
      <p:sp>
        <p:nvSpPr>
          <p:cNvPr id="7178" name="Google Shape;7178;p41"/>
          <p:cNvSpPr/>
          <p:nvPr/>
        </p:nvSpPr>
        <p:spPr>
          <a:xfrm>
            <a:off x="3842050" y="2998952"/>
            <a:ext cx="12850" cy="25025"/>
          </a:xfrm>
          <a:custGeom>
            <a:avLst/>
            <a:gdLst/>
            <a:ahLst/>
            <a:cxnLst/>
            <a:rect l="l" t="t" r="r" b="b"/>
            <a:pathLst>
              <a:path w="514" h="1001" extrusionOk="0">
                <a:moveTo>
                  <a:pt x="411" y="0"/>
                </a:moveTo>
                <a:cubicBezTo>
                  <a:pt x="334" y="77"/>
                  <a:pt x="308" y="51"/>
                  <a:pt x="283" y="205"/>
                </a:cubicBezTo>
                <a:cubicBezTo>
                  <a:pt x="255" y="212"/>
                  <a:pt x="228" y="215"/>
                  <a:pt x="201" y="215"/>
                </a:cubicBezTo>
                <a:cubicBezTo>
                  <a:pt x="129" y="215"/>
                  <a:pt x="64" y="192"/>
                  <a:pt x="26" y="154"/>
                </a:cubicBezTo>
                <a:cubicBezTo>
                  <a:pt x="1" y="180"/>
                  <a:pt x="26" y="308"/>
                  <a:pt x="1" y="334"/>
                </a:cubicBezTo>
                <a:lnTo>
                  <a:pt x="26" y="334"/>
                </a:lnTo>
                <a:lnTo>
                  <a:pt x="103" y="590"/>
                </a:lnTo>
                <a:cubicBezTo>
                  <a:pt x="103" y="539"/>
                  <a:pt x="154" y="539"/>
                  <a:pt x="180" y="539"/>
                </a:cubicBezTo>
                <a:lnTo>
                  <a:pt x="103" y="872"/>
                </a:lnTo>
                <a:cubicBezTo>
                  <a:pt x="159" y="972"/>
                  <a:pt x="210" y="995"/>
                  <a:pt x="258" y="995"/>
                </a:cubicBezTo>
                <a:cubicBezTo>
                  <a:pt x="298" y="995"/>
                  <a:pt x="336" y="980"/>
                  <a:pt x="373" y="980"/>
                </a:cubicBezTo>
                <a:cubicBezTo>
                  <a:pt x="395" y="980"/>
                  <a:pt x="416" y="985"/>
                  <a:pt x="436" y="1000"/>
                </a:cubicBezTo>
                <a:cubicBezTo>
                  <a:pt x="308" y="795"/>
                  <a:pt x="462" y="872"/>
                  <a:pt x="257" y="718"/>
                </a:cubicBezTo>
                <a:lnTo>
                  <a:pt x="283" y="462"/>
                </a:lnTo>
                <a:lnTo>
                  <a:pt x="436" y="487"/>
                </a:lnTo>
                <a:cubicBezTo>
                  <a:pt x="411" y="410"/>
                  <a:pt x="488" y="308"/>
                  <a:pt x="411" y="257"/>
                </a:cubicBezTo>
                <a:cubicBezTo>
                  <a:pt x="411" y="257"/>
                  <a:pt x="385" y="308"/>
                  <a:pt x="360" y="308"/>
                </a:cubicBezTo>
                <a:cubicBezTo>
                  <a:pt x="308" y="128"/>
                  <a:pt x="513" y="180"/>
                  <a:pt x="4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V Boli" panose="02000500030200090000" pitchFamily="2" charset="0"/>
              <a:cs typeface="MV Boli" panose="02000500030200090000" pitchFamily="2" charset="0"/>
            </a:endParaRPr>
          </a:p>
        </p:txBody>
      </p:sp>
      <p:sp>
        <p:nvSpPr>
          <p:cNvPr id="7179" name="Google Shape;7179;p41"/>
          <p:cNvSpPr/>
          <p:nvPr/>
        </p:nvSpPr>
        <p:spPr>
          <a:xfrm>
            <a:off x="4030525" y="2991250"/>
            <a:ext cx="1300" cy="1950"/>
          </a:xfrm>
          <a:custGeom>
            <a:avLst/>
            <a:gdLst/>
            <a:ahLst/>
            <a:cxnLst/>
            <a:rect l="l" t="t" r="r" b="b"/>
            <a:pathLst>
              <a:path w="52" h="78" extrusionOk="0">
                <a:moveTo>
                  <a:pt x="52" y="0"/>
                </a:moveTo>
                <a:lnTo>
                  <a:pt x="0" y="77"/>
                </a:lnTo>
                <a:cubicBezTo>
                  <a:pt x="26" y="52"/>
                  <a:pt x="52" y="26"/>
                  <a:pt x="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V Boli" panose="02000500030200090000" pitchFamily="2" charset="0"/>
              <a:cs typeface="MV Boli" panose="02000500030200090000" pitchFamily="2" charset="0"/>
            </a:endParaRPr>
          </a:p>
        </p:txBody>
      </p:sp>
      <p:sp>
        <p:nvSpPr>
          <p:cNvPr id="7180" name="Google Shape;7180;p41"/>
          <p:cNvSpPr/>
          <p:nvPr/>
        </p:nvSpPr>
        <p:spPr>
          <a:xfrm>
            <a:off x="3889504" y="3004700"/>
            <a:ext cx="25" cy="675"/>
          </a:xfrm>
          <a:custGeom>
            <a:avLst/>
            <a:gdLst/>
            <a:ahLst/>
            <a:cxnLst/>
            <a:rect l="l" t="t" r="r" b="b"/>
            <a:pathLst>
              <a:path w="1" h="27" extrusionOk="0">
                <a:moveTo>
                  <a:pt x="0" y="27"/>
                </a:moveTo>
                <a:lnTo>
                  <a:pt x="0" y="27"/>
                </a:lnTo>
                <a:cubicBezTo>
                  <a:pt x="0" y="1"/>
                  <a:pt x="0" y="1"/>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V Boli" panose="02000500030200090000" pitchFamily="2" charset="0"/>
              <a:cs typeface="MV Boli" panose="02000500030200090000" pitchFamily="2" charset="0"/>
            </a:endParaRPr>
          </a:p>
        </p:txBody>
      </p:sp>
      <p:sp>
        <p:nvSpPr>
          <p:cNvPr id="7181" name="Google Shape;7181;p41"/>
          <p:cNvSpPr/>
          <p:nvPr/>
        </p:nvSpPr>
        <p:spPr>
          <a:xfrm>
            <a:off x="4032454" y="2990600"/>
            <a:ext cx="25" cy="675"/>
          </a:xfrm>
          <a:custGeom>
            <a:avLst/>
            <a:gdLst/>
            <a:ahLst/>
            <a:cxnLst/>
            <a:rect l="l" t="t" r="r" b="b"/>
            <a:pathLst>
              <a:path w="1" h="27" extrusionOk="0">
                <a:moveTo>
                  <a:pt x="0" y="1"/>
                </a:moveTo>
                <a:lnTo>
                  <a:pt x="0" y="1"/>
                </a:lnTo>
                <a:lnTo>
                  <a:pt x="0" y="26"/>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V Boli" panose="02000500030200090000" pitchFamily="2" charset="0"/>
              <a:cs typeface="MV Boli" panose="02000500030200090000" pitchFamily="2" charset="0"/>
            </a:endParaRPr>
          </a:p>
        </p:txBody>
      </p:sp>
      <p:sp>
        <p:nvSpPr>
          <p:cNvPr id="7182" name="Google Shape;7182;p41"/>
          <p:cNvSpPr/>
          <p:nvPr/>
        </p:nvSpPr>
        <p:spPr>
          <a:xfrm>
            <a:off x="3860654" y="2991251"/>
            <a:ext cx="25" cy="675"/>
          </a:xfrm>
          <a:custGeom>
            <a:avLst/>
            <a:gdLst/>
            <a:ahLst/>
            <a:cxnLst/>
            <a:rect l="l" t="t" r="r" b="b"/>
            <a:pathLst>
              <a:path w="1" h="27" extrusionOk="0">
                <a:moveTo>
                  <a:pt x="0" y="26"/>
                </a:moveTo>
                <a:lnTo>
                  <a:pt x="0" y="26"/>
                </a:ln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V Boli" panose="02000500030200090000" pitchFamily="2" charset="0"/>
              <a:cs typeface="MV Boli" panose="02000500030200090000" pitchFamily="2" charset="0"/>
            </a:endParaRPr>
          </a:p>
        </p:txBody>
      </p:sp>
      <p:sp>
        <p:nvSpPr>
          <p:cNvPr id="7183" name="Google Shape;7183;p41"/>
          <p:cNvSpPr/>
          <p:nvPr/>
        </p:nvSpPr>
        <p:spPr>
          <a:xfrm>
            <a:off x="3858725" y="3002151"/>
            <a:ext cx="650" cy="1300"/>
          </a:xfrm>
          <a:custGeom>
            <a:avLst/>
            <a:gdLst/>
            <a:ahLst/>
            <a:cxnLst/>
            <a:rect l="l" t="t" r="r" b="b"/>
            <a:pathLst>
              <a:path w="26" h="52" extrusionOk="0">
                <a:moveTo>
                  <a:pt x="26" y="0"/>
                </a:moveTo>
                <a:lnTo>
                  <a:pt x="0" y="52"/>
                </a:lnTo>
                <a:cubicBezTo>
                  <a:pt x="0" y="52"/>
                  <a:pt x="26" y="26"/>
                  <a:pt x="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V Boli" panose="02000500030200090000" pitchFamily="2" charset="0"/>
              <a:cs typeface="MV Boli" panose="02000500030200090000" pitchFamily="2" charset="0"/>
            </a:endParaRPr>
          </a:p>
        </p:txBody>
      </p:sp>
      <p:sp>
        <p:nvSpPr>
          <p:cNvPr id="7184" name="Google Shape;7184;p41"/>
          <p:cNvSpPr/>
          <p:nvPr/>
        </p:nvSpPr>
        <p:spPr>
          <a:xfrm>
            <a:off x="3852826" y="3002800"/>
            <a:ext cx="12975" cy="22450"/>
          </a:xfrm>
          <a:custGeom>
            <a:avLst/>
            <a:gdLst/>
            <a:ahLst/>
            <a:cxnLst/>
            <a:rect l="l" t="t" r="r" b="b"/>
            <a:pathLst>
              <a:path w="519" h="898" extrusionOk="0">
                <a:moveTo>
                  <a:pt x="159" y="0"/>
                </a:moveTo>
                <a:cubicBezTo>
                  <a:pt x="159" y="48"/>
                  <a:pt x="0" y="233"/>
                  <a:pt x="153" y="233"/>
                </a:cubicBezTo>
                <a:cubicBezTo>
                  <a:pt x="162" y="233"/>
                  <a:pt x="173" y="232"/>
                  <a:pt x="185" y="231"/>
                </a:cubicBezTo>
                <a:lnTo>
                  <a:pt x="185" y="231"/>
                </a:lnTo>
                <a:cubicBezTo>
                  <a:pt x="236" y="436"/>
                  <a:pt x="82" y="359"/>
                  <a:pt x="57" y="410"/>
                </a:cubicBezTo>
                <a:cubicBezTo>
                  <a:pt x="108" y="462"/>
                  <a:pt x="57" y="564"/>
                  <a:pt x="108" y="615"/>
                </a:cubicBezTo>
                <a:cubicBezTo>
                  <a:pt x="108" y="590"/>
                  <a:pt x="134" y="513"/>
                  <a:pt x="185" y="513"/>
                </a:cubicBezTo>
                <a:cubicBezTo>
                  <a:pt x="207" y="602"/>
                  <a:pt x="191" y="672"/>
                  <a:pt x="136" y="672"/>
                </a:cubicBezTo>
                <a:cubicBezTo>
                  <a:pt x="127" y="672"/>
                  <a:pt x="118" y="670"/>
                  <a:pt x="108" y="667"/>
                </a:cubicBezTo>
                <a:lnTo>
                  <a:pt x="108" y="667"/>
                </a:lnTo>
                <a:cubicBezTo>
                  <a:pt x="211" y="744"/>
                  <a:pt x="82" y="846"/>
                  <a:pt x="185" y="898"/>
                </a:cubicBezTo>
                <a:cubicBezTo>
                  <a:pt x="390" y="769"/>
                  <a:pt x="518" y="564"/>
                  <a:pt x="518" y="333"/>
                </a:cubicBezTo>
                <a:lnTo>
                  <a:pt x="518" y="333"/>
                </a:lnTo>
                <a:cubicBezTo>
                  <a:pt x="456" y="396"/>
                  <a:pt x="376" y="475"/>
                  <a:pt x="280" y="475"/>
                </a:cubicBezTo>
                <a:cubicBezTo>
                  <a:pt x="258" y="475"/>
                  <a:pt x="235" y="471"/>
                  <a:pt x="211" y="462"/>
                </a:cubicBezTo>
                <a:lnTo>
                  <a:pt x="211" y="282"/>
                </a:lnTo>
                <a:cubicBezTo>
                  <a:pt x="260" y="324"/>
                  <a:pt x="297" y="338"/>
                  <a:pt x="327" y="338"/>
                </a:cubicBezTo>
                <a:cubicBezTo>
                  <a:pt x="389" y="338"/>
                  <a:pt x="423" y="274"/>
                  <a:pt x="493" y="256"/>
                </a:cubicBezTo>
                <a:lnTo>
                  <a:pt x="236" y="231"/>
                </a:lnTo>
                <a:cubicBezTo>
                  <a:pt x="82" y="128"/>
                  <a:pt x="159" y="77"/>
                  <a:pt x="236" y="26"/>
                </a:cubicBezTo>
                <a:cubicBezTo>
                  <a:pt x="211" y="26"/>
                  <a:pt x="185" y="26"/>
                  <a:pt x="1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V Boli" panose="02000500030200090000" pitchFamily="2" charset="0"/>
              <a:cs typeface="MV Boli" panose="02000500030200090000" pitchFamily="2" charset="0"/>
            </a:endParaRPr>
          </a:p>
        </p:txBody>
      </p:sp>
      <p:sp>
        <p:nvSpPr>
          <p:cNvPr id="7185" name="Google Shape;7185;p41"/>
          <p:cNvSpPr/>
          <p:nvPr/>
        </p:nvSpPr>
        <p:spPr>
          <a:xfrm>
            <a:off x="3959375" y="3002800"/>
            <a:ext cx="1300" cy="650"/>
          </a:xfrm>
          <a:custGeom>
            <a:avLst/>
            <a:gdLst/>
            <a:ahLst/>
            <a:cxnLst/>
            <a:rect l="l" t="t" r="r" b="b"/>
            <a:pathLst>
              <a:path w="52" h="26" extrusionOk="0">
                <a:moveTo>
                  <a:pt x="51" y="0"/>
                </a:moveTo>
                <a:cubicBezTo>
                  <a:pt x="26" y="0"/>
                  <a:pt x="0" y="26"/>
                  <a:pt x="0" y="26"/>
                </a:cubicBezTo>
                <a:cubicBezTo>
                  <a:pt x="0" y="26"/>
                  <a:pt x="26" y="26"/>
                  <a:pt x="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V Boli" panose="02000500030200090000" pitchFamily="2" charset="0"/>
              <a:cs typeface="MV Boli" panose="02000500030200090000" pitchFamily="2" charset="0"/>
            </a:endParaRPr>
          </a:p>
        </p:txBody>
      </p:sp>
      <p:sp>
        <p:nvSpPr>
          <p:cNvPr id="7186" name="Google Shape;7186;p41"/>
          <p:cNvSpPr/>
          <p:nvPr/>
        </p:nvSpPr>
        <p:spPr>
          <a:xfrm>
            <a:off x="3856150" y="2991901"/>
            <a:ext cx="5150" cy="5150"/>
          </a:xfrm>
          <a:custGeom>
            <a:avLst/>
            <a:gdLst/>
            <a:ahLst/>
            <a:cxnLst/>
            <a:rect l="l" t="t" r="r" b="b"/>
            <a:pathLst>
              <a:path w="206" h="206" extrusionOk="0">
                <a:moveTo>
                  <a:pt x="103" y="0"/>
                </a:moveTo>
                <a:cubicBezTo>
                  <a:pt x="103" y="77"/>
                  <a:pt x="1" y="77"/>
                  <a:pt x="78" y="205"/>
                </a:cubicBezTo>
                <a:cubicBezTo>
                  <a:pt x="26" y="51"/>
                  <a:pt x="206" y="128"/>
                  <a:pt x="1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V Boli" panose="02000500030200090000" pitchFamily="2" charset="0"/>
              <a:cs typeface="MV Boli" panose="02000500030200090000" pitchFamily="2" charset="0"/>
            </a:endParaRPr>
          </a:p>
        </p:txBody>
      </p:sp>
      <p:sp>
        <p:nvSpPr>
          <p:cNvPr id="7187" name="Google Shape;7187;p41"/>
          <p:cNvSpPr/>
          <p:nvPr/>
        </p:nvSpPr>
        <p:spPr>
          <a:xfrm>
            <a:off x="3954879" y="2994452"/>
            <a:ext cx="4525" cy="10275"/>
          </a:xfrm>
          <a:custGeom>
            <a:avLst/>
            <a:gdLst/>
            <a:ahLst/>
            <a:cxnLst/>
            <a:rect l="l" t="t" r="r" b="b"/>
            <a:pathLst>
              <a:path w="181" h="411" extrusionOk="0">
                <a:moveTo>
                  <a:pt x="103" y="1"/>
                </a:moveTo>
                <a:lnTo>
                  <a:pt x="103" y="1"/>
                </a:lnTo>
                <a:cubicBezTo>
                  <a:pt x="1" y="78"/>
                  <a:pt x="103" y="206"/>
                  <a:pt x="1" y="206"/>
                </a:cubicBezTo>
                <a:lnTo>
                  <a:pt x="103" y="411"/>
                </a:lnTo>
                <a:cubicBezTo>
                  <a:pt x="26" y="206"/>
                  <a:pt x="180" y="155"/>
                  <a:pt x="1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V Boli" panose="02000500030200090000" pitchFamily="2" charset="0"/>
              <a:cs typeface="MV Boli" panose="02000500030200090000" pitchFamily="2" charset="0"/>
            </a:endParaRPr>
          </a:p>
        </p:txBody>
      </p:sp>
      <p:sp>
        <p:nvSpPr>
          <p:cNvPr id="7188" name="Google Shape;7188;p41"/>
          <p:cNvSpPr/>
          <p:nvPr/>
        </p:nvSpPr>
        <p:spPr>
          <a:xfrm>
            <a:off x="3974750" y="2995100"/>
            <a:ext cx="2600" cy="1950"/>
          </a:xfrm>
          <a:custGeom>
            <a:avLst/>
            <a:gdLst/>
            <a:ahLst/>
            <a:cxnLst/>
            <a:rect l="l" t="t" r="r" b="b"/>
            <a:pathLst>
              <a:path w="104" h="78" extrusionOk="0">
                <a:moveTo>
                  <a:pt x="1" y="0"/>
                </a:moveTo>
                <a:lnTo>
                  <a:pt x="1" y="52"/>
                </a:lnTo>
                <a:lnTo>
                  <a:pt x="103" y="77"/>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V Boli" panose="02000500030200090000" pitchFamily="2" charset="0"/>
              <a:cs typeface="MV Boli" panose="02000500030200090000" pitchFamily="2" charset="0"/>
            </a:endParaRPr>
          </a:p>
        </p:txBody>
      </p:sp>
      <p:sp>
        <p:nvSpPr>
          <p:cNvPr id="7189" name="Google Shape;7189;p41"/>
          <p:cNvSpPr/>
          <p:nvPr/>
        </p:nvSpPr>
        <p:spPr>
          <a:xfrm>
            <a:off x="3974104" y="2996376"/>
            <a:ext cx="25" cy="1300"/>
          </a:xfrm>
          <a:custGeom>
            <a:avLst/>
            <a:gdLst/>
            <a:ahLst/>
            <a:cxnLst/>
            <a:rect l="l" t="t" r="r" b="b"/>
            <a:pathLst>
              <a:path w="1" h="52" extrusionOk="0">
                <a:moveTo>
                  <a:pt x="1" y="52"/>
                </a:move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V Boli" panose="02000500030200090000" pitchFamily="2" charset="0"/>
              <a:cs typeface="MV Boli" panose="02000500030200090000" pitchFamily="2" charset="0"/>
            </a:endParaRPr>
          </a:p>
        </p:txBody>
      </p:sp>
      <p:sp>
        <p:nvSpPr>
          <p:cNvPr id="7190" name="Google Shape;7190;p41"/>
          <p:cNvSpPr/>
          <p:nvPr/>
        </p:nvSpPr>
        <p:spPr>
          <a:xfrm>
            <a:off x="3987575" y="2991250"/>
            <a:ext cx="1300" cy="2600"/>
          </a:xfrm>
          <a:custGeom>
            <a:avLst/>
            <a:gdLst/>
            <a:ahLst/>
            <a:cxnLst/>
            <a:rect l="l" t="t" r="r" b="b"/>
            <a:pathLst>
              <a:path w="52" h="104" extrusionOk="0">
                <a:moveTo>
                  <a:pt x="52" y="0"/>
                </a:moveTo>
                <a:lnTo>
                  <a:pt x="0" y="77"/>
                </a:lnTo>
                <a:lnTo>
                  <a:pt x="0" y="103"/>
                </a:lnTo>
                <a:lnTo>
                  <a:pt x="5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V Boli" panose="02000500030200090000" pitchFamily="2" charset="0"/>
              <a:cs typeface="MV Boli" panose="02000500030200090000" pitchFamily="2" charset="0"/>
            </a:endParaRPr>
          </a:p>
        </p:txBody>
      </p:sp>
      <p:sp>
        <p:nvSpPr>
          <p:cNvPr id="7191" name="Google Shape;7191;p41"/>
          <p:cNvSpPr/>
          <p:nvPr/>
        </p:nvSpPr>
        <p:spPr>
          <a:xfrm>
            <a:off x="4034375" y="2993177"/>
            <a:ext cx="650" cy="675"/>
          </a:xfrm>
          <a:custGeom>
            <a:avLst/>
            <a:gdLst/>
            <a:ahLst/>
            <a:cxnLst/>
            <a:rect l="l" t="t" r="r" b="b"/>
            <a:pathLst>
              <a:path w="26" h="27" extrusionOk="0">
                <a:moveTo>
                  <a:pt x="26" y="0"/>
                </a:moveTo>
                <a:lnTo>
                  <a:pt x="0" y="26"/>
                </a:lnTo>
                <a:cubicBezTo>
                  <a:pt x="0" y="26"/>
                  <a:pt x="26" y="0"/>
                  <a:pt x="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V Boli" panose="02000500030200090000" pitchFamily="2" charset="0"/>
              <a:cs typeface="MV Boli" panose="02000500030200090000" pitchFamily="2" charset="0"/>
            </a:endParaRPr>
          </a:p>
        </p:txBody>
      </p:sp>
      <p:sp>
        <p:nvSpPr>
          <p:cNvPr id="7192" name="Google Shape;7192;p41"/>
          <p:cNvSpPr/>
          <p:nvPr/>
        </p:nvSpPr>
        <p:spPr>
          <a:xfrm>
            <a:off x="4045279" y="2990602"/>
            <a:ext cx="2325" cy="1375"/>
          </a:xfrm>
          <a:custGeom>
            <a:avLst/>
            <a:gdLst/>
            <a:ahLst/>
            <a:cxnLst/>
            <a:rect l="l" t="t" r="r" b="b"/>
            <a:pathLst>
              <a:path w="93" h="55" extrusionOk="0">
                <a:moveTo>
                  <a:pt x="0" y="1"/>
                </a:moveTo>
                <a:lnTo>
                  <a:pt x="0" y="1"/>
                </a:lnTo>
                <a:cubicBezTo>
                  <a:pt x="10" y="42"/>
                  <a:pt x="29" y="54"/>
                  <a:pt x="46" y="54"/>
                </a:cubicBezTo>
                <a:cubicBezTo>
                  <a:pt x="71" y="54"/>
                  <a:pt x="93" y="26"/>
                  <a:pt x="77" y="26"/>
                </a:cubicBezTo>
                <a:cubicBezTo>
                  <a:pt x="51" y="26"/>
                  <a:pt x="26" y="26"/>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V Boli" panose="02000500030200090000" pitchFamily="2" charset="0"/>
              <a:cs typeface="MV Boli" panose="02000500030200090000" pitchFamily="2" charset="0"/>
            </a:endParaRPr>
          </a:p>
        </p:txBody>
      </p:sp>
      <p:sp>
        <p:nvSpPr>
          <p:cNvPr id="7193" name="Google Shape;7193;p41"/>
          <p:cNvSpPr/>
          <p:nvPr/>
        </p:nvSpPr>
        <p:spPr>
          <a:xfrm>
            <a:off x="3827954" y="2993177"/>
            <a:ext cx="25" cy="675"/>
          </a:xfrm>
          <a:custGeom>
            <a:avLst/>
            <a:gdLst/>
            <a:ahLst/>
            <a:cxnLst/>
            <a:rect l="l" t="t" r="r" b="b"/>
            <a:pathLst>
              <a:path w="1" h="27" extrusionOk="0">
                <a:moveTo>
                  <a:pt x="0" y="26"/>
                </a:moveTo>
                <a:lnTo>
                  <a:pt x="0" y="0"/>
                </a:lnTo>
                <a:cubicBezTo>
                  <a:pt x="0" y="26"/>
                  <a:pt x="0" y="26"/>
                  <a:pt x="0" y="2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V Boli" panose="02000500030200090000" pitchFamily="2" charset="0"/>
              <a:cs typeface="MV Boli" panose="02000500030200090000" pitchFamily="2" charset="0"/>
            </a:endParaRPr>
          </a:p>
        </p:txBody>
      </p:sp>
      <p:sp>
        <p:nvSpPr>
          <p:cNvPr id="7194" name="Google Shape;7194;p41"/>
          <p:cNvSpPr/>
          <p:nvPr/>
        </p:nvSpPr>
        <p:spPr>
          <a:xfrm>
            <a:off x="3827303" y="2991727"/>
            <a:ext cx="1075" cy="2125"/>
          </a:xfrm>
          <a:custGeom>
            <a:avLst/>
            <a:gdLst/>
            <a:ahLst/>
            <a:cxnLst/>
            <a:rect l="l" t="t" r="r" b="b"/>
            <a:pathLst>
              <a:path w="43" h="85" extrusionOk="0">
                <a:moveTo>
                  <a:pt x="22" y="0"/>
                </a:moveTo>
                <a:cubicBezTo>
                  <a:pt x="17" y="0"/>
                  <a:pt x="10" y="2"/>
                  <a:pt x="1" y="7"/>
                </a:cubicBezTo>
                <a:lnTo>
                  <a:pt x="1" y="84"/>
                </a:lnTo>
                <a:cubicBezTo>
                  <a:pt x="22" y="42"/>
                  <a:pt x="43" y="0"/>
                  <a:pt x="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V Boli" panose="02000500030200090000" pitchFamily="2" charset="0"/>
              <a:cs typeface="MV Boli" panose="02000500030200090000" pitchFamily="2" charset="0"/>
            </a:endParaRPr>
          </a:p>
        </p:txBody>
      </p:sp>
      <p:sp>
        <p:nvSpPr>
          <p:cNvPr id="7195" name="Google Shape;7195;p41"/>
          <p:cNvSpPr/>
          <p:nvPr/>
        </p:nvSpPr>
        <p:spPr>
          <a:xfrm>
            <a:off x="3990775" y="2993827"/>
            <a:ext cx="1300" cy="25"/>
          </a:xfrm>
          <a:custGeom>
            <a:avLst/>
            <a:gdLst/>
            <a:ahLst/>
            <a:cxnLst/>
            <a:rect l="l" t="t" r="r" b="b"/>
            <a:pathLst>
              <a:path w="52" h="1" extrusionOk="0">
                <a:moveTo>
                  <a:pt x="52" y="0"/>
                </a:moveTo>
                <a:cubicBezTo>
                  <a:pt x="26" y="0"/>
                  <a:pt x="1" y="0"/>
                  <a:pt x="1" y="0"/>
                </a:cubicBezTo>
                <a:cubicBezTo>
                  <a:pt x="1" y="0"/>
                  <a:pt x="26" y="0"/>
                  <a:pt x="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V Boli" panose="02000500030200090000" pitchFamily="2" charset="0"/>
              <a:cs typeface="MV Boli" panose="02000500030200090000" pitchFamily="2" charset="0"/>
            </a:endParaRPr>
          </a:p>
        </p:txBody>
      </p:sp>
      <p:sp>
        <p:nvSpPr>
          <p:cNvPr id="7196" name="Google Shape;7196;p41"/>
          <p:cNvSpPr/>
          <p:nvPr/>
        </p:nvSpPr>
        <p:spPr>
          <a:xfrm>
            <a:off x="3978604" y="3004075"/>
            <a:ext cx="675" cy="650"/>
          </a:xfrm>
          <a:custGeom>
            <a:avLst/>
            <a:gdLst/>
            <a:ahLst/>
            <a:cxnLst/>
            <a:rect l="l" t="t" r="r" b="b"/>
            <a:pathLst>
              <a:path w="27" h="26" extrusionOk="0">
                <a:moveTo>
                  <a:pt x="26" y="0"/>
                </a:moveTo>
                <a:lnTo>
                  <a:pt x="26" y="0"/>
                </a:lnTo>
                <a:lnTo>
                  <a:pt x="0" y="26"/>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V Boli" panose="02000500030200090000" pitchFamily="2" charset="0"/>
              <a:cs typeface="MV Boli" panose="02000500030200090000" pitchFamily="2" charset="0"/>
            </a:endParaRPr>
          </a:p>
        </p:txBody>
      </p:sp>
      <p:sp>
        <p:nvSpPr>
          <p:cNvPr id="7197" name="Google Shape;7197;p41"/>
          <p:cNvSpPr/>
          <p:nvPr/>
        </p:nvSpPr>
        <p:spPr>
          <a:xfrm>
            <a:off x="3923475" y="2993175"/>
            <a:ext cx="650" cy="1300"/>
          </a:xfrm>
          <a:custGeom>
            <a:avLst/>
            <a:gdLst/>
            <a:ahLst/>
            <a:cxnLst/>
            <a:rect l="l" t="t" r="r" b="b"/>
            <a:pathLst>
              <a:path w="26" h="52" extrusionOk="0">
                <a:moveTo>
                  <a:pt x="26" y="0"/>
                </a:moveTo>
                <a:lnTo>
                  <a:pt x="0" y="52"/>
                </a:lnTo>
                <a:cubicBezTo>
                  <a:pt x="26" y="52"/>
                  <a:pt x="26" y="26"/>
                  <a:pt x="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V Boli" panose="02000500030200090000" pitchFamily="2" charset="0"/>
              <a:cs typeface="MV Boli" panose="02000500030200090000" pitchFamily="2" charset="0"/>
            </a:endParaRPr>
          </a:p>
        </p:txBody>
      </p:sp>
      <p:sp>
        <p:nvSpPr>
          <p:cNvPr id="7198" name="Google Shape;7198;p41"/>
          <p:cNvSpPr/>
          <p:nvPr/>
        </p:nvSpPr>
        <p:spPr>
          <a:xfrm>
            <a:off x="3899104" y="2997650"/>
            <a:ext cx="4525" cy="5175"/>
          </a:xfrm>
          <a:custGeom>
            <a:avLst/>
            <a:gdLst/>
            <a:ahLst/>
            <a:cxnLst/>
            <a:rect l="l" t="t" r="r" b="b"/>
            <a:pathLst>
              <a:path w="181" h="207" extrusionOk="0">
                <a:moveTo>
                  <a:pt x="78" y="1"/>
                </a:moveTo>
                <a:cubicBezTo>
                  <a:pt x="78" y="52"/>
                  <a:pt x="1" y="129"/>
                  <a:pt x="52" y="206"/>
                </a:cubicBezTo>
                <a:lnTo>
                  <a:pt x="180" y="103"/>
                </a:lnTo>
                <a:cubicBezTo>
                  <a:pt x="129" y="103"/>
                  <a:pt x="103" y="52"/>
                  <a:pt x="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V Boli" panose="02000500030200090000" pitchFamily="2" charset="0"/>
              <a:cs typeface="MV Boli" panose="02000500030200090000" pitchFamily="2" charset="0"/>
            </a:endParaRPr>
          </a:p>
        </p:txBody>
      </p:sp>
      <p:sp>
        <p:nvSpPr>
          <p:cNvPr id="7199" name="Google Shape;7199;p41"/>
          <p:cNvSpPr/>
          <p:nvPr/>
        </p:nvSpPr>
        <p:spPr>
          <a:xfrm>
            <a:off x="3903600" y="2998950"/>
            <a:ext cx="1300" cy="1300"/>
          </a:xfrm>
          <a:custGeom>
            <a:avLst/>
            <a:gdLst/>
            <a:ahLst/>
            <a:cxnLst/>
            <a:rect l="l" t="t" r="r" b="b"/>
            <a:pathLst>
              <a:path w="52" h="52" extrusionOk="0">
                <a:moveTo>
                  <a:pt x="52" y="0"/>
                </a:moveTo>
                <a:lnTo>
                  <a:pt x="0" y="51"/>
                </a:lnTo>
                <a:cubicBezTo>
                  <a:pt x="26" y="26"/>
                  <a:pt x="52" y="26"/>
                  <a:pt x="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V Boli" panose="02000500030200090000" pitchFamily="2" charset="0"/>
              <a:cs typeface="MV Boli" panose="02000500030200090000" pitchFamily="2" charset="0"/>
            </a:endParaRPr>
          </a:p>
        </p:txBody>
      </p:sp>
      <p:sp>
        <p:nvSpPr>
          <p:cNvPr id="7200" name="Google Shape;7200;p41"/>
          <p:cNvSpPr/>
          <p:nvPr/>
        </p:nvSpPr>
        <p:spPr>
          <a:xfrm>
            <a:off x="3900400" y="2997025"/>
            <a:ext cx="650" cy="650"/>
          </a:xfrm>
          <a:custGeom>
            <a:avLst/>
            <a:gdLst/>
            <a:ahLst/>
            <a:cxnLst/>
            <a:rect l="l" t="t" r="r" b="b"/>
            <a:pathLst>
              <a:path w="26" h="26" extrusionOk="0">
                <a:moveTo>
                  <a:pt x="0" y="0"/>
                </a:moveTo>
                <a:cubicBezTo>
                  <a:pt x="26" y="26"/>
                  <a:pt x="26" y="26"/>
                  <a:pt x="26" y="26"/>
                </a:cubicBezTo>
                <a:cubicBezTo>
                  <a:pt x="26" y="26"/>
                  <a:pt x="26" y="26"/>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V Boli" panose="02000500030200090000" pitchFamily="2" charset="0"/>
              <a:cs typeface="MV Boli" panose="02000500030200090000" pitchFamily="2" charset="0"/>
            </a:endParaRPr>
          </a:p>
        </p:txBody>
      </p:sp>
      <p:sp>
        <p:nvSpPr>
          <p:cNvPr id="7201" name="Google Shape;7201;p41"/>
          <p:cNvSpPr/>
          <p:nvPr/>
        </p:nvSpPr>
        <p:spPr>
          <a:xfrm>
            <a:off x="3760000" y="2989975"/>
            <a:ext cx="1950" cy="1300"/>
          </a:xfrm>
          <a:custGeom>
            <a:avLst/>
            <a:gdLst/>
            <a:ahLst/>
            <a:cxnLst/>
            <a:rect l="l" t="t" r="r" b="b"/>
            <a:pathLst>
              <a:path w="78" h="52" extrusionOk="0">
                <a:moveTo>
                  <a:pt x="0" y="0"/>
                </a:moveTo>
                <a:lnTo>
                  <a:pt x="0" y="0"/>
                </a:lnTo>
                <a:cubicBezTo>
                  <a:pt x="26" y="26"/>
                  <a:pt x="52" y="51"/>
                  <a:pt x="77" y="51"/>
                </a:cubicBez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V Boli" panose="02000500030200090000" pitchFamily="2" charset="0"/>
              <a:cs typeface="MV Boli" panose="02000500030200090000" pitchFamily="2" charset="0"/>
            </a:endParaRPr>
          </a:p>
        </p:txBody>
      </p:sp>
      <p:sp>
        <p:nvSpPr>
          <p:cNvPr id="7202" name="Google Shape;7202;p41"/>
          <p:cNvSpPr/>
          <p:nvPr/>
        </p:nvSpPr>
        <p:spPr>
          <a:xfrm>
            <a:off x="3924750" y="3001501"/>
            <a:ext cx="1300" cy="2600"/>
          </a:xfrm>
          <a:custGeom>
            <a:avLst/>
            <a:gdLst/>
            <a:ahLst/>
            <a:cxnLst/>
            <a:rect l="l" t="t" r="r" b="b"/>
            <a:pathLst>
              <a:path w="52" h="104" extrusionOk="0">
                <a:moveTo>
                  <a:pt x="52" y="1"/>
                </a:moveTo>
                <a:lnTo>
                  <a:pt x="52" y="1"/>
                </a:lnTo>
                <a:cubicBezTo>
                  <a:pt x="26" y="26"/>
                  <a:pt x="0" y="78"/>
                  <a:pt x="0" y="103"/>
                </a:cubicBezTo>
                <a:cubicBezTo>
                  <a:pt x="52" y="52"/>
                  <a:pt x="52" y="26"/>
                  <a:pt x="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V Boli" panose="02000500030200090000" pitchFamily="2" charset="0"/>
              <a:cs typeface="MV Boli" panose="02000500030200090000" pitchFamily="2" charset="0"/>
            </a:endParaRPr>
          </a:p>
        </p:txBody>
      </p:sp>
      <p:sp>
        <p:nvSpPr>
          <p:cNvPr id="7203" name="Google Shape;7203;p41"/>
          <p:cNvSpPr/>
          <p:nvPr/>
        </p:nvSpPr>
        <p:spPr>
          <a:xfrm>
            <a:off x="4125400" y="3002452"/>
            <a:ext cx="2600" cy="2275"/>
          </a:xfrm>
          <a:custGeom>
            <a:avLst/>
            <a:gdLst/>
            <a:ahLst/>
            <a:cxnLst/>
            <a:rect l="l" t="t" r="r" b="b"/>
            <a:pathLst>
              <a:path w="104" h="91" extrusionOk="0">
                <a:moveTo>
                  <a:pt x="81" y="0"/>
                </a:moveTo>
                <a:cubicBezTo>
                  <a:pt x="61" y="0"/>
                  <a:pt x="38" y="72"/>
                  <a:pt x="1" y="91"/>
                </a:cubicBezTo>
                <a:cubicBezTo>
                  <a:pt x="52" y="91"/>
                  <a:pt x="77" y="65"/>
                  <a:pt x="103" y="40"/>
                </a:cubicBezTo>
                <a:cubicBezTo>
                  <a:pt x="96" y="11"/>
                  <a:pt x="89" y="0"/>
                  <a:pt x="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V Boli" panose="02000500030200090000" pitchFamily="2" charset="0"/>
              <a:cs typeface="MV Boli" panose="02000500030200090000" pitchFamily="2" charset="0"/>
            </a:endParaRPr>
          </a:p>
        </p:txBody>
      </p:sp>
      <p:sp>
        <p:nvSpPr>
          <p:cNvPr id="7204" name="Google Shape;7204;p41"/>
          <p:cNvSpPr txBox="1">
            <a:spLocks noGrp="1"/>
          </p:cNvSpPr>
          <p:nvPr>
            <p:ph type="ctrTitle"/>
          </p:nvPr>
        </p:nvSpPr>
        <p:spPr>
          <a:prstGeom prst="rect">
            <a:avLst/>
          </a:prstGeom>
        </p:spPr>
        <p:txBody>
          <a:bodyPr spcFirstLastPara="1" wrap="square" lIns="91425" tIns="91425" rIns="91425" bIns="91425" anchor="ctr" anchorCtr="0">
            <a:noAutofit/>
          </a:bodyPr>
          <a:lstStyle/>
          <a:p>
            <a:pPr lvl="0"/>
            <a:r>
              <a:rPr lang="en-US" sz="4800" b="1" dirty="0">
                <a:latin typeface="+mn-lt"/>
                <a:cs typeface="MV Boli" panose="02000500030200090000" pitchFamily="2" charset="0"/>
              </a:rPr>
              <a:t>CERVICAL LUMPS</a:t>
            </a:r>
            <a:endParaRPr sz="4800" b="1" dirty="0">
              <a:latin typeface="+mn-lt"/>
              <a:cs typeface="MV Boli" panose="02000500030200090000" pitchFamily="2" charset="0"/>
            </a:endParaRPr>
          </a:p>
        </p:txBody>
      </p:sp>
      <p:sp>
        <p:nvSpPr>
          <p:cNvPr id="2" name="Rectangle 1"/>
          <p:cNvSpPr/>
          <p:nvPr/>
        </p:nvSpPr>
        <p:spPr>
          <a:xfrm>
            <a:off x="2902312" y="2760747"/>
            <a:ext cx="3339376" cy="338554"/>
          </a:xfrm>
          <a:prstGeom prst="rect">
            <a:avLst/>
          </a:prstGeom>
        </p:spPr>
        <p:txBody>
          <a:bodyPr wrap="none">
            <a:spAutoFit/>
          </a:bodyPr>
          <a:lstStyle/>
          <a:p>
            <a:r>
              <a:rPr lang="en-US" sz="1600" b="1" dirty="0">
                <a:solidFill>
                  <a:schemeClr val="tx1"/>
                </a:solidFill>
                <a:latin typeface="+mn-lt"/>
                <a:ea typeface="Raleway"/>
                <a:cs typeface="MV Boli" panose="02000500030200090000" pitchFamily="2" charset="0"/>
                <a:sym typeface="Raleway"/>
              </a:rPr>
              <a:t>Supervised by: Dr. Mohammad </a:t>
            </a:r>
            <a:r>
              <a:rPr lang="en-US" sz="1600" b="1" dirty="0" err="1">
                <a:solidFill>
                  <a:schemeClr val="tx1"/>
                </a:solidFill>
                <a:latin typeface="+mn-lt"/>
                <a:ea typeface="Raleway"/>
                <a:cs typeface="MV Boli" panose="02000500030200090000" pitchFamily="2" charset="0"/>
                <a:sym typeface="Raleway"/>
              </a:rPr>
              <a:t>Nofal</a:t>
            </a:r>
            <a:endParaRPr lang="en-US" sz="1600" b="1" dirty="0">
              <a:solidFill>
                <a:schemeClr val="tx1"/>
              </a:solidFill>
              <a:latin typeface="+mn-lt"/>
              <a:ea typeface="Raleway"/>
              <a:cs typeface="MV Boli" panose="02000500030200090000" pitchFamily="2" charset="0"/>
            </a:endParaRPr>
          </a:p>
        </p:txBody>
      </p:sp>
      <p:sp>
        <p:nvSpPr>
          <p:cNvPr id="4" name="Rectangle 3"/>
          <p:cNvSpPr/>
          <p:nvPr/>
        </p:nvSpPr>
        <p:spPr>
          <a:xfrm>
            <a:off x="2195278" y="3404904"/>
            <a:ext cx="4944828" cy="1323439"/>
          </a:xfrm>
          <a:prstGeom prst="rect">
            <a:avLst/>
          </a:prstGeom>
        </p:spPr>
        <p:txBody>
          <a:bodyPr wrap="square">
            <a:spAutoFit/>
          </a:bodyPr>
          <a:lstStyle/>
          <a:p>
            <a:pPr algn="ctr"/>
            <a:r>
              <a:rPr lang="en-US" sz="1600" b="1" dirty="0">
                <a:solidFill>
                  <a:schemeClr val="tx1"/>
                </a:solidFill>
                <a:latin typeface="+mn-lt"/>
                <a:ea typeface="Raleway"/>
                <a:cs typeface="MV Boli" panose="02000500030200090000" pitchFamily="2" charset="0"/>
              </a:rPr>
              <a:t>Done by: </a:t>
            </a:r>
          </a:p>
          <a:p>
            <a:pPr algn="ctr"/>
            <a:r>
              <a:rPr lang="en-US" sz="1600" b="1" dirty="0">
                <a:solidFill>
                  <a:schemeClr val="tx1"/>
                </a:solidFill>
                <a:latin typeface="+mn-lt"/>
                <a:ea typeface="Raleway"/>
                <a:cs typeface="MV Boli" panose="02000500030200090000" pitchFamily="2" charset="0"/>
              </a:rPr>
              <a:t>Mohammad </a:t>
            </a:r>
            <a:r>
              <a:rPr lang="en-US" sz="1600" b="1" dirty="0" err="1">
                <a:solidFill>
                  <a:schemeClr val="tx1"/>
                </a:solidFill>
                <a:latin typeface="+mn-lt"/>
                <a:ea typeface="Raleway"/>
                <a:cs typeface="MV Boli" panose="02000500030200090000" pitchFamily="2" charset="0"/>
              </a:rPr>
              <a:t>Fawaz</a:t>
            </a:r>
            <a:endParaRPr lang="en-US" sz="1600" b="1" dirty="0">
              <a:solidFill>
                <a:schemeClr val="tx1"/>
              </a:solidFill>
              <a:latin typeface="+mn-lt"/>
              <a:ea typeface="Raleway"/>
              <a:cs typeface="MV Boli" panose="02000500030200090000" pitchFamily="2" charset="0"/>
            </a:endParaRPr>
          </a:p>
          <a:p>
            <a:pPr algn="ctr"/>
            <a:r>
              <a:rPr lang="en-US" sz="1600" b="1" dirty="0" err="1">
                <a:solidFill>
                  <a:schemeClr val="tx1"/>
                </a:solidFill>
                <a:latin typeface="+mn-lt"/>
                <a:ea typeface="Raleway"/>
                <a:cs typeface="MV Boli" panose="02000500030200090000" pitchFamily="2" charset="0"/>
              </a:rPr>
              <a:t>Batool</a:t>
            </a:r>
            <a:r>
              <a:rPr lang="en-US" sz="1600" b="1" dirty="0">
                <a:solidFill>
                  <a:schemeClr val="tx1"/>
                </a:solidFill>
                <a:latin typeface="+mn-lt"/>
                <a:ea typeface="Raleway"/>
                <a:cs typeface="MV Boli" panose="02000500030200090000" pitchFamily="2" charset="0"/>
              </a:rPr>
              <a:t> </a:t>
            </a:r>
            <a:r>
              <a:rPr lang="en-US" sz="1600" b="1" dirty="0" err="1">
                <a:solidFill>
                  <a:schemeClr val="tx1"/>
                </a:solidFill>
                <a:latin typeface="+mn-lt"/>
                <a:ea typeface="Raleway"/>
                <a:cs typeface="MV Boli" panose="02000500030200090000" pitchFamily="2" charset="0"/>
              </a:rPr>
              <a:t>Alhrout</a:t>
            </a:r>
            <a:endParaRPr lang="en-US" sz="1600" b="1" dirty="0">
              <a:solidFill>
                <a:schemeClr val="tx1"/>
              </a:solidFill>
              <a:latin typeface="+mn-lt"/>
              <a:ea typeface="Raleway"/>
              <a:cs typeface="MV Boli" panose="02000500030200090000" pitchFamily="2" charset="0"/>
            </a:endParaRPr>
          </a:p>
          <a:p>
            <a:pPr algn="ctr"/>
            <a:r>
              <a:rPr lang="en-US" sz="1600" b="1" dirty="0">
                <a:solidFill>
                  <a:schemeClr val="tx1"/>
                </a:solidFill>
                <a:latin typeface="+mn-lt"/>
                <a:ea typeface="Raleway"/>
                <a:cs typeface="MV Boli" panose="02000500030200090000" pitchFamily="2" charset="0"/>
              </a:rPr>
              <a:t>Nada </a:t>
            </a:r>
            <a:r>
              <a:rPr lang="en-US" sz="1600" b="1" dirty="0" err="1">
                <a:solidFill>
                  <a:schemeClr val="tx1"/>
                </a:solidFill>
                <a:latin typeface="+mn-lt"/>
                <a:ea typeface="Raleway"/>
                <a:cs typeface="MV Boli" panose="02000500030200090000" pitchFamily="2" charset="0"/>
              </a:rPr>
              <a:t>Mahasneh</a:t>
            </a:r>
            <a:endParaRPr lang="en-US" sz="1600" b="1" dirty="0">
              <a:solidFill>
                <a:schemeClr val="tx1"/>
              </a:solidFill>
              <a:latin typeface="+mn-lt"/>
              <a:ea typeface="Raleway"/>
              <a:cs typeface="MV Boli" panose="02000500030200090000" pitchFamily="2" charset="0"/>
            </a:endParaRPr>
          </a:p>
          <a:p>
            <a:pPr algn="ctr"/>
            <a:r>
              <a:rPr lang="en-US" sz="1600" b="1" dirty="0" err="1">
                <a:solidFill>
                  <a:schemeClr val="tx1"/>
                </a:solidFill>
                <a:latin typeface="+mn-lt"/>
                <a:ea typeface="Raleway"/>
                <a:cs typeface="MV Boli" panose="02000500030200090000" pitchFamily="2" charset="0"/>
              </a:rPr>
              <a:t>Shahd</a:t>
            </a:r>
            <a:r>
              <a:rPr lang="en-US" sz="1600" b="1" dirty="0">
                <a:solidFill>
                  <a:schemeClr val="tx1"/>
                </a:solidFill>
                <a:latin typeface="+mn-lt"/>
                <a:ea typeface="Raleway"/>
                <a:cs typeface="MV Boli" panose="02000500030200090000" pitchFamily="2" charset="0"/>
              </a:rPr>
              <a:t> </a:t>
            </a:r>
            <a:r>
              <a:rPr lang="en-US" sz="1600" b="1" dirty="0" err="1">
                <a:solidFill>
                  <a:schemeClr val="tx1"/>
                </a:solidFill>
                <a:latin typeface="+mn-lt"/>
                <a:ea typeface="Raleway"/>
                <a:cs typeface="MV Boli" panose="02000500030200090000" pitchFamily="2" charset="0"/>
              </a:rPr>
              <a:t>Abdallat</a:t>
            </a:r>
            <a:endParaRPr lang="en-US" sz="1600" b="1" dirty="0">
              <a:solidFill>
                <a:schemeClr val="tx1"/>
              </a:solidFill>
              <a:latin typeface="+mn-lt"/>
              <a:ea typeface="Raleway"/>
              <a:cs typeface="MV Boli" panose="02000500030200090000"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204"/>
                                        </p:tgtEl>
                                        <p:attrNameLst>
                                          <p:attrName>style.visibility</p:attrName>
                                        </p:attrNameLst>
                                      </p:cBhvr>
                                      <p:to>
                                        <p:strVal val="visible"/>
                                      </p:to>
                                    </p:set>
                                    <p:anim calcmode="lin" valueType="num">
                                      <p:cBhvr additive="base">
                                        <p:cTn id="7" dur="500" fill="hold"/>
                                        <p:tgtEl>
                                          <p:spTgt spid="7204"/>
                                        </p:tgtEl>
                                        <p:attrNameLst>
                                          <p:attrName>ppt_x</p:attrName>
                                        </p:attrNameLst>
                                      </p:cBhvr>
                                      <p:tavLst>
                                        <p:tav tm="0">
                                          <p:val>
                                            <p:strVal val="#ppt_x"/>
                                          </p:val>
                                        </p:tav>
                                        <p:tav tm="100000">
                                          <p:val>
                                            <p:strVal val="#ppt_x"/>
                                          </p:val>
                                        </p:tav>
                                      </p:tavLst>
                                    </p:anim>
                                    <p:anim calcmode="lin" valueType="num">
                                      <p:cBhvr additive="base">
                                        <p:cTn id="8" dur="500" fill="hold"/>
                                        <p:tgtEl>
                                          <p:spTgt spid="720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0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29954" y="114828"/>
            <a:ext cx="4572000" cy="1600438"/>
          </a:xfrm>
          <a:prstGeom prst="rect">
            <a:avLst/>
          </a:prstGeom>
        </p:spPr>
        <p:txBody>
          <a:bodyPr>
            <a:spAutoFit/>
          </a:bodyPr>
          <a:lstStyle/>
          <a:p>
            <a:r>
              <a:rPr lang="en-US" sz="2800" b="1" dirty="0">
                <a:solidFill>
                  <a:schemeClr val="tx2"/>
                </a:solidFill>
              </a:rPr>
              <a:t>Subclavian Triangle:</a:t>
            </a:r>
          </a:p>
          <a:p>
            <a:r>
              <a:rPr lang="en-US" b="1" dirty="0">
                <a:solidFill>
                  <a:srgbClr val="0070C0"/>
                </a:solidFill>
              </a:rPr>
              <a:t>It’s bounded:</a:t>
            </a:r>
            <a:br>
              <a:rPr lang="en-US" b="1" dirty="0">
                <a:solidFill>
                  <a:srgbClr val="0070C0"/>
                </a:solidFill>
              </a:rPr>
            </a:br>
            <a:r>
              <a:rPr lang="en-US" b="1" dirty="0">
                <a:solidFill>
                  <a:srgbClr val="0070C0"/>
                </a:solidFill>
              </a:rPr>
              <a:t>1) Superiorly: Inferior belly of omohyoid.</a:t>
            </a:r>
            <a:br>
              <a:rPr lang="en-US" b="1" dirty="0">
                <a:solidFill>
                  <a:srgbClr val="0070C0"/>
                </a:solidFill>
              </a:rPr>
            </a:br>
            <a:r>
              <a:rPr lang="en-US" b="1" dirty="0">
                <a:solidFill>
                  <a:srgbClr val="0070C0"/>
                </a:solidFill>
              </a:rPr>
              <a:t>2) Anteriorly: Posterior edge of Sternocleidomastoid.</a:t>
            </a:r>
            <a:br>
              <a:rPr lang="en-US" b="1" dirty="0">
                <a:solidFill>
                  <a:srgbClr val="0070C0"/>
                </a:solidFill>
              </a:rPr>
            </a:br>
            <a:r>
              <a:rPr lang="en-US" b="1" dirty="0">
                <a:solidFill>
                  <a:srgbClr val="0070C0"/>
                </a:solidFill>
              </a:rPr>
              <a:t>3) Posteriorly: Anterior edge of Trapezius</a:t>
            </a:r>
            <a:r>
              <a:rPr lang="en-US" b="1" dirty="0">
                <a:solidFill>
                  <a:schemeClr val="tx2"/>
                </a:solidFill>
              </a:rPr>
              <a:t>.</a:t>
            </a:r>
            <a:endParaRPr lang="ar-JO" dirty="0"/>
          </a:p>
        </p:txBody>
      </p:sp>
      <p:sp>
        <p:nvSpPr>
          <p:cNvPr id="6" name="Rectangle 5"/>
          <p:cNvSpPr/>
          <p:nvPr/>
        </p:nvSpPr>
        <p:spPr>
          <a:xfrm>
            <a:off x="4584603" y="3599715"/>
            <a:ext cx="4572000" cy="954107"/>
          </a:xfrm>
          <a:prstGeom prst="rect">
            <a:avLst/>
          </a:prstGeom>
        </p:spPr>
        <p:txBody>
          <a:bodyPr>
            <a:spAutoFit/>
          </a:bodyPr>
          <a:lstStyle/>
          <a:p>
            <a:r>
              <a:rPr lang="en-US" sz="2800" b="1" dirty="0">
                <a:solidFill>
                  <a:schemeClr val="tx2"/>
                </a:solidFill>
              </a:rPr>
              <a:t>Contents:</a:t>
            </a:r>
          </a:p>
          <a:p>
            <a:r>
              <a:rPr lang="en-US" b="1" dirty="0">
                <a:solidFill>
                  <a:srgbClr val="0070C0"/>
                </a:solidFill>
              </a:rPr>
              <a:t>1) Brachial Plexus.</a:t>
            </a:r>
          </a:p>
          <a:p>
            <a:r>
              <a:rPr lang="en-US" b="1" dirty="0">
                <a:solidFill>
                  <a:srgbClr val="0070C0"/>
                </a:solidFill>
              </a:rPr>
              <a:t>2) External Jugular vein.</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84603" y="634158"/>
            <a:ext cx="4097873" cy="2646923"/>
          </a:xfrm>
          <a:prstGeom prst="rect">
            <a:avLst/>
          </a:prstGeom>
        </p:spPr>
      </p:pic>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042" y="1715266"/>
            <a:ext cx="4120089" cy="2914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226585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9F622A2-E8AF-4152-A792-C72EFE1D7B00}"/>
              </a:ext>
            </a:extLst>
          </p:cNvPr>
          <p:cNvPicPr>
            <a:picLocks noChangeAspect="1"/>
          </p:cNvPicPr>
          <p:nvPr/>
        </p:nvPicPr>
        <p:blipFill rotWithShape="1">
          <a:blip r:embed="rId2"/>
          <a:srcRect l="7647" r="6635" b="12199"/>
          <a:stretch/>
        </p:blipFill>
        <p:spPr>
          <a:xfrm>
            <a:off x="260818" y="663275"/>
            <a:ext cx="8083082" cy="4295359"/>
          </a:xfrm>
          <a:prstGeom prst="rect">
            <a:avLst/>
          </a:prstGeom>
        </p:spPr>
      </p:pic>
      <p:sp>
        <p:nvSpPr>
          <p:cNvPr id="3" name="Rectangle 2"/>
          <p:cNvSpPr/>
          <p:nvPr/>
        </p:nvSpPr>
        <p:spPr>
          <a:xfrm>
            <a:off x="1114425" y="15144"/>
            <a:ext cx="5857875" cy="438581"/>
          </a:xfrm>
          <a:prstGeom prst="rect">
            <a:avLst/>
          </a:prstGeom>
        </p:spPr>
        <p:txBody>
          <a:bodyPr wrap="square" lIns="68580" tIns="34290" rIns="68580" bIns="34290">
            <a:spAutoFit/>
          </a:bodyPr>
          <a:lstStyle/>
          <a:p>
            <a:r>
              <a:rPr lang="en-US" sz="2400" b="1" dirty="0">
                <a:solidFill>
                  <a:srgbClr val="0070C0"/>
                </a:solidFill>
                <a:ea typeface="+mj-ea"/>
                <a:cs typeface="+mj-cs"/>
              </a:rPr>
              <a:t>SUMMARY OF THE NECK TRIANGLES</a:t>
            </a:r>
            <a:endParaRPr lang="ar-JO" dirty="0">
              <a:solidFill>
                <a:srgbClr val="0070C0"/>
              </a:solidFill>
            </a:endParaRPr>
          </a:p>
        </p:txBody>
      </p:sp>
    </p:spTree>
    <p:extLst>
      <p:ext uri="{BB962C8B-B14F-4D97-AF65-F5344CB8AC3E}">
        <p14:creationId xmlns:p14="http://schemas.microsoft.com/office/powerpoint/2010/main" val="36255431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B15C6-CCD2-4958-B528-00A91C66E6C2}"/>
              </a:ext>
            </a:extLst>
          </p:cNvPr>
          <p:cNvSpPr>
            <a:spLocks noGrp="1"/>
          </p:cNvSpPr>
          <p:nvPr>
            <p:ph type="title"/>
          </p:nvPr>
        </p:nvSpPr>
        <p:spPr>
          <a:xfrm>
            <a:off x="718971" y="101129"/>
            <a:ext cx="7053542" cy="563287"/>
          </a:xfrm>
        </p:spPr>
        <p:txBody>
          <a:bodyPr>
            <a:noAutofit/>
          </a:bodyPr>
          <a:lstStyle/>
          <a:p>
            <a:pPr algn="ctr"/>
            <a:r>
              <a:rPr lang="en-US" sz="4100" dirty="0">
                <a:solidFill>
                  <a:srgbClr val="000000"/>
                </a:solidFill>
                <a:latin typeface="+mn-lt"/>
              </a:rPr>
              <a:t>LYMPH NODES</a:t>
            </a:r>
          </a:p>
        </p:txBody>
      </p:sp>
      <p:sp>
        <p:nvSpPr>
          <p:cNvPr id="3" name="Content Placeholder 2">
            <a:extLst>
              <a:ext uri="{FF2B5EF4-FFF2-40B4-BE49-F238E27FC236}">
                <a16:creationId xmlns:a16="http://schemas.microsoft.com/office/drawing/2014/main" id="{5FED4DB0-7C34-414F-9EF0-BD54FC3175BE}"/>
              </a:ext>
            </a:extLst>
          </p:cNvPr>
          <p:cNvSpPr>
            <a:spLocks noGrp="1"/>
          </p:cNvSpPr>
          <p:nvPr>
            <p:ph idx="1"/>
          </p:nvPr>
        </p:nvSpPr>
        <p:spPr>
          <a:xfrm>
            <a:off x="0" y="738844"/>
            <a:ext cx="9144000" cy="4302021"/>
          </a:xfrm>
        </p:spPr>
        <p:txBody>
          <a:bodyPr>
            <a:normAutofit/>
          </a:bodyPr>
          <a:lstStyle/>
          <a:p>
            <a:pPr marL="0" indent="0">
              <a:buNone/>
            </a:pPr>
            <a:r>
              <a:rPr lang="en-US" b="1" dirty="0">
                <a:solidFill>
                  <a:srgbClr val="0070C0"/>
                </a:solidFill>
              </a:rPr>
              <a:t>The lymph nodes of the head and neck can be divided into two groups</a:t>
            </a:r>
            <a:r>
              <a:rPr lang="en-US" b="1" dirty="0">
                <a:solidFill>
                  <a:schemeClr val="tx2"/>
                </a:solidFill>
              </a:rPr>
              <a:t>; </a:t>
            </a:r>
            <a:r>
              <a:rPr lang="en-US" b="1" dirty="0">
                <a:solidFill>
                  <a:schemeClr val="tx2">
                    <a:lumMod val="75000"/>
                  </a:schemeClr>
                </a:solidFill>
              </a:rPr>
              <a:t>a superficial ring of lymph nodes</a:t>
            </a:r>
            <a:r>
              <a:rPr lang="en-US" b="1" dirty="0">
                <a:solidFill>
                  <a:schemeClr val="tx2"/>
                </a:solidFill>
              </a:rPr>
              <a:t>, and </a:t>
            </a:r>
            <a:r>
              <a:rPr lang="en-US" b="1" dirty="0">
                <a:solidFill>
                  <a:srgbClr val="0070C0"/>
                </a:solidFill>
              </a:rPr>
              <a:t>a vertical group of deep lymph nodes.</a:t>
            </a:r>
          </a:p>
          <a:p>
            <a:pPr marL="0" indent="0">
              <a:buNone/>
            </a:pPr>
            <a:endParaRPr lang="en-US" b="1" dirty="0">
              <a:solidFill>
                <a:schemeClr val="tx2"/>
              </a:solidFill>
            </a:endParaRPr>
          </a:p>
          <a:p>
            <a:pPr marL="0" indent="0">
              <a:buNone/>
            </a:pPr>
            <a:r>
              <a:rPr lang="en-US" sz="2800" b="1" dirty="0">
                <a:solidFill>
                  <a:srgbClr val="0070C0"/>
                </a:solidFill>
              </a:rPr>
              <a:t>Superficial Lymph Nodes:</a:t>
            </a:r>
          </a:p>
          <a:p>
            <a:pPr marL="0" indent="0">
              <a:buNone/>
            </a:pPr>
            <a:endParaRPr lang="en-US" b="1" i="1" dirty="0">
              <a:solidFill>
                <a:schemeClr val="tx1">
                  <a:lumMod val="95000"/>
                  <a:lumOff val="5000"/>
                </a:schemeClr>
              </a:solidFill>
            </a:endParaRPr>
          </a:p>
          <a:p>
            <a:pPr marL="0" indent="0">
              <a:buNone/>
            </a:pPr>
            <a:r>
              <a:rPr lang="en-US" sz="1600" dirty="0">
                <a:solidFill>
                  <a:schemeClr val="tx1">
                    <a:lumMod val="95000"/>
                    <a:lumOff val="5000"/>
                  </a:schemeClr>
                </a:solidFill>
                <a:latin typeface="Gill Sans MT" pitchFamily="34" charset="0"/>
              </a:rPr>
              <a:t>1) </a:t>
            </a:r>
            <a:r>
              <a:rPr lang="en-US" sz="1600" dirty="0" err="1">
                <a:solidFill>
                  <a:schemeClr val="tx1">
                    <a:lumMod val="95000"/>
                    <a:lumOff val="5000"/>
                  </a:schemeClr>
                </a:solidFill>
                <a:latin typeface="Gill Sans MT" pitchFamily="34" charset="0"/>
              </a:rPr>
              <a:t>Submental</a:t>
            </a:r>
            <a:r>
              <a:rPr lang="en-US" sz="1600" dirty="0">
                <a:solidFill>
                  <a:schemeClr val="tx1">
                    <a:lumMod val="95000"/>
                    <a:lumOff val="5000"/>
                  </a:schemeClr>
                </a:solidFill>
                <a:latin typeface="Gill Sans MT" pitchFamily="34" charset="0"/>
              </a:rPr>
              <a:t>.</a:t>
            </a:r>
          </a:p>
          <a:p>
            <a:pPr marL="0" indent="0">
              <a:buNone/>
            </a:pPr>
            <a:r>
              <a:rPr lang="en-US" sz="1600" dirty="0">
                <a:solidFill>
                  <a:schemeClr val="tx1">
                    <a:lumMod val="95000"/>
                    <a:lumOff val="5000"/>
                  </a:schemeClr>
                </a:solidFill>
                <a:latin typeface="Gill Sans MT" pitchFamily="34" charset="0"/>
              </a:rPr>
              <a:t>2) Submandibular.</a:t>
            </a:r>
          </a:p>
          <a:p>
            <a:pPr marL="0" indent="0">
              <a:buNone/>
            </a:pPr>
            <a:r>
              <a:rPr lang="en-US" sz="1600" dirty="0">
                <a:solidFill>
                  <a:schemeClr val="tx1">
                    <a:lumMod val="95000"/>
                    <a:lumOff val="5000"/>
                  </a:schemeClr>
                </a:solidFill>
                <a:latin typeface="Gill Sans MT" pitchFamily="34" charset="0"/>
              </a:rPr>
              <a:t>3) Parotid </a:t>
            </a:r>
          </a:p>
          <a:p>
            <a:pPr marL="0" indent="0">
              <a:buNone/>
            </a:pPr>
            <a:r>
              <a:rPr lang="en-US" sz="1600" dirty="0">
                <a:solidFill>
                  <a:schemeClr val="tx1">
                    <a:lumMod val="95000"/>
                    <a:lumOff val="5000"/>
                  </a:schemeClr>
                </a:solidFill>
                <a:latin typeface="Gill Sans MT" pitchFamily="34" charset="0"/>
              </a:rPr>
              <a:t>4) Pre auricular </a:t>
            </a:r>
          </a:p>
          <a:p>
            <a:pPr marL="0" indent="0">
              <a:buNone/>
            </a:pPr>
            <a:r>
              <a:rPr lang="en-US" sz="1600" dirty="0">
                <a:solidFill>
                  <a:schemeClr val="tx1">
                    <a:lumMod val="95000"/>
                    <a:lumOff val="5000"/>
                  </a:schemeClr>
                </a:solidFill>
                <a:latin typeface="Gill Sans MT" pitchFamily="34" charset="0"/>
              </a:rPr>
              <a:t>5)Post auricular (mastoid) </a:t>
            </a:r>
          </a:p>
          <a:p>
            <a:pPr marL="0" indent="0">
              <a:buNone/>
            </a:pPr>
            <a:r>
              <a:rPr lang="en-US" sz="1600" dirty="0">
                <a:solidFill>
                  <a:schemeClr val="tx1">
                    <a:lumMod val="95000"/>
                    <a:lumOff val="5000"/>
                  </a:schemeClr>
                </a:solidFill>
                <a:latin typeface="Gill Sans MT" pitchFamily="34" charset="0"/>
              </a:rPr>
              <a:t>6) Occipital </a:t>
            </a:r>
          </a:p>
          <a:p>
            <a:pPr marL="0" indent="0">
              <a:buNone/>
            </a:pPr>
            <a:r>
              <a:rPr lang="en-US" sz="1600" dirty="0">
                <a:solidFill>
                  <a:schemeClr val="tx1">
                    <a:lumMod val="95000"/>
                    <a:lumOff val="5000"/>
                  </a:schemeClr>
                </a:solidFill>
                <a:latin typeface="Gill Sans MT" pitchFamily="34" charset="0"/>
              </a:rPr>
              <a:t>7) Superficial Cervical</a:t>
            </a:r>
            <a:r>
              <a:rPr lang="en-US" dirty="0">
                <a:solidFill>
                  <a:schemeClr val="tx1">
                    <a:lumMod val="95000"/>
                    <a:lumOff val="5000"/>
                  </a:schemeClr>
                </a:solidFill>
              </a:rPr>
              <a:t>.</a:t>
            </a:r>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36546" y="1742738"/>
            <a:ext cx="4366971" cy="31472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480925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42FE6EE-DD8D-4E71-BF5F-CF573C2FEE5D}"/>
              </a:ext>
            </a:extLst>
          </p:cNvPr>
          <p:cNvSpPr>
            <a:spLocks noGrp="1"/>
          </p:cNvSpPr>
          <p:nvPr>
            <p:ph idx="1"/>
          </p:nvPr>
        </p:nvSpPr>
        <p:spPr>
          <a:xfrm>
            <a:off x="0" y="0"/>
            <a:ext cx="8194982" cy="4285526"/>
          </a:xfrm>
        </p:spPr>
        <p:txBody>
          <a:bodyPr>
            <a:noAutofit/>
          </a:bodyPr>
          <a:lstStyle/>
          <a:p>
            <a:pPr marL="0" indent="0">
              <a:buNone/>
            </a:pPr>
            <a:r>
              <a:rPr lang="en-US" sz="4000" b="1" dirty="0">
                <a:solidFill>
                  <a:srgbClr val="0070C0"/>
                </a:solidFill>
              </a:rPr>
              <a:t>Deep Lymph Nodes:</a:t>
            </a:r>
            <a:endParaRPr lang="en-US" sz="1800" b="1" i="1" dirty="0">
              <a:solidFill>
                <a:schemeClr val="tx2"/>
              </a:solidFill>
            </a:endParaRPr>
          </a:p>
          <a:p>
            <a:pPr marL="0" indent="0">
              <a:buNone/>
            </a:pPr>
            <a:r>
              <a:rPr lang="en-US" sz="1800" b="1" dirty="0">
                <a:solidFill>
                  <a:schemeClr val="tx1">
                    <a:lumMod val="95000"/>
                    <a:lumOff val="5000"/>
                  </a:schemeClr>
                </a:solidFill>
              </a:rPr>
              <a:t>They are numerous in number, but include:</a:t>
            </a:r>
          </a:p>
          <a:p>
            <a:pPr marL="0" indent="0">
              <a:buNone/>
            </a:pPr>
            <a:endParaRPr lang="en-US" sz="1800" b="1" dirty="0">
              <a:solidFill>
                <a:schemeClr val="tx1">
                  <a:lumMod val="95000"/>
                  <a:lumOff val="5000"/>
                </a:schemeClr>
              </a:solidFill>
            </a:endParaRPr>
          </a:p>
          <a:p>
            <a:pPr marL="0" indent="0">
              <a:buNone/>
            </a:pPr>
            <a:r>
              <a:rPr lang="en-US" sz="1800" b="1" dirty="0">
                <a:solidFill>
                  <a:srgbClr val="FF0000"/>
                </a:solidFill>
              </a:rPr>
              <a:t>1)In the middle line of the neck:</a:t>
            </a:r>
          </a:p>
          <a:p>
            <a:pPr marL="385763" indent="-385763">
              <a:buFont typeface="+mj-lt"/>
              <a:buAutoNum type="arabicPeriod"/>
            </a:pPr>
            <a:r>
              <a:rPr lang="en-US" sz="1800" dirty="0">
                <a:solidFill>
                  <a:srgbClr val="0070C0"/>
                </a:solidFill>
              </a:rPr>
              <a:t> - </a:t>
            </a:r>
            <a:r>
              <a:rPr lang="en-US" sz="1800" dirty="0">
                <a:solidFill>
                  <a:schemeClr val="tx1">
                    <a:lumMod val="95000"/>
                    <a:lumOff val="5000"/>
                  </a:schemeClr>
                </a:solidFill>
              </a:rPr>
              <a:t>Prelaryngeal.</a:t>
            </a:r>
          </a:p>
          <a:p>
            <a:pPr marL="385763" indent="-385763">
              <a:buFont typeface="+mj-lt"/>
              <a:buAutoNum type="arabicPeriod"/>
            </a:pPr>
            <a:r>
              <a:rPr lang="en-US" sz="1800" dirty="0">
                <a:solidFill>
                  <a:schemeClr val="tx1">
                    <a:lumMod val="95000"/>
                    <a:lumOff val="5000"/>
                  </a:schemeClr>
                </a:solidFill>
              </a:rPr>
              <a:t> - Pretracheal.</a:t>
            </a:r>
          </a:p>
          <a:p>
            <a:pPr marL="385763" indent="-385763">
              <a:buFont typeface="+mj-lt"/>
              <a:buAutoNum type="arabicPeriod"/>
            </a:pPr>
            <a:r>
              <a:rPr lang="en-US" sz="1800" dirty="0">
                <a:solidFill>
                  <a:schemeClr val="tx1">
                    <a:lumMod val="95000"/>
                    <a:lumOff val="5000"/>
                  </a:schemeClr>
                </a:solidFill>
              </a:rPr>
              <a:t> - Paratracheal.</a:t>
            </a:r>
          </a:p>
          <a:p>
            <a:pPr marL="385763" indent="-385763">
              <a:buFont typeface="+mj-lt"/>
              <a:buAutoNum type="arabicPeriod"/>
            </a:pPr>
            <a:r>
              <a:rPr lang="en-US" sz="1800" dirty="0">
                <a:solidFill>
                  <a:schemeClr val="tx1">
                    <a:lumMod val="95000"/>
                    <a:lumOff val="5000"/>
                  </a:schemeClr>
                </a:solidFill>
              </a:rPr>
              <a:t> - Retropharyngeal.</a:t>
            </a:r>
          </a:p>
          <a:p>
            <a:pPr marL="385763" indent="-385763">
              <a:buFont typeface="+mj-lt"/>
              <a:buAutoNum type="arabicPeriod"/>
            </a:pPr>
            <a:r>
              <a:rPr lang="en-US" sz="1800" dirty="0">
                <a:solidFill>
                  <a:schemeClr val="tx1">
                    <a:lumMod val="95000"/>
                    <a:lumOff val="5000"/>
                  </a:schemeClr>
                </a:solidFill>
              </a:rPr>
              <a:t> - Infrahyoid.</a:t>
            </a:r>
          </a:p>
          <a:p>
            <a:pPr marL="0" indent="0">
              <a:buNone/>
            </a:pPr>
            <a:r>
              <a:rPr lang="en-US" sz="1800" b="1" dirty="0">
                <a:solidFill>
                  <a:srgbClr val="0070C0"/>
                </a:solidFill>
              </a:rPr>
              <a:t> </a:t>
            </a:r>
            <a:r>
              <a:rPr lang="en-US" sz="1800" b="1" dirty="0">
                <a:solidFill>
                  <a:srgbClr val="FF0000"/>
                </a:solidFill>
              </a:rPr>
              <a:t>2)On each side of the neck:</a:t>
            </a:r>
          </a:p>
          <a:p>
            <a:pPr marL="385763" indent="-385763">
              <a:buFont typeface="+mj-lt"/>
              <a:buAutoNum type="arabicPeriod"/>
            </a:pPr>
            <a:r>
              <a:rPr lang="en-US" sz="1800" dirty="0">
                <a:solidFill>
                  <a:schemeClr val="tx1">
                    <a:lumMod val="95000"/>
                    <a:lumOff val="5000"/>
                  </a:schemeClr>
                </a:solidFill>
              </a:rPr>
              <a:t>- </a:t>
            </a:r>
            <a:r>
              <a:rPr lang="en-US" sz="1800" dirty="0" err="1">
                <a:solidFill>
                  <a:schemeClr val="tx1">
                    <a:lumMod val="95000"/>
                    <a:lumOff val="5000"/>
                  </a:schemeClr>
                </a:solidFill>
              </a:rPr>
              <a:t>Jugulodigastric</a:t>
            </a:r>
            <a:r>
              <a:rPr lang="en-US" sz="1800" dirty="0">
                <a:solidFill>
                  <a:schemeClr val="tx1">
                    <a:lumMod val="95000"/>
                    <a:lumOff val="5000"/>
                  </a:schemeClr>
                </a:solidFill>
              </a:rPr>
              <a:t>.(upper deep cervical)</a:t>
            </a:r>
          </a:p>
          <a:p>
            <a:pPr marL="385763" indent="-385763">
              <a:buFont typeface="+mj-lt"/>
              <a:buAutoNum type="arabicPeriod"/>
            </a:pPr>
            <a:r>
              <a:rPr lang="en-US" sz="1800" dirty="0">
                <a:solidFill>
                  <a:schemeClr val="tx1">
                    <a:lumMod val="95000"/>
                    <a:lumOff val="5000"/>
                  </a:schemeClr>
                </a:solidFill>
              </a:rPr>
              <a:t> - </a:t>
            </a:r>
            <a:r>
              <a:rPr lang="en-US" sz="1800" dirty="0" err="1">
                <a:solidFill>
                  <a:schemeClr val="tx1">
                    <a:lumMod val="95000"/>
                    <a:lumOff val="5000"/>
                  </a:schemeClr>
                </a:solidFill>
              </a:rPr>
              <a:t>Jugulo-omohyoid</a:t>
            </a:r>
            <a:r>
              <a:rPr lang="en-US" sz="1800" dirty="0">
                <a:solidFill>
                  <a:schemeClr val="tx1">
                    <a:lumMod val="95000"/>
                    <a:lumOff val="5000"/>
                  </a:schemeClr>
                </a:solidFill>
              </a:rPr>
              <a:t>.(lower deep cervical)</a:t>
            </a:r>
          </a:p>
          <a:p>
            <a:pPr marL="385763" indent="-385763">
              <a:buFont typeface="+mj-lt"/>
              <a:buAutoNum type="arabicPeriod"/>
            </a:pPr>
            <a:r>
              <a:rPr lang="en-US" sz="1800" dirty="0">
                <a:solidFill>
                  <a:schemeClr val="tx1">
                    <a:lumMod val="95000"/>
                    <a:lumOff val="5000"/>
                  </a:schemeClr>
                </a:solidFill>
              </a:rPr>
              <a:t> - Supraclavicular</a:t>
            </a:r>
            <a:r>
              <a:rPr lang="en-US" sz="1800" dirty="0">
                <a:solidFill>
                  <a:srgbClr val="0070C0"/>
                </a:solidFill>
              </a:rPr>
              <a:t>.</a:t>
            </a:r>
          </a:p>
        </p:txBody>
      </p:sp>
      <p:pic>
        <p:nvPicPr>
          <p:cNvPr id="4" name="Picture 3">
            <a:extLst>
              <a:ext uri="{FF2B5EF4-FFF2-40B4-BE49-F238E27FC236}">
                <a16:creationId xmlns:a16="http://schemas.microsoft.com/office/drawing/2014/main" id="{B0336992-9C2F-4D68-85F2-DEEEBF257688}"/>
              </a:ext>
            </a:extLst>
          </p:cNvPr>
          <p:cNvPicPr>
            <a:picLocks noChangeAspect="1"/>
          </p:cNvPicPr>
          <p:nvPr/>
        </p:nvPicPr>
        <p:blipFill rotWithShape="1">
          <a:blip r:embed="rId2"/>
          <a:srcRect l="15969" t="2441" r="2522" b="2413"/>
          <a:stretch/>
        </p:blipFill>
        <p:spPr>
          <a:xfrm>
            <a:off x="4944141" y="818708"/>
            <a:ext cx="4199860" cy="4324792"/>
          </a:xfrm>
          <a:prstGeom prst="rect">
            <a:avLst/>
          </a:prstGeom>
        </p:spPr>
      </p:pic>
    </p:spTree>
    <p:extLst>
      <p:ext uri="{BB962C8B-B14F-4D97-AF65-F5344CB8AC3E}">
        <p14:creationId xmlns:p14="http://schemas.microsoft.com/office/powerpoint/2010/main" val="5460166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لنص 1"/>
          <p:cNvSpPr>
            <a:spLocks noGrp="1"/>
          </p:cNvSpPr>
          <p:nvPr>
            <p:ph type="body" idx="1"/>
          </p:nvPr>
        </p:nvSpPr>
        <p:spPr>
          <a:xfrm>
            <a:off x="498538" y="816002"/>
            <a:ext cx="7710900" cy="3444000"/>
          </a:xfrm>
        </p:spPr>
        <p:txBody>
          <a:bodyPr/>
          <a:lstStyle/>
          <a:p>
            <a:r>
              <a:rPr lang="en-US" sz="3000" b="1" dirty="0">
                <a:solidFill>
                  <a:srgbClr val="16433D">
                    <a:lumMod val="90000"/>
                    <a:lumOff val="10000"/>
                  </a:srgbClr>
                </a:solidFill>
                <a:latin typeface="Montserrat"/>
                <a:cs typeface="Montserrat"/>
                <a:sym typeface="Montserrat"/>
              </a:rPr>
              <a:t>The Neck</a:t>
            </a:r>
            <a:br>
              <a:rPr lang="en-US" sz="3000" dirty="0">
                <a:solidFill>
                  <a:srgbClr val="212121"/>
                </a:solidFill>
                <a:latin typeface="Montserrat"/>
                <a:cs typeface="Montserrat"/>
                <a:sym typeface="Montserrat"/>
              </a:rPr>
            </a:br>
            <a:r>
              <a:rPr lang="en-US" sz="3000" dirty="0">
                <a:solidFill>
                  <a:srgbClr val="16433D">
                    <a:lumMod val="90000"/>
                    <a:lumOff val="10000"/>
                  </a:srgbClr>
                </a:solidFill>
                <a:latin typeface="Montserrat"/>
                <a:cs typeface="Montserrat"/>
                <a:sym typeface="Montserrat"/>
              </a:rPr>
              <a:t>● </a:t>
            </a:r>
            <a:r>
              <a:rPr lang="en-US" sz="2800" b="1" dirty="0">
                <a:solidFill>
                  <a:srgbClr val="16433D">
                    <a:lumMod val="90000"/>
                    <a:lumOff val="10000"/>
                  </a:srgbClr>
                </a:solidFill>
                <a:latin typeface="Montserrat"/>
                <a:cs typeface="Montserrat"/>
                <a:sym typeface="Montserrat"/>
              </a:rPr>
              <a:t>Layers of the neck (superficial to deep): </a:t>
            </a:r>
            <a:br>
              <a:rPr lang="en-US" sz="2800" b="1" dirty="0">
                <a:solidFill>
                  <a:srgbClr val="212121"/>
                </a:solidFill>
                <a:latin typeface="Montserrat"/>
                <a:cs typeface="Montserrat"/>
                <a:sym typeface="Montserrat"/>
              </a:rPr>
            </a:br>
            <a:r>
              <a:rPr lang="en-US" sz="2000" b="1" dirty="0">
                <a:solidFill>
                  <a:srgbClr val="16433D">
                    <a:lumMod val="90000"/>
                    <a:lumOff val="10000"/>
                  </a:srgbClr>
                </a:solidFill>
                <a:latin typeface="Montserrat"/>
                <a:cs typeface="Montserrat"/>
                <a:sym typeface="Montserrat"/>
              </a:rPr>
              <a:t>−</a:t>
            </a:r>
            <a:r>
              <a:rPr lang="en-US" sz="2800" b="1" dirty="0">
                <a:solidFill>
                  <a:srgbClr val="16433D">
                    <a:lumMod val="90000"/>
                    <a:lumOff val="10000"/>
                  </a:srgbClr>
                </a:solidFill>
                <a:latin typeface="Montserrat"/>
                <a:cs typeface="Montserrat"/>
                <a:sym typeface="Montserrat"/>
              </a:rPr>
              <a:t> </a:t>
            </a:r>
            <a:r>
              <a:rPr lang="en-US" sz="2000" b="1" dirty="0">
                <a:solidFill>
                  <a:srgbClr val="16433D">
                    <a:lumMod val="90000"/>
                    <a:lumOff val="10000"/>
                  </a:srgbClr>
                </a:solidFill>
                <a:latin typeface="Montserrat"/>
                <a:cs typeface="Montserrat"/>
                <a:sym typeface="Montserrat"/>
              </a:rPr>
              <a:t>Skin </a:t>
            </a:r>
            <a:br>
              <a:rPr lang="en-US" sz="2000" b="1" dirty="0">
                <a:solidFill>
                  <a:srgbClr val="16433D">
                    <a:lumMod val="90000"/>
                    <a:lumOff val="10000"/>
                  </a:srgbClr>
                </a:solidFill>
                <a:latin typeface="Montserrat"/>
                <a:cs typeface="Montserrat"/>
                <a:sym typeface="Montserrat"/>
              </a:rPr>
            </a:br>
            <a:r>
              <a:rPr lang="en-US" sz="2000" b="1" dirty="0">
                <a:solidFill>
                  <a:srgbClr val="16433D">
                    <a:lumMod val="90000"/>
                    <a:lumOff val="10000"/>
                  </a:srgbClr>
                </a:solidFill>
                <a:latin typeface="Montserrat"/>
                <a:cs typeface="Montserrat"/>
                <a:sym typeface="Montserrat"/>
              </a:rPr>
              <a:t>−</a:t>
            </a:r>
            <a:r>
              <a:rPr lang="en-US" sz="2400" b="1" dirty="0">
                <a:solidFill>
                  <a:srgbClr val="16433D">
                    <a:lumMod val="90000"/>
                    <a:lumOff val="10000"/>
                  </a:srgbClr>
                </a:solidFill>
                <a:latin typeface="Montserrat"/>
                <a:cs typeface="Montserrat"/>
                <a:sym typeface="Montserrat"/>
              </a:rPr>
              <a:t> </a:t>
            </a:r>
            <a:r>
              <a:rPr lang="en-US" sz="2000" b="1" dirty="0">
                <a:solidFill>
                  <a:srgbClr val="16433D">
                    <a:lumMod val="90000"/>
                    <a:lumOff val="10000"/>
                  </a:srgbClr>
                </a:solidFill>
                <a:latin typeface="Montserrat"/>
                <a:cs typeface="Montserrat"/>
                <a:sym typeface="Montserrat"/>
              </a:rPr>
              <a:t>Subcutaneous tissue</a:t>
            </a:r>
            <a:br>
              <a:rPr lang="en-US" sz="2400" b="1" dirty="0">
                <a:solidFill>
                  <a:srgbClr val="16433D">
                    <a:lumMod val="90000"/>
                    <a:lumOff val="10000"/>
                  </a:srgbClr>
                </a:solidFill>
                <a:latin typeface="Montserrat"/>
                <a:cs typeface="Montserrat"/>
                <a:sym typeface="Montserrat"/>
              </a:rPr>
            </a:br>
            <a:r>
              <a:rPr lang="en-US" sz="2000" b="1" dirty="0">
                <a:solidFill>
                  <a:srgbClr val="16433D">
                    <a:lumMod val="90000"/>
                    <a:lumOff val="10000"/>
                  </a:srgbClr>
                </a:solidFill>
                <a:latin typeface="Montserrat"/>
                <a:cs typeface="Montserrat"/>
                <a:sym typeface="Montserrat"/>
              </a:rPr>
              <a:t>−Superficial fascia which encloses the </a:t>
            </a:r>
            <a:r>
              <a:rPr lang="en-US" sz="2000" b="1" dirty="0" err="1">
                <a:solidFill>
                  <a:srgbClr val="16433D">
                    <a:lumMod val="90000"/>
                    <a:lumOff val="10000"/>
                  </a:srgbClr>
                </a:solidFill>
                <a:latin typeface="Montserrat"/>
                <a:cs typeface="Montserrat"/>
                <a:sym typeface="Montserrat"/>
              </a:rPr>
              <a:t>platysma</a:t>
            </a:r>
            <a:r>
              <a:rPr lang="en-US" sz="2000" b="1" dirty="0">
                <a:solidFill>
                  <a:srgbClr val="16433D">
                    <a:lumMod val="90000"/>
                    <a:lumOff val="10000"/>
                  </a:srgbClr>
                </a:solidFill>
                <a:latin typeface="Montserrat"/>
                <a:cs typeface="Montserrat"/>
                <a:sym typeface="Montserrat"/>
              </a:rPr>
              <a:t> muscle</a:t>
            </a:r>
            <a:r>
              <a:rPr lang="en-US" sz="2000" b="1" dirty="0">
                <a:solidFill>
                  <a:srgbClr val="212121"/>
                </a:solidFill>
                <a:latin typeface="Montserrat"/>
                <a:cs typeface="Montserrat"/>
                <a:sym typeface="Montserrat"/>
              </a:rPr>
              <a:t>. </a:t>
            </a:r>
            <a:r>
              <a:rPr lang="en-US" sz="2000" b="1" dirty="0">
                <a:solidFill>
                  <a:srgbClr val="16433D">
                    <a:lumMod val="75000"/>
                    <a:lumOff val="25000"/>
                  </a:srgbClr>
                </a:solidFill>
                <a:latin typeface="Montserrat"/>
                <a:cs typeface="Montserrat"/>
                <a:sym typeface="Montserrat"/>
              </a:rPr>
              <a:t>It also contains superficial lymph nodes. </a:t>
            </a:r>
            <a:br>
              <a:rPr lang="en-US" sz="2000" b="1" dirty="0">
                <a:solidFill>
                  <a:srgbClr val="16433D">
                    <a:lumMod val="75000"/>
                    <a:lumOff val="25000"/>
                  </a:srgbClr>
                </a:solidFill>
                <a:latin typeface="Montserrat"/>
                <a:cs typeface="Montserrat"/>
                <a:sym typeface="Montserrat"/>
              </a:rPr>
            </a:br>
            <a:r>
              <a:rPr lang="en-US" sz="2000" b="1" dirty="0">
                <a:solidFill>
                  <a:srgbClr val="212121"/>
                </a:solidFill>
                <a:latin typeface="Montserrat"/>
                <a:cs typeface="Montserrat"/>
                <a:sym typeface="Montserrat"/>
              </a:rPr>
              <a:t> </a:t>
            </a:r>
            <a:r>
              <a:rPr lang="en-US" sz="2000" b="1" dirty="0">
                <a:solidFill>
                  <a:srgbClr val="16433D">
                    <a:lumMod val="90000"/>
                    <a:lumOff val="10000"/>
                  </a:srgbClr>
                </a:solidFill>
                <a:latin typeface="Montserrat"/>
                <a:cs typeface="Montserrat"/>
                <a:sym typeface="Montserrat"/>
              </a:rPr>
              <a:t>− Deep cervical fascia and muscles</a:t>
            </a:r>
            <a:endParaRPr lang="ar-JO" dirty="0"/>
          </a:p>
        </p:txBody>
      </p:sp>
    </p:spTree>
    <p:extLst>
      <p:ext uri="{BB962C8B-B14F-4D97-AF65-F5344CB8AC3E}">
        <p14:creationId xmlns:p14="http://schemas.microsoft.com/office/powerpoint/2010/main" val="12275219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لنص 1"/>
          <p:cNvSpPr>
            <a:spLocks noGrp="1"/>
          </p:cNvSpPr>
          <p:nvPr>
            <p:ph type="body" idx="1"/>
          </p:nvPr>
        </p:nvSpPr>
        <p:spPr>
          <a:xfrm>
            <a:off x="315658" y="525184"/>
            <a:ext cx="3869067" cy="3444000"/>
          </a:xfrm>
        </p:spPr>
        <p:txBody>
          <a:bodyPr/>
          <a:lstStyle/>
          <a:p>
            <a:pPr marL="0" lvl="0" indent="0">
              <a:lnSpc>
                <a:spcPct val="90000"/>
              </a:lnSpc>
              <a:spcBef>
                <a:spcPts val="1000"/>
              </a:spcBef>
              <a:buClrTx/>
              <a:buSzTx/>
              <a:buNone/>
            </a:pPr>
            <a:r>
              <a:rPr lang="en-US" sz="1800" b="1" kern="1200" dirty="0">
                <a:solidFill>
                  <a:srgbClr val="4472C4"/>
                </a:solidFill>
                <a:latin typeface="Calibri"/>
                <a:ea typeface="+mn-ea"/>
                <a:cs typeface="+mn-cs"/>
              </a:rPr>
              <a:t>Superficial</a:t>
            </a:r>
            <a:r>
              <a:rPr lang="en-US" sz="1800" b="1" kern="1200" dirty="0">
                <a:solidFill>
                  <a:srgbClr val="44546A"/>
                </a:solidFill>
                <a:latin typeface="Calibri"/>
                <a:ea typeface="+mn-ea"/>
                <a:cs typeface="+mn-cs"/>
              </a:rPr>
              <a:t>:</a:t>
            </a:r>
          </a:p>
          <a:p>
            <a:pPr marL="0" lvl="0" indent="0">
              <a:lnSpc>
                <a:spcPct val="90000"/>
              </a:lnSpc>
              <a:spcBef>
                <a:spcPts val="1000"/>
              </a:spcBef>
              <a:buClrTx/>
              <a:buSzTx/>
              <a:buNone/>
            </a:pPr>
            <a:endParaRPr lang="en-US" sz="1800" b="1" i="1" kern="1200" dirty="0">
              <a:solidFill>
                <a:srgbClr val="44546A"/>
              </a:solidFill>
              <a:latin typeface="Calibri"/>
              <a:ea typeface="+mn-ea"/>
              <a:cs typeface="+mn-cs"/>
            </a:endParaRPr>
          </a:p>
          <a:p>
            <a:pPr marL="228600" lvl="0" indent="-228600">
              <a:lnSpc>
                <a:spcPct val="90000"/>
              </a:lnSpc>
              <a:spcBef>
                <a:spcPts val="1000"/>
              </a:spcBef>
              <a:buClrTx/>
              <a:buSzTx/>
              <a:buFont typeface="Arial" panose="020B0604020202020204" pitchFamily="34" charset="0"/>
              <a:buChar char="•"/>
            </a:pPr>
            <a:r>
              <a:rPr lang="en-US" sz="1800" kern="1200" dirty="0">
                <a:solidFill>
                  <a:srgbClr val="44546A"/>
                </a:solidFill>
                <a:latin typeface="Calibri"/>
                <a:ea typeface="+mn-ea"/>
                <a:cs typeface="+mn-cs"/>
              </a:rPr>
              <a:t>Skin: </a:t>
            </a:r>
          </a:p>
          <a:p>
            <a:pPr marL="0" lvl="0" indent="0">
              <a:lnSpc>
                <a:spcPct val="90000"/>
              </a:lnSpc>
              <a:spcBef>
                <a:spcPts val="1000"/>
              </a:spcBef>
              <a:buClrTx/>
              <a:buSzTx/>
              <a:buNone/>
            </a:pPr>
            <a:r>
              <a:rPr lang="en-US" sz="1800" kern="1200" dirty="0">
                <a:solidFill>
                  <a:srgbClr val="44546A"/>
                </a:solidFill>
                <a:latin typeface="Calibri"/>
                <a:ea typeface="+mn-ea"/>
                <a:cs typeface="+mn-cs"/>
              </a:rPr>
              <a:t> - </a:t>
            </a:r>
            <a:r>
              <a:rPr lang="en-US" sz="1800" kern="1200" dirty="0" err="1">
                <a:solidFill>
                  <a:srgbClr val="44546A"/>
                </a:solidFill>
                <a:latin typeface="Calibri"/>
                <a:ea typeface="+mn-ea"/>
                <a:cs typeface="+mn-cs"/>
              </a:rPr>
              <a:t>Dermoid</a:t>
            </a:r>
            <a:r>
              <a:rPr lang="en-US" sz="1800" kern="1200" dirty="0">
                <a:solidFill>
                  <a:srgbClr val="44546A"/>
                </a:solidFill>
                <a:latin typeface="Calibri"/>
                <a:ea typeface="+mn-ea"/>
                <a:cs typeface="+mn-cs"/>
              </a:rPr>
              <a:t> Cyst.</a:t>
            </a:r>
          </a:p>
          <a:p>
            <a:pPr marL="0" lvl="0" indent="0">
              <a:lnSpc>
                <a:spcPct val="90000"/>
              </a:lnSpc>
              <a:spcBef>
                <a:spcPts val="1000"/>
              </a:spcBef>
              <a:buClrTx/>
              <a:buSzTx/>
              <a:buNone/>
            </a:pPr>
            <a:r>
              <a:rPr lang="en-US" sz="1800" kern="1200" dirty="0">
                <a:solidFill>
                  <a:srgbClr val="44546A"/>
                </a:solidFill>
                <a:latin typeface="Calibri"/>
                <a:ea typeface="+mn-ea"/>
                <a:cs typeface="+mn-cs"/>
              </a:rPr>
              <a:t> - Abscess.</a:t>
            </a:r>
          </a:p>
          <a:p>
            <a:pPr marL="0" lvl="0" indent="0">
              <a:lnSpc>
                <a:spcPct val="90000"/>
              </a:lnSpc>
              <a:spcBef>
                <a:spcPts val="1000"/>
              </a:spcBef>
              <a:buClrTx/>
              <a:buSzTx/>
              <a:buNone/>
            </a:pPr>
            <a:r>
              <a:rPr lang="en-US" sz="1800" kern="1200" dirty="0">
                <a:solidFill>
                  <a:srgbClr val="44546A"/>
                </a:solidFill>
                <a:latin typeface="Calibri"/>
                <a:ea typeface="+mn-ea"/>
                <a:cs typeface="+mn-cs"/>
              </a:rPr>
              <a:t> - Sebaceous Cyst.</a:t>
            </a:r>
          </a:p>
          <a:p>
            <a:pPr marL="0" lvl="0" indent="0">
              <a:lnSpc>
                <a:spcPct val="90000"/>
              </a:lnSpc>
              <a:spcBef>
                <a:spcPts val="1000"/>
              </a:spcBef>
              <a:buClrTx/>
              <a:buSzTx/>
              <a:buNone/>
            </a:pPr>
            <a:r>
              <a:rPr lang="en-US" sz="1800" b="1" kern="1200" dirty="0">
                <a:solidFill>
                  <a:srgbClr val="44546A"/>
                </a:solidFill>
                <a:latin typeface="Calibri"/>
                <a:ea typeface="+mn-ea"/>
                <a:cs typeface="+mn-cs"/>
              </a:rPr>
              <a:t> </a:t>
            </a:r>
          </a:p>
          <a:p>
            <a:pPr marL="228600" lvl="0" indent="-228600">
              <a:lnSpc>
                <a:spcPct val="90000"/>
              </a:lnSpc>
              <a:spcBef>
                <a:spcPts val="1000"/>
              </a:spcBef>
              <a:buClrTx/>
              <a:buSzTx/>
              <a:buFont typeface="Arial" panose="020B0604020202020204" pitchFamily="34" charset="0"/>
              <a:buChar char="•"/>
            </a:pPr>
            <a:r>
              <a:rPr lang="en-US" sz="1800" kern="1200" dirty="0">
                <a:solidFill>
                  <a:srgbClr val="44546A"/>
                </a:solidFill>
                <a:latin typeface="Calibri"/>
                <a:ea typeface="+mn-ea"/>
                <a:cs typeface="+mn-cs"/>
              </a:rPr>
              <a:t>Subcutaneous Tissue: </a:t>
            </a:r>
          </a:p>
          <a:p>
            <a:pPr marL="0" lvl="0" indent="0">
              <a:lnSpc>
                <a:spcPct val="90000"/>
              </a:lnSpc>
              <a:spcBef>
                <a:spcPts val="1000"/>
              </a:spcBef>
              <a:buClrTx/>
              <a:buSzTx/>
              <a:buNone/>
            </a:pPr>
            <a:r>
              <a:rPr lang="en-US" sz="1800" kern="1200" dirty="0">
                <a:solidFill>
                  <a:srgbClr val="44546A"/>
                </a:solidFill>
                <a:latin typeface="Calibri"/>
                <a:ea typeface="+mn-ea"/>
                <a:cs typeface="+mn-cs"/>
              </a:rPr>
              <a:t> - </a:t>
            </a:r>
            <a:r>
              <a:rPr lang="en-US" sz="1800" kern="1200" dirty="0" err="1">
                <a:solidFill>
                  <a:srgbClr val="44546A"/>
                </a:solidFill>
                <a:latin typeface="Calibri"/>
                <a:ea typeface="+mn-ea"/>
                <a:cs typeface="+mn-cs"/>
              </a:rPr>
              <a:t>Lipoma</a:t>
            </a:r>
            <a:r>
              <a:rPr lang="en-US" sz="1800" kern="1200" dirty="0">
                <a:solidFill>
                  <a:srgbClr val="44546A"/>
                </a:solidFill>
                <a:latin typeface="Calibri"/>
                <a:ea typeface="+mn-ea"/>
                <a:cs typeface="+mn-cs"/>
              </a:rPr>
              <a:t>.</a:t>
            </a:r>
          </a:p>
          <a:p>
            <a:endParaRPr lang="ar-JO" sz="1800" dirty="0"/>
          </a:p>
        </p:txBody>
      </p:sp>
      <p:sp>
        <p:nvSpPr>
          <p:cNvPr id="3" name="عنوان 2"/>
          <p:cNvSpPr>
            <a:spLocks noGrp="1"/>
          </p:cNvSpPr>
          <p:nvPr>
            <p:ph type="title"/>
          </p:nvPr>
        </p:nvSpPr>
        <p:spPr>
          <a:xfrm>
            <a:off x="157151" y="139208"/>
            <a:ext cx="8588815" cy="572700"/>
          </a:xfrm>
        </p:spPr>
        <p:txBody>
          <a:bodyPr/>
          <a:lstStyle/>
          <a:p>
            <a:r>
              <a:rPr lang="en-US" sz="2800" kern="1200" dirty="0">
                <a:solidFill>
                  <a:srgbClr val="44546A"/>
                </a:solidFill>
                <a:latin typeface="Calibri"/>
                <a:ea typeface="+mn-ea"/>
                <a:cs typeface="+mn-cs"/>
              </a:rPr>
              <a:t>Neck layers where lumps present include</a:t>
            </a:r>
            <a:endParaRPr lang="ar-JO" sz="2800" dirty="0"/>
          </a:p>
        </p:txBody>
      </p:sp>
      <p:sp>
        <p:nvSpPr>
          <p:cNvPr id="4" name="مربع نص 3"/>
          <p:cNvSpPr txBox="1"/>
          <p:nvPr/>
        </p:nvSpPr>
        <p:spPr>
          <a:xfrm>
            <a:off x="2883046" y="771345"/>
            <a:ext cx="4303059" cy="4162165"/>
          </a:xfrm>
          <a:prstGeom prst="rect">
            <a:avLst/>
          </a:prstGeom>
          <a:noFill/>
        </p:spPr>
        <p:txBody>
          <a:bodyPr wrap="square" rtlCol="1">
            <a:spAutoFit/>
          </a:bodyPr>
          <a:lstStyle/>
          <a:p>
            <a:pPr lvl="0" algn="ctr">
              <a:lnSpc>
                <a:spcPct val="90000"/>
              </a:lnSpc>
              <a:spcBef>
                <a:spcPts val="1000"/>
              </a:spcBef>
              <a:buClrTx/>
            </a:pPr>
            <a:r>
              <a:rPr lang="en-US" sz="1600" b="1" kern="1200" dirty="0">
                <a:solidFill>
                  <a:srgbClr val="7030A0"/>
                </a:solidFill>
                <a:latin typeface="Calibri"/>
                <a:ea typeface="+mn-ea"/>
                <a:cs typeface="+mn-cs"/>
              </a:rPr>
              <a:t> Deep</a:t>
            </a:r>
            <a:r>
              <a:rPr lang="en-US" sz="1600" b="1" kern="1200" dirty="0">
                <a:solidFill>
                  <a:srgbClr val="44546A"/>
                </a:solidFill>
                <a:latin typeface="Calibri"/>
                <a:ea typeface="+mn-ea"/>
                <a:cs typeface="+mn-cs"/>
              </a:rPr>
              <a:t>:</a:t>
            </a:r>
          </a:p>
          <a:p>
            <a:pPr lvl="0">
              <a:lnSpc>
                <a:spcPct val="90000"/>
              </a:lnSpc>
              <a:spcBef>
                <a:spcPts val="1000"/>
              </a:spcBef>
              <a:buClrTx/>
            </a:pPr>
            <a:endParaRPr lang="en-US" sz="1600" b="1" i="1" kern="1200" dirty="0">
              <a:solidFill>
                <a:srgbClr val="44546A"/>
              </a:solidFill>
              <a:latin typeface="Calibri"/>
              <a:ea typeface="+mn-ea"/>
              <a:cs typeface="+mn-cs"/>
            </a:endParaRPr>
          </a:p>
          <a:p>
            <a:pPr marL="228600" lvl="0" indent="-228600">
              <a:lnSpc>
                <a:spcPct val="90000"/>
              </a:lnSpc>
              <a:spcBef>
                <a:spcPts val="1000"/>
              </a:spcBef>
              <a:buClrTx/>
              <a:buFont typeface="Arial" panose="020B0604020202020204" pitchFamily="34" charset="0"/>
              <a:buChar char="•"/>
            </a:pPr>
            <a:r>
              <a:rPr lang="en-US" sz="1600" b="1" i="1" kern="1200" dirty="0">
                <a:solidFill>
                  <a:srgbClr val="44546A"/>
                </a:solidFill>
                <a:latin typeface="Calibri"/>
                <a:ea typeface="+mn-ea"/>
                <a:cs typeface="+mn-cs"/>
              </a:rPr>
              <a:t> </a:t>
            </a:r>
            <a:r>
              <a:rPr lang="en-US" sz="1600" kern="1200" dirty="0">
                <a:solidFill>
                  <a:srgbClr val="44546A"/>
                </a:solidFill>
                <a:latin typeface="Calibri"/>
                <a:ea typeface="+mn-ea"/>
                <a:cs typeface="+mn-cs"/>
              </a:rPr>
              <a:t> ANTERIOR TRIANGLE:</a:t>
            </a:r>
          </a:p>
          <a:p>
            <a:pPr lvl="0">
              <a:lnSpc>
                <a:spcPct val="90000"/>
              </a:lnSpc>
              <a:spcBef>
                <a:spcPts val="1000"/>
              </a:spcBef>
              <a:buClrTx/>
            </a:pPr>
            <a:r>
              <a:rPr lang="en-US" sz="1600" kern="1200" dirty="0">
                <a:solidFill>
                  <a:srgbClr val="44546A"/>
                </a:solidFill>
                <a:latin typeface="Calibri"/>
                <a:ea typeface="+mn-ea"/>
                <a:cs typeface="+mn-cs"/>
              </a:rPr>
              <a:t> - Move with swallowing: </a:t>
            </a:r>
          </a:p>
          <a:p>
            <a:pPr lvl="0">
              <a:lnSpc>
                <a:spcPct val="90000"/>
              </a:lnSpc>
              <a:spcBef>
                <a:spcPts val="1000"/>
              </a:spcBef>
              <a:buClrTx/>
            </a:pPr>
            <a:r>
              <a:rPr lang="en-US" sz="1600" kern="1200" dirty="0">
                <a:solidFill>
                  <a:srgbClr val="44546A"/>
                </a:solidFill>
                <a:latin typeface="Calibri"/>
                <a:ea typeface="+mn-ea"/>
                <a:cs typeface="+mn-cs"/>
              </a:rPr>
              <a:t>   * Thyroid.</a:t>
            </a:r>
          </a:p>
          <a:p>
            <a:pPr lvl="0">
              <a:lnSpc>
                <a:spcPct val="90000"/>
              </a:lnSpc>
              <a:spcBef>
                <a:spcPts val="1000"/>
              </a:spcBef>
              <a:buClrTx/>
            </a:pPr>
            <a:r>
              <a:rPr lang="en-US" sz="1600" kern="1200" dirty="0">
                <a:solidFill>
                  <a:srgbClr val="44546A"/>
                </a:solidFill>
                <a:latin typeface="Calibri"/>
                <a:ea typeface="+mn-ea"/>
                <a:cs typeface="+mn-cs"/>
              </a:rPr>
              <a:t>   * </a:t>
            </a:r>
            <a:r>
              <a:rPr lang="en-US" sz="1600" kern="1200" dirty="0" err="1">
                <a:solidFill>
                  <a:srgbClr val="44546A"/>
                </a:solidFill>
                <a:latin typeface="Calibri"/>
                <a:ea typeface="+mn-ea"/>
                <a:cs typeface="+mn-cs"/>
              </a:rPr>
              <a:t>Thyroglossal</a:t>
            </a:r>
            <a:r>
              <a:rPr lang="en-US" sz="1600" kern="1200" dirty="0">
                <a:solidFill>
                  <a:srgbClr val="44546A"/>
                </a:solidFill>
                <a:latin typeface="Calibri"/>
                <a:ea typeface="+mn-ea"/>
                <a:cs typeface="+mn-cs"/>
              </a:rPr>
              <a:t> Cyst.</a:t>
            </a:r>
          </a:p>
          <a:p>
            <a:pPr lvl="0">
              <a:lnSpc>
                <a:spcPct val="90000"/>
              </a:lnSpc>
              <a:spcBef>
                <a:spcPts val="1000"/>
              </a:spcBef>
              <a:buClrTx/>
            </a:pPr>
            <a:r>
              <a:rPr lang="en-US" sz="1600" kern="1200" dirty="0">
                <a:solidFill>
                  <a:srgbClr val="44546A"/>
                </a:solidFill>
                <a:latin typeface="Calibri"/>
                <a:ea typeface="+mn-ea"/>
                <a:cs typeface="+mn-cs"/>
              </a:rPr>
              <a:t>   * Lymph node.</a:t>
            </a:r>
          </a:p>
          <a:p>
            <a:pPr lvl="0">
              <a:lnSpc>
                <a:spcPct val="90000"/>
              </a:lnSpc>
              <a:spcBef>
                <a:spcPts val="1000"/>
              </a:spcBef>
              <a:buClrTx/>
            </a:pPr>
            <a:r>
              <a:rPr lang="en-US" sz="1600" kern="1200" dirty="0">
                <a:solidFill>
                  <a:srgbClr val="44546A"/>
                </a:solidFill>
                <a:latin typeface="Calibri"/>
                <a:ea typeface="+mn-ea"/>
                <a:cs typeface="+mn-cs"/>
              </a:rPr>
              <a:t> - Don’t move with swallowing: </a:t>
            </a:r>
          </a:p>
          <a:p>
            <a:pPr lvl="0">
              <a:lnSpc>
                <a:spcPct val="90000"/>
              </a:lnSpc>
              <a:spcBef>
                <a:spcPts val="1000"/>
              </a:spcBef>
              <a:buClrTx/>
            </a:pPr>
            <a:r>
              <a:rPr lang="en-US" sz="1600" kern="1200" dirty="0">
                <a:solidFill>
                  <a:srgbClr val="44546A"/>
                </a:solidFill>
                <a:latin typeface="Calibri"/>
                <a:ea typeface="+mn-ea"/>
                <a:cs typeface="+mn-cs"/>
              </a:rPr>
              <a:t>   * Salivary gland.</a:t>
            </a:r>
          </a:p>
          <a:p>
            <a:pPr lvl="0">
              <a:lnSpc>
                <a:spcPct val="90000"/>
              </a:lnSpc>
              <a:spcBef>
                <a:spcPts val="1000"/>
              </a:spcBef>
              <a:buClrTx/>
            </a:pPr>
            <a:r>
              <a:rPr lang="en-US" sz="1600" kern="1200" dirty="0">
                <a:solidFill>
                  <a:srgbClr val="44546A"/>
                </a:solidFill>
                <a:latin typeface="Calibri"/>
                <a:ea typeface="+mn-ea"/>
                <a:cs typeface="+mn-cs"/>
              </a:rPr>
              <a:t>   * Brachial Cyst.</a:t>
            </a:r>
          </a:p>
          <a:p>
            <a:pPr lvl="0">
              <a:lnSpc>
                <a:spcPct val="90000"/>
              </a:lnSpc>
              <a:spcBef>
                <a:spcPts val="1000"/>
              </a:spcBef>
              <a:buClrTx/>
            </a:pPr>
            <a:r>
              <a:rPr lang="en-US" sz="1600" kern="1200" dirty="0">
                <a:solidFill>
                  <a:srgbClr val="44546A"/>
                </a:solidFill>
                <a:latin typeface="Calibri"/>
                <a:ea typeface="+mn-ea"/>
                <a:cs typeface="+mn-cs"/>
              </a:rPr>
              <a:t>   * Carotid body tumor.</a:t>
            </a:r>
          </a:p>
          <a:p>
            <a:pPr lvl="0">
              <a:lnSpc>
                <a:spcPct val="90000"/>
              </a:lnSpc>
              <a:spcBef>
                <a:spcPts val="1000"/>
              </a:spcBef>
              <a:buClrTx/>
            </a:pPr>
            <a:r>
              <a:rPr lang="en-US" sz="1600" kern="1200" dirty="0">
                <a:solidFill>
                  <a:srgbClr val="44546A"/>
                </a:solidFill>
                <a:latin typeface="Calibri"/>
                <a:ea typeface="+mn-ea"/>
                <a:cs typeface="+mn-cs"/>
              </a:rPr>
              <a:t>   * Carotid aneurysm.</a:t>
            </a:r>
          </a:p>
        </p:txBody>
      </p:sp>
      <p:sp>
        <p:nvSpPr>
          <p:cNvPr id="5" name="مربع نص 4"/>
          <p:cNvSpPr txBox="1"/>
          <p:nvPr/>
        </p:nvSpPr>
        <p:spPr>
          <a:xfrm>
            <a:off x="5701552" y="1248333"/>
            <a:ext cx="2969110" cy="2169825"/>
          </a:xfrm>
          <a:prstGeom prst="rect">
            <a:avLst/>
          </a:prstGeom>
          <a:noFill/>
        </p:spPr>
        <p:txBody>
          <a:bodyPr wrap="square" rtlCol="1">
            <a:spAutoFit/>
          </a:bodyPr>
          <a:lstStyle/>
          <a:p>
            <a:pPr marL="285750" lvl="0" indent="-285750">
              <a:lnSpc>
                <a:spcPct val="150000"/>
              </a:lnSpc>
              <a:buClrTx/>
              <a:buFont typeface="Arial" panose="020B0604020202020204" pitchFamily="34" charset="0"/>
              <a:buChar char="•"/>
            </a:pPr>
            <a:r>
              <a:rPr lang="en-US" sz="1800" kern="1200" dirty="0">
                <a:solidFill>
                  <a:srgbClr val="44546A"/>
                </a:solidFill>
                <a:latin typeface="Calibri"/>
                <a:ea typeface="+mn-ea"/>
                <a:cs typeface="+mn-cs"/>
              </a:rPr>
              <a:t>POSTERIOR TRIANGLE:</a:t>
            </a:r>
          </a:p>
          <a:p>
            <a:pPr lvl="0">
              <a:lnSpc>
                <a:spcPct val="150000"/>
              </a:lnSpc>
              <a:buClrTx/>
            </a:pPr>
            <a:r>
              <a:rPr lang="en-US" sz="1800" kern="1200" dirty="0">
                <a:solidFill>
                  <a:srgbClr val="44546A"/>
                </a:solidFill>
                <a:latin typeface="Calibri"/>
                <a:ea typeface="+mn-ea"/>
                <a:cs typeface="+mn-cs"/>
              </a:rPr>
              <a:t>  - Cystic </a:t>
            </a:r>
            <a:r>
              <a:rPr lang="en-US" sz="1800" kern="1200" dirty="0" err="1">
                <a:solidFill>
                  <a:srgbClr val="44546A"/>
                </a:solidFill>
                <a:latin typeface="Calibri"/>
                <a:ea typeface="+mn-ea"/>
                <a:cs typeface="+mn-cs"/>
              </a:rPr>
              <a:t>Hygroma</a:t>
            </a:r>
            <a:r>
              <a:rPr lang="en-US" sz="1800" kern="1200" dirty="0">
                <a:solidFill>
                  <a:srgbClr val="44546A"/>
                </a:solidFill>
                <a:latin typeface="Calibri"/>
                <a:ea typeface="+mn-ea"/>
                <a:cs typeface="+mn-cs"/>
              </a:rPr>
              <a:t>.</a:t>
            </a:r>
          </a:p>
          <a:p>
            <a:pPr lvl="0">
              <a:lnSpc>
                <a:spcPct val="150000"/>
              </a:lnSpc>
              <a:buClrTx/>
            </a:pPr>
            <a:r>
              <a:rPr lang="en-US" sz="1800" kern="1200" dirty="0">
                <a:solidFill>
                  <a:srgbClr val="44546A"/>
                </a:solidFill>
                <a:latin typeface="Calibri"/>
                <a:ea typeface="+mn-ea"/>
                <a:cs typeface="+mn-cs"/>
              </a:rPr>
              <a:t>  - Pharyngeal Pouch.</a:t>
            </a:r>
          </a:p>
          <a:p>
            <a:pPr lvl="0">
              <a:lnSpc>
                <a:spcPct val="150000"/>
              </a:lnSpc>
              <a:buClrTx/>
            </a:pPr>
            <a:r>
              <a:rPr lang="en-US" sz="1800" kern="1200" dirty="0">
                <a:solidFill>
                  <a:srgbClr val="44546A"/>
                </a:solidFill>
                <a:latin typeface="Calibri"/>
                <a:ea typeface="+mn-ea"/>
                <a:cs typeface="+mn-cs"/>
              </a:rPr>
              <a:t>  - Subclavian artery aneurysm</a:t>
            </a:r>
            <a:endParaRPr lang="ar-JO" sz="1800" dirty="0"/>
          </a:p>
        </p:txBody>
      </p:sp>
    </p:spTree>
    <p:extLst>
      <p:ext uri="{BB962C8B-B14F-4D97-AF65-F5344CB8AC3E}">
        <p14:creationId xmlns:p14="http://schemas.microsoft.com/office/powerpoint/2010/main" val="12802655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3674503" y="0"/>
            <a:ext cx="2417951" cy="1020726"/>
          </a:xfrm>
          <a:prstGeom prst="roundRect">
            <a:avLst/>
          </a:prstGeom>
          <a:solidFill>
            <a:srgbClr val="A0A2C6"/>
          </a:solidFill>
          <a:ln w="19050" cap="flat" cmpd="sng" algn="ctr">
            <a:solidFill>
              <a:srgbClr val="727CA3">
                <a:shade val="50000"/>
              </a:srgbClr>
            </a:solidFill>
            <a:prstDash val="solid"/>
          </a:ln>
          <a:effectLst/>
        </p:spPr>
        <p:txBody>
          <a:bodyPr rtlCol="1" anchor="ctr"/>
          <a:lstStyle/>
          <a:p>
            <a:pPr lvl="0" algn="ctr">
              <a:buClrTx/>
            </a:pPr>
            <a:endParaRPr lang="en-US" sz="1800" dirty="0">
              <a:solidFill>
                <a:sysClr val="window" lastClr="FFFFFF"/>
              </a:solidFill>
              <a:latin typeface="Gill Sans MT"/>
              <a:ea typeface="+mn-ea"/>
            </a:endParaRPr>
          </a:p>
        </p:txBody>
      </p:sp>
      <p:sp>
        <p:nvSpPr>
          <p:cNvPr id="7" name="Rectangle 6"/>
          <p:cNvSpPr/>
          <p:nvPr/>
        </p:nvSpPr>
        <p:spPr>
          <a:xfrm>
            <a:off x="3827742" y="-6309"/>
            <a:ext cx="2111475" cy="1015663"/>
          </a:xfrm>
          <a:prstGeom prst="rect">
            <a:avLst/>
          </a:prstGeom>
        </p:spPr>
        <p:txBody>
          <a:bodyPr wrap="none">
            <a:spAutoFit/>
          </a:bodyPr>
          <a:lstStyle/>
          <a:p>
            <a:pPr lvl="0">
              <a:buClrTx/>
            </a:pPr>
            <a:r>
              <a:rPr lang="en-US" sz="6000" b="1" kern="1200" dirty="0">
                <a:solidFill>
                  <a:schemeClr val="tx2"/>
                </a:solidFill>
                <a:latin typeface="Agency FB" pitchFamily="34" charset="0"/>
                <a:ea typeface="+mn-ea"/>
                <a:cs typeface="+mn-cs"/>
              </a:rPr>
              <a:t>History</a:t>
            </a:r>
            <a:endParaRPr lang="ar-JO" sz="1600" kern="1200" dirty="0">
              <a:solidFill>
                <a:schemeClr val="tx2"/>
              </a:solidFill>
              <a:latin typeface="Agency FB" pitchFamily="34" charset="0"/>
              <a:ea typeface="+mn-ea"/>
            </a:endParaRPr>
          </a:p>
        </p:txBody>
      </p:sp>
      <p:sp>
        <p:nvSpPr>
          <p:cNvPr id="10" name="Rectangle 9"/>
          <p:cNvSpPr/>
          <p:nvPr/>
        </p:nvSpPr>
        <p:spPr>
          <a:xfrm>
            <a:off x="122092" y="1009354"/>
            <a:ext cx="6927294" cy="4102662"/>
          </a:xfrm>
          <a:prstGeom prst="rect">
            <a:avLst/>
          </a:prstGeom>
        </p:spPr>
        <p:txBody>
          <a:bodyPr wrap="square">
            <a:spAutoFit/>
          </a:bodyPr>
          <a:lstStyle/>
          <a:p>
            <a:pPr marL="0" indent="0">
              <a:buNone/>
            </a:pPr>
            <a:r>
              <a:rPr lang="en-US" sz="2800" b="1" dirty="0">
                <a:solidFill>
                  <a:srgbClr val="0070C0"/>
                </a:solidFill>
              </a:rPr>
              <a:t>Patient profile:</a:t>
            </a:r>
          </a:p>
          <a:p>
            <a:pPr marL="0" indent="0">
              <a:buNone/>
            </a:pPr>
            <a:r>
              <a:rPr lang="en-US" sz="1600" b="1" dirty="0">
                <a:solidFill>
                  <a:srgbClr val="16433D">
                    <a:lumMod val="90000"/>
                    <a:lumOff val="10000"/>
                  </a:srgbClr>
                </a:solidFill>
                <a:latin typeface="Montserrat"/>
                <a:sym typeface="Montserrat"/>
              </a:rPr>
              <a:t>(Age, Gender, Occupation)</a:t>
            </a:r>
          </a:p>
          <a:p>
            <a:pPr marL="457200" lvl="0" indent="-323850">
              <a:lnSpc>
                <a:spcPct val="115000"/>
              </a:lnSpc>
              <a:buClr>
                <a:srgbClr val="00426E"/>
              </a:buClr>
              <a:buSzPts val="1500"/>
              <a:buFont typeface="Raleway"/>
              <a:buChar char="●"/>
            </a:pPr>
            <a:endParaRPr lang="en-US" dirty="0">
              <a:solidFill>
                <a:srgbClr val="00426E"/>
              </a:solidFill>
              <a:latin typeface="Raleway"/>
              <a:sym typeface="Raleway"/>
            </a:endParaRPr>
          </a:p>
          <a:p>
            <a:pPr lvl="0">
              <a:lnSpc>
                <a:spcPct val="115000"/>
              </a:lnSpc>
              <a:buClr>
                <a:srgbClr val="00426E"/>
              </a:buClr>
              <a:buSzPts val="1500"/>
            </a:pPr>
            <a:r>
              <a:rPr lang="en-US" b="1" dirty="0">
                <a:solidFill>
                  <a:schemeClr val="accent4">
                    <a:lumMod val="50000"/>
                  </a:schemeClr>
                </a:solidFill>
                <a:latin typeface="Raleway"/>
                <a:sym typeface="Raleway"/>
              </a:rPr>
              <a:t>Age</a:t>
            </a:r>
            <a:br>
              <a:rPr lang="en-US" dirty="0">
                <a:solidFill>
                  <a:srgbClr val="00426E"/>
                </a:solidFill>
                <a:latin typeface="Raleway"/>
                <a:sym typeface="Raleway"/>
              </a:rPr>
            </a:br>
            <a:r>
              <a:rPr lang="en-US" dirty="0">
                <a:latin typeface="Raleway"/>
                <a:sym typeface="Raleway"/>
              </a:rPr>
              <a:t>- Neck lumps are more likely to be inflammatory than malignant in children and young people. </a:t>
            </a:r>
            <a:br>
              <a:rPr lang="en-US" dirty="0">
                <a:latin typeface="Raleway"/>
                <a:sym typeface="Raleway"/>
              </a:rPr>
            </a:br>
            <a:r>
              <a:rPr lang="en-US" dirty="0">
                <a:latin typeface="Raleway"/>
                <a:sym typeface="Raleway"/>
              </a:rPr>
              <a:t>- </a:t>
            </a:r>
            <a:r>
              <a:rPr lang="en-US" dirty="0" err="1">
                <a:latin typeface="Raleway"/>
                <a:sym typeface="Raleway"/>
              </a:rPr>
              <a:t>Branchial</a:t>
            </a:r>
            <a:r>
              <a:rPr lang="en-US" dirty="0">
                <a:latin typeface="Raleway"/>
                <a:sym typeface="Raleway"/>
              </a:rPr>
              <a:t> cysts are rare but usually present in late teens</a:t>
            </a:r>
          </a:p>
          <a:p>
            <a:pPr lvl="0">
              <a:lnSpc>
                <a:spcPct val="115000"/>
              </a:lnSpc>
              <a:buClr>
                <a:srgbClr val="00426E"/>
              </a:buClr>
              <a:buSzPts val="1500"/>
            </a:pPr>
            <a:r>
              <a:rPr lang="en-US" dirty="0">
                <a:latin typeface="Raleway"/>
                <a:sym typeface="Raleway"/>
              </a:rPr>
              <a:t>.</a:t>
            </a:r>
          </a:p>
          <a:p>
            <a:pPr lvl="0"/>
            <a:r>
              <a:rPr lang="en-US" sz="1800" b="1" dirty="0">
                <a:solidFill>
                  <a:srgbClr val="16433D">
                    <a:lumMod val="90000"/>
                    <a:lumOff val="10000"/>
                  </a:srgbClr>
                </a:solidFill>
              </a:rPr>
              <a:t>Gender</a:t>
            </a:r>
            <a:r>
              <a:rPr lang="en-US" sz="1800" dirty="0">
                <a:solidFill>
                  <a:schemeClr val="tx1"/>
                </a:solidFill>
              </a:rPr>
              <a:t>:</a:t>
            </a:r>
            <a:r>
              <a:rPr lang="en-US" dirty="0">
                <a:solidFill>
                  <a:schemeClr val="tx1"/>
                </a:solidFill>
              </a:rPr>
              <a:t> males are three times more likely to have a malignancy </a:t>
            </a:r>
          </a:p>
          <a:p>
            <a:pPr marL="0" indent="0">
              <a:buNone/>
            </a:pPr>
            <a:endParaRPr lang="en-US" sz="2800" b="1" dirty="0">
              <a:solidFill>
                <a:srgbClr val="0070C0"/>
              </a:solidFill>
            </a:endParaRPr>
          </a:p>
          <a:p>
            <a:pPr lvl="0"/>
            <a:r>
              <a:rPr lang="en-US" sz="1800" b="1" dirty="0">
                <a:solidFill>
                  <a:srgbClr val="16433D">
                    <a:lumMod val="90000"/>
                    <a:lumOff val="10000"/>
                  </a:srgbClr>
                </a:solidFill>
              </a:rPr>
              <a:t>Occupation:  </a:t>
            </a:r>
          </a:p>
          <a:p>
            <a:pPr lvl="0"/>
            <a:r>
              <a:rPr lang="en-US" b="1" dirty="0">
                <a:solidFill>
                  <a:srgbClr val="B7D5C4">
                    <a:lumMod val="50000"/>
                  </a:srgbClr>
                </a:solidFill>
              </a:rPr>
              <a:t>▪   Gas station</a:t>
            </a:r>
            <a:r>
              <a:rPr lang="en-US" dirty="0">
                <a:solidFill>
                  <a:srgbClr val="B7D5C4">
                    <a:lumMod val="50000"/>
                  </a:srgbClr>
                </a:solidFill>
              </a:rPr>
              <a:t>: </a:t>
            </a:r>
            <a:r>
              <a:rPr lang="en-US" dirty="0">
                <a:solidFill>
                  <a:srgbClr val="16433D">
                    <a:lumMod val="90000"/>
                    <a:lumOff val="10000"/>
                  </a:srgbClr>
                </a:solidFill>
              </a:rPr>
              <a:t>carcinoma of the sinuses  </a:t>
            </a:r>
          </a:p>
          <a:p>
            <a:pPr lvl="0"/>
            <a:r>
              <a:rPr lang="en-US" b="1" dirty="0">
                <a:solidFill>
                  <a:srgbClr val="B7D5C4">
                    <a:lumMod val="50000"/>
                  </a:srgbClr>
                </a:solidFill>
              </a:rPr>
              <a:t>▪   Crowded areas</a:t>
            </a:r>
            <a:r>
              <a:rPr lang="en-US" b="1" dirty="0">
                <a:solidFill>
                  <a:srgbClr val="16433D">
                    <a:lumMod val="90000"/>
                    <a:lumOff val="10000"/>
                  </a:srgbClr>
                </a:solidFill>
              </a:rPr>
              <a:t>:</a:t>
            </a:r>
            <a:r>
              <a:rPr lang="en-US" b="1" dirty="0"/>
              <a:t> </a:t>
            </a:r>
            <a:r>
              <a:rPr lang="en-US" dirty="0">
                <a:solidFill>
                  <a:srgbClr val="16433D">
                    <a:lumMod val="90000"/>
                    <a:lumOff val="10000"/>
                  </a:srgbClr>
                </a:solidFill>
              </a:rPr>
              <a:t>tuberculosis  </a:t>
            </a:r>
          </a:p>
          <a:p>
            <a:pPr lvl="0"/>
            <a:r>
              <a:rPr lang="en-US" b="1" dirty="0">
                <a:solidFill>
                  <a:srgbClr val="B7D5C4">
                    <a:lumMod val="50000"/>
                  </a:srgbClr>
                </a:solidFill>
              </a:rPr>
              <a:t>▪   Outdoor worker</a:t>
            </a:r>
            <a:r>
              <a:rPr lang="en-US" dirty="0">
                <a:solidFill>
                  <a:srgbClr val="16433D">
                    <a:lumMod val="90000"/>
                    <a:lumOff val="10000"/>
                  </a:srgbClr>
                </a:solidFill>
              </a:rPr>
              <a:t>: skin carcinoma  </a:t>
            </a:r>
          </a:p>
          <a:p>
            <a:pPr lvl="0"/>
            <a:endParaRPr lang="en-US" b="1" dirty="0"/>
          </a:p>
        </p:txBody>
      </p:sp>
      <p:sp>
        <p:nvSpPr>
          <p:cNvPr id="14" name="Arrow: Right 4">
            <a:extLst>
              <a:ext uri="{FF2B5EF4-FFF2-40B4-BE49-F238E27FC236}">
                <a16:creationId xmlns:a16="http://schemas.microsoft.com/office/drawing/2014/main" id="{9824E1B2-9026-4E7F-BF26-EF200E6CD371}"/>
              </a:ext>
            </a:extLst>
          </p:cNvPr>
          <p:cNvSpPr/>
          <p:nvPr/>
        </p:nvSpPr>
        <p:spPr>
          <a:xfrm>
            <a:off x="3404635" y="3797991"/>
            <a:ext cx="1478844" cy="462844"/>
          </a:xfrm>
          <a:prstGeom prst="rightArrow">
            <a:avLst/>
          </a:prstGeom>
          <a:solidFill>
            <a:schemeClr val="tx2"/>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Tree>
    <p:extLst>
      <p:ext uri="{BB962C8B-B14F-4D97-AF65-F5344CB8AC3E}">
        <p14:creationId xmlns:p14="http://schemas.microsoft.com/office/powerpoint/2010/main" val="27409883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573E354-05B6-4F7C-9F50-77E15C0B3CF5}"/>
              </a:ext>
            </a:extLst>
          </p:cNvPr>
          <p:cNvSpPr>
            <a:spLocks noGrp="1"/>
          </p:cNvSpPr>
          <p:nvPr>
            <p:ph idx="1"/>
          </p:nvPr>
        </p:nvSpPr>
        <p:spPr>
          <a:xfrm>
            <a:off x="0" y="10758"/>
            <a:ext cx="9144000" cy="5143500"/>
          </a:xfrm>
        </p:spPr>
        <p:txBody>
          <a:bodyPr>
            <a:noAutofit/>
          </a:bodyPr>
          <a:lstStyle/>
          <a:p>
            <a:pPr marL="0" lvl="0" indent="0">
              <a:lnSpc>
                <a:spcPct val="100000"/>
              </a:lnSpc>
              <a:buClr>
                <a:srgbClr val="000000"/>
              </a:buClr>
              <a:buSzTx/>
              <a:buNone/>
            </a:pPr>
            <a:r>
              <a:rPr lang="en-US" sz="2800" b="1" dirty="0">
                <a:solidFill>
                  <a:srgbClr val="0070C0"/>
                </a:solidFill>
                <a:latin typeface="Arial"/>
                <a:cs typeface="Arial"/>
                <a:sym typeface="Arial"/>
              </a:rPr>
              <a:t>History of Presenting Illness:</a:t>
            </a:r>
            <a:endParaRPr lang="en-US" sz="1400" b="1" dirty="0">
              <a:solidFill>
                <a:srgbClr val="0070C0"/>
              </a:solidFill>
            </a:endParaRPr>
          </a:p>
          <a:p>
            <a:pPr marL="0" indent="0">
              <a:buNone/>
            </a:pPr>
            <a:r>
              <a:rPr lang="en-US" sz="1400" b="1" dirty="0">
                <a:solidFill>
                  <a:srgbClr val="00B050"/>
                </a:solidFill>
              </a:rPr>
              <a:t>Onset</a:t>
            </a:r>
            <a:br>
              <a:rPr lang="en-US" sz="1400" dirty="0"/>
            </a:br>
            <a:r>
              <a:rPr lang="en-US" sz="1400" dirty="0">
                <a:solidFill>
                  <a:srgbClr val="000000"/>
                </a:solidFill>
              </a:rPr>
              <a:t>- Inflammatory lumps usually arise suddenly and resolve within 2-6 weeks. </a:t>
            </a:r>
            <a:br>
              <a:rPr lang="en-US" sz="1400" dirty="0">
                <a:solidFill>
                  <a:srgbClr val="000000"/>
                </a:solidFill>
              </a:rPr>
            </a:br>
            <a:r>
              <a:rPr lang="en-US" sz="1400" dirty="0">
                <a:solidFill>
                  <a:srgbClr val="000000"/>
                </a:solidFill>
              </a:rPr>
              <a:t>- Progressive enlargement over a short time is more likely to be malignant. </a:t>
            </a:r>
            <a:br>
              <a:rPr lang="en-US" sz="1400" dirty="0">
                <a:solidFill>
                  <a:srgbClr val="000000"/>
                </a:solidFill>
              </a:rPr>
            </a:br>
            <a:r>
              <a:rPr lang="en-US" sz="1400" dirty="0">
                <a:solidFill>
                  <a:srgbClr val="000000"/>
                </a:solidFill>
              </a:rPr>
              <a:t>- A transient nature to the swelling and an association with eating suggest salivary gland blockage. </a:t>
            </a:r>
          </a:p>
          <a:p>
            <a:pPr marL="0" indent="0">
              <a:buNone/>
            </a:pPr>
            <a:endParaRPr lang="en-US" sz="1400" dirty="0">
              <a:solidFill>
                <a:srgbClr val="000000"/>
              </a:solidFill>
            </a:endParaRPr>
          </a:p>
          <a:p>
            <a:pPr marL="0" indent="0">
              <a:buNone/>
            </a:pPr>
            <a:endParaRPr lang="en-US" sz="1400" dirty="0">
              <a:solidFill>
                <a:srgbClr val="000000"/>
              </a:solidFill>
            </a:endParaRPr>
          </a:p>
          <a:p>
            <a:pPr marL="0" indent="0">
              <a:buNone/>
            </a:pPr>
            <a:endParaRPr lang="en-US" sz="1400" dirty="0">
              <a:solidFill>
                <a:srgbClr val="000000"/>
              </a:solidFill>
            </a:endParaRPr>
          </a:p>
          <a:p>
            <a:pPr marL="0" indent="0">
              <a:buNone/>
            </a:pPr>
            <a:endParaRPr lang="en-US" sz="1400" dirty="0">
              <a:solidFill>
                <a:srgbClr val="000000"/>
              </a:solidFill>
            </a:endParaRPr>
          </a:p>
          <a:p>
            <a:pPr marL="0" indent="0">
              <a:buNone/>
            </a:pPr>
            <a:endParaRPr lang="en-US" sz="1400" dirty="0">
              <a:solidFill>
                <a:srgbClr val="000000"/>
              </a:solidFill>
            </a:endParaRPr>
          </a:p>
          <a:p>
            <a:pPr marL="0" indent="0">
              <a:buNone/>
            </a:pPr>
            <a:endParaRPr lang="en-US" sz="1400" dirty="0">
              <a:solidFill>
                <a:srgbClr val="000000"/>
              </a:solidFill>
            </a:endParaRPr>
          </a:p>
          <a:p>
            <a:pPr marL="0" indent="0">
              <a:buNone/>
            </a:pPr>
            <a:endParaRPr lang="en-US" sz="1400" dirty="0">
              <a:solidFill>
                <a:srgbClr val="000000"/>
              </a:solidFill>
            </a:endParaRPr>
          </a:p>
          <a:p>
            <a:pPr marL="0" indent="0">
              <a:buNone/>
            </a:pPr>
            <a:endParaRPr lang="en-US" sz="1400" dirty="0">
              <a:solidFill>
                <a:srgbClr val="000000"/>
              </a:solidFill>
            </a:endParaRPr>
          </a:p>
          <a:p>
            <a:pPr marL="0" indent="0">
              <a:buNone/>
            </a:pPr>
            <a:endParaRPr lang="en-US" sz="1400" dirty="0">
              <a:solidFill>
                <a:srgbClr val="00B050"/>
              </a:solidFill>
            </a:endParaRPr>
          </a:p>
          <a:p>
            <a:pPr marL="0" lvl="0" indent="0">
              <a:lnSpc>
                <a:spcPct val="100000"/>
              </a:lnSpc>
              <a:buClr>
                <a:srgbClr val="000000"/>
              </a:buClr>
              <a:buSzTx/>
              <a:buNone/>
            </a:pPr>
            <a:r>
              <a:rPr lang="en-US" sz="1400" b="1" dirty="0">
                <a:solidFill>
                  <a:srgbClr val="00B050"/>
                </a:solidFill>
                <a:latin typeface="Arial"/>
                <a:cs typeface="Arial"/>
                <a:sym typeface="Arial"/>
              </a:rPr>
              <a:t> associated </a:t>
            </a:r>
            <a:r>
              <a:rPr lang="en-US" sz="1400" b="1" dirty="0" err="1">
                <a:solidFill>
                  <a:srgbClr val="00B050"/>
                </a:solidFill>
                <a:latin typeface="Arial"/>
                <a:cs typeface="Arial"/>
                <a:sym typeface="Arial"/>
              </a:rPr>
              <a:t>syptom</a:t>
            </a:r>
            <a:r>
              <a:rPr lang="en-US" sz="1400" b="1" dirty="0">
                <a:solidFill>
                  <a:srgbClr val="00B050"/>
                </a:solidFill>
                <a:latin typeface="Arial"/>
                <a:cs typeface="Arial"/>
                <a:sym typeface="Arial"/>
              </a:rPr>
              <a:t> HEAD &amp; NECK SYMPTOMS</a:t>
            </a:r>
          </a:p>
          <a:p>
            <a:pPr marL="0" lvl="0" indent="0">
              <a:lnSpc>
                <a:spcPct val="100000"/>
              </a:lnSpc>
              <a:buClr>
                <a:srgbClr val="000000"/>
              </a:buClr>
              <a:buSzTx/>
              <a:buNone/>
            </a:pPr>
            <a:r>
              <a:rPr lang="en-US" sz="1400" b="1" dirty="0">
                <a:solidFill>
                  <a:srgbClr val="00B050"/>
                </a:solidFill>
                <a:latin typeface="Arial"/>
                <a:cs typeface="Arial"/>
                <a:sym typeface="Arial"/>
              </a:rPr>
              <a:t>: </a:t>
            </a:r>
            <a:r>
              <a:rPr lang="en-US" sz="1400" b="1" dirty="0">
                <a:solidFill>
                  <a:srgbClr val="7030A0"/>
                </a:solidFill>
                <a:latin typeface="Arial"/>
                <a:cs typeface="Arial"/>
                <a:sym typeface="Arial"/>
              </a:rPr>
              <a:t>- </a:t>
            </a:r>
            <a:r>
              <a:rPr lang="en-US" sz="1400" dirty="0">
                <a:solidFill>
                  <a:schemeClr val="tx1"/>
                </a:solidFill>
                <a:latin typeface="Arial"/>
                <a:cs typeface="Arial"/>
                <a:sym typeface="Arial"/>
              </a:rPr>
              <a:t>Pain in mouth/thorax. Mouth ulceration. Nasal </a:t>
            </a:r>
            <a:r>
              <a:rPr lang="en-US" sz="1400" dirty="0" err="1">
                <a:solidFill>
                  <a:schemeClr val="tx1"/>
                </a:solidFill>
                <a:latin typeface="Arial"/>
                <a:cs typeface="Arial"/>
                <a:sym typeface="Arial"/>
              </a:rPr>
              <a:t>discharge.Pain</a:t>
            </a:r>
            <a:r>
              <a:rPr lang="en-US" sz="1400" dirty="0">
                <a:solidFill>
                  <a:schemeClr val="tx1"/>
                </a:solidFill>
                <a:latin typeface="Arial"/>
                <a:cs typeface="Arial"/>
                <a:sym typeface="Arial"/>
              </a:rPr>
              <a:t>/blockage of airway. Voice changes .Difficulty breathing</a:t>
            </a:r>
            <a:r>
              <a:rPr lang="en-US" sz="1050" dirty="0">
                <a:solidFill>
                  <a:schemeClr val="tx1"/>
                </a:solidFill>
                <a:latin typeface="Arial"/>
                <a:cs typeface="Arial"/>
                <a:sym typeface="Arial"/>
              </a:rPr>
              <a:t>.</a:t>
            </a:r>
          </a:p>
          <a:p>
            <a:pPr marL="0" indent="0">
              <a:buNone/>
            </a:pPr>
            <a:endParaRPr lang="en-US" sz="1400" dirty="0">
              <a:solidFill>
                <a:srgbClr val="000000"/>
              </a:solidFill>
            </a:endParaRPr>
          </a:p>
        </p:txBody>
      </p:sp>
      <p:sp>
        <p:nvSpPr>
          <p:cNvPr id="4" name="مستطيل 3"/>
          <p:cNvSpPr/>
          <p:nvPr/>
        </p:nvSpPr>
        <p:spPr>
          <a:xfrm>
            <a:off x="134471" y="1696083"/>
            <a:ext cx="4572000" cy="1815882"/>
          </a:xfrm>
          <a:prstGeom prst="rect">
            <a:avLst/>
          </a:prstGeom>
        </p:spPr>
        <p:txBody>
          <a:bodyPr>
            <a:spAutoFit/>
          </a:bodyPr>
          <a:lstStyle/>
          <a:p>
            <a:pPr lvl="0"/>
            <a:r>
              <a:rPr lang="en-US" b="1" dirty="0">
                <a:solidFill>
                  <a:schemeClr val="accent5">
                    <a:lumMod val="40000"/>
                    <a:lumOff val="60000"/>
                  </a:schemeClr>
                </a:solidFill>
              </a:rPr>
              <a:t>How did you notice the lump?</a:t>
            </a:r>
          </a:p>
          <a:p>
            <a:pPr lvl="0"/>
            <a:r>
              <a:rPr lang="en-US" b="1" dirty="0">
                <a:solidFill>
                  <a:schemeClr val="accent5">
                    <a:lumMod val="40000"/>
                    <a:lumOff val="60000"/>
                  </a:schemeClr>
                </a:solidFill>
              </a:rPr>
              <a:t> - When did you first notice the lump?</a:t>
            </a:r>
          </a:p>
          <a:p>
            <a:pPr lvl="0"/>
            <a:r>
              <a:rPr lang="en-US" b="1" dirty="0">
                <a:solidFill>
                  <a:schemeClr val="accent5">
                    <a:lumMod val="40000"/>
                    <a:lumOff val="60000"/>
                  </a:schemeClr>
                </a:solidFill>
              </a:rPr>
              <a:t> - How does it disturb you? Painful?</a:t>
            </a:r>
          </a:p>
          <a:p>
            <a:pPr lvl="0"/>
            <a:r>
              <a:rPr lang="en-US" b="1" dirty="0">
                <a:solidFill>
                  <a:schemeClr val="accent5">
                    <a:lumMod val="40000"/>
                    <a:lumOff val="60000"/>
                  </a:schemeClr>
                </a:solidFill>
              </a:rPr>
              <a:t> - Any changes since you first noticed it? If so, over what time frame?</a:t>
            </a:r>
          </a:p>
          <a:p>
            <a:pPr lvl="0"/>
            <a:r>
              <a:rPr lang="en-US" b="1" dirty="0">
                <a:solidFill>
                  <a:schemeClr val="accent5">
                    <a:lumMod val="40000"/>
                    <a:lumOff val="60000"/>
                  </a:schemeClr>
                </a:solidFill>
              </a:rPr>
              <a:t> - Has the lump ever disappeared before?</a:t>
            </a:r>
          </a:p>
          <a:p>
            <a:pPr lvl="0"/>
            <a:r>
              <a:rPr lang="en-US" b="1" dirty="0">
                <a:solidFill>
                  <a:schemeClr val="accent5">
                    <a:lumMod val="40000"/>
                    <a:lumOff val="60000"/>
                  </a:schemeClr>
                </a:solidFill>
              </a:rPr>
              <a:t> - Have you ever had any lumps before?</a:t>
            </a:r>
          </a:p>
          <a:p>
            <a:pPr lvl="0"/>
            <a:r>
              <a:rPr lang="en-US" b="1" dirty="0">
                <a:solidFill>
                  <a:schemeClr val="accent5">
                    <a:lumMod val="40000"/>
                    <a:lumOff val="60000"/>
                  </a:schemeClr>
                </a:solidFill>
              </a:rPr>
              <a:t> - What do you think is the cause?</a:t>
            </a:r>
          </a:p>
        </p:txBody>
      </p:sp>
    </p:spTree>
    <p:extLst>
      <p:ext uri="{BB962C8B-B14F-4D97-AF65-F5344CB8AC3E}">
        <p14:creationId xmlns:p14="http://schemas.microsoft.com/office/powerpoint/2010/main" val="5325103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2691928"/>
            <a:ext cx="4880344" cy="2539157"/>
          </a:xfrm>
          <a:prstGeom prst="rect">
            <a:avLst/>
          </a:prstGeom>
        </p:spPr>
        <p:txBody>
          <a:bodyPr wrap="square">
            <a:spAutoFit/>
          </a:bodyPr>
          <a:lstStyle/>
          <a:p>
            <a:pPr lvl="0">
              <a:spcBef>
                <a:spcPts val="600"/>
              </a:spcBef>
              <a:buClr>
                <a:srgbClr val="727CA3"/>
              </a:buClr>
              <a:buSzPct val="76000"/>
            </a:pPr>
            <a:r>
              <a:rPr lang="en-US" sz="1800" b="1" kern="1200" dirty="0">
                <a:solidFill>
                  <a:srgbClr val="002060"/>
                </a:solidFill>
                <a:latin typeface="Gill Sans MT"/>
                <a:ea typeface="+mn-ea"/>
                <a:cs typeface="+mn-cs"/>
              </a:rPr>
              <a:t>Systemic Review:</a:t>
            </a:r>
          </a:p>
          <a:p>
            <a:pPr lvl="0">
              <a:spcBef>
                <a:spcPts val="600"/>
              </a:spcBef>
              <a:buClr>
                <a:srgbClr val="727CA3"/>
              </a:buClr>
              <a:buSzPct val="76000"/>
            </a:pPr>
            <a:r>
              <a:rPr lang="en-US" sz="1800" kern="1200" dirty="0">
                <a:solidFill>
                  <a:srgbClr val="002060"/>
                </a:solidFill>
                <a:latin typeface="Gill Sans MT"/>
                <a:ea typeface="+mn-ea"/>
                <a:cs typeface="+mn-cs"/>
              </a:rPr>
              <a:t>Systemic illness:</a:t>
            </a:r>
          </a:p>
          <a:p>
            <a:pPr marL="285750" lvl="0" indent="-285750">
              <a:spcBef>
                <a:spcPts val="600"/>
              </a:spcBef>
              <a:buClr>
                <a:srgbClr val="727CA3"/>
              </a:buClr>
              <a:buSzPct val="76000"/>
              <a:buFontTx/>
              <a:buChar char="-"/>
            </a:pPr>
            <a:r>
              <a:rPr lang="en-US" sz="1800" kern="1200" dirty="0">
                <a:solidFill>
                  <a:srgbClr val="002060"/>
                </a:solidFill>
                <a:latin typeface="Gill Sans MT"/>
                <a:ea typeface="+mn-ea"/>
                <a:cs typeface="+mn-cs"/>
              </a:rPr>
              <a:t>Suggestive of malignancy: Anorexia, weight loss</a:t>
            </a:r>
          </a:p>
          <a:p>
            <a:pPr marL="285750" lvl="0" indent="-285750">
              <a:spcBef>
                <a:spcPts val="600"/>
              </a:spcBef>
              <a:buClr>
                <a:srgbClr val="727CA3"/>
              </a:buClr>
              <a:buSzPct val="76000"/>
              <a:buFontTx/>
              <a:buChar char="-"/>
            </a:pPr>
            <a:endParaRPr lang="en-US" sz="1800" kern="1200" dirty="0">
              <a:solidFill>
                <a:srgbClr val="002060"/>
              </a:solidFill>
              <a:latin typeface="Gill Sans MT"/>
              <a:ea typeface="+mn-ea"/>
              <a:cs typeface="+mn-cs"/>
            </a:endParaRPr>
          </a:p>
          <a:p>
            <a:pPr marL="342900" lvl="0" indent="-342900">
              <a:buFontTx/>
              <a:buChar char="-"/>
            </a:pPr>
            <a:r>
              <a:rPr lang="en-US" sz="1800" kern="1200" dirty="0">
                <a:solidFill>
                  <a:srgbClr val="002060"/>
                </a:solidFill>
                <a:latin typeface="Gill Sans MT"/>
                <a:ea typeface="+mn-ea"/>
                <a:cs typeface="+mn-cs"/>
              </a:rPr>
              <a:t>Suggestive of infection: Malaise, fever, rigors any other local symptoms.</a:t>
            </a:r>
            <a:r>
              <a:rPr lang="en-US" sz="1800" b="1" dirty="0">
                <a:solidFill>
                  <a:srgbClr val="0070C0"/>
                </a:solidFill>
              </a:rPr>
              <a:t> </a:t>
            </a:r>
          </a:p>
          <a:p>
            <a:pPr lvl="0"/>
            <a:endParaRPr lang="en-US" sz="2800" b="1" dirty="0">
              <a:solidFill>
                <a:srgbClr val="0070C0"/>
              </a:solidFill>
            </a:endParaRPr>
          </a:p>
          <a:p>
            <a:pPr lvl="0"/>
            <a:r>
              <a:rPr lang="en-US" sz="800" dirty="0">
                <a:solidFill>
                  <a:srgbClr val="002060"/>
                </a:solidFill>
              </a:rPr>
              <a:t> </a:t>
            </a:r>
            <a:endParaRPr lang="en-US" sz="1050" dirty="0">
              <a:solidFill>
                <a:srgbClr val="7030A0"/>
              </a:solidFill>
            </a:endParaRPr>
          </a:p>
        </p:txBody>
      </p:sp>
      <p:sp>
        <p:nvSpPr>
          <p:cNvPr id="6" name="Rectangle 5"/>
          <p:cNvSpPr/>
          <p:nvPr/>
        </p:nvSpPr>
        <p:spPr>
          <a:xfrm>
            <a:off x="5924337" y="2804812"/>
            <a:ext cx="3391786" cy="2236446"/>
          </a:xfrm>
          <a:prstGeom prst="rect">
            <a:avLst/>
          </a:prstGeom>
        </p:spPr>
        <p:txBody>
          <a:bodyPr wrap="square">
            <a:spAutoFit/>
          </a:bodyPr>
          <a:lstStyle/>
          <a:p>
            <a:pPr lvl="0">
              <a:lnSpc>
                <a:spcPct val="150000"/>
              </a:lnSpc>
              <a:buClrTx/>
            </a:pPr>
            <a:r>
              <a:rPr lang="en-US" sz="2300" b="1" kern="1200" dirty="0">
                <a:solidFill>
                  <a:srgbClr val="002060"/>
                </a:solidFill>
                <a:latin typeface="Gill Sans MT"/>
                <a:ea typeface="+mn-ea"/>
                <a:cs typeface="+mn-cs"/>
              </a:rPr>
              <a:t>- </a:t>
            </a:r>
            <a:r>
              <a:rPr lang="en-US" sz="1800" kern="1200" dirty="0">
                <a:solidFill>
                  <a:srgbClr val="002060"/>
                </a:solidFill>
                <a:latin typeface="Gill Sans MT"/>
                <a:ea typeface="+mn-ea"/>
                <a:cs typeface="+mn-cs"/>
              </a:rPr>
              <a:t>Are there symptoms of recent infection of nearby structures (cough, cold, sore throat, earache, toothache, skin problems, head lice, bites)?</a:t>
            </a:r>
          </a:p>
        </p:txBody>
      </p:sp>
      <p:pic>
        <p:nvPicPr>
          <p:cNvPr id="8" name="Picture 7">
            <a:extLst>
              <a:ext uri="{FF2B5EF4-FFF2-40B4-BE49-F238E27FC236}">
                <a16:creationId xmlns:a16="http://schemas.microsoft.com/office/drawing/2014/main" id="{78E0B8C9-6C29-46DF-9E33-EA45D4B2C228}"/>
              </a:ext>
            </a:extLst>
          </p:cNvPr>
          <p:cNvPicPr>
            <a:picLocks noChangeAspect="1"/>
          </p:cNvPicPr>
          <p:nvPr/>
        </p:nvPicPr>
        <p:blipFill>
          <a:blip r:embed="rId2"/>
          <a:stretch>
            <a:fillRect/>
          </a:stretch>
        </p:blipFill>
        <p:spPr>
          <a:xfrm>
            <a:off x="4701091" y="3639807"/>
            <a:ext cx="932789" cy="438387"/>
          </a:xfrm>
          <a:prstGeom prst="rect">
            <a:avLst/>
          </a:prstGeom>
        </p:spPr>
      </p:pic>
      <p:sp>
        <p:nvSpPr>
          <p:cNvPr id="2" name="مربع نص 1"/>
          <p:cNvSpPr txBox="1"/>
          <p:nvPr/>
        </p:nvSpPr>
        <p:spPr>
          <a:xfrm>
            <a:off x="129091" y="118334"/>
            <a:ext cx="8735209" cy="2646878"/>
          </a:xfrm>
          <a:prstGeom prst="rect">
            <a:avLst/>
          </a:prstGeom>
          <a:noFill/>
        </p:spPr>
        <p:txBody>
          <a:bodyPr wrap="square" rtlCol="1">
            <a:spAutoFit/>
          </a:bodyPr>
          <a:lstStyle/>
          <a:p>
            <a:pPr lvl="0"/>
            <a:r>
              <a:rPr lang="en-US" sz="1800" b="1" dirty="0">
                <a:solidFill>
                  <a:srgbClr val="003399"/>
                </a:solidFill>
              </a:rPr>
              <a:t>● Past medical history: </a:t>
            </a:r>
            <a:r>
              <a:rPr lang="en-US" dirty="0">
                <a:solidFill>
                  <a:srgbClr val="003399"/>
                </a:solidFill>
              </a:rPr>
              <a:t>if the patient has a history of carcinoma, it is most probably a recurrence</a:t>
            </a:r>
          </a:p>
          <a:p>
            <a:pPr lvl="0"/>
            <a:r>
              <a:rPr lang="en-US" dirty="0">
                <a:solidFill>
                  <a:srgbClr val="003399"/>
                </a:solidFill>
              </a:rPr>
              <a:t> </a:t>
            </a:r>
            <a:r>
              <a:rPr lang="en-US" sz="1800" b="1" dirty="0">
                <a:solidFill>
                  <a:srgbClr val="003399"/>
                </a:solidFill>
              </a:rPr>
              <a:t>●Social history:  </a:t>
            </a:r>
            <a:endParaRPr lang="en-US" b="1" dirty="0">
              <a:solidFill>
                <a:srgbClr val="003399"/>
              </a:solidFill>
            </a:endParaRPr>
          </a:p>
          <a:p>
            <a:pPr lvl="0"/>
            <a:r>
              <a:rPr lang="en-US" dirty="0">
                <a:solidFill>
                  <a:srgbClr val="003399"/>
                </a:solidFill>
              </a:rPr>
              <a:t>-  Smoking: important in head and neck CA. It increases the risk of recurrence  </a:t>
            </a:r>
          </a:p>
          <a:p>
            <a:pPr lvl="0"/>
            <a:r>
              <a:rPr lang="en-US" dirty="0">
                <a:solidFill>
                  <a:srgbClr val="003399"/>
                </a:solidFill>
              </a:rPr>
              <a:t>-  Alcohol  </a:t>
            </a:r>
          </a:p>
          <a:p>
            <a:pPr lvl="0"/>
            <a:r>
              <a:rPr lang="en-US" dirty="0">
                <a:solidFill>
                  <a:srgbClr val="003399"/>
                </a:solidFill>
              </a:rPr>
              <a:t>-  Travel history  </a:t>
            </a:r>
          </a:p>
          <a:p>
            <a:pPr marL="285750" lvl="0" indent="-285750">
              <a:buFontTx/>
              <a:buChar char="-"/>
            </a:pPr>
            <a:r>
              <a:rPr lang="en-US" dirty="0">
                <a:solidFill>
                  <a:srgbClr val="003399"/>
                </a:solidFill>
              </a:rPr>
              <a:t>Animal exposure  </a:t>
            </a:r>
          </a:p>
          <a:p>
            <a:pPr marL="285750" lvl="0" indent="-285750">
              <a:buFontTx/>
              <a:buChar char="-"/>
            </a:pPr>
            <a:endParaRPr lang="en-US" dirty="0">
              <a:solidFill>
                <a:srgbClr val="003399"/>
              </a:solidFill>
            </a:endParaRPr>
          </a:p>
          <a:p>
            <a:pPr marL="285750" lvl="0" indent="-285750">
              <a:buFontTx/>
              <a:buChar char="-"/>
            </a:pPr>
            <a:endParaRPr lang="en-US" dirty="0">
              <a:solidFill>
                <a:srgbClr val="003399"/>
              </a:solidFill>
            </a:endParaRPr>
          </a:p>
          <a:p>
            <a:pPr lvl="0"/>
            <a:r>
              <a:rPr lang="en-US" sz="1800" b="1" dirty="0">
                <a:solidFill>
                  <a:srgbClr val="003399"/>
                </a:solidFill>
              </a:rPr>
              <a:t>● Family history:  </a:t>
            </a:r>
          </a:p>
          <a:p>
            <a:pPr lvl="0"/>
            <a:r>
              <a:rPr lang="en-US" dirty="0">
                <a:solidFill>
                  <a:srgbClr val="003399"/>
                </a:solidFill>
              </a:rPr>
              <a:t>-  Thyroid cancer </a:t>
            </a:r>
          </a:p>
          <a:p>
            <a:pPr lvl="0"/>
            <a:r>
              <a:rPr lang="en-US" dirty="0">
                <a:solidFill>
                  <a:srgbClr val="003399"/>
                </a:solidFill>
              </a:rPr>
              <a:t>-  MEN syndrome </a:t>
            </a:r>
          </a:p>
        </p:txBody>
      </p:sp>
    </p:spTree>
    <p:extLst>
      <p:ext uri="{BB962C8B-B14F-4D97-AF65-F5344CB8AC3E}">
        <p14:creationId xmlns:p14="http://schemas.microsoft.com/office/powerpoint/2010/main" val="37886482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576"/>
        <p:cNvGrpSpPr/>
        <p:nvPr/>
      </p:nvGrpSpPr>
      <p:grpSpPr>
        <a:xfrm>
          <a:off x="0" y="0"/>
          <a:ext cx="0" cy="0"/>
          <a:chOff x="0" y="0"/>
          <a:chExt cx="0" cy="0"/>
        </a:xfrm>
      </p:grpSpPr>
      <p:pic>
        <p:nvPicPr>
          <p:cNvPr id="8577" name="Google Shape;8577;p65"/>
          <p:cNvPicPr preferRelativeResize="0"/>
          <p:nvPr/>
        </p:nvPicPr>
        <p:blipFill>
          <a:blip r:embed="rId3">
            <a:alphaModFix amt="75000"/>
          </a:blip>
          <a:stretch>
            <a:fillRect/>
          </a:stretch>
        </p:blipFill>
        <p:spPr>
          <a:xfrm rot="-1500560">
            <a:off x="2191782" y="47743"/>
            <a:ext cx="4390587" cy="2878612"/>
          </a:xfrm>
          <a:prstGeom prst="rect">
            <a:avLst/>
          </a:prstGeom>
          <a:noFill/>
          <a:ln>
            <a:noFill/>
          </a:ln>
        </p:spPr>
      </p:pic>
      <p:sp>
        <p:nvSpPr>
          <p:cNvPr id="8579" name="Google Shape;8579;p65"/>
          <p:cNvSpPr txBox="1">
            <a:spLocks noGrp="1"/>
          </p:cNvSpPr>
          <p:nvPr>
            <p:ph type="title"/>
          </p:nvPr>
        </p:nvSpPr>
        <p:spPr>
          <a:xfrm>
            <a:off x="0" y="467424"/>
            <a:ext cx="8849032" cy="1404407"/>
          </a:xfrm>
          <a:prstGeom prst="rect">
            <a:avLst/>
          </a:prstGeom>
        </p:spPr>
        <p:txBody>
          <a:bodyPr spcFirstLastPara="1" wrap="square" lIns="91425" tIns="91425" rIns="91425" bIns="91425" anchor="b" anchorCtr="0">
            <a:noAutofit/>
          </a:bodyPr>
          <a:lstStyle/>
          <a:p>
            <a:pPr lvl="0"/>
            <a:r>
              <a:rPr lang="en-US" i="1" dirty="0">
                <a:solidFill>
                  <a:schemeClr val="tx2"/>
                </a:solidFill>
              </a:rPr>
              <a:t>EXAMINATION</a:t>
            </a:r>
            <a:endParaRPr dirty="0"/>
          </a:p>
        </p:txBody>
      </p:sp>
      <p:sp>
        <p:nvSpPr>
          <p:cNvPr id="2" name="مربع نص 1"/>
          <p:cNvSpPr txBox="1"/>
          <p:nvPr/>
        </p:nvSpPr>
        <p:spPr>
          <a:xfrm>
            <a:off x="546595" y="2162287"/>
            <a:ext cx="7680960" cy="2062103"/>
          </a:xfrm>
          <a:prstGeom prst="rect">
            <a:avLst/>
          </a:prstGeom>
          <a:noFill/>
        </p:spPr>
        <p:txBody>
          <a:bodyPr wrap="square" rtlCol="1">
            <a:spAutoFit/>
          </a:bodyPr>
          <a:lstStyle/>
          <a:p>
            <a:pPr lvl="0"/>
            <a:r>
              <a:rPr lang="en-US" sz="1600" b="1" dirty="0">
                <a:solidFill>
                  <a:srgbClr val="002060"/>
                </a:solidFill>
                <a:latin typeface="Gill Sans MT" pitchFamily="34" charset="0"/>
              </a:rPr>
              <a:t>General examination to help establish the cause may include:</a:t>
            </a:r>
          </a:p>
          <a:p>
            <a:pPr lvl="0"/>
            <a:r>
              <a:rPr lang="en-US" sz="1600" dirty="0">
                <a:solidFill>
                  <a:srgbClr val="002060"/>
                </a:solidFill>
                <a:latin typeface="Gill Sans MT" pitchFamily="34" charset="0"/>
              </a:rPr>
              <a:t>   - Examination of the  skin of the head and neck for rashes, lesions or infection.</a:t>
            </a:r>
          </a:p>
          <a:p>
            <a:pPr lvl="0"/>
            <a:r>
              <a:rPr lang="en-US" sz="1600" dirty="0">
                <a:solidFill>
                  <a:srgbClr val="002060"/>
                </a:solidFill>
                <a:latin typeface="Gill Sans MT" pitchFamily="34" charset="0"/>
              </a:rPr>
              <a:t>   - Examination of the mouth </a:t>
            </a:r>
          </a:p>
          <a:p>
            <a:pPr lvl="0"/>
            <a:r>
              <a:rPr lang="en-US" sz="1600" dirty="0">
                <a:solidFill>
                  <a:srgbClr val="002060"/>
                </a:solidFill>
                <a:latin typeface="Gill Sans MT" pitchFamily="34" charset="0"/>
              </a:rPr>
              <a:t>   - Examination of the chest.</a:t>
            </a:r>
          </a:p>
          <a:p>
            <a:pPr lvl="0"/>
            <a:r>
              <a:rPr lang="en-US" sz="1600" dirty="0">
                <a:solidFill>
                  <a:srgbClr val="002060"/>
                </a:solidFill>
                <a:latin typeface="Gill Sans MT" pitchFamily="34" charset="0"/>
              </a:rPr>
              <a:t>   - Examination for lymphadenopathy or </a:t>
            </a:r>
            <a:r>
              <a:rPr lang="en-US" sz="1600" dirty="0" err="1">
                <a:solidFill>
                  <a:srgbClr val="002060"/>
                </a:solidFill>
                <a:latin typeface="Gill Sans MT" pitchFamily="34" charset="0"/>
              </a:rPr>
              <a:t>organomegaly</a:t>
            </a:r>
            <a:r>
              <a:rPr lang="en-US" sz="1600" dirty="0">
                <a:solidFill>
                  <a:srgbClr val="002060"/>
                </a:solidFill>
                <a:latin typeface="Gill Sans MT" pitchFamily="34" charset="0"/>
              </a:rPr>
              <a:t> elsewhere.</a:t>
            </a:r>
          </a:p>
          <a:p>
            <a:pPr lvl="0"/>
            <a:r>
              <a:rPr lang="en-US" sz="1600" dirty="0">
                <a:solidFill>
                  <a:srgbClr val="002060"/>
                </a:solidFill>
                <a:latin typeface="Gill Sans MT" pitchFamily="34" charset="0"/>
              </a:rPr>
              <a:t>   - Checking for compression of the airway or vasculature.</a:t>
            </a:r>
          </a:p>
          <a:p>
            <a:pPr lvl="0"/>
            <a:r>
              <a:rPr lang="en-US" sz="1600" dirty="0">
                <a:solidFill>
                  <a:srgbClr val="002060"/>
                </a:solidFill>
                <a:latin typeface="Gill Sans MT" pitchFamily="34" charset="0"/>
              </a:rPr>
              <a:t>   - Taking note of general clues of systemic illness, such as jaundice, pallor, </a:t>
            </a:r>
            <a:r>
              <a:rPr lang="en-US" sz="1600" dirty="0" err="1">
                <a:solidFill>
                  <a:srgbClr val="002060"/>
                </a:solidFill>
                <a:latin typeface="Gill Sans MT" pitchFamily="34" charset="0"/>
              </a:rPr>
              <a:t>petechiae</a:t>
            </a:r>
            <a:r>
              <a:rPr lang="en-US" sz="1600" dirty="0">
                <a:solidFill>
                  <a:srgbClr val="002060"/>
                </a:solidFill>
                <a:latin typeface="Gill Sans MT" pitchFamily="34" charset="0"/>
              </a:rPr>
              <a:t>, bruising, excoriation.</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208"/>
        <p:cNvGrpSpPr/>
        <p:nvPr/>
      </p:nvGrpSpPr>
      <p:grpSpPr>
        <a:xfrm>
          <a:off x="0" y="0"/>
          <a:ext cx="0" cy="0"/>
          <a:chOff x="0" y="0"/>
          <a:chExt cx="0" cy="0"/>
        </a:xfrm>
      </p:grpSpPr>
      <p:sp>
        <p:nvSpPr>
          <p:cNvPr id="7210" name="Google Shape;7210;p42"/>
          <p:cNvSpPr txBox="1">
            <a:spLocks noGrp="1"/>
          </p:cNvSpPr>
          <p:nvPr>
            <p:ph type="body" idx="1"/>
          </p:nvPr>
        </p:nvSpPr>
        <p:spPr>
          <a:prstGeom prst="rect">
            <a:avLst/>
          </a:prstGeom>
        </p:spPr>
        <p:txBody>
          <a:bodyPr spcFirstLastPara="1" wrap="square" lIns="91425" tIns="91425" rIns="91425" bIns="91425" anchor="t" anchorCtr="0">
            <a:noAutofit/>
          </a:bodyPr>
          <a:lstStyle/>
          <a:p>
            <a:pPr marL="0" lvl="0" indent="0">
              <a:buClr>
                <a:schemeClr val="dk2"/>
              </a:buClr>
              <a:buSzPts val="1100"/>
              <a:buNone/>
            </a:pPr>
            <a:r>
              <a:rPr lang="en-US" sz="2000" b="1" dirty="0">
                <a:solidFill>
                  <a:schemeClr val="accent1">
                    <a:lumMod val="75000"/>
                  </a:schemeClr>
                </a:solidFill>
              </a:rPr>
              <a:t>Anatomical Approach:</a:t>
            </a:r>
            <a:endParaRPr lang="en-US" sz="2000" b="1" dirty="0"/>
          </a:p>
          <a:p>
            <a:pPr marL="0" lvl="0" indent="0">
              <a:buClr>
                <a:schemeClr val="dk2"/>
              </a:buClr>
              <a:buSzPts val="1100"/>
              <a:buNone/>
            </a:pPr>
            <a:r>
              <a:rPr lang="en-US" sz="2000" b="1" dirty="0"/>
              <a:t>- Midline &amp; lateral lumps.</a:t>
            </a:r>
          </a:p>
          <a:p>
            <a:pPr marL="0" lvl="0" indent="0">
              <a:buClr>
                <a:schemeClr val="dk2"/>
              </a:buClr>
              <a:buSzPts val="1100"/>
              <a:buNone/>
            </a:pPr>
            <a:r>
              <a:rPr lang="en-US" sz="2000" b="1" dirty="0"/>
              <a:t>- Triangles of the neck.</a:t>
            </a:r>
          </a:p>
          <a:p>
            <a:pPr marL="0" lvl="0" indent="0">
              <a:buClr>
                <a:schemeClr val="dk2"/>
              </a:buClr>
              <a:buSzPts val="1100"/>
              <a:buNone/>
            </a:pPr>
            <a:r>
              <a:rPr lang="en-US" sz="2000" b="1" dirty="0"/>
              <a:t>- Sites of lymph nodes.</a:t>
            </a:r>
          </a:p>
          <a:p>
            <a:pPr marL="0" lvl="0" indent="0">
              <a:buClr>
                <a:schemeClr val="dk2"/>
              </a:buClr>
              <a:buSzPts val="1100"/>
              <a:buNone/>
            </a:pPr>
            <a:r>
              <a:rPr lang="en-US" sz="2000" b="1" dirty="0"/>
              <a:t>- Anatomical layers.</a:t>
            </a:r>
          </a:p>
          <a:p>
            <a:pPr marL="0" lvl="0" indent="0">
              <a:buClr>
                <a:schemeClr val="dk2"/>
              </a:buClr>
              <a:buSzPts val="1100"/>
              <a:buNone/>
            </a:pPr>
            <a:endParaRPr lang="en-US" sz="2000" b="1" dirty="0"/>
          </a:p>
          <a:p>
            <a:pPr marL="0" lvl="0" indent="0">
              <a:buClr>
                <a:schemeClr val="dk2"/>
              </a:buClr>
              <a:buSzPts val="1100"/>
              <a:buNone/>
            </a:pPr>
            <a:r>
              <a:rPr lang="en-US" sz="2000" b="1" dirty="0">
                <a:solidFill>
                  <a:schemeClr val="accent1">
                    <a:lumMod val="75000"/>
                  </a:schemeClr>
                </a:solidFill>
              </a:rPr>
              <a:t>Clinical Approach: </a:t>
            </a:r>
          </a:p>
          <a:p>
            <a:pPr marL="0" lvl="0" indent="0">
              <a:buClr>
                <a:schemeClr val="dk2"/>
              </a:buClr>
              <a:buSzPts val="1100"/>
              <a:buNone/>
            </a:pPr>
            <a:r>
              <a:rPr lang="en-US" sz="2000" b="1" dirty="0"/>
              <a:t>- History.</a:t>
            </a:r>
          </a:p>
          <a:p>
            <a:pPr marL="0" lvl="0" indent="0">
              <a:buClr>
                <a:schemeClr val="dk2"/>
              </a:buClr>
              <a:buSzPts val="1100"/>
              <a:buNone/>
            </a:pPr>
            <a:r>
              <a:rPr lang="en-US" sz="2000" b="1" dirty="0"/>
              <a:t>- Examination.</a:t>
            </a:r>
          </a:p>
          <a:p>
            <a:pPr marL="0" lvl="0" indent="0">
              <a:buClr>
                <a:schemeClr val="dk2"/>
              </a:buClr>
              <a:buSzPts val="1100"/>
              <a:buNone/>
            </a:pPr>
            <a:r>
              <a:rPr lang="en-US" sz="2000" b="1" dirty="0"/>
              <a:t>- Investigations.</a:t>
            </a:r>
          </a:p>
          <a:p>
            <a:pPr marL="0" lvl="0" indent="0" algn="l" rtl="0">
              <a:spcBef>
                <a:spcPts val="0"/>
              </a:spcBef>
              <a:spcAft>
                <a:spcPts val="0"/>
              </a:spcAft>
              <a:buClr>
                <a:schemeClr val="dk2"/>
              </a:buClr>
              <a:buSzPts val="1100"/>
              <a:buFont typeface="Arial"/>
              <a:buNone/>
            </a:pPr>
            <a:endParaRPr sz="2000" b="1" dirty="0">
              <a:solidFill>
                <a:schemeClr val="accent3"/>
              </a:solidFill>
            </a:endParaRPr>
          </a:p>
        </p:txBody>
      </p:sp>
      <p:sp>
        <p:nvSpPr>
          <p:cNvPr id="7209" name="Google Shape;7209;p42"/>
          <p:cNvSpPr txBox="1">
            <a:spLocks noGrp="1"/>
          </p:cNvSpPr>
          <p:nvPr>
            <p:ph type="title"/>
          </p:nvPr>
        </p:nvSpPr>
        <p:spPr>
          <a:xfrm>
            <a:off x="713691" y="429417"/>
            <a:ext cx="7710900" cy="572700"/>
          </a:xfrm>
          <a:prstGeom prst="rect">
            <a:avLst/>
          </a:prstGeom>
        </p:spPr>
        <p:txBody>
          <a:bodyPr spcFirstLastPara="1" wrap="square" lIns="91425" tIns="91425" rIns="91425" bIns="91425" anchor="ctr" anchorCtr="0">
            <a:noAutofit/>
          </a:bodyPr>
          <a:lstStyle/>
          <a:p>
            <a:pPr lvl="0"/>
            <a:r>
              <a:rPr lang="en-US" b="1" dirty="0">
                <a:latin typeface="+mn-lt"/>
              </a:rPr>
              <a:t>APPROACH TO CERVICAL LUMPS</a:t>
            </a:r>
            <a:endParaRPr b="1" dirty="0">
              <a:latin typeface="+mn-lt"/>
            </a:endParaRPr>
          </a:p>
        </p:txBody>
      </p:sp>
      <p:grpSp>
        <p:nvGrpSpPr>
          <p:cNvPr id="7211" name="Google Shape;7211;p42"/>
          <p:cNvGrpSpPr/>
          <p:nvPr/>
        </p:nvGrpSpPr>
        <p:grpSpPr>
          <a:xfrm>
            <a:off x="2625870" y="1191420"/>
            <a:ext cx="3886634" cy="174750"/>
            <a:chOff x="3962000" y="4060525"/>
            <a:chExt cx="2324125" cy="174750"/>
          </a:xfrm>
        </p:grpSpPr>
        <p:sp>
          <p:nvSpPr>
            <p:cNvPr id="7212" name="Google Shape;7212;p42"/>
            <p:cNvSpPr/>
            <p:nvPr/>
          </p:nvSpPr>
          <p:spPr>
            <a:xfrm>
              <a:off x="3962000" y="4060525"/>
              <a:ext cx="1117875" cy="168975"/>
            </a:xfrm>
            <a:custGeom>
              <a:avLst/>
              <a:gdLst/>
              <a:ahLst/>
              <a:cxnLst/>
              <a:rect l="l" t="t" r="r" b="b"/>
              <a:pathLst>
                <a:path w="44715" h="6759" extrusionOk="0">
                  <a:moveTo>
                    <a:pt x="9249" y="189"/>
                  </a:moveTo>
                  <a:lnTo>
                    <a:pt x="9605" y="168"/>
                  </a:lnTo>
                  <a:cubicBezTo>
                    <a:pt x="9730" y="377"/>
                    <a:pt x="10023" y="377"/>
                    <a:pt x="10128" y="168"/>
                  </a:cubicBezTo>
                  <a:lnTo>
                    <a:pt x="11048" y="168"/>
                  </a:lnTo>
                  <a:cubicBezTo>
                    <a:pt x="11174" y="377"/>
                    <a:pt x="11404" y="356"/>
                    <a:pt x="11572" y="440"/>
                  </a:cubicBezTo>
                  <a:cubicBezTo>
                    <a:pt x="11969" y="607"/>
                    <a:pt x="12199" y="440"/>
                    <a:pt x="12262" y="42"/>
                  </a:cubicBezTo>
                  <a:lnTo>
                    <a:pt x="12618" y="42"/>
                  </a:lnTo>
                  <a:cubicBezTo>
                    <a:pt x="13078" y="838"/>
                    <a:pt x="13517" y="838"/>
                    <a:pt x="14041" y="42"/>
                  </a:cubicBezTo>
                  <a:cubicBezTo>
                    <a:pt x="14229" y="1"/>
                    <a:pt x="14396" y="1"/>
                    <a:pt x="14564" y="63"/>
                  </a:cubicBezTo>
                  <a:cubicBezTo>
                    <a:pt x="14606" y="210"/>
                    <a:pt x="14731" y="314"/>
                    <a:pt x="14878" y="335"/>
                  </a:cubicBezTo>
                  <a:cubicBezTo>
                    <a:pt x="15422" y="461"/>
                    <a:pt x="16007" y="398"/>
                    <a:pt x="16510" y="168"/>
                  </a:cubicBezTo>
                  <a:cubicBezTo>
                    <a:pt x="16865" y="147"/>
                    <a:pt x="17221" y="168"/>
                    <a:pt x="17577" y="231"/>
                  </a:cubicBezTo>
                  <a:cubicBezTo>
                    <a:pt x="17807" y="607"/>
                    <a:pt x="18372" y="628"/>
                    <a:pt x="18455" y="1193"/>
                  </a:cubicBezTo>
                  <a:cubicBezTo>
                    <a:pt x="18623" y="900"/>
                    <a:pt x="18790" y="628"/>
                    <a:pt x="18979" y="356"/>
                  </a:cubicBezTo>
                  <a:cubicBezTo>
                    <a:pt x="19292" y="294"/>
                    <a:pt x="19606" y="314"/>
                    <a:pt x="19920" y="419"/>
                  </a:cubicBezTo>
                  <a:cubicBezTo>
                    <a:pt x="20108" y="566"/>
                    <a:pt x="20339" y="712"/>
                    <a:pt x="20569" y="817"/>
                  </a:cubicBezTo>
                  <a:cubicBezTo>
                    <a:pt x="20924" y="900"/>
                    <a:pt x="21301" y="963"/>
                    <a:pt x="21301" y="398"/>
                  </a:cubicBezTo>
                  <a:cubicBezTo>
                    <a:pt x="21887" y="294"/>
                    <a:pt x="22494" y="294"/>
                    <a:pt x="23059" y="398"/>
                  </a:cubicBezTo>
                  <a:cubicBezTo>
                    <a:pt x="23059" y="858"/>
                    <a:pt x="23414" y="1130"/>
                    <a:pt x="23561" y="1507"/>
                  </a:cubicBezTo>
                  <a:cubicBezTo>
                    <a:pt x="23833" y="1361"/>
                    <a:pt x="23833" y="1130"/>
                    <a:pt x="23896" y="963"/>
                  </a:cubicBezTo>
                  <a:cubicBezTo>
                    <a:pt x="23937" y="754"/>
                    <a:pt x="23958" y="566"/>
                    <a:pt x="23958" y="356"/>
                  </a:cubicBezTo>
                  <a:cubicBezTo>
                    <a:pt x="24314" y="294"/>
                    <a:pt x="24670" y="314"/>
                    <a:pt x="25005" y="398"/>
                  </a:cubicBezTo>
                  <a:cubicBezTo>
                    <a:pt x="25025" y="545"/>
                    <a:pt x="25005" y="796"/>
                    <a:pt x="25214" y="796"/>
                  </a:cubicBezTo>
                  <a:cubicBezTo>
                    <a:pt x="25549" y="796"/>
                    <a:pt x="25946" y="796"/>
                    <a:pt x="26072" y="335"/>
                  </a:cubicBezTo>
                  <a:lnTo>
                    <a:pt x="28206" y="356"/>
                  </a:lnTo>
                  <a:cubicBezTo>
                    <a:pt x="28248" y="628"/>
                    <a:pt x="28436" y="670"/>
                    <a:pt x="28666" y="670"/>
                  </a:cubicBezTo>
                  <a:cubicBezTo>
                    <a:pt x="29336" y="712"/>
                    <a:pt x="30005" y="607"/>
                    <a:pt x="30696" y="733"/>
                  </a:cubicBezTo>
                  <a:cubicBezTo>
                    <a:pt x="30947" y="796"/>
                    <a:pt x="31031" y="566"/>
                    <a:pt x="31051" y="335"/>
                  </a:cubicBezTo>
                  <a:cubicBezTo>
                    <a:pt x="31282" y="294"/>
                    <a:pt x="31533" y="314"/>
                    <a:pt x="31742" y="419"/>
                  </a:cubicBezTo>
                  <a:cubicBezTo>
                    <a:pt x="31805" y="586"/>
                    <a:pt x="31972" y="691"/>
                    <a:pt x="32139" y="670"/>
                  </a:cubicBezTo>
                  <a:lnTo>
                    <a:pt x="32997" y="670"/>
                  </a:lnTo>
                  <a:cubicBezTo>
                    <a:pt x="32997" y="900"/>
                    <a:pt x="32997" y="1151"/>
                    <a:pt x="33311" y="1193"/>
                  </a:cubicBezTo>
                  <a:cubicBezTo>
                    <a:pt x="33520" y="1235"/>
                    <a:pt x="33709" y="1130"/>
                    <a:pt x="33813" y="942"/>
                  </a:cubicBezTo>
                  <a:cubicBezTo>
                    <a:pt x="33855" y="817"/>
                    <a:pt x="33876" y="670"/>
                    <a:pt x="33876" y="545"/>
                  </a:cubicBezTo>
                  <a:cubicBezTo>
                    <a:pt x="34169" y="503"/>
                    <a:pt x="34483" y="524"/>
                    <a:pt x="34755" y="607"/>
                  </a:cubicBezTo>
                  <a:cubicBezTo>
                    <a:pt x="34755" y="712"/>
                    <a:pt x="34839" y="817"/>
                    <a:pt x="34943" y="858"/>
                  </a:cubicBezTo>
                  <a:cubicBezTo>
                    <a:pt x="34880" y="1193"/>
                    <a:pt x="35173" y="1507"/>
                    <a:pt x="35006" y="1863"/>
                  </a:cubicBezTo>
                  <a:cubicBezTo>
                    <a:pt x="34943" y="2009"/>
                    <a:pt x="35069" y="2156"/>
                    <a:pt x="35215" y="2198"/>
                  </a:cubicBezTo>
                  <a:cubicBezTo>
                    <a:pt x="35383" y="2239"/>
                    <a:pt x="35571" y="2198"/>
                    <a:pt x="35676" y="2051"/>
                  </a:cubicBezTo>
                  <a:cubicBezTo>
                    <a:pt x="35822" y="1947"/>
                    <a:pt x="35759" y="1821"/>
                    <a:pt x="35676" y="1674"/>
                  </a:cubicBezTo>
                  <a:cubicBezTo>
                    <a:pt x="35424" y="1256"/>
                    <a:pt x="35550" y="984"/>
                    <a:pt x="36010" y="858"/>
                  </a:cubicBezTo>
                  <a:cubicBezTo>
                    <a:pt x="36261" y="879"/>
                    <a:pt x="36533" y="775"/>
                    <a:pt x="36722" y="1026"/>
                  </a:cubicBezTo>
                  <a:cubicBezTo>
                    <a:pt x="36408" y="1172"/>
                    <a:pt x="36345" y="1444"/>
                    <a:pt x="36366" y="1737"/>
                  </a:cubicBezTo>
                  <a:lnTo>
                    <a:pt x="36303" y="1779"/>
                  </a:lnTo>
                  <a:lnTo>
                    <a:pt x="36324" y="1821"/>
                  </a:lnTo>
                  <a:lnTo>
                    <a:pt x="36366" y="1737"/>
                  </a:lnTo>
                  <a:cubicBezTo>
                    <a:pt x="36638" y="1695"/>
                    <a:pt x="36889" y="2051"/>
                    <a:pt x="37182" y="1800"/>
                  </a:cubicBezTo>
                  <a:cubicBezTo>
                    <a:pt x="37119" y="1528"/>
                    <a:pt x="36826" y="1340"/>
                    <a:pt x="36910" y="1026"/>
                  </a:cubicBezTo>
                  <a:cubicBezTo>
                    <a:pt x="37224" y="1005"/>
                    <a:pt x="37517" y="879"/>
                    <a:pt x="37789" y="691"/>
                  </a:cubicBezTo>
                  <a:lnTo>
                    <a:pt x="38145" y="691"/>
                  </a:lnTo>
                  <a:lnTo>
                    <a:pt x="38312" y="858"/>
                  </a:lnTo>
                  <a:cubicBezTo>
                    <a:pt x="38626" y="1172"/>
                    <a:pt x="38689" y="1633"/>
                    <a:pt x="38919" y="2030"/>
                  </a:cubicBezTo>
                  <a:cubicBezTo>
                    <a:pt x="38856" y="1444"/>
                    <a:pt x="39421" y="1277"/>
                    <a:pt x="39567" y="858"/>
                  </a:cubicBezTo>
                  <a:lnTo>
                    <a:pt x="39923" y="858"/>
                  </a:lnTo>
                  <a:cubicBezTo>
                    <a:pt x="39965" y="1382"/>
                    <a:pt x="40676" y="1298"/>
                    <a:pt x="40739" y="1821"/>
                  </a:cubicBezTo>
                  <a:cubicBezTo>
                    <a:pt x="40781" y="1821"/>
                    <a:pt x="40844" y="1821"/>
                    <a:pt x="40886" y="1821"/>
                  </a:cubicBezTo>
                  <a:cubicBezTo>
                    <a:pt x="41534" y="1800"/>
                    <a:pt x="42141" y="1528"/>
                    <a:pt x="42580" y="1026"/>
                  </a:cubicBezTo>
                  <a:lnTo>
                    <a:pt x="42580" y="1026"/>
                  </a:lnTo>
                  <a:cubicBezTo>
                    <a:pt x="42873" y="1068"/>
                    <a:pt x="43145" y="1110"/>
                    <a:pt x="43438" y="1151"/>
                  </a:cubicBezTo>
                  <a:cubicBezTo>
                    <a:pt x="43522" y="1151"/>
                    <a:pt x="43606" y="1172"/>
                    <a:pt x="43606" y="1277"/>
                  </a:cubicBezTo>
                  <a:cubicBezTo>
                    <a:pt x="43606" y="1361"/>
                    <a:pt x="43564" y="1444"/>
                    <a:pt x="43501" y="1486"/>
                  </a:cubicBezTo>
                  <a:cubicBezTo>
                    <a:pt x="43417" y="1549"/>
                    <a:pt x="43292" y="1591"/>
                    <a:pt x="43187" y="1612"/>
                  </a:cubicBezTo>
                  <a:cubicBezTo>
                    <a:pt x="42706" y="1716"/>
                    <a:pt x="42476" y="1947"/>
                    <a:pt x="42706" y="2470"/>
                  </a:cubicBezTo>
                  <a:cubicBezTo>
                    <a:pt x="42748" y="2574"/>
                    <a:pt x="42580" y="2721"/>
                    <a:pt x="42727" y="2888"/>
                  </a:cubicBezTo>
                  <a:cubicBezTo>
                    <a:pt x="42978" y="2867"/>
                    <a:pt x="43145" y="2532"/>
                    <a:pt x="43459" y="2637"/>
                  </a:cubicBezTo>
                  <a:cubicBezTo>
                    <a:pt x="43501" y="3014"/>
                    <a:pt x="43836" y="3035"/>
                    <a:pt x="44087" y="3181"/>
                  </a:cubicBezTo>
                  <a:cubicBezTo>
                    <a:pt x="44317" y="3327"/>
                    <a:pt x="44715" y="3474"/>
                    <a:pt x="44610" y="3976"/>
                  </a:cubicBezTo>
                  <a:cubicBezTo>
                    <a:pt x="44422" y="4687"/>
                    <a:pt x="44338" y="4813"/>
                    <a:pt x="43606" y="4750"/>
                  </a:cubicBezTo>
                  <a:cubicBezTo>
                    <a:pt x="43229" y="4708"/>
                    <a:pt x="42852" y="4646"/>
                    <a:pt x="42497" y="4520"/>
                  </a:cubicBezTo>
                  <a:cubicBezTo>
                    <a:pt x="41848" y="4311"/>
                    <a:pt x="41158" y="4436"/>
                    <a:pt x="40614" y="4813"/>
                  </a:cubicBezTo>
                  <a:cubicBezTo>
                    <a:pt x="40132" y="5232"/>
                    <a:pt x="40090" y="5232"/>
                    <a:pt x="39693" y="4667"/>
                  </a:cubicBezTo>
                  <a:cubicBezTo>
                    <a:pt x="39609" y="4520"/>
                    <a:pt x="39526" y="4248"/>
                    <a:pt x="39358" y="4311"/>
                  </a:cubicBezTo>
                  <a:cubicBezTo>
                    <a:pt x="38730" y="4604"/>
                    <a:pt x="38437" y="4206"/>
                    <a:pt x="38186" y="3683"/>
                  </a:cubicBezTo>
                  <a:cubicBezTo>
                    <a:pt x="37747" y="4018"/>
                    <a:pt x="37391" y="4415"/>
                    <a:pt x="36826" y="4102"/>
                  </a:cubicBezTo>
                  <a:cubicBezTo>
                    <a:pt x="36826" y="4708"/>
                    <a:pt x="36826" y="4708"/>
                    <a:pt x="36387" y="5294"/>
                  </a:cubicBezTo>
                  <a:cubicBezTo>
                    <a:pt x="36324" y="5378"/>
                    <a:pt x="36261" y="5483"/>
                    <a:pt x="36199" y="5587"/>
                  </a:cubicBezTo>
                  <a:cubicBezTo>
                    <a:pt x="35843" y="6048"/>
                    <a:pt x="35822" y="6027"/>
                    <a:pt x="35383" y="5692"/>
                  </a:cubicBezTo>
                  <a:cubicBezTo>
                    <a:pt x="35215" y="5566"/>
                    <a:pt x="35173" y="5399"/>
                    <a:pt x="35069" y="5273"/>
                  </a:cubicBezTo>
                  <a:cubicBezTo>
                    <a:pt x="34818" y="5001"/>
                    <a:pt x="34336" y="5106"/>
                    <a:pt x="34253" y="5483"/>
                  </a:cubicBezTo>
                  <a:cubicBezTo>
                    <a:pt x="34044" y="6089"/>
                    <a:pt x="33813" y="6131"/>
                    <a:pt x="33248" y="5817"/>
                  </a:cubicBezTo>
                  <a:cubicBezTo>
                    <a:pt x="32914" y="5629"/>
                    <a:pt x="32851" y="5252"/>
                    <a:pt x="32558" y="5043"/>
                  </a:cubicBezTo>
                  <a:cubicBezTo>
                    <a:pt x="32453" y="4960"/>
                    <a:pt x="32391" y="4771"/>
                    <a:pt x="32202" y="4897"/>
                  </a:cubicBezTo>
                  <a:cubicBezTo>
                    <a:pt x="32098" y="4980"/>
                    <a:pt x="32160" y="5106"/>
                    <a:pt x="32202" y="5232"/>
                  </a:cubicBezTo>
                  <a:cubicBezTo>
                    <a:pt x="32411" y="5817"/>
                    <a:pt x="32391" y="5817"/>
                    <a:pt x="31847" y="6068"/>
                  </a:cubicBezTo>
                  <a:cubicBezTo>
                    <a:pt x="31637" y="6173"/>
                    <a:pt x="31428" y="6278"/>
                    <a:pt x="31240" y="6424"/>
                  </a:cubicBezTo>
                  <a:cubicBezTo>
                    <a:pt x="31031" y="6550"/>
                    <a:pt x="30717" y="6633"/>
                    <a:pt x="30570" y="6487"/>
                  </a:cubicBezTo>
                  <a:cubicBezTo>
                    <a:pt x="30131" y="6110"/>
                    <a:pt x="29901" y="6424"/>
                    <a:pt x="29650" y="6696"/>
                  </a:cubicBezTo>
                  <a:cubicBezTo>
                    <a:pt x="28875" y="6759"/>
                    <a:pt x="28101" y="6717"/>
                    <a:pt x="27327" y="6612"/>
                  </a:cubicBezTo>
                  <a:cubicBezTo>
                    <a:pt x="27285" y="6550"/>
                    <a:pt x="27243" y="6445"/>
                    <a:pt x="27181" y="6424"/>
                  </a:cubicBezTo>
                  <a:cubicBezTo>
                    <a:pt x="27034" y="6403"/>
                    <a:pt x="26992" y="6529"/>
                    <a:pt x="26971" y="6633"/>
                  </a:cubicBezTo>
                  <a:cubicBezTo>
                    <a:pt x="26804" y="6696"/>
                    <a:pt x="26616" y="6675"/>
                    <a:pt x="26448" y="6592"/>
                  </a:cubicBezTo>
                  <a:cubicBezTo>
                    <a:pt x="26302" y="5964"/>
                    <a:pt x="26218" y="5880"/>
                    <a:pt x="25758" y="6110"/>
                  </a:cubicBezTo>
                  <a:cubicBezTo>
                    <a:pt x="25507" y="6236"/>
                    <a:pt x="25297" y="6424"/>
                    <a:pt x="25025" y="6320"/>
                  </a:cubicBezTo>
                  <a:cubicBezTo>
                    <a:pt x="24481" y="6131"/>
                    <a:pt x="23833" y="6257"/>
                    <a:pt x="23372" y="5817"/>
                  </a:cubicBezTo>
                  <a:cubicBezTo>
                    <a:pt x="23268" y="5692"/>
                    <a:pt x="23100" y="5671"/>
                    <a:pt x="22954" y="5713"/>
                  </a:cubicBezTo>
                  <a:cubicBezTo>
                    <a:pt x="22536" y="5943"/>
                    <a:pt x="22410" y="5692"/>
                    <a:pt x="22284" y="5336"/>
                  </a:cubicBezTo>
                  <a:cubicBezTo>
                    <a:pt x="22222" y="5169"/>
                    <a:pt x="22264" y="4897"/>
                    <a:pt x="21887" y="4855"/>
                  </a:cubicBezTo>
                  <a:cubicBezTo>
                    <a:pt x="21971" y="5629"/>
                    <a:pt x="21510" y="5985"/>
                    <a:pt x="20883" y="6257"/>
                  </a:cubicBezTo>
                  <a:cubicBezTo>
                    <a:pt x="20820" y="6278"/>
                    <a:pt x="20799" y="6403"/>
                    <a:pt x="20757" y="6487"/>
                  </a:cubicBezTo>
                  <a:lnTo>
                    <a:pt x="20422" y="6487"/>
                  </a:lnTo>
                  <a:cubicBezTo>
                    <a:pt x="20150" y="6110"/>
                    <a:pt x="20108" y="6110"/>
                    <a:pt x="19899" y="6508"/>
                  </a:cubicBezTo>
                  <a:cubicBezTo>
                    <a:pt x="19418" y="6571"/>
                    <a:pt x="18937" y="6571"/>
                    <a:pt x="18476" y="6508"/>
                  </a:cubicBezTo>
                  <a:cubicBezTo>
                    <a:pt x="18455" y="6445"/>
                    <a:pt x="18435" y="6340"/>
                    <a:pt x="18414" y="6340"/>
                  </a:cubicBezTo>
                  <a:cubicBezTo>
                    <a:pt x="17598" y="6215"/>
                    <a:pt x="16823" y="5880"/>
                    <a:pt x="16154" y="5399"/>
                  </a:cubicBezTo>
                  <a:cubicBezTo>
                    <a:pt x="15986" y="5273"/>
                    <a:pt x="15735" y="5315"/>
                    <a:pt x="15589" y="5462"/>
                  </a:cubicBezTo>
                  <a:cubicBezTo>
                    <a:pt x="15422" y="5629"/>
                    <a:pt x="15275" y="5796"/>
                    <a:pt x="15108" y="5985"/>
                  </a:cubicBezTo>
                  <a:cubicBezTo>
                    <a:pt x="14940" y="6027"/>
                    <a:pt x="14752" y="6027"/>
                    <a:pt x="14564" y="5985"/>
                  </a:cubicBezTo>
                  <a:cubicBezTo>
                    <a:pt x="14208" y="5566"/>
                    <a:pt x="14041" y="5566"/>
                    <a:pt x="13685" y="5985"/>
                  </a:cubicBezTo>
                  <a:cubicBezTo>
                    <a:pt x="13497" y="6027"/>
                    <a:pt x="13329" y="6006"/>
                    <a:pt x="13162" y="5922"/>
                  </a:cubicBezTo>
                  <a:cubicBezTo>
                    <a:pt x="13036" y="5608"/>
                    <a:pt x="12848" y="5608"/>
                    <a:pt x="12639" y="5838"/>
                  </a:cubicBezTo>
                  <a:lnTo>
                    <a:pt x="11551" y="5817"/>
                  </a:lnTo>
                  <a:cubicBezTo>
                    <a:pt x="11446" y="5629"/>
                    <a:pt x="11153" y="5629"/>
                    <a:pt x="11028" y="5817"/>
                  </a:cubicBezTo>
                  <a:cubicBezTo>
                    <a:pt x="10797" y="5859"/>
                    <a:pt x="10546" y="5859"/>
                    <a:pt x="10316" y="5817"/>
                  </a:cubicBezTo>
                  <a:cubicBezTo>
                    <a:pt x="10002" y="5399"/>
                    <a:pt x="9835" y="5378"/>
                    <a:pt x="9437" y="5755"/>
                  </a:cubicBezTo>
                  <a:cubicBezTo>
                    <a:pt x="8663" y="5922"/>
                    <a:pt x="7889" y="5817"/>
                    <a:pt x="7115" y="5817"/>
                  </a:cubicBezTo>
                  <a:cubicBezTo>
                    <a:pt x="6906" y="5608"/>
                    <a:pt x="6717" y="5608"/>
                    <a:pt x="6592" y="5901"/>
                  </a:cubicBezTo>
                  <a:cubicBezTo>
                    <a:pt x="6362" y="6006"/>
                    <a:pt x="6131" y="6027"/>
                    <a:pt x="5880" y="6006"/>
                  </a:cubicBezTo>
                  <a:cubicBezTo>
                    <a:pt x="5462" y="5587"/>
                    <a:pt x="4771" y="5524"/>
                    <a:pt x="4269" y="5880"/>
                  </a:cubicBezTo>
                  <a:cubicBezTo>
                    <a:pt x="3516" y="5796"/>
                    <a:pt x="2805" y="5504"/>
                    <a:pt x="2072" y="5315"/>
                  </a:cubicBezTo>
                  <a:cubicBezTo>
                    <a:pt x="1110" y="5085"/>
                    <a:pt x="670" y="4290"/>
                    <a:pt x="377" y="3432"/>
                  </a:cubicBezTo>
                  <a:cubicBezTo>
                    <a:pt x="210" y="2909"/>
                    <a:pt x="1" y="2407"/>
                    <a:pt x="210" y="1821"/>
                  </a:cubicBezTo>
                  <a:cubicBezTo>
                    <a:pt x="482" y="1026"/>
                    <a:pt x="984" y="586"/>
                    <a:pt x="1800" y="524"/>
                  </a:cubicBezTo>
                  <a:cubicBezTo>
                    <a:pt x="2219" y="503"/>
                    <a:pt x="2637" y="524"/>
                    <a:pt x="3035" y="503"/>
                  </a:cubicBezTo>
                  <a:cubicBezTo>
                    <a:pt x="3453" y="1319"/>
                    <a:pt x="4144" y="545"/>
                    <a:pt x="4667" y="796"/>
                  </a:cubicBezTo>
                  <a:cubicBezTo>
                    <a:pt x="4834" y="879"/>
                    <a:pt x="5022" y="817"/>
                    <a:pt x="5106" y="649"/>
                  </a:cubicBezTo>
                  <a:cubicBezTo>
                    <a:pt x="5127" y="566"/>
                    <a:pt x="5169" y="482"/>
                    <a:pt x="5190" y="398"/>
                  </a:cubicBezTo>
                  <a:cubicBezTo>
                    <a:pt x="5357" y="356"/>
                    <a:pt x="5525" y="356"/>
                    <a:pt x="5713" y="398"/>
                  </a:cubicBezTo>
                  <a:cubicBezTo>
                    <a:pt x="5713" y="628"/>
                    <a:pt x="5943" y="775"/>
                    <a:pt x="6152" y="691"/>
                  </a:cubicBezTo>
                  <a:cubicBezTo>
                    <a:pt x="6550" y="566"/>
                    <a:pt x="6947" y="503"/>
                    <a:pt x="7366" y="524"/>
                  </a:cubicBezTo>
                  <a:cubicBezTo>
                    <a:pt x="7533" y="524"/>
                    <a:pt x="7617" y="398"/>
                    <a:pt x="7659" y="252"/>
                  </a:cubicBezTo>
                  <a:cubicBezTo>
                    <a:pt x="7952" y="189"/>
                    <a:pt x="8245" y="168"/>
                    <a:pt x="8538" y="231"/>
                  </a:cubicBezTo>
                  <a:cubicBezTo>
                    <a:pt x="8852" y="628"/>
                    <a:pt x="8956" y="628"/>
                    <a:pt x="9249" y="189"/>
                  </a:cubicBezTo>
                  <a:close/>
                  <a:moveTo>
                    <a:pt x="40216" y="3181"/>
                  </a:moveTo>
                  <a:cubicBezTo>
                    <a:pt x="40237" y="3014"/>
                    <a:pt x="40132" y="2930"/>
                    <a:pt x="39986" y="2867"/>
                  </a:cubicBezTo>
                  <a:cubicBezTo>
                    <a:pt x="39860" y="2783"/>
                    <a:pt x="39672" y="2846"/>
                    <a:pt x="39630" y="2993"/>
                  </a:cubicBezTo>
                  <a:cubicBezTo>
                    <a:pt x="39567" y="3139"/>
                    <a:pt x="39672" y="3307"/>
                    <a:pt x="39818" y="3327"/>
                  </a:cubicBezTo>
                  <a:cubicBezTo>
                    <a:pt x="39965" y="3348"/>
                    <a:pt x="40111" y="3348"/>
                    <a:pt x="40216" y="3181"/>
                  </a:cubicBezTo>
                  <a:close/>
                  <a:moveTo>
                    <a:pt x="30654" y="1089"/>
                  </a:moveTo>
                  <a:cubicBezTo>
                    <a:pt x="30633" y="1151"/>
                    <a:pt x="30591" y="1214"/>
                    <a:pt x="30612" y="1235"/>
                  </a:cubicBezTo>
                  <a:cubicBezTo>
                    <a:pt x="30612" y="1277"/>
                    <a:pt x="30696" y="1298"/>
                    <a:pt x="30738" y="1319"/>
                  </a:cubicBezTo>
                  <a:cubicBezTo>
                    <a:pt x="30759" y="1256"/>
                    <a:pt x="30821" y="1193"/>
                    <a:pt x="30800" y="1172"/>
                  </a:cubicBezTo>
                  <a:cubicBezTo>
                    <a:pt x="30779" y="1130"/>
                    <a:pt x="30717" y="1130"/>
                    <a:pt x="30654" y="1110"/>
                  </a:cubicBezTo>
                  <a:close/>
                  <a:moveTo>
                    <a:pt x="31888" y="1444"/>
                  </a:moveTo>
                  <a:cubicBezTo>
                    <a:pt x="31867" y="1382"/>
                    <a:pt x="31847" y="1319"/>
                    <a:pt x="31826" y="1298"/>
                  </a:cubicBezTo>
                  <a:cubicBezTo>
                    <a:pt x="31784" y="1277"/>
                    <a:pt x="31721" y="1319"/>
                    <a:pt x="31679" y="1340"/>
                  </a:cubicBezTo>
                  <a:cubicBezTo>
                    <a:pt x="31700" y="1402"/>
                    <a:pt x="31700" y="1465"/>
                    <a:pt x="31742" y="1486"/>
                  </a:cubicBezTo>
                  <a:cubicBezTo>
                    <a:pt x="31784" y="1507"/>
                    <a:pt x="31826" y="1465"/>
                    <a:pt x="31888" y="1444"/>
                  </a:cubicBezTo>
                  <a:close/>
                  <a:moveTo>
                    <a:pt x="43417" y="3286"/>
                  </a:moveTo>
                  <a:cubicBezTo>
                    <a:pt x="43355" y="3265"/>
                    <a:pt x="43313" y="3223"/>
                    <a:pt x="43271" y="3223"/>
                  </a:cubicBezTo>
                  <a:cubicBezTo>
                    <a:pt x="43229" y="3244"/>
                    <a:pt x="43229" y="3327"/>
                    <a:pt x="43208" y="3369"/>
                  </a:cubicBezTo>
                  <a:cubicBezTo>
                    <a:pt x="43250" y="3390"/>
                    <a:pt x="43313" y="3453"/>
                    <a:pt x="43334" y="3432"/>
                  </a:cubicBezTo>
                  <a:cubicBezTo>
                    <a:pt x="43375" y="3411"/>
                    <a:pt x="43396" y="3348"/>
                    <a:pt x="43417" y="3307"/>
                  </a:cubicBezTo>
                  <a:close/>
                  <a:moveTo>
                    <a:pt x="35989" y="5001"/>
                  </a:moveTo>
                  <a:cubicBezTo>
                    <a:pt x="35969" y="5064"/>
                    <a:pt x="35948" y="5106"/>
                    <a:pt x="35927" y="5148"/>
                  </a:cubicBezTo>
                  <a:cubicBezTo>
                    <a:pt x="35969" y="5169"/>
                    <a:pt x="36031" y="5232"/>
                    <a:pt x="36052" y="5211"/>
                  </a:cubicBezTo>
                  <a:cubicBezTo>
                    <a:pt x="36094" y="5190"/>
                    <a:pt x="36115" y="5127"/>
                    <a:pt x="36136" y="5064"/>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Ink Free" panose="03080402000500000000" pitchFamily="66" charset="0"/>
              </a:endParaRPr>
            </a:p>
          </p:txBody>
        </p:sp>
        <p:sp>
          <p:nvSpPr>
            <p:cNvPr id="7213" name="Google Shape;7213;p42"/>
            <p:cNvSpPr/>
            <p:nvPr/>
          </p:nvSpPr>
          <p:spPr>
            <a:xfrm>
              <a:off x="4702700" y="4077275"/>
              <a:ext cx="1172275" cy="158000"/>
            </a:xfrm>
            <a:custGeom>
              <a:avLst/>
              <a:gdLst/>
              <a:ahLst/>
              <a:cxnLst/>
              <a:rect l="l" t="t" r="r" b="b"/>
              <a:pathLst>
                <a:path w="46891" h="6320" extrusionOk="0">
                  <a:moveTo>
                    <a:pt x="14019" y="1716"/>
                  </a:moveTo>
                  <a:cubicBezTo>
                    <a:pt x="13538" y="1862"/>
                    <a:pt x="13350" y="2197"/>
                    <a:pt x="13099" y="2239"/>
                  </a:cubicBezTo>
                  <a:cubicBezTo>
                    <a:pt x="12952" y="2072"/>
                    <a:pt x="13141" y="1925"/>
                    <a:pt x="13078" y="1800"/>
                  </a:cubicBezTo>
                  <a:cubicBezTo>
                    <a:pt x="12869" y="1277"/>
                    <a:pt x="13078" y="1067"/>
                    <a:pt x="13559" y="963"/>
                  </a:cubicBezTo>
                  <a:cubicBezTo>
                    <a:pt x="13685" y="942"/>
                    <a:pt x="13789" y="900"/>
                    <a:pt x="13894" y="837"/>
                  </a:cubicBezTo>
                  <a:cubicBezTo>
                    <a:pt x="13957" y="774"/>
                    <a:pt x="13978" y="691"/>
                    <a:pt x="13978" y="628"/>
                  </a:cubicBezTo>
                  <a:cubicBezTo>
                    <a:pt x="13978" y="523"/>
                    <a:pt x="13915" y="502"/>
                    <a:pt x="13810" y="481"/>
                  </a:cubicBezTo>
                  <a:cubicBezTo>
                    <a:pt x="13517" y="460"/>
                    <a:pt x="13245" y="419"/>
                    <a:pt x="12973" y="377"/>
                  </a:cubicBezTo>
                  <a:cubicBezTo>
                    <a:pt x="12994" y="188"/>
                    <a:pt x="13057" y="21"/>
                    <a:pt x="13287" y="105"/>
                  </a:cubicBezTo>
                  <a:cubicBezTo>
                    <a:pt x="13601" y="209"/>
                    <a:pt x="13894" y="293"/>
                    <a:pt x="14187" y="63"/>
                  </a:cubicBezTo>
                  <a:cubicBezTo>
                    <a:pt x="15317" y="0"/>
                    <a:pt x="16447" y="21"/>
                    <a:pt x="17597" y="126"/>
                  </a:cubicBezTo>
                  <a:cubicBezTo>
                    <a:pt x="17869" y="460"/>
                    <a:pt x="18016" y="460"/>
                    <a:pt x="18288" y="126"/>
                  </a:cubicBezTo>
                  <a:cubicBezTo>
                    <a:pt x="18539" y="42"/>
                    <a:pt x="18811" y="42"/>
                    <a:pt x="19041" y="168"/>
                  </a:cubicBezTo>
                  <a:cubicBezTo>
                    <a:pt x="19083" y="188"/>
                    <a:pt x="19104" y="188"/>
                    <a:pt x="19146" y="209"/>
                  </a:cubicBezTo>
                  <a:lnTo>
                    <a:pt x="20087" y="230"/>
                  </a:lnTo>
                  <a:cubicBezTo>
                    <a:pt x="20548" y="523"/>
                    <a:pt x="21008" y="732"/>
                    <a:pt x="21468" y="230"/>
                  </a:cubicBezTo>
                  <a:cubicBezTo>
                    <a:pt x="22012" y="168"/>
                    <a:pt x="22556" y="188"/>
                    <a:pt x="23079" y="293"/>
                  </a:cubicBezTo>
                  <a:cubicBezTo>
                    <a:pt x="23100" y="398"/>
                    <a:pt x="23142" y="502"/>
                    <a:pt x="23268" y="502"/>
                  </a:cubicBezTo>
                  <a:cubicBezTo>
                    <a:pt x="23393" y="481"/>
                    <a:pt x="23414" y="377"/>
                    <a:pt x="23435" y="272"/>
                  </a:cubicBezTo>
                  <a:cubicBezTo>
                    <a:pt x="23665" y="209"/>
                    <a:pt x="23916" y="188"/>
                    <a:pt x="24147" y="230"/>
                  </a:cubicBezTo>
                  <a:cubicBezTo>
                    <a:pt x="24272" y="398"/>
                    <a:pt x="24377" y="398"/>
                    <a:pt x="24502" y="230"/>
                  </a:cubicBezTo>
                  <a:cubicBezTo>
                    <a:pt x="24795" y="188"/>
                    <a:pt x="25088" y="188"/>
                    <a:pt x="25381" y="272"/>
                  </a:cubicBezTo>
                  <a:cubicBezTo>
                    <a:pt x="25758" y="670"/>
                    <a:pt x="25946" y="670"/>
                    <a:pt x="26281" y="251"/>
                  </a:cubicBezTo>
                  <a:cubicBezTo>
                    <a:pt x="26804" y="188"/>
                    <a:pt x="27348" y="188"/>
                    <a:pt x="27871" y="272"/>
                  </a:cubicBezTo>
                  <a:cubicBezTo>
                    <a:pt x="27871" y="523"/>
                    <a:pt x="28080" y="732"/>
                    <a:pt x="28331" y="732"/>
                  </a:cubicBezTo>
                  <a:cubicBezTo>
                    <a:pt x="28666" y="753"/>
                    <a:pt x="28980" y="816"/>
                    <a:pt x="29273" y="921"/>
                  </a:cubicBezTo>
                  <a:cubicBezTo>
                    <a:pt x="29817" y="1088"/>
                    <a:pt x="30382" y="900"/>
                    <a:pt x="30717" y="440"/>
                  </a:cubicBezTo>
                  <a:cubicBezTo>
                    <a:pt x="30947" y="377"/>
                    <a:pt x="31198" y="398"/>
                    <a:pt x="31428" y="481"/>
                  </a:cubicBezTo>
                  <a:cubicBezTo>
                    <a:pt x="31574" y="837"/>
                    <a:pt x="31763" y="858"/>
                    <a:pt x="31951" y="502"/>
                  </a:cubicBezTo>
                  <a:cubicBezTo>
                    <a:pt x="32537" y="356"/>
                    <a:pt x="33144" y="356"/>
                    <a:pt x="33730" y="523"/>
                  </a:cubicBezTo>
                  <a:cubicBezTo>
                    <a:pt x="33960" y="858"/>
                    <a:pt x="34190" y="816"/>
                    <a:pt x="34441" y="544"/>
                  </a:cubicBezTo>
                  <a:lnTo>
                    <a:pt x="35508" y="586"/>
                  </a:lnTo>
                  <a:cubicBezTo>
                    <a:pt x="35675" y="795"/>
                    <a:pt x="35759" y="712"/>
                    <a:pt x="35843" y="502"/>
                  </a:cubicBezTo>
                  <a:lnTo>
                    <a:pt x="38333" y="649"/>
                  </a:lnTo>
                  <a:cubicBezTo>
                    <a:pt x="38375" y="858"/>
                    <a:pt x="38479" y="1088"/>
                    <a:pt x="38709" y="1025"/>
                  </a:cubicBezTo>
                  <a:cubicBezTo>
                    <a:pt x="39191" y="921"/>
                    <a:pt x="39651" y="1088"/>
                    <a:pt x="40090" y="1151"/>
                  </a:cubicBezTo>
                  <a:cubicBezTo>
                    <a:pt x="40467" y="1235"/>
                    <a:pt x="40844" y="1151"/>
                    <a:pt x="41157" y="921"/>
                  </a:cubicBezTo>
                  <a:cubicBezTo>
                    <a:pt x="41576" y="900"/>
                    <a:pt x="41994" y="921"/>
                    <a:pt x="42413" y="1025"/>
                  </a:cubicBezTo>
                  <a:cubicBezTo>
                    <a:pt x="42476" y="1235"/>
                    <a:pt x="42580" y="1339"/>
                    <a:pt x="42748" y="1109"/>
                  </a:cubicBezTo>
                  <a:cubicBezTo>
                    <a:pt x="43166" y="1067"/>
                    <a:pt x="43585" y="1088"/>
                    <a:pt x="44003" y="1172"/>
                  </a:cubicBezTo>
                  <a:cubicBezTo>
                    <a:pt x="44066" y="1402"/>
                    <a:pt x="44170" y="1528"/>
                    <a:pt x="44359" y="1256"/>
                  </a:cubicBezTo>
                  <a:lnTo>
                    <a:pt x="45405" y="1318"/>
                  </a:lnTo>
                  <a:cubicBezTo>
                    <a:pt x="45426" y="1423"/>
                    <a:pt x="45468" y="1569"/>
                    <a:pt x="45593" y="1590"/>
                  </a:cubicBezTo>
                  <a:cubicBezTo>
                    <a:pt x="46137" y="1695"/>
                    <a:pt x="46409" y="2113"/>
                    <a:pt x="46744" y="2469"/>
                  </a:cubicBezTo>
                  <a:cubicBezTo>
                    <a:pt x="46890" y="2616"/>
                    <a:pt x="46890" y="2699"/>
                    <a:pt x="46807" y="2909"/>
                  </a:cubicBezTo>
                  <a:cubicBezTo>
                    <a:pt x="46660" y="3369"/>
                    <a:pt x="46263" y="3704"/>
                    <a:pt x="46137" y="4164"/>
                  </a:cubicBezTo>
                  <a:cubicBezTo>
                    <a:pt x="46074" y="4394"/>
                    <a:pt x="46116" y="4666"/>
                    <a:pt x="45823" y="4750"/>
                  </a:cubicBezTo>
                  <a:cubicBezTo>
                    <a:pt x="45551" y="4813"/>
                    <a:pt x="45426" y="4541"/>
                    <a:pt x="45258" y="4394"/>
                  </a:cubicBezTo>
                  <a:cubicBezTo>
                    <a:pt x="45175" y="4310"/>
                    <a:pt x="45133" y="4206"/>
                    <a:pt x="45049" y="4143"/>
                  </a:cubicBezTo>
                  <a:cubicBezTo>
                    <a:pt x="44840" y="3892"/>
                    <a:pt x="44610" y="3892"/>
                    <a:pt x="44547" y="4227"/>
                  </a:cubicBezTo>
                  <a:cubicBezTo>
                    <a:pt x="44484" y="4603"/>
                    <a:pt x="44296" y="4520"/>
                    <a:pt x="44003" y="4541"/>
                  </a:cubicBezTo>
                  <a:cubicBezTo>
                    <a:pt x="43313" y="4582"/>
                    <a:pt x="42622" y="4771"/>
                    <a:pt x="41911" y="4541"/>
                  </a:cubicBezTo>
                  <a:cubicBezTo>
                    <a:pt x="41785" y="4499"/>
                    <a:pt x="41680" y="4582"/>
                    <a:pt x="41597" y="4645"/>
                  </a:cubicBezTo>
                  <a:cubicBezTo>
                    <a:pt x="41325" y="4834"/>
                    <a:pt x="41011" y="4917"/>
                    <a:pt x="40697" y="4875"/>
                  </a:cubicBezTo>
                  <a:cubicBezTo>
                    <a:pt x="40488" y="4854"/>
                    <a:pt x="40446" y="5022"/>
                    <a:pt x="40425" y="5168"/>
                  </a:cubicBezTo>
                  <a:cubicBezTo>
                    <a:pt x="37831" y="5252"/>
                    <a:pt x="35236" y="5168"/>
                    <a:pt x="32662" y="4896"/>
                  </a:cubicBezTo>
                  <a:cubicBezTo>
                    <a:pt x="31951" y="4813"/>
                    <a:pt x="31240" y="4813"/>
                    <a:pt x="30528" y="4896"/>
                  </a:cubicBezTo>
                  <a:cubicBezTo>
                    <a:pt x="29712" y="5022"/>
                    <a:pt x="28875" y="5022"/>
                    <a:pt x="28059" y="4896"/>
                  </a:cubicBezTo>
                  <a:cubicBezTo>
                    <a:pt x="27473" y="4792"/>
                    <a:pt x="26888" y="4813"/>
                    <a:pt x="26302" y="4938"/>
                  </a:cubicBezTo>
                  <a:cubicBezTo>
                    <a:pt x="25130" y="5273"/>
                    <a:pt x="23895" y="5106"/>
                    <a:pt x="22703" y="5168"/>
                  </a:cubicBezTo>
                  <a:cubicBezTo>
                    <a:pt x="21343" y="5252"/>
                    <a:pt x="20004" y="5357"/>
                    <a:pt x="18644" y="5440"/>
                  </a:cubicBezTo>
                  <a:cubicBezTo>
                    <a:pt x="18413" y="5461"/>
                    <a:pt x="18183" y="5482"/>
                    <a:pt x="17953" y="5482"/>
                  </a:cubicBezTo>
                  <a:cubicBezTo>
                    <a:pt x="16405" y="5378"/>
                    <a:pt x="14898" y="5670"/>
                    <a:pt x="13371" y="5775"/>
                  </a:cubicBezTo>
                  <a:cubicBezTo>
                    <a:pt x="13141" y="5796"/>
                    <a:pt x="12911" y="5838"/>
                    <a:pt x="12659" y="5838"/>
                  </a:cubicBezTo>
                  <a:cubicBezTo>
                    <a:pt x="11090" y="5838"/>
                    <a:pt x="9563" y="5838"/>
                    <a:pt x="7993" y="5963"/>
                  </a:cubicBezTo>
                  <a:cubicBezTo>
                    <a:pt x="6236" y="6110"/>
                    <a:pt x="4478" y="6026"/>
                    <a:pt x="2700" y="6047"/>
                  </a:cubicBezTo>
                  <a:cubicBezTo>
                    <a:pt x="2051" y="6026"/>
                    <a:pt x="1403" y="6110"/>
                    <a:pt x="775" y="6256"/>
                  </a:cubicBezTo>
                  <a:cubicBezTo>
                    <a:pt x="503" y="6319"/>
                    <a:pt x="189" y="6235"/>
                    <a:pt x="1" y="6026"/>
                  </a:cubicBezTo>
                  <a:cubicBezTo>
                    <a:pt x="252" y="5754"/>
                    <a:pt x="482" y="5440"/>
                    <a:pt x="921" y="5838"/>
                  </a:cubicBezTo>
                  <a:cubicBezTo>
                    <a:pt x="1068" y="5963"/>
                    <a:pt x="1382" y="5901"/>
                    <a:pt x="1591" y="5754"/>
                  </a:cubicBezTo>
                  <a:cubicBezTo>
                    <a:pt x="1800" y="5629"/>
                    <a:pt x="1988" y="5503"/>
                    <a:pt x="2198" y="5398"/>
                  </a:cubicBezTo>
                  <a:cubicBezTo>
                    <a:pt x="2742" y="5126"/>
                    <a:pt x="2763" y="5147"/>
                    <a:pt x="2553" y="4562"/>
                  </a:cubicBezTo>
                  <a:cubicBezTo>
                    <a:pt x="2511" y="4457"/>
                    <a:pt x="2449" y="4331"/>
                    <a:pt x="2553" y="4248"/>
                  </a:cubicBezTo>
                  <a:cubicBezTo>
                    <a:pt x="2742" y="4101"/>
                    <a:pt x="2804" y="4290"/>
                    <a:pt x="2909" y="4373"/>
                  </a:cubicBezTo>
                  <a:cubicBezTo>
                    <a:pt x="3202" y="4582"/>
                    <a:pt x="3265" y="4959"/>
                    <a:pt x="3600" y="5168"/>
                  </a:cubicBezTo>
                  <a:cubicBezTo>
                    <a:pt x="4164" y="5482"/>
                    <a:pt x="4374" y="5419"/>
                    <a:pt x="4604" y="4813"/>
                  </a:cubicBezTo>
                  <a:cubicBezTo>
                    <a:pt x="4708" y="4436"/>
                    <a:pt x="5169" y="4331"/>
                    <a:pt x="5420" y="4603"/>
                  </a:cubicBezTo>
                  <a:cubicBezTo>
                    <a:pt x="5524" y="4729"/>
                    <a:pt x="5566" y="4917"/>
                    <a:pt x="5734" y="5022"/>
                  </a:cubicBezTo>
                  <a:cubicBezTo>
                    <a:pt x="6173" y="5378"/>
                    <a:pt x="6194" y="5378"/>
                    <a:pt x="6550" y="4917"/>
                  </a:cubicBezTo>
                  <a:cubicBezTo>
                    <a:pt x="6613" y="4813"/>
                    <a:pt x="6675" y="4708"/>
                    <a:pt x="6738" y="4624"/>
                  </a:cubicBezTo>
                  <a:cubicBezTo>
                    <a:pt x="7177" y="4038"/>
                    <a:pt x="7177" y="4038"/>
                    <a:pt x="7177" y="3432"/>
                  </a:cubicBezTo>
                  <a:cubicBezTo>
                    <a:pt x="7721" y="3745"/>
                    <a:pt x="8098" y="3369"/>
                    <a:pt x="8537" y="3034"/>
                  </a:cubicBezTo>
                  <a:cubicBezTo>
                    <a:pt x="8789" y="3557"/>
                    <a:pt x="9082" y="3934"/>
                    <a:pt x="9709" y="3662"/>
                  </a:cubicBezTo>
                  <a:cubicBezTo>
                    <a:pt x="9877" y="3578"/>
                    <a:pt x="9960" y="3850"/>
                    <a:pt x="10044" y="3997"/>
                  </a:cubicBezTo>
                  <a:cubicBezTo>
                    <a:pt x="10442" y="4562"/>
                    <a:pt x="10483" y="4562"/>
                    <a:pt x="10965" y="4143"/>
                  </a:cubicBezTo>
                  <a:cubicBezTo>
                    <a:pt x="11509" y="3766"/>
                    <a:pt x="12220" y="3641"/>
                    <a:pt x="12869" y="3850"/>
                  </a:cubicBezTo>
                  <a:cubicBezTo>
                    <a:pt x="13224" y="3976"/>
                    <a:pt x="13601" y="4059"/>
                    <a:pt x="13978" y="4080"/>
                  </a:cubicBezTo>
                  <a:cubicBezTo>
                    <a:pt x="14710" y="4164"/>
                    <a:pt x="14794" y="4017"/>
                    <a:pt x="14982" y="3306"/>
                  </a:cubicBezTo>
                  <a:cubicBezTo>
                    <a:pt x="15087" y="2804"/>
                    <a:pt x="14731" y="2699"/>
                    <a:pt x="14459" y="2511"/>
                  </a:cubicBezTo>
                  <a:cubicBezTo>
                    <a:pt x="14166" y="2344"/>
                    <a:pt x="13873" y="2365"/>
                    <a:pt x="13999" y="1737"/>
                  </a:cubicBezTo>
                  <a:cubicBezTo>
                    <a:pt x="13978" y="1465"/>
                    <a:pt x="13873" y="1569"/>
                    <a:pt x="13852" y="1800"/>
                  </a:cubicBezTo>
                  <a:cubicBezTo>
                    <a:pt x="13852" y="1862"/>
                    <a:pt x="13747" y="1988"/>
                    <a:pt x="13936" y="1988"/>
                  </a:cubicBezTo>
                  <a:cubicBezTo>
                    <a:pt x="14103" y="1967"/>
                    <a:pt x="14291" y="1988"/>
                    <a:pt x="14333" y="1737"/>
                  </a:cubicBezTo>
                  <a:cubicBezTo>
                    <a:pt x="14354" y="1611"/>
                    <a:pt x="14312" y="1507"/>
                    <a:pt x="14019" y="1716"/>
                  </a:cubicBezTo>
                  <a:close/>
                  <a:moveTo>
                    <a:pt x="16509" y="1318"/>
                  </a:moveTo>
                  <a:cubicBezTo>
                    <a:pt x="16488" y="984"/>
                    <a:pt x="16363" y="732"/>
                    <a:pt x="16091" y="753"/>
                  </a:cubicBezTo>
                  <a:cubicBezTo>
                    <a:pt x="15735" y="795"/>
                    <a:pt x="15547" y="1172"/>
                    <a:pt x="15359" y="1423"/>
                  </a:cubicBezTo>
                  <a:cubicBezTo>
                    <a:pt x="15254" y="1590"/>
                    <a:pt x="15400" y="1988"/>
                    <a:pt x="15568" y="2218"/>
                  </a:cubicBezTo>
                  <a:cubicBezTo>
                    <a:pt x="15631" y="2260"/>
                    <a:pt x="15714" y="2260"/>
                    <a:pt x="15798" y="2239"/>
                  </a:cubicBezTo>
                  <a:cubicBezTo>
                    <a:pt x="16007" y="1883"/>
                    <a:pt x="16468" y="1716"/>
                    <a:pt x="16509" y="1318"/>
                  </a:cubicBezTo>
                  <a:close/>
                  <a:moveTo>
                    <a:pt x="43898" y="2176"/>
                  </a:moveTo>
                  <a:cubicBezTo>
                    <a:pt x="43857" y="2197"/>
                    <a:pt x="43773" y="2218"/>
                    <a:pt x="43752" y="2239"/>
                  </a:cubicBezTo>
                  <a:cubicBezTo>
                    <a:pt x="43689" y="2532"/>
                    <a:pt x="43752" y="2825"/>
                    <a:pt x="43919" y="3076"/>
                  </a:cubicBezTo>
                  <a:cubicBezTo>
                    <a:pt x="44045" y="3327"/>
                    <a:pt x="44338" y="3432"/>
                    <a:pt x="44610" y="3327"/>
                  </a:cubicBezTo>
                  <a:cubicBezTo>
                    <a:pt x="44777" y="3264"/>
                    <a:pt x="45049" y="3222"/>
                    <a:pt x="44986" y="2950"/>
                  </a:cubicBezTo>
                  <a:cubicBezTo>
                    <a:pt x="44945" y="2720"/>
                    <a:pt x="44840" y="2469"/>
                    <a:pt x="44505" y="2616"/>
                  </a:cubicBezTo>
                  <a:cubicBezTo>
                    <a:pt x="44170" y="2762"/>
                    <a:pt x="44108" y="2595"/>
                    <a:pt x="44108" y="2302"/>
                  </a:cubicBezTo>
                  <a:cubicBezTo>
                    <a:pt x="44108" y="2197"/>
                    <a:pt x="44003" y="2155"/>
                    <a:pt x="43898" y="2176"/>
                  </a:cubicBezTo>
                  <a:close/>
                  <a:moveTo>
                    <a:pt x="41911" y="2783"/>
                  </a:moveTo>
                  <a:cubicBezTo>
                    <a:pt x="41932" y="2741"/>
                    <a:pt x="41994" y="2678"/>
                    <a:pt x="41973" y="2637"/>
                  </a:cubicBezTo>
                  <a:cubicBezTo>
                    <a:pt x="41953" y="2616"/>
                    <a:pt x="41890" y="2595"/>
                    <a:pt x="41827" y="2574"/>
                  </a:cubicBezTo>
                  <a:cubicBezTo>
                    <a:pt x="41806" y="2616"/>
                    <a:pt x="41764" y="2678"/>
                    <a:pt x="41785" y="2720"/>
                  </a:cubicBezTo>
                  <a:cubicBezTo>
                    <a:pt x="41785" y="2762"/>
                    <a:pt x="41869" y="2762"/>
                    <a:pt x="41911" y="2783"/>
                  </a:cubicBezTo>
                  <a:close/>
                  <a:moveTo>
                    <a:pt x="9312" y="4854"/>
                  </a:moveTo>
                  <a:cubicBezTo>
                    <a:pt x="9354" y="4875"/>
                    <a:pt x="9416" y="4917"/>
                    <a:pt x="9458" y="4917"/>
                  </a:cubicBezTo>
                  <a:cubicBezTo>
                    <a:pt x="9479" y="4896"/>
                    <a:pt x="9500" y="4813"/>
                    <a:pt x="9521" y="4771"/>
                  </a:cubicBezTo>
                  <a:cubicBezTo>
                    <a:pt x="9458" y="4750"/>
                    <a:pt x="9416" y="4708"/>
                    <a:pt x="9374" y="4708"/>
                  </a:cubicBezTo>
                  <a:cubicBezTo>
                    <a:pt x="9333" y="4729"/>
                    <a:pt x="9333" y="4792"/>
                    <a:pt x="9312" y="4854"/>
                  </a:cubicBezTo>
                  <a:close/>
                  <a:moveTo>
                    <a:pt x="16070" y="3327"/>
                  </a:moveTo>
                  <a:lnTo>
                    <a:pt x="15924" y="3264"/>
                  </a:lnTo>
                  <a:cubicBezTo>
                    <a:pt x="15903" y="3327"/>
                    <a:pt x="15861" y="3369"/>
                    <a:pt x="15882" y="3411"/>
                  </a:cubicBezTo>
                  <a:cubicBezTo>
                    <a:pt x="15882" y="3453"/>
                    <a:pt x="15965" y="3453"/>
                    <a:pt x="16007" y="3473"/>
                  </a:cubicBezTo>
                  <a:close/>
                  <a:moveTo>
                    <a:pt x="42685" y="3327"/>
                  </a:moveTo>
                  <a:cubicBezTo>
                    <a:pt x="42643" y="3306"/>
                    <a:pt x="42580" y="3264"/>
                    <a:pt x="42538" y="3285"/>
                  </a:cubicBezTo>
                  <a:cubicBezTo>
                    <a:pt x="42517" y="3285"/>
                    <a:pt x="42497" y="3369"/>
                    <a:pt x="42476" y="3411"/>
                  </a:cubicBezTo>
                  <a:cubicBezTo>
                    <a:pt x="42538" y="3432"/>
                    <a:pt x="42580" y="3494"/>
                    <a:pt x="42622" y="3473"/>
                  </a:cubicBezTo>
                  <a:cubicBezTo>
                    <a:pt x="42664" y="3473"/>
                    <a:pt x="42685" y="3390"/>
                    <a:pt x="42706" y="3327"/>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Ink Free" panose="03080402000500000000" pitchFamily="66" charset="0"/>
              </a:endParaRPr>
            </a:p>
          </p:txBody>
        </p:sp>
        <p:sp>
          <p:nvSpPr>
            <p:cNvPr id="7214" name="Google Shape;7214;p42"/>
            <p:cNvSpPr/>
            <p:nvPr/>
          </p:nvSpPr>
          <p:spPr>
            <a:xfrm>
              <a:off x="5713850" y="4108125"/>
              <a:ext cx="572275" cy="107250"/>
            </a:xfrm>
            <a:custGeom>
              <a:avLst/>
              <a:gdLst/>
              <a:ahLst/>
              <a:cxnLst/>
              <a:rect l="l" t="t" r="r" b="b"/>
              <a:pathLst>
                <a:path w="22891" h="4290" extrusionOk="0">
                  <a:moveTo>
                    <a:pt x="0" y="3913"/>
                  </a:moveTo>
                  <a:cubicBezTo>
                    <a:pt x="21" y="3746"/>
                    <a:pt x="63" y="3600"/>
                    <a:pt x="272" y="3620"/>
                  </a:cubicBezTo>
                  <a:cubicBezTo>
                    <a:pt x="586" y="3662"/>
                    <a:pt x="921" y="3579"/>
                    <a:pt x="1172" y="3390"/>
                  </a:cubicBezTo>
                  <a:cubicBezTo>
                    <a:pt x="1276" y="3328"/>
                    <a:pt x="1381" y="3244"/>
                    <a:pt x="1486" y="3286"/>
                  </a:cubicBezTo>
                  <a:cubicBezTo>
                    <a:pt x="2197" y="3495"/>
                    <a:pt x="2887" y="3328"/>
                    <a:pt x="3578" y="3286"/>
                  </a:cubicBezTo>
                  <a:cubicBezTo>
                    <a:pt x="3871" y="3244"/>
                    <a:pt x="4059" y="3348"/>
                    <a:pt x="4122" y="2972"/>
                  </a:cubicBezTo>
                  <a:cubicBezTo>
                    <a:pt x="4185" y="2637"/>
                    <a:pt x="4415" y="2637"/>
                    <a:pt x="4624" y="2867"/>
                  </a:cubicBezTo>
                  <a:cubicBezTo>
                    <a:pt x="4708" y="2951"/>
                    <a:pt x="4771" y="3076"/>
                    <a:pt x="4854" y="3139"/>
                  </a:cubicBezTo>
                  <a:cubicBezTo>
                    <a:pt x="5001" y="3286"/>
                    <a:pt x="5147" y="3558"/>
                    <a:pt x="5419" y="3474"/>
                  </a:cubicBezTo>
                  <a:cubicBezTo>
                    <a:pt x="5691" y="3411"/>
                    <a:pt x="5649" y="3139"/>
                    <a:pt x="5712" y="2909"/>
                  </a:cubicBezTo>
                  <a:cubicBezTo>
                    <a:pt x="5838" y="2449"/>
                    <a:pt x="6235" y="2114"/>
                    <a:pt x="6403" y="1633"/>
                  </a:cubicBezTo>
                  <a:cubicBezTo>
                    <a:pt x="6465" y="1444"/>
                    <a:pt x="6465" y="1361"/>
                    <a:pt x="6340" y="1214"/>
                  </a:cubicBezTo>
                  <a:cubicBezTo>
                    <a:pt x="5984" y="838"/>
                    <a:pt x="5712" y="419"/>
                    <a:pt x="5168" y="335"/>
                  </a:cubicBezTo>
                  <a:cubicBezTo>
                    <a:pt x="5043" y="315"/>
                    <a:pt x="5022" y="168"/>
                    <a:pt x="5001" y="43"/>
                  </a:cubicBezTo>
                  <a:cubicBezTo>
                    <a:pt x="6800" y="1"/>
                    <a:pt x="8579" y="231"/>
                    <a:pt x="10378" y="315"/>
                  </a:cubicBezTo>
                  <a:cubicBezTo>
                    <a:pt x="10880" y="335"/>
                    <a:pt x="11382" y="335"/>
                    <a:pt x="11864" y="377"/>
                  </a:cubicBezTo>
                  <a:cubicBezTo>
                    <a:pt x="14584" y="545"/>
                    <a:pt x="17283" y="649"/>
                    <a:pt x="19940" y="1235"/>
                  </a:cubicBezTo>
                  <a:cubicBezTo>
                    <a:pt x="20463" y="1340"/>
                    <a:pt x="20986" y="1361"/>
                    <a:pt x="21509" y="1423"/>
                  </a:cubicBezTo>
                  <a:cubicBezTo>
                    <a:pt x="21656" y="1444"/>
                    <a:pt x="21802" y="1486"/>
                    <a:pt x="21928" y="1528"/>
                  </a:cubicBezTo>
                  <a:cubicBezTo>
                    <a:pt x="22346" y="1675"/>
                    <a:pt x="22890" y="2239"/>
                    <a:pt x="22870" y="2491"/>
                  </a:cubicBezTo>
                  <a:cubicBezTo>
                    <a:pt x="22870" y="2825"/>
                    <a:pt x="22200" y="3600"/>
                    <a:pt x="21865" y="3746"/>
                  </a:cubicBezTo>
                  <a:cubicBezTo>
                    <a:pt x="21321" y="3976"/>
                    <a:pt x="20735" y="3851"/>
                    <a:pt x="20212" y="3767"/>
                  </a:cubicBezTo>
                  <a:cubicBezTo>
                    <a:pt x="18664" y="3537"/>
                    <a:pt x="17116" y="3600"/>
                    <a:pt x="15567" y="3369"/>
                  </a:cubicBezTo>
                  <a:cubicBezTo>
                    <a:pt x="15274" y="3369"/>
                    <a:pt x="14981" y="3390"/>
                    <a:pt x="14688" y="3453"/>
                  </a:cubicBezTo>
                  <a:cubicBezTo>
                    <a:pt x="13035" y="3453"/>
                    <a:pt x="11445" y="3976"/>
                    <a:pt x="9771" y="3892"/>
                  </a:cubicBezTo>
                  <a:cubicBezTo>
                    <a:pt x="9123" y="3913"/>
                    <a:pt x="8474" y="3872"/>
                    <a:pt x="7846" y="3746"/>
                  </a:cubicBezTo>
                  <a:cubicBezTo>
                    <a:pt x="7574" y="3704"/>
                    <a:pt x="7302" y="3725"/>
                    <a:pt x="7051" y="3809"/>
                  </a:cubicBezTo>
                  <a:cubicBezTo>
                    <a:pt x="5398" y="4290"/>
                    <a:pt x="3724" y="4018"/>
                    <a:pt x="2051" y="3976"/>
                  </a:cubicBezTo>
                  <a:cubicBezTo>
                    <a:pt x="1360" y="3997"/>
                    <a:pt x="690" y="3976"/>
                    <a:pt x="0" y="3913"/>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Ink Free" panose="03080402000500000000" pitchFamily="66" charset="0"/>
              </a:endParaRPr>
            </a:p>
          </p:txBody>
        </p:sp>
        <p:sp>
          <p:nvSpPr>
            <p:cNvPr id="7215" name="Google Shape;7215;p42"/>
            <p:cNvSpPr/>
            <p:nvPr/>
          </p:nvSpPr>
          <p:spPr>
            <a:xfrm>
              <a:off x="4481425" y="4181875"/>
              <a:ext cx="142325" cy="46600"/>
            </a:xfrm>
            <a:custGeom>
              <a:avLst/>
              <a:gdLst/>
              <a:ahLst/>
              <a:cxnLst/>
              <a:rect l="l" t="t" r="r" b="b"/>
              <a:pathLst>
                <a:path w="5693" h="1864" extrusionOk="0">
                  <a:moveTo>
                    <a:pt x="1" y="1633"/>
                  </a:moveTo>
                  <a:cubicBezTo>
                    <a:pt x="43" y="1549"/>
                    <a:pt x="64" y="1424"/>
                    <a:pt x="106" y="1403"/>
                  </a:cubicBezTo>
                  <a:cubicBezTo>
                    <a:pt x="733" y="1131"/>
                    <a:pt x="1215" y="775"/>
                    <a:pt x="1131" y="1"/>
                  </a:cubicBezTo>
                  <a:cubicBezTo>
                    <a:pt x="1487" y="43"/>
                    <a:pt x="1466" y="315"/>
                    <a:pt x="1507" y="482"/>
                  </a:cubicBezTo>
                  <a:cubicBezTo>
                    <a:pt x="1633" y="838"/>
                    <a:pt x="1779" y="1089"/>
                    <a:pt x="2198" y="859"/>
                  </a:cubicBezTo>
                  <a:cubicBezTo>
                    <a:pt x="2344" y="817"/>
                    <a:pt x="2512" y="838"/>
                    <a:pt x="2616" y="963"/>
                  </a:cubicBezTo>
                  <a:cubicBezTo>
                    <a:pt x="3077" y="1403"/>
                    <a:pt x="3725" y="1277"/>
                    <a:pt x="4248" y="1466"/>
                  </a:cubicBezTo>
                  <a:cubicBezTo>
                    <a:pt x="4541" y="1570"/>
                    <a:pt x="4751" y="1382"/>
                    <a:pt x="4981" y="1256"/>
                  </a:cubicBezTo>
                  <a:cubicBezTo>
                    <a:pt x="5441" y="1026"/>
                    <a:pt x="5546" y="1110"/>
                    <a:pt x="5692" y="1738"/>
                  </a:cubicBezTo>
                  <a:cubicBezTo>
                    <a:pt x="5462" y="1842"/>
                    <a:pt x="5232" y="1863"/>
                    <a:pt x="5002" y="1821"/>
                  </a:cubicBezTo>
                  <a:cubicBezTo>
                    <a:pt x="3328" y="1549"/>
                    <a:pt x="1654" y="1738"/>
                    <a:pt x="1" y="1633"/>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Ink Free" panose="03080402000500000000" pitchFamily="66" charset="0"/>
              </a:endParaRPr>
            </a:p>
          </p:txBody>
        </p:sp>
        <p:sp>
          <p:nvSpPr>
            <p:cNvPr id="7216" name="Google Shape;7216;p42"/>
            <p:cNvSpPr/>
            <p:nvPr/>
          </p:nvSpPr>
          <p:spPr>
            <a:xfrm>
              <a:off x="4339675" y="4191825"/>
              <a:ext cx="84250" cy="31400"/>
            </a:xfrm>
            <a:custGeom>
              <a:avLst/>
              <a:gdLst/>
              <a:ahLst/>
              <a:cxnLst/>
              <a:rect l="l" t="t" r="r" b="b"/>
              <a:pathLst>
                <a:path w="3370" h="1256" extrusionOk="0">
                  <a:moveTo>
                    <a:pt x="1" y="712"/>
                  </a:moveTo>
                  <a:cubicBezTo>
                    <a:pt x="168" y="544"/>
                    <a:pt x="315" y="356"/>
                    <a:pt x="482" y="189"/>
                  </a:cubicBezTo>
                  <a:cubicBezTo>
                    <a:pt x="628" y="21"/>
                    <a:pt x="879" y="0"/>
                    <a:pt x="1047" y="126"/>
                  </a:cubicBezTo>
                  <a:cubicBezTo>
                    <a:pt x="1716" y="607"/>
                    <a:pt x="2491" y="921"/>
                    <a:pt x="3307" y="1068"/>
                  </a:cubicBezTo>
                  <a:cubicBezTo>
                    <a:pt x="3328" y="1068"/>
                    <a:pt x="3348" y="1172"/>
                    <a:pt x="3369" y="1235"/>
                  </a:cubicBezTo>
                  <a:cubicBezTo>
                    <a:pt x="2888" y="1256"/>
                    <a:pt x="2428" y="1193"/>
                    <a:pt x="1988" y="1026"/>
                  </a:cubicBezTo>
                  <a:cubicBezTo>
                    <a:pt x="1340" y="837"/>
                    <a:pt x="670" y="712"/>
                    <a:pt x="1" y="712"/>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Ink Free" panose="03080402000500000000" pitchFamily="66" charset="0"/>
              </a:endParaRPr>
            </a:p>
          </p:txBody>
        </p:sp>
        <p:sp>
          <p:nvSpPr>
            <p:cNvPr id="7217" name="Google Shape;7217;p42"/>
            <p:cNvSpPr/>
            <p:nvPr/>
          </p:nvSpPr>
          <p:spPr>
            <a:xfrm>
              <a:off x="5399450" y="4080400"/>
              <a:ext cx="70650" cy="23575"/>
            </a:xfrm>
            <a:custGeom>
              <a:avLst/>
              <a:gdLst/>
              <a:ahLst/>
              <a:cxnLst/>
              <a:rect l="l" t="t" r="r" b="b"/>
              <a:pathLst>
                <a:path w="2826" h="943" extrusionOk="0">
                  <a:moveTo>
                    <a:pt x="2826" y="315"/>
                  </a:moveTo>
                  <a:cubicBezTo>
                    <a:pt x="2491" y="754"/>
                    <a:pt x="1926" y="942"/>
                    <a:pt x="1403" y="775"/>
                  </a:cubicBezTo>
                  <a:cubicBezTo>
                    <a:pt x="1089" y="670"/>
                    <a:pt x="775" y="607"/>
                    <a:pt x="461" y="587"/>
                  </a:cubicBezTo>
                  <a:cubicBezTo>
                    <a:pt x="210" y="587"/>
                    <a:pt x="1" y="377"/>
                    <a:pt x="1" y="126"/>
                  </a:cubicBezTo>
                  <a:cubicBezTo>
                    <a:pt x="942" y="1"/>
                    <a:pt x="1884" y="294"/>
                    <a:pt x="2826" y="315"/>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Ink Free" panose="03080402000500000000" pitchFamily="66" charset="0"/>
              </a:endParaRPr>
            </a:p>
          </p:txBody>
        </p:sp>
        <p:sp>
          <p:nvSpPr>
            <p:cNvPr id="7218" name="Google Shape;7218;p42"/>
            <p:cNvSpPr/>
            <p:nvPr/>
          </p:nvSpPr>
          <p:spPr>
            <a:xfrm>
              <a:off x="5661000" y="4092950"/>
              <a:ext cx="70650" cy="14675"/>
            </a:xfrm>
            <a:custGeom>
              <a:avLst/>
              <a:gdLst/>
              <a:ahLst/>
              <a:cxnLst/>
              <a:rect l="l" t="t" r="r" b="b"/>
              <a:pathLst>
                <a:path w="2826" h="587" extrusionOk="0">
                  <a:moveTo>
                    <a:pt x="2825" y="294"/>
                  </a:moveTo>
                  <a:cubicBezTo>
                    <a:pt x="2512" y="503"/>
                    <a:pt x="2135" y="587"/>
                    <a:pt x="1758" y="503"/>
                  </a:cubicBezTo>
                  <a:cubicBezTo>
                    <a:pt x="1319" y="440"/>
                    <a:pt x="859" y="273"/>
                    <a:pt x="377" y="398"/>
                  </a:cubicBezTo>
                  <a:cubicBezTo>
                    <a:pt x="147" y="440"/>
                    <a:pt x="43" y="210"/>
                    <a:pt x="1" y="1"/>
                  </a:cubicBezTo>
                  <a:cubicBezTo>
                    <a:pt x="942" y="85"/>
                    <a:pt x="1905" y="43"/>
                    <a:pt x="2825" y="294"/>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Ink Free" panose="03080402000500000000" pitchFamily="66" charset="0"/>
              </a:endParaRPr>
            </a:p>
          </p:txBody>
        </p:sp>
        <p:sp>
          <p:nvSpPr>
            <p:cNvPr id="7219" name="Google Shape;7219;p42"/>
            <p:cNvSpPr/>
            <p:nvPr/>
          </p:nvSpPr>
          <p:spPr>
            <a:xfrm>
              <a:off x="4834525" y="4073075"/>
              <a:ext cx="28275" cy="43450"/>
            </a:xfrm>
            <a:custGeom>
              <a:avLst/>
              <a:gdLst/>
              <a:ahLst/>
              <a:cxnLst/>
              <a:rect l="l" t="t" r="r" b="b"/>
              <a:pathLst>
                <a:path w="1131" h="1738" extrusionOk="0">
                  <a:moveTo>
                    <a:pt x="1130" y="356"/>
                  </a:moveTo>
                  <a:cubicBezTo>
                    <a:pt x="649" y="482"/>
                    <a:pt x="523" y="754"/>
                    <a:pt x="796" y="1172"/>
                  </a:cubicBezTo>
                  <a:cubicBezTo>
                    <a:pt x="879" y="1319"/>
                    <a:pt x="942" y="1445"/>
                    <a:pt x="796" y="1549"/>
                  </a:cubicBezTo>
                  <a:cubicBezTo>
                    <a:pt x="670" y="1696"/>
                    <a:pt x="503" y="1737"/>
                    <a:pt x="335" y="1696"/>
                  </a:cubicBezTo>
                  <a:cubicBezTo>
                    <a:pt x="189" y="1654"/>
                    <a:pt x="63" y="1507"/>
                    <a:pt x="126" y="1361"/>
                  </a:cubicBezTo>
                  <a:cubicBezTo>
                    <a:pt x="293" y="1005"/>
                    <a:pt x="0" y="691"/>
                    <a:pt x="63" y="356"/>
                  </a:cubicBezTo>
                  <a:cubicBezTo>
                    <a:pt x="231" y="356"/>
                    <a:pt x="377" y="294"/>
                    <a:pt x="419" y="105"/>
                  </a:cubicBezTo>
                  <a:cubicBezTo>
                    <a:pt x="649" y="1"/>
                    <a:pt x="879" y="126"/>
                    <a:pt x="1109" y="147"/>
                  </a:cubicBezTo>
                  <a:cubicBezTo>
                    <a:pt x="1130" y="210"/>
                    <a:pt x="1130" y="294"/>
                    <a:pt x="1130" y="356"/>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Ink Free" panose="03080402000500000000" pitchFamily="66" charset="0"/>
              </a:endParaRPr>
            </a:p>
          </p:txBody>
        </p:sp>
        <p:sp>
          <p:nvSpPr>
            <p:cNvPr id="7220" name="Google Shape;7220;p42"/>
            <p:cNvSpPr/>
            <p:nvPr/>
          </p:nvSpPr>
          <p:spPr>
            <a:xfrm>
              <a:off x="4920300" y="4077275"/>
              <a:ext cx="30900" cy="34025"/>
            </a:xfrm>
            <a:custGeom>
              <a:avLst/>
              <a:gdLst/>
              <a:ahLst/>
              <a:cxnLst/>
              <a:rect l="l" t="t" r="r" b="b"/>
              <a:pathLst>
                <a:path w="1236" h="1361" extrusionOk="0">
                  <a:moveTo>
                    <a:pt x="880" y="0"/>
                  </a:moveTo>
                  <a:cubicBezTo>
                    <a:pt x="942" y="126"/>
                    <a:pt x="1089" y="209"/>
                    <a:pt x="1235" y="188"/>
                  </a:cubicBezTo>
                  <a:cubicBezTo>
                    <a:pt x="1089" y="607"/>
                    <a:pt x="524" y="774"/>
                    <a:pt x="608" y="1360"/>
                  </a:cubicBezTo>
                  <a:cubicBezTo>
                    <a:pt x="378" y="963"/>
                    <a:pt x="315" y="523"/>
                    <a:pt x="1" y="188"/>
                  </a:cubicBezTo>
                  <a:lnTo>
                    <a:pt x="168" y="42"/>
                  </a:ln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Ink Free" panose="03080402000500000000" pitchFamily="66" charset="0"/>
              </a:endParaRPr>
            </a:p>
          </p:txBody>
        </p:sp>
        <p:sp>
          <p:nvSpPr>
            <p:cNvPr id="7221" name="Google Shape;7221;p42"/>
            <p:cNvSpPr/>
            <p:nvPr/>
          </p:nvSpPr>
          <p:spPr>
            <a:xfrm>
              <a:off x="4068725" y="4198100"/>
              <a:ext cx="40300" cy="14150"/>
            </a:xfrm>
            <a:custGeom>
              <a:avLst/>
              <a:gdLst/>
              <a:ahLst/>
              <a:cxnLst/>
              <a:rect l="l" t="t" r="r" b="b"/>
              <a:pathLst>
                <a:path w="1612" h="566" extrusionOk="0">
                  <a:moveTo>
                    <a:pt x="0" y="356"/>
                  </a:moveTo>
                  <a:cubicBezTo>
                    <a:pt x="502" y="1"/>
                    <a:pt x="1172" y="63"/>
                    <a:pt x="1611" y="482"/>
                  </a:cubicBezTo>
                  <a:cubicBezTo>
                    <a:pt x="1067" y="565"/>
                    <a:pt x="523" y="524"/>
                    <a:pt x="0" y="356"/>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Ink Free" panose="03080402000500000000" pitchFamily="66" charset="0"/>
              </a:endParaRPr>
            </a:p>
          </p:txBody>
        </p:sp>
        <p:sp>
          <p:nvSpPr>
            <p:cNvPr id="7222" name="Google Shape;7222;p42"/>
            <p:cNvSpPr/>
            <p:nvPr/>
          </p:nvSpPr>
          <p:spPr>
            <a:xfrm>
              <a:off x="4304100" y="4198625"/>
              <a:ext cx="22000" cy="16750"/>
            </a:xfrm>
            <a:custGeom>
              <a:avLst/>
              <a:gdLst/>
              <a:ahLst/>
              <a:cxnLst/>
              <a:rect l="l" t="t" r="r" b="b"/>
              <a:pathLst>
                <a:path w="880" h="670" extrusionOk="0">
                  <a:moveTo>
                    <a:pt x="1" y="440"/>
                  </a:moveTo>
                  <a:cubicBezTo>
                    <a:pt x="357" y="21"/>
                    <a:pt x="524" y="0"/>
                    <a:pt x="880" y="440"/>
                  </a:cubicBezTo>
                  <a:cubicBezTo>
                    <a:pt x="587" y="670"/>
                    <a:pt x="294" y="503"/>
                    <a:pt x="1" y="44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Ink Free" panose="03080402000500000000" pitchFamily="66" charset="0"/>
              </a:endParaRPr>
            </a:p>
          </p:txBody>
        </p:sp>
        <p:sp>
          <p:nvSpPr>
            <p:cNvPr id="7223" name="Google Shape;7223;p42"/>
            <p:cNvSpPr/>
            <p:nvPr/>
          </p:nvSpPr>
          <p:spPr>
            <a:xfrm>
              <a:off x="4197925" y="4194450"/>
              <a:ext cx="22000" cy="12050"/>
            </a:xfrm>
            <a:custGeom>
              <a:avLst/>
              <a:gdLst/>
              <a:ahLst/>
              <a:cxnLst/>
              <a:rect l="l" t="t" r="r" b="b"/>
              <a:pathLst>
                <a:path w="880" h="482" extrusionOk="0">
                  <a:moveTo>
                    <a:pt x="0" y="377"/>
                  </a:moveTo>
                  <a:cubicBezTo>
                    <a:pt x="398" y="0"/>
                    <a:pt x="565" y="21"/>
                    <a:pt x="879" y="439"/>
                  </a:cubicBezTo>
                  <a:cubicBezTo>
                    <a:pt x="586" y="481"/>
                    <a:pt x="272" y="460"/>
                    <a:pt x="0" y="377"/>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Ink Free" panose="03080402000500000000" pitchFamily="66" charset="0"/>
              </a:endParaRPr>
            </a:p>
          </p:txBody>
        </p:sp>
        <p:sp>
          <p:nvSpPr>
            <p:cNvPr id="7224" name="Google Shape;7224;p42"/>
            <p:cNvSpPr/>
            <p:nvPr/>
          </p:nvSpPr>
          <p:spPr>
            <a:xfrm>
              <a:off x="4126775" y="4200200"/>
              <a:ext cx="13100" cy="10475"/>
            </a:xfrm>
            <a:custGeom>
              <a:avLst/>
              <a:gdLst/>
              <a:ahLst/>
              <a:cxnLst/>
              <a:rect l="l" t="t" r="r" b="b"/>
              <a:pathLst>
                <a:path w="524" h="419" extrusionOk="0">
                  <a:moveTo>
                    <a:pt x="1" y="314"/>
                  </a:moveTo>
                  <a:cubicBezTo>
                    <a:pt x="126" y="0"/>
                    <a:pt x="315" y="0"/>
                    <a:pt x="524" y="209"/>
                  </a:cubicBezTo>
                  <a:cubicBezTo>
                    <a:pt x="398" y="377"/>
                    <a:pt x="168" y="419"/>
                    <a:pt x="1" y="314"/>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Ink Free" panose="03080402000500000000" pitchFamily="66" charset="0"/>
              </a:endParaRPr>
            </a:p>
          </p:txBody>
        </p:sp>
        <p:sp>
          <p:nvSpPr>
            <p:cNvPr id="7225" name="Google Shape;7225;p42"/>
            <p:cNvSpPr/>
            <p:nvPr/>
          </p:nvSpPr>
          <p:spPr>
            <a:xfrm>
              <a:off x="4277425" y="4200200"/>
              <a:ext cx="13100" cy="9950"/>
            </a:xfrm>
            <a:custGeom>
              <a:avLst/>
              <a:gdLst/>
              <a:ahLst/>
              <a:cxnLst/>
              <a:rect l="l" t="t" r="r" b="b"/>
              <a:pathLst>
                <a:path w="524" h="398" extrusionOk="0">
                  <a:moveTo>
                    <a:pt x="1" y="251"/>
                  </a:moveTo>
                  <a:cubicBezTo>
                    <a:pt x="231" y="0"/>
                    <a:pt x="398" y="0"/>
                    <a:pt x="524" y="335"/>
                  </a:cubicBezTo>
                  <a:cubicBezTo>
                    <a:pt x="356" y="398"/>
                    <a:pt x="147" y="377"/>
                    <a:pt x="1" y="25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Ink Free" panose="03080402000500000000" pitchFamily="66" charset="0"/>
              </a:endParaRPr>
            </a:p>
          </p:txBody>
        </p:sp>
        <p:sp>
          <p:nvSpPr>
            <p:cNvPr id="7226" name="Google Shape;7226;p42"/>
            <p:cNvSpPr/>
            <p:nvPr/>
          </p:nvSpPr>
          <p:spPr>
            <a:xfrm>
              <a:off x="4459475" y="4212750"/>
              <a:ext cx="13100" cy="11000"/>
            </a:xfrm>
            <a:custGeom>
              <a:avLst/>
              <a:gdLst/>
              <a:ahLst/>
              <a:cxnLst/>
              <a:rect l="l" t="t" r="r" b="b"/>
              <a:pathLst>
                <a:path w="524" h="440" extrusionOk="0">
                  <a:moveTo>
                    <a:pt x="0" y="398"/>
                  </a:moveTo>
                  <a:cubicBezTo>
                    <a:pt x="209" y="0"/>
                    <a:pt x="272" y="0"/>
                    <a:pt x="523" y="377"/>
                  </a:cubicBezTo>
                  <a:cubicBezTo>
                    <a:pt x="335" y="440"/>
                    <a:pt x="168" y="440"/>
                    <a:pt x="0" y="398"/>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Ink Free" panose="03080402000500000000" pitchFamily="66" charset="0"/>
              </a:endParaRPr>
            </a:p>
          </p:txBody>
        </p:sp>
        <p:sp>
          <p:nvSpPr>
            <p:cNvPr id="7227" name="Google Shape;7227;p42"/>
            <p:cNvSpPr/>
            <p:nvPr/>
          </p:nvSpPr>
          <p:spPr>
            <a:xfrm>
              <a:off x="5762475" y="4100800"/>
              <a:ext cx="8925" cy="9450"/>
            </a:xfrm>
            <a:custGeom>
              <a:avLst/>
              <a:gdLst/>
              <a:ahLst/>
              <a:cxnLst/>
              <a:rect l="l" t="t" r="r" b="b"/>
              <a:pathLst>
                <a:path w="357" h="378" extrusionOk="0">
                  <a:moveTo>
                    <a:pt x="357" y="168"/>
                  </a:moveTo>
                  <a:cubicBezTo>
                    <a:pt x="189" y="377"/>
                    <a:pt x="85" y="273"/>
                    <a:pt x="1" y="63"/>
                  </a:cubicBezTo>
                  <a:cubicBezTo>
                    <a:pt x="126" y="1"/>
                    <a:pt x="294" y="43"/>
                    <a:pt x="357" y="168"/>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Ink Free" panose="03080402000500000000" pitchFamily="66" charset="0"/>
              </a:endParaRPr>
            </a:p>
          </p:txBody>
        </p:sp>
        <p:sp>
          <p:nvSpPr>
            <p:cNvPr id="7228" name="Google Shape;7228;p42"/>
            <p:cNvSpPr/>
            <p:nvPr/>
          </p:nvSpPr>
          <p:spPr>
            <a:xfrm>
              <a:off x="5802775" y="4104475"/>
              <a:ext cx="8900" cy="10475"/>
            </a:xfrm>
            <a:custGeom>
              <a:avLst/>
              <a:gdLst/>
              <a:ahLst/>
              <a:cxnLst/>
              <a:rect l="l" t="t" r="r" b="b"/>
              <a:pathLst>
                <a:path w="356" h="419" extrusionOk="0">
                  <a:moveTo>
                    <a:pt x="356" y="147"/>
                  </a:moveTo>
                  <a:cubicBezTo>
                    <a:pt x="167" y="419"/>
                    <a:pt x="63" y="293"/>
                    <a:pt x="0" y="42"/>
                  </a:cubicBezTo>
                  <a:cubicBezTo>
                    <a:pt x="126" y="0"/>
                    <a:pt x="272" y="42"/>
                    <a:pt x="356" y="147"/>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Ink Free" panose="03080402000500000000" pitchFamily="66" charset="0"/>
              </a:endParaRPr>
            </a:p>
          </p:txBody>
        </p:sp>
        <p:sp>
          <p:nvSpPr>
            <p:cNvPr id="7229" name="Google Shape;7229;p42"/>
            <p:cNvSpPr/>
            <p:nvPr/>
          </p:nvSpPr>
          <p:spPr>
            <a:xfrm>
              <a:off x="4636800" y="4220600"/>
              <a:ext cx="8900" cy="6825"/>
            </a:xfrm>
            <a:custGeom>
              <a:avLst/>
              <a:gdLst/>
              <a:ahLst/>
              <a:cxnLst/>
              <a:rect l="l" t="t" r="r" b="b"/>
              <a:pathLst>
                <a:path w="356" h="273" extrusionOk="0">
                  <a:moveTo>
                    <a:pt x="0" y="230"/>
                  </a:moveTo>
                  <a:cubicBezTo>
                    <a:pt x="21" y="126"/>
                    <a:pt x="63" y="0"/>
                    <a:pt x="189" y="21"/>
                  </a:cubicBezTo>
                  <a:cubicBezTo>
                    <a:pt x="251" y="21"/>
                    <a:pt x="293" y="147"/>
                    <a:pt x="356" y="209"/>
                  </a:cubicBezTo>
                  <a:cubicBezTo>
                    <a:pt x="230" y="272"/>
                    <a:pt x="105" y="272"/>
                    <a:pt x="0" y="23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Ink Free" panose="03080402000500000000" pitchFamily="66" charset="0"/>
              </a:endParaRPr>
            </a:p>
          </p:txBody>
        </p:sp>
        <p:sp>
          <p:nvSpPr>
            <p:cNvPr id="7230" name="Google Shape;7230;p42"/>
            <p:cNvSpPr/>
            <p:nvPr/>
          </p:nvSpPr>
          <p:spPr>
            <a:xfrm>
              <a:off x="4237675" y="4200725"/>
              <a:ext cx="13100" cy="5775"/>
            </a:xfrm>
            <a:custGeom>
              <a:avLst/>
              <a:gdLst/>
              <a:ahLst/>
              <a:cxnLst/>
              <a:rect l="l" t="t" r="r" b="b"/>
              <a:pathLst>
                <a:path w="524" h="231" extrusionOk="0">
                  <a:moveTo>
                    <a:pt x="1" y="188"/>
                  </a:moveTo>
                  <a:cubicBezTo>
                    <a:pt x="126" y="0"/>
                    <a:pt x="398" y="0"/>
                    <a:pt x="524" y="188"/>
                  </a:cubicBezTo>
                  <a:cubicBezTo>
                    <a:pt x="356" y="230"/>
                    <a:pt x="168" y="230"/>
                    <a:pt x="1" y="188"/>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Ink Free" panose="03080402000500000000" pitchFamily="66" charset="0"/>
              </a:endParaRPr>
            </a:p>
          </p:txBody>
        </p:sp>
        <p:sp>
          <p:nvSpPr>
            <p:cNvPr id="7231" name="Google Shape;7231;p42"/>
            <p:cNvSpPr/>
            <p:nvPr/>
          </p:nvSpPr>
          <p:spPr>
            <a:xfrm>
              <a:off x="4960075" y="4079350"/>
              <a:ext cx="66975" cy="27225"/>
            </a:xfrm>
            <a:custGeom>
              <a:avLst/>
              <a:gdLst/>
              <a:ahLst/>
              <a:cxnLst/>
              <a:rect l="l" t="t" r="r" b="b"/>
              <a:pathLst>
                <a:path w="2679" h="1089" extrusionOk="0">
                  <a:moveTo>
                    <a:pt x="0" y="105"/>
                  </a:moveTo>
                  <a:cubicBezTo>
                    <a:pt x="147" y="85"/>
                    <a:pt x="314" y="1"/>
                    <a:pt x="439" y="43"/>
                  </a:cubicBezTo>
                  <a:cubicBezTo>
                    <a:pt x="1172" y="273"/>
                    <a:pt x="1946" y="85"/>
                    <a:pt x="2678" y="294"/>
                  </a:cubicBezTo>
                  <a:cubicBezTo>
                    <a:pt x="2239" y="775"/>
                    <a:pt x="1632" y="1068"/>
                    <a:pt x="983" y="1089"/>
                  </a:cubicBezTo>
                  <a:cubicBezTo>
                    <a:pt x="921" y="1089"/>
                    <a:pt x="879" y="1089"/>
                    <a:pt x="816" y="1089"/>
                  </a:cubicBezTo>
                  <a:cubicBezTo>
                    <a:pt x="774" y="566"/>
                    <a:pt x="42" y="629"/>
                    <a:pt x="0" y="105"/>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Ink Free" panose="03080402000500000000" pitchFamily="66" charset="0"/>
              </a:endParaRPr>
            </a:p>
          </p:txBody>
        </p:sp>
        <p:sp>
          <p:nvSpPr>
            <p:cNvPr id="7232" name="Google Shape;7232;p42"/>
            <p:cNvSpPr/>
            <p:nvPr/>
          </p:nvSpPr>
          <p:spPr>
            <a:xfrm>
              <a:off x="4871150" y="4086675"/>
              <a:ext cx="20425" cy="25150"/>
            </a:xfrm>
            <a:custGeom>
              <a:avLst/>
              <a:gdLst/>
              <a:ahLst/>
              <a:cxnLst/>
              <a:rect l="l" t="t" r="r" b="b"/>
              <a:pathLst>
                <a:path w="817" h="1006" extrusionOk="0">
                  <a:moveTo>
                    <a:pt x="377" y="1"/>
                  </a:moveTo>
                  <a:lnTo>
                    <a:pt x="544" y="1"/>
                  </a:lnTo>
                  <a:cubicBezTo>
                    <a:pt x="460" y="315"/>
                    <a:pt x="753" y="482"/>
                    <a:pt x="816" y="754"/>
                  </a:cubicBezTo>
                  <a:cubicBezTo>
                    <a:pt x="523" y="1005"/>
                    <a:pt x="272" y="670"/>
                    <a:pt x="0" y="712"/>
                  </a:cubicBezTo>
                  <a:cubicBezTo>
                    <a:pt x="0" y="398"/>
                    <a:pt x="42" y="126"/>
                    <a:pt x="377"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Ink Free" panose="03080402000500000000" pitchFamily="66" charset="0"/>
              </a:endParaRPr>
            </a:p>
          </p:txBody>
        </p:sp>
        <p:sp>
          <p:nvSpPr>
            <p:cNvPr id="7233" name="Google Shape;7233;p42"/>
            <p:cNvSpPr/>
            <p:nvPr/>
          </p:nvSpPr>
          <p:spPr>
            <a:xfrm>
              <a:off x="4951175" y="4130100"/>
              <a:ext cx="16750" cy="14150"/>
            </a:xfrm>
            <a:custGeom>
              <a:avLst/>
              <a:gdLst/>
              <a:ahLst/>
              <a:cxnLst/>
              <a:rect l="l" t="t" r="r" b="b"/>
              <a:pathLst>
                <a:path w="670" h="566" extrusionOk="0">
                  <a:moveTo>
                    <a:pt x="649" y="398"/>
                  </a:moveTo>
                  <a:cubicBezTo>
                    <a:pt x="544" y="565"/>
                    <a:pt x="398" y="565"/>
                    <a:pt x="251" y="544"/>
                  </a:cubicBezTo>
                  <a:cubicBezTo>
                    <a:pt x="105" y="524"/>
                    <a:pt x="0" y="356"/>
                    <a:pt x="63" y="210"/>
                  </a:cubicBezTo>
                  <a:cubicBezTo>
                    <a:pt x="105" y="63"/>
                    <a:pt x="293" y="0"/>
                    <a:pt x="419" y="84"/>
                  </a:cubicBezTo>
                  <a:cubicBezTo>
                    <a:pt x="565" y="147"/>
                    <a:pt x="670" y="231"/>
                    <a:pt x="649" y="398"/>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Ink Free" panose="03080402000500000000" pitchFamily="66" charset="0"/>
              </a:endParaRPr>
            </a:p>
          </p:txBody>
        </p:sp>
        <p:sp>
          <p:nvSpPr>
            <p:cNvPr id="7234" name="Google Shape;7234;p42"/>
            <p:cNvSpPr/>
            <p:nvPr/>
          </p:nvSpPr>
          <p:spPr>
            <a:xfrm>
              <a:off x="5042200" y="4141075"/>
              <a:ext cx="5250" cy="5775"/>
            </a:xfrm>
            <a:custGeom>
              <a:avLst/>
              <a:gdLst/>
              <a:ahLst/>
              <a:cxnLst/>
              <a:rect l="l" t="t" r="r" b="b"/>
              <a:pathLst>
                <a:path w="210" h="231" extrusionOk="0">
                  <a:moveTo>
                    <a:pt x="209" y="85"/>
                  </a:moveTo>
                  <a:cubicBezTo>
                    <a:pt x="188" y="126"/>
                    <a:pt x="167" y="210"/>
                    <a:pt x="126" y="210"/>
                  </a:cubicBezTo>
                  <a:cubicBezTo>
                    <a:pt x="105" y="231"/>
                    <a:pt x="42" y="189"/>
                    <a:pt x="0" y="168"/>
                  </a:cubicBezTo>
                  <a:cubicBezTo>
                    <a:pt x="21" y="105"/>
                    <a:pt x="21" y="22"/>
                    <a:pt x="63" y="22"/>
                  </a:cubicBezTo>
                  <a:cubicBezTo>
                    <a:pt x="105" y="1"/>
                    <a:pt x="147" y="43"/>
                    <a:pt x="209" y="85"/>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Ink Free" panose="03080402000500000000" pitchFamily="66" charset="0"/>
              </a:endParaRPr>
            </a:p>
          </p:txBody>
        </p:sp>
        <p:sp>
          <p:nvSpPr>
            <p:cNvPr id="7235" name="Google Shape;7235;p42"/>
            <p:cNvSpPr/>
            <p:nvPr/>
          </p:nvSpPr>
          <p:spPr>
            <a:xfrm>
              <a:off x="4860150" y="4186075"/>
              <a:ext cx="5250" cy="5250"/>
            </a:xfrm>
            <a:custGeom>
              <a:avLst/>
              <a:gdLst/>
              <a:ahLst/>
              <a:cxnLst/>
              <a:rect l="l" t="t" r="r" b="b"/>
              <a:pathLst>
                <a:path w="210" h="210" extrusionOk="0">
                  <a:moveTo>
                    <a:pt x="63" y="0"/>
                  </a:moveTo>
                  <a:lnTo>
                    <a:pt x="210" y="63"/>
                  </a:lnTo>
                  <a:cubicBezTo>
                    <a:pt x="189" y="105"/>
                    <a:pt x="168" y="189"/>
                    <a:pt x="126" y="189"/>
                  </a:cubicBezTo>
                  <a:cubicBezTo>
                    <a:pt x="105" y="210"/>
                    <a:pt x="43" y="168"/>
                    <a:pt x="1" y="147"/>
                  </a:cubicBezTo>
                  <a:cubicBezTo>
                    <a:pt x="22" y="84"/>
                    <a:pt x="22" y="42"/>
                    <a:pt x="63"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Ink Free" panose="03080402000500000000" pitchFamily="66" charset="0"/>
              </a:endParaRPr>
            </a:p>
          </p:txBody>
        </p:sp>
        <p:sp>
          <p:nvSpPr>
            <p:cNvPr id="7236" name="Google Shape;7236;p42"/>
            <p:cNvSpPr/>
            <p:nvPr/>
          </p:nvSpPr>
          <p:spPr>
            <a:xfrm>
              <a:off x="4869575" y="4104475"/>
              <a:ext cx="2100" cy="1575"/>
            </a:xfrm>
            <a:custGeom>
              <a:avLst/>
              <a:gdLst/>
              <a:ahLst/>
              <a:cxnLst/>
              <a:rect l="l" t="t" r="r" b="b"/>
              <a:pathLst>
                <a:path w="84" h="63" extrusionOk="0">
                  <a:moveTo>
                    <a:pt x="84" y="0"/>
                  </a:moveTo>
                  <a:lnTo>
                    <a:pt x="42" y="63"/>
                  </a:lnTo>
                  <a:lnTo>
                    <a:pt x="0" y="21"/>
                  </a:ln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Ink Free" panose="03080402000500000000" pitchFamily="66" charset="0"/>
              </a:endParaRPr>
            </a:p>
          </p:txBody>
        </p:sp>
        <p:sp>
          <p:nvSpPr>
            <p:cNvPr id="7237" name="Google Shape;7237;p42"/>
            <p:cNvSpPr/>
            <p:nvPr/>
          </p:nvSpPr>
          <p:spPr>
            <a:xfrm>
              <a:off x="5084025" y="4095575"/>
              <a:ext cx="31425" cy="38725"/>
            </a:xfrm>
            <a:custGeom>
              <a:avLst/>
              <a:gdLst/>
              <a:ahLst/>
              <a:cxnLst/>
              <a:rect l="l" t="t" r="r" b="b"/>
              <a:pathLst>
                <a:path w="1257" h="1549" extrusionOk="0">
                  <a:moveTo>
                    <a:pt x="1256" y="586"/>
                  </a:moveTo>
                  <a:cubicBezTo>
                    <a:pt x="1215" y="984"/>
                    <a:pt x="733" y="1151"/>
                    <a:pt x="545" y="1528"/>
                  </a:cubicBezTo>
                  <a:cubicBezTo>
                    <a:pt x="461" y="1549"/>
                    <a:pt x="378" y="1528"/>
                    <a:pt x="315" y="1486"/>
                  </a:cubicBezTo>
                  <a:cubicBezTo>
                    <a:pt x="147" y="1256"/>
                    <a:pt x="1" y="858"/>
                    <a:pt x="106" y="712"/>
                  </a:cubicBezTo>
                  <a:cubicBezTo>
                    <a:pt x="294" y="440"/>
                    <a:pt x="482" y="84"/>
                    <a:pt x="838" y="42"/>
                  </a:cubicBezTo>
                  <a:cubicBezTo>
                    <a:pt x="1110" y="0"/>
                    <a:pt x="1235" y="252"/>
                    <a:pt x="1256" y="586"/>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Ink Free" panose="03080402000500000000" pitchFamily="66" charset="0"/>
              </a:endParaRPr>
            </a:p>
          </p:txBody>
        </p:sp>
        <p:sp>
          <p:nvSpPr>
            <p:cNvPr id="7238" name="Google Shape;7238;p42"/>
            <p:cNvSpPr/>
            <p:nvPr/>
          </p:nvSpPr>
          <p:spPr>
            <a:xfrm>
              <a:off x="5794925" y="4131675"/>
              <a:ext cx="34025" cy="31400"/>
            </a:xfrm>
            <a:custGeom>
              <a:avLst/>
              <a:gdLst/>
              <a:ahLst/>
              <a:cxnLst/>
              <a:rect l="l" t="t" r="r" b="b"/>
              <a:pathLst>
                <a:path w="1361" h="1256" extrusionOk="0">
                  <a:moveTo>
                    <a:pt x="209" y="0"/>
                  </a:moveTo>
                  <a:cubicBezTo>
                    <a:pt x="314" y="0"/>
                    <a:pt x="419" y="21"/>
                    <a:pt x="419" y="126"/>
                  </a:cubicBezTo>
                  <a:cubicBezTo>
                    <a:pt x="419" y="419"/>
                    <a:pt x="502" y="565"/>
                    <a:pt x="816" y="419"/>
                  </a:cubicBezTo>
                  <a:cubicBezTo>
                    <a:pt x="1151" y="272"/>
                    <a:pt x="1256" y="544"/>
                    <a:pt x="1297" y="774"/>
                  </a:cubicBezTo>
                  <a:cubicBezTo>
                    <a:pt x="1360" y="1046"/>
                    <a:pt x="1088" y="1088"/>
                    <a:pt x="921" y="1151"/>
                  </a:cubicBezTo>
                  <a:cubicBezTo>
                    <a:pt x="649" y="1256"/>
                    <a:pt x="356" y="1130"/>
                    <a:pt x="230" y="900"/>
                  </a:cubicBezTo>
                  <a:cubicBezTo>
                    <a:pt x="63" y="649"/>
                    <a:pt x="0" y="356"/>
                    <a:pt x="63" y="63"/>
                  </a:cubicBezTo>
                  <a:cubicBezTo>
                    <a:pt x="84" y="42"/>
                    <a:pt x="168" y="21"/>
                    <a:pt x="209"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Ink Free" panose="03080402000500000000" pitchFamily="66" charset="0"/>
              </a:endParaRPr>
            </a:p>
          </p:txBody>
        </p:sp>
        <p:sp>
          <p:nvSpPr>
            <p:cNvPr id="7239" name="Google Shape;7239;p42"/>
            <p:cNvSpPr/>
            <p:nvPr/>
          </p:nvSpPr>
          <p:spPr>
            <a:xfrm>
              <a:off x="5046900" y="4113350"/>
              <a:ext cx="15200" cy="13625"/>
            </a:xfrm>
            <a:custGeom>
              <a:avLst/>
              <a:gdLst/>
              <a:ahLst/>
              <a:cxnLst/>
              <a:rect l="l" t="t" r="r" b="b"/>
              <a:pathLst>
                <a:path w="608" h="545" extrusionOk="0">
                  <a:moveTo>
                    <a:pt x="398" y="22"/>
                  </a:moveTo>
                  <a:cubicBezTo>
                    <a:pt x="523" y="43"/>
                    <a:pt x="607" y="168"/>
                    <a:pt x="565" y="294"/>
                  </a:cubicBezTo>
                  <a:cubicBezTo>
                    <a:pt x="544" y="524"/>
                    <a:pt x="335" y="524"/>
                    <a:pt x="168" y="524"/>
                  </a:cubicBezTo>
                  <a:cubicBezTo>
                    <a:pt x="0" y="545"/>
                    <a:pt x="84" y="398"/>
                    <a:pt x="84" y="357"/>
                  </a:cubicBezTo>
                  <a:cubicBezTo>
                    <a:pt x="105" y="106"/>
                    <a:pt x="210" y="1"/>
                    <a:pt x="398" y="22"/>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Ink Free" panose="03080402000500000000" pitchFamily="66" charset="0"/>
              </a:endParaRPr>
            </a:p>
          </p:txBody>
        </p:sp>
        <p:sp>
          <p:nvSpPr>
            <p:cNvPr id="7240" name="Google Shape;7240;p42"/>
            <p:cNvSpPr/>
            <p:nvPr/>
          </p:nvSpPr>
          <p:spPr>
            <a:xfrm>
              <a:off x="5746800" y="4141600"/>
              <a:ext cx="5775" cy="5250"/>
            </a:xfrm>
            <a:custGeom>
              <a:avLst/>
              <a:gdLst/>
              <a:ahLst/>
              <a:cxnLst/>
              <a:rect l="l" t="t" r="r" b="b"/>
              <a:pathLst>
                <a:path w="231" h="210" extrusionOk="0">
                  <a:moveTo>
                    <a:pt x="147" y="210"/>
                  </a:moveTo>
                  <a:cubicBezTo>
                    <a:pt x="105" y="189"/>
                    <a:pt x="21" y="189"/>
                    <a:pt x="21" y="147"/>
                  </a:cubicBezTo>
                  <a:cubicBezTo>
                    <a:pt x="0" y="105"/>
                    <a:pt x="42" y="43"/>
                    <a:pt x="63" y="1"/>
                  </a:cubicBezTo>
                  <a:cubicBezTo>
                    <a:pt x="126" y="22"/>
                    <a:pt x="189" y="43"/>
                    <a:pt x="209" y="64"/>
                  </a:cubicBezTo>
                  <a:cubicBezTo>
                    <a:pt x="230" y="105"/>
                    <a:pt x="168" y="168"/>
                    <a:pt x="147" y="21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Ink Free" panose="03080402000500000000" pitchFamily="66" charset="0"/>
              </a:endParaRPr>
            </a:p>
          </p:txBody>
        </p:sp>
        <p:sp>
          <p:nvSpPr>
            <p:cNvPr id="7241" name="Google Shape;7241;p42"/>
            <p:cNvSpPr/>
            <p:nvPr/>
          </p:nvSpPr>
          <p:spPr>
            <a:xfrm>
              <a:off x="4935475" y="4194950"/>
              <a:ext cx="5250" cy="5275"/>
            </a:xfrm>
            <a:custGeom>
              <a:avLst/>
              <a:gdLst/>
              <a:ahLst/>
              <a:cxnLst/>
              <a:rect l="l" t="t" r="r" b="b"/>
              <a:pathLst>
                <a:path w="210" h="211" extrusionOk="0">
                  <a:moveTo>
                    <a:pt x="1" y="147"/>
                  </a:moveTo>
                  <a:cubicBezTo>
                    <a:pt x="22" y="85"/>
                    <a:pt x="22" y="22"/>
                    <a:pt x="63" y="1"/>
                  </a:cubicBezTo>
                  <a:cubicBezTo>
                    <a:pt x="105" y="1"/>
                    <a:pt x="168" y="43"/>
                    <a:pt x="210" y="64"/>
                  </a:cubicBezTo>
                  <a:cubicBezTo>
                    <a:pt x="189" y="106"/>
                    <a:pt x="168" y="189"/>
                    <a:pt x="147" y="210"/>
                  </a:cubicBezTo>
                  <a:cubicBezTo>
                    <a:pt x="105" y="210"/>
                    <a:pt x="43" y="168"/>
                    <a:pt x="1" y="147"/>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Ink Free" panose="03080402000500000000" pitchFamily="66" charset="0"/>
              </a:endParaRPr>
            </a:p>
          </p:txBody>
        </p:sp>
        <p:sp>
          <p:nvSpPr>
            <p:cNvPr id="7242" name="Google Shape;7242;p42"/>
            <p:cNvSpPr/>
            <p:nvPr/>
          </p:nvSpPr>
          <p:spPr>
            <a:xfrm>
              <a:off x="5099200" y="4158875"/>
              <a:ext cx="5775" cy="5250"/>
            </a:xfrm>
            <a:custGeom>
              <a:avLst/>
              <a:gdLst/>
              <a:ahLst/>
              <a:cxnLst/>
              <a:rect l="l" t="t" r="r" b="b"/>
              <a:pathLst>
                <a:path w="231" h="210" extrusionOk="0">
                  <a:moveTo>
                    <a:pt x="231" y="63"/>
                  </a:moveTo>
                  <a:lnTo>
                    <a:pt x="168" y="209"/>
                  </a:lnTo>
                  <a:cubicBezTo>
                    <a:pt x="105" y="189"/>
                    <a:pt x="43" y="168"/>
                    <a:pt x="22" y="147"/>
                  </a:cubicBezTo>
                  <a:cubicBezTo>
                    <a:pt x="1" y="105"/>
                    <a:pt x="64" y="42"/>
                    <a:pt x="84"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Ink Free" panose="03080402000500000000" pitchFamily="66" charset="0"/>
              </a:endParaRPr>
            </a:p>
          </p:txBody>
        </p:sp>
        <p:sp>
          <p:nvSpPr>
            <p:cNvPr id="7243" name="Google Shape;7243;p42"/>
            <p:cNvSpPr/>
            <p:nvPr/>
          </p:nvSpPr>
          <p:spPr>
            <a:xfrm>
              <a:off x="5764575" y="4158875"/>
              <a:ext cx="5775" cy="5250"/>
            </a:xfrm>
            <a:custGeom>
              <a:avLst/>
              <a:gdLst/>
              <a:ahLst/>
              <a:cxnLst/>
              <a:rect l="l" t="t" r="r" b="b"/>
              <a:pathLst>
                <a:path w="231" h="210" extrusionOk="0">
                  <a:moveTo>
                    <a:pt x="231" y="63"/>
                  </a:moveTo>
                  <a:cubicBezTo>
                    <a:pt x="210" y="105"/>
                    <a:pt x="189" y="189"/>
                    <a:pt x="147" y="209"/>
                  </a:cubicBezTo>
                  <a:cubicBezTo>
                    <a:pt x="126" y="209"/>
                    <a:pt x="63" y="168"/>
                    <a:pt x="1" y="147"/>
                  </a:cubicBezTo>
                  <a:cubicBezTo>
                    <a:pt x="22" y="105"/>
                    <a:pt x="42" y="21"/>
                    <a:pt x="84" y="0"/>
                  </a:cubicBezTo>
                  <a:cubicBezTo>
                    <a:pt x="105" y="0"/>
                    <a:pt x="168" y="63"/>
                    <a:pt x="231" y="63"/>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Ink Free" panose="03080402000500000000" pitchFamily="66" charset="0"/>
              </a:endParaRPr>
            </a:p>
          </p:txBody>
        </p:sp>
      </p:gr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6012" y="1287171"/>
            <a:ext cx="3989581" cy="3856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7210">
                                            <p:txEl>
                                              <p:pRg st="0" end="0"/>
                                            </p:txEl>
                                          </p:spTgt>
                                        </p:tgtEl>
                                        <p:attrNameLst>
                                          <p:attrName>style.visibility</p:attrName>
                                        </p:attrNameLst>
                                      </p:cBhvr>
                                      <p:to>
                                        <p:strVal val="visible"/>
                                      </p:to>
                                    </p:set>
                                    <p:animEffect transition="in" filter="wipe(down)">
                                      <p:cBhvr>
                                        <p:cTn id="7" dur="580">
                                          <p:stCondLst>
                                            <p:cond delay="0"/>
                                          </p:stCondLst>
                                        </p:cTn>
                                        <p:tgtEl>
                                          <p:spTgt spid="7210">
                                            <p:txEl>
                                              <p:pRg st="0" end="0"/>
                                            </p:txEl>
                                          </p:spTgt>
                                        </p:tgtEl>
                                      </p:cBhvr>
                                    </p:animEffect>
                                    <p:anim calcmode="lin" valueType="num">
                                      <p:cBhvr>
                                        <p:cTn id="8" dur="1822" tmFilter="0,0; 0.14,0.36; 0.43,0.73; 0.71,0.91; 1.0,1.0">
                                          <p:stCondLst>
                                            <p:cond delay="0"/>
                                          </p:stCondLst>
                                        </p:cTn>
                                        <p:tgtEl>
                                          <p:spTgt spid="7210">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210">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210">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210">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210">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7210">
                                            <p:txEl>
                                              <p:pRg st="0" end="0"/>
                                            </p:txEl>
                                          </p:spTgt>
                                        </p:tgtEl>
                                      </p:cBhvr>
                                      <p:to x="100000" y="60000"/>
                                    </p:animScale>
                                    <p:animScale>
                                      <p:cBhvr>
                                        <p:cTn id="14" dur="166" decel="50000">
                                          <p:stCondLst>
                                            <p:cond delay="676"/>
                                          </p:stCondLst>
                                        </p:cTn>
                                        <p:tgtEl>
                                          <p:spTgt spid="7210">
                                            <p:txEl>
                                              <p:pRg st="0" end="0"/>
                                            </p:txEl>
                                          </p:spTgt>
                                        </p:tgtEl>
                                      </p:cBhvr>
                                      <p:to x="100000" y="100000"/>
                                    </p:animScale>
                                    <p:animScale>
                                      <p:cBhvr>
                                        <p:cTn id="15" dur="26">
                                          <p:stCondLst>
                                            <p:cond delay="1312"/>
                                          </p:stCondLst>
                                        </p:cTn>
                                        <p:tgtEl>
                                          <p:spTgt spid="7210">
                                            <p:txEl>
                                              <p:pRg st="0" end="0"/>
                                            </p:txEl>
                                          </p:spTgt>
                                        </p:tgtEl>
                                      </p:cBhvr>
                                      <p:to x="100000" y="80000"/>
                                    </p:animScale>
                                    <p:animScale>
                                      <p:cBhvr>
                                        <p:cTn id="16" dur="166" decel="50000">
                                          <p:stCondLst>
                                            <p:cond delay="1338"/>
                                          </p:stCondLst>
                                        </p:cTn>
                                        <p:tgtEl>
                                          <p:spTgt spid="7210">
                                            <p:txEl>
                                              <p:pRg st="0" end="0"/>
                                            </p:txEl>
                                          </p:spTgt>
                                        </p:tgtEl>
                                      </p:cBhvr>
                                      <p:to x="100000" y="100000"/>
                                    </p:animScale>
                                    <p:animScale>
                                      <p:cBhvr>
                                        <p:cTn id="17" dur="26">
                                          <p:stCondLst>
                                            <p:cond delay="1642"/>
                                          </p:stCondLst>
                                        </p:cTn>
                                        <p:tgtEl>
                                          <p:spTgt spid="7210">
                                            <p:txEl>
                                              <p:pRg st="0" end="0"/>
                                            </p:txEl>
                                          </p:spTgt>
                                        </p:tgtEl>
                                      </p:cBhvr>
                                      <p:to x="100000" y="90000"/>
                                    </p:animScale>
                                    <p:animScale>
                                      <p:cBhvr>
                                        <p:cTn id="18" dur="166" decel="50000">
                                          <p:stCondLst>
                                            <p:cond delay="1668"/>
                                          </p:stCondLst>
                                        </p:cTn>
                                        <p:tgtEl>
                                          <p:spTgt spid="7210">
                                            <p:txEl>
                                              <p:pRg st="0" end="0"/>
                                            </p:txEl>
                                          </p:spTgt>
                                        </p:tgtEl>
                                      </p:cBhvr>
                                      <p:to x="100000" y="100000"/>
                                    </p:animScale>
                                    <p:animScale>
                                      <p:cBhvr>
                                        <p:cTn id="19" dur="26">
                                          <p:stCondLst>
                                            <p:cond delay="1808"/>
                                          </p:stCondLst>
                                        </p:cTn>
                                        <p:tgtEl>
                                          <p:spTgt spid="7210">
                                            <p:txEl>
                                              <p:pRg st="0" end="0"/>
                                            </p:txEl>
                                          </p:spTgt>
                                        </p:tgtEl>
                                      </p:cBhvr>
                                      <p:to x="100000" y="95000"/>
                                    </p:animScale>
                                    <p:animScale>
                                      <p:cBhvr>
                                        <p:cTn id="20" dur="166" decel="50000">
                                          <p:stCondLst>
                                            <p:cond delay="1834"/>
                                          </p:stCondLst>
                                        </p:cTn>
                                        <p:tgtEl>
                                          <p:spTgt spid="7210">
                                            <p:txEl>
                                              <p:pRg st="0" end="0"/>
                                            </p:txEl>
                                          </p:spTgt>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7210">
                                            <p:txEl>
                                              <p:pRg st="1" end="1"/>
                                            </p:txEl>
                                          </p:spTgt>
                                        </p:tgtEl>
                                        <p:attrNameLst>
                                          <p:attrName>style.visibility</p:attrName>
                                        </p:attrNameLst>
                                      </p:cBhvr>
                                      <p:to>
                                        <p:strVal val="visible"/>
                                      </p:to>
                                    </p:set>
                                    <p:animEffect transition="in" filter="wipe(down)">
                                      <p:cBhvr>
                                        <p:cTn id="23" dur="580">
                                          <p:stCondLst>
                                            <p:cond delay="0"/>
                                          </p:stCondLst>
                                        </p:cTn>
                                        <p:tgtEl>
                                          <p:spTgt spid="7210">
                                            <p:txEl>
                                              <p:pRg st="1" end="1"/>
                                            </p:txEl>
                                          </p:spTgt>
                                        </p:tgtEl>
                                      </p:cBhvr>
                                    </p:animEffect>
                                    <p:anim calcmode="lin" valueType="num">
                                      <p:cBhvr>
                                        <p:cTn id="24" dur="1822" tmFilter="0,0; 0.14,0.36; 0.43,0.73; 0.71,0.91; 1.0,1.0">
                                          <p:stCondLst>
                                            <p:cond delay="0"/>
                                          </p:stCondLst>
                                        </p:cTn>
                                        <p:tgtEl>
                                          <p:spTgt spid="7210">
                                            <p:txEl>
                                              <p:pRg st="1" end="1"/>
                                            </p:txEl>
                                          </p:spTgt>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210">
                                            <p:txEl>
                                              <p:pRg st="1" end="1"/>
                                            </p:txEl>
                                          </p:spTgt>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210">
                                            <p:txEl>
                                              <p:pRg st="1" end="1"/>
                                            </p:txEl>
                                          </p:spTgt>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210">
                                            <p:txEl>
                                              <p:pRg st="1" end="1"/>
                                            </p:txEl>
                                          </p:spTgt>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210">
                                            <p:txEl>
                                              <p:pRg st="1" end="1"/>
                                            </p:txEl>
                                          </p:spTgt>
                                        </p:tgtEl>
                                        <p:attrNameLst>
                                          <p:attrName>ppt_y</p:attrName>
                                        </p:attrNameLst>
                                      </p:cBhvr>
                                      <p:tavLst>
                                        <p:tav tm="0" fmla="#ppt_y-sin(pi*$)/81">
                                          <p:val>
                                            <p:fltVal val="0"/>
                                          </p:val>
                                        </p:tav>
                                        <p:tav tm="100000">
                                          <p:val>
                                            <p:fltVal val="1"/>
                                          </p:val>
                                        </p:tav>
                                      </p:tavLst>
                                    </p:anim>
                                    <p:animScale>
                                      <p:cBhvr>
                                        <p:cTn id="29" dur="26">
                                          <p:stCondLst>
                                            <p:cond delay="650"/>
                                          </p:stCondLst>
                                        </p:cTn>
                                        <p:tgtEl>
                                          <p:spTgt spid="7210">
                                            <p:txEl>
                                              <p:pRg st="1" end="1"/>
                                            </p:txEl>
                                          </p:spTgt>
                                        </p:tgtEl>
                                      </p:cBhvr>
                                      <p:to x="100000" y="60000"/>
                                    </p:animScale>
                                    <p:animScale>
                                      <p:cBhvr>
                                        <p:cTn id="30" dur="166" decel="50000">
                                          <p:stCondLst>
                                            <p:cond delay="676"/>
                                          </p:stCondLst>
                                        </p:cTn>
                                        <p:tgtEl>
                                          <p:spTgt spid="7210">
                                            <p:txEl>
                                              <p:pRg st="1" end="1"/>
                                            </p:txEl>
                                          </p:spTgt>
                                        </p:tgtEl>
                                      </p:cBhvr>
                                      <p:to x="100000" y="100000"/>
                                    </p:animScale>
                                    <p:animScale>
                                      <p:cBhvr>
                                        <p:cTn id="31" dur="26">
                                          <p:stCondLst>
                                            <p:cond delay="1312"/>
                                          </p:stCondLst>
                                        </p:cTn>
                                        <p:tgtEl>
                                          <p:spTgt spid="7210">
                                            <p:txEl>
                                              <p:pRg st="1" end="1"/>
                                            </p:txEl>
                                          </p:spTgt>
                                        </p:tgtEl>
                                      </p:cBhvr>
                                      <p:to x="100000" y="80000"/>
                                    </p:animScale>
                                    <p:animScale>
                                      <p:cBhvr>
                                        <p:cTn id="32" dur="166" decel="50000">
                                          <p:stCondLst>
                                            <p:cond delay="1338"/>
                                          </p:stCondLst>
                                        </p:cTn>
                                        <p:tgtEl>
                                          <p:spTgt spid="7210">
                                            <p:txEl>
                                              <p:pRg st="1" end="1"/>
                                            </p:txEl>
                                          </p:spTgt>
                                        </p:tgtEl>
                                      </p:cBhvr>
                                      <p:to x="100000" y="100000"/>
                                    </p:animScale>
                                    <p:animScale>
                                      <p:cBhvr>
                                        <p:cTn id="33" dur="26">
                                          <p:stCondLst>
                                            <p:cond delay="1642"/>
                                          </p:stCondLst>
                                        </p:cTn>
                                        <p:tgtEl>
                                          <p:spTgt spid="7210">
                                            <p:txEl>
                                              <p:pRg st="1" end="1"/>
                                            </p:txEl>
                                          </p:spTgt>
                                        </p:tgtEl>
                                      </p:cBhvr>
                                      <p:to x="100000" y="90000"/>
                                    </p:animScale>
                                    <p:animScale>
                                      <p:cBhvr>
                                        <p:cTn id="34" dur="166" decel="50000">
                                          <p:stCondLst>
                                            <p:cond delay="1668"/>
                                          </p:stCondLst>
                                        </p:cTn>
                                        <p:tgtEl>
                                          <p:spTgt spid="7210">
                                            <p:txEl>
                                              <p:pRg st="1" end="1"/>
                                            </p:txEl>
                                          </p:spTgt>
                                        </p:tgtEl>
                                      </p:cBhvr>
                                      <p:to x="100000" y="100000"/>
                                    </p:animScale>
                                    <p:animScale>
                                      <p:cBhvr>
                                        <p:cTn id="35" dur="26">
                                          <p:stCondLst>
                                            <p:cond delay="1808"/>
                                          </p:stCondLst>
                                        </p:cTn>
                                        <p:tgtEl>
                                          <p:spTgt spid="7210">
                                            <p:txEl>
                                              <p:pRg st="1" end="1"/>
                                            </p:txEl>
                                          </p:spTgt>
                                        </p:tgtEl>
                                      </p:cBhvr>
                                      <p:to x="100000" y="95000"/>
                                    </p:animScale>
                                    <p:animScale>
                                      <p:cBhvr>
                                        <p:cTn id="36" dur="166" decel="50000">
                                          <p:stCondLst>
                                            <p:cond delay="1834"/>
                                          </p:stCondLst>
                                        </p:cTn>
                                        <p:tgtEl>
                                          <p:spTgt spid="7210">
                                            <p:txEl>
                                              <p:pRg st="1" end="1"/>
                                            </p:txEl>
                                          </p:spTgt>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7210">
                                            <p:txEl>
                                              <p:pRg st="2" end="2"/>
                                            </p:txEl>
                                          </p:spTgt>
                                        </p:tgtEl>
                                        <p:attrNameLst>
                                          <p:attrName>style.visibility</p:attrName>
                                        </p:attrNameLst>
                                      </p:cBhvr>
                                      <p:to>
                                        <p:strVal val="visible"/>
                                      </p:to>
                                    </p:set>
                                    <p:animEffect transition="in" filter="wipe(down)">
                                      <p:cBhvr>
                                        <p:cTn id="39" dur="580">
                                          <p:stCondLst>
                                            <p:cond delay="0"/>
                                          </p:stCondLst>
                                        </p:cTn>
                                        <p:tgtEl>
                                          <p:spTgt spid="7210">
                                            <p:txEl>
                                              <p:pRg st="2" end="2"/>
                                            </p:txEl>
                                          </p:spTgt>
                                        </p:tgtEl>
                                      </p:cBhvr>
                                    </p:animEffect>
                                    <p:anim calcmode="lin" valueType="num">
                                      <p:cBhvr>
                                        <p:cTn id="40" dur="1822" tmFilter="0,0; 0.14,0.36; 0.43,0.73; 0.71,0.91; 1.0,1.0">
                                          <p:stCondLst>
                                            <p:cond delay="0"/>
                                          </p:stCondLst>
                                        </p:cTn>
                                        <p:tgtEl>
                                          <p:spTgt spid="7210">
                                            <p:txEl>
                                              <p:pRg st="2" end="2"/>
                                            </p:txEl>
                                          </p:spTgt>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7210">
                                            <p:txEl>
                                              <p:pRg st="2" end="2"/>
                                            </p:txEl>
                                          </p:spTgt>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7210">
                                            <p:txEl>
                                              <p:pRg st="2" end="2"/>
                                            </p:txEl>
                                          </p:spTgt>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7210">
                                            <p:txEl>
                                              <p:pRg st="2" end="2"/>
                                            </p:txEl>
                                          </p:spTgt>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7210">
                                            <p:txEl>
                                              <p:pRg st="2" end="2"/>
                                            </p:txEl>
                                          </p:spTgt>
                                        </p:tgtEl>
                                        <p:attrNameLst>
                                          <p:attrName>ppt_y</p:attrName>
                                        </p:attrNameLst>
                                      </p:cBhvr>
                                      <p:tavLst>
                                        <p:tav tm="0" fmla="#ppt_y-sin(pi*$)/81">
                                          <p:val>
                                            <p:fltVal val="0"/>
                                          </p:val>
                                        </p:tav>
                                        <p:tav tm="100000">
                                          <p:val>
                                            <p:fltVal val="1"/>
                                          </p:val>
                                        </p:tav>
                                      </p:tavLst>
                                    </p:anim>
                                    <p:animScale>
                                      <p:cBhvr>
                                        <p:cTn id="45" dur="26">
                                          <p:stCondLst>
                                            <p:cond delay="650"/>
                                          </p:stCondLst>
                                        </p:cTn>
                                        <p:tgtEl>
                                          <p:spTgt spid="7210">
                                            <p:txEl>
                                              <p:pRg st="2" end="2"/>
                                            </p:txEl>
                                          </p:spTgt>
                                        </p:tgtEl>
                                      </p:cBhvr>
                                      <p:to x="100000" y="60000"/>
                                    </p:animScale>
                                    <p:animScale>
                                      <p:cBhvr>
                                        <p:cTn id="46" dur="166" decel="50000">
                                          <p:stCondLst>
                                            <p:cond delay="676"/>
                                          </p:stCondLst>
                                        </p:cTn>
                                        <p:tgtEl>
                                          <p:spTgt spid="7210">
                                            <p:txEl>
                                              <p:pRg st="2" end="2"/>
                                            </p:txEl>
                                          </p:spTgt>
                                        </p:tgtEl>
                                      </p:cBhvr>
                                      <p:to x="100000" y="100000"/>
                                    </p:animScale>
                                    <p:animScale>
                                      <p:cBhvr>
                                        <p:cTn id="47" dur="26">
                                          <p:stCondLst>
                                            <p:cond delay="1312"/>
                                          </p:stCondLst>
                                        </p:cTn>
                                        <p:tgtEl>
                                          <p:spTgt spid="7210">
                                            <p:txEl>
                                              <p:pRg st="2" end="2"/>
                                            </p:txEl>
                                          </p:spTgt>
                                        </p:tgtEl>
                                      </p:cBhvr>
                                      <p:to x="100000" y="80000"/>
                                    </p:animScale>
                                    <p:animScale>
                                      <p:cBhvr>
                                        <p:cTn id="48" dur="166" decel="50000">
                                          <p:stCondLst>
                                            <p:cond delay="1338"/>
                                          </p:stCondLst>
                                        </p:cTn>
                                        <p:tgtEl>
                                          <p:spTgt spid="7210">
                                            <p:txEl>
                                              <p:pRg st="2" end="2"/>
                                            </p:txEl>
                                          </p:spTgt>
                                        </p:tgtEl>
                                      </p:cBhvr>
                                      <p:to x="100000" y="100000"/>
                                    </p:animScale>
                                    <p:animScale>
                                      <p:cBhvr>
                                        <p:cTn id="49" dur="26">
                                          <p:stCondLst>
                                            <p:cond delay="1642"/>
                                          </p:stCondLst>
                                        </p:cTn>
                                        <p:tgtEl>
                                          <p:spTgt spid="7210">
                                            <p:txEl>
                                              <p:pRg st="2" end="2"/>
                                            </p:txEl>
                                          </p:spTgt>
                                        </p:tgtEl>
                                      </p:cBhvr>
                                      <p:to x="100000" y="90000"/>
                                    </p:animScale>
                                    <p:animScale>
                                      <p:cBhvr>
                                        <p:cTn id="50" dur="166" decel="50000">
                                          <p:stCondLst>
                                            <p:cond delay="1668"/>
                                          </p:stCondLst>
                                        </p:cTn>
                                        <p:tgtEl>
                                          <p:spTgt spid="7210">
                                            <p:txEl>
                                              <p:pRg st="2" end="2"/>
                                            </p:txEl>
                                          </p:spTgt>
                                        </p:tgtEl>
                                      </p:cBhvr>
                                      <p:to x="100000" y="100000"/>
                                    </p:animScale>
                                    <p:animScale>
                                      <p:cBhvr>
                                        <p:cTn id="51" dur="26">
                                          <p:stCondLst>
                                            <p:cond delay="1808"/>
                                          </p:stCondLst>
                                        </p:cTn>
                                        <p:tgtEl>
                                          <p:spTgt spid="7210">
                                            <p:txEl>
                                              <p:pRg st="2" end="2"/>
                                            </p:txEl>
                                          </p:spTgt>
                                        </p:tgtEl>
                                      </p:cBhvr>
                                      <p:to x="100000" y="95000"/>
                                    </p:animScale>
                                    <p:animScale>
                                      <p:cBhvr>
                                        <p:cTn id="52" dur="166" decel="50000">
                                          <p:stCondLst>
                                            <p:cond delay="1834"/>
                                          </p:stCondLst>
                                        </p:cTn>
                                        <p:tgtEl>
                                          <p:spTgt spid="7210">
                                            <p:txEl>
                                              <p:pRg st="2" end="2"/>
                                            </p:txEl>
                                          </p:spTgt>
                                        </p:tgtEl>
                                      </p:cBhvr>
                                      <p:to x="100000" y="100000"/>
                                    </p:animScale>
                                  </p:childTnLst>
                                </p:cTn>
                              </p:par>
                              <p:par>
                                <p:cTn id="53" presetID="26" presetClass="entr" presetSubtype="0" fill="hold" nodeType="withEffect">
                                  <p:stCondLst>
                                    <p:cond delay="0"/>
                                  </p:stCondLst>
                                  <p:childTnLst>
                                    <p:set>
                                      <p:cBhvr>
                                        <p:cTn id="54" dur="1" fill="hold">
                                          <p:stCondLst>
                                            <p:cond delay="0"/>
                                          </p:stCondLst>
                                        </p:cTn>
                                        <p:tgtEl>
                                          <p:spTgt spid="7210">
                                            <p:txEl>
                                              <p:pRg st="3" end="3"/>
                                            </p:txEl>
                                          </p:spTgt>
                                        </p:tgtEl>
                                        <p:attrNameLst>
                                          <p:attrName>style.visibility</p:attrName>
                                        </p:attrNameLst>
                                      </p:cBhvr>
                                      <p:to>
                                        <p:strVal val="visible"/>
                                      </p:to>
                                    </p:set>
                                    <p:animEffect transition="in" filter="wipe(down)">
                                      <p:cBhvr>
                                        <p:cTn id="55" dur="580">
                                          <p:stCondLst>
                                            <p:cond delay="0"/>
                                          </p:stCondLst>
                                        </p:cTn>
                                        <p:tgtEl>
                                          <p:spTgt spid="7210">
                                            <p:txEl>
                                              <p:pRg st="3" end="3"/>
                                            </p:txEl>
                                          </p:spTgt>
                                        </p:tgtEl>
                                      </p:cBhvr>
                                    </p:animEffect>
                                    <p:anim calcmode="lin" valueType="num">
                                      <p:cBhvr>
                                        <p:cTn id="56" dur="1822" tmFilter="0,0; 0.14,0.36; 0.43,0.73; 0.71,0.91; 1.0,1.0">
                                          <p:stCondLst>
                                            <p:cond delay="0"/>
                                          </p:stCondLst>
                                        </p:cTn>
                                        <p:tgtEl>
                                          <p:spTgt spid="7210">
                                            <p:txEl>
                                              <p:pRg st="3" end="3"/>
                                            </p:txEl>
                                          </p:spTgt>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7210">
                                            <p:txEl>
                                              <p:pRg st="3" end="3"/>
                                            </p:txEl>
                                          </p:spTgt>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7210">
                                            <p:txEl>
                                              <p:pRg st="3" end="3"/>
                                            </p:txEl>
                                          </p:spTgt>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7210">
                                            <p:txEl>
                                              <p:pRg st="3" end="3"/>
                                            </p:txEl>
                                          </p:spTgt>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7210">
                                            <p:txEl>
                                              <p:pRg st="3" end="3"/>
                                            </p:txEl>
                                          </p:spTgt>
                                        </p:tgtEl>
                                        <p:attrNameLst>
                                          <p:attrName>ppt_y</p:attrName>
                                        </p:attrNameLst>
                                      </p:cBhvr>
                                      <p:tavLst>
                                        <p:tav tm="0" fmla="#ppt_y-sin(pi*$)/81">
                                          <p:val>
                                            <p:fltVal val="0"/>
                                          </p:val>
                                        </p:tav>
                                        <p:tav tm="100000">
                                          <p:val>
                                            <p:fltVal val="1"/>
                                          </p:val>
                                        </p:tav>
                                      </p:tavLst>
                                    </p:anim>
                                    <p:animScale>
                                      <p:cBhvr>
                                        <p:cTn id="61" dur="26">
                                          <p:stCondLst>
                                            <p:cond delay="650"/>
                                          </p:stCondLst>
                                        </p:cTn>
                                        <p:tgtEl>
                                          <p:spTgt spid="7210">
                                            <p:txEl>
                                              <p:pRg st="3" end="3"/>
                                            </p:txEl>
                                          </p:spTgt>
                                        </p:tgtEl>
                                      </p:cBhvr>
                                      <p:to x="100000" y="60000"/>
                                    </p:animScale>
                                    <p:animScale>
                                      <p:cBhvr>
                                        <p:cTn id="62" dur="166" decel="50000">
                                          <p:stCondLst>
                                            <p:cond delay="676"/>
                                          </p:stCondLst>
                                        </p:cTn>
                                        <p:tgtEl>
                                          <p:spTgt spid="7210">
                                            <p:txEl>
                                              <p:pRg st="3" end="3"/>
                                            </p:txEl>
                                          </p:spTgt>
                                        </p:tgtEl>
                                      </p:cBhvr>
                                      <p:to x="100000" y="100000"/>
                                    </p:animScale>
                                    <p:animScale>
                                      <p:cBhvr>
                                        <p:cTn id="63" dur="26">
                                          <p:stCondLst>
                                            <p:cond delay="1312"/>
                                          </p:stCondLst>
                                        </p:cTn>
                                        <p:tgtEl>
                                          <p:spTgt spid="7210">
                                            <p:txEl>
                                              <p:pRg st="3" end="3"/>
                                            </p:txEl>
                                          </p:spTgt>
                                        </p:tgtEl>
                                      </p:cBhvr>
                                      <p:to x="100000" y="80000"/>
                                    </p:animScale>
                                    <p:animScale>
                                      <p:cBhvr>
                                        <p:cTn id="64" dur="166" decel="50000">
                                          <p:stCondLst>
                                            <p:cond delay="1338"/>
                                          </p:stCondLst>
                                        </p:cTn>
                                        <p:tgtEl>
                                          <p:spTgt spid="7210">
                                            <p:txEl>
                                              <p:pRg st="3" end="3"/>
                                            </p:txEl>
                                          </p:spTgt>
                                        </p:tgtEl>
                                      </p:cBhvr>
                                      <p:to x="100000" y="100000"/>
                                    </p:animScale>
                                    <p:animScale>
                                      <p:cBhvr>
                                        <p:cTn id="65" dur="26">
                                          <p:stCondLst>
                                            <p:cond delay="1642"/>
                                          </p:stCondLst>
                                        </p:cTn>
                                        <p:tgtEl>
                                          <p:spTgt spid="7210">
                                            <p:txEl>
                                              <p:pRg st="3" end="3"/>
                                            </p:txEl>
                                          </p:spTgt>
                                        </p:tgtEl>
                                      </p:cBhvr>
                                      <p:to x="100000" y="90000"/>
                                    </p:animScale>
                                    <p:animScale>
                                      <p:cBhvr>
                                        <p:cTn id="66" dur="166" decel="50000">
                                          <p:stCondLst>
                                            <p:cond delay="1668"/>
                                          </p:stCondLst>
                                        </p:cTn>
                                        <p:tgtEl>
                                          <p:spTgt spid="7210">
                                            <p:txEl>
                                              <p:pRg st="3" end="3"/>
                                            </p:txEl>
                                          </p:spTgt>
                                        </p:tgtEl>
                                      </p:cBhvr>
                                      <p:to x="100000" y="100000"/>
                                    </p:animScale>
                                    <p:animScale>
                                      <p:cBhvr>
                                        <p:cTn id="67" dur="26">
                                          <p:stCondLst>
                                            <p:cond delay="1808"/>
                                          </p:stCondLst>
                                        </p:cTn>
                                        <p:tgtEl>
                                          <p:spTgt spid="7210">
                                            <p:txEl>
                                              <p:pRg st="3" end="3"/>
                                            </p:txEl>
                                          </p:spTgt>
                                        </p:tgtEl>
                                      </p:cBhvr>
                                      <p:to x="100000" y="95000"/>
                                    </p:animScale>
                                    <p:animScale>
                                      <p:cBhvr>
                                        <p:cTn id="68" dur="166" decel="50000">
                                          <p:stCondLst>
                                            <p:cond delay="1834"/>
                                          </p:stCondLst>
                                        </p:cTn>
                                        <p:tgtEl>
                                          <p:spTgt spid="7210">
                                            <p:txEl>
                                              <p:pRg st="3" end="3"/>
                                            </p:txEl>
                                          </p:spTgt>
                                        </p:tgtEl>
                                      </p:cBhvr>
                                      <p:to x="100000" y="100000"/>
                                    </p:animScale>
                                  </p:childTnLst>
                                </p:cTn>
                              </p:par>
                              <p:par>
                                <p:cTn id="69" presetID="26" presetClass="entr" presetSubtype="0" fill="hold" nodeType="withEffect">
                                  <p:stCondLst>
                                    <p:cond delay="0"/>
                                  </p:stCondLst>
                                  <p:childTnLst>
                                    <p:set>
                                      <p:cBhvr>
                                        <p:cTn id="70" dur="1" fill="hold">
                                          <p:stCondLst>
                                            <p:cond delay="0"/>
                                          </p:stCondLst>
                                        </p:cTn>
                                        <p:tgtEl>
                                          <p:spTgt spid="7210">
                                            <p:txEl>
                                              <p:pRg st="4" end="4"/>
                                            </p:txEl>
                                          </p:spTgt>
                                        </p:tgtEl>
                                        <p:attrNameLst>
                                          <p:attrName>style.visibility</p:attrName>
                                        </p:attrNameLst>
                                      </p:cBhvr>
                                      <p:to>
                                        <p:strVal val="visible"/>
                                      </p:to>
                                    </p:set>
                                    <p:animEffect transition="in" filter="wipe(down)">
                                      <p:cBhvr>
                                        <p:cTn id="71" dur="580">
                                          <p:stCondLst>
                                            <p:cond delay="0"/>
                                          </p:stCondLst>
                                        </p:cTn>
                                        <p:tgtEl>
                                          <p:spTgt spid="7210">
                                            <p:txEl>
                                              <p:pRg st="4" end="4"/>
                                            </p:txEl>
                                          </p:spTgt>
                                        </p:tgtEl>
                                      </p:cBhvr>
                                    </p:animEffect>
                                    <p:anim calcmode="lin" valueType="num">
                                      <p:cBhvr>
                                        <p:cTn id="72" dur="1822" tmFilter="0,0; 0.14,0.36; 0.43,0.73; 0.71,0.91; 1.0,1.0">
                                          <p:stCondLst>
                                            <p:cond delay="0"/>
                                          </p:stCondLst>
                                        </p:cTn>
                                        <p:tgtEl>
                                          <p:spTgt spid="7210">
                                            <p:txEl>
                                              <p:pRg st="4" end="4"/>
                                            </p:txEl>
                                          </p:spTgt>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7210">
                                            <p:txEl>
                                              <p:pRg st="4" end="4"/>
                                            </p:txEl>
                                          </p:spTgt>
                                        </p:tgtEl>
                                        <p:attrNameLst>
                                          <p:attrName>ppt_y</p:attrName>
                                        </p:attrNameLst>
                                      </p:cBhvr>
                                      <p:tavLst>
                                        <p:tav tm="0" fmla="#ppt_y-sin(pi*$)/3">
                                          <p:val>
                                            <p:fltVal val="0.5"/>
                                          </p:val>
                                        </p:tav>
                                        <p:tav tm="100000">
                                          <p:val>
                                            <p:fltVal val="1"/>
                                          </p:val>
                                        </p:tav>
                                      </p:tavLst>
                                    </p:anim>
                                    <p:anim calcmode="lin" valueType="num">
                                      <p:cBhvr>
                                        <p:cTn id="74" dur="664" tmFilter="0, 0; 0.125,0.2665; 0.25,0.4; 0.375,0.465; 0.5,0.5;  0.625,0.535; 0.75,0.6; 0.875,0.7335; 1,1">
                                          <p:stCondLst>
                                            <p:cond delay="664"/>
                                          </p:stCondLst>
                                        </p:cTn>
                                        <p:tgtEl>
                                          <p:spTgt spid="7210">
                                            <p:txEl>
                                              <p:pRg st="4" end="4"/>
                                            </p:txEl>
                                          </p:spTgt>
                                        </p:tgtEl>
                                        <p:attrNameLst>
                                          <p:attrName>ppt_y</p:attrName>
                                        </p:attrNameLst>
                                      </p:cBhvr>
                                      <p:tavLst>
                                        <p:tav tm="0" fmla="#ppt_y-sin(pi*$)/9">
                                          <p:val>
                                            <p:fltVal val="0"/>
                                          </p:val>
                                        </p:tav>
                                        <p:tav tm="100000">
                                          <p:val>
                                            <p:fltVal val="1"/>
                                          </p:val>
                                        </p:tav>
                                      </p:tavLst>
                                    </p:anim>
                                    <p:anim calcmode="lin" valueType="num">
                                      <p:cBhvr>
                                        <p:cTn id="75" dur="332" tmFilter="0, 0; 0.125,0.2665; 0.25,0.4; 0.375,0.465; 0.5,0.5;  0.625,0.535; 0.75,0.6; 0.875,0.7335; 1,1">
                                          <p:stCondLst>
                                            <p:cond delay="1324"/>
                                          </p:stCondLst>
                                        </p:cTn>
                                        <p:tgtEl>
                                          <p:spTgt spid="7210">
                                            <p:txEl>
                                              <p:pRg st="4" end="4"/>
                                            </p:txEl>
                                          </p:spTgt>
                                        </p:tgtEl>
                                        <p:attrNameLst>
                                          <p:attrName>ppt_y</p:attrName>
                                        </p:attrNameLst>
                                      </p:cBhvr>
                                      <p:tavLst>
                                        <p:tav tm="0" fmla="#ppt_y-sin(pi*$)/27">
                                          <p:val>
                                            <p:fltVal val="0"/>
                                          </p:val>
                                        </p:tav>
                                        <p:tav tm="100000">
                                          <p:val>
                                            <p:fltVal val="1"/>
                                          </p:val>
                                        </p:tav>
                                      </p:tavLst>
                                    </p:anim>
                                    <p:anim calcmode="lin" valueType="num">
                                      <p:cBhvr>
                                        <p:cTn id="76" dur="164" tmFilter="0, 0; 0.125,0.2665; 0.25,0.4; 0.375,0.465; 0.5,0.5;  0.625,0.535; 0.75,0.6; 0.875,0.7335; 1,1">
                                          <p:stCondLst>
                                            <p:cond delay="1656"/>
                                          </p:stCondLst>
                                        </p:cTn>
                                        <p:tgtEl>
                                          <p:spTgt spid="7210">
                                            <p:txEl>
                                              <p:pRg st="4" end="4"/>
                                            </p:txEl>
                                          </p:spTgt>
                                        </p:tgtEl>
                                        <p:attrNameLst>
                                          <p:attrName>ppt_y</p:attrName>
                                        </p:attrNameLst>
                                      </p:cBhvr>
                                      <p:tavLst>
                                        <p:tav tm="0" fmla="#ppt_y-sin(pi*$)/81">
                                          <p:val>
                                            <p:fltVal val="0"/>
                                          </p:val>
                                        </p:tav>
                                        <p:tav tm="100000">
                                          <p:val>
                                            <p:fltVal val="1"/>
                                          </p:val>
                                        </p:tav>
                                      </p:tavLst>
                                    </p:anim>
                                    <p:animScale>
                                      <p:cBhvr>
                                        <p:cTn id="77" dur="26">
                                          <p:stCondLst>
                                            <p:cond delay="650"/>
                                          </p:stCondLst>
                                        </p:cTn>
                                        <p:tgtEl>
                                          <p:spTgt spid="7210">
                                            <p:txEl>
                                              <p:pRg st="4" end="4"/>
                                            </p:txEl>
                                          </p:spTgt>
                                        </p:tgtEl>
                                      </p:cBhvr>
                                      <p:to x="100000" y="60000"/>
                                    </p:animScale>
                                    <p:animScale>
                                      <p:cBhvr>
                                        <p:cTn id="78" dur="166" decel="50000">
                                          <p:stCondLst>
                                            <p:cond delay="676"/>
                                          </p:stCondLst>
                                        </p:cTn>
                                        <p:tgtEl>
                                          <p:spTgt spid="7210">
                                            <p:txEl>
                                              <p:pRg st="4" end="4"/>
                                            </p:txEl>
                                          </p:spTgt>
                                        </p:tgtEl>
                                      </p:cBhvr>
                                      <p:to x="100000" y="100000"/>
                                    </p:animScale>
                                    <p:animScale>
                                      <p:cBhvr>
                                        <p:cTn id="79" dur="26">
                                          <p:stCondLst>
                                            <p:cond delay="1312"/>
                                          </p:stCondLst>
                                        </p:cTn>
                                        <p:tgtEl>
                                          <p:spTgt spid="7210">
                                            <p:txEl>
                                              <p:pRg st="4" end="4"/>
                                            </p:txEl>
                                          </p:spTgt>
                                        </p:tgtEl>
                                      </p:cBhvr>
                                      <p:to x="100000" y="80000"/>
                                    </p:animScale>
                                    <p:animScale>
                                      <p:cBhvr>
                                        <p:cTn id="80" dur="166" decel="50000">
                                          <p:stCondLst>
                                            <p:cond delay="1338"/>
                                          </p:stCondLst>
                                        </p:cTn>
                                        <p:tgtEl>
                                          <p:spTgt spid="7210">
                                            <p:txEl>
                                              <p:pRg st="4" end="4"/>
                                            </p:txEl>
                                          </p:spTgt>
                                        </p:tgtEl>
                                      </p:cBhvr>
                                      <p:to x="100000" y="100000"/>
                                    </p:animScale>
                                    <p:animScale>
                                      <p:cBhvr>
                                        <p:cTn id="81" dur="26">
                                          <p:stCondLst>
                                            <p:cond delay="1642"/>
                                          </p:stCondLst>
                                        </p:cTn>
                                        <p:tgtEl>
                                          <p:spTgt spid="7210">
                                            <p:txEl>
                                              <p:pRg st="4" end="4"/>
                                            </p:txEl>
                                          </p:spTgt>
                                        </p:tgtEl>
                                      </p:cBhvr>
                                      <p:to x="100000" y="90000"/>
                                    </p:animScale>
                                    <p:animScale>
                                      <p:cBhvr>
                                        <p:cTn id="82" dur="166" decel="50000">
                                          <p:stCondLst>
                                            <p:cond delay="1668"/>
                                          </p:stCondLst>
                                        </p:cTn>
                                        <p:tgtEl>
                                          <p:spTgt spid="7210">
                                            <p:txEl>
                                              <p:pRg st="4" end="4"/>
                                            </p:txEl>
                                          </p:spTgt>
                                        </p:tgtEl>
                                      </p:cBhvr>
                                      <p:to x="100000" y="100000"/>
                                    </p:animScale>
                                    <p:animScale>
                                      <p:cBhvr>
                                        <p:cTn id="83" dur="26">
                                          <p:stCondLst>
                                            <p:cond delay="1808"/>
                                          </p:stCondLst>
                                        </p:cTn>
                                        <p:tgtEl>
                                          <p:spTgt spid="7210">
                                            <p:txEl>
                                              <p:pRg st="4" end="4"/>
                                            </p:txEl>
                                          </p:spTgt>
                                        </p:tgtEl>
                                      </p:cBhvr>
                                      <p:to x="100000" y="95000"/>
                                    </p:animScale>
                                    <p:animScale>
                                      <p:cBhvr>
                                        <p:cTn id="84" dur="166" decel="50000">
                                          <p:stCondLst>
                                            <p:cond delay="1834"/>
                                          </p:stCondLst>
                                        </p:cTn>
                                        <p:tgtEl>
                                          <p:spTgt spid="7210">
                                            <p:txEl>
                                              <p:pRg st="4" end="4"/>
                                            </p:txEl>
                                          </p:spTgt>
                                        </p:tgtEl>
                                      </p:cBhvr>
                                      <p:to x="100000" y="100000"/>
                                    </p:animScale>
                                  </p:childTnLst>
                                </p:cTn>
                              </p:par>
                              <p:par>
                                <p:cTn id="85" presetID="26" presetClass="entr" presetSubtype="0" fill="hold" nodeType="withEffect">
                                  <p:stCondLst>
                                    <p:cond delay="0"/>
                                  </p:stCondLst>
                                  <p:childTnLst>
                                    <p:set>
                                      <p:cBhvr>
                                        <p:cTn id="86" dur="1" fill="hold">
                                          <p:stCondLst>
                                            <p:cond delay="0"/>
                                          </p:stCondLst>
                                        </p:cTn>
                                        <p:tgtEl>
                                          <p:spTgt spid="7210">
                                            <p:txEl>
                                              <p:pRg st="6" end="6"/>
                                            </p:txEl>
                                          </p:spTgt>
                                        </p:tgtEl>
                                        <p:attrNameLst>
                                          <p:attrName>style.visibility</p:attrName>
                                        </p:attrNameLst>
                                      </p:cBhvr>
                                      <p:to>
                                        <p:strVal val="visible"/>
                                      </p:to>
                                    </p:set>
                                    <p:animEffect transition="in" filter="wipe(down)">
                                      <p:cBhvr>
                                        <p:cTn id="87" dur="580">
                                          <p:stCondLst>
                                            <p:cond delay="0"/>
                                          </p:stCondLst>
                                        </p:cTn>
                                        <p:tgtEl>
                                          <p:spTgt spid="7210">
                                            <p:txEl>
                                              <p:pRg st="6" end="6"/>
                                            </p:txEl>
                                          </p:spTgt>
                                        </p:tgtEl>
                                      </p:cBhvr>
                                    </p:animEffect>
                                    <p:anim calcmode="lin" valueType="num">
                                      <p:cBhvr>
                                        <p:cTn id="88" dur="1822" tmFilter="0,0; 0.14,0.36; 0.43,0.73; 0.71,0.91; 1.0,1.0">
                                          <p:stCondLst>
                                            <p:cond delay="0"/>
                                          </p:stCondLst>
                                        </p:cTn>
                                        <p:tgtEl>
                                          <p:spTgt spid="7210">
                                            <p:txEl>
                                              <p:pRg st="6" end="6"/>
                                            </p:txEl>
                                          </p:spTgt>
                                        </p:tgtEl>
                                        <p:attrNameLst>
                                          <p:attrName>ppt_x</p:attrName>
                                        </p:attrNameLst>
                                      </p:cBhvr>
                                      <p:tavLst>
                                        <p:tav tm="0">
                                          <p:val>
                                            <p:strVal val="#ppt_x-0.25"/>
                                          </p:val>
                                        </p:tav>
                                        <p:tav tm="100000">
                                          <p:val>
                                            <p:strVal val="#ppt_x"/>
                                          </p:val>
                                        </p:tav>
                                      </p:tavLst>
                                    </p:anim>
                                    <p:anim calcmode="lin" valueType="num">
                                      <p:cBhvr>
                                        <p:cTn id="89" dur="664" tmFilter="0.0,0.0; 0.25,0.07; 0.50,0.2; 0.75,0.467; 1.0,1.0">
                                          <p:stCondLst>
                                            <p:cond delay="0"/>
                                          </p:stCondLst>
                                        </p:cTn>
                                        <p:tgtEl>
                                          <p:spTgt spid="7210">
                                            <p:txEl>
                                              <p:pRg st="6" end="6"/>
                                            </p:txEl>
                                          </p:spTgt>
                                        </p:tgtEl>
                                        <p:attrNameLst>
                                          <p:attrName>ppt_y</p:attrName>
                                        </p:attrNameLst>
                                      </p:cBhvr>
                                      <p:tavLst>
                                        <p:tav tm="0" fmla="#ppt_y-sin(pi*$)/3">
                                          <p:val>
                                            <p:fltVal val="0.5"/>
                                          </p:val>
                                        </p:tav>
                                        <p:tav tm="100000">
                                          <p:val>
                                            <p:fltVal val="1"/>
                                          </p:val>
                                        </p:tav>
                                      </p:tavLst>
                                    </p:anim>
                                    <p:anim calcmode="lin" valueType="num">
                                      <p:cBhvr>
                                        <p:cTn id="90" dur="664" tmFilter="0, 0; 0.125,0.2665; 0.25,0.4; 0.375,0.465; 0.5,0.5;  0.625,0.535; 0.75,0.6; 0.875,0.7335; 1,1">
                                          <p:stCondLst>
                                            <p:cond delay="664"/>
                                          </p:stCondLst>
                                        </p:cTn>
                                        <p:tgtEl>
                                          <p:spTgt spid="7210">
                                            <p:txEl>
                                              <p:pRg st="6" end="6"/>
                                            </p:txEl>
                                          </p:spTgt>
                                        </p:tgtEl>
                                        <p:attrNameLst>
                                          <p:attrName>ppt_y</p:attrName>
                                        </p:attrNameLst>
                                      </p:cBhvr>
                                      <p:tavLst>
                                        <p:tav tm="0" fmla="#ppt_y-sin(pi*$)/9">
                                          <p:val>
                                            <p:fltVal val="0"/>
                                          </p:val>
                                        </p:tav>
                                        <p:tav tm="100000">
                                          <p:val>
                                            <p:fltVal val="1"/>
                                          </p:val>
                                        </p:tav>
                                      </p:tavLst>
                                    </p:anim>
                                    <p:anim calcmode="lin" valueType="num">
                                      <p:cBhvr>
                                        <p:cTn id="91" dur="332" tmFilter="0, 0; 0.125,0.2665; 0.25,0.4; 0.375,0.465; 0.5,0.5;  0.625,0.535; 0.75,0.6; 0.875,0.7335; 1,1">
                                          <p:stCondLst>
                                            <p:cond delay="1324"/>
                                          </p:stCondLst>
                                        </p:cTn>
                                        <p:tgtEl>
                                          <p:spTgt spid="7210">
                                            <p:txEl>
                                              <p:pRg st="6" end="6"/>
                                            </p:txEl>
                                          </p:spTgt>
                                        </p:tgtEl>
                                        <p:attrNameLst>
                                          <p:attrName>ppt_y</p:attrName>
                                        </p:attrNameLst>
                                      </p:cBhvr>
                                      <p:tavLst>
                                        <p:tav tm="0" fmla="#ppt_y-sin(pi*$)/27">
                                          <p:val>
                                            <p:fltVal val="0"/>
                                          </p:val>
                                        </p:tav>
                                        <p:tav tm="100000">
                                          <p:val>
                                            <p:fltVal val="1"/>
                                          </p:val>
                                        </p:tav>
                                      </p:tavLst>
                                    </p:anim>
                                    <p:anim calcmode="lin" valueType="num">
                                      <p:cBhvr>
                                        <p:cTn id="92" dur="164" tmFilter="0, 0; 0.125,0.2665; 0.25,0.4; 0.375,0.465; 0.5,0.5;  0.625,0.535; 0.75,0.6; 0.875,0.7335; 1,1">
                                          <p:stCondLst>
                                            <p:cond delay="1656"/>
                                          </p:stCondLst>
                                        </p:cTn>
                                        <p:tgtEl>
                                          <p:spTgt spid="7210">
                                            <p:txEl>
                                              <p:pRg st="6" end="6"/>
                                            </p:txEl>
                                          </p:spTgt>
                                        </p:tgtEl>
                                        <p:attrNameLst>
                                          <p:attrName>ppt_y</p:attrName>
                                        </p:attrNameLst>
                                      </p:cBhvr>
                                      <p:tavLst>
                                        <p:tav tm="0" fmla="#ppt_y-sin(pi*$)/81">
                                          <p:val>
                                            <p:fltVal val="0"/>
                                          </p:val>
                                        </p:tav>
                                        <p:tav tm="100000">
                                          <p:val>
                                            <p:fltVal val="1"/>
                                          </p:val>
                                        </p:tav>
                                      </p:tavLst>
                                    </p:anim>
                                    <p:animScale>
                                      <p:cBhvr>
                                        <p:cTn id="93" dur="26">
                                          <p:stCondLst>
                                            <p:cond delay="650"/>
                                          </p:stCondLst>
                                        </p:cTn>
                                        <p:tgtEl>
                                          <p:spTgt spid="7210">
                                            <p:txEl>
                                              <p:pRg st="6" end="6"/>
                                            </p:txEl>
                                          </p:spTgt>
                                        </p:tgtEl>
                                      </p:cBhvr>
                                      <p:to x="100000" y="60000"/>
                                    </p:animScale>
                                    <p:animScale>
                                      <p:cBhvr>
                                        <p:cTn id="94" dur="166" decel="50000">
                                          <p:stCondLst>
                                            <p:cond delay="676"/>
                                          </p:stCondLst>
                                        </p:cTn>
                                        <p:tgtEl>
                                          <p:spTgt spid="7210">
                                            <p:txEl>
                                              <p:pRg st="6" end="6"/>
                                            </p:txEl>
                                          </p:spTgt>
                                        </p:tgtEl>
                                      </p:cBhvr>
                                      <p:to x="100000" y="100000"/>
                                    </p:animScale>
                                    <p:animScale>
                                      <p:cBhvr>
                                        <p:cTn id="95" dur="26">
                                          <p:stCondLst>
                                            <p:cond delay="1312"/>
                                          </p:stCondLst>
                                        </p:cTn>
                                        <p:tgtEl>
                                          <p:spTgt spid="7210">
                                            <p:txEl>
                                              <p:pRg st="6" end="6"/>
                                            </p:txEl>
                                          </p:spTgt>
                                        </p:tgtEl>
                                      </p:cBhvr>
                                      <p:to x="100000" y="80000"/>
                                    </p:animScale>
                                    <p:animScale>
                                      <p:cBhvr>
                                        <p:cTn id="96" dur="166" decel="50000">
                                          <p:stCondLst>
                                            <p:cond delay="1338"/>
                                          </p:stCondLst>
                                        </p:cTn>
                                        <p:tgtEl>
                                          <p:spTgt spid="7210">
                                            <p:txEl>
                                              <p:pRg st="6" end="6"/>
                                            </p:txEl>
                                          </p:spTgt>
                                        </p:tgtEl>
                                      </p:cBhvr>
                                      <p:to x="100000" y="100000"/>
                                    </p:animScale>
                                    <p:animScale>
                                      <p:cBhvr>
                                        <p:cTn id="97" dur="26">
                                          <p:stCondLst>
                                            <p:cond delay="1642"/>
                                          </p:stCondLst>
                                        </p:cTn>
                                        <p:tgtEl>
                                          <p:spTgt spid="7210">
                                            <p:txEl>
                                              <p:pRg st="6" end="6"/>
                                            </p:txEl>
                                          </p:spTgt>
                                        </p:tgtEl>
                                      </p:cBhvr>
                                      <p:to x="100000" y="90000"/>
                                    </p:animScale>
                                    <p:animScale>
                                      <p:cBhvr>
                                        <p:cTn id="98" dur="166" decel="50000">
                                          <p:stCondLst>
                                            <p:cond delay="1668"/>
                                          </p:stCondLst>
                                        </p:cTn>
                                        <p:tgtEl>
                                          <p:spTgt spid="7210">
                                            <p:txEl>
                                              <p:pRg st="6" end="6"/>
                                            </p:txEl>
                                          </p:spTgt>
                                        </p:tgtEl>
                                      </p:cBhvr>
                                      <p:to x="100000" y="100000"/>
                                    </p:animScale>
                                    <p:animScale>
                                      <p:cBhvr>
                                        <p:cTn id="99" dur="26">
                                          <p:stCondLst>
                                            <p:cond delay="1808"/>
                                          </p:stCondLst>
                                        </p:cTn>
                                        <p:tgtEl>
                                          <p:spTgt spid="7210">
                                            <p:txEl>
                                              <p:pRg st="6" end="6"/>
                                            </p:txEl>
                                          </p:spTgt>
                                        </p:tgtEl>
                                      </p:cBhvr>
                                      <p:to x="100000" y="95000"/>
                                    </p:animScale>
                                    <p:animScale>
                                      <p:cBhvr>
                                        <p:cTn id="100" dur="166" decel="50000">
                                          <p:stCondLst>
                                            <p:cond delay="1834"/>
                                          </p:stCondLst>
                                        </p:cTn>
                                        <p:tgtEl>
                                          <p:spTgt spid="7210">
                                            <p:txEl>
                                              <p:pRg st="6" end="6"/>
                                            </p:txEl>
                                          </p:spTgt>
                                        </p:tgtEl>
                                      </p:cBhvr>
                                      <p:to x="100000" y="100000"/>
                                    </p:animScale>
                                  </p:childTnLst>
                                </p:cTn>
                              </p:par>
                              <p:par>
                                <p:cTn id="101" presetID="26" presetClass="entr" presetSubtype="0" fill="hold" nodeType="withEffect">
                                  <p:stCondLst>
                                    <p:cond delay="0"/>
                                  </p:stCondLst>
                                  <p:childTnLst>
                                    <p:set>
                                      <p:cBhvr>
                                        <p:cTn id="102" dur="1" fill="hold">
                                          <p:stCondLst>
                                            <p:cond delay="0"/>
                                          </p:stCondLst>
                                        </p:cTn>
                                        <p:tgtEl>
                                          <p:spTgt spid="7210">
                                            <p:txEl>
                                              <p:pRg st="7" end="7"/>
                                            </p:txEl>
                                          </p:spTgt>
                                        </p:tgtEl>
                                        <p:attrNameLst>
                                          <p:attrName>style.visibility</p:attrName>
                                        </p:attrNameLst>
                                      </p:cBhvr>
                                      <p:to>
                                        <p:strVal val="visible"/>
                                      </p:to>
                                    </p:set>
                                    <p:animEffect transition="in" filter="wipe(down)">
                                      <p:cBhvr>
                                        <p:cTn id="103" dur="580">
                                          <p:stCondLst>
                                            <p:cond delay="0"/>
                                          </p:stCondLst>
                                        </p:cTn>
                                        <p:tgtEl>
                                          <p:spTgt spid="7210">
                                            <p:txEl>
                                              <p:pRg st="7" end="7"/>
                                            </p:txEl>
                                          </p:spTgt>
                                        </p:tgtEl>
                                      </p:cBhvr>
                                    </p:animEffect>
                                    <p:anim calcmode="lin" valueType="num">
                                      <p:cBhvr>
                                        <p:cTn id="104" dur="1822" tmFilter="0,0; 0.14,0.36; 0.43,0.73; 0.71,0.91; 1.0,1.0">
                                          <p:stCondLst>
                                            <p:cond delay="0"/>
                                          </p:stCondLst>
                                        </p:cTn>
                                        <p:tgtEl>
                                          <p:spTgt spid="7210">
                                            <p:txEl>
                                              <p:pRg st="7" end="7"/>
                                            </p:txEl>
                                          </p:spTgt>
                                        </p:tgtEl>
                                        <p:attrNameLst>
                                          <p:attrName>ppt_x</p:attrName>
                                        </p:attrNameLst>
                                      </p:cBhvr>
                                      <p:tavLst>
                                        <p:tav tm="0">
                                          <p:val>
                                            <p:strVal val="#ppt_x-0.25"/>
                                          </p:val>
                                        </p:tav>
                                        <p:tav tm="100000">
                                          <p:val>
                                            <p:strVal val="#ppt_x"/>
                                          </p:val>
                                        </p:tav>
                                      </p:tavLst>
                                    </p:anim>
                                    <p:anim calcmode="lin" valueType="num">
                                      <p:cBhvr>
                                        <p:cTn id="105" dur="664" tmFilter="0.0,0.0; 0.25,0.07; 0.50,0.2; 0.75,0.467; 1.0,1.0">
                                          <p:stCondLst>
                                            <p:cond delay="0"/>
                                          </p:stCondLst>
                                        </p:cTn>
                                        <p:tgtEl>
                                          <p:spTgt spid="7210">
                                            <p:txEl>
                                              <p:pRg st="7" end="7"/>
                                            </p:txEl>
                                          </p:spTgt>
                                        </p:tgtEl>
                                        <p:attrNameLst>
                                          <p:attrName>ppt_y</p:attrName>
                                        </p:attrNameLst>
                                      </p:cBhvr>
                                      <p:tavLst>
                                        <p:tav tm="0" fmla="#ppt_y-sin(pi*$)/3">
                                          <p:val>
                                            <p:fltVal val="0.5"/>
                                          </p:val>
                                        </p:tav>
                                        <p:tav tm="100000">
                                          <p:val>
                                            <p:fltVal val="1"/>
                                          </p:val>
                                        </p:tav>
                                      </p:tavLst>
                                    </p:anim>
                                    <p:anim calcmode="lin" valueType="num">
                                      <p:cBhvr>
                                        <p:cTn id="106" dur="664" tmFilter="0, 0; 0.125,0.2665; 0.25,0.4; 0.375,0.465; 0.5,0.5;  0.625,0.535; 0.75,0.6; 0.875,0.7335; 1,1">
                                          <p:stCondLst>
                                            <p:cond delay="664"/>
                                          </p:stCondLst>
                                        </p:cTn>
                                        <p:tgtEl>
                                          <p:spTgt spid="7210">
                                            <p:txEl>
                                              <p:pRg st="7" end="7"/>
                                            </p:txEl>
                                          </p:spTgt>
                                        </p:tgtEl>
                                        <p:attrNameLst>
                                          <p:attrName>ppt_y</p:attrName>
                                        </p:attrNameLst>
                                      </p:cBhvr>
                                      <p:tavLst>
                                        <p:tav tm="0" fmla="#ppt_y-sin(pi*$)/9">
                                          <p:val>
                                            <p:fltVal val="0"/>
                                          </p:val>
                                        </p:tav>
                                        <p:tav tm="100000">
                                          <p:val>
                                            <p:fltVal val="1"/>
                                          </p:val>
                                        </p:tav>
                                      </p:tavLst>
                                    </p:anim>
                                    <p:anim calcmode="lin" valueType="num">
                                      <p:cBhvr>
                                        <p:cTn id="107" dur="332" tmFilter="0, 0; 0.125,0.2665; 0.25,0.4; 0.375,0.465; 0.5,0.5;  0.625,0.535; 0.75,0.6; 0.875,0.7335; 1,1">
                                          <p:stCondLst>
                                            <p:cond delay="1324"/>
                                          </p:stCondLst>
                                        </p:cTn>
                                        <p:tgtEl>
                                          <p:spTgt spid="7210">
                                            <p:txEl>
                                              <p:pRg st="7" end="7"/>
                                            </p:txEl>
                                          </p:spTgt>
                                        </p:tgtEl>
                                        <p:attrNameLst>
                                          <p:attrName>ppt_y</p:attrName>
                                        </p:attrNameLst>
                                      </p:cBhvr>
                                      <p:tavLst>
                                        <p:tav tm="0" fmla="#ppt_y-sin(pi*$)/27">
                                          <p:val>
                                            <p:fltVal val="0"/>
                                          </p:val>
                                        </p:tav>
                                        <p:tav tm="100000">
                                          <p:val>
                                            <p:fltVal val="1"/>
                                          </p:val>
                                        </p:tav>
                                      </p:tavLst>
                                    </p:anim>
                                    <p:anim calcmode="lin" valueType="num">
                                      <p:cBhvr>
                                        <p:cTn id="108" dur="164" tmFilter="0, 0; 0.125,0.2665; 0.25,0.4; 0.375,0.465; 0.5,0.5;  0.625,0.535; 0.75,0.6; 0.875,0.7335; 1,1">
                                          <p:stCondLst>
                                            <p:cond delay="1656"/>
                                          </p:stCondLst>
                                        </p:cTn>
                                        <p:tgtEl>
                                          <p:spTgt spid="7210">
                                            <p:txEl>
                                              <p:pRg st="7" end="7"/>
                                            </p:txEl>
                                          </p:spTgt>
                                        </p:tgtEl>
                                        <p:attrNameLst>
                                          <p:attrName>ppt_y</p:attrName>
                                        </p:attrNameLst>
                                      </p:cBhvr>
                                      <p:tavLst>
                                        <p:tav tm="0" fmla="#ppt_y-sin(pi*$)/81">
                                          <p:val>
                                            <p:fltVal val="0"/>
                                          </p:val>
                                        </p:tav>
                                        <p:tav tm="100000">
                                          <p:val>
                                            <p:fltVal val="1"/>
                                          </p:val>
                                        </p:tav>
                                      </p:tavLst>
                                    </p:anim>
                                    <p:animScale>
                                      <p:cBhvr>
                                        <p:cTn id="109" dur="26">
                                          <p:stCondLst>
                                            <p:cond delay="650"/>
                                          </p:stCondLst>
                                        </p:cTn>
                                        <p:tgtEl>
                                          <p:spTgt spid="7210">
                                            <p:txEl>
                                              <p:pRg st="7" end="7"/>
                                            </p:txEl>
                                          </p:spTgt>
                                        </p:tgtEl>
                                      </p:cBhvr>
                                      <p:to x="100000" y="60000"/>
                                    </p:animScale>
                                    <p:animScale>
                                      <p:cBhvr>
                                        <p:cTn id="110" dur="166" decel="50000">
                                          <p:stCondLst>
                                            <p:cond delay="676"/>
                                          </p:stCondLst>
                                        </p:cTn>
                                        <p:tgtEl>
                                          <p:spTgt spid="7210">
                                            <p:txEl>
                                              <p:pRg st="7" end="7"/>
                                            </p:txEl>
                                          </p:spTgt>
                                        </p:tgtEl>
                                      </p:cBhvr>
                                      <p:to x="100000" y="100000"/>
                                    </p:animScale>
                                    <p:animScale>
                                      <p:cBhvr>
                                        <p:cTn id="111" dur="26">
                                          <p:stCondLst>
                                            <p:cond delay="1312"/>
                                          </p:stCondLst>
                                        </p:cTn>
                                        <p:tgtEl>
                                          <p:spTgt spid="7210">
                                            <p:txEl>
                                              <p:pRg st="7" end="7"/>
                                            </p:txEl>
                                          </p:spTgt>
                                        </p:tgtEl>
                                      </p:cBhvr>
                                      <p:to x="100000" y="80000"/>
                                    </p:animScale>
                                    <p:animScale>
                                      <p:cBhvr>
                                        <p:cTn id="112" dur="166" decel="50000">
                                          <p:stCondLst>
                                            <p:cond delay="1338"/>
                                          </p:stCondLst>
                                        </p:cTn>
                                        <p:tgtEl>
                                          <p:spTgt spid="7210">
                                            <p:txEl>
                                              <p:pRg st="7" end="7"/>
                                            </p:txEl>
                                          </p:spTgt>
                                        </p:tgtEl>
                                      </p:cBhvr>
                                      <p:to x="100000" y="100000"/>
                                    </p:animScale>
                                    <p:animScale>
                                      <p:cBhvr>
                                        <p:cTn id="113" dur="26">
                                          <p:stCondLst>
                                            <p:cond delay="1642"/>
                                          </p:stCondLst>
                                        </p:cTn>
                                        <p:tgtEl>
                                          <p:spTgt spid="7210">
                                            <p:txEl>
                                              <p:pRg st="7" end="7"/>
                                            </p:txEl>
                                          </p:spTgt>
                                        </p:tgtEl>
                                      </p:cBhvr>
                                      <p:to x="100000" y="90000"/>
                                    </p:animScale>
                                    <p:animScale>
                                      <p:cBhvr>
                                        <p:cTn id="114" dur="166" decel="50000">
                                          <p:stCondLst>
                                            <p:cond delay="1668"/>
                                          </p:stCondLst>
                                        </p:cTn>
                                        <p:tgtEl>
                                          <p:spTgt spid="7210">
                                            <p:txEl>
                                              <p:pRg st="7" end="7"/>
                                            </p:txEl>
                                          </p:spTgt>
                                        </p:tgtEl>
                                      </p:cBhvr>
                                      <p:to x="100000" y="100000"/>
                                    </p:animScale>
                                    <p:animScale>
                                      <p:cBhvr>
                                        <p:cTn id="115" dur="26">
                                          <p:stCondLst>
                                            <p:cond delay="1808"/>
                                          </p:stCondLst>
                                        </p:cTn>
                                        <p:tgtEl>
                                          <p:spTgt spid="7210">
                                            <p:txEl>
                                              <p:pRg st="7" end="7"/>
                                            </p:txEl>
                                          </p:spTgt>
                                        </p:tgtEl>
                                      </p:cBhvr>
                                      <p:to x="100000" y="95000"/>
                                    </p:animScale>
                                    <p:animScale>
                                      <p:cBhvr>
                                        <p:cTn id="116" dur="166" decel="50000">
                                          <p:stCondLst>
                                            <p:cond delay="1834"/>
                                          </p:stCondLst>
                                        </p:cTn>
                                        <p:tgtEl>
                                          <p:spTgt spid="7210">
                                            <p:txEl>
                                              <p:pRg st="7" end="7"/>
                                            </p:txEl>
                                          </p:spTgt>
                                        </p:tgtEl>
                                      </p:cBhvr>
                                      <p:to x="100000" y="100000"/>
                                    </p:animScale>
                                  </p:childTnLst>
                                </p:cTn>
                              </p:par>
                              <p:par>
                                <p:cTn id="117" presetID="26" presetClass="entr" presetSubtype="0" fill="hold" nodeType="withEffect">
                                  <p:stCondLst>
                                    <p:cond delay="0"/>
                                  </p:stCondLst>
                                  <p:childTnLst>
                                    <p:set>
                                      <p:cBhvr>
                                        <p:cTn id="118" dur="1" fill="hold">
                                          <p:stCondLst>
                                            <p:cond delay="0"/>
                                          </p:stCondLst>
                                        </p:cTn>
                                        <p:tgtEl>
                                          <p:spTgt spid="7210">
                                            <p:txEl>
                                              <p:pRg st="8" end="8"/>
                                            </p:txEl>
                                          </p:spTgt>
                                        </p:tgtEl>
                                        <p:attrNameLst>
                                          <p:attrName>style.visibility</p:attrName>
                                        </p:attrNameLst>
                                      </p:cBhvr>
                                      <p:to>
                                        <p:strVal val="visible"/>
                                      </p:to>
                                    </p:set>
                                    <p:animEffect transition="in" filter="wipe(down)">
                                      <p:cBhvr>
                                        <p:cTn id="119" dur="580">
                                          <p:stCondLst>
                                            <p:cond delay="0"/>
                                          </p:stCondLst>
                                        </p:cTn>
                                        <p:tgtEl>
                                          <p:spTgt spid="7210">
                                            <p:txEl>
                                              <p:pRg st="8" end="8"/>
                                            </p:txEl>
                                          </p:spTgt>
                                        </p:tgtEl>
                                      </p:cBhvr>
                                    </p:animEffect>
                                    <p:anim calcmode="lin" valueType="num">
                                      <p:cBhvr>
                                        <p:cTn id="120" dur="1822" tmFilter="0,0; 0.14,0.36; 0.43,0.73; 0.71,0.91; 1.0,1.0">
                                          <p:stCondLst>
                                            <p:cond delay="0"/>
                                          </p:stCondLst>
                                        </p:cTn>
                                        <p:tgtEl>
                                          <p:spTgt spid="7210">
                                            <p:txEl>
                                              <p:pRg st="8" end="8"/>
                                            </p:txEl>
                                          </p:spTgt>
                                        </p:tgtEl>
                                        <p:attrNameLst>
                                          <p:attrName>ppt_x</p:attrName>
                                        </p:attrNameLst>
                                      </p:cBhvr>
                                      <p:tavLst>
                                        <p:tav tm="0">
                                          <p:val>
                                            <p:strVal val="#ppt_x-0.25"/>
                                          </p:val>
                                        </p:tav>
                                        <p:tav tm="100000">
                                          <p:val>
                                            <p:strVal val="#ppt_x"/>
                                          </p:val>
                                        </p:tav>
                                      </p:tavLst>
                                    </p:anim>
                                    <p:anim calcmode="lin" valueType="num">
                                      <p:cBhvr>
                                        <p:cTn id="121" dur="664" tmFilter="0.0,0.0; 0.25,0.07; 0.50,0.2; 0.75,0.467; 1.0,1.0">
                                          <p:stCondLst>
                                            <p:cond delay="0"/>
                                          </p:stCondLst>
                                        </p:cTn>
                                        <p:tgtEl>
                                          <p:spTgt spid="7210">
                                            <p:txEl>
                                              <p:pRg st="8" end="8"/>
                                            </p:txEl>
                                          </p:spTgt>
                                        </p:tgtEl>
                                        <p:attrNameLst>
                                          <p:attrName>ppt_y</p:attrName>
                                        </p:attrNameLst>
                                      </p:cBhvr>
                                      <p:tavLst>
                                        <p:tav tm="0" fmla="#ppt_y-sin(pi*$)/3">
                                          <p:val>
                                            <p:fltVal val="0.5"/>
                                          </p:val>
                                        </p:tav>
                                        <p:tav tm="100000">
                                          <p:val>
                                            <p:fltVal val="1"/>
                                          </p:val>
                                        </p:tav>
                                      </p:tavLst>
                                    </p:anim>
                                    <p:anim calcmode="lin" valueType="num">
                                      <p:cBhvr>
                                        <p:cTn id="122" dur="664" tmFilter="0, 0; 0.125,0.2665; 0.25,0.4; 0.375,0.465; 0.5,0.5;  0.625,0.535; 0.75,0.6; 0.875,0.7335; 1,1">
                                          <p:stCondLst>
                                            <p:cond delay="664"/>
                                          </p:stCondLst>
                                        </p:cTn>
                                        <p:tgtEl>
                                          <p:spTgt spid="7210">
                                            <p:txEl>
                                              <p:pRg st="8" end="8"/>
                                            </p:txEl>
                                          </p:spTgt>
                                        </p:tgtEl>
                                        <p:attrNameLst>
                                          <p:attrName>ppt_y</p:attrName>
                                        </p:attrNameLst>
                                      </p:cBhvr>
                                      <p:tavLst>
                                        <p:tav tm="0" fmla="#ppt_y-sin(pi*$)/9">
                                          <p:val>
                                            <p:fltVal val="0"/>
                                          </p:val>
                                        </p:tav>
                                        <p:tav tm="100000">
                                          <p:val>
                                            <p:fltVal val="1"/>
                                          </p:val>
                                        </p:tav>
                                      </p:tavLst>
                                    </p:anim>
                                    <p:anim calcmode="lin" valueType="num">
                                      <p:cBhvr>
                                        <p:cTn id="123" dur="332" tmFilter="0, 0; 0.125,0.2665; 0.25,0.4; 0.375,0.465; 0.5,0.5;  0.625,0.535; 0.75,0.6; 0.875,0.7335; 1,1">
                                          <p:stCondLst>
                                            <p:cond delay="1324"/>
                                          </p:stCondLst>
                                        </p:cTn>
                                        <p:tgtEl>
                                          <p:spTgt spid="7210">
                                            <p:txEl>
                                              <p:pRg st="8" end="8"/>
                                            </p:txEl>
                                          </p:spTgt>
                                        </p:tgtEl>
                                        <p:attrNameLst>
                                          <p:attrName>ppt_y</p:attrName>
                                        </p:attrNameLst>
                                      </p:cBhvr>
                                      <p:tavLst>
                                        <p:tav tm="0" fmla="#ppt_y-sin(pi*$)/27">
                                          <p:val>
                                            <p:fltVal val="0"/>
                                          </p:val>
                                        </p:tav>
                                        <p:tav tm="100000">
                                          <p:val>
                                            <p:fltVal val="1"/>
                                          </p:val>
                                        </p:tav>
                                      </p:tavLst>
                                    </p:anim>
                                    <p:anim calcmode="lin" valueType="num">
                                      <p:cBhvr>
                                        <p:cTn id="124" dur="164" tmFilter="0, 0; 0.125,0.2665; 0.25,0.4; 0.375,0.465; 0.5,0.5;  0.625,0.535; 0.75,0.6; 0.875,0.7335; 1,1">
                                          <p:stCondLst>
                                            <p:cond delay="1656"/>
                                          </p:stCondLst>
                                        </p:cTn>
                                        <p:tgtEl>
                                          <p:spTgt spid="7210">
                                            <p:txEl>
                                              <p:pRg st="8" end="8"/>
                                            </p:txEl>
                                          </p:spTgt>
                                        </p:tgtEl>
                                        <p:attrNameLst>
                                          <p:attrName>ppt_y</p:attrName>
                                        </p:attrNameLst>
                                      </p:cBhvr>
                                      <p:tavLst>
                                        <p:tav tm="0" fmla="#ppt_y-sin(pi*$)/81">
                                          <p:val>
                                            <p:fltVal val="0"/>
                                          </p:val>
                                        </p:tav>
                                        <p:tav tm="100000">
                                          <p:val>
                                            <p:fltVal val="1"/>
                                          </p:val>
                                        </p:tav>
                                      </p:tavLst>
                                    </p:anim>
                                    <p:animScale>
                                      <p:cBhvr>
                                        <p:cTn id="125" dur="26">
                                          <p:stCondLst>
                                            <p:cond delay="650"/>
                                          </p:stCondLst>
                                        </p:cTn>
                                        <p:tgtEl>
                                          <p:spTgt spid="7210">
                                            <p:txEl>
                                              <p:pRg st="8" end="8"/>
                                            </p:txEl>
                                          </p:spTgt>
                                        </p:tgtEl>
                                      </p:cBhvr>
                                      <p:to x="100000" y="60000"/>
                                    </p:animScale>
                                    <p:animScale>
                                      <p:cBhvr>
                                        <p:cTn id="126" dur="166" decel="50000">
                                          <p:stCondLst>
                                            <p:cond delay="676"/>
                                          </p:stCondLst>
                                        </p:cTn>
                                        <p:tgtEl>
                                          <p:spTgt spid="7210">
                                            <p:txEl>
                                              <p:pRg st="8" end="8"/>
                                            </p:txEl>
                                          </p:spTgt>
                                        </p:tgtEl>
                                      </p:cBhvr>
                                      <p:to x="100000" y="100000"/>
                                    </p:animScale>
                                    <p:animScale>
                                      <p:cBhvr>
                                        <p:cTn id="127" dur="26">
                                          <p:stCondLst>
                                            <p:cond delay="1312"/>
                                          </p:stCondLst>
                                        </p:cTn>
                                        <p:tgtEl>
                                          <p:spTgt spid="7210">
                                            <p:txEl>
                                              <p:pRg st="8" end="8"/>
                                            </p:txEl>
                                          </p:spTgt>
                                        </p:tgtEl>
                                      </p:cBhvr>
                                      <p:to x="100000" y="80000"/>
                                    </p:animScale>
                                    <p:animScale>
                                      <p:cBhvr>
                                        <p:cTn id="128" dur="166" decel="50000">
                                          <p:stCondLst>
                                            <p:cond delay="1338"/>
                                          </p:stCondLst>
                                        </p:cTn>
                                        <p:tgtEl>
                                          <p:spTgt spid="7210">
                                            <p:txEl>
                                              <p:pRg st="8" end="8"/>
                                            </p:txEl>
                                          </p:spTgt>
                                        </p:tgtEl>
                                      </p:cBhvr>
                                      <p:to x="100000" y="100000"/>
                                    </p:animScale>
                                    <p:animScale>
                                      <p:cBhvr>
                                        <p:cTn id="129" dur="26">
                                          <p:stCondLst>
                                            <p:cond delay="1642"/>
                                          </p:stCondLst>
                                        </p:cTn>
                                        <p:tgtEl>
                                          <p:spTgt spid="7210">
                                            <p:txEl>
                                              <p:pRg st="8" end="8"/>
                                            </p:txEl>
                                          </p:spTgt>
                                        </p:tgtEl>
                                      </p:cBhvr>
                                      <p:to x="100000" y="90000"/>
                                    </p:animScale>
                                    <p:animScale>
                                      <p:cBhvr>
                                        <p:cTn id="130" dur="166" decel="50000">
                                          <p:stCondLst>
                                            <p:cond delay="1668"/>
                                          </p:stCondLst>
                                        </p:cTn>
                                        <p:tgtEl>
                                          <p:spTgt spid="7210">
                                            <p:txEl>
                                              <p:pRg st="8" end="8"/>
                                            </p:txEl>
                                          </p:spTgt>
                                        </p:tgtEl>
                                      </p:cBhvr>
                                      <p:to x="100000" y="100000"/>
                                    </p:animScale>
                                    <p:animScale>
                                      <p:cBhvr>
                                        <p:cTn id="131" dur="26">
                                          <p:stCondLst>
                                            <p:cond delay="1808"/>
                                          </p:stCondLst>
                                        </p:cTn>
                                        <p:tgtEl>
                                          <p:spTgt spid="7210">
                                            <p:txEl>
                                              <p:pRg st="8" end="8"/>
                                            </p:txEl>
                                          </p:spTgt>
                                        </p:tgtEl>
                                      </p:cBhvr>
                                      <p:to x="100000" y="95000"/>
                                    </p:animScale>
                                    <p:animScale>
                                      <p:cBhvr>
                                        <p:cTn id="132" dur="166" decel="50000">
                                          <p:stCondLst>
                                            <p:cond delay="1834"/>
                                          </p:stCondLst>
                                        </p:cTn>
                                        <p:tgtEl>
                                          <p:spTgt spid="7210">
                                            <p:txEl>
                                              <p:pRg st="8" end="8"/>
                                            </p:txEl>
                                          </p:spTgt>
                                        </p:tgtEl>
                                      </p:cBhvr>
                                      <p:to x="100000" y="100000"/>
                                    </p:animScale>
                                  </p:childTnLst>
                                </p:cTn>
                              </p:par>
                              <p:par>
                                <p:cTn id="133" presetID="26" presetClass="entr" presetSubtype="0" fill="hold" nodeType="withEffect">
                                  <p:stCondLst>
                                    <p:cond delay="0"/>
                                  </p:stCondLst>
                                  <p:childTnLst>
                                    <p:set>
                                      <p:cBhvr>
                                        <p:cTn id="134" dur="1" fill="hold">
                                          <p:stCondLst>
                                            <p:cond delay="0"/>
                                          </p:stCondLst>
                                        </p:cTn>
                                        <p:tgtEl>
                                          <p:spTgt spid="7210">
                                            <p:txEl>
                                              <p:pRg st="9" end="9"/>
                                            </p:txEl>
                                          </p:spTgt>
                                        </p:tgtEl>
                                        <p:attrNameLst>
                                          <p:attrName>style.visibility</p:attrName>
                                        </p:attrNameLst>
                                      </p:cBhvr>
                                      <p:to>
                                        <p:strVal val="visible"/>
                                      </p:to>
                                    </p:set>
                                    <p:animEffect transition="in" filter="wipe(down)">
                                      <p:cBhvr>
                                        <p:cTn id="135" dur="580">
                                          <p:stCondLst>
                                            <p:cond delay="0"/>
                                          </p:stCondLst>
                                        </p:cTn>
                                        <p:tgtEl>
                                          <p:spTgt spid="7210">
                                            <p:txEl>
                                              <p:pRg st="9" end="9"/>
                                            </p:txEl>
                                          </p:spTgt>
                                        </p:tgtEl>
                                      </p:cBhvr>
                                    </p:animEffect>
                                    <p:anim calcmode="lin" valueType="num">
                                      <p:cBhvr>
                                        <p:cTn id="136" dur="1822" tmFilter="0,0; 0.14,0.36; 0.43,0.73; 0.71,0.91; 1.0,1.0">
                                          <p:stCondLst>
                                            <p:cond delay="0"/>
                                          </p:stCondLst>
                                        </p:cTn>
                                        <p:tgtEl>
                                          <p:spTgt spid="7210">
                                            <p:txEl>
                                              <p:pRg st="9" end="9"/>
                                            </p:txEl>
                                          </p:spTgt>
                                        </p:tgtEl>
                                        <p:attrNameLst>
                                          <p:attrName>ppt_x</p:attrName>
                                        </p:attrNameLst>
                                      </p:cBhvr>
                                      <p:tavLst>
                                        <p:tav tm="0">
                                          <p:val>
                                            <p:strVal val="#ppt_x-0.25"/>
                                          </p:val>
                                        </p:tav>
                                        <p:tav tm="100000">
                                          <p:val>
                                            <p:strVal val="#ppt_x"/>
                                          </p:val>
                                        </p:tav>
                                      </p:tavLst>
                                    </p:anim>
                                    <p:anim calcmode="lin" valueType="num">
                                      <p:cBhvr>
                                        <p:cTn id="137" dur="664" tmFilter="0.0,0.0; 0.25,0.07; 0.50,0.2; 0.75,0.467; 1.0,1.0">
                                          <p:stCondLst>
                                            <p:cond delay="0"/>
                                          </p:stCondLst>
                                        </p:cTn>
                                        <p:tgtEl>
                                          <p:spTgt spid="7210">
                                            <p:txEl>
                                              <p:pRg st="9" end="9"/>
                                            </p:txEl>
                                          </p:spTgt>
                                        </p:tgtEl>
                                        <p:attrNameLst>
                                          <p:attrName>ppt_y</p:attrName>
                                        </p:attrNameLst>
                                      </p:cBhvr>
                                      <p:tavLst>
                                        <p:tav tm="0" fmla="#ppt_y-sin(pi*$)/3">
                                          <p:val>
                                            <p:fltVal val="0.5"/>
                                          </p:val>
                                        </p:tav>
                                        <p:tav tm="100000">
                                          <p:val>
                                            <p:fltVal val="1"/>
                                          </p:val>
                                        </p:tav>
                                      </p:tavLst>
                                    </p:anim>
                                    <p:anim calcmode="lin" valueType="num">
                                      <p:cBhvr>
                                        <p:cTn id="138" dur="664" tmFilter="0, 0; 0.125,0.2665; 0.25,0.4; 0.375,0.465; 0.5,0.5;  0.625,0.535; 0.75,0.6; 0.875,0.7335; 1,1">
                                          <p:stCondLst>
                                            <p:cond delay="664"/>
                                          </p:stCondLst>
                                        </p:cTn>
                                        <p:tgtEl>
                                          <p:spTgt spid="7210">
                                            <p:txEl>
                                              <p:pRg st="9" end="9"/>
                                            </p:txEl>
                                          </p:spTgt>
                                        </p:tgtEl>
                                        <p:attrNameLst>
                                          <p:attrName>ppt_y</p:attrName>
                                        </p:attrNameLst>
                                      </p:cBhvr>
                                      <p:tavLst>
                                        <p:tav tm="0" fmla="#ppt_y-sin(pi*$)/9">
                                          <p:val>
                                            <p:fltVal val="0"/>
                                          </p:val>
                                        </p:tav>
                                        <p:tav tm="100000">
                                          <p:val>
                                            <p:fltVal val="1"/>
                                          </p:val>
                                        </p:tav>
                                      </p:tavLst>
                                    </p:anim>
                                    <p:anim calcmode="lin" valueType="num">
                                      <p:cBhvr>
                                        <p:cTn id="139" dur="332" tmFilter="0, 0; 0.125,0.2665; 0.25,0.4; 0.375,0.465; 0.5,0.5;  0.625,0.535; 0.75,0.6; 0.875,0.7335; 1,1">
                                          <p:stCondLst>
                                            <p:cond delay="1324"/>
                                          </p:stCondLst>
                                        </p:cTn>
                                        <p:tgtEl>
                                          <p:spTgt spid="7210">
                                            <p:txEl>
                                              <p:pRg st="9" end="9"/>
                                            </p:txEl>
                                          </p:spTgt>
                                        </p:tgtEl>
                                        <p:attrNameLst>
                                          <p:attrName>ppt_y</p:attrName>
                                        </p:attrNameLst>
                                      </p:cBhvr>
                                      <p:tavLst>
                                        <p:tav tm="0" fmla="#ppt_y-sin(pi*$)/27">
                                          <p:val>
                                            <p:fltVal val="0"/>
                                          </p:val>
                                        </p:tav>
                                        <p:tav tm="100000">
                                          <p:val>
                                            <p:fltVal val="1"/>
                                          </p:val>
                                        </p:tav>
                                      </p:tavLst>
                                    </p:anim>
                                    <p:anim calcmode="lin" valueType="num">
                                      <p:cBhvr>
                                        <p:cTn id="140" dur="164" tmFilter="0, 0; 0.125,0.2665; 0.25,0.4; 0.375,0.465; 0.5,0.5;  0.625,0.535; 0.75,0.6; 0.875,0.7335; 1,1">
                                          <p:stCondLst>
                                            <p:cond delay="1656"/>
                                          </p:stCondLst>
                                        </p:cTn>
                                        <p:tgtEl>
                                          <p:spTgt spid="7210">
                                            <p:txEl>
                                              <p:pRg st="9" end="9"/>
                                            </p:txEl>
                                          </p:spTgt>
                                        </p:tgtEl>
                                        <p:attrNameLst>
                                          <p:attrName>ppt_y</p:attrName>
                                        </p:attrNameLst>
                                      </p:cBhvr>
                                      <p:tavLst>
                                        <p:tav tm="0" fmla="#ppt_y-sin(pi*$)/81">
                                          <p:val>
                                            <p:fltVal val="0"/>
                                          </p:val>
                                        </p:tav>
                                        <p:tav tm="100000">
                                          <p:val>
                                            <p:fltVal val="1"/>
                                          </p:val>
                                        </p:tav>
                                      </p:tavLst>
                                    </p:anim>
                                    <p:animScale>
                                      <p:cBhvr>
                                        <p:cTn id="141" dur="26">
                                          <p:stCondLst>
                                            <p:cond delay="650"/>
                                          </p:stCondLst>
                                        </p:cTn>
                                        <p:tgtEl>
                                          <p:spTgt spid="7210">
                                            <p:txEl>
                                              <p:pRg st="9" end="9"/>
                                            </p:txEl>
                                          </p:spTgt>
                                        </p:tgtEl>
                                      </p:cBhvr>
                                      <p:to x="100000" y="60000"/>
                                    </p:animScale>
                                    <p:animScale>
                                      <p:cBhvr>
                                        <p:cTn id="142" dur="166" decel="50000">
                                          <p:stCondLst>
                                            <p:cond delay="676"/>
                                          </p:stCondLst>
                                        </p:cTn>
                                        <p:tgtEl>
                                          <p:spTgt spid="7210">
                                            <p:txEl>
                                              <p:pRg st="9" end="9"/>
                                            </p:txEl>
                                          </p:spTgt>
                                        </p:tgtEl>
                                      </p:cBhvr>
                                      <p:to x="100000" y="100000"/>
                                    </p:animScale>
                                    <p:animScale>
                                      <p:cBhvr>
                                        <p:cTn id="143" dur="26">
                                          <p:stCondLst>
                                            <p:cond delay="1312"/>
                                          </p:stCondLst>
                                        </p:cTn>
                                        <p:tgtEl>
                                          <p:spTgt spid="7210">
                                            <p:txEl>
                                              <p:pRg st="9" end="9"/>
                                            </p:txEl>
                                          </p:spTgt>
                                        </p:tgtEl>
                                      </p:cBhvr>
                                      <p:to x="100000" y="80000"/>
                                    </p:animScale>
                                    <p:animScale>
                                      <p:cBhvr>
                                        <p:cTn id="144" dur="166" decel="50000">
                                          <p:stCondLst>
                                            <p:cond delay="1338"/>
                                          </p:stCondLst>
                                        </p:cTn>
                                        <p:tgtEl>
                                          <p:spTgt spid="7210">
                                            <p:txEl>
                                              <p:pRg st="9" end="9"/>
                                            </p:txEl>
                                          </p:spTgt>
                                        </p:tgtEl>
                                      </p:cBhvr>
                                      <p:to x="100000" y="100000"/>
                                    </p:animScale>
                                    <p:animScale>
                                      <p:cBhvr>
                                        <p:cTn id="145" dur="26">
                                          <p:stCondLst>
                                            <p:cond delay="1642"/>
                                          </p:stCondLst>
                                        </p:cTn>
                                        <p:tgtEl>
                                          <p:spTgt spid="7210">
                                            <p:txEl>
                                              <p:pRg st="9" end="9"/>
                                            </p:txEl>
                                          </p:spTgt>
                                        </p:tgtEl>
                                      </p:cBhvr>
                                      <p:to x="100000" y="90000"/>
                                    </p:animScale>
                                    <p:animScale>
                                      <p:cBhvr>
                                        <p:cTn id="146" dur="166" decel="50000">
                                          <p:stCondLst>
                                            <p:cond delay="1668"/>
                                          </p:stCondLst>
                                        </p:cTn>
                                        <p:tgtEl>
                                          <p:spTgt spid="7210">
                                            <p:txEl>
                                              <p:pRg st="9" end="9"/>
                                            </p:txEl>
                                          </p:spTgt>
                                        </p:tgtEl>
                                      </p:cBhvr>
                                      <p:to x="100000" y="100000"/>
                                    </p:animScale>
                                    <p:animScale>
                                      <p:cBhvr>
                                        <p:cTn id="147" dur="26">
                                          <p:stCondLst>
                                            <p:cond delay="1808"/>
                                          </p:stCondLst>
                                        </p:cTn>
                                        <p:tgtEl>
                                          <p:spTgt spid="7210">
                                            <p:txEl>
                                              <p:pRg st="9" end="9"/>
                                            </p:txEl>
                                          </p:spTgt>
                                        </p:tgtEl>
                                      </p:cBhvr>
                                      <p:to x="100000" y="95000"/>
                                    </p:animScale>
                                    <p:animScale>
                                      <p:cBhvr>
                                        <p:cTn id="148" dur="166" decel="50000">
                                          <p:stCondLst>
                                            <p:cond delay="1834"/>
                                          </p:stCondLst>
                                        </p:cTn>
                                        <p:tgtEl>
                                          <p:spTgt spid="7210">
                                            <p:txEl>
                                              <p:pRg st="9" end="9"/>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336852"/>
            <a:ext cx="8723326" cy="4647426"/>
          </a:xfrm>
          <a:prstGeom prst="rect">
            <a:avLst/>
          </a:prstGeom>
        </p:spPr>
        <p:txBody>
          <a:bodyPr wrap="square">
            <a:spAutoFit/>
          </a:bodyPr>
          <a:lstStyle/>
          <a:p>
            <a:pPr marL="0" indent="0">
              <a:buNone/>
            </a:pPr>
            <a:r>
              <a:rPr lang="en-US" sz="2800" b="1" dirty="0">
                <a:solidFill>
                  <a:srgbClr val="002060"/>
                </a:solidFill>
                <a:latin typeface="Gill Sans MT" pitchFamily="34" charset="0"/>
              </a:rPr>
              <a:t>Examination</a:t>
            </a:r>
            <a:endParaRPr lang="en-US" sz="2800" dirty="0">
              <a:solidFill>
                <a:srgbClr val="002060"/>
              </a:solidFill>
              <a:latin typeface="Gill Sans MT" pitchFamily="34" charset="0"/>
            </a:endParaRPr>
          </a:p>
          <a:p>
            <a:pPr marL="0" indent="0">
              <a:buNone/>
            </a:pPr>
            <a:r>
              <a:rPr lang="en-US" b="1" dirty="0">
                <a:solidFill>
                  <a:srgbClr val="002060"/>
                </a:solidFill>
                <a:latin typeface="Gill Sans MT" pitchFamily="34" charset="0"/>
              </a:rPr>
              <a:t>Establish:</a:t>
            </a:r>
          </a:p>
          <a:p>
            <a:pPr marL="0" indent="0">
              <a:buNone/>
            </a:pPr>
            <a:endParaRPr lang="en-US" b="1" dirty="0">
              <a:solidFill>
                <a:srgbClr val="002060"/>
              </a:solidFill>
              <a:latin typeface="Gill Sans MT" pitchFamily="34" charset="0"/>
            </a:endParaRPr>
          </a:p>
          <a:p>
            <a:pPr marL="0" indent="0">
              <a:buNone/>
            </a:pPr>
            <a:r>
              <a:rPr lang="en-US" dirty="0">
                <a:solidFill>
                  <a:srgbClr val="002060"/>
                </a:solidFill>
                <a:latin typeface="Gill Sans MT" pitchFamily="34" charset="0"/>
              </a:rPr>
              <a:t>1</a:t>
            </a:r>
            <a:r>
              <a:rPr lang="en-US" sz="1600" dirty="0">
                <a:solidFill>
                  <a:srgbClr val="002060"/>
                </a:solidFill>
                <a:latin typeface="Gill Sans MT" pitchFamily="34" charset="0"/>
              </a:rPr>
              <a:t>) </a:t>
            </a:r>
            <a:r>
              <a:rPr lang="en-US" sz="1600" b="1" i="1" dirty="0">
                <a:solidFill>
                  <a:srgbClr val="002060"/>
                </a:solidFill>
                <a:latin typeface="Gill Sans MT" pitchFamily="34" charset="0"/>
              </a:rPr>
              <a:t>Site </a:t>
            </a:r>
            <a:r>
              <a:rPr lang="en-US" sz="1600" dirty="0">
                <a:solidFill>
                  <a:srgbClr val="002060"/>
                </a:solidFill>
                <a:latin typeface="Gill Sans MT" pitchFamily="34" charset="0"/>
              </a:rPr>
              <a:t>of the lump,  Examine the:  Anterior triangle, Posterior triangle , and Midline.</a:t>
            </a:r>
          </a:p>
          <a:p>
            <a:pPr marL="0" indent="0">
              <a:buNone/>
            </a:pPr>
            <a:r>
              <a:rPr lang="en-US" sz="1600" dirty="0">
                <a:solidFill>
                  <a:srgbClr val="002060"/>
                </a:solidFill>
                <a:latin typeface="Gill Sans MT" pitchFamily="34" charset="0"/>
              </a:rPr>
              <a:t>2) Whether it is </a:t>
            </a:r>
            <a:r>
              <a:rPr lang="en-US" sz="1600" b="1" i="1" dirty="0">
                <a:solidFill>
                  <a:srgbClr val="002060"/>
                </a:solidFill>
                <a:latin typeface="Gill Sans MT" pitchFamily="34" charset="0"/>
              </a:rPr>
              <a:t>tender</a:t>
            </a:r>
            <a:r>
              <a:rPr lang="en-US" sz="1600" dirty="0">
                <a:solidFill>
                  <a:srgbClr val="002060"/>
                </a:solidFill>
                <a:latin typeface="Gill Sans MT" pitchFamily="34" charset="0"/>
              </a:rPr>
              <a:t>, </a:t>
            </a:r>
            <a:r>
              <a:rPr lang="en-US" sz="1600" b="1" i="1" dirty="0">
                <a:solidFill>
                  <a:srgbClr val="002060"/>
                </a:solidFill>
                <a:latin typeface="Gill Sans MT" pitchFamily="34" charset="0"/>
              </a:rPr>
              <a:t>hot</a:t>
            </a:r>
            <a:r>
              <a:rPr lang="en-US" sz="1600" dirty="0">
                <a:solidFill>
                  <a:srgbClr val="002060"/>
                </a:solidFill>
                <a:latin typeface="Gill Sans MT" pitchFamily="34" charset="0"/>
              </a:rPr>
              <a:t>, </a:t>
            </a:r>
            <a:r>
              <a:rPr lang="en-US" sz="1600" b="1" i="1" dirty="0">
                <a:solidFill>
                  <a:srgbClr val="002060"/>
                </a:solidFill>
                <a:latin typeface="Gill Sans MT" pitchFamily="34" charset="0"/>
              </a:rPr>
              <a:t>red</a:t>
            </a:r>
            <a:r>
              <a:rPr lang="en-US" sz="1600" dirty="0">
                <a:solidFill>
                  <a:srgbClr val="002060"/>
                </a:solidFill>
                <a:latin typeface="Gill Sans MT" pitchFamily="34" charset="0"/>
              </a:rPr>
              <a:t>, </a:t>
            </a:r>
            <a:r>
              <a:rPr lang="en-US" sz="1600" b="1" i="1" dirty="0">
                <a:solidFill>
                  <a:srgbClr val="002060"/>
                </a:solidFill>
                <a:latin typeface="Gill Sans MT" pitchFamily="34" charset="0"/>
              </a:rPr>
              <a:t>inflamed</a:t>
            </a:r>
            <a:r>
              <a:rPr lang="en-US" sz="1600" dirty="0">
                <a:solidFill>
                  <a:srgbClr val="002060"/>
                </a:solidFill>
                <a:latin typeface="Gill Sans MT" pitchFamily="34" charset="0"/>
              </a:rPr>
              <a:t>.</a:t>
            </a:r>
          </a:p>
          <a:p>
            <a:pPr marL="0" indent="0">
              <a:buNone/>
            </a:pPr>
            <a:r>
              <a:rPr lang="en-US" sz="1600" dirty="0">
                <a:solidFill>
                  <a:srgbClr val="002060"/>
                </a:solidFill>
                <a:latin typeface="Gill Sans MT" pitchFamily="34" charset="0"/>
              </a:rPr>
              <a:t>3) </a:t>
            </a:r>
            <a:r>
              <a:rPr lang="en-US" sz="1600" dirty="0" err="1">
                <a:solidFill>
                  <a:srgbClr val="002060"/>
                </a:solidFill>
                <a:latin typeface="Gill Sans MT" pitchFamily="34" charset="0"/>
              </a:rPr>
              <a:t>Coloure</a:t>
            </a:r>
            <a:r>
              <a:rPr lang="en-US" sz="1600" dirty="0">
                <a:solidFill>
                  <a:srgbClr val="002060"/>
                </a:solidFill>
                <a:latin typeface="Gill Sans MT" pitchFamily="34" charset="0"/>
              </a:rPr>
              <a:t> </a:t>
            </a:r>
          </a:p>
          <a:p>
            <a:pPr marL="0" indent="0">
              <a:buNone/>
            </a:pPr>
            <a:r>
              <a:rPr lang="en-US" sz="1600" dirty="0">
                <a:solidFill>
                  <a:srgbClr val="002060"/>
                </a:solidFill>
                <a:latin typeface="Gill Sans MT" pitchFamily="34" charset="0"/>
              </a:rPr>
              <a:t>4)Shape ( pear shaped ,</a:t>
            </a:r>
            <a:r>
              <a:rPr lang="en-US" sz="1600" dirty="0" err="1">
                <a:solidFill>
                  <a:srgbClr val="002060"/>
                </a:solidFill>
                <a:latin typeface="Gill Sans MT" pitchFamily="34" charset="0"/>
              </a:rPr>
              <a:t>kidny</a:t>
            </a:r>
            <a:r>
              <a:rPr lang="en-US" sz="1600" dirty="0">
                <a:solidFill>
                  <a:srgbClr val="002060"/>
                </a:solidFill>
                <a:latin typeface="Gill Sans MT" pitchFamily="34" charset="0"/>
              </a:rPr>
              <a:t> shaped, hemisphere )</a:t>
            </a:r>
          </a:p>
          <a:p>
            <a:pPr marL="0" indent="0">
              <a:buNone/>
            </a:pPr>
            <a:r>
              <a:rPr lang="en-US" sz="1600" dirty="0">
                <a:solidFill>
                  <a:srgbClr val="002060"/>
                </a:solidFill>
                <a:latin typeface="Gill Sans MT" pitchFamily="34" charset="0"/>
              </a:rPr>
              <a:t>5) </a:t>
            </a:r>
            <a:r>
              <a:rPr lang="en-US" sz="1600" b="1" i="1" dirty="0">
                <a:solidFill>
                  <a:srgbClr val="002060"/>
                </a:solidFill>
                <a:latin typeface="Gill Sans MT" pitchFamily="34" charset="0"/>
              </a:rPr>
              <a:t>Size</a:t>
            </a:r>
            <a:r>
              <a:rPr lang="en-US" sz="1600" dirty="0">
                <a:solidFill>
                  <a:srgbClr val="002060"/>
                </a:solidFill>
                <a:latin typeface="Gill Sans MT" pitchFamily="34" charset="0"/>
              </a:rPr>
              <a:t>.  (</a:t>
            </a:r>
          </a:p>
          <a:p>
            <a:pPr marL="0" indent="0">
              <a:buNone/>
            </a:pPr>
            <a:r>
              <a:rPr lang="en-US" sz="1600" dirty="0">
                <a:solidFill>
                  <a:srgbClr val="002060"/>
                </a:solidFill>
                <a:latin typeface="Gill Sans MT" pitchFamily="34" charset="0"/>
              </a:rPr>
              <a:t>6)</a:t>
            </a:r>
            <a:r>
              <a:rPr lang="en-US" sz="1600" dirty="0" err="1">
                <a:solidFill>
                  <a:srgbClr val="002060"/>
                </a:solidFill>
                <a:latin typeface="Gill Sans MT" pitchFamily="34" charset="0"/>
              </a:rPr>
              <a:t>Surafce</a:t>
            </a:r>
            <a:r>
              <a:rPr lang="en-US" sz="1600" dirty="0">
                <a:solidFill>
                  <a:srgbClr val="002060"/>
                </a:solidFill>
                <a:latin typeface="Gill Sans MT" pitchFamily="34" charset="0"/>
              </a:rPr>
              <a:t> ( smooth ,irregular, )</a:t>
            </a:r>
          </a:p>
          <a:p>
            <a:pPr marL="0" indent="0">
              <a:buNone/>
            </a:pPr>
            <a:r>
              <a:rPr lang="en-US" sz="1600" dirty="0">
                <a:solidFill>
                  <a:srgbClr val="002060"/>
                </a:solidFill>
                <a:latin typeface="Gill Sans MT" pitchFamily="34" charset="0"/>
              </a:rPr>
              <a:t>7)</a:t>
            </a:r>
            <a:r>
              <a:rPr lang="en-US" sz="1600" dirty="0" err="1">
                <a:solidFill>
                  <a:srgbClr val="002060"/>
                </a:solidFill>
                <a:latin typeface="Gill Sans MT" pitchFamily="34" charset="0"/>
              </a:rPr>
              <a:t>Tempreture</a:t>
            </a:r>
            <a:r>
              <a:rPr lang="en-US" sz="1600" dirty="0">
                <a:solidFill>
                  <a:srgbClr val="002060"/>
                </a:solidFill>
                <a:latin typeface="Gill Sans MT" pitchFamily="34" charset="0"/>
              </a:rPr>
              <a:t> </a:t>
            </a:r>
          </a:p>
          <a:p>
            <a:pPr marL="0" indent="0">
              <a:buNone/>
            </a:pPr>
            <a:r>
              <a:rPr lang="en-US" sz="1600" dirty="0">
                <a:solidFill>
                  <a:srgbClr val="002060"/>
                </a:solidFill>
                <a:latin typeface="Gill Sans MT" pitchFamily="34" charset="0"/>
              </a:rPr>
              <a:t>8)Tenderness </a:t>
            </a:r>
          </a:p>
          <a:p>
            <a:pPr marL="0" indent="0">
              <a:buNone/>
            </a:pPr>
            <a:r>
              <a:rPr lang="en-US" sz="1600" dirty="0">
                <a:solidFill>
                  <a:srgbClr val="002060"/>
                </a:solidFill>
                <a:latin typeface="Gill Sans MT" pitchFamily="34" charset="0"/>
              </a:rPr>
              <a:t>9)Edge </a:t>
            </a:r>
          </a:p>
          <a:p>
            <a:pPr marL="0" indent="0">
              <a:buNone/>
            </a:pPr>
            <a:r>
              <a:rPr lang="en-US" sz="1600" dirty="0">
                <a:solidFill>
                  <a:srgbClr val="002060"/>
                </a:solidFill>
                <a:latin typeface="Gill Sans MT" pitchFamily="34" charset="0"/>
              </a:rPr>
              <a:t>10)</a:t>
            </a:r>
            <a:r>
              <a:rPr lang="en-US" sz="1600" dirty="0" err="1">
                <a:solidFill>
                  <a:srgbClr val="002060"/>
                </a:solidFill>
                <a:latin typeface="Gill Sans MT" pitchFamily="34" charset="0"/>
              </a:rPr>
              <a:t>Coposition</a:t>
            </a:r>
            <a:r>
              <a:rPr lang="en-US" sz="1600" dirty="0">
                <a:solidFill>
                  <a:srgbClr val="002060"/>
                </a:solidFill>
                <a:latin typeface="Gill Sans MT" pitchFamily="34" charset="0"/>
              </a:rPr>
              <a:t>:  </a:t>
            </a:r>
          </a:p>
          <a:p>
            <a:pPr marL="285750" indent="-285750">
              <a:buFont typeface="Arial" pitchFamily="34" charset="0"/>
              <a:buChar char="•"/>
            </a:pPr>
            <a:r>
              <a:rPr lang="en-US" sz="1600" dirty="0">
                <a:solidFill>
                  <a:srgbClr val="002060"/>
                </a:solidFill>
                <a:latin typeface="Gill Sans MT" pitchFamily="34" charset="0"/>
              </a:rPr>
              <a:t>Calcified as bone </a:t>
            </a:r>
          </a:p>
          <a:p>
            <a:pPr marL="285750" indent="-285750">
              <a:buFont typeface="Arial" pitchFamily="34" charset="0"/>
              <a:buChar char="•"/>
            </a:pPr>
            <a:r>
              <a:rPr lang="en-US" sz="1600" dirty="0">
                <a:solidFill>
                  <a:srgbClr val="002060"/>
                </a:solidFill>
                <a:latin typeface="Gill Sans MT" pitchFamily="34" charset="0"/>
              </a:rPr>
              <a:t>Tightly backed cell</a:t>
            </a:r>
          </a:p>
          <a:p>
            <a:pPr marL="285750" indent="-285750">
              <a:buFont typeface="Arial" pitchFamily="34" charset="0"/>
              <a:buChar char="•"/>
            </a:pPr>
            <a:r>
              <a:rPr lang="en-US" sz="1600" dirty="0">
                <a:solidFill>
                  <a:srgbClr val="002060"/>
                </a:solidFill>
                <a:latin typeface="Gill Sans MT" pitchFamily="34" charset="0"/>
              </a:rPr>
              <a:t>Gas </a:t>
            </a:r>
          </a:p>
          <a:p>
            <a:pPr marL="285750" indent="-285750">
              <a:buFont typeface="Arial" pitchFamily="34" charset="0"/>
              <a:buChar char="•"/>
            </a:pPr>
            <a:r>
              <a:rPr lang="en-US" sz="1600" dirty="0">
                <a:solidFill>
                  <a:srgbClr val="002060"/>
                </a:solidFill>
                <a:latin typeface="Gill Sans MT" pitchFamily="34" charset="0"/>
              </a:rPr>
              <a:t>Extravascular </a:t>
            </a:r>
            <a:r>
              <a:rPr lang="en-US" sz="1600" dirty="0" err="1">
                <a:solidFill>
                  <a:srgbClr val="002060"/>
                </a:solidFill>
                <a:latin typeface="Gill Sans MT" pitchFamily="34" charset="0"/>
              </a:rPr>
              <a:t>fluide</a:t>
            </a:r>
            <a:endParaRPr lang="en-US" sz="1600" dirty="0">
              <a:solidFill>
                <a:srgbClr val="002060"/>
              </a:solidFill>
              <a:latin typeface="Gill Sans MT" pitchFamily="34" charset="0"/>
            </a:endParaRPr>
          </a:p>
          <a:p>
            <a:pPr marL="285750" indent="-285750">
              <a:buFont typeface="Arial" pitchFamily="34" charset="0"/>
              <a:buChar char="•"/>
            </a:pPr>
            <a:r>
              <a:rPr lang="en-US" sz="1600" dirty="0">
                <a:solidFill>
                  <a:srgbClr val="002060"/>
                </a:solidFill>
                <a:latin typeface="Gill Sans MT" pitchFamily="34" charset="0"/>
              </a:rPr>
              <a:t>Intravascular blood </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93800" y="2488828"/>
            <a:ext cx="4920950" cy="4228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3330" y="-513041"/>
            <a:ext cx="2047875"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1761479"/>
            <a:ext cx="3048000"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690350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727308" y="-572700"/>
            <a:ext cx="7710900" cy="572700"/>
          </a:xfrm>
        </p:spPr>
        <p:txBody>
          <a:bodyPr/>
          <a:lstStyle/>
          <a:p>
            <a:endParaRPr lang="ar-JO" dirty="0"/>
          </a:p>
        </p:txBody>
      </p:sp>
      <p:pic>
        <p:nvPicPr>
          <p:cNvPr id="3" name="Google Shape;7152;p41"/>
          <p:cNvPicPr preferRelativeResize="0"/>
          <p:nvPr/>
        </p:nvPicPr>
        <p:blipFill>
          <a:blip r:embed="rId2">
            <a:alphaModFix amt="35000"/>
          </a:blip>
          <a:stretch>
            <a:fillRect/>
          </a:stretch>
        </p:blipFill>
        <p:spPr>
          <a:xfrm>
            <a:off x="-699248" y="-473102"/>
            <a:ext cx="3706874" cy="2000451"/>
          </a:xfrm>
          <a:prstGeom prst="rect">
            <a:avLst/>
          </a:prstGeom>
          <a:noFill/>
          <a:ln>
            <a:noFill/>
          </a:ln>
        </p:spPr>
      </p:pic>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1242" y="2068532"/>
            <a:ext cx="5200650" cy="4468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مستطيل 3"/>
          <p:cNvSpPr/>
          <p:nvPr/>
        </p:nvSpPr>
        <p:spPr>
          <a:xfrm>
            <a:off x="204396" y="253206"/>
            <a:ext cx="8832028" cy="4401205"/>
          </a:xfrm>
          <a:prstGeom prst="rect">
            <a:avLst/>
          </a:prstGeom>
        </p:spPr>
        <p:txBody>
          <a:bodyPr wrap="square">
            <a:spAutoFit/>
          </a:bodyPr>
          <a:lstStyle/>
          <a:p>
            <a:pPr lvl="0"/>
            <a:endParaRPr lang="en-US" dirty="0">
              <a:solidFill>
                <a:srgbClr val="002060"/>
              </a:solidFill>
              <a:latin typeface="Gill Sans MT" pitchFamily="34" charset="0"/>
            </a:endParaRPr>
          </a:p>
          <a:p>
            <a:pPr lvl="0"/>
            <a:endParaRPr lang="en-US" dirty="0">
              <a:solidFill>
                <a:srgbClr val="002060"/>
              </a:solidFill>
              <a:latin typeface="Gill Sans MT" pitchFamily="34" charset="0"/>
            </a:endParaRPr>
          </a:p>
          <a:p>
            <a:pPr lvl="0"/>
            <a:r>
              <a:rPr lang="en-US" sz="1800" dirty="0">
                <a:solidFill>
                  <a:srgbClr val="002060"/>
                </a:solidFill>
                <a:latin typeface="Gill Sans MT" pitchFamily="34" charset="0"/>
              </a:rPr>
              <a:t> 11)</a:t>
            </a:r>
            <a:r>
              <a:rPr lang="en-US" sz="1800" dirty="0" err="1">
                <a:solidFill>
                  <a:srgbClr val="002060"/>
                </a:solidFill>
                <a:latin typeface="Gill Sans MT" pitchFamily="34" charset="0"/>
              </a:rPr>
              <a:t>consistance</a:t>
            </a:r>
            <a:r>
              <a:rPr lang="en-US" sz="1800" dirty="0">
                <a:solidFill>
                  <a:srgbClr val="002060"/>
                </a:solidFill>
                <a:latin typeface="Gill Sans MT" pitchFamily="34" charset="0"/>
              </a:rPr>
              <a:t>;  stony had , rubbery ,spongy , soft .</a:t>
            </a:r>
          </a:p>
          <a:p>
            <a:pPr lvl="0"/>
            <a:r>
              <a:rPr lang="en-US" sz="1800" dirty="0">
                <a:solidFill>
                  <a:srgbClr val="002060"/>
                </a:solidFill>
                <a:latin typeface="Gill Sans MT" pitchFamily="34" charset="0"/>
              </a:rPr>
              <a:t>12)fluctuation:</a:t>
            </a:r>
          </a:p>
          <a:p>
            <a:pPr lvl="0"/>
            <a:r>
              <a:rPr lang="en-US" sz="1800" dirty="0">
                <a:solidFill>
                  <a:srgbClr val="002060"/>
                </a:solidFill>
                <a:latin typeface="Gill Sans MT" pitchFamily="34" charset="0"/>
              </a:rPr>
              <a:t>13) Fluid thrill </a:t>
            </a:r>
          </a:p>
          <a:p>
            <a:pPr lvl="0"/>
            <a:r>
              <a:rPr lang="en-US" sz="1800" dirty="0">
                <a:solidFill>
                  <a:srgbClr val="002060"/>
                </a:solidFill>
                <a:latin typeface="Gill Sans MT" pitchFamily="34" charset="0"/>
              </a:rPr>
              <a:t>14) </a:t>
            </a:r>
            <a:r>
              <a:rPr lang="en-US" sz="1800" dirty="0" err="1">
                <a:solidFill>
                  <a:srgbClr val="002060"/>
                </a:solidFill>
                <a:latin typeface="Gill Sans MT" pitchFamily="34" charset="0"/>
              </a:rPr>
              <a:t>Transluscence</a:t>
            </a:r>
            <a:r>
              <a:rPr lang="en-US" sz="1800" dirty="0">
                <a:solidFill>
                  <a:srgbClr val="002060"/>
                </a:solidFill>
                <a:latin typeface="Gill Sans MT" pitchFamily="34" charset="0"/>
              </a:rPr>
              <a:t> (</a:t>
            </a:r>
            <a:r>
              <a:rPr lang="en-US" sz="1800" dirty="0" err="1">
                <a:solidFill>
                  <a:srgbClr val="002060"/>
                </a:solidFill>
                <a:latin typeface="Gill Sans MT" pitchFamily="34" charset="0"/>
              </a:rPr>
              <a:t>trannslumination</a:t>
            </a:r>
            <a:r>
              <a:rPr lang="en-US" sz="1800" dirty="0">
                <a:solidFill>
                  <a:srgbClr val="002060"/>
                </a:solidFill>
                <a:latin typeface="Gill Sans MT" pitchFamily="34" charset="0"/>
              </a:rPr>
              <a:t>)</a:t>
            </a:r>
          </a:p>
          <a:p>
            <a:pPr lvl="0"/>
            <a:r>
              <a:rPr lang="en-US" sz="1800" dirty="0">
                <a:solidFill>
                  <a:srgbClr val="002060"/>
                </a:solidFill>
                <a:latin typeface="Gill Sans MT" pitchFamily="34" charset="0"/>
              </a:rPr>
              <a:t>15)Resonance </a:t>
            </a:r>
          </a:p>
          <a:p>
            <a:pPr lvl="0"/>
            <a:r>
              <a:rPr lang="en-US" sz="1800" dirty="0">
                <a:solidFill>
                  <a:srgbClr val="002060"/>
                </a:solidFill>
                <a:latin typeface="Gill Sans MT" pitchFamily="34" charset="0"/>
              </a:rPr>
              <a:t>16) Compressibility  :</a:t>
            </a:r>
          </a:p>
          <a:p>
            <a:pPr lvl="0"/>
            <a:r>
              <a:rPr lang="en-US" sz="1800" dirty="0">
                <a:solidFill>
                  <a:srgbClr val="002060"/>
                </a:solidFill>
                <a:latin typeface="Gill Sans MT" pitchFamily="34" charset="0"/>
              </a:rPr>
              <a:t>17)</a:t>
            </a:r>
            <a:r>
              <a:rPr lang="en-US" sz="1800" dirty="0" err="1">
                <a:solidFill>
                  <a:srgbClr val="002060"/>
                </a:solidFill>
                <a:latin typeface="Gill Sans MT" pitchFamily="34" charset="0"/>
              </a:rPr>
              <a:t>Reducibilty</a:t>
            </a:r>
            <a:r>
              <a:rPr lang="en-US" sz="1800" dirty="0">
                <a:solidFill>
                  <a:srgbClr val="002060"/>
                </a:solidFill>
                <a:latin typeface="Gill Sans MT" pitchFamily="34" charset="0"/>
              </a:rPr>
              <a:t> </a:t>
            </a:r>
          </a:p>
          <a:p>
            <a:pPr lvl="0"/>
            <a:r>
              <a:rPr lang="en-US" sz="1800" dirty="0">
                <a:solidFill>
                  <a:srgbClr val="002060"/>
                </a:solidFill>
                <a:latin typeface="Gill Sans MT" pitchFamily="34" charset="0"/>
              </a:rPr>
              <a:t>18)Relation to the surrounding </a:t>
            </a:r>
            <a:r>
              <a:rPr lang="en-US" sz="1800" dirty="0" err="1">
                <a:solidFill>
                  <a:srgbClr val="002060"/>
                </a:solidFill>
                <a:latin typeface="Gill Sans MT" pitchFamily="34" charset="0"/>
              </a:rPr>
              <a:t>strucure</a:t>
            </a:r>
            <a:r>
              <a:rPr lang="en-US" sz="1800" dirty="0">
                <a:solidFill>
                  <a:srgbClr val="002060"/>
                </a:solidFill>
                <a:latin typeface="Gill Sans MT" pitchFamily="34" charset="0"/>
              </a:rPr>
              <a:t> </a:t>
            </a:r>
          </a:p>
          <a:p>
            <a:pPr lvl="0"/>
            <a:r>
              <a:rPr lang="en-US" sz="1800" dirty="0">
                <a:solidFill>
                  <a:srgbClr val="002060"/>
                </a:solidFill>
                <a:latin typeface="Gill Sans MT" pitchFamily="34" charset="0"/>
              </a:rPr>
              <a:t>19) </a:t>
            </a:r>
            <a:r>
              <a:rPr lang="en-US" sz="1800" b="1" i="1" dirty="0">
                <a:solidFill>
                  <a:srgbClr val="002060"/>
                </a:solidFill>
                <a:latin typeface="Gill Sans MT" pitchFamily="34" charset="0"/>
              </a:rPr>
              <a:t>Mobility</a:t>
            </a:r>
            <a:r>
              <a:rPr lang="en-US" sz="1800" dirty="0">
                <a:solidFill>
                  <a:srgbClr val="002060"/>
                </a:solidFill>
                <a:latin typeface="Gill Sans MT" pitchFamily="34" charset="0"/>
              </a:rPr>
              <a:t>.</a:t>
            </a:r>
          </a:p>
          <a:p>
            <a:pPr lvl="0"/>
            <a:r>
              <a:rPr lang="en-US" sz="1800" dirty="0">
                <a:solidFill>
                  <a:srgbClr val="002060"/>
                </a:solidFill>
                <a:latin typeface="Gill Sans MT" pitchFamily="34" charset="0"/>
              </a:rPr>
              <a:t>.</a:t>
            </a:r>
          </a:p>
          <a:p>
            <a:pPr lvl="0"/>
            <a:r>
              <a:rPr lang="en-US" sz="1800" dirty="0">
                <a:solidFill>
                  <a:srgbClr val="002060"/>
                </a:solidFill>
                <a:latin typeface="Gill Sans MT" pitchFamily="34" charset="0"/>
              </a:rPr>
              <a:t>Whether it is a </a:t>
            </a:r>
            <a:r>
              <a:rPr lang="en-US" sz="1800" b="1" i="1" dirty="0">
                <a:solidFill>
                  <a:srgbClr val="002060"/>
                </a:solidFill>
                <a:latin typeface="Gill Sans MT" pitchFamily="34" charset="0"/>
              </a:rPr>
              <a:t>solitary</a:t>
            </a:r>
            <a:r>
              <a:rPr lang="en-US" sz="1800" dirty="0">
                <a:solidFill>
                  <a:srgbClr val="002060"/>
                </a:solidFill>
                <a:latin typeface="Gill Sans MT" pitchFamily="34" charset="0"/>
              </a:rPr>
              <a:t> lump or if there is </a:t>
            </a:r>
            <a:r>
              <a:rPr lang="en-US" sz="1800" b="1" i="1" dirty="0">
                <a:solidFill>
                  <a:srgbClr val="002060"/>
                </a:solidFill>
                <a:latin typeface="Gill Sans MT" pitchFamily="34" charset="0"/>
              </a:rPr>
              <a:t>more than one</a:t>
            </a:r>
            <a:r>
              <a:rPr lang="en-US" sz="1800" dirty="0">
                <a:solidFill>
                  <a:srgbClr val="002060"/>
                </a:solidFill>
                <a:latin typeface="Gill Sans MT" pitchFamily="34" charset="0"/>
              </a:rPr>
              <a:t>.</a:t>
            </a:r>
          </a:p>
          <a:p>
            <a:pPr lvl="0"/>
            <a:r>
              <a:rPr lang="en-US" sz="1800" dirty="0">
                <a:solidFill>
                  <a:srgbClr val="002060"/>
                </a:solidFill>
                <a:latin typeface="Gill Sans MT" pitchFamily="34" charset="0"/>
              </a:rPr>
              <a:t>Whether it </a:t>
            </a:r>
            <a:r>
              <a:rPr lang="en-US" sz="1800" b="1" i="1" dirty="0">
                <a:solidFill>
                  <a:srgbClr val="002060"/>
                </a:solidFill>
                <a:latin typeface="Gill Sans MT" pitchFamily="34" charset="0"/>
              </a:rPr>
              <a:t>moves on swallowing</a:t>
            </a:r>
            <a:r>
              <a:rPr lang="en-US" sz="1800" dirty="0">
                <a:solidFill>
                  <a:srgbClr val="002060"/>
                </a:solidFill>
                <a:latin typeface="Gill Sans MT" pitchFamily="34" charset="0"/>
              </a:rPr>
              <a:t> (thyroid mass )</a:t>
            </a:r>
          </a:p>
          <a:p>
            <a:pPr lvl="0"/>
            <a:r>
              <a:rPr lang="en-US" sz="1800" dirty="0">
                <a:solidFill>
                  <a:srgbClr val="002060"/>
                </a:solidFill>
                <a:latin typeface="Gill Sans MT" pitchFamily="34" charset="0"/>
              </a:rPr>
              <a:t>Whether it </a:t>
            </a:r>
            <a:r>
              <a:rPr lang="en-US" sz="1800" b="1" i="1" dirty="0">
                <a:solidFill>
                  <a:srgbClr val="002060"/>
                </a:solidFill>
                <a:latin typeface="Gill Sans MT" pitchFamily="34" charset="0"/>
              </a:rPr>
              <a:t>moves when the person sticks out their tongue </a:t>
            </a:r>
            <a:r>
              <a:rPr lang="en-US" sz="1800" dirty="0">
                <a:solidFill>
                  <a:srgbClr val="002060"/>
                </a:solidFill>
                <a:latin typeface="Gill Sans MT" pitchFamily="34" charset="0"/>
              </a:rPr>
              <a:t>(</a:t>
            </a:r>
            <a:r>
              <a:rPr lang="en-US" sz="1800" dirty="0" err="1">
                <a:solidFill>
                  <a:srgbClr val="002060"/>
                </a:solidFill>
                <a:latin typeface="Gill Sans MT" pitchFamily="34" charset="0"/>
              </a:rPr>
              <a:t>thyroglossal</a:t>
            </a:r>
            <a:r>
              <a:rPr lang="en-US" sz="1800" dirty="0">
                <a:solidFill>
                  <a:srgbClr val="002060"/>
                </a:solidFill>
                <a:latin typeface="Gill Sans MT" pitchFamily="34" charset="0"/>
              </a:rPr>
              <a:t> cysts).</a:t>
            </a:r>
          </a:p>
          <a:p>
            <a:pPr lvl="0"/>
            <a:endParaRPr lang="en-US" sz="1800" dirty="0">
              <a:solidFill>
                <a:srgbClr val="002060"/>
              </a:solidFill>
              <a:latin typeface="Gill Sans MT" pitchFamily="34" charset="0"/>
            </a:endParaRPr>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54211" y="456645"/>
            <a:ext cx="2932284" cy="19966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485037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8576"/>
        <p:cNvGrpSpPr/>
        <p:nvPr/>
      </p:nvGrpSpPr>
      <p:grpSpPr>
        <a:xfrm>
          <a:off x="0" y="0"/>
          <a:ext cx="0" cy="0"/>
          <a:chOff x="0" y="0"/>
          <a:chExt cx="0" cy="0"/>
        </a:xfrm>
      </p:grpSpPr>
      <p:pic>
        <p:nvPicPr>
          <p:cNvPr id="8577" name="Google Shape;8577;p65"/>
          <p:cNvPicPr preferRelativeResize="0"/>
          <p:nvPr/>
        </p:nvPicPr>
        <p:blipFill>
          <a:blip r:embed="rId3">
            <a:alphaModFix amt="75000"/>
          </a:blip>
          <a:stretch>
            <a:fillRect/>
          </a:stretch>
        </p:blipFill>
        <p:spPr>
          <a:xfrm rot="-1500560">
            <a:off x="2579057" y="790020"/>
            <a:ext cx="4390587" cy="2878612"/>
          </a:xfrm>
          <a:prstGeom prst="rect">
            <a:avLst/>
          </a:prstGeom>
          <a:noFill/>
          <a:ln>
            <a:noFill/>
          </a:ln>
        </p:spPr>
      </p:pic>
      <p:sp>
        <p:nvSpPr>
          <p:cNvPr id="8579" name="Google Shape;8579;p65"/>
          <p:cNvSpPr txBox="1">
            <a:spLocks noGrp="1"/>
          </p:cNvSpPr>
          <p:nvPr>
            <p:ph type="title"/>
          </p:nvPr>
        </p:nvSpPr>
        <p:spPr>
          <a:prstGeom prst="rect">
            <a:avLst/>
          </a:prstGeom>
        </p:spPr>
        <p:txBody>
          <a:bodyPr spcFirstLastPara="1" wrap="square" lIns="91425" tIns="91425" rIns="91425" bIns="91425" anchor="b" anchorCtr="0">
            <a:noAutofit/>
          </a:bodyPr>
          <a:lstStyle/>
          <a:p>
            <a:pPr lvl="0"/>
            <a:r>
              <a:rPr lang="en-US" sz="6600" i="1" dirty="0">
                <a:solidFill>
                  <a:schemeClr val="tx2"/>
                </a:solidFill>
              </a:rPr>
              <a:t>INVESTIGATIONS</a:t>
            </a:r>
            <a:endParaRPr sz="6600" dirty="0"/>
          </a:p>
        </p:txBody>
      </p:sp>
    </p:spTree>
    <p:extLst>
      <p:ext uri="{BB962C8B-B14F-4D97-AF65-F5344CB8AC3E}">
        <p14:creationId xmlns:p14="http://schemas.microsoft.com/office/powerpoint/2010/main" val="42136020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F8067B3-D4F7-45D5-9E78-02F3F7F794F0}"/>
              </a:ext>
            </a:extLst>
          </p:cNvPr>
          <p:cNvSpPr>
            <a:spLocks noGrp="1"/>
          </p:cNvSpPr>
          <p:nvPr>
            <p:ph idx="1"/>
          </p:nvPr>
        </p:nvSpPr>
        <p:spPr>
          <a:xfrm>
            <a:off x="0" y="1"/>
            <a:ext cx="9144000" cy="4944533"/>
          </a:xfrm>
        </p:spPr>
        <p:txBody>
          <a:bodyPr>
            <a:normAutofit/>
          </a:bodyPr>
          <a:lstStyle/>
          <a:p>
            <a:pPr marL="0" indent="0">
              <a:buNone/>
            </a:pPr>
            <a:r>
              <a:rPr lang="en-US" sz="2700" b="1" dirty="0">
                <a:solidFill>
                  <a:schemeClr val="tx2"/>
                </a:solidFill>
              </a:rPr>
              <a:t>Investigations</a:t>
            </a:r>
            <a:r>
              <a:rPr lang="en-US" sz="2500" b="1" dirty="0">
                <a:solidFill>
                  <a:schemeClr val="tx2"/>
                </a:solidFill>
              </a:rPr>
              <a:t>:</a:t>
            </a:r>
          </a:p>
          <a:p>
            <a:pPr marL="0" indent="0">
              <a:buNone/>
            </a:pPr>
            <a:endParaRPr lang="en-US" dirty="0">
              <a:solidFill>
                <a:schemeClr val="tx2"/>
              </a:solidFill>
            </a:endParaRPr>
          </a:p>
          <a:p>
            <a:pPr marL="0" indent="0">
              <a:buNone/>
            </a:pPr>
            <a:r>
              <a:rPr lang="en-US" sz="1700" dirty="0">
                <a:solidFill>
                  <a:srgbClr val="002060"/>
                </a:solidFill>
              </a:rPr>
              <a:t>Investigations will be guided by clinical assessment but may include:</a:t>
            </a:r>
          </a:p>
          <a:p>
            <a:r>
              <a:rPr lang="en-US" sz="1700" b="1" dirty="0">
                <a:solidFill>
                  <a:srgbClr val="002060"/>
                </a:solidFill>
              </a:rPr>
              <a:t>FBC</a:t>
            </a:r>
            <a:r>
              <a:rPr lang="en-US" sz="1700" dirty="0">
                <a:solidFill>
                  <a:srgbClr val="002060"/>
                </a:solidFill>
              </a:rPr>
              <a:t> and </a:t>
            </a:r>
            <a:r>
              <a:rPr lang="en-US" sz="1700" b="1" dirty="0">
                <a:solidFill>
                  <a:srgbClr val="002060"/>
                </a:solidFill>
              </a:rPr>
              <a:t>ESR</a:t>
            </a:r>
            <a:r>
              <a:rPr lang="en-US" sz="1700" dirty="0">
                <a:solidFill>
                  <a:srgbClr val="002060"/>
                </a:solidFill>
              </a:rPr>
              <a:t> (within 48 hours if generalized lymphadenopathy to exclude leukemia).</a:t>
            </a:r>
          </a:p>
          <a:p>
            <a:r>
              <a:rPr lang="en-US" sz="1700" b="1" dirty="0">
                <a:solidFill>
                  <a:srgbClr val="002060"/>
                </a:solidFill>
              </a:rPr>
              <a:t>TFTs.</a:t>
            </a:r>
          </a:p>
          <a:p>
            <a:r>
              <a:rPr lang="en-US" sz="1700" b="1" dirty="0">
                <a:solidFill>
                  <a:srgbClr val="002060"/>
                </a:solidFill>
              </a:rPr>
              <a:t>Viral serology</a:t>
            </a:r>
            <a:r>
              <a:rPr lang="en-US" sz="1700" dirty="0">
                <a:solidFill>
                  <a:srgbClr val="002060"/>
                </a:solidFill>
              </a:rPr>
              <a:t> - e.g. EBV, cytomegalovirus, toxoplasmosis.</a:t>
            </a:r>
          </a:p>
          <a:p>
            <a:r>
              <a:rPr lang="en-US" sz="1700" b="1" dirty="0">
                <a:solidFill>
                  <a:srgbClr val="002060"/>
                </a:solidFill>
              </a:rPr>
              <a:t>Throat swab.</a:t>
            </a:r>
          </a:p>
          <a:p>
            <a:r>
              <a:rPr lang="en-US" sz="1700" b="1" dirty="0">
                <a:solidFill>
                  <a:srgbClr val="002060"/>
                </a:solidFill>
              </a:rPr>
              <a:t>CXR</a:t>
            </a:r>
            <a:r>
              <a:rPr lang="en-US" sz="1700" dirty="0">
                <a:solidFill>
                  <a:srgbClr val="002060"/>
                </a:solidFill>
              </a:rPr>
              <a:t> (within two weeks for supraclavicular lymph node swelling or persistent cervical node in a person over 40 years old).</a:t>
            </a:r>
          </a:p>
          <a:p>
            <a:r>
              <a:rPr lang="en-US" sz="1700" b="1" dirty="0">
                <a:solidFill>
                  <a:srgbClr val="002060"/>
                </a:solidFill>
              </a:rPr>
              <a:t>Ultrasound scan</a:t>
            </a:r>
            <a:r>
              <a:rPr lang="en-US" sz="1700" dirty="0">
                <a:solidFill>
                  <a:srgbClr val="002060"/>
                </a:solidFill>
              </a:rPr>
              <a:t> - for thyroid swellings and as a first-line imaging option where diagnosis is unclear, with or without a view to ultrasound-guided fine-needle aspiration biopsy.</a:t>
            </a:r>
          </a:p>
          <a:p>
            <a:r>
              <a:rPr lang="en-US" sz="1700" b="1" dirty="0" err="1">
                <a:solidFill>
                  <a:srgbClr val="002060"/>
                </a:solidFill>
              </a:rPr>
              <a:t>Radionucleotide</a:t>
            </a:r>
            <a:r>
              <a:rPr lang="en-US" sz="1700" b="1" dirty="0">
                <a:solidFill>
                  <a:srgbClr val="002060"/>
                </a:solidFill>
              </a:rPr>
              <a:t> scanning</a:t>
            </a:r>
            <a:r>
              <a:rPr lang="en-US" sz="1700" dirty="0">
                <a:solidFill>
                  <a:srgbClr val="002060"/>
                </a:solidFill>
              </a:rPr>
              <a:t> (if masses of parathyroid                                                              thyroid glands).</a:t>
            </a:r>
          </a:p>
          <a:p>
            <a:r>
              <a:rPr lang="en-US" sz="1700" b="1" dirty="0">
                <a:solidFill>
                  <a:srgbClr val="002060"/>
                </a:solidFill>
              </a:rPr>
              <a:t>CT or MRI scan.</a:t>
            </a:r>
          </a:p>
        </p:txBody>
      </p:sp>
      <p:pic>
        <p:nvPicPr>
          <p:cNvPr id="4" name="Picture 3">
            <a:extLst>
              <a:ext uri="{FF2B5EF4-FFF2-40B4-BE49-F238E27FC236}">
                <a16:creationId xmlns:a16="http://schemas.microsoft.com/office/drawing/2014/main" id="{1454F1F6-5877-4F53-B555-8D0E4E9CEACF}"/>
              </a:ext>
            </a:extLst>
          </p:cNvPr>
          <p:cNvPicPr>
            <a:picLocks noChangeAspect="1"/>
          </p:cNvPicPr>
          <p:nvPr/>
        </p:nvPicPr>
        <p:blipFill>
          <a:blip r:embed="rId2"/>
          <a:stretch>
            <a:fillRect/>
          </a:stretch>
        </p:blipFill>
        <p:spPr>
          <a:xfrm>
            <a:off x="6485860" y="3614569"/>
            <a:ext cx="2658139" cy="1528931"/>
          </a:xfrm>
          <a:prstGeom prst="rect">
            <a:avLst/>
          </a:prstGeom>
        </p:spPr>
      </p:pic>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988" y="621777"/>
            <a:ext cx="2365375" cy="176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060313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JO"/>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1462609" y="1370013"/>
            <a:ext cx="6218782" cy="3262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113000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151"/>
        <p:cNvGrpSpPr/>
        <p:nvPr/>
      </p:nvGrpSpPr>
      <p:grpSpPr>
        <a:xfrm>
          <a:off x="0" y="0"/>
          <a:ext cx="0" cy="0"/>
          <a:chOff x="0" y="0"/>
          <a:chExt cx="0" cy="0"/>
        </a:xfrm>
      </p:grpSpPr>
      <p:sp>
        <p:nvSpPr>
          <p:cNvPr id="7154" name="Google Shape;7154;p41"/>
          <p:cNvSpPr/>
          <p:nvPr/>
        </p:nvSpPr>
        <p:spPr>
          <a:xfrm>
            <a:off x="3122150" y="2991250"/>
            <a:ext cx="5775" cy="7725"/>
          </a:xfrm>
          <a:custGeom>
            <a:avLst/>
            <a:gdLst/>
            <a:ahLst/>
            <a:cxnLst/>
            <a:rect l="l" t="t" r="r" b="b"/>
            <a:pathLst>
              <a:path w="231" h="309" extrusionOk="0">
                <a:moveTo>
                  <a:pt x="231" y="0"/>
                </a:moveTo>
                <a:lnTo>
                  <a:pt x="0" y="103"/>
                </a:lnTo>
                <a:lnTo>
                  <a:pt x="77" y="308"/>
                </a:lnTo>
                <a:lnTo>
                  <a:pt x="23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MV Boli" panose="02000500030200090000" pitchFamily="2" charset="0"/>
            </a:endParaRPr>
          </a:p>
        </p:txBody>
      </p:sp>
      <p:sp>
        <p:nvSpPr>
          <p:cNvPr id="7155" name="Google Shape;7155;p41"/>
          <p:cNvSpPr/>
          <p:nvPr/>
        </p:nvSpPr>
        <p:spPr>
          <a:xfrm>
            <a:off x="3471525" y="2989975"/>
            <a:ext cx="2575" cy="25"/>
          </a:xfrm>
          <a:custGeom>
            <a:avLst/>
            <a:gdLst/>
            <a:ahLst/>
            <a:cxnLst/>
            <a:rect l="l" t="t" r="r" b="b"/>
            <a:pathLst>
              <a:path w="103" h="1" extrusionOk="0">
                <a:moveTo>
                  <a:pt x="103" y="0"/>
                </a:moveTo>
                <a:lnTo>
                  <a:pt x="0" y="0"/>
                </a:lnTo>
                <a:cubicBezTo>
                  <a:pt x="52" y="0"/>
                  <a:pt x="77" y="0"/>
                  <a:pt x="1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MV Boli" panose="02000500030200090000" pitchFamily="2" charset="0"/>
            </a:endParaRPr>
          </a:p>
        </p:txBody>
      </p:sp>
      <p:sp>
        <p:nvSpPr>
          <p:cNvPr id="7156" name="Google Shape;7156;p41"/>
          <p:cNvSpPr/>
          <p:nvPr/>
        </p:nvSpPr>
        <p:spPr>
          <a:xfrm>
            <a:off x="3503575" y="3002800"/>
            <a:ext cx="1950" cy="650"/>
          </a:xfrm>
          <a:custGeom>
            <a:avLst/>
            <a:gdLst/>
            <a:ahLst/>
            <a:cxnLst/>
            <a:rect l="l" t="t" r="r" b="b"/>
            <a:pathLst>
              <a:path w="78" h="26" extrusionOk="0">
                <a:moveTo>
                  <a:pt x="77" y="0"/>
                </a:moveTo>
                <a:cubicBezTo>
                  <a:pt x="64" y="0"/>
                  <a:pt x="52" y="6"/>
                  <a:pt x="39" y="13"/>
                </a:cubicBezTo>
                <a:lnTo>
                  <a:pt x="77" y="0"/>
                </a:lnTo>
                <a:close/>
                <a:moveTo>
                  <a:pt x="39" y="13"/>
                </a:moveTo>
                <a:lnTo>
                  <a:pt x="0" y="26"/>
                </a:lnTo>
                <a:cubicBezTo>
                  <a:pt x="13" y="26"/>
                  <a:pt x="26" y="19"/>
                  <a:pt x="39" y="1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MV Boli" panose="02000500030200090000" pitchFamily="2" charset="0"/>
            </a:endParaRPr>
          </a:p>
        </p:txBody>
      </p:sp>
      <p:sp>
        <p:nvSpPr>
          <p:cNvPr id="7157" name="Google Shape;7157;p41"/>
          <p:cNvSpPr/>
          <p:nvPr/>
        </p:nvSpPr>
        <p:spPr>
          <a:xfrm>
            <a:off x="3553575" y="2991900"/>
            <a:ext cx="675" cy="650"/>
          </a:xfrm>
          <a:custGeom>
            <a:avLst/>
            <a:gdLst/>
            <a:ahLst/>
            <a:cxnLst/>
            <a:rect l="l" t="t" r="r" b="b"/>
            <a:pathLst>
              <a:path w="27" h="26" extrusionOk="0">
                <a:moveTo>
                  <a:pt x="0" y="0"/>
                </a:moveTo>
                <a:lnTo>
                  <a:pt x="0" y="26"/>
                </a:lnTo>
                <a:cubicBezTo>
                  <a:pt x="26" y="0"/>
                  <a:pt x="26" y="0"/>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MV Boli" panose="02000500030200090000" pitchFamily="2" charset="0"/>
            </a:endParaRPr>
          </a:p>
        </p:txBody>
      </p:sp>
      <p:sp>
        <p:nvSpPr>
          <p:cNvPr id="7158" name="Google Shape;7158;p41"/>
          <p:cNvSpPr/>
          <p:nvPr/>
        </p:nvSpPr>
        <p:spPr>
          <a:xfrm>
            <a:off x="3240750" y="2989975"/>
            <a:ext cx="5725" cy="2575"/>
          </a:xfrm>
          <a:custGeom>
            <a:avLst/>
            <a:gdLst/>
            <a:ahLst/>
            <a:cxnLst/>
            <a:rect l="l" t="t" r="r" b="b"/>
            <a:pathLst>
              <a:path w="229" h="103" extrusionOk="0">
                <a:moveTo>
                  <a:pt x="128" y="0"/>
                </a:moveTo>
                <a:lnTo>
                  <a:pt x="2" y="101"/>
                </a:lnTo>
                <a:lnTo>
                  <a:pt x="2" y="101"/>
                </a:lnTo>
                <a:cubicBezTo>
                  <a:pt x="37" y="78"/>
                  <a:pt x="228" y="100"/>
                  <a:pt x="128" y="0"/>
                </a:cubicBezTo>
                <a:close/>
                <a:moveTo>
                  <a:pt x="2" y="101"/>
                </a:moveTo>
                <a:cubicBezTo>
                  <a:pt x="2" y="101"/>
                  <a:pt x="1" y="102"/>
                  <a:pt x="0" y="103"/>
                </a:cubicBezTo>
                <a:lnTo>
                  <a:pt x="2" y="10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MV Boli" panose="02000500030200090000" pitchFamily="2" charset="0"/>
            </a:endParaRPr>
          </a:p>
        </p:txBody>
      </p:sp>
      <p:sp>
        <p:nvSpPr>
          <p:cNvPr id="7159" name="Google Shape;7159;p41"/>
          <p:cNvSpPr/>
          <p:nvPr/>
        </p:nvSpPr>
        <p:spPr>
          <a:xfrm>
            <a:off x="3465000" y="3001500"/>
            <a:ext cx="5250" cy="5475"/>
          </a:xfrm>
          <a:custGeom>
            <a:avLst/>
            <a:gdLst/>
            <a:ahLst/>
            <a:cxnLst/>
            <a:rect l="l" t="t" r="r" b="b"/>
            <a:pathLst>
              <a:path w="210" h="219" extrusionOk="0">
                <a:moveTo>
                  <a:pt x="82" y="1"/>
                </a:moveTo>
                <a:lnTo>
                  <a:pt x="82" y="1"/>
                </a:lnTo>
                <a:cubicBezTo>
                  <a:pt x="41" y="62"/>
                  <a:pt x="1" y="218"/>
                  <a:pt x="99" y="218"/>
                </a:cubicBezTo>
                <a:cubicBezTo>
                  <a:pt x="125" y="218"/>
                  <a:pt x="162" y="207"/>
                  <a:pt x="210" y="180"/>
                </a:cubicBezTo>
                <a:cubicBezTo>
                  <a:pt x="133" y="155"/>
                  <a:pt x="56" y="78"/>
                  <a:pt x="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MV Boli" panose="02000500030200090000" pitchFamily="2" charset="0"/>
            </a:endParaRPr>
          </a:p>
        </p:txBody>
      </p:sp>
      <p:sp>
        <p:nvSpPr>
          <p:cNvPr id="7160" name="Google Shape;7160;p41"/>
          <p:cNvSpPr/>
          <p:nvPr/>
        </p:nvSpPr>
        <p:spPr>
          <a:xfrm>
            <a:off x="3540125" y="2999700"/>
            <a:ext cx="4500" cy="3125"/>
          </a:xfrm>
          <a:custGeom>
            <a:avLst/>
            <a:gdLst/>
            <a:ahLst/>
            <a:cxnLst/>
            <a:rect l="l" t="t" r="r" b="b"/>
            <a:pathLst>
              <a:path w="180" h="125" extrusionOk="0">
                <a:moveTo>
                  <a:pt x="138" y="0"/>
                </a:moveTo>
                <a:lnTo>
                  <a:pt x="138" y="0"/>
                </a:lnTo>
                <a:cubicBezTo>
                  <a:pt x="136" y="0"/>
                  <a:pt x="133" y="6"/>
                  <a:pt x="128" y="21"/>
                </a:cubicBezTo>
                <a:lnTo>
                  <a:pt x="0" y="124"/>
                </a:lnTo>
                <a:lnTo>
                  <a:pt x="180" y="124"/>
                </a:lnTo>
                <a:cubicBezTo>
                  <a:pt x="138" y="103"/>
                  <a:pt x="147" y="0"/>
                  <a:pt x="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MV Boli" panose="02000500030200090000" pitchFamily="2" charset="0"/>
            </a:endParaRPr>
          </a:p>
        </p:txBody>
      </p:sp>
      <p:sp>
        <p:nvSpPr>
          <p:cNvPr id="7161" name="Google Shape;7161;p41"/>
          <p:cNvSpPr/>
          <p:nvPr/>
        </p:nvSpPr>
        <p:spPr>
          <a:xfrm>
            <a:off x="3543950" y="3002800"/>
            <a:ext cx="675" cy="25"/>
          </a:xfrm>
          <a:custGeom>
            <a:avLst/>
            <a:gdLst/>
            <a:ahLst/>
            <a:cxnLst/>
            <a:rect l="l" t="t" r="r" b="b"/>
            <a:pathLst>
              <a:path w="27" h="1" extrusionOk="0">
                <a:moveTo>
                  <a:pt x="27" y="0"/>
                </a:moveTo>
                <a:lnTo>
                  <a:pt x="1" y="0"/>
                </a:lnTo>
                <a:cubicBezTo>
                  <a:pt x="27" y="0"/>
                  <a:pt x="27" y="0"/>
                  <a:pt x="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MV Boli" panose="02000500030200090000" pitchFamily="2" charset="0"/>
            </a:endParaRPr>
          </a:p>
        </p:txBody>
      </p:sp>
      <p:sp>
        <p:nvSpPr>
          <p:cNvPr id="7162" name="Google Shape;7162;p41"/>
          <p:cNvSpPr/>
          <p:nvPr/>
        </p:nvSpPr>
        <p:spPr>
          <a:xfrm>
            <a:off x="3320875" y="2995100"/>
            <a:ext cx="13175" cy="11750"/>
          </a:xfrm>
          <a:custGeom>
            <a:avLst/>
            <a:gdLst/>
            <a:ahLst/>
            <a:cxnLst/>
            <a:rect l="l" t="t" r="r" b="b"/>
            <a:pathLst>
              <a:path w="527" h="470" extrusionOk="0">
                <a:moveTo>
                  <a:pt x="129" y="0"/>
                </a:moveTo>
                <a:lnTo>
                  <a:pt x="129" y="0"/>
                </a:lnTo>
                <a:cubicBezTo>
                  <a:pt x="0" y="180"/>
                  <a:pt x="462" y="282"/>
                  <a:pt x="205" y="462"/>
                </a:cubicBezTo>
                <a:cubicBezTo>
                  <a:pt x="246" y="467"/>
                  <a:pt x="278" y="469"/>
                  <a:pt x="302" y="469"/>
                </a:cubicBezTo>
                <a:cubicBezTo>
                  <a:pt x="527" y="469"/>
                  <a:pt x="156" y="277"/>
                  <a:pt x="411" y="231"/>
                </a:cubicBezTo>
                <a:cubicBezTo>
                  <a:pt x="282" y="231"/>
                  <a:pt x="154" y="129"/>
                  <a:pt x="1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MV Boli" panose="02000500030200090000" pitchFamily="2" charset="0"/>
            </a:endParaRPr>
          </a:p>
        </p:txBody>
      </p:sp>
      <p:sp>
        <p:nvSpPr>
          <p:cNvPr id="7163" name="Google Shape;7163;p41"/>
          <p:cNvSpPr/>
          <p:nvPr/>
        </p:nvSpPr>
        <p:spPr>
          <a:xfrm>
            <a:off x="3331125" y="3000875"/>
            <a:ext cx="1950" cy="25"/>
          </a:xfrm>
          <a:custGeom>
            <a:avLst/>
            <a:gdLst/>
            <a:ahLst/>
            <a:cxnLst/>
            <a:rect l="l" t="t" r="r" b="b"/>
            <a:pathLst>
              <a:path w="78" h="1" extrusionOk="0">
                <a:moveTo>
                  <a:pt x="1" y="0"/>
                </a:moveTo>
                <a:cubicBezTo>
                  <a:pt x="26" y="0"/>
                  <a:pt x="52" y="0"/>
                  <a:pt x="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MV Boli" panose="02000500030200090000" pitchFamily="2" charset="0"/>
            </a:endParaRPr>
          </a:p>
        </p:txBody>
      </p:sp>
      <p:sp>
        <p:nvSpPr>
          <p:cNvPr id="7164" name="Google Shape;7164;p41"/>
          <p:cNvSpPr/>
          <p:nvPr/>
        </p:nvSpPr>
        <p:spPr>
          <a:xfrm>
            <a:off x="3719600" y="2993825"/>
            <a:ext cx="3875" cy="1300"/>
          </a:xfrm>
          <a:custGeom>
            <a:avLst/>
            <a:gdLst/>
            <a:ahLst/>
            <a:cxnLst/>
            <a:rect l="l" t="t" r="r" b="b"/>
            <a:pathLst>
              <a:path w="155" h="52" extrusionOk="0">
                <a:moveTo>
                  <a:pt x="155" y="0"/>
                </a:moveTo>
                <a:lnTo>
                  <a:pt x="78" y="26"/>
                </a:lnTo>
                <a:cubicBezTo>
                  <a:pt x="103" y="19"/>
                  <a:pt x="129" y="13"/>
                  <a:pt x="155" y="0"/>
                </a:cubicBezTo>
                <a:close/>
                <a:moveTo>
                  <a:pt x="78" y="26"/>
                </a:moveTo>
                <a:lnTo>
                  <a:pt x="78" y="26"/>
                </a:lnTo>
                <a:cubicBezTo>
                  <a:pt x="52" y="32"/>
                  <a:pt x="27" y="39"/>
                  <a:pt x="1" y="51"/>
                </a:cubicBezTo>
                <a:lnTo>
                  <a:pt x="78" y="26"/>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MV Boli" panose="02000500030200090000" pitchFamily="2" charset="0"/>
            </a:endParaRPr>
          </a:p>
        </p:txBody>
      </p:sp>
      <p:sp>
        <p:nvSpPr>
          <p:cNvPr id="7165" name="Google Shape;7165;p41"/>
          <p:cNvSpPr/>
          <p:nvPr/>
        </p:nvSpPr>
        <p:spPr>
          <a:xfrm>
            <a:off x="4022200" y="3003425"/>
            <a:ext cx="650" cy="675"/>
          </a:xfrm>
          <a:custGeom>
            <a:avLst/>
            <a:gdLst/>
            <a:ahLst/>
            <a:cxnLst/>
            <a:rect l="l" t="t" r="r" b="b"/>
            <a:pathLst>
              <a:path w="26" h="27" extrusionOk="0">
                <a:moveTo>
                  <a:pt x="0" y="26"/>
                </a:moveTo>
                <a:cubicBezTo>
                  <a:pt x="0" y="26"/>
                  <a:pt x="26" y="1"/>
                  <a:pt x="26" y="1"/>
                </a:cubicBezTo>
                <a:cubicBezTo>
                  <a:pt x="26" y="1"/>
                  <a:pt x="0" y="26"/>
                  <a:pt x="0" y="2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MV Boli" panose="02000500030200090000" pitchFamily="2" charset="0"/>
            </a:endParaRPr>
          </a:p>
        </p:txBody>
      </p:sp>
      <p:sp>
        <p:nvSpPr>
          <p:cNvPr id="7166" name="Google Shape;7166;p41"/>
          <p:cNvSpPr/>
          <p:nvPr/>
        </p:nvSpPr>
        <p:spPr>
          <a:xfrm>
            <a:off x="3742050" y="2993825"/>
            <a:ext cx="650" cy="2575"/>
          </a:xfrm>
          <a:custGeom>
            <a:avLst/>
            <a:gdLst/>
            <a:ahLst/>
            <a:cxnLst/>
            <a:rect l="l" t="t" r="r" b="b"/>
            <a:pathLst>
              <a:path w="26" h="103" extrusionOk="0">
                <a:moveTo>
                  <a:pt x="26" y="0"/>
                </a:moveTo>
                <a:lnTo>
                  <a:pt x="26" y="0"/>
                </a:lnTo>
                <a:cubicBezTo>
                  <a:pt x="0" y="51"/>
                  <a:pt x="0" y="77"/>
                  <a:pt x="0" y="103"/>
                </a:cubicBezTo>
                <a:cubicBezTo>
                  <a:pt x="26" y="77"/>
                  <a:pt x="26" y="26"/>
                  <a:pt x="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MV Boli" panose="02000500030200090000" pitchFamily="2" charset="0"/>
            </a:endParaRPr>
          </a:p>
        </p:txBody>
      </p:sp>
      <p:sp>
        <p:nvSpPr>
          <p:cNvPr id="7167" name="Google Shape;7167;p41"/>
          <p:cNvSpPr/>
          <p:nvPr/>
        </p:nvSpPr>
        <p:spPr>
          <a:xfrm>
            <a:off x="3741400" y="2996375"/>
            <a:ext cx="675" cy="1950"/>
          </a:xfrm>
          <a:custGeom>
            <a:avLst/>
            <a:gdLst/>
            <a:ahLst/>
            <a:cxnLst/>
            <a:rect l="l" t="t" r="r" b="b"/>
            <a:pathLst>
              <a:path w="27" h="78" extrusionOk="0">
                <a:moveTo>
                  <a:pt x="26" y="1"/>
                </a:moveTo>
                <a:cubicBezTo>
                  <a:pt x="1" y="26"/>
                  <a:pt x="1" y="52"/>
                  <a:pt x="1" y="78"/>
                </a:cubicBezTo>
                <a:lnTo>
                  <a:pt x="2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MV Boli" panose="02000500030200090000" pitchFamily="2" charset="0"/>
            </a:endParaRPr>
          </a:p>
        </p:txBody>
      </p:sp>
      <p:sp>
        <p:nvSpPr>
          <p:cNvPr id="7168" name="Google Shape;7168;p41"/>
          <p:cNvSpPr/>
          <p:nvPr/>
        </p:nvSpPr>
        <p:spPr>
          <a:xfrm>
            <a:off x="4052950" y="2995100"/>
            <a:ext cx="25" cy="650"/>
          </a:xfrm>
          <a:custGeom>
            <a:avLst/>
            <a:gdLst/>
            <a:ahLst/>
            <a:cxnLst/>
            <a:rect l="l" t="t" r="r" b="b"/>
            <a:pathLst>
              <a:path w="1" h="26" extrusionOk="0">
                <a:moveTo>
                  <a:pt x="1" y="0"/>
                </a:moveTo>
                <a:lnTo>
                  <a:pt x="1" y="26"/>
                </a:lnTo>
                <a:cubicBezTo>
                  <a:pt x="1" y="26"/>
                  <a:pt x="1" y="0"/>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MV Boli" panose="02000500030200090000" pitchFamily="2" charset="0"/>
            </a:endParaRPr>
          </a:p>
        </p:txBody>
      </p:sp>
      <p:sp>
        <p:nvSpPr>
          <p:cNvPr id="7169" name="Google Shape;7169;p41"/>
          <p:cNvSpPr/>
          <p:nvPr/>
        </p:nvSpPr>
        <p:spPr>
          <a:xfrm>
            <a:off x="3820900" y="2997650"/>
            <a:ext cx="5150" cy="3250"/>
          </a:xfrm>
          <a:custGeom>
            <a:avLst/>
            <a:gdLst/>
            <a:ahLst/>
            <a:cxnLst/>
            <a:rect l="l" t="t" r="r" b="b"/>
            <a:pathLst>
              <a:path w="206" h="130" extrusionOk="0">
                <a:moveTo>
                  <a:pt x="103" y="1"/>
                </a:moveTo>
                <a:cubicBezTo>
                  <a:pt x="52" y="1"/>
                  <a:pt x="52" y="78"/>
                  <a:pt x="0" y="129"/>
                </a:cubicBezTo>
                <a:cubicBezTo>
                  <a:pt x="26" y="103"/>
                  <a:pt x="58" y="91"/>
                  <a:pt x="93" y="91"/>
                </a:cubicBezTo>
                <a:cubicBezTo>
                  <a:pt x="129" y="91"/>
                  <a:pt x="167" y="103"/>
                  <a:pt x="206" y="129"/>
                </a:cubicBezTo>
                <a:cubicBezTo>
                  <a:pt x="154" y="78"/>
                  <a:pt x="129" y="27"/>
                  <a:pt x="1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MV Boli" panose="02000500030200090000" pitchFamily="2" charset="0"/>
            </a:endParaRPr>
          </a:p>
        </p:txBody>
      </p:sp>
      <p:sp>
        <p:nvSpPr>
          <p:cNvPr id="7170" name="Google Shape;7170;p41"/>
          <p:cNvSpPr/>
          <p:nvPr/>
        </p:nvSpPr>
        <p:spPr>
          <a:xfrm>
            <a:off x="3820900" y="3000875"/>
            <a:ext cx="25" cy="25"/>
          </a:xfrm>
          <a:custGeom>
            <a:avLst/>
            <a:gdLst/>
            <a:ahLst/>
            <a:cxnLst/>
            <a:rect l="l" t="t" r="r" b="b"/>
            <a:pathLst>
              <a:path w="1" h="1" extrusionOk="0">
                <a:moveTo>
                  <a:pt x="0" y="0"/>
                </a:move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MV Boli" panose="02000500030200090000" pitchFamily="2" charset="0"/>
            </a:endParaRPr>
          </a:p>
        </p:txBody>
      </p:sp>
      <p:sp>
        <p:nvSpPr>
          <p:cNvPr id="7171" name="Google Shape;7171;p41"/>
          <p:cNvSpPr/>
          <p:nvPr/>
        </p:nvSpPr>
        <p:spPr>
          <a:xfrm>
            <a:off x="3724750" y="3003425"/>
            <a:ext cx="2575" cy="2600"/>
          </a:xfrm>
          <a:custGeom>
            <a:avLst/>
            <a:gdLst/>
            <a:ahLst/>
            <a:cxnLst/>
            <a:rect l="l" t="t" r="r" b="b"/>
            <a:pathLst>
              <a:path w="103" h="104" extrusionOk="0">
                <a:moveTo>
                  <a:pt x="103" y="1"/>
                </a:moveTo>
                <a:lnTo>
                  <a:pt x="0" y="103"/>
                </a:lnTo>
                <a:lnTo>
                  <a:pt x="26" y="103"/>
                </a:lnTo>
                <a:lnTo>
                  <a:pt x="10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MV Boli" panose="02000500030200090000" pitchFamily="2" charset="0"/>
            </a:endParaRPr>
          </a:p>
        </p:txBody>
      </p:sp>
      <p:sp>
        <p:nvSpPr>
          <p:cNvPr id="7172" name="Google Shape;7172;p41"/>
          <p:cNvSpPr/>
          <p:nvPr/>
        </p:nvSpPr>
        <p:spPr>
          <a:xfrm>
            <a:off x="3997450" y="3000875"/>
            <a:ext cx="3600" cy="4825"/>
          </a:xfrm>
          <a:custGeom>
            <a:avLst/>
            <a:gdLst/>
            <a:ahLst/>
            <a:cxnLst/>
            <a:rect l="l" t="t" r="r" b="b"/>
            <a:pathLst>
              <a:path w="144" h="193" extrusionOk="0">
                <a:moveTo>
                  <a:pt x="41" y="0"/>
                </a:moveTo>
                <a:lnTo>
                  <a:pt x="41" y="0"/>
                </a:lnTo>
                <a:cubicBezTo>
                  <a:pt x="21" y="41"/>
                  <a:pt x="1" y="192"/>
                  <a:pt x="68" y="192"/>
                </a:cubicBezTo>
                <a:cubicBezTo>
                  <a:pt x="87" y="192"/>
                  <a:pt x="111" y="181"/>
                  <a:pt x="144" y="154"/>
                </a:cubicBezTo>
                <a:cubicBezTo>
                  <a:pt x="93" y="154"/>
                  <a:pt x="41" y="77"/>
                  <a:pt x="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MV Boli" panose="02000500030200090000" pitchFamily="2" charset="0"/>
            </a:endParaRPr>
          </a:p>
        </p:txBody>
      </p:sp>
      <p:sp>
        <p:nvSpPr>
          <p:cNvPr id="7173" name="Google Shape;7173;p41"/>
          <p:cNvSpPr/>
          <p:nvPr/>
        </p:nvSpPr>
        <p:spPr>
          <a:xfrm>
            <a:off x="4045275" y="3002250"/>
            <a:ext cx="2575" cy="3125"/>
          </a:xfrm>
          <a:custGeom>
            <a:avLst/>
            <a:gdLst/>
            <a:ahLst/>
            <a:cxnLst/>
            <a:rect l="l" t="t" r="r" b="b"/>
            <a:pathLst>
              <a:path w="103" h="125" extrusionOk="0">
                <a:moveTo>
                  <a:pt x="64" y="1"/>
                </a:moveTo>
                <a:cubicBezTo>
                  <a:pt x="61" y="1"/>
                  <a:pt x="57" y="7"/>
                  <a:pt x="51" y="22"/>
                </a:cubicBezTo>
                <a:lnTo>
                  <a:pt x="0" y="125"/>
                </a:lnTo>
                <a:lnTo>
                  <a:pt x="103" y="125"/>
                </a:lnTo>
                <a:cubicBezTo>
                  <a:pt x="82" y="104"/>
                  <a:pt x="78" y="1"/>
                  <a:pt x="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MV Boli" panose="02000500030200090000" pitchFamily="2" charset="0"/>
            </a:endParaRPr>
          </a:p>
        </p:txBody>
      </p:sp>
      <p:sp>
        <p:nvSpPr>
          <p:cNvPr id="7174" name="Google Shape;7174;p41"/>
          <p:cNvSpPr/>
          <p:nvPr/>
        </p:nvSpPr>
        <p:spPr>
          <a:xfrm>
            <a:off x="4047825" y="3005350"/>
            <a:ext cx="675" cy="25"/>
          </a:xfrm>
          <a:custGeom>
            <a:avLst/>
            <a:gdLst/>
            <a:ahLst/>
            <a:cxnLst/>
            <a:rect l="l" t="t" r="r" b="b"/>
            <a:pathLst>
              <a:path w="27" h="1" extrusionOk="0">
                <a:moveTo>
                  <a:pt x="26" y="1"/>
                </a:moveTo>
                <a:lnTo>
                  <a:pt x="1" y="1"/>
                </a:lnTo>
                <a:cubicBezTo>
                  <a:pt x="1" y="1"/>
                  <a:pt x="26" y="1"/>
                  <a:pt x="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MV Boli" panose="02000500030200090000" pitchFamily="2" charset="0"/>
            </a:endParaRPr>
          </a:p>
        </p:txBody>
      </p:sp>
      <p:sp>
        <p:nvSpPr>
          <p:cNvPr id="7175" name="Google Shape;7175;p41"/>
          <p:cNvSpPr/>
          <p:nvPr/>
        </p:nvSpPr>
        <p:spPr>
          <a:xfrm>
            <a:off x="4055525" y="2991900"/>
            <a:ext cx="3225" cy="1950"/>
          </a:xfrm>
          <a:custGeom>
            <a:avLst/>
            <a:gdLst/>
            <a:ahLst/>
            <a:cxnLst/>
            <a:rect l="l" t="t" r="r" b="b"/>
            <a:pathLst>
              <a:path w="129" h="78" extrusionOk="0">
                <a:moveTo>
                  <a:pt x="129" y="0"/>
                </a:moveTo>
                <a:lnTo>
                  <a:pt x="0" y="77"/>
                </a:lnTo>
                <a:lnTo>
                  <a:pt x="12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MV Boli" panose="02000500030200090000" pitchFamily="2" charset="0"/>
            </a:endParaRPr>
          </a:p>
        </p:txBody>
      </p:sp>
      <p:sp>
        <p:nvSpPr>
          <p:cNvPr id="7176" name="Google Shape;7176;p41"/>
          <p:cNvSpPr/>
          <p:nvPr/>
        </p:nvSpPr>
        <p:spPr>
          <a:xfrm>
            <a:off x="4076050" y="2993825"/>
            <a:ext cx="3225" cy="3225"/>
          </a:xfrm>
          <a:custGeom>
            <a:avLst/>
            <a:gdLst/>
            <a:ahLst/>
            <a:cxnLst/>
            <a:rect l="l" t="t" r="r" b="b"/>
            <a:pathLst>
              <a:path w="129" h="129" extrusionOk="0">
                <a:moveTo>
                  <a:pt x="77" y="0"/>
                </a:moveTo>
                <a:lnTo>
                  <a:pt x="0" y="103"/>
                </a:lnTo>
                <a:lnTo>
                  <a:pt x="26" y="128"/>
                </a:lnTo>
                <a:lnTo>
                  <a:pt x="128" y="26"/>
                </a:lnTo>
                <a:lnTo>
                  <a:pt x="7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MV Boli" panose="02000500030200090000" pitchFamily="2" charset="0"/>
            </a:endParaRPr>
          </a:p>
        </p:txBody>
      </p:sp>
      <p:sp>
        <p:nvSpPr>
          <p:cNvPr id="7177" name="Google Shape;7177;p41"/>
          <p:cNvSpPr/>
          <p:nvPr/>
        </p:nvSpPr>
        <p:spPr>
          <a:xfrm>
            <a:off x="3828600" y="3004700"/>
            <a:ext cx="15400" cy="14150"/>
          </a:xfrm>
          <a:custGeom>
            <a:avLst/>
            <a:gdLst/>
            <a:ahLst/>
            <a:cxnLst/>
            <a:rect l="l" t="t" r="r" b="b"/>
            <a:pathLst>
              <a:path w="616" h="566" extrusionOk="0">
                <a:moveTo>
                  <a:pt x="359" y="1"/>
                </a:moveTo>
                <a:cubicBezTo>
                  <a:pt x="308" y="129"/>
                  <a:pt x="257" y="1"/>
                  <a:pt x="308" y="232"/>
                </a:cubicBezTo>
                <a:cubicBezTo>
                  <a:pt x="300" y="270"/>
                  <a:pt x="286" y="286"/>
                  <a:pt x="270" y="286"/>
                </a:cubicBezTo>
                <a:cubicBezTo>
                  <a:pt x="235" y="286"/>
                  <a:pt x="195" y="201"/>
                  <a:pt x="231" y="129"/>
                </a:cubicBezTo>
                <a:lnTo>
                  <a:pt x="231" y="129"/>
                </a:lnTo>
                <a:lnTo>
                  <a:pt x="77" y="309"/>
                </a:lnTo>
                <a:lnTo>
                  <a:pt x="205" y="309"/>
                </a:lnTo>
                <a:cubicBezTo>
                  <a:pt x="231" y="514"/>
                  <a:pt x="0" y="309"/>
                  <a:pt x="51" y="539"/>
                </a:cubicBezTo>
                <a:lnTo>
                  <a:pt x="231" y="463"/>
                </a:lnTo>
                <a:lnTo>
                  <a:pt x="231" y="514"/>
                </a:lnTo>
                <a:cubicBezTo>
                  <a:pt x="250" y="476"/>
                  <a:pt x="296" y="452"/>
                  <a:pt x="339" y="452"/>
                </a:cubicBezTo>
                <a:cubicBezTo>
                  <a:pt x="355" y="452"/>
                  <a:pt x="371" y="456"/>
                  <a:pt x="385" y="463"/>
                </a:cubicBezTo>
                <a:cubicBezTo>
                  <a:pt x="385" y="488"/>
                  <a:pt x="410" y="539"/>
                  <a:pt x="385" y="565"/>
                </a:cubicBezTo>
                <a:cubicBezTo>
                  <a:pt x="615" y="514"/>
                  <a:pt x="359" y="206"/>
                  <a:pt x="539" y="104"/>
                </a:cubicBezTo>
                <a:lnTo>
                  <a:pt x="462" y="104"/>
                </a:lnTo>
                <a:cubicBezTo>
                  <a:pt x="458" y="107"/>
                  <a:pt x="454" y="109"/>
                  <a:pt x="449" y="109"/>
                </a:cubicBezTo>
                <a:cubicBezTo>
                  <a:pt x="416" y="109"/>
                  <a:pt x="359" y="45"/>
                  <a:pt x="3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MV Boli" panose="02000500030200090000" pitchFamily="2" charset="0"/>
            </a:endParaRPr>
          </a:p>
        </p:txBody>
      </p:sp>
      <p:sp>
        <p:nvSpPr>
          <p:cNvPr id="7178" name="Google Shape;7178;p41"/>
          <p:cNvSpPr/>
          <p:nvPr/>
        </p:nvSpPr>
        <p:spPr>
          <a:xfrm>
            <a:off x="3842050" y="2998950"/>
            <a:ext cx="12850" cy="25025"/>
          </a:xfrm>
          <a:custGeom>
            <a:avLst/>
            <a:gdLst/>
            <a:ahLst/>
            <a:cxnLst/>
            <a:rect l="l" t="t" r="r" b="b"/>
            <a:pathLst>
              <a:path w="514" h="1001" extrusionOk="0">
                <a:moveTo>
                  <a:pt x="411" y="0"/>
                </a:moveTo>
                <a:cubicBezTo>
                  <a:pt x="334" y="77"/>
                  <a:pt x="308" y="51"/>
                  <a:pt x="283" y="205"/>
                </a:cubicBezTo>
                <a:cubicBezTo>
                  <a:pt x="255" y="212"/>
                  <a:pt x="228" y="215"/>
                  <a:pt x="201" y="215"/>
                </a:cubicBezTo>
                <a:cubicBezTo>
                  <a:pt x="129" y="215"/>
                  <a:pt x="64" y="192"/>
                  <a:pt x="26" y="154"/>
                </a:cubicBezTo>
                <a:cubicBezTo>
                  <a:pt x="1" y="180"/>
                  <a:pt x="26" y="308"/>
                  <a:pt x="1" y="334"/>
                </a:cubicBezTo>
                <a:lnTo>
                  <a:pt x="26" y="334"/>
                </a:lnTo>
                <a:lnTo>
                  <a:pt x="103" y="590"/>
                </a:lnTo>
                <a:cubicBezTo>
                  <a:pt x="103" y="539"/>
                  <a:pt x="154" y="539"/>
                  <a:pt x="180" y="539"/>
                </a:cubicBezTo>
                <a:lnTo>
                  <a:pt x="103" y="872"/>
                </a:lnTo>
                <a:cubicBezTo>
                  <a:pt x="159" y="972"/>
                  <a:pt x="210" y="995"/>
                  <a:pt x="258" y="995"/>
                </a:cubicBezTo>
                <a:cubicBezTo>
                  <a:pt x="298" y="995"/>
                  <a:pt x="336" y="980"/>
                  <a:pt x="373" y="980"/>
                </a:cubicBezTo>
                <a:cubicBezTo>
                  <a:pt x="395" y="980"/>
                  <a:pt x="416" y="985"/>
                  <a:pt x="436" y="1000"/>
                </a:cubicBezTo>
                <a:cubicBezTo>
                  <a:pt x="308" y="795"/>
                  <a:pt x="462" y="872"/>
                  <a:pt x="257" y="718"/>
                </a:cubicBezTo>
                <a:lnTo>
                  <a:pt x="283" y="462"/>
                </a:lnTo>
                <a:lnTo>
                  <a:pt x="436" y="487"/>
                </a:lnTo>
                <a:cubicBezTo>
                  <a:pt x="411" y="410"/>
                  <a:pt x="488" y="308"/>
                  <a:pt x="411" y="257"/>
                </a:cubicBezTo>
                <a:cubicBezTo>
                  <a:pt x="411" y="257"/>
                  <a:pt x="385" y="308"/>
                  <a:pt x="360" y="308"/>
                </a:cubicBezTo>
                <a:cubicBezTo>
                  <a:pt x="308" y="128"/>
                  <a:pt x="513" y="180"/>
                  <a:pt x="4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MV Boli" panose="02000500030200090000" pitchFamily="2" charset="0"/>
            </a:endParaRPr>
          </a:p>
        </p:txBody>
      </p:sp>
      <p:sp>
        <p:nvSpPr>
          <p:cNvPr id="7179" name="Google Shape;7179;p41"/>
          <p:cNvSpPr/>
          <p:nvPr/>
        </p:nvSpPr>
        <p:spPr>
          <a:xfrm>
            <a:off x="4030525" y="2991250"/>
            <a:ext cx="1300" cy="1950"/>
          </a:xfrm>
          <a:custGeom>
            <a:avLst/>
            <a:gdLst/>
            <a:ahLst/>
            <a:cxnLst/>
            <a:rect l="l" t="t" r="r" b="b"/>
            <a:pathLst>
              <a:path w="52" h="78" extrusionOk="0">
                <a:moveTo>
                  <a:pt x="52" y="0"/>
                </a:moveTo>
                <a:lnTo>
                  <a:pt x="0" y="77"/>
                </a:lnTo>
                <a:cubicBezTo>
                  <a:pt x="26" y="52"/>
                  <a:pt x="52" y="26"/>
                  <a:pt x="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MV Boli" panose="02000500030200090000" pitchFamily="2" charset="0"/>
            </a:endParaRPr>
          </a:p>
        </p:txBody>
      </p:sp>
      <p:sp>
        <p:nvSpPr>
          <p:cNvPr id="7180" name="Google Shape;7180;p41"/>
          <p:cNvSpPr/>
          <p:nvPr/>
        </p:nvSpPr>
        <p:spPr>
          <a:xfrm>
            <a:off x="3889500" y="3004700"/>
            <a:ext cx="25" cy="675"/>
          </a:xfrm>
          <a:custGeom>
            <a:avLst/>
            <a:gdLst/>
            <a:ahLst/>
            <a:cxnLst/>
            <a:rect l="l" t="t" r="r" b="b"/>
            <a:pathLst>
              <a:path w="1" h="27" extrusionOk="0">
                <a:moveTo>
                  <a:pt x="0" y="27"/>
                </a:moveTo>
                <a:lnTo>
                  <a:pt x="0" y="27"/>
                </a:lnTo>
                <a:cubicBezTo>
                  <a:pt x="0" y="1"/>
                  <a:pt x="0" y="1"/>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MV Boli" panose="02000500030200090000" pitchFamily="2" charset="0"/>
            </a:endParaRPr>
          </a:p>
        </p:txBody>
      </p:sp>
      <p:sp>
        <p:nvSpPr>
          <p:cNvPr id="7181" name="Google Shape;7181;p41"/>
          <p:cNvSpPr/>
          <p:nvPr/>
        </p:nvSpPr>
        <p:spPr>
          <a:xfrm>
            <a:off x="4032450" y="2990600"/>
            <a:ext cx="25" cy="675"/>
          </a:xfrm>
          <a:custGeom>
            <a:avLst/>
            <a:gdLst/>
            <a:ahLst/>
            <a:cxnLst/>
            <a:rect l="l" t="t" r="r" b="b"/>
            <a:pathLst>
              <a:path w="1" h="27" extrusionOk="0">
                <a:moveTo>
                  <a:pt x="0" y="1"/>
                </a:moveTo>
                <a:lnTo>
                  <a:pt x="0" y="1"/>
                </a:lnTo>
                <a:lnTo>
                  <a:pt x="0" y="26"/>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MV Boli" panose="02000500030200090000" pitchFamily="2" charset="0"/>
            </a:endParaRPr>
          </a:p>
        </p:txBody>
      </p:sp>
      <p:sp>
        <p:nvSpPr>
          <p:cNvPr id="7182" name="Google Shape;7182;p41"/>
          <p:cNvSpPr/>
          <p:nvPr/>
        </p:nvSpPr>
        <p:spPr>
          <a:xfrm>
            <a:off x="3860650" y="2991250"/>
            <a:ext cx="25" cy="675"/>
          </a:xfrm>
          <a:custGeom>
            <a:avLst/>
            <a:gdLst/>
            <a:ahLst/>
            <a:cxnLst/>
            <a:rect l="l" t="t" r="r" b="b"/>
            <a:pathLst>
              <a:path w="1" h="27" extrusionOk="0">
                <a:moveTo>
                  <a:pt x="0" y="26"/>
                </a:moveTo>
                <a:lnTo>
                  <a:pt x="0" y="26"/>
                </a:ln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MV Boli" panose="02000500030200090000" pitchFamily="2" charset="0"/>
            </a:endParaRPr>
          </a:p>
        </p:txBody>
      </p:sp>
      <p:sp>
        <p:nvSpPr>
          <p:cNvPr id="7183" name="Google Shape;7183;p41"/>
          <p:cNvSpPr/>
          <p:nvPr/>
        </p:nvSpPr>
        <p:spPr>
          <a:xfrm>
            <a:off x="3858725" y="3002150"/>
            <a:ext cx="650" cy="1300"/>
          </a:xfrm>
          <a:custGeom>
            <a:avLst/>
            <a:gdLst/>
            <a:ahLst/>
            <a:cxnLst/>
            <a:rect l="l" t="t" r="r" b="b"/>
            <a:pathLst>
              <a:path w="26" h="52" extrusionOk="0">
                <a:moveTo>
                  <a:pt x="26" y="0"/>
                </a:moveTo>
                <a:lnTo>
                  <a:pt x="0" y="52"/>
                </a:lnTo>
                <a:cubicBezTo>
                  <a:pt x="0" y="52"/>
                  <a:pt x="26" y="26"/>
                  <a:pt x="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MV Boli" panose="02000500030200090000" pitchFamily="2" charset="0"/>
            </a:endParaRPr>
          </a:p>
        </p:txBody>
      </p:sp>
      <p:sp>
        <p:nvSpPr>
          <p:cNvPr id="7184" name="Google Shape;7184;p41"/>
          <p:cNvSpPr/>
          <p:nvPr/>
        </p:nvSpPr>
        <p:spPr>
          <a:xfrm>
            <a:off x="3852825" y="3002800"/>
            <a:ext cx="12975" cy="22450"/>
          </a:xfrm>
          <a:custGeom>
            <a:avLst/>
            <a:gdLst/>
            <a:ahLst/>
            <a:cxnLst/>
            <a:rect l="l" t="t" r="r" b="b"/>
            <a:pathLst>
              <a:path w="519" h="898" extrusionOk="0">
                <a:moveTo>
                  <a:pt x="159" y="0"/>
                </a:moveTo>
                <a:cubicBezTo>
                  <a:pt x="159" y="48"/>
                  <a:pt x="0" y="233"/>
                  <a:pt x="153" y="233"/>
                </a:cubicBezTo>
                <a:cubicBezTo>
                  <a:pt x="162" y="233"/>
                  <a:pt x="173" y="232"/>
                  <a:pt x="185" y="231"/>
                </a:cubicBezTo>
                <a:lnTo>
                  <a:pt x="185" y="231"/>
                </a:lnTo>
                <a:cubicBezTo>
                  <a:pt x="236" y="436"/>
                  <a:pt x="82" y="359"/>
                  <a:pt x="57" y="410"/>
                </a:cubicBezTo>
                <a:cubicBezTo>
                  <a:pt x="108" y="462"/>
                  <a:pt x="57" y="564"/>
                  <a:pt x="108" y="615"/>
                </a:cubicBezTo>
                <a:cubicBezTo>
                  <a:pt x="108" y="590"/>
                  <a:pt x="134" y="513"/>
                  <a:pt x="185" y="513"/>
                </a:cubicBezTo>
                <a:cubicBezTo>
                  <a:pt x="207" y="602"/>
                  <a:pt x="191" y="672"/>
                  <a:pt x="136" y="672"/>
                </a:cubicBezTo>
                <a:cubicBezTo>
                  <a:pt x="127" y="672"/>
                  <a:pt x="118" y="670"/>
                  <a:pt x="108" y="667"/>
                </a:cubicBezTo>
                <a:lnTo>
                  <a:pt x="108" y="667"/>
                </a:lnTo>
                <a:cubicBezTo>
                  <a:pt x="211" y="744"/>
                  <a:pt x="82" y="846"/>
                  <a:pt x="185" y="898"/>
                </a:cubicBezTo>
                <a:cubicBezTo>
                  <a:pt x="390" y="769"/>
                  <a:pt x="518" y="564"/>
                  <a:pt x="518" y="333"/>
                </a:cubicBezTo>
                <a:lnTo>
                  <a:pt x="518" y="333"/>
                </a:lnTo>
                <a:cubicBezTo>
                  <a:pt x="456" y="396"/>
                  <a:pt x="376" y="475"/>
                  <a:pt x="280" y="475"/>
                </a:cubicBezTo>
                <a:cubicBezTo>
                  <a:pt x="258" y="475"/>
                  <a:pt x="235" y="471"/>
                  <a:pt x="211" y="462"/>
                </a:cubicBezTo>
                <a:lnTo>
                  <a:pt x="211" y="282"/>
                </a:lnTo>
                <a:cubicBezTo>
                  <a:pt x="260" y="324"/>
                  <a:pt x="297" y="338"/>
                  <a:pt x="327" y="338"/>
                </a:cubicBezTo>
                <a:cubicBezTo>
                  <a:pt x="389" y="338"/>
                  <a:pt x="423" y="274"/>
                  <a:pt x="493" y="256"/>
                </a:cubicBezTo>
                <a:lnTo>
                  <a:pt x="236" y="231"/>
                </a:lnTo>
                <a:cubicBezTo>
                  <a:pt x="82" y="128"/>
                  <a:pt x="159" y="77"/>
                  <a:pt x="236" y="26"/>
                </a:cubicBezTo>
                <a:cubicBezTo>
                  <a:pt x="211" y="26"/>
                  <a:pt x="185" y="26"/>
                  <a:pt x="1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MV Boli" panose="02000500030200090000" pitchFamily="2" charset="0"/>
            </a:endParaRPr>
          </a:p>
        </p:txBody>
      </p:sp>
      <p:sp>
        <p:nvSpPr>
          <p:cNvPr id="7185" name="Google Shape;7185;p41"/>
          <p:cNvSpPr/>
          <p:nvPr/>
        </p:nvSpPr>
        <p:spPr>
          <a:xfrm>
            <a:off x="3959375" y="3002800"/>
            <a:ext cx="1300" cy="650"/>
          </a:xfrm>
          <a:custGeom>
            <a:avLst/>
            <a:gdLst/>
            <a:ahLst/>
            <a:cxnLst/>
            <a:rect l="l" t="t" r="r" b="b"/>
            <a:pathLst>
              <a:path w="52" h="26" extrusionOk="0">
                <a:moveTo>
                  <a:pt x="51" y="0"/>
                </a:moveTo>
                <a:cubicBezTo>
                  <a:pt x="26" y="0"/>
                  <a:pt x="0" y="26"/>
                  <a:pt x="0" y="26"/>
                </a:cubicBezTo>
                <a:cubicBezTo>
                  <a:pt x="0" y="26"/>
                  <a:pt x="26" y="26"/>
                  <a:pt x="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MV Boli" panose="02000500030200090000" pitchFamily="2" charset="0"/>
            </a:endParaRPr>
          </a:p>
        </p:txBody>
      </p:sp>
      <p:sp>
        <p:nvSpPr>
          <p:cNvPr id="7186" name="Google Shape;7186;p41"/>
          <p:cNvSpPr/>
          <p:nvPr/>
        </p:nvSpPr>
        <p:spPr>
          <a:xfrm>
            <a:off x="3856150" y="2991900"/>
            <a:ext cx="5150" cy="5150"/>
          </a:xfrm>
          <a:custGeom>
            <a:avLst/>
            <a:gdLst/>
            <a:ahLst/>
            <a:cxnLst/>
            <a:rect l="l" t="t" r="r" b="b"/>
            <a:pathLst>
              <a:path w="206" h="206" extrusionOk="0">
                <a:moveTo>
                  <a:pt x="103" y="0"/>
                </a:moveTo>
                <a:cubicBezTo>
                  <a:pt x="103" y="77"/>
                  <a:pt x="1" y="77"/>
                  <a:pt x="78" y="205"/>
                </a:cubicBezTo>
                <a:cubicBezTo>
                  <a:pt x="26" y="51"/>
                  <a:pt x="206" y="128"/>
                  <a:pt x="1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MV Boli" panose="02000500030200090000" pitchFamily="2" charset="0"/>
            </a:endParaRPr>
          </a:p>
        </p:txBody>
      </p:sp>
      <p:sp>
        <p:nvSpPr>
          <p:cNvPr id="7187" name="Google Shape;7187;p41"/>
          <p:cNvSpPr/>
          <p:nvPr/>
        </p:nvSpPr>
        <p:spPr>
          <a:xfrm>
            <a:off x="3954875" y="2994450"/>
            <a:ext cx="4525" cy="10275"/>
          </a:xfrm>
          <a:custGeom>
            <a:avLst/>
            <a:gdLst/>
            <a:ahLst/>
            <a:cxnLst/>
            <a:rect l="l" t="t" r="r" b="b"/>
            <a:pathLst>
              <a:path w="181" h="411" extrusionOk="0">
                <a:moveTo>
                  <a:pt x="103" y="1"/>
                </a:moveTo>
                <a:lnTo>
                  <a:pt x="103" y="1"/>
                </a:lnTo>
                <a:cubicBezTo>
                  <a:pt x="1" y="78"/>
                  <a:pt x="103" y="206"/>
                  <a:pt x="1" y="206"/>
                </a:cubicBezTo>
                <a:lnTo>
                  <a:pt x="103" y="411"/>
                </a:lnTo>
                <a:cubicBezTo>
                  <a:pt x="26" y="206"/>
                  <a:pt x="180" y="155"/>
                  <a:pt x="1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MV Boli" panose="02000500030200090000" pitchFamily="2" charset="0"/>
            </a:endParaRPr>
          </a:p>
        </p:txBody>
      </p:sp>
      <p:sp>
        <p:nvSpPr>
          <p:cNvPr id="7188" name="Google Shape;7188;p41"/>
          <p:cNvSpPr/>
          <p:nvPr/>
        </p:nvSpPr>
        <p:spPr>
          <a:xfrm>
            <a:off x="3974750" y="2995100"/>
            <a:ext cx="2600" cy="1950"/>
          </a:xfrm>
          <a:custGeom>
            <a:avLst/>
            <a:gdLst/>
            <a:ahLst/>
            <a:cxnLst/>
            <a:rect l="l" t="t" r="r" b="b"/>
            <a:pathLst>
              <a:path w="104" h="78" extrusionOk="0">
                <a:moveTo>
                  <a:pt x="1" y="0"/>
                </a:moveTo>
                <a:lnTo>
                  <a:pt x="1" y="52"/>
                </a:lnTo>
                <a:lnTo>
                  <a:pt x="103" y="77"/>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MV Boli" panose="02000500030200090000" pitchFamily="2" charset="0"/>
            </a:endParaRPr>
          </a:p>
        </p:txBody>
      </p:sp>
      <p:sp>
        <p:nvSpPr>
          <p:cNvPr id="7189" name="Google Shape;7189;p41"/>
          <p:cNvSpPr/>
          <p:nvPr/>
        </p:nvSpPr>
        <p:spPr>
          <a:xfrm>
            <a:off x="3974100" y="2996375"/>
            <a:ext cx="25" cy="1300"/>
          </a:xfrm>
          <a:custGeom>
            <a:avLst/>
            <a:gdLst/>
            <a:ahLst/>
            <a:cxnLst/>
            <a:rect l="l" t="t" r="r" b="b"/>
            <a:pathLst>
              <a:path w="1" h="52" extrusionOk="0">
                <a:moveTo>
                  <a:pt x="1" y="52"/>
                </a:move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MV Boli" panose="02000500030200090000" pitchFamily="2" charset="0"/>
            </a:endParaRPr>
          </a:p>
        </p:txBody>
      </p:sp>
      <p:sp>
        <p:nvSpPr>
          <p:cNvPr id="7190" name="Google Shape;7190;p41"/>
          <p:cNvSpPr/>
          <p:nvPr/>
        </p:nvSpPr>
        <p:spPr>
          <a:xfrm>
            <a:off x="3987575" y="2991250"/>
            <a:ext cx="1300" cy="2600"/>
          </a:xfrm>
          <a:custGeom>
            <a:avLst/>
            <a:gdLst/>
            <a:ahLst/>
            <a:cxnLst/>
            <a:rect l="l" t="t" r="r" b="b"/>
            <a:pathLst>
              <a:path w="52" h="104" extrusionOk="0">
                <a:moveTo>
                  <a:pt x="52" y="0"/>
                </a:moveTo>
                <a:lnTo>
                  <a:pt x="0" y="77"/>
                </a:lnTo>
                <a:lnTo>
                  <a:pt x="0" y="103"/>
                </a:lnTo>
                <a:lnTo>
                  <a:pt x="5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MV Boli" panose="02000500030200090000" pitchFamily="2" charset="0"/>
            </a:endParaRPr>
          </a:p>
        </p:txBody>
      </p:sp>
      <p:sp>
        <p:nvSpPr>
          <p:cNvPr id="7191" name="Google Shape;7191;p41"/>
          <p:cNvSpPr/>
          <p:nvPr/>
        </p:nvSpPr>
        <p:spPr>
          <a:xfrm>
            <a:off x="4034375" y="2993175"/>
            <a:ext cx="650" cy="675"/>
          </a:xfrm>
          <a:custGeom>
            <a:avLst/>
            <a:gdLst/>
            <a:ahLst/>
            <a:cxnLst/>
            <a:rect l="l" t="t" r="r" b="b"/>
            <a:pathLst>
              <a:path w="26" h="27" extrusionOk="0">
                <a:moveTo>
                  <a:pt x="26" y="0"/>
                </a:moveTo>
                <a:lnTo>
                  <a:pt x="0" y="26"/>
                </a:lnTo>
                <a:cubicBezTo>
                  <a:pt x="0" y="26"/>
                  <a:pt x="26" y="0"/>
                  <a:pt x="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MV Boli" panose="02000500030200090000" pitchFamily="2" charset="0"/>
            </a:endParaRPr>
          </a:p>
        </p:txBody>
      </p:sp>
      <p:sp>
        <p:nvSpPr>
          <p:cNvPr id="7192" name="Google Shape;7192;p41"/>
          <p:cNvSpPr/>
          <p:nvPr/>
        </p:nvSpPr>
        <p:spPr>
          <a:xfrm>
            <a:off x="4045275" y="2990600"/>
            <a:ext cx="2325" cy="1375"/>
          </a:xfrm>
          <a:custGeom>
            <a:avLst/>
            <a:gdLst/>
            <a:ahLst/>
            <a:cxnLst/>
            <a:rect l="l" t="t" r="r" b="b"/>
            <a:pathLst>
              <a:path w="93" h="55" extrusionOk="0">
                <a:moveTo>
                  <a:pt x="0" y="1"/>
                </a:moveTo>
                <a:lnTo>
                  <a:pt x="0" y="1"/>
                </a:lnTo>
                <a:cubicBezTo>
                  <a:pt x="10" y="42"/>
                  <a:pt x="29" y="54"/>
                  <a:pt x="46" y="54"/>
                </a:cubicBezTo>
                <a:cubicBezTo>
                  <a:pt x="71" y="54"/>
                  <a:pt x="93" y="26"/>
                  <a:pt x="77" y="26"/>
                </a:cubicBezTo>
                <a:cubicBezTo>
                  <a:pt x="51" y="26"/>
                  <a:pt x="26" y="26"/>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MV Boli" panose="02000500030200090000" pitchFamily="2" charset="0"/>
            </a:endParaRPr>
          </a:p>
        </p:txBody>
      </p:sp>
      <p:sp>
        <p:nvSpPr>
          <p:cNvPr id="7193" name="Google Shape;7193;p41"/>
          <p:cNvSpPr/>
          <p:nvPr/>
        </p:nvSpPr>
        <p:spPr>
          <a:xfrm>
            <a:off x="3827950" y="2993175"/>
            <a:ext cx="25" cy="675"/>
          </a:xfrm>
          <a:custGeom>
            <a:avLst/>
            <a:gdLst/>
            <a:ahLst/>
            <a:cxnLst/>
            <a:rect l="l" t="t" r="r" b="b"/>
            <a:pathLst>
              <a:path w="1" h="27" extrusionOk="0">
                <a:moveTo>
                  <a:pt x="0" y="26"/>
                </a:moveTo>
                <a:lnTo>
                  <a:pt x="0" y="0"/>
                </a:lnTo>
                <a:cubicBezTo>
                  <a:pt x="0" y="26"/>
                  <a:pt x="0" y="26"/>
                  <a:pt x="0" y="2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MV Boli" panose="02000500030200090000" pitchFamily="2" charset="0"/>
            </a:endParaRPr>
          </a:p>
        </p:txBody>
      </p:sp>
      <p:sp>
        <p:nvSpPr>
          <p:cNvPr id="7194" name="Google Shape;7194;p41"/>
          <p:cNvSpPr/>
          <p:nvPr/>
        </p:nvSpPr>
        <p:spPr>
          <a:xfrm>
            <a:off x="3827300" y="2991725"/>
            <a:ext cx="1075" cy="2125"/>
          </a:xfrm>
          <a:custGeom>
            <a:avLst/>
            <a:gdLst/>
            <a:ahLst/>
            <a:cxnLst/>
            <a:rect l="l" t="t" r="r" b="b"/>
            <a:pathLst>
              <a:path w="43" h="85" extrusionOk="0">
                <a:moveTo>
                  <a:pt x="22" y="0"/>
                </a:moveTo>
                <a:cubicBezTo>
                  <a:pt x="17" y="0"/>
                  <a:pt x="10" y="2"/>
                  <a:pt x="1" y="7"/>
                </a:cubicBezTo>
                <a:lnTo>
                  <a:pt x="1" y="84"/>
                </a:lnTo>
                <a:cubicBezTo>
                  <a:pt x="22" y="42"/>
                  <a:pt x="43" y="0"/>
                  <a:pt x="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MV Boli" panose="02000500030200090000" pitchFamily="2" charset="0"/>
            </a:endParaRPr>
          </a:p>
        </p:txBody>
      </p:sp>
      <p:sp>
        <p:nvSpPr>
          <p:cNvPr id="7195" name="Google Shape;7195;p41"/>
          <p:cNvSpPr/>
          <p:nvPr/>
        </p:nvSpPr>
        <p:spPr>
          <a:xfrm>
            <a:off x="3990775" y="2993825"/>
            <a:ext cx="1300" cy="25"/>
          </a:xfrm>
          <a:custGeom>
            <a:avLst/>
            <a:gdLst/>
            <a:ahLst/>
            <a:cxnLst/>
            <a:rect l="l" t="t" r="r" b="b"/>
            <a:pathLst>
              <a:path w="52" h="1" extrusionOk="0">
                <a:moveTo>
                  <a:pt x="52" y="0"/>
                </a:moveTo>
                <a:cubicBezTo>
                  <a:pt x="26" y="0"/>
                  <a:pt x="1" y="0"/>
                  <a:pt x="1" y="0"/>
                </a:cubicBezTo>
                <a:cubicBezTo>
                  <a:pt x="1" y="0"/>
                  <a:pt x="26" y="0"/>
                  <a:pt x="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MV Boli" panose="02000500030200090000" pitchFamily="2" charset="0"/>
            </a:endParaRPr>
          </a:p>
        </p:txBody>
      </p:sp>
      <p:sp>
        <p:nvSpPr>
          <p:cNvPr id="7196" name="Google Shape;7196;p41"/>
          <p:cNvSpPr/>
          <p:nvPr/>
        </p:nvSpPr>
        <p:spPr>
          <a:xfrm>
            <a:off x="3978600" y="3004075"/>
            <a:ext cx="675" cy="650"/>
          </a:xfrm>
          <a:custGeom>
            <a:avLst/>
            <a:gdLst/>
            <a:ahLst/>
            <a:cxnLst/>
            <a:rect l="l" t="t" r="r" b="b"/>
            <a:pathLst>
              <a:path w="27" h="26" extrusionOk="0">
                <a:moveTo>
                  <a:pt x="26" y="0"/>
                </a:moveTo>
                <a:lnTo>
                  <a:pt x="26" y="0"/>
                </a:lnTo>
                <a:lnTo>
                  <a:pt x="0" y="26"/>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MV Boli" panose="02000500030200090000" pitchFamily="2" charset="0"/>
            </a:endParaRPr>
          </a:p>
        </p:txBody>
      </p:sp>
      <p:sp>
        <p:nvSpPr>
          <p:cNvPr id="7197" name="Google Shape;7197;p41"/>
          <p:cNvSpPr/>
          <p:nvPr/>
        </p:nvSpPr>
        <p:spPr>
          <a:xfrm>
            <a:off x="3923475" y="2993175"/>
            <a:ext cx="650" cy="1300"/>
          </a:xfrm>
          <a:custGeom>
            <a:avLst/>
            <a:gdLst/>
            <a:ahLst/>
            <a:cxnLst/>
            <a:rect l="l" t="t" r="r" b="b"/>
            <a:pathLst>
              <a:path w="26" h="52" extrusionOk="0">
                <a:moveTo>
                  <a:pt x="26" y="0"/>
                </a:moveTo>
                <a:lnTo>
                  <a:pt x="0" y="52"/>
                </a:lnTo>
                <a:cubicBezTo>
                  <a:pt x="26" y="52"/>
                  <a:pt x="26" y="26"/>
                  <a:pt x="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MV Boli" panose="02000500030200090000" pitchFamily="2" charset="0"/>
            </a:endParaRPr>
          </a:p>
        </p:txBody>
      </p:sp>
      <p:sp>
        <p:nvSpPr>
          <p:cNvPr id="7198" name="Google Shape;7198;p41"/>
          <p:cNvSpPr/>
          <p:nvPr/>
        </p:nvSpPr>
        <p:spPr>
          <a:xfrm>
            <a:off x="3899100" y="2997650"/>
            <a:ext cx="4525" cy="5175"/>
          </a:xfrm>
          <a:custGeom>
            <a:avLst/>
            <a:gdLst/>
            <a:ahLst/>
            <a:cxnLst/>
            <a:rect l="l" t="t" r="r" b="b"/>
            <a:pathLst>
              <a:path w="181" h="207" extrusionOk="0">
                <a:moveTo>
                  <a:pt x="78" y="1"/>
                </a:moveTo>
                <a:cubicBezTo>
                  <a:pt x="78" y="52"/>
                  <a:pt x="1" y="129"/>
                  <a:pt x="52" y="206"/>
                </a:cubicBezTo>
                <a:lnTo>
                  <a:pt x="180" y="103"/>
                </a:lnTo>
                <a:cubicBezTo>
                  <a:pt x="129" y="103"/>
                  <a:pt x="103" y="52"/>
                  <a:pt x="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MV Boli" panose="02000500030200090000" pitchFamily="2" charset="0"/>
            </a:endParaRPr>
          </a:p>
        </p:txBody>
      </p:sp>
      <p:sp>
        <p:nvSpPr>
          <p:cNvPr id="7199" name="Google Shape;7199;p41"/>
          <p:cNvSpPr/>
          <p:nvPr/>
        </p:nvSpPr>
        <p:spPr>
          <a:xfrm>
            <a:off x="3903600" y="2998950"/>
            <a:ext cx="1300" cy="1300"/>
          </a:xfrm>
          <a:custGeom>
            <a:avLst/>
            <a:gdLst/>
            <a:ahLst/>
            <a:cxnLst/>
            <a:rect l="l" t="t" r="r" b="b"/>
            <a:pathLst>
              <a:path w="52" h="52" extrusionOk="0">
                <a:moveTo>
                  <a:pt x="52" y="0"/>
                </a:moveTo>
                <a:lnTo>
                  <a:pt x="0" y="51"/>
                </a:lnTo>
                <a:cubicBezTo>
                  <a:pt x="26" y="26"/>
                  <a:pt x="52" y="26"/>
                  <a:pt x="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MV Boli" panose="02000500030200090000" pitchFamily="2" charset="0"/>
            </a:endParaRPr>
          </a:p>
        </p:txBody>
      </p:sp>
      <p:sp>
        <p:nvSpPr>
          <p:cNvPr id="7200" name="Google Shape;7200;p41"/>
          <p:cNvSpPr/>
          <p:nvPr/>
        </p:nvSpPr>
        <p:spPr>
          <a:xfrm>
            <a:off x="3900400" y="2997025"/>
            <a:ext cx="650" cy="650"/>
          </a:xfrm>
          <a:custGeom>
            <a:avLst/>
            <a:gdLst/>
            <a:ahLst/>
            <a:cxnLst/>
            <a:rect l="l" t="t" r="r" b="b"/>
            <a:pathLst>
              <a:path w="26" h="26" extrusionOk="0">
                <a:moveTo>
                  <a:pt x="0" y="0"/>
                </a:moveTo>
                <a:cubicBezTo>
                  <a:pt x="26" y="26"/>
                  <a:pt x="26" y="26"/>
                  <a:pt x="26" y="26"/>
                </a:cubicBezTo>
                <a:cubicBezTo>
                  <a:pt x="26" y="26"/>
                  <a:pt x="26" y="26"/>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MV Boli" panose="02000500030200090000" pitchFamily="2" charset="0"/>
            </a:endParaRPr>
          </a:p>
        </p:txBody>
      </p:sp>
      <p:sp>
        <p:nvSpPr>
          <p:cNvPr id="7201" name="Google Shape;7201;p41"/>
          <p:cNvSpPr/>
          <p:nvPr/>
        </p:nvSpPr>
        <p:spPr>
          <a:xfrm>
            <a:off x="3760000" y="2989975"/>
            <a:ext cx="1950" cy="1300"/>
          </a:xfrm>
          <a:custGeom>
            <a:avLst/>
            <a:gdLst/>
            <a:ahLst/>
            <a:cxnLst/>
            <a:rect l="l" t="t" r="r" b="b"/>
            <a:pathLst>
              <a:path w="78" h="52" extrusionOk="0">
                <a:moveTo>
                  <a:pt x="0" y="0"/>
                </a:moveTo>
                <a:lnTo>
                  <a:pt x="0" y="0"/>
                </a:lnTo>
                <a:cubicBezTo>
                  <a:pt x="26" y="26"/>
                  <a:pt x="52" y="51"/>
                  <a:pt x="77" y="51"/>
                </a:cubicBez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MV Boli" panose="02000500030200090000" pitchFamily="2" charset="0"/>
            </a:endParaRPr>
          </a:p>
        </p:txBody>
      </p:sp>
      <p:sp>
        <p:nvSpPr>
          <p:cNvPr id="7202" name="Google Shape;7202;p41"/>
          <p:cNvSpPr/>
          <p:nvPr/>
        </p:nvSpPr>
        <p:spPr>
          <a:xfrm>
            <a:off x="3924750" y="3001500"/>
            <a:ext cx="1300" cy="2600"/>
          </a:xfrm>
          <a:custGeom>
            <a:avLst/>
            <a:gdLst/>
            <a:ahLst/>
            <a:cxnLst/>
            <a:rect l="l" t="t" r="r" b="b"/>
            <a:pathLst>
              <a:path w="52" h="104" extrusionOk="0">
                <a:moveTo>
                  <a:pt x="52" y="1"/>
                </a:moveTo>
                <a:lnTo>
                  <a:pt x="52" y="1"/>
                </a:lnTo>
                <a:cubicBezTo>
                  <a:pt x="26" y="26"/>
                  <a:pt x="0" y="78"/>
                  <a:pt x="0" y="103"/>
                </a:cubicBezTo>
                <a:cubicBezTo>
                  <a:pt x="52" y="52"/>
                  <a:pt x="52" y="26"/>
                  <a:pt x="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MV Boli" panose="02000500030200090000" pitchFamily="2" charset="0"/>
            </a:endParaRPr>
          </a:p>
        </p:txBody>
      </p:sp>
      <p:sp>
        <p:nvSpPr>
          <p:cNvPr id="7203" name="Google Shape;7203;p41"/>
          <p:cNvSpPr/>
          <p:nvPr/>
        </p:nvSpPr>
        <p:spPr>
          <a:xfrm>
            <a:off x="4125400" y="3002450"/>
            <a:ext cx="2600" cy="2275"/>
          </a:xfrm>
          <a:custGeom>
            <a:avLst/>
            <a:gdLst/>
            <a:ahLst/>
            <a:cxnLst/>
            <a:rect l="l" t="t" r="r" b="b"/>
            <a:pathLst>
              <a:path w="104" h="91" extrusionOk="0">
                <a:moveTo>
                  <a:pt x="81" y="0"/>
                </a:moveTo>
                <a:cubicBezTo>
                  <a:pt x="61" y="0"/>
                  <a:pt x="38" y="72"/>
                  <a:pt x="1" y="91"/>
                </a:cubicBezTo>
                <a:cubicBezTo>
                  <a:pt x="52" y="91"/>
                  <a:pt x="77" y="65"/>
                  <a:pt x="103" y="40"/>
                </a:cubicBezTo>
                <a:cubicBezTo>
                  <a:pt x="96" y="11"/>
                  <a:pt x="89" y="0"/>
                  <a:pt x="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MV Boli" panose="02000500030200090000" pitchFamily="2" charset="0"/>
            </a:endParaRPr>
          </a:p>
        </p:txBody>
      </p:sp>
      <p:pic>
        <p:nvPicPr>
          <p:cNvPr id="54" name="Google Shape;7302;p44"/>
          <p:cNvPicPr preferRelativeResize="0"/>
          <p:nvPr/>
        </p:nvPicPr>
        <p:blipFill>
          <a:blip r:embed="rId3">
            <a:alphaModFix amt="38000"/>
          </a:blip>
          <a:stretch>
            <a:fillRect/>
          </a:stretch>
        </p:blipFill>
        <p:spPr>
          <a:xfrm rot="5400000">
            <a:off x="3475701" y="-602295"/>
            <a:ext cx="2271254" cy="5973240"/>
          </a:xfrm>
          <a:prstGeom prst="rect">
            <a:avLst/>
          </a:prstGeom>
          <a:noFill/>
          <a:ln>
            <a:noFill/>
          </a:ln>
        </p:spPr>
      </p:pic>
      <p:sp>
        <p:nvSpPr>
          <p:cNvPr id="55" name="Google Shape;7204;p41"/>
          <p:cNvSpPr txBox="1">
            <a:spLocks/>
          </p:cNvSpPr>
          <p:nvPr/>
        </p:nvSpPr>
        <p:spPr>
          <a:xfrm>
            <a:off x="995515" y="1559527"/>
            <a:ext cx="6858000" cy="1790700"/>
          </a:xfrm>
          <a:prstGeom prst="rect">
            <a:avLst/>
          </a:prstGeom>
        </p:spPr>
        <p:txBody>
          <a:bodyPr spcFirstLastPara="1" vert="horz" wrap="square" lIns="91425" tIns="91425" rIns="91425" bIns="91425" rtlCol="0" anchor="ctr" anchorCtr="0">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spcBef>
                <a:spcPts val="0"/>
              </a:spcBef>
              <a:buClrTx/>
              <a:buFontTx/>
            </a:pPr>
            <a:r>
              <a:rPr lang="en-US" sz="7200" b="1" i="1" dirty="0">
                <a:solidFill>
                  <a:schemeClr val="tx2"/>
                </a:solidFill>
                <a:latin typeface="+mn-lt"/>
                <a:cs typeface="MV Boli" panose="02000500030200090000" pitchFamily="2" charset="0"/>
              </a:rPr>
              <a:t>Midline Neck Lumps</a:t>
            </a:r>
            <a:endParaRPr lang="en-US" dirty="0">
              <a:solidFill>
                <a:schemeClr val="tx2"/>
              </a:solidFill>
              <a:latin typeface="+mn-lt"/>
              <a:cs typeface="MV Boli" panose="02000500030200090000" pitchFamily="2" charset="0"/>
            </a:endParaRPr>
          </a:p>
        </p:txBody>
      </p:sp>
      <p:sp>
        <p:nvSpPr>
          <p:cNvPr id="3" name="TextBox 2"/>
          <p:cNvSpPr txBox="1"/>
          <p:nvPr/>
        </p:nvSpPr>
        <p:spPr>
          <a:xfrm>
            <a:off x="3334050" y="3593171"/>
            <a:ext cx="2231923" cy="1200329"/>
          </a:xfrm>
          <a:prstGeom prst="rect">
            <a:avLst/>
          </a:prstGeom>
          <a:noFill/>
        </p:spPr>
        <p:txBody>
          <a:bodyPr wrap="square" rtlCol="0">
            <a:spAutoFit/>
          </a:bodyPr>
          <a:lstStyle/>
          <a:p>
            <a:r>
              <a:rPr lang="en-US" sz="1800" dirty="0">
                <a:solidFill>
                  <a:schemeClr val="tx1">
                    <a:lumMod val="50000"/>
                    <a:lumOff val="50000"/>
                  </a:schemeClr>
                </a:solidFill>
                <a:latin typeface="+mn-lt"/>
                <a:cs typeface="MV Boli" panose="02000500030200090000" pitchFamily="2" charset="0"/>
              </a:rPr>
              <a:t>1 </a:t>
            </a:r>
            <a:r>
              <a:rPr lang="en-US" sz="1800" dirty="0" err="1">
                <a:solidFill>
                  <a:schemeClr val="tx1">
                    <a:lumMod val="50000"/>
                    <a:lumOff val="50000"/>
                  </a:schemeClr>
                </a:solidFill>
                <a:latin typeface="+mn-lt"/>
                <a:cs typeface="MV Boli" panose="02000500030200090000" pitchFamily="2" charset="0"/>
              </a:rPr>
              <a:t>Thyroglossal</a:t>
            </a:r>
            <a:r>
              <a:rPr lang="en-US" sz="1800" dirty="0">
                <a:solidFill>
                  <a:schemeClr val="tx1">
                    <a:lumMod val="50000"/>
                    <a:lumOff val="50000"/>
                  </a:schemeClr>
                </a:solidFill>
                <a:latin typeface="+mn-lt"/>
                <a:cs typeface="MV Boli" panose="02000500030200090000" pitchFamily="2" charset="0"/>
              </a:rPr>
              <a:t> Cyst</a:t>
            </a:r>
          </a:p>
          <a:p>
            <a:r>
              <a:rPr lang="en-US" sz="1800" dirty="0">
                <a:solidFill>
                  <a:schemeClr val="tx1">
                    <a:lumMod val="50000"/>
                    <a:lumOff val="50000"/>
                  </a:schemeClr>
                </a:solidFill>
                <a:latin typeface="+mn-lt"/>
                <a:cs typeface="MV Boli" panose="02000500030200090000" pitchFamily="2" charset="0"/>
              </a:rPr>
              <a:t>2 Plunging </a:t>
            </a:r>
            <a:r>
              <a:rPr lang="en-US" sz="1800" dirty="0" err="1">
                <a:solidFill>
                  <a:schemeClr val="tx1">
                    <a:lumMod val="50000"/>
                    <a:lumOff val="50000"/>
                  </a:schemeClr>
                </a:solidFill>
                <a:latin typeface="+mn-lt"/>
                <a:cs typeface="MV Boli" panose="02000500030200090000" pitchFamily="2" charset="0"/>
              </a:rPr>
              <a:t>Ranula</a:t>
            </a:r>
            <a:endParaRPr lang="en-US" sz="1800" dirty="0">
              <a:solidFill>
                <a:schemeClr val="tx1">
                  <a:lumMod val="50000"/>
                  <a:lumOff val="50000"/>
                </a:schemeClr>
              </a:solidFill>
              <a:latin typeface="+mn-lt"/>
              <a:cs typeface="MV Boli" panose="02000500030200090000" pitchFamily="2" charset="0"/>
            </a:endParaRPr>
          </a:p>
          <a:p>
            <a:r>
              <a:rPr lang="en-US" sz="1800" dirty="0">
                <a:solidFill>
                  <a:schemeClr val="tx1">
                    <a:lumMod val="50000"/>
                    <a:lumOff val="50000"/>
                  </a:schemeClr>
                </a:solidFill>
                <a:latin typeface="+mn-lt"/>
                <a:cs typeface="MV Boli" panose="02000500030200090000" pitchFamily="2" charset="0"/>
              </a:rPr>
              <a:t>3 </a:t>
            </a:r>
            <a:r>
              <a:rPr lang="en-US" sz="1800" dirty="0" err="1">
                <a:solidFill>
                  <a:schemeClr val="tx1">
                    <a:lumMod val="50000"/>
                    <a:lumOff val="50000"/>
                  </a:schemeClr>
                </a:solidFill>
                <a:latin typeface="+mn-lt"/>
                <a:cs typeface="MV Boli" panose="02000500030200090000" pitchFamily="2" charset="0"/>
              </a:rPr>
              <a:t>Dermoid</a:t>
            </a:r>
            <a:r>
              <a:rPr lang="en-US" sz="1800" dirty="0">
                <a:solidFill>
                  <a:schemeClr val="tx1">
                    <a:lumMod val="50000"/>
                    <a:lumOff val="50000"/>
                  </a:schemeClr>
                </a:solidFill>
                <a:latin typeface="+mn-lt"/>
                <a:cs typeface="MV Boli" panose="02000500030200090000" pitchFamily="2" charset="0"/>
              </a:rPr>
              <a:t> Cyst</a:t>
            </a:r>
          </a:p>
          <a:p>
            <a:r>
              <a:rPr lang="en-US" sz="1800" dirty="0">
                <a:solidFill>
                  <a:schemeClr val="tx1">
                    <a:lumMod val="50000"/>
                    <a:lumOff val="50000"/>
                  </a:schemeClr>
                </a:solidFill>
                <a:latin typeface="+mn-lt"/>
                <a:cs typeface="MV Boli" panose="02000500030200090000" pitchFamily="2" charset="0"/>
              </a:rPr>
              <a:t>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9925" y="139624"/>
            <a:ext cx="7886700" cy="994172"/>
          </a:xfrm>
        </p:spPr>
        <p:txBody>
          <a:bodyPr>
            <a:normAutofit/>
          </a:bodyPr>
          <a:lstStyle/>
          <a:p>
            <a:r>
              <a:rPr lang="en-US" sz="3600" b="1" u="sng" dirty="0">
                <a:solidFill>
                  <a:srgbClr val="FF0000"/>
                </a:solidFill>
                <a:latin typeface="+mn-lt"/>
              </a:rPr>
              <a:t>1.</a:t>
            </a:r>
            <a:r>
              <a:rPr lang="en-US" sz="3600" b="1" dirty="0">
                <a:solidFill>
                  <a:srgbClr val="FF0000"/>
                </a:solidFill>
                <a:latin typeface="+mn-lt"/>
              </a:rPr>
              <a:t> </a:t>
            </a:r>
            <a:r>
              <a:rPr lang="en-US" sz="3600" b="1" u="sng" dirty="0" err="1">
                <a:solidFill>
                  <a:srgbClr val="FF0000"/>
                </a:solidFill>
                <a:latin typeface="+mn-lt"/>
              </a:rPr>
              <a:t>Thyroglossal</a:t>
            </a:r>
            <a:r>
              <a:rPr lang="en-US" sz="3600" b="1" u="sng" dirty="0">
                <a:solidFill>
                  <a:srgbClr val="FF0000"/>
                </a:solidFill>
                <a:latin typeface="+mn-lt"/>
              </a:rPr>
              <a:t> cyst:</a:t>
            </a:r>
          </a:p>
        </p:txBody>
      </p:sp>
      <p:sp>
        <p:nvSpPr>
          <p:cNvPr id="4" name="Content Placeholder 3"/>
          <p:cNvSpPr>
            <a:spLocks noGrp="1"/>
          </p:cNvSpPr>
          <p:nvPr>
            <p:ph idx="1"/>
          </p:nvPr>
        </p:nvSpPr>
        <p:spPr>
          <a:xfrm>
            <a:off x="249925" y="900753"/>
            <a:ext cx="5932511" cy="3793385"/>
          </a:xfrm>
        </p:spPr>
        <p:txBody>
          <a:bodyPr/>
          <a:lstStyle/>
          <a:p>
            <a:pPr marL="0" indent="0">
              <a:buNone/>
            </a:pPr>
            <a:r>
              <a:rPr lang="en-US" dirty="0"/>
              <a:t>- The </a:t>
            </a:r>
            <a:r>
              <a:rPr lang="en-US" dirty="0" err="1"/>
              <a:t>thyroglossal</a:t>
            </a:r>
            <a:r>
              <a:rPr lang="en-US" dirty="0"/>
              <a:t> duct develops from the foramen caecum and</a:t>
            </a:r>
            <a:br>
              <a:rPr lang="en-US" dirty="0"/>
            </a:br>
            <a:r>
              <a:rPr lang="en-US" dirty="0"/>
              <a:t>descends into the neck to give rise to the thyroid isthmus and</a:t>
            </a:r>
            <a:br>
              <a:rPr lang="en-US" dirty="0"/>
            </a:br>
            <a:r>
              <a:rPr lang="en-US" dirty="0"/>
              <a:t>adjoining parts of lateral </a:t>
            </a:r>
            <a:r>
              <a:rPr lang="en-US" dirty="0" err="1"/>
              <a:t>lobes.Then</a:t>
            </a:r>
            <a:r>
              <a:rPr lang="en-US" dirty="0"/>
              <a:t> it is obliterated and</a:t>
            </a:r>
            <a:br>
              <a:rPr lang="en-US" dirty="0"/>
            </a:br>
            <a:r>
              <a:rPr lang="en-US" dirty="0"/>
              <a:t>disappears.</a:t>
            </a:r>
            <a:br>
              <a:rPr lang="en-US" dirty="0"/>
            </a:br>
            <a:r>
              <a:rPr lang="en-US" dirty="0"/>
              <a:t>- </a:t>
            </a:r>
            <a:r>
              <a:rPr lang="en-US" dirty="0" err="1"/>
              <a:t>Thyroglossal</a:t>
            </a:r>
            <a:r>
              <a:rPr lang="en-US" dirty="0"/>
              <a:t> cyst is </a:t>
            </a:r>
            <a:r>
              <a:rPr lang="en-US" dirty="0" err="1"/>
              <a:t>tubulo</a:t>
            </a:r>
            <a:r>
              <a:rPr lang="en-US" dirty="0"/>
              <a:t>-dermoid cyst develops from unobliterated portion of this duct.</a:t>
            </a:r>
          </a:p>
          <a:p>
            <a:pPr marL="0" indent="0">
              <a:buNone/>
            </a:pPr>
            <a:r>
              <a:rPr lang="en-US" dirty="0"/>
              <a:t>-</a:t>
            </a:r>
            <a:r>
              <a:rPr lang="en-US" dirty="0" err="1"/>
              <a:t>Thyroglossal</a:t>
            </a:r>
            <a:r>
              <a:rPr lang="en-US" dirty="0"/>
              <a:t> duct cysts are the most commonly encountered congenital cervical anomalies. </a:t>
            </a:r>
          </a:p>
        </p:txBody>
      </p:sp>
      <p:pic>
        <p:nvPicPr>
          <p:cNvPr id="5" name="صورة 5">
            <a:extLst>
              <a:ext uri="{FF2B5EF4-FFF2-40B4-BE49-F238E27FC236}">
                <a16:creationId xmlns:a16="http://schemas.microsoft.com/office/drawing/2014/main" id="{0F4349EF-92DB-4D3E-B1D9-6B8413157913}"/>
              </a:ext>
            </a:extLst>
          </p:cNvPr>
          <p:cNvPicPr>
            <a:picLocks noChangeAspect="1"/>
          </p:cNvPicPr>
          <p:nvPr/>
        </p:nvPicPr>
        <p:blipFill rotWithShape="1">
          <a:blip r:embed="rId2"/>
          <a:srcRect l="18319" r="25077" b="-1"/>
          <a:stretch/>
        </p:blipFill>
        <p:spPr>
          <a:xfrm>
            <a:off x="6034395" y="1133795"/>
            <a:ext cx="2952655" cy="2497541"/>
          </a:xfrm>
          <a:custGeom>
            <a:avLst/>
            <a:gdLst/>
            <a:ahLst/>
            <a:cxnLst/>
            <a:rect l="l" t="t" r="r" b="b"/>
            <a:pathLst>
              <a:path w="4000500" h="3413410">
                <a:moveTo>
                  <a:pt x="0" y="0"/>
                </a:moveTo>
                <a:lnTo>
                  <a:pt x="4000500" y="0"/>
                </a:lnTo>
                <a:lnTo>
                  <a:pt x="4000500" y="3330603"/>
                </a:lnTo>
                <a:lnTo>
                  <a:pt x="416174" y="3413410"/>
                </a:lnTo>
                <a:lnTo>
                  <a:pt x="0" y="3408169"/>
                </a:lnTo>
                <a:close/>
              </a:path>
            </a:pathLst>
          </a:custGeom>
        </p:spPr>
      </p:pic>
    </p:spTree>
    <p:extLst>
      <p:ext uri="{BB962C8B-B14F-4D97-AF65-F5344CB8AC3E}">
        <p14:creationId xmlns:p14="http://schemas.microsoft.com/office/powerpoint/2010/main" val="19240959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286603" y="276368"/>
            <a:ext cx="8228747" cy="4356355"/>
          </a:xfrm>
        </p:spPr>
        <p:txBody>
          <a:bodyPr>
            <a:normAutofit/>
          </a:bodyPr>
          <a:lstStyle/>
          <a:p>
            <a:pPr marL="0" indent="0">
              <a:buNone/>
            </a:pPr>
            <a:r>
              <a:rPr lang="en-US" sz="2700" b="1" dirty="0">
                <a:solidFill>
                  <a:srgbClr val="0070C0"/>
                </a:solidFill>
              </a:rPr>
              <a:t>Embryology:</a:t>
            </a:r>
          </a:p>
          <a:p>
            <a:pPr marL="0" indent="0">
              <a:buNone/>
            </a:pPr>
            <a:r>
              <a:rPr lang="en-US" dirty="0"/>
              <a:t>-The thyroid gland buds off the foregut diverticulum at the base of the tongue in the region of the future foramen cecum at 3 weeks of embryonic life .  </a:t>
            </a:r>
          </a:p>
          <a:p>
            <a:pPr marL="0" indent="0">
              <a:buNone/>
            </a:pPr>
            <a:r>
              <a:rPr lang="en-US" dirty="0"/>
              <a:t>-as the fetal neck develops, the thyroid tissue becomes more anterior and </a:t>
            </a:r>
            <a:r>
              <a:rPr lang="en-US" dirty="0" err="1"/>
              <a:t>caudad</a:t>
            </a:r>
            <a:r>
              <a:rPr lang="en-US" dirty="0"/>
              <a:t> until it rests in its normal position in the lower neck with the isthmus lying over the second and third tracheal ring.</a:t>
            </a:r>
          </a:p>
          <a:p>
            <a:pPr marL="0" indent="0">
              <a:buNone/>
            </a:pPr>
            <a:r>
              <a:rPr lang="en-US" dirty="0"/>
              <a:t>-the descent of the thyroid is intimately connected with the development of the hyoid bone. Residual thyroid tissue left behind during the migration may persist and subsequently present at the midline of the neck as </a:t>
            </a:r>
            <a:r>
              <a:rPr lang="en-US" dirty="0" err="1"/>
              <a:t>thyroglossal</a:t>
            </a:r>
            <a:r>
              <a:rPr lang="en-US" dirty="0"/>
              <a:t> cyst.</a:t>
            </a:r>
          </a:p>
        </p:txBody>
      </p:sp>
    </p:spTree>
    <p:extLst>
      <p:ext uri="{BB962C8B-B14F-4D97-AF65-F5344CB8AC3E}">
        <p14:creationId xmlns:p14="http://schemas.microsoft.com/office/powerpoint/2010/main" val="4212955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صورة 3">
            <a:extLst>
              <a:ext uri="{FF2B5EF4-FFF2-40B4-BE49-F238E27FC236}">
                <a16:creationId xmlns:a16="http://schemas.microsoft.com/office/drawing/2014/main" id="{3C2C38D3-4533-47A4-BCCF-A9C1321BE227}"/>
              </a:ext>
            </a:extLst>
          </p:cNvPr>
          <p:cNvPicPr>
            <a:picLocks noChangeAspect="1"/>
          </p:cNvPicPr>
          <p:nvPr/>
        </p:nvPicPr>
        <p:blipFill rotWithShape="1">
          <a:blip r:embed="rId2"/>
          <a:srcRect t="302" r="2" b="2"/>
          <a:stretch/>
        </p:blipFill>
        <p:spPr>
          <a:xfrm>
            <a:off x="1642124" y="110305"/>
            <a:ext cx="5279786" cy="5033195"/>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5635000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5896" y="266132"/>
            <a:ext cx="4810836" cy="4366591"/>
          </a:xfrm>
        </p:spPr>
        <p:txBody>
          <a:bodyPr>
            <a:normAutofit lnSpcReduction="10000"/>
          </a:bodyPr>
          <a:lstStyle/>
          <a:p>
            <a:pPr marL="0" indent="0">
              <a:buNone/>
            </a:pPr>
            <a:r>
              <a:rPr lang="en-US" sz="2700" b="1" dirty="0">
                <a:solidFill>
                  <a:srgbClr val="0070C0"/>
                </a:solidFill>
              </a:rPr>
              <a:t>Location:</a:t>
            </a:r>
          </a:p>
          <a:p>
            <a:r>
              <a:rPr lang="en-US" dirty="0"/>
              <a:t>Usually the cyst is encountered in the midline at or below the level of the hyoid bone and moves up and down with swallowing or with protrusion of the tongue.</a:t>
            </a:r>
          </a:p>
          <a:p>
            <a:endParaRPr lang="en-US" dirty="0"/>
          </a:p>
          <a:p>
            <a:r>
              <a:rPr lang="en-US" dirty="0"/>
              <a:t>80% are found in juxtaposition to the hyoid bone.</a:t>
            </a:r>
          </a:p>
          <a:p>
            <a:pPr marL="0" indent="0">
              <a:buNone/>
            </a:pPr>
            <a:endParaRPr lang="en-US" dirty="0"/>
          </a:p>
          <a:p>
            <a:pPr marL="0" indent="0">
              <a:buNone/>
            </a:pPr>
            <a:r>
              <a:rPr lang="en-US" dirty="0"/>
              <a:t>Rarely, the </a:t>
            </a:r>
            <a:r>
              <a:rPr lang="en-US" dirty="0" err="1"/>
              <a:t>thyroglossal</a:t>
            </a:r>
            <a:r>
              <a:rPr lang="en-US" dirty="0"/>
              <a:t> cyst may contain the only functioning thyroid tissue in the body.</a:t>
            </a:r>
          </a:p>
        </p:txBody>
      </p:sp>
      <p:pic>
        <p:nvPicPr>
          <p:cNvPr id="4" name="صورة 3">
            <a:extLst>
              <a:ext uri="{FF2B5EF4-FFF2-40B4-BE49-F238E27FC236}">
                <a16:creationId xmlns:a16="http://schemas.microsoft.com/office/drawing/2014/main" id="{E0E59350-03FA-4E48-9A55-5076FA1C47B1}"/>
              </a:ext>
            </a:extLst>
          </p:cNvPr>
          <p:cNvPicPr>
            <a:picLocks noChangeAspect="1"/>
          </p:cNvPicPr>
          <p:nvPr/>
        </p:nvPicPr>
        <p:blipFill rotWithShape="1">
          <a:blip r:embed="rId2"/>
          <a:srcRect l="1705" r="843" b="2"/>
          <a:stretch/>
        </p:blipFill>
        <p:spPr>
          <a:xfrm>
            <a:off x="4994054" y="530853"/>
            <a:ext cx="3869311" cy="385762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8399295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لنص 1"/>
          <p:cNvSpPr>
            <a:spLocks noGrp="1"/>
          </p:cNvSpPr>
          <p:nvPr>
            <p:ph type="body" idx="1"/>
          </p:nvPr>
        </p:nvSpPr>
        <p:spPr/>
        <p:txBody>
          <a:bodyPr/>
          <a:lstStyle/>
          <a:p>
            <a:pPr marL="133350" indent="0">
              <a:buNone/>
            </a:pPr>
            <a:r>
              <a:rPr lang="en-US" sz="1400" dirty="0">
                <a:solidFill>
                  <a:schemeClr val="tx1"/>
                </a:solidFill>
              </a:rPr>
              <a:t>1 hyoid bone </a:t>
            </a:r>
          </a:p>
          <a:p>
            <a:pPr marL="133350" indent="0">
              <a:buNone/>
            </a:pPr>
            <a:r>
              <a:rPr lang="en-US" sz="1400" dirty="0">
                <a:solidFill>
                  <a:schemeClr val="tx1"/>
                </a:solidFill>
              </a:rPr>
              <a:t>2 thyrohyoid membrane </a:t>
            </a:r>
          </a:p>
          <a:p>
            <a:pPr marL="133350" indent="0">
              <a:buNone/>
            </a:pPr>
            <a:r>
              <a:rPr lang="en-US" sz="1400" dirty="0">
                <a:solidFill>
                  <a:schemeClr val="tx1"/>
                </a:solidFill>
              </a:rPr>
              <a:t>3 angle of thyroid cartilage </a:t>
            </a:r>
          </a:p>
          <a:p>
            <a:pPr marL="133350" indent="0">
              <a:buNone/>
            </a:pPr>
            <a:r>
              <a:rPr lang="en-US" sz="1400" dirty="0">
                <a:solidFill>
                  <a:schemeClr val="tx1"/>
                </a:solidFill>
              </a:rPr>
              <a:t>4 cricoid cartilage</a:t>
            </a:r>
          </a:p>
          <a:p>
            <a:pPr marL="133350" indent="0">
              <a:buNone/>
            </a:pPr>
            <a:r>
              <a:rPr lang="en-US" sz="1400" dirty="0">
                <a:solidFill>
                  <a:schemeClr val="tx1"/>
                </a:solidFill>
              </a:rPr>
              <a:t>5 thyroid gland </a:t>
            </a:r>
          </a:p>
          <a:p>
            <a:pPr marL="133350" indent="0">
              <a:buNone/>
            </a:pPr>
            <a:r>
              <a:rPr lang="en-US" sz="1400" dirty="0">
                <a:solidFill>
                  <a:schemeClr val="tx1"/>
                </a:solidFill>
              </a:rPr>
              <a:t>6 trachea </a:t>
            </a:r>
          </a:p>
          <a:p>
            <a:pPr marL="133350" indent="0">
              <a:buNone/>
            </a:pPr>
            <a:r>
              <a:rPr lang="en-US" sz="1400" dirty="0">
                <a:solidFill>
                  <a:schemeClr val="tx1"/>
                </a:solidFill>
              </a:rPr>
              <a:t>7 common carotid artery </a:t>
            </a:r>
          </a:p>
          <a:p>
            <a:pPr marL="133350" indent="0">
              <a:buNone/>
            </a:pPr>
            <a:r>
              <a:rPr lang="en-US" sz="1400" dirty="0">
                <a:solidFill>
                  <a:schemeClr val="tx1"/>
                </a:solidFill>
              </a:rPr>
              <a:t>8 jugular vein </a:t>
            </a:r>
            <a:endParaRPr lang="ar-JO" sz="1400" dirty="0"/>
          </a:p>
        </p:txBody>
      </p:sp>
      <p:sp>
        <p:nvSpPr>
          <p:cNvPr id="3" name="عنوان 2"/>
          <p:cNvSpPr>
            <a:spLocks noGrp="1"/>
          </p:cNvSpPr>
          <p:nvPr>
            <p:ph type="title"/>
          </p:nvPr>
        </p:nvSpPr>
        <p:spPr/>
        <p:txBody>
          <a:bodyPr/>
          <a:lstStyle/>
          <a:p>
            <a:pPr algn="l"/>
            <a:r>
              <a:rPr lang="en-US" sz="1600" dirty="0">
                <a:solidFill>
                  <a:schemeClr val="tx1"/>
                </a:solidFill>
                <a:latin typeface="Arial Black" pitchFamily="34" charset="0"/>
              </a:rPr>
              <a:t>Midline of the neck </a:t>
            </a:r>
            <a:br>
              <a:rPr lang="en-US" sz="1600" dirty="0">
                <a:solidFill>
                  <a:schemeClr val="tx1"/>
                </a:solidFill>
                <a:latin typeface="Arial Black" pitchFamily="34" charset="0"/>
              </a:rPr>
            </a:br>
            <a:endParaRPr lang="ar-JO" sz="1600" dirty="0">
              <a:solidFill>
                <a:schemeClr val="tx1"/>
              </a:solidFill>
              <a:latin typeface="Arial Black" pitchFamily="34" charset="0"/>
            </a:endParaRPr>
          </a:p>
        </p:txBody>
      </p:sp>
      <p:pic>
        <p:nvPicPr>
          <p:cNvPr id="4" name="صورة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25327" y="699247"/>
            <a:ext cx="4937760" cy="3829723"/>
          </a:xfrm>
          <a:prstGeom prst="rect">
            <a:avLst/>
          </a:prstGeom>
        </p:spPr>
      </p:pic>
    </p:spTree>
    <p:extLst>
      <p:ext uri="{BB962C8B-B14F-4D97-AF65-F5344CB8AC3E}">
        <p14:creationId xmlns:p14="http://schemas.microsoft.com/office/powerpoint/2010/main" val="42736190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9454" y="212429"/>
            <a:ext cx="7886700" cy="994172"/>
          </a:xfrm>
        </p:spPr>
        <p:txBody>
          <a:bodyPr>
            <a:normAutofit/>
          </a:bodyPr>
          <a:lstStyle/>
          <a:p>
            <a:r>
              <a:rPr lang="en-US" sz="2800" b="1" dirty="0">
                <a:solidFill>
                  <a:srgbClr val="0070C0"/>
                </a:solidFill>
                <a:latin typeface="+mn-lt"/>
              </a:rPr>
              <a:t>Clinical features:</a:t>
            </a:r>
          </a:p>
        </p:txBody>
      </p:sp>
      <p:sp>
        <p:nvSpPr>
          <p:cNvPr id="3" name="Content Placeholder 2"/>
          <p:cNvSpPr>
            <a:spLocks noGrp="1"/>
          </p:cNvSpPr>
          <p:nvPr>
            <p:ph idx="1"/>
          </p:nvPr>
        </p:nvSpPr>
        <p:spPr>
          <a:xfrm>
            <a:off x="229454" y="1320421"/>
            <a:ext cx="6188406" cy="3823079"/>
          </a:xfrm>
        </p:spPr>
        <p:txBody>
          <a:bodyPr/>
          <a:lstStyle/>
          <a:p>
            <a:r>
              <a:rPr lang="en-US" dirty="0"/>
              <a:t>Most </a:t>
            </a:r>
            <a:r>
              <a:rPr lang="en-US" dirty="0" err="1"/>
              <a:t>thyroglossal</a:t>
            </a:r>
            <a:r>
              <a:rPr lang="en-US" dirty="0"/>
              <a:t> cysts are asymptomatic, small, soft, painless, round mass in the center front of the neck.</a:t>
            </a:r>
          </a:p>
          <a:p>
            <a:pPr marL="0" indent="0">
              <a:buNone/>
            </a:pPr>
            <a:endParaRPr lang="en-US" dirty="0"/>
          </a:p>
          <a:p>
            <a:r>
              <a:rPr lang="en-US" dirty="0"/>
              <a:t>If the duct retains its connection with the pharynx, infection and formation of abscess may occur (tenderness, redness and swelling of the mass)</a:t>
            </a:r>
          </a:p>
          <a:p>
            <a:pPr marL="0" indent="0">
              <a:buNone/>
            </a:pPr>
            <a:endParaRPr lang="en-US" dirty="0"/>
          </a:p>
          <a:p>
            <a:r>
              <a:rPr lang="en-US" dirty="0"/>
              <a:t>Salivary fistula: a small opening in the skin near the mass due to drainage of abscess .</a:t>
            </a:r>
          </a:p>
          <a:p>
            <a:pPr marL="0" indent="0">
              <a:buNone/>
            </a:pPr>
            <a:endParaRPr lang="en-US" dirty="0"/>
          </a:p>
          <a:p>
            <a:endParaRPr lang="en-US" dirty="0"/>
          </a:p>
        </p:txBody>
      </p:sp>
      <p:pic>
        <p:nvPicPr>
          <p:cNvPr id="4" name="صورة 6" descr="صورة تحتوي على شخص, يرتدي, إغلاق&#10;&#10;تم إنشاء الوصف تلقائياً">
            <a:extLst>
              <a:ext uri="{FF2B5EF4-FFF2-40B4-BE49-F238E27FC236}">
                <a16:creationId xmlns:a16="http://schemas.microsoft.com/office/drawing/2014/main" id="{B3A9A23B-2410-46BB-AD4B-ADD7D277066B}"/>
              </a:ext>
            </a:extLst>
          </p:cNvPr>
          <p:cNvPicPr>
            <a:picLocks noChangeAspect="1"/>
          </p:cNvPicPr>
          <p:nvPr/>
        </p:nvPicPr>
        <p:blipFill rotWithShape="1">
          <a:blip r:embed="rId2"/>
          <a:srcRect l="13191" r="11435" b="-1"/>
          <a:stretch/>
        </p:blipFill>
        <p:spPr>
          <a:xfrm>
            <a:off x="6806821" y="1738863"/>
            <a:ext cx="2143124" cy="2196496"/>
          </a:xfrm>
          <a:custGeom>
            <a:avLst/>
            <a:gdLst/>
            <a:ahLst/>
            <a:cxnLst/>
            <a:rect l="l" t="t" r="r" b="b"/>
            <a:pathLst>
              <a:path w="3809998" h="3361533">
                <a:moveTo>
                  <a:pt x="0" y="0"/>
                </a:moveTo>
                <a:lnTo>
                  <a:pt x="3809998" y="0"/>
                </a:lnTo>
                <a:lnTo>
                  <a:pt x="3809998" y="3353206"/>
                </a:lnTo>
                <a:lnTo>
                  <a:pt x="1781628" y="3181423"/>
                </a:lnTo>
                <a:lnTo>
                  <a:pt x="0" y="3361533"/>
                </a:lnTo>
                <a:close/>
              </a:path>
            </a:pathLst>
          </a:custGeom>
        </p:spPr>
      </p:pic>
    </p:spTree>
    <p:extLst>
      <p:ext uri="{BB962C8B-B14F-4D97-AF65-F5344CB8AC3E}">
        <p14:creationId xmlns:p14="http://schemas.microsoft.com/office/powerpoint/2010/main" val="29877439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8982" y="1"/>
            <a:ext cx="7886700" cy="994172"/>
          </a:xfrm>
        </p:spPr>
        <p:txBody>
          <a:bodyPr/>
          <a:lstStyle/>
          <a:p>
            <a:r>
              <a:rPr lang="en-US" b="1" dirty="0">
                <a:solidFill>
                  <a:srgbClr val="0070C0"/>
                </a:solidFill>
                <a:latin typeface="+mn-lt"/>
              </a:rPr>
              <a:t>Complications:</a:t>
            </a:r>
          </a:p>
        </p:txBody>
      </p:sp>
      <p:sp>
        <p:nvSpPr>
          <p:cNvPr id="3" name="Content Placeholder 2"/>
          <p:cNvSpPr>
            <a:spLocks noGrp="1"/>
          </p:cNvSpPr>
          <p:nvPr>
            <p:ph idx="1"/>
          </p:nvPr>
        </p:nvSpPr>
        <p:spPr>
          <a:xfrm>
            <a:off x="81886" y="808629"/>
            <a:ext cx="8433464" cy="4334871"/>
          </a:xfrm>
        </p:spPr>
        <p:txBody>
          <a:bodyPr>
            <a:normAutofit/>
          </a:bodyPr>
          <a:lstStyle/>
          <a:p>
            <a:pPr marL="0" indent="0">
              <a:buNone/>
            </a:pPr>
            <a:r>
              <a:rPr lang="en-US" dirty="0"/>
              <a:t>1-Recurrent </a:t>
            </a:r>
            <a:r>
              <a:rPr lang="en-US" b="1" dirty="0"/>
              <a:t>infections</a:t>
            </a:r>
            <a:r>
              <a:rPr lang="en-US" dirty="0"/>
              <a:t> and </a:t>
            </a:r>
            <a:r>
              <a:rPr lang="en-US" b="1" dirty="0"/>
              <a:t>abscess</a:t>
            </a:r>
            <a:r>
              <a:rPr lang="en-US" dirty="0"/>
              <a:t> formation </a:t>
            </a:r>
          </a:p>
          <a:p>
            <a:pPr marL="0" indent="0">
              <a:buNone/>
            </a:pPr>
            <a:r>
              <a:rPr lang="en-US" dirty="0"/>
              <a:t>2-</a:t>
            </a:r>
            <a:r>
              <a:rPr lang="en-US" b="1" dirty="0"/>
              <a:t>Thyroglossal fistula</a:t>
            </a:r>
            <a:r>
              <a:rPr lang="en-US" dirty="0"/>
              <a:t>: is always acquired due to rupture or incision of           a pre-existing cyst or abscess . It opens in the midline of the neck ,The opening show a </a:t>
            </a:r>
            <a:r>
              <a:rPr lang="en-US" dirty="0" err="1"/>
              <a:t>crescentric</a:t>
            </a:r>
            <a:r>
              <a:rPr lang="en-US" dirty="0"/>
              <a:t> fold of skin over it &amp; moves with protrusion of tongue &amp; deglutition . It discharges mucous or pus .The track is felt as a cord like structure </a:t>
            </a:r>
          </a:p>
          <a:p>
            <a:pPr marL="0" indent="0">
              <a:buNone/>
            </a:pPr>
            <a:r>
              <a:rPr lang="en-US" dirty="0"/>
              <a:t>3-</a:t>
            </a:r>
            <a:r>
              <a:rPr lang="en-US" b="1" dirty="0"/>
              <a:t>Thyroglosal duct cyst carcinomas</a:t>
            </a:r>
            <a:r>
              <a:rPr lang="en-US" dirty="0"/>
              <a:t>:</a:t>
            </a:r>
          </a:p>
          <a:p>
            <a:pPr marL="0" indent="0">
              <a:buNone/>
            </a:pPr>
            <a:r>
              <a:rPr lang="en-US" dirty="0"/>
              <a:t> the cyst may contain thyroid tissue that can undergo malignant degeneration. the presence of malignancy should be suspected when the cyst grows rapidly or when the US demonstrates a complex anechoic pattern or the presence of calcification.</a:t>
            </a:r>
          </a:p>
          <a:p>
            <a:pPr marL="0" indent="0">
              <a:buNone/>
            </a:pPr>
            <a:r>
              <a:rPr lang="en-US" dirty="0"/>
              <a:t> </a:t>
            </a:r>
          </a:p>
        </p:txBody>
      </p:sp>
    </p:spTree>
    <p:extLst>
      <p:ext uri="{BB962C8B-B14F-4D97-AF65-F5344CB8AC3E}">
        <p14:creationId xmlns:p14="http://schemas.microsoft.com/office/powerpoint/2010/main" val="7020728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0208B87-5C2E-4F6D-93B3-CBD8B3407983}"/>
              </a:ext>
            </a:extLst>
          </p:cNvPr>
          <p:cNvPicPr>
            <a:picLocks noChangeAspect="1"/>
          </p:cNvPicPr>
          <p:nvPr/>
        </p:nvPicPr>
        <p:blipFill>
          <a:blip r:embed="rId2"/>
          <a:stretch>
            <a:fillRect/>
          </a:stretch>
        </p:blipFill>
        <p:spPr>
          <a:xfrm>
            <a:off x="2268240" y="213680"/>
            <a:ext cx="4333864" cy="4777448"/>
          </a:xfrm>
          <a:prstGeom prst="rect">
            <a:avLst/>
          </a:prstGeom>
        </p:spPr>
      </p:pic>
    </p:spTree>
    <p:extLst>
      <p:ext uri="{BB962C8B-B14F-4D97-AF65-F5344CB8AC3E}">
        <p14:creationId xmlns:p14="http://schemas.microsoft.com/office/powerpoint/2010/main" val="22456543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3999" cy="5143500"/>
          </a:xfrm>
          <a:solidFill>
            <a:schemeClr val="accent2">
              <a:lumMod val="20000"/>
              <a:lumOff val="80000"/>
            </a:schemeClr>
          </a:solidFill>
          <a:ln>
            <a:noFill/>
          </a:ln>
        </p:spPr>
        <p:style>
          <a:lnRef idx="2">
            <a:schemeClr val="dk1"/>
          </a:lnRef>
          <a:fillRef idx="1">
            <a:schemeClr val="lt1"/>
          </a:fillRef>
          <a:effectRef idx="0">
            <a:schemeClr val="dk1"/>
          </a:effectRef>
          <a:fontRef idx="minor">
            <a:schemeClr val="dk1"/>
          </a:fontRef>
        </p:style>
        <p:txBody>
          <a:bodyPr>
            <a:normAutofit/>
          </a:bodyPr>
          <a:lstStyle/>
          <a:p>
            <a:pPr marL="0" indent="0">
              <a:buNone/>
            </a:pPr>
            <a:r>
              <a:rPr lang="en-US" sz="2800" b="1" dirty="0">
                <a:solidFill>
                  <a:srgbClr val="0070C0"/>
                </a:solidFill>
              </a:rPr>
              <a:t>Examination:</a:t>
            </a:r>
          </a:p>
          <a:p>
            <a:r>
              <a:rPr lang="en-US" b="1" dirty="0"/>
              <a:t>Inspection:</a:t>
            </a:r>
          </a:p>
          <a:p>
            <a:pPr marL="0" indent="0">
              <a:buNone/>
            </a:pPr>
            <a:endParaRPr lang="en-US" b="1" dirty="0"/>
          </a:p>
          <a:p>
            <a:pPr marL="0" indent="0">
              <a:buNone/>
            </a:pPr>
            <a:endParaRPr lang="en-US" b="1" dirty="0"/>
          </a:p>
          <a:p>
            <a:pPr marL="0" indent="0">
              <a:buNone/>
            </a:pPr>
            <a:endParaRPr lang="en-US" b="1" dirty="0"/>
          </a:p>
          <a:p>
            <a:pPr marL="0" indent="0">
              <a:buNone/>
            </a:pPr>
            <a:endParaRPr lang="en-US" b="1" dirty="0"/>
          </a:p>
          <a:p>
            <a:pPr marL="0" indent="0">
              <a:buNone/>
            </a:pPr>
            <a:endParaRPr lang="en-US" b="1" dirty="0"/>
          </a:p>
          <a:p>
            <a:pPr marL="0" indent="0">
              <a:buNone/>
            </a:pPr>
            <a:endParaRPr lang="en-US" b="1" dirty="0"/>
          </a:p>
          <a:p>
            <a:r>
              <a:rPr lang="en-US" b="1" dirty="0"/>
              <a:t>Palpation:</a:t>
            </a:r>
          </a:p>
        </p:txBody>
      </p:sp>
      <p:sp>
        <p:nvSpPr>
          <p:cNvPr id="4" name="Rectangle 3"/>
          <p:cNvSpPr/>
          <p:nvPr/>
        </p:nvSpPr>
        <p:spPr>
          <a:xfrm>
            <a:off x="199599" y="796735"/>
            <a:ext cx="6141492" cy="1781033"/>
          </a:xfrm>
          <a:prstGeom prst="rect">
            <a:avLst/>
          </a:prstGeom>
          <a:solidFill>
            <a:schemeClr val="accent2">
              <a:lumMod val="20000"/>
              <a:lumOff val="80000"/>
            </a:schemeClr>
          </a:solidFill>
          <a:ln>
            <a:noFill/>
          </a:ln>
        </p:spPr>
        <p:style>
          <a:lnRef idx="2">
            <a:schemeClr val="dk1"/>
          </a:lnRef>
          <a:fillRef idx="1">
            <a:schemeClr val="lt1"/>
          </a:fillRef>
          <a:effectRef idx="0">
            <a:schemeClr val="dk1"/>
          </a:effectRef>
          <a:fontRef idx="minor">
            <a:schemeClr val="dk1"/>
          </a:fontRef>
        </p:style>
        <p:txBody>
          <a:bodyPr rtlCol="0" anchor="ctr"/>
          <a:lstStyle/>
          <a:p>
            <a:r>
              <a:rPr lang="en-US" sz="1600" dirty="0"/>
              <a:t> [ look 7 S’s ]</a:t>
            </a:r>
          </a:p>
          <a:p>
            <a:r>
              <a:rPr lang="en-US" sz="1600" dirty="0"/>
              <a:t>• </a:t>
            </a:r>
            <a:r>
              <a:rPr lang="en-US" sz="1600" u="sng" dirty="0"/>
              <a:t>S</a:t>
            </a:r>
            <a:r>
              <a:rPr lang="en-US" sz="1600" dirty="0"/>
              <a:t>ite , </a:t>
            </a:r>
            <a:r>
              <a:rPr lang="en-US" sz="1600" u="sng" dirty="0"/>
              <a:t>S</a:t>
            </a:r>
            <a:r>
              <a:rPr lang="en-US" sz="1600" dirty="0"/>
              <a:t>hape, </a:t>
            </a:r>
            <a:r>
              <a:rPr lang="en-US" sz="1600" u="sng" dirty="0"/>
              <a:t>S</a:t>
            </a:r>
            <a:r>
              <a:rPr lang="en-US" sz="1600" dirty="0"/>
              <a:t>ize ,</a:t>
            </a:r>
            <a:r>
              <a:rPr lang="en-US" sz="1600" u="sng" dirty="0"/>
              <a:t>S</a:t>
            </a:r>
            <a:r>
              <a:rPr lang="en-US" sz="1600" dirty="0"/>
              <a:t>kin changes ,</a:t>
            </a:r>
            <a:r>
              <a:rPr lang="en-US" sz="1600" u="sng" dirty="0"/>
              <a:t>S</a:t>
            </a:r>
            <a:r>
              <a:rPr lang="en-US" sz="1600" dirty="0"/>
              <a:t>urface</a:t>
            </a:r>
          </a:p>
          <a:p>
            <a:r>
              <a:rPr lang="en-US" sz="1600" dirty="0"/>
              <a:t>• </a:t>
            </a:r>
            <a:r>
              <a:rPr lang="en-US" sz="1600" u="sng" dirty="0"/>
              <a:t>S</a:t>
            </a:r>
            <a:r>
              <a:rPr lang="en-US" sz="1600" dirty="0"/>
              <a:t>urrounding regional lymph nodes, </a:t>
            </a:r>
            <a:r>
              <a:rPr lang="en-US" sz="1600" u="sng" dirty="0"/>
              <a:t>S</a:t>
            </a:r>
            <a:r>
              <a:rPr lang="en-US" sz="1600" dirty="0"/>
              <a:t>hine a light</a:t>
            </a:r>
          </a:p>
          <a:p>
            <a:r>
              <a:rPr lang="en-US" sz="1600" dirty="0"/>
              <a:t>• Tongue protrusion → </a:t>
            </a:r>
            <a:r>
              <a:rPr lang="en-US" sz="1600" dirty="0" err="1"/>
              <a:t>Thyroglossal</a:t>
            </a:r>
            <a:r>
              <a:rPr lang="en-US" sz="1600" dirty="0"/>
              <a:t> cysts will move upwards  noticeably during tongue protrusion.</a:t>
            </a:r>
          </a:p>
          <a:p>
            <a:r>
              <a:rPr lang="en-US" sz="1600" dirty="0"/>
              <a:t>• Observing swallowing → </a:t>
            </a:r>
            <a:r>
              <a:rPr lang="en-US" sz="1600" dirty="0" err="1"/>
              <a:t>thyroglossal</a:t>
            </a:r>
            <a:r>
              <a:rPr lang="en-US" sz="1600" dirty="0"/>
              <a:t> cysts typically move upwards with swallowing</a:t>
            </a:r>
          </a:p>
        </p:txBody>
      </p:sp>
      <p:sp>
        <p:nvSpPr>
          <p:cNvPr id="5" name="Rectangle 4"/>
          <p:cNvSpPr/>
          <p:nvPr/>
        </p:nvSpPr>
        <p:spPr>
          <a:xfrm>
            <a:off x="117501" y="3543702"/>
            <a:ext cx="6141494" cy="1351129"/>
          </a:xfrm>
          <a:prstGeom prst="rect">
            <a:avLst/>
          </a:prstGeom>
          <a:solidFill>
            <a:schemeClr val="accent2">
              <a:lumMod val="20000"/>
              <a:lumOff val="80000"/>
            </a:schemeClr>
          </a:solidFill>
          <a:ln>
            <a:noFill/>
          </a:ln>
        </p:spPr>
        <p:style>
          <a:lnRef idx="2">
            <a:schemeClr val="dk1"/>
          </a:lnRef>
          <a:fillRef idx="1">
            <a:schemeClr val="lt1"/>
          </a:fillRef>
          <a:effectRef idx="0">
            <a:schemeClr val="dk1"/>
          </a:effectRef>
          <a:fontRef idx="minor">
            <a:schemeClr val="dk1"/>
          </a:fontRef>
        </p:style>
        <p:txBody>
          <a:bodyPr rtlCol="0" anchor="ctr"/>
          <a:lstStyle/>
          <a:p>
            <a:r>
              <a:rPr lang="en-US" sz="1800" dirty="0"/>
              <a:t>• Cyst is soft to firm in consistency, and fluctuate</a:t>
            </a:r>
          </a:p>
          <a:p>
            <a:r>
              <a:rPr lang="en-US" sz="1800" dirty="0"/>
              <a:t>• Repeat protrusion and swallowing gently palpating cyst from behind to ensure diagnosis is correct </a:t>
            </a:r>
            <a:r>
              <a:rPr lang="en-US" sz="1050" dirty="0"/>
              <a:t>.</a:t>
            </a:r>
          </a:p>
        </p:txBody>
      </p:sp>
      <p:pic>
        <p:nvPicPr>
          <p:cNvPr id="6" name="صورة 5" descr="صورة تحتوي على شخص, داخلي, قضية, إغلاق&#10;&#10;تم إنشاء الوصف تلقائياً">
            <a:extLst>
              <a:ext uri="{FF2B5EF4-FFF2-40B4-BE49-F238E27FC236}">
                <a16:creationId xmlns:a16="http://schemas.microsoft.com/office/drawing/2014/main" id="{5B56116E-2B8C-4E16-9193-C2BD90463CD9}"/>
              </a:ext>
            </a:extLst>
          </p:cNvPr>
          <p:cNvPicPr>
            <a:picLocks noChangeAspect="1"/>
          </p:cNvPicPr>
          <p:nvPr/>
        </p:nvPicPr>
        <p:blipFill rotWithShape="1">
          <a:blip r:embed="rId2"/>
          <a:srcRect t="20351" b="8399"/>
          <a:stretch/>
        </p:blipFill>
        <p:spPr>
          <a:xfrm>
            <a:off x="6176896" y="570647"/>
            <a:ext cx="2967104" cy="400220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444915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858" y="212429"/>
            <a:ext cx="7886700" cy="994172"/>
          </a:xfrm>
        </p:spPr>
        <p:txBody>
          <a:bodyPr/>
          <a:lstStyle/>
          <a:p>
            <a:r>
              <a:rPr lang="en-US" b="1" dirty="0">
                <a:solidFill>
                  <a:srgbClr val="0070C0"/>
                </a:solidFill>
                <a:latin typeface="+mn-lt"/>
              </a:rPr>
              <a:t>Investigations:</a:t>
            </a:r>
          </a:p>
        </p:txBody>
      </p:sp>
      <p:sp>
        <p:nvSpPr>
          <p:cNvPr id="3" name="Content Placeholder 2"/>
          <p:cNvSpPr>
            <a:spLocks noGrp="1"/>
          </p:cNvSpPr>
          <p:nvPr>
            <p:ph idx="1"/>
          </p:nvPr>
        </p:nvSpPr>
        <p:spPr>
          <a:xfrm>
            <a:off x="198746" y="1206601"/>
            <a:ext cx="7886700" cy="3263504"/>
          </a:xfrm>
        </p:spPr>
        <p:txBody>
          <a:bodyPr/>
          <a:lstStyle/>
          <a:p>
            <a:r>
              <a:rPr lang="en-US" dirty="0"/>
              <a:t>There is Diagnostic procedures for a </a:t>
            </a:r>
            <a:r>
              <a:rPr lang="en-US" dirty="0" err="1"/>
              <a:t>thyroglossal</a:t>
            </a:r>
            <a:r>
              <a:rPr lang="en-US" dirty="0"/>
              <a:t> cyst after history collection and physical examination include:</a:t>
            </a:r>
          </a:p>
          <a:p>
            <a:r>
              <a:rPr lang="en-US" dirty="0"/>
              <a:t> Blood tests → These tests check the thyroid gland function. </a:t>
            </a:r>
          </a:p>
          <a:p>
            <a:r>
              <a:rPr lang="en-US" dirty="0"/>
              <a:t>Ultrasound exam→ Sound waves are used to check the cyst and thyroid gland.</a:t>
            </a:r>
          </a:p>
          <a:p>
            <a:r>
              <a:rPr lang="en-US" dirty="0"/>
              <a:t> Thyroid scan → Radioactive iodine or technetium to show any abnormalities of the thyroid gland .</a:t>
            </a:r>
          </a:p>
          <a:p>
            <a:r>
              <a:rPr lang="en-US" dirty="0"/>
              <a:t>Fine needle aspiration → a biopsy to confirm the benign nature of the TGD cyst</a:t>
            </a:r>
          </a:p>
          <a:p>
            <a:endParaRPr lang="en-US" dirty="0"/>
          </a:p>
        </p:txBody>
      </p:sp>
    </p:spTree>
    <p:extLst>
      <p:ext uri="{BB962C8B-B14F-4D97-AF65-F5344CB8AC3E}">
        <p14:creationId xmlns:p14="http://schemas.microsoft.com/office/powerpoint/2010/main" val="25149494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74009"/>
            <a:ext cx="5639938" cy="4489421"/>
          </a:xfrm>
        </p:spPr>
        <p:txBody>
          <a:bodyPr>
            <a:normAutofit lnSpcReduction="10000"/>
          </a:bodyPr>
          <a:lstStyle/>
          <a:p>
            <a:pPr marL="0" indent="0">
              <a:buNone/>
            </a:pPr>
            <a:r>
              <a:rPr lang="en-US" sz="2400" b="1" dirty="0">
                <a:solidFill>
                  <a:srgbClr val="0070C0"/>
                </a:solidFill>
              </a:rPr>
              <a:t>Imaging:</a:t>
            </a:r>
          </a:p>
          <a:p>
            <a:pPr marL="0" indent="0">
              <a:buNone/>
            </a:pPr>
            <a:endParaRPr lang="en-US" sz="2400" b="1" dirty="0">
              <a:solidFill>
                <a:srgbClr val="0070C0"/>
              </a:solidFill>
            </a:endParaRPr>
          </a:p>
          <a:p>
            <a:r>
              <a:rPr lang="en-US" sz="1800" dirty="0"/>
              <a:t>On Ultrasound, a typical </a:t>
            </a:r>
            <a:r>
              <a:rPr lang="en-US" sz="1800" dirty="0" err="1"/>
              <a:t>thyroglossal</a:t>
            </a:r>
            <a:r>
              <a:rPr lang="en-US" sz="1800" dirty="0"/>
              <a:t> duct cysts appears as a smooth, well-circumscribed anechoic lesion.</a:t>
            </a:r>
          </a:p>
          <a:p>
            <a:pPr marL="0" indent="0">
              <a:buNone/>
            </a:pPr>
            <a:endParaRPr lang="en-US" sz="1800" dirty="0"/>
          </a:p>
          <a:p>
            <a:r>
              <a:rPr lang="en-US" sz="1800" dirty="0"/>
              <a:t>However, this appearance is seen in 42% cases. The rest of the lesions show a hypo-echoic pattern internal echoes, either homogenous or heterogeneous, due to repeated infections, hemorrhage, or proteinaceous content.</a:t>
            </a:r>
          </a:p>
          <a:p>
            <a:pPr marL="0" indent="0">
              <a:buNone/>
            </a:pPr>
            <a:endParaRPr lang="en-US" sz="1800" dirty="0"/>
          </a:p>
          <a:p>
            <a:r>
              <a:rPr lang="en-US" sz="1800" dirty="0"/>
              <a:t> A </a:t>
            </a:r>
            <a:r>
              <a:rPr lang="en-US" sz="1800" dirty="0" err="1"/>
              <a:t>pseudosolid</a:t>
            </a:r>
            <a:r>
              <a:rPr lang="en-US" sz="1800" dirty="0"/>
              <a:t> appearance may also be seen .</a:t>
            </a:r>
          </a:p>
          <a:p>
            <a:pPr marL="0" indent="0">
              <a:buNone/>
            </a:pPr>
            <a:endParaRPr lang="en-US" sz="1800" dirty="0"/>
          </a:p>
          <a:p>
            <a:r>
              <a:rPr lang="en-US" sz="1800" dirty="0"/>
              <a:t> True solid component suggest risk of </a:t>
            </a:r>
            <a:r>
              <a:rPr lang="en-US" sz="1800" dirty="0" err="1"/>
              <a:t>thyroglossal</a:t>
            </a:r>
            <a:r>
              <a:rPr lang="en-US" sz="1800" dirty="0"/>
              <a:t> duct cyst malignancy .</a:t>
            </a:r>
            <a:endParaRPr lang="x-none" sz="1800" dirty="0"/>
          </a:p>
          <a:p>
            <a:pPr marL="0" indent="0">
              <a:buNone/>
            </a:pPr>
            <a:endParaRPr lang="en-US" dirty="0"/>
          </a:p>
        </p:txBody>
      </p:sp>
      <p:pic>
        <p:nvPicPr>
          <p:cNvPr id="4" name="Picture 6">
            <a:extLst>
              <a:ext uri="{FF2B5EF4-FFF2-40B4-BE49-F238E27FC236}">
                <a16:creationId xmlns:a16="http://schemas.microsoft.com/office/drawing/2014/main" id="{60FEC8B0-1757-FB43-A010-216AD5F5A7B8}"/>
              </a:ext>
            </a:extLst>
          </p:cNvPr>
          <p:cNvPicPr>
            <a:picLocks noChangeAspect="1"/>
          </p:cNvPicPr>
          <p:nvPr/>
        </p:nvPicPr>
        <p:blipFill rotWithShape="1">
          <a:blip r:embed="rId2">
            <a:extLst>
              <a:ext uri="{28A0092B-C50C-407E-A947-70E740481C1C}">
                <a14:useLocalDpi xmlns:a14="http://schemas.microsoft.com/office/drawing/2010/main" val="0"/>
              </a:ext>
            </a:extLst>
          </a:blip>
          <a:srcRect l="764" r="5364" b="3"/>
          <a:stretch/>
        </p:blipFill>
        <p:spPr>
          <a:xfrm>
            <a:off x="5539567" y="1380199"/>
            <a:ext cx="3471368" cy="3283231"/>
          </a:xfrm>
          <a:prstGeom prst="rect">
            <a:avLst/>
          </a:prstGeom>
        </p:spPr>
      </p:pic>
    </p:spTree>
    <p:extLst>
      <p:ext uri="{BB962C8B-B14F-4D97-AF65-F5344CB8AC3E}">
        <p14:creationId xmlns:p14="http://schemas.microsoft.com/office/powerpoint/2010/main" val="34620818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510" y="181722"/>
            <a:ext cx="7886700" cy="994172"/>
          </a:xfrm>
        </p:spPr>
        <p:txBody>
          <a:bodyPr/>
          <a:lstStyle/>
          <a:p>
            <a:r>
              <a:rPr lang="en-US" b="1" dirty="0">
                <a:solidFill>
                  <a:srgbClr val="0070C0"/>
                </a:solidFill>
                <a:latin typeface="+mn-lt"/>
              </a:rPr>
              <a:t>Treatment:</a:t>
            </a:r>
          </a:p>
        </p:txBody>
      </p:sp>
      <p:sp>
        <p:nvSpPr>
          <p:cNvPr id="3" name="Content Placeholder 2"/>
          <p:cNvSpPr>
            <a:spLocks noGrp="1"/>
          </p:cNvSpPr>
          <p:nvPr>
            <p:ph idx="1"/>
          </p:nvPr>
        </p:nvSpPr>
        <p:spPr>
          <a:xfrm>
            <a:off x="188510" y="1348747"/>
            <a:ext cx="7886700" cy="3263504"/>
          </a:xfrm>
        </p:spPr>
        <p:txBody>
          <a:bodyPr/>
          <a:lstStyle/>
          <a:p>
            <a:r>
              <a:rPr lang="en-US" dirty="0"/>
              <a:t>Treatment must include excision of the whole </a:t>
            </a:r>
            <a:r>
              <a:rPr lang="en-US" dirty="0" err="1"/>
              <a:t>thyroglossal</a:t>
            </a:r>
            <a:r>
              <a:rPr lang="en-US" dirty="0"/>
              <a:t> tract, which involves removal of the body of the hyoid bone and the suprahyoid tract through the tongue base to the </a:t>
            </a:r>
            <a:r>
              <a:rPr lang="en-US" dirty="0" err="1"/>
              <a:t>valleculla</a:t>
            </a:r>
            <a:r>
              <a:rPr lang="en-US" dirty="0"/>
              <a:t> at the site of the primitive foramen cecum, together with a core of tissue on either side.</a:t>
            </a:r>
          </a:p>
          <a:p>
            <a:r>
              <a:rPr lang="en-US" dirty="0"/>
              <a:t>This operation is known as </a:t>
            </a:r>
            <a:r>
              <a:rPr lang="en-US" dirty="0" err="1"/>
              <a:t>Sistrunk’s</a:t>
            </a:r>
            <a:r>
              <a:rPr lang="en-US" dirty="0"/>
              <a:t> operation and prevents recurrence, must notably from small side branches of </a:t>
            </a:r>
            <a:r>
              <a:rPr lang="en-US" dirty="0" err="1"/>
              <a:t>thyroglossal</a:t>
            </a:r>
            <a:r>
              <a:rPr lang="en-US" dirty="0"/>
              <a:t> tract.</a:t>
            </a:r>
          </a:p>
        </p:txBody>
      </p:sp>
    </p:spTree>
    <p:extLst>
      <p:ext uri="{BB962C8B-B14F-4D97-AF65-F5344CB8AC3E}">
        <p14:creationId xmlns:p14="http://schemas.microsoft.com/office/powerpoint/2010/main" val="11771875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8018" y="613501"/>
            <a:ext cx="7886700" cy="994172"/>
          </a:xfrm>
        </p:spPr>
        <p:txBody>
          <a:bodyPr/>
          <a:lstStyle/>
          <a:p>
            <a:r>
              <a:rPr lang="en-US" b="1" u="sng" dirty="0">
                <a:solidFill>
                  <a:srgbClr val="FF0000"/>
                </a:solidFill>
                <a:latin typeface="+mn-lt"/>
              </a:rPr>
              <a:t>2.</a:t>
            </a:r>
            <a:r>
              <a:rPr lang="en-US" b="1" dirty="0">
                <a:solidFill>
                  <a:srgbClr val="FF0000"/>
                </a:solidFill>
                <a:latin typeface="+mn-lt"/>
              </a:rPr>
              <a:t> </a:t>
            </a:r>
            <a:r>
              <a:rPr lang="en-US" b="1" u="sng" dirty="0">
                <a:solidFill>
                  <a:srgbClr val="FF0000"/>
                </a:solidFill>
                <a:latin typeface="+mn-lt"/>
              </a:rPr>
              <a:t>Plunging </a:t>
            </a:r>
            <a:r>
              <a:rPr lang="en-US" b="1" u="sng" dirty="0" err="1">
                <a:solidFill>
                  <a:srgbClr val="FF0000"/>
                </a:solidFill>
                <a:latin typeface="+mn-lt"/>
              </a:rPr>
              <a:t>Ranula</a:t>
            </a:r>
            <a:r>
              <a:rPr lang="en-US" b="1" u="sng" dirty="0">
                <a:solidFill>
                  <a:srgbClr val="FF0000"/>
                </a:solidFill>
                <a:latin typeface="+mn-lt"/>
              </a:rPr>
              <a:t>:</a:t>
            </a:r>
          </a:p>
        </p:txBody>
      </p:sp>
      <p:sp>
        <p:nvSpPr>
          <p:cNvPr id="3" name="Content Placeholder 2"/>
          <p:cNvSpPr>
            <a:spLocks noGrp="1"/>
          </p:cNvSpPr>
          <p:nvPr>
            <p:ph idx="1"/>
          </p:nvPr>
        </p:nvSpPr>
        <p:spPr>
          <a:xfrm>
            <a:off x="379579" y="2331209"/>
            <a:ext cx="8167332" cy="1473958"/>
          </a:xfrm>
          <a:solidFill>
            <a:schemeClr val="accent2">
              <a:lumMod val="20000"/>
              <a:lumOff val="80000"/>
            </a:schemeClr>
          </a:solidFill>
          <a:ln>
            <a:noFill/>
          </a:ln>
        </p:spPr>
        <p:style>
          <a:lnRef idx="2">
            <a:schemeClr val="dk1"/>
          </a:lnRef>
          <a:fillRef idx="1">
            <a:schemeClr val="lt1"/>
          </a:fillRef>
          <a:effectRef idx="0">
            <a:schemeClr val="dk1"/>
          </a:effectRef>
          <a:fontRef idx="minor">
            <a:schemeClr val="dk1"/>
          </a:fontRef>
        </p:style>
        <p:txBody>
          <a:bodyPr/>
          <a:lstStyle/>
          <a:p>
            <a:r>
              <a:rPr lang="en-US" dirty="0"/>
              <a:t>Is a rare form of mucous retention cyst that can a rise from both sublingual and submandibular salivary glands.</a:t>
            </a:r>
          </a:p>
          <a:p>
            <a:r>
              <a:rPr lang="en-US" dirty="0"/>
              <a:t>Mucus collects within the cyst which perforates through the mylohyoid muscle diaphragm to enter the neck. </a:t>
            </a:r>
          </a:p>
          <a:p>
            <a:pPr marL="0" indent="0">
              <a:buNone/>
            </a:pPr>
            <a:endParaRPr lang="en-US" dirty="0"/>
          </a:p>
        </p:txBody>
      </p:sp>
      <p:sp>
        <p:nvSpPr>
          <p:cNvPr id="4" name="Rectangle 3"/>
          <p:cNvSpPr/>
          <p:nvPr/>
        </p:nvSpPr>
        <p:spPr>
          <a:xfrm>
            <a:off x="348018" y="3945909"/>
            <a:ext cx="8198893" cy="1197591"/>
          </a:xfrm>
          <a:prstGeom prst="rect">
            <a:avLst/>
          </a:prstGeom>
          <a:solidFill>
            <a:schemeClr val="accent2">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2100" b="1" dirty="0">
                <a:solidFill>
                  <a:srgbClr val="0070C0"/>
                </a:solidFill>
              </a:rPr>
              <a:t>Clinical features:</a:t>
            </a:r>
          </a:p>
          <a:p>
            <a:r>
              <a:rPr lang="en-US" sz="2100" dirty="0"/>
              <a:t>Patients presents with dumb-bell shaped swelling that is soft, fluctuant and painless n the submandibular or submental region of the neck </a:t>
            </a:r>
          </a:p>
        </p:txBody>
      </p:sp>
      <p:pic>
        <p:nvPicPr>
          <p:cNvPr id="5" name="Picture 4">
            <a:extLst>
              <a:ext uri="{FF2B5EF4-FFF2-40B4-BE49-F238E27FC236}">
                <a16:creationId xmlns:a16="http://schemas.microsoft.com/office/drawing/2014/main" id="{27FAE74D-311C-7841-AE1A-A3FC95DDA6A1}"/>
              </a:ext>
            </a:extLst>
          </p:cNvPr>
          <p:cNvPicPr>
            <a:picLocks noChangeAspect="1"/>
          </p:cNvPicPr>
          <p:nvPr/>
        </p:nvPicPr>
        <p:blipFill rotWithShape="1">
          <a:blip r:embed="rId2">
            <a:extLst>
              <a:ext uri="{28A0092B-C50C-407E-A947-70E740481C1C}">
                <a14:useLocalDpi xmlns:a14="http://schemas.microsoft.com/office/drawing/2010/main" val="0"/>
              </a:ext>
            </a:extLst>
          </a:blip>
          <a:srcRect l="1572" t="1" r="6963" b="26736"/>
          <a:stretch/>
        </p:blipFill>
        <p:spPr>
          <a:xfrm>
            <a:off x="4895598" y="0"/>
            <a:ext cx="3481486" cy="2330330"/>
          </a:xfrm>
          <a:prstGeom prst="rect">
            <a:avLst/>
          </a:prstGeom>
        </p:spPr>
      </p:pic>
    </p:spTree>
    <p:extLst>
      <p:ext uri="{BB962C8B-B14F-4D97-AF65-F5344CB8AC3E}">
        <p14:creationId xmlns:p14="http://schemas.microsoft.com/office/powerpoint/2010/main" val="1823358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48018" y="255896"/>
            <a:ext cx="8167332" cy="4376827"/>
          </a:xfrm>
        </p:spPr>
        <p:txBody>
          <a:bodyPr>
            <a:normAutofit/>
          </a:bodyPr>
          <a:lstStyle/>
          <a:p>
            <a:pPr marL="0" indent="0">
              <a:buNone/>
            </a:pPr>
            <a:r>
              <a:rPr lang="en-US" b="1" dirty="0">
                <a:solidFill>
                  <a:srgbClr val="0070C0"/>
                </a:solidFill>
              </a:rPr>
              <a:t>Investigations:</a:t>
            </a:r>
          </a:p>
          <a:p>
            <a:r>
              <a:rPr lang="en-US" dirty="0"/>
              <a:t>The diagnosis is usually made based on the physical examination, but you can order the following imaging </a:t>
            </a:r>
          </a:p>
          <a:p>
            <a:pPr marL="0" indent="0">
              <a:buNone/>
            </a:pPr>
            <a:endParaRPr lang="en-US" dirty="0"/>
          </a:p>
          <a:p>
            <a:pPr marL="0" indent="0">
              <a:buNone/>
            </a:pPr>
            <a:endParaRPr lang="en-US" dirty="0"/>
          </a:p>
          <a:p>
            <a:pPr marL="0" indent="0">
              <a:buNone/>
            </a:pPr>
            <a:endParaRPr lang="en-US" dirty="0"/>
          </a:p>
          <a:p>
            <a:r>
              <a:rPr lang="en-US" dirty="0"/>
              <a:t>note: imagine tests can sometime be ordered even after making the diagnosis in order to determine the extent of swelling and also to distinguish whether the symptoms are caused by the </a:t>
            </a:r>
            <a:r>
              <a:rPr lang="en-US" dirty="0" err="1"/>
              <a:t>ranula</a:t>
            </a:r>
            <a:r>
              <a:rPr lang="en-US" dirty="0"/>
              <a:t> or due to other causes.</a:t>
            </a:r>
          </a:p>
          <a:p>
            <a:pPr marL="0" indent="0">
              <a:buNone/>
            </a:pPr>
            <a:endParaRPr lang="en-US" dirty="0"/>
          </a:p>
        </p:txBody>
      </p:sp>
      <p:sp>
        <p:nvSpPr>
          <p:cNvPr id="4" name="Rectangle 3"/>
          <p:cNvSpPr/>
          <p:nvPr/>
        </p:nvSpPr>
        <p:spPr>
          <a:xfrm>
            <a:off x="1030076" y="1350321"/>
            <a:ext cx="4370696" cy="1013347"/>
          </a:xfrm>
          <a:prstGeom prst="rect">
            <a:avLst/>
          </a:prstGeom>
          <a:solidFill>
            <a:schemeClr val="accent2">
              <a:lumMod val="20000"/>
              <a:lumOff val="80000"/>
            </a:schemeClr>
          </a:solidFill>
          <a:ln>
            <a:noFill/>
          </a:ln>
        </p:spPr>
        <p:style>
          <a:lnRef idx="2">
            <a:schemeClr val="dk1"/>
          </a:lnRef>
          <a:fillRef idx="1">
            <a:schemeClr val="lt1"/>
          </a:fillRef>
          <a:effectRef idx="0">
            <a:schemeClr val="dk1"/>
          </a:effectRef>
          <a:fontRef idx="minor">
            <a:schemeClr val="dk1"/>
          </a:fontRef>
        </p:style>
        <p:txBody>
          <a:bodyPr rtlCol="0" anchor="ctr"/>
          <a:lstStyle/>
          <a:p>
            <a:r>
              <a:rPr lang="en-US" sz="1600" dirty="0"/>
              <a:t> </a:t>
            </a:r>
            <a:r>
              <a:rPr lang="en-US" sz="1600" b="1" dirty="0"/>
              <a:t>(1) CT-scan </a:t>
            </a:r>
          </a:p>
          <a:p>
            <a:r>
              <a:rPr lang="en-US" sz="1600" b="1" dirty="0"/>
              <a:t> (2) Ultrasound of the neck </a:t>
            </a:r>
          </a:p>
          <a:p>
            <a:r>
              <a:rPr lang="en-US" sz="1600" b="1" dirty="0"/>
              <a:t> (3) MRI </a:t>
            </a:r>
          </a:p>
        </p:txBody>
      </p:sp>
    </p:spTree>
    <p:extLst>
      <p:ext uri="{BB962C8B-B14F-4D97-AF65-F5344CB8AC3E}">
        <p14:creationId xmlns:p14="http://schemas.microsoft.com/office/powerpoint/2010/main" val="16453376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773" y="195752"/>
            <a:ext cx="7886700" cy="994172"/>
          </a:xfrm>
        </p:spPr>
        <p:txBody>
          <a:bodyPr/>
          <a:lstStyle/>
          <a:p>
            <a:r>
              <a:rPr lang="en-US" b="1" dirty="0">
                <a:solidFill>
                  <a:srgbClr val="0070C0"/>
                </a:solidFill>
                <a:latin typeface="+mn-lt"/>
              </a:rPr>
              <a:t>Treatment</a:t>
            </a:r>
            <a:r>
              <a:rPr lang="en-US" b="1" dirty="0">
                <a:solidFill>
                  <a:srgbClr val="0070C0"/>
                </a:solidFill>
              </a:rPr>
              <a:t>:</a:t>
            </a:r>
          </a:p>
        </p:txBody>
      </p:sp>
      <p:sp>
        <p:nvSpPr>
          <p:cNvPr id="4" name="Rectangle 3"/>
          <p:cNvSpPr/>
          <p:nvPr/>
        </p:nvSpPr>
        <p:spPr>
          <a:xfrm>
            <a:off x="163773" y="1003111"/>
            <a:ext cx="8351577" cy="2374710"/>
          </a:xfrm>
          <a:prstGeom prst="rect">
            <a:avLst/>
          </a:prstGeom>
          <a:solidFill>
            <a:schemeClr val="accent2">
              <a:lumMod val="20000"/>
              <a:lumOff val="80000"/>
            </a:schemeClr>
          </a:solidFill>
          <a:ln>
            <a:noFill/>
          </a:ln>
        </p:spPr>
        <p:style>
          <a:lnRef idx="2">
            <a:schemeClr val="dk1"/>
          </a:lnRef>
          <a:fillRef idx="1">
            <a:schemeClr val="lt1"/>
          </a:fillRef>
          <a:effectRef idx="0">
            <a:schemeClr val="dk1"/>
          </a:effectRef>
          <a:fontRef idx="minor">
            <a:schemeClr val="dk1"/>
          </a:fontRef>
        </p:style>
        <p:txBody>
          <a:bodyPr rtlCol="0" anchor="ctr"/>
          <a:lstStyle/>
          <a:p>
            <a:r>
              <a:rPr lang="en-US" sz="2100" dirty="0"/>
              <a:t>- Excision is usually performed via a cervical approach removing the cyst and both the submandibular and sublingual glands.</a:t>
            </a:r>
          </a:p>
          <a:p>
            <a:endParaRPr lang="en-US" sz="2100" dirty="0"/>
          </a:p>
          <a:p>
            <a:r>
              <a:rPr lang="en-US" sz="2100" dirty="0"/>
              <a:t>- Smaller plunging </a:t>
            </a:r>
            <a:r>
              <a:rPr lang="en-US" sz="2100" dirty="0" err="1"/>
              <a:t>ranulas</a:t>
            </a:r>
            <a:r>
              <a:rPr lang="en-US" sz="2100" dirty="0"/>
              <a:t> can be treated successfully by </a:t>
            </a:r>
            <a:r>
              <a:rPr lang="en-US" sz="2100" dirty="0" err="1"/>
              <a:t>transoral</a:t>
            </a:r>
            <a:r>
              <a:rPr lang="en-US" sz="2100" dirty="0"/>
              <a:t> sublingual gland excision with or without marsupialization. </a:t>
            </a:r>
          </a:p>
        </p:txBody>
      </p:sp>
    </p:spTree>
    <p:extLst>
      <p:ext uri="{BB962C8B-B14F-4D97-AF65-F5344CB8AC3E}">
        <p14:creationId xmlns:p14="http://schemas.microsoft.com/office/powerpoint/2010/main" val="12846204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فرعي 1"/>
          <p:cNvSpPr>
            <a:spLocks noGrp="1"/>
          </p:cNvSpPr>
          <p:nvPr>
            <p:ph type="subTitle" idx="1"/>
          </p:nvPr>
        </p:nvSpPr>
        <p:spPr>
          <a:xfrm>
            <a:off x="662323" y="1385658"/>
            <a:ext cx="4813320" cy="2046031"/>
          </a:xfrm>
        </p:spPr>
        <p:txBody>
          <a:bodyPr/>
          <a:lstStyle/>
          <a:p>
            <a:pPr marL="0" lvl="0" indent="0" algn="l">
              <a:spcBef>
                <a:spcPts val="600"/>
              </a:spcBef>
              <a:buClr>
                <a:srgbClr val="727CA3"/>
              </a:buClr>
              <a:buSzPct val="76000"/>
            </a:pPr>
            <a:r>
              <a:rPr lang="en-US" sz="2400" b="1" kern="1200" dirty="0">
                <a:solidFill>
                  <a:srgbClr val="464653"/>
                </a:solidFill>
                <a:latin typeface="Gill Sans MT"/>
                <a:ea typeface="+mn-ea"/>
                <a:cs typeface="+mn-cs"/>
              </a:rPr>
              <a:t>Each side of the neck is divided, descriptively, by </a:t>
            </a:r>
            <a:r>
              <a:rPr lang="en-US" sz="2400" b="1" kern="1200" dirty="0">
                <a:solidFill>
                  <a:srgbClr val="C00000"/>
                </a:solidFill>
                <a:latin typeface="Gill Sans MT"/>
                <a:ea typeface="+mn-ea"/>
                <a:cs typeface="+mn-cs"/>
              </a:rPr>
              <a:t>sternocleidomastoid</a:t>
            </a:r>
            <a:r>
              <a:rPr lang="en-US" sz="2400" b="1" kern="1200" dirty="0">
                <a:solidFill>
                  <a:srgbClr val="464653"/>
                </a:solidFill>
                <a:latin typeface="Gill Sans MT"/>
                <a:ea typeface="+mn-ea"/>
                <a:cs typeface="+mn-cs"/>
              </a:rPr>
              <a:t> into </a:t>
            </a:r>
            <a:r>
              <a:rPr lang="en-US" sz="2400" b="1" kern="1200" dirty="0">
                <a:solidFill>
                  <a:srgbClr val="8E736A"/>
                </a:solidFill>
                <a:latin typeface="Gill Sans MT"/>
                <a:ea typeface="+mn-ea"/>
                <a:cs typeface="+mn-cs"/>
              </a:rPr>
              <a:t>anterior</a:t>
            </a:r>
            <a:r>
              <a:rPr lang="en-US" sz="2400" b="1" kern="1200" dirty="0">
                <a:solidFill>
                  <a:srgbClr val="464653"/>
                </a:solidFill>
                <a:latin typeface="Gill Sans MT"/>
                <a:ea typeface="+mn-ea"/>
                <a:cs typeface="+mn-cs"/>
              </a:rPr>
              <a:t> and </a:t>
            </a:r>
            <a:r>
              <a:rPr lang="en-US" sz="2400" b="1" kern="1200" dirty="0">
                <a:solidFill>
                  <a:srgbClr val="FADA7A"/>
                </a:solidFill>
                <a:latin typeface="Gill Sans MT"/>
                <a:ea typeface="+mn-ea"/>
                <a:cs typeface="+mn-cs"/>
              </a:rPr>
              <a:t>posterior</a:t>
            </a:r>
            <a:r>
              <a:rPr lang="en-US" sz="2400" b="1" kern="1200" dirty="0">
                <a:solidFill>
                  <a:srgbClr val="464653"/>
                </a:solidFill>
                <a:latin typeface="Gill Sans MT"/>
                <a:ea typeface="+mn-ea"/>
                <a:cs typeface="+mn-cs"/>
              </a:rPr>
              <a:t> triangles</a:t>
            </a:r>
            <a:r>
              <a:rPr lang="en-US" sz="2400" kern="1200" dirty="0">
                <a:solidFill>
                  <a:srgbClr val="464653"/>
                </a:solidFill>
                <a:latin typeface="Gill Sans MT"/>
                <a:ea typeface="+mn-ea"/>
                <a:cs typeface="+mn-cs"/>
              </a:rPr>
              <a:t>.</a:t>
            </a:r>
          </a:p>
          <a:p>
            <a:pPr marL="274320" lvl="0" indent="-274320" algn="l">
              <a:spcBef>
                <a:spcPts val="600"/>
              </a:spcBef>
              <a:buClr>
                <a:srgbClr val="727CA3"/>
              </a:buClr>
              <a:buSzPct val="76000"/>
              <a:buFont typeface="Wingdings 3"/>
              <a:buChar char=""/>
            </a:pPr>
            <a:endParaRPr lang="en-US" sz="2400" kern="1200" dirty="0">
              <a:solidFill>
                <a:srgbClr val="464653"/>
              </a:solidFill>
              <a:latin typeface="Gill Sans MT"/>
              <a:ea typeface="+mn-ea"/>
              <a:cs typeface="+mn-cs"/>
            </a:endParaRPr>
          </a:p>
          <a:p>
            <a:endParaRPr lang="ar-JO" dirty="0"/>
          </a:p>
        </p:txBody>
      </p:sp>
      <p:sp>
        <p:nvSpPr>
          <p:cNvPr id="3" name="عنوان 2"/>
          <p:cNvSpPr>
            <a:spLocks noGrp="1"/>
          </p:cNvSpPr>
          <p:nvPr>
            <p:ph type="title"/>
          </p:nvPr>
        </p:nvSpPr>
        <p:spPr>
          <a:xfrm>
            <a:off x="783496" y="336991"/>
            <a:ext cx="7403073" cy="993600"/>
          </a:xfrm>
        </p:spPr>
        <p:txBody>
          <a:bodyPr/>
          <a:lstStyle/>
          <a:p>
            <a:r>
              <a:rPr lang="en-US" sz="3200" kern="1200" dirty="0">
                <a:solidFill>
                  <a:srgbClr val="464653"/>
                </a:solidFill>
                <a:latin typeface="Gill Sans MT"/>
                <a:ea typeface="+mj-ea"/>
                <a:cs typeface="+mj-cs"/>
              </a:rPr>
              <a:t>THE TRIANGLES OF THE NECK</a:t>
            </a:r>
            <a:endParaRPr lang="ar-JO" dirty="0"/>
          </a:p>
        </p:txBody>
      </p:sp>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5791" y="1129552"/>
            <a:ext cx="3280841" cy="35069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6878512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2B16C5-1BA9-4899-93FD-28F9A0AAF73A}"/>
              </a:ext>
            </a:extLst>
          </p:cNvPr>
          <p:cNvSpPr>
            <a:spLocks noGrp="1"/>
          </p:cNvSpPr>
          <p:nvPr>
            <p:ph type="title"/>
          </p:nvPr>
        </p:nvSpPr>
        <p:spPr>
          <a:xfrm>
            <a:off x="86783" y="87577"/>
            <a:ext cx="7886700" cy="623623"/>
          </a:xfrm>
        </p:spPr>
        <p:txBody>
          <a:bodyPr/>
          <a:lstStyle/>
          <a:p>
            <a:r>
              <a:rPr lang="en-US" b="1" i="1" u="sng" dirty="0">
                <a:solidFill>
                  <a:srgbClr val="FF0000"/>
                </a:solidFill>
                <a:latin typeface="+mn-lt"/>
              </a:rPr>
              <a:t>3.</a:t>
            </a:r>
            <a:r>
              <a:rPr lang="en-US" b="1" i="1" dirty="0">
                <a:solidFill>
                  <a:srgbClr val="FF0000"/>
                </a:solidFill>
                <a:latin typeface="+mn-lt"/>
              </a:rPr>
              <a:t> </a:t>
            </a:r>
            <a:r>
              <a:rPr lang="en-US" b="1" i="1" u="sng" dirty="0" err="1">
                <a:solidFill>
                  <a:srgbClr val="FF0000"/>
                </a:solidFill>
                <a:latin typeface="+mn-lt"/>
              </a:rPr>
              <a:t>Dermoid</a:t>
            </a:r>
            <a:r>
              <a:rPr lang="en-US" b="1" i="1" u="sng" dirty="0">
                <a:solidFill>
                  <a:srgbClr val="FF0000"/>
                </a:solidFill>
                <a:latin typeface="+mn-lt"/>
              </a:rPr>
              <a:t> cyst </a:t>
            </a:r>
          </a:p>
        </p:txBody>
      </p:sp>
      <p:sp>
        <p:nvSpPr>
          <p:cNvPr id="9" name="Content Placeholder 8">
            <a:extLst>
              <a:ext uri="{FF2B5EF4-FFF2-40B4-BE49-F238E27FC236}">
                <a16:creationId xmlns:a16="http://schemas.microsoft.com/office/drawing/2014/main" id="{584ECFA1-8589-7346-99C2-097F46B1E5F8}"/>
              </a:ext>
            </a:extLst>
          </p:cNvPr>
          <p:cNvSpPr>
            <a:spLocks noGrp="1"/>
          </p:cNvSpPr>
          <p:nvPr>
            <p:ph idx="1"/>
          </p:nvPr>
        </p:nvSpPr>
        <p:spPr>
          <a:xfrm>
            <a:off x="86783" y="896052"/>
            <a:ext cx="8775431" cy="3776812"/>
          </a:xfrm>
        </p:spPr>
        <p:txBody>
          <a:bodyPr>
            <a:normAutofit/>
          </a:bodyPr>
          <a:lstStyle/>
          <a:p>
            <a:r>
              <a:rPr lang="en-US" sz="1800" b="1" dirty="0"/>
              <a:t>DERMOID CYST is a cavity lined by </a:t>
            </a:r>
            <a:r>
              <a:rPr lang="en-US" sz="1800" b="1" u="sng" dirty="0"/>
              <a:t>Epithelium</a:t>
            </a:r>
            <a:r>
              <a:rPr lang="en-US" sz="1800" b="1" dirty="0"/>
              <a:t> containing desquamated cells </a:t>
            </a:r>
          </a:p>
          <a:p>
            <a:r>
              <a:rPr lang="en-US" sz="1800" b="1" dirty="0"/>
              <a:t>CONTENTS: mixture of sweat, sebum, desquamated epithelial cells, hair follicles</a:t>
            </a:r>
          </a:p>
          <a:p>
            <a:r>
              <a:rPr lang="en-US" sz="1800" b="1" dirty="0"/>
              <a:t> SITES: along the lines of embryonic fusion (midline of the body or face)</a:t>
            </a:r>
            <a:r>
              <a:rPr lang="en-GB" sz="1800" b="1" i="0" dirty="0">
                <a:effectLst/>
                <a:latin typeface="Roboto" panose="02000000000000000000" pitchFamily="2" charset="0"/>
              </a:rPr>
              <a:t> </a:t>
            </a:r>
            <a:endParaRPr lang="en-US" sz="1800" b="1" i="0" dirty="0">
              <a:effectLst/>
              <a:latin typeface="Roboto" panose="02000000000000000000" pitchFamily="2" charset="0"/>
            </a:endParaRPr>
          </a:p>
          <a:p>
            <a:r>
              <a:rPr lang="en-GB" sz="1800" b="1" dirty="0"/>
              <a:t>Congenital lesions are usually midline, nontender, mobile</a:t>
            </a:r>
            <a:endParaRPr lang="en-US" sz="1800" b="1" dirty="0"/>
          </a:p>
          <a:p>
            <a:pPr marL="0" indent="0" algn="ctr">
              <a:buNone/>
            </a:pPr>
            <a:r>
              <a:rPr lang="en-GB" sz="1800" b="1" i="0" u="sng" dirty="0">
                <a:effectLst/>
                <a:latin typeface="Roboto" panose="02000000000000000000" pitchFamily="2" charset="0"/>
              </a:rPr>
              <a:t>The easiest way to think of a dermoid cyst is "skin being trapped" under the surface in the affected area during </a:t>
            </a:r>
            <a:r>
              <a:rPr lang="en-GB" sz="1800" b="1" i="0" u="sng" dirty="0" err="1">
                <a:effectLst/>
                <a:latin typeface="Roboto" panose="02000000000000000000" pitchFamily="2" charset="0"/>
              </a:rPr>
              <a:t>fetal</a:t>
            </a:r>
            <a:r>
              <a:rPr lang="en-GB" sz="1800" b="1" i="0" u="sng" dirty="0">
                <a:effectLst/>
                <a:latin typeface="Roboto" panose="02000000000000000000" pitchFamily="2" charset="0"/>
              </a:rPr>
              <a:t> development</a:t>
            </a:r>
            <a:endParaRPr lang="en-US" sz="1800" b="1" u="sng" dirty="0"/>
          </a:p>
        </p:txBody>
      </p:sp>
      <p:pic>
        <p:nvPicPr>
          <p:cNvPr id="3" name="Picture 2">
            <a:extLst>
              <a:ext uri="{FF2B5EF4-FFF2-40B4-BE49-F238E27FC236}">
                <a16:creationId xmlns:a16="http://schemas.microsoft.com/office/drawing/2014/main" id="{8832410D-0D88-2B4D-8627-B597A3FA2898}"/>
              </a:ext>
            </a:extLst>
          </p:cNvPr>
          <p:cNvPicPr>
            <a:picLocks noChangeAspect="1"/>
          </p:cNvPicPr>
          <p:nvPr/>
        </p:nvPicPr>
        <p:blipFill>
          <a:blip r:embed="rId2"/>
          <a:stretch>
            <a:fillRect/>
          </a:stretch>
        </p:blipFill>
        <p:spPr>
          <a:xfrm>
            <a:off x="3080224" y="2872035"/>
            <a:ext cx="2635667" cy="2271465"/>
          </a:xfrm>
          <a:prstGeom prst="rect">
            <a:avLst/>
          </a:prstGeom>
        </p:spPr>
      </p:pic>
    </p:spTree>
    <p:extLst>
      <p:ext uri="{BB962C8B-B14F-4D97-AF65-F5344CB8AC3E}">
        <p14:creationId xmlns:p14="http://schemas.microsoft.com/office/powerpoint/2010/main" val="15778470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699" y="2859717"/>
            <a:ext cx="3833019" cy="2125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699" y="221790"/>
            <a:ext cx="2619375" cy="2228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2296" y="350210"/>
            <a:ext cx="5561704" cy="1390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24517" y="2859717"/>
            <a:ext cx="4719483" cy="1806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974612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7208"/>
        <p:cNvGrpSpPr/>
        <p:nvPr/>
      </p:nvGrpSpPr>
      <p:grpSpPr>
        <a:xfrm>
          <a:off x="0" y="0"/>
          <a:ext cx="0" cy="0"/>
          <a:chOff x="0" y="0"/>
          <a:chExt cx="0" cy="0"/>
        </a:xfrm>
      </p:grpSpPr>
      <p:sp>
        <p:nvSpPr>
          <p:cNvPr id="7209" name="Google Shape;7209;p42"/>
          <p:cNvSpPr txBox="1">
            <a:spLocks noGrp="1"/>
          </p:cNvSpPr>
          <p:nvPr>
            <p:ph type="title"/>
          </p:nvPr>
        </p:nvSpPr>
        <p:spPr>
          <a:xfrm>
            <a:off x="255638" y="454036"/>
            <a:ext cx="77109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b="1" i="1" dirty="0">
                <a:solidFill>
                  <a:srgbClr val="0070C0"/>
                </a:solidFill>
                <a:latin typeface="+mn-lt"/>
              </a:rPr>
              <a:t>Investigations:</a:t>
            </a:r>
            <a:endParaRPr dirty="0">
              <a:solidFill>
                <a:srgbClr val="0070C0"/>
              </a:solidFill>
              <a:latin typeface="+mn-lt"/>
            </a:endParaRPr>
          </a:p>
        </p:txBody>
      </p:sp>
      <p:sp>
        <p:nvSpPr>
          <p:cNvPr id="40" name="مربع نص 39">
            <a:extLst>
              <a:ext uri="{FF2B5EF4-FFF2-40B4-BE49-F238E27FC236}">
                <a16:creationId xmlns:a16="http://schemas.microsoft.com/office/drawing/2014/main" id="{40BE4A74-9155-4933-8FC6-8BBA46339B63}"/>
              </a:ext>
            </a:extLst>
          </p:cNvPr>
          <p:cNvSpPr txBox="1"/>
          <p:nvPr/>
        </p:nvSpPr>
        <p:spPr>
          <a:xfrm>
            <a:off x="412955" y="1026736"/>
            <a:ext cx="8386915" cy="3000821"/>
          </a:xfrm>
          <a:prstGeom prst="rect">
            <a:avLst/>
          </a:prstGeom>
          <a:noFill/>
        </p:spPr>
        <p:txBody>
          <a:bodyPr wrap="square">
            <a:spAutoFit/>
          </a:bodyPr>
          <a:lstStyle/>
          <a:p>
            <a:pPr>
              <a:lnSpc>
                <a:spcPct val="150000"/>
              </a:lnSpc>
            </a:pPr>
            <a:r>
              <a:rPr lang="en-US" sz="1800" dirty="0">
                <a:solidFill>
                  <a:schemeClr val="tx1"/>
                </a:solidFill>
              </a:rPr>
              <a:t>- </a:t>
            </a:r>
            <a:r>
              <a:rPr lang="en-US" sz="1800" u="sng" dirty="0">
                <a:solidFill>
                  <a:schemeClr val="tx1"/>
                </a:solidFill>
              </a:rPr>
              <a:t>Blood tests </a:t>
            </a:r>
            <a:r>
              <a:rPr lang="en-US" sz="1800" dirty="0">
                <a:solidFill>
                  <a:schemeClr val="tx1"/>
                </a:solidFill>
              </a:rPr>
              <a:t>→ total count ,differential count ,HB, ESR.</a:t>
            </a:r>
          </a:p>
          <a:p>
            <a:pPr>
              <a:lnSpc>
                <a:spcPct val="150000"/>
              </a:lnSpc>
            </a:pPr>
            <a:r>
              <a:rPr lang="en-US" sz="1800" dirty="0">
                <a:solidFill>
                  <a:schemeClr val="tx1"/>
                </a:solidFill>
              </a:rPr>
              <a:t>- </a:t>
            </a:r>
            <a:r>
              <a:rPr lang="en-US" sz="1800" u="sng" dirty="0">
                <a:solidFill>
                  <a:schemeClr val="tx1"/>
                </a:solidFill>
              </a:rPr>
              <a:t>X-ray</a:t>
            </a:r>
            <a:r>
              <a:rPr lang="en-US" sz="1800" dirty="0">
                <a:solidFill>
                  <a:schemeClr val="tx1"/>
                </a:solidFill>
              </a:rPr>
              <a:t> → reveals resorption and indentation of the underlying bone.</a:t>
            </a:r>
          </a:p>
          <a:p>
            <a:pPr>
              <a:lnSpc>
                <a:spcPct val="150000"/>
              </a:lnSpc>
            </a:pPr>
            <a:r>
              <a:rPr lang="en-US" sz="1800" dirty="0">
                <a:solidFill>
                  <a:schemeClr val="tx1"/>
                </a:solidFill>
              </a:rPr>
              <a:t>- </a:t>
            </a:r>
            <a:r>
              <a:rPr lang="en-US" sz="1800" u="sng" dirty="0">
                <a:solidFill>
                  <a:schemeClr val="tx1"/>
                </a:solidFill>
              </a:rPr>
              <a:t>CT scan </a:t>
            </a:r>
            <a:r>
              <a:rPr lang="en-US" sz="1800" dirty="0">
                <a:solidFill>
                  <a:schemeClr val="tx1"/>
                </a:solidFill>
              </a:rPr>
              <a:t>→ size, shape, local spread of the swelling.</a:t>
            </a:r>
          </a:p>
          <a:p>
            <a:pPr>
              <a:lnSpc>
                <a:spcPct val="150000"/>
              </a:lnSpc>
            </a:pPr>
            <a:r>
              <a:rPr lang="en-US" sz="1800" dirty="0">
                <a:solidFill>
                  <a:schemeClr val="tx1"/>
                </a:solidFill>
              </a:rPr>
              <a:t>- </a:t>
            </a:r>
            <a:r>
              <a:rPr lang="en-US" sz="1800" u="sng" dirty="0">
                <a:solidFill>
                  <a:schemeClr val="tx1"/>
                </a:solidFill>
              </a:rPr>
              <a:t>Ultrasound exam</a:t>
            </a:r>
            <a:r>
              <a:rPr lang="en-US" sz="1800" dirty="0">
                <a:solidFill>
                  <a:schemeClr val="tx1"/>
                </a:solidFill>
              </a:rPr>
              <a:t>→ Sound waves are used to check the cyst and thyroid gland.</a:t>
            </a:r>
          </a:p>
          <a:p>
            <a:pPr>
              <a:lnSpc>
                <a:spcPct val="150000"/>
              </a:lnSpc>
            </a:pPr>
            <a:r>
              <a:rPr lang="en-US" sz="1800" dirty="0">
                <a:solidFill>
                  <a:schemeClr val="tx1"/>
                </a:solidFill>
              </a:rPr>
              <a:t>- </a:t>
            </a:r>
            <a:r>
              <a:rPr lang="en-US" sz="1800" u="sng" dirty="0">
                <a:solidFill>
                  <a:schemeClr val="tx1"/>
                </a:solidFill>
              </a:rPr>
              <a:t>MRI </a:t>
            </a:r>
            <a:r>
              <a:rPr lang="en-US" sz="1800" dirty="0">
                <a:solidFill>
                  <a:schemeClr val="tx1"/>
                </a:solidFill>
              </a:rPr>
              <a:t>→ particularly helpful in diagnosing the intracranial or intramedullary</a:t>
            </a:r>
          </a:p>
          <a:p>
            <a:pPr>
              <a:lnSpc>
                <a:spcPct val="150000"/>
              </a:lnSpc>
            </a:pPr>
            <a:r>
              <a:rPr lang="en-US" sz="1800" dirty="0">
                <a:solidFill>
                  <a:schemeClr val="tx1"/>
                </a:solidFill>
              </a:rPr>
              <a:t>    </a:t>
            </a:r>
            <a:r>
              <a:rPr lang="en-US" sz="1800" dirty="0" err="1">
                <a:solidFill>
                  <a:schemeClr val="tx1"/>
                </a:solidFill>
              </a:rPr>
              <a:t>dermoid</a:t>
            </a:r>
            <a:r>
              <a:rPr lang="en-US" sz="1800" dirty="0">
                <a:solidFill>
                  <a:schemeClr val="tx1"/>
                </a:solidFill>
              </a:rPr>
              <a:t> cysts and in assessing the dissemination of fatty masses or droplets.</a:t>
            </a:r>
          </a:p>
          <a:p>
            <a:pPr>
              <a:lnSpc>
                <a:spcPct val="150000"/>
              </a:lnSpc>
            </a:pPr>
            <a:r>
              <a:rPr lang="en-US" sz="1800" dirty="0">
                <a:solidFill>
                  <a:schemeClr val="tx1"/>
                </a:solidFill>
              </a:rPr>
              <a:t>- </a:t>
            </a:r>
            <a:r>
              <a:rPr lang="en-US" sz="1800" u="sng" dirty="0">
                <a:solidFill>
                  <a:schemeClr val="tx1"/>
                </a:solidFill>
              </a:rPr>
              <a:t>Fine needle aspiration</a:t>
            </a:r>
          </a:p>
        </p:txBody>
      </p:sp>
    </p:spTree>
    <p:extLst>
      <p:ext uri="{BB962C8B-B14F-4D97-AF65-F5344CB8AC3E}">
        <p14:creationId xmlns:p14="http://schemas.microsoft.com/office/powerpoint/2010/main" val="83933780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505" y="80958"/>
            <a:ext cx="8520600" cy="572700"/>
          </a:xfrm>
        </p:spPr>
        <p:txBody>
          <a:bodyPr/>
          <a:lstStyle/>
          <a:p>
            <a:r>
              <a:rPr lang="en-US" sz="3200" b="1" i="1" dirty="0">
                <a:solidFill>
                  <a:srgbClr val="0070C0"/>
                </a:solidFill>
                <a:latin typeface="+mn-lt"/>
              </a:rPr>
              <a:t>Imaging:</a:t>
            </a:r>
            <a:endParaRPr lang="en-US" b="1" i="1" dirty="0">
              <a:solidFill>
                <a:srgbClr val="0070C0"/>
              </a:solidFill>
              <a:latin typeface="+mn-lt"/>
            </a:endParaRPr>
          </a:p>
        </p:txBody>
      </p:sp>
      <p:sp>
        <p:nvSpPr>
          <p:cNvPr id="3" name="Content Placeholder 2"/>
          <p:cNvSpPr>
            <a:spLocks noGrp="1"/>
          </p:cNvSpPr>
          <p:nvPr>
            <p:ph idx="1"/>
          </p:nvPr>
        </p:nvSpPr>
        <p:spPr>
          <a:xfrm>
            <a:off x="138505" y="734517"/>
            <a:ext cx="4721362" cy="4408884"/>
          </a:xfrm>
        </p:spPr>
        <p:txBody>
          <a:bodyPr>
            <a:normAutofit/>
          </a:bodyPr>
          <a:lstStyle/>
          <a:p>
            <a:pPr marL="0" indent="0">
              <a:buNone/>
            </a:pPr>
            <a:r>
              <a:rPr lang="en-US" sz="2000" dirty="0"/>
              <a:t>On CT, </a:t>
            </a:r>
            <a:r>
              <a:rPr lang="en-US" sz="2000" dirty="0" err="1"/>
              <a:t>dermoid</a:t>
            </a:r>
            <a:r>
              <a:rPr lang="en-US" sz="2000" dirty="0"/>
              <a:t> cyst usually appears:</a:t>
            </a:r>
            <a:endParaRPr lang="en-US" sz="2000" dirty="0">
              <a:solidFill>
                <a:srgbClr val="3D3D3D"/>
              </a:solidFill>
              <a:latin typeface="Open Sans" panose="02000000000000000000" pitchFamily="2" charset="0"/>
            </a:endParaRPr>
          </a:p>
          <a:p>
            <a:endParaRPr lang="en-US" sz="2000" dirty="0">
              <a:latin typeface="Open Sans" panose="02000000000000000000" pitchFamily="2" charset="0"/>
            </a:endParaRPr>
          </a:p>
          <a:p>
            <a:r>
              <a:rPr lang="en-GB" sz="2000" b="1" dirty="0">
                <a:latin typeface="Raleway" panose="020B0604020202020204" charset="0"/>
              </a:rPr>
              <a:t>sack of marbles sign</a:t>
            </a:r>
            <a:r>
              <a:rPr lang="en-US" sz="2000" b="1" dirty="0">
                <a:latin typeface="Raleway" panose="020B0604020202020204" charset="0"/>
              </a:rPr>
              <a:t>, </a:t>
            </a:r>
            <a:r>
              <a:rPr lang="en-GB" sz="2000" dirty="0">
                <a:latin typeface="Raleway" panose="020B0604020202020204" charset="0"/>
              </a:rPr>
              <a:t>also known as the </a:t>
            </a:r>
            <a:r>
              <a:rPr lang="en-GB" sz="2000" b="1" dirty="0">
                <a:latin typeface="Raleway" panose="020B0604020202020204" charset="0"/>
              </a:rPr>
              <a:t>marbles in a bag sign</a:t>
            </a:r>
            <a:endParaRPr lang="en-GB" sz="2000" dirty="0">
              <a:latin typeface="Raleway" panose="020B0604020202020204" charset="0"/>
            </a:endParaRPr>
          </a:p>
          <a:p>
            <a:pPr marL="0" indent="0">
              <a:buNone/>
            </a:pPr>
            <a:r>
              <a:rPr lang="en-GB" sz="2000" dirty="0">
                <a:latin typeface="Raleway" panose="020B0604020202020204" charset="0"/>
              </a:rPr>
              <a:t> which refers to aggregations of multiple small globules of fat within a cyst mimicking marble spheres within a sack</a:t>
            </a:r>
            <a:endParaRPr lang="x-none" sz="2000" dirty="0">
              <a:latin typeface="Raleway" panose="020B0604020202020204" charset="0"/>
            </a:endParaRPr>
          </a:p>
        </p:txBody>
      </p:sp>
      <p:pic>
        <p:nvPicPr>
          <p:cNvPr id="4" name="Picture 3"/>
          <p:cNvPicPr>
            <a:picLocks noChangeAspect="1"/>
          </p:cNvPicPr>
          <p:nvPr/>
        </p:nvPicPr>
        <p:blipFill>
          <a:blip r:embed="rId3"/>
          <a:stretch>
            <a:fillRect/>
          </a:stretch>
        </p:blipFill>
        <p:spPr>
          <a:xfrm>
            <a:off x="4725380" y="99"/>
            <a:ext cx="4384964" cy="5143401"/>
          </a:xfrm>
          <a:prstGeom prst="rect">
            <a:avLst/>
          </a:prstGeom>
        </p:spPr>
      </p:pic>
      <p:pic>
        <p:nvPicPr>
          <p:cNvPr id="71" name="Picture 5">
            <a:extLst>
              <a:ext uri="{FF2B5EF4-FFF2-40B4-BE49-F238E27FC236}">
                <a16:creationId xmlns:a16="http://schemas.microsoft.com/office/drawing/2014/main" id="{A889EE67-9B13-428A-B488-90157A6A9D39}"/>
              </a:ext>
            </a:extLst>
          </p:cNvPr>
          <p:cNvPicPr>
            <a:picLocks noChangeAspect="1"/>
          </p:cNvPicPr>
          <p:nvPr/>
        </p:nvPicPr>
        <p:blipFill>
          <a:blip r:embed="rId4"/>
          <a:stretch>
            <a:fillRect/>
          </a:stretch>
        </p:blipFill>
        <p:spPr>
          <a:xfrm>
            <a:off x="7657793" y="0"/>
            <a:ext cx="1469714" cy="2204571"/>
          </a:xfrm>
          <a:prstGeom prst="rect">
            <a:avLst/>
          </a:prstGeom>
        </p:spPr>
      </p:pic>
    </p:spTree>
    <p:extLst>
      <p:ext uri="{BB962C8B-B14F-4D97-AF65-F5344CB8AC3E}">
        <p14:creationId xmlns:p14="http://schemas.microsoft.com/office/powerpoint/2010/main" val="61891877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8546" y="816077"/>
            <a:ext cx="3151909" cy="4203424"/>
          </a:xfrm>
        </p:spPr>
        <p:txBody>
          <a:bodyPr>
            <a:normAutofit/>
          </a:bodyPr>
          <a:lstStyle/>
          <a:p>
            <a:r>
              <a:rPr lang="en-US" sz="2000" dirty="0" err="1"/>
              <a:t>Dermoid</a:t>
            </a:r>
            <a:r>
              <a:rPr lang="en-US" sz="2000" dirty="0"/>
              <a:t> cyst with a </a:t>
            </a:r>
            <a:r>
              <a:rPr lang="en-US" sz="2000" b="1" u="sng" dirty="0"/>
              <a:t>mobile cystic lesion</a:t>
            </a:r>
            <a:r>
              <a:rPr lang="en-US" sz="2000" dirty="0"/>
              <a:t> filled with reflective material anterior of the thyroid gland</a:t>
            </a:r>
            <a:endParaRPr lang="x-none" sz="2000" dirty="0"/>
          </a:p>
        </p:txBody>
      </p:sp>
      <p:pic>
        <p:nvPicPr>
          <p:cNvPr id="4" name="Picture 3"/>
          <p:cNvPicPr>
            <a:picLocks noChangeAspect="1"/>
          </p:cNvPicPr>
          <p:nvPr/>
        </p:nvPicPr>
        <p:blipFill>
          <a:blip r:embed="rId2"/>
          <a:stretch>
            <a:fillRect/>
          </a:stretch>
        </p:blipFill>
        <p:spPr>
          <a:xfrm>
            <a:off x="3795252" y="0"/>
            <a:ext cx="5348748" cy="5176118"/>
          </a:xfrm>
          <a:prstGeom prst="rect">
            <a:avLst/>
          </a:prstGeom>
        </p:spPr>
      </p:pic>
    </p:spTree>
    <p:extLst>
      <p:ext uri="{BB962C8B-B14F-4D97-AF65-F5344CB8AC3E}">
        <p14:creationId xmlns:p14="http://schemas.microsoft.com/office/powerpoint/2010/main" val="40826493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9272" y="438098"/>
            <a:ext cx="8520600" cy="572700"/>
          </a:xfrm>
        </p:spPr>
        <p:txBody>
          <a:bodyPr>
            <a:normAutofit/>
          </a:bodyPr>
          <a:lstStyle/>
          <a:p>
            <a:r>
              <a:rPr lang="en-US" sz="3200" b="1" i="1" dirty="0">
                <a:solidFill>
                  <a:srgbClr val="0070C0"/>
                </a:solidFill>
                <a:latin typeface="+mn-lt"/>
              </a:rPr>
              <a:t>Treatment:</a:t>
            </a:r>
            <a:endParaRPr lang="en-US" sz="3200" b="1" dirty="0">
              <a:solidFill>
                <a:srgbClr val="0070C0"/>
              </a:solidFill>
              <a:latin typeface="+mn-lt"/>
            </a:endParaRPr>
          </a:p>
        </p:txBody>
      </p:sp>
      <p:sp>
        <p:nvSpPr>
          <p:cNvPr id="3" name="Content Placeholder 2"/>
          <p:cNvSpPr>
            <a:spLocks noGrp="1"/>
          </p:cNvSpPr>
          <p:nvPr>
            <p:ph idx="1"/>
          </p:nvPr>
        </p:nvSpPr>
        <p:spPr>
          <a:xfrm>
            <a:off x="464127" y="1440180"/>
            <a:ext cx="8215745" cy="3703320"/>
          </a:xfrm>
        </p:spPr>
        <p:txBody>
          <a:bodyPr/>
          <a:lstStyle/>
          <a:p>
            <a:r>
              <a:rPr lang="en-US" sz="2400" dirty="0"/>
              <a:t>Removal of the </a:t>
            </a:r>
            <a:r>
              <a:rPr lang="en-US" sz="2400" dirty="0" err="1"/>
              <a:t>dermoid</a:t>
            </a:r>
            <a:r>
              <a:rPr lang="en-US" sz="2400" dirty="0"/>
              <a:t> cyst is usually the </a:t>
            </a:r>
            <a:r>
              <a:rPr lang="en-US" sz="2400" u="sng" dirty="0"/>
              <a:t>treatment of choice.</a:t>
            </a:r>
          </a:p>
          <a:p>
            <a:r>
              <a:rPr lang="en-US" sz="2400" dirty="0"/>
              <a:t>For cosmetic reasons, if the cyst needs to be removed, it should be performed at </a:t>
            </a:r>
            <a:r>
              <a:rPr lang="en-US" sz="2400" u="sng" dirty="0"/>
              <a:t>the earliest</a:t>
            </a:r>
            <a:r>
              <a:rPr lang="en-US" sz="2400" dirty="0"/>
              <a:t>. </a:t>
            </a:r>
          </a:p>
          <a:p>
            <a:r>
              <a:rPr lang="en-US" sz="2400" dirty="0"/>
              <a:t>When a </a:t>
            </a:r>
            <a:r>
              <a:rPr lang="en-US" sz="2400" dirty="0" err="1"/>
              <a:t>dermoid</a:t>
            </a:r>
            <a:r>
              <a:rPr lang="en-US" sz="2400" dirty="0"/>
              <a:t> cyst is ruptured somehow, the cyst turns inflamed or leads to fever or pain, in that case urgent medical attention should be provided.</a:t>
            </a:r>
          </a:p>
        </p:txBody>
      </p:sp>
    </p:spTree>
    <p:extLst>
      <p:ext uri="{BB962C8B-B14F-4D97-AF65-F5344CB8AC3E}">
        <p14:creationId xmlns:p14="http://schemas.microsoft.com/office/powerpoint/2010/main" val="156319795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7151"/>
        <p:cNvGrpSpPr/>
        <p:nvPr/>
      </p:nvGrpSpPr>
      <p:grpSpPr>
        <a:xfrm>
          <a:off x="0" y="0"/>
          <a:ext cx="0" cy="0"/>
          <a:chOff x="0" y="0"/>
          <a:chExt cx="0" cy="0"/>
        </a:xfrm>
      </p:grpSpPr>
      <p:sp>
        <p:nvSpPr>
          <p:cNvPr id="7153" name="Google Shape;7153;p41"/>
          <p:cNvSpPr txBox="1">
            <a:spLocks noGrp="1"/>
          </p:cNvSpPr>
          <p:nvPr>
            <p:ph type="subTitle" idx="1"/>
          </p:nvPr>
        </p:nvSpPr>
        <p:spPr>
          <a:xfrm>
            <a:off x="1712087" y="3271374"/>
            <a:ext cx="5292300" cy="1843447"/>
          </a:xfrm>
          <a:prstGeom prst="rect">
            <a:avLst/>
          </a:prstGeom>
        </p:spPr>
        <p:txBody>
          <a:bodyPr spcFirstLastPara="1" wrap="square" lIns="91425" tIns="91425" rIns="91425" bIns="91425" anchor="ctr" anchorCtr="0">
            <a:noAutofit/>
          </a:bodyPr>
          <a:lstStyle/>
          <a:p>
            <a:r>
              <a:rPr lang="en-US" i="1" dirty="0">
                <a:solidFill>
                  <a:schemeClr val="tx1">
                    <a:lumMod val="50000"/>
                    <a:lumOff val="50000"/>
                  </a:schemeClr>
                </a:solidFill>
              </a:rPr>
              <a:t>1 Branchial cleft cyst </a:t>
            </a:r>
          </a:p>
          <a:p>
            <a:r>
              <a:rPr lang="en-US" i="1" dirty="0">
                <a:solidFill>
                  <a:schemeClr val="tx1">
                    <a:lumMod val="50000"/>
                    <a:lumOff val="50000"/>
                  </a:schemeClr>
                </a:solidFill>
              </a:rPr>
              <a:t>2 Lymphadenopathy</a:t>
            </a:r>
          </a:p>
          <a:p>
            <a:endParaRPr lang="en-US" i="1" dirty="0">
              <a:solidFill>
                <a:schemeClr val="tx1">
                  <a:lumMod val="50000"/>
                  <a:lumOff val="50000"/>
                </a:schemeClr>
              </a:solidFill>
            </a:endParaRPr>
          </a:p>
          <a:p>
            <a:pPr marL="152400" indent="0">
              <a:buNone/>
            </a:pPr>
            <a:r>
              <a:rPr lang="en-US" i="1" dirty="0">
                <a:solidFill>
                  <a:schemeClr val="tx1">
                    <a:lumMod val="50000"/>
                    <a:lumOff val="50000"/>
                  </a:schemeClr>
                </a:solidFill>
              </a:rPr>
              <a:t> </a:t>
            </a:r>
          </a:p>
        </p:txBody>
      </p:sp>
      <p:sp>
        <p:nvSpPr>
          <p:cNvPr id="7154" name="Google Shape;7154;p41"/>
          <p:cNvSpPr/>
          <p:nvPr/>
        </p:nvSpPr>
        <p:spPr>
          <a:xfrm>
            <a:off x="3122150" y="2991250"/>
            <a:ext cx="5775" cy="7725"/>
          </a:xfrm>
          <a:custGeom>
            <a:avLst/>
            <a:gdLst/>
            <a:ahLst/>
            <a:cxnLst/>
            <a:rect l="l" t="t" r="r" b="b"/>
            <a:pathLst>
              <a:path w="231" h="309" extrusionOk="0">
                <a:moveTo>
                  <a:pt x="231" y="0"/>
                </a:moveTo>
                <a:lnTo>
                  <a:pt x="0" y="103"/>
                </a:lnTo>
                <a:lnTo>
                  <a:pt x="77" y="308"/>
                </a:lnTo>
                <a:lnTo>
                  <a:pt x="23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5" name="Google Shape;7155;p41"/>
          <p:cNvSpPr/>
          <p:nvPr/>
        </p:nvSpPr>
        <p:spPr>
          <a:xfrm>
            <a:off x="3471525" y="2989975"/>
            <a:ext cx="2575" cy="25"/>
          </a:xfrm>
          <a:custGeom>
            <a:avLst/>
            <a:gdLst/>
            <a:ahLst/>
            <a:cxnLst/>
            <a:rect l="l" t="t" r="r" b="b"/>
            <a:pathLst>
              <a:path w="103" h="1" extrusionOk="0">
                <a:moveTo>
                  <a:pt x="103" y="0"/>
                </a:moveTo>
                <a:lnTo>
                  <a:pt x="0" y="0"/>
                </a:lnTo>
                <a:cubicBezTo>
                  <a:pt x="52" y="0"/>
                  <a:pt x="77" y="0"/>
                  <a:pt x="1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6" name="Google Shape;7156;p41"/>
          <p:cNvSpPr/>
          <p:nvPr/>
        </p:nvSpPr>
        <p:spPr>
          <a:xfrm>
            <a:off x="3503575" y="3002800"/>
            <a:ext cx="1950" cy="650"/>
          </a:xfrm>
          <a:custGeom>
            <a:avLst/>
            <a:gdLst/>
            <a:ahLst/>
            <a:cxnLst/>
            <a:rect l="l" t="t" r="r" b="b"/>
            <a:pathLst>
              <a:path w="78" h="26" extrusionOk="0">
                <a:moveTo>
                  <a:pt x="77" y="0"/>
                </a:moveTo>
                <a:cubicBezTo>
                  <a:pt x="64" y="0"/>
                  <a:pt x="52" y="6"/>
                  <a:pt x="39" y="13"/>
                </a:cubicBezTo>
                <a:lnTo>
                  <a:pt x="77" y="0"/>
                </a:lnTo>
                <a:close/>
                <a:moveTo>
                  <a:pt x="39" y="13"/>
                </a:moveTo>
                <a:lnTo>
                  <a:pt x="0" y="26"/>
                </a:lnTo>
                <a:cubicBezTo>
                  <a:pt x="13" y="26"/>
                  <a:pt x="26" y="19"/>
                  <a:pt x="39" y="1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7" name="Google Shape;7157;p41"/>
          <p:cNvSpPr/>
          <p:nvPr/>
        </p:nvSpPr>
        <p:spPr>
          <a:xfrm>
            <a:off x="3553575" y="2991900"/>
            <a:ext cx="675" cy="650"/>
          </a:xfrm>
          <a:custGeom>
            <a:avLst/>
            <a:gdLst/>
            <a:ahLst/>
            <a:cxnLst/>
            <a:rect l="l" t="t" r="r" b="b"/>
            <a:pathLst>
              <a:path w="27" h="26" extrusionOk="0">
                <a:moveTo>
                  <a:pt x="0" y="0"/>
                </a:moveTo>
                <a:lnTo>
                  <a:pt x="0" y="26"/>
                </a:lnTo>
                <a:cubicBezTo>
                  <a:pt x="26" y="0"/>
                  <a:pt x="26" y="0"/>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8" name="Google Shape;7158;p41"/>
          <p:cNvSpPr/>
          <p:nvPr/>
        </p:nvSpPr>
        <p:spPr>
          <a:xfrm>
            <a:off x="3240750" y="2989975"/>
            <a:ext cx="5725" cy="2575"/>
          </a:xfrm>
          <a:custGeom>
            <a:avLst/>
            <a:gdLst/>
            <a:ahLst/>
            <a:cxnLst/>
            <a:rect l="l" t="t" r="r" b="b"/>
            <a:pathLst>
              <a:path w="229" h="103" extrusionOk="0">
                <a:moveTo>
                  <a:pt x="128" y="0"/>
                </a:moveTo>
                <a:lnTo>
                  <a:pt x="2" y="101"/>
                </a:lnTo>
                <a:lnTo>
                  <a:pt x="2" y="101"/>
                </a:lnTo>
                <a:cubicBezTo>
                  <a:pt x="37" y="78"/>
                  <a:pt x="228" y="100"/>
                  <a:pt x="128" y="0"/>
                </a:cubicBezTo>
                <a:close/>
                <a:moveTo>
                  <a:pt x="2" y="101"/>
                </a:moveTo>
                <a:cubicBezTo>
                  <a:pt x="2" y="101"/>
                  <a:pt x="1" y="102"/>
                  <a:pt x="0" y="103"/>
                </a:cubicBezTo>
                <a:lnTo>
                  <a:pt x="2" y="10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9" name="Google Shape;7159;p41"/>
          <p:cNvSpPr/>
          <p:nvPr/>
        </p:nvSpPr>
        <p:spPr>
          <a:xfrm>
            <a:off x="3465000" y="3001500"/>
            <a:ext cx="5250" cy="5475"/>
          </a:xfrm>
          <a:custGeom>
            <a:avLst/>
            <a:gdLst/>
            <a:ahLst/>
            <a:cxnLst/>
            <a:rect l="l" t="t" r="r" b="b"/>
            <a:pathLst>
              <a:path w="210" h="219" extrusionOk="0">
                <a:moveTo>
                  <a:pt x="82" y="1"/>
                </a:moveTo>
                <a:lnTo>
                  <a:pt x="82" y="1"/>
                </a:lnTo>
                <a:cubicBezTo>
                  <a:pt x="41" y="62"/>
                  <a:pt x="1" y="218"/>
                  <a:pt x="99" y="218"/>
                </a:cubicBezTo>
                <a:cubicBezTo>
                  <a:pt x="125" y="218"/>
                  <a:pt x="162" y="207"/>
                  <a:pt x="210" y="180"/>
                </a:cubicBezTo>
                <a:cubicBezTo>
                  <a:pt x="133" y="155"/>
                  <a:pt x="56" y="78"/>
                  <a:pt x="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0" name="Google Shape;7160;p41"/>
          <p:cNvSpPr/>
          <p:nvPr/>
        </p:nvSpPr>
        <p:spPr>
          <a:xfrm>
            <a:off x="3540125" y="2999700"/>
            <a:ext cx="4500" cy="3125"/>
          </a:xfrm>
          <a:custGeom>
            <a:avLst/>
            <a:gdLst/>
            <a:ahLst/>
            <a:cxnLst/>
            <a:rect l="l" t="t" r="r" b="b"/>
            <a:pathLst>
              <a:path w="180" h="125" extrusionOk="0">
                <a:moveTo>
                  <a:pt x="138" y="0"/>
                </a:moveTo>
                <a:lnTo>
                  <a:pt x="138" y="0"/>
                </a:lnTo>
                <a:cubicBezTo>
                  <a:pt x="136" y="0"/>
                  <a:pt x="133" y="6"/>
                  <a:pt x="128" y="21"/>
                </a:cubicBezTo>
                <a:lnTo>
                  <a:pt x="0" y="124"/>
                </a:lnTo>
                <a:lnTo>
                  <a:pt x="180" y="124"/>
                </a:lnTo>
                <a:cubicBezTo>
                  <a:pt x="138" y="103"/>
                  <a:pt x="147" y="0"/>
                  <a:pt x="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1" name="Google Shape;7161;p41"/>
          <p:cNvSpPr/>
          <p:nvPr/>
        </p:nvSpPr>
        <p:spPr>
          <a:xfrm>
            <a:off x="3543950" y="3002800"/>
            <a:ext cx="675" cy="25"/>
          </a:xfrm>
          <a:custGeom>
            <a:avLst/>
            <a:gdLst/>
            <a:ahLst/>
            <a:cxnLst/>
            <a:rect l="l" t="t" r="r" b="b"/>
            <a:pathLst>
              <a:path w="27" h="1" extrusionOk="0">
                <a:moveTo>
                  <a:pt x="27" y="0"/>
                </a:moveTo>
                <a:lnTo>
                  <a:pt x="1" y="0"/>
                </a:lnTo>
                <a:cubicBezTo>
                  <a:pt x="27" y="0"/>
                  <a:pt x="27" y="0"/>
                  <a:pt x="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2" name="Google Shape;7162;p41"/>
          <p:cNvSpPr/>
          <p:nvPr/>
        </p:nvSpPr>
        <p:spPr>
          <a:xfrm>
            <a:off x="3320875" y="2995100"/>
            <a:ext cx="13175" cy="11750"/>
          </a:xfrm>
          <a:custGeom>
            <a:avLst/>
            <a:gdLst/>
            <a:ahLst/>
            <a:cxnLst/>
            <a:rect l="l" t="t" r="r" b="b"/>
            <a:pathLst>
              <a:path w="527" h="470" extrusionOk="0">
                <a:moveTo>
                  <a:pt x="129" y="0"/>
                </a:moveTo>
                <a:lnTo>
                  <a:pt x="129" y="0"/>
                </a:lnTo>
                <a:cubicBezTo>
                  <a:pt x="0" y="180"/>
                  <a:pt x="462" y="282"/>
                  <a:pt x="205" y="462"/>
                </a:cubicBezTo>
                <a:cubicBezTo>
                  <a:pt x="246" y="467"/>
                  <a:pt x="278" y="469"/>
                  <a:pt x="302" y="469"/>
                </a:cubicBezTo>
                <a:cubicBezTo>
                  <a:pt x="527" y="469"/>
                  <a:pt x="156" y="277"/>
                  <a:pt x="411" y="231"/>
                </a:cubicBezTo>
                <a:cubicBezTo>
                  <a:pt x="282" y="231"/>
                  <a:pt x="154" y="129"/>
                  <a:pt x="1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3" name="Google Shape;7163;p41"/>
          <p:cNvSpPr/>
          <p:nvPr/>
        </p:nvSpPr>
        <p:spPr>
          <a:xfrm>
            <a:off x="3331125" y="3000875"/>
            <a:ext cx="1950" cy="25"/>
          </a:xfrm>
          <a:custGeom>
            <a:avLst/>
            <a:gdLst/>
            <a:ahLst/>
            <a:cxnLst/>
            <a:rect l="l" t="t" r="r" b="b"/>
            <a:pathLst>
              <a:path w="78" h="1" extrusionOk="0">
                <a:moveTo>
                  <a:pt x="1" y="0"/>
                </a:moveTo>
                <a:cubicBezTo>
                  <a:pt x="26" y="0"/>
                  <a:pt x="52" y="0"/>
                  <a:pt x="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4" name="Google Shape;7164;p41"/>
          <p:cNvSpPr/>
          <p:nvPr/>
        </p:nvSpPr>
        <p:spPr>
          <a:xfrm>
            <a:off x="3719600" y="2993825"/>
            <a:ext cx="3875" cy="1300"/>
          </a:xfrm>
          <a:custGeom>
            <a:avLst/>
            <a:gdLst/>
            <a:ahLst/>
            <a:cxnLst/>
            <a:rect l="l" t="t" r="r" b="b"/>
            <a:pathLst>
              <a:path w="155" h="52" extrusionOk="0">
                <a:moveTo>
                  <a:pt x="155" y="0"/>
                </a:moveTo>
                <a:lnTo>
                  <a:pt x="78" y="26"/>
                </a:lnTo>
                <a:cubicBezTo>
                  <a:pt x="103" y="19"/>
                  <a:pt x="129" y="13"/>
                  <a:pt x="155" y="0"/>
                </a:cubicBezTo>
                <a:close/>
                <a:moveTo>
                  <a:pt x="78" y="26"/>
                </a:moveTo>
                <a:lnTo>
                  <a:pt x="78" y="26"/>
                </a:lnTo>
                <a:cubicBezTo>
                  <a:pt x="52" y="32"/>
                  <a:pt x="27" y="39"/>
                  <a:pt x="1" y="51"/>
                </a:cubicBezTo>
                <a:lnTo>
                  <a:pt x="78" y="26"/>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5" name="Google Shape;7165;p41"/>
          <p:cNvSpPr/>
          <p:nvPr/>
        </p:nvSpPr>
        <p:spPr>
          <a:xfrm>
            <a:off x="4022200" y="3003425"/>
            <a:ext cx="650" cy="675"/>
          </a:xfrm>
          <a:custGeom>
            <a:avLst/>
            <a:gdLst/>
            <a:ahLst/>
            <a:cxnLst/>
            <a:rect l="l" t="t" r="r" b="b"/>
            <a:pathLst>
              <a:path w="26" h="27" extrusionOk="0">
                <a:moveTo>
                  <a:pt x="0" y="26"/>
                </a:moveTo>
                <a:cubicBezTo>
                  <a:pt x="0" y="26"/>
                  <a:pt x="26" y="1"/>
                  <a:pt x="26" y="1"/>
                </a:cubicBezTo>
                <a:cubicBezTo>
                  <a:pt x="26" y="1"/>
                  <a:pt x="0" y="26"/>
                  <a:pt x="0" y="2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6" name="Google Shape;7166;p41"/>
          <p:cNvSpPr/>
          <p:nvPr/>
        </p:nvSpPr>
        <p:spPr>
          <a:xfrm>
            <a:off x="3742050" y="2993825"/>
            <a:ext cx="650" cy="2575"/>
          </a:xfrm>
          <a:custGeom>
            <a:avLst/>
            <a:gdLst/>
            <a:ahLst/>
            <a:cxnLst/>
            <a:rect l="l" t="t" r="r" b="b"/>
            <a:pathLst>
              <a:path w="26" h="103" extrusionOk="0">
                <a:moveTo>
                  <a:pt x="26" y="0"/>
                </a:moveTo>
                <a:lnTo>
                  <a:pt x="26" y="0"/>
                </a:lnTo>
                <a:cubicBezTo>
                  <a:pt x="0" y="51"/>
                  <a:pt x="0" y="77"/>
                  <a:pt x="0" y="103"/>
                </a:cubicBezTo>
                <a:cubicBezTo>
                  <a:pt x="26" y="77"/>
                  <a:pt x="26" y="26"/>
                  <a:pt x="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7" name="Google Shape;7167;p41"/>
          <p:cNvSpPr/>
          <p:nvPr/>
        </p:nvSpPr>
        <p:spPr>
          <a:xfrm>
            <a:off x="3741400" y="2996375"/>
            <a:ext cx="675" cy="1950"/>
          </a:xfrm>
          <a:custGeom>
            <a:avLst/>
            <a:gdLst/>
            <a:ahLst/>
            <a:cxnLst/>
            <a:rect l="l" t="t" r="r" b="b"/>
            <a:pathLst>
              <a:path w="27" h="78" extrusionOk="0">
                <a:moveTo>
                  <a:pt x="26" y="1"/>
                </a:moveTo>
                <a:cubicBezTo>
                  <a:pt x="1" y="26"/>
                  <a:pt x="1" y="52"/>
                  <a:pt x="1" y="78"/>
                </a:cubicBezTo>
                <a:lnTo>
                  <a:pt x="2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8" name="Google Shape;7168;p41"/>
          <p:cNvSpPr/>
          <p:nvPr/>
        </p:nvSpPr>
        <p:spPr>
          <a:xfrm>
            <a:off x="4052950" y="2995100"/>
            <a:ext cx="25" cy="650"/>
          </a:xfrm>
          <a:custGeom>
            <a:avLst/>
            <a:gdLst/>
            <a:ahLst/>
            <a:cxnLst/>
            <a:rect l="l" t="t" r="r" b="b"/>
            <a:pathLst>
              <a:path w="1" h="26" extrusionOk="0">
                <a:moveTo>
                  <a:pt x="1" y="0"/>
                </a:moveTo>
                <a:lnTo>
                  <a:pt x="1" y="26"/>
                </a:lnTo>
                <a:cubicBezTo>
                  <a:pt x="1" y="26"/>
                  <a:pt x="1" y="0"/>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9" name="Google Shape;7169;p41"/>
          <p:cNvSpPr/>
          <p:nvPr/>
        </p:nvSpPr>
        <p:spPr>
          <a:xfrm>
            <a:off x="3820900" y="2997650"/>
            <a:ext cx="5150" cy="3250"/>
          </a:xfrm>
          <a:custGeom>
            <a:avLst/>
            <a:gdLst/>
            <a:ahLst/>
            <a:cxnLst/>
            <a:rect l="l" t="t" r="r" b="b"/>
            <a:pathLst>
              <a:path w="206" h="130" extrusionOk="0">
                <a:moveTo>
                  <a:pt x="103" y="1"/>
                </a:moveTo>
                <a:cubicBezTo>
                  <a:pt x="52" y="1"/>
                  <a:pt x="52" y="78"/>
                  <a:pt x="0" y="129"/>
                </a:cubicBezTo>
                <a:cubicBezTo>
                  <a:pt x="26" y="103"/>
                  <a:pt x="58" y="91"/>
                  <a:pt x="93" y="91"/>
                </a:cubicBezTo>
                <a:cubicBezTo>
                  <a:pt x="129" y="91"/>
                  <a:pt x="167" y="103"/>
                  <a:pt x="206" y="129"/>
                </a:cubicBezTo>
                <a:cubicBezTo>
                  <a:pt x="154" y="78"/>
                  <a:pt x="129" y="27"/>
                  <a:pt x="1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0" name="Google Shape;7170;p41"/>
          <p:cNvSpPr/>
          <p:nvPr/>
        </p:nvSpPr>
        <p:spPr>
          <a:xfrm>
            <a:off x="3820900" y="3000875"/>
            <a:ext cx="25" cy="25"/>
          </a:xfrm>
          <a:custGeom>
            <a:avLst/>
            <a:gdLst/>
            <a:ahLst/>
            <a:cxnLst/>
            <a:rect l="l" t="t" r="r" b="b"/>
            <a:pathLst>
              <a:path w="1" h="1" extrusionOk="0">
                <a:moveTo>
                  <a:pt x="0" y="0"/>
                </a:move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1" name="Google Shape;7171;p41"/>
          <p:cNvSpPr/>
          <p:nvPr/>
        </p:nvSpPr>
        <p:spPr>
          <a:xfrm>
            <a:off x="3724750" y="3003425"/>
            <a:ext cx="2575" cy="2600"/>
          </a:xfrm>
          <a:custGeom>
            <a:avLst/>
            <a:gdLst/>
            <a:ahLst/>
            <a:cxnLst/>
            <a:rect l="l" t="t" r="r" b="b"/>
            <a:pathLst>
              <a:path w="103" h="104" extrusionOk="0">
                <a:moveTo>
                  <a:pt x="103" y="1"/>
                </a:moveTo>
                <a:lnTo>
                  <a:pt x="0" y="103"/>
                </a:lnTo>
                <a:lnTo>
                  <a:pt x="26" y="103"/>
                </a:lnTo>
                <a:lnTo>
                  <a:pt x="10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2" name="Google Shape;7172;p41"/>
          <p:cNvSpPr/>
          <p:nvPr/>
        </p:nvSpPr>
        <p:spPr>
          <a:xfrm>
            <a:off x="3997450" y="3000875"/>
            <a:ext cx="3600" cy="4825"/>
          </a:xfrm>
          <a:custGeom>
            <a:avLst/>
            <a:gdLst/>
            <a:ahLst/>
            <a:cxnLst/>
            <a:rect l="l" t="t" r="r" b="b"/>
            <a:pathLst>
              <a:path w="144" h="193" extrusionOk="0">
                <a:moveTo>
                  <a:pt x="41" y="0"/>
                </a:moveTo>
                <a:lnTo>
                  <a:pt x="41" y="0"/>
                </a:lnTo>
                <a:cubicBezTo>
                  <a:pt x="21" y="41"/>
                  <a:pt x="1" y="192"/>
                  <a:pt x="68" y="192"/>
                </a:cubicBezTo>
                <a:cubicBezTo>
                  <a:pt x="87" y="192"/>
                  <a:pt x="111" y="181"/>
                  <a:pt x="144" y="154"/>
                </a:cubicBezTo>
                <a:cubicBezTo>
                  <a:pt x="93" y="154"/>
                  <a:pt x="41" y="77"/>
                  <a:pt x="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3" name="Google Shape;7173;p41"/>
          <p:cNvSpPr/>
          <p:nvPr/>
        </p:nvSpPr>
        <p:spPr>
          <a:xfrm>
            <a:off x="4045275" y="3002250"/>
            <a:ext cx="2575" cy="3125"/>
          </a:xfrm>
          <a:custGeom>
            <a:avLst/>
            <a:gdLst/>
            <a:ahLst/>
            <a:cxnLst/>
            <a:rect l="l" t="t" r="r" b="b"/>
            <a:pathLst>
              <a:path w="103" h="125" extrusionOk="0">
                <a:moveTo>
                  <a:pt x="64" y="1"/>
                </a:moveTo>
                <a:cubicBezTo>
                  <a:pt x="61" y="1"/>
                  <a:pt x="57" y="7"/>
                  <a:pt x="51" y="22"/>
                </a:cubicBezTo>
                <a:lnTo>
                  <a:pt x="0" y="125"/>
                </a:lnTo>
                <a:lnTo>
                  <a:pt x="103" y="125"/>
                </a:lnTo>
                <a:cubicBezTo>
                  <a:pt x="82" y="104"/>
                  <a:pt x="78" y="1"/>
                  <a:pt x="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4" name="Google Shape;7174;p41"/>
          <p:cNvSpPr/>
          <p:nvPr/>
        </p:nvSpPr>
        <p:spPr>
          <a:xfrm>
            <a:off x="4047825" y="3005350"/>
            <a:ext cx="675" cy="25"/>
          </a:xfrm>
          <a:custGeom>
            <a:avLst/>
            <a:gdLst/>
            <a:ahLst/>
            <a:cxnLst/>
            <a:rect l="l" t="t" r="r" b="b"/>
            <a:pathLst>
              <a:path w="27" h="1" extrusionOk="0">
                <a:moveTo>
                  <a:pt x="26" y="1"/>
                </a:moveTo>
                <a:lnTo>
                  <a:pt x="1" y="1"/>
                </a:lnTo>
                <a:cubicBezTo>
                  <a:pt x="1" y="1"/>
                  <a:pt x="26" y="1"/>
                  <a:pt x="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5" name="Google Shape;7175;p41"/>
          <p:cNvSpPr/>
          <p:nvPr/>
        </p:nvSpPr>
        <p:spPr>
          <a:xfrm>
            <a:off x="4055525" y="2991900"/>
            <a:ext cx="3225" cy="1950"/>
          </a:xfrm>
          <a:custGeom>
            <a:avLst/>
            <a:gdLst/>
            <a:ahLst/>
            <a:cxnLst/>
            <a:rect l="l" t="t" r="r" b="b"/>
            <a:pathLst>
              <a:path w="129" h="78" extrusionOk="0">
                <a:moveTo>
                  <a:pt x="129" y="0"/>
                </a:moveTo>
                <a:lnTo>
                  <a:pt x="0" y="77"/>
                </a:lnTo>
                <a:lnTo>
                  <a:pt x="12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6" name="Google Shape;7176;p41"/>
          <p:cNvSpPr/>
          <p:nvPr/>
        </p:nvSpPr>
        <p:spPr>
          <a:xfrm>
            <a:off x="4076050" y="2993825"/>
            <a:ext cx="3225" cy="3225"/>
          </a:xfrm>
          <a:custGeom>
            <a:avLst/>
            <a:gdLst/>
            <a:ahLst/>
            <a:cxnLst/>
            <a:rect l="l" t="t" r="r" b="b"/>
            <a:pathLst>
              <a:path w="129" h="129" extrusionOk="0">
                <a:moveTo>
                  <a:pt x="77" y="0"/>
                </a:moveTo>
                <a:lnTo>
                  <a:pt x="0" y="103"/>
                </a:lnTo>
                <a:lnTo>
                  <a:pt x="26" y="128"/>
                </a:lnTo>
                <a:lnTo>
                  <a:pt x="128" y="26"/>
                </a:lnTo>
                <a:lnTo>
                  <a:pt x="7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7" name="Google Shape;7177;p41"/>
          <p:cNvSpPr/>
          <p:nvPr/>
        </p:nvSpPr>
        <p:spPr>
          <a:xfrm>
            <a:off x="3828600" y="3004700"/>
            <a:ext cx="15400" cy="14150"/>
          </a:xfrm>
          <a:custGeom>
            <a:avLst/>
            <a:gdLst/>
            <a:ahLst/>
            <a:cxnLst/>
            <a:rect l="l" t="t" r="r" b="b"/>
            <a:pathLst>
              <a:path w="616" h="566" extrusionOk="0">
                <a:moveTo>
                  <a:pt x="359" y="1"/>
                </a:moveTo>
                <a:cubicBezTo>
                  <a:pt x="308" y="129"/>
                  <a:pt x="257" y="1"/>
                  <a:pt x="308" y="232"/>
                </a:cubicBezTo>
                <a:cubicBezTo>
                  <a:pt x="300" y="270"/>
                  <a:pt x="286" y="286"/>
                  <a:pt x="270" y="286"/>
                </a:cubicBezTo>
                <a:cubicBezTo>
                  <a:pt x="235" y="286"/>
                  <a:pt x="195" y="201"/>
                  <a:pt x="231" y="129"/>
                </a:cubicBezTo>
                <a:lnTo>
                  <a:pt x="231" y="129"/>
                </a:lnTo>
                <a:lnTo>
                  <a:pt x="77" y="309"/>
                </a:lnTo>
                <a:lnTo>
                  <a:pt x="205" y="309"/>
                </a:lnTo>
                <a:cubicBezTo>
                  <a:pt x="231" y="514"/>
                  <a:pt x="0" y="309"/>
                  <a:pt x="51" y="539"/>
                </a:cubicBezTo>
                <a:lnTo>
                  <a:pt x="231" y="463"/>
                </a:lnTo>
                <a:lnTo>
                  <a:pt x="231" y="514"/>
                </a:lnTo>
                <a:cubicBezTo>
                  <a:pt x="250" y="476"/>
                  <a:pt x="296" y="452"/>
                  <a:pt x="339" y="452"/>
                </a:cubicBezTo>
                <a:cubicBezTo>
                  <a:pt x="355" y="452"/>
                  <a:pt x="371" y="456"/>
                  <a:pt x="385" y="463"/>
                </a:cubicBezTo>
                <a:cubicBezTo>
                  <a:pt x="385" y="488"/>
                  <a:pt x="410" y="539"/>
                  <a:pt x="385" y="565"/>
                </a:cubicBezTo>
                <a:cubicBezTo>
                  <a:pt x="615" y="514"/>
                  <a:pt x="359" y="206"/>
                  <a:pt x="539" y="104"/>
                </a:cubicBezTo>
                <a:lnTo>
                  <a:pt x="462" y="104"/>
                </a:lnTo>
                <a:cubicBezTo>
                  <a:pt x="458" y="107"/>
                  <a:pt x="454" y="109"/>
                  <a:pt x="449" y="109"/>
                </a:cubicBezTo>
                <a:cubicBezTo>
                  <a:pt x="416" y="109"/>
                  <a:pt x="359" y="45"/>
                  <a:pt x="3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8" name="Google Shape;7178;p41"/>
          <p:cNvSpPr/>
          <p:nvPr/>
        </p:nvSpPr>
        <p:spPr>
          <a:xfrm>
            <a:off x="3842050" y="2998950"/>
            <a:ext cx="12850" cy="25025"/>
          </a:xfrm>
          <a:custGeom>
            <a:avLst/>
            <a:gdLst/>
            <a:ahLst/>
            <a:cxnLst/>
            <a:rect l="l" t="t" r="r" b="b"/>
            <a:pathLst>
              <a:path w="514" h="1001" extrusionOk="0">
                <a:moveTo>
                  <a:pt x="411" y="0"/>
                </a:moveTo>
                <a:cubicBezTo>
                  <a:pt x="334" y="77"/>
                  <a:pt x="308" y="51"/>
                  <a:pt x="283" y="205"/>
                </a:cubicBezTo>
                <a:cubicBezTo>
                  <a:pt x="255" y="212"/>
                  <a:pt x="228" y="215"/>
                  <a:pt x="201" y="215"/>
                </a:cubicBezTo>
                <a:cubicBezTo>
                  <a:pt x="129" y="215"/>
                  <a:pt x="64" y="192"/>
                  <a:pt x="26" y="154"/>
                </a:cubicBezTo>
                <a:cubicBezTo>
                  <a:pt x="1" y="180"/>
                  <a:pt x="26" y="308"/>
                  <a:pt x="1" y="334"/>
                </a:cubicBezTo>
                <a:lnTo>
                  <a:pt x="26" y="334"/>
                </a:lnTo>
                <a:lnTo>
                  <a:pt x="103" y="590"/>
                </a:lnTo>
                <a:cubicBezTo>
                  <a:pt x="103" y="539"/>
                  <a:pt x="154" y="539"/>
                  <a:pt x="180" y="539"/>
                </a:cubicBezTo>
                <a:lnTo>
                  <a:pt x="103" y="872"/>
                </a:lnTo>
                <a:cubicBezTo>
                  <a:pt x="159" y="972"/>
                  <a:pt x="210" y="995"/>
                  <a:pt x="258" y="995"/>
                </a:cubicBezTo>
                <a:cubicBezTo>
                  <a:pt x="298" y="995"/>
                  <a:pt x="336" y="980"/>
                  <a:pt x="373" y="980"/>
                </a:cubicBezTo>
                <a:cubicBezTo>
                  <a:pt x="395" y="980"/>
                  <a:pt x="416" y="985"/>
                  <a:pt x="436" y="1000"/>
                </a:cubicBezTo>
                <a:cubicBezTo>
                  <a:pt x="308" y="795"/>
                  <a:pt x="462" y="872"/>
                  <a:pt x="257" y="718"/>
                </a:cubicBezTo>
                <a:lnTo>
                  <a:pt x="283" y="462"/>
                </a:lnTo>
                <a:lnTo>
                  <a:pt x="436" y="487"/>
                </a:lnTo>
                <a:cubicBezTo>
                  <a:pt x="411" y="410"/>
                  <a:pt x="488" y="308"/>
                  <a:pt x="411" y="257"/>
                </a:cubicBezTo>
                <a:cubicBezTo>
                  <a:pt x="411" y="257"/>
                  <a:pt x="385" y="308"/>
                  <a:pt x="360" y="308"/>
                </a:cubicBezTo>
                <a:cubicBezTo>
                  <a:pt x="308" y="128"/>
                  <a:pt x="513" y="180"/>
                  <a:pt x="4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9" name="Google Shape;7179;p41"/>
          <p:cNvSpPr/>
          <p:nvPr/>
        </p:nvSpPr>
        <p:spPr>
          <a:xfrm>
            <a:off x="4030525" y="2991250"/>
            <a:ext cx="1300" cy="1950"/>
          </a:xfrm>
          <a:custGeom>
            <a:avLst/>
            <a:gdLst/>
            <a:ahLst/>
            <a:cxnLst/>
            <a:rect l="l" t="t" r="r" b="b"/>
            <a:pathLst>
              <a:path w="52" h="78" extrusionOk="0">
                <a:moveTo>
                  <a:pt x="52" y="0"/>
                </a:moveTo>
                <a:lnTo>
                  <a:pt x="0" y="77"/>
                </a:lnTo>
                <a:cubicBezTo>
                  <a:pt x="26" y="52"/>
                  <a:pt x="52" y="26"/>
                  <a:pt x="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0" name="Google Shape;7180;p41"/>
          <p:cNvSpPr/>
          <p:nvPr/>
        </p:nvSpPr>
        <p:spPr>
          <a:xfrm>
            <a:off x="3889500" y="3004700"/>
            <a:ext cx="25" cy="675"/>
          </a:xfrm>
          <a:custGeom>
            <a:avLst/>
            <a:gdLst/>
            <a:ahLst/>
            <a:cxnLst/>
            <a:rect l="l" t="t" r="r" b="b"/>
            <a:pathLst>
              <a:path w="1" h="27" extrusionOk="0">
                <a:moveTo>
                  <a:pt x="0" y="27"/>
                </a:moveTo>
                <a:lnTo>
                  <a:pt x="0" y="27"/>
                </a:lnTo>
                <a:cubicBezTo>
                  <a:pt x="0" y="1"/>
                  <a:pt x="0" y="1"/>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1" name="Google Shape;7181;p41"/>
          <p:cNvSpPr/>
          <p:nvPr/>
        </p:nvSpPr>
        <p:spPr>
          <a:xfrm>
            <a:off x="4032450" y="2990600"/>
            <a:ext cx="25" cy="675"/>
          </a:xfrm>
          <a:custGeom>
            <a:avLst/>
            <a:gdLst/>
            <a:ahLst/>
            <a:cxnLst/>
            <a:rect l="l" t="t" r="r" b="b"/>
            <a:pathLst>
              <a:path w="1" h="27" extrusionOk="0">
                <a:moveTo>
                  <a:pt x="0" y="1"/>
                </a:moveTo>
                <a:lnTo>
                  <a:pt x="0" y="1"/>
                </a:lnTo>
                <a:lnTo>
                  <a:pt x="0" y="26"/>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2" name="Google Shape;7182;p41"/>
          <p:cNvSpPr/>
          <p:nvPr/>
        </p:nvSpPr>
        <p:spPr>
          <a:xfrm>
            <a:off x="3860650" y="2991250"/>
            <a:ext cx="25" cy="675"/>
          </a:xfrm>
          <a:custGeom>
            <a:avLst/>
            <a:gdLst/>
            <a:ahLst/>
            <a:cxnLst/>
            <a:rect l="l" t="t" r="r" b="b"/>
            <a:pathLst>
              <a:path w="1" h="27" extrusionOk="0">
                <a:moveTo>
                  <a:pt x="0" y="26"/>
                </a:moveTo>
                <a:lnTo>
                  <a:pt x="0" y="26"/>
                </a:ln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3" name="Google Shape;7183;p41"/>
          <p:cNvSpPr/>
          <p:nvPr/>
        </p:nvSpPr>
        <p:spPr>
          <a:xfrm>
            <a:off x="3858725" y="3002150"/>
            <a:ext cx="650" cy="1300"/>
          </a:xfrm>
          <a:custGeom>
            <a:avLst/>
            <a:gdLst/>
            <a:ahLst/>
            <a:cxnLst/>
            <a:rect l="l" t="t" r="r" b="b"/>
            <a:pathLst>
              <a:path w="26" h="52" extrusionOk="0">
                <a:moveTo>
                  <a:pt x="26" y="0"/>
                </a:moveTo>
                <a:lnTo>
                  <a:pt x="0" y="52"/>
                </a:lnTo>
                <a:cubicBezTo>
                  <a:pt x="0" y="52"/>
                  <a:pt x="26" y="26"/>
                  <a:pt x="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4" name="Google Shape;7184;p41"/>
          <p:cNvSpPr/>
          <p:nvPr/>
        </p:nvSpPr>
        <p:spPr>
          <a:xfrm>
            <a:off x="3852825" y="3002800"/>
            <a:ext cx="12975" cy="22450"/>
          </a:xfrm>
          <a:custGeom>
            <a:avLst/>
            <a:gdLst/>
            <a:ahLst/>
            <a:cxnLst/>
            <a:rect l="l" t="t" r="r" b="b"/>
            <a:pathLst>
              <a:path w="519" h="898" extrusionOk="0">
                <a:moveTo>
                  <a:pt x="159" y="0"/>
                </a:moveTo>
                <a:cubicBezTo>
                  <a:pt x="159" y="48"/>
                  <a:pt x="0" y="233"/>
                  <a:pt x="153" y="233"/>
                </a:cubicBezTo>
                <a:cubicBezTo>
                  <a:pt x="162" y="233"/>
                  <a:pt x="173" y="232"/>
                  <a:pt x="185" y="231"/>
                </a:cubicBezTo>
                <a:lnTo>
                  <a:pt x="185" y="231"/>
                </a:lnTo>
                <a:cubicBezTo>
                  <a:pt x="236" y="436"/>
                  <a:pt x="82" y="359"/>
                  <a:pt x="57" y="410"/>
                </a:cubicBezTo>
                <a:cubicBezTo>
                  <a:pt x="108" y="462"/>
                  <a:pt x="57" y="564"/>
                  <a:pt x="108" y="615"/>
                </a:cubicBezTo>
                <a:cubicBezTo>
                  <a:pt x="108" y="590"/>
                  <a:pt x="134" y="513"/>
                  <a:pt x="185" y="513"/>
                </a:cubicBezTo>
                <a:cubicBezTo>
                  <a:pt x="207" y="602"/>
                  <a:pt x="191" y="672"/>
                  <a:pt x="136" y="672"/>
                </a:cubicBezTo>
                <a:cubicBezTo>
                  <a:pt x="127" y="672"/>
                  <a:pt x="118" y="670"/>
                  <a:pt x="108" y="667"/>
                </a:cubicBezTo>
                <a:lnTo>
                  <a:pt x="108" y="667"/>
                </a:lnTo>
                <a:cubicBezTo>
                  <a:pt x="211" y="744"/>
                  <a:pt x="82" y="846"/>
                  <a:pt x="185" y="898"/>
                </a:cubicBezTo>
                <a:cubicBezTo>
                  <a:pt x="390" y="769"/>
                  <a:pt x="518" y="564"/>
                  <a:pt x="518" y="333"/>
                </a:cubicBezTo>
                <a:lnTo>
                  <a:pt x="518" y="333"/>
                </a:lnTo>
                <a:cubicBezTo>
                  <a:pt x="456" y="396"/>
                  <a:pt x="376" y="475"/>
                  <a:pt x="280" y="475"/>
                </a:cubicBezTo>
                <a:cubicBezTo>
                  <a:pt x="258" y="475"/>
                  <a:pt x="235" y="471"/>
                  <a:pt x="211" y="462"/>
                </a:cubicBezTo>
                <a:lnTo>
                  <a:pt x="211" y="282"/>
                </a:lnTo>
                <a:cubicBezTo>
                  <a:pt x="260" y="324"/>
                  <a:pt x="297" y="338"/>
                  <a:pt x="327" y="338"/>
                </a:cubicBezTo>
                <a:cubicBezTo>
                  <a:pt x="389" y="338"/>
                  <a:pt x="423" y="274"/>
                  <a:pt x="493" y="256"/>
                </a:cubicBezTo>
                <a:lnTo>
                  <a:pt x="236" y="231"/>
                </a:lnTo>
                <a:cubicBezTo>
                  <a:pt x="82" y="128"/>
                  <a:pt x="159" y="77"/>
                  <a:pt x="236" y="26"/>
                </a:cubicBezTo>
                <a:cubicBezTo>
                  <a:pt x="211" y="26"/>
                  <a:pt x="185" y="26"/>
                  <a:pt x="1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5" name="Google Shape;7185;p41"/>
          <p:cNvSpPr/>
          <p:nvPr/>
        </p:nvSpPr>
        <p:spPr>
          <a:xfrm>
            <a:off x="3959375" y="3002800"/>
            <a:ext cx="1300" cy="650"/>
          </a:xfrm>
          <a:custGeom>
            <a:avLst/>
            <a:gdLst/>
            <a:ahLst/>
            <a:cxnLst/>
            <a:rect l="l" t="t" r="r" b="b"/>
            <a:pathLst>
              <a:path w="52" h="26" extrusionOk="0">
                <a:moveTo>
                  <a:pt x="51" y="0"/>
                </a:moveTo>
                <a:cubicBezTo>
                  <a:pt x="26" y="0"/>
                  <a:pt x="0" y="26"/>
                  <a:pt x="0" y="26"/>
                </a:cubicBezTo>
                <a:cubicBezTo>
                  <a:pt x="0" y="26"/>
                  <a:pt x="26" y="26"/>
                  <a:pt x="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6" name="Google Shape;7186;p41"/>
          <p:cNvSpPr/>
          <p:nvPr/>
        </p:nvSpPr>
        <p:spPr>
          <a:xfrm>
            <a:off x="3856150" y="2991900"/>
            <a:ext cx="5150" cy="5150"/>
          </a:xfrm>
          <a:custGeom>
            <a:avLst/>
            <a:gdLst/>
            <a:ahLst/>
            <a:cxnLst/>
            <a:rect l="l" t="t" r="r" b="b"/>
            <a:pathLst>
              <a:path w="206" h="206" extrusionOk="0">
                <a:moveTo>
                  <a:pt x="103" y="0"/>
                </a:moveTo>
                <a:cubicBezTo>
                  <a:pt x="103" y="77"/>
                  <a:pt x="1" y="77"/>
                  <a:pt x="78" y="205"/>
                </a:cubicBezTo>
                <a:cubicBezTo>
                  <a:pt x="26" y="51"/>
                  <a:pt x="206" y="128"/>
                  <a:pt x="1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7" name="Google Shape;7187;p41"/>
          <p:cNvSpPr/>
          <p:nvPr/>
        </p:nvSpPr>
        <p:spPr>
          <a:xfrm>
            <a:off x="3954875" y="2994450"/>
            <a:ext cx="4525" cy="10275"/>
          </a:xfrm>
          <a:custGeom>
            <a:avLst/>
            <a:gdLst/>
            <a:ahLst/>
            <a:cxnLst/>
            <a:rect l="l" t="t" r="r" b="b"/>
            <a:pathLst>
              <a:path w="181" h="411" extrusionOk="0">
                <a:moveTo>
                  <a:pt x="103" y="1"/>
                </a:moveTo>
                <a:lnTo>
                  <a:pt x="103" y="1"/>
                </a:lnTo>
                <a:cubicBezTo>
                  <a:pt x="1" y="78"/>
                  <a:pt x="103" y="206"/>
                  <a:pt x="1" y="206"/>
                </a:cubicBezTo>
                <a:lnTo>
                  <a:pt x="103" y="411"/>
                </a:lnTo>
                <a:cubicBezTo>
                  <a:pt x="26" y="206"/>
                  <a:pt x="180" y="155"/>
                  <a:pt x="1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8" name="Google Shape;7188;p41"/>
          <p:cNvSpPr/>
          <p:nvPr/>
        </p:nvSpPr>
        <p:spPr>
          <a:xfrm>
            <a:off x="3974750" y="2995100"/>
            <a:ext cx="2600" cy="1950"/>
          </a:xfrm>
          <a:custGeom>
            <a:avLst/>
            <a:gdLst/>
            <a:ahLst/>
            <a:cxnLst/>
            <a:rect l="l" t="t" r="r" b="b"/>
            <a:pathLst>
              <a:path w="104" h="78" extrusionOk="0">
                <a:moveTo>
                  <a:pt x="1" y="0"/>
                </a:moveTo>
                <a:lnTo>
                  <a:pt x="1" y="52"/>
                </a:lnTo>
                <a:lnTo>
                  <a:pt x="103" y="77"/>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9" name="Google Shape;7189;p41"/>
          <p:cNvSpPr/>
          <p:nvPr/>
        </p:nvSpPr>
        <p:spPr>
          <a:xfrm>
            <a:off x="3974100" y="2996375"/>
            <a:ext cx="25" cy="1300"/>
          </a:xfrm>
          <a:custGeom>
            <a:avLst/>
            <a:gdLst/>
            <a:ahLst/>
            <a:cxnLst/>
            <a:rect l="l" t="t" r="r" b="b"/>
            <a:pathLst>
              <a:path w="1" h="52" extrusionOk="0">
                <a:moveTo>
                  <a:pt x="1" y="52"/>
                </a:move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0" name="Google Shape;7190;p41"/>
          <p:cNvSpPr/>
          <p:nvPr/>
        </p:nvSpPr>
        <p:spPr>
          <a:xfrm>
            <a:off x="3987575" y="2991250"/>
            <a:ext cx="1300" cy="2600"/>
          </a:xfrm>
          <a:custGeom>
            <a:avLst/>
            <a:gdLst/>
            <a:ahLst/>
            <a:cxnLst/>
            <a:rect l="l" t="t" r="r" b="b"/>
            <a:pathLst>
              <a:path w="52" h="104" extrusionOk="0">
                <a:moveTo>
                  <a:pt x="52" y="0"/>
                </a:moveTo>
                <a:lnTo>
                  <a:pt x="0" y="77"/>
                </a:lnTo>
                <a:lnTo>
                  <a:pt x="0" y="103"/>
                </a:lnTo>
                <a:lnTo>
                  <a:pt x="5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1" name="Google Shape;7191;p41"/>
          <p:cNvSpPr/>
          <p:nvPr/>
        </p:nvSpPr>
        <p:spPr>
          <a:xfrm>
            <a:off x="4034375" y="2993175"/>
            <a:ext cx="650" cy="675"/>
          </a:xfrm>
          <a:custGeom>
            <a:avLst/>
            <a:gdLst/>
            <a:ahLst/>
            <a:cxnLst/>
            <a:rect l="l" t="t" r="r" b="b"/>
            <a:pathLst>
              <a:path w="26" h="27" extrusionOk="0">
                <a:moveTo>
                  <a:pt x="26" y="0"/>
                </a:moveTo>
                <a:lnTo>
                  <a:pt x="0" y="26"/>
                </a:lnTo>
                <a:cubicBezTo>
                  <a:pt x="0" y="26"/>
                  <a:pt x="26" y="0"/>
                  <a:pt x="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2" name="Google Shape;7192;p41"/>
          <p:cNvSpPr/>
          <p:nvPr/>
        </p:nvSpPr>
        <p:spPr>
          <a:xfrm>
            <a:off x="4045275" y="2990600"/>
            <a:ext cx="2325" cy="1375"/>
          </a:xfrm>
          <a:custGeom>
            <a:avLst/>
            <a:gdLst/>
            <a:ahLst/>
            <a:cxnLst/>
            <a:rect l="l" t="t" r="r" b="b"/>
            <a:pathLst>
              <a:path w="93" h="55" extrusionOk="0">
                <a:moveTo>
                  <a:pt x="0" y="1"/>
                </a:moveTo>
                <a:lnTo>
                  <a:pt x="0" y="1"/>
                </a:lnTo>
                <a:cubicBezTo>
                  <a:pt x="10" y="42"/>
                  <a:pt x="29" y="54"/>
                  <a:pt x="46" y="54"/>
                </a:cubicBezTo>
                <a:cubicBezTo>
                  <a:pt x="71" y="54"/>
                  <a:pt x="93" y="26"/>
                  <a:pt x="77" y="26"/>
                </a:cubicBezTo>
                <a:cubicBezTo>
                  <a:pt x="51" y="26"/>
                  <a:pt x="26" y="26"/>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3" name="Google Shape;7193;p41"/>
          <p:cNvSpPr/>
          <p:nvPr/>
        </p:nvSpPr>
        <p:spPr>
          <a:xfrm>
            <a:off x="3827950" y="2993175"/>
            <a:ext cx="25" cy="675"/>
          </a:xfrm>
          <a:custGeom>
            <a:avLst/>
            <a:gdLst/>
            <a:ahLst/>
            <a:cxnLst/>
            <a:rect l="l" t="t" r="r" b="b"/>
            <a:pathLst>
              <a:path w="1" h="27" extrusionOk="0">
                <a:moveTo>
                  <a:pt x="0" y="26"/>
                </a:moveTo>
                <a:lnTo>
                  <a:pt x="0" y="0"/>
                </a:lnTo>
                <a:cubicBezTo>
                  <a:pt x="0" y="26"/>
                  <a:pt x="0" y="26"/>
                  <a:pt x="0" y="2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4" name="Google Shape;7194;p41"/>
          <p:cNvSpPr/>
          <p:nvPr/>
        </p:nvSpPr>
        <p:spPr>
          <a:xfrm>
            <a:off x="3827300" y="2991725"/>
            <a:ext cx="1075" cy="2125"/>
          </a:xfrm>
          <a:custGeom>
            <a:avLst/>
            <a:gdLst/>
            <a:ahLst/>
            <a:cxnLst/>
            <a:rect l="l" t="t" r="r" b="b"/>
            <a:pathLst>
              <a:path w="43" h="85" extrusionOk="0">
                <a:moveTo>
                  <a:pt x="22" y="0"/>
                </a:moveTo>
                <a:cubicBezTo>
                  <a:pt x="17" y="0"/>
                  <a:pt x="10" y="2"/>
                  <a:pt x="1" y="7"/>
                </a:cubicBezTo>
                <a:lnTo>
                  <a:pt x="1" y="84"/>
                </a:lnTo>
                <a:cubicBezTo>
                  <a:pt x="22" y="42"/>
                  <a:pt x="43" y="0"/>
                  <a:pt x="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5" name="Google Shape;7195;p41"/>
          <p:cNvSpPr/>
          <p:nvPr/>
        </p:nvSpPr>
        <p:spPr>
          <a:xfrm>
            <a:off x="3990775" y="2993825"/>
            <a:ext cx="1300" cy="25"/>
          </a:xfrm>
          <a:custGeom>
            <a:avLst/>
            <a:gdLst/>
            <a:ahLst/>
            <a:cxnLst/>
            <a:rect l="l" t="t" r="r" b="b"/>
            <a:pathLst>
              <a:path w="52" h="1" extrusionOk="0">
                <a:moveTo>
                  <a:pt x="52" y="0"/>
                </a:moveTo>
                <a:cubicBezTo>
                  <a:pt x="26" y="0"/>
                  <a:pt x="1" y="0"/>
                  <a:pt x="1" y="0"/>
                </a:cubicBezTo>
                <a:cubicBezTo>
                  <a:pt x="1" y="0"/>
                  <a:pt x="26" y="0"/>
                  <a:pt x="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6" name="Google Shape;7196;p41"/>
          <p:cNvSpPr/>
          <p:nvPr/>
        </p:nvSpPr>
        <p:spPr>
          <a:xfrm>
            <a:off x="3978600" y="3004075"/>
            <a:ext cx="675" cy="650"/>
          </a:xfrm>
          <a:custGeom>
            <a:avLst/>
            <a:gdLst/>
            <a:ahLst/>
            <a:cxnLst/>
            <a:rect l="l" t="t" r="r" b="b"/>
            <a:pathLst>
              <a:path w="27" h="26" extrusionOk="0">
                <a:moveTo>
                  <a:pt x="26" y="0"/>
                </a:moveTo>
                <a:lnTo>
                  <a:pt x="26" y="0"/>
                </a:lnTo>
                <a:lnTo>
                  <a:pt x="0" y="26"/>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7" name="Google Shape;7197;p41"/>
          <p:cNvSpPr/>
          <p:nvPr/>
        </p:nvSpPr>
        <p:spPr>
          <a:xfrm>
            <a:off x="3923475" y="2993175"/>
            <a:ext cx="650" cy="1300"/>
          </a:xfrm>
          <a:custGeom>
            <a:avLst/>
            <a:gdLst/>
            <a:ahLst/>
            <a:cxnLst/>
            <a:rect l="l" t="t" r="r" b="b"/>
            <a:pathLst>
              <a:path w="26" h="52" extrusionOk="0">
                <a:moveTo>
                  <a:pt x="26" y="0"/>
                </a:moveTo>
                <a:lnTo>
                  <a:pt x="0" y="52"/>
                </a:lnTo>
                <a:cubicBezTo>
                  <a:pt x="26" y="52"/>
                  <a:pt x="26" y="26"/>
                  <a:pt x="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8" name="Google Shape;7198;p41"/>
          <p:cNvSpPr/>
          <p:nvPr/>
        </p:nvSpPr>
        <p:spPr>
          <a:xfrm>
            <a:off x="3899100" y="2997650"/>
            <a:ext cx="4525" cy="5175"/>
          </a:xfrm>
          <a:custGeom>
            <a:avLst/>
            <a:gdLst/>
            <a:ahLst/>
            <a:cxnLst/>
            <a:rect l="l" t="t" r="r" b="b"/>
            <a:pathLst>
              <a:path w="181" h="207" extrusionOk="0">
                <a:moveTo>
                  <a:pt x="78" y="1"/>
                </a:moveTo>
                <a:cubicBezTo>
                  <a:pt x="78" y="52"/>
                  <a:pt x="1" y="129"/>
                  <a:pt x="52" y="206"/>
                </a:cubicBezTo>
                <a:lnTo>
                  <a:pt x="180" y="103"/>
                </a:lnTo>
                <a:cubicBezTo>
                  <a:pt x="129" y="103"/>
                  <a:pt x="103" y="52"/>
                  <a:pt x="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9" name="Google Shape;7199;p41"/>
          <p:cNvSpPr/>
          <p:nvPr/>
        </p:nvSpPr>
        <p:spPr>
          <a:xfrm>
            <a:off x="3903600" y="2998950"/>
            <a:ext cx="1300" cy="1300"/>
          </a:xfrm>
          <a:custGeom>
            <a:avLst/>
            <a:gdLst/>
            <a:ahLst/>
            <a:cxnLst/>
            <a:rect l="l" t="t" r="r" b="b"/>
            <a:pathLst>
              <a:path w="52" h="52" extrusionOk="0">
                <a:moveTo>
                  <a:pt x="52" y="0"/>
                </a:moveTo>
                <a:lnTo>
                  <a:pt x="0" y="51"/>
                </a:lnTo>
                <a:cubicBezTo>
                  <a:pt x="26" y="26"/>
                  <a:pt x="52" y="26"/>
                  <a:pt x="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0" name="Google Shape;7200;p41"/>
          <p:cNvSpPr/>
          <p:nvPr/>
        </p:nvSpPr>
        <p:spPr>
          <a:xfrm>
            <a:off x="3900400" y="2997025"/>
            <a:ext cx="650" cy="650"/>
          </a:xfrm>
          <a:custGeom>
            <a:avLst/>
            <a:gdLst/>
            <a:ahLst/>
            <a:cxnLst/>
            <a:rect l="l" t="t" r="r" b="b"/>
            <a:pathLst>
              <a:path w="26" h="26" extrusionOk="0">
                <a:moveTo>
                  <a:pt x="0" y="0"/>
                </a:moveTo>
                <a:cubicBezTo>
                  <a:pt x="26" y="26"/>
                  <a:pt x="26" y="26"/>
                  <a:pt x="26" y="26"/>
                </a:cubicBezTo>
                <a:cubicBezTo>
                  <a:pt x="26" y="26"/>
                  <a:pt x="26" y="26"/>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1" name="Google Shape;7201;p41"/>
          <p:cNvSpPr/>
          <p:nvPr/>
        </p:nvSpPr>
        <p:spPr>
          <a:xfrm>
            <a:off x="3760000" y="2989975"/>
            <a:ext cx="1950" cy="1300"/>
          </a:xfrm>
          <a:custGeom>
            <a:avLst/>
            <a:gdLst/>
            <a:ahLst/>
            <a:cxnLst/>
            <a:rect l="l" t="t" r="r" b="b"/>
            <a:pathLst>
              <a:path w="78" h="52" extrusionOk="0">
                <a:moveTo>
                  <a:pt x="0" y="0"/>
                </a:moveTo>
                <a:lnTo>
                  <a:pt x="0" y="0"/>
                </a:lnTo>
                <a:cubicBezTo>
                  <a:pt x="26" y="26"/>
                  <a:pt x="52" y="51"/>
                  <a:pt x="77" y="51"/>
                </a:cubicBez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2" name="Google Shape;7202;p41"/>
          <p:cNvSpPr/>
          <p:nvPr/>
        </p:nvSpPr>
        <p:spPr>
          <a:xfrm>
            <a:off x="3924750" y="3001500"/>
            <a:ext cx="1300" cy="2600"/>
          </a:xfrm>
          <a:custGeom>
            <a:avLst/>
            <a:gdLst/>
            <a:ahLst/>
            <a:cxnLst/>
            <a:rect l="l" t="t" r="r" b="b"/>
            <a:pathLst>
              <a:path w="52" h="104" extrusionOk="0">
                <a:moveTo>
                  <a:pt x="52" y="1"/>
                </a:moveTo>
                <a:lnTo>
                  <a:pt x="52" y="1"/>
                </a:lnTo>
                <a:cubicBezTo>
                  <a:pt x="26" y="26"/>
                  <a:pt x="0" y="78"/>
                  <a:pt x="0" y="103"/>
                </a:cubicBezTo>
                <a:cubicBezTo>
                  <a:pt x="52" y="52"/>
                  <a:pt x="52" y="26"/>
                  <a:pt x="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3" name="Google Shape;7203;p41"/>
          <p:cNvSpPr/>
          <p:nvPr/>
        </p:nvSpPr>
        <p:spPr>
          <a:xfrm>
            <a:off x="4125400" y="3002450"/>
            <a:ext cx="2600" cy="2275"/>
          </a:xfrm>
          <a:custGeom>
            <a:avLst/>
            <a:gdLst/>
            <a:ahLst/>
            <a:cxnLst/>
            <a:rect l="l" t="t" r="r" b="b"/>
            <a:pathLst>
              <a:path w="104" h="91" extrusionOk="0">
                <a:moveTo>
                  <a:pt x="81" y="0"/>
                </a:moveTo>
                <a:cubicBezTo>
                  <a:pt x="61" y="0"/>
                  <a:pt x="38" y="72"/>
                  <a:pt x="1" y="91"/>
                </a:cubicBezTo>
                <a:cubicBezTo>
                  <a:pt x="52" y="91"/>
                  <a:pt x="77" y="65"/>
                  <a:pt x="103" y="40"/>
                </a:cubicBezTo>
                <a:cubicBezTo>
                  <a:pt x="96" y="11"/>
                  <a:pt x="89" y="0"/>
                  <a:pt x="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4" name="Google Shape;7302;p44">
            <a:extLst>
              <a:ext uri="{FF2B5EF4-FFF2-40B4-BE49-F238E27FC236}">
                <a16:creationId xmlns:a16="http://schemas.microsoft.com/office/drawing/2014/main" id="{9E28A5E1-A922-4120-B1CA-6256FA6397DF}"/>
              </a:ext>
            </a:extLst>
          </p:cNvPr>
          <p:cNvPicPr preferRelativeResize="0"/>
          <p:nvPr/>
        </p:nvPicPr>
        <p:blipFill>
          <a:blip r:embed="rId3">
            <a:alphaModFix amt="38000"/>
          </a:blip>
          <a:stretch>
            <a:fillRect/>
          </a:stretch>
        </p:blipFill>
        <p:spPr>
          <a:xfrm rot="5400000">
            <a:off x="3130248" y="-562365"/>
            <a:ext cx="2693795" cy="5274193"/>
          </a:xfrm>
          <a:prstGeom prst="rect">
            <a:avLst/>
          </a:prstGeom>
          <a:noFill/>
          <a:ln>
            <a:noFill/>
          </a:ln>
        </p:spPr>
      </p:pic>
      <p:sp>
        <p:nvSpPr>
          <p:cNvPr id="55" name="Google Shape;7204;p41"/>
          <p:cNvSpPr txBox="1">
            <a:spLocks/>
          </p:cNvSpPr>
          <p:nvPr/>
        </p:nvSpPr>
        <p:spPr>
          <a:xfrm>
            <a:off x="1411337" y="727834"/>
            <a:ext cx="5893800" cy="2622241"/>
          </a:xfrm>
          <a:prstGeom prst="rect">
            <a:avLst/>
          </a:prstGeom>
        </p:spPr>
        <p:txBody>
          <a:bodyPr spcFirstLastPara="1" vert="horz" wrap="square" lIns="91425" tIns="91425" rIns="91425" bIns="91425" rtlCol="0" anchor="ctr" anchorCtr="0">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buClrTx/>
              <a:buFontTx/>
            </a:pPr>
            <a:r>
              <a:rPr lang="en-US" sz="7200" b="1" i="1" dirty="0">
                <a:solidFill>
                  <a:schemeClr val="tx2"/>
                </a:solidFill>
              </a:rPr>
              <a:t>Lateral Neck Lumps</a:t>
            </a:r>
            <a:endParaRPr lang="en-US" b="1" i="1" dirty="0"/>
          </a:p>
        </p:txBody>
      </p:sp>
    </p:spTree>
    <p:extLst>
      <p:ext uri="{BB962C8B-B14F-4D97-AF65-F5344CB8AC3E}">
        <p14:creationId xmlns:p14="http://schemas.microsoft.com/office/powerpoint/2010/main" val="41171260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7208"/>
        <p:cNvGrpSpPr/>
        <p:nvPr/>
      </p:nvGrpSpPr>
      <p:grpSpPr>
        <a:xfrm>
          <a:off x="0" y="0"/>
          <a:ext cx="0" cy="0"/>
          <a:chOff x="0" y="0"/>
          <a:chExt cx="0" cy="0"/>
        </a:xfrm>
      </p:grpSpPr>
      <p:sp>
        <p:nvSpPr>
          <p:cNvPr id="7210" name="Google Shape;7210;p42"/>
          <p:cNvSpPr txBox="1">
            <a:spLocks noGrp="1"/>
          </p:cNvSpPr>
          <p:nvPr>
            <p:ph type="body" idx="1"/>
          </p:nvPr>
        </p:nvSpPr>
        <p:spPr>
          <a:xfrm>
            <a:off x="0" y="714393"/>
            <a:ext cx="6430298" cy="3444000"/>
          </a:xfrm>
          <a:prstGeom prst="rect">
            <a:avLst/>
          </a:prstGeom>
        </p:spPr>
        <p:txBody>
          <a:bodyPr spcFirstLastPara="1" wrap="square" lIns="91425" tIns="91425" rIns="91425" bIns="91425" anchor="t" anchorCtr="0">
            <a:noAutofit/>
          </a:bodyPr>
          <a:lstStyle/>
          <a:p>
            <a:pPr marL="133350" indent="0">
              <a:buNone/>
            </a:pPr>
            <a:r>
              <a:rPr lang="en-US" sz="2000" dirty="0"/>
              <a:t>- In carotid triangle </a:t>
            </a:r>
          </a:p>
          <a:p>
            <a:pPr marL="133350" indent="0">
              <a:buNone/>
            </a:pPr>
            <a:r>
              <a:rPr lang="en-US" sz="2000" dirty="0"/>
              <a:t>- It may lead to formation of a branchial </a:t>
            </a:r>
            <a:r>
              <a:rPr lang="en-US" sz="2000" u="sng" dirty="0"/>
              <a:t>sinus or fistula</a:t>
            </a:r>
          </a:p>
          <a:p>
            <a:pPr marL="133350" indent="0">
              <a:buNone/>
            </a:pPr>
            <a:r>
              <a:rPr lang="en-US" sz="2000" dirty="0"/>
              <a:t>- Usually lined by </a:t>
            </a:r>
            <a:r>
              <a:rPr lang="en-US" sz="2000" u="sng" dirty="0"/>
              <a:t>stratified squamous epithelium</a:t>
            </a:r>
            <a:r>
              <a:rPr lang="en-US" sz="2000" dirty="0"/>
              <a:t>, and contains thick, turbid fluid full of cholesterol crystals</a:t>
            </a:r>
          </a:p>
          <a:p>
            <a:pPr marL="133350" indent="0">
              <a:buNone/>
            </a:pPr>
            <a:r>
              <a:rPr lang="en-US" sz="2000" dirty="0"/>
              <a:t>- The cyst usually presents in the upper neck in early or middle adulthood and is found at the junction of the upper third and middle third of the </a:t>
            </a:r>
            <a:r>
              <a:rPr lang="en-US" sz="2000" dirty="0" err="1"/>
              <a:t>sternomastoid</a:t>
            </a:r>
            <a:r>
              <a:rPr lang="en-US" sz="2000" dirty="0"/>
              <a:t> muscle at its anterior border</a:t>
            </a:r>
          </a:p>
          <a:p>
            <a:pPr marL="133350" indent="0">
              <a:buNone/>
            </a:pPr>
            <a:r>
              <a:rPr lang="en-US" sz="2000" dirty="0"/>
              <a:t>- These anomalies usually present in the first decade of life but may go undetected until adulthood </a:t>
            </a:r>
          </a:p>
          <a:p>
            <a:pPr marL="171450" lvl="0" indent="-171450" algn="ctr" rtl="0">
              <a:spcBef>
                <a:spcPts val="0"/>
              </a:spcBef>
              <a:spcAft>
                <a:spcPts val="0"/>
              </a:spcAft>
              <a:buFont typeface="Arial" panose="020B0604020202020204" pitchFamily="34" charset="0"/>
              <a:buChar char="•"/>
            </a:pPr>
            <a:endParaRPr sz="1600" b="1" dirty="0"/>
          </a:p>
        </p:txBody>
      </p:sp>
      <p:sp>
        <p:nvSpPr>
          <p:cNvPr id="7209" name="Google Shape;7209;p42"/>
          <p:cNvSpPr txBox="1">
            <a:spLocks noGrp="1"/>
          </p:cNvSpPr>
          <p:nvPr>
            <p:ph type="title"/>
          </p:nvPr>
        </p:nvSpPr>
        <p:spPr>
          <a:xfrm>
            <a:off x="713691" y="105507"/>
            <a:ext cx="7710900" cy="572700"/>
          </a:xfrm>
          <a:prstGeom prst="rect">
            <a:avLst/>
          </a:prstGeom>
        </p:spPr>
        <p:txBody>
          <a:bodyPr spcFirstLastPara="1" wrap="square" lIns="91425" tIns="91425" rIns="91425" bIns="91425" anchor="ctr" anchorCtr="0">
            <a:noAutofit/>
          </a:bodyPr>
          <a:lstStyle/>
          <a:p>
            <a:pPr lvl="0"/>
            <a:r>
              <a:rPr lang="en-US" sz="3600" b="1" i="1" u="sng" dirty="0">
                <a:solidFill>
                  <a:srgbClr val="FF0000"/>
                </a:solidFill>
                <a:latin typeface="+mn-lt"/>
              </a:rPr>
              <a:t>1.</a:t>
            </a:r>
            <a:r>
              <a:rPr lang="en-US" sz="3600" b="1" i="1" dirty="0">
                <a:solidFill>
                  <a:srgbClr val="FF0000"/>
                </a:solidFill>
                <a:latin typeface="+mn-lt"/>
              </a:rPr>
              <a:t> </a:t>
            </a:r>
            <a:r>
              <a:rPr lang="en-US" sz="3600" b="1" i="1" u="sng" dirty="0">
                <a:solidFill>
                  <a:srgbClr val="FF0000"/>
                </a:solidFill>
                <a:latin typeface="+mn-lt"/>
              </a:rPr>
              <a:t>Branchial Cleft Cyst</a:t>
            </a:r>
            <a:endParaRPr sz="3600" b="1" u="sng" dirty="0">
              <a:solidFill>
                <a:srgbClr val="FF0000"/>
              </a:solidFill>
              <a:latin typeface="+mn-lt"/>
            </a:endParaRPr>
          </a:p>
        </p:txBody>
      </p:sp>
      <p:pic>
        <p:nvPicPr>
          <p:cNvPr id="2" name="Picture 1"/>
          <p:cNvPicPr>
            <a:picLocks noChangeAspect="1"/>
          </p:cNvPicPr>
          <p:nvPr/>
        </p:nvPicPr>
        <p:blipFill>
          <a:blip r:embed="rId3"/>
          <a:stretch>
            <a:fillRect/>
          </a:stretch>
        </p:blipFill>
        <p:spPr>
          <a:xfrm>
            <a:off x="6430298" y="2032996"/>
            <a:ext cx="2713702" cy="2668984"/>
          </a:xfrm>
          <a:prstGeom prst="rect">
            <a:avLst/>
          </a:prstGeom>
        </p:spPr>
      </p:pic>
    </p:spTree>
    <p:extLst>
      <p:ext uri="{BB962C8B-B14F-4D97-AF65-F5344CB8AC3E}">
        <p14:creationId xmlns:p14="http://schemas.microsoft.com/office/powerpoint/2010/main" val="258315357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7301"/>
        <p:cNvGrpSpPr/>
        <p:nvPr/>
      </p:nvGrpSpPr>
      <p:grpSpPr>
        <a:xfrm>
          <a:off x="0" y="0"/>
          <a:ext cx="0" cy="0"/>
          <a:chOff x="0" y="0"/>
          <a:chExt cx="0" cy="0"/>
        </a:xfrm>
      </p:grpSpPr>
      <p:sp>
        <p:nvSpPr>
          <p:cNvPr id="7303" name="Google Shape;7303;p44"/>
          <p:cNvSpPr txBox="1">
            <a:spLocks noGrp="1"/>
          </p:cNvSpPr>
          <p:nvPr>
            <p:ph type="title"/>
          </p:nvPr>
        </p:nvSpPr>
        <p:spPr>
          <a:xfrm>
            <a:off x="410435" y="321523"/>
            <a:ext cx="5233500" cy="1265400"/>
          </a:xfrm>
          <a:prstGeom prst="rect">
            <a:avLst/>
          </a:prstGeom>
        </p:spPr>
        <p:txBody>
          <a:bodyPr spcFirstLastPara="1" wrap="square" lIns="91425" tIns="91425" rIns="91425" bIns="91425" anchor="ctr" anchorCtr="0">
            <a:noAutofit/>
          </a:bodyPr>
          <a:lstStyle/>
          <a:p>
            <a:pPr lvl="0" algn="l"/>
            <a:r>
              <a:rPr lang="en-US" sz="3200" b="1" i="1" u="sng" dirty="0">
                <a:solidFill>
                  <a:srgbClr val="0070C0"/>
                </a:solidFill>
                <a:latin typeface="+mn-lt"/>
              </a:rPr>
              <a:t>Embryology: </a:t>
            </a:r>
            <a:endParaRPr sz="3200" b="1" i="1" u="sng" dirty="0">
              <a:solidFill>
                <a:srgbClr val="0070C0"/>
              </a:solidFill>
              <a:latin typeface="+mn-lt"/>
            </a:endParaRPr>
          </a:p>
        </p:txBody>
      </p:sp>
      <p:sp>
        <p:nvSpPr>
          <p:cNvPr id="7304" name="Google Shape;7304;p44"/>
          <p:cNvSpPr txBox="1">
            <a:spLocks noGrp="1"/>
          </p:cNvSpPr>
          <p:nvPr>
            <p:ph type="body" idx="1"/>
          </p:nvPr>
        </p:nvSpPr>
        <p:spPr>
          <a:xfrm>
            <a:off x="0" y="1484844"/>
            <a:ext cx="5292300" cy="2635045"/>
          </a:xfrm>
          <a:prstGeom prst="rect">
            <a:avLst/>
          </a:prstGeom>
        </p:spPr>
        <p:txBody>
          <a:bodyPr spcFirstLastPara="1" wrap="square" lIns="91425" tIns="91425" rIns="91425" bIns="91425" anchor="t" anchorCtr="0">
            <a:noAutofit/>
          </a:bodyPr>
          <a:lstStyle/>
          <a:p>
            <a:pPr algn="l">
              <a:lnSpc>
                <a:spcPct val="90000"/>
              </a:lnSpc>
            </a:pPr>
            <a:r>
              <a:rPr lang="en-US" dirty="0"/>
              <a:t>In the 4th week of fetal development, 4  grooves can be seen on outer side of branchial arches. They are called branchial clefts. By the 7th week they fully involute contributing to the formation of various head and neck structures</a:t>
            </a:r>
          </a:p>
          <a:p>
            <a:pPr algn="l">
              <a:lnSpc>
                <a:spcPct val="90000"/>
              </a:lnSpc>
            </a:pPr>
            <a:endParaRPr lang="en-US" dirty="0"/>
          </a:p>
          <a:p>
            <a:pPr algn="l">
              <a:lnSpc>
                <a:spcPct val="90000"/>
              </a:lnSpc>
            </a:pPr>
            <a:r>
              <a:rPr lang="en-US" dirty="0"/>
              <a:t>Normally they obliterate</a:t>
            </a:r>
          </a:p>
          <a:p>
            <a:pPr algn="l">
              <a:lnSpc>
                <a:spcPct val="90000"/>
              </a:lnSpc>
            </a:pPr>
            <a:endParaRPr lang="en-US" dirty="0"/>
          </a:p>
          <a:p>
            <a:pPr algn="l">
              <a:lnSpc>
                <a:spcPct val="90000"/>
              </a:lnSpc>
            </a:pPr>
            <a:r>
              <a:rPr lang="en-US" dirty="0"/>
              <a:t>If not, </a:t>
            </a:r>
            <a:r>
              <a:rPr lang="en-US" u="sng" dirty="0"/>
              <a:t>the remnants of the second branchial cleft causes this anomaly </a:t>
            </a:r>
          </a:p>
          <a:p>
            <a:pPr algn="l">
              <a:lnSpc>
                <a:spcPct val="90000"/>
              </a:lnSpc>
            </a:pPr>
            <a:endParaRPr lang="en-US" u="sng" dirty="0"/>
          </a:p>
          <a:p>
            <a:pPr algn="l">
              <a:lnSpc>
                <a:spcPct val="90000"/>
              </a:lnSpc>
            </a:pPr>
            <a:r>
              <a:rPr lang="en-US" dirty="0"/>
              <a:t>Tract is open into </a:t>
            </a:r>
            <a:r>
              <a:rPr lang="en-US" dirty="0" err="1"/>
              <a:t>supratonsillar</a:t>
            </a:r>
            <a:r>
              <a:rPr lang="en-US" dirty="0"/>
              <a:t> above the tonsil fossa </a:t>
            </a:r>
          </a:p>
          <a:p>
            <a:pPr algn="l">
              <a:lnSpc>
                <a:spcPct val="90000"/>
              </a:lnSpc>
            </a:pP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2276" y="656216"/>
            <a:ext cx="3486150" cy="42923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3750394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7308"/>
        <p:cNvGrpSpPr/>
        <p:nvPr/>
      </p:nvGrpSpPr>
      <p:grpSpPr>
        <a:xfrm>
          <a:off x="0" y="0"/>
          <a:ext cx="0" cy="0"/>
          <a:chOff x="0" y="0"/>
          <a:chExt cx="0" cy="0"/>
        </a:xfrm>
      </p:grpSpPr>
      <p:sp>
        <p:nvSpPr>
          <p:cNvPr id="7313" name="Google Shape;7313;p45"/>
          <p:cNvSpPr txBox="1">
            <a:spLocks noGrp="1"/>
          </p:cNvSpPr>
          <p:nvPr>
            <p:ph type="body" idx="1"/>
          </p:nvPr>
        </p:nvSpPr>
        <p:spPr>
          <a:xfrm>
            <a:off x="-267332" y="199188"/>
            <a:ext cx="5183461" cy="2389957"/>
          </a:xfrm>
          <a:prstGeom prst="rect">
            <a:avLst/>
          </a:prstGeom>
        </p:spPr>
        <p:txBody>
          <a:bodyPr spcFirstLastPara="1" wrap="square" lIns="91425" tIns="91425" rIns="91425" bIns="91425" anchor="t" anchorCtr="0">
            <a:noAutofit/>
          </a:bodyPr>
          <a:lstStyle/>
          <a:p>
            <a:pPr lvl="1"/>
            <a:r>
              <a:rPr lang="en-US" sz="2400" dirty="0"/>
              <a:t>Other types of branchial cysts are </a:t>
            </a:r>
            <a:r>
              <a:rPr lang="en-US" sz="2400" b="1" dirty="0"/>
              <a:t>rare</a:t>
            </a:r>
            <a:r>
              <a:rPr lang="en-US" sz="2400" dirty="0"/>
              <a:t>. </a:t>
            </a:r>
          </a:p>
          <a:p>
            <a:pPr lvl="1"/>
            <a:r>
              <a:rPr lang="en-US" sz="2400" dirty="0"/>
              <a:t>2</a:t>
            </a:r>
            <a:r>
              <a:rPr lang="en-US" sz="2400" baseline="30000" dirty="0"/>
              <a:t>nd</a:t>
            </a:r>
            <a:r>
              <a:rPr lang="en-US" sz="2400" dirty="0"/>
              <a:t> branchial cleft are the most common and it generally reaches up towards the tonsils.</a:t>
            </a:r>
          </a:p>
          <a:p>
            <a:pPr marL="457200" lvl="1" indent="0">
              <a:buNone/>
            </a:pPr>
            <a:endParaRPr lang="en-US" sz="2400" dirty="0">
              <a:solidFill>
                <a:schemeClr val="tx2"/>
              </a:solidFill>
            </a:endParaRP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4272" y="2589145"/>
            <a:ext cx="3431857" cy="25171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62242" y="98323"/>
            <a:ext cx="3555308" cy="2834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627704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8424" y="1181100"/>
            <a:ext cx="3364972" cy="378407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1621" y="1181102"/>
            <a:ext cx="3306380" cy="3784071"/>
          </a:xfrm>
          <a:prstGeom prst="rect">
            <a:avLst/>
          </a:prstGeom>
        </p:spPr>
      </p:pic>
      <p:sp>
        <p:nvSpPr>
          <p:cNvPr id="4" name="Rectangle 3"/>
          <p:cNvSpPr/>
          <p:nvPr/>
        </p:nvSpPr>
        <p:spPr>
          <a:xfrm>
            <a:off x="7752816" y="2063748"/>
            <a:ext cx="1391184" cy="738664"/>
          </a:xfrm>
          <a:prstGeom prst="rect">
            <a:avLst/>
          </a:prstGeom>
        </p:spPr>
        <p:txBody>
          <a:bodyPr wrap="square">
            <a:spAutoFit/>
          </a:bodyPr>
          <a:lstStyle/>
          <a:p>
            <a:pPr defTabSz="685783">
              <a:buClrTx/>
            </a:pPr>
            <a:r>
              <a:rPr lang="en-US" kern="1200" dirty="0">
                <a:solidFill>
                  <a:srgbClr val="464653"/>
                </a:solidFill>
                <a:latin typeface="Gill Sans MT"/>
              </a:rPr>
              <a:t>2) Superiorly: The body of the mandible</a:t>
            </a:r>
            <a:endParaRPr lang="ar-JO" kern="1200" dirty="0">
              <a:solidFill>
                <a:prstClr val="black"/>
              </a:solidFill>
              <a:latin typeface="Gill Sans MT"/>
            </a:endParaRPr>
          </a:p>
        </p:txBody>
      </p:sp>
      <p:sp>
        <p:nvSpPr>
          <p:cNvPr id="8" name="Rectangle 7"/>
          <p:cNvSpPr/>
          <p:nvPr/>
        </p:nvSpPr>
        <p:spPr>
          <a:xfrm>
            <a:off x="5342397" y="728761"/>
            <a:ext cx="2520111" cy="284691"/>
          </a:xfrm>
          <a:prstGeom prst="rect">
            <a:avLst/>
          </a:prstGeom>
        </p:spPr>
        <p:txBody>
          <a:bodyPr wrap="none" lIns="68579" tIns="34289" rIns="68579" bIns="34289">
            <a:spAutoFit/>
          </a:bodyPr>
          <a:lstStyle/>
          <a:p>
            <a:pPr defTabSz="685783">
              <a:buClrTx/>
            </a:pPr>
            <a:r>
              <a:rPr lang="en-US" kern="1200" dirty="0">
                <a:solidFill>
                  <a:srgbClr val="464653"/>
                </a:solidFill>
                <a:latin typeface="Gill Sans MT"/>
                <a:ea typeface="+mn-ea"/>
                <a:cs typeface="+mn-cs"/>
              </a:rPr>
              <a:t>1) Laterally: Sternocleidomastoid</a:t>
            </a:r>
            <a:endParaRPr lang="ar-JO" kern="1200" dirty="0">
              <a:solidFill>
                <a:prstClr val="black"/>
              </a:solidFill>
              <a:latin typeface="Gill Sans MT"/>
              <a:ea typeface="+mn-ea"/>
            </a:endParaRPr>
          </a:p>
        </p:txBody>
      </p:sp>
      <p:sp>
        <p:nvSpPr>
          <p:cNvPr id="9" name="Rectangle 8"/>
          <p:cNvSpPr/>
          <p:nvPr/>
        </p:nvSpPr>
        <p:spPr>
          <a:xfrm>
            <a:off x="5269964" y="89220"/>
            <a:ext cx="2819400" cy="441462"/>
          </a:xfrm>
          <a:prstGeom prst="rect">
            <a:avLst/>
          </a:prstGeom>
          <a:solidFill>
            <a:srgbClr val="D36373"/>
          </a:solidFill>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spcCol="0" rtlCol="1" anchor="ctr"/>
          <a:lstStyle/>
          <a:p>
            <a:pPr algn="ctr" defTabSz="685783">
              <a:buClrTx/>
            </a:pPr>
            <a:r>
              <a:rPr lang="en-US" sz="2100" kern="1200" dirty="0">
                <a:solidFill>
                  <a:srgbClr val="DDE9EC">
                    <a:lumMod val="10000"/>
                  </a:srgbClr>
                </a:solidFill>
                <a:latin typeface="Agency FB" pitchFamily="34" charset="0"/>
              </a:rPr>
              <a:t>Anterior Triangle Boundaries:</a:t>
            </a:r>
          </a:p>
        </p:txBody>
      </p:sp>
      <p:sp>
        <p:nvSpPr>
          <p:cNvPr id="10" name="Rectangle 9"/>
          <p:cNvSpPr/>
          <p:nvPr/>
        </p:nvSpPr>
        <p:spPr>
          <a:xfrm>
            <a:off x="79513" y="79514"/>
            <a:ext cx="3091070" cy="424899"/>
          </a:xfrm>
          <a:prstGeom prst="rect">
            <a:avLst/>
          </a:prstGeom>
          <a:solidFill>
            <a:srgbClr val="D36373"/>
          </a:solidFill>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spcCol="0" rtlCol="1" anchor="ctr"/>
          <a:lstStyle/>
          <a:p>
            <a:pPr defTabSz="685783">
              <a:buClrTx/>
            </a:pPr>
            <a:r>
              <a:rPr lang="en-US" sz="2400" kern="1200" dirty="0">
                <a:solidFill>
                  <a:prstClr val="black"/>
                </a:solidFill>
                <a:latin typeface="Agency FB" pitchFamily="34" charset="0"/>
              </a:rPr>
              <a:t>Posterior Triangle Boundaries:</a:t>
            </a:r>
          </a:p>
        </p:txBody>
      </p:sp>
      <p:sp>
        <p:nvSpPr>
          <p:cNvPr id="7" name="Rectangle 6"/>
          <p:cNvSpPr/>
          <p:nvPr/>
        </p:nvSpPr>
        <p:spPr>
          <a:xfrm>
            <a:off x="7489257" y="3880884"/>
            <a:ext cx="1580315" cy="523220"/>
          </a:xfrm>
          <a:prstGeom prst="rect">
            <a:avLst/>
          </a:prstGeom>
        </p:spPr>
        <p:txBody>
          <a:bodyPr wrap="square">
            <a:spAutoFit/>
          </a:bodyPr>
          <a:lstStyle/>
          <a:p>
            <a:pPr defTabSz="685783">
              <a:buClrTx/>
            </a:pPr>
            <a:r>
              <a:rPr lang="en-US" kern="1200" dirty="0">
                <a:solidFill>
                  <a:srgbClr val="464653"/>
                </a:solidFill>
                <a:latin typeface="Gill Sans MT"/>
              </a:rPr>
              <a:t> 3) Anteriorly: The midline of the neck</a:t>
            </a:r>
            <a:endParaRPr lang="ar-JO" kern="1200" dirty="0">
              <a:solidFill>
                <a:prstClr val="black"/>
              </a:solidFill>
              <a:latin typeface="Gill Sans MT"/>
            </a:endParaRPr>
          </a:p>
        </p:txBody>
      </p:sp>
      <p:sp>
        <p:nvSpPr>
          <p:cNvPr id="11" name="Rectangle 10"/>
          <p:cNvSpPr/>
          <p:nvPr/>
        </p:nvSpPr>
        <p:spPr>
          <a:xfrm>
            <a:off x="0" y="1181100"/>
            <a:ext cx="2948113" cy="523220"/>
          </a:xfrm>
          <a:prstGeom prst="rect">
            <a:avLst/>
          </a:prstGeom>
        </p:spPr>
        <p:txBody>
          <a:bodyPr wrap="square">
            <a:spAutoFit/>
          </a:bodyPr>
          <a:lstStyle/>
          <a:p>
            <a:r>
              <a:rPr lang="en-US" kern="1200" dirty="0">
                <a:solidFill>
                  <a:prstClr val="black"/>
                </a:solidFill>
                <a:latin typeface="Gill Sans MT"/>
              </a:rPr>
              <a:t>1) Anteriorly: Posterior  border of Sternocleidomastoid</a:t>
            </a:r>
            <a:endParaRPr lang="ar-JO" dirty="0"/>
          </a:p>
        </p:txBody>
      </p:sp>
      <p:sp>
        <p:nvSpPr>
          <p:cNvPr id="12" name="Rectangle 11"/>
          <p:cNvSpPr/>
          <p:nvPr/>
        </p:nvSpPr>
        <p:spPr>
          <a:xfrm>
            <a:off x="79512" y="2165122"/>
            <a:ext cx="2230189" cy="523220"/>
          </a:xfrm>
          <a:prstGeom prst="rect">
            <a:avLst/>
          </a:prstGeom>
        </p:spPr>
        <p:txBody>
          <a:bodyPr wrap="square">
            <a:spAutoFit/>
          </a:bodyPr>
          <a:lstStyle/>
          <a:p>
            <a:pPr defTabSz="685783">
              <a:buClrTx/>
            </a:pPr>
            <a:r>
              <a:rPr lang="en-US" kern="1200" dirty="0">
                <a:solidFill>
                  <a:prstClr val="black"/>
                </a:solidFill>
                <a:latin typeface="Gill Sans MT"/>
              </a:rPr>
              <a:t> 2) Posteriorly: Anterior border of Trapezius.</a:t>
            </a:r>
          </a:p>
        </p:txBody>
      </p:sp>
      <p:sp>
        <p:nvSpPr>
          <p:cNvPr id="13" name="Rectangle 12"/>
          <p:cNvSpPr/>
          <p:nvPr/>
        </p:nvSpPr>
        <p:spPr>
          <a:xfrm>
            <a:off x="0" y="3336399"/>
            <a:ext cx="2081278" cy="523220"/>
          </a:xfrm>
          <a:prstGeom prst="rect">
            <a:avLst/>
          </a:prstGeom>
        </p:spPr>
        <p:txBody>
          <a:bodyPr wrap="square">
            <a:spAutoFit/>
          </a:bodyPr>
          <a:lstStyle/>
          <a:p>
            <a:pPr defTabSz="685783">
              <a:buClrTx/>
            </a:pPr>
            <a:r>
              <a:rPr lang="en-US" kern="1200" dirty="0">
                <a:solidFill>
                  <a:prstClr val="black"/>
                </a:solidFill>
                <a:latin typeface="Gill Sans MT"/>
              </a:rPr>
              <a:t>3) Inferiorly: Middle 1/3 of the Clavicle</a:t>
            </a:r>
            <a:endParaRPr lang="ar-JO" kern="1200" dirty="0">
              <a:solidFill>
                <a:prstClr val="black"/>
              </a:solidFill>
              <a:latin typeface="Gill Sans MT"/>
            </a:endParaRPr>
          </a:p>
        </p:txBody>
      </p:sp>
      <p:cxnSp>
        <p:nvCxnSpPr>
          <p:cNvPr id="15" name="Straight Arrow Connector 14"/>
          <p:cNvCxnSpPr/>
          <p:nvPr/>
        </p:nvCxnSpPr>
        <p:spPr>
          <a:xfrm flipH="1" flipV="1">
            <a:off x="1796902" y="1704320"/>
            <a:ext cx="1025598" cy="1091745"/>
          </a:xfrm>
          <a:prstGeom prst="straightConnector1">
            <a:avLst/>
          </a:prstGeom>
          <a:ln w="28575">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flipV="1">
            <a:off x="1643571" y="2688342"/>
            <a:ext cx="993303" cy="387626"/>
          </a:xfrm>
          <a:prstGeom prst="straightConnector1">
            <a:avLst/>
          </a:prstGeom>
          <a:ln w="28575">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flipV="1">
            <a:off x="1474056" y="3700130"/>
            <a:ext cx="1368521" cy="423900"/>
          </a:xfrm>
          <a:prstGeom prst="straightConnector1">
            <a:avLst/>
          </a:prstGeom>
          <a:ln w="28575">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H="1" flipV="1">
            <a:off x="5743576" y="1005760"/>
            <a:ext cx="375284" cy="1529531"/>
          </a:xfrm>
          <a:prstGeom prst="straightConnector1">
            <a:avLst/>
          </a:prstGeom>
          <a:ln w="1905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7002697" y="2641972"/>
            <a:ext cx="750119" cy="271541"/>
          </a:xfrm>
          <a:prstGeom prst="straightConnector1">
            <a:avLst/>
          </a:prstGeom>
          <a:ln w="28575">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6939959" y="3598009"/>
            <a:ext cx="685952" cy="295275"/>
          </a:xfrm>
          <a:prstGeom prst="straightConnector1">
            <a:avLst/>
          </a:prstGeom>
          <a:ln w="28575">
            <a:solidFill>
              <a:srgbClr val="00206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854557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7319"/>
        <p:cNvGrpSpPr/>
        <p:nvPr/>
      </p:nvGrpSpPr>
      <p:grpSpPr>
        <a:xfrm>
          <a:off x="0" y="0"/>
          <a:ext cx="0" cy="0"/>
          <a:chOff x="0" y="0"/>
          <a:chExt cx="0" cy="0"/>
        </a:xfrm>
      </p:grpSpPr>
      <p:sp>
        <p:nvSpPr>
          <p:cNvPr id="7320" name="Google Shape;7320;p46"/>
          <p:cNvSpPr txBox="1">
            <a:spLocks noGrp="1"/>
          </p:cNvSpPr>
          <p:nvPr>
            <p:ph type="subTitle" idx="1"/>
          </p:nvPr>
        </p:nvSpPr>
        <p:spPr>
          <a:xfrm>
            <a:off x="205124" y="353290"/>
            <a:ext cx="8358772" cy="2979844"/>
          </a:xfrm>
          <a:prstGeom prst="rect">
            <a:avLst/>
          </a:prstGeom>
        </p:spPr>
        <p:txBody>
          <a:bodyPr spcFirstLastPara="1" wrap="square" lIns="91425" tIns="91425" rIns="91425" bIns="91425" anchor="ctr" anchorCtr="0">
            <a:noAutofit/>
          </a:bodyPr>
          <a:lstStyle/>
          <a:p>
            <a:pPr marL="476250" indent="-342900" algn="l">
              <a:buFont typeface="Arial" panose="020B0604020202020204" pitchFamily="34" charset="0"/>
              <a:buChar char="•"/>
            </a:pPr>
            <a:r>
              <a:rPr lang="en-GB" sz="2000" dirty="0"/>
              <a:t>Often asymptomatic</a:t>
            </a:r>
          </a:p>
          <a:p>
            <a:pPr marL="476250" indent="-342900" algn="l">
              <a:buFont typeface="Arial" panose="020B0604020202020204" pitchFamily="34" charset="0"/>
              <a:buChar char="•"/>
            </a:pPr>
            <a:r>
              <a:rPr lang="en-GB" sz="2000" dirty="0"/>
              <a:t>The most concerning symptoms include dysphagia, dyspnoea, and stridor (due to cyst compression of the upper airway)</a:t>
            </a:r>
          </a:p>
          <a:p>
            <a:pPr marL="476250" indent="-342900" algn="l">
              <a:buFont typeface="Arial" panose="020B0604020202020204" pitchFamily="34" charset="0"/>
              <a:buChar char="•"/>
            </a:pPr>
            <a:r>
              <a:rPr lang="en-GB" sz="2000" dirty="0"/>
              <a:t>Can often become tender ,enlarged or inflamed with superinfection or abscess formation during episodes of upper respiratory tract infections</a:t>
            </a:r>
          </a:p>
          <a:p>
            <a:pPr marL="476250" indent="-342900" algn="l">
              <a:buFont typeface="Arial" panose="020B0604020202020204" pitchFamily="34" charset="0"/>
              <a:buChar char="•"/>
            </a:pPr>
            <a:r>
              <a:rPr lang="en-GB" sz="2000" dirty="0"/>
              <a:t>Cystic lesions are more common than fistulae, but they usually present later (usually in the second decade of life).</a:t>
            </a:r>
          </a:p>
        </p:txBody>
      </p:sp>
      <p:sp>
        <p:nvSpPr>
          <p:cNvPr id="7321" name="Google Shape;7321;p46"/>
          <p:cNvSpPr txBox="1">
            <a:spLocks noGrp="1"/>
          </p:cNvSpPr>
          <p:nvPr>
            <p:ph type="ctrTitle"/>
          </p:nvPr>
        </p:nvSpPr>
        <p:spPr>
          <a:xfrm>
            <a:off x="423254" y="182036"/>
            <a:ext cx="2825100" cy="461700"/>
          </a:xfrm>
          <a:prstGeom prst="rect">
            <a:avLst/>
          </a:prstGeom>
        </p:spPr>
        <p:txBody>
          <a:bodyPr spcFirstLastPara="1" wrap="square" lIns="91425" tIns="91425" rIns="91425" bIns="91425" anchor="ctr" anchorCtr="0">
            <a:noAutofit/>
          </a:bodyPr>
          <a:lstStyle/>
          <a:p>
            <a:pPr lvl="0" algn="l"/>
            <a:r>
              <a:rPr lang="en-US" sz="3200" b="1" dirty="0">
                <a:solidFill>
                  <a:srgbClr val="0070C0"/>
                </a:solidFill>
                <a:latin typeface="+mn-lt"/>
              </a:rPr>
              <a:t>History: </a:t>
            </a:r>
            <a:endParaRPr sz="3200" b="1" dirty="0">
              <a:solidFill>
                <a:srgbClr val="0070C0"/>
              </a:solidFill>
              <a:latin typeface="+mn-lt"/>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4780" y="2959508"/>
            <a:ext cx="3860884" cy="2094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6258231" y="3716395"/>
            <a:ext cx="2163097" cy="954107"/>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US" dirty="0"/>
              <a:t>On swallowing the opening of the fistula is elevated forming a cutaneous dimpling</a:t>
            </a:r>
          </a:p>
        </p:txBody>
      </p:sp>
    </p:spTree>
    <p:extLst>
      <p:ext uri="{BB962C8B-B14F-4D97-AF65-F5344CB8AC3E}">
        <p14:creationId xmlns:p14="http://schemas.microsoft.com/office/powerpoint/2010/main" val="54148674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7358"/>
        <p:cNvGrpSpPr/>
        <p:nvPr/>
      </p:nvGrpSpPr>
      <p:grpSpPr>
        <a:xfrm>
          <a:off x="0" y="0"/>
          <a:ext cx="0" cy="0"/>
          <a:chOff x="0" y="0"/>
          <a:chExt cx="0" cy="0"/>
        </a:xfrm>
      </p:grpSpPr>
      <p:sp>
        <p:nvSpPr>
          <p:cNvPr id="7362" name="Google Shape;7362;p47"/>
          <p:cNvSpPr txBox="1">
            <a:spLocks noGrp="1"/>
          </p:cNvSpPr>
          <p:nvPr>
            <p:ph type="subTitle" idx="1"/>
          </p:nvPr>
        </p:nvSpPr>
        <p:spPr>
          <a:xfrm>
            <a:off x="132696" y="776093"/>
            <a:ext cx="8539356" cy="2944362"/>
          </a:xfrm>
          <a:prstGeom prst="rect">
            <a:avLst/>
          </a:prstGeom>
        </p:spPr>
        <p:txBody>
          <a:bodyPr spcFirstLastPara="1" wrap="square" lIns="91425" tIns="91425" rIns="91425" bIns="91425" anchor="ctr" anchorCtr="0">
            <a:noAutofit/>
          </a:bodyPr>
          <a:lstStyle/>
          <a:p>
            <a:pPr algn="l">
              <a:buFont typeface="Arial" panose="020B0604020202020204" pitchFamily="34" charset="0"/>
              <a:buChar char="•"/>
            </a:pPr>
            <a:r>
              <a:rPr lang="en-US" sz="2000" dirty="0"/>
              <a:t>Fluctuant swelling that </a:t>
            </a:r>
            <a:r>
              <a:rPr lang="en-US" sz="2000" u="sng" dirty="0"/>
              <a:t>may </a:t>
            </a:r>
            <a:r>
              <a:rPr lang="en-US" sz="2000" u="sng" dirty="0" err="1"/>
              <a:t>transilluminate</a:t>
            </a:r>
            <a:r>
              <a:rPr lang="en-US" sz="2000" u="sng" dirty="0"/>
              <a:t> </a:t>
            </a:r>
            <a:r>
              <a:rPr lang="en-US" sz="2000" dirty="0"/>
              <a:t>and is often </a:t>
            </a:r>
            <a:r>
              <a:rPr lang="en-US" sz="2000" u="sng" dirty="0"/>
              <a:t>soft </a:t>
            </a:r>
            <a:r>
              <a:rPr lang="en-US" sz="2000" dirty="0"/>
              <a:t>in its early stages so that it may be </a:t>
            </a:r>
            <a:r>
              <a:rPr lang="en-US" sz="2000" u="sng" dirty="0"/>
              <a:t>difficult to palpate.</a:t>
            </a:r>
          </a:p>
          <a:p>
            <a:pPr algn="l">
              <a:buFont typeface="Arial" panose="020B0604020202020204" pitchFamily="34" charset="0"/>
              <a:buChar char="•"/>
            </a:pPr>
            <a:r>
              <a:rPr lang="en-US" sz="2000" u="sng" dirty="0"/>
              <a:t>solitary, painless</a:t>
            </a:r>
            <a:r>
              <a:rPr lang="en-GB" sz="2000" dirty="0"/>
              <a:t>.</a:t>
            </a:r>
            <a:endParaRPr lang="en-US" sz="2000" dirty="0"/>
          </a:p>
          <a:p>
            <a:pPr algn="l">
              <a:buFont typeface="Arial" panose="020B0604020202020204" pitchFamily="34" charset="0"/>
              <a:buChar char="•"/>
            </a:pPr>
            <a:r>
              <a:rPr lang="en-US" sz="2000" dirty="0"/>
              <a:t>If the cyst becomes infected, </a:t>
            </a:r>
          </a:p>
          <a:p>
            <a:pPr marL="0" indent="0" algn="l"/>
            <a:r>
              <a:rPr lang="en-US" sz="2000" dirty="0"/>
              <a:t>   it becomes </a:t>
            </a:r>
            <a:r>
              <a:rPr lang="en-US" sz="2000" u="sng" dirty="0"/>
              <a:t>erythematous and tender.</a:t>
            </a:r>
          </a:p>
          <a:p>
            <a:pPr algn="l">
              <a:buFont typeface="Arial" panose="020B0604020202020204" pitchFamily="34" charset="0"/>
              <a:buChar char="•"/>
            </a:pPr>
            <a:r>
              <a:rPr lang="en-US" sz="2000" dirty="0"/>
              <a:t>On occasions, it may be difficult to </a:t>
            </a:r>
          </a:p>
          <a:p>
            <a:pPr marL="0" indent="0" algn="l"/>
            <a:r>
              <a:rPr lang="en-US" sz="2000" dirty="0"/>
              <a:t>   differentiate from a tuberculous </a:t>
            </a:r>
          </a:p>
          <a:p>
            <a:pPr marL="0" indent="0" algn="l"/>
            <a:r>
              <a:rPr lang="en-US" sz="2000" dirty="0"/>
              <a:t>   abscess</a:t>
            </a:r>
            <a:r>
              <a:rPr lang="ar-JO" sz="2000" dirty="0"/>
              <a:t> </a:t>
            </a:r>
            <a:r>
              <a:rPr lang="en-US" sz="2000" dirty="0"/>
              <a:t>as it could be </a:t>
            </a:r>
            <a:r>
              <a:rPr lang="en-US" sz="2000" dirty="0" err="1"/>
              <a:t>supracalviculer</a:t>
            </a:r>
            <a:endParaRPr lang="ar-JO" sz="2000" dirty="0"/>
          </a:p>
        </p:txBody>
      </p:sp>
      <p:sp>
        <p:nvSpPr>
          <p:cNvPr id="7361" name="Google Shape;7361;p47"/>
          <p:cNvSpPr txBox="1">
            <a:spLocks noGrp="1"/>
          </p:cNvSpPr>
          <p:nvPr>
            <p:ph type="title"/>
          </p:nvPr>
        </p:nvSpPr>
        <p:spPr>
          <a:xfrm>
            <a:off x="0" y="0"/>
            <a:ext cx="4845520" cy="776093"/>
          </a:xfrm>
          <a:prstGeom prst="rect">
            <a:avLst/>
          </a:prstGeom>
        </p:spPr>
        <p:txBody>
          <a:bodyPr spcFirstLastPara="1" wrap="square" lIns="91425" tIns="91425" rIns="91425" bIns="91425" anchor="ctr" anchorCtr="0">
            <a:noAutofit/>
          </a:bodyPr>
          <a:lstStyle/>
          <a:p>
            <a:pPr lvl="0"/>
            <a:r>
              <a:rPr lang="en-US" sz="3200" b="1" i="1" dirty="0">
                <a:solidFill>
                  <a:srgbClr val="0070C0"/>
                </a:solidFill>
                <a:latin typeface="+mn-lt"/>
              </a:rPr>
              <a:t>Physical examination: </a:t>
            </a:r>
            <a:endParaRPr sz="3200" b="1" dirty="0">
              <a:solidFill>
                <a:srgbClr val="0070C0"/>
              </a:solidFill>
              <a:latin typeface="+mn-lt"/>
            </a:endParaRPr>
          </a:p>
        </p:txBody>
      </p:sp>
      <p:pic>
        <p:nvPicPr>
          <p:cNvPr id="2" name="Picture 1"/>
          <p:cNvPicPr>
            <a:picLocks noChangeAspect="1"/>
          </p:cNvPicPr>
          <p:nvPr/>
        </p:nvPicPr>
        <p:blipFill>
          <a:blip r:embed="rId3"/>
          <a:stretch>
            <a:fillRect/>
          </a:stretch>
        </p:blipFill>
        <p:spPr>
          <a:xfrm>
            <a:off x="5298881" y="1878253"/>
            <a:ext cx="3294513" cy="2871957"/>
          </a:xfrm>
          <a:prstGeom prst="rect">
            <a:avLst/>
          </a:prstGeom>
          <a:ln>
            <a:noFill/>
          </a:ln>
        </p:spPr>
      </p:pic>
    </p:spTree>
    <p:extLst>
      <p:ext uri="{BB962C8B-B14F-4D97-AF65-F5344CB8AC3E}">
        <p14:creationId xmlns:p14="http://schemas.microsoft.com/office/powerpoint/2010/main" val="147890196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7554"/>
        <p:cNvGrpSpPr/>
        <p:nvPr/>
      </p:nvGrpSpPr>
      <p:grpSpPr>
        <a:xfrm>
          <a:off x="0" y="0"/>
          <a:ext cx="0" cy="0"/>
          <a:chOff x="0" y="0"/>
          <a:chExt cx="0" cy="0"/>
        </a:xfrm>
      </p:grpSpPr>
      <p:sp>
        <p:nvSpPr>
          <p:cNvPr id="7557" name="Google Shape;7557;p51"/>
          <p:cNvSpPr txBox="1">
            <a:spLocks noGrp="1"/>
          </p:cNvSpPr>
          <p:nvPr>
            <p:ph type="subTitle" idx="1"/>
          </p:nvPr>
        </p:nvSpPr>
        <p:spPr>
          <a:xfrm>
            <a:off x="137160" y="1051561"/>
            <a:ext cx="8229600" cy="3931920"/>
          </a:xfrm>
          <a:prstGeom prst="rect">
            <a:avLst/>
          </a:prstGeom>
        </p:spPr>
        <p:txBody>
          <a:bodyPr spcFirstLastPara="1" wrap="square" lIns="91425" tIns="91425" rIns="91425" bIns="91425" anchor="ctr" anchorCtr="0">
            <a:noAutofit/>
          </a:bodyPr>
          <a:lstStyle/>
          <a:p>
            <a:pPr algn="l">
              <a:buFont typeface="Arial" panose="020B0604020202020204" pitchFamily="34" charset="0"/>
              <a:buChar char="•"/>
            </a:pPr>
            <a:r>
              <a:rPr lang="en-GB" sz="2400" dirty="0"/>
              <a:t>There is no specific laboratory test</a:t>
            </a:r>
          </a:p>
          <a:p>
            <a:pPr marL="933450" lvl="1" indent="-342900" algn="l">
              <a:buFont typeface="Arial" panose="020B0604020202020204" pitchFamily="34" charset="0"/>
              <a:buChar char="•"/>
            </a:pPr>
            <a:r>
              <a:rPr lang="en-GB" dirty="0"/>
              <a:t>Ultrasonography can be obtained to determine the cystic characteristics of the cyst (</a:t>
            </a:r>
            <a:r>
              <a:rPr lang="en-US" dirty="0"/>
              <a:t>useful in differentiating solid lesions, e.g. malignant lymph nodes from cystic lesions such as a branchial cyst).</a:t>
            </a:r>
            <a:endParaRPr lang="en-GB" dirty="0"/>
          </a:p>
          <a:p>
            <a:pPr marL="933450" lvl="1" indent="-342900" algn="l">
              <a:buFont typeface="Arial" panose="020B0604020202020204" pitchFamily="34" charset="0"/>
              <a:buChar char="•"/>
            </a:pPr>
            <a:r>
              <a:rPr lang="en-GB" dirty="0"/>
              <a:t>Contrast-enhanced CT will depict a cystic and enhanced mass in the neck.</a:t>
            </a:r>
          </a:p>
          <a:p>
            <a:pPr marL="933450" lvl="1" indent="-342900" algn="l">
              <a:buFont typeface="Arial" panose="020B0604020202020204" pitchFamily="34" charset="0"/>
              <a:buChar char="•"/>
            </a:pPr>
            <a:r>
              <a:rPr lang="en-GB" dirty="0"/>
              <a:t>MRI can be used for a finer resolution.</a:t>
            </a:r>
          </a:p>
          <a:p>
            <a:pPr marL="933450" lvl="1" indent="-342900" algn="l">
              <a:buFont typeface="Arial" panose="020B0604020202020204" pitchFamily="34" charset="0"/>
              <a:buChar char="•"/>
            </a:pPr>
            <a:r>
              <a:rPr lang="en-GB" dirty="0"/>
              <a:t>Fine-needle aspiration is helpful to distinguish a branchial cleft cyst from malignant neoplasm.</a:t>
            </a:r>
            <a:r>
              <a:rPr lang="en-US" dirty="0"/>
              <a:t> </a:t>
            </a:r>
            <a:br>
              <a:rPr lang="en-US" dirty="0"/>
            </a:br>
            <a:endParaRPr lang="en-GB" dirty="0"/>
          </a:p>
        </p:txBody>
      </p:sp>
      <p:sp>
        <p:nvSpPr>
          <p:cNvPr id="7556" name="Google Shape;7556;p51"/>
          <p:cNvSpPr txBox="1">
            <a:spLocks noGrp="1"/>
          </p:cNvSpPr>
          <p:nvPr>
            <p:ph type="title"/>
          </p:nvPr>
        </p:nvSpPr>
        <p:spPr>
          <a:xfrm>
            <a:off x="-194656" y="78816"/>
            <a:ext cx="3857100" cy="1482300"/>
          </a:xfrm>
          <a:prstGeom prst="rect">
            <a:avLst/>
          </a:prstGeom>
        </p:spPr>
        <p:txBody>
          <a:bodyPr spcFirstLastPara="1" wrap="square" lIns="91425" tIns="91425" rIns="91425" bIns="91425" anchor="ctr" anchorCtr="0">
            <a:noAutofit/>
          </a:bodyPr>
          <a:lstStyle/>
          <a:p>
            <a:pPr lvl="0"/>
            <a:r>
              <a:rPr lang="en-US" sz="3200" b="1" i="1" dirty="0">
                <a:solidFill>
                  <a:srgbClr val="0070C0"/>
                </a:solidFill>
                <a:latin typeface="+mn-lt"/>
              </a:rPr>
              <a:t>Investigation:</a:t>
            </a:r>
            <a:endParaRPr sz="3200" b="1" dirty="0">
              <a:solidFill>
                <a:srgbClr val="0070C0"/>
              </a:solidFill>
              <a:latin typeface="+mn-lt"/>
            </a:endParaRPr>
          </a:p>
        </p:txBody>
      </p:sp>
    </p:spTree>
    <p:extLst>
      <p:ext uri="{BB962C8B-B14F-4D97-AF65-F5344CB8AC3E}">
        <p14:creationId xmlns:p14="http://schemas.microsoft.com/office/powerpoint/2010/main" val="108048868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8057"/>
        <p:cNvGrpSpPr/>
        <p:nvPr/>
      </p:nvGrpSpPr>
      <p:grpSpPr>
        <a:xfrm>
          <a:off x="0" y="0"/>
          <a:ext cx="0" cy="0"/>
          <a:chOff x="0" y="0"/>
          <a:chExt cx="0" cy="0"/>
        </a:xfrm>
      </p:grpSpPr>
      <p:sp>
        <p:nvSpPr>
          <p:cNvPr id="8059" name="Google Shape;8059;p56"/>
          <p:cNvSpPr txBox="1">
            <a:spLocks noGrp="1"/>
          </p:cNvSpPr>
          <p:nvPr>
            <p:ph type="title"/>
          </p:nvPr>
        </p:nvSpPr>
        <p:spPr>
          <a:xfrm>
            <a:off x="737419" y="328684"/>
            <a:ext cx="4028498" cy="802025"/>
          </a:xfrm>
          <a:prstGeom prst="rect">
            <a:avLst/>
          </a:prstGeom>
        </p:spPr>
        <p:txBody>
          <a:bodyPr spcFirstLastPara="1" wrap="square" lIns="91425" tIns="91425" rIns="91425" bIns="91425" anchor="ctr" anchorCtr="0">
            <a:noAutofit/>
          </a:bodyPr>
          <a:lstStyle/>
          <a:p>
            <a:pPr lvl="0" algn="l"/>
            <a:r>
              <a:rPr lang="en-US" sz="3200" b="1" i="1" dirty="0">
                <a:solidFill>
                  <a:srgbClr val="0070C0"/>
                </a:solidFill>
                <a:latin typeface="+mn-lt"/>
              </a:rPr>
              <a:t>Treatment:</a:t>
            </a:r>
            <a:endParaRPr sz="3200" b="1" dirty="0">
              <a:solidFill>
                <a:srgbClr val="0070C0"/>
              </a:solidFill>
              <a:latin typeface="+mn-lt"/>
            </a:endParaRPr>
          </a:p>
        </p:txBody>
      </p:sp>
      <p:sp>
        <p:nvSpPr>
          <p:cNvPr id="2" name="TextBox 1"/>
          <p:cNvSpPr txBox="1"/>
          <p:nvPr/>
        </p:nvSpPr>
        <p:spPr>
          <a:xfrm>
            <a:off x="289560" y="1230161"/>
            <a:ext cx="7711440" cy="3170099"/>
          </a:xfrm>
          <a:prstGeom prst="rect">
            <a:avLst/>
          </a:prstGeom>
          <a:noFill/>
        </p:spPr>
        <p:txBody>
          <a:bodyPr wrap="square" rtlCol="0">
            <a:spAutoFit/>
          </a:bodyPr>
          <a:lstStyle/>
          <a:p>
            <a:pPr marL="342900" indent="-342900">
              <a:buFont typeface="Arial" panose="020B0604020202020204" pitchFamily="34" charset="0"/>
              <a:buChar char="•"/>
            </a:pPr>
            <a:r>
              <a:rPr lang="en-GB" sz="2000" dirty="0">
                <a:solidFill>
                  <a:schemeClr val="tx1"/>
                </a:solidFill>
              </a:rPr>
              <a:t>The treatment of a Branchial cleft cyst is </a:t>
            </a:r>
            <a:r>
              <a:rPr lang="en-GB" sz="2000" b="1" dirty="0">
                <a:solidFill>
                  <a:schemeClr val="tx1"/>
                </a:solidFill>
              </a:rPr>
              <a:t>surgical excision </a:t>
            </a:r>
            <a:r>
              <a:rPr lang="en-GB" sz="2000" dirty="0">
                <a:solidFill>
                  <a:schemeClr val="tx1"/>
                </a:solidFill>
              </a:rPr>
              <a:t>due to the risk of infection, further enlargement, or an extremely low risk of malignancy.</a:t>
            </a:r>
          </a:p>
          <a:p>
            <a:pPr marL="342900" indent="-342900">
              <a:buFont typeface="Arial" panose="020B0604020202020204" pitchFamily="34" charset="0"/>
              <a:buChar char="•"/>
            </a:pPr>
            <a:r>
              <a:rPr lang="en-GB" sz="2000" dirty="0">
                <a:solidFill>
                  <a:schemeClr val="tx1"/>
                </a:solidFill>
              </a:rPr>
              <a:t>You have to remove the whole duct because of recurrence </a:t>
            </a:r>
          </a:p>
          <a:p>
            <a:pPr marL="342900" indent="-342900">
              <a:buFont typeface="Arial" panose="020B0604020202020204" pitchFamily="34" charset="0"/>
              <a:buChar char="•"/>
            </a:pPr>
            <a:r>
              <a:rPr lang="en-US" sz="2000" dirty="0">
                <a:solidFill>
                  <a:schemeClr val="tx1"/>
                </a:solidFill>
              </a:rPr>
              <a:t>Antibiotics are required to treat infections or abscesses if present.</a:t>
            </a:r>
          </a:p>
          <a:p>
            <a:pPr marL="342900" indent="-342900">
              <a:buFont typeface="Arial" panose="020B0604020202020204" pitchFamily="34" charset="0"/>
              <a:buChar char="•"/>
            </a:pPr>
            <a:r>
              <a:rPr lang="en-US" sz="2000" dirty="0">
                <a:solidFill>
                  <a:schemeClr val="tx1"/>
                </a:solidFill>
              </a:rPr>
              <a:t>Step Ladder incision deep to platysma lateral to IX XII X between the internal and external carotid artery terminate to  tonsillar fossa.</a:t>
            </a:r>
          </a:p>
          <a:p>
            <a:endParaRPr lang="en-US" sz="2000" dirty="0">
              <a:solidFill>
                <a:schemeClr val="tx1"/>
              </a:solidFill>
            </a:endParaRPr>
          </a:p>
        </p:txBody>
      </p:sp>
    </p:spTree>
    <p:extLst>
      <p:ext uri="{BB962C8B-B14F-4D97-AF65-F5344CB8AC3E}">
        <p14:creationId xmlns:p14="http://schemas.microsoft.com/office/powerpoint/2010/main" val="84351536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3"/>
          <a:stretch>
            <a:fillRect/>
          </a:stretch>
        </p:blipFill>
        <p:spPr>
          <a:xfrm>
            <a:off x="286305" y="603957"/>
            <a:ext cx="4761389" cy="3907875"/>
          </a:xfrm>
          <a:prstGeom prst="rect">
            <a:avLst/>
          </a:prstGeom>
        </p:spPr>
      </p:pic>
      <p:pic>
        <p:nvPicPr>
          <p:cNvPr id="5" name="Picture 4"/>
          <p:cNvPicPr>
            <a:picLocks noChangeAspect="1"/>
          </p:cNvPicPr>
          <p:nvPr/>
        </p:nvPicPr>
        <p:blipFill>
          <a:blip r:embed="rId4"/>
          <a:stretch>
            <a:fillRect/>
          </a:stretch>
        </p:blipFill>
        <p:spPr>
          <a:xfrm>
            <a:off x="5047694" y="659901"/>
            <a:ext cx="4165466" cy="3795985"/>
          </a:xfrm>
          <a:prstGeom prst="rect">
            <a:avLst/>
          </a:prstGeom>
        </p:spPr>
      </p:pic>
    </p:spTree>
    <p:extLst>
      <p:ext uri="{BB962C8B-B14F-4D97-AF65-F5344CB8AC3E}">
        <p14:creationId xmlns:p14="http://schemas.microsoft.com/office/powerpoint/2010/main" val="339817678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8576"/>
        <p:cNvGrpSpPr/>
        <p:nvPr/>
      </p:nvGrpSpPr>
      <p:grpSpPr>
        <a:xfrm>
          <a:off x="0" y="0"/>
          <a:ext cx="0" cy="0"/>
          <a:chOff x="0" y="0"/>
          <a:chExt cx="0" cy="0"/>
        </a:xfrm>
      </p:grpSpPr>
      <p:sp>
        <p:nvSpPr>
          <p:cNvPr id="8579" name="Google Shape;8579;p65"/>
          <p:cNvSpPr txBox="1">
            <a:spLocks noGrp="1"/>
          </p:cNvSpPr>
          <p:nvPr>
            <p:ph type="title"/>
          </p:nvPr>
        </p:nvSpPr>
        <p:spPr>
          <a:xfrm>
            <a:off x="0" y="355874"/>
            <a:ext cx="9144000" cy="603410"/>
          </a:xfrm>
          <a:prstGeom prst="rect">
            <a:avLst/>
          </a:prstGeom>
        </p:spPr>
        <p:txBody>
          <a:bodyPr spcFirstLastPara="1" wrap="square" lIns="91425" tIns="91425" rIns="91425" bIns="91425" anchor="b" anchorCtr="0">
            <a:noAutofit/>
          </a:bodyPr>
          <a:lstStyle/>
          <a:p>
            <a:pPr lvl="0"/>
            <a:r>
              <a:rPr lang="en-GB" sz="3200" b="1" i="1" u="sng" dirty="0">
                <a:solidFill>
                  <a:srgbClr val="FF0000"/>
                </a:solidFill>
                <a:latin typeface="+mn-lt"/>
              </a:rPr>
              <a:t>2.</a:t>
            </a:r>
            <a:r>
              <a:rPr lang="en-GB" sz="3200" b="1" i="1" dirty="0">
                <a:solidFill>
                  <a:srgbClr val="FF0000"/>
                </a:solidFill>
                <a:latin typeface="+mn-lt"/>
              </a:rPr>
              <a:t> </a:t>
            </a:r>
            <a:r>
              <a:rPr lang="en-GB" sz="3200" b="1" i="1" u="sng" dirty="0">
                <a:solidFill>
                  <a:srgbClr val="FF0000"/>
                </a:solidFill>
                <a:latin typeface="+mn-lt"/>
              </a:rPr>
              <a:t>Lymphadenopathy</a:t>
            </a:r>
            <a:endParaRPr sz="3200" b="1" u="sng" dirty="0">
              <a:solidFill>
                <a:srgbClr val="FF0000"/>
              </a:solidFill>
              <a:latin typeface="+mn-lt"/>
            </a:endParaRPr>
          </a:p>
        </p:txBody>
      </p:sp>
      <p:sp>
        <p:nvSpPr>
          <p:cNvPr id="8578" name="Google Shape;8578;p65"/>
          <p:cNvSpPr txBox="1">
            <a:spLocks noGrp="1"/>
          </p:cNvSpPr>
          <p:nvPr>
            <p:ph type="body" idx="1"/>
          </p:nvPr>
        </p:nvSpPr>
        <p:spPr>
          <a:xfrm>
            <a:off x="733424" y="959284"/>
            <a:ext cx="7999095" cy="3955615"/>
          </a:xfrm>
          <a:prstGeom prst="rect">
            <a:avLst/>
          </a:prstGeom>
        </p:spPr>
        <p:txBody>
          <a:bodyPr spcFirstLastPara="1" wrap="square" lIns="91425" tIns="91425" rIns="91425" bIns="91425" anchor="t" anchorCtr="0">
            <a:noAutofit/>
          </a:bodyPr>
          <a:lstStyle/>
          <a:p>
            <a:pPr lvl="0" algn="l"/>
            <a:r>
              <a:rPr lang="en-US" sz="2000" dirty="0"/>
              <a:t>Infections</a:t>
            </a:r>
          </a:p>
          <a:p>
            <a:pPr lvl="1" algn="l"/>
            <a:r>
              <a:rPr lang="en-US" sz="2000" dirty="0"/>
              <a:t>Nonspecific Lymphadenopathy</a:t>
            </a:r>
          </a:p>
          <a:p>
            <a:pPr lvl="1" algn="l"/>
            <a:r>
              <a:rPr lang="en-US" sz="2000" dirty="0"/>
              <a:t>specific Lymphadenopathy (e.g., TB, viral, protozoan, other bacteria)</a:t>
            </a:r>
          </a:p>
          <a:p>
            <a:pPr algn="l"/>
            <a:r>
              <a:rPr lang="en-US" sz="2000" dirty="0"/>
              <a:t>Neoplasms</a:t>
            </a:r>
          </a:p>
          <a:p>
            <a:pPr lvl="1" algn="l"/>
            <a:r>
              <a:rPr lang="en-US" sz="2000" dirty="0"/>
              <a:t>Primary – lymphoma </a:t>
            </a:r>
          </a:p>
          <a:p>
            <a:pPr lvl="1" algn="l"/>
            <a:r>
              <a:rPr lang="en-US" sz="2000" dirty="0"/>
              <a:t>Secondary – metastasis</a:t>
            </a:r>
          </a:p>
          <a:p>
            <a:pPr algn="l"/>
            <a:r>
              <a:rPr lang="en-US" sz="2000" dirty="0"/>
              <a:t>Other causes</a:t>
            </a:r>
            <a:endParaRPr lang="en-GB" sz="2000" dirty="0"/>
          </a:p>
          <a:p>
            <a:pPr lvl="1" algn="l"/>
            <a:r>
              <a:rPr lang="en-US" sz="2000" dirty="0"/>
              <a:t>connective tissue disorders - SLE/RA</a:t>
            </a:r>
          </a:p>
          <a:p>
            <a:pPr lvl="1" algn="l"/>
            <a:r>
              <a:rPr lang="en-US" sz="2000" dirty="0"/>
              <a:t> hypersensitivity</a:t>
            </a:r>
          </a:p>
        </p:txBody>
      </p:sp>
    </p:spTree>
    <p:extLst>
      <p:ext uri="{BB962C8B-B14F-4D97-AF65-F5344CB8AC3E}">
        <p14:creationId xmlns:p14="http://schemas.microsoft.com/office/powerpoint/2010/main" val="361732130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856537" y="197522"/>
            <a:ext cx="7183500" cy="832511"/>
          </a:xfrm>
        </p:spPr>
        <p:txBody>
          <a:bodyPr/>
          <a:lstStyle/>
          <a:p>
            <a:r>
              <a:rPr lang="en-US" sz="3200" b="1" dirty="0">
                <a:solidFill>
                  <a:srgbClr val="FF7884"/>
                </a:solidFill>
                <a:latin typeface="+mn-lt"/>
              </a:rPr>
              <a:t>- Nonspecific Lymphadenopathy</a:t>
            </a:r>
            <a:endParaRPr lang="ar-JO" sz="3200" b="1" dirty="0">
              <a:latin typeface="+mn-lt"/>
            </a:endParaRPr>
          </a:p>
        </p:txBody>
      </p:sp>
      <p:sp>
        <p:nvSpPr>
          <p:cNvPr id="3" name="عنصر نائب للنص 2"/>
          <p:cNvSpPr>
            <a:spLocks noGrp="1"/>
          </p:cNvSpPr>
          <p:nvPr>
            <p:ph type="body" idx="1"/>
          </p:nvPr>
        </p:nvSpPr>
        <p:spPr>
          <a:xfrm>
            <a:off x="0" y="1030032"/>
            <a:ext cx="8896574" cy="4113467"/>
          </a:xfrm>
        </p:spPr>
        <p:txBody>
          <a:bodyPr/>
          <a:lstStyle/>
          <a:p>
            <a:pPr lvl="0" algn="l">
              <a:buClr>
                <a:srgbClr val="00426E"/>
              </a:buClr>
              <a:buSzPts val="1600"/>
              <a:buNone/>
            </a:pPr>
            <a:r>
              <a:rPr lang="en-US" sz="3200" b="1" u="sng" dirty="0">
                <a:solidFill>
                  <a:srgbClr val="0070C0"/>
                </a:solidFill>
              </a:rPr>
              <a:t>History:</a:t>
            </a:r>
          </a:p>
          <a:p>
            <a:pPr lvl="1" algn="l">
              <a:lnSpc>
                <a:spcPct val="100000"/>
              </a:lnSpc>
              <a:buClr>
                <a:srgbClr val="00426E"/>
              </a:buClr>
              <a:buSzPts val="1600"/>
              <a:buNone/>
            </a:pPr>
            <a:r>
              <a:rPr lang="en-US" sz="2000" dirty="0">
                <a:solidFill>
                  <a:srgbClr val="003D6A"/>
                </a:solidFill>
              </a:rPr>
              <a:t>- </a:t>
            </a:r>
            <a:r>
              <a:rPr lang="en-US" sz="2000" dirty="0"/>
              <a:t>Usually painful lump</a:t>
            </a:r>
          </a:p>
          <a:p>
            <a:pPr lvl="1" algn="l">
              <a:lnSpc>
                <a:spcPct val="100000"/>
              </a:lnSpc>
              <a:buClr>
                <a:srgbClr val="00426E"/>
              </a:buClr>
              <a:buSzPts val="1600"/>
              <a:buNone/>
            </a:pPr>
            <a:r>
              <a:rPr lang="en-US" sz="2000" dirty="0"/>
              <a:t>- difficulty in breathing (snoring) and nasal speech.</a:t>
            </a:r>
          </a:p>
          <a:p>
            <a:pPr lvl="1" algn="l">
              <a:lnSpc>
                <a:spcPct val="100000"/>
              </a:lnSpc>
              <a:buClr>
                <a:srgbClr val="00426E"/>
              </a:buClr>
              <a:buSzPts val="1600"/>
              <a:buNone/>
            </a:pPr>
            <a:r>
              <a:rPr lang="en-US" sz="2000" dirty="0"/>
              <a:t>- systematic symptoms: fever, anorexia , malaise.</a:t>
            </a:r>
          </a:p>
          <a:p>
            <a:pPr lvl="1" algn="l">
              <a:lnSpc>
                <a:spcPct val="100000"/>
              </a:lnSpc>
              <a:buClr>
                <a:srgbClr val="00426E"/>
              </a:buClr>
              <a:buSzPts val="1600"/>
              <a:buNone/>
            </a:pPr>
            <a:r>
              <a:rPr lang="en-US" sz="2000" dirty="0"/>
              <a:t>- can occur at any age.</a:t>
            </a:r>
          </a:p>
          <a:p>
            <a:pPr lvl="0" algn="l">
              <a:buClr>
                <a:srgbClr val="00426E"/>
              </a:buClr>
              <a:buSzPts val="1600"/>
              <a:buNone/>
            </a:pPr>
            <a:r>
              <a:rPr lang="en-US" sz="3200" b="1" u="sng" dirty="0">
                <a:solidFill>
                  <a:srgbClr val="0070C0"/>
                </a:solidFill>
              </a:rPr>
              <a:t>Examination:</a:t>
            </a:r>
          </a:p>
          <a:p>
            <a:pPr lvl="0" algn="l">
              <a:buClr>
                <a:srgbClr val="00426E"/>
              </a:buClr>
              <a:buSzPts val="1600"/>
              <a:buNone/>
            </a:pPr>
            <a:r>
              <a:rPr lang="en-US" sz="2000" dirty="0">
                <a:solidFill>
                  <a:srgbClr val="FF0000"/>
                </a:solidFill>
              </a:rPr>
              <a:t>Single</a:t>
            </a:r>
            <a:r>
              <a:rPr lang="en-US" sz="2000" b="1" dirty="0">
                <a:solidFill>
                  <a:srgbClr val="FF0000"/>
                </a:solidFill>
              </a:rPr>
              <a:t> </a:t>
            </a:r>
          </a:p>
          <a:p>
            <a:pPr lvl="0" algn="l">
              <a:buClr>
                <a:srgbClr val="00426E"/>
              </a:buClr>
              <a:buSzPts val="1600"/>
              <a:buNone/>
            </a:pPr>
            <a:r>
              <a:rPr lang="en-US" sz="2000" dirty="0">
                <a:solidFill>
                  <a:srgbClr val="003D6A"/>
                </a:solidFill>
              </a:rPr>
              <a:t>Tender</a:t>
            </a:r>
          </a:p>
          <a:p>
            <a:pPr lvl="0" algn="l">
              <a:buClr>
                <a:srgbClr val="00426E"/>
              </a:buClr>
              <a:buSzPts val="1600"/>
              <a:buNone/>
            </a:pPr>
            <a:r>
              <a:rPr lang="en-US" sz="2000" dirty="0">
                <a:solidFill>
                  <a:srgbClr val="003D6A"/>
                </a:solidFill>
              </a:rPr>
              <a:t>Firm</a:t>
            </a:r>
          </a:p>
          <a:p>
            <a:pPr lvl="0" algn="l">
              <a:buClr>
                <a:srgbClr val="00426E"/>
              </a:buClr>
              <a:buSzPts val="1600"/>
              <a:buNone/>
            </a:pPr>
            <a:r>
              <a:rPr lang="en-US" sz="2000" dirty="0">
                <a:solidFill>
                  <a:srgbClr val="003D6A"/>
                </a:solidFill>
              </a:rPr>
              <a:t>warm</a:t>
            </a:r>
          </a:p>
          <a:p>
            <a:pPr lvl="0" algn="l">
              <a:buClr>
                <a:srgbClr val="00426E"/>
              </a:buClr>
              <a:buSzPts val="1600"/>
              <a:buNone/>
            </a:pPr>
            <a:r>
              <a:rPr lang="en-US" sz="2000" dirty="0">
                <a:solidFill>
                  <a:srgbClr val="FF0000"/>
                </a:solidFill>
              </a:rPr>
              <a:t>mobile</a:t>
            </a:r>
          </a:p>
          <a:p>
            <a:pPr lvl="1" algn="l">
              <a:lnSpc>
                <a:spcPct val="100000"/>
              </a:lnSpc>
              <a:buClr>
                <a:srgbClr val="00426E"/>
              </a:buClr>
              <a:buSzPts val="1600"/>
              <a:buNone/>
            </a:pPr>
            <a:r>
              <a:rPr lang="en-US" sz="2000" dirty="0">
                <a:solidFill>
                  <a:srgbClr val="003D6A"/>
                </a:solidFill>
              </a:rPr>
              <a:t> </a:t>
            </a:r>
          </a:p>
          <a:p>
            <a:pPr lvl="1" algn="l">
              <a:lnSpc>
                <a:spcPct val="100000"/>
              </a:lnSpc>
              <a:buClr>
                <a:srgbClr val="00426E"/>
              </a:buClr>
              <a:buSzPts val="1600"/>
              <a:buNone/>
            </a:pPr>
            <a:endParaRPr lang="en-US" sz="2000" dirty="0">
              <a:solidFill>
                <a:srgbClr val="003D6A"/>
              </a:solidFill>
            </a:endParaRPr>
          </a:p>
          <a:p>
            <a:endParaRPr lang="ar-JO" dirty="0"/>
          </a:p>
        </p:txBody>
      </p:sp>
    </p:spTree>
    <p:extLst>
      <p:ext uri="{BB962C8B-B14F-4D97-AF65-F5344CB8AC3E}">
        <p14:creationId xmlns:p14="http://schemas.microsoft.com/office/powerpoint/2010/main" val="320411575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8850"/>
        <p:cNvGrpSpPr/>
        <p:nvPr/>
      </p:nvGrpSpPr>
      <p:grpSpPr>
        <a:xfrm>
          <a:off x="0" y="0"/>
          <a:ext cx="0" cy="0"/>
          <a:chOff x="0" y="0"/>
          <a:chExt cx="0" cy="0"/>
        </a:xfrm>
      </p:grpSpPr>
      <p:sp>
        <p:nvSpPr>
          <p:cNvPr id="8851" name="Google Shape;8851;p73"/>
          <p:cNvSpPr txBox="1">
            <a:spLocks noGrp="1"/>
          </p:cNvSpPr>
          <p:nvPr>
            <p:ph type="subTitle" idx="1"/>
          </p:nvPr>
        </p:nvSpPr>
        <p:spPr>
          <a:xfrm>
            <a:off x="712122" y="1327355"/>
            <a:ext cx="7330665" cy="2425802"/>
          </a:xfrm>
          <a:prstGeom prst="rect">
            <a:avLst/>
          </a:prstGeom>
        </p:spPr>
        <p:txBody>
          <a:bodyPr spcFirstLastPara="1" wrap="square" lIns="0" tIns="0" rIns="0" bIns="0" anchor="ctr" anchorCtr="0">
            <a:noAutofit/>
          </a:bodyPr>
          <a:lstStyle/>
          <a:p>
            <a:pPr lvl="0" algn="l">
              <a:lnSpc>
                <a:spcPct val="150000"/>
              </a:lnSpc>
              <a:buClr>
                <a:srgbClr val="00426E"/>
              </a:buClr>
              <a:buFont typeface="Arial" panose="020B0604020202020204" pitchFamily="34" charset="0"/>
              <a:buChar char="•"/>
            </a:pPr>
            <a:r>
              <a:rPr lang="en-US" sz="1900" dirty="0"/>
              <a:t>Specific Lymphadenopathy caused by </a:t>
            </a:r>
            <a:r>
              <a:rPr lang="en-US" sz="1900" u="sng" dirty="0"/>
              <a:t>Mycobacterium tuberculosis.</a:t>
            </a:r>
            <a:endParaRPr lang="ar-JO" sz="1900" u="sng" dirty="0"/>
          </a:p>
          <a:p>
            <a:pPr lvl="0" algn="l">
              <a:lnSpc>
                <a:spcPct val="150000"/>
              </a:lnSpc>
              <a:buClr>
                <a:srgbClr val="00426E"/>
              </a:buClr>
              <a:buFont typeface="Arial" panose="020B0604020202020204" pitchFamily="34" charset="0"/>
              <a:buChar char="•"/>
            </a:pPr>
            <a:r>
              <a:rPr lang="en-US" sz="1900" dirty="0"/>
              <a:t>One of the most common presentations of </a:t>
            </a:r>
            <a:r>
              <a:rPr lang="en-US" sz="1900" dirty="0" err="1"/>
              <a:t>extrapulmonary</a:t>
            </a:r>
            <a:r>
              <a:rPr lang="en-US" sz="1900" dirty="0"/>
              <a:t> tuberculosis.</a:t>
            </a:r>
          </a:p>
          <a:p>
            <a:pPr lvl="0" algn="l">
              <a:lnSpc>
                <a:spcPct val="150000"/>
              </a:lnSpc>
              <a:buClr>
                <a:srgbClr val="00426E"/>
              </a:buClr>
              <a:buFont typeface="Arial" panose="020B0604020202020204" pitchFamily="34" charset="0"/>
              <a:buChar char="•"/>
            </a:pPr>
            <a:r>
              <a:rPr lang="en-US" sz="1900" dirty="0"/>
              <a:t>Chronic, specific granulomatous inflammation of the lymph node with caseation necrosis.</a:t>
            </a:r>
          </a:p>
          <a:p>
            <a:pPr lvl="0" algn="l">
              <a:lnSpc>
                <a:spcPct val="150000"/>
              </a:lnSpc>
              <a:buClr>
                <a:srgbClr val="00426E"/>
              </a:buClr>
              <a:buFont typeface="Arial" panose="020B0604020202020204" pitchFamily="34" charset="0"/>
              <a:buChar char="•"/>
            </a:pPr>
            <a:r>
              <a:rPr lang="en-US" sz="1900" dirty="0"/>
              <a:t>Gradually increasing painless swelling of one or more lymph nodes (weeks to months duration)</a:t>
            </a:r>
          </a:p>
          <a:p>
            <a:pPr lvl="0" algn="l">
              <a:lnSpc>
                <a:spcPct val="150000"/>
              </a:lnSpc>
              <a:buClr>
                <a:srgbClr val="00426E"/>
              </a:buClr>
              <a:buFont typeface="Arial" panose="020B0604020202020204" pitchFamily="34" charset="0"/>
              <a:buChar char="•"/>
            </a:pPr>
            <a:r>
              <a:rPr lang="en-US" sz="1900" dirty="0"/>
              <a:t>Common in children and young adults.</a:t>
            </a:r>
          </a:p>
        </p:txBody>
      </p:sp>
      <p:sp>
        <p:nvSpPr>
          <p:cNvPr id="8852" name="Google Shape;8852;p73"/>
          <p:cNvSpPr txBox="1">
            <a:spLocks noGrp="1"/>
          </p:cNvSpPr>
          <p:nvPr>
            <p:ph type="title"/>
          </p:nvPr>
        </p:nvSpPr>
        <p:spPr>
          <a:xfrm>
            <a:off x="1945239" y="106877"/>
            <a:ext cx="5326929" cy="993600"/>
          </a:xfrm>
          <a:prstGeom prst="rect">
            <a:avLst/>
          </a:prstGeom>
        </p:spPr>
        <p:txBody>
          <a:bodyPr spcFirstLastPara="1" wrap="square" lIns="91425" tIns="91425" rIns="91425" bIns="91425" anchor="ctr" anchorCtr="0">
            <a:noAutofit/>
          </a:bodyPr>
          <a:lstStyle/>
          <a:p>
            <a:pPr lvl="0"/>
            <a:r>
              <a:rPr lang="en-US" sz="3200" b="1" dirty="0">
                <a:solidFill>
                  <a:srgbClr val="FF789B"/>
                </a:solidFill>
                <a:latin typeface="+mn-lt"/>
              </a:rPr>
              <a:t>- Tuberculous lymphadenitis</a:t>
            </a:r>
            <a:endParaRPr sz="3200" b="1" dirty="0">
              <a:solidFill>
                <a:srgbClr val="FF789B"/>
              </a:solidFill>
              <a:latin typeface="+mn-lt"/>
            </a:endParaRPr>
          </a:p>
        </p:txBody>
      </p:sp>
    </p:spTree>
    <p:extLst>
      <p:ext uri="{BB962C8B-B14F-4D97-AF65-F5344CB8AC3E}">
        <p14:creationId xmlns:p14="http://schemas.microsoft.com/office/powerpoint/2010/main" val="271768972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9249"/>
        <p:cNvGrpSpPr/>
        <p:nvPr/>
      </p:nvGrpSpPr>
      <p:grpSpPr>
        <a:xfrm>
          <a:off x="0" y="0"/>
          <a:ext cx="0" cy="0"/>
          <a:chOff x="0" y="0"/>
          <a:chExt cx="0" cy="0"/>
        </a:xfrm>
      </p:grpSpPr>
      <p:sp>
        <p:nvSpPr>
          <p:cNvPr id="2" name="TextBox 1"/>
          <p:cNvSpPr txBox="1"/>
          <p:nvPr/>
        </p:nvSpPr>
        <p:spPr>
          <a:xfrm>
            <a:off x="0" y="789039"/>
            <a:ext cx="6125497" cy="2677656"/>
          </a:xfrm>
          <a:prstGeom prst="rect">
            <a:avLst/>
          </a:prstGeom>
          <a:noFill/>
        </p:spPr>
        <p:txBody>
          <a:bodyPr wrap="square" rtlCol="0">
            <a:spAutoFit/>
          </a:bodyPr>
          <a:lstStyle/>
          <a:p>
            <a:r>
              <a:rPr lang="en-US" sz="2400" b="1" dirty="0">
                <a:solidFill>
                  <a:srgbClr val="0070C0"/>
                </a:solidFill>
                <a:latin typeface="+mn-lt"/>
              </a:rPr>
              <a:t>Symptoms:</a:t>
            </a:r>
          </a:p>
          <a:p>
            <a:pPr marL="342900" lvl="1" indent="-342900">
              <a:buFont typeface="Arial" panose="020B0604020202020204" pitchFamily="34" charset="0"/>
              <a:buChar char="•"/>
            </a:pPr>
            <a:r>
              <a:rPr lang="en-US" sz="2400" dirty="0">
                <a:solidFill>
                  <a:schemeClr val="tx1"/>
                </a:solidFill>
                <a:latin typeface="+mn-lt"/>
              </a:rPr>
              <a:t>Fever</a:t>
            </a:r>
          </a:p>
          <a:p>
            <a:pPr marL="342900" lvl="1" indent="-342900">
              <a:buFont typeface="Arial" panose="020B0604020202020204" pitchFamily="34" charset="0"/>
              <a:buChar char="•"/>
            </a:pPr>
            <a:r>
              <a:rPr lang="en-GB" sz="2400" dirty="0">
                <a:solidFill>
                  <a:schemeClr val="tx1"/>
                </a:solidFill>
                <a:latin typeface="+mn-lt"/>
              </a:rPr>
              <a:t>Malaise /</a:t>
            </a:r>
            <a:r>
              <a:rPr lang="en-US" sz="2400" dirty="0">
                <a:solidFill>
                  <a:schemeClr val="tx1"/>
                </a:solidFill>
                <a:latin typeface="+mn-lt"/>
              </a:rPr>
              <a:t> Fatigue</a:t>
            </a:r>
          </a:p>
          <a:p>
            <a:pPr marL="342900" lvl="1" indent="-342900">
              <a:buFont typeface="Arial" panose="020B0604020202020204" pitchFamily="34" charset="0"/>
              <a:buChar char="•"/>
            </a:pPr>
            <a:r>
              <a:rPr lang="en-US" sz="2400" dirty="0">
                <a:solidFill>
                  <a:schemeClr val="tx1"/>
                </a:solidFill>
                <a:latin typeface="+mn-lt"/>
              </a:rPr>
              <a:t>Weight loss</a:t>
            </a:r>
          </a:p>
          <a:p>
            <a:pPr marL="342900" lvl="1" indent="-342900">
              <a:buFont typeface="Arial" panose="020B0604020202020204" pitchFamily="34" charset="0"/>
              <a:buChar char="•"/>
            </a:pPr>
            <a:r>
              <a:rPr lang="en-US" sz="2400" dirty="0">
                <a:solidFill>
                  <a:schemeClr val="tx1"/>
                </a:solidFill>
                <a:latin typeface="+mn-lt"/>
              </a:rPr>
              <a:t>Night sweats</a:t>
            </a:r>
          </a:p>
          <a:p>
            <a:pPr marL="342900" lvl="1" indent="-342900">
              <a:buFont typeface="Arial" panose="020B0604020202020204" pitchFamily="34" charset="0"/>
              <a:buChar char="•"/>
            </a:pPr>
            <a:r>
              <a:rPr lang="en-GB" sz="2400" dirty="0">
                <a:solidFill>
                  <a:schemeClr val="tx1"/>
                </a:solidFill>
                <a:latin typeface="+mn-lt"/>
              </a:rPr>
              <a:t>cough (maybe from pulmonary tuberculosis)</a:t>
            </a:r>
          </a:p>
          <a:p>
            <a:pPr marL="342900" lvl="1" indent="-342900">
              <a:buFont typeface="Arial" panose="020B0604020202020204" pitchFamily="34" charset="0"/>
              <a:buChar char="•"/>
            </a:pPr>
            <a:r>
              <a:rPr lang="en-US" sz="2400" dirty="0">
                <a:solidFill>
                  <a:schemeClr val="tx1"/>
                </a:solidFill>
                <a:latin typeface="+mn-lt"/>
              </a:rPr>
              <a:t>failure to thrive</a:t>
            </a:r>
            <a:r>
              <a:rPr lang="en-GB" sz="2400" dirty="0">
                <a:solidFill>
                  <a:schemeClr val="tx1"/>
                </a:solidFill>
                <a:latin typeface="+mn-lt"/>
              </a:rPr>
              <a:t> (in children)</a:t>
            </a:r>
            <a:endParaRPr lang="en-US" sz="2400" dirty="0">
              <a:solidFill>
                <a:schemeClr val="tx1"/>
              </a:solidFill>
              <a:latin typeface="+mn-lt"/>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3958" y="896942"/>
            <a:ext cx="3048000" cy="33471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7938899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9705"/>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
            <a:ext cx="4807527" cy="5143501"/>
          </a:xfrm>
          <a:prstGeom prst="rect">
            <a:avLst/>
          </a:prstGeom>
        </p:spPr>
      </p:pic>
      <p:pic>
        <p:nvPicPr>
          <p:cNvPr id="4" name="Picture 3"/>
          <p:cNvPicPr>
            <a:picLocks noChangeAspect="1"/>
          </p:cNvPicPr>
          <p:nvPr/>
        </p:nvPicPr>
        <p:blipFill>
          <a:blip r:embed="rId4"/>
          <a:stretch>
            <a:fillRect/>
          </a:stretch>
        </p:blipFill>
        <p:spPr>
          <a:xfrm>
            <a:off x="3588561" y="-1"/>
            <a:ext cx="5603931" cy="5143501"/>
          </a:xfrm>
          <a:prstGeom prst="rect">
            <a:avLst/>
          </a:prstGeom>
        </p:spPr>
      </p:pic>
      <p:sp>
        <p:nvSpPr>
          <p:cNvPr id="5" name="TextBox 4"/>
          <p:cNvSpPr txBox="1"/>
          <p:nvPr/>
        </p:nvSpPr>
        <p:spPr>
          <a:xfrm>
            <a:off x="264577" y="82009"/>
            <a:ext cx="2567114" cy="307777"/>
          </a:xfrm>
          <a:prstGeom prst="rect">
            <a:avLst/>
          </a:prstGeom>
          <a:noFill/>
        </p:spPr>
        <p:txBody>
          <a:bodyPr wrap="square" rtlCol="0">
            <a:spAutoFit/>
          </a:bodyPr>
          <a:lstStyle/>
          <a:p>
            <a:r>
              <a:rPr lang="en-US" dirty="0"/>
              <a:t>Jones and </a:t>
            </a:r>
            <a:r>
              <a:rPr lang="en-US" dirty="0" err="1"/>
              <a:t>campell</a:t>
            </a:r>
            <a:r>
              <a:rPr lang="en-US" dirty="0"/>
              <a:t> 5 stages:</a:t>
            </a:r>
          </a:p>
        </p:txBody>
      </p:sp>
    </p:spTree>
    <p:extLst>
      <p:ext uri="{BB962C8B-B14F-4D97-AF65-F5344CB8AC3E}">
        <p14:creationId xmlns:p14="http://schemas.microsoft.com/office/powerpoint/2010/main" val="27645550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83F985-5DD4-4EB7-AB62-E90ED1CBFA02}"/>
              </a:ext>
            </a:extLst>
          </p:cNvPr>
          <p:cNvSpPr>
            <a:spLocks noGrp="1"/>
          </p:cNvSpPr>
          <p:nvPr>
            <p:ph type="title"/>
          </p:nvPr>
        </p:nvSpPr>
        <p:spPr>
          <a:xfrm>
            <a:off x="698367" y="-28575"/>
            <a:ext cx="7053542" cy="617195"/>
          </a:xfrm>
        </p:spPr>
        <p:txBody>
          <a:bodyPr/>
          <a:lstStyle/>
          <a:p>
            <a:pPr algn="ctr"/>
            <a:r>
              <a:rPr lang="en-US" b="1" dirty="0">
                <a:solidFill>
                  <a:schemeClr val="tx1">
                    <a:lumMod val="95000"/>
                    <a:lumOff val="5000"/>
                  </a:schemeClr>
                </a:solidFill>
                <a:latin typeface="+mn-lt"/>
              </a:rPr>
              <a:t>ANTERIOR TRIANGLE</a:t>
            </a:r>
          </a:p>
        </p:txBody>
      </p:sp>
      <p:sp>
        <p:nvSpPr>
          <p:cNvPr id="3" name="Content Placeholder 2">
            <a:extLst>
              <a:ext uri="{FF2B5EF4-FFF2-40B4-BE49-F238E27FC236}">
                <a16:creationId xmlns:a16="http://schemas.microsoft.com/office/drawing/2014/main" id="{1C2C1184-AC0B-40FA-B5C4-74AEB8C795CD}"/>
              </a:ext>
            </a:extLst>
          </p:cNvPr>
          <p:cNvSpPr>
            <a:spLocks noGrp="1"/>
          </p:cNvSpPr>
          <p:nvPr>
            <p:ph idx="1"/>
          </p:nvPr>
        </p:nvSpPr>
        <p:spPr>
          <a:xfrm>
            <a:off x="0" y="1144868"/>
            <a:ext cx="3532447" cy="3937000"/>
          </a:xfrm>
        </p:spPr>
        <p:txBody>
          <a:bodyPr>
            <a:normAutofit/>
          </a:bodyPr>
          <a:lstStyle/>
          <a:p>
            <a:pPr marL="0" indent="0">
              <a:buNone/>
            </a:pPr>
            <a:endParaRPr lang="en-US" dirty="0">
              <a:ln w="0"/>
              <a:solidFill>
                <a:schemeClr val="tx1"/>
              </a:solidFill>
            </a:endParaRPr>
          </a:p>
          <a:p>
            <a:pPr marL="342900" indent="-342900">
              <a:buAutoNum type="arabicParenR"/>
            </a:pPr>
            <a:r>
              <a:rPr lang="en-US" sz="1800" b="1" dirty="0" err="1">
                <a:ln w="0"/>
                <a:solidFill>
                  <a:srgbClr val="FF0066"/>
                </a:solidFill>
              </a:rPr>
              <a:t>Submental</a:t>
            </a:r>
            <a:r>
              <a:rPr lang="en-US" sz="1800" b="1" dirty="0">
                <a:ln w="0"/>
                <a:solidFill>
                  <a:srgbClr val="FF0066"/>
                </a:solidFill>
              </a:rPr>
              <a:t> Triangle.</a:t>
            </a:r>
          </a:p>
          <a:p>
            <a:pPr marL="342900" indent="-342900">
              <a:buAutoNum type="arabicParenR"/>
            </a:pPr>
            <a:r>
              <a:rPr lang="en-US" sz="1800" b="1" dirty="0">
                <a:ln w="0"/>
                <a:solidFill>
                  <a:srgbClr val="00B050"/>
                </a:solidFill>
              </a:rPr>
              <a:t>Submandibular Triangle</a:t>
            </a:r>
            <a:r>
              <a:rPr lang="en-US" sz="1800" b="1" dirty="0">
                <a:ln w="0"/>
                <a:solidFill>
                  <a:schemeClr val="accent6"/>
                </a:solidFill>
              </a:rPr>
              <a:t>.</a:t>
            </a:r>
          </a:p>
          <a:p>
            <a:pPr marL="342900" indent="-342900">
              <a:buAutoNum type="arabicParenR"/>
            </a:pPr>
            <a:r>
              <a:rPr lang="en-US" sz="1800" b="1" dirty="0">
                <a:ln w="0"/>
                <a:solidFill>
                  <a:srgbClr val="10ABE5"/>
                </a:solidFill>
              </a:rPr>
              <a:t>Carotid</a:t>
            </a:r>
            <a:r>
              <a:rPr lang="en-US" sz="1800" b="1" dirty="0">
                <a:ln w="0"/>
                <a:solidFill>
                  <a:srgbClr val="00B0F0"/>
                </a:solidFill>
              </a:rPr>
              <a:t> Triangle.</a:t>
            </a:r>
          </a:p>
          <a:p>
            <a:pPr marL="342900" indent="-342900">
              <a:buAutoNum type="arabicParenR"/>
            </a:pPr>
            <a:r>
              <a:rPr lang="en-US" sz="1800" b="1" dirty="0">
                <a:ln w="0"/>
                <a:solidFill>
                  <a:srgbClr val="F2A700"/>
                </a:solidFill>
              </a:rPr>
              <a:t>Muscular Triangle</a:t>
            </a:r>
            <a:r>
              <a:rPr lang="en-US" dirty="0">
                <a:ln w="0"/>
                <a:solidFill>
                  <a:schemeClr val="accent4"/>
                </a:solidFill>
              </a:rPr>
              <a:t>.</a:t>
            </a:r>
          </a:p>
        </p:txBody>
      </p:sp>
      <p:pic>
        <p:nvPicPr>
          <p:cNvPr id="4" name="Picture 3">
            <a:extLst>
              <a:ext uri="{FF2B5EF4-FFF2-40B4-BE49-F238E27FC236}">
                <a16:creationId xmlns:a16="http://schemas.microsoft.com/office/drawing/2014/main" id="{F93D1A7A-0747-411D-A561-EDDE3195C53F}"/>
              </a:ext>
            </a:extLst>
          </p:cNvPr>
          <p:cNvPicPr>
            <a:picLocks noChangeAspect="1"/>
          </p:cNvPicPr>
          <p:nvPr/>
        </p:nvPicPr>
        <p:blipFill rotWithShape="1">
          <a:blip r:embed="rId2"/>
          <a:srcRect t="2614"/>
          <a:stretch/>
        </p:blipFill>
        <p:spPr>
          <a:xfrm>
            <a:off x="3578088" y="1438276"/>
            <a:ext cx="5478852" cy="3256769"/>
          </a:xfrm>
          <a:prstGeom prst="rect">
            <a:avLst/>
          </a:prstGeom>
        </p:spPr>
      </p:pic>
      <p:sp>
        <p:nvSpPr>
          <p:cNvPr id="5" name="TextBox 4">
            <a:extLst>
              <a:ext uri="{FF2B5EF4-FFF2-40B4-BE49-F238E27FC236}">
                <a16:creationId xmlns:a16="http://schemas.microsoft.com/office/drawing/2014/main" id="{70AD1273-8E22-4FD2-8705-E9305B0FEF40}"/>
              </a:ext>
            </a:extLst>
          </p:cNvPr>
          <p:cNvSpPr txBox="1"/>
          <p:nvPr/>
        </p:nvSpPr>
        <p:spPr>
          <a:xfrm>
            <a:off x="0" y="581688"/>
            <a:ext cx="7156174" cy="715580"/>
          </a:xfrm>
          <a:prstGeom prst="rect">
            <a:avLst/>
          </a:prstGeom>
          <a:noFill/>
        </p:spPr>
        <p:txBody>
          <a:bodyPr wrap="square" lIns="68580" tIns="34290" rIns="68580" bIns="34290" rtlCol="0">
            <a:spAutoFit/>
          </a:bodyPr>
          <a:lstStyle/>
          <a:p>
            <a:r>
              <a:rPr lang="en-US" sz="2100" b="1" dirty="0">
                <a:solidFill>
                  <a:srgbClr val="7030A0"/>
                </a:solidFill>
              </a:rPr>
              <a:t>The anterior triangle is subdivided by the </a:t>
            </a:r>
            <a:r>
              <a:rPr lang="en-US" sz="2100" b="1" dirty="0">
                <a:solidFill>
                  <a:schemeClr val="accent1">
                    <a:lumMod val="75000"/>
                  </a:schemeClr>
                </a:solidFill>
              </a:rPr>
              <a:t>hyoid bone</a:t>
            </a:r>
            <a:r>
              <a:rPr lang="en-US" sz="2100" b="1" dirty="0">
                <a:solidFill>
                  <a:srgbClr val="7030A0"/>
                </a:solidFill>
              </a:rPr>
              <a:t>, </a:t>
            </a:r>
            <a:r>
              <a:rPr lang="en-US" sz="2100" b="1" dirty="0">
                <a:solidFill>
                  <a:schemeClr val="accent1">
                    <a:lumMod val="75000"/>
                  </a:schemeClr>
                </a:solidFill>
              </a:rPr>
              <a:t>Digastric</a:t>
            </a:r>
            <a:r>
              <a:rPr lang="en-US" sz="2100" b="1" dirty="0">
                <a:solidFill>
                  <a:srgbClr val="7030A0"/>
                </a:solidFill>
              </a:rPr>
              <a:t> and </a:t>
            </a:r>
            <a:r>
              <a:rPr lang="en-US" sz="2100" b="1" dirty="0">
                <a:solidFill>
                  <a:schemeClr val="accent1">
                    <a:lumMod val="75000"/>
                  </a:schemeClr>
                </a:solidFill>
              </a:rPr>
              <a:t>Omohyoid muscles </a:t>
            </a:r>
            <a:r>
              <a:rPr lang="en-US" sz="2100" b="1" dirty="0">
                <a:solidFill>
                  <a:srgbClr val="7030A0"/>
                </a:solidFill>
              </a:rPr>
              <a:t>into four triangles:</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879725"/>
            <a:ext cx="3429000" cy="2263776"/>
          </a:xfrm>
          <a:prstGeom prst="rect">
            <a:avLst/>
          </a:prstGeom>
        </p:spPr>
      </p:pic>
    </p:spTree>
    <p:extLst>
      <p:ext uri="{BB962C8B-B14F-4D97-AF65-F5344CB8AC3E}">
        <p14:creationId xmlns:p14="http://schemas.microsoft.com/office/powerpoint/2010/main" val="119877970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p14="http://schemas.microsoft.com/office/powerpoint/2010/main" val="3712629618"/>
              </p:ext>
            </p:extLst>
          </p:nvPr>
        </p:nvGraphicFramePr>
        <p:xfrm>
          <a:off x="0" y="1"/>
          <a:ext cx="9144000" cy="5143502"/>
        </p:xfrm>
        <a:graphic>
          <a:graphicData uri="http://schemas.openxmlformats.org/drawingml/2006/table">
            <a:tbl>
              <a:tblPr firstRow="1" bandRow="1">
                <a:tableStyleId>{127F0FE4-2382-4659-AF92-6A5C67B1D19E}</a:tableStyleId>
              </a:tblPr>
              <a:tblGrid>
                <a:gridCol w="3048000">
                  <a:extLst>
                    <a:ext uri="{9D8B030D-6E8A-4147-A177-3AD203B41FA5}">
                      <a16:colId xmlns:a16="http://schemas.microsoft.com/office/drawing/2014/main" val="2503190896"/>
                    </a:ext>
                  </a:extLst>
                </a:gridCol>
                <a:gridCol w="3048000">
                  <a:extLst>
                    <a:ext uri="{9D8B030D-6E8A-4147-A177-3AD203B41FA5}">
                      <a16:colId xmlns:a16="http://schemas.microsoft.com/office/drawing/2014/main" val="2950897292"/>
                    </a:ext>
                  </a:extLst>
                </a:gridCol>
                <a:gridCol w="3048000">
                  <a:extLst>
                    <a:ext uri="{9D8B030D-6E8A-4147-A177-3AD203B41FA5}">
                      <a16:colId xmlns:a16="http://schemas.microsoft.com/office/drawing/2014/main" val="2470660259"/>
                    </a:ext>
                  </a:extLst>
                </a:gridCol>
              </a:tblGrid>
              <a:tr h="734786">
                <a:tc>
                  <a:txBody>
                    <a:bodyPr/>
                    <a:lstStyle/>
                    <a:p>
                      <a:r>
                        <a:rPr lang="en-US" sz="1900" dirty="0">
                          <a:solidFill>
                            <a:srgbClr val="002060"/>
                          </a:solidFill>
                        </a:rPr>
                        <a:t>Examination</a:t>
                      </a:r>
                      <a:endParaRPr lang="en-GB" sz="1900" dirty="0">
                        <a:solidFill>
                          <a:srgbClr val="002060"/>
                        </a:solidFill>
                      </a:endParaRPr>
                    </a:p>
                  </a:txBody>
                  <a:tcPr marL="71393" marR="71393" marT="35696" marB="35696"/>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rPr>
                        <a:t>Tuberculous cervical lymphadenitis</a:t>
                      </a:r>
                    </a:p>
                  </a:txBody>
                  <a:tcPr marL="71393" marR="71393" marT="35696" marB="35696"/>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100" dirty="0">
                          <a:solidFill>
                            <a:srgbClr val="002060"/>
                          </a:solidFill>
                        </a:rPr>
                        <a:t>Tuberculous abscess</a:t>
                      </a:r>
                    </a:p>
                  </a:txBody>
                  <a:tcPr marL="71393" marR="71393" marT="35696" marB="35696"/>
                </a:tc>
                <a:extLst>
                  <a:ext uri="{0D108BD9-81ED-4DB2-BD59-A6C34878D82A}">
                    <a16:rowId xmlns:a16="http://schemas.microsoft.com/office/drawing/2014/main" val="4001011179"/>
                  </a:ext>
                </a:extLst>
              </a:tr>
              <a:tr h="734786">
                <a:tc>
                  <a:txBody>
                    <a:bodyPr/>
                    <a:lstStyle/>
                    <a:p>
                      <a:r>
                        <a:rPr lang="en-US" sz="1600" b="1" dirty="0">
                          <a:solidFill>
                            <a:schemeClr val="accent5"/>
                          </a:solidFill>
                        </a:rPr>
                        <a:t>Position</a:t>
                      </a:r>
                      <a:endParaRPr lang="en-GB" sz="1600" b="1" dirty="0">
                        <a:solidFill>
                          <a:schemeClr val="accent5"/>
                        </a:solidFill>
                      </a:endParaRPr>
                    </a:p>
                  </a:txBody>
                  <a:tcPr marL="71393" marR="71393" marT="35696" marB="35696"/>
                </a:tc>
                <a:tc>
                  <a:txBody>
                    <a:bodyPr/>
                    <a:lstStyle/>
                    <a:p>
                      <a:r>
                        <a:rPr lang="en-GB" sz="1400" u="sng" dirty="0">
                          <a:solidFill>
                            <a:schemeClr val="accent5"/>
                          </a:solidFill>
                        </a:rPr>
                        <a:t>upper and middle deep </a:t>
                      </a:r>
                      <a:r>
                        <a:rPr lang="en-GB" sz="1400" dirty="0">
                          <a:solidFill>
                            <a:schemeClr val="accent5"/>
                          </a:solidFill>
                        </a:rPr>
                        <a:t>cervical glands.</a:t>
                      </a:r>
                    </a:p>
                  </a:txBody>
                  <a:tcPr marL="71393" marR="71393" marT="35696" marB="35696"/>
                </a:tc>
                <a:tc>
                  <a:txBody>
                    <a:bodyPr/>
                    <a:lstStyle/>
                    <a:p>
                      <a:r>
                        <a:rPr lang="en-GB" sz="1400" u="sng" dirty="0">
                          <a:solidFill>
                            <a:schemeClr val="accent5"/>
                          </a:solidFill>
                        </a:rPr>
                        <a:t>upper half </a:t>
                      </a:r>
                      <a:r>
                        <a:rPr lang="en-GB" sz="1400" dirty="0">
                          <a:solidFill>
                            <a:schemeClr val="accent5"/>
                          </a:solidFill>
                        </a:rPr>
                        <a:t>of the neck.</a:t>
                      </a:r>
                    </a:p>
                  </a:txBody>
                  <a:tcPr marL="71393" marR="71393" marT="35696" marB="35696"/>
                </a:tc>
                <a:extLst>
                  <a:ext uri="{0D108BD9-81ED-4DB2-BD59-A6C34878D82A}">
                    <a16:rowId xmlns:a16="http://schemas.microsoft.com/office/drawing/2014/main" val="3181687084"/>
                  </a:ext>
                </a:extLst>
              </a:tr>
              <a:tr h="734786">
                <a:tc>
                  <a:txBody>
                    <a:bodyPr/>
                    <a:lstStyle/>
                    <a:p>
                      <a:r>
                        <a:rPr lang="en-GB" sz="1600" b="1" dirty="0">
                          <a:solidFill>
                            <a:schemeClr val="accent5"/>
                          </a:solidFill>
                        </a:rPr>
                        <a:t>Temperature</a:t>
                      </a:r>
                    </a:p>
                  </a:txBody>
                  <a:tcPr marL="71393" marR="71393" marT="35696" marB="35696"/>
                </a:tc>
                <a:tc>
                  <a:txBody>
                    <a:bodyPr/>
                    <a:lstStyle/>
                    <a:p>
                      <a:r>
                        <a:rPr lang="en-GB" sz="1500" u="sng" dirty="0">
                          <a:solidFill>
                            <a:schemeClr val="accent5"/>
                          </a:solidFill>
                        </a:rPr>
                        <a:t>does not feel hot</a:t>
                      </a:r>
                    </a:p>
                  </a:txBody>
                  <a:tcPr marL="71393" marR="71393" marT="35696" marB="35696"/>
                </a:tc>
                <a:tc>
                  <a:txBody>
                    <a:bodyPr/>
                    <a:lstStyle/>
                    <a:p>
                      <a:r>
                        <a:rPr lang="en-GB" sz="1600" b="1" u="sng" dirty="0">
                          <a:solidFill>
                            <a:schemeClr val="accent5"/>
                          </a:solidFill>
                        </a:rPr>
                        <a:t>normal</a:t>
                      </a:r>
                      <a:r>
                        <a:rPr lang="en-GB" sz="1400" dirty="0">
                          <a:solidFill>
                            <a:schemeClr val="accent5"/>
                          </a:solidFill>
                        </a:rPr>
                        <a:t> </a:t>
                      </a:r>
                      <a:r>
                        <a:rPr lang="en-GB" sz="1100" dirty="0">
                          <a:solidFill>
                            <a:schemeClr val="accent5"/>
                          </a:solidFill>
                        </a:rPr>
                        <a:t>( the process of caseation and pus formation is slow and does not stimulate excessive hyperthermia</a:t>
                      </a:r>
                      <a:r>
                        <a:rPr lang="en-GB" sz="1400" dirty="0">
                          <a:solidFill>
                            <a:schemeClr val="accent5"/>
                          </a:solidFill>
                        </a:rPr>
                        <a:t> )</a:t>
                      </a:r>
                      <a:r>
                        <a:rPr lang="en-GB" sz="1400" b="1" dirty="0">
                          <a:solidFill>
                            <a:schemeClr val="accent5"/>
                          </a:solidFill>
                        </a:rPr>
                        <a:t>cold abscess</a:t>
                      </a:r>
                    </a:p>
                  </a:txBody>
                  <a:tcPr marL="71393" marR="71393" marT="35696" marB="35696"/>
                </a:tc>
                <a:extLst>
                  <a:ext uri="{0D108BD9-81ED-4DB2-BD59-A6C34878D82A}">
                    <a16:rowId xmlns:a16="http://schemas.microsoft.com/office/drawing/2014/main" val="2917499914"/>
                  </a:ext>
                </a:extLst>
              </a:tr>
              <a:tr h="734786">
                <a:tc>
                  <a:txBody>
                    <a:bodyPr/>
                    <a:lstStyle/>
                    <a:p>
                      <a:r>
                        <a:rPr lang="en-US" sz="1600" b="1" dirty="0">
                          <a:solidFill>
                            <a:schemeClr val="accent5"/>
                          </a:solidFill>
                        </a:rPr>
                        <a:t>Tenderness</a:t>
                      </a:r>
                      <a:endParaRPr lang="en-GB" sz="1600" b="1" dirty="0">
                        <a:solidFill>
                          <a:schemeClr val="accent5"/>
                        </a:solidFill>
                      </a:endParaRPr>
                    </a:p>
                  </a:txBody>
                  <a:tcPr marL="71393" marR="71393" marT="35696" marB="35696"/>
                </a:tc>
                <a:tc>
                  <a:txBody>
                    <a:bodyPr/>
                    <a:lstStyle/>
                    <a:p>
                      <a:r>
                        <a:rPr lang="en-GB" sz="1400" u="sng" dirty="0">
                          <a:solidFill>
                            <a:schemeClr val="accent5"/>
                          </a:solidFill>
                        </a:rPr>
                        <a:t>non or slightly tender.</a:t>
                      </a:r>
                    </a:p>
                  </a:txBody>
                  <a:tcPr marL="71393" marR="71393" marT="35696" marB="35696"/>
                </a:tc>
                <a:tc>
                  <a:txBody>
                    <a:bodyPr/>
                    <a:lstStyle/>
                    <a:p>
                      <a:r>
                        <a:rPr lang="en-GB" sz="1400" u="sng" dirty="0">
                          <a:solidFill>
                            <a:schemeClr val="accent5"/>
                          </a:solidFill>
                        </a:rPr>
                        <a:t>Tender</a:t>
                      </a:r>
                    </a:p>
                  </a:txBody>
                  <a:tcPr marL="71393" marR="71393" marT="35696" marB="35696"/>
                </a:tc>
                <a:extLst>
                  <a:ext uri="{0D108BD9-81ED-4DB2-BD59-A6C34878D82A}">
                    <a16:rowId xmlns:a16="http://schemas.microsoft.com/office/drawing/2014/main" val="1361870393"/>
                  </a:ext>
                </a:extLst>
              </a:tr>
              <a:tr h="734786">
                <a:tc>
                  <a:txBody>
                    <a:bodyPr/>
                    <a:lstStyle/>
                    <a:p>
                      <a:r>
                        <a:rPr lang="en-US" sz="1700" b="1" dirty="0">
                          <a:solidFill>
                            <a:schemeClr val="accent5"/>
                          </a:solidFill>
                        </a:rPr>
                        <a:t>color</a:t>
                      </a:r>
                      <a:endParaRPr lang="en-GB" sz="1700" b="1" dirty="0">
                        <a:solidFill>
                          <a:schemeClr val="accent5"/>
                        </a:solidFill>
                      </a:endParaRPr>
                    </a:p>
                  </a:txBody>
                  <a:tcPr marL="71393" marR="71393" marT="35696" marB="35696"/>
                </a:tc>
                <a:tc>
                  <a:txBody>
                    <a:bodyPr/>
                    <a:lstStyle/>
                    <a:p>
                      <a:r>
                        <a:rPr lang="en-GB" sz="1400" u="sng" dirty="0">
                          <a:solidFill>
                            <a:schemeClr val="accent5"/>
                          </a:solidFill>
                        </a:rPr>
                        <a:t>Normal</a:t>
                      </a:r>
                    </a:p>
                  </a:txBody>
                  <a:tcPr marL="71393" marR="71393" marT="35696" marB="35696"/>
                </a:tc>
                <a:tc>
                  <a:txBody>
                    <a:bodyPr/>
                    <a:lstStyle/>
                    <a:p>
                      <a:r>
                        <a:rPr lang="en-GB" sz="1300" dirty="0">
                          <a:solidFill>
                            <a:schemeClr val="accent5"/>
                          </a:solidFill>
                        </a:rPr>
                        <a:t>when the pus reaches the subcutaneous tissues, the overlying skin turns </a:t>
                      </a:r>
                      <a:r>
                        <a:rPr lang="en-GB" sz="1300" b="1" u="sng" dirty="0">
                          <a:solidFill>
                            <a:schemeClr val="accent5"/>
                          </a:solidFill>
                        </a:rPr>
                        <a:t>reddish-purple</a:t>
                      </a:r>
                      <a:endParaRPr lang="en-GB" sz="1300" b="1" dirty="0">
                        <a:solidFill>
                          <a:schemeClr val="accent5"/>
                        </a:solidFill>
                      </a:endParaRPr>
                    </a:p>
                  </a:txBody>
                  <a:tcPr marL="71393" marR="71393" marT="35696" marB="35696"/>
                </a:tc>
                <a:extLst>
                  <a:ext uri="{0D108BD9-81ED-4DB2-BD59-A6C34878D82A}">
                    <a16:rowId xmlns:a16="http://schemas.microsoft.com/office/drawing/2014/main" val="1358724054"/>
                  </a:ext>
                </a:extLst>
              </a:tr>
              <a:tr h="734786">
                <a:tc>
                  <a:txBody>
                    <a:bodyPr/>
                    <a:lstStyle/>
                    <a:p>
                      <a:r>
                        <a:rPr lang="en-US" sz="1600" b="1" dirty="0">
                          <a:solidFill>
                            <a:schemeClr val="accent5"/>
                          </a:solidFill>
                        </a:rPr>
                        <a:t>Shape and size</a:t>
                      </a:r>
                      <a:endParaRPr lang="en-GB" sz="1600" b="1" dirty="0">
                        <a:solidFill>
                          <a:schemeClr val="accent5"/>
                        </a:solidFill>
                      </a:endParaRPr>
                    </a:p>
                  </a:txBody>
                  <a:tcPr marL="71393" marR="71393" marT="35696" marB="35696"/>
                </a:tc>
                <a:tc>
                  <a:txBody>
                    <a:bodyPr/>
                    <a:lstStyle/>
                    <a:p>
                      <a:r>
                        <a:rPr lang="en-GB" sz="1400" u="sng" dirty="0">
                          <a:solidFill>
                            <a:schemeClr val="accent5"/>
                          </a:solidFill>
                        </a:rPr>
                        <a:t>discrete</a:t>
                      </a:r>
                      <a:r>
                        <a:rPr lang="en-GB" sz="1400" dirty="0">
                          <a:solidFill>
                            <a:schemeClr val="accent5"/>
                          </a:solidFill>
                        </a:rPr>
                        <a:t> and between 1-2cm in diameter. </a:t>
                      </a:r>
                    </a:p>
                  </a:txBody>
                  <a:tcPr marL="71393" marR="71393" marT="35696" marB="35696"/>
                </a:tc>
                <a:tc>
                  <a:txBody>
                    <a:bodyPr/>
                    <a:lstStyle/>
                    <a:p>
                      <a:r>
                        <a:rPr lang="en-GB" sz="1400" dirty="0">
                          <a:solidFill>
                            <a:schemeClr val="accent5"/>
                          </a:solidFill>
                        </a:rPr>
                        <a:t>deep part of the abscess tends to be </a:t>
                      </a:r>
                      <a:r>
                        <a:rPr lang="en-GB" sz="1400" u="sng" dirty="0">
                          <a:solidFill>
                            <a:schemeClr val="accent5"/>
                          </a:solidFill>
                        </a:rPr>
                        <a:t>sausage shaped</a:t>
                      </a:r>
                      <a:r>
                        <a:rPr lang="en-GB" sz="1400" u="none" baseline="0" dirty="0">
                          <a:solidFill>
                            <a:schemeClr val="accent5"/>
                          </a:solidFill>
                        </a:rPr>
                        <a:t> </a:t>
                      </a:r>
                      <a:r>
                        <a:rPr lang="en-US" sz="1400" baseline="0" dirty="0">
                          <a:solidFill>
                            <a:schemeClr val="accent5"/>
                          </a:solidFill>
                        </a:rPr>
                        <a:t>3-5 cm </a:t>
                      </a:r>
                      <a:endParaRPr lang="en-GB" sz="1400" dirty="0">
                        <a:solidFill>
                          <a:schemeClr val="accent5"/>
                        </a:solidFill>
                      </a:endParaRPr>
                    </a:p>
                  </a:txBody>
                  <a:tcPr marL="71393" marR="71393" marT="35696" marB="35696"/>
                </a:tc>
                <a:extLst>
                  <a:ext uri="{0D108BD9-81ED-4DB2-BD59-A6C34878D82A}">
                    <a16:rowId xmlns:a16="http://schemas.microsoft.com/office/drawing/2014/main" val="2604286776"/>
                  </a:ext>
                </a:extLst>
              </a:tr>
              <a:tr h="734786">
                <a:tc>
                  <a:txBody>
                    <a:bodyPr/>
                    <a:lstStyle/>
                    <a:p>
                      <a:r>
                        <a:rPr lang="en-GB" sz="1600" b="1" dirty="0">
                          <a:solidFill>
                            <a:schemeClr val="accent5"/>
                          </a:solidFill>
                        </a:rPr>
                        <a:t>consistency</a:t>
                      </a:r>
                    </a:p>
                  </a:txBody>
                  <a:tcPr marL="71393" marR="71393" marT="35696" marB="35696"/>
                </a:tc>
                <a:tc>
                  <a:txBody>
                    <a:bodyPr/>
                    <a:lstStyle/>
                    <a:p>
                      <a:r>
                        <a:rPr lang="en-GB" sz="1400" dirty="0">
                          <a:solidFill>
                            <a:schemeClr val="accent5"/>
                          </a:solidFill>
                        </a:rPr>
                        <a:t>In early stages glands are </a:t>
                      </a:r>
                      <a:r>
                        <a:rPr lang="en-GB" sz="1400" b="1" u="sng" dirty="0">
                          <a:solidFill>
                            <a:schemeClr val="accent5"/>
                          </a:solidFill>
                        </a:rPr>
                        <a:t>firm</a:t>
                      </a:r>
                      <a:r>
                        <a:rPr lang="en-GB" sz="1400" dirty="0">
                          <a:solidFill>
                            <a:schemeClr val="accent5"/>
                          </a:solidFill>
                        </a:rPr>
                        <a:t>.</a:t>
                      </a:r>
                    </a:p>
                  </a:txBody>
                  <a:tcPr marL="71393" marR="71393" marT="35696" marB="35696"/>
                </a:tc>
                <a:tc>
                  <a:txBody>
                    <a:bodyPr/>
                    <a:lstStyle/>
                    <a:p>
                      <a:r>
                        <a:rPr lang="en-GB" sz="1500" b="1" u="sng" dirty="0">
                          <a:solidFill>
                            <a:schemeClr val="accent5"/>
                          </a:solidFill>
                        </a:rPr>
                        <a:t>firm and rubbery</a:t>
                      </a:r>
                      <a:r>
                        <a:rPr lang="en-GB" sz="1500" u="sng" dirty="0">
                          <a:solidFill>
                            <a:schemeClr val="accent5"/>
                          </a:solidFill>
                        </a:rPr>
                        <a:t> </a:t>
                      </a:r>
                      <a:r>
                        <a:rPr lang="en-GB" sz="1500" dirty="0">
                          <a:solidFill>
                            <a:schemeClr val="accent5"/>
                          </a:solidFill>
                        </a:rPr>
                        <a:t>,</a:t>
                      </a:r>
                      <a:r>
                        <a:rPr lang="en-GB" sz="1200" dirty="0">
                          <a:solidFill>
                            <a:schemeClr val="accent5"/>
                          </a:solidFill>
                        </a:rPr>
                        <a:t>and if there is sufficient pus present, it will </a:t>
                      </a:r>
                      <a:r>
                        <a:rPr lang="en-GB" sz="1500" b="1" u="sng" dirty="0">
                          <a:solidFill>
                            <a:schemeClr val="accent5"/>
                          </a:solidFill>
                        </a:rPr>
                        <a:t>fluctuate</a:t>
                      </a:r>
                      <a:r>
                        <a:rPr lang="en-GB" sz="1500" dirty="0">
                          <a:solidFill>
                            <a:schemeClr val="accent5"/>
                          </a:solidFill>
                        </a:rPr>
                        <a:t>.</a:t>
                      </a:r>
                    </a:p>
                  </a:txBody>
                  <a:tcPr marL="71393" marR="71393" marT="35696" marB="35696"/>
                </a:tc>
                <a:extLst>
                  <a:ext uri="{0D108BD9-81ED-4DB2-BD59-A6C34878D82A}">
                    <a16:rowId xmlns:a16="http://schemas.microsoft.com/office/drawing/2014/main" val="2643068738"/>
                  </a:ext>
                </a:extLst>
              </a:tr>
            </a:tbl>
          </a:graphicData>
        </a:graphic>
      </p:graphicFrame>
    </p:spTree>
    <p:extLst>
      <p:ext uri="{BB962C8B-B14F-4D97-AF65-F5344CB8AC3E}">
        <p14:creationId xmlns:p14="http://schemas.microsoft.com/office/powerpoint/2010/main" val="421506352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JO"/>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373" y="389853"/>
            <a:ext cx="3451225" cy="3816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19427" y="389854"/>
            <a:ext cx="3444875" cy="3816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مستطيل 2"/>
          <p:cNvSpPr/>
          <p:nvPr/>
        </p:nvSpPr>
        <p:spPr>
          <a:xfrm>
            <a:off x="1278196" y="4322402"/>
            <a:ext cx="1725152" cy="400110"/>
          </a:xfrm>
          <a:prstGeom prst="rect">
            <a:avLst/>
          </a:prstGeom>
        </p:spPr>
        <p:txBody>
          <a:bodyPr wrap="none">
            <a:spAutoFit/>
          </a:bodyPr>
          <a:lstStyle/>
          <a:p>
            <a:pPr lvl="0"/>
            <a:r>
              <a:rPr lang="en-US" sz="2000" dirty="0">
                <a:solidFill>
                  <a:srgbClr val="00426E">
                    <a:lumMod val="75000"/>
                  </a:srgbClr>
                </a:solidFill>
              </a:rPr>
              <a:t>Cold abscess</a:t>
            </a:r>
          </a:p>
        </p:txBody>
      </p:sp>
      <p:sp>
        <p:nvSpPr>
          <p:cNvPr id="4" name="مستطيل 3"/>
          <p:cNvSpPr/>
          <p:nvPr/>
        </p:nvSpPr>
        <p:spPr>
          <a:xfrm>
            <a:off x="6082847" y="4353907"/>
            <a:ext cx="1253869" cy="400110"/>
          </a:xfrm>
          <a:prstGeom prst="rect">
            <a:avLst/>
          </a:prstGeom>
        </p:spPr>
        <p:txBody>
          <a:bodyPr wrap="none">
            <a:spAutoFit/>
          </a:bodyPr>
          <a:lstStyle/>
          <a:p>
            <a:pPr lvl="0"/>
            <a:r>
              <a:rPr lang="en-US" sz="2000" dirty="0">
                <a:solidFill>
                  <a:srgbClr val="00426E">
                    <a:lumMod val="75000"/>
                  </a:srgbClr>
                </a:solidFill>
              </a:rPr>
              <a:t>T.B sinus</a:t>
            </a:r>
          </a:p>
        </p:txBody>
      </p:sp>
    </p:spTree>
    <p:extLst>
      <p:ext uri="{BB962C8B-B14F-4D97-AF65-F5344CB8AC3E}">
        <p14:creationId xmlns:p14="http://schemas.microsoft.com/office/powerpoint/2010/main" val="376437733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9716"/>
        <p:cNvGrpSpPr/>
        <p:nvPr/>
      </p:nvGrpSpPr>
      <p:grpSpPr>
        <a:xfrm>
          <a:off x="0" y="0"/>
          <a:ext cx="0" cy="0"/>
          <a:chOff x="0" y="0"/>
          <a:chExt cx="0" cy="0"/>
        </a:xfrm>
      </p:grpSpPr>
      <p:sp>
        <p:nvSpPr>
          <p:cNvPr id="9752" name="Google Shape;9752;p78"/>
          <p:cNvSpPr txBox="1">
            <a:spLocks noGrp="1"/>
          </p:cNvSpPr>
          <p:nvPr>
            <p:ph type="subTitle" idx="1"/>
          </p:nvPr>
        </p:nvSpPr>
        <p:spPr>
          <a:xfrm>
            <a:off x="880461" y="1750142"/>
            <a:ext cx="6177000" cy="2253990"/>
          </a:xfrm>
          <a:prstGeom prst="rect">
            <a:avLst/>
          </a:prstGeom>
        </p:spPr>
        <p:txBody>
          <a:bodyPr spcFirstLastPara="1" wrap="square" lIns="91425" tIns="91425" rIns="91425" bIns="91425" anchor="ctr" anchorCtr="0">
            <a:noAutofit/>
          </a:bodyPr>
          <a:lstStyle/>
          <a:p>
            <a:r>
              <a:rPr lang="en-US" sz="2000" dirty="0">
                <a:latin typeface="+mn-lt"/>
              </a:rPr>
              <a:t>Labs:</a:t>
            </a:r>
          </a:p>
          <a:p>
            <a:pPr lvl="1" algn="l"/>
            <a:r>
              <a:rPr lang="en-US" sz="2000" dirty="0"/>
              <a:t>Raised ESR and CRP.</a:t>
            </a:r>
          </a:p>
          <a:p>
            <a:pPr lvl="1" algn="l"/>
            <a:r>
              <a:rPr lang="en-GB" sz="2000" dirty="0"/>
              <a:t>Staining (</a:t>
            </a:r>
            <a:r>
              <a:rPr lang="en-GB" sz="2000" dirty="0" err="1"/>
              <a:t>Ziehl</a:t>
            </a:r>
            <a:r>
              <a:rPr lang="en-GB" sz="2000" dirty="0"/>
              <a:t>-</a:t>
            </a:r>
            <a:r>
              <a:rPr lang="en-GB" sz="2000" dirty="0" err="1"/>
              <a:t>Neelsen</a:t>
            </a:r>
            <a:r>
              <a:rPr lang="en-GB" sz="2000" dirty="0"/>
              <a:t>-AFB)</a:t>
            </a:r>
          </a:p>
          <a:p>
            <a:pPr lvl="1" algn="l"/>
            <a:r>
              <a:rPr lang="en-US" sz="2000" dirty="0"/>
              <a:t>Mycobacterial culture</a:t>
            </a:r>
          </a:p>
          <a:p>
            <a:r>
              <a:rPr lang="en-US" sz="2000" dirty="0">
                <a:latin typeface="+mn-lt"/>
              </a:rPr>
              <a:t>Radiology:</a:t>
            </a:r>
          </a:p>
          <a:p>
            <a:pPr lvl="1" algn="l"/>
            <a:r>
              <a:rPr lang="en-US" sz="2000" dirty="0"/>
              <a:t>X-ray</a:t>
            </a:r>
          </a:p>
          <a:p>
            <a:pPr lvl="1" algn="l"/>
            <a:r>
              <a:rPr lang="en-US" sz="2000" dirty="0"/>
              <a:t>CT scan</a:t>
            </a:r>
          </a:p>
          <a:p>
            <a:r>
              <a:rPr lang="en-US" sz="2000" dirty="0">
                <a:latin typeface="+mn-lt"/>
              </a:rPr>
              <a:t>Excisional biopsy </a:t>
            </a:r>
          </a:p>
          <a:p>
            <a:r>
              <a:rPr lang="en-US" sz="2000" dirty="0">
                <a:latin typeface="+mn-lt"/>
              </a:rPr>
              <a:t>Tuberculin test</a:t>
            </a:r>
          </a:p>
        </p:txBody>
      </p:sp>
      <p:sp>
        <p:nvSpPr>
          <p:cNvPr id="9717" name="Google Shape;9717;p78"/>
          <p:cNvSpPr txBox="1">
            <a:spLocks noGrp="1"/>
          </p:cNvSpPr>
          <p:nvPr>
            <p:ph type="title"/>
          </p:nvPr>
        </p:nvSpPr>
        <p:spPr>
          <a:prstGeom prst="rect">
            <a:avLst/>
          </a:prstGeom>
        </p:spPr>
        <p:txBody>
          <a:bodyPr spcFirstLastPara="1" wrap="square" lIns="91425" tIns="91425" rIns="91425" bIns="91425" anchor="ctr" anchorCtr="0">
            <a:noAutofit/>
          </a:bodyPr>
          <a:lstStyle/>
          <a:p>
            <a:pPr lvl="0" algn="l"/>
            <a:r>
              <a:rPr lang="en-US" b="1" i="1" dirty="0">
                <a:solidFill>
                  <a:srgbClr val="0070C0"/>
                </a:solidFill>
                <a:latin typeface="+mn-lt"/>
              </a:rPr>
              <a:t>Investigation:</a:t>
            </a:r>
            <a:endParaRPr b="1" dirty="0">
              <a:solidFill>
                <a:srgbClr val="0070C0"/>
              </a:solidFill>
              <a:latin typeface="+mn-lt"/>
            </a:endParaRPr>
          </a:p>
        </p:txBody>
      </p:sp>
    </p:spTree>
    <p:extLst>
      <p:ext uri="{BB962C8B-B14F-4D97-AF65-F5344CB8AC3E}">
        <p14:creationId xmlns:p14="http://schemas.microsoft.com/office/powerpoint/2010/main" val="122097087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9756"/>
        <p:cNvGrpSpPr/>
        <p:nvPr/>
      </p:nvGrpSpPr>
      <p:grpSpPr>
        <a:xfrm>
          <a:off x="0" y="0"/>
          <a:ext cx="0" cy="0"/>
          <a:chOff x="0" y="0"/>
          <a:chExt cx="0" cy="0"/>
        </a:xfrm>
      </p:grpSpPr>
      <p:sp>
        <p:nvSpPr>
          <p:cNvPr id="9794" name="Google Shape;9794;p79"/>
          <p:cNvSpPr txBox="1">
            <a:spLocks noGrp="1"/>
          </p:cNvSpPr>
          <p:nvPr>
            <p:ph type="subTitle" idx="1"/>
          </p:nvPr>
        </p:nvSpPr>
        <p:spPr>
          <a:xfrm>
            <a:off x="245049" y="726523"/>
            <a:ext cx="8721971" cy="3500999"/>
          </a:xfrm>
          <a:prstGeom prst="rect">
            <a:avLst/>
          </a:prstGeom>
        </p:spPr>
        <p:txBody>
          <a:bodyPr spcFirstLastPara="1" wrap="square" lIns="91425" tIns="91425" rIns="91425" bIns="91425" anchor="t" anchorCtr="0">
            <a:noAutofit/>
          </a:bodyPr>
          <a:lstStyle/>
          <a:p>
            <a:r>
              <a:rPr lang="en-US" sz="2000" b="0" u="sng" dirty="0">
                <a:latin typeface="+mn-lt"/>
              </a:rPr>
              <a:t>Medical</a:t>
            </a:r>
            <a:endParaRPr lang="en-US" sz="2000" b="0" dirty="0">
              <a:latin typeface="+mn-lt"/>
            </a:endParaRPr>
          </a:p>
          <a:p>
            <a:pPr lvl="1" algn="l"/>
            <a:r>
              <a:rPr lang="en-US" sz="2000" b="0" dirty="0">
                <a:latin typeface="+mn-lt"/>
              </a:rPr>
              <a:t>Anti-tubercular drugs : Isoniazid, Rifampicin, Pyrazinamide and Ethambutol.</a:t>
            </a:r>
          </a:p>
          <a:p>
            <a:pPr lvl="1" algn="l"/>
            <a:r>
              <a:rPr lang="en-US" sz="2000" b="0" dirty="0">
                <a:latin typeface="+mn-lt"/>
              </a:rPr>
              <a:t>Duration is usually 6-9 months.</a:t>
            </a:r>
          </a:p>
          <a:p>
            <a:pPr lvl="1" algn="l"/>
            <a:r>
              <a:rPr lang="en-US" sz="2000" b="0" dirty="0">
                <a:latin typeface="+mn-lt"/>
              </a:rPr>
              <a:t>Aspiration (Zig-zag aspiration of cold abscess by wide bore needle in nondependent area to prevent sinus formation.</a:t>
            </a:r>
          </a:p>
          <a:p>
            <a:r>
              <a:rPr lang="en-US" sz="2000" b="0" u="sng" dirty="0">
                <a:latin typeface="+mn-lt"/>
              </a:rPr>
              <a:t>Surgical removal</a:t>
            </a:r>
          </a:p>
          <a:p>
            <a:pPr lvl="1" algn="l"/>
            <a:r>
              <a:rPr lang="en-GB" sz="2000" b="0" dirty="0">
                <a:latin typeface="+mn-lt"/>
              </a:rPr>
              <a:t>Indicated when: 1- No local response to drugs</a:t>
            </a:r>
          </a:p>
          <a:p>
            <a:pPr lvl="1" algn="l"/>
            <a:r>
              <a:rPr lang="en-GB" b="0" dirty="0">
                <a:latin typeface="+mn-lt"/>
              </a:rPr>
              <a:t>                              2- </a:t>
            </a:r>
            <a:r>
              <a:rPr lang="en-GB" sz="2000" b="0" dirty="0">
                <a:latin typeface="+mn-lt"/>
              </a:rPr>
              <a:t>When sinus persists</a:t>
            </a:r>
          </a:p>
          <a:p>
            <a:pPr lvl="1" algn="l"/>
            <a:endParaRPr lang="en-GB" sz="2000" b="0" dirty="0">
              <a:latin typeface="+mn-lt"/>
            </a:endParaRPr>
          </a:p>
          <a:p>
            <a:pPr>
              <a:defRPr/>
            </a:pPr>
            <a:r>
              <a:rPr lang="en-GB" sz="2000" b="0" dirty="0">
                <a:latin typeface="+mn-lt"/>
              </a:rPr>
              <a:t>It is done by raising skin flaps and removing all </a:t>
            </a:r>
            <a:r>
              <a:rPr lang="en-GB" sz="2000" b="0" dirty="0" err="1">
                <a:latin typeface="+mn-lt"/>
              </a:rPr>
              <a:t>caseating</a:t>
            </a:r>
            <a:r>
              <a:rPr lang="en-GB" sz="2000" b="0" dirty="0">
                <a:latin typeface="+mn-lt"/>
              </a:rPr>
              <a:t> material and lymph node. </a:t>
            </a:r>
          </a:p>
          <a:p>
            <a:pPr>
              <a:defRPr/>
            </a:pPr>
            <a:endParaRPr lang="en-GB" sz="2000" b="0" dirty="0">
              <a:latin typeface="+mn-lt"/>
            </a:endParaRPr>
          </a:p>
          <a:p>
            <a:pPr>
              <a:defRPr/>
            </a:pPr>
            <a:r>
              <a:rPr lang="en-GB" sz="2000" b="0" dirty="0">
                <a:latin typeface="+mn-lt"/>
              </a:rPr>
              <a:t>Excision of sinus tract  (When sinus develops)</a:t>
            </a:r>
            <a:endParaRPr lang="en-US" sz="2000" b="0" dirty="0">
              <a:latin typeface="+mn-lt"/>
            </a:endParaRPr>
          </a:p>
        </p:txBody>
      </p:sp>
      <p:sp>
        <p:nvSpPr>
          <p:cNvPr id="9757" name="Google Shape;9757;p79"/>
          <p:cNvSpPr txBox="1">
            <a:spLocks noGrp="1"/>
          </p:cNvSpPr>
          <p:nvPr>
            <p:ph type="title"/>
          </p:nvPr>
        </p:nvSpPr>
        <p:spPr>
          <a:xfrm>
            <a:off x="661390" y="55500"/>
            <a:ext cx="7710900" cy="572700"/>
          </a:xfrm>
          <a:prstGeom prst="rect">
            <a:avLst/>
          </a:prstGeom>
        </p:spPr>
        <p:txBody>
          <a:bodyPr spcFirstLastPara="1" wrap="square" lIns="91425" tIns="91425" rIns="91425" bIns="91425" anchor="ctr" anchorCtr="0">
            <a:noAutofit/>
          </a:bodyPr>
          <a:lstStyle/>
          <a:p>
            <a:pPr lvl="0" algn="l"/>
            <a:r>
              <a:rPr lang="en-US" b="1" i="1" dirty="0">
                <a:solidFill>
                  <a:srgbClr val="0070C0"/>
                </a:solidFill>
                <a:latin typeface="+mn-lt"/>
              </a:rPr>
              <a:t>Treatment:</a:t>
            </a:r>
            <a:endParaRPr b="1" dirty="0">
              <a:solidFill>
                <a:srgbClr val="0070C0"/>
              </a:solidFill>
              <a:latin typeface="+mn-lt"/>
            </a:endParaRPr>
          </a:p>
        </p:txBody>
      </p:sp>
    </p:spTree>
    <p:extLst>
      <p:ext uri="{BB962C8B-B14F-4D97-AF65-F5344CB8AC3E}">
        <p14:creationId xmlns:p14="http://schemas.microsoft.com/office/powerpoint/2010/main" val="370997556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381415" y="717312"/>
            <a:ext cx="8270972" cy="4188764"/>
          </a:xfrm>
        </p:spPr>
        <p:txBody>
          <a:bodyPr/>
          <a:lstStyle/>
          <a:p>
            <a:r>
              <a:rPr lang="en-US" sz="2000" b="0" dirty="0">
                <a:latin typeface="+mn-lt"/>
              </a:rPr>
              <a:t>- The </a:t>
            </a:r>
            <a:r>
              <a:rPr lang="en-GB" sz="2000" b="0" u="sng" dirty="0">
                <a:latin typeface="+mn-lt"/>
              </a:rPr>
              <a:t>primary</a:t>
            </a:r>
            <a:r>
              <a:rPr lang="en-GB" sz="2000" b="0" dirty="0">
                <a:latin typeface="+mn-lt"/>
              </a:rPr>
              <a:t> tumour of lymphoid tissue.</a:t>
            </a:r>
          </a:p>
          <a:p>
            <a:r>
              <a:rPr lang="en-GB" b="0" dirty="0">
                <a:latin typeface="+mn-lt"/>
              </a:rPr>
              <a:t>- </a:t>
            </a:r>
            <a:r>
              <a:rPr lang="en-GB" sz="2000" b="0" dirty="0">
                <a:latin typeface="+mn-lt"/>
              </a:rPr>
              <a:t>Classified into Hodgkin’s and non-Hodgkin’s lymphoma.</a:t>
            </a:r>
          </a:p>
          <a:p>
            <a:r>
              <a:rPr lang="en-GB" sz="2000" b="0" dirty="0">
                <a:latin typeface="+mn-lt"/>
              </a:rPr>
              <a:t>- Higher incidence in early or late adulthood.</a:t>
            </a:r>
          </a:p>
          <a:p>
            <a:r>
              <a:rPr lang="en-GB" sz="2000" b="0" dirty="0">
                <a:latin typeface="+mn-lt"/>
              </a:rPr>
              <a:t>- Effect more male than female.</a:t>
            </a:r>
          </a:p>
          <a:p>
            <a:endParaRPr lang="en-GB" sz="2000" b="0" dirty="0">
              <a:latin typeface="+mn-lt"/>
            </a:endParaRPr>
          </a:p>
          <a:p>
            <a:r>
              <a:rPr lang="en-GB" sz="2800" b="0" dirty="0">
                <a:solidFill>
                  <a:srgbClr val="0070C0"/>
                </a:solidFill>
                <a:latin typeface="+mn-lt"/>
              </a:rPr>
              <a:t>Symptoms:</a:t>
            </a:r>
          </a:p>
          <a:p>
            <a:pPr lvl="1" algn="l"/>
            <a:r>
              <a:rPr lang="en-GB" sz="2000" b="0" dirty="0">
                <a:latin typeface="+mn-lt"/>
              </a:rPr>
              <a:t>- Painless lump, slowly growing</a:t>
            </a:r>
          </a:p>
          <a:p>
            <a:pPr lvl="1" algn="l"/>
            <a:r>
              <a:rPr lang="en-GB" sz="2000" b="0" dirty="0">
                <a:latin typeface="+mn-lt"/>
              </a:rPr>
              <a:t>- Itching of skin</a:t>
            </a:r>
          </a:p>
          <a:p>
            <a:pPr lvl="1" algn="l"/>
            <a:r>
              <a:rPr lang="en-GB" sz="2000" b="0" dirty="0">
                <a:latin typeface="+mn-lt"/>
              </a:rPr>
              <a:t>- Infiltration may lead to pain in bones</a:t>
            </a:r>
          </a:p>
          <a:p>
            <a:pPr lvl="1" algn="l"/>
            <a:r>
              <a:rPr lang="en-US" sz="2000" b="0" dirty="0">
                <a:latin typeface="+mn-lt"/>
              </a:rPr>
              <a:t>- Shortness of breath</a:t>
            </a:r>
            <a:endParaRPr lang="en-GB" sz="2000" b="0" dirty="0">
              <a:latin typeface="+mn-lt"/>
            </a:endParaRPr>
          </a:p>
          <a:p>
            <a:pPr lvl="1" algn="l"/>
            <a:r>
              <a:rPr lang="en-GB" sz="2000" b="0" dirty="0">
                <a:latin typeface="+mn-lt"/>
              </a:rPr>
              <a:t>- Systematic symptoms like Malaise, weight loss, pallor and fever with rigor</a:t>
            </a:r>
          </a:p>
          <a:p>
            <a:pPr lvl="1" algn="l"/>
            <a:r>
              <a:rPr lang="en-GB" sz="2000" b="0" dirty="0">
                <a:latin typeface="+mn-lt"/>
              </a:rPr>
              <a:t>- Large mass causes venous congestion in the neck</a:t>
            </a:r>
          </a:p>
        </p:txBody>
      </p:sp>
      <p:sp>
        <p:nvSpPr>
          <p:cNvPr id="6" name="Title 5"/>
          <p:cNvSpPr>
            <a:spLocks noGrp="1"/>
          </p:cNvSpPr>
          <p:nvPr>
            <p:ph type="title"/>
          </p:nvPr>
        </p:nvSpPr>
        <p:spPr>
          <a:xfrm>
            <a:off x="784537" y="144612"/>
            <a:ext cx="7710900" cy="572700"/>
          </a:xfrm>
        </p:spPr>
        <p:txBody>
          <a:bodyPr/>
          <a:lstStyle/>
          <a:p>
            <a:r>
              <a:rPr lang="en-GB" sz="3200" b="1" i="1" dirty="0">
                <a:solidFill>
                  <a:srgbClr val="FF789B"/>
                </a:solidFill>
                <a:latin typeface="+mn-lt"/>
              </a:rPr>
              <a:t>- Malignant lymphoma</a:t>
            </a:r>
            <a:endParaRPr lang="en-US" sz="3200" b="1" dirty="0">
              <a:solidFill>
                <a:srgbClr val="FF789B"/>
              </a:solidFill>
              <a:latin typeface="+mn-lt"/>
            </a:endParaRPr>
          </a:p>
        </p:txBody>
      </p:sp>
    </p:spTree>
    <p:extLst>
      <p:ext uri="{BB962C8B-B14F-4D97-AF65-F5344CB8AC3E}">
        <p14:creationId xmlns:p14="http://schemas.microsoft.com/office/powerpoint/2010/main" val="172955716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pPr algn="l"/>
            <a:r>
              <a:rPr lang="en-US" b="1" i="1" dirty="0">
                <a:solidFill>
                  <a:srgbClr val="0070C0"/>
                </a:solidFill>
                <a:latin typeface="+mn-lt"/>
              </a:rPr>
              <a:t>Physical examination:</a:t>
            </a:r>
            <a:endParaRPr lang="en-US" b="1" dirty="0">
              <a:solidFill>
                <a:srgbClr val="0070C0"/>
              </a:solidFill>
              <a:latin typeface="+mn-lt"/>
            </a:endParaRPr>
          </a:p>
        </p:txBody>
      </p:sp>
      <p:sp>
        <p:nvSpPr>
          <p:cNvPr id="8" name="TextBox 7"/>
          <p:cNvSpPr txBox="1"/>
          <p:nvPr/>
        </p:nvSpPr>
        <p:spPr>
          <a:xfrm>
            <a:off x="792956" y="1357313"/>
            <a:ext cx="6777883" cy="2246769"/>
          </a:xfrm>
          <a:prstGeom prst="rect">
            <a:avLst/>
          </a:prstGeom>
          <a:noFill/>
        </p:spPr>
        <p:txBody>
          <a:bodyPr wrap="square" rtlCol="0">
            <a:spAutoFit/>
          </a:bodyPr>
          <a:lstStyle/>
          <a:p>
            <a:pPr marL="342900" indent="-342900">
              <a:buFont typeface="Arial" panose="020B0604020202020204" pitchFamily="34" charset="0"/>
              <a:buChar char="•"/>
            </a:pPr>
            <a:r>
              <a:rPr lang="en-US" sz="2000" dirty="0">
                <a:solidFill>
                  <a:schemeClr val="tx1"/>
                </a:solidFill>
              </a:rPr>
              <a:t>Palpable.</a:t>
            </a:r>
          </a:p>
          <a:p>
            <a:pPr marL="342900" indent="-342900">
              <a:buFont typeface="Arial" panose="020B0604020202020204" pitchFamily="34" charset="0"/>
              <a:buChar char="•"/>
            </a:pPr>
            <a:r>
              <a:rPr lang="en-US" sz="2000" dirty="0">
                <a:solidFill>
                  <a:schemeClr val="tx1"/>
                </a:solidFill>
              </a:rPr>
              <a:t>Painless.</a:t>
            </a:r>
          </a:p>
          <a:p>
            <a:pPr marL="342900" indent="-342900">
              <a:buFont typeface="Arial" panose="020B0604020202020204" pitchFamily="34" charset="0"/>
              <a:buChar char="•"/>
            </a:pPr>
            <a:r>
              <a:rPr lang="en-GB" sz="2000" dirty="0">
                <a:solidFill>
                  <a:schemeClr val="tx1"/>
                </a:solidFill>
              </a:rPr>
              <a:t>Not tender.</a:t>
            </a:r>
            <a:endParaRPr lang="en-US" sz="2000" dirty="0">
              <a:solidFill>
                <a:schemeClr val="tx1"/>
              </a:solidFill>
            </a:endParaRPr>
          </a:p>
          <a:p>
            <a:pPr marL="342900" indent="-342900">
              <a:buFont typeface="Arial" panose="020B0604020202020204" pitchFamily="34" charset="0"/>
              <a:buChar char="•"/>
            </a:pPr>
            <a:r>
              <a:rPr lang="en-GB" sz="2000" dirty="0">
                <a:solidFill>
                  <a:schemeClr val="tx1"/>
                </a:solidFill>
              </a:rPr>
              <a:t>Ovoid, smooth and discrete in Hodgkin's lymphoma.</a:t>
            </a:r>
            <a:endParaRPr lang="en-US" sz="2000" dirty="0">
              <a:solidFill>
                <a:schemeClr val="tx1"/>
              </a:solidFill>
            </a:endParaRPr>
          </a:p>
          <a:p>
            <a:pPr marL="342900" indent="-342900">
              <a:buFont typeface="Arial" panose="020B0604020202020204" pitchFamily="34" charset="0"/>
              <a:buChar char="•"/>
            </a:pPr>
            <a:r>
              <a:rPr lang="en-GB" sz="2000" dirty="0">
                <a:solidFill>
                  <a:schemeClr val="tx1"/>
                </a:solidFill>
              </a:rPr>
              <a:t>Rubbery in consistence.</a:t>
            </a:r>
          </a:p>
          <a:p>
            <a:pPr marL="342900" indent="-342900">
              <a:buFont typeface="Arial" panose="020B0604020202020204" pitchFamily="34" charset="0"/>
              <a:buChar char="•"/>
            </a:pPr>
            <a:r>
              <a:rPr lang="en-GB" sz="2000" dirty="0">
                <a:solidFill>
                  <a:schemeClr val="tx1"/>
                </a:solidFill>
              </a:rPr>
              <a:t>In General exam : liver and spleen may be enlarged, and the patient is often anaemic</a:t>
            </a:r>
            <a:endParaRPr lang="en-US" sz="2000" dirty="0">
              <a:solidFill>
                <a:schemeClr val="tx1"/>
              </a:solidFill>
            </a:endParaRPr>
          </a:p>
        </p:txBody>
      </p:sp>
    </p:spTree>
    <p:extLst>
      <p:ext uri="{BB962C8B-B14F-4D97-AF65-F5344CB8AC3E}">
        <p14:creationId xmlns:p14="http://schemas.microsoft.com/office/powerpoint/2010/main" val="205673119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641511" y="609600"/>
            <a:ext cx="8010876" cy="4149213"/>
          </a:xfrm>
        </p:spPr>
        <p:txBody>
          <a:bodyPr/>
          <a:lstStyle/>
          <a:p>
            <a:r>
              <a:rPr lang="en-US" sz="2000" b="0" dirty="0">
                <a:latin typeface="+mn-lt"/>
              </a:rPr>
              <a:t>- </a:t>
            </a:r>
            <a:r>
              <a:rPr lang="en-US" sz="2000" b="0" u="sng" dirty="0">
                <a:latin typeface="+mn-lt"/>
              </a:rPr>
              <a:t>Secondary</a:t>
            </a:r>
            <a:r>
              <a:rPr lang="en-US" sz="2000" b="0" dirty="0">
                <a:latin typeface="+mn-lt"/>
              </a:rPr>
              <a:t> neoplastic </a:t>
            </a:r>
            <a:r>
              <a:rPr lang="en-GB" sz="2000" b="0" dirty="0">
                <a:latin typeface="+mn-lt"/>
              </a:rPr>
              <a:t>lymphadenopathy</a:t>
            </a:r>
          </a:p>
          <a:p>
            <a:r>
              <a:rPr lang="en-US" sz="2000" b="0" dirty="0">
                <a:latin typeface="+mn-lt"/>
              </a:rPr>
              <a:t>- Cervical lymph nodes are a common site of metastases for malignant tumors that originate at primary sites in the head and neck</a:t>
            </a:r>
          </a:p>
          <a:p>
            <a:r>
              <a:rPr lang="en-US" sz="2000" b="0" dirty="0">
                <a:latin typeface="+mn-lt"/>
              </a:rPr>
              <a:t>- Include:</a:t>
            </a:r>
          </a:p>
          <a:p>
            <a:pPr lvl="1"/>
            <a:r>
              <a:rPr lang="en-US" sz="2000" b="0" dirty="0">
                <a:latin typeface="+mn-lt"/>
              </a:rPr>
              <a:t>   1 squamous cell carcinomas of the upper </a:t>
            </a:r>
            <a:r>
              <a:rPr lang="en-US" sz="2000" b="0" dirty="0" err="1">
                <a:latin typeface="+mn-lt"/>
              </a:rPr>
              <a:t>aerodigestive</a:t>
            </a:r>
            <a:r>
              <a:rPr lang="en-US" sz="2000" b="0" dirty="0">
                <a:latin typeface="+mn-lt"/>
              </a:rPr>
              <a:t> tract</a:t>
            </a:r>
          </a:p>
          <a:p>
            <a:pPr lvl="1"/>
            <a:r>
              <a:rPr lang="en-US" sz="2000" b="0" dirty="0">
                <a:latin typeface="+mn-lt"/>
              </a:rPr>
              <a:t>2 metastases from salivary gland, thyroid, and skin cancers</a:t>
            </a:r>
          </a:p>
          <a:p>
            <a:pPr lvl="1"/>
            <a:endParaRPr lang="en-US" sz="2000" b="0" dirty="0">
              <a:latin typeface="+mn-lt"/>
            </a:endParaRPr>
          </a:p>
          <a:p>
            <a:r>
              <a:rPr lang="en-GB" sz="2000" b="0" dirty="0">
                <a:latin typeface="+mn-lt"/>
              </a:rPr>
              <a:t>Metastatic deposits of cancer cells in the cervical lymph gland are the commonest cause of cervical lymphadenopathy in adults</a:t>
            </a:r>
            <a:endParaRPr lang="en-US" sz="2000" b="0" dirty="0">
              <a:latin typeface="+mn-lt"/>
            </a:endParaRPr>
          </a:p>
        </p:txBody>
      </p:sp>
      <p:sp>
        <p:nvSpPr>
          <p:cNvPr id="6" name="Title 5"/>
          <p:cNvSpPr>
            <a:spLocks noGrp="1"/>
          </p:cNvSpPr>
          <p:nvPr>
            <p:ph type="title"/>
          </p:nvPr>
        </p:nvSpPr>
        <p:spPr>
          <a:xfrm>
            <a:off x="641511" y="282027"/>
            <a:ext cx="7710900" cy="572700"/>
          </a:xfrm>
        </p:spPr>
        <p:txBody>
          <a:bodyPr/>
          <a:lstStyle/>
          <a:p>
            <a:r>
              <a:rPr lang="en-US" sz="3200" b="1" i="1" dirty="0">
                <a:solidFill>
                  <a:srgbClr val="FF789B"/>
                </a:solidFill>
                <a:latin typeface="+mn-lt"/>
              </a:rPr>
              <a:t>- Metastatic Tumor</a:t>
            </a:r>
            <a:endParaRPr lang="en-US" sz="3200" b="1" dirty="0">
              <a:solidFill>
                <a:srgbClr val="FF789B"/>
              </a:solidFill>
              <a:latin typeface="+mn-lt"/>
            </a:endParaRPr>
          </a:p>
        </p:txBody>
      </p:sp>
    </p:spTree>
    <p:extLst>
      <p:ext uri="{BB962C8B-B14F-4D97-AF65-F5344CB8AC3E}">
        <p14:creationId xmlns:p14="http://schemas.microsoft.com/office/powerpoint/2010/main" val="218403520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23557" y="0"/>
            <a:ext cx="8479670" cy="5143499"/>
          </a:xfrm>
        </p:spPr>
        <p:txBody>
          <a:bodyPr/>
          <a:lstStyle/>
          <a:p>
            <a:r>
              <a:rPr lang="en-US" sz="2800" b="0" dirty="0">
                <a:solidFill>
                  <a:srgbClr val="0070C0"/>
                </a:solidFill>
                <a:latin typeface="+mn-lt"/>
              </a:rPr>
              <a:t>    History:</a:t>
            </a:r>
          </a:p>
          <a:p>
            <a:pPr lvl="1" algn="l"/>
            <a:r>
              <a:rPr lang="en-US" sz="1800" b="0" dirty="0">
                <a:latin typeface="+mn-lt"/>
              </a:rPr>
              <a:t>Over the age of 50 years ( metastatic deposits between 55-65 years but papillary carcinoma most commonly in children and young adult).</a:t>
            </a:r>
          </a:p>
          <a:p>
            <a:pPr lvl="1" algn="l"/>
            <a:r>
              <a:rPr lang="en-US" sz="1800" b="0" dirty="0">
                <a:latin typeface="+mn-lt"/>
              </a:rPr>
              <a:t>Affect male usually.</a:t>
            </a:r>
          </a:p>
          <a:p>
            <a:pPr lvl="1" algn="l"/>
            <a:r>
              <a:rPr lang="en-US" sz="2800" b="0" dirty="0">
                <a:solidFill>
                  <a:srgbClr val="0070C0"/>
                </a:solidFill>
                <a:latin typeface="+mn-lt"/>
              </a:rPr>
              <a:t>Symptoms:</a:t>
            </a:r>
          </a:p>
          <a:p>
            <a:pPr lvl="1" algn="l"/>
            <a:r>
              <a:rPr lang="en-GB" sz="1800" b="0" dirty="0">
                <a:latin typeface="+mn-lt"/>
              </a:rPr>
              <a:t>Painless lump</a:t>
            </a:r>
            <a:r>
              <a:rPr lang="en-US" sz="1800" b="0" dirty="0">
                <a:latin typeface="+mn-lt"/>
              </a:rPr>
              <a:t>, grows slowly.</a:t>
            </a:r>
          </a:p>
          <a:p>
            <a:pPr lvl="1" algn="l"/>
            <a:r>
              <a:rPr lang="en-US" sz="1800" b="0" dirty="0">
                <a:latin typeface="+mn-lt"/>
              </a:rPr>
              <a:t>Systematic symptoms like anorexia and </a:t>
            </a:r>
            <a:r>
              <a:rPr lang="en-US" sz="1800" b="0" dirty="0" err="1">
                <a:latin typeface="+mn-lt"/>
              </a:rPr>
              <a:t>wight</a:t>
            </a:r>
            <a:r>
              <a:rPr lang="en-US" sz="1800" b="0" dirty="0">
                <a:latin typeface="+mn-lt"/>
              </a:rPr>
              <a:t> loss.</a:t>
            </a:r>
          </a:p>
          <a:p>
            <a:pPr lvl="1" algn="l"/>
            <a:r>
              <a:rPr lang="en-GB" sz="1800" b="0" dirty="0">
                <a:latin typeface="+mn-lt"/>
              </a:rPr>
              <a:t>The patient may have symptoms of a primary lesion such as sore throat or hoarseness of the voice.</a:t>
            </a:r>
          </a:p>
          <a:p>
            <a:r>
              <a:rPr lang="en-US" sz="2800" b="0" dirty="0">
                <a:solidFill>
                  <a:srgbClr val="0070C0"/>
                </a:solidFill>
                <a:latin typeface="+mn-lt"/>
              </a:rPr>
              <a:t>    Examination</a:t>
            </a:r>
            <a:endParaRPr lang="en-GB" sz="2800" b="0" dirty="0">
              <a:solidFill>
                <a:srgbClr val="0070C0"/>
              </a:solidFill>
              <a:latin typeface="+mn-lt"/>
            </a:endParaRPr>
          </a:p>
          <a:p>
            <a:pPr lvl="1" algn="l"/>
            <a:r>
              <a:rPr lang="en-GB" sz="1800" b="0" dirty="0">
                <a:latin typeface="+mn-lt"/>
              </a:rPr>
              <a:t>Usually not tender.</a:t>
            </a:r>
          </a:p>
          <a:p>
            <a:pPr lvl="1" algn="l"/>
            <a:r>
              <a:rPr lang="en-US" sz="1800" b="0" dirty="0">
                <a:latin typeface="+mn-lt"/>
              </a:rPr>
              <a:t>usually hard, often stony hard.</a:t>
            </a:r>
            <a:r>
              <a:rPr lang="en-GB" sz="1800" b="0" dirty="0">
                <a:latin typeface="+mn-lt"/>
              </a:rPr>
              <a:t>	</a:t>
            </a:r>
          </a:p>
          <a:p>
            <a:r>
              <a:rPr lang="en-GB" sz="1800" b="0" dirty="0">
                <a:latin typeface="+mn-lt"/>
              </a:rPr>
              <a:t>      For investigation biopsy is needed.</a:t>
            </a:r>
          </a:p>
          <a:p>
            <a:r>
              <a:rPr lang="en-GB" sz="1800" b="0" dirty="0">
                <a:latin typeface="+mn-lt"/>
              </a:rPr>
              <a:t>      Treatment requires resection</a:t>
            </a:r>
            <a:endParaRPr lang="en-US" sz="1800" b="0" dirty="0">
              <a:latin typeface="+mn-lt"/>
            </a:endParaRPr>
          </a:p>
        </p:txBody>
      </p:sp>
    </p:spTree>
    <p:extLst>
      <p:ext uri="{BB962C8B-B14F-4D97-AF65-F5344CB8AC3E}">
        <p14:creationId xmlns:p14="http://schemas.microsoft.com/office/powerpoint/2010/main" val="234751602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716550" y="655575"/>
            <a:ext cx="7710900" cy="2973450"/>
          </a:xfrm>
        </p:spPr>
        <p:txBody>
          <a:bodyPr/>
          <a:lstStyle/>
          <a:p>
            <a:r>
              <a:rPr lang="en-US" sz="8000" dirty="0">
                <a:solidFill>
                  <a:srgbClr val="002060"/>
                </a:solidFill>
                <a:latin typeface="+mn-lt"/>
              </a:rPr>
              <a:t>Thank you !</a:t>
            </a:r>
          </a:p>
        </p:txBody>
      </p:sp>
    </p:spTree>
    <p:extLst>
      <p:ext uri="{BB962C8B-B14F-4D97-AF65-F5344CB8AC3E}">
        <p14:creationId xmlns:p14="http://schemas.microsoft.com/office/powerpoint/2010/main" val="37694472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46836" y="268941"/>
            <a:ext cx="8042162" cy="4701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272398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لنص 1"/>
          <p:cNvSpPr>
            <a:spLocks noGrp="1"/>
          </p:cNvSpPr>
          <p:nvPr>
            <p:ph type="body" idx="1"/>
          </p:nvPr>
        </p:nvSpPr>
        <p:spPr/>
        <p:txBody>
          <a:bodyPr/>
          <a:lstStyle/>
          <a:p>
            <a:pPr marL="133350" indent="0">
              <a:buNone/>
            </a:pPr>
            <a:r>
              <a:rPr lang="en-US" sz="1600" dirty="0">
                <a:solidFill>
                  <a:schemeClr val="tx1"/>
                </a:solidFill>
              </a:rPr>
              <a:t>The posterior triangle subdivided by inferior belly of omohyoid muscle into two triangles :</a:t>
            </a:r>
          </a:p>
          <a:p>
            <a:pPr marL="133350" indent="0">
              <a:buNone/>
            </a:pPr>
            <a:endParaRPr lang="en-US" sz="1800" dirty="0">
              <a:solidFill>
                <a:schemeClr val="tx1"/>
              </a:solidFill>
            </a:endParaRPr>
          </a:p>
          <a:p>
            <a:pPr marL="133350" indent="0">
              <a:buNone/>
            </a:pPr>
            <a:r>
              <a:rPr lang="en-US" sz="1800" dirty="0">
                <a:solidFill>
                  <a:schemeClr val="tx1"/>
                </a:solidFill>
              </a:rPr>
              <a:t>1 occipital triangle </a:t>
            </a:r>
          </a:p>
          <a:p>
            <a:pPr marL="133350" indent="0">
              <a:buNone/>
            </a:pPr>
            <a:r>
              <a:rPr lang="en-US" sz="1800" dirty="0">
                <a:solidFill>
                  <a:schemeClr val="tx1"/>
                </a:solidFill>
              </a:rPr>
              <a:t>2 subclavian triangle </a:t>
            </a:r>
            <a:endParaRPr lang="ar-JO" sz="1800" dirty="0">
              <a:solidFill>
                <a:schemeClr val="tx1"/>
              </a:solidFill>
            </a:endParaRPr>
          </a:p>
        </p:txBody>
      </p:sp>
      <p:sp>
        <p:nvSpPr>
          <p:cNvPr id="3" name="عنوان 2"/>
          <p:cNvSpPr>
            <a:spLocks noGrp="1"/>
          </p:cNvSpPr>
          <p:nvPr>
            <p:ph type="title"/>
          </p:nvPr>
        </p:nvSpPr>
        <p:spPr/>
        <p:txBody>
          <a:bodyPr/>
          <a:lstStyle/>
          <a:p>
            <a:r>
              <a:rPr lang="en-US" dirty="0">
                <a:solidFill>
                  <a:schemeClr val="tx1"/>
                </a:solidFill>
                <a:latin typeface="Calibri" pitchFamily="34" charset="0"/>
                <a:cs typeface="Calibri" pitchFamily="34" charset="0"/>
              </a:rPr>
              <a:t>Posterior triangle </a:t>
            </a:r>
            <a:endParaRPr lang="ar-JO" dirty="0">
              <a:solidFill>
                <a:schemeClr val="tx1"/>
              </a:solidFill>
              <a:latin typeface="Calibri" pitchFamily="34" charset="0"/>
              <a:cs typeface="Calibri" pitchFamily="34" charset="0"/>
            </a:endParaRP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9926" y="1839558"/>
            <a:ext cx="4340225" cy="29629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64708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52123" y="0"/>
            <a:ext cx="4591878" cy="3454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 y="9939"/>
            <a:ext cx="4552123" cy="1561966"/>
          </a:xfrm>
          <a:prstGeom prst="rect">
            <a:avLst/>
          </a:prstGeom>
        </p:spPr>
        <p:txBody>
          <a:bodyPr wrap="square" lIns="68580" tIns="34290" rIns="68580" bIns="34290">
            <a:spAutoFit/>
          </a:bodyPr>
          <a:lstStyle/>
          <a:p>
            <a:r>
              <a:rPr lang="en-US" sz="2700" b="1" dirty="0">
                <a:solidFill>
                  <a:srgbClr val="0070C0"/>
                </a:solidFill>
              </a:rPr>
              <a:t>Occipital Triangle:</a:t>
            </a:r>
          </a:p>
          <a:p>
            <a:r>
              <a:rPr lang="en-US" b="1" dirty="0">
                <a:solidFill>
                  <a:srgbClr val="002060"/>
                </a:solidFill>
              </a:rPr>
              <a:t>It’s bounded:</a:t>
            </a:r>
          </a:p>
          <a:p>
            <a:r>
              <a:rPr lang="en-US" b="1" dirty="0">
                <a:solidFill>
                  <a:srgbClr val="002060"/>
                </a:solidFill>
              </a:rPr>
              <a:t>1) Anteriorly: Posterior margin of Sternocleidomastoid.</a:t>
            </a:r>
            <a:br>
              <a:rPr lang="en-US" b="1" dirty="0">
                <a:solidFill>
                  <a:srgbClr val="002060"/>
                </a:solidFill>
              </a:rPr>
            </a:br>
            <a:r>
              <a:rPr lang="en-US" b="1" dirty="0">
                <a:solidFill>
                  <a:srgbClr val="002060"/>
                </a:solidFill>
              </a:rPr>
              <a:t>2) Posteriorly: Anterior margin of Trapezius.</a:t>
            </a:r>
            <a:br>
              <a:rPr lang="en-US" b="1" dirty="0">
                <a:solidFill>
                  <a:srgbClr val="002060"/>
                </a:solidFill>
              </a:rPr>
            </a:br>
            <a:r>
              <a:rPr lang="en-US" b="1" dirty="0">
                <a:solidFill>
                  <a:srgbClr val="002060"/>
                </a:solidFill>
              </a:rPr>
              <a:t>3) Inferiorly: Inferior belly of Omohyoid muscle.</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28768"/>
            <a:ext cx="4552122" cy="3251039"/>
          </a:xfrm>
          <a:prstGeom prst="rect">
            <a:avLst/>
          </a:prstGeom>
        </p:spPr>
      </p:pic>
      <p:sp>
        <p:nvSpPr>
          <p:cNvPr id="6" name="Rectangle 5"/>
          <p:cNvSpPr/>
          <p:nvPr/>
        </p:nvSpPr>
        <p:spPr>
          <a:xfrm>
            <a:off x="5391150" y="3711401"/>
            <a:ext cx="2609850" cy="823302"/>
          </a:xfrm>
          <a:prstGeom prst="rect">
            <a:avLst/>
          </a:prstGeom>
        </p:spPr>
        <p:txBody>
          <a:bodyPr wrap="square" lIns="68580" tIns="34290" rIns="68580" bIns="34290">
            <a:spAutoFit/>
          </a:bodyPr>
          <a:lstStyle/>
          <a:p>
            <a:r>
              <a:rPr lang="en-US" sz="2100" b="1" dirty="0">
                <a:solidFill>
                  <a:srgbClr val="0070C0"/>
                </a:solidFill>
              </a:rPr>
              <a:t>Contents:</a:t>
            </a:r>
          </a:p>
          <a:p>
            <a:r>
              <a:rPr lang="en-US" b="1" dirty="0"/>
              <a:t>1) Brachial Plexus.</a:t>
            </a:r>
          </a:p>
          <a:p>
            <a:r>
              <a:rPr lang="en-US" b="1" dirty="0"/>
              <a:t>2) Accessory Nerve</a:t>
            </a:r>
            <a:endParaRPr lang="ar-JO" b="1" dirty="0"/>
          </a:p>
        </p:txBody>
      </p:sp>
    </p:spTree>
    <p:extLst>
      <p:ext uri="{BB962C8B-B14F-4D97-AF65-F5344CB8AC3E}">
        <p14:creationId xmlns:p14="http://schemas.microsoft.com/office/powerpoint/2010/main" val="407839537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1974</TotalTime>
  <Words>3739</Words>
  <Application>Microsoft Office PowerPoint</Application>
  <PresentationFormat>On-screen Show (16:9)</PresentationFormat>
  <Paragraphs>492</Paragraphs>
  <Slides>68</Slides>
  <Notes>22</Notes>
  <HiddenSlides>0</HiddenSlides>
  <MMClips>0</MMClips>
  <ScaleCrop>false</ScaleCrop>
  <HeadingPairs>
    <vt:vector size="4" baseType="variant">
      <vt:variant>
        <vt:lpstr>Theme</vt:lpstr>
      </vt:variant>
      <vt:variant>
        <vt:i4>1</vt:i4>
      </vt:variant>
      <vt:variant>
        <vt:lpstr>Slide Titles</vt:lpstr>
      </vt:variant>
      <vt:variant>
        <vt:i4>68</vt:i4>
      </vt:variant>
    </vt:vector>
  </HeadingPairs>
  <TitlesOfParts>
    <vt:vector size="69" baseType="lpstr">
      <vt:lpstr>Office Theme</vt:lpstr>
      <vt:lpstr>CERVICAL LUMPS</vt:lpstr>
      <vt:lpstr>APPROACH TO CERVICAL LUMPS</vt:lpstr>
      <vt:lpstr>Midline of the neck  </vt:lpstr>
      <vt:lpstr>THE TRIANGLES OF THE NECK</vt:lpstr>
      <vt:lpstr>PowerPoint Presentation</vt:lpstr>
      <vt:lpstr>ANTERIOR TRIANGLE</vt:lpstr>
      <vt:lpstr>PowerPoint Presentation</vt:lpstr>
      <vt:lpstr>Posterior triangle </vt:lpstr>
      <vt:lpstr>PowerPoint Presentation</vt:lpstr>
      <vt:lpstr>PowerPoint Presentation</vt:lpstr>
      <vt:lpstr>PowerPoint Presentation</vt:lpstr>
      <vt:lpstr>LYMPH NODES</vt:lpstr>
      <vt:lpstr>PowerPoint Presentation</vt:lpstr>
      <vt:lpstr>PowerPoint Presentation</vt:lpstr>
      <vt:lpstr>Neck layers where lumps present include</vt:lpstr>
      <vt:lpstr>PowerPoint Presentation</vt:lpstr>
      <vt:lpstr>PowerPoint Presentation</vt:lpstr>
      <vt:lpstr>PowerPoint Presentation</vt:lpstr>
      <vt:lpstr>EXAMINATION</vt:lpstr>
      <vt:lpstr>PowerPoint Presentation</vt:lpstr>
      <vt:lpstr>PowerPoint Presentation</vt:lpstr>
      <vt:lpstr>INVESTIGATIONS</vt:lpstr>
      <vt:lpstr>PowerPoint Presentation</vt:lpstr>
      <vt:lpstr>PowerPoint Presentation</vt:lpstr>
      <vt:lpstr>PowerPoint Presentation</vt:lpstr>
      <vt:lpstr>1. Thyroglossal cyst:</vt:lpstr>
      <vt:lpstr>PowerPoint Presentation</vt:lpstr>
      <vt:lpstr>PowerPoint Presentation</vt:lpstr>
      <vt:lpstr>PowerPoint Presentation</vt:lpstr>
      <vt:lpstr>Clinical features:</vt:lpstr>
      <vt:lpstr>Complications:</vt:lpstr>
      <vt:lpstr>PowerPoint Presentation</vt:lpstr>
      <vt:lpstr>PowerPoint Presentation</vt:lpstr>
      <vt:lpstr>Investigations:</vt:lpstr>
      <vt:lpstr>PowerPoint Presentation</vt:lpstr>
      <vt:lpstr>Treatment:</vt:lpstr>
      <vt:lpstr>2. Plunging Ranula:</vt:lpstr>
      <vt:lpstr>PowerPoint Presentation</vt:lpstr>
      <vt:lpstr>Treatment:</vt:lpstr>
      <vt:lpstr>3. Dermoid cyst </vt:lpstr>
      <vt:lpstr>PowerPoint Presentation</vt:lpstr>
      <vt:lpstr>Investigations:</vt:lpstr>
      <vt:lpstr>Imaging:</vt:lpstr>
      <vt:lpstr>PowerPoint Presentation</vt:lpstr>
      <vt:lpstr>Treatment:</vt:lpstr>
      <vt:lpstr>PowerPoint Presentation</vt:lpstr>
      <vt:lpstr>1. Branchial Cleft Cyst</vt:lpstr>
      <vt:lpstr>Embryology: </vt:lpstr>
      <vt:lpstr>PowerPoint Presentation</vt:lpstr>
      <vt:lpstr>History: </vt:lpstr>
      <vt:lpstr>Physical examination: </vt:lpstr>
      <vt:lpstr>Investigation:</vt:lpstr>
      <vt:lpstr>Treatment:</vt:lpstr>
      <vt:lpstr>PowerPoint Presentation</vt:lpstr>
      <vt:lpstr>2. Lymphadenopathy</vt:lpstr>
      <vt:lpstr>- Nonspecific Lymphadenopathy</vt:lpstr>
      <vt:lpstr>- Tuberculous lymphadenitis</vt:lpstr>
      <vt:lpstr>PowerPoint Presentation</vt:lpstr>
      <vt:lpstr>PowerPoint Presentation</vt:lpstr>
      <vt:lpstr>PowerPoint Presentation</vt:lpstr>
      <vt:lpstr>PowerPoint Presentation</vt:lpstr>
      <vt:lpstr>Investigation:</vt:lpstr>
      <vt:lpstr>Treatment:</vt:lpstr>
      <vt:lpstr>- Malignant lymphoma</vt:lpstr>
      <vt:lpstr>Physical examination:</vt:lpstr>
      <vt:lpstr>- Metastatic Tumor</vt:lpstr>
      <vt:lpstr>PowerPoint Presentation</vt:lpstr>
      <vt:lpstr>Thank you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Handa Notebook  Thesis</dc:title>
  <dc:creator>rahaf Nawiseh</dc:creator>
  <cp:lastModifiedBy>Sanabil Hassanat</cp:lastModifiedBy>
  <cp:revision>93</cp:revision>
  <dcterms:modified xsi:type="dcterms:W3CDTF">2023-03-26T11:50:39Z</dcterms:modified>
</cp:coreProperties>
</file>