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2" r:id="rId6"/>
    <p:sldId id="264" r:id="rId7"/>
    <p:sldId id="286" r:id="rId8"/>
    <p:sldId id="285" r:id="rId9"/>
    <p:sldId id="268" r:id="rId10"/>
    <p:sldId id="270" r:id="rId11"/>
    <p:sldId id="284" r:id="rId12"/>
    <p:sldId id="287" r:id="rId13"/>
    <p:sldId id="272" r:id="rId14"/>
    <p:sldId id="271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C603-065E-4191-8470-2C63E15D699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BDA71-9688-4190-BD6F-EFA4B4125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60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6485197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3355546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19565852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4204610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6116115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8532611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0461994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39179733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8229458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24610293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6430035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869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422648"/>
            <a:ext cx="9144000" cy="20783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ar-JO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24800" cy="685800"/>
          </a:xfrm>
        </p:spPr>
        <p:txBody>
          <a:bodyPr>
            <a:normAutofit/>
          </a:bodyPr>
          <a:lstStyle/>
          <a:p>
            <a:pPr rt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4-Prefix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535322" cy="5518966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prefix is a syllable or syllables attached to the beginning of a word or word root to alter its meaning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create a new word. 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medical terms have a prefix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prefix usually indicates a number, time, position, direction, or negation (absence). Many of the same prefixes used in medical terminology are also used in the English language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360156" y="3518048"/>
            <a:ext cx="2699676" cy="311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Anti- (</a:t>
            </a:r>
            <a:r>
              <a:rPr lang="en-US" dirty="0"/>
              <a:t>against)</a:t>
            </a:r>
          </a:p>
          <a:p>
            <a:pPr algn="ctr"/>
            <a:r>
              <a:rPr lang="en-US" dirty="0"/>
              <a:t>Hyper- </a:t>
            </a:r>
            <a:r>
              <a:rPr lang="en-US" dirty="0" smtClean="0"/>
              <a:t>(</a:t>
            </a:r>
            <a:r>
              <a:rPr lang="en-US" dirty="0"/>
              <a:t>excessive)</a:t>
            </a:r>
          </a:p>
          <a:p>
            <a:pPr algn="ctr"/>
            <a:r>
              <a:rPr lang="en-US" dirty="0"/>
              <a:t>Pre- </a:t>
            </a:r>
            <a:r>
              <a:rPr lang="en-US" dirty="0" smtClean="0"/>
              <a:t>(</a:t>
            </a:r>
            <a:r>
              <a:rPr lang="en-US" dirty="0"/>
              <a:t>before)</a:t>
            </a:r>
          </a:p>
          <a:p>
            <a:pPr algn="ctr"/>
            <a:r>
              <a:rPr lang="en-US" dirty="0"/>
              <a:t>Post- </a:t>
            </a:r>
            <a:r>
              <a:rPr lang="en-US" dirty="0" smtClean="0"/>
              <a:t> (</a:t>
            </a:r>
            <a:r>
              <a:rPr lang="en-US" dirty="0"/>
              <a:t>after)</a:t>
            </a:r>
          </a:p>
          <a:p>
            <a:pPr algn="ctr"/>
            <a:r>
              <a:rPr lang="en-US" dirty="0"/>
              <a:t>Homo- 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same)</a:t>
            </a:r>
          </a:p>
          <a:p>
            <a:pPr algn="ctr"/>
            <a:r>
              <a:rPr lang="en-US" dirty="0" smtClean="0"/>
              <a:t> Hypo-    </a:t>
            </a:r>
            <a:r>
              <a:rPr lang="en-US" dirty="0"/>
              <a:t>(under</a:t>
            </a:r>
            <a:r>
              <a:rPr lang="en-US" dirty="0" smtClean="0"/>
              <a:t>)</a:t>
            </a:r>
          </a:p>
          <a:p>
            <a:pPr algn="ctr"/>
            <a:r>
              <a:rPr lang="en-US" dirty="0"/>
              <a:t>Hetero-   (different)</a:t>
            </a:r>
          </a:p>
          <a:p>
            <a:pPr algn="ctr"/>
            <a:r>
              <a:rPr lang="en-US" dirty="0" err="1"/>
              <a:t>Eu</a:t>
            </a:r>
            <a:r>
              <a:rPr lang="en-US" dirty="0"/>
              <a:t>- ( normal)</a:t>
            </a:r>
          </a:p>
          <a:p>
            <a:pPr algn="ctr"/>
            <a:r>
              <a:rPr lang="en-US" dirty="0" err="1"/>
              <a:t>Dys</a:t>
            </a:r>
            <a:r>
              <a:rPr lang="en-US" dirty="0"/>
              <a:t>-  (painful)</a:t>
            </a:r>
          </a:p>
          <a:p>
            <a:pPr algn="ctr"/>
            <a:r>
              <a:rPr lang="en-US" dirty="0"/>
              <a:t>Brady-  (slow)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3499498"/>
            <a:ext cx="2736304" cy="311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</a:t>
            </a:r>
            <a:r>
              <a:rPr lang="en-US" dirty="0"/>
              <a:t>-  (above)</a:t>
            </a:r>
          </a:p>
          <a:p>
            <a:pPr algn="ctr"/>
            <a:r>
              <a:rPr lang="en-US" dirty="0"/>
              <a:t>hemi- </a:t>
            </a:r>
            <a:r>
              <a:rPr lang="en-US" dirty="0" smtClean="0"/>
              <a:t>(</a:t>
            </a:r>
            <a:r>
              <a:rPr lang="en-US" dirty="0"/>
              <a:t>half)</a:t>
            </a:r>
          </a:p>
          <a:p>
            <a:pPr algn="ctr"/>
            <a:r>
              <a:rPr lang="en-US" dirty="0"/>
              <a:t>bi- (two)</a:t>
            </a:r>
          </a:p>
          <a:p>
            <a:pPr algn="ctr"/>
            <a:r>
              <a:rPr lang="en-US" dirty="0"/>
              <a:t>tri- (three)</a:t>
            </a:r>
          </a:p>
          <a:p>
            <a:pPr algn="ctr"/>
            <a:r>
              <a:rPr lang="en-US" dirty="0"/>
              <a:t>mono- (one)</a:t>
            </a:r>
          </a:p>
          <a:p>
            <a:pPr algn="ctr"/>
            <a:r>
              <a:rPr lang="en-US" dirty="0"/>
              <a:t>Hypo- (under)</a:t>
            </a:r>
          </a:p>
          <a:p>
            <a:pPr algn="ctr"/>
            <a:r>
              <a:rPr lang="en-US" dirty="0" err="1"/>
              <a:t>para</a:t>
            </a:r>
            <a:r>
              <a:rPr lang="en-US" dirty="0"/>
              <a:t>- (beside)</a:t>
            </a:r>
          </a:p>
          <a:p>
            <a:pPr algn="ctr"/>
            <a:r>
              <a:rPr lang="en-US" dirty="0"/>
              <a:t>Intra – ( within)</a:t>
            </a:r>
          </a:p>
          <a:p>
            <a:pPr algn="ctr"/>
            <a:r>
              <a:rPr lang="en-US" dirty="0"/>
              <a:t>Endo- ( within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Ecto</a:t>
            </a:r>
            <a:r>
              <a:rPr lang="en-US" dirty="0" smtClean="0"/>
              <a:t> – (outside)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192" y="3518048"/>
            <a:ext cx="2664296" cy="311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</a:t>
            </a:r>
            <a:r>
              <a:rPr lang="en-US" dirty="0"/>
              <a:t>-  (</a:t>
            </a:r>
            <a:r>
              <a:rPr lang="en-US" dirty="0" smtClean="0"/>
              <a:t>above))</a:t>
            </a:r>
            <a:endParaRPr lang="en-US" dirty="0"/>
          </a:p>
          <a:p>
            <a:pPr algn="ctr"/>
            <a:r>
              <a:rPr lang="en-US" dirty="0" smtClean="0"/>
              <a:t>inter- </a:t>
            </a:r>
            <a:r>
              <a:rPr lang="en-US" dirty="0"/>
              <a:t>(</a:t>
            </a:r>
            <a:r>
              <a:rPr lang="en-US" dirty="0" smtClean="0"/>
              <a:t>between)</a:t>
            </a:r>
          </a:p>
          <a:p>
            <a:pPr algn="ctr"/>
            <a:r>
              <a:rPr lang="en-US" dirty="0" smtClean="0"/>
              <a:t>retro- </a:t>
            </a:r>
            <a:r>
              <a:rPr lang="en-US" dirty="0"/>
              <a:t>(behind)</a:t>
            </a:r>
          </a:p>
          <a:p>
            <a:pPr algn="ctr"/>
            <a:r>
              <a:rPr lang="en-US" dirty="0" smtClean="0"/>
              <a:t>macro- (large)</a:t>
            </a:r>
            <a:endParaRPr lang="en-US" dirty="0"/>
          </a:p>
          <a:p>
            <a:pPr algn="ctr"/>
            <a:r>
              <a:rPr lang="en-US" dirty="0" smtClean="0"/>
              <a:t>micro- (small)</a:t>
            </a:r>
            <a:endParaRPr lang="en-US" dirty="0"/>
          </a:p>
          <a:p>
            <a:pPr algn="ctr"/>
            <a:r>
              <a:rPr lang="en-US" dirty="0" smtClean="0"/>
              <a:t>multi- </a:t>
            </a:r>
            <a:r>
              <a:rPr lang="en-US" dirty="0"/>
              <a:t>(much)</a:t>
            </a:r>
          </a:p>
          <a:p>
            <a:pPr algn="ctr"/>
            <a:r>
              <a:rPr lang="en-US" dirty="0" err="1" smtClean="0"/>
              <a:t>ab</a:t>
            </a:r>
            <a:r>
              <a:rPr lang="en-US" dirty="0"/>
              <a:t>- (away from)</a:t>
            </a:r>
          </a:p>
          <a:p>
            <a:pPr algn="ctr"/>
            <a:r>
              <a:rPr lang="en-US" dirty="0" smtClean="0"/>
              <a:t>ad </a:t>
            </a:r>
            <a:r>
              <a:rPr lang="en-US" dirty="0"/>
              <a:t>– ( within)</a:t>
            </a:r>
          </a:p>
          <a:p>
            <a:pPr algn="ctr"/>
            <a:r>
              <a:rPr lang="en-US" dirty="0"/>
              <a:t>Endo- (toward)</a:t>
            </a:r>
            <a:endParaRPr lang="en-US" dirty="0" smtClean="0"/>
          </a:p>
          <a:p>
            <a:pPr algn="ctr"/>
            <a:r>
              <a:rPr lang="en-US" dirty="0" err="1" smtClean="0"/>
              <a:t>circum</a:t>
            </a:r>
            <a:r>
              <a:rPr lang="en-US" dirty="0"/>
              <a:t>– (around)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3622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22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51339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1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4624"/>
            <a:ext cx="7924800" cy="68580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edical term Interpretation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can be done by defining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term components (1- suffix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or last part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word, 2-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first part of the word (which may be a word root, combining form,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prefix), 3-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middle parts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Acrocyanosis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(word root = extremities)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cyan (word root = blue)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o / = combining vowel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(suffix = condition)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Acrocyanosis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a condition characterized by blue extremities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>
            <a:normAutofit/>
          </a:bodyPr>
          <a:lstStyle/>
          <a:p>
            <a:pPr algn="ctr" rtl="0">
              <a:buFont typeface="Wingdings" pitchFamily="2" charset="2"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Hypoinsulinemia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Hypo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insulin /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395736" y="270892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Prefix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780656" y="270892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Word root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60504" y="270892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suffix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62200" y="306896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962400" y="3062287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nsulin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867400" y="306896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520" y="3810000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example, 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no combining vowel in this word because the prefix ends with a vowel and the suffix begins with a vowel.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2771800" y="177281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4428356" y="177281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450" y="1700808"/>
            <a:ext cx="1587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  <p:bldP spid="29705" grpId="0"/>
      <p:bldP spid="29706" grpId="0"/>
      <p:bldP spid="29707" grpId="0"/>
      <p:bldP spid="29708" grpId="0"/>
      <p:bldP spid="297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3954016" cy="83820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Plural words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838256" cy="5029200"/>
          </a:xfrm>
        </p:spPr>
        <p:txBody>
          <a:bodyPr>
            <a:normAutofit/>
          </a:bodyPr>
          <a:lstStyle/>
          <a:p>
            <a:pPr marL="0" indent="0" algn="l" rtl="0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formed by adding or substituting another vowel or syllable at the end of a word (i.e. suffix).</a:t>
            </a:r>
          </a:p>
          <a:p>
            <a:pPr marL="0" indent="0" algn="l" rtl="0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algn="l" rtl="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macula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 plural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maculae</a:t>
            </a:r>
          </a:p>
          <a:p>
            <a:pPr algn="l" rtl="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adenoma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 plural is adenomata</a:t>
            </a:r>
          </a:p>
          <a:p>
            <a:pPr algn="l" rtl="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glomerulus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 plural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glomeruli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 plural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ova</a:t>
            </a:r>
          </a:p>
          <a:p>
            <a:pPr algn="l" rtl="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spermatozoon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 plural is spermatozoa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Tabl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650"/>
            <a:ext cx="9144000" cy="629471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4624"/>
            <a:ext cx="7924800" cy="76200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Eponyms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Font typeface="Wingding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Eponyms are medical terms derived from the name of a person. Many procedures and tests are also named after the person who invented or perfected them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Font typeface="Wingdings" pitchFamily="2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Examples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diseases;</a:t>
            </a:r>
          </a:p>
          <a:p>
            <a:pPr marL="273050" lvl="1" indent="0" algn="l" rtl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Addison’s disease                          - Alzheimer’s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 marL="273050" lvl="1" indent="0" algn="l" rtl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Cushing’s disease                          - Parkinson’s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 marL="273050" lvl="1" indent="0" algn="l" rtl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Stokes-Adam’s syndrome</a:t>
            </a:r>
          </a:p>
          <a:p>
            <a:pPr marL="273050" lvl="1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lvl="1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Examples of body parts;</a:t>
            </a:r>
          </a:p>
          <a:p>
            <a:pPr marL="273050" lvl="1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Bowman capsules                         - Cowper’s glands</a:t>
            </a:r>
          </a:p>
          <a:p>
            <a:pPr marL="273050" lvl="1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Wernicke’s center or area</a:t>
            </a:r>
          </a:p>
          <a:p>
            <a:pPr marL="273050" lvl="1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Examples of tools;</a:t>
            </a:r>
          </a:p>
          <a:p>
            <a:pPr marL="273050" lvl="1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Foleys catheter                             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Hegar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dilators</a:t>
            </a:r>
          </a:p>
          <a:p>
            <a:pPr marL="615950" lvl="1" indent="-342900" algn="l" rtl="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16632"/>
            <a:ext cx="7924800" cy="76200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Acronyms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Acronyms are medical abbreviations. They are used very frequently in medicine. They boost efficiency as long as they are used intelligently.  </a:t>
            </a:r>
          </a:p>
          <a:p>
            <a:pPr marL="0" indent="0"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Examples;</a:t>
            </a: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ACE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(angiotensin converting enzyme)</a:t>
            </a: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ACTH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(adrenocorticotropic hormone)</a:t>
            </a: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AIDS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(acquired immune deficiency syndrome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HDL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(high density lipoprotein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(history)</a:t>
            </a: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MI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(myocardial infarction)</a:t>
            </a: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RBC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(red blood cells)</a:t>
            </a: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RBBB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(right bundle branch block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TB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(tuberculosis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3050" lvl="1" indent="0" algn="l" rtl="0">
              <a:lnSpc>
                <a:spcPct val="80000"/>
              </a:lnSpc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- ADH (anti-diuretic hormone)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838200"/>
          </a:xfrm>
        </p:spPr>
        <p:txBody>
          <a:bodyPr>
            <a:noAutofit/>
          </a:bodyPr>
          <a:lstStyle/>
          <a:p>
            <a:pPr rtl="0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Medical Term</a:t>
            </a:r>
            <a:r>
              <a:rPr lang="ar-JO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fundamentals</a:t>
            </a:r>
            <a:r>
              <a:rPr lang="ar-JO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JO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95400"/>
            <a:ext cx="8640960" cy="5334000"/>
          </a:xfrm>
        </p:spPr>
        <p:txBody>
          <a:bodyPr>
            <a:normAutofit/>
          </a:bodyPr>
          <a:lstStyle/>
          <a:p>
            <a:pPr marL="109728" indent="0" algn="l" rtl="0" eaLnBrk="1" hangingPunct="1"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medical terms are derived from Greek and Latin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language, which means that two different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roots may have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meaning, e.g. dermatos (Greek word) and the 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cutane (Latin word) both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 to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skin.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000" indent="-342000">
              <a:buFont typeface="Wingdings" pitchFamily="2" charset="2"/>
              <a:buChar char="q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medical word consists of some or all of the following elements:</a:t>
            </a:r>
          </a:p>
          <a:p>
            <a:pPr marL="400050" lvl="1" indent="0">
              <a:buClr>
                <a:schemeClr val="accent2"/>
              </a:buClr>
              <a:buSzPct val="10000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Medical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roots</a:t>
            </a:r>
          </a:p>
          <a:p>
            <a:pPr marL="400050" lvl="1" indent="0">
              <a:buClr>
                <a:schemeClr val="accent2"/>
              </a:buClr>
              <a:buSzPct val="10000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Combining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</a:t>
            </a:r>
          </a:p>
          <a:p>
            <a:pPr marL="400050" lvl="1" indent="0" algn="l" rtl="0" eaLnBrk="1" hangingPunct="1">
              <a:buClr>
                <a:schemeClr val="accent2"/>
              </a:buClr>
              <a:buSzPct val="10000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Prefix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l" rtl="0" eaLnBrk="1" hangingPunct="1">
              <a:buClr>
                <a:schemeClr val="accent2"/>
              </a:buClr>
              <a:buSzPct val="10000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Suffix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4624"/>
            <a:ext cx="7924800" cy="762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1-Term Root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92696"/>
            <a:ext cx="8643998" cy="5832648"/>
          </a:xfrm>
        </p:spPr>
        <p:txBody>
          <a:bodyPr>
            <a:normAutofit fontScale="25000" lnSpcReduction="20000"/>
          </a:bodyPr>
          <a:lstStyle/>
          <a:p>
            <a:pPr algn="l" rtl="0" eaLnBrk="1" hangingPunct="1">
              <a:buFontTx/>
              <a:buChar char="-"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is the main part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the medical term and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which carries its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meaning (Greek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roots are used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for building up the words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that describe a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, condition, treatment, or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diagnosis, while,  Latin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roots are used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build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up words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that describe anatomical structures. </a:t>
            </a:r>
          </a:p>
          <a:p>
            <a:pPr algn="l" rtl="0" eaLnBrk="1" hangingPunct="1">
              <a:buFont typeface="Wingdings" pitchFamily="2" charset="2"/>
              <a:buChar char="q"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-"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can appear at the beginning of a word, after a prefix, before a suffix, or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a prefix and a suffix. </a:t>
            </a:r>
          </a:p>
          <a:p>
            <a:pPr algn="l" rtl="0" eaLnBrk="1" hangingPunct="1">
              <a:buFont typeface="Wingdings" pitchFamily="2" charset="2"/>
              <a:buChar char="q"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-   All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terms have at least one word root. </a:t>
            </a:r>
          </a:p>
          <a:p>
            <a:pPr algn="l" rtl="0" eaLnBrk="1" hangingPunct="1">
              <a:buFont typeface="Wingdings" pitchFamily="2" charset="2"/>
              <a:buChar char="q"/>
            </a:pP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-"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word root may be used alone or combined with other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elements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complete word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buFontTx/>
              <a:buChar char="-"/>
            </a:pP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Examples of Medical roots</a:t>
            </a:r>
          </a:p>
          <a:p>
            <a:pPr>
              <a:buFontTx/>
              <a:buChar char="-"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stomat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” means mouth (Greek)           “or” means mouth (Latin)</a:t>
            </a:r>
          </a:p>
          <a:p>
            <a:pPr>
              <a:buFontTx/>
              <a:buChar char="-"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dermat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” means skin (Greek)              “cutane” means skin (Latin)</a:t>
            </a:r>
          </a:p>
          <a:p>
            <a:pPr>
              <a:buFontTx/>
              <a:buChar char="-"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nephr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” means kidney (Greek)            “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” means kidney (Latin)</a:t>
            </a:r>
          </a:p>
          <a:p>
            <a:pPr algn="l" rtl="0" eaLnBrk="1" hangingPunct="1">
              <a:buFontTx/>
              <a:buChar char="-"/>
            </a:pP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-"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76200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2-Combining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693025" cy="50292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combining form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the combination of the word root and the combining vowel which could be an o, but sometimes it is an i to make the word roots pronunciation easier.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combining vowel has no meaning of its own, but enables two word elements to be connected.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combining form is presented as word root/vowel (such 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gastr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/o).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gastr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o    pronounced GASTRO.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43944" y="5942607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root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0" y="6086624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Combining vowel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3271664" y="530120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3945632" y="5157192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 word has more than one root, a combining vowel is used to link the root to each other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osteoarthritis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o /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arthr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07704" y="2564904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Word root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59832" y="2564904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Combining vowel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355976" y="255823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Word root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724128" y="2564904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suffix</a:t>
            </a:r>
          </a:p>
        </p:txBody>
      </p:sp>
      <p:cxnSp>
        <p:nvCxnSpPr>
          <p:cNvPr id="3" name="رابط كسهم مستقيم 2"/>
          <p:cNvCxnSpPr>
            <a:stCxn id="13317" idx="0"/>
          </p:cNvCxnSpPr>
          <p:nvPr/>
        </p:nvCxnSpPr>
        <p:spPr>
          <a:xfrm flipV="1">
            <a:off x="2517304" y="2276872"/>
            <a:ext cx="1824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>
            <a:stCxn id="13319" idx="0"/>
          </p:cNvCxnSpPr>
          <p:nvPr/>
        </p:nvCxnSpPr>
        <p:spPr>
          <a:xfrm flipH="1" flipV="1">
            <a:off x="3491880" y="2276872"/>
            <a:ext cx="3299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>
            <a:stCxn id="13321" idx="0"/>
          </p:cNvCxnSpPr>
          <p:nvPr/>
        </p:nvCxnSpPr>
        <p:spPr>
          <a:xfrm flipH="1" flipV="1">
            <a:off x="4499992" y="2276872"/>
            <a:ext cx="503684" cy="281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13324" idx="1"/>
          </p:cNvCxnSpPr>
          <p:nvPr/>
        </p:nvCxnSpPr>
        <p:spPr>
          <a:xfrm flipH="1" flipV="1">
            <a:off x="5364088" y="2276872"/>
            <a:ext cx="360040" cy="471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  <p:bldP spid="13319" grpId="1"/>
      <p:bldP spid="13321" grpId="0"/>
      <p:bldP spid="13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4624"/>
            <a:ext cx="7924800" cy="762000"/>
          </a:xfrm>
        </p:spPr>
        <p:txBody>
          <a:bodyPr>
            <a:normAutofit/>
          </a:bodyPr>
          <a:lstStyle/>
          <a:p>
            <a:pPr rt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3-Suffix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36712"/>
            <a:ext cx="7693025" cy="47148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suffix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(derived from Greek or Latin words)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composed of one or more letters added to the END of a word root or combining form to modify 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meaning, it describes a pathology (disease or abnormality), symptom, surgical or diagnostic procedure, or part of speech.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68960"/>
            <a:ext cx="752316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Building Medical Words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three basic rules for building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medical words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Rule I</a:t>
            </a: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word root links a suffix that begins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vowel.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Rule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combining form (root  o) links a suffix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begins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 consonant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Rule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combining form links a root to another root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compound word. This rule holds true even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next root begins with a vowel, as in osteoarthritis.</a:t>
            </a: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Keep in mind that the rules for linking multiple roots</a:t>
            </a: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each other are slightly different from the rules for</a:t>
            </a: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linking roots and combining forms to suffixes.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89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D4D-E8D0-4379-8A39-60C6FE7F50B3}" type="datetime8">
              <a:rPr lang="ar-SA" smtClean="0"/>
              <a:pPr/>
              <a:t>18 تشرين الأول، 20</a:t>
            </a:fld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24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idx="1"/>
          </p:nvPr>
        </p:nvSpPr>
        <p:spPr>
          <a:xfrm>
            <a:off x="323528" y="764704"/>
            <a:ext cx="856895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scope   (instrument to view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                        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rrhexis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(rupture)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rrhea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(excessive flow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discharge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          -toxic  ( poison)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-stenosis (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narrowing,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stricture)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pathy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(disease)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begin with a consonant, therefore a combining vowel must be used between the word root and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suffix).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(pain)                                         -edema  (swelling)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(urine, urination)                         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(abnormal condition)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(excision)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(These suffixes begin with a vowel, therefore a combining vowel is NOT used between the word root and the suffix).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1475656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99592" y="116632"/>
            <a:ext cx="7668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latin typeface="Times New Roman" pitchFamily="18" charset="0"/>
                <a:ea typeface="+mj-ea"/>
                <a:cs typeface="Times New Roman" pitchFamily="18" charset="0"/>
              </a:rPr>
              <a:t>Meanings of certain suffixes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0" ma:contentTypeDescription="Create a new document." ma:contentTypeScope="" ma:versionID="2a439c9b546f31d0f412f74c38844b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A9107B-22CE-49E9-8C69-27FD040AD513}"/>
</file>

<file path=customXml/itemProps2.xml><?xml version="1.0" encoding="utf-8"?>
<ds:datastoreItem xmlns:ds="http://schemas.openxmlformats.org/officeDocument/2006/customXml" ds:itemID="{11A7F7B3-AD85-44C3-B3DE-B8474B95F3F8}"/>
</file>

<file path=customXml/itemProps3.xml><?xml version="1.0" encoding="utf-8"?>
<ds:datastoreItem xmlns:ds="http://schemas.openxmlformats.org/officeDocument/2006/customXml" ds:itemID="{2A4C9238-FEB5-4CDE-8982-9E83800C31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1208</Words>
  <Application>Microsoft Office PowerPoint</Application>
  <PresentationFormat>عرض على الشاشة (3:4)‏</PresentationFormat>
  <Paragraphs>171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Introduction to Medical Terminology</vt:lpstr>
      <vt:lpstr>Medical Term: fundamentals </vt:lpstr>
      <vt:lpstr>1-Term Root</vt:lpstr>
      <vt:lpstr>2-Combining Form</vt:lpstr>
      <vt:lpstr>الشريحة 5</vt:lpstr>
      <vt:lpstr>3-Suffix</vt:lpstr>
      <vt:lpstr>Building Medical Words </vt:lpstr>
      <vt:lpstr>الشريحة 8</vt:lpstr>
      <vt:lpstr>الشريحة 9</vt:lpstr>
      <vt:lpstr>4-Prefix</vt:lpstr>
      <vt:lpstr>الشريحة 11</vt:lpstr>
      <vt:lpstr>الشريحة 12</vt:lpstr>
      <vt:lpstr>Medical term Interpretation</vt:lpstr>
      <vt:lpstr>الشريحة 14</vt:lpstr>
      <vt:lpstr>Plural words</vt:lpstr>
      <vt:lpstr>الشريحة 16</vt:lpstr>
      <vt:lpstr>Eponyms</vt:lpstr>
      <vt:lpstr>Acronyms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Medical Terminology</dc:title>
  <dc:creator>Dr.Waleed R. Ezzat</dc:creator>
  <cp:lastModifiedBy>mutah</cp:lastModifiedBy>
  <cp:revision>86</cp:revision>
  <dcterms:created xsi:type="dcterms:W3CDTF">2012-06-16T20:05:51Z</dcterms:created>
  <dcterms:modified xsi:type="dcterms:W3CDTF">2020-10-18T06:27:59Z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