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F7C24-BD0D-4343-B4F8-4118A897B23E}"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310E9-13F9-A745-A25F-FE5427F6EA0C}" type="slidenum">
              <a:rPr lang="en-US" smtClean="0"/>
              <a:t>‹#›</a:t>
            </a:fld>
            <a:endParaRPr lang="en-US"/>
          </a:p>
        </p:txBody>
      </p:sp>
    </p:spTree>
    <p:extLst>
      <p:ext uri="{BB962C8B-B14F-4D97-AF65-F5344CB8AC3E}">
        <p14:creationId xmlns:p14="http://schemas.microsoft.com/office/powerpoint/2010/main" val="396202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310E9-13F9-A745-A25F-FE5427F6EA0C}" type="slidenum">
              <a:rPr lang="en-US" smtClean="0"/>
              <a:t>11</a:t>
            </a:fld>
            <a:endParaRPr lang="en-US"/>
          </a:p>
        </p:txBody>
      </p:sp>
    </p:spTree>
    <p:extLst>
      <p:ext uri="{BB962C8B-B14F-4D97-AF65-F5344CB8AC3E}">
        <p14:creationId xmlns:p14="http://schemas.microsoft.com/office/powerpoint/2010/main" val="62750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310E9-13F9-A745-A25F-FE5427F6EA0C}" type="slidenum">
              <a:rPr lang="en-US" smtClean="0"/>
              <a:t>13</a:t>
            </a:fld>
            <a:endParaRPr lang="en-US"/>
          </a:p>
        </p:txBody>
      </p:sp>
    </p:spTree>
    <p:extLst>
      <p:ext uri="{BB962C8B-B14F-4D97-AF65-F5344CB8AC3E}">
        <p14:creationId xmlns:p14="http://schemas.microsoft.com/office/powerpoint/2010/main" val="58844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protein gap</a:t>
            </a:r>
            <a:r>
              <a:rPr lang="en-US" sz="1200" kern="1200" dirty="0">
                <a:solidFill>
                  <a:schemeClr val="tx1"/>
                </a:solidFill>
                <a:effectLst/>
                <a:latin typeface="+mn-lt"/>
                <a:ea typeface="+mn-ea"/>
                <a:cs typeface="+mn-cs"/>
              </a:rPr>
              <a:t> (difference between total protein and albumin &gt;4 g/dL) indicates elevated </a:t>
            </a:r>
            <a:r>
              <a:rPr lang="en-US" sz="1200" kern="1200" dirty="0" err="1">
                <a:solidFill>
                  <a:schemeClr val="tx1"/>
                </a:solidFill>
                <a:effectLst/>
                <a:latin typeface="+mn-lt"/>
                <a:ea typeface="+mn-ea"/>
                <a:cs typeface="+mn-cs"/>
              </a:rPr>
              <a:t>nonalbumin</a:t>
            </a:r>
            <a:r>
              <a:rPr lang="en-US" sz="1200" kern="1200" dirty="0">
                <a:solidFill>
                  <a:schemeClr val="tx1"/>
                </a:solidFill>
                <a:effectLst/>
                <a:latin typeface="+mn-lt"/>
                <a:ea typeface="+mn-ea"/>
                <a:cs typeface="+mn-cs"/>
              </a:rPr>
              <a:t> protein in the serum; it may be seen with polyclonal gammopathies (infection, connective tissue disease) or excessive monoclonal protein (MM, </a:t>
            </a:r>
            <a:r>
              <a:rPr lang="en-US" sz="1200" kern="1200" dirty="0" err="1">
                <a:solidFill>
                  <a:schemeClr val="tx1"/>
                </a:solidFill>
                <a:effectLst/>
                <a:latin typeface="+mn-lt"/>
                <a:ea typeface="+mn-ea"/>
                <a:cs typeface="+mn-cs"/>
              </a:rPr>
              <a:t>Waldenström</a:t>
            </a:r>
            <a:r>
              <a:rPr lang="en-US" sz="1200" kern="1200" dirty="0">
                <a:solidFill>
                  <a:schemeClr val="tx1"/>
                </a:solidFill>
                <a:effectLst/>
                <a:latin typeface="+mn-lt"/>
                <a:ea typeface="+mn-ea"/>
                <a:cs typeface="+mn-cs"/>
              </a:rPr>
              <a:t> macroglobulinemia).  Serum protein electrophoresis (SPEP) can determine if a protein gap is caused by a </a:t>
            </a:r>
            <a:r>
              <a:rPr lang="en-US" sz="1200" b="1" kern="1200" dirty="0">
                <a:solidFill>
                  <a:schemeClr val="tx1"/>
                </a:solidFill>
                <a:effectLst/>
                <a:latin typeface="+mn-lt"/>
                <a:ea typeface="+mn-ea"/>
                <a:cs typeface="+mn-cs"/>
              </a:rPr>
              <a:t>monoclonal</a:t>
            </a:r>
            <a:r>
              <a:rPr lang="en-US" sz="1200" kern="1200" dirty="0">
                <a:solidFill>
                  <a:schemeClr val="tx1"/>
                </a:solidFill>
                <a:effectLst/>
                <a:latin typeface="+mn-lt"/>
                <a:ea typeface="+mn-ea"/>
                <a:cs typeface="+mn-cs"/>
              </a:rPr>
              <a:t> or polyclonal source.  In MM, SPEP typically shows a monoclonal spike (</a:t>
            </a:r>
            <a:r>
              <a:rPr lang="en-US" sz="1200" b="1" kern="1200" dirty="0">
                <a:solidFill>
                  <a:schemeClr val="tx1"/>
                </a:solidFill>
                <a:effectLst/>
                <a:latin typeface="+mn-lt"/>
                <a:ea typeface="+mn-ea"/>
                <a:cs typeface="+mn-cs"/>
              </a:rPr>
              <a:t>M-spike</a:t>
            </a:r>
            <a:r>
              <a:rPr lang="en-US" sz="1200" kern="1200" dirty="0">
                <a:solidFill>
                  <a:schemeClr val="tx1"/>
                </a:solidFill>
                <a:effectLst/>
                <a:latin typeface="+mn-lt"/>
                <a:ea typeface="+mn-ea"/>
                <a:cs typeface="+mn-cs"/>
              </a:rPr>
              <a:t>).  Bone marrow biopsy, a more invasive procedure, can then confirm diagnosis (&gt;</a:t>
            </a:r>
            <a:r>
              <a:rPr lang="en-US" sz="1200" b="1" kern="1200" dirty="0">
                <a:solidFill>
                  <a:schemeClr val="tx1"/>
                </a:solidFill>
                <a:effectLst/>
                <a:latin typeface="+mn-lt"/>
                <a:ea typeface="+mn-ea"/>
                <a:cs typeface="+mn-cs"/>
              </a:rPr>
              <a:t>10% clonal plasma cells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E9310E9-13F9-A745-A25F-FE5427F6EA0C}" type="slidenum">
              <a:rPr lang="en-US" smtClean="0"/>
              <a:t>17</a:t>
            </a:fld>
            <a:endParaRPr lang="en-US"/>
          </a:p>
        </p:txBody>
      </p:sp>
    </p:spTree>
    <p:extLst>
      <p:ext uri="{BB962C8B-B14F-4D97-AF65-F5344CB8AC3E}">
        <p14:creationId xmlns:p14="http://schemas.microsoft.com/office/powerpoint/2010/main" val="21352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04"/>
        <p:cNvGrpSpPr/>
        <p:nvPr/>
      </p:nvGrpSpPr>
      <p:grpSpPr>
        <a:xfrm>
          <a:off x="0" y="0"/>
          <a:ext cx="0" cy="0"/>
          <a:chOff x="0" y="0"/>
          <a:chExt cx="0" cy="0"/>
        </a:xfrm>
      </p:grpSpPr>
      <p:cxnSp>
        <p:nvCxnSpPr>
          <p:cNvPr id="4105" name="Google Shape;4105;p2"/>
          <p:cNvCxnSpPr/>
          <p:nvPr/>
        </p:nvCxnSpPr>
        <p:spPr>
          <a:xfrm>
            <a:off x="9343647" y="4235850"/>
            <a:ext cx="749700" cy="0"/>
          </a:xfrm>
          <a:prstGeom prst="straightConnector1">
            <a:avLst/>
          </a:prstGeom>
          <a:noFill/>
          <a:ln w="76200" cap="flat" cmpd="sng">
            <a:solidFill>
              <a:schemeClr val="lt2"/>
            </a:solidFill>
            <a:prstDash val="solid"/>
            <a:round/>
            <a:headEnd type="none" w="sm" len="sm"/>
            <a:tailEnd type="none" w="sm" len="sm"/>
          </a:ln>
        </p:spPr>
      </p:cxnSp>
      <p:cxnSp>
        <p:nvCxnSpPr>
          <p:cNvPr id="4106" name="Google Shape;4106;p2"/>
          <p:cNvCxnSpPr/>
          <p:nvPr/>
        </p:nvCxnSpPr>
        <p:spPr>
          <a:xfrm>
            <a:off x="2100047" y="4211002"/>
            <a:ext cx="749700" cy="0"/>
          </a:xfrm>
          <a:prstGeom prst="straightConnector1">
            <a:avLst/>
          </a:prstGeom>
          <a:noFill/>
          <a:ln w="76200" cap="flat" cmpd="sng">
            <a:solidFill>
              <a:schemeClr val="lt2"/>
            </a:solidFill>
            <a:prstDash val="solid"/>
            <a:round/>
            <a:headEnd type="none" w="sm" len="sm"/>
            <a:tailEnd type="none" w="sm" len="sm"/>
          </a:ln>
        </p:spPr>
      </p:cxnSp>
      <p:grpSp>
        <p:nvGrpSpPr>
          <p:cNvPr id="4107" name="Google Shape;4107;p2"/>
          <p:cNvGrpSpPr/>
          <p:nvPr/>
        </p:nvGrpSpPr>
        <p:grpSpPr>
          <a:xfrm>
            <a:off x="1338859" y="1362666"/>
            <a:ext cx="9515557" cy="203195"/>
            <a:chOff x="1346429" y="1011300"/>
            <a:chExt cx="6452100" cy="152400"/>
          </a:xfrm>
        </p:grpSpPr>
        <p:cxnSp>
          <p:nvCxnSpPr>
            <p:cNvPr id="4108" name="Google Shape;4108;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4109" name="Google Shape;4109;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4110" name="Google Shape;4110;p2"/>
          <p:cNvGrpSpPr/>
          <p:nvPr/>
        </p:nvGrpSpPr>
        <p:grpSpPr>
          <a:xfrm>
            <a:off x="1338868" y="5292001"/>
            <a:ext cx="9515557" cy="203195"/>
            <a:chOff x="1346435" y="3969088"/>
            <a:chExt cx="6452100" cy="152400"/>
          </a:xfrm>
        </p:grpSpPr>
        <p:cxnSp>
          <p:nvCxnSpPr>
            <p:cNvPr id="4111" name="Google Shape;4111;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4112" name="Google Shape;4112;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4113" name="Google Shape;4113;p2"/>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4114" name="Google Shape;4114;p2"/>
          <p:cNvSpPr txBox="1">
            <a:spLocks noGrp="1"/>
          </p:cNvSpPr>
          <p:nvPr>
            <p:ph type="subTitle" idx="1"/>
          </p:nvPr>
        </p:nvSpPr>
        <p:spPr>
          <a:xfrm>
            <a:off x="2849633" y="3800052"/>
            <a:ext cx="64941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4115" name="Google Shape;4115;p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50"/>
        <p:cNvGrpSpPr/>
        <p:nvPr/>
      </p:nvGrpSpPr>
      <p:grpSpPr>
        <a:xfrm>
          <a:off x="0" y="0"/>
          <a:ext cx="0" cy="0"/>
          <a:chOff x="0" y="0"/>
          <a:chExt cx="0" cy="0"/>
        </a:xfrm>
      </p:grpSpPr>
      <p:sp>
        <p:nvSpPr>
          <p:cNvPr id="4151" name="Google Shape;4151;p11"/>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4152" name="Google Shape;4152;p11"/>
          <p:cNvSpPr txBox="1">
            <a:spLocks noGrp="1"/>
          </p:cNvSpPr>
          <p:nvPr>
            <p:ph type="title" hasCustomPrompt="1"/>
          </p:nvPr>
        </p:nvSpPr>
        <p:spPr>
          <a:xfrm>
            <a:off x="415600" y="1739800"/>
            <a:ext cx="11360700" cy="2051100"/>
          </a:xfrm>
          <a:prstGeom prst="rect">
            <a:avLst/>
          </a:prstGeom>
          <a:noFill/>
          <a:ln>
            <a:noFill/>
          </a:ln>
        </p:spPr>
        <p:txBody>
          <a:bodyPr spcFirstLastPara="1" wrap="square" lIns="121900" tIns="121900" rIns="121900" bIns="121900" anchor="ctr" anchorCtr="0">
            <a:normAutofit/>
          </a:bodyPr>
          <a:lstStyle>
            <a:lvl1pPr lvl="0" algn="ctr" rtl="0">
              <a:spcBef>
                <a:spcPts val="0"/>
              </a:spcBef>
              <a:spcAft>
                <a:spcPts val="0"/>
              </a:spcAft>
              <a:buClr>
                <a:schemeClr val="accent3"/>
              </a:buClr>
              <a:buSzPts val="17300"/>
              <a:buNone/>
              <a:defRPr sz="17300">
                <a:solidFill>
                  <a:schemeClr val="accent3"/>
                </a:solidFill>
              </a:defRPr>
            </a:lvl1pPr>
            <a:lvl2pPr lvl="1" algn="ctr" rtl="0">
              <a:spcBef>
                <a:spcPts val="0"/>
              </a:spcBef>
              <a:spcAft>
                <a:spcPts val="0"/>
              </a:spcAft>
              <a:buClr>
                <a:schemeClr val="accent3"/>
              </a:buClr>
              <a:buSzPts val="17300"/>
              <a:buNone/>
              <a:defRPr sz="17300">
                <a:solidFill>
                  <a:schemeClr val="accent3"/>
                </a:solidFill>
              </a:defRPr>
            </a:lvl2pPr>
            <a:lvl3pPr lvl="2" algn="ctr" rtl="0">
              <a:spcBef>
                <a:spcPts val="0"/>
              </a:spcBef>
              <a:spcAft>
                <a:spcPts val="0"/>
              </a:spcAft>
              <a:buClr>
                <a:schemeClr val="accent3"/>
              </a:buClr>
              <a:buSzPts val="17300"/>
              <a:buNone/>
              <a:defRPr sz="17300">
                <a:solidFill>
                  <a:schemeClr val="accent3"/>
                </a:solidFill>
              </a:defRPr>
            </a:lvl3pPr>
            <a:lvl4pPr lvl="3" algn="ctr" rtl="0">
              <a:spcBef>
                <a:spcPts val="0"/>
              </a:spcBef>
              <a:spcAft>
                <a:spcPts val="0"/>
              </a:spcAft>
              <a:buClr>
                <a:schemeClr val="accent3"/>
              </a:buClr>
              <a:buSzPts val="17300"/>
              <a:buNone/>
              <a:defRPr sz="17300">
                <a:solidFill>
                  <a:schemeClr val="accent3"/>
                </a:solidFill>
              </a:defRPr>
            </a:lvl4pPr>
            <a:lvl5pPr lvl="4" algn="ctr" rtl="0">
              <a:spcBef>
                <a:spcPts val="0"/>
              </a:spcBef>
              <a:spcAft>
                <a:spcPts val="0"/>
              </a:spcAft>
              <a:buClr>
                <a:schemeClr val="accent3"/>
              </a:buClr>
              <a:buSzPts val="17300"/>
              <a:buNone/>
              <a:defRPr sz="17300">
                <a:solidFill>
                  <a:schemeClr val="accent3"/>
                </a:solidFill>
              </a:defRPr>
            </a:lvl5pPr>
            <a:lvl6pPr lvl="5" algn="ctr" rtl="0">
              <a:spcBef>
                <a:spcPts val="0"/>
              </a:spcBef>
              <a:spcAft>
                <a:spcPts val="0"/>
              </a:spcAft>
              <a:buClr>
                <a:schemeClr val="accent3"/>
              </a:buClr>
              <a:buSzPts val="17300"/>
              <a:buNone/>
              <a:defRPr sz="17300">
                <a:solidFill>
                  <a:schemeClr val="accent3"/>
                </a:solidFill>
              </a:defRPr>
            </a:lvl6pPr>
            <a:lvl7pPr lvl="6" algn="ctr" rtl="0">
              <a:spcBef>
                <a:spcPts val="0"/>
              </a:spcBef>
              <a:spcAft>
                <a:spcPts val="0"/>
              </a:spcAft>
              <a:buClr>
                <a:schemeClr val="accent3"/>
              </a:buClr>
              <a:buSzPts val="17300"/>
              <a:buNone/>
              <a:defRPr sz="17300">
                <a:solidFill>
                  <a:schemeClr val="accent3"/>
                </a:solidFill>
              </a:defRPr>
            </a:lvl7pPr>
            <a:lvl8pPr lvl="7" algn="ctr" rtl="0">
              <a:spcBef>
                <a:spcPts val="0"/>
              </a:spcBef>
              <a:spcAft>
                <a:spcPts val="0"/>
              </a:spcAft>
              <a:buClr>
                <a:schemeClr val="accent3"/>
              </a:buClr>
              <a:buSzPts val="17300"/>
              <a:buNone/>
              <a:defRPr sz="17300">
                <a:solidFill>
                  <a:schemeClr val="accent3"/>
                </a:solidFill>
              </a:defRPr>
            </a:lvl8pPr>
            <a:lvl9pPr lvl="8" algn="ctr" rtl="0">
              <a:spcBef>
                <a:spcPts val="0"/>
              </a:spcBef>
              <a:spcAft>
                <a:spcPts val="0"/>
              </a:spcAft>
              <a:buClr>
                <a:schemeClr val="accent3"/>
              </a:buClr>
              <a:buSzPts val="17300"/>
              <a:buNone/>
              <a:defRPr sz="17300">
                <a:solidFill>
                  <a:schemeClr val="accent3"/>
                </a:solidFill>
              </a:defRPr>
            </a:lvl9pPr>
          </a:lstStyle>
          <a:p>
            <a:r>
              <a:t>xx%</a:t>
            </a:r>
          </a:p>
        </p:txBody>
      </p:sp>
      <p:sp>
        <p:nvSpPr>
          <p:cNvPr id="4153" name="Google Shape;4153;p11"/>
          <p:cNvSpPr txBox="1">
            <a:spLocks noGrp="1"/>
          </p:cNvSpPr>
          <p:nvPr>
            <p:ph type="body" idx="1"/>
          </p:nvPr>
        </p:nvSpPr>
        <p:spPr>
          <a:xfrm>
            <a:off x="415600" y="3994200"/>
            <a:ext cx="11360700" cy="1428900"/>
          </a:xfrm>
          <a:prstGeom prst="rect">
            <a:avLst/>
          </a:prstGeom>
          <a:noFill/>
          <a:ln>
            <a:noFill/>
          </a:ln>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4154" name="Google Shape;4154;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5"/>
        <p:cNvGrpSpPr/>
        <p:nvPr/>
      </p:nvGrpSpPr>
      <p:grpSpPr>
        <a:xfrm>
          <a:off x="0" y="0"/>
          <a:ext cx="0" cy="0"/>
          <a:chOff x="0" y="0"/>
          <a:chExt cx="0" cy="0"/>
        </a:xfrm>
      </p:grpSpPr>
      <p:sp>
        <p:nvSpPr>
          <p:cNvPr id="4156" name="Google Shape;4156;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57"/>
        <p:cNvGrpSpPr/>
        <p:nvPr/>
      </p:nvGrpSpPr>
      <p:grpSpPr>
        <a:xfrm>
          <a:off x="0" y="0"/>
          <a:ext cx="0" cy="0"/>
          <a:chOff x="0" y="0"/>
          <a:chExt cx="0" cy="0"/>
        </a:xfrm>
      </p:grpSpPr>
      <p:sp>
        <p:nvSpPr>
          <p:cNvPr id="4158" name="Google Shape;4158;p1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rtl="0">
              <a:lnSpc>
                <a:spcPct val="89000"/>
              </a:lnSpc>
              <a:spcBef>
                <a:spcPts val="0"/>
              </a:spcBef>
              <a:spcAft>
                <a:spcPts val="0"/>
              </a:spcAft>
              <a:buClr>
                <a:schemeClr val="dk2"/>
              </a:buClr>
              <a:buSzPts val="1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4159" name="Google Shape;4159;p1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rtl="0">
              <a:lnSpc>
                <a:spcPct val="94000"/>
              </a:lnSpc>
              <a:spcBef>
                <a:spcPts val="1000"/>
              </a:spcBef>
              <a:spcAft>
                <a:spcPts val="0"/>
              </a:spcAft>
              <a:buClr>
                <a:schemeClr val="dk2"/>
              </a:buClr>
              <a:buSzPts val="1800"/>
              <a:buChar char="●"/>
              <a:defRPr/>
            </a:lvl1pPr>
            <a:lvl2pPr marL="914400" lvl="1" indent="-342900" algn="l" rtl="0">
              <a:lnSpc>
                <a:spcPct val="94000"/>
              </a:lnSpc>
              <a:spcBef>
                <a:spcPts val="500"/>
              </a:spcBef>
              <a:spcAft>
                <a:spcPts val="0"/>
              </a:spcAft>
              <a:buClr>
                <a:schemeClr val="dk2"/>
              </a:buClr>
              <a:buSzPts val="1800"/>
              <a:buChar char="○"/>
              <a:defRPr/>
            </a:lvl2pPr>
            <a:lvl3pPr marL="1371600" lvl="2" indent="-342900" algn="l" rtl="0">
              <a:lnSpc>
                <a:spcPct val="94000"/>
              </a:lnSpc>
              <a:spcBef>
                <a:spcPts val="500"/>
              </a:spcBef>
              <a:spcAft>
                <a:spcPts val="0"/>
              </a:spcAft>
              <a:buClr>
                <a:schemeClr val="dk2"/>
              </a:buClr>
              <a:buSzPts val="1800"/>
              <a:buChar char="■"/>
              <a:defRPr/>
            </a:lvl3pPr>
            <a:lvl4pPr marL="1828800" lvl="3" indent="-342900" algn="l" rtl="0">
              <a:lnSpc>
                <a:spcPct val="94000"/>
              </a:lnSpc>
              <a:spcBef>
                <a:spcPts val="500"/>
              </a:spcBef>
              <a:spcAft>
                <a:spcPts val="0"/>
              </a:spcAft>
              <a:buClr>
                <a:schemeClr val="dk2"/>
              </a:buClr>
              <a:buSzPts val="1800"/>
              <a:buChar char="●"/>
              <a:defRPr/>
            </a:lvl4pPr>
            <a:lvl5pPr marL="2286000" lvl="4" indent="-342900" algn="l" rtl="0">
              <a:lnSpc>
                <a:spcPct val="94000"/>
              </a:lnSpc>
              <a:spcBef>
                <a:spcPts val="500"/>
              </a:spcBef>
              <a:spcAft>
                <a:spcPts val="0"/>
              </a:spcAft>
              <a:buClr>
                <a:schemeClr val="dk2"/>
              </a:buClr>
              <a:buSzPts val="1800"/>
              <a:buChar char="○"/>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4160" name="Google Shape;4160;p13"/>
          <p:cNvSpPr txBox="1">
            <a:spLocks noGrp="1"/>
          </p:cNvSpPr>
          <p:nvPr>
            <p:ph type="dt" idx="10"/>
          </p:nvPr>
        </p:nvSpPr>
        <p:spPr>
          <a:xfrm>
            <a:off x="1390650" y="6453386"/>
            <a:ext cx="1204500" cy="4047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61" name="Google Shape;4161;p13"/>
          <p:cNvSpPr txBox="1">
            <a:spLocks noGrp="1"/>
          </p:cNvSpPr>
          <p:nvPr>
            <p:ph type="ftr" idx="11"/>
          </p:nvPr>
        </p:nvSpPr>
        <p:spPr>
          <a:xfrm>
            <a:off x="2893564" y="6453386"/>
            <a:ext cx="6280800" cy="4047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62" name="Google Shape;4162;p13"/>
          <p:cNvSpPr txBox="1">
            <a:spLocks noGrp="1"/>
          </p:cNvSpPr>
          <p:nvPr>
            <p:ph type="sldNum" idx="12"/>
          </p:nvPr>
        </p:nvSpPr>
        <p:spPr>
          <a:xfrm>
            <a:off x="9472736" y="6453386"/>
            <a:ext cx="1596300" cy="4047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16"/>
        <p:cNvGrpSpPr/>
        <p:nvPr/>
      </p:nvGrpSpPr>
      <p:grpSpPr>
        <a:xfrm>
          <a:off x="0" y="0"/>
          <a:ext cx="0" cy="0"/>
          <a:chOff x="0" y="0"/>
          <a:chExt cx="0" cy="0"/>
        </a:xfrm>
      </p:grpSpPr>
      <p:sp>
        <p:nvSpPr>
          <p:cNvPr id="4117" name="Google Shape;4117;p3"/>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4118" name="Google Shape;4118;p3"/>
          <p:cNvSpPr txBox="1">
            <a:spLocks noGrp="1"/>
          </p:cNvSpPr>
          <p:nvPr>
            <p:ph type="title"/>
          </p:nvPr>
        </p:nvSpPr>
        <p:spPr>
          <a:xfrm>
            <a:off x="415600" y="1086400"/>
            <a:ext cx="11428500" cy="1256100"/>
          </a:xfrm>
          <a:prstGeom prst="rect">
            <a:avLst/>
          </a:prstGeom>
          <a:noFill/>
          <a:ln>
            <a:noFill/>
          </a:ln>
        </p:spPr>
        <p:txBody>
          <a:bodyPr spcFirstLastPara="1" wrap="square" lIns="121900" tIns="121900" rIns="121900" bIns="121900" anchor="ctr" anchorCtr="0">
            <a:norm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4119" name="Google Shape;4119;p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20"/>
        <p:cNvGrpSpPr/>
        <p:nvPr/>
      </p:nvGrpSpPr>
      <p:grpSpPr>
        <a:xfrm>
          <a:off x="0" y="0"/>
          <a:ext cx="0" cy="0"/>
          <a:chOff x="0" y="0"/>
          <a:chExt cx="0" cy="0"/>
        </a:xfrm>
      </p:grpSpPr>
      <p:sp>
        <p:nvSpPr>
          <p:cNvPr id="4121" name="Google Shape;4121;p4"/>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4122" name="Google Shape;4122;p4"/>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4123" name="Google Shape;4123;p4"/>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124" name="Google Shape;4124;p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25"/>
        <p:cNvGrpSpPr/>
        <p:nvPr/>
      </p:nvGrpSpPr>
      <p:grpSpPr>
        <a:xfrm>
          <a:off x="0" y="0"/>
          <a:ext cx="0" cy="0"/>
          <a:chOff x="0" y="0"/>
          <a:chExt cx="0" cy="0"/>
        </a:xfrm>
      </p:grpSpPr>
      <p:sp>
        <p:nvSpPr>
          <p:cNvPr id="4126" name="Google Shape;4126;p5"/>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4127" name="Google Shape;4127;p5"/>
          <p:cNvSpPr txBox="1">
            <a:spLocks noGrp="1"/>
          </p:cNvSpPr>
          <p:nvPr>
            <p:ph type="body" idx="1"/>
          </p:nvPr>
        </p:nvSpPr>
        <p:spPr>
          <a:xfrm>
            <a:off x="4156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28" name="Google Shape;4128;p5"/>
          <p:cNvSpPr txBox="1">
            <a:spLocks noGrp="1"/>
          </p:cNvSpPr>
          <p:nvPr>
            <p:ph type="body" idx="2"/>
          </p:nvPr>
        </p:nvSpPr>
        <p:spPr>
          <a:xfrm>
            <a:off x="64432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29" name="Google Shape;4129;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30"/>
        <p:cNvGrpSpPr/>
        <p:nvPr/>
      </p:nvGrpSpPr>
      <p:grpSpPr>
        <a:xfrm>
          <a:off x="0" y="0"/>
          <a:ext cx="0" cy="0"/>
          <a:chOff x="0" y="0"/>
          <a:chExt cx="0" cy="0"/>
        </a:xfrm>
      </p:grpSpPr>
      <p:sp>
        <p:nvSpPr>
          <p:cNvPr id="4131" name="Google Shape;4131;p6"/>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4132" name="Google Shape;4132;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33"/>
        <p:cNvGrpSpPr/>
        <p:nvPr/>
      </p:nvGrpSpPr>
      <p:grpSpPr>
        <a:xfrm>
          <a:off x="0" y="0"/>
          <a:ext cx="0" cy="0"/>
          <a:chOff x="0" y="0"/>
          <a:chExt cx="0" cy="0"/>
        </a:xfrm>
      </p:grpSpPr>
      <p:sp>
        <p:nvSpPr>
          <p:cNvPr id="4134" name="Google Shape;4134;p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4135" name="Google Shape;4135;p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36" name="Google Shape;4136;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137"/>
        <p:cNvGrpSpPr/>
        <p:nvPr/>
      </p:nvGrpSpPr>
      <p:grpSpPr>
        <a:xfrm>
          <a:off x="0" y="0"/>
          <a:ext cx="0" cy="0"/>
          <a:chOff x="0" y="0"/>
          <a:chExt cx="0" cy="0"/>
        </a:xfrm>
      </p:grpSpPr>
      <p:sp>
        <p:nvSpPr>
          <p:cNvPr id="4138" name="Google Shape;4138;p8"/>
          <p:cNvSpPr txBox="1">
            <a:spLocks noGrp="1"/>
          </p:cNvSpPr>
          <p:nvPr>
            <p:ph type="title"/>
          </p:nvPr>
        </p:nvSpPr>
        <p:spPr>
          <a:xfrm>
            <a:off x="653667" y="701800"/>
            <a:ext cx="7484700" cy="5454300"/>
          </a:xfrm>
          <a:prstGeom prst="rect">
            <a:avLst/>
          </a:prstGeom>
          <a:noFill/>
          <a:ln>
            <a:noFill/>
          </a:ln>
        </p:spPr>
        <p:txBody>
          <a:bodyPr spcFirstLastPara="1" wrap="square" lIns="121900" tIns="121900" rIns="121900" bIns="121900" anchor="ctr" anchorCtr="0">
            <a:normAutofit/>
          </a:bodyPr>
          <a:lstStyle>
            <a:lvl1pPr lvl="0" rtl="0">
              <a:spcBef>
                <a:spcPts val="0"/>
              </a:spcBef>
              <a:spcAft>
                <a:spcPts val="0"/>
              </a:spcAft>
              <a:buClr>
                <a:schemeClr val="dk2"/>
              </a:buClr>
              <a:buSzPts val="7200"/>
              <a:buNone/>
              <a:defRPr sz="7200" b="0">
                <a:solidFill>
                  <a:schemeClr val="dk2"/>
                </a:solidFill>
              </a:defRPr>
            </a:lvl1pPr>
            <a:lvl2pPr lvl="1" rtl="0">
              <a:spcBef>
                <a:spcPts val="0"/>
              </a:spcBef>
              <a:spcAft>
                <a:spcPts val="0"/>
              </a:spcAft>
              <a:buClr>
                <a:schemeClr val="dk2"/>
              </a:buClr>
              <a:buSzPts val="7200"/>
              <a:buNone/>
              <a:defRPr sz="7200" b="0">
                <a:solidFill>
                  <a:schemeClr val="dk2"/>
                </a:solidFill>
              </a:defRPr>
            </a:lvl2pPr>
            <a:lvl3pPr lvl="2" rtl="0">
              <a:spcBef>
                <a:spcPts val="0"/>
              </a:spcBef>
              <a:spcAft>
                <a:spcPts val="0"/>
              </a:spcAft>
              <a:buClr>
                <a:schemeClr val="dk2"/>
              </a:buClr>
              <a:buSzPts val="7200"/>
              <a:buNone/>
              <a:defRPr sz="7200" b="0">
                <a:solidFill>
                  <a:schemeClr val="dk2"/>
                </a:solidFill>
              </a:defRPr>
            </a:lvl3pPr>
            <a:lvl4pPr lvl="3" rtl="0">
              <a:spcBef>
                <a:spcPts val="0"/>
              </a:spcBef>
              <a:spcAft>
                <a:spcPts val="0"/>
              </a:spcAft>
              <a:buClr>
                <a:schemeClr val="dk2"/>
              </a:buClr>
              <a:buSzPts val="7200"/>
              <a:buNone/>
              <a:defRPr sz="7200" b="0">
                <a:solidFill>
                  <a:schemeClr val="dk2"/>
                </a:solidFill>
              </a:defRPr>
            </a:lvl4pPr>
            <a:lvl5pPr lvl="4" rtl="0">
              <a:spcBef>
                <a:spcPts val="0"/>
              </a:spcBef>
              <a:spcAft>
                <a:spcPts val="0"/>
              </a:spcAft>
              <a:buClr>
                <a:schemeClr val="dk2"/>
              </a:buClr>
              <a:buSzPts val="7200"/>
              <a:buNone/>
              <a:defRPr sz="7200" b="0">
                <a:solidFill>
                  <a:schemeClr val="dk2"/>
                </a:solidFill>
              </a:defRPr>
            </a:lvl5pPr>
            <a:lvl6pPr lvl="5" rtl="0">
              <a:spcBef>
                <a:spcPts val="0"/>
              </a:spcBef>
              <a:spcAft>
                <a:spcPts val="0"/>
              </a:spcAft>
              <a:buClr>
                <a:schemeClr val="dk2"/>
              </a:buClr>
              <a:buSzPts val="7200"/>
              <a:buNone/>
              <a:defRPr sz="7200" b="0">
                <a:solidFill>
                  <a:schemeClr val="dk2"/>
                </a:solidFill>
              </a:defRPr>
            </a:lvl6pPr>
            <a:lvl7pPr lvl="6" rtl="0">
              <a:spcBef>
                <a:spcPts val="0"/>
              </a:spcBef>
              <a:spcAft>
                <a:spcPts val="0"/>
              </a:spcAft>
              <a:buClr>
                <a:schemeClr val="dk2"/>
              </a:buClr>
              <a:buSzPts val="7200"/>
              <a:buNone/>
              <a:defRPr sz="7200" b="0">
                <a:solidFill>
                  <a:schemeClr val="dk2"/>
                </a:solidFill>
              </a:defRPr>
            </a:lvl7pPr>
            <a:lvl8pPr lvl="7" rtl="0">
              <a:spcBef>
                <a:spcPts val="0"/>
              </a:spcBef>
              <a:spcAft>
                <a:spcPts val="0"/>
              </a:spcAft>
              <a:buClr>
                <a:schemeClr val="dk2"/>
              </a:buClr>
              <a:buSzPts val="7200"/>
              <a:buNone/>
              <a:defRPr sz="7200" b="0">
                <a:solidFill>
                  <a:schemeClr val="dk2"/>
                </a:solidFill>
              </a:defRPr>
            </a:lvl8pPr>
            <a:lvl9pPr lvl="8" rtl="0">
              <a:spcBef>
                <a:spcPts val="0"/>
              </a:spcBef>
              <a:spcAft>
                <a:spcPts val="0"/>
              </a:spcAft>
              <a:buClr>
                <a:schemeClr val="dk2"/>
              </a:buClr>
              <a:buSzPts val="7200"/>
              <a:buNone/>
              <a:defRPr sz="7200" b="0">
                <a:solidFill>
                  <a:schemeClr val="dk2"/>
                </a:solidFill>
              </a:defRPr>
            </a:lvl9pPr>
          </a:lstStyle>
          <a:p>
            <a:endParaRPr/>
          </a:p>
        </p:txBody>
      </p:sp>
      <p:sp>
        <p:nvSpPr>
          <p:cNvPr id="4139" name="Google Shape;4139;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40"/>
        <p:cNvGrpSpPr/>
        <p:nvPr/>
      </p:nvGrpSpPr>
      <p:grpSpPr>
        <a:xfrm>
          <a:off x="0" y="0"/>
          <a:ext cx="0" cy="0"/>
          <a:chOff x="0" y="0"/>
          <a:chExt cx="0" cy="0"/>
        </a:xfrm>
      </p:grpSpPr>
      <p:sp>
        <p:nvSpPr>
          <p:cNvPr id="4141" name="Google Shape;4141;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cxnSp>
        <p:nvCxnSpPr>
          <p:cNvPr id="4142" name="Google Shape;4142;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143" name="Google Shape;4143;p9"/>
          <p:cNvSpPr txBox="1">
            <a:spLocks noGrp="1"/>
          </p:cNvSpPr>
          <p:nvPr>
            <p:ph type="title"/>
          </p:nvPr>
        </p:nvSpPr>
        <p:spPr>
          <a:xfrm>
            <a:off x="354000" y="1386233"/>
            <a:ext cx="5393700" cy="2234400"/>
          </a:xfrm>
          <a:prstGeom prst="rect">
            <a:avLst/>
          </a:prstGeom>
          <a:noFill/>
          <a:ln>
            <a:noFill/>
          </a:ln>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144" name="Google Shape;4144;p9"/>
          <p:cNvSpPr txBox="1">
            <a:spLocks noGrp="1"/>
          </p:cNvSpPr>
          <p:nvPr>
            <p:ph type="subTitle" idx="1"/>
          </p:nvPr>
        </p:nvSpPr>
        <p:spPr>
          <a:xfrm>
            <a:off x="354000" y="36358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45" name="Google Shape;4145;p9"/>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349250" rtl="0">
              <a:spcBef>
                <a:spcPts val="0"/>
              </a:spcBef>
              <a:spcAft>
                <a:spcPts val="0"/>
              </a:spcAft>
              <a:buClr>
                <a:schemeClr val="lt1"/>
              </a:buClr>
              <a:buSzPts val="1900"/>
              <a:buChar char="■"/>
              <a:defRPr>
                <a:solidFill>
                  <a:schemeClr val="lt1"/>
                </a:solidFill>
              </a:defRPr>
            </a:lvl3pPr>
            <a:lvl4pPr marL="1828800" lvl="3" indent="-349250" rtl="0">
              <a:spcBef>
                <a:spcPts val="0"/>
              </a:spcBef>
              <a:spcAft>
                <a:spcPts val="0"/>
              </a:spcAft>
              <a:buClr>
                <a:schemeClr val="lt1"/>
              </a:buClr>
              <a:buSzPts val="1900"/>
              <a:buChar char="●"/>
              <a:defRPr>
                <a:solidFill>
                  <a:schemeClr val="lt1"/>
                </a:solidFill>
              </a:defRPr>
            </a:lvl4pPr>
            <a:lvl5pPr marL="2286000" lvl="4" indent="-349250" rtl="0">
              <a:spcBef>
                <a:spcPts val="0"/>
              </a:spcBef>
              <a:spcAft>
                <a:spcPts val="0"/>
              </a:spcAft>
              <a:buClr>
                <a:schemeClr val="lt1"/>
              </a:buClr>
              <a:buSzPts val="1900"/>
              <a:buChar char="○"/>
              <a:defRPr>
                <a:solidFill>
                  <a:schemeClr val="lt1"/>
                </a:solidFill>
              </a:defRPr>
            </a:lvl5pPr>
            <a:lvl6pPr marL="2743200" lvl="5" indent="-349250" rtl="0">
              <a:spcBef>
                <a:spcPts val="0"/>
              </a:spcBef>
              <a:spcAft>
                <a:spcPts val="0"/>
              </a:spcAft>
              <a:buClr>
                <a:schemeClr val="lt1"/>
              </a:buClr>
              <a:buSzPts val="1900"/>
              <a:buChar char="■"/>
              <a:defRPr>
                <a:solidFill>
                  <a:schemeClr val="lt1"/>
                </a:solidFill>
              </a:defRPr>
            </a:lvl6pPr>
            <a:lvl7pPr marL="3200400" lvl="6" indent="-349250" rtl="0">
              <a:spcBef>
                <a:spcPts val="0"/>
              </a:spcBef>
              <a:spcAft>
                <a:spcPts val="0"/>
              </a:spcAft>
              <a:buClr>
                <a:schemeClr val="lt1"/>
              </a:buClr>
              <a:buSzPts val="1900"/>
              <a:buChar char="●"/>
              <a:defRPr>
                <a:solidFill>
                  <a:schemeClr val="lt1"/>
                </a:solidFill>
              </a:defRPr>
            </a:lvl7pPr>
            <a:lvl8pPr marL="3657600" lvl="7" indent="-349250" rtl="0">
              <a:spcBef>
                <a:spcPts val="0"/>
              </a:spcBef>
              <a:spcAft>
                <a:spcPts val="0"/>
              </a:spcAft>
              <a:buClr>
                <a:schemeClr val="lt1"/>
              </a:buClr>
              <a:buSzPts val="1900"/>
              <a:buChar char="○"/>
              <a:defRPr>
                <a:solidFill>
                  <a:schemeClr val="lt1"/>
                </a:solidFill>
              </a:defRPr>
            </a:lvl8pPr>
            <a:lvl9pPr marL="4114800" lvl="8" indent="-349250" rtl="0">
              <a:spcBef>
                <a:spcPts val="0"/>
              </a:spcBef>
              <a:spcAft>
                <a:spcPts val="0"/>
              </a:spcAft>
              <a:buClr>
                <a:schemeClr val="lt1"/>
              </a:buClr>
              <a:buSzPts val="1900"/>
              <a:buChar char="■"/>
              <a:defRPr>
                <a:solidFill>
                  <a:schemeClr val="lt1"/>
                </a:solidFill>
              </a:defRPr>
            </a:lvl9pPr>
          </a:lstStyle>
          <a:p>
            <a:endParaRPr/>
          </a:p>
        </p:txBody>
      </p:sp>
      <p:sp>
        <p:nvSpPr>
          <p:cNvPr id="4146" name="Google Shape;4146;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47"/>
        <p:cNvGrpSpPr/>
        <p:nvPr/>
      </p:nvGrpSpPr>
      <p:grpSpPr>
        <a:xfrm>
          <a:off x="0" y="0"/>
          <a:ext cx="0" cy="0"/>
          <a:chOff x="0" y="0"/>
          <a:chExt cx="0" cy="0"/>
        </a:xfrm>
      </p:grpSpPr>
      <p:sp>
        <p:nvSpPr>
          <p:cNvPr id="4148" name="Google Shape;4148;p10"/>
          <p:cNvSpPr txBox="1">
            <a:spLocks noGrp="1"/>
          </p:cNvSpPr>
          <p:nvPr>
            <p:ph type="body" idx="1"/>
          </p:nvPr>
        </p:nvSpPr>
        <p:spPr>
          <a:xfrm>
            <a:off x="415600" y="5640967"/>
            <a:ext cx="7998300" cy="798300"/>
          </a:xfrm>
          <a:prstGeom prst="rect">
            <a:avLst/>
          </a:prstGeom>
          <a:noFill/>
          <a:ln>
            <a:noFill/>
          </a:ln>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4149" name="Google Shape;4149;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4100"/>
        <p:cNvGrpSpPr/>
        <p:nvPr/>
      </p:nvGrpSpPr>
      <p:grpSpPr>
        <a:xfrm>
          <a:off x="0" y="0"/>
          <a:ext cx="0" cy="0"/>
          <a:chOff x="0" y="0"/>
          <a:chExt cx="0" cy="0"/>
        </a:xfrm>
      </p:grpSpPr>
      <p:sp>
        <p:nvSpPr>
          <p:cNvPr id="4101" name="Google Shape;4101;p1"/>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9pPr>
          </a:lstStyle>
          <a:p>
            <a:endParaRPr/>
          </a:p>
        </p:txBody>
      </p:sp>
      <p:sp>
        <p:nvSpPr>
          <p:cNvPr id="4102" name="Google Shape;4102;p1"/>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marL="1371600" lvl="2"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marL="1828800" lvl="3"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marL="2286000" lvl="4"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marL="2743200" lvl="5"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marL="3200400" lvl="6"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marL="3657600" lvl="7"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marL="4114800" lvl="8" indent="-349250" rtl="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9pPr>
          </a:lstStyle>
          <a:p>
            <a:endParaRPr/>
          </a:p>
        </p:txBody>
      </p:sp>
      <p:sp>
        <p:nvSpPr>
          <p:cNvPr id="4103" name="Google Shape;4103;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latin typeface="Open Sans"/>
                <a:ea typeface="Open Sans"/>
                <a:cs typeface="Open Sans"/>
                <a:sym typeface="Open Sans"/>
              </a:defRPr>
            </a:lvl1pPr>
            <a:lvl2pPr lvl="1" algn="r" rtl="0">
              <a:buNone/>
              <a:defRPr sz="1300">
                <a:solidFill>
                  <a:schemeClr val="dk2"/>
                </a:solidFill>
                <a:latin typeface="Open Sans"/>
                <a:ea typeface="Open Sans"/>
                <a:cs typeface="Open Sans"/>
                <a:sym typeface="Open Sans"/>
              </a:defRPr>
            </a:lvl2pPr>
            <a:lvl3pPr lvl="2" algn="r" rtl="0">
              <a:buNone/>
              <a:defRPr sz="1300">
                <a:solidFill>
                  <a:schemeClr val="dk2"/>
                </a:solidFill>
                <a:latin typeface="Open Sans"/>
                <a:ea typeface="Open Sans"/>
                <a:cs typeface="Open Sans"/>
                <a:sym typeface="Open Sans"/>
              </a:defRPr>
            </a:lvl3pPr>
            <a:lvl4pPr lvl="3" algn="r" rtl="0">
              <a:buNone/>
              <a:defRPr sz="1300">
                <a:solidFill>
                  <a:schemeClr val="dk2"/>
                </a:solidFill>
                <a:latin typeface="Open Sans"/>
                <a:ea typeface="Open Sans"/>
                <a:cs typeface="Open Sans"/>
                <a:sym typeface="Open Sans"/>
              </a:defRPr>
            </a:lvl4pPr>
            <a:lvl5pPr lvl="4" algn="r" rtl="0">
              <a:buNone/>
              <a:defRPr sz="1300">
                <a:solidFill>
                  <a:schemeClr val="dk2"/>
                </a:solidFill>
                <a:latin typeface="Open Sans"/>
                <a:ea typeface="Open Sans"/>
                <a:cs typeface="Open Sans"/>
                <a:sym typeface="Open Sans"/>
              </a:defRPr>
            </a:lvl5pPr>
            <a:lvl6pPr lvl="5" algn="r" rtl="0">
              <a:buNone/>
              <a:defRPr sz="1300">
                <a:solidFill>
                  <a:schemeClr val="dk2"/>
                </a:solidFill>
                <a:latin typeface="Open Sans"/>
                <a:ea typeface="Open Sans"/>
                <a:cs typeface="Open Sans"/>
                <a:sym typeface="Open Sans"/>
              </a:defRPr>
            </a:lvl6pPr>
            <a:lvl7pPr lvl="6" algn="r" rtl="0">
              <a:buNone/>
              <a:defRPr sz="1300">
                <a:solidFill>
                  <a:schemeClr val="dk2"/>
                </a:solidFill>
                <a:latin typeface="Open Sans"/>
                <a:ea typeface="Open Sans"/>
                <a:cs typeface="Open Sans"/>
                <a:sym typeface="Open Sans"/>
              </a:defRPr>
            </a:lvl7pPr>
            <a:lvl8pPr lvl="7" algn="r" rtl="0">
              <a:buNone/>
              <a:defRPr sz="1300">
                <a:solidFill>
                  <a:schemeClr val="dk2"/>
                </a:solidFill>
                <a:latin typeface="Open Sans"/>
                <a:ea typeface="Open Sans"/>
                <a:cs typeface="Open Sans"/>
                <a:sym typeface="Open Sans"/>
              </a:defRPr>
            </a:lvl8pPr>
            <a:lvl9pPr lvl="8" algn="r" rtl="0">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1.xml" /></Relationships>
</file>

<file path=ppt/slides/_rels/slide1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2.xml"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14"/>
          <p:cNvSpPr txBox="1">
            <a:spLocks noGrp="1"/>
          </p:cNvSpPr>
          <p:nvPr>
            <p:ph type="ctrTitle"/>
          </p:nvPr>
        </p:nvSpPr>
        <p:spPr>
          <a:xfrm>
            <a:off x="2231325" y="1360225"/>
            <a:ext cx="7476000" cy="2112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9000"/>
              </a:lnSpc>
              <a:spcBef>
                <a:spcPts val="0"/>
              </a:spcBef>
              <a:spcAft>
                <a:spcPts val="0"/>
              </a:spcAft>
              <a:buClr>
                <a:schemeClr val="dk2"/>
              </a:buClr>
              <a:buSzPct val="100000"/>
              <a:buFont typeface="Libre Franklin"/>
              <a:buNone/>
            </a:pPr>
            <a:r>
              <a:rPr lang="en-US" sz="8000" b="1"/>
              <a:t>MULTIPLE MYELOMA</a:t>
            </a:r>
            <a:endParaRPr/>
          </a:p>
        </p:txBody>
      </p:sp>
      <p:sp>
        <p:nvSpPr>
          <p:cNvPr id="4165" name="Google Shape;4165;p14"/>
          <p:cNvSpPr txBox="1">
            <a:spLocks noGrp="1"/>
          </p:cNvSpPr>
          <p:nvPr>
            <p:ph type="subTitle" idx="1"/>
          </p:nvPr>
        </p:nvSpPr>
        <p:spPr>
          <a:xfrm>
            <a:off x="261450" y="4129200"/>
            <a:ext cx="6262800" cy="21123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2000"/>
              </a:lnSpc>
              <a:spcBef>
                <a:spcPts val="0"/>
              </a:spcBef>
              <a:spcAft>
                <a:spcPts val="0"/>
              </a:spcAft>
              <a:buClr>
                <a:schemeClr val="dk2"/>
              </a:buClr>
              <a:buSzPct val="71875"/>
              <a:buNone/>
            </a:pPr>
            <a:r>
              <a:rPr lang="en-US"/>
              <a:t>Done by :</a:t>
            </a:r>
            <a:endParaRPr/>
          </a:p>
          <a:p>
            <a:pPr marL="0" lvl="0" indent="0" algn="l" rtl="0">
              <a:lnSpc>
                <a:spcPct val="112000"/>
              </a:lnSpc>
              <a:spcBef>
                <a:spcPts val="0"/>
              </a:spcBef>
              <a:spcAft>
                <a:spcPts val="0"/>
              </a:spcAft>
              <a:buClr>
                <a:schemeClr val="dk2"/>
              </a:buClr>
              <a:buSzPct val="71875"/>
              <a:buNone/>
            </a:pPr>
            <a:r>
              <a:rPr lang="en-US"/>
              <a:t>لينا محمود</a:t>
            </a:r>
            <a:endParaRPr/>
          </a:p>
          <a:p>
            <a:pPr marL="0" lvl="0" indent="0" algn="l" rtl="0">
              <a:lnSpc>
                <a:spcPct val="112000"/>
              </a:lnSpc>
              <a:spcBef>
                <a:spcPts val="0"/>
              </a:spcBef>
              <a:spcAft>
                <a:spcPts val="0"/>
              </a:spcAft>
              <a:buClr>
                <a:schemeClr val="dk2"/>
              </a:buClr>
              <a:buSzPct val="71875"/>
              <a:buNone/>
            </a:pPr>
            <a:r>
              <a:rPr lang="en-US"/>
              <a:t>رقية الخنازرة</a:t>
            </a:r>
            <a:endParaRPr/>
          </a:p>
          <a:p>
            <a:pPr marL="0" lvl="0" indent="0" algn="l" rtl="0">
              <a:lnSpc>
                <a:spcPct val="112000"/>
              </a:lnSpc>
              <a:spcBef>
                <a:spcPts val="0"/>
              </a:spcBef>
              <a:spcAft>
                <a:spcPts val="0"/>
              </a:spcAft>
              <a:buClr>
                <a:schemeClr val="dk2"/>
              </a:buClr>
              <a:buSzPct val="71875"/>
              <a:buNone/>
            </a:pPr>
            <a:r>
              <a:rPr lang="en-US"/>
              <a:t>دانيا الطراونة</a:t>
            </a:r>
            <a:endParaRPr/>
          </a:p>
          <a:p>
            <a:pPr marL="0" lvl="0" indent="0" algn="l" rtl="0">
              <a:lnSpc>
                <a:spcPct val="112000"/>
              </a:lnSpc>
              <a:spcBef>
                <a:spcPts val="0"/>
              </a:spcBef>
              <a:spcAft>
                <a:spcPts val="0"/>
              </a:spcAft>
              <a:buClr>
                <a:schemeClr val="dk2"/>
              </a:buClr>
              <a:buSzPct val="71875"/>
              <a:buNone/>
            </a:pPr>
            <a:endParaRPr/>
          </a:p>
          <a:p>
            <a:pPr marL="0" lvl="0" indent="0" algn="l" rtl="0">
              <a:lnSpc>
                <a:spcPct val="112000"/>
              </a:lnSpc>
              <a:spcBef>
                <a:spcPts val="0"/>
              </a:spcBef>
              <a:spcAft>
                <a:spcPts val="0"/>
              </a:spcAft>
              <a:buClr>
                <a:schemeClr val="dk2"/>
              </a:buClr>
              <a:buSzPct val="71875"/>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3"/>
        <p:cNvGrpSpPr/>
        <p:nvPr/>
      </p:nvGrpSpPr>
      <p:grpSpPr>
        <a:xfrm>
          <a:off x="0" y="0"/>
          <a:ext cx="0" cy="0"/>
          <a:chOff x="0" y="0"/>
          <a:chExt cx="0" cy="0"/>
        </a:xfrm>
      </p:grpSpPr>
      <p:sp>
        <p:nvSpPr>
          <p:cNvPr id="4194" name="Google Shape;4194;p2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Humoral immunity</a:t>
            </a:r>
            <a:endParaRPr/>
          </a:p>
        </p:txBody>
      </p:sp>
      <p:sp>
        <p:nvSpPr>
          <p:cNvPr id="4195" name="Google Shape;4195;p2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4000"/>
              </a:lnSpc>
              <a:spcBef>
                <a:spcPts val="0"/>
              </a:spcBef>
              <a:spcAft>
                <a:spcPts val="0"/>
              </a:spcAft>
              <a:buClr>
                <a:schemeClr val="dk2"/>
              </a:buClr>
              <a:buSzPct val="100000"/>
              <a:buNone/>
            </a:pPr>
            <a:r>
              <a:rPr lang="en-US" sz="3200"/>
              <a:t>Because multiple myeloma compromises the function of normal B cells there is depression of the production of functional antibodies, so infections are the most common cause of death in these patients. </a:t>
            </a:r>
            <a:endParaRPr/>
          </a:p>
          <a:p>
            <a:pPr marL="0" lvl="0" indent="0" algn="l" rtl="0">
              <a:lnSpc>
                <a:spcPct val="94000"/>
              </a:lnSpc>
              <a:spcBef>
                <a:spcPts val="1200"/>
              </a:spcBef>
              <a:spcAft>
                <a:spcPts val="0"/>
              </a:spcAft>
              <a:buClr>
                <a:schemeClr val="dk2"/>
              </a:buClr>
              <a:buSzPct val="100000"/>
              <a:buNone/>
            </a:pPr>
            <a:endParaRPr sz="3200">
              <a:solidFill>
                <a:schemeClr val="dk1"/>
              </a:solidFill>
            </a:endParaRPr>
          </a:p>
          <a:p>
            <a:pPr marL="0" lvl="0" indent="0" algn="l" rtl="0">
              <a:lnSpc>
                <a:spcPct val="94000"/>
              </a:lnSpc>
              <a:spcBef>
                <a:spcPts val="1200"/>
              </a:spcBef>
              <a:spcAft>
                <a:spcPts val="0"/>
              </a:spcAft>
              <a:buClr>
                <a:schemeClr val="dk1"/>
              </a:buClr>
              <a:buSzPct val="100000"/>
              <a:buNone/>
            </a:pPr>
            <a:r>
              <a:rPr lang="en-US" sz="3200">
                <a:solidFill>
                  <a:schemeClr val="dk1"/>
                </a:solidFill>
              </a:rPr>
              <a:t>Neoplastic infiltration of the bone marrow alters and impairs the normal lymphocyte population, resulting in ineffective antibody production and hypogammaglobulinemia.</a:t>
            </a:r>
            <a:endParaRPr sz="3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6"/>
        <p:cNvGrpSpPr/>
        <p:nvPr/>
      </p:nvGrpSpPr>
      <p:grpSpPr>
        <a:xfrm>
          <a:off x="0" y="0"/>
          <a:ext cx="0" cy="0"/>
          <a:chOff x="0" y="0"/>
          <a:chExt cx="0" cy="0"/>
        </a:xfrm>
      </p:grpSpPr>
      <p:sp>
        <p:nvSpPr>
          <p:cNvPr id="4197" name="Google Shape;4197;p2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800"/>
              <a:buFont typeface="Libre Franklin"/>
              <a:buNone/>
            </a:pPr>
            <a:r>
              <a:rPr lang="en-US" sz="4800" b="1"/>
              <a:t>Renal dysfunction</a:t>
            </a:r>
            <a:endParaRPr/>
          </a:p>
        </p:txBody>
      </p:sp>
      <p:sp>
        <p:nvSpPr>
          <p:cNvPr id="4198" name="Google Shape;4198;p24"/>
          <p:cNvSpPr txBox="1">
            <a:spLocks noGrp="1"/>
          </p:cNvSpPr>
          <p:nvPr>
            <p:ph type="body" idx="1"/>
          </p:nvPr>
        </p:nvSpPr>
        <p:spPr>
          <a:xfrm>
            <a:off x="1371600" y="1659988"/>
            <a:ext cx="9601200" cy="51981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3200"/>
              <a:buChar char="●"/>
            </a:pPr>
            <a:r>
              <a:rPr lang="en-US" sz="3200"/>
              <a:t>Due to :</a:t>
            </a:r>
            <a:endParaRPr/>
          </a:p>
          <a:p>
            <a:pPr marL="0" lvl="0" indent="0" algn="l" rtl="0">
              <a:lnSpc>
                <a:spcPct val="94000"/>
              </a:lnSpc>
              <a:spcBef>
                <a:spcPts val="1200"/>
              </a:spcBef>
              <a:spcAft>
                <a:spcPts val="0"/>
              </a:spcAft>
              <a:buClr>
                <a:schemeClr val="dk2"/>
              </a:buClr>
              <a:buSzPts val="3200"/>
              <a:buNone/>
            </a:pPr>
            <a:r>
              <a:rPr lang="en-US" sz="3200"/>
              <a:t>1) M-protein and Bence Jones proteins deposition</a:t>
            </a:r>
            <a:endParaRPr/>
          </a:p>
          <a:p>
            <a:pPr marL="0" lvl="0" indent="0" algn="l" rtl="0">
              <a:lnSpc>
                <a:spcPct val="94000"/>
              </a:lnSpc>
              <a:spcBef>
                <a:spcPts val="1200"/>
              </a:spcBef>
              <a:spcAft>
                <a:spcPts val="0"/>
              </a:spcAft>
              <a:buClr>
                <a:schemeClr val="dk2"/>
              </a:buClr>
              <a:buSzPts val="3200"/>
              <a:buNone/>
            </a:pPr>
            <a:r>
              <a:rPr lang="en-US" sz="3200"/>
              <a:t>2) Hypercalcemia</a:t>
            </a:r>
            <a:endParaRPr/>
          </a:p>
          <a:p>
            <a:pPr marL="0" lvl="0" indent="0" algn="l" rtl="0">
              <a:lnSpc>
                <a:spcPct val="94000"/>
              </a:lnSpc>
              <a:spcBef>
                <a:spcPts val="1200"/>
              </a:spcBef>
              <a:spcAft>
                <a:spcPts val="0"/>
              </a:spcAft>
              <a:buClr>
                <a:schemeClr val="dk2"/>
              </a:buClr>
              <a:buSzPts val="3200"/>
              <a:buNone/>
            </a:pPr>
            <a:r>
              <a:rPr lang="en-US" sz="3200"/>
              <a:t>3) Infection</a:t>
            </a:r>
            <a:endParaRPr/>
          </a:p>
          <a:p>
            <a:pPr marL="0" lvl="0" indent="0" algn="l" rtl="0">
              <a:lnSpc>
                <a:spcPct val="94000"/>
              </a:lnSpc>
              <a:spcBef>
                <a:spcPts val="1200"/>
              </a:spcBef>
              <a:spcAft>
                <a:spcPts val="0"/>
              </a:spcAft>
              <a:buClr>
                <a:schemeClr val="dk2"/>
              </a:buClr>
              <a:buSzPts val="3200"/>
              <a:buNone/>
            </a:pPr>
            <a:r>
              <a:rPr lang="en-US" sz="3200"/>
              <a:t>4) NSAIDs-use for bone pain.</a:t>
            </a:r>
            <a:endParaRPr/>
          </a:p>
          <a:p>
            <a:pPr marL="0" lvl="0" indent="0" algn="l" rtl="0">
              <a:lnSpc>
                <a:spcPct val="94000"/>
              </a:lnSpc>
              <a:spcBef>
                <a:spcPts val="1200"/>
              </a:spcBef>
              <a:spcAft>
                <a:spcPts val="0"/>
              </a:spcAft>
              <a:buClr>
                <a:schemeClr val="dk2"/>
              </a:buClr>
              <a:buSzPts val="3200"/>
              <a:buNone/>
            </a:pPr>
            <a:r>
              <a:rPr lang="en-US" sz="3200"/>
              <a:t>5) Amyloidosis. </a:t>
            </a:r>
            <a:endParaRPr sz="3200"/>
          </a:p>
          <a:p>
            <a:pPr marL="0" lvl="0" indent="0"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9"/>
        <p:cNvGrpSpPr/>
        <p:nvPr/>
      </p:nvGrpSpPr>
      <p:grpSpPr>
        <a:xfrm>
          <a:off x="0" y="0"/>
          <a:ext cx="0" cy="0"/>
          <a:chOff x="0" y="0"/>
          <a:chExt cx="0" cy="0"/>
        </a:xfrm>
      </p:grpSpPr>
      <p:sp>
        <p:nvSpPr>
          <p:cNvPr id="4200" name="Google Shape;4200;p2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1"/>
              </a:buClr>
              <a:buSzPts val="4400"/>
              <a:buFont typeface="Libre Franklin"/>
              <a:buNone/>
            </a:pPr>
            <a:r>
              <a:rPr lang="en-US" b="1"/>
              <a:t>Hypercalcemia</a:t>
            </a:r>
            <a:endParaRPr/>
          </a:p>
        </p:txBody>
      </p:sp>
      <p:sp>
        <p:nvSpPr>
          <p:cNvPr id="4201" name="Google Shape;4201;p25"/>
          <p:cNvSpPr txBox="1">
            <a:spLocks noGrp="1"/>
          </p:cNvSpPr>
          <p:nvPr>
            <p:ph type="body" idx="1"/>
          </p:nvPr>
        </p:nvSpPr>
        <p:spPr>
          <a:xfrm>
            <a:off x="1371600" y="1622612"/>
            <a:ext cx="9601200" cy="52353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rgbClr val="434343"/>
              </a:buClr>
              <a:buSzPts val="2800"/>
              <a:buChar char="●"/>
            </a:pPr>
            <a:r>
              <a:rPr lang="en-US" sz="2800">
                <a:solidFill>
                  <a:srgbClr val="434343"/>
                </a:solidFill>
              </a:rPr>
              <a:t>At the time of diagnosis, approximately 25% of patients with MM have </a:t>
            </a:r>
            <a:r>
              <a:rPr lang="en-US" sz="2800" b="1">
                <a:solidFill>
                  <a:srgbClr val="434343"/>
                </a:solidFill>
              </a:rPr>
              <a:t>hypercalcemia</a:t>
            </a:r>
            <a:r>
              <a:rPr lang="en-US" sz="2800">
                <a:solidFill>
                  <a:srgbClr val="434343"/>
                </a:solidFill>
              </a:rPr>
              <a:t>.  </a:t>
            </a:r>
            <a:endParaRPr>
              <a:solidFill>
                <a:srgbClr val="434343"/>
              </a:solidFill>
            </a:endParaRPr>
          </a:p>
          <a:p>
            <a:pPr marL="384048" lvl="0" indent="-206248" algn="l" rtl="0">
              <a:lnSpc>
                <a:spcPct val="94000"/>
              </a:lnSpc>
              <a:spcBef>
                <a:spcPts val="1200"/>
              </a:spcBef>
              <a:spcAft>
                <a:spcPts val="0"/>
              </a:spcAft>
              <a:buClr>
                <a:schemeClr val="dk2"/>
              </a:buClr>
              <a:buSzPts val="2800"/>
              <a:buNone/>
            </a:pPr>
            <a:endParaRPr sz="2800">
              <a:solidFill>
                <a:srgbClr val="434343"/>
              </a:solidFill>
            </a:endParaRPr>
          </a:p>
          <a:p>
            <a:pPr marL="384048" lvl="0" indent="-384048" algn="l" rtl="0">
              <a:lnSpc>
                <a:spcPct val="94000"/>
              </a:lnSpc>
              <a:spcBef>
                <a:spcPts val="1200"/>
              </a:spcBef>
              <a:spcAft>
                <a:spcPts val="0"/>
              </a:spcAft>
              <a:buClr>
                <a:srgbClr val="434343"/>
              </a:buClr>
              <a:buSzPts val="2800"/>
              <a:buChar char="●"/>
            </a:pPr>
            <a:r>
              <a:rPr lang="en-US" sz="2800">
                <a:solidFill>
                  <a:srgbClr val="434343"/>
                </a:solidFill>
              </a:rPr>
              <a:t>Typically, this is a result of osteolytic bone destruction by the neoplastic plasma cells.  </a:t>
            </a:r>
            <a:endParaRPr>
              <a:solidFill>
                <a:srgbClr val="434343"/>
              </a:solidFill>
            </a:endParaRPr>
          </a:p>
          <a:p>
            <a:pPr marL="384048" lvl="0" indent="-206248" algn="l" rtl="0">
              <a:lnSpc>
                <a:spcPct val="94000"/>
              </a:lnSpc>
              <a:spcBef>
                <a:spcPts val="1200"/>
              </a:spcBef>
              <a:spcAft>
                <a:spcPts val="0"/>
              </a:spcAft>
              <a:buClr>
                <a:schemeClr val="dk2"/>
              </a:buClr>
              <a:buSzPts val="2800"/>
              <a:buNone/>
            </a:pPr>
            <a:endParaRPr sz="2800">
              <a:solidFill>
                <a:srgbClr val="434343"/>
              </a:solidFill>
            </a:endParaRPr>
          </a:p>
          <a:p>
            <a:pPr marL="384048" lvl="0" indent="-384048" algn="l" rtl="0">
              <a:lnSpc>
                <a:spcPct val="94000"/>
              </a:lnSpc>
              <a:spcBef>
                <a:spcPts val="1200"/>
              </a:spcBef>
              <a:spcAft>
                <a:spcPts val="0"/>
              </a:spcAft>
              <a:buClr>
                <a:srgbClr val="434343"/>
              </a:buClr>
              <a:buSzPts val="2800"/>
              <a:buChar char="●"/>
            </a:pPr>
            <a:r>
              <a:rPr lang="en-US" sz="2800">
                <a:solidFill>
                  <a:srgbClr val="434343"/>
                </a:solidFill>
              </a:rPr>
              <a:t>Although hypercalcemia may be asymptomatic with a calcium level &lt;12 mg/dL, anorexia, nausea, polyuria, constipation, weakness, and confusion are common.  </a:t>
            </a:r>
            <a:endParaRPr>
              <a:solidFill>
                <a:srgbClr val="434343"/>
              </a:solidFill>
            </a:endParaRPr>
          </a:p>
          <a:p>
            <a:pPr marL="384048" lvl="0" indent="-257048" algn="l" rtl="0">
              <a:lnSpc>
                <a:spcPct val="94000"/>
              </a:lnSpc>
              <a:spcBef>
                <a:spcPts val="1200"/>
              </a:spcBef>
              <a:spcAft>
                <a:spcPts val="0"/>
              </a:spcAft>
              <a:buClr>
                <a:schemeClr val="dk2"/>
              </a:buClr>
              <a:buSzPts val="2000"/>
              <a:buNone/>
            </a:pPr>
            <a:endParaRPr>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03" name="Google Shape;4203;p26"/>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fontScale="85000" lnSpcReduction="20000"/>
          </a:bodyPr>
          <a:lstStyle/>
          <a:p>
            <a:pPr marL="384048" lvl="0" indent="-364998" algn="l" rtl="0">
              <a:lnSpc>
                <a:spcPct val="94000"/>
              </a:lnSpc>
              <a:spcBef>
                <a:spcPts val="0"/>
              </a:spcBef>
              <a:spcAft>
                <a:spcPts val="0"/>
              </a:spcAft>
              <a:buClr>
                <a:srgbClr val="434343"/>
              </a:buClr>
              <a:buSzPct val="83333"/>
              <a:buChar char="●"/>
            </a:pPr>
            <a:r>
              <a:rPr lang="en-US">
                <a:solidFill>
                  <a:srgbClr val="434343"/>
                </a:solidFill>
              </a:rPr>
              <a:t>Although more common in Waldenström's macroglobulinemia (due to elevated IgM), hyperviscosity syndrome can also occur in patients with multiple myeloma (MM).  </a:t>
            </a:r>
            <a:endParaRPr>
              <a:solidFill>
                <a:srgbClr val="434343"/>
              </a:solidFill>
            </a:endParaRPr>
          </a:p>
          <a:p>
            <a:pPr marL="384048" lvl="0" indent="-364998" algn="l" rtl="0">
              <a:lnSpc>
                <a:spcPct val="94000"/>
              </a:lnSpc>
              <a:spcBef>
                <a:spcPts val="1200"/>
              </a:spcBef>
              <a:spcAft>
                <a:spcPts val="0"/>
              </a:spcAft>
              <a:buClr>
                <a:srgbClr val="434343"/>
              </a:buClr>
              <a:buSzPct val="83333"/>
              <a:buChar char="●"/>
            </a:pPr>
            <a:r>
              <a:rPr lang="en-US">
                <a:solidFill>
                  <a:srgbClr val="434343"/>
                </a:solidFill>
              </a:rPr>
              <a:t>The hyperviscosity in myeloma is typically due to increased serum protein content with large molecular size, abnormal polymerization, and abnormal immunoglobulin shape.  </a:t>
            </a:r>
            <a:endParaRPr>
              <a:solidFill>
                <a:srgbClr val="434343"/>
              </a:solidFill>
            </a:endParaRPr>
          </a:p>
          <a:p>
            <a:pPr marL="384048" lvl="0" indent="-364998" algn="l" rtl="0">
              <a:lnSpc>
                <a:spcPct val="94000"/>
              </a:lnSpc>
              <a:spcBef>
                <a:spcPts val="1200"/>
              </a:spcBef>
              <a:spcAft>
                <a:spcPts val="0"/>
              </a:spcAft>
              <a:buClr>
                <a:srgbClr val="434343"/>
              </a:buClr>
              <a:buSzPct val="83333"/>
              <a:buChar char="●"/>
            </a:pPr>
            <a:r>
              <a:rPr lang="en-US">
                <a:solidFill>
                  <a:srgbClr val="434343"/>
                </a:solidFill>
              </a:rPr>
              <a:t>The impaired microcirculation in the brain can cause headache, dizziness, vertigo, nystagmus, hearing loss, and visual impairment.  </a:t>
            </a:r>
            <a:endParaRPr>
              <a:solidFill>
                <a:srgbClr val="434343"/>
              </a:solidFill>
            </a:endParaRPr>
          </a:p>
          <a:p>
            <a:pPr marL="384048" lvl="0" indent="-364998" algn="l" rtl="0">
              <a:lnSpc>
                <a:spcPct val="94000"/>
              </a:lnSpc>
              <a:spcBef>
                <a:spcPts val="1200"/>
              </a:spcBef>
              <a:spcAft>
                <a:spcPts val="0"/>
              </a:spcAft>
              <a:buClr>
                <a:srgbClr val="434343"/>
              </a:buClr>
              <a:buSzPct val="83333"/>
              <a:buChar char="●"/>
            </a:pPr>
            <a:r>
              <a:rPr lang="en-US">
                <a:solidFill>
                  <a:srgbClr val="434343"/>
                </a:solidFill>
              </a:rPr>
              <a:t>Severe cases can present with somnolence, coma, seizures, and heart failure.  Mucosal hemorrhage (eg, nasal or oral bleeding) is usually due to impaired platelet function.  </a:t>
            </a:r>
            <a:endParaRPr>
              <a:solidFill>
                <a:srgbClr val="434343"/>
              </a:solidFill>
            </a:endParaRPr>
          </a:p>
          <a:p>
            <a:pPr marL="384048" lvl="0" indent="-364998" algn="l" rtl="0">
              <a:lnSpc>
                <a:spcPct val="94000"/>
              </a:lnSpc>
              <a:spcBef>
                <a:spcPts val="1200"/>
              </a:spcBef>
              <a:spcAft>
                <a:spcPts val="0"/>
              </a:spcAft>
              <a:buClr>
                <a:srgbClr val="434343"/>
              </a:buClr>
              <a:buSzPct val="83333"/>
              <a:buChar char="●"/>
            </a:pPr>
            <a:r>
              <a:rPr lang="en-US">
                <a:solidFill>
                  <a:srgbClr val="434343"/>
                </a:solidFill>
              </a:rPr>
              <a:t>Treatment involves prompt plasmapheresis for symptom relief</a:t>
            </a:r>
            <a:endParaRPr>
              <a:solidFill>
                <a:srgbClr val="434343"/>
              </a:solidFill>
            </a:endParaRPr>
          </a:p>
        </p:txBody>
      </p:sp>
      <p:sp>
        <p:nvSpPr>
          <p:cNvPr id="4204" name="Google Shape;4204;p2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1"/>
              </a:buClr>
              <a:buSzPts val="4800"/>
              <a:buFont typeface="Libre Franklin"/>
              <a:buNone/>
            </a:pPr>
            <a:r>
              <a:rPr lang="en-US" sz="4800" b="1"/>
              <a:t>Hyperviscosity Syndrome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5"/>
        <p:cNvGrpSpPr/>
        <p:nvPr/>
      </p:nvGrpSpPr>
      <p:grpSpPr>
        <a:xfrm>
          <a:off x="0" y="0"/>
          <a:ext cx="0" cy="0"/>
          <a:chOff x="0" y="0"/>
          <a:chExt cx="0" cy="0"/>
        </a:xfrm>
      </p:grpSpPr>
      <p:sp>
        <p:nvSpPr>
          <p:cNvPr id="4206" name="Google Shape;4206;p27"/>
          <p:cNvSpPr txBox="1">
            <a:spLocks noGrp="1"/>
          </p:cNvSpPr>
          <p:nvPr>
            <p:ph type="title"/>
          </p:nvPr>
        </p:nvSpPr>
        <p:spPr>
          <a:xfrm>
            <a:off x="838199" y="253218"/>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Clinical features and findings</a:t>
            </a:r>
            <a:endParaRPr/>
          </a:p>
        </p:txBody>
      </p:sp>
      <p:sp>
        <p:nvSpPr>
          <p:cNvPr id="4207" name="Google Shape;4207;p27"/>
          <p:cNvSpPr txBox="1">
            <a:spLocks noGrp="1"/>
          </p:cNvSpPr>
          <p:nvPr>
            <p:ph type="body" idx="1"/>
          </p:nvPr>
        </p:nvSpPr>
        <p:spPr>
          <a:xfrm>
            <a:off x="1160856" y="1328407"/>
            <a:ext cx="10515600" cy="4351200"/>
          </a:xfrm>
          <a:prstGeom prst="rect">
            <a:avLst/>
          </a:prstGeom>
          <a:noFill/>
          <a:ln>
            <a:noFill/>
          </a:ln>
        </p:spPr>
        <p:txBody>
          <a:bodyPr spcFirstLastPara="1" wrap="square" lIns="91425" tIns="45700" rIns="91425" bIns="45700" anchor="t" anchorCtr="0">
            <a:normAutofit lnSpcReduction="20000"/>
          </a:bodyPr>
          <a:lstStyle/>
          <a:p>
            <a:pPr marL="384048" lvl="0" indent="-384048" algn="l" rtl="0">
              <a:lnSpc>
                <a:spcPct val="94000"/>
              </a:lnSpc>
              <a:spcBef>
                <a:spcPts val="0"/>
              </a:spcBef>
              <a:spcAft>
                <a:spcPts val="0"/>
              </a:spcAft>
              <a:buClr>
                <a:schemeClr val="dk2"/>
              </a:buClr>
              <a:buSzPts val="2400"/>
              <a:buChar char="●"/>
            </a:pPr>
            <a:r>
              <a:rPr lang="en-US" sz="2400"/>
              <a:t>Significant bone pain (esp. in the low back, chest and jaw), pathologic fractures, loss of height</a:t>
            </a:r>
            <a:endParaRPr/>
          </a:p>
          <a:p>
            <a:pPr marL="384048" lvl="0" indent="-384048" algn="l" rtl="0">
              <a:lnSpc>
                <a:spcPct val="94000"/>
              </a:lnSpc>
              <a:spcBef>
                <a:spcPts val="1200"/>
              </a:spcBef>
              <a:spcAft>
                <a:spcPts val="0"/>
              </a:spcAft>
              <a:buClr>
                <a:schemeClr val="dk2"/>
              </a:buClr>
              <a:buSzPts val="2400"/>
              <a:buChar char="●"/>
            </a:pPr>
            <a:r>
              <a:rPr lang="en-US" sz="2400"/>
              <a:t>Renal failure and proteinuria</a:t>
            </a:r>
            <a:endParaRPr/>
          </a:p>
          <a:p>
            <a:pPr marL="384048" lvl="0" indent="-384048" algn="l" rtl="0">
              <a:lnSpc>
                <a:spcPct val="94000"/>
              </a:lnSpc>
              <a:spcBef>
                <a:spcPts val="1200"/>
              </a:spcBef>
              <a:spcAft>
                <a:spcPts val="0"/>
              </a:spcAft>
              <a:buClr>
                <a:schemeClr val="dk2"/>
              </a:buClr>
              <a:buSzPts val="2400"/>
              <a:buChar char="●"/>
            </a:pPr>
            <a:r>
              <a:rPr lang="en-US" sz="2400"/>
              <a:t>Hypercalcemia and neurological manifestations; confusion, lethargy and weakness</a:t>
            </a:r>
            <a:endParaRPr/>
          </a:p>
          <a:p>
            <a:pPr marL="384048" lvl="0" indent="-384048" algn="l" rtl="0">
              <a:lnSpc>
                <a:spcPct val="94000"/>
              </a:lnSpc>
              <a:spcBef>
                <a:spcPts val="1200"/>
              </a:spcBef>
              <a:spcAft>
                <a:spcPts val="0"/>
              </a:spcAft>
              <a:buClr>
                <a:schemeClr val="dk2"/>
              </a:buClr>
              <a:buSzPts val="2400"/>
              <a:buChar char="●"/>
            </a:pPr>
            <a:r>
              <a:rPr lang="en-US" sz="2400"/>
              <a:t>Anemia</a:t>
            </a:r>
            <a:endParaRPr/>
          </a:p>
          <a:p>
            <a:pPr marL="384048" lvl="0" indent="-384048" algn="l" rtl="0">
              <a:lnSpc>
                <a:spcPct val="94000"/>
              </a:lnSpc>
              <a:spcBef>
                <a:spcPts val="1200"/>
              </a:spcBef>
              <a:spcAft>
                <a:spcPts val="0"/>
              </a:spcAft>
              <a:buClr>
                <a:schemeClr val="dk2"/>
              </a:buClr>
              <a:buSzPts val="2400"/>
              <a:buChar char="●"/>
            </a:pPr>
            <a:r>
              <a:rPr lang="en-US" sz="2400"/>
              <a:t>Recurrent infections (esp. of the lung or urinary tract)</a:t>
            </a:r>
            <a:endParaRPr/>
          </a:p>
          <a:p>
            <a:pPr marL="384048" lvl="0" indent="-384048" algn="l" rtl="0">
              <a:lnSpc>
                <a:spcPct val="94000"/>
              </a:lnSpc>
              <a:spcBef>
                <a:spcPts val="1200"/>
              </a:spcBef>
              <a:spcAft>
                <a:spcPts val="0"/>
              </a:spcAft>
              <a:buClr>
                <a:schemeClr val="dk2"/>
              </a:buClr>
              <a:buSzPts val="2400"/>
              <a:buChar char="●"/>
            </a:pPr>
            <a:r>
              <a:rPr lang="en-US" sz="2400"/>
              <a:t>Cord compression may occur secondary to </a:t>
            </a:r>
            <a:r>
              <a:rPr lang="en-US" sz="2400" b="1"/>
              <a:t>plasmacytoma</a:t>
            </a:r>
            <a:r>
              <a:rPr lang="en-US" sz="2400"/>
              <a:t> or fractured bone fragment.</a:t>
            </a:r>
            <a:endParaRPr/>
          </a:p>
          <a:p>
            <a:pPr marL="0" lvl="0" indent="0" algn="l" rtl="0">
              <a:lnSpc>
                <a:spcPct val="94000"/>
              </a:lnSpc>
              <a:spcBef>
                <a:spcPts val="1200"/>
              </a:spcBef>
              <a:spcAft>
                <a:spcPts val="0"/>
              </a:spcAft>
              <a:buClr>
                <a:schemeClr val="dk2"/>
              </a:buClr>
              <a:buSzPts val="2000"/>
              <a:buNone/>
            </a:pPr>
            <a:endParaRPr>
              <a:solidFill>
                <a:srgbClr val="C00000"/>
              </a:solidFill>
            </a:endParaRPr>
          </a:p>
          <a:p>
            <a:pPr marL="384048" lvl="0" indent="-257048" algn="l" rtl="0">
              <a:lnSpc>
                <a:spcPct val="94000"/>
              </a:lnSpc>
              <a:spcBef>
                <a:spcPts val="1200"/>
              </a:spcBef>
              <a:spcAft>
                <a:spcPts val="0"/>
              </a:spcAft>
              <a:buClr>
                <a:schemeClr val="dk2"/>
              </a:buClr>
              <a:buSzPts val="2000"/>
              <a:buNone/>
            </a:pPr>
            <a:endParaRPr>
              <a:solidFill>
                <a:srgbClr val="FF0000"/>
              </a:solidFill>
            </a:endParaRPr>
          </a:p>
        </p:txBody>
      </p:sp>
      <p:sp>
        <p:nvSpPr>
          <p:cNvPr id="4208" name="Google Shape;4208;p27"/>
          <p:cNvSpPr/>
          <p:nvPr/>
        </p:nvSpPr>
        <p:spPr>
          <a:xfrm>
            <a:off x="1160856" y="5679745"/>
            <a:ext cx="10271400" cy="7695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a:solidFill>
                  <a:srgbClr val="7030A0"/>
                </a:solidFill>
                <a:latin typeface="Source Sans Pro"/>
                <a:ea typeface="Source Sans Pro"/>
                <a:cs typeface="Source Sans Pro"/>
                <a:sym typeface="Source Sans Pro"/>
              </a:rPr>
              <a:t>Solitary </a:t>
            </a:r>
            <a:r>
              <a:rPr lang="en-US" sz="2400" b="1" i="0" u="none" strike="noStrike">
                <a:solidFill>
                  <a:srgbClr val="7030A0"/>
                </a:solidFill>
                <a:latin typeface="Source Sans Pro"/>
                <a:ea typeface="Source Sans Pro"/>
                <a:cs typeface="Source Sans Pro"/>
                <a:sym typeface="Source Sans Pro"/>
              </a:rPr>
              <a:t>plasmacytoma</a:t>
            </a:r>
            <a:r>
              <a:rPr lang="en-US" sz="2000" b="0" i="0" u="none" strike="noStrike">
                <a:solidFill>
                  <a:srgbClr val="7030A0"/>
                </a:solidFill>
                <a:latin typeface="Source Sans Pro"/>
                <a:ea typeface="Source Sans Pro"/>
                <a:cs typeface="Source Sans Pro"/>
                <a:sym typeface="Source Sans Pro"/>
              </a:rPr>
              <a:t>: </a:t>
            </a:r>
            <a:r>
              <a:rPr lang="en-US" sz="2000" b="0" i="0" u="none" strike="noStrike">
                <a:solidFill>
                  <a:srgbClr val="415665"/>
                </a:solidFill>
                <a:latin typeface="Source Sans Pro"/>
                <a:ea typeface="Source Sans Pro"/>
                <a:cs typeface="Source Sans Pro"/>
                <a:sym typeface="Source Sans Pro"/>
              </a:rPr>
              <a:t>an infrequent variant of multiple myeloma that presents as a single mass in </a:t>
            </a:r>
            <a:r>
              <a:rPr lang="en-US" sz="2000" b="0" i="1" u="none" strike="noStrike">
                <a:solidFill>
                  <a:srgbClr val="415665"/>
                </a:solidFill>
                <a:latin typeface="Source Sans Pro"/>
                <a:ea typeface="Source Sans Pro"/>
                <a:cs typeface="Source Sans Pro"/>
                <a:sym typeface="Source Sans Pro"/>
              </a:rPr>
              <a:t>bone</a:t>
            </a:r>
            <a:r>
              <a:rPr lang="en-US" sz="2000" b="0" i="0" u="none" strike="noStrike">
                <a:solidFill>
                  <a:srgbClr val="415665"/>
                </a:solidFill>
                <a:latin typeface="Source Sans Pro"/>
                <a:ea typeface="Source Sans Pro"/>
                <a:cs typeface="Source Sans Pro"/>
                <a:sym typeface="Source Sans Pro"/>
              </a:rPr>
              <a:t> or </a:t>
            </a:r>
            <a:r>
              <a:rPr lang="en-US" sz="2000" b="0" i="1" u="none" strike="noStrike">
                <a:solidFill>
                  <a:srgbClr val="415665"/>
                </a:solidFill>
                <a:latin typeface="Source Sans Pro"/>
                <a:ea typeface="Source Sans Pro"/>
                <a:cs typeface="Source Sans Pro"/>
                <a:sym typeface="Source Sans Pro"/>
              </a:rPr>
              <a:t>soft tissue</a:t>
            </a:r>
            <a:r>
              <a:rPr lang="en-US" sz="2000" b="0" i="0" u="none" strike="noStrike">
                <a:solidFill>
                  <a:srgbClr val="415665"/>
                </a:solidFill>
                <a:latin typeface="Source Sans Pro"/>
                <a:ea typeface="Source Sans Pro"/>
                <a:cs typeface="Source Sans Pro"/>
                <a:sym typeface="Source Sans Pro"/>
              </a:rPr>
              <a:t>. </a:t>
            </a:r>
            <a:endParaRPr sz="2000">
              <a:solidFill>
                <a:schemeClr val="dk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9"/>
        <p:cNvGrpSpPr/>
        <p:nvPr/>
      </p:nvGrpSpPr>
      <p:grpSpPr>
        <a:xfrm>
          <a:off x="0" y="0"/>
          <a:ext cx="0" cy="0"/>
          <a:chOff x="0" y="0"/>
          <a:chExt cx="0" cy="0"/>
        </a:xfrm>
      </p:grpSpPr>
      <p:pic>
        <p:nvPicPr>
          <p:cNvPr id="4210" name="Google Shape;4210;p28" descr="Table&#10;&#10;Description automatically generated"/>
          <p:cNvPicPr preferRelativeResize="0"/>
          <p:nvPr/>
        </p:nvPicPr>
        <p:blipFill rotWithShape="1">
          <a:blip r:embed="rId2">
            <a:alphaModFix/>
          </a:blip>
          <a:srcRect b="2666"/>
          <a:stretch/>
        </p:blipFill>
        <p:spPr>
          <a:xfrm>
            <a:off x="3227915" y="480515"/>
            <a:ext cx="5736168" cy="5892302"/>
          </a:xfrm>
          <a:prstGeom prst="rect">
            <a:avLst/>
          </a:prstGeom>
          <a:noFill/>
          <a:ln w="127000" cap="flat" cmpd="sng">
            <a:solidFill>
              <a:srgbClr val="FF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sp>
        <p:nvSpPr>
          <p:cNvPr id="4212" name="Google Shape;4212;p29"/>
          <p:cNvSpPr txBox="1">
            <a:spLocks noGrp="1"/>
          </p:cNvSpPr>
          <p:nvPr>
            <p:ph type="title"/>
          </p:nvPr>
        </p:nvSpPr>
        <p:spPr>
          <a:xfrm>
            <a:off x="1322248" y="295421"/>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Diagnosis</a:t>
            </a:r>
            <a:endParaRPr/>
          </a:p>
        </p:txBody>
      </p:sp>
      <p:sp>
        <p:nvSpPr>
          <p:cNvPr id="4213" name="Google Shape;4213;p29"/>
          <p:cNvSpPr txBox="1">
            <a:spLocks noGrp="1"/>
          </p:cNvSpPr>
          <p:nvPr>
            <p:ph type="body" idx="1"/>
          </p:nvPr>
        </p:nvSpPr>
        <p:spPr>
          <a:xfrm>
            <a:off x="1052310" y="1293832"/>
            <a:ext cx="11263500" cy="5396400"/>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dk2"/>
              </a:buClr>
              <a:buSzPts val="2800"/>
              <a:buNone/>
            </a:pPr>
            <a:r>
              <a:rPr lang="en-US" sz="2800"/>
              <a:t>1- Serum and urine protein electrophoresis (SPEP/UPEP)-reveals monoclonal protein spike (M-spike)</a:t>
            </a:r>
            <a:endParaRPr/>
          </a:p>
          <a:p>
            <a:pPr marL="0" lvl="0" indent="0" algn="l" rtl="0">
              <a:lnSpc>
                <a:spcPct val="94000"/>
              </a:lnSpc>
              <a:spcBef>
                <a:spcPts val="1200"/>
              </a:spcBef>
              <a:spcAft>
                <a:spcPts val="0"/>
              </a:spcAft>
              <a:buClr>
                <a:schemeClr val="dk2"/>
              </a:buClr>
              <a:buSzPts val="2000"/>
              <a:buNone/>
            </a:pPr>
            <a:endParaRPr/>
          </a:p>
        </p:txBody>
      </p:sp>
      <p:pic>
        <p:nvPicPr>
          <p:cNvPr id="4214" name="Google Shape;4214;p29"/>
          <p:cNvPicPr preferRelativeResize="0"/>
          <p:nvPr/>
        </p:nvPicPr>
        <p:blipFill rotWithShape="1">
          <a:blip r:embed="rId2">
            <a:alphaModFix/>
          </a:blip>
          <a:srcRect l="9812" t="395" r="12925" b="7608"/>
          <a:stretch/>
        </p:blipFill>
        <p:spPr>
          <a:xfrm>
            <a:off x="5282914" y="2560002"/>
            <a:ext cx="4997002" cy="40504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5"/>
        <p:cNvGrpSpPr/>
        <p:nvPr/>
      </p:nvGrpSpPr>
      <p:grpSpPr>
        <a:xfrm>
          <a:off x="0" y="0"/>
          <a:ext cx="0" cy="0"/>
          <a:chOff x="0" y="0"/>
          <a:chExt cx="0" cy="0"/>
        </a:xfrm>
      </p:grpSpPr>
      <p:sp>
        <p:nvSpPr>
          <p:cNvPr id="4216" name="Google Shape;4216;p30"/>
          <p:cNvSpPr txBox="1">
            <a:spLocks noGrp="1"/>
          </p:cNvSpPr>
          <p:nvPr>
            <p:ph type="body" idx="1"/>
          </p:nvPr>
        </p:nvSpPr>
        <p:spPr>
          <a:xfrm>
            <a:off x="838200" y="1155924"/>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dk2"/>
              </a:buClr>
              <a:buSzPts val="2000"/>
              <a:buNone/>
            </a:pPr>
            <a:endParaRPr/>
          </a:p>
          <a:p>
            <a:pPr marL="384048" lvl="0" indent="-257048" algn="l" rtl="0">
              <a:lnSpc>
                <a:spcPct val="94000"/>
              </a:lnSpc>
              <a:spcBef>
                <a:spcPts val="1200"/>
              </a:spcBef>
              <a:spcAft>
                <a:spcPts val="0"/>
              </a:spcAft>
              <a:buClr>
                <a:schemeClr val="dk2"/>
              </a:buClr>
              <a:buSzPts val="2000"/>
              <a:buNone/>
            </a:pPr>
            <a:endParaRPr/>
          </a:p>
          <a:p>
            <a:pPr marL="0" lvl="0" indent="0" algn="l" rtl="0">
              <a:lnSpc>
                <a:spcPct val="94000"/>
              </a:lnSpc>
              <a:spcBef>
                <a:spcPts val="1200"/>
              </a:spcBef>
              <a:spcAft>
                <a:spcPts val="0"/>
              </a:spcAft>
              <a:buClr>
                <a:schemeClr val="dk2"/>
              </a:buClr>
              <a:buSzPts val="2000"/>
              <a:buNone/>
            </a:pPr>
            <a:endParaRPr/>
          </a:p>
        </p:txBody>
      </p:sp>
      <p:pic>
        <p:nvPicPr>
          <p:cNvPr id="4217" name="Google Shape;4217;p30" descr="Autoagglutination vs Rouleaux formation | Medical Laboratories"/>
          <p:cNvPicPr preferRelativeResize="0"/>
          <p:nvPr/>
        </p:nvPicPr>
        <p:blipFill rotWithShape="1">
          <a:blip r:embed="rId3">
            <a:alphaModFix/>
          </a:blip>
          <a:srcRect/>
          <a:stretch/>
        </p:blipFill>
        <p:spPr>
          <a:xfrm>
            <a:off x="4590757" y="4507725"/>
            <a:ext cx="3962400" cy="2098807"/>
          </a:xfrm>
          <a:prstGeom prst="rect">
            <a:avLst/>
          </a:prstGeom>
          <a:noFill/>
          <a:ln>
            <a:noFill/>
          </a:ln>
        </p:spPr>
      </p:pic>
      <p:sp>
        <p:nvSpPr>
          <p:cNvPr id="4218" name="Google Shape;4218;p30"/>
          <p:cNvSpPr/>
          <p:nvPr/>
        </p:nvSpPr>
        <p:spPr>
          <a:xfrm>
            <a:off x="1127396" y="481698"/>
            <a:ext cx="11320500" cy="440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2- Low-dose CT, PET/CT, or MRI - reveal lytic bone lesion</a:t>
            </a:r>
            <a:endParaRPr>
              <a:solidFill>
                <a:schemeClr val="dk2"/>
              </a:solidFill>
            </a:endParaRPr>
          </a:p>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3- Bone marrow biopsy</a:t>
            </a:r>
            <a:endParaRPr>
              <a:solidFill>
                <a:schemeClr val="dk2"/>
              </a:solidFill>
            </a:endParaRPr>
          </a:p>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4- Hypercalcemia</a:t>
            </a:r>
            <a:endParaRPr>
              <a:solidFill>
                <a:schemeClr val="dk2"/>
              </a:solidFill>
            </a:endParaRPr>
          </a:p>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5- Elevated creatinine or urea</a:t>
            </a:r>
            <a:endParaRPr>
              <a:solidFill>
                <a:schemeClr val="dk2"/>
              </a:solidFill>
            </a:endParaRPr>
          </a:p>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6- Elevated serum total protein</a:t>
            </a:r>
            <a:endParaRPr>
              <a:solidFill>
                <a:schemeClr val="dk2"/>
              </a:solidFill>
            </a:endParaRPr>
          </a:p>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7- Anemia, leukopenia, thrombocytopenia</a:t>
            </a:r>
            <a:endParaRPr>
              <a:solidFill>
                <a:schemeClr val="dk2"/>
              </a:solidFill>
            </a:endParaRPr>
          </a:p>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8- Urinalysis- reveals large amounts of free light chains called Bence Jones proteins</a:t>
            </a:r>
            <a:endParaRPr>
              <a:solidFill>
                <a:schemeClr val="dk2"/>
              </a:solidFill>
            </a:endParaRPr>
          </a:p>
          <a:p>
            <a:pPr marL="0" marR="0" lvl="0" indent="0" algn="l" rtl="0">
              <a:spcBef>
                <a:spcPts val="0"/>
              </a:spcBef>
              <a:spcAft>
                <a:spcPts val="0"/>
              </a:spcAft>
              <a:buNone/>
            </a:pPr>
            <a:r>
              <a:rPr lang="en-US" sz="2800">
                <a:solidFill>
                  <a:schemeClr val="dk2"/>
                </a:solidFill>
                <a:latin typeface="Libre Franklin"/>
                <a:ea typeface="Libre Franklin"/>
                <a:cs typeface="Libre Franklin"/>
                <a:sym typeface="Libre Franklin"/>
              </a:rPr>
              <a:t>9- Peripheral blood smear- reveals normocytic anemia with RBCs in rouleaux formation</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pic>
        <p:nvPicPr>
          <p:cNvPr id="4220" name="Google Shape;4220;p31" descr="Graphical user interface, text, application&#10;&#10;Description automatically generated"/>
          <p:cNvPicPr preferRelativeResize="0"/>
          <p:nvPr/>
        </p:nvPicPr>
        <p:blipFill rotWithShape="1">
          <a:blip r:embed="rId2">
            <a:alphaModFix/>
          </a:blip>
          <a:srcRect b="5258"/>
          <a:stretch/>
        </p:blipFill>
        <p:spPr>
          <a:xfrm>
            <a:off x="1716247" y="480515"/>
            <a:ext cx="8759505" cy="5892302"/>
          </a:xfrm>
          <a:prstGeom prst="rect">
            <a:avLst/>
          </a:prstGeom>
          <a:noFill/>
          <a:ln w="127000" cap="flat" cmpd="sng">
            <a:solidFill>
              <a:srgbClr val="FF00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1"/>
        <p:cNvGrpSpPr/>
        <p:nvPr/>
      </p:nvGrpSpPr>
      <p:grpSpPr>
        <a:xfrm>
          <a:off x="0" y="0"/>
          <a:ext cx="0" cy="0"/>
          <a:chOff x="0" y="0"/>
          <a:chExt cx="0" cy="0"/>
        </a:xfrm>
      </p:grpSpPr>
      <p:sp>
        <p:nvSpPr>
          <p:cNvPr id="4222" name="Google Shape;4222;p3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Treatment</a:t>
            </a:r>
            <a:endParaRPr/>
          </a:p>
        </p:txBody>
      </p:sp>
      <p:sp>
        <p:nvSpPr>
          <p:cNvPr id="4223" name="Google Shape;4223;p32"/>
          <p:cNvSpPr txBox="1">
            <a:spLocks noGrp="1"/>
          </p:cNvSpPr>
          <p:nvPr>
            <p:ph type="body" idx="1"/>
          </p:nvPr>
        </p:nvSpPr>
        <p:spPr>
          <a:xfrm>
            <a:off x="914400" y="1594995"/>
            <a:ext cx="10515600" cy="4351200"/>
          </a:xfrm>
          <a:prstGeom prst="rect">
            <a:avLst/>
          </a:prstGeom>
          <a:noFill/>
          <a:ln>
            <a:noFill/>
          </a:ln>
        </p:spPr>
        <p:txBody>
          <a:bodyPr spcFirstLastPara="1" wrap="square" lIns="91425" tIns="45700" rIns="91425" bIns="45700" anchor="t" anchorCtr="0">
            <a:normAutofit lnSpcReduction="20000"/>
          </a:bodyPr>
          <a:lstStyle/>
          <a:p>
            <a:pPr marL="384048" lvl="0" indent="-384048" algn="l" rtl="0">
              <a:lnSpc>
                <a:spcPct val="94000"/>
              </a:lnSpc>
              <a:spcBef>
                <a:spcPts val="0"/>
              </a:spcBef>
              <a:spcAft>
                <a:spcPts val="0"/>
              </a:spcAft>
              <a:buClr>
                <a:schemeClr val="dk2"/>
              </a:buClr>
              <a:buSzPts val="2000"/>
              <a:buChar char="●"/>
            </a:pPr>
            <a:r>
              <a:rPr lang="en-US">
                <a:latin typeface="Arial"/>
                <a:ea typeface="Arial"/>
                <a:cs typeface="Arial"/>
                <a:sym typeface="Arial"/>
              </a:rPr>
              <a:t>Autologous hematopoietic cell transplantation ( HCT ) </a:t>
            </a:r>
            <a:endParaRPr/>
          </a:p>
          <a:p>
            <a:pPr marL="384048" lvl="0" indent="-257048" algn="l" rtl="0">
              <a:lnSpc>
                <a:spcPct val="94000"/>
              </a:lnSpc>
              <a:spcBef>
                <a:spcPts val="1200"/>
              </a:spcBef>
              <a:spcAft>
                <a:spcPts val="0"/>
              </a:spcAft>
              <a:buClr>
                <a:schemeClr val="dk2"/>
              </a:buClr>
              <a:buSzPts val="2000"/>
              <a:buNone/>
            </a:pPr>
            <a:endParaRPr>
              <a:latin typeface="Arial"/>
              <a:ea typeface="Arial"/>
              <a:cs typeface="Arial"/>
              <a:sym typeface="Arial"/>
            </a:endParaRPr>
          </a:p>
          <a:p>
            <a:pPr marL="384048" lvl="0" indent="-384048" algn="l" rtl="0">
              <a:lnSpc>
                <a:spcPct val="94000"/>
              </a:lnSpc>
              <a:spcBef>
                <a:spcPts val="1200"/>
              </a:spcBef>
              <a:spcAft>
                <a:spcPts val="0"/>
              </a:spcAft>
              <a:buClr>
                <a:schemeClr val="dk2"/>
              </a:buClr>
              <a:buSzPts val="2000"/>
              <a:buChar char="●"/>
            </a:pPr>
            <a:r>
              <a:rPr lang="en-US">
                <a:latin typeface="Arial"/>
                <a:ea typeface="Arial"/>
                <a:cs typeface="Arial"/>
                <a:sym typeface="Arial"/>
              </a:rPr>
              <a:t>Systemic chemotherapy for patients who are not transplant candidates such as elderly.</a:t>
            </a:r>
            <a:endParaRPr/>
          </a:p>
          <a:p>
            <a:pPr marL="384048" lvl="0" indent="-257048" algn="l" rtl="0">
              <a:lnSpc>
                <a:spcPct val="94000"/>
              </a:lnSpc>
              <a:spcBef>
                <a:spcPts val="1200"/>
              </a:spcBef>
              <a:spcAft>
                <a:spcPts val="0"/>
              </a:spcAft>
              <a:buClr>
                <a:schemeClr val="dk2"/>
              </a:buClr>
              <a:buSzPts val="2000"/>
              <a:buNone/>
            </a:pPr>
            <a:endParaRPr>
              <a:latin typeface="Arial"/>
              <a:ea typeface="Arial"/>
              <a:cs typeface="Arial"/>
              <a:sym typeface="Arial"/>
            </a:endParaRPr>
          </a:p>
          <a:p>
            <a:pPr marL="384048" lvl="0" indent="-384048" algn="l" rtl="0">
              <a:lnSpc>
                <a:spcPct val="94000"/>
              </a:lnSpc>
              <a:spcBef>
                <a:spcPts val="1200"/>
              </a:spcBef>
              <a:spcAft>
                <a:spcPts val="0"/>
              </a:spcAft>
              <a:buClr>
                <a:schemeClr val="dk2"/>
              </a:buClr>
              <a:buSzPts val="2000"/>
              <a:buChar char="●"/>
            </a:pPr>
            <a:r>
              <a:rPr lang="en-US">
                <a:latin typeface="Arial"/>
                <a:ea typeface="Arial"/>
                <a:cs typeface="Arial"/>
                <a:sym typeface="Arial"/>
              </a:rPr>
              <a:t>Radiation therapy</a:t>
            </a:r>
            <a:endParaRPr/>
          </a:p>
          <a:p>
            <a:pPr marL="0" lvl="0" indent="0" algn="l" rtl="0">
              <a:lnSpc>
                <a:spcPct val="94000"/>
              </a:lnSpc>
              <a:spcBef>
                <a:spcPts val="1200"/>
              </a:spcBef>
              <a:spcAft>
                <a:spcPts val="0"/>
              </a:spcAft>
              <a:buClr>
                <a:schemeClr val="dk2"/>
              </a:buClr>
              <a:buSzPts val="2000"/>
              <a:buNone/>
            </a:pPr>
            <a:r>
              <a:rPr lang="en-US">
                <a:latin typeface="Arial"/>
                <a:ea typeface="Arial"/>
                <a:cs typeface="Arial"/>
                <a:sym typeface="Arial"/>
              </a:rPr>
              <a:t>if no response to chemotherapy &amp; if disabling pain is present</a:t>
            </a:r>
            <a:endParaRPr>
              <a:latin typeface="Arial"/>
              <a:ea typeface="Arial"/>
              <a:cs typeface="Arial"/>
              <a:sym typeface="Arial"/>
            </a:endParaRPr>
          </a:p>
          <a:p>
            <a:pPr marL="384048" lvl="0" indent="-257048" algn="l" rtl="0">
              <a:lnSpc>
                <a:spcPct val="94000"/>
              </a:lnSpc>
              <a:spcBef>
                <a:spcPts val="1200"/>
              </a:spcBef>
              <a:spcAft>
                <a:spcPts val="0"/>
              </a:spcAft>
              <a:buClr>
                <a:schemeClr val="dk2"/>
              </a:buClr>
              <a:buSzPts val="2000"/>
              <a:buNone/>
            </a:pPr>
            <a:endParaRPr>
              <a:latin typeface="Arial"/>
              <a:ea typeface="Arial"/>
              <a:cs typeface="Arial"/>
              <a:sym typeface="Arial"/>
            </a:endParaRPr>
          </a:p>
          <a:p>
            <a:pPr marL="384048" lvl="0" indent="-384048" algn="l" rtl="0">
              <a:lnSpc>
                <a:spcPct val="94000"/>
              </a:lnSpc>
              <a:spcBef>
                <a:spcPts val="1200"/>
              </a:spcBef>
              <a:spcAft>
                <a:spcPts val="0"/>
              </a:spcAft>
              <a:buClr>
                <a:schemeClr val="dk2"/>
              </a:buClr>
              <a:buSzPts val="2000"/>
              <a:buChar char="●"/>
            </a:pPr>
            <a:r>
              <a:rPr lang="en-US">
                <a:latin typeface="Arial"/>
                <a:ea typeface="Arial"/>
                <a:cs typeface="Arial"/>
                <a:sym typeface="Arial"/>
              </a:rPr>
              <a:t>Palliative care for elderly </a:t>
            </a:r>
            <a:endParaRPr/>
          </a:p>
          <a:p>
            <a:pPr marL="384048" lvl="0" indent="-257048" algn="l" rtl="0">
              <a:lnSpc>
                <a:spcPct val="94000"/>
              </a:lnSpc>
              <a:spcBef>
                <a:spcPts val="1200"/>
              </a:spcBef>
              <a:spcAft>
                <a:spcPts val="0"/>
              </a:spcAft>
              <a:buClr>
                <a:schemeClr val="dk2"/>
              </a:buClr>
              <a:buSzPts val="2000"/>
              <a:buNone/>
            </a:pP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6"/>
        <p:cNvGrpSpPr/>
        <p:nvPr/>
      </p:nvGrpSpPr>
      <p:grpSpPr>
        <a:xfrm>
          <a:off x="0" y="0"/>
          <a:ext cx="0" cy="0"/>
          <a:chOff x="0" y="0"/>
          <a:chExt cx="0" cy="0"/>
        </a:xfrm>
      </p:grpSpPr>
      <p:sp>
        <p:nvSpPr>
          <p:cNvPr id="4167" name="Google Shape;4167;p1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Definition</a:t>
            </a:r>
            <a:endParaRPr/>
          </a:p>
        </p:txBody>
      </p:sp>
      <p:sp>
        <p:nvSpPr>
          <p:cNvPr id="4168" name="Google Shape;4168;p15"/>
          <p:cNvSpPr txBox="1">
            <a:spLocks noGrp="1"/>
          </p:cNvSpPr>
          <p:nvPr>
            <p:ph type="body" idx="1"/>
          </p:nvPr>
        </p:nvSpPr>
        <p:spPr>
          <a:xfrm>
            <a:off x="1371600" y="1814732"/>
            <a:ext cx="9601200" cy="4052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4000"/>
              </a:lnSpc>
              <a:spcBef>
                <a:spcPts val="0"/>
              </a:spcBef>
              <a:spcAft>
                <a:spcPts val="0"/>
              </a:spcAft>
              <a:buClr>
                <a:schemeClr val="dk2"/>
              </a:buClr>
              <a:buSzPct val="100000"/>
              <a:buNone/>
            </a:pPr>
            <a:r>
              <a:rPr lang="en-US" sz="3200"/>
              <a:t>Multiple myeloma is malignant proliferation of plasma cells in the bone marrow, it is one of the most common lymphoid malignancies.</a:t>
            </a:r>
            <a:endParaRPr/>
          </a:p>
          <a:p>
            <a:pPr marL="0" lvl="0" indent="0" algn="l" rtl="0">
              <a:lnSpc>
                <a:spcPct val="94000"/>
              </a:lnSpc>
              <a:spcBef>
                <a:spcPts val="1200"/>
              </a:spcBef>
              <a:spcAft>
                <a:spcPts val="0"/>
              </a:spcAft>
              <a:buClr>
                <a:schemeClr val="dk2"/>
              </a:buClr>
              <a:buSzPct val="100000"/>
              <a:buNone/>
            </a:pPr>
            <a:endParaRPr sz="3200"/>
          </a:p>
          <a:p>
            <a:pPr marL="384048" lvl="0" indent="-368808" algn="l" rtl="0">
              <a:lnSpc>
                <a:spcPct val="94000"/>
              </a:lnSpc>
              <a:spcBef>
                <a:spcPts val="1200"/>
              </a:spcBef>
              <a:spcAft>
                <a:spcPts val="0"/>
              </a:spcAft>
              <a:buClr>
                <a:schemeClr val="dk2"/>
              </a:buClr>
              <a:buSzPct val="100000"/>
              <a:buChar char="●"/>
            </a:pPr>
            <a:r>
              <a:rPr lang="en-US" sz="3200"/>
              <a:t>The etiology is unclear</a:t>
            </a:r>
            <a:endParaRPr/>
          </a:p>
          <a:p>
            <a:pPr marL="384048" lvl="0" indent="-368808" algn="l" rtl="0">
              <a:lnSpc>
                <a:spcPct val="94000"/>
              </a:lnSpc>
              <a:spcBef>
                <a:spcPts val="1200"/>
              </a:spcBef>
              <a:spcAft>
                <a:spcPts val="0"/>
              </a:spcAft>
              <a:buClr>
                <a:schemeClr val="dk2"/>
              </a:buClr>
              <a:buSzPct val="100000"/>
              <a:buChar char="●"/>
            </a:pPr>
            <a:r>
              <a:rPr lang="en-US" sz="3200"/>
              <a:t>The median age at diagnosis is 70 years</a:t>
            </a:r>
            <a:endParaRPr/>
          </a:p>
          <a:p>
            <a:pPr marL="384048" lvl="0" indent="-368808" algn="l" rtl="0">
              <a:lnSpc>
                <a:spcPct val="94000"/>
              </a:lnSpc>
              <a:spcBef>
                <a:spcPts val="1200"/>
              </a:spcBef>
              <a:spcAft>
                <a:spcPts val="0"/>
              </a:spcAft>
              <a:buClr>
                <a:schemeClr val="dk2"/>
              </a:buClr>
              <a:buSzPct val="100000"/>
              <a:buChar char="●"/>
            </a:pPr>
            <a:r>
              <a:rPr lang="en-US" sz="3200"/>
              <a:t>it is more common in males and in people of African origin</a:t>
            </a:r>
            <a:endParaRPr/>
          </a:p>
          <a:p>
            <a:pPr marL="0" lvl="0" indent="0" algn="l" rtl="0">
              <a:lnSpc>
                <a:spcPct val="94000"/>
              </a:lnSpc>
              <a:spcBef>
                <a:spcPts val="1200"/>
              </a:spcBef>
              <a:spcAft>
                <a:spcPts val="0"/>
              </a:spcAft>
              <a:buClr>
                <a:schemeClr val="dk2"/>
              </a:buClr>
              <a:buSzPct val="83333"/>
              <a:buNone/>
            </a:pPr>
            <a:endParaRPr/>
          </a:p>
          <a:p>
            <a:pPr marL="0" lvl="0" indent="0" algn="l" rtl="0">
              <a:lnSpc>
                <a:spcPct val="94000"/>
              </a:lnSpc>
              <a:spcBef>
                <a:spcPts val="1200"/>
              </a:spcBef>
              <a:spcAft>
                <a:spcPts val="0"/>
              </a:spcAft>
              <a:buClr>
                <a:schemeClr val="dk2"/>
              </a:buClr>
              <a:buSzPct val="83333"/>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26"/>
        <p:cNvGrpSpPr/>
        <p:nvPr/>
      </p:nvGrpSpPr>
      <p:grpSpPr>
        <a:xfrm>
          <a:off x="0" y="0"/>
          <a:ext cx="0" cy="0"/>
          <a:chOff x="0" y="0"/>
          <a:chExt cx="0" cy="0"/>
        </a:xfrm>
      </p:grpSpPr>
      <p:sp>
        <p:nvSpPr>
          <p:cNvPr id="4227" name="Google Shape;4227;p3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Con…</a:t>
            </a:r>
            <a:endParaRPr/>
          </a:p>
        </p:txBody>
      </p:sp>
      <p:sp>
        <p:nvSpPr>
          <p:cNvPr id="4228" name="Google Shape;4228;p34"/>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800"/>
              <a:buChar char="●"/>
            </a:pPr>
            <a:r>
              <a:rPr lang="en-US" sz="2800"/>
              <a:t>Multiple Myeloma has a poor prognosis with a median survival of 2 to 4 years with treatment and only a few months without treatment</a:t>
            </a:r>
            <a:endParaRPr/>
          </a:p>
          <a:p>
            <a:pPr marL="384048" lvl="0" indent="-206248" algn="l" rtl="0">
              <a:lnSpc>
                <a:spcPct val="94000"/>
              </a:lnSpc>
              <a:spcBef>
                <a:spcPts val="1200"/>
              </a:spcBef>
              <a:spcAft>
                <a:spcPts val="0"/>
              </a:spcAft>
              <a:buClr>
                <a:schemeClr val="dk2"/>
              </a:buClr>
              <a:buSzPts val="2800"/>
              <a:buNone/>
            </a:pPr>
            <a:endParaRPr sz="2800"/>
          </a:p>
          <a:p>
            <a:pPr marL="384048" lvl="0" indent="-384048" algn="l" rtl="0">
              <a:lnSpc>
                <a:spcPct val="94000"/>
              </a:lnSpc>
              <a:spcBef>
                <a:spcPts val="1200"/>
              </a:spcBef>
              <a:spcAft>
                <a:spcPts val="0"/>
              </a:spcAft>
              <a:buClr>
                <a:schemeClr val="dk2"/>
              </a:buClr>
              <a:buSzPts val="2800"/>
              <a:buChar char="●"/>
            </a:pPr>
            <a:r>
              <a:rPr lang="en-US" sz="2800"/>
              <a:t>The 5-year survival rate is about 10%</a:t>
            </a:r>
            <a:endParaRPr/>
          </a:p>
          <a:p>
            <a:pPr marL="0" lvl="0" indent="0" algn="l" rtl="0">
              <a:lnSpc>
                <a:spcPct val="94000"/>
              </a:lnSpc>
              <a:spcBef>
                <a:spcPts val="1200"/>
              </a:spcBef>
              <a:spcAft>
                <a:spcPts val="0"/>
              </a:spcAft>
              <a:buClr>
                <a:schemeClr val="dk2"/>
              </a:buClr>
              <a:buSzPts val="2000"/>
              <a:buNone/>
            </a:pPr>
            <a:endParaRPr/>
          </a:p>
          <a:p>
            <a:pPr marL="0" lvl="0" indent="0"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9"/>
        <p:cNvGrpSpPr/>
        <p:nvPr/>
      </p:nvGrpSpPr>
      <p:grpSpPr>
        <a:xfrm>
          <a:off x="0" y="0"/>
          <a:ext cx="0" cy="0"/>
          <a:chOff x="0" y="0"/>
          <a:chExt cx="0" cy="0"/>
        </a:xfrm>
      </p:grpSpPr>
      <p:sp>
        <p:nvSpPr>
          <p:cNvPr id="4170" name="Google Shape;4170;p16"/>
          <p:cNvSpPr txBox="1">
            <a:spLocks noGrp="1"/>
          </p:cNvSpPr>
          <p:nvPr>
            <p:ph type="body" idx="1"/>
          </p:nvPr>
        </p:nvSpPr>
        <p:spPr>
          <a:xfrm>
            <a:off x="965204" y="968322"/>
            <a:ext cx="10515600" cy="5032500"/>
          </a:xfrm>
          <a:prstGeom prst="rect">
            <a:avLst/>
          </a:prstGeom>
          <a:noFill/>
          <a:ln>
            <a:noFill/>
          </a:ln>
        </p:spPr>
        <p:txBody>
          <a:bodyPr spcFirstLastPara="1" wrap="square" lIns="91425" tIns="45700" rIns="91425" bIns="45700" anchor="t" anchorCtr="0">
            <a:normAutofit lnSpcReduction="10000"/>
          </a:bodyPr>
          <a:lstStyle/>
          <a:p>
            <a:pPr marL="384048" lvl="0" indent="-384048" algn="l" rtl="0">
              <a:lnSpc>
                <a:spcPct val="94000"/>
              </a:lnSpc>
              <a:spcBef>
                <a:spcPts val="0"/>
              </a:spcBef>
              <a:spcAft>
                <a:spcPts val="0"/>
              </a:spcAft>
              <a:buClr>
                <a:schemeClr val="dk2"/>
              </a:buClr>
              <a:buSzPts val="2800"/>
              <a:buChar char="●"/>
            </a:pPr>
            <a:r>
              <a:rPr lang="en-US" sz="2800"/>
              <a:t>It involves the bone marrow and usually is associated with lytic lesions throughout the skeletal system, it also affects the immune system and the kidneys, all of which contribute to morbidity and mortality of the disease.</a:t>
            </a:r>
            <a:endParaRPr/>
          </a:p>
          <a:p>
            <a:pPr marL="0" lvl="0" indent="0" algn="l" rtl="0">
              <a:lnSpc>
                <a:spcPct val="94000"/>
              </a:lnSpc>
              <a:spcBef>
                <a:spcPts val="1200"/>
              </a:spcBef>
              <a:spcAft>
                <a:spcPts val="0"/>
              </a:spcAft>
              <a:buClr>
                <a:schemeClr val="dk2"/>
              </a:buClr>
              <a:buSzPts val="2800"/>
              <a:buNone/>
            </a:pPr>
            <a:endParaRPr sz="2800"/>
          </a:p>
          <a:p>
            <a:pPr marL="384048" lvl="0" indent="-384048" algn="l" rtl="0">
              <a:lnSpc>
                <a:spcPct val="94000"/>
              </a:lnSpc>
              <a:spcBef>
                <a:spcPts val="1200"/>
              </a:spcBef>
              <a:spcAft>
                <a:spcPts val="0"/>
              </a:spcAft>
              <a:buClr>
                <a:schemeClr val="dk2"/>
              </a:buClr>
              <a:buSzPts val="2800"/>
              <a:buChar char="●"/>
            </a:pPr>
            <a:r>
              <a:rPr lang="en-US" sz="2800"/>
              <a:t>The most frequent M protein produced by myeloma cells is IgG (60%), followed by IgA (20%–25%); rarely IgM, IgD, or IgE M proteins observed. In the remaining cases, the plasma cells produce only κ or λ light chains.</a:t>
            </a:r>
            <a:endParaRPr/>
          </a:p>
          <a:p>
            <a:pPr marL="384048" lvl="0" indent="-206248" algn="l" rtl="0">
              <a:lnSpc>
                <a:spcPct val="94000"/>
              </a:lnSpc>
              <a:spcBef>
                <a:spcPts val="1200"/>
              </a:spcBef>
              <a:spcAft>
                <a:spcPts val="0"/>
              </a:spcAft>
              <a:buClr>
                <a:schemeClr val="dk2"/>
              </a:buClr>
              <a:buSzPts val="2800"/>
              <a:buNone/>
            </a:pPr>
            <a:endParaRPr sz="2800"/>
          </a:p>
          <a:p>
            <a:pPr marL="384048" lvl="0" indent="-384048" algn="l" rtl="0">
              <a:lnSpc>
                <a:spcPct val="94000"/>
              </a:lnSpc>
              <a:spcBef>
                <a:spcPts val="1200"/>
              </a:spcBef>
              <a:spcAft>
                <a:spcPts val="0"/>
              </a:spcAft>
              <a:buClr>
                <a:schemeClr val="dk1"/>
              </a:buClr>
              <a:buSzPts val="2800"/>
              <a:buChar char="●"/>
            </a:pPr>
            <a:r>
              <a:rPr lang="en-US" sz="2800">
                <a:solidFill>
                  <a:schemeClr val="dk1"/>
                </a:solidFill>
              </a:rPr>
              <a:t>Patients with MM rarely (&lt;0.5%) produce monoclonal IgM.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1"/>
        <p:cNvGrpSpPr/>
        <p:nvPr/>
      </p:nvGrpSpPr>
      <p:grpSpPr>
        <a:xfrm>
          <a:off x="0" y="0"/>
          <a:ext cx="0" cy="0"/>
          <a:chOff x="0" y="0"/>
          <a:chExt cx="0" cy="0"/>
        </a:xfrm>
      </p:grpSpPr>
      <p:sp>
        <p:nvSpPr>
          <p:cNvPr id="4172" name="Google Shape;4172;p17"/>
          <p:cNvSpPr txBox="1">
            <a:spLocks noGrp="1"/>
          </p:cNvSpPr>
          <p:nvPr>
            <p:ph type="title"/>
          </p:nvPr>
        </p:nvSpPr>
        <p:spPr>
          <a:xfrm>
            <a:off x="1191999" y="255193"/>
            <a:ext cx="10515600" cy="1325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chemeClr val="dk2"/>
              </a:buClr>
              <a:buSzPct val="91666"/>
              <a:buFont typeface="Libre Franklin"/>
              <a:buNone/>
            </a:pPr>
            <a:r>
              <a:rPr lang="en-US" b="1"/>
              <a:t>Morphology</a:t>
            </a:r>
            <a:br>
              <a:rPr lang="en-US" b="1"/>
            </a:br>
            <a:endParaRPr b="1"/>
          </a:p>
        </p:txBody>
      </p:sp>
      <p:sp>
        <p:nvSpPr>
          <p:cNvPr id="4173" name="Google Shape;4173;p17"/>
          <p:cNvSpPr txBox="1">
            <a:spLocks noGrp="1"/>
          </p:cNvSpPr>
          <p:nvPr>
            <p:ph type="body" idx="1"/>
          </p:nvPr>
        </p:nvSpPr>
        <p:spPr>
          <a:xfrm>
            <a:off x="1355002" y="1129003"/>
            <a:ext cx="9617100" cy="4340700"/>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dk2"/>
              </a:buClr>
              <a:buSzPts val="2800"/>
              <a:buNone/>
            </a:pPr>
            <a:r>
              <a:rPr lang="en-US" sz="2800"/>
              <a:t>Microscopically,</a:t>
            </a:r>
            <a:endParaRPr/>
          </a:p>
          <a:p>
            <a:pPr marL="0" lvl="0" indent="0" algn="l" rtl="0">
              <a:lnSpc>
                <a:spcPct val="94000"/>
              </a:lnSpc>
              <a:spcBef>
                <a:spcPts val="1200"/>
              </a:spcBef>
              <a:spcAft>
                <a:spcPts val="0"/>
              </a:spcAft>
              <a:buClr>
                <a:schemeClr val="dk2"/>
              </a:buClr>
              <a:buSzPts val="2800"/>
              <a:buNone/>
            </a:pPr>
            <a:r>
              <a:rPr lang="en-US" sz="2800"/>
              <a:t>1- The marrow shows increased numbers of plasma cells, usually &gt; 10% of the cellularity.</a:t>
            </a:r>
            <a:endParaRPr/>
          </a:p>
        </p:txBody>
      </p:sp>
      <p:pic>
        <p:nvPicPr>
          <p:cNvPr id="4174" name="Google Shape;4174;p17" descr="No description available."/>
          <p:cNvPicPr preferRelativeResize="0"/>
          <p:nvPr/>
        </p:nvPicPr>
        <p:blipFill rotWithShape="1">
          <a:blip r:embed="rId2">
            <a:alphaModFix/>
          </a:blip>
          <a:srcRect/>
          <a:stretch/>
        </p:blipFill>
        <p:spPr>
          <a:xfrm>
            <a:off x="2377577" y="2599765"/>
            <a:ext cx="6811047" cy="3851913"/>
          </a:xfrm>
          <a:prstGeom prst="rect">
            <a:avLst/>
          </a:prstGeom>
          <a:noFill/>
          <a:ln>
            <a:noFill/>
          </a:ln>
        </p:spPr>
      </p:pic>
      <p:sp>
        <p:nvSpPr>
          <p:cNvPr id="4175" name="Google Shape;4175;p17"/>
          <p:cNvSpPr txBox="1"/>
          <p:nvPr/>
        </p:nvSpPr>
        <p:spPr>
          <a:xfrm>
            <a:off x="4791879" y="6488668"/>
            <a:ext cx="2743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Libre Franklin"/>
                <a:ea typeface="Libre Franklin"/>
                <a:cs typeface="Libre Franklin"/>
                <a:sym typeface="Libre Franklin"/>
              </a:rPr>
              <a:t>Bone marrow biopsy </a:t>
            </a:r>
            <a:endParaRPr sz="1800" b="1">
              <a:solidFill>
                <a:schemeClr val="dk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6"/>
        <p:cNvGrpSpPr/>
        <p:nvPr/>
      </p:nvGrpSpPr>
      <p:grpSpPr>
        <a:xfrm>
          <a:off x="0" y="0"/>
          <a:ext cx="0" cy="0"/>
          <a:chOff x="0" y="0"/>
          <a:chExt cx="0" cy="0"/>
        </a:xfrm>
      </p:grpSpPr>
      <p:sp>
        <p:nvSpPr>
          <p:cNvPr id="4177" name="Google Shape;4177;p18"/>
          <p:cNvSpPr txBox="1">
            <a:spLocks noGrp="1"/>
          </p:cNvSpPr>
          <p:nvPr>
            <p:ph type="body" idx="1"/>
          </p:nvPr>
        </p:nvSpPr>
        <p:spPr>
          <a:xfrm>
            <a:off x="856032" y="821073"/>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dk2"/>
              </a:buClr>
              <a:buSzPts val="2800"/>
              <a:buNone/>
            </a:pPr>
            <a:r>
              <a:rPr lang="en-US" sz="2800"/>
              <a:t>2- </a:t>
            </a:r>
            <a:r>
              <a:rPr lang="en-US" sz="2800" b="1"/>
              <a:t>Mott cells</a:t>
            </a:r>
            <a:r>
              <a:rPr lang="en-US" sz="2800"/>
              <a:t> are plasma cells that have spherical inclusions packed with Ig in their cytoplasm, </a:t>
            </a:r>
            <a:r>
              <a:rPr lang="en-US" sz="2800" b="1"/>
              <a:t>Inclusions: Russell bodies</a:t>
            </a:r>
            <a:endParaRPr sz="2800"/>
          </a:p>
          <a:p>
            <a:pPr marL="0" lvl="0" indent="0" algn="l" rtl="0">
              <a:lnSpc>
                <a:spcPct val="94000"/>
              </a:lnSpc>
              <a:spcBef>
                <a:spcPts val="1200"/>
              </a:spcBef>
              <a:spcAft>
                <a:spcPts val="0"/>
              </a:spcAft>
              <a:buClr>
                <a:schemeClr val="dk2"/>
              </a:buClr>
              <a:buSzPts val="2000"/>
              <a:buNone/>
            </a:pPr>
            <a:endParaRPr/>
          </a:p>
        </p:txBody>
      </p:sp>
      <p:pic>
        <p:nvPicPr>
          <p:cNvPr id="4178" name="Google Shape;4178;p18" descr="https://lh4.googleusercontent.com/ZsbK0rrlHKBMxiP1UHXruS6V-Q-axUfd8ogAsALAuH7jt-0MhiXzWdaHBD25I_o7RdVjU70Hy8EOUynYx1ts3M_PUTsgElpJOdGPuRy_UVaAYPcg8fKEU0s2eUlX6GpjXUyR60A=s0"/>
          <p:cNvPicPr preferRelativeResize="0"/>
          <p:nvPr/>
        </p:nvPicPr>
        <p:blipFill rotWithShape="1">
          <a:blip r:embed="rId2">
            <a:alphaModFix/>
          </a:blip>
          <a:srcRect/>
          <a:stretch/>
        </p:blipFill>
        <p:spPr>
          <a:xfrm>
            <a:off x="8161652" y="2432297"/>
            <a:ext cx="3992450" cy="2915178"/>
          </a:xfrm>
          <a:prstGeom prst="rect">
            <a:avLst/>
          </a:prstGeom>
          <a:noFill/>
          <a:ln>
            <a:noFill/>
          </a:ln>
        </p:spPr>
      </p:pic>
      <p:pic>
        <p:nvPicPr>
          <p:cNvPr id="4179" name="Google Shape;4179;p18" descr="No description available."/>
          <p:cNvPicPr preferRelativeResize="0"/>
          <p:nvPr/>
        </p:nvPicPr>
        <p:blipFill rotWithShape="1">
          <a:blip r:embed="rId3">
            <a:alphaModFix/>
          </a:blip>
          <a:srcRect/>
          <a:stretch/>
        </p:blipFill>
        <p:spPr>
          <a:xfrm>
            <a:off x="4462947" y="2432297"/>
            <a:ext cx="3572095" cy="2915178"/>
          </a:xfrm>
          <a:prstGeom prst="rect">
            <a:avLst/>
          </a:prstGeom>
          <a:noFill/>
          <a:ln>
            <a:noFill/>
          </a:ln>
        </p:spPr>
      </p:pic>
      <p:pic>
        <p:nvPicPr>
          <p:cNvPr id="4180" name="Google Shape;4180;p18" descr="No description available."/>
          <p:cNvPicPr preferRelativeResize="0"/>
          <p:nvPr/>
        </p:nvPicPr>
        <p:blipFill rotWithShape="1">
          <a:blip r:embed="rId4">
            <a:alphaModFix/>
          </a:blip>
          <a:srcRect/>
          <a:stretch/>
        </p:blipFill>
        <p:spPr>
          <a:xfrm>
            <a:off x="729422" y="2432297"/>
            <a:ext cx="3606915" cy="2915178"/>
          </a:xfrm>
          <a:prstGeom prst="rect">
            <a:avLst/>
          </a:prstGeom>
          <a:noFill/>
          <a:ln>
            <a:noFill/>
          </a:ln>
        </p:spPr>
      </p:pic>
      <p:sp>
        <p:nvSpPr>
          <p:cNvPr id="4181" name="Google Shape;4181;p18"/>
          <p:cNvSpPr/>
          <p:nvPr/>
        </p:nvSpPr>
        <p:spPr>
          <a:xfrm>
            <a:off x="5902817" y="5417490"/>
            <a:ext cx="6096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2"/>
        <p:cNvGrpSpPr/>
        <p:nvPr/>
      </p:nvGrpSpPr>
      <p:grpSpPr>
        <a:xfrm>
          <a:off x="0" y="0"/>
          <a:ext cx="0" cy="0"/>
          <a:chOff x="0" y="0"/>
          <a:chExt cx="0" cy="0"/>
        </a:xfrm>
      </p:grpSpPr>
      <p:pic>
        <p:nvPicPr>
          <p:cNvPr id="4183" name="Google Shape;4183;p19" descr="A screenshot of a cell phone&#10;&#10;Description automatically generated with low confidence"/>
          <p:cNvPicPr preferRelativeResize="0"/>
          <p:nvPr/>
        </p:nvPicPr>
        <p:blipFill rotWithShape="1">
          <a:blip r:embed="rId2">
            <a:alphaModFix/>
          </a:blip>
          <a:srcRect/>
          <a:stretch/>
        </p:blipFill>
        <p:spPr>
          <a:xfrm>
            <a:off x="3889022" y="481556"/>
            <a:ext cx="7856403" cy="5892302"/>
          </a:xfrm>
          <a:prstGeom prst="rect">
            <a:avLst/>
          </a:prstGeom>
          <a:noFill/>
          <a:ln w="76200" cap="flat" cmpd="sng">
            <a:solidFill>
              <a:srgbClr val="C00000"/>
            </a:solidFill>
            <a:prstDash val="solid"/>
            <a:round/>
            <a:headEnd type="none" w="sm" len="sm"/>
            <a:tailEnd type="none" w="sm" len="sm"/>
          </a:ln>
        </p:spPr>
      </p:pic>
      <p:sp>
        <p:nvSpPr>
          <p:cNvPr id="4184" name="Google Shape;4184;p19"/>
          <p:cNvSpPr txBox="1"/>
          <p:nvPr/>
        </p:nvSpPr>
        <p:spPr>
          <a:xfrm>
            <a:off x="873987" y="2606292"/>
            <a:ext cx="2871600" cy="132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Libre Franklin"/>
                <a:ea typeface="Libre Franklin"/>
                <a:cs typeface="Libre Franklin"/>
                <a:sym typeface="Libre Franklin"/>
              </a:rPr>
              <a:t>Peripheral blood smear</a:t>
            </a:r>
            <a:endParaRPr sz="4000" b="1">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5"/>
        <p:cNvGrpSpPr/>
        <p:nvPr/>
      </p:nvGrpSpPr>
      <p:grpSpPr>
        <a:xfrm>
          <a:off x="0" y="0"/>
          <a:ext cx="0" cy="0"/>
          <a:chOff x="0" y="0"/>
          <a:chExt cx="0" cy="0"/>
        </a:xfrm>
      </p:grpSpPr>
      <p:sp>
        <p:nvSpPr>
          <p:cNvPr id="4186" name="Google Shape;4186;p20"/>
          <p:cNvSpPr txBox="1">
            <a:spLocks noGrp="1"/>
          </p:cNvSpPr>
          <p:nvPr>
            <p:ph type="title"/>
          </p:nvPr>
        </p:nvSpPr>
        <p:spPr>
          <a:xfrm>
            <a:off x="838200" y="302964"/>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800"/>
              <a:buFont typeface="Libre Franklin"/>
              <a:buNone/>
            </a:pPr>
            <a:r>
              <a:rPr lang="en-US" sz="4800" b="1"/>
              <a:t>Bone involvement</a:t>
            </a:r>
            <a:endParaRPr/>
          </a:p>
        </p:txBody>
      </p:sp>
      <p:sp>
        <p:nvSpPr>
          <p:cNvPr id="4187" name="Google Shape;4187;p20"/>
          <p:cNvSpPr txBox="1">
            <a:spLocks noGrp="1"/>
          </p:cNvSpPr>
          <p:nvPr>
            <p:ph type="body" idx="1"/>
          </p:nvPr>
        </p:nvSpPr>
        <p:spPr>
          <a:xfrm>
            <a:off x="838200" y="1628527"/>
            <a:ext cx="11105400" cy="5229600"/>
          </a:xfrm>
          <a:prstGeom prst="rect">
            <a:avLst/>
          </a:prstGeom>
          <a:noFill/>
          <a:ln>
            <a:noFill/>
          </a:ln>
        </p:spPr>
        <p:txBody>
          <a:bodyPr spcFirstLastPara="1" wrap="square" lIns="91425" tIns="45700" rIns="91425" bIns="45700" anchor="t" anchorCtr="0">
            <a:normAutofit lnSpcReduction="10000"/>
          </a:bodyPr>
          <a:lstStyle/>
          <a:p>
            <a:pPr marL="384048" lvl="0" indent="-384048" algn="l" rtl="0">
              <a:lnSpc>
                <a:spcPct val="94000"/>
              </a:lnSpc>
              <a:spcBef>
                <a:spcPts val="0"/>
              </a:spcBef>
              <a:spcAft>
                <a:spcPts val="0"/>
              </a:spcAft>
              <a:buClr>
                <a:schemeClr val="dk2"/>
              </a:buClr>
              <a:buSzPts val="2800"/>
              <a:buChar char="●"/>
            </a:pPr>
            <a:r>
              <a:rPr lang="en-US" sz="2800"/>
              <a:t>Bone destruction is the major pathologic feature of multiple myeloma.</a:t>
            </a:r>
            <a:endParaRPr/>
          </a:p>
          <a:p>
            <a:pPr marL="384048" lvl="0" indent="-384048" algn="l" rtl="0">
              <a:lnSpc>
                <a:spcPct val="150000"/>
              </a:lnSpc>
              <a:spcBef>
                <a:spcPts val="1200"/>
              </a:spcBef>
              <a:spcAft>
                <a:spcPts val="0"/>
              </a:spcAft>
              <a:buClr>
                <a:schemeClr val="dk2"/>
              </a:buClr>
              <a:buSzPts val="2800"/>
              <a:buChar char="●"/>
            </a:pPr>
            <a:r>
              <a:rPr lang="en-US" sz="2800"/>
              <a:t>Factors produced by neoplastic plasma cells mediate bone destruction, through:</a:t>
            </a:r>
            <a:endParaRPr/>
          </a:p>
          <a:p>
            <a:pPr marL="0" lvl="0" indent="0" algn="l" rtl="0">
              <a:lnSpc>
                <a:spcPct val="94000"/>
              </a:lnSpc>
              <a:spcBef>
                <a:spcPts val="1200"/>
              </a:spcBef>
              <a:spcAft>
                <a:spcPts val="0"/>
              </a:spcAft>
              <a:buClr>
                <a:schemeClr val="dk2"/>
              </a:buClr>
              <a:buSzPts val="2000"/>
              <a:buNone/>
            </a:pPr>
            <a:r>
              <a:rPr lang="en-US" b="1">
                <a:effectLst>
                  <a:outerShdw blurRad="38100" dist="38100" dir="2700000" algn="tl">
                    <a:srgbClr val="000000">
                      <a:alpha val="43137"/>
                    </a:srgbClr>
                  </a:outerShdw>
                </a:effectLst>
              </a:rPr>
              <a:t>A-</a:t>
            </a:r>
            <a:r>
              <a:rPr lang="en-US" sz="2400"/>
              <a:t> upregulating the expression of the receptor activator of NF-κB ligand (RANKL) by bone marrow stromal cells, which in turn activates osteoclasts. </a:t>
            </a:r>
            <a:endParaRPr/>
          </a:p>
          <a:p>
            <a:pPr marL="0" lvl="0" indent="0" algn="l" rtl="0">
              <a:lnSpc>
                <a:spcPct val="94000"/>
              </a:lnSpc>
              <a:spcBef>
                <a:spcPts val="1200"/>
              </a:spcBef>
              <a:spcAft>
                <a:spcPts val="0"/>
              </a:spcAft>
              <a:buClr>
                <a:schemeClr val="dk2"/>
              </a:buClr>
              <a:buSzPts val="2000"/>
              <a:buNone/>
            </a:pPr>
            <a:r>
              <a:rPr lang="en-US" b="1">
                <a:effectLst>
                  <a:outerShdw blurRad="38100" dist="38100" dir="2700000" algn="tl">
                    <a:srgbClr val="000000">
                      <a:alpha val="43137"/>
                    </a:srgbClr>
                  </a:outerShdw>
                </a:effectLst>
              </a:rPr>
              <a:t>B-</a:t>
            </a:r>
            <a:r>
              <a:rPr lang="en-US" sz="2400"/>
              <a:t> other factors released from tumor cells are potent inhibitors of osteoblast function.</a:t>
            </a:r>
            <a:endParaRPr/>
          </a:p>
          <a:p>
            <a:pPr marL="0" lvl="0" indent="0" algn="l" rtl="0">
              <a:lnSpc>
                <a:spcPct val="94000"/>
              </a:lnSpc>
              <a:spcBef>
                <a:spcPts val="1200"/>
              </a:spcBef>
              <a:spcAft>
                <a:spcPts val="0"/>
              </a:spcAft>
              <a:buClr>
                <a:schemeClr val="dk2"/>
              </a:buClr>
              <a:buSzPts val="2400"/>
              <a:buNone/>
            </a:pPr>
            <a:r>
              <a:rPr lang="en-US" sz="2400"/>
              <a:t>        The net effect is increased bone resorption, leading to hypercalcemia and pathologic fractures.</a:t>
            </a:r>
            <a:endParaRPr/>
          </a:p>
          <a:p>
            <a:pPr marL="0" lvl="0" indent="0"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8"/>
        <p:cNvGrpSpPr/>
        <p:nvPr/>
      </p:nvGrpSpPr>
      <p:grpSpPr>
        <a:xfrm>
          <a:off x="0" y="0"/>
          <a:ext cx="0" cy="0"/>
          <a:chOff x="0" y="0"/>
          <a:chExt cx="0" cy="0"/>
        </a:xfrm>
      </p:grpSpPr>
      <p:sp>
        <p:nvSpPr>
          <p:cNvPr id="4189" name="Google Shape;4189;p21"/>
          <p:cNvSpPr/>
          <p:nvPr/>
        </p:nvSpPr>
        <p:spPr>
          <a:xfrm>
            <a:off x="965914" y="1166481"/>
            <a:ext cx="4194900" cy="360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dk1"/>
                </a:solidFill>
                <a:latin typeface="Libre Franklin"/>
                <a:ea typeface="Libre Franklin"/>
                <a:cs typeface="Libre Franklin"/>
                <a:sym typeface="Libre Franklin"/>
              </a:rPr>
              <a:t>Punched-out bone lesions</a:t>
            </a:r>
            <a:endParaRPr/>
          </a:p>
          <a:p>
            <a:pPr marL="0" marR="0" lvl="0" indent="0" algn="l" rtl="0">
              <a:spcBef>
                <a:spcPts val="0"/>
              </a:spcBef>
              <a:spcAft>
                <a:spcPts val="0"/>
              </a:spcAft>
              <a:buNone/>
            </a:pPr>
            <a:endParaRPr sz="2300" b="1">
              <a:latin typeface="Libre Franklin"/>
              <a:ea typeface="Libre Franklin"/>
              <a:cs typeface="Libre Franklin"/>
              <a:sym typeface="Libre Franklin"/>
            </a:endParaRPr>
          </a:p>
          <a:p>
            <a:pPr marL="0" marR="0" lvl="0" indent="0" algn="l" rtl="0">
              <a:spcBef>
                <a:spcPts val="0"/>
              </a:spcBef>
              <a:spcAft>
                <a:spcPts val="0"/>
              </a:spcAft>
              <a:buNone/>
            </a:pPr>
            <a:r>
              <a:rPr lang="en-US" sz="2300">
                <a:latin typeface="Libre Franklin"/>
                <a:ea typeface="Libre Franklin"/>
                <a:cs typeface="Libre Franklin"/>
                <a:sym typeface="Libre Franklin"/>
              </a:rPr>
              <a:t>(caused by bone destruction in MM and are most obvious in the skull particularly in the parietal and occipital parts of the skull)</a:t>
            </a:r>
            <a:endParaRPr sz="2300">
              <a:latin typeface="Libre Franklin"/>
              <a:ea typeface="Libre Franklin"/>
              <a:cs typeface="Libre Franklin"/>
              <a:sym typeface="Libre Franklin"/>
            </a:endParaRPr>
          </a:p>
        </p:txBody>
      </p:sp>
      <p:pic>
        <p:nvPicPr>
          <p:cNvPr id="4190" name="Google Shape;4190;p21" descr="No description available."/>
          <p:cNvPicPr preferRelativeResize="0"/>
          <p:nvPr/>
        </p:nvPicPr>
        <p:blipFill rotWithShape="1">
          <a:blip r:embed="rId2">
            <a:alphaModFix/>
          </a:blip>
          <a:srcRect/>
          <a:stretch/>
        </p:blipFill>
        <p:spPr>
          <a:xfrm>
            <a:off x="5160806" y="601994"/>
            <a:ext cx="6343650" cy="592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1"/>
        <p:cNvGrpSpPr/>
        <p:nvPr/>
      </p:nvGrpSpPr>
      <p:grpSpPr>
        <a:xfrm>
          <a:off x="0" y="0"/>
          <a:ext cx="0" cy="0"/>
          <a:chOff x="0" y="0"/>
          <a:chExt cx="0" cy="0"/>
        </a:xfrm>
      </p:grpSpPr>
      <p:pic>
        <p:nvPicPr>
          <p:cNvPr id="4192" name="Google Shape;4192;p22"/>
          <p:cNvPicPr preferRelativeResize="0"/>
          <p:nvPr/>
        </p:nvPicPr>
        <p:blipFill rotWithShape="1">
          <a:blip r:embed="rId2">
            <a:alphaModFix/>
          </a:blip>
          <a:srcRect b="2959"/>
          <a:stretch/>
        </p:blipFill>
        <p:spPr>
          <a:xfrm>
            <a:off x="1199147" y="480515"/>
            <a:ext cx="9793705" cy="5892302"/>
          </a:xfrm>
          <a:prstGeom prst="rect">
            <a:avLst/>
          </a:prstGeom>
          <a:noFill/>
          <a:ln w="130175" cap="flat" cmpd="sng">
            <a:solidFill>
              <a:srgbClr val="FF0000"/>
            </a:solidFill>
            <a:prstDash val="solid"/>
            <a:round/>
            <a:headEnd type="none" w="sm" len="sm"/>
            <a:tailEnd type="none" w="sm" len="sm"/>
          </a:ln>
          <a:effectLst>
            <a:outerShdw blurRad="50800" dist="38100" dir="5400000" algn="t" rotWithShape="0">
              <a:srgbClr val="C00000">
                <a:alpha val="40000"/>
              </a:srgbClr>
            </a:outerShdw>
          </a:effectLst>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20</Slides>
  <Notes>3</Notes>
  <HiddenSlides>0</HiddenSlide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tropic</vt:lpstr>
      <vt:lpstr>MULTIPLE MYELOMA</vt:lpstr>
      <vt:lpstr>Definition</vt:lpstr>
      <vt:lpstr>عرض تقديمي في PowerPoint</vt:lpstr>
      <vt:lpstr>Morphology </vt:lpstr>
      <vt:lpstr>عرض تقديمي في PowerPoint</vt:lpstr>
      <vt:lpstr>عرض تقديمي في PowerPoint</vt:lpstr>
      <vt:lpstr>Bone involvement</vt:lpstr>
      <vt:lpstr>عرض تقديمي في PowerPoint</vt:lpstr>
      <vt:lpstr>عرض تقديمي في PowerPoint</vt:lpstr>
      <vt:lpstr>Humoral immunity</vt:lpstr>
      <vt:lpstr>Renal dysfunction</vt:lpstr>
      <vt:lpstr>Hypercalcemia</vt:lpstr>
      <vt:lpstr>Hyperviscosity Syndrome</vt:lpstr>
      <vt:lpstr>Clinical features and findings</vt:lpstr>
      <vt:lpstr>عرض تقديمي في PowerPoint</vt:lpstr>
      <vt:lpstr>Diagnosis</vt:lpstr>
      <vt:lpstr>عرض تقديمي في PowerPoint</vt:lpstr>
      <vt:lpstr>عرض تقديمي في PowerPoint</vt:lpstr>
      <vt:lpstr>Treatment</vt:lpstr>
      <vt:lpstr>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MYELOMA</dc:title>
  <cp:lastModifiedBy>othman ali</cp:lastModifiedBy>
  <cp:revision>1</cp:revision>
  <dcterms:modified xsi:type="dcterms:W3CDTF">2022-02-09T13:23:44Z</dcterms:modified>
</cp:coreProperties>
</file>