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drawingml.diagramData+xml" PartName="/ppt/diagrams/data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drawingml.diagramLayout+xml" PartName="/ppt/diagrams/layout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drawingml.diagramStyle+xml" PartName="/ppt/diagrams/quickStyle1.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presentationml.presProps+xml" PartName="/ppt/presProps1.xml"/>
  <Override ContentType="application/vnd.openxmlformats-officedocument.drawingml.diagramColors+xml" PartName="/ppt/diagrams/color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1.xml"/><Relationship Id="rId23" Type="http://schemas.openxmlformats.org/officeDocument/2006/relationships/slide" Target="slides/slide20.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25" Type="http://schemas.openxmlformats.org/officeDocument/2006/relationships/slide" Target="slides/slide22.xml"/><Relationship Id="rId28" Type="http://schemas.openxmlformats.org/officeDocument/2006/relationships/slide" Target="slides/slide25.xml"/><Relationship Id="rId27" Type="http://schemas.openxmlformats.org/officeDocument/2006/relationships/slide" Target="slides/slide24.xml"/><Relationship Id="rId5" Type="http://schemas.openxmlformats.org/officeDocument/2006/relationships/slide" Target="slides/slide2.xml"/><Relationship Id="rId6" Type="http://schemas.openxmlformats.org/officeDocument/2006/relationships/slide" Target="slides/slide3.xml"/><Relationship Id="rId29" Type="http://schemas.openxmlformats.org/officeDocument/2006/relationships/slide" Target="slides/slide26.xml"/><Relationship Id="rId7" Type="http://schemas.openxmlformats.org/officeDocument/2006/relationships/slide" Target="slides/slide4.xml"/><Relationship Id="rId8" Type="http://schemas.openxmlformats.org/officeDocument/2006/relationships/slide" Target="slides/slide5.xml"/><Relationship Id="rId11" Type="http://schemas.openxmlformats.org/officeDocument/2006/relationships/slide" Target="slides/slide8.xml"/><Relationship Id="rId10" Type="http://schemas.openxmlformats.org/officeDocument/2006/relationships/slide" Target="slides/slide7.xml"/><Relationship Id="rId13" Type="http://schemas.openxmlformats.org/officeDocument/2006/relationships/slide" Target="slides/slide10.xml"/><Relationship Id="rId12" Type="http://schemas.openxmlformats.org/officeDocument/2006/relationships/slide" Target="slides/slide9.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08F5D7-5CC6-4D3F-9EB4-F38AC9BDF553}" type="doc">
      <dgm:prSet loTypeId="urn:microsoft.com/office/officeart/2008/layout/RadialCluster" loCatId="cycle" qsTypeId="urn:microsoft.com/office/officeart/2005/8/quickstyle/3d3" qsCatId="3D" csTypeId="urn:microsoft.com/office/officeart/2005/8/colors/accent0_1" csCatId="mainScheme" phldr="1"/>
      <dgm:spPr/>
      <dgm:t>
        <a:bodyPr/>
        <a:lstStyle/>
        <a:p>
          <a:endParaRPr lang="en-US"/>
        </a:p>
      </dgm:t>
    </dgm:pt>
    <dgm:pt modelId="{8640A105-32DE-41B4-BE3B-4703D09ADB91}">
      <dgm:prSet phldrT="[Text]"/>
      <dgm:spPr/>
      <dgm:t>
        <a:bodyPr/>
        <a:lstStyle/>
        <a:p>
          <a:r>
            <a:rPr lang="en-US" dirty="0"/>
            <a:t>Emergency Department Care</a:t>
          </a:r>
        </a:p>
      </dgm:t>
    </dgm:pt>
    <dgm:pt modelId="{CE02E10F-9F07-48D4-82C5-D574D3E8DB58}" type="parTrans" cxnId="{08761979-8840-4497-A94E-9267611C70EE}">
      <dgm:prSet/>
      <dgm:spPr/>
      <dgm:t>
        <a:bodyPr/>
        <a:lstStyle/>
        <a:p>
          <a:endParaRPr lang="en-US"/>
        </a:p>
      </dgm:t>
    </dgm:pt>
    <dgm:pt modelId="{3EBFD08C-B749-43FA-8773-C917F6B745F5}" type="sibTrans" cxnId="{08761979-8840-4497-A94E-9267611C70EE}">
      <dgm:prSet/>
      <dgm:spPr/>
      <dgm:t>
        <a:bodyPr/>
        <a:lstStyle/>
        <a:p>
          <a:endParaRPr lang="en-US"/>
        </a:p>
      </dgm:t>
    </dgm:pt>
    <dgm:pt modelId="{A059CF8D-2A35-4F23-A47B-EA2CE1DCE8F3}">
      <dgm:prSet phldrT="[Text]"/>
      <dgm:spPr/>
      <dgm:t>
        <a:bodyPr/>
        <a:lstStyle/>
        <a:p>
          <a:r>
            <a:rPr lang="en-US" dirty="0"/>
            <a:t>Evaluate ABC</a:t>
          </a:r>
        </a:p>
      </dgm:t>
    </dgm:pt>
    <dgm:pt modelId="{530E5B69-66C1-4521-9F11-D80318689821}" type="parTrans" cxnId="{C0D38801-C4F4-4743-BB12-D32C943CF030}">
      <dgm:prSet/>
      <dgm:spPr/>
      <dgm:t>
        <a:bodyPr/>
        <a:lstStyle/>
        <a:p>
          <a:endParaRPr lang="en-US"/>
        </a:p>
      </dgm:t>
    </dgm:pt>
    <dgm:pt modelId="{60828DE0-89F5-482F-BB04-455915CC8383}" type="sibTrans" cxnId="{C0D38801-C4F4-4743-BB12-D32C943CF030}">
      <dgm:prSet/>
      <dgm:spPr/>
      <dgm:t>
        <a:bodyPr/>
        <a:lstStyle/>
        <a:p>
          <a:endParaRPr lang="en-US"/>
        </a:p>
      </dgm:t>
    </dgm:pt>
    <dgm:pt modelId="{F60832AC-6B1A-40F1-8FBE-D692EFFBB5AE}">
      <dgm:prSet phldrT="[Text]"/>
      <dgm:spPr/>
      <dgm:t>
        <a:bodyPr/>
        <a:lstStyle/>
        <a:p>
          <a:r>
            <a:rPr lang="en-US" b="1" dirty="0"/>
            <a:t>Decontamination</a:t>
          </a:r>
        </a:p>
      </dgm:t>
    </dgm:pt>
    <dgm:pt modelId="{FA04D35F-7543-4227-85E3-B68B9DA51B93}" type="parTrans" cxnId="{151AAC54-3E93-4ECE-B970-0F6397A0E0D9}">
      <dgm:prSet/>
      <dgm:spPr/>
      <dgm:t>
        <a:bodyPr/>
        <a:lstStyle/>
        <a:p>
          <a:endParaRPr lang="en-US"/>
        </a:p>
      </dgm:t>
    </dgm:pt>
    <dgm:pt modelId="{F1C7C190-DB7F-4BBB-8B6B-13A9F22FA675}" type="sibTrans" cxnId="{151AAC54-3E93-4ECE-B970-0F6397A0E0D9}">
      <dgm:prSet/>
      <dgm:spPr/>
      <dgm:t>
        <a:bodyPr/>
        <a:lstStyle/>
        <a:p>
          <a:endParaRPr lang="en-US"/>
        </a:p>
      </dgm:t>
    </dgm:pt>
    <dgm:pt modelId="{1921150C-61B6-4918-9D9C-13B100798695}" type="pres">
      <dgm:prSet presAssocID="{7F08F5D7-5CC6-4D3F-9EB4-F38AC9BDF553}" presName="Name0" presStyleCnt="0">
        <dgm:presLayoutVars>
          <dgm:chMax val="1"/>
          <dgm:chPref val="1"/>
          <dgm:dir/>
          <dgm:animOne val="branch"/>
          <dgm:animLvl val="lvl"/>
        </dgm:presLayoutVars>
      </dgm:prSet>
      <dgm:spPr/>
    </dgm:pt>
    <dgm:pt modelId="{65958CF4-FA89-4A9A-8FCE-3B0A920AFB7A}" type="pres">
      <dgm:prSet presAssocID="{8640A105-32DE-41B4-BE3B-4703D09ADB91}" presName="singleCycle" presStyleCnt="0"/>
      <dgm:spPr/>
    </dgm:pt>
    <dgm:pt modelId="{30A42C9C-B5DB-4CC0-8712-D305E732568F}" type="pres">
      <dgm:prSet presAssocID="{8640A105-32DE-41B4-BE3B-4703D09ADB91}" presName="singleCenter" presStyleLbl="node1" presStyleIdx="0" presStyleCnt="3" custScaleX="403335" custScaleY="82275" custLinFactNeighborX="-3343" custLinFactNeighborY="-43814">
        <dgm:presLayoutVars>
          <dgm:chMax val="7"/>
          <dgm:chPref val="7"/>
        </dgm:presLayoutVars>
      </dgm:prSet>
      <dgm:spPr/>
    </dgm:pt>
    <dgm:pt modelId="{500E3847-136D-45AA-924E-38433E1BD149}" type="pres">
      <dgm:prSet presAssocID="{530E5B69-66C1-4521-9F11-D80318689821}" presName="Name56" presStyleLbl="parChTrans1D2" presStyleIdx="0" presStyleCnt="2"/>
      <dgm:spPr/>
    </dgm:pt>
    <dgm:pt modelId="{2142A6D4-DC0E-45A4-8AAD-019C5E3934F5}" type="pres">
      <dgm:prSet presAssocID="{A059CF8D-2A35-4F23-A47B-EA2CE1DCE8F3}" presName="text0" presStyleLbl="node1" presStyleIdx="1" presStyleCnt="3" custScaleX="267205" custScaleY="150102" custRadScaleRad="113475" custRadScaleInc="-125901">
        <dgm:presLayoutVars>
          <dgm:bulletEnabled val="1"/>
        </dgm:presLayoutVars>
      </dgm:prSet>
      <dgm:spPr/>
    </dgm:pt>
    <dgm:pt modelId="{37A62E4D-885E-4ED6-9AC3-A1302A0B400D}" type="pres">
      <dgm:prSet presAssocID="{FA04D35F-7543-4227-85E3-B68B9DA51B93}" presName="Name56" presStyleLbl="parChTrans1D2" presStyleIdx="1" presStyleCnt="2"/>
      <dgm:spPr/>
    </dgm:pt>
    <dgm:pt modelId="{5226A40E-725E-449A-A38F-A3D838E3793A}" type="pres">
      <dgm:prSet presAssocID="{F60832AC-6B1A-40F1-8FBE-D692EFFBB5AE}" presName="text0" presStyleLbl="node1" presStyleIdx="2" presStyleCnt="3" custScaleX="272440" custScaleY="148927" custRadScaleRad="121463" custRadScaleInc="-77208">
        <dgm:presLayoutVars>
          <dgm:bulletEnabled val="1"/>
        </dgm:presLayoutVars>
      </dgm:prSet>
      <dgm:spPr/>
    </dgm:pt>
  </dgm:ptLst>
  <dgm:cxnLst>
    <dgm:cxn modelId="{C0D38801-C4F4-4743-BB12-D32C943CF030}" srcId="{8640A105-32DE-41B4-BE3B-4703D09ADB91}" destId="{A059CF8D-2A35-4F23-A47B-EA2CE1DCE8F3}" srcOrd="0" destOrd="0" parTransId="{530E5B69-66C1-4521-9F11-D80318689821}" sibTransId="{60828DE0-89F5-482F-BB04-455915CC8383}"/>
    <dgm:cxn modelId="{23339B69-6CE3-4C9E-87DB-DC58B9E2BB99}" type="presOf" srcId="{8640A105-32DE-41B4-BE3B-4703D09ADB91}" destId="{30A42C9C-B5DB-4CC0-8712-D305E732568F}" srcOrd="0" destOrd="0" presId="urn:microsoft.com/office/officeart/2008/layout/RadialCluster"/>
    <dgm:cxn modelId="{2BEACD6D-69DC-4123-901B-98D86D4923BD}" type="presOf" srcId="{7F08F5D7-5CC6-4D3F-9EB4-F38AC9BDF553}" destId="{1921150C-61B6-4918-9D9C-13B100798695}" srcOrd="0" destOrd="0" presId="urn:microsoft.com/office/officeart/2008/layout/RadialCluster"/>
    <dgm:cxn modelId="{E1CDEA71-4422-4D2C-9C83-E68FF701FFBC}" type="presOf" srcId="{FA04D35F-7543-4227-85E3-B68B9DA51B93}" destId="{37A62E4D-885E-4ED6-9AC3-A1302A0B400D}" srcOrd="0" destOrd="0" presId="urn:microsoft.com/office/officeart/2008/layout/RadialCluster"/>
    <dgm:cxn modelId="{151AAC54-3E93-4ECE-B970-0F6397A0E0D9}" srcId="{8640A105-32DE-41B4-BE3B-4703D09ADB91}" destId="{F60832AC-6B1A-40F1-8FBE-D692EFFBB5AE}" srcOrd="1" destOrd="0" parTransId="{FA04D35F-7543-4227-85E3-B68B9DA51B93}" sibTransId="{F1C7C190-DB7F-4BBB-8B6B-13A9F22FA675}"/>
    <dgm:cxn modelId="{08761979-8840-4497-A94E-9267611C70EE}" srcId="{7F08F5D7-5CC6-4D3F-9EB4-F38AC9BDF553}" destId="{8640A105-32DE-41B4-BE3B-4703D09ADB91}" srcOrd="0" destOrd="0" parTransId="{CE02E10F-9F07-48D4-82C5-D574D3E8DB58}" sibTransId="{3EBFD08C-B749-43FA-8773-C917F6B745F5}"/>
    <dgm:cxn modelId="{1A7B157F-5394-487A-98C3-414BF6F409D6}" type="presOf" srcId="{F60832AC-6B1A-40F1-8FBE-D692EFFBB5AE}" destId="{5226A40E-725E-449A-A38F-A3D838E3793A}" srcOrd="0" destOrd="0" presId="urn:microsoft.com/office/officeart/2008/layout/RadialCluster"/>
    <dgm:cxn modelId="{C50F05BE-A2EF-472D-B739-D1665FA2EF1D}" type="presOf" srcId="{A059CF8D-2A35-4F23-A47B-EA2CE1DCE8F3}" destId="{2142A6D4-DC0E-45A4-8AAD-019C5E3934F5}" srcOrd="0" destOrd="0" presId="urn:microsoft.com/office/officeart/2008/layout/RadialCluster"/>
    <dgm:cxn modelId="{39CBC2FA-412E-45FA-94E5-1C635F08DD31}" type="presOf" srcId="{530E5B69-66C1-4521-9F11-D80318689821}" destId="{500E3847-136D-45AA-924E-38433E1BD149}" srcOrd="0" destOrd="0" presId="urn:microsoft.com/office/officeart/2008/layout/RadialCluster"/>
    <dgm:cxn modelId="{52280CC8-3D38-460F-BCA9-5CD9218FB161}" type="presParOf" srcId="{1921150C-61B6-4918-9D9C-13B100798695}" destId="{65958CF4-FA89-4A9A-8FCE-3B0A920AFB7A}" srcOrd="0" destOrd="0" presId="urn:microsoft.com/office/officeart/2008/layout/RadialCluster"/>
    <dgm:cxn modelId="{A0FD5E53-E7A0-45E0-B98F-18A32D16386A}" type="presParOf" srcId="{65958CF4-FA89-4A9A-8FCE-3B0A920AFB7A}" destId="{30A42C9C-B5DB-4CC0-8712-D305E732568F}" srcOrd="0" destOrd="0" presId="urn:microsoft.com/office/officeart/2008/layout/RadialCluster"/>
    <dgm:cxn modelId="{2629A219-B7A3-4FB4-9B0E-D827FE37D8B4}" type="presParOf" srcId="{65958CF4-FA89-4A9A-8FCE-3B0A920AFB7A}" destId="{500E3847-136D-45AA-924E-38433E1BD149}" srcOrd="1" destOrd="0" presId="urn:microsoft.com/office/officeart/2008/layout/RadialCluster"/>
    <dgm:cxn modelId="{097E8229-847B-4222-8329-F1C3EF5EFC34}" type="presParOf" srcId="{65958CF4-FA89-4A9A-8FCE-3B0A920AFB7A}" destId="{2142A6D4-DC0E-45A4-8AAD-019C5E3934F5}" srcOrd="2" destOrd="0" presId="urn:microsoft.com/office/officeart/2008/layout/RadialCluster"/>
    <dgm:cxn modelId="{E052FEEE-9F12-4F42-9767-6D2DA70A4436}" type="presParOf" srcId="{65958CF4-FA89-4A9A-8FCE-3B0A920AFB7A}" destId="{37A62E4D-885E-4ED6-9AC3-A1302A0B400D}" srcOrd="3" destOrd="0" presId="urn:microsoft.com/office/officeart/2008/layout/RadialCluster"/>
    <dgm:cxn modelId="{3D8FD504-5280-46CE-98A3-5A8E68C6EF13}" type="presParOf" srcId="{65958CF4-FA89-4A9A-8FCE-3B0A920AFB7A}" destId="{5226A40E-725E-449A-A38F-A3D838E3793A}"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A42C9C-B5DB-4CC0-8712-D305E732568F}">
      <dsp:nvSpPr>
        <dsp:cNvPr id="0" name=""/>
        <dsp:cNvSpPr/>
      </dsp:nvSpPr>
      <dsp:spPr>
        <a:xfrm>
          <a:off x="1763211" y="158390"/>
          <a:ext cx="7051416" cy="1438395"/>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Emergency Department Care</a:t>
          </a:r>
        </a:p>
      </dsp:txBody>
      <dsp:txXfrm>
        <a:off x="1833428" y="228607"/>
        <a:ext cx="6910982" cy="1297961"/>
      </dsp:txXfrm>
    </dsp:sp>
    <dsp:sp modelId="{500E3847-136D-45AA-924E-38433E1BD149}">
      <dsp:nvSpPr>
        <dsp:cNvPr id="0" name=""/>
        <dsp:cNvSpPr/>
      </dsp:nvSpPr>
      <dsp:spPr>
        <a:xfrm rot="7580887">
          <a:off x="3289907" y="2340060"/>
          <a:ext cx="1845655" cy="0"/>
        </a:xfrm>
        <a:custGeom>
          <a:avLst/>
          <a:gdLst/>
          <a:ahLst/>
          <a:cxnLst/>
          <a:rect l="0" t="0" r="0" b="0"/>
          <a:pathLst>
            <a:path>
              <a:moveTo>
                <a:pt x="0" y="0"/>
              </a:moveTo>
              <a:lnTo>
                <a:pt x="1845655" y="0"/>
              </a:lnTo>
            </a:path>
          </a:pathLst>
        </a:custGeom>
        <a:noFill/>
        <a:ln w="15875"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142A6D4-DC0E-45A4-8AAD-019C5E3934F5}">
      <dsp:nvSpPr>
        <dsp:cNvPr id="0" name=""/>
        <dsp:cNvSpPr/>
      </dsp:nvSpPr>
      <dsp:spPr>
        <a:xfrm>
          <a:off x="1453930" y="3083334"/>
          <a:ext cx="3129895" cy="1758214"/>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Evaluate ABC</a:t>
          </a:r>
        </a:p>
      </dsp:txBody>
      <dsp:txXfrm>
        <a:off x="1539759" y="3169163"/>
        <a:ext cx="2958237" cy="1586556"/>
      </dsp:txXfrm>
    </dsp:sp>
    <dsp:sp modelId="{37A62E4D-885E-4ED6-9AC3-A1302A0B400D}">
      <dsp:nvSpPr>
        <dsp:cNvPr id="0" name=""/>
        <dsp:cNvSpPr/>
      </dsp:nvSpPr>
      <dsp:spPr>
        <a:xfrm rot="2833569">
          <a:off x="5639773" y="2316247"/>
          <a:ext cx="1960279" cy="0"/>
        </a:xfrm>
        <a:custGeom>
          <a:avLst/>
          <a:gdLst/>
          <a:ahLst/>
          <a:cxnLst/>
          <a:rect l="0" t="0" r="0" b="0"/>
          <a:pathLst>
            <a:path>
              <a:moveTo>
                <a:pt x="0" y="0"/>
              </a:moveTo>
              <a:lnTo>
                <a:pt x="1960279" y="0"/>
              </a:lnTo>
            </a:path>
          </a:pathLst>
        </a:custGeom>
        <a:noFill/>
        <a:ln w="15875" cap="rnd" cmpd="sng" algn="ctr">
          <a:solidFill>
            <a:schemeClr val="dk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26A40E-725E-449A-A38F-A3D838E3793A}">
      <dsp:nvSpPr>
        <dsp:cNvPr id="0" name=""/>
        <dsp:cNvSpPr/>
      </dsp:nvSpPr>
      <dsp:spPr>
        <a:xfrm>
          <a:off x="6496875" y="3035709"/>
          <a:ext cx="3191215" cy="1744450"/>
        </a:xfrm>
        <a:prstGeom prst="roundRect">
          <a:avLst/>
        </a:prstGeom>
        <a:solidFill>
          <a:schemeClr val="lt1">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b="1" kern="1200" dirty="0"/>
            <a:t>Decontamination</a:t>
          </a:r>
        </a:p>
      </dsp:txBody>
      <dsp:txXfrm>
        <a:off x="6582032" y="3120866"/>
        <a:ext cx="3020901" cy="157413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17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E57E8051-3427-40C4-92E3-1DB3BF6B3E26}"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89717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1526553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1807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1188433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69429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2553768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3811980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394161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2419641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E8051-3427-40C4-92E3-1DB3BF6B3E26}"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61403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E8051-3427-40C4-92E3-1DB3BF6B3E26}"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135234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E8051-3427-40C4-92E3-1DB3BF6B3E26}" type="datetimeFigureOut">
              <a:rPr lang="en-US" smtClean="0"/>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4011861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E8051-3427-40C4-92E3-1DB3BF6B3E26}"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1740031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E8051-3427-40C4-92E3-1DB3BF6B3E26}" type="datetimeFigureOut">
              <a:rPr lang="en-US" smtClean="0"/>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414126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E8051-3427-40C4-92E3-1DB3BF6B3E26}"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10825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E8051-3427-40C4-92E3-1DB3BF6B3E26}"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10953-A6FA-4668-8917-66EA567306E7}" type="slidenum">
              <a:rPr lang="en-US" smtClean="0"/>
              <a:t>‹#›</a:t>
            </a:fld>
            <a:endParaRPr lang="en-US"/>
          </a:p>
        </p:txBody>
      </p:sp>
    </p:spTree>
    <p:extLst>
      <p:ext uri="{BB962C8B-B14F-4D97-AF65-F5344CB8AC3E}">
        <p14:creationId xmlns:p14="http://schemas.microsoft.com/office/powerpoint/2010/main" val="2399704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57E8051-3427-40C4-92E3-1DB3BF6B3E26}" type="datetimeFigureOut">
              <a:rPr lang="en-US" smtClean="0"/>
              <a:t>10/1/2022</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B310953-A6FA-4668-8917-66EA567306E7}" type="slidenum">
              <a:rPr lang="en-US" smtClean="0"/>
              <a:t>‹#›</a:t>
            </a:fld>
            <a:endParaRPr lang="en-US"/>
          </a:p>
        </p:txBody>
      </p:sp>
    </p:spTree>
    <p:extLst>
      <p:ext uri="{BB962C8B-B14F-4D97-AF65-F5344CB8AC3E}">
        <p14:creationId xmlns:p14="http://schemas.microsoft.com/office/powerpoint/2010/main" val="1389324245"/>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6EAD-1EC0-D3D4-4744-5FA4BC43D545}"/>
              </a:ext>
            </a:extLst>
          </p:cNvPr>
          <p:cNvSpPr>
            <a:spLocks noGrp="1"/>
          </p:cNvSpPr>
          <p:nvPr>
            <p:ph type="ctrTitle"/>
          </p:nvPr>
        </p:nvSpPr>
        <p:spPr>
          <a:xfrm>
            <a:off x="1337481" y="327545"/>
            <a:ext cx="8461611" cy="1947333"/>
          </a:xfrm>
        </p:spPr>
        <p:txBody>
          <a:bodyPr>
            <a:noAutofit/>
          </a:bodyPr>
          <a:lstStyle/>
          <a:p>
            <a:r>
              <a:rPr lang="en-US" sz="9600" cap="none" dirty="0">
                <a:solidFill>
                  <a:schemeClr val="bg1">
                    <a:lumMod val="95000"/>
                    <a:lumOff val="5000"/>
                  </a:schemeClr>
                </a:solidFill>
              </a:rPr>
              <a:t>Chemical Burn</a:t>
            </a:r>
          </a:p>
        </p:txBody>
      </p:sp>
      <p:sp>
        <p:nvSpPr>
          <p:cNvPr id="3" name="Subtitle 2">
            <a:extLst>
              <a:ext uri="{FF2B5EF4-FFF2-40B4-BE49-F238E27FC236}">
                <a16:creationId xmlns:a16="http://schemas.microsoft.com/office/drawing/2014/main" id="{A7E3B044-9900-6E7C-E338-C4633B146294}"/>
              </a:ext>
            </a:extLst>
          </p:cNvPr>
          <p:cNvSpPr>
            <a:spLocks noGrp="1"/>
          </p:cNvSpPr>
          <p:nvPr>
            <p:ph type="subTitle" idx="1"/>
          </p:nvPr>
        </p:nvSpPr>
        <p:spPr>
          <a:xfrm>
            <a:off x="261131" y="2757734"/>
            <a:ext cx="8678153" cy="2742313"/>
          </a:xfrm>
        </p:spPr>
        <p:txBody>
          <a:bodyPr>
            <a:noAutofit/>
          </a:bodyPr>
          <a:lstStyle/>
          <a:p>
            <a:r>
              <a:rPr lang="en-US" sz="3200" dirty="0"/>
              <a:t>Done by: </a:t>
            </a:r>
            <a:r>
              <a:rPr lang="en-US" sz="3200" dirty="0" err="1"/>
              <a:t>Rasha</a:t>
            </a:r>
            <a:r>
              <a:rPr lang="en-US" sz="3200" dirty="0"/>
              <a:t>  </a:t>
            </a:r>
            <a:r>
              <a:rPr lang="en-US" sz="3200" dirty="0" err="1"/>
              <a:t>Alherbawee</a:t>
            </a:r>
            <a:endParaRPr lang="en-US" sz="3200" dirty="0"/>
          </a:p>
          <a:p>
            <a:r>
              <a:rPr lang="en-US" sz="3200" dirty="0"/>
              <a:t>Bushra Abu Redan</a:t>
            </a:r>
          </a:p>
          <a:p>
            <a:endParaRPr lang="en-US" sz="3200" b="1" dirty="0"/>
          </a:p>
          <a:p>
            <a:r>
              <a:rPr lang="en-US" sz="3600" b="1" dirty="0" err="1"/>
              <a:t>Spervised</a:t>
            </a:r>
            <a:r>
              <a:rPr lang="en-US" sz="3600" b="1" dirty="0"/>
              <a:t> by Doctor : </a:t>
            </a:r>
            <a:endParaRPr lang="ar-JO" sz="3600" b="1" dirty="0"/>
          </a:p>
          <a:p>
            <a:r>
              <a:rPr lang="en-US" sz="3600" b="1" dirty="0"/>
              <a:t>Saleh </a:t>
            </a:r>
            <a:r>
              <a:rPr lang="en-US" sz="3600" b="1" dirty="0" err="1"/>
              <a:t>Abualhaj</a:t>
            </a:r>
            <a:endParaRPr lang="ar-JO" sz="3600" b="1" dirty="0"/>
          </a:p>
          <a:p>
            <a:endParaRPr lang="ar-JO" sz="3600" b="1" dirty="0"/>
          </a:p>
          <a:p>
            <a:endParaRPr lang="ar-JO" sz="3600" b="1" dirty="0"/>
          </a:p>
          <a:p>
            <a:endParaRPr lang="en-US" sz="3600" b="1" dirty="0"/>
          </a:p>
        </p:txBody>
      </p:sp>
      <p:pic>
        <p:nvPicPr>
          <p:cNvPr id="5" name="Picture 4">
            <a:extLst>
              <a:ext uri="{FF2B5EF4-FFF2-40B4-BE49-F238E27FC236}">
                <a16:creationId xmlns:a16="http://schemas.microsoft.com/office/drawing/2014/main" id="{78271853-1CD5-D556-5D2F-4CEFEEEE6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9880" y="2757734"/>
            <a:ext cx="4378424" cy="3308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6251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85527B-CCB3-FBC7-E9F0-35A0B7A62DE4}"/>
              </a:ext>
            </a:extLst>
          </p:cNvPr>
          <p:cNvSpPr>
            <a:spLocks noGrp="1"/>
          </p:cNvSpPr>
          <p:nvPr>
            <p:ph idx="1"/>
          </p:nvPr>
        </p:nvSpPr>
        <p:spPr>
          <a:xfrm>
            <a:off x="684211" y="109182"/>
            <a:ext cx="11353113" cy="6619164"/>
          </a:xfrm>
        </p:spPr>
        <p:txBody>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panose="020B0604020202020204"/>
              <a:buNone/>
              <a:tabLst/>
              <a:defRPr/>
            </a:pPr>
            <a:r>
              <a:rPr kumimoji="0" lang="en-GB"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In dermal exposures, consider the following:</a:t>
            </a:r>
            <a:endParaRPr kumimoji="0" lang="en-GB" sz="28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sym typeface="Playfair Display"/>
              </a:rPr>
              <a:t>Size</a:t>
            </a: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sym typeface="Playfair Display"/>
              </a:rPr>
              <a:t>Depth</a:t>
            </a: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sym typeface="Playfair Display"/>
              </a:rPr>
              <a:t>Location</a:t>
            </a: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000" b="0" i="0" u="none" strike="noStrike" kern="1200" cap="none" spc="0" normalizeH="0" baseline="0" noProof="0" dirty="0">
                <a:ln>
                  <a:noFill/>
                </a:ln>
                <a:solidFill>
                  <a:prstClr val="black"/>
                </a:solidFill>
                <a:effectLst/>
                <a:uLnTx/>
                <a:uFillTx/>
                <a:latin typeface="Calibri"/>
                <a:ea typeface="+mn-ea"/>
                <a:cs typeface="+mn-cs"/>
                <a:sym typeface="Playfair Display"/>
              </a:rPr>
              <a:t>Circumferential burns</a:t>
            </a:r>
            <a:endParaRPr kumimoji="0" lang="ar-JO" sz="20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80010" marR="0" lvl="0" indent="0" algn="l" defTabSz="914400" rtl="0" eaLnBrk="1" fontAlgn="auto" latinLnBrk="0" hangingPunct="1">
              <a:lnSpc>
                <a:spcPct val="90000"/>
              </a:lnSpc>
              <a:spcBef>
                <a:spcPts val="1000"/>
              </a:spcBef>
              <a:spcAft>
                <a:spcPts val="0"/>
              </a:spcAft>
              <a:buClr>
                <a:srgbClr val="000000"/>
              </a:buClr>
              <a:buSzPct val="10000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GB"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in ocular and periorbital exposures, consider the following</a:t>
            </a:r>
            <a:r>
              <a:rPr kumimoji="0" lang="en-GB" sz="2400" b="0" i="0" u="none" strike="noStrike" kern="1200" cap="none" spc="0" normalizeH="0" baseline="0" noProof="0" dirty="0">
                <a:ln>
                  <a:noFill/>
                </a:ln>
                <a:solidFill>
                  <a:srgbClr val="E6B8AF"/>
                </a:solidFill>
                <a:effectLst/>
                <a:uLnTx/>
                <a:uFillTx/>
                <a:latin typeface="Playfair Display"/>
                <a:ea typeface="Playfair Display"/>
                <a:cs typeface="Playfair Display"/>
                <a:sym typeface="Playfair Display"/>
              </a:rPr>
              <a:t>:</a:t>
            </a: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Visual acuity</a:t>
            </a: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Scleral and corneal lesions (</a:t>
            </a:r>
            <a:r>
              <a:rPr kumimoji="0" lang="en-GB" sz="2400" b="0" i="0" u="none" strike="noStrike" kern="1200" cap="none" spc="0" normalizeH="0" baseline="0" noProof="0" dirty="0" err="1">
                <a:ln>
                  <a:noFill/>
                </a:ln>
                <a:solidFill>
                  <a:prstClr val="black"/>
                </a:solidFill>
                <a:effectLst/>
                <a:uLnTx/>
                <a:uFillTx/>
                <a:latin typeface="Calibri"/>
                <a:ea typeface="+mn-ea"/>
                <a:cs typeface="+mn-cs"/>
                <a:sym typeface="Playfair Display"/>
              </a:rPr>
              <a:t>eg</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 ulcerations, fluorescein uptake)</a:t>
            </a:r>
          </a:p>
          <a:p>
            <a:pPr marL="228600" marR="0" lvl="0" indent="-148590" algn="l" defTabSz="914400" rtl="0" eaLnBrk="1" fontAlgn="auto" latinLnBrk="0" hangingPunct="1">
              <a:lnSpc>
                <a:spcPct val="90000"/>
              </a:lnSpc>
              <a:spcBef>
                <a:spcPts val="1000"/>
              </a:spcBef>
              <a:spcAft>
                <a:spcPts val="0"/>
              </a:spcAft>
              <a:buClr>
                <a:srgbClr val="000000"/>
              </a:buClr>
              <a:buSzPct val="100000"/>
              <a:buFont typeface="Playfair Display"/>
              <a:buChar char="•"/>
              <a:tabLst/>
              <a:defRPr/>
            </a:pP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Leakage of vitreous </a:t>
            </a:r>
            <a:r>
              <a:rPr kumimoji="0" lang="en-GB" sz="2400" b="0" i="0" u="none" strike="noStrike" kern="1200" cap="none" spc="0" normalizeH="0" baseline="0" noProof="0" dirty="0" err="1">
                <a:ln>
                  <a:noFill/>
                </a:ln>
                <a:solidFill>
                  <a:prstClr val="black"/>
                </a:solidFill>
                <a:effectLst/>
                <a:uLnTx/>
                <a:uFillTx/>
                <a:latin typeface="Calibri"/>
                <a:ea typeface="+mn-ea"/>
                <a:cs typeface="+mn-cs"/>
                <a:sym typeface="Playfair Display"/>
              </a:rPr>
              <a:t>humor</a:t>
            </a:r>
            <a:endPar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endParaRPr lang="en-US" dirty="0"/>
          </a:p>
        </p:txBody>
      </p:sp>
    </p:spTree>
    <p:extLst>
      <p:ext uri="{BB962C8B-B14F-4D97-AF65-F5344CB8AC3E}">
        <p14:creationId xmlns:p14="http://schemas.microsoft.com/office/powerpoint/2010/main" val="123465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E94DE-3EF4-4B58-2368-FCF73C06135A}"/>
              </a:ext>
            </a:extLst>
          </p:cNvPr>
          <p:cNvSpPr>
            <a:spLocks noGrp="1"/>
          </p:cNvSpPr>
          <p:nvPr>
            <p:ph idx="1"/>
          </p:nvPr>
        </p:nvSpPr>
        <p:spPr>
          <a:xfrm>
            <a:off x="433091" y="250777"/>
            <a:ext cx="11325818" cy="6356445"/>
          </a:xfrm>
        </p:spPr>
        <p:txBody>
          <a:bodyPr>
            <a:normAutofit lnSpcReduction="10000"/>
          </a:bodyPr>
          <a:lstStyle/>
          <a:p>
            <a:r>
              <a:rPr kumimoji="0" lang="en-GB" sz="4700" b="0" i="0" u="none" strike="noStrike" kern="1200" cap="none" spc="0" normalizeH="0" baseline="0" noProof="0" dirty="0" err="1">
                <a:ln>
                  <a:noFill/>
                </a:ln>
                <a:solidFill>
                  <a:prstClr val="black"/>
                </a:solidFill>
                <a:effectLst/>
                <a:uLnTx/>
                <a:uFillTx/>
                <a:latin typeface="Calibri"/>
                <a:ea typeface="+mj-ea"/>
                <a:cs typeface="+mj-cs"/>
              </a:rPr>
              <a:t>PreHospital</a:t>
            </a:r>
            <a:r>
              <a:rPr kumimoji="0" lang="en-GB" sz="4700" b="0" i="0" u="none" strike="noStrike" kern="1200" cap="none" spc="0" normalizeH="0" baseline="0" noProof="0" dirty="0">
                <a:ln>
                  <a:noFill/>
                </a:ln>
                <a:solidFill>
                  <a:prstClr val="black"/>
                </a:solidFill>
                <a:effectLst/>
                <a:uLnTx/>
                <a:uFillTx/>
                <a:latin typeface="Calibri"/>
                <a:ea typeface="+mj-ea"/>
                <a:cs typeface="+mj-cs"/>
              </a:rPr>
              <a:t> care </a:t>
            </a:r>
            <a:endParaRPr kumimoji="0" lang="ar-JO" sz="4700" b="0" i="0" u="none" strike="noStrike" kern="1200" cap="none" spc="0" normalizeH="0" baseline="0" noProof="0" dirty="0">
              <a:ln>
                <a:noFill/>
              </a:ln>
              <a:solidFill>
                <a:prstClr val="black"/>
              </a:solidFill>
              <a:effectLst/>
              <a:uLnTx/>
              <a:uFillTx/>
              <a:latin typeface="Calibri"/>
              <a:ea typeface="+mj-ea"/>
              <a:cs typeface="+mj-cs"/>
            </a:endParaRPr>
          </a:p>
          <a:p>
            <a:pPr marL="457200" marR="0" lvl="0" indent="-371475" algn="l" defTabSz="914400" rtl="0" eaLnBrk="1" fontAlgn="auto" latinLnBrk="0" hangingPunct="1">
              <a:lnSpc>
                <a:spcPct val="80000"/>
              </a:lnSpc>
              <a:spcBef>
                <a:spcPts val="0"/>
              </a:spcBef>
              <a:spcAft>
                <a:spcPts val="0"/>
              </a:spcAft>
              <a:buClr>
                <a:srgbClr val="000000"/>
              </a:buClr>
              <a:buSzPts val="1450"/>
              <a:buFont typeface="Playfair Display"/>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Remove contaminated clothes and jewelry </a:t>
            </a:r>
          </a:p>
          <a:p>
            <a:pPr marL="457200" marR="0" lvl="0" indent="-371475" algn="l" defTabSz="914400" rtl="0" eaLnBrk="1" fontAlgn="auto" latinLnBrk="0" hangingPunct="1">
              <a:lnSpc>
                <a:spcPct val="80000"/>
              </a:lnSpc>
              <a:spcBef>
                <a:spcPts val="0"/>
              </a:spcBef>
              <a:spcAft>
                <a:spcPts val="0"/>
              </a:spcAft>
              <a:buClr>
                <a:srgbClr val="000000"/>
              </a:buClr>
              <a:buSzPts val="1450"/>
              <a:buFont typeface="Playfair Display"/>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Remove any foreign objects from the affected body part</a:t>
            </a:r>
          </a:p>
          <a:p>
            <a:pPr marL="457200" marR="0" lvl="0" indent="-390525" algn="l" defTabSz="914400" rtl="0" eaLnBrk="1" fontAlgn="auto" latinLnBrk="0" hangingPunct="1">
              <a:lnSpc>
                <a:spcPct val="80000"/>
              </a:lnSpc>
              <a:spcBef>
                <a:spcPts val="0"/>
              </a:spcBef>
              <a:spcAft>
                <a:spcPts val="0"/>
              </a:spcAft>
              <a:buClr>
                <a:srgbClr val="000000"/>
              </a:buClr>
              <a:buSzPts val="1750"/>
              <a:buFont typeface="Playfair Display"/>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Gently brush away any solid materials. If the chemical is in the powder form brush off as much as possible before using water. </a:t>
            </a:r>
          </a:p>
          <a:p>
            <a:pPr marL="457200" marR="0" lvl="0" indent="-390525" algn="l" defTabSz="914400" rtl="0" eaLnBrk="1" fontAlgn="auto" latinLnBrk="0" hangingPunct="1">
              <a:lnSpc>
                <a:spcPct val="80000"/>
              </a:lnSpc>
              <a:spcBef>
                <a:spcPts val="0"/>
              </a:spcBef>
              <a:spcAft>
                <a:spcPts val="0"/>
              </a:spcAft>
              <a:buClr>
                <a:srgbClr val="000000"/>
              </a:buClr>
              <a:buSzPts val="1750"/>
              <a:buFont typeface="Playfair Display"/>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Wash the injured area to dilute or remove the substance, using large volumes of water. Wash for at least 20 minutes</a:t>
            </a:r>
            <a:b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 *Especially wash away any chemical in your or the person's eye. Sometimes the best way to get large amounts of water to your eye is to step into the shower.</a:t>
            </a:r>
            <a:endParaRPr kumimoji="0" lang="ar-JO"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457200" marR="0" lvl="0" indent="-390525" algn="l" defTabSz="914400" rtl="0" eaLnBrk="1" fontAlgn="auto" latinLnBrk="0" hangingPunct="1">
              <a:lnSpc>
                <a:spcPct val="80000"/>
              </a:lnSpc>
              <a:spcBef>
                <a:spcPts val="0"/>
              </a:spcBef>
              <a:spcAft>
                <a:spcPts val="0"/>
              </a:spcAft>
              <a:buClr>
                <a:srgbClr val="000000"/>
              </a:buClr>
              <a:buSzPts val="1750"/>
              <a:buFont typeface="Playfair Display"/>
              <a:buChar char="•"/>
              <a:tabLst/>
              <a:defRPr/>
            </a:pPr>
            <a:endParaRPr lang="ar-JO" sz="2400" dirty="0">
              <a:solidFill>
                <a:prstClr val="black"/>
              </a:solidFill>
              <a:latin typeface="Calibri"/>
              <a:sym typeface="Playfair Display"/>
            </a:endParaRPr>
          </a:p>
          <a:p>
            <a:pPr marL="66675" marR="0" lvl="0" indent="0" algn="l" defTabSz="914400" rtl="0" eaLnBrk="1" fontAlgn="auto" latinLnBrk="0" hangingPunct="1">
              <a:lnSpc>
                <a:spcPct val="80000"/>
              </a:lnSpc>
              <a:spcBef>
                <a:spcPts val="0"/>
              </a:spcBef>
              <a:spcAft>
                <a:spcPts val="0"/>
              </a:spcAft>
              <a:buClr>
                <a:srgbClr val="000000"/>
              </a:buClr>
              <a:buSzPts val="175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If contamination with metallic lithium, sodium, potassium, or magnesium has occurred, irrigation with water can result in a chemical reaction that causes burns to worsen. In these situations, the area should be covered with mineral oil and the metallic pieces should be removed with forceps and placed in mineral oi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If contamination with white phosphorus has occurred, thoroughly irrigate the area with water then cover the area with water-soaked gauze. Keep the area moist at all times.</a:t>
            </a:r>
          </a:p>
          <a:p>
            <a:endParaRPr lang="en-US" dirty="0"/>
          </a:p>
        </p:txBody>
      </p:sp>
    </p:spTree>
    <p:extLst>
      <p:ext uri="{BB962C8B-B14F-4D97-AF65-F5344CB8AC3E}">
        <p14:creationId xmlns:p14="http://schemas.microsoft.com/office/powerpoint/2010/main" val="108003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257F0FB-2343-BAB8-2113-AB256ADF12F2}"/>
              </a:ext>
            </a:extLst>
          </p:cNvPr>
          <p:cNvGraphicFramePr>
            <a:graphicFrameLocks noGrp="1"/>
          </p:cNvGraphicFramePr>
          <p:nvPr>
            <p:ph idx="1"/>
            <p:extLst>
              <p:ext uri="{D42A27DB-BD31-4B8C-83A1-F6EECF244321}">
                <p14:modId xmlns:p14="http://schemas.microsoft.com/office/powerpoint/2010/main" val="619193338"/>
              </p:ext>
            </p:extLst>
          </p:nvPr>
        </p:nvGraphicFramePr>
        <p:xfrm>
          <a:off x="684212" y="218364"/>
          <a:ext cx="10889089" cy="5827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14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F9987-0641-7C88-6CB9-9A388EA19FDA}"/>
              </a:ext>
            </a:extLst>
          </p:cNvPr>
          <p:cNvSpPr>
            <a:spLocks noGrp="1"/>
          </p:cNvSpPr>
          <p:nvPr>
            <p:ph idx="1"/>
          </p:nvPr>
        </p:nvSpPr>
        <p:spPr>
          <a:xfrm>
            <a:off x="1064525" y="464024"/>
            <a:ext cx="10099343" cy="2688609"/>
          </a:xfrm>
        </p:spPr>
        <p:txBody>
          <a:bodyPr>
            <a:normAutofit/>
          </a:bodyPr>
          <a:lstStyle/>
          <a:p>
            <a:r>
              <a:rPr kumimoji="0" lang="en-GB" sz="4400" b="0" i="0" u="none" strike="noStrike" kern="1200" cap="none" spc="0" normalizeH="0" baseline="0" noProof="0" dirty="0">
                <a:ln>
                  <a:noFill/>
                </a:ln>
                <a:solidFill>
                  <a:schemeClr val="bg1"/>
                </a:solidFill>
                <a:effectLst/>
                <a:uLnTx/>
                <a:uFillTx/>
                <a:latin typeface="Playfair Display"/>
                <a:ea typeface="Playfair Display"/>
                <a:cs typeface="Playfair Display"/>
                <a:sym typeface="Playfair Display"/>
              </a:rPr>
              <a:t>Emergency Department care:</a:t>
            </a: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Playfair Display"/>
              </a:rPr>
              <a:t>      </a:t>
            </a: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endParaRPr lang="en-US" sz="1800" dirty="0">
              <a:solidFill>
                <a:prstClr val="black"/>
              </a:solidFill>
              <a:latin typeface="Calibri"/>
              <a:sym typeface="Playfair Display"/>
            </a:endParaRP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endParaRPr lang="en-US" sz="1800" dirty="0">
              <a:solidFill>
                <a:prstClr val="black"/>
              </a:solidFill>
              <a:latin typeface="Calibri"/>
              <a:sym typeface="Playfair Display"/>
            </a:endParaRP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sym typeface="Playfair Display"/>
              </a:rPr>
              <a:t>   </a:t>
            </a:r>
          </a:p>
          <a:p>
            <a:pPr marL="0" marR="0" lvl="0" indent="0" algn="l" defTabSz="914400" rtl="0" eaLnBrk="1" fontAlgn="auto" latinLnBrk="0" hangingPunct="1">
              <a:lnSpc>
                <a:spcPct val="80000"/>
              </a:lnSpc>
              <a:spcBef>
                <a:spcPts val="0"/>
              </a:spcBef>
              <a:spcAft>
                <a:spcPts val="0"/>
              </a:spcAft>
              <a:buClrTx/>
              <a:buSzPts val="852"/>
              <a:buNone/>
              <a:tabLst/>
              <a:defRPr/>
            </a:pPr>
            <a:r>
              <a:rPr lang="en-US" sz="3200" dirty="0">
                <a:solidFill>
                  <a:prstClr val="black"/>
                </a:solidFill>
                <a:latin typeface="Calibri"/>
                <a:sym typeface="Playfair Display"/>
              </a:rPr>
              <a:t>1)  </a:t>
            </a:r>
            <a:r>
              <a:rPr kumimoji="0" lang="en-US" sz="3600" b="0" i="0" u="none" strike="noStrike" kern="1200" cap="none" spc="0" normalizeH="0" baseline="0" noProof="0" dirty="0">
                <a:ln>
                  <a:noFill/>
                </a:ln>
                <a:solidFill>
                  <a:prstClr val="black"/>
                </a:solidFill>
                <a:effectLst/>
                <a:uLnTx/>
                <a:uFillTx/>
                <a:latin typeface="Calibri"/>
                <a:ea typeface="+mn-ea"/>
                <a:cs typeface="+mn-cs"/>
                <a:sym typeface="Playfair Display"/>
              </a:rPr>
              <a:t>Evaluate ABC (Airway, </a:t>
            </a:r>
            <a:r>
              <a:rPr kumimoji="0" lang="en-US" sz="3600" b="0" i="0" u="none" strike="noStrike" kern="1200" cap="none" spc="0" normalizeH="0" baseline="0" noProof="0" dirty="0" err="1">
                <a:ln>
                  <a:noFill/>
                </a:ln>
                <a:solidFill>
                  <a:prstClr val="black"/>
                </a:solidFill>
                <a:effectLst/>
                <a:uLnTx/>
                <a:uFillTx/>
                <a:latin typeface="Calibri"/>
                <a:ea typeface="+mn-ea"/>
                <a:cs typeface="+mn-cs"/>
                <a:sym typeface="Playfair Display"/>
              </a:rPr>
              <a:t>Breathing,Circulation</a:t>
            </a:r>
            <a:r>
              <a:rPr kumimoji="0" lang="en-US" sz="3600" b="0" i="0" u="none" strike="noStrike" kern="1200" cap="none" spc="0" normalizeH="0" baseline="0" noProof="0" dirty="0">
                <a:ln>
                  <a:noFill/>
                </a:ln>
                <a:solidFill>
                  <a:prstClr val="black"/>
                </a:solidFill>
                <a:effectLst/>
                <a:uLnTx/>
                <a:uFillTx/>
                <a:latin typeface="Calibri"/>
                <a:ea typeface="+mn-ea"/>
                <a:cs typeface="+mn-cs"/>
                <a:sym typeface="Playfair Display"/>
              </a:rPr>
              <a:t>)</a:t>
            </a:r>
          </a:p>
          <a:p>
            <a:endParaRPr lang="en-US" dirty="0"/>
          </a:p>
        </p:txBody>
      </p:sp>
      <p:pic>
        <p:nvPicPr>
          <p:cNvPr id="5" name="Picture 4">
            <a:extLst>
              <a:ext uri="{FF2B5EF4-FFF2-40B4-BE49-F238E27FC236}">
                <a16:creationId xmlns:a16="http://schemas.microsoft.com/office/drawing/2014/main" id="{97212429-4FB3-5F7D-53B3-A6FA38DE7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457" y="3152633"/>
            <a:ext cx="5116773" cy="348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840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2F0762-C493-A2B1-604A-00E65DA3CCBA}"/>
              </a:ext>
            </a:extLst>
          </p:cNvPr>
          <p:cNvSpPr>
            <a:spLocks noGrp="1"/>
          </p:cNvSpPr>
          <p:nvPr>
            <p:ph idx="1"/>
          </p:nvPr>
        </p:nvSpPr>
        <p:spPr>
          <a:xfrm>
            <a:off x="452200" y="303663"/>
            <a:ext cx="11507788" cy="5960660"/>
          </a:xfrm>
        </p:spPr>
        <p:txBody>
          <a:bodyPr/>
          <a:lstStyle/>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sym typeface="Playfair Display"/>
              </a:rPr>
              <a:t>2) Start decontamination:</a:t>
            </a: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endParaRPr kumimoji="0" lang="en-US" sz="36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sym typeface="Playfair Display"/>
              </a:rPr>
              <a:t>The first priority </a:t>
            </a: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in treatment is to ensure complete removal of the offending agent. Continuous water irrigation remains the most preferred method of decontamination.</a:t>
            </a: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Calibri"/>
                <a:ea typeface="+mn-ea"/>
                <a:cs typeface="+mn-cs"/>
                <a:sym typeface="Playfair Display"/>
              </a:rPr>
              <a:t>Pressure</a:t>
            </a: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is the Key to effective irrigation, Low-pressure is desired; high pressures may exacerbate the tissue injury.</a:t>
            </a:r>
          </a:p>
          <a:p>
            <a:pPr marL="0" marR="0" lvl="0" indent="0" algn="l" defTabSz="914400" rtl="0" eaLnBrk="1" fontAlgn="auto" latinLnBrk="0" hangingPunct="1">
              <a:lnSpc>
                <a:spcPct val="80000"/>
              </a:lnSpc>
              <a:spcBef>
                <a:spcPts val="0"/>
              </a:spcBef>
              <a:spcAft>
                <a:spcPts val="0"/>
              </a:spcAft>
              <a:buClrTx/>
              <a:buSzPts val="852"/>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Using litmus paper to measure the pH of the affected area or the irrigating solution is helpful.</a:t>
            </a:r>
          </a:p>
          <a:p>
            <a:pPr marL="0" marR="0" lvl="0" indent="0" algn="l" defTabSz="914400" rtl="0" eaLnBrk="1" fontAlgn="auto" latinLnBrk="0" hangingPunct="1">
              <a:lnSpc>
                <a:spcPct val="100000"/>
              </a:lnSpc>
              <a:spcBef>
                <a:spcPts val="1200"/>
              </a:spcBef>
              <a:spcAft>
                <a:spcPts val="0"/>
              </a:spcAft>
              <a:buClr>
                <a:srgbClr val="000000"/>
              </a:buClr>
              <a:buSzPts val="1800"/>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Complete removal and neutralization of concentrated acids and alkalis may require several hours of irrigation.</a:t>
            </a:r>
          </a:p>
          <a:p>
            <a:pPr marL="0" marR="0" lvl="0" indent="-95250" algn="l" defTabSz="914400" rtl="0" eaLnBrk="1" fontAlgn="auto" latinLnBrk="0" hangingPunct="1">
              <a:lnSpc>
                <a:spcPct val="100000"/>
              </a:lnSpc>
              <a:spcBef>
                <a:spcPts val="0"/>
              </a:spcBef>
              <a:spcAft>
                <a:spcPts val="0"/>
              </a:spcAft>
              <a:buClr>
                <a:srgbClr val="000000"/>
              </a:buClr>
              <a:buSzPts val="1500"/>
              <a:buFont typeface="Arial" panose="020B0604020202020204"/>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Start treatment with specific antidotes if applicable</a:t>
            </a:r>
          </a:p>
          <a:p>
            <a:pPr marL="0" marR="0" lvl="0" indent="0" algn="l" defTabSz="914400" rtl="0" eaLnBrk="1" fontAlgn="auto" latinLnBrk="0" hangingPunct="1">
              <a:lnSpc>
                <a:spcPct val="100000"/>
              </a:lnSpc>
              <a:spcBef>
                <a:spcPts val="0"/>
              </a:spcBef>
              <a:spcAft>
                <a:spcPts val="0"/>
              </a:spcAft>
              <a:buClr>
                <a:srgbClr val="000000"/>
              </a:buClr>
              <a:buSzPts val="150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a:t>
            </a:r>
            <a:r>
              <a:rPr kumimoji="0" lang="en-US" sz="2800" b="0" i="0" u="none" strike="noStrike" kern="1200" cap="none" spc="0" normalizeH="0" baseline="0" noProof="0" dirty="0">
                <a:ln>
                  <a:noFill/>
                </a:ln>
                <a:solidFill>
                  <a:srgbClr val="FFFF00"/>
                </a:solidFill>
                <a:effectLst/>
                <a:uLnTx/>
                <a:uFillTx/>
                <a:latin typeface="Calibri"/>
                <a:ea typeface="+mn-ea"/>
                <a:cs typeface="+mn-cs"/>
                <a:sym typeface="Playfair Display"/>
              </a:rPr>
              <a:t>(only after initial thorough irrigation with water )</a:t>
            </a:r>
          </a:p>
          <a:p>
            <a:endParaRPr lang="en-US" dirty="0"/>
          </a:p>
        </p:txBody>
      </p:sp>
    </p:spTree>
    <p:extLst>
      <p:ext uri="{BB962C8B-B14F-4D97-AF65-F5344CB8AC3E}">
        <p14:creationId xmlns:p14="http://schemas.microsoft.com/office/powerpoint/2010/main" val="1755648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BDD0A-D2E2-C5CF-9D32-F7F3CD8B70A4}"/>
              </a:ext>
            </a:extLst>
          </p:cNvPr>
          <p:cNvSpPr>
            <a:spLocks noGrp="1"/>
          </p:cNvSpPr>
          <p:nvPr>
            <p:ph idx="1"/>
          </p:nvPr>
        </p:nvSpPr>
        <p:spPr>
          <a:xfrm>
            <a:off x="617335" y="522026"/>
            <a:ext cx="10957330" cy="5455694"/>
          </a:xfrm>
        </p:spPr>
        <p:txBody>
          <a:bodyPr>
            <a:normAutofit/>
          </a:bodyPr>
          <a:lstStyle/>
          <a:p>
            <a:pPr marL="0" marR="0" lvl="0" indent="-109855" algn="l" defTabSz="914400" rtl="0" eaLnBrk="1" fontAlgn="auto" latinLnBrk="0" hangingPunct="1">
              <a:lnSpc>
                <a:spcPct val="90000"/>
              </a:lnSpc>
              <a:spcBef>
                <a:spcPts val="0"/>
              </a:spcBef>
              <a:spcAft>
                <a:spcPts val="0"/>
              </a:spcAft>
              <a:buClr>
                <a:srgbClr val="000000"/>
              </a:buClr>
              <a:buSzPct val="1000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After initial decontamination, the patient must be treated as a typical burn patient:</a:t>
            </a:r>
          </a:p>
          <a:p>
            <a:pPr marL="0" marR="0" lvl="0" indent="-109855" algn="l" defTabSz="914400" rtl="0" eaLnBrk="1" fontAlgn="auto" latinLnBrk="0" hangingPunct="1">
              <a:lnSpc>
                <a:spcPct val="90000"/>
              </a:lnSpc>
              <a:spcBef>
                <a:spcPts val="0"/>
              </a:spcBef>
              <a:spcAft>
                <a:spcPts val="0"/>
              </a:spcAft>
              <a:buClr>
                <a:srgbClr val="000000"/>
              </a:buClr>
              <a:buSzPct val="1000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If there is any indication of breathing problems, a breathing tube may be placed in the patient's airway to help maintain the airway and provide adequate ventilation.</a:t>
            </a:r>
          </a:p>
          <a:p>
            <a:pPr marL="0" marR="0" lvl="0" indent="-109855" algn="l" defTabSz="914400" rtl="0" eaLnBrk="1" fontAlgn="auto" latinLnBrk="0" hangingPunct="1">
              <a:lnSpc>
                <a:spcPct val="90000"/>
              </a:lnSpc>
              <a:spcBef>
                <a:spcPts val="0"/>
              </a:spcBef>
              <a:spcAft>
                <a:spcPts val="0"/>
              </a:spcAft>
              <a:buClr>
                <a:srgbClr val="000000"/>
              </a:buClr>
              <a:buSzPct val="1000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IV fluids may be needed to normalize blood pressure and heart rate.</a:t>
            </a:r>
          </a:p>
          <a:p>
            <a:pPr marL="0" marR="0" lvl="0" indent="-109855" algn="l" defTabSz="914400" rtl="0" eaLnBrk="1" fontAlgn="auto" latinLnBrk="0" hangingPunct="1">
              <a:lnSpc>
                <a:spcPct val="90000"/>
              </a:lnSpc>
              <a:spcBef>
                <a:spcPts val="0"/>
              </a:spcBef>
              <a:spcAft>
                <a:spcPts val="0"/>
              </a:spcAft>
              <a:buClr>
                <a:srgbClr val="000000"/>
              </a:buClr>
              <a:buSzPct val="1000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The IV access may also be used for any medications needed to treat pain or protect against infection. </a:t>
            </a:r>
          </a:p>
          <a:p>
            <a:pPr marL="0" marR="0" lvl="0" indent="-109855" algn="l" defTabSz="914400" rtl="0" eaLnBrk="1" fontAlgn="auto" latinLnBrk="0" hangingPunct="1">
              <a:lnSpc>
                <a:spcPct val="90000"/>
              </a:lnSpc>
              <a:spcBef>
                <a:spcPts val="0"/>
              </a:spcBef>
              <a:spcAft>
                <a:spcPts val="0"/>
              </a:spcAft>
              <a:buClr>
                <a:srgbClr val="000000"/>
              </a:buClr>
              <a:buSzPct val="1000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Large surface burns require the same Fluid Resuscitation</a:t>
            </a:r>
          </a:p>
          <a:p>
            <a:pPr marL="0" marR="0" lvl="0" indent="0" algn="l" defTabSz="914400" rtl="0" eaLnBrk="1" fontAlgn="auto" latinLnBrk="0" hangingPunct="1">
              <a:lnSpc>
                <a:spcPct val="90000"/>
              </a:lnSpc>
              <a:spcBef>
                <a:spcPts val="0"/>
              </a:spcBef>
              <a:spcAft>
                <a:spcPts val="0"/>
              </a:spcAft>
              <a:buClr>
                <a:srgbClr val="000000"/>
              </a:buClr>
              <a:buSzPct val="100000"/>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 as that for thermal burns.</a:t>
            </a:r>
          </a:p>
          <a:p>
            <a:endParaRPr lang="en-US" dirty="0"/>
          </a:p>
        </p:txBody>
      </p:sp>
    </p:spTree>
    <p:extLst>
      <p:ext uri="{BB962C8B-B14F-4D97-AF65-F5344CB8AC3E}">
        <p14:creationId xmlns:p14="http://schemas.microsoft.com/office/powerpoint/2010/main" val="3636632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643EA7-2F68-2183-89CE-C66777544E94}"/>
              </a:ext>
            </a:extLst>
          </p:cNvPr>
          <p:cNvSpPr>
            <a:spLocks noGrp="1"/>
          </p:cNvSpPr>
          <p:nvPr>
            <p:ph idx="1"/>
          </p:nvPr>
        </p:nvSpPr>
        <p:spPr>
          <a:xfrm>
            <a:off x="474034" y="631209"/>
            <a:ext cx="11243931" cy="3995382"/>
          </a:xfrm>
        </p:spPr>
        <p:txBody>
          <a:bodyPr>
            <a:noAutofit/>
          </a:bodyPr>
          <a:lstStyle/>
          <a:p>
            <a:pPr marL="0" marR="0" lvl="0" indent="0" algn="ctr" defTabSz="914400" rtl="0" eaLnBrk="1" fontAlgn="auto" latinLnBrk="0" hangingPunct="1">
              <a:lnSpc>
                <a:spcPct val="105000"/>
              </a:lnSpc>
              <a:spcBef>
                <a:spcPts val="0"/>
              </a:spcBef>
              <a:spcAft>
                <a:spcPts val="0"/>
              </a:spcAft>
              <a:buClrTx/>
              <a:buSzPct val="36000"/>
              <a:buFont typeface="Arial" panose="020B0604020202020204" pitchFamily="34" charset="0"/>
              <a:buNone/>
              <a:tabLst/>
              <a:defRPr/>
            </a:pPr>
            <a:r>
              <a:rPr kumimoji="0" lang="en-US" sz="36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Hydrofluoric acid burns</a:t>
            </a:r>
            <a:endParaRPr kumimoji="0" lang="en-US" sz="3600" b="1"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1200"/>
              </a:spcBef>
              <a:spcAft>
                <a:spcPts val="0"/>
              </a:spcAft>
              <a:buClr>
                <a:srgbClr val="000000"/>
              </a:buClr>
              <a:buSzPts val="1800"/>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These burns should initially be treated as any other burn, with thorough irrigation. However, due to the penetrating power of the fluoride ion, specific neutralization procedures are indicated. Fluoride can be neutralized by either calcium or magnesium. For small superficial burns, topical calcium or magnesium gels can be applied. Deeper burns usually require Deeper burns usually require subcutaneous injections of calcium gluconate. </a:t>
            </a:r>
          </a:p>
          <a:p>
            <a:pPr marL="0" marR="0" lvl="0" indent="-107950" algn="l" defTabSz="914400" rtl="0" eaLnBrk="1" fontAlgn="auto" latinLnBrk="0" hangingPunct="1">
              <a:lnSpc>
                <a:spcPct val="100000"/>
              </a:lnSpc>
              <a:spcBef>
                <a:spcPts val="0"/>
              </a:spcBef>
              <a:spcAft>
                <a:spcPts val="0"/>
              </a:spcAft>
              <a:buClr>
                <a:srgbClr val="000000"/>
              </a:buClr>
              <a:buSzPct val="100000"/>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Relief of pain is a good marker of efficacy of treatment.</a:t>
            </a:r>
          </a:p>
          <a:p>
            <a:pPr marL="0" marR="0" lvl="0" indent="-107950" algn="l" defTabSz="914400" rtl="0" eaLnBrk="1" fontAlgn="auto" latinLnBrk="0" hangingPunct="1">
              <a:lnSpc>
                <a:spcPct val="100000"/>
              </a:lnSpc>
              <a:spcBef>
                <a:spcPts val="0"/>
              </a:spcBef>
              <a:spcAft>
                <a:spcPts val="0"/>
              </a:spcAft>
              <a:buClr>
                <a:srgbClr val="000000"/>
              </a:buClr>
              <a:buSzPct val="100000"/>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Monitoring of calcium and magnesium levels is important .</a:t>
            </a:r>
            <a:endParaRPr lang="en-US" sz="2800" dirty="0"/>
          </a:p>
        </p:txBody>
      </p:sp>
      <p:pic>
        <p:nvPicPr>
          <p:cNvPr id="5" name="Picture 4">
            <a:extLst>
              <a:ext uri="{FF2B5EF4-FFF2-40B4-BE49-F238E27FC236}">
                <a16:creationId xmlns:a16="http://schemas.microsoft.com/office/drawing/2014/main" id="{3D2690AF-947D-F99F-601D-5FC4BD371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37" y="3862316"/>
            <a:ext cx="2230499" cy="2995684"/>
          </a:xfrm>
          <a:prstGeom prst="rect">
            <a:avLst/>
          </a:prstGeom>
          <a:effectLst>
            <a:softEdge rad="31750"/>
          </a:effectLst>
        </p:spPr>
      </p:pic>
    </p:spTree>
    <p:extLst>
      <p:ext uri="{BB962C8B-B14F-4D97-AF65-F5344CB8AC3E}">
        <p14:creationId xmlns:p14="http://schemas.microsoft.com/office/powerpoint/2010/main" val="3962052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AA34FC5-51B2-78B9-4695-3A8D5FD2C8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418" y="1080039"/>
            <a:ext cx="4129050" cy="4106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3E341EEE-B4AA-819B-13AB-CC77022D4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716" y="273109"/>
            <a:ext cx="4235356" cy="6311781"/>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370788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53CD86-4EE7-6C9F-5B24-5DC32D0A1B4C}"/>
              </a:ext>
            </a:extLst>
          </p:cNvPr>
          <p:cNvSpPr>
            <a:spLocks noGrp="1"/>
          </p:cNvSpPr>
          <p:nvPr>
            <p:ph idx="1"/>
          </p:nvPr>
        </p:nvSpPr>
        <p:spPr>
          <a:xfrm>
            <a:off x="684212" y="685800"/>
            <a:ext cx="9838212" cy="4090916"/>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Ocular Exposures to Chemicals </a:t>
            </a:r>
            <a:endParaRPr kumimoji="0" lang="en-US" sz="24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r>
              <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 The goal for decontamination should be to achieve a pH (of the eye wash) of at least 7.2, preferably 7.4. </a:t>
            </a:r>
          </a:p>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 If pH paper is not available, an adequate guideline is decontamination with 1-2 L of irrigation fluid over 30- 60 minutes. </a:t>
            </a:r>
          </a:p>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 Ocular burns can result in opacification </a:t>
            </a: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of the cornea and complete loss of vision </a:t>
            </a:r>
          </a:p>
          <a:p>
            <a:pPr marL="0" marR="0" lvl="0" indent="0" algn="l" defTabSz="914400" rtl="0" eaLnBrk="1" fontAlgn="auto" latinLnBrk="0" hangingPunct="1">
              <a:lnSpc>
                <a:spcPct val="100000"/>
              </a:lnSpc>
              <a:spcBef>
                <a:spcPts val="0"/>
              </a:spcBef>
              <a:spcAft>
                <a:spcPts val="0"/>
              </a:spcAft>
              <a:buClr>
                <a:srgbClr val="000000"/>
              </a:buClr>
              <a:buSzPts val="1800"/>
              <a:buFont typeface="Arial" panose="020B0604020202020204"/>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A Morgan lens is recommended for irrigation. Use a topical </a:t>
            </a:r>
            <a:r>
              <a:rPr kumimoji="0" lang="en-US" sz="2400" b="0" i="0" u="none" strike="noStrike" kern="1200" cap="none" spc="0" normalizeH="0" baseline="0" noProof="0" dirty="0" err="1">
                <a:ln>
                  <a:noFill/>
                </a:ln>
                <a:solidFill>
                  <a:prstClr val="black"/>
                </a:solidFill>
                <a:effectLst/>
                <a:uLnTx/>
                <a:uFillTx/>
                <a:latin typeface="Calibri"/>
                <a:ea typeface="+mn-ea"/>
                <a:cs typeface="+mn-cs"/>
                <a:sym typeface="Playfair Display"/>
              </a:rPr>
              <a:t>anaesthetic</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 prior to use. </a:t>
            </a: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Patients with eye burns need to rechecked in 24 hours</a:t>
            </a:r>
          </a:p>
          <a:p>
            <a:endParaRPr lang="en-US" dirty="0"/>
          </a:p>
        </p:txBody>
      </p:sp>
      <p:pic>
        <p:nvPicPr>
          <p:cNvPr id="4" name="Picture 3">
            <a:extLst>
              <a:ext uri="{FF2B5EF4-FFF2-40B4-BE49-F238E27FC236}">
                <a16:creationId xmlns:a16="http://schemas.microsoft.com/office/drawing/2014/main" id="{EDF05455-2131-3786-FEFD-1972A01A6B30}"/>
              </a:ext>
            </a:extLst>
          </p:cNvPr>
          <p:cNvPicPr>
            <a:picLocks noChangeAspect="1"/>
          </p:cNvPicPr>
          <p:nvPr/>
        </p:nvPicPr>
        <p:blipFill>
          <a:blip r:embed="rId2"/>
          <a:stretch>
            <a:fillRect/>
          </a:stretch>
        </p:blipFill>
        <p:spPr>
          <a:xfrm>
            <a:off x="1982132" y="4883761"/>
            <a:ext cx="3841573" cy="1821883"/>
          </a:xfrm>
          <a:prstGeom prst="rect">
            <a:avLst/>
          </a:prstGeom>
        </p:spPr>
      </p:pic>
      <p:pic>
        <p:nvPicPr>
          <p:cNvPr id="5" name="Picture 4">
            <a:extLst>
              <a:ext uri="{FF2B5EF4-FFF2-40B4-BE49-F238E27FC236}">
                <a16:creationId xmlns:a16="http://schemas.microsoft.com/office/drawing/2014/main" id="{CBE8DBF9-6EA0-7A69-EA39-102F27A1CBC0}"/>
              </a:ext>
            </a:extLst>
          </p:cNvPr>
          <p:cNvPicPr>
            <a:picLocks noChangeAspect="1"/>
          </p:cNvPicPr>
          <p:nvPr/>
        </p:nvPicPr>
        <p:blipFill>
          <a:blip r:embed="rId3"/>
          <a:stretch>
            <a:fillRect/>
          </a:stretch>
        </p:blipFill>
        <p:spPr>
          <a:xfrm>
            <a:off x="7049856" y="4883761"/>
            <a:ext cx="3699653" cy="1821883"/>
          </a:xfrm>
          <a:prstGeom prst="rect">
            <a:avLst/>
          </a:prstGeom>
        </p:spPr>
      </p:pic>
    </p:spTree>
    <p:extLst>
      <p:ext uri="{BB962C8B-B14F-4D97-AF65-F5344CB8AC3E}">
        <p14:creationId xmlns:p14="http://schemas.microsoft.com/office/powerpoint/2010/main" val="898131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C991C-9B79-F935-DE74-C9157C882559}"/>
              </a:ext>
            </a:extLst>
          </p:cNvPr>
          <p:cNvSpPr>
            <a:spLocks noGrp="1"/>
          </p:cNvSpPr>
          <p:nvPr>
            <p:ph idx="1"/>
          </p:nvPr>
        </p:nvSpPr>
        <p:spPr>
          <a:xfrm>
            <a:off x="501329" y="412845"/>
            <a:ext cx="10703482" cy="5223681"/>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100" b="1" i="1"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Caustic ingestions</a:t>
            </a:r>
            <a:endParaRPr kumimoji="0" lang="ar-JO" sz="4100" b="1" i="1"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ar-JO" sz="4100" b="1" i="1" dirty="0">
              <a:solidFill>
                <a:srgbClr val="1F497D">
                  <a:lumMod val="60000"/>
                  <a:lumOff val="40000"/>
                </a:srgbClr>
              </a:solidFill>
              <a:latin typeface="Playfair Display"/>
              <a:ea typeface="Playfair Display"/>
              <a:cs typeface="Playfair Display"/>
              <a:sym typeface="Playfair Display"/>
            </a:endParaRPr>
          </a:p>
          <a:p>
            <a:pPr marL="0" marR="0" lvl="0" indent="-114300" algn="l" defTabSz="914400" rtl="0" eaLnBrk="1" fontAlgn="auto" latinLnBrk="0" hangingPunct="1">
              <a:lnSpc>
                <a:spcPct val="100000"/>
              </a:lnSpc>
              <a:spcBef>
                <a:spcPts val="0"/>
              </a:spcBef>
              <a:spcAft>
                <a:spcPts val="0"/>
              </a:spcAft>
              <a:buClrTx/>
              <a:buSzPts val="18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Gastric emptying is contraindicated.</a:t>
            </a:r>
          </a:p>
          <a:p>
            <a:pPr marL="0" marR="0" lvl="0" indent="-114300" algn="l" defTabSz="914400" rtl="0" eaLnBrk="1" fontAlgn="auto" latinLnBrk="0" hangingPunct="1">
              <a:lnSpc>
                <a:spcPct val="100000"/>
              </a:lnSpc>
              <a:spcBef>
                <a:spcPts val="0"/>
              </a:spcBef>
              <a:spcAft>
                <a:spcPts val="0"/>
              </a:spcAft>
              <a:buClrTx/>
              <a:buSzPts val="18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 Activated charcoal is not useful and may interfere with subsequent endoscopy.</a:t>
            </a:r>
          </a:p>
          <a:p>
            <a:pPr marL="0" marR="0" lvl="0" indent="-114300" algn="l" defTabSz="914400" rtl="0" eaLnBrk="1" fontAlgn="auto" latinLnBrk="0" hangingPunct="1">
              <a:lnSpc>
                <a:spcPct val="100000"/>
              </a:lnSpc>
              <a:spcBef>
                <a:spcPts val="0"/>
              </a:spcBef>
              <a:spcAft>
                <a:spcPts val="0"/>
              </a:spcAft>
              <a:buClrTx/>
              <a:buSzPts val="18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 Dilution with milk or water is contraindicated if any degree of airway compromise is present</a:t>
            </a:r>
          </a:p>
          <a:p>
            <a:pPr marL="0" marR="0" lvl="0" indent="-114300" algn="l" defTabSz="914400" rtl="0" eaLnBrk="1" fontAlgn="auto" latinLnBrk="0" hangingPunct="1">
              <a:lnSpc>
                <a:spcPct val="100000"/>
              </a:lnSpc>
              <a:spcBef>
                <a:spcPts val="0"/>
              </a:spcBef>
              <a:spcAft>
                <a:spcPts val="0"/>
              </a:spcAft>
              <a:buClrTx/>
              <a:buSzPts val="1800"/>
              <a:buFont typeface="Playfair Display"/>
              <a:buChar char="•"/>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sym typeface="Playfair Display"/>
              </a:rPr>
              <a:t>Do not attempt to neutralize the caustic agent. Neutralizing the caustic agent may generate excessive heat from the exothermic reaction of neutralization</a:t>
            </a:r>
            <a:endParaRPr kumimoji="0" lang="en-GB" sz="3200" b="1" i="1"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endParaRPr lang="en-US" dirty="0"/>
          </a:p>
        </p:txBody>
      </p:sp>
    </p:spTree>
    <p:extLst>
      <p:ext uri="{BB962C8B-B14F-4D97-AF65-F5344CB8AC3E}">
        <p14:creationId xmlns:p14="http://schemas.microsoft.com/office/powerpoint/2010/main" val="18819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2EE1B3-0B7A-E3D1-CFF1-1D0FE4E0FF63}"/>
              </a:ext>
            </a:extLst>
          </p:cNvPr>
          <p:cNvSpPr>
            <a:spLocks noGrp="1"/>
          </p:cNvSpPr>
          <p:nvPr>
            <p:ph idx="1"/>
          </p:nvPr>
        </p:nvSpPr>
        <p:spPr>
          <a:xfrm>
            <a:off x="637807" y="535675"/>
            <a:ext cx="10916385" cy="5018964"/>
          </a:xfrm>
        </p:spPr>
        <p:txBody>
          <a:bodyPr/>
          <a:lstStyle/>
          <a:p>
            <a:pPr marL="0" marR="0" lvl="0" indent="0" algn="l"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r>
              <a:rPr kumimoji="0" lang="en-GB"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Chemical burn (caustic burns)</a:t>
            </a:r>
            <a:r>
              <a:rPr kumimoji="0" lang="en-GB" sz="2800" b="1" i="0" u="none" strike="noStrike" kern="1200" cap="none" spc="0" normalizeH="0" baseline="0" noProof="0" dirty="0">
                <a:ln>
                  <a:noFill/>
                </a:ln>
                <a:solidFill>
                  <a:srgbClr val="FF0000"/>
                </a:solidFill>
                <a:effectLst/>
                <a:uLnTx/>
                <a:uFillTx/>
                <a:latin typeface="Playfair Display"/>
                <a:ea typeface="Playfair Display"/>
                <a:cs typeface="Playfair Display"/>
                <a:sym typeface="Playfair Display"/>
              </a:rPr>
              <a:t> </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destruction of the skin due to acute exposure to hazardous chemicals. Unlike other forms of burn, there is extensive and deeper damage due to prolonged exposure and continuous reaction of the chemical with tissues</a:t>
            </a:r>
            <a:endParaRPr kumimoji="0" lang="en-GB"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0"/>
              </a:spcBef>
              <a:spcAft>
                <a:spcPts val="0"/>
              </a:spcAft>
              <a:buClrTx/>
              <a:buSzPts val="1800"/>
              <a:buFont typeface="Arial" panose="020B0604020202020204" pitchFamily="34" charset="0"/>
              <a:buNone/>
              <a:tabLst/>
              <a:defRPr/>
            </a:pPr>
            <a:endParaRPr kumimoji="0" lang="en-GB"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GB"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Causes</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sym typeface="Playfair Display"/>
              </a:rPr>
              <a:t>Acids </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(Hydrochloric acid ,Nitric acid, Hydrofluoric acid, Chromic acid and Sulfuric acid)</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sym typeface="Playfair Display"/>
              </a:rPr>
              <a:t>Alkalis</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 (Sodium hydroxide, Potassium hydroxide, Calcium oxide, Metallic Sodium ,Metallic potassium and Sodium hypochlorite)</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sym typeface="Playfair Display"/>
              </a:rPr>
              <a:t> Inorganic</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 (Phosphorus, Cyanide)</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GB" sz="2400" b="1" i="0" u="none" strike="noStrike" kern="1200" cap="none" spc="0" normalizeH="0" baseline="0" noProof="0" dirty="0">
                <a:ln>
                  <a:noFill/>
                </a:ln>
                <a:solidFill>
                  <a:prstClr val="black"/>
                </a:solidFill>
                <a:effectLst/>
                <a:uLnTx/>
                <a:uFillTx/>
                <a:latin typeface="Calibri"/>
                <a:ea typeface="+mn-ea"/>
                <a:cs typeface="+mn-cs"/>
                <a:sym typeface="Playfair Display"/>
              </a:rPr>
              <a:t>Organic</a:t>
            </a:r>
            <a:r>
              <a:rPr kumimoji="0" lang="en-GB" sz="2400" b="0" i="0" u="none" strike="noStrike" kern="1200" cap="none" spc="0" normalizeH="0" baseline="0" noProof="0" dirty="0">
                <a:ln>
                  <a:noFill/>
                </a:ln>
                <a:solidFill>
                  <a:prstClr val="black"/>
                </a:solidFill>
                <a:effectLst/>
                <a:uLnTx/>
                <a:uFillTx/>
                <a:latin typeface="Calibri"/>
                <a:ea typeface="+mn-ea"/>
                <a:cs typeface="+mn-cs"/>
                <a:sym typeface="Playfair Display"/>
              </a:rPr>
              <a:t> (Phenol, Lysol, Cresol)</a:t>
            </a:r>
          </a:p>
          <a:p>
            <a:endParaRPr lang="en-US" dirty="0"/>
          </a:p>
        </p:txBody>
      </p:sp>
    </p:spTree>
    <p:extLst>
      <p:ext uri="{BB962C8B-B14F-4D97-AF65-F5344CB8AC3E}">
        <p14:creationId xmlns:p14="http://schemas.microsoft.com/office/powerpoint/2010/main" val="1696445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110B94-3981-5D8E-82ED-E57A2E5AD9BC}"/>
              </a:ext>
            </a:extLst>
          </p:cNvPr>
          <p:cNvSpPr>
            <a:spLocks noGrp="1"/>
          </p:cNvSpPr>
          <p:nvPr>
            <p:ph idx="1"/>
          </p:nvPr>
        </p:nvSpPr>
        <p:spPr>
          <a:xfrm>
            <a:off x="684212" y="685800"/>
            <a:ext cx="10848146" cy="5455693"/>
          </a:xfrm>
        </p:spPr>
        <p:txBody>
          <a:bodyPr>
            <a:normAutofit/>
          </a:bodyPr>
          <a:lstStyle/>
          <a:p>
            <a:r>
              <a:rPr kumimoji="0" lang="ar-JO" sz="40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       </a:t>
            </a:r>
            <a:r>
              <a:rPr kumimoji="0" lang="en-GB" sz="40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Endoscopy for Ingestions</a:t>
            </a:r>
            <a:r>
              <a:rPr kumimoji="0" lang="en-GB" sz="4000" b="1"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rPr>
              <a:t> </a:t>
            </a:r>
            <a:br>
              <a:rPr kumimoji="0" lang="en-GB" sz="4000" b="0"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rPr>
            </a:br>
            <a:endParaRPr kumimoji="0" lang="ar-JO" sz="4000" b="0"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endParaRPr>
          </a:p>
          <a:p>
            <a:pPr marL="457200" marR="0" lvl="0" indent="-323850" algn="l" defTabSz="914400" rtl="0" eaLnBrk="1" fontAlgn="auto" latinLnBrk="0" hangingPunct="1">
              <a:lnSpc>
                <a:spcPct val="100000"/>
              </a:lnSpc>
              <a:spcBef>
                <a:spcPts val="0"/>
              </a:spcBef>
              <a:spcAft>
                <a:spcPts val="0"/>
              </a:spcAft>
              <a:buClr>
                <a:srgbClr val="000000"/>
              </a:buClr>
              <a:buSzPts val="1500"/>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Perform esophagoscopy and gastroscopy on all patients with symptomatic ingestions and on patients who are asymptomatic but have a history of a significant ingestion of a substance with the potential to cause major injury</a:t>
            </a:r>
          </a:p>
          <a:p>
            <a:pPr marL="457200" marR="0" lvl="0" indent="-323850" algn="l" defTabSz="914400" rtl="0" eaLnBrk="1" fontAlgn="auto" latinLnBrk="0" hangingPunct="1">
              <a:lnSpc>
                <a:spcPct val="100000"/>
              </a:lnSpc>
              <a:spcBef>
                <a:spcPts val="0"/>
              </a:spcBef>
              <a:spcAft>
                <a:spcPts val="0"/>
              </a:spcAft>
              <a:buClr>
                <a:srgbClr val="000000"/>
              </a:buClr>
              <a:buSzPts val="1500"/>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Esophageal and gastric burns can result in stricture formation. </a:t>
            </a:r>
          </a:p>
          <a:p>
            <a:pPr marL="457200" marR="0" lvl="0" indent="-323850" algn="l" defTabSz="914400" rtl="0" eaLnBrk="1" fontAlgn="auto" latinLnBrk="0" hangingPunct="1">
              <a:lnSpc>
                <a:spcPct val="100000"/>
              </a:lnSpc>
              <a:spcBef>
                <a:spcPts val="0"/>
              </a:spcBef>
              <a:spcAft>
                <a:spcPts val="0"/>
              </a:spcAft>
              <a:buClr>
                <a:srgbClr val="000000"/>
              </a:buClr>
              <a:buSzPts val="1500"/>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Strictures can be treated with balloon catheters.</a:t>
            </a:r>
          </a:p>
          <a:p>
            <a:pPr marL="457200" marR="0" lvl="0" indent="-323850" algn="l" defTabSz="914400" rtl="0" eaLnBrk="1" fontAlgn="auto" latinLnBrk="0" hangingPunct="1">
              <a:lnSpc>
                <a:spcPct val="100000"/>
              </a:lnSpc>
              <a:spcBef>
                <a:spcPts val="0"/>
              </a:spcBef>
              <a:spcAft>
                <a:spcPts val="0"/>
              </a:spcAft>
              <a:buClr>
                <a:srgbClr val="000000"/>
              </a:buClr>
              <a:buSzPts val="1500"/>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For those who suffer a burn to the esophagus, endoscopy has to be repeated in 14-21 days to ensure that there is no stricture formation</a:t>
            </a:r>
            <a:r>
              <a:rPr kumimoji="0" lang="en-US" sz="28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 </a:t>
            </a:r>
          </a:p>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Playfair Display"/>
              <a:ea typeface="Playfair Display"/>
              <a:cs typeface="Playfair Display"/>
              <a:sym typeface="Playfair Display"/>
            </a:endParaRPr>
          </a:p>
          <a:p>
            <a:endParaRPr lang="en-US" dirty="0"/>
          </a:p>
        </p:txBody>
      </p:sp>
    </p:spTree>
    <p:extLst>
      <p:ext uri="{BB962C8B-B14F-4D97-AF65-F5344CB8AC3E}">
        <p14:creationId xmlns:p14="http://schemas.microsoft.com/office/powerpoint/2010/main" val="479059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D6FF5B-E49D-80DC-BF2C-EF6AE474D0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9621" y="4382765"/>
            <a:ext cx="3682169" cy="2475235"/>
          </a:xfrm>
          <a:prstGeom prst="rect">
            <a:avLst/>
          </a:prstGeom>
          <a:ln>
            <a:noFill/>
          </a:ln>
          <a:effectLst>
            <a:softEdge rad="112500"/>
          </a:effectLst>
        </p:spPr>
      </p:pic>
      <p:sp>
        <p:nvSpPr>
          <p:cNvPr id="3" name="Content Placeholder 2">
            <a:extLst>
              <a:ext uri="{FF2B5EF4-FFF2-40B4-BE49-F238E27FC236}">
                <a16:creationId xmlns:a16="http://schemas.microsoft.com/office/drawing/2014/main" id="{D00636D4-73F5-F7EC-950D-BAE9FC310B64}"/>
              </a:ext>
            </a:extLst>
          </p:cNvPr>
          <p:cNvSpPr>
            <a:spLocks noGrp="1"/>
          </p:cNvSpPr>
          <p:nvPr>
            <p:ph idx="1"/>
          </p:nvPr>
        </p:nvSpPr>
        <p:spPr>
          <a:xfrm>
            <a:off x="824781" y="692727"/>
            <a:ext cx="9810917" cy="4582236"/>
          </a:xfrm>
        </p:spPr>
        <p:txBody>
          <a:bodyP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MEDICATIONS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231F20"/>
                </a:solidFill>
                <a:effectLst/>
                <a:uLnTx/>
                <a:uFillTx/>
                <a:latin typeface="Proxima Nova"/>
                <a:ea typeface="+mn-ea"/>
                <a:cs typeface="+mn-cs"/>
              </a:rPr>
              <a:t>Analgesic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Pain control is essential to quality patient care</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Nonsteroidal anti-inflammatory drugs </a:t>
            </a:r>
            <a:r>
              <a:rPr kumimoji="0" lang="en-US" sz="2400" b="1" i="0" u="none" strike="noStrike" kern="1200" cap="none" spc="0" normalizeH="0" baseline="0" noProof="0" dirty="0">
                <a:ln>
                  <a:noFill/>
                </a:ln>
                <a:solidFill>
                  <a:prstClr val="black"/>
                </a:solidFill>
                <a:effectLst/>
                <a:uLnTx/>
                <a:uFillTx/>
                <a:latin typeface="Calibri"/>
                <a:ea typeface="+mn-ea"/>
                <a:cs typeface="+mn-cs"/>
              </a:rPr>
              <a:t>(NSAIDs) </a:t>
            </a:r>
            <a:r>
              <a:rPr kumimoji="0" lang="en-US" sz="2400" b="0" i="0" u="none" strike="noStrike" kern="1200" cap="none" spc="0" normalizeH="0" baseline="0" noProof="0" dirty="0">
                <a:ln>
                  <a:noFill/>
                </a:ln>
                <a:solidFill>
                  <a:prstClr val="black"/>
                </a:solidFill>
                <a:effectLst/>
                <a:uLnTx/>
                <a:uFillTx/>
                <a:latin typeface="Calibri"/>
                <a:ea typeface="+mn-ea"/>
                <a:cs typeface="+mn-cs"/>
              </a:rPr>
              <a:t>are most commonly used for the relief of mild to moderate pain.</a:t>
            </a:r>
            <a:endParaRPr kumimoji="0" lang="en-US" sz="2400" b="0" i="0" u="none" strike="noStrike" kern="1200" cap="none" spc="0" normalizeH="0" baseline="0" noProof="0" dirty="0">
              <a:ln>
                <a:noFill/>
              </a:ln>
              <a:solidFill>
                <a:srgbClr val="231F20"/>
              </a:solidFill>
              <a:effectLst/>
              <a:uLnTx/>
              <a:uFillTx/>
              <a:latin typeface="Proxima Nova"/>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Ibuprofen</a:t>
            </a:r>
            <a:r>
              <a:rPr kumimoji="0" lang="en-US" sz="2400" b="0" i="0" u="none" strike="noStrike" kern="1200" cap="none" spc="0" normalizeH="0" baseline="0" noProof="0" dirty="0">
                <a:ln>
                  <a:noFill/>
                </a:ln>
                <a:solidFill>
                  <a:prstClr val="black"/>
                </a:solidFill>
                <a:effectLst/>
                <a:uLnTx/>
                <a:uFillTx/>
                <a:latin typeface="Calibri"/>
                <a:ea typeface="+mn-ea"/>
                <a:cs typeface="+mn-cs"/>
              </a:rPr>
              <a:t> is the drug of choice in relieving mild to moderate pain.</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Acetaminophen with oxycodone </a:t>
            </a:r>
            <a:r>
              <a:rPr kumimoji="0" lang="en-US" sz="2400" b="0" i="0" u="none" strike="noStrike" kern="1200" cap="none" spc="0" normalizeH="0" baseline="0" noProof="0" dirty="0">
                <a:ln>
                  <a:noFill/>
                </a:ln>
                <a:solidFill>
                  <a:prstClr val="black"/>
                </a:solidFill>
                <a:effectLst/>
                <a:uLnTx/>
                <a:uFillTx/>
                <a:latin typeface="Calibri"/>
                <a:ea typeface="+mn-ea"/>
                <a:cs typeface="+mn-cs"/>
              </a:rPr>
              <a:t>is the drug of choice for aspirin-hypersensitive patients for the relief of mild to moderate pain.</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Morphine Sulfate </a:t>
            </a:r>
            <a:r>
              <a:rPr kumimoji="0" lang="en-US" sz="2400" b="0" i="0" u="none" strike="noStrike" kern="1200" cap="none" spc="0" normalizeH="0" baseline="0" noProof="0" dirty="0">
                <a:ln>
                  <a:noFill/>
                </a:ln>
                <a:solidFill>
                  <a:prstClr val="black"/>
                </a:solidFill>
                <a:effectLst/>
                <a:uLnTx/>
                <a:uFillTx/>
                <a:latin typeface="Calibri"/>
                <a:ea typeface="+mn-ea"/>
                <a:cs typeface="+mn-cs"/>
              </a:rPr>
              <a:t>is the drug of choice for narcotic analgesia. During the ED treatment of the acute burn, use it intravenously (preferred) or intramuscularly for moderate or severe pain.</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423662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7DC853-B7DF-208E-838E-416BEA8BBB39}"/>
              </a:ext>
            </a:extLst>
          </p:cNvPr>
          <p:cNvSpPr>
            <a:spLocks noGrp="1"/>
          </p:cNvSpPr>
          <p:nvPr>
            <p:ph idx="1"/>
          </p:nvPr>
        </p:nvSpPr>
        <p:spPr>
          <a:xfrm>
            <a:off x="684211" y="685800"/>
            <a:ext cx="10356828" cy="5387454"/>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black"/>
                </a:solidFill>
                <a:effectLst/>
                <a:uLnTx/>
                <a:uFillTx/>
                <a:latin typeface="Calibri"/>
                <a:ea typeface="+mn-ea"/>
                <a:cs typeface="+mn-cs"/>
              </a:rPr>
              <a:t>Antibiotics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Topical and ophthalmic antibiotics are used for dermal and ocular burns;</a:t>
            </a:r>
            <a:endParaRPr kumimoji="0" lang="en-US" sz="2400" b="1"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(1) </a:t>
            </a:r>
            <a:r>
              <a:rPr kumimoji="0" lang="en-US" sz="2400" b="1" i="0" u="none" strike="noStrike" kern="1200" cap="none" spc="0" normalizeH="0" baseline="0" noProof="0" dirty="0">
                <a:ln>
                  <a:noFill/>
                </a:ln>
                <a:solidFill>
                  <a:prstClr val="black"/>
                </a:solidFill>
                <a:effectLst/>
                <a:uLnTx/>
                <a:uFillTx/>
                <a:latin typeface="Calibri"/>
                <a:ea typeface="+mn-ea"/>
                <a:cs typeface="+mn-cs"/>
              </a:rPr>
              <a:t>Sliver sulfadiazine:  </a:t>
            </a:r>
            <a:r>
              <a:rPr kumimoji="0" lang="en-US" sz="2400" b="0" i="0" u="none" strike="noStrike" kern="1200" cap="none" spc="0" normalizeH="0" baseline="0" noProof="0" dirty="0">
                <a:ln>
                  <a:noFill/>
                </a:ln>
                <a:solidFill>
                  <a:prstClr val="black"/>
                </a:solidFill>
                <a:effectLst/>
                <a:uLnTx/>
                <a:uFillTx/>
                <a:latin typeface="Calibri"/>
                <a:ea typeface="+mn-ea"/>
                <a:cs typeface="+mn-cs"/>
              </a:rPr>
              <a:t>topically for dermal burns to prevent infection and useful in the prevention of infections from second or third-degree burns.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(2) </a:t>
            </a:r>
            <a:r>
              <a:rPr kumimoji="0" lang="en-US" sz="2400" b="1" i="0" u="none" strike="noStrike" kern="1200" cap="none" spc="0" normalizeH="0" baseline="0" noProof="0" dirty="0">
                <a:ln>
                  <a:noFill/>
                </a:ln>
                <a:solidFill>
                  <a:prstClr val="black"/>
                </a:solidFill>
                <a:effectLst/>
                <a:uLnTx/>
                <a:uFillTx/>
                <a:latin typeface="Calibri"/>
                <a:ea typeface="+mn-ea"/>
                <a:cs typeface="+mn-cs"/>
              </a:rPr>
              <a:t>Neomycin/polymyxin:  </a:t>
            </a:r>
            <a:r>
              <a:rPr kumimoji="0" lang="en-US" sz="2400" b="0" i="0" u="none" strike="noStrike" kern="1200" cap="none" spc="0" normalizeH="0" baseline="0" noProof="0" dirty="0">
                <a:ln>
                  <a:noFill/>
                </a:ln>
                <a:solidFill>
                  <a:prstClr val="black"/>
                </a:solidFill>
                <a:effectLst/>
                <a:uLnTx/>
                <a:uFillTx/>
                <a:latin typeface="Calibri"/>
                <a:ea typeface="+mn-ea"/>
                <a:cs typeface="+mn-cs"/>
              </a:rPr>
              <a:t>topically for dermal burns to prevent infection and useful in the prevention of infections from second- or third degree burns. Preferable for the face and visible areas.</a:t>
            </a:r>
            <a:br>
              <a:rPr kumimoji="0" lang="en-US" sz="2400" b="0" i="0" u="none" strike="noStrike" kern="1200" cap="none" spc="0" normalizeH="0" baseline="0" noProof="0" dirty="0">
                <a:ln>
                  <a:noFill/>
                </a:ln>
                <a:solidFill>
                  <a:prstClr val="black"/>
                </a:solidFill>
                <a:effectLst/>
                <a:uLnTx/>
                <a:uFillTx/>
                <a:latin typeface="Calibri"/>
                <a:ea typeface="+mn-ea"/>
                <a:cs typeface="+mn-cs"/>
              </a:rPr>
            </a:br>
            <a:r>
              <a:rPr kumimoji="0" lang="en-US" sz="2400" b="0" i="0" u="none" strike="noStrike" kern="1200" cap="none" spc="0" normalizeH="0" baseline="0" noProof="0" dirty="0">
                <a:ln>
                  <a:noFill/>
                </a:ln>
                <a:solidFill>
                  <a:prstClr val="black"/>
                </a:solidFill>
                <a:effectLst/>
                <a:uLnTx/>
                <a:uFillTx/>
                <a:latin typeface="Calibri"/>
                <a:ea typeface="+mn-ea"/>
                <a:cs typeface="+mn-cs"/>
              </a:rPr>
              <a:t>(3) </a:t>
            </a:r>
            <a:r>
              <a:rPr kumimoji="0" lang="en-US" sz="2400" b="1" i="0" u="none" strike="noStrike" kern="1200" cap="none" spc="0" normalizeH="0" baseline="0" noProof="0" dirty="0">
                <a:ln>
                  <a:noFill/>
                </a:ln>
                <a:solidFill>
                  <a:prstClr val="black"/>
                </a:solidFill>
                <a:effectLst/>
                <a:uLnTx/>
                <a:uFillTx/>
                <a:latin typeface="Calibri"/>
                <a:ea typeface="+mn-ea"/>
                <a:cs typeface="+mn-cs"/>
              </a:rPr>
              <a:t>Erythromycin </a:t>
            </a:r>
            <a:r>
              <a:rPr kumimoji="0" lang="en-US" sz="2400" b="1" i="0" u="none" strike="noStrike" kern="1200" cap="none" spc="0" normalizeH="0" baseline="0" noProof="0" dirty="0" err="1">
                <a:ln>
                  <a:noFill/>
                </a:ln>
                <a:solidFill>
                  <a:prstClr val="black"/>
                </a:solidFill>
                <a:effectLst/>
                <a:uLnTx/>
                <a:uFillTx/>
                <a:latin typeface="Calibri"/>
                <a:ea typeface="+mn-ea"/>
                <a:cs typeface="+mn-cs"/>
              </a:rPr>
              <a:t>Opththalmic</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0" i="0" u="none" strike="noStrike" kern="1200" cap="none" spc="0" normalizeH="0" baseline="0" noProof="0" dirty="0">
                <a:ln>
                  <a:noFill/>
                </a:ln>
                <a:solidFill>
                  <a:prstClr val="black"/>
                </a:solidFill>
                <a:effectLst/>
                <a:uLnTx/>
                <a:uFillTx/>
                <a:latin typeface="Calibri"/>
                <a:ea typeface="+mn-ea"/>
                <a:cs typeface="+mn-cs"/>
              </a:rPr>
              <a:t>prophylactically to prevent infections following ocular burns.</a:t>
            </a:r>
          </a:p>
          <a:p>
            <a:endParaRPr lang="en-US" dirty="0"/>
          </a:p>
        </p:txBody>
      </p:sp>
    </p:spTree>
    <p:extLst>
      <p:ext uri="{BB962C8B-B14F-4D97-AF65-F5344CB8AC3E}">
        <p14:creationId xmlns:p14="http://schemas.microsoft.com/office/powerpoint/2010/main" val="376649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40E402-4C62-410C-83A0-4CA82BA13EA4}"/>
              </a:ext>
            </a:extLst>
          </p:cNvPr>
          <p:cNvSpPr>
            <a:spLocks noGrp="1"/>
          </p:cNvSpPr>
          <p:nvPr>
            <p:ph idx="1"/>
          </p:nvPr>
        </p:nvSpPr>
        <p:spPr>
          <a:xfrm>
            <a:off x="342105" y="371902"/>
            <a:ext cx="11507789" cy="5687704"/>
          </a:xfrm>
        </p:spPr>
        <p:txBody>
          <a:bodyPr>
            <a:normAutofit fontScale="6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black"/>
                </a:solidFill>
                <a:effectLst/>
                <a:uLnTx/>
                <a:uFillTx/>
                <a:latin typeface="Calibri"/>
                <a:ea typeface="+mn-ea"/>
                <a:cs typeface="+mn-cs"/>
              </a:rPr>
              <a:t>FOLLOW UP</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ar-JO" sz="1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ar-JO" sz="1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endParaRPr kumimoji="0" lang="ar-JO" sz="16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GB" sz="3400" b="1" i="0" u="none" strike="noStrike" kern="1200" cap="none" spc="0" normalizeH="0" baseline="0" noProof="0" dirty="0">
                <a:ln>
                  <a:noFill/>
                </a:ln>
                <a:solidFill>
                  <a:prstClr val="black"/>
                </a:solidFill>
                <a:effectLst/>
                <a:uLnTx/>
                <a:uFillTx/>
                <a:latin typeface="Calibri"/>
                <a:ea typeface="+mn-ea"/>
                <a:cs typeface="+mn-cs"/>
              </a:rPr>
              <a:t>Outpatient Care: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prstClr val="black"/>
                </a:solidFill>
                <a:effectLst/>
                <a:uLnTx/>
                <a:uFillTx/>
                <a:latin typeface="Calibri"/>
                <a:ea typeface="+mn-ea"/>
                <a:cs typeface="+mn-cs"/>
              </a:rPr>
              <a:t>Dermal burns treated on an outpatient basis should be rechecked every 2-3 days.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prstClr val="black"/>
                </a:solidFill>
                <a:effectLst/>
                <a:uLnTx/>
                <a:uFillTx/>
                <a:latin typeface="Calibri"/>
                <a:ea typeface="+mn-ea"/>
                <a:cs typeface="+mn-cs"/>
              </a:rPr>
              <a:t>Any ocular burns treated on an outpatient basis should be rechecked in 24 hours.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prstClr val="black"/>
                </a:solidFill>
                <a:effectLst/>
                <a:uLnTx/>
                <a:uFillTx/>
                <a:latin typeface="Calibri"/>
                <a:ea typeface="+mn-ea"/>
                <a:cs typeface="+mn-cs"/>
              </a:rPr>
              <a:t>Endoscopic examination of all transmucosal or transmural oesophageal burns should be repeated in 2-3 weeks</a:t>
            </a:r>
            <a:br>
              <a:rPr kumimoji="0" lang="en-GB" sz="3400" b="0" i="0" u="none" strike="noStrike" kern="1200" cap="none" spc="0" normalizeH="0" baseline="0" noProof="0" dirty="0">
                <a:ln>
                  <a:noFill/>
                </a:ln>
                <a:solidFill>
                  <a:prstClr val="black"/>
                </a:solidFill>
                <a:effectLst/>
                <a:uLnTx/>
                <a:uFillTx/>
                <a:latin typeface="Calibri"/>
                <a:ea typeface="+mn-ea"/>
                <a:cs typeface="+mn-cs"/>
              </a:rPr>
            </a:br>
            <a:br>
              <a:rPr kumimoji="0" lang="en-GB" sz="3400" b="0" i="0" u="none" strike="noStrike" kern="1200" cap="none" spc="0" normalizeH="0" baseline="0" noProof="0" dirty="0">
                <a:ln>
                  <a:noFill/>
                </a:ln>
                <a:solidFill>
                  <a:prstClr val="black"/>
                </a:solidFill>
                <a:effectLst/>
                <a:uLnTx/>
                <a:uFillTx/>
                <a:latin typeface="Calibri"/>
                <a:ea typeface="+mn-ea"/>
                <a:cs typeface="+mn-cs"/>
              </a:rPr>
            </a:br>
            <a:endParaRPr kumimoji="0" lang="en-GB" sz="3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GB" sz="3400" b="1" i="0" u="none" strike="noStrike" kern="1200" cap="none" spc="0" normalizeH="0" baseline="0" noProof="0" dirty="0">
                <a:ln>
                  <a:noFill/>
                </a:ln>
                <a:solidFill>
                  <a:prstClr val="black"/>
                </a:solidFill>
                <a:effectLst/>
                <a:uLnTx/>
                <a:uFillTx/>
                <a:latin typeface="Calibri"/>
                <a:ea typeface="+mn-ea"/>
                <a:cs typeface="+mn-cs"/>
              </a:rPr>
              <a:t>Inpatient Care: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prstClr val="black"/>
                </a:solidFill>
                <a:effectLst/>
                <a:uLnTx/>
                <a:uFillTx/>
                <a:latin typeface="Calibri"/>
                <a:ea typeface="+mn-ea"/>
                <a:cs typeface="+mn-cs"/>
              </a:rPr>
              <a:t>Admission is recommended for large surface area or circumferential dermal burns, for burns by substances with systemic toxicity, or for pain control.</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prstClr val="black"/>
                </a:solidFill>
                <a:effectLst/>
                <a:uLnTx/>
                <a:uFillTx/>
                <a:latin typeface="Calibri"/>
                <a:ea typeface="+mn-ea"/>
                <a:cs typeface="+mn-cs"/>
              </a:rPr>
              <a:t>Following caustic ingestions, admission is recommended for any patient with oral burns; any patient who is symptomatic; or any patient who ingested a strong acid, or base, hydrofluoric acid, or other highly caustic substance.</a:t>
            </a:r>
            <a:endParaRPr kumimoji="0" lang="ar-JO" sz="3400" b="0" i="0" u="none" strike="noStrike" kern="1200" cap="none" spc="0" normalizeH="0" baseline="0" noProof="0" dirty="0">
              <a:ln>
                <a:noFill/>
              </a:ln>
              <a:solidFill>
                <a:srgbClr val="4F81BD"/>
              </a:solidFill>
              <a:effectLst/>
              <a:uLnTx/>
              <a:uFillTx/>
              <a:latin typeface="Calibri"/>
              <a:ea typeface="+mn-ea"/>
              <a:cs typeface="Arial" panose="020B0604020202020204" pitchFamily="34" charset="0"/>
            </a:endParaRPr>
          </a:p>
          <a:p>
            <a:endParaRPr lang="en-US" dirty="0"/>
          </a:p>
        </p:txBody>
      </p:sp>
    </p:spTree>
    <p:extLst>
      <p:ext uri="{BB962C8B-B14F-4D97-AF65-F5344CB8AC3E}">
        <p14:creationId xmlns:p14="http://schemas.microsoft.com/office/powerpoint/2010/main" val="1585770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46B31-AE97-5DCC-EB4F-4C2B037694E0}"/>
              </a:ext>
            </a:extLst>
          </p:cNvPr>
          <p:cNvSpPr>
            <a:spLocks noGrp="1"/>
          </p:cNvSpPr>
          <p:nvPr>
            <p:ph idx="1"/>
          </p:nvPr>
        </p:nvSpPr>
        <p:spPr>
          <a:xfrm>
            <a:off x="684211" y="685799"/>
            <a:ext cx="9920099" cy="6288207"/>
          </a:xfrm>
        </p:spPr>
        <p:txBody>
          <a:bodyPr>
            <a:normAutofit fontScale="925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300" b="1" i="0" u="none" strike="noStrike" kern="1200" cap="none" spc="0" normalizeH="0" baseline="0" noProof="0" dirty="0">
                <a:ln>
                  <a:noFill/>
                </a:ln>
                <a:solidFill>
                  <a:prstClr val="black"/>
                </a:solidFill>
                <a:effectLst/>
                <a:uLnTx/>
                <a:uFillTx/>
                <a:latin typeface="Calibri"/>
                <a:ea typeface="+mn-ea"/>
                <a:cs typeface="+mn-cs"/>
              </a:rPr>
              <a:t>COMPLICATIONS</a:t>
            </a:r>
            <a:endParaRPr kumimoji="0" lang="ar-JO" sz="43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JO" sz="4000" b="1"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111111"/>
                </a:solidFill>
                <a:effectLst/>
                <a:uLnTx/>
                <a:uFillTx/>
                <a:latin typeface="Calibri"/>
                <a:ea typeface="+mn-ea"/>
                <a:cs typeface="+mn-cs"/>
              </a:rPr>
              <a:t>Bacterial infection</a:t>
            </a:r>
            <a:r>
              <a:rPr kumimoji="0" lang="en-US" sz="2600" b="0" i="0" u="none" strike="noStrike" kern="1200" cap="none" spc="0" normalizeH="0" baseline="0" noProof="0" dirty="0">
                <a:ln>
                  <a:noFill/>
                </a:ln>
                <a:solidFill>
                  <a:srgbClr val="111111"/>
                </a:solidFill>
                <a:effectLst/>
                <a:uLnTx/>
                <a:uFillTx/>
                <a:latin typeface="Calibri"/>
                <a:ea typeface="+mn-ea"/>
                <a:cs typeface="+mn-cs"/>
              </a:rPr>
              <a:t>, which may lead to a bloodstream infection (sepsis)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a:ea typeface="+mn-ea"/>
                <a:cs typeface="+mn-cs"/>
              </a:rPr>
              <a:t>Fluid loss</a:t>
            </a:r>
            <a:r>
              <a:rPr kumimoji="0" lang="en-US" sz="2600" b="0" i="0" u="none" strike="noStrike" kern="1200" cap="none" spc="0" normalizeH="0" baseline="0" noProof="0" dirty="0">
                <a:ln>
                  <a:noFill/>
                </a:ln>
                <a:solidFill>
                  <a:srgbClr val="111111"/>
                </a:solidFill>
                <a:effectLst/>
                <a:uLnTx/>
                <a:uFillTx/>
                <a:latin typeface="Calibri"/>
                <a:ea typeface="+mn-ea"/>
                <a:cs typeface="+mn-cs"/>
              </a:rPr>
              <a:t>, including low blood volume (hypovolemia)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Many people have </a:t>
            </a:r>
            <a:r>
              <a:rPr kumimoji="0" lang="en-GB" sz="2600" b="1" i="0" u="none" strike="noStrike" kern="1200" cap="none" spc="0" normalizeH="0" baseline="0" noProof="0" dirty="0">
                <a:ln>
                  <a:noFill/>
                </a:ln>
                <a:solidFill>
                  <a:prstClr val="black"/>
                </a:solidFill>
                <a:effectLst/>
                <a:uLnTx/>
                <a:uFillTx/>
                <a:latin typeface="Calibri"/>
                <a:ea typeface="+mn-ea"/>
                <a:cs typeface="+mn-cs"/>
              </a:rPr>
              <a:t>pain and scarring.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Burns in the eye can lead to </a:t>
            </a:r>
            <a:r>
              <a:rPr kumimoji="0" lang="en-GB" sz="2600" b="1" i="0" u="none" strike="noStrike" kern="1200" cap="none" spc="0" normalizeH="0" baseline="0" noProof="0" dirty="0">
                <a:ln>
                  <a:noFill/>
                </a:ln>
                <a:solidFill>
                  <a:prstClr val="black"/>
                </a:solidFill>
                <a:effectLst/>
                <a:uLnTx/>
                <a:uFillTx/>
                <a:latin typeface="Calibri"/>
                <a:ea typeface="+mn-ea"/>
                <a:cs typeface="+mn-cs"/>
              </a:rPr>
              <a:t>blindness.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Swallowing harmful chemicals can lead to problems in your gastrointestinal tract, potentially leading to permanent disability.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Some acid burns can cause </a:t>
            </a:r>
            <a:r>
              <a:rPr kumimoji="0" lang="en-GB" sz="2600" b="1" i="0" u="none" strike="noStrike" kern="1200" cap="none" spc="0" normalizeH="0" baseline="0" noProof="0" dirty="0">
                <a:ln>
                  <a:noFill/>
                </a:ln>
                <a:solidFill>
                  <a:prstClr val="black"/>
                </a:solidFill>
                <a:effectLst/>
                <a:uLnTx/>
                <a:uFillTx/>
                <a:latin typeface="Calibri"/>
                <a:ea typeface="+mn-ea"/>
                <a:cs typeface="+mn-cs"/>
              </a:rPr>
              <a:t>the loss of fingers or toes.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600" b="0" i="0" u="none" strike="noStrike" kern="1200" cap="none" spc="0" normalizeH="0" baseline="0" noProof="0" dirty="0">
                <a:ln>
                  <a:noFill/>
                </a:ln>
                <a:solidFill>
                  <a:prstClr val="black"/>
                </a:solidFill>
                <a:effectLst/>
                <a:uLnTx/>
                <a:uFillTx/>
                <a:latin typeface="Calibri"/>
                <a:ea typeface="+mn-ea"/>
                <a:cs typeface="+mn-cs"/>
              </a:rPr>
              <a:t>Burns can cause </a:t>
            </a:r>
            <a:r>
              <a:rPr kumimoji="0" lang="en-GB" sz="2600" b="1" i="0" u="none" strike="noStrike" kern="1200" cap="none" spc="0" normalizeH="0" baseline="0" noProof="0" dirty="0">
                <a:ln>
                  <a:noFill/>
                </a:ln>
                <a:solidFill>
                  <a:prstClr val="black"/>
                </a:solidFill>
                <a:effectLst/>
                <a:uLnTx/>
                <a:uFillTx/>
                <a:latin typeface="Calibri"/>
                <a:ea typeface="+mn-ea"/>
                <a:cs typeface="+mn-cs"/>
              </a:rPr>
              <a:t>emotional issues </a:t>
            </a:r>
            <a:r>
              <a:rPr kumimoji="0" lang="en-GB" sz="2600" b="0" i="0" u="none" strike="noStrike" kern="1200" cap="none" spc="0" normalizeH="0" baseline="0" noProof="0" dirty="0">
                <a:ln>
                  <a:noFill/>
                </a:ln>
                <a:solidFill>
                  <a:prstClr val="black"/>
                </a:solidFill>
                <a:effectLst/>
                <a:uLnTx/>
                <a:uFillTx/>
                <a:latin typeface="Calibri"/>
                <a:ea typeface="+mn-ea"/>
                <a:cs typeface="+mn-cs"/>
              </a:rPr>
              <a:t>including anxiety, depression, and insomnia.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Bone and joint problems, such as when scar tissue causes the shortening and tightening of skin, muscles or tendons </a:t>
            </a:r>
            <a:r>
              <a:rPr kumimoji="0" lang="en-US" sz="2600" b="1" i="0" u="none" strike="noStrike" kern="1200" cap="none" spc="0" normalizeH="0" baseline="0" noProof="0" dirty="0">
                <a:ln>
                  <a:noFill/>
                </a:ln>
                <a:solidFill>
                  <a:prstClr val="black"/>
                </a:solidFill>
                <a:effectLst/>
                <a:uLnTx/>
                <a:uFillTx/>
                <a:latin typeface="Calibri"/>
                <a:ea typeface="+mn-ea"/>
                <a:cs typeface="+mn-cs"/>
              </a:rPr>
              <a:t>(contractures).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rPr>
              <a:t>Complication due to absorption of some chemical may cause renal failure, CVS and neurological complications.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br>
              <a:rPr kumimoji="0" lang="en-GB" sz="2600" b="0" i="0" u="none" strike="noStrike" kern="1200" cap="none" spc="0" normalizeH="0" baseline="0" noProof="0" dirty="0">
                <a:ln>
                  <a:noFill/>
                </a:ln>
                <a:solidFill>
                  <a:prstClr val="black"/>
                </a:solidFill>
                <a:effectLst/>
                <a:uLnTx/>
                <a:uFillTx/>
                <a:latin typeface="Calibri"/>
                <a:ea typeface="+mn-ea"/>
                <a:cs typeface="+mn-cs"/>
              </a:rPr>
            </a:br>
            <a:endParaRPr kumimoji="0" lang="en-GB"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116648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86B4E-4479-C7D6-D8EA-2BA508DD558A}"/>
              </a:ext>
            </a:extLst>
          </p:cNvPr>
          <p:cNvSpPr>
            <a:spLocks noGrp="1"/>
          </p:cNvSpPr>
          <p:nvPr>
            <p:ph idx="1"/>
          </p:nvPr>
        </p:nvSpPr>
        <p:spPr>
          <a:xfrm>
            <a:off x="576392" y="194481"/>
            <a:ext cx="11039215" cy="4063621"/>
          </a:xfrm>
        </p:spPr>
        <p:txBody>
          <a:bodyPr/>
          <a:lstStyle/>
          <a:p>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OCULAR AND PERIOCULAR BURNS</a:t>
            </a:r>
            <a:r>
              <a:rPr kumimoji="0" lang="ar-JO"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2800" b="0" i="0" u="none" strike="noStrike" kern="1200" cap="none" spc="0" normalizeH="0" baseline="0" noProof="0" dirty="0">
                <a:ln>
                  <a:noFill/>
                </a:ln>
                <a:solidFill>
                  <a:prstClr val="black"/>
                </a:solidFill>
                <a:effectLst/>
                <a:uLnTx/>
                <a:uFillTx/>
                <a:latin typeface="Calibri"/>
                <a:ea typeface="+mn-ea"/>
                <a:cs typeface="+mn-cs"/>
              </a:rPr>
              <a:t>Loss of vision. Conjunctival inflammation. Corneal Abrasions. Cornea Scarring.</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Deformity of the face with facial nerve injury causing dropping of angle of the mouth.</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Scar formation and face deformity, tightness of nose opening and all face loss of ears after 3</a:t>
            </a:r>
            <a:r>
              <a:rPr kumimoji="0" lang="en-US" sz="2800" b="0" i="0" u="none" strike="noStrike" kern="1200" cap="none" spc="0" normalizeH="0" baseline="30000" noProof="0" dirty="0">
                <a:ln>
                  <a:noFill/>
                </a:ln>
                <a:solidFill>
                  <a:prstClr val="black"/>
                </a:solidFill>
                <a:effectLst/>
                <a:uLnTx/>
                <a:uFillTx/>
                <a:latin typeface="Calibri"/>
                <a:ea typeface="+mn-ea"/>
                <a:cs typeface="+mn-cs"/>
              </a:rPr>
              <a:t>rd</a:t>
            </a:r>
            <a:r>
              <a:rPr kumimoji="0" lang="en-US" sz="2800" b="0" i="0" u="none" strike="noStrike" kern="1200" cap="none" spc="0" normalizeH="0" baseline="0" noProof="0" dirty="0">
                <a:ln>
                  <a:noFill/>
                </a:ln>
                <a:solidFill>
                  <a:prstClr val="black"/>
                </a:solidFill>
                <a:effectLst/>
                <a:uLnTx/>
                <a:uFillTx/>
                <a:latin typeface="Calibri"/>
                <a:ea typeface="+mn-ea"/>
                <a:cs typeface="+mn-cs"/>
              </a:rPr>
              <a:t> degree burn. </a:t>
            </a:r>
            <a:endParaRPr lang="en-US" sz="2800" dirty="0"/>
          </a:p>
        </p:txBody>
      </p:sp>
      <p:pic>
        <p:nvPicPr>
          <p:cNvPr id="4" name="Picture 3">
            <a:extLst>
              <a:ext uri="{FF2B5EF4-FFF2-40B4-BE49-F238E27FC236}">
                <a16:creationId xmlns:a16="http://schemas.microsoft.com/office/drawing/2014/main" id="{8C06DC1E-D3F9-D6D6-E57D-636EE3677C9D}"/>
              </a:ext>
            </a:extLst>
          </p:cNvPr>
          <p:cNvPicPr>
            <a:picLocks noChangeAspect="1"/>
          </p:cNvPicPr>
          <p:nvPr/>
        </p:nvPicPr>
        <p:blipFill>
          <a:blip r:embed="rId2"/>
          <a:stretch>
            <a:fillRect/>
          </a:stretch>
        </p:blipFill>
        <p:spPr>
          <a:xfrm>
            <a:off x="63492" y="4548649"/>
            <a:ext cx="3456732" cy="2176461"/>
          </a:xfrm>
          <a:prstGeom prst="rect">
            <a:avLst/>
          </a:prstGeom>
        </p:spPr>
      </p:pic>
      <p:pic>
        <p:nvPicPr>
          <p:cNvPr id="6" name="Picture 5">
            <a:extLst>
              <a:ext uri="{FF2B5EF4-FFF2-40B4-BE49-F238E27FC236}">
                <a16:creationId xmlns:a16="http://schemas.microsoft.com/office/drawing/2014/main" id="{1A72C3ED-A513-6E25-3713-368DCB7BF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1985" y="4336930"/>
            <a:ext cx="4021350" cy="2309351"/>
          </a:xfrm>
          <a:prstGeom prst="rect">
            <a:avLst/>
          </a:prstGeom>
          <a:ln>
            <a:noFill/>
          </a:ln>
          <a:effectLst>
            <a:softEdge rad="112500"/>
          </a:effectLst>
        </p:spPr>
      </p:pic>
      <p:pic>
        <p:nvPicPr>
          <p:cNvPr id="8" name="Picture 7">
            <a:extLst>
              <a:ext uri="{FF2B5EF4-FFF2-40B4-BE49-F238E27FC236}">
                <a16:creationId xmlns:a16="http://schemas.microsoft.com/office/drawing/2014/main" id="{EB97623B-8ADD-14B7-197C-AC21DBC7C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725" y="3857182"/>
            <a:ext cx="2170494" cy="3000818"/>
          </a:xfrm>
          <a:prstGeom prst="rect">
            <a:avLst/>
          </a:prstGeom>
          <a:ln>
            <a:noFill/>
          </a:ln>
          <a:effectLst>
            <a:softEdge rad="112500"/>
          </a:effectLst>
        </p:spPr>
      </p:pic>
    </p:spTree>
    <p:extLst>
      <p:ext uri="{BB962C8B-B14F-4D97-AF65-F5344CB8AC3E}">
        <p14:creationId xmlns:p14="http://schemas.microsoft.com/office/powerpoint/2010/main" val="915782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6AD043-D402-E210-2938-A6BF493C3BD7}"/>
              </a:ext>
            </a:extLst>
          </p:cNvPr>
          <p:cNvSpPr>
            <a:spLocks noGrp="1"/>
          </p:cNvSpPr>
          <p:nvPr>
            <p:ph idx="1"/>
          </p:nvPr>
        </p:nvSpPr>
        <p:spPr>
          <a:xfrm>
            <a:off x="629620" y="245660"/>
            <a:ext cx="11353115" cy="416256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1F497D"/>
                </a:solidFill>
                <a:effectLst/>
                <a:uLnTx/>
                <a:uFillTx/>
                <a:latin typeface="Calibri"/>
                <a:ea typeface="+mn-ea"/>
                <a:cs typeface="+mn-cs"/>
              </a:rPr>
              <a:t>Complications due to</a:t>
            </a:r>
            <a:r>
              <a:rPr kumimoji="0" lang="en-US" sz="4000" b="1" i="1" u="none" strike="noStrike" kern="1200" cap="none" spc="0" normalizeH="0" baseline="0" noProof="0" dirty="0">
                <a:ln>
                  <a:noFill/>
                </a:ln>
                <a:solidFill>
                  <a:srgbClr val="1F497D"/>
                </a:solidFill>
                <a:effectLst/>
                <a:uLnTx/>
                <a:uFillTx/>
                <a:latin typeface="Calibri"/>
                <a:ea typeface="+mn-ea"/>
                <a:cs typeface="+mn-cs"/>
              </a:rPr>
              <a:t> Caustic ingestions</a:t>
            </a:r>
            <a:r>
              <a:rPr kumimoji="0" lang="en-GB" sz="4000" b="1" i="0" u="none" strike="noStrike" kern="1200" cap="none" spc="0" normalizeH="0" baseline="0" noProof="0" dirty="0">
                <a:ln>
                  <a:noFill/>
                </a:ln>
                <a:solidFill>
                  <a:srgbClr val="1F497D"/>
                </a:solidFill>
                <a:effectLst/>
                <a:uLnTx/>
                <a:uFillTx/>
                <a:latin typeface="Calibri"/>
                <a:ea typeface="+mn-ea"/>
                <a:cs typeface="+mn-cs"/>
              </a:rPr>
              <a:t>:</a:t>
            </a:r>
            <a:endParaRPr kumimoji="0" lang="ar-JO" sz="4000" b="1" i="0" u="none" strike="noStrike" kern="1200" cap="none" spc="0" normalizeH="0" baseline="0" noProof="0" dirty="0">
              <a:ln>
                <a:noFill/>
              </a:ln>
              <a:solidFill>
                <a:srgbClr val="1F497D"/>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1F497D"/>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800" b="0" i="0" u="none" strike="noStrike" kern="1200" cap="none" spc="0" normalizeH="0" baseline="0" noProof="0" dirty="0">
                <a:ln>
                  <a:noFill/>
                </a:ln>
                <a:solidFill>
                  <a:srgbClr val="202124"/>
                </a:solidFill>
                <a:effectLst/>
                <a:uLnTx/>
                <a:uFillTx/>
                <a:latin typeface="Calibri"/>
                <a:ea typeface="+mn-ea"/>
                <a:cs typeface="+mn-cs"/>
              </a:rPr>
              <a:t>Burns and ulcers in the oral mucosa, oesophagus, stomach, and upper digestive tract if swallowed.</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Oesophageal lesions can result in future stricture formation</a:t>
            </a:r>
            <a:endParaRPr lang="en-US" sz="2800" dirty="0"/>
          </a:p>
        </p:txBody>
      </p:sp>
      <p:pic>
        <p:nvPicPr>
          <p:cNvPr id="4" name="Picture 3">
            <a:extLst>
              <a:ext uri="{FF2B5EF4-FFF2-40B4-BE49-F238E27FC236}">
                <a16:creationId xmlns:a16="http://schemas.microsoft.com/office/drawing/2014/main" id="{FDD32A1C-5295-8B36-FD25-51D0F20F39FA}"/>
              </a:ext>
            </a:extLst>
          </p:cNvPr>
          <p:cNvPicPr>
            <a:picLocks noChangeAspect="1"/>
          </p:cNvPicPr>
          <p:nvPr/>
        </p:nvPicPr>
        <p:blipFill>
          <a:blip r:embed="rId2"/>
          <a:stretch>
            <a:fillRect/>
          </a:stretch>
        </p:blipFill>
        <p:spPr>
          <a:xfrm rot="5400000">
            <a:off x="5036211" y="2995871"/>
            <a:ext cx="3037404" cy="4686855"/>
          </a:xfrm>
          <a:prstGeom prst="rect">
            <a:avLst/>
          </a:prstGeom>
          <a:ln>
            <a:noFill/>
          </a:ln>
          <a:effectLst>
            <a:softEdge rad="112500"/>
          </a:effectLst>
        </p:spPr>
      </p:pic>
    </p:spTree>
    <p:extLst>
      <p:ext uri="{BB962C8B-B14F-4D97-AF65-F5344CB8AC3E}">
        <p14:creationId xmlns:p14="http://schemas.microsoft.com/office/powerpoint/2010/main" val="172685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49F506-CB84-6D04-FABD-0CEF068DB610}"/>
              </a:ext>
            </a:extLst>
          </p:cNvPr>
          <p:cNvSpPr>
            <a:spLocks noGrp="1"/>
          </p:cNvSpPr>
          <p:nvPr>
            <p:ph idx="1"/>
          </p:nvPr>
        </p:nvSpPr>
        <p:spPr>
          <a:xfrm>
            <a:off x="411256" y="368489"/>
            <a:ext cx="10930034" cy="4981433"/>
          </a:xfrm>
        </p:spPr>
        <p:txBody>
          <a:bodyPr/>
          <a:lstStyle/>
          <a:p>
            <a:pPr marL="0" marR="0" lvl="0" indent="0" algn="l" defTabSz="914400" rtl="0" eaLnBrk="1" fontAlgn="auto" latinLnBrk="0" hangingPunct="1">
              <a:lnSpc>
                <a:spcPct val="90000"/>
              </a:lnSpc>
              <a:spcBef>
                <a:spcPts val="0"/>
              </a:spcBef>
              <a:spcAft>
                <a:spcPts val="0"/>
              </a:spcAft>
              <a:buClr>
                <a:srgbClr val="000000"/>
              </a:buClr>
              <a:buSzPts val="4000"/>
              <a:buFont typeface="Arial" panose="020B0604020202020204"/>
              <a:buNone/>
              <a:tabLst/>
              <a:defRPr/>
            </a:pPr>
            <a:r>
              <a:rPr kumimoji="0" lang="en-US"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Epidemiology</a:t>
            </a:r>
            <a:endParaRPr kumimoji="0" lang="ar-JO"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0"/>
              </a:spcBef>
              <a:spcAft>
                <a:spcPts val="0"/>
              </a:spcAft>
              <a:buClr>
                <a:srgbClr val="000000"/>
              </a:buClr>
              <a:buSzPts val="4000"/>
              <a:buFont typeface="Arial" panose="020B0604020202020204"/>
              <a:buNone/>
              <a:tabLst/>
              <a:defRPr/>
            </a:pPr>
            <a:endParaRPr kumimoji="0" lang="en-US" sz="2800" b="0" i="0" u="none" strike="noStrike" kern="1200" cap="none" spc="0" normalizeH="0" baseline="0" noProof="0" dirty="0">
              <a:ln>
                <a:noFill/>
              </a:ln>
              <a:solidFill>
                <a:srgbClr val="F4CCCC"/>
              </a:solidFill>
              <a:effectLst/>
              <a:uLnTx/>
              <a:uFillTx/>
              <a:latin typeface="Playfair Display"/>
              <a:ea typeface="Playfair Display"/>
              <a:cs typeface="Playfair Display"/>
              <a:sym typeface="Playfair Display"/>
            </a:endParaRPr>
          </a:p>
          <a:p>
            <a:pPr marL="228600" marR="0" lvl="0" indent="-144780" algn="l" defTabSz="914400" rtl="0" eaLnBrk="1" fontAlgn="auto" latinLnBrk="0" hangingPunct="1">
              <a:lnSpc>
                <a:spcPct val="90000"/>
              </a:lnSpc>
              <a:spcBef>
                <a:spcPts val="1000"/>
              </a:spcBef>
              <a:spcAft>
                <a:spcPts val="0"/>
              </a:spcAft>
              <a:buClr>
                <a:srgbClr val="000000"/>
              </a:buClr>
              <a:buSzPts val="1484"/>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Chemical burns make up to 10.7% of all burns but account for up to 30% of all burn-related deaths.</a:t>
            </a:r>
          </a:p>
          <a:p>
            <a:pPr marL="228600" marR="0" lvl="0" indent="-144780" algn="l" defTabSz="914400" rtl="0" eaLnBrk="1" fontAlgn="auto" latinLnBrk="0" hangingPunct="1">
              <a:lnSpc>
                <a:spcPct val="90000"/>
              </a:lnSpc>
              <a:spcBef>
                <a:spcPts val="1000"/>
              </a:spcBef>
              <a:spcAft>
                <a:spcPts val="0"/>
              </a:spcAft>
              <a:buClr>
                <a:srgbClr val="000000"/>
              </a:buClr>
              <a:buSzPts val="1484"/>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Chemical burns occur commonly in children who explore at their "cruiser" level.</a:t>
            </a:r>
          </a:p>
          <a:p>
            <a:pPr marL="228600" marR="0" lvl="0" indent="-144780" algn="l" defTabSz="914400" rtl="0" eaLnBrk="1" fontAlgn="auto" latinLnBrk="0" hangingPunct="1">
              <a:lnSpc>
                <a:spcPct val="90000"/>
              </a:lnSpc>
              <a:spcBef>
                <a:spcPts val="1000"/>
              </a:spcBef>
              <a:spcAft>
                <a:spcPts val="0"/>
              </a:spcAft>
              <a:buClr>
                <a:srgbClr val="000000"/>
              </a:buClr>
              <a:buSzPts val="1484"/>
              <a:buFont typeface="Playfair Display"/>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Children tend to suffer chemical injuries in the home; whereas, adults suffer chemical injuries in the workplace.</a:t>
            </a:r>
          </a:p>
          <a:p>
            <a:endParaRPr lang="en-US" dirty="0"/>
          </a:p>
        </p:txBody>
      </p:sp>
    </p:spTree>
    <p:extLst>
      <p:ext uri="{BB962C8B-B14F-4D97-AF65-F5344CB8AC3E}">
        <p14:creationId xmlns:p14="http://schemas.microsoft.com/office/powerpoint/2010/main" val="56338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D4113D-994C-5F7C-0395-BF9ABF951254}"/>
              </a:ext>
            </a:extLst>
          </p:cNvPr>
          <p:cNvSpPr>
            <a:spLocks noGrp="1"/>
          </p:cNvSpPr>
          <p:nvPr>
            <p:ph idx="1"/>
          </p:nvPr>
        </p:nvSpPr>
        <p:spPr>
          <a:xfrm>
            <a:off x="641444" y="0"/>
            <a:ext cx="11218459" cy="6632812"/>
          </a:xfrm>
        </p:spPr>
        <p:txBody>
          <a:bodyPr>
            <a:normAutofit/>
          </a:bodyPr>
          <a:lstStyle/>
          <a:p>
            <a:pPr marL="0" marR="0" lvl="0" indent="0" algn="l" defTabSz="914400" rtl="0" eaLnBrk="1" fontAlgn="auto" latinLnBrk="0" hangingPunct="1">
              <a:lnSpc>
                <a:spcPct val="80000"/>
              </a:lnSpc>
              <a:spcBef>
                <a:spcPts val="0"/>
              </a:spcBef>
              <a:spcAft>
                <a:spcPts val="0"/>
              </a:spcAft>
              <a:buClrTx/>
              <a:buSzPts val="605"/>
              <a:buFont typeface="Arial" panose="020B0604020202020204" pitchFamily="34" charset="0"/>
              <a:buNone/>
              <a:tabLst/>
              <a:defRPr/>
            </a:pPr>
            <a:r>
              <a:rPr kumimoji="0" lang="en-US" sz="3600" b="1" i="0" u="none" strike="noStrike" kern="1200" cap="none" spc="0" normalizeH="0" baseline="0" noProof="0" dirty="0">
                <a:ln>
                  <a:noFill/>
                </a:ln>
                <a:solidFill>
                  <a:srgbClr val="0070C0"/>
                </a:solidFill>
                <a:effectLst/>
                <a:uLnTx/>
                <a:uFillTx/>
                <a:latin typeface="Playfair Display"/>
                <a:ea typeface="Playfair Display"/>
                <a:cs typeface="Playfair Display"/>
                <a:sym typeface="Playfair Display"/>
              </a:rPr>
              <a:t>Types of Chemical Burns</a:t>
            </a:r>
            <a:endParaRPr kumimoji="0" lang="ar-JO" sz="3600" b="1" i="0" u="none" strike="noStrike" kern="1200" cap="none" spc="0" normalizeH="0" baseline="0" noProof="0" dirty="0">
              <a:ln>
                <a:noFill/>
              </a:ln>
              <a:solidFill>
                <a:srgbClr val="0070C0"/>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80000"/>
              </a:lnSpc>
              <a:spcBef>
                <a:spcPts val="0"/>
              </a:spcBef>
              <a:spcAft>
                <a:spcPts val="0"/>
              </a:spcAft>
              <a:buClrTx/>
              <a:buSzPts val="605"/>
              <a:buFont typeface="Arial" panose="020B0604020202020204" pitchFamily="34" charset="0"/>
              <a:buNone/>
              <a:tabLst/>
              <a:defRPr/>
            </a:pPr>
            <a:endParaRPr kumimoji="0" lang="en-US" sz="3000" b="1" i="0" u="none" strike="noStrike" kern="1200" cap="none" spc="0" normalizeH="0" baseline="0" noProof="0" dirty="0">
              <a:ln>
                <a:noFill/>
              </a:ln>
              <a:solidFill>
                <a:srgbClr val="0070C0"/>
              </a:solidFill>
              <a:effectLst/>
              <a:uLnTx/>
              <a:uFillTx/>
              <a:latin typeface="Playfair Display"/>
              <a:ea typeface="Playfair Display"/>
              <a:cs typeface="Playfair Display"/>
              <a:sym typeface="Playfair Display"/>
            </a:endParaRPr>
          </a:p>
          <a:p>
            <a:pPr marL="0" marR="0" lvl="0" indent="-342900" algn="l" defTabSz="914400" rtl="0" eaLnBrk="1" fontAlgn="auto" latinLnBrk="0" hangingPunct="1">
              <a:lnSpc>
                <a:spcPct val="80000"/>
              </a:lnSpc>
              <a:spcBef>
                <a:spcPts val="1000"/>
              </a:spcBef>
              <a:spcAft>
                <a:spcPts val="0"/>
              </a:spcAft>
              <a:buClr>
                <a:srgbClr val="000000"/>
              </a:buClr>
              <a:buSzPts val="605"/>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Chemical burns are classified like other burns based on the amount of damage done:</a:t>
            </a: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0" i="0" u="none" strike="noStrike" kern="1200" cap="none" spc="0" normalizeH="0" baseline="0" noProof="0" dirty="0">
                <a:ln>
                  <a:noFill/>
                </a:ln>
                <a:solidFill>
                  <a:srgbClr val="FFFF00"/>
                </a:solidFill>
                <a:effectLst/>
                <a:uLnTx/>
                <a:uFillTx/>
                <a:latin typeface="Playfair Display"/>
                <a:ea typeface="Playfair Display"/>
                <a:cs typeface="Playfair Display"/>
                <a:sym typeface="Playfair Display"/>
              </a:rPr>
              <a:t>• </a:t>
            </a:r>
            <a:r>
              <a:rPr kumimoji="0" lang="en-US" sz="2400" b="1" i="0" u="none" strike="noStrike" kern="1200" cap="none" spc="0" normalizeH="0" baseline="0" noProof="0" dirty="0">
                <a:ln>
                  <a:noFill/>
                </a:ln>
                <a:solidFill>
                  <a:srgbClr val="FFFF00"/>
                </a:solidFill>
                <a:effectLst/>
                <a:uLnTx/>
                <a:uFillTx/>
                <a:latin typeface="Playfair Display"/>
                <a:ea typeface="Playfair Display"/>
                <a:cs typeface="Playfair Display"/>
                <a:sym typeface="Playfair Display"/>
              </a:rPr>
              <a:t>Superficial or first-degree burns</a:t>
            </a:r>
            <a:r>
              <a:rPr kumimoji="0" lang="en-US" sz="2400" b="1"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rPr>
              <a:t> </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only affect the outer layer of skin, called</a:t>
            </a: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the epidermis. The area will be red and painful, but there usually is no</a:t>
            </a: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permanent damage</a:t>
            </a:r>
            <a:r>
              <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a:t>
            </a: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 </a:t>
            </a:r>
            <a:r>
              <a:rPr kumimoji="0" lang="en-US" sz="2400" b="1" i="0" u="none" strike="noStrike" kern="1200" cap="none" spc="0" normalizeH="0" baseline="0" noProof="0" dirty="0">
                <a:ln>
                  <a:noFill/>
                </a:ln>
                <a:solidFill>
                  <a:srgbClr val="FFFF00"/>
                </a:solidFill>
                <a:effectLst/>
                <a:uLnTx/>
                <a:uFillTx/>
                <a:latin typeface="Playfair Display"/>
                <a:ea typeface="Playfair Display"/>
                <a:cs typeface="Playfair Display"/>
                <a:sym typeface="Playfair Display"/>
              </a:rPr>
              <a:t>Partial thickness or second-degree burns </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extend into the second layer of</a:t>
            </a: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skin called the dermis. You may have blisters and swelling, and it may</a:t>
            </a: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leave scars.</a:t>
            </a:r>
            <a:endParaRPr kumimoji="0" lang="ar-JO"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r>
              <a:rPr kumimoji="0" lang="en-US" sz="2400" b="1" i="0" u="none" strike="noStrike" kern="1200" cap="none" spc="0" normalizeH="0" baseline="0" noProof="0" dirty="0">
                <a:ln>
                  <a:noFill/>
                </a:ln>
                <a:solidFill>
                  <a:srgbClr val="FFFF00"/>
                </a:solidFill>
                <a:effectLst/>
                <a:uLnTx/>
                <a:uFillTx/>
                <a:latin typeface="Playfair Display"/>
                <a:ea typeface="Playfair Display"/>
                <a:cs typeface="Playfair Display"/>
                <a:sym typeface="Playfair Display"/>
              </a:rPr>
              <a:t>Full thickness or third-degree burns </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go through the skin and may damage tissue underneath. The area may look black or white. Because nerves are destroyed, you may not feel pain</a:t>
            </a:r>
            <a:endPar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80000"/>
              </a:lnSpc>
              <a:spcBef>
                <a:spcPts val="1000"/>
              </a:spcBef>
              <a:spcAft>
                <a:spcPts val="0"/>
              </a:spcAft>
              <a:buClr>
                <a:srgbClr val="000000"/>
              </a:buClr>
              <a:buSzPts val="605"/>
              <a:buFont typeface="Arial" panose="020B0604020202020204"/>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endParaRPr lang="en-US" dirty="0"/>
          </a:p>
        </p:txBody>
      </p:sp>
    </p:spTree>
    <p:extLst>
      <p:ext uri="{BB962C8B-B14F-4D97-AF65-F5344CB8AC3E}">
        <p14:creationId xmlns:p14="http://schemas.microsoft.com/office/powerpoint/2010/main" val="180656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5E926-A07D-DA18-46EB-F31A91522CA7}"/>
              </a:ext>
            </a:extLst>
          </p:cNvPr>
          <p:cNvSpPr>
            <a:spLocks noGrp="1"/>
          </p:cNvSpPr>
          <p:nvPr>
            <p:ph idx="1"/>
          </p:nvPr>
        </p:nvSpPr>
        <p:spPr>
          <a:xfrm>
            <a:off x="383961" y="440140"/>
            <a:ext cx="11066511" cy="5005316"/>
          </a:xfrm>
        </p:spPr>
        <p:txBody>
          <a:bodyPr/>
          <a:lstStyle/>
          <a:p>
            <a:pPr marL="0" marR="0" lvl="0" indent="0" algn="l" defTabSz="914400" rtl="0" eaLnBrk="1" fontAlgn="auto" latinLnBrk="0" hangingPunct="1">
              <a:lnSpc>
                <a:spcPct val="70000"/>
              </a:lnSpc>
              <a:spcBef>
                <a:spcPts val="0"/>
              </a:spcBef>
              <a:spcAft>
                <a:spcPts val="0"/>
              </a:spcAft>
              <a:buClr>
                <a:srgbClr val="000000"/>
              </a:buClr>
              <a:buSzPts val="688"/>
              <a:buFont typeface="Arial" panose="020B0604020202020204"/>
              <a:buNone/>
              <a:tabLst/>
              <a:defRPr/>
            </a:pPr>
            <a:r>
              <a:rPr kumimoji="0" lang="en-US"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The severity of signs and symptoms of a chemical burn depend on</a:t>
            </a:r>
            <a:r>
              <a:rPr kumimoji="0" lang="en-US" sz="2400" b="1" i="0" u="none" strike="noStrike" kern="1200" cap="none" spc="0" normalizeH="0" baseline="0" noProof="0" dirty="0">
                <a:ln>
                  <a:noFill/>
                </a:ln>
                <a:solidFill>
                  <a:srgbClr val="E6B8AF"/>
                </a:solidFill>
                <a:effectLst/>
                <a:uLnTx/>
                <a:uFillTx/>
                <a:latin typeface="Playfair Display"/>
                <a:ea typeface="Playfair Display"/>
                <a:cs typeface="Playfair Display"/>
                <a:sym typeface="Playfair Display"/>
              </a:rPr>
              <a:t>:</a:t>
            </a:r>
            <a:endParaRPr kumimoji="0" lang="en-US" sz="2400" b="0" i="0" u="none" strike="noStrike" kern="1200" cap="none" spc="0" normalizeH="0" baseline="0" noProof="0" dirty="0">
              <a:ln>
                <a:noFill/>
              </a:ln>
              <a:solidFill>
                <a:srgbClr val="E6B8AF"/>
              </a:solidFill>
              <a:effectLst/>
              <a:uLnTx/>
              <a:uFillTx/>
              <a:latin typeface="Playfair Display"/>
              <a:ea typeface="Playfair Display"/>
              <a:cs typeface="Playfair Display"/>
              <a:sym typeface="Playfair Display"/>
            </a:endParaRPr>
          </a:p>
          <a:p>
            <a:pPr marL="228600" marR="0" lvl="0" indent="-5080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endParaRPr kumimoji="0" lang="en-US" sz="2400" b="0" i="0" u="none" strike="noStrike" kern="1200" cap="none" spc="0" normalizeH="0" baseline="0" noProof="0" dirty="0">
              <a:ln>
                <a:noFill/>
              </a:ln>
              <a:solidFill>
                <a:srgbClr val="E6B8AF"/>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The strength or concentration of the chemical </a:t>
            </a: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The site of contact (eye, skin, mucous membrane) </a:t>
            </a: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Whether it's swallowed or inhaled</a:t>
            </a: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Whether or not skin is intact </a:t>
            </a: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How much of the chemical you came into contact with </a:t>
            </a: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Duration of exposure</a:t>
            </a:r>
          </a:p>
          <a:p>
            <a:pPr marL="0" marR="0" lvl="0" indent="0" algn="l" defTabSz="914400" rtl="0" eaLnBrk="1" fontAlgn="auto" latinLnBrk="0" hangingPunct="1">
              <a:lnSpc>
                <a:spcPct val="70000"/>
              </a:lnSpc>
              <a:spcBef>
                <a:spcPts val="1000"/>
              </a:spcBef>
              <a:spcAft>
                <a:spcPts val="0"/>
              </a:spcAft>
              <a:buClr>
                <a:srgbClr val="000000"/>
              </a:buClr>
              <a:buSzPts val="688"/>
              <a:buFont typeface="Arial" panose="020B0604020202020204"/>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sym typeface="Playfair Display"/>
              </a:rPr>
              <a:t>• How the chemical works</a:t>
            </a:r>
          </a:p>
          <a:p>
            <a:endParaRPr lang="en-US" dirty="0"/>
          </a:p>
        </p:txBody>
      </p:sp>
      <p:pic>
        <p:nvPicPr>
          <p:cNvPr id="4" name="Picture 3">
            <a:extLst>
              <a:ext uri="{FF2B5EF4-FFF2-40B4-BE49-F238E27FC236}">
                <a16:creationId xmlns:a16="http://schemas.microsoft.com/office/drawing/2014/main" id="{6BB1676F-335D-41DA-9EB9-AA1DEAF6ECC7}"/>
              </a:ext>
            </a:extLst>
          </p:cNvPr>
          <p:cNvPicPr>
            <a:picLocks noChangeAspect="1"/>
          </p:cNvPicPr>
          <p:nvPr/>
        </p:nvPicPr>
        <p:blipFill>
          <a:blip r:embed="rId2"/>
          <a:stretch>
            <a:fillRect/>
          </a:stretch>
        </p:blipFill>
        <p:spPr>
          <a:xfrm>
            <a:off x="5483012" y="4011271"/>
            <a:ext cx="3688284" cy="2633222"/>
          </a:xfrm>
          <a:prstGeom prst="rect">
            <a:avLst/>
          </a:prstGeom>
          <a:ln>
            <a:noFill/>
          </a:ln>
          <a:effectLst>
            <a:softEdge rad="112500"/>
          </a:effectLst>
        </p:spPr>
      </p:pic>
    </p:spTree>
    <p:extLst>
      <p:ext uri="{BB962C8B-B14F-4D97-AF65-F5344CB8AC3E}">
        <p14:creationId xmlns:p14="http://schemas.microsoft.com/office/powerpoint/2010/main" val="326748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9453C9-4CF2-4A03-0736-E4CE337190A9}"/>
              </a:ext>
            </a:extLst>
          </p:cNvPr>
          <p:cNvSpPr>
            <a:spLocks noGrp="1"/>
          </p:cNvSpPr>
          <p:nvPr>
            <p:ph idx="1"/>
          </p:nvPr>
        </p:nvSpPr>
        <p:spPr>
          <a:xfrm>
            <a:off x="561381" y="272955"/>
            <a:ext cx="10274941" cy="6585045"/>
          </a:xfrm>
        </p:spPr>
        <p:txBody>
          <a:bodyPr>
            <a:normAutofit fontScale="92500" lnSpcReduction="10000"/>
          </a:bodyPr>
          <a:lstStyle/>
          <a:p>
            <a:pPr marL="0" marR="0" lvl="0" indent="0" algn="l" defTabSz="914400" rtl="0" eaLnBrk="1" fontAlgn="auto" latinLnBrk="0" hangingPunct="1">
              <a:lnSpc>
                <a:spcPct val="70000"/>
              </a:lnSpc>
              <a:spcBef>
                <a:spcPts val="0"/>
              </a:spcBef>
              <a:spcAft>
                <a:spcPts val="0"/>
              </a:spcAft>
              <a:buClr>
                <a:srgbClr val="000000"/>
              </a:buClr>
              <a:buSzPts val="852"/>
              <a:buFont typeface="Arial" panose="020B0604020202020204"/>
              <a:buNone/>
              <a:tabLst/>
              <a:defRPr/>
            </a:pPr>
            <a:r>
              <a:rPr kumimoji="0" lang="en-US" sz="32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signs and symptoms of chemical burns</a:t>
            </a:r>
            <a:r>
              <a:rPr kumimoji="0" lang="en-US" sz="3200" b="1" i="0" u="none" strike="noStrike" kern="1200" cap="none" spc="0" normalizeH="0" baseline="0" noProof="0" dirty="0">
                <a:ln>
                  <a:noFill/>
                </a:ln>
                <a:solidFill>
                  <a:srgbClr val="E6B8AF"/>
                </a:solidFill>
                <a:effectLst/>
                <a:uLnTx/>
                <a:uFillTx/>
                <a:latin typeface="Playfair Display"/>
                <a:ea typeface="Playfair Display"/>
                <a:cs typeface="Playfair Display"/>
                <a:sym typeface="Playfair Display"/>
              </a:rPr>
              <a:t> </a:t>
            </a:r>
            <a:endParaRPr kumimoji="0" lang="en-US" sz="3200" b="0" i="0" u="none" strike="noStrike" kern="1200" cap="none" spc="0" normalizeH="0" baseline="0" noProof="0" dirty="0">
              <a:ln>
                <a:noFill/>
              </a:ln>
              <a:solidFill>
                <a:srgbClr val="E6B8AF"/>
              </a:solidFill>
              <a:effectLst/>
              <a:uLnTx/>
              <a:uFillTx/>
              <a:latin typeface="Playfair Display"/>
              <a:ea typeface="Playfair Display"/>
              <a:cs typeface="Playfair Display"/>
              <a:sym typeface="Playfair Display"/>
            </a:endParaRPr>
          </a:p>
          <a:p>
            <a:pPr marL="228600" marR="0" lvl="0" indent="-76200" algn="l" defTabSz="914400" rtl="0" eaLnBrk="1" fontAlgn="auto" latinLnBrk="0" hangingPunct="1">
              <a:lnSpc>
                <a:spcPct val="70000"/>
              </a:lnSpc>
              <a:spcBef>
                <a:spcPts val="1000"/>
              </a:spcBef>
              <a:spcAft>
                <a:spcPts val="0"/>
              </a:spcAft>
              <a:buClr>
                <a:srgbClr val="000000"/>
              </a:buClr>
              <a:buSzPts val="852"/>
              <a:buFont typeface="Arial" panose="020B0604020202020204"/>
              <a:buNone/>
              <a:tabLst/>
              <a:defRPr/>
            </a:pPr>
            <a:endPar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endParaRPr>
          </a:p>
          <a:p>
            <a:pPr marL="228600" marR="0" lvl="0" indent="-226060" algn="l" defTabSz="914400" rtl="0" eaLnBrk="1" fontAlgn="auto" latinLnBrk="0" hangingPunct="1">
              <a:lnSpc>
                <a:spcPct val="70000"/>
              </a:lnSpc>
              <a:spcBef>
                <a:spcPts val="1000"/>
              </a:spcBef>
              <a:spcAft>
                <a:spcPts val="0"/>
              </a:spcAft>
              <a:buClr>
                <a:srgbClr val="000000"/>
              </a:buClr>
              <a:buSzPts val="176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Redness, irritation, or burning at the site of contact</a:t>
            </a:r>
          </a:p>
          <a:p>
            <a:pPr marL="228600" marR="0" lvl="0" indent="-226060" algn="l" defTabSz="914400" rtl="0" eaLnBrk="1" fontAlgn="auto" latinLnBrk="0" hangingPunct="1">
              <a:lnSpc>
                <a:spcPct val="70000"/>
              </a:lnSpc>
              <a:spcBef>
                <a:spcPts val="0"/>
              </a:spcBef>
              <a:spcAft>
                <a:spcPts val="0"/>
              </a:spcAft>
              <a:buClr>
                <a:srgbClr val="000000"/>
              </a:buClr>
              <a:buSzPts val="176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Pain or numbness at the site of contact</a:t>
            </a:r>
          </a:p>
          <a:p>
            <a:pPr marL="228600" marR="0" lvl="0" indent="-226060" algn="l" defTabSz="914400" rtl="0" eaLnBrk="1" fontAlgn="auto" latinLnBrk="0" hangingPunct="1">
              <a:lnSpc>
                <a:spcPct val="70000"/>
              </a:lnSpc>
              <a:spcBef>
                <a:spcPts val="0"/>
              </a:spcBef>
              <a:spcAft>
                <a:spcPts val="0"/>
              </a:spcAft>
              <a:buClr>
                <a:srgbClr val="000000"/>
              </a:buClr>
              <a:buSzPts val="176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Formation of black dead skin (eschar) — this occurs</a:t>
            </a:r>
          </a:p>
          <a:p>
            <a:pPr marL="228600" marR="0" lvl="0" indent="-226060" algn="l" defTabSz="914400" rtl="0" eaLnBrk="1" fontAlgn="auto" latinLnBrk="0" hangingPunct="1">
              <a:lnSpc>
                <a:spcPct val="70000"/>
              </a:lnSpc>
              <a:spcBef>
                <a:spcPts val="0"/>
              </a:spcBef>
              <a:spcAft>
                <a:spcPts val="0"/>
              </a:spcAft>
              <a:buClr>
                <a:srgbClr val="000000"/>
              </a:buClr>
              <a:buSzPts val="176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    particularly with acid chemical burns</a:t>
            </a:r>
          </a:p>
          <a:p>
            <a:pPr marL="228600" marR="0" lvl="0" indent="-226060" algn="l" defTabSz="914400" rtl="0" eaLnBrk="1" fontAlgn="auto" latinLnBrk="0" hangingPunct="1">
              <a:lnSpc>
                <a:spcPct val="70000"/>
              </a:lnSpc>
              <a:spcBef>
                <a:spcPts val="0"/>
              </a:spcBef>
              <a:spcAft>
                <a:spcPts val="0"/>
              </a:spcAft>
              <a:buClr>
                <a:srgbClr val="000000"/>
              </a:buClr>
              <a:buSzPts val="176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Deep tissue injury to the skin is caused by alkali chemical burns</a:t>
            </a:r>
          </a:p>
          <a:p>
            <a:pPr marL="228600" marR="0" lvl="0" indent="-226060" algn="l" defTabSz="914400" rtl="0" eaLnBrk="1" fontAlgn="auto" latinLnBrk="0" hangingPunct="1">
              <a:lnSpc>
                <a:spcPct val="70000"/>
              </a:lnSpc>
              <a:spcBef>
                <a:spcPts val="0"/>
              </a:spcBef>
              <a:spcAft>
                <a:spcPts val="0"/>
              </a:spcAft>
              <a:buClr>
                <a:srgbClr val="000000"/>
              </a:buClr>
              <a:buSzPts val="176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Vision changes or complete loss of vision if chemicals get into the eyes.</a:t>
            </a:r>
            <a:endParaRPr kumimoji="0" lang="ar-JO" sz="26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2540" marR="0" lvl="0" indent="0" algn="l" defTabSz="914400" rtl="0" eaLnBrk="1" fontAlgn="auto" latinLnBrk="0" hangingPunct="1">
              <a:lnSpc>
                <a:spcPct val="70000"/>
              </a:lnSpc>
              <a:spcBef>
                <a:spcPts val="0"/>
              </a:spcBef>
              <a:spcAft>
                <a:spcPts val="0"/>
              </a:spcAft>
              <a:buClr>
                <a:srgbClr val="000000"/>
              </a:buClr>
              <a:buSzPts val="1760"/>
              <a:buNone/>
              <a:tabLst/>
              <a:defRPr/>
            </a:pPr>
            <a:endParaRPr kumimoji="0" lang="ar-JO" sz="26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2540" marR="0" lvl="0" indent="0" algn="l" defTabSz="914400" rtl="0" eaLnBrk="1" fontAlgn="auto" latinLnBrk="0" hangingPunct="1">
              <a:lnSpc>
                <a:spcPct val="70000"/>
              </a:lnSpc>
              <a:spcBef>
                <a:spcPts val="0"/>
              </a:spcBef>
              <a:spcAft>
                <a:spcPts val="0"/>
              </a:spcAft>
              <a:buClr>
                <a:srgbClr val="000000"/>
              </a:buClr>
              <a:buSzPts val="176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systemic symptoms</a:t>
            </a:r>
            <a:endParaRPr kumimoji="0" lang="en-US" sz="35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2200" b="1" i="0" u="none" strike="noStrike" kern="1200" cap="none" spc="0" normalizeH="0" baseline="0" noProof="0" dirty="0">
                <a:ln>
                  <a:noFill/>
                </a:ln>
                <a:solidFill>
                  <a:schemeClr val="bg1"/>
                </a:solidFill>
                <a:effectLst/>
                <a:uLnTx/>
                <a:uFillTx/>
                <a:latin typeface="Playfair Display"/>
                <a:ea typeface="Playfair Display"/>
                <a:cs typeface="Playfair Display"/>
                <a:sym typeface="Playfair Display"/>
              </a:rPr>
              <a:t>which occur when the agent has been swallowed, inhaled or  absorbed into the bloodstream </a:t>
            </a:r>
            <a:endParaRPr kumimoji="0" lang="en-US" sz="2200" b="0" i="0" u="none" strike="noStrike" kern="1200" cap="none" spc="0" normalizeH="0" baseline="0" noProof="0" dirty="0">
              <a:ln>
                <a:noFill/>
              </a:ln>
              <a:solidFill>
                <a:schemeClr val="bg1"/>
              </a:solidFill>
              <a:effectLst/>
              <a:uLnTx/>
              <a:uFillTx/>
              <a:latin typeface="Playfair Display"/>
              <a:ea typeface="Playfair Display"/>
              <a:cs typeface="Playfair Display"/>
              <a:sym typeface="Playfair Display"/>
            </a:endParaRPr>
          </a:p>
          <a:p>
            <a:pPr marL="228600" marR="0" lvl="0" indent="-133350" algn="l" defTabSz="914400" rtl="0" eaLnBrk="1" fontAlgn="auto" latinLnBrk="0" hangingPunct="1">
              <a:lnSpc>
                <a:spcPct val="90000"/>
              </a:lnSpc>
              <a:spcBef>
                <a:spcPts val="1000"/>
              </a:spcBef>
              <a:spcAft>
                <a:spcPts val="0"/>
              </a:spcAft>
              <a:buClrTx/>
              <a:buSzPts val="130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Cough or shortness of breath</a:t>
            </a:r>
          </a:p>
          <a:p>
            <a:pPr marL="228600" marR="0" lvl="0" indent="-133350" algn="l" defTabSz="914400" rtl="0" eaLnBrk="1" fontAlgn="auto" latinLnBrk="0" hangingPunct="1">
              <a:lnSpc>
                <a:spcPct val="90000"/>
              </a:lnSpc>
              <a:spcBef>
                <a:spcPts val="1000"/>
              </a:spcBef>
              <a:spcAft>
                <a:spcPts val="0"/>
              </a:spcAft>
              <a:buClrTx/>
              <a:buSzPts val="130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Low blood pressure</a:t>
            </a:r>
          </a:p>
          <a:p>
            <a:pPr marL="228600" marR="0" lvl="0" indent="-133350" algn="l" defTabSz="914400" rtl="0" eaLnBrk="1" fontAlgn="auto" latinLnBrk="0" hangingPunct="1">
              <a:lnSpc>
                <a:spcPct val="90000"/>
              </a:lnSpc>
              <a:spcBef>
                <a:spcPts val="1000"/>
              </a:spcBef>
              <a:spcAft>
                <a:spcPts val="0"/>
              </a:spcAft>
              <a:buClrTx/>
              <a:buSzPts val="130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Faintness, weakness, dizziness</a:t>
            </a:r>
          </a:p>
          <a:p>
            <a:pPr marL="228600" marR="0" lvl="0" indent="-133350" algn="l" defTabSz="914400" rtl="0" eaLnBrk="1" fontAlgn="auto" latinLnBrk="0" hangingPunct="1">
              <a:lnSpc>
                <a:spcPct val="90000"/>
              </a:lnSpc>
              <a:spcBef>
                <a:spcPts val="1000"/>
              </a:spcBef>
              <a:spcAft>
                <a:spcPts val="0"/>
              </a:spcAft>
              <a:buClrTx/>
              <a:buSzPts val="130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Headache</a:t>
            </a:r>
          </a:p>
          <a:p>
            <a:pPr marL="228600" marR="0" lvl="0" indent="-133350" algn="l" defTabSz="914400" rtl="0" eaLnBrk="1" fontAlgn="auto" latinLnBrk="0" hangingPunct="1">
              <a:lnSpc>
                <a:spcPct val="90000"/>
              </a:lnSpc>
              <a:spcBef>
                <a:spcPts val="1000"/>
              </a:spcBef>
              <a:spcAft>
                <a:spcPts val="0"/>
              </a:spcAft>
              <a:buClrTx/>
              <a:buSzPts val="130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Muscle twitching or seizures</a:t>
            </a:r>
          </a:p>
          <a:p>
            <a:pPr marL="228600" marR="0" lvl="0" indent="-133350" algn="l" defTabSz="914400" rtl="0" eaLnBrk="1" fontAlgn="auto" latinLnBrk="0" hangingPunct="1">
              <a:lnSpc>
                <a:spcPct val="90000"/>
              </a:lnSpc>
              <a:spcBef>
                <a:spcPts val="1000"/>
              </a:spcBef>
              <a:spcAft>
                <a:spcPts val="0"/>
              </a:spcAft>
              <a:buClrTx/>
              <a:buSzPts val="1300"/>
              <a:buFont typeface="Playfair Display"/>
              <a:buChar char="•"/>
              <a:tabLst/>
              <a:defRPr/>
            </a:pPr>
            <a:r>
              <a:rPr kumimoji="0" lang="en-US" sz="2600" b="0" i="0" u="none" strike="noStrike" kern="1200" cap="none" spc="0" normalizeH="0" baseline="0" noProof="0" dirty="0">
                <a:ln>
                  <a:noFill/>
                </a:ln>
                <a:solidFill>
                  <a:prstClr val="black"/>
                </a:solidFill>
                <a:effectLst/>
                <a:uLnTx/>
                <a:uFillTx/>
                <a:latin typeface="Calibri"/>
                <a:ea typeface="+mn-ea"/>
                <a:cs typeface="+mn-cs"/>
                <a:sym typeface="Playfair Display"/>
              </a:rPr>
              <a:t>Cardiac arrest or irregular </a:t>
            </a:r>
            <a:r>
              <a:rPr kumimoji="0" lang="en-US" sz="2600" b="0" i="0" u="none" strike="noStrike" kern="1200" cap="none" spc="0" normalizeH="0" baseline="0" noProof="0" dirty="0" err="1">
                <a:ln>
                  <a:noFill/>
                </a:ln>
                <a:solidFill>
                  <a:prstClr val="black"/>
                </a:solidFill>
                <a:effectLst/>
                <a:uLnTx/>
                <a:uFillTx/>
                <a:latin typeface="Calibri"/>
                <a:ea typeface="+mn-ea"/>
                <a:cs typeface="+mn-cs"/>
                <a:sym typeface="Playfair Display"/>
              </a:rPr>
              <a:t>heartbea</a:t>
            </a:r>
            <a:endParaRPr lang="en-US" sz="2600" dirty="0"/>
          </a:p>
        </p:txBody>
      </p:sp>
    </p:spTree>
    <p:extLst>
      <p:ext uri="{BB962C8B-B14F-4D97-AF65-F5344CB8AC3E}">
        <p14:creationId xmlns:p14="http://schemas.microsoft.com/office/powerpoint/2010/main" val="3824104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06B230-0730-C552-8B0D-2164661D155A}"/>
              </a:ext>
            </a:extLst>
          </p:cNvPr>
          <p:cNvSpPr>
            <a:spLocks noGrp="1"/>
          </p:cNvSpPr>
          <p:nvPr>
            <p:ph idx="1"/>
          </p:nvPr>
        </p:nvSpPr>
        <p:spPr>
          <a:xfrm>
            <a:off x="684212" y="685800"/>
            <a:ext cx="10725316" cy="5755943"/>
          </a:xfrm>
        </p:spPr>
        <p:txBody>
          <a:bodyPr>
            <a:normAutofit/>
          </a:bodyPr>
          <a:lstStyle/>
          <a:p>
            <a:pPr marL="0" marR="0" lvl="0" indent="0" algn="l" defTabSz="914400" rtl="0" eaLnBrk="1" fontAlgn="auto" latinLnBrk="0" hangingPunct="1">
              <a:lnSpc>
                <a:spcPct val="90000"/>
              </a:lnSpc>
              <a:spcBef>
                <a:spcPts val="0"/>
              </a:spcBef>
              <a:spcAft>
                <a:spcPts val="0"/>
              </a:spcAft>
              <a:buClr>
                <a:srgbClr val="000000"/>
              </a:buClr>
              <a:buSzPct val="100000"/>
              <a:buFont typeface="Arial" panose="020B0604020202020204"/>
              <a:buNone/>
              <a:tabLst/>
              <a:defRPr/>
            </a:pPr>
            <a:r>
              <a:rPr kumimoji="0" lang="en-US" sz="32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Mechanisms of action </a:t>
            </a:r>
            <a:endParaRPr kumimoji="0" lang="ar-JO" sz="32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0"/>
              </a:spcBef>
              <a:spcAft>
                <a:spcPts val="0"/>
              </a:spcAft>
              <a:buClr>
                <a:srgbClr val="000000"/>
              </a:buClr>
              <a:buSzPct val="100000"/>
              <a:buFont typeface="Arial" panose="020B0604020202020204"/>
              <a:buNone/>
              <a:tabLst/>
              <a:defRPr/>
            </a:pPr>
            <a:endParaRPr kumimoji="0" lang="en-US" sz="32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Acids</a:t>
            </a:r>
            <a:r>
              <a:rPr kumimoji="0" lang="en-US" sz="24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 </a:t>
            </a:r>
            <a:r>
              <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cause </a:t>
            </a: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coagulation necrosis </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with </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precipitation of protein, creating an impermeable</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 barrier that limits further penetration of the acid</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endPar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Alkali</a:t>
            </a:r>
            <a:r>
              <a:rPr kumimoji="0" lang="en-US" sz="2400" b="0"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rPr>
              <a:t>.</a:t>
            </a:r>
            <a:r>
              <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 </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alkali cause</a:t>
            </a:r>
            <a:r>
              <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 </a:t>
            </a:r>
            <a:r>
              <a:rPr kumimoji="0" lang="en-US" sz="24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a:t>
            </a: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liquefaction</a:t>
            </a:r>
            <a:r>
              <a:rPr kumimoji="0" lang="en-US" sz="24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 </a:t>
            </a: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necrosis</a:t>
            </a:r>
            <a:r>
              <a:rPr kumimoji="0" lang="en-US" sz="2400" b="0" i="0" u="none" strike="noStrike" kern="1200" cap="none" spc="0" normalizeH="0" baseline="0" noProof="0" dirty="0">
                <a:ln>
                  <a:noFill/>
                </a:ln>
                <a:solidFill>
                  <a:srgbClr val="A5A5A5"/>
                </a:solidFill>
                <a:effectLst/>
                <a:uLnTx/>
                <a:uFillTx/>
                <a:latin typeface="Playfair Display"/>
                <a:ea typeface="Playfair Display"/>
                <a:cs typeface="Playfair Display"/>
                <a:sym typeface="Playfair Display"/>
              </a:rPr>
              <a:t> </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allowing the alkali to penetrate deeper into the injured tissue. The presence of hydroxyl ions within these tissues increases their solubility, </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allowing alkaline proteinates to </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form when the alkalis dissolve the</a:t>
            </a:r>
          </a:p>
          <a:p>
            <a:pPr marL="0" marR="0" lvl="0" indent="0" algn="l" defTabSz="914400" rtl="0" eaLnBrk="1" fontAlgn="auto" latinLnBrk="0" hangingPunct="1">
              <a:lnSpc>
                <a:spcPct val="90000"/>
              </a:lnSpc>
              <a:spcBef>
                <a:spcPts val="1000"/>
              </a:spcBef>
              <a:spcAft>
                <a:spcPts val="0"/>
              </a:spcAft>
              <a:buClr>
                <a:srgbClr val="000000"/>
              </a:buClr>
              <a:buSzPct val="100000"/>
              <a:buFont typeface="Arial" panose="020B0604020202020204"/>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proteins of the tissues.</a:t>
            </a:r>
          </a:p>
          <a:p>
            <a:endParaRPr lang="en-US" dirty="0"/>
          </a:p>
        </p:txBody>
      </p:sp>
    </p:spTree>
    <p:extLst>
      <p:ext uri="{BB962C8B-B14F-4D97-AF65-F5344CB8AC3E}">
        <p14:creationId xmlns:p14="http://schemas.microsoft.com/office/powerpoint/2010/main" val="2644362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C894-3A07-7316-92DE-BDF35C3075A1}"/>
              </a:ext>
            </a:extLst>
          </p:cNvPr>
          <p:cNvSpPr>
            <a:spLocks noGrp="1"/>
          </p:cNvSpPr>
          <p:nvPr>
            <p:ph type="title"/>
          </p:nvPr>
        </p:nvSpPr>
        <p:spPr>
          <a:xfrm>
            <a:off x="684211" y="3429000"/>
            <a:ext cx="10356827" cy="2565399"/>
          </a:xfrm>
        </p:spPr>
        <p:txBody>
          <a:bodyPr>
            <a:normAutofit/>
          </a:bodyPr>
          <a:lstStyle/>
          <a:p>
            <a:pPr marR="0" lvl="0" defTabSz="914400" rtl="0" eaLnBrk="1" fontAlgn="auto" latinLnBrk="0" hangingPunct="1">
              <a:lnSpc>
                <a:spcPct val="90000"/>
              </a:lnSpc>
              <a:spcBef>
                <a:spcPts val="0"/>
              </a:spcBef>
              <a:spcAft>
                <a:spcPts val="0"/>
              </a:spcAft>
              <a:tabLst/>
              <a:defRPr/>
            </a:pPr>
            <a:r>
              <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Patient history should include the following</a:t>
            </a:r>
            <a:r>
              <a:rPr kumimoji="0" lang="en-US" sz="18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a:t>
            </a:r>
            <a:br>
              <a:rPr kumimoji="0" lang="ar-JO" sz="18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br>
            <a:br>
              <a:rPr kumimoji="0" lang="en-US" sz="18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br>
            <a: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t>Offending agent, concentration, physical form, pH</a:t>
            </a:r>
            <a:b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t>Route of exposure</a:t>
            </a:r>
            <a:b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t>Time of exposure</a:t>
            </a:r>
            <a:b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t>Volume of exposure</a:t>
            </a:r>
            <a:b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t>Possibility of coexisting injury</a:t>
            </a:r>
            <a:b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000" b="0" i="0" u="none" strike="noStrike" kern="1200" cap="none" spc="0" normalizeH="0" baseline="0" noProof="0" dirty="0">
                <a:ln>
                  <a:noFill/>
                </a:ln>
                <a:solidFill>
                  <a:prstClr val="black"/>
                </a:solidFill>
                <a:effectLst/>
                <a:uLnTx/>
                <a:uFillTx/>
                <a:latin typeface="Calibri"/>
                <a:ea typeface="+mn-ea"/>
                <a:cs typeface="+mn-cs"/>
                <a:sym typeface="Playfair Display"/>
              </a:rPr>
              <a:t>The timing and extent of irrigation</a:t>
            </a:r>
            <a:endParaRPr lang="en-US" sz="2000" dirty="0"/>
          </a:p>
        </p:txBody>
      </p:sp>
      <p:sp>
        <p:nvSpPr>
          <p:cNvPr id="3" name="Content Placeholder 2">
            <a:extLst>
              <a:ext uri="{FF2B5EF4-FFF2-40B4-BE49-F238E27FC236}">
                <a16:creationId xmlns:a16="http://schemas.microsoft.com/office/drawing/2014/main" id="{9C2CE64F-62B1-E355-8FE0-65A767A4DBF7}"/>
              </a:ext>
            </a:extLst>
          </p:cNvPr>
          <p:cNvSpPr>
            <a:spLocks noGrp="1"/>
          </p:cNvSpPr>
          <p:nvPr>
            <p:ph idx="1"/>
          </p:nvPr>
        </p:nvSpPr>
        <p:spPr>
          <a:xfrm>
            <a:off x="588677" y="399197"/>
            <a:ext cx="11507788" cy="3886200"/>
          </a:xfrm>
        </p:spPr>
        <p:txBody>
          <a:bodyPr/>
          <a:lstStyle/>
          <a:p>
            <a:pPr marL="0" marR="0" lvl="0" indent="0" algn="l" defTabSz="914400" rtl="0" eaLnBrk="1" fontAlgn="auto" latinLnBrk="0" hangingPunct="1">
              <a:lnSpc>
                <a:spcPct val="70000"/>
              </a:lnSpc>
              <a:spcBef>
                <a:spcPts val="0"/>
              </a:spcBef>
              <a:spcAft>
                <a:spcPts val="0"/>
              </a:spcAft>
              <a:buClrTx/>
              <a:buSzPts val="770"/>
              <a:buFont typeface="Arial" panose="020B0604020202020204" pitchFamily="34" charset="0"/>
              <a:buNone/>
              <a:tabLst/>
              <a:defRPr/>
            </a:pPr>
            <a:r>
              <a:rPr kumimoji="0" lang="en-US"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Hydrofluoric acid</a:t>
            </a:r>
            <a:r>
              <a:rPr kumimoji="0" lang="en-US" sz="2800" b="1"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 </a:t>
            </a:r>
            <a:r>
              <a:rPr kumimoji="0" lang="en-US" sz="2400" b="1" i="0" u="none" strike="noStrike" kern="1200" cap="none" spc="0" normalizeH="0" baseline="0" noProof="0" dirty="0">
                <a:ln>
                  <a:noFill/>
                </a:ln>
                <a:solidFill>
                  <a:prstClr val="white"/>
                </a:solidFill>
                <a:effectLst/>
                <a:uLnTx/>
                <a:uFillTx/>
                <a:latin typeface="Playfair Display"/>
                <a:ea typeface="Playfair Display"/>
                <a:cs typeface="Playfair Display"/>
                <a:sym typeface="Playfair Display"/>
              </a:rPr>
              <a:t>:</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The acid component causes coagulation necrosis and cellular death. Fluoride ion then gains portal of entry that chelates positively charged ions such a calcium and magnesium, resulting in hypocalcemia and</a:t>
            </a:r>
          </a:p>
          <a:p>
            <a:pPr marL="0" marR="0" lvl="0" indent="0" algn="l" defTabSz="914400" rtl="0" eaLnBrk="1" fontAlgn="auto" latinLnBrk="0" hangingPunct="1">
              <a:lnSpc>
                <a:spcPct val="70000"/>
              </a:lnSpc>
              <a:spcBef>
                <a:spcPts val="1000"/>
              </a:spcBef>
              <a:spcAft>
                <a:spcPts val="0"/>
              </a:spcAft>
              <a:buClrTx/>
              <a:buSzPts val="77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Hypomagnesemia This causes an efflux of intracellular calcium with resultant cell death. Systemic complications of HFA toxicity include</a:t>
            </a:r>
            <a:r>
              <a:rPr kumimoji="0" lang="en-US" sz="2400" b="0" i="0" u="none"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rPr>
              <a:t> </a:t>
            </a:r>
            <a:r>
              <a:rPr kumimoji="0" lang="en-US" sz="2400" b="0"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hypocalcemia and pulmonary edema</a:t>
            </a:r>
            <a:endParaRPr kumimoji="0" lang="en-US" sz="24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70000"/>
              </a:lnSpc>
              <a:spcBef>
                <a:spcPts val="1000"/>
              </a:spcBef>
              <a:spcAft>
                <a:spcPts val="0"/>
              </a:spcAft>
              <a:buClrTx/>
              <a:buSzPts val="77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white phosphorus causes burn by both chemical and thermal reactions, </a:t>
            </a:r>
            <a:r>
              <a:rPr kumimoji="0" lang="en-US" sz="2400" b="0" i="0" u="none" strike="noStrike" kern="1200" cap="none" spc="0" normalizeH="0" baseline="0" noProof="0" dirty="0">
                <a:ln>
                  <a:noFill/>
                </a:ln>
                <a:solidFill>
                  <a:schemeClr val="bg1"/>
                </a:solidFill>
                <a:effectLst/>
                <a:uLnTx/>
                <a:uFillTx/>
                <a:latin typeface="Calibri"/>
                <a:ea typeface="+mn-ea"/>
                <a:cs typeface="+mn-cs"/>
                <a:sym typeface="Playfair Display"/>
              </a:rPr>
              <a:t>as</a:t>
            </a:r>
            <a:r>
              <a:rPr kumimoji="0" lang="en-US" sz="2400" b="0" i="0" u="none" strike="noStrike" kern="1200" cap="none" spc="0" normalizeH="0" baseline="0" noProof="0" dirty="0">
                <a:ln>
                  <a:noFill/>
                </a:ln>
                <a:solidFill>
                  <a:schemeClr val="bg1"/>
                </a:solidFill>
                <a:effectLst/>
                <a:uLnTx/>
                <a:uFillTx/>
                <a:latin typeface="Playfair Display"/>
                <a:ea typeface="Playfair Display"/>
                <a:cs typeface="Playfair Display"/>
                <a:sym typeface="Playfair Display"/>
              </a:rPr>
              <a:t> particles are spontaneously react with prolonged exposure to air</a:t>
            </a:r>
          </a:p>
          <a:p>
            <a:pPr marL="0" marR="0" lvl="0" indent="0" algn="l" defTabSz="914400" rtl="0" eaLnBrk="1" fontAlgn="auto" latinLnBrk="0" hangingPunct="1">
              <a:lnSpc>
                <a:spcPct val="70000"/>
              </a:lnSpc>
              <a:spcBef>
                <a:spcPts val="1000"/>
              </a:spcBef>
              <a:spcAft>
                <a:spcPts val="0"/>
              </a:spcAft>
              <a:buClrTx/>
              <a:buSzPts val="770"/>
              <a:buFont typeface="Arial" panose="020B0604020202020204" pitchFamily="34" charset="0"/>
              <a:buNone/>
              <a:tabLst/>
              <a:defRPr/>
            </a:pPr>
            <a:endParaRPr kumimoji="0" lang="en-US" sz="1660" b="0" i="0" u="none" strike="noStrike" kern="1200" cap="none" spc="0" normalizeH="0" baseline="0" noProof="0" dirty="0">
              <a:ln>
                <a:noFill/>
              </a:ln>
              <a:solidFill>
                <a:srgbClr val="DD7E6B"/>
              </a:solidFill>
              <a:effectLst/>
              <a:uLnTx/>
              <a:uFillTx/>
              <a:latin typeface="Playfair Display"/>
              <a:ea typeface="Playfair Display"/>
              <a:cs typeface="Playfair Display"/>
              <a:sym typeface="Playfair Display"/>
            </a:endParaRPr>
          </a:p>
          <a:p>
            <a:endParaRPr lang="en-US" dirty="0"/>
          </a:p>
        </p:txBody>
      </p:sp>
    </p:spTree>
    <p:extLst>
      <p:ext uri="{BB962C8B-B14F-4D97-AF65-F5344CB8AC3E}">
        <p14:creationId xmlns:p14="http://schemas.microsoft.com/office/powerpoint/2010/main" val="283274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47E9-050A-AF2B-12B3-B6E1FC7C023A}"/>
              </a:ext>
            </a:extLst>
          </p:cNvPr>
          <p:cNvSpPr>
            <a:spLocks noGrp="1"/>
          </p:cNvSpPr>
          <p:nvPr>
            <p:ph type="title"/>
          </p:nvPr>
        </p:nvSpPr>
        <p:spPr>
          <a:xfrm>
            <a:off x="1041778" y="4012442"/>
            <a:ext cx="10466010" cy="2661313"/>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2700" b="1" i="0" u="none" strike="noStrike" kern="1200" cap="none" spc="0" normalizeH="0" baseline="0" noProof="0" dirty="0">
                <a:ln>
                  <a:noFill/>
                </a:ln>
                <a:solidFill>
                  <a:srgbClr val="1F497D">
                    <a:lumMod val="60000"/>
                    <a:lumOff val="40000"/>
                  </a:srgbClr>
                </a:solidFill>
                <a:effectLst/>
                <a:uLnTx/>
                <a:uFillTx/>
                <a:latin typeface="Calibri"/>
                <a:ea typeface="+mn-ea"/>
                <a:cs typeface="+mn-cs"/>
                <a:sym typeface="Playfair Display"/>
              </a:rPr>
              <a:t>For ingestions, consider the following</a:t>
            </a: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a:t>
            </a:r>
            <a:b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Presence of oral burns or edema, drooling</a:t>
            </a:r>
            <a:b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Dysphagia, stridor, wheezing, dyspnea, tachypnea</a:t>
            </a:r>
            <a:b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br>
            <a: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t>Abdominal tenderness, guarding, crepitus, subcutaneous air (Hamman crunch)</a:t>
            </a:r>
            <a:br>
              <a:rPr kumimoji="0" lang="en-US" sz="2400" b="0" i="0" u="none" strike="noStrike" kern="1200" cap="none" spc="0" normalizeH="0" baseline="0" noProof="0" dirty="0">
                <a:ln>
                  <a:noFill/>
                </a:ln>
                <a:solidFill>
                  <a:prstClr val="black"/>
                </a:solidFill>
                <a:effectLst/>
                <a:uLnTx/>
                <a:uFillTx/>
                <a:latin typeface="Calibri"/>
                <a:ea typeface="+mn-ea"/>
                <a:cs typeface="+mn-cs"/>
                <a:sym typeface="Playfair Display"/>
              </a:rPr>
            </a:br>
            <a:endParaRPr lang="en-US" dirty="0"/>
          </a:p>
        </p:txBody>
      </p:sp>
      <p:sp>
        <p:nvSpPr>
          <p:cNvPr id="3" name="Content Placeholder 2">
            <a:extLst>
              <a:ext uri="{FF2B5EF4-FFF2-40B4-BE49-F238E27FC236}">
                <a16:creationId xmlns:a16="http://schemas.microsoft.com/office/drawing/2014/main" id="{1DB07867-76DE-1997-3CE9-0FC6C223A7D9}"/>
              </a:ext>
            </a:extLst>
          </p:cNvPr>
          <p:cNvSpPr>
            <a:spLocks noGrp="1"/>
          </p:cNvSpPr>
          <p:nvPr>
            <p:ph idx="1"/>
          </p:nvPr>
        </p:nvSpPr>
        <p:spPr>
          <a:xfrm>
            <a:off x="1041778" y="385548"/>
            <a:ext cx="10466010" cy="4268337"/>
          </a:xfrm>
        </p:spPr>
        <p:txBody>
          <a:bodyPr/>
          <a:lstStyle/>
          <a:p>
            <a:pPr marL="0" marR="0" lvl="0" indent="0" algn="l" defTabSz="914400" rtl="0" eaLnBrk="1" fontAlgn="auto" latinLnBrk="0" hangingPunct="1">
              <a:lnSpc>
                <a:spcPct val="90000"/>
              </a:lnSpc>
              <a:spcBef>
                <a:spcPts val="0"/>
              </a:spcBef>
              <a:spcAft>
                <a:spcPts val="0"/>
              </a:spcAft>
              <a:buClr>
                <a:srgbClr val="000000"/>
              </a:buClr>
              <a:buSzPts val="2800"/>
              <a:buFont typeface="Arial" panose="020B0604020202020204"/>
              <a:buNone/>
              <a:tabLst/>
              <a:defRPr/>
            </a:pPr>
            <a:r>
              <a:rPr kumimoji="0" lang="en-GB" sz="2800" b="1" i="0" u="none"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Physical examination </a:t>
            </a:r>
            <a:r>
              <a:rPr kumimoji="0" lang="en-GB" b="0" i="0" u="sng" strike="noStrike" kern="1200" cap="none" spc="0" normalizeH="0" baseline="0" noProof="0" dirty="0">
                <a:ln>
                  <a:noFill/>
                </a:ln>
                <a:solidFill>
                  <a:srgbClr val="1F497D">
                    <a:lumMod val="60000"/>
                    <a:lumOff val="40000"/>
                  </a:srgbClr>
                </a:solidFill>
                <a:effectLst/>
                <a:uLnTx/>
                <a:uFillTx/>
                <a:latin typeface="Playfair Display"/>
                <a:ea typeface="Playfair Display"/>
                <a:cs typeface="Playfair Display"/>
                <a:sym typeface="Playfair Display"/>
              </a:rPr>
              <a:t>manly by inspection</a:t>
            </a:r>
            <a:r>
              <a:rPr kumimoji="0" lang="en-GB" b="0" i="0" u="sng" strike="noStrike" kern="1200" cap="none" spc="0" normalizeH="0" baseline="0" noProof="0" dirty="0">
                <a:ln>
                  <a:noFill/>
                </a:ln>
                <a:solidFill>
                  <a:srgbClr val="FF0000"/>
                </a:solidFill>
                <a:effectLst/>
                <a:uLnTx/>
                <a:uFillTx/>
                <a:latin typeface="Playfair Display"/>
                <a:ea typeface="Playfair Display"/>
                <a:cs typeface="Playfair Display"/>
                <a:sym typeface="Playfair Display"/>
              </a:rPr>
              <a:t> </a:t>
            </a:r>
            <a:endParaRPr kumimoji="0" lang="en-GB" b="0" i="0" u="sng" strike="noStrike" kern="1200" cap="none" spc="0" normalizeH="0" baseline="0" noProof="0" dirty="0">
              <a:ln>
                <a:noFill/>
              </a:ln>
              <a:solidFill>
                <a:srgbClr val="000000"/>
              </a:solidFill>
              <a:effectLst/>
              <a:uLnTx/>
              <a:uFillTx/>
              <a:latin typeface="Playfair Display"/>
              <a:ea typeface="Playfair Display"/>
              <a:cs typeface="Playfair Display"/>
              <a:sym typeface="Playfair Display"/>
            </a:endParaRPr>
          </a:p>
          <a:p>
            <a:pPr marL="0" marR="0" lvl="0" indent="0" algn="l" defTabSz="914400" rtl="0" eaLnBrk="1" fontAlgn="auto" latinLnBrk="0" hangingPunct="1">
              <a:lnSpc>
                <a:spcPct val="90000"/>
              </a:lnSpc>
              <a:spcBef>
                <a:spcPts val="1000"/>
              </a:spcBef>
              <a:spcAft>
                <a:spcPts val="0"/>
              </a:spcAft>
              <a:buClr>
                <a:srgbClr val="000000"/>
              </a:buClr>
              <a:buSzPts val="2800"/>
              <a:buFont typeface="Arial" panose="020B0604020202020204"/>
              <a:buNone/>
              <a:tabLst/>
              <a:defRPr/>
            </a:pP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A. Exposure by ingestion may lead to </a:t>
            </a:r>
            <a:r>
              <a:rPr kumimoji="0" lang="en-GB" b="0" i="0" u="none" strike="noStrike" kern="1200" cap="none" spc="0" normalizeH="0" baseline="0" noProof="0" dirty="0" err="1">
                <a:ln>
                  <a:noFill/>
                </a:ln>
                <a:solidFill>
                  <a:prstClr val="black"/>
                </a:solidFill>
                <a:effectLst/>
                <a:uLnTx/>
                <a:uFillTx/>
                <a:latin typeface="Calibri"/>
                <a:ea typeface="+mn-ea"/>
                <a:cs typeface="+mn-cs"/>
                <a:sym typeface="Playfair Display"/>
              </a:rPr>
              <a:t>esophageal</a:t>
            </a: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 </a:t>
            </a:r>
            <a:r>
              <a:rPr kumimoji="0" lang="en-GB" b="0" i="0" u="none" strike="noStrike" kern="1200" cap="none" spc="0" normalizeH="0" baseline="0" noProof="0" dirty="0" err="1">
                <a:ln>
                  <a:noFill/>
                </a:ln>
                <a:solidFill>
                  <a:prstClr val="black"/>
                </a:solidFill>
                <a:effectLst/>
                <a:uLnTx/>
                <a:uFillTx/>
                <a:latin typeface="Calibri"/>
                <a:ea typeface="+mn-ea"/>
                <a:cs typeface="+mn-cs"/>
                <a:sym typeface="Playfair Display"/>
              </a:rPr>
              <a:t>edema</a:t>
            </a: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 stridor, use of accessory </a:t>
            </a:r>
            <a:r>
              <a:rPr kumimoji="0" lang="en-GB" b="0" i="0" u="none" strike="noStrike" kern="1200" cap="none" spc="0" normalizeH="0" baseline="0" noProof="0" dirty="0" err="1">
                <a:ln>
                  <a:noFill/>
                </a:ln>
                <a:solidFill>
                  <a:prstClr val="black"/>
                </a:solidFill>
                <a:effectLst/>
                <a:uLnTx/>
                <a:uFillTx/>
                <a:latin typeface="Calibri"/>
                <a:ea typeface="+mn-ea"/>
                <a:cs typeface="+mn-cs"/>
                <a:sym typeface="Playfair Display"/>
              </a:rPr>
              <a:t>muscles,etc</a:t>
            </a: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a:t>
            </a:r>
          </a:p>
          <a:p>
            <a:pPr marL="0" marR="0" lvl="0" indent="0" algn="l" defTabSz="914400" rtl="0" eaLnBrk="1" fontAlgn="auto" latinLnBrk="0" hangingPunct="1">
              <a:lnSpc>
                <a:spcPct val="90000"/>
              </a:lnSpc>
              <a:spcBef>
                <a:spcPts val="1000"/>
              </a:spcBef>
              <a:spcAft>
                <a:spcPts val="0"/>
              </a:spcAft>
              <a:buClr>
                <a:srgbClr val="000000"/>
              </a:buClr>
              <a:buSzPts val="2800"/>
              <a:buFont typeface="Arial" panose="020B0604020202020204"/>
              <a:buNone/>
              <a:tabLst/>
              <a:defRPr/>
            </a:pP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B. Dermal exposure: Size, depth, location, circumferential burns, etc.</a:t>
            </a:r>
          </a:p>
          <a:p>
            <a:pPr marL="0" marR="0" lvl="0" indent="0" algn="l" defTabSz="914400" rtl="0" eaLnBrk="1" fontAlgn="auto" latinLnBrk="0" hangingPunct="1">
              <a:lnSpc>
                <a:spcPct val="90000"/>
              </a:lnSpc>
              <a:spcBef>
                <a:spcPts val="1000"/>
              </a:spcBef>
              <a:spcAft>
                <a:spcPts val="0"/>
              </a:spcAft>
              <a:buClr>
                <a:srgbClr val="000000"/>
              </a:buClr>
              <a:buSzPts val="2800"/>
              <a:buFont typeface="Arial" panose="020B0604020202020204"/>
              <a:buNone/>
              <a:tabLst/>
              <a:defRPr/>
            </a:pP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C. Ocular exposure</a:t>
            </a:r>
          </a:p>
          <a:p>
            <a:pPr marL="0" marR="0" lvl="0" indent="0" algn="l" defTabSz="914400" rtl="0" eaLnBrk="1" fontAlgn="auto" latinLnBrk="0" hangingPunct="1">
              <a:lnSpc>
                <a:spcPct val="90000"/>
              </a:lnSpc>
              <a:spcBef>
                <a:spcPts val="1000"/>
              </a:spcBef>
              <a:spcAft>
                <a:spcPts val="0"/>
              </a:spcAft>
              <a:buClr>
                <a:srgbClr val="000000"/>
              </a:buClr>
              <a:buSzPts val="2800"/>
              <a:buFont typeface="Arial" panose="020B0604020202020204"/>
              <a:buNone/>
              <a:tabLst/>
              <a:defRPr/>
            </a:pP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D. Visual acuity</a:t>
            </a:r>
          </a:p>
          <a:p>
            <a:pPr marL="0" marR="0" lvl="0" indent="0" algn="l" defTabSz="914400" rtl="0" eaLnBrk="1" fontAlgn="auto" latinLnBrk="0" hangingPunct="1">
              <a:lnSpc>
                <a:spcPct val="90000"/>
              </a:lnSpc>
              <a:spcBef>
                <a:spcPts val="1000"/>
              </a:spcBef>
              <a:spcAft>
                <a:spcPts val="0"/>
              </a:spcAft>
              <a:buClr>
                <a:srgbClr val="000000"/>
              </a:buClr>
              <a:buSzPts val="2800"/>
              <a:buFont typeface="Arial" panose="020B0604020202020204"/>
              <a:buNone/>
              <a:tabLst/>
              <a:defRPr/>
            </a:pPr>
            <a:r>
              <a:rPr kumimoji="0" lang="en-GB" b="0" i="0" u="none" strike="noStrike" kern="1200" cap="none" spc="0" normalizeH="0" baseline="0" noProof="0" dirty="0">
                <a:ln>
                  <a:noFill/>
                </a:ln>
                <a:solidFill>
                  <a:prstClr val="black"/>
                </a:solidFill>
                <a:effectLst/>
                <a:uLnTx/>
                <a:uFillTx/>
                <a:latin typeface="Calibri"/>
                <a:ea typeface="+mn-ea"/>
                <a:cs typeface="+mn-cs"/>
                <a:sym typeface="Playfair Display"/>
              </a:rPr>
              <a:t>E. Presence of periorbital dermal lesion</a:t>
            </a:r>
          </a:p>
          <a:p>
            <a:endParaRPr lang="en-US" dirty="0"/>
          </a:p>
        </p:txBody>
      </p:sp>
    </p:spTree>
    <p:extLst>
      <p:ext uri="{BB962C8B-B14F-4D97-AF65-F5344CB8AC3E}">
        <p14:creationId xmlns:p14="http://schemas.microsoft.com/office/powerpoint/2010/main" val="106899623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