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23.xml" ContentType="application/vnd.openxmlformats-officedocument.presentationml.slide+xml"/>
  <Override PartName="/ppt/slides/slide30.xml" ContentType="application/vnd.openxmlformats-officedocument.presentationml.slide+xml"/>
  <Override PartName="/ppt/slides/slide28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9.xml" ContentType="application/vnd.openxmlformats-officedocument.presentationml.slide+xml"/>
  <Override PartName="/ppt/slides/slide24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8"/>
  </p:notesMasterIdLst>
  <p:sldIdLst>
    <p:sldId id="256" r:id="rId2"/>
    <p:sldId id="260" r:id="rId3"/>
    <p:sldId id="257" r:id="rId4"/>
    <p:sldId id="280" r:id="rId5"/>
    <p:sldId id="262" r:id="rId6"/>
    <p:sldId id="261" r:id="rId7"/>
    <p:sldId id="259" r:id="rId8"/>
    <p:sldId id="292" r:id="rId9"/>
    <p:sldId id="282" r:id="rId10"/>
    <p:sldId id="293" r:id="rId11"/>
    <p:sldId id="333" r:id="rId12"/>
    <p:sldId id="263" r:id="rId13"/>
    <p:sldId id="264" r:id="rId14"/>
    <p:sldId id="281" r:id="rId15"/>
    <p:sldId id="284" r:id="rId16"/>
    <p:sldId id="265" r:id="rId17"/>
    <p:sldId id="285" r:id="rId18"/>
    <p:sldId id="286" r:id="rId19"/>
    <p:sldId id="335" r:id="rId20"/>
    <p:sldId id="266" r:id="rId21"/>
    <p:sldId id="334" r:id="rId22"/>
    <p:sldId id="267" r:id="rId23"/>
    <p:sldId id="268" r:id="rId24"/>
    <p:sldId id="269" r:id="rId25"/>
    <p:sldId id="270" r:id="rId26"/>
    <p:sldId id="273" r:id="rId27"/>
    <p:sldId id="275" r:id="rId28"/>
    <p:sldId id="272" r:id="rId29"/>
    <p:sldId id="271" r:id="rId30"/>
    <p:sldId id="276" r:id="rId31"/>
    <p:sldId id="277" r:id="rId32"/>
    <p:sldId id="288" r:id="rId33"/>
    <p:sldId id="289" r:id="rId34"/>
    <p:sldId id="278" r:id="rId35"/>
    <p:sldId id="290" r:id="rId36"/>
    <p:sldId id="279" r:id="rId37"/>
  </p:sldIdLst>
  <p:sldSz cx="9144000" cy="6858000" type="screen4x3"/>
  <p:notesSz cx="6858000" cy="9144000"/>
  <p:defaultTextStyle>
    <a:defPPr>
      <a:defRPr lang="ar-JO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571"/>
    <p:restoredTop sz="94677"/>
  </p:normalViewPr>
  <p:slideViewPr>
    <p:cSldViewPr>
      <p:cViewPr varScale="1">
        <p:scale>
          <a:sx n="67" d="100"/>
          <a:sy n="67" d="100"/>
        </p:scale>
        <p:origin x="176" y="6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45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017284E-2667-4EC5-A2F1-32B484C5FF92}" type="datetimeFigureOut">
              <a:rPr lang="ar-JO" smtClean="0"/>
              <a:pPr/>
              <a:t>19‏/3‏/1443</a:t>
            </a:fld>
            <a:endParaRPr lang="ar-JO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JO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A490BD6-D73F-4073-BD0D-8E5DF38D2D6E}" type="slidenum">
              <a:rPr lang="ar-JO" smtClean="0"/>
              <a:pPr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820388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JO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90BD6-D73F-4073-BD0D-8E5DF38D2D6E}" type="slidenum">
              <a:rPr lang="ar-JO" smtClean="0"/>
              <a:pPr/>
              <a:t>1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933110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90BD6-D73F-4073-BD0D-8E5DF38D2D6E}" type="slidenum">
              <a:rPr lang="ar-JO" smtClean="0"/>
              <a:pPr/>
              <a:t>6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6939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90BD6-D73F-4073-BD0D-8E5DF38D2D6E}" type="slidenum">
              <a:rPr lang="ar-JO" smtClean="0"/>
              <a:pPr/>
              <a:t>24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789376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90BD6-D73F-4073-BD0D-8E5DF38D2D6E}" type="slidenum">
              <a:rPr lang="ar-JO" smtClean="0"/>
              <a:pPr/>
              <a:t>36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450573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ar-JO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19‏/3‏/1443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19‏/3‏/1443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19‏/3‏/1443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19‏/3‏/1443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19‏/3‏/1443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19‏/3‏/1443</a:t>
            </a:fld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19‏/3‏/1443</a:t>
            </a:fld>
            <a:endParaRPr lang="ar-JO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19‏/3‏/1443</a:t>
            </a:fld>
            <a:endParaRPr lang="ar-JO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19‏/3‏/1443</a:t>
            </a:fld>
            <a:endParaRPr lang="ar-JO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19‏/3‏/1443</a:t>
            </a:fld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JO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19‏/3‏/1443</a:t>
            </a:fld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94C36-A3DD-4F65-806E-55592C05031B}" type="datetimeFigureOut">
              <a:rPr lang="ar-JO" smtClean="0"/>
              <a:pPr/>
              <a:t>19‏/3‏/1443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5.jpeg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1428736"/>
            <a:ext cx="7772400" cy="1470025"/>
          </a:xfrm>
        </p:spPr>
        <p:txBody>
          <a:bodyPr>
            <a:normAutofit/>
          </a:bodyPr>
          <a:lstStyle/>
          <a:p>
            <a:pPr rtl="0"/>
            <a:r>
              <a:rPr lang="en-US" sz="6000" dirty="0">
                <a:solidFill>
                  <a:srgbClr val="C00000"/>
                </a:solidFill>
              </a:rPr>
              <a:t>Carbohydrates</a:t>
            </a:r>
            <a:endParaRPr lang="ar-JO" sz="6000" dirty="0">
              <a:solidFill>
                <a:srgbClr val="C00000"/>
              </a:solidFill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-214314" y="4319606"/>
            <a:ext cx="10144164" cy="2038352"/>
          </a:xfrm>
        </p:spPr>
        <p:txBody>
          <a:bodyPr>
            <a:normAutofit/>
          </a:bodyPr>
          <a:lstStyle/>
          <a:p>
            <a:pPr rtl="0"/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Dr.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Nesrin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Mwafi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rtl="0"/>
            <a:r>
              <a:rPr lang="ar-JO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Biochemistry &amp; Molecular Biology Department </a:t>
            </a:r>
          </a:p>
          <a:p>
            <a:pPr rtl="0"/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Faculty of Medicine,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Mutah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University</a:t>
            </a:r>
          </a:p>
          <a:p>
            <a:pPr rtl="0">
              <a:lnSpc>
                <a:spcPct val="90000"/>
              </a:lnSpc>
            </a:pPr>
            <a:endParaRPr lang="ar-JO" dirty="0"/>
          </a:p>
        </p:txBody>
      </p:sp>
      <p:pic>
        <p:nvPicPr>
          <p:cNvPr id="5" name="صورة 4" descr="carbohydrat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62753" y="2643182"/>
            <a:ext cx="3423759" cy="1426566"/>
          </a:xfrm>
          <a:prstGeom prst="rect">
            <a:avLst/>
          </a:prstGeom>
        </p:spPr>
      </p:pic>
      <p:pic>
        <p:nvPicPr>
          <p:cNvPr id="6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133326"/>
            <a:ext cx="1143008" cy="1295410"/>
          </a:xfrm>
          <a:prstGeom prst="rect">
            <a:avLst/>
          </a:prstGeom>
          <a:noFill/>
        </p:spPr>
      </p:pic>
      <p:sp>
        <p:nvSpPr>
          <p:cNvPr id="10" name="مستطيل 9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428660" y="274638"/>
            <a:ext cx="9144000" cy="1143000"/>
          </a:xfrm>
        </p:spPr>
        <p:txBody>
          <a:bodyPr>
            <a:normAutofit/>
          </a:bodyPr>
          <a:lstStyle/>
          <a:p>
            <a:pPr rtl="0"/>
            <a:r>
              <a:rPr lang="en-US" sz="5400" dirty="0">
                <a:solidFill>
                  <a:srgbClr val="C00000"/>
                </a:solidFill>
              </a:rPr>
              <a:t>Chirality &amp; Chiral Object</a:t>
            </a:r>
            <a:endParaRPr lang="ar-JO" sz="5400" dirty="0">
              <a:solidFill>
                <a:srgbClr val="C0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28564" y="1357274"/>
            <a:ext cx="8175884" cy="5214998"/>
          </a:xfrm>
        </p:spPr>
        <p:txBody>
          <a:bodyPr vert="horz" lIns="91440" tIns="45720" rIns="91440" bIns="45720" rtlCol="1" anchor="t">
            <a:normAutofit/>
          </a:bodyPr>
          <a:lstStyle/>
          <a:p>
            <a:pPr marL="0" indent="0" algn="l" rtl="0">
              <a:buNone/>
            </a:pPr>
            <a:endParaRPr lang="en-US" sz="800" dirty="0">
              <a:latin typeface="Arial" pitchFamily="34" charset="0"/>
              <a:cs typeface="Arial" pitchFamily="34" charset="0"/>
            </a:endParaRPr>
          </a:p>
          <a:p>
            <a:pPr marL="457200" lvl="1" indent="0" algn="l" rtl="0">
              <a:buNone/>
            </a:pPr>
            <a:endParaRPr lang="en-US" sz="800" dirty="0">
              <a:latin typeface="Arial" pitchFamily="34" charset="0"/>
              <a:cs typeface="Arial" pitchFamily="34" charset="0"/>
            </a:endParaRPr>
          </a:p>
          <a:p>
            <a:pPr marL="0" indent="0" algn="l" rtl="0">
              <a:buNone/>
            </a:pPr>
            <a:endParaRPr lang="en-US" sz="2600" dirty="0">
              <a:latin typeface="Arial" pitchFamily="34" charset="0"/>
              <a:cs typeface="Arial" pitchFamily="34" charset="0"/>
            </a:endParaRPr>
          </a:p>
          <a:p>
            <a:pPr algn="l" rtl="0">
              <a:buNone/>
            </a:pPr>
            <a:endParaRPr lang="en-US" sz="800" dirty="0">
              <a:latin typeface="Arial" pitchFamily="34" charset="0"/>
              <a:cs typeface="Arial" pitchFamily="34" charset="0"/>
            </a:endParaRPr>
          </a:p>
          <a:p>
            <a:pPr algn="l" rtl="0">
              <a:buNone/>
            </a:pPr>
            <a:endParaRPr lang="en-US" dirty="0"/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4" descr="A picture containing clothing, food&#10;&#10;Description automatically generated">
            <a:extLst>
              <a:ext uri="{FF2B5EF4-FFF2-40B4-BE49-F238E27FC236}">
                <a16:creationId xmlns:a16="http://schemas.microsoft.com/office/drawing/2014/main" id="{9A3C010B-F5EF-4AEC-885F-1677A68E7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628800"/>
            <a:ext cx="8661311" cy="428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1851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428660" y="274638"/>
            <a:ext cx="9144000" cy="1143000"/>
          </a:xfrm>
        </p:spPr>
        <p:txBody>
          <a:bodyPr>
            <a:normAutofit/>
          </a:bodyPr>
          <a:lstStyle/>
          <a:p>
            <a:pPr rtl="0"/>
            <a:r>
              <a:rPr lang="en-US" sz="5400" dirty="0">
                <a:solidFill>
                  <a:srgbClr val="C00000"/>
                </a:solidFill>
              </a:rPr>
              <a:t>Chirality &amp; Chiral Object</a:t>
            </a:r>
            <a:endParaRPr lang="ar-JO" sz="5400" dirty="0">
              <a:solidFill>
                <a:srgbClr val="C00000"/>
              </a:solidFill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15" descr="A close up of a bottle&#10;&#10;Description automatically generated">
            <a:extLst>
              <a:ext uri="{FF2B5EF4-FFF2-40B4-BE49-F238E27FC236}">
                <a16:creationId xmlns:a16="http://schemas.microsoft.com/office/drawing/2014/main" id="{281F07C5-74E8-014C-92B0-C1A76DF6A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64" y="1340768"/>
            <a:ext cx="8682743" cy="40755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5F5BE21-0D01-9841-962F-AAEB1EC06D7B}"/>
              </a:ext>
            </a:extLst>
          </p:cNvPr>
          <p:cNvSpPr/>
          <p:nvPr/>
        </p:nvSpPr>
        <p:spPr>
          <a:xfrm>
            <a:off x="547044" y="5805264"/>
            <a:ext cx="85642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Chiral molecules should contain at least one chiral center (</a:t>
            </a:r>
            <a:r>
              <a:rPr lang="en-US" sz="2800" b="1" dirty="0">
                <a:solidFill>
                  <a:srgbClr val="C00000"/>
                </a:solidFill>
                <a:latin typeface="Arial"/>
                <a:cs typeface="Arial"/>
              </a:rPr>
              <a:t>usually a carbon atom</a:t>
            </a:r>
            <a:r>
              <a:rPr lang="en-US" sz="2800" dirty="0">
                <a:latin typeface="Arial"/>
                <a:cs typeface="Arial"/>
              </a:rPr>
              <a:t>)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1508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71470" y="71422"/>
            <a:ext cx="8229600" cy="1143000"/>
          </a:xfrm>
        </p:spPr>
        <p:txBody>
          <a:bodyPr/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Stereoisomers</a:t>
            </a:r>
            <a:endParaRPr lang="en-GB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95536" y="1311510"/>
            <a:ext cx="9217024" cy="5357850"/>
          </a:xfrm>
        </p:spPr>
        <p:txBody>
          <a:bodyPr>
            <a:norm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Enantiomers: are two stereoisomers that are mirror images to each other but not superimposable</a:t>
            </a: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مستطيل 243"/>
          <p:cNvSpPr/>
          <p:nvPr/>
        </p:nvSpPr>
        <p:spPr>
          <a:xfrm rot="10800000">
            <a:off x="4500563" y="2014308"/>
            <a:ext cx="823476" cy="4522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196" name="مستطيل 195"/>
          <p:cNvSpPr/>
          <p:nvPr/>
        </p:nvSpPr>
        <p:spPr>
          <a:xfrm rot="10800000">
            <a:off x="3391334" y="5477105"/>
            <a:ext cx="823476" cy="4522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197" name="مستطيل 196"/>
          <p:cNvSpPr/>
          <p:nvPr/>
        </p:nvSpPr>
        <p:spPr>
          <a:xfrm rot="10800000">
            <a:off x="4677218" y="5477105"/>
            <a:ext cx="823476" cy="4522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83" name="مستطيل 82"/>
          <p:cNvSpPr/>
          <p:nvPr/>
        </p:nvSpPr>
        <p:spPr>
          <a:xfrm rot="10800000">
            <a:off x="3500431" y="2028376"/>
            <a:ext cx="823476" cy="4522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2844" y="-2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D/L Monosaccharides</a:t>
            </a:r>
            <a:endParaRPr lang="en-GB" dirty="0"/>
          </a:p>
        </p:txBody>
      </p:sp>
      <p:grpSp>
        <p:nvGrpSpPr>
          <p:cNvPr id="278" name="مجموعة 277"/>
          <p:cNvGrpSpPr/>
          <p:nvPr/>
        </p:nvGrpSpPr>
        <p:grpSpPr>
          <a:xfrm>
            <a:off x="2258513" y="1142984"/>
            <a:ext cx="4599503" cy="2571768"/>
            <a:chOff x="43935" y="1142984"/>
            <a:chExt cx="4599503" cy="2571768"/>
          </a:xfrm>
        </p:grpSpPr>
        <p:grpSp>
          <p:nvGrpSpPr>
            <p:cNvPr id="85" name="مجموعة 84"/>
            <p:cNvGrpSpPr/>
            <p:nvPr/>
          </p:nvGrpSpPr>
          <p:grpSpPr>
            <a:xfrm>
              <a:off x="43935" y="1214422"/>
              <a:ext cx="2027735" cy="2428589"/>
              <a:chOff x="578158" y="1571612"/>
              <a:chExt cx="2342372" cy="2805425"/>
            </a:xfrm>
          </p:grpSpPr>
          <p:grpSp>
            <p:nvGrpSpPr>
              <p:cNvPr id="81" name="مجموعة 80"/>
              <p:cNvGrpSpPr/>
              <p:nvPr/>
            </p:nvGrpSpPr>
            <p:grpSpPr>
              <a:xfrm>
                <a:off x="609891" y="1571612"/>
                <a:ext cx="2167468" cy="2278115"/>
                <a:chOff x="3924175" y="2130974"/>
                <a:chExt cx="2167468" cy="2278115"/>
              </a:xfrm>
            </p:grpSpPr>
            <p:grpSp>
              <p:nvGrpSpPr>
                <p:cNvPr id="80" name="مجموعة 79"/>
                <p:cNvGrpSpPr/>
                <p:nvPr/>
              </p:nvGrpSpPr>
              <p:grpSpPr>
                <a:xfrm>
                  <a:off x="3924175" y="2177593"/>
                  <a:ext cx="2167468" cy="2231496"/>
                  <a:chOff x="3852737" y="2307198"/>
                  <a:chExt cx="2167468" cy="2231496"/>
                </a:xfrm>
              </p:grpSpPr>
              <p:sp>
                <p:nvSpPr>
                  <p:cNvPr id="71" name="مربع نص 70"/>
                  <p:cNvSpPr txBox="1"/>
                  <p:nvPr/>
                </p:nvSpPr>
                <p:spPr>
                  <a:xfrm>
                    <a:off x="5239373" y="3148677"/>
                    <a:ext cx="746620" cy="60440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OH</a:t>
                    </a:r>
                    <a:endParaRPr lang="en-GB" sz="3200" dirty="0"/>
                  </a:p>
                </p:txBody>
              </p:sp>
              <p:grpSp>
                <p:nvGrpSpPr>
                  <p:cNvPr id="79" name="مجموعة 78"/>
                  <p:cNvGrpSpPr/>
                  <p:nvPr/>
                </p:nvGrpSpPr>
                <p:grpSpPr>
                  <a:xfrm>
                    <a:off x="3852737" y="2307198"/>
                    <a:ext cx="2167468" cy="2231496"/>
                    <a:chOff x="3852737" y="2307198"/>
                    <a:chExt cx="2167468" cy="2231496"/>
                  </a:xfrm>
                </p:grpSpPr>
                <p:cxnSp>
                  <p:nvCxnSpPr>
                    <p:cNvPr id="67" name="رابط مستقيم 66"/>
                    <p:cNvCxnSpPr/>
                    <p:nvPr/>
                  </p:nvCxnSpPr>
                  <p:spPr>
                    <a:xfrm rot="5400000">
                      <a:off x="4112414" y="3469482"/>
                      <a:ext cx="1347800" cy="1588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رابط مستقيم 68"/>
                    <p:cNvCxnSpPr/>
                    <p:nvPr/>
                  </p:nvCxnSpPr>
                  <p:spPr>
                    <a:xfrm>
                      <a:off x="4329550" y="3498850"/>
                      <a:ext cx="928694" cy="1588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0" name="مربع نص 69"/>
                    <p:cNvSpPr txBox="1"/>
                    <p:nvPr/>
                  </p:nvSpPr>
                  <p:spPr>
                    <a:xfrm>
                      <a:off x="4653253" y="3934288"/>
                      <a:ext cx="1366952" cy="60440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CH</a:t>
                      </a:r>
                      <a:r>
                        <a:rPr lang="en-US" sz="2800" b="1" baseline="-25000" dirty="0"/>
                        <a:t>2</a:t>
                      </a:r>
                      <a:r>
                        <a:rPr lang="en-US" sz="2800" dirty="0"/>
                        <a:t>OH</a:t>
                      </a:r>
                      <a:endParaRPr lang="en-GB" sz="2800" dirty="0"/>
                    </a:p>
                  </p:txBody>
                </p:sp>
                <p:sp>
                  <p:nvSpPr>
                    <p:cNvPr id="72" name="مربع نص 71"/>
                    <p:cNvSpPr txBox="1"/>
                    <p:nvPr/>
                  </p:nvSpPr>
                  <p:spPr>
                    <a:xfrm>
                      <a:off x="3852737" y="3160008"/>
                      <a:ext cx="472563" cy="60440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H</a:t>
                      </a:r>
                      <a:endParaRPr lang="en-GB" sz="3200" dirty="0"/>
                    </a:p>
                  </p:txBody>
                </p:sp>
                <p:sp>
                  <p:nvSpPr>
                    <p:cNvPr id="73" name="مربع نص 72"/>
                    <p:cNvSpPr txBox="1"/>
                    <p:nvPr/>
                  </p:nvSpPr>
                  <p:spPr>
                    <a:xfrm>
                      <a:off x="4643437" y="2307198"/>
                      <a:ext cx="966978" cy="60440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CHO</a:t>
                      </a:r>
                      <a:endParaRPr lang="en-GB" sz="3200" dirty="0"/>
                    </a:p>
                  </p:txBody>
                </p:sp>
              </p:grpSp>
            </p:grpSp>
            <p:grpSp>
              <p:nvGrpSpPr>
                <p:cNvPr id="78" name="مجموعة 77"/>
                <p:cNvGrpSpPr/>
                <p:nvPr/>
              </p:nvGrpSpPr>
              <p:grpSpPr>
                <a:xfrm>
                  <a:off x="4583089" y="2130974"/>
                  <a:ext cx="363284" cy="1970086"/>
                  <a:chOff x="4511651" y="2273850"/>
                  <a:chExt cx="363284" cy="1970086"/>
                </a:xfrm>
              </p:grpSpPr>
              <p:sp>
                <p:nvSpPr>
                  <p:cNvPr id="75" name="مربع نص 74"/>
                  <p:cNvSpPr txBox="1"/>
                  <p:nvPr/>
                </p:nvSpPr>
                <p:spPr>
                  <a:xfrm>
                    <a:off x="4511651" y="3202543"/>
                    <a:ext cx="318870" cy="35553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2</a:t>
                    </a:r>
                    <a:endParaRPr lang="en-GB" sz="1400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76" name="مربع نص 75"/>
                  <p:cNvSpPr txBox="1"/>
                  <p:nvPr/>
                </p:nvSpPr>
                <p:spPr>
                  <a:xfrm>
                    <a:off x="4512919" y="3888402"/>
                    <a:ext cx="318870" cy="35553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3</a:t>
                    </a:r>
                    <a:endParaRPr lang="en-GB" sz="1400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77" name="مربع نص 76"/>
                  <p:cNvSpPr txBox="1"/>
                  <p:nvPr/>
                </p:nvSpPr>
                <p:spPr>
                  <a:xfrm>
                    <a:off x="4556065" y="2273850"/>
                    <a:ext cx="318870" cy="35553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1</a:t>
                    </a:r>
                    <a:endParaRPr lang="en-GB" sz="1400" b="1" dirty="0">
                      <a:solidFill>
                        <a:srgbClr val="C00000"/>
                      </a:solidFill>
                    </a:endParaRPr>
                  </a:p>
                </p:txBody>
              </p:sp>
            </p:grpSp>
          </p:grpSp>
          <p:sp>
            <p:nvSpPr>
              <p:cNvPr id="82" name="مربع نص 81"/>
              <p:cNvSpPr txBox="1"/>
              <p:nvPr/>
            </p:nvSpPr>
            <p:spPr>
              <a:xfrm>
                <a:off x="578158" y="3914843"/>
                <a:ext cx="2342372" cy="462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2060"/>
                    </a:solidFill>
                  </a:rPr>
                  <a:t>D-</a:t>
                </a:r>
                <a:r>
                  <a:rPr lang="en-US" sz="2000" b="1" dirty="0" err="1">
                    <a:solidFill>
                      <a:srgbClr val="002060"/>
                    </a:solidFill>
                  </a:rPr>
                  <a:t>glyceraldehyde</a:t>
                </a:r>
                <a:endParaRPr lang="en-GB" b="1" dirty="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198" name="مجموعة 197"/>
            <p:cNvGrpSpPr/>
            <p:nvPr/>
          </p:nvGrpSpPr>
          <p:grpSpPr>
            <a:xfrm>
              <a:off x="2357421" y="1214422"/>
              <a:ext cx="2104707" cy="2428589"/>
              <a:chOff x="346071" y="1571612"/>
              <a:chExt cx="2431289" cy="2805425"/>
            </a:xfrm>
          </p:grpSpPr>
          <p:grpSp>
            <p:nvGrpSpPr>
              <p:cNvPr id="199" name="مجموعة 80"/>
              <p:cNvGrpSpPr/>
              <p:nvPr/>
            </p:nvGrpSpPr>
            <p:grpSpPr>
              <a:xfrm>
                <a:off x="346071" y="1571612"/>
                <a:ext cx="2431289" cy="2278115"/>
                <a:chOff x="3660355" y="2130974"/>
                <a:chExt cx="2431289" cy="2278115"/>
              </a:xfrm>
            </p:grpSpPr>
            <p:grpSp>
              <p:nvGrpSpPr>
                <p:cNvPr id="201" name="مجموعة 79"/>
                <p:cNvGrpSpPr/>
                <p:nvPr/>
              </p:nvGrpSpPr>
              <p:grpSpPr>
                <a:xfrm>
                  <a:off x="3660355" y="2177593"/>
                  <a:ext cx="2431289" cy="2231496"/>
                  <a:chOff x="3588917" y="2307198"/>
                  <a:chExt cx="2431289" cy="2231496"/>
                </a:xfrm>
              </p:grpSpPr>
              <p:sp>
                <p:nvSpPr>
                  <p:cNvPr id="206" name="مربع نص 205"/>
                  <p:cNvSpPr txBox="1"/>
                  <p:nvPr/>
                </p:nvSpPr>
                <p:spPr>
                  <a:xfrm>
                    <a:off x="5239373" y="3148677"/>
                    <a:ext cx="472563" cy="60440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H</a:t>
                    </a:r>
                    <a:endParaRPr lang="en-GB" sz="3200" dirty="0"/>
                  </a:p>
                </p:txBody>
              </p:sp>
              <p:grpSp>
                <p:nvGrpSpPr>
                  <p:cNvPr id="207" name="مجموعة 78"/>
                  <p:cNvGrpSpPr/>
                  <p:nvPr/>
                </p:nvGrpSpPr>
                <p:grpSpPr>
                  <a:xfrm>
                    <a:off x="3588917" y="2307198"/>
                    <a:ext cx="2431289" cy="2231496"/>
                    <a:chOff x="3588917" y="2307198"/>
                    <a:chExt cx="2431289" cy="2231496"/>
                  </a:xfrm>
                </p:grpSpPr>
                <p:cxnSp>
                  <p:nvCxnSpPr>
                    <p:cNvPr id="208" name="رابط مستقيم 207"/>
                    <p:cNvCxnSpPr/>
                    <p:nvPr/>
                  </p:nvCxnSpPr>
                  <p:spPr>
                    <a:xfrm rot="5400000">
                      <a:off x="4112414" y="3469482"/>
                      <a:ext cx="1347800" cy="1588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9" name="رابط مستقيم 208"/>
                    <p:cNvCxnSpPr/>
                    <p:nvPr/>
                  </p:nvCxnSpPr>
                  <p:spPr>
                    <a:xfrm>
                      <a:off x="4329550" y="3498850"/>
                      <a:ext cx="928694" cy="1588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10" name="مربع نص 209"/>
                    <p:cNvSpPr txBox="1"/>
                    <p:nvPr/>
                  </p:nvSpPr>
                  <p:spPr>
                    <a:xfrm>
                      <a:off x="4653254" y="3934288"/>
                      <a:ext cx="1366952" cy="60440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CH</a:t>
                      </a:r>
                      <a:r>
                        <a:rPr lang="en-US" sz="2800" b="1" baseline="-25000" dirty="0"/>
                        <a:t>2</a:t>
                      </a:r>
                      <a:r>
                        <a:rPr lang="en-US" sz="2800" dirty="0"/>
                        <a:t>OH</a:t>
                      </a:r>
                      <a:endParaRPr lang="en-GB" sz="2800" dirty="0"/>
                    </a:p>
                  </p:txBody>
                </p:sp>
                <p:sp>
                  <p:nvSpPr>
                    <p:cNvPr id="211" name="مربع نص 210"/>
                    <p:cNvSpPr txBox="1"/>
                    <p:nvPr/>
                  </p:nvSpPr>
                  <p:spPr>
                    <a:xfrm>
                      <a:off x="3588917" y="3160008"/>
                      <a:ext cx="746621" cy="60440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HO</a:t>
                      </a:r>
                      <a:endParaRPr lang="en-GB" sz="3200" dirty="0"/>
                    </a:p>
                  </p:txBody>
                </p:sp>
                <p:sp>
                  <p:nvSpPr>
                    <p:cNvPr id="212" name="مربع نص 211"/>
                    <p:cNvSpPr txBox="1"/>
                    <p:nvPr/>
                  </p:nvSpPr>
                  <p:spPr>
                    <a:xfrm>
                      <a:off x="4643437" y="2307198"/>
                      <a:ext cx="966978" cy="60440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CHO</a:t>
                      </a:r>
                      <a:endParaRPr lang="en-GB" sz="3200" dirty="0"/>
                    </a:p>
                  </p:txBody>
                </p:sp>
              </p:grpSp>
            </p:grpSp>
            <p:grpSp>
              <p:nvGrpSpPr>
                <p:cNvPr id="202" name="مجموعة 77"/>
                <p:cNvGrpSpPr/>
                <p:nvPr/>
              </p:nvGrpSpPr>
              <p:grpSpPr>
                <a:xfrm>
                  <a:off x="4583089" y="2130974"/>
                  <a:ext cx="363284" cy="1970086"/>
                  <a:chOff x="4511651" y="2273850"/>
                  <a:chExt cx="363284" cy="1970086"/>
                </a:xfrm>
              </p:grpSpPr>
              <p:sp>
                <p:nvSpPr>
                  <p:cNvPr id="203" name="مربع نص 202"/>
                  <p:cNvSpPr txBox="1"/>
                  <p:nvPr/>
                </p:nvSpPr>
                <p:spPr>
                  <a:xfrm>
                    <a:off x="4511651" y="3202543"/>
                    <a:ext cx="318870" cy="35553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2</a:t>
                    </a:r>
                    <a:endParaRPr lang="en-GB" sz="1400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204" name="مربع نص 203"/>
                  <p:cNvSpPr txBox="1"/>
                  <p:nvPr/>
                </p:nvSpPr>
                <p:spPr>
                  <a:xfrm>
                    <a:off x="4512919" y="3888402"/>
                    <a:ext cx="318870" cy="35553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3</a:t>
                    </a:r>
                    <a:endParaRPr lang="en-GB" sz="1400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205" name="مربع نص 204"/>
                  <p:cNvSpPr txBox="1"/>
                  <p:nvPr/>
                </p:nvSpPr>
                <p:spPr>
                  <a:xfrm>
                    <a:off x="4556065" y="2273850"/>
                    <a:ext cx="318870" cy="35553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1</a:t>
                    </a:r>
                    <a:endParaRPr lang="en-GB" sz="1400" b="1" dirty="0">
                      <a:solidFill>
                        <a:srgbClr val="C00000"/>
                      </a:solidFill>
                    </a:endParaRPr>
                  </a:p>
                </p:txBody>
              </p:sp>
            </p:grpSp>
          </p:grpSp>
          <p:sp>
            <p:nvSpPr>
              <p:cNvPr id="200" name="مربع نص 199"/>
              <p:cNvSpPr txBox="1"/>
              <p:nvPr/>
            </p:nvSpPr>
            <p:spPr>
              <a:xfrm>
                <a:off x="375210" y="3914843"/>
                <a:ext cx="2281266" cy="462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2060"/>
                    </a:solidFill>
                  </a:rPr>
                  <a:t>L-</a:t>
                </a:r>
                <a:r>
                  <a:rPr lang="en-US" sz="2000" b="1" dirty="0" err="1">
                    <a:solidFill>
                      <a:srgbClr val="002060"/>
                    </a:solidFill>
                  </a:rPr>
                  <a:t>glyceraldehyde</a:t>
                </a:r>
                <a:endParaRPr lang="en-GB" b="1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277" name="مستطيل 276"/>
            <p:cNvSpPr/>
            <p:nvPr/>
          </p:nvSpPr>
          <p:spPr>
            <a:xfrm>
              <a:off x="71438" y="1142984"/>
              <a:ext cx="4572000" cy="257176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81" name="مجموعة 280"/>
          <p:cNvGrpSpPr/>
          <p:nvPr/>
        </p:nvGrpSpPr>
        <p:grpSpPr>
          <a:xfrm>
            <a:off x="2310762" y="3691598"/>
            <a:ext cx="4432482" cy="3123124"/>
            <a:chOff x="124288" y="3691598"/>
            <a:chExt cx="4432482" cy="3123124"/>
          </a:xfrm>
        </p:grpSpPr>
        <p:grpSp>
          <p:nvGrpSpPr>
            <p:cNvPr id="164" name="مجموعة 163"/>
            <p:cNvGrpSpPr/>
            <p:nvPr/>
          </p:nvGrpSpPr>
          <p:grpSpPr>
            <a:xfrm>
              <a:off x="124288" y="3691598"/>
              <a:ext cx="1947382" cy="3067819"/>
              <a:chOff x="6409069" y="2256596"/>
              <a:chExt cx="2472440" cy="3894972"/>
            </a:xfrm>
          </p:grpSpPr>
          <p:grpSp>
            <p:nvGrpSpPr>
              <p:cNvPr id="102" name="مجموعة 101"/>
              <p:cNvGrpSpPr/>
              <p:nvPr/>
            </p:nvGrpSpPr>
            <p:grpSpPr>
              <a:xfrm>
                <a:off x="6409069" y="2256596"/>
                <a:ext cx="2472440" cy="3479771"/>
                <a:chOff x="6337631" y="2256596"/>
                <a:chExt cx="2472440" cy="3479771"/>
              </a:xfrm>
            </p:grpSpPr>
            <p:grpSp>
              <p:nvGrpSpPr>
                <p:cNvPr id="103" name="مجموعة 114"/>
                <p:cNvGrpSpPr/>
                <p:nvPr/>
              </p:nvGrpSpPr>
              <p:grpSpPr>
                <a:xfrm>
                  <a:off x="6337631" y="2256596"/>
                  <a:ext cx="2472440" cy="3479771"/>
                  <a:chOff x="6337631" y="2256596"/>
                  <a:chExt cx="2472440" cy="3479771"/>
                </a:xfrm>
              </p:grpSpPr>
              <p:grpSp>
                <p:nvGrpSpPr>
                  <p:cNvPr id="108" name="مجموعة 72"/>
                  <p:cNvGrpSpPr/>
                  <p:nvPr/>
                </p:nvGrpSpPr>
                <p:grpSpPr>
                  <a:xfrm>
                    <a:off x="7127834" y="2285993"/>
                    <a:ext cx="432863" cy="3073042"/>
                    <a:chOff x="6715140" y="2357431"/>
                    <a:chExt cx="432863" cy="3073042"/>
                  </a:xfrm>
                </p:grpSpPr>
                <p:grpSp>
                  <p:nvGrpSpPr>
                    <p:cNvPr id="124" name="مجموعة 123"/>
                    <p:cNvGrpSpPr/>
                    <p:nvPr/>
                  </p:nvGrpSpPr>
                  <p:grpSpPr>
                    <a:xfrm>
                      <a:off x="6715140" y="2357431"/>
                      <a:ext cx="432863" cy="3073042"/>
                      <a:chOff x="5786446" y="2357431"/>
                      <a:chExt cx="432863" cy="3073042"/>
                    </a:xfrm>
                  </p:grpSpPr>
                  <p:sp>
                    <p:nvSpPr>
                      <p:cNvPr id="126" name="مربع نص 125"/>
                      <p:cNvSpPr txBox="1"/>
                      <p:nvPr/>
                    </p:nvSpPr>
                    <p:spPr>
                      <a:xfrm>
                        <a:off x="5786446" y="2357431"/>
                        <a:ext cx="366745" cy="42983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1600" b="1" dirty="0">
                            <a:solidFill>
                              <a:srgbClr val="C00000"/>
                            </a:solidFill>
                          </a:rPr>
                          <a:t>1</a:t>
                        </a:r>
                        <a:endParaRPr lang="en-GB" sz="1600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  <p:sp>
                    <p:nvSpPr>
                      <p:cNvPr id="127" name="مربع نص 126"/>
                      <p:cNvSpPr txBox="1"/>
                      <p:nvPr/>
                    </p:nvSpPr>
                    <p:spPr>
                      <a:xfrm>
                        <a:off x="5816841" y="2998126"/>
                        <a:ext cx="366746" cy="42983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1600" b="1" dirty="0">
                            <a:solidFill>
                              <a:srgbClr val="C00000"/>
                            </a:solidFill>
                          </a:rPr>
                          <a:t>2</a:t>
                        </a:r>
                        <a:endParaRPr lang="en-GB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  <p:sp>
                    <p:nvSpPr>
                      <p:cNvPr id="128" name="مربع نص 127"/>
                      <p:cNvSpPr txBox="1"/>
                      <p:nvPr/>
                    </p:nvSpPr>
                    <p:spPr>
                      <a:xfrm>
                        <a:off x="5824089" y="3429001"/>
                        <a:ext cx="366746" cy="42983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1600" b="1" dirty="0">
                            <a:solidFill>
                              <a:srgbClr val="C00000"/>
                            </a:solidFill>
                          </a:rPr>
                          <a:t>3</a:t>
                        </a:r>
                        <a:endParaRPr lang="en-GB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  <p:sp>
                    <p:nvSpPr>
                      <p:cNvPr id="129" name="مربع نص 128"/>
                      <p:cNvSpPr txBox="1"/>
                      <p:nvPr/>
                    </p:nvSpPr>
                    <p:spPr>
                      <a:xfrm>
                        <a:off x="5841950" y="4000505"/>
                        <a:ext cx="366746" cy="42983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1600" b="1" dirty="0">
                            <a:solidFill>
                              <a:srgbClr val="C00000"/>
                            </a:solidFill>
                          </a:rPr>
                          <a:t>4</a:t>
                        </a:r>
                        <a:endParaRPr lang="en-GB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  <p:sp>
                    <p:nvSpPr>
                      <p:cNvPr id="130" name="مربع نص 129"/>
                      <p:cNvSpPr txBox="1"/>
                      <p:nvPr/>
                    </p:nvSpPr>
                    <p:spPr>
                      <a:xfrm>
                        <a:off x="5852563" y="5000637"/>
                        <a:ext cx="366746" cy="42983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1600" b="1" dirty="0">
                            <a:solidFill>
                              <a:srgbClr val="C00000"/>
                            </a:solidFill>
                          </a:rPr>
                          <a:t>6</a:t>
                        </a:r>
                        <a:endParaRPr lang="en-GB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25" name="مربع نص 124"/>
                    <p:cNvSpPr txBox="1"/>
                    <p:nvPr/>
                  </p:nvSpPr>
                  <p:spPr>
                    <a:xfrm>
                      <a:off x="6770644" y="4542007"/>
                      <a:ext cx="366746" cy="42983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5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</p:grpSp>
              <p:sp>
                <p:nvSpPr>
                  <p:cNvPr id="109" name="مربع نص 108"/>
                  <p:cNvSpPr txBox="1"/>
                  <p:nvPr/>
                </p:nvSpPr>
                <p:spPr>
                  <a:xfrm>
                    <a:off x="7880502" y="3942338"/>
                    <a:ext cx="820596" cy="66429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OH</a:t>
                    </a:r>
                    <a:endParaRPr lang="en-GB" sz="2800" dirty="0"/>
                  </a:p>
                </p:txBody>
              </p:sp>
              <p:grpSp>
                <p:nvGrpSpPr>
                  <p:cNvPr id="110" name="مجموعة 113"/>
                  <p:cNvGrpSpPr/>
                  <p:nvPr/>
                </p:nvGrpSpPr>
                <p:grpSpPr>
                  <a:xfrm>
                    <a:off x="6337631" y="2256596"/>
                    <a:ext cx="2472440" cy="3479771"/>
                    <a:chOff x="6337631" y="2256596"/>
                    <a:chExt cx="2472440" cy="3479771"/>
                  </a:xfrm>
                </p:grpSpPr>
                <p:grpSp>
                  <p:nvGrpSpPr>
                    <p:cNvPr id="111" name="مجموعة 111"/>
                    <p:cNvGrpSpPr/>
                    <p:nvPr/>
                  </p:nvGrpSpPr>
                  <p:grpSpPr>
                    <a:xfrm>
                      <a:off x="6337631" y="2786852"/>
                      <a:ext cx="2379398" cy="2428098"/>
                      <a:chOff x="6337631" y="2786852"/>
                      <a:chExt cx="2379398" cy="2428098"/>
                    </a:xfrm>
                  </p:grpSpPr>
                  <p:cxnSp>
                    <p:nvCxnSpPr>
                      <p:cNvPr id="114" name="رابط مستقيم 113"/>
                      <p:cNvCxnSpPr/>
                      <p:nvPr/>
                    </p:nvCxnSpPr>
                    <p:spPr>
                      <a:xfrm>
                        <a:off x="7029028" y="4812870"/>
                        <a:ext cx="928694" cy="1588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15" name="مجموعة 64"/>
                      <p:cNvGrpSpPr/>
                      <p:nvPr/>
                    </p:nvGrpSpPr>
                    <p:grpSpPr>
                      <a:xfrm>
                        <a:off x="6337631" y="3370833"/>
                        <a:ext cx="2379398" cy="1801452"/>
                        <a:chOff x="3880627" y="3429000"/>
                        <a:chExt cx="2379398" cy="1801452"/>
                      </a:xfrm>
                    </p:grpSpPr>
                    <p:sp>
                      <p:nvSpPr>
                        <p:cNvPr id="119" name="مربع نص 118"/>
                        <p:cNvSpPr txBox="1"/>
                        <p:nvPr/>
                      </p:nvSpPr>
                      <p:spPr>
                        <a:xfrm>
                          <a:off x="5439429" y="4558738"/>
                          <a:ext cx="820596" cy="66429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l" rtl="0"/>
                          <a:r>
                            <a:rPr lang="en-US" sz="2800" dirty="0"/>
                            <a:t>OH</a:t>
                          </a:r>
                          <a:endParaRPr lang="en-GB" sz="2800" dirty="0"/>
                        </a:p>
                      </p:txBody>
                    </p:sp>
                    <p:sp>
                      <p:nvSpPr>
                        <p:cNvPr id="120" name="مربع نص 119"/>
                        <p:cNvSpPr txBox="1"/>
                        <p:nvPr/>
                      </p:nvSpPr>
                      <p:spPr>
                        <a:xfrm>
                          <a:off x="5416738" y="3429000"/>
                          <a:ext cx="519385" cy="66429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l" rtl="0"/>
                          <a:r>
                            <a:rPr lang="en-US" sz="2800" dirty="0"/>
                            <a:t>H</a:t>
                          </a:r>
                          <a:endParaRPr lang="en-GB" sz="2800" dirty="0"/>
                        </a:p>
                      </p:txBody>
                    </p:sp>
                    <p:sp>
                      <p:nvSpPr>
                        <p:cNvPr id="121" name="مربع نص 120"/>
                        <p:cNvSpPr txBox="1"/>
                        <p:nvPr/>
                      </p:nvSpPr>
                      <p:spPr>
                        <a:xfrm>
                          <a:off x="3880627" y="3429000"/>
                          <a:ext cx="820596" cy="66429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l" rtl="0"/>
                          <a:r>
                            <a:rPr lang="en-US" sz="2800" dirty="0"/>
                            <a:t>OH</a:t>
                          </a:r>
                          <a:endParaRPr lang="en-GB" sz="2800" dirty="0"/>
                        </a:p>
                      </p:txBody>
                    </p:sp>
                    <p:sp>
                      <p:nvSpPr>
                        <p:cNvPr id="122" name="مربع نص 121"/>
                        <p:cNvSpPr txBox="1"/>
                        <p:nvPr/>
                      </p:nvSpPr>
                      <p:spPr>
                        <a:xfrm>
                          <a:off x="4157029" y="3987233"/>
                          <a:ext cx="519385" cy="66429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l" rtl="0"/>
                          <a:r>
                            <a:rPr lang="en-US" sz="2800" dirty="0"/>
                            <a:t>H</a:t>
                          </a:r>
                          <a:endParaRPr lang="en-GB" sz="2800" dirty="0"/>
                        </a:p>
                      </p:txBody>
                    </p:sp>
                    <p:sp>
                      <p:nvSpPr>
                        <p:cNvPr id="123" name="مربع نص 122"/>
                        <p:cNvSpPr txBox="1"/>
                        <p:nvPr/>
                      </p:nvSpPr>
                      <p:spPr>
                        <a:xfrm>
                          <a:off x="4157029" y="4566160"/>
                          <a:ext cx="519385" cy="66429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l" rtl="0"/>
                          <a:r>
                            <a:rPr lang="en-US" sz="2800" dirty="0"/>
                            <a:t>H</a:t>
                          </a:r>
                          <a:endParaRPr lang="en-GB" sz="3200" dirty="0"/>
                        </a:p>
                      </p:txBody>
                    </p:sp>
                  </p:grpSp>
                  <p:cxnSp>
                    <p:nvCxnSpPr>
                      <p:cNvPr id="116" name="رابط مستقيم 115"/>
                      <p:cNvCxnSpPr/>
                      <p:nvPr/>
                    </p:nvCxnSpPr>
                    <p:spPr>
                      <a:xfrm rot="5400000">
                        <a:off x="6244377" y="4000107"/>
                        <a:ext cx="2428098" cy="1588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7" name="رابط مستقيم 116"/>
                      <p:cNvCxnSpPr/>
                      <p:nvPr/>
                    </p:nvCxnSpPr>
                    <p:spPr>
                      <a:xfrm>
                        <a:off x="7029004" y="3713164"/>
                        <a:ext cx="928694" cy="1588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8" name="رابط مستقيم 117"/>
                      <p:cNvCxnSpPr/>
                      <p:nvPr/>
                    </p:nvCxnSpPr>
                    <p:spPr>
                      <a:xfrm>
                        <a:off x="7029004" y="4284668"/>
                        <a:ext cx="928694" cy="1588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12" name="مربع نص 111"/>
                    <p:cNvSpPr txBox="1"/>
                    <p:nvPr/>
                  </p:nvSpPr>
                  <p:spPr>
                    <a:xfrm>
                      <a:off x="7307680" y="2256596"/>
                      <a:ext cx="1502391" cy="66429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CH</a:t>
                      </a:r>
                      <a:r>
                        <a:rPr lang="en-US" sz="2800" b="1" baseline="-25000" dirty="0"/>
                        <a:t>2</a:t>
                      </a:r>
                      <a:r>
                        <a:rPr lang="en-US" sz="2800" dirty="0"/>
                        <a:t>OH</a:t>
                      </a:r>
                      <a:endParaRPr lang="en-GB" sz="2800" dirty="0"/>
                    </a:p>
                  </p:txBody>
                </p:sp>
                <p:sp>
                  <p:nvSpPr>
                    <p:cNvPr id="113" name="مربع نص 112"/>
                    <p:cNvSpPr txBox="1"/>
                    <p:nvPr/>
                  </p:nvSpPr>
                  <p:spPr>
                    <a:xfrm>
                      <a:off x="7243319" y="5072075"/>
                      <a:ext cx="1502391" cy="66429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CH</a:t>
                      </a:r>
                      <a:r>
                        <a:rPr lang="en-US" sz="2800" b="1" baseline="-25000" dirty="0"/>
                        <a:t>2</a:t>
                      </a:r>
                      <a:r>
                        <a:rPr lang="en-US" sz="2800" dirty="0"/>
                        <a:t>OH</a:t>
                      </a:r>
                      <a:endParaRPr lang="en-GB" sz="2800" dirty="0"/>
                    </a:p>
                  </p:txBody>
                </p:sp>
              </p:grpSp>
            </p:grpSp>
            <p:grpSp>
              <p:nvGrpSpPr>
                <p:cNvPr id="104" name="مجموعة 65"/>
                <p:cNvGrpSpPr/>
                <p:nvPr/>
              </p:nvGrpSpPr>
              <p:grpSpPr>
                <a:xfrm>
                  <a:off x="7444034" y="3115112"/>
                  <a:ext cx="430976" cy="99574"/>
                  <a:chOff x="4998280" y="3115112"/>
                  <a:chExt cx="430976" cy="99574"/>
                </a:xfrm>
              </p:grpSpPr>
              <p:cxnSp>
                <p:nvCxnSpPr>
                  <p:cNvPr id="106" name="رابط مستقيم 105"/>
                  <p:cNvCxnSpPr/>
                  <p:nvPr/>
                </p:nvCxnSpPr>
                <p:spPr>
                  <a:xfrm>
                    <a:off x="5000628" y="3213098"/>
                    <a:ext cx="428628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رابط مستقيم 106"/>
                  <p:cNvCxnSpPr/>
                  <p:nvPr/>
                </p:nvCxnSpPr>
                <p:spPr>
                  <a:xfrm>
                    <a:off x="4998280" y="3115112"/>
                    <a:ext cx="428628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5" name="مربع نص 104"/>
                <p:cNvSpPr txBox="1"/>
                <p:nvPr/>
              </p:nvSpPr>
              <p:spPr>
                <a:xfrm>
                  <a:off x="7751109" y="2821775"/>
                  <a:ext cx="535666" cy="6642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O</a:t>
                  </a:r>
                  <a:endParaRPr lang="en-GB" sz="2800" dirty="0"/>
                </a:p>
              </p:txBody>
            </p:sp>
          </p:grpSp>
          <p:sp>
            <p:nvSpPr>
              <p:cNvPr id="163" name="مربع نص 162"/>
              <p:cNvSpPr txBox="1"/>
              <p:nvPr/>
            </p:nvSpPr>
            <p:spPr>
              <a:xfrm>
                <a:off x="6708393" y="5643579"/>
                <a:ext cx="1649821" cy="5079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2060"/>
                    </a:solidFill>
                  </a:rPr>
                  <a:t>D-fructose</a:t>
                </a:r>
                <a:endParaRPr lang="en-GB" sz="2400" b="1" dirty="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213" name="مجموعة 212"/>
            <p:cNvGrpSpPr/>
            <p:nvPr/>
          </p:nvGrpSpPr>
          <p:grpSpPr>
            <a:xfrm>
              <a:off x="2515465" y="3704699"/>
              <a:ext cx="1985095" cy="3067819"/>
              <a:chOff x="6361187" y="2256596"/>
              <a:chExt cx="2520322" cy="3894972"/>
            </a:xfrm>
          </p:grpSpPr>
          <p:grpSp>
            <p:nvGrpSpPr>
              <p:cNvPr id="214" name="مجموعة 101"/>
              <p:cNvGrpSpPr/>
              <p:nvPr/>
            </p:nvGrpSpPr>
            <p:grpSpPr>
              <a:xfrm>
                <a:off x="6361187" y="2256596"/>
                <a:ext cx="2520322" cy="3479771"/>
                <a:chOff x="6289749" y="2256596"/>
                <a:chExt cx="2520322" cy="3479771"/>
              </a:xfrm>
            </p:grpSpPr>
            <p:grpSp>
              <p:nvGrpSpPr>
                <p:cNvPr id="216" name="مجموعة 114"/>
                <p:cNvGrpSpPr/>
                <p:nvPr/>
              </p:nvGrpSpPr>
              <p:grpSpPr>
                <a:xfrm>
                  <a:off x="6289749" y="2256596"/>
                  <a:ext cx="2520322" cy="3479771"/>
                  <a:chOff x="6289749" y="2256596"/>
                  <a:chExt cx="2520322" cy="3479771"/>
                </a:xfrm>
              </p:grpSpPr>
              <p:grpSp>
                <p:nvGrpSpPr>
                  <p:cNvPr id="221" name="مجموعة 72"/>
                  <p:cNvGrpSpPr/>
                  <p:nvPr/>
                </p:nvGrpSpPr>
                <p:grpSpPr>
                  <a:xfrm>
                    <a:off x="7127834" y="2285993"/>
                    <a:ext cx="422253" cy="3073042"/>
                    <a:chOff x="6715140" y="2357431"/>
                    <a:chExt cx="422253" cy="3073042"/>
                  </a:xfrm>
                </p:grpSpPr>
                <p:grpSp>
                  <p:nvGrpSpPr>
                    <p:cNvPr id="237" name="مجموعة 123"/>
                    <p:cNvGrpSpPr/>
                    <p:nvPr/>
                  </p:nvGrpSpPr>
                  <p:grpSpPr>
                    <a:xfrm>
                      <a:off x="6715140" y="2357431"/>
                      <a:ext cx="422250" cy="3073042"/>
                      <a:chOff x="5786446" y="2357431"/>
                      <a:chExt cx="422250" cy="3073042"/>
                    </a:xfrm>
                  </p:grpSpPr>
                  <p:sp>
                    <p:nvSpPr>
                      <p:cNvPr id="239" name="مربع نص 238"/>
                      <p:cNvSpPr txBox="1"/>
                      <p:nvPr/>
                    </p:nvSpPr>
                    <p:spPr>
                      <a:xfrm>
                        <a:off x="5786446" y="2357431"/>
                        <a:ext cx="366745" cy="42983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1600" b="1" dirty="0">
                            <a:solidFill>
                              <a:srgbClr val="C00000"/>
                            </a:solidFill>
                          </a:rPr>
                          <a:t>1</a:t>
                        </a:r>
                        <a:endParaRPr lang="en-GB" sz="1600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  <p:sp>
                    <p:nvSpPr>
                      <p:cNvPr id="240" name="مربع نص 239"/>
                      <p:cNvSpPr txBox="1"/>
                      <p:nvPr/>
                    </p:nvSpPr>
                    <p:spPr>
                      <a:xfrm>
                        <a:off x="5816841" y="2998126"/>
                        <a:ext cx="366746" cy="42983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1600" b="1" dirty="0">
                            <a:solidFill>
                              <a:srgbClr val="C00000"/>
                            </a:solidFill>
                          </a:rPr>
                          <a:t>2</a:t>
                        </a:r>
                        <a:endParaRPr lang="en-GB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  <p:sp>
                    <p:nvSpPr>
                      <p:cNvPr id="241" name="مربع نص 240"/>
                      <p:cNvSpPr txBox="1"/>
                      <p:nvPr/>
                    </p:nvSpPr>
                    <p:spPr>
                      <a:xfrm>
                        <a:off x="5824089" y="3429001"/>
                        <a:ext cx="366746" cy="42983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1600" b="1" dirty="0">
                            <a:solidFill>
                              <a:srgbClr val="C00000"/>
                            </a:solidFill>
                          </a:rPr>
                          <a:t>3</a:t>
                        </a:r>
                        <a:endParaRPr lang="en-GB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  <p:sp>
                    <p:nvSpPr>
                      <p:cNvPr id="242" name="مربع نص 241"/>
                      <p:cNvSpPr txBox="1"/>
                      <p:nvPr/>
                    </p:nvSpPr>
                    <p:spPr>
                      <a:xfrm>
                        <a:off x="5841950" y="4000505"/>
                        <a:ext cx="366746" cy="42983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1600" b="1" dirty="0">
                            <a:solidFill>
                              <a:srgbClr val="C00000"/>
                            </a:solidFill>
                          </a:rPr>
                          <a:t>4</a:t>
                        </a:r>
                        <a:endParaRPr lang="en-GB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  <p:sp>
                    <p:nvSpPr>
                      <p:cNvPr id="243" name="مربع نص 242"/>
                      <p:cNvSpPr txBox="1"/>
                      <p:nvPr/>
                    </p:nvSpPr>
                    <p:spPr>
                      <a:xfrm>
                        <a:off x="5834704" y="5000637"/>
                        <a:ext cx="366746" cy="42983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1600" b="1" dirty="0">
                            <a:solidFill>
                              <a:srgbClr val="C00000"/>
                            </a:solidFill>
                          </a:rPr>
                          <a:t>6</a:t>
                        </a:r>
                        <a:endParaRPr lang="en-GB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238" name="مربع نص 237"/>
                    <p:cNvSpPr txBox="1"/>
                    <p:nvPr/>
                  </p:nvSpPr>
                  <p:spPr>
                    <a:xfrm>
                      <a:off x="6770647" y="4524146"/>
                      <a:ext cx="366746" cy="42983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5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</p:grpSp>
              <p:sp>
                <p:nvSpPr>
                  <p:cNvPr id="222" name="مربع نص 221"/>
                  <p:cNvSpPr txBox="1"/>
                  <p:nvPr/>
                </p:nvSpPr>
                <p:spPr>
                  <a:xfrm>
                    <a:off x="7880508" y="3942338"/>
                    <a:ext cx="519385" cy="66429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H</a:t>
                    </a:r>
                    <a:endParaRPr lang="en-GB" sz="2800" dirty="0"/>
                  </a:p>
                </p:txBody>
              </p:sp>
              <p:grpSp>
                <p:nvGrpSpPr>
                  <p:cNvPr id="223" name="مجموعة 113"/>
                  <p:cNvGrpSpPr/>
                  <p:nvPr/>
                </p:nvGrpSpPr>
                <p:grpSpPr>
                  <a:xfrm>
                    <a:off x="6289749" y="2256596"/>
                    <a:ext cx="2520322" cy="3479771"/>
                    <a:chOff x="6289749" y="2256596"/>
                    <a:chExt cx="2520322" cy="3479771"/>
                  </a:xfrm>
                </p:grpSpPr>
                <p:grpSp>
                  <p:nvGrpSpPr>
                    <p:cNvPr id="224" name="مجموعة 111"/>
                    <p:cNvGrpSpPr/>
                    <p:nvPr/>
                  </p:nvGrpSpPr>
                  <p:grpSpPr>
                    <a:xfrm>
                      <a:off x="6289749" y="2786852"/>
                      <a:ext cx="2404589" cy="2428098"/>
                      <a:chOff x="6289749" y="2786852"/>
                      <a:chExt cx="2404589" cy="2428098"/>
                    </a:xfrm>
                  </p:grpSpPr>
                  <p:cxnSp>
                    <p:nvCxnSpPr>
                      <p:cNvPr id="227" name="رابط مستقيم 226"/>
                      <p:cNvCxnSpPr/>
                      <p:nvPr/>
                    </p:nvCxnSpPr>
                    <p:spPr>
                      <a:xfrm>
                        <a:off x="7029028" y="4812870"/>
                        <a:ext cx="928694" cy="1588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228" name="مجموعة 64"/>
                      <p:cNvGrpSpPr/>
                      <p:nvPr/>
                    </p:nvGrpSpPr>
                    <p:grpSpPr>
                      <a:xfrm>
                        <a:off x="6289749" y="3370833"/>
                        <a:ext cx="2404589" cy="1794030"/>
                        <a:chOff x="3832745" y="3429000"/>
                        <a:chExt cx="2404589" cy="1794030"/>
                      </a:xfrm>
                    </p:grpSpPr>
                    <p:sp>
                      <p:nvSpPr>
                        <p:cNvPr id="232" name="مربع نص 231"/>
                        <p:cNvSpPr txBox="1"/>
                        <p:nvPr/>
                      </p:nvSpPr>
                      <p:spPr>
                        <a:xfrm>
                          <a:off x="5439431" y="4558738"/>
                          <a:ext cx="519385" cy="66429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l" rtl="0"/>
                          <a:r>
                            <a:rPr lang="en-US" sz="2800" dirty="0"/>
                            <a:t>H</a:t>
                          </a:r>
                          <a:endParaRPr lang="en-GB" sz="2800" dirty="0"/>
                        </a:p>
                      </p:txBody>
                    </p:sp>
                    <p:sp>
                      <p:nvSpPr>
                        <p:cNvPr id="233" name="مربع نص 232"/>
                        <p:cNvSpPr txBox="1"/>
                        <p:nvPr/>
                      </p:nvSpPr>
                      <p:spPr>
                        <a:xfrm>
                          <a:off x="5416738" y="3429000"/>
                          <a:ext cx="820596" cy="66429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l" rtl="0"/>
                          <a:r>
                            <a:rPr lang="en-US" sz="2800" dirty="0"/>
                            <a:t>OH</a:t>
                          </a:r>
                          <a:endParaRPr lang="en-GB" sz="2800" dirty="0"/>
                        </a:p>
                      </p:txBody>
                    </p:sp>
                    <p:sp>
                      <p:nvSpPr>
                        <p:cNvPr id="234" name="مربع نص 233"/>
                        <p:cNvSpPr txBox="1"/>
                        <p:nvPr/>
                      </p:nvSpPr>
                      <p:spPr>
                        <a:xfrm>
                          <a:off x="4109006" y="3429000"/>
                          <a:ext cx="519385" cy="66429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l" rtl="0"/>
                          <a:r>
                            <a:rPr lang="en-US" sz="2800" dirty="0"/>
                            <a:t>H</a:t>
                          </a:r>
                          <a:endParaRPr lang="en-GB" sz="2800" dirty="0"/>
                        </a:p>
                      </p:txBody>
                    </p:sp>
                    <p:sp>
                      <p:nvSpPr>
                        <p:cNvPr id="235" name="مربع نص 234"/>
                        <p:cNvSpPr txBox="1"/>
                        <p:nvPr/>
                      </p:nvSpPr>
                      <p:spPr>
                        <a:xfrm>
                          <a:off x="3832745" y="3987233"/>
                          <a:ext cx="820597" cy="66429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l" rtl="0"/>
                          <a:r>
                            <a:rPr lang="en-US" sz="2800" dirty="0"/>
                            <a:t>HO</a:t>
                          </a:r>
                          <a:endParaRPr lang="en-GB" sz="2800" dirty="0"/>
                        </a:p>
                      </p:txBody>
                    </p:sp>
                    <p:sp>
                      <p:nvSpPr>
                        <p:cNvPr id="236" name="مربع نص 235"/>
                        <p:cNvSpPr txBox="1"/>
                        <p:nvPr/>
                      </p:nvSpPr>
                      <p:spPr>
                        <a:xfrm>
                          <a:off x="3849209" y="4504309"/>
                          <a:ext cx="820596" cy="66429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l" rtl="0"/>
                          <a:r>
                            <a:rPr lang="en-US" sz="2800" dirty="0"/>
                            <a:t>HO</a:t>
                          </a:r>
                          <a:endParaRPr lang="en-GB" sz="3200" dirty="0"/>
                        </a:p>
                      </p:txBody>
                    </p:sp>
                  </p:grpSp>
                  <p:cxnSp>
                    <p:nvCxnSpPr>
                      <p:cNvPr id="229" name="رابط مستقيم 228"/>
                      <p:cNvCxnSpPr/>
                      <p:nvPr/>
                    </p:nvCxnSpPr>
                    <p:spPr>
                      <a:xfrm rot="5400000">
                        <a:off x="6244377" y="4000107"/>
                        <a:ext cx="2428098" cy="1588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0" name="رابط مستقيم 229"/>
                      <p:cNvCxnSpPr/>
                      <p:nvPr/>
                    </p:nvCxnSpPr>
                    <p:spPr>
                      <a:xfrm>
                        <a:off x="7029004" y="3713164"/>
                        <a:ext cx="928694" cy="1588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1" name="رابط مستقيم 230"/>
                      <p:cNvCxnSpPr/>
                      <p:nvPr/>
                    </p:nvCxnSpPr>
                    <p:spPr>
                      <a:xfrm>
                        <a:off x="7029004" y="4284668"/>
                        <a:ext cx="928694" cy="1588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225" name="مربع نص 224"/>
                    <p:cNvSpPr txBox="1"/>
                    <p:nvPr/>
                  </p:nvSpPr>
                  <p:spPr>
                    <a:xfrm>
                      <a:off x="7307680" y="2256596"/>
                      <a:ext cx="1502391" cy="66429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CH</a:t>
                      </a:r>
                      <a:r>
                        <a:rPr lang="en-US" sz="2800" b="1" baseline="-25000" dirty="0"/>
                        <a:t>2</a:t>
                      </a:r>
                      <a:r>
                        <a:rPr lang="en-US" sz="2800" dirty="0"/>
                        <a:t>OH</a:t>
                      </a:r>
                      <a:endParaRPr lang="en-GB" sz="2800" dirty="0"/>
                    </a:p>
                  </p:txBody>
                </p:sp>
                <p:sp>
                  <p:nvSpPr>
                    <p:cNvPr id="226" name="مربع نص 225"/>
                    <p:cNvSpPr txBox="1"/>
                    <p:nvPr/>
                  </p:nvSpPr>
                  <p:spPr>
                    <a:xfrm>
                      <a:off x="7243319" y="5072075"/>
                      <a:ext cx="1502391" cy="66429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CH</a:t>
                      </a:r>
                      <a:r>
                        <a:rPr lang="en-US" sz="2800" b="1" baseline="-25000" dirty="0"/>
                        <a:t>2</a:t>
                      </a:r>
                      <a:r>
                        <a:rPr lang="en-US" sz="2800" dirty="0"/>
                        <a:t>OH</a:t>
                      </a:r>
                      <a:endParaRPr lang="en-GB" sz="2800" dirty="0"/>
                    </a:p>
                  </p:txBody>
                </p:sp>
              </p:grpSp>
            </p:grpSp>
            <p:grpSp>
              <p:nvGrpSpPr>
                <p:cNvPr id="217" name="مجموعة 65"/>
                <p:cNvGrpSpPr/>
                <p:nvPr/>
              </p:nvGrpSpPr>
              <p:grpSpPr>
                <a:xfrm>
                  <a:off x="7444034" y="3115112"/>
                  <a:ext cx="430976" cy="99574"/>
                  <a:chOff x="4998280" y="3115112"/>
                  <a:chExt cx="430976" cy="99574"/>
                </a:xfrm>
              </p:grpSpPr>
              <p:cxnSp>
                <p:nvCxnSpPr>
                  <p:cNvPr id="219" name="رابط مستقيم 218"/>
                  <p:cNvCxnSpPr/>
                  <p:nvPr/>
                </p:nvCxnSpPr>
                <p:spPr>
                  <a:xfrm>
                    <a:off x="5000628" y="3213098"/>
                    <a:ext cx="428628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0" name="رابط مستقيم 219"/>
                  <p:cNvCxnSpPr/>
                  <p:nvPr/>
                </p:nvCxnSpPr>
                <p:spPr>
                  <a:xfrm>
                    <a:off x="4998280" y="3115112"/>
                    <a:ext cx="428628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18" name="مربع نص 217"/>
                <p:cNvSpPr txBox="1"/>
                <p:nvPr/>
              </p:nvSpPr>
              <p:spPr>
                <a:xfrm>
                  <a:off x="7751109" y="2821775"/>
                  <a:ext cx="535666" cy="6642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O</a:t>
                  </a:r>
                  <a:endParaRPr lang="en-GB" sz="2800" dirty="0"/>
                </a:p>
              </p:txBody>
            </p:sp>
          </p:grpSp>
          <p:sp>
            <p:nvSpPr>
              <p:cNvPr id="215" name="مربع نص 214"/>
              <p:cNvSpPr txBox="1"/>
              <p:nvPr/>
            </p:nvSpPr>
            <p:spPr>
              <a:xfrm>
                <a:off x="6775554" y="5643579"/>
                <a:ext cx="1582661" cy="5079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2060"/>
                    </a:solidFill>
                  </a:rPr>
                  <a:t>L-fructose</a:t>
                </a:r>
                <a:endParaRPr lang="en-GB" sz="2400" b="1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280" name="مستطيل 279"/>
            <p:cNvSpPr/>
            <p:nvPr/>
          </p:nvSpPr>
          <p:spPr>
            <a:xfrm>
              <a:off x="170948" y="3814326"/>
              <a:ext cx="4385822" cy="3000396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5" name="مجموعة 184"/>
          <p:cNvGrpSpPr/>
          <p:nvPr/>
        </p:nvGrpSpPr>
        <p:grpSpPr>
          <a:xfrm>
            <a:off x="4143372" y="1142984"/>
            <a:ext cx="369332" cy="2483762"/>
            <a:chOff x="1928794" y="1142984"/>
            <a:chExt cx="369332" cy="2483762"/>
          </a:xfrm>
        </p:grpSpPr>
        <p:cxnSp>
          <p:nvCxnSpPr>
            <p:cNvPr id="167" name="رابط مستقيم 166"/>
            <p:cNvCxnSpPr/>
            <p:nvPr/>
          </p:nvCxnSpPr>
          <p:spPr>
            <a:xfrm rot="5400000">
              <a:off x="1291543" y="2732977"/>
              <a:ext cx="1786744" cy="7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مربع نص 168"/>
            <p:cNvSpPr txBox="1"/>
            <p:nvPr/>
          </p:nvSpPr>
          <p:spPr>
            <a:xfrm rot="16200000">
              <a:off x="1723225" y="1348553"/>
              <a:ext cx="7804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mirror</a:t>
              </a:r>
              <a:endParaRPr lang="en-GB" dirty="0"/>
            </a:p>
          </p:txBody>
        </p:sp>
      </p:grpSp>
      <p:grpSp>
        <p:nvGrpSpPr>
          <p:cNvPr id="186" name="مجموعة 185"/>
          <p:cNvGrpSpPr/>
          <p:nvPr/>
        </p:nvGrpSpPr>
        <p:grpSpPr>
          <a:xfrm>
            <a:off x="4253600" y="3929066"/>
            <a:ext cx="369332" cy="2714644"/>
            <a:chOff x="2067126" y="3929066"/>
            <a:chExt cx="369332" cy="2714644"/>
          </a:xfrm>
        </p:grpSpPr>
        <p:cxnSp>
          <p:nvCxnSpPr>
            <p:cNvPr id="170" name="رابط مستقيم 169"/>
            <p:cNvCxnSpPr/>
            <p:nvPr/>
          </p:nvCxnSpPr>
          <p:spPr>
            <a:xfrm rot="5400000">
              <a:off x="1375723" y="5662011"/>
              <a:ext cx="1928826" cy="345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مربع نص 170"/>
            <p:cNvSpPr txBox="1"/>
            <p:nvPr/>
          </p:nvSpPr>
          <p:spPr>
            <a:xfrm rot="16200000">
              <a:off x="1861557" y="4134635"/>
              <a:ext cx="7804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mirror</a:t>
              </a:r>
              <a:endParaRPr lang="en-GB" dirty="0"/>
            </a:p>
          </p:txBody>
        </p:sp>
      </p:grpSp>
      <p:pic>
        <p:nvPicPr>
          <p:cNvPr id="172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173" name="مستطيل 172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 animBg="1"/>
      <p:bldP spid="196" grpId="0" animBg="1"/>
      <p:bldP spid="197" grpId="0" animBg="1"/>
      <p:bldP spid="8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مستطيل 275"/>
          <p:cNvSpPr/>
          <p:nvPr/>
        </p:nvSpPr>
        <p:spPr>
          <a:xfrm rot="10800000">
            <a:off x="4572001" y="3867157"/>
            <a:ext cx="823476" cy="4522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275" name="مستطيل 274"/>
          <p:cNvSpPr/>
          <p:nvPr/>
        </p:nvSpPr>
        <p:spPr>
          <a:xfrm rot="10800000">
            <a:off x="3500431" y="3857628"/>
            <a:ext cx="823476" cy="4522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2844" y="-2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D/L Monosaccharides</a:t>
            </a:r>
            <a:endParaRPr lang="en-GB" dirty="0"/>
          </a:p>
        </p:txBody>
      </p:sp>
      <p:grpSp>
        <p:nvGrpSpPr>
          <p:cNvPr id="14" name="مجموعة 164"/>
          <p:cNvGrpSpPr/>
          <p:nvPr/>
        </p:nvGrpSpPr>
        <p:grpSpPr>
          <a:xfrm>
            <a:off x="2143108" y="1724012"/>
            <a:ext cx="4540944" cy="3633814"/>
            <a:chOff x="4643438" y="1357298"/>
            <a:chExt cx="4540944" cy="3633814"/>
          </a:xfrm>
        </p:grpSpPr>
        <p:grpSp>
          <p:nvGrpSpPr>
            <p:cNvPr id="15" name="مجموعة 246"/>
            <p:cNvGrpSpPr/>
            <p:nvPr/>
          </p:nvGrpSpPr>
          <p:grpSpPr>
            <a:xfrm>
              <a:off x="4643438" y="1419212"/>
              <a:ext cx="2083759" cy="3400506"/>
              <a:chOff x="4429124" y="1142984"/>
              <a:chExt cx="2083759" cy="3400506"/>
            </a:xfrm>
          </p:grpSpPr>
          <p:sp>
            <p:nvSpPr>
              <p:cNvPr id="162" name="مربع نص 161"/>
              <p:cNvSpPr txBox="1"/>
              <p:nvPr/>
            </p:nvSpPr>
            <p:spPr>
              <a:xfrm>
                <a:off x="4848466" y="4143380"/>
                <a:ext cx="122373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2060"/>
                    </a:solidFill>
                  </a:rPr>
                  <a:t>D-glucose</a:t>
                </a:r>
                <a:endParaRPr lang="en-GB" sz="2000" b="1" dirty="0">
                  <a:solidFill>
                    <a:srgbClr val="002060"/>
                  </a:solidFill>
                </a:endParaRPr>
              </a:p>
            </p:txBody>
          </p:sp>
          <p:grpSp>
            <p:nvGrpSpPr>
              <p:cNvPr id="16" name="مجموعة 245"/>
              <p:cNvGrpSpPr/>
              <p:nvPr/>
            </p:nvGrpSpPr>
            <p:grpSpPr>
              <a:xfrm>
                <a:off x="4429124" y="1142984"/>
                <a:ext cx="2083759" cy="3091069"/>
                <a:chOff x="5844502" y="2381497"/>
                <a:chExt cx="2083759" cy="3091069"/>
              </a:xfrm>
            </p:grpSpPr>
            <p:grpSp>
              <p:nvGrpSpPr>
                <p:cNvPr id="17" name="مجموعة 90"/>
                <p:cNvGrpSpPr/>
                <p:nvPr/>
              </p:nvGrpSpPr>
              <p:grpSpPr>
                <a:xfrm>
                  <a:off x="5844502" y="2381497"/>
                  <a:ext cx="2083759" cy="3091069"/>
                  <a:chOff x="1000100" y="2217340"/>
                  <a:chExt cx="2226544" cy="3436409"/>
                </a:xfrm>
              </p:grpSpPr>
              <p:grpSp>
                <p:nvGrpSpPr>
                  <p:cNvPr id="18" name="مجموعة 88"/>
                  <p:cNvGrpSpPr/>
                  <p:nvPr/>
                </p:nvGrpSpPr>
                <p:grpSpPr>
                  <a:xfrm>
                    <a:off x="1000100" y="2643183"/>
                    <a:ext cx="2226544" cy="3010566"/>
                    <a:chOff x="1059572" y="2643183"/>
                    <a:chExt cx="2226544" cy="3010566"/>
                  </a:xfrm>
                </p:grpSpPr>
                <p:cxnSp>
                  <p:nvCxnSpPr>
                    <p:cNvPr id="145" name="رابط مستقيم 144"/>
                    <p:cNvCxnSpPr/>
                    <p:nvPr/>
                  </p:nvCxnSpPr>
                  <p:spPr>
                    <a:xfrm>
                      <a:off x="1718083" y="4812870"/>
                      <a:ext cx="928694" cy="1588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46" name="مربع نص 145"/>
                    <p:cNvSpPr txBox="1"/>
                    <p:nvPr/>
                  </p:nvSpPr>
                  <p:spPr>
                    <a:xfrm>
                      <a:off x="2560216" y="3929066"/>
                      <a:ext cx="713657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OH</a:t>
                      </a:r>
                      <a:endParaRPr lang="en-GB" sz="2800" dirty="0"/>
                    </a:p>
                  </p:txBody>
                </p:sp>
                <p:sp>
                  <p:nvSpPr>
                    <p:cNvPr id="147" name="مربع نص 146"/>
                    <p:cNvSpPr txBox="1"/>
                    <p:nvPr/>
                  </p:nvSpPr>
                  <p:spPr>
                    <a:xfrm>
                      <a:off x="2572459" y="4487299"/>
                      <a:ext cx="713657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OH</a:t>
                      </a:r>
                      <a:endParaRPr lang="en-GB" sz="3200" dirty="0"/>
                    </a:p>
                  </p:txBody>
                </p:sp>
                <p:sp>
                  <p:nvSpPr>
                    <p:cNvPr id="148" name="مربع نص 147"/>
                    <p:cNvSpPr txBox="1"/>
                    <p:nvPr/>
                  </p:nvSpPr>
                  <p:spPr>
                    <a:xfrm>
                      <a:off x="2577311" y="3357562"/>
                      <a:ext cx="441146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H</a:t>
                      </a:r>
                      <a:endParaRPr lang="en-GB" sz="3200" dirty="0"/>
                    </a:p>
                  </p:txBody>
                </p:sp>
                <p:sp>
                  <p:nvSpPr>
                    <p:cNvPr id="149" name="مربع نص 148"/>
                    <p:cNvSpPr txBox="1"/>
                    <p:nvPr/>
                  </p:nvSpPr>
                  <p:spPr>
                    <a:xfrm>
                      <a:off x="1059572" y="3429000"/>
                      <a:ext cx="713657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OH</a:t>
                      </a:r>
                      <a:endParaRPr lang="en-GB" sz="2800" dirty="0"/>
                    </a:p>
                  </p:txBody>
                </p:sp>
                <p:sp>
                  <p:nvSpPr>
                    <p:cNvPr id="150" name="مربع نص 149"/>
                    <p:cNvSpPr txBox="1"/>
                    <p:nvPr/>
                  </p:nvSpPr>
                  <p:spPr>
                    <a:xfrm>
                      <a:off x="1333252" y="3987233"/>
                      <a:ext cx="441146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H</a:t>
                      </a:r>
                      <a:endParaRPr lang="en-GB" sz="3200" dirty="0"/>
                    </a:p>
                  </p:txBody>
                </p:sp>
                <p:sp>
                  <p:nvSpPr>
                    <p:cNvPr id="151" name="مربع نص 150"/>
                    <p:cNvSpPr txBox="1"/>
                    <p:nvPr/>
                  </p:nvSpPr>
                  <p:spPr>
                    <a:xfrm>
                      <a:off x="1331256" y="4500570"/>
                      <a:ext cx="441146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H</a:t>
                      </a:r>
                      <a:endParaRPr lang="en-GB" sz="3200" dirty="0"/>
                    </a:p>
                  </p:txBody>
                </p:sp>
                <p:cxnSp>
                  <p:nvCxnSpPr>
                    <p:cNvPr id="152" name="رابط مستقيم 151"/>
                    <p:cNvCxnSpPr/>
                    <p:nvPr/>
                  </p:nvCxnSpPr>
                  <p:spPr>
                    <a:xfrm>
                      <a:off x="1718059" y="3713164"/>
                      <a:ext cx="928694" cy="1588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" name="رابط مستقيم 152"/>
                    <p:cNvCxnSpPr/>
                    <p:nvPr/>
                  </p:nvCxnSpPr>
                  <p:spPr>
                    <a:xfrm>
                      <a:off x="1718059" y="4284668"/>
                      <a:ext cx="928694" cy="1588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54" name="مربع نص 153"/>
                    <p:cNvSpPr txBox="1"/>
                    <p:nvPr/>
                  </p:nvSpPr>
                  <p:spPr>
                    <a:xfrm>
                      <a:off x="1946887" y="5072074"/>
                      <a:ext cx="1264423" cy="5816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CH</a:t>
                      </a:r>
                      <a:r>
                        <a:rPr lang="en-US" sz="2800" b="1" baseline="-25000" dirty="0"/>
                        <a:t>2</a:t>
                      </a:r>
                      <a:r>
                        <a:rPr lang="en-US" sz="2800" dirty="0"/>
                        <a:t>OH</a:t>
                      </a:r>
                      <a:endParaRPr lang="en-GB" sz="2800" dirty="0"/>
                    </a:p>
                  </p:txBody>
                </p:sp>
                <p:cxnSp>
                  <p:nvCxnSpPr>
                    <p:cNvPr id="155" name="رابط مستقيم 154"/>
                    <p:cNvCxnSpPr/>
                    <p:nvPr/>
                  </p:nvCxnSpPr>
                  <p:spPr>
                    <a:xfrm>
                      <a:off x="1730856" y="3214686"/>
                      <a:ext cx="928694" cy="1588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56" name="مربع نص 155"/>
                    <p:cNvSpPr txBox="1"/>
                    <p:nvPr/>
                  </p:nvSpPr>
                  <p:spPr>
                    <a:xfrm>
                      <a:off x="2573875" y="2928934"/>
                      <a:ext cx="690619" cy="5816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OH</a:t>
                      </a:r>
                      <a:endParaRPr lang="en-GB" sz="3200" dirty="0"/>
                    </a:p>
                  </p:txBody>
                </p:sp>
                <p:sp>
                  <p:nvSpPr>
                    <p:cNvPr id="157" name="مربع نص 156"/>
                    <p:cNvSpPr txBox="1"/>
                    <p:nvPr/>
                  </p:nvSpPr>
                  <p:spPr>
                    <a:xfrm>
                      <a:off x="1331256" y="2915663"/>
                      <a:ext cx="441146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H</a:t>
                      </a:r>
                      <a:endParaRPr lang="en-GB" sz="3200" dirty="0"/>
                    </a:p>
                  </p:txBody>
                </p:sp>
                <p:cxnSp>
                  <p:nvCxnSpPr>
                    <p:cNvPr id="159" name="رابط مستقيم 158"/>
                    <p:cNvCxnSpPr/>
                    <p:nvPr/>
                  </p:nvCxnSpPr>
                  <p:spPr>
                    <a:xfrm rot="5400000">
                      <a:off x="873874" y="3915411"/>
                      <a:ext cx="2571768" cy="27311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9" name="مجموعة 86"/>
                  <p:cNvGrpSpPr/>
                  <p:nvPr/>
                </p:nvGrpSpPr>
                <p:grpSpPr>
                  <a:xfrm>
                    <a:off x="1854063" y="2217340"/>
                    <a:ext cx="325017" cy="3085300"/>
                    <a:chOff x="2109161" y="2217340"/>
                    <a:chExt cx="325017" cy="3085300"/>
                  </a:xfrm>
                </p:grpSpPr>
                <p:sp>
                  <p:nvSpPr>
                    <p:cNvPr id="139" name="مربع نص 138"/>
                    <p:cNvSpPr txBox="1"/>
                    <p:nvPr/>
                  </p:nvSpPr>
                  <p:spPr>
                    <a:xfrm>
                      <a:off x="2109161" y="2887559"/>
                      <a:ext cx="294953" cy="34216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2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  <p:sp>
                  <p:nvSpPr>
                    <p:cNvPr id="140" name="مربع نص 139"/>
                    <p:cNvSpPr txBox="1"/>
                    <p:nvPr/>
                  </p:nvSpPr>
                  <p:spPr>
                    <a:xfrm>
                      <a:off x="2109161" y="3433113"/>
                      <a:ext cx="294953" cy="34216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3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  <p:sp>
                  <p:nvSpPr>
                    <p:cNvPr id="141" name="مربع نص 140"/>
                    <p:cNvSpPr txBox="1"/>
                    <p:nvPr/>
                  </p:nvSpPr>
                  <p:spPr>
                    <a:xfrm>
                      <a:off x="2109161" y="3971271"/>
                      <a:ext cx="294953" cy="34216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4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  <p:sp>
                  <p:nvSpPr>
                    <p:cNvPr id="142" name="مربع نص 141"/>
                    <p:cNvSpPr txBox="1"/>
                    <p:nvPr/>
                  </p:nvSpPr>
                  <p:spPr>
                    <a:xfrm>
                      <a:off x="2109161" y="4960478"/>
                      <a:ext cx="294953" cy="34216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6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  <p:sp>
                  <p:nvSpPr>
                    <p:cNvPr id="143" name="مربع نص 142"/>
                    <p:cNvSpPr txBox="1"/>
                    <p:nvPr/>
                  </p:nvSpPr>
                  <p:spPr>
                    <a:xfrm>
                      <a:off x="2109161" y="4530634"/>
                      <a:ext cx="294953" cy="34216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5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  <p:sp>
                  <p:nvSpPr>
                    <p:cNvPr id="144" name="مربع نص 143"/>
                    <p:cNvSpPr txBox="1"/>
                    <p:nvPr/>
                  </p:nvSpPr>
                  <p:spPr>
                    <a:xfrm>
                      <a:off x="2139225" y="2217340"/>
                      <a:ext cx="294953" cy="34216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1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245" name="مربع نص 244"/>
                <p:cNvSpPr txBox="1"/>
                <p:nvPr/>
              </p:nvSpPr>
              <p:spPr>
                <a:xfrm>
                  <a:off x="6806745" y="2385566"/>
                  <a:ext cx="83708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:r>
                    <a:rPr lang="en-US" sz="2800" dirty="0"/>
                    <a:t>CHO</a:t>
                  </a:r>
                  <a:endParaRPr lang="en-GB" sz="3200" dirty="0"/>
                </a:p>
              </p:txBody>
            </p:sp>
          </p:grpSp>
        </p:grpSp>
        <p:grpSp>
          <p:nvGrpSpPr>
            <p:cNvPr id="20" name="مجموعة 247"/>
            <p:cNvGrpSpPr/>
            <p:nvPr/>
          </p:nvGrpSpPr>
          <p:grpSpPr>
            <a:xfrm>
              <a:off x="7143768" y="1405144"/>
              <a:ext cx="2040614" cy="3400506"/>
              <a:chOff x="4455249" y="1142984"/>
              <a:chExt cx="2040614" cy="3400506"/>
            </a:xfrm>
          </p:grpSpPr>
          <p:sp>
            <p:nvSpPr>
              <p:cNvPr id="249" name="مربع نص 248"/>
              <p:cNvSpPr txBox="1"/>
              <p:nvPr/>
            </p:nvSpPr>
            <p:spPr>
              <a:xfrm>
                <a:off x="4901365" y="4143380"/>
                <a:ext cx="117083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2060"/>
                    </a:solidFill>
                  </a:rPr>
                  <a:t>L-glucose</a:t>
                </a:r>
                <a:endParaRPr lang="en-GB" sz="2000" b="1" dirty="0">
                  <a:solidFill>
                    <a:srgbClr val="002060"/>
                  </a:solidFill>
                </a:endParaRPr>
              </a:p>
            </p:txBody>
          </p:sp>
          <p:grpSp>
            <p:nvGrpSpPr>
              <p:cNvPr id="21" name="مجموعة 245"/>
              <p:cNvGrpSpPr/>
              <p:nvPr/>
            </p:nvGrpSpPr>
            <p:grpSpPr>
              <a:xfrm>
                <a:off x="4455249" y="1142984"/>
                <a:ext cx="2040614" cy="3091070"/>
                <a:chOff x="5870627" y="2381497"/>
                <a:chExt cx="2040614" cy="3091070"/>
              </a:xfrm>
            </p:grpSpPr>
            <p:grpSp>
              <p:nvGrpSpPr>
                <p:cNvPr id="22" name="مجموعة 90"/>
                <p:cNvGrpSpPr/>
                <p:nvPr/>
              </p:nvGrpSpPr>
              <p:grpSpPr>
                <a:xfrm>
                  <a:off x="5870627" y="2381497"/>
                  <a:ext cx="2040614" cy="3091070"/>
                  <a:chOff x="1028015" y="2217340"/>
                  <a:chExt cx="2180443" cy="3436409"/>
                </a:xfrm>
              </p:grpSpPr>
              <p:grpSp>
                <p:nvGrpSpPr>
                  <p:cNvPr id="23" name="مجموعة 88"/>
                  <p:cNvGrpSpPr/>
                  <p:nvPr/>
                </p:nvGrpSpPr>
                <p:grpSpPr>
                  <a:xfrm>
                    <a:off x="1028015" y="2643183"/>
                    <a:ext cx="2180443" cy="3010566"/>
                    <a:chOff x="1087487" y="2643183"/>
                    <a:chExt cx="2180443" cy="3010566"/>
                  </a:xfrm>
                </p:grpSpPr>
                <p:cxnSp>
                  <p:nvCxnSpPr>
                    <p:cNvPr id="261" name="رابط مستقيم 260"/>
                    <p:cNvCxnSpPr/>
                    <p:nvPr/>
                  </p:nvCxnSpPr>
                  <p:spPr>
                    <a:xfrm>
                      <a:off x="1718083" y="4812870"/>
                      <a:ext cx="928694" cy="1588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62" name="مربع نص 261"/>
                    <p:cNvSpPr txBox="1"/>
                    <p:nvPr/>
                  </p:nvSpPr>
                  <p:spPr>
                    <a:xfrm>
                      <a:off x="2560216" y="3929066"/>
                      <a:ext cx="437118" cy="5816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H</a:t>
                      </a:r>
                      <a:endParaRPr lang="en-GB" sz="2800" dirty="0"/>
                    </a:p>
                  </p:txBody>
                </p:sp>
                <p:sp>
                  <p:nvSpPr>
                    <p:cNvPr id="263" name="مربع نص 262"/>
                    <p:cNvSpPr txBox="1"/>
                    <p:nvPr/>
                  </p:nvSpPr>
                  <p:spPr>
                    <a:xfrm>
                      <a:off x="2572459" y="4487299"/>
                      <a:ext cx="437118" cy="5816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H</a:t>
                      </a:r>
                      <a:endParaRPr lang="en-GB" sz="3200" dirty="0"/>
                    </a:p>
                  </p:txBody>
                </p:sp>
                <p:sp>
                  <p:nvSpPr>
                    <p:cNvPr id="264" name="مربع نص 263"/>
                    <p:cNvSpPr txBox="1"/>
                    <p:nvPr/>
                  </p:nvSpPr>
                  <p:spPr>
                    <a:xfrm>
                      <a:off x="2577311" y="3357562"/>
                      <a:ext cx="690619" cy="5816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OH</a:t>
                      </a:r>
                      <a:endParaRPr lang="en-GB" sz="3200" dirty="0"/>
                    </a:p>
                  </p:txBody>
                </p:sp>
                <p:sp>
                  <p:nvSpPr>
                    <p:cNvPr id="265" name="مربع نص 264"/>
                    <p:cNvSpPr txBox="1"/>
                    <p:nvPr/>
                  </p:nvSpPr>
                  <p:spPr>
                    <a:xfrm>
                      <a:off x="1377787" y="3429000"/>
                      <a:ext cx="437118" cy="5816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H</a:t>
                      </a:r>
                      <a:endParaRPr lang="en-GB" sz="2800" dirty="0"/>
                    </a:p>
                  </p:txBody>
                </p:sp>
                <p:sp>
                  <p:nvSpPr>
                    <p:cNvPr id="266" name="مربع نص 265"/>
                    <p:cNvSpPr txBox="1"/>
                    <p:nvPr/>
                  </p:nvSpPr>
                  <p:spPr>
                    <a:xfrm>
                      <a:off x="1103692" y="3987233"/>
                      <a:ext cx="690620" cy="5816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HO</a:t>
                      </a:r>
                      <a:endParaRPr lang="en-GB" sz="3200" dirty="0"/>
                    </a:p>
                  </p:txBody>
                </p:sp>
                <p:sp>
                  <p:nvSpPr>
                    <p:cNvPr id="267" name="مربع نص 266"/>
                    <p:cNvSpPr txBox="1"/>
                    <p:nvPr/>
                  </p:nvSpPr>
                  <p:spPr>
                    <a:xfrm>
                      <a:off x="1087487" y="4500570"/>
                      <a:ext cx="690620" cy="5816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HO</a:t>
                      </a:r>
                      <a:endParaRPr lang="en-GB" sz="3200" dirty="0"/>
                    </a:p>
                  </p:txBody>
                </p:sp>
                <p:cxnSp>
                  <p:nvCxnSpPr>
                    <p:cNvPr id="268" name="رابط مستقيم 267"/>
                    <p:cNvCxnSpPr/>
                    <p:nvPr/>
                  </p:nvCxnSpPr>
                  <p:spPr>
                    <a:xfrm>
                      <a:off x="1718059" y="3713164"/>
                      <a:ext cx="928694" cy="1588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9" name="رابط مستقيم 268"/>
                    <p:cNvCxnSpPr/>
                    <p:nvPr/>
                  </p:nvCxnSpPr>
                  <p:spPr>
                    <a:xfrm>
                      <a:off x="1718059" y="4284668"/>
                      <a:ext cx="928694" cy="1588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70" name="مربع نص 269"/>
                    <p:cNvSpPr txBox="1"/>
                    <p:nvPr/>
                  </p:nvSpPr>
                  <p:spPr>
                    <a:xfrm>
                      <a:off x="1946887" y="5072074"/>
                      <a:ext cx="1264423" cy="5816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CH</a:t>
                      </a:r>
                      <a:r>
                        <a:rPr lang="en-US" sz="2800" b="1" baseline="-25000" dirty="0"/>
                        <a:t>2</a:t>
                      </a:r>
                      <a:r>
                        <a:rPr lang="en-US" sz="2800" dirty="0"/>
                        <a:t>OH</a:t>
                      </a:r>
                      <a:endParaRPr lang="en-GB" sz="2800" dirty="0"/>
                    </a:p>
                  </p:txBody>
                </p:sp>
                <p:cxnSp>
                  <p:nvCxnSpPr>
                    <p:cNvPr id="271" name="رابط مستقيم 270"/>
                    <p:cNvCxnSpPr/>
                    <p:nvPr/>
                  </p:nvCxnSpPr>
                  <p:spPr>
                    <a:xfrm>
                      <a:off x="1730856" y="3214686"/>
                      <a:ext cx="928694" cy="1588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72" name="مربع نص 271"/>
                    <p:cNvSpPr txBox="1"/>
                    <p:nvPr/>
                  </p:nvSpPr>
                  <p:spPr>
                    <a:xfrm>
                      <a:off x="2573875" y="2928934"/>
                      <a:ext cx="437118" cy="5816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H</a:t>
                      </a:r>
                      <a:endParaRPr lang="en-GB" sz="3200" dirty="0"/>
                    </a:p>
                  </p:txBody>
                </p:sp>
                <p:sp>
                  <p:nvSpPr>
                    <p:cNvPr id="273" name="مربع نص 272"/>
                    <p:cNvSpPr txBox="1"/>
                    <p:nvPr/>
                  </p:nvSpPr>
                  <p:spPr>
                    <a:xfrm>
                      <a:off x="1133756" y="2915663"/>
                      <a:ext cx="690619" cy="5816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800" dirty="0"/>
                        <a:t>HO</a:t>
                      </a:r>
                      <a:endParaRPr lang="en-GB" sz="3200" dirty="0"/>
                    </a:p>
                  </p:txBody>
                </p:sp>
                <p:cxnSp>
                  <p:nvCxnSpPr>
                    <p:cNvPr id="274" name="رابط مستقيم 273"/>
                    <p:cNvCxnSpPr/>
                    <p:nvPr/>
                  </p:nvCxnSpPr>
                  <p:spPr>
                    <a:xfrm rot="5400000">
                      <a:off x="873874" y="3915411"/>
                      <a:ext cx="2571768" cy="27311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" name="مجموعة 86"/>
                  <p:cNvGrpSpPr/>
                  <p:nvPr/>
                </p:nvGrpSpPr>
                <p:grpSpPr>
                  <a:xfrm>
                    <a:off x="1854063" y="2217340"/>
                    <a:ext cx="325017" cy="3085300"/>
                    <a:chOff x="2109161" y="2217340"/>
                    <a:chExt cx="325017" cy="3085300"/>
                  </a:xfrm>
                </p:grpSpPr>
                <p:sp>
                  <p:nvSpPr>
                    <p:cNvPr id="255" name="مربع نص 254"/>
                    <p:cNvSpPr txBox="1"/>
                    <p:nvPr/>
                  </p:nvSpPr>
                  <p:spPr>
                    <a:xfrm>
                      <a:off x="2109161" y="2887559"/>
                      <a:ext cx="294953" cy="34216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2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  <p:sp>
                  <p:nvSpPr>
                    <p:cNvPr id="256" name="مربع نص 255"/>
                    <p:cNvSpPr txBox="1"/>
                    <p:nvPr/>
                  </p:nvSpPr>
                  <p:spPr>
                    <a:xfrm>
                      <a:off x="2109161" y="3433113"/>
                      <a:ext cx="294953" cy="34216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3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  <p:sp>
                  <p:nvSpPr>
                    <p:cNvPr id="257" name="مربع نص 256"/>
                    <p:cNvSpPr txBox="1"/>
                    <p:nvPr/>
                  </p:nvSpPr>
                  <p:spPr>
                    <a:xfrm>
                      <a:off x="2109161" y="3971271"/>
                      <a:ext cx="294953" cy="34216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4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  <p:sp>
                  <p:nvSpPr>
                    <p:cNvPr id="258" name="مربع نص 257"/>
                    <p:cNvSpPr txBox="1"/>
                    <p:nvPr/>
                  </p:nvSpPr>
                  <p:spPr>
                    <a:xfrm>
                      <a:off x="2109161" y="4960478"/>
                      <a:ext cx="294953" cy="34216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6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  <p:sp>
                  <p:nvSpPr>
                    <p:cNvPr id="259" name="مربع نص 258"/>
                    <p:cNvSpPr txBox="1"/>
                    <p:nvPr/>
                  </p:nvSpPr>
                  <p:spPr>
                    <a:xfrm>
                      <a:off x="2109161" y="4530634"/>
                      <a:ext cx="294953" cy="34216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5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  <p:sp>
                  <p:nvSpPr>
                    <p:cNvPr id="260" name="مربع نص 259"/>
                    <p:cNvSpPr txBox="1"/>
                    <p:nvPr/>
                  </p:nvSpPr>
                  <p:spPr>
                    <a:xfrm>
                      <a:off x="2139225" y="2217340"/>
                      <a:ext cx="294953" cy="34216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1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252" name="مربع نص 251"/>
                <p:cNvSpPr txBox="1"/>
                <p:nvPr/>
              </p:nvSpPr>
              <p:spPr>
                <a:xfrm>
                  <a:off x="6806745" y="2385566"/>
                  <a:ext cx="83708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:r>
                    <a:rPr lang="en-US" sz="2800" dirty="0"/>
                    <a:t>CHO</a:t>
                  </a:r>
                  <a:endParaRPr lang="en-GB" sz="3200" dirty="0"/>
                </a:p>
              </p:txBody>
            </p:sp>
          </p:grpSp>
        </p:grpSp>
        <p:sp>
          <p:nvSpPr>
            <p:cNvPr id="279" name="مستطيل 278"/>
            <p:cNvSpPr/>
            <p:nvPr/>
          </p:nvSpPr>
          <p:spPr>
            <a:xfrm>
              <a:off x="4714876" y="1357298"/>
              <a:ext cx="4385822" cy="363381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84" name="مجموعة 183"/>
          <p:cNvGrpSpPr/>
          <p:nvPr/>
        </p:nvGrpSpPr>
        <p:grpSpPr>
          <a:xfrm>
            <a:off x="4159366" y="1928803"/>
            <a:ext cx="369332" cy="2769513"/>
            <a:chOff x="6643702" y="1928803"/>
            <a:chExt cx="369332" cy="2769513"/>
          </a:xfrm>
        </p:grpSpPr>
        <p:cxnSp>
          <p:nvCxnSpPr>
            <p:cNvPr id="175" name="رابط مستقيم 174"/>
            <p:cNvCxnSpPr/>
            <p:nvPr/>
          </p:nvCxnSpPr>
          <p:spPr>
            <a:xfrm rot="5400000">
              <a:off x="5773649" y="3542511"/>
              <a:ext cx="2269447" cy="421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مربع نص 175"/>
            <p:cNvSpPr txBox="1"/>
            <p:nvPr/>
          </p:nvSpPr>
          <p:spPr>
            <a:xfrm rot="16200000">
              <a:off x="6438133" y="2134372"/>
              <a:ext cx="7804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mirror</a:t>
              </a:r>
              <a:endParaRPr lang="en-GB" dirty="0"/>
            </a:p>
          </p:txBody>
        </p:sp>
      </p:grpSp>
      <p:pic>
        <p:nvPicPr>
          <p:cNvPr id="172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173" name="مستطيل 172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" grpId="0" animBg="1"/>
      <p:bldP spid="27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71470" y="71422"/>
            <a:ext cx="8229600" cy="1143000"/>
          </a:xfrm>
        </p:spPr>
        <p:txBody>
          <a:bodyPr/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Isomerization</a:t>
            </a:r>
            <a:endParaRPr lang="en-GB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94240" y="1311510"/>
            <a:ext cx="8858280" cy="5357850"/>
          </a:xfrm>
        </p:spPr>
        <p:txBody>
          <a:bodyPr>
            <a:norm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Enantiomers: are two stereoisomers that are mirror images to each other but not superimposable</a:t>
            </a:r>
          </a:p>
          <a:p>
            <a:pPr algn="l" rtl="0">
              <a:buFont typeface="Wingdings" pitchFamily="2" charset="2"/>
              <a:buChar char="q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D-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(dexter)/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L-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(laevus) Nomenclature system: commonly used to assign the configurations in  sugars and amino acids</a:t>
            </a:r>
          </a:p>
          <a:p>
            <a:pPr lvl="2" algn="l" rtl="0">
              <a:buNone/>
            </a:pPr>
            <a:endParaRPr lang="en-US" sz="800" dirty="0">
              <a:latin typeface="Arial" pitchFamily="34" charset="0"/>
              <a:cs typeface="Arial" pitchFamily="34" charset="0"/>
            </a:endParaRPr>
          </a:p>
          <a:p>
            <a:pPr lvl="1" algn="l" rtl="0"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As a rule of thumb: 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 if the farthest chiral atom from the highest oxidized carbon (i.e.  carbonyl group) has –OH group on the right-hand side, the configuration is assigned as </a:t>
            </a:r>
            <a:r>
              <a:rPr lang="en-GB" sz="2400" b="1" dirty="0">
                <a:latin typeface="Arial" pitchFamily="34" charset="0"/>
                <a:cs typeface="Arial" pitchFamily="34" charset="0"/>
              </a:rPr>
              <a:t>D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 but If it is on the left-hand side, the sugar is designated as </a:t>
            </a:r>
            <a:r>
              <a:rPr lang="en-GB" sz="2400" b="1" dirty="0">
                <a:latin typeface="Arial" pitchFamily="34" charset="0"/>
                <a:cs typeface="Arial" pitchFamily="34" charset="0"/>
              </a:rPr>
              <a:t>L</a:t>
            </a:r>
            <a:endParaRPr lang="en-GB" sz="1400" dirty="0">
              <a:latin typeface="Arial" pitchFamily="34" charset="0"/>
              <a:cs typeface="Arial" pitchFamily="34" charset="0"/>
            </a:endParaRPr>
          </a:p>
          <a:p>
            <a:pPr marL="342900" lvl="1" indent="-342900" algn="l" rtl="0">
              <a:buFont typeface="Wingdings" pitchFamily="2" charset="2"/>
              <a:buChar char="q"/>
            </a:pPr>
            <a:r>
              <a:rPr lang="en-GB" dirty="0">
                <a:latin typeface="Arial" pitchFamily="34" charset="0"/>
                <a:cs typeface="Arial" pitchFamily="34" charset="0"/>
              </a:rPr>
              <a:t>Most naturally occurring sugars are D-isomers (biologically active form)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polarise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2420888"/>
            <a:ext cx="7305692" cy="4298465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32" y="7141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Monosaccharides</a:t>
            </a:r>
            <a:endParaRPr lang="en-GB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95536" y="1340768"/>
            <a:ext cx="8535892" cy="5616624"/>
          </a:xfrm>
        </p:spPr>
        <p:txBody>
          <a:bodyPr>
            <a:norm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Enantiomers are optically active and can rotate the polarized light plane either clockwise or counterclockwise</a:t>
            </a:r>
          </a:p>
          <a:p>
            <a:pPr algn="l" rtl="0">
              <a:buFont typeface="Wingdings" pitchFamily="2" charset="2"/>
              <a:buChar char="q"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algn="l" rtl="0">
              <a:buFont typeface="Wingdings" pitchFamily="2" charset="2"/>
              <a:buChar char="q"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algn="l" rtl="0">
              <a:buFont typeface="Wingdings" pitchFamily="2" charset="2"/>
              <a:buChar char="q"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algn="l" rtl="0">
              <a:buFont typeface="Wingdings" pitchFamily="2" charset="2"/>
              <a:buChar char="q"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algn="l" rtl="0">
              <a:buFont typeface="Wingdings" pitchFamily="2" charset="2"/>
              <a:buChar char="q"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marL="0" indent="0" algn="l" rtl="0">
              <a:buNone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algn="l" rtl="0">
              <a:buFont typeface="Wingdings" pitchFamily="2" charset="2"/>
              <a:buChar char="q"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lvl="2" algn="l" rtl="0">
              <a:buNone/>
            </a:pP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32" y="7141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Monosaccharides</a:t>
            </a:r>
            <a:endParaRPr lang="en-GB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28596" y="1357298"/>
            <a:ext cx="8858312" cy="5286412"/>
          </a:xfrm>
        </p:spPr>
        <p:txBody>
          <a:bodyPr>
            <a:normAutofit lnSpcReduction="10000"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Enantiomers are optically active and can rotate the polarized light plane either clockwise or counterclockwise</a:t>
            </a:r>
          </a:p>
          <a:p>
            <a:pPr lvl="2" algn="l" rtl="0"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(+)/(-) nomenclature system: if one enantiomer rotates the light clockwise, it is labeled (+) or (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d</a:t>
            </a:r>
            <a:r>
              <a:rPr lang="en-US" dirty="0">
                <a:latin typeface="Arial" pitchFamily="34" charset="0"/>
                <a:cs typeface="Arial" pitchFamily="34" charset="0"/>
              </a:rPr>
              <a:t>)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(dextrorotatory). The second mirror image enantiomer is labeled (-) or (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l</a:t>
            </a:r>
            <a:r>
              <a:rPr lang="en-US" dirty="0">
                <a:latin typeface="Arial" pitchFamily="34" charset="0"/>
                <a:cs typeface="Arial" pitchFamily="34" charset="0"/>
              </a:rPr>
              <a:t>)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laevorotatory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[(+)D-glucose, (</a:t>
            </a:r>
            <a:r>
              <a:rPr lang="en-US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)D-glucose]</a:t>
            </a:r>
          </a:p>
          <a:p>
            <a:pPr lvl="2" algn="l" rtl="0"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by chance, it was found that  D-glyceraldehyde is in  fact the dextrorotatory isomer. </a:t>
            </a:r>
          </a:p>
          <a:p>
            <a:pPr lvl="2" algn="l" rtl="0"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D/L system should not  be confused with +/-  or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d</a:t>
            </a:r>
            <a:r>
              <a:rPr lang="en-US" dirty="0">
                <a:latin typeface="Arial" pitchFamily="34" charset="0"/>
                <a:cs typeface="Arial" pitchFamily="34" charset="0"/>
              </a:rPr>
              <a:t>/l  system. For example, D-fructose (laevulose) is levorotatory whereas D-glucose (dextrose) is dextrorotatory.</a:t>
            </a:r>
          </a:p>
          <a:p>
            <a:pPr lvl="2" algn="l" rtl="0">
              <a:buNone/>
            </a:pP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32" y="7141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Monosaccharides</a:t>
            </a:r>
            <a:endParaRPr lang="en-GB" dirty="0"/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BABF49-7CEC-454D-8269-0AC7D5F048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60" t="1785" r="20841"/>
          <a:stretch/>
        </p:blipFill>
        <p:spPr>
          <a:xfrm>
            <a:off x="689578" y="886124"/>
            <a:ext cx="2160240" cy="43656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EE0C4E-1BAF-1E45-8D23-8DC0FF8B24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84" r="20516"/>
          <a:stretch/>
        </p:blipFill>
        <p:spPr>
          <a:xfrm>
            <a:off x="2688450" y="2029124"/>
            <a:ext cx="1800200" cy="317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160F8F-A1C5-FC40-9404-30BDC4465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6511" y="1908465"/>
            <a:ext cx="2320989" cy="2320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D45417-1099-4E41-8714-663889CB6A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0531" y="2133741"/>
            <a:ext cx="1808472" cy="31180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BAA6C0-DF36-DC46-9B7B-AD002D43E616}"/>
              </a:ext>
            </a:extLst>
          </p:cNvPr>
          <p:cNvSpPr txBox="1"/>
          <p:nvPr/>
        </p:nvSpPr>
        <p:spPr>
          <a:xfrm>
            <a:off x="428565" y="5517232"/>
            <a:ext cx="909773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Dextrose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commercial/trade name of </a:t>
            </a: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D-glucose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Laevulose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the commercial name of </a:t>
            </a:r>
            <a:r>
              <a:rPr lang="en-GB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D-fructose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 rtl="0"/>
            <a:endParaRPr lang="en-GB" dirty="0"/>
          </a:p>
          <a:p>
            <a:pPr algn="l" rt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332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polarise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4324" y="2564904"/>
            <a:ext cx="5342320" cy="3143272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32" y="7141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Monosaccharides</a:t>
            </a:r>
            <a:endParaRPr lang="en-GB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28596" y="1268760"/>
            <a:ext cx="8858312" cy="5616624"/>
          </a:xfrm>
        </p:spPr>
        <p:txBody>
          <a:bodyPr>
            <a:norm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Enantiomers are optically active and can rotate the polarized light plane either clockwise or counterclockwise</a:t>
            </a:r>
          </a:p>
          <a:p>
            <a:pPr algn="l" rtl="0">
              <a:buFont typeface="Wingdings" pitchFamily="2" charset="2"/>
              <a:buChar char="q"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algn="l" rtl="0">
              <a:buFont typeface="Wingdings" pitchFamily="2" charset="2"/>
              <a:buChar char="q"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algn="l" rtl="0">
              <a:buFont typeface="Wingdings" pitchFamily="2" charset="2"/>
              <a:buChar char="q"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algn="l" rtl="0">
              <a:buFont typeface="Wingdings" pitchFamily="2" charset="2"/>
              <a:buChar char="q"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algn="l" rtl="0">
              <a:buFont typeface="Wingdings" pitchFamily="2" charset="2"/>
              <a:buChar char="q"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marL="0" indent="0" algn="l" rtl="0">
              <a:buNone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algn="l" rtl="0">
              <a:buFont typeface="Wingdings" pitchFamily="2" charset="2"/>
              <a:buChar char="q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Racemic mixture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contains equal amounts of each enantiomer (net rotation is zero)</a:t>
            </a:r>
          </a:p>
          <a:p>
            <a:pPr algn="l" rtl="0">
              <a:buFont typeface="Wingdings" pitchFamily="2" charset="2"/>
              <a:buChar char="q"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lvl="2" algn="l" rtl="0">
              <a:buNone/>
            </a:pP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4546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00052" y="7141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Major Types of Macromolecules </a:t>
            </a:r>
            <a:endParaRPr lang="en-GB" dirty="0">
              <a:solidFill>
                <a:srgbClr val="C00000"/>
              </a:solidFill>
            </a:endParaRPr>
          </a:p>
        </p:txBody>
      </p:sp>
      <p:grpSp>
        <p:nvGrpSpPr>
          <p:cNvPr id="18" name="مجموعة 17"/>
          <p:cNvGrpSpPr/>
          <p:nvPr/>
        </p:nvGrpSpPr>
        <p:grpSpPr>
          <a:xfrm>
            <a:off x="785786" y="1500174"/>
            <a:ext cx="7953425" cy="4933719"/>
            <a:chOff x="785786" y="1500174"/>
            <a:chExt cx="7953425" cy="4933719"/>
          </a:xfrm>
        </p:grpSpPr>
        <p:grpSp>
          <p:nvGrpSpPr>
            <p:cNvPr id="17" name="مجموعة 16"/>
            <p:cNvGrpSpPr/>
            <p:nvPr/>
          </p:nvGrpSpPr>
          <p:grpSpPr>
            <a:xfrm>
              <a:off x="785786" y="1500174"/>
              <a:ext cx="7953425" cy="4933719"/>
              <a:chOff x="785786" y="1500174"/>
              <a:chExt cx="7953425" cy="4933719"/>
            </a:xfrm>
          </p:grpSpPr>
          <p:pic>
            <p:nvPicPr>
              <p:cNvPr id="5" name="صورة 4" descr="human body.jpg"/>
              <p:cNvPicPr>
                <a:picLocks noChangeAspect="1"/>
              </p:cNvPicPr>
              <p:nvPr/>
            </p:nvPicPr>
            <p:blipFill>
              <a:blip r:embed="rId2" cstate="print"/>
              <a:srcRect t="2815"/>
              <a:stretch>
                <a:fillRect/>
              </a:stretch>
            </p:blipFill>
            <p:spPr>
              <a:xfrm>
                <a:off x="5286380" y="1500174"/>
                <a:ext cx="3452831" cy="4933719"/>
              </a:xfrm>
              <a:prstGeom prst="rect">
                <a:avLst/>
              </a:prstGeom>
            </p:spPr>
          </p:pic>
          <p:pic>
            <p:nvPicPr>
              <p:cNvPr id="6" name="صورة 5" descr="cell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85786" y="2328855"/>
                <a:ext cx="2500330" cy="2100277"/>
              </a:xfrm>
              <a:prstGeom prst="rect">
                <a:avLst/>
              </a:prstGeom>
            </p:spPr>
          </p:pic>
          <p:cxnSp>
            <p:nvCxnSpPr>
              <p:cNvPr id="13" name="رابط مستقيم 12"/>
              <p:cNvCxnSpPr/>
              <p:nvPr/>
            </p:nvCxnSpPr>
            <p:spPr>
              <a:xfrm rot="10800000" flipV="1">
                <a:off x="3286116" y="4143380"/>
                <a:ext cx="2571768" cy="28575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مستطيل 14"/>
              <p:cNvSpPr/>
              <p:nvPr/>
            </p:nvSpPr>
            <p:spPr>
              <a:xfrm>
                <a:off x="5857884" y="3786190"/>
                <a:ext cx="357190" cy="35719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1" name="رابط مستقيم 20"/>
              <p:cNvCxnSpPr/>
              <p:nvPr/>
            </p:nvCxnSpPr>
            <p:spPr>
              <a:xfrm rot="10800000">
                <a:off x="3286116" y="2357432"/>
                <a:ext cx="2571768" cy="142875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مربع نص 25"/>
            <p:cNvSpPr txBox="1"/>
            <p:nvPr/>
          </p:nvSpPr>
          <p:spPr>
            <a:xfrm>
              <a:off x="1572682" y="3774048"/>
              <a:ext cx="1570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Carbohydrates</a:t>
              </a:r>
              <a:endParaRPr lang="en-GB" b="1" dirty="0"/>
            </a:p>
          </p:txBody>
        </p:sp>
        <p:sp>
          <p:nvSpPr>
            <p:cNvPr id="27" name="مربع نص 26"/>
            <p:cNvSpPr txBox="1"/>
            <p:nvPr/>
          </p:nvSpPr>
          <p:spPr>
            <a:xfrm>
              <a:off x="2928926" y="3488296"/>
              <a:ext cx="7328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Lipids</a:t>
              </a:r>
              <a:endParaRPr lang="en-GB" b="1" dirty="0"/>
            </a:p>
          </p:txBody>
        </p:sp>
        <p:sp>
          <p:nvSpPr>
            <p:cNvPr id="28" name="مربع نص 27"/>
            <p:cNvSpPr txBox="1"/>
            <p:nvPr/>
          </p:nvSpPr>
          <p:spPr>
            <a:xfrm>
              <a:off x="1811937" y="2488164"/>
              <a:ext cx="9741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Proteins</a:t>
              </a:r>
              <a:endParaRPr lang="en-GB" b="1" dirty="0"/>
            </a:p>
          </p:txBody>
        </p:sp>
        <p:sp>
          <p:nvSpPr>
            <p:cNvPr id="29" name="مربع نص 28"/>
            <p:cNvSpPr txBox="1"/>
            <p:nvPr/>
          </p:nvSpPr>
          <p:spPr>
            <a:xfrm>
              <a:off x="2229136" y="2845354"/>
              <a:ext cx="14141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Nucleic acids</a:t>
              </a:r>
              <a:endParaRPr lang="en-GB" b="1" dirty="0"/>
            </a:p>
          </p:txBody>
        </p:sp>
      </p:grpSp>
      <p:pic>
        <p:nvPicPr>
          <p:cNvPr id="14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16" name="مستطيل 1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مستطيل 32"/>
          <p:cNvSpPr/>
          <p:nvPr/>
        </p:nvSpPr>
        <p:spPr>
          <a:xfrm rot="10800000">
            <a:off x="2956436" y="4704967"/>
            <a:ext cx="823476" cy="4522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b="1" dirty="0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7176" y="7141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Monosaccharides</a:t>
            </a:r>
            <a:endParaRPr lang="en-GB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67544" y="1196752"/>
            <a:ext cx="8786874" cy="5286412"/>
          </a:xfrm>
        </p:spPr>
        <p:txBody>
          <a:bodyPr>
            <a:norm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Epimers: are stereoisomers that differ in the configurations of atoms at 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only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one chiral center    (i.e. chiral carbon in CHO). They are not mirror image isomers.</a:t>
            </a:r>
            <a:endParaRPr lang="en-GB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 rot="10800000">
            <a:off x="5764748" y="4757088"/>
            <a:ext cx="823476" cy="4522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b="1" dirty="0"/>
          </a:p>
        </p:txBody>
      </p:sp>
      <p:grpSp>
        <p:nvGrpSpPr>
          <p:cNvPr id="6" name="مجموعة 5"/>
          <p:cNvGrpSpPr/>
          <p:nvPr/>
        </p:nvGrpSpPr>
        <p:grpSpPr>
          <a:xfrm>
            <a:off x="1840169" y="3171766"/>
            <a:ext cx="2083759" cy="3471944"/>
            <a:chOff x="4429124" y="1142984"/>
            <a:chExt cx="2083759" cy="3471944"/>
          </a:xfrm>
        </p:grpSpPr>
        <p:sp>
          <p:nvSpPr>
            <p:cNvPr id="7" name="مربع نص 6"/>
            <p:cNvSpPr txBox="1"/>
            <p:nvPr/>
          </p:nvSpPr>
          <p:spPr>
            <a:xfrm>
              <a:off x="4848466" y="4214818"/>
              <a:ext cx="12237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2060"/>
                  </a:solidFill>
                </a:rPr>
                <a:t>D-glucose</a:t>
              </a:r>
              <a:endParaRPr lang="en-GB" sz="2000" b="1" dirty="0">
                <a:solidFill>
                  <a:srgbClr val="002060"/>
                </a:solidFill>
              </a:endParaRPr>
            </a:p>
          </p:txBody>
        </p:sp>
        <p:grpSp>
          <p:nvGrpSpPr>
            <p:cNvPr id="8" name="مجموعة 245"/>
            <p:cNvGrpSpPr/>
            <p:nvPr/>
          </p:nvGrpSpPr>
          <p:grpSpPr>
            <a:xfrm>
              <a:off x="4429124" y="1142984"/>
              <a:ext cx="2083759" cy="3091070"/>
              <a:chOff x="5844502" y="2381497"/>
              <a:chExt cx="2083759" cy="3091070"/>
            </a:xfrm>
          </p:grpSpPr>
          <p:grpSp>
            <p:nvGrpSpPr>
              <p:cNvPr id="9" name="مجموعة 90"/>
              <p:cNvGrpSpPr/>
              <p:nvPr/>
            </p:nvGrpSpPr>
            <p:grpSpPr>
              <a:xfrm>
                <a:off x="5844502" y="2381497"/>
                <a:ext cx="2083759" cy="3091070"/>
                <a:chOff x="1000100" y="2217340"/>
                <a:chExt cx="2226544" cy="3436409"/>
              </a:xfrm>
            </p:grpSpPr>
            <p:grpSp>
              <p:nvGrpSpPr>
                <p:cNvPr id="11" name="مجموعة 88"/>
                <p:cNvGrpSpPr/>
                <p:nvPr/>
              </p:nvGrpSpPr>
              <p:grpSpPr>
                <a:xfrm>
                  <a:off x="1000100" y="2643183"/>
                  <a:ext cx="2226544" cy="3010566"/>
                  <a:chOff x="1059572" y="2643183"/>
                  <a:chExt cx="2226544" cy="3010566"/>
                </a:xfrm>
              </p:grpSpPr>
              <p:cxnSp>
                <p:nvCxnSpPr>
                  <p:cNvPr id="19" name="رابط مستقيم 18"/>
                  <p:cNvCxnSpPr/>
                  <p:nvPr/>
                </p:nvCxnSpPr>
                <p:spPr>
                  <a:xfrm>
                    <a:off x="1718083" y="4812870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" name="مربع نص 19"/>
                  <p:cNvSpPr txBox="1"/>
                  <p:nvPr/>
                </p:nvSpPr>
                <p:spPr>
                  <a:xfrm>
                    <a:off x="2560216" y="3929066"/>
                    <a:ext cx="71365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OH</a:t>
                    </a:r>
                    <a:endParaRPr lang="en-GB" sz="2800" dirty="0"/>
                  </a:p>
                </p:txBody>
              </p:sp>
              <p:sp>
                <p:nvSpPr>
                  <p:cNvPr id="21" name="مربع نص 20"/>
                  <p:cNvSpPr txBox="1"/>
                  <p:nvPr/>
                </p:nvSpPr>
                <p:spPr>
                  <a:xfrm>
                    <a:off x="2572459" y="4487299"/>
                    <a:ext cx="71365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OH</a:t>
                    </a:r>
                    <a:endParaRPr lang="en-GB" sz="3200" dirty="0"/>
                  </a:p>
                </p:txBody>
              </p:sp>
              <p:sp>
                <p:nvSpPr>
                  <p:cNvPr id="22" name="مربع نص 21"/>
                  <p:cNvSpPr txBox="1"/>
                  <p:nvPr/>
                </p:nvSpPr>
                <p:spPr>
                  <a:xfrm>
                    <a:off x="2577311" y="3357562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H</a:t>
                    </a:r>
                    <a:endParaRPr lang="en-GB" sz="3200" dirty="0"/>
                  </a:p>
                </p:txBody>
              </p:sp>
              <p:sp>
                <p:nvSpPr>
                  <p:cNvPr id="23" name="مربع نص 22"/>
                  <p:cNvSpPr txBox="1"/>
                  <p:nvPr/>
                </p:nvSpPr>
                <p:spPr>
                  <a:xfrm>
                    <a:off x="1059572" y="3429000"/>
                    <a:ext cx="71365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OH</a:t>
                    </a:r>
                    <a:endParaRPr lang="en-GB" sz="2800" dirty="0"/>
                  </a:p>
                </p:txBody>
              </p:sp>
              <p:sp>
                <p:nvSpPr>
                  <p:cNvPr id="24" name="مربع نص 23"/>
                  <p:cNvSpPr txBox="1"/>
                  <p:nvPr/>
                </p:nvSpPr>
                <p:spPr>
                  <a:xfrm>
                    <a:off x="1333252" y="3987233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H</a:t>
                    </a:r>
                    <a:endParaRPr lang="en-GB" sz="3200" dirty="0"/>
                  </a:p>
                </p:txBody>
              </p:sp>
              <p:sp>
                <p:nvSpPr>
                  <p:cNvPr id="25" name="مربع نص 24"/>
                  <p:cNvSpPr txBox="1"/>
                  <p:nvPr/>
                </p:nvSpPr>
                <p:spPr>
                  <a:xfrm>
                    <a:off x="1331256" y="4500570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H</a:t>
                    </a:r>
                    <a:endParaRPr lang="en-GB" sz="3200" dirty="0"/>
                  </a:p>
                </p:txBody>
              </p:sp>
              <p:cxnSp>
                <p:nvCxnSpPr>
                  <p:cNvPr id="26" name="رابط مستقيم 25"/>
                  <p:cNvCxnSpPr/>
                  <p:nvPr/>
                </p:nvCxnSpPr>
                <p:spPr>
                  <a:xfrm>
                    <a:off x="1718059" y="3713164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رابط مستقيم 26"/>
                  <p:cNvCxnSpPr/>
                  <p:nvPr/>
                </p:nvCxnSpPr>
                <p:spPr>
                  <a:xfrm>
                    <a:off x="1718059" y="4284668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" name="مربع نص 27"/>
                  <p:cNvSpPr txBox="1"/>
                  <p:nvPr/>
                </p:nvSpPr>
                <p:spPr>
                  <a:xfrm>
                    <a:off x="1946887" y="5072074"/>
                    <a:ext cx="1264423" cy="5816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CH</a:t>
                    </a:r>
                    <a:r>
                      <a:rPr lang="en-US" sz="2800" b="1" baseline="-25000" dirty="0"/>
                      <a:t>2</a:t>
                    </a:r>
                    <a:r>
                      <a:rPr lang="en-US" sz="2800" dirty="0"/>
                      <a:t>OH</a:t>
                    </a:r>
                    <a:endParaRPr lang="en-GB" sz="2800" dirty="0"/>
                  </a:p>
                </p:txBody>
              </p:sp>
              <p:cxnSp>
                <p:nvCxnSpPr>
                  <p:cNvPr id="29" name="رابط مستقيم 28"/>
                  <p:cNvCxnSpPr/>
                  <p:nvPr/>
                </p:nvCxnSpPr>
                <p:spPr>
                  <a:xfrm>
                    <a:off x="1730856" y="3214686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0" name="مربع نص 29"/>
                  <p:cNvSpPr txBox="1"/>
                  <p:nvPr/>
                </p:nvSpPr>
                <p:spPr>
                  <a:xfrm>
                    <a:off x="2573875" y="2928934"/>
                    <a:ext cx="690619" cy="5816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OH</a:t>
                    </a:r>
                    <a:endParaRPr lang="en-GB" sz="3200" dirty="0"/>
                  </a:p>
                </p:txBody>
              </p:sp>
              <p:sp>
                <p:nvSpPr>
                  <p:cNvPr id="31" name="مربع نص 30"/>
                  <p:cNvSpPr txBox="1"/>
                  <p:nvPr/>
                </p:nvSpPr>
                <p:spPr>
                  <a:xfrm>
                    <a:off x="1331256" y="2915663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H</a:t>
                    </a:r>
                    <a:endParaRPr lang="en-GB" sz="3200" dirty="0"/>
                  </a:p>
                </p:txBody>
              </p:sp>
              <p:cxnSp>
                <p:nvCxnSpPr>
                  <p:cNvPr id="32" name="رابط مستقيم 31"/>
                  <p:cNvCxnSpPr/>
                  <p:nvPr/>
                </p:nvCxnSpPr>
                <p:spPr>
                  <a:xfrm rot="5400000">
                    <a:off x="873874" y="3915411"/>
                    <a:ext cx="2571768" cy="2731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" name="مجموعة 86"/>
                <p:cNvGrpSpPr/>
                <p:nvPr/>
              </p:nvGrpSpPr>
              <p:grpSpPr>
                <a:xfrm>
                  <a:off x="1854063" y="2217340"/>
                  <a:ext cx="325017" cy="3085300"/>
                  <a:chOff x="2109161" y="2217340"/>
                  <a:chExt cx="325017" cy="3085300"/>
                </a:xfrm>
              </p:grpSpPr>
              <p:sp>
                <p:nvSpPr>
                  <p:cNvPr id="13" name="مربع نص 12"/>
                  <p:cNvSpPr txBox="1"/>
                  <p:nvPr/>
                </p:nvSpPr>
                <p:spPr>
                  <a:xfrm>
                    <a:off x="2109161" y="2887559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2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4" name="مربع نص 13"/>
                  <p:cNvSpPr txBox="1"/>
                  <p:nvPr/>
                </p:nvSpPr>
                <p:spPr>
                  <a:xfrm>
                    <a:off x="2109161" y="3433113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3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5" name="مربع نص 14"/>
                  <p:cNvSpPr txBox="1"/>
                  <p:nvPr/>
                </p:nvSpPr>
                <p:spPr>
                  <a:xfrm>
                    <a:off x="2109161" y="3971271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4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6" name="مربع نص 15"/>
                  <p:cNvSpPr txBox="1"/>
                  <p:nvPr/>
                </p:nvSpPr>
                <p:spPr>
                  <a:xfrm>
                    <a:off x="2109161" y="4960478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6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7" name="مربع نص 16"/>
                  <p:cNvSpPr txBox="1"/>
                  <p:nvPr/>
                </p:nvSpPr>
                <p:spPr>
                  <a:xfrm>
                    <a:off x="2109161" y="4530634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5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8" name="مربع نص 17"/>
                  <p:cNvSpPr txBox="1"/>
                  <p:nvPr/>
                </p:nvSpPr>
                <p:spPr>
                  <a:xfrm>
                    <a:off x="2139225" y="2217340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1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</p:grpSp>
          </p:grpSp>
          <p:sp>
            <p:nvSpPr>
              <p:cNvPr id="10" name="مربع نص 9"/>
              <p:cNvSpPr txBox="1"/>
              <p:nvPr/>
            </p:nvSpPr>
            <p:spPr>
              <a:xfrm>
                <a:off x="6806745" y="2385566"/>
                <a:ext cx="8370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2800" dirty="0"/>
                  <a:t>CHO</a:t>
                </a:r>
                <a:endParaRPr lang="en-GB" sz="3200" dirty="0"/>
              </a:p>
            </p:txBody>
          </p:sp>
        </p:grpSp>
      </p:grpSp>
      <p:grpSp>
        <p:nvGrpSpPr>
          <p:cNvPr id="34" name="مجموعة 33"/>
          <p:cNvGrpSpPr/>
          <p:nvPr/>
        </p:nvGrpSpPr>
        <p:grpSpPr>
          <a:xfrm>
            <a:off x="5728601" y="3171766"/>
            <a:ext cx="2083759" cy="3471944"/>
            <a:chOff x="4429124" y="1142984"/>
            <a:chExt cx="2083759" cy="3471944"/>
          </a:xfrm>
        </p:grpSpPr>
        <p:sp>
          <p:nvSpPr>
            <p:cNvPr id="35" name="مربع نص 34"/>
            <p:cNvSpPr txBox="1"/>
            <p:nvPr/>
          </p:nvSpPr>
          <p:spPr>
            <a:xfrm>
              <a:off x="4714876" y="4214818"/>
              <a:ext cx="1421736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2060"/>
                  </a:solidFill>
                </a:rPr>
                <a:t>D-galactose</a:t>
              </a:r>
              <a:endParaRPr lang="en-GB" sz="2000" b="1" dirty="0">
                <a:solidFill>
                  <a:srgbClr val="002060"/>
                </a:solidFill>
              </a:endParaRPr>
            </a:p>
          </p:txBody>
        </p:sp>
        <p:grpSp>
          <p:nvGrpSpPr>
            <p:cNvPr id="36" name="مجموعة 245"/>
            <p:cNvGrpSpPr/>
            <p:nvPr/>
          </p:nvGrpSpPr>
          <p:grpSpPr>
            <a:xfrm>
              <a:off x="4429124" y="1142984"/>
              <a:ext cx="2083759" cy="3091070"/>
              <a:chOff x="5844502" y="2381497"/>
              <a:chExt cx="2083759" cy="3091070"/>
            </a:xfrm>
          </p:grpSpPr>
          <p:grpSp>
            <p:nvGrpSpPr>
              <p:cNvPr id="37" name="مجموعة 90"/>
              <p:cNvGrpSpPr/>
              <p:nvPr/>
            </p:nvGrpSpPr>
            <p:grpSpPr>
              <a:xfrm>
                <a:off x="5844502" y="2381497"/>
                <a:ext cx="2083759" cy="3091070"/>
                <a:chOff x="1000100" y="2217340"/>
                <a:chExt cx="2226544" cy="3436409"/>
              </a:xfrm>
            </p:grpSpPr>
            <p:grpSp>
              <p:nvGrpSpPr>
                <p:cNvPr id="39" name="مجموعة 88"/>
                <p:cNvGrpSpPr/>
                <p:nvPr/>
              </p:nvGrpSpPr>
              <p:grpSpPr>
                <a:xfrm>
                  <a:off x="1000100" y="2643183"/>
                  <a:ext cx="2226544" cy="3010566"/>
                  <a:chOff x="1059572" y="2643183"/>
                  <a:chExt cx="2226544" cy="3010566"/>
                </a:xfrm>
              </p:grpSpPr>
              <p:cxnSp>
                <p:nvCxnSpPr>
                  <p:cNvPr id="47" name="رابط مستقيم 46"/>
                  <p:cNvCxnSpPr/>
                  <p:nvPr/>
                </p:nvCxnSpPr>
                <p:spPr>
                  <a:xfrm>
                    <a:off x="1718083" y="4812870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8" name="مربع نص 47"/>
                  <p:cNvSpPr txBox="1"/>
                  <p:nvPr/>
                </p:nvSpPr>
                <p:spPr>
                  <a:xfrm>
                    <a:off x="2560216" y="3929066"/>
                    <a:ext cx="437118" cy="5816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H</a:t>
                    </a:r>
                    <a:endParaRPr lang="en-GB" sz="2800" dirty="0"/>
                  </a:p>
                </p:txBody>
              </p:sp>
              <p:sp>
                <p:nvSpPr>
                  <p:cNvPr id="49" name="مربع نص 48"/>
                  <p:cNvSpPr txBox="1"/>
                  <p:nvPr/>
                </p:nvSpPr>
                <p:spPr>
                  <a:xfrm>
                    <a:off x="2572459" y="4487299"/>
                    <a:ext cx="71365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OH</a:t>
                    </a:r>
                    <a:endParaRPr lang="en-GB" sz="3200" dirty="0"/>
                  </a:p>
                </p:txBody>
              </p:sp>
              <p:sp>
                <p:nvSpPr>
                  <p:cNvPr id="50" name="مربع نص 49"/>
                  <p:cNvSpPr txBox="1"/>
                  <p:nvPr/>
                </p:nvSpPr>
                <p:spPr>
                  <a:xfrm>
                    <a:off x="2577311" y="3357562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H</a:t>
                    </a:r>
                    <a:endParaRPr lang="en-GB" sz="3200" dirty="0"/>
                  </a:p>
                </p:txBody>
              </p:sp>
              <p:sp>
                <p:nvSpPr>
                  <p:cNvPr id="51" name="مربع نص 50"/>
                  <p:cNvSpPr txBox="1"/>
                  <p:nvPr/>
                </p:nvSpPr>
                <p:spPr>
                  <a:xfrm>
                    <a:off x="1059572" y="3429000"/>
                    <a:ext cx="71365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OH</a:t>
                    </a:r>
                    <a:endParaRPr lang="en-GB" sz="2800" dirty="0"/>
                  </a:p>
                </p:txBody>
              </p:sp>
              <p:sp>
                <p:nvSpPr>
                  <p:cNvPr id="52" name="مربع نص 51"/>
                  <p:cNvSpPr txBox="1"/>
                  <p:nvPr/>
                </p:nvSpPr>
                <p:spPr>
                  <a:xfrm>
                    <a:off x="1074604" y="3987233"/>
                    <a:ext cx="690619" cy="5816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OH</a:t>
                    </a:r>
                    <a:endParaRPr lang="en-GB" sz="3200" dirty="0"/>
                  </a:p>
                </p:txBody>
              </p:sp>
              <p:sp>
                <p:nvSpPr>
                  <p:cNvPr id="53" name="مربع نص 52"/>
                  <p:cNvSpPr txBox="1"/>
                  <p:nvPr/>
                </p:nvSpPr>
                <p:spPr>
                  <a:xfrm>
                    <a:off x="1331256" y="4500570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H</a:t>
                    </a:r>
                    <a:endParaRPr lang="en-GB" sz="3200" dirty="0"/>
                  </a:p>
                </p:txBody>
              </p:sp>
              <p:cxnSp>
                <p:nvCxnSpPr>
                  <p:cNvPr id="54" name="رابط مستقيم 53"/>
                  <p:cNvCxnSpPr/>
                  <p:nvPr/>
                </p:nvCxnSpPr>
                <p:spPr>
                  <a:xfrm>
                    <a:off x="1718059" y="3713164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رابط مستقيم 54"/>
                  <p:cNvCxnSpPr/>
                  <p:nvPr/>
                </p:nvCxnSpPr>
                <p:spPr>
                  <a:xfrm>
                    <a:off x="1718059" y="4284668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6" name="مربع نص 55"/>
                  <p:cNvSpPr txBox="1"/>
                  <p:nvPr/>
                </p:nvSpPr>
                <p:spPr>
                  <a:xfrm>
                    <a:off x="1946887" y="5072074"/>
                    <a:ext cx="1264423" cy="5816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CH</a:t>
                    </a:r>
                    <a:r>
                      <a:rPr lang="en-US" sz="2800" b="1" baseline="-25000" dirty="0"/>
                      <a:t>2</a:t>
                    </a:r>
                    <a:r>
                      <a:rPr lang="en-US" sz="2800" dirty="0"/>
                      <a:t>OH</a:t>
                    </a:r>
                    <a:endParaRPr lang="en-GB" sz="2800" dirty="0"/>
                  </a:p>
                </p:txBody>
              </p:sp>
              <p:cxnSp>
                <p:nvCxnSpPr>
                  <p:cNvPr id="57" name="رابط مستقيم 56"/>
                  <p:cNvCxnSpPr/>
                  <p:nvPr/>
                </p:nvCxnSpPr>
                <p:spPr>
                  <a:xfrm>
                    <a:off x="1730856" y="3214686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8" name="مربع نص 57"/>
                  <p:cNvSpPr txBox="1"/>
                  <p:nvPr/>
                </p:nvSpPr>
                <p:spPr>
                  <a:xfrm>
                    <a:off x="2573875" y="2928934"/>
                    <a:ext cx="690619" cy="5816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OH</a:t>
                    </a:r>
                    <a:endParaRPr lang="en-GB" sz="3200" dirty="0"/>
                  </a:p>
                </p:txBody>
              </p:sp>
              <p:sp>
                <p:nvSpPr>
                  <p:cNvPr id="59" name="مربع نص 58"/>
                  <p:cNvSpPr txBox="1"/>
                  <p:nvPr/>
                </p:nvSpPr>
                <p:spPr>
                  <a:xfrm>
                    <a:off x="1331256" y="2915663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H</a:t>
                    </a:r>
                    <a:endParaRPr lang="en-GB" sz="3200" dirty="0"/>
                  </a:p>
                </p:txBody>
              </p:sp>
              <p:cxnSp>
                <p:nvCxnSpPr>
                  <p:cNvPr id="60" name="رابط مستقيم 59"/>
                  <p:cNvCxnSpPr/>
                  <p:nvPr/>
                </p:nvCxnSpPr>
                <p:spPr>
                  <a:xfrm rot="5400000">
                    <a:off x="873874" y="3915411"/>
                    <a:ext cx="2571768" cy="2731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" name="مجموعة 86"/>
                <p:cNvGrpSpPr/>
                <p:nvPr/>
              </p:nvGrpSpPr>
              <p:grpSpPr>
                <a:xfrm>
                  <a:off x="1854063" y="2217340"/>
                  <a:ext cx="325017" cy="3085300"/>
                  <a:chOff x="2109161" y="2217340"/>
                  <a:chExt cx="325017" cy="3085300"/>
                </a:xfrm>
              </p:grpSpPr>
              <p:sp>
                <p:nvSpPr>
                  <p:cNvPr id="41" name="مربع نص 40"/>
                  <p:cNvSpPr txBox="1"/>
                  <p:nvPr/>
                </p:nvSpPr>
                <p:spPr>
                  <a:xfrm>
                    <a:off x="2109161" y="2887559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2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42" name="مربع نص 41"/>
                  <p:cNvSpPr txBox="1"/>
                  <p:nvPr/>
                </p:nvSpPr>
                <p:spPr>
                  <a:xfrm>
                    <a:off x="2109161" y="3433113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3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43" name="مربع نص 42"/>
                  <p:cNvSpPr txBox="1"/>
                  <p:nvPr/>
                </p:nvSpPr>
                <p:spPr>
                  <a:xfrm>
                    <a:off x="2109161" y="3971271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4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44" name="مربع نص 43"/>
                  <p:cNvSpPr txBox="1"/>
                  <p:nvPr/>
                </p:nvSpPr>
                <p:spPr>
                  <a:xfrm>
                    <a:off x="2109161" y="4960478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6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45" name="مربع نص 44"/>
                  <p:cNvSpPr txBox="1"/>
                  <p:nvPr/>
                </p:nvSpPr>
                <p:spPr>
                  <a:xfrm>
                    <a:off x="2109161" y="4530634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5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46" name="مربع نص 45"/>
                  <p:cNvSpPr txBox="1"/>
                  <p:nvPr/>
                </p:nvSpPr>
                <p:spPr>
                  <a:xfrm>
                    <a:off x="2139225" y="2217340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1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</p:grpSp>
          </p:grpSp>
          <p:sp>
            <p:nvSpPr>
              <p:cNvPr id="38" name="مربع نص 37"/>
              <p:cNvSpPr txBox="1"/>
              <p:nvPr/>
            </p:nvSpPr>
            <p:spPr>
              <a:xfrm>
                <a:off x="6806745" y="2385566"/>
                <a:ext cx="8370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2800" dirty="0"/>
                  <a:t>CHO</a:t>
                </a:r>
                <a:endParaRPr lang="en-GB" sz="3200" dirty="0"/>
              </a:p>
            </p:txBody>
          </p:sp>
        </p:grpSp>
      </p:grpSp>
      <p:pic>
        <p:nvPicPr>
          <p:cNvPr id="90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91" name="مستطيل 90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مستطيل 88"/>
          <p:cNvSpPr/>
          <p:nvPr/>
        </p:nvSpPr>
        <p:spPr>
          <a:xfrm rot="10800000">
            <a:off x="3059833" y="2256694"/>
            <a:ext cx="823476" cy="4522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b="1" dirty="0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7176" y="7141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Monosaccharides</a:t>
            </a:r>
            <a:endParaRPr lang="en-GB" dirty="0"/>
          </a:p>
        </p:txBody>
      </p:sp>
      <p:grpSp>
        <p:nvGrpSpPr>
          <p:cNvPr id="6" name="مجموعة 5"/>
          <p:cNvGrpSpPr/>
          <p:nvPr/>
        </p:nvGrpSpPr>
        <p:grpSpPr>
          <a:xfrm>
            <a:off x="1907704" y="1556792"/>
            <a:ext cx="2083759" cy="3471944"/>
            <a:chOff x="4429124" y="1142984"/>
            <a:chExt cx="2083759" cy="3471944"/>
          </a:xfrm>
        </p:grpSpPr>
        <p:sp>
          <p:nvSpPr>
            <p:cNvPr id="7" name="مربع نص 6"/>
            <p:cNvSpPr txBox="1"/>
            <p:nvPr/>
          </p:nvSpPr>
          <p:spPr>
            <a:xfrm>
              <a:off x="4848466" y="4214818"/>
              <a:ext cx="12237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2060"/>
                  </a:solidFill>
                </a:rPr>
                <a:t>D-glucose</a:t>
              </a:r>
              <a:endParaRPr lang="en-GB" sz="2000" b="1" dirty="0">
                <a:solidFill>
                  <a:srgbClr val="002060"/>
                </a:solidFill>
              </a:endParaRPr>
            </a:p>
          </p:txBody>
        </p:sp>
        <p:grpSp>
          <p:nvGrpSpPr>
            <p:cNvPr id="8" name="مجموعة 245"/>
            <p:cNvGrpSpPr/>
            <p:nvPr/>
          </p:nvGrpSpPr>
          <p:grpSpPr>
            <a:xfrm>
              <a:off x="4429124" y="1142984"/>
              <a:ext cx="2083759" cy="3091070"/>
              <a:chOff x="5844502" y="2381497"/>
              <a:chExt cx="2083759" cy="3091070"/>
            </a:xfrm>
          </p:grpSpPr>
          <p:grpSp>
            <p:nvGrpSpPr>
              <p:cNvPr id="9" name="مجموعة 90"/>
              <p:cNvGrpSpPr/>
              <p:nvPr/>
            </p:nvGrpSpPr>
            <p:grpSpPr>
              <a:xfrm>
                <a:off x="5844502" y="2381497"/>
                <a:ext cx="2083759" cy="3091070"/>
                <a:chOff x="1000100" y="2217340"/>
                <a:chExt cx="2226544" cy="3436409"/>
              </a:xfrm>
            </p:grpSpPr>
            <p:grpSp>
              <p:nvGrpSpPr>
                <p:cNvPr id="11" name="مجموعة 88"/>
                <p:cNvGrpSpPr/>
                <p:nvPr/>
              </p:nvGrpSpPr>
              <p:grpSpPr>
                <a:xfrm>
                  <a:off x="1000100" y="2643183"/>
                  <a:ext cx="2226544" cy="3010566"/>
                  <a:chOff x="1059572" y="2643183"/>
                  <a:chExt cx="2226544" cy="3010566"/>
                </a:xfrm>
              </p:grpSpPr>
              <p:cxnSp>
                <p:nvCxnSpPr>
                  <p:cNvPr id="19" name="رابط مستقيم 18"/>
                  <p:cNvCxnSpPr/>
                  <p:nvPr/>
                </p:nvCxnSpPr>
                <p:spPr>
                  <a:xfrm>
                    <a:off x="1718083" y="4812870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" name="مربع نص 19"/>
                  <p:cNvSpPr txBox="1"/>
                  <p:nvPr/>
                </p:nvSpPr>
                <p:spPr>
                  <a:xfrm>
                    <a:off x="2560216" y="3929066"/>
                    <a:ext cx="71365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OH</a:t>
                    </a:r>
                    <a:endParaRPr lang="en-GB" sz="2800" dirty="0"/>
                  </a:p>
                </p:txBody>
              </p:sp>
              <p:sp>
                <p:nvSpPr>
                  <p:cNvPr id="21" name="مربع نص 20"/>
                  <p:cNvSpPr txBox="1"/>
                  <p:nvPr/>
                </p:nvSpPr>
                <p:spPr>
                  <a:xfrm>
                    <a:off x="2572459" y="4487299"/>
                    <a:ext cx="71365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OH</a:t>
                    </a:r>
                    <a:endParaRPr lang="en-GB" sz="3200" dirty="0"/>
                  </a:p>
                </p:txBody>
              </p:sp>
              <p:sp>
                <p:nvSpPr>
                  <p:cNvPr id="22" name="مربع نص 21"/>
                  <p:cNvSpPr txBox="1"/>
                  <p:nvPr/>
                </p:nvSpPr>
                <p:spPr>
                  <a:xfrm>
                    <a:off x="2577311" y="3357562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H</a:t>
                    </a:r>
                    <a:endParaRPr lang="en-GB" sz="3200" dirty="0"/>
                  </a:p>
                </p:txBody>
              </p:sp>
              <p:sp>
                <p:nvSpPr>
                  <p:cNvPr id="23" name="مربع نص 22"/>
                  <p:cNvSpPr txBox="1"/>
                  <p:nvPr/>
                </p:nvSpPr>
                <p:spPr>
                  <a:xfrm>
                    <a:off x="1059572" y="3429000"/>
                    <a:ext cx="71365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OH</a:t>
                    </a:r>
                    <a:endParaRPr lang="en-GB" sz="2800" dirty="0"/>
                  </a:p>
                </p:txBody>
              </p:sp>
              <p:sp>
                <p:nvSpPr>
                  <p:cNvPr id="24" name="مربع نص 23"/>
                  <p:cNvSpPr txBox="1"/>
                  <p:nvPr/>
                </p:nvSpPr>
                <p:spPr>
                  <a:xfrm>
                    <a:off x="1333252" y="3987233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H</a:t>
                    </a:r>
                    <a:endParaRPr lang="en-GB" sz="3200" dirty="0"/>
                  </a:p>
                </p:txBody>
              </p:sp>
              <p:sp>
                <p:nvSpPr>
                  <p:cNvPr id="25" name="مربع نص 24"/>
                  <p:cNvSpPr txBox="1"/>
                  <p:nvPr/>
                </p:nvSpPr>
                <p:spPr>
                  <a:xfrm>
                    <a:off x="1331256" y="4500570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H</a:t>
                    </a:r>
                    <a:endParaRPr lang="en-GB" sz="3200" dirty="0"/>
                  </a:p>
                </p:txBody>
              </p:sp>
              <p:cxnSp>
                <p:nvCxnSpPr>
                  <p:cNvPr id="26" name="رابط مستقيم 25"/>
                  <p:cNvCxnSpPr/>
                  <p:nvPr/>
                </p:nvCxnSpPr>
                <p:spPr>
                  <a:xfrm>
                    <a:off x="1718059" y="3713164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رابط مستقيم 26"/>
                  <p:cNvCxnSpPr/>
                  <p:nvPr/>
                </p:nvCxnSpPr>
                <p:spPr>
                  <a:xfrm>
                    <a:off x="1718059" y="4284668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" name="مربع نص 27"/>
                  <p:cNvSpPr txBox="1"/>
                  <p:nvPr/>
                </p:nvSpPr>
                <p:spPr>
                  <a:xfrm>
                    <a:off x="1946887" y="5072074"/>
                    <a:ext cx="1264423" cy="5816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CH</a:t>
                    </a:r>
                    <a:r>
                      <a:rPr lang="en-US" sz="2800" b="1" baseline="-25000" dirty="0"/>
                      <a:t>2</a:t>
                    </a:r>
                    <a:r>
                      <a:rPr lang="en-US" sz="2800" dirty="0"/>
                      <a:t>OH</a:t>
                    </a:r>
                    <a:endParaRPr lang="en-GB" sz="2800" dirty="0"/>
                  </a:p>
                </p:txBody>
              </p:sp>
              <p:cxnSp>
                <p:nvCxnSpPr>
                  <p:cNvPr id="29" name="رابط مستقيم 28"/>
                  <p:cNvCxnSpPr/>
                  <p:nvPr/>
                </p:nvCxnSpPr>
                <p:spPr>
                  <a:xfrm>
                    <a:off x="1730856" y="3214686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0" name="مربع نص 29"/>
                  <p:cNvSpPr txBox="1"/>
                  <p:nvPr/>
                </p:nvSpPr>
                <p:spPr>
                  <a:xfrm>
                    <a:off x="2573875" y="2928934"/>
                    <a:ext cx="690619" cy="5816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OH</a:t>
                    </a:r>
                    <a:endParaRPr lang="en-GB" sz="3200" dirty="0"/>
                  </a:p>
                </p:txBody>
              </p:sp>
              <p:sp>
                <p:nvSpPr>
                  <p:cNvPr id="31" name="مربع نص 30"/>
                  <p:cNvSpPr txBox="1"/>
                  <p:nvPr/>
                </p:nvSpPr>
                <p:spPr>
                  <a:xfrm>
                    <a:off x="1331256" y="2915663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H</a:t>
                    </a:r>
                    <a:endParaRPr lang="en-GB" sz="3200" dirty="0"/>
                  </a:p>
                </p:txBody>
              </p:sp>
              <p:cxnSp>
                <p:nvCxnSpPr>
                  <p:cNvPr id="32" name="رابط مستقيم 31"/>
                  <p:cNvCxnSpPr/>
                  <p:nvPr/>
                </p:nvCxnSpPr>
                <p:spPr>
                  <a:xfrm rot="5400000">
                    <a:off x="873874" y="3915411"/>
                    <a:ext cx="2571768" cy="2731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" name="مجموعة 86"/>
                <p:cNvGrpSpPr/>
                <p:nvPr/>
              </p:nvGrpSpPr>
              <p:grpSpPr>
                <a:xfrm>
                  <a:off x="1854063" y="2217340"/>
                  <a:ext cx="325017" cy="3085300"/>
                  <a:chOff x="2109161" y="2217340"/>
                  <a:chExt cx="325017" cy="3085300"/>
                </a:xfrm>
              </p:grpSpPr>
              <p:sp>
                <p:nvSpPr>
                  <p:cNvPr id="13" name="مربع نص 12"/>
                  <p:cNvSpPr txBox="1"/>
                  <p:nvPr/>
                </p:nvSpPr>
                <p:spPr>
                  <a:xfrm>
                    <a:off x="2109161" y="2887559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2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4" name="مربع نص 13"/>
                  <p:cNvSpPr txBox="1"/>
                  <p:nvPr/>
                </p:nvSpPr>
                <p:spPr>
                  <a:xfrm>
                    <a:off x="2109161" y="3433113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3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5" name="مربع نص 14"/>
                  <p:cNvSpPr txBox="1"/>
                  <p:nvPr/>
                </p:nvSpPr>
                <p:spPr>
                  <a:xfrm>
                    <a:off x="2109161" y="3971271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4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6" name="مربع نص 15"/>
                  <p:cNvSpPr txBox="1"/>
                  <p:nvPr/>
                </p:nvSpPr>
                <p:spPr>
                  <a:xfrm>
                    <a:off x="2109161" y="4960478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6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7" name="مربع نص 16"/>
                  <p:cNvSpPr txBox="1"/>
                  <p:nvPr/>
                </p:nvSpPr>
                <p:spPr>
                  <a:xfrm>
                    <a:off x="2109161" y="4530634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5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8" name="مربع نص 17"/>
                  <p:cNvSpPr txBox="1"/>
                  <p:nvPr/>
                </p:nvSpPr>
                <p:spPr>
                  <a:xfrm>
                    <a:off x="2139225" y="2217340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1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</p:grpSp>
          </p:grpSp>
          <p:sp>
            <p:nvSpPr>
              <p:cNvPr id="10" name="مربع نص 9"/>
              <p:cNvSpPr txBox="1"/>
              <p:nvPr/>
            </p:nvSpPr>
            <p:spPr>
              <a:xfrm>
                <a:off x="6806745" y="2385566"/>
                <a:ext cx="8370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2800" dirty="0"/>
                  <a:t>CHO</a:t>
                </a:r>
                <a:endParaRPr lang="en-GB" sz="3200" dirty="0"/>
              </a:p>
            </p:txBody>
          </p:sp>
        </p:grpSp>
      </p:grpSp>
      <p:sp>
        <p:nvSpPr>
          <p:cNvPr id="61" name="مستطيل 60"/>
          <p:cNvSpPr/>
          <p:nvPr/>
        </p:nvSpPr>
        <p:spPr>
          <a:xfrm rot="10800000">
            <a:off x="5652120" y="2204864"/>
            <a:ext cx="823476" cy="4522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b="1" dirty="0"/>
          </a:p>
        </p:txBody>
      </p:sp>
      <p:grpSp>
        <p:nvGrpSpPr>
          <p:cNvPr id="62" name="مجموعة 61"/>
          <p:cNvGrpSpPr/>
          <p:nvPr/>
        </p:nvGrpSpPr>
        <p:grpSpPr>
          <a:xfrm>
            <a:off x="5724128" y="1541232"/>
            <a:ext cx="2083759" cy="3471944"/>
            <a:chOff x="4429124" y="1142984"/>
            <a:chExt cx="2083759" cy="3471944"/>
          </a:xfrm>
        </p:grpSpPr>
        <p:sp>
          <p:nvSpPr>
            <p:cNvPr id="63" name="مربع نص 62"/>
            <p:cNvSpPr txBox="1"/>
            <p:nvPr/>
          </p:nvSpPr>
          <p:spPr>
            <a:xfrm>
              <a:off x="4749539" y="4214818"/>
              <a:ext cx="1406154" cy="40011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D-mannose</a:t>
              </a:r>
              <a:endParaRPr lang="en-GB" sz="2000" b="1" dirty="0"/>
            </a:p>
          </p:txBody>
        </p:sp>
        <p:grpSp>
          <p:nvGrpSpPr>
            <p:cNvPr id="64" name="مجموعة 245"/>
            <p:cNvGrpSpPr/>
            <p:nvPr/>
          </p:nvGrpSpPr>
          <p:grpSpPr>
            <a:xfrm>
              <a:off x="4429124" y="1142984"/>
              <a:ext cx="2083759" cy="3091070"/>
              <a:chOff x="5844502" y="2381497"/>
              <a:chExt cx="2083759" cy="3091070"/>
            </a:xfrm>
          </p:grpSpPr>
          <p:grpSp>
            <p:nvGrpSpPr>
              <p:cNvPr id="65" name="مجموعة 90"/>
              <p:cNvGrpSpPr/>
              <p:nvPr/>
            </p:nvGrpSpPr>
            <p:grpSpPr>
              <a:xfrm>
                <a:off x="5844502" y="2381497"/>
                <a:ext cx="2083759" cy="3091070"/>
                <a:chOff x="1000100" y="2217340"/>
                <a:chExt cx="2226544" cy="3436409"/>
              </a:xfrm>
            </p:grpSpPr>
            <p:grpSp>
              <p:nvGrpSpPr>
                <p:cNvPr id="67" name="مجموعة 88"/>
                <p:cNvGrpSpPr/>
                <p:nvPr/>
              </p:nvGrpSpPr>
              <p:grpSpPr>
                <a:xfrm>
                  <a:off x="1000100" y="2643183"/>
                  <a:ext cx="2226544" cy="3010566"/>
                  <a:chOff x="1059572" y="2643183"/>
                  <a:chExt cx="2226544" cy="3010566"/>
                </a:xfrm>
              </p:grpSpPr>
              <p:cxnSp>
                <p:nvCxnSpPr>
                  <p:cNvPr id="75" name="رابط مستقيم 74"/>
                  <p:cNvCxnSpPr/>
                  <p:nvPr/>
                </p:nvCxnSpPr>
                <p:spPr>
                  <a:xfrm>
                    <a:off x="1718083" y="4812870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6" name="مربع نص 75"/>
                  <p:cNvSpPr txBox="1"/>
                  <p:nvPr/>
                </p:nvSpPr>
                <p:spPr>
                  <a:xfrm>
                    <a:off x="2560216" y="3929066"/>
                    <a:ext cx="71365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OH</a:t>
                    </a:r>
                    <a:endParaRPr lang="en-GB" sz="2800" dirty="0"/>
                  </a:p>
                </p:txBody>
              </p:sp>
              <p:sp>
                <p:nvSpPr>
                  <p:cNvPr id="77" name="مربع نص 76"/>
                  <p:cNvSpPr txBox="1"/>
                  <p:nvPr/>
                </p:nvSpPr>
                <p:spPr>
                  <a:xfrm>
                    <a:off x="2572459" y="4487299"/>
                    <a:ext cx="71365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OH</a:t>
                    </a:r>
                    <a:endParaRPr lang="en-GB" sz="3200" dirty="0"/>
                  </a:p>
                </p:txBody>
              </p:sp>
              <p:sp>
                <p:nvSpPr>
                  <p:cNvPr id="78" name="مربع نص 77"/>
                  <p:cNvSpPr txBox="1"/>
                  <p:nvPr/>
                </p:nvSpPr>
                <p:spPr>
                  <a:xfrm>
                    <a:off x="2577311" y="3357562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H</a:t>
                    </a:r>
                    <a:endParaRPr lang="en-GB" sz="3200" dirty="0"/>
                  </a:p>
                </p:txBody>
              </p:sp>
              <p:sp>
                <p:nvSpPr>
                  <p:cNvPr id="79" name="مربع نص 78"/>
                  <p:cNvSpPr txBox="1"/>
                  <p:nvPr/>
                </p:nvSpPr>
                <p:spPr>
                  <a:xfrm>
                    <a:off x="1059572" y="3429000"/>
                    <a:ext cx="71365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OH</a:t>
                    </a:r>
                    <a:endParaRPr lang="en-GB" sz="2800" dirty="0"/>
                  </a:p>
                </p:txBody>
              </p:sp>
              <p:sp>
                <p:nvSpPr>
                  <p:cNvPr id="80" name="مربع نص 79"/>
                  <p:cNvSpPr txBox="1"/>
                  <p:nvPr/>
                </p:nvSpPr>
                <p:spPr>
                  <a:xfrm>
                    <a:off x="1333252" y="3987233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H</a:t>
                    </a:r>
                    <a:endParaRPr lang="en-GB" sz="3200" dirty="0"/>
                  </a:p>
                </p:txBody>
              </p:sp>
              <p:sp>
                <p:nvSpPr>
                  <p:cNvPr id="81" name="مربع نص 80"/>
                  <p:cNvSpPr txBox="1"/>
                  <p:nvPr/>
                </p:nvSpPr>
                <p:spPr>
                  <a:xfrm>
                    <a:off x="1331256" y="4500570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H</a:t>
                    </a:r>
                    <a:endParaRPr lang="en-GB" sz="3200" dirty="0"/>
                  </a:p>
                </p:txBody>
              </p:sp>
              <p:cxnSp>
                <p:nvCxnSpPr>
                  <p:cNvPr id="82" name="رابط مستقيم 81"/>
                  <p:cNvCxnSpPr/>
                  <p:nvPr/>
                </p:nvCxnSpPr>
                <p:spPr>
                  <a:xfrm>
                    <a:off x="1718059" y="3713164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رابط مستقيم 82"/>
                  <p:cNvCxnSpPr/>
                  <p:nvPr/>
                </p:nvCxnSpPr>
                <p:spPr>
                  <a:xfrm>
                    <a:off x="1718059" y="4284668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4" name="مربع نص 83"/>
                  <p:cNvSpPr txBox="1"/>
                  <p:nvPr/>
                </p:nvSpPr>
                <p:spPr>
                  <a:xfrm>
                    <a:off x="1946887" y="5072074"/>
                    <a:ext cx="1264423" cy="5816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CH</a:t>
                    </a:r>
                    <a:r>
                      <a:rPr lang="en-US" sz="2800" b="1" baseline="-25000" dirty="0"/>
                      <a:t>2</a:t>
                    </a:r>
                    <a:r>
                      <a:rPr lang="en-US" sz="2800" dirty="0"/>
                      <a:t>OH</a:t>
                    </a:r>
                    <a:endParaRPr lang="en-GB" sz="2800" dirty="0"/>
                  </a:p>
                </p:txBody>
              </p:sp>
              <p:cxnSp>
                <p:nvCxnSpPr>
                  <p:cNvPr id="85" name="رابط مستقيم 84"/>
                  <p:cNvCxnSpPr/>
                  <p:nvPr/>
                </p:nvCxnSpPr>
                <p:spPr>
                  <a:xfrm>
                    <a:off x="1730856" y="3214686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6" name="مربع نص 85"/>
                  <p:cNvSpPr txBox="1"/>
                  <p:nvPr/>
                </p:nvSpPr>
                <p:spPr>
                  <a:xfrm>
                    <a:off x="2573875" y="2928934"/>
                    <a:ext cx="437118" cy="5816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H</a:t>
                    </a:r>
                    <a:endParaRPr lang="en-GB" sz="3200" dirty="0"/>
                  </a:p>
                </p:txBody>
              </p:sp>
              <p:sp>
                <p:nvSpPr>
                  <p:cNvPr id="87" name="مربع نص 86"/>
                  <p:cNvSpPr txBox="1"/>
                  <p:nvPr/>
                </p:nvSpPr>
                <p:spPr>
                  <a:xfrm>
                    <a:off x="1072455" y="2915663"/>
                    <a:ext cx="690619" cy="5816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800" dirty="0"/>
                      <a:t>OH</a:t>
                    </a:r>
                    <a:endParaRPr lang="en-GB" sz="3200" dirty="0"/>
                  </a:p>
                </p:txBody>
              </p:sp>
              <p:cxnSp>
                <p:nvCxnSpPr>
                  <p:cNvPr id="88" name="رابط مستقيم 87"/>
                  <p:cNvCxnSpPr/>
                  <p:nvPr/>
                </p:nvCxnSpPr>
                <p:spPr>
                  <a:xfrm rot="5400000">
                    <a:off x="873874" y="3915411"/>
                    <a:ext cx="2571768" cy="2731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8" name="مجموعة 86"/>
                <p:cNvGrpSpPr/>
                <p:nvPr/>
              </p:nvGrpSpPr>
              <p:grpSpPr>
                <a:xfrm>
                  <a:off x="1854063" y="2217340"/>
                  <a:ext cx="325017" cy="3085300"/>
                  <a:chOff x="2109161" y="2217340"/>
                  <a:chExt cx="325017" cy="3085300"/>
                </a:xfrm>
              </p:grpSpPr>
              <p:sp>
                <p:nvSpPr>
                  <p:cNvPr id="69" name="مربع نص 68"/>
                  <p:cNvSpPr txBox="1"/>
                  <p:nvPr/>
                </p:nvSpPr>
                <p:spPr>
                  <a:xfrm>
                    <a:off x="2109161" y="2887559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2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70" name="مربع نص 69"/>
                  <p:cNvSpPr txBox="1"/>
                  <p:nvPr/>
                </p:nvSpPr>
                <p:spPr>
                  <a:xfrm>
                    <a:off x="2109161" y="3433113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3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71" name="مربع نص 70"/>
                  <p:cNvSpPr txBox="1"/>
                  <p:nvPr/>
                </p:nvSpPr>
                <p:spPr>
                  <a:xfrm>
                    <a:off x="2109161" y="3971271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4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72" name="مربع نص 71"/>
                  <p:cNvSpPr txBox="1"/>
                  <p:nvPr/>
                </p:nvSpPr>
                <p:spPr>
                  <a:xfrm>
                    <a:off x="2109161" y="4960478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6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73" name="مربع نص 72"/>
                  <p:cNvSpPr txBox="1"/>
                  <p:nvPr/>
                </p:nvSpPr>
                <p:spPr>
                  <a:xfrm>
                    <a:off x="2109161" y="4530634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5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74" name="مربع نص 73"/>
                  <p:cNvSpPr txBox="1"/>
                  <p:nvPr/>
                </p:nvSpPr>
                <p:spPr>
                  <a:xfrm>
                    <a:off x="2139225" y="2217340"/>
                    <a:ext cx="294953" cy="342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1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</p:grpSp>
          </p:grpSp>
          <p:sp>
            <p:nvSpPr>
              <p:cNvPr id="66" name="مربع نص 65"/>
              <p:cNvSpPr txBox="1"/>
              <p:nvPr/>
            </p:nvSpPr>
            <p:spPr>
              <a:xfrm>
                <a:off x="6806745" y="2385566"/>
                <a:ext cx="8370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2800" dirty="0"/>
                  <a:t>CHO</a:t>
                </a:r>
                <a:endParaRPr lang="en-GB" sz="3200" dirty="0"/>
              </a:p>
            </p:txBody>
          </p:sp>
        </p:grpSp>
      </p:grpSp>
      <p:pic>
        <p:nvPicPr>
          <p:cNvPr id="90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91" name="مستطيل 90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عنصر نائب للمحتوى 2">
            <a:extLst>
              <a:ext uri="{FF2B5EF4-FFF2-40B4-BE49-F238E27FC236}">
                <a16:creationId xmlns:a16="http://schemas.microsoft.com/office/drawing/2014/main" id="{12290987-8707-EA4E-A3C3-8B8C37B99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20" y="5383574"/>
            <a:ext cx="8786874" cy="1238246"/>
          </a:xfrm>
        </p:spPr>
        <p:txBody>
          <a:bodyPr>
            <a:normAutofit/>
          </a:bodyPr>
          <a:lstStyle/>
          <a:p>
            <a:pPr algn="l" rtl="0"/>
            <a:r>
              <a:rPr lang="en-GB" sz="2800" dirty="0">
                <a:latin typeface="Arial" pitchFamily="34" charset="0"/>
                <a:cs typeface="Arial" pitchFamily="34" charset="0"/>
              </a:rPr>
              <a:t>Glucose and galactose are </a:t>
            </a:r>
            <a:r>
              <a:rPr lang="en-GB" sz="2800" dirty="0">
                <a:highlight>
                  <a:srgbClr val="FFFF00"/>
                </a:highlight>
                <a:latin typeface="Arial" pitchFamily="34" charset="0"/>
                <a:cs typeface="Arial" pitchFamily="34" charset="0"/>
              </a:rPr>
              <a:t>C4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 epimers while glucose and mannose are </a:t>
            </a:r>
            <a:r>
              <a:rPr lang="en-GB" sz="2800" dirty="0">
                <a:highlight>
                  <a:srgbClr val="FF0000"/>
                </a:highlight>
                <a:latin typeface="Arial" pitchFamily="34" charset="0"/>
                <a:cs typeface="Arial" pitchFamily="34" charset="0"/>
              </a:rPr>
              <a:t>C2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 epimers</a:t>
            </a:r>
          </a:p>
        </p:txBody>
      </p:sp>
    </p:spTree>
    <p:extLst>
      <p:ext uri="{BB962C8B-B14F-4D97-AF65-F5344CB8AC3E}">
        <p14:creationId xmlns:p14="http://schemas.microsoft.com/office/powerpoint/2010/main" val="3204932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6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1406" y="14286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Hemiacetal &amp; Hemiketal </a:t>
            </a:r>
            <a:endParaRPr lang="en-GB" dirty="0"/>
          </a:p>
        </p:txBody>
      </p:sp>
      <p:pic>
        <p:nvPicPr>
          <p:cNvPr id="5" name="صورة 4" descr="hemiacetal.gif"/>
          <p:cNvPicPr>
            <a:picLocks noChangeAspect="1"/>
          </p:cNvPicPr>
          <p:nvPr/>
        </p:nvPicPr>
        <p:blipFill>
          <a:blip r:embed="rId2" cstate="print"/>
          <a:srcRect b="50925"/>
          <a:stretch>
            <a:fillRect/>
          </a:stretch>
        </p:blipFill>
        <p:spPr>
          <a:xfrm>
            <a:off x="1857354" y="1571612"/>
            <a:ext cx="5286414" cy="2143140"/>
          </a:xfrm>
          <a:prstGeom prst="rect">
            <a:avLst/>
          </a:prstGeom>
        </p:spPr>
      </p:pic>
      <p:pic>
        <p:nvPicPr>
          <p:cNvPr id="6" name="صورة 5" descr="hemiacetal.gif"/>
          <p:cNvPicPr>
            <a:picLocks noChangeAspect="1"/>
          </p:cNvPicPr>
          <p:nvPr/>
        </p:nvPicPr>
        <p:blipFill>
          <a:blip r:embed="rId2" cstate="print"/>
          <a:srcRect t="52561"/>
          <a:stretch>
            <a:fillRect/>
          </a:stretch>
        </p:blipFill>
        <p:spPr>
          <a:xfrm>
            <a:off x="1857379" y="3857647"/>
            <a:ext cx="5286389" cy="2071683"/>
          </a:xfrm>
          <a:prstGeom prst="rect">
            <a:avLst/>
          </a:prstGeom>
        </p:spPr>
      </p:pic>
      <p:pic>
        <p:nvPicPr>
          <p:cNvPr id="7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8" name="مستطيل 7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7176" y="71414"/>
            <a:ext cx="8229600" cy="1143000"/>
          </a:xfrm>
        </p:spPr>
        <p:txBody>
          <a:bodyPr/>
          <a:lstStyle/>
          <a:p>
            <a:pPr rtl="0"/>
            <a:r>
              <a:rPr lang="en-US" dirty="0">
                <a:solidFill>
                  <a:srgbClr val="C00000"/>
                </a:solidFill>
              </a:rPr>
              <a:t> Monosaccharide cyclization 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1792" y="2433646"/>
            <a:ext cx="23431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1" name="مجموعة 40"/>
          <p:cNvGrpSpPr/>
          <p:nvPr/>
        </p:nvGrpSpPr>
        <p:grpSpPr>
          <a:xfrm>
            <a:off x="515200" y="2000240"/>
            <a:ext cx="2143140" cy="3186192"/>
            <a:chOff x="-32" y="2000240"/>
            <a:chExt cx="2143140" cy="318619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2" y="2000240"/>
              <a:ext cx="1781175" cy="276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مربع نص 17"/>
            <p:cNvSpPr txBox="1"/>
            <p:nvPr/>
          </p:nvSpPr>
          <p:spPr>
            <a:xfrm>
              <a:off x="101313" y="4786322"/>
              <a:ext cx="20417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D-glucose</a:t>
              </a: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1702" y="1295400"/>
            <a:ext cx="26479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مربع نص 26"/>
          <p:cNvSpPr txBox="1"/>
          <p:nvPr/>
        </p:nvSpPr>
        <p:spPr>
          <a:xfrm>
            <a:off x="6260707" y="3357562"/>
            <a:ext cx="145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>
                <a:solidFill>
                  <a:srgbClr val="C00000"/>
                </a:solidFill>
              </a:rPr>
              <a:t>α</a:t>
            </a:r>
            <a:r>
              <a:rPr lang="en-US" sz="2000" b="1" dirty="0"/>
              <a:t>-D-glucose</a:t>
            </a:r>
            <a:endParaRPr lang="en-GB" sz="2000" b="1" dirty="0"/>
          </a:p>
        </p:txBody>
      </p:sp>
      <p:grpSp>
        <p:nvGrpSpPr>
          <p:cNvPr id="45" name="مجموعة 44"/>
          <p:cNvGrpSpPr/>
          <p:nvPr/>
        </p:nvGrpSpPr>
        <p:grpSpPr>
          <a:xfrm>
            <a:off x="5896002" y="4071942"/>
            <a:ext cx="2533650" cy="2500330"/>
            <a:chOff x="5681688" y="4071942"/>
            <a:chExt cx="2533650" cy="2500330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81688" y="4071942"/>
              <a:ext cx="2533650" cy="2085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8" name="مربع نص 27"/>
            <p:cNvSpPr txBox="1"/>
            <p:nvPr/>
          </p:nvSpPr>
          <p:spPr>
            <a:xfrm>
              <a:off x="6202093" y="6172162"/>
              <a:ext cx="14417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000" b="1" dirty="0">
                  <a:solidFill>
                    <a:srgbClr val="C00000"/>
                  </a:solidFill>
                </a:rPr>
                <a:t>β</a:t>
              </a:r>
              <a:r>
                <a:rPr lang="en-US" sz="2000" b="1" dirty="0"/>
                <a:t>-D-glucose</a:t>
              </a:r>
              <a:endParaRPr lang="en-GB" sz="2000" b="1" dirty="0"/>
            </a:p>
          </p:txBody>
        </p:sp>
      </p:grpSp>
      <p:grpSp>
        <p:nvGrpSpPr>
          <p:cNvPr id="36" name="مجموعة 35"/>
          <p:cNvGrpSpPr/>
          <p:nvPr/>
        </p:nvGrpSpPr>
        <p:grpSpPr>
          <a:xfrm>
            <a:off x="2181866" y="3526986"/>
            <a:ext cx="818498" cy="116328"/>
            <a:chOff x="1896114" y="3500438"/>
            <a:chExt cx="818498" cy="116328"/>
          </a:xfrm>
        </p:grpSpPr>
        <p:cxnSp>
          <p:nvCxnSpPr>
            <p:cNvPr id="20" name="رابط كسهم مستقيم 19"/>
            <p:cNvCxnSpPr/>
            <p:nvPr/>
          </p:nvCxnSpPr>
          <p:spPr>
            <a:xfrm>
              <a:off x="1928794" y="3500438"/>
              <a:ext cx="785818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رابط كسهم مستقيم 21"/>
            <p:cNvCxnSpPr/>
            <p:nvPr/>
          </p:nvCxnSpPr>
          <p:spPr>
            <a:xfrm rot="10800000">
              <a:off x="1896114" y="3615178"/>
              <a:ext cx="776294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مجموعة 37"/>
          <p:cNvGrpSpPr/>
          <p:nvPr/>
        </p:nvGrpSpPr>
        <p:grpSpPr>
          <a:xfrm>
            <a:off x="4893670" y="2403602"/>
            <a:ext cx="1178528" cy="623317"/>
            <a:chOff x="4595456" y="2403602"/>
            <a:chExt cx="1178528" cy="623317"/>
          </a:xfrm>
        </p:grpSpPr>
        <p:cxnSp>
          <p:nvCxnSpPr>
            <p:cNvPr id="24" name="رابط كسهم مستقيم 23"/>
            <p:cNvCxnSpPr/>
            <p:nvPr/>
          </p:nvCxnSpPr>
          <p:spPr>
            <a:xfrm flipV="1">
              <a:off x="5000628" y="2626428"/>
              <a:ext cx="642942" cy="28575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رابط كسهم مستقيم 24"/>
            <p:cNvCxnSpPr/>
            <p:nvPr/>
          </p:nvCxnSpPr>
          <p:spPr>
            <a:xfrm rot="10800000" flipV="1">
              <a:off x="5039386" y="2741168"/>
              <a:ext cx="604184" cy="28575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مربع نص 29"/>
            <p:cNvSpPr txBox="1"/>
            <p:nvPr/>
          </p:nvSpPr>
          <p:spPr>
            <a:xfrm rot="19928249">
              <a:off x="4595456" y="2403602"/>
              <a:ext cx="1178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cyclization</a:t>
              </a:r>
              <a:endParaRPr lang="en-GB" b="1" dirty="0"/>
            </a:p>
          </p:txBody>
        </p:sp>
      </p:grpSp>
      <p:grpSp>
        <p:nvGrpSpPr>
          <p:cNvPr id="39" name="مجموعة 38"/>
          <p:cNvGrpSpPr/>
          <p:nvPr/>
        </p:nvGrpSpPr>
        <p:grpSpPr>
          <a:xfrm>
            <a:off x="4893670" y="4071942"/>
            <a:ext cx="1178528" cy="581046"/>
            <a:chOff x="4593108" y="4071942"/>
            <a:chExt cx="1178528" cy="581046"/>
          </a:xfrm>
        </p:grpSpPr>
        <p:cxnSp>
          <p:nvCxnSpPr>
            <p:cNvPr id="33" name="رابط كسهم مستقيم 32"/>
            <p:cNvCxnSpPr/>
            <p:nvPr/>
          </p:nvCxnSpPr>
          <p:spPr>
            <a:xfrm>
              <a:off x="5104747" y="4071942"/>
              <a:ext cx="485998" cy="42862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رابط كسهم مستقيم 33"/>
            <p:cNvCxnSpPr/>
            <p:nvPr/>
          </p:nvCxnSpPr>
          <p:spPr>
            <a:xfrm rot="10800000">
              <a:off x="5000629" y="4101176"/>
              <a:ext cx="461308" cy="42862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مربع نص 30"/>
            <p:cNvSpPr txBox="1"/>
            <p:nvPr/>
          </p:nvSpPr>
          <p:spPr>
            <a:xfrm rot="2606356">
              <a:off x="4593108" y="4283656"/>
              <a:ext cx="1178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cyclization</a:t>
              </a:r>
              <a:endParaRPr lang="en-GB" b="1" dirty="0"/>
            </a:p>
          </p:txBody>
        </p:sp>
      </p:grpSp>
      <p:sp>
        <p:nvSpPr>
          <p:cNvPr id="32" name="مربع نص 31"/>
          <p:cNvSpPr txBox="1"/>
          <p:nvPr/>
        </p:nvSpPr>
        <p:spPr>
          <a:xfrm rot="16200000">
            <a:off x="7429636" y="4025776"/>
            <a:ext cx="2681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Haworth projection</a:t>
            </a:r>
            <a:endParaRPr lang="en-GB" sz="2400" b="1" dirty="0">
              <a:solidFill>
                <a:srgbClr val="002060"/>
              </a:solidFill>
            </a:endParaRPr>
          </a:p>
        </p:txBody>
      </p:sp>
      <p:grpSp>
        <p:nvGrpSpPr>
          <p:cNvPr id="42" name="مجموعة 41"/>
          <p:cNvGrpSpPr/>
          <p:nvPr/>
        </p:nvGrpSpPr>
        <p:grpSpPr>
          <a:xfrm>
            <a:off x="351848" y="1690204"/>
            <a:ext cx="2648516" cy="3914973"/>
            <a:chOff x="351848" y="1690204"/>
            <a:chExt cx="2648516" cy="3914973"/>
          </a:xfrm>
        </p:grpSpPr>
        <p:sp>
          <p:nvSpPr>
            <p:cNvPr id="29" name="مربع نص 28"/>
            <p:cNvSpPr txBox="1"/>
            <p:nvPr/>
          </p:nvSpPr>
          <p:spPr>
            <a:xfrm>
              <a:off x="351848" y="5143512"/>
              <a:ext cx="2648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Fisher projection</a:t>
              </a:r>
              <a:endParaRPr lang="en-GB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35" name="مربع نص 34"/>
            <p:cNvSpPr txBox="1"/>
            <p:nvPr/>
          </p:nvSpPr>
          <p:spPr>
            <a:xfrm>
              <a:off x="428628" y="1690204"/>
              <a:ext cx="178591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Linear form</a:t>
              </a:r>
              <a:endParaRPr lang="en-GB" sz="2400" b="1" dirty="0">
                <a:solidFill>
                  <a:srgbClr val="C00000"/>
                </a:solidFill>
              </a:endParaRPr>
            </a:p>
            <a:p>
              <a:endParaRPr lang="en-GB" dirty="0"/>
            </a:p>
          </p:txBody>
        </p:sp>
      </p:grpSp>
      <p:pic>
        <p:nvPicPr>
          <p:cNvPr id="26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16" name="سهم منحني إلى اليمين 15"/>
          <p:cNvSpPr/>
          <p:nvPr/>
        </p:nvSpPr>
        <p:spPr>
          <a:xfrm rot="10800000">
            <a:off x="1699314" y="2571744"/>
            <a:ext cx="442696" cy="1643074"/>
          </a:xfrm>
          <a:prstGeom prst="curvedRightArrow">
            <a:avLst>
              <a:gd name="adj1" fmla="val 9993"/>
              <a:gd name="adj2" fmla="val 50000"/>
              <a:gd name="adj3" fmla="val 2500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43" name="مجموعة 42"/>
          <p:cNvGrpSpPr/>
          <p:nvPr/>
        </p:nvGrpSpPr>
        <p:grpSpPr>
          <a:xfrm>
            <a:off x="7786710" y="1571612"/>
            <a:ext cx="1344509" cy="857256"/>
            <a:chOff x="7738864" y="1571612"/>
            <a:chExt cx="1344509" cy="857256"/>
          </a:xfrm>
        </p:grpSpPr>
        <p:sp>
          <p:nvSpPr>
            <p:cNvPr id="19" name="مربع نص 18"/>
            <p:cNvSpPr txBox="1"/>
            <p:nvPr/>
          </p:nvSpPr>
          <p:spPr>
            <a:xfrm>
              <a:off x="8001024" y="1571612"/>
              <a:ext cx="10823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anomeric</a:t>
              </a:r>
            </a:p>
            <a:p>
              <a:pPr algn="ctr"/>
              <a:r>
                <a:rPr lang="en-US" b="1" dirty="0"/>
                <a:t> carbon</a:t>
              </a:r>
              <a:endParaRPr lang="en-GB" b="1" dirty="0"/>
            </a:p>
          </p:txBody>
        </p:sp>
        <p:cxnSp>
          <p:nvCxnSpPr>
            <p:cNvPr id="21" name="رابط كسهم مستقيم 20"/>
            <p:cNvCxnSpPr/>
            <p:nvPr/>
          </p:nvCxnSpPr>
          <p:spPr>
            <a:xfrm rot="10800000" flipV="1">
              <a:off x="7738864" y="2214554"/>
              <a:ext cx="547912" cy="21431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مستطيل 36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2" grpId="0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922" y="4318010"/>
            <a:ext cx="2868194" cy="2111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5591" y="3742888"/>
            <a:ext cx="1362095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785794"/>
            <a:ext cx="2152516" cy="2975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3850279"/>
            <a:ext cx="1282258" cy="1150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مربع نص 9"/>
          <p:cNvSpPr txBox="1"/>
          <p:nvPr/>
        </p:nvSpPr>
        <p:spPr>
          <a:xfrm>
            <a:off x="6585957" y="2214554"/>
            <a:ext cx="14150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D-fructose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Linear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rgbClr val="002060"/>
                </a:solidFill>
              </a:rPr>
              <a:t>form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523251" y="6357958"/>
            <a:ext cx="2191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solidFill>
                  <a:srgbClr val="C00000"/>
                </a:solidFill>
              </a:rPr>
              <a:t>α</a:t>
            </a:r>
            <a:r>
              <a:rPr lang="en-US" sz="2000" b="1" dirty="0"/>
              <a:t>-D-fructose</a:t>
            </a:r>
          </a:p>
          <a:p>
            <a:pPr algn="ctr"/>
            <a:endParaRPr lang="en-GB" sz="2000" b="1" dirty="0">
              <a:solidFill>
                <a:srgbClr val="002060"/>
              </a:solidFill>
            </a:endParaRPr>
          </a:p>
        </p:txBody>
      </p:sp>
      <p:grpSp>
        <p:nvGrpSpPr>
          <p:cNvPr id="19" name="مجموعة 18"/>
          <p:cNvGrpSpPr/>
          <p:nvPr/>
        </p:nvGrpSpPr>
        <p:grpSpPr>
          <a:xfrm>
            <a:off x="6119397" y="4035433"/>
            <a:ext cx="2953197" cy="3030411"/>
            <a:chOff x="6119397" y="4035433"/>
            <a:chExt cx="2953197" cy="303041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119397" y="4035433"/>
              <a:ext cx="2953197" cy="2322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مربع نص 11"/>
            <p:cNvSpPr txBox="1"/>
            <p:nvPr/>
          </p:nvSpPr>
          <p:spPr>
            <a:xfrm>
              <a:off x="6524043" y="6357958"/>
              <a:ext cx="21913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000" b="1" dirty="0">
                  <a:solidFill>
                    <a:srgbClr val="C00000"/>
                  </a:solidFill>
                </a:rPr>
                <a:t>β</a:t>
              </a:r>
              <a:r>
                <a:rPr lang="en-US" sz="2000" b="1" dirty="0"/>
                <a:t>-D-fructose</a:t>
              </a:r>
            </a:p>
            <a:p>
              <a:pPr algn="ctr"/>
              <a:endParaRPr lang="en-GB" sz="20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3" name="سهم منحني إلى اليمين 12"/>
          <p:cNvSpPr/>
          <p:nvPr/>
        </p:nvSpPr>
        <p:spPr>
          <a:xfrm rot="10800000">
            <a:off x="5286380" y="1500174"/>
            <a:ext cx="571504" cy="1714512"/>
          </a:xfrm>
          <a:prstGeom prst="curvedRightArrow">
            <a:avLst>
              <a:gd name="adj1" fmla="val 9993"/>
              <a:gd name="adj2" fmla="val 50000"/>
              <a:gd name="adj3" fmla="val 2500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عنوان 1"/>
          <p:cNvSpPr>
            <a:spLocks noGrp="1"/>
          </p:cNvSpPr>
          <p:nvPr>
            <p:ph type="title"/>
          </p:nvPr>
        </p:nvSpPr>
        <p:spPr>
          <a:xfrm>
            <a:off x="57176" y="71414"/>
            <a:ext cx="8229600" cy="1143000"/>
          </a:xfrm>
        </p:spPr>
        <p:txBody>
          <a:bodyPr/>
          <a:lstStyle/>
          <a:p>
            <a:pPr rtl="0"/>
            <a:r>
              <a:rPr lang="en-US" dirty="0">
                <a:solidFill>
                  <a:srgbClr val="C00000"/>
                </a:solidFill>
              </a:rPr>
              <a:t> Monosaccharide cyclization </a:t>
            </a:r>
            <a:endParaRPr lang="en-GB" dirty="0"/>
          </a:p>
        </p:txBody>
      </p:sp>
      <p:pic>
        <p:nvPicPr>
          <p:cNvPr id="18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14" name="مستطيل 13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/>
          <p:cNvSpPr txBox="1"/>
          <p:nvPr/>
        </p:nvSpPr>
        <p:spPr>
          <a:xfrm>
            <a:off x="569141" y="3943183"/>
            <a:ext cx="8717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 Sugars with five -membered rings are known as furanoses    </a:t>
            </a:r>
          </a:p>
          <a:p>
            <a:pPr algn="l" rtl="0"/>
            <a:r>
              <a:rPr lang="en-US" sz="2400" dirty="0">
                <a:latin typeface="Arial" pitchFamily="34" charset="0"/>
                <a:cs typeface="Arial" pitchFamily="34" charset="0"/>
              </a:rPr>
              <a:t>     (e.g. fructofuranose) as they resemble the heterocyclic       </a:t>
            </a:r>
          </a:p>
          <a:p>
            <a:pPr algn="l" rtl="0"/>
            <a:r>
              <a:rPr lang="en-US" sz="2400" dirty="0">
                <a:latin typeface="Arial" pitchFamily="34" charset="0"/>
                <a:cs typeface="Arial" pitchFamily="34" charset="0"/>
              </a:rPr>
              <a:t>     compound furan.</a:t>
            </a:r>
            <a:endParaRPr lang="en-GB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500034" y="1285860"/>
            <a:ext cx="8643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 Sugars with six-membered rings are known as pyranoses  </a:t>
            </a:r>
          </a:p>
          <a:p>
            <a:pPr algn="l" rtl="0"/>
            <a:r>
              <a:rPr lang="en-US" sz="2400" dirty="0">
                <a:latin typeface="Arial" pitchFamily="34" charset="0"/>
                <a:cs typeface="Arial" pitchFamily="34" charset="0"/>
              </a:rPr>
              <a:t>     (e.g. glucopyranose) as they resemble the heterocyclic      </a:t>
            </a:r>
          </a:p>
          <a:p>
            <a:pPr algn="l" rtl="0"/>
            <a:r>
              <a:rPr lang="en-US" sz="2400" dirty="0">
                <a:latin typeface="Arial" pitchFamily="34" charset="0"/>
                <a:cs typeface="Arial" pitchFamily="34" charset="0"/>
              </a:rPr>
              <a:t>      compound pyran.</a:t>
            </a:r>
          </a:p>
        </p:txBody>
      </p:sp>
      <p:grpSp>
        <p:nvGrpSpPr>
          <p:cNvPr id="20" name="مجموعة 19"/>
          <p:cNvGrpSpPr/>
          <p:nvPr/>
        </p:nvGrpSpPr>
        <p:grpSpPr>
          <a:xfrm>
            <a:off x="1142976" y="5000636"/>
            <a:ext cx="7406335" cy="2195245"/>
            <a:chOff x="1142976" y="2370269"/>
            <a:chExt cx="7406335" cy="2195245"/>
          </a:xfrm>
        </p:grpSpPr>
        <p:pic>
          <p:nvPicPr>
            <p:cNvPr id="9" name="صورة 8" descr="furan_pyran.gif"/>
            <p:cNvPicPr>
              <a:picLocks noChangeAspect="1"/>
            </p:cNvPicPr>
            <p:nvPr/>
          </p:nvPicPr>
          <p:blipFill>
            <a:blip r:embed="rId2" cstate="print"/>
            <a:srcRect l="4736" r="53283"/>
            <a:stretch>
              <a:fillRect/>
            </a:stretch>
          </p:blipFill>
          <p:spPr>
            <a:xfrm>
              <a:off x="1142976" y="2561995"/>
              <a:ext cx="1285884" cy="1509947"/>
            </a:xfrm>
            <a:prstGeom prst="rect">
              <a:avLst/>
            </a:prstGeom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29322" y="2370269"/>
              <a:ext cx="2214578" cy="1630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سهم إلى اليسار واليمين 11"/>
            <p:cNvSpPr/>
            <p:nvPr/>
          </p:nvSpPr>
          <p:spPr>
            <a:xfrm>
              <a:off x="3286116" y="3214686"/>
              <a:ext cx="2286016" cy="428628"/>
            </a:xfrm>
            <a:prstGeom prst="left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مربع نص 12"/>
            <p:cNvSpPr txBox="1"/>
            <p:nvPr/>
          </p:nvSpPr>
          <p:spPr>
            <a:xfrm>
              <a:off x="5500694" y="3857628"/>
              <a:ext cx="30486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000" b="1" dirty="0">
                  <a:solidFill>
                    <a:srgbClr val="C00000"/>
                  </a:solidFill>
                </a:rPr>
                <a:t>α</a:t>
              </a:r>
              <a:r>
                <a:rPr lang="en-US" sz="2000" b="1" dirty="0"/>
                <a:t>-D-</a:t>
              </a:r>
              <a:r>
                <a:rPr lang="en-US" sz="2000" b="1" dirty="0" err="1"/>
                <a:t>fructofuranose</a:t>
              </a:r>
              <a:endParaRPr lang="en-US" sz="2000" b="1" dirty="0"/>
            </a:p>
            <a:p>
              <a:pPr algn="ctr"/>
              <a:endParaRPr lang="en-GB" sz="20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7" name="عنوان 1"/>
          <p:cNvSpPr>
            <a:spLocks noGrp="1"/>
          </p:cNvSpPr>
          <p:nvPr>
            <p:ph type="title"/>
          </p:nvPr>
        </p:nvSpPr>
        <p:spPr>
          <a:xfrm>
            <a:off x="71406" y="71414"/>
            <a:ext cx="8229600" cy="1143000"/>
          </a:xfrm>
        </p:spPr>
        <p:txBody>
          <a:bodyPr/>
          <a:lstStyle/>
          <a:p>
            <a:pPr rtl="0"/>
            <a:r>
              <a:rPr lang="en-US" dirty="0">
                <a:solidFill>
                  <a:srgbClr val="C00000"/>
                </a:solidFill>
              </a:rPr>
              <a:t>Pyranoses &amp; Furanoses </a:t>
            </a:r>
            <a:endParaRPr lang="en-GB" dirty="0"/>
          </a:p>
        </p:txBody>
      </p:sp>
      <p:pic>
        <p:nvPicPr>
          <p:cNvPr id="18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grpSp>
        <p:nvGrpSpPr>
          <p:cNvPr id="21" name="مجموعة 20"/>
          <p:cNvGrpSpPr/>
          <p:nvPr/>
        </p:nvGrpSpPr>
        <p:grpSpPr>
          <a:xfrm>
            <a:off x="1142976" y="2285992"/>
            <a:ext cx="7500990" cy="1965690"/>
            <a:chOff x="1142976" y="5178086"/>
            <a:chExt cx="7500990" cy="1965690"/>
          </a:xfrm>
        </p:grpSpPr>
        <p:sp>
          <p:nvSpPr>
            <p:cNvPr id="14" name="سهم إلى اليسار واليمين 13"/>
            <p:cNvSpPr/>
            <p:nvPr/>
          </p:nvSpPr>
          <p:spPr>
            <a:xfrm>
              <a:off x="3214678" y="5643578"/>
              <a:ext cx="2286016" cy="428628"/>
            </a:xfrm>
            <a:prstGeom prst="left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9" name="مجموعة 18"/>
            <p:cNvGrpSpPr/>
            <p:nvPr/>
          </p:nvGrpSpPr>
          <p:grpSpPr>
            <a:xfrm>
              <a:off x="5595349" y="5178086"/>
              <a:ext cx="3048617" cy="1965690"/>
              <a:chOff x="5595349" y="5178086"/>
              <a:chExt cx="3048617" cy="1965690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786446" y="5178086"/>
                <a:ext cx="2357454" cy="1608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5" name="مربع نص 14"/>
              <p:cNvSpPr txBox="1"/>
              <p:nvPr/>
            </p:nvSpPr>
            <p:spPr>
              <a:xfrm>
                <a:off x="5595349" y="6435890"/>
                <a:ext cx="304861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el-GR" sz="2000" b="1" dirty="0">
                    <a:solidFill>
                      <a:srgbClr val="C00000"/>
                    </a:solidFill>
                  </a:rPr>
                  <a:t>α</a:t>
                </a:r>
                <a:r>
                  <a:rPr lang="en-US" sz="2000" b="1" dirty="0"/>
                  <a:t>-D-</a:t>
                </a:r>
                <a:r>
                  <a:rPr lang="en-US" sz="2000" b="1" dirty="0" err="1"/>
                  <a:t>glucopyranose</a:t>
                </a:r>
                <a:endParaRPr lang="en-US" sz="2000" b="1" dirty="0"/>
              </a:p>
              <a:p>
                <a:pPr algn="ctr"/>
                <a:endParaRPr lang="en-GB" sz="2000" b="1" dirty="0">
                  <a:solidFill>
                    <a:srgbClr val="002060"/>
                  </a:solidFill>
                </a:endParaRPr>
              </a:p>
            </p:txBody>
          </p:sp>
        </p:grpSp>
        <p:pic>
          <p:nvPicPr>
            <p:cNvPr id="10" name="صورة 9" descr="furan_pyran.gif"/>
            <p:cNvPicPr>
              <a:picLocks noChangeAspect="1"/>
            </p:cNvPicPr>
            <p:nvPr/>
          </p:nvPicPr>
          <p:blipFill>
            <a:blip r:embed="rId2" cstate="print"/>
            <a:srcRect l="52960"/>
            <a:stretch>
              <a:fillRect/>
            </a:stretch>
          </p:blipFill>
          <p:spPr>
            <a:xfrm>
              <a:off x="1142976" y="5435610"/>
              <a:ext cx="1357322" cy="1422414"/>
            </a:xfrm>
            <a:prstGeom prst="rect">
              <a:avLst/>
            </a:prstGeom>
          </p:spPr>
        </p:pic>
      </p:grpSp>
      <p:sp>
        <p:nvSpPr>
          <p:cNvPr id="16" name="مستطيل 15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مجموعة 11"/>
          <p:cNvGrpSpPr/>
          <p:nvPr/>
        </p:nvGrpSpPr>
        <p:grpSpPr>
          <a:xfrm>
            <a:off x="857224" y="982272"/>
            <a:ext cx="7643834" cy="5903888"/>
            <a:chOff x="857224" y="982272"/>
            <a:chExt cx="7643834" cy="5903888"/>
          </a:xfrm>
        </p:grpSpPr>
        <p:pic>
          <p:nvPicPr>
            <p:cNvPr id="5" name="صورة 4" descr="glucose isomers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7224" y="982272"/>
              <a:ext cx="7643834" cy="5732876"/>
            </a:xfrm>
            <a:prstGeom prst="rect">
              <a:avLst/>
            </a:prstGeom>
          </p:spPr>
        </p:pic>
        <p:sp>
          <p:nvSpPr>
            <p:cNvPr id="7" name="مربع نص 6"/>
            <p:cNvSpPr txBox="1"/>
            <p:nvPr/>
          </p:nvSpPr>
          <p:spPr>
            <a:xfrm>
              <a:off x="5572132" y="3242822"/>
              <a:ext cx="19529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/>
                <a:t>β</a:t>
              </a:r>
              <a:r>
                <a:rPr lang="en-US" dirty="0"/>
                <a:t>-D-</a:t>
              </a:r>
              <a:r>
                <a:rPr lang="en-US" dirty="0" err="1"/>
                <a:t>glucopyranose</a:t>
              </a:r>
              <a:endParaRPr lang="en-GB" dirty="0"/>
            </a:p>
          </p:txBody>
        </p:sp>
        <p:sp>
          <p:nvSpPr>
            <p:cNvPr id="8" name="مربع نص 7"/>
            <p:cNvSpPr txBox="1"/>
            <p:nvPr/>
          </p:nvSpPr>
          <p:spPr>
            <a:xfrm>
              <a:off x="5572132" y="6516828"/>
              <a:ext cx="1920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/>
                <a:t>β</a:t>
              </a:r>
              <a:r>
                <a:rPr lang="en-US" dirty="0"/>
                <a:t>-D-</a:t>
              </a:r>
              <a:r>
                <a:rPr lang="en-US" dirty="0" err="1"/>
                <a:t>glucofuranose</a:t>
              </a:r>
              <a:endParaRPr lang="en-GB" dirty="0"/>
            </a:p>
          </p:txBody>
        </p:sp>
      </p:grpSp>
      <p:sp>
        <p:nvSpPr>
          <p:cNvPr id="10" name="عنوان 1"/>
          <p:cNvSpPr txBox="1">
            <a:spLocks/>
          </p:cNvSpPr>
          <p:nvPr/>
        </p:nvSpPr>
        <p:spPr>
          <a:xfrm>
            <a:off x="-71470" y="-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Pyranoses &amp; Furanoses 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9" name="مستطيل 8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4515" y="1000108"/>
            <a:ext cx="2317885" cy="2386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4" name="مجموعة 13"/>
          <p:cNvGrpSpPr/>
          <p:nvPr/>
        </p:nvGrpSpPr>
        <p:grpSpPr>
          <a:xfrm>
            <a:off x="642910" y="1616508"/>
            <a:ext cx="1972230" cy="3098376"/>
            <a:chOff x="1259266" y="1990295"/>
            <a:chExt cx="1972230" cy="3098376"/>
          </a:xfrm>
        </p:grpSpPr>
        <p:cxnSp>
          <p:nvCxnSpPr>
            <p:cNvPr id="15" name="رابط مستقيم 14"/>
            <p:cNvCxnSpPr/>
            <p:nvPr/>
          </p:nvCxnSpPr>
          <p:spPr>
            <a:xfrm flipV="1">
              <a:off x="2000232" y="2289318"/>
              <a:ext cx="357190" cy="3138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مجموعة 103"/>
            <p:cNvGrpSpPr/>
            <p:nvPr/>
          </p:nvGrpSpPr>
          <p:grpSpPr>
            <a:xfrm>
              <a:off x="1259266" y="1990295"/>
              <a:ext cx="1972230" cy="3098376"/>
              <a:chOff x="1259266" y="1990295"/>
              <a:chExt cx="1972230" cy="3098376"/>
            </a:xfrm>
          </p:grpSpPr>
          <p:grpSp>
            <p:nvGrpSpPr>
              <p:cNvPr id="17" name="مجموعة 91"/>
              <p:cNvGrpSpPr/>
              <p:nvPr/>
            </p:nvGrpSpPr>
            <p:grpSpPr>
              <a:xfrm>
                <a:off x="1357291" y="2061733"/>
                <a:ext cx="798415" cy="584775"/>
                <a:chOff x="1357291" y="2061733"/>
                <a:chExt cx="798415" cy="584775"/>
              </a:xfrm>
            </p:grpSpPr>
            <p:cxnSp>
              <p:nvCxnSpPr>
                <p:cNvPr id="43" name="رابط مستقيم 42"/>
                <p:cNvCxnSpPr/>
                <p:nvPr/>
              </p:nvCxnSpPr>
              <p:spPr>
                <a:xfrm rot="12576756">
                  <a:off x="1727078" y="2558292"/>
                  <a:ext cx="428628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مربع نص 43"/>
                <p:cNvSpPr txBox="1"/>
                <p:nvPr/>
              </p:nvSpPr>
              <p:spPr>
                <a:xfrm rot="10800000">
                  <a:off x="1357291" y="2061733"/>
                  <a:ext cx="457176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:r>
                    <a:rPr lang="en-US" sz="3200" dirty="0"/>
                    <a:t>H</a:t>
                  </a:r>
                  <a:endParaRPr lang="en-GB" sz="3200" dirty="0"/>
                </a:p>
              </p:txBody>
            </p:sp>
          </p:grpSp>
          <p:sp>
            <p:nvSpPr>
              <p:cNvPr id="18" name="مربع نص 17"/>
              <p:cNvSpPr txBox="1"/>
              <p:nvPr/>
            </p:nvSpPr>
            <p:spPr>
              <a:xfrm>
                <a:off x="2400312" y="1990295"/>
                <a:ext cx="45717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3200" dirty="0"/>
                  <a:t>O</a:t>
                </a:r>
                <a:endParaRPr lang="en-GB" sz="3200" dirty="0"/>
              </a:p>
            </p:txBody>
          </p:sp>
          <p:grpSp>
            <p:nvGrpSpPr>
              <p:cNvPr id="19" name="مجموعة 90"/>
              <p:cNvGrpSpPr/>
              <p:nvPr/>
            </p:nvGrpSpPr>
            <p:grpSpPr>
              <a:xfrm>
                <a:off x="1259266" y="2357430"/>
                <a:ext cx="1972230" cy="2731241"/>
                <a:chOff x="1259266" y="2357430"/>
                <a:chExt cx="1972230" cy="2731241"/>
              </a:xfrm>
            </p:grpSpPr>
            <p:grpSp>
              <p:nvGrpSpPr>
                <p:cNvPr id="20" name="مجموعة 88"/>
                <p:cNvGrpSpPr/>
                <p:nvPr/>
              </p:nvGrpSpPr>
              <p:grpSpPr>
                <a:xfrm>
                  <a:off x="1259266" y="2357430"/>
                  <a:ext cx="1972230" cy="2731241"/>
                  <a:chOff x="1318738" y="2357430"/>
                  <a:chExt cx="1972230" cy="2731241"/>
                </a:xfrm>
              </p:grpSpPr>
              <p:sp>
                <p:nvSpPr>
                  <p:cNvPr id="29" name="مربع نص 28"/>
                  <p:cNvSpPr txBox="1"/>
                  <p:nvPr/>
                </p:nvSpPr>
                <p:spPr>
                  <a:xfrm>
                    <a:off x="2560216" y="3929066"/>
                    <a:ext cx="721672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b="1" dirty="0">
                        <a:solidFill>
                          <a:srgbClr val="FF0000"/>
                        </a:solidFill>
                      </a:rPr>
                      <a:t>OH</a:t>
                    </a:r>
                    <a:endParaRPr lang="en-GB" sz="3200" b="1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1" name="مربع نص 30"/>
                  <p:cNvSpPr txBox="1"/>
                  <p:nvPr/>
                </p:nvSpPr>
                <p:spPr>
                  <a:xfrm>
                    <a:off x="2577311" y="3357562"/>
                    <a:ext cx="71365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OH</a:t>
                    </a:r>
                    <a:endParaRPr lang="en-GB" sz="3200" dirty="0"/>
                  </a:p>
                </p:txBody>
              </p:sp>
              <p:sp>
                <p:nvSpPr>
                  <p:cNvPr id="32" name="مربع نص 31"/>
                  <p:cNvSpPr txBox="1"/>
                  <p:nvPr/>
                </p:nvSpPr>
                <p:spPr>
                  <a:xfrm>
                    <a:off x="1318738" y="3429000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H</a:t>
                    </a:r>
                    <a:endParaRPr lang="en-GB" sz="3200" dirty="0"/>
                  </a:p>
                </p:txBody>
              </p:sp>
              <p:sp>
                <p:nvSpPr>
                  <p:cNvPr id="33" name="مربع نص 32"/>
                  <p:cNvSpPr txBox="1"/>
                  <p:nvPr/>
                </p:nvSpPr>
                <p:spPr>
                  <a:xfrm>
                    <a:off x="1333252" y="3987233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H</a:t>
                    </a:r>
                    <a:endParaRPr lang="en-GB" sz="3200" dirty="0"/>
                  </a:p>
                </p:txBody>
              </p:sp>
              <p:cxnSp>
                <p:nvCxnSpPr>
                  <p:cNvPr id="35" name="رابط مستقيم 34"/>
                  <p:cNvCxnSpPr/>
                  <p:nvPr/>
                </p:nvCxnSpPr>
                <p:spPr>
                  <a:xfrm>
                    <a:off x="1718059" y="3713164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رابط مستقيم 35"/>
                  <p:cNvCxnSpPr/>
                  <p:nvPr/>
                </p:nvCxnSpPr>
                <p:spPr>
                  <a:xfrm>
                    <a:off x="1718059" y="4284668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مربع نص 36"/>
                  <p:cNvSpPr txBox="1"/>
                  <p:nvPr/>
                </p:nvSpPr>
                <p:spPr>
                  <a:xfrm>
                    <a:off x="1946887" y="4503896"/>
                    <a:ext cx="1329210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CH</a:t>
                    </a:r>
                    <a:r>
                      <a:rPr lang="en-US" sz="3200" b="1" baseline="-25000" dirty="0"/>
                      <a:t>2</a:t>
                    </a:r>
                    <a:r>
                      <a:rPr lang="en-US" sz="3200" b="1" dirty="0">
                        <a:solidFill>
                          <a:schemeClr val="accent1"/>
                        </a:solidFill>
                      </a:rPr>
                      <a:t>OH</a:t>
                    </a:r>
                    <a:endParaRPr lang="en-GB" sz="3200" b="1" dirty="0">
                      <a:solidFill>
                        <a:schemeClr val="accent1"/>
                      </a:solidFill>
                    </a:endParaRPr>
                  </a:p>
                </p:txBody>
              </p:sp>
              <p:cxnSp>
                <p:nvCxnSpPr>
                  <p:cNvPr id="38" name="رابط مستقيم 37"/>
                  <p:cNvCxnSpPr/>
                  <p:nvPr/>
                </p:nvCxnSpPr>
                <p:spPr>
                  <a:xfrm>
                    <a:off x="1730856" y="3214686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" name="مربع نص 38"/>
                  <p:cNvSpPr txBox="1"/>
                  <p:nvPr/>
                </p:nvSpPr>
                <p:spPr>
                  <a:xfrm>
                    <a:off x="2573875" y="2928934"/>
                    <a:ext cx="71365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OH</a:t>
                    </a:r>
                    <a:endParaRPr lang="en-GB" sz="3200" dirty="0"/>
                  </a:p>
                </p:txBody>
              </p:sp>
              <p:sp>
                <p:nvSpPr>
                  <p:cNvPr id="40" name="مربع نص 39"/>
                  <p:cNvSpPr txBox="1"/>
                  <p:nvPr/>
                </p:nvSpPr>
                <p:spPr>
                  <a:xfrm>
                    <a:off x="1331256" y="2915663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H</a:t>
                    </a:r>
                    <a:endParaRPr lang="en-GB" sz="3200" dirty="0"/>
                  </a:p>
                </p:txBody>
              </p:sp>
              <p:cxnSp>
                <p:nvCxnSpPr>
                  <p:cNvPr id="41" name="رابط مستقيم 40"/>
                  <p:cNvCxnSpPr/>
                  <p:nvPr/>
                </p:nvCxnSpPr>
                <p:spPr>
                  <a:xfrm rot="10800000" flipV="1">
                    <a:off x="2183064" y="2357430"/>
                    <a:ext cx="348124" cy="29872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رابط مستقيم 41"/>
                  <p:cNvCxnSpPr/>
                  <p:nvPr/>
                </p:nvCxnSpPr>
                <p:spPr>
                  <a:xfrm rot="5400000">
                    <a:off x="1150483" y="3623842"/>
                    <a:ext cx="2003592" cy="4227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مجموعة 86"/>
                <p:cNvGrpSpPr/>
                <p:nvPr/>
              </p:nvGrpSpPr>
              <p:grpSpPr>
                <a:xfrm>
                  <a:off x="1799986" y="2546934"/>
                  <a:ext cx="359056" cy="2226720"/>
                  <a:chOff x="2055084" y="2546934"/>
                  <a:chExt cx="359056" cy="2226720"/>
                </a:xfrm>
              </p:grpSpPr>
              <p:sp>
                <p:nvSpPr>
                  <p:cNvPr id="22" name="مربع نص 21"/>
                  <p:cNvSpPr txBox="1"/>
                  <p:nvPr/>
                </p:nvSpPr>
                <p:spPr>
                  <a:xfrm>
                    <a:off x="2096520" y="2887558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2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23" name="مربع نص 22"/>
                  <p:cNvSpPr txBox="1"/>
                  <p:nvPr/>
                </p:nvSpPr>
                <p:spPr>
                  <a:xfrm>
                    <a:off x="2096520" y="3399766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3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24" name="مربع نص 23"/>
                  <p:cNvSpPr txBox="1"/>
                  <p:nvPr/>
                </p:nvSpPr>
                <p:spPr>
                  <a:xfrm>
                    <a:off x="2069152" y="3971270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4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26" name="مربع نص 25"/>
                  <p:cNvSpPr txBox="1"/>
                  <p:nvPr/>
                </p:nvSpPr>
                <p:spPr>
                  <a:xfrm>
                    <a:off x="2055084" y="440432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5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27" name="مربع نص 26"/>
                  <p:cNvSpPr txBox="1"/>
                  <p:nvPr/>
                </p:nvSpPr>
                <p:spPr>
                  <a:xfrm>
                    <a:off x="2112454" y="2546934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1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50" name="مربع نص 49"/>
          <p:cNvSpPr txBox="1"/>
          <p:nvPr/>
        </p:nvSpPr>
        <p:spPr>
          <a:xfrm>
            <a:off x="637600" y="5072074"/>
            <a:ext cx="1791260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 rtl="0"/>
            <a:r>
              <a:rPr lang="en-US" b="1" dirty="0">
                <a:ln>
                  <a:solidFill>
                    <a:srgbClr val="002060"/>
                  </a:solidFill>
                </a:ln>
              </a:rPr>
              <a:t>D-ribose</a:t>
            </a:r>
          </a:p>
          <a:p>
            <a:pPr algn="ctr" rtl="0"/>
            <a:r>
              <a:rPr lang="en-US" b="1" dirty="0">
                <a:ln>
                  <a:solidFill>
                    <a:srgbClr val="002060"/>
                  </a:solidFill>
                </a:ln>
              </a:rPr>
              <a:t>Fisher projection</a:t>
            </a:r>
            <a:endParaRPr lang="en-GB" b="1" dirty="0">
              <a:ln>
                <a:solidFill>
                  <a:srgbClr val="002060"/>
                </a:solidFill>
              </a:ln>
            </a:endParaRPr>
          </a:p>
        </p:txBody>
      </p:sp>
      <p:grpSp>
        <p:nvGrpSpPr>
          <p:cNvPr id="54" name="مجموعة 53"/>
          <p:cNvGrpSpPr/>
          <p:nvPr/>
        </p:nvGrpSpPr>
        <p:grpSpPr>
          <a:xfrm>
            <a:off x="4500562" y="4071942"/>
            <a:ext cx="2786082" cy="2418214"/>
            <a:chOff x="4429124" y="4225496"/>
            <a:chExt cx="2786082" cy="2418214"/>
          </a:xfrm>
        </p:grpSpPr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29124" y="4225496"/>
              <a:ext cx="2786082" cy="1775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46542" y="5991244"/>
              <a:ext cx="2225788" cy="652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3" name="مربع نص 52"/>
            <p:cNvSpPr txBox="1"/>
            <p:nvPr/>
          </p:nvSpPr>
          <p:spPr>
            <a:xfrm>
              <a:off x="6514862" y="5272320"/>
              <a:ext cx="4860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OH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11487" y="2357430"/>
            <a:ext cx="1489075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3965585"/>
            <a:ext cx="1390650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عنوان 1"/>
          <p:cNvSpPr>
            <a:spLocks noGrp="1"/>
          </p:cNvSpPr>
          <p:nvPr>
            <p:ph type="title"/>
          </p:nvPr>
        </p:nvSpPr>
        <p:spPr>
          <a:xfrm>
            <a:off x="71406" y="71414"/>
            <a:ext cx="8229600" cy="1143000"/>
          </a:xfrm>
        </p:spPr>
        <p:txBody>
          <a:bodyPr/>
          <a:lstStyle/>
          <a:p>
            <a:pPr rtl="0"/>
            <a:r>
              <a:rPr lang="en-US" dirty="0">
                <a:solidFill>
                  <a:srgbClr val="C00000"/>
                </a:solidFill>
              </a:rPr>
              <a:t>Pyranoses &amp; Furanoses </a:t>
            </a:r>
            <a:endParaRPr lang="en-GB" dirty="0"/>
          </a:p>
        </p:txBody>
      </p:sp>
      <p:pic>
        <p:nvPicPr>
          <p:cNvPr id="47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45" name="مستطيل 44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/>
          <p:cNvGrpSpPr/>
          <p:nvPr/>
        </p:nvGrpSpPr>
        <p:grpSpPr>
          <a:xfrm>
            <a:off x="1071570" y="824939"/>
            <a:ext cx="7429520" cy="4044221"/>
            <a:chOff x="1500198" y="2668647"/>
            <a:chExt cx="7429520" cy="4044221"/>
          </a:xfrm>
        </p:grpSpPr>
        <p:pic>
          <p:nvPicPr>
            <p:cNvPr id="5" name="صورة 4" descr="Fructose-isomers.jpg"/>
            <p:cNvPicPr>
              <a:picLocks noChangeAspect="1"/>
            </p:cNvPicPr>
            <p:nvPr/>
          </p:nvPicPr>
          <p:blipFill rotWithShape="1">
            <a:blip r:embed="rId2" cstate="print"/>
            <a:srcRect b="6648"/>
            <a:stretch/>
          </p:blipFill>
          <p:spPr>
            <a:xfrm>
              <a:off x="1500198" y="2668647"/>
              <a:ext cx="7429520" cy="4044221"/>
            </a:xfrm>
            <a:prstGeom prst="rect">
              <a:avLst/>
            </a:prstGeom>
          </p:spPr>
        </p:pic>
        <p:grpSp>
          <p:nvGrpSpPr>
            <p:cNvPr id="12" name="مجموعة 11"/>
            <p:cNvGrpSpPr/>
            <p:nvPr/>
          </p:nvGrpSpPr>
          <p:grpSpPr>
            <a:xfrm>
              <a:off x="2221772" y="3825721"/>
              <a:ext cx="278526" cy="1921202"/>
              <a:chOff x="2221772" y="3825721"/>
              <a:chExt cx="278526" cy="1921202"/>
            </a:xfrm>
          </p:grpSpPr>
          <p:sp>
            <p:nvSpPr>
              <p:cNvPr id="6" name="مربع نص 5"/>
              <p:cNvSpPr txBox="1"/>
              <p:nvPr/>
            </p:nvSpPr>
            <p:spPr>
              <a:xfrm>
                <a:off x="2235840" y="4257022"/>
                <a:ext cx="2503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1000" b="1" dirty="0">
                    <a:solidFill>
                      <a:srgbClr val="C00000"/>
                    </a:solidFill>
                  </a:rPr>
                  <a:t>2</a:t>
                </a:r>
                <a:endParaRPr lang="en-GB" sz="10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7" name="مربع نص 6"/>
              <p:cNvSpPr txBox="1"/>
              <p:nvPr/>
            </p:nvSpPr>
            <p:spPr>
              <a:xfrm>
                <a:off x="2235840" y="4528706"/>
                <a:ext cx="2503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1000" b="1" dirty="0">
                    <a:solidFill>
                      <a:srgbClr val="C00000"/>
                    </a:solidFill>
                  </a:rPr>
                  <a:t>3</a:t>
                </a:r>
                <a:endParaRPr lang="en-GB" sz="10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8" name="مربع نص 7"/>
              <p:cNvSpPr txBox="1"/>
              <p:nvPr/>
            </p:nvSpPr>
            <p:spPr>
              <a:xfrm>
                <a:off x="2235840" y="4800390"/>
                <a:ext cx="2503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1000" b="1" dirty="0">
                    <a:solidFill>
                      <a:srgbClr val="C00000"/>
                    </a:solidFill>
                  </a:rPr>
                  <a:t>4</a:t>
                </a:r>
                <a:endParaRPr lang="en-GB" sz="10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9" name="مربع نص 8"/>
              <p:cNvSpPr txBox="1"/>
              <p:nvPr/>
            </p:nvSpPr>
            <p:spPr>
              <a:xfrm>
                <a:off x="2221772" y="5500702"/>
                <a:ext cx="2503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1000" b="1" dirty="0">
                    <a:solidFill>
                      <a:srgbClr val="C00000"/>
                    </a:solidFill>
                  </a:rPr>
                  <a:t>6</a:t>
                </a:r>
                <a:endParaRPr lang="en-GB" sz="10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0" name="مربع نص 9"/>
              <p:cNvSpPr txBox="1"/>
              <p:nvPr/>
            </p:nvSpPr>
            <p:spPr>
              <a:xfrm>
                <a:off x="2221772" y="5143512"/>
                <a:ext cx="2503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1000" b="1" dirty="0">
                    <a:solidFill>
                      <a:srgbClr val="C00000"/>
                    </a:solidFill>
                  </a:rPr>
                  <a:t>5</a:t>
                </a:r>
                <a:endParaRPr lang="en-GB" sz="10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1" name="مربع نص 10"/>
              <p:cNvSpPr txBox="1"/>
              <p:nvPr/>
            </p:nvSpPr>
            <p:spPr>
              <a:xfrm>
                <a:off x="2249908" y="3825721"/>
                <a:ext cx="2503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1000" b="1" dirty="0">
                    <a:solidFill>
                      <a:srgbClr val="C00000"/>
                    </a:solidFill>
                  </a:rPr>
                  <a:t>1</a:t>
                </a:r>
                <a:endParaRPr lang="en-GB" sz="1000" b="1" dirty="0">
                  <a:solidFill>
                    <a:srgbClr val="C00000"/>
                  </a:solidFill>
                </a:endParaRPr>
              </a:p>
            </p:txBody>
          </p:sp>
        </p:grpSp>
      </p:grp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1406" y="71414"/>
            <a:ext cx="8229600" cy="1143000"/>
          </a:xfrm>
        </p:spPr>
        <p:txBody>
          <a:bodyPr/>
          <a:lstStyle/>
          <a:p>
            <a:pPr rtl="0"/>
            <a:r>
              <a:rPr lang="en-US" dirty="0">
                <a:solidFill>
                  <a:srgbClr val="C00000"/>
                </a:solidFill>
              </a:rPr>
              <a:t>Pyranoses &amp; Furanoses </a:t>
            </a:r>
            <a:endParaRPr lang="en-GB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28596" y="3825720"/>
            <a:ext cx="8858312" cy="3795355"/>
          </a:xfrm>
        </p:spPr>
        <p:txBody>
          <a:bodyPr>
            <a:normAutofit/>
          </a:bodyPr>
          <a:lstStyle/>
          <a:p>
            <a:pPr algn="l" rtl="0">
              <a:buFont typeface="Wingdings" pitchFamily="2" charset="2"/>
              <a:buChar char="q"/>
            </a:pPr>
            <a:endParaRPr lang="en-GB" sz="2400" dirty="0">
              <a:latin typeface="Arial" pitchFamily="34" charset="0"/>
              <a:cs typeface="Arial" pitchFamily="34" charset="0"/>
            </a:endParaRPr>
          </a:p>
          <a:p>
            <a:pPr marL="0" indent="0" algn="l" rtl="0">
              <a:buNone/>
            </a:pPr>
            <a:endParaRPr lang="en-GB" sz="2400" dirty="0">
              <a:latin typeface="Arial" pitchFamily="34" charset="0"/>
              <a:cs typeface="Arial" pitchFamily="34" charset="0"/>
            </a:endParaRPr>
          </a:p>
          <a:p>
            <a:pPr marL="0" indent="0" algn="l" rtl="0">
              <a:buNone/>
            </a:pPr>
            <a:endParaRPr lang="en-GB" sz="2400" dirty="0">
              <a:latin typeface="Arial" pitchFamily="34" charset="0"/>
              <a:cs typeface="Arial" pitchFamily="34" charset="0"/>
            </a:endParaRPr>
          </a:p>
          <a:p>
            <a:pPr algn="l" rtl="0">
              <a:buFont typeface="Wingdings" pitchFamily="2" charset="2"/>
              <a:buChar char="q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Hexose or pentose can exist in pyranose and furanose forms (the most stable rings).                                                                                  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e.g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 in solution, glucose and fructose are mostly pyranoses whereas ribose is mostly furanose</a:t>
            </a:r>
            <a:endParaRPr lang="en-GB" sz="2400" dirty="0">
              <a:latin typeface="Arial" pitchFamily="34" charset="0"/>
              <a:cs typeface="Arial" pitchFamily="34" charset="0"/>
            </a:endParaRPr>
          </a:p>
          <a:p>
            <a:pPr algn="l" rtl="0">
              <a:buFont typeface="Wingdings" pitchFamily="2" charset="2"/>
              <a:buChar char="q"/>
            </a:pPr>
            <a:endParaRPr lang="en-GB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15" name="مستطيل 14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97802" y="214286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C00000"/>
                </a:solidFill>
              </a:rPr>
              <a:t>Anomers </a:t>
            </a:r>
            <a:endParaRPr lang="en-GB" sz="54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95536" y="1357298"/>
            <a:ext cx="8801104" cy="5143536"/>
          </a:xfrm>
        </p:spPr>
        <p:txBody>
          <a:bodyPr>
            <a:no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In cyclic sugars, the carbonyl carbon becomes a chiral center (asymmetric carbon) with two possible configurations: </a:t>
            </a:r>
            <a:r>
              <a:rPr lang="el-GR" sz="2400" dirty="0">
                <a:latin typeface="Arial" pitchFamily="34" charset="0"/>
                <a:cs typeface="Arial" pitchFamily="34" charset="0"/>
              </a:rPr>
              <a:t>α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and </a:t>
            </a:r>
            <a:r>
              <a:rPr lang="el-GR" sz="2400" dirty="0">
                <a:latin typeface="Arial" pitchFamily="34" charset="0"/>
                <a:cs typeface="Arial" pitchFamily="34" charset="0"/>
              </a:rPr>
              <a:t>β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This new carbon is called anomeric carbon.</a:t>
            </a:r>
          </a:p>
          <a:p>
            <a:pPr algn="l" rtl="0">
              <a:buFont typeface="Wingdings" pitchFamily="2" charset="2"/>
              <a:buChar char="q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Anomers are pair of stereoisomers that differ in spatial arrangement of atoms at the anomeric carbon. In </a:t>
            </a:r>
            <a:r>
              <a:rPr lang="el-GR" sz="2400" dirty="0">
                <a:latin typeface="Arial" pitchFamily="34" charset="0"/>
                <a:cs typeface="Arial" pitchFamily="34" charset="0"/>
              </a:rPr>
              <a:t>α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anomer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the OH group of the anomeric carbon is projecting down the plane of the ring and on the opposite side of the terminal CH</a:t>
            </a:r>
            <a:r>
              <a:rPr lang="en-US" sz="24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OH  group (in Fisher projection) and vise versa in </a:t>
            </a:r>
            <a:r>
              <a:rPr lang="el-GR" sz="2400" dirty="0">
                <a:latin typeface="Arial" pitchFamily="34" charset="0"/>
                <a:cs typeface="Arial" pitchFamily="34" charset="0"/>
              </a:rPr>
              <a:t>β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anomer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l" rtl="0">
              <a:buFont typeface="Wingdings" pitchFamily="2" charset="2"/>
              <a:buChar char="q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The anomers freely interconvert in aqueous solution, e.g. at equilibrium D-glucose is a mixture of </a:t>
            </a:r>
            <a:r>
              <a:rPr lang="el-GR" sz="2400" dirty="0">
                <a:latin typeface="Arial" pitchFamily="34" charset="0"/>
                <a:cs typeface="Arial" pitchFamily="34" charset="0"/>
              </a:rPr>
              <a:t>β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anomer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(63.6%), </a:t>
            </a:r>
            <a:r>
              <a:rPr lang="el-GR" sz="2400" dirty="0">
                <a:latin typeface="Arial" pitchFamily="34" charset="0"/>
                <a:cs typeface="Arial" pitchFamily="34" charset="0"/>
              </a:rPr>
              <a:t>α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anomer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(36.4%) and extremely tiny amounts of the straight chain.</a:t>
            </a:r>
            <a:endParaRPr lang="en-GB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428660" y="274638"/>
            <a:ext cx="9144000" cy="1143000"/>
          </a:xfrm>
        </p:spPr>
        <p:txBody>
          <a:bodyPr>
            <a:normAutofit/>
          </a:bodyPr>
          <a:lstStyle/>
          <a:p>
            <a:pPr rtl="0"/>
            <a:r>
              <a:rPr lang="en-US" dirty="0">
                <a:solidFill>
                  <a:srgbClr val="C00000"/>
                </a:solidFill>
              </a:rPr>
              <a:t>Classification of Carbohydrates </a:t>
            </a:r>
            <a:endParaRPr lang="ar-JO" dirty="0">
              <a:solidFill>
                <a:srgbClr val="C0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00034" y="1285860"/>
            <a:ext cx="8358246" cy="5286412"/>
          </a:xfrm>
        </p:spPr>
        <p:txBody>
          <a:bodyPr/>
          <a:lstStyle/>
          <a:p>
            <a:pPr algn="l" rtl="0">
              <a:buFont typeface="Wingdings" pitchFamily="2" charset="2"/>
              <a:buChar char="q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Carbohydrates are “Sugars” or “Saccharides” consist of the empirical formula (CH</a:t>
            </a:r>
            <a:r>
              <a:rPr lang="en-US" sz="2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O)n where n ≥ 3.</a:t>
            </a:r>
          </a:p>
          <a:p>
            <a:pPr algn="l" rtl="0">
              <a:buFont typeface="Wingdings" pitchFamily="2" charset="2"/>
              <a:buChar char="q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Empirical formula, Molecular formula, Structural formula</a:t>
            </a:r>
          </a:p>
          <a:p>
            <a:pPr algn="l" rtl="0">
              <a:buNone/>
            </a:pPr>
            <a:endParaRPr lang="en-US" sz="800" dirty="0">
              <a:latin typeface="Arial" pitchFamily="34" charset="0"/>
              <a:cs typeface="Arial" pitchFamily="34" charset="0"/>
            </a:endParaRPr>
          </a:p>
          <a:p>
            <a:pPr algn="l" rtl="0">
              <a:buNone/>
            </a:pPr>
            <a:endParaRPr lang="en-US" dirty="0"/>
          </a:p>
          <a:p>
            <a:pPr algn="l" rtl="0">
              <a:buNone/>
            </a:pPr>
            <a:endParaRPr lang="en-US" dirty="0"/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مجموعة 12"/>
          <p:cNvGrpSpPr/>
          <p:nvPr/>
        </p:nvGrpSpPr>
        <p:grpSpPr>
          <a:xfrm>
            <a:off x="2071670" y="3789040"/>
            <a:ext cx="1636234" cy="2496340"/>
            <a:chOff x="2071670" y="3509964"/>
            <a:chExt cx="1857388" cy="2919432"/>
          </a:xfrm>
        </p:grpSpPr>
        <p:sp>
          <p:nvSpPr>
            <p:cNvPr id="8" name="مربع نص 7"/>
            <p:cNvSpPr txBox="1"/>
            <p:nvPr/>
          </p:nvSpPr>
          <p:spPr>
            <a:xfrm>
              <a:off x="2071670" y="5229067"/>
              <a:ext cx="1000132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 rtl="0"/>
              <a:r>
                <a:rPr lang="en-US" sz="7200" b="1" dirty="0"/>
                <a:t>C</a:t>
              </a:r>
              <a:endParaRPr lang="ar-JO" sz="7200" b="1" dirty="0"/>
            </a:p>
          </p:txBody>
        </p:sp>
        <p:cxnSp>
          <p:nvCxnSpPr>
            <p:cNvPr id="10" name="رابط كسهم مستقيم 9"/>
            <p:cNvCxnSpPr/>
            <p:nvPr/>
          </p:nvCxnSpPr>
          <p:spPr>
            <a:xfrm rot="5400000">
              <a:off x="2643174" y="3652840"/>
              <a:ext cx="1428760" cy="1143008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مجموعة 13"/>
          <p:cNvGrpSpPr/>
          <p:nvPr/>
        </p:nvGrpSpPr>
        <p:grpSpPr>
          <a:xfrm>
            <a:off x="5292080" y="3789040"/>
            <a:ext cx="1851688" cy="2673634"/>
            <a:chOff x="5000628" y="3500438"/>
            <a:chExt cx="2143140" cy="3136976"/>
          </a:xfrm>
        </p:grpSpPr>
        <p:sp>
          <p:nvSpPr>
            <p:cNvPr id="9" name="مربع نص 8"/>
            <p:cNvSpPr txBox="1"/>
            <p:nvPr/>
          </p:nvSpPr>
          <p:spPr>
            <a:xfrm>
              <a:off x="5000628" y="5229067"/>
              <a:ext cx="2143140" cy="140834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 rtl="0"/>
              <a:r>
                <a:rPr lang="en-US" sz="7200" b="1" dirty="0">
                  <a:solidFill>
                    <a:srgbClr val="0000CC"/>
                  </a:solidFill>
                </a:rPr>
                <a:t>H2O</a:t>
              </a:r>
              <a:endParaRPr lang="ar-JO" sz="7200" b="1" dirty="0">
                <a:solidFill>
                  <a:srgbClr val="0000CC"/>
                </a:solidFill>
              </a:endParaRPr>
            </a:p>
          </p:txBody>
        </p:sp>
        <p:cxnSp>
          <p:nvCxnSpPr>
            <p:cNvPr id="11" name="رابط كسهم مستقيم 10"/>
            <p:cNvCxnSpPr/>
            <p:nvPr/>
          </p:nvCxnSpPr>
          <p:spPr>
            <a:xfrm rot="16200000" flipH="1">
              <a:off x="4888708" y="3755234"/>
              <a:ext cx="1509723" cy="1000132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عنصر نائب للمحتوى 2"/>
          <p:cNvSpPr txBox="1">
            <a:spLocks/>
          </p:cNvSpPr>
          <p:nvPr/>
        </p:nvSpPr>
        <p:spPr>
          <a:xfrm>
            <a:off x="642910" y="2140828"/>
            <a:ext cx="8229600" cy="1504196"/>
          </a:xfrm>
          <a:prstGeom prst="rect">
            <a:avLst/>
          </a:prstGeom>
        </p:spPr>
        <p:txBody>
          <a:bodyPr vert="horz" lIns="91440" tIns="45720" rIns="91440" bIns="45720" rtlCol="1">
            <a:normAutofit lnSpcReduction="10000"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Carbo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hydrates</a:t>
            </a:r>
            <a:endParaRPr kumimoji="0" lang="ar-JO" sz="5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28614" y="71414"/>
            <a:ext cx="8229600" cy="1143000"/>
          </a:xfrm>
        </p:spPr>
        <p:txBody>
          <a:bodyPr/>
          <a:lstStyle/>
          <a:p>
            <a:pPr rtl="0"/>
            <a:r>
              <a:rPr lang="en-US" dirty="0">
                <a:solidFill>
                  <a:srgbClr val="C00000"/>
                </a:solidFill>
              </a:rPr>
              <a:t> Haworth Projection </a:t>
            </a:r>
            <a:endParaRPr lang="en-GB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14366" y="1500174"/>
            <a:ext cx="8801104" cy="5143536"/>
          </a:xfrm>
        </p:spPr>
        <p:txBody>
          <a:bodyPr>
            <a:no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Haworth projection is a simple 3D way to represent the cyclic monosaccharides. The OH groups on the right-hand side of Fisher projection are down in Haworth projection and vise versa. The dark line indicates atoms that are closer to the observer.</a:t>
            </a:r>
          </a:p>
          <a:p>
            <a:pPr algn="l" rtl="0">
              <a:buNone/>
            </a:pPr>
            <a:endParaRPr lang="en-GB" sz="2600" dirty="0"/>
          </a:p>
        </p:txBody>
      </p:sp>
      <p:pic>
        <p:nvPicPr>
          <p:cNvPr id="6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grpSp>
        <p:nvGrpSpPr>
          <p:cNvPr id="7" name="مجموعة 6"/>
          <p:cNvGrpSpPr/>
          <p:nvPr/>
        </p:nvGrpSpPr>
        <p:grpSpPr>
          <a:xfrm>
            <a:off x="4714876" y="3970489"/>
            <a:ext cx="2953197" cy="3030411"/>
            <a:chOff x="6119397" y="4035433"/>
            <a:chExt cx="2953197" cy="3030411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19397" y="4035433"/>
              <a:ext cx="2953197" cy="2322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مربع نص 8"/>
            <p:cNvSpPr txBox="1"/>
            <p:nvPr/>
          </p:nvSpPr>
          <p:spPr>
            <a:xfrm>
              <a:off x="6524043" y="6357958"/>
              <a:ext cx="21913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000" b="1" dirty="0">
                  <a:solidFill>
                    <a:srgbClr val="C00000"/>
                  </a:solidFill>
                </a:rPr>
                <a:t>β</a:t>
              </a:r>
              <a:r>
                <a:rPr lang="en-US" sz="2000" b="1" dirty="0"/>
                <a:t>-D-fructose</a:t>
              </a:r>
            </a:p>
            <a:p>
              <a:pPr algn="ctr"/>
              <a:endParaRPr lang="en-GB" sz="20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2" name="مجموعة 11"/>
          <p:cNvGrpSpPr/>
          <p:nvPr/>
        </p:nvGrpSpPr>
        <p:grpSpPr>
          <a:xfrm>
            <a:off x="1276476" y="3571876"/>
            <a:ext cx="2152516" cy="3286148"/>
            <a:chOff x="785786" y="3571876"/>
            <a:chExt cx="2152516" cy="3286148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85786" y="3571876"/>
              <a:ext cx="2152516" cy="2975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مربع نص 10"/>
            <p:cNvSpPr txBox="1"/>
            <p:nvPr/>
          </p:nvSpPr>
          <p:spPr>
            <a:xfrm>
              <a:off x="1129402" y="6457914"/>
              <a:ext cx="12994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D-fructose</a:t>
              </a:r>
            </a:p>
          </p:txBody>
        </p:sp>
      </p:grpSp>
      <p:grpSp>
        <p:nvGrpSpPr>
          <p:cNvPr id="13" name="مجموعة 12"/>
          <p:cNvGrpSpPr/>
          <p:nvPr/>
        </p:nvGrpSpPr>
        <p:grpSpPr>
          <a:xfrm>
            <a:off x="3610626" y="5170060"/>
            <a:ext cx="818498" cy="116328"/>
            <a:chOff x="1896114" y="3500438"/>
            <a:chExt cx="818498" cy="116328"/>
          </a:xfrm>
        </p:grpSpPr>
        <p:cxnSp>
          <p:nvCxnSpPr>
            <p:cNvPr id="14" name="رابط كسهم مستقيم 13"/>
            <p:cNvCxnSpPr/>
            <p:nvPr/>
          </p:nvCxnSpPr>
          <p:spPr>
            <a:xfrm>
              <a:off x="1928794" y="3500438"/>
              <a:ext cx="785818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رابط كسهم مستقيم 14"/>
            <p:cNvCxnSpPr/>
            <p:nvPr/>
          </p:nvCxnSpPr>
          <p:spPr>
            <a:xfrm rot="10800000">
              <a:off x="1896114" y="3615178"/>
              <a:ext cx="776294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مربع نص 15"/>
          <p:cNvSpPr txBox="1"/>
          <p:nvPr/>
        </p:nvSpPr>
        <p:spPr>
          <a:xfrm rot="16200000">
            <a:off x="-236201" y="5017182"/>
            <a:ext cx="2362766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Fisher projection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17" name="مربع نص 16"/>
          <p:cNvSpPr txBox="1"/>
          <p:nvPr/>
        </p:nvSpPr>
        <p:spPr>
          <a:xfrm rot="16200000">
            <a:off x="7261488" y="5000751"/>
            <a:ext cx="2681375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Haworth projection</a:t>
            </a:r>
            <a:endParaRPr lang="en-GB" sz="2400" b="1" dirty="0"/>
          </a:p>
        </p:txBody>
      </p:sp>
      <p:sp>
        <p:nvSpPr>
          <p:cNvPr id="18" name="مستطيل 17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28614" y="7141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Conformers </a:t>
            </a:r>
            <a:endParaRPr lang="en-GB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14366" y="1357298"/>
            <a:ext cx="8801104" cy="1785950"/>
          </a:xfrm>
        </p:spPr>
        <p:txBody>
          <a:bodyPr>
            <a:no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The geometry of the carbon atoms of monosaccharide ring is tetrahedral (bond angles are close to 109.5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⁰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), so sugar rings are not actually planar. For example, pyranoses take on either </a:t>
            </a: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Chair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or </a:t>
            </a:r>
            <a:r>
              <a:rPr lang="en-US" sz="2400" b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Boat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conformations (conformational isomers or conformers).</a:t>
            </a:r>
          </a:p>
        </p:txBody>
      </p:sp>
      <p:pic>
        <p:nvPicPr>
          <p:cNvPr id="5122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24" name="مستطيل 23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28614" y="7141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Conformers </a:t>
            </a:r>
            <a:endParaRPr lang="en-GB" dirty="0"/>
          </a:p>
        </p:txBody>
      </p:sp>
      <p:pic>
        <p:nvPicPr>
          <p:cNvPr id="5122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24" name="مستطيل 23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EA9896-63CD-804B-8932-BC4D400EA2CC}"/>
              </a:ext>
            </a:extLst>
          </p:cNvPr>
          <p:cNvGrpSpPr/>
          <p:nvPr/>
        </p:nvGrpSpPr>
        <p:grpSpPr>
          <a:xfrm>
            <a:off x="438767" y="3869264"/>
            <a:ext cx="8193846" cy="2870790"/>
            <a:chOff x="438767" y="3869264"/>
            <a:chExt cx="8193846" cy="287079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E9C758C-49E8-7C48-B691-B2BF84D898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4800" b="6183"/>
            <a:stretch/>
          </p:blipFill>
          <p:spPr>
            <a:xfrm>
              <a:off x="1552478" y="3869264"/>
              <a:ext cx="5880731" cy="261381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9C5F2A9-AF8C-4946-9F6B-9E6B78FD8BA6}"/>
                </a:ext>
              </a:extLst>
            </p:cNvPr>
            <p:cNvSpPr txBox="1"/>
            <p:nvPr/>
          </p:nvSpPr>
          <p:spPr>
            <a:xfrm>
              <a:off x="438767" y="6339944"/>
              <a:ext cx="81938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C00000"/>
                  </a:solidFill>
                </a:rPr>
                <a:t>Conformers are stereoisomers with different rotations about single bonds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74EF774-AE49-014B-859C-A268C6B17CC2}"/>
              </a:ext>
            </a:extLst>
          </p:cNvPr>
          <p:cNvGrpSpPr/>
          <p:nvPr/>
        </p:nvGrpSpPr>
        <p:grpSpPr>
          <a:xfrm>
            <a:off x="1160843" y="1214414"/>
            <a:ext cx="6669434" cy="2574625"/>
            <a:chOff x="1160843" y="1214414"/>
            <a:chExt cx="6669434" cy="257462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B981073-55DB-7340-A690-A973A478CDC0}"/>
                </a:ext>
              </a:extLst>
            </p:cNvPr>
            <p:cNvGrpSpPr/>
            <p:nvPr/>
          </p:nvGrpSpPr>
          <p:grpSpPr>
            <a:xfrm>
              <a:off x="3491880" y="1214414"/>
              <a:ext cx="4338397" cy="2574625"/>
              <a:chOff x="-361246" y="1133690"/>
              <a:chExt cx="5030530" cy="2821962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BECEA8E-280D-1D40-A5A1-E57D60ECC9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3226" y="1133690"/>
                <a:ext cx="4446058" cy="2285826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2EC0EB5-D4B4-6244-A767-5E1AFC9FC007}"/>
                  </a:ext>
                </a:extLst>
              </p:cNvPr>
              <p:cNvSpPr txBox="1"/>
              <p:nvPr/>
            </p:nvSpPr>
            <p:spPr>
              <a:xfrm>
                <a:off x="-361246" y="3517105"/>
                <a:ext cx="3920605" cy="4385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b="1" dirty="0">
                    <a:solidFill>
                      <a:srgbClr val="C00000"/>
                    </a:solidFill>
                  </a:rPr>
                  <a:t>Carbon atoms are tetrahedral 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AC8A14A-E28F-2946-9397-9C0E83E9F1A6}"/>
                </a:ext>
              </a:extLst>
            </p:cNvPr>
            <p:cNvGrpSpPr/>
            <p:nvPr/>
          </p:nvGrpSpPr>
          <p:grpSpPr>
            <a:xfrm>
              <a:off x="1160843" y="1259287"/>
              <a:ext cx="2691077" cy="2313729"/>
              <a:chOff x="1160843" y="1463450"/>
              <a:chExt cx="2691077" cy="231372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04820EB-CB65-7F42-AC02-531144B65D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9069" t="1" r="29216" b="-3667"/>
              <a:stretch/>
            </p:blipFill>
            <p:spPr>
              <a:xfrm>
                <a:off x="1160843" y="1463450"/>
                <a:ext cx="2691077" cy="2313729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9A2F7B6-0FA0-E14C-B6FA-6C3029F15B8F}"/>
                  </a:ext>
                </a:extLst>
              </p:cNvPr>
              <p:cNvSpPr/>
              <p:nvPr/>
            </p:nvSpPr>
            <p:spPr>
              <a:xfrm>
                <a:off x="1979712" y="3299894"/>
                <a:ext cx="504056" cy="385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0140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yq1c.xJmpTtugU7rTb5bIQ.jpg"/>
          <p:cNvPicPr>
            <a:picLocks noChangeAspect="1"/>
          </p:cNvPicPr>
          <p:nvPr/>
        </p:nvPicPr>
        <p:blipFill>
          <a:blip r:embed="rId2" cstate="print"/>
          <a:srcRect l="68936" b="870"/>
          <a:stretch>
            <a:fillRect/>
          </a:stretch>
        </p:blipFill>
        <p:spPr>
          <a:xfrm>
            <a:off x="6357950" y="2750990"/>
            <a:ext cx="2214578" cy="203533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2969243"/>
            <a:ext cx="2000264" cy="1888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28614" y="7141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Conformers </a:t>
            </a:r>
            <a:endParaRPr lang="en-GB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14366" y="1357298"/>
            <a:ext cx="8801104" cy="1785950"/>
          </a:xfrm>
        </p:spPr>
        <p:txBody>
          <a:bodyPr>
            <a:no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The geometry of the carbon atoms of monosaccharide ring is tetrahedral (bond angles are close to 109.5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⁰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), so sugar rings are not actually planar. For example, pyranoses take on either </a:t>
            </a: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Chair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or </a:t>
            </a:r>
            <a:r>
              <a:rPr lang="en-US" sz="2400" b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Boat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conformations (conformational isomers or conformers).</a:t>
            </a:r>
          </a:p>
        </p:txBody>
      </p:sp>
      <p:pic>
        <p:nvPicPr>
          <p:cNvPr id="5122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grpSp>
        <p:nvGrpSpPr>
          <p:cNvPr id="20" name="مجموعة 19"/>
          <p:cNvGrpSpPr/>
          <p:nvPr/>
        </p:nvGrpSpPr>
        <p:grpSpPr>
          <a:xfrm>
            <a:off x="3000364" y="5143512"/>
            <a:ext cx="2643206" cy="1714512"/>
            <a:chOff x="3357554" y="5143512"/>
            <a:chExt cx="2643206" cy="1714512"/>
          </a:xfrm>
        </p:grpSpPr>
        <p:pic>
          <p:nvPicPr>
            <p:cNvPr id="18" name="صورة 17" descr="1024px-Beta-D-glucopyranose-2D-skeletal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57554" y="5143512"/>
              <a:ext cx="2571768" cy="1408947"/>
            </a:xfrm>
            <a:prstGeom prst="rect">
              <a:avLst/>
            </a:prstGeom>
          </p:spPr>
        </p:pic>
        <p:sp>
          <p:nvSpPr>
            <p:cNvPr id="16" name="مربع نص 15"/>
            <p:cNvSpPr txBox="1"/>
            <p:nvPr/>
          </p:nvSpPr>
          <p:spPr>
            <a:xfrm>
              <a:off x="3410371" y="6488692"/>
              <a:ext cx="25903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Chair form of </a:t>
              </a:r>
              <a:r>
                <a:rPr lang="el-GR" dirty="0"/>
                <a:t>β</a:t>
              </a:r>
              <a:r>
                <a:rPr lang="en-US" dirty="0"/>
                <a:t>-D-glucose</a:t>
              </a:r>
              <a:endParaRPr lang="en-GB" dirty="0"/>
            </a:p>
          </p:txBody>
        </p:sp>
      </p:grpSp>
      <p:grpSp>
        <p:nvGrpSpPr>
          <p:cNvPr id="19" name="مجموعة 18"/>
          <p:cNvGrpSpPr/>
          <p:nvPr/>
        </p:nvGrpSpPr>
        <p:grpSpPr>
          <a:xfrm>
            <a:off x="330522" y="5072074"/>
            <a:ext cx="2598404" cy="1798092"/>
            <a:chOff x="500034" y="5072074"/>
            <a:chExt cx="2598404" cy="1798092"/>
          </a:xfrm>
        </p:grpSpPr>
        <p:sp>
          <p:nvSpPr>
            <p:cNvPr id="15" name="مربع نص 14"/>
            <p:cNvSpPr txBox="1"/>
            <p:nvPr/>
          </p:nvSpPr>
          <p:spPr>
            <a:xfrm>
              <a:off x="500034" y="6500834"/>
              <a:ext cx="25984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Chair form of </a:t>
              </a:r>
              <a:r>
                <a:rPr lang="el-GR" dirty="0"/>
                <a:t>α</a:t>
              </a:r>
              <a:r>
                <a:rPr lang="en-US" dirty="0"/>
                <a:t>-D-glucose</a:t>
              </a:r>
              <a:endParaRPr lang="en-GB" dirty="0"/>
            </a:p>
          </p:txBody>
        </p:sp>
        <p:pic>
          <p:nvPicPr>
            <p:cNvPr id="17" name="صورة 16" descr="800px-Alpha-D-glucopyranose-2D-skeletal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4348" y="5072074"/>
              <a:ext cx="2166926" cy="1470801"/>
            </a:xfrm>
            <a:prstGeom prst="rect">
              <a:avLst/>
            </a:prstGeom>
          </p:spPr>
        </p:pic>
      </p:grpSp>
      <p:cxnSp>
        <p:nvCxnSpPr>
          <p:cNvPr id="22" name="رابط كسهم مستقيم 21"/>
          <p:cNvCxnSpPr/>
          <p:nvPr/>
        </p:nvCxnSpPr>
        <p:spPr>
          <a:xfrm rot="5400000">
            <a:off x="1964513" y="4607727"/>
            <a:ext cx="785818" cy="5715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كسهم مستقيم 22"/>
          <p:cNvCxnSpPr/>
          <p:nvPr/>
        </p:nvCxnSpPr>
        <p:spPr>
          <a:xfrm rot="16200000" flipH="1">
            <a:off x="3679025" y="4679165"/>
            <a:ext cx="785818" cy="5715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مجموعة 36"/>
          <p:cNvGrpSpPr/>
          <p:nvPr/>
        </p:nvGrpSpPr>
        <p:grpSpPr>
          <a:xfrm>
            <a:off x="6253071" y="5214950"/>
            <a:ext cx="2533771" cy="1655216"/>
            <a:chOff x="6253071" y="5214950"/>
            <a:chExt cx="2533771" cy="1655216"/>
          </a:xfrm>
        </p:grpSpPr>
        <p:pic>
          <p:nvPicPr>
            <p:cNvPr id="14" name="صورة 13" descr="c7-chem-7-3.png"/>
            <p:cNvPicPr>
              <a:picLocks noChangeAspect="1"/>
            </p:cNvPicPr>
            <p:nvPr/>
          </p:nvPicPr>
          <p:blipFill>
            <a:blip r:embed="rId7" cstate="print"/>
            <a:srcRect r="55155" b="12372"/>
            <a:stretch>
              <a:fillRect/>
            </a:stretch>
          </p:blipFill>
          <p:spPr>
            <a:xfrm>
              <a:off x="6572264" y="5214950"/>
              <a:ext cx="2062178" cy="1357322"/>
            </a:xfrm>
            <a:prstGeom prst="rect">
              <a:avLst/>
            </a:prstGeom>
          </p:spPr>
        </p:pic>
        <p:sp>
          <p:nvSpPr>
            <p:cNvPr id="32" name="مربع نص 31"/>
            <p:cNvSpPr txBox="1"/>
            <p:nvPr/>
          </p:nvSpPr>
          <p:spPr>
            <a:xfrm>
              <a:off x="6253071" y="6500834"/>
              <a:ext cx="25337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Boat form of </a:t>
              </a:r>
              <a:r>
                <a:rPr lang="el-GR" dirty="0"/>
                <a:t>β</a:t>
              </a:r>
              <a:r>
                <a:rPr lang="en-US" dirty="0"/>
                <a:t>-D-glucose</a:t>
              </a:r>
              <a:endParaRPr lang="en-GB" dirty="0"/>
            </a:p>
          </p:txBody>
        </p:sp>
      </p:grpSp>
      <p:cxnSp>
        <p:nvCxnSpPr>
          <p:cNvPr id="34" name="رابط كسهم مستقيم 33"/>
          <p:cNvCxnSpPr/>
          <p:nvPr/>
        </p:nvCxnSpPr>
        <p:spPr>
          <a:xfrm rot="5400000">
            <a:off x="7316410" y="4969282"/>
            <a:ext cx="367508" cy="158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مربع نص 20"/>
          <p:cNvSpPr txBox="1"/>
          <p:nvPr/>
        </p:nvSpPr>
        <p:spPr>
          <a:xfrm>
            <a:off x="4696052" y="3711363"/>
            <a:ext cx="1376146" cy="646331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l" rtl="0"/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a: axial </a:t>
            </a:r>
          </a:p>
          <a:p>
            <a:pPr algn="l" rtl="0"/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e: equatorial</a:t>
            </a:r>
            <a:endParaRPr lang="en-GB" dirty="0">
              <a:ln w="12700">
                <a:solidFill>
                  <a:schemeClr val="tx1"/>
                </a:solidFill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BEE5C2-1F24-B94E-94A3-5C499CEB0658}"/>
              </a:ext>
            </a:extLst>
          </p:cNvPr>
          <p:cNvSpPr txBox="1"/>
          <p:nvPr/>
        </p:nvSpPr>
        <p:spPr>
          <a:xfrm>
            <a:off x="384713" y="4075866"/>
            <a:ext cx="2133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l-GR" b="1" dirty="0">
                <a:solidFill>
                  <a:srgbClr val="C00000"/>
                </a:solidFill>
              </a:rPr>
              <a:t>α </a:t>
            </a:r>
            <a:r>
              <a:rPr lang="en-GB" b="1" dirty="0">
                <a:solidFill>
                  <a:srgbClr val="C00000"/>
                </a:solidFill>
              </a:rPr>
              <a:t> is Less stable than </a:t>
            </a:r>
            <a:r>
              <a:rPr lang="el-GR" b="1" dirty="0">
                <a:solidFill>
                  <a:srgbClr val="C00000"/>
                </a:solidFill>
              </a:rPr>
              <a:t>β</a:t>
            </a:r>
            <a:r>
              <a:rPr lang="en-GB" b="1" dirty="0">
                <a:solidFill>
                  <a:srgbClr val="C00000"/>
                </a:solidFill>
              </a:rPr>
              <a:t>  due  to steric repulsion</a:t>
            </a:r>
          </a:p>
        </p:txBody>
      </p:sp>
    </p:spTree>
    <p:extLst>
      <p:ext uri="{BB962C8B-B14F-4D97-AF65-F5344CB8AC3E}">
        <p14:creationId xmlns:p14="http://schemas.microsoft.com/office/powerpoint/2010/main" val="34167163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4282" y="7141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Sugar Modification 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4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5" name="مربع نص 4"/>
          <p:cNvSpPr txBox="1"/>
          <p:nvPr/>
        </p:nvSpPr>
        <p:spPr>
          <a:xfrm>
            <a:off x="579931" y="1273398"/>
            <a:ext cx="8348573" cy="517064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342900" indent="-342900" algn="l" rtl="0">
              <a:buAutoNum type="arabicPeriod"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Aldonic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acids 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oxidation of aldehyde (C1) to carboxylic acid; e.g. D-gluconic acid</a:t>
            </a:r>
          </a:p>
          <a:p>
            <a:pPr marL="342900" indent="-342900" algn="l" rtl="0">
              <a:buAutoNum type="arabicPeriod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Uses:</a:t>
            </a:r>
          </a:p>
          <a:p>
            <a:pPr marL="800100" lvl="1" indent="-342900" algn="l" rtl="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Some drugs are injected in the form </a:t>
            </a:r>
          </a:p>
          <a:p>
            <a:pPr lvl="1" algn="l" rt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gluconate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(the salt of gluconic acid)</a:t>
            </a:r>
          </a:p>
          <a:p>
            <a:pPr lvl="1" algn="l" rtl="0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 rtl="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Calcium gluconate solution (I.V)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</a:p>
          <a:p>
            <a:pPr lvl="1" algn="l" rt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cardioprotective agent in patients with </a:t>
            </a:r>
          </a:p>
          <a:p>
            <a:pPr lvl="1" algn="l" rt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high blood level of K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endParaRPr lang="en-US" baseline="30000" dirty="0"/>
          </a:p>
          <a:p>
            <a:pPr marL="342900" indent="-342900" algn="l" rtl="0"/>
            <a:endParaRPr lang="en-US" b="1" dirty="0"/>
          </a:p>
          <a:p>
            <a:pPr marL="342900" indent="-342900" algn="l" rtl="0"/>
            <a:endParaRPr lang="en-US" b="1" dirty="0"/>
          </a:p>
          <a:p>
            <a:pPr marL="342900" indent="-342900" algn="l" rtl="0"/>
            <a:endParaRPr lang="en-US" b="1" dirty="0"/>
          </a:p>
          <a:p>
            <a:pPr marL="342900" indent="-342900" algn="l" rtl="0"/>
            <a:endParaRPr lang="en-US" b="1" dirty="0"/>
          </a:p>
          <a:p>
            <a:pPr marL="342900" indent="-342900" algn="l" rtl="0"/>
            <a:endParaRPr lang="en-US" b="1" dirty="0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2425924"/>
            <a:ext cx="2440009" cy="4138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مستطيل 12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4740B0-F1FB-0B42-A5BF-7F0AFE35B9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11" b="4890"/>
          <a:stretch/>
        </p:blipFill>
        <p:spPr>
          <a:xfrm>
            <a:off x="4329082" y="4725144"/>
            <a:ext cx="1397000" cy="20162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4282" y="7141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Sugar Modification 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4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grpSp>
        <p:nvGrpSpPr>
          <p:cNvPr id="22" name="مجموعة 21"/>
          <p:cNvGrpSpPr/>
          <p:nvPr/>
        </p:nvGrpSpPr>
        <p:grpSpPr>
          <a:xfrm>
            <a:off x="6308386" y="2071679"/>
            <a:ext cx="2800118" cy="4678204"/>
            <a:chOff x="6143636" y="2085746"/>
            <a:chExt cx="2800118" cy="5006648"/>
          </a:xfrm>
        </p:grpSpPr>
        <p:sp>
          <p:nvSpPr>
            <p:cNvPr id="8" name="مربع نص 7"/>
            <p:cNvSpPr txBox="1"/>
            <p:nvPr/>
          </p:nvSpPr>
          <p:spPr>
            <a:xfrm>
              <a:off x="6143636" y="2085746"/>
              <a:ext cx="2800118" cy="5006648"/>
            </a:xfrm>
            <a:prstGeom prst="rect">
              <a:avLst/>
            </a:prstGeom>
            <a:noFill/>
            <a:ln w="28575">
              <a:solidFill>
                <a:srgbClr val="00FF00"/>
              </a:solidFill>
            </a:ln>
          </p:spPr>
          <p:txBody>
            <a:bodyPr wrap="square" rtlCol="0">
              <a:spAutoFit/>
            </a:bodyPr>
            <a:lstStyle/>
            <a:p>
              <a:pPr marL="342900" indent="-342900" algn="l" rtl="0">
                <a:buFont typeface="+mj-lt"/>
                <a:buAutoNum type="arabicPeriod" startAt="3"/>
              </a:pPr>
              <a:r>
                <a:rPr lang="en-US" sz="1600" b="1" dirty="0" err="1"/>
                <a:t>Alditols</a:t>
              </a:r>
              <a:r>
                <a:rPr lang="en-US" sz="1600" b="1" dirty="0"/>
                <a:t> : reduction of</a:t>
              </a:r>
            </a:p>
            <a:p>
              <a:pPr marL="342900" indent="-342900" algn="l" rtl="0"/>
              <a:r>
                <a:rPr lang="en-US" sz="1600" b="1" dirty="0"/>
                <a:t>   carbonyl group to alcohol;</a:t>
              </a:r>
            </a:p>
            <a:p>
              <a:pPr marL="342900" indent="-342900" algn="l" rtl="0"/>
              <a:r>
                <a:rPr lang="en-US" sz="1600" b="1" dirty="0"/>
                <a:t>   e.g. D-ribitol,  D-glycerol and D-sorbitol (sweetener)</a:t>
              </a:r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r>
                <a:rPr lang="en-US" b="1" dirty="0"/>
                <a:t> </a:t>
              </a:r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</p:txBody>
        </p:sp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96085" y="3536455"/>
              <a:ext cx="1976443" cy="303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9" name="مجموعة 18"/>
          <p:cNvGrpSpPr/>
          <p:nvPr/>
        </p:nvGrpSpPr>
        <p:grpSpPr>
          <a:xfrm>
            <a:off x="467544" y="2071679"/>
            <a:ext cx="2814217" cy="4708981"/>
            <a:chOff x="71406" y="1431275"/>
            <a:chExt cx="3525465" cy="5257554"/>
          </a:xfrm>
        </p:grpSpPr>
        <p:sp>
          <p:nvSpPr>
            <p:cNvPr id="5" name="مربع نص 4"/>
            <p:cNvSpPr txBox="1"/>
            <p:nvPr/>
          </p:nvSpPr>
          <p:spPr>
            <a:xfrm>
              <a:off x="71406" y="1431275"/>
              <a:ext cx="3525465" cy="5257554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marL="342900" indent="-342900" algn="l" rtl="0">
                <a:buAutoNum type="arabicPeriod"/>
              </a:pPr>
              <a:r>
                <a:rPr lang="en-US" sz="1600" b="1" dirty="0" err="1"/>
                <a:t>Aldonic</a:t>
              </a:r>
              <a:r>
                <a:rPr lang="en-US" sz="1600" b="1" dirty="0"/>
                <a:t> acids : oxidation of</a:t>
              </a:r>
            </a:p>
            <a:p>
              <a:pPr marL="342900" indent="-342900" algn="l" rtl="0"/>
              <a:r>
                <a:rPr lang="en-US" sz="1600" b="1" dirty="0"/>
                <a:t>       aldehyde (C1) to carboxylic acid; e.g. D-</a:t>
              </a:r>
              <a:r>
                <a:rPr lang="en-US" sz="1600" b="1" dirty="0" err="1"/>
                <a:t>gluconic</a:t>
              </a:r>
              <a:r>
                <a:rPr lang="en-US" sz="1600" b="1" dirty="0"/>
                <a:t> acid</a:t>
              </a:r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</p:txBody>
        </p:sp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8807" y="2731952"/>
              <a:ext cx="2315805" cy="3500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1" name="مجموعة 20"/>
          <p:cNvGrpSpPr/>
          <p:nvPr/>
        </p:nvGrpSpPr>
        <p:grpSpPr>
          <a:xfrm>
            <a:off x="3398800" y="2063537"/>
            <a:ext cx="2829384" cy="4708981"/>
            <a:chOff x="3099938" y="2077605"/>
            <a:chExt cx="3000395" cy="4856328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17879" y="3220253"/>
              <a:ext cx="2232238" cy="3286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مربع نص 19"/>
            <p:cNvSpPr txBox="1"/>
            <p:nvPr/>
          </p:nvSpPr>
          <p:spPr>
            <a:xfrm>
              <a:off x="3099938" y="2077605"/>
              <a:ext cx="3000395" cy="4856328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342900" indent="-342900" algn="l" rtl="0">
                <a:buFont typeface="+mj-lt"/>
                <a:buAutoNum type="arabicPeriod" startAt="2"/>
              </a:pPr>
              <a:r>
                <a:rPr lang="en-US" sz="1600" b="1" dirty="0" err="1"/>
                <a:t>Uronic</a:t>
              </a:r>
              <a:r>
                <a:rPr lang="en-US" sz="1600" b="1" dirty="0"/>
                <a:t> acids : oxidation of</a:t>
              </a:r>
            </a:p>
            <a:p>
              <a:pPr marL="342900" indent="-342900" algn="l" rtl="0"/>
              <a:r>
                <a:rPr lang="en-US" sz="1600" b="1" dirty="0"/>
                <a:t>   OH at (C6) to carboxylic acid;</a:t>
              </a:r>
            </a:p>
            <a:p>
              <a:pPr marL="342900" indent="-342900" algn="l" rtl="0"/>
              <a:r>
                <a:rPr lang="en-US" sz="1600" b="1" dirty="0"/>
                <a:t>    e.g. D-</a:t>
              </a:r>
              <a:r>
                <a:rPr lang="en-US" sz="1600" b="1" dirty="0" err="1"/>
                <a:t>glucuronic</a:t>
              </a:r>
              <a:r>
                <a:rPr lang="en-US" sz="1600" b="1" dirty="0"/>
                <a:t> acid</a:t>
              </a:r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</p:txBody>
        </p:sp>
      </p:grpSp>
      <p:sp>
        <p:nvSpPr>
          <p:cNvPr id="13" name="مستطيل 12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مربع نص 13"/>
          <p:cNvSpPr txBox="1"/>
          <p:nvPr/>
        </p:nvSpPr>
        <p:spPr>
          <a:xfrm>
            <a:off x="7143768" y="6243600"/>
            <a:ext cx="1123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 D-</a:t>
            </a:r>
            <a:r>
              <a:rPr lang="en-US" sz="2000" b="1" dirty="0" err="1"/>
              <a:t>ribitol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7436952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2844" y="7141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Sugar Modification 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4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grpSp>
        <p:nvGrpSpPr>
          <p:cNvPr id="17" name="مجموعة 16"/>
          <p:cNvGrpSpPr/>
          <p:nvPr/>
        </p:nvGrpSpPr>
        <p:grpSpPr>
          <a:xfrm>
            <a:off x="471899" y="1340768"/>
            <a:ext cx="3242845" cy="5478423"/>
            <a:chOff x="43271" y="2071679"/>
            <a:chExt cx="3242845" cy="5478423"/>
          </a:xfrm>
        </p:grpSpPr>
        <p:grpSp>
          <p:nvGrpSpPr>
            <p:cNvPr id="14" name="مجموعة 13"/>
            <p:cNvGrpSpPr/>
            <p:nvPr/>
          </p:nvGrpSpPr>
          <p:grpSpPr>
            <a:xfrm>
              <a:off x="43271" y="2071679"/>
              <a:ext cx="3242845" cy="5478423"/>
              <a:chOff x="43271" y="2071679"/>
              <a:chExt cx="3242845" cy="5478423"/>
            </a:xfrm>
          </p:grpSpPr>
          <p:sp>
            <p:nvSpPr>
              <p:cNvPr id="5" name="مربع نص 4"/>
              <p:cNvSpPr txBox="1"/>
              <p:nvPr/>
            </p:nvSpPr>
            <p:spPr>
              <a:xfrm>
                <a:off x="43271" y="2071679"/>
                <a:ext cx="3242845" cy="5478423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 algn="l" rtl="0">
                  <a:buFont typeface="+mj-lt"/>
                  <a:buAutoNum type="arabicPeriod" startAt="4"/>
                </a:pPr>
                <a:r>
                  <a:rPr lang="en-US" sz="1600" b="1" dirty="0" err="1"/>
                  <a:t>Deoxy</a:t>
                </a:r>
                <a:r>
                  <a:rPr lang="en-US" sz="1600" b="1" dirty="0"/>
                  <a:t> sugars : OH group is</a:t>
                </a:r>
              </a:p>
              <a:p>
                <a:pPr marL="342900" indent="-342900" algn="l" rtl="0"/>
                <a:r>
                  <a:rPr lang="en-US" sz="1600" b="1" dirty="0"/>
                  <a:t>        replaced by H; e.g. </a:t>
                </a:r>
                <a:r>
                  <a:rPr lang="el-GR" sz="1600" b="1" dirty="0"/>
                  <a:t>β</a:t>
                </a:r>
                <a:r>
                  <a:rPr lang="en-US" sz="1600" b="1" dirty="0"/>
                  <a:t>-D-2-deoxyribose</a:t>
                </a:r>
              </a:p>
              <a:p>
                <a:pPr marL="342900" indent="-342900" algn="l" rtl="0"/>
                <a:endParaRPr lang="en-US" sz="1600" b="1" dirty="0"/>
              </a:p>
              <a:p>
                <a:pPr marL="342900" indent="-342900" algn="l" rtl="0"/>
                <a:endParaRPr lang="en-US" sz="1600" b="1" dirty="0"/>
              </a:p>
              <a:p>
                <a:pPr marL="342900" indent="-342900" algn="l" rtl="0"/>
                <a:endParaRPr lang="en-US" b="1" dirty="0"/>
              </a:p>
              <a:p>
                <a:pPr marL="342900" indent="-342900" algn="l" rtl="0"/>
                <a:endParaRPr lang="en-US" b="1" dirty="0"/>
              </a:p>
              <a:p>
                <a:pPr marL="342900" indent="-342900" algn="l" rtl="0"/>
                <a:endParaRPr lang="en-US" b="1" dirty="0"/>
              </a:p>
              <a:p>
                <a:pPr marL="342900" indent="-342900" algn="l" rtl="0"/>
                <a:endParaRPr lang="en-US" b="1" dirty="0"/>
              </a:p>
              <a:p>
                <a:pPr marL="342900" indent="-342900" algn="l" rtl="0"/>
                <a:endParaRPr lang="en-US" b="1" dirty="0"/>
              </a:p>
              <a:p>
                <a:pPr marL="342900" indent="-342900" algn="l" rtl="0"/>
                <a:endParaRPr lang="en-US" b="1" dirty="0"/>
              </a:p>
              <a:p>
                <a:pPr marL="342900" indent="-342900" algn="l" rtl="0"/>
                <a:endParaRPr lang="en-US" b="1" dirty="0"/>
              </a:p>
              <a:p>
                <a:pPr marL="342900" indent="-342900" algn="l" rtl="0"/>
                <a:endParaRPr lang="en-US" b="1" dirty="0"/>
              </a:p>
              <a:p>
                <a:pPr marL="342900" indent="-342900" algn="l" rtl="0"/>
                <a:endParaRPr lang="en-US" b="1" dirty="0"/>
              </a:p>
              <a:p>
                <a:pPr marL="342900" indent="-342900" algn="l" rtl="0"/>
                <a:endParaRPr lang="en-US" b="1" dirty="0"/>
              </a:p>
              <a:p>
                <a:pPr marL="342900" indent="-342900" algn="l" rtl="0"/>
                <a:endParaRPr lang="en-US" b="1" dirty="0"/>
              </a:p>
              <a:p>
                <a:pPr marL="342900" indent="-342900" algn="l" rtl="0"/>
                <a:endParaRPr lang="en-US" b="1" dirty="0"/>
              </a:p>
              <a:p>
                <a:pPr marL="342900" indent="-342900" algn="l" rtl="0"/>
                <a:endParaRPr lang="en-US" b="1" dirty="0"/>
              </a:p>
              <a:p>
                <a:pPr marL="342900" indent="-342900" algn="l" rtl="0"/>
                <a:endParaRPr lang="en-US" b="1" dirty="0"/>
              </a:p>
              <a:p>
                <a:pPr marL="342900" indent="-342900" algn="l" rtl="0"/>
                <a:endParaRPr lang="en-US" b="1" dirty="0"/>
              </a:p>
            </p:txBody>
          </p:sp>
          <p:pic>
            <p:nvPicPr>
              <p:cNvPr id="13" name="صورة 12" descr="deoxyribose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71472" y="3108689"/>
                <a:ext cx="2247355" cy="3715518"/>
              </a:xfrm>
              <a:prstGeom prst="rect">
                <a:avLst/>
              </a:prstGeom>
            </p:spPr>
          </p:pic>
        </p:grpSp>
        <p:sp>
          <p:nvSpPr>
            <p:cNvPr id="15" name="شكل بيضاوي 14"/>
            <p:cNvSpPr/>
            <p:nvPr/>
          </p:nvSpPr>
          <p:spPr>
            <a:xfrm>
              <a:off x="1914726" y="4143381"/>
              <a:ext cx="500066" cy="35719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شكل بيضاوي 15"/>
            <p:cNvSpPr/>
            <p:nvPr/>
          </p:nvSpPr>
          <p:spPr>
            <a:xfrm>
              <a:off x="1928794" y="6000769"/>
              <a:ext cx="500066" cy="35719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GB"/>
            </a:p>
          </p:txBody>
        </p:sp>
      </p:grpSp>
      <p:grpSp>
        <p:nvGrpSpPr>
          <p:cNvPr id="21" name="مجموعة 20"/>
          <p:cNvGrpSpPr/>
          <p:nvPr/>
        </p:nvGrpSpPr>
        <p:grpSpPr>
          <a:xfrm>
            <a:off x="3786182" y="1340768"/>
            <a:ext cx="5286412" cy="5478423"/>
            <a:chOff x="3758047" y="2001395"/>
            <a:chExt cx="5385953" cy="5356628"/>
          </a:xfrm>
        </p:grpSpPr>
        <p:sp>
          <p:nvSpPr>
            <p:cNvPr id="19" name="مربع نص 18"/>
            <p:cNvSpPr txBox="1"/>
            <p:nvPr/>
          </p:nvSpPr>
          <p:spPr>
            <a:xfrm>
              <a:off x="3758047" y="2001395"/>
              <a:ext cx="5385953" cy="5356628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marL="342900" indent="-342900" algn="l" rtl="0">
                <a:buFont typeface="+mj-lt"/>
                <a:buAutoNum type="arabicPeriod" startAt="4"/>
              </a:pPr>
              <a:r>
                <a:rPr lang="en-US" sz="1600" b="1" dirty="0"/>
                <a:t>Amino sugars : one or more OH groups are replaced by</a:t>
              </a:r>
            </a:p>
            <a:p>
              <a:pPr marL="342900" indent="-342900" algn="l" rtl="0"/>
              <a:r>
                <a:rPr lang="en-US" sz="1600" b="1" dirty="0"/>
                <a:t>        </a:t>
              </a:r>
              <a:r>
                <a:rPr lang="en-US" sz="1600" b="1" dirty="0">
                  <a:solidFill>
                    <a:srgbClr val="0000CC"/>
                  </a:solidFill>
                </a:rPr>
                <a:t>amino</a:t>
              </a:r>
              <a:r>
                <a:rPr lang="en-US" sz="1600" b="1" dirty="0"/>
                <a:t> </a:t>
              </a:r>
              <a:r>
                <a:rPr lang="en-US" sz="1600" b="1" dirty="0">
                  <a:solidFill>
                    <a:srgbClr val="0000CC"/>
                  </a:solidFill>
                </a:rPr>
                <a:t>group</a:t>
              </a:r>
              <a:r>
                <a:rPr lang="en-US" sz="1600" b="1" dirty="0"/>
                <a:t> which is often </a:t>
              </a:r>
              <a:r>
                <a:rPr lang="en-US" sz="1600" b="1" dirty="0">
                  <a:solidFill>
                    <a:srgbClr val="FF0000"/>
                  </a:solidFill>
                </a:rPr>
                <a:t>acetylated</a:t>
              </a:r>
              <a:r>
                <a:rPr lang="en-US" sz="1600" b="1" dirty="0"/>
                <a:t>; e.g. </a:t>
              </a:r>
              <a:r>
                <a:rPr lang="el-GR" sz="1600" b="1" dirty="0"/>
                <a:t>α</a:t>
              </a:r>
              <a:r>
                <a:rPr lang="en-US" sz="1600" b="1" dirty="0"/>
                <a:t>-D-glucosamine (rebuild cartilage in osteoarthritis &amp; osteoporosis) and </a:t>
              </a:r>
              <a:r>
                <a:rPr lang="el-GR" sz="1600" b="1" dirty="0"/>
                <a:t>α</a:t>
              </a:r>
              <a:r>
                <a:rPr lang="en-US" sz="1600" b="1" dirty="0"/>
                <a:t>-D-N-acetylglucosamine (both are derivatives of of </a:t>
              </a:r>
              <a:r>
                <a:rPr lang="el-GR" sz="1600" b="1" dirty="0"/>
                <a:t>α</a:t>
              </a:r>
              <a:r>
                <a:rPr lang="en-US" sz="1600" b="1" dirty="0"/>
                <a:t>-D-glucose)</a:t>
              </a:r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  <a:p>
              <a:pPr marL="342900" indent="-342900" algn="l" rtl="0"/>
              <a:endParaRPr lang="en-US" b="1" dirty="0"/>
            </a:p>
          </p:txBody>
        </p:sp>
        <p:graphicFrame>
          <p:nvGraphicFramePr>
            <p:cNvPr id="2050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17758515"/>
                </p:ext>
              </p:extLst>
            </p:nvPr>
          </p:nvGraphicFramePr>
          <p:xfrm>
            <a:off x="3857620" y="3430393"/>
            <a:ext cx="5072098" cy="24433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0" r:id="rId6" imgW="5454625" imgH="2626693" progId="">
                    <p:embed/>
                  </p:oleObj>
                </mc:Choice>
                <mc:Fallback>
                  <p:oleObj r:id="rId6" imgW="5454625" imgH="2626693" progId="">
                    <p:embed/>
                    <p:pic>
                      <p:nvPicPr>
                        <p:cNvPr id="0" name="Picture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57620" y="3430393"/>
                          <a:ext cx="5072098" cy="244339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" name="مستطيل 17"/>
          <p:cNvSpPr/>
          <p:nvPr/>
        </p:nvSpPr>
        <p:spPr>
          <a:xfrm>
            <a:off x="-32" y="0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F5B4E0-4142-8F4E-9F66-1AE4076C75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7644" y="5319213"/>
            <a:ext cx="1443484" cy="14434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428660" y="274638"/>
            <a:ext cx="9144000" cy="1143000"/>
          </a:xfrm>
        </p:spPr>
        <p:txBody>
          <a:bodyPr>
            <a:normAutofit/>
          </a:bodyPr>
          <a:lstStyle/>
          <a:p>
            <a:pPr rtl="0"/>
            <a:r>
              <a:rPr lang="en-US" dirty="0">
                <a:solidFill>
                  <a:srgbClr val="C00000"/>
                </a:solidFill>
              </a:rPr>
              <a:t>Classification of Carbohydrates </a:t>
            </a:r>
            <a:endParaRPr lang="ar-JO" dirty="0">
              <a:solidFill>
                <a:srgbClr val="C0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00034" y="1285860"/>
            <a:ext cx="8358246" cy="5286412"/>
          </a:xfrm>
        </p:spPr>
        <p:txBody>
          <a:bodyPr/>
          <a:lstStyle/>
          <a:p>
            <a:pPr algn="l" rtl="0">
              <a:buFont typeface="Wingdings" pitchFamily="2" charset="2"/>
              <a:buChar char="q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Carbohydrates are “Sugars” or “Saccharides” consist of the empirical formula (CH</a:t>
            </a:r>
            <a:r>
              <a:rPr lang="en-US" sz="2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O)n where n ≥ 3.</a:t>
            </a:r>
          </a:p>
          <a:p>
            <a:pPr algn="l" rtl="0">
              <a:buNone/>
            </a:pPr>
            <a:endParaRPr lang="en-US" sz="800" dirty="0">
              <a:latin typeface="Arial" pitchFamily="34" charset="0"/>
              <a:cs typeface="Arial" pitchFamily="34" charset="0"/>
            </a:endParaRPr>
          </a:p>
          <a:p>
            <a:pPr lvl="1" algn="l" rtl="0">
              <a:buFont typeface="Wingdings" pitchFamily="2" charset="2"/>
              <a:buChar char="q"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Monosaccharides: The basic units of CHO which cannot be hydrolyzed into smaller sugars like glucose, galactose and fructose </a:t>
            </a:r>
          </a:p>
          <a:p>
            <a:pPr lvl="1" algn="l" rtl="0">
              <a:buFont typeface="Wingdings" pitchFamily="2" charset="2"/>
              <a:buChar char="q"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Disaccharides: contain two monosaccharides covalently linked by glycosidic bond like sucrose  which consists of glucose and fructose</a:t>
            </a:r>
          </a:p>
          <a:p>
            <a:pPr lvl="1" algn="l" rtl="0">
              <a:buFont typeface="Wingdings" pitchFamily="2" charset="2"/>
              <a:buChar char="q"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Polysaccharides: are polymeric molecules composed of long chains of monosaccharides linked together via glycosidic bonds  like starch, cellulose and glycogen</a:t>
            </a:r>
          </a:p>
          <a:p>
            <a:pPr algn="l" rtl="0">
              <a:buNone/>
            </a:pPr>
            <a:endParaRPr lang="en-US" dirty="0"/>
          </a:p>
          <a:p>
            <a:pPr algn="l" rtl="0">
              <a:buNone/>
            </a:pPr>
            <a:endParaRPr lang="en-US" dirty="0"/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28614" y="71414"/>
            <a:ext cx="8229600" cy="1143000"/>
          </a:xfrm>
        </p:spPr>
        <p:txBody>
          <a:bodyPr/>
          <a:lstStyle/>
          <a:p>
            <a:r>
              <a:rPr lang="en-US" sz="5400" dirty="0">
                <a:solidFill>
                  <a:srgbClr val="C00000"/>
                </a:solidFill>
              </a:rPr>
              <a:t>Monosaccharides</a:t>
            </a:r>
            <a:r>
              <a:rPr lang="en-US" sz="5400" b="1" i="1" dirty="0">
                <a:solidFill>
                  <a:srgbClr val="C00000"/>
                </a:solidFill>
              </a:rPr>
              <a:t> </a:t>
            </a:r>
            <a:endParaRPr lang="en-GB" b="1" i="1" dirty="0">
              <a:solidFill>
                <a:srgbClr val="C0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28596" y="1357299"/>
            <a:ext cx="8715404" cy="2500330"/>
          </a:xfrm>
        </p:spPr>
        <p:txBody>
          <a:bodyPr>
            <a:normAutofit/>
          </a:bodyPr>
          <a:lstStyle/>
          <a:p>
            <a:pPr algn="just" rtl="0">
              <a:buFont typeface="Wingdings" pitchFamily="2" charset="2"/>
              <a:buChar char="q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They are classified according to the number of carbon atoms: trioses, tetroses, pentoses,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hexoses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…..etc</a:t>
            </a:r>
          </a:p>
          <a:p>
            <a:pPr algn="just" rtl="0">
              <a:buFont typeface="Wingdings" pitchFamily="2" charset="2"/>
              <a:buChar char="q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Also classified according to the chemical nature of the carbonyl group 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C=O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either to Aldoses (the carbonyl group is an aldehyde) or Ketoses (the carbonyl group is a ketone)</a:t>
            </a:r>
          </a:p>
          <a:p>
            <a:pPr algn="ctr" rtl="0">
              <a:buNone/>
            </a:pPr>
            <a:endParaRPr lang="en-GB" sz="2800" dirty="0"/>
          </a:p>
        </p:txBody>
      </p:sp>
      <p:grpSp>
        <p:nvGrpSpPr>
          <p:cNvPr id="20" name="مجموعة 19"/>
          <p:cNvGrpSpPr/>
          <p:nvPr/>
        </p:nvGrpSpPr>
        <p:grpSpPr>
          <a:xfrm>
            <a:off x="714348" y="3571876"/>
            <a:ext cx="8534883" cy="2907262"/>
            <a:chOff x="714348" y="3571876"/>
            <a:chExt cx="8534883" cy="2907262"/>
          </a:xfrm>
        </p:grpSpPr>
        <p:grpSp>
          <p:nvGrpSpPr>
            <p:cNvPr id="22" name="مجموعة 21"/>
            <p:cNvGrpSpPr/>
            <p:nvPr/>
          </p:nvGrpSpPr>
          <p:grpSpPr>
            <a:xfrm>
              <a:off x="714348" y="3571876"/>
              <a:ext cx="3008803" cy="2907262"/>
              <a:chOff x="428596" y="3714752"/>
              <a:chExt cx="3008803" cy="2907262"/>
            </a:xfrm>
          </p:grpSpPr>
          <p:grpSp>
            <p:nvGrpSpPr>
              <p:cNvPr id="19" name="مجموعة 18"/>
              <p:cNvGrpSpPr/>
              <p:nvPr/>
            </p:nvGrpSpPr>
            <p:grpSpPr>
              <a:xfrm>
                <a:off x="428596" y="3714752"/>
                <a:ext cx="3008803" cy="2907262"/>
                <a:chOff x="420189" y="3714752"/>
                <a:chExt cx="3008803" cy="2907262"/>
              </a:xfrm>
            </p:grpSpPr>
            <p:grpSp>
              <p:nvGrpSpPr>
                <p:cNvPr id="14" name="مجموعة 13"/>
                <p:cNvGrpSpPr/>
                <p:nvPr/>
              </p:nvGrpSpPr>
              <p:grpSpPr>
                <a:xfrm>
                  <a:off x="500034" y="3714752"/>
                  <a:ext cx="2843225" cy="2907262"/>
                  <a:chOff x="500034" y="3714752"/>
                  <a:chExt cx="2843225" cy="2907262"/>
                </a:xfrm>
              </p:grpSpPr>
              <p:pic>
                <p:nvPicPr>
                  <p:cNvPr id="6" name="صورة 5" descr="aldehyde and ketone.gif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00034" y="3714752"/>
                    <a:ext cx="2843225" cy="2907262"/>
                  </a:xfrm>
                  <a:prstGeom prst="rect">
                    <a:avLst/>
                  </a:prstGeom>
                </p:spPr>
              </p:pic>
              <p:sp>
                <p:nvSpPr>
                  <p:cNvPr id="11" name="شكل بيضاوي 10"/>
                  <p:cNvSpPr/>
                  <p:nvPr/>
                </p:nvSpPr>
                <p:spPr>
                  <a:xfrm>
                    <a:off x="500034" y="6000768"/>
                    <a:ext cx="357190" cy="35719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GB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شكل بيضاوي 11"/>
                  <p:cNvSpPr/>
                  <p:nvPr/>
                </p:nvSpPr>
                <p:spPr>
                  <a:xfrm>
                    <a:off x="2000232" y="5929330"/>
                    <a:ext cx="357190" cy="42862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GB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3" name="شكل بيضاوي 12"/>
                <p:cNvSpPr/>
                <p:nvPr/>
              </p:nvSpPr>
              <p:spPr>
                <a:xfrm>
                  <a:off x="3071802" y="5929330"/>
                  <a:ext cx="357190" cy="42862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" name="مربع نص 14"/>
                <p:cNvSpPr txBox="1"/>
                <p:nvPr/>
              </p:nvSpPr>
              <p:spPr>
                <a:xfrm>
                  <a:off x="1928794" y="6000768"/>
                  <a:ext cx="50847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:r>
                    <a:rPr lang="en-US" sz="2800" b="1" dirty="0"/>
                    <a:t>R</a:t>
                  </a:r>
                  <a:r>
                    <a:rPr lang="en-US" sz="2800" b="1" baseline="30000" dirty="0"/>
                    <a:t>1</a:t>
                  </a:r>
                  <a:endParaRPr lang="en-GB" sz="2000" dirty="0"/>
                </a:p>
              </p:txBody>
            </p:sp>
            <p:sp>
              <p:nvSpPr>
                <p:cNvPr id="16" name="مربع نص 15"/>
                <p:cNvSpPr txBox="1"/>
                <p:nvPr/>
              </p:nvSpPr>
              <p:spPr>
                <a:xfrm>
                  <a:off x="420189" y="5906176"/>
                  <a:ext cx="50847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:r>
                    <a:rPr lang="en-US" sz="2800" b="1" dirty="0"/>
                    <a:t>R</a:t>
                  </a:r>
                  <a:r>
                    <a:rPr lang="en-US" sz="2800" b="1" baseline="30000" dirty="0"/>
                    <a:t>1</a:t>
                  </a:r>
                  <a:endParaRPr lang="en-GB" sz="2800" dirty="0"/>
                </a:p>
              </p:txBody>
            </p:sp>
          </p:grpSp>
          <p:sp>
            <p:nvSpPr>
              <p:cNvPr id="21" name="مربع نص 20"/>
              <p:cNvSpPr txBox="1"/>
              <p:nvPr/>
            </p:nvSpPr>
            <p:spPr>
              <a:xfrm>
                <a:off x="2928926" y="6000768"/>
                <a:ext cx="50847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2800" b="1" dirty="0"/>
                  <a:t>R</a:t>
                </a:r>
                <a:r>
                  <a:rPr lang="en-US" sz="2800" b="1" baseline="30000" dirty="0"/>
                  <a:t>2</a:t>
                </a:r>
                <a:endParaRPr lang="en-GB" sz="2000" dirty="0"/>
              </a:p>
            </p:txBody>
          </p:sp>
        </p:grpSp>
        <p:sp>
          <p:nvSpPr>
            <p:cNvPr id="7" name="مربع نص 6"/>
            <p:cNvSpPr txBox="1"/>
            <p:nvPr/>
          </p:nvSpPr>
          <p:spPr>
            <a:xfrm>
              <a:off x="3357554" y="4494922"/>
              <a:ext cx="5891677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sz="3200" b="1" dirty="0">
                  <a:solidFill>
                    <a:srgbClr val="C00000"/>
                  </a:solidFill>
                </a:rPr>
                <a:t>  Aldehyde: </a:t>
              </a:r>
              <a:r>
                <a:rPr lang="en-US" sz="3200" b="1" dirty="0"/>
                <a:t>R</a:t>
              </a:r>
              <a:r>
                <a:rPr lang="en-US" sz="3200" b="1" baseline="30000" dirty="0"/>
                <a:t>1</a:t>
              </a:r>
              <a:r>
                <a:rPr lang="en-US" sz="3200" b="1" dirty="0"/>
                <a:t> = H, alkyl or aryl</a:t>
              </a:r>
            </a:p>
            <a:p>
              <a:pPr algn="l" rtl="0"/>
              <a:r>
                <a:rPr lang="en-US" sz="3200" b="1" dirty="0">
                  <a:solidFill>
                    <a:srgbClr val="C00000"/>
                  </a:solidFill>
                </a:rPr>
                <a:t>  Ketone:  </a:t>
              </a:r>
              <a:r>
                <a:rPr lang="en-US" sz="3200" b="1" dirty="0"/>
                <a:t>R</a:t>
              </a:r>
              <a:r>
                <a:rPr lang="en-US" sz="3200" b="1" baseline="30000" dirty="0"/>
                <a:t>1 </a:t>
              </a:r>
              <a:r>
                <a:rPr lang="en-US" sz="3200" b="1" dirty="0"/>
                <a:t>and R</a:t>
              </a:r>
              <a:r>
                <a:rPr lang="en-US" sz="3200" b="1" baseline="30000" dirty="0"/>
                <a:t>2</a:t>
              </a:r>
              <a:r>
                <a:rPr lang="en-US" sz="3200" b="1" dirty="0"/>
                <a:t> = alkyl or aryl </a:t>
              </a:r>
              <a:endParaRPr lang="en-GB" sz="32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7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18" name="مستطيل 17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142908" y="7141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Monosaccharides</a:t>
            </a:r>
            <a:r>
              <a:rPr lang="en-US" b="1" i="1" dirty="0">
                <a:solidFill>
                  <a:srgbClr val="C00000"/>
                </a:solidFill>
              </a:rPr>
              <a:t> </a:t>
            </a:r>
            <a:endParaRPr lang="en-GB" b="1" dirty="0"/>
          </a:p>
        </p:txBody>
      </p:sp>
      <p:sp>
        <p:nvSpPr>
          <p:cNvPr id="29" name="مربع نص 28"/>
          <p:cNvSpPr txBox="1"/>
          <p:nvPr/>
        </p:nvSpPr>
        <p:spPr>
          <a:xfrm>
            <a:off x="714348" y="5857892"/>
            <a:ext cx="30834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D-glucose</a:t>
            </a:r>
          </a:p>
          <a:p>
            <a:pPr algn="l" rtl="0"/>
            <a:r>
              <a:rPr lang="en-US" sz="2400" b="1" dirty="0">
                <a:solidFill>
                  <a:srgbClr val="002060"/>
                </a:solidFill>
              </a:rPr>
              <a:t>“</a:t>
            </a:r>
            <a:r>
              <a:rPr lang="en-US" sz="2400" b="1" dirty="0">
                <a:solidFill>
                  <a:srgbClr val="FF0000"/>
                </a:solidFill>
              </a:rPr>
              <a:t>grape or blood sugar</a:t>
            </a:r>
            <a:r>
              <a:rPr lang="en-US" sz="2400" b="1" dirty="0">
                <a:solidFill>
                  <a:srgbClr val="0000CC"/>
                </a:solidFill>
              </a:rPr>
              <a:t>”</a:t>
            </a:r>
            <a:endParaRPr lang="en-GB" sz="2400" b="1" dirty="0">
              <a:solidFill>
                <a:srgbClr val="0000CC"/>
              </a:solidFill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5958985" y="5896293"/>
            <a:ext cx="31136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D-fructose</a:t>
            </a:r>
          </a:p>
          <a:p>
            <a:pPr algn="ctr" rtl="0"/>
            <a:r>
              <a:rPr lang="en-US" sz="2400" b="1" dirty="0">
                <a:solidFill>
                  <a:srgbClr val="002060"/>
                </a:solidFill>
              </a:rPr>
              <a:t>“</a:t>
            </a:r>
            <a:r>
              <a:rPr lang="en-US" sz="2400" b="1" dirty="0">
                <a:solidFill>
                  <a:srgbClr val="FF0000"/>
                </a:solidFill>
              </a:rPr>
              <a:t>fruit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sugar</a:t>
            </a:r>
            <a:r>
              <a:rPr lang="en-US" sz="2400" b="1" dirty="0">
                <a:solidFill>
                  <a:srgbClr val="0000CC"/>
                </a:solidFill>
              </a:rPr>
              <a:t>”</a:t>
            </a:r>
            <a:endParaRPr lang="en-GB" sz="2400" b="1" dirty="0">
              <a:solidFill>
                <a:srgbClr val="0000CC"/>
              </a:solidFill>
            </a:endParaRPr>
          </a:p>
          <a:p>
            <a:pPr algn="l" rtl="0"/>
            <a:endParaRPr lang="en-US" sz="2400" b="1" dirty="0">
              <a:solidFill>
                <a:srgbClr val="002060"/>
              </a:solidFill>
            </a:endParaRPr>
          </a:p>
          <a:p>
            <a:endParaRPr lang="en-GB" sz="2400" b="1" dirty="0">
              <a:solidFill>
                <a:srgbClr val="002060"/>
              </a:solidFill>
            </a:endParaRPr>
          </a:p>
        </p:txBody>
      </p:sp>
      <p:grpSp>
        <p:nvGrpSpPr>
          <p:cNvPr id="117" name="مجموعة 116"/>
          <p:cNvGrpSpPr/>
          <p:nvPr/>
        </p:nvGrpSpPr>
        <p:grpSpPr>
          <a:xfrm>
            <a:off x="3500430" y="3571880"/>
            <a:ext cx="2571768" cy="571500"/>
            <a:chOff x="3500430" y="3571880"/>
            <a:chExt cx="2571768" cy="571500"/>
          </a:xfrm>
        </p:grpSpPr>
        <p:sp>
          <p:nvSpPr>
            <p:cNvPr id="44" name="Rectangle 7"/>
            <p:cNvSpPr>
              <a:spLocks noChangeArrowheads="1"/>
            </p:cNvSpPr>
            <p:nvPr/>
          </p:nvSpPr>
          <p:spPr bwMode="auto">
            <a:xfrm>
              <a:off x="3571868" y="3571880"/>
              <a:ext cx="2305050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sz="2000" b="1" dirty="0">
                  <a:solidFill>
                    <a:srgbClr val="000099"/>
                  </a:solidFill>
                </a:rPr>
                <a:t>Fischer projections</a:t>
              </a:r>
              <a:endParaRPr lang="en-US" sz="2000" b="1" dirty="0"/>
            </a:p>
          </p:txBody>
        </p:sp>
        <p:cxnSp>
          <p:nvCxnSpPr>
            <p:cNvPr id="46" name="رابط كسهم مستقيم 45"/>
            <p:cNvCxnSpPr/>
            <p:nvPr/>
          </p:nvCxnSpPr>
          <p:spPr>
            <a:xfrm>
              <a:off x="3500430" y="3998916"/>
              <a:ext cx="2571768" cy="1588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مربع نص 47"/>
          <p:cNvSpPr txBox="1"/>
          <p:nvPr/>
        </p:nvSpPr>
        <p:spPr>
          <a:xfrm>
            <a:off x="3500430" y="1467137"/>
            <a:ext cx="2158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Hexose C</a:t>
            </a:r>
            <a:r>
              <a:rPr lang="en-US" sz="2400" b="1" baseline="-25000" dirty="0"/>
              <a:t>6</a:t>
            </a:r>
            <a:r>
              <a:rPr lang="en-US" sz="2400" b="1" dirty="0"/>
              <a:t>H</a:t>
            </a:r>
            <a:r>
              <a:rPr lang="en-US" sz="2400" b="1" baseline="-25000" dirty="0"/>
              <a:t>12</a:t>
            </a:r>
            <a:r>
              <a:rPr lang="en-US" sz="2400" b="1" dirty="0"/>
              <a:t>O</a:t>
            </a:r>
            <a:r>
              <a:rPr lang="en-US" sz="2400" b="1" baseline="-25000" dirty="0"/>
              <a:t>6</a:t>
            </a:r>
            <a:endParaRPr lang="en-GB" sz="2400" b="1" baseline="-25000" dirty="0"/>
          </a:p>
        </p:txBody>
      </p:sp>
      <p:sp>
        <p:nvSpPr>
          <p:cNvPr id="35" name="مستطيل 34"/>
          <p:cNvSpPr/>
          <p:nvPr/>
        </p:nvSpPr>
        <p:spPr>
          <a:xfrm>
            <a:off x="7414742" y="2971344"/>
            <a:ext cx="714380" cy="35719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grpSp>
        <p:nvGrpSpPr>
          <p:cNvPr id="116" name="مجموعة 115"/>
          <p:cNvGrpSpPr/>
          <p:nvPr/>
        </p:nvGrpSpPr>
        <p:grpSpPr>
          <a:xfrm>
            <a:off x="6270497" y="2285992"/>
            <a:ext cx="2230593" cy="3370857"/>
            <a:chOff x="6341935" y="2285992"/>
            <a:chExt cx="2230593" cy="3370857"/>
          </a:xfrm>
        </p:grpSpPr>
        <p:grpSp>
          <p:nvGrpSpPr>
            <p:cNvPr id="115" name="مجموعة 114"/>
            <p:cNvGrpSpPr/>
            <p:nvPr/>
          </p:nvGrpSpPr>
          <p:grpSpPr>
            <a:xfrm>
              <a:off x="6341935" y="2285992"/>
              <a:ext cx="2230593" cy="3370857"/>
              <a:chOff x="6341935" y="2285992"/>
              <a:chExt cx="2230593" cy="3370857"/>
            </a:xfrm>
          </p:grpSpPr>
          <p:grpSp>
            <p:nvGrpSpPr>
              <p:cNvPr id="73" name="مجموعة 72"/>
              <p:cNvGrpSpPr/>
              <p:nvPr/>
            </p:nvGrpSpPr>
            <p:grpSpPr>
              <a:xfrm>
                <a:off x="7127834" y="2285992"/>
                <a:ext cx="373124" cy="3012538"/>
                <a:chOff x="6715140" y="2357430"/>
                <a:chExt cx="373124" cy="3012538"/>
              </a:xfrm>
            </p:grpSpPr>
            <p:grpSp>
              <p:nvGrpSpPr>
                <p:cNvPr id="24" name="مجموعة 23"/>
                <p:cNvGrpSpPr/>
                <p:nvPr/>
              </p:nvGrpSpPr>
              <p:grpSpPr>
                <a:xfrm>
                  <a:off x="6715140" y="2357430"/>
                  <a:ext cx="373124" cy="3012538"/>
                  <a:chOff x="5786446" y="2357430"/>
                  <a:chExt cx="373124" cy="3012538"/>
                </a:xfrm>
              </p:grpSpPr>
              <p:sp>
                <p:nvSpPr>
                  <p:cNvPr id="18" name="مربع نص 17"/>
                  <p:cNvSpPr txBox="1"/>
                  <p:nvPr/>
                </p:nvSpPr>
                <p:spPr>
                  <a:xfrm>
                    <a:off x="5786446" y="2357430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1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9" name="مربع نص 18"/>
                  <p:cNvSpPr txBox="1"/>
                  <p:nvPr/>
                </p:nvSpPr>
                <p:spPr>
                  <a:xfrm>
                    <a:off x="5841950" y="291679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2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20" name="مربع نص 19"/>
                  <p:cNvSpPr txBox="1"/>
                  <p:nvPr/>
                </p:nvSpPr>
                <p:spPr>
                  <a:xfrm>
                    <a:off x="5841950" y="3429000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3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21" name="مربع نص 20"/>
                  <p:cNvSpPr txBox="1"/>
                  <p:nvPr/>
                </p:nvSpPr>
                <p:spPr>
                  <a:xfrm>
                    <a:off x="5841950" y="4000504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4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23" name="مربع نص 22"/>
                  <p:cNvSpPr txBox="1"/>
                  <p:nvPr/>
                </p:nvSpPr>
                <p:spPr>
                  <a:xfrm>
                    <a:off x="5857884" y="5000636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6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</p:grpSp>
            <p:sp>
              <p:nvSpPr>
                <p:cNvPr id="31" name="مربع نص 30"/>
                <p:cNvSpPr txBox="1"/>
                <p:nvPr/>
              </p:nvSpPr>
              <p:spPr>
                <a:xfrm>
                  <a:off x="6770644" y="4559866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:r>
                    <a:rPr lang="en-US" b="1" dirty="0">
                      <a:solidFill>
                        <a:srgbClr val="C00000"/>
                      </a:solidFill>
                    </a:rPr>
                    <a:t>5</a:t>
                  </a:r>
                  <a:endParaRPr lang="en-GB" b="1" dirty="0">
                    <a:solidFill>
                      <a:srgbClr val="C00000"/>
                    </a:solidFill>
                  </a:endParaRPr>
                </a:p>
              </p:txBody>
            </p:sp>
          </p:grpSp>
          <p:sp>
            <p:nvSpPr>
              <p:cNvPr id="60" name="مربع نص 59"/>
              <p:cNvSpPr txBox="1"/>
              <p:nvPr/>
            </p:nvSpPr>
            <p:spPr>
              <a:xfrm>
                <a:off x="7844779" y="3942337"/>
                <a:ext cx="71365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3200" dirty="0"/>
                  <a:t>OH</a:t>
                </a:r>
                <a:endParaRPr lang="en-GB" sz="3200" dirty="0"/>
              </a:p>
            </p:txBody>
          </p:sp>
          <p:grpSp>
            <p:nvGrpSpPr>
              <p:cNvPr id="114" name="مجموعة 113"/>
              <p:cNvGrpSpPr/>
              <p:nvPr/>
            </p:nvGrpSpPr>
            <p:grpSpPr>
              <a:xfrm>
                <a:off x="6341935" y="2314128"/>
                <a:ext cx="2230593" cy="3342721"/>
                <a:chOff x="6341935" y="2314128"/>
                <a:chExt cx="2230593" cy="3342721"/>
              </a:xfrm>
            </p:grpSpPr>
            <p:grpSp>
              <p:nvGrpSpPr>
                <p:cNvPr id="112" name="مجموعة 111"/>
                <p:cNvGrpSpPr/>
                <p:nvPr/>
              </p:nvGrpSpPr>
              <p:grpSpPr>
                <a:xfrm>
                  <a:off x="6341935" y="2786852"/>
                  <a:ext cx="2228748" cy="2428098"/>
                  <a:chOff x="6341935" y="2786852"/>
                  <a:chExt cx="2228748" cy="2428098"/>
                </a:xfrm>
              </p:grpSpPr>
              <p:cxnSp>
                <p:nvCxnSpPr>
                  <p:cNvPr id="47" name="رابط مستقيم 46"/>
                  <p:cNvCxnSpPr/>
                  <p:nvPr/>
                </p:nvCxnSpPr>
                <p:spPr>
                  <a:xfrm>
                    <a:off x="7029028" y="4812870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5" name="مجموعة 64"/>
                  <p:cNvGrpSpPr/>
                  <p:nvPr/>
                </p:nvGrpSpPr>
                <p:grpSpPr>
                  <a:xfrm>
                    <a:off x="6341935" y="3370833"/>
                    <a:ext cx="2228748" cy="1721935"/>
                    <a:chOff x="3884931" y="3429000"/>
                    <a:chExt cx="2228748" cy="1721935"/>
                  </a:xfrm>
                </p:grpSpPr>
                <p:sp>
                  <p:nvSpPr>
                    <p:cNvPr id="59" name="مربع نص 58"/>
                    <p:cNvSpPr txBox="1"/>
                    <p:nvPr/>
                  </p:nvSpPr>
                  <p:spPr>
                    <a:xfrm>
                      <a:off x="5400022" y="4558737"/>
                      <a:ext cx="713657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3200" dirty="0"/>
                        <a:t>OH</a:t>
                      </a:r>
                      <a:endParaRPr lang="en-GB" sz="3200" dirty="0"/>
                    </a:p>
                  </p:txBody>
                </p:sp>
                <p:sp>
                  <p:nvSpPr>
                    <p:cNvPr id="61" name="مربع نص 60"/>
                    <p:cNvSpPr txBox="1"/>
                    <p:nvPr/>
                  </p:nvSpPr>
                  <p:spPr>
                    <a:xfrm>
                      <a:off x="5416738" y="3429000"/>
                      <a:ext cx="441146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3200" dirty="0"/>
                        <a:t>H</a:t>
                      </a:r>
                      <a:endParaRPr lang="en-GB" sz="3200" dirty="0"/>
                    </a:p>
                  </p:txBody>
                </p:sp>
                <p:sp>
                  <p:nvSpPr>
                    <p:cNvPr id="62" name="مربع نص 61"/>
                    <p:cNvSpPr txBox="1"/>
                    <p:nvPr/>
                  </p:nvSpPr>
                  <p:spPr>
                    <a:xfrm>
                      <a:off x="3884931" y="3429000"/>
                      <a:ext cx="713657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3200" dirty="0"/>
                        <a:t>OH</a:t>
                      </a:r>
                      <a:endParaRPr lang="en-GB" sz="3200" dirty="0"/>
                    </a:p>
                  </p:txBody>
                </p:sp>
                <p:sp>
                  <p:nvSpPr>
                    <p:cNvPr id="63" name="مربع نص 62"/>
                    <p:cNvSpPr txBox="1"/>
                    <p:nvPr/>
                  </p:nvSpPr>
                  <p:spPr>
                    <a:xfrm>
                      <a:off x="4216360" y="3987233"/>
                      <a:ext cx="441146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3200" dirty="0"/>
                        <a:t>H</a:t>
                      </a:r>
                      <a:endParaRPr lang="en-GB" sz="3200" dirty="0"/>
                    </a:p>
                  </p:txBody>
                </p:sp>
                <p:sp>
                  <p:nvSpPr>
                    <p:cNvPr id="64" name="مربع نص 63"/>
                    <p:cNvSpPr txBox="1"/>
                    <p:nvPr/>
                  </p:nvSpPr>
                  <p:spPr>
                    <a:xfrm>
                      <a:off x="4217458" y="4566160"/>
                      <a:ext cx="441146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3200" dirty="0"/>
                        <a:t>H</a:t>
                      </a:r>
                      <a:endParaRPr lang="en-GB" sz="3200" dirty="0"/>
                    </a:p>
                  </p:txBody>
                </p:sp>
              </p:grpSp>
              <p:cxnSp>
                <p:nvCxnSpPr>
                  <p:cNvPr id="38" name="رابط مستقيم 37"/>
                  <p:cNvCxnSpPr/>
                  <p:nvPr/>
                </p:nvCxnSpPr>
                <p:spPr>
                  <a:xfrm rot="5400000">
                    <a:off x="6244377" y="4000107"/>
                    <a:ext cx="2428098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رابط مستقيم 42"/>
                  <p:cNvCxnSpPr/>
                  <p:nvPr/>
                </p:nvCxnSpPr>
                <p:spPr>
                  <a:xfrm>
                    <a:off x="7029004" y="3713164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رابط مستقيم 44"/>
                  <p:cNvCxnSpPr/>
                  <p:nvPr/>
                </p:nvCxnSpPr>
                <p:spPr>
                  <a:xfrm>
                    <a:off x="7029004" y="4284668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6" name="مربع نص 55"/>
                <p:cNvSpPr txBox="1"/>
                <p:nvPr/>
              </p:nvSpPr>
              <p:spPr>
                <a:xfrm>
                  <a:off x="7243295" y="2314128"/>
                  <a:ext cx="1329210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:r>
                    <a:rPr lang="en-US" sz="3200" dirty="0"/>
                    <a:t>CH</a:t>
                  </a:r>
                  <a:r>
                    <a:rPr lang="en-US" sz="3200" b="1" baseline="-25000" dirty="0"/>
                    <a:t>2</a:t>
                  </a:r>
                  <a:r>
                    <a:rPr lang="en-US" sz="3200" dirty="0"/>
                    <a:t>OH</a:t>
                  </a:r>
                  <a:endParaRPr lang="en-GB" sz="3200" dirty="0"/>
                </a:p>
              </p:txBody>
            </p:sp>
            <p:sp>
              <p:nvSpPr>
                <p:cNvPr id="57" name="مربع نص 56"/>
                <p:cNvSpPr txBox="1"/>
                <p:nvPr/>
              </p:nvSpPr>
              <p:spPr>
                <a:xfrm>
                  <a:off x="7243318" y="5072074"/>
                  <a:ext cx="1329210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:r>
                    <a:rPr lang="en-US" sz="3200" dirty="0"/>
                    <a:t>CH</a:t>
                  </a:r>
                  <a:r>
                    <a:rPr lang="en-US" sz="3200" b="1" baseline="-25000" dirty="0"/>
                    <a:t>2</a:t>
                  </a:r>
                  <a:r>
                    <a:rPr lang="en-US" sz="3200" dirty="0"/>
                    <a:t>OH</a:t>
                  </a:r>
                  <a:endParaRPr lang="en-GB" sz="3200" dirty="0"/>
                </a:p>
              </p:txBody>
            </p:sp>
          </p:grpSp>
        </p:grpSp>
        <p:grpSp>
          <p:nvGrpSpPr>
            <p:cNvPr id="66" name="مجموعة 65"/>
            <p:cNvGrpSpPr/>
            <p:nvPr/>
          </p:nvGrpSpPr>
          <p:grpSpPr>
            <a:xfrm>
              <a:off x="7444034" y="3115112"/>
              <a:ext cx="430976" cy="99574"/>
              <a:chOff x="4998280" y="3115112"/>
              <a:chExt cx="430976" cy="99574"/>
            </a:xfrm>
          </p:grpSpPr>
          <p:cxnSp>
            <p:nvCxnSpPr>
              <p:cNvPr id="49" name="رابط مستقيم 48"/>
              <p:cNvCxnSpPr/>
              <p:nvPr/>
            </p:nvCxnSpPr>
            <p:spPr>
              <a:xfrm>
                <a:off x="5000628" y="3213098"/>
                <a:ext cx="428628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رابط مستقيم 50"/>
              <p:cNvCxnSpPr/>
              <p:nvPr/>
            </p:nvCxnSpPr>
            <p:spPr>
              <a:xfrm>
                <a:off x="4998280" y="3115112"/>
                <a:ext cx="428628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" name="مربع نص 66"/>
            <p:cNvSpPr txBox="1"/>
            <p:nvPr/>
          </p:nvSpPr>
          <p:spPr>
            <a:xfrm>
              <a:off x="7829600" y="2857496"/>
              <a:ext cx="45717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O</a:t>
              </a:r>
              <a:endParaRPr lang="en-GB" sz="3200" dirty="0"/>
            </a:p>
          </p:txBody>
        </p:sp>
      </p:grpSp>
      <p:sp>
        <p:nvSpPr>
          <p:cNvPr id="85" name="مستطيل 84"/>
          <p:cNvSpPr/>
          <p:nvPr/>
        </p:nvSpPr>
        <p:spPr>
          <a:xfrm rot="12775553">
            <a:off x="1372530" y="2146350"/>
            <a:ext cx="823476" cy="4522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grpSp>
        <p:nvGrpSpPr>
          <p:cNvPr id="134" name="مجموعة 133"/>
          <p:cNvGrpSpPr/>
          <p:nvPr/>
        </p:nvGrpSpPr>
        <p:grpSpPr>
          <a:xfrm>
            <a:off x="1000100" y="2003566"/>
            <a:ext cx="2227960" cy="3653283"/>
            <a:chOff x="1000100" y="2003566"/>
            <a:chExt cx="2227960" cy="3653283"/>
          </a:xfrm>
        </p:grpSpPr>
        <p:cxnSp>
          <p:nvCxnSpPr>
            <p:cNvPr id="148" name="رابط مستقيم 147"/>
            <p:cNvCxnSpPr/>
            <p:nvPr/>
          </p:nvCxnSpPr>
          <p:spPr>
            <a:xfrm rot="10800000">
              <a:off x="1857357" y="2357431"/>
              <a:ext cx="381823" cy="21025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4" name="مجموعة 103"/>
            <p:cNvGrpSpPr/>
            <p:nvPr/>
          </p:nvGrpSpPr>
          <p:grpSpPr>
            <a:xfrm>
              <a:off x="1000100" y="2003566"/>
              <a:ext cx="2227960" cy="3653283"/>
              <a:chOff x="1000100" y="2003566"/>
              <a:chExt cx="2227960" cy="3653283"/>
            </a:xfrm>
          </p:grpSpPr>
          <p:grpSp>
            <p:nvGrpSpPr>
              <p:cNvPr id="92" name="مجموعة 91"/>
              <p:cNvGrpSpPr/>
              <p:nvPr/>
            </p:nvGrpSpPr>
            <p:grpSpPr>
              <a:xfrm>
                <a:off x="1471912" y="2003566"/>
                <a:ext cx="683794" cy="584775"/>
                <a:chOff x="1471912" y="2003566"/>
                <a:chExt cx="683794" cy="584775"/>
              </a:xfrm>
            </p:grpSpPr>
            <p:cxnSp>
              <p:nvCxnSpPr>
                <p:cNvPr id="90" name="رابط مستقيم 89"/>
                <p:cNvCxnSpPr/>
                <p:nvPr/>
              </p:nvCxnSpPr>
              <p:spPr>
                <a:xfrm rot="12576756">
                  <a:off x="1727078" y="2558292"/>
                  <a:ext cx="428628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8" name="مربع نص 87"/>
                <p:cNvSpPr txBox="1"/>
                <p:nvPr/>
              </p:nvSpPr>
              <p:spPr>
                <a:xfrm rot="12576756">
                  <a:off x="1471912" y="2003566"/>
                  <a:ext cx="457176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:r>
                    <a:rPr lang="en-US" sz="3200" dirty="0"/>
                    <a:t>O</a:t>
                  </a:r>
                  <a:endParaRPr lang="en-GB" sz="3200" dirty="0"/>
                </a:p>
              </p:txBody>
            </p:sp>
          </p:grpSp>
          <p:sp>
            <p:nvSpPr>
              <p:cNvPr id="160" name="مربع نص 159"/>
              <p:cNvSpPr txBox="1"/>
              <p:nvPr/>
            </p:nvSpPr>
            <p:spPr>
              <a:xfrm>
                <a:off x="2460196" y="2058407"/>
                <a:ext cx="44114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3200" dirty="0"/>
                  <a:t>H</a:t>
                </a:r>
                <a:endParaRPr lang="en-GB" sz="3200" dirty="0"/>
              </a:p>
            </p:txBody>
          </p:sp>
          <p:grpSp>
            <p:nvGrpSpPr>
              <p:cNvPr id="91" name="مجموعة 90"/>
              <p:cNvGrpSpPr/>
              <p:nvPr/>
            </p:nvGrpSpPr>
            <p:grpSpPr>
              <a:xfrm>
                <a:off x="1000100" y="2357430"/>
                <a:ext cx="2227960" cy="3299419"/>
                <a:chOff x="1000100" y="2357430"/>
                <a:chExt cx="2227960" cy="3299419"/>
              </a:xfrm>
            </p:grpSpPr>
            <p:grpSp>
              <p:nvGrpSpPr>
                <p:cNvPr id="89" name="مجموعة 88"/>
                <p:cNvGrpSpPr/>
                <p:nvPr/>
              </p:nvGrpSpPr>
              <p:grpSpPr>
                <a:xfrm>
                  <a:off x="1000100" y="2357430"/>
                  <a:ext cx="2227960" cy="3299419"/>
                  <a:chOff x="1059572" y="2357430"/>
                  <a:chExt cx="2227960" cy="3299419"/>
                </a:xfrm>
              </p:grpSpPr>
              <p:cxnSp>
                <p:nvCxnSpPr>
                  <p:cNvPr id="78" name="رابط مستقيم 77"/>
                  <p:cNvCxnSpPr/>
                  <p:nvPr/>
                </p:nvCxnSpPr>
                <p:spPr>
                  <a:xfrm>
                    <a:off x="1718083" y="4812870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0" name="مربع نص 79"/>
                  <p:cNvSpPr txBox="1"/>
                  <p:nvPr/>
                </p:nvSpPr>
                <p:spPr>
                  <a:xfrm>
                    <a:off x="2560216" y="3929066"/>
                    <a:ext cx="71365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OH</a:t>
                    </a:r>
                    <a:endParaRPr lang="en-GB" sz="3200" dirty="0"/>
                  </a:p>
                </p:txBody>
              </p:sp>
              <p:sp>
                <p:nvSpPr>
                  <p:cNvPr id="97" name="مربع نص 96"/>
                  <p:cNvSpPr txBox="1"/>
                  <p:nvPr/>
                </p:nvSpPr>
                <p:spPr>
                  <a:xfrm>
                    <a:off x="2572459" y="4487299"/>
                    <a:ext cx="71365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OH</a:t>
                    </a:r>
                    <a:endParaRPr lang="en-GB" sz="3200" dirty="0"/>
                  </a:p>
                </p:txBody>
              </p:sp>
              <p:sp>
                <p:nvSpPr>
                  <p:cNvPr id="98" name="مربع نص 97"/>
                  <p:cNvSpPr txBox="1"/>
                  <p:nvPr/>
                </p:nvSpPr>
                <p:spPr>
                  <a:xfrm>
                    <a:off x="2577311" y="3357562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H</a:t>
                    </a:r>
                    <a:endParaRPr lang="en-GB" sz="3200" dirty="0"/>
                  </a:p>
                </p:txBody>
              </p:sp>
              <p:sp>
                <p:nvSpPr>
                  <p:cNvPr id="99" name="مربع نص 98"/>
                  <p:cNvSpPr txBox="1"/>
                  <p:nvPr/>
                </p:nvSpPr>
                <p:spPr>
                  <a:xfrm>
                    <a:off x="1059572" y="3429000"/>
                    <a:ext cx="71365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OH</a:t>
                    </a:r>
                    <a:endParaRPr lang="en-GB" sz="3200" dirty="0"/>
                  </a:p>
                </p:txBody>
              </p:sp>
              <p:sp>
                <p:nvSpPr>
                  <p:cNvPr id="100" name="مربع نص 99"/>
                  <p:cNvSpPr txBox="1"/>
                  <p:nvPr/>
                </p:nvSpPr>
                <p:spPr>
                  <a:xfrm>
                    <a:off x="1333252" y="3987233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H</a:t>
                    </a:r>
                    <a:endParaRPr lang="en-GB" sz="3200" dirty="0"/>
                  </a:p>
                </p:txBody>
              </p:sp>
              <p:sp>
                <p:nvSpPr>
                  <p:cNvPr id="101" name="مربع نص 100"/>
                  <p:cNvSpPr txBox="1"/>
                  <p:nvPr/>
                </p:nvSpPr>
                <p:spPr>
                  <a:xfrm>
                    <a:off x="1331256" y="4500570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H</a:t>
                    </a:r>
                    <a:endParaRPr lang="en-GB" sz="3200" dirty="0"/>
                  </a:p>
                </p:txBody>
              </p:sp>
              <p:cxnSp>
                <p:nvCxnSpPr>
                  <p:cNvPr id="95" name="رابط مستقيم 94"/>
                  <p:cNvCxnSpPr/>
                  <p:nvPr/>
                </p:nvCxnSpPr>
                <p:spPr>
                  <a:xfrm>
                    <a:off x="1718059" y="3713164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رابط مستقيم 95"/>
                  <p:cNvCxnSpPr/>
                  <p:nvPr/>
                </p:nvCxnSpPr>
                <p:spPr>
                  <a:xfrm>
                    <a:off x="1718059" y="4284668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3" name="مربع نص 92"/>
                  <p:cNvSpPr txBox="1"/>
                  <p:nvPr/>
                </p:nvSpPr>
                <p:spPr>
                  <a:xfrm>
                    <a:off x="1946887" y="5072074"/>
                    <a:ext cx="1329210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CH</a:t>
                    </a:r>
                    <a:r>
                      <a:rPr lang="en-US" sz="3200" b="1" baseline="-25000" dirty="0"/>
                      <a:t>2</a:t>
                    </a:r>
                    <a:r>
                      <a:rPr lang="en-US" sz="3200" dirty="0"/>
                      <a:t>OH</a:t>
                    </a:r>
                    <a:endParaRPr lang="en-GB" sz="3200" dirty="0"/>
                  </a:p>
                </p:txBody>
              </p:sp>
              <p:cxnSp>
                <p:nvCxnSpPr>
                  <p:cNvPr id="109" name="رابط مستقيم 108"/>
                  <p:cNvCxnSpPr/>
                  <p:nvPr/>
                </p:nvCxnSpPr>
                <p:spPr>
                  <a:xfrm>
                    <a:off x="1730856" y="3214686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0" name="مربع نص 109"/>
                  <p:cNvSpPr txBox="1"/>
                  <p:nvPr/>
                </p:nvSpPr>
                <p:spPr>
                  <a:xfrm>
                    <a:off x="2573875" y="2928934"/>
                    <a:ext cx="71365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OH</a:t>
                    </a:r>
                    <a:endParaRPr lang="en-GB" sz="3200" dirty="0"/>
                  </a:p>
                </p:txBody>
              </p:sp>
              <p:sp>
                <p:nvSpPr>
                  <p:cNvPr id="111" name="مربع نص 110"/>
                  <p:cNvSpPr txBox="1"/>
                  <p:nvPr/>
                </p:nvSpPr>
                <p:spPr>
                  <a:xfrm>
                    <a:off x="1331256" y="2915663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H</a:t>
                    </a:r>
                    <a:endParaRPr lang="en-GB" sz="3200" dirty="0"/>
                  </a:p>
                </p:txBody>
              </p:sp>
              <p:cxnSp>
                <p:nvCxnSpPr>
                  <p:cNvPr id="113" name="رابط مستقيم 112"/>
                  <p:cNvCxnSpPr/>
                  <p:nvPr/>
                </p:nvCxnSpPr>
                <p:spPr>
                  <a:xfrm rot="10800000" flipV="1">
                    <a:off x="2183064" y="2357430"/>
                    <a:ext cx="348124" cy="29872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رابط مستقيم 93"/>
                  <p:cNvCxnSpPr/>
                  <p:nvPr/>
                </p:nvCxnSpPr>
                <p:spPr>
                  <a:xfrm rot="5400000">
                    <a:off x="873874" y="3915411"/>
                    <a:ext cx="2571768" cy="2731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7" name="مجموعة 86"/>
                <p:cNvGrpSpPr/>
                <p:nvPr/>
              </p:nvGrpSpPr>
              <p:grpSpPr>
                <a:xfrm>
                  <a:off x="2057156" y="2571744"/>
                  <a:ext cx="330920" cy="2726786"/>
                  <a:chOff x="2312254" y="2571744"/>
                  <a:chExt cx="330920" cy="2726786"/>
                </a:xfrm>
              </p:grpSpPr>
              <p:sp>
                <p:nvSpPr>
                  <p:cNvPr id="105" name="مربع نص 104"/>
                  <p:cNvSpPr txBox="1"/>
                  <p:nvPr/>
                </p:nvSpPr>
                <p:spPr>
                  <a:xfrm>
                    <a:off x="2339622" y="2887558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2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06" name="مربع نص 105"/>
                  <p:cNvSpPr txBox="1"/>
                  <p:nvPr/>
                </p:nvSpPr>
                <p:spPr>
                  <a:xfrm>
                    <a:off x="2339622" y="3399766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3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07" name="مربع نص 106"/>
                  <p:cNvSpPr txBox="1"/>
                  <p:nvPr/>
                </p:nvSpPr>
                <p:spPr>
                  <a:xfrm>
                    <a:off x="2339622" y="3971270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4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08" name="مربع نص 107"/>
                  <p:cNvSpPr txBox="1"/>
                  <p:nvPr/>
                </p:nvSpPr>
                <p:spPr>
                  <a:xfrm>
                    <a:off x="2327420" y="4929198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6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03" name="مربع نص 102"/>
                  <p:cNvSpPr txBox="1"/>
                  <p:nvPr/>
                </p:nvSpPr>
                <p:spPr>
                  <a:xfrm>
                    <a:off x="2312254" y="453063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5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61" name="مربع نص 160"/>
                  <p:cNvSpPr txBox="1"/>
                  <p:nvPr/>
                </p:nvSpPr>
                <p:spPr>
                  <a:xfrm>
                    <a:off x="2341488" y="2571744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1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72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74" name="مستطيل 73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مربع نص 74"/>
          <p:cNvSpPr txBox="1"/>
          <p:nvPr/>
        </p:nvSpPr>
        <p:spPr>
          <a:xfrm rot="16200000">
            <a:off x="-1277196" y="3455422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cs typeface="+mj-cs"/>
              </a:rPr>
              <a:t>Hexoaldose</a:t>
            </a:r>
            <a:r>
              <a:rPr lang="en-US" sz="2800" b="1" dirty="0">
                <a:solidFill>
                  <a:srgbClr val="C00000"/>
                </a:solidFill>
                <a:cs typeface="+mj-cs"/>
              </a:rPr>
              <a:t>\</a:t>
            </a:r>
            <a:r>
              <a:rPr lang="en-US" sz="2800" b="1" dirty="0" err="1">
                <a:solidFill>
                  <a:srgbClr val="C00000"/>
                </a:solidFill>
                <a:cs typeface="+mj-cs"/>
              </a:rPr>
              <a:t>Aldohexose</a:t>
            </a:r>
            <a:endParaRPr lang="en-US" sz="2800" b="1" dirty="0">
              <a:solidFill>
                <a:srgbClr val="C00000"/>
              </a:solidFill>
              <a:cs typeface="+mj-cs"/>
            </a:endParaRPr>
          </a:p>
        </p:txBody>
      </p:sp>
      <p:sp>
        <p:nvSpPr>
          <p:cNvPr id="76" name="مربع نص 75"/>
          <p:cNvSpPr txBox="1"/>
          <p:nvPr/>
        </p:nvSpPr>
        <p:spPr>
          <a:xfrm rot="5400000">
            <a:off x="6686654" y="3671446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cs typeface="+mj-cs"/>
              </a:rPr>
              <a:t>Hexoketose</a:t>
            </a:r>
            <a:r>
              <a:rPr lang="en-US" sz="2800" b="1" dirty="0">
                <a:solidFill>
                  <a:srgbClr val="C00000"/>
                </a:solidFill>
                <a:cs typeface="+mj-cs"/>
              </a:rPr>
              <a:t>\Ketohexose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85" grpId="0" animBg="1"/>
      <p:bldP spid="75" grpId="0"/>
      <p:bldP spid="7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32" y="71414"/>
            <a:ext cx="8229600" cy="1143000"/>
          </a:xfrm>
        </p:spPr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Isomerization </a:t>
            </a:r>
            <a:r>
              <a:rPr lang="en-US" dirty="0">
                <a:solidFill>
                  <a:srgbClr val="C00000"/>
                </a:solidFill>
              </a:rPr>
              <a:t> </a:t>
            </a:r>
            <a:endParaRPr lang="ar-JO" dirty="0">
              <a:solidFill>
                <a:srgbClr val="C0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00034" y="1357298"/>
            <a:ext cx="8858312" cy="5500726"/>
          </a:xfrm>
        </p:spPr>
        <p:txBody>
          <a:bodyPr>
            <a:norm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Isomers: are molecules with same molecular </a:t>
            </a:r>
          </a:p>
          <a:p>
            <a:pPr algn="l" rtl="0">
              <a:buNone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  formula but different chemical structures</a:t>
            </a:r>
          </a:p>
          <a:p>
            <a:pPr algn="l" rtl="0"/>
            <a:endParaRPr lang="en-US" sz="800" dirty="0">
              <a:latin typeface="Arial" pitchFamily="34" charset="0"/>
              <a:cs typeface="Arial" pitchFamily="34" charset="0"/>
            </a:endParaRPr>
          </a:p>
          <a:p>
            <a:pPr marL="914400" lvl="1" indent="-457200" algn="l" rtl="0">
              <a:buFont typeface="+mj-lt"/>
              <a:buAutoNum type="arabicPeriod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Constitutional (structural) isomers: atoms  and functional groups bind together in different ways (e.g. glucose and fructose)</a:t>
            </a:r>
          </a:p>
          <a:p>
            <a:pPr lvl="1" algn="l" rtl="0"/>
            <a:endParaRPr lang="en-US" sz="800" dirty="0">
              <a:latin typeface="Arial" pitchFamily="34" charset="0"/>
              <a:cs typeface="Arial" pitchFamily="34" charset="0"/>
            </a:endParaRPr>
          </a:p>
          <a:p>
            <a:pPr lvl="1" algn="l" rtl="0">
              <a:buNone/>
            </a:pPr>
            <a:endParaRPr lang="en-US" sz="2400" dirty="0"/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مستطيل 34">
            <a:extLst>
              <a:ext uri="{FF2B5EF4-FFF2-40B4-BE49-F238E27FC236}">
                <a16:creationId xmlns:a16="http://schemas.microsoft.com/office/drawing/2014/main" id="{A39AEE22-3A32-F341-A44D-D2B663D2694A}"/>
              </a:ext>
            </a:extLst>
          </p:cNvPr>
          <p:cNvSpPr/>
          <p:nvPr/>
        </p:nvSpPr>
        <p:spPr>
          <a:xfrm>
            <a:off x="7497712" y="4511970"/>
            <a:ext cx="714380" cy="35719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b="1" dirty="0"/>
          </a:p>
        </p:txBody>
      </p:sp>
      <p:sp>
        <p:nvSpPr>
          <p:cNvPr id="75" name="مستطيل 84">
            <a:extLst>
              <a:ext uri="{FF2B5EF4-FFF2-40B4-BE49-F238E27FC236}">
                <a16:creationId xmlns:a16="http://schemas.microsoft.com/office/drawing/2014/main" id="{78E49C8B-87BC-6B42-B6E5-F2A86F8127D2}"/>
              </a:ext>
            </a:extLst>
          </p:cNvPr>
          <p:cNvSpPr/>
          <p:nvPr/>
        </p:nvSpPr>
        <p:spPr>
          <a:xfrm rot="13389074">
            <a:off x="1451482" y="3957743"/>
            <a:ext cx="661726" cy="42584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b="1" dirty="0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73B4827-38D7-1847-9010-147353EDF001}"/>
              </a:ext>
            </a:extLst>
          </p:cNvPr>
          <p:cNvGrpSpPr/>
          <p:nvPr/>
        </p:nvGrpSpPr>
        <p:grpSpPr>
          <a:xfrm>
            <a:off x="581943" y="3789040"/>
            <a:ext cx="8502754" cy="3143681"/>
            <a:chOff x="581943" y="3645024"/>
            <a:chExt cx="8502754" cy="3143681"/>
          </a:xfrm>
        </p:grpSpPr>
        <p:sp>
          <p:nvSpPr>
            <p:cNvPr id="7" name="مربع نص 28">
              <a:extLst>
                <a:ext uri="{FF2B5EF4-FFF2-40B4-BE49-F238E27FC236}">
                  <a16:creationId xmlns:a16="http://schemas.microsoft.com/office/drawing/2014/main" id="{87E5BFD9-5E1D-E349-B173-9AA0F15E7CDC}"/>
                </a:ext>
              </a:extLst>
            </p:cNvPr>
            <p:cNvSpPr txBox="1"/>
            <p:nvPr/>
          </p:nvSpPr>
          <p:spPr>
            <a:xfrm rot="16200000">
              <a:off x="97612" y="4777427"/>
              <a:ext cx="14303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D-glucose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B0A96D4-E4FE-9D42-A8BB-7FB508D0260C}"/>
                </a:ext>
              </a:extLst>
            </p:cNvPr>
            <p:cNvGrpSpPr/>
            <p:nvPr/>
          </p:nvGrpSpPr>
          <p:grpSpPr>
            <a:xfrm>
              <a:off x="1043608" y="3645024"/>
              <a:ext cx="8041089" cy="3143681"/>
              <a:chOff x="899592" y="3645024"/>
              <a:chExt cx="8041089" cy="3143681"/>
            </a:xfrm>
          </p:grpSpPr>
          <p:sp>
            <p:nvSpPr>
              <p:cNvPr id="8" name="مربع نص 29">
                <a:extLst>
                  <a:ext uri="{FF2B5EF4-FFF2-40B4-BE49-F238E27FC236}">
                    <a16:creationId xmlns:a16="http://schemas.microsoft.com/office/drawing/2014/main" id="{8BFA3128-6404-7641-9555-8880DB3E7A75}"/>
                  </a:ext>
                </a:extLst>
              </p:cNvPr>
              <p:cNvSpPr txBox="1"/>
              <p:nvPr/>
            </p:nvSpPr>
            <p:spPr>
              <a:xfrm rot="5400000">
                <a:off x="6768676" y="4616700"/>
                <a:ext cx="314368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002060"/>
                    </a:solidFill>
                  </a:rPr>
                  <a:t>D-fructose</a:t>
                </a:r>
              </a:p>
              <a:p>
                <a:pPr algn="l" rtl="0"/>
                <a:endParaRPr lang="en-US" sz="2400" b="1" dirty="0">
                  <a:solidFill>
                    <a:srgbClr val="002060"/>
                  </a:solidFill>
                </a:endParaRPr>
              </a:p>
              <a:p>
                <a:endParaRPr lang="en-GB" sz="2400" b="1" dirty="0">
                  <a:solidFill>
                    <a:srgbClr val="002060"/>
                  </a:solidFill>
                </a:endParaRPr>
              </a:p>
            </p:txBody>
          </p:sp>
          <p:grpSp>
            <p:nvGrpSpPr>
              <p:cNvPr id="9" name="مجموعة 116">
                <a:extLst>
                  <a:ext uri="{FF2B5EF4-FFF2-40B4-BE49-F238E27FC236}">
                    <a16:creationId xmlns:a16="http://schemas.microsoft.com/office/drawing/2014/main" id="{0BC3AF78-5720-2049-AAD0-C45539C16DF4}"/>
                  </a:ext>
                </a:extLst>
              </p:cNvPr>
              <p:cNvGrpSpPr/>
              <p:nvPr/>
            </p:nvGrpSpPr>
            <p:grpSpPr>
              <a:xfrm>
                <a:off x="3500430" y="4437112"/>
                <a:ext cx="2571768" cy="571500"/>
                <a:chOff x="3500430" y="3495308"/>
                <a:chExt cx="2571768" cy="571500"/>
              </a:xfrm>
            </p:grpSpPr>
            <p:sp>
              <p:nvSpPr>
                <p:cNvPr id="10" name="Rectangle 7">
                  <a:extLst>
                    <a:ext uri="{FF2B5EF4-FFF2-40B4-BE49-F238E27FC236}">
                      <a16:creationId xmlns:a16="http://schemas.microsoft.com/office/drawing/2014/main" id="{D59735CB-D900-A543-A4BB-2831ED14C4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35102" y="3495308"/>
                  <a:ext cx="2305050" cy="571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 sz="2400" b="1" dirty="0">
                      <a:solidFill>
                        <a:srgbClr val="0000CC"/>
                      </a:solidFill>
                    </a:rPr>
                    <a:t>Hexoses C</a:t>
                  </a:r>
                  <a:r>
                    <a:rPr lang="en-US" sz="2400" b="1" baseline="-25000" dirty="0">
                      <a:solidFill>
                        <a:srgbClr val="0000CC"/>
                      </a:solidFill>
                    </a:rPr>
                    <a:t>6</a:t>
                  </a:r>
                  <a:r>
                    <a:rPr lang="en-US" sz="2400" b="1" dirty="0">
                      <a:solidFill>
                        <a:srgbClr val="0000CC"/>
                      </a:solidFill>
                    </a:rPr>
                    <a:t>H</a:t>
                  </a:r>
                  <a:r>
                    <a:rPr lang="en-US" sz="2400" b="1" baseline="-25000" dirty="0">
                      <a:solidFill>
                        <a:srgbClr val="0000CC"/>
                      </a:solidFill>
                    </a:rPr>
                    <a:t>12</a:t>
                  </a:r>
                  <a:r>
                    <a:rPr lang="en-US" sz="2400" b="1" dirty="0">
                      <a:solidFill>
                        <a:srgbClr val="0000CC"/>
                      </a:solidFill>
                    </a:rPr>
                    <a:t>O</a:t>
                  </a:r>
                  <a:r>
                    <a:rPr lang="en-US" sz="2400" b="1" baseline="-25000" dirty="0">
                      <a:solidFill>
                        <a:srgbClr val="0000CC"/>
                      </a:solidFill>
                    </a:rPr>
                    <a:t>6</a:t>
                  </a:r>
                  <a:endParaRPr lang="en-US" sz="2400" b="1" dirty="0">
                    <a:solidFill>
                      <a:srgbClr val="0000CC"/>
                    </a:solidFill>
                  </a:endParaRPr>
                </a:p>
              </p:txBody>
            </p:sp>
            <p:cxnSp>
              <p:nvCxnSpPr>
                <p:cNvPr id="11" name="رابط كسهم مستقيم 45">
                  <a:extLst>
                    <a:ext uri="{FF2B5EF4-FFF2-40B4-BE49-F238E27FC236}">
                      <a16:creationId xmlns:a16="http://schemas.microsoft.com/office/drawing/2014/main" id="{7B7DCEB6-3927-634F-9EA8-FE4758770835}"/>
                    </a:ext>
                  </a:extLst>
                </p:cNvPr>
                <p:cNvCxnSpPr/>
                <p:nvPr/>
              </p:nvCxnSpPr>
              <p:spPr>
                <a:xfrm>
                  <a:off x="3500430" y="3998916"/>
                  <a:ext cx="2571768" cy="1588"/>
                </a:xfrm>
                <a:prstGeom prst="straightConnector1">
                  <a:avLst/>
                </a:prstGeom>
                <a:ln w="38100">
                  <a:solidFill>
                    <a:srgbClr val="C00000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مجموعة 115">
                <a:extLst>
                  <a:ext uri="{FF2B5EF4-FFF2-40B4-BE49-F238E27FC236}">
                    <a16:creationId xmlns:a16="http://schemas.microsoft.com/office/drawing/2014/main" id="{9396BB84-E968-9943-906F-757B1ECB0274}"/>
                  </a:ext>
                </a:extLst>
              </p:cNvPr>
              <p:cNvGrpSpPr/>
              <p:nvPr/>
            </p:nvGrpSpPr>
            <p:grpSpPr>
              <a:xfrm>
                <a:off x="6410854" y="3861048"/>
                <a:ext cx="1689538" cy="2681905"/>
                <a:chOff x="6341935" y="2285992"/>
                <a:chExt cx="2095699" cy="3247747"/>
              </a:xfrm>
            </p:grpSpPr>
            <p:grpSp>
              <p:nvGrpSpPr>
                <p:cNvPr id="14" name="مجموعة 114">
                  <a:extLst>
                    <a:ext uri="{FF2B5EF4-FFF2-40B4-BE49-F238E27FC236}">
                      <a16:creationId xmlns:a16="http://schemas.microsoft.com/office/drawing/2014/main" id="{4DE7ABD2-8043-0F42-9D9C-1A4C11DC6378}"/>
                    </a:ext>
                  </a:extLst>
                </p:cNvPr>
                <p:cNvGrpSpPr/>
                <p:nvPr/>
              </p:nvGrpSpPr>
              <p:grpSpPr>
                <a:xfrm>
                  <a:off x="6341935" y="2285992"/>
                  <a:ext cx="2095699" cy="3247747"/>
                  <a:chOff x="6341935" y="2285992"/>
                  <a:chExt cx="2095699" cy="3247747"/>
                </a:xfrm>
              </p:grpSpPr>
              <p:grpSp>
                <p:nvGrpSpPr>
                  <p:cNvPr id="19" name="مجموعة 72">
                    <a:extLst>
                      <a:ext uri="{FF2B5EF4-FFF2-40B4-BE49-F238E27FC236}">
                        <a16:creationId xmlns:a16="http://schemas.microsoft.com/office/drawing/2014/main" id="{2FDE3684-5AF6-0746-89EE-6CBCC7EC43CC}"/>
                      </a:ext>
                    </a:extLst>
                  </p:cNvPr>
                  <p:cNvGrpSpPr/>
                  <p:nvPr/>
                </p:nvGrpSpPr>
                <p:grpSpPr>
                  <a:xfrm>
                    <a:off x="7008537" y="2285992"/>
                    <a:ext cx="492421" cy="3012538"/>
                    <a:chOff x="6595843" y="2357430"/>
                    <a:chExt cx="492421" cy="3012538"/>
                  </a:xfrm>
                </p:grpSpPr>
                <p:grpSp>
                  <p:nvGrpSpPr>
                    <p:cNvPr id="35" name="مجموعة 23">
                      <a:extLst>
                        <a:ext uri="{FF2B5EF4-FFF2-40B4-BE49-F238E27FC236}">
                          <a16:creationId xmlns:a16="http://schemas.microsoft.com/office/drawing/2014/main" id="{1431269A-9484-A048-BD2D-78E1012F7FB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95843" y="2357430"/>
                      <a:ext cx="492421" cy="3012538"/>
                      <a:chOff x="5667149" y="2357430"/>
                      <a:chExt cx="492421" cy="3012538"/>
                    </a:xfrm>
                  </p:grpSpPr>
                  <p:sp>
                    <p:nvSpPr>
                      <p:cNvPr id="37" name="مربع نص 17">
                        <a:extLst>
                          <a:ext uri="{FF2B5EF4-FFF2-40B4-BE49-F238E27FC236}">
                            <a16:creationId xmlns:a16="http://schemas.microsoft.com/office/drawing/2014/main" id="{4936603A-13CE-ED4A-BDD7-8476E62B6FF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667149" y="2357430"/>
                        <a:ext cx="301686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b="1" dirty="0">
                            <a:solidFill>
                              <a:srgbClr val="C00000"/>
                            </a:solidFill>
                          </a:rPr>
                          <a:t>1</a:t>
                        </a:r>
                        <a:endParaRPr lang="en-GB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  <p:sp>
                    <p:nvSpPr>
                      <p:cNvPr id="38" name="مربع نص 18">
                        <a:extLst>
                          <a:ext uri="{FF2B5EF4-FFF2-40B4-BE49-F238E27FC236}">
                            <a16:creationId xmlns:a16="http://schemas.microsoft.com/office/drawing/2014/main" id="{5218A34D-94E6-D74D-A050-9B7963C540F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812056" y="2947304"/>
                        <a:ext cx="301686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b="1" dirty="0">
                            <a:solidFill>
                              <a:srgbClr val="C00000"/>
                            </a:solidFill>
                          </a:rPr>
                          <a:t>2</a:t>
                        </a:r>
                        <a:endParaRPr lang="en-GB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  <p:sp>
                    <p:nvSpPr>
                      <p:cNvPr id="39" name="مربع نص 19">
                        <a:extLst>
                          <a:ext uri="{FF2B5EF4-FFF2-40B4-BE49-F238E27FC236}">
                            <a16:creationId xmlns:a16="http://schemas.microsoft.com/office/drawing/2014/main" id="{9797C0D5-E3D1-4D41-8D0D-B869D8D824E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841950" y="3429000"/>
                        <a:ext cx="301686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b="1" dirty="0">
                            <a:solidFill>
                              <a:srgbClr val="C00000"/>
                            </a:solidFill>
                          </a:rPr>
                          <a:t>3</a:t>
                        </a:r>
                        <a:endParaRPr lang="en-GB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  <p:sp>
                    <p:nvSpPr>
                      <p:cNvPr id="40" name="مربع نص 20">
                        <a:extLst>
                          <a:ext uri="{FF2B5EF4-FFF2-40B4-BE49-F238E27FC236}">
                            <a16:creationId xmlns:a16="http://schemas.microsoft.com/office/drawing/2014/main" id="{060237B2-C273-F141-991A-0405AA44865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841950" y="4000504"/>
                        <a:ext cx="301686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b="1" dirty="0">
                            <a:solidFill>
                              <a:srgbClr val="C00000"/>
                            </a:solidFill>
                          </a:rPr>
                          <a:t>4</a:t>
                        </a:r>
                        <a:endParaRPr lang="en-GB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  <p:sp>
                    <p:nvSpPr>
                      <p:cNvPr id="41" name="مربع نص 22">
                        <a:extLst>
                          <a:ext uri="{FF2B5EF4-FFF2-40B4-BE49-F238E27FC236}">
                            <a16:creationId xmlns:a16="http://schemas.microsoft.com/office/drawing/2014/main" id="{087668DA-B461-EB40-A386-4C3B87F5381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857884" y="5000636"/>
                        <a:ext cx="301686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b="1" dirty="0">
                            <a:solidFill>
                              <a:srgbClr val="C00000"/>
                            </a:solidFill>
                          </a:rPr>
                          <a:t>6</a:t>
                        </a:r>
                        <a:endParaRPr lang="en-GB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36" name="مربع نص 30">
                      <a:extLst>
                        <a:ext uri="{FF2B5EF4-FFF2-40B4-BE49-F238E27FC236}">
                          <a16:creationId xmlns:a16="http://schemas.microsoft.com/office/drawing/2014/main" id="{3AD9A668-0CE2-7C45-903D-8944FDF6ADF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70644" y="4559866"/>
                      <a:ext cx="30168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5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</p:grpSp>
              <p:sp>
                <p:nvSpPr>
                  <p:cNvPr id="20" name="مربع نص 59">
                    <a:extLst>
                      <a:ext uri="{FF2B5EF4-FFF2-40B4-BE49-F238E27FC236}">
                        <a16:creationId xmlns:a16="http://schemas.microsoft.com/office/drawing/2014/main" id="{3396C63E-BEE0-584E-8724-2628298C0130}"/>
                      </a:ext>
                    </a:extLst>
                  </p:cNvPr>
                  <p:cNvSpPr txBox="1"/>
                  <p:nvPr/>
                </p:nvSpPr>
                <p:spPr>
                  <a:xfrm>
                    <a:off x="7844779" y="3942337"/>
                    <a:ext cx="58060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400" dirty="0"/>
                      <a:t>OH</a:t>
                    </a:r>
                    <a:endParaRPr lang="en-GB" sz="2400" dirty="0"/>
                  </a:p>
                </p:txBody>
              </p:sp>
              <p:grpSp>
                <p:nvGrpSpPr>
                  <p:cNvPr id="21" name="مجموعة 113">
                    <a:extLst>
                      <a:ext uri="{FF2B5EF4-FFF2-40B4-BE49-F238E27FC236}">
                        <a16:creationId xmlns:a16="http://schemas.microsoft.com/office/drawing/2014/main" id="{97F57D67-DD96-E846-A696-781EC166A0DD}"/>
                      </a:ext>
                    </a:extLst>
                  </p:cNvPr>
                  <p:cNvGrpSpPr/>
                  <p:nvPr/>
                </p:nvGrpSpPr>
                <p:grpSpPr>
                  <a:xfrm>
                    <a:off x="6341935" y="2314128"/>
                    <a:ext cx="2095699" cy="3219611"/>
                    <a:chOff x="6341935" y="2314128"/>
                    <a:chExt cx="2095699" cy="3219611"/>
                  </a:xfrm>
                </p:grpSpPr>
                <p:grpSp>
                  <p:nvGrpSpPr>
                    <p:cNvPr id="22" name="مجموعة 111">
                      <a:extLst>
                        <a:ext uri="{FF2B5EF4-FFF2-40B4-BE49-F238E27FC236}">
                          <a16:creationId xmlns:a16="http://schemas.microsoft.com/office/drawing/2014/main" id="{BE38E7B4-FB9F-F548-B06C-B282D8809CF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41935" y="2786852"/>
                      <a:ext cx="2095699" cy="2428098"/>
                      <a:chOff x="6341935" y="2786852"/>
                      <a:chExt cx="2095699" cy="2428098"/>
                    </a:xfrm>
                  </p:grpSpPr>
                  <p:cxnSp>
                    <p:nvCxnSpPr>
                      <p:cNvPr id="25" name="رابط مستقيم 46">
                        <a:extLst>
                          <a:ext uri="{FF2B5EF4-FFF2-40B4-BE49-F238E27FC236}">
                            <a16:creationId xmlns:a16="http://schemas.microsoft.com/office/drawing/2014/main" id="{5BC2A454-00BF-B44A-83CB-ED24B5C126E3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7029028" y="4812870"/>
                        <a:ext cx="928694" cy="1588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26" name="مجموعة 64">
                        <a:extLst>
                          <a:ext uri="{FF2B5EF4-FFF2-40B4-BE49-F238E27FC236}">
                            <a16:creationId xmlns:a16="http://schemas.microsoft.com/office/drawing/2014/main" id="{869A98F6-142E-0240-BE2E-BF8C5DF2582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341935" y="3370833"/>
                        <a:ext cx="2095699" cy="1598825"/>
                        <a:chOff x="3884931" y="3429000"/>
                        <a:chExt cx="2095699" cy="1598825"/>
                      </a:xfrm>
                    </p:grpSpPr>
                    <p:sp>
                      <p:nvSpPr>
                        <p:cNvPr id="30" name="مربع نص 58">
                          <a:extLst>
                            <a:ext uri="{FF2B5EF4-FFF2-40B4-BE49-F238E27FC236}">
                              <a16:creationId xmlns:a16="http://schemas.microsoft.com/office/drawing/2014/main" id="{A206F905-9809-0046-BD87-4AC96C408F4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400022" y="4558737"/>
                          <a:ext cx="580608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l" rtl="0"/>
                          <a:r>
                            <a:rPr lang="en-US" sz="2400" dirty="0"/>
                            <a:t>OH</a:t>
                          </a:r>
                          <a:endParaRPr lang="en-GB" sz="2400" dirty="0"/>
                        </a:p>
                      </p:txBody>
                    </p:sp>
                    <p:sp>
                      <p:nvSpPr>
                        <p:cNvPr id="31" name="مربع نص 60">
                          <a:extLst>
                            <a:ext uri="{FF2B5EF4-FFF2-40B4-BE49-F238E27FC236}">
                              <a16:creationId xmlns:a16="http://schemas.microsoft.com/office/drawing/2014/main" id="{6B8E43B3-A783-734A-B096-4BE3D43FFEC3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416738" y="3429000"/>
                          <a:ext cx="377026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l" rtl="0"/>
                          <a:r>
                            <a:rPr lang="en-US" sz="2400" dirty="0"/>
                            <a:t>H</a:t>
                          </a:r>
                          <a:endParaRPr lang="en-GB" sz="2400" dirty="0"/>
                        </a:p>
                      </p:txBody>
                    </p:sp>
                    <p:sp>
                      <p:nvSpPr>
                        <p:cNvPr id="32" name="مربع نص 61">
                          <a:extLst>
                            <a:ext uri="{FF2B5EF4-FFF2-40B4-BE49-F238E27FC236}">
                              <a16:creationId xmlns:a16="http://schemas.microsoft.com/office/drawing/2014/main" id="{96BCC64B-480A-2646-B4D4-C741908E2A3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884931" y="3429000"/>
                          <a:ext cx="580608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l" rtl="0"/>
                          <a:r>
                            <a:rPr lang="en-US" sz="2400" dirty="0"/>
                            <a:t>OH</a:t>
                          </a:r>
                          <a:endParaRPr lang="en-GB" sz="2400" dirty="0"/>
                        </a:p>
                      </p:txBody>
                    </p:sp>
                    <p:sp>
                      <p:nvSpPr>
                        <p:cNvPr id="33" name="مربع نص 62">
                          <a:extLst>
                            <a:ext uri="{FF2B5EF4-FFF2-40B4-BE49-F238E27FC236}">
                              <a16:creationId xmlns:a16="http://schemas.microsoft.com/office/drawing/2014/main" id="{53FA8965-1FD1-544D-B933-73DC73E448BA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216360" y="3987233"/>
                          <a:ext cx="377026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l" rtl="0"/>
                          <a:r>
                            <a:rPr lang="en-US" sz="2400" dirty="0"/>
                            <a:t>H</a:t>
                          </a:r>
                          <a:endParaRPr lang="en-GB" sz="2400" dirty="0"/>
                        </a:p>
                      </p:txBody>
                    </p:sp>
                    <p:sp>
                      <p:nvSpPr>
                        <p:cNvPr id="34" name="مربع نص 63">
                          <a:extLst>
                            <a:ext uri="{FF2B5EF4-FFF2-40B4-BE49-F238E27FC236}">
                              <a16:creationId xmlns:a16="http://schemas.microsoft.com/office/drawing/2014/main" id="{B19987B3-D079-F74B-AF4C-1C6D0AD4477E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217458" y="4566160"/>
                          <a:ext cx="377026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l" rtl="0"/>
                          <a:r>
                            <a:rPr lang="en-US" sz="2400" dirty="0"/>
                            <a:t>H</a:t>
                          </a:r>
                          <a:endParaRPr lang="en-GB" sz="2400" dirty="0"/>
                        </a:p>
                      </p:txBody>
                    </p:sp>
                  </p:grpSp>
                  <p:cxnSp>
                    <p:nvCxnSpPr>
                      <p:cNvPr id="27" name="رابط مستقيم 37">
                        <a:extLst>
                          <a:ext uri="{FF2B5EF4-FFF2-40B4-BE49-F238E27FC236}">
                            <a16:creationId xmlns:a16="http://schemas.microsoft.com/office/drawing/2014/main" id="{E418A8EB-FC08-8D4B-8815-9BD3127EA1E3}"/>
                          </a:ext>
                        </a:extLst>
                      </p:cNvPr>
                      <p:cNvCxnSpPr/>
                      <p:nvPr/>
                    </p:nvCxnSpPr>
                    <p:spPr>
                      <a:xfrm rot="5400000">
                        <a:off x="6244377" y="4000107"/>
                        <a:ext cx="2428098" cy="1588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" name="رابط مستقيم 42">
                        <a:extLst>
                          <a:ext uri="{FF2B5EF4-FFF2-40B4-BE49-F238E27FC236}">
                            <a16:creationId xmlns:a16="http://schemas.microsoft.com/office/drawing/2014/main" id="{F81B556B-777F-3741-8FF3-376D27A0B239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7029004" y="3713164"/>
                        <a:ext cx="928694" cy="1588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9" name="رابط مستقيم 44">
                        <a:extLst>
                          <a:ext uri="{FF2B5EF4-FFF2-40B4-BE49-F238E27FC236}">
                            <a16:creationId xmlns:a16="http://schemas.microsoft.com/office/drawing/2014/main" id="{4EBCE4FB-02AE-E14F-B1E9-75FA17A3C6D2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7029004" y="4284668"/>
                        <a:ext cx="928694" cy="1588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23" name="مربع نص 55">
                      <a:extLst>
                        <a:ext uri="{FF2B5EF4-FFF2-40B4-BE49-F238E27FC236}">
                          <a16:creationId xmlns:a16="http://schemas.microsoft.com/office/drawing/2014/main" id="{8B9E3E99-448F-7849-BF44-AB27C6BBB40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43295" y="2314128"/>
                      <a:ext cx="1040670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400" dirty="0"/>
                        <a:t>CH</a:t>
                      </a:r>
                      <a:r>
                        <a:rPr lang="en-US" sz="2400" b="1" baseline="-25000" dirty="0"/>
                        <a:t>2</a:t>
                      </a:r>
                      <a:r>
                        <a:rPr lang="en-US" sz="2400" dirty="0"/>
                        <a:t>OH</a:t>
                      </a:r>
                      <a:endParaRPr lang="en-GB" sz="2400" dirty="0"/>
                    </a:p>
                  </p:txBody>
                </p:sp>
                <p:sp>
                  <p:nvSpPr>
                    <p:cNvPr id="24" name="مربع نص 56">
                      <a:extLst>
                        <a:ext uri="{FF2B5EF4-FFF2-40B4-BE49-F238E27FC236}">
                          <a16:creationId xmlns:a16="http://schemas.microsoft.com/office/drawing/2014/main" id="{69274C38-9DB1-F74D-B5DF-24D6AA22E49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43318" y="5072074"/>
                      <a:ext cx="1040670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400" dirty="0"/>
                        <a:t>CH</a:t>
                      </a:r>
                      <a:r>
                        <a:rPr lang="en-US" sz="2400" b="1" baseline="-25000" dirty="0"/>
                        <a:t>2</a:t>
                      </a:r>
                      <a:r>
                        <a:rPr lang="en-US" sz="2400" dirty="0"/>
                        <a:t>OH</a:t>
                      </a:r>
                      <a:endParaRPr lang="en-GB" sz="2400" dirty="0"/>
                    </a:p>
                  </p:txBody>
                </p:sp>
              </p:grpSp>
            </p:grpSp>
            <p:grpSp>
              <p:nvGrpSpPr>
                <p:cNvPr id="15" name="مجموعة 65">
                  <a:extLst>
                    <a:ext uri="{FF2B5EF4-FFF2-40B4-BE49-F238E27FC236}">
                      <a16:creationId xmlns:a16="http://schemas.microsoft.com/office/drawing/2014/main" id="{C0D8AD5A-2B68-5949-8381-9DCA373BB11E}"/>
                    </a:ext>
                  </a:extLst>
                </p:cNvPr>
                <p:cNvGrpSpPr/>
                <p:nvPr/>
              </p:nvGrpSpPr>
              <p:grpSpPr>
                <a:xfrm>
                  <a:off x="7444034" y="3115112"/>
                  <a:ext cx="430976" cy="99574"/>
                  <a:chOff x="4998280" y="3115112"/>
                  <a:chExt cx="430976" cy="99574"/>
                </a:xfrm>
              </p:grpSpPr>
              <p:cxnSp>
                <p:nvCxnSpPr>
                  <p:cNvPr id="17" name="رابط مستقيم 48">
                    <a:extLst>
                      <a:ext uri="{FF2B5EF4-FFF2-40B4-BE49-F238E27FC236}">
                        <a16:creationId xmlns:a16="http://schemas.microsoft.com/office/drawing/2014/main" id="{0CBD0E02-D64F-9C46-ACBB-EAC9A60F9962}"/>
                      </a:ext>
                    </a:extLst>
                  </p:cNvPr>
                  <p:cNvCxnSpPr/>
                  <p:nvPr/>
                </p:nvCxnSpPr>
                <p:spPr>
                  <a:xfrm>
                    <a:off x="5000628" y="3213098"/>
                    <a:ext cx="428628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رابط مستقيم 50">
                    <a:extLst>
                      <a:ext uri="{FF2B5EF4-FFF2-40B4-BE49-F238E27FC236}">
                        <a16:creationId xmlns:a16="http://schemas.microsoft.com/office/drawing/2014/main" id="{7B5CCA98-F966-924F-823F-1C458F1BC1D4}"/>
                      </a:ext>
                    </a:extLst>
                  </p:cNvPr>
                  <p:cNvCxnSpPr/>
                  <p:nvPr/>
                </p:nvCxnSpPr>
                <p:spPr>
                  <a:xfrm>
                    <a:off x="4998280" y="3115112"/>
                    <a:ext cx="428628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" name="مربع نص 66">
                  <a:extLst>
                    <a:ext uri="{FF2B5EF4-FFF2-40B4-BE49-F238E27FC236}">
                      <a16:creationId xmlns:a16="http://schemas.microsoft.com/office/drawing/2014/main" id="{EE408299-D433-F344-BAFA-7A9A520269DB}"/>
                    </a:ext>
                  </a:extLst>
                </p:cNvPr>
                <p:cNvSpPr txBox="1"/>
                <p:nvPr/>
              </p:nvSpPr>
              <p:spPr>
                <a:xfrm>
                  <a:off x="7898528" y="2857496"/>
                  <a:ext cx="38824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O</a:t>
                  </a:r>
                  <a:endParaRPr lang="en-GB" sz="2400" dirty="0"/>
                </a:p>
              </p:txBody>
            </p:sp>
          </p:grpSp>
          <p:grpSp>
            <p:nvGrpSpPr>
              <p:cNvPr id="42" name="مجموعة 133">
                <a:extLst>
                  <a:ext uri="{FF2B5EF4-FFF2-40B4-BE49-F238E27FC236}">
                    <a16:creationId xmlns:a16="http://schemas.microsoft.com/office/drawing/2014/main" id="{EA012406-30CD-1F48-B424-A82D9A0DCA00}"/>
                  </a:ext>
                </a:extLst>
              </p:cNvPr>
              <p:cNvGrpSpPr/>
              <p:nvPr/>
            </p:nvGrpSpPr>
            <p:grpSpPr>
              <a:xfrm>
                <a:off x="899592" y="3725795"/>
                <a:ext cx="1887022" cy="2873750"/>
                <a:chOff x="873889" y="2002168"/>
                <a:chExt cx="2369605" cy="3657474"/>
              </a:xfrm>
            </p:grpSpPr>
            <p:cxnSp>
              <p:nvCxnSpPr>
                <p:cNvPr id="43" name="رابط مستقيم 147">
                  <a:extLst>
                    <a:ext uri="{FF2B5EF4-FFF2-40B4-BE49-F238E27FC236}">
                      <a16:creationId xmlns:a16="http://schemas.microsoft.com/office/drawing/2014/main" id="{FCAB287C-24E3-CE40-A266-3BED22F9026A}"/>
                    </a:ext>
                  </a:extLst>
                </p:cNvPr>
                <p:cNvCxnSpPr/>
                <p:nvPr/>
              </p:nvCxnSpPr>
              <p:spPr>
                <a:xfrm rot="10800000">
                  <a:off x="1857357" y="2357431"/>
                  <a:ext cx="381823" cy="21025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4" name="مجموعة 103">
                  <a:extLst>
                    <a:ext uri="{FF2B5EF4-FFF2-40B4-BE49-F238E27FC236}">
                      <a16:creationId xmlns:a16="http://schemas.microsoft.com/office/drawing/2014/main" id="{FDB4C20E-088B-5647-A024-49CE0035CA7B}"/>
                    </a:ext>
                  </a:extLst>
                </p:cNvPr>
                <p:cNvGrpSpPr/>
                <p:nvPr/>
              </p:nvGrpSpPr>
              <p:grpSpPr>
                <a:xfrm>
                  <a:off x="873889" y="2002168"/>
                  <a:ext cx="2369605" cy="3657474"/>
                  <a:chOff x="873889" y="2002168"/>
                  <a:chExt cx="2369605" cy="3657474"/>
                </a:xfrm>
              </p:grpSpPr>
              <p:grpSp>
                <p:nvGrpSpPr>
                  <p:cNvPr id="45" name="مجموعة 91">
                    <a:extLst>
                      <a:ext uri="{FF2B5EF4-FFF2-40B4-BE49-F238E27FC236}">
                        <a16:creationId xmlns:a16="http://schemas.microsoft.com/office/drawing/2014/main" id="{C8BD98B3-409A-4B4C-B70A-6462F1CA46E1}"/>
                      </a:ext>
                    </a:extLst>
                  </p:cNvPr>
                  <p:cNvGrpSpPr/>
                  <p:nvPr/>
                </p:nvGrpSpPr>
                <p:grpSpPr>
                  <a:xfrm>
                    <a:off x="1456731" y="2002168"/>
                    <a:ext cx="698975" cy="587570"/>
                    <a:chOff x="1456731" y="2002168"/>
                    <a:chExt cx="698975" cy="587570"/>
                  </a:xfrm>
                </p:grpSpPr>
                <p:cxnSp>
                  <p:nvCxnSpPr>
                    <p:cNvPr id="71" name="رابط مستقيم 89">
                      <a:extLst>
                        <a:ext uri="{FF2B5EF4-FFF2-40B4-BE49-F238E27FC236}">
                          <a16:creationId xmlns:a16="http://schemas.microsoft.com/office/drawing/2014/main" id="{CE670BAB-A1A2-9C44-AB3D-2467826C71C4}"/>
                        </a:ext>
                      </a:extLst>
                    </p:cNvPr>
                    <p:cNvCxnSpPr/>
                    <p:nvPr/>
                  </p:nvCxnSpPr>
                  <p:spPr>
                    <a:xfrm rot="12576756">
                      <a:off x="1727078" y="2558292"/>
                      <a:ext cx="428628" cy="1588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2" name="مربع نص 87">
                      <a:extLst>
                        <a:ext uri="{FF2B5EF4-FFF2-40B4-BE49-F238E27FC236}">
                          <a16:creationId xmlns:a16="http://schemas.microsoft.com/office/drawing/2014/main" id="{3EAC26BF-3231-7040-8346-086C4D7060F1}"/>
                        </a:ext>
                      </a:extLst>
                    </p:cNvPr>
                    <p:cNvSpPr txBox="1"/>
                    <p:nvPr/>
                  </p:nvSpPr>
                  <p:spPr>
                    <a:xfrm rot="12576756">
                      <a:off x="1456731" y="2002168"/>
                      <a:ext cx="487537" cy="58757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2400" dirty="0"/>
                        <a:t>O</a:t>
                      </a:r>
                      <a:endParaRPr lang="en-GB" sz="2400" dirty="0"/>
                    </a:p>
                  </p:txBody>
                </p:sp>
              </p:grpSp>
              <p:sp>
                <p:nvSpPr>
                  <p:cNvPr id="46" name="مربع نص 159">
                    <a:extLst>
                      <a:ext uri="{FF2B5EF4-FFF2-40B4-BE49-F238E27FC236}">
                        <a16:creationId xmlns:a16="http://schemas.microsoft.com/office/drawing/2014/main" id="{45831FFD-2E98-4C42-8903-6E086DD5A5BA}"/>
                      </a:ext>
                    </a:extLst>
                  </p:cNvPr>
                  <p:cNvSpPr txBox="1"/>
                  <p:nvPr/>
                </p:nvSpPr>
                <p:spPr>
                  <a:xfrm>
                    <a:off x="2460196" y="2058407"/>
                    <a:ext cx="473446" cy="58756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2400" dirty="0"/>
                      <a:t>H</a:t>
                    </a:r>
                    <a:endParaRPr lang="en-GB" sz="2400" dirty="0"/>
                  </a:p>
                </p:txBody>
              </p:sp>
              <p:grpSp>
                <p:nvGrpSpPr>
                  <p:cNvPr id="47" name="مجموعة 90">
                    <a:extLst>
                      <a:ext uri="{FF2B5EF4-FFF2-40B4-BE49-F238E27FC236}">
                        <a16:creationId xmlns:a16="http://schemas.microsoft.com/office/drawing/2014/main" id="{9820FB9D-13D9-2D41-B180-EBA59B516CCD}"/>
                      </a:ext>
                    </a:extLst>
                  </p:cNvPr>
                  <p:cNvGrpSpPr/>
                  <p:nvPr/>
                </p:nvGrpSpPr>
                <p:grpSpPr>
                  <a:xfrm>
                    <a:off x="873889" y="2357430"/>
                    <a:ext cx="2369605" cy="3302212"/>
                    <a:chOff x="873889" y="2357430"/>
                    <a:chExt cx="2369605" cy="3302212"/>
                  </a:xfrm>
                </p:grpSpPr>
                <p:grpSp>
                  <p:nvGrpSpPr>
                    <p:cNvPr id="48" name="مجموعة 88">
                      <a:extLst>
                        <a:ext uri="{FF2B5EF4-FFF2-40B4-BE49-F238E27FC236}">
                          <a16:creationId xmlns:a16="http://schemas.microsoft.com/office/drawing/2014/main" id="{CB8DB98A-7373-7B4E-8FC2-FA1E851418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73889" y="2357430"/>
                      <a:ext cx="2369605" cy="3302212"/>
                      <a:chOff x="933361" y="2357430"/>
                      <a:chExt cx="2369605" cy="3302212"/>
                    </a:xfrm>
                  </p:grpSpPr>
                  <p:cxnSp>
                    <p:nvCxnSpPr>
                      <p:cNvPr id="56" name="رابط مستقيم 77">
                        <a:extLst>
                          <a:ext uri="{FF2B5EF4-FFF2-40B4-BE49-F238E27FC236}">
                            <a16:creationId xmlns:a16="http://schemas.microsoft.com/office/drawing/2014/main" id="{5480FDAE-69D3-6B45-948F-EDB36199ED6A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1718083" y="4812870"/>
                        <a:ext cx="928694" cy="1588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7" name="مربع نص 79">
                        <a:extLst>
                          <a:ext uri="{FF2B5EF4-FFF2-40B4-BE49-F238E27FC236}">
                            <a16:creationId xmlns:a16="http://schemas.microsoft.com/office/drawing/2014/main" id="{491F6879-6E45-3D40-B7DC-6E99ED5F5B9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60216" y="3929066"/>
                        <a:ext cx="729092" cy="58756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2400" dirty="0"/>
                          <a:t>OH</a:t>
                        </a:r>
                        <a:endParaRPr lang="en-GB" sz="2400" dirty="0"/>
                      </a:p>
                    </p:txBody>
                  </p:sp>
                  <p:sp>
                    <p:nvSpPr>
                      <p:cNvPr id="58" name="مربع نص 96">
                        <a:extLst>
                          <a:ext uri="{FF2B5EF4-FFF2-40B4-BE49-F238E27FC236}">
                            <a16:creationId xmlns:a16="http://schemas.microsoft.com/office/drawing/2014/main" id="{053FE05A-243F-B246-BC9C-E4F3185BFC6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72458" y="4487299"/>
                        <a:ext cx="729092" cy="58756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2400" dirty="0"/>
                          <a:t>OH</a:t>
                        </a:r>
                        <a:endParaRPr lang="en-GB" sz="2400" dirty="0"/>
                      </a:p>
                    </p:txBody>
                  </p:sp>
                  <p:sp>
                    <p:nvSpPr>
                      <p:cNvPr id="59" name="مربع نص 97">
                        <a:extLst>
                          <a:ext uri="{FF2B5EF4-FFF2-40B4-BE49-F238E27FC236}">
                            <a16:creationId xmlns:a16="http://schemas.microsoft.com/office/drawing/2014/main" id="{AFFDD957-4838-BC49-A630-84AC90CDF60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77311" y="3357562"/>
                        <a:ext cx="473446" cy="58756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2400" dirty="0"/>
                          <a:t>H</a:t>
                        </a:r>
                        <a:endParaRPr lang="en-GB" sz="2400" dirty="0"/>
                      </a:p>
                    </p:txBody>
                  </p:sp>
                  <p:sp>
                    <p:nvSpPr>
                      <p:cNvPr id="60" name="مربع نص 98">
                        <a:extLst>
                          <a:ext uri="{FF2B5EF4-FFF2-40B4-BE49-F238E27FC236}">
                            <a16:creationId xmlns:a16="http://schemas.microsoft.com/office/drawing/2014/main" id="{DAA49FFD-036B-184F-AF92-4D83965C43E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33361" y="3429000"/>
                        <a:ext cx="729091" cy="58756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2400" dirty="0"/>
                          <a:t>OH</a:t>
                        </a:r>
                        <a:endParaRPr lang="en-GB" sz="2400" dirty="0"/>
                      </a:p>
                    </p:txBody>
                  </p:sp>
                  <p:sp>
                    <p:nvSpPr>
                      <p:cNvPr id="61" name="مربع نص 99">
                        <a:extLst>
                          <a:ext uri="{FF2B5EF4-FFF2-40B4-BE49-F238E27FC236}">
                            <a16:creationId xmlns:a16="http://schemas.microsoft.com/office/drawing/2014/main" id="{7EB7D6F7-21AC-3241-B9C5-1604832D1B7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333252" y="3987233"/>
                        <a:ext cx="473446" cy="58756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2400" dirty="0"/>
                          <a:t>H</a:t>
                        </a:r>
                        <a:endParaRPr lang="en-GB" sz="2400" dirty="0"/>
                      </a:p>
                    </p:txBody>
                  </p:sp>
                  <p:sp>
                    <p:nvSpPr>
                      <p:cNvPr id="62" name="مربع نص 100">
                        <a:extLst>
                          <a:ext uri="{FF2B5EF4-FFF2-40B4-BE49-F238E27FC236}">
                            <a16:creationId xmlns:a16="http://schemas.microsoft.com/office/drawing/2014/main" id="{A374A693-93B0-CB48-85EC-BF32857513F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331257" y="4500570"/>
                        <a:ext cx="473446" cy="58756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2400" dirty="0"/>
                          <a:t>H</a:t>
                        </a:r>
                        <a:endParaRPr lang="en-GB" sz="2400" dirty="0"/>
                      </a:p>
                    </p:txBody>
                  </p:sp>
                  <p:cxnSp>
                    <p:nvCxnSpPr>
                      <p:cNvPr id="63" name="رابط مستقيم 94">
                        <a:extLst>
                          <a:ext uri="{FF2B5EF4-FFF2-40B4-BE49-F238E27FC236}">
                            <a16:creationId xmlns:a16="http://schemas.microsoft.com/office/drawing/2014/main" id="{D9F83808-E419-FE4E-B035-93ED7D84CE31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1718059" y="3713164"/>
                        <a:ext cx="928694" cy="1588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4" name="رابط مستقيم 95">
                        <a:extLst>
                          <a:ext uri="{FF2B5EF4-FFF2-40B4-BE49-F238E27FC236}">
                            <a16:creationId xmlns:a16="http://schemas.microsoft.com/office/drawing/2014/main" id="{D26D8309-2B9D-134B-BE52-7FA510544471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1718059" y="4284668"/>
                        <a:ext cx="928694" cy="1588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5" name="مربع نص 92">
                        <a:extLst>
                          <a:ext uri="{FF2B5EF4-FFF2-40B4-BE49-F238E27FC236}">
                            <a16:creationId xmlns:a16="http://schemas.microsoft.com/office/drawing/2014/main" id="{943E1E53-660D-F048-A0CF-FF1C3B244F8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946887" y="5072073"/>
                        <a:ext cx="1306809" cy="58756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2400" dirty="0"/>
                          <a:t>CH</a:t>
                        </a:r>
                        <a:r>
                          <a:rPr lang="en-US" sz="2400" b="1" baseline="-25000" dirty="0"/>
                          <a:t>2</a:t>
                        </a:r>
                        <a:r>
                          <a:rPr lang="en-US" sz="2400" dirty="0"/>
                          <a:t>OH</a:t>
                        </a:r>
                        <a:endParaRPr lang="en-GB" sz="2400" dirty="0"/>
                      </a:p>
                    </p:txBody>
                  </p:sp>
                  <p:cxnSp>
                    <p:nvCxnSpPr>
                      <p:cNvPr id="66" name="رابط مستقيم 108">
                        <a:extLst>
                          <a:ext uri="{FF2B5EF4-FFF2-40B4-BE49-F238E27FC236}">
                            <a16:creationId xmlns:a16="http://schemas.microsoft.com/office/drawing/2014/main" id="{9518D318-7893-E743-AAB8-1E4E248AA7CE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1730856" y="3214686"/>
                        <a:ext cx="928694" cy="1588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7" name="مربع نص 109">
                        <a:extLst>
                          <a:ext uri="{FF2B5EF4-FFF2-40B4-BE49-F238E27FC236}">
                            <a16:creationId xmlns:a16="http://schemas.microsoft.com/office/drawing/2014/main" id="{BC7C548D-22B9-2944-B12C-040F9E5CFD9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73874" y="2928934"/>
                        <a:ext cx="729092" cy="58756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2400" dirty="0"/>
                          <a:t>OH</a:t>
                        </a:r>
                        <a:endParaRPr lang="en-GB" sz="2400" dirty="0"/>
                      </a:p>
                    </p:txBody>
                  </p:sp>
                  <p:sp>
                    <p:nvSpPr>
                      <p:cNvPr id="68" name="مربع نص 110">
                        <a:extLst>
                          <a:ext uri="{FF2B5EF4-FFF2-40B4-BE49-F238E27FC236}">
                            <a16:creationId xmlns:a16="http://schemas.microsoft.com/office/drawing/2014/main" id="{EA767B01-A473-C94F-8870-FA7CB7488F4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331257" y="2915663"/>
                        <a:ext cx="473446" cy="58756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2400" dirty="0"/>
                          <a:t>H</a:t>
                        </a:r>
                        <a:endParaRPr lang="en-GB" sz="2400" dirty="0"/>
                      </a:p>
                    </p:txBody>
                  </p:sp>
                  <p:cxnSp>
                    <p:nvCxnSpPr>
                      <p:cNvPr id="69" name="رابط مستقيم 112">
                        <a:extLst>
                          <a:ext uri="{FF2B5EF4-FFF2-40B4-BE49-F238E27FC236}">
                            <a16:creationId xmlns:a16="http://schemas.microsoft.com/office/drawing/2014/main" id="{F91C6B51-DD4A-DB4D-B6E7-40EA31DA6483}"/>
                          </a:ext>
                        </a:extLst>
                      </p:cNvPr>
                      <p:cNvCxnSpPr/>
                      <p:nvPr/>
                    </p:nvCxnSpPr>
                    <p:spPr>
                      <a:xfrm rot="10800000" flipV="1">
                        <a:off x="2183064" y="2357430"/>
                        <a:ext cx="348124" cy="298720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0" name="رابط مستقيم 93">
                        <a:extLst>
                          <a:ext uri="{FF2B5EF4-FFF2-40B4-BE49-F238E27FC236}">
                            <a16:creationId xmlns:a16="http://schemas.microsoft.com/office/drawing/2014/main" id="{BE6BF836-813E-F248-BEAD-DF0810F0882A}"/>
                          </a:ext>
                        </a:extLst>
                      </p:cNvPr>
                      <p:cNvCxnSpPr/>
                      <p:nvPr/>
                    </p:nvCxnSpPr>
                    <p:spPr>
                      <a:xfrm rot="5400000">
                        <a:off x="873874" y="3915411"/>
                        <a:ext cx="2571768" cy="27311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9" name="مجموعة 86">
                      <a:extLst>
                        <a:ext uri="{FF2B5EF4-FFF2-40B4-BE49-F238E27FC236}">
                          <a16:creationId xmlns:a16="http://schemas.microsoft.com/office/drawing/2014/main" id="{E11F2347-866C-B945-9BC5-70E7199A91D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49389" y="2538141"/>
                      <a:ext cx="338687" cy="2634681"/>
                      <a:chOff x="2304487" y="2538141"/>
                      <a:chExt cx="338687" cy="2634681"/>
                    </a:xfrm>
                  </p:grpSpPr>
                  <p:sp>
                    <p:nvSpPr>
                      <p:cNvPr id="50" name="مربع نص 104">
                        <a:extLst>
                          <a:ext uri="{FF2B5EF4-FFF2-40B4-BE49-F238E27FC236}">
                            <a16:creationId xmlns:a16="http://schemas.microsoft.com/office/drawing/2014/main" id="{677A5AD5-FB32-A147-A20E-7594C95F2FD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04487" y="2815828"/>
                        <a:ext cx="301686" cy="36933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b="1" dirty="0">
                            <a:solidFill>
                              <a:srgbClr val="C00000"/>
                            </a:solidFill>
                          </a:rPr>
                          <a:t>2</a:t>
                        </a:r>
                        <a:endParaRPr lang="en-GB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  <p:sp>
                    <p:nvSpPr>
                      <p:cNvPr id="51" name="مربع نص 105">
                        <a:extLst>
                          <a:ext uri="{FF2B5EF4-FFF2-40B4-BE49-F238E27FC236}">
                            <a16:creationId xmlns:a16="http://schemas.microsoft.com/office/drawing/2014/main" id="{3B9CD8D9-B32A-4F44-8CA7-635FB61A954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04487" y="3274057"/>
                        <a:ext cx="274260" cy="36933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b="1" dirty="0">
                            <a:solidFill>
                              <a:srgbClr val="C00000"/>
                            </a:solidFill>
                          </a:rPr>
                          <a:t>3</a:t>
                        </a:r>
                        <a:endParaRPr lang="en-GB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  <p:sp>
                    <p:nvSpPr>
                      <p:cNvPr id="52" name="مربع نص 106">
                        <a:extLst>
                          <a:ext uri="{FF2B5EF4-FFF2-40B4-BE49-F238E27FC236}">
                            <a16:creationId xmlns:a16="http://schemas.microsoft.com/office/drawing/2014/main" id="{126BDA7E-B237-E04F-AB99-DC9B5FB5BBF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04487" y="3845561"/>
                        <a:ext cx="274260" cy="36933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b="1" dirty="0">
                            <a:solidFill>
                              <a:srgbClr val="C00000"/>
                            </a:solidFill>
                          </a:rPr>
                          <a:t>4</a:t>
                        </a:r>
                        <a:endParaRPr lang="en-GB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  <p:sp>
                    <p:nvSpPr>
                      <p:cNvPr id="53" name="مربع نص 107">
                        <a:extLst>
                          <a:ext uri="{FF2B5EF4-FFF2-40B4-BE49-F238E27FC236}">
                            <a16:creationId xmlns:a16="http://schemas.microsoft.com/office/drawing/2014/main" id="{C171E34F-DB48-AA46-B9B1-0A44A6126EE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04487" y="4803489"/>
                        <a:ext cx="274260" cy="36933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b="1" dirty="0">
                            <a:solidFill>
                              <a:srgbClr val="C00000"/>
                            </a:solidFill>
                          </a:rPr>
                          <a:t>6</a:t>
                        </a:r>
                        <a:endParaRPr lang="en-GB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  <p:sp>
                    <p:nvSpPr>
                      <p:cNvPr id="54" name="مربع نص 102">
                        <a:extLst>
                          <a:ext uri="{FF2B5EF4-FFF2-40B4-BE49-F238E27FC236}">
                            <a16:creationId xmlns:a16="http://schemas.microsoft.com/office/drawing/2014/main" id="{9C697530-ADAA-B84E-96DB-FFD3BF437DE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04487" y="4404923"/>
                        <a:ext cx="274260" cy="36933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b="1" dirty="0">
                            <a:solidFill>
                              <a:srgbClr val="C00000"/>
                            </a:solidFill>
                          </a:rPr>
                          <a:t>5</a:t>
                        </a:r>
                        <a:endParaRPr lang="en-GB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  <p:sp>
                    <p:nvSpPr>
                      <p:cNvPr id="55" name="مربع نص 160">
                        <a:extLst>
                          <a:ext uri="{FF2B5EF4-FFF2-40B4-BE49-F238E27FC236}">
                            <a16:creationId xmlns:a16="http://schemas.microsoft.com/office/drawing/2014/main" id="{09D6E2BF-0CFB-0E4F-B611-55FE091BB59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41488" y="2538141"/>
                        <a:ext cx="301686" cy="36933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b="1" dirty="0">
                            <a:solidFill>
                              <a:srgbClr val="C00000"/>
                            </a:solidFill>
                          </a:rPr>
                          <a:t>1</a:t>
                        </a:r>
                        <a:endParaRPr lang="en-GB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</p:grpSp>
              </p:grpSp>
            </p:grpSp>
          </p:grp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32" y="71414"/>
            <a:ext cx="8229600" cy="1143000"/>
          </a:xfrm>
        </p:spPr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Isomerization </a:t>
            </a:r>
            <a:r>
              <a:rPr lang="en-US" dirty="0">
                <a:solidFill>
                  <a:srgbClr val="C00000"/>
                </a:solidFill>
              </a:rPr>
              <a:t> </a:t>
            </a:r>
            <a:endParaRPr lang="ar-JO" dirty="0">
              <a:solidFill>
                <a:srgbClr val="C0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67544" y="1357298"/>
            <a:ext cx="8858312" cy="5500726"/>
          </a:xfrm>
        </p:spPr>
        <p:txBody>
          <a:bodyPr>
            <a:norm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Isomers: are molecules with same molecular </a:t>
            </a:r>
          </a:p>
          <a:p>
            <a:pPr algn="l" rtl="0">
              <a:buNone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  formula but different chemical structures</a:t>
            </a:r>
          </a:p>
          <a:p>
            <a:pPr algn="l" rtl="0"/>
            <a:endParaRPr lang="en-US" sz="800" dirty="0">
              <a:latin typeface="Arial" pitchFamily="34" charset="0"/>
              <a:cs typeface="Arial" pitchFamily="34" charset="0"/>
            </a:endParaRPr>
          </a:p>
          <a:p>
            <a:pPr marL="914400" lvl="1" indent="-457200" algn="l" rtl="0">
              <a:buFont typeface="+mj-lt"/>
              <a:buAutoNum type="arabicPeriod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Constitutional (structural) isomers: atoms  and functional groups bind together in different ways (e.g. glucose and fructose)</a:t>
            </a:r>
          </a:p>
          <a:p>
            <a:pPr marL="914400" lvl="1" indent="-457200" algn="l" rtl="0">
              <a:buFont typeface="+mj-lt"/>
              <a:buAutoNum type="arabicPeriod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Stereroisomers (spatial isomers): differ in the configuration of atoms in space rather than the order of atomic connectivity</a:t>
            </a:r>
          </a:p>
          <a:p>
            <a:pPr lvl="1" algn="l" rtl="0"/>
            <a:endParaRPr lang="en-US" sz="800" dirty="0">
              <a:latin typeface="Arial" pitchFamily="34" charset="0"/>
              <a:cs typeface="Arial" pitchFamily="34" charset="0"/>
            </a:endParaRPr>
          </a:p>
          <a:p>
            <a:pPr lvl="2" algn="l" rtl="0">
              <a:buFont typeface="Wingdings" pitchFamily="2" charset="2"/>
              <a:buChar char="§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Chiral carbon: asymmetric carbon atom attached to 4 different groups of atoms</a:t>
            </a:r>
          </a:p>
          <a:p>
            <a:pPr lvl="2" algn="l" rtl="0">
              <a:buFont typeface="Wingdings" pitchFamily="2" charset="2"/>
              <a:buChar char="§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The number of stereoisomers for any given molecules =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baseline="30000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where n represents the number of chiral centers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endParaRPr lang="ar-JO" sz="2000" b="1" dirty="0">
              <a:latin typeface="Arial" pitchFamily="34" charset="0"/>
              <a:cs typeface="Arial" pitchFamily="34" charset="0"/>
            </a:endParaRPr>
          </a:p>
          <a:p>
            <a:pPr lvl="1" algn="l" rtl="0">
              <a:buNone/>
            </a:pPr>
            <a:endParaRPr lang="en-US" sz="2400" dirty="0"/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8013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مستطيل 42"/>
          <p:cNvSpPr/>
          <p:nvPr/>
        </p:nvSpPr>
        <p:spPr>
          <a:xfrm>
            <a:off x="2328188" y="4559038"/>
            <a:ext cx="428628" cy="42862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42" name="مستطيل 41"/>
          <p:cNvSpPr/>
          <p:nvPr/>
        </p:nvSpPr>
        <p:spPr>
          <a:xfrm>
            <a:off x="2315218" y="4019704"/>
            <a:ext cx="428628" cy="4286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41" name="مستطيل 40"/>
          <p:cNvSpPr/>
          <p:nvPr/>
        </p:nvSpPr>
        <p:spPr>
          <a:xfrm>
            <a:off x="2329286" y="3487468"/>
            <a:ext cx="428628" cy="4286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40" name="مستطيل 39"/>
          <p:cNvSpPr/>
          <p:nvPr/>
        </p:nvSpPr>
        <p:spPr>
          <a:xfrm>
            <a:off x="2342256" y="3000372"/>
            <a:ext cx="428628" cy="42862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71470" y="71422"/>
            <a:ext cx="8229600" cy="1143000"/>
          </a:xfrm>
        </p:spPr>
        <p:txBody>
          <a:bodyPr/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Isomerization</a:t>
            </a:r>
            <a:endParaRPr lang="en-GB" dirty="0"/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مربع نص 6"/>
          <p:cNvSpPr txBox="1"/>
          <p:nvPr/>
        </p:nvSpPr>
        <p:spPr>
          <a:xfrm>
            <a:off x="1785918" y="5857892"/>
            <a:ext cx="1430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D-glucose</a:t>
            </a:r>
            <a:endParaRPr lang="en-GB" sz="2400" b="1" dirty="0">
              <a:solidFill>
                <a:srgbClr val="002060"/>
              </a:solidFill>
            </a:endParaRPr>
          </a:p>
        </p:txBody>
      </p:sp>
      <p:grpSp>
        <p:nvGrpSpPr>
          <p:cNvPr id="8" name="مجموعة 7"/>
          <p:cNvGrpSpPr/>
          <p:nvPr/>
        </p:nvGrpSpPr>
        <p:grpSpPr>
          <a:xfrm>
            <a:off x="1428728" y="2003566"/>
            <a:ext cx="2227960" cy="3653283"/>
            <a:chOff x="1000100" y="2003566"/>
            <a:chExt cx="2227960" cy="3653283"/>
          </a:xfrm>
        </p:grpSpPr>
        <p:cxnSp>
          <p:nvCxnSpPr>
            <p:cNvPr id="9" name="رابط مستقيم 8"/>
            <p:cNvCxnSpPr/>
            <p:nvPr/>
          </p:nvCxnSpPr>
          <p:spPr>
            <a:xfrm rot="10800000">
              <a:off x="1857357" y="2357431"/>
              <a:ext cx="381823" cy="21025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مجموعة 103"/>
            <p:cNvGrpSpPr/>
            <p:nvPr/>
          </p:nvGrpSpPr>
          <p:grpSpPr>
            <a:xfrm>
              <a:off x="1000100" y="2003566"/>
              <a:ext cx="2227960" cy="3653283"/>
              <a:chOff x="1000100" y="2003566"/>
              <a:chExt cx="2227960" cy="3653283"/>
            </a:xfrm>
          </p:grpSpPr>
          <p:grpSp>
            <p:nvGrpSpPr>
              <p:cNvPr id="11" name="مجموعة 91"/>
              <p:cNvGrpSpPr/>
              <p:nvPr/>
            </p:nvGrpSpPr>
            <p:grpSpPr>
              <a:xfrm>
                <a:off x="1471912" y="2003566"/>
                <a:ext cx="683794" cy="584775"/>
                <a:chOff x="1471912" y="2003566"/>
                <a:chExt cx="683794" cy="584775"/>
              </a:xfrm>
            </p:grpSpPr>
            <p:cxnSp>
              <p:nvCxnSpPr>
                <p:cNvPr id="37" name="رابط مستقيم 36"/>
                <p:cNvCxnSpPr/>
                <p:nvPr/>
              </p:nvCxnSpPr>
              <p:spPr>
                <a:xfrm rot="12576756">
                  <a:off x="1727078" y="2558292"/>
                  <a:ext cx="428628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مربع نص 37"/>
                <p:cNvSpPr txBox="1"/>
                <p:nvPr/>
              </p:nvSpPr>
              <p:spPr>
                <a:xfrm rot="12576756">
                  <a:off x="1471912" y="2003566"/>
                  <a:ext cx="457176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:r>
                    <a:rPr lang="en-US" sz="3200" dirty="0"/>
                    <a:t>O</a:t>
                  </a:r>
                  <a:endParaRPr lang="en-GB" sz="3200" dirty="0"/>
                </a:p>
              </p:txBody>
            </p:sp>
          </p:grpSp>
          <p:sp>
            <p:nvSpPr>
              <p:cNvPr id="12" name="مربع نص 11"/>
              <p:cNvSpPr txBox="1"/>
              <p:nvPr/>
            </p:nvSpPr>
            <p:spPr>
              <a:xfrm>
                <a:off x="2460196" y="2058407"/>
                <a:ext cx="44114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3200" dirty="0"/>
                  <a:t>H</a:t>
                </a:r>
                <a:endParaRPr lang="en-GB" sz="3200" dirty="0"/>
              </a:p>
            </p:txBody>
          </p:sp>
          <p:grpSp>
            <p:nvGrpSpPr>
              <p:cNvPr id="13" name="مجموعة 90"/>
              <p:cNvGrpSpPr/>
              <p:nvPr/>
            </p:nvGrpSpPr>
            <p:grpSpPr>
              <a:xfrm>
                <a:off x="1000100" y="2357430"/>
                <a:ext cx="2227960" cy="3299419"/>
                <a:chOff x="1000100" y="2357430"/>
                <a:chExt cx="2227960" cy="3299419"/>
              </a:xfrm>
            </p:grpSpPr>
            <p:grpSp>
              <p:nvGrpSpPr>
                <p:cNvPr id="14" name="مجموعة 88"/>
                <p:cNvGrpSpPr/>
                <p:nvPr/>
              </p:nvGrpSpPr>
              <p:grpSpPr>
                <a:xfrm>
                  <a:off x="1000100" y="2357430"/>
                  <a:ext cx="2227960" cy="3299419"/>
                  <a:chOff x="1059572" y="2357430"/>
                  <a:chExt cx="2227960" cy="3299419"/>
                </a:xfrm>
              </p:grpSpPr>
              <p:cxnSp>
                <p:nvCxnSpPr>
                  <p:cNvPr id="22" name="رابط مستقيم 21"/>
                  <p:cNvCxnSpPr/>
                  <p:nvPr/>
                </p:nvCxnSpPr>
                <p:spPr>
                  <a:xfrm>
                    <a:off x="1718083" y="4812870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" name="مربع نص 22"/>
                  <p:cNvSpPr txBox="1"/>
                  <p:nvPr/>
                </p:nvSpPr>
                <p:spPr>
                  <a:xfrm>
                    <a:off x="2560216" y="3929066"/>
                    <a:ext cx="71365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OH</a:t>
                    </a:r>
                    <a:endParaRPr lang="en-GB" sz="3200" dirty="0"/>
                  </a:p>
                </p:txBody>
              </p:sp>
              <p:sp>
                <p:nvSpPr>
                  <p:cNvPr id="24" name="مربع نص 23"/>
                  <p:cNvSpPr txBox="1"/>
                  <p:nvPr/>
                </p:nvSpPr>
                <p:spPr>
                  <a:xfrm>
                    <a:off x="2572459" y="4487299"/>
                    <a:ext cx="71365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OH</a:t>
                    </a:r>
                    <a:endParaRPr lang="en-GB" sz="3200" dirty="0"/>
                  </a:p>
                </p:txBody>
              </p:sp>
              <p:sp>
                <p:nvSpPr>
                  <p:cNvPr id="25" name="مربع نص 24"/>
                  <p:cNvSpPr txBox="1"/>
                  <p:nvPr/>
                </p:nvSpPr>
                <p:spPr>
                  <a:xfrm>
                    <a:off x="2577311" y="3357562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H</a:t>
                    </a:r>
                    <a:endParaRPr lang="en-GB" sz="3200" dirty="0"/>
                  </a:p>
                </p:txBody>
              </p:sp>
              <p:sp>
                <p:nvSpPr>
                  <p:cNvPr id="26" name="مربع نص 25"/>
                  <p:cNvSpPr txBox="1"/>
                  <p:nvPr/>
                </p:nvSpPr>
                <p:spPr>
                  <a:xfrm>
                    <a:off x="1059572" y="3429000"/>
                    <a:ext cx="71365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OH</a:t>
                    </a:r>
                    <a:endParaRPr lang="en-GB" sz="3200" dirty="0"/>
                  </a:p>
                </p:txBody>
              </p:sp>
              <p:sp>
                <p:nvSpPr>
                  <p:cNvPr id="27" name="مربع نص 26"/>
                  <p:cNvSpPr txBox="1"/>
                  <p:nvPr/>
                </p:nvSpPr>
                <p:spPr>
                  <a:xfrm>
                    <a:off x="1333252" y="3987233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H</a:t>
                    </a:r>
                    <a:endParaRPr lang="en-GB" sz="3200" dirty="0"/>
                  </a:p>
                </p:txBody>
              </p:sp>
              <p:sp>
                <p:nvSpPr>
                  <p:cNvPr id="28" name="مربع نص 27"/>
                  <p:cNvSpPr txBox="1"/>
                  <p:nvPr/>
                </p:nvSpPr>
                <p:spPr>
                  <a:xfrm>
                    <a:off x="1331256" y="4500570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H</a:t>
                    </a:r>
                    <a:endParaRPr lang="en-GB" sz="3200" dirty="0"/>
                  </a:p>
                </p:txBody>
              </p:sp>
              <p:cxnSp>
                <p:nvCxnSpPr>
                  <p:cNvPr id="29" name="رابط مستقيم 28"/>
                  <p:cNvCxnSpPr/>
                  <p:nvPr/>
                </p:nvCxnSpPr>
                <p:spPr>
                  <a:xfrm>
                    <a:off x="1718059" y="3713164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رابط مستقيم 29"/>
                  <p:cNvCxnSpPr/>
                  <p:nvPr/>
                </p:nvCxnSpPr>
                <p:spPr>
                  <a:xfrm>
                    <a:off x="1718059" y="4284668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1" name="مربع نص 30"/>
                  <p:cNvSpPr txBox="1"/>
                  <p:nvPr/>
                </p:nvSpPr>
                <p:spPr>
                  <a:xfrm>
                    <a:off x="1946887" y="5072074"/>
                    <a:ext cx="1329210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CH</a:t>
                    </a:r>
                    <a:r>
                      <a:rPr lang="en-US" sz="3200" b="1" baseline="-25000" dirty="0"/>
                      <a:t>2</a:t>
                    </a:r>
                    <a:r>
                      <a:rPr lang="en-US" sz="3200" dirty="0"/>
                      <a:t>OH</a:t>
                    </a:r>
                    <a:endParaRPr lang="en-GB" sz="3200" dirty="0"/>
                  </a:p>
                </p:txBody>
              </p:sp>
              <p:cxnSp>
                <p:nvCxnSpPr>
                  <p:cNvPr id="32" name="رابط مستقيم 31"/>
                  <p:cNvCxnSpPr/>
                  <p:nvPr/>
                </p:nvCxnSpPr>
                <p:spPr>
                  <a:xfrm>
                    <a:off x="1730856" y="3214686"/>
                    <a:ext cx="928694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3" name="مربع نص 32"/>
                  <p:cNvSpPr txBox="1"/>
                  <p:nvPr/>
                </p:nvSpPr>
                <p:spPr>
                  <a:xfrm>
                    <a:off x="2573875" y="2928934"/>
                    <a:ext cx="71365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OH</a:t>
                    </a:r>
                    <a:endParaRPr lang="en-GB" sz="3200" dirty="0"/>
                  </a:p>
                </p:txBody>
              </p:sp>
              <p:sp>
                <p:nvSpPr>
                  <p:cNvPr id="34" name="مربع نص 33"/>
                  <p:cNvSpPr txBox="1"/>
                  <p:nvPr/>
                </p:nvSpPr>
                <p:spPr>
                  <a:xfrm>
                    <a:off x="1331256" y="2915663"/>
                    <a:ext cx="44114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H</a:t>
                    </a:r>
                    <a:endParaRPr lang="en-GB" sz="3200" dirty="0"/>
                  </a:p>
                </p:txBody>
              </p:sp>
              <p:cxnSp>
                <p:nvCxnSpPr>
                  <p:cNvPr id="35" name="رابط مستقيم 34"/>
                  <p:cNvCxnSpPr/>
                  <p:nvPr/>
                </p:nvCxnSpPr>
                <p:spPr>
                  <a:xfrm rot="10800000" flipV="1">
                    <a:off x="2183064" y="2357430"/>
                    <a:ext cx="348124" cy="29872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رابط مستقيم 35"/>
                  <p:cNvCxnSpPr/>
                  <p:nvPr/>
                </p:nvCxnSpPr>
                <p:spPr>
                  <a:xfrm rot="5400000">
                    <a:off x="873874" y="3915411"/>
                    <a:ext cx="2571768" cy="2731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" name="مجموعة 86"/>
                <p:cNvGrpSpPr/>
                <p:nvPr/>
              </p:nvGrpSpPr>
              <p:grpSpPr>
                <a:xfrm>
                  <a:off x="2057156" y="2571744"/>
                  <a:ext cx="330920" cy="2726786"/>
                  <a:chOff x="2312254" y="2571744"/>
                  <a:chExt cx="330920" cy="2726786"/>
                </a:xfrm>
              </p:grpSpPr>
              <p:sp>
                <p:nvSpPr>
                  <p:cNvPr id="16" name="مربع نص 15"/>
                  <p:cNvSpPr txBox="1"/>
                  <p:nvPr/>
                </p:nvSpPr>
                <p:spPr>
                  <a:xfrm>
                    <a:off x="2339622" y="2887558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2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7" name="مربع نص 16"/>
                  <p:cNvSpPr txBox="1"/>
                  <p:nvPr/>
                </p:nvSpPr>
                <p:spPr>
                  <a:xfrm>
                    <a:off x="2339622" y="3399766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3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8" name="مربع نص 17"/>
                  <p:cNvSpPr txBox="1"/>
                  <p:nvPr/>
                </p:nvSpPr>
                <p:spPr>
                  <a:xfrm>
                    <a:off x="2339622" y="3971270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4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9" name="مربع نص 18"/>
                  <p:cNvSpPr txBox="1"/>
                  <p:nvPr/>
                </p:nvSpPr>
                <p:spPr>
                  <a:xfrm>
                    <a:off x="2327420" y="4929198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6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20" name="مربع نص 19"/>
                  <p:cNvSpPr txBox="1"/>
                  <p:nvPr/>
                </p:nvSpPr>
                <p:spPr>
                  <a:xfrm>
                    <a:off x="2312254" y="453063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5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21" name="مربع نص 20"/>
                  <p:cNvSpPr txBox="1"/>
                  <p:nvPr/>
                </p:nvSpPr>
                <p:spPr>
                  <a:xfrm>
                    <a:off x="2341488" y="2571744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1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39" name="مربع نص 38"/>
          <p:cNvSpPr txBox="1"/>
          <p:nvPr/>
        </p:nvSpPr>
        <p:spPr>
          <a:xfrm>
            <a:off x="4414020" y="3383821"/>
            <a:ext cx="41585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Number of stereoisomers = 2</a:t>
            </a:r>
            <a:r>
              <a:rPr lang="en-US" sz="2400" b="1" baseline="30000" dirty="0"/>
              <a:t>4</a:t>
            </a:r>
          </a:p>
          <a:p>
            <a:pPr algn="l"/>
            <a:r>
              <a:rPr lang="en-US" sz="2400" b="1" baseline="30000" dirty="0"/>
              <a:t>                                                                          </a:t>
            </a:r>
            <a:r>
              <a:rPr lang="en-US" sz="2400" b="1" dirty="0"/>
              <a:t>= 16</a:t>
            </a:r>
            <a:endParaRPr lang="en-GB" sz="2400" b="1" baseline="30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2" grpId="0" animBg="1"/>
      <p:bldP spid="41" grpId="0" animBg="1"/>
      <p:bldP spid="40" grpId="0" animBg="1"/>
      <p:bldP spid="39" grpId="0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64EFD225938D4B80102A58843C38F7" ma:contentTypeVersion="4" ma:contentTypeDescription="Create a new document." ma:contentTypeScope="" ma:versionID="f2e495921be90a66ee52ca3351f70d35">
  <xsd:schema xmlns:xsd="http://www.w3.org/2001/XMLSchema" xmlns:xs="http://www.w3.org/2001/XMLSchema" xmlns:p="http://schemas.microsoft.com/office/2006/metadata/properties" xmlns:ns2="6c1faea6-d3e7-4333-9a2c-d4affed2a3c6" targetNamespace="http://schemas.microsoft.com/office/2006/metadata/properties" ma:root="true" ma:fieldsID="a41f88d66481d83ae7faf2aab9f08751" ns2:_="">
    <xsd:import namespace="6c1faea6-d3e7-4333-9a2c-d4affed2a3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1faea6-d3e7-4333-9a2c-d4affed2a3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14381B0-4756-4AED-A070-2769E5A4BD4B}"/>
</file>

<file path=customXml/itemProps2.xml><?xml version="1.0" encoding="utf-8"?>
<ds:datastoreItem xmlns:ds="http://schemas.openxmlformats.org/officeDocument/2006/customXml" ds:itemID="{A3DE52A8-67ED-4CA4-BD1B-BA22D14999EE}"/>
</file>

<file path=customXml/itemProps3.xml><?xml version="1.0" encoding="utf-8"?>
<ds:datastoreItem xmlns:ds="http://schemas.openxmlformats.org/officeDocument/2006/customXml" ds:itemID="{433AE02C-D7EB-427C-9E4A-97CC674D492C}"/>
</file>

<file path=docProps/app.xml><?xml version="1.0" encoding="utf-8"?>
<Properties xmlns="http://schemas.openxmlformats.org/officeDocument/2006/extended-properties" xmlns:vt="http://schemas.openxmlformats.org/officeDocument/2006/docPropsVTypes">
  <TotalTime>6152</TotalTime>
  <Words>1677</Words>
  <Application>Microsoft Macintosh PowerPoint</Application>
  <PresentationFormat>On-screen Show (4:3)</PresentationFormat>
  <Paragraphs>516</Paragraphs>
  <Slides>36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Times New Roman</vt:lpstr>
      <vt:lpstr>Wingdings</vt:lpstr>
      <vt:lpstr>سمة Office</vt:lpstr>
      <vt:lpstr>Carbohydrates</vt:lpstr>
      <vt:lpstr>Major Types of Macromolecules </vt:lpstr>
      <vt:lpstr>Classification of Carbohydrates </vt:lpstr>
      <vt:lpstr>Classification of Carbohydrates </vt:lpstr>
      <vt:lpstr>Monosaccharides </vt:lpstr>
      <vt:lpstr>Monosaccharides </vt:lpstr>
      <vt:lpstr>Isomerization  </vt:lpstr>
      <vt:lpstr>Isomerization  </vt:lpstr>
      <vt:lpstr>Isomerization</vt:lpstr>
      <vt:lpstr>Chirality &amp; Chiral Object</vt:lpstr>
      <vt:lpstr>Chirality &amp; Chiral Object</vt:lpstr>
      <vt:lpstr>Stereoisomers</vt:lpstr>
      <vt:lpstr>D/L Monosaccharides</vt:lpstr>
      <vt:lpstr>D/L Monosaccharides</vt:lpstr>
      <vt:lpstr>Isomerization</vt:lpstr>
      <vt:lpstr>Monosaccharides</vt:lpstr>
      <vt:lpstr>Monosaccharides</vt:lpstr>
      <vt:lpstr>Monosaccharides</vt:lpstr>
      <vt:lpstr>Monosaccharides</vt:lpstr>
      <vt:lpstr>Monosaccharides</vt:lpstr>
      <vt:lpstr>Monosaccharides</vt:lpstr>
      <vt:lpstr>Hemiacetal &amp; Hemiketal </vt:lpstr>
      <vt:lpstr> Monosaccharide cyclization </vt:lpstr>
      <vt:lpstr> Monosaccharide cyclization </vt:lpstr>
      <vt:lpstr>Pyranoses &amp; Furanoses </vt:lpstr>
      <vt:lpstr>PowerPoint Presentation</vt:lpstr>
      <vt:lpstr>Pyranoses &amp; Furanoses </vt:lpstr>
      <vt:lpstr>Pyranoses &amp; Furanoses </vt:lpstr>
      <vt:lpstr>Anomers </vt:lpstr>
      <vt:lpstr> Haworth Projection </vt:lpstr>
      <vt:lpstr>Conformers </vt:lpstr>
      <vt:lpstr>Conformers </vt:lpstr>
      <vt:lpstr>Conformers </vt:lpstr>
      <vt:lpstr>Sugar Modification </vt:lpstr>
      <vt:lpstr>Sugar Modification </vt:lpstr>
      <vt:lpstr>Sugar Modification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Carbohydrates</dc:title>
  <dc:creator>drMAc</dc:creator>
  <cp:lastModifiedBy>Nesrin Mwafi</cp:lastModifiedBy>
  <cp:revision>249</cp:revision>
  <dcterms:created xsi:type="dcterms:W3CDTF">2014-10-12T07:45:16Z</dcterms:created>
  <dcterms:modified xsi:type="dcterms:W3CDTF">2021-10-26T08:39:09Z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0x0101008164EFD225938D4B80102A58843C38F7</vt:lpwstr>
  </property>
</Properties>
</file>