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8" r:id="rId21"/>
    <p:sldId id="283" r:id="rId22"/>
    <p:sldId id="280" r:id="rId23"/>
    <p:sldId id="281" r:id="rId24"/>
    <p:sldId id="282" r:id="rId25"/>
    <p:sldId id="289" r:id="rId26"/>
    <p:sldId id="287" r:id="rId27"/>
    <p:sldId id="290" r:id="rId28"/>
    <p:sldId id="291" r:id="rId2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ME"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94660"/>
  </p:normalViewPr>
  <p:slideViewPr>
    <p:cSldViewPr>
      <p:cViewPr>
        <p:scale>
          <a:sx n="66" d="100"/>
          <a:sy n="66" d="100"/>
        </p:scale>
        <p:origin x="-1325" y="-379"/>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1691AB-AD99-41C2-B8F7-ECB6FCF60960}" type="datetimeFigureOut">
              <a:rPr lang="en-US" smtClean="0"/>
              <a:t>12/15/2020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C00B9-4955-4DC2-94A7-1CF2D2987862}" type="slidenum">
              <a:rPr lang="en-US" smtClean="0"/>
              <a:t>‹#›</a:t>
            </a:fld>
            <a:endParaRPr lang="en-US"/>
          </a:p>
        </p:txBody>
      </p:sp>
    </p:spTree>
    <p:extLst>
      <p:ext uri="{BB962C8B-B14F-4D97-AF65-F5344CB8AC3E}">
        <p14:creationId xmlns:p14="http://schemas.microsoft.com/office/powerpoint/2010/main" val="192740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601675CF-CEA7-43B2-83EB-8C430FA27E3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xmlns="" id="{E886C0C0-6ED1-4BBD-AE87-3F58A1E6D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xmlns="" id="{27B47866-C51C-496F-A9E0-988137115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5A8954-9AAB-499E-AE0F-A92DB9F5AE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t>The fourth ventricle possesses  a tent-shaped roof, a rhomboid-shaped floor and lateral boundaries.</a:t>
            </a:r>
            <a:endParaRPr lang="en-US" altLang="zh-CN" sz="1200" b="1" dirty="0">
              <a:ln w="11430"/>
              <a:solidFill>
                <a:srgbClr val="0000FF"/>
              </a:solidFill>
              <a:ea typeface="SimSun" pitchFamily="2" charset="-122"/>
            </a:endParaRPr>
          </a:p>
          <a:p>
            <a:pPr algn="just" rtl="0"/>
            <a:endParaRPr lang="ar-SA"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E15D40-9779-481B-8F5B-7F675AB96890}"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posterior surface of the inferior half of the medulla is continuous with the posterior aspect of the spinal cord and possesses a posterior median sulcus. On each side of the median sulcus, there is an elongated swelling, the </a:t>
            </a:r>
            <a:r>
              <a:rPr lang="en-US" sz="1200" kern="1200" dirty="0" err="1">
                <a:solidFill>
                  <a:schemeClr val="tx1"/>
                </a:solidFill>
                <a:latin typeface="+mn-lt"/>
                <a:ea typeface="+mn-ea"/>
                <a:cs typeface="+mn-cs"/>
              </a:rPr>
              <a:t>gracile</a:t>
            </a:r>
            <a:r>
              <a:rPr lang="en-US" sz="1200" kern="1200" dirty="0">
                <a:solidFill>
                  <a:schemeClr val="tx1"/>
                </a:solidFill>
                <a:latin typeface="+mn-lt"/>
                <a:ea typeface="+mn-ea"/>
                <a:cs typeface="+mn-cs"/>
              </a:rPr>
              <a:t> tubercle, produced by the underlying </a:t>
            </a:r>
            <a:r>
              <a:rPr lang="en-US" sz="1200" kern="1200" dirty="0" err="1">
                <a:solidFill>
                  <a:schemeClr val="tx1"/>
                </a:solidFill>
                <a:latin typeface="+mn-lt"/>
                <a:ea typeface="+mn-ea"/>
                <a:cs typeface="+mn-cs"/>
              </a:rPr>
              <a:t>gracile</a:t>
            </a:r>
            <a:r>
              <a:rPr lang="en-US" sz="1200" kern="1200" dirty="0">
                <a:solidFill>
                  <a:schemeClr val="tx1"/>
                </a:solidFill>
                <a:latin typeface="+mn-lt"/>
                <a:ea typeface="+mn-ea"/>
                <a:cs typeface="+mn-cs"/>
              </a:rPr>
              <a:t> nucleus (Fig. 5-9). Lateral to the </a:t>
            </a:r>
            <a:r>
              <a:rPr lang="en-US" sz="1200" kern="1200" dirty="0" err="1">
                <a:solidFill>
                  <a:schemeClr val="tx1"/>
                </a:solidFill>
                <a:latin typeface="+mn-lt"/>
                <a:ea typeface="+mn-ea"/>
                <a:cs typeface="+mn-cs"/>
              </a:rPr>
              <a:t>gracile</a:t>
            </a:r>
            <a:r>
              <a:rPr lang="en-US" sz="1200" kern="1200" dirty="0">
                <a:solidFill>
                  <a:schemeClr val="tx1"/>
                </a:solidFill>
                <a:latin typeface="+mn-lt"/>
                <a:ea typeface="+mn-ea"/>
                <a:cs typeface="+mn-cs"/>
              </a:rPr>
              <a:t> tubercle is a similar swelling, the </a:t>
            </a:r>
            <a:r>
              <a:rPr lang="en-US" sz="1200" kern="1200" dirty="0" err="1">
                <a:solidFill>
                  <a:schemeClr val="tx1"/>
                </a:solidFill>
                <a:latin typeface="+mn-lt"/>
                <a:ea typeface="+mn-ea"/>
                <a:cs typeface="+mn-cs"/>
              </a:rPr>
              <a:t>cuneate</a:t>
            </a:r>
            <a:r>
              <a:rPr lang="en-US" sz="1200" kern="1200" dirty="0">
                <a:solidFill>
                  <a:schemeClr val="tx1"/>
                </a:solidFill>
                <a:latin typeface="+mn-lt"/>
                <a:ea typeface="+mn-ea"/>
                <a:cs typeface="+mn-cs"/>
              </a:rPr>
              <a:t> tubercle, produced by the underlying </a:t>
            </a:r>
            <a:r>
              <a:rPr lang="en-US" sz="1200" kern="1200" dirty="0" err="1">
                <a:solidFill>
                  <a:schemeClr val="tx1"/>
                </a:solidFill>
                <a:latin typeface="+mn-lt"/>
                <a:ea typeface="+mn-ea"/>
                <a:cs typeface="+mn-cs"/>
              </a:rPr>
              <a:t>cuneate</a:t>
            </a:r>
            <a:r>
              <a:rPr lang="en-US" sz="1200" kern="1200" dirty="0">
                <a:solidFill>
                  <a:schemeClr val="tx1"/>
                </a:solidFill>
                <a:latin typeface="+mn-lt"/>
                <a:ea typeface="+mn-ea"/>
                <a:cs typeface="+mn-cs"/>
              </a:rPr>
              <a:t> nucleus.</a:t>
            </a:r>
            <a:endParaRPr lang="ar-SA" sz="1200" kern="1200" dirty="0">
              <a:solidFill>
                <a:schemeClr val="tx1"/>
              </a:solidFill>
              <a:latin typeface="+mn-lt"/>
              <a:ea typeface="+mn-ea"/>
              <a:cs typeface="+mn-cs"/>
            </a:endParaRPr>
          </a:p>
          <a:p>
            <a:endParaRPr lang="en-US" dirty="0">
              <a:latin typeface="Arial" charset="0"/>
              <a:cs typeface="Arial" charset="0"/>
            </a:endParaRPr>
          </a:p>
        </p:txBody>
      </p:sp>
      <p:sp>
        <p:nvSpPr>
          <p:cNvPr id="9216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F8D96-8B32-4A16-8D70-066F8209AB6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3602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algn="l" rtl="0"/>
            <a:r>
              <a:rPr lang="en-US" b="1" dirty="0"/>
              <a:t>The posterior surface of the superior half of the medulla oblongata </a:t>
            </a:r>
            <a:r>
              <a:rPr lang="en-US" dirty="0"/>
              <a:t>forms the lower part of the floor of the fourth ventricle</a:t>
            </a:r>
          </a:p>
          <a:p>
            <a:pPr algn="l" rtl="0"/>
            <a:r>
              <a:rPr lang="en-US" b="1" dirty="0"/>
              <a:t>Inferior to the </a:t>
            </a:r>
            <a:r>
              <a:rPr lang="en-US" b="1" dirty="0" err="1"/>
              <a:t>stria</a:t>
            </a:r>
            <a:r>
              <a:rPr lang="en-US" b="1" dirty="0"/>
              <a:t> </a:t>
            </a:r>
            <a:r>
              <a:rPr lang="en-US" b="1" dirty="0" err="1"/>
              <a:t>medullaris</a:t>
            </a:r>
            <a:r>
              <a:rPr lang="en-US" b="1" dirty="0"/>
              <a:t>,</a:t>
            </a:r>
            <a:r>
              <a:rPr lang="en-US" dirty="0"/>
              <a:t> the following features should be recognized in the floor of the ventricle. The most medial is the hypoglossal triangle, which indicates the position of the underlying hypoglossal nucleus. Lateral to this is the vagal triangle, beneath which lies the dorsal motor nucleus of the vagus. The area </a:t>
            </a:r>
            <a:r>
              <a:rPr lang="en-US" dirty="0" err="1"/>
              <a:t>postrema</a:t>
            </a:r>
            <a:r>
              <a:rPr lang="en-US" dirty="0"/>
              <a:t> is a narrow area between the vagal triangle and the lateral margin of the ventricle, just </a:t>
            </a:r>
            <a:r>
              <a:rPr lang="en-US" dirty="0" err="1"/>
              <a:t>rostral</a:t>
            </a:r>
            <a:r>
              <a:rPr lang="en-US" dirty="0"/>
              <a:t> to the opening into the central canal. The inferior part of the vestibular area also lies lateral to the vagal triangle</a:t>
            </a:r>
            <a:endParaRPr lang="ar-SA" dirty="0"/>
          </a:p>
        </p:txBody>
      </p:sp>
      <p:sp>
        <p:nvSpPr>
          <p:cNvPr id="95236" name="Slide Number Placeholder 3"/>
          <p:cNvSpPr>
            <a:spLocks noGrp="1"/>
          </p:cNvSpPr>
          <p:nvPr>
            <p:ph type="sldNum" sz="quarter" idx="5"/>
          </p:nvPr>
        </p:nvSpPr>
        <p:spPr>
          <a:noFill/>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5DC40E9-6E39-438C-BED6-077A6FA4F4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algn="l" rtl="0"/>
            <a:r>
              <a:rPr lang="en-US" b="1" dirty="0"/>
              <a:t>The posterior surface </a:t>
            </a:r>
            <a:r>
              <a:rPr lang="en-US" dirty="0"/>
              <a:t>is limited laterally by the superior cerebellar peduncles and is divided into symmetrical halves by a median sulcus. Lateral to this sulcus is an elongated elevation, the medial eminence, which is bounded laterally by a sulcus, the sulcus </a:t>
            </a:r>
            <a:r>
              <a:rPr lang="en-US" dirty="0" err="1"/>
              <a:t>limitans</a:t>
            </a:r>
            <a:endParaRPr lang="en-US" dirty="0"/>
          </a:p>
          <a:p>
            <a:pPr algn="l" rtl="0"/>
            <a:r>
              <a:rPr lang="en-US" b="1" dirty="0"/>
              <a:t>The inferior end of the medial eminence</a:t>
            </a:r>
            <a:r>
              <a:rPr lang="en-US" dirty="0"/>
              <a:t> is slightly expanded to form the facial colliculus, which is produced by the root of the facial nerve winding around the nucleus of the </a:t>
            </a:r>
            <a:r>
              <a:rPr lang="en-US" dirty="0" err="1"/>
              <a:t>abducent</a:t>
            </a:r>
            <a:r>
              <a:rPr lang="en-US" dirty="0"/>
              <a:t> nerve </a:t>
            </a:r>
            <a:endParaRPr lang="ar-SA" dirty="0"/>
          </a:p>
        </p:txBody>
      </p:sp>
      <p:sp>
        <p:nvSpPr>
          <p:cNvPr id="116740" name="Slide Number Placeholder 3"/>
          <p:cNvSpPr>
            <a:spLocks noGrp="1"/>
          </p:cNvSpPr>
          <p:nvPr>
            <p:ph type="sldNum" sz="quarter" idx="5"/>
          </p:nvPr>
        </p:nvSpPr>
        <p:spPr>
          <a:noFill/>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18B73AF-0625-4DD7-ABBF-0AB8EFC94A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0E148A7D-CDEC-49D1-AEAD-CF19C87B66E3}"/>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xmlns="" id="{60BB6D5A-8817-40DA-BBA6-D0DBC03F9D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37892" name="Slide Number Placeholder 3">
            <a:extLst>
              <a:ext uri="{FF2B5EF4-FFF2-40B4-BE49-F238E27FC236}">
                <a16:creationId xmlns:a16="http://schemas.microsoft.com/office/drawing/2014/main" xmlns="" id="{73933CE6-F433-4EE9-85F4-D896827FCA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9C59B9-599B-4D43-AD20-35EF3D9355C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brainstem is made up of the medulla oblongata, the </a:t>
            </a:r>
            <a:r>
              <a:rPr lang="en-US" dirty="0" err="1"/>
              <a:t>pons</a:t>
            </a:r>
            <a:r>
              <a:rPr lang="en-US" dirty="0"/>
              <a:t>, and the midbrain and occupies the posterior cranial fossa of the skull (Fig. 5-8). It is </a:t>
            </a:r>
            <a:r>
              <a:rPr lang="en-US" dirty="0" err="1"/>
              <a:t>stalklike</a:t>
            </a:r>
            <a:r>
              <a:rPr lang="en-US" dirty="0"/>
              <a:t> in shape and connects the narrow spinal cord with the expanded forebrain</a:t>
            </a:r>
            <a:endParaRPr lang="ar-S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3B3A0-52D2-4BA3-BAF8-A98FCF009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a:t>The brainstem is made up of the medulla oblongata, the </a:t>
            </a:r>
            <a:r>
              <a:rPr lang="en-US" dirty="0" err="1"/>
              <a:t>pons</a:t>
            </a:r>
            <a:r>
              <a:rPr lang="en-US" dirty="0"/>
              <a:t>, and the midbrain and occupies the posterior cranial fossa of the skull (Fig. 5-8). It is </a:t>
            </a:r>
            <a:r>
              <a:rPr lang="en-US" dirty="0" err="1"/>
              <a:t>stalklike</a:t>
            </a:r>
            <a:r>
              <a:rPr lang="en-US" dirty="0"/>
              <a:t> in shape and connects the narrow spinal cord with the expanded forebrain</a:t>
            </a:r>
            <a:endParaRPr lang="ar-SA" dirty="0"/>
          </a:p>
        </p:txBody>
      </p:sp>
      <p:sp>
        <p:nvSpPr>
          <p:cNvPr id="8909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D1A11-4F23-47BB-A729-3CEEC2253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medulla oblongata is conical in shape, </a:t>
            </a:r>
            <a:r>
              <a:rPr lang="en-US" sz="1200" b="1" dirty="0">
                <a:solidFill>
                  <a:srgbClr val="0000FF"/>
                </a:solidFill>
              </a:rPr>
              <a:t>connects the </a:t>
            </a:r>
            <a:r>
              <a:rPr lang="en-US" sz="1200" b="1" dirty="0" err="1">
                <a:solidFill>
                  <a:srgbClr val="0000FF"/>
                </a:solidFill>
              </a:rPr>
              <a:t>pons</a:t>
            </a:r>
            <a:r>
              <a:rPr lang="en-US" sz="1200" b="1" dirty="0">
                <a:solidFill>
                  <a:srgbClr val="0000FF"/>
                </a:solidFill>
              </a:rPr>
              <a:t> superiorly with the spinal cord inferiorly </a:t>
            </a:r>
          </a:p>
          <a:p>
            <a:endParaRPr lang="en-US" dirty="0">
              <a:latin typeface="Arial" charset="0"/>
              <a:cs typeface="Arial" charset="0"/>
            </a:endParaRPr>
          </a:p>
        </p:txBody>
      </p:sp>
      <p:sp>
        <p:nvSpPr>
          <p:cNvPr id="9216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F8D96-8B32-4A16-8D70-066F8209AB6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58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 the anterior surface of the medulla is the anterior median fissure, which is continuous inferiorly with the anterior median fissure of the spinal cord (Fig. 5-9). On each side of the median fissure, there is a swelling called the pyramid. The pyramids are composed of bundles of nerve fibers, called </a:t>
            </a:r>
            <a:r>
              <a:rPr lang="en-US" dirty="0" err="1"/>
              <a:t>corticospinal</a:t>
            </a:r>
            <a:r>
              <a:rPr lang="en-US" dirty="0"/>
              <a:t> fibers, which originate in large nerve cells in the </a:t>
            </a:r>
            <a:r>
              <a:rPr lang="en-US" dirty="0" err="1"/>
              <a:t>precentral</a:t>
            </a:r>
            <a:r>
              <a:rPr lang="en-US" dirty="0"/>
              <a:t> gyrus of the cerebral cortex. The pyramids taper inferiorly, and it is here that the majority of the descending fibers cross over to the opposite side, forming the decussation of the pyramids </a:t>
            </a:r>
            <a:endParaRPr lang="en-US" dirty="0">
              <a:latin typeface="Arial" charset="0"/>
              <a:cs typeface="Arial" charset="0"/>
            </a:endParaRPr>
          </a:p>
        </p:txBody>
      </p:sp>
      <p:sp>
        <p:nvSpPr>
          <p:cNvPr id="9216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F8D96-8B32-4A16-8D70-066F8209AB6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5749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Posterolateral to the pyramids are the olives, which are oval elevations produced by the underlying inferior </a:t>
            </a:r>
            <a:r>
              <a:rPr lang="en-US" dirty="0" err="1"/>
              <a:t>olivary</a:t>
            </a:r>
            <a:r>
              <a:rPr lang="en-US" dirty="0"/>
              <a:t> nuclei. In the groove between the pyramid and the olive emerge the rootlets of the hypoglossal nerve. </a:t>
            </a:r>
            <a:endParaRPr lang="en-US" dirty="0">
              <a:latin typeface="Arial" charset="0"/>
              <a:cs typeface="Arial" charset="0"/>
            </a:endParaRPr>
          </a:p>
        </p:txBody>
      </p:sp>
      <p:sp>
        <p:nvSpPr>
          <p:cNvPr id="9216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F8D96-8B32-4A16-8D70-066F8209AB6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8433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posterior surface of the inferior half of the medulla is continuous with the posterior aspect of the spinal cord and possesses a posterior median sulcus. On each side of the median sulcus, there is an elongated swelling, the </a:t>
            </a:r>
            <a:r>
              <a:rPr lang="en-US" sz="1200" kern="1200" dirty="0" err="1">
                <a:solidFill>
                  <a:schemeClr val="tx1"/>
                </a:solidFill>
                <a:latin typeface="+mn-lt"/>
                <a:ea typeface="+mn-ea"/>
                <a:cs typeface="+mn-cs"/>
              </a:rPr>
              <a:t>gracile</a:t>
            </a:r>
            <a:r>
              <a:rPr lang="en-US" sz="1200" kern="1200" dirty="0">
                <a:solidFill>
                  <a:schemeClr val="tx1"/>
                </a:solidFill>
                <a:latin typeface="+mn-lt"/>
                <a:ea typeface="+mn-ea"/>
                <a:cs typeface="+mn-cs"/>
              </a:rPr>
              <a:t> tubercle, produced by the underlying </a:t>
            </a:r>
            <a:r>
              <a:rPr lang="en-US" sz="1200" kern="1200" dirty="0" err="1">
                <a:solidFill>
                  <a:schemeClr val="tx1"/>
                </a:solidFill>
                <a:latin typeface="+mn-lt"/>
                <a:ea typeface="+mn-ea"/>
                <a:cs typeface="+mn-cs"/>
              </a:rPr>
              <a:t>gracile</a:t>
            </a:r>
            <a:r>
              <a:rPr lang="en-US" sz="1200" kern="1200" dirty="0">
                <a:solidFill>
                  <a:schemeClr val="tx1"/>
                </a:solidFill>
                <a:latin typeface="+mn-lt"/>
                <a:ea typeface="+mn-ea"/>
                <a:cs typeface="+mn-cs"/>
              </a:rPr>
              <a:t> nucleus (Fig. 5-9). Lateral to the </a:t>
            </a:r>
            <a:r>
              <a:rPr lang="en-US" sz="1200" kern="1200" dirty="0" err="1">
                <a:solidFill>
                  <a:schemeClr val="tx1"/>
                </a:solidFill>
                <a:latin typeface="+mn-lt"/>
                <a:ea typeface="+mn-ea"/>
                <a:cs typeface="+mn-cs"/>
              </a:rPr>
              <a:t>gracile</a:t>
            </a:r>
            <a:r>
              <a:rPr lang="en-US" sz="1200" kern="1200" dirty="0">
                <a:solidFill>
                  <a:schemeClr val="tx1"/>
                </a:solidFill>
                <a:latin typeface="+mn-lt"/>
                <a:ea typeface="+mn-ea"/>
                <a:cs typeface="+mn-cs"/>
              </a:rPr>
              <a:t> tubercle is a similar swelling, the </a:t>
            </a:r>
            <a:r>
              <a:rPr lang="en-US" sz="1200" kern="1200" dirty="0" err="1">
                <a:solidFill>
                  <a:schemeClr val="tx1"/>
                </a:solidFill>
                <a:latin typeface="+mn-lt"/>
                <a:ea typeface="+mn-ea"/>
                <a:cs typeface="+mn-cs"/>
              </a:rPr>
              <a:t>cuneate</a:t>
            </a:r>
            <a:r>
              <a:rPr lang="en-US" sz="1200" kern="1200" dirty="0">
                <a:solidFill>
                  <a:schemeClr val="tx1"/>
                </a:solidFill>
                <a:latin typeface="+mn-lt"/>
                <a:ea typeface="+mn-ea"/>
                <a:cs typeface="+mn-cs"/>
              </a:rPr>
              <a:t> tubercle, produced by the underlying </a:t>
            </a:r>
            <a:r>
              <a:rPr lang="en-US" sz="1200" kern="1200" dirty="0" err="1">
                <a:solidFill>
                  <a:schemeClr val="tx1"/>
                </a:solidFill>
                <a:latin typeface="+mn-lt"/>
                <a:ea typeface="+mn-ea"/>
                <a:cs typeface="+mn-cs"/>
              </a:rPr>
              <a:t>cuneate</a:t>
            </a:r>
            <a:r>
              <a:rPr lang="en-US" sz="1200" kern="1200" dirty="0">
                <a:solidFill>
                  <a:schemeClr val="tx1"/>
                </a:solidFill>
                <a:latin typeface="+mn-lt"/>
                <a:ea typeface="+mn-ea"/>
                <a:cs typeface="+mn-cs"/>
              </a:rPr>
              <a:t> nucleus.</a:t>
            </a:r>
            <a:endParaRPr lang="ar-SA" sz="1200" kern="1200" dirty="0">
              <a:solidFill>
                <a:schemeClr val="tx1"/>
              </a:solidFill>
              <a:latin typeface="+mn-lt"/>
              <a:ea typeface="+mn-ea"/>
              <a:cs typeface="+mn-cs"/>
            </a:endParaRPr>
          </a:p>
          <a:p>
            <a:endParaRPr lang="en-US" dirty="0">
              <a:latin typeface="Arial" charset="0"/>
              <a:cs typeface="Arial" charset="0"/>
            </a:endParaRPr>
          </a:p>
        </p:txBody>
      </p:sp>
      <p:sp>
        <p:nvSpPr>
          <p:cNvPr id="9216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F8D96-8B32-4A16-8D70-066F8209AB6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5852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ar-SA"/>
          </a:p>
        </p:txBody>
      </p:sp>
      <p:sp>
        <p:nvSpPr>
          <p:cNvPr id="15974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26C12-6289-405A-B00C-4B15111556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405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601675CF-CEA7-43B2-83EB-8C430FA27E3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xmlns="" id="{E886C0C0-6ED1-4BBD-AE87-3F58A1E6D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xmlns="" id="{27B47866-C51C-496F-A9E0-988137115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5A8954-9AAB-499E-AE0F-A92DB9F5AE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CAF305-F9F3-42AA-9436-F34EF88E39CC}"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93F36-48BD-4382-BADF-B1675B251789}" type="slidenum">
              <a:rPr lang="en-US" smtClean="0"/>
              <a:t>‹#›</a:t>
            </a:fld>
            <a:endParaRPr lang="en-US"/>
          </a:p>
        </p:txBody>
      </p:sp>
    </p:spTree>
    <p:extLst>
      <p:ext uri="{BB962C8B-B14F-4D97-AF65-F5344CB8AC3E}">
        <p14:creationId xmlns:p14="http://schemas.microsoft.com/office/powerpoint/2010/main" val="728672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AF305-F9F3-42AA-9436-F34EF88E39CC}"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93F36-48BD-4382-BADF-B1675B251789}" type="slidenum">
              <a:rPr lang="en-US" smtClean="0"/>
              <a:t>‹#›</a:t>
            </a:fld>
            <a:endParaRPr lang="en-US"/>
          </a:p>
        </p:txBody>
      </p:sp>
    </p:spTree>
    <p:extLst>
      <p:ext uri="{BB962C8B-B14F-4D97-AF65-F5344CB8AC3E}">
        <p14:creationId xmlns:p14="http://schemas.microsoft.com/office/powerpoint/2010/main" val="239414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AF305-F9F3-42AA-9436-F34EF88E39CC}"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93F36-48BD-4382-BADF-B1675B251789}" type="slidenum">
              <a:rPr lang="en-US" smtClean="0"/>
              <a:t>‹#›</a:t>
            </a:fld>
            <a:endParaRPr lang="en-US"/>
          </a:p>
        </p:txBody>
      </p:sp>
    </p:spTree>
    <p:extLst>
      <p:ext uri="{BB962C8B-B14F-4D97-AF65-F5344CB8AC3E}">
        <p14:creationId xmlns:p14="http://schemas.microsoft.com/office/powerpoint/2010/main" val="236220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AF305-F9F3-42AA-9436-F34EF88E39CC}"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93F36-48BD-4382-BADF-B1675B251789}" type="slidenum">
              <a:rPr lang="en-US" smtClean="0"/>
              <a:t>‹#›</a:t>
            </a:fld>
            <a:endParaRPr lang="en-US"/>
          </a:p>
        </p:txBody>
      </p:sp>
    </p:spTree>
    <p:extLst>
      <p:ext uri="{BB962C8B-B14F-4D97-AF65-F5344CB8AC3E}">
        <p14:creationId xmlns:p14="http://schemas.microsoft.com/office/powerpoint/2010/main" val="128636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AF305-F9F3-42AA-9436-F34EF88E39CC}"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93F36-48BD-4382-BADF-B1675B251789}" type="slidenum">
              <a:rPr lang="en-US" smtClean="0"/>
              <a:t>‹#›</a:t>
            </a:fld>
            <a:endParaRPr lang="en-US"/>
          </a:p>
        </p:txBody>
      </p:sp>
    </p:spTree>
    <p:extLst>
      <p:ext uri="{BB962C8B-B14F-4D97-AF65-F5344CB8AC3E}">
        <p14:creationId xmlns:p14="http://schemas.microsoft.com/office/powerpoint/2010/main" val="302562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AF305-F9F3-42AA-9436-F34EF88E39CC}" type="datetimeFigureOut">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93F36-48BD-4382-BADF-B1675B251789}" type="slidenum">
              <a:rPr lang="en-US" smtClean="0"/>
              <a:t>‹#›</a:t>
            </a:fld>
            <a:endParaRPr lang="en-US"/>
          </a:p>
        </p:txBody>
      </p:sp>
    </p:spTree>
    <p:extLst>
      <p:ext uri="{BB962C8B-B14F-4D97-AF65-F5344CB8AC3E}">
        <p14:creationId xmlns:p14="http://schemas.microsoft.com/office/powerpoint/2010/main" val="207019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CAF305-F9F3-42AA-9436-F34EF88E39CC}" type="datetimeFigureOut">
              <a:rPr lang="en-US" smtClean="0"/>
              <a:t>12/15/2020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993F36-48BD-4382-BADF-B1675B251789}" type="slidenum">
              <a:rPr lang="en-US" smtClean="0"/>
              <a:t>‹#›</a:t>
            </a:fld>
            <a:endParaRPr lang="en-US"/>
          </a:p>
        </p:txBody>
      </p:sp>
    </p:spTree>
    <p:extLst>
      <p:ext uri="{BB962C8B-B14F-4D97-AF65-F5344CB8AC3E}">
        <p14:creationId xmlns:p14="http://schemas.microsoft.com/office/powerpoint/2010/main" val="102209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CAF305-F9F3-42AA-9436-F34EF88E39CC}" type="datetimeFigureOut">
              <a:rPr lang="en-US" smtClean="0"/>
              <a:t>12/15/2020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993F36-48BD-4382-BADF-B1675B251789}" type="slidenum">
              <a:rPr lang="en-US" smtClean="0"/>
              <a:t>‹#›</a:t>
            </a:fld>
            <a:endParaRPr lang="en-US"/>
          </a:p>
        </p:txBody>
      </p:sp>
    </p:spTree>
    <p:extLst>
      <p:ext uri="{BB962C8B-B14F-4D97-AF65-F5344CB8AC3E}">
        <p14:creationId xmlns:p14="http://schemas.microsoft.com/office/powerpoint/2010/main" val="216633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AF305-F9F3-42AA-9436-F34EF88E39CC}" type="datetimeFigureOut">
              <a:rPr lang="en-US" smtClean="0"/>
              <a:t>12/15/2020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993F36-48BD-4382-BADF-B1675B251789}" type="slidenum">
              <a:rPr lang="en-US" smtClean="0"/>
              <a:t>‹#›</a:t>
            </a:fld>
            <a:endParaRPr lang="en-US"/>
          </a:p>
        </p:txBody>
      </p:sp>
    </p:spTree>
    <p:extLst>
      <p:ext uri="{BB962C8B-B14F-4D97-AF65-F5344CB8AC3E}">
        <p14:creationId xmlns:p14="http://schemas.microsoft.com/office/powerpoint/2010/main" val="55632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AF305-F9F3-42AA-9436-F34EF88E39CC}" type="datetimeFigureOut">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93F36-48BD-4382-BADF-B1675B251789}" type="slidenum">
              <a:rPr lang="en-US" smtClean="0"/>
              <a:t>‹#›</a:t>
            </a:fld>
            <a:endParaRPr lang="en-US"/>
          </a:p>
        </p:txBody>
      </p:sp>
    </p:spTree>
    <p:extLst>
      <p:ext uri="{BB962C8B-B14F-4D97-AF65-F5344CB8AC3E}">
        <p14:creationId xmlns:p14="http://schemas.microsoft.com/office/powerpoint/2010/main" val="137095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AF305-F9F3-42AA-9436-F34EF88E39CC}" type="datetimeFigureOut">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93F36-48BD-4382-BADF-B1675B251789}" type="slidenum">
              <a:rPr lang="en-US" smtClean="0"/>
              <a:t>‹#›</a:t>
            </a:fld>
            <a:endParaRPr lang="en-US"/>
          </a:p>
        </p:txBody>
      </p:sp>
    </p:spTree>
    <p:extLst>
      <p:ext uri="{BB962C8B-B14F-4D97-AF65-F5344CB8AC3E}">
        <p14:creationId xmlns:p14="http://schemas.microsoft.com/office/powerpoint/2010/main" val="364394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AF305-F9F3-42AA-9436-F34EF88E39CC}" type="datetimeFigureOut">
              <a:rPr lang="en-US" smtClean="0"/>
              <a:t>12/15/2020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93F36-48BD-4382-BADF-B1675B251789}" type="slidenum">
              <a:rPr lang="en-US" smtClean="0"/>
              <a:t>‹#›</a:t>
            </a:fld>
            <a:endParaRPr lang="en-US"/>
          </a:p>
        </p:txBody>
      </p:sp>
    </p:spTree>
    <p:extLst>
      <p:ext uri="{BB962C8B-B14F-4D97-AF65-F5344CB8AC3E}">
        <p14:creationId xmlns:p14="http://schemas.microsoft.com/office/powerpoint/2010/main" val="1049857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4.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F09CEC1-E08E-46DF-A4F5-2A75A2A46A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893" y="114309"/>
            <a:ext cx="10730288" cy="300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 xmlns:a16="http://schemas.microsoft.com/office/drawing/2014/main" id="{640DA720-5E7B-4723-8F86-089DF33B27E6}"/>
              </a:ext>
            </a:extLst>
          </p:cNvPr>
          <p:cNvSpPr txBox="1">
            <a:spLocks noChangeArrowheads="1"/>
          </p:cNvSpPr>
          <p:nvPr/>
        </p:nvSpPr>
        <p:spPr bwMode="auto">
          <a:xfrm>
            <a:off x="289265" y="3124211"/>
            <a:ext cx="11589641" cy="3555999"/>
          </a:xfrm>
          <a:prstGeom prst="rect">
            <a:avLst/>
          </a:prstGeom>
          <a:solidFill>
            <a:schemeClr val="accent5">
              <a:lumMod val="20000"/>
              <a:lumOff val="80000"/>
            </a:schemeClr>
          </a:solidFill>
          <a:ln>
            <a:noFill/>
          </a:ln>
        </p:spPr>
        <p:txBody>
          <a:bodyPr lIns="87777" tIns="43887" rIns="87777" bIns="43887" rtlCol="1">
            <a:normAutofit fontScale="4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lnSpc>
                <a:spcPct val="80000"/>
              </a:lnSpc>
              <a:spcAft>
                <a:spcPts val="0"/>
              </a:spcAft>
              <a:buNone/>
              <a:defRPr/>
            </a:pPr>
            <a:endParaRPr lang="ar-SA" sz="12900" b="1" dirty="0">
              <a:solidFill>
                <a:prstClr val="black"/>
              </a:solidFill>
              <a:latin typeface="Calibri"/>
              <a:cs typeface="Arial" panose="020B0604020202020204" pitchFamily="34" charset="0"/>
            </a:endParaRPr>
          </a:p>
          <a:p>
            <a:pPr marL="0" indent="0" algn="ctr" eaLnBrk="1" fontAlgn="auto" hangingPunct="1">
              <a:lnSpc>
                <a:spcPct val="80000"/>
              </a:lnSpc>
              <a:spcAft>
                <a:spcPts val="0"/>
              </a:spcAft>
              <a:buNone/>
              <a:defRPr/>
            </a:pPr>
            <a:r>
              <a:rPr lang="ar-EG" sz="12900" b="1" dirty="0">
                <a:solidFill>
                  <a:srgbClr val="FF0000"/>
                </a:solidFill>
                <a:latin typeface="Calibri"/>
                <a:cs typeface="Arial" panose="020B0604020202020204" pitchFamily="34" charset="0"/>
              </a:rPr>
              <a:t>الأستاذ </a:t>
            </a:r>
            <a:r>
              <a:rPr lang="ar-SA" sz="12900" b="1" dirty="0">
                <a:solidFill>
                  <a:srgbClr val="FF0000"/>
                </a:solidFill>
                <a:latin typeface="Calibri"/>
                <a:cs typeface="Arial" panose="020B0604020202020204" pitchFamily="34" charset="0"/>
              </a:rPr>
              <a:t>الدكتور</a:t>
            </a:r>
            <a:r>
              <a:rPr lang="ar-EG" sz="12900" b="1" dirty="0">
                <a:solidFill>
                  <a:srgbClr val="FF0000"/>
                </a:solidFill>
                <a:latin typeface="Calibri"/>
                <a:cs typeface="Arial" panose="020B0604020202020204" pitchFamily="34" charset="0"/>
              </a:rPr>
              <a:t>/ يوسف حسين</a:t>
            </a:r>
          </a:p>
          <a:p>
            <a:pPr marL="0" indent="0" algn="ctr" eaLnBrk="1" fontAlgn="auto" hangingPunct="1">
              <a:lnSpc>
                <a:spcPct val="80000"/>
              </a:lnSpc>
              <a:spcAft>
                <a:spcPts val="0"/>
              </a:spcAft>
              <a:buNone/>
              <a:defRPr/>
            </a:pPr>
            <a:endParaRPr lang="ar-EG" sz="4900" b="1" dirty="0">
              <a:solidFill>
                <a:srgbClr val="FF0000"/>
              </a:solidFill>
              <a:latin typeface="Calibri"/>
              <a:cs typeface="Arial" panose="020B0604020202020204" pitchFamily="34" charset="0"/>
            </a:endParaRPr>
          </a:p>
          <a:p>
            <a:pPr marL="0" indent="0" algn="ctr" eaLnBrk="1" fontAlgn="auto" hangingPunct="1">
              <a:lnSpc>
                <a:spcPct val="80000"/>
              </a:lnSpc>
              <a:spcAft>
                <a:spcPts val="0"/>
              </a:spcAft>
              <a:buNone/>
              <a:defRPr/>
            </a:pPr>
            <a:r>
              <a:rPr lang="ar-EG" sz="8300" b="1" dirty="0">
                <a:solidFill>
                  <a:prstClr val="black"/>
                </a:solidFill>
                <a:latin typeface="Calibri"/>
                <a:cs typeface="Arial" panose="020B0604020202020204" pitchFamily="34" charset="0"/>
              </a:rPr>
              <a:t>أستاذ</a:t>
            </a:r>
            <a:r>
              <a:rPr lang="ar-EG" sz="8300" b="1" dirty="0">
                <a:solidFill>
                  <a:srgbClr val="FF0000"/>
                </a:solidFill>
                <a:latin typeface="Calibri"/>
                <a:cs typeface="Arial" panose="020B0604020202020204" pitchFamily="34" charset="0"/>
              </a:rPr>
              <a:t> </a:t>
            </a:r>
            <a:r>
              <a:rPr lang="ar-EG" sz="8300" b="1" dirty="0">
                <a:solidFill>
                  <a:prstClr val="black"/>
                </a:solidFill>
                <a:latin typeface="Calibri"/>
                <a:cs typeface="Arial" panose="020B0604020202020204" pitchFamily="34" charset="0"/>
              </a:rPr>
              <a:t>التشريح وعلم الأجنة</a:t>
            </a:r>
            <a:r>
              <a:rPr lang="ar-EG" sz="8300" dirty="0">
                <a:solidFill>
                  <a:prstClr val="black"/>
                </a:solidFill>
                <a:latin typeface="Calibri"/>
                <a:cs typeface="Arial" panose="020B0604020202020204" pitchFamily="34" charset="0"/>
              </a:rPr>
              <a:t> </a:t>
            </a:r>
            <a:endParaRPr lang="en-US" sz="8300" dirty="0">
              <a:solidFill>
                <a:prstClr val="black"/>
              </a:solidFill>
              <a:latin typeface="Calibri"/>
            </a:endParaRPr>
          </a:p>
          <a:p>
            <a:pPr marL="0" indent="0" algn="ctr" eaLnBrk="1" fontAlgn="auto" hangingPunct="1">
              <a:lnSpc>
                <a:spcPct val="80000"/>
              </a:lnSpc>
              <a:spcAft>
                <a:spcPts val="0"/>
              </a:spcAft>
              <a:buNone/>
              <a:defRPr/>
            </a:pPr>
            <a:endParaRPr lang="ar-EG" sz="8300" dirty="0">
              <a:solidFill>
                <a:srgbClr val="FF0000"/>
              </a:solidFill>
              <a:latin typeface="Calibri"/>
              <a:cs typeface="Arial" panose="020B0604020202020204" pitchFamily="34" charset="0"/>
            </a:endParaRPr>
          </a:p>
          <a:p>
            <a:pPr marL="0" indent="0" algn="ctr" eaLnBrk="1" fontAlgn="auto" hangingPunct="1">
              <a:lnSpc>
                <a:spcPct val="80000"/>
              </a:lnSpc>
              <a:spcAft>
                <a:spcPts val="0"/>
              </a:spcAft>
              <a:buNone/>
              <a:defRPr/>
            </a:pPr>
            <a:r>
              <a:rPr lang="ar-EG" sz="8300" b="1" dirty="0">
                <a:solidFill>
                  <a:srgbClr val="002060"/>
                </a:solidFill>
                <a:latin typeface="Calibri"/>
                <a:cs typeface="Arial" panose="020B0604020202020204" pitchFamily="34" charset="0"/>
              </a:rPr>
              <a:t>كلية الطب – </a:t>
            </a:r>
            <a:r>
              <a:rPr lang="ar-EG" sz="8300" b="1" i="1" dirty="0">
                <a:solidFill>
                  <a:srgbClr val="002060"/>
                </a:solidFill>
                <a:latin typeface="Calibri"/>
                <a:cs typeface="Arial" panose="020B0604020202020204" pitchFamily="34" charset="0"/>
              </a:rPr>
              <a:t>جامعة </a:t>
            </a:r>
            <a:r>
              <a:rPr lang="ar-EG" sz="8300" b="1" dirty="0">
                <a:solidFill>
                  <a:srgbClr val="002060"/>
                </a:solidFill>
                <a:latin typeface="Calibri"/>
                <a:cs typeface="Arial" panose="020B0604020202020204" pitchFamily="34" charset="0"/>
              </a:rPr>
              <a:t>الزقازيق- مصر</a:t>
            </a:r>
          </a:p>
          <a:p>
            <a:pPr marL="0" indent="0" algn="ctr" eaLnBrk="1" fontAlgn="auto" hangingPunct="1">
              <a:lnSpc>
                <a:spcPct val="80000"/>
              </a:lnSpc>
              <a:spcAft>
                <a:spcPts val="0"/>
              </a:spcAft>
              <a:buNone/>
              <a:defRPr/>
            </a:pPr>
            <a:r>
              <a:rPr lang="ar-EG" sz="8300" b="1" dirty="0">
                <a:solidFill>
                  <a:srgbClr val="FF0000"/>
                </a:solidFill>
                <a:latin typeface="Calibri"/>
                <a:cs typeface="Arial" panose="020B0604020202020204" pitchFamily="34" charset="0"/>
              </a:rPr>
              <a:t>دكتوراة</a:t>
            </a:r>
            <a:r>
              <a:rPr lang="ar-EG" sz="8300" dirty="0">
                <a:solidFill>
                  <a:srgbClr val="FF0000"/>
                </a:solidFill>
                <a:latin typeface="Calibri"/>
                <a:cs typeface="Arial" panose="020B0604020202020204" pitchFamily="34" charset="0"/>
              </a:rPr>
              <a:t> </a:t>
            </a:r>
            <a:r>
              <a:rPr lang="ar-EG" sz="8300" b="1" dirty="0">
                <a:solidFill>
                  <a:srgbClr val="FF0000"/>
                </a:solidFill>
                <a:latin typeface="Calibri"/>
                <a:cs typeface="Arial" panose="020B0604020202020204" pitchFamily="34" charset="0"/>
              </a:rPr>
              <a:t>من جامعة كولونيا المانيا</a:t>
            </a:r>
          </a:p>
          <a:p>
            <a:pPr marL="0" indent="0" algn="ctr" rtl="1" eaLnBrk="1" fontAlgn="auto" hangingPunct="1">
              <a:lnSpc>
                <a:spcPct val="80000"/>
              </a:lnSpc>
              <a:spcAft>
                <a:spcPts val="0"/>
              </a:spcAft>
              <a:buNone/>
              <a:defRPr/>
            </a:pPr>
            <a:r>
              <a:rPr lang="ar-EG" sz="8300" b="1" dirty="0">
                <a:solidFill>
                  <a:srgbClr val="FF0000"/>
                </a:solidFill>
                <a:latin typeface="Calibri"/>
                <a:cs typeface="Arial" panose="020B0604020202020204" pitchFamily="34" charset="0"/>
              </a:rPr>
              <a:t>د. يوسف حسين (استاذ التشريح)</a:t>
            </a:r>
          </a:p>
          <a:p>
            <a:pPr marL="0" indent="0" algn="ctr" eaLnBrk="1" fontAlgn="auto" hangingPunct="1">
              <a:lnSpc>
                <a:spcPct val="80000"/>
              </a:lnSpc>
              <a:spcAft>
                <a:spcPts val="0"/>
              </a:spcAft>
              <a:buNone/>
              <a:defRPr/>
            </a:pPr>
            <a:endParaRPr lang="ar-EG" sz="3100" b="1" dirty="0">
              <a:solidFill>
                <a:srgbClr val="002060"/>
              </a:solidFill>
              <a:latin typeface="Calibri"/>
              <a:cs typeface="Arial" panose="020B0604020202020204" pitchFamily="34" charset="0"/>
            </a:endParaRPr>
          </a:p>
        </p:txBody>
      </p:sp>
      <p:sp>
        <p:nvSpPr>
          <p:cNvPr id="9" name="TextBox 1">
            <a:extLst>
              <a:ext uri="{FF2B5EF4-FFF2-40B4-BE49-F238E27FC236}">
                <a16:creationId xmlns="" xmlns:a16="http://schemas.microsoft.com/office/drawing/2014/main" id="{AF4624ED-1496-4C92-8569-9544B4B2DAD1}"/>
              </a:ext>
            </a:extLst>
          </p:cNvPr>
          <p:cNvSpPr txBox="1">
            <a:spLocks noChangeArrowheads="1"/>
          </p:cNvSpPr>
          <p:nvPr/>
        </p:nvSpPr>
        <p:spPr bwMode="auto">
          <a:xfrm>
            <a:off x="9110836" y="136927"/>
            <a:ext cx="2776531" cy="88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7" tIns="43887" rIns="87777" bIns="4388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ar-EG" altLang="en-US" sz="5200" b="1">
                <a:solidFill>
                  <a:srgbClr val="FF0000"/>
                </a:solidFill>
                <a:latin typeface="Arial" panose="020B0604020202020204" pitchFamily="34" charset="0"/>
                <a:cs typeface="Arial" panose="020B0604020202020204" pitchFamily="34" charset="0"/>
              </a:rPr>
              <a:t>أهلا</a:t>
            </a:r>
            <a:endParaRPr lang="en-US" altLang="en-US" sz="5200" b="1">
              <a:solidFill>
                <a:srgbClr val="FF0000"/>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 xmlns:a16="http://schemas.microsoft.com/office/drawing/2014/main" id="{55C6F5F6-AC35-42E5-982E-29AB75DBF10B}"/>
              </a:ext>
            </a:extLst>
          </p:cNvPr>
          <p:cNvSpPr txBox="1">
            <a:spLocks noChangeArrowheads="1"/>
          </p:cNvSpPr>
          <p:nvPr/>
        </p:nvSpPr>
        <p:spPr bwMode="auto">
          <a:xfrm>
            <a:off x="202697" y="136935"/>
            <a:ext cx="3065797" cy="80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7" tIns="43887" rIns="87777" bIns="4388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ar-EG" altLang="en-US" sz="4700" b="1">
                <a:solidFill>
                  <a:srgbClr val="FF0000"/>
                </a:solidFill>
                <a:latin typeface="Arial" panose="020B0604020202020204" pitchFamily="34" charset="0"/>
                <a:cs typeface="Arial" panose="020B0604020202020204" pitchFamily="34" charset="0"/>
              </a:rPr>
              <a:t>وسهلا</a:t>
            </a:r>
            <a:endParaRPr lang="en-US" altLang="en-US" sz="4700" b="1">
              <a:solidFill>
                <a:srgbClr val="FF0000"/>
              </a:solidFill>
              <a:latin typeface="Arial" panose="020B0604020202020204" pitchFamily="34" charset="0"/>
              <a:cs typeface="Arial" panose="020B0604020202020204" pitchFamily="34" charset="0"/>
            </a:endParaRPr>
          </a:p>
        </p:txBody>
      </p:sp>
      <p:sp>
        <p:nvSpPr>
          <p:cNvPr id="11" name="Slide Number Placeholder 1"/>
          <p:cNvSpPr>
            <a:spLocks noGrp="1"/>
          </p:cNvSpPr>
          <p:nvPr>
            <p:ph type="sldNum" sz="quarter" idx="12"/>
          </p:nvPr>
        </p:nvSpPr>
        <p:spPr>
          <a:xfrm>
            <a:off x="8715984" y="6356353"/>
            <a:ext cx="2837762" cy="365125"/>
          </a:xfrm>
        </p:spPr>
        <p:txBody>
          <a:bodyPr/>
          <a:lstStyle/>
          <a:p>
            <a:fld id="{DC3C6F1D-206F-4627-8E1C-1C98388AC4CA}" type="slidenum">
              <a:rPr lang="en-US" smtClean="0"/>
              <a:t>1</a:t>
            </a:fld>
            <a:endParaRPr lang="en-US"/>
          </a:p>
        </p:txBody>
      </p:sp>
    </p:spTree>
    <p:extLst>
      <p:ext uri="{BB962C8B-B14F-4D97-AF65-F5344CB8AC3E}">
        <p14:creationId xmlns:p14="http://schemas.microsoft.com/office/powerpoint/2010/main" val="3534971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2" y="0"/>
            <a:ext cx="12151198" cy="6805914"/>
          </a:xfrm>
          <a:prstGeom prst="rect">
            <a:avLst/>
          </a:prstGeom>
        </p:spPr>
      </p:pic>
    </p:spTree>
    <p:extLst>
      <p:ext uri="{BB962C8B-B14F-4D97-AF65-F5344CB8AC3E}">
        <p14:creationId xmlns:p14="http://schemas.microsoft.com/office/powerpoint/2010/main" val="3482048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6EE5C8A-591E-44A9-B29D-CE904018A3DA}"/>
              </a:ext>
            </a:extLst>
          </p:cNvPr>
          <p:cNvSpPr/>
          <p:nvPr/>
        </p:nvSpPr>
        <p:spPr>
          <a:xfrm>
            <a:off x="-15081" y="0"/>
            <a:ext cx="12161837" cy="7668189"/>
          </a:xfrm>
          <a:prstGeom prst="rect">
            <a:avLst/>
          </a:prstGeom>
        </p:spPr>
        <p:txBody>
          <a:bodyPr wrap="square">
            <a:spAutoFit/>
          </a:bodyPr>
          <a:lstStyle/>
          <a:p>
            <a:pPr marL="342900" lvl="0" indent="-342900" algn="ctr">
              <a:lnSpc>
                <a:spcPct val="125000"/>
              </a:lnSpc>
              <a:buFont typeface="Symbol" panose="05050102010706020507" pitchFamily="18" charset="2"/>
              <a:buChar char=""/>
              <a:tabLst>
                <a:tab pos="262255" algn="l"/>
                <a:tab pos="457200" algn="l"/>
                <a:tab pos="5829300" algn="r"/>
              </a:tabLst>
            </a:pPr>
            <a:r>
              <a:rPr lang="en-US" sz="2200" b="1" dirty="0">
                <a:solidFill>
                  <a:srgbClr val="FF0000"/>
                </a:solidFill>
                <a:latin typeface="Arial" panose="020B0604020202020204" pitchFamily="34" charset="0"/>
                <a:ea typeface="Times New Roman" panose="02020603050405020304" pitchFamily="18" charset="0"/>
              </a:rPr>
              <a:t>Interpeduncular Fossa</a:t>
            </a:r>
            <a:endParaRPr lang="en-US" sz="2200" dirty="0">
              <a:latin typeface="Times New Roman" panose="02020603050405020304" pitchFamily="18" charset="0"/>
              <a:ea typeface="Times New Roman" panose="02020603050405020304" pitchFamily="18" charset="0"/>
            </a:endParaRPr>
          </a:p>
          <a:p>
            <a:pPr marL="228600" marR="0" indent="0" algn="justLow">
              <a:lnSpc>
                <a:spcPct val="125000"/>
              </a:lnSpc>
              <a:spcBef>
                <a:spcPts val="0"/>
              </a:spcBef>
              <a:spcAft>
                <a:spcPts val="0"/>
              </a:spcAft>
              <a:tabLst>
                <a:tab pos="266065" algn="l"/>
                <a:tab pos="478790" algn="l"/>
                <a:tab pos="262255" algn="l"/>
                <a:tab pos="478790" algn="l"/>
                <a:tab pos="5829300" algn="r"/>
              </a:tabLst>
            </a:pPr>
            <a:r>
              <a:rPr lang="en-US" sz="2200" b="1" dirty="0">
                <a:latin typeface="Arial" panose="020B0604020202020204" pitchFamily="34" charset="0"/>
                <a:ea typeface="Times New Roman" panose="02020603050405020304" pitchFamily="18" charset="0"/>
              </a:rPr>
              <a:t>* Shape and site</a:t>
            </a:r>
            <a:r>
              <a:rPr lang="en-US" sz="2200" dirty="0">
                <a:latin typeface="Arial" panose="020B0604020202020204" pitchFamily="34" charset="0"/>
                <a:ea typeface="Times New Roman" panose="02020603050405020304" pitchFamily="18" charset="0"/>
              </a:rPr>
              <a:t>; this is a diamond shaped depression at the base of the brain between the two cerebral peduncles.</a:t>
            </a:r>
            <a:endParaRPr lang="en-US" sz="2200" dirty="0">
              <a:latin typeface="Times New Roman" panose="02020603050405020304" pitchFamily="18" charset="0"/>
              <a:ea typeface="Times New Roman" panose="02020603050405020304" pitchFamily="18" charset="0"/>
            </a:endParaRPr>
          </a:p>
          <a:p>
            <a:pPr marL="228600" marR="0" indent="0" algn="justLow">
              <a:lnSpc>
                <a:spcPct val="125000"/>
              </a:lnSpc>
              <a:spcBef>
                <a:spcPts val="0"/>
              </a:spcBef>
              <a:spcAft>
                <a:spcPts val="0"/>
              </a:spcAft>
              <a:tabLst>
                <a:tab pos="413385" algn="l"/>
                <a:tab pos="129540" algn="l"/>
                <a:tab pos="262255" algn="l"/>
                <a:tab pos="413385" algn="l"/>
                <a:tab pos="5829300" algn="r"/>
              </a:tabLst>
            </a:pPr>
            <a:r>
              <a:rPr lang="en-US" sz="2200" b="1" dirty="0">
                <a:solidFill>
                  <a:srgbClr val="FF0000"/>
                </a:solidFill>
                <a:latin typeface="Arial" panose="020B0604020202020204" pitchFamily="34" charset="0"/>
                <a:ea typeface="Times New Roman" panose="02020603050405020304" pitchFamily="18" charset="0"/>
              </a:rPr>
              <a:t>* Boundaries</a:t>
            </a:r>
            <a:r>
              <a:rPr lang="en-US" sz="2200" b="1" dirty="0">
                <a:latin typeface="Arial" panose="020B0604020202020204" pitchFamily="34"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marL="457200" marR="0" indent="0" algn="justLow">
              <a:lnSpc>
                <a:spcPct val="125000"/>
              </a:lnSpc>
              <a:spcBef>
                <a:spcPts val="0"/>
              </a:spcBef>
              <a:spcAft>
                <a:spcPts val="0"/>
              </a:spcAft>
              <a:tabLst>
                <a:tab pos="251460" algn="l"/>
                <a:tab pos="457200" algn="l"/>
                <a:tab pos="5829300" algn="r"/>
              </a:tabLst>
            </a:pPr>
            <a:r>
              <a:rPr lang="en-US" sz="2200" b="1" dirty="0">
                <a:latin typeface="Arial" panose="020B0604020202020204" pitchFamily="34" charset="0"/>
                <a:ea typeface="Times New Roman" panose="02020603050405020304" pitchFamily="18" charset="0"/>
              </a:rPr>
              <a:t>1- Anteriorly,</a:t>
            </a:r>
            <a:r>
              <a:rPr lang="en-US" sz="2200" dirty="0">
                <a:latin typeface="Arial" panose="020B0604020202020204" pitchFamily="34" charset="0"/>
                <a:ea typeface="Times New Roman" panose="02020603050405020304" pitchFamily="18" charset="0"/>
              </a:rPr>
              <a:t> Optic chiasma. </a:t>
            </a:r>
            <a:r>
              <a:rPr lang="en-US" sz="2200" dirty="0">
                <a:latin typeface="Times New Roman" panose="02020603050405020304" pitchFamily="18" charset="0"/>
                <a:ea typeface="Times New Roman" panose="02020603050405020304" pitchFamily="18" charset="0"/>
              </a:rPr>
              <a:t> </a:t>
            </a:r>
            <a:r>
              <a:rPr lang="en-US" sz="2200" dirty="0" smtClean="0">
                <a:latin typeface="Times New Roman" panose="02020603050405020304" pitchFamily="18" charset="0"/>
                <a:ea typeface="Times New Roman" panose="02020603050405020304" pitchFamily="18" charset="0"/>
              </a:rPr>
              <a:t>                          </a:t>
            </a:r>
            <a:r>
              <a:rPr lang="en-US" sz="2200" b="1" dirty="0" smtClean="0">
                <a:latin typeface="Arial" panose="020B0604020202020204" pitchFamily="34" charset="0"/>
                <a:ea typeface="Times New Roman" panose="02020603050405020304" pitchFamily="18" charset="0"/>
              </a:rPr>
              <a:t>2- </a:t>
            </a:r>
            <a:r>
              <a:rPr lang="en-US" sz="2200" b="1" dirty="0">
                <a:latin typeface="Arial" panose="020B0604020202020204" pitchFamily="34" charset="0"/>
                <a:ea typeface="Times New Roman" panose="02020603050405020304" pitchFamily="18" charset="0"/>
              </a:rPr>
              <a:t>Posteriorly</a:t>
            </a:r>
            <a:r>
              <a:rPr lang="en-US" sz="2200" dirty="0">
                <a:latin typeface="Arial" panose="020B0604020202020204" pitchFamily="34" charset="0"/>
                <a:ea typeface="Times New Roman" panose="02020603050405020304" pitchFamily="18" charset="0"/>
              </a:rPr>
              <a:t>, Upper border of the pons. </a:t>
            </a:r>
            <a:endParaRPr lang="en-US" sz="2200" dirty="0">
              <a:latin typeface="Times New Roman" panose="02020603050405020304" pitchFamily="18" charset="0"/>
              <a:ea typeface="Times New Roman" panose="02020603050405020304" pitchFamily="18" charset="0"/>
            </a:endParaRPr>
          </a:p>
          <a:p>
            <a:pPr marL="457200" marR="0" algn="justLow">
              <a:lnSpc>
                <a:spcPct val="125000"/>
              </a:lnSpc>
              <a:spcBef>
                <a:spcPts val="0"/>
              </a:spcBef>
              <a:spcAft>
                <a:spcPts val="0"/>
              </a:spcAft>
              <a:tabLst>
                <a:tab pos="478790" algn="l"/>
                <a:tab pos="457200" algn="l"/>
                <a:tab pos="478790" algn="l"/>
                <a:tab pos="5829300" algn="r"/>
              </a:tabLst>
            </a:pPr>
            <a:r>
              <a:rPr lang="en-US" sz="2200" b="1" dirty="0">
                <a:latin typeface="Arial" panose="020B0604020202020204" pitchFamily="34" charset="0"/>
                <a:ea typeface="Times New Roman" panose="02020603050405020304" pitchFamily="18" charset="0"/>
              </a:rPr>
              <a:t>3- Anterolaterally</a:t>
            </a:r>
            <a:r>
              <a:rPr lang="en-US" sz="2200" dirty="0">
                <a:latin typeface="Arial" panose="020B0604020202020204" pitchFamily="34" charset="0"/>
                <a:ea typeface="Times New Roman" panose="02020603050405020304" pitchFamily="18" charset="0"/>
              </a:rPr>
              <a:t>, Optic tracts</a:t>
            </a:r>
            <a:r>
              <a:rPr lang="en-US" sz="2200" dirty="0" smtClean="0">
                <a:latin typeface="Arial" panose="020B0604020202020204" pitchFamily="34" charset="0"/>
                <a:ea typeface="Times New Roman" panose="02020603050405020304" pitchFamily="18" charset="0"/>
              </a:rPr>
              <a:t>. </a:t>
            </a:r>
            <a:r>
              <a:rPr lang="en-US" sz="2200" dirty="0" smtClean="0">
                <a:latin typeface="Times New Roman" panose="02020603050405020304" pitchFamily="18" charset="0"/>
                <a:ea typeface="Times New Roman" panose="02020603050405020304" pitchFamily="18" charset="0"/>
              </a:rPr>
              <a:t>                       </a:t>
            </a:r>
            <a:r>
              <a:rPr lang="en-US" sz="2200" b="1" dirty="0" smtClean="0">
                <a:latin typeface="Arial" panose="020B0604020202020204" pitchFamily="34" charset="0"/>
                <a:ea typeface="Times New Roman" panose="02020603050405020304" pitchFamily="18" charset="0"/>
              </a:rPr>
              <a:t>4- </a:t>
            </a:r>
            <a:r>
              <a:rPr lang="en-US" sz="2200" b="1" dirty="0" err="1">
                <a:latin typeface="Arial" panose="020B0604020202020204" pitchFamily="34" charset="0"/>
                <a:ea typeface="Times New Roman" panose="02020603050405020304" pitchFamily="18" charset="0"/>
              </a:rPr>
              <a:t>Posterolaterally</a:t>
            </a:r>
            <a:r>
              <a:rPr lang="en-US" sz="2200" dirty="0">
                <a:latin typeface="Arial" panose="020B0604020202020204" pitchFamily="34" charset="0"/>
                <a:ea typeface="Times New Roman" panose="02020603050405020304" pitchFamily="18" charset="0"/>
              </a:rPr>
              <a:t>, Cerebral peduncles. </a:t>
            </a:r>
            <a:endParaRPr lang="en-US" sz="2200" dirty="0">
              <a:latin typeface="Times New Roman" panose="02020603050405020304" pitchFamily="18" charset="0"/>
              <a:ea typeface="Times New Roman" panose="02020603050405020304" pitchFamily="18" charset="0"/>
            </a:endParaRPr>
          </a:p>
          <a:p>
            <a:pPr marL="571500" marR="0" indent="-342900" algn="justLow">
              <a:lnSpc>
                <a:spcPct val="125000"/>
              </a:lnSpc>
              <a:spcBef>
                <a:spcPts val="0"/>
              </a:spcBef>
              <a:spcAft>
                <a:spcPts val="0"/>
              </a:spcAft>
              <a:buFont typeface="Arial" charset="0"/>
              <a:buChar char="•"/>
              <a:tabLst>
                <a:tab pos="413385" algn="l"/>
                <a:tab pos="129540" algn="l"/>
                <a:tab pos="262255" algn="l"/>
                <a:tab pos="413385" algn="l"/>
                <a:tab pos="5829300" algn="r"/>
              </a:tabLst>
            </a:pPr>
            <a:r>
              <a:rPr lang="en-US" sz="2200" b="1" dirty="0" smtClean="0">
                <a:solidFill>
                  <a:srgbClr val="FF0000"/>
                </a:solidFill>
                <a:latin typeface="Arial" panose="020B0604020202020204" pitchFamily="34" charset="0"/>
                <a:ea typeface="Times New Roman" panose="02020603050405020304" pitchFamily="18" charset="0"/>
              </a:rPr>
              <a:t>Contents: </a:t>
            </a:r>
            <a:endParaRPr lang="en-US" sz="2200" dirty="0">
              <a:latin typeface="Times New Roman" panose="02020603050405020304" pitchFamily="18" charset="0"/>
              <a:ea typeface="Times New Roman" panose="02020603050405020304" pitchFamily="18" charset="0"/>
            </a:endParaRPr>
          </a:p>
          <a:p>
            <a:pPr marL="914400" marR="0" indent="0" algn="justLow">
              <a:lnSpc>
                <a:spcPct val="125000"/>
              </a:lnSpc>
              <a:spcBef>
                <a:spcPts val="0"/>
              </a:spcBef>
              <a:spcAft>
                <a:spcPts val="0"/>
              </a:spcAft>
              <a:tabLst>
                <a:tab pos="413385" algn="l"/>
                <a:tab pos="129540" algn="l"/>
                <a:tab pos="262255" algn="l"/>
                <a:tab pos="413385" algn="l"/>
                <a:tab pos="5829300" algn="r"/>
              </a:tabLst>
            </a:pPr>
            <a:r>
              <a:rPr lang="en-US" sz="2200" dirty="0" smtClean="0">
                <a:latin typeface="Arial" panose="020B0604020202020204" pitchFamily="34" charset="0"/>
                <a:ea typeface="Times New Roman" panose="02020603050405020304" pitchFamily="18" charset="0"/>
              </a:rPr>
              <a:t>1-Tuber </a:t>
            </a:r>
            <a:r>
              <a:rPr lang="en-US" sz="2200" dirty="0" err="1" smtClean="0">
                <a:latin typeface="Arial" panose="020B0604020202020204" pitchFamily="34" charset="0"/>
                <a:ea typeface="Times New Roman" panose="02020603050405020304" pitchFamily="18" charset="0"/>
              </a:rPr>
              <a:t>cinereum</a:t>
            </a:r>
            <a:r>
              <a:rPr lang="en-US" sz="2200" dirty="0" smtClean="0">
                <a:latin typeface="Arial" panose="020B0604020202020204" pitchFamily="34" charset="0"/>
                <a:ea typeface="Times New Roman" panose="02020603050405020304" pitchFamily="18" charset="0"/>
              </a:rPr>
              <a:t>                                      2- Infundibulum.</a:t>
            </a:r>
          </a:p>
          <a:p>
            <a:pPr marL="914400" marR="0" indent="0">
              <a:lnSpc>
                <a:spcPct val="125000"/>
              </a:lnSpc>
              <a:spcBef>
                <a:spcPts val="0"/>
              </a:spcBef>
              <a:spcAft>
                <a:spcPts val="0"/>
              </a:spcAft>
              <a:tabLst>
                <a:tab pos="413385" algn="l"/>
                <a:tab pos="129540" algn="l"/>
                <a:tab pos="262255" algn="l"/>
                <a:tab pos="413385" algn="l"/>
                <a:tab pos="5829300" algn="r"/>
              </a:tabLst>
            </a:pPr>
            <a:r>
              <a:rPr lang="en-US" sz="2200" dirty="0" smtClean="0">
                <a:latin typeface="Arial" panose="020B0604020202020204" pitchFamily="34" charset="0"/>
                <a:ea typeface="Times New Roman" panose="02020603050405020304" pitchFamily="18" charset="0"/>
              </a:rPr>
              <a:t>3- </a:t>
            </a:r>
            <a:r>
              <a:rPr lang="en-US" sz="2200" dirty="0">
                <a:latin typeface="Arial" panose="020B0604020202020204" pitchFamily="34" charset="0"/>
                <a:ea typeface="Times New Roman" panose="02020603050405020304" pitchFamily="18" charset="0"/>
              </a:rPr>
              <a:t>2 Mammillary </a:t>
            </a:r>
            <a:r>
              <a:rPr lang="en-US" sz="2200" dirty="0" smtClean="0">
                <a:latin typeface="Arial" panose="020B0604020202020204" pitchFamily="34" charset="0"/>
                <a:ea typeface="Times New Roman" panose="02020603050405020304" pitchFamily="18" charset="0"/>
              </a:rPr>
              <a:t>bodies.</a:t>
            </a:r>
            <a:r>
              <a:rPr lang="en-US" sz="2200" dirty="0">
                <a:latin typeface="Times New Roman" panose="02020603050405020304" pitchFamily="18" charset="0"/>
                <a:ea typeface="Times New Roman" panose="02020603050405020304" pitchFamily="18" charset="0"/>
              </a:rPr>
              <a:t> </a:t>
            </a:r>
            <a:r>
              <a:rPr lang="en-US" sz="2200" dirty="0" smtClean="0">
                <a:latin typeface="Times New Roman" panose="02020603050405020304" pitchFamily="18" charset="0"/>
                <a:ea typeface="Times New Roman" panose="02020603050405020304" pitchFamily="18" charset="0"/>
              </a:rPr>
              <a:t>                                </a:t>
            </a:r>
            <a:r>
              <a:rPr lang="en-US" sz="2200" dirty="0" smtClean="0">
                <a:latin typeface="Arial" panose="020B0604020202020204" pitchFamily="34" charset="0"/>
                <a:ea typeface="Times New Roman" panose="02020603050405020304" pitchFamily="18" charset="0"/>
              </a:rPr>
              <a:t>4- </a:t>
            </a:r>
            <a:r>
              <a:rPr lang="en-US" sz="2200" dirty="0">
                <a:latin typeface="Arial" panose="020B0604020202020204" pitchFamily="34" charset="0"/>
                <a:ea typeface="Times New Roman" panose="02020603050405020304" pitchFamily="18" charset="0"/>
              </a:rPr>
              <a:t>Posterior perforated substances </a:t>
            </a:r>
          </a:p>
          <a:p>
            <a:pPr marL="914400" marR="0" indent="0">
              <a:lnSpc>
                <a:spcPct val="125000"/>
              </a:lnSpc>
              <a:spcBef>
                <a:spcPts val="0"/>
              </a:spcBef>
              <a:spcAft>
                <a:spcPts val="0"/>
              </a:spcAft>
              <a:tabLst>
                <a:tab pos="413385" algn="l"/>
                <a:tab pos="129540" algn="l"/>
                <a:tab pos="262255" algn="l"/>
                <a:tab pos="413385" algn="l"/>
                <a:tab pos="5829300" algn="r"/>
              </a:tabLst>
            </a:pPr>
            <a:r>
              <a:rPr lang="en-US" sz="2200" dirty="0" smtClean="0">
                <a:latin typeface="Arial" panose="020B0604020202020204" pitchFamily="34" charset="0"/>
                <a:ea typeface="Times New Roman" panose="02020603050405020304" pitchFamily="18" charset="0"/>
              </a:rPr>
              <a:t>5- The </a:t>
            </a:r>
            <a:r>
              <a:rPr lang="en-US" sz="2200" dirty="0" err="1" smtClean="0">
                <a:latin typeface="Arial" panose="020B0604020202020204" pitchFamily="34" charset="0"/>
                <a:ea typeface="Times New Roman" panose="02020603050405020304" pitchFamily="18" charset="0"/>
              </a:rPr>
              <a:t>oculomotor</a:t>
            </a:r>
            <a:r>
              <a:rPr lang="en-US" sz="2200" dirty="0" smtClean="0">
                <a:latin typeface="Arial" panose="020B0604020202020204" pitchFamily="34" charset="0"/>
                <a:ea typeface="Times New Roman" panose="02020603050405020304" pitchFamily="18" charset="0"/>
              </a:rPr>
              <a:t> (3</a:t>
            </a:r>
            <a:r>
              <a:rPr lang="en-US" sz="2200" baseline="30000" dirty="0" smtClean="0">
                <a:latin typeface="Arial" panose="020B0604020202020204" pitchFamily="34" charset="0"/>
                <a:ea typeface="Times New Roman" panose="02020603050405020304" pitchFamily="18" charset="0"/>
              </a:rPr>
              <a:t>rd</a:t>
            </a:r>
            <a:r>
              <a:rPr lang="en-US" sz="2200" dirty="0" smtClean="0">
                <a:latin typeface="Arial" panose="020B0604020202020204" pitchFamily="34" charset="0"/>
                <a:ea typeface="Times New Roman" panose="02020603050405020304" pitchFamily="18" charset="0"/>
              </a:rPr>
              <a:t>) nerve exits through the medial sides of the cerebral peduncles.</a:t>
            </a:r>
          </a:p>
          <a:p>
            <a:pPr marL="914400">
              <a:lnSpc>
                <a:spcPct val="125000"/>
              </a:lnSpc>
              <a:tabLst>
                <a:tab pos="413385" algn="l"/>
                <a:tab pos="129540" algn="l"/>
                <a:tab pos="262255" algn="l"/>
                <a:tab pos="413385" algn="l"/>
                <a:tab pos="5829300" algn="r"/>
              </a:tabLst>
            </a:pPr>
            <a:r>
              <a:rPr lang="en-US" sz="2200" dirty="0" smtClean="0">
                <a:latin typeface="Arial" panose="020B0604020202020204" pitchFamily="34" charset="0"/>
                <a:ea typeface="Times New Roman" panose="02020603050405020304" pitchFamily="18" charset="0"/>
              </a:rPr>
              <a:t>6- </a:t>
            </a:r>
            <a:r>
              <a:rPr lang="en-US" sz="2200" dirty="0" err="1" smtClean="0">
                <a:latin typeface="Arial" panose="020B0604020202020204" pitchFamily="34" charset="0"/>
                <a:ea typeface="Times New Roman" panose="02020603050405020304" pitchFamily="18" charset="0"/>
              </a:rPr>
              <a:t>Interpeduncular</a:t>
            </a:r>
            <a:r>
              <a:rPr lang="en-US" sz="2200" dirty="0" smtClean="0">
                <a:latin typeface="Arial" panose="020B0604020202020204" pitchFamily="34" charset="0"/>
                <a:ea typeface="Times New Roman" panose="02020603050405020304" pitchFamily="18" charset="0"/>
              </a:rPr>
              <a:t> cistern contains: C.S.F &amp; Arteries of the circle of Willis.</a:t>
            </a:r>
          </a:p>
          <a:p>
            <a:pPr marL="574675" indent="-342900">
              <a:lnSpc>
                <a:spcPct val="125000"/>
              </a:lnSpc>
              <a:buFont typeface="Wingdings" pitchFamily="2" charset="2"/>
              <a:buChar char="§"/>
              <a:tabLst>
                <a:tab pos="413385" algn="l"/>
                <a:tab pos="129540" algn="l"/>
                <a:tab pos="262255" algn="l"/>
                <a:tab pos="413385" algn="l"/>
                <a:tab pos="5829300" algn="r"/>
              </a:tabLst>
            </a:pPr>
            <a:r>
              <a:rPr lang="en-US" sz="2200" b="1" dirty="0" smtClean="0">
                <a:solidFill>
                  <a:srgbClr val="FF0000"/>
                </a:solidFill>
                <a:latin typeface="Arial" panose="020B0604020202020204" pitchFamily="34" charset="0"/>
                <a:ea typeface="Times New Roman" panose="02020603050405020304" pitchFamily="18" charset="0"/>
              </a:rPr>
              <a:t> Anterior perforating substance : </a:t>
            </a:r>
            <a:r>
              <a:rPr lang="en-US" sz="2200" dirty="0" smtClean="0">
                <a:latin typeface="Arial" panose="020B0604020202020204" pitchFamily="34" charset="0"/>
                <a:ea typeface="Times New Roman" panose="02020603050405020304" pitchFamily="18" charset="0"/>
              </a:rPr>
              <a:t>area in front of optic tract, it is pierced by branches of anterior </a:t>
            </a:r>
            <a:r>
              <a:rPr lang="en-US" sz="2200" dirty="0" err="1" smtClean="0">
                <a:latin typeface="Arial" panose="020B0604020202020204" pitchFamily="34" charset="0"/>
                <a:ea typeface="Times New Roman" panose="02020603050405020304" pitchFamily="18" charset="0"/>
              </a:rPr>
              <a:t>choroidal</a:t>
            </a:r>
            <a:r>
              <a:rPr lang="en-US" sz="2200" dirty="0" smtClean="0">
                <a:latin typeface="Arial" panose="020B0604020202020204" pitchFamily="34" charset="0"/>
                <a:ea typeface="Times New Roman" panose="02020603050405020304" pitchFamily="18" charset="0"/>
              </a:rPr>
              <a:t> artery from ICA, anterior &amp; middle cerebral arteries to internal capsule &amp; basal nuclei.</a:t>
            </a:r>
          </a:p>
          <a:p>
            <a:pPr marL="574675" lvl="0" indent="-342900">
              <a:lnSpc>
                <a:spcPct val="125000"/>
              </a:lnSpc>
              <a:buFont typeface="Wingdings" pitchFamily="2" charset="2"/>
              <a:buChar char="§"/>
              <a:tabLst>
                <a:tab pos="413385" algn="l"/>
                <a:tab pos="129540" algn="l"/>
                <a:tab pos="262255" algn="l"/>
                <a:tab pos="413385" algn="l"/>
                <a:tab pos="5829300" algn="r"/>
              </a:tabLst>
            </a:pPr>
            <a:r>
              <a:rPr lang="en-US" sz="2200" b="1" dirty="0" smtClean="0">
                <a:solidFill>
                  <a:srgbClr val="000099"/>
                </a:solidFill>
                <a:latin typeface="Arial" panose="020B0604020202020204" pitchFamily="34" charset="0"/>
                <a:ea typeface="Times New Roman" panose="02020603050405020304" pitchFamily="18" charset="0"/>
              </a:rPr>
              <a:t>Posterior perforating substance </a:t>
            </a:r>
            <a:r>
              <a:rPr lang="en-US" sz="2200" dirty="0" smtClean="0">
                <a:latin typeface="Arial" panose="020B0604020202020204" pitchFamily="34" charset="0"/>
                <a:ea typeface="Times New Roman" panose="02020603050405020304" pitchFamily="18" charset="0"/>
              </a:rPr>
              <a:t>is area in the </a:t>
            </a:r>
            <a:r>
              <a:rPr lang="en-US" sz="2200" dirty="0" err="1">
                <a:latin typeface="Arial" panose="020B0604020202020204" pitchFamily="34" charset="0"/>
                <a:ea typeface="Times New Roman" panose="02020603050405020304" pitchFamily="18" charset="0"/>
              </a:rPr>
              <a:t>i</a:t>
            </a:r>
            <a:r>
              <a:rPr lang="en-US" sz="2200" dirty="0" err="1" smtClean="0">
                <a:latin typeface="Arial" panose="020B0604020202020204" pitchFamily="34" charset="0"/>
                <a:ea typeface="Times New Roman" panose="02020603050405020304" pitchFamily="18" charset="0"/>
              </a:rPr>
              <a:t>nterpeduncular</a:t>
            </a:r>
            <a:r>
              <a:rPr lang="en-US" sz="2200" dirty="0" smtClean="0">
                <a:latin typeface="Arial" panose="020B0604020202020204" pitchFamily="34" charset="0"/>
                <a:ea typeface="Times New Roman" panose="02020603050405020304" pitchFamily="18" charset="0"/>
              </a:rPr>
              <a:t> fossa,</a:t>
            </a:r>
            <a:r>
              <a:rPr lang="en-US" sz="2200" dirty="0">
                <a:latin typeface="Times New Roman" panose="02020603050405020304" pitchFamily="18" charset="0"/>
                <a:ea typeface="Times New Roman" panose="02020603050405020304" pitchFamily="18" charset="0"/>
              </a:rPr>
              <a:t> </a:t>
            </a:r>
            <a:r>
              <a:rPr lang="en-US" sz="2200" dirty="0" smtClean="0">
                <a:latin typeface="Arial" panose="020B0604020202020204" pitchFamily="34" charset="0"/>
                <a:ea typeface="Times New Roman" panose="02020603050405020304" pitchFamily="18" charset="0"/>
              </a:rPr>
              <a:t>it is pierced by branches of posterior cerebral artery to the thalamus.</a:t>
            </a:r>
          </a:p>
          <a:p>
            <a:pPr marL="914400" marR="0" indent="0">
              <a:lnSpc>
                <a:spcPct val="125000"/>
              </a:lnSpc>
              <a:spcBef>
                <a:spcPts val="0"/>
              </a:spcBef>
              <a:spcAft>
                <a:spcPts val="0"/>
              </a:spcAft>
              <a:tabLst>
                <a:tab pos="413385" algn="l"/>
                <a:tab pos="129540" algn="l"/>
                <a:tab pos="262255" algn="l"/>
                <a:tab pos="413385" algn="l"/>
                <a:tab pos="5829300" algn="r"/>
              </a:tabLst>
            </a:pPr>
            <a:endParaRPr lang="en-US" sz="2200" dirty="0" smtClean="0">
              <a:latin typeface="Arial" panose="020B0604020202020204" pitchFamily="34" charset="0"/>
              <a:ea typeface="Times New Roman" panose="02020603050405020304" pitchFamily="18" charset="0"/>
            </a:endParaRPr>
          </a:p>
          <a:p>
            <a:pPr marL="914400" marR="0" indent="0">
              <a:lnSpc>
                <a:spcPct val="125000"/>
              </a:lnSpc>
              <a:spcBef>
                <a:spcPts val="0"/>
              </a:spcBef>
              <a:spcAft>
                <a:spcPts val="0"/>
              </a:spcAft>
              <a:tabLst>
                <a:tab pos="413385" algn="l"/>
                <a:tab pos="129540" algn="l"/>
                <a:tab pos="262255" algn="l"/>
                <a:tab pos="413385" algn="l"/>
                <a:tab pos="5829300" algn="r"/>
              </a:tabLst>
            </a:pPr>
            <a:endParaRPr lang="en-US" sz="22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81523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lum contrast="12000"/>
          </a:blip>
          <a:srcRect l="26735" t="10944" r="44299" b="24806"/>
          <a:stretch>
            <a:fillRect/>
          </a:stretch>
        </p:blipFill>
        <p:spPr bwMode="auto">
          <a:xfrm>
            <a:off x="3727024" y="0"/>
            <a:ext cx="3848082" cy="6640512"/>
          </a:xfrm>
          <a:prstGeom prst="rect">
            <a:avLst/>
          </a:prstGeom>
          <a:noFill/>
          <a:ln w="9525">
            <a:noFill/>
            <a:miter lim="800000"/>
            <a:headEnd/>
            <a:tailEnd/>
          </a:ln>
        </p:spPr>
      </p:pic>
      <p:sp>
        <p:nvSpPr>
          <p:cNvPr id="12" name="AutoShape 10"/>
          <p:cNvSpPr>
            <a:spLocks/>
          </p:cNvSpPr>
          <p:nvPr/>
        </p:nvSpPr>
        <p:spPr bwMode="auto">
          <a:xfrm flipH="1">
            <a:off x="1" y="6190564"/>
            <a:ext cx="4391292" cy="667437"/>
          </a:xfrm>
          <a:prstGeom prst="callout2">
            <a:avLst>
              <a:gd name="adj1" fmla="val 51028"/>
              <a:gd name="adj2" fmla="val 4103"/>
              <a:gd name="adj3" fmla="val 66848"/>
              <a:gd name="adj4" fmla="val -8880"/>
              <a:gd name="adj5" fmla="val -6898"/>
              <a:gd name="adj6" fmla="val -27268"/>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FF0000"/>
                </a:solidFill>
                <a:latin typeface="Arial" charset="0"/>
                <a:cs typeface="Arial" charset="0"/>
              </a:rPr>
              <a:t>Posterior median fissure</a:t>
            </a:r>
          </a:p>
        </p:txBody>
      </p:sp>
      <p:sp>
        <p:nvSpPr>
          <p:cNvPr id="15" name="AutoShape 10"/>
          <p:cNvSpPr>
            <a:spLocks/>
          </p:cNvSpPr>
          <p:nvPr/>
        </p:nvSpPr>
        <p:spPr bwMode="auto">
          <a:xfrm flipH="1">
            <a:off x="286671" y="5564777"/>
            <a:ext cx="4104621" cy="558932"/>
          </a:xfrm>
          <a:prstGeom prst="callout2">
            <a:avLst>
              <a:gd name="adj1" fmla="val 56523"/>
              <a:gd name="adj2" fmla="val 5916"/>
              <a:gd name="adj3" fmla="val 66848"/>
              <a:gd name="adj4" fmla="val -8880"/>
              <a:gd name="adj5" fmla="val 54890"/>
              <a:gd name="adj6" fmla="val -26735"/>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FF0000"/>
                </a:solidFill>
                <a:latin typeface="Arial" charset="0"/>
                <a:cs typeface="Arial" charset="0"/>
              </a:rPr>
              <a:t>Gracile tract &amp; nucleus</a:t>
            </a:r>
          </a:p>
        </p:txBody>
      </p:sp>
      <p:sp>
        <p:nvSpPr>
          <p:cNvPr id="16" name="AutoShape 10"/>
          <p:cNvSpPr>
            <a:spLocks/>
          </p:cNvSpPr>
          <p:nvPr/>
        </p:nvSpPr>
        <p:spPr bwMode="auto">
          <a:xfrm flipH="1">
            <a:off x="-2" y="5000613"/>
            <a:ext cx="4391293" cy="564165"/>
          </a:xfrm>
          <a:prstGeom prst="callout2">
            <a:avLst>
              <a:gd name="adj1" fmla="val 60979"/>
              <a:gd name="adj2" fmla="val 5421"/>
              <a:gd name="adj3" fmla="val 66848"/>
              <a:gd name="adj4" fmla="val -8880"/>
              <a:gd name="adj5" fmla="val 19012"/>
              <a:gd name="adj6" fmla="val -18332"/>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FF0000"/>
                </a:solidFill>
                <a:latin typeface="Arial" charset="0"/>
                <a:cs typeface="Arial" charset="0"/>
              </a:rPr>
              <a:t>Cuneate tract &amp; nucleus</a:t>
            </a:r>
          </a:p>
        </p:txBody>
      </p:sp>
      <p:sp>
        <p:nvSpPr>
          <p:cNvPr id="17" name="AutoShape 10"/>
          <p:cNvSpPr>
            <a:spLocks/>
          </p:cNvSpPr>
          <p:nvPr/>
        </p:nvSpPr>
        <p:spPr bwMode="auto">
          <a:xfrm flipH="1">
            <a:off x="0" y="4356993"/>
            <a:ext cx="4977665" cy="566936"/>
          </a:xfrm>
          <a:prstGeom prst="callout2">
            <a:avLst>
              <a:gd name="adj1" fmla="val 54086"/>
              <a:gd name="adj2" fmla="val 8128"/>
              <a:gd name="adj3" fmla="val 73760"/>
              <a:gd name="adj4" fmla="val 19654"/>
              <a:gd name="adj5" fmla="val 55154"/>
              <a:gd name="adj6" fmla="val 366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FF0000"/>
                </a:solidFill>
                <a:latin typeface="Arial" charset="0"/>
                <a:cs typeface="Arial" charset="0"/>
              </a:rPr>
              <a:t>Spinal tract of trigeminal N</a:t>
            </a:r>
          </a:p>
        </p:txBody>
      </p:sp>
      <p:sp>
        <p:nvSpPr>
          <p:cNvPr id="18" name="AutoShape 10"/>
          <p:cNvSpPr>
            <a:spLocks/>
          </p:cNvSpPr>
          <p:nvPr/>
        </p:nvSpPr>
        <p:spPr bwMode="auto">
          <a:xfrm flipH="1">
            <a:off x="131178" y="3648516"/>
            <a:ext cx="3464667" cy="631795"/>
          </a:xfrm>
          <a:prstGeom prst="callout2">
            <a:avLst>
              <a:gd name="adj1" fmla="val 51717"/>
              <a:gd name="adj2" fmla="val 20901"/>
              <a:gd name="adj3" fmla="val 66848"/>
              <a:gd name="adj4" fmla="val -8880"/>
              <a:gd name="adj5" fmla="val 52335"/>
              <a:gd name="adj6" fmla="val -40124"/>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err="1">
                <a:solidFill>
                  <a:srgbClr val="FF0000"/>
                </a:solidFill>
                <a:latin typeface="Arial" charset="0"/>
                <a:cs typeface="Arial" charset="0"/>
              </a:rPr>
              <a:t>Stria</a:t>
            </a:r>
            <a:r>
              <a:rPr lang="en-US" sz="2800" b="1" dirty="0">
                <a:solidFill>
                  <a:srgbClr val="FF0000"/>
                </a:solidFill>
                <a:latin typeface="Arial" charset="0"/>
                <a:cs typeface="Arial" charset="0"/>
              </a:rPr>
              <a:t> </a:t>
            </a:r>
            <a:r>
              <a:rPr lang="en-US" sz="2800" b="1" dirty="0" err="1">
                <a:solidFill>
                  <a:srgbClr val="FF0000"/>
                </a:solidFill>
                <a:latin typeface="Arial" charset="0"/>
                <a:cs typeface="Arial" charset="0"/>
              </a:rPr>
              <a:t>medullaris</a:t>
            </a:r>
            <a:endParaRPr lang="en-US" sz="2800" b="1" dirty="0">
              <a:solidFill>
                <a:srgbClr val="FF0000"/>
              </a:solidFill>
              <a:latin typeface="Arial" charset="0"/>
              <a:cs typeface="Arial" charset="0"/>
            </a:endParaRPr>
          </a:p>
        </p:txBody>
      </p:sp>
      <p:sp>
        <p:nvSpPr>
          <p:cNvPr id="19" name="AutoShape 10"/>
          <p:cNvSpPr>
            <a:spLocks/>
          </p:cNvSpPr>
          <p:nvPr/>
        </p:nvSpPr>
        <p:spPr bwMode="auto">
          <a:xfrm>
            <a:off x="9421912" y="3903930"/>
            <a:ext cx="2854332" cy="376381"/>
          </a:xfrm>
          <a:prstGeom prst="callout2">
            <a:avLst>
              <a:gd name="adj1" fmla="val 47174"/>
              <a:gd name="adj2" fmla="val 2263"/>
              <a:gd name="adj3" fmla="val 109466"/>
              <a:gd name="adj4" fmla="val -48003"/>
              <a:gd name="adj5" fmla="val 121696"/>
              <a:gd name="adj6" fmla="val -128838"/>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charset="0"/>
                <a:ea typeface="+mn-ea"/>
                <a:cs typeface="Arial" charset="0"/>
              </a:rPr>
              <a:t>Inferior</a:t>
            </a:r>
            <a:r>
              <a:rPr kumimoji="0" lang="en-US" sz="2800" b="1" i="0" u="none" strike="noStrike" kern="1200" cap="none" spc="0" normalizeH="0" baseline="0" noProof="0" dirty="0">
                <a:ln>
                  <a:noFill/>
                </a:ln>
                <a:solidFill>
                  <a:srgbClr val="7030A0"/>
                </a:solidFill>
                <a:effectLst/>
                <a:uLnTx/>
                <a:uFillTx/>
                <a:latin typeface="Arial" charset="0"/>
                <a:ea typeface="+mn-ea"/>
                <a:cs typeface="Arial" charset="0"/>
              </a:rPr>
              <a:t> </a:t>
            </a:r>
            <a:r>
              <a:rPr kumimoji="0" lang="en-US" sz="2800" b="1" i="0" u="none" strike="noStrike" kern="1200" cap="none" spc="0" normalizeH="0" baseline="0" noProof="0" dirty="0">
                <a:ln>
                  <a:noFill/>
                </a:ln>
                <a:solidFill>
                  <a:srgbClr val="FF0000"/>
                </a:solidFill>
                <a:effectLst/>
                <a:uLnTx/>
                <a:uFillTx/>
                <a:latin typeface="Arial" charset="0"/>
                <a:ea typeface="+mn-ea"/>
                <a:cs typeface="Arial" charset="0"/>
              </a:rPr>
              <a:t>fovea</a:t>
            </a:r>
          </a:p>
        </p:txBody>
      </p:sp>
      <p:sp>
        <p:nvSpPr>
          <p:cNvPr id="20" name="AutoShape 10"/>
          <p:cNvSpPr>
            <a:spLocks/>
          </p:cNvSpPr>
          <p:nvPr/>
        </p:nvSpPr>
        <p:spPr bwMode="auto">
          <a:xfrm flipH="1">
            <a:off x="9169603" y="3360698"/>
            <a:ext cx="2805463" cy="505909"/>
          </a:xfrm>
          <a:prstGeom prst="callout2">
            <a:avLst>
              <a:gd name="adj1" fmla="val 42954"/>
              <a:gd name="adj2" fmla="val 94742"/>
              <a:gd name="adj3" fmla="val 41530"/>
              <a:gd name="adj4" fmla="val 106659"/>
              <a:gd name="adj5" fmla="val 168953"/>
              <a:gd name="adj6" fmla="val 215675"/>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FF0000"/>
                </a:solidFill>
                <a:latin typeface="Arial" charset="0"/>
                <a:cs typeface="Arial" charset="0"/>
              </a:rPr>
              <a:t>Vestibular area</a:t>
            </a:r>
          </a:p>
        </p:txBody>
      </p:sp>
      <p:sp>
        <p:nvSpPr>
          <p:cNvPr id="21" name="AutoShape 10"/>
          <p:cNvSpPr>
            <a:spLocks/>
          </p:cNvSpPr>
          <p:nvPr/>
        </p:nvSpPr>
        <p:spPr bwMode="auto">
          <a:xfrm flipH="1">
            <a:off x="9169602" y="4356994"/>
            <a:ext cx="2805463" cy="505909"/>
          </a:xfrm>
          <a:prstGeom prst="callout2">
            <a:avLst>
              <a:gd name="adj1" fmla="val 42954"/>
              <a:gd name="adj2" fmla="val 94742"/>
              <a:gd name="adj3" fmla="val 57023"/>
              <a:gd name="adj4" fmla="val 109911"/>
              <a:gd name="adj5" fmla="val 29522"/>
              <a:gd name="adj6" fmla="val 226357"/>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FF0000"/>
                </a:solidFill>
                <a:latin typeface="Arial" charset="0"/>
                <a:cs typeface="Arial" charset="0"/>
              </a:rPr>
              <a:t>Vagal area</a:t>
            </a:r>
          </a:p>
        </p:txBody>
      </p:sp>
      <p:sp>
        <p:nvSpPr>
          <p:cNvPr id="22" name="AutoShape 10"/>
          <p:cNvSpPr>
            <a:spLocks/>
          </p:cNvSpPr>
          <p:nvPr/>
        </p:nvSpPr>
        <p:spPr bwMode="auto">
          <a:xfrm flipH="1">
            <a:off x="6082133" y="5870755"/>
            <a:ext cx="3248302" cy="505909"/>
          </a:xfrm>
          <a:prstGeom prst="callout2">
            <a:avLst>
              <a:gd name="adj1" fmla="val 42954"/>
              <a:gd name="adj2" fmla="val 94742"/>
              <a:gd name="adj3" fmla="val 137067"/>
              <a:gd name="adj4" fmla="val 113522"/>
              <a:gd name="adj5" fmla="val -321638"/>
              <a:gd name="adj6" fmla="val 11462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FF0000"/>
                </a:solidFill>
                <a:latin typeface="Arial" charset="0"/>
                <a:cs typeface="Arial" charset="0"/>
              </a:rPr>
              <a:t>Hypoglossal area</a:t>
            </a:r>
          </a:p>
        </p:txBody>
      </p:sp>
      <p:sp>
        <p:nvSpPr>
          <p:cNvPr id="23" name="AutoShape 10"/>
          <p:cNvSpPr>
            <a:spLocks/>
          </p:cNvSpPr>
          <p:nvPr/>
        </p:nvSpPr>
        <p:spPr bwMode="auto">
          <a:xfrm flipH="1">
            <a:off x="9239789" y="2870311"/>
            <a:ext cx="2805463" cy="505909"/>
          </a:xfrm>
          <a:prstGeom prst="callout2">
            <a:avLst>
              <a:gd name="adj1" fmla="val 42954"/>
              <a:gd name="adj2" fmla="val 94742"/>
              <a:gd name="adj3" fmla="val 41530"/>
              <a:gd name="adj4" fmla="val 106659"/>
              <a:gd name="adj5" fmla="val 168953"/>
              <a:gd name="adj6" fmla="val 21195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7030A0"/>
                </a:solidFill>
                <a:latin typeface="Arial" charset="0"/>
                <a:cs typeface="Arial" charset="0"/>
              </a:rPr>
              <a:t>Vestibular</a:t>
            </a:r>
            <a:r>
              <a:rPr lang="en-US" sz="2800" b="1" dirty="0">
                <a:solidFill>
                  <a:srgbClr val="FF0000"/>
                </a:solidFill>
                <a:latin typeface="Arial" charset="0"/>
                <a:cs typeface="Arial" charset="0"/>
              </a:rPr>
              <a:t> </a:t>
            </a:r>
            <a:r>
              <a:rPr lang="en-US" sz="2800" b="1" dirty="0">
                <a:solidFill>
                  <a:srgbClr val="7030A0"/>
                </a:solidFill>
                <a:latin typeface="Arial" charset="0"/>
                <a:cs typeface="Arial" charset="0"/>
              </a:rPr>
              <a:t>area</a:t>
            </a:r>
          </a:p>
        </p:txBody>
      </p:sp>
      <p:sp>
        <p:nvSpPr>
          <p:cNvPr id="24" name="AutoShape 10"/>
          <p:cNvSpPr>
            <a:spLocks/>
          </p:cNvSpPr>
          <p:nvPr/>
        </p:nvSpPr>
        <p:spPr bwMode="auto">
          <a:xfrm>
            <a:off x="9330435" y="2276842"/>
            <a:ext cx="2866642" cy="505850"/>
          </a:xfrm>
          <a:prstGeom prst="callout2">
            <a:avLst>
              <a:gd name="adj1" fmla="val 52339"/>
              <a:gd name="adj2" fmla="val -1892"/>
              <a:gd name="adj3" fmla="val 96101"/>
              <a:gd name="adj4" fmla="val -41468"/>
              <a:gd name="adj5" fmla="val 266143"/>
              <a:gd name="adj6" fmla="val -117413"/>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Arial" charset="0"/>
                <a:ea typeface="+mn-ea"/>
                <a:cs typeface="Arial" charset="0"/>
              </a:rPr>
              <a:t>Superior fovea</a:t>
            </a:r>
          </a:p>
        </p:txBody>
      </p:sp>
      <p:sp>
        <p:nvSpPr>
          <p:cNvPr id="25" name="AutoShape 10"/>
          <p:cNvSpPr>
            <a:spLocks/>
          </p:cNvSpPr>
          <p:nvPr/>
        </p:nvSpPr>
        <p:spPr bwMode="auto">
          <a:xfrm flipH="1">
            <a:off x="9029130" y="1843501"/>
            <a:ext cx="3086404" cy="505909"/>
          </a:xfrm>
          <a:prstGeom prst="callout2">
            <a:avLst>
              <a:gd name="adj1" fmla="val 42954"/>
              <a:gd name="adj2" fmla="val 94742"/>
              <a:gd name="adj3" fmla="val 41530"/>
              <a:gd name="adj4" fmla="val 106659"/>
              <a:gd name="adj5" fmla="val 336786"/>
              <a:gd name="adj6" fmla="val 208491"/>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7030A0"/>
                </a:solidFill>
                <a:latin typeface="Arial" charset="0"/>
                <a:cs typeface="Arial" charset="0"/>
              </a:rPr>
              <a:t>Facial</a:t>
            </a:r>
            <a:r>
              <a:rPr lang="en-US" sz="2800" b="1" dirty="0">
                <a:solidFill>
                  <a:srgbClr val="FF0000"/>
                </a:solidFill>
                <a:latin typeface="Arial" charset="0"/>
                <a:cs typeface="Arial" charset="0"/>
              </a:rPr>
              <a:t> </a:t>
            </a:r>
            <a:r>
              <a:rPr lang="en-US" sz="2800" b="1" dirty="0">
                <a:solidFill>
                  <a:srgbClr val="7030A0"/>
                </a:solidFill>
                <a:latin typeface="Arial" charset="0"/>
                <a:cs typeface="Arial" charset="0"/>
              </a:rPr>
              <a:t>colliculus</a:t>
            </a:r>
          </a:p>
        </p:txBody>
      </p:sp>
      <p:sp>
        <p:nvSpPr>
          <p:cNvPr id="26" name="AutoShape 10"/>
          <p:cNvSpPr>
            <a:spLocks/>
          </p:cNvSpPr>
          <p:nvPr/>
        </p:nvSpPr>
        <p:spPr bwMode="auto">
          <a:xfrm flipH="1">
            <a:off x="8868421" y="1197227"/>
            <a:ext cx="3407822" cy="505909"/>
          </a:xfrm>
          <a:prstGeom prst="callout2">
            <a:avLst>
              <a:gd name="adj1" fmla="val 42954"/>
              <a:gd name="adj2" fmla="val 94742"/>
              <a:gd name="adj3" fmla="val 41530"/>
              <a:gd name="adj4" fmla="val 106659"/>
              <a:gd name="adj5" fmla="val 378099"/>
              <a:gd name="adj6" fmla="val 194167"/>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7030A0"/>
                </a:solidFill>
                <a:latin typeface="Arial" charset="0"/>
                <a:cs typeface="Arial" charset="0"/>
              </a:rPr>
              <a:t>Medial</a:t>
            </a:r>
            <a:r>
              <a:rPr lang="en-US" sz="2800" b="1" dirty="0">
                <a:solidFill>
                  <a:srgbClr val="FF0000"/>
                </a:solidFill>
                <a:latin typeface="Arial" charset="0"/>
                <a:cs typeface="Arial" charset="0"/>
              </a:rPr>
              <a:t> </a:t>
            </a:r>
            <a:r>
              <a:rPr lang="en-US" sz="2800" b="1" dirty="0">
                <a:solidFill>
                  <a:srgbClr val="7030A0"/>
                </a:solidFill>
                <a:latin typeface="Arial" charset="0"/>
                <a:cs typeface="Arial" charset="0"/>
              </a:rPr>
              <a:t>eminence</a:t>
            </a:r>
          </a:p>
        </p:txBody>
      </p:sp>
      <p:sp>
        <p:nvSpPr>
          <p:cNvPr id="27" name="AutoShape 10"/>
          <p:cNvSpPr>
            <a:spLocks/>
          </p:cNvSpPr>
          <p:nvPr/>
        </p:nvSpPr>
        <p:spPr bwMode="auto">
          <a:xfrm flipH="1">
            <a:off x="-107715" y="1931933"/>
            <a:ext cx="3464667" cy="631795"/>
          </a:xfrm>
          <a:prstGeom prst="callout2">
            <a:avLst>
              <a:gd name="adj1" fmla="val 45514"/>
              <a:gd name="adj2" fmla="val 12627"/>
              <a:gd name="adj3" fmla="val 66848"/>
              <a:gd name="adj4" fmla="val -8880"/>
              <a:gd name="adj5" fmla="val -5557"/>
              <a:gd name="adj6" fmla="val -53287"/>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7030A0"/>
                </a:solidFill>
                <a:latin typeface="Arial" charset="0"/>
                <a:cs typeface="Arial" charset="0"/>
              </a:rPr>
              <a:t>Inferior</a:t>
            </a:r>
            <a:r>
              <a:rPr lang="en-US" sz="2800" b="1" dirty="0">
                <a:solidFill>
                  <a:srgbClr val="FF0000"/>
                </a:solidFill>
                <a:latin typeface="Arial" charset="0"/>
                <a:cs typeface="Arial" charset="0"/>
              </a:rPr>
              <a:t> </a:t>
            </a:r>
            <a:r>
              <a:rPr lang="en-US" sz="2800" b="1" dirty="0">
                <a:solidFill>
                  <a:srgbClr val="7030A0"/>
                </a:solidFill>
                <a:latin typeface="Arial" charset="0"/>
                <a:cs typeface="Arial" charset="0"/>
              </a:rPr>
              <a:t>colliculus</a:t>
            </a:r>
          </a:p>
        </p:txBody>
      </p:sp>
      <p:sp>
        <p:nvSpPr>
          <p:cNvPr id="28" name="AutoShape 10"/>
          <p:cNvSpPr>
            <a:spLocks/>
          </p:cNvSpPr>
          <p:nvPr/>
        </p:nvSpPr>
        <p:spPr bwMode="auto">
          <a:xfrm flipH="1">
            <a:off x="-66943" y="1387238"/>
            <a:ext cx="3464667" cy="631795"/>
          </a:xfrm>
          <a:prstGeom prst="callout2">
            <a:avLst>
              <a:gd name="adj1" fmla="val 45514"/>
              <a:gd name="adj2" fmla="val 12627"/>
              <a:gd name="adj3" fmla="val 66848"/>
              <a:gd name="adj4" fmla="val -8880"/>
              <a:gd name="adj5" fmla="val -5557"/>
              <a:gd name="adj6" fmla="val -53287"/>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7030A0"/>
                </a:solidFill>
                <a:latin typeface="Arial" charset="0"/>
                <a:cs typeface="Arial" charset="0"/>
              </a:rPr>
              <a:t>Superior</a:t>
            </a:r>
            <a:r>
              <a:rPr lang="en-US" sz="2800" b="1" dirty="0">
                <a:solidFill>
                  <a:srgbClr val="FF0000"/>
                </a:solidFill>
                <a:latin typeface="Arial" charset="0"/>
                <a:cs typeface="Arial" charset="0"/>
              </a:rPr>
              <a:t> </a:t>
            </a:r>
            <a:r>
              <a:rPr lang="en-US" sz="2800" b="1" dirty="0">
                <a:solidFill>
                  <a:srgbClr val="7030A0"/>
                </a:solidFill>
                <a:latin typeface="Arial" charset="0"/>
                <a:cs typeface="Arial" charset="0"/>
              </a:rPr>
              <a:t>colliculus</a:t>
            </a:r>
          </a:p>
        </p:txBody>
      </p:sp>
      <p:sp>
        <p:nvSpPr>
          <p:cNvPr id="2" name="TextBox 1"/>
          <p:cNvSpPr txBox="1"/>
          <p:nvPr/>
        </p:nvSpPr>
        <p:spPr>
          <a:xfrm>
            <a:off x="-1" y="0"/>
            <a:ext cx="394732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dirty="0"/>
              <a:t>Posterior surface </a:t>
            </a:r>
            <a:endParaRPr lang="en-US" sz="4000" b="1" dirty="0" smtClean="0"/>
          </a:p>
          <a:p>
            <a:pPr algn="ctr"/>
            <a:r>
              <a:rPr lang="en-US" sz="4000" b="1" dirty="0" smtClean="0"/>
              <a:t>of </a:t>
            </a:r>
            <a:r>
              <a:rPr lang="en-US" sz="4000" b="1" dirty="0"/>
              <a:t>brainstem</a:t>
            </a:r>
          </a:p>
        </p:txBody>
      </p:sp>
      <p:cxnSp>
        <p:nvCxnSpPr>
          <p:cNvPr id="30" name="Straight Connector 29">
            <a:extLst>
              <a:ext uri="{FF2B5EF4-FFF2-40B4-BE49-F238E27FC236}">
                <a16:creationId xmlns:a16="http://schemas.microsoft.com/office/drawing/2014/main" xmlns="" id="{286255DA-4A0E-48E8-B906-147FE1081462}"/>
              </a:ext>
            </a:extLst>
          </p:cNvPr>
          <p:cNvCxnSpPr>
            <a:cxnSpLocks/>
          </p:cNvCxnSpPr>
          <p:nvPr/>
        </p:nvCxnSpPr>
        <p:spPr>
          <a:xfrm flipH="1" flipV="1">
            <a:off x="5306966" y="4280311"/>
            <a:ext cx="239450" cy="276041"/>
          </a:xfrm>
          <a:prstGeom prst="line">
            <a:avLst/>
          </a:prstGeom>
          <a:ln w="57150">
            <a:solidFill>
              <a:srgbClr val="00FF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543FC088-7DFC-4081-A724-1202553F0888}"/>
              </a:ext>
            </a:extLst>
          </p:cNvPr>
          <p:cNvCxnSpPr>
            <a:cxnSpLocks/>
          </p:cNvCxnSpPr>
          <p:nvPr/>
        </p:nvCxnSpPr>
        <p:spPr>
          <a:xfrm flipV="1">
            <a:off x="5190341" y="4280311"/>
            <a:ext cx="116624" cy="276041"/>
          </a:xfrm>
          <a:prstGeom prst="line">
            <a:avLst/>
          </a:prstGeom>
          <a:ln w="57150">
            <a:solidFill>
              <a:srgbClr val="00FF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AutoShape 8">
            <a:extLst>
              <a:ext uri="{FF2B5EF4-FFF2-40B4-BE49-F238E27FC236}">
                <a16:creationId xmlns:a16="http://schemas.microsoft.com/office/drawing/2014/main" xmlns="" id="{ED8B8108-5E9C-451B-8107-BDCA33DC4B35}"/>
              </a:ext>
            </a:extLst>
          </p:cNvPr>
          <p:cNvSpPr>
            <a:spLocks/>
          </p:cNvSpPr>
          <p:nvPr/>
        </p:nvSpPr>
        <p:spPr bwMode="auto">
          <a:xfrm flipH="1">
            <a:off x="-94441" y="2677401"/>
            <a:ext cx="3519663" cy="720080"/>
          </a:xfrm>
          <a:prstGeom prst="accentCallout2">
            <a:avLst>
              <a:gd name="adj1" fmla="val 153402"/>
              <a:gd name="adj2" fmla="val -31677"/>
              <a:gd name="adj3" fmla="val 47375"/>
              <a:gd name="adj4" fmla="val 1379"/>
              <a:gd name="adj5" fmla="val 38049"/>
              <a:gd name="adj6" fmla="val -43016"/>
            </a:avLst>
          </a:prstGeom>
          <a:noFill/>
          <a:ln w="57150">
            <a:solidFill>
              <a:srgbClr val="FF3300"/>
            </a:solidFill>
            <a:miter lim="800000"/>
            <a:headEnd/>
            <a:tailEnd type="triangle" w="med" len="med"/>
          </a:ln>
          <a:effectLst>
            <a:outerShdw blurRad="50800" dist="38100" dir="8100000" algn="tr" rotWithShape="0">
              <a:prstClr val="black">
                <a:alpha val="40000"/>
              </a:prstClr>
            </a:outerShdw>
          </a:effectLst>
        </p:spPr>
        <p:txBody>
          <a:bodyPr/>
          <a:lstStyle/>
          <a:p>
            <a:pPr algn="ctr">
              <a:defRPr/>
            </a:pPr>
            <a:r>
              <a:rPr lang="en-US" sz="2400" b="1" dirty="0">
                <a:solidFill>
                  <a:srgbClr val="00B050"/>
                </a:solidFill>
                <a:latin typeface="Arial" charset="0"/>
                <a:cs typeface="Arial" charset="0"/>
              </a:rPr>
              <a:t>Cerebellar peduncles</a:t>
            </a:r>
          </a:p>
        </p:txBody>
      </p:sp>
      <p:sp>
        <p:nvSpPr>
          <p:cNvPr id="11" name="TextBox 10">
            <a:extLst>
              <a:ext uri="{FF2B5EF4-FFF2-40B4-BE49-F238E27FC236}">
                <a16:creationId xmlns:a16="http://schemas.microsoft.com/office/drawing/2014/main" xmlns="" id="{1CD36C5F-5D48-43CF-AE72-961E1A82321D}"/>
              </a:ext>
            </a:extLst>
          </p:cNvPr>
          <p:cNvSpPr txBox="1"/>
          <p:nvPr/>
        </p:nvSpPr>
        <p:spPr>
          <a:xfrm>
            <a:off x="4757789" y="2684048"/>
            <a:ext cx="439753" cy="461665"/>
          </a:xfrm>
          <a:prstGeom prst="rect">
            <a:avLst/>
          </a:prstGeom>
          <a:noFill/>
        </p:spPr>
        <p:txBody>
          <a:bodyPr wrap="square" rtlCol="0">
            <a:spAutoFit/>
          </a:bodyPr>
          <a:lstStyle/>
          <a:p>
            <a:r>
              <a:rPr lang="en-US" sz="2400" dirty="0">
                <a:solidFill>
                  <a:srgbClr val="0000CC"/>
                </a:solidFill>
                <a:latin typeface="Arial Black" panose="020B0A04020102020204" pitchFamily="34" charset="0"/>
              </a:rPr>
              <a:t>S</a:t>
            </a:r>
          </a:p>
        </p:txBody>
      </p:sp>
      <p:sp>
        <p:nvSpPr>
          <p:cNvPr id="33" name="TextBox 32">
            <a:extLst>
              <a:ext uri="{FF2B5EF4-FFF2-40B4-BE49-F238E27FC236}">
                <a16:creationId xmlns:a16="http://schemas.microsoft.com/office/drawing/2014/main" xmlns="" id="{3E790097-1423-4F88-AC92-9188BCABEA4A}"/>
              </a:ext>
            </a:extLst>
          </p:cNvPr>
          <p:cNvSpPr txBox="1"/>
          <p:nvPr/>
        </p:nvSpPr>
        <p:spPr>
          <a:xfrm>
            <a:off x="4171415" y="3089424"/>
            <a:ext cx="439753" cy="461665"/>
          </a:xfrm>
          <a:prstGeom prst="rect">
            <a:avLst/>
          </a:prstGeom>
          <a:noFill/>
        </p:spPr>
        <p:txBody>
          <a:bodyPr wrap="square" rtlCol="0">
            <a:spAutoFit/>
          </a:bodyPr>
          <a:lstStyle/>
          <a:p>
            <a:r>
              <a:rPr lang="en-US" sz="2400" dirty="0">
                <a:solidFill>
                  <a:srgbClr val="0000CC"/>
                </a:solidFill>
                <a:latin typeface="Arial Black" panose="020B0A04020102020204" pitchFamily="34" charset="0"/>
              </a:rPr>
              <a:t>M</a:t>
            </a:r>
          </a:p>
        </p:txBody>
      </p:sp>
      <p:sp>
        <p:nvSpPr>
          <p:cNvPr id="34" name="TextBox 33">
            <a:extLst>
              <a:ext uri="{FF2B5EF4-FFF2-40B4-BE49-F238E27FC236}">
                <a16:creationId xmlns:a16="http://schemas.microsoft.com/office/drawing/2014/main" xmlns="" id="{721BE4F1-E597-4D6C-8E3E-41DEB75AED23}"/>
              </a:ext>
            </a:extLst>
          </p:cNvPr>
          <p:cNvSpPr txBox="1"/>
          <p:nvPr/>
        </p:nvSpPr>
        <p:spPr>
          <a:xfrm>
            <a:off x="4514092" y="3364181"/>
            <a:ext cx="439753" cy="461665"/>
          </a:xfrm>
          <a:prstGeom prst="rect">
            <a:avLst/>
          </a:prstGeom>
          <a:noFill/>
        </p:spPr>
        <p:txBody>
          <a:bodyPr wrap="square" rtlCol="0">
            <a:spAutoFit/>
          </a:bodyPr>
          <a:lstStyle/>
          <a:p>
            <a:r>
              <a:rPr lang="en-US" sz="2400" dirty="0">
                <a:solidFill>
                  <a:srgbClr val="0000CC"/>
                </a:solidFill>
                <a:latin typeface="Arial Black" panose="020B0A04020102020204" pitchFamily="34" charset="0"/>
              </a:rPr>
              <a:t>I</a:t>
            </a:r>
          </a:p>
        </p:txBody>
      </p:sp>
    </p:spTree>
    <p:extLst>
      <p:ext uri="{BB962C8B-B14F-4D97-AF65-F5344CB8AC3E}">
        <p14:creationId xmlns:p14="http://schemas.microsoft.com/office/powerpoint/2010/main" val="398529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par>
                          <p:cTn id="93" fill="hold">
                            <p:stCondLst>
                              <p:cond delay="500"/>
                            </p:stCondLst>
                            <p:childTnLst>
                              <p:par>
                                <p:cTn id="94" presetID="22" presetClass="entr" presetSubtype="1" fill="hold"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up)">
                                      <p:cBhvr>
                                        <p:cTn id="96" dur="1000"/>
                                        <p:tgtEl>
                                          <p:spTgt spid="30"/>
                                        </p:tgtEl>
                                      </p:cBhvr>
                                    </p:animEffect>
                                  </p:childTnLst>
                                </p:cTn>
                              </p:par>
                            </p:childTnLst>
                          </p:cTn>
                        </p:par>
                        <p:par>
                          <p:cTn id="97" fill="hold">
                            <p:stCondLst>
                              <p:cond delay="1500"/>
                            </p:stCondLst>
                            <p:childTnLst>
                              <p:par>
                                <p:cTn id="98" presetID="22" presetClass="entr" presetSubtype="1"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up)">
                                      <p:cBhvr>
                                        <p:cTn id="100" dur="10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down)">
                                      <p:cBhvr>
                                        <p:cTn id="105" dur="500"/>
                                        <p:tgtEl>
                                          <p:spTgt spid="11"/>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down)">
                                      <p:cBhvr>
                                        <p:cTn id="108" dur="500"/>
                                        <p:tgtEl>
                                          <p:spTgt spid="33"/>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down)">
                                      <p:cBhvr>
                                        <p:cTn id="111" dur="500"/>
                                        <p:tgtEl>
                                          <p:spTgt spid="34"/>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wipe(down)">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animBg="1"/>
      <p:bldP spid="11"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18E9CB2-7A3A-40A2-9093-6FDC80764861}"/>
              </a:ext>
            </a:extLst>
          </p:cNvPr>
          <p:cNvSpPr/>
          <p:nvPr/>
        </p:nvSpPr>
        <p:spPr>
          <a:xfrm>
            <a:off x="171852" y="119270"/>
            <a:ext cx="11659502" cy="6802953"/>
          </a:xfrm>
          <a:prstGeom prst="rect">
            <a:avLst/>
          </a:prstGeom>
        </p:spPr>
        <p:txBody>
          <a:bodyPr wrap="square">
            <a:spAutoFit/>
          </a:bodyPr>
          <a:lstStyle/>
          <a:p>
            <a:pPr marL="342900" marR="0" lvl="0" indent="-342900" algn="ctr" defTabSz="914400" rtl="0" eaLnBrk="1" fontAlgn="auto" latinLnBrk="0" hangingPunct="1">
              <a:lnSpc>
                <a:spcPct val="125000"/>
              </a:lnSpc>
              <a:spcBef>
                <a:spcPts val="0"/>
              </a:spcBef>
              <a:spcAft>
                <a:spcPts val="0"/>
              </a:spcAft>
              <a:buClrTx/>
              <a:buSzTx/>
              <a:buFont typeface="Symbol" panose="05050102010706020507" pitchFamily="18" charset="2"/>
              <a:buChar char=""/>
              <a:tabLst>
                <a:tab pos="255270" algn="l"/>
                <a:tab pos="571500" algn="l"/>
                <a:tab pos="6057900" algn="r"/>
              </a:tabLst>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External features of posterior surface of  Medulla oblongata</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ctr" defTabSz="914400" rtl="0" eaLnBrk="1" fontAlgn="auto" latinLnBrk="0" hangingPunct="1">
              <a:lnSpc>
                <a:spcPct val="125000"/>
              </a:lnSpc>
              <a:spcBef>
                <a:spcPts val="0"/>
              </a:spcBef>
              <a:spcAft>
                <a:spcPts val="0"/>
              </a:spcAft>
              <a:buClrTx/>
              <a:buSzTx/>
              <a:buFont typeface="Symbol" panose="05050102010706020507" pitchFamily="18" charset="2"/>
              <a:buChar char=""/>
              <a:tabLst>
                <a:tab pos="255270" algn="l"/>
                <a:tab pos="571500" algn="l"/>
                <a:tab pos="6057900" algn="r"/>
              </a:tabLst>
              <a:defRPr/>
            </a:pPr>
            <a:r>
              <a:rPr kumimoji="0" lang="en-US" sz="32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A- The posterior surface of the closed lower half medulla</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255270" algn="l"/>
                <a:tab pos="6057900" algn="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presents the following features from medial to lateral</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1" fontAlgn="auto" latinLnBrk="0" hangingPunct="1">
              <a:lnSpc>
                <a:spcPct val="125000"/>
              </a:lnSpc>
              <a:spcBef>
                <a:spcPts val="0"/>
              </a:spcBef>
              <a:spcAft>
                <a:spcPts val="0"/>
              </a:spcAft>
              <a:buClrTx/>
              <a:buSzTx/>
              <a:buFontTx/>
              <a:buNone/>
              <a:tabLst>
                <a:tab pos="255270" algn="l"/>
                <a:tab pos="6057900" algn="r"/>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Posterior median fissure (sulcus)</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1" fontAlgn="auto" latinLnBrk="0" hangingPunct="1">
              <a:lnSpc>
                <a:spcPct val="125000"/>
              </a:lnSpc>
              <a:spcBef>
                <a:spcPts val="0"/>
              </a:spcBef>
              <a:spcAft>
                <a:spcPts val="0"/>
              </a:spcAft>
              <a:buClrTx/>
              <a:buSzTx/>
              <a:buFontTx/>
              <a:buNone/>
              <a:tabLst>
                <a:tab pos="129540" algn="l"/>
                <a:tab pos="6057900" algn="r"/>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Gracile tract</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and nucleus</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lateral to posterior median sulcus.</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1" fontAlgn="auto" latinLnBrk="0" hangingPunct="1">
              <a:lnSpc>
                <a:spcPct val="125000"/>
              </a:lnSpc>
              <a:spcBef>
                <a:spcPts val="0"/>
              </a:spcBef>
              <a:spcAft>
                <a:spcPts val="0"/>
              </a:spcAft>
              <a:buClrTx/>
              <a:buSzTx/>
              <a:buFontTx/>
              <a:buNone/>
              <a:tabLst>
                <a:tab pos="255270" algn="l"/>
                <a:tab pos="6057900" algn="r"/>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 Cuneate tract and nucleus;</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lateral to the gracile tract.</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1" fontAlgn="auto" latinLnBrk="0" hangingPunct="1">
              <a:lnSpc>
                <a:spcPct val="125000"/>
              </a:lnSpc>
              <a:spcBef>
                <a:spcPts val="0"/>
              </a:spcBef>
              <a:spcAft>
                <a:spcPts val="0"/>
              </a:spcAft>
              <a:buClrTx/>
              <a:buSzTx/>
              <a:buFontTx/>
              <a:buNone/>
              <a:tabLst>
                <a:tab pos="255270" algn="l"/>
                <a:tab pos="6057900" algn="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cuneate tubercle is a higher level than the gracile.</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1" fontAlgn="auto" latinLnBrk="0" hangingPunct="1">
              <a:lnSpc>
                <a:spcPct val="125000"/>
              </a:lnSpc>
              <a:spcBef>
                <a:spcPts val="0"/>
              </a:spcBef>
              <a:spcAft>
                <a:spcPts val="0"/>
              </a:spcAft>
              <a:buClrTx/>
              <a:buSzTx/>
              <a:buFontTx/>
              <a:buNone/>
              <a:tabLst>
                <a:tab pos="6057900" algn="r"/>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Spinal tract (nucleus) of trigeminal nerve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lateral to the cuneate tract.</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3943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18E9CB2-7A3A-40A2-9093-6FDC80764861}"/>
              </a:ext>
            </a:extLst>
          </p:cNvPr>
          <p:cNvSpPr/>
          <p:nvPr/>
        </p:nvSpPr>
        <p:spPr>
          <a:xfrm>
            <a:off x="171852" y="119271"/>
            <a:ext cx="11659502" cy="6048579"/>
          </a:xfrm>
          <a:prstGeom prst="rect">
            <a:avLst/>
          </a:prstGeom>
        </p:spPr>
        <p:txBody>
          <a:bodyPr wrap="square">
            <a:spAutoFit/>
          </a:bodyPr>
          <a:lstStyle/>
          <a:p>
            <a:pPr marL="342900" lvl="0" indent="-342900" algn="ctr">
              <a:lnSpc>
                <a:spcPct val="125000"/>
              </a:lnSpc>
              <a:buFont typeface="Symbol" panose="05050102010706020507" pitchFamily="18" charset="2"/>
              <a:buChar char=""/>
              <a:tabLst>
                <a:tab pos="255270" algn="l"/>
                <a:tab pos="571500" algn="l"/>
                <a:tab pos="6057900" algn="r"/>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External features of posterior surface of  Medulla oblongata</a:t>
            </a:r>
            <a:endParaRPr lang="en-US" sz="2400" dirty="0">
              <a:latin typeface="Arial" panose="020B0604020202020204" pitchFamily="34" charset="0"/>
              <a:ea typeface="Calibri" panose="020F0502020204030204" pitchFamily="34" charset="0"/>
              <a:cs typeface="Arial" panose="020B0604020202020204" pitchFamily="34" charset="0"/>
            </a:endParaRPr>
          </a:p>
          <a:p>
            <a:pPr algn="justLow">
              <a:lnSpc>
                <a:spcPct val="125000"/>
              </a:lnSpc>
              <a:tabLst>
                <a:tab pos="6057900" algn="r"/>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B- Posterior surface of the opened upper half medulla;</a:t>
            </a:r>
            <a:endParaRPr lang="en-US" sz="24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 It forms the lower part of the floor of the 4th ventricle, and it is separated from the pons by a stria </a:t>
            </a:r>
            <a:r>
              <a:rPr lang="en-US" sz="2400" dirty="0" err="1">
                <a:latin typeface="Arial" panose="020B0604020202020204" pitchFamily="34" charset="0"/>
                <a:ea typeface="Times New Roman" panose="02020603050405020304" pitchFamily="18" charset="0"/>
                <a:cs typeface="Arial" panose="020B0604020202020204" pitchFamily="34" charset="0"/>
              </a:rPr>
              <a:t>medullaries</a:t>
            </a:r>
            <a:r>
              <a:rPr lang="en-US"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 It presents the following features:</a:t>
            </a:r>
            <a:endParaRPr lang="en-US" sz="24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1- A median longitudinal fissure</a:t>
            </a:r>
            <a:r>
              <a:rPr lang="en-US"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2</a:t>
            </a:r>
            <a:r>
              <a:rPr lang="en-US" sz="2400" dirty="0">
                <a:latin typeface="Arial" panose="020B0604020202020204" pitchFamily="34" charset="0"/>
                <a:ea typeface="Times New Roman" panose="02020603050405020304" pitchFamily="18" charset="0"/>
                <a:cs typeface="Arial" panose="020B0604020202020204" pitchFamily="34" charset="0"/>
              </a:rPr>
              <a:t>- An inverted V shaped depression called the </a:t>
            </a:r>
            <a:r>
              <a:rPr lang="en-US" sz="2400" b="1" dirty="0">
                <a:latin typeface="Arial" panose="020B0604020202020204" pitchFamily="34" charset="0"/>
                <a:ea typeface="Times New Roman" panose="02020603050405020304" pitchFamily="18" charset="0"/>
                <a:cs typeface="Arial" panose="020B0604020202020204" pitchFamily="34" charset="0"/>
              </a:rPr>
              <a:t>inferior fovea</a:t>
            </a:r>
            <a:r>
              <a:rPr lang="en-US" sz="2400" dirty="0">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3- Hypoglossal area (trigone</a:t>
            </a:r>
            <a:r>
              <a:rPr lang="en-US" sz="2400" dirty="0">
                <a:latin typeface="Arial" panose="020B0604020202020204" pitchFamily="34" charset="0"/>
                <a:ea typeface="Times New Roman" panose="02020603050405020304" pitchFamily="18" charset="0"/>
                <a:cs typeface="Arial" panose="020B0604020202020204" pitchFamily="34" charset="0"/>
              </a:rPr>
              <a:t>); between the median sulcus and the inferior fovea. It overlies the hypoglossal nucleus.</a:t>
            </a:r>
            <a:endParaRPr lang="en-US" sz="24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4- Vagal area (trigone</a:t>
            </a:r>
            <a:r>
              <a:rPr lang="en-US" sz="2400" dirty="0">
                <a:latin typeface="Arial" panose="020B0604020202020204" pitchFamily="34" charset="0"/>
                <a:ea typeface="Times New Roman" panose="02020603050405020304" pitchFamily="18" charset="0"/>
                <a:cs typeface="Arial" panose="020B0604020202020204" pitchFamily="34" charset="0"/>
              </a:rPr>
              <a:t>); between the two limbs of inferior fovea overlies the dorsal nucleus of the </a:t>
            </a:r>
            <a:r>
              <a:rPr lang="en-US" sz="2400" dirty="0" err="1">
                <a:latin typeface="Arial" panose="020B0604020202020204" pitchFamily="34" charset="0"/>
                <a:ea typeface="Times New Roman" panose="02020603050405020304" pitchFamily="18" charset="0"/>
                <a:cs typeface="Arial" panose="020B0604020202020204" pitchFamily="34" charset="0"/>
              </a:rPr>
              <a:t>vagus</a:t>
            </a:r>
            <a:r>
              <a:rPr lang="en-US"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5- Vestibular area (trigone)</a:t>
            </a:r>
            <a:r>
              <a:rPr lang="en-US" sz="2400" dirty="0">
                <a:latin typeface="Arial" panose="020B0604020202020204" pitchFamily="34" charset="0"/>
                <a:ea typeface="Times New Roman" panose="02020603050405020304" pitchFamily="18" charset="0"/>
                <a:cs typeface="Arial" panose="020B0604020202020204" pitchFamily="34" charset="0"/>
              </a:rPr>
              <a:t>; lies lateral to the inferior fovea. </a:t>
            </a:r>
            <a:endParaRPr lang="en-US" sz="24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 It overlies inferior vestibular nucleus.</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1363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0822875-39B5-452A-A0AB-A9E6510E7C57}"/>
              </a:ext>
            </a:extLst>
          </p:cNvPr>
          <p:cNvSpPr/>
          <p:nvPr/>
        </p:nvSpPr>
        <p:spPr>
          <a:xfrm>
            <a:off x="231340" y="212035"/>
            <a:ext cx="11699159" cy="6751592"/>
          </a:xfrm>
          <a:prstGeom prst="rect">
            <a:avLst/>
          </a:prstGeom>
        </p:spPr>
        <p:txBody>
          <a:bodyPr wrap="square">
            <a:spAutoFit/>
          </a:bodyPr>
          <a:lstStyle/>
          <a:p>
            <a:pPr marL="630555" marR="0" algn="ctr">
              <a:lnSpc>
                <a:spcPct val="125000"/>
              </a:lnSpc>
              <a:spcBef>
                <a:spcPts val="0"/>
              </a:spcBef>
              <a:spcAft>
                <a:spcPts val="0"/>
              </a:spcAft>
              <a:tabLst>
                <a:tab pos="262255" algn="l"/>
                <a:tab pos="6057900" algn="r"/>
              </a:tabLst>
            </a:pP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External features of posterior surface of   Pons (</a:t>
            </a:r>
            <a:r>
              <a:rPr lang="en-US" sz="2800" b="1" dirty="0">
                <a:solidFill>
                  <a:srgbClr val="FF0000"/>
                </a:solidFill>
                <a:highlight>
                  <a:srgbClr val="00FF00"/>
                </a:highlight>
                <a:latin typeface="Arial" panose="020B0604020202020204" pitchFamily="34" charset="0"/>
                <a:ea typeface="Times New Roman" panose="02020603050405020304" pitchFamily="18" charset="0"/>
                <a:cs typeface="Arial" panose="020B0604020202020204" pitchFamily="34" charset="0"/>
              </a:rPr>
              <a:t>tegmentum</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262255" algn="l"/>
                <a:tab pos="6057900" algn="r"/>
              </a:tabLst>
            </a:pPr>
            <a:r>
              <a:rPr lang="en-US" sz="2800" dirty="0">
                <a:latin typeface="Arial" panose="020B0604020202020204" pitchFamily="34" charset="0"/>
                <a:ea typeface="Times New Roman" panose="02020603050405020304" pitchFamily="18" charset="0"/>
                <a:cs typeface="Arial" panose="020B0604020202020204" pitchFamily="34" charset="0"/>
              </a:rPr>
              <a:t>- It forms the upper part of the floor of the fourth ventricle;</a:t>
            </a:r>
            <a:endParaRPr lang="en-US" sz="28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262255" algn="l"/>
                <a:tab pos="6057900" algn="r"/>
              </a:tabLst>
            </a:pPr>
            <a:r>
              <a:rPr lang="en-US" sz="2800" b="1" dirty="0">
                <a:latin typeface="Arial" panose="020B0604020202020204" pitchFamily="34" charset="0"/>
                <a:ea typeface="Times New Roman" panose="02020603050405020304" pitchFamily="18" charset="0"/>
                <a:cs typeface="Arial" panose="020B0604020202020204" pitchFamily="34" charset="0"/>
              </a:rPr>
              <a:t>1- Median longitudinal sulcus</a:t>
            </a:r>
            <a:r>
              <a:rPr lang="en-US" sz="2800" dirty="0">
                <a:latin typeface="Arial" panose="020B0604020202020204" pitchFamily="34" charset="0"/>
                <a:ea typeface="Times New Roman" panose="02020603050405020304" pitchFamily="18" charset="0"/>
                <a:cs typeface="Arial" panose="020B0604020202020204" pitchFamily="34" charset="0"/>
              </a:rPr>
              <a:t>; in the middle line.</a:t>
            </a:r>
            <a:endParaRPr lang="en-US" sz="28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262255" algn="l"/>
                <a:tab pos="6057900" algn="r"/>
              </a:tabLst>
            </a:pPr>
            <a:r>
              <a:rPr lang="en-US" sz="2800" b="1" dirty="0">
                <a:latin typeface="Arial" panose="020B0604020202020204" pitchFamily="34" charset="0"/>
                <a:ea typeface="Times New Roman" panose="02020603050405020304" pitchFamily="18" charset="0"/>
                <a:cs typeface="Arial" panose="020B0604020202020204" pitchFamily="34" charset="0"/>
              </a:rPr>
              <a:t>2- Medial eminence</a:t>
            </a:r>
            <a:r>
              <a:rPr lang="en-US" sz="2800" dirty="0">
                <a:latin typeface="Arial" panose="020B0604020202020204" pitchFamily="34" charset="0"/>
                <a:ea typeface="Times New Roman" panose="02020603050405020304" pitchFamily="18" charset="0"/>
                <a:cs typeface="Arial" panose="020B0604020202020204" pitchFamily="34" charset="0"/>
              </a:rPr>
              <a:t>: a longitudinal elevation on each side of the median sulcus, produced by the abducent nucleus.</a:t>
            </a:r>
            <a:endParaRPr lang="en-US" sz="28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262255" algn="l"/>
                <a:tab pos="6057900" algn="r"/>
              </a:tabLst>
            </a:pPr>
            <a:r>
              <a:rPr lang="en-US" sz="2800" b="1" dirty="0">
                <a:latin typeface="Arial" panose="020B0604020202020204" pitchFamily="34" charset="0"/>
                <a:ea typeface="Times New Roman" panose="02020603050405020304" pitchFamily="18" charset="0"/>
                <a:cs typeface="Arial" panose="020B0604020202020204" pitchFamily="34" charset="0"/>
              </a:rPr>
              <a:t>3- Facial colliculus</a:t>
            </a:r>
            <a:r>
              <a:rPr lang="en-US" sz="2800" dirty="0">
                <a:latin typeface="Arial" panose="020B0604020202020204" pitchFamily="34" charset="0"/>
                <a:ea typeface="Times New Roman" panose="02020603050405020304" pitchFamily="18" charset="0"/>
                <a:cs typeface="Arial" panose="020B0604020202020204" pitchFamily="34" charset="0"/>
              </a:rPr>
              <a:t>; a round swelling on the lower part of the medial eminence. </a:t>
            </a:r>
            <a:endParaRPr lang="en-US" sz="28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262255" algn="l"/>
                <a:tab pos="6057900" algn="r"/>
              </a:tabLst>
            </a:pPr>
            <a:r>
              <a:rPr lang="en-US" sz="2800" dirty="0">
                <a:latin typeface="Arial" panose="020B0604020202020204" pitchFamily="34" charset="0"/>
                <a:ea typeface="Times New Roman" panose="02020603050405020304" pitchFamily="18" charset="0"/>
                <a:cs typeface="Arial" panose="020B0604020202020204" pitchFamily="34" charset="0"/>
              </a:rPr>
              <a:t>- It is produced by the facial nerve which encircles the abducent nucleus.</a:t>
            </a:r>
            <a:endParaRPr lang="en-US" sz="28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251460" algn="l"/>
                <a:tab pos="6057900" algn="r"/>
              </a:tabLst>
            </a:pPr>
            <a:r>
              <a:rPr lang="en-US" sz="2800" b="1" dirty="0">
                <a:latin typeface="Arial" panose="020B0604020202020204" pitchFamily="34" charset="0"/>
                <a:ea typeface="Times New Roman" panose="02020603050405020304" pitchFamily="18" charset="0"/>
                <a:cs typeface="Arial" panose="020B0604020202020204" pitchFamily="34" charset="0"/>
              </a:rPr>
              <a:t>4- Superior fovea</a:t>
            </a:r>
            <a:r>
              <a:rPr lang="en-US" sz="2800" dirty="0">
                <a:latin typeface="Arial" panose="020B0604020202020204" pitchFamily="34" charset="0"/>
                <a:ea typeface="Times New Roman" panose="02020603050405020304" pitchFamily="18" charset="0"/>
                <a:cs typeface="Arial" panose="020B0604020202020204" pitchFamily="34" charset="0"/>
              </a:rPr>
              <a:t>, a groove lateral to the facial colliculus.</a:t>
            </a:r>
            <a:endParaRPr lang="en-US" sz="28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251460" algn="l"/>
                <a:tab pos="6057900" algn="r"/>
              </a:tabLst>
            </a:pPr>
            <a:r>
              <a:rPr lang="en-US" sz="2800" b="1" dirty="0">
                <a:latin typeface="Arial" panose="020B0604020202020204" pitchFamily="34" charset="0"/>
                <a:ea typeface="Times New Roman" panose="02020603050405020304" pitchFamily="18" charset="0"/>
                <a:cs typeface="Arial" panose="020B0604020202020204" pitchFamily="34" charset="0"/>
              </a:rPr>
              <a:t>5-</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b="1" dirty="0">
                <a:latin typeface="Arial" panose="020B0604020202020204" pitchFamily="34" charset="0"/>
                <a:ea typeface="Times New Roman" panose="02020603050405020304" pitchFamily="18" charset="0"/>
                <a:cs typeface="Arial" panose="020B0604020202020204" pitchFamily="34" charset="0"/>
              </a:rPr>
              <a:t>Vestibular area</a:t>
            </a:r>
            <a:r>
              <a:rPr lang="en-US" sz="2800" dirty="0">
                <a:latin typeface="Arial" panose="020B0604020202020204" pitchFamily="34" charset="0"/>
                <a:ea typeface="Times New Roman" panose="02020603050405020304" pitchFamily="18" charset="0"/>
                <a:cs typeface="Arial" panose="020B0604020202020204" pitchFamily="34" charset="0"/>
              </a:rPr>
              <a:t>, lateral to the superior fovea. It overlies the vestibular </a:t>
            </a:r>
            <a:r>
              <a:rPr lang="en-US" sz="2800" dirty="0" smtClean="0">
                <a:latin typeface="Arial" panose="020B0604020202020204" pitchFamily="34" charset="0"/>
                <a:ea typeface="Times New Roman" panose="02020603050405020304" pitchFamily="18" charset="0"/>
                <a:cs typeface="Arial" panose="020B0604020202020204" pitchFamily="34" charset="0"/>
              </a:rPr>
              <a:t>nuclei (superior, medial &amp; lateral)</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262255" marR="0" algn="justLow">
              <a:lnSpc>
                <a:spcPct val="125000"/>
              </a:lnSpc>
              <a:spcBef>
                <a:spcPts val="0"/>
              </a:spcBef>
              <a:spcAft>
                <a:spcPts val="0"/>
              </a:spcAft>
              <a:tabLst>
                <a:tab pos="251460" algn="l"/>
                <a:tab pos="6057900" algn="r"/>
              </a:tabLst>
            </a:pPr>
            <a:endParaRPr lang="en-US" sz="1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1545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0822875-39B5-452A-A0AB-A9E6510E7C57}"/>
              </a:ext>
            </a:extLst>
          </p:cNvPr>
          <p:cNvSpPr/>
          <p:nvPr/>
        </p:nvSpPr>
        <p:spPr>
          <a:xfrm>
            <a:off x="231340" y="62951"/>
            <a:ext cx="11699159" cy="6212983"/>
          </a:xfrm>
          <a:prstGeom prst="rect">
            <a:avLst/>
          </a:prstGeom>
        </p:spPr>
        <p:txBody>
          <a:bodyPr wrap="square">
            <a:spAutoFit/>
          </a:bodyPr>
          <a:lstStyle/>
          <a:p>
            <a:pPr marL="457200" marR="0" lvl="0" indent="0" algn="ctr" defTabSz="914400" rtl="0" eaLnBrk="1" fontAlgn="auto" latinLnBrk="0" hangingPunct="1">
              <a:lnSpc>
                <a:spcPct val="125000"/>
              </a:lnSpc>
              <a:spcBef>
                <a:spcPts val="0"/>
              </a:spcBef>
              <a:spcAft>
                <a:spcPts val="0"/>
              </a:spcAft>
              <a:buClrTx/>
              <a:buSzTx/>
              <a:buFontTx/>
              <a:buNone/>
              <a:tabLst>
                <a:tab pos="6057900" algn="r"/>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External features of posterior surface of  Midbrain  (Tectum)</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Tx/>
              <a:buNone/>
              <a:tabLst>
                <a:tab pos="262255" algn="l"/>
                <a:tab pos="6057900" algn="r"/>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Four </a:t>
            </a:r>
            <a:r>
              <a:rPr kumimoji="0" lang="en-US" sz="2800" b="1" i="0" u="sng"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K</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nob-like elevations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called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colliculi</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262255"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 4 colliculi are separated by a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cruciform (cruciate) sulcus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62255" marR="0" lvl="0" indent="0" algn="justLow" defTabSz="914400" rtl="0" eaLnBrk="1" fontAlgn="auto" latinLnBrk="0" hangingPunct="1">
              <a:lnSpc>
                <a:spcPct val="125000"/>
              </a:lnSpc>
              <a:spcBef>
                <a:spcPts val="0"/>
              </a:spcBef>
              <a:spcAft>
                <a:spcPts val="0"/>
              </a:spcAft>
              <a:buClrTx/>
              <a:buSzTx/>
              <a:buFontTx/>
              <a:buNone/>
              <a:tabLst>
                <a:tab pos="262255" algn="l"/>
                <a:tab pos="6057900" algn="r"/>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a- 2 </a:t>
            </a:r>
            <a:r>
              <a:rPr kumimoji="0" lang="en-US" sz="2800" b="1" i="0" u="sng"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s</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uperior colliculi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which are the centers of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vi</a:t>
            </a: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ua</a:t>
            </a: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reflex</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62255" marR="0" lvl="0" indent="0" algn="justLow" defTabSz="914400" rtl="0" eaLnBrk="1" fontAlgn="auto" latinLnBrk="0" hangingPunct="1">
              <a:lnSpc>
                <a:spcPct val="125000"/>
              </a:lnSpc>
              <a:spcBef>
                <a:spcPts val="0"/>
              </a:spcBef>
              <a:spcAft>
                <a:spcPts val="0"/>
              </a:spcAft>
              <a:buClrTx/>
              <a:buSzTx/>
              <a:buFontTx/>
              <a:buNone/>
              <a:tabLst>
                <a:tab pos="262255"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Each of them is connected to the lateral geniculate body (</a:t>
            </a:r>
            <a:r>
              <a:rPr kumimoji="0" lang="en-US" sz="2800" b="1" i="0" u="sng"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L</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.G.B</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by superior brachium.</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62255" marR="0" lvl="0" indent="0" algn="justLow" defTabSz="914400" rtl="0" eaLnBrk="1" fontAlgn="auto" latinLnBrk="0" hangingPunct="1">
              <a:lnSpc>
                <a:spcPct val="125000"/>
              </a:lnSpc>
              <a:spcBef>
                <a:spcPts val="0"/>
              </a:spcBef>
              <a:spcAft>
                <a:spcPts val="0"/>
              </a:spcAft>
              <a:buClrTx/>
              <a:buSzTx/>
              <a:buFontTx/>
              <a:buNone/>
              <a:tabLst>
                <a:tab pos="262255" algn="l"/>
                <a:tab pos="6057900" algn="r"/>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b- 2 inferior colliculi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which are the centers of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auditory reflex</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62255" marR="0" lvl="0" indent="0" algn="justLow" defTabSz="914400" rtl="0" eaLnBrk="1" fontAlgn="auto" latinLnBrk="0" hangingPunct="1">
              <a:lnSpc>
                <a:spcPct val="125000"/>
              </a:lnSpc>
              <a:spcBef>
                <a:spcPts val="0"/>
              </a:spcBef>
              <a:spcAft>
                <a:spcPts val="0"/>
              </a:spcAft>
              <a:buClrTx/>
              <a:buSzTx/>
              <a:buFontTx/>
              <a:buNone/>
              <a:tabLst>
                <a:tab pos="262255"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Each of them is connected to the medial geniculate body (</a:t>
            </a:r>
            <a:r>
              <a:rPr kumimoji="0" lang="en-US" sz="2800" b="1" i="0" u="sng"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M</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.G.B</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by inferior brachium.</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266065" algn="l"/>
                <a:tab pos="6057900" algn="r"/>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The trochlear nerve (IV),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only cranial nerve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which emerges </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from the back</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of the brain stem.</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62255" marR="0" lvl="0" indent="0" algn="justLow" defTabSz="914400" rtl="0" eaLnBrk="1" fontAlgn="auto" latinLnBrk="0" hangingPunct="1">
              <a:lnSpc>
                <a:spcPct val="125000"/>
              </a:lnSpc>
              <a:spcBef>
                <a:spcPts val="0"/>
              </a:spcBef>
              <a:spcAft>
                <a:spcPts val="0"/>
              </a:spcAft>
              <a:buClrTx/>
              <a:buSzTx/>
              <a:buFontTx/>
              <a:buNone/>
              <a:tabLst>
                <a:tab pos="251460" algn="l"/>
                <a:tab pos="6057900" algn="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598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8" y="26043"/>
            <a:ext cx="12100719" cy="6805362"/>
          </a:xfrm>
          <a:prstGeom prst="rect">
            <a:avLst/>
          </a:prstGeom>
        </p:spPr>
      </p:pic>
    </p:spTree>
    <p:extLst>
      <p:ext uri="{BB962C8B-B14F-4D97-AF65-F5344CB8AC3E}">
        <p14:creationId xmlns:p14="http://schemas.microsoft.com/office/powerpoint/2010/main" val="577304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xmlns="" id="{FD76B35F-6DBC-4EC2-9E22-30B27E0ED37A}"/>
              </a:ext>
            </a:extLst>
          </p:cNvPr>
          <p:cNvSpPr>
            <a:spLocks noChangeArrowheads="1"/>
          </p:cNvSpPr>
          <p:nvPr/>
        </p:nvSpPr>
        <p:spPr bwMode="auto">
          <a:xfrm>
            <a:off x="2880519" y="1916909"/>
            <a:ext cx="6553200" cy="3132535"/>
          </a:xfrm>
          <a:prstGeom prst="beve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buNone/>
              <a:defRPr/>
            </a:pPr>
            <a:endParaRPr lang="ar-SA" altLang="en-US" sz="1350">
              <a:solidFill>
                <a:srgbClr val="FFFF00"/>
              </a:solidFill>
            </a:endParaRPr>
          </a:p>
        </p:txBody>
      </p:sp>
      <p:sp>
        <p:nvSpPr>
          <p:cNvPr id="17411" name="Rectangle 3">
            <a:extLst>
              <a:ext uri="{FF2B5EF4-FFF2-40B4-BE49-F238E27FC236}">
                <a16:creationId xmlns:a16="http://schemas.microsoft.com/office/drawing/2014/main" xmlns="" id="{65BA34F3-2CB8-46C3-9A8C-883DED3B5BC7}"/>
              </a:ext>
            </a:extLst>
          </p:cNvPr>
          <p:cNvSpPr>
            <a:spLocks noChangeArrowheads="1"/>
          </p:cNvSpPr>
          <p:nvPr/>
        </p:nvSpPr>
        <p:spPr bwMode="auto">
          <a:xfrm>
            <a:off x="3244113" y="2914604"/>
            <a:ext cx="55800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buNone/>
              <a:defRPr/>
            </a:pPr>
            <a:r>
              <a:rPr lang="en-US" altLang="en-US" sz="7200" b="1" dirty="0" smtClean="0"/>
              <a:t>4</a:t>
            </a:r>
            <a:r>
              <a:rPr lang="en-US" altLang="en-US" sz="7200" b="1" baseline="30000" dirty="0" smtClean="0"/>
              <a:t>th</a:t>
            </a:r>
            <a:r>
              <a:rPr lang="en-US" altLang="en-US" sz="7200" b="1" dirty="0"/>
              <a:t> </a:t>
            </a:r>
            <a:r>
              <a:rPr lang="en-US" altLang="en-US" sz="7200" b="1" dirty="0" smtClean="0"/>
              <a:t>ventricle</a:t>
            </a:r>
            <a:endParaRPr lang="en-US" altLang="en-US" sz="7200" b="1" dirty="0"/>
          </a:p>
        </p:txBody>
      </p:sp>
    </p:spTree>
    <p:extLst>
      <p:ext uri="{BB962C8B-B14F-4D97-AF65-F5344CB8AC3E}">
        <p14:creationId xmlns:p14="http://schemas.microsoft.com/office/powerpoint/2010/main" val="1705469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12FCE08-CEFD-4190-8D22-6352B4773B4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657" b="3572"/>
          <a:stretch/>
        </p:blipFill>
        <p:spPr>
          <a:xfrm>
            <a:off x="1457904" y="185530"/>
            <a:ext cx="9413819" cy="6573079"/>
          </a:xfrm>
        </p:spPr>
      </p:pic>
    </p:spTree>
    <p:extLst>
      <p:ext uri="{BB962C8B-B14F-4D97-AF65-F5344CB8AC3E}">
        <p14:creationId xmlns:p14="http://schemas.microsoft.com/office/powerpoint/2010/main" val="2438128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xmlns="" id="{FD76B35F-6DBC-4EC2-9E22-30B27E0ED37A}"/>
              </a:ext>
            </a:extLst>
          </p:cNvPr>
          <p:cNvSpPr>
            <a:spLocks noChangeArrowheads="1"/>
          </p:cNvSpPr>
          <p:nvPr/>
        </p:nvSpPr>
        <p:spPr bwMode="auto">
          <a:xfrm>
            <a:off x="2194719" y="1752601"/>
            <a:ext cx="8077200" cy="3733800"/>
          </a:xfrm>
          <a:prstGeom prst="beve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buNone/>
              <a:defRPr/>
            </a:pPr>
            <a:endParaRPr lang="ar-SA" altLang="en-US" sz="1350">
              <a:solidFill>
                <a:srgbClr val="FFFF00"/>
              </a:solidFill>
            </a:endParaRPr>
          </a:p>
        </p:txBody>
      </p:sp>
      <p:sp>
        <p:nvSpPr>
          <p:cNvPr id="17411" name="Rectangle 3">
            <a:extLst>
              <a:ext uri="{FF2B5EF4-FFF2-40B4-BE49-F238E27FC236}">
                <a16:creationId xmlns:a16="http://schemas.microsoft.com/office/drawing/2014/main" xmlns="" id="{65BA34F3-2CB8-46C3-9A8C-883DED3B5BC7}"/>
              </a:ext>
            </a:extLst>
          </p:cNvPr>
          <p:cNvSpPr>
            <a:spLocks noChangeArrowheads="1"/>
          </p:cNvSpPr>
          <p:nvPr/>
        </p:nvSpPr>
        <p:spPr bwMode="auto">
          <a:xfrm>
            <a:off x="2423319" y="2452940"/>
            <a:ext cx="7772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buNone/>
              <a:defRPr/>
            </a:pPr>
            <a:r>
              <a:rPr lang="en-US" altLang="en-US" sz="6600" b="1" dirty="0" smtClean="0"/>
              <a:t>External features</a:t>
            </a:r>
          </a:p>
          <a:p>
            <a:pPr algn="ctr" defTabSz="685800" fontAlgn="base">
              <a:spcBef>
                <a:spcPct val="0"/>
              </a:spcBef>
              <a:spcAft>
                <a:spcPct val="0"/>
              </a:spcAft>
              <a:buNone/>
              <a:defRPr/>
            </a:pPr>
            <a:r>
              <a:rPr lang="en-US" altLang="en-US" sz="6600" b="1" dirty="0" smtClean="0"/>
              <a:t>Brain </a:t>
            </a:r>
            <a:r>
              <a:rPr lang="en-US" altLang="en-US" sz="6600" b="1" dirty="0"/>
              <a:t>stem</a:t>
            </a:r>
          </a:p>
        </p:txBody>
      </p:sp>
    </p:spTree>
    <p:extLst>
      <p:ext uri="{BB962C8B-B14F-4D97-AF65-F5344CB8AC3E}">
        <p14:creationId xmlns:p14="http://schemas.microsoft.com/office/powerpoint/2010/main" val="11232538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lum bright="-6000" contrast="18000"/>
          </a:blip>
          <a:srcRect l="18813" t="10945" r="29208" b="22278"/>
          <a:stretch>
            <a:fillRect/>
          </a:stretch>
        </p:blipFill>
        <p:spPr bwMode="auto">
          <a:xfrm>
            <a:off x="1409006" y="404664"/>
            <a:ext cx="6155527" cy="5945100"/>
          </a:xfrm>
          <a:prstGeom prst="rect">
            <a:avLst/>
          </a:prstGeom>
          <a:noFill/>
          <a:ln w="9525">
            <a:noFill/>
            <a:miter lim="800000"/>
            <a:headEnd/>
            <a:tailEnd/>
          </a:ln>
        </p:spPr>
      </p:pic>
      <p:sp>
        <p:nvSpPr>
          <p:cNvPr id="3" name="AutoShape 10"/>
          <p:cNvSpPr>
            <a:spLocks/>
          </p:cNvSpPr>
          <p:nvPr/>
        </p:nvSpPr>
        <p:spPr bwMode="auto">
          <a:xfrm>
            <a:off x="4354028" y="188640"/>
            <a:ext cx="2365268" cy="762000"/>
          </a:xfrm>
          <a:prstGeom prst="callout2">
            <a:avLst>
              <a:gd name="adj1" fmla="val 60684"/>
              <a:gd name="adj2" fmla="val 15046"/>
              <a:gd name="adj3" fmla="val 279611"/>
              <a:gd name="adj4" fmla="val -15737"/>
              <a:gd name="adj5" fmla="val 360733"/>
              <a:gd name="adj6" fmla="val -380"/>
            </a:avLst>
          </a:prstGeom>
          <a:noFill/>
          <a:ln w="3810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algn="ctr" rtl="1"/>
            <a:r>
              <a:rPr lang="en-US" sz="3600" b="1" dirty="0">
                <a:solidFill>
                  <a:srgbClr val="0000FF"/>
                </a:solidFill>
                <a:latin typeface="Calibri"/>
              </a:rPr>
              <a:t>cerebral aqueduct</a:t>
            </a:r>
          </a:p>
        </p:txBody>
      </p:sp>
      <p:sp>
        <p:nvSpPr>
          <p:cNvPr id="4" name="AutoShape 13"/>
          <p:cNvSpPr>
            <a:spLocks/>
          </p:cNvSpPr>
          <p:nvPr/>
        </p:nvSpPr>
        <p:spPr bwMode="auto">
          <a:xfrm>
            <a:off x="-278490" y="5838827"/>
            <a:ext cx="3563013" cy="1019175"/>
          </a:xfrm>
          <a:prstGeom prst="callout2">
            <a:avLst>
              <a:gd name="adj1" fmla="val 34625"/>
              <a:gd name="adj2" fmla="val 91374"/>
              <a:gd name="adj3" fmla="val 36788"/>
              <a:gd name="adj4" fmla="val 99960"/>
              <a:gd name="adj5" fmla="val -22599"/>
              <a:gd name="adj6" fmla="val 128237"/>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rtl="1"/>
            <a:r>
              <a:rPr lang="en-US" sz="2800" b="1" dirty="0">
                <a:solidFill>
                  <a:srgbClr val="FF0000"/>
                </a:solidFill>
                <a:latin typeface="Calibri"/>
              </a:rPr>
              <a:t>Central canal of the medulla oblongata </a:t>
            </a:r>
            <a:endParaRPr lang="ar-SA" sz="2800" b="1" dirty="0">
              <a:solidFill>
                <a:srgbClr val="FF0000"/>
              </a:solidFill>
              <a:latin typeface="Calibri"/>
              <a:cs typeface="Arial" panose="020B0604020202020204" pitchFamily="34" charset="0"/>
            </a:endParaRPr>
          </a:p>
        </p:txBody>
      </p:sp>
      <p:sp>
        <p:nvSpPr>
          <p:cNvPr id="6" name="AutoShape 13"/>
          <p:cNvSpPr>
            <a:spLocks/>
          </p:cNvSpPr>
          <p:nvPr/>
        </p:nvSpPr>
        <p:spPr bwMode="auto">
          <a:xfrm>
            <a:off x="-278490" y="260650"/>
            <a:ext cx="3563013" cy="1019175"/>
          </a:xfrm>
          <a:prstGeom prst="callout2">
            <a:avLst>
              <a:gd name="adj1" fmla="val 66210"/>
              <a:gd name="adj2" fmla="val 72435"/>
              <a:gd name="adj3" fmla="val 78215"/>
              <a:gd name="adj4" fmla="val 101462"/>
              <a:gd name="adj5" fmla="val 222362"/>
              <a:gd name="adj6" fmla="val 114151"/>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rtl="1"/>
            <a:r>
              <a:rPr lang="en-US" sz="4400" b="1" dirty="0">
                <a:solidFill>
                  <a:srgbClr val="7030A0"/>
                </a:solidFill>
                <a:latin typeface="Calibri"/>
              </a:rPr>
              <a:t>3</a:t>
            </a:r>
            <a:r>
              <a:rPr lang="en-US" sz="4400" b="1" baseline="30000" dirty="0">
                <a:solidFill>
                  <a:srgbClr val="7030A0"/>
                </a:solidFill>
                <a:latin typeface="Calibri"/>
              </a:rPr>
              <a:t>rd</a:t>
            </a:r>
            <a:r>
              <a:rPr lang="en-US" sz="4400" b="1" dirty="0">
                <a:solidFill>
                  <a:srgbClr val="7030A0"/>
                </a:solidFill>
                <a:latin typeface="Calibri"/>
              </a:rPr>
              <a:t> ventricle </a:t>
            </a:r>
            <a:endParaRPr lang="ar-SA" sz="4400" b="1" dirty="0">
              <a:solidFill>
                <a:srgbClr val="7030A0"/>
              </a:solidFill>
              <a:latin typeface="Calibri"/>
              <a:cs typeface="Arial" panose="020B0604020202020204" pitchFamily="34" charset="0"/>
            </a:endParaRPr>
          </a:p>
        </p:txBody>
      </p:sp>
      <p:sp>
        <p:nvSpPr>
          <p:cNvPr id="7" name="AutoShape 13"/>
          <p:cNvSpPr>
            <a:spLocks/>
          </p:cNvSpPr>
          <p:nvPr/>
        </p:nvSpPr>
        <p:spPr bwMode="auto">
          <a:xfrm flipH="1">
            <a:off x="5326449" y="2132858"/>
            <a:ext cx="2735670" cy="1019175"/>
          </a:xfrm>
          <a:prstGeom prst="callout2">
            <a:avLst>
              <a:gd name="adj1" fmla="val 53393"/>
              <a:gd name="adj2" fmla="val 71390"/>
              <a:gd name="adj3" fmla="val 54366"/>
              <a:gd name="adj4" fmla="val 73199"/>
              <a:gd name="adj5" fmla="val 199254"/>
              <a:gd name="adj6" fmla="val 127958"/>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rtl="1"/>
            <a:r>
              <a:rPr lang="en-US" sz="4000" b="1" dirty="0">
                <a:solidFill>
                  <a:srgbClr val="C00000"/>
                </a:solidFill>
                <a:latin typeface="Calibri"/>
              </a:rPr>
              <a:t>4</a:t>
            </a:r>
            <a:r>
              <a:rPr lang="en-US" sz="4000" b="1" baseline="30000" dirty="0">
                <a:solidFill>
                  <a:srgbClr val="C00000"/>
                </a:solidFill>
                <a:latin typeface="Calibri"/>
              </a:rPr>
              <a:t>th</a:t>
            </a:r>
            <a:r>
              <a:rPr lang="en-US" sz="4000" b="1" dirty="0">
                <a:solidFill>
                  <a:srgbClr val="C00000"/>
                </a:solidFill>
                <a:latin typeface="Calibri"/>
              </a:rPr>
              <a:t> ventricle </a:t>
            </a:r>
            <a:endParaRPr lang="ar-SA" sz="4000" b="1" dirty="0">
              <a:solidFill>
                <a:srgbClr val="C00000"/>
              </a:solidFill>
              <a:latin typeface="Calibri"/>
              <a:cs typeface="Arial" panose="020B0604020202020204" pitchFamily="34" charset="0"/>
            </a:endParaRPr>
          </a:p>
        </p:txBody>
      </p:sp>
      <p:sp>
        <p:nvSpPr>
          <p:cNvPr id="10" name="Rectangle 9"/>
          <p:cNvSpPr/>
          <p:nvPr/>
        </p:nvSpPr>
        <p:spPr>
          <a:xfrm>
            <a:off x="7985919" y="533400"/>
            <a:ext cx="4114800" cy="518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utoShape 13"/>
          <p:cNvSpPr>
            <a:spLocks/>
          </p:cNvSpPr>
          <p:nvPr/>
        </p:nvSpPr>
        <p:spPr bwMode="auto">
          <a:xfrm>
            <a:off x="213519" y="2867025"/>
            <a:ext cx="1524000" cy="1019175"/>
          </a:xfrm>
          <a:prstGeom prst="callout2">
            <a:avLst>
              <a:gd name="adj1" fmla="val 66210"/>
              <a:gd name="adj2" fmla="val 72435"/>
              <a:gd name="adj3" fmla="val 97522"/>
              <a:gd name="adj4" fmla="val 74880"/>
              <a:gd name="adj5" fmla="val 96301"/>
              <a:gd name="adj6" fmla="val 215923"/>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rtl="1"/>
            <a:r>
              <a:rPr lang="en-US" sz="4400" b="1" dirty="0" smtClean="0">
                <a:solidFill>
                  <a:srgbClr val="7030A0"/>
                </a:solidFill>
                <a:latin typeface="Calibri"/>
              </a:rPr>
              <a:t>Pons </a:t>
            </a:r>
            <a:endParaRPr lang="ar-SA" sz="4400" b="1" dirty="0">
              <a:solidFill>
                <a:srgbClr val="7030A0"/>
              </a:solidFill>
              <a:latin typeface="Calibri"/>
              <a:cs typeface="Arial" panose="020B0604020202020204" pitchFamily="34" charset="0"/>
            </a:endParaRPr>
          </a:p>
        </p:txBody>
      </p:sp>
      <p:sp>
        <p:nvSpPr>
          <p:cNvPr id="12" name="AutoShape 13"/>
          <p:cNvSpPr>
            <a:spLocks/>
          </p:cNvSpPr>
          <p:nvPr/>
        </p:nvSpPr>
        <p:spPr bwMode="auto">
          <a:xfrm>
            <a:off x="365919" y="4060785"/>
            <a:ext cx="2209800" cy="1019175"/>
          </a:xfrm>
          <a:prstGeom prst="callout2">
            <a:avLst>
              <a:gd name="adj1" fmla="val 66210"/>
              <a:gd name="adj2" fmla="val 72435"/>
              <a:gd name="adj3" fmla="val 97522"/>
              <a:gd name="adj4" fmla="val 74880"/>
              <a:gd name="adj5" fmla="val 98572"/>
              <a:gd name="adj6" fmla="val 156840"/>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rtl="1"/>
            <a:r>
              <a:rPr lang="en-US" sz="4400" b="1" dirty="0" smtClean="0">
                <a:solidFill>
                  <a:srgbClr val="7030A0"/>
                </a:solidFill>
                <a:latin typeface="Calibri"/>
              </a:rPr>
              <a:t>Medulla </a:t>
            </a:r>
            <a:endParaRPr lang="ar-SA" sz="4400" b="1" dirty="0">
              <a:solidFill>
                <a:srgbClr val="7030A0"/>
              </a:solidFill>
              <a:latin typeface="Calibri"/>
              <a:cs typeface="Arial" panose="020B0604020202020204" pitchFamily="34" charset="0"/>
            </a:endParaRPr>
          </a:p>
        </p:txBody>
      </p:sp>
      <p:sp>
        <p:nvSpPr>
          <p:cNvPr id="13" name="AutoShape 13"/>
          <p:cNvSpPr>
            <a:spLocks/>
          </p:cNvSpPr>
          <p:nvPr/>
        </p:nvSpPr>
        <p:spPr bwMode="auto">
          <a:xfrm>
            <a:off x="4633119" y="5838825"/>
            <a:ext cx="3048000" cy="1019175"/>
          </a:xfrm>
          <a:prstGeom prst="callout2">
            <a:avLst>
              <a:gd name="adj1" fmla="val 7154"/>
              <a:gd name="adj2" fmla="val 43954"/>
              <a:gd name="adj3" fmla="val 16887"/>
              <a:gd name="adj4" fmla="val 44500"/>
              <a:gd name="adj5" fmla="val -77460"/>
              <a:gd name="adj6" fmla="val 34784"/>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rtl="1"/>
            <a:r>
              <a:rPr lang="en-US" sz="4400" b="1" dirty="0" smtClean="0">
                <a:solidFill>
                  <a:srgbClr val="7030A0"/>
                </a:solidFill>
                <a:latin typeface="Calibri"/>
              </a:rPr>
              <a:t>Cerebellum </a:t>
            </a:r>
            <a:endParaRPr lang="ar-SA" sz="4400" b="1" dirty="0">
              <a:solidFill>
                <a:srgbClr val="7030A0"/>
              </a:solidFill>
              <a:latin typeface="Calibri"/>
              <a:cs typeface="Arial" panose="020B0604020202020204" pitchFamily="34" charset="0"/>
            </a:endParaRPr>
          </a:p>
        </p:txBody>
      </p:sp>
      <p:sp>
        <p:nvSpPr>
          <p:cNvPr id="14" name="TextBox 13"/>
          <p:cNvSpPr txBox="1"/>
          <p:nvPr/>
        </p:nvSpPr>
        <p:spPr>
          <a:xfrm>
            <a:off x="7985919" y="533400"/>
            <a:ext cx="4114800" cy="5170646"/>
          </a:xfrm>
          <a:prstGeom prst="rect">
            <a:avLst/>
          </a:prstGeom>
          <a:noFill/>
        </p:spPr>
        <p:txBody>
          <a:bodyPr wrap="square" rtlCol="0">
            <a:spAutoFit/>
          </a:bodyPr>
          <a:lstStyle/>
          <a:p>
            <a:r>
              <a:rPr lang="en-US" sz="2200" dirty="0" smtClean="0"/>
              <a:t>- The </a:t>
            </a:r>
            <a:r>
              <a:rPr lang="en-US" sz="2200" dirty="0"/>
              <a:t>fourth ventricle is the cavity of the hindbrain. </a:t>
            </a:r>
            <a:endParaRPr lang="en-US" sz="2200" dirty="0" smtClean="0"/>
          </a:p>
          <a:p>
            <a:r>
              <a:rPr lang="en-US" sz="2200" b="1" dirty="0" smtClean="0">
                <a:solidFill>
                  <a:srgbClr val="FF0000"/>
                </a:solidFill>
              </a:rPr>
              <a:t>**Position</a:t>
            </a:r>
            <a:r>
              <a:rPr lang="en-US" sz="2200" b="1" dirty="0"/>
              <a:t>; </a:t>
            </a:r>
            <a:r>
              <a:rPr lang="en-US" sz="2200" dirty="0"/>
              <a:t>It lies between the pons and upper half medulla </a:t>
            </a:r>
            <a:r>
              <a:rPr lang="en-US" sz="2200" b="1" dirty="0"/>
              <a:t>(anteriorly) </a:t>
            </a:r>
            <a:r>
              <a:rPr lang="en-US" sz="2200" dirty="0"/>
              <a:t>and the cerebellum </a:t>
            </a:r>
            <a:r>
              <a:rPr lang="en-US" sz="2200" b="1" dirty="0"/>
              <a:t>(posteriorly). </a:t>
            </a:r>
            <a:endParaRPr lang="en-US" sz="2200" b="1" dirty="0" smtClean="0"/>
          </a:p>
          <a:p>
            <a:r>
              <a:rPr lang="en-US" sz="2200" b="1" dirty="0">
                <a:solidFill>
                  <a:srgbClr val="FF0000"/>
                </a:solidFill>
              </a:rPr>
              <a:t>*</a:t>
            </a:r>
            <a:r>
              <a:rPr lang="en-US" sz="2200" b="1" dirty="0" smtClean="0">
                <a:solidFill>
                  <a:srgbClr val="FF0000"/>
                </a:solidFill>
              </a:rPr>
              <a:t>* </a:t>
            </a:r>
            <a:r>
              <a:rPr lang="en-US" sz="2200" b="1" dirty="0">
                <a:solidFill>
                  <a:srgbClr val="FF0000"/>
                </a:solidFill>
              </a:rPr>
              <a:t>Shape</a:t>
            </a:r>
            <a:r>
              <a:rPr lang="en-US" sz="2200" dirty="0"/>
              <a:t>; It is a diamond-shaped when seen from </a:t>
            </a:r>
            <a:r>
              <a:rPr lang="en-US" sz="2200" b="1" dirty="0">
                <a:solidFill>
                  <a:srgbClr val="FF0066"/>
                </a:solidFill>
              </a:rPr>
              <a:t>behind</a:t>
            </a:r>
            <a:r>
              <a:rPr lang="en-US" sz="2200" dirty="0"/>
              <a:t> and tent shaped when seen from the </a:t>
            </a:r>
            <a:r>
              <a:rPr lang="en-US" sz="2200" b="1" dirty="0">
                <a:solidFill>
                  <a:srgbClr val="FF0066"/>
                </a:solidFill>
              </a:rPr>
              <a:t>side. </a:t>
            </a:r>
            <a:endParaRPr lang="en-US" sz="2200" b="1" dirty="0" smtClean="0">
              <a:solidFill>
                <a:srgbClr val="FF0066"/>
              </a:solidFill>
            </a:endParaRPr>
          </a:p>
          <a:p>
            <a:r>
              <a:rPr lang="en-US" sz="2200" b="1" dirty="0" smtClean="0">
                <a:solidFill>
                  <a:srgbClr val="FF0000"/>
                </a:solidFill>
              </a:rPr>
              <a:t>** </a:t>
            </a:r>
            <a:r>
              <a:rPr lang="en-US" sz="2200" b="1" dirty="0">
                <a:solidFill>
                  <a:srgbClr val="FF0000"/>
                </a:solidFill>
              </a:rPr>
              <a:t>Communication</a:t>
            </a:r>
            <a:r>
              <a:rPr lang="en-US" sz="2200" b="1" dirty="0" smtClean="0">
                <a:solidFill>
                  <a:srgbClr val="FF0000"/>
                </a:solidFill>
              </a:rPr>
              <a:t>:</a:t>
            </a:r>
          </a:p>
          <a:p>
            <a:r>
              <a:rPr lang="en-US" sz="2200" b="1" dirty="0" smtClean="0"/>
              <a:t>1-</a:t>
            </a:r>
            <a:r>
              <a:rPr lang="en-US" sz="2200" dirty="0" smtClean="0"/>
              <a:t> </a:t>
            </a:r>
            <a:r>
              <a:rPr lang="en-US" sz="2200" dirty="0"/>
              <a:t>It is connected to the 3rd ventricle with the </a:t>
            </a:r>
            <a:r>
              <a:rPr lang="en-US" sz="2200" b="1" dirty="0"/>
              <a:t>cerebral aqueduct. </a:t>
            </a:r>
            <a:endParaRPr lang="en-US" sz="2200" b="1" dirty="0" smtClean="0"/>
          </a:p>
          <a:p>
            <a:r>
              <a:rPr lang="en-US" sz="2200" b="1" dirty="0" smtClean="0"/>
              <a:t>2-</a:t>
            </a:r>
            <a:r>
              <a:rPr lang="en-US" sz="2200" dirty="0" smtClean="0"/>
              <a:t> </a:t>
            </a:r>
            <a:r>
              <a:rPr lang="en-US" sz="2200" dirty="0"/>
              <a:t>It is continuous with the central canal of the closed medulla.</a:t>
            </a:r>
          </a:p>
        </p:txBody>
      </p:sp>
    </p:spTree>
    <p:extLst>
      <p:ext uri="{BB962C8B-B14F-4D97-AF65-F5344CB8AC3E}">
        <p14:creationId xmlns:p14="http://schemas.microsoft.com/office/powerpoint/2010/main" val="28492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lum contrast="12000"/>
          </a:blip>
          <a:srcRect l="26735" t="10944" r="44299" b="24806"/>
          <a:stretch>
            <a:fillRect/>
          </a:stretch>
        </p:blipFill>
        <p:spPr bwMode="auto">
          <a:xfrm>
            <a:off x="3727024" y="0"/>
            <a:ext cx="3848082" cy="6640512"/>
          </a:xfrm>
          <a:prstGeom prst="rect">
            <a:avLst/>
          </a:prstGeom>
          <a:noFill/>
          <a:ln w="9525">
            <a:noFill/>
            <a:miter lim="800000"/>
            <a:headEnd/>
            <a:tailEnd/>
          </a:ln>
        </p:spPr>
      </p:pic>
      <p:sp>
        <p:nvSpPr>
          <p:cNvPr id="15" name="AutoShape 10"/>
          <p:cNvSpPr>
            <a:spLocks/>
          </p:cNvSpPr>
          <p:nvPr/>
        </p:nvSpPr>
        <p:spPr bwMode="auto">
          <a:xfrm flipH="1">
            <a:off x="286669" y="5564778"/>
            <a:ext cx="2899203" cy="504719"/>
          </a:xfrm>
          <a:prstGeom prst="callout2">
            <a:avLst>
              <a:gd name="adj1" fmla="val 56523"/>
              <a:gd name="adj2" fmla="val 5916"/>
              <a:gd name="adj3" fmla="val 93104"/>
              <a:gd name="adj4" fmla="val -57212"/>
              <a:gd name="adj5" fmla="val -152537"/>
              <a:gd name="adj6" fmla="val -74611"/>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charset="0"/>
                <a:ea typeface="+mn-ea"/>
                <a:cs typeface="Arial" charset="0"/>
              </a:rPr>
              <a:t>Gracile nucleus</a:t>
            </a:r>
          </a:p>
        </p:txBody>
      </p:sp>
      <p:sp>
        <p:nvSpPr>
          <p:cNvPr id="16" name="AutoShape 10"/>
          <p:cNvSpPr>
            <a:spLocks/>
          </p:cNvSpPr>
          <p:nvPr/>
        </p:nvSpPr>
        <p:spPr bwMode="auto">
          <a:xfrm flipH="1">
            <a:off x="-2" y="5000613"/>
            <a:ext cx="3353501" cy="406275"/>
          </a:xfrm>
          <a:prstGeom prst="callout2">
            <a:avLst>
              <a:gd name="adj1" fmla="val 60979"/>
              <a:gd name="adj2" fmla="val 5421"/>
              <a:gd name="adj3" fmla="val 115776"/>
              <a:gd name="adj4" fmla="val -37262"/>
              <a:gd name="adj5" fmla="val -65797"/>
              <a:gd name="adj6" fmla="val -51050"/>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charset="0"/>
                <a:ea typeface="+mn-ea"/>
                <a:cs typeface="Arial" charset="0"/>
              </a:rPr>
              <a:t>Cuneate nucleus</a:t>
            </a:r>
          </a:p>
        </p:txBody>
      </p:sp>
      <p:sp>
        <p:nvSpPr>
          <p:cNvPr id="17" name="AutoShape 10"/>
          <p:cNvSpPr>
            <a:spLocks/>
          </p:cNvSpPr>
          <p:nvPr/>
        </p:nvSpPr>
        <p:spPr bwMode="auto">
          <a:xfrm flipH="1">
            <a:off x="0" y="4356993"/>
            <a:ext cx="4977665" cy="566936"/>
          </a:xfrm>
          <a:prstGeom prst="callout2">
            <a:avLst>
              <a:gd name="adj1" fmla="val 54086"/>
              <a:gd name="adj2" fmla="val 8128"/>
              <a:gd name="adj3" fmla="val 73760"/>
              <a:gd name="adj4" fmla="val 19654"/>
              <a:gd name="adj5" fmla="val 55154"/>
              <a:gd name="adj6" fmla="val 366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charset="0"/>
                <a:ea typeface="+mn-ea"/>
                <a:cs typeface="Arial" charset="0"/>
              </a:rPr>
              <a:t>Spinal tract of trigeminal N</a:t>
            </a:r>
          </a:p>
        </p:txBody>
      </p:sp>
      <p:sp>
        <p:nvSpPr>
          <p:cNvPr id="18" name="AutoShape 10"/>
          <p:cNvSpPr>
            <a:spLocks/>
          </p:cNvSpPr>
          <p:nvPr/>
        </p:nvSpPr>
        <p:spPr bwMode="auto">
          <a:xfrm flipH="1">
            <a:off x="131179" y="3370960"/>
            <a:ext cx="3464667" cy="631795"/>
          </a:xfrm>
          <a:prstGeom prst="callout2">
            <a:avLst>
              <a:gd name="adj1" fmla="val 51717"/>
              <a:gd name="adj2" fmla="val 20901"/>
              <a:gd name="adj3" fmla="val 87823"/>
              <a:gd name="adj4" fmla="val -8880"/>
              <a:gd name="adj5" fmla="val 46042"/>
              <a:gd name="adj6" fmla="val -3134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charset="0"/>
                <a:ea typeface="+mn-ea"/>
                <a:cs typeface="Arial" charset="0"/>
              </a:rPr>
              <a:t>Inf cerebellar peduncle</a:t>
            </a:r>
          </a:p>
        </p:txBody>
      </p:sp>
      <p:cxnSp>
        <p:nvCxnSpPr>
          <p:cNvPr id="30" name="Straight Connector 29">
            <a:extLst>
              <a:ext uri="{FF2B5EF4-FFF2-40B4-BE49-F238E27FC236}">
                <a16:creationId xmlns:a16="http://schemas.microsoft.com/office/drawing/2014/main" xmlns="" id="{286255DA-4A0E-48E8-B906-147FE1081462}"/>
              </a:ext>
            </a:extLst>
          </p:cNvPr>
          <p:cNvCxnSpPr>
            <a:cxnSpLocks/>
          </p:cNvCxnSpPr>
          <p:nvPr/>
        </p:nvCxnSpPr>
        <p:spPr>
          <a:xfrm flipH="1" flipV="1">
            <a:off x="5306966" y="4280311"/>
            <a:ext cx="239450" cy="276041"/>
          </a:xfrm>
          <a:prstGeom prst="line">
            <a:avLst/>
          </a:prstGeom>
          <a:ln w="57150">
            <a:solidFill>
              <a:srgbClr val="00FF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543FC088-7DFC-4081-A724-1202553F0888}"/>
              </a:ext>
            </a:extLst>
          </p:cNvPr>
          <p:cNvCxnSpPr>
            <a:cxnSpLocks/>
          </p:cNvCxnSpPr>
          <p:nvPr/>
        </p:nvCxnSpPr>
        <p:spPr>
          <a:xfrm flipV="1">
            <a:off x="5190341" y="4280311"/>
            <a:ext cx="116624" cy="276041"/>
          </a:xfrm>
          <a:prstGeom prst="line">
            <a:avLst/>
          </a:prstGeom>
          <a:ln w="57150">
            <a:solidFill>
              <a:srgbClr val="00FF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Text Box 22">
            <a:extLst>
              <a:ext uri="{FF2B5EF4-FFF2-40B4-BE49-F238E27FC236}">
                <a16:creationId xmlns:a16="http://schemas.microsoft.com/office/drawing/2014/main" xmlns="" id="{0FEF0805-A7BE-425A-B712-4FCF2FCAD7D3}"/>
              </a:ext>
            </a:extLst>
          </p:cNvPr>
          <p:cNvSpPr txBox="1">
            <a:spLocks noChangeArrowheads="1"/>
          </p:cNvSpPr>
          <p:nvPr/>
        </p:nvSpPr>
        <p:spPr bwMode="auto">
          <a:xfrm>
            <a:off x="7780326" y="214292"/>
            <a:ext cx="4165595" cy="646331"/>
          </a:xfrm>
          <a:prstGeom prst="rect">
            <a:avLst/>
          </a:prstGeom>
          <a:solidFill>
            <a:srgbClr val="00B050"/>
          </a:solidFill>
          <a:ln>
            <a:solidFill>
              <a:srgbClr val="00B050"/>
            </a:solidFill>
            <a:headEnd/>
            <a:tailEnd/>
          </a:ln>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omic Sans MS" pitchFamily="66" charset="0"/>
                <a:ea typeface="+mn-ea"/>
                <a:cs typeface="+mn-cs"/>
              </a:rPr>
              <a:t>Borders</a:t>
            </a:r>
            <a:endParaRPr kumimoji="0" lang="en-GB" sz="3600" b="1" i="0" u="none" strike="noStrike" kern="1200" cap="none" spc="0" normalizeH="0" baseline="0" noProof="0" dirty="0">
              <a:ln>
                <a:noFill/>
              </a:ln>
              <a:solidFill>
                <a:prstClr val="white"/>
              </a:solidFill>
              <a:effectLst/>
              <a:uLnTx/>
              <a:uFillTx/>
              <a:latin typeface="Comic Sans MS" pitchFamily="66" charset="0"/>
              <a:ea typeface="+mn-ea"/>
              <a:cs typeface="+mn-cs"/>
            </a:endParaRPr>
          </a:p>
        </p:txBody>
      </p:sp>
      <p:sp>
        <p:nvSpPr>
          <p:cNvPr id="36" name="AutoShape 10">
            <a:extLst>
              <a:ext uri="{FF2B5EF4-FFF2-40B4-BE49-F238E27FC236}">
                <a16:creationId xmlns:a16="http://schemas.microsoft.com/office/drawing/2014/main" xmlns="" id="{9DC12D8F-CE0A-4179-814F-5A33BCB3EDDA}"/>
              </a:ext>
            </a:extLst>
          </p:cNvPr>
          <p:cNvSpPr>
            <a:spLocks/>
          </p:cNvSpPr>
          <p:nvPr/>
        </p:nvSpPr>
        <p:spPr bwMode="auto">
          <a:xfrm flipH="1">
            <a:off x="57136" y="2052253"/>
            <a:ext cx="3464667" cy="631795"/>
          </a:xfrm>
          <a:prstGeom prst="callout2">
            <a:avLst>
              <a:gd name="adj1" fmla="val 51717"/>
              <a:gd name="adj2" fmla="val 20901"/>
              <a:gd name="adj3" fmla="val 66848"/>
              <a:gd name="adj4" fmla="val -8880"/>
              <a:gd name="adj5" fmla="val 146724"/>
              <a:gd name="adj6" fmla="val -40124"/>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uLnTx/>
                <a:uFillTx/>
                <a:latin typeface="Arial" charset="0"/>
                <a:ea typeface="+mn-ea"/>
                <a:cs typeface="Arial" charset="0"/>
              </a:rPr>
              <a:t>Superior cerebellar peduncles</a:t>
            </a:r>
          </a:p>
        </p:txBody>
      </p:sp>
      <p:sp>
        <p:nvSpPr>
          <p:cNvPr id="3" name="Rectangle 2">
            <a:extLst>
              <a:ext uri="{FF2B5EF4-FFF2-40B4-BE49-F238E27FC236}">
                <a16:creationId xmlns:a16="http://schemas.microsoft.com/office/drawing/2014/main" xmlns="" id="{AA220A90-C9A4-46F1-A445-A159536001E1}"/>
              </a:ext>
            </a:extLst>
          </p:cNvPr>
          <p:cNvSpPr/>
          <p:nvPr/>
        </p:nvSpPr>
        <p:spPr>
          <a:xfrm>
            <a:off x="6919119" y="1616764"/>
            <a:ext cx="5242719" cy="5078313"/>
          </a:xfrm>
          <a:prstGeom prst="rect">
            <a:avLst/>
          </a:prstGeom>
          <a:solidFill>
            <a:schemeClr val="bg1"/>
          </a:solidFill>
        </p:spPr>
        <p:txBody>
          <a:bodyPr wrap="square">
            <a:spAutoFit/>
          </a:bodyPr>
          <a:lstStyle/>
          <a:p>
            <a:pPr marL="342900" lvl="0" indent="-342900" algn="justLow">
              <a:lnSpc>
                <a:spcPct val="125000"/>
              </a:lnSpc>
              <a:buClr>
                <a:srgbClr val="FF0000"/>
              </a:buClr>
              <a:buFont typeface="Symbol" panose="05050102010706020507" pitchFamily="18" charset="2"/>
              <a:buChar char=""/>
              <a:tabLst>
                <a:tab pos="129540" algn="l"/>
                <a:tab pos="457200" algn="l"/>
                <a:tab pos="6057900" algn="r"/>
              </a:tabLst>
            </a:pPr>
            <a:r>
              <a:rPr lang="en-US"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Borders</a:t>
            </a:r>
            <a:r>
              <a:rPr lang="en-US" sz="2400" dirty="0" smtClean="0">
                <a:latin typeface="Arial" panose="020B0604020202020204" pitchFamily="34" charset="0"/>
                <a:ea typeface="Times New Roman" panose="02020603050405020304" pitchFamily="18" charset="0"/>
                <a:cs typeface="Arial" panose="020B0604020202020204" pitchFamily="34" charset="0"/>
              </a:rPr>
              <a:t>:</a:t>
            </a:r>
            <a:endParaRPr lang="en-US" sz="2400" dirty="0" smtClean="0">
              <a:latin typeface="Arial" panose="020B0604020202020204" pitchFamily="34" charset="0"/>
              <a:ea typeface="Calibri" panose="020F0502020204030204" pitchFamily="34" charset="0"/>
              <a:cs typeface="Arial" panose="020B0604020202020204" pitchFamily="34" charset="0"/>
            </a:endParaRPr>
          </a:p>
          <a:p>
            <a:pPr algn="justLow">
              <a:lnSpc>
                <a:spcPct val="125000"/>
              </a:lnSpc>
              <a:tabLst>
                <a:tab pos="129540" algn="l"/>
                <a:tab pos="6057900" algn="r"/>
              </a:tabLst>
            </a:pPr>
            <a:r>
              <a:rPr lang="en-US" sz="2400" b="1" dirty="0" smtClean="0">
                <a:solidFill>
                  <a:srgbClr val="000099"/>
                </a:solidFill>
                <a:latin typeface="Arial" panose="020B0604020202020204" pitchFamily="34" charset="0"/>
                <a:ea typeface="Times New Roman" panose="02020603050405020304" pitchFamily="18" charset="0"/>
                <a:cs typeface="Arial" panose="020B0604020202020204" pitchFamily="34" charset="0"/>
              </a:rPr>
              <a:t>1- Upper lateral border</a:t>
            </a:r>
            <a:r>
              <a:rPr lang="en-US" sz="2400" dirty="0" smtClean="0">
                <a:latin typeface="Arial" panose="020B0604020202020204" pitchFamily="34" charset="0"/>
                <a:ea typeface="Times New Roman" panose="02020603050405020304" pitchFamily="18" charset="0"/>
                <a:cs typeface="Arial" panose="020B0604020202020204" pitchFamily="34" charset="0"/>
              </a:rPr>
              <a:t>: is formed by superior cerebellar peduncle on each side.</a:t>
            </a:r>
            <a:endParaRPr lang="en-US" sz="2400" dirty="0" smtClean="0">
              <a:latin typeface="Arial" panose="020B0604020202020204" pitchFamily="34" charset="0"/>
              <a:ea typeface="Calibri" panose="020F0502020204030204" pitchFamily="34" charset="0"/>
              <a:cs typeface="Arial" panose="020B0604020202020204" pitchFamily="34" charset="0"/>
            </a:endParaRPr>
          </a:p>
          <a:p>
            <a:pPr algn="justLow">
              <a:lnSpc>
                <a:spcPct val="125000"/>
              </a:lnSpc>
              <a:tabLst>
                <a:tab pos="129540" algn="l"/>
                <a:tab pos="6057900" algn="r"/>
              </a:tabLst>
            </a:pPr>
            <a:r>
              <a:rPr lang="en-US" sz="2400" b="1" dirty="0" smtClean="0">
                <a:solidFill>
                  <a:srgbClr val="000099"/>
                </a:solidFill>
                <a:latin typeface="Arial" panose="020B0604020202020204" pitchFamily="34" charset="0"/>
                <a:ea typeface="Times New Roman" panose="02020603050405020304" pitchFamily="18" charset="0"/>
                <a:cs typeface="Arial" panose="020B0604020202020204" pitchFamily="34" charset="0"/>
              </a:rPr>
              <a:t>2- Lower lateral border</a:t>
            </a:r>
            <a:r>
              <a:rPr lang="en-US" sz="2400" dirty="0" smtClean="0">
                <a:latin typeface="Arial" panose="020B0604020202020204" pitchFamily="34" charset="0"/>
                <a:ea typeface="Times New Roman" panose="02020603050405020304" pitchFamily="18" charset="0"/>
                <a:cs typeface="Arial" panose="020B0604020202020204" pitchFamily="34" charset="0"/>
              </a:rPr>
              <a:t>: is formed by </a:t>
            </a:r>
            <a:r>
              <a:rPr lang="en-US" sz="2400" dirty="0" err="1" smtClean="0">
                <a:latin typeface="Arial" panose="020B0604020202020204" pitchFamily="34" charset="0"/>
                <a:ea typeface="Times New Roman" panose="02020603050405020304" pitchFamily="18" charset="0"/>
                <a:cs typeface="Arial" panose="020B0604020202020204" pitchFamily="34" charset="0"/>
              </a:rPr>
              <a:t>gracile</a:t>
            </a:r>
            <a:r>
              <a:rPr lang="en-US" sz="2400" dirty="0" smtClean="0">
                <a:latin typeface="Arial" panose="020B0604020202020204" pitchFamily="34" charset="0"/>
                <a:ea typeface="Times New Roman" panose="02020603050405020304" pitchFamily="18" charset="0"/>
                <a:cs typeface="Arial" panose="020B0604020202020204" pitchFamily="34" charset="0"/>
              </a:rPr>
              <a:t> and </a:t>
            </a:r>
            <a:r>
              <a:rPr lang="en-US" sz="2400" dirty="0" err="1" smtClean="0">
                <a:latin typeface="Arial" panose="020B0604020202020204" pitchFamily="34" charset="0"/>
                <a:ea typeface="Times New Roman" panose="02020603050405020304" pitchFamily="18" charset="0"/>
                <a:cs typeface="Arial" panose="020B0604020202020204" pitchFamily="34" charset="0"/>
              </a:rPr>
              <a:t>cuneate</a:t>
            </a:r>
            <a:r>
              <a:rPr lang="en-US" sz="2400" dirty="0" smtClean="0">
                <a:latin typeface="Arial" panose="020B0604020202020204" pitchFamily="34" charset="0"/>
                <a:ea typeface="Times New Roman" panose="02020603050405020304" pitchFamily="18" charset="0"/>
                <a:cs typeface="Arial" panose="020B0604020202020204" pitchFamily="34" charset="0"/>
              </a:rPr>
              <a:t> tubercles, spinal tract of trigeminal nerve and inferior cerebellar peduncle on each side. </a:t>
            </a:r>
            <a:endParaRPr lang="en-US" sz="2400" dirty="0" smtClean="0">
              <a:latin typeface="Arial" panose="020B0604020202020204" pitchFamily="34" charset="0"/>
              <a:ea typeface="Calibri" panose="020F0502020204030204" pitchFamily="34" charset="0"/>
              <a:cs typeface="Arial" panose="020B0604020202020204" pitchFamily="34" charset="0"/>
            </a:endParaRPr>
          </a:p>
          <a:p>
            <a:endParaRPr lang="en-US" sz="2400" dirty="0" smtClean="0"/>
          </a:p>
          <a:p>
            <a:pPr lvl="0" algn="justLow">
              <a:lnSpc>
                <a:spcPct val="125000"/>
              </a:lnSpc>
              <a:buClr>
                <a:srgbClr val="FF0000"/>
              </a:buClr>
              <a:tabLst>
                <a:tab pos="129540" algn="l"/>
                <a:tab pos="129540" algn="l"/>
                <a:tab pos="457200" algn="l"/>
                <a:tab pos="6057900" algn="r"/>
              </a:tabLst>
            </a:pPr>
            <a:endParaRPr lang="en-US" sz="2400" b="1" dirty="0">
              <a:solidFill>
                <a:srgbClr val="FF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78363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1000"/>
                                        <p:tgtEl>
                                          <p:spTgt spid="30"/>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6"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cstate="print">
            <a:lum contrast="12000"/>
          </a:blip>
          <a:srcRect l="26735" t="29577" r="50069" b="24806"/>
          <a:stretch>
            <a:fillRect/>
          </a:stretch>
        </p:blipFill>
        <p:spPr bwMode="auto">
          <a:xfrm>
            <a:off x="4584445" y="382917"/>
            <a:ext cx="4297840" cy="6646485"/>
          </a:xfrm>
          <a:prstGeom prst="rect">
            <a:avLst/>
          </a:prstGeom>
          <a:noFill/>
          <a:ln w="9525">
            <a:noFill/>
            <a:miter lim="800000"/>
            <a:headEnd/>
            <a:tailEnd/>
          </a:ln>
        </p:spPr>
      </p:pic>
      <p:sp>
        <p:nvSpPr>
          <p:cNvPr id="6" name="AutoShape 10"/>
          <p:cNvSpPr>
            <a:spLocks/>
          </p:cNvSpPr>
          <p:nvPr/>
        </p:nvSpPr>
        <p:spPr bwMode="auto">
          <a:xfrm flipH="1">
            <a:off x="2848576" y="4608512"/>
            <a:ext cx="2494144" cy="642942"/>
          </a:xfrm>
          <a:prstGeom prst="callout2">
            <a:avLst>
              <a:gd name="adj1" fmla="val 47174"/>
              <a:gd name="adj2" fmla="val 2263"/>
              <a:gd name="adj3" fmla="val 24427"/>
              <a:gd name="adj4" fmla="val -67457"/>
              <a:gd name="adj5" fmla="val -99668"/>
              <a:gd name="adj6" fmla="val -8072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r" rtl="1">
              <a:defRPr/>
            </a:pPr>
            <a:r>
              <a:rPr lang="en-US" sz="2800" b="1" dirty="0" err="1">
                <a:solidFill>
                  <a:srgbClr val="7030A0"/>
                </a:solidFill>
                <a:latin typeface="Arial" charset="0"/>
                <a:cs typeface="Arial" charset="0"/>
              </a:rPr>
              <a:t>Vagal</a:t>
            </a:r>
            <a:r>
              <a:rPr lang="en-US" sz="2800" b="1" dirty="0">
                <a:solidFill>
                  <a:srgbClr val="7030A0"/>
                </a:solidFill>
                <a:latin typeface="Arial" charset="0"/>
                <a:cs typeface="Arial" charset="0"/>
              </a:rPr>
              <a:t> </a:t>
            </a:r>
            <a:r>
              <a:rPr lang="en-US" sz="2800" b="1" dirty="0" err="1">
                <a:solidFill>
                  <a:srgbClr val="7030A0"/>
                </a:solidFill>
                <a:latin typeface="Arial" charset="0"/>
                <a:cs typeface="Arial" charset="0"/>
              </a:rPr>
              <a:t>trigone</a:t>
            </a:r>
            <a:endParaRPr lang="en-US" sz="2800" b="1" dirty="0">
              <a:solidFill>
                <a:srgbClr val="7030A0"/>
              </a:solidFill>
              <a:latin typeface="Arial" charset="0"/>
              <a:cs typeface="Arial" charset="0"/>
            </a:endParaRPr>
          </a:p>
        </p:txBody>
      </p:sp>
      <p:sp>
        <p:nvSpPr>
          <p:cNvPr id="7" name="AutoShape 10"/>
          <p:cNvSpPr>
            <a:spLocks/>
          </p:cNvSpPr>
          <p:nvPr/>
        </p:nvSpPr>
        <p:spPr bwMode="auto">
          <a:xfrm flipH="1">
            <a:off x="3423214" y="3744416"/>
            <a:ext cx="2351622" cy="928694"/>
          </a:xfrm>
          <a:prstGeom prst="callout2">
            <a:avLst>
              <a:gd name="adj1" fmla="val 53202"/>
              <a:gd name="adj2" fmla="val 7804"/>
              <a:gd name="adj3" fmla="val -25585"/>
              <a:gd name="adj4" fmla="val -40543"/>
              <a:gd name="adj5" fmla="val -14825"/>
              <a:gd name="adj6" fmla="val -64400"/>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800" b="1" dirty="0">
                <a:solidFill>
                  <a:srgbClr val="FF0000"/>
                </a:solidFill>
                <a:latin typeface="Arial" charset="0"/>
                <a:cs typeface="Arial" charset="0"/>
              </a:rPr>
              <a:t>Hypoglossal </a:t>
            </a:r>
            <a:r>
              <a:rPr lang="en-US" sz="2800" b="1" dirty="0" err="1">
                <a:solidFill>
                  <a:srgbClr val="FF0000"/>
                </a:solidFill>
                <a:latin typeface="Arial" charset="0"/>
                <a:cs typeface="Arial" charset="0"/>
              </a:rPr>
              <a:t>trigone</a:t>
            </a:r>
            <a:endParaRPr lang="en-US" sz="2800" b="1" dirty="0">
              <a:solidFill>
                <a:srgbClr val="FF0000"/>
              </a:solidFill>
              <a:latin typeface="Arial" charset="0"/>
              <a:cs typeface="Arial" charset="0"/>
            </a:endParaRPr>
          </a:p>
        </p:txBody>
      </p:sp>
      <p:sp>
        <p:nvSpPr>
          <p:cNvPr id="9" name="AutoShape 8"/>
          <p:cNvSpPr>
            <a:spLocks/>
          </p:cNvSpPr>
          <p:nvPr/>
        </p:nvSpPr>
        <p:spPr bwMode="auto">
          <a:xfrm flipH="1">
            <a:off x="2273936" y="2852936"/>
            <a:ext cx="2893219" cy="857256"/>
          </a:xfrm>
          <a:prstGeom prst="accentCallout2">
            <a:avLst>
              <a:gd name="adj1" fmla="val 11093"/>
              <a:gd name="adj2" fmla="val -3009"/>
              <a:gd name="adj3" fmla="val 11093"/>
              <a:gd name="adj4" fmla="val -25065"/>
              <a:gd name="adj5" fmla="val 51982"/>
              <a:gd name="adj6" fmla="val -41965"/>
            </a:avLst>
          </a:prstGeom>
          <a:noFill/>
          <a:ln w="5715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algn="r" rtl="1">
              <a:defRPr/>
            </a:pPr>
            <a:r>
              <a:rPr lang="en-US" sz="2800" b="1" dirty="0">
                <a:solidFill>
                  <a:srgbClr val="0000FF"/>
                </a:solidFill>
                <a:latin typeface="Arial" charset="0"/>
                <a:cs typeface="Arial" charset="0"/>
              </a:rPr>
              <a:t>Transverse </a:t>
            </a:r>
            <a:r>
              <a:rPr lang="en-US" sz="2800" b="1" dirty="0" err="1">
                <a:solidFill>
                  <a:srgbClr val="0000FF"/>
                </a:solidFill>
                <a:latin typeface="Arial" charset="0"/>
                <a:cs typeface="Arial" charset="0"/>
              </a:rPr>
              <a:t>medullary</a:t>
            </a:r>
            <a:r>
              <a:rPr lang="en-US" sz="2800" b="1" dirty="0">
                <a:solidFill>
                  <a:srgbClr val="0000FF"/>
                </a:solidFill>
                <a:latin typeface="Arial" charset="0"/>
                <a:cs typeface="Arial" charset="0"/>
              </a:rPr>
              <a:t> </a:t>
            </a:r>
            <a:r>
              <a:rPr lang="en-US" sz="2800" b="1" dirty="0" err="1">
                <a:solidFill>
                  <a:srgbClr val="0000FF"/>
                </a:solidFill>
                <a:latin typeface="Arial" charset="0"/>
                <a:cs typeface="Arial" charset="0"/>
              </a:rPr>
              <a:t>stria</a:t>
            </a:r>
            <a:endParaRPr lang="en-US" sz="2800" b="1" dirty="0">
              <a:solidFill>
                <a:srgbClr val="0000FF"/>
              </a:solidFill>
              <a:latin typeface="Arial" charset="0"/>
              <a:cs typeface="Arial" charset="0"/>
            </a:endParaRPr>
          </a:p>
        </p:txBody>
      </p:sp>
      <p:sp>
        <p:nvSpPr>
          <p:cNvPr id="10" name="TextBox 9"/>
          <p:cNvSpPr txBox="1"/>
          <p:nvPr/>
        </p:nvSpPr>
        <p:spPr>
          <a:xfrm>
            <a:off x="396917" y="2"/>
            <a:ext cx="3698731" cy="2062103"/>
          </a:xfrm>
          <a:prstGeom prst="rect">
            <a:avLst/>
          </a:prstGeom>
          <a:noFill/>
          <a:effectLst>
            <a:outerShdw blurRad="50800" dist="38100" dir="8100000" algn="tr" rotWithShape="0">
              <a:prstClr val="black">
                <a:alpha val="40000"/>
              </a:prstClr>
            </a:outerShdw>
          </a:effectLst>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en-US" sz="3200" b="1" dirty="0">
                <a:ln w="11430"/>
                <a:solidFill>
                  <a:prstClr val="black"/>
                </a:solidFill>
                <a:latin typeface="Calibri"/>
              </a:rPr>
              <a:t>The posterior surface of the superior half of the medulla oblongata</a:t>
            </a:r>
          </a:p>
        </p:txBody>
      </p:sp>
      <p:sp>
        <p:nvSpPr>
          <p:cNvPr id="13" name="TextBox 12"/>
          <p:cNvSpPr txBox="1"/>
          <p:nvPr/>
        </p:nvSpPr>
        <p:spPr>
          <a:xfrm>
            <a:off x="6368239" y="1916832"/>
            <a:ext cx="1364767" cy="707886"/>
          </a:xfrm>
          <a:prstGeom prst="rect">
            <a:avLst/>
          </a:prstGeom>
          <a:noFill/>
          <a:effectLst>
            <a:outerShdw blurRad="50800" dist="38100" dir="8100000" algn="tr" rotWithShape="0">
              <a:prstClr val="black">
                <a:alpha val="40000"/>
              </a:prstClr>
            </a:outerShdw>
          </a:effectLst>
        </p:spPr>
        <p:txBody>
          <a:bodyPr wrap="square" rtlCol="1">
            <a:spAutoFit/>
          </a:bodyPr>
          <a:lstStyle/>
          <a:p>
            <a:pPr algn="ctr" rtl="1"/>
            <a:r>
              <a:rPr lang="en-US" sz="4000" b="1" dirty="0">
                <a:solidFill>
                  <a:srgbClr val="99FF66"/>
                </a:solidFill>
                <a:latin typeface="Calibri"/>
              </a:rPr>
              <a:t>Pons </a:t>
            </a:r>
            <a:endParaRPr lang="ar-SA" sz="4000" b="1" dirty="0">
              <a:solidFill>
                <a:srgbClr val="99FF66"/>
              </a:solidFill>
              <a:latin typeface="Calibri"/>
              <a:cs typeface="Arial" panose="020B0604020202020204" pitchFamily="34" charset="0"/>
            </a:endParaRPr>
          </a:p>
        </p:txBody>
      </p:sp>
      <p:sp>
        <p:nvSpPr>
          <p:cNvPr id="14" name="AutoShape 8"/>
          <p:cNvSpPr>
            <a:spLocks/>
          </p:cNvSpPr>
          <p:nvPr/>
        </p:nvSpPr>
        <p:spPr bwMode="auto">
          <a:xfrm>
            <a:off x="7302026" y="5229200"/>
            <a:ext cx="2893219" cy="857256"/>
          </a:xfrm>
          <a:prstGeom prst="accentCallout2">
            <a:avLst>
              <a:gd name="adj1" fmla="val 35039"/>
              <a:gd name="adj2" fmla="val 19510"/>
              <a:gd name="adj3" fmla="val -38975"/>
              <a:gd name="adj4" fmla="val 9679"/>
              <a:gd name="adj5" fmla="val -199174"/>
              <a:gd name="adj6" fmla="val 16021"/>
            </a:avLst>
          </a:prstGeom>
          <a:noFill/>
          <a:ln w="57150">
            <a:solidFill>
              <a:srgbClr val="99FF66"/>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800" b="1" dirty="0">
                <a:solidFill>
                  <a:srgbClr val="7030A0"/>
                </a:solidFill>
                <a:latin typeface="Arial" charset="0"/>
                <a:cs typeface="Arial" charset="0"/>
              </a:rPr>
              <a:t>Vestibular trigone</a:t>
            </a:r>
          </a:p>
        </p:txBody>
      </p:sp>
      <p:sp>
        <p:nvSpPr>
          <p:cNvPr id="15" name="TextBox 14"/>
          <p:cNvSpPr txBox="1"/>
          <p:nvPr/>
        </p:nvSpPr>
        <p:spPr>
          <a:xfrm>
            <a:off x="8235815" y="3284984"/>
            <a:ext cx="2083066" cy="1077218"/>
          </a:xfrm>
          <a:prstGeom prst="rect">
            <a:avLst/>
          </a:prstGeom>
          <a:noFill/>
          <a:effectLst>
            <a:outerShdw blurRad="50800" dist="38100" dir="8100000" algn="tr" rotWithShape="0">
              <a:prstClr val="black">
                <a:alpha val="40000"/>
              </a:prstClr>
            </a:outerShdw>
          </a:effectLst>
        </p:spPr>
        <p:txBody>
          <a:bodyPr wrap="square" rtlCol="1">
            <a:spAutoFit/>
          </a:bodyPr>
          <a:lstStyle/>
          <a:p>
            <a:pPr algn="ctr" rtl="1"/>
            <a:r>
              <a:rPr lang="en-US" sz="3200" b="1" dirty="0">
                <a:solidFill>
                  <a:prstClr val="black"/>
                </a:solidFill>
                <a:latin typeface="Calibri"/>
              </a:rPr>
              <a:t>Inverted V-shaped </a:t>
            </a:r>
            <a:endParaRPr lang="ar-SA" sz="3200" b="1" dirty="0">
              <a:solidFill>
                <a:prstClr val="black"/>
              </a:solidFill>
              <a:latin typeface="Calibri"/>
              <a:cs typeface="Arial" panose="020B0604020202020204" pitchFamily="34" charset="0"/>
            </a:endParaRPr>
          </a:p>
        </p:txBody>
      </p:sp>
      <p:cxnSp>
        <p:nvCxnSpPr>
          <p:cNvPr id="18" name="Straight Connector 17"/>
          <p:cNvCxnSpPr/>
          <p:nvPr/>
        </p:nvCxnSpPr>
        <p:spPr>
          <a:xfrm flipV="1">
            <a:off x="7158367" y="3501008"/>
            <a:ext cx="359149" cy="504056"/>
          </a:xfrm>
          <a:prstGeom prst="line">
            <a:avLst/>
          </a:prstGeom>
          <a:ln w="57150">
            <a:solidFill>
              <a:srgbClr val="00FF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445686" y="3501008"/>
            <a:ext cx="71830" cy="648072"/>
          </a:xfrm>
          <a:prstGeom prst="line">
            <a:avLst/>
          </a:prstGeom>
          <a:ln w="57150">
            <a:solidFill>
              <a:srgbClr val="00FF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AutoShape 10"/>
          <p:cNvSpPr>
            <a:spLocks/>
          </p:cNvSpPr>
          <p:nvPr/>
        </p:nvSpPr>
        <p:spPr bwMode="auto">
          <a:xfrm>
            <a:off x="8738624" y="2376264"/>
            <a:ext cx="1567748" cy="928694"/>
          </a:xfrm>
          <a:prstGeom prst="callout2">
            <a:avLst>
              <a:gd name="adj1" fmla="val 45476"/>
              <a:gd name="adj2" fmla="val 18313"/>
              <a:gd name="adj3" fmla="val 36706"/>
              <a:gd name="adj4" fmla="val -48460"/>
              <a:gd name="adj5" fmla="val 131860"/>
              <a:gd name="adj6" fmla="val -81816"/>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r" rtl="1">
              <a:defRPr/>
            </a:pPr>
            <a:r>
              <a:rPr lang="en-US" sz="2800" b="1" dirty="0">
                <a:solidFill>
                  <a:srgbClr val="7030A0"/>
                </a:solidFill>
                <a:latin typeface="Arial" charset="0"/>
                <a:cs typeface="Arial" charset="0"/>
              </a:rPr>
              <a:t>Inferior fovea</a:t>
            </a:r>
          </a:p>
        </p:txBody>
      </p:sp>
      <p:sp>
        <p:nvSpPr>
          <p:cNvPr id="16" name="Text Box 22"/>
          <p:cNvSpPr txBox="1">
            <a:spLocks noChangeArrowheads="1"/>
          </p:cNvSpPr>
          <p:nvPr/>
        </p:nvSpPr>
        <p:spPr bwMode="auto">
          <a:xfrm>
            <a:off x="8968719" y="214292"/>
            <a:ext cx="1493821" cy="646331"/>
          </a:xfrm>
          <a:prstGeom prst="rect">
            <a:avLst/>
          </a:prstGeom>
          <a:solidFill>
            <a:srgbClr val="00B050"/>
          </a:solidFill>
          <a:ln>
            <a:solidFill>
              <a:srgbClr val="00B050"/>
            </a:solidFill>
            <a:headEnd/>
            <a:tailEnd/>
          </a:ln>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none">
            <a:spAutoFit/>
          </a:bodyPr>
          <a:lstStyle/>
          <a:p>
            <a:pPr algn="r" rtl="1"/>
            <a:r>
              <a:rPr lang="en-GB" sz="3600" b="1" dirty="0">
                <a:solidFill>
                  <a:prstClr val="white"/>
                </a:solidFill>
                <a:latin typeface="Comic Sans MS" pitchFamily="66" charset="0"/>
              </a:rPr>
              <a:t>Floor </a:t>
            </a:r>
          </a:p>
        </p:txBody>
      </p:sp>
      <p:sp>
        <p:nvSpPr>
          <p:cNvPr id="17" name="Rectangle 2"/>
          <p:cNvSpPr txBox="1">
            <a:spLocks noChangeArrowheads="1"/>
          </p:cNvSpPr>
          <p:nvPr/>
        </p:nvSpPr>
        <p:spPr bwMode="auto">
          <a:xfrm>
            <a:off x="2058447" y="5373216"/>
            <a:ext cx="3447833" cy="792088"/>
          </a:xfrm>
          <a:prstGeom prst="rect">
            <a:avLst/>
          </a:prstGeom>
          <a:noFill/>
          <a:ln w="9525">
            <a:noFill/>
            <a:miter lim="800000"/>
            <a:headEnd/>
            <a:tailEnd/>
          </a:ln>
          <a:effectLst>
            <a:outerShdw blurRad="50800" dist="38100" dir="8100000" algn="tr" rotWithShape="0">
              <a:prstClr val="black">
                <a:alpha val="40000"/>
              </a:prstClr>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en-US" sz="3600" b="1" dirty="0">
                <a:solidFill>
                  <a:srgbClr val="D60093"/>
                </a:solidFill>
                <a:latin typeface="Calibri"/>
              </a:rPr>
              <a:t>Lower </a:t>
            </a:r>
            <a:r>
              <a:rPr lang="en-US" sz="3600" b="1" dirty="0" err="1">
                <a:solidFill>
                  <a:srgbClr val="D60093"/>
                </a:solidFill>
                <a:latin typeface="Calibri"/>
              </a:rPr>
              <a:t>Medullary</a:t>
            </a:r>
            <a:r>
              <a:rPr lang="en-US" sz="3600" b="1" dirty="0">
                <a:solidFill>
                  <a:srgbClr val="D60093"/>
                </a:solidFill>
                <a:latin typeface="Calibri"/>
              </a:rPr>
              <a:t> part </a:t>
            </a:r>
            <a:endParaRPr lang="en-US" altLang="zh-CN" sz="3600" b="1" dirty="0">
              <a:ln w="11430"/>
              <a:solidFill>
                <a:srgbClr val="D60093"/>
              </a:solidFill>
              <a:latin typeface="Calibri"/>
              <a:ea typeface="SimSun" pitchFamily="2" charset="-122"/>
            </a:endParaRPr>
          </a:p>
        </p:txBody>
      </p:sp>
    </p:spTree>
    <p:extLst>
      <p:ext uri="{BB962C8B-B14F-4D97-AF65-F5344CB8AC3E}">
        <p14:creationId xmlns:p14="http://schemas.microsoft.com/office/powerpoint/2010/main" val="176574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1000"/>
                                        <p:tgtEl>
                                          <p:spTgt spid="18"/>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1000"/>
                                        <p:tgtEl>
                                          <p:spTgt spid="19"/>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1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cstate="print">
            <a:lum contrast="12000"/>
          </a:blip>
          <a:srcRect l="26735" t="10944" r="30145" b="24806"/>
          <a:stretch>
            <a:fillRect/>
          </a:stretch>
        </p:blipFill>
        <p:spPr bwMode="auto">
          <a:xfrm>
            <a:off x="4825145" y="0"/>
            <a:ext cx="5852885" cy="685800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8" name="AutoShape 10"/>
          <p:cNvSpPr>
            <a:spLocks/>
          </p:cNvSpPr>
          <p:nvPr/>
        </p:nvSpPr>
        <p:spPr bwMode="auto">
          <a:xfrm>
            <a:off x="8261027" y="1564202"/>
            <a:ext cx="2351622" cy="928694"/>
          </a:xfrm>
          <a:prstGeom prst="callout2">
            <a:avLst>
              <a:gd name="adj1" fmla="val 36625"/>
              <a:gd name="adj2" fmla="val 23735"/>
              <a:gd name="adj3" fmla="val 185403"/>
              <a:gd name="adj4" fmla="val -59542"/>
              <a:gd name="adj5" fmla="val 189883"/>
              <a:gd name="adj6" fmla="val -75087"/>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800" b="1" dirty="0">
                <a:solidFill>
                  <a:prstClr val="black"/>
                </a:solidFill>
                <a:latin typeface="Arial" charset="0"/>
                <a:cs typeface="Arial" charset="0"/>
              </a:rPr>
              <a:t>Medial eminence</a:t>
            </a:r>
            <a:endParaRPr lang="en-US" sz="2800" b="1" dirty="0">
              <a:solidFill>
                <a:srgbClr val="FF3399"/>
              </a:solidFill>
              <a:latin typeface="Arial" charset="0"/>
              <a:cs typeface="Arial" charset="0"/>
            </a:endParaRPr>
          </a:p>
        </p:txBody>
      </p:sp>
      <p:sp>
        <p:nvSpPr>
          <p:cNvPr id="9" name="AutoShape 8"/>
          <p:cNvSpPr>
            <a:spLocks/>
          </p:cNvSpPr>
          <p:nvPr/>
        </p:nvSpPr>
        <p:spPr bwMode="auto">
          <a:xfrm>
            <a:off x="7373856" y="5380056"/>
            <a:ext cx="2394390" cy="857256"/>
          </a:xfrm>
          <a:prstGeom prst="accentCallout2">
            <a:avLst>
              <a:gd name="adj1" fmla="val 14902"/>
              <a:gd name="adj2" fmla="val 18079"/>
              <a:gd name="adj3" fmla="val -1968"/>
              <a:gd name="adj4" fmla="val -5629"/>
              <a:gd name="adj5" fmla="val -188288"/>
              <a:gd name="adj6" fmla="val -37267"/>
            </a:avLst>
          </a:prstGeom>
          <a:noFill/>
          <a:ln w="5715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800" b="1" dirty="0">
                <a:solidFill>
                  <a:srgbClr val="FF0000"/>
                </a:solidFill>
                <a:latin typeface="Arial" charset="0"/>
                <a:cs typeface="Arial" charset="0"/>
              </a:rPr>
              <a:t>Facial </a:t>
            </a:r>
            <a:r>
              <a:rPr lang="en-US" sz="2800" b="1" dirty="0" err="1">
                <a:solidFill>
                  <a:srgbClr val="FF0000"/>
                </a:solidFill>
                <a:latin typeface="Arial" charset="0"/>
                <a:cs typeface="Arial" charset="0"/>
              </a:rPr>
              <a:t>colliculus</a:t>
            </a:r>
            <a:endParaRPr lang="en-US" sz="2800" b="1" dirty="0">
              <a:solidFill>
                <a:srgbClr val="FF0000"/>
              </a:solidFill>
              <a:latin typeface="Arial" charset="0"/>
              <a:cs typeface="Arial" charset="0"/>
            </a:endParaRPr>
          </a:p>
        </p:txBody>
      </p:sp>
      <p:sp>
        <p:nvSpPr>
          <p:cNvPr id="11" name="AutoShape 10"/>
          <p:cNvSpPr>
            <a:spLocks/>
          </p:cNvSpPr>
          <p:nvPr/>
        </p:nvSpPr>
        <p:spPr bwMode="auto">
          <a:xfrm flipH="1">
            <a:off x="3638704" y="5157192"/>
            <a:ext cx="1710270" cy="928694"/>
          </a:xfrm>
          <a:prstGeom prst="callout2">
            <a:avLst>
              <a:gd name="adj1" fmla="val 47174"/>
              <a:gd name="adj2" fmla="val 2263"/>
              <a:gd name="adj3" fmla="val 44744"/>
              <a:gd name="adj4" fmla="val -15213"/>
              <a:gd name="adj5" fmla="val -145940"/>
              <a:gd name="adj6" fmla="val -55198"/>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r" rtl="1">
              <a:defRPr/>
            </a:pPr>
            <a:r>
              <a:rPr lang="en-US" sz="2800" b="1" dirty="0">
                <a:solidFill>
                  <a:prstClr val="black"/>
                </a:solidFill>
                <a:latin typeface="Arial" charset="0"/>
                <a:cs typeface="Arial" charset="0"/>
              </a:rPr>
              <a:t>Superior  fovea</a:t>
            </a:r>
            <a:endParaRPr lang="en-US" sz="2800" b="1" dirty="0">
              <a:solidFill>
                <a:srgbClr val="FF3399"/>
              </a:solidFill>
              <a:latin typeface="Arial" charset="0"/>
              <a:cs typeface="Arial" charset="0"/>
            </a:endParaRPr>
          </a:p>
        </p:txBody>
      </p:sp>
      <p:sp>
        <p:nvSpPr>
          <p:cNvPr id="12" name="AutoShape 10"/>
          <p:cNvSpPr>
            <a:spLocks/>
          </p:cNvSpPr>
          <p:nvPr/>
        </p:nvSpPr>
        <p:spPr bwMode="auto">
          <a:xfrm flipH="1">
            <a:off x="2704916" y="4221088"/>
            <a:ext cx="2494144" cy="642942"/>
          </a:xfrm>
          <a:prstGeom prst="callout2">
            <a:avLst>
              <a:gd name="adj1" fmla="val 47174"/>
              <a:gd name="adj2" fmla="val 2263"/>
              <a:gd name="adj3" fmla="val 44744"/>
              <a:gd name="adj4" fmla="val -15213"/>
              <a:gd name="adj5" fmla="val -64838"/>
              <a:gd name="adj6" fmla="val -35948"/>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800" b="1" dirty="0">
                <a:solidFill>
                  <a:prstClr val="black"/>
                </a:solidFill>
                <a:latin typeface="Arial" charset="0"/>
                <a:cs typeface="Arial" charset="0"/>
              </a:rPr>
              <a:t>Vestibular area</a:t>
            </a:r>
          </a:p>
        </p:txBody>
      </p:sp>
      <p:sp>
        <p:nvSpPr>
          <p:cNvPr id="13" name="AutoShape 8"/>
          <p:cNvSpPr>
            <a:spLocks/>
          </p:cNvSpPr>
          <p:nvPr/>
        </p:nvSpPr>
        <p:spPr bwMode="auto">
          <a:xfrm flipH="1">
            <a:off x="2128322" y="2636912"/>
            <a:ext cx="2085021" cy="702636"/>
          </a:xfrm>
          <a:prstGeom prst="accentCallout2">
            <a:avLst>
              <a:gd name="adj1" fmla="val 60980"/>
              <a:gd name="adj2" fmla="val 8720"/>
              <a:gd name="adj3" fmla="val 11093"/>
              <a:gd name="adj4" fmla="val -25065"/>
              <a:gd name="adj5" fmla="val 52566"/>
              <a:gd name="adj6" fmla="val -92457"/>
            </a:avLst>
          </a:prstGeom>
          <a:noFill/>
          <a:ln w="57150">
            <a:solidFill>
              <a:srgbClr val="FF3300"/>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800" b="1" dirty="0">
                <a:solidFill>
                  <a:srgbClr val="0000FF"/>
                </a:solidFill>
                <a:latin typeface="Arial" charset="0"/>
                <a:cs typeface="Arial" charset="0"/>
              </a:rPr>
              <a:t>Superior  </a:t>
            </a:r>
            <a:r>
              <a:rPr lang="en-US" sz="2800" b="1" dirty="0" err="1">
                <a:solidFill>
                  <a:srgbClr val="0000FF"/>
                </a:solidFill>
                <a:latin typeface="Arial" charset="0"/>
                <a:cs typeface="Arial" charset="0"/>
              </a:rPr>
              <a:t>cerebellar</a:t>
            </a:r>
            <a:r>
              <a:rPr lang="en-US" sz="2800" b="1" dirty="0">
                <a:solidFill>
                  <a:srgbClr val="0000FF"/>
                </a:solidFill>
                <a:latin typeface="Arial" charset="0"/>
                <a:cs typeface="Arial" charset="0"/>
              </a:rPr>
              <a:t> peduncle</a:t>
            </a:r>
          </a:p>
        </p:txBody>
      </p:sp>
      <p:sp>
        <p:nvSpPr>
          <p:cNvPr id="15" name="TextBox 14"/>
          <p:cNvSpPr txBox="1"/>
          <p:nvPr/>
        </p:nvSpPr>
        <p:spPr>
          <a:xfrm>
            <a:off x="7230197" y="3645026"/>
            <a:ext cx="3016854" cy="646331"/>
          </a:xfrm>
          <a:prstGeom prst="rect">
            <a:avLst/>
          </a:prstGeom>
          <a:no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defRPr/>
            </a:pPr>
            <a:r>
              <a:rPr lang="en-US" sz="3600" b="1" dirty="0">
                <a:solidFill>
                  <a:srgbClr val="0000FF"/>
                </a:solidFill>
                <a:latin typeface="Calibri"/>
              </a:rPr>
              <a:t>cerebellum </a:t>
            </a:r>
            <a:endParaRPr lang="en-US" sz="3600" b="1" spc="50" dirty="0">
              <a:ln w="11430"/>
              <a:solidFill>
                <a:srgbClr val="0000FF"/>
              </a:solidFill>
              <a:latin typeface="Calibri"/>
            </a:endParaRPr>
          </a:p>
        </p:txBody>
      </p:sp>
      <p:sp>
        <p:nvSpPr>
          <p:cNvPr id="16" name="Text Box 22"/>
          <p:cNvSpPr txBox="1">
            <a:spLocks noChangeArrowheads="1"/>
          </p:cNvSpPr>
          <p:nvPr/>
        </p:nvSpPr>
        <p:spPr bwMode="auto">
          <a:xfrm>
            <a:off x="8860109" y="214292"/>
            <a:ext cx="1493821" cy="646331"/>
          </a:xfrm>
          <a:prstGeom prst="rect">
            <a:avLst/>
          </a:prstGeom>
          <a:solidFill>
            <a:srgbClr val="00B050"/>
          </a:solidFill>
          <a:ln>
            <a:solidFill>
              <a:srgbClr val="00B050"/>
            </a:solidFill>
            <a:headEnd/>
            <a:tailEnd/>
          </a:ln>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none">
            <a:spAutoFit/>
          </a:bodyPr>
          <a:lstStyle/>
          <a:p>
            <a:pPr algn="r" rtl="1"/>
            <a:r>
              <a:rPr lang="en-GB" sz="3600" b="1" dirty="0">
                <a:solidFill>
                  <a:prstClr val="white"/>
                </a:solidFill>
                <a:latin typeface="Comic Sans MS" pitchFamily="66" charset="0"/>
              </a:rPr>
              <a:t>Floor </a:t>
            </a:r>
          </a:p>
        </p:txBody>
      </p:sp>
      <p:sp>
        <p:nvSpPr>
          <p:cNvPr id="18" name="Rectangle 2"/>
          <p:cNvSpPr txBox="1">
            <a:spLocks noChangeArrowheads="1"/>
          </p:cNvSpPr>
          <p:nvPr/>
        </p:nvSpPr>
        <p:spPr bwMode="auto">
          <a:xfrm>
            <a:off x="1520230" y="1340768"/>
            <a:ext cx="3088684" cy="792088"/>
          </a:xfrm>
          <a:prstGeom prst="rect">
            <a:avLst/>
          </a:prstGeom>
          <a:noFill/>
          <a:ln w="9525">
            <a:noFill/>
            <a:miter lim="800000"/>
            <a:headEnd/>
            <a:tailEnd/>
          </a:ln>
          <a:effectLst>
            <a:outerShdw blurRad="50800" dist="38100" dir="8100000" algn="tr" rotWithShape="0">
              <a:prstClr val="black">
                <a:alpha val="40000"/>
              </a:prstClr>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en-US" sz="4000" b="1" dirty="0">
                <a:solidFill>
                  <a:srgbClr val="D60093"/>
                </a:solidFill>
                <a:latin typeface="Calibri"/>
              </a:rPr>
              <a:t>Upper Pontine part </a:t>
            </a:r>
            <a:endParaRPr lang="en-US" altLang="zh-CN" sz="4000" b="1" dirty="0">
              <a:ln w="11430"/>
              <a:solidFill>
                <a:srgbClr val="D60093"/>
              </a:solidFill>
              <a:latin typeface="Calibri"/>
              <a:ea typeface="SimSun" pitchFamily="2" charset="-122"/>
            </a:endParaRPr>
          </a:p>
        </p:txBody>
      </p:sp>
    </p:spTree>
    <p:extLst>
      <p:ext uri="{BB962C8B-B14F-4D97-AF65-F5344CB8AC3E}">
        <p14:creationId xmlns:p14="http://schemas.microsoft.com/office/powerpoint/2010/main" val="208362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1110B6C-A9D5-46FB-B7E2-0CCF2EC9FEE4}"/>
              </a:ext>
            </a:extLst>
          </p:cNvPr>
          <p:cNvSpPr/>
          <p:nvPr/>
        </p:nvSpPr>
        <p:spPr>
          <a:xfrm>
            <a:off x="224730" y="132523"/>
            <a:ext cx="11699159" cy="6603795"/>
          </a:xfrm>
          <a:prstGeom prst="rect">
            <a:avLst/>
          </a:prstGeom>
        </p:spPr>
        <p:txBody>
          <a:bodyPr wrap="square">
            <a:spAutoFit/>
          </a:bodyPr>
          <a:lstStyle/>
          <a:p>
            <a:pPr marL="342900" lvl="0" indent="-342900" algn="ctr">
              <a:lnSpc>
                <a:spcPct val="125000"/>
              </a:lnSpc>
              <a:buClr>
                <a:srgbClr val="FF0000"/>
              </a:buClr>
              <a:buFont typeface="Symbol" panose="05050102010706020507" pitchFamily="18" charset="2"/>
              <a:buChar char=""/>
              <a:tabLst>
                <a:tab pos="129540" algn="l"/>
                <a:tab pos="457200" algn="l"/>
                <a:tab pos="6057900" algn="r"/>
              </a:tabLst>
            </a:pP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Floor (Rhomboidal fossa)</a:t>
            </a:r>
            <a:endParaRPr lang="en-US" sz="2200" dirty="0">
              <a:latin typeface="Arial" panose="020B0604020202020204" pitchFamily="34" charset="0"/>
              <a:ea typeface="Calibri" panose="020F0502020204030204" pitchFamily="34" charset="0"/>
              <a:cs typeface="Arial" panose="020B0604020202020204" pitchFamily="34" charset="0"/>
            </a:endParaRPr>
          </a:p>
          <a:p>
            <a:pPr marL="571500" marR="0" indent="-342900">
              <a:lnSpc>
                <a:spcPct val="125000"/>
              </a:lnSpc>
              <a:spcBef>
                <a:spcPts val="0"/>
              </a:spcBef>
              <a:spcAft>
                <a:spcPts val="800"/>
              </a:spcAft>
              <a:buFontTx/>
              <a:buChar char="-"/>
            </a:pPr>
            <a:r>
              <a:rPr lang="en-US" sz="2200" b="1" dirty="0">
                <a:latin typeface="Arial" panose="020B0604020202020204" pitchFamily="34" charset="0"/>
                <a:ea typeface="Times New Roman" panose="02020603050405020304" pitchFamily="18" charset="0"/>
                <a:cs typeface="Arial" panose="020B0604020202020204" pitchFamily="34" charset="0"/>
              </a:rPr>
              <a:t>Median sulcus</a:t>
            </a:r>
            <a:r>
              <a:rPr lang="en-US" sz="2200" dirty="0">
                <a:latin typeface="Arial" panose="020B0604020202020204" pitchFamily="34" charset="0"/>
                <a:ea typeface="Times New Roman" panose="02020603050405020304" pitchFamily="18" charset="0"/>
                <a:cs typeface="Arial" panose="020B0604020202020204" pitchFamily="34" charset="0"/>
              </a:rPr>
              <a:t> divides floor into right and left halves, extends from superior to inferior angle.</a:t>
            </a:r>
            <a:endParaRPr lang="en-US" sz="2200" dirty="0">
              <a:latin typeface="Arial" panose="020B0604020202020204" pitchFamily="34" charset="0"/>
              <a:ea typeface="Calibri" panose="020F0502020204030204" pitchFamily="34" charset="0"/>
              <a:cs typeface="Arial" panose="020B0604020202020204" pitchFamily="34" charset="0"/>
            </a:endParaRPr>
          </a:p>
          <a:p>
            <a:pPr marL="228600" marR="0">
              <a:lnSpc>
                <a:spcPct val="125000"/>
              </a:lnSpc>
              <a:spcBef>
                <a:spcPts val="0"/>
              </a:spcBef>
              <a:spcAft>
                <a:spcPts val="800"/>
              </a:spcAft>
            </a:pPr>
            <a:r>
              <a:rPr lang="en-US" sz="2200" b="1" dirty="0">
                <a:latin typeface="Arial" panose="020B0604020202020204" pitchFamily="34" charset="0"/>
                <a:ea typeface="Times New Roman" panose="02020603050405020304" pitchFamily="18" charset="0"/>
                <a:cs typeface="Arial" panose="020B0604020202020204" pitchFamily="34" charset="0"/>
              </a:rPr>
              <a:t>- Stria medullaris</a:t>
            </a:r>
            <a:r>
              <a:rPr lang="en-US" sz="2200" dirty="0">
                <a:latin typeface="Arial" panose="020B0604020202020204" pitchFamily="34" charset="0"/>
                <a:ea typeface="Times New Roman" panose="02020603050405020304" pitchFamily="18" charset="0"/>
                <a:cs typeface="Arial" panose="020B0604020202020204" pitchFamily="34" charset="0"/>
              </a:rPr>
              <a:t> divides the floor into upper part (</a:t>
            </a:r>
            <a:r>
              <a:rPr lang="en-US" sz="2200" b="1" dirty="0">
                <a:solidFill>
                  <a:srgbClr val="002060"/>
                </a:solidFill>
                <a:latin typeface="Arial" panose="020B0604020202020204" pitchFamily="34" charset="0"/>
                <a:ea typeface="Times New Roman" panose="02020603050405020304" pitchFamily="18" charset="0"/>
                <a:cs typeface="Arial" panose="020B0604020202020204" pitchFamily="34" charset="0"/>
              </a:rPr>
              <a:t>pontine</a:t>
            </a:r>
            <a:r>
              <a:rPr lang="en-US" sz="2200" dirty="0">
                <a:latin typeface="Arial" panose="020B0604020202020204" pitchFamily="34" charset="0"/>
                <a:ea typeface="Times New Roman" panose="02020603050405020304" pitchFamily="18" charset="0"/>
                <a:cs typeface="Arial" panose="020B0604020202020204" pitchFamily="34" charset="0"/>
              </a:rPr>
              <a:t>) and lower part (</a:t>
            </a:r>
            <a:r>
              <a:rPr lang="en-US" sz="2200" b="1" dirty="0">
                <a:solidFill>
                  <a:srgbClr val="002060"/>
                </a:solidFill>
                <a:latin typeface="Arial" panose="020B0604020202020204" pitchFamily="34" charset="0"/>
                <a:ea typeface="Times New Roman" panose="02020603050405020304" pitchFamily="18" charset="0"/>
                <a:cs typeface="Arial" panose="020B0604020202020204" pitchFamily="34" charset="0"/>
              </a:rPr>
              <a:t>medullary</a:t>
            </a:r>
            <a:r>
              <a:rPr lang="en-US" sz="2200" dirty="0">
                <a:latin typeface="Arial" panose="020B0604020202020204" pitchFamily="34" charset="0"/>
                <a:ea typeface="Times New Roman" panose="02020603050405020304" pitchFamily="18" charset="0"/>
                <a:cs typeface="Arial" panose="020B0604020202020204" pitchFamily="34" charset="0"/>
              </a:rPr>
              <a:t>). </a:t>
            </a:r>
            <a:endParaRPr lang="en-US" sz="2200" dirty="0">
              <a:latin typeface="Arial" panose="020B0604020202020204" pitchFamily="34" charset="0"/>
              <a:ea typeface="Calibri" panose="020F0502020204030204" pitchFamily="34" charset="0"/>
              <a:cs typeface="Arial" panose="020B0604020202020204" pitchFamily="34" charset="0"/>
            </a:endParaRPr>
          </a:p>
          <a:p>
            <a:pPr algn="justLow">
              <a:lnSpc>
                <a:spcPct val="125000"/>
              </a:lnSpc>
              <a:tabLst>
                <a:tab pos="251460" algn="l"/>
                <a:tab pos="6057900" algn="r"/>
              </a:tabLst>
            </a:pPr>
            <a:r>
              <a:rPr lang="en-US" sz="2200" b="1" dirty="0">
                <a:solidFill>
                  <a:srgbClr val="002060"/>
                </a:solidFill>
                <a:latin typeface="Arial" panose="020B0604020202020204" pitchFamily="34" charset="0"/>
                <a:ea typeface="Times New Roman" panose="02020603050405020304" pitchFamily="18" charset="0"/>
                <a:cs typeface="Arial" panose="020B0604020202020204" pitchFamily="34" charset="0"/>
              </a:rPr>
              <a:t>A- The medullary (lower) part</a:t>
            </a:r>
            <a:r>
              <a:rPr lang="en-US" sz="2200" dirty="0">
                <a:latin typeface="Arial" panose="020B0604020202020204" pitchFamily="34" charset="0"/>
                <a:ea typeface="Times New Roman" panose="02020603050405020304" pitchFamily="18" charset="0"/>
                <a:cs typeface="Arial" panose="020B0604020202020204" pitchFamily="34" charset="0"/>
              </a:rPr>
              <a:t> presents on each side of the median sulcus,</a:t>
            </a:r>
            <a:endParaRPr lang="en-US" sz="22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251460" algn="l"/>
                <a:tab pos="6057900" algn="r"/>
              </a:tabLst>
            </a:pPr>
            <a:r>
              <a:rPr lang="en-US" sz="2200" dirty="0">
                <a:latin typeface="Arial" panose="020B0604020202020204" pitchFamily="34" charset="0"/>
                <a:ea typeface="Times New Roman" panose="02020603050405020304" pitchFamily="18" charset="0"/>
                <a:cs typeface="Arial" panose="020B0604020202020204" pitchFamily="34" charset="0"/>
              </a:rPr>
              <a:t>- An inverted V shaped groove called </a:t>
            </a:r>
            <a:r>
              <a:rPr lang="en-US" sz="2200" b="1" dirty="0">
                <a:latin typeface="Arial" panose="020B0604020202020204" pitchFamily="34" charset="0"/>
                <a:ea typeface="Times New Roman" panose="02020603050405020304" pitchFamily="18" charset="0"/>
                <a:cs typeface="Arial" panose="020B0604020202020204" pitchFamily="34" charset="0"/>
              </a:rPr>
              <a:t>inferior fovea</a:t>
            </a:r>
            <a:r>
              <a:rPr lang="en-US" sz="2200" dirty="0">
                <a:latin typeface="Arial" panose="020B0604020202020204" pitchFamily="34" charset="0"/>
                <a:ea typeface="Times New Roman" panose="02020603050405020304" pitchFamily="18" charset="0"/>
                <a:cs typeface="Arial" panose="020B0604020202020204" pitchFamily="34" charset="0"/>
              </a:rPr>
              <a:t>.</a:t>
            </a:r>
            <a:endParaRPr lang="en-US" sz="22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251460" algn="l"/>
                <a:tab pos="6057900" algn="r"/>
              </a:tabLst>
            </a:pPr>
            <a:r>
              <a:rPr lang="en-US" sz="2200" b="1" dirty="0">
                <a:latin typeface="Arial" panose="020B0604020202020204" pitchFamily="34" charset="0"/>
                <a:ea typeface="Times New Roman" panose="02020603050405020304" pitchFamily="18" charset="0"/>
                <a:cs typeface="Arial" panose="020B0604020202020204" pitchFamily="34" charset="0"/>
              </a:rPr>
              <a:t>1- Hypoglossal area (trigone)</a:t>
            </a:r>
            <a:r>
              <a:rPr lang="en-US" sz="2200" dirty="0">
                <a:latin typeface="Arial" panose="020B0604020202020204" pitchFamily="34" charset="0"/>
                <a:ea typeface="Times New Roman" panose="02020603050405020304" pitchFamily="18" charset="0"/>
                <a:cs typeface="Arial" panose="020B0604020202020204" pitchFamily="34" charset="0"/>
              </a:rPr>
              <a:t> medial to inferior fovea. </a:t>
            </a:r>
            <a:endParaRPr lang="en-US" sz="22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251460" algn="l"/>
                <a:tab pos="6057900" algn="r"/>
              </a:tabLst>
            </a:pPr>
            <a:r>
              <a:rPr lang="en-US" sz="2200" b="1" dirty="0">
                <a:latin typeface="Arial" panose="020B0604020202020204" pitchFamily="34" charset="0"/>
                <a:ea typeface="Times New Roman" panose="02020603050405020304" pitchFamily="18" charset="0"/>
                <a:cs typeface="Arial" panose="020B0604020202020204" pitchFamily="34" charset="0"/>
              </a:rPr>
              <a:t>2- Vagal area (trigone)</a:t>
            </a:r>
            <a:r>
              <a:rPr lang="en-US" sz="2200" dirty="0">
                <a:latin typeface="Arial" panose="020B0604020202020204" pitchFamily="34" charset="0"/>
                <a:ea typeface="Times New Roman" panose="02020603050405020304" pitchFamily="18" charset="0"/>
                <a:cs typeface="Arial" panose="020B0604020202020204" pitchFamily="34" charset="0"/>
              </a:rPr>
              <a:t> between 2 limbs of inferior fovea. </a:t>
            </a:r>
            <a:endParaRPr lang="en-US" sz="22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251460" algn="l"/>
                <a:tab pos="6057900" algn="r"/>
              </a:tabLst>
            </a:pPr>
            <a:r>
              <a:rPr lang="en-US" sz="2200" b="1" dirty="0">
                <a:latin typeface="Arial" panose="020B0604020202020204" pitchFamily="34" charset="0"/>
                <a:ea typeface="Times New Roman" panose="02020603050405020304" pitchFamily="18" charset="0"/>
                <a:cs typeface="Arial" panose="020B0604020202020204" pitchFamily="34" charset="0"/>
              </a:rPr>
              <a:t>3- Vestibular area (trigone</a:t>
            </a:r>
            <a:r>
              <a:rPr lang="en-US" sz="2200" dirty="0">
                <a:latin typeface="Arial" panose="020B0604020202020204" pitchFamily="34" charset="0"/>
                <a:ea typeface="Times New Roman" panose="02020603050405020304" pitchFamily="18" charset="0"/>
                <a:cs typeface="Arial" panose="020B0604020202020204" pitchFamily="34" charset="0"/>
              </a:rPr>
              <a:t>) lateral to inferior fovea. </a:t>
            </a:r>
            <a:endParaRPr lang="en-US" sz="2200" dirty="0">
              <a:latin typeface="Arial" panose="020B0604020202020204" pitchFamily="34" charset="0"/>
              <a:ea typeface="Calibri" panose="020F0502020204030204" pitchFamily="34" charset="0"/>
              <a:cs typeface="Arial" panose="020B0604020202020204" pitchFamily="34" charset="0"/>
            </a:endParaRPr>
          </a:p>
          <a:p>
            <a:pPr algn="justLow">
              <a:lnSpc>
                <a:spcPct val="125000"/>
              </a:lnSpc>
              <a:tabLst>
                <a:tab pos="6057900" algn="r"/>
              </a:tabLst>
            </a:pPr>
            <a:r>
              <a:rPr lang="en-US" sz="2200" b="1" dirty="0">
                <a:solidFill>
                  <a:srgbClr val="002060"/>
                </a:solidFill>
                <a:latin typeface="Arial" panose="020B0604020202020204" pitchFamily="34" charset="0"/>
                <a:ea typeface="Times New Roman" panose="02020603050405020304" pitchFamily="18" charset="0"/>
                <a:cs typeface="Arial" panose="020B0604020202020204" pitchFamily="34" charset="0"/>
              </a:rPr>
              <a:t>B- The pontine (Upper) part</a:t>
            </a:r>
            <a:r>
              <a:rPr lang="en-US" sz="2200" dirty="0">
                <a:latin typeface="Arial" panose="020B0604020202020204" pitchFamily="34" charset="0"/>
                <a:ea typeface="Times New Roman" panose="02020603050405020304" pitchFamily="18" charset="0"/>
                <a:cs typeface="Arial" panose="020B0604020202020204" pitchFamily="34" charset="0"/>
              </a:rPr>
              <a:t> presents on each side of the median sulcus, </a:t>
            </a:r>
            <a:endParaRPr lang="en-US" sz="22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6057900" algn="r"/>
              </a:tabLst>
            </a:pPr>
            <a:r>
              <a:rPr lang="en-US" sz="2200" b="1" dirty="0">
                <a:latin typeface="Arial" panose="020B0604020202020204" pitchFamily="34" charset="0"/>
                <a:ea typeface="Times New Roman" panose="02020603050405020304" pitchFamily="18" charset="0"/>
                <a:cs typeface="Arial" panose="020B0604020202020204" pitchFamily="34" charset="0"/>
              </a:rPr>
              <a:t>1- Medial eminence</a:t>
            </a:r>
            <a:r>
              <a:rPr lang="en-US" sz="2200" dirty="0">
                <a:latin typeface="Arial" panose="020B0604020202020204" pitchFamily="34" charset="0"/>
                <a:ea typeface="Times New Roman" panose="02020603050405020304" pitchFamily="18" charset="0"/>
                <a:cs typeface="Arial" panose="020B0604020202020204" pitchFamily="34" charset="0"/>
              </a:rPr>
              <a:t>: a longitudinal elevation on each side of the median sulcus, </a:t>
            </a:r>
            <a:endParaRPr lang="en-US" sz="22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6057900" algn="r"/>
              </a:tabLst>
            </a:pPr>
            <a:r>
              <a:rPr lang="en-US" sz="2200" b="1" dirty="0">
                <a:latin typeface="Arial" panose="020B0604020202020204" pitchFamily="34" charset="0"/>
                <a:ea typeface="Times New Roman" panose="02020603050405020304" pitchFamily="18" charset="0"/>
                <a:cs typeface="Arial" panose="020B0604020202020204" pitchFamily="34" charset="0"/>
              </a:rPr>
              <a:t>2- Facial colliculus</a:t>
            </a:r>
            <a:r>
              <a:rPr lang="en-US" sz="2200" dirty="0">
                <a:latin typeface="Arial" panose="020B0604020202020204" pitchFamily="34" charset="0"/>
                <a:ea typeface="Times New Roman" panose="02020603050405020304" pitchFamily="18" charset="0"/>
                <a:cs typeface="Arial" panose="020B0604020202020204" pitchFamily="34" charset="0"/>
              </a:rPr>
              <a:t>; a round swelling on the lower part of the medial eminence. </a:t>
            </a:r>
          </a:p>
          <a:p>
            <a:pPr marL="228600" marR="0" algn="justLow">
              <a:lnSpc>
                <a:spcPct val="125000"/>
              </a:lnSpc>
              <a:spcBef>
                <a:spcPts val="0"/>
              </a:spcBef>
              <a:spcAft>
                <a:spcPts val="0"/>
              </a:spcAft>
              <a:tabLst>
                <a:tab pos="6057900" algn="r"/>
              </a:tabLst>
            </a:pP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b="1" dirty="0">
                <a:latin typeface="Arial" panose="020B0604020202020204" pitchFamily="34" charset="0"/>
                <a:ea typeface="Times New Roman" panose="02020603050405020304" pitchFamily="18" charset="0"/>
                <a:cs typeface="Arial" panose="020B0604020202020204" pitchFamily="34" charset="0"/>
              </a:rPr>
              <a:t>3- Superior fovea</a:t>
            </a:r>
            <a:r>
              <a:rPr lang="en-US" sz="2200" dirty="0">
                <a:latin typeface="Arial" panose="020B0604020202020204" pitchFamily="34" charset="0"/>
                <a:ea typeface="Times New Roman" panose="02020603050405020304" pitchFamily="18" charset="0"/>
                <a:cs typeface="Arial" panose="020B0604020202020204" pitchFamily="34" charset="0"/>
              </a:rPr>
              <a:t>, a groove lateral to the facial colliculus.</a:t>
            </a:r>
            <a:endParaRPr lang="en-US" sz="2200" dirty="0">
              <a:latin typeface="Arial" panose="020B0604020202020204" pitchFamily="34" charset="0"/>
              <a:ea typeface="Calibri" panose="020F0502020204030204" pitchFamily="34" charset="0"/>
              <a:cs typeface="Arial" panose="020B0604020202020204" pitchFamily="34" charset="0"/>
            </a:endParaRPr>
          </a:p>
          <a:p>
            <a:pPr marL="228600" marR="0" algn="justLow">
              <a:lnSpc>
                <a:spcPct val="125000"/>
              </a:lnSpc>
              <a:spcBef>
                <a:spcPts val="0"/>
              </a:spcBef>
              <a:spcAft>
                <a:spcPts val="0"/>
              </a:spcAft>
              <a:tabLst>
                <a:tab pos="6057900" algn="r"/>
              </a:tabLst>
            </a:pPr>
            <a:r>
              <a:rPr lang="en-US" sz="2200" b="1" dirty="0">
                <a:latin typeface="Arial" panose="020B0604020202020204" pitchFamily="34" charset="0"/>
                <a:ea typeface="Times New Roman" panose="02020603050405020304" pitchFamily="18" charset="0"/>
                <a:cs typeface="Arial" panose="020B0604020202020204" pitchFamily="34" charset="0"/>
              </a:rPr>
              <a:t>4- Vestibular area</a:t>
            </a:r>
            <a:r>
              <a:rPr lang="en-US" sz="2200" dirty="0">
                <a:latin typeface="Arial" panose="020B0604020202020204" pitchFamily="34" charset="0"/>
                <a:ea typeface="Times New Roman" panose="02020603050405020304" pitchFamily="18" charset="0"/>
                <a:cs typeface="Arial" panose="020B0604020202020204" pitchFamily="34" charset="0"/>
              </a:rPr>
              <a:t>, lateral to superior fovea. It overlies superior, medial and lateral vestibular nuclei.</a:t>
            </a:r>
            <a:endParaRPr lang="en-US"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0984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57" y="6752"/>
            <a:ext cx="10672662" cy="6851248"/>
          </a:xfrm>
          <a:prstGeom prst="rect">
            <a:avLst/>
          </a:prstGeom>
        </p:spPr>
      </p:pic>
    </p:spTree>
    <p:extLst>
      <p:ext uri="{BB962C8B-B14F-4D97-AF65-F5344CB8AC3E}">
        <p14:creationId xmlns:p14="http://schemas.microsoft.com/office/powerpoint/2010/main" val="2939445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4" descr="D:\جامعة مؤتة\Integrated Modules\2- C N S\Images\2- Brain stem &amp; 4th vent\2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81" y="42934"/>
            <a:ext cx="9033694" cy="6311824"/>
          </a:xfrm>
          <a:noFill/>
        </p:spPr>
      </p:pic>
      <p:sp>
        <p:nvSpPr>
          <p:cNvPr id="65540" name="مربع نص 3"/>
          <p:cNvSpPr txBox="1">
            <a:spLocks noChangeArrowheads="1"/>
          </p:cNvSpPr>
          <p:nvPr/>
        </p:nvSpPr>
        <p:spPr bwMode="auto">
          <a:xfrm>
            <a:off x="6277839" y="4133171"/>
            <a:ext cx="2740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defTabSz="685800" rtl="0" fontAlgn="base">
              <a:spcBef>
                <a:spcPct val="0"/>
              </a:spcBef>
              <a:spcAft>
                <a:spcPct val="0"/>
              </a:spcAft>
              <a:buNone/>
            </a:pPr>
            <a:r>
              <a:rPr lang="en-US" altLang="en-US" sz="2400" b="1" dirty="0">
                <a:solidFill>
                  <a:srgbClr val="C00000"/>
                </a:solidFill>
                <a:latin typeface="Arial" panose="020B0604020202020204" pitchFamily="34" charset="0"/>
              </a:rPr>
              <a:t>choroid plexuses</a:t>
            </a:r>
            <a:endParaRPr lang="ar-EG" altLang="en-US" sz="2400" b="1" dirty="0">
              <a:solidFill>
                <a:srgbClr val="C00000"/>
              </a:solidFill>
              <a:latin typeface="Arial" panose="020B0604020202020204" pitchFamily="34" charset="0"/>
            </a:endParaRPr>
          </a:p>
        </p:txBody>
      </p:sp>
      <p:cxnSp>
        <p:nvCxnSpPr>
          <p:cNvPr id="6" name="رابط كسهم مستقيم 5"/>
          <p:cNvCxnSpPr>
            <a:cxnSpLocks/>
          </p:cNvCxnSpPr>
          <p:nvPr/>
        </p:nvCxnSpPr>
        <p:spPr>
          <a:xfrm flipH="1" flipV="1">
            <a:off x="3404647" y="4005776"/>
            <a:ext cx="2945022" cy="30008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542" name="مربع نص 7"/>
          <p:cNvSpPr txBox="1">
            <a:spLocks noChangeArrowheads="1"/>
          </p:cNvSpPr>
          <p:nvPr/>
        </p:nvSpPr>
        <p:spPr bwMode="auto">
          <a:xfrm>
            <a:off x="6067152" y="4746606"/>
            <a:ext cx="2022476" cy="400110"/>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defTabSz="685800" rtl="0" fontAlgn="base">
              <a:spcBef>
                <a:spcPct val="0"/>
              </a:spcBef>
              <a:spcAft>
                <a:spcPct val="0"/>
              </a:spcAft>
              <a:buNone/>
            </a:pPr>
            <a:r>
              <a:rPr lang="en-US" altLang="en-US" sz="2000" b="1" dirty="0" err="1">
                <a:solidFill>
                  <a:srgbClr val="C00000"/>
                </a:solidFill>
                <a:latin typeface="Arial" panose="020B0604020202020204" pitchFamily="34" charset="0"/>
              </a:rPr>
              <a:t>Tela</a:t>
            </a:r>
            <a:r>
              <a:rPr lang="en-US" altLang="en-US" sz="2000" b="1" dirty="0">
                <a:solidFill>
                  <a:srgbClr val="C00000"/>
                </a:solidFill>
                <a:latin typeface="Arial" panose="020B0604020202020204" pitchFamily="34" charset="0"/>
              </a:rPr>
              <a:t> </a:t>
            </a:r>
            <a:r>
              <a:rPr lang="en-US" altLang="en-US" sz="2000" b="1" dirty="0" err="1">
                <a:solidFill>
                  <a:srgbClr val="C00000"/>
                </a:solidFill>
                <a:latin typeface="Arial" panose="020B0604020202020204" pitchFamily="34" charset="0"/>
              </a:rPr>
              <a:t>choroidea</a:t>
            </a:r>
            <a:r>
              <a:rPr lang="en-US" altLang="en-US" sz="2000" dirty="0">
                <a:solidFill>
                  <a:srgbClr val="C00000"/>
                </a:solidFill>
                <a:latin typeface="Arial" panose="020B0604020202020204" pitchFamily="34" charset="0"/>
              </a:rPr>
              <a:t> </a:t>
            </a:r>
            <a:endParaRPr lang="ar-EG" altLang="en-US" sz="2000" dirty="0">
              <a:solidFill>
                <a:srgbClr val="C00000"/>
              </a:solidFill>
              <a:latin typeface="Arial" panose="020B0604020202020204" pitchFamily="34" charset="0"/>
            </a:endParaRPr>
          </a:p>
        </p:txBody>
      </p:sp>
      <p:sp>
        <p:nvSpPr>
          <p:cNvPr id="9" name="مربع نص 3"/>
          <p:cNvSpPr txBox="1">
            <a:spLocks noChangeArrowheads="1"/>
          </p:cNvSpPr>
          <p:nvPr/>
        </p:nvSpPr>
        <p:spPr bwMode="auto">
          <a:xfrm>
            <a:off x="27014" y="10613"/>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defTabSz="685800" rtl="0" fontAlgn="base">
              <a:spcBef>
                <a:spcPct val="0"/>
              </a:spcBef>
              <a:spcAft>
                <a:spcPct val="0"/>
              </a:spcAft>
              <a:buNone/>
            </a:pPr>
            <a:r>
              <a:rPr lang="en-US" altLang="en-US" sz="2400" b="1" dirty="0" smtClean="0">
                <a:solidFill>
                  <a:srgbClr val="C00000"/>
                </a:solidFill>
                <a:latin typeface="Arial" panose="020B0604020202020204" pitchFamily="34" charset="0"/>
              </a:rPr>
              <a:t>Cerebral aqueduct</a:t>
            </a:r>
            <a:endParaRPr lang="ar-EG" altLang="en-US" sz="2400" b="1" dirty="0">
              <a:solidFill>
                <a:srgbClr val="C00000"/>
              </a:solidFill>
              <a:latin typeface="Arial" panose="020B0604020202020204" pitchFamily="34" charset="0"/>
            </a:endParaRPr>
          </a:p>
        </p:txBody>
      </p:sp>
      <p:cxnSp>
        <p:nvCxnSpPr>
          <p:cNvPr id="10" name="رابط كسهم مستقيم 5"/>
          <p:cNvCxnSpPr>
            <a:cxnSpLocks/>
          </p:cNvCxnSpPr>
          <p:nvPr/>
        </p:nvCxnSpPr>
        <p:spPr>
          <a:xfrm>
            <a:off x="1649826" y="457005"/>
            <a:ext cx="842326" cy="32007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مربع نص 3"/>
          <p:cNvSpPr txBox="1">
            <a:spLocks noChangeArrowheads="1"/>
          </p:cNvSpPr>
          <p:nvPr/>
        </p:nvSpPr>
        <p:spPr bwMode="auto">
          <a:xfrm>
            <a:off x="546989" y="6027003"/>
            <a:ext cx="304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defTabSz="685800" rtl="0" fontAlgn="base">
              <a:spcBef>
                <a:spcPct val="0"/>
              </a:spcBef>
              <a:spcAft>
                <a:spcPct val="0"/>
              </a:spcAft>
              <a:buNone/>
            </a:pPr>
            <a:r>
              <a:rPr lang="en-US" altLang="en-US" sz="2400" b="1" dirty="0" smtClean="0">
                <a:solidFill>
                  <a:srgbClr val="C00000"/>
                </a:solidFill>
                <a:latin typeface="Arial" panose="020B0604020202020204" pitchFamily="34" charset="0"/>
              </a:rPr>
              <a:t>Central canal of medulla</a:t>
            </a:r>
            <a:endParaRPr lang="ar-EG" altLang="en-US" sz="2400" b="1" dirty="0">
              <a:solidFill>
                <a:srgbClr val="C00000"/>
              </a:solidFill>
              <a:latin typeface="Arial" panose="020B0604020202020204" pitchFamily="34" charset="0"/>
            </a:endParaRPr>
          </a:p>
        </p:txBody>
      </p:sp>
      <p:cxnSp>
        <p:nvCxnSpPr>
          <p:cNvPr id="13" name="رابط كسهم مستقيم 5"/>
          <p:cNvCxnSpPr>
            <a:cxnSpLocks/>
          </p:cNvCxnSpPr>
          <p:nvPr/>
        </p:nvCxnSpPr>
        <p:spPr>
          <a:xfrm flipV="1">
            <a:off x="2796952" y="5638800"/>
            <a:ext cx="170418" cy="80370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76201" y="5791200"/>
            <a:ext cx="2259351" cy="997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extBox 17"/>
          <p:cNvSpPr txBox="1"/>
          <p:nvPr/>
        </p:nvSpPr>
        <p:spPr>
          <a:xfrm>
            <a:off x="4576201" y="5791200"/>
            <a:ext cx="2259351" cy="1077218"/>
          </a:xfrm>
          <a:prstGeom prst="rect">
            <a:avLst/>
          </a:prstGeom>
          <a:noFill/>
        </p:spPr>
        <p:txBody>
          <a:bodyPr wrap="square" rtlCol="0">
            <a:spAutoFit/>
          </a:bodyPr>
          <a:lstStyle/>
          <a:p>
            <a:pPr algn="ctr"/>
            <a:r>
              <a:rPr lang="en-US" sz="3200" b="1" dirty="0" smtClean="0">
                <a:solidFill>
                  <a:srgbClr val="FF0000"/>
                </a:solidFill>
              </a:rPr>
              <a:t>Openings Recesses</a:t>
            </a:r>
            <a:endParaRPr lang="en-US" sz="3200" b="1" dirty="0">
              <a:solidFill>
                <a:srgbClr val="FF0000"/>
              </a:solidFill>
            </a:endParaRPr>
          </a:p>
        </p:txBody>
      </p:sp>
      <p:pic>
        <p:nvPicPr>
          <p:cNvPr id="22" name="Picture 3"/>
          <p:cNvPicPr>
            <a:picLocks noChangeAspect="1" noChangeArrowheads="1"/>
          </p:cNvPicPr>
          <p:nvPr/>
        </p:nvPicPr>
        <p:blipFill>
          <a:blip r:embed="rId3" cstate="print">
            <a:lum contrast="12000"/>
          </a:blip>
          <a:srcRect l="26735" t="10944" r="44299" b="24806"/>
          <a:stretch>
            <a:fillRect/>
          </a:stretch>
        </p:blipFill>
        <p:spPr bwMode="auto">
          <a:xfrm>
            <a:off x="9063037" y="704796"/>
            <a:ext cx="3098801" cy="5347503"/>
          </a:xfrm>
          <a:prstGeom prst="rect">
            <a:avLst/>
          </a:prstGeom>
          <a:noFill/>
          <a:ln w="9525">
            <a:noFill/>
            <a:miter lim="800000"/>
            <a:headEnd/>
            <a:tailEnd/>
          </a:ln>
        </p:spPr>
      </p:pic>
    </p:spTree>
    <p:extLst>
      <p:ext uri="{BB962C8B-B14F-4D97-AF65-F5344CB8AC3E}">
        <p14:creationId xmlns:p14="http://schemas.microsoft.com/office/powerpoint/2010/main" val="1578999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55CEF59-6A29-4185-B68B-4909345CFC04}"/>
              </a:ext>
            </a:extLst>
          </p:cNvPr>
          <p:cNvSpPr>
            <a:spLocks noGrp="1"/>
          </p:cNvSpPr>
          <p:nvPr>
            <p:ph idx="1"/>
          </p:nvPr>
        </p:nvSpPr>
        <p:spPr>
          <a:xfrm>
            <a:off x="0" y="0"/>
            <a:ext cx="12161837" cy="6858001"/>
          </a:xfrm>
        </p:spPr>
        <p:txBody>
          <a:bodyPr>
            <a:normAutofit fontScale="92500" lnSpcReduction="10000"/>
          </a:bodyPr>
          <a:lstStyle/>
          <a:p>
            <a:pPr algn="justLow">
              <a:lnSpc>
                <a:spcPct val="125000"/>
              </a:lnSpc>
              <a:spcBef>
                <a:spcPts val="0"/>
              </a:spcBef>
              <a:buClr>
                <a:srgbClr val="FF0000"/>
              </a:buClr>
              <a:tabLst>
                <a:tab pos="129540" algn="l"/>
                <a:tab pos="457200" algn="l"/>
                <a:tab pos="6057900" algn="r"/>
              </a:tabLst>
            </a:pPr>
            <a:r>
              <a:rPr lang="en-US" sz="26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Connection (openings) of the fourth ventricle</a:t>
            </a:r>
            <a:endParaRPr lang="en-US" sz="2600" b="1" dirty="0" smtClean="0">
              <a:latin typeface="Arial" panose="020B0604020202020204" pitchFamily="34" charset="0"/>
              <a:ea typeface="Calibri" panose="020F0502020204030204" pitchFamily="34" charset="0"/>
              <a:cs typeface="Arial" panose="020B0604020202020204" pitchFamily="34" charset="0"/>
            </a:endParaRPr>
          </a:p>
          <a:p>
            <a:pPr marL="0" marR="0" indent="0" algn="justLow" rtl="0">
              <a:lnSpc>
                <a:spcPct val="125000"/>
              </a:lnSpc>
              <a:spcBef>
                <a:spcPts val="0"/>
              </a:spcBef>
              <a:spcAft>
                <a:spcPts val="0"/>
              </a:spcAft>
              <a:buNone/>
              <a:tabLst>
                <a:tab pos="129540" algn="l"/>
                <a:tab pos="6057900" algn="r"/>
              </a:tabLst>
            </a:pPr>
            <a:r>
              <a:rPr lang="en-US" sz="2600" b="1" dirty="0" smtClean="0">
                <a:latin typeface="Arial" panose="020B0604020202020204" pitchFamily="34" charset="0"/>
                <a:ea typeface="Times New Roman" panose="02020603050405020304" pitchFamily="18" charset="0"/>
                <a:cs typeface="Arial" panose="020B0604020202020204" pitchFamily="34" charset="0"/>
              </a:rPr>
              <a:t>1- </a:t>
            </a:r>
            <a:r>
              <a:rPr lang="en-US" sz="2600" b="1" dirty="0">
                <a:latin typeface="Arial" panose="020B0604020202020204" pitchFamily="34" charset="0"/>
                <a:ea typeface="Times New Roman" panose="02020603050405020304" pitchFamily="18" charset="0"/>
                <a:cs typeface="Arial" panose="020B0604020202020204" pitchFamily="34" charset="0"/>
              </a:rPr>
              <a:t>Superior angle</a:t>
            </a:r>
            <a:r>
              <a:rPr lang="en-US" sz="2600" dirty="0">
                <a:latin typeface="Arial" panose="020B0604020202020204" pitchFamily="34" charset="0"/>
                <a:ea typeface="Times New Roman" panose="02020603050405020304" pitchFamily="18" charset="0"/>
                <a:cs typeface="Arial" panose="020B0604020202020204" pitchFamily="34" charset="0"/>
              </a:rPr>
              <a:t> is continuous with </a:t>
            </a:r>
            <a:r>
              <a:rPr lang="en-US" sz="26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cerebral aqueduct.</a:t>
            </a:r>
            <a:endParaRPr lang="en-US" sz="26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marR="0" indent="0" algn="justLow" rtl="0">
              <a:lnSpc>
                <a:spcPct val="125000"/>
              </a:lnSpc>
              <a:spcBef>
                <a:spcPts val="0"/>
              </a:spcBef>
              <a:spcAft>
                <a:spcPts val="0"/>
              </a:spcAft>
              <a:buNone/>
              <a:tabLst>
                <a:tab pos="129540" algn="l"/>
                <a:tab pos="6057900" algn="r"/>
              </a:tabLst>
            </a:pPr>
            <a:r>
              <a:rPr lang="en-US" sz="2600" b="1" dirty="0">
                <a:latin typeface="Arial" panose="020B0604020202020204" pitchFamily="34" charset="0"/>
                <a:ea typeface="Times New Roman" panose="02020603050405020304" pitchFamily="18" charset="0"/>
                <a:cs typeface="Arial" panose="020B0604020202020204" pitchFamily="34" charset="0"/>
              </a:rPr>
              <a:t>2- Inferior angle</a:t>
            </a:r>
            <a:r>
              <a:rPr lang="en-US" sz="2600" dirty="0">
                <a:latin typeface="Arial" panose="020B0604020202020204" pitchFamily="34" charset="0"/>
                <a:ea typeface="Times New Roman" panose="02020603050405020304" pitchFamily="18" charset="0"/>
                <a:cs typeface="Arial" panose="020B0604020202020204" pitchFamily="34" charset="0"/>
              </a:rPr>
              <a:t> is continuous with the central canal of the closed medulla</a:t>
            </a:r>
            <a:r>
              <a:rPr lang="en-US" sz="2600" dirty="0" smtClean="0">
                <a:latin typeface="Arial" panose="020B0604020202020204" pitchFamily="34" charset="0"/>
                <a:ea typeface="Times New Roman" panose="02020603050405020304" pitchFamily="18" charset="0"/>
                <a:cs typeface="Arial" panose="020B0604020202020204" pitchFamily="34" charset="0"/>
              </a:rPr>
              <a:t>.</a:t>
            </a:r>
          </a:p>
          <a:p>
            <a:pPr marL="0" marR="0" indent="0" algn="justLow" rtl="0">
              <a:lnSpc>
                <a:spcPct val="125000"/>
              </a:lnSpc>
              <a:spcBef>
                <a:spcPts val="0"/>
              </a:spcBef>
              <a:spcAft>
                <a:spcPts val="0"/>
              </a:spcAft>
              <a:buNone/>
              <a:tabLst>
                <a:tab pos="129540" algn="l"/>
                <a:tab pos="6057900" algn="r"/>
              </a:tabLst>
            </a:pPr>
            <a:r>
              <a:rPr lang="en-US" sz="2600" b="1" dirty="0" smtClean="0">
                <a:latin typeface="Arial" panose="020B0604020202020204" pitchFamily="34" charset="0"/>
                <a:ea typeface="Calibri" panose="020F0502020204030204" pitchFamily="34" charset="0"/>
                <a:cs typeface="Arial" panose="020B0604020202020204" pitchFamily="34" charset="0"/>
              </a:rPr>
              <a:t>3- 3 openings </a:t>
            </a:r>
            <a:r>
              <a:rPr lang="en-US" sz="2600" dirty="0" smtClean="0">
                <a:latin typeface="Arial" panose="020B0604020202020204" pitchFamily="34" charset="0"/>
                <a:ea typeface="Calibri" panose="020F0502020204030204" pitchFamily="34" charset="0"/>
                <a:cs typeface="Arial" panose="020B0604020202020204" pitchFamily="34" charset="0"/>
              </a:rPr>
              <a:t>in the lower part of the </a:t>
            </a:r>
            <a:r>
              <a:rPr lang="en-US" sz="2600" b="1" dirty="0" smtClean="0">
                <a:latin typeface="Arial" panose="020B0604020202020204" pitchFamily="34" charset="0"/>
                <a:ea typeface="Calibri" panose="020F0502020204030204" pitchFamily="34" charset="0"/>
                <a:cs typeface="Arial" panose="020B0604020202020204" pitchFamily="34" charset="0"/>
              </a:rPr>
              <a:t>roof</a:t>
            </a:r>
            <a:r>
              <a:rPr lang="en-US" sz="2600" dirty="0" smtClean="0">
                <a:latin typeface="Arial" panose="020B0604020202020204" pitchFamily="34" charset="0"/>
                <a:ea typeface="Calibri" panose="020F0502020204030204" pitchFamily="34" charset="0"/>
                <a:cs typeface="Arial" panose="020B0604020202020204" pitchFamily="34" charset="0"/>
              </a:rPr>
              <a:t> which transmit cerebrospinal fluid to the subarachnoid space.</a:t>
            </a:r>
            <a:endParaRPr lang="en-US" sz="2600" dirty="0">
              <a:latin typeface="Arial" panose="020B0604020202020204" pitchFamily="34" charset="0"/>
              <a:ea typeface="Calibri" panose="020F0502020204030204" pitchFamily="34" charset="0"/>
              <a:cs typeface="Arial" panose="020B0604020202020204" pitchFamily="34" charset="0"/>
            </a:endParaRPr>
          </a:p>
          <a:p>
            <a:pPr marL="0" marR="0" indent="0" algn="justLow" rtl="0">
              <a:lnSpc>
                <a:spcPct val="125000"/>
              </a:lnSpc>
              <a:spcBef>
                <a:spcPts val="0"/>
              </a:spcBef>
              <a:spcAft>
                <a:spcPts val="0"/>
              </a:spcAft>
              <a:buNone/>
              <a:tabLst>
                <a:tab pos="129540" algn="l"/>
                <a:tab pos="6057900" algn="r"/>
              </a:tabLst>
            </a:pPr>
            <a:r>
              <a:rPr lang="en-US" sz="2600" b="1" dirty="0" smtClean="0">
                <a:latin typeface="Arial" panose="020B0604020202020204" pitchFamily="34" charset="0"/>
                <a:ea typeface="Times New Roman" panose="02020603050405020304" pitchFamily="18" charset="0"/>
                <a:cs typeface="Arial" panose="020B0604020202020204" pitchFamily="34" charset="0"/>
              </a:rPr>
              <a:t> a- </a:t>
            </a:r>
            <a:r>
              <a:rPr lang="en-US" sz="2600" dirty="0" smtClean="0">
                <a:latin typeface="Arial" panose="020B0604020202020204" pitchFamily="34" charset="0"/>
                <a:ea typeface="Times New Roman" panose="02020603050405020304" pitchFamily="18" charset="0"/>
                <a:cs typeface="Arial" panose="020B0604020202020204" pitchFamily="34" charset="0"/>
              </a:rPr>
              <a:t>One </a:t>
            </a:r>
            <a:r>
              <a:rPr lang="en-US" sz="2600" b="1" dirty="0" smtClean="0">
                <a:latin typeface="Arial" panose="020B0604020202020204" pitchFamily="34" charset="0"/>
                <a:ea typeface="Times New Roman" panose="02020603050405020304" pitchFamily="18" charset="0"/>
                <a:cs typeface="Arial" panose="020B0604020202020204" pitchFamily="34" charset="0"/>
              </a:rPr>
              <a:t>M</a:t>
            </a:r>
            <a:r>
              <a:rPr lang="en-US" sz="2600" dirty="0" smtClean="0">
                <a:latin typeface="Arial" panose="020B0604020202020204" pitchFamily="34" charset="0"/>
                <a:ea typeface="Times New Roman" panose="02020603050405020304" pitchFamily="18" charset="0"/>
                <a:cs typeface="Arial" panose="020B0604020202020204" pitchFamily="34" charset="0"/>
              </a:rPr>
              <a:t>edian opening (foramen of </a:t>
            </a:r>
            <a:r>
              <a:rPr lang="en-US" sz="2600" b="1" dirty="0" err="1" smtClean="0">
                <a:latin typeface="Arial" panose="020B0604020202020204" pitchFamily="34" charset="0"/>
                <a:ea typeface="Times New Roman" panose="02020603050405020304" pitchFamily="18" charset="0"/>
                <a:cs typeface="Arial" panose="020B0604020202020204" pitchFamily="34" charset="0"/>
              </a:rPr>
              <a:t>M</a:t>
            </a:r>
            <a:r>
              <a:rPr lang="en-US" sz="2600" dirty="0" err="1" smtClean="0">
                <a:latin typeface="Arial" panose="020B0604020202020204" pitchFamily="34" charset="0"/>
                <a:ea typeface="Times New Roman" panose="02020603050405020304" pitchFamily="18" charset="0"/>
                <a:cs typeface="Arial" panose="020B0604020202020204" pitchFamily="34" charset="0"/>
              </a:rPr>
              <a:t>agendie</a:t>
            </a:r>
            <a:r>
              <a:rPr lang="en-US" sz="2600" dirty="0" smtClean="0">
                <a:latin typeface="Arial" panose="020B0604020202020204" pitchFamily="34" charset="0"/>
                <a:ea typeface="Times New Roman" panose="02020603050405020304" pitchFamily="18" charset="0"/>
                <a:cs typeface="Arial" panose="020B0604020202020204" pitchFamily="34" charset="0"/>
              </a:rPr>
              <a:t>) in the lower part of the roof.</a:t>
            </a:r>
          </a:p>
          <a:p>
            <a:pPr marL="0" indent="0" algn="justLow">
              <a:lnSpc>
                <a:spcPct val="125000"/>
              </a:lnSpc>
              <a:spcBef>
                <a:spcPts val="0"/>
              </a:spcBef>
              <a:buNone/>
              <a:tabLst>
                <a:tab pos="129540" algn="l"/>
                <a:tab pos="6057900" algn="r"/>
              </a:tabLst>
            </a:pPr>
            <a:r>
              <a:rPr lang="en-US" sz="2600" b="1" dirty="0">
                <a:latin typeface="Arial" panose="020B0604020202020204" pitchFamily="34" charset="0"/>
                <a:ea typeface="Times New Roman" panose="02020603050405020304" pitchFamily="18" charset="0"/>
                <a:cs typeface="Arial" panose="020B0604020202020204" pitchFamily="34" charset="0"/>
              </a:rPr>
              <a:t> </a:t>
            </a:r>
            <a:r>
              <a:rPr lang="en-US" sz="2600" b="1" dirty="0" smtClean="0">
                <a:latin typeface="Arial" panose="020B0604020202020204" pitchFamily="34" charset="0"/>
                <a:ea typeface="Times New Roman" panose="02020603050405020304" pitchFamily="18" charset="0"/>
                <a:cs typeface="Arial" panose="020B0604020202020204" pitchFamily="34" charset="0"/>
              </a:rPr>
              <a:t>b- </a:t>
            </a:r>
            <a:r>
              <a:rPr lang="en-US" sz="2600" dirty="0" smtClean="0">
                <a:latin typeface="Arial" panose="020B0604020202020204" pitchFamily="34" charset="0"/>
                <a:ea typeface="Times New Roman" panose="02020603050405020304" pitchFamily="18" charset="0"/>
                <a:cs typeface="Arial" panose="020B0604020202020204" pitchFamily="34" charset="0"/>
              </a:rPr>
              <a:t>Two </a:t>
            </a:r>
            <a:r>
              <a:rPr lang="en-US" sz="2600" b="1" dirty="0" smtClean="0">
                <a:latin typeface="Arial" panose="020B0604020202020204" pitchFamily="34" charset="0"/>
                <a:ea typeface="Times New Roman" panose="02020603050405020304" pitchFamily="18" charset="0"/>
                <a:cs typeface="Arial" panose="020B0604020202020204" pitchFamily="34" charset="0"/>
              </a:rPr>
              <a:t>L</a:t>
            </a:r>
            <a:r>
              <a:rPr lang="en-US" sz="2600" dirty="0" smtClean="0">
                <a:latin typeface="Arial" panose="020B0604020202020204" pitchFamily="34" charset="0"/>
                <a:ea typeface="Times New Roman" panose="02020603050405020304" pitchFamily="18" charset="0"/>
                <a:cs typeface="Arial" panose="020B0604020202020204" pitchFamily="34" charset="0"/>
              </a:rPr>
              <a:t>ateral openings (foramen of </a:t>
            </a:r>
            <a:r>
              <a:rPr lang="en-US" sz="2600" b="1" dirty="0" err="1" smtClean="0">
                <a:latin typeface="Arial" panose="020B0604020202020204" pitchFamily="34" charset="0"/>
                <a:ea typeface="Times New Roman" panose="02020603050405020304" pitchFamily="18" charset="0"/>
                <a:cs typeface="Arial" panose="020B0604020202020204" pitchFamily="34" charset="0"/>
              </a:rPr>
              <a:t>L</a:t>
            </a:r>
            <a:r>
              <a:rPr lang="en-US" sz="2600" dirty="0" err="1" smtClean="0">
                <a:latin typeface="Arial" panose="020B0604020202020204" pitchFamily="34" charset="0"/>
                <a:ea typeface="Times New Roman" panose="02020603050405020304" pitchFamily="18" charset="0"/>
                <a:cs typeface="Arial" panose="020B0604020202020204" pitchFamily="34" charset="0"/>
              </a:rPr>
              <a:t>uschka</a:t>
            </a:r>
            <a:r>
              <a:rPr lang="en-US" sz="2600" dirty="0" smtClean="0">
                <a:latin typeface="Arial" panose="020B0604020202020204" pitchFamily="34" charset="0"/>
                <a:ea typeface="Times New Roman" panose="02020603050405020304" pitchFamily="18" charset="0"/>
                <a:cs typeface="Arial" panose="020B0604020202020204" pitchFamily="34" charset="0"/>
              </a:rPr>
              <a:t>) one in each lateral recess.</a:t>
            </a:r>
          </a:p>
          <a:p>
            <a:pPr algn="justLow">
              <a:lnSpc>
                <a:spcPct val="125000"/>
              </a:lnSpc>
              <a:spcBef>
                <a:spcPts val="0"/>
              </a:spcBef>
              <a:tabLst>
                <a:tab pos="129540" algn="l"/>
                <a:tab pos="6057900" algn="r"/>
              </a:tabLst>
            </a:pPr>
            <a:r>
              <a:rPr lang="en-US" sz="26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Recesses of the fourth ventricle:</a:t>
            </a:r>
          </a:p>
          <a:p>
            <a:pPr marL="0" indent="0" algn="justLow">
              <a:lnSpc>
                <a:spcPct val="125000"/>
              </a:lnSpc>
              <a:spcBef>
                <a:spcPts val="0"/>
              </a:spcBef>
              <a:buNone/>
              <a:tabLst>
                <a:tab pos="129540" algn="l"/>
                <a:tab pos="6057900" algn="r"/>
              </a:tabLst>
            </a:pP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600" b="1" dirty="0" smtClean="0">
                <a:latin typeface="Arial" panose="020B0604020202020204" pitchFamily="34" charset="0"/>
                <a:ea typeface="Times New Roman" panose="02020603050405020304" pitchFamily="18" charset="0"/>
                <a:cs typeface="Arial" panose="020B0604020202020204" pitchFamily="34" charset="0"/>
              </a:rPr>
              <a:t>1- 2 Lateral recesses; </a:t>
            </a:r>
            <a:r>
              <a:rPr lang="en-US" sz="2600" dirty="0" smtClean="0">
                <a:latin typeface="Arial" panose="020B0604020202020204" pitchFamily="34" charset="0"/>
                <a:ea typeface="Times New Roman" panose="02020603050405020304" pitchFamily="18" charset="0"/>
                <a:cs typeface="Arial" panose="020B0604020202020204" pitchFamily="34" charset="0"/>
              </a:rPr>
              <a:t>extend behind the inferior cerebellar peduncles.</a:t>
            </a:r>
          </a:p>
          <a:p>
            <a:pPr marL="0" indent="0" algn="justLow">
              <a:lnSpc>
                <a:spcPct val="125000"/>
              </a:lnSpc>
              <a:spcBef>
                <a:spcPts val="0"/>
              </a:spcBef>
              <a:buNone/>
              <a:tabLst>
                <a:tab pos="129540" algn="l"/>
                <a:tab pos="6057900" algn="r"/>
              </a:tabLst>
            </a:pP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600" b="1" dirty="0" smtClean="0">
                <a:latin typeface="Arial" panose="020B0604020202020204" pitchFamily="34" charset="0"/>
                <a:ea typeface="Times New Roman" panose="02020603050405020304" pitchFamily="18" charset="0"/>
                <a:cs typeface="Arial" panose="020B0604020202020204" pitchFamily="34" charset="0"/>
              </a:rPr>
              <a:t>2- Dorsal recess </a:t>
            </a:r>
            <a:r>
              <a:rPr lang="en-US" sz="2600" dirty="0" smtClean="0">
                <a:latin typeface="Arial" panose="020B0604020202020204" pitchFamily="34" charset="0"/>
                <a:ea typeface="Times New Roman" panose="02020603050405020304" pitchFamily="18" charset="0"/>
                <a:cs typeface="Arial" panose="020B0604020202020204" pitchFamily="34" charset="0"/>
              </a:rPr>
              <a:t>extends in the gap between superior &amp; inferior medullary </a:t>
            </a:r>
            <a:r>
              <a:rPr lang="en-US" sz="2600" dirty="0" err="1" smtClean="0">
                <a:latin typeface="Arial" panose="020B0604020202020204" pitchFamily="34" charset="0"/>
                <a:ea typeface="Times New Roman" panose="02020603050405020304" pitchFamily="18" charset="0"/>
                <a:cs typeface="Arial" panose="020B0604020202020204" pitchFamily="34" charset="0"/>
              </a:rPr>
              <a:t>vella</a:t>
            </a:r>
            <a:r>
              <a:rPr lang="en-US" sz="2600" dirty="0" smtClean="0">
                <a:latin typeface="Arial" panose="020B0604020202020204" pitchFamily="34" charset="0"/>
                <a:ea typeface="Times New Roman" panose="02020603050405020304" pitchFamily="18" charset="0"/>
                <a:cs typeface="Arial" panose="020B0604020202020204" pitchFamily="34" charset="0"/>
              </a:rPr>
              <a:t>.</a:t>
            </a:r>
          </a:p>
          <a:p>
            <a:pPr algn="justLow">
              <a:lnSpc>
                <a:spcPct val="125000"/>
              </a:lnSpc>
              <a:buClr>
                <a:srgbClr val="FF0000"/>
              </a:buClr>
              <a:buFont typeface="Symbol" panose="05050102010706020507" pitchFamily="18" charset="2"/>
              <a:buChar char=""/>
              <a:tabLst>
                <a:tab pos="129540" algn="l"/>
                <a:tab pos="129540" algn="l"/>
                <a:tab pos="457200" algn="l"/>
                <a:tab pos="6057900" algn="r"/>
              </a:tabLst>
            </a:pPr>
            <a:r>
              <a:rPr lang="en-US" sz="2800" b="1" dirty="0" err="1" smtClean="0">
                <a:solidFill>
                  <a:srgbClr val="FF0000"/>
                </a:solidFill>
                <a:latin typeface="Arial" panose="020B0604020202020204" pitchFamily="34" charset="0"/>
                <a:ea typeface="Times New Roman" panose="02020603050405020304" pitchFamily="18" charset="0"/>
              </a:rPr>
              <a:t>Tela</a:t>
            </a:r>
            <a:r>
              <a:rPr lang="en-US" sz="2800" b="1" dirty="0" smtClean="0">
                <a:solidFill>
                  <a:srgbClr val="FF0000"/>
                </a:solidFill>
                <a:latin typeface="Arial" panose="020B0604020202020204" pitchFamily="34" charset="0"/>
                <a:ea typeface="Times New Roman" panose="02020603050405020304" pitchFamily="18" charset="0"/>
              </a:rPr>
              <a:t> </a:t>
            </a:r>
            <a:r>
              <a:rPr lang="en-US" sz="2800" b="1" dirty="0" err="1" smtClean="0">
                <a:solidFill>
                  <a:srgbClr val="FF0000"/>
                </a:solidFill>
                <a:latin typeface="Arial" panose="020B0604020202020204" pitchFamily="34" charset="0"/>
                <a:ea typeface="Times New Roman" panose="02020603050405020304" pitchFamily="18" charset="0"/>
              </a:rPr>
              <a:t>choroidea</a:t>
            </a:r>
            <a:r>
              <a:rPr lang="en-US" sz="2800" b="1" dirty="0" smtClean="0">
                <a:solidFill>
                  <a:srgbClr val="FF0000"/>
                </a:solidFill>
                <a:latin typeface="Arial" panose="020B0604020202020204" pitchFamily="34" charset="0"/>
                <a:ea typeface="Times New Roman" panose="02020603050405020304" pitchFamily="18" charset="0"/>
              </a:rPr>
              <a:t> and Choroid plexus of the fourth ventricle</a:t>
            </a:r>
            <a:r>
              <a:rPr lang="en-US" sz="2800" dirty="0" smtClean="0">
                <a:solidFill>
                  <a:srgbClr val="FF0000"/>
                </a:solidFill>
                <a:latin typeface="Arial" panose="020B0604020202020204" pitchFamily="34"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marL="0" indent="0" algn="justLow">
              <a:lnSpc>
                <a:spcPct val="125000"/>
              </a:lnSpc>
              <a:buNone/>
              <a:tabLst>
                <a:tab pos="129540" algn="l"/>
                <a:tab pos="129540" algn="l"/>
                <a:tab pos="6057900" algn="r"/>
              </a:tabLst>
            </a:pPr>
            <a:r>
              <a:rPr lang="en-US" sz="2800" b="1" dirty="0" smtClean="0">
                <a:solidFill>
                  <a:prstClr val="black"/>
                </a:solidFill>
                <a:latin typeface="Arial" panose="020B0604020202020204" pitchFamily="34" charset="0"/>
                <a:ea typeface="Times New Roman" panose="02020603050405020304" pitchFamily="18" charset="0"/>
              </a:rPr>
              <a:t> - </a:t>
            </a:r>
            <a:r>
              <a:rPr lang="en-US" sz="2800" b="1" dirty="0" err="1">
                <a:solidFill>
                  <a:prstClr val="black"/>
                </a:solidFill>
                <a:latin typeface="Arial" panose="020B0604020202020204" pitchFamily="34" charset="0"/>
                <a:ea typeface="Times New Roman" panose="02020603050405020304" pitchFamily="18" charset="0"/>
              </a:rPr>
              <a:t>Tela</a:t>
            </a:r>
            <a:r>
              <a:rPr lang="en-US" sz="2800" b="1" dirty="0">
                <a:solidFill>
                  <a:prstClr val="black"/>
                </a:solidFill>
                <a:latin typeface="Arial" panose="020B0604020202020204" pitchFamily="34" charset="0"/>
                <a:ea typeface="Times New Roman" panose="02020603050405020304" pitchFamily="18" charset="0"/>
              </a:rPr>
              <a:t> </a:t>
            </a:r>
            <a:r>
              <a:rPr lang="en-US" sz="2800" b="1" dirty="0" err="1">
                <a:solidFill>
                  <a:prstClr val="black"/>
                </a:solidFill>
                <a:latin typeface="Arial" panose="020B0604020202020204" pitchFamily="34" charset="0"/>
                <a:ea typeface="Times New Roman" panose="02020603050405020304" pitchFamily="18" charset="0"/>
              </a:rPr>
              <a:t>choroidea</a:t>
            </a:r>
            <a:r>
              <a:rPr lang="en-US" sz="2800" dirty="0">
                <a:solidFill>
                  <a:prstClr val="black"/>
                </a:solidFill>
                <a:latin typeface="Arial" panose="020B0604020202020204" pitchFamily="34" charset="0"/>
                <a:ea typeface="Times New Roman" panose="02020603050405020304" pitchFamily="18" charset="0"/>
              </a:rPr>
              <a:t> is a </a:t>
            </a:r>
            <a:r>
              <a:rPr lang="en-US" sz="2800" b="1" dirty="0" smtClean="0">
                <a:solidFill>
                  <a:srgbClr val="002060"/>
                </a:solidFill>
                <a:latin typeface="Arial" panose="020B0604020202020204" pitchFamily="34" charset="0"/>
                <a:ea typeface="Times New Roman" panose="02020603050405020304" pitchFamily="18" charset="0"/>
              </a:rPr>
              <a:t>double layer of </a:t>
            </a:r>
            <a:r>
              <a:rPr lang="en-US" sz="2800" b="1" dirty="0" err="1" smtClean="0">
                <a:solidFill>
                  <a:srgbClr val="002060"/>
                </a:solidFill>
                <a:latin typeface="Arial" panose="020B0604020202020204" pitchFamily="34" charset="0"/>
                <a:ea typeface="Times New Roman" panose="02020603050405020304" pitchFamily="18" charset="0"/>
              </a:rPr>
              <a:t>pia</a:t>
            </a:r>
            <a:r>
              <a:rPr lang="en-US" sz="2800" b="1" dirty="0" smtClean="0">
                <a:solidFill>
                  <a:srgbClr val="002060"/>
                </a:solidFill>
                <a:latin typeface="Arial" panose="020B0604020202020204" pitchFamily="34" charset="0"/>
                <a:ea typeface="Times New Roman" panose="02020603050405020304" pitchFamily="18" charset="0"/>
              </a:rPr>
              <a:t> matter </a:t>
            </a:r>
            <a:r>
              <a:rPr lang="en-US" sz="2800" dirty="0">
                <a:solidFill>
                  <a:prstClr val="black"/>
                </a:solidFill>
                <a:latin typeface="Arial" panose="020B0604020202020204" pitchFamily="34" charset="0"/>
                <a:ea typeface="Times New Roman" panose="02020603050405020304" pitchFamily="18" charset="0"/>
              </a:rPr>
              <a:t>that </a:t>
            </a:r>
            <a:r>
              <a:rPr lang="en-US" sz="2800" dirty="0" err="1">
                <a:solidFill>
                  <a:prstClr val="black"/>
                </a:solidFill>
                <a:latin typeface="Arial" panose="020B0604020202020204" pitchFamily="34" charset="0"/>
                <a:ea typeface="Times New Roman" panose="02020603050405020304" pitchFamily="18" charset="0"/>
              </a:rPr>
              <a:t>invaginated</a:t>
            </a:r>
            <a:r>
              <a:rPr lang="en-US" sz="2800" dirty="0">
                <a:solidFill>
                  <a:prstClr val="black"/>
                </a:solidFill>
                <a:latin typeface="Arial" panose="020B0604020202020204" pitchFamily="34" charset="0"/>
                <a:ea typeface="Times New Roman" panose="02020603050405020304" pitchFamily="18" charset="0"/>
              </a:rPr>
              <a:t> by the choroid plexus into the cavity of the ventricle.</a:t>
            </a:r>
            <a:endParaRPr lang="en-US" sz="2800" dirty="0">
              <a:solidFill>
                <a:prstClr val="black"/>
              </a:solidFill>
              <a:latin typeface="Times New Roman" panose="02020603050405020304" pitchFamily="18" charset="0"/>
              <a:ea typeface="Times New Roman" panose="02020603050405020304" pitchFamily="18" charset="0"/>
            </a:endParaRPr>
          </a:p>
          <a:p>
            <a:pPr marL="0" indent="0" algn="justLow">
              <a:lnSpc>
                <a:spcPct val="125000"/>
              </a:lnSpc>
              <a:buNone/>
              <a:tabLst>
                <a:tab pos="129540" algn="l"/>
                <a:tab pos="129540" algn="l"/>
                <a:tab pos="6057900" algn="r"/>
              </a:tabLst>
            </a:pPr>
            <a:r>
              <a:rPr lang="en-US" sz="2800" b="1" dirty="0" smtClean="0">
                <a:solidFill>
                  <a:prstClr val="black"/>
                </a:solidFill>
                <a:latin typeface="Arial" panose="020B0604020202020204" pitchFamily="34" charset="0"/>
                <a:ea typeface="Times New Roman" panose="02020603050405020304" pitchFamily="18" charset="0"/>
              </a:rPr>
              <a:t> - </a:t>
            </a:r>
            <a:r>
              <a:rPr lang="en-US" sz="2800" b="1" dirty="0">
                <a:solidFill>
                  <a:prstClr val="black"/>
                </a:solidFill>
                <a:latin typeface="Arial" panose="020B0604020202020204" pitchFamily="34" charset="0"/>
                <a:ea typeface="Times New Roman" panose="02020603050405020304" pitchFamily="18" charset="0"/>
              </a:rPr>
              <a:t>Choroid </a:t>
            </a:r>
            <a:r>
              <a:rPr lang="en-US" sz="2800" b="1" dirty="0" smtClean="0">
                <a:solidFill>
                  <a:prstClr val="black"/>
                </a:solidFill>
                <a:latin typeface="Arial" panose="020B0604020202020204" pitchFamily="34" charset="0"/>
                <a:ea typeface="Times New Roman" panose="02020603050405020304" pitchFamily="18" charset="0"/>
              </a:rPr>
              <a:t>plexuses</a:t>
            </a:r>
            <a:r>
              <a:rPr lang="en-US" sz="2800" dirty="0" smtClean="0">
                <a:solidFill>
                  <a:prstClr val="black"/>
                </a:solidFill>
                <a:latin typeface="Arial" panose="020B0604020202020204" pitchFamily="34" charset="0"/>
                <a:ea typeface="Times New Roman" panose="02020603050405020304" pitchFamily="18" charset="0"/>
              </a:rPr>
              <a:t>, branches </a:t>
            </a:r>
            <a:r>
              <a:rPr lang="en-US" sz="2800" dirty="0">
                <a:solidFill>
                  <a:prstClr val="black"/>
                </a:solidFill>
                <a:latin typeface="Arial" panose="020B0604020202020204" pitchFamily="34" charset="0"/>
                <a:ea typeface="Times New Roman" panose="02020603050405020304" pitchFamily="18" charset="0"/>
              </a:rPr>
              <a:t>from the </a:t>
            </a:r>
            <a:r>
              <a:rPr lang="en-US" sz="2800" b="1" dirty="0" smtClean="0">
                <a:solidFill>
                  <a:srgbClr val="002060"/>
                </a:solidFill>
                <a:latin typeface="Arial" panose="020B0604020202020204" pitchFamily="34" charset="0"/>
                <a:ea typeface="Times New Roman" panose="02020603050405020304" pitchFamily="18" charset="0"/>
              </a:rPr>
              <a:t>posterior inferior cerebellar arteries</a:t>
            </a:r>
            <a:r>
              <a:rPr lang="en-US" sz="2800" dirty="0" smtClean="0">
                <a:solidFill>
                  <a:prstClr val="black"/>
                </a:solidFill>
                <a:latin typeface="Arial" panose="020B0604020202020204" pitchFamily="34" charset="0"/>
                <a:ea typeface="Times New Roman" panose="02020603050405020304" pitchFamily="18" charset="0"/>
              </a:rPr>
              <a:t>, secret </a:t>
            </a:r>
            <a:r>
              <a:rPr lang="en-US" sz="2800" dirty="0">
                <a:solidFill>
                  <a:prstClr val="black"/>
                </a:solidFill>
                <a:latin typeface="Arial" panose="020B0604020202020204" pitchFamily="34" charset="0"/>
                <a:ea typeface="Times New Roman" panose="02020603050405020304" pitchFamily="18" charset="0"/>
              </a:rPr>
              <a:t>C.S.F. into the cavity of the 4</a:t>
            </a:r>
            <a:r>
              <a:rPr lang="en-US" sz="2800" baseline="30000" dirty="0">
                <a:solidFill>
                  <a:prstClr val="black"/>
                </a:solidFill>
                <a:latin typeface="Arial" panose="020B0604020202020204" pitchFamily="34" charset="0"/>
                <a:ea typeface="Times New Roman" panose="02020603050405020304" pitchFamily="18" charset="0"/>
              </a:rPr>
              <a:t>th</a:t>
            </a:r>
            <a:r>
              <a:rPr lang="en-US" sz="2800" dirty="0">
                <a:solidFill>
                  <a:prstClr val="black"/>
                </a:solidFill>
                <a:latin typeface="Arial" panose="020B0604020202020204" pitchFamily="34" charset="0"/>
                <a:ea typeface="Times New Roman" panose="02020603050405020304" pitchFamily="18" charset="0"/>
              </a:rPr>
              <a:t> ventricle.</a:t>
            </a:r>
            <a:endParaRPr lang="en-US" sz="2800" dirty="0">
              <a:solidFill>
                <a:prstClr val="black"/>
              </a:solidFill>
              <a:latin typeface="Times New Roman" panose="02020603050405020304" pitchFamily="18" charset="0"/>
              <a:ea typeface="Times New Roman" panose="02020603050405020304" pitchFamily="18" charset="0"/>
            </a:endParaRPr>
          </a:p>
          <a:p>
            <a:pPr marL="0" indent="0" algn="justLow">
              <a:lnSpc>
                <a:spcPct val="125000"/>
              </a:lnSpc>
              <a:spcBef>
                <a:spcPts val="0"/>
              </a:spcBef>
              <a:buNone/>
              <a:tabLst>
                <a:tab pos="129540" algn="l"/>
                <a:tab pos="6057900" algn="r"/>
              </a:tabLst>
            </a:pPr>
            <a:endParaRPr lang="en-US" sz="26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82569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a:extLst>
              <a:ext uri="{FF2B5EF4-FFF2-40B4-BE49-F238E27FC236}">
                <a16:creationId xmlns:a16="http://schemas.microsoft.com/office/drawing/2014/main" xmlns="" id="{5BEAF321-CE8B-4EFD-9974-5224A4C8CD65}"/>
              </a:ext>
            </a:extLst>
          </p:cNvPr>
          <p:cNvGraphicFramePr>
            <a:graphicFrameLocks noChangeAspect="1"/>
          </p:cNvGraphicFramePr>
          <p:nvPr/>
        </p:nvGraphicFramePr>
        <p:xfrm>
          <a:off x="4783975" y="1547813"/>
          <a:ext cx="2593892" cy="3763566"/>
        </p:xfrm>
        <a:graphic>
          <a:graphicData uri="http://schemas.openxmlformats.org/presentationml/2006/ole">
            <mc:AlternateContent xmlns:mc="http://schemas.openxmlformats.org/markup-compatibility/2006">
              <mc:Choice xmlns:v="urn:schemas-microsoft-com:vml" Requires="v">
                <p:oleObj spid="_x0000_s1068" name="Clip" r:id="rId4" imgW="3467100" imgH="5018088" progId="MS_ClipArt_Gallery.2">
                  <p:embed/>
                </p:oleObj>
              </mc:Choice>
              <mc:Fallback>
                <p:oleObj name="Clip" r:id="rId4" imgW="3467100" imgH="5018088" progId="MS_ClipArt_Gallery.2">
                  <p:embed/>
                  <p:pic>
                    <p:nvPicPr>
                      <p:cNvPr id="0" name=""/>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783975" y="1547813"/>
                        <a:ext cx="2593892" cy="376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7" name="Object 3">
            <a:extLst>
              <a:ext uri="{FF2B5EF4-FFF2-40B4-BE49-F238E27FC236}">
                <a16:creationId xmlns:a16="http://schemas.microsoft.com/office/drawing/2014/main" xmlns="" id="{D3B55F9F-14CC-4C1F-9099-44FA0F7FA8D4}"/>
              </a:ext>
            </a:extLst>
          </p:cNvPr>
          <p:cNvGraphicFramePr>
            <a:graphicFrameLocks noChangeAspect="1"/>
          </p:cNvGraphicFramePr>
          <p:nvPr/>
        </p:nvGraphicFramePr>
        <p:xfrm>
          <a:off x="4897992" y="1662113"/>
          <a:ext cx="2593892" cy="3763566"/>
        </p:xfrm>
        <a:graphic>
          <a:graphicData uri="http://schemas.openxmlformats.org/presentationml/2006/ole">
            <mc:AlternateContent xmlns:mc="http://schemas.openxmlformats.org/markup-compatibility/2006">
              <mc:Choice xmlns:v="urn:schemas-microsoft-com:vml" Requires="v">
                <p:oleObj spid="_x0000_s1069" name="Clip" r:id="rId6" imgW="3467100" imgH="5018088" progId="MS_ClipArt_Gallery.2">
                  <p:embed/>
                </p:oleObj>
              </mc:Choice>
              <mc:Fallback>
                <p:oleObj name="Clip" r:id="rId6" imgW="3467100" imgH="5018088" progId="MS_ClipArt_Gallery.2">
                  <p:embed/>
                  <p:pic>
                    <p:nvPicPr>
                      <p:cNvPr id="0" name=""/>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897992" y="1662113"/>
                        <a:ext cx="2593892" cy="376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8" name="Object 4">
            <a:extLst>
              <a:ext uri="{FF2B5EF4-FFF2-40B4-BE49-F238E27FC236}">
                <a16:creationId xmlns:a16="http://schemas.microsoft.com/office/drawing/2014/main" xmlns="" id="{7E469F78-8BBE-4AF3-975C-D1349B706182}"/>
              </a:ext>
            </a:extLst>
          </p:cNvPr>
          <p:cNvGraphicFramePr>
            <a:graphicFrameLocks noChangeAspect="1"/>
          </p:cNvGraphicFramePr>
          <p:nvPr/>
        </p:nvGraphicFramePr>
        <p:xfrm>
          <a:off x="5012009" y="1776413"/>
          <a:ext cx="2593892" cy="3763566"/>
        </p:xfrm>
        <a:graphic>
          <a:graphicData uri="http://schemas.openxmlformats.org/presentationml/2006/ole">
            <mc:AlternateContent xmlns:mc="http://schemas.openxmlformats.org/markup-compatibility/2006">
              <mc:Choice xmlns:v="urn:schemas-microsoft-com:vml" Requires="v">
                <p:oleObj spid="_x0000_s1070" name="Clip" r:id="rId7" imgW="3467100" imgH="5018088" progId="MS_ClipArt_Gallery.2">
                  <p:embed/>
                </p:oleObj>
              </mc:Choice>
              <mc:Fallback>
                <p:oleObj name="Clip" r:id="rId7" imgW="3467100" imgH="5018088" progId="MS_ClipArt_Gallery.2">
                  <p:embed/>
                  <p:pic>
                    <p:nvPicPr>
                      <p:cNvPr id="0" name=""/>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012009" y="1776413"/>
                        <a:ext cx="2593892" cy="376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9" name="Object 5">
            <a:extLst>
              <a:ext uri="{FF2B5EF4-FFF2-40B4-BE49-F238E27FC236}">
                <a16:creationId xmlns:a16="http://schemas.microsoft.com/office/drawing/2014/main" xmlns="" id="{BB1B67DB-B310-4519-BECC-22BCB0953713}"/>
              </a:ext>
            </a:extLst>
          </p:cNvPr>
          <p:cNvGraphicFramePr>
            <a:graphicFrameLocks noChangeAspect="1"/>
          </p:cNvGraphicFramePr>
          <p:nvPr/>
        </p:nvGraphicFramePr>
        <p:xfrm>
          <a:off x="4655705" y="1485900"/>
          <a:ext cx="2593892" cy="3763566"/>
        </p:xfrm>
        <a:graphic>
          <a:graphicData uri="http://schemas.openxmlformats.org/presentationml/2006/ole">
            <mc:AlternateContent xmlns:mc="http://schemas.openxmlformats.org/markup-compatibility/2006">
              <mc:Choice xmlns:v="urn:schemas-microsoft-com:vml" Requires="v">
                <p:oleObj spid="_x0000_s1071" name="Clip" r:id="rId8" imgW="3467100" imgH="5018088" progId="MS_ClipArt_Gallery.2">
                  <p:embed/>
                </p:oleObj>
              </mc:Choice>
              <mc:Fallback>
                <p:oleObj name="Clip" r:id="rId8" imgW="3467100" imgH="5018088" progId="MS_ClipArt_Gallery.2">
                  <p:embed/>
                  <p:pic>
                    <p:nvPicPr>
                      <p:cNvPr id="0" name=""/>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655705" y="1485900"/>
                        <a:ext cx="2593892" cy="376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0" name="Object 6">
            <a:extLst>
              <a:ext uri="{FF2B5EF4-FFF2-40B4-BE49-F238E27FC236}">
                <a16:creationId xmlns:a16="http://schemas.microsoft.com/office/drawing/2014/main" xmlns="" id="{67334DEF-34EF-4363-9A6F-2F92348B8A1B}"/>
              </a:ext>
            </a:extLst>
          </p:cNvPr>
          <p:cNvGraphicFramePr>
            <a:graphicFrameLocks noChangeAspect="1"/>
          </p:cNvGraphicFramePr>
          <p:nvPr/>
        </p:nvGraphicFramePr>
        <p:xfrm>
          <a:off x="5510834" y="1028700"/>
          <a:ext cx="2593892" cy="3763566"/>
        </p:xfrm>
        <a:graphic>
          <a:graphicData uri="http://schemas.openxmlformats.org/presentationml/2006/ole">
            <mc:AlternateContent xmlns:mc="http://schemas.openxmlformats.org/markup-compatibility/2006">
              <mc:Choice xmlns:v="urn:schemas-microsoft-com:vml" Requires="v">
                <p:oleObj spid="_x0000_s1072" name="Clip" r:id="rId9" imgW="3467100" imgH="5018088" progId="MS_ClipArt_Gallery.2">
                  <p:embed/>
                </p:oleObj>
              </mc:Choice>
              <mc:Fallback>
                <p:oleObj name="Clip" r:id="rId9" imgW="3467100" imgH="5018088" progId="MS_ClipArt_Gallery.2">
                  <p:embed/>
                  <p:pic>
                    <p:nvPicPr>
                      <p:cNvPr id="0" name=""/>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510834" y="1028700"/>
                        <a:ext cx="2593892" cy="376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1" name="Object 7">
            <a:extLst>
              <a:ext uri="{FF2B5EF4-FFF2-40B4-BE49-F238E27FC236}">
                <a16:creationId xmlns:a16="http://schemas.microsoft.com/office/drawing/2014/main" xmlns="" id="{8736F3C8-B101-422E-95D6-8E009B9B0B2C}"/>
              </a:ext>
            </a:extLst>
          </p:cNvPr>
          <p:cNvGraphicFramePr>
            <a:graphicFrameLocks noChangeAspect="1"/>
          </p:cNvGraphicFramePr>
          <p:nvPr/>
        </p:nvGraphicFramePr>
        <p:xfrm>
          <a:off x="2888438" y="1485900"/>
          <a:ext cx="2593892" cy="3763566"/>
        </p:xfrm>
        <a:graphic>
          <a:graphicData uri="http://schemas.openxmlformats.org/presentationml/2006/ole">
            <mc:AlternateContent xmlns:mc="http://schemas.openxmlformats.org/markup-compatibility/2006">
              <mc:Choice xmlns:v="urn:schemas-microsoft-com:vml" Requires="v">
                <p:oleObj spid="_x0000_s1073" name="Clip" r:id="rId10" imgW="3467100" imgH="5018088" progId="MS_ClipArt_Gallery.2">
                  <p:embed/>
                </p:oleObj>
              </mc:Choice>
              <mc:Fallback>
                <p:oleObj name="Clip" r:id="rId10" imgW="3467100" imgH="5018088" progId="MS_ClipArt_Gallery.2">
                  <p:embed/>
                  <p:pic>
                    <p:nvPicPr>
                      <p:cNvPr id="0" name=""/>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2888438" y="1485900"/>
                        <a:ext cx="2593892" cy="376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2" name="Text Box 8">
            <a:extLst>
              <a:ext uri="{FF2B5EF4-FFF2-40B4-BE49-F238E27FC236}">
                <a16:creationId xmlns:a16="http://schemas.microsoft.com/office/drawing/2014/main" xmlns="" id="{41807D45-1B01-4BFB-BA03-084B5B5A20DA}"/>
              </a:ext>
            </a:extLst>
          </p:cNvPr>
          <p:cNvSpPr txBox="1">
            <a:spLocks noChangeArrowheads="1"/>
          </p:cNvSpPr>
          <p:nvPr/>
        </p:nvSpPr>
        <p:spPr bwMode="auto">
          <a:xfrm>
            <a:off x="8703315" y="5840018"/>
            <a:ext cx="798121"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34289" rIns="68577" bIns="34289">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800" fontAlgn="base">
              <a:spcBef>
                <a:spcPct val="50000"/>
              </a:spcBef>
              <a:spcAft>
                <a:spcPct val="0"/>
              </a:spcAft>
              <a:buNone/>
              <a:defRPr/>
            </a:pPr>
            <a:r>
              <a:rPr lang="en-US" altLang="en-US" sz="600">
                <a:solidFill>
                  <a:srgbClr val="000000"/>
                </a:solidFill>
              </a:rPr>
              <a:t>I/Azzam - 2004</a:t>
            </a:r>
          </a:p>
        </p:txBody>
      </p:sp>
      <p:sp>
        <p:nvSpPr>
          <p:cNvPr id="370697" name="Text Box 9">
            <a:extLst>
              <a:ext uri="{FF2B5EF4-FFF2-40B4-BE49-F238E27FC236}">
                <a16:creationId xmlns:a16="http://schemas.microsoft.com/office/drawing/2014/main" xmlns="" id="{94EDC775-5621-493E-A9F0-362F809EBA02}"/>
              </a:ext>
            </a:extLst>
          </p:cNvPr>
          <p:cNvSpPr txBox="1">
            <a:spLocks noChangeArrowheads="1"/>
          </p:cNvSpPr>
          <p:nvPr/>
        </p:nvSpPr>
        <p:spPr bwMode="auto">
          <a:xfrm rot="1856420">
            <a:off x="5324367" y="2977958"/>
            <a:ext cx="3876586" cy="2839237"/>
          </a:xfrm>
          <a:prstGeom prst="rect">
            <a:avLst/>
          </a:prstGeom>
          <a:noFill/>
          <a:ln w="9525">
            <a:noFill/>
            <a:miter lim="800000"/>
            <a:headEnd/>
            <a:tailEnd/>
          </a:ln>
          <a:effectLst/>
        </p:spPr>
        <p:txBody>
          <a:bodyPr lIns="68577" tIns="34289" rIns="68577" bIns="34289">
            <a:spAutoFit/>
          </a:bodyPr>
          <a:lstStyle/>
          <a:p>
            <a:pPr defTabSz="685800" fontAlgn="base">
              <a:spcBef>
                <a:spcPct val="50000"/>
              </a:spcBef>
              <a:spcAft>
                <a:spcPct val="0"/>
              </a:spcAft>
              <a:defRPr/>
            </a:pPr>
            <a:r>
              <a:rPr lang="en-US" sz="7200" b="1">
                <a:solidFill>
                  <a:srgbClr val="00CCFF"/>
                </a:solidFill>
                <a:effectLst>
                  <a:outerShdw blurRad="38100" dist="38100" dir="2700000" algn="tl">
                    <a:srgbClr val="C0C0C0"/>
                  </a:outerShdw>
                </a:effectLst>
                <a:latin typeface="Monotype Corsiva" pitchFamily="66" charset="0"/>
                <a:cs typeface="Arial" charset="0"/>
              </a:rPr>
              <a:t>Thank you </a:t>
            </a:r>
          </a:p>
          <a:p>
            <a:pPr defTabSz="685800" fontAlgn="base">
              <a:spcBef>
                <a:spcPct val="50000"/>
              </a:spcBef>
              <a:spcAft>
                <a:spcPct val="0"/>
              </a:spcAft>
              <a:defRPr/>
            </a:pPr>
            <a:endParaRPr lang="en-US" sz="7200" b="1">
              <a:solidFill>
                <a:srgbClr val="00CCFF"/>
              </a:solidFill>
              <a:effectLst>
                <a:outerShdw blurRad="38100" dist="38100" dir="2700000" algn="tl">
                  <a:srgbClr val="C0C0C0"/>
                </a:outerShdw>
              </a:effectLst>
              <a:latin typeface="Monotype Corsiva" pitchFamily="66" charset="0"/>
              <a:cs typeface="Arial" charset="0"/>
            </a:endParaRPr>
          </a:p>
        </p:txBody>
      </p:sp>
      <p:sp>
        <p:nvSpPr>
          <p:cNvPr id="370698" name="Text Box 10">
            <a:extLst>
              <a:ext uri="{FF2B5EF4-FFF2-40B4-BE49-F238E27FC236}">
                <a16:creationId xmlns:a16="http://schemas.microsoft.com/office/drawing/2014/main" xmlns="" id="{188880D0-E2C4-4790-B498-DC6603882F9C}"/>
              </a:ext>
            </a:extLst>
          </p:cNvPr>
          <p:cNvSpPr txBox="1">
            <a:spLocks noChangeArrowheads="1"/>
          </p:cNvSpPr>
          <p:nvPr/>
        </p:nvSpPr>
        <p:spPr bwMode="auto">
          <a:xfrm rot="1856420">
            <a:off x="4607009" y="4112623"/>
            <a:ext cx="3876586" cy="2839237"/>
          </a:xfrm>
          <a:prstGeom prst="rect">
            <a:avLst/>
          </a:prstGeom>
          <a:noFill/>
          <a:ln w="9525">
            <a:noFill/>
            <a:miter lim="800000"/>
            <a:headEnd/>
            <a:tailEnd/>
          </a:ln>
          <a:effectLst/>
        </p:spPr>
        <p:txBody>
          <a:bodyPr lIns="68577" tIns="34289" rIns="68577" bIns="34289">
            <a:spAutoFit/>
          </a:bodyPr>
          <a:lstStyle/>
          <a:p>
            <a:pPr defTabSz="685800" fontAlgn="base">
              <a:spcBef>
                <a:spcPct val="50000"/>
              </a:spcBef>
              <a:spcAft>
                <a:spcPct val="0"/>
              </a:spcAft>
              <a:defRPr/>
            </a:pPr>
            <a:r>
              <a:rPr lang="en-US" sz="7200" b="1" i="1" dirty="0">
                <a:solidFill>
                  <a:srgbClr val="FF0000"/>
                </a:solidFill>
                <a:effectLst>
                  <a:outerShdw blurRad="38100" dist="38100" dir="2700000" algn="tl">
                    <a:srgbClr val="C0C0C0"/>
                  </a:outerShdw>
                </a:effectLst>
                <a:latin typeface="Monotype Corsiva" pitchFamily="66" charset="0"/>
                <a:cs typeface="Arial" charset="0"/>
              </a:rPr>
              <a:t>Questions </a:t>
            </a:r>
          </a:p>
          <a:p>
            <a:pPr defTabSz="685800" fontAlgn="base">
              <a:spcBef>
                <a:spcPct val="50000"/>
              </a:spcBef>
              <a:spcAft>
                <a:spcPct val="0"/>
              </a:spcAft>
              <a:defRPr/>
            </a:pPr>
            <a:endParaRPr lang="en-US" sz="7200" b="1" dirty="0">
              <a:solidFill>
                <a:srgbClr val="FF0000"/>
              </a:solidFill>
              <a:effectLst>
                <a:outerShdw blurRad="38100" dist="38100" dir="2700000" algn="tl">
                  <a:srgbClr val="C0C0C0"/>
                </a:outerShdw>
              </a:effectLst>
              <a:latin typeface="Monotype Corsiva" pitchFamily="66" charset="0"/>
              <a:cs typeface="Arial" charset="0"/>
            </a:endParaRPr>
          </a:p>
        </p:txBody>
      </p:sp>
    </p:spTree>
    <p:extLst>
      <p:ext uri="{BB962C8B-B14F-4D97-AF65-F5344CB8AC3E}">
        <p14:creationId xmlns:p14="http://schemas.microsoft.com/office/powerpoint/2010/main" val="1118280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70697">
                                            <p:txEl>
                                              <p:pRg st="0" end="0"/>
                                            </p:txEl>
                                          </p:spTgt>
                                        </p:tgtEl>
                                        <p:attrNameLst>
                                          <p:attrName>style.visibility</p:attrName>
                                        </p:attrNameLst>
                                      </p:cBhvr>
                                      <p:to>
                                        <p:strVal val="visible"/>
                                      </p:to>
                                    </p:set>
                                    <p:animEffect transition="in" filter="wheel(4)">
                                      <p:cBhvr>
                                        <p:cTn id="7" dur="500"/>
                                        <p:tgtEl>
                                          <p:spTgt spid="370697">
                                            <p:txEl>
                                              <p:pRg st="0" end="0"/>
                                            </p:txEl>
                                          </p:spTgt>
                                        </p:tgtEl>
                                      </p:cBhvr>
                                    </p:animEffect>
                                  </p:childTnLst>
                                </p:cTn>
                              </p:par>
                              <p:par>
                                <p:cTn id="8" presetID="0" presetClass="path" presetSubtype="0" accel="50000" decel="50000" fill="hold" grpId="1" nodeType="withEffect">
                                  <p:stCondLst>
                                    <p:cond delay="0"/>
                                  </p:stCondLst>
                                  <p:childTnLst>
                                    <p:animMotion origin="layout" path="M -0.70903 0.26667 C -0.71129 0.25764 -0.7158 0.24954 -0.71945 0.24144 C -0.72066 0.23796 -0.72327 0.23496 -0.72379 0.23102 C -0.72587 0.21898 -0.72553 0.2088 -0.72657 0.19676 C -0.725 0.1831 -0.72917 0.16991 -0.72987 0.15625 C -0.73056 0.14491 -0.72969 0.1331 -0.73021 0.12176 C -0.73125 0.10046 -0.73108 0.12755 -0.73108 0.11158 C -0.73125 0.10695 -0.73073 0.10139 -0.73108 0.09676 C -0.73143 0.09468 -0.73247 0.09329 -0.73247 0.09144 C -0.73316 0.08681 -0.73334 0.08241 -0.73386 0.07708 C -0.73455 0.06783 -0.7323 0.0757 -0.73438 0.06458 C -0.73698 0.05093 -0.73855 0.03843 -0.73785 0.02408 C -0.73178 0.00116 -0.7323 -0.0081 -0.7198 -0.02106 C -0.71493 -0.02616 -0.71303 -0.02847 -0.70678 -0.0287 C -0.69671 -0.03194 -0.69671 -0.03148 -0.68473 -0.02801 C -0.68351 -0.02731 -0.68247 -0.02569 -0.68091 -0.02523 C -0.66737 -0.01967 -0.67171 -0.02199 -0.66684 -0.03912 C -0.66407 -0.05324 -0.65816 -0.075 -0.65938 -0.09143 C -0.65816 -0.10949 -0.65643 -0.13333 -0.65973 -0.15162 C -0.65938 -0.16065 -0.65973 -0.1794 -0.66285 -0.1875 C -0.66337 -0.19444 -0.6632 -0.20116 -0.66528 -0.20787 C -0.66493 -0.21597 -0.66563 -0.22338 -0.66789 -0.23102 C -0.66737 -0.24398 -0.66962 -0.25648 -0.66858 -0.26898 C -0.66789 -0.27569 -0.66632 -0.28889 -0.6665 -0.28866 C -0.65973 -0.31065 -0.65209 -0.33241 -0.63733 -0.34676 C -0.63247 -0.35185 -0.62882 -0.35625 -0.62223 -0.35879 C -0.61841 -0.36273 -0.61667 -0.36342 -0.61198 -0.36435 C -0.60625 -0.36782 -0.60521 -0.36759 -0.59914 -0.36366 C -0.59497 -0.35926 -0.58959 -0.35254 -0.58577 -0.34699 C -0.58282 -0.35301 -0.57813 -0.35417 -0.57327 -0.35741 C -0.56928 -0.36018 -0.56719 -0.3625 -0.56268 -0.36435 C -0.55921 -0.36736 -0.55608 -0.36944 -0.55191 -0.37106 C -0.54549 -0.37685 -0.53768 -0.38032 -0.53073 -0.38472 C -0.52605 -0.3875 -0.52466 -0.39143 -0.51893 -0.3912 C -0.51459 -0.3993 -0.50261 -0.40162 -0.4948 -0.40648 C -0.48976 -0.40208 -0.49011 -0.39491 -0.48629 -0.38912 C -0.48386 -0.38148 -0.47934 -0.37592 -0.47709 -0.36875 C -0.47344 -0.35926 -0.47743 -0.36551 -0.47257 -0.35879 C -0.47084 -0.35278 -0.46962 -0.35 -0.46632 -0.34514 C -0.46337 -0.33333 -0.46007 -0.32199 -0.45816 -0.31018 C -0.45747 -0.30486 -0.45469 -0.30046 -0.45348 -0.29583 C -0.45226 -0.29097 -0.44948 -0.27454 -0.44653 -0.27037 C -0.44584 -0.25995 -0.44306 -0.26157 -0.43941 -0.25231 C -0.43282 -0.23634 -0.43924 -0.24815 -0.42934 -0.23171 C -0.42674 -0.22731 -0.42865 -0.2287 -0.42674 -0.22384 C -0.42379 -0.21782 -0.42136 -0.2118 -0.41771 -0.20764 C -0.4158 -0.19629 -0.41823 -0.20625 -0.41112 -0.19398 C -0.40747 -0.18704 -0.40504 -0.18079 -0.39966 -0.17546 C -0.39375 -0.17708 -0.39254 -0.18217 -0.38976 -0.18819 C -0.38872 -0.19028 -0.38594 -0.19514 -0.38594 -0.19491 C -0.37535 -0.22338 -0.37327 -0.25278 -0.37414 -0.28449 C -0.37344 -0.2868 -0.36997 -0.30254 -0.36563 -0.30486 C -0.35556 -0.31134 -0.34549 -0.31829 -0.33334 -0.31713 C -0.33004 -0.31504 -0.32657 -0.31435 -0.32327 -0.31157 C -0.32171 -0.31018 -0.32118 -0.30787 -0.31997 -0.30602 C -0.31389 -0.29884 -0.30625 -0.29167 -0.29931 -0.28518 C -0.28577 -0.27245 -0.26823 -0.26551 -0.25278 -0.25856 C -0.2507 -0.25671 -0.24827 -0.25486 -0.24618 -0.25301 C -0.24341 -0.25092 -0.23733 -0.24653 -0.23733 -0.24629 C -0.23056 -0.23819 -0.22188 -0.23565 -0.21268 -0.23403 C -0.20712 -0.2375 -0.20209 -0.2419 -0.19618 -0.2456 C -0.19063 -0.25648 -0.18195 -0.26088 -0.17136 -0.26018 C -0.15243 -0.25162 -0.13473 -0.24004 -0.11667 -0.23055 C -0.11268 -0.22662 -0.10921 -0.22361 -0.10625 -0.21921 C -0.104 -0.21018 -0.10174 -0.20486 -0.09792 -0.19676 C -0.09705 -0.19352 -0.09671 -0.19028 -0.09532 -0.18727 C -0.09445 -0.18379 -0.09375 -0.18079 -0.09271 -0.17801 C -0.09237 -0.17639 -0.0915 -0.17315 -0.0915 -0.17315 C -0.0915 -0.17153 -0.09167 -0.17014 -0.09132 -0.16898 C -0.09115 -0.1669 -0.09063 -0.16504 -0.09046 -0.16319 C -0.09046 -0.16042 -0.09115 -0.15741 -0.09132 -0.15486 C -0.09115 -0.15324 -0.09115 -0.15208 -0.09098 -0.15092 C -0.09966 -0.11782 -0.11181 -0.08796 -0.1224 -0.05625 C -0.12605 -0.04375 -0.12969 -0.03472 -0.13351 -0.02361 C -0.13507 -0.01551 -0.13698 -0.00694 -0.13768 0.00139 C -0.13855 0.00533 -0.1382 0.01366 -0.1382 0.01389 C -0.14063 0.03009 -0.14428 0.04908 -0.14323 0.06597 C -0.14358 0.07431 -0.14428 0.08472 -0.14237 0.09306 C -0.14271 0.10324 -0.14341 0.11389 -0.14393 0.12408 C -0.14671 0.14722 -0.1474 0.17662 -0.1625 0.19167 C -0.16528 0.19722 -0.16702 0.20093 -0.17101 0.20509 C -0.175 0.21458 -0.18056 0.22292 -0.18507 0.23264 C -0.18803 0.23912 -0.19063 0.24537 -0.19393 0.25116 C -0.1974 0.25695 -0.19966 0.26482 -0.20573 0.26435 C -0.20712 0.2588 -0.20678 0.25347 -0.20678 0.24769 C -0.20191 0.23033 -0.19358 0.1963 -0.18143 0.18426 C -0.17813 0.17755 -0.1757 0.1706 -0.17101 0.16482 C -0.16441 0.14653 -0.15625 0.12871 -0.14879 0.11111 C -0.14514 0.09861 -0.14167 0.08843 -0.1375 0.07685 C -0.12917 0.03449 -0.12327 -0.00903 -0.1198 -0.05278 C -0.11719 -0.06921 -0.11528 -0.10162 -0.11771 -0.11829 C -0.11858 -0.12569 -0.12084 -0.13333 -0.12153 -0.14051 C -0.12275 -0.15 -0.1224 -0.15926 -0.12483 -0.16829 C -0.12448 -0.17199 -0.12448 -0.17407 -0.12518 -0.17824 C -0.1257 -0.18217 -0.12657 -0.19004 -0.12674 -0.18981 C -0.12553 -0.20208 -0.12709 -0.2162 -0.12709 -0.22893 C -0.12709 -0.23704 -0.1257 -0.24375 -0.12778 -0.25139 C -0.12726 -0.25741 -0.12709 -0.26227 -0.12743 -0.26782 C -0.12709 -0.2706 -0.12657 -0.27361 -0.12657 -0.27592 C -0.12657 -0.27731 -0.12848 -0.27824 -0.12865 -0.27963 C -0.12865 -0.28426 -0.12761 -0.28866 -0.12778 -0.29305 C -0.11841 -0.29583 -0.12639 -0.29051 -0.12327 -0.28611 C -0.12257 -0.28426 -0.12084 -0.28356 -0.11962 -0.28287 C -0.1066 -0.2831 -0.1125 -0.28356 -0.10191 -0.28125 C -0.09393 -0.28125 -0.08733 -0.27893 -0.07987 -0.27685 C -0.0441 -0.26157 -0.01823 -0.25162 0.01336 -0.23379 C 0.02187 -0.22754 0.01354 -0.23356 0.02968 -0.225 C 0.04392 -0.21667 0.05763 -0.20717 0.07204 -0.19954 C 0.07812 -0.19329 0.08437 -0.1875 0.09097 -0.18241 C 0.09444 -0.17917 0.0967 -0.17569 0.10017 -0.17268 C 0.10382 -0.16435 0.09878 -0.17546 0.10538 -0.16528 C 0.10642 -0.16389 0.10677 -0.1618 0.10763 -0.16018 C 0.10833 -0.15879 0.1092 -0.15787 0.11024 -0.15625 C 0.11354 -0.14398 0.10902 -0.15949 0.11423 -0.14792 C 0.11614 -0.14352 0.11632 -0.13727 0.11736 -0.13264 C 0.1177 -0.12708 0.11753 -0.12245 0.11736 -0.11736 C 0.11562 -0.1118 0.11423 -0.10555 0.1125 -0.1 C 0.10972 -0.0919 0.09826 -0.08565 0.09201 -0.08148 C 0.09149 -0.08032 0.09114 -0.07917 0.09045 -0.07847 C 0.08854 -0.07592 0.08593 -0.07477 0.08454 -0.07222 C 0.07864 -0.06204 0.07222 -0.05185 0.06632 -0.0419 C 0.06458 -0.0331 0.06267 -0.02477 0.0618 -0.0162 C 0.06145 -0.01319 0.06354 -0.00903 0.06527 -0.00741 C 0.06979 -0.00231 0.07725 0.00371 0.08229 0.00764 C 0.09132 0.02037 0.09635 0.03889 0.09687 0.05486 C 0.09392 0.06505 0.09375 0.0713 0.0875 0.07755 C 0.0835 0.08542 0.07656 0.09329 0.06944 0.09537 C 0.06458 0.10046 0.05434 0.10695 0.04826 0.10926 C 0.04184 0.11574 0.03125 0.12431 0.02708 0.13287 C 0.02447 0.13727 0.02257 0.14121 0.01961 0.14514 C 0.01597 0.15324 0.01319 0.16158 0.01041 0.17037 C 0.00954 0.18218 0.00989 0.18496 0.01059 0.19537 C 0.00937 0.20533 0.00763 0.21621 0.01059 0.22616 C 0.01024 0.23472 0.01163 0.24213 0.01302 0.2507 C 0.01423 0.25648 0.01267 0.25857 0.01579 0.26412 C 0.01527 0.27269 0.01632 0.28357 0.0184 0.2919 C 0.01857 0.30208 0.01944 0.31181 0.021 0.32199 C 0.021 0.32384 0.02083 0.3257 0.021 0.32732 C 0.02083 0.32917 0.02187 0.33056 0.02204 0.33218 C 0.02274 0.3382 0.0217 0.34306 0.02274 0.34931 C 0.02204 0.35417 0.02118 0.3588 0.02048 0.36366 C 0.02048 0.36644 0.02118 0.37199 0.02118 0.37222 C 0.01875 0.38912 0.01562 0.40556 0.00694 0.41945 C 0.00486 0.42454 0.00347 0.42801 -0.00035 0.43148 C -0.00591 0.4419 -0.01546 0.45278 -0.02466 0.4581 C -0.03108 0.46621 -0.04688 0.47732 -0.05591 0.48125 C -0.06459 0.49283 -0.05348 0.47986 -0.06407 0.48681 C -0.07431 0.49306 -0.05938 0.48935 -0.07223 0.49144 L -0.08473 0.50185 C -0.08473 0.50208 -0.08473 0.50185 -0.08473 0.50208 C -0.09184 0.50949 -0.08803 0.50764 -0.09532 0.5088 C -0.11372 0.52755 -0.14011 0.52176 -0.1625 0.52408 C -0.21059 0.50301 -0.19323 0.51088 -0.21997 0.49375 C -0.22743 0.48634 -0.23386 0.47523 -0.24132 0.46852 C -0.26702 0.43079 -0.29375 0.39445 -0.31337 0.35093 C -0.32032 0.33611 -0.32639 0.32153 -0.33316 0.30695 C -0.33646 0.29954 -0.33959 0.2882 -0.34497 0.2838 C -0.35348 0.27477 -0.3625 0.28171 -0.37153 0.28056 C -0.37882 0.28287 -0.3875 0.28333 -0.39532 0.28333 C -0.4007 0.28519 -0.404 0.28565 -0.41007 0.28426 C -0.42535 0.28472 -0.4257 0.2669 -0.42952 0.25301 C -0.43368 0.23958 -0.43421 0.225 -0.43733 0.21111 C -0.4408 0.19699 -0.44323 0.1838 -0.44636 0.16991 C -0.44671 0.16389 -0.44862 0.15972 -0.44966 0.15463 C -0.45261 0.13704 -0.45365 0.11621 -0.46146 0.1 C -0.46146 0.09283 -0.46389 0.0838 -0.46528 0.07639 C -0.46459 0.06921 -0.46493 0.06458 -0.46563 0.05833 C -0.46511 0.04653 -0.46459 0.03519 -0.46372 0.02431 C -0.46007 0.01273 -0.46007 0.00833 -0.45 0.00857 C -0.44445 0.00278 -0.4415 0.00463 -0.43334 0.00556 C -0.43178 0.00579 -0.42882 0.00602 -0.42882 0.00625 C -0.42153 0.00486 -0.41459 0.00324 -0.4073 0.00208 C -0.39184 -0.0081 -0.41823 0.00903 -0.3974 -0.00208 C -0.38855 -0.00671 -0.38212 -0.01643 -0.37726 -0.02616 C -0.37535 -0.04074 -0.37466 -0.05764 -0.37553 -0.07268 C -0.37587 -0.07639 -0.37622 -0.08333 -0.37709 -0.08704 C -0.37778 -0.09051 -0.37969 -0.09653 -0.37969 -0.09629 C -0.37848 -0.11296 -0.37205 -0.13241 -0.36893 -0.14815 C -0.35643 -0.17963 -0.33855 -0.20717 -0.32466 -0.23842 C -0.32362 -0.24259 -0.3224 -0.24676 -0.32084 -0.25092 C -0.3191 -0.25532 -0.31546 -0.26412 -0.31563 -0.26366 C -0.31285 -0.27847 -0.30868 -0.30023 -0.30973 -0.31551 C -0.30816 -0.32685 -0.30712 -0.33981 -0.30747 -0.35116 C -0.30643 -0.35347 -0.30678 -0.35787 -0.30469 -0.35856 C -0.30278 -0.35879 -0.30087 -0.35486 -0.29896 -0.35324 C -0.29636 -0.35116 -0.28299 -0.34421 -0.2816 -0.34352 C -0.26129 -0.32917 -0.23889 -0.31921 -0.21789 -0.30694 C -0.20886 -0.2993 -0.19688 -0.29514 -0.18646 -0.28889 C -0.18091 -0.28704 -0.16858 -0.2831 -0.16858 -0.28287 " pathEditMode="relative" rAng="1003855" ptsTypes="fffffffffffffffffffffffffffffffffffffffffffffffffffffffffffffffffffffffffffffffffffffffffffffffffffffffffffffffffffffffffffffffffffffffffffffffffffFffffffffffffffffffffffffffffffffffffffffA">
                                      <p:cBhvr>
                                        <p:cTn id="9" dur="2000" fill="hold"/>
                                        <p:tgtEl>
                                          <p:spTgt spid="370697">
                                            <p:txEl>
                                              <p:pRg st="0" end="0"/>
                                            </p:txEl>
                                          </p:spTgt>
                                        </p:tgtEl>
                                        <p:attrNameLst>
                                          <p:attrName>ppt_x</p:attrName>
                                          <p:attrName>ppt_y</p:attrName>
                                        </p:attrNameLst>
                                      </p:cBhvr>
                                      <p:rCtr x="38750" y="-22500"/>
                                    </p:animMotion>
                                  </p:childTnLst>
                                </p:cTn>
                              </p:par>
                              <p:par>
                                <p:cTn id="10" presetID="21" presetClass="entr" presetSubtype="4" fill="hold" grpId="0" nodeType="withEffect">
                                  <p:stCondLst>
                                    <p:cond delay="0"/>
                                  </p:stCondLst>
                                  <p:childTnLst>
                                    <p:set>
                                      <p:cBhvr>
                                        <p:cTn id="11" dur="1" fill="hold">
                                          <p:stCondLst>
                                            <p:cond delay="0"/>
                                          </p:stCondLst>
                                        </p:cTn>
                                        <p:tgtEl>
                                          <p:spTgt spid="370698">
                                            <p:txEl>
                                              <p:pRg st="0" end="0"/>
                                            </p:txEl>
                                          </p:spTgt>
                                        </p:tgtEl>
                                        <p:attrNameLst>
                                          <p:attrName>style.visibility</p:attrName>
                                        </p:attrNameLst>
                                      </p:cBhvr>
                                      <p:to>
                                        <p:strVal val="visible"/>
                                      </p:to>
                                    </p:set>
                                    <p:animEffect transition="in" filter="wheel(4)">
                                      <p:cBhvr>
                                        <p:cTn id="12" dur="500"/>
                                        <p:tgtEl>
                                          <p:spTgt spid="370698">
                                            <p:txEl>
                                              <p:pRg st="0" end="0"/>
                                            </p:txEl>
                                          </p:spTgt>
                                        </p:tgtEl>
                                      </p:cBhvr>
                                    </p:animEffect>
                                  </p:childTnLst>
                                </p:cTn>
                              </p:par>
                              <p:par>
                                <p:cTn id="13" presetID="0" presetClass="path" presetSubtype="0" accel="50000" decel="50000" fill="hold" grpId="1" nodeType="withEffect">
                                  <p:stCondLst>
                                    <p:cond delay="0"/>
                                  </p:stCondLst>
                                  <p:childTnLst>
                                    <p:animMotion origin="layout" path="M -0.70903 0.26667 C -0.71129 0.25764 -0.7158 0.24954 -0.71945 0.24144 C -0.72066 0.23796 -0.72327 0.23496 -0.72379 0.23102 C -0.72587 0.21898 -0.72553 0.2088 -0.72657 0.19676 C -0.725 0.1831 -0.72917 0.16991 -0.72987 0.15625 C -0.73056 0.14491 -0.72969 0.1331 -0.73021 0.12176 C -0.73125 0.10046 -0.73108 0.12755 -0.73108 0.11158 C -0.73125 0.10695 -0.73073 0.10139 -0.73108 0.09676 C -0.73143 0.09468 -0.73247 0.09329 -0.73247 0.09144 C -0.73316 0.08681 -0.73334 0.08241 -0.73386 0.07708 C -0.73455 0.06783 -0.7323 0.0757 -0.73438 0.06458 C -0.73698 0.05093 -0.73855 0.03843 -0.73785 0.02408 C -0.73178 0.00116 -0.7323 -0.0081 -0.7198 -0.02106 C -0.71493 -0.02616 -0.71303 -0.02847 -0.70678 -0.0287 C -0.69671 -0.03194 -0.69671 -0.03148 -0.68473 -0.02801 C -0.68351 -0.02731 -0.68247 -0.02569 -0.68091 -0.02523 C -0.66737 -0.01967 -0.67171 -0.02199 -0.66684 -0.03912 C -0.66407 -0.05324 -0.65816 -0.075 -0.65938 -0.09143 C -0.65816 -0.10949 -0.65643 -0.13333 -0.65973 -0.15162 C -0.65938 -0.16065 -0.65973 -0.1794 -0.66285 -0.1875 C -0.66337 -0.19444 -0.6632 -0.20116 -0.66528 -0.20787 C -0.66493 -0.21597 -0.66563 -0.22338 -0.66789 -0.23102 C -0.66737 -0.24398 -0.66962 -0.25648 -0.66858 -0.26898 C -0.66789 -0.27569 -0.66632 -0.28889 -0.6665 -0.28866 C -0.65973 -0.31065 -0.65209 -0.33241 -0.63733 -0.34676 C -0.63247 -0.35185 -0.62882 -0.35625 -0.62223 -0.35879 C -0.61841 -0.36273 -0.61667 -0.36342 -0.61198 -0.36435 C -0.60625 -0.36782 -0.60521 -0.36759 -0.59914 -0.36366 C -0.59497 -0.35926 -0.58959 -0.35254 -0.58577 -0.34699 C -0.58282 -0.35301 -0.57813 -0.35417 -0.57327 -0.35741 C -0.56928 -0.36018 -0.56719 -0.3625 -0.56268 -0.36435 C -0.55921 -0.36736 -0.55608 -0.36944 -0.55191 -0.37106 C -0.54549 -0.37685 -0.53768 -0.38032 -0.53073 -0.38472 C -0.52605 -0.3875 -0.52466 -0.39143 -0.51893 -0.3912 C -0.51459 -0.3993 -0.50261 -0.40162 -0.4948 -0.40648 C -0.48976 -0.40208 -0.49011 -0.39491 -0.48629 -0.38912 C -0.48386 -0.38148 -0.47934 -0.37592 -0.47709 -0.36875 C -0.47344 -0.35926 -0.47743 -0.36551 -0.47257 -0.35879 C -0.47084 -0.35278 -0.46962 -0.35 -0.46632 -0.34514 C -0.46337 -0.33333 -0.46007 -0.32199 -0.45816 -0.31018 C -0.45747 -0.30486 -0.45469 -0.30046 -0.45348 -0.29583 C -0.45226 -0.29097 -0.44948 -0.27454 -0.44653 -0.27037 C -0.44584 -0.25995 -0.44306 -0.26157 -0.43941 -0.25231 C -0.43282 -0.23634 -0.43924 -0.24815 -0.42934 -0.23171 C -0.42674 -0.22731 -0.42865 -0.2287 -0.42674 -0.22384 C -0.42379 -0.21782 -0.42136 -0.2118 -0.41771 -0.20764 C -0.4158 -0.19629 -0.41823 -0.20625 -0.41112 -0.19398 C -0.40747 -0.18704 -0.40504 -0.18079 -0.39966 -0.17546 C -0.39375 -0.17708 -0.39254 -0.18217 -0.38976 -0.18819 C -0.38872 -0.19028 -0.38594 -0.19514 -0.38594 -0.19491 C -0.37535 -0.22338 -0.37327 -0.25278 -0.37414 -0.28449 C -0.37344 -0.2868 -0.36997 -0.30254 -0.36563 -0.30486 C -0.35556 -0.31134 -0.34549 -0.31829 -0.33334 -0.31713 C -0.33004 -0.31504 -0.32657 -0.31435 -0.32327 -0.31157 C -0.32171 -0.31018 -0.32118 -0.30787 -0.31997 -0.30602 C -0.31389 -0.29884 -0.30625 -0.29167 -0.29931 -0.28518 C -0.28577 -0.27245 -0.26823 -0.26551 -0.25278 -0.25856 C -0.2507 -0.25671 -0.24827 -0.25486 -0.24618 -0.25301 C -0.24341 -0.25092 -0.23733 -0.24653 -0.23733 -0.24629 C -0.23056 -0.23819 -0.22188 -0.23565 -0.21268 -0.23403 C -0.20712 -0.2375 -0.20209 -0.2419 -0.19618 -0.2456 C -0.19063 -0.25648 -0.18195 -0.26088 -0.17136 -0.26018 C -0.15243 -0.25162 -0.13473 -0.24004 -0.11667 -0.23055 C -0.11268 -0.22662 -0.10921 -0.22361 -0.10625 -0.21921 C -0.104 -0.21018 -0.10174 -0.20486 -0.09792 -0.19676 C -0.09705 -0.19352 -0.09671 -0.19028 -0.09532 -0.18727 C -0.09445 -0.18379 -0.09375 -0.18079 -0.09271 -0.17801 C -0.09237 -0.17639 -0.0915 -0.17315 -0.0915 -0.17315 C -0.0915 -0.17153 -0.09167 -0.17014 -0.09132 -0.16898 C -0.09115 -0.1669 -0.09063 -0.16504 -0.09046 -0.16319 C -0.09046 -0.16042 -0.09115 -0.15741 -0.09132 -0.15486 C -0.09115 -0.15324 -0.09115 -0.15208 -0.09098 -0.15092 C -0.09966 -0.11782 -0.11181 -0.08796 -0.1224 -0.05625 C -0.12605 -0.04375 -0.12969 -0.03472 -0.13351 -0.02361 C -0.13507 -0.01551 -0.13698 -0.00694 -0.13768 0.00139 C -0.13855 0.00533 -0.1382 0.01366 -0.1382 0.01389 C -0.14063 0.03009 -0.14428 0.04908 -0.14323 0.06597 C -0.14358 0.07431 -0.14428 0.08472 -0.14237 0.09306 C -0.14271 0.10324 -0.14341 0.11389 -0.14393 0.12408 C -0.14671 0.14722 -0.1474 0.17662 -0.1625 0.19167 C -0.16528 0.19722 -0.16702 0.20093 -0.17101 0.20509 C -0.175 0.21458 -0.18056 0.22292 -0.18507 0.23264 C -0.18803 0.23912 -0.19063 0.24537 -0.19393 0.25116 C -0.1974 0.25695 -0.19966 0.26482 -0.20573 0.26435 C -0.20712 0.2588 -0.20678 0.25347 -0.20678 0.24769 C -0.20191 0.23033 -0.19358 0.1963 -0.18143 0.18426 C -0.17813 0.17755 -0.1757 0.1706 -0.17101 0.16482 C -0.16441 0.14653 -0.15625 0.12871 -0.14879 0.11111 C -0.14514 0.09861 -0.14167 0.08843 -0.1375 0.07685 C -0.12917 0.03449 -0.12327 -0.00903 -0.1198 -0.05278 C -0.11719 -0.06921 -0.11528 -0.10162 -0.11771 -0.11829 C -0.11858 -0.12569 -0.12084 -0.13333 -0.12153 -0.14051 C -0.12275 -0.15 -0.1224 -0.15926 -0.12483 -0.16829 C -0.12448 -0.17199 -0.12448 -0.17407 -0.12518 -0.17824 C -0.1257 -0.18217 -0.12657 -0.19004 -0.12674 -0.18981 C -0.12553 -0.20208 -0.12709 -0.2162 -0.12709 -0.22893 C -0.12709 -0.23704 -0.1257 -0.24375 -0.12778 -0.25139 C -0.12726 -0.25741 -0.12709 -0.26227 -0.12743 -0.26782 C -0.12709 -0.2706 -0.12657 -0.27361 -0.12657 -0.27592 C -0.12657 -0.27731 -0.12848 -0.27824 -0.12865 -0.27963 C -0.12865 -0.28426 -0.12761 -0.28866 -0.12778 -0.29305 C -0.11841 -0.29583 -0.12639 -0.29051 -0.12327 -0.28611 C -0.12257 -0.28426 -0.12084 -0.28356 -0.11962 -0.28287 C -0.1066 -0.2831 -0.1125 -0.28356 -0.10191 -0.28125 C -0.09393 -0.28125 -0.08733 -0.27893 -0.07987 -0.27685 C -0.0441 -0.26157 -0.01823 -0.25162 0.01336 -0.23379 C 0.02187 -0.22754 0.01354 -0.23356 0.02968 -0.225 C 0.04392 -0.21667 0.05763 -0.20717 0.07204 -0.19954 C 0.07812 -0.19329 0.08437 -0.1875 0.09097 -0.18241 C 0.09444 -0.17917 0.0967 -0.17569 0.10017 -0.17268 C 0.10382 -0.16435 0.09878 -0.17546 0.10538 -0.16528 C 0.10642 -0.16389 0.10677 -0.1618 0.10763 -0.16018 C 0.10833 -0.15879 0.1092 -0.15787 0.11024 -0.15625 C 0.11354 -0.14398 0.10902 -0.15949 0.11423 -0.14792 C 0.11614 -0.14352 0.11632 -0.13727 0.11736 -0.13264 C 0.1177 -0.12708 0.11753 -0.12245 0.11736 -0.11736 C 0.11562 -0.1118 0.11423 -0.10555 0.1125 -0.1 C 0.10972 -0.0919 0.09826 -0.08565 0.09201 -0.08148 C 0.09149 -0.08032 0.09114 -0.07917 0.09045 -0.07847 C 0.08854 -0.07592 0.08593 -0.07477 0.08454 -0.07222 C 0.07864 -0.06204 0.07222 -0.05185 0.06632 -0.0419 C 0.06458 -0.0331 0.06267 -0.02477 0.0618 -0.0162 C 0.06145 -0.01319 0.06354 -0.00903 0.06527 -0.00741 C 0.06979 -0.00231 0.07725 0.00371 0.08229 0.00764 C 0.09132 0.02037 0.09635 0.03889 0.09687 0.05486 C 0.09392 0.06505 0.09375 0.0713 0.0875 0.07755 C 0.0835 0.08542 0.07656 0.09329 0.06944 0.09537 C 0.06458 0.10046 0.05434 0.10695 0.04826 0.10926 C 0.04184 0.11574 0.03125 0.12431 0.02708 0.13287 C 0.02447 0.13727 0.02257 0.14121 0.01961 0.14514 C 0.01597 0.15324 0.01319 0.16158 0.01041 0.17037 C 0.00954 0.18218 0.00989 0.18496 0.01059 0.19537 C 0.00937 0.20533 0.00763 0.21621 0.01059 0.22616 C 0.01024 0.23472 0.01163 0.24213 0.01302 0.2507 C 0.01423 0.25648 0.01267 0.25857 0.01579 0.26412 C 0.01527 0.27269 0.01632 0.28357 0.0184 0.2919 C 0.01857 0.30208 0.01944 0.31181 0.021 0.32199 C 0.021 0.32384 0.02083 0.3257 0.021 0.32732 C 0.02083 0.32917 0.02187 0.33056 0.02204 0.33218 C 0.02274 0.3382 0.0217 0.34306 0.02274 0.34931 C 0.02204 0.35417 0.02118 0.3588 0.02048 0.36366 C 0.02048 0.36644 0.02118 0.37199 0.02118 0.37222 C 0.01875 0.38912 0.01562 0.40556 0.00694 0.41945 C 0.00486 0.42454 0.00347 0.42801 -0.00035 0.43148 C -0.00591 0.4419 -0.01546 0.45278 -0.02466 0.4581 C -0.03108 0.46621 -0.04688 0.47732 -0.05591 0.48125 C -0.06459 0.49283 -0.05348 0.47986 -0.06407 0.48681 C -0.07431 0.49306 -0.05938 0.48935 -0.07223 0.49144 L -0.08473 0.50185 C -0.08473 0.50208 -0.08473 0.50185 -0.08473 0.50208 C -0.09184 0.50949 -0.08803 0.50764 -0.09532 0.5088 C -0.11372 0.52755 -0.14011 0.52176 -0.1625 0.52408 C -0.21059 0.50301 -0.19323 0.51088 -0.21997 0.49375 C -0.22743 0.48634 -0.23386 0.47523 -0.24132 0.46852 C -0.26702 0.43079 -0.29375 0.39445 -0.31337 0.35093 C -0.32032 0.33611 -0.32639 0.32153 -0.33316 0.30695 C -0.33646 0.29954 -0.33959 0.2882 -0.34497 0.2838 C -0.35348 0.27477 -0.3625 0.28171 -0.37153 0.28056 C -0.37882 0.28287 -0.3875 0.28333 -0.39532 0.28333 C -0.4007 0.28519 -0.404 0.28565 -0.41007 0.28426 C -0.42535 0.28472 -0.4257 0.2669 -0.42952 0.25301 C -0.43368 0.23958 -0.43421 0.225 -0.43733 0.21111 C -0.4408 0.19699 -0.44323 0.1838 -0.44636 0.16991 C -0.44671 0.16389 -0.44862 0.15972 -0.44966 0.15463 C -0.45261 0.13704 -0.45365 0.11621 -0.46146 0.1 C -0.46146 0.09283 -0.46389 0.0838 -0.46528 0.07639 C -0.46459 0.06921 -0.46493 0.06458 -0.46563 0.05833 C -0.46511 0.04653 -0.46459 0.03519 -0.46372 0.02431 C -0.46007 0.01273 -0.46007 0.00833 -0.45 0.00857 C -0.44445 0.00278 -0.4415 0.00463 -0.43334 0.00556 C -0.43178 0.00579 -0.42882 0.00602 -0.42882 0.00625 C -0.42153 0.00486 -0.41459 0.00324 -0.4073 0.00208 C -0.39184 -0.0081 -0.41823 0.00903 -0.3974 -0.00208 C -0.38855 -0.00671 -0.38212 -0.01643 -0.37726 -0.02616 C -0.37535 -0.04074 -0.37466 -0.05764 -0.37553 -0.07268 C -0.37587 -0.07639 -0.37622 -0.08333 -0.37709 -0.08704 C -0.37778 -0.09051 -0.37969 -0.09653 -0.37969 -0.09629 C -0.37848 -0.11296 -0.37205 -0.13241 -0.36893 -0.14815 C -0.35643 -0.17963 -0.33855 -0.20717 -0.32466 -0.23842 C -0.32362 -0.24259 -0.3224 -0.24676 -0.32084 -0.25092 C -0.3191 -0.25532 -0.31546 -0.26412 -0.31563 -0.26366 C -0.31285 -0.27847 -0.30868 -0.30023 -0.30973 -0.31551 C -0.30816 -0.32685 -0.30712 -0.33981 -0.30747 -0.35116 C -0.30643 -0.35347 -0.30678 -0.35787 -0.30469 -0.35856 C -0.30278 -0.35879 -0.30087 -0.35486 -0.29896 -0.35324 C -0.29636 -0.35116 -0.28299 -0.34421 -0.2816 -0.34352 C -0.26129 -0.32917 -0.23889 -0.31921 -0.21789 -0.30694 C -0.20886 -0.2993 -0.19688 -0.29514 -0.18646 -0.28889 C -0.18091 -0.28704 -0.16858 -0.2831 -0.16858 -0.28287 " pathEditMode="relative" rAng="1003855" ptsTypes="fffffffffffffffffffffffffffffffffffffffffffffffffffffffffffffffffffffffffffffffffffffffffffffffffffffffffffffffffffffffffffffffffffffffffffffffffffFffffffffffffffffffffffffffffffffffffffffA">
                                      <p:cBhvr>
                                        <p:cTn id="14" dur="2000" fill="hold"/>
                                        <p:tgtEl>
                                          <p:spTgt spid="370698">
                                            <p:txEl>
                                              <p:pRg st="0" end="0"/>
                                            </p:txEl>
                                          </p:spTgt>
                                        </p:tgtEl>
                                        <p:attrNameLst>
                                          <p:attrName>ppt_x</p:attrName>
                                          <p:attrName>ppt_y</p:attrName>
                                        </p:attrNameLst>
                                      </p:cBhvr>
                                      <p:rCtr x="38750" y="-2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7" grpId="0" build="allAtOnce"/>
      <p:bldP spid="370697" grpId="1" build="allAtOnce"/>
      <p:bldP spid="370698" grpId="0" build="allAtOnce"/>
      <p:bldP spid="370698"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p:cNvPicPr>
            <a:picLocks noChangeAspect="1" noChangeArrowheads="1"/>
          </p:cNvPicPr>
          <p:nvPr/>
        </p:nvPicPr>
        <p:blipFill>
          <a:blip r:embed="rId3" cstate="print">
            <a:lum bright="-10000" contrast="40000"/>
          </a:blip>
          <a:srcRect l="7547"/>
          <a:stretch>
            <a:fillRect/>
          </a:stretch>
        </p:blipFill>
        <p:spPr bwMode="auto">
          <a:xfrm>
            <a:off x="1771127" y="1123864"/>
            <a:ext cx="5433483" cy="5357826"/>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4" name="AutoShape 10"/>
          <p:cNvSpPr>
            <a:spLocks/>
          </p:cNvSpPr>
          <p:nvPr/>
        </p:nvSpPr>
        <p:spPr bwMode="auto">
          <a:xfrm flipH="1">
            <a:off x="2494543" y="5805264"/>
            <a:ext cx="2365268" cy="762000"/>
          </a:xfrm>
          <a:prstGeom prst="callout2">
            <a:avLst>
              <a:gd name="adj1" fmla="val -72701"/>
              <a:gd name="adj2" fmla="val 8044"/>
              <a:gd name="adj3" fmla="val 2918"/>
              <a:gd name="adj4" fmla="val 30983"/>
              <a:gd name="adj5" fmla="val -245813"/>
              <a:gd name="adj6" fmla="val 10367"/>
            </a:avLst>
          </a:prstGeom>
          <a:noFill/>
          <a:ln w="38100">
            <a:solidFill>
              <a:srgbClr val="FF0000"/>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algn="ctr"/>
            <a:r>
              <a:rPr lang="en-US" sz="3200" b="1" dirty="0">
                <a:solidFill>
                  <a:prstClr val="black"/>
                </a:solidFill>
                <a:latin typeface="Calibri"/>
              </a:rPr>
              <a:t>Brainstem</a:t>
            </a:r>
            <a:endParaRPr lang="en-US" sz="3200" b="1" dirty="0">
              <a:solidFill>
                <a:srgbClr val="FF0000"/>
              </a:solidFill>
              <a:latin typeface="Calibri"/>
            </a:endParaRPr>
          </a:p>
        </p:txBody>
      </p:sp>
      <p:sp>
        <p:nvSpPr>
          <p:cNvPr id="5" name="AutoShape 10"/>
          <p:cNvSpPr>
            <a:spLocks/>
          </p:cNvSpPr>
          <p:nvPr/>
        </p:nvSpPr>
        <p:spPr bwMode="auto">
          <a:xfrm>
            <a:off x="7014707" y="5517232"/>
            <a:ext cx="2636635" cy="878916"/>
          </a:xfrm>
          <a:prstGeom prst="callout2">
            <a:avLst>
              <a:gd name="adj1" fmla="val 45646"/>
              <a:gd name="adj2" fmla="val 1808"/>
              <a:gd name="adj3" fmla="val 47752"/>
              <a:gd name="adj4" fmla="val -21270"/>
              <a:gd name="adj5" fmla="val 62476"/>
              <a:gd name="adj6" fmla="val -82851"/>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r>
              <a:rPr lang="en-US" sz="3200" b="1" dirty="0">
                <a:solidFill>
                  <a:prstClr val="black"/>
                </a:solidFill>
                <a:latin typeface="Calibri"/>
              </a:rPr>
              <a:t>spinal cord </a:t>
            </a:r>
            <a:endParaRPr lang="en-US" sz="3200" b="1" dirty="0">
              <a:solidFill>
                <a:srgbClr val="FF0000"/>
              </a:solidFill>
              <a:latin typeface="Calibri"/>
            </a:endParaRPr>
          </a:p>
        </p:txBody>
      </p:sp>
      <p:sp>
        <p:nvSpPr>
          <p:cNvPr id="6" name="AutoShape 10"/>
          <p:cNvSpPr>
            <a:spLocks/>
          </p:cNvSpPr>
          <p:nvPr/>
        </p:nvSpPr>
        <p:spPr bwMode="auto">
          <a:xfrm>
            <a:off x="7086537" y="1556792"/>
            <a:ext cx="2764943" cy="844578"/>
          </a:xfrm>
          <a:prstGeom prst="callout2">
            <a:avLst>
              <a:gd name="adj1" fmla="val 87029"/>
              <a:gd name="adj2" fmla="val -81892"/>
              <a:gd name="adj3" fmla="val 46689"/>
              <a:gd name="adj4" fmla="val 5405"/>
              <a:gd name="adj5" fmla="val 218512"/>
              <a:gd name="adj6" fmla="val -86566"/>
            </a:avLst>
          </a:prstGeom>
          <a:noFill/>
          <a:ln w="38100">
            <a:solidFill>
              <a:srgbClr val="FF0000"/>
            </a:solidFill>
            <a:miter lim="800000"/>
            <a:headEnd type="triangle" w="med" len="med"/>
            <a:tailEnd type="triangle" w="med" len="med"/>
          </a:ln>
          <a:effectLst>
            <a:outerShdw blurRad="50800" dist="38100" dir="8100000" algn="tr" rotWithShape="0">
              <a:prstClr val="black">
                <a:alpha val="40000"/>
              </a:prstClr>
            </a:outerShdw>
          </a:effectLst>
        </p:spPr>
        <p:txBody>
          <a:bodyPr/>
          <a:lstStyle/>
          <a:p>
            <a:r>
              <a:rPr lang="en-US" sz="3200" b="1" dirty="0">
                <a:solidFill>
                  <a:srgbClr val="D60093"/>
                </a:solidFill>
                <a:latin typeface="Calibri"/>
              </a:rPr>
              <a:t>expanded forebrain </a:t>
            </a:r>
          </a:p>
        </p:txBody>
      </p:sp>
      <p:sp>
        <p:nvSpPr>
          <p:cNvPr id="7" name="Rectangle 2"/>
          <p:cNvSpPr txBox="1">
            <a:spLocks noChangeArrowheads="1"/>
          </p:cNvSpPr>
          <p:nvPr/>
        </p:nvSpPr>
        <p:spPr bwMode="auto">
          <a:xfrm>
            <a:off x="1699298" y="0"/>
            <a:ext cx="8691413" cy="1368152"/>
          </a:xfrm>
          <a:prstGeom prst="rect">
            <a:avLst/>
          </a:prstGeom>
          <a:noFill/>
          <a:ln w="9525">
            <a:noFill/>
            <a:miter lim="800000"/>
            <a:headEnd/>
            <a:tailEnd/>
          </a:ln>
          <a:effectLst>
            <a:outerShdw blurRad="50800" dist="38100" dir="8100000" algn="tr" rotWithShape="0">
              <a:prstClr val="black">
                <a:alpha val="40000"/>
              </a:prstClr>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dirty="0" smtClean="0">
                <a:solidFill>
                  <a:prstClr val="black"/>
                </a:solidFill>
                <a:latin typeface="Calibri"/>
              </a:rPr>
              <a:t>Brain stem connects </a:t>
            </a:r>
            <a:r>
              <a:rPr lang="en-US" sz="3200" dirty="0">
                <a:solidFill>
                  <a:prstClr val="black"/>
                </a:solidFill>
                <a:latin typeface="Calibri"/>
              </a:rPr>
              <a:t>the narrow spinal cord with the expanded forebrain </a:t>
            </a:r>
            <a:endParaRPr lang="en-US" altLang="zh-CN" sz="3200" b="1" dirty="0">
              <a:ln w="11430"/>
              <a:solidFill>
                <a:srgbClr val="0000FF"/>
              </a:solidFill>
              <a:latin typeface="Calibri"/>
              <a:ea typeface="SimSun" pitchFamily="2" charset="-122"/>
            </a:endParaRPr>
          </a:p>
        </p:txBody>
      </p:sp>
      <p:sp>
        <p:nvSpPr>
          <p:cNvPr id="8" name="AutoShape 10"/>
          <p:cNvSpPr>
            <a:spLocks/>
          </p:cNvSpPr>
          <p:nvPr/>
        </p:nvSpPr>
        <p:spPr bwMode="auto">
          <a:xfrm>
            <a:off x="7091654" y="4725144"/>
            <a:ext cx="2365268" cy="762000"/>
          </a:xfrm>
          <a:prstGeom prst="callout2">
            <a:avLst>
              <a:gd name="adj1" fmla="val 31296"/>
              <a:gd name="adj2" fmla="val 7176"/>
              <a:gd name="adj3" fmla="val 29815"/>
              <a:gd name="adj4" fmla="val -18884"/>
              <a:gd name="adj5" fmla="val -30091"/>
              <a:gd name="adj6" fmla="val -65213"/>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3200" b="1" dirty="0">
                <a:solidFill>
                  <a:srgbClr val="FF0000"/>
                </a:solidFill>
                <a:latin typeface="Calibri"/>
              </a:rPr>
              <a:t>cerebellum</a:t>
            </a:r>
          </a:p>
        </p:txBody>
      </p:sp>
      <p:sp>
        <p:nvSpPr>
          <p:cNvPr id="9" name="TextBox 8"/>
          <p:cNvSpPr txBox="1"/>
          <p:nvPr/>
        </p:nvSpPr>
        <p:spPr>
          <a:xfrm>
            <a:off x="7014707" y="2924946"/>
            <a:ext cx="3267752" cy="769441"/>
          </a:xfrm>
          <a:prstGeom prst="rect">
            <a:avLst/>
          </a:prstGeom>
          <a:noFill/>
          <a:effectLst>
            <a:outerShdw blurRad="50800" dist="38100" dir="8100000" algn="tr" rotWithShape="0">
              <a:prstClr val="black">
                <a:alpha val="40000"/>
              </a:prstClr>
            </a:outerShdw>
          </a:effectLst>
        </p:spPr>
        <p:txBody>
          <a:bodyPr wrap="square" rtlCol="1">
            <a:spAutoFit/>
          </a:bodyPr>
          <a:lstStyle/>
          <a:p>
            <a:pPr algn="ctr">
              <a:defRPr/>
            </a:pPr>
            <a:r>
              <a:rPr lang="en-US" sz="4400" b="1" dirty="0">
                <a:solidFill>
                  <a:srgbClr val="0000FF"/>
                </a:solidFill>
                <a:latin typeface="Calibri"/>
              </a:rPr>
              <a:t>Brainstem</a:t>
            </a:r>
          </a:p>
        </p:txBody>
      </p:sp>
      <p:sp>
        <p:nvSpPr>
          <p:cNvPr id="10" name="AutoShape 10"/>
          <p:cNvSpPr>
            <a:spLocks/>
          </p:cNvSpPr>
          <p:nvPr/>
        </p:nvSpPr>
        <p:spPr bwMode="auto">
          <a:xfrm>
            <a:off x="7166730" y="4005064"/>
            <a:ext cx="2636635" cy="878916"/>
          </a:xfrm>
          <a:prstGeom prst="callout2">
            <a:avLst>
              <a:gd name="adj1" fmla="val 39276"/>
              <a:gd name="adj2" fmla="val 3220"/>
              <a:gd name="adj3" fmla="val -13821"/>
              <a:gd name="adj4" fmla="val -52335"/>
              <a:gd name="adj5" fmla="val 60353"/>
              <a:gd name="adj6" fmla="val -80733"/>
            </a:avLst>
          </a:prstGeom>
          <a:noFill/>
          <a:ln w="38100">
            <a:solidFill>
              <a:srgbClr val="99FF66"/>
            </a:solidFill>
            <a:miter lim="800000"/>
            <a:headEnd/>
            <a:tailEnd type="triangle" w="med" len="med"/>
          </a:ln>
          <a:effectLst>
            <a:outerShdw blurRad="50800" dist="38100" dir="8100000" algn="tr" rotWithShape="0">
              <a:prstClr val="black">
                <a:alpha val="40000"/>
              </a:prstClr>
            </a:outerShdw>
          </a:effectLst>
        </p:spPr>
        <p:txBody>
          <a:bodyPr/>
          <a:lstStyle/>
          <a:p>
            <a:r>
              <a:rPr lang="en-US" sz="3200" b="1" dirty="0">
                <a:solidFill>
                  <a:prstClr val="black"/>
                </a:solidFill>
                <a:latin typeface="Calibri"/>
              </a:rPr>
              <a:t>4</a:t>
            </a:r>
            <a:r>
              <a:rPr lang="en-US" sz="3200" b="1" baseline="30000" dirty="0">
                <a:solidFill>
                  <a:prstClr val="black"/>
                </a:solidFill>
                <a:latin typeface="Calibri"/>
              </a:rPr>
              <a:t>th</a:t>
            </a:r>
            <a:r>
              <a:rPr lang="en-US" sz="3200" b="1" dirty="0">
                <a:solidFill>
                  <a:prstClr val="black"/>
                </a:solidFill>
                <a:latin typeface="Calibri"/>
              </a:rPr>
              <a:t> ventricle</a:t>
            </a:r>
            <a:endParaRPr lang="en-US" sz="3200" b="1" dirty="0">
              <a:solidFill>
                <a:srgbClr val="FF0000"/>
              </a:solidFill>
              <a:latin typeface="Calibri"/>
            </a:endParaRPr>
          </a:p>
        </p:txBody>
      </p:sp>
    </p:spTree>
    <p:extLst>
      <p:ext uri="{BB962C8B-B14F-4D97-AF65-F5344CB8AC3E}">
        <p14:creationId xmlns:p14="http://schemas.microsoft.com/office/powerpoint/2010/main" val="519544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lum bright="-6000" contrast="18000"/>
          </a:blip>
          <a:srcRect l="18813" t="10945" r="29208" b="22278"/>
          <a:stretch>
            <a:fillRect/>
          </a:stretch>
        </p:blipFill>
        <p:spPr bwMode="auto">
          <a:xfrm>
            <a:off x="5235322" y="404664"/>
            <a:ext cx="5406286" cy="5221472"/>
          </a:xfrm>
          <a:prstGeom prst="rect">
            <a:avLst/>
          </a:prstGeom>
          <a:noFill/>
          <a:ln w="9525">
            <a:noFill/>
            <a:miter lim="800000"/>
            <a:headEnd/>
            <a:tailEnd/>
          </a:ln>
        </p:spPr>
      </p:pic>
      <p:sp>
        <p:nvSpPr>
          <p:cNvPr id="5" name="Rectangle 2"/>
          <p:cNvSpPr txBox="1">
            <a:spLocks noChangeArrowheads="1"/>
          </p:cNvSpPr>
          <p:nvPr/>
        </p:nvSpPr>
        <p:spPr bwMode="auto">
          <a:xfrm>
            <a:off x="365919" y="372616"/>
            <a:ext cx="4202203" cy="3208784"/>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dirty="0" smtClean="0">
                <a:solidFill>
                  <a:prstClr val="black"/>
                </a:solidFill>
                <a:latin typeface="Calibri"/>
              </a:rPr>
              <a:t>Brain stem occupies </a:t>
            </a:r>
            <a:r>
              <a:rPr lang="en-US" sz="3600" dirty="0">
                <a:solidFill>
                  <a:prstClr val="black"/>
                </a:solidFill>
                <a:latin typeface="Calibri"/>
              </a:rPr>
              <a:t>the posterior cranial fossa of the </a:t>
            </a:r>
            <a:r>
              <a:rPr lang="en-US" sz="3600" dirty="0" smtClean="0">
                <a:solidFill>
                  <a:prstClr val="black"/>
                </a:solidFill>
                <a:latin typeface="Calibri"/>
              </a:rPr>
              <a:t>skull &amp; separated from the cerebellum by the 4</a:t>
            </a:r>
            <a:r>
              <a:rPr lang="en-US" sz="3600" baseline="30000" dirty="0" smtClean="0">
                <a:solidFill>
                  <a:prstClr val="black"/>
                </a:solidFill>
                <a:latin typeface="Calibri"/>
              </a:rPr>
              <a:t>th</a:t>
            </a:r>
            <a:r>
              <a:rPr lang="en-US" sz="3600" dirty="0" smtClean="0">
                <a:solidFill>
                  <a:prstClr val="black"/>
                </a:solidFill>
                <a:latin typeface="Calibri"/>
              </a:rPr>
              <a:t> ventricle </a:t>
            </a:r>
            <a:endParaRPr lang="en-US" altLang="zh-CN" sz="3600" b="1" dirty="0">
              <a:ln w="11430"/>
              <a:solidFill>
                <a:srgbClr val="0000FF"/>
              </a:solidFill>
              <a:latin typeface="Calibri"/>
              <a:ea typeface="SimSun" pitchFamily="2" charset="-122"/>
            </a:endParaRPr>
          </a:p>
        </p:txBody>
      </p:sp>
      <p:sp>
        <p:nvSpPr>
          <p:cNvPr id="6" name="AutoShape 10"/>
          <p:cNvSpPr>
            <a:spLocks/>
          </p:cNvSpPr>
          <p:nvPr/>
        </p:nvSpPr>
        <p:spPr bwMode="auto">
          <a:xfrm flipH="1">
            <a:off x="4644322" y="3284984"/>
            <a:ext cx="2365268" cy="762000"/>
          </a:xfrm>
          <a:prstGeom prst="callout2">
            <a:avLst>
              <a:gd name="adj1" fmla="val 50888"/>
              <a:gd name="adj2" fmla="val 15046"/>
              <a:gd name="adj3" fmla="val -55899"/>
              <a:gd name="adj4" fmla="val -783"/>
              <a:gd name="adj5" fmla="val -80085"/>
              <a:gd name="adj6" fmla="val -10611"/>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3600" b="1" dirty="0">
                <a:solidFill>
                  <a:prstClr val="black"/>
                </a:solidFill>
                <a:latin typeface="Calibri"/>
              </a:rPr>
              <a:t>M</a:t>
            </a:r>
            <a:r>
              <a:rPr lang="en-US" sz="3600" b="1" dirty="0" smtClean="0">
                <a:solidFill>
                  <a:prstClr val="black"/>
                </a:solidFill>
                <a:latin typeface="Calibri"/>
              </a:rPr>
              <a:t>idbrain </a:t>
            </a:r>
            <a:endParaRPr lang="en-US" sz="3600" b="1" dirty="0">
              <a:solidFill>
                <a:srgbClr val="FF0000"/>
              </a:solidFill>
              <a:latin typeface="Calibri"/>
            </a:endParaRPr>
          </a:p>
        </p:txBody>
      </p:sp>
      <p:sp>
        <p:nvSpPr>
          <p:cNvPr id="7" name="AutoShape 10"/>
          <p:cNvSpPr>
            <a:spLocks/>
          </p:cNvSpPr>
          <p:nvPr/>
        </p:nvSpPr>
        <p:spPr bwMode="auto">
          <a:xfrm flipH="1">
            <a:off x="4793099" y="4869160"/>
            <a:ext cx="2365268" cy="762000"/>
          </a:xfrm>
          <a:prstGeom prst="callout2">
            <a:avLst>
              <a:gd name="adj1" fmla="val 60684"/>
              <a:gd name="adj2" fmla="val 15046"/>
              <a:gd name="adj3" fmla="val 54305"/>
              <a:gd name="adj4" fmla="val 2365"/>
              <a:gd name="adj5" fmla="val -48248"/>
              <a:gd name="adj6" fmla="val -10611"/>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3600" b="1" dirty="0">
                <a:solidFill>
                  <a:srgbClr val="0000FF"/>
                </a:solidFill>
                <a:latin typeface="Calibri"/>
              </a:rPr>
              <a:t>M</a:t>
            </a:r>
            <a:r>
              <a:rPr lang="en-US" sz="3600" b="1" dirty="0" smtClean="0">
                <a:solidFill>
                  <a:srgbClr val="0000FF"/>
                </a:solidFill>
                <a:latin typeface="Calibri"/>
              </a:rPr>
              <a:t>edulla </a:t>
            </a:r>
            <a:r>
              <a:rPr lang="en-US" sz="3600" b="1" dirty="0">
                <a:solidFill>
                  <a:srgbClr val="0000FF"/>
                </a:solidFill>
                <a:latin typeface="Calibri"/>
              </a:rPr>
              <a:t>oblongata</a:t>
            </a:r>
          </a:p>
        </p:txBody>
      </p:sp>
      <p:sp>
        <p:nvSpPr>
          <p:cNvPr id="8" name="AutoShape 10"/>
          <p:cNvSpPr>
            <a:spLocks/>
          </p:cNvSpPr>
          <p:nvPr/>
        </p:nvSpPr>
        <p:spPr bwMode="auto">
          <a:xfrm flipH="1">
            <a:off x="4721269" y="4077072"/>
            <a:ext cx="2365268" cy="762000"/>
          </a:xfrm>
          <a:prstGeom prst="callout2">
            <a:avLst>
              <a:gd name="adj1" fmla="val 55786"/>
              <a:gd name="adj2" fmla="val 23703"/>
              <a:gd name="adj3" fmla="val -19165"/>
              <a:gd name="adj4" fmla="val 11810"/>
              <a:gd name="adj5" fmla="val -70288"/>
              <a:gd name="adj6" fmla="val -8250"/>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4400" b="1" dirty="0">
                <a:solidFill>
                  <a:srgbClr val="D60093"/>
                </a:solidFill>
                <a:latin typeface="Calibri"/>
              </a:rPr>
              <a:t>Pons </a:t>
            </a:r>
          </a:p>
        </p:txBody>
      </p:sp>
      <p:sp>
        <p:nvSpPr>
          <p:cNvPr id="11" name="AutoShape 10"/>
          <p:cNvSpPr>
            <a:spLocks/>
          </p:cNvSpPr>
          <p:nvPr/>
        </p:nvSpPr>
        <p:spPr bwMode="auto">
          <a:xfrm>
            <a:off x="8810454" y="5445224"/>
            <a:ext cx="1567748" cy="928694"/>
          </a:xfrm>
          <a:prstGeom prst="callout2">
            <a:avLst>
              <a:gd name="adj1" fmla="val 47174"/>
              <a:gd name="adj2" fmla="val 2263"/>
              <a:gd name="adj3" fmla="val 44744"/>
              <a:gd name="adj4" fmla="val -18776"/>
              <a:gd name="adj5" fmla="val -50996"/>
              <a:gd name="adj6" fmla="val -68755"/>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7030A0"/>
                </a:solidFill>
                <a:latin typeface="Arial" charset="0"/>
                <a:cs typeface="Arial" charset="0"/>
              </a:rPr>
              <a:t>Central canal </a:t>
            </a:r>
          </a:p>
        </p:txBody>
      </p:sp>
      <p:sp>
        <p:nvSpPr>
          <p:cNvPr id="12" name="AutoShape 10"/>
          <p:cNvSpPr>
            <a:spLocks/>
          </p:cNvSpPr>
          <p:nvPr/>
        </p:nvSpPr>
        <p:spPr bwMode="auto">
          <a:xfrm>
            <a:off x="8738624" y="1412776"/>
            <a:ext cx="1902984" cy="864096"/>
          </a:xfrm>
          <a:prstGeom prst="callout2">
            <a:avLst>
              <a:gd name="adj1" fmla="val 50074"/>
              <a:gd name="adj2" fmla="val 28653"/>
              <a:gd name="adj3" fmla="val 120076"/>
              <a:gd name="adj4" fmla="val -25924"/>
              <a:gd name="adj5" fmla="val 282794"/>
              <a:gd name="adj6" fmla="val -37692"/>
            </a:avLst>
          </a:prstGeom>
          <a:noFill/>
          <a:ln w="3810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3600" b="1" dirty="0">
                <a:solidFill>
                  <a:prstClr val="black"/>
                </a:solidFill>
                <a:latin typeface="Calibri"/>
              </a:rPr>
              <a:t>4</a:t>
            </a:r>
            <a:r>
              <a:rPr lang="en-US" sz="3600" b="1" baseline="30000" dirty="0">
                <a:solidFill>
                  <a:prstClr val="black"/>
                </a:solidFill>
                <a:latin typeface="Calibri"/>
              </a:rPr>
              <a:t>th</a:t>
            </a:r>
            <a:r>
              <a:rPr lang="en-US" sz="3600" b="1" dirty="0">
                <a:solidFill>
                  <a:prstClr val="black"/>
                </a:solidFill>
                <a:latin typeface="Calibri"/>
              </a:rPr>
              <a:t> ventricle</a:t>
            </a:r>
            <a:endParaRPr lang="en-US" sz="3600" b="1" dirty="0">
              <a:solidFill>
                <a:srgbClr val="FF0000"/>
              </a:solidFill>
              <a:latin typeface="Calibri"/>
            </a:endParaRPr>
          </a:p>
        </p:txBody>
      </p:sp>
      <p:sp>
        <p:nvSpPr>
          <p:cNvPr id="13" name="AutoShape 10"/>
          <p:cNvSpPr>
            <a:spLocks/>
          </p:cNvSpPr>
          <p:nvPr/>
        </p:nvSpPr>
        <p:spPr bwMode="auto">
          <a:xfrm>
            <a:off x="8451305" y="404664"/>
            <a:ext cx="1795746" cy="928694"/>
          </a:xfrm>
          <a:prstGeom prst="callout2">
            <a:avLst>
              <a:gd name="adj1" fmla="val 47174"/>
              <a:gd name="adj2" fmla="val 2263"/>
              <a:gd name="adj3" fmla="val 82922"/>
              <a:gd name="adj4" fmla="val -18398"/>
              <a:gd name="adj5" fmla="val 254434"/>
              <a:gd name="adj6" fmla="val -32058"/>
            </a:avLst>
          </a:prstGeom>
          <a:noFill/>
          <a:ln w="38100">
            <a:solidFill>
              <a:srgbClr val="00FF00"/>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800" b="1" dirty="0">
                <a:solidFill>
                  <a:srgbClr val="FF0000"/>
                </a:solidFill>
                <a:latin typeface="Arial" charset="0"/>
                <a:cs typeface="Arial" charset="0"/>
              </a:rPr>
              <a:t>Cerebral aqueduct </a:t>
            </a:r>
          </a:p>
        </p:txBody>
      </p:sp>
      <p:sp>
        <p:nvSpPr>
          <p:cNvPr id="14" name="Rectangle 2"/>
          <p:cNvSpPr txBox="1">
            <a:spLocks noChangeArrowheads="1"/>
          </p:cNvSpPr>
          <p:nvPr/>
        </p:nvSpPr>
        <p:spPr bwMode="auto">
          <a:xfrm>
            <a:off x="7948495" y="2924944"/>
            <a:ext cx="2405794" cy="1872208"/>
          </a:xfrm>
          <a:prstGeom prst="rect">
            <a:avLst/>
          </a:prstGeom>
          <a:noFill/>
          <a:ln w="9525">
            <a:noFill/>
            <a:miter lim="800000"/>
            <a:headEnd/>
            <a:tailEnd/>
          </a:ln>
          <a:effectLst>
            <a:outerShdw blurRad="50800" dist="38100" dir="8100000" algn="tr" rotWithShape="0">
              <a:prstClr val="black">
                <a:alpha val="40000"/>
              </a:prstClr>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solidFill>
                  <a:srgbClr val="00FFFF"/>
                </a:solidFill>
                <a:latin typeface="Calibri"/>
              </a:rPr>
              <a:t>cerebellum</a:t>
            </a:r>
          </a:p>
        </p:txBody>
      </p:sp>
      <p:sp>
        <p:nvSpPr>
          <p:cNvPr id="15" name="AutoShape 10"/>
          <p:cNvSpPr>
            <a:spLocks/>
          </p:cNvSpPr>
          <p:nvPr/>
        </p:nvSpPr>
        <p:spPr bwMode="auto">
          <a:xfrm>
            <a:off x="7445687" y="0"/>
            <a:ext cx="1795746" cy="928694"/>
          </a:xfrm>
          <a:prstGeom prst="callout2">
            <a:avLst>
              <a:gd name="adj1" fmla="val 47174"/>
              <a:gd name="adj2" fmla="val 2263"/>
              <a:gd name="adj3" fmla="val 82923"/>
              <a:gd name="adj4" fmla="val -6996"/>
              <a:gd name="adj5" fmla="val 202190"/>
              <a:gd name="adj6" fmla="val -7179"/>
            </a:avLst>
          </a:prstGeom>
          <a:noFill/>
          <a:ln w="38100">
            <a:solidFill>
              <a:srgbClr val="00FF00"/>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400" b="1" dirty="0">
                <a:solidFill>
                  <a:srgbClr val="0000FF"/>
                </a:solidFill>
                <a:latin typeface="Arial" charset="0"/>
                <a:cs typeface="Arial" charset="0"/>
              </a:rPr>
              <a:t>Thalamus </a:t>
            </a:r>
          </a:p>
        </p:txBody>
      </p:sp>
    </p:spTree>
    <p:extLst>
      <p:ext uri="{BB962C8B-B14F-4D97-AF65-F5344CB8AC3E}">
        <p14:creationId xmlns:p14="http://schemas.microsoft.com/office/powerpoint/2010/main" val="188894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p:cNvPicPr>
            <a:picLocks noChangeAspect="1" noChangeArrowheads="1"/>
          </p:cNvPicPr>
          <p:nvPr/>
        </p:nvPicPr>
        <p:blipFill>
          <a:blip r:embed="rId3" cstate="print">
            <a:lum bright="-6000" contrast="18000"/>
          </a:blip>
          <a:srcRect l="25539" t="17026" r="46626" b="24806"/>
          <a:stretch>
            <a:fillRect/>
          </a:stretch>
        </p:blipFill>
        <p:spPr bwMode="auto">
          <a:xfrm>
            <a:off x="5439569" y="214292"/>
            <a:ext cx="4418168" cy="6429375"/>
          </a:xfrm>
          <a:prstGeom prst="rect">
            <a:avLst/>
          </a:prstGeom>
          <a:noFill/>
          <a:ln w="9525">
            <a:noFill/>
            <a:miter lim="800000"/>
            <a:headEnd/>
            <a:tailEnd/>
          </a:ln>
        </p:spPr>
      </p:pic>
      <p:sp>
        <p:nvSpPr>
          <p:cNvPr id="5" name="AutoShape 10"/>
          <p:cNvSpPr>
            <a:spLocks/>
          </p:cNvSpPr>
          <p:nvPr/>
        </p:nvSpPr>
        <p:spPr bwMode="auto">
          <a:xfrm flipH="1">
            <a:off x="3351384" y="4725144"/>
            <a:ext cx="2365268" cy="762000"/>
          </a:xfrm>
          <a:prstGeom prst="callout2">
            <a:avLst>
              <a:gd name="adj1" fmla="val 214970"/>
              <a:gd name="adj2" fmla="val -65230"/>
              <a:gd name="adj3" fmla="val 61652"/>
              <a:gd name="adj4" fmla="val 6301"/>
              <a:gd name="adj5" fmla="val -70289"/>
              <a:gd name="adj6" fmla="val -54683"/>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3200" b="1" dirty="0">
                <a:solidFill>
                  <a:srgbClr val="009900"/>
                </a:solidFill>
                <a:latin typeface="Calibri"/>
              </a:rPr>
              <a:t>Medulla oblongata </a:t>
            </a:r>
          </a:p>
        </p:txBody>
      </p:sp>
      <p:sp>
        <p:nvSpPr>
          <p:cNvPr id="9" name="AutoShape 10"/>
          <p:cNvSpPr>
            <a:spLocks/>
          </p:cNvSpPr>
          <p:nvPr/>
        </p:nvSpPr>
        <p:spPr bwMode="auto">
          <a:xfrm flipH="1">
            <a:off x="1991734" y="2775194"/>
            <a:ext cx="2365268" cy="762000"/>
          </a:xfrm>
          <a:prstGeom prst="callout2">
            <a:avLst>
              <a:gd name="adj1" fmla="val 55786"/>
              <a:gd name="adj2" fmla="val 23703"/>
              <a:gd name="adj3" fmla="val 45488"/>
              <a:gd name="adj4" fmla="val -23134"/>
              <a:gd name="adj5" fmla="val 40161"/>
              <a:gd name="adj6" fmla="val -120636"/>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4400" b="1" dirty="0">
                <a:solidFill>
                  <a:srgbClr val="D60093"/>
                </a:solidFill>
                <a:latin typeface="Calibri"/>
              </a:rPr>
              <a:t>Pons </a:t>
            </a:r>
          </a:p>
        </p:txBody>
      </p:sp>
      <p:sp>
        <p:nvSpPr>
          <p:cNvPr id="10" name="AutoShape 10"/>
          <p:cNvSpPr>
            <a:spLocks/>
          </p:cNvSpPr>
          <p:nvPr/>
        </p:nvSpPr>
        <p:spPr bwMode="auto">
          <a:xfrm flipH="1">
            <a:off x="2776746" y="3891136"/>
            <a:ext cx="2724417" cy="762000"/>
          </a:xfrm>
          <a:prstGeom prst="callout2">
            <a:avLst>
              <a:gd name="adj1" fmla="val 38643"/>
              <a:gd name="adj2" fmla="val 7305"/>
              <a:gd name="adj3" fmla="val 34713"/>
              <a:gd name="adj4" fmla="val -24082"/>
              <a:gd name="adj5" fmla="val 20324"/>
              <a:gd name="adj6" fmla="val -66117"/>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2800" b="1" dirty="0" err="1">
                <a:solidFill>
                  <a:srgbClr val="0000FF"/>
                </a:solidFill>
                <a:latin typeface="Calibri"/>
              </a:rPr>
              <a:t>Pontomedullary</a:t>
            </a:r>
            <a:r>
              <a:rPr lang="en-US" sz="2800" b="1" dirty="0">
                <a:solidFill>
                  <a:srgbClr val="0000FF"/>
                </a:solidFill>
                <a:latin typeface="Calibri"/>
              </a:rPr>
              <a:t> junction  </a:t>
            </a:r>
          </a:p>
        </p:txBody>
      </p:sp>
      <p:sp>
        <p:nvSpPr>
          <p:cNvPr id="2" name="TextBox 1"/>
          <p:cNvSpPr txBox="1"/>
          <p:nvPr/>
        </p:nvSpPr>
        <p:spPr>
          <a:xfrm>
            <a:off x="2312410" y="1846528"/>
            <a:ext cx="2442215" cy="707886"/>
          </a:xfrm>
          <a:prstGeom prst="rect">
            <a:avLst/>
          </a:prstGeom>
          <a:noFill/>
        </p:spPr>
        <p:txBody>
          <a:bodyPr wrap="square" rtlCol="0">
            <a:spAutoFit/>
          </a:bodyPr>
          <a:lstStyle/>
          <a:p>
            <a:r>
              <a:rPr lang="en-US" sz="4000" b="1" dirty="0">
                <a:solidFill>
                  <a:srgbClr val="FF0000"/>
                </a:solidFill>
                <a:latin typeface="Calibri"/>
              </a:rPr>
              <a:t>Midbrain</a:t>
            </a:r>
          </a:p>
        </p:txBody>
      </p:sp>
      <p:cxnSp>
        <p:nvCxnSpPr>
          <p:cNvPr id="7" name="Straight Arrow Connector 6"/>
          <p:cNvCxnSpPr/>
          <p:nvPr/>
        </p:nvCxnSpPr>
        <p:spPr>
          <a:xfrm flipV="1">
            <a:off x="4357002" y="1846530"/>
            <a:ext cx="2330632" cy="3539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42171" y="214292"/>
            <a:ext cx="4525281"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dirty="0">
                <a:solidFill>
                  <a:prstClr val="black"/>
                </a:solidFill>
                <a:latin typeface="Calibri"/>
              </a:rPr>
              <a:t>Anterior surface of the brainstem</a:t>
            </a:r>
          </a:p>
        </p:txBody>
      </p:sp>
    </p:spTree>
    <p:extLst>
      <p:ext uri="{BB962C8B-B14F-4D97-AF65-F5344CB8AC3E}">
        <p14:creationId xmlns:p14="http://schemas.microsoft.com/office/powerpoint/2010/main" val="423407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p:cNvPicPr>
            <a:picLocks noChangeAspect="1" noChangeArrowheads="1"/>
          </p:cNvPicPr>
          <p:nvPr/>
        </p:nvPicPr>
        <p:blipFill>
          <a:blip r:embed="rId3" cstate="print">
            <a:lum bright="-6000" contrast="18000"/>
          </a:blip>
          <a:srcRect l="25539" t="17026" r="46626" b="24806"/>
          <a:stretch>
            <a:fillRect/>
          </a:stretch>
        </p:blipFill>
        <p:spPr bwMode="auto">
          <a:xfrm>
            <a:off x="5488007" y="142593"/>
            <a:ext cx="4418168" cy="6429375"/>
          </a:xfrm>
          <a:prstGeom prst="rect">
            <a:avLst/>
          </a:prstGeom>
          <a:noFill/>
          <a:ln w="9525">
            <a:noFill/>
            <a:miter lim="800000"/>
            <a:headEnd/>
            <a:tailEnd/>
          </a:ln>
        </p:spPr>
      </p:pic>
      <p:sp>
        <p:nvSpPr>
          <p:cNvPr id="5" name="AutoShape 10"/>
          <p:cNvSpPr>
            <a:spLocks/>
          </p:cNvSpPr>
          <p:nvPr/>
        </p:nvSpPr>
        <p:spPr bwMode="auto">
          <a:xfrm flipH="1">
            <a:off x="1733062" y="5565456"/>
            <a:ext cx="3494783" cy="762000"/>
          </a:xfrm>
          <a:prstGeom prst="callout2">
            <a:avLst>
              <a:gd name="adj1" fmla="val 36439"/>
              <a:gd name="adj2" fmla="val 23438"/>
              <a:gd name="adj3" fmla="val 29815"/>
              <a:gd name="adj4" fmla="val -18884"/>
              <a:gd name="adj5" fmla="val -87922"/>
              <a:gd name="adj6" fmla="val -66157"/>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2800" b="1" dirty="0">
                <a:solidFill>
                  <a:srgbClr val="FF0000"/>
                </a:solidFill>
                <a:latin typeface="Calibri"/>
              </a:rPr>
              <a:t>Pyramid</a:t>
            </a:r>
          </a:p>
        </p:txBody>
      </p:sp>
      <p:sp>
        <p:nvSpPr>
          <p:cNvPr id="8" name="AutoShape 10"/>
          <p:cNvSpPr>
            <a:spLocks/>
          </p:cNvSpPr>
          <p:nvPr/>
        </p:nvSpPr>
        <p:spPr bwMode="auto">
          <a:xfrm flipH="1">
            <a:off x="1141219" y="6368000"/>
            <a:ext cx="4901493" cy="354035"/>
          </a:xfrm>
          <a:prstGeom prst="callout2">
            <a:avLst>
              <a:gd name="adj1" fmla="val 50888"/>
              <a:gd name="adj2" fmla="val 9537"/>
              <a:gd name="adj3" fmla="val 35449"/>
              <a:gd name="adj4" fmla="val -10766"/>
              <a:gd name="adj5" fmla="val -167722"/>
              <a:gd name="adj6" fmla="val -35288"/>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2800" b="1" dirty="0">
                <a:solidFill>
                  <a:srgbClr val="FF0000"/>
                </a:solidFill>
                <a:latin typeface="Calibri"/>
              </a:rPr>
              <a:t>decussation of the pyramids </a:t>
            </a:r>
          </a:p>
        </p:txBody>
      </p:sp>
      <p:sp>
        <p:nvSpPr>
          <p:cNvPr id="9" name="AutoShape 10"/>
          <p:cNvSpPr>
            <a:spLocks/>
          </p:cNvSpPr>
          <p:nvPr/>
        </p:nvSpPr>
        <p:spPr bwMode="auto">
          <a:xfrm flipH="1">
            <a:off x="1278006" y="5908915"/>
            <a:ext cx="4340082" cy="648072"/>
          </a:xfrm>
          <a:prstGeom prst="callout2">
            <a:avLst>
              <a:gd name="adj1" fmla="val 53615"/>
              <a:gd name="adj2" fmla="val 6890"/>
              <a:gd name="adj3" fmla="val 30473"/>
              <a:gd name="adj4" fmla="val -20717"/>
              <a:gd name="adj5" fmla="val -100775"/>
              <a:gd name="adj6" fmla="val -49563"/>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2800" b="1" dirty="0">
                <a:solidFill>
                  <a:srgbClr val="FF0000"/>
                </a:solidFill>
                <a:latin typeface="Calibri"/>
              </a:rPr>
              <a:t>anterior median fissure</a:t>
            </a:r>
          </a:p>
        </p:txBody>
      </p:sp>
      <p:sp>
        <p:nvSpPr>
          <p:cNvPr id="11" name="TextBox 10"/>
          <p:cNvSpPr txBox="1"/>
          <p:nvPr/>
        </p:nvSpPr>
        <p:spPr>
          <a:xfrm>
            <a:off x="9954701" y="2712647"/>
            <a:ext cx="1311809" cy="733630"/>
          </a:xfrm>
          <a:prstGeom prst="rect">
            <a:avLst/>
          </a:prstGeom>
          <a:noFill/>
          <a:effectLst>
            <a:outerShdw blurRad="50800" dist="38100" dir="8100000" algn="tr" rotWithShape="0">
              <a:prstClr val="black">
                <a:alpha val="40000"/>
              </a:prstClr>
            </a:outerShdw>
          </a:effectLst>
        </p:spPr>
        <p:txBody>
          <a:bodyPr wrap="square" rtlCol="1">
            <a:spAutoFit/>
          </a:bodyPr>
          <a:lstStyle/>
          <a:p>
            <a:pPr algn="ctr"/>
            <a:r>
              <a:rPr lang="en-US" sz="4000" b="1" dirty="0">
                <a:solidFill>
                  <a:prstClr val="black"/>
                </a:solidFill>
                <a:latin typeface="Calibri"/>
              </a:rPr>
              <a:t>Pons </a:t>
            </a:r>
            <a:endParaRPr lang="ar-SA" sz="4000" b="1" dirty="0">
              <a:solidFill>
                <a:prstClr val="black"/>
              </a:solidFill>
              <a:latin typeface="Calibri"/>
              <a:cs typeface="Arial" panose="020B0604020202020204" pitchFamily="34" charset="0"/>
            </a:endParaRPr>
          </a:p>
        </p:txBody>
      </p:sp>
      <p:sp>
        <p:nvSpPr>
          <p:cNvPr id="10" name="AutoShape 10"/>
          <p:cNvSpPr>
            <a:spLocks/>
          </p:cNvSpPr>
          <p:nvPr/>
        </p:nvSpPr>
        <p:spPr bwMode="auto">
          <a:xfrm flipH="1">
            <a:off x="1929077" y="4569087"/>
            <a:ext cx="2724417" cy="762000"/>
          </a:xfrm>
          <a:prstGeom prst="callout2">
            <a:avLst>
              <a:gd name="adj1" fmla="val 36439"/>
              <a:gd name="adj2" fmla="val 23438"/>
              <a:gd name="adj3" fmla="val 29815"/>
              <a:gd name="adj4" fmla="val -18884"/>
              <a:gd name="adj5" fmla="val 2936"/>
              <a:gd name="adj6" fmla="val -90863"/>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2800" b="1" dirty="0">
                <a:solidFill>
                  <a:srgbClr val="FF0000"/>
                </a:solidFill>
                <a:latin typeface="Calibri"/>
              </a:rPr>
              <a:t>Olive</a:t>
            </a:r>
          </a:p>
        </p:txBody>
      </p:sp>
      <p:sp>
        <p:nvSpPr>
          <p:cNvPr id="13" name="AutoShape 10"/>
          <p:cNvSpPr>
            <a:spLocks/>
          </p:cNvSpPr>
          <p:nvPr/>
        </p:nvSpPr>
        <p:spPr bwMode="auto">
          <a:xfrm flipH="1">
            <a:off x="416977" y="5146042"/>
            <a:ext cx="4366599" cy="762000"/>
          </a:xfrm>
          <a:prstGeom prst="callout2">
            <a:avLst>
              <a:gd name="adj1" fmla="val 36439"/>
              <a:gd name="adj2" fmla="val 16873"/>
              <a:gd name="adj3" fmla="val 29815"/>
              <a:gd name="adj4" fmla="val -18884"/>
              <a:gd name="adj5" fmla="val -55350"/>
              <a:gd name="adj6" fmla="val -59415"/>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2800" b="1" dirty="0">
                <a:solidFill>
                  <a:srgbClr val="FF0000"/>
                </a:solidFill>
                <a:latin typeface="Calibri"/>
              </a:rPr>
              <a:t>Anterolateral sulcus</a:t>
            </a:r>
          </a:p>
        </p:txBody>
      </p:sp>
      <p:sp>
        <p:nvSpPr>
          <p:cNvPr id="14" name="AutoShape 10"/>
          <p:cNvSpPr>
            <a:spLocks/>
          </p:cNvSpPr>
          <p:nvPr/>
        </p:nvSpPr>
        <p:spPr bwMode="auto">
          <a:xfrm flipH="1">
            <a:off x="-91213" y="2290495"/>
            <a:ext cx="3956850" cy="762000"/>
          </a:xfrm>
          <a:prstGeom prst="callout2">
            <a:avLst>
              <a:gd name="adj1" fmla="val 43296"/>
              <a:gd name="adj2" fmla="val 3020"/>
              <a:gd name="adj3" fmla="val 29815"/>
              <a:gd name="adj4" fmla="val -18884"/>
              <a:gd name="adj5" fmla="val 44079"/>
              <a:gd name="adj6" fmla="val -80780"/>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2800" b="1" dirty="0">
                <a:solidFill>
                  <a:prstClr val="black"/>
                </a:solidFill>
                <a:latin typeface="Calibri"/>
              </a:rPr>
              <a:t>Transverse pontine </a:t>
            </a:r>
            <a:r>
              <a:rPr lang="en-US" sz="2800" b="1" dirty="0" err="1">
                <a:solidFill>
                  <a:prstClr val="black"/>
                </a:solidFill>
                <a:latin typeface="Calibri"/>
              </a:rPr>
              <a:t>fibres</a:t>
            </a:r>
            <a:endParaRPr lang="en-US" sz="2800" b="1" dirty="0">
              <a:solidFill>
                <a:srgbClr val="FF0000"/>
              </a:solidFill>
              <a:latin typeface="Calibri"/>
            </a:endParaRPr>
          </a:p>
        </p:txBody>
      </p:sp>
      <p:sp>
        <p:nvSpPr>
          <p:cNvPr id="15" name="AutoShape 10"/>
          <p:cNvSpPr>
            <a:spLocks/>
          </p:cNvSpPr>
          <p:nvPr/>
        </p:nvSpPr>
        <p:spPr bwMode="auto">
          <a:xfrm flipH="1">
            <a:off x="1141219" y="2868386"/>
            <a:ext cx="2724417" cy="762000"/>
          </a:xfrm>
          <a:prstGeom prst="callout2">
            <a:avLst>
              <a:gd name="adj1" fmla="val 41582"/>
              <a:gd name="adj2" fmla="val 11959"/>
              <a:gd name="adj3" fmla="val 29815"/>
              <a:gd name="adj4" fmla="val -18884"/>
              <a:gd name="adj5" fmla="val 35507"/>
              <a:gd name="adj6" fmla="val -128170"/>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2800" b="1" dirty="0">
                <a:latin typeface="Calibri"/>
              </a:rPr>
              <a:t>Basis pontine</a:t>
            </a:r>
          </a:p>
        </p:txBody>
      </p:sp>
      <p:sp>
        <p:nvSpPr>
          <p:cNvPr id="16" name="AutoShape 10"/>
          <p:cNvSpPr>
            <a:spLocks/>
          </p:cNvSpPr>
          <p:nvPr/>
        </p:nvSpPr>
        <p:spPr bwMode="auto">
          <a:xfrm flipH="1">
            <a:off x="1375269" y="3446277"/>
            <a:ext cx="2724417" cy="762000"/>
          </a:xfrm>
          <a:prstGeom prst="callout2">
            <a:avLst>
              <a:gd name="adj1" fmla="val 34725"/>
              <a:gd name="adj2" fmla="val 15785"/>
              <a:gd name="adj3" fmla="val 29815"/>
              <a:gd name="adj4" fmla="val -18884"/>
              <a:gd name="adj5" fmla="val -10779"/>
              <a:gd name="adj6" fmla="val -134387"/>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2800" b="1" dirty="0">
                <a:solidFill>
                  <a:prstClr val="black"/>
                </a:solidFill>
                <a:latin typeface="Calibri"/>
              </a:rPr>
              <a:t>Basilar sulcus</a:t>
            </a:r>
            <a:endParaRPr lang="en-US" sz="2800" b="1" dirty="0">
              <a:solidFill>
                <a:srgbClr val="FF0000"/>
              </a:solidFill>
              <a:latin typeface="Calibri"/>
            </a:endParaRPr>
          </a:p>
        </p:txBody>
      </p:sp>
      <p:sp>
        <p:nvSpPr>
          <p:cNvPr id="2" name="TextBox 1"/>
          <p:cNvSpPr txBox="1"/>
          <p:nvPr/>
        </p:nvSpPr>
        <p:spPr>
          <a:xfrm>
            <a:off x="10166336" y="4716106"/>
            <a:ext cx="1913232" cy="954107"/>
          </a:xfrm>
          <a:prstGeom prst="rect">
            <a:avLst/>
          </a:prstGeom>
          <a:noFill/>
        </p:spPr>
        <p:txBody>
          <a:bodyPr wrap="square" rtlCol="0">
            <a:spAutoFit/>
          </a:bodyPr>
          <a:lstStyle/>
          <a:p>
            <a:r>
              <a:rPr lang="en-US" sz="2800" b="1" dirty="0"/>
              <a:t>Medulla oblongata</a:t>
            </a:r>
          </a:p>
        </p:txBody>
      </p:sp>
      <p:sp>
        <p:nvSpPr>
          <p:cNvPr id="3" name="TextBox 2"/>
          <p:cNvSpPr txBox="1"/>
          <p:nvPr/>
        </p:nvSpPr>
        <p:spPr>
          <a:xfrm>
            <a:off x="10166335" y="875212"/>
            <a:ext cx="1995502" cy="646331"/>
          </a:xfrm>
          <a:prstGeom prst="rect">
            <a:avLst/>
          </a:prstGeom>
          <a:noFill/>
        </p:spPr>
        <p:txBody>
          <a:bodyPr wrap="square" rtlCol="0">
            <a:spAutoFit/>
          </a:bodyPr>
          <a:lstStyle/>
          <a:p>
            <a:r>
              <a:rPr lang="en-US" sz="3600" b="1" dirty="0"/>
              <a:t>Midbrain</a:t>
            </a:r>
          </a:p>
        </p:txBody>
      </p:sp>
      <p:sp>
        <p:nvSpPr>
          <p:cNvPr id="17" name="AutoShape 10"/>
          <p:cNvSpPr>
            <a:spLocks/>
          </p:cNvSpPr>
          <p:nvPr/>
        </p:nvSpPr>
        <p:spPr bwMode="auto">
          <a:xfrm flipH="1">
            <a:off x="117275" y="1158582"/>
            <a:ext cx="3845210" cy="762000"/>
          </a:xfrm>
          <a:prstGeom prst="callout2">
            <a:avLst>
              <a:gd name="adj1" fmla="val 38153"/>
              <a:gd name="adj2" fmla="val 7172"/>
              <a:gd name="adj3" fmla="val 29815"/>
              <a:gd name="adj4" fmla="val -18884"/>
              <a:gd name="adj5" fmla="val 61221"/>
              <a:gd name="adj6" fmla="val -96187"/>
            </a:avLst>
          </a:prstGeom>
          <a:noFill/>
          <a:ln w="38100">
            <a:solidFill>
              <a:srgbClr val="0070C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2800" b="1" dirty="0">
                <a:solidFill>
                  <a:srgbClr val="0070C0"/>
                </a:solidFill>
                <a:latin typeface="Calibri"/>
              </a:rPr>
              <a:t>Interpeduncular fossa</a:t>
            </a:r>
          </a:p>
        </p:txBody>
      </p:sp>
      <p:sp>
        <p:nvSpPr>
          <p:cNvPr id="18" name="AutoShape 10"/>
          <p:cNvSpPr>
            <a:spLocks/>
          </p:cNvSpPr>
          <p:nvPr/>
        </p:nvSpPr>
        <p:spPr bwMode="auto">
          <a:xfrm flipH="1">
            <a:off x="1277150" y="659603"/>
            <a:ext cx="2920655" cy="762000"/>
          </a:xfrm>
          <a:prstGeom prst="callout2">
            <a:avLst>
              <a:gd name="adj1" fmla="val 36439"/>
              <a:gd name="adj2" fmla="val 23438"/>
              <a:gd name="adj3" fmla="val 29815"/>
              <a:gd name="adj4" fmla="val -18884"/>
              <a:gd name="adj5" fmla="val 71507"/>
              <a:gd name="adj6" fmla="val -79898"/>
            </a:avLst>
          </a:prstGeom>
          <a:noFill/>
          <a:ln w="38100">
            <a:solidFill>
              <a:srgbClr val="0070C0"/>
            </a:solidFill>
            <a:miter lim="800000"/>
            <a:headEnd/>
            <a:tailEnd type="triangle" w="med" len="med"/>
          </a:ln>
          <a:effectLst>
            <a:outerShdw blurRad="50800" dist="38100" dir="8100000" algn="tr" rotWithShape="0">
              <a:prstClr val="black">
                <a:alpha val="40000"/>
              </a:prstClr>
            </a:outerShdw>
          </a:effectLst>
        </p:spPr>
        <p:txBody>
          <a:bodyPr/>
          <a:lstStyle/>
          <a:p>
            <a:r>
              <a:rPr lang="en-US" sz="2800" b="1" dirty="0">
                <a:solidFill>
                  <a:srgbClr val="0070C0"/>
                </a:solidFill>
                <a:latin typeface="Calibri"/>
              </a:rPr>
              <a:t>Optic tract</a:t>
            </a:r>
          </a:p>
        </p:txBody>
      </p:sp>
      <p:sp>
        <p:nvSpPr>
          <p:cNvPr id="19" name="AutoShape 10"/>
          <p:cNvSpPr>
            <a:spLocks/>
          </p:cNvSpPr>
          <p:nvPr/>
        </p:nvSpPr>
        <p:spPr bwMode="auto">
          <a:xfrm flipH="1">
            <a:off x="117275" y="1576548"/>
            <a:ext cx="3701707" cy="762000"/>
          </a:xfrm>
          <a:prstGeom prst="callout2">
            <a:avLst>
              <a:gd name="adj1" fmla="val 36439"/>
              <a:gd name="adj2" fmla="val 23438"/>
              <a:gd name="adj3" fmla="val 29815"/>
              <a:gd name="adj4" fmla="val -18884"/>
              <a:gd name="adj5" fmla="val 26936"/>
              <a:gd name="adj6" fmla="val -77181"/>
            </a:avLst>
          </a:prstGeom>
          <a:noFill/>
          <a:ln w="38100">
            <a:solidFill>
              <a:srgbClr val="0070C0"/>
            </a:solidFill>
            <a:miter lim="800000"/>
            <a:headEnd/>
            <a:tailEnd type="triangle" w="med" len="med"/>
          </a:ln>
          <a:effectLst>
            <a:outerShdw blurRad="50800" dist="38100" dir="8100000" algn="tr" rotWithShape="0">
              <a:prstClr val="black">
                <a:alpha val="40000"/>
              </a:prstClr>
            </a:outerShdw>
          </a:effectLst>
        </p:spPr>
        <p:txBody>
          <a:bodyPr/>
          <a:lstStyle/>
          <a:p>
            <a:r>
              <a:rPr lang="en-US" sz="2800" b="1" dirty="0">
                <a:solidFill>
                  <a:srgbClr val="0070C0"/>
                </a:solidFill>
                <a:latin typeface="Calibri"/>
              </a:rPr>
              <a:t>Cerebral peduncle</a:t>
            </a:r>
          </a:p>
        </p:txBody>
      </p:sp>
      <p:sp>
        <p:nvSpPr>
          <p:cNvPr id="20" name="AutoShape 10"/>
          <p:cNvSpPr>
            <a:spLocks/>
          </p:cNvSpPr>
          <p:nvPr/>
        </p:nvSpPr>
        <p:spPr bwMode="auto">
          <a:xfrm flipH="1">
            <a:off x="590195" y="51701"/>
            <a:ext cx="2724417" cy="762000"/>
          </a:xfrm>
          <a:prstGeom prst="callout2">
            <a:avLst>
              <a:gd name="adj1" fmla="val 34725"/>
              <a:gd name="adj2" fmla="val 7176"/>
              <a:gd name="adj3" fmla="val 29815"/>
              <a:gd name="adj4" fmla="val -18884"/>
              <a:gd name="adj5" fmla="val 90364"/>
              <a:gd name="adj6" fmla="val -161650"/>
            </a:avLst>
          </a:prstGeom>
          <a:noFill/>
          <a:ln w="38100">
            <a:solidFill>
              <a:srgbClr val="0070C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2800" b="1" dirty="0">
                <a:solidFill>
                  <a:srgbClr val="0070C0"/>
                </a:solidFill>
                <a:latin typeface="Calibri"/>
              </a:rPr>
              <a:t>Optic chiasma</a:t>
            </a:r>
          </a:p>
        </p:txBody>
      </p:sp>
      <p:sp>
        <p:nvSpPr>
          <p:cNvPr id="22" name="AutoShape 10"/>
          <p:cNvSpPr>
            <a:spLocks/>
          </p:cNvSpPr>
          <p:nvPr/>
        </p:nvSpPr>
        <p:spPr bwMode="auto">
          <a:xfrm flipH="1">
            <a:off x="117276" y="4024168"/>
            <a:ext cx="4216462" cy="762000"/>
          </a:xfrm>
          <a:prstGeom prst="callout2">
            <a:avLst>
              <a:gd name="adj1" fmla="val 38153"/>
              <a:gd name="adj2" fmla="val 16021"/>
              <a:gd name="adj3" fmla="val 29815"/>
              <a:gd name="adj4" fmla="val -18884"/>
              <a:gd name="adj5" fmla="val 62936"/>
              <a:gd name="adj6" fmla="val -59841"/>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2800" b="1" dirty="0">
                <a:solidFill>
                  <a:srgbClr val="FF0000"/>
                </a:solidFill>
                <a:latin typeface="Calibri"/>
              </a:rPr>
              <a:t>Posterolateral </a:t>
            </a:r>
            <a:r>
              <a:rPr lang="en-US" sz="2800" b="1" dirty="0" err="1">
                <a:solidFill>
                  <a:srgbClr val="FF0000"/>
                </a:solidFill>
                <a:latin typeface="Calibri"/>
              </a:rPr>
              <a:t>slcus</a:t>
            </a:r>
            <a:endParaRPr lang="en-US" sz="2800" b="1" dirty="0">
              <a:solidFill>
                <a:srgbClr val="FF0000"/>
              </a:solidFill>
              <a:latin typeface="Calibri"/>
            </a:endParaRPr>
          </a:p>
        </p:txBody>
      </p:sp>
      <p:sp>
        <p:nvSpPr>
          <p:cNvPr id="6" name="TextBox 5"/>
          <p:cNvSpPr txBox="1"/>
          <p:nvPr/>
        </p:nvSpPr>
        <p:spPr>
          <a:xfrm>
            <a:off x="7978778" y="6218024"/>
            <a:ext cx="4183061" cy="707886"/>
          </a:xfrm>
          <a:prstGeom prst="rect">
            <a:avLst/>
          </a:prstGeom>
          <a:noFill/>
        </p:spPr>
        <p:txBody>
          <a:bodyPr wrap="square" rtlCol="0">
            <a:spAutoFit/>
          </a:bodyPr>
          <a:lstStyle/>
          <a:p>
            <a:r>
              <a:rPr lang="en-US" sz="4000" b="1" dirty="0">
                <a:solidFill>
                  <a:srgbClr val="0000CC"/>
                </a:solidFill>
              </a:rPr>
              <a:t>Anterior surface</a:t>
            </a:r>
          </a:p>
        </p:txBody>
      </p:sp>
    </p:spTree>
    <p:extLst>
      <p:ext uri="{BB962C8B-B14F-4D97-AF65-F5344CB8AC3E}">
        <p14:creationId xmlns:p14="http://schemas.microsoft.com/office/powerpoint/2010/main" val="63169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p:bldP spid="10" grpId="0" animBg="1"/>
      <p:bldP spid="13" grpId="0" animBg="1"/>
      <p:bldP spid="14" grpId="0" animBg="1"/>
      <p:bldP spid="15" grpId="0" animBg="1"/>
      <p:bldP spid="16" grpId="0" animBg="1"/>
      <p:bldP spid="2" grpId="0"/>
      <p:bldP spid="3" grpId="0"/>
      <p:bldP spid="17" grpId="0" animBg="1"/>
      <p:bldP spid="18" grpId="0" animBg="1"/>
      <p:bldP spid="19" grpId="0" animBg="1"/>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p:cNvPicPr>
            <a:picLocks noChangeAspect="1" noChangeArrowheads="1"/>
          </p:cNvPicPr>
          <p:nvPr/>
        </p:nvPicPr>
        <p:blipFill>
          <a:blip r:embed="rId3" cstate="print">
            <a:lum bright="-6000" contrast="18000"/>
          </a:blip>
          <a:srcRect l="25539" t="17026" r="46626" b="24806"/>
          <a:stretch>
            <a:fillRect/>
          </a:stretch>
        </p:blipFill>
        <p:spPr bwMode="auto">
          <a:xfrm>
            <a:off x="5439569" y="214292"/>
            <a:ext cx="4418168" cy="6429375"/>
          </a:xfrm>
          <a:prstGeom prst="rect">
            <a:avLst/>
          </a:prstGeom>
          <a:noFill/>
          <a:ln w="9525">
            <a:noFill/>
            <a:miter lim="800000"/>
            <a:headEnd/>
            <a:tailEnd/>
          </a:ln>
        </p:spPr>
      </p:pic>
      <p:sp>
        <p:nvSpPr>
          <p:cNvPr id="2" name="TextBox 1"/>
          <p:cNvSpPr txBox="1"/>
          <p:nvPr/>
        </p:nvSpPr>
        <p:spPr>
          <a:xfrm>
            <a:off x="6984369" y="1567543"/>
            <a:ext cx="534253" cy="707886"/>
          </a:xfrm>
          <a:prstGeom prst="rect">
            <a:avLst/>
          </a:prstGeom>
          <a:noFill/>
        </p:spPr>
        <p:txBody>
          <a:bodyPr wrap="square" rtlCol="0">
            <a:spAutoFit/>
          </a:bodyPr>
          <a:lstStyle/>
          <a:p>
            <a:r>
              <a:rPr lang="en-US" sz="4000" b="1" dirty="0"/>
              <a:t>3</a:t>
            </a:r>
          </a:p>
        </p:txBody>
      </p:sp>
      <p:sp>
        <p:nvSpPr>
          <p:cNvPr id="3" name="TextBox 2"/>
          <p:cNvSpPr txBox="1"/>
          <p:nvPr/>
        </p:nvSpPr>
        <p:spPr>
          <a:xfrm>
            <a:off x="6515271" y="1750423"/>
            <a:ext cx="469099" cy="707886"/>
          </a:xfrm>
          <a:prstGeom prst="rect">
            <a:avLst/>
          </a:prstGeom>
          <a:noFill/>
        </p:spPr>
        <p:txBody>
          <a:bodyPr wrap="square" rtlCol="0">
            <a:spAutoFit/>
          </a:bodyPr>
          <a:lstStyle/>
          <a:p>
            <a:r>
              <a:rPr lang="en-US" sz="4000" b="1" dirty="0"/>
              <a:t>4</a:t>
            </a:r>
          </a:p>
        </p:txBody>
      </p:sp>
      <p:sp>
        <p:nvSpPr>
          <p:cNvPr id="4" name="TextBox 3"/>
          <p:cNvSpPr txBox="1"/>
          <p:nvPr/>
        </p:nvSpPr>
        <p:spPr>
          <a:xfrm>
            <a:off x="5759500" y="2573383"/>
            <a:ext cx="625466" cy="707886"/>
          </a:xfrm>
          <a:prstGeom prst="rect">
            <a:avLst/>
          </a:prstGeom>
          <a:noFill/>
        </p:spPr>
        <p:txBody>
          <a:bodyPr wrap="square" rtlCol="0">
            <a:spAutoFit/>
          </a:bodyPr>
          <a:lstStyle/>
          <a:p>
            <a:r>
              <a:rPr lang="en-US" sz="4000" b="1" dirty="0"/>
              <a:t>5</a:t>
            </a:r>
          </a:p>
        </p:txBody>
      </p:sp>
      <p:sp>
        <p:nvSpPr>
          <p:cNvPr id="6" name="TextBox 5"/>
          <p:cNvSpPr txBox="1"/>
          <p:nvPr/>
        </p:nvSpPr>
        <p:spPr>
          <a:xfrm>
            <a:off x="7023462" y="2946898"/>
            <a:ext cx="267127" cy="707886"/>
          </a:xfrm>
          <a:prstGeom prst="rect">
            <a:avLst/>
          </a:prstGeom>
          <a:noFill/>
        </p:spPr>
        <p:txBody>
          <a:bodyPr wrap="square" rtlCol="0">
            <a:spAutoFit/>
          </a:bodyPr>
          <a:lstStyle/>
          <a:p>
            <a:r>
              <a:rPr lang="en-US" sz="4000" b="1" dirty="0"/>
              <a:t>6</a:t>
            </a:r>
          </a:p>
        </p:txBody>
      </p:sp>
      <p:sp>
        <p:nvSpPr>
          <p:cNvPr id="7" name="TextBox 6"/>
          <p:cNvSpPr txBox="1"/>
          <p:nvPr/>
        </p:nvSpPr>
        <p:spPr>
          <a:xfrm>
            <a:off x="6702585" y="3362139"/>
            <a:ext cx="641753" cy="707886"/>
          </a:xfrm>
          <a:prstGeom prst="rect">
            <a:avLst/>
          </a:prstGeom>
          <a:noFill/>
        </p:spPr>
        <p:txBody>
          <a:bodyPr wrap="square" rtlCol="0">
            <a:spAutoFit/>
          </a:bodyPr>
          <a:lstStyle/>
          <a:p>
            <a:r>
              <a:rPr lang="en-US" sz="4000" b="1" dirty="0"/>
              <a:t>7</a:t>
            </a:r>
          </a:p>
        </p:txBody>
      </p:sp>
      <p:sp>
        <p:nvSpPr>
          <p:cNvPr id="13" name="TextBox 12"/>
          <p:cNvSpPr txBox="1"/>
          <p:nvPr/>
        </p:nvSpPr>
        <p:spPr>
          <a:xfrm>
            <a:off x="6283979" y="3431621"/>
            <a:ext cx="364855" cy="707886"/>
          </a:xfrm>
          <a:prstGeom prst="rect">
            <a:avLst/>
          </a:prstGeom>
          <a:noFill/>
        </p:spPr>
        <p:txBody>
          <a:bodyPr wrap="square" rtlCol="0">
            <a:spAutoFit/>
          </a:bodyPr>
          <a:lstStyle/>
          <a:p>
            <a:r>
              <a:rPr lang="en-US" sz="4000" b="1" dirty="0"/>
              <a:t>8</a:t>
            </a:r>
          </a:p>
        </p:txBody>
      </p:sp>
      <p:sp>
        <p:nvSpPr>
          <p:cNvPr id="14" name="TextBox 13"/>
          <p:cNvSpPr txBox="1"/>
          <p:nvPr/>
        </p:nvSpPr>
        <p:spPr>
          <a:xfrm>
            <a:off x="6927361" y="4233718"/>
            <a:ext cx="726453" cy="707886"/>
          </a:xfrm>
          <a:prstGeom prst="rect">
            <a:avLst/>
          </a:prstGeom>
          <a:noFill/>
        </p:spPr>
        <p:txBody>
          <a:bodyPr wrap="square" rtlCol="0">
            <a:spAutoFit/>
          </a:bodyPr>
          <a:lstStyle/>
          <a:p>
            <a:r>
              <a:rPr lang="en-US" sz="4000" b="1" dirty="0"/>
              <a:t>12</a:t>
            </a:r>
          </a:p>
        </p:txBody>
      </p:sp>
      <p:sp>
        <p:nvSpPr>
          <p:cNvPr id="15" name="TextBox 14"/>
          <p:cNvSpPr txBox="1"/>
          <p:nvPr/>
        </p:nvSpPr>
        <p:spPr>
          <a:xfrm>
            <a:off x="6323071" y="4220377"/>
            <a:ext cx="700390" cy="1938992"/>
          </a:xfrm>
          <a:prstGeom prst="rect">
            <a:avLst/>
          </a:prstGeom>
          <a:noFill/>
        </p:spPr>
        <p:txBody>
          <a:bodyPr wrap="square" rtlCol="0">
            <a:spAutoFit/>
          </a:bodyPr>
          <a:lstStyle/>
          <a:p>
            <a:r>
              <a:rPr lang="en-US" sz="4000" b="1" dirty="0"/>
              <a:t>9 10 11</a:t>
            </a:r>
          </a:p>
        </p:txBody>
      </p:sp>
      <p:sp>
        <p:nvSpPr>
          <p:cNvPr id="16" name="TextBox 15"/>
          <p:cNvSpPr txBox="1"/>
          <p:nvPr/>
        </p:nvSpPr>
        <p:spPr>
          <a:xfrm>
            <a:off x="364856" y="313509"/>
            <a:ext cx="5074713" cy="1938992"/>
          </a:xfrm>
          <a:prstGeom prst="rect">
            <a:avLst/>
          </a:prstGeom>
          <a:noFill/>
        </p:spPr>
        <p:txBody>
          <a:bodyPr wrap="square" rtlCol="0">
            <a:spAutoFit/>
          </a:bodyPr>
          <a:lstStyle/>
          <a:p>
            <a:r>
              <a:rPr lang="en-US" sz="4000" b="1" dirty="0">
                <a:solidFill>
                  <a:srgbClr val="FF0000"/>
                </a:solidFill>
              </a:rPr>
              <a:t>Exit of the Cranial nerves from the anterior surface</a:t>
            </a:r>
            <a:r>
              <a:rPr lang="en-US" dirty="0"/>
              <a:t> </a:t>
            </a:r>
          </a:p>
        </p:txBody>
      </p:sp>
    </p:spTree>
    <p:extLst>
      <p:ext uri="{BB962C8B-B14F-4D97-AF65-F5344CB8AC3E}">
        <p14:creationId xmlns:p14="http://schemas.microsoft.com/office/powerpoint/2010/main" val="93989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ircle(in)">
                                      <p:cBhvr>
                                        <p:cTn id="4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84BAF51-C09F-464E-A097-746DA3F11D00}"/>
              </a:ext>
            </a:extLst>
          </p:cNvPr>
          <p:cNvSpPr/>
          <p:nvPr/>
        </p:nvSpPr>
        <p:spPr>
          <a:xfrm>
            <a:off x="0" y="78389"/>
            <a:ext cx="12161838" cy="6863417"/>
          </a:xfrm>
          <a:prstGeom prst="rect">
            <a:avLst/>
          </a:prstGeom>
        </p:spPr>
        <p:txBody>
          <a:bodyPr wrap="square">
            <a:spAutoFit/>
          </a:bodyPr>
          <a:lstStyle/>
          <a:p>
            <a:pPr marL="457200" marR="0" algn="ctr">
              <a:lnSpc>
                <a:spcPct val="125000"/>
              </a:lnSpc>
              <a:spcBef>
                <a:spcPts val="0"/>
              </a:spcBef>
              <a:spcAft>
                <a:spcPts val="0"/>
              </a:spcAft>
              <a:tabLst>
                <a:tab pos="255270" algn="l"/>
                <a:tab pos="3870960" algn="r"/>
              </a:tabLst>
            </a:pPr>
            <a:r>
              <a:rPr lang="en-US" sz="2200" b="1" dirty="0">
                <a:solidFill>
                  <a:srgbClr val="FF0000"/>
                </a:solidFill>
                <a:latin typeface="Arial" pitchFamily="34" charset="0"/>
                <a:ea typeface="Times New Roman" panose="02020603050405020304" pitchFamily="18" charset="0"/>
                <a:cs typeface="Arial" pitchFamily="34" charset="0"/>
              </a:rPr>
              <a:t>External features of the anterior surface of  Medulla oblongata</a:t>
            </a:r>
            <a:endParaRPr lang="en-US" sz="2200" dirty="0">
              <a:latin typeface="Arial" pitchFamily="34" charset="0"/>
              <a:ea typeface="Calibri" panose="020F0502020204030204" pitchFamily="34" charset="0"/>
              <a:cs typeface="Arial" pitchFamily="34" charset="0"/>
            </a:endParaRPr>
          </a:p>
          <a:p>
            <a:pPr marL="228600" marR="0" algn="justLow">
              <a:lnSpc>
                <a:spcPct val="125000"/>
              </a:lnSpc>
              <a:spcBef>
                <a:spcPts val="0"/>
              </a:spcBef>
              <a:spcAft>
                <a:spcPts val="0"/>
              </a:spcAft>
              <a:tabLst>
                <a:tab pos="255270" algn="l"/>
                <a:tab pos="6057900" algn="r"/>
              </a:tabLst>
            </a:pPr>
            <a:r>
              <a:rPr lang="en-US" sz="2200" b="1" dirty="0">
                <a:latin typeface="Arial" pitchFamily="34" charset="0"/>
                <a:ea typeface="Times New Roman" panose="02020603050405020304" pitchFamily="18" charset="0"/>
                <a:cs typeface="Arial" pitchFamily="34" charset="0"/>
              </a:rPr>
              <a:t>-  </a:t>
            </a:r>
            <a:r>
              <a:rPr lang="en-US" sz="2200" dirty="0">
                <a:latin typeface="Arial" pitchFamily="34" charset="0"/>
                <a:ea typeface="Times New Roman" panose="02020603050405020304" pitchFamily="18" charset="0"/>
                <a:cs typeface="Arial" pitchFamily="34" charset="0"/>
              </a:rPr>
              <a:t>It present the following features from the median plane to the lateral:</a:t>
            </a:r>
            <a:endParaRPr lang="en-US" sz="2200" dirty="0">
              <a:latin typeface="Arial" pitchFamily="34" charset="0"/>
              <a:ea typeface="Calibri" panose="020F0502020204030204" pitchFamily="34" charset="0"/>
              <a:cs typeface="Arial" pitchFamily="34" charset="0"/>
            </a:endParaRPr>
          </a:p>
          <a:p>
            <a:pPr marL="228600" marR="0" algn="justLow">
              <a:lnSpc>
                <a:spcPct val="125000"/>
              </a:lnSpc>
              <a:spcBef>
                <a:spcPts val="0"/>
              </a:spcBef>
              <a:spcAft>
                <a:spcPts val="0"/>
              </a:spcAft>
              <a:tabLst>
                <a:tab pos="255270" algn="l"/>
                <a:tab pos="6057900" algn="r"/>
              </a:tabLst>
            </a:pPr>
            <a:r>
              <a:rPr lang="en-US" sz="2200" b="1" dirty="0">
                <a:latin typeface="Arial" pitchFamily="34" charset="0"/>
                <a:ea typeface="Times New Roman" panose="02020603050405020304" pitchFamily="18" charset="0"/>
                <a:cs typeface="Arial" pitchFamily="34" charset="0"/>
              </a:rPr>
              <a:t>1- Anterior median fissure</a:t>
            </a:r>
            <a:r>
              <a:rPr lang="en-US" sz="2200" dirty="0">
                <a:latin typeface="Arial" pitchFamily="34" charset="0"/>
                <a:ea typeface="Times New Roman" panose="02020603050405020304" pitchFamily="18" charset="0"/>
                <a:cs typeface="Arial" pitchFamily="34" charset="0"/>
              </a:rPr>
              <a:t>; Its lower part is interrupted by pyramidal (motor) decussation.</a:t>
            </a:r>
            <a:endParaRPr lang="en-US" sz="2200" dirty="0">
              <a:latin typeface="Arial" pitchFamily="34" charset="0"/>
              <a:ea typeface="Calibri" panose="020F0502020204030204" pitchFamily="34" charset="0"/>
              <a:cs typeface="Arial" pitchFamily="34" charset="0"/>
            </a:endParaRPr>
          </a:p>
          <a:p>
            <a:pPr marL="228600" marR="0" algn="justLow">
              <a:lnSpc>
                <a:spcPct val="125000"/>
              </a:lnSpc>
              <a:spcBef>
                <a:spcPts val="0"/>
              </a:spcBef>
              <a:spcAft>
                <a:spcPts val="0"/>
              </a:spcAft>
              <a:tabLst>
                <a:tab pos="255270" algn="l"/>
                <a:tab pos="6057900" algn="r"/>
              </a:tabLst>
            </a:pPr>
            <a:r>
              <a:rPr lang="en-US" sz="2200" b="1" dirty="0">
                <a:latin typeface="Arial" pitchFamily="34" charset="0"/>
                <a:ea typeface="Times New Roman" panose="02020603050405020304" pitchFamily="18" charset="0"/>
                <a:cs typeface="Arial" pitchFamily="34" charset="0"/>
              </a:rPr>
              <a:t>2- Pyramid</a:t>
            </a:r>
            <a:r>
              <a:rPr lang="en-US" sz="2200" dirty="0">
                <a:latin typeface="Arial" pitchFamily="34" charset="0"/>
                <a:ea typeface="Times New Roman" panose="02020603050405020304" pitchFamily="18" charset="0"/>
                <a:cs typeface="Arial" pitchFamily="34" charset="0"/>
              </a:rPr>
              <a:t>; an elevation on each side of the anterior median fissure.</a:t>
            </a:r>
            <a:endParaRPr lang="en-US" sz="2200" dirty="0">
              <a:latin typeface="Arial" pitchFamily="34" charset="0"/>
              <a:ea typeface="Calibri" panose="020F0502020204030204" pitchFamily="34" charset="0"/>
              <a:cs typeface="Arial" pitchFamily="34" charset="0"/>
            </a:endParaRPr>
          </a:p>
          <a:p>
            <a:pPr marL="228600" marR="0" algn="justLow">
              <a:lnSpc>
                <a:spcPct val="125000"/>
              </a:lnSpc>
              <a:spcBef>
                <a:spcPts val="0"/>
              </a:spcBef>
              <a:spcAft>
                <a:spcPts val="0"/>
              </a:spcAft>
              <a:tabLst>
                <a:tab pos="255270" algn="l"/>
                <a:tab pos="6057900" algn="r"/>
              </a:tabLst>
            </a:pPr>
            <a:r>
              <a:rPr lang="en-US" sz="2200" dirty="0" smtClean="0">
                <a:latin typeface="Arial" pitchFamily="34" charset="0"/>
                <a:ea typeface="Times New Roman" panose="02020603050405020304" pitchFamily="18" charset="0"/>
                <a:cs typeface="Arial" pitchFamily="34" charset="0"/>
              </a:rPr>
              <a:t>- The </a:t>
            </a:r>
            <a:r>
              <a:rPr lang="en-US" sz="2200" dirty="0">
                <a:latin typeface="Arial" pitchFamily="34" charset="0"/>
                <a:ea typeface="Times New Roman" panose="02020603050405020304" pitchFamily="18" charset="0"/>
                <a:cs typeface="Arial" pitchFamily="34" charset="0"/>
              </a:rPr>
              <a:t>pyramid is formed by the pyramidal tract (</a:t>
            </a:r>
            <a:r>
              <a:rPr lang="en-US" sz="2200" b="1" dirty="0">
                <a:latin typeface="Arial" pitchFamily="34" charset="0"/>
                <a:ea typeface="Times New Roman" panose="02020603050405020304" pitchFamily="18" charset="0"/>
                <a:cs typeface="Arial" pitchFamily="34" charset="0"/>
              </a:rPr>
              <a:t>corticospinal tract</a:t>
            </a:r>
            <a:r>
              <a:rPr lang="en-US" sz="2200" dirty="0" smtClean="0">
                <a:latin typeface="Arial" pitchFamily="34" charset="0"/>
                <a:ea typeface="Times New Roman" panose="02020603050405020304" pitchFamily="18" charset="0"/>
                <a:cs typeface="Arial" pitchFamily="34" charset="0"/>
              </a:rPr>
              <a:t>).</a:t>
            </a:r>
          </a:p>
          <a:p>
            <a:pPr marL="228600" marR="0" algn="justLow">
              <a:lnSpc>
                <a:spcPct val="125000"/>
              </a:lnSpc>
              <a:spcBef>
                <a:spcPts val="0"/>
              </a:spcBef>
              <a:spcAft>
                <a:spcPts val="0"/>
              </a:spcAft>
              <a:tabLst>
                <a:tab pos="255270" algn="l"/>
                <a:tab pos="6057900" algn="r"/>
              </a:tabLst>
            </a:pPr>
            <a:r>
              <a:rPr lang="en-US" sz="2200" dirty="0" smtClean="0">
                <a:latin typeface="Arial" pitchFamily="34" charset="0"/>
                <a:ea typeface="Calibri" panose="020F0502020204030204" pitchFamily="34" charset="0"/>
                <a:cs typeface="Arial" pitchFamily="34" charset="0"/>
              </a:rPr>
              <a:t>- In the lower part of the medulla oblongata, about 85% of the fibers </a:t>
            </a:r>
            <a:r>
              <a:rPr lang="en-US" sz="2200" dirty="0" smtClean="0">
                <a:latin typeface="Arial" pitchFamily="34" charset="0"/>
                <a:ea typeface="Calibri" panose="020F0502020204030204" pitchFamily="34" charset="0"/>
                <a:cs typeface="Arial" pitchFamily="34" charset="0"/>
              </a:rPr>
              <a:t>cross the midline </a:t>
            </a:r>
            <a:r>
              <a:rPr lang="en-US" sz="2200" dirty="0" smtClean="0">
                <a:latin typeface="Arial" pitchFamily="34" charset="0"/>
                <a:ea typeface="Calibri" panose="020F0502020204030204" pitchFamily="34" charset="0"/>
                <a:cs typeface="Arial" pitchFamily="34" charset="0"/>
              </a:rPr>
              <a:t>&amp; descends as </a:t>
            </a:r>
            <a:r>
              <a:rPr lang="en-US" sz="2200" b="1" dirty="0">
                <a:latin typeface="Arial" pitchFamily="34" charset="0"/>
                <a:ea typeface="Calibri" panose="020F0502020204030204" pitchFamily="34" charset="0"/>
                <a:cs typeface="Arial" pitchFamily="34" charset="0"/>
              </a:rPr>
              <a:t>L</a:t>
            </a:r>
            <a:r>
              <a:rPr lang="en-US" sz="2200" dirty="0" smtClean="0">
                <a:latin typeface="Arial" pitchFamily="34" charset="0"/>
                <a:ea typeface="Calibri" panose="020F0502020204030204" pitchFamily="34" charset="0"/>
                <a:cs typeface="Arial" pitchFamily="34" charset="0"/>
              </a:rPr>
              <a:t>ateral </a:t>
            </a:r>
            <a:r>
              <a:rPr lang="en-US" sz="2200" dirty="0" err="1" smtClean="0">
                <a:latin typeface="Arial" pitchFamily="34" charset="0"/>
                <a:ea typeface="Calibri" panose="020F0502020204030204" pitchFamily="34" charset="0"/>
                <a:cs typeface="Arial" pitchFamily="34" charset="0"/>
              </a:rPr>
              <a:t>corticospinal</a:t>
            </a:r>
            <a:r>
              <a:rPr lang="en-US" sz="2200" dirty="0" smtClean="0">
                <a:latin typeface="Arial" pitchFamily="34" charset="0"/>
                <a:ea typeface="Calibri" panose="020F0502020204030204" pitchFamily="34" charset="0"/>
                <a:cs typeface="Arial" pitchFamily="34" charset="0"/>
              </a:rPr>
              <a:t> </a:t>
            </a:r>
            <a:r>
              <a:rPr lang="en-US" sz="2200" dirty="0" smtClean="0">
                <a:latin typeface="Arial" pitchFamily="34" charset="0"/>
                <a:ea typeface="Calibri" panose="020F0502020204030204" pitchFamily="34" charset="0"/>
                <a:cs typeface="Arial" pitchFamily="34" charset="0"/>
              </a:rPr>
              <a:t>tract, whi</a:t>
            </a:r>
            <a:r>
              <a:rPr lang="en-US" sz="2200" dirty="0" smtClean="0">
                <a:latin typeface="Arial" pitchFamily="34" charset="0"/>
                <a:ea typeface="Calibri" panose="020F0502020204030204" pitchFamily="34" charset="0"/>
                <a:cs typeface="Arial" pitchFamily="34" charset="0"/>
              </a:rPr>
              <a:t>le 15% of fibers uncrossed &amp; descends as ventral </a:t>
            </a:r>
            <a:r>
              <a:rPr lang="en-US" sz="2200" dirty="0" err="1">
                <a:latin typeface="Arial" pitchFamily="34" charset="0"/>
                <a:ea typeface="Calibri" panose="020F0502020204030204" pitchFamily="34" charset="0"/>
                <a:cs typeface="Arial" pitchFamily="34" charset="0"/>
              </a:rPr>
              <a:t>corticospinal</a:t>
            </a:r>
            <a:r>
              <a:rPr lang="en-US" sz="2200" dirty="0">
                <a:latin typeface="Arial" pitchFamily="34" charset="0"/>
                <a:ea typeface="Calibri" panose="020F0502020204030204" pitchFamily="34" charset="0"/>
                <a:cs typeface="Arial" pitchFamily="34" charset="0"/>
              </a:rPr>
              <a:t> </a:t>
            </a:r>
            <a:r>
              <a:rPr lang="en-US" sz="2200" dirty="0" smtClean="0">
                <a:latin typeface="Arial" pitchFamily="34" charset="0"/>
                <a:ea typeface="Calibri" panose="020F0502020204030204" pitchFamily="34" charset="0"/>
                <a:cs typeface="Arial" pitchFamily="34" charset="0"/>
              </a:rPr>
              <a:t>tract.</a:t>
            </a:r>
            <a:endParaRPr lang="en-US" sz="2200" dirty="0">
              <a:latin typeface="Arial" pitchFamily="34" charset="0"/>
              <a:ea typeface="Calibri" panose="020F0502020204030204" pitchFamily="34" charset="0"/>
              <a:cs typeface="Arial" pitchFamily="34" charset="0"/>
            </a:endParaRPr>
          </a:p>
          <a:p>
            <a:pPr marL="228600" marR="0" algn="justLow">
              <a:lnSpc>
                <a:spcPct val="125000"/>
              </a:lnSpc>
              <a:spcBef>
                <a:spcPts val="0"/>
              </a:spcBef>
              <a:spcAft>
                <a:spcPts val="0"/>
              </a:spcAft>
              <a:tabLst>
                <a:tab pos="255270" algn="l"/>
                <a:tab pos="6057900" algn="r"/>
              </a:tabLst>
            </a:pPr>
            <a:r>
              <a:rPr lang="en-US" sz="2200" b="1" dirty="0">
                <a:latin typeface="Arial" pitchFamily="34" charset="0"/>
                <a:ea typeface="Times New Roman" panose="02020603050405020304" pitchFamily="18" charset="0"/>
                <a:cs typeface="Arial" pitchFamily="34" charset="0"/>
              </a:rPr>
              <a:t>3- Anterolateral sulcus</a:t>
            </a:r>
            <a:r>
              <a:rPr lang="en-US" sz="2200" dirty="0">
                <a:latin typeface="Arial" pitchFamily="34" charset="0"/>
                <a:ea typeface="Times New Roman" panose="02020603050405020304" pitchFamily="18" charset="0"/>
                <a:cs typeface="Arial" pitchFamily="34" charset="0"/>
              </a:rPr>
              <a:t>; It is the groove on the lateral side of the pyramid</a:t>
            </a:r>
            <a:r>
              <a:rPr lang="en-US" sz="2200" b="1" dirty="0">
                <a:latin typeface="Arial" pitchFamily="34" charset="0"/>
                <a:ea typeface="Times New Roman" panose="02020603050405020304" pitchFamily="18" charset="0"/>
                <a:cs typeface="Arial" pitchFamily="34" charset="0"/>
              </a:rPr>
              <a:t>.</a:t>
            </a:r>
            <a:endParaRPr lang="en-US" sz="2200" dirty="0">
              <a:latin typeface="Arial" pitchFamily="34" charset="0"/>
              <a:ea typeface="Calibri" panose="020F0502020204030204" pitchFamily="34" charset="0"/>
              <a:cs typeface="Arial" pitchFamily="34" charset="0"/>
            </a:endParaRPr>
          </a:p>
          <a:p>
            <a:pPr marL="228600" marR="0" algn="justLow">
              <a:lnSpc>
                <a:spcPct val="125000"/>
              </a:lnSpc>
              <a:spcBef>
                <a:spcPts val="0"/>
              </a:spcBef>
              <a:spcAft>
                <a:spcPts val="0"/>
              </a:spcAft>
              <a:tabLst>
                <a:tab pos="255270" algn="l"/>
                <a:tab pos="6057900" algn="r"/>
              </a:tabLst>
            </a:pPr>
            <a:r>
              <a:rPr lang="en-US" sz="2200" b="1" dirty="0">
                <a:latin typeface="Arial" pitchFamily="34" charset="0"/>
                <a:ea typeface="Times New Roman" panose="02020603050405020304" pitchFamily="18" charset="0"/>
                <a:cs typeface="Arial" pitchFamily="34" charset="0"/>
              </a:rPr>
              <a:t>4- Olive</a:t>
            </a:r>
            <a:r>
              <a:rPr lang="en-US" sz="2200" dirty="0">
                <a:latin typeface="Arial" pitchFamily="34" charset="0"/>
                <a:ea typeface="Times New Roman" panose="02020603050405020304" pitchFamily="18" charset="0"/>
                <a:cs typeface="Arial" pitchFamily="34" charset="0"/>
              </a:rPr>
              <a:t>; it is the oval elevation lateral to the </a:t>
            </a:r>
            <a:r>
              <a:rPr lang="en-US" sz="2200" dirty="0" smtClean="0">
                <a:latin typeface="Arial" pitchFamily="34" charset="0"/>
                <a:ea typeface="Times New Roman" panose="02020603050405020304" pitchFamily="18" charset="0"/>
                <a:cs typeface="Arial" pitchFamily="34" charset="0"/>
              </a:rPr>
              <a:t>pyramid separated from it by anterolateral sulcus.</a:t>
            </a:r>
            <a:endParaRPr lang="en-US" sz="2200" dirty="0">
              <a:latin typeface="Arial" pitchFamily="34" charset="0"/>
              <a:ea typeface="Calibri" panose="020F0502020204030204" pitchFamily="34" charset="0"/>
              <a:cs typeface="Arial" pitchFamily="34" charset="0"/>
            </a:endParaRPr>
          </a:p>
          <a:p>
            <a:pPr marL="228600" marR="0" algn="justLow">
              <a:lnSpc>
                <a:spcPct val="125000"/>
              </a:lnSpc>
              <a:spcBef>
                <a:spcPts val="0"/>
              </a:spcBef>
              <a:spcAft>
                <a:spcPts val="0"/>
              </a:spcAft>
              <a:tabLst>
                <a:tab pos="255270" algn="l"/>
                <a:tab pos="6057900" algn="r"/>
              </a:tabLst>
            </a:pPr>
            <a:r>
              <a:rPr lang="en-US" sz="2200" dirty="0">
                <a:latin typeface="Arial" pitchFamily="34" charset="0"/>
                <a:ea typeface="Times New Roman" panose="02020603050405020304" pitchFamily="18" charset="0"/>
                <a:cs typeface="Arial" pitchFamily="34" charset="0"/>
              </a:rPr>
              <a:t>- It is formed by the bulging of the olivary complex nuclei. </a:t>
            </a:r>
            <a:endParaRPr lang="en-US" sz="2200" dirty="0">
              <a:latin typeface="Arial" pitchFamily="34" charset="0"/>
              <a:ea typeface="Calibri" panose="020F0502020204030204" pitchFamily="34" charset="0"/>
              <a:cs typeface="Arial" pitchFamily="34" charset="0"/>
            </a:endParaRPr>
          </a:p>
          <a:p>
            <a:pPr marL="228600" marR="0" algn="justLow">
              <a:lnSpc>
                <a:spcPct val="125000"/>
              </a:lnSpc>
              <a:spcBef>
                <a:spcPts val="0"/>
              </a:spcBef>
              <a:spcAft>
                <a:spcPts val="0"/>
              </a:spcAft>
              <a:tabLst>
                <a:tab pos="255270" algn="l"/>
                <a:tab pos="6057900" algn="r"/>
              </a:tabLst>
            </a:pPr>
            <a:r>
              <a:rPr lang="en-US" sz="2200" b="1" dirty="0">
                <a:latin typeface="Arial" pitchFamily="34" charset="0"/>
                <a:ea typeface="Times New Roman" panose="02020603050405020304" pitchFamily="18" charset="0"/>
                <a:cs typeface="Arial" pitchFamily="34" charset="0"/>
              </a:rPr>
              <a:t>5- Posterolateral sulcus</a:t>
            </a:r>
            <a:r>
              <a:rPr lang="en-US" sz="2200" dirty="0">
                <a:latin typeface="Arial" pitchFamily="34" charset="0"/>
                <a:ea typeface="Times New Roman" panose="02020603050405020304" pitchFamily="18" charset="0"/>
                <a:cs typeface="Arial" pitchFamily="34" charset="0"/>
              </a:rPr>
              <a:t>; lateral to the olive.</a:t>
            </a:r>
            <a:endParaRPr lang="en-US" sz="2200" dirty="0">
              <a:latin typeface="Arial" pitchFamily="34" charset="0"/>
              <a:ea typeface="Calibri" panose="020F0502020204030204" pitchFamily="34" charset="0"/>
              <a:cs typeface="Arial" pitchFamily="34" charset="0"/>
            </a:endParaRPr>
          </a:p>
          <a:p>
            <a:pPr marL="342900" marR="0" lvl="0" indent="-342900" algn="justLow">
              <a:lnSpc>
                <a:spcPct val="125000"/>
              </a:lnSpc>
              <a:spcBef>
                <a:spcPts val="0"/>
              </a:spcBef>
              <a:spcAft>
                <a:spcPts val="0"/>
              </a:spcAft>
              <a:buFont typeface="Symbol" panose="05050102010706020507" pitchFamily="18" charset="2"/>
              <a:buChar char=""/>
              <a:tabLst>
                <a:tab pos="255270" algn="l"/>
                <a:tab pos="457200" algn="l"/>
                <a:tab pos="6057900" algn="r"/>
              </a:tabLst>
            </a:pPr>
            <a:r>
              <a:rPr lang="en-US" sz="2200" b="1" dirty="0">
                <a:solidFill>
                  <a:srgbClr val="FF0000"/>
                </a:solidFill>
                <a:latin typeface="Arial" pitchFamily="34" charset="0"/>
                <a:ea typeface="Times New Roman" panose="02020603050405020304" pitchFamily="18" charset="0"/>
                <a:cs typeface="Arial" pitchFamily="34" charset="0"/>
              </a:rPr>
              <a:t>Cranial nerves related to the anterior surface:</a:t>
            </a:r>
            <a:endParaRPr lang="en-US" sz="2200" dirty="0">
              <a:latin typeface="Arial" pitchFamily="34" charset="0"/>
              <a:ea typeface="Calibri" panose="020F0502020204030204" pitchFamily="34" charset="0"/>
              <a:cs typeface="Arial" pitchFamily="34" charset="0"/>
            </a:endParaRPr>
          </a:p>
          <a:p>
            <a:pPr marL="457200" marR="0" algn="justLow">
              <a:lnSpc>
                <a:spcPct val="125000"/>
              </a:lnSpc>
              <a:spcBef>
                <a:spcPts val="0"/>
              </a:spcBef>
              <a:spcAft>
                <a:spcPts val="0"/>
              </a:spcAft>
              <a:tabLst>
                <a:tab pos="457200" algn="l"/>
                <a:tab pos="6057900" algn="r"/>
              </a:tabLst>
            </a:pPr>
            <a:r>
              <a:rPr lang="en-US" sz="2200" b="1" dirty="0">
                <a:latin typeface="Arial" pitchFamily="34" charset="0"/>
                <a:ea typeface="Times New Roman" panose="02020603050405020304" pitchFamily="18" charset="0"/>
                <a:cs typeface="Arial" pitchFamily="34" charset="0"/>
              </a:rPr>
              <a:t>1- Anterolateral sulcus</a:t>
            </a:r>
            <a:r>
              <a:rPr lang="en-US" sz="2200" dirty="0">
                <a:latin typeface="Arial" pitchFamily="34" charset="0"/>
                <a:ea typeface="Times New Roman" panose="02020603050405020304" pitchFamily="18" charset="0"/>
                <a:cs typeface="Arial" pitchFamily="34" charset="0"/>
              </a:rPr>
              <a:t>; gives exit for the rootless of hypoglossal nerve</a:t>
            </a:r>
            <a:r>
              <a:rPr lang="en-US" sz="2200" b="1" dirty="0">
                <a:latin typeface="Arial" pitchFamily="34" charset="0"/>
                <a:ea typeface="Times New Roman" panose="02020603050405020304" pitchFamily="18" charset="0"/>
                <a:cs typeface="Arial" pitchFamily="34" charset="0"/>
              </a:rPr>
              <a:t> (12th).</a:t>
            </a:r>
            <a:endParaRPr lang="en-US" sz="2200" dirty="0">
              <a:latin typeface="Arial" pitchFamily="34" charset="0"/>
              <a:ea typeface="Calibri" panose="020F0502020204030204" pitchFamily="34" charset="0"/>
              <a:cs typeface="Arial" pitchFamily="34" charset="0"/>
            </a:endParaRPr>
          </a:p>
          <a:p>
            <a:pPr marL="457200" marR="0" algn="justLow">
              <a:lnSpc>
                <a:spcPct val="125000"/>
              </a:lnSpc>
              <a:spcBef>
                <a:spcPts val="0"/>
              </a:spcBef>
              <a:spcAft>
                <a:spcPts val="0"/>
              </a:spcAft>
              <a:tabLst>
                <a:tab pos="457200" algn="l"/>
                <a:tab pos="6057900" algn="r"/>
              </a:tabLst>
            </a:pPr>
            <a:r>
              <a:rPr lang="en-US" sz="2200" b="1" dirty="0">
                <a:latin typeface="Arial" pitchFamily="34" charset="0"/>
                <a:ea typeface="Times New Roman" panose="02020603050405020304" pitchFamily="18" charset="0"/>
                <a:cs typeface="Arial" pitchFamily="34" charset="0"/>
              </a:rPr>
              <a:t>2- Posterolateral sulcus</a:t>
            </a:r>
            <a:r>
              <a:rPr lang="en-US" sz="2200" dirty="0">
                <a:latin typeface="Arial" pitchFamily="34" charset="0"/>
                <a:ea typeface="Times New Roman" panose="02020603050405020304" pitchFamily="18" charset="0"/>
                <a:cs typeface="Arial" pitchFamily="34" charset="0"/>
              </a:rPr>
              <a:t>; gives exist to the glossopharyngeal </a:t>
            </a:r>
            <a:r>
              <a:rPr lang="en-US" sz="2200" b="1" dirty="0">
                <a:latin typeface="Arial" pitchFamily="34" charset="0"/>
                <a:ea typeface="Times New Roman" panose="02020603050405020304" pitchFamily="18" charset="0"/>
                <a:cs typeface="Arial" pitchFamily="34" charset="0"/>
              </a:rPr>
              <a:t>(9th),</a:t>
            </a:r>
            <a:r>
              <a:rPr lang="en-US" sz="2200" dirty="0">
                <a:latin typeface="Arial" pitchFamily="34" charset="0"/>
                <a:ea typeface="Times New Roman" panose="02020603050405020304" pitchFamily="18" charset="0"/>
                <a:cs typeface="Arial" pitchFamily="34" charset="0"/>
              </a:rPr>
              <a:t> </a:t>
            </a:r>
            <a:r>
              <a:rPr lang="en-US" sz="2200" dirty="0" err="1">
                <a:latin typeface="Arial" pitchFamily="34" charset="0"/>
                <a:ea typeface="Times New Roman" panose="02020603050405020304" pitchFamily="18" charset="0"/>
                <a:cs typeface="Arial" pitchFamily="34" charset="0"/>
              </a:rPr>
              <a:t>vagus</a:t>
            </a:r>
            <a:r>
              <a:rPr lang="en-US" sz="2200" dirty="0">
                <a:latin typeface="Arial" pitchFamily="34" charset="0"/>
                <a:ea typeface="Times New Roman" panose="02020603050405020304" pitchFamily="18" charset="0"/>
                <a:cs typeface="Arial" pitchFamily="34" charset="0"/>
              </a:rPr>
              <a:t> </a:t>
            </a:r>
            <a:r>
              <a:rPr lang="en-US" sz="2200" b="1" dirty="0">
                <a:latin typeface="Arial" pitchFamily="34" charset="0"/>
                <a:ea typeface="Times New Roman" panose="02020603050405020304" pitchFamily="18" charset="0"/>
                <a:cs typeface="Arial" pitchFamily="34" charset="0"/>
              </a:rPr>
              <a:t>(10th)</a:t>
            </a:r>
            <a:r>
              <a:rPr lang="en-US" sz="2200" dirty="0">
                <a:latin typeface="Arial" pitchFamily="34" charset="0"/>
                <a:ea typeface="Times New Roman" panose="02020603050405020304" pitchFamily="18" charset="0"/>
                <a:cs typeface="Arial" pitchFamily="34" charset="0"/>
              </a:rPr>
              <a:t> and cranial part of accessory </a:t>
            </a:r>
            <a:r>
              <a:rPr lang="en-US" sz="2200" b="1" dirty="0">
                <a:latin typeface="Arial" pitchFamily="34" charset="0"/>
                <a:ea typeface="Times New Roman" panose="02020603050405020304" pitchFamily="18" charset="0"/>
                <a:cs typeface="Arial" pitchFamily="34" charset="0"/>
              </a:rPr>
              <a:t>(11th)</a:t>
            </a:r>
            <a:r>
              <a:rPr lang="en-US" sz="2200" dirty="0">
                <a:latin typeface="Arial" pitchFamily="34" charset="0"/>
                <a:ea typeface="Times New Roman" panose="02020603050405020304" pitchFamily="18" charset="0"/>
                <a:cs typeface="Arial" pitchFamily="34" charset="0"/>
              </a:rPr>
              <a:t> nerves arranged from above downwards. </a:t>
            </a:r>
            <a:endParaRPr lang="en-US" sz="2200" dirty="0">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4219135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3238201-C8FF-469E-9888-5AFD763937F0}"/>
              </a:ext>
            </a:extLst>
          </p:cNvPr>
          <p:cNvSpPr/>
          <p:nvPr/>
        </p:nvSpPr>
        <p:spPr>
          <a:xfrm>
            <a:off x="0" y="0"/>
            <a:ext cx="12161838" cy="6971909"/>
          </a:xfrm>
          <a:prstGeom prst="rect">
            <a:avLst/>
          </a:prstGeom>
        </p:spPr>
        <p:txBody>
          <a:bodyPr wrap="square">
            <a:spAutoFit/>
          </a:bodyPr>
          <a:lstStyle/>
          <a:p>
            <a:pPr marL="228600" marR="0" algn="ctr">
              <a:lnSpc>
                <a:spcPct val="125000"/>
              </a:lnSpc>
              <a:spcBef>
                <a:spcPts val="0"/>
              </a:spcBef>
              <a:spcAft>
                <a:spcPts val="0"/>
              </a:spcAft>
              <a:tabLst>
                <a:tab pos="255270" algn="l"/>
                <a:tab pos="6057900" algn="r"/>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External features of the anterior surface of  Pons</a:t>
            </a:r>
            <a:endParaRPr lang="en-US" sz="24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262255" algn="l"/>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1- Basilar sulcus</a:t>
            </a:r>
            <a:r>
              <a:rPr lang="en-US" sz="2400" dirty="0">
                <a:latin typeface="Arial" panose="020B0604020202020204" pitchFamily="34" charset="0"/>
                <a:ea typeface="Times New Roman" panose="02020603050405020304" pitchFamily="18" charset="0"/>
                <a:cs typeface="Arial" panose="020B0604020202020204" pitchFamily="34" charset="0"/>
              </a:rPr>
              <a:t>; a longitudinal groove in the middle line for the </a:t>
            </a:r>
            <a:r>
              <a:rPr lang="en-US" sz="2400" b="1" dirty="0">
                <a:latin typeface="Arial" panose="020B0604020202020204" pitchFamily="34" charset="0"/>
                <a:ea typeface="Times New Roman" panose="02020603050405020304" pitchFamily="18" charset="0"/>
                <a:cs typeface="Arial" panose="020B0604020202020204" pitchFamily="34" charset="0"/>
              </a:rPr>
              <a:t>basilar artery</a:t>
            </a:r>
            <a:r>
              <a:rPr lang="en-US"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262255" algn="l"/>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2- Basis pontine: </a:t>
            </a:r>
            <a:r>
              <a:rPr lang="en-US" sz="2400" dirty="0">
                <a:latin typeface="Arial" panose="020B0604020202020204" pitchFamily="34" charset="0"/>
                <a:ea typeface="Times New Roman" panose="02020603050405020304" pitchFamily="18" charset="0"/>
                <a:cs typeface="Arial" panose="020B0604020202020204" pitchFamily="34" charset="0"/>
              </a:rPr>
              <a:t>raised ridge on each side of the basilar sulcus. </a:t>
            </a:r>
            <a:endParaRPr lang="en-US" sz="24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262255" algn="l"/>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a:t>
            </a:r>
            <a:r>
              <a:rPr lang="en-US" sz="2400" dirty="0">
                <a:latin typeface="Arial" panose="020B0604020202020204" pitchFamily="34" charset="0"/>
                <a:ea typeface="Times New Roman" panose="02020603050405020304" pitchFamily="18" charset="0"/>
                <a:cs typeface="Arial" panose="020B0604020202020204" pitchFamily="34" charset="0"/>
              </a:rPr>
              <a:t> It is </a:t>
            </a:r>
            <a:r>
              <a:rPr lang="en-US" sz="2400" b="1" dirty="0">
                <a:latin typeface="Arial" panose="020B0604020202020204" pitchFamily="34" charset="0"/>
                <a:ea typeface="Times New Roman" panose="02020603050405020304" pitchFamily="18" charset="0"/>
                <a:cs typeface="Arial" panose="020B0604020202020204" pitchFamily="34" charset="0"/>
              </a:rPr>
              <a:t>formed by</a:t>
            </a:r>
            <a:r>
              <a:rPr lang="en-US" sz="2400" dirty="0">
                <a:latin typeface="Arial" panose="020B0604020202020204" pitchFamily="34" charset="0"/>
                <a:ea typeface="Times New Roman" panose="02020603050405020304" pitchFamily="18" charset="0"/>
                <a:cs typeface="Arial" panose="020B0604020202020204" pitchFamily="34" charset="0"/>
              </a:rPr>
              <a:t> fibers of the pyramidal </a:t>
            </a:r>
            <a:r>
              <a:rPr lang="en-US" sz="2400" dirty="0" smtClean="0">
                <a:latin typeface="Arial" panose="020B0604020202020204" pitchFamily="34" charset="0"/>
                <a:ea typeface="Times New Roman" panose="02020603050405020304" pitchFamily="18" charset="0"/>
                <a:cs typeface="Arial" panose="020B0604020202020204" pitchFamily="34" charset="0"/>
              </a:rPr>
              <a:t>tract</a:t>
            </a:r>
            <a:r>
              <a:rPr lang="en-US" sz="2400" strike="sngStrike"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262255" algn="l"/>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3- Transverse pontine </a:t>
            </a:r>
            <a:r>
              <a:rPr lang="en-US" sz="2400" b="1" dirty="0" err="1">
                <a:latin typeface="Arial" panose="020B0604020202020204" pitchFamily="34" charset="0"/>
                <a:ea typeface="Times New Roman" panose="02020603050405020304" pitchFamily="18" charset="0"/>
                <a:cs typeface="Arial" panose="020B0604020202020204" pitchFamily="34" charset="0"/>
              </a:rPr>
              <a:t>fibres</a:t>
            </a:r>
            <a:r>
              <a:rPr lang="en-US" sz="2400" dirty="0">
                <a:latin typeface="Arial" panose="020B0604020202020204" pitchFamily="34" charset="0"/>
                <a:ea typeface="Times New Roman" panose="02020603050405020304" pitchFamily="18" charset="0"/>
                <a:cs typeface="Arial" panose="020B0604020202020204" pitchFamily="34" charset="0"/>
              </a:rPr>
              <a:t>; on each side. </a:t>
            </a:r>
            <a:endParaRPr lang="en-US" sz="24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0" algn="l"/>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 It is produced by the </a:t>
            </a:r>
            <a:r>
              <a:rPr lang="en-US" sz="2400" b="1" dirty="0" err="1">
                <a:solidFill>
                  <a:srgbClr val="FF0066"/>
                </a:solidFill>
                <a:latin typeface="Arial" panose="020B0604020202020204" pitchFamily="34" charset="0"/>
                <a:ea typeface="Times New Roman" panose="02020603050405020304" pitchFamily="18" charset="0"/>
                <a:cs typeface="Arial" panose="020B0604020202020204" pitchFamily="34" charset="0"/>
              </a:rPr>
              <a:t>corticopontocerebellar</a:t>
            </a:r>
            <a:r>
              <a:rPr lang="en-US" sz="2400" dirty="0">
                <a:solidFill>
                  <a:srgbClr val="FF0066"/>
                </a:solidFill>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fibers that collect to form the </a:t>
            </a:r>
            <a:r>
              <a:rPr lang="en-US" sz="2400" b="1" dirty="0">
                <a:latin typeface="Arial" panose="020B0604020202020204" pitchFamily="34" charset="0"/>
                <a:ea typeface="Times New Roman" panose="02020603050405020304" pitchFamily="18" charset="0"/>
                <a:cs typeface="Arial" panose="020B0604020202020204" pitchFamily="34" charset="0"/>
              </a:rPr>
              <a:t>middle cerebellar peduncle.</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Low">
              <a:lnSpc>
                <a:spcPct val="125000"/>
              </a:lnSpc>
              <a:spcBef>
                <a:spcPts val="0"/>
              </a:spcBef>
              <a:spcAft>
                <a:spcPts val="0"/>
              </a:spcAft>
              <a:buFont typeface="Symbol" panose="05050102010706020507" pitchFamily="18" charset="2"/>
              <a:buChar char=""/>
              <a:tabLst>
                <a:tab pos="255270" algn="l"/>
                <a:tab pos="457200" algn="l"/>
                <a:tab pos="6057900" algn="r"/>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Cranial nerves related to the anterior surface:</a:t>
            </a:r>
            <a:endParaRPr lang="en-US" sz="2400" dirty="0">
              <a:latin typeface="Arial" panose="020B0604020202020204" pitchFamily="34" charset="0"/>
              <a:ea typeface="Calibri" panose="020F0502020204030204" pitchFamily="34" charset="0"/>
              <a:cs typeface="Arial" panose="020B0604020202020204" pitchFamily="34" charset="0"/>
            </a:endParaRPr>
          </a:p>
          <a:p>
            <a:pPr marL="262255" marR="0" algn="justLow">
              <a:lnSpc>
                <a:spcPct val="125000"/>
              </a:lnSpc>
              <a:spcBef>
                <a:spcPts val="0"/>
              </a:spcBef>
              <a:spcAft>
                <a:spcPts val="0"/>
              </a:spcAft>
              <a:tabLst>
                <a:tab pos="262255" algn="l"/>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1- Trigeminal nerve:</a:t>
            </a:r>
            <a:r>
              <a:rPr lang="en-US" sz="2400" dirty="0">
                <a:latin typeface="Arial" panose="020B0604020202020204" pitchFamily="34" charset="0"/>
                <a:ea typeface="Times New Roman" panose="02020603050405020304" pitchFamily="18" charset="0"/>
                <a:cs typeface="Arial" panose="020B0604020202020204" pitchFamily="34" charset="0"/>
              </a:rPr>
              <a:t> arise by a large sensory root and small motor root from the lateral part of the anterior surface at its junction with the middle cerebellar peduncle.</a:t>
            </a:r>
            <a:endParaRPr lang="en-US" sz="2400" dirty="0">
              <a:latin typeface="Arial" panose="020B0604020202020204" pitchFamily="34" charset="0"/>
              <a:ea typeface="Calibri" panose="020F0502020204030204" pitchFamily="34" charset="0"/>
              <a:cs typeface="Arial" panose="020B0604020202020204" pitchFamily="34" charset="0"/>
            </a:endParaRPr>
          </a:p>
          <a:p>
            <a:pPr marL="270510" marR="0" algn="justLow">
              <a:lnSpc>
                <a:spcPct val="125000"/>
              </a:lnSpc>
              <a:spcBef>
                <a:spcPts val="0"/>
              </a:spcBef>
              <a:spcAft>
                <a:spcPts val="0"/>
              </a:spcAft>
              <a:tabLst>
                <a:tab pos="180340" algn="l"/>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2- Pontomedullary groove</a:t>
            </a:r>
            <a:r>
              <a:rPr lang="en-US" sz="2400" dirty="0">
                <a:latin typeface="Arial" panose="020B0604020202020204" pitchFamily="34" charset="0"/>
                <a:ea typeface="Times New Roman" panose="02020603050405020304" pitchFamily="18" charset="0"/>
                <a:cs typeface="Arial" panose="020B0604020202020204" pitchFamily="34" charset="0"/>
              </a:rPr>
              <a:t>; gives exist to the abducent </a:t>
            </a:r>
            <a:r>
              <a:rPr lang="en-US" sz="2400" b="1" dirty="0">
                <a:latin typeface="Arial" panose="020B0604020202020204" pitchFamily="34" charset="0"/>
                <a:ea typeface="Times New Roman" panose="02020603050405020304" pitchFamily="18" charset="0"/>
                <a:cs typeface="Arial" panose="020B0604020202020204" pitchFamily="34" charset="0"/>
              </a:rPr>
              <a:t>(6th),</a:t>
            </a:r>
            <a:r>
              <a:rPr lang="en-US" sz="2400" dirty="0">
                <a:latin typeface="Arial" panose="020B0604020202020204" pitchFamily="34" charset="0"/>
                <a:ea typeface="Times New Roman" panose="02020603050405020304" pitchFamily="18" charset="0"/>
                <a:cs typeface="Arial" panose="020B0604020202020204" pitchFamily="34" charset="0"/>
              </a:rPr>
              <a:t> facial </a:t>
            </a:r>
            <a:r>
              <a:rPr lang="en-US" sz="2400" b="1" dirty="0">
                <a:latin typeface="Arial" panose="020B0604020202020204" pitchFamily="34" charset="0"/>
                <a:ea typeface="Times New Roman" panose="02020603050405020304" pitchFamily="18" charset="0"/>
                <a:cs typeface="Arial" panose="020B0604020202020204" pitchFamily="34" charset="0"/>
              </a:rPr>
              <a:t>(7th)</a:t>
            </a:r>
            <a:r>
              <a:rPr lang="en-US" sz="2400" dirty="0">
                <a:latin typeface="Arial" panose="020B0604020202020204" pitchFamily="34" charset="0"/>
                <a:ea typeface="Times New Roman" panose="02020603050405020304" pitchFamily="18" charset="0"/>
                <a:cs typeface="Arial" panose="020B0604020202020204" pitchFamily="34" charset="0"/>
              </a:rPr>
              <a:t> and vestibulocochlear </a:t>
            </a:r>
            <a:r>
              <a:rPr lang="en-US" sz="2400" b="1" dirty="0">
                <a:latin typeface="Arial" panose="020B0604020202020204" pitchFamily="34" charset="0"/>
                <a:ea typeface="Times New Roman" panose="02020603050405020304" pitchFamily="18" charset="0"/>
                <a:cs typeface="Arial" panose="020B0604020202020204" pitchFamily="34" charset="0"/>
              </a:rPr>
              <a:t>(8th)</a:t>
            </a:r>
            <a:r>
              <a:rPr lang="en-US" sz="2400" dirty="0">
                <a:latin typeface="Arial" panose="020B0604020202020204" pitchFamily="34" charset="0"/>
                <a:ea typeface="Times New Roman" panose="02020603050405020304" pitchFamily="18" charset="0"/>
                <a:cs typeface="Arial" panose="020B0604020202020204" pitchFamily="34" charset="0"/>
              </a:rPr>
              <a:t> nerves arranged from medial to lateral. </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ctr">
              <a:lnSpc>
                <a:spcPct val="125000"/>
              </a:lnSpc>
              <a:spcBef>
                <a:spcPts val="0"/>
              </a:spcBef>
              <a:spcAft>
                <a:spcPts val="0"/>
              </a:spcAft>
              <a:buFont typeface="Symbol" panose="05050102010706020507" pitchFamily="18" charset="2"/>
              <a:buChar char=""/>
              <a:tabLst>
                <a:tab pos="457200" algn="l"/>
                <a:tab pos="6057900" algn="r"/>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External features of the anterior surface of  Midbrain (Mesencephalon)</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marR="0" algn="justLow">
              <a:lnSpc>
                <a:spcPct val="125000"/>
              </a:lnSpc>
              <a:spcBef>
                <a:spcPts val="0"/>
              </a:spcBef>
              <a:spcAft>
                <a:spcPts val="0"/>
              </a:spcAft>
              <a:tabLst>
                <a:tab pos="6057900" algn="r"/>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a:latin typeface="Arial" panose="020B0604020202020204" pitchFamily="34" charset="0"/>
                <a:ea typeface="Times New Roman" panose="02020603050405020304" pitchFamily="18" charset="0"/>
                <a:cs typeface="Arial" panose="020B0604020202020204" pitchFamily="34" charset="0"/>
              </a:rPr>
              <a:t>1- Cerebral Peduncles:</a:t>
            </a:r>
            <a:r>
              <a:rPr lang="en-US" sz="2400" dirty="0">
                <a:latin typeface="Arial" panose="020B0604020202020204" pitchFamily="34" charset="0"/>
                <a:ea typeface="Times New Roman" panose="02020603050405020304" pitchFamily="18" charset="0"/>
                <a:cs typeface="Arial" panose="020B0604020202020204" pitchFamily="34" charset="0"/>
              </a:rPr>
              <a:t> descend from the cerebral hemispheres.</a:t>
            </a:r>
            <a:endParaRPr lang="en-US" sz="2400" dirty="0">
              <a:latin typeface="Arial" panose="020B0604020202020204" pitchFamily="34" charset="0"/>
              <a:ea typeface="Calibri" panose="020F0502020204030204" pitchFamily="34" charset="0"/>
              <a:cs typeface="Arial" panose="020B0604020202020204" pitchFamily="34" charset="0"/>
            </a:endParaRPr>
          </a:p>
          <a:p>
            <a:pPr algn="justLow">
              <a:lnSpc>
                <a:spcPct val="125000"/>
              </a:lnSpc>
              <a:tabLst>
                <a:tab pos="266065" algn="l"/>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Occulomotor</a:t>
            </a:r>
            <a:r>
              <a:rPr lang="en-US" sz="2400" dirty="0">
                <a:latin typeface="Arial" panose="020B0604020202020204" pitchFamily="34" charset="0"/>
                <a:ea typeface="Times New Roman" panose="02020603050405020304" pitchFamily="18" charset="0"/>
                <a:cs typeface="Arial" panose="020B0604020202020204" pitchFamily="34" charset="0"/>
              </a:rPr>
              <a:t> nerve (3rd) exits from the medial aspect of each cerebral peduncle. </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6069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2353</Words>
  <Application>Microsoft Office PowerPoint</Application>
  <PresentationFormat>Custom</PresentationFormat>
  <Paragraphs>252</Paragraphs>
  <Slides>28</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17</cp:revision>
  <dcterms:created xsi:type="dcterms:W3CDTF">2020-12-15T07:59:40Z</dcterms:created>
  <dcterms:modified xsi:type="dcterms:W3CDTF">2020-12-15T18:39:52Z</dcterms:modified>
</cp:coreProperties>
</file>