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2"/>
  </p:sldMasterIdLst>
  <p:notesMasterIdLst>
    <p:notesMasterId r:id="rId22"/>
  </p:notesMasterIdLst>
  <p:sldIdLst>
    <p:sldId id="503" r:id="rId3"/>
    <p:sldId id="506" r:id="rId4"/>
    <p:sldId id="449" r:id="rId5"/>
    <p:sldId id="451" r:id="rId6"/>
    <p:sldId id="452" r:id="rId7"/>
    <p:sldId id="450" r:id="rId8"/>
    <p:sldId id="454" r:id="rId9"/>
    <p:sldId id="505" r:id="rId10"/>
    <p:sldId id="456" r:id="rId11"/>
    <p:sldId id="457" r:id="rId12"/>
    <p:sldId id="458" r:id="rId13"/>
    <p:sldId id="459" r:id="rId14"/>
    <p:sldId id="508" r:id="rId15"/>
    <p:sldId id="507" r:id="rId16"/>
    <p:sldId id="462" r:id="rId17"/>
    <p:sldId id="468" r:id="rId18"/>
    <p:sldId id="497" r:id="rId19"/>
    <p:sldId id="509" r:id="rId20"/>
    <p:sldId id="51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FF"/>
    <a:srgbClr val="66FF66"/>
    <a:srgbClr val="FF3300"/>
    <a:srgbClr val="FF66FF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0" autoAdjust="0"/>
    <p:restoredTop sz="94660"/>
  </p:normalViewPr>
  <p:slideViewPr>
    <p:cSldViewPr>
      <p:cViewPr varScale="1">
        <p:scale>
          <a:sx n="91" d="100"/>
          <a:sy n="91" d="100"/>
        </p:scale>
        <p:origin x="12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customXml" Target="../customXml/item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E4A1FEF2-35DD-C2E3-8BDD-6040F2F85C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66BCDF79-2A24-F81A-4071-7B8726BEEA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C493C95-F6CE-DEA4-7421-2BF7F5326A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79F54777-EB3C-C7AF-D355-09DE45EAC2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7398" name="Rectangle 6">
            <a:extLst>
              <a:ext uri="{FF2B5EF4-FFF2-40B4-BE49-F238E27FC236}">
                <a16:creationId xmlns:a16="http://schemas.microsoft.com/office/drawing/2014/main" id="{63C6984A-9067-0FCA-6C43-A51046ED5D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>
            <a:extLst>
              <a:ext uri="{FF2B5EF4-FFF2-40B4-BE49-F238E27FC236}">
                <a16:creationId xmlns:a16="http://schemas.microsoft.com/office/drawing/2014/main" id="{5D4B9FFA-2093-DBFE-9383-0CF524C9F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Times New Roman" panose="02020603050405020304" pitchFamily="18" charset="0"/>
              </a:defRPr>
            </a:lvl1pPr>
          </a:lstStyle>
          <a:p>
            <a:fld id="{6E8BFA8D-1E53-4A06-B745-2A3FA6AD1EF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>
            <a:extLst>
              <a:ext uri="{FF2B5EF4-FFF2-40B4-BE49-F238E27FC236}">
                <a16:creationId xmlns:a16="http://schemas.microsoft.com/office/drawing/2014/main" id="{50AA3632-8407-15AA-E762-398492B10CEA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D1EE70-F77B-6EB9-BC22-6D918E54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E2CD80-B1B3-DDCE-E9B1-92E9EC76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5E98CA-B143-75EA-CC11-22EB9D87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8B12BDF9-735E-45FC-8D2F-C50C63BDB86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20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CF2475A-2B12-0848-BB6A-04E478FBAB9A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5198BA-158B-AD2F-D110-EA1DB1D5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97273E-B376-946C-394B-B6C70E48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DB2846-9F11-B3C2-C169-0E255193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7D42BB6-3F59-464F-AE3D-0EB0C65DB0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79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F11D9E0-6F6A-C92B-0CDC-6224C795D386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97D4D-C361-D757-62DA-4914B18A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62">
            <a:extLst>
              <a:ext uri="{FF2B5EF4-FFF2-40B4-BE49-F238E27FC236}">
                <a16:creationId xmlns:a16="http://schemas.microsoft.com/office/drawing/2014/main" id="{47E77FB2-8CD1-130B-92A0-323FE84C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92EB15-05F7-0EA9-7DF3-821FA62B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3FF4D4-CD53-C62F-6A7D-77DFCF88E5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AF48A5-6BC5-D7FB-89B0-FA9B0AC363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DE785C9-17EC-416F-A213-8E0081289C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76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D1AF25-0AFC-D97F-8BE1-8ABB41B615E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0C0CF-9B2C-D1FB-CAB5-DF726D31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D8BF7-E620-9120-2776-B95D1A76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5D1CF-AD1C-F6AE-49A3-6548C851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997F11D-C3AC-4D77-9F3F-CB2381EACBF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1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BB8084E-1719-664C-07EE-7D207741BE4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E5DD2-1AC2-9560-5430-C44801BE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C91F14E0-ECDC-BD0D-26A9-4836B7DD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19127BE-E0AC-00B1-1579-A42710CB17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3757F7C-D993-DC47-D7F1-9925630F29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8A487EC-22D4-724E-BBF4-2AB5581293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30F1255-C02D-4ECE-A6E6-43DF052D371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0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8C8D485A-B990-24FB-1DD3-CF2AA21E93F3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94584-30D8-CC1F-A2C8-594BE9D6F6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0966A-BEA5-EEE8-A581-DAA7034A96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B0252-6289-A85D-CEED-87C3DB7516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F205BA8-FB45-47DD-9D1B-F991340FC42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60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565D5E7-D365-730E-0524-294D6C020D6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BBC2B0-2BDD-73A7-0CCF-69D8C530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DF3C8C-FD94-7FDC-2FDF-F9D33F73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72D63-C700-B6D1-979E-6A491361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09B13-D99C-470A-81E5-B632A144B97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9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3CE2C3B7-6936-42EF-883A-29FBA201250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1DDE8D-E405-685E-4036-A6673BD5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40BB66-0829-3F00-9125-0CEC239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BF1FA2-452E-E27C-DC0D-EDAA8B5B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3F56-1E84-4874-90F2-ABD7DC4C507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83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9B8721A-605F-8606-E1F2-EB34C60DFF0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508BE8-67A1-4178-4054-B72E5660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75D12E-66AF-D8C0-EECB-39650D6D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0A1A43-EF77-EB3C-0771-2C147289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C7FC-33F7-453E-BC14-D036A0D018C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33D046F-BE11-3D65-686D-302380983B1F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EDD28-2575-E5DA-D45B-39E8E291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318767-FD26-1A61-1795-1BA6094E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C2121A-2381-3368-84DD-EC30CCD3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B380AA3-5089-4001-B0F2-3DBE436D32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7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D7412B0-5BD9-4227-24DB-8BCE57C6D051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2486E-85A8-8092-6521-6DB6F277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93E37-1C28-D138-E8C0-FAB1EDA1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FA91E8-231E-49EF-C5F8-E7871BE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6B748-CC4B-4E82-8DB0-76AAE9404A4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1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AA6EB094-5DDC-1775-7320-EDF474EE2FF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E4E5F-F038-C4E6-35D7-230149F2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8C564-B374-FA55-0C74-36A83573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CB4AA3-F6FE-EC77-ABD1-C9DB69D6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5091-9E43-4D51-812A-151482934A1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67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F4BA224B-680B-358C-7D14-D4687B2FB42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0BE3CA2-2654-1030-73BD-903B53F3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D195E5A-BF4C-7AD7-AC00-C10F92C2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5D0D78A-8BD6-234F-5505-AF1DCD47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360D-A69D-43BE-BEED-56C9CA2F6D2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5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6342CE94-3F1F-EEA0-D170-15EA523049F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CE487AB-1E78-1DC6-BBB3-14505B3E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23D6863-E711-577C-2191-5384F893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CE1617-C6E8-C83B-11F9-0A9BA61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0F00E-5E15-4113-AAD1-3C640B528FA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1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7389115E-A1BC-FFE2-0BF3-3B1D808E7BE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65FA4FA-6653-DB42-EC7E-0541D9BE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581024F-195B-7BE3-C3C2-BB3B4D23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BA0951A-937B-D537-2BEC-9AA74EEF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4075-96D6-40AF-B0A9-7D8724B66E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3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A3EC145-34A8-73C0-7FD6-9258E4AAD0F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840AB08-DE3B-739E-3547-045FA50F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7A0ADF2-2470-8568-5754-F0F92139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E1AF4D-543D-D760-0327-F4EB67E8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26FDE9A-F36A-424A-9DAA-DE2744AD41F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6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E2A508E2-0752-1D76-E417-9E9F88FEEA3E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AA5BF84B-18B6-C023-AAA3-FE7A2EB27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45DFCF89-704E-D095-C8CE-4AB36C969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5F1D6B13-B4E5-137E-C21F-07B0EB5DE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54BDB786-B8A6-C498-D623-53EF0928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26DF80E2-B189-C8E8-172A-D74EF425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EF9346CF-879D-B360-A34F-7CE83DC94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669E419C-47AE-D60A-718B-0A8E2D0D2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AC49BF7E-8489-F6AF-2A16-C5A68100F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644D96B3-DC5E-2E50-5AC5-222460B7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109C5640-0736-963E-14A5-CCFDA95D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CF39A402-BA5D-2B06-8843-F7D62921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28CD2376-BD55-7EB0-3145-22497D3E0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E28D493D-E826-8C2A-6029-ED28D65DDA8A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E4A9FBDD-2D55-93A6-3125-A30700FE4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4D0FE8A0-2ED9-F9FA-9548-483F06A9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390E9719-D675-2A01-2413-174E225B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BE2016C7-59A9-A431-DEDB-CCAE2691B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59DEBE8F-2932-392F-B2A1-CC9CBFA0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34241048-A374-FC7D-8D4D-87F19FC0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7C47A0D8-6E71-5F12-4572-A753188F3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D49E89EC-977C-2146-058C-3557E1DCA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3B520B3A-C23F-D49F-929B-C1208C6E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9DBC623D-DA7B-1C27-1A80-C6B7C7FFD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32F2C41B-63EA-E23B-E079-B2BD8ECA7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25485E2A-11D0-4B26-B003-6C2F61B0C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A707E9F-80A2-8A0D-189F-977F5CABF2DE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98AB5E7C-4707-6B97-0686-C83751CCD0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3E4BB902-D391-DAD5-CF6B-7942410DB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F9A6-E9ED-BEA8-F329-654674DA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1B884-A9F0-B8E9-993F-0C18998F5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54FB7-B138-550D-BEB3-E518CF18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977895-CB0E-4228-BAD2-C0BE2B4D830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FA6C9B9-6BBD-F5AB-1D3C-482A4682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052512"/>
          </a:xfrm>
        </p:spPr>
        <p:txBody>
          <a:bodyPr/>
          <a:lstStyle/>
          <a:p>
            <a:pPr eaLnBrk="1" hangingPunct="1"/>
            <a:r>
              <a:rPr lang="en-US" altLang="en-US" b="1" i="1"/>
              <a:t>Regulation of Respiration</a:t>
            </a:r>
            <a:r>
              <a:rPr lang="en-US" altLang="en-US"/>
              <a:t>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7DC9DB0-58D2-D2BA-2E4F-3412222D6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752600"/>
            <a:ext cx="7391400" cy="4800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b="1"/>
              <a:t>6- Nervous Control Of Respiration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800" b="1" i="1"/>
              <a:t>By</a:t>
            </a:r>
          </a:p>
          <a:p>
            <a:pPr marL="0" indent="0" algn="ctr" eaLnBrk="1" hangingPunct="1">
              <a:buFontTx/>
              <a:buNone/>
            </a:pPr>
            <a:endParaRPr lang="en-US" altLang="en-US" b="1"/>
          </a:p>
          <a:p>
            <a:pPr marL="0" indent="0" algn="ctr" eaLnBrk="1" hangingPunct="1">
              <a:buFontTx/>
              <a:buNone/>
            </a:pPr>
            <a:r>
              <a:rPr lang="en-US" altLang="en-US" sz="2200" b="1"/>
              <a:t>Dr. Nour A. Mohammed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200" b="1"/>
              <a:t>Associate professor of physiology </a:t>
            </a:r>
            <a:endParaRPr lang="en-US" altLang="en-US" sz="2200" b="1" i="1"/>
          </a:p>
          <a:p>
            <a:pPr marL="0" indent="0" algn="ctr" eaLnBrk="1" hangingPunct="1">
              <a:buFontTx/>
              <a:buNone/>
            </a:pPr>
            <a:r>
              <a:rPr lang="en-US" altLang="en-US" sz="2800" b="1" i="1"/>
              <a:t>Faculty of medicine, Mutah University</a:t>
            </a:r>
          </a:p>
          <a:p>
            <a:pPr marL="0" indent="0" algn="ctr" eaLnBrk="1" hangingPunct="1">
              <a:buFontTx/>
              <a:buNone/>
            </a:pPr>
            <a:endParaRPr lang="en-US" altLang="en-US"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8E47601-7584-5D13-567F-EAC772D4506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0"/>
            <a:ext cx="4419600" cy="68580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altLang="en-US" sz="2400" b="1" u="sng">
                <a:solidFill>
                  <a:schemeClr val="tx1"/>
                </a:solidFill>
              </a:rPr>
              <a:t>  A. Medulla Respiratory Centers</a:t>
            </a:r>
            <a:endParaRPr lang="en-US" altLang="en-US" sz="2400" b="1">
              <a:solidFill>
                <a:schemeClr val="tx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en-US" altLang="en-US" sz="2800" b="1">
              <a:solidFill>
                <a:schemeClr val="folHlink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  </a:t>
            </a:r>
            <a:r>
              <a:rPr lang="en-US" altLang="en-US" sz="2400" b="1">
                <a:solidFill>
                  <a:schemeClr val="tx1"/>
                </a:solidFill>
              </a:rPr>
              <a:t>2- Expiratory Center or Ventral Resp. Group (VRG)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  </a:t>
            </a:r>
            <a:r>
              <a:rPr lang="en-US" altLang="en-US" sz="2400" b="1">
                <a:solidFill>
                  <a:srgbClr val="C00000"/>
                </a:solidFill>
              </a:rPr>
              <a:t>Forced expiration</a:t>
            </a:r>
            <a:r>
              <a:rPr lang="en-US" altLang="en-US" sz="2800" b="1">
                <a:solidFill>
                  <a:srgbClr val="C00000"/>
                </a:solidFill>
              </a:rPr>
              <a:t> </a:t>
            </a:r>
            <a:r>
              <a:rPr lang="en-US" altLang="en-US" sz="2800" b="1"/>
              <a:t>----&gt;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 sz="2000" b="1"/>
              <a:t>Intercostal nerves ----Internal intercostal + anterior abdominal wall muscles (expiration) </a:t>
            </a:r>
          </a:p>
          <a:p>
            <a:pPr marL="533400" indent="-533400" eaLnBrk="1" hangingPunct="1"/>
            <a:endParaRPr lang="en-US" altLang="en-US" sz="2400" b="1">
              <a:solidFill>
                <a:srgbClr val="C00000"/>
              </a:solidFill>
            </a:endParaRPr>
          </a:p>
          <a:p>
            <a:pPr marL="533400" indent="-533400" eaLnBrk="1" hangingPunct="1"/>
            <a:r>
              <a:rPr lang="en-US" altLang="en-US" sz="2400" b="1">
                <a:solidFill>
                  <a:srgbClr val="C00000"/>
                </a:solidFill>
              </a:rPr>
              <a:t>Containing exp. neurons mainly</a:t>
            </a:r>
          </a:p>
        </p:txBody>
      </p:sp>
      <p:pic>
        <p:nvPicPr>
          <p:cNvPr id="28675" name="Picture 5" descr="cont-5">
            <a:extLst>
              <a:ext uri="{FF2B5EF4-FFF2-40B4-BE49-F238E27FC236}">
                <a16:creationId xmlns:a16="http://schemas.microsoft.com/office/drawing/2014/main" id="{08CED066-2EFB-9461-8575-6D03A90F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D76E2DEE-2AC1-67DD-1A70-DACDC5CEF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solidFill>
                  <a:schemeClr val="tx1"/>
                </a:solidFill>
              </a:rPr>
              <a:t>  B. Pons Respiratory Centers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3A64175-93BB-4389-DAE6-0F0E78BD2A2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5105400" cy="6019800"/>
          </a:xfrm>
        </p:spPr>
        <p:txBody>
          <a:bodyPr rtlCol="0"/>
          <a:lstStyle/>
          <a:p>
            <a:pPr marL="457200" indent="-4572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b="1" dirty="0">
              <a:solidFill>
                <a:srgbClr val="FF66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rgbClr val="FF66FF"/>
                </a:solidFill>
              </a:rPr>
              <a:t>   </a:t>
            </a:r>
            <a:r>
              <a:rPr lang="en-US" altLang="en-US" sz="2400" b="1" dirty="0">
                <a:solidFill>
                  <a:srgbClr val="C00000"/>
                </a:solidFill>
              </a:rPr>
              <a:t>Pneumotaxic center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Located in upper part of the pons 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Slightly inhibits medulla, causes shorter, shallower, quicker breaths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Inhibitory effect on inspiration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Its function is to modulate the activity by </a:t>
            </a:r>
            <a:r>
              <a:rPr lang="en-US" altLang="en-US" sz="2000" b="1" dirty="0">
                <a:solidFill>
                  <a:srgbClr val="C00000"/>
                </a:solidFill>
              </a:rPr>
              <a:t>apneustic center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and off to create the normal rhythm of respiration 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activity of inspiration center stops, inhibitory impulses cease from </a:t>
            </a:r>
            <a:r>
              <a:rPr lang="en-US" altLang="en-US" sz="2000" b="1" dirty="0">
                <a:solidFill>
                  <a:srgbClr val="C00000"/>
                </a:solidFill>
              </a:rPr>
              <a:t>pneumotaxic center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inspiratory impulses initiated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C9B9627-69EB-D9FA-CCAC-2C4ECE8B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96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CD126F7B-D252-FA6C-AB44-AC70111C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tx1"/>
                </a:solidFill>
              </a:rPr>
              <a:t>  B. Pons Respiratory Centers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C79042A-6921-E283-38BC-B42E0E501AA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762000"/>
            <a:ext cx="5337175" cy="6096000"/>
          </a:xfrm>
        </p:spPr>
        <p:txBody>
          <a:bodyPr rtlCol="0"/>
          <a:lstStyle/>
          <a:p>
            <a:pPr marL="457200" indent="-4572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b="1" dirty="0">
              <a:solidFill>
                <a:srgbClr val="FF66FF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Apneustic center 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Located in lower portion of pons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Stimulates the medulla, causes longer, deeper, slower breaths </a:t>
            </a:r>
            <a:r>
              <a:rPr lang="en-US" altLang="en-US" sz="2800" b="1" dirty="0">
                <a:solidFill>
                  <a:srgbClr val="C00000"/>
                </a:solidFill>
              </a:rPr>
              <a:t>(prevent switch off)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Stimulatory effect on Insp. center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Its activity is modulated on and off by pneumotaxic center</a:t>
            </a:r>
          </a:p>
          <a:p>
            <a:pPr marL="838200" lvl="1" indent="-381000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It is intermittently </a:t>
            </a:r>
            <a:r>
              <a:rPr lang="en-US" altLang="en-US" sz="2000" b="1" dirty="0">
                <a:solidFill>
                  <a:srgbClr val="C00000"/>
                </a:solidFill>
              </a:rPr>
              <a:t>inhibited by</a:t>
            </a:r>
          </a:p>
          <a:p>
            <a:pPr marL="457200" lvl="1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</a:rPr>
              <a:t> Afferent vagal discharge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(Herring-Breuer   inflation Reflex)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arise from slowly adapting stretch receptors in the lung thus the inspiratory process stops &amp; expiration starts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45D9F060-F546-9464-8283-38F781C5E8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514600"/>
            <a:ext cx="3276600" cy="26733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>
            <a:extLst>
              <a:ext uri="{FF2B5EF4-FFF2-40B4-BE49-F238E27FC236}">
                <a16:creationId xmlns:a16="http://schemas.microsoft.com/office/drawing/2014/main" id="{F34C4A98-4913-6097-3A47-B5A3A3BAE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Genesis of normal rhythmic respiration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34AF8-42FC-CE4F-DDF9-6C5B795A5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96000"/>
          </a:xfrm>
        </p:spPr>
        <p:txBody>
          <a:bodyPr rtlCol="0">
            <a:normAutofit fontScale="85000" lnSpcReduction="20000"/>
          </a:bodyPr>
          <a:lstStyle/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1)The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apneustic center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stimulates the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inspiratory center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so inspiration is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switch on.</a:t>
            </a:r>
          </a:p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2)The inspiratory center send gradual stimulatory signals to inspiratory muscles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/>
              </a:rPr>
              <a:t>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gradual inspiration (inspiratory ramp signal).</a:t>
            </a:r>
          </a:p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3) This inspiratory signal is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switch off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by: </a:t>
            </a:r>
          </a:p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+mj-lt"/>
              </a:rPr>
              <a:t>(a) Vagi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as a result of stimulation of stretch receptors in smooth muscle of bronchioles (Herring Breuer inflation reflex). </a:t>
            </a:r>
          </a:p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+mj-lt"/>
              </a:rPr>
              <a:t>(b) Pneumotaxic center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but slow in action than vagal inhibition both (a)&amp;(b) inhibition of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apneustic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inspiratory center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marL="1016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4)Once inspiration is inhibited expiration follows passively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expiratory Centre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active in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forced expiration only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sz="2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N.B  Pre-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Bottzinger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 complex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: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It is the 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pace maker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neurons present bilaterally in medulla oblongata and give 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rhythmic discharge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 phrenic nerve.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>
            <a:extLst>
              <a:ext uri="{FF2B5EF4-FFF2-40B4-BE49-F238E27FC236}">
                <a16:creationId xmlns:a16="http://schemas.microsoft.com/office/drawing/2014/main" id="{054FFD74-A04F-7299-3B2C-40E8B5ED2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1" name="Content Placeholder 6">
            <a:extLst>
              <a:ext uri="{FF2B5EF4-FFF2-40B4-BE49-F238E27FC236}">
                <a16:creationId xmlns:a16="http://schemas.microsoft.com/office/drawing/2014/main" id="{1FA5E5E2-406C-BA25-E264-E1EA27912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-1149" r="17706" b="1149"/>
          <a:stretch>
            <a:fillRect/>
          </a:stretch>
        </p:blipFill>
        <p:spPr>
          <a:xfrm>
            <a:off x="228600" y="76200"/>
            <a:ext cx="8458200" cy="6781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G23_26b">
            <a:extLst>
              <a:ext uri="{FF2B5EF4-FFF2-40B4-BE49-F238E27FC236}">
                <a16:creationId xmlns:a16="http://schemas.microsoft.com/office/drawing/2014/main" id="{16450739-F4FD-6603-A1B3-25FCB6C4301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3120" r="20680" b="3120"/>
          <a:stretch>
            <a:fillRect/>
          </a:stretch>
        </p:blipFill>
        <p:spPr>
          <a:xfrm>
            <a:off x="76200" y="0"/>
            <a:ext cx="8839200" cy="6629400"/>
          </a:xfr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>
            <a:extLst>
              <a:ext uri="{FF2B5EF4-FFF2-40B4-BE49-F238E27FC236}">
                <a16:creationId xmlns:a16="http://schemas.microsoft.com/office/drawing/2014/main" id="{2B7FB6B4-48DC-5AEC-6625-7B6524E00C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Stretch or inflation of lungs, stimulates endings of </a:t>
            </a:r>
            <a:r>
              <a:rPr lang="en-US" altLang="en-US" sz="2800" b="1" dirty="0">
                <a:solidFill>
                  <a:srgbClr val="C00000"/>
                </a:solidFill>
              </a:rPr>
              <a:t>Vagus nerve (X)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bronchi, bronchioles, lungs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Discharges inhibitory impulses to </a:t>
            </a:r>
            <a:r>
              <a:rPr lang="en-US" altLang="en-US" sz="2800" b="1" dirty="0">
                <a:solidFill>
                  <a:srgbClr val="C00000"/>
                </a:solidFill>
              </a:rPr>
              <a:t>brain stem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causing inspiration to stop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Expiration occurs, lungs deflate and stretch receptors are no longer stimulated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Limits inspiration and prevents over inflation specially during sleep &amp; anesthesia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0C0F6FC8-AEAB-74E6-1481-8E0678EE70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chemeClr val="tx1"/>
                </a:solidFill>
              </a:rPr>
              <a:t>  </a:t>
            </a:r>
            <a:r>
              <a:rPr lang="en-US" altLang="en-US" b="1" u="sng">
                <a:solidFill>
                  <a:schemeClr val="tx1"/>
                </a:solidFill>
              </a:rPr>
              <a:t>Vagal (inflation) reflex (Herring- Breuer reflex)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6E61ECAE-B1DC-F8C8-EE78-E14B888C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25000" r="55154" b="14583"/>
          <a:stretch>
            <a:fillRect/>
          </a:stretch>
        </p:blipFill>
        <p:spPr bwMode="auto">
          <a:xfrm>
            <a:off x="0" y="0"/>
            <a:ext cx="64008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Box 1">
            <a:extLst>
              <a:ext uri="{FF2B5EF4-FFF2-40B4-BE49-F238E27FC236}">
                <a16:creationId xmlns:a16="http://schemas.microsoft.com/office/drawing/2014/main" id="{3E608F89-B7D6-8AAE-07ED-2155C858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28600"/>
            <a:ext cx="203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Significance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In human Hering-Breuer reflex is not activated until the lung volume &gt; 1.5 liters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So, this reflex appears to be a protective mechanism to prevent excessive lung inflation.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1B51BFD7-45E0-18C2-303F-7DDCFF23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3">
            <a:extLst>
              <a:ext uri="{FF2B5EF4-FFF2-40B4-BE49-F238E27FC236}">
                <a16:creationId xmlns:a16="http://schemas.microsoft.com/office/drawing/2014/main" id="{F62EE669-0986-39A9-02BC-6A4CCC1CB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Experimental evidence of respiratory centers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AFAA663-4FC8-546A-AAD2-E3A019BF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1" name="Content Placeholder 3">
            <a:extLst>
              <a:ext uri="{FF2B5EF4-FFF2-40B4-BE49-F238E27FC236}">
                <a16:creationId xmlns:a16="http://schemas.microsoft.com/office/drawing/2014/main" id="{DCBA6BE8-3D8D-ABC7-E469-3B16E1C15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89154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>
            <a:extLst>
              <a:ext uri="{FF2B5EF4-FFF2-40B4-BE49-F238E27FC236}">
                <a16:creationId xmlns:a16="http://schemas.microsoft.com/office/drawing/2014/main" id="{9E74A0C6-B0AE-4A91-900B-2F6EC4282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Control of Respiration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F17D24-E013-1537-3E1A-E32215B57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1) Automatic mechanism: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Its centers are present in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medulla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allows subconscious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(spontaneous)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rhythmic respiration.</a:t>
            </a:r>
          </a:p>
          <a:p>
            <a:pPr marL="1016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2) Voluntary mechanism: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016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Symbol"/>
              </a:rPr>
              <a:t>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Its center is present in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motor cerebral cortex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control the anterior horn cells of the respiratory muscles via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cortico-spinal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tract.</a:t>
            </a:r>
          </a:p>
          <a:p>
            <a:pPr marL="1016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It allows voluntary control of respiration e.g.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voluntary hyper-ventilation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apnea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but cannot be maintained for long time.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2113FC7B-8FD9-27AF-7112-642D98B024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Inspiratory muscles</a:t>
            </a:r>
            <a:r>
              <a:rPr lang="en-US" altLang="en-US" sz="2800">
                <a:cs typeface="Times New Roman" panose="02020603050405020304" pitchFamily="18" charset="0"/>
              </a:rPr>
              <a:t>, diaphragm and external  intercostal, composed of skeletal muscle and must be stimulated to contract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/>
            <a:r>
              <a:rPr lang="en-US" altLang="en-US" sz="2800" b="1">
                <a:solidFill>
                  <a:srgbClr val="C00000"/>
                </a:solidFill>
              </a:rPr>
              <a:t>Two phrenic nerves </a:t>
            </a:r>
            <a:r>
              <a:rPr lang="en-US" altLang="en-US" sz="2800"/>
              <a:t>responsible for diaphragm </a:t>
            </a:r>
            <a:r>
              <a:rPr lang="en-US" altLang="en-US" sz="2800">
                <a:solidFill>
                  <a:schemeClr val="tx1"/>
                </a:solidFill>
              </a:rPr>
              <a:t>originate at the </a:t>
            </a:r>
            <a:r>
              <a:rPr lang="en-US" altLang="en-US" sz="2800" b="1">
                <a:solidFill>
                  <a:schemeClr val="tx1"/>
                </a:solidFill>
              </a:rPr>
              <a:t>3</a:t>
            </a:r>
            <a:r>
              <a:rPr lang="en-US" altLang="en-US" sz="2800" b="1" baseline="30000">
                <a:solidFill>
                  <a:schemeClr val="tx1"/>
                </a:solidFill>
              </a:rPr>
              <a:t>rd</a:t>
            </a:r>
            <a:r>
              <a:rPr lang="en-US" altLang="en-US" sz="2800" b="1">
                <a:solidFill>
                  <a:schemeClr val="tx1"/>
                </a:solidFill>
              </a:rPr>
              <a:t>, 4</a:t>
            </a:r>
            <a:r>
              <a:rPr lang="en-US" altLang="en-US" sz="2800" b="1" baseline="30000">
                <a:solidFill>
                  <a:schemeClr val="tx1"/>
                </a:solidFill>
              </a:rPr>
              <a:t>th</a:t>
            </a:r>
            <a:r>
              <a:rPr lang="en-US" altLang="en-US" sz="2800" b="1">
                <a:solidFill>
                  <a:schemeClr val="tx1"/>
                </a:solidFill>
              </a:rPr>
              <a:t>, and 5</a:t>
            </a:r>
            <a:r>
              <a:rPr lang="en-US" altLang="en-US" sz="2800" b="1" baseline="30000">
                <a:solidFill>
                  <a:schemeClr val="tx1"/>
                </a:solidFill>
              </a:rPr>
              <a:t>th</a:t>
            </a:r>
            <a:r>
              <a:rPr lang="en-US" altLang="en-US" sz="2800" b="1">
                <a:solidFill>
                  <a:schemeClr val="tx1"/>
                </a:solidFill>
              </a:rPr>
              <a:t> cervical</a:t>
            </a:r>
            <a:r>
              <a:rPr lang="en-US" altLang="en-US" sz="2800">
                <a:solidFill>
                  <a:schemeClr val="tx1"/>
                </a:solidFill>
              </a:rPr>
              <a:t> spinal nerves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FF3300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rgbClr val="C00000"/>
                </a:solidFill>
              </a:rPr>
              <a:t>11 pairs </a:t>
            </a:r>
            <a:r>
              <a:rPr lang="en-US" altLang="en-US" sz="2800"/>
              <a:t>of intercostal nerves originate </a:t>
            </a:r>
            <a:r>
              <a:rPr lang="en-US" altLang="en-US" sz="2800">
                <a:solidFill>
                  <a:schemeClr val="tx1"/>
                </a:solidFill>
              </a:rPr>
              <a:t>1- 11</a:t>
            </a:r>
            <a:r>
              <a:rPr lang="en-US" altLang="en-US" sz="2800" baseline="30000">
                <a:solidFill>
                  <a:schemeClr val="tx1"/>
                </a:solidFill>
              </a:rPr>
              <a:t>th</a:t>
            </a:r>
            <a:r>
              <a:rPr lang="en-US" altLang="en-US" sz="2800">
                <a:solidFill>
                  <a:schemeClr val="tx1"/>
                </a:solidFill>
              </a:rPr>
              <a:t> thoracic spinal nerves</a:t>
            </a:r>
          </a:p>
          <a:p>
            <a:pPr eaLnBrk="1" hangingPunct="1"/>
            <a:endParaRPr lang="en-US" altLang="en-US" sz="28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t-3">
            <a:extLst>
              <a:ext uri="{FF2B5EF4-FFF2-40B4-BE49-F238E27FC236}">
                <a16:creationId xmlns:a16="http://schemas.microsoft.com/office/drawing/2014/main" id="{445F88A1-0251-F861-BA1F-9FFA4A34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nt-4">
            <a:extLst>
              <a:ext uri="{FF2B5EF4-FFF2-40B4-BE49-F238E27FC236}">
                <a16:creationId xmlns:a16="http://schemas.microsoft.com/office/drawing/2014/main" id="{71D09DD4-6CE1-AFED-9048-55136AB0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824190-92C6-36AE-CB5D-6C38B376F7ED}"/>
              </a:ext>
            </a:extLst>
          </p:cNvPr>
          <p:cNvSpPr txBox="1"/>
          <p:nvPr/>
        </p:nvSpPr>
        <p:spPr>
          <a:xfrm>
            <a:off x="5334000" y="152400"/>
            <a:ext cx="35052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1600" eaLnBrk="1" hangingPunct="1">
              <a:defRPr/>
            </a:pPr>
            <a:r>
              <a:rPr lang="en-US" sz="2000" b="1" dirty="0"/>
              <a:t>The inspiratory ramp signal</a:t>
            </a:r>
          </a:p>
          <a:p>
            <a:pPr marL="101600"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impulses from the </a:t>
            </a:r>
            <a:r>
              <a:rPr lang="en-US" sz="1600" b="1" dirty="0">
                <a:solidFill>
                  <a:schemeClr val="bg1"/>
                </a:solidFill>
              </a:rPr>
              <a:t>inspiratory center </a:t>
            </a:r>
            <a:r>
              <a:rPr lang="en-US" sz="1600" dirty="0">
                <a:solidFill>
                  <a:schemeClr val="bg1"/>
                </a:solidFill>
              </a:rPr>
              <a:t>to the inspiratory muscles begins </a:t>
            </a:r>
            <a:r>
              <a:rPr lang="en-US" sz="1600" b="1" dirty="0">
                <a:solidFill>
                  <a:schemeClr val="bg1"/>
                </a:solidFill>
              </a:rPr>
              <a:t>very weak </a:t>
            </a:r>
            <a:r>
              <a:rPr lang="en-US" sz="1600" dirty="0">
                <a:solidFill>
                  <a:schemeClr val="bg1"/>
                </a:solidFill>
              </a:rPr>
              <a:t>then gradual increase for about </a:t>
            </a:r>
            <a:r>
              <a:rPr lang="en-US" sz="1600" b="1" dirty="0">
                <a:solidFill>
                  <a:schemeClr val="bg1"/>
                </a:solidFill>
              </a:rPr>
              <a:t>2 seconds </a:t>
            </a:r>
            <a:r>
              <a:rPr lang="en-US" sz="1600" dirty="0">
                <a:solidFill>
                  <a:schemeClr val="bg1"/>
                </a:solidFill>
              </a:rPr>
              <a:t>then it stop for another </a:t>
            </a:r>
            <a:r>
              <a:rPr lang="en-US" sz="1600" b="1" dirty="0">
                <a:solidFill>
                  <a:schemeClr val="bg1"/>
                </a:solidFill>
              </a:rPr>
              <a:t>3 seconds </a:t>
            </a:r>
            <a:r>
              <a:rPr lang="en-US" sz="1600" dirty="0">
                <a:solidFill>
                  <a:schemeClr val="bg1"/>
                </a:solidFill>
              </a:rPr>
              <a:t>(expiration).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E00C1FF-6828-E458-2A67-716AC4DEC6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    </a:t>
            </a:r>
            <a:r>
              <a:rPr lang="en-US" altLang="en-US" b="1"/>
              <a:t>Respiratory Areas in Brainstem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603BBFF-A446-99F5-2D16-4996F05C7B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915400" cy="556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Theses centers responsible for </a:t>
            </a:r>
            <a:r>
              <a:rPr lang="en-US" altLang="en-US" sz="2800" b="1" dirty="0">
                <a:solidFill>
                  <a:srgbClr val="C00000"/>
                </a:solidFill>
              </a:rPr>
              <a:t>automatic basic rhythm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respiration, located bilaterally in the brain stem composed of two groups of neurons (inspiratory, expiratory)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Medullary respiratory centers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Dorsal respiratory group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(insp. center)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 3" charset="2"/>
              <a:buNone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 inspiratory muscles 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 3" charset="2"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Ventral respiratory group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(exp. center)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 3" charset="2"/>
              <a:buNone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 expiratory muscles as the internal intercostal and abdominal muscles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Pontine respiratory centers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 3" charset="2"/>
              <a:buNone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Involved with switching between inspiration and expiration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 3" charset="2"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Pneumotaxic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altLang="en-US" sz="2400" b="1" dirty="0">
                <a:solidFill>
                  <a:srgbClr val="C00000"/>
                </a:solidFill>
              </a:rPr>
              <a:t>apneustic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1E1A6A7-23C2-6943-583A-D7109913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2E19786A-5BBB-567A-57ED-912375DD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C1E00173-43BC-09D8-7F2C-52E92E49E45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0"/>
            <a:ext cx="4419600" cy="6858000"/>
          </a:xfrm>
        </p:spPr>
        <p:txBody>
          <a:bodyPr rtlCol="0">
            <a:normAutofit lnSpcReduction="10000"/>
          </a:bodyPr>
          <a:lstStyle/>
          <a:p>
            <a:pPr marL="533400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b="1" u="sng" dirty="0">
                <a:solidFill>
                  <a:schemeClr val="tx1"/>
                </a:solidFill>
              </a:rPr>
              <a:t>A. Medulla Respiratory Centers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pPr marL="914400" lvl="1" indent="-4572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Regulate the rate and pattern of breathing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Accelerate or slows down breathing rate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1-Inspiratory Center or Dorsal Resp. Group (DRG)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chemeClr val="folHlink"/>
                </a:solidFill>
              </a:rPr>
              <a:t>   </a:t>
            </a:r>
            <a:r>
              <a:rPr lang="en-US" altLang="en-US" sz="2800" b="1" dirty="0">
                <a:solidFill>
                  <a:srgbClr val="C00000"/>
                </a:solidFill>
              </a:rPr>
              <a:t>Basic rhythmic breathing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Phrenic nerve ----&gt; Intercostal nerves ---&gt; Diaphragm + external intercostal muscles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Containing Insp. neurons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7651" name="Picture 10" descr="cont-2">
            <a:extLst>
              <a:ext uri="{FF2B5EF4-FFF2-40B4-BE49-F238E27FC236}">
                <a16:creationId xmlns:a16="http://schemas.microsoft.com/office/drawing/2014/main" id="{E521B287-5A20-EF98-807C-1CFA4241F28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495800" cy="6781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D9108CA38E346BDA78F6DFA20BA90" ma:contentTypeVersion="2" ma:contentTypeDescription="Create a new document." ma:contentTypeScope="" ma:versionID="65d24e3e95a5f382f43e55ffe6ec9bc0">
  <xsd:schema xmlns:xsd="http://www.w3.org/2001/XMLSchema" xmlns:xs="http://www.w3.org/2001/XMLSchema" xmlns:p="http://schemas.microsoft.com/office/2006/metadata/properties" xmlns:ns2="d96b571e-d1f1-458e-a4f9-4333360ccfab" targetNamespace="http://schemas.microsoft.com/office/2006/metadata/properties" ma:root="true" ma:fieldsID="b9cb199d46c83ae6134ca183251c1781" ns2:_="">
    <xsd:import namespace="d96b571e-d1f1-458e-a4f9-4333360cc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b571e-d1f1-458e-a4f9-4333360cc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77179-628A-4CFD-81FB-49C40AD6A15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96b571e-d1f1-458e-a4f9-4333360ccf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1860</TotalTime>
  <Words>726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Regulation of Respiration </vt:lpstr>
      <vt:lpstr>Control of Respiration</vt:lpstr>
      <vt:lpstr>PowerPoint Presentation</vt:lpstr>
      <vt:lpstr>PowerPoint Presentation</vt:lpstr>
      <vt:lpstr>PowerPoint Presentation</vt:lpstr>
      <vt:lpstr>    Respiratory Areas in Brainstem</vt:lpstr>
      <vt:lpstr>PowerPoint Presentation</vt:lpstr>
      <vt:lpstr>PowerPoint Presentation</vt:lpstr>
      <vt:lpstr>PowerPoint Presentation</vt:lpstr>
      <vt:lpstr>PowerPoint Presentation</vt:lpstr>
      <vt:lpstr>  B. Pons Respiratory Centers</vt:lpstr>
      <vt:lpstr>  B. Pons Respiratory Centers</vt:lpstr>
      <vt:lpstr>Genesis of normal rhythmic respiration</vt:lpstr>
      <vt:lpstr>PowerPoint Presentation</vt:lpstr>
      <vt:lpstr>PowerPoint Presentation</vt:lpstr>
      <vt:lpstr>  Vagal (inflation) reflex (Herring- Breuer reflex)</vt:lpstr>
      <vt:lpstr>PowerPoint Presentation</vt:lpstr>
      <vt:lpstr>Experimental evidence of respiratory centers</vt:lpstr>
      <vt:lpstr>PowerPoint Presentation</vt:lpstr>
    </vt:vector>
  </TitlesOfParts>
  <Company>Rogers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Anatomy and Physiology</dc:title>
  <dc:creator>MOHAMED, PhD</dc:creator>
  <cp:lastModifiedBy>Hamza Muhammad</cp:lastModifiedBy>
  <cp:revision>120</cp:revision>
  <cp:lastPrinted>1601-01-01T00:00:00Z</cp:lastPrinted>
  <dcterms:created xsi:type="dcterms:W3CDTF">2002-02-03T18:24:12Z</dcterms:created>
  <dcterms:modified xsi:type="dcterms:W3CDTF">2023-10-15T10:45:28Z</dcterms:modified>
</cp:coreProperties>
</file>