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305" r:id="rId10"/>
    <p:sldId id="30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notesMaster" Target="notesMasters/notesMaster1.xml" /><Relationship Id="rId8" Type="http://schemas.openxmlformats.org/officeDocument/2006/relationships/slide" Target="slides/slide7.xml" /><Relationship Id="rId51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7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2:notes"/>
          <p:cNvSpPr txBox="1"/>
          <p:nvPr/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06" name="Google Shape;3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:notes"/>
          <p:cNvSpPr txBox="1"/>
          <p:nvPr/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fld id="{00000000-1234-1234-1234-123412341234}" type="slidenum">
              <a:rPr lang="en-US" sz="2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8" name="Google Shape;3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Chemosis: oedematous conjunctiva appears milky and may swell beyond the lid margins.</a:t>
            </a:r>
            <a:br>
              <a:rPr lang="en-US"/>
            </a:br>
            <a:r>
              <a:rPr lang="en-US"/>
              <a:t>‏</a:t>
            </a:r>
            <a:r>
              <a:rPr lang="en-US" b="1"/>
              <a:t>Endophthalmitis</a:t>
            </a:r>
            <a:r>
              <a:rPr lang="en-US"/>
              <a:t> is an inflammatory condition of the intraocular cavities (ie, the aqueous and/or vitreous humor) usually caused by infection</a:t>
            </a:r>
            <a:endParaRPr/>
          </a:p>
        </p:txBody>
      </p:sp>
      <p:sp>
        <p:nvSpPr>
          <p:cNvPr id="319" name="Google Shape;319;p14:notes"/>
          <p:cNvSpPr txBox="1"/>
          <p:nvPr/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Pain and irritation. Conjunctivitis alone is seldom associated with anything more than mild discomfort. </a:t>
            </a:r>
            <a:r>
              <a:rPr lang="en-US" b="1"/>
              <a:t>Pain signifies something more serious such as corneal injury or infection</a:t>
            </a:r>
            <a:r>
              <a:rPr lang="en-US"/>
              <a:t>. This symptom helps differentiate conjunctivitis from corneal disease.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r>
              <a:rPr lang="en-US" b="1"/>
              <a:t>Visual loss which is not cleared by blinking. This occurs only when the central cornea is affected.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2" name="Google Shape;242;p4:notes"/>
          <p:cNvSpPr txBox="1"/>
          <p:nvPr/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9" name="Google Shape;2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Papillae: inflammatory exudates accumulate in the fibrous layer</a:t>
            </a:r>
            <a:r>
              <a:rPr lang="en-US"/>
              <a:t>, heaping the conjunctiva into mounds. There is a central tuft of vessels. When small, papillae produce a smooth velvety appearance. ‘Giant papillae’ have a cobblestone appearance. At the limbus, giant papillae appear as gelatinous mounds, usually in the palpebral aperture.</a:t>
            </a:r>
            <a:endParaRPr/>
          </a:p>
        </p:txBody>
      </p:sp>
      <p:sp>
        <p:nvSpPr>
          <p:cNvPr id="250" name="Google Shape;250;p5:notes"/>
          <p:cNvSpPr txBox="1"/>
          <p:nvPr/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64" name="Google Shape;2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Follicles: </a:t>
            </a:r>
            <a:r>
              <a:rPr lang="en-US" b="1"/>
              <a:t>focal lymphoid hyperplasia </a:t>
            </a:r>
            <a:r>
              <a:rPr lang="en-US"/>
              <a:t>over the tarsus produces rounded, avascular, whitish-grey centres with small vessels encircling the base. Differentiate from papillae.</a:t>
            </a:r>
            <a:endParaRPr/>
          </a:p>
        </p:txBody>
      </p:sp>
      <p:sp>
        <p:nvSpPr>
          <p:cNvPr id="265" name="Google Shape;265;p7:notes"/>
          <p:cNvSpPr txBox="1"/>
          <p:nvPr/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Molluscum contagiosum conjunctivitis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Herpes simplex conjunctivitis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0:notes"/>
          <p:cNvSpPr txBox="1"/>
          <p:nvPr/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5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1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8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1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3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0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8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9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03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7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9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jp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4.jpg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 /><Relationship Id="rId3" Type="http://schemas.openxmlformats.org/officeDocument/2006/relationships/image" Target="../media/image25.jpg" /><Relationship Id="rId7" Type="http://schemas.openxmlformats.org/officeDocument/2006/relationships/image" Target="../media/image29.jp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8.jpg" /><Relationship Id="rId5" Type="http://schemas.openxmlformats.org/officeDocument/2006/relationships/image" Target="../media/image27.jpg" /><Relationship Id="rId4" Type="http://schemas.openxmlformats.org/officeDocument/2006/relationships/image" Target="../media/image26.jpg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2.jp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 /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 /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 /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 /><Relationship Id="rId2" Type="http://schemas.openxmlformats.org/officeDocument/2006/relationships/notesSlide" Target="../notesSlides/notesSlide43.xml" /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 /><Relationship Id="rId2" Type="http://schemas.openxmlformats.org/officeDocument/2006/relationships/notesSlide" Target="../notesSlides/notesSlide44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>
            <a:spLocks noGrp="1"/>
          </p:cNvSpPr>
          <p:nvPr>
            <p:ph type="ctrTitle"/>
          </p:nvPr>
        </p:nvSpPr>
        <p:spPr>
          <a:xfrm>
            <a:off x="802386" y="2378637"/>
            <a:ext cx="76788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dirty="0"/>
              <a:t>Conjunctival disorders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b="1" i="0" u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Loulou Mahmoud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3200" b="1" dirty="0">
              <a:solidFill>
                <a:srgbClr val="C00000"/>
              </a:solidFill>
              <a:latin typeface="Verdana"/>
              <a:ea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b="1" dirty="0">
                <a:solidFill>
                  <a:srgbClr val="C00000"/>
                </a:solidFill>
                <a:latin typeface="Verdana"/>
                <a:ea typeface="Verdana"/>
                <a:sym typeface="Verdana"/>
              </a:rPr>
              <a:t>Mohmad Alzoubi </a:t>
            </a:r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5B673-AEB1-BA40-B457-6B2C30A6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D0BA77B-9686-5A45-BF5A-BAD265E6D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141" y="103696"/>
            <a:ext cx="4129859" cy="372172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C144CDC-1B6B-B548-9CFF-AAA0E9476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69" y="475449"/>
            <a:ext cx="4472391" cy="334997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3E9C0E4-2122-D040-B303-C1B32F689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54" y="3913192"/>
            <a:ext cx="4575313" cy="2944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42095F-921B-254A-83A1-8FDA4994A94A}"/>
              </a:ext>
            </a:extLst>
          </p:cNvPr>
          <p:cNvSpPr txBox="1"/>
          <p:nvPr/>
        </p:nvSpPr>
        <p:spPr>
          <a:xfrm>
            <a:off x="5555071" y="4525885"/>
            <a:ext cx="235105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Conjictival hemorrhage</a:t>
            </a:r>
            <a:r>
              <a:rPr lang="en-US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520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1630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Inflammatory diseases of the conjuctiva </a:t>
            </a:r>
            <a:endParaRPr/>
          </a:p>
        </p:txBody>
      </p:sp>
      <p:sp>
        <p:nvSpPr>
          <p:cNvPr id="287" name="Google Shape;287;p23"/>
          <p:cNvSpPr txBox="1">
            <a:spLocks noGrp="1"/>
          </p:cNvSpPr>
          <p:nvPr>
            <p:ph idx="1"/>
          </p:nvPr>
        </p:nvSpPr>
        <p:spPr>
          <a:xfrm>
            <a:off x="0" y="1752600"/>
            <a:ext cx="9023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1" i="0" u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Bacterial</a:t>
            </a: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Simple bacterial conjunctivitis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Gonococcal keratoconjunctivitis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32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1" i="0" u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Viral</a:t>
            </a:r>
            <a:endParaRPr sz="3200" b="0" i="0" u="none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Adenoviral keratoconjunctivitis</a:t>
            </a:r>
            <a:endParaRPr dirty="0"/>
          </a:p>
        </p:txBody>
      </p:sp>
      <p:sp>
        <p:nvSpPr>
          <p:cNvPr id="288" name="Google Shape;288;p23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>
            <a:spLocks noGrp="1"/>
          </p:cNvSpPr>
          <p:nvPr>
            <p:ph idx="1"/>
          </p:nvPr>
        </p:nvSpPr>
        <p:spPr>
          <a:xfrm>
            <a:off x="912812" y="1828800"/>
            <a:ext cx="81105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Chlamydial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Adult chlamydial keratoconjunctivitis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Neonatal chlamydial conjunctivitis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Trachoma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Allergic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conjuctivitis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5" name="Google Shape;295;p24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 txBox="1">
            <a:spLocks noGrp="1"/>
          </p:cNvSpPr>
          <p:nvPr>
            <p:ph type="title"/>
          </p:nvPr>
        </p:nvSpPr>
        <p:spPr>
          <a:xfrm>
            <a:off x="762000" y="715962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Bacterial conjuctivitis </a:t>
            </a:r>
            <a:endParaRPr dirty="0"/>
          </a:p>
        </p:txBody>
      </p:sp>
      <p:sp>
        <p:nvSpPr>
          <p:cNvPr id="302" name="Google Shape;302;p25"/>
          <p:cNvSpPr txBox="1">
            <a:spLocks noGrp="1"/>
          </p:cNvSpPr>
          <p:nvPr>
            <p:ph idx="1"/>
          </p:nvPr>
        </p:nvSpPr>
        <p:spPr>
          <a:xfrm>
            <a:off x="81320" y="1955298"/>
            <a:ext cx="9296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Presentation with :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</a:t>
            </a:r>
            <a:r>
              <a:rPr lang="en-US" sz="2800" b="0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Redness of the eye </a:t>
            </a:r>
            <a:endParaRPr>
              <a:solidFill>
                <a:schemeClr val="accent2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          Discharge </a:t>
            </a:r>
            <a:endParaRPr>
              <a:solidFill>
                <a:schemeClr val="accent2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          Ocular Irritation</a:t>
            </a:r>
            <a:endParaRPr>
              <a:solidFill>
                <a:schemeClr val="accent2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Commonest microorganism 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</a:t>
            </a:r>
            <a:r>
              <a:rPr lang="en-US" sz="2800" b="0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Staphylococcus ,Streptococcus and Hemophilus </a:t>
            </a:r>
            <a:endParaRPr>
              <a:solidFill>
                <a:schemeClr val="accent2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Usually self limited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Antibiotics may be needed : topical or systemic.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Culture &amp; sensitivity may be needed in sever disease or if the condition is fails to resolve</a:t>
            </a:r>
            <a:endParaRPr/>
          </a:p>
        </p:txBody>
      </p:sp>
      <p:sp>
        <p:nvSpPr>
          <p:cNvPr id="303" name="Google Shape;303;p25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"/>
          <p:cNvSpPr txBox="1">
            <a:spLocks noGrp="1"/>
          </p:cNvSpPr>
          <p:nvPr>
            <p:ph type="body" idx="1"/>
          </p:nvPr>
        </p:nvSpPr>
        <p:spPr>
          <a:xfrm>
            <a:off x="0" y="4876800"/>
            <a:ext cx="40401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Crusted eyelids and conjunctival injection</a:t>
            </a:r>
            <a:endParaRPr/>
          </a:p>
        </p:txBody>
      </p:sp>
      <p:sp>
        <p:nvSpPr>
          <p:cNvPr id="311" name="Google Shape;311;p26"/>
          <p:cNvSpPr txBox="1">
            <a:spLocks noGrp="1"/>
          </p:cNvSpPr>
          <p:nvPr>
            <p:ph sz="half" idx="2"/>
          </p:nvPr>
        </p:nvSpPr>
        <p:spPr>
          <a:xfrm>
            <a:off x="4953000" y="4953000"/>
            <a:ext cx="4191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Subacute onset of mucopurulent discharge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0" name="Google Shape;310;p26" descr="C:\My Documents\INF Con2.jpg"/>
          <p:cNvPicPr preferRelativeResize="0">
            <a:picLocks noGrp="1"/>
          </p:cNvPicPr>
          <p:nvPr>
            <p:ph type="body" sz="quarter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4648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6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/>
          </a:p>
        </p:txBody>
      </p:sp>
      <p:pic>
        <p:nvPicPr>
          <p:cNvPr id="313" name="Google Shape;313;p26" descr="C:\My Documents\INF Con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990600"/>
            <a:ext cx="44196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6"/>
          <p:cNvSpPr txBox="1"/>
          <p:nvPr/>
        </p:nvSpPr>
        <p:spPr>
          <a:xfrm>
            <a:off x="1600200" y="228600"/>
            <a:ext cx="6116782" cy="609600"/>
          </a:xfrm>
          <a:prstGeom prst="rect">
            <a:avLst/>
          </a:prstGeom>
          <a:solidFill>
            <a:srgbClr val="F3F3F3"/>
          </a:solidFill>
          <a:ln w="25400" cap="flat" cmpd="sng">
            <a:solidFill>
              <a:srgbClr val="B3B3B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Verdana"/>
              <a:buNone/>
            </a:pPr>
            <a:r>
              <a:rPr lang="en-US" sz="2400" b="1" i="0" u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Simple bacterial conjunctivitis</a:t>
            </a:r>
            <a:endParaRPr dirty="0"/>
          </a:p>
        </p:txBody>
      </p:sp>
      <p:sp>
        <p:nvSpPr>
          <p:cNvPr id="315" name="Google Shape;315;p26"/>
          <p:cNvSpPr txBox="1"/>
          <p:nvPr/>
        </p:nvSpPr>
        <p:spPr>
          <a:xfrm>
            <a:off x="0" y="5943600"/>
            <a:ext cx="8077200" cy="60960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Verdana"/>
              <a:buNone/>
            </a:pPr>
            <a:r>
              <a:rPr lang="en-US" sz="2400" b="1" i="0" u="none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4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treatment- broad spectrum topical antibiotics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Verdana"/>
              <a:buNone/>
            </a:pPr>
            <a:r>
              <a:rPr lang="en-US" sz="3600" b="1" i="0" u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 Gonococcal keratoconjunctivitis</a:t>
            </a:r>
            <a:endParaRPr dirty="0"/>
          </a:p>
        </p:txBody>
      </p:sp>
      <p:sp>
        <p:nvSpPr>
          <p:cNvPr id="322" name="Google Shape;322;p27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sign</a:t>
            </a:r>
            <a:endParaRPr/>
          </a:p>
        </p:txBody>
      </p:sp>
      <p:pic>
        <p:nvPicPr>
          <p:cNvPr id="325" name="Google Shape;325;p27" descr="INF Con4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676400"/>
            <a:ext cx="37338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7"/>
          <p:cNvSpPr txBox="1">
            <a:spLocks noGrp="1"/>
          </p:cNvSpPr>
          <p:nvPr>
            <p:ph type="body" sz="quarter" idx="3"/>
          </p:nvPr>
        </p:nvSpPr>
        <p:spPr>
          <a:xfrm>
            <a:off x="6019800" y="1066800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complication</a:t>
            </a:r>
            <a:endParaRPr/>
          </a:p>
        </p:txBody>
      </p:sp>
      <p:pic>
        <p:nvPicPr>
          <p:cNvPr id="327" name="Google Shape;327;p27" descr="C:\My Documents\INF Con5.jpg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1676400"/>
            <a:ext cx="37338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7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15</a:t>
            </a:fld>
            <a:endParaRPr/>
          </a:p>
        </p:txBody>
      </p:sp>
      <p:sp>
        <p:nvSpPr>
          <p:cNvPr id="326" name="Google Shape;326;p27"/>
          <p:cNvSpPr/>
          <p:nvPr/>
        </p:nvSpPr>
        <p:spPr>
          <a:xfrm>
            <a:off x="0" y="4572000"/>
            <a:ext cx="4419600" cy="1219200"/>
          </a:xfrm>
          <a:custGeom>
            <a:avLst/>
            <a:gdLst/>
            <a:ahLst/>
            <a:cxnLst/>
            <a:rect l="l" t="t" r="r" b="b"/>
            <a:pathLst>
              <a:path w="4419600" h="1219200" extrusionOk="0">
                <a:moveTo>
                  <a:pt x="0" y="0"/>
                </a:moveTo>
                <a:lnTo>
                  <a:pt x="4216396" y="0"/>
                </a:lnTo>
                <a:cubicBezTo>
                  <a:pt x="4328622" y="0"/>
                  <a:pt x="4419600" y="90978"/>
                  <a:pt x="4419600" y="203204"/>
                </a:cubicBezTo>
                <a:lnTo>
                  <a:pt x="4419600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Acute, profuse,purulent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discharge,Hyperaemia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and chemosis</a:t>
            </a:r>
            <a:endParaRPr/>
          </a:p>
        </p:txBody>
      </p:sp>
      <p:sp>
        <p:nvSpPr>
          <p:cNvPr id="328" name="Google Shape;328;p27"/>
          <p:cNvSpPr txBox="1"/>
          <p:nvPr/>
        </p:nvSpPr>
        <p:spPr>
          <a:xfrm>
            <a:off x="4800600" y="4495800"/>
            <a:ext cx="4495800" cy="1219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Corneal ulceration,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perforation and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endophthalmitis if severe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US" sz="24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329" name="Google Shape;329;p27"/>
          <p:cNvSpPr txBox="1"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US" sz="24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Topical gentamicin and bacitracin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None/>
            </a:pPr>
            <a:r>
              <a:rPr lang="en-US" sz="24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Intravenous cefoxitin or cefotaxime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 txBox="1">
            <a:spLocks noGrp="1"/>
          </p:cNvSpPr>
          <p:nvPr>
            <p:ph type="title"/>
          </p:nvPr>
        </p:nvSpPr>
        <p:spPr>
          <a:xfrm>
            <a:off x="871537" y="862012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Viral conjuctivitis </a:t>
            </a:r>
            <a:endParaRPr dirty="0"/>
          </a:p>
        </p:txBody>
      </p:sp>
      <p:sp>
        <p:nvSpPr>
          <p:cNvPr id="335" name="Google Shape;335;p28"/>
          <p:cNvSpPr txBox="1">
            <a:spLocks noGrp="1"/>
          </p:cNvSpPr>
          <p:nvPr>
            <p:ph idx="1"/>
          </p:nvPr>
        </p:nvSpPr>
        <p:spPr>
          <a:xfrm>
            <a:off x="685800" y="1624012"/>
            <a:ext cx="7772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Differs from the bacterial conjuctivitis in the following :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Watery </a:t>
            </a:r>
            <a:r>
              <a:rPr lang="en-US" sz="3200" b="0" i="0" u="none" dirty="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discharge </a:t>
            </a:r>
            <a:endParaRPr dirty="0">
              <a:solidFill>
                <a:schemeClr val="accent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Conjuctival </a:t>
            </a:r>
            <a:r>
              <a:rPr lang="en-US" sz="3200" b="0" i="0" u="none" dirty="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follicles </a:t>
            </a:r>
            <a:endParaRPr dirty="0">
              <a:solidFill>
                <a:schemeClr val="accent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Lid </a:t>
            </a:r>
            <a:r>
              <a:rPr lang="en-US" sz="3200" b="0" i="0" u="none" dirty="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edema </a:t>
            </a:r>
            <a:endParaRPr dirty="0">
              <a:solidFill>
                <a:schemeClr val="accent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Lacrimation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36" name="Google Shape;336;p28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16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5BB9469-BBE3-5949-A172-FADBE0536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10" y="2660978"/>
            <a:ext cx="4557230" cy="34985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"/>
          <p:cNvSpPr txBox="1">
            <a:spLocks noGrp="1"/>
          </p:cNvSpPr>
          <p:nvPr>
            <p:ph type="title"/>
          </p:nvPr>
        </p:nvSpPr>
        <p:spPr>
          <a:xfrm>
            <a:off x="871537" y="854075"/>
            <a:ext cx="81630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Viral conjuctivitis</a:t>
            </a:r>
            <a:endParaRPr dirty="0"/>
          </a:p>
        </p:txBody>
      </p:sp>
      <p:sp>
        <p:nvSpPr>
          <p:cNvPr id="342" name="Google Shape;342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Highly contagious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Self limited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 cause membranous conjuctivitis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Causative viruses :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Adenoviral ( the commonest)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Coxsackie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Picornaviruses </a:t>
            </a:r>
            <a:endParaRPr dirty="0"/>
          </a:p>
        </p:txBody>
      </p:sp>
      <p:sp>
        <p:nvSpPr>
          <p:cNvPr id="343" name="Google Shape;343;p29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1" descr="INF Con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"/>
            <a:ext cx="45720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1" descr="INF Con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381000"/>
            <a:ext cx="41148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1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18</a:t>
            </a:fld>
            <a:endParaRPr/>
          </a:p>
        </p:txBody>
      </p:sp>
      <p:sp>
        <p:nvSpPr>
          <p:cNvPr id="364" name="Google Shape;364;p31"/>
          <p:cNvSpPr txBox="1"/>
          <p:nvPr/>
        </p:nvSpPr>
        <p:spPr>
          <a:xfrm>
            <a:off x="0" y="4648200"/>
            <a:ext cx="4572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Usually bilateral, acute watery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discharge and follicles</a:t>
            </a:r>
            <a:endParaRPr/>
          </a:p>
        </p:txBody>
      </p:sp>
      <p:sp>
        <p:nvSpPr>
          <p:cNvPr id="365" name="Google Shape;365;p31"/>
          <p:cNvSpPr txBox="1"/>
          <p:nvPr/>
        </p:nvSpPr>
        <p:spPr>
          <a:xfrm>
            <a:off x="4648200" y="4648200"/>
            <a:ext cx="4343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Subconjunctival haemorrhages and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pseudomembranes if severe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Viral conjuctivitis</a:t>
            </a:r>
            <a:b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Treatment </a:t>
            </a:r>
            <a:endParaRPr dirty="0"/>
          </a:p>
        </p:txBody>
      </p:sp>
      <p:sp>
        <p:nvSpPr>
          <p:cNvPr id="371" name="Google Shape;371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Good hygiene ( separate towels 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Symptomatic treatment for irritation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AB if bacterial conjuctivitis is over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Topical steroid may used if cornea involvement .</a:t>
            </a:r>
            <a:endParaRPr dirty="0"/>
          </a:p>
        </p:txBody>
      </p:sp>
      <p:sp>
        <p:nvSpPr>
          <p:cNvPr id="372" name="Google Shape;372;p32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body" idx="4294967295"/>
          </p:nvPr>
        </p:nvSpPr>
        <p:spPr>
          <a:xfrm>
            <a:off x="0" y="685800"/>
            <a:ext cx="8110538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Very thin transparent mucus membrane</a:t>
            </a:r>
            <a:endParaRPr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Covers the anterior part of the eye except the cornea &amp; lines internal surface of the eye lids</a:t>
            </a:r>
            <a:endParaRPr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conjunctival epithelium includes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goblet cells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that produce the mucous layer of the tear film.</a:t>
            </a:r>
            <a:endParaRPr sz="2800" dirty="0"/>
          </a:p>
        </p:txBody>
      </p:sp>
      <p:sp>
        <p:nvSpPr>
          <p:cNvPr id="232" name="Google Shape;232;p15"/>
          <p:cNvSpPr txBox="1"/>
          <p:nvPr/>
        </p:nvSpPr>
        <p:spPr>
          <a:xfrm>
            <a:off x="1676400" y="0"/>
            <a:ext cx="5562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</a:t>
            </a:r>
            <a:r>
              <a:rPr lang="en-US" sz="4000" b="0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The conjunctiva</a:t>
            </a:r>
            <a:endParaRPr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73DF512-D522-814D-ACC4-2F63BB5D9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966617"/>
            <a:ext cx="6096000" cy="28913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title"/>
          </p:nvPr>
        </p:nvSpPr>
        <p:spPr>
          <a:xfrm>
            <a:off x="871537" y="854075"/>
            <a:ext cx="81630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Ophthalmia neonatorum </a:t>
            </a:r>
            <a:endParaRPr dirty="0"/>
          </a:p>
        </p:txBody>
      </p:sp>
      <p:sp>
        <p:nvSpPr>
          <p:cNvPr id="405" name="Google Shape;405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Any conjuctivitis with in the </a:t>
            </a:r>
            <a:r>
              <a:rPr lang="en-US" sz="3200" b="0" i="0" u="none" dirty="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first 4weeks of life </a:t>
            </a:r>
            <a:endParaRPr dirty="0">
              <a:solidFill>
                <a:schemeClr val="accent2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 is a notifiable disease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Swaps are mandatory</a:t>
            </a:r>
            <a:endParaRPr dirty="0">
              <a:solidFill>
                <a:schemeClr val="accent2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First 2 days = chemical cause ,3-5 days =gonorrhea, more than 5 days=chlamydia  </a:t>
            </a:r>
            <a:endParaRPr dirty="0"/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6" name="Google Shape;406;p35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6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21</a:t>
            </a:fld>
            <a:endParaRPr/>
          </a:p>
        </p:txBody>
      </p:sp>
      <p:pic>
        <p:nvPicPr>
          <p:cNvPr id="412" name="Google Shape;412;p36" descr="INF Con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8A45A8-D4AA-F24F-B3C0-84BEF0A74410}"/>
              </a:ext>
            </a:extLst>
          </p:cNvPr>
          <p:cNvSpPr txBox="1"/>
          <p:nvPr/>
        </p:nvSpPr>
        <p:spPr>
          <a:xfrm>
            <a:off x="6395378" y="5666482"/>
            <a:ext cx="244141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Ophthalmia neonatorum</a:t>
            </a:r>
            <a:r>
              <a:rPr lang="en-US" b="1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7"/>
          <p:cNvSpPr txBox="1">
            <a:spLocks noGrp="1"/>
          </p:cNvSpPr>
          <p:nvPr>
            <p:ph type="title"/>
          </p:nvPr>
        </p:nvSpPr>
        <p:spPr>
          <a:xfrm>
            <a:off x="871537" y="423812"/>
            <a:ext cx="8163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36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Ophthalmia neonatorum</a:t>
            </a:r>
            <a:br>
              <a:rPr lang="en-US" sz="36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6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causative microorganisms</a:t>
            </a:r>
            <a:endParaRPr sz="3600" dirty="0"/>
          </a:p>
        </p:txBody>
      </p:sp>
      <p:sp>
        <p:nvSpPr>
          <p:cNvPr id="418" name="Google Shape;418;p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Bacterial conjuctivitis ( usually gram +ve )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Niesseria Gonorrhea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Herpes simplex virus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Chlamydia : causing chronic conjuctivitis and forming a sight threatening complication in the form of </a:t>
            </a:r>
            <a:r>
              <a:rPr lang="en-US" sz="32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corneal scaring </a:t>
            </a:r>
            <a:endParaRPr dirty="0"/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endParaRPr sz="3200" b="1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9" name="Google Shape;419;p37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8"/>
          <p:cNvSpPr txBox="1">
            <a:spLocks noGrp="1"/>
          </p:cNvSpPr>
          <p:nvPr>
            <p:ph type="title"/>
          </p:nvPr>
        </p:nvSpPr>
        <p:spPr>
          <a:xfrm>
            <a:off x="871537" y="177800"/>
            <a:ext cx="81630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Ophthalmia neonatorum</a:t>
            </a:r>
            <a:b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Treatment </a:t>
            </a:r>
            <a:endParaRPr dirty="0"/>
          </a:p>
        </p:txBody>
      </p:sp>
      <p:sp>
        <p:nvSpPr>
          <p:cNvPr id="425" name="Google Shape;425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Neisseria : topical and systemic penicillin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HSV        : topical antiviral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Chlamydia : topical tetracycline and systemic Erythromycin </a:t>
            </a:r>
            <a:endParaRPr/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6" name="Google Shape;426;p38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9"/>
          <p:cNvSpPr txBox="1">
            <a:spLocks noGrp="1"/>
          </p:cNvSpPr>
          <p:nvPr>
            <p:ph type="title"/>
          </p:nvPr>
        </p:nvSpPr>
        <p:spPr>
          <a:xfrm>
            <a:off x="871537" y="862012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Chlamydial infections </a:t>
            </a:r>
            <a:endParaRPr/>
          </a:p>
        </p:txBody>
      </p:sp>
      <p:sp>
        <p:nvSpPr>
          <p:cNvPr id="432" name="Google Shape;432;p39"/>
          <p:cNvSpPr txBox="1">
            <a:spLocks noGrp="1"/>
          </p:cNvSpPr>
          <p:nvPr>
            <p:ph idx="1"/>
          </p:nvPr>
        </p:nvSpPr>
        <p:spPr>
          <a:xfrm>
            <a:off x="457200" y="1905000"/>
            <a:ext cx="8566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 is an obligate intracellular organism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Two form of ocular infections :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Adult Inclusion Keratoconjuctivitis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Trachoma </a:t>
            </a:r>
            <a:endParaRPr/>
          </a:p>
        </p:txBody>
      </p:sp>
      <p:sp>
        <p:nvSpPr>
          <p:cNvPr id="433" name="Google Shape;433;p39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630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Adult Inclusion Keratoconjuctivitis </a:t>
            </a:r>
            <a:endParaRPr/>
          </a:p>
        </p:txBody>
      </p:sp>
      <p:sp>
        <p:nvSpPr>
          <p:cNvPr id="439" name="Google Shape;439;p40"/>
          <p:cNvSpPr txBox="1">
            <a:spLocks noGrp="1"/>
          </p:cNvSpPr>
          <p:nvPr>
            <p:ph idx="1"/>
          </p:nvPr>
        </p:nvSpPr>
        <p:spPr>
          <a:xfrm>
            <a:off x="912812" y="1905000"/>
            <a:ext cx="81105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 a STD (sexually transmitted disease 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Chronic course unless treated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Present with hyperemia and mucopurulent follicular conjuctivitis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Pannus formation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Corneal vascularization and sub- epithelial scarring </a:t>
            </a:r>
            <a:endParaRPr dirty="0"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32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0" name="Google Shape;440;p40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1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26</a:t>
            </a:fld>
            <a:endParaRPr/>
          </a:p>
        </p:txBody>
      </p:sp>
      <p:sp>
        <p:nvSpPr>
          <p:cNvPr id="446" name="Google Shape;446;p41"/>
          <p:cNvSpPr txBox="1"/>
          <p:nvPr/>
        </p:nvSpPr>
        <p:spPr>
          <a:xfrm>
            <a:off x="533400" y="1066800"/>
            <a:ext cx="80772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Verdana"/>
              <a:buNone/>
            </a:pPr>
            <a:r>
              <a:rPr lang="en-US" sz="2800" b="1" i="0" u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Adult chlamydial keratoconjunctivitis</a:t>
            </a:r>
            <a:endParaRPr dirty="0"/>
          </a:p>
        </p:txBody>
      </p:sp>
      <p:pic>
        <p:nvPicPr>
          <p:cNvPr id="447" name="Google Shape;447;p41" descr="C:\My Documents\INF Con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86000"/>
            <a:ext cx="44196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1"/>
          <p:cNvSpPr txBox="1"/>
          <p:nvPr/>
        </p:nvSpPr>
        <p:spPr>
          <a:xfrm>
            <a:off x="0" y="5657850"/>
            <a:ext cx="457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Subacute, mucopurulent follicular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conjunctivitis</a:t>
            </a:r>
            <a:endParaRPr/>
          </a:p>
        </p:txBody>
      </p:sp>
      <p:pic>
        <p:nvPicPr>
          <p:cNvPr id="449" name="Google Shape;449;p41" descr="C:\My Documents\INF Con1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2860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1"/>
          <p:cNvSpPr txBox="1"/>
          <p:nvPr/>
        </p:nvSpPr>
        <p:spPr>
          <a:xfrm>
            <a:off x="4724400" y="5715000"/>
            <a:ext cx="39624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Variable peripheral keratitis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Inclusion Keratoconjuctivitis </a:t>
            </a:r>
            <a:br>
              <a:rPr lang="en-US" sz="4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Diagnosis &amp;Treatment </a:t>
            </a:r>
            <a:endParaRPr/>
          </a:p>
        </p:txBody>
      </p:sp>
      <p:sp>
        <p:nvSpPr>
          <p:cNvPr id="456" name="Google Shape;456;p4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Immunoflourescence to detect chlamydial antigens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Inclusion body identification by Giemsa stain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Treatment with topical &amp; systemic Tetracycline </a:t>
            </a:r>
            <a:endParaRPr/>
          </a:p>
        </p:txBody>
      </p:sp>
      <p:sp>
        <p:nvSpPr>
          <p:cNvPr id="457" name="Google Shape;457;p42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3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28</a:t>
            </a:fld>
            <a:endParaRPr/>
          </a:p>
        </p:txBody>
      </p:sp>
      <p:sp>
        <p:nvSpPr>
          <p:cNvPr id="463" name="Google Shape;463;p43"/>
          <p:cNvSpPr txBox="1"/>
          <p:nvPr/>
        </p:nvSpPr>
        <p:spPr>
          <a:xfrm>
            <a:off x="685800" y="228600"/>
            <a:ext cx="76962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Verdana"/>
              <a:buNone/>
            </a:pPr>
            <a:r>
              <a:rPr lang="en-US" sz="28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Neonatal chlamydial conjunctivitis</a:t>
            </a:r>
            <a:endParaRPr/>
          </a:p>
        </p:txBody>
      </p:sp>
      <p:sp>
        <p:nvSpPr>
          <p:cNvPr id="464" name="Google Shape;464;p43"/>
          <p:cNvSpPr txBox="1"/>
          <p:nvPr/>
        </p:nvSpPr>
        <p:spPr>
          <a:xfrm>
            <a:off x="0" y="1066800"/>
            <a:ext cx="91440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Presents between 5 and 19 days after birth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May be associated with otitis, rhinitis and pneumonitis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Treatment-</a:t>
            </a:r>
            <a:r>
              <a:rPr lang="en-US" sz="2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topical tetracycline and oral erythromycin</a:t>
            </a:r>
            <a:endParaRPr sz="3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5" name="Google Shape;465;p43" descr="C:\My Documents\INF Con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3124200"/>
            <a:ext cx="41910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3"/>
          <p:cNvSpPr txBox="1"/>
          <p:nvPr/>
        </p:nvSpPr>
        <p:spPr>
          <a:xfrm>
            <a:off x="1676400" y="6019800"/>
            <a:ext cx="64008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Mucopurulent papillary conjunctivitis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4"/>
          <p:cNvSpPr txBox="1">
            <a:spLocks noGrp="1"/>
          </p:cNvSpPr>
          <p:nvPr>
            <p:ph type="title"/>
          </p:nvPr>
        </p:nvSpPr>
        <p:spPr>
          <a:xfrm>
            <a:off x="981075" y="533400"/>
            <a:ext cx="816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Trachoma </a:t>
            </a:r>
            <a:endParaRPr/>
          </a:p>
        </p:txBody>
      </p:sp>
      <p:sp>
        <p:nvSpPr>
          <p:cNvPr id="472" name="Google Shape;472;p44"/>
          <p:cNvSpPr txBox="1">
            <a:spLocks noGrp="1"/>
          </p:cNvSpPr>
          <p:nvPr>
            <p:ph idx="1"/>
          </p:nvPr>
        </p:nvSpPr>
        <p:spPr>
          <a:xfrm>
            <a:off x="762000" y="1905000"/>
            <a:ext cx="8261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commonest infective cause of blindness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Transmitted by the housefly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Poor hygiene, crowding in a dry, hot climate.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Recurrent subconjuctival fibrosis ( due to re-infection)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Corneal scaring( blindness)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Keratitis and Trichiasis are complications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Treatment with topical and systemic Tetracycline or Erythromycin . Azithromycin is an alternative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Surgery correction for trichiasis and entropion .</a:t>
            </a:r>
            <a:endParaRPr/>
          </a:p>
        </p:txBody>
      </p:sp>
      <p:sp>
        <p:nvSpPr>
          <p:cNvPr id="473" name="Google Shape;473;p44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/>
          </a:p>
        </p:txBody>
      </p:sp>
      <p:sp>
        <p:nvSpPr>
          <p:cNvPr id="238" name="Google Shape;238;p16"/>
          <p:cNvSpPr txBox="1"/>
          <p:nvPr/>
        </p:nvSpPr>
        <p:spPr>
          <a:xfrm>
            <a:off x="381000" y="1828800"/>
            <a:ext cx="7924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Verdana"/>
              <a:buNone/>
            </a:pPr>
            <a:r>
              <a:rPr lang="en-US" sz="2400" b="0" i="0" u="sng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Parts of conjunctiva: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Verdana"/>
              <a:buAutoNum type="arabicParenR"/>
            </a:pPr>
            <a:r>
              <a:rPr lang="en-US" sz="2400" b="0" i="0" u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Bulbar conjunctiva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attached to anterior part of sclera. Formed of </a:t>
            </a:r>
            <a:r>
              <a:rPr lang="en-US" sz="2400" b="0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st. columnar epith 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lang="en-US" sz="2400" b="0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goblet-like cells 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supported by a thin lamina propria of loose vascular C.T.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Verdana"/>
              <a:buAutoNum type="arabicParenR"/>
            </a:pPr>
            <a:r>
              <a:rPr lang="en-US" sz="2400" b="0" i="0" u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tarsal conjunctiva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:it is richly vascular , extremely thin and strongly bounded to tarsal palate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Verdana"/>
              <a:buAutoNum type="arabicParenR"/>
            </a:pPr>
            <a:r>
              <a:rPr lang="en-US" sz="2400" b="0" i="0" u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Fornix: 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 the junction between the bulbar &amp; palpebral parts . Has same lining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5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30</a:t>
            </a:fld>
            <a:endParaRPr/>
          </a:p>
        </p:txBody>
      </p:sp>
      <p:sp>
        <p:nvSpPr>
          <p:cNvPr id="479" name="Google Shape;479;p45"/>
          <p:cNvSpPr txBox="1"/>
          <p:nvPr/>
        </p:nvSpPr>
        <p:spPr>
          <a:xfrm>
            <a:off x="762000" y="1524000"/>
            <a:ext cx="7239000" cy="48768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80" name="Google Shape;480;p45"/>
          <p:cNvCxnSpPr/>
          <p:nvPr/>
        </p:nvCxnSpPr>
        <p:spPr>
          <a:xfrm rot="10800000">
            <a:off x="762000" y="1909762"/>
            <a:ext cx="7239000" cy="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81" name="Google Shape;481;p45"/>
          <p:cNvCxnSpPr/>
          <p:nvPr/>
        </p:nvCxnSpPr>
        <p:spPr>
          <a:xfrm rot="10800000">
            <a:off x="762000" y="3586162"/>
            <a:ext cx="7239000" cy="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82" name="Google Shape;482;p45"/>
          <p:cNvCxnSpPr/>
          <p:nvPr/>
        </p:nvCxnSpPr>
        <p:spPr>
          <a:xfrm>
            <a:off x="5715000" y="1905000"/>
            <a:ext cx="0" cy="44958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83" name="Google Shape;483;p45"/>
          <p:cNvCxnSpPr/>
          <p:nvPr/>
        </p:nvCxnSpPr>
        <p:spPr>
          <a:xfrm>
            <a:off x="3352800" y="1905000"/>
            <a:ext cx="0" cy="44958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484" name="Google Shape;484;p45" descr="C:\My Documents\INF Con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75" y="1928812"/>
            <a:ext cx="2333624" cy="165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5" descr="C:\My Documents\INF Con1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1916112"/>
            <a:ext cx="2590799" cy="1665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6" name="Google Shape;486;p45"/>
          <p:cNvCxnSpPr/>
          <p:nvPr/>
        </p:nvCxnSpPr>
        <p:spPr>
          <a:xfrm rot="10800000">
            <a:off x="762000" y="4191000"/>
            <a:ext cx="7239000" cy="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487" name="Google Shape;487;p45" descr="C:\My Documents\INF Con2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4191000"/>
            <a:ext cx="2590799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5" descr="C:\My Documents\INF Con23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24225" y="4191000"/>
            <a:ext cx="239077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5" descr="C:\My Documents\INF Con24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0" y="4191000"/>
            <a:ext cx="2285999" cy="16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5" descr="C:\My Documents\INF Con21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0" y="1905000"/>
            <a:ext cx="22860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45"/>
          <p:cNvSpPr txBox="1"/>
          <p:nvPr/>
        </p:nvSpPr>
        <p:spPr>
          <a:xfrm>
            <a:off x="5715000" y="3657600"/>
            <a:ext cx="19176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Herbert pits</a:t>
            </a:r>
            <a:endParaRPr/>
          </a:p>
        </p:txBody>
      </p:sp>
      <p:sp>
        <p:nvSpPr>
          <p:cNvPr id="492" name="Google Shape;492;p45"/>
          <p:cNvSpPr txBox="1"/>
          <p:nvPr/>
        </p:nvSpPr>
        <p:spPr>
          <a:xfrm>
            <a:off x="762000" y="3581400"/>
            <a:ext cx="45720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Acute follicular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conjunctivis </a:t>
            </a:r>
            <a:endParaRPr/>
          </a:p>
        </p:txBody>
      </p:sp>
      <p:sp>
        <p:nvSpPr>
          <p:cNvPr id="493" name="Google Shape;493;p45"/>
          <p:cNvSpPr txBox="1"/>
          <p:nvPr/>
        </p:nvSpPr>
        <p:spPr>
          <a:xfrm>
            <a:off x="3276600" y="3581400"/>
            <a:ext cx="45720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Conjunctival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scarring (Arlt line)</a:t>
            </a:r>
            <a:endParaRPr/>
          </a:p>
        </p:txBody>
      </p:sp>
      <p:sp>
        <p:nvSpPr>
          <p:cNvPr id="494" name="Google Shape;494;p45"/>
          <p:cNvSpPr txBox="1"/>
          <p:nvPr/>
        </p:nvSpPr>
        <p:spPr>
          <a:xfrm>
            <a:off x="762000" y="5867400"/>
            <a:ext cx="27528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Pannus formation</a:t>
            </a:r>
            <a:endParaRPr/>
          </a:p>
        </p:txBody>
      </p:sp>
      <p:sp>
        <p:nvSpPr>
          <p:cNvPr id="495" name="Google Shape;495;p45"/>
          <p:cNvSpPr txBox="1"/>
          <p:nvPr/>
        </p:nvSpPr>
        <p:spPr>
          <a:xfrm>
            <a:off x="3733800" y="5715000"/>
            <a:ext cx="1703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sz="3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Trichiasis</a:t>
            </a:r>
            <a:endParaRPr/>
          </a:p>
        </p:txBody>
      </p:sp>
      <p:sp>
        <p:nvSpPr>
          <p:cNvPr id="496" name="Google Shape;496;p45"/>
          <p:cNvSpPr txBox="1"/>
          <p:nvPr/>
        </p:nvSpPr>
        <p:spPr>
          <a:xfrm>
            <a:off x="5715000" y="5867400"/>
            <a:ext cx="37338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Cicatricial entropion</a:t>
            </a:r>
            <a:endParaRPr/>
          </a:p>
        </p:txBody>
      </p:sp>
      <p:sp>
        <p:nvSpPr>
          <p:cNvPr id="497" name="Google Shape;497;p45"/>
          <p:cNvSpPr txBox="1"/>
          <p:nvPr/>
        </p:nvSpPr>
        <p:spPr>
          <a:xfrm>
            <a:off x="990600" y="0"/>
            <a:ext cx="71628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Verdana"/>
              <a:buNone/>
            </a:pPr>
            <a:r>
              <a:rPr lang="en-US" sz="32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            Trachoma</a:t>
            </a:r>
            <a:endParaRPr/>
          </a:p>
        </p:txBody>
      </p:sp>
      <p:sp>
        <p:nvSpPr>
          <p:cNvPr id="498" name="Google Shape;498;p45"/>
          <p:cNvSpPr txBox="1"/>
          <p:nvPr/>
        </p:nvSpPr>
        <p:spPr>
          <a:xfrm>
            <a:off x="3200400" y="1066800"/>
            <a:ext cx="2249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Verdana"/>
              <a:buNone/>
            </a:pPr>
            <a:r>
              <a:rPr lang="en-US" sz="24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Progression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6"/>
          <p:cNvSpPr txBox="1">
            <a:spLocks noGrp="1"/>
          </p:cNvSpPr>
          <p:nvPr>
            <p:ph type="title"/>
          </p:nvPr>
        </p:nvSpPr>
        <p:spPr>
          <a:xfrm>
            <a:off x="871537" y="862012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Allergic Conjuctivitis </a:t>
            </a:r>
            <a:endParaRPr dirty="0"/>
          </a:p>
        </p:txBody>
      </p:sp>
      <p:sp>
        <p:nvSpPr>
          <p:cNvPr id="504" name="Google Shape;504;p46"/>
          <p:cNvSpPr txBox="1">
            <a:spLocks noGrp="1"/>
          </p:cNvSpPr>
          <p:nvPr>
            <p:ph idx="1"/>
          </p:nvPr>
        </p:nvSpPr>
        <p:spPr>
          <a:xfrm>
            <a:off x="912812" y="1905000"/>
            <a:ext cx="81105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1" i="0" u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Acute</a:t>
            </a: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 hay fever or seasonal ) : acute IgE mediated reaction to mostly airborne allergens 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Presentation with :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Itching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Conjuctival injection and swelling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Lacrimation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rhinitis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32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32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5" name="Google Shape;505;p46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7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32</a:t>
            </a:fld>
            <a:endParaRPr/>
          </a:p>
        </p:txBody>
      </p:sp>
      <p:pic>
        <p:nvPicPr>
          <p:cNvPr id="511" name="Google Shape;511;p47" descr="all conj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685800"/>
            <a:ext cx="8763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8"/>
          <p:cNvSpPr txBox="1">
            <a:spLocks noGrp="1"/>
          </p:cNvSpPr>
          <p:nvPr>
            <p:ph type="title"/>
          </p:nvPr>
        </p:nvSpPr>
        <p:spPr>
          <a:xfrm>
            <a:off x="871537" y="192087"/>
            <a:ext cx="81630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Allergic Conjuctivitis </a:t>
            </a:r>
            <a:b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dirty="0"/>
          </a:p>
        </p:txBody>
      </p:sp>
      <p:sp>
        <p:nvSpPr>
          <p:cNvPr id="517" name="Google Shape;517;p4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1" i="0" u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Vernal (Spring catarrh )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 is seasonal but may be present all year long and become a chronic and intractable disease.</a:t>
            </a:r>
            <a:endParaRPr sz="3200" b="1" i="0" u="none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Also an IgE mediated allergic reaction 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Associated with history of atopy as Eczema and bronchial asthma .</a:t>
            </a:r>
            <a:endParaRPr dirty="0"/>
          </a:p>
        </p:txBody>
      </p:sp>
      <p:sp>
        <p:nvSpPr>
          <p:cNvPr id="518" name="Google Shape;518;p48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Symptoms : Itching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 Photophobia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 Lacrimation </a:t>
            </a:r>
            <a:endParaRPr/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5" name="Google Shape;525;p49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Allergic conjuctivitis </a:t>
            </a:r>
            <a:b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Vernal </a:t>
            </a:r>
            <a:endParaRPr dirty="0"/>
          </a:p>
        </p:txBody>
      </p:sp>
      <p:sp>
        <p:nvSpPr>
          <p:cNvPr id="531" name="Google Shape;531;p5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Signs :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Papillary conjuctivitis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Giant papillary reaction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r>
              <a:rPr lang="en-US" sz="32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Limbal</a:t>
            </a: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follicles hypertrophy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Punctate corneal lesions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Opaque arcus of the upper cornea </a:t>
            </a:r>
            <a:endParaRPr dirty="0"/>
          </a:p>
        </p:txBody>
      </p:sp>
      <p:sp>
        <p:nvSpPr>
          <p:cNvPr id="532" name="Google Shape;532;p50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51" descr="all conj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0"/>
            <a:ext cx="4648201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51" descr="all conj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1200" y="3505200"/>
            <a:ext cx="4648201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51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52" descr="all conj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52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Allergic Conjuctivitis </a:t>
            </a:r>
            <a:b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treatment </a:t>
            </a:r>
            <a:endParaRPr dirty="0"/>
          </a:p>
        </p:txBody>
      </p:sp>
      <p:sp>
        <p:nvSpPr>
          <p:cNvPr id="551" name="Google Shape;551;p5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Antihistamines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Mast cell stabilizers : Na Chromolin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nedochromil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Lodoxamide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olopatidine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mucolytics to disolve the corneal plaque , surgery may required.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Topical steroids may be needed </a:t>
            </a:r>
            <a:endParaRPr/>
          </a:p>
        </p:txBody>
      </p:sp>
      <p:sp>
        <p:nvSpPr>
          <p:cNvPr id="552" name="Google Shape;552;p53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4"/>
          <p:cNvSpPr txBox="1">
            <a:spLocks noGrp="1"/>
          </p:cNvSpPr>
          <p:nvPr>
            <p:ph idx="1"/>
          </p:nvPr>
        </p:nvSpPr>
        <p:spPr>
          <a:xfrm>
            <a:off x="814425" y="1129146"/>
            <a:ext cx="81105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Contact lens wearers may develop an allergic reaction to their lenses or to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lens cleaning materials, leading to a </a:t>
            </a:r>
            <a:r>
              <a:rPr lang="en-US" sz="2800" b="0" i="1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giant papillary conjunctivitis ( GPC ) with 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mucoid discharge. Whilst this may respond to topical treatment with mast cell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stabilizers, it is often necessary to stop lens wear for a period, or even permanently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symptoms recur</a:t>
            </a:r>
            <a:r>
              <a:rPr lang="en-US" sz="32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</p:txBody>
      </p:sp>
      <p:sp>
        <p:nvSpPr>
          <p:cNvPr id="559" name="Google Shape;559;p54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871537" y="862012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Symptoms </a:t>
            </a:r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■"/>
            </a:pPr>
            <a:r>
              <a:rPr lang="en-US" sz="2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Pain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.(usually mild in the form of discomfort ).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■"/>
            </a:pPr>
            <a:r>
              <a:rPr lang="en-US" sz="2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Redness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: usually diffuse in conuctivitis while if circumciliary we should suspect keratitis ,uveitis and angle closure glaucoma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■"/>
            </a:pPr>
            <a:r>
              <a:rPr lang="en-US" sz="2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Discharge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: purulent (bacterial ),watery (viral) and mucoid (allergic ) </a:t>
            </a:r>
            <a:endParaRPr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17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5"/>
          <p:cNvSpPr txBox="1">
            <a:spLocks noGrp="1"/>
          </p:cNvSpPr>
          <p:nvPr>
            <p:ph type="title"/>
          </p:nvPr>
        </p:nvSpPr>
        <p:spPr>
          <a:xfrm>
            <a:off x="192664" y="451954"/>
            <a:ext cx="976875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Verdana"/>
              <a:buNone/>
            </a:pPr>
            <a:r>
              <a:rPr lang="en-US" sz="3600" b="0" i="0" u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Conjuctival degenerations </a:t>
            </a:r>
            <a:br>
              <a:rPr lang="en-US" sz="3600" b="0" i="0" u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600" b="0" i="0" u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Pterigium</a:t>
            </a:r>
            <a:endParaRPr sz="3600" dirty="0"/>
          </a:p>
        </p:txBody>
      </p:sp>
      <p:sp>
        <p:nvSpPr>
          <p:cNvPr id="565" name="Google Shape;565;p5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Solar elastosis of the conjuctival collagen  due to UV light exposure 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Usually a triangular elevation fibro vascular band located nasally and encroaching over the cornea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Their apices are directed toward the cornea and may cause redness and discomfort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May need to be removed if reaching visual axis or unacceptable cosmetically </a:t>
            </a:r>
            <a:endParaRPr dirty="0"/>
          </a:p>
        </p:txBody>
      </p:sp>
      <p:sp>
        <p:nvSpPr>
          <p:cNvPr id="566" name="Google Shape;566;p55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72" name="Google Shape;572;p56" descr="Pterig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56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7"/>
          <p:cNvSpPr txBox="1">
            <a:spLocks noGrp="1"/>
          </p:cNvSpPr>
          <p:nvPr>
            <p:ph type="title"/>
          </p:nvPr>
        </p:nvSpPr>
        <p:spPr>
          <a:xfrm>
            <a:off x="871537" y="438099"/>
            <a:ext cx="8163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Verdana"/>
              <a:buNone/>
            </a:pPr>
            <a:r>
              <a:rPr lang="en-US" sz="3600" b="0" i="0" u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Conjuctival degeneration </a:t>
            </a:r>
            <a:br>
              <a:rPr lang="en-US" sz="3600" b="0" i="0" u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600" b="0" i="0" u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Pingecula </a:t>
            </a:r>
            <a:endParaRPr sz="3600" dirty="0"/>
          </a:p>
        </p:txBody>
      </p:sp>
      <p:sp>
        <p:nvSpPr>
          <p:cNvPr id="579" name="Google Shape;579;p5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Small yellowish lesions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Paralimbal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Never impinge over the cornea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Needs no treatment </a:t>
            </a:r>
            <a:endParaRPr/>
          </a:p>
        </p:txBody>
      </p:sp>
      <p:sp>
        <p:nvSpPr>
          <p:cNvPr id="580" name="Google Shape;580;p57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58" descr="C:\Users\C P U\Desktop\240192606-Pterygium-Pinguecula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295400"/>
            <a:ext cx="6886500" cy="45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8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9"/>
          <p:cNvSpPr txBox="1">
            <a:spLocks noGrp="1"/>
          </p:cNvSpPr>
          <p:nvPr>
            <p:ph type="title"/>
          </p:nvPr>
        </p:nvSpPr>
        <p:spPr>
          <a:xfrm>
            <a:off x="871537" y="862012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Conjuctival tumors </a:t>
            </a:r>
            <a:endParaRPr dirty="0"/>
          </a:p>
        </p:txBody>
      </p:sp>
      <p:sp>
        <p:nvSpPr>
          <p:cNvPr id="593" name="Google Shape;593;p59"/>
          <p:cNvSpPr txBox="1">
            <a:spLocks noGrp="1"/>
          </p:cNvSpPr>
          <p:nvPr>
            <p:ph idx="1"/>
          </p:nvPr>
        </p:nvSpPr>
        <p:spPr>
          <a:xfrm>
            <a:off x="533400" y="1905000"/>
            <a:ext cx="8490000" cy="90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These are rare. They include: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lang="en-US" sz="24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Squamous cell carcinoma</a:t>
            </a:r>
            <a:r>
              <a:rPr lang="en-US" sz="2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 irregular raised area of conjunctiva which may invade the deeper tissues.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lang="en-US" sz="2400" b="1" i="0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Malignant melanoma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The differential diagnosis from benign pigmented lesions (for example a naevus or melanosis) may be difficult. Review is necessary to assess whether the lesion is increasing in size. Biopsy, to achieve a definitive diagnosis, may be required.</a:t>
            </a:r>
            <a:endParaRPr/>
          </a:p>
        </p:txBody>
      </p:sp>
      <p:sp>
        <p:nvSpPr>
          <p:cNvPr id="594" name="Google Shape;594;p59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60" descr="tumour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60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61" descr="tumour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61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46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"/>
          <p:cNvSpPr txBox="1">
            <a:spLocks noGrp="1"/>
          </p:cNvSpPr>
          <p:nvPr>
            <p:ph type="title"/>
          </p:nvPr>
        </p:nvSpPr>
        <p:spPr>
          <a:xfrm>
            <a:off x="871537" y="862012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</a:pPr>
            <a:r>
              <a:rPr lang="en-US" sz="4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Signs </a:t>
            </a:r>
            <a:endParaRPr/>
          </a:p>
        </p:txBody>
      </p:sp>
      <p:sp>
        <p:nvSpPr>
          <p:cNvPr id="253" name="Google Shape;253;p18"/>
          <p:cNvSpPr txBox="1">
            <a:spLocks noGrp="1"/>
          </p:cNvSpPr>
          <p:nvPr>
            <p:ph idx="1"/>
          </p:nvPr>
        </p:nvSpPr>
        <p:spPr>
          <a:xfrm>
            <a:off x="115887" y="1790700"/>
            <a:ext cx="8794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■"/>
            </a:pPr>
            <a:r>
              <a:rPr lang="en-US" sz="2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Papillae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:These are </a:t>
            </a:r>
            <a:r>
              <a:rPr lang="en-US" sz="2800" i="0" u="sng">
                <a:latin typeface="Verdana"/>
                <a:ea typeface="Verdana"/>
                <a:cs typeface="Verdana"/>
                <a:sym typeface="Verdana"/>
              </a:rPr>
              <a:t>raised lesions 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 the </a:t>
            </a:r>
            <a:r>
              <a:rPr lang="en-US" sz="2800" b="0" i="0" u="sng">
                <a:latin typeface="Verdana"/>
                <a:ea typeface="Verdana"/>
                <a:cs typeface="Verdana"/>
                <a:sym typeface="Verdana"/>
              </a:rPr>
              <a:t>upper tarsal 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conjunctiva, about 1 mm or more in diameter </a:t>
            </a:r>
            <a:r>
              <a:rPr lang="en-US" sz="280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with a </a:t>
            </a:r>
            <a:r>
              <a:rPr lang="en-US" sz="2800" i="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central vascular </a:t>
            </a:r>
            <a:r>
              <a:rPr lang="en-US" sz="280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core. 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They are </a:t>
            </a:r>
            <a:r>
              <a:rPr lang="en-US" sz="2800" b="0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non - specific sign 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 chronic inflammation. They result from </a:t>
            </a:r>
            <a:r>
              <a:rPr lang="en-US" sz="2800" b="0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inflammatory infiltrates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within the conjunctiva, constrained by the presence of multiple, tiny fibrous septa.</a:t>
            </a:r>
            <a:endParaRPr>
              <a:solidFill>
                <a:schemeClr val="accent2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■"/>
            </a:pPr>
            <a:r>
              <a:rPr lang="en-US" sz="2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Giant papillae</a:t>
            </a:r>
            <a:r>
              <a:rPr lang="en-US" sz="2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seen in allergic conditions </a:t>
            </a:r>
            <a:endParaRPr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/>
          </a:p>
        </p:txBody>
      </p:sp>
      <p:pic>
        <p:nvPicPr>
          <p:cNvPr id="260" name="Google Shape;260;p1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285" y="2956891"/>
            <a:ext cx="6008656" cy="390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4ABDAFA-79D1-D346-BDBC-F1EA5AF3A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418" y="-334315"/>
            <a:ext cx="4770783" cy="4436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"/>
          <p:cNvSpPr txBox="1">
            <a:spLocks noGrp="1"/>
          </p:cNvSpPr>
          <p:nvPr>
            <p:ph idx="1"/>
          </p:nvPr>
        </p:nvSpPr>
        <p:spPr>
          <a:xfrm>
            <a:off x="-11112" y="685800"/>
            <a:ext cx="9023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Follicles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:</a:t>
            </a:r>
            <a:r>
              <a:rPr lang="en-US" sz="3200" i="0" u="none" strike="noStrike" cap="none" dirty="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oval ,pale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lesions about 1 mm in diameter, found usually in the lower tarsal conjunctiva and upper tarsal border, and occasionally at the limbus. they represent </a:t>
            </a:r>
            <a:r>
              <a:rPr lang="en-US" sz="3200" i="0" u="none" strike="noStrike" cap="none" dirty="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lymphoid tissue ( it is more specific to viral and chlamydial infections ) </a:t>
            </a:r>
            <a:endParaRPr dirty="0">
              <a:solidFill>
                <a:schemeClr val="accent2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Conjuctival injection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 dilated vessels )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Char char="■"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Subconjuctival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hemorrhage (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usually 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bright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(because it is fully oxygenated by the ambient air, through the conjunctiva). </a:t>
            </a:r>
            <a:endParaRPr dirty="0"/>
          </a:p>
        </p:txBody>
      </p:sp>
      <p:sp>
        <p:nvSpPr>
          <p:cNvPr id="268" name="Google Shape;268;p20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 txBox="1"/>
          <p:nvPr/>
        </p:nvSpPr>
        <p:spPr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endParaRPr/>
          </a:p>
        </p:txBody>
      </p:sp>
      <p:pic>
        <p:nvPicPr>
          <p:cNvPr id="2" name="Google Shape;273;p21" descr="all conj6">
            <a:extLst>
              <a:ext uri="{FF2B5EF4-FFF2-40B4-BE49-F238E27FC236}">
                <a16:creationId xmlns:a16="http://schemas.microsoft.com/office/drawing/2014/main" id="{0D1B346D-827D-9649-9A05-F570D5DF49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222561" cy="4544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2" descr="INF Con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186" y="2566103"/>
            <a:ext cx="5267739" cy="42918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5CAF26-E890-CA4F-B1E3-5F06F29ADC88}"/>
              </a:ext>
            </a:extLst>
          </p:cNvPr>
          <p:cNvSpPr txBox="1"/>
          <p:nvPr/>
        </p:nvSpPr>
        <p:spPr>
          <a:xfrm>
            <a:off x="6359388" y="1201731"/>
            <a:ext cx="3335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/>
              <a:t>Follicles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F37CF7-3C30-DB4E-A7E3-393F2120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13A97F6-C703-5A47-B349-26AD1214C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8"/>
            <a:ext cx="5112096" cy="379025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47D3A9D-E3D1-AB44-8F38-B0DF45401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377" y="1899814"/>
            <a:ext cx="4984907" cy="334752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A65EBCE-154A-9941-BCA5-AC1DFF2DD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64" y="4005157"/>
            <a:ext cx="4124024" cy="2769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08F103-A901-F24B-9675-2DD86F066550}"/>
              </a:ext>
            </a:extLst>
          </p:cNvPr>
          <p:cNvSpPr txBox="1"/>
          <p:nvPr/>
        </p:nvSpPr>
        <p:spPr>
          <a:xfrm>
            <a:off x="5717535" y="413642"/>
            <a:ext cx="2893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Conjuctival injection</a:t>
            </a:r>
          </a:p>
        </p:txBody>
      </p:sp>
    </p:spTree>
    <p:extLst>
      <p:ext uri="{BB962C8B-B14F-4D97-AF65-F5344CB8AC3E}">
        <p14:creationId xmlns:p14="http://schemas.microsoft.com/office/powerpoint/2010/main" val="567153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1350</Words>
  <Application>Microsoft Office PowerPoint</Application>
  <PresentationFormat>On-screen Show (4:3)</PresentationFormat>
  <Paragraphs>279</Paragraphs>
  <Slides>46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Wood Type</vt:lpstr>
      <vt:lpstr>Conjunctival disorders</vt:lpstr>
      <vt:lpstr>PowerPoint Presentation</vt:lpstr>
      <vt:lpstr>PowerPoint Presentation</vt:lpstr>
      <vt:lpstr>Symptoms </vt:lpstr>
      <vt:lpstr>Signs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Inflammatory diseases of the conjuctiva </vt:lpstr>
      <vt:lpstr>PowerPoint Presentation</vt:lpstr>
      <vt:lpstr>Bacterial conjuctivitis </vt:lpstr>
      <vt:lpstr>PowerPoint Presentation</vt:lpstr>
      <vt:lpstr>  Gonococcal keratoconjunctivitis</vt:lpstr>
      <vt:lpstr>Viral conjuctivitis </vt:lpstr>
      <vt:lpstr>Viral conjuctivitis</vt:lpstr>
      <vt:lpstr>PowerPoint Presentation</vt:lpstr>
      <vt:lpstr>Viral conjuctivitis Treatment </vt:lpstr>
      <vt:lpstr>Ophthalmia neonatorum </vt:lpstr>
      <vt:lpstr>PowerPoint Presentation</vt:lpstr>
      <vt:lpstr>Ophthalmia neonatorum causative microorganisms</vt:lpstr>
      <vt:lpstr>Ophthalmia neonatorum Treatment </vt:lpstr>
      <vt:lpstr>Chlamydial infections </vt:lpstr>
      <vt:lpstr>Adult Inclusion Keratoconjuctivitis </vt:lpstr>
      <vt:lpstr>PowerPoint Presentation</vt:lpstr>
      <vt:lpstr>Inclusion Keratoconjuctivitis  Diagnosis &amp;Treatment </vt:lpstr>
      <vt:lpstr>PowerPoint Presentation</vt:lpstr>
      <vt:lpstr>Trachoma </vt:lpstr>
      <vt:lpstr>PowerPoint Presentation</vt:lpstr>
      <vt:lpstr>Allergic Conjuctivitis </vt:lpstr>
      <vt:lpstr>PowerPoint Presentation</vt:lpstr>
      <vt:lpstr>Allergic Conjuctivitis  </vt:lpstr>
      <vt:lpstr>PowerPoint Presentation</vt:lpstr>
      <vt:lpstr>Allergic conjuctivitis  Vernal </vt:lpstr>
      <vt:lpstr>PowerPoint Presentation</vt:lpstr>
      <vt:lpstr>PowerPoint Presentation</vt:lpstr>
      <vt:lpstr>Allergic Conjuctivitis  treatment </vt:lpstr>
      <vt:lpstr>PowerPoint Presentation</vt:lpstr>
      <vt:lpstr>Conjuctival degenerations  Pterigium</vt:lpstr>
      <vt:lpstr>PowerPoint Presentation</vt:lpstr>
      <vt:lpstr>Conjuctival degeneration  Pingecula </vt:lpstr>
      <vt:lpstr>PowerPoint Presentation</vt:lpstr>
      <vt:lpstr>Conjuctival tumors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Conjunctival disorders</dc:title>
  <cp:lastModifiedBy>Ahmad Ahmad</cp:lastModifiedBy>
  <cp:revision>3</cp:revision>
  <dcterms:modified xsi:type="dcterms:W3CDTF">2020-12-02T16:02:41Z</dcterms:modified>
</cp:coreProperties>
</file>