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5" r:id="rId1"/>
  </p:sldMasterIdLst>
  <p:notesMasterIdLst>
    <p:notesMasterId r:id="rId60"/>
  </p:notesMasterIdLst>
  <p:sldIdLst>
    <p:sldId id="338" r:id="rId2"/>
    <p:sldId id="257" r:id="rId3"/>
    <p:sldId id="259" r:id="rId4"/>
    <p:sldId id="260" r:id="rId5"/>
    <p:sldId id="284" r:id="rId6"/>
    <p:sldId id="262" r:id="rId7"/>
    <p:sldId id="339" r:id="rId8"/>
    <p:sldId id="263" r:id="rId9"/>
    <p:sldId id="336" r:id="rId10"/>
    <p:sldId id="265" r:id="rId11"/>
    <p:sldId id="273" r:id="rId12"/>
    <p:sldId id="272" r:id="rId13"/>
    <p:sldId id="340" r:id="rId14"/>
    <p:sldId id="266" r:id="rId15"/>
    <p:sldId id="267" r:id="rId16"/>
    <p:sldId id="268" r:id="rId17"/>
    <p:sldId id="270" r:id="rId18"/>
    <p:sldId id="271" r:id="rId19"/>
    <p:sldId id="274" r:id="rId20"/>
    <p:sldId id="275" r:id="rId21"/>
    <p:sldId id="276" r:id="rId22"/>
    <p:sldId id="341" r:id="rId23"/>
    <p:sldId id="332" r:id="rId24"/>
    <p:sldId id="333" r:id="rId25"/>
    <p:sldId id="334" r:id="rId26"/>
    <p:sldId id="335" r:id="rId27"/>
    <p:sldId id="285"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256" r:id="rId43"/>
    <p:sldId id="277" r:id="rId44"/>
    <p:sldId id="278" r:id="rId45"/>
    <p:sldId id="279" r:id="rId46"/>
    <p:sldId id="304" r:id="rId47"/>
    <p:sldId id="305" r:id="rId48"/>
    <p:sldId id="308" r:id="rId49"/>
    <p:sldId id="310" r:id="rId50"/>
    <p:sldId id="312" r:id="rId51"/>
    <p:sldId id="315" r:id="rId52"/>
    <p:sldId id="321" r:id="rId53"/>
    <p:sldId id="322" r:id="rId54"/>
    <p:sldId id="323" r:id="rId55"/>
    <p:sldId id="324" r:id="rId56"/>
    <p:sldId id="325" r:id="rId57"/>
    <p:sldId id="327" r:id="rId58"/>
    <p:sldId id="280"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5226" autoAdjust="0"/>
  </p:normalViewPr>
  <p:slideViewPr>
    <p:cSldViewPr snapToGrid="0">
      <p:cViewPr varScale="1">
        <p:scale>
          <a:sx n="67" d="100"/>
          <a:sy n="67" d="100"/>
        </p:scale>
        <p:origin x="78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JO"/>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7F8806E-4576-4050-B7C5-9A2080844BFF}" type="datetimeFigureOut">
              <a:rPr lang="ar-JO" smtClean="0"/>
              <a:t>04/04/1443</a:t>
            </a:fld>
            <a:endParaRPr lang="ar-J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J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JO"/>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5598DE2-996B-4A95-B168-1A1C9E95BE7F}" type="slidenum">
              <a:rPr lang="ar-JO" smtClean="0"/>
              <a:t>‹#›</a:t>
            </a:fld>
            <a:endParaRPr lang="ar-JO"/>
          </a:p>
        </p:txBody>
      </p:sp>
    </p:spTree>
    <p:extLst>
      <p:ext uri="{BB962C8B-B14F-4D97-AF65-F5344CB8AC3E}">
        <p14:creationId xmlns:p14="http://schemas.microsoft.com/office/powerpoint/2010/main" val="422371122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CVA: cerebrovascular accident ‘stroke’, it occurs when a lesion occurs in the brain stem or cortex affecting swallowing muscles’ nerve fibers.</a:t>
            </a:r>
          </a:p>
          <a:p>
            <a:pPr algn="l"/>
            <a:r>
              <a:rPr lang="en-US" dirty="0"/>
              <a:t>MI: by compression of the left atrium on the esophagus.</a:t>
            </a:r>
          </a:p>
          <a:p>
            <a:pPr algn="l"/>
            <a:r>
              <a:rPr lang="en-US" dirty="0"/>
              <a:t>Plummer-</a:t>
            </a:r>
            <a:r>
              <a:rPr lang="en-US" dirty="0" err="1"/>
              <a:t>vinson</a:t>
            </a:r>
            <a:r>
              <a:rPr lang="en-US" dirty="0"/>
              <a:t> syndrome: occurs due to prolonged chronic iron deficiency anemia forming webs in the esophagus making it hard to swallow.</a:t>
            </a:r>
          </a:p>
        </p:txBody>
      </p:sp>
      <p:sp>
        <p:nvSpPr>
          <p:cNvPr id="4" name="Slide Number Placeholder 3"/>
          <p:cNvSpPr>
            <a:spLocks noGrp="1"/>
          </p:cNvSpPr>
          <p:nvPr>
            <p:ph type="sldNum" sz="quarter" idx="5"/>
          </p:nvPr>
        </p:nvSpPr>
        <p:spPr/>
        <p:txBody>
          <a:bodyPr/>
          <a:lstStyle/>
          <a:p>
            <a:fld id="{95598DE2-996B-4A95-B168-1A1C9E95BE7F}" type="slidenum">
              <a:rPr lang="ar-JO" smtClean="0"/>
              <a:t>5</a:t>
            </a:fld>
            <a:endParaRPr lang="ar-JO"/>
          </a:p>
        </p:txBody>
      </p:sp>
    </p:spTree>
    <p:extLst>
      <p:ext uri="{BB962C8B-B14F-4D97-AF65-F5344CB8AC3E}">
        <p14:creationId xmlns:p14="http://schemas.microsoft.com/office/powerpoint/2010/main" val="4165933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Nutcracker esophagus: strong abnormal esophageal contractions mainly due to GERD.</a:t>
            </a:r>
          </a:p>
          <a:p>
            <a:pPr algn="l"/>
            <a:r>
              <a:rPr lang="en-US" dirty="0"/>
              <a:t>Scleroderma esophagus: is an unknown disorder that causes thickening and fibrosis causing esophageal dysfunction and aperistalsis and hypotensive LES.</a:t>
            </a:r>
          </a:p>
          <a:p>
            <a:pPr algn="l"/>
            <a:r>
              <a:rPr lang="en-US" dirty="0"/>
              <a:t>Schatzki’s rings: is a thin circular membrane of tissue that is formed at the lower esophagus causing esophageal narrowing. </a:t>
            </a:r>
          </a:p>
        </p:txBody>
      </p:sp>
      <p:sp>
        <p:nvSpPr>
          <p:cNvPr id="4" name="Slide Number Placeholder 3"/>
          <p:cNvSpPr>
            <a:spLocks noGrp="1"/>
          </p:cNvSpPr>
          <p:nvPr>
            <p:ph type="sldNum" sz="quarter" idx="5"/>
          </p:nvPr>
        </p:nvSpPr>
        <p:spPr/>
        <p:txBody>
          <a:bodyPr/>
          <a:lstStyle/>
          <a:p>
            <a:fld id="{95598DE2-996B-4A95-B168-1A1C9E95BE7F}" type="slidenum">
              <a:rPr lang="ar-JO" smtClean="0"/>
              <a:t>6</a:t>
            </a:fld>
            <a:endParaRPr lang="ar-JO"/>
          </a:p>
        </p:txBody>
      </p:sp>
    </p:spTree>
    <p:extLst>
      <p:ext uri="{BB962C8B-B14F-4D97-AF65-F5344CB8AC3E}">
        <p14:creationId xmlns:p14="http://schemas.microsoft.com/office/powerpoint/2010/main" val="2833673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a:p>
        </p:txBody>
      </p:sp>
      <p:sp>
        <p:nvSpPr>
          <p:cNvPr id="4" name="Slide Number Placeholder 3"/>
          <p:cNvSpPr>
            <a:spLocks noGrp="1"/>
          </p:cNvSpPr>
          <p:nvPr>
            <p:ph type="sldNum" sz="quarter" idx="10"/>
          </p:nvPr>
        </p:nvSpPr>
        <p:spPr/>
        <p:txBody>
          <a:bodyPr/>
          <a:lstStyle/>
          <a:p>
            <a:fld id="{95598DE2-996B-4A95-B168-1A1C9E95BE7F}" type="slidenum">
              <a:rPr lang="ar-JO" smtClean="0"/>
              <a:t>21</a:t>
            </a:fld>
            <a:endParaRPr lang="ar-JO"/>
          </a:p>
        </p:txBody>
      </p:sp>
    </p:spTree>
    <p:extLst>
      <p:ext uri="{BB962C8B-B14F-4D97-AF65-F5344CB8AC3E}">
        <p14:creationId xmlns:p14="http://schemas.microsoft.com/office/powerpoint/2010/main" val="4220313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US" dirty="0"/>
              <a:t>CT findings: </a:t>
            </a:r>
            <a:r>
              <a:rPr lang="en-US" sz="1200" dirty="0">
                <a:solidFill>
                  <a:schemeClr val="tx1">
                    <a:lumMod val="85000"/>
                    <a:lumOff val="15000"/>
                  </a:schemeClr>
                </a:solidFill>
              </a:rPr>
              <a:t>The most common sites of esophageal cancer metastases are lung, liver, and peritoneal surfaces, including the </a:t>
            </a:r>
            <a:r>
              <a:rPr lang="en-US" sz="1200" dirty="0" err="1">
                <a:solidFill>
                  <a:schemeClr val="tx1">
                    <a:lumMod val="85000"/>
                    <a:lumOff val="15000"/>
                  </a:schemeClr>
                </a:solidFill>
              </a:rPr>
              <a:t>omentum</a:t>
            </a:r>
            <a:r>
              <a:rPr lang="en-US" sz="1200" dirty="0">
                <a:solidFill>
                  <a:schemeClr val="tx1">
                    <a:lumMod val="85000"/>
                    <a:lumOff val="15000"/>
                  </a:schemeClr>
                </a:solidFill>
              </a:rPr>
              <a:t> and small bowel mesentery</a:t>
            </a:r>
          </a:p>
          <a:p>
            <a:pPr marL="0" marR="0" lvl="0" indent="0" algn="l" defTabSz="914400" rtl="1" eaLnBrk="1" fontAlgn="auto" latinLnBrk="0" hangingPunct="1">
              <a:lnSpc>
                <a:spcPct val="100000"/>
              </a:lnSpc>
              <a:spcBef>
                <a:spcPts val="0"/>
              </a:spcBef>
              <a:spcAft>
                <a:spcPts val="0"/>
              </a:spcAft>
              <a:buClrTx/>
              <a:buSzTx/>
              <a:buFontTx/>
              <a:buNone/>
              <a:tabLst/>
              <a:defRPr/>
            </a:pPr>
            <a:r>
              <a:rPr lang="en-US" dirty="0"/>
              <a:t>PET findings:</a:t>
            </a:r>
            <a:r>
              <a:rPr lang="en-US" sz="1200" b="1" dirty="0">
                <a:solidFill>
                  <a:schemeClr val="tx1">
                    <a:lumMod val="85000"/>
                    <a:lumOff val="15000"/>
                  </a:schemeClr>
                </a:solidFill>
              </a:rPr>
              <a:t> </a:t>
            </a:r>
            <a:r>
              <a:rPr lang="en-US" sz="1200" dirty="0">
                <a:solidFill>
                  <a:schemeClr val="tx1">
                    <a:lumMod val="85000"/>
                    <a:lumOff val="15000"/>
                  </a:schemeClr>
                </a:solidFill>
              </a:rPr>
              <a:t>scanning may be able to tell whether the masses are metabolically active (likely to be cancer) or not</a:t>
            </a:r>
          </a:p>
          <a:p>
            <a:pPr marL="0" marR="0" lvl="0" indent="0" algn="l" defTabSz="914400" rtl="1" eaLnBrk="1" fontAlgn="auto" latinLnBrk="0" hangingPunct="1">
              <a:lnSpc>
                <a:spcPct val="100000"/>
              </a:lnSpc>
              <a:spcBef>
                <a:spcPts val="0"/>
              </a:spcBef>
              <a:spcAft>
                <a:spcPts val="0"/>
              </a:spcAft>
              <a:buClrTx/>
              <a:buSzTx/>
              <a:buFontTx/>
              <a:buNone/>
              <a:tabLst/>
              <a:defRPr/>
            </a:pPr>
            <a:r>
              <a:rPr lang="en-US" sz="1200" dirty="0">
                <a:solidFill>
                  <a:schemeClr val="tx1">
                    <a:lumMod val="85000"/>
                    <a:lumOff val="15000"/>
                  </a:schemeClr>
                </a:solidFill>
              </a:rPr>
              <a:t>Scope findings: for staging regional nodes</a:t>
            </a:r>
            <a:endParaRPr lang="ar-SA" sz="1200" dirty="0">
              <a:solidFill>
                <a:schemeClr val="tx1">
                  <a:lumMod val="85000"/>
                  <a:lumOff val="15000"/>
                </a:schemeClr>
              </a:solidFill>
            </a:endParaRPr>
          </a:p>
          <a:p>
            <a:pPr marL="0" marR="0" lvl="0" indent="0" algn="l" defTabSz="914400" rtl="1" eaLnBrk="1" fontAlgn="auto" latinLnBrk="0" hangingPunct="1">
              <a:lnSpc>
                <a:spcPct val="100000"/>
              </a:lnSpc>
              <a:spcBef>
                <a:spcPts val="0"/>
              </a:spcBef>
              <a:spcAft>
                <a:spcPts val="0"/>
              </a:spcAft>
              <a:buClrTx/>
              <a:buSzTx/>
              <a:buFontTx/>
              <a:buNone/>
              <a:tabLst/>
              <a:defRPr/>
            </a:pPr>
            <a:endParaRPr lang="en-US" sz="1200" dirty="0">
              <a:solidFill>
                <a:schemeClr val="tx1">
                  <a:lumMod val="85000"/>
                  <a:lumOff val="15000"/>
                </a:schemeClr>
              </a:solidFill>
            </a:endParaRPr>
          </a:p>
          <a:p>
            <a:pPr algn="l"/>
            <a:endParaRPr lang="en-US" dirty="0"/>
          </a:p>
        </p:txBody>
      </p:sp>
      <p:sp>
        <p:nvSpPr>
          <p:cNvPr id="4" name="Slide Number Placeholder 3"/>
          <p:cNvSpPr>
            <a:spLocks noGrp="1"/>
          </p:cNvSpPr>
          <p:nvPr>
            <p:ph type="sldNum" sz="quarter" idx="5"/>
          </p:nvPr>
        </p:nvSpPr>
        <p:spPr/>
        <p:txBody>
          <a:bodyPr/>
          <a:lstStyle/>
          <a:p>
            <a:fld id="{95598DE2-996B-4A95-B168-1A1C9E95BE7F}" type="slidenum">
              <a:rPr lang="ar-JO" smtClean="0"/>
              <a:t>56</a:t>
            </a:fld>
            <a:endParaRPr lang="ar-JO"/>
          </a:p>
        </p:txBody>
      </p:sp>
    </p:spTree>
    <p:extLst>
      <p:ext uri="{BB962C8B-B14F-4D97-AF65-F5344CB8AC3E}">
        <p14:creationId xmlns:p14="http://schemas.microsoft.com/office/powerpoint/2010/main" val="3274645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38517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55598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6909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0163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59359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1088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06130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47924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8466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21899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2146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1992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3199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82367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05385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88087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11/9/2021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7962701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D9F73848-91FE-4D29-B0DC-BFC408416682}"/>
              </a:ext>
              <a:ext uri="{C183D7F6-B498-43B3-948B-1728B52AA6E4}">
                <adec:decorative xmlns="" xmlns:adec="http://schemas.microsoft.com/office/drawing/2017/decorative" val="1"/>
              </a:ext>
            </a:extLst>
          </p:cNvPr>
          <p:cNvPicPr>
            <a:picLocks noChangeAspect="1"/>
          </p:cNvPicPr>
          <p:nvPr/>
        </p:nvPicPr>
        <p:blipFill rotWithShape="1">
          <a:blip r:embed="rId3">
            <a:duotone>
              <a:prstClr val="black"/>
              <a:schemeClr val="accent5">
                <a:tint val="45000"/>
                <a:satMod val="400000"/>
              </a:schemeClr>
            </a:duotone>
            <a:alphaModFix amt="25000"/>
            <a:extLst>
              <a:ext uri="{28A0092B-C50C-407E-A947-70E740481C1C}">
                <a14:useLocalDpi xmlns:a14="http://schemas.microsoft.com/office/drawing/2010/main" val="0"/>
              </a:ext>
            </a:extLst>
          </a:blip>
          <a:srcRect t="9091" r="9091"/>
          <a:stretch/>
        </p:blipFill>
        <p:spPr>
          <a:xfrm>
            <a:off x="20" y="-839"/>
            <a:ext cx="12191980" cy="6858000"/>
          </a:xfrm>
          <a:prstGeom prst="rect">
            <a:avLst/>
          </a:prstGeom>
        </p:spPr>
      </p:pic>
      <p:sp>
        <p:nvSpPr>
          <p:cNvPr id="2" name="Title 1">
            <a:extLst>
              <a:ext uri="{FF2B5EF4-FFF2-40B4-BE49-F238E27FC236}">
                <a16:creationId xmlns="" xmlns:a16="http://schemas.microsoft.com/office/drawing/2014/main" id="{18C3B467-088C-4F3D-A9A7-105C4E1E20CD}"/>
              </a:ext>
            </a:extLst>
          </p:cNvPr>
          <p:cNvSpPr>
            <a:spLocks noGrp="1"/>
          </p:cNvSpPr>
          <p:nvPr>
            <p:ph type="ctrTitle"/>
          </p:nvPr>
        </p:nvSpPr>
        <p:spPr/>
        <p:txBody>
          <a:bodyPr vert="horz" lIns="91440" tIns="45720" rIns="91440" bIns="45720" rtlCol="0" anchor="b">
            <a:normAutofit/>
          </a:bodyPr>
          <a:lstStyle/>
          <a:p>
            <a:r>
              <a:rPr lang="en-US" dirty="0"/>
              <a:t>Dysphagia</a:t>
            </a:r>
          </a:p>
        </p:txBody>
      </p:sp>
      <p:sp>
        <p:nvSpPr>
          <p:cNvPr id="3" name="Subtitle 2">
            <a:extLst>
              <a:ext uri="{FF2B5EF4-FFF2-40B4-BE49-F238E27FC236}">
                <a16:creationId xmlns="" xmlns:a16="http://schemas.microsoft.com/office/drawing/2014/main" id="{C8722DDC-8EEE-4A06-8DFE-B44871EAA2CF}"/>
              </a:ext>
            </a:extLst>
          </p:cNvPr>
          <p:cNvSpPr>
            <a:spLocks noGrp="1"/>
          </p:cNvSpPr>
          <p:nvPr>
            <p:ph type="subTitle" idx="1"/>
          </p:nvPr>
        </p:nvSpPr>
        <p:spPr/>
        <p:txBody>
          <a:bodyPr vert="horz" lIns="91440" tIns="45720" rIns="91440" bIns="45720" rtlCol="0" anchor="t">
            <a:normAutofit/>
          </a:bodyPr>
          <a:lstStyle/>
          <a:p>
            <a:r>
              <a:rPr lang="en-US"/>
              <a:t>Supervised by :dr.mohammad nofal </a:t>
            </a:r>
          </a:p>
        </p:txBody>
      </p:sp>
      <p:sp>
        <p:nvSpPr>
          <p:cNvPr id="4" name="Rectangle 3"/>
          <p:cNvSpPr/>
          <p:nvPr/>
        </p:nvSpPr>
        <p:spPr>
          <a:xfrm>
            <a:off x="8149852" y="4118212"/>
            <a:ext cx="3644909" cy="2354491"/>
          </a:xfrm>
          <a:prstGeom prst="rect">
            <a:avLst/>
          </a:prstGeom>
        </p:spPr>
        <p:txBody>
          <a:bodyPr wrap="none">
            <a:spAutoFit/>
          </a:bodyPr>
          <a:lstStyle/>
          <a:p>
            <a:pPr>
              <a:spcAft>
                <a:spcPts val="600"/>
              </a:spcAft>
            </a:pPr>
            <a:r>
              <a:rPr lang="en-US" sz="2400" b="1" dirty="0">
                <a:solidFill>
                  <a:schemeClr val="bg1"/>
                </a:solidFill>
                <a:latin typeface="Arial Black" panose="020B0A04020102020204" pitchFamily="34" charset="0"/>
              </a:rPr>
              <a:t>Presented by:</a:t>
            </a:r>
          </a:p>
          <a:p>
            <a:pPr marL="342900" indent="-342900">
              <a:lnSpc>
                <a:spcPct val="200000"/>
              </a:lnSpc>
              <a:spcAft>
                <a:spcPts val="600"/>
              </a:spcAft>
              <a:buFont typeface="+mj-lt"/>
              <a:buAutoNum type="arabicPeriod"/>
            </a:pPr>
            <a:r>
              <a:rPr lang="en-US" b="1" dirty="0">
                <a:solidFill>
                  <a:schemeClr val="bg1"/>
                </a:solidFill>
                <a:latin typeface="Arial Black" panose="020B0A04020102020204" pitchFamily="34" charset="0"/>
              </a:rPr>
              <a:t>MOUSA AL-ZOUBI</a:t>
            </a:r>
          </a:p>
          <a:p>
            <a:pPr marL="342900" indent="-342900">
              <a:lnSpc>
                <a:spcPct val="200000"/>
              </a:lnSpc>
              <a:spcAft>
                <a:spcPts val="600"/>
              </a:spcAft>
              <a:buFont typeface="+mj-lt"/>
              <a:buAutoNum type="arabicPeriod"/>
            </a:pPr>
            <a:r>
              <a:rPr lang="en-US" b="1" dirty="0">
                <a:solidFill>
                  <a:schemeClr val="bg1"/>
                </a:solidFill>
                <a:latin typeface="Arial Black" panose="020B0A04020102020204" pitchFamily="34" charset="0"/>
              </a:rPr>
              <a:t>GHADEER </a:t>
            </a:r>
            <a:r>
              <a:rPr lang="en-US" b="1" dirty="0" smtClean="0">
                <a:solidFill>
                  <a:schemeClr val="bg1"/>
                </a:solidFill>
                <a:latin typeface="Arial Black" panose="020B0A04020102020204" pitchFamily="34" charset="0"/>
              </a:rPr>
              <a:t>Al-MANASEER</a:t>
            </a:r>
            <a:endParaRPr lang="en-US" b="1" dirty="0">
              <a:solidFill>
                <a:schemeClr val="bg1"/>
              </a:solidFill>
              <a:latin typeface="Arial Black" panose="020B0A04020102020204" pitchFamily="34" charset="0"/>
            </a:endParaRPr>
          </a:p>
          <a:p>
            <a:pPr marL="342900" indent="-342900">
              <a:lnSpc>
                <a:spcPct val="200000"/>
              </a:lnSpc>
              <a:spcAft>
                <a:spcPts val="600"/>
              </a:spcAft>
              <a:buFont typeface="+mj-lt"/>
              <a:buAutoNum type="arabicPeriod"/>
            </a:pPr>
            <a:r>
              <a:rPr lang="en-US" b="1" dirty="0">
                <a:solidFill>
                  <a:schemeClr val="bg1"/>
                </a:solidFill>
                <a:latin typeface="Arial Black" panose="020B0A04020102020204" pitchFamily="34" charset="0"/>
              </a:rPr>
              <a:t>LUJAIN </a:t>
            </a:r>
            <a:r>
              <a:rPr lang="en-US" b="1" dirty="0" smtClean="0">
                <a:solidFill>
                  <a:schemeClr val="bg1"/>
                </a:solidFill>
                <a:latin typeface="Arial Black" panose="020B0A04020102020204" pitchFamily="34" charset="0"/>
              </a:rPr>
              <a:t>Al-</a:t>
            </a:r>
            <a:r>
              <a:rPr lang="en-US" b="1" dirty="0" err="1" smtClean="0">
                <a:solidFill>
                  <a:schemeClr val="bg1"/>
                </a:solidFill>
                <a:latin typeface="Arial Black" panose="020B0A04020102020204" pitchFamily="34" charset="0"/>
              </a:rPr>
              <a:t>Dghaim</a:t>
            </a:r>
            <a:endParaRPr lang="ar-JO"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47048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0098" y="642801"/>
            <a:ext cx="2965877" cy="923330"/>
          </a:xfrm>
          <a:prstGeom prst="rect">
            <a:avLst/>
          </a:prstGeom>
        </p:spPr>
        <p:txBody>
          <a:bodyPr wrap="none">
            <a:spAutoFit/>
          </a:bodyPr>
          <a:lstStyle/>
          <a:p>
            <a:r>
              <a:rPr lang="en-GB" sz="5400" dirty="0">
                <a:solidFill>
                  <a:schemeClr val="bg2">
                    <a:lumMod val="50000"/>
                  </a:schemeClr>
                </a:solidFill>
                <a:latin typeface="Andalus" panose="02020603050405020304" pitchFamily="18" charset="-78"/>
                <a:cs typeface="Andalus" panose="02020603050405020304" pitchFamily="18" charset="-78"/>
              </a:rPr>
              <a:t>HISTORY</a:t>
            </a:r>
            <a:r>
              <a:rPr lang="ar-JO" sz="5400" dirty="0">
                <a:solidFill>
                  <a:schemeClr val="bg2">
                    <a:lumMod val="50000"/>
                  </a:schemeClr>
                </a:solidFill>
                <a:latin typeface="Andalus" panose="02020603050405020304" pitchFamily="18" charset="-78"/>
                <a:cs typeface="Andalus" panose="02020603050405020304" pitchFamily="18" charset="-78"/>
              </a:rPr>
              <a:t>:</a:t>
            </a:r>
            <a:endParaRPr lang="en-GB" sz="5400" dirty="0">
              <a:solidFill>
                <a:schemeClr val="bg2">
                  <a:lumMod val="50000"/>
                </a:schemeClr>
              </a:solidFill>
              <a:latin typeface="Andalus" panose="02020603050405020304" pitchFamily="18" charset="-78"/>
              <a:cs typeface="Andalus" panose="02020603050405020304" pitchFamily="18" charset="-78"/>
            </a:endParaRPr>
          </a:p>
        </p:txBody>
      </p:sp>
      <p:sp>
        <p:nvSpPr>
          <p:cNvPr id="3" name="TextBox 2"/>
          <p:cNvSpPr txBox="1"/>
          <p:nvPr/>
        </p:nvSpPr>
        <p:spPr>
          <a:xfrm>
            <a:off x="478693" y="1776452"/>
            <a:ext cx="5008432" cy="461665"/>
          </a:xfrm>
          <a:prstGeom prst="rect">
            <a:avLst/>
          </a:prstGeom>
          <a:noFill/>
        </p:spPr>
        <p:txBody>
          <a:bodyPr wrap="square" rtlCol="1">
            <a:spAutoFit/>
          </a:bodyPr>
          <a:lstStyle/>
          <a:p>
            <a:r>
              <a:rPr lang="en-US" sz="2400" dirty="0"/>
              <a:t>*Difficulty in initiating swallow</a:t>
            </a:r>
            <a:endParaRPr lang="ar-JO" sz="2400" dirty="0"/>
          </a:p>
        </p:txBody>
      </p:sp>
      <p:sp>
        <p:nvSpPr>
          <p:cNvPr id="4" name="TextBox 3"/>
          <p:cNvSpPr txBox="1"/>
          <p:nvPr/>
        </p:nvSpPr>
        <p:spPr>
          <a:xfrm>
            <a:off x="478693" y="2487438"/>
            <a:ext cx="5447763" cy="461665"/>
          </a:xfrm>
          <a:prstGeom prst="rect">
            <a:avLst/>
          </a:prstGeom>
          <a:noFill/>
        </p:spPr>
        <p:txBody>
          <a:bodyPr wrap="square" rtlCol="1">
            <a:spAutoFit/>
          </a:bodyPr>
          <a:lstStyle/>
          <a:p>
            <a:r>
              <a:rPr lang="en-US" sz="2400" dirty="0"/>
              <a:t>*Food stuck after swallow in chest</a:t>
            </a:r>
            <a:endParaRPr lang="ar-JO" sz="2400" dirty="0"/>
          </a:p>
        </p:txBody>
      </p:sp>
      <p:sp>
        <p:nvSpPr>
          <p:cNvPr id="13" name="Right Arrow 12"/>
          <p:cNvSpPr/>
          <p:nvPr/>
        </p:nvSpPr>
        <p:spPr>
          <a:xfrm>
            <a:off x="5738961" y="1872227"/>
            <a:ext cx="1931831" cy="372659"/>
          </a:xfrm>
          <a:prstGeom prst="righ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15" name="Right Arrow 14"/>
          <p:cNvSpPr/>
          <p:nvPr/>
        </p:nvSpPr>
        <p:spPr>
          <a:xfrm>
            <a:off x="5738960" y="3297955"/>
            <a:ext cx="1931831" cy="372660"/>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16" name="Right Arrow 15"/>
          <p:cNvSpPr/>
          <p:nvPr/>
        </p:nvSpPr>
        <p:spPr>
          <a:xfrm>
            <a:off x="5738959" y="3934671"/>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20" name="Right Arrow 19"/>
          <p:cNvSpPr/>
          <p:nvPr/>
        </p:nvSpPr>
        <p:spPr>
          <a:xfrm>
            <a:off x="5738960" y="2531940"/>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22" name="TextBox 21"/>
          <p:cNvSpPr txBox="1"/>
          <p:nvPr/>
        </p:nvSpPr>
        <p:spPr>
          <a:xfrm>
            <a:off x="7922628" y="1834710"/>
            <a:ext cx="4194219" cy="461665"/>
          </a:xfrm>
          <a:prstGeom prst="rect">
            <a:avLst/>
          </a:prstGeom>
          <a:noFill/>
        </p:spPr>
        <p:txBody>
          <a:bodyPr wrap="square" rtlCol="1">
            <a:spAutoFit/>
          </a:bodyPr>
          <a:lstStyle/>
          <a:p>
            <a:r>
              <a:rPr lang="en-US" sz="2400" dirty="0"/>
              <a:t>Oropharyngeal dysphagia</a:t>
            </a:r>
            <a:endParaRPr lang="ar-JO" sz="2400" dirty="0"/>
          </a:p>
        </p:txBody>
      </p:sp>
      <p:sp>
        <p:nvSpPr>
          <p:cNvPr id="23" name="TextBox 22"/>
          <p:cNvSpPr txBox="1"/>
          <p:nvPr/>
        </p:nvSpPr>
        <p:spPr>
          <a:xfrm>
            <a:off x="7922628" y="2521830"/>
            <a:ext cx="3726981" cy="461665"/>
          </a:xfrm>
          <a:prstGeom prst="rect">
            <a:avLst/>
          </a:prstGeom>
          <a:noFill/>
        </p:spPr>
        <p:txBody>
          <a:bodyPr wrap="square" rtlCol="1">
            <a:spAutoFit/>
          </a:bodyPr>
          <a:lstStyle/>
          <a:p>
            <a:r>
              <a:rPr lang="en-US" sz="2400" dirty="0"/>
              <a:t>Esophageal dysphagia</a:t>
            </a:r>
            <a:endParaRPr lang="ar-JO" sz="2400" dirty="0"/>
          </a:p>
        </p:txBody>
      </p:sp>
      <p:sp>
        <p:nvSpPr>
          <p:cNvPr id="5" name="Rectangle 4"/>
          <p:cNvSpPr/>
          <p:nvPr/>
        </p:nvSpPr>
        <p:spPr>
          <a:xfrm>
            <a:off x="478693" y="3198167"/>
            <a:ext cx="5094664" cy="461665"/>
          </a:xfrm>
          <a:prstGeom prst="rect">
            <a:avLst/>
          </a:prstGeom>
        </p:spPr>
        <p:txBody>
          <a:bodyPr wrap="none">
            <a:spAutoFit/>
          </a:bodyPr>
          <a:lstStyle/>
          <a:p>
            <a:r>
              <a:rPr lang="en-US" sz="2400" dirty="0"/>
              <a:t>*Dysphagia related to solid food </a:t>
            </a:r>
            <a:endParaRPr lang="ar-JO" sz="2400" dirty="0"/>
          </a:p>
        </p:txBody>
      </p:sp>
      <p:sp>
        <p:nvSpPr>
          <p:cNvPr id="9" name="Rectangle 8"/>
          <p:cNvSpPr/>
          <p:nvPr/>
        </p:nvSpPr>
        <p:spPr>
          <a:xfrm>
            <a:off x="478693" y="3845665"/>
            <a:ext cx="2661306" cy="461665"/>
          </a:xfrm>
          <a:prstGeom prst="rect">
            <a:avLst/>
          </a:prstGeom>
        </p:spPr>
        <p:txBody>
          <a:bodyPr wrap="none">
            <a:spAutoFit/>
          </a:bodyPr>
          <a:lstStyle/>
          <a:p>
            <a:r>
              <a:rPr lang="en-US" sz="2400" dirty="0"/>
              <a:t>*Solid and liquid </a:t>
            </a:r>
            <a:endParaRPr lang="ar-JO" sz="2400" dirty="0"/>
          </a:p>
        </p:txBody>
      </p:sp>
      <p:sp>
        <p:nvSpPr>
          <p:cNvPr id="10" name="Rectangle 9"/>
          <p:cNvSpPr/>
          <p:nvPr/>
        </p:nvSpPr>
        <p:spPr>
          <a:xfrm>
            <a:off x="7922628" y="3208950"/>
            <a:ext cx="1901483" cy="461665"/>
          </a:xfrm>
          <a:prstGeom prst="rect">
            <a:avLst/>
          </a:prstGeom>
        </p:spPr>
        <p:txBody>
          <a:bodyPr wrap="none">
            <a:spAutoFit/>
          </a:bodyPr>
          <a:lstStyle/>
          <a:p>
            <a:r>
              <a:rPr lang="en-US" sz="2400" dirty="0"/>
              <a:t>Obstructive</a:t>
            </a:r>
            <a:endParaRPr lang="ar-JO" sz="2400" dirty="0"/>
          </a:p>
        </p:txBody>
      </p:sp>
      <p:sp>
        <p:nvSpPr>
          <p:cNvPr id="11" name="Rectangle 10"/>
          <p:cNvSpPr/>
          <p:nvPr/>
        </p:nvSpPr>
        <p:spPr>
          <a:xfrm>
            <a:off x="7922628" y="3845665"/>
            <a:ext cx="2401619" cy="461665"/>
          </a:xfrm>
          <a:prstGeom prst="rect">
            <a:avLst/>
          </a:prstGeom>
        </p:spPr>
        <p:txBody>
          <a:bodyPr wrap="none">
            <a:spAutoFit/>
          </a:bodyPr>
          <a:lstStyle/>
          <a:p>
            <a:r>
              <a:rPr lang="en-US" sz="2400" dirty="0"/>
              <a:t>neuromuscular</a:t>
            </a:r>
            <a:endParaRPr lang="ar-JO" sz="2400" dirty="0"/>
          </a:p>
        </p:txBody>
      </p:sp>
    </p:spTree>
    <p:extLst>
      <p:ext uri="{BB962C8B-B14F-4D97-AF65-F5344CB8AC3E}">
        <p14:creationId xmlns:p14="http://schemas.microsoft.com/office/powerpoint/2010/main" val="4119296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398" y="3537814"/>
            <a:ext cx="5069397" cy="1815882"/>
          </a:xfrm>
          <a:prstGeom prst="rect">
            <a:avLst/>
          </a:prstGeom>
        </p:spPr>
        <p:txBody>
          <a:bodyPr wrap="square">
            <a:spAutoFit/>
          </a:bodyPr>
          <a:lstStyle/>
          <a:p>
            <a:r>
              <a:rPr lang="en-US" sz="3200" b="1" dirty="0">
                <a:solidFill>
                  <a:srgbClr val="FF0000"/>
                </a:solidFill>
              </a:rPr>
              <a:t>Ass. Symptoms:</a:t>
            </a:r>
          </a:p>
          <a:p>
            <a:endParaRPr lang="en-US" sz="3200" b="1" dirty="0">
              <a:solidFill>
                <a:srgbClr val="FF0000"/>
              </a:solidFill>
            </a:endParaRPr>
          </a:p>
          <a:p>
            <a:r>
              <a:rPr lang="en-US" sz="2400" dirty="0"/>
              <a:t>aspiration , chocking ,drooling or nasopharyngeal regurgitation</a:t>
            </a:r>
          </a:p>
        </p:txBody>
      </p:sp>
      <p:sp>
        <p:nvSpPr>
          <p:cNvPr id="6" name="Right Arrow 5"/>
          <p:cNvSpPr/>
          <p:nvPr/>
        </p:nvSpPr>
        <p:spPr>
          <a:xfrm>
            <a:off x="5733954" y="5565216"/>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11" name="Rectangle 10"/>
          <p:cNvSpPr/>
          <p:nvPr/>
        </p:nvSpPr>
        <p:spPr>
          <a:xfrm>
            <a:off x="508398" y="5478238"/>
            <a:ext cx="4201380" cy="461665"/>
          </a:xfrm>
          <a:prstGeom prst="rect">
            <a:avLst/>
          </a:prstGeom>
        </p:spPr>
        <p:txBody>
          <a:bodyPr wrap="square">
            <a:spAutoFit/>
          </a:bodyPr>
          <a:lstStyle/>
          <a:p>
            <a:r>
              <a:rPr lang="en-US" sz="2400" dirty="0"/>
              <a:t>Weight loss: </a:t>
            </a:r>
          </a:p>
        </p:txBody>
      </p:sp>
      <p:sp>
        <p:nvSpPr>
          <p:cNvPr id="12" name="Rectangle 11"/>
          <p:cNvSpPr/>
          <p:nvPr/>
        </p:nvSpPr>
        <p:spPr>
          <a:xfrm>
            <a:off x="2267689" y="5493891"/>
            <a:ext cx="2539478" cy="461665"/>
          </a:xfrm>
          <a:prstGeom prst="rect">
            <a:avLst/>
          </a:prstGeom>
        </p:spPr>
        <p:txBody>
          <a:bodyPr wrap="none">
            <a:spAutoFit/>
          </a:bodyPr>
          <a:lstStyle/>
          <a:p>
            <a:r>
              <a:rPr lang="en-US" sz="2400" dirty="0"/>
              <a:t>In elder patient </a:t>
            </a:r>
          </a:p>
        </p:txBody>
      </p:sp>
      <p:sp>
        <p:nvSpPr>
          <p:cNvPr id="13" name="Rectangle 12"/>
          <p:cNvSpPr/>
          <p:nvPr/>
        </p:nvSpPr>
        <p:spPr>
          <a:xfrm>
            <a:off x="7821944" y="5520712"/>
            <a:ext cx="1970411" cy="461665"/>
          </a:xfrm>
          <a:prstGeom prst="rect">
            <a:avLst/>
          </a:prstGeom>
        </p:spPr>
        <p:txBody>
          <a:bodyPr wrap="none">
            <a:spAutoFit/>
          </a:bodyPr>
          <a:lstStyle/>
          <a:p>
            <a:r>
              <a:rPr lang="en-US" sz="2400" dirty="0"/>
              <a:t>Carcinoma </a:t>
            </a:r>
            <a:endParaRPr lang="ar-JO" sz="2400" dirty="0"/>
          </a:p>
        </p:txBody>
      </p:sp>
      <p:sp>
        <p:nvSpPr>
          <p:cNvPr id="16" name="Right Arrow 15"/>
          <p:cNvSpPr/>
          <p:nvPr/>
        </p:nvSpPr>
        <p:spPr>
          <a:xfrm>
            <a:off x="4226276" y="1473205"/>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17" name="TextBox 16"/>
          <p:cNvSpPr txBox="1"/>
          <p:nvPr/>
        </p:nvSpPr>
        <p:spPr>
          <a:xfrm>
            <a:off x="7821944" y="4445755"/>
            <a:ext cx="2897747" cy="830997"/>
          </a:xfrm>
          <a:prstGeom prst="rect">
            <a:avLst/>
          </a:prstGeom>
          <a:noFill/>
        </p:spPr>
        <p:txBody>
          <a:bodyPr wrap="square" rtlCol="1">
            <a:spAutoFit/>
          </a:bodyPr>
          <a:lstStyle/>
          <a:p>
            <a:r>
              <a:rPr lang="en-US" sz="2400" dirty="0"/>
              <a:t>Oropharyngeal dysphagia</a:t>
            </a:r>
            <a:endParaRPr lang="ar-JO" sz="2400" dirty="0"/>
          </a:p>
        </p:txBody>
      </p:sp>
      <p:sp>
        <p:nvSpPr>
          <p:cNvPr id="3" name="Rectangle 2"/>
          <p:cNvSpPr/>
          <p:nvPr/>
        </p:nvSpPr>
        <p:spPr>
          <a:xfrm>
            <a:off x="508398" y="639294"/>
            <a:ext cx="1428596" cy="584775"/>
          </a:xfrm>
          <a:prstGeom prst="rect">
            <a:avLst/>
          </a:prstGeom>
        </p:spPr>
        <p:txBody>
          <a:bodyPr wrap="none">
            <a:spAutoFit/>
          </a:bodyPr>
          <a:lstStyle/>
          <a:p>
            <a:r>
              <a:rPr lang="en-US" sz="3200" b="1" dirty="0">
                <a:solidFill>
                  <a:srgbClr val="FF0000"/>
                </a:solidFill>
              </a:rPr>
              <a:t>Onset</a:t>
            </a:r>
            <a:r>
              <a:rPr lang="en-US" sz="2400" dirty="0"/>
              <a:t>:</a:t>
            </a:r>
            <a:endParaRPr lang="ar-JO" sz="2400" dirty="0"/>
          </a:p>
        </p:txBody>
      </p:sp>
      <p:sp>
        <p:nvSpPr>
          <p:cNvPr id="4" name="Rectangle 3"/>
          <p:cNvSpPr/>
          <p:nvPr/>
        </p:nvSpPr>
        <p:spPr>
          <a:xfrm>
            <a:off x="508398" y="1379762"/>
            <a:ext cx="3501280" cy="461665"/>
          </a:xfrm>
          <a:prstGeom prst="rect">
            <a:avLst/>
          </a:prstGeom>
        </p:spPr>
        <p:txBody>
          <a:bodyPr wrap="none">
            <a:spAutoFit/>
          </a:bodyPr>
          <a:lstStyle/>
          <a:p>
            <a:r>
              <a:rPr lang="en-US" sz="2400" dirty="0"/>
              <a:t>Progressive dysphagia</a:t>
            </a:r>
            <a:endParaRPr lang="ar-JO" sz="2400" dirty="0"/>
          </a:p>
        </p:txBody>
      </p:sp>
      <p:sp>
        <p:nvSpPr>
          <p:cNvPr id="7" name="Rectangle 6"/>
          <p:cNvSpPr/>
          <p:nvPr/>
        </p:nvSpPr>
        <p:spPr>
          <a:xfrm>
            <a:off x="508398" y="1927496"/>
            <a:ext cx="3004349" cy="461665"/>
          </a:xfrm>
          <a:prstGeom prst="rect">
            <a:avLst/>
          </a:prstGeom>
        </p:spPr>
        <p:txBody>
          <a:bodyPr wrap="none">
            <a:spAutoFit/>
          </a:bodyPr>
          <a:lstStyle/>
          <a:p>
            <a:r>
              <a:rPr lang="en-US" sz="2400" dirty="0"/>
              <a:t>Sudden dysphagia</a:t>
            </a:r>
            <a:endParaRPr lang="ar-JO" sz="2400" dirty="0"/>
          </a:p>
        </p:txBody>
      </p:sp>
      <p:sp>
        <p:nvSpPr>
          <p:cNvPr id="24" name="TextBox 23"/>
          <p:cNvSpPr txBox="1"/>
          <p:nvPr/>
        </p:nvSpPr>
        <p:spPr>
          <a:xfrm>
            <a:off x="508398" y="2475230"/>
            <a:ext cx="4198513" cy="461665"/>
          </a:xfrm>
          <a:prstGeom prst="rect">
            <a:avLst/>
          </a:prstGeom>
          <a:noFill/>
        </p:spPr>
        <p:txBody>
          <a:bodyPr wrap="square" rtlCol="1">
            <a:spAutoFit/>
          </a:bodyPr>
          <a:lstStyle/>
          <a:p>
            <a:r>
              <a:rPr lang="en-US" sz="2400" dirty="0"/>
              <a:t>Intermittent dysphagia </a:t>
            </a:r>
            <a:endParaRPr lang="ar-JO" sz="2400" dirty="0"/>
          </a:p>
        </p:txBody>
      </p:sp>
      <p:sp>
        <p:nvSpPr>
          <p:cNvPr id="25" name="TextBox 24"/>
          <p:cNvSpPr txBox="1"/>
          <p:nvPr/>
        </p:nvSpPr>
        <p:spPr>
          <a:xfrm>
            <a:off x="6328162" y="1423221"/>
            <a:ext cx="4426039" cy="461665"/>
          </a:xfrm>
          <a:prstGeom prst="rect">
            <a:avLst/>
          </a:prstGeom>
          <a:noFill/>
        </p:spPr>
        <p:txBody>
          <a:bodyPr wrap="square" rtlCol="1">
            <a:spAutoFit/>
          </a:bodyPr>
          <a:lstStyle/>
          <a:p>
            <a:r>
              <a:rPr lang="en-US" sz="2400" dirty="0"/>
              <a:t>Neuromuscular , carcinoma</a:t>
            </a:r>
            <a:endParaRPr lang="ar-JO" sz="2400" dirty="0"/>
          </a:p>
        </p:txBody>
      </p:sp>
      <p:sp>
        <p:nvSpPr>
          <p:cNvPr id="26" name="TextBox 25"/>
          <p:cNvSpPr txBox="1"/>
          <p:nvPr/>
        </p:nvSpPr>
        <p:spPr>
          <a:xfrm>
            <a:off x="6328162" y="1927495"/>
            <a:ext cx="4696496" cy="461665"/>
          </a:xfrm>
          <a:prstGeom prst="rect">
            <a:avLst/>
          </a:prstGeom>
          <a:noFill/>
        </p:spPr>
        <p:txBody>
          <a:bodyPr wrap="square" rtlCol="1">
            <a:spAutoFit/>
          </a:bodyPr>
          <a:lstStyle/>
          <a:p>
            <a:r>
              <a:rPr lang="en-US" sz="2400" dirty="0"/>
              <a:t>Foreign body , esophagitis</a:t>
            </a:r>
            <a:endParaRPr lang="ar-JO" sz="2400" dirty="0"/>
          </a:p>
        </p:txBody>
      </p:sp>
      <p:sp>
        <p:nvSpPr>
          <p:cNvPr id="27" name="TextBox 26"/>
          <p:cNvSpPr txBox="1"/>
          <p:nvPr/>
        </p:nvSpPr>
        <p:spPr>
          <a:xfrm>
            <a:off x="6328162" y="2474579"/>
            <a:ext cx="4950474" cy="1200329"/>
          </a:xfrm>
          <a:prstGeom prst="rect">
            <a:avLst/>
          </a:prstGeom>
          <a:noFill/>
        </p:spPr>
        <p:txBody>
          <a:bodyPr wrap="square" rtlCol="1">
            <a:spAutoFit/>
          </a:bodyPr>
          <a:lstStyle/>
          <a:p>
            <a:r>
              <a:rPr lang="en-US" sz="2400" dirty="0"/>
              <a:t>Rings and webs , diffuse esophageal spasm , nutcracker esophagus </a:t>
            </a:r>
            <a:endParaRPr lang="ar-JO" sz="2400" dirty="0"/>
          </a:p>
        </p:txBody>
      </p:sp>
      <p:sp>
        <p:nvSpPr>
          <p:cNvPr id="28" name="Right Arrow 27"/>
          <p:cNvSpPr/>
          <p:nvPr/>
        </p:nvSpPr>
        <p:spPr>
          <a:xfrm>
            <a:off x="4226275" y="2006393"/>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29" name="Right Arrow 28"/>
          <p:cNvSpPr/>
          <p:nvPr/>
        </p:nvSpPr>
        <p:spPr>
          <a:xfrm>
            <a:off x="4226275" y="2625119"/>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30" name="Right Arrow 29"/>
          <p:cNvSpPr/>
          <p:nvPr/>
        </p:nvSpPr>
        <p:spPr>
          <a:xfrm>
            <a:off x="5733954" y="4782646"/>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Tree>
    <p:extLst>
      <p:ext uri="{BB962C8B-B14F-4D97-AF65-F5344CB8AC3E}">
        <p14:creationId xmlns:p14="http://schemas.microsoft.com/office/powerpoint/2010/main" val="1620368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61185" y="1697983"/>
            <a:ext cx="4790941" cy="461665"/>
          </a:xfrm>
          <a:prstGeom prst="rect">
            <a:avLst/>
          </a:prstGeom>
          <a:noFill/>
        </p:spPr>
        <p:txBody>
          <a:bodyPr wrap="square" rtlCol="1">
            <a:spAutoFit/>
          </a:bodyPr>
          <a:lstStyle/>
          <a:p>
            <a:r>
              <a:rPr lang="en-US" sz="2400" dirty="0"/>
              <a:t>Pain after swallowing</a:t>
            </a:r>
            <a:endParaRPr lang="ar-JO" sz="2400" dirty="0"/>
          </a:p>
        </p:txBody>
      </p:sp>
      <p:sp>
        <p:nvSpPr>
          <p:cNvPr id="4" name="TextBox 3"/>
          <p:cNvSpPr txBox="1"/>
          <p:nvPr/>
        </p:nvSpPr>
        <p:spPr>
          <a:xfrm>
            <a:off x="961185" y="2638445"/>
            <a:ext cx="4230710" cy="830997"/>
          </a:xfrm>
          <a:prstGeom prst="rect">
            <a:avLst/>
          </a:prstGeom>
          <a:noFill/>
        </p:spPr>
        <p:txBody>
          <a:bodyPr wrap="square" rtlCol="1">
            <a:spAutoFit/>
          </a:bodyPr>
          <a:lstStyle/>
          <a:p>
            <a:r>
              <a:rPr lang="en-US" sz="2400" dirty="0"/>
              <a:t>Regurgitation of old food with halitosis</a:t>
            </a:r>
            <a:endParaRPr lang="ar-JO" sz="2400" dirty="0"/>
          </a:p>
        </p:txBody>
      </p:sp>
      <p:sp>
        <p:nvSpPr>
          <p:cNvPr id="5" name="TextBox 4"/>
          <p:cNvSpPr txBox="1"/>
          <p:nvPr/>
        </p:nvSpPr>
        <p:spPr>
          <a:xfrm>
            <a:off x="961185" y="3948239"/>
            <a:ext cx="6555347" cy="461665"/>
          </a:xfrm>
          <a:prstGeom prst="rect">
            <a:avLst/>
          </a:prstGeom>
          <a:noFill/>
        </p:spPr>
        <p:txBody>
          <a:bodyPr wrap="square" rtlCol="1">
            <a:spAutoFit/>
          </a:bodyPr>
          <a:lstStyle/>
          <a:p>
            <a:r>
              <a:rPr lang="en-US" sz="2400" dirty="0"/>
              <a:t>History of heartburn</a:t>
            </a:r>
            <a:endParaRPr lang="ar-JO" sz="2400" dirty="0"/>
          </a:p>
        </p:txBody>
      </p:sp>
      <p:sp>
        <p:nvSpPr>
          <p:cNvPr id="7" name="Right Arrow 6"/>
          <p:cNvSpPr/>
          <p:nvPr/>
        </p:nvSpPr>
        <p:spPr>
          <a:xfrm>
            <a:off x="5442964" y="1836850"/>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8" name="Right Arrow 7"/>
          <p:cNvSpPr/>
          <p:nvPr/>
        </p:nvSpPr>
        <p:spPr>
          <a:xfrm>
            <a:off x="5442963" y="2842683"/>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9" name="Right Arrow 8"/>
          <p:cNvSpPr/>
          <p:nvPr/>
        </p:nvSpPr>
        <p:spPr>
          <a:xfrm>
            <a:off x="5442966" y="3992741"/>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13" name="TextBox 12"/>
          <p:cNvSpPr txBox="1"/>
          <p:nvPr/>
        </p:nvSpPr>
        <p:spPr>
          <a:xfrm>
            <a:off x="8040706" y="1836850"/>
            <a:ext cx="2248373" cy="461665"/>
          </a:xfrm>
          <a:prstGeom prst="rect">
            <a:avLst/>
          </a:prstGeom>
          <a:noFill/>
        </p:spPr>
        <p:txBody>
          <a:bodyPr wrap="square" rtlCol="1">
            <a:spAutoFit/>
          </a:bodyPr>
          <a:lstStyle/>
          <a:p>
            <a:r>
              <a:rPr lang="en-US" sz="2400" dirty="0"/>
              <a:t>Esophagitis </a:t>
            </a:r>
            <a:endParaRPr lang="ar-JO" sz="2400" dirty="0"/>
          </a:p>
        </p:txBody>
      </p:sp>
      <p:sp>
        <p:nvSpPr>
          <p:cNvPr id="14" name="TextBox 13"/>
          <p:cNvSpPr txBox="1"/>
          <p:nvPr/>
        </p:nvSpPr>
        <p:spPr>
          <a:xfrm>
            <a:off x="8040706" y="2705693"/>
            <a:ext cx="2275266" cy="830997"/>
          </a:xfrm>
          <a:prstGeom prst="rect">
            <a:avLst/>
          </a:prstGeom>
          <a:noFill/>
        </p:spPr>
        <p:txBody>
          <a:bodyPr wrap="square" rtlCol="1">
            <a:spAutoFit/>
          </a:bodyPr>
          <a:lstStyle/>
          <a:p>
            <a:r>
              <a:rPr lang="en-US" sz="2400" dirty="0" err="1" smtClean="0"/>
              <a:t>Zenker’s</a:t>
            </a:r>
            <a:r>
              <a:rPr lang="en-US" sz="2400" dirty="0" smtClean="0"/>
              <a:t> </a:t>
            </a:r>
            <a:r>
              <a:rPr lang="en-US" sz="2400" dirty="0"/>
              <a:t>diverticulum</a:t>
            </a:r>
            <a:endParaRPr lang="ar-JO" sz="2400" dirty="0"/>
          </a:p>
        </p:txBody>
      </p:sp>
      <p:sp>
        <p:nvSpPr>
          <p:cNvPr id="15" name="TextBox 14"/>
          <p:cNvSpPr txBox="1"/>
          <p:nvPr/>
        </p:nvSpPr>
        <p:spPr>
          <a:xfrm>
            <a:off x="8040706" y="3763571"/>
            <a:ext cx="1834232" cy="830997"/>
          </a:xfrm>
          <a:prstGeom prst="rect">
            <a:avLst/>
          </a:prstGeom>
          <a:noFill/>
        </p:spPr>
        <p:txBody>
          <a:bodyPr wrap="square" rtlCol="1">
            <a:spAutoFit/>
          </a:bodyPr>
          <a:lstStyle/>
          <a:p>
            <a:r>
              <a:rPr lang="en-US" sz="2400" dirty="0"/>
              <a:t>Peptic stricture</a:t>
            </a:r>
            <a:endParaRPr lang="ar-JO" sz="2400" dirty="0"/>
          </a:p>
        </p:txBody>
      </p:sp>
      <p:sp>
        <p:nvSpPr>
          <p:cNvPr id="2" name="Rectangle 1"/>
          <p:cNvSpPr/>
          <p:nvPr/>
        </p:nvSpPr>
        <p:spPr>
          <a:xfrm>
            <a:off x="1844163" y="697268"/>
            <a:ext cx="2244525" cy="707886"/>
          </a:xfrm>
          <a:prstGeom prst="rect">
            <a:avLst/>
          </a:prstGeom>
        </p:spPr>
        <p:txBody>
          <a:bodyPr wrap="none">
            <a:spAutoFit/>
          </a:bodyPr>
          <a:lstStyle/>
          <a:p>
            <a:r>
              <a:rPr lang="en-GB" sz="4000" dirty="0">
                <a:solidFill>
                  <a:schemeClr val="bg2">
                    <a:lumMod val="50000"/>
                  </a:schemeClr>
                </a:solidFill>
                <a:latin typeface="Andalus" panose="02020603050405020304" pitchFamily="18" charset="-78"/>
                <a:cs typeface="Andalus" panose="02020603050405020304" pitchFamily="18" charset="-78"/>
              </a:rPr>
              <a:t>HISTORY</a:t>
            </a:r>
            <a:r>
              <a:rPr lang="ar-JO" sz="4000" dirty="0">
                <a:solidFill>
                  <a:schemeClr val="bg2">
                    <a:lumMod val="50000"/>
                  </a:schemeClr>
                </a:solidFill>
                <a:latin typeface="Andalus" panose="02020603050405020304" pitchFamily="18" charset="-78"/>
                <a:cs typeface="Andalus" panose="02020603050405020304" pitchFamily="18" charset="-78"/>
              </a:rPr>
              <a:t>:</a:t>
            </a:r>
            <a:endParaRPr lang="en-GB" sz="4000" dirty="0">
              <a:solidFill>
                <a:schemeClr val="bg2">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599672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29351" y="1514474"/>
            <a:ext cx="4843463" cy="4000500"/>
          </a:xfrm>
          <a:prstGeom prst="rect">
            <a:avLst/>
          </a:prstGeom>
        </p:spPr>
      </p:pic>
      <p:pic>
        <p:nvPicPr>
          <p:cNvPr id="3" name="Picture 2"/>
          <p:cNvPicPr>
            <a:picLocks noChangeAspect="1"/>
          </p:cNvPicPr>
          <p:nvPr/>
        </p:nvPicPr>
        <p:blipFill>
          <a:blip r:embed="rId3"/>
          <a:stretch>
            <a:fillRect/>
          </a:stretch>
        </p:blipFill>
        <p:spPr>
          <a:xfrm>
            <a:off x="801687" y="1514473"/>
            <a:ext cx="5272088" cy="4000501"/>
          </a:xfrm>
          <a:prstGeom prst="rect">
            <a:avLst/>
          </a:prstGeom>
        </p:spPr>
      </p:pic>
      <p:sp>
        <p:nvSpPr>
          <p:cNvPr id="4" name="Title 3"/>
          <p:cNvSpPr>
            <a:spLocks noGrp="1"/>
          </p:cNvSpPr>
          <p:nvPr>
            <p:ph type="title"/>
          </p:nvPr>
        </p:nvSpPr>
        <p:spPr/>
        <p:txBody>
          <a:bodyPr/>
          <a:lstStyle/>
          <a:p>
            <a:r>
              <a:rPr lang="en-US" dirty="0" smtClean="0"/>
              <a:t>ZENKER’S DIVERTICULUM</a:t>
            </a:r>
            <a:endParaRPr lang="en-US" dirty="0"/>
          </a:p>
        </p:txBody>
      </p:sp>
    </p:spTree>
    <p:extLst>
      <p:ext uri="{BB962C8B-B14F-4D97-AF65-F5344CB8AC3E}">
        <p14:creationId xmlns:p14="http://schemas.microsoft.com/office/powerpoint/2010/main" val="2940587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4957" y="1144871"/>
            <a:ext cx="6096000" cy="2862322"/>
          </a:xfrm>
          <a:prstGeom prst="rect">
            <a:avLst/>
          </a:prstGeom>
        </p:spPr>
        <p:txBody>
          <a:bodyPr>
            <a:spAutoFit/>
          </a:bodyPr>
          <a:lstStyle/>
          <a:p>
            <a:pPr marL="285750" indent="-285750">
              <a:buFont typeface="Arial" panose="020B0604020202020204" pitchFamily="34" charset="0"/>
              <a:buChar char="•"/>
            </a:pPr>
            <a:r>
              <a:rPr lang="en-GB" sz="3600" b="1" dirty="0">
                <a:solidFill>
                  <a:schemeClr val="accent3">
                    <a:lumMod val="75000"/>
                  </a:schemeClr>
                </a:solidFill>
              </a:rPr>
              <a:t>Surgical </a:t>
            </a:r>
            <a:r>
              <a:rPr lang="en-GB" sz="3600" b="1" dirty="0" err="1">
                <a:solidFill>
                  <a:schemeClr val="accent3">
                    <a:lumMod val="75000"/>
                  </a:schemeClr>
                </a:solidFill>
              </a:rPr>
              <a:t>hx</a:t>
            </a:r>
            <a:endParaRPr lang="en-GB" sz="3600" b="1" dirty="0">
              <a:solidFill>
                <a:schemeClr val="accent3">
                  <a:lumMod val="75000"/>
                </a:schemeClr>
              </a:solidFill>
            </a:endParaRPr>
          </a:p>
          <a:p>
            <a:pPr marL="285750" indent="-285750">
              <a:buFont typeface="Arial" panose="020B0604020202020204" pitchFamily="34" charset="0"/>
              <a:buChar char="•"/>
            </a:pPr>
            <a:endParaRPr lang="en-GB" sz="3600" b="1" dirty="0">
              <a:solidFill>
                <a:schemeClr val="accent3">
                  <a:lumMod val="75000"/>
                </a:schemeClr>
              </a:solidFill>
            </a:endParaRPr>
          </a:p>
          <a:p>
            <a:pPr marL="285750" indent="-285750">
              <a:buFont typeface="Arial" panose="020B0604020202020204" pitchFamily="34" charset="0"/>
              <a:buChar char="•"/>
            </a:pPr>
            <a:r>
              <a:rPr lang="en-US" sz="3600" b="1" dirty="0">
                <a:solidFill>
                  <a:schemeClr val="accent3">
                    <a:lumMod val="75000"/>
                  </a:schemeClr>
                </a:solidFill>
              </a:rPr>
              <a:t>medical </a:t>
            </a:r>
            <a:r>
              <a:rPr lang="en-US" sz="3600" b="1" dirty="0" err="1">
                <a:solidFill>
                  <a:schemeClr val="accent3">
                    <a:lumMod val="75000"/>
                  </a:schemeClr>
                </a:solidFill>
              </a:rPr>
              <a:t>hx</a:t>
            </a:r>
            <a:endParaRPr lang="en-US" sz="3600" b="1" dirty="0">
              <a:solidFill>
                <a:schemeClr val="accent3">
                  <a:lumMod val="75000"/>
                </a:schemeClr>
              </a:solidFill>
            </a:endParaRPr>
          </a:p>
          <a:p>
            <a:pPr marL="285750" indent="-285750">
              <a:buFont typeface="Arial" panose="020B0604020202020204" pitchFamily="34" charset="0"/>
              <a:buChar char="•"/>
            </a:pPr>
            <a:endParaRPr lang="en-GB" sz="3600" b="1" dirty="0">
              <a:solidFill>
                <a:schemeClr val="accent3">
                  <a:lumMod val="75000"/>
                </a:schemeClr>
              </a:solidFill>
            </a:endParaRPr>
          </a:p>
          <a:p>
            <a:pPr marL="285750" indent="-285750">
              <a:buFont typeface="Arial" panose="020B0604020202020204" pitchFamily="34" charset="0"/>
              <a:buChar char="•"/>
            </a:pPr>
            <a:r>
              <a:rPr lang="en-GB" sz="3600" b="1" dirty="0">
                <a:solidFill>
                  <a:schemeClr val="accent3">
                    <a:lumMod val="75000"/>
                  </a:schemeClr>
                </a:solidFill>
              </a:rPr>
              <a:t>Drug </a:t>
            </a:r>
            <a:r>
              <a:rPr lang="en-GB" sz="3600" b="1" dirty="0" err="1">
                <a:solidFill>
                  <a:schemeClr val="accent3">
                    <a:lumMod val="75000"/>
                  </a:schemeClr>
                </a:solidFill>
              </a:rPr>
              <a:t>hx</a:t>
            </a:r>
            <a:endParaRPr lang="en-GB" sz="3600" b="1" dirty="0">
              <a:solidFill>
                <a:schemeClr val="accent3">
                  <a:lumMod val="75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3825" y="2189408"/>
            <a:ext cx="6538175" cy="4559122"/>
          </a:xfrm>
          <a:prstGeom prst="rect">
            <a:avLst/>
          </a:prstGeom>
        </p:spPr>
      </p:pic>
    </p:spTree>
    <p:extLst>
      <p:ext uri="{BB962C8B-B14F-4D97-AF65-F5344CB8AC3E}">
        <p14:creationId xmlns:p14="http://schemas.microsoft.com/office/powerpoint/2010/main" val="3850676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4775" y="797348"/>
            <a:ext cx="5148589" cy="584775"/>
          </a:xfrm>
          <a:prstGeom prst="rect">
            <a:avLst/>
          </a:prstGeom>
        </p:spPr>
        <p:txBody>
          <a:bodyPr wrap="none">
            <a:spAutoFit/>
          </a:bodyPr>
          <a:lstStyle/>
          <a:p>
            <a:r>
              <a:rPr lang="en-US" sz="3200" dirty="0">
                <a:solidFill>
                  <a:schemeClr val="tx1">
                    <a:lumMod val="95000"/>
                    <a:lumOff val="5000"/>
                  </a:schemeClr>
                </a:solidFill>
                <a:latin typeface="Arial Black" panose="020B0A04020102020204" pitchFamily="34" charset="0"/>
              </a:rPr>
              <a:t>Physical Examination:</a:t>
            </a:r>
            <a:endParaRPr lang="ar-JO" sz="3200" dirty="0">
              <a:solidFill>
                <a:schemeClr val="tx1">
                  <a:lumMod val="95000"/>
                  <a:lumOff val="5000"/>
                </a:schemeClr>
              </a:solidFill>
            </a:endParaRPr>
          </a:p>
        </p:txBody>
      </p:sp>
      <p:sp>
        <p:nvSpPr>
          <p:cNvPr id="3" name="Rectangle 2"/>
          <p:cNvSpPr/>
          <p:nvPr/>
        </p:nvSpPr>
        <p:spPr>
          <a:xfrm>
            <a:off x="1953296" y="1969777"/>
            <a:ext cx="6096000" cy="4893647"/>
          </a:xfrm>
          <a:prstGeom prst="rect">
            <a:avLst/>
          </a:prstGeom>
        </p:spPr>
        <p:txBody>
          <a:bodyPr>
            <a:spAutoFit/>
          </a:bodyPr>
          <a:lstStyle/>
          <a:p>
            <a:pPr marL="342900" indent="-342900">
              <a:lnSpc>
                <a:spcPct val="200000"/>
              </a:lnSpc>
              <a:buFont typeface="Arial" panose="020B0604020202020204" pitchFamily="34" charset="0"/>
              <a:buChar char="•"/>
            </a:pPr>
            <a:r>
              <a:rPr lang="en-US" sz="2400" b="1" dirty="0">
                <a:solidFill>
                  <a:schemeClr val="tx1">
                    <a:lumMod val="95000"/>
                    <a:lumOff val="5000"/>
                  </a:schemeClr>
                </a:solidFill>
                <a:latin typeface="Arial" panose="020B0604020202020204" pitchFamily="34" charset="0"/>
                <a:cs typeface="Arial" panose="020B0604020202020204" pitchFamily="34" charset="0"/>
              </a:rPr>
              <a:t>Genaral inspection:</a:t>
            </a:r>
          </a:p>
          <a:p>
            <a:pPr marL="342900" indent="-342900">
              <a:lnSpc>
                <a:spcPct val="200000"/>
              </a:lnSpc>
              <a:buFont typeface="Arial" panose="020B0604020202020204" pitchFamily="34" charset="0"/>
              <a:buChar char="•"/>
            </a:pPr>
            <a:r>
              <a:rPr lang="en-GB" sz="2400" b="1" dirty="0">
                <a:solidFill>
                  <a:schemeClr val="tx1">
                    <a:lumMod val="95000"/>
                    <a:lumOff val="5000"/>
                  </a:schemeClr>
                </a:solidFill>
                <a:latin typeface="Arial" panose="020B0604020202020204" pitchFamily="34" charset="0"/>
                <a:cs typeface="Arial" panose="020B0604020202020204" pitchFamily="34" charset="0"/>
              </a:rPr>
              <a:t>Cranial nerve examination</a:t>
            </a:r>
          </a:p>
          <a:p>
            <a:pPr marL="342900" indent="-342900">
              <a:lnSpc>
                <a:spcPct val="200000"/>
              </a:lnSpc>
              <a:buFont typeface="Arial" panose="020B0604020202020204" pitchFamily="34" charset="0"/>
              <a:buChar char="•"/>
            </a:pPr>
            <a:r>
              <a:rPr lang="en-GB" sz="2400" b="1" dirty="0">
                <a:solidFill>
                  <a:schemeClr val="tx1">
                    <a:lumMod val="95000"/>
                    <a:lumOff val="5000"/>
                  </a:schemeClr>
                </a:solidFill>
                <a:latin typeface="Arial" panose="020B0604020202020204" pitchFamily="34" charset="0"/>
                <a:cs typeface="Arial" panose="020B0604020202020204" pitchFamily="34" charset="0"/>
              </a:rPr>
              <a:t>Neurological examination</a:t>
            </a:r>
          </a:p>
          <a:p>
            <a:pPr marL="342900" indent="-342900">
              <a:lnSpc>
                <a:spcPct val="200000"/>
              </a:lnSpc>
              <a:buFont typeface="Arial" panose="020B0604020202020204" pitchFamily="34" charset="0"/>
              <a:buChar char="•"/>
            </a:pPr>
            <a:r>
              <a:rPr lang="en-GB" sz="2400" b="1" dirty="0">
                <a:solidFill>
                  <a:schemeClr val="tx1">
                    <a:lumMod val="95000"/>
                    <a:lumOff val="5000"/>
                  </a:schemeClr>
                </a:solidFill>
                <a:latin typeface="Arial" panose="020B0604020202020204" pitchFamily="34" charset="0"/>
                <a:cs typeface="Arial" panose="020B0604020202020204" pitchFamily="34" charset="0"/>
              </a:rPr>
              <a:t>Oral cavity examination</a:t>
            </a:r>
          </a:p>
          <a:p>
            <a:pPr marL="342900" indent="-342900">
              <a:lnSpc>
                <a:spcPct val="200000"/>
              </a:lnSpc>
              <a:buFont typeface="Arial" panose="020B0604020202020204" pitchFamily="34" charset="0"/>
              <a:buChar char="•"/>
            </a:pPr>
            <a:r>
              <a:rPr lang="en-US" sz="2400" b="1" dirty="0">
                <a:solidFill>
                  <a:schemeClr val="tx1">
                    <a:lumMod val="95000"/>
                    <a:lumOff val="5000"/>
                  </a:schemeClr>
                </a:solidFill>
                <a:latin typeface="Arial" panose="020B0604020202020204" pitchFamily="34" charset="0"/>
                <a:cs typeface="Arial" panose="020B0604020202020204" pitchFamily="34" charset="0"/>
              </a:rPr>
              <a:t>direct observation of the act of swallowing  </a:t>
            </a:r>
          </a:p>
          <a:p>
            <a:endParaRPr lang="en-AU" sz="2400" b="1"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2441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1454" y="1801693"/>
            <a:ext cx="6096000" cy="461665"/>
          </a:xfrm>
          <a:prstGeom prst="rect">
            <a:avLst/>
          </a:prstGeom>
        </p:spPr>
        <p:txBody>
          <a:bodyPr>
            <a:spAutoFit/>
          </a:bodyPr>
          <a:lstStyle/>
          <a:p>
            <a:r>
              <a:rPr lang="en-US" sz="2400" b="1" dirty="0">
                <a:solidFill>
                  <a:schemeClr val="tx1">
                    <a:lumMod val="95000"/>
                    <a:lumOff val="5000"/>
                  </a:schemeClr>
                </a:solidFill>
                <a:latin typeface="Arial" panose="020B0604020202020204" pitchFamily="34" charset="0"/>
                <a:cs typeface="Arial" panose="020B0604020202020204" pitchFamily="34" charset="0"/>
              </a:rPr>
              <a:t>Neck examination:</a:t>
            </a:r>
            <a:endParaRPr lang="en-AU" sz="24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3" name="Rectangle 2"/>
          <p:cNvSpPr/>
          <p:nvPr/>
        </p:nvSpPr>
        <p:spPr>
          <a:xfrm>
            <a:off x="1671454" y="681438"/>
            <a:ext cx="5148589" cy="584775"/>
          </a:xfrm>
          <a:prstGeom prst="rect">
            <a:avLst/>
          </a:prstGeom>
        </p:spPr>
        <p:txBody>
          <a:bodyPr wrap="none">
            <a:spAutoFit/>
          </a:bodyPr>
          <a:lstStyle/>
          <a:p>
            <a:r>
              <a:rPr lang="en-US" sz="3200" dirty="0">
                <a:solidFill>
                  <a:schemeClr val="tx1">
                    <a:lumMod val="95000"/>
                    <a:lumOff val="5000"/>
                  </a:schemeClr>
                </a:solidFill>
                <a:latin typeface="Arial Black" panose="020B0A04020102020204" pitchFamily="34" charset="0"/>
              </a:rPr>
              <a:t>Physical Examination:</a:t>
            </a:r>
            <a:endParaRPr lang="ar-JO" sz="3200" dirty="0">
              <a:solidFill>
                <a:schemeClr val="tx1">
                  <a:lumMod val="95000"/>
                  <a:lumOff val="5000"/>
                </a:schemeClr>
              </a:solidFill>
            </a:endParaRPr>
          </a:p>
        </p:txBody>
      </p:sp>
      <p:sp>
        <p:nvSpPr>
          <p:cNvPr id="5" name="TextBox 4"/>
          <p:cNvSpPr txBox="1"/>
          <p:nvPr/>
        </p:nvSpPr>
        <p:spPr>
          <a:xfrm>
            <a:off x="1671454" y="2730321"/>
            <a:ext cx="7421031" cy="2191947"/>
          </a:xfrm>
          <a:prstGeom prst="rect">
            <a:avLst/>
          </a:prstGeom>
          <a:noFill/>
        </p:spPr>
        <p:txBody>
          <a:bodyPr wrap="square" rtlCol="1">
            <a:spAutoFit/>
          </a:bodyPr>
          <a:lstStyle/>
          <a:p>
            <a:pPr marL="514350" indent="-514350">
              <a:lnSpc>
                <a:spcPct val="200000"/>
              </a:lnSpc>
              <a:buFont typeface="+mj-lt"/>
              <a:buAutoNum type="romanUcPeriod"/>
            </a:pPr>
            <a:r>
              <a:rPr lang="en-US" sz="2400" dirty="0"/>
              <a:t>Lymph node enlargement </a:t>
            </a:r>
          </a:p>
          <a:p>
            <a:pPr marL="514350" indent="-514350">
              <a:lnSpc>
                <a:spcPct val="200000"/>
              </a:lnSpc>
              <a:buFont typeface="+mj-lt"/>
              <a:buAutoNum type="romanUcPeriod"/>
            </a:pPr>
            <a:r>
              <a:rPr lang="en-US" sz="2400" dirty="0"/>
              <a:t>Neck mases </a:t>
            </a:r>
          </a:p>
          <a:p>
            <a:pPr marL="514350" indent="-514350">
              <a:lnSpc>
                <a:spcPct val="200000"/>
              </a:lnSpc>
              <a:buFont typeface="+mj-lt"/>
              <a:buAutoNum type="romanUcPeriod"/>
            </a:pPr>
            <a:r>
              <a:rPr lang="en-US" sz="2400" dirty="0"/>
              <a:t>Thyroid enlargement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199" y="681438"/>
            <a:ext cx="4730681" cy="5756856"/>
          </a:xfrm>
          <a:prstGeom prst="rect">
            <a:avLst/>
          </a:prstGeom>
        </p:spPr>
      </p:pic>
    </p:spTree>
    <p:extLst>
      <p:ext uri="{BB962C8B-B14F-4D97-AF65-F5344CB8AC3E}">
        <p14:creationId xmlns:p14="http://schemas.microsoft.com/office/powerpoint/2010/main" val="1379531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8648" y="721217"/>
            <a:ext cx="5151549" cy="861774"/>
          </a:xfrm>
          <a:prstGeom prst="rect">
            <a:avLst/>
          </a:prstGeom>
          <a:noFill/>
        </p:spPr>
        <p:txBody>
          <a:bodyPr wrap="square" rtlCol="1">
            <a:spAutoFit/>
          </a:bodyPr>
          <a:lstStyle/>
          <a:p>
            <a:pPr marL="457200" indent="-457200">
              <a:buFont typeface="Wingdings" panose="05000000000000000000" pitchFamily="2" charset="2"/>
              <a:buChar char="q"/>
            </a:pPr>
            <a:r>
              <a:rPr lang="en-US" sz="3200" b="1" dirty="0"/>
              <a:t>Radiographic studies</a:t>
            </a:r>
            <a:r>
              <a:rPr lang="en-US" dirty="0"/>
              <a:t>:</a:t>
            </a:r>
          </a:p>
          <a:p>
            <a:endParaRPr lang="ar-JO" dirty="0"/>
          </a:p>
        </p:txBody>
      </p:sp>
      <p:sp>
        <p:nvSpPr>
          <p:cNvPr id="3" name="TextBox 2"/>
          <p:cNvSpPr txBox="1"/>
          <p:nvPr/>
        </p:nvSpPr>
        <p:spPr>
          <a:xfrm>
            <a:off x="1880315" y="1815921"/>
            <a:ext cx="6645499" cy="3693319"/>
          </a:xfrm>
          <a:prstGeom prst="rect">
            <a:avLst/>
          </a:prstGeom>
          <a:noFill/>
        </p:spPr>
        <p:txBody>
          <a:bodyPr wrap="square" rtlCol="1">
            <a:spAutoFit/>
          </a:bodyPr>
          <a:lstStyle/>
          <a:p>
            <a:pPr marL="342900" indent="-342900">
              <a:lnSpc>
                <a:spcPct val="150000"/>
              </a:lnSpc>
              <a:buFont typeface="Arial" panose="020B0604020202020204" pitchFamily="34" charset="0"/>
              <a:buChar char="•"/>
            </a:pPr>
            <a:r>
              <a:rPr lang="en-US" sz="2400" dirty="0"/>
              <a:t>Plain  X-ray</a:t>
            </a:r>
          </a:p>
          <a:p>
            <a:pPr marL="342900" indent="-342900">
              <a:lnSpc>
                <a:spcPct val="150000"/>
              </a:lnSpc>
              <a:buFont typeface="Arial" panose="020B0604020202020204" pitchFamily="34" charset="0"/>
              <a:buChar char="•"/>
            </a:pPr>
            <a:r>
              <a:rPr lang="en-US" sz="2400" dirty="0"/>
              <a:t>Barium esophagus</a:t>
            </a:r>
          </a:p>
          <a:p>
            <a:pPr marL="342900" indent="-342900">
              <a:lnSpc>
                <a:spcPct val="150000"/>
              </a:lnSpc>
              <a:buFont typeface="Arial" panose="020B0604020202020204" pitchFamily="34" charset="0"/>
              <a:buChar char="•"/>
            </a:pPr>
            <a:r>
              <a:rPr lang="en-US" sz="2400" dirty="0"/>
              <a:t>Modified barium swallow(gold standard)</a:t>
            </a:r>
          </a:p>
          <a:p>
            <a:pPr marL="342900" indent="-342900">
              <a:lnSpc>
                <a:spcPct val="150000"/>
              </a:lnSpc>
              <a:buFont typeface="Arial" panose="020B0604020202020204" pitchFamily="34" charset="0"/>
              <a:buChar char="•"/>
            </a:pPr>
            <a:r>
              <a:rPr lang="en-US" sz="2400" dirty="0"/>
              <a:t>MRI</a:t>
            </a:r>
          </a:p>
          <a:p>
            <a:pPr marL="342900" indent="-342900">
              <a:lnSpc>
                <a:spcPct val="150000"/>
              </a:lnSpc>
              <a:buFont typeface="Arial" panose="020B0604020202020204" pitchFamily="34" charset="0"/>
              <a:buChar char="•"/>
            </a:pPr>
            <a:r>
              <a:rPr lang="en-US" sz="2400" dirty="0"/>
              <a:t>CT</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endParaRPr lang="ar-JO" dirty="0"/>
          </a:p>
        </p:txBody>
      </p:sp>
      <p:sp>
        <p:nvSpPr>
          <p:cNvPr id="4" name="TextBox 3">
            <a:extLst>
              <a:ext uri="{FF2B5EF4-FFF2-40B4-BE49-F238E27FC236}">
                <a16:creationId xmlns="" xmlns:a16="http://schemas.microsoft.com/office/drawing/2014/main" id="{8C413920-E230-418B-88ED-71BE2213C44F}"/>
              </a:ext>
            </a:extLst>
          </p:cNvPr>
          <p:cNvSpPr txBox="1"/>
          <p:nvPr/>
        </p:nvSpPr>
        <p:spPr>
          <a:xfrm>
            <a:off x="1738647" y="4880396"/>
            <a:ext cx="5151549" cy="1415772"/>
          </a:xfrm>
          <a:prstGeom prst="rect">
            <a:avLst/>
          </a:prstGeom>
          <a:noFill/>
        </p:spPr>
        <p:txBody>
          <a:bodyPr wrap="square" rtlCol="1">
            <a:spAutoFit/>
          </a:bodyPr>
          <a:lstStyle/>
          <a:p>
            <a:pPr marL="457200" indent="-457200">
              <a:buFont typeface="Wingdings" panose="05000000000000000000" pitchFamily="2" charset="2"/>
              <a:buChar char="q"/>
            </a:pPr>
            <a:r>
              <a:rPr lang="en-US" sz="3200" b="1" dirty="0"/>
              <a:t>Lab tests</a:t>
            </a:r>
            <a:r>
              <a:rPr lang="en-US" dirty="0"/>
              <a:t>:</a:t>
            </a:r>
          </a:p>
          <a:p>
            <a:r>
              <a:rPr lang="en-US" dirty="0"/>
              <a:t>    </a:t>
            </a:r>
          </a:p>
          <a:p>
            <a:r>
              <a:rPr lang="en-US" dirty="0"/>
              <a:t>    .LFT, KFT, CBC, Thyroid function.</a:t>
            </a:r>
          </a:p>
          <a:p>
            <a:endParaRPr lang="ar-JO" dirty="0"/>
          </a:p>
        </p:txBody>
      </p:sp>
    </p:spTree>
    <p:extLst>
      <p:ext uri="{BB962C8B-B14F-4D97-AF65-F5344CB8AC3E}">
        <p14:creationId xmlns:p14="http://schemas.microsoft.com/office/powerpoint/2010/main" val="308683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3223" y="128789"/>
            <a:ext cx="5731098" cy="672921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98" y="128789"/>
            <a:ext cx="5422006" cy="6729211"/>
          </a:xfrm>
          <a:prstGeom prst="rect">
            <a:avLst/>
          </a:prstGeom>
        </p:spPr>
      </p:pic>
    </p:spTree>
    <p:extLst>
      <p:ext uri="{BB962C8B-B14F-4D97-AF65-F5344CB8AC3E}">
        <p14:creationId xmlns:p14="http://schemas.microsoft.com/office/powerpoint/2010/main" val="238160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4406" y="605306"/>
            <a:ext cx="6053071" cy="707886"/>
          </a:xfrm>
          <a:prstGeom prst="rect">
            <a:avLst/>
          </a:prstGeom>
          <a:noFill/>
        </p:spPr>
        <p:txBody>
          <a:bodyPr wrap="square" rtlCol="1">
            <a:spAutoFit/>
          </a:bodyPr>
          <a:lstStyle/>
          <a:p>
            <a:r>
              <a:rPr lang="en-US" sz="4000" b="1" dirty="0"/>
              <a:t>Endoscopy:</a:t>
            </a:r>
            <a:endParaRPr lang="ar-JO" sz="4000" b="1" dirty="0"/>
          </a:p>
        </p:txBody>
      </p:sp>
      <p:sp>
        <p:nvSpPr>
          <p:cNvPr id="3" name="TextBox 2"/>
          <p:cNvSpPr txBox="1"/>
          <p:nvPr/>
        </p:nvSpPr>
        <p:spPr>
          <a:xfrm>
            <a:off x="2099256" y="1493949"/>
            <a:ext cx="4494727" cy="1301959"/>
          </a:xfrm>
          <a:prstGeom prst="rect">
            <a:avLst/>
          </a:prstGeom>
          <a:noFill/>
        </p:spPr>
        <p:txBody>
          <a:bodyPr wrap="square" rtlCol="1">
            <a:spAutoFit/>
          </a:bodyPr>
          <a:lstStyle/>
          <a:p>
            <a:pPr marL="285750" indent="-285750">
              <a:lnSpc>
                <a:spcPct val="150000"/>
              </a:lnSpc>
              <a:buFont typeface="Arial" panose="020B0604020202020204" pitchFamily="34" charset="0"/>
              <a:buChar char="•"/>
            </a:pPr>
            <a:r>
              <a:rPr lang="en-US" sz="2800" dirty="0"/>
              <a:t>Rigid</a:t>
            </a:r>
          </a:p>
          <a:p>
            <a:pPr marL="285750" indent="-285750">
              <a:lnSpc>
                <a:spcPct val="150000"/>
              </a:lnSpc>
              <a:buFont typeface="Arial" panose="020B0604020202020204" pitchFamily="34" charset="0"/>
              <a:buChar char="•"/>
            </a:pPr>
            <a:r>
              <a:rPr lang="en-US" sz="2800" dirty="0"/>
              <a:t>flexible</a:t>
            </a:r>
            <a:endParaRPr lang="ar-JO" sz="2800" dirty="0"/>
          </a:p>
        </p:txBody>
      </p:sp>
      <p:sp>
        <p:nvSpPr>
          <p:cNvPr id="4" name="TextBox 3"/>
          <p:cNvSpPr txBox="1"/>
          <p:nvPr/>
        </p:nvSpPr>
        <p:spPr>
          <a:xfrm>
            <a:off x="2292439" y="2976665"/>
            <a:ext cx="5215944" cy="3277820"/>
          </a:xfrm>
          <a:prstGeom prst="rect">
            <a:avLst/>
          </a:prstGeom>
          <a:noFill/>
        </p:spPr>
        <p:txBody>
          <a:bodyPr wrap="square" rtlCol="1">
            <a:spAutoFit/>
          </a:bodyPr>
          <a:lstStyle/>
          <a:p>
            <a:pPr marL="342900" indent="-342900">
              <a:lnSpc>
                <a:spcPct val="150000"/>
              </a:lnSpc>
              <a:buFont typeface="+mj-lt"/>
              <a:buAutoNum type="arabicPeriod"/>
            </a:pPr>
            <a:r>
              <a:rPr lang="en-US" sz="2400" dirty="0"/>
              <a:t>Diagnostic:</a:t>
            </a:r>
          </a:p>
          <a:p>
            <a:pPr marL="285750" indent="-285750">
              <a:lnSpc>
                <a:spcPct val="150000"/>
              </a:lnSpc>
              <a:buFont typeface="Wingdings" panose="05000000000000000000" pitchFamily="2" charset="2"/>
              <a:buChar char="§"/>
            </a:pPr>
            <a:r>
              <a:rPr lang="en-US" dirty="0"/>
              <a:t>Visual</a:t>
            </a:r>
          </a:p>
          <a:p>
            <a:pPr marL="285750" indent="-285750">
              <a:lnSpc>
                <a:spcPct val="150000"/>
              </a:lnSpc>
              <a:buFont typeface="Wingdings" panose="05000000000000000000" pitchFamily="2" charset="2"/>
              <a:buChar char="§"/>
            </a:pPr>
            <a:r>
              <a:rPr lang="en-US" dirty="0"/>
              <a:t>Biopsy</a:t>
            </a:r>
          </a:p>
          <a:p>
            <a:pPr marL="342900" indent="-342900">
              <a:lnSpc>
                <a:spcPct val="150000"/>
              </a:lnSpc>
              <a:buFont typeface="+mj-lt"/>
              <a:buAutoNum type="arabicPeriod" startAt="2"/>
            </a:pPr>
            <a:r>
              <a:rPr lang="en-US" sz="2400" dirty="0"/>
              <a:t>Therapeutic:</a:t>
            </a:r>
          </a:p>
          <a:p>
            <a:pPr marL="285750" indent="-285750">
              <a:lnSpc>
                <a:spcPct val="150000"/>
              </a:lnSpc>
              <a:buFont typeface="Arial" panose="020B0604020202020204" pitchFamily="34" charset="0"/>
              <a:buChar char="•"/>
            </a:pPr>
            <a:r>
              <a:rPr lang="en-US" dirty="0"/>
              <a:t>Foreign body dissipation.</a:t>
            </a:r>
          </a:p>
          <a:p>
            <a:pPr marL="285750" indent="-285750">
              <a:lnSpc>
                <a:spcPct val="150000"/>
              </a:lnSpc>
              <a:buFont typeface="Arial" panose="020B0604020202020204" pitchFamily="34" charset="0"/>
              <a:buChar char="•"/>
            </a:pPr>
            <a:r>
              <a:rPr lang="en-US" dirty="0"/>
              <a:t>Stenting</a:t>
            </a:r>
          </a:p>
          <a:p>
            <a:pPr marL="285750" indent="-285750">
              <a:lnSpc>
                <a:spcPct val="150000"/>
              </a:lnSpc>
              <a:buFont typeface="Arial" panose="020B0604020202020204" pitchFamily="34" charset="0"/>
              <a:buChar char="•"/>
            </a:pPr>
            <a:r>
              <a:rPr lang="en-US" dirty="0"/>
              <a:t>dilatation</a:t>
            </a:r>
            <a:endParaRPr lang="ar-JO"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532" y="193183"/>
            <a:ext cx="5189852" cy="6375042"/>
          </a:xfrm>
          <a:prstGeom prst="rect">
            <a:avLst/>
          </a:prstGeom>
        </p:spPr>
      </p:pic>
    </p:spTree>
    <p:extLst>
      <p:ext uri="{BB962C8B-B14F-4D97-AF65-F5344CB8AC3E}">
        <p14:creationId xmlns:p14="http://schemas.microsoft.com/office/powerpoint/2010/main" val="1215548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4253" y="702661"/>
            <a:ext cx="7469747" cy="523220"/>
          </a:xfrm>
          <a:prstGeom prst="rect">
            <a:avLst/>
          </a:prstGeom>
          <a:noFill/>
        </p:spPr>
        <p:txBody>
          <a:bodyPr wrap="square" rtlCol="1">
            <a:spAutoFit/>
          </a:bodyPr>
          <a:lstStyle/>
          <a:p>
            <a:r>
              <a:rPr lang="en-US" sz="2800" dirty="0">
                <a:latin typeface="Bernard MT Condensed" panose="02050806060905020404" pitchFamily="18" charset="0"/>
              </a:rPr>
              <a:t>Anatomy:</a:t>
            </a:r>
            <a:endParaRPr lang="ar-JO" sz="2800" dirty="0">
              <a:latin typeface="Bernard MT Condensed" panose="02050806060905020404" pitchFamily="18" charset="0"/>
            </a:endParaRPr>
          </a:p>
        </p:txBody>
      </p:sp>
      <p:sp>
        <p:nvSpPr>
          <p:cNvPr id="3" name="TextBox 2"/>
          <p:cNvSpPr txBox="1"/>
          <p:nvPr/>
        </p:nvSpPr>
        <p:spPr>
          <a:xfrm>
            <a:off x="837126" y="1365161"/>
            <a:ext cx="7714446" cy="646331"/>
          </a:xfrm>
          <a:prstGeom prst="rect">
            <a:avLst/>
          </a:prstGeom>
          <a:noFill/>
        </p:spPr>
        <p:txBody>
          <a:bodyPr wrap="square" rtlCol="1">
            <a:spAutoFit/>
          </a:bodyPr>
          <a:lstStyle/>
          <a:p>
            <a:r>
              <a:rPr lang="en-US" dirty="0"/>
              <a:t>Four normal areas of esophageal narrowing are evident</a:t>
            </a:r>
          </a:p>
          <a:p>
            <a:r>
              <a:rPr lang="en-US" dirty="0"/>
              <a:t>on the barium esophagogram or during esophagoscopy:</a:t>
            </a:r>
            <a:endParaRPr lang="ar-JO" dirty="0"/>
          </a:p>
        </p:txBody>
      </p:sp>
      <p:sp>
        <p:nvSpPr>
          <p:cNvPr id="5" name="TextBox 4"/>
          <p:cNvSpPr txBox="1"/>
          <p:nvPr/>
        </p:nvSpPr>
        <p:spPr>
          <a:xfrm>
            <a:off x="953038" y="2202288"/>
            <a:ext cx="7753080" cy="2532681"/>
          </a:xfrm>
          <a:prstGeom prst="rect">
            <a:avLst/>
          </a:prstGeom>
          <a:noFill/>
        </p:spPr>
        <p:txBody>
          <a:bodyPr wrap="square" rtlCol="1">
            <a:spAutoFit/>
          </a:bodyPr>
          <a:lstStyle/>
          <a:p>
            <a:pPr marL="285750" indent="-285750">
              <a:lnSpc>
                <a:spcPct val="150000"/>
              </a:lnSpc>
              <a:buFont typeface="Wingdings" panose="05000000000000000000" pitchFamily="2" charset="2"/>
              <a:buChar char="v"/>
            </a:pPr>
            <a:r>
              <a:rPr lang="en-US" dirty="0"/>
              <a:t>The uppermost narrowing is located at the entrance into the esophagus and is caused by the inferior cricopharyngeal muscle</a:t>
            </a:r>
          </a:p>
          <a:p>
            <a:pPr marL="285750" indent="-285750">
              <a:lnSpc>
                <a:spcPct val="150000"/>
              </a:lnSpc>
              <a:buFont typeface="Wingdings" panose="05000000000000000000" pitchFamily="2" charset="2"/>
              <a:buChar char="v"/>
            </a:pPr>
            <a:r>
              <a:rPr lang="en-US" dirty="0"/>
              <a:t> The second and third esophageal wall narrowing are caused by the cross of the aortic arch and left bronchus. </a:t>
            </a:r>
          </a:p>
          <a:p>
            <a:pPr marL="285750" indent="-285750">
              <a:lnSpc>
                <a:spcPct val="150000"/>
              </a:lnSpc>
              <a:buFont typeface="Wingdings" panose="05000000000000000000" pitchFamily="2" charset="2"/>
              <a:buChar char="v"/>
            </a:pPr>
            <a:r>
              <a:rPr lang="en-US" dirty="0"/>
              <a:t>The lowermost narrowing is at the hiatus of the diaphragm and is caused by the gastroesophageal sphincter.</a:t>
            </a:r>
          </a:p>
        </p:txBody>
      </p:sp>
      <p:pic>
        <p:nvPicPr>
          <p:cNvPr id="7" name="Picture 6"/>
          <p:cNvPicPr>
            <a:picLocks noChangeAspect="1"/>
          </p:cNvPicPr>
          <p:nvPr/>
        </p:nvPicPr>
        <p:blipFill>
          <a:blip r:embed="rId2"/>
          <a:stretch>
            <a:fillRect/>
          </a:stretch>
        </p:blipFill>
        <p:spPr>
          <a:xfrm>
            <a:off x="8813546" y="978559"/>
            <a:ext cx="3258358" cy="5047031"/>
          </a:xfrm>
          <a:prstGeom prst="rect">
            <a:avLst/>
          </a:prstGeom>
        </p:spPr>
      </p:pic>
    </p:spTree>
    <p:extLst>
      <p:ext uri="{BB962C8B-B14F-4D97-AF65-F5344CB8AC3E}">
        <p14:creationId xmlns:p14="http://schemas.microsoft.com/office/powerpoint/2010/main" val="2936455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4253" y="695459"/>
            <a:ext cx="3863662" cy="646331"/>
          </a:xfrm>
          <a:prstGeom prst="rect">
            <a:avLst/>
          </a:prstGeom>
          <a:noFill/>
        </p:spPr>
        <p:txBody>
          <a:bodyPr wrap="square" rtlCol="1">
            <a:spAutoFit/>
          </a:bodyPr>
          <a:lstStyle/>
          <a:p>
            <a:pPr marL="571500" indent="-571500">
              <a:buFont typeface="Wingdings" panose="05000000000000000000" pitchFamily="2" charset="2"/>
              <a:buChar char="q"/>
            </a:pPr>
            <a:r>
              <a:rPr lang="en-US" sz="3600" b="1" dirty="0"/>
              <a:t>Manometry:</a:t>
            </a:r>
            <a:endParaRPr lang="ar-JO" sz="3600" b="1" dirty="0"/>
          </a:p>
        </p:txBody>
      </p:sp>
      <p:sp>
        <p:nvSpPr>
          <p:cNvPr id="3" name="TextBox 2"/>
          <p:cNvSpPr txBox="1"/>
          <p:nvPr/>
        </p:nvSpPr>
        <p:spPr>
          <a:xfrm>
            <a:off x="1854558" y="1764406"/>
            <a:ext cx="4919730" cy="4770537"/>
          </a:xfrm>
          <a:prstGeom prst="rect">
            <a:avLst/>
          </a:prstGeom>
          <a:noFill/>
        </p:spPr>
        <p:txBody>
          <a:bodyPr wrap="square" rtlCol="1">
            <a:spAutoFit/>
          </a:bodyPr>
          <a:lstStyle/>
          <a:p>
            <a:pPr marL="285750" indent="-285750">
              <a:buFont typeface="Wingdings" panose="05000000000000000000" pitchFamily="2" charset="2"/>
              <a:buChar char="v"/>
            </a:pPr>
            <a:r>
              <a:rPr lang="en-US" sz="2800" dirty="0"/>
              <a:t>Indications:</a:t>
            </a:r>
          </a:p>
          <a:p>
            <a:pPr marL="285750" indent="-285750">
              <a:lnSpc>
                <a:spcPct val="20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Achalasia of the cardia</a:t>
            </a:r>
          </a:p>
          <a:p>
            <a:pPr marL="285750" indent="-285750">
              <a:lnSpc>
                <a:spcPct val="20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diffuse esophageal spasm</a:t>
            </a:r>
          </a:p>
          <a:p>
            <a:pPr marL="285750" indent="-285750">
              <a:lnSpc>
                <a:spcPct val="20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nutcracker esophagus</a:t>
            </a:r>
          </a:p>
          <a:p>
            <a:pPr marL="285750" indent="-285750">
              <a:lnSpc>
                <a:spcPct val="20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Hypertensive esophageal sphincter</a:t>
            </a:r>
          </a:p>
          <a:p>
            <a:endParaRPr lang="en-US" dirty="0"/>
          </a:p>
          <a:p>
            <a:endParaRPr lang="ar-J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2163" y="0"/>
            <a:ext cx="5829837" cy="6858000"/>
          </a:xfrm>
          <a:prstGeom prst="rect">
            <a:avLst/>
          </a:prstGeom>
        </p:spPr>
      </p:pic>
    </p:spTree>
    <p:extLst>
      <p:ext uri="{BB962C8B-B14F-4D97-AF65-F5344CB8AC3E}">
        <p14:creationId xmlns:p14="http://schemas.microsoft.com/office/powerpoint/2010/main" val="4279250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1831" y="656823"/>
            <a:ext cx="6671256" cy="861774"/>
          </a:xfrm>
          <a:prstGeom prst="rect">
            <a:avLst/>
          </a:prstGeom>
          <a:noFill/>
        </p:spPr>
        <p:txBody>
          <a:bodyPr wrap="square" rtlCol="1">
            <a:spAutoFit/>
          </a:bodyPr>
          <a:lstStyle/>
          <a:p>
            <a:pPr marL="457200" indent="-457200">
              <a:buFont typeface="Wingdings" panose="05000000000000000000" pitchFamily="2" charset="2"/>
              <a:buChar char="q"/>
            </a:pPr>
            <a:r>
              <a:rPr lang="en-US" sz="2800" b="1" dirty="0"/>
              <a:t>Endoscopic ultrasound</a:t>
            </a:r>
            <a:r>
              <a:rPr lang="en-US" sz="3200" b="1" dirty="0"/>
              <a:t>:</a:t>
            </a:r>
          </a:p>
          <a:p>
            <a:endParaRPr lang="ar-JO" dirty="0"/>
          </a:p>
        </p:txBody>
      </p:sp>
      <p:sp>
        <p:nvSpPr>
          <p:cNvPr id="3" name="TextBox 2"/>
          <p:cNvSpPr txBox="1"/>
          <p:nvPr/>
        </p:nvSpPr>
        <p:spPr>
          <a:xfrm>
            <a:off x="1764405" y="1700011"/>
            <a:ext cx="7984901" cy="1131848"/>
          </a:xfrm>
          <a:prstGeom prst="rect">
            <a:avLst/>
          </a:prstGeom>
          <a:noFill/>
        </p:spPr>
        <p:txBody>
          <a:bodyPr wrap="square" rtlCol="1">
            <a:spAutoFit/>
          </a:bodyPr>
          <a:lstStyle/>
          <a:p>
            <a:pPr marL="285750" indent="-285750">
              <a:lnSpc>
                <a:spcPct val="150000"/>
              </a:lnSpc>
              <a:buFont typeface="Wingdings" panose="05000000000000000000" pitchFamily="2" charset="2"/>
              <a:buChar char="ü"/>
            </a:pPr>
            <a:r>
              <a:rPr lang="en-US" sz="2400" dirty="0">
                <a:latin typeface="Arial" panose="020B0604020202020204" pitchFamily="34" charset="0"/>
                <a:cs typeface="Arial" panose="020B0604020202020204" pitchFamily="34" charset="0"/>
              </a:rPr>
              <a:t>Used for dysphagia due to carcinoma for T,N staging</a:t>
            </a:r>
          </a:p>
          <a:p>
            <a:pPr marL="285750" indent="-285750">
              <a:lnSpc>
                <a:spcPct val="150000"/>
              </a:lnSpc>
              <a:buFont typeface="Wingdings" panose="05000000000000000000" pitchFamily="2" charset="2"/>
              <a:buChar char="ü"/>
            </a:pPr>
            <a:r>
              <a:rPr lang="en-US" sz="2400" dirty="0">
                <a:latin typeface="Arial" panose="020B0604020202020204" pitchFamily="34" charset="0"/>
                <a:cs typeface="Arial" panose="020B0604020202020204" pitchFamily="34" charset="0"/>
              </a:rPr>
              <a:t>Biopsy can also be taken</a:t>
            </a:r>
            <a:endParaRPr lang="ar-JO"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440" y="2900340"/>
            <a:ext cx="5087154" cy="3850783"/>
          </a:xfrm>
          <a:prstGeom prst="rect">
            <a:avLst/>
          </a:prstGeom>
        </p:spPr>
      </p:pic>
      <p:sp>
        <p:nvSpPr>
          <p:cNvPr id="5" name="TextBox 4"/>
          <p:cNvSpPr txBox="1"/>
          <p:nvPr/>
        </p:nvSpPr>
        <p:spPr>
          <a:xfrm>
            <a:off x="2060620" y="3670479"/>
            <a:ext cx="4803820" cy="523220"/>
          </a:xfrm>
          <a:prstGeom prst="rect">
            <a:avLst/>
          </a:prstGeom>
          <a:noFill/>
        </p:spPr>
        <p:txBody>
          <a:bodyPr wrap="square" rtlCol="1">
            <a:spAutoFit/>
          </a:bodyPr>
          <a:lstStyle/>
          <a:p>
            <a:pPr marL="457200" indent="-457200">
              <a:buFont typeface="Wingdings" panose="05000000000000000000" pitchFamily="2" charset="2"/>
              <a:buChar char="q"/>
            </a:pPr>
            <a:r>
              <a:rPr lang="en-US" sz="2800" b="1" dirty="0"/>
              <a:t>24 hour PH monitoring</a:t>
            </a:r>
            <a:endParaRPr lang="ar-JO" sz="2800" b="1" dirty="0"/>
          </a:p>
        </p:txBody>
      </p:sp>
    </p:spTree>
    <p:extLst>
      <p:ext uri="{BB962C8B-B14F-4D97-AF65-F5344CB8AC3E}">
        <p14:creationId xmlns:p14="http://schemas.microsoft.com/office/powerpoint/2010/main" val="2051184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43075" y="1543050"/>
            <a:ext cx="7358063" cy="4129087"/>
          </a:xfrm>
          <a:prstGeom prst="rect">
            <a:avLst/>
          </a:prstGeom>
        </p:spPr>
      </p:pic>
      <p:sp>
        <p:nvSpPr>
          <p:cNvPr id="3" name="Title 2"/>
          <p:cNvSpPr>
            <a:spLocks noGrp="1"/>
          </p:cNvSpPr>
          <p:nvPr>
            <p:ph type="title"/>
          </p:nvPr>
        </p:nvSpPr>
        <p:spPr>
          <a:xfrm>
            <a:off x="719744" y="395568"/>
            <a:ext cx="9404723" cy="1400530"/>
          </a:xfrm>
        </p:spPr>
        <p:txBody>
          <a:bodyPr/>
          <a:lstStyle/>
          <a:p>
            <a:pPr algn="ctr"/>
            <a:r>
              <a:rPr lang="en-US" dirty="0" smtClean="0"/>
              <a:t>PH MONITORING</a:t>
            </a:r>
            <a:endParaRPr lang="en-US" dirty="0"/>
          </a:p>
        </p:txBody>
      </p:sp>
    </p:spTree>
    <p:extLst>
      <p:ext uri="{BB962C8B-B14F-4D97-AF65-F5344CB8AC3E}">
        <p14:creationId xmlns:p14="http://schemas.microsoft.com/office/powerpoint/2010/main" val="2967100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1866900" y="344510"/>
            <a:ext cx="7772400" cy="914400"/>
          </a:xfrm>
        </p:spPr>
        <p:txBody>
          <a:bodyPr>
            <a:noAutofit/>
          </a:bodyPr>
          <a:lstStyle/>
          <a:p>
            <a:pPr algn="l"/>
            <a:r>
              <a:rPr lang="en-US" sz="3200" b="1" dirty="0">
                <a:solidFill>
                  <a:schemeClr val="tx1">
                    <a:lumMod val="95000"/>
                    <a:lumOff val="5000"/>
                  </a:schemeClr>
                </a:solidFill>
              </a:rPr>
              <a:t>Benign esophageal stricture:</a:t>
            </a:r>
            <a:r>
              <a:rPr lang="en-US" sz="3200" b="1" dirty="0">
                <a:solidFill>
                  <a:schemeClr val="accent6"/>
                </a:solidFill>
              </a:rPr>
              <a:t/>
            </a:r>
            <a:br>
              <a:rPr lang="en-US" sz="3200" b="1" dirty="0">
                <a:solidFill>
                  <a:schemeClr val="accent6"/>
                </a:solidFill>
              </a:rPr>
            </a:br>
            <a:endParaRPr lang="en-US" sz="3200" dirty="0"/>
          </a:p>
        </p:txBody>
      </p:sp>
      <p:sp>
        <p:nvSpPr>
          <p:cNvPr id="3" name="عنوان فرعي 2"/>
          <p:cNvSpPr>
            <a:spLocks noGrp="1"/>
          </p:cNvSpPr>
          <p:nvPr>
            <p:ph type="subTitle" idx="1"/>
          </p:nvPr>
        </p:nvSpPr>
        <p:spPr>
          <a:xfrm>
            <a:off x="766763" y="1071563"/>
            <a:ext cx="9221810" cy="5562600"/>
          </a:xfrm>
        </p:spPr>
        <p:txBody>
          <a:bodyPr>
            <a:normAutofit fontScale="92500"/>
          </a:bodyPr>
          <a:lstStyle/>
          <a:p>
            <a:pPr algn="l"/>
            <a:r>
              <a:rPr lang="en-US" sz="2400" dirty="0"/>
              <a:t>-</a:t>
            </a:r>
            <a:r>
              <a:rPr lang="en-US" sz="2400" dirty="0">
                <a:solidFill>
                  <a:schemeClr val="tx1">
                    <a:lumMod val="95000"/>
                    <a:lumOff val="5000"/>
                  </a:schemeClr>
                </a:solidFill>
                <a:latin typeface="Andalus" panose="02020603050405020304" pitchFamily="18" charset="-78"/>
                <a:cs typeface="Andalus" panose="02020603050405020304" pitchFamily="18" charset="-78"/>
              </a:rPr>
              <a:t>Benign esophageal stricture: </a:t>
            </a:r>
            <a:r>
              <a:rPr lang="en-US" sz="2400" cap="none" dirty="0">
                <a:solidFill>
                  <a:schemeClr val="tx1">
                    <a:lumMod val="95000"/>
                    <a:lumOff val="5000"/>
                  </a:schemeClr>
                </a:solidFill>
                <a:latin typeface="Arial" panose="020B0604020202020204" pitchFamily="34" charset="0"/>
                <a:cs typeface="Arial" panose="020B0604020202020204" pitchFamily="34" charset="0"/>
              </a:rPr>
              <a:t>describes a narrowing or tightening of the esophagus, occurs when stomach acid and other irritants damage the lining of the esophagus over time. This leads to inflammation (esophagitis) and scar tissue, which causes the esophagus to narrow.</a:t>
            </a:r>
          </a:p>
          <a:p>
            <a:pPr algn="l"/>
            <a:endParaRPr lang="en-US" sz="2400" cap="none" dirty="0">
              <a:solidFill>
                <a:schemeClr val="tx1">
                  <a:lumMod val="95000"/>
                  <a:lumOff val="5000"/>
                </a:schemeClr>
              </a:solidFill>
              <a:latin typeface="Arial" panose="020B0604020202020204" pitchFamily="34" charset="0"/>
              <a:cs typeface="Arial" panose="020B0604020202020204" pitchFamily="34" charset="0"/>
            </a:endParaRPr>
          </a:p>
          <a:p>
            <a:pPr algn="l"/>
            <a:r>
              <a:rPr lang="en-US" sz="2400" cap="none" dirty="0">
                <a:solidFill>
                  <a:srgbClr val="FF0000"/>
                </a:solidFill>
                <a:latin typeface="Andalus" panose="02020603050405020304" pitchFamily="18" charset="-78"/>
                <a:cs typeface="Andalus" panose="02020603050405020304" pitchFamily="18" charset="-78"/>
              </a:rPr>
              <a:t>The most common cause of stricture 80%  is (GERD), also known as acid reflux</a:t>
            </a:r>
            <a:r>
              <a:rPr lang="en-US" sz="2400" dirty="0">
                <a:solidFill>
                  <a:srgbClr val="FF0000"/>
                </a:solidFill>
                <a:latin typeface="Andalus" panose="02020603050405020304" pitchFamily="18" charset="-78"/>
                <a:cs typeface="Andalus" panose="02020603050405020304" pitchFamily="18" charset="-78"/>
              </a:rPr>
              <a:t>.</a:t>
            </a:r>
          </a:p>
          <a:p>
            <a:pPr algn="l"/>
            <a:r>
              <a:rPr lang="en-US" sz="2400" cap="none" dirty="0">
                <a:solidFill>
                  <a:schemeClr val="tx1">
                    <a:lumMod val="95000"/>
                    <a:lumOff val="5000"/>
                  </a:schemeClr>
                </a:solidFill>
                <a:latin typeface="Andalus" panose="02020603050405020304" pitchFamily="18" charset="-78"/>
                <a:cs typeface="Andalus" panose="02020603050405020304" pitchFamily="18" charset="-78"/>
              </a:rPr>
              <a:t>Others: radiotherapy, corrosive ingestion, eosinophilic esophagitis, </a:t>
            </a:r>
          </a:p>
          <a:p>
            <a:pPr algn="l"/>
            <a:endParaRPr lang="en-US" sz="2400" cap="none" dirty="0">
              <a:solidFill>
                <a:schemeClr val="tx1">
                  <a:lumMod val="95000"/>
                  <a:lumOff val="5000"/>
                </a:schemeClr>
              </a:solidFill>
              <a:latin typeface="Andalus" panose="02020603050405020304" pitchFamily="18" charset="-78"/>
              <a:cs typeface="Andalus" panose="02020603050405020304" pitchFamily="18" charset="-78"/>
            </a:endParaRPr>
          </a:p>
          <a:p>
            <a:pPr algn="l"/>
            <a:r>
              <a:rPr lang="en-US" sz="2400" cap="none" dirty="0">
                <a:solidFill>
                  <a:schemeClr val="tx1">
                    <a:lumMod val="95000"/>
                    <a:lumOff val="5000"/>
                  </a:schemeClr>
                </a:solidFill>
                <a:latin typeface="Andalus" panose="02020603050405020304" pitchFamily="18" charset="-78"/>
                <a:cs typeface="Andalus" panose="02020603050405020304" pitchFamily="18" charset="-78"/>
              </a:rPr>
              <a:t>-This follows accidental or suicidal ingestion of strong</a:t>
            </a:r>
          </a:p>
          <a:p>
            <a:pPr algn="l"/>
            <a:r>
              <a:rPr lang="en-US" sz="2400" cap="none" dirty="0">
                <a:solidFill>
                  <a:schemeClr val="tx1">
                    <a:lumMod val="95000"/>
                    <a:lumOff val="5000"/>
                  </a:schemeClr>
                </a:solidFill>
                <a:latin typeface="Andalus" panose="02020603050405020304" pitchFamily="18" charset="-78"/>
                <a:cs typeface="Andalus" panose="02020603050405020304" pitchFamily="18" charset="-78"/>
              </a:rPr>
              <a:t>acids or alkalis (particularly caustic soda and ammonia).</a:t>
            </a:r>
          </a:p>
          <a:p>
            <a:pPr algn="l"/>
            <a:r>
              <a:rPr lang="en-US" sz="2400" cap="none" dirty="0">
                <a:solidFill>
                  <a:schemeClr val="tx1">
                    <a:lumMod val="95000"/>
                    <a:lumOff val="5000"/>
                  </a:schemeClr>
                </a:solidFill>
                <a:latin typeface="Andalus" panose="02020603050405020304" pitchFamily="18" charset="-78"/>
                <a:cs typeface="Andalus" panose="02020603050405020304" pitchFamily="18" charset="-78"/>
              </a:rPr>
              <a:t>It often occurs in children</a:t>
            </a:r>
          </a:p>
          <a:p>
            <a:pPr algn="l"/>
            <a:r>
              <a:rPr lang="en-US" sz="2400" dirty="0">
                <a:solidFill>
                  <a:schemeClr val="tx1">
                    <a:lumMod val="95000"/>
                    <a:lumOff val="5000"/>
                  </a:schemeClr>
                </a:solidFill>
                <a:latin typeface="Andalus" panose="02020603050405020304" pitchFamily="18" charset="-78"/>
                <a:cs typeface="Andalus" panose="02020603050405020304" pitchFamily="18" charset="-78"/>
              </a:rPr>
              <a:t>.</a:t>
            </a:r>
          </a:p>
          <a:p>
            <a:pPr algn="l"/>
            <a:endParaRPr lang="en-US" sz="2400" dirty="0"/>
          </a:p>
        </p:txBody>
      </p:sp>
    </p:spTree>
    <p:extLst>
      <p:ext uri="{BB962C8B-B14F-4D97-AF65-F5344CB8AC3E}">
        <p14:creationId xmlns:p14="http://schemas.microsoft.com/office/powerpoint/2010/main" val="1393228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661376" y="458275"/>
            <a:ext cx="8189913" cy="6071313"/>
          </a:xfrm>
        </p:spPr>
        <p:txBody>
          <a:bodyPr>
            <a:normAutofit/>
          </a:bodyPr>
          <a:lstStyle/>
          <a:p>
            <a:pPr>
              <a:lnSpc>
                <a:spcPct val="150000"/>
              </a:lnSpc>
            </a:pPr>
            <a:r>
              <a:rPr lang="en-US" sz="3600" b="1" u="sng" dirty="0">
                <a:solidFill>
                  <a:schemeClr val="tx1">
                    <a:lumMod val="95000"/>
                    <a:lumOff val="5000"/>
                  </a:schemeClr>
                </a:solidFill>
              </a:rPr>
              <a:t>Symptoms of benign esophageal stricture</a:t>
            </a:r>
            <a:r>
              <a:rPr lang="en-US" sz="2400" b="1" u="sng" dirty="0">
                <a:solidFill>
                  <a:schemeClr val="tx1">
                    <a:lumMod val="95000"/>
                    <a:lumOff val="5000"/>
                  </a:schemeClr>
                </a:solidFill>
              </a:rPr>
              <a:t/>
            </a:r>
            <a:br>
              <a:rPr lang="en-US" sz="2400" b="1" u="sng" dirty="0">
                <a:solidFill>
                  <a:schemeClr val="tx1">
                    <a:lumMod val="95000"/>
                    <a:lumOff val="5000"/>
                  </a:schemeClr>
                </a:solidFill>
              </a:rPr>
            </a:br>
            <a:r>
              <a:rPr lang="en-US" sz="2400" dirty="0">
                <a:solidFill>
                  <a:schemeClr val="tx1">
                    <a:lumMod val="95000"/>
                    <a:lumOff val="5000"/>
                  </a:schemeClr>
                </a:solidFill>
              </a:rPr>
              <a:t/>
            </a:r>
            <a:br>
              <a:rPr lang="en-US" sz="2400" dirty="0">
                <a:solidFill>
                  <a:schemeClr val="tx1">
                    <a:lumMod val="95000"/>
                    <a:lumOff val="5000"/>
                  </a:schemeClr>
                </a:solidFill>
              </a:rPr>
            </a:br>
            <a:r>
              <a:rPr lang="en-US" sz="2400" dirty="0">
                <a:solidFill>
                  <a:schemeClr val="tx1">
                    <a:lumMod val="95000"/>
                    <a:lumOff val="5000"/>
                  </a:schemeClr>
                </a:solidFill>
              </a:rPr>
              <a:t>- Dysphagia</a:t>
            </a:r>
            <a:br>
              <a:rPr lang="en-US" sz="2400" dirty="0">
                <a:solidFill>
                  <a:schemeClr val="tx1">
                    <a:lumMod val="95000"/>
                    <a:lumOff val="5000"/>
                  </a:schemeClr>
                </a:solidFill>
              </a:rPr>
            </a:br>
            <a:r>
              <a:rPr lang="en-US" sz="2400" dirty="0">
                <a:solidFill>
                  <a:schemeClr val="tx1">
                    <a:lumMod val="95000"/>
                    <a:lumOff val="5000"/>
                  </a:schemeClr>
                </a:solidFill>
              </a:rPr>
              <a:t>- Weight loss</a:t>
            </a:r>
            <a:br>
              <a:rPr lang="en-US" sz="2400" dirty="0">
                <a:solidFill>
                  <a:schemeClr val="tx1">
                    <a:lumMod val="95000"/>
                    <a:lumOff val="5000"/>
                  </a:schemeClr>
                </a:solidFill>
              </a:rPr>
            </a:br>
            <a:r>
              <a:rPr lang="en-US" sz="2400" dirty="0">
                <a:solidFill>
                  <a:schemeClr val="tx1">
                    <a:lumMod val="95000"/>
                    <a:lumOff val="5000"/>
                  </a:schemeClr>
                </a:solidFill>
              </a:rPr>
              <a:t>- Regurgitation</a:t>
            </a:r>
            <a:br>
              <a:rPr lang="en-US" sz="2400" dirty="0">
                <a:solidFill>
                  <a:schemeClr val="tx1">
                    <a:lumMod val="95000"/>
                    <a:lumOff val="5000"/>
                  </a:schemeClr>
                </a:solidFill>
              </a:rPr>
            </a:br>
            <a:r>
              <a:rPr lang="en-US" sz="2400" dirty="0">
                <a:solidFill>
                  <a:schemeClr val="tx1">
                    <a:lumMod val="95000"/>
                    <a:lumOff val="5000"/>
                  </a:schemeClr>
                </a:solidFill>
              </a:rPr>
              <a:t>- Hiccups</a:t>
            </a:r>
            <a:br>
              <a:rPr lang="en-US" sz="2400" dirty="0">
                <a:solidFill>
                  <a:schemeClr val="tx1">
                    <a:lumMod val="95000"/>
                    <a:lumOff val="5000"/>
                  </a:schemeClr>
                </a:solidFill>
              </a:rPr>
            </a:br>
            <a:r>
              <a:rPr lang="en-US" sz="2400" dirty="0">
                <a:solidFill>
                  <a:schemeClr val="tx1">
                    <a:lumMod val="95000"/>
                    <a:lumOff val="5000"/>
                  </a:schemeClr>
                </a:solidFill>
              </a:rPr>
              <a:t>- Heartburn</a:t>
            </a:r>
            <a:r>
              <a:rPr lang="ar-JO" sz="2400" dirty="0">
                <a:solidFill>
                  <a:schemeClr val="tx1">
                    <a:lumMod val="95000"/>
                    <a:lumOff val="5000"/>
                  </a:schemeClr>
                </a:solidFill>
              </a:rPr>
              <a:t/>
            </a:r>
            <a:br>
              <a:rPr lang="ar-JO" sz="2400" dirty="0">
                <a:solidFill>
                  <a:schemeClr val="tx1">
                    <a:lumMod val="95000"/>
                    <a:lumOff val="5000"/>
                  </a:schemeClr>
                </a:solidFill>
              </a:rPr>
            </a:br>
            <a:endParaRPr lang="en-US" sz="2400" dirty="0">
              <a:solidFill>
                <a:schemeClr val="tx1">
                  <a:lumMod val="95000"/>
                  <a:lumOff val="5000"/>
                </a:schemeClr>
              </a:solidFill>
            </a:endParaRPr>
          </a:p>
        </p:txBody>
      </p:sp>
    </p:spTree>
    <p:extLst>
      <p:ext uri="{BB962C8B-B14F-4D97-AF65-F5344CB8AC3E}">
        <p14:creationId xmlns:p14="http://schemas.microsoft.com/office/powerpoint/2010/main" val="1050825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نص 2"/>
          <p:cNvSpPr>
            <a:spLocks noGrp="1"/>
          </p:cNvSpPr>
          <p:nvPr>
            <p:ph type="body" idx="1"/>
          </p:nvPr>
        </p:nvSpPr>
        <p:spPr>
          <a:xfrm>
            <a:off x="1524000" y="228601"/>
            <a:ext cx="7772400" cy="914400"/>
          </a:xfrm>
        </p:spPr>
        <p:txBody>
          <a:bodyPr>
            <a:normAutofit/>
          </a:bodyPr>
          <a:lstStyle/>
          <a:p>
            <a:r>
              <a:rPr lang="en-US" sz="3600" dirty="0"/>
              <a:t>Investigation</a:t>
            </a:r>
          </a:p>
        </p:txBody>
      </p:sp>
      <p:pic>
        <p:nvPicPr>
          <p:cNvPr id="4" name="عنصر نائب للمحتوى 3">
            <a:extLst>
              <a:ext uri="{FF2B5EF4-FFF2-40B4-BE49-F238E27FC236}">
                <a16:creationId xmlns="" xmlns:a16="http://schemas.microsoft.com/office/drawing/2014/main" id="{4CD1C9A5-A508-8C41-9F26-82F74F4A27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1" y="1524001"/>
            <a:ext cx="3048000" cy="5147052"/>
          </a:xfrm>
          <a:prstGeom prst="rect">
            <a:avLst/>
          </a:prstGeom>
        </p:spPr>
      </p:pic>
      <p:pic>
        <p:nvPicPr>
          <p:cNvPr id="5" name="عنصر نائب للمحتوى 3">
            <a:extLst>
              <a:ext uri="{FF2B5EF4-FFF2-40B4-BE49-F238E27FC236}">
                <a16:creationId xmlns="" xmlns:a16="http://schemas.microsoft.com/office/drawing/2014/main" id="{9B8F0E2E-2761-DF49-8170-6686705F57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1" y="1530576"/>
            <a:ext cx="5486400" cy="4819425"/>
          </a:xfrm>
          <a:prstGeom prst="rect">
            <a:avLst/>
          </a:prstGeom>
        </p:spPr>
      </p:pic>
      <p:sp>
        <p:nvSpPr>
          <p:cNvPr id="6" name="مربع نص 5"/>
          <p:cNvSpPr txBox="1"/>
          <p:nvPr/>
        </p:nvSpPr>
        <p:spPr>
          <a:xfrm>
            <a:off x="2438400" y="990601"/>
            <a:ext cx="1981200" cy="369332"/>
          </a:xfrm>
          <a:prstGeom prst="rect">
            <a:avLst/>
          </a:prstGeom>
          <a:noFill/>
        </p:spPr>
        <p:txBody>
          <a:bodyPr wrap="square" rtlCol="0">
            <a:spAutoFit/>
          </a:bodyPr>
          <a:lstStyle/>
          <a:p>
            <a:pPr defTabSz="914377"/>
            <a:r>
              <a:rPr lang="en-US" dirty="0">
                <a:solidFill>
                  <a:prstClr val="black"/>
                </a:solidFill>
                <a:latin typeface="Gill Sans MT"/>
              </a:rPr>
              <a:t>1. barium swallow </a:t>
            </a:r>
          </a:p>
        </p:txBody>
      </p:sp>
      <p:sp>
        <p:nvSpPr>
          <p:cNvPr id="7" name="مربع نص 6"/>
          <p:cNvSpPr txBox="1"/>
          <p:nvPr/>
        </p:nvSpPr>
        <p:spPr>
          <a:xfrm>
            <a:off x="5715000" y="990600"/>
            <a:ext cx="1981200" cy="369332"/>
          </a:xfrm>
          <a:prstGeom prst="rect">
            <a:avLst/>
          </a:prstGeom>
          <a:noFill/>
        </p:spPr>
        <p:txBody>
          <a:bodyPr wrap="square" rtlCol="0">
            <a:spAutoFit/>
          </a:bodyPr>
          <a:lstStyle/>
          <a:p>
            <a:pPr defTabSz="914377"/>
            <a:r>
              <a:rPr lang="en-US" dirty="0">
                <a:solidFill>
                  <a:prstClr val="black"/>
                </a:solidFill>
                <a:latin typeface="Gill Sans MT"/>
              </a:rPr>
              <a:t>2. endoscopy </a:t>
            </a:r>
          </a:p>
        </p:txBody>
      </p:sp>
      <p:sp>
        <p:nvSpPr>
          <p:cNvPr id="8" name="مربع نص 7"/>
          <p:cNvSpPr txBox="1"/>
          <p:nvPr/>
        </p:nvSpPr>
        <p:spPr>
          <a:xfrm>
            <a:off x="8153400" y="914401"/>
            <a:ext cx="2209800" cy="646331"/>
          </a:xfrm>
          <a:prstGeom prst="rect">
            <a:avLst/>
          </a:prstGeom>
          <a:noFill/>
        </p:spPr>
        <p:txBody>
          <a:bodyPr wrap="square" rtlCol="0">
            <a:spAutoFit/>
          </a:bodyPr>
          <a:lstStyle/>
          <a:p>
            <a:pPr defTabSz="914377"/>
            <a:r>
              <a:rPr lang="en-US" dirty="0">
                <a:solidFill>
                  <a:prstClr val="black"/>
                </a:solidFill>
                <a:latin typeface="Gill Sans MT"/>
              </a:rPr>
              <a:t>3. Esophageal pH monitoring</a:t>
            </a:r>
          </a:p>
        </p:txBody>
      </p:sp>
    </p:spTree>
    <p:extLst>
      <p:ext uri="{BB962C8B-B14F-4D97-AF65-F5344CB8AC3E}">
        <p14:creationId xmlns:p14="http://schemas.microsoft.com/office/powerpoint/2010/main" val="424083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ctrTitle"/>
          </p:nvPr>
        </p:nvSpPr>
        <p:spPr>
          <a:xfrm>
            <a:off x="719137" y="-153426"/>
            <a:ext cx="8382000" cy="859303"/>
          </a:xfrm>
        </p:spPr>
        <p:txBody>
          <a:bodyPr>
            <a:normAutofit/>
          </a:bodyPr>
          <a:lstStyle/>
          <a:p>
            <a:pPr algn="ctr"/>
            <a:r>
              <a:rPr lang="en-US" sz="3200" dirty="0"/>
              <a:t>Treatment of esophageal stricture</a:t>
            </a:r>
          </a:p>
        </p:txBody>
      </p:sp>
      <p:sp>
        <p:nvSpPr>
          <p:cNvPr id="3" name="عنوان فرعي 2"/>
          <p:cNvSpPr>
            <a:spLocks noGrp="1"/>
          </p:cNvSpPr>
          <p:nvPr>
            <p:ph type="subTitle" idx="1"/>
          </p:nvPr>
        </p:nvSpPr>
        <p:spPr>
          <a:xfrm>
            <a:off x="1543050" y="705877"/>
            <a:ext cx="8458200" cy="5105400"/>
          </a:xfrm>
        </p:spPr>
        <p:txBody>
          <a:bodyPr>
            <a:normAutofit/>
          </a:bodyPr>
          <a:lstStyle/>
          <a:p>
            <a:pPr algn="l"/>
            <a:r>
              <a:rPr lang="en-US" sz="2400" b="1" dirty="0"/>
              <a:t>Esophageal dilatation</a:t>
            </a:r>
          </a:p>
          <a:p>
            <a:endParaRPr lang="en-US" sz="2400" b="1" dirty="0"/>
          </a:p>
          <a:p>
            <a:endParaRPr lang="en-US" sz="2400" b="1" dirty="0"/>
          </a:p>
          <a:p>
            <a:endParaRPr lang="en-US" sz="2400" b="1" dirty="0"/>
          </a:p>
          <a:p>
            <a:endParaRPr lang="en-US" sz="2400" b="1" dirty="0"/>
          </a:p>
          <a:p>
            <a:endParaRPr lang="en-US" sz="2400" b="1" dirty="0"/>
          </a:p>
          <a:p>
            <a:endParaRPr lang="en-US" sz="2400" b="1" dirty="0"/>
          </a:p>
          <a:p>
            <a:pPr algn="l"/>
            <a:r>
              <a:rPr lang="en-US" sz="2400" b="1" dirty="0"/>
              <a:t>Esophageal stent  </a:t>
            </a:r>
          </a:p>
          <a:p>
            <a:endParaRPr lang="en-US" sz="2400" b="1" dirty="0"/>
          </a:p>
          <a:p>
            <a:pPr algn="l"/>
            <a:endParaRPr lang="en-US" dirty="0"/>
          </a:p>
        </p:txBody>
      </p:sp>
      <p:pic>
        <p:nvPicPr>
          <p:cNvPr id="5" name="صورة 3">
            <a:extLst>
              <a:ext uri="{FF2B5EF4-FFF2-40B4-BE49-F238E27FC236}">
                <a16:creationId xmlns="" xmlns:a16="http://schemas.microsoft.com/office/drawing/2014/main" id="{721CDD24-6C62-4541-A191-84ACFFBEA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050" y="1314450"/>
            <a:ext cx="6781800" cy="2514600"/>
          </a:xfrm>
          <a:prstGeom prst="rect">
            <a:avLst/>
          </a:prstGeom>
        </p:spPr>
      </p:pic>
      <p:pic>
        <p:nvPicPr>
          <p:cNvPr id="6" name="عنصر نائب للمحتوى 4">
            <a:extLst>
              <a:ext uri="{FF2B5EF4-FFF2-40B4-BE49-F238E27FC236}">
                <a16:creationId xmlns="" xmlns:a16="http://schemas.microsoft.com/office/drawing/2014/main" id="{A5BE617C-6AD9-594A-8F59-9A9A6EF43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050" y="4872991"/>
            <a:ext cx="6010275" cy="1602740"/>
          </a:xfrm>
          <a:prstGeom prst="rect">
            <a:avLst/>
          </a:prstGeom>
        </p:spPr>
      </p:pic>
    </p:spTree>
    <p:extLst>
      <p:ext uri="{BB962C8B-B14F-4D97-AF65-F5344CB8AC3E}">
        <p14:creationId xmlns:p14="http://schemas.microsoft.com/office/powerpoint/2010/main" val="12286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D8DD0E-C66D-4FB8-B412-8CB990B49658}"/>
              </a:ext>
            </a:extLst>
          </p:cNvPr>
          <p:cNvSpPr>
            <a:spLocks noGrp="1"/>
          </p:cNvSpPr>
          <p:nvPr>
            <p:ph type="title"/>
          </p:nvPr>
        </p:nvSpPr>
        <p:spPr>
          <a:xfrm>
            <a:off x="2278600" y="586010"/>
            <a:ext cx="8911687" cy="1280890"/>
          </a:xfrm>
        </p:spPr>
        <p:txBody>
          <a:bodyPr>
            <a:normAutofit/>
          </a:bodyPr>
          <a:lstStyle/>
          <a:p>
            <a:r>
              <a:rPr lang="en-US" sz="4800" b="1" dirty="0"/>
              <a:t>Achalasia of esophagus</a:t>
            </a:r>
          </a:p>
        </p:txBody>
      </p:sp>
      <p:sp>
        <p:nvSpPr>
          <p:cNvPr id="3" name="Content Placeholder 2">
            <a:extLst>
              <a:ext uri="{FF2B5EF4-FFF2-40B4-BE49-F238E27FC236}">
                <a16:creationId xmlns="" xmlns:a16="http://schemas.microsoft.com/office/drawing/2014/main" id="{717152F0-E0BC-49CC-AF17-604473575020}"/>
              </a:ext>
            </a:extLst>
          </p:cNvPr>
          <p:cNvSpPr>
            <a:spLocks noGrp="1"/>
          </p:cNvSpPr>
          <p:nvPr>
            <p:ph idx="1"/>
          </p:nvPr>
        </p:nvSpPr>
        <p:spPr>
          <a:xfrm>
            <a:off x="1000125" y="2009774"/>
            <a:ext cx="10782300" cy="4981575"/>
          </a:xfrm>
        </p:spPr>
        <p:txBody>
          <a:bodyPr>
            <a:normAutofit/>
          </a:bodyPr>
          <a:lstStyle/>
          <a:p>
            <a:pPr algn="l" rtl="0"/>
            <a:r>
              <a:rPr lang="en-US" sz="3200" b="1" i="0" u="none" strike="noStrike" baseline="0" dirty="0">
                <a:solidFill>
                  <a:schemeClr val="tx2"/>
                </a:solidFill>
                <a:latin typeface="Cambria" panose="02040503050406030204" pitchFamily="18" charset="0"/>
                <a:ea typeface="Cambria" panose="02040503050406030204" pitchFamily="18" charset="0"/>
              </a:rPr>
              <a:t>Achalasia:</a:t>
            </a:r>
            <a:endParaRPr lang="en-US" sz="2800" b="0" i="0" u="none" strike="noStrike" baseline="0" dirty="0">
              <a:solidFill>
                <a:schemeClr val="tx1">
                  <a:lumMod val="95000"/>
                  <a:lumOff val="5000"/>
                </a:schemeClr>
              </a:solidFill>
              <a:latin typeface="Cambria" panose="02040503050406030204" pitchFamily="18" charset="0"/>
              <a:ea typeface="Cambria" panose="02040503050406030204" pitchFamily="18" charset="0"/>
            </a:endParaRPr>
          </a:p>
          <a:p>
            <a:pPr algn="l" rtl="0"/>
            <a:r>
              <a:rPr lang="en-US" sz="2800" dirty="0">
                <a:solidFill>
                  <a:schemeClr val="tx1"/>
                </a:solidFill>
                <a:latin typeface="Cambria" panose="02040503050406030204" pitchFamily="18" charset="0"/>
                <a:ea typeface="Cambria" panose="02040503050406030204" pitchFamily="18" charset="0"/>
              </a:rPr>
              <a:t>It is motility disorder of esophagus characterized by absence of peristalsis and failure of relaxation of lower esophageal sphincter. </a:t>
            </a:r>
            <a:r>
              <a:rPr lang="en-US" sz="2800" dirty="0">
                <a:latin typeface="Cambria" panose="02040503050406030204" pitchFamily="18" charset="0"/>
                <a:ea typeface="Cambria" panose="02040503050406030204" pitchFamily="18" charset="0"/>
              </a:rPr>
              <a:t>T</a:t>
            </a:r>
            <a:r>
              <a:rPr lang="en-US" sz="2800" dirty="0">
                <a:solidFill>
                  <a:schemeClr val="tx1"/>
                </a:solidFill>
                <a:latin typeface="Cambria" panose="02040503050406030204" pitchFamily="18" charset="0"/>
                <a:ea typeface="Cambria" panose="02040503050406030204" pitchFamily="18" charset="0"/>
              </a:rPr>
              <a:t>his causes obstruction at level of esophago-gastric junction.</a:t>
            </a:r>
          </a:p>
          <a:p>
            <a:pPr algn="l" rtl="0"/>
            <a:endParaRPr lang="en-US" sz="2800" dirty="0">
              <a:solidFill>
                <a:schemeClr val="tx1"/>
              </a:solidFill>
              <a:latin typeface="Cambria" panose="02040503050406030204" pitchFamily="18" charset="0"/>
              <a:ea typeface="Cambria" panose="02040503050406030204" pitchFamily="18" charset="0"/>
            </a:endParaRPr>
          </a:p>
          <a:p>
            <a:pPr algn="l" rtl="0"/>
            <a:r>
              <a:rPr lang="en-US" sz="2800" dirty="0">
                <a:solidFill>
                  <a:schemeClr val="tx1"/>
                </a:solidFill>
                <a:latin typeface="Cambria" panose="02040503050406030204" pitchFamily="18" charset="0"/>
                <a:ea typeface="Cambria" panose="02040503050406030204" pitchFamily="18" charset="0"/>
              </a:rPr>
              <a:t>common in adults (age 25-40 yrs.).</a:t>
            </a:r>
          </a:p>
          <a:p>
            <a:pPr algn="l" rtl="0"/>
            <a:r>
              <a:rPr lang="en-US" sz="2800" dirty="0">
                <a:solidFill>
                  <a:schemeClr val="tx1"/>
                </a:solidFill>
                <a:latin typeface="Cambria" panose="02040503050406030204" pitchFamily="18" charset="0"/>
                <a:ea typeface="Cambria" panose="02040503050406030204" pitchFamily="18" charset="0"/>
              </a:rPr>
              <a:t> only 5% in children.</a:t>
            </a:r>
          </a:p>
        </p:txBody>
      </p:sp>
      <p:pic>
        <p:nvPicPr>
          <p:cNvPr id="4" name="Picture 3">
            <a:extLst>
              <a:ext uri="{FF2B5EF4-FFF2-40B4-BE49-F238E27FC236}">
                <a16:creationId xmlns="" xmlns:a16="http://schemas.microsoft.com/office/drawing/2014/main" id="{D8EC1976-7AEB-4D63-8205-87062B33DE34}"/>
              </a:ext>
            </a:extLst>
          </p:cNvPr>
          <p:cNvPicPr>
            <a:picLocks noChangeAspect="1"/>
          </p:cNvPicPr>
          <p:nvPr/>
        </p:nvPicPr>
        <p:blipFill>
          <a:blip r:embed="rId2"/>
          <a:stretch>
            <a:fillRect/>
          </a:stretch>
        </p:blipFill>
        <p:spPr>
          <a:xfrm>
            <a:off x="7609674" y="4133850"/>
            <a:ext cx="3934626" cy="2590800"/>
          </a:xfrm>
          <a:prstGeom prst="rect">
            <a:avLst/>
          </a:prstGeom>
        </p:spPr>
      </p:pic>
    </p:spTree>
    <p:extLst>
      <p:ext uri="{BB962C8B-B14F-4D97-AF65-F5344CB8AC3E}">
        <p14:creationId xmlns:p14="http://schemas.microsoft.com/office/powerpoint/2010/main" val="1922960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4731CD-A0B0-452D-969D-83C7A1AFA1DE}"/>
              </a:ext>
            </a:extLst>
          </p:cNvPr>
          <p:cNvSpPr>
            <a:spLocks noGrp="1"/>
          </p:cNvSpPr>
          <p:nvPr>
            <p:ph type="title"/>
          </p:nvPr>
        </p:nvSpPr>
        <p:spPr/>
        <p:txBody>
          <a:bodyPr>
            <a:normAutofit/>
          </a:bodyPr>
          <a:lstStyle/>
          <a:p>
            <a:r>
              <a:rPr lang="en-US" sz="4800" b="1" dirty="0"/>
              <a:t>Achalasia of esophagus</a:t>
            </a:r>
            <a:endParaRPr lang="en-US" sz="4800" dirty="0"/>
          </a:p>
        </p:txBody>
      </p:sp>
      <p:sp>
        <p:nvSpPr>
          <p:cNvPr id="3" name="Content Placeholder 2">
            <a:extLst>
              <a:ext uri="{FF2B5EF4-FFF2-40B4-BE49-F238E27FC236}">
                <a16:creationId xmlns="" xmlns:a16="http://schemas.microsoft.com/office/drawing/2014/main" id="{1DE04B1E-55CF-4A36-A0AD-56A486A90C4F}"/>
              </a:ext>
            </a:extLst>
          </p:cNvPr>
          <p:cNvSpPr>
            <a:spLocks noGrp="1"/>
          </p:cNvSpPr>
          <p:nvPr>
            <p:ph idx="1"/>
          </p:nvPr>
        </p:nvSpPr>
        <p:spPr>
          <a:xfrm>
            <a:off x="1540476" y="1905000"/>
            <a:ext cx="9483315" cy="4918246"/>
          </a:xfrm>
        </p:spPr>
        <p:txBody>
          <a:bodyPr>
            <a:normAutofit/>
          </a:bodyPr>
          <a:lstStyle/>
          <a:p>
            <a:pPr marL="0" indent="0" algn="l">
              <a:buNone/>
            </a:pPr>
            <a:r>
              <a:rPr lang="en-US" sz="3900" b="1" dirty="0">
                <a:solidFill>
                  <a:schemeClr val="tx2"/>
                </a:solidFill>
              </a:rPr>
              <a:t>Clinical feature:</a:t>
            </a:r>
            <a:endParaRPr lang="ar-BH" sz="3900" b="1" dirty="0">
              <a:solidFill>
                <a:schemeClr val="tx2"/>
              </a:solidFill>
            </a:endParaRPr>
          </a:p>
          <a:p>
            <a:pPr algn="l" rtl="0"/>
            <a:r>
              <a:rPr lang="en-US" sz="3200" b="1" dirty="0">
                <a:solidFill>
                  <a:schemeClr val="tx1">
                    <a:lumMod val="95000"/>
                    <a:lumOff val="5000"/>
                  </a:schemeClr>
                </a:solidFill>
                <a:latin typeface="Cambria" panose="02040503050406030204" pitchFamily="18" charset="0"/>
                <a:ea typeface="Cambria" panose="02040503050406030204" pitchFamily="18" charset="0"/>
              </a:rPr>
              <a:t>1</a:t>
            </a:r>
            <a:r>
              <a:rPr lang="en-US" sz="3200" dirty="0">
                <a:solidFill>
                  <a:schemeClr val="tx1">
                    <a:lumMod val="95000"/>
                    <a:lumOff val="5000"/>
                  </a:schemeClr>
                </a:solidFill>
                <a:latin typeface="Cambria" panose="02040503050406030204" pitchFamily="18" charset="0"/>
                <a:ea typeface="Cambria" panose="02040503050406030204" pitchFamily="18" charset="0"/>
              </a:rPr>
              <a:t>-dysphagia:   more for solids, progressive and worsening</a:t>
            </a:r>
          </a:p>
          <a:p>
            <a:pPr algn="l" rtl="0"/>
            <a:r>
              <a:rPr lang="en-US" sz="3200" b="1" dirty="0">
                <a:solidFill>
                  <a:schemeClr val="tx1">
                    <a:lumMod val="95000"/>
                    <a:lumOff val="5000"/>
                  </a:schemeClr>
                </a:solidFill>
                <a:latin typeface="Cambria" panose="02040503050406030204" pitchFamily="18" charset="0"/>
                <a:ea typeface="Cambria" panose="02040503050406030204" pitchFamily="18" charset="0"/>
              </a:rPr>
              <a:t>2-</a:t>
            </a:r>
            <a:r>
              <a:rPr lang="en-US" sz="3200" dirty="0">
                <a:solidFill>
                  <a:schemeClr val="tx1">
                    <a:lumMod val="95000"/>
                    <a:lumOff val="5000"/>
                  </a:schemeClr>
                </a:solidFill>
                <a:latin typeface="Cambria" panose="02040503050406030204" pitchFamily="18" charset="0"/>
                <a:ea typeface="Cambria" panose="02040503050406030204" pitchFamily="18" charset="0"/>
              </a:rPr>
              <a:t>Pain is common  in early stages</a:t>
            </a:r>
          </a:p>
          <a:p>
            <a:pPr algn="l" rtl="0"/>
            <a:r>
              <a:rPr lang="en-US" sz="3200" b="1" dirty="0">
                <a:solidFill>
                  <a:schemeClr val="tx1">
                    <a:lumMod val="95000"/>
                    <a:lumOff val="5000"/>
                  </a:schemeClr>
                </a:solidFill>
                <a:latin typeface="Cambria" panose="02040503050406030204" pitchFamily="18" charset="0"/>
                <a:ea typeface="Cambria" panose="02040503050406030204" pitchFamily="18" charset="0"/>
              </a:rPr>
              <a:t>3</a:t>
            </a:r>
            <a:r>
              <a:rPr lang="en-US" sz="3200" dirty="0">
                <a:solidFill>
                  <a:schemeClr val="tx1">
                    <a:lumMod val="95000"/>
                    <a:lumOff val="5000"/>
                  </a:schemeClr>
                </a:solidFill>
                <a:latin typeface="Cambria" panose="02040503050406030204" pitchFamily="18" charset="0"/>
                <a:ea typeface="Cambria" panose="02040503050406030204" pitchFamily="18" charset="0"/>
              </a:rPr>
              <a:t>-regurgitation of undigested food.  especially at night</a:t>
            </a:r>
          </a:p>
          <a:p>
            <a:pPr algn="l" rtl="0"/>
            <a:r>
              <a:rPr lang="aa-ET" sz="3200" b="1" dirty="0">
                <a:solidFill>
                  <a:schemeClr val="tx1">
                    <a:lumMod val="95000"/>
                    <a:lumOff val="5000"/>
                  </a:schemeClr>
                </a:solidFill>
                <a:latin typeface="Cambria" panose="02040503050406030204" pitchFamily="18" charset="0"/>
                <a:ea typeface="Cambria" panose="02040503050406030204" pitchFamily="18" charset="0"/>
              </a:rPr>
              <a:t>4-</a:t>
            </a:r>
            <a:r>
              <a:rPr lang="en-US" sz="3200" dirty="0">
                <a:solidFill>
                  <a:schemeClr val="tx1">
                    <a:lumMod val="95000"/>
                    <a:lumOff val="5000"/>
                  </a:schemeClr>
                </a:solidFill>
                <a:latin typeface="Cambria" panose="02040503050406030204" pitchFamily="18" charset="0"/>
                <a:ea typeface="Cambria" panose="02040503050406030204" pitchFamily="18" charset="0"/>
              </a:rPr>
              <a:t>sensation of food sticking in lower esophagus. </a:t>
            </a:r>
          </a:p>
        </p:txBody>
      </p:sp>
    </p:spTree>
    <p:extLst>
      <p:ext uri="{BB962C8B-B14F-4D97-AF65-F5344CB8AC3E}">
        <p14:creationId xmlns:p14="http://schemas.microsoft.com/office/powerpoint/2010/main" val="2767174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590ABC-1D36-45AA-B09E-4DA92BB2F3EF}"/>
              </a:ext>
            </a:extLst>
          </p:cNvPr>
          <p:cNvSpPr>
            <a:spLocks noGrp="1"/>
          </p:cNvSpPr>
          <p:nvPr>
            <p:ph type="title"/>
          </p:nvPr>
        </p:nvSpPr>
        <p:spPr>
          <a:xfrm>
            <a:off x="2483197" y="455249"/>
            <a:ext cx="8911687" cy="1280890"/>
          </a:xfrm>
        </p:spPr>
        <p:txBody>
          <a:bodyPr>
            <a:normAutofit/>
          </a:bodyPr>
          <a:lstStyle/>
          <a:p>
            <a:r>
              <a:rPr lang="en-US" sz="4800" b="1" dirty="0"/>
              <a:t>Achalasia of esophagus</a:t>
            </a:r>
            <a:endParaRPr lang="en-US" sz="4800" dirty="0"/>
          </a:p>
        </p:txBody>
      </p:sp>
      <p:sp>
        <p:nvSpPr>
          <p:cNvPr id="3" name="Content Placeholder 2">
            <a:extLst>
              <a:ext uri="{FF2B5EF4-FFF2-40B4-BE49-F238E27FC236}">
                <a16:creationId xmlns="" xmlns:a16="http://schemas.microsoft.com/office/drawing/2014/main" id="{6BA6C5F5-430D-4717-B813-1CD014395F0A}"/>
              </a:ext>
            </a:extLst>
          </p:cNvPr>
          <p:cNvSpPr>
            <a:spLocks noGrp="1"/>
          </p:cNvSpPr>
          <p:nvPr>
            <p:ph idx="1"/>
          </p:nvPr>
        </p:nvSpPr>
        <p:spPr>
          <a:xfrm>
            <a:off x="1368101" y="2926497"/>
            <a:ext cx="6320901" cy="3931503"/>
          </a:xfrm>
        </p:spPr>
        <p:txBody>
          <a:bodyPr>
            <a:normAutofit/>
          </a:bodyPr>
          <a:lstStyle/>
          <a:p>
            <a:pPr algn="l" rtl="0"/>
            <a:r>
              <a:rPr lang="en-US" sz="3200" b="1" dirty="0"/>
              <a:t> </a:t>
            </a:r>
            <a:r>
              <a:rPr lang="en-US" sz="3200" b="1" dirty="0">
                <a:solidFill>
                  <a:schemeClr val="tx2"/>
                </a:solidFill>
              </a:rPr>
              <a:t>CHEST X-RAY:</a:t>
            </a:r>
          </a:p>
          <a:p>
            <a:pPr algn="l" rtl="0"/>
            <a:r>
              <a:rPr lang="en-US" sz="3200" dirty="0">
                <a:solidFill>
                  <a:schemeClr val="tx1"/>
                </a:solidFill>
              </a:rPr>
              <a:t> </a:t>
            </a:r>
            <a:r>
              <a:rPr lang="en-US" sz="3200" b="0" i="0" dirty="0">
                <a:solidFill>
                  <a:schemeClr val="tx1"/>
                </a:solidFill>
                <a:effectLst/>
                <a:latin typeface="Open Sans"/>
              </a:rPr>
              <a:t>Mediastinal widening. A trace amount of gastric air-bubble is seen</a:t>
            </a:r>
            <a:endParaRPr lang="en-US" sz="3200" dirty="0">
              <a:solidFill>
                <a:schemeClr val="tx1"/>
              </a:solidFill>
            </a:endParaRPr>
          </a:p>
          <a:p>
            <a:endParaRPr lang="en-US" dirty="0"/>
          </a:p>
        </p:txBody>
      </p:sp>
      <p:pic>
        <p:nvPicPr>
          <p:cNvPr id="1026" name="Picture 2">
            <a:extLst>
              <a:ext uri="{FF2B5EF4-FFF2-40B4-BE49-F238E27FC236}">
                <a16:creationId xmlns="" xmlns:a16="http://schemas.microsoft.com/office/drawing/2014/main" id="{A733B3F9-7E1C-4BB4-8AB0-0DA929A7E7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953" y="1736139"/>
            <a:ext cx="3412243" cy="47804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6C38F509-E958-4529-B409-D3F38CB22559}"/>
              </a:ext>
            </a:extLst>
          </p:cNvPr>
          <p:cNvSpPr txBox="1"/>
          <p:nvPr/>
        </p:nvSpPr>
        <p:spPr>
          <a:xfrm flipH="1">
            <a:off x="1288588" y="1712285"/>
            <a:ext cx="280795885" cy="830997"/>
          </a:xfrm>
          <a:prstGeom prst="rect">
            <a:avLst/>
          </a:prstGeom>
          <a:noFill/>
        </p:spPr>
        <p:txBody>
          <a:bodyPr wrap="square" rtlCol="0">
            <a:spAutoFit/>
          </a:bodyPr>
          <a:lstStyle/>
          <a:p>
            <a:r>
              <a:rPr lang="en-US" sz="4800" b="1" dirty="0">
                <a:solidFill>
                  <a:schemeClr val="tx2"/>
                </a:solidFill>
              </a:rPr>
              <a:t>Diagnosis:</a:t>
            </a:r>
            <a:endParaRPr lang="en-US" sz="4800" dirty="0">
              <a:solidFill>
                <a:schemeClr val="tx2"/>
              </a:solidFill>
            </a:endParaRPr>
          </a:p>
        </p:txBody>
      </p:sp>
    </p:spTree>
    <p:extLst>
      <p:ext uri="{BB962C8B-B14F-4D97-AF65-F5344CB8AC3E}">
        <p14:creationId xmlns:p14="http://schemas.microsoft.com/office/powerpoint/2010/main" val="2884830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6067" y="631064"/>
            <a:ext cx="4262908" cy="707886"/>
          </a:xfrm>
          <a:prstGeom prst="rect">
            <a:avLst/>
          </a:prstGeom>
          <a:noFill/>
        </p:spPr>
        <p:txBody>
          <a:bodyPr wrap="square" rtlCol="1">
            <a:spAutoFit/>
          </a:bodyPr>
          <a:lstStyle/>
          <a:p>
            <a:pPr algn="ctr"/>
            <a:r>
              <a:rPr lang="en-US" sz="4000" b="1" dirty="0">
                <a:ln w="18415" cmpd="sng">
                  <a:solidFill>
                    <a:srgbClr val="FFFFFF"/>
                  </a:solidFill>
                  <a:prstDash val="solid"/>
                </a:ln>
                <a:solidFill>
                  <a:schemeClr val="tx1">
                    <a:lumMod val="95000"/>
                    <a:lumOff val="5000"/>
                  </a:schemeClr>
                </a:solidFill>
                <a:effectLst>
                  <a:outerShdw blurRad="63500" dir="3600000" algn="tl" rotWithShape="0">
                    <a:srgbClr val="000000">
                      <a:alpha val="70000"/>
                    </a:srgbClr>
                  </a:outerShdw>
                </a:effectLst>
              </a:rPr>
              <a:t>Dysphagia:</a:t>
            </a:r>
          </a:p>
        </p:txBody>
      </p:sp>
      <p:sp>
        <p:nvSpPr>
          <p:cNvPr id="3" name="TextBox 2"/>
          <p:cNvSpPr txBox="1"/>
          <p:nvPr/>
        </p:nvSpPr>
        <p:spPr>
          <a:xfrm>
            <a:off x="1790164" y="1609861"/>
            <a:ext cx="8358388" cy="2000548"/>
          </a:xfrm>
          <a:prstGeom prst="rect">
            <a:avLst/>
          </a:prstGeom>
          <a:noFill/>
        </p:spPr>
        <p:txBody>
          <a:bodyPr wrap="square" rtlCol="1">
            <a:spAutoFit/>
          </a:bodyPr>
          <a:lstStyle/>
          <a:p>
            <a:pPr defTabSz="914400">
              <a:defRPr/>
            </a:pPr>
            <a:r>
              <a:rPr lang="en-US" sz="3200" dirty="0">
                <a:solidFill>
                  <a:schemeClr val="tx1">
                    <a:lumMod val="95000"/>
                    <a:lumOff val="5000"/>
                  </a:schemeClr>
                </a:solidFill>
                <a:latin typeface="Andalus" panose="02020603050405020304" pitchFamily="18" charset="-78"/>
                <a:cs typeface="Andalus" panose="02020603050405020304" pitchFamily="18" charset="-78"/>
              </a:rPr>
              <a:t> Dysphagia is difficulty swallowing — taking more time and effort to move food or liquid from mouth to stomach.</a:t>
            </a:r>
          </a:p>
          <a:p>
            <a:endParaRPr lang="en-US" sz="2800" dirty="0">
              <a:latin typeface="Andalus" panose="02020603050405020304" pitchFamily="18" charset="-78"/>
              <a:cs typeface="Andalus" panose="02020603050405020304" pitchFamily="18"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3622" y="3610409"/>
            <a:ext cx="5512158" cy="3110247"/>
          </a:xfrm>
          <a:prstGeom prst="rect">
            <a:avLst/>
          </a:prstGeom>
        </p:spPr>
      </p:pic>
    </p:spTree>
    <p:extLst>
      <p:ext uri="{BB962C8B-B14F-4D97-AF65-F5344CB8AC3E}">
        <p14:creationId xmlns:p14="http://schemas.microsoft.com/office/powerpoint/2010/main" val="2715092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B56848-89A1-409A-ABD4-587B1587C919}"/>
              </a:ext>
            </a:extLst>
          </p:cNvPr>
          <p:cNvSpPr>
            <a:spLocks noGrp="1"/>
          </p:cNvSpPr>
          <p:nvPr>
            <p:ph type="title"/>
          </p:nvPr>
        </p:nvSpPr>
        <p:spPr/>
        <p:txBody>
          <a:bodyPr>
            <a:normAutofit/>
          </a:bodyPr>
          <a:lstStyle/>
          <a:p>
            <a:r>
              <a:rPr lang="en-US" sz="4800" b="1" dirty="0"/>
              <a:t>Achalasia of esophagus</a:t>
            </a:r>
            <a:endParaRPr lang="en-US" sz="4800" dirty="0"/>
          </a:p>
        </p:txBody>
      </p:sp>
      <p:pic>
        <p:nvPicPr>
          <p:cNvPr id="4" name="Content Placeholder 3">
            <a:extLst>
              <a:ext uri="{FF2B5EF4-FFF2-40B4-BE49-F238E27FC236}">
                <a16:creationId xmlns="" xmlns:a16="http://schemas.microsoft.com/office/drawing/2014/main" id="{95FF1858-2D6D-4086-87C8-D2EA5E1769C7}"/>
              </a:ext>
            </a:extLst>
          </p:cNvPr>
          <p:cNvPicPr>
            <a:picLocks noGrp="1" noChangeAspect="1"/>
          </p:cNvPicPr>
          <p:nvPr>
            <p:ph idx="1"/>
          </p:nvPr>
        </p:nvPicPr>
        <p:blipFill>
          <a:blip r:embed="rId2"/>
          <a:stretch>
            <a:fillRect/>
          </a:stretch>
        </p:blipFill>
        <p:spPr>
          <a:xfrm>
            <a:off x="9050694" y="1184988"/>
            <a:ext cx="2848932" cy="5393094"/>
          </a:xfrm>
          <a:prstGeom prst="rect">
            <a:avLst/>
          </a:prstGeom>
        </p:spPr>
      </p:pic>
      <p:sp>
        <p:nvSpPr>
          <p:cNvPr id="6" name="TextBox 5">
            <a:extLst>
              <a:ext uri="{FF2B5EF4-FFF2-40B4-BE49-F238E27FC236}">
                <a16:creationId xmlns="" xmlns:a16="http://schemas.microsoft.com/office/drawing/2014/main" id="{81BE7AAF-1BB4-4CAD-870C-688D63491E57}"/>
              </a:ext>
            </a:extLst>
          </p:cNvPr>
          <p:cNvSpPr txBox="1"/>
          <p:nvPr/>
        </p:nvSpPr>
        <p:spPr>
          <a:xfrm>
            <a:off x="1271619" y="2569233"/>
            <a:ext cx="5983088" cy="3600986"/>
          </a:xfrm>
          <a:prstGeom prst="rect">
            <a:avLst/>
          </a:prstGeom>
          <a:noFill/>
        </p:spPr>
        <p:txBody>
          <a:bodyPr wrap="square">
            <a:spAutoFit/>
          </a:bodyPr>
          <a:lstStyle/>
          <a:p>
            <a:r>
              <a:rPr lang="en-US" sz="3200" b="1" dirty="0"/>
              <a:t>1-</a:t>
            </a:r>
            <a:r>
              <a:rPr lang="en-US" sz="3200" dirty="0"/>
              <a:t>Dilated Esophagus  </a:t>
            </a:r>
          </a:p>
          <a:p>
            <a:r>
              <a:rPr lang="en-US" sz="3200" b="1" dirty="0"/>
              <a:t>2-</a:t>
            </a:r>
            <a:r>
              <a:rPr lang="en-US" sz="3200" dirty="0"/>
              <a:t>incoordinated esophageal contractions </a:t>
            </a:r>
          </a:p>
          <a:p>
            <a:r>
              <a:rPr lang="en-US" sz="3200" dirty="0"/>
              <a:t> </a:t>
            </a:r>
            <a:r>
              <a:rPr lang="en-US" sz="3200" b="1" dirty="0"/>
              <a:t>3-</a:t>
            </a:r>
            <a:r>
              <a:rPr lang="en-US" sz="3200" dirty="0"/>
              <a:t>obstruction at the esophagogastric junction</a:t>
            </a:r>
          </a:p>
          <a:p>
            <a:endParaRPr lang="en-US" sz="3200" dirty="0"/>
          </a:p>
          <a:p>
            <a:r>
              <a:rPr lang="en-US" sz="3200" dirty="0"/>
              <a:t>Describe as </a:t>
            </a:r>
            <a:r>
              <a:rPr lang="en-US" sz="3600" dirty="0">
                <a:solidFill>
                  <a:schemeClr val="tx2"/>
                </a:solidFill>
              </a:rPr>
              <a:t>“</a:t>
            </a:r>
            <a:r>
              <a:rPr lang="en-US" sz="3600" b="1" dirty="0">
                <a:solidFill>
                  <a:schemeClr val="tx2"/>
                </a:solidFill>
              </a:rPr>
              <a:t>birds peak”</a:t>
            </a:r>
          </a:p>
        </p:txBody>
      </p:sp>
      <p:sp>
        <p:nvSpPr>
          <p:cNvPr id="3" name="TextBox 2">
            <a:extLst>
              <a:ext uri="{FF2B5EF4-FFF2-40B4-BE49-F238E27FC236}">
                <a16:creationId xmlns="" xmlns:a16="http://schemas.microsoft.com/office/drawing/2014/main" id="{DC67EAB8-B094-450F-85FE-AD6BD5090D63}"/>
              </a:ext>
            </a:extLst>
          </p:cNvPr>
          <p:cNvSpPr txBox="1"/>
          <p:nvPr/>
        </p:nvSpPr>
        <p:spPr>
          <a:xfrm>
            <a:off x="1271619" y="1718834"/>
            <a:ext cx="4955530" cy="769441"/>
          </a:xfrm>
          <a:prstGeom prst="rect">
            <a:avLst/>
          </a:prstGeom>
          <a:noFill/>
        </p:spPr>
        <p:txBody>
          <a:bodyPr wrap="square" rtlCol="0">
            <a:spAutoFit/>
          </a:bodyPr>
          <a:lstStyle/>
          <a:p>
            <a:pPr algn="l"/>
            <a:r>
              <a:rPr lang="en-US" sz="4400" b="1" i="0" u="none" strike="noStrike" baseline="0" dirty="0">
                <a:solidFill>
                  <a:schemeClr val="tx2"/>
                </a:solidFill>
                <a:latin typeface="GoudyStd"/>
              </a:rPr>
              <a:t>Barium radiology</a:t>
            </a:r>
          </a:p>
        </p:txBody>
      </p:sp>
    </p:spTree>
    <p:extLst>
      <p:ext uri="{BB962C8B-B14F-4D97-AF65-F5344CB8AC3E}">
        <p14:creationId xmlns:p14="http://schemas.microsoft.com/office/powerpoint/2010/main" val="994048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BE8BEA-D95C-4654-B921-BECD74E31861}"/>
              </a:ext>
            </a:extLst>
          </p:cNvPr>
          <p:cNvSpPr>
            <a:spLocks noGrp="1"/>
          </p:cNvSpPr>
          <p:nvPr>
            <p:ph type="title"/>
          </p:nvPr>
        </p:nvSpPr>
        <p:spPr>
          <a:xfrm>
            <a:off x="1868130" y="436758"/>
            <a:ext cx="7413522" cy="976312"/>
          </a:xfrm>
        </p:spPr>
        <p:txBody>
          <a:bodyPr>
            <a:noAutofit/>
          </a:bodyPr>
          <a:lstStyle/>
          <a:p>
            <a:r>
              <a:rPr lang="en-US" sz="4400" b="1" dirty="0"/>
              <a:t>Achalasia of esophagus</a:t>
            </a:r>
            <a:endParaRPr lang="en-US" sz="4400" dirty="0"/>
          </a:p>
        </p:txBody>
      </p:sp>
      <p:sp>
        <p:nvSpPr>
          <p:cNvPr id="3" name="Content Placeholder 2">
            <a:extLst>
              <a:ext uri="{FF2B5EF4-FFF2-40B4-BE49-F238E27FC236}">
                <a16:creationId xmlns="" xmlns:a16="http://schemas.microsoft.com/office/drawing/2014/main" id="{1AB57E2A-3638-4490-8708-A942A358A6F5}"/>
              </a:ext>
            </a:extLst>
          </p:cNvPr>
          <p:cNvSpPr>
            <a:spLocks noGrp="1"/>
          </p:cNvSpPr>
          <p:nvPr>
            <p:ph type="body" sz="half" idx="2"/>
          </p:nvPr>
        </p:nvSpPr>
        <p:spPr>
          <a:xfrm>
            <a:off x="1868129" y="2100915"/>
            <a:ext cx="8572825" cy="4410815"/>
          </a:xfrm>
        </p:spPr>
        <p:txBody>
          <a:bodyPr>
            <a:normAutofit/>
          </a:bodyPr>
          <a:lstStyle/>
          <a:p>
            <a:pPr algn="l" rtl="0"/>
            <a:r>
              <a:rPr lang="en-US" sz="2800" b="1" i="0" u="none" strike="noStrike" baseline="0" dirty="0">
                <a:solidFill>
                  <a:schemeClr val="tx1"/>
                </a:solidFill>
                <a:latin typeface="Cambria" panose="02040503050406030204" pitchFamily="18" charset="0"/>
                <a:ea typeface="Cambria" panose="02040503050406030204" pitchFamily="18" charset="0"/>
              </a:rPr>
              <a:t>high-resolution esophageal manometry</a:t>
            </a:r>
            <a:r>
              <a:rPr lang="en-US" sz="2800" b="1" i="0" u="none" strike="noStrike" baseline="0" dirty="0">
                <a:latin typeface="Cambria" panose="02040503050406030204" pitchFamily="18" charset="0"/>
                <a:ea typeface="Cambria" panose="02040503050406030204" pitchFamily="18" charset="0"/>
              </a:rPr>
              <a:t>:</a:t>
            </a:r>
          </a:p>
          <a:p>
            <a:pPr algn="l" rtl="0"/>
            <a:r>
              <a:rPr lang="en-US" sz="2400" b="0" i="0" u="none" strike="noStrike" baseline="0" dirty="0">
                <a:solidFill>
                  <a:srgbClr val="000000"/>
                </a:solidFill>
                <a:latin typeface="Cambria" panose="02040503050406030204" pitchFamily="18" charset="0"/>
                <a:ea typeface="Cambria" panose="02040503050406030204" pitchFamily="18" charset="0"/>
              </a:rPr>
              <a:t>the LES does not relax completely on swallowing</a:t>
            </a:r>
          </a:p>
          <a:p>
            <a:pPr algn="l" rtl="0"/>
            <a:r>
              <a:rPr lang="en-US" sz="2400" b="0" i="0" u="none" strike="noStrike" baseline="0" dirty="0">
                <a:solidFill>
                  <a:srgbClr val="000000"/>
                </a:solidFill>
                <a:latin typeface="Cambria" panose="02040503050406030204" pitchFamily="18" charset="0"/>
                <a:ea typeface="Cambria" panose="02040503050406030204" pitchFamily="18" charset="0"/>
              </a:rPr>
              <a:t>there is no peristalsis and there is a raised resting pressure in esophagus</a:t>
            </a:r>
          </a:p>
        </p:txBody>
      </p:sp>
      <p:sp>
        <p:nvSpPr>
          <p:cNvPr id="5" name="TextBox 4">
            <a:extLst>
              <a:ext uri="{FF2B5EF4-FFF2-40B4-BE49-F238E27FC236}">
                <a16:creationId xmlns="" xmlns:a16="http://schemas.microsoft.com/office/drawing/2014/main" id="{C8C9BC66-9125-491E-861E-BD1234916CBC}"/>
              </a:ext>
            </a:extLst>
          </p:cNvPr>
          <p:cNvSpPr txBox="1"/>
          <p:nvPr/>
        </p:nvSpPr>
        <p:spPr>
          <a:xfrm>
            <a:off x="2905431" y="3757363"/>
            <a:ext cx="5987846" cy="707886"/>
          </a:xfrm>
          <a:prstGeom prst="rect">
            <a:avLst/>
          </a:prstGeom>
          <a:noFill/>
        </p:spPr>
        <p:txBody>
          <a:bodyPr wrap="square">
            <a:spAutoFit/>
          </a:bodyPr>
          <a:lstStyle/>
          <a:p>
            <a:pPr algn="l"/>
            <a:r>
              <a:rPr lang="en-US" sz="4000" b="1" dirty="0">
                <a:latin typeface="GoudyStd"/>
              </a:rPr>
              <a:t>      </a:t>
            </a:r>
            <a:endParaRPr lang="en-US" sz="4000" b="1" dirty="0"/>
          </a:p>
        </p:txBody>
      </p:sp>
    </p:spTree>
    <p:extLst>
      <p:ext uri="{BB962C8B-B14F-4D97-AF65-F5344CB8AC3E}">
        <p14:creationId xmlns:p14="http://schemas.microsoft.com/office/powerpoint/2010/main" val="438369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B316649F-7160-4355-A5B4-A3A54F1D80A2}"/>
              </a:ext>
            </a:extLst>
          </p:cNvPr>
          <p:cNvSpPr>
            <a:spLocks noGrp="1"/>
          </p:cNvSpPr>
          <p:nvPr>
            <p:ph type="title"/>
          </p:nvPr>
        </p:nvSpPr>
        <p:spPr>
          <a:xfrm>
            <a:off x="2359742" y="352491"/>
            <a:ext cx="6666271" cy="976312"/>
          </a:xfrm>
        </p:spPr>
        <p:txBody>
          <a:bodyPr>
            <a:normAutofit fontScale="90000"/>
          </a:bodyPr>
          <a:lstStyle/>
          <a:p>
            <a:r>
              <a:rPr lang="en-US" sz="4800" b="1" dirty="0"/>
              <a:t>Achalasia of esophagus</a:t>
            </a:r>
            <a:endParaRPr lang="en-US" sz="4800" dirty="0"/>
          </a:p>
        </p:txBody>
      </p:sp>
      <p:sp>
        <p:nvSpPr>
          <p:cNvPr id="6" name="Content Placeholder 5">
            <a:extLst>
              <a:ext uri="{FF2B5EF4-FFF2-40B4-BE49-F238E27FC236}">
                <a16:creationId xmlns="" xmlns:a16="http://schemas.microsoft.com/office/drawing/2014/main" id="{9CB25225-38E7-4E6C-9EC0-8C8C8B24AAFE}"/>
              </a:ext>
            </a:extLst>
          </p:cNvPr>
          <p:cNvSpPr>
            <a:spLocks noGrp="1"/>
          </p:cNvSpPr>
          <p:nvPr>
            <p:ph idx="1"/>
          </p:nvPr>
        </p:nvSpPr>
        <p:spPr>
          <a:xfrm>
            <a:off x="1181959" y="2135249"/>
            <a:ext cx="5012364" cy="4401406"/>
          </a:xfrm>
        </p:spPr>
        <p:txBody>
          <a:bodyPr>
            <a:normAutofit fontScale="70000" lnSpcReduction="20000"/>
          </a:bodyPr>
          <a:lstStyle/>
          <a:p>
            <a:pPr marL="0" indent="0">
              <a:buNone/>
            </a:pPr>
            <a:endParaRPr lang="en-US" sz="4000" b="1" dirty="0">
              <a:solidFill>
                <a:schemeClr val="accent3">
                  <a:lumMod val="75000"/>
                </a:schemeClr>
              </a:solidFill>
            </a:endParaRPr>
          </a:p>
          <a:p>
            <a:pPr algn="l" rtl="0"/>
            <a:r>
              <a:rPr lang="en-US" sz="2900" b="1" dirty="0">
                <a:solidFill>
                  <a:schemeClr val="bg2">
                    <a:lumMod val="50000"/>
                  </a:schemeClr>
                </a:solidFill>
                <a:latin typeface="Cambria" panose="02040503050406030204" pitchFamily="18" charset="0"/>
                <a:ea typeface="Cambria" panose="02040503050406030204" pitchFamily="18" charset="0"/>
              </a:rPr>
              <a:t>1</a:t>
            </a:r>
            <a:r>
              <a:rPr lang="en-US" sz="2900" dirty="0">
                <a:latin typeface="Cambria" panose="02040503050406030204" pitchFamily="18" charset="0"/>
                <a:ea typeface="Cambria" panose="02040503050406030204" pitchFamily="18" charset="0"/>
              </a:rPr>
              <a:t>--</a:t>
            </a:r>
            <a:r>
              <a:rPr lang="en-US" sz="2900" b="1" i="0" u="none" strike="noStrike" baseline="0" dirty="0">
                <a:solidFill>
                  <a:schemeClr val="bg1"/>
                </a:solidFill>
                <a:latin typeface="Cambria" panose="02040503050406030204" pitchFamily="18" charset="0"/>
                <a:ea typeface="Cambria" panose="02040503050406030204" pitchFamily="18" charset="0"/>
              </a:rPr>
              <a:t>PNEUMATIC DILATATION: </a:t>
            </a:r>
            <a:r>
              <a:rPr lang="en-US" sz="2900" i="0" u="none" strike="noStrike" baseline="0" dirty="0">
                <a:solidFill>
                  <a:schemeClr val="tx1">
                    <a:lumMod val="95000"/>
                    <a:lumOff val="5000"/>
                  </a:schemeClr>
                </a:solidFill>
                <a:latin typeface="Cambria" panose="02040503050406030204" pitchFamily="18" charset="0"/>
                <a:ea typeface="Cambria" panose="02040503050406030204" pitchFamily="18" charset="0"/>
              </a:rPr>
              <a:t>this</a:t>
            </a:r>
            <a:r>
              <a:rPr lang="en-US" sz="2900" b="1" i="0" u="none" strike="noStrike" baseline="0" dirty="0">
                <a:solidFill>
                  <a:schemeClr val="tx1">
                    <a:lumMod val="95000"/>
                    <a:lumOff val="5000"/>
                  </a:schemeClr>
                </a:solidFill>
                <a:latin typeface="Cambria" panose="02040503050406030204" pitchFamily="18" charset="0"/>
                <a:ea typeface="Cambria" panose="02040503050406030204" pitchFamily="18" charset="0"/>
              </a:rPr>
              <a:t> </a:t>
            </a:r>
            <a:r>
              <a:rPr lang="en-US" sz="2900" b="0" i="0" u="none" strike="noStrike" baseline="0" dirty="0">
                <a:solidFill>
                  <a:schemeClr val="tx1">
                    <a:lumMod val="95000"/>
                    <a:lumOff val="5000"/>
                  </a:schemeClr>
                </a:solidFill>
                <a:latin typeface="Cambria" panose="02040503050406030204" pitchFamily="18" charset="0"/>
                <a:ea typeface="Cambria" panose="02040503050406030204" pitchFamily="18" charset="0"/>
              </a:rPr>
              <a:t>involves stretching the cardia with a balloon to disrupt</a:t>
            </a:r>
          </a:p>
          <a:p>
            <a:pPr marL="0" indent="0" algn="l" rtl="0">
              <a:buNone/>
            </a:pPr>
            <a:r>
              <a:rPr lang="en-US" sz="2900" b="0" i="0" u="none" strike="noStrike" baseline="0" dirty="0">
                <a:solidFill>
                  <a:schemeClr val="tx1">
                    <a:lumMod val="95000"/>
                    <a:lumOff val="5000"/>
                  </a:schemeClr>
                </a:solidFill>
                <a:latin typeface="Cambria" panose="02040503050406030204" pitchFamily="18" charset="0"/>
                <a:ea typeface="Cambria" panose="02040503050406030204" pitchFamily="18" charset="0"/>
              </a:rPr>
              <a:t>the muscle and render it less competent.</a:t>
            </a:r>
          </a:p>
          <a:p>
            <a:pPr algn="l" rtl="0"/>
            <a:r>
              <a:rPr lang="en-US" sz="2900" b="0" i="0" u="none" strike="noStrike" baseline="0" dirty="0">
                <a:solidFill>
                  <a:srgbClr val="FF0000"/>
                </a:solidFill>
                <a:latin typeface="Cambria" panose="02040503050406030204" pitchFamily="18" charset="0"/>
                <a:ea typeface="Cambria" panose="02040503050406030204" pitchFamily="18" charset="0"/>
              </a:rPr>
              <a:t>Perforation is the major complication. </a:t>
            </a:r>
          </a:p>
          <a:p>
            <a:pPr algn="l" rtl="0"/>
            <a:endParaRPr lang="en-US" sz="2900" b="0" i="0" u="none" strike="noStrike" baseline="0" dirty="0">
              <a:solidFill>
                <a:srgbClr val="FF0000"/>
              </a:solidFill>
              <a:latin typeface="Cambria" panose="02040503050406030204" pitchFamily="18" charset="0"/>
              <a:ea typeface="Cambria" panose="02040503050406030204" pitchFamily="18" charset="0"/>
            </a:endParaRPr>
          </a:p>
          <a:p>
            <a:pPr algn="l" rtl="0"/>
            <a:r>
              <a:rPr lang="en-US" sz="2900" b="1" dirty="0">
                <a:solidFill>
                  <a:schemeClr val="bg2">
                    <a:lumMod val="50000"/>
                  </a:schemeClr>
                </a:solidFill>
                <a:latin typeface="Cambria" panose="02040503050406030204" pitchFamily="18" charset="0"/>
                <a:ea typeface="Cambria" panose="02040503050406030204" pitchFamily="18" charset="0"/>
              </a:rPr>
              <a:t>2</a:t>
            </a:r>
            <a:r>
              <a:rPr lang="en-US" sz="2900" dirty="0">
                <a:solidFill>
                  <a:schemeClr val="tx1">
                    <a:lumMod val="95000"/>
                    <a:lumOff val="5000"/>
                  </a:schemeClr>
                </a:solidFill>
                <a:latin typeface="Cambria" panose="02040503050406030204" pitchFamily="18" charset="0"/>
                <a:ea typeface="Cambria" panose="02040503050406030204" pitchFamily="18" charset="0"/>
              </a:rPr>
              <a:t>-</a:t>
            </a:r>
            <a:r>
              <a:rPr lang="en-US" sz="2900" b="1" i="0" u="none" strike="noStrike" baseline="0" dirty="0">
                <a:solidFill>
                  <a:schemeClr val="bg1"/>
                </a:solidFill>
                <a:latin typeface="Cambria" panose="02040503050406030204" pitchFamily="18" charset="0"/>
                <a:ea typeface="Cambria" panose="02040503050406030204" pitchFamily="18" charset="0"/>
              </a:rPr>
              <a:t>HELLER’S MYOTOMY: </a:t>
            </a:r>
            <a:r>
              <a:rPr lang="en-US" sz="2900" i="0" u="none" strike="noStrike" baseline="0" dirty="0">
                <a:latin typeface="Cambria" panose="02040503050406030204" pitchFamily="18" charset="0"/>
                <a:ea typeface="Cambria" panose="02040503050406030204" pitchFamily="18" charset="0"/>
              </a:rPr>
              <a:t>This</a:t>
            </a:r>
            <a:r>
              <a:rPr lang="en-US" sz="2900" b="1" i="0" u="none" strike="noStrike" baseline="0" dirty="0">
                <a:latin typeface="Cambria" panose="02040503050406030204" pitchFamily="18" charset="0"/>
                <a:ea typeface="Cambria" panose="02040503050406030204" pitchFamily="18" charset="0"/>
              </a:rPr>
              <a:t> </a:t>
            </a:r>
            <a:r>
              <a:rPr lang="en-US" sz="2900" b="0" i="0" u="none" strike="noStrike" baseline="0" dirty="0">
                <a:latin typeface="Cambria" panose="02040503050406030204" pitchFamily="18" charset="0"/>
                <a:ea typeface="Cambria" panose="02040503050406030204" pitchFamily="18" charset="0"/>
              </a:rPr>
              <a:t>involves cutting the muscle of the lower esophagus</a:t>
            </a:r>
            <a:r>
              <a:rPr lang="en-US" sz="2900" dirty="0">
                <a:latin typeface="Cambria" panose="02040503050406030204" pitchFamily="18" charset="0"/>
                <a:ea typeface="Cambria" panose="02040503050406030204" pitchFamily="18" charset="0"/>
              </a:rPr>
              <a:t> </a:t>
            </a:r>
            <a:r>
              <a:rPr lang="en-US" sz="2900" b="0" i="0" u="none" strike="noStrike" baseline="0" dirty="0">
                <a:latin typeface="Cambria" panose="02040503050406030204" pitchFamily="18" charset="0"/>
                <a:ea typeface="Cambria" panose="02040503050406030204" pitchFamily="18" charset="0"/>
              </a:rPr>
              <a:t>and cardia of stomach.</a:t>
            </a:r>
            <a:endParaRPr lang="en-US" sz="3200" b="1" i="0" u="none" strike="noStrike" baseline="0" dirty="0">
              <a:solidFill>
                <a:schemeClr val="tx2"/>
              </a:solidFill>
              <a:latin typeface="Cambria" panose="02040503050406030204" pitchFamily="18" charset="0"/>
              <a:ea typeface="Cambria" panose="02040503050406030204" pitchFamily="18" charset="0"/>
            </a:endParaRPr>
          </a:p>
          <a:p>
            <a:pPr algn="l" rtl="0"/>
            <a:r>
              <a:rPr lang="en-US" sz="3200" b="0" i="0" u="none" strike="noStrike" baseline="0" dirty="0">
                <a:solidFill>
                  <a:srgbClr val="FF0000"/>
                </a:solidFill>
                <a:latin typeface="Cambria" panose="02040503050406030204" pitchFamily="18" charset="0"/>
                <a:ea typeface="Cambria" panose="02040503050406030204" pitchFamily="18" charset="0"/>
              </a:rPr>
              <a:t>The major complication is gastroesophageal reflux</a:t>
            </a:r>
            <a:endParaRPr lang="en-US" sz="3200" dirty="0">
              <a:solidFill>
                <a:srgbClr val="FF000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 xmlns:a16="http://schemas.microsoft.com/office/drawing/2014/main" id="{2837AA77-A9D2-4BE3-862C-7528BE48505E}"/>
              </a:ext>
            </a:extLst>
          </p:cNvPr>
          <p:cNvPicPr>
            <a:picLocks noChangeAspect="1"/>
          </p:cNvPicPr>
          <p:nvPr/>
        </p:nvPicPr>
        <p:blipFill>
          <a:blip r:embed="rId2"/>
          <a:stretch>
            <a:fillRect/>
          </a:stretch>
        </p:blipFill>
        <p:spPr>
          <a:xfrm>
            <a:off x="7113772" y="4071816"/>
            <a:ext cx="4361768" cy="2641600"/>
          </a:xfrm>
          <a:prstGeom prst="rect">
            <a:avLst/>
          </a:prstGeom>
        </p:spPr>
      </p:pic>
      <p:sp>
        <p:nvSpPr>
          <p:cNvPr id="10" name="TextBox 9">
            <a:extLst>
              <a:ext uri="{FF2B5EF4-FFF2-40B4-BE49-F238E27FC236}">
                <a16:creationId xmlns="" xmlns:a16="http://schemas.microsoft.com/office/drawing/2014/main" id="{466A5CEF-283F-4996-A860-24E529303ED5}"/>
              </a:ext>
            </a:extLst>
          </p:cNvPr>
          <p:cNvSpPr txBox="1"/>
          <p:nvPr/>
        </p:nvSpPr>
        <p:spPr>
          <a:xfrm>
            <a:off x="1306526" y="1630335"/>
            <a:ext cx="6093912" cy="830997"/>
          </a:xfrm>
          <a:prstGeom prst="rect">
            <a:avLst/>
          </a:prstGeom>
          <a:noFill/>
        </p:spPr>
        <p:txBody>
          <a:bodyPr wrap="square">
            <a:spAutoFit/>
          </a:bodyPr>
          <a:lstStyle/>
          <a:p>
            <a:r>
              <a:rPr lang="en-US" sz="4800" b="1" dirty="0">
                <a:solidFill>
                  <a:schemeClr val="tx2"/>
                </a:solidFill>
              </a:rPr>
              <a:t>Treatment</a:t>
            </a:r>
          </a:p>
        </p:txBody>
      </p:sp>
      <p:pic>
        <p:nvPicPr>
          <p:cNvPr id="2" name="Picture 1">
            <a:extLst>
              <a:ext uri="{FF2B5EF4-FFF2-40B4-BE49-F238E27FC236}">
                <a16:creationId xmlns="" xmlns:a16="http://schemas.microsoft.com/office/drawing/2014/main" id="{D38B0681-989A-4DD4-A645-BAC8F40CD0C8}"/>
              </a:ext>
            </a:extLst>
          </p:cNvPr>
          <p:cNvPicPr>
            <a:picLocks noChangeAspect="1"/>
          </p:cNvPicPr>
          <p:nvPr/>
        </p:nvPicPr>
        <p:blipFill>
          <a:blip r:embed="rId3"/>
          <a:stretch>
            <a:fillRect/>
          </a:stretch>
        </p:blipFill>
        <p:spPr>
          <a:xfrm>
            <a:off x="7113772" y="1468116"/>
            <a:ext cx="4241982" cy="2450161"/>
          </a:xfrm>
          <a:prstGeom prst="rect">
            <a:avLst/>
          </a:prstGeom>
        </p:spPr>
      </p:pic>
      <p:cxnSp>
        <p:nvCxnSpPr>
          <p:cNvPr id="9" name="Connector: Curved 8">
            <a:extLst>
              <a:ext uri="{FF2B5EF4-FFF2-40B4-BE49-F238E27FC236}">
                <a16:creationId xmlns="" xmlns:a16="http://schemas.microsoft.com/office/drawing/2014/main" id="{301AD0D8-C998-41B3-BB41-B255681491C1}"/>
              </a:ext>
            </a:extLst>
          </p:cNvPr>
          <p:cNvCxnSpPr>
            <a:cxnSpLocks/>
          </p:cNvCxnSpPr>
          <p:nvPr/>
        </p:nvCxnSpPr>
        <p:spPr>
          <a:xfrm flipV="1">
            <a:off x="6096000" y="2764066"/>
            <a:ext cx="832022" cy="502508"/>
          </a:xfrm>
          <a:prstGeom prst="curved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11" name="Connector: Curved 10">
            <a:extLst>
              <a:ext uri="{FF2B5EF4-FFF2-40B4-BE49-F238E27FC236}">
                <a16:creationId xmlns="" xmlns:a16="http://schemas.microsoft.com/office/drawing/2014/main" id="{E89259A1-2DDB-45BE-B2D0-DD4F4EF92B7F}"/>
              </a:ext>
            </a:extLst>
          </p:cNvPr>
          <p:cNvCxnSpPr>
            <a:cxnSpLocks/>
          </p:cNvCxnSpPr>
          <p:nvPr/>
        </p:nvCxnSpPr>
        <p:spPr>
          <a:xfrm flipV="1">
            <a:off x="6116169" y="4799893"/>
            <a:ext cx="832022" cy="502508"/>
          </a:xfrm>
          <a:prstGeom prst="curvedConnector3">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34980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CAD630-1ABD-4642-B858-48C520D52E60}"/>
              </a:ext>
            </a:extLst>
          </p:cNvPr>
          <p:cNvSpPr>
            <a:spLocks noGrp="1"/>
          </p:cNvSpPr>
          <p:nvPr>
            <p:ph type="title"/>
          </p:nvPr>
        </p:nvSpPr>
        <p:spPr>
          <a:xfrm>
            <a:off x="2228850" y="254001"/>
            <a:ext cx="6858000" cy="976312"/>
          </a:xfrm>
        </p:spPr>
        <p:txBody>
          <a:bodyPr>
            <a:noAutofit/>
          </a:bodyPr>
          <a:lstStyle/>
          <a:p>
            <a:r>
              <a:rPr lang="en-US" sz="4400" b="1" dirty="0"/>
              <a:t>Achalasia of esophagus</a:t>
            </a:r>
            <a:endParaRPr lang="en-US" sz="4400" dirty="0"/>
          </a:p>
        </p:txBody>
      </p:sp>
      <p:pic>
        <p:nvPicPr>
          <p:cNvPr id="6" name="Picture 5">
            <a:extLst>
              <a:ext uri="{FF2B5EF4-FFF2-40B4-BE49-F238E27FC236}">
                <a16:creationId xmlns="" xmlns:a16="http://schemas.microsoft.com/office/drawing/2014/main" id="{4A180750-0715-4C16-9937-73C9C1F53DCD}"/>
              </a:ext>
            </a:extLst>
          </p:cNvPr>
          <p:cNvPicPr>
            <a:picLocks noChangeAspect="1"/>
          </p:cNvPicPr>
          <p:nvPr/>
        </p:nvPicPr>
        <p:blipFill>
          <a:blip r:embed="rId2"/>
          <a:stretch>
            <a:fillRect/>
          </a:stretch>
        </p:blipFill>
        <p:spPr>
          <a:xfrm>
            <a:off x="7255839" y="1977242"/>
            <a:ext cx="4028414" cy="4262436"/>
          </a:xfrm>
          <a:prstGeom prst="rect">
            <a:avLst/>
          </a:prstGeom>
        </p:spPr>
      </p:pic>
      <p:sp>
        <p:nvSpPr>
          <p:cNvPr id="5" name="TextBox 4">
            <a:extLst>
              <a:ext uri="{FF2B5EF4-FFF2-40B4-BE49-F238E27FC236}">
                <a16:creationId xmlns="" xmlns:a16="http://schemas.microsoft.com/office/drawing/2014/main" id="{8E399295-17BF-4DA8-A567-43E73E34B737}"/>
              </a:ext>
            </a:extLst>
          </p:cNvPr>
          <p:cNvSpPr txBox="1"/>
          <p:nvPr/>
        </p:nvSpPr>
        <p:spPr>
          <a:xfrm>
            <a:off x="1345409" y="2400300"/>
            <a:ext cx="5467349" cy="2800767"/>
          </a:xfrm>
          <a:prstGeom prst="rect">
            <a:avLst/>
          </a:prstGeom>
          <a:noFill/>
        </p:spPr>
        <p:txBody>
          <a:bodyPr wrap="square" rtlCol="0">
            <a:spAutoFit/>
          </a:bodyPr>
          <a:lstStyle/>
          <a:p>
            <a:pPr algn="l"/>
            <a:r>
              <a:rPr lang="en-US" sz="3200" b="1" i="0" dirty="0">
                <a:solidFill>
                  <a:schemeClr val="bg2">
                    <a:lumMod val="50000"/>
                  </a:schemeClr>
                </a:solidFill>
                <a:effectLst/>
                <a:latin typeface="Arial" panose="020B0604020202020204" pitchFamily="34" charset="0"/>
              </a:rPr>
              <a:t>3-Peroral endoscopic myotomy (POEM)</a:t>
            </a:r>
          </a:p>
          <a:p>
            <a:pPr algn="l"/>
            <a:endParaRPr lang="en-US" sz="3200" b="1" i="0" u="none" strike="noStrike" baseline="0" dirty="0">
              <a:solidFill>
                <a:schemeClr val="bg2">
                  <a:lumMod val="50000"/>
                </a:schemeClr>
              </a:solidFill>
              <a:latin typeface="GoudyStd"/>
            </a:endParaRPr>
          </a:p>
          <a:p>
            <a:pPr algn="l"/>
            <a:r>
              <a:rPr lang="en-US" sz="2000" b="0" i="0" u="none" strike="noStrike" baseline="0" dirty="0">
                <a:latin typeface="Cambria" panose="02040503050406030204" pitchFamily="18" charset="0"/>
                <a:ea typeface="Cambria" panose="02040503050406030204" pitchFamily="18" charset="0"/>
              </a:rPr>
              <a:t>It involves the creation of a submucosal tunnel in the mid esophagus that can be</a:t>
            </a:r>
            <a:r>
              <a:rPr lang="en-US" sz="2000" dirty="0">
                <a:latin typeface="Cambria" panose="02040503050406030204" pitchFamily="18" charset="0"/>
                <a:ea typeface="Cambria" panose="02040503050406030204" pitchFamily="18" charset="0"/>
              </a:rPr>
              <a:t> </a:t>
            </a:r>
            <a:r>
              <a:rPr lang="en-US" sz="2000" b="0" i="0" u="none" strike="noStrike" baseline="0" dirty="0">
                <a:latin typeface="Cambria" panose="02040503050406030204" pitchFamily="18" charset="0"/>
                <a:ea typeface="Cambria" panose="02040503050406030204" pitchFamily="18" charset="0"/>
              </a:rPr>
              <a:t>developed distally, allowing a long myotomy to be performed.</a:t>
            </a:r>
          </a:p>
        </p:txBody>
      </p:sp>
    </p:spTree>
    <p:extLst>
      <p:ext uri="{BB962C8B-B14F-4D97-AF65-F5344CB8AC3E}">
        <p14:creationId xmlns:p14="http://schemas.microsoft.com/office/powerpoint/2010/main" val="606740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E1DCB9-16D2-4EB6-B77C-A61B61742633}"/>
              </a:ext>
            </a:extLst>
          </p:cNvPr>
          <p:cNvSpPr>
            <a:spLocks noGrp="1"/>
          </p:cNvSpPr>
          <p:nvPr>
            <p:ph type="title"/>
          </p:nvPr>
        </p:nvSpPr>
        <p:spPr>
          <a:xfrm>
            <a:off x="2284413" y="381794"/>
            <a:ext cx="7069138" cy="976312"/>
          </a:xfrm>
        </p:spPr>
        <p:txBody>
          <a:bodyPr>
            <a:noAutofit/>
          </a:bodyPr>
          <a:lstStyle/>
          <a:p>
            <a:r>
              <a:rPr lang="en-US" sz="4400" b="1" dirty="0"/>
              <a:t>Achalasia of esophagus</a:t>
            </a:r>
            <a:endParaRPr lang="en-US" sz="4400" dirty="0"/>
          </a:p>
        </p:txBody>
      </p:sp>
      <p:sp>
        <p:nvSpPr>
          <p:cNvPr id="4" name="Text Placeholder 3">
            <a:extLst>
              <a:ext uri="{FF2B5EF4-FFF2-40B4-BE49-F238E27FC236}">
                <a16:creationId xmlns="" xmlns:a16="http://schemas.microsoft.com/office/drawing/2014/main" id="{1DD69C66-D19C-48F5-BE2F-33FDD52CFCB2}"/>
              </a:ext>
            </a:extLst>
          </p:cNvPr>
          <p:cNvSpPr>
            <a:spLocks noGrp="1"/>
          </p:cNvSpPr>
          <p:nvPr>
            <p:ph type="body" sz="half" idx="2"/>
          </p:nvPr>
        </p:nvSpPr>
        <p:spPr>
          <a:xfrm>
            <a:off x="1276597" y="1994695"/>
            <a:ext cx="8174039" cy="3386930"/>
          </a:xfrm>
        </p:spPr>
        <p:txBody>
          <a:bodyPr>
            <a:normAutofit fontScale="70000" lnSpcReduction="20000"/>
          </a:bodyPr>
          <a:lstStyle/>
          <a:p>
            <a:pPr algn="l"/>
            <a:r>
              <a:rPr lang="en-US" sz="4600" b="1" i="0" u="none" strike="noStrike" baseline="0" dirty="0">
                <a:solidFill>
                  <a:schemeClr val="bg2">
                    <a:lumMod val="50000"/>
                  </a:schemeClr>
                </a:solidFill>
                <a:latin typeface="ArialUnicodeMS"/>
              </a:rPr>
              <a:t>4-botulinum toxin </a:t>
            </a:r>
          </a:p>
          <a:p>
            <a:pPr marL="457200" indent="-457200" algn="l">
              <a:buFont typeface="Arial" panose="020B0604020202020204" pitchFamily="34" charset="0"/>
              <a:buChar char="•"/>
            </a:pPr>
            <a:r>
              <a:rPr lang="en-US" sz="3600" b="0" i="0" u="none" strike="noStrike" baseline="0" dirty="0">
                <a:solidFill>
                  <a:schemeClr val="tx1">
                    <a:lumMod val="95000"/>
                    <a:lumOff val="5000"/>
                  </a:schemeClr>
                </a:solidFill>
                <a:latin typeface="ArialUnicodeMS"/>
              </a:rPr>
              <a:t>is injected into the lower esophageal sphincter using endoscope and causes local relaxation</a:t>
            </a:r>
          </a:p>
          <a:p>
            <a:pPr marL="457200" indent="-457200" algn="l">
              <a:buFont typeface="Arial" panose="020B0604020202020204" pitchFamily="34" charset="0"/>
              <a:buChar char="•"/>
            </a:pPr>
            <a:r>
              <a:rPr lang="en-US" sz="3600" b="0" i="0" u="none" strike="noStrike" baseline="0" dirty="0">
                <a:solidFill>
                  <a:schemeClr val="tx1">
                    <a:lumMod val="95000"/>
                    <a:lumOff val="5000"/>
                  </a:schemeClr>
                </a:solidFill>
                <a:latin typeface="ArialUnicodeMS"/>
              </a:rPr>
              <a:t>it is effective in 90% but effect wears off after several months.</a:t>
            </a:r>
          </a:p>
          <a:p>
            <a:pPr marL="457200" indent="-457200" algn="l">
              <a:buFont typeface="Arial" panose="020B0604020202020204" pitchFamily="34" charset="0"/>
              <a:buChar char="•"/>
            </a:pPr>
            <a:r>
              <a:rPr lang="en-US" sz="3600" b="0" i="0" u="none" strike="noStrike" baseline="0" dirty="0">
                <a:solidFill>
                  <a:schemeClr val="tx1">
                    <a:lumMod val="95000"/>
                    <a:lumOff val="5000"/>
                  </a:schemeClr>
                </a:solidFill>
                <a:latin typeface="ArialUnicodeMS"/>
              </a:rPr>
              <a:t>50% of patients will require another Tx</a:t>
            </a:r>
            <a:r>
              <a:rPr lang="en-US" sz="3600" dirty="0">
                <a:solidFill>
                  <a:schemeClr val="tx1">
                    <a:lumMod val="95000"/>
                    <a:lumOff val="5000"/>
                  </a:schemeClr>
                </a:solidFill>
                <a:latin typeface="ArialUnicodeMS"/>
              </a:rPr>
              <a:t> </a:t>
            </a:r>
            <a:r>
              <a:rPr lang="en-US" sz="3600" b="0" i="0" u="none" strike="noStrike" baseline="0" dirty="0">
                <a:solidFill>
                  <a:schemeClr val="tx1">
                    <a:lumMod val="95000"/>
                    <a:lumOff val="5000"/>
                  </a:schemeClr>
                </a:solidFill>
                <a:latin typeface="ArialUnicodeMS"/>
              </a:rPr>
              <a:t>within a year.</a:t>
            </a:r>
          </a:p>
          <a:p>
            <a:pPr marL="457200" indent="-457200" algn="l">
              <a:buFont typeface="Arial" panose="020B0604020202020204" pitchFamily="34" charset="0"/>
              <a:buChar char="•"/>
            </a:pPr>
            <a:r>
              <a:rPr lang="en-US" sz="3600" b="1" i="0" u="none" strike="noStrike" baseline="0" dirty="0">
                <a:solidFill>
                  <a:schemeClr val="tx2"/>
                </a:solidFill>
                <a:latin typeface="ArialUnicodeMS"/>
              </a:rPr>
              <a:t>side effect </a:t>
            </a:r>
            <a:r>
              <a:rPr lang="en-US" sz="3600" b="0" i="0" u="none" strike="noStrike" baseline="0" dirty="0">
                <a:solidFill>
                  <a:schemeClr val="tx1">
                    <a:lumMod val="95000"/>
                    <a:lumOff val="5000"/>
                  </a:schemeClr>
                </a:solidFill>
                <a:latin typeface="ArialUnicodeMS"/>
              </a:rPr>
              <a:t>is chest pain after injection.</a:t>
            </a:r>
            <a:endParaRPr lang="en-US" sz="3600" dirty="0">
              <a:solidFill>
                <a:schemeClr val="tx1">
                  <a:lumMod val="95000"/>
                  <a:lumOff val="5000"/>
                </a:schemeClr>
              </a:solidFill>
            </a:endParaRPr>
          </a:p>
        </p:txBody>
      </p:sp>
      <p:sp>
        <p:nvSpPr>
          <p:cNvPr id="5" name="TextBox 4">
            <a:extLst>
              <a:ext uri="{FF2B5EF4-FFF2-40B4-BE49-F238E27FC236}">
                <a16:creationId xmlns="" xmlns:a16="http://schemas.microsoft.com/office/drawing/2014/main" id="{6C3E3AAA-0153-4BE5-94F0-219AA01B5FA2}"/>
              </a:ext>
            </a:extLst>
          </p:cNvPr>
          <p:cNvSpPr txBox="1"/>
          <p:nvPr/>
        </p:nvSpPr>
        <p:spPr>
          <a:xfrm>
            <a:off x="1200398" y="4877772"/>
            <a:ext cx="8250238" cy="1446550"/>
          </a:xfrm>
          <a:prstGeom prst="rect">
            <a:avLst/>
          </a:prstGeom>
          <a:noFill/>
        </p:spPr>
        <p:txBody>
          <a:bodyPr wrap="square" rtlCol="0">
            <a:spAutoFit/>
          </a:bodyPr>
          <a:lstStyle/>
          <a:p>
            <a:pPr algn="l"/>
            <a:r>
              <a:rPr lang="en-US" sz="3200" b="1" dirty="0">
                <a:solidFill>
                  <a:schemeClr val="bg2">
                    <a:lumMod val="50000"/>
                  </a:schemeClr>
                </a:solidFill>
                <a:latin typeface="ArialUnicodeMS"/>
                <a:ea typeface="+mj-ea"/>
                <a:cs typeface="+mj-cs"/>
              </a:rPr>
              <a:t>5-Drugs </a:t>
            </a:r>
          </a:p>
          <a:p>
            <a:pPr algn="l"/>
            <a:r>
              <a:rPr lang="en-US" sz="2800" b="0" i="0" u="none" strike="noStrike" baseline="0" dirty="0">
                <a:latin typeface="GoudyStd"/>
              </a:rPr>
              <a:t>such as calcium channel antagonists have been used but are ineffective for long-term use.</a:t>
            </a:r>
            <a:endParaRPr lang="en-US" sz="2800" dirty="0"/>
          </a:p>
        </p:txBody>
      </p:sp>
      <p:pic>
        <p:nvPicPr>
          <p:cNvPr id="6" name="Picture 5">
            <a:extLst>
              <a:ext uri="{FF2B5EF4-FFF2-40B4-BE49-F238E27FC236}">
                <a16:creationId xmlns="" xmlns:a16="http://schemas.microsoft.com/office/drawing/2014/main" id="{3967AB9D-17C4-4F45-8BBB-1123FBAEC86E}"/>
              </a:ext>
            </a:extLst>
          </p:cNvPr>
          <p:cNvPicPr>
            <a:picLocks noChangeAspect="1"/>
          </p:cNvPicPr>
          <p:nvPr/>
        </p:nvPicPr>
        <p:blipFill>
          <a:blip r:embed="rId2"/>
          <a:stretch>
            <a:fillRect/>
          </a:stretch>
        </p:blipFill>
        <p:spPr>
          <a:xfrm>
            <a:off x="9534526" y="2273926"/>
            <a:ext cx="2124075" cy="3225968"/>
          </a:xfrm>
          <a:prstGeom prst="rect">
            <a:avLst/>
          </a:prstGeom>
        </p:spPr>
      </p:pic>
    </p:spTree>
    <p:extLst>
      <p:ext uri="{BB962C8B-B14F-4D97-AF65-F5344CB8AC3E}">
        <p14:creationId xmlns:p14="http://schemas.microsoft.com/office/powerpoint/2010/main" val="2677209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73E2809D-38FC-4E1E-8111-2209902A5DA6}"/>
              </a:ext>
            </a:extLst>
          </p:cNvPr>
          <p:cNvSpPr>
            <a:spLocks noGrp="1"/>
          </p:cNvSpPr>
          <p:nvPr>
            <p:ph type="title"/>
          </p:nvPr>
        </p:nvSpPr>
        <p:spPr>
          <a:xfrm>
            <a:off x="2095500" y="540402"/>
            <a:ext cx="9409112" cy="1280890"/>
          </a:xfrm>
        </p:spPr>
        <p:txBody>
          <a:bodyPr>
            <a:normAutofit/>
          </a:bodyPr>
          <a:lstStyle/>
          <a:p>
            <a:r>
              <a:rPr lang="en-US" sz="4400" b="1" dirty="0"/>
              <a:t>Diffuse Esophageal Spasm </a:t>
            </a:r>
          </a:p>
        </p:txBody>
      </p:sp>
      <p:sp>
        <p:nvSpPr>
          <p:cNvPr id="6" name="Content Placeholder 5">
            <a:extLst>
              <a:ext uri="{FF2B5EF4-FFF2-40B4-BE49-F238E27FC236}">
                <a16:creationId xmlns="" xmlns:a16="http://schemas.microsoft.com/office/drawing/2014/main" id="{EEE3C10D-3879-4CC4-8E6C-D4CDBD91C275}"/>
              </a:ext>
            </a:extLst>
          </p:cNvPr>
          <p:cNvSpPr>
            <a:spLocks noGrp="1"/>
          </p:cNvSpPr>
          <p:nvPr>
            <p:ph idx="1"/>
          </p:nvPr>
        </p:nvSpPr>
        <p:spPr>
          <a:xfrm>
            <a:off x="1190625" y="1495425"/>
            <a:ext cx="10313987" cy="3276600"/>
          </a:xfrm>
        </p:spPr>
        <p:txBody>
          <a:bodyPr>
            <a:normAutofit/>
          </a:bodyPr>
          <a:lstStyle/>
          <a:p>
            <a:pPr algn="l" rtl="0"/>
            <a:r>
              <a:rPr lang="en-US" sz="2000" dirty="0">
                <a:solidFill>
                  <a:schemeClr val="tx1">
                    <a:lumMod val="95000"/>
                    <a:lumOff val="5000"/>
                  </a:schemeClr>
                </a:solidFill>
                <a:latin typeface="Cambria" panose="02040503050406030204" pitchFamily="18" charset="0"/>
                <a:ea typeface="Cambria" panose="02040503050406030204" pitchFamily="18" charset="0"/>
              </a:rPr>
              <a:t>Incoordinate contractions of the esophagus, causing dysphagia and/or chest pain </a:t>
            </a:r>
          </a:p>
          <a:p>
            <a:pPr algn="l" rtl="0"/>
            <a:r>
              <a:rPr lang="en-US" sz="2000" i="0" u="none" strike="noStrike" baseline="0" dirty="0">
                <a:solidFill>
                  <a:schemeClr val="tx1">
                    <a:lumMod val="95000"/>
                    <a:lumOff val="5000"/>
                  </a:schemeClr>
                </a:solidFill>
                <a:latin typeface="Cambria" panose="02040503050406030204" pitchFamily="18" charset="0"/>
                <a:ea typeface="Cambria" panose="02040503050406030204" pitchFamily="18" charset="0"/>
              </a:rPr>
              <a:t>These abnormal contractions are more common in the distal two-thirds of f the esophageal body</a:t>
            </a:r>
            <a:r>
              <a:rPr lang="aa-ET" sz="2000" i="0" u="none" strike="noStrike" baseline="0" dirty="0">
                <a:solidFill>
                  <a:schemeClr val="tx1">
                    <a:lumMod val="95000"/>
                    <a:lumOff val="5000"/>
                  </a:schemeClr>
                </a:solidFill>
                <a:latin typeface="Cambria" panose="02040503050406030204" pitchFamily="18" charset="0"/>
                <a:ea typeface="Cambria" panose="02040503050406030204" pitchFamily="18" charset="0"/>
              </a:rPr>
              <a:t> </a:t>
            </a:r>
          </a:p>
          <a:p>
            <a:pPr algn="l" rtl="0"/>
            <a:r>
              <a:rPr lang="en-US" sz="2000" b="0" i="0" u="none" strike="noStrike" dirty="0">
                <a:solidFill>
                  <a:schemeClr val="tx1"/>
                </a:solidFill>
                <a:effectLst/>
                <a:latin typeface="Cambria" panose="02040503050406030204" pitchFamily="18" charset="0"/>
                <a:ea typeface="Cambria" panose="02040503050406030204" pitchFamily="18" charset="0"/>
              </a:rPr>
              <a:t>Intermittent not progressive dysphagia</a:t>
            </a:r>
            <a:endParaRPr lang="en-US" sz="2000" dirty="0">
              <a:solidFill>
                <a:schemeClr val="tx1"/>
              </a:solidFill>
              <a:latin typeface="Cambria" panose="02040503050406030204" pitchFamily="18" charset="0"/>
              <a:ea typeface="Cambria" panose="02040503050406030204" pitchFamily="18" charset="0"/>
            </a:endParaRPr>
          </a:p>
          <a:p>
            <a:pPr algn="l" rtl="0"/>
            <a:r>
              <a:rPr lang="en-US" sz="4000" b="1" dirty="0">
                <a:solidFill>
                  <a:schemeClr val="tx2"/>
                </a:solidFill>
              </a:rPr>
              <a:t>Diagnosis:</a:t>
            </a:r>
          </a:p>
          <a:p>
            <a:pPr marL="0" indent="0" algn="l" rtl="0">
              <a:buNone/>
            </a:pPr>
            <a:r>
              <a:rPr lang="en-US" sz="2400" b="1" dirty="0">
                <a:solidFill>
                  <a:schemeClr val="tx2"/>
                </a:solidFill>
                <a:latin typeface="Cambria Math" panose="02040503050406030204" pitchFamily="18" charset="0"/>
                <a:ea typeface="Cambria Math" panose="02040503050406030204" pitchFamily="18" charset="0"/>
              </a:rPr>
              <a:t>     1-barium swallow</a:t>
            </a:r>
            <a:r>
              <a:rPr lang="en-US" sz="2000" dirty="0">
                <a:solidFill>
                  <a:schemeClr val="tx1"/>
                </a:solidFill>
                <a:latin typeface="Cambria Math" panose="02040503050406030204" pitchFamily="18" charset="0"/>
                <a:ea typeface="Cambria Math" panose="02040503050406030204" pitchFamily="18" charset="0"/>
              </a:rPr>
              <a:t>: Marked</a:t>
            </a:r>
            <a:r>
              <a:rPr lang="en-US" sz="2200" dirty="0">
                <a:solidFill>
                  <a:schemeClr val="tx1"/>
                </a:solidFill>
                <a:latin typeface="Cambria Math" panose="02040503050406030204" pitchFamily="18" charset="0"/>
                <a:ea typeface="Cambria Math" panose="02040503050406030204" pitchFamily="18" charset="0"/>
              </a:rPr>
              <a:t> hypertrophy of the </a:t>
            </a:r>
          </a:p>
          <a:p>
            <a:pPr marL="0" indent="0" algn="l" rtl="0">
              <a:buNone/>
            </a:pPr>
            <a:r>
              <a:rPr lang="en-US" sz="2200" dirty="0">
                <a:solidFill>
                  <a:schemeClr val="tx1"/>
                </a:solidFill>
                <a:latin typeface="Cambria Math" panose="02040503050406030204" pitchFamily="18" charset="0"/>
                <a:ea typeface="Cambria Math" panose="02040503050406030204" pitchFamily="18" charset="0"/>
              </a:rPr>
              <a:t>     circular muscle and a corkscrew esophagus </a:t>
            </a:r>
          </a:p>
          <a:p>
            <a:pPr algn="l" rtl="0"/>
            <a:endParaRPr lang="en-US" sz="2200" dirty="0">
              <a:solidFill>
                <a:schemeClr val="tx1"/>
              </a:solidFill>
              <a:latin typeface="Cambria Math" panose="02040503050406030204" pitchFamily="18" charset="0"/>
              <a:ea typeface="Cambria Math" panose="02040503050406030204" pitchFamily="18" charset="0"/>
            </a:endParaRPr>
          </a:p>
          <a:p>
            <a:pPr algn="l" rtl="0"/>
            <a:endParaRPr lang="en-US" dirty="0">
              <a:latin typeface="Cambria Math" panose="02040503050406030204" pitchFamily="18" charset="0"/>
              <a:ea typeface="Cambria Math" panose="02040503050406030204" pitchFamily="18" charset="0"/>
            </a:endParaRPr>
          </a:p>
          <a:p>
            <a:endParaRPr lang="en-US" dirty="0"/>
          </a:p>
        </p:txBody>
      </p:sp>
      <p:pic>
        <p:nvPicPr>
          <p:cNvPr id="7" name="Picture 6">
            <a:extLst>
              <a:ext uri="{FF2B5EF4-FFF2-40B4-BE49-F238E27FC236}">
                <a16:creationId xmlns="" xmlns:a16="http://schemas.microsoft.com/office/drawing/2014/main" id="{8DDAFC1F-C5BF-45DB-99CA-37C7E7E19632}"/>
              </a:ext>
            </a:extLst>
          </p:cNvPr>
          <p:cNvPicPr>
            <a:picLocks noChangeAspect="1"/>
          </p:cNvPicPr>
          <p:nvPr/>
        </p:nvPicPr>
        <p:blipFill>
          <a:blip r:embed="rId2"/>
          <a:stretch>
            <a:fillRect/>
          </a:stretch>
        </p:blipFill>
        <p:spPr>
          <a:xfrm flipH="1">
            <a:off x="7793714" y="2776315"/>
            <a:ext cx="3207660" cy="3791590"/>
          </a:xfrm>
          <a:prstGeom prst="rect">
            <a:avLst/>
          </a:prstGeom>
        </p:spPr>
      </p:pic>
    </p:spTree>
    <p:extLst>
      <p:ext uri="{BB962C8B-B14F-4D97-AF65-F5344CB8AC3E}">
        <p14:creationId xmlns:p14="http://schemas.microsoft.com/office/powerpoint/2010/main" val="1409237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942F0C-03FC-45BA-9AF2-870DAB02D0D1}"/>
              </a:ext>
            </a:extLst>
          </p:cNvPr>
          <p:cNvSpPr>
            <a:spLocks noGrp="1"/>
          </p:cNvSpPr>
          <p:nvPr>
            <p:ph type="title"/>
          </p:nvPr>
        </p:nvSpPr>
        <p:spPr>
          <a:xfrm>
            <a:off x="1276350" y="624110"/>
            <a:ext cx="8911687" cy="1280890"/>
          </a:xfrm>
        </p:spPr>
        <p:txBody>
          <a:bodyPr>
            <a:normAutofit/>
          </a:bodyPr>
          <a:lstStyle/>
          <a:p>
            <a:r>
              <a:rPr lang="en-US" sz="4800" b="1" dirty="0"/>
              <a:t>Diffuse Esophageal Spasm</a:t>
            </a:r>
            <a:endParaRPr lang="en-US" sz="4800" dirty="0"/>
          </a:p>
        </p:txBody>
      </p:sp>
      <p:sp>
        <p:nvSpPr>
          <p:cNvPr id="3" name="Content Placeholder 2">
            <a:extLst>
              <a:ext uri="{FF2B5EF4-FFF2-40B4-BE49-F238E27FC236}">
                <a16:creationId xmlns="" xmlns:a16="http://schemas.microsoft.com/office/drawing/2014/main" id="{8619EA84-4667-4015-B7DF-65505EE28DE5}"/>
              </a:ext>
            </a:extLst>
          </p:cNvPr>
          <p:cNvSpPr>
            <a:spLocks noGrp="1"/>
          </p:cNvSpPr>
          <p:nvPr>
            <p:ph idx="1"/>
          </p:nvPr>
        </p:nvSpPr>
        <p:spPr>
          <a:xfrm>
            <a:off x="1276350" y="1647825"/>
            <a:ext cx="10304463" cy="5029199"/>
          </a:xfrm>
        </p:spPr>
        <p:txBody>
          <a:bodyPr>
            <a:normAutofit/>
          </a:bodyPr>
          <a:lstStyle/>
          <a:p>
            <a:pPr algn="l" rtl="0"/>
            <a:r>
              <a:rPr lang="en-US" sz="4300" b="1" dirty="0">
                <a:solidFill>
                  <a:schemeClr val="tx2"/>
                </a:solidFill>
              </a:rPr>
              <a:t>Treatment: </a:t>
            </a:r>
          </a:p>
          <a:p>
            <a:pPr algn="l" rtl="0"/>
            <a:r>
              <a:rPr lang="en-US" sz="2800" dirty="0">
                <a:latin typeface="Cambria Math" panose="02040503050406030204" pitchFamily="18" charset="0"/>
                <a:ea typeface="Cambria Math" panose="02040503050406030204" pitchFamily="18" charset="0"/>
              </a:rPr>
              <a:t>No proven pharmacological or endoscopic treatment .</a:t>
            </a:r>
          </a:p>
          <a:p>
            <a:pPr algn="l" rtl="0"/>
            <a:r>
              <a:rPr lang="en-US" sz="2800" dirty="0">
                <a:latin typeface="Cambria Math" panose="02040503050406030204" pitchFamily="18" charset="0"/>
                <a:ea typeface="Cambria Math" panose="02040503050406030204" pitchFamily="18" charset="0"/>
              </a:rPr>
              <a:t>Calcium channel antagonists, vasodilators and endoscopic dilatation have only transient effects.</a:t>
            </a:r>
          </a:p>
          <a:p>
            <a:pPr algn="l" rtl="0"/>
            <a:r>
              <a:rPr lang="en-US" sz="2800" dirty="0">
                <a:latin typeface="Cambria Math" panose="02040503050406030204" pitchFamily="18" charset="0"/>
                <a:ea typeface="Cambria Math" panose="02040503050406030204" pitchFamily="18" charset="0"/>
              </a:rPr>
              <a:t>S</a:t>
            </a:r>
            <a:r>
              <a:rPr lang="en-US" sz="2800" b="0" i="0" u="none" strike="noStrike" baseline="0" dirty="0">
                <a:latin typeface="Cambria Math" panose="02040503050406030204" pitchFamily="18" charset="0"/>
                <a:ea typeface="Cambria Math" panose="02040503050406030204" pitchFamily="18" charset="0"/>
              </a:rPr>
              <a:t>ometimes the combination of chest pain and dysphagia</a:t>
            </a:r>
          </a:p>
          <a:p>
            <a:pPr marL="0" indent="0" algn="l" rtl="0">
              <a:buNone/>
            </a:pPr>
            <a:r>
              <a:rPr lang="en-US" sz="2800" b="0" i="0" u="none" strike="noStrike" baseline="0" dirty="0">
                <a:latin typeface="Cambria Math" panose="02040503050406030204" pitchFamily="18" charset="0"/>
                <a:ea typeface="Cambria Math" panose="02040503050406030204" pitchFamily="18" charset="0"/>
              </a:rPr>
              <a:t>is sufficiently severe that malnutrition begins. </a:t>
            </a:r>
          </a:p>
          <a:p>
            <a:pPr marL="0" indent="0" algn="l" rtl="0">
              <a:buNone/>
            </a:pPr>
            <a:r>
              <a:rPr lang="en-US" sz="2800" b="0" i="0" u="none" strike="noStrike" baseline="0" dirty="0">
                <a:latin typeface="Cambria Math" panose="02040503050406030204" pitchFamily="18" charset="0"/>
                <a:ea typeface="Cambria Math" panose="02040503050406030204" pitchFamily="18" charset="0"/>
              </a:rPr>
              <a:t>In these patients, extended esophageal myotomy up to the aortic</a:t>
            </a:r>
          </a:p>
          <a:p>
            <a:pPr marL="0" indent="0" algn="l" rtl="0">
              <a:buNone/>
            </a:pPr>
            <a:r>
              <a:rPr lang="en-US" sz="2800" b="0" i="0" u="none" strike="noStrike" baseline="0" dirty="0">
                <a:latin typeface="Cambria Math" panose="02040503050406030204" pitchFamily="18" charset="0"/>
                <a:ea typeface="Cambria Math" panose="02040503050406030204" pitchFamily="18" charset="0"/>
              </a:rPr>
              <a:t>arch may be required.</a:t>
            </a:r>
            <a:endParaRPr lang="en-US" sz="28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15628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FD9C59-F14A-47BA-A879-813F1DD22800}"/>
              </a:ext>
            </a:extLst>
          </p:cNvPr>
          <p:cNvSpPr>
            <a:spLocks noGrp="1"/>
          </p:cNvSpPr>
          <p:nvPr>
            <p:ph type="title"/>
          </p:nvPr>
        </p:nvSpPr>
        <p:spPr>
          <a:xfrm>
            <a:off x="2493109" y="331788"/>
            <a:ext cx="7963876" cy="1145320"/>
          </a:xfrm>
        </p:spPr>
        <p:txBody>
          <a:bodyPr>
            <a:noAutofit/>
          </a:bodyPr>
          <a:lstStyle/>
          <a:p>
            <a:r>
              <a:rPr lang="en-US" sz="4800" b="1" dirty="0"/>
              <a:t>Nutcracker Esophagus</a:t>
            </a:r>
          </a:p>
        </p:txBody>
      </p:sp>
      <p:sp>
        <p:nvSpPr>
          <p:cNvPr id="3" name="Content Placeholder 2">
            <a:extLst>
              <a:ext uri="{FF2B5EF4-FFF2-40B4-BE49-F238E27FC236}">
                <a16:creationId xmlns="" xmlns:a16="http://schemas.microsoft.com/office/drawing/2014/main" id="{AE1E9C17-FF8D-4574-A4A2-C82ED0AD9E69}"/>
              </a:ext>
            </a:extLst>
          </p:cNvPr>
          <p:cNvSpPr>
            <a:spLocks noGrp="1"/>
          </p:cNvSpPr>
          <p:nvPr>
            <p:ph idx="1"/>
          </p:nvPr>
        </p:nvSpPr>
        <p:spPr>
          <a:xfrm>
            <a:off x="1390872" y="3033929"/>
            <a:ext cx="5599110" cy="3963219"/>
          </a:xfrm>
        </p:spPr>
        <p:txBody>
          <a:bodyPr>
            <a:normAutofit/>
          </a:bodyPr>
          <a:lstStyle/>
          <a:p>
            <a:pPr marL="0" indent="0" algn="l" rtl="0">
              <a:buNone/>
            </a:pPr>
            <a:r>
              <a:rPr lang="en-US" sz="2000" dirty="0">
                <a:solidFill>
                  <a:schemeClr val="tx1">
                    <a:lumMod val="95000"/>
                    <a:lumOff val="5000"/>
                  </a:schemeClr>
                </a:solidFill>
                <a:latin typeface="Cambria Math" panose="02040503050406030204" pitchFamily="18" charset="0"/>
                <a:ea typeface="Cambria Math" panose="02040503050406030204" pitchFamily="18" charset="0"/>
              </a:rPr>
              <a:t>Symptoms:</a:t>
            </a:r>
          </a:p>
          <a:p>
            <a:pPr algn="l" rtl="0"/>
            <a:r>
              <a:rPr lang="en-US" sz="2000" dirty="0">
                <a:solidFill>
                  <a:schemeClr val="tx1">
                    <a:lumMod val="95000"/>
                    <a:lumOff val="5000"/>
                  </a:schemeClr>
                </a:solidFill>
                <a:latin typeface="Cambria Math" panose="02040503050406030204" pitchFamily="18" charset="0"/>
                <a:ea typeface="Cambria Math" panose="02040503050406030204" pitchFamily="18" charset="0"/>
              </a:rPr>
              <a:t>1.episodic chest pain(most severe pain of all esophageal disorders)</a:t>
            </a:r>
          </a:p>
          <a:p>
            <a:pPr algn="l" rtl="0"/>
            <a:r>
              <a:rPr lang="en-US" sz="2000" dirty="0">
                <a:solidFill>
                  <a:schemeClr val="tx1">
                    <a:lumMod val="95000"/>
                    <a:lumOff val="5000"/>
                  </a:schemeClr>
                </a:solidFill>
                <a:latin typeface="Cambria Math" panose="02040503050406030204" pitchFamily="18" charset="0"/>
                <a:ea typeface="Cambria Math" panose="02040503050406030204" pitchFamily="18" charset="0"/>
              </a:rPr>
              <a:t>2.dysphagia.</a:t>
            </a:r>
          </a:p>
          <a:p>
            <a:pPr algn="l" rtl="0"/>
            <a:r>
              <a:rPr lang="en-US" sz="2000" dirty="0">
                <a:solidFill>
                  <a:schemeClr val="tx1">
                    <a:lumMod val="95000"/>
                    <a:lumOff val="5000"/>
                  </a:schemeClr>
                </a:solidFill>
                <a:latin typeface="Cambria Math" panose="02040503050406030204" pitchFamily="18" charset="0"/>
                <a:ea typeface="Cambria Math" panose="02040503050406030204" pitchFamily="18" charset="0"/>
              </a:rPr>
              <a:t>3.</a:t>
            </a:r>
            <a:r>
              <a:rPr lang="en-US" sz="2000" b="1" dirty="0">
                <a:solidFill>
                  <a:schemeClr val="tx1">
                    <a:lumMod val="95000"/>
                    <a:lumOff val="5000"/>
                  </a:schemeClr>
                </a:solidFill>
                <a:latin typeface="Cambria Math" panose="02040503050406030204" pitchFamily="18" charset="0"/>
                <a:ea typeface="Cambria Math" panose="02040503050406030204" pitchFamily="18" charset="0"/>
              </a:rPr>
              <a:t> NO FOOD REGURGITATION. </a:t>
            </a:r>
          </a:p>
          <a:p>
            <a:pPr marL="0" indent="0" algn="l" rtl="0">
              <a:buNone/>
            </a:pPr>
            <a:endParaRPr lang="en-US" sz="2000" dirty="0">
              <a:solidFill>
                <a:srgbClr val="231F20"/>
              </a:solidFill>
              <a:latin typeface="Cambria" panose="02040503050406030204" pitchFamily="18" charset="0"/>
              <a:ea typeface="Cambria" panose="02040503050406030204" pitchFamily="18" charset="0"/>
            </a:endParaRPr>
          </a:p>
          <a:p>
            <a:pPr marL="0" indent="0" algn="l" rtl="0">
              <a:buNone/>
            </a:pPr>
            <a:r>
              <a:rPr lang="en-US" sz="2000" dirty="0">
                <a:solidFill>
                  <a:srgbClr val="231F20"/>
                </a:solidFill>
                <a:latin typeface="Cambria" panose="02040503050406030204" pitchFamily="18" charset="0"/>
                <a:ea typeface="Cambria" panose="02040503050406030204" pitchFamily="18" charset="0"/>
              </a:rPr>
              <a:t>Diagnosis and treatment as same as </a:t>
            </a:r>
            <a:r>
              <a:rPr lang="en-US" sz="2000" b="1" dirty="0">
                <a:solidFill>
                  <a:schemeClr val="tx2"/>
                </a:solidFill>
                <a:latin typeface="Cambria" panose="02040503050406030204" pitchFamily="18" charset="0"/>
                <a:ea typeface="Cambria" panose="02040503050406030204" pitchFamily="18" charset="0"/>
              </a:rPr>
              <a:t>DES</a:t>
            </a:r>
          </a:p>
        </p:txBody>
      </p:sp>
      <p:pic>
        <p:nvPicPr>
          <p:cNvPr id="4" name="Picture 3">
            <a:extLst>
              <a:ext uri="{FF2B5EF4-FFF2-40B4-BE49-F238E27FC236}">
                <a16:creationId xmlns="" xmlns:a16="http://schemas.microsoft.com/office/drawing/2014/main" id="{73407879-43D9-427A-8D42-6A4F79535B19}"/>
              </a:ext>
            </a:extLst>
          </p:cNvPr>
          <p:cNvPicPr>
            <a:picLocks noChangeAspect="1"/>
          </p:cNvPicPr>
          <p:nvPr/>
        </p:nvPicPr>
        <p:blipFill>
          <a:blip r:embed="rId2"/>
          <a:stretch>
            <a:fillRect/>
          </a:stretch>
        </p:blipFill>
        <p:spPr>
          <a:xfrm>
            <a:off x="7847939" y="2024183"/>
            <a:ext cx="3637378" cy="4212494"/>
          </a:xfrm>
          <a:prstGeom prst="rect">
            <a:avLst/>
          </a:prstGeom>
        </p:spPr>
      </p:pic>
      <p:sp>
        <p:nvSpPr>
          <p:cNvPr id="8" name="TextBox 7">
            <a:extLst>
              <a:ext uri="{FF2B5EF4-FFF2-40B4-BE49-F238E27FC236}">
                <a16:creationId xmlns="" xmlns:a16="http://schemas.microsoft.com/office/drawing/2014/main" id="{B4A6E312-412E-438D-B02E-E7A6956C7321}"/>
              </a:ext>
            </a:extLst>
          </p:cNvPr>
          <p:cNvSpPr txBox="1"/>
          <p:nvPr/>
        </p:nvSpPr>
        <p:spPr>
          <a:xfrm>
            <a:off x="2247900" y="1695450"/>
            <a:ext cx="2533650" cy="847723"/>
          </a:xfrm>
          <a:prstGeom prst="rect">
            <a:avLst/>
          </a:prstGeom>
          <a:noFill/>
        </p:spPr>
        <p:txBody>
          <a:bodyPr wrap="square" rtlCol="0">
            <a:spAutoFit/>
          </a:bodyPr>
          <a:lstStyle/>
          <a:p>
            <a:endParaRPr lang="en-US" dirty="0"/>
          </a:p>
        </p:txBody>
      </p:sp>
      <p:sp>
        <p:nvSpPr>
          <p:cNvPr id="9" name="TextBox 8">
            <a:extLst>
              <a:ext uri="{FF2B5EF4-FFF2-40B4-BE49-F238E27FC236}">
                <a16:creationId xmlns="" xmlns:a16="http://schemas.microsoft.com/office/drawing/2014/main" id="{AA4F3917-BA79-4471-85B7-F2B6C21996FB}"/>
              </a:ext>
            </a:extLst>
          </p:cNvPr>
          <p:cNvSpPr txBox="1"/>
          <p:nvPr/>
        </p:nvSpPr>
        <p:spPr>
          <a:xfrm>
            <a:off x="1390872" y="1540364"/>
            <a:ext cx="6179277" cy="1631216"/>
          </a:xfrm>
          <a:prstGeom prst="rect">
            <a:avLst/>
          </a:prstGeom>
          <a:noFill/>
        </p:spPr>
        <p:txBody>
          <a:bodyPr wrap="square" rtlCol="0">
            <a:spAutoFit/>
          </a:bodyPr>
          <a:lstStyle/>
          <a:p>
            <a:endParaRPr lang="en-US" sz="2000" dirty="0">
              <a:solidFill>
                <a:schemeClr val="tx1">
                  <a:lumMod val="95000"/>
                  <a:lumOff val="5000"/>
                </a:schemeClr>
              </a:solidFill>
              <a:latin typeface="Cambria Math" panose="02040503050406030204" pitchFamily="18" charset="0"/>
              <a:ea typeface="Cambria Math" panose="02040503050406030204" pitchFamily="18" charset="0"/>
            </a:endParaRPr>
          </a:p>
          <a:p>
            <a:r>
              <a:rPr lang="en-US" sz="2000" b="1" dirty="0">
                <a:solidFill>
                  <a:schemeClr val="tx1">
                    <a:lumMod val="95000"/>
                    <a:lumOff val="5000"/>
                  </a:schemeClr>
                </a:solidFill>
                <a:latin typeface="Cambria Math" panose="02040503050406030204" pitchFamily="18" charset="0"/>
                <a:ea typeface="Cambria Math" panose="02040503050406030204" pitchFamily="18" charset="0"/>
              </a:rPr>
              <a:t>Described as an esophagus with hypertensive peristalsis or high amplitude peristaltic contractions in which peristaltic pressures of more than 180 mmHg develop</a:t>
            </a:r>
          </a:p>
        </p:txBody>
      </p:sp>
    </p:spTree>
    <p:extLst>
      <p:ext uri="{BB962C8B-B14F-4D97-AF65-F5344CB8AC3E}">
        <p14:creationId xmlns:p14="http://schemas.microsoft.com/office/powerpoint/2010/main" val="32883613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771FAC1E-4408-43CF-BDF1-E2BF6E6FB9C5}"/>
              </a:ext>
            </a:extLst>
          </p:cNvPr>
          <p:cNvSpPr>
            <a:spLocks noGrp="1"/>
          </p:cNvSpPr>
          <p:nvPr>
            <p:ph type="title"/>
          </p:nvPr>
        </p:nvSpPr>
        <p:spPr>
          <a:xfrm>
            <a:off x="1923875" y="615721"/>
            <a:ext cx="10503243" cy="1280890"/>
          </a:xfrm>
        </p:spPr>
        <p:txBody>
          <a:bodyPr>
            <a:noAutofit/>
          </a:bodyPr>
          <a:lstStyle/>
          <a:p>
            <a:r>
              <a:rPr lang="en-US" sz="4000" b="1" dirty="0"/>
              <a:t>paraoesophageal (rolling)hiatus hernia</a:t>
            </a:r>
          </a:p>
        </p:txBody>
      </p:sp>
      <p:sp>
        <p:nvSpPr>
          <p:cNvPr id="8" name="Content Placeholder 7">
            <a:extLst>
              <a:ext uri="{FF2B5EF4-FFF2-40B4-BE49-F238E27FC236}">
                <a16:creationId xmlns="" xmlns:a16="http://schemas.microsoft.com/office/drawing/2014/main" id="{1E07E30A-602B-4E6F-A08F-971186273499}"/>
              </a:ext>
            </a:extLst>
          </p:cNvPr>
          <p:cNvSpPr>
            <a:spLocks noGrp="1"/>
          </p:cNvSpPr>
          <p:nvPr>
            <p:ph sz="half" idx="1"/>
          </p:nvPr>
        </p:nvSpPr>
        <p:spPr>
          <a:xfrm>
            <a:off x="1686188" y="2133600"/>
            <a:ext cx="5922628" cy="4250422"/>
          </a:xfrm>
        </p:spPr>
        <p:txBody>
          <a:bodyPr>
            <a:normAutofit/>
          </a:bodyPr>
          <a:lstStyle/>
          <a:p>
            <a:pPr marL="0" indent="0" algn="l" rtl="0">
              <a:buNone/>
            </a:pPr>
            <a:r>
              <a:rPr lang="en-US" sz="2800" dirty="0">
                <a:solidFill>
                  <a:srgbClr val="000000"/>
                </a:solidFill>
                <a:latin typeface="Cambria" panose="02040503050406030204" pitchFamily="18" charset="0"/>
                <a:ea typeface="Cambria" panose="02040503050406030204" pitchFamily="18" charset="0"/>
              </a:rPr>
              <a:t>Def.: it is a condition that occurs when the lower part of the esophagus and the cardia of the stomach or other organs move up in the chest through the hiatus of the </a:t>
            </a:r>
            <a:r>
              <a:rPr lang="en-US" sz="2800" dirty="0" err="1">
                <a:solidFill>
                  <a:srgbClr val="000000"/>
                </a:solidFill>
                <a:latin typeface="Cambria" panose="02040503050406030204" pitchFamily="18" charset="0"/>
                <a:ea typeface="Cambria" panose="02040503050406030204" pitchFamily="18" charset="0"/>
              </a:rPr>
              <a:t>diaphram</a:t>
            </a:r>
            <a:r>
              <a:rPr lang="en-US" sz="2800" dirty="0">
                <a:solidFill>
                  <a:srgbClr val="000000"/>
                </a:solidFill>
                <a:latin typeface="Cambria" panose="02040503050406030204" pitchFamily="18" charset="0"/>
                <a:ea typeface="Cambria" panose="02040503050406030204" pitchFamily="18" charset="0"/>
              </a:rPr>
              <a:t>.</a:t>
            </a:r>
            <a:endParaRPr lang="en-US" sz="2800" b="0" i="0" u="none" strike="noStrike" baseline="0" dirty="0">
              <a:solidFill>
                <a:srgbClr val="000000"/>
              </a:solidFill>
              <a:latin typeface="Cambria" panose="02040503050406030204" pitchFamily="18" charset="0"/>
              <a:ea typeface="Cambria" panose="02040503050406030204" pitchFamily="18" charset="0"/>
            </a:endParaRPr>
          </a:p>
        </p:txBody>
      </p:sp>
      <p:pic>
        <p:nvPicPr>
          <p:cNvPr id="10" name="Picture 9">
            <a:extLst>
              <a:ext uri="{FF2B5EF4-FFF2-40B4-BE49-F238E27FC236}">
                <a16:creationId xmlns="" xmlns:a16="http://schemas.microsoft.com/office/drawing/2014/main" id="{2D1991F8-5A43-4E24-8759-99068D9398A8}"/>
              </a:ext>
            </a:extLst>
          </p:cNvPr>
          <p:cNvPicPr>
            <a:picLocks noChangeAspect="1"/>
          </p:cNvPicPr>
          <p:nvPr/>
        </p:nvPicPr>
        <p:blipFill>
          <a:blip r:embed="rId2"/>
          <a:stretch>
            <a:fillRect/>
          </a:stretch>
        </p:blipFill>
        <p:spPr>
          <a:xfrm>
            <a:off x="7993806" y="2056173"/>
            <a:ext cx="3830128" cy="4186106"/>
          </a:xfrm>
          <a:prstGeom prst="rect">
            <a:avLst/>
          </a:prstGeom>
        </p:spPr>
      </p:pic>
    </p:spTree>
    <p:extLst>
      <p:ext uri="{BB962C8B-B14F-4D97-AF65-F5344CB8AC3E}">
        <p14:creationId xmlns:p14="http://schemas.microsoft.com/office/powerpoint/2010/main" val="1651721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75500883-E3AB-436B-A012-28211695D936}"/>
              </a:ext>
            </a:extLst>
          </p:cNvPr>
          <p:cNvSpPr>
            <a:spLocks noGrp="1"/>
          </p:cNvSpPr>
          <p:nvPr>
            <p:ph type="title"/>
          </p:nvPr>
        </p:nvSpPr>
        <p:spPr>
          <a:xfrm>
            <a:off x="1770077" y="0"/>
            <a:ext cx="10363200" cy="1391101"/>
          </a:xfrm>
        </p:spPr>
        <p:txBody>
          <a:bodyPr>
            <a:noAutofit/>
          </a:bodyPr>
          <a:lstStyle/>
          <a:p>
            <a:r>
              <a:rPr lang="en-US" sz="4000" b="1" dirty="0"/>
              <a:t>paraoesophageal (rolling)hiatus hernia</a:t>
            </a:r>
            <a:endParaRPr lang="en-US" sz="4000" dirty="0"/>
          </a:p>
        </p:txBody>
      </p:sp>
      <p:pic>
        <p:nvPicPr>
          <p:cNvPr id="8" name="Content Placeholder 7">
            <a:extLst>
              <a:ext uri="{FF2B5EF4-FFF2-40B4-BE49-F238E27FC236}">
                <a16:creationId xmlns="" xmlns:a16="http://schemas.microsoft.com/office/drawing/2014/main" id="{7DB4D6FE-0E21-4D20-8873-EE5ECA73BDE9}"/>
              </a:ext>
            </a:extLst>
          </p:cNvPr>
          <p:cNvPicPr>
            <a:picLocks noGrp="1" noChangeAspect="1"/>
          </p:cNvPicPr>
          <p:nvPr>
            <p:ph idx="1"/>
          </p:nvPr>
        </p:nvPicPr>
        <p:blipFill>
          <a:blip r:embed="rId2"/>
          <a:stretch>
            <a:fillRect/>
          </a:stretch>
        </p:blipFill>
        <p:spPr>
          <a:xfrm>
            <a:off x="5745956" y="2378075"/>
            <a:ext cx="2543175" cy="1800225"/>
          </a:xfrm>
          <a:prstGeom prst="rect">
            <a:avLst/>
          </a:prstGeom>
        </p:spPr>
      </p:pic>
      <p:sp>
        <p:nvSpPr>
          <p:cNvPr id="7" name="Text Placeholder 6">
            <a:extLst>
              <a:ext uri="{FF2B5EF4-FFF2-40B4-BE49-F238E27FC236}">
                <a16:creationId xmlns="" xmlns:a16="http://schemas.microsoft.com/office/drawing/2014/main" id="{1B51DD04-6594-4986-A947-FECE07ACD5CD}"/>
              </a:ext>
            </a:extLst>
          </p:cNvPr>
          <p:cNvSpPr>
            <a:spLocks noGrp="1"/>
          </p:cNvSpPr>
          <p:nvPr>
            <p:ph type="body" sz="half" idx="2"/>
          </p:nvPr>
        </p:nvSpPr>
        <p:spPr>
          <a:xfrm>
            <a:off x="1850288" y="2856134"/>
            <a:ext cx="5946176" cy="5044879"/>
          </a:xfrm>
        </p:spPr>
        <p:txBody>
          <a:bodyPr>
            <a:noAutofit/>
          </a:bodyPr>
          <a:lstStyle/>
          <a:p>
            <a:pPr marL="457200" indent="-457200" algn="l" rtl="0">
              <a:buFont typeface="Wingdings" panose="05000000000000000000" pitchFamily="2" charset="2"/>
              <a:buChar char="Ø"/>
            </a:pPr>
            <a:r>
              <a:rPr lang="en-US" sz="2800" dirty="0">
                <a:solidFill>
                  <a:schemeClr val="tx1"/>
                </a:solidFill>
                <a:latin typeface="Cambria" panose="02040503050406030204" pitchFamily="18" charset="0"/>
                <a:ea typeface="Cambria" panose="02040503050406030204" pitchFamily="18" charset="0"/>
              </a:rPr>
              <a:t>Usually asymptomatic due to normal GE junction</a:t>
            </a:r>
          </a:p>
          <a:p>
            <a:pPr marL="457200" indent="-457200" algn="l" rtl="0">
              <a:buFont typeface="Wingdings" panose="05000000000000000000" pitchFamily="2" charset="2"/>
              <a:buChar char="Ø"/>
            </a:pPr>
            <a:r>
              <a:rPr lang="en-US" sz="2800" b="0" i="0" u="none" strike="noStrike" baseline="0" dirty="0">
                <a:solidFill>
                  <a:schemeClr val="tx1"/>
                </a:solidFill>
                <a:latin typeface="Cambria" panose="02040503050406030204" pitchFamily="18" charset="0"/>
                <a:ea typeface="Cambria" panose="02040503050406030204" pitchFamily="18" charset="0"/>
              </a:rPr>
              <a:t>Dysphagia</a:t>
            </a:r>
            <a:r>
              <a:rPr lang="en-US" sz="2800" dirty="0">
                <a:solidFill>
                  <a:schemeClr val="tx1"/>
                </a:solidFill>
                <a:latin typeface="Cambria" panose="02040503050406030204" pitchFamily="18" charset="0"/>
                <a:ea typeface="Cambria" panose="02040503050406030204" pitchFamily="18" charset="0"/>
              </a:rPr>
              <a:t> </a:t>
            </a:r>
            <a:r>
              <a:rPr lang="en-US" sz="2800" b="0" i="0" u="none" strike="noStrike" baseline="0" dirty="0">
                <a:solidFill>
                  <a:schemeClr val="tx1"/>
                </a:solidFill>
                <a:latin typeface="Cambria" panose="02040503050406030204" pitchFamily="18" charset="0"/>
                <a:ea typeface="Cambria" panose="02040503050406030204" pitchFamily="18" charset="0"/>
              </a:rPr>
              <a:t>is common.</a:t>
            </a:r>
          </a:p>
          <a:p>
            <a:pPr marL="457200" indent="-457200" algn="l" rtl="0">
              <a:buFont typeface="Wingdings" panose="05000000000000000000" pitchFamily="2" charset="2"/>
              <a:buChar char="Ø"/>
            </a:pPr>
            <a:r>
              <a:rPr lang="en-US" sz="2800" dirty="0">
                <a:solidFill>
                  <a:schemeClr val="tx1"/>
                </a:solidFill>
                <a:latin typeface="Cambria" panose="02040503050406030204" pitchFamily="18" charset="0"/>
                <a:ea typeface="Cambria" panose="02040503050406030204" pitchFamily="18" charset="0"/>
              </a:rPr>
              <a:t>Pressure sensation in lower chest</a:t>
            </a:r>
          </a:p>
          <a:p>
            <a:pPr marL="457200" indent="-457200" algn="l" rtl="0">
              <a:buFont typeface="Wingdings" panose="05000000000000000000" pitchFamily="2" charset="2"/>
              <a:buChar char="Ø"/>
            </a:pPr>
            <a:r>
              <a:rPr lang="en-US" sz="2800" dirty="0">
                <a:solidFill>
                  <a:schemeClr val="tx1"/>
                </a:solidFill>
                <a:latin typeface="Cambria" panose="02040503050406030204" pitchFamily="18" charset="0"/>
                <a:ea typeface="Cambria" panose="02040503050406030204" pitchFamily="18" charset="0"/>
              </a:rPr>
              <a:t>Chest pain and this pain relieved by loud belch</a:t>
            </a:r>
          </a:p>
        </p:txBody>
      </p:sp>
      <p:sp>
        <p:nvSpPr>
          <p:cNvPr id="2" name="TextBox 1">
            <a:extLst>
              <a:ext uri="{FF2B5EF4-FFF2-40B4-BE49-F238E27FC236}">
                <a16:creationId xmlns="" xmlns:a16="http://schemas.microsoft.com/office/drawing/2014/main" id="{6285DC47-3236-4EF1-9276-6B9A25BFB221}"/>
              </a:ext>
            </a:extLst>
          </p:cNvPr>
          <p:cNvSpPr txBox="1"/>
          <p:nvPr/>
        </p:nvSpPr>
        <p:spPr>
          <a:xfrm>
            <a:off x="1700462" y="1860610"/>
            <a:ext cx="4692316" cy="646331"/>
          </a:xfrm>
          <a:prstGeom prst="rect">
            <a:avLst/>
          </a:prstGeom>
          <a:noFill/>
        </p:spPr>
        <p:txBody>
          <a:bodyPr wrap="square" rtlCol="0">
            <a:spAutoFit/>
          </a:bodyPr>
          <a:lstStyle/>
          <a:p>
            <a:r>
              <a:rPr lang="en-US" sz="3600" b="1" dirty="0">
                <a:solidFill>
                  <a:schemeClr val="tx2"/>
                </a:solidFill>
              </a:rPr>
              <a:t>Clinical features</a:t>
            </a:r>
          </a:p>
        </p:txBody>
      </p:sp>
    </p:spTree>
    <p:extLst>
      <p:ext uri="{BB962C8B-B14F-4D97-AF65-F5344CB8AC3E}">
        <p14:creationId xmlns:p14="http://schemas.microsoft.com/office/powerpoint/2010/main" val="3063367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4254" y="617044"/>
            <a:ext cx="2155185" cy="707886"/>
          </a:xfrm>
          <a:prstGeom prst="rect">
            <a:avLst/>
          </a:prstGeom>
        </p:spPr>
        <p:txBody>
          <a:bodyPr wrap="square">
            <a:spAutoFit/>
          </a:bodyPr>
          <a:lstStyle/>
          <a:p>
            <a:r>
              <a:rPr lang="en-US" sz="4000" b="1" dirty="0"/>
              <a:t>Types:</a:t>
            </a:r>
            <a:endParaRPr lang="ar-JO" sz="4000" dirty="0"/>
          </a:p>
        </p:txBody>
      </p:sp>
      <p:sp>
        <p:nvSpPr>
          <p:cNvPr id="4" name="TextBox 3"/>
          <p:cNvSpPr txBox="1"/>
          <p:nvPr/>
        </p:nvSpPr>
        <p:spPr>
          <a:xfrm>
            <a:off x="2421228" y="1687132"/>
            <a:ext cx="6581104" cy="584775"/>
          </a:xfrm>
          <a:prstGeom prst="rect">
            <a:avLst/>
          </a:prstGeom>
          <a:noFill/>
        </p:spPr>
        <p:txBody>
          <a:bodyPr wrap="square" rtlCol="1">
            <a:spAutoFit/>
          </a:bodyPr>
          <a:lstStyle/>
          <a:p>
            <a:pPr marL="514350" indent="-514350">
              <a:buFont typeface="+mj-lt"/>
              <a:buAutoNum type="arabicPeriod"/>
            </a:pPr>
            <a:r>
              <a:rPr lang="en-GB" sz="3200" dirty="0">
                <a:solidFill>
                  <a:schemeClr val="tx1">
                    <a:lumMod val="95000"/>
                    <a:lumOff val="5000"/>
                  </a:schemeClr>
                </a:solidFill>
                <a:effectLst>
                  <a:outerShdw blurRad="38100" dist="38100" dir="2700000" algn="tl">
                    <a:srgbClr val="000000">
                      <a:alpha val="43137"/>
                    </a:srgbClr>
                  </a:outerShdw>
                </a:effectLst>
              </a:rPr>
              <a:t>Oropharyngeal dysphagia </a:t>
            </a:r>
            <a:endParaRPr lang="ar-JO" sz="3200" dirty="0">
              <a:solidFill>
                <a:schemeClr val="tx1">
                  <a:lumMod val="95000"/>
                  <a:lumOff val="5000"/>
                </a:schemeClr>
              </a:solidFill>
            </a:endParaRPr>
          </a:p>
        </p:txBody>
      </p:sp>
      <p:sp>
        <p:nvSpPr>
          <p:cNvPr id="5" name="TextBox 4"/>
          <p:cNvSpPr txBox="1"/>
          <p:nvPr/>
        </p:nvSpPr>
        <p:spPr>
          <a:xfrm>
            <a:off x="2421228" y="2572554"/>
            <a:ext cx="9040969" cy="584775"/>
          </a:xfrm>
          <a:prstGeom prst="rect">
            <a:avLst/>
          </a:prstGeom>
          <a:noFill/>
        </p:spPr>
        <p:txBody>
          <a:bodyPr wrap="square" rtlCol="1">
            <a:spAutoFit/>
          </a:bodyPr>
          <a:lstStyle/>
          <a:p>
            <a:pPr marL="514350" indent="-514350">
              <a:buFont typeface="+mj-lt"/>
              <a:buAutoNum type="arabicPeriod" startAt="2"/>
            </a:pPr>
            <a:r>
              <a:rPr lang="en-US" sz="3200" dirty="0">
                <a:solidFill>
                  <a:schemeClr val="tx1">
                    <a:lumMod val="95000"/>
                    <a:lumOff val="5000"/>
                  </a:schemeClr>
                </a:solidFill>
                <a:effectLst>
                  <a:outerShdw blurRad="38100" dist="38100" dir="2700000" algn="tl">
                    <a:srgbClr val="000000">
                      <a:alpha val="43137"/>
                    </a:srgbClr>
                  </a:outerShdw>
                </a:effectLst>
              </a:rPr>
              <a:t>Esophageal dysphagia</a:t>
            </a:r>
            <a:endParaRPr lang="ar-JO" sz="3200" dirty="0">
              <a:solidFill>
                <a:schemeClr val="tx1">
                  <a:lumMod val="95000"/>
                  <a:lumOff val="5000"/>
                </a:schemeClr>
              </a:solidFill>
            </a:endParaRPr>
          </a:p>
        </p:txBody>
      </p:sp>
    </p:spTree>
    <p:extLst>
      <p:ext uri="{BB962C8B-B14F-4D97-AF65-F5344CB8AC3E}">
        <p14:creationId xmlns:p14="http://schemas.microsoft.com/office/powerpoint/2010/main" val="3275728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37259B-B959-4394-8169-78F5E317EFCE}"/>
              </a:ext>
            </a:extLst>
          </p:cNvPr>
          <p:cNvSpPr>
            <a:spLocks noGrp="1"/>
          </p:cNvSpPr>
          <p:nvPr>
            <p:ph type="title"/>
          </p:nvPr>
        </p:nvSpPr>
        <p:spPr>
          <a:xfrm>
            <a:off x="1943259" y="395755"/>
            <a:ext cx="10047631" cy="976312"/>
          </a:xfrm>
        </p:spPr>
        <p:txBody>
          <a:bodyPr>
            <a:noAutofit/>
          </a:bodyPr>
          <a:lstStyle/>
          <a:p>
            <a:r>
              <a:rPr lang="en-US" sz="4000" b="1" dirty="0"/>
              <a:t>paraoesophageal (rolling)hiatus hernia</a:t>
            </a:r>
          </a:p>
        </p:txBody>
      </p:sp>
      <p:pic>
        <p:nvPicPr>
          <p:cNvPr id="6" name="Content Placeholder 5">
            <a:extLst>
              <a:ext uri="{FF2B5EF4-FFF2-40B4-BE49-F238E27FC236}">
                <a16:creationId xmlns="" xmlns:a16="http://schemas.microsoft.com/office/drawing/2014/main" id="{4B1263AE-BB44-4EAD-8150-B80ADE181123}"/>
              </a:ext>
            </a:extLst>
          </p:cNvPr>
          <p:cNvPicPr>
            <a:picLocks noGrp="1" noChangeAspect="1"/>
          </p:cNvPicPr>
          <p:nvPr>
            <p:ph idx="1"/>
          </p:nvPr>
        </p:nvPicPr>
        <p:blipFill>
          <a:blip r:embed="rId2"/>
          <a:stretch>
            <a:fillRect/>
          </a:stretch>
        </p:blipFill>
        <p:spPr>
          <a:xfrm>
            <a:off x="5959744" y="2411654"/>
            <a:ext cx="2115600" cy="1733067"/>
          </a:xfrm>
        </p:spPr>
      </p:pic>
      <p:sp>
        <p:nvSpPr>
          <p:cNvPr id="4" name="Text Placeholder 3">
            <a:extLst>
              <a:ext uri="{FF2B5EF4-FFF2-40B4-BE49-F238E27FC236}">
                <a16:creationId xmlns="" xmlns:a16="http://schemas.microsoft.com/office/drawing/2014/main" id="{376987F2-CB28-49F0-845D-1141F16ABAF0}"/>
              </a:ext>
            </a:extLst>
          </p:cNvPr>
          <p:cNvSpPr>
            <a:spLocks noGrp="1"/>
          </p:cNvSpPr>
          <p:nvPr>
            <p:ph type="body" sz="half" idx="2"/>
          </p:nvPr>
        </p:nvSpPr>
        <p:spPr>
          <a:xfrm>
            <a:off x="646044" y="1152939"/>
            <a:ext cx="5947486" cy="5935820"/>
          </a:xfrm>
        </p:spPr>
        <p:txBody>
          <a:bodyPr>
            <a:normAutofit/>
          </a:bodyPr>
          <a:lstStyle/>
          <a:p>
            <a:pPr algn="l"/>
            <a:r>
              <a:rPr lang="en-US" sz="3200" b="1" dirty="0">
                <a:solidFill>
                  <a:schemeClr val="tx2"/>
                </a:solidFill>
              </a:rPr>
              <a:t>Investigations:  </a:t>
            </a:r>
          </a:p>
          <a:p>
            <a:pPr algn="l"/>
            <a:r>
              <a:rPr lang="en-US" sz="2400" b="1" dirty="0">
                <a:solidFill>
                  <a:schemeClr val="tx2"/>
                </a:solidFill>
              </a:rPr>
              <a:t>1-chest x ray</a:t>
            </a:r>
            <a:r>
              <a:rPr lang="en-US" sz="2400" dirty="0"/>
              <a:t>: </a:t>
            </a:r>
            <a:r>
              <a:rPr lang="en-US" sz="2400" b="0" i="0" u="none" strike="noStrike" baseline="0" dirty="0">
                <a:solidFill>
                  <a:schemeClr val="tx1"/>
                </a:solidFill>
                <a:latin typeface="GoudyStd"/>
              </a:rPr>
              <a:t>The hernia may be visible as gas bubbles with a fluid level behind the heart</a:t>
            </a:r>
          </a:p>
          <a:p>
            <a:pPr algn="l"/>
            <a:r>
              <a:rPr lang="en-US" sz="2400" b="1" dirty="0">
                <a:solidFill>
                  <a:schemeClr val="tx2"/>
                </a:solidFill>
                <a:latin typeface="GoudyStd"/>
              </a:rPr>
              <a:t>2-</a:t>
            </a:r>
            <a:r>
              <a:rPr lang="en-US" sz="2400" b="1" i="0" u="none" strike="noStrike" baseline="0" dirty="0">
                <a:solidFill>
                  <a:schemeClr val="tx2"/>
                </a:solidFill>
                <a:latin typeface="GoudyStd"/>
              </a:rPr>
              <a:t>CT scan </a:t>
            </a:r>
            <a:r>
              <a:rPr lang="en-US" sz="2400" b="0" i="0" u="none" strike="noStrike" baseline="0" dirty="0">
                <a:solidFill>
                  <a:schemeClr val="tx1"/>
                </a:solidFill>
                <a:latin typeface="GoudyStd"/>
              </a:rPr>
              <a:t>with oral contrast is the best method of diagnosis </a:t>
            </a:r>
            <a:r>
              <a:rPr lang="en-US" sz="2400" dirty="0">
                <a:solidFill>
                  <a:schemeClr val="tx1"/>
                </a:solidFill>
              </a:rPr>
              <a:t>identify the size of the hernia and other organs which may be involved.</a:t>
            </a:r>
          </a:p>
          <a:p>
            <a:pPr algn="l"/>
            <a:r>
              <a:rPr lang="en-US" sz="2400" b="1" dirty="0">
                <a:solidFill>
                  <a:schemeClr val="tx1"/>
                </a:solidFill>
              </a:rPr>
              <a:t>3-</a:t>
            </a:r>
            <a:r>
              <a:rPr lang="en-US" sz="2400" b="1" dirty="0">
                <a:solidFill>
                  <a:schemeClr val="tx2"/>
                </a:solidFill>
              </a:rPr>
              <a:t>endoscopy</a:t>
            </a:r>
            <a:r>
              <a:rPr lang="en-US" sz="2400" dirty="0"/>
              <a:t>(</a:t>
            </a:r>
            <a:r>
              <a:rPr lang="en-US" sz="2400" b="1" i="0" dirty="0">
                <a:solidFill>
                  <a:srgbClr val="32323C"/>
                </a:solidFill>
                <a:effectLst/>
                <a:latin typeface="acumin-pro"/>
              </a:rPr>
              <a:t>Esophagogastroduodenoscopy</a:t>
            </a:r>
            <a:r>
              <a:rPr lang="en-US" sz="2400" b="0" i="0" dirty="0">
                <a:solidFill>
                  <a:srgbClr val="32323C"/>
                </a:solidFill>
                <a:effectLst/>
                <a:latin typeface="acumin-pro"/>
              </a:rPr>
              <a:t> (</a:t>
            </a:r>
            <a:r>
              <a:rPr lang="en-US" sz="2400" dirty="0">
                <a:solidFill>
                  <a:srgbClr val="32323C"/>
                </a:solidFill>
                <a:latin typeface="acumin-pro"/>
              </a:rPr>
              <a:t>E</a:t>
            </a:r>
            <a:r>
              <a:rPr lang="en-US" sz="2400" b="0" i="0" dirty="0">
                <a:solidFill>
                  <a:srgbClr val="32323C"/>
                </a:solidFill>
                <a:effectLst/>
                <a:latin typeface="acumin-pro"/>
              </a:rPr>
              <a:t>GD</a:t>
            </a:r>
            <a:r>
              <a:rPr lang="en-US" sz="2400" b="0" i="0" dirty="0">
                <a:solidFill>
                  <a:schemeClr val="tx1"/>
                </a:solidFill>
                <a:effectLst/>
                <a:latin typeface="acumin-pro"/>
              </a:rPr>
              <a:t>)</a:t>
            </a:r>
            <a:r>
              <a:rPr lang="en-US" sz="2400" dirty="0">
                <a:solidFill>
                  <a:schemeClr val="tx1"/>
                </a:solidFill>
              </a:rPr>
              <a:t>:s</a:t>
            </a:r>
            <a:r>
              <a:rPr lang="en-US" sz="2400" b="0" i="0" dirty="0">
                <a:solidFill>
                  <a:schemeClr val="tx1"/>
                </a:solidFill>
                <a:effectLst/>
                <a:latin typeface="acumin-pro"/>
              </a:rPr>
              <a:t>howing upward displacement of the Gastro-esophageal Junction </a:t>
            </a:r>
            <a:endParaRPr lang="en-US" sz="2400" dirty="0">
              <a:solidFill>
                <a:schemeClr val="tx1"/>
              </a:solidFill>
            </a:endParaRPr>
          </a:p>
        </p:txBody>
      </p:sp>
      <p:sp>
        <p:nvSpPr>
          <p:cNvPr id="7" name="TextBox 6">
            <a:extLst>
              <a:ext uri="{FF2B5EF4-FFF2-40B4-BE49-F238E27FC236}">
                <a16:creationId xmlns="" xmlns:a16="http://schemas.microsoft.com/office/drawing/2014/main" id="{644275CB-221F-485F-B5A0-D806C9B393CC}"/>
              </a:ext>
            </a:extLst>
          </p:cNvPr>
          <p:cNvSpPr txBox="1"/>
          <p:nvPr/>
        </p:nvSpPr>
        <p:spPr>
          <a:xfrm>
            <a:off x="7323590" y="6211669"/>
            <a:ext cx="3858935" cy="646331"/>
          </a:xfrm>
          <a:prstGeom prst="rect">
            <a:avLst/>
          </a:prstGeom>
          <a:noFill/>
        </p:spPr>
        <p:txBody>
          <a:bodyPr wrap="square" rtlCol="0">
            <a:spAutoFit/>
          </a:bodyPr>
          <a:lstStyle/>
          <a:p>
            <a:pPr algn="ctr"/>
            <a:r>
              <a:rPr lang="en-US" sz="1800" b="1" i="0" u="none" strike="noStrike" baseline="0" dirty="0">
                <a:solidFill>
                  <a:schemeClr val="tx2"/>
                </a:solidFill>
                <a:latin typeface="HelveticaNeueLTStd-Roman"/>
              </a:rPr>
              <a:t>A gas bubble seen on a plain chest radiograph</a:t>
            </a:r>
            <a:endParaRPr lang="en-US" b="1" dirty="0">
              <a:solidFill>
                <a:schemeClr val="tx2"/>
              </a:solidFill>
            </a:endParaRPr>
          </a:p>
        </p:txBody>
      </p:sp>
    </p:spTree>
    <p:extLst>
      <p:ext uri="{BB962C8B-B14F-4D97-AF65-F5344CB8AC3E}">
        <p14:creationId xmlns:p14="http://schemas.microsoft.com/office/powerpoint/2010/main" val="21722082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7BF3AC-1396-46FE-9766-EEEBB628DA80}"/>
              </a:ext>
            </a:extLst>
          </p:cNvPr>
          <p:cNvSpPr>
            <a:spLocks noGrp="1"/>
          </p:cNvSpPr>
          <p:nvPr>
            <p:ph type="title"/>
          </p:nvPr>
        </p:nvSpPr>
        <p:spPr>
          <a:xfrm>
            <a:off x="1783963" y="319325"/>
            <a:ext cx="10181967" cy="976312"/>
          </a:xfrm>
        </p:spPr>
        <p:txBody>
          <a:bodyPr>
            <a:noAutofit/>
          </a:bodyPr>
          <a:lstStyle/>
          <a:p>
            <a:r>
              <a:rPr lang="en-US" sz="4000" b="1" dirty="0"/>
              <a:t>paraoesophageal (rolling)hiatus hernia</a:t>
            </a:r>
            <a:endParaRPr lang="en-US" sz="4000" dirty="0"/>
          </a:p>
        </p:txBody>
      </p:sp>
      <p:pic>
        <p:nvPicPr>
          <p:cNvPr id="5" name="Content Placeholder 4">
            <a:extLst>
              <a:ext uri="{FF2B5EF4-FFF2-40B4-BE49-F238E27FC236}">
                <a16:creationId xmlns="" xmlns:a16="http://schemas.microsoft.com/office/drawing/2014/main" id="{85D49DF2-8D0E-4783-A4E4-22D5A7CF7C14}"/>
              </a:ext>
            </a:extLst>
          </p:cNvPr>
          <p:cNvPicPr>
            <a:picLocks noGrp="1" noChangeAspect="1"/>
          </p:cNvPicPr>
          <p:nvPr>
            <p:ph idx="1"/>
          </p:nvPr>
        </p:nvPicPr>
        <p:blipFill>
          <a:blip r:embed="rId2"/>
          <a:stretch>
            <a:fillRect/>
          </a:stretch>
        </p:blipFill>
        <p:spPr>
          <a:xfrm>
            <a:off x="4898231" y="2273300"/>
            <a:ext cx="4238625" cy="2009775"/>
          </a:xfrm>
          <a:prstGeom prst="rect">
            <a:avLst/>
          </a:prstGeom>
        </p:spPr>
      </p:pic>
      <p:sp>
        <p:nvSpPr>
          <p:cNvPr id="4" name="Text Placeholder 3">
            <a:extLst>
              <a:ext uri="{FF2B5EF4-FFF2-40B4-BE49-F238E27FC236}">
                <a16:creationId xmlns="" xmlns:a16="http://schemas.microsoft.com/office/drawing/2014/main" id="{00B43832-1D0A-4A3F-81CD-E87F08B7D149}"/>
              </a:ext>
            </a:extLst>
          </p:cNvPr>
          <p:cNvSpPr>
            <a:spLocks noGrp="1"/>
          </p:cNvSpPr>
          <p:nvPr>
            <p:ph type="body" sz="half" idx="2"/>
          </p:nvPr>
        </p:nvSpPr>
        <p:spPr>
          <a:xfrm>
            <a:off x="1133374" y="1578709"/>
            <a:ext cx="5582931" cy="4959966"/>
          </a:xfrm>
        </p:spPr>
        <p:txBody>
          <a:bodyPr>
            <a:normAutofit/>
          </a:bodyPr>
          <a:lstStyle/>
          <a:p>
            <a:pPr algn="l"/>
            <a:r>
              <a:rPr lang="en-US" sz="4800" b="1" dirty="0">
                <a:solidFill>
                  <a:schemeClr val="tx2"/>
                </a:solidFill>
                <a:latin typeface="Cambria" panose="02040503050406030204" pitchFamily="18" charset="0"/>
                <a:ea typeface="Cambria" panose="02040503050406030204" pitchFamily="18" charset="0"/>
              </a:rPr>
              <a:t>Treatment:</a:t>
            </a:r>
          </a:p>
          <a:p>
            <a:pPr algn="l"/>
            <a:r>
              <a:rPr lang="en-US" sz="2400" b="1" dirty="0">
                <a:latin typeface="Cambria" panose="02040503050406030204" pitchFamily="18" charset="0"/>
                <a:ea typeface="Cambria" panose="02040503050406030204" pitchFamily="18" charset="0"/>
              </a:rPr>
              <a:t>*Surgery</a:t>
            </a:r>
            <a:endParaRPr lang="en-US" sz="2400" dirty="0">
              <a:latin typeface="Cambria" panose="02040503050406030204" pitchFamily="18" charset="0"/>
              <a:ea typeface="Cambria" panose="02040503050406030204" pitchFamily="18" charset="0"/>
            </a:endParaRPr>
          </a:p>
          <a:p>
            <a:pPr algn="l"/>
            <a:r>
              <a:rPr lang="en-US" sz="3000" b="1" dirty="0">
                <a:solidFill>
                  <a:schemeClr val="tx2"/>
                </a:solidFill>
                <a:latin typeface="Cambria" panose="02040503050406030204" pitchFamily="18" charset="0"/>
                <a:ea typeface="Cambria" panose="02040503050406030204" pitchFamily="18" charset="0"/>
              </a:rPr>
              <a:t>1-Hiatal Hernia repair</a:t>
            </a:r>
            <a:endParaRPr lang="en-US" sz="2600" dirty="0">
              <a:solidFill>
                <a:schemeClr val="tx1"/>
              </a:solidFill>
              <a:latin typeface="Cambria" panose="02040503050406030204" pitchFamily="18" charset="0"/>
              <a:ea typeface="Cambria" panose="02040503050406030204" pitchFamily="18" charset="0"/>
            </a:endParaRPr>
          </a:p>
          <a:p>
            <a:pPr algn="l"/>
            <a:r>
              <a:rPr lang="en-US" sz="3500" b="1" i="0" u="none" strike="noStrike" baseline="0" dirty="0">
                <a:solidFill>
                  <a:schemeClr val="tx2"/>
                </a:solidFill>
                <a:latin typeface="Cambria" panose="02040503050406030204" pitchFamily="18" charset="0"/>
                <a:ea typeface="Cambria" panose="02040503050406030204" pitchFamily="18" charset="0"/>
              </a:rPr>
              <a:t>2-Fundoplication</a:t>
            </a:r>
            <a:endParaRPr lang="en-US" sz="1800" b="0" i="0" u="none" strike="noStrike" baseline="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 xmlns:a16="http://schemas.microsoft.com/office/drawing/2014/main" id="{1132A3C4-D945-4080-BC1C-2E8447B64783}"/>
              </a:ext>
            </a:extLst>
          </p:cNvPr>
          <p:cNvSpPr txBox="1"/>
          <p:nvPr/>
        </p:nvSpPr>
        <p:spPr>
          <a:xfrm>
            <a:off x="7471719" y="6211330"/>
            <a:ext cx="3830595" cy="461665"/>
          </a:xfrm>
          <a:prstGeom prst="rect">
            <a:avLst/>
          </a:prstGeom>
          <a:noFill/>
        </p:spPr>
        <p:txBody>
          <a:bodyPr wrap="square" rtlCol="0">
            <a:spAutoFit/>
          </a:bodyPr>
          <a:lstStyle/>
          <a:p>
            <a:r>
              <a:rPr lang="en-US" sz="1200" b="1" i="0" dirty="0">
                <a:solidFill>
                  <a:schemeClr val="tx2"/>
                </a:solidFill>
                <a:effectLst/>
                <a:latin typeface="acumin-pro"/>
              </a:rPr>
              <a:t>Fundoplication, wrapping the fundus of the stomach around the lower esophagus and suturing in place</a:t>
            </a:r>
            <a:endParaRPr lang="en-US" sz="1200" b="1" dirty="0">
              <a:solidFill>
                <a:schemeClr val="tx2"/>
              </a:solidFill>
            </a:endParaRPr>
          </a:p>
        </p:txBody>
      </p:sp>
    </p:spTree>
    <p:extLst>
      <p:ext uri="{BB962C8B-B14F-4D97-AF65-F5344CB8AC3E}">
        <p14:creationId xmlns:p14="http://schemas.microsoft.com/office/powerpoint/2010/main" val="22468061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2929" y="379644"/>
            <a:ext cx="9527895" cy="1280890"/>
          </a:xfrm>
        </p:spPr>
        <p:txBody>
          <a:bodyPr>
            <a:normAutofit fontScale="90000"/>
          </a:bodyPr>
          <a:lstStyle/>
          <a:p>
            <a:r>
              <a:rPr lang="en-US" sz="6000" b="1" dirty="0"/>
              <a:t>Plummer Vinson syndrome</a:t>
            </a:r>
            <a:endParaRPr lang="ar-JO" sz="6000" b="1" dirty="0"/>
          </a:p>
        </p:txBody>
      </p:sp>
      <p:sp>
        <p:nvSpPr>
          <p:cNvPr id="10" name="Text Placeholder 9"/>
          <p:cNvSpPr>
            <a:spLocks noGrp="1"/>
          </p:cNvSpPr>
          <p:nvPr>
            <p:ph type="body" idx="1"/>
          </p:nvPr>
        </p:nvSpPr>
        <p:spPr>
          <a:xfrm>
            <a:off x="1182322" y="1254430"/>
            <a:ext cx="10268502" cy="812909"/>
          </a:xfrm>
        </p:spPr>
        <p:txBody>
          <a:bodyPr/>
          <a:lstStyle/>
          <a:p>
            <a:pPr algn="l"/>
            <a:r>
              <a:rPr lang="en-US" sz="2000" dirty="0">
                <a:latin typeface="Cambria" panose="02040503050406030204" pitchFamily="18" charset="0"/>
                <a:ea typeface="Cambria" panose="02040503050406030204" pitchFamily="18" charset="0"/>
              </a:rPr>
              <a:t>Prolonged iron deficiency anemia causes </a:t>
            </a:r>
            <a:r>
              <a:rPr lang="en-US" sz="2000" dirty="0" err="1">
                <a:latin typeface="Cambria" panose="02040503050406030204" pitchFamily="18" charset="0"/>
                <a:ea typeface="Cambria" panose="02040503050406030204" pitchFamily="18" charset="0"/>
              </a:rPr>
              <a:t>postcricoid</a:t>
            </a:r>
            <a:r>
              <a:rPr lang="en-US" sz="2000" dirty="0">
                <a:latin typeface="Cambria" panose="02040503050406030204" pitchFamily="18" charset="0"/>
                <a:ea typeface="Cambria" panose="02040503050406030204" pitchFamily="18" charset="0"/>
              </a:rPr>
              <a:t> dysphagia and upper esophageal webs causing dysphagia, with unknown etiology.</a:t>
            </a:r>
          </a:p>
        </p:txBody>
      </p:sp>
      <p:sp>
        <p:nvSpPr>
          <p:cNvPr id="13" name="Text Placeholder 7"/>
          <p:cNvSpPr>
            <a:spLocks noGrp="1"/>
          </p:cNvSpPr>
          <p:nvPr>
            <p:ph sz="half" idx="2"/>
          </p:nvPr>
        </p:nvSpPr>
        <p:spPr>
          <a:xfrm>
            <a:off x="1182322" y="2285251"/>
            <a:ext cx="3402106" cy="3017883"/>
          </a:xfrm>
        </p:spPr>
        <p:txBody>
          <a:bodyPr>
            <a:normAutofit lnSpcReduction="10000"/>
          </a:bodyPr>
          <a:lstStyle/>
          <a:p>
            <a:pPr marL="0" lvl="0" indent="0" algn="l" rtl="0">
              <a:buClr>
                <a:srgbClr val="A53010"/>
              </a:buClr>
              <a:buNone/>
            </a:pPr>
            <a:r>
              <a:rPr lang="en-US" sz="3600" b="1" dirty="0">
                <a:solidFill>
                  <a:schemeClr val="tx2">
                    <a:lumMod val="75000"/>
                  </a:schemeClr>
                </a:solidFill>
                <a:latin typeface="Cambria" panose="02040503050406030204" pitchFamily="18" charset="0"/>
                <a:ea typeface="Cambria" panose="02040503050406030204" pitchFamily="18" charset="0"/>
              </a:rPr>
              <a:t>Signs</a:t>
            </a:r>
            <a:r>
              <a:rPr lang="en-US" sz="1500" dirty="0">
                <a:solidFill>
                  <a:prstClr val="black">
                    <a:lumMod val="65000"/>
                    <a:lumOff val="35000"/>
                  </a:prstClr>
                </a:solidFill>
              </a:rPr>
              <a:t>:</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Angular stomatitis </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Glossitis</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Koilonychias</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Pallor</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Postcricoid webs</a:t>
            </a:r>
          </a:p>
          <a:p>
            <a:pPr algn="l"/>
            <a:endParaRPr lang="ar-JO" dirty="0"/>
          </a:p>
        </p:txBody>
      </p:sp>
      <p:sp>
        <p:nvSpPr>
          <p:cNvPr id="11" name="Content Placeholder 10"/>
          <p:cNvSpPr>
            <a:spLocks noGrp="1"/>
          </p:cNvSpPr>
          <p:nvPr>
            <p:ph sz="quarter" idx="4"/>
          </p:nvPr>
        </p:nvSpPr>
        <p:spPr>
          <a:xfrm>
            <a:off x="5685183" y="2285251"/>
            <a:ext cx="4646611" cy="3855845"/>
          </a:xfrm>
        </p:spPr>
        <p:txBody>
          <a:bodyPr/>
          <a:lstStyle/>
          <a:p>
            <a:pPr marL="0" lvl="0" indent="0" algn="l" rtl="0">
              <a:buClr>
                <a:srgbClr val="A53010"/>
              </a:buClr>
              <a:buNone/>
            </a:pPr>
            <a:r>
              <a:rPr lang="en-US" sz="3600" b="1" dirty="0">
                <a:solidFill>
                  <a:schemeClr val="tx2">
                    <a:lumMod val="75000"/>
                  </a:schemeClr>
                </a:solidFill>
                <a:latin typeface="Cambria" panose="02040503050406030204" pitchFamily="18" charset="0"/>
                <a:ea typeface="Cambria" panose="02040503050406030204" pitchFamily="18" charset="0"/>
              </a:rPr>
              <a:t>Symptoms:</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1-dysphagia</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2-odynophagia </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3-weakness,fatigue and dyspnea</a:t>
            </a:r>
          </a:p>
          <a:p>
            <a:endParaRPr lang="ar-JO" dirty="0"/>
          </a:p>
        </p:txBody>
      </p:sp>
    </p:spTree>
    <p:extLst>
      <p:ext uri="{BB962C8B-B14F-4D97-AF65-F5344CB8AC3E}">
        <p14:creationId xmlns:p14="http://schemas.microsoft.com/office/powerpoint/2010/main" val="494944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695" y="624110"/>
            <a:ext cx="9648918" cy="1280890"/>
          </a:xfrm>
        </p:spPr>
        <p:txBody>
          <a:bodyPr>
            <a:normAutofit/>
          </a:bodyPr>
          <a:lstStyle/>
          <a:p>
            <a:r>
              <a:rPr lang="en-US" sz="5400" b="1" dirty="0">
                <a:solidFill>
                  <a:srgbClr val="31B4E6">
                    <a:lumMod val="75000"/>
                  </a:srgbClr>
                </a:solidFill>
              </a:rPr>
              <a:t>Plummer Vinson syndrome</a:t>
            </a:r>
            <a:endParaRPr lang="ar-JO" dirty="0"/>
          </a:p>
        </p:txBody>
      </p:sp>
      <p:sp>
        <p:nvSpPr>
          <p:cNvPr id="3" name="Content Placeholder 2"/>
          <p:cNvSpPr>
            <a:spLocks noGrp="1"/>
          </p:cNvSpPr>
          <p:nvPr>
            <p:ph idx="1"/>
          </p:nvPr>
        </p:nvSpPr>
        <p:spPr>
          <a:xfrm>
            <a:off x="1383878" y="2049863"/>
            <a:ext cx="7433235" cy="4953001"/>
          </a:xfrm>
        </p:spPr>
        <p:txBody>
          <a:bodyPr/>
          <a:lstStyle/>
          <a:p>
            <a:pPr marL="0" indent="0" algn="l">
              <a:buNone/>
            </a:pPr>
            <a:r>
              <a:rPr lang="en-US" sz="4800" b="1" dirty="0">
                <a:solidFill>
                  <a:schemeClr val="tx2">
                    <a:lumMod val="75000"/>
                  </a:schemeClr>
                </a:solidFill>
                <a:latin typeface="Cambria" panose="02040503050406030204" pitchFamily="18" charset="0"/>
                <a:ea typeface="Cambria" panose="02040503050406030204" pitchFamily="18" charset="0"/>
              </a:rPr>
              <a:t>Investigation:</a:t>
            </a:r>
          </a:p>
          <a:p>
            <a:pPr marL="0" indent="0" algn="l">
              <a:buNone/>
            </a:pPr>
            <a:r>
              <a:rPr lang="en-US" dirty="0"/>
              <a:t>1- </a:t>
            </a:r>
            <a:r>
              <a:rPr lang="en-US" sz="2400" b="1" dirty="0">
                <a:solidFill>
                  <a:schemeClr val="tx2">
                    <a:lumMod val="75000"/>
                  </a:schemeClr>
                </a:solidFill>
                <a:latin typeface="Cambria" panose="02040503050406030204" pitchFamily="18" charset="0"/>
                <a:ea typeface="Cambria" panose="02040503050406030204" pitchFamily="18" charset="0"/>
              </a:rPr>
              <a:t>complete blood cell (CBC) counts</a:t>
            </a:r>
            <a:r>
              <a:rPr lang="en-US" sz="2000" dirty="0">
                <a:latin typeface="Cambria" panose="02040503050406030204" pitchFamily="18" charset="0"/>
                <a:ea typeface="Cambria" panose="02040503050406030204" pitchFamily="18" charset="0"/>
              </a:rPr>
              <a:t>: decrease value of hemoglobin,hematocrit,mean corpuscular volume</a:t>
            </a:r>
          </a:p>
          <a:p>
            <a:pPr marL="0" indent="0" algn="l">
              <a:buNone/>
            </a:pPr>
            <a:r>
              <a:rPr lang="en-US" sz="2000" b="1" dirty="0">
                <a:latin typeface="Cambria" panose="02040503050406030204" pitchFamily="18" charset="0"/>
                <a:ea typeface="Cambria" panose="02040503050406030204" pitchFamily="18" charset="0"/>
              </a:rPr>
              <a:t>2-Peripheral blood smear</a:t>
            </a:r>
            <a:r>
              <a:rPr lang="en-US" sz="2000" dirty="0">
                <a:latin typeface="Cambria" panose="02040503050406030204" pitchFamily="18" charset="0"/>
                <a:ea typeface="Cambria" panose="02040503050406030204" pitchFamily="18" charset="0"/>
              </a:rPr>
              <a:t>: microcytic hypochromic anemia</a:t>
            </a:r>
          </a:p>
          <a:p>
            <a:pPr marL="0" indent="0" algn="l">
              <a:buNone/>
            </a:pPr>
            <a:r>
              <a:rPr lang="en-US" sz="2000" dirty="0">
                <a:latin typeface="Cambria" panose="02040503050406030204" pitchFamily="18" charset="0"/>
                <a:ea typeface="Cambria" panose="02040503050406030204" pitchFamily="18" charset="0"/>
              </a:rPr>
              <a:t>Decrease value of iron and ferritin</a:t>
            </a:r>
          </a:p>
          <a:p>
            <a:pPr marL="0" indent="0" algn="l">
              <a:buNone/>
            </a:pPr>
            <a:r>
              <a:rPr lang="en-US" sz="4800" b="1" dirty="0">
                <a:solidFill>
                  <a:schemeClr val="tx2">
                    <a:lumMod val="75000"/>
                  </a:schemeClr>
                </a:solidFill>
                <a:latin typeface="Cambria" panose="02040503050406030204" pitchFamily="18" charset="0"/>
                <a:ea typeface="Cambria" panose="02040503050406030204" pitchFamily="18" charset="0"/>
              </a:rPr>
              <a:t>Imaging studies:</a:t>
            </a:r>
          </a:p>
          <a:p>
            <a:pPr marL="0" indent="0" algn="l">
              <a:buNone/>
            </a:pPr>
            <a:r>
              <a:rPr lang="en-US" sz="2400" b="1" dirty="0">
                <a:latin typeface="Cambria" panose="02040503050406030204" pitchFamily="18" charset="0"/>
                <a:ea typeface="Cambria" panose="02040503050406030204" pitchFamily="18" charset="0"/>
              </a:rPr>
              <a:t>Barium swallow:</a:t>
            </a:r>
            <a:r>
              <a:rPr lang="en-US" sz="2000" dirty="0">
                <a:solidFill>
                  <a:srgbClr val="2A2A2A"/>
                </a:solidFill>
                <a:latin typeface="Cambria" panose="02040503050406030204" pitchFamily="18" charset="0"/>
                <a:ea typeface="Cambria" panose="02040503050406030204" pitchFamily="18" charset="0"/>
              </a:rPr>
              <a:t> it</a:t>
            </a:r>
            <a:r>
              <a:rPr lang="en-US" sz="2400" b="1" dirty="0">
                <a:latin typeface="Cambria" panose="02040503050406030204" pitchFamily="18" charset="0"/>
                <a:ea typeface="Cambria" panose="02040503050406030204" pitchFamily="18" charset="0"/>
              </a:rPr>
              <a:t> </a:t>
            </a:r>
            <a:r>
              <a:rPr lang="en-US" sz="2000" dirty="0">
                <a:solidFill>
                  <a:srgbClr val="2A2A2A"/>
                </a:solidFill>
                <a:latin typeface="Cambria" panose="02040503050406030204" pitchFamily="18" charset="0"/>
                <a:ea typeface="Cambria" panose="02040503050406030204" pitchFamily="18" charset="0"/>
              </a:rPr>
              <a:t>may detect the web,</a:t>
            </a:r>
          </a:p>
          <a:p>
            <a:pPr marL="0" indent="0" algn="l">
              <a:buNone/>
            </a:pPr>
            <a:r>
              <a:rPr lang="en-US" sz="2000" dirty="0">
                <a:solidFill>
                  <a:srgbClr val="2A2A2A"/>
                </a:solidFill>
                <a:latin typeface="Cambria" panose="02040503050406030204" pitchFamily="18" charset="0"/>
                <a:ea typeface="Cambria" panose="02040503050406030204" pitchFamily="18" charset="0"/>
              </a:rPr>
              <a:t> which characteristically appears as a thin projection of the postcricoid,  anterior esophageal wall</a:t>
            </a:r>
            <a:endParaRPr lang="ar-JO" sz="2000" dirty="0">
              <a:solidFill>
                <a:srgbClr val="2A2A2A"/>
              </a:solidFill>
              <a:latin typeface="Cambria" panose="02040503050406030204" pitchFamily="18" charset="0"/>
              <a:ea typeface="Cambria" panose="02040503050406030204" pitchFamily="18" charset="0"/>
            </a:endParaRPr>
          </a:p>
          <a:p>
            <a:pPr marL="0" indent="0" algn="l">
              <a:buNone/>
            </a:pPr>
            <a:endParaRPr lang="en-US" dirty="0"/>
          </a:p>
        </p:txBody>
      </p:sp>
      <p:pic>
        <p:nvPicPr>
          <p:cNvPr id="4" name="Picture 3"/>
          <p:cNvPicPr>
            <a:picLocks noChangeAspect="1"/>
          </p:cNvPicPr>
          <p:nvPr/>
        </p:nvPicPr>
        <p:blipFill>
          <a:blip r:embed="rId2"/>
          <a:stretch>
            <a:fillRect/>
          </a:stretch>
        </p:blipFill>
        <p:spPr>
          <a:xfrm>
            <a:off x="8526379" y="2049863"/>
            <a:ext cx="3162627" cy="4402192"/>
          </a:xfrm>
          <a:prstGeom prst="rect">
            <a:avLst/>
          </a:prstGeom>
        </p:spPr>
      </p:pic>
    </p:spTree>
    <p:extLst>
      <p:ext uri="{BB962C8B-B14F-4D97-AF65-F5344CB8AC3E}">
        <p14:creationId xmlns:p14="http://schemas.microsoft.com/office/powerpoint/2010/main" val="318258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690" y="462745"/>
            <a:ext cx="8911687" cy="1280890"/>
          </a:xfrm>
        </p:spPr>
        <p:txBody>
          <a:bodyPr>
            <a:normAutofit/>
          </a:bodyPr>
          <a:lstStyle/>
          <a:p>
            <a:r>
              <a:rPr lang="en-US" sz="5400" b="1" dirty="0">
                <a:solidFill>
                  <a:srgbClr val="31B4E6">
                    <a:lumMod val="75000"/>
                  </a:srgbClr>
                </a:solidFill>
              </a:rPr>
              <a:t>Plummer Vinson syndrome</a:t>
            </a:r>
            <a:endParaRPr lang="ar-JO" dirty="0"/>
          </a:p>
        </p:txBody>
      </p:sp>
      <p:sp>
        <p:nvSpPr>
          <p:cNvPr id="3" name="Content Placeholder 2"/>
          <p:cNvSpPr>
            <a:spLocks noGrp="1"/>
          </p:cNvSpPr>
          <p:nvPr>
            <p:ph idx="1"/>
          </p:nvPr>
        </p:nvSpPr>
        <p:spPr>
          <a:xfrm>
            <a:off x="754624" y="1694329"/>
            <a:ext cx="6025204" cy="4867835"/>
          </a:xfrm>
        </p:spPr>
        <p:txBody>
          <a:bodyPr>
            <a:normAutofit/>
          </a:bodyPr>
          <a:lstStyle/>
          <a:p>
            <a:pPr marL="0" indent="0" algn="l">
              <a:buNone/>
            </a:pPr>
            <a:r>
              <a:rPr lang="en-US" sz="3200" b="1" dirty="0">
                <a:solidFill>
                  <a:schemeClr val="tx2">
                    <a:lumMod val="75000"/>
                  </a:schemeClr>
                </a:solidFill>
                <a:latin typeface="Cambria" panose="02040503050406030204" pitchFamily="18" charset="0"/>
                <a:ea typeface="Cambria" panose="02040503050406030204" pitchFamily="18" charset="0"/>
              </a:rPr>
              <a:t>EGD</a:t>
            </a:r>
            <a:r>
              <a:rPr lang="en-US" sz="3200" b="1" dirty="0">
                <a:solidFill>
                  <a:srgbClr val="2A2A2A"/>
                </a:solidFill>
                <a:latin typeface="Cambria" panose="02040503050406030204" pitchFamily="18" charset="0"/>
                <a:ea typeface="Cambria" panose="02040503050406030204" pitchFamily="18" charset="0"/>
              </a:rPr>
              <a:t>:</a:t>
            </a:r>
          </a:p>
          <a:p>
            <a:pPr marL="0" indent="0" algn="l">
              <a:buNone/>
            </a:pPr>
            <a:r>
              <a:rPr lang="en-US" sz="2800" dirty="0">
                <a:solidFill>
                  <a:srgbClr val="2A2A2A"/>
                </a:solidFill>
                <a:latin typeface="Cambria" panose="02040503050406030204" pitchFamily="18" charset="0"/>
                <a:ea typeface="Cambria" panose="02040503050406030204" pitchFamily="18" charset="0"/>
              </a:rPr>
              <a:t>*If webbing is suspected, the endoscope should be advanced carefully.</a:t>
            </a:r>
          </a:p>
        </p:txBody>
      </p:sp>
      <p:pic>
        <p:nvPicPr>
          <p:cNvPr id="4" name="Picture 3"/>
          <p:cNvPicPr>
            <a:picLocks noChangeAspect="1"/>
          </p:cNvPicPr>
          <p:nvPr/>
        </p:nvPicPr>
        <p:blipFill>
          <a:blip r:embed="rId2"/>
          <a:stretch>
            <a:fillRect/>
          </a:stretch>
        </p:blipFill>
        <p:spPr>
          <a:xfrm>
            <a:off x="6981533" y="1527420"/>
            <a:ext cx="4835355" cy="4867835"/>
          </a:xfrm>
          <a:prstGeom prst="rect">
            <a:avLst/>
          </a:prstGeom>
        </p:spPr>
      </p:pic>
    </p:spTree>
    <p:extLst>
      <p:ext uri="{BB962C8B-B14F-4D97-AF65-F5344CB8AC3E}">
        <p14:creationId xmlns:p14="http://schemas.microsoft.com/office/powerpoint/2010/main" val="7859519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b="1" dirty="0">
                <a:solidFill>
                  <a:srgbClr val="31B4E6">
                    <a:lumMod val="75000"/>
                  </a:srgbClr>
                </a:solidFill>
              </a:rPr>
              <a:t>Plummer Vinson syndrome</a:t>
            </a:r>
            <a:endParaRPr lang="ar-JO" dirty="0"/>
          </a:p>
        </p:txBody>
      </p:sp>
      <p:sp>
        <p:nvSpPr>
          <p:cNvPr id="3" name="Content Placeholder 2"/>
          <p:cNvSpPr>
            <a:spLocks noGrp="1"/>
          </p:cNvSpPr>
          <p:nvPr>
            <p:ph idx="1"/>
          </p:nvPr>
        </p:nvSpPr>
        <p:spPr>
          <a:xfrm>
            <a:off x="1513745" y="1824790"/>
            <a:ext cx="7157014" cy="4710952"/>
          </a:xfrm>
        </p:spPr>
        <p:txBody>
          <a:bodyPr>
            <a:normAutofit/>
          </a:bodyPr>
          <a:lstStyle/>
          <a:p>
            <a:pPr marL="0" indent="0" algn="l">
              <a:buNone/>
            </a:pPr>
            <a:r>
              <a:rPr lang="en-US" sz="3000" b="1" dirty="0">
                <a:solidFill>
                  <a:schemeClr val="tx2">
                    <a:lumMod val="75000"/>
                  </a:schemeClr>
                </a:solidFill>
                <a:latin typeface="Cambria" panose="02040503050406030204" pitchFamily="18" charset="0"/>
                <a:ea typeface="Cambria" panose="02040503050406030204" pitchFamily="18" charset="0"/>
              </a:rPr>
              <a:t>1- Mechanical dilation   </a:t>
            </a:r>
            <a:endParaRPr lang="ar-JO" sz="3000" b="1" dirty="0">
              <a:solidFill>
                <a:schemeClr val="tx2">
                  <a:lumMod val="75000"/>
                </a:schemeClr>
              </a:solidFill>
              <a:latin typeface="Cambria" panose="02040503050406030204" pitchFamily="18" charset="0"/>
              <a:ea typeface="Cambria" panose="02040503050406030204" pitchFamily="18" charset="0"/>
            </a:endParaRPr>
          </a:p>
          <a:p>
            <a:pPr marL="0" indent="0" algn="l">
              <a:buNone/>
            </a:pPr>
            <a:r>
              <a:rPr lang="en-US" sz="3000" b="1" dirty="0">
                <a:solidFill>
                  <a:schemeClr val="tx2">
                    <a:lumMod val="75000"/>
                  </a:schemeClr>
                </a:solidFill>
                <a:latin typeface="Cambria" panose="02040503050406030204" pitchFamily="18" charset="0"/>
                <a:ea typeface="Cambria" panose="02040503050406030204" pitchFamily="18" charset="0"/>
              </a:rPr>
              <a:t>2- Bougie(Savary dilator)</a:t>
            </a:r>
          </a:p>
          <a:p>
            <a:pPr marL="0" indent="0" algn="l">
              <a:buNone/>
            </a:pPr>
            <a:r>
              <a:rPr lang="en-US" sz="3000" b="1" dirty="0">
                <a:solidFill>
                  <a:schemeClr val="tx2">
                    <a:lumMod val="75000"/>
                  </a:schemeClr>
                </a:solidFill>
                <a:latin typeface="Cambria" panose="02040503050406030204" pitchFamily="18" charset="0"/>
                <a:ea typeface="Cambria" panose="02040503050406030204" pitchFamily="18" charset="0"/>
              </a:rPr>
              <a:t>3- YAG laser therapy</a:t>
            </a:r>
          </a:p>
          <a:p>
            <a:pPr marL="0" indent="0" algn="l">
              <a:buNone/>
            </a:pPr>
            <a:r>
              <a:rPr lang="en-US" sz="3000" b="1" dirty="0">
                <a:solidFill>
                  <a:schemeClr val="tx2">
                    <a:lumMod val="75000"/>
                  </a:schemeClr>
                </a:solidFill>
                <a:latin typeface="Cambria" panose="02040503050406030204" pitchFamily="18" charset="0"/>
                <a:ea typeface="Cambria" panose="02040503050406030204" pitchFamily="18" charset="0"/>
              </a:rPr>
              <a:t>4- Treat iron deficiency </a:t>
            </a:r>
          </a:p>
          <a:p>
            <a:pPr marL="0" indent="0" algn="l">
              <a:buNone/>
            </a:pPr>
            <a:endParaRPr lang="en-US" sz="2400" dirty="0">
              <a:solidFill>
                <a:srgbClr val="2A2A2A"/>
              </a:solidFill>
              <a:latin typeface="proxima_nova_rgregular"/>
            </a:endParaRPr>
          </a:p>
          <a:p>
            <a:pPr marL="0" indent="0" algn="l">
              <a:buNone/>
            </a:pPr>
            <a:endParaRPr lang="en-US" sz="2400" dirty="0">
              <a:solidFill>
                <a:srgbClr val="2A2A2A"/>
              </a:solidFill>
              <a:latin typeface="proxima_nova_ltsemibold"/>
            </a:endParaRPr>
          </a:p>
          <a:p>
            <a:endParaRPr lang="ar-JO" dirty="0"/>
          </a:p>
        </p:txBody>
      </p:sp>
      <p:pic>
        <p:nvPicPr>
          <p:cNvPr id="5" name="Picture 4">
            <a:extLst>
              <a:ext uri="{FF2B5EF4-FFF2-40B4-BE49-F238E27FC236}">
                <a16:creationId xmlns="" xmlns:a16="http://schemas.microsoft.com/office/drawing/2014/main" id="{9D0117EC-3276-4996-9B96-0BBA89A532E7}"/>
              </a:ext>
            </a:extLst>
          </p:cNvPr>
          <p:cNvPicPr>
            <a:picLocks noChangeAspect="1"/>
          </p:cNvPicPr>
          <p:nvPr/>
        </p:nvPicPr>
        <p:blipFill>
          <a:blip r:embed="rId2"/>
          <a:stretch>
            <a:fillRect/>
          </a:stretch>
        </p:blipFill>
        <p:spPr>
          <a:xfrm>
            <a:off x="8563171" y="1905000"/>
            <a:ext cx="3495675" cy="4339389"/>
          </a:xfrm>
          <a:prstGeom prst="rect">
            <a:avLst/>
          </a:prstGeom>
        </p:spPr>
      </p:pic>
    </p:spTree>
    <p:extLst>
      <p:ext uri="{BB962C8B-B14F-4D97-AF65-F5344CB8AC3E}">
        <p14:creationId xmlns:p14="http://schemas.microsoft.com/office/powerpoint/2010/main" val="15399691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305170" y="1752323"/>
            <a:ext cx="6200861" cy="5105677"/>
          </a:xfrm>
        </p:spPr>
        <p:txBody>
          <a:bodyPr>
            <a:noAutofit/>
          </a:bodyPr>
          <a:lstStyle/>
          <a:p>
            <a:pPr algn="l" rtl="0"/>
            <a:r>
              <a:rPr lang="en-US" sz="2800" dirty="0">
                <a:latin typeface="Cambria" panose="02040503050406030204" pitchFamily="18" charset="0"/>
                <a:ea typeface="Cambria" panose="02040503050406030204" pitchFamily="18" charset="0"/>
              </a:rPr>
              <a:t>Schatzki ring is a benign, thin,</a:t>
            </a:r>
          </a:p>
          <a:p>
            <a:pPr algn="l" rtl="0">
              <a:buNone/>
            </a:pPr>
            <a:r>
              <a:rPr lang="en-US" sz="2800" dirty="0">
                <a:latin typeface="Cambria" panose="02040503050406030204" pitchFamily="18" charset="0"/>
                <a:ea typeface="Cambria" panose="02040503050406030204" pitchFamily="18" charset="0"/>
              </a:rPr>
              <a:t> circular mucosal and submucosal</a:t>
            </a:r>
          </a:p>
          <a:p>
            <a:pPr algn="l" rtl="0">
              <a:buNone/>
            </a:pPr>
            <a:r>
              <a:rPr lang="en-US" sz="2800" dirty="0">
                <a:latin typeface="Cambria" panose="02040503050406030204" pitchFamily="18" charset="0"/>
                <a:ea typeface="Cambria" panose="02040503050406030204" pitchFamily="18" charset="0"/>
              </a:rPr>
              <a:t> membrane seen at the</a:t>
            </a:r>
          </a:p>
          <a:p>
            <a:pPr algn="l" rtl="0">
              <a:buNone/>
            </a:pPr>
            <a:r>
              <a:rPr lang="en-US" sz="2800" dirty="0">
                <a:latin typeface="Cambria" panose="02040503050406030204" pitchFamily="18" charset="0"/>
                <a:ea typeface="Cambria" panose="02040503050406030204" pitchFamily="18" charset="0"/>
              </a:rPr>
              <a:t> lower esophagus.</a:t>
            </a:r>
          </a:p>
          <a:p>
            <a:pPr algn="l" rtl="0">
              <a:buNone/>
            </a:pPr>
            <a:r>
              <a:rPr lang="en-US" sz="2800" dirty="0">
                <a:latin typeface="Cambria" panose="02040503050406030204" pitchFamily="18" charset="0"/>
                <a:ea typeface="Cambria" panose="02040503050406030204" pitchFamily="18" charset="0"/>
              </a:rPr>
              <a:t> </a:t>
            </a:r>
            <a:endParaRPr lang="en-US" sz="2800" baseline="30000" dirty="0">
              <a:latin typeface="Cambria" panose="02040503050406030204" pitchFamily="18" charset="0"/>
              <a:ea typeface="Cambria" panose="02040503050406030204" pitchFamily="18" charset="0"/>
            </a:endParaRPr>
          </a:p>
          <a:p>
            <a:pPr marL="0" indent="0" algn="l">
              <a:buNone/>
            </a:pPr>
            <a:r>
              <a:rPr lang="en-US" sz="2800" dirty="0">
                <a:latin typeface="Cambria" panose="02040503050406030204" pitchFamily="18" charset="0"/>
                <a:ea typeface="Cambria" panose="02040503050406030204" pitchFamily="18" charset="0"/>
              </a:rPr>
              <a:t>Its located approximately 2cm above gastro esophageal junction </a:t>
            </a:r>
          </a:p>
        </p:txBody>
      </p:sp>
      <p:pic>
        <p:nvPicPr>
          <p:cNvPr id="4100" name="Picture 4"/>
          <p:cNvPicPr>
            <a:picLocks noChangeAspect="1" noChangeArrowheads="1"/>
          </p:cNvPicPr>
          <p:nvPr/>
        </p:nvPicPr>
        <p:blipFill>
          <a:blip r:embed="rId2"/>
          <a:srcRect/>
          <a:stretch>
            <a:fillRect/>
          </a:stretch>
        </p:blipFill>
        <p:spPr bwMode="auto">
          <a:xfrm>
            <a:off x="8128000" y="1752323"/>
            <a:ext cx="3860799" cy="4734446"/>
          </a:xfrm>
          <a:prstGeom prst="rect">
            <a:avLst/>
          </a:prstGeom>
          <a:noFill/>
          <a:ln w="9525">
            <a:noFill/>
            <a:miter lim="800000"/>
            <a:headEnd/>
            <a:tailEnd/>
          </a:ln>
          <a:effectLst/>
        </p:spPr>
      </p:pic>
      <p:sp>
        <p:nvSpPr>
          <p:cNvPr id="2" name="Rectangle 1"/>
          <p:cNvSpPr/>
          <p:nvPr/>
        </p:nvSpPr>
        <p:spPr>
          <a:xfrm>
            <a:off x="1929301" y="516377"/>
            <a:ext cx="5046894" cy="923330"/>
          </a:xfrm>
          <a:prstGeom prst="rect">
            <a:avLst/>
          </a:prstGeom>
        </p:spPr>
        <p:txBody>
          <a:bodyPr wrap="none">
            <a:spAutoFit/>
          </a:bodyPr>
          <a:lstStyle/>
          <a:p>
            <a:r>
              <a:rPr lang="en-US" sz="5400" b="1" dirty="0">
                <a:solidFill>
                  <a:schemeClr val="tx2"/>
                </a:solidFill>
                <a:latin typeface="Arial Black" panose="020B0A04020102020204" pitchFamily="34" charset="0"/>
              </a:rPr>
              <a:t>schatzki ring</a:t>
            </a:r>
            <a:endParaRPr lang="ar-JO" sz="5400" b="1" dirty="0">
              <a:solidFill>
                <a:schemeClr val="tx2"/>
              </a:solidFill>
              <a:latin typeface="Arial Black" panose="020B0A04020102020204" pitchFamily="34" charset="0"/>
            </a:endParaRPr>
          </a:p>
        </p:txBody>
      </p:sp>
    </p:spTree>
    <p:extLst>
      <p:ext uri="{BB962C8B-B14F-4D97-AF65-F5344CB8AC3E}">
        <p14:creationId xmlns:p14="http://schemas.microsoft.com/office/powerpoint/2010/main" val="961400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15731" y="760687"/>
            <a:ext cx="8911687" cy="1280890"/>
          </a:xfrm>
        </p:spPr>
        <p:txBody>
          <a:bodyPr>
            <a:normAutofit/>
          </a:bodyPr>
          <a:lstStyle/>
          <a:p>
            <a:r>
              <a:rPr lang="en-US" sz="4800" b="1" dirty="0">
                <a:solidFill>
                  <a:schemeClr val="tx2"/>
                </a:solidFill>
              </a:rPr>
              <a:t>Pathophysiology</a:t>
            </a:r>
            <a:endParaRPr lang="en-US" sz="4800" dirty="0">
              <a:solidFill>
                <a:schemeClr val="tx2"/>
              </a:solidFill>
            </a:endParaRPr>
          </a:p>
        </p:txBody>
      </p:sp>
      <p:sp>
        <p:nvSpPr>
          <p:cNvPr id="3" name="عنصر نائب للمحتوى 2"/>
          <p:cNvSpPr>
            <a:spLocks noGrp="1"/>
          </p:cNvSpPr>
          <p:nvPr>
            <p:ph idx="1"/>
          </p:nvPr>
        </p:nvSpPr>
        <p:spPr>
          <a:xfrm>
            <a:off x="1351722" y="2271011"/>
            <a:ext cx="11232406" cy="4414811"/>
          </a:xfrm>
        </p:spPr>
        <p:txBody>
          <a:bodyPr>
            <a:normAutofit/>
          </a:bodyPr>
          <a:lstStyle/>
          <a:p>
            <a:pPr algn="l" rtl="0"/>
            <a:r>
              <a:rPr lang="en-US" sz="3600" dirty="0">
                <a:latin typeface="Cambria" panose="02040503050406030204" pitchFamily="18" charset="0"/>
                <a:ea typeface="Cambria" panose="02040503050406030204" pitchFamily="18" charset="0"/>
              </a:rPr>
              <a:t>The pathogenesis is not clear but there are many hypotheses as :</a:t>
            </a:r>
          </a:p>
          <a:p>
            <a:pPr algn="l" rtl="0"/>
            <a:r>
              <a:rPr lang="en-US" sz="3600" dirty="0">
                <a:latin typeface="Cambria" panose="02040503050406030204" pitchFamily="18" charset="0"/>
                <a:ea typeface="Cambria" panose="02040503050406030204" pitchFamily="18" charset="0"/>
              </a:rPr>
              <a:t>The ring is congenital in origin </a:t>
            </a:r>
          </a:p>
          <a:p>
            <a:pPr algn="l" rtl="0"/>
            <a:r>
              <a:rPr lang="en-US" sz="3600" dirty="0">
                <a:latin typeface="Cambria" panose="02040503050406030204" pitchFamily="18" charset="0"/>
                <a:ea typeface="Cambria" panose="02040503050406030204" pitchFamily="18" charset="0"/>
              </a:rPr>
              <a:t>The ring is a complication of gastroesophageal reflux disease or pill induced esophagitis </a:t>
            </a:r>
          </a:p>
        </p:txBody>
      </p:sp>
    </p:spTree>
    <p:extLst>
      <p:ext uri="{BB962C8B-B14F-4D97-AF65-F5344CB8AC3E}">
        <p14:creationId xmlns:p14="http://schemas.microsoft.com/office/powerpoint/2010/main" val="803660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88372" y="636989"/>
            <a:ext cx="9160099" cy="1280890"/>
          </a:xfrm>
        </p:spPr>
        <p:txBody>
          <a:bodyPr>
            <a:normAutofit fontScale="90000"/>
          </a:bodyPr>
          <a:lstStyle/>
          <a:p>
            <a:r>
              <a:rPr lang="en-US" sz="5400" b="1" dirty="0">
                <a:solidFill>
                  <a:schemeClr val="tx2"/>
                </a:solidFill>
              </a:rPr>
              <a:t>Management &amp; Investigation </a:t>
            </a:r>
          </a:p>
        </p:txBody>
      </p:sp>
      <p:sp>
        <p:nvSpPr>
          <p:cNvPr id="3" name="عنصر نائب للمحتوى 2"/>
          <p:cNvSpPr>
            <a:spLocks noGrp="1"/>
          </p:cNvSpPr>
          <p:nvPr>
            <p:ph idx="1"/>
          </p:nvPr>
        </p:nvSpPr>
        <p:spPr>
          <a:xfrm>
            <a:off x="1833071" y="1605566"/>
            <a:ext cx="8915400" cy="3777622"/>
          </a:xfrm>
        </p:spPr>
        <p:txBody>
          <a:bodyPr>
            <a:noAutofit/>
          </a:bodyPr>
          <a:lstStyle/>
          <a:p>
            <a:pPr marL="0" indent="0" algn="l">
              <a:lnSpc>
                <a:spcPct val="150000"/>
              </a:lnSpc>
              <a:buNone/>
            </a:pPr>
            <a:r>
              <a:rPr lang="en-US" sz="3200" dirty="0">
                <a:solidFill>
                  <a:schemeClr val="tx1">
                    <a:lumMod val="95000"/>
                    <a:lumOff val="5000"/>
                  </a:schemeClr>
                </a:solidFill>
                <a:latin typeface="Cambria" panose="02040503050406030204" pitchFamily="18" charset="0"/>
                <a:ea typeface="Cambria" panose="02040503050406030204" pitchFamily="18" charset="0"/>
              </a:rPr>
              <a:t>-Treatment:</a:t>
            </a:r>
          </a:p>
          <a:p>
            <a:pPr marL="0" indent="0" algn="l">
              <a:lnSpc>
                <a:spcPct val="150000"/>
              </a:lnSpc>
              <a:buNone/>
            </a:pPr>
            <a:r>
              <a:rPr lang="en-US" sz="3200" dirty="0">
                <a:solidFill>
                  <a:schemeClr val="tx1">
                    <a:lumMod val="95000"/>
                    <a:lumOff val="5000"/>
                  </a:schemeClr>
                </a:solidFill>
                <a:latin typeface="Cambria" panose="02040503050406030204" pitchFamily="18" charset="0"/>
                <a:ea typeface="Cambria" panose="02040503050406030204" pitchFamily="18" charset="0"/>
              </a:rPr>
              <a:t>Balloon and bougie.</a:t>
            </a:r>
          </a:p>
          <a:p>
            <a:pPr marL="0" indent="0" algn="l">
              <a:lnSpc>
                <a:spcPct val="150000"/>
              </a:lnSpc>
              <a:buNone/>
            </a:pPr>
            <a:r>
              <a:rPr lang="en-US" sz="3200" dirty="0">
                <a:solidFill>
                  <a:schemeClr val="tx1">
                    <a:lumMod val="95000"/>
                    <a:lumOff val="5000"/>
                  </a:schemeClr>
                </a:solidFill>
                <a:latin typeface="Cambria" panose="02040503050406030204" pitchFamily="18" charset="0"/>
                <a:ea typeface="Cambria" panose="02040503050406030204" pitchFamily="18" charset="0"/>
              </a:rPr>
              <a:t>-Investigation:</a:t>
            </a:r>
          </a:p>
          <a:p>
            <a:pPr marL="0" indent="0" algn="l">
              <a:lnSpc>
                <a:spcPct val="150000"/>
              </a:lnSpc>
              <a:buNone/>
            </a:pPr>
            <a:r>
              <a:rPr lang="en-US" sz="3200" dirty="0">
                <a:latin typeface="Cambria" panose="02040503050406030204" pitchFamily="18" charset="0"/>
                <a:ea typeface="Cambria" panose="02040503050406030204" pitchFamily="18" charset="0"/>
              </a:rPr>
              <a:t>*dysphagia</a:t>
            </a:r>
          </a:p>
          <a:p>
            <a:pPr marL="0" indent="0" algn="l">
              <a:lnSpc>
                <a:spcPct val="150000"/>
              </a:lnSpc>
              <a:buNone/>
            </a:pPr>
            <a:r>
              <a:rPr lang="en-US" sz="3200" dirty="0">
                <a:latin typeface="Cambria" panose="02040503050406030204" pitchFamily="18" charset="0"/>
                <a:ea typeface="Cambria" panose="02040503050406030204" pitchFamily="18" charset="0"/>
              </a:rPr>
              <a:t>*upper esophageal webs</a:t>
            </a:r>
            <a:endParaRPr lang="en-US" sz="3200" dirty="0">
              <a:solidFill>
                <a:schemeClr val="tx1">
                  <a:lumMod val="95000"/>
                  <a:lumOff val="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151782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86178" y="785861"/>
            <a:ext cx="8911687" cy="1280890"/>
          </a:xfrm>
        </p:spPr>
        <p:txBody>
          <a:bodyPr>
            <a:normAutofit/>
          </a:bodyPr>
          <a:lstStyle/>
          <a:p>
            <a:r>
              <a:rPr lang="en-US" sz="4400" b="1" dirty="0">
                <a:solidFill>
                  <a:schemeClr val="tx2"/>
                </a:solidFill>
                <a:latin typeface="Cambria" panose="02040503050406030204" pitchFamily="18" charset="0"/>
                <a:ea typeface="Cambria" panose="02040503050406030204" pitchFamily="18" charset="0"/>
              </a:rPr>
              <a:t>Zenker diverticulum</a:t>
            </a:r>
          </a:p>
        </p:txBody>
      </p:sp>
      <p:sp>
        <p:nvSpPr>
          <p:cNvPr id="3" name="عنصر نائب للمحتوى 2"/>
          <p:cNvSpPr>
            <a:spLocks noGrp="1"/>
          </p:cNvSpPr>
          <p:nvPr>
            <p:ph idx="1"/>
          </p:nvPr>
        </p:nvSpPr>
        <p:spPr>
          <a:xfrm>
            <a:off x="871776" y="2066751"/>
            <a:ext cx="7133471" cy="3671696"/>
          </a:xfrm>
        </p:spPr>
        <p:txBody>
          <a:bodyPr>
            <a:noAutofit/>
          </a:bodyPr>
          <a:lstStyle/>
          <a:p>
            <a:pPr marL="0" indent="0" algn="l">
              <a:lnSpc>
                <a:spcPct val="150000"/>
              </a:lnSpc>
              <a:buNone/>
            </a:pPr>
            <a:r>
              <a:rPr lang="en-US" sz="2400" dirty="0">
                <a:solidFill>
                  <a:schemeClr val="tx1">
                    <a:lumMod val="95000"/>
                    <a:lumOff val="5000"/>
                  </a:schemeClr>
                </a:solidFill>
                <a:latin typeface="Cambria" panose="02040503050406030204" pitchFamily="18" charset="0"/>
                <a:ea typeface="Cambria" panose="02040503050406030204" pitchFamily="18" charset="0"/>
              </a:rPr>
              <a:t>A pulsion diverticulum of the hypopharynx, is a rare lesion that occurs in elderly populations. The pathologic process in </a:t>
            </a:r>
            <a:r>
              <a:rPr lang="en-US" sz="2400" dirty="0" err="1">
                <a:solidFill>
                  <a:schemeClr val="tx1">
                    <a:lumMod val="95000"/>
                    <a:lumOff val="5000"/>
                  </a:schemeClr>
                </a:solidFill>
                <a:latin typeface="Cambria" panose="02040503050406030204" pitchFamily="18" charset="0"/>
                <a:ea typeface="Cambria" panose="02040503050406030204" pitchFamily="18" charset="0"/>
              </a:rPr>
              <a:t>Zenker</a:t>
            </a:r>
            <a:r>
              <a:rPr lang="en-US" sz="2400" dirty="0">
                <a:solidFill>
                  <a:schemeClr val="tx1">
                    <a:lumMod val="95000"/>
                    <a:lumOff val="5000"/>
                  </a:schemeClr>
                </a:solidFill>
                <a:latin typeface="Cambria" panose="02040503050406030204" pitchFamily="18" charset="0"/>
                <a:ea typeface="Cambria" panose="02040503050406030204" pitchFamily="18" charset="0"/>
              </a:rPr>
              <a:t> diverticulum involves herniation of the esophageal mucosa posteriorly between the cricopharyngeal (CP) muscle and the inferior pharyngeal constrictor muscles. </a:t>
            </a:r>
          </a:p>
          <a:p>
            <a:pPr marL="0" indent="0" algn="l">
              <a:lnSpc>
                <a:spcPct val="150000"/>
              </a:lnSpc>
              <a:buNone/>
            </a:pPr>
            <a:endParaRPr lang="en-US" sz="2800" dirty="0">
              <a:solidFill>
                <a:schemeClr val="tx1">
                  <a:lumMod val="95000"/>
                  <a:lumOff val="5000"/>
                </a:schemeClr>
              </a:solidFill>
              <a:latin typeface="Cambria" panose="02040503050406030204" pitchFamily="18" charset="0"/>
              <a:ea typeface="Cambria" panose="02040503050406030204" pitchFamily="18" charset="0"/>
            </a:endParaRPr>
          </a:p>
        </p:txBody>
      </p:sp>
      <p:pic>
        <p:nvPicPr>
          <p:cNvPr id="4" name="Picture 2"/>
          <p:cNvPicPr>
            <a:picLocks noChangeAspect="1" noChangeArrowheads="1"/>
          </p:cNvPicPr>
          <p:nvPr/>
        </p:nvPicPr>
        <p:blipFill>
          <a:blip r:embed="rId2"/>
          <a:srcRect/>
          <a:stretch>
            <a:fillRect/>
          </a:stretch>
        </p:blipFill>
        <p:spPr bwMode="auto">
          <a:xfrm>
            <a:off x="8446655" y="973122"/>
            <a:ext cx="3454400" cy="5736386"/>
          </a:xfrm>
          <a:prstGeom prst="rect">
            <a:avLst/>
          </a:prstGeom>
          <a:noFill/>
          <a:ln w="9525">
            <a:noFill/>
            <a:miter lim="800000"/>
            <a:headEnd/>
            <a:tailEnd/>
          </a:ln>
          <a:effectLst/>
        </p:spPr>
      </p:pic>
    </p:spTree>
    <p:extLst>
      <p:ext uri="{BB962C8B-B14F-4D97-AF65-F5344CB8AC3E}">
        <p14:creationId xmlns:p14="http://schemas.microsoft.com/office/powerpoint/2010/main" val="491214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645" y="795797"/>
            <a:ext cx="6777817" cy="646331"/>
          </a:xfrm>
          <a:prstGeom prst="rect">
            <a:avLst/>
          </a:prstGeom>
        </p:spPr>
        <p:txBody>
          <a:bodyPr wrap="none">
            <a:spAutoFit/>
          </a:bodyPr>
          <a:lstStyle/>
          <a:p>
            <a:pPr marL="514350" indent="-514350">
              <a:buFont typeface="+mj-lt"/>
              <a:buAutoNum type="arabicPeriod"/>
            </a:pPr>
            <a:r>
              <a:rPr lang="en-GB" sz="3600" dirty="0">
                <a:solidFill>
                  <a:schemeClr val="tx1">
                    <a:lumMod val="95000"/>
                    <a:lumOff val="5000"/>
                  </a:schemeClr>
                </a:solidFill>
                <a:effectLst>
                  <a:outerShdw blurRad="38100" dist="38100" dir="2700000" algn="tl">
                    <a:srgbClr val="000000">
                      <a:alpha val="43137"/>
                    </a:srgbClr>
                  </a:outerShdw>
                </a:effectLst>
              </a:rPr>
              <a:t>Oropharyngeal dysphagia </a:t>
            </a:r>
            <a:endParaRPr lang="ar-JO" sz="3600" dirty="0">
              <a:solidFill>
                <a:schemeClr val="tx1">
                  <a:lumMod val="95000"/>
                  <a:lumOff val="5000"/>
                </a:schemeClr>
              </a:solidFill>
            </a:endParaRPr>
          </a:p>
        </p:txBody>
      </p:sp>
      <p:sp>
        <p:nvSpPr>
          <p:cNvPr id="6" name="TextBox 5"/>
          <p:cNvSpPr txBox="1"/>
          <p:nvPr/>
        </p:nvSpPr>
        <p:spPr>
          <a:xfrm>
            <a:off x="2221605" y="1724475"/>
            <a:ext cx="7482626" cy="800219"/>
          </a:xfrm>
          <a:prstGeom prst="rect">
            <a:avLst/>
          </a:prstGeom>
          <a:noFill/>
        </p:spPr>
        <p:txBody>
          <a:bodyPr wrap="square" rtlCol="1">
            <a:spAutoFit/>
          </a:bodyPr>
          <a:lstStyle/>
          <a:p>
            <a:pPr marL="342900" indent="-342900">
              <a:buFont typeface="+mj-lt"/>
              <a:buAutoNum type="alphaUcPeriod"/>
            </a:pPr>
            <a:r>
              <a:rPr lang="en-US" sz="2800" b="1" dirty="0">
                <a:latin typeface="Arial Rounded MT Bold" panose="020F0704030504030204" pitchFamily="34" charset="0"/>
                <a:cs typeface="Arial" panose="020B0604020202020204" pitchFamily="34" charset="0"/>
              </a:rPr>
              <a:t>Neuromuscular:</a:t>
            </a:r>
          </a:p>
          <a:p>
            <a:pPr marL="342900" indent="-342900">
              <a:buFont typeface="+mj-lt"/>
              <a:buAutoNum type="alphaUcPeriod"/>
            </a:pPr>
            <a:endParaRPr lang="ar-JO" dirty="0"/>
          </a:p>
        </p:txBody>
      </p:sp>
      <p:sp>
        <p:nvSpPr>
          <p:cNvPr id="7" name="TextBox 6"/>
          <p:cNvSpPr txBox="1"/>
          <p:nvPr/>
        </p:nvSpPr>
        <p:spPr>
          <a:xfrm>
            <a:off x="2629692" y="2232307"/>
            <a:ext cx="6130344" cy="1938992"/>
          </a:xfrm>
          <a:prstGeom prst="rect">
            <a:avLst/>
          </a:prstGeom>
          <a:noFill/>
        </p:spPr>
        <p:txBody>
          <a:bodyPr wrap="square" rtlCol="1">
            <a:spAutoFit/>
          </a:bodyPr>
          <a:lstStyle/>
          <a:p>
            <a:pPr marL="285750" indent="-285750">
              <a:buFont typeface="Arial" panose="020B0604020202020204" pitchFamily="34" charset="0"/>
              <a:buChar char="•"/>
            </a:pPr>
            <a:r>
              <a:rPr lang="en-US" sz="2000" dirty="0"/>
              <a:t>CVA</a:t>
            </a:r>
          </a:p>
          <a:p>
            <a:pPr marL="285750" indent="-285750">
              <a:buFont typeface="Arial" panose="020B0604020202020204" pitchFamily="34" charset="0"/>
              <a:buChar char="•"/>
            </a:pPr>
            <a:r>
              <a:rPr lang="en-US" sz="2000" dirty="0"/>
              <a:t>MI</a:t>
            </a:r>
          </a:p>
          <a:p>
            <a:pPr marL="285750" indent="-285750">
              <a:buFont typeface="Arial" panose="020B0604020202020204" pitchFamily="34" charset="0"/>
              <a:buChar char="•"/>
            </a:pPr>
            <a:r>
              <a:rPr lang="en-US" sz="2000" dirty="0"/>
              <a:t>Myasthenia gravis</a:t>
            </a:r>
          </a:p>
          <a:p>
            <a:pPr marL="285750" indent="-285750">
              <a:buFont typeface="Arial" panose="020B0604020202020204" pitchFamily="34" charset="0"/>
              <a:buChar char="•"/>
            </a:pPr>
            <a:r>
              <a:rPr lang="en-US" sz="2000" dirty="0"/>
              <a:t>Poliomyelitis </a:t>
            </a:r>
          </a:p>
          <a:p>
            <a:pPr marL="285750" indent="-285750">
              <a:buFont typeface="Arial" panose="020B0604020202020204" pitchFamily="34" charset="0"/>
              <a:buChar char="•"/>
            </a:pPr>
            <a:r>
              <a:rPr lang="en-US" sz="2000" dirty="0"/>
              <a:t>Primary myositis </a:t>
            </a:r>
          </a:p>
          <a:p>
            <a:pPr marL="285750" indent="-285750">
              <a:buFont typeface="Arial" panose="020B0604020202020204" pitchFamily="34" charset="0"/>
              <a:buChar char="•"/>
            </a:pPr>
            <a:r>
              <a:rPr lang="en-US" sz="2000" dirty="0"/>
              <a:t>Oculopharengeal muscular dystrophy</a:t>
            </a:r>
            <a:endParaRPr lang="ar-JO" sz="2000" dirty="0"/>
          </a:p>
        </p:txBody>
      </p:sp>
      <p:sp>
        <p:nvSpPr>
          <p:cNvPr id="8" name="TextBox 7"/>
          <p:cNvSpPr txBox="1"/>
          <p:nvPr/>
        </p:nvSpPr>
        <p:spPr>
          <a:xfrm>
            <a:off x="2221605" y="4249169"/>
            <a:ext cx="6538431" cy="523220"/>
          </a:xfrm>
          <a:prstGeom prst="rect">
            <a:avLst/>
          </a:prstGeom>
          <a:noFill/>
        </p:spPr>
        <p:txBody>
          <a:bodyPr wrap="square" rtlCol="1">
            <a:spAutoFit/>
          </a:bodyPr>
          <a:lstStyle/>
          <a:p>
            <a:pPr marL="342900" indent="-342900">
              <a:buFont typeface="+mj-lt"/>
              <a:buAutoNum type="alphaUcPeriod" startAt="2"/>
            </a:pPr>
            <a:r>
              <a:rPr lang="en-US" sz="2800" b="1" dirty="0">
                <a:latin typeface="Arial Rounded MT Bold" panose="020F0704030504030204" pitchFamily="34" charset="0"/>
              </a:rPr>
              <a:t>Mechanical or obstructive lesions :</a:t>
            </a:r>
            <a:endParaRPr lang="ar-JO" sz="2800" b="1" dirty="0">
              <a:latin typeface="Arial Rounded MT Bold" panose="020F0704030504030204" pitchFamily="34" charset="0"/>
            </a:endParaRPr>
          </a:p>
        </p:txBody>
      </p:sp>
      <p:sp>
        <p:nvSpPr>
          <p:cNvPr id="9" name="TextBox 8"/>
          <p:cNvSpPr txBox="1"/>
          <p:nvPr/>
        </p:nvSpPr>
        <p:spPr>
          <a:xfrm>
            <a:off x="2735127" y="4696633"/>
            <a:ext cx="7155848" cy="1631216"/>
          </a:xfrm>
          <a:prstGeom prst="rect">
            <a:avLst/>
          </a:prstGeom>
          <a:noFill/>
        </p:spPr>
        <p:txBody>
          <a:bodyPr wrap="square" rtlCol="1">
            <a:spAutoFit/>
          </a:bodyPr>
          <a:lstStyle/>
          <a:p>
            <a:pPr marL="285750" indent="-285750">
              <a:buFont typeface="Arial" panose="020B0604020202020204" pitchFamily="34" charset="0"/>
              <a:buChar char="•"/>
            </a:pPr>
            <a:r>
              <a:rPr lang="en-US" sz="2000" dirty="0"/>
              <a:t>Inflammatory(pharyngitis , abscess)</a:t>
            </a:r>
          </a:p>
          <a:p>
            <a:pPr marL="285750" indent="-285750">
              <a:buFont typeface="Arial" panose="020B0604020202020204" pitchFamily="34" charset="0"/>
              <a:buChar char="•"/>
            </a:pPr>
            <a:r>
              <a:rPr lang="en-US" sz="2000" dirty="0"/>
              <a:t>Neoplastic lesions </a:t>
            </a:r>
          </a:p>
          <a:p>
            <a:pPr marL="285750" indent="-285750">
              <a:buFont typeface="Arial" panose="020B0604020202020204" pitchFamily="34" charset="0"/>
              <a:buChar char="•"/>
            </a:pPr>
            <a:r>
              <a:rPr lang="en-US" sz="2000" dirty="0"/>
              <a:t>Plummer-</a:t>
            </a:r>
            <a:r>
              <a:rPr lang="en-US" sz="2000" dirty="0" err="1"/>
              <a:t>vinson</a:t>
            </a:r>
            <a:r>
              <a:rPr lang="en-US" sz="2000" dirty="0"/>
              <a:t> syndrome </a:t>
            </a:r>
          </a:p>
          <a:p>
            <a:pPr marL="285750" indent="-285750">
              <a:buFont typeface="Arial" panose="020B0604020202020204" pitchFamily="34" charset="0"/>
              <a:buChar char="•"/>
            </a:pPr>
            <a:r>
              <a:rPr lang="en-US" sz="2000" dirty="0"/>
              <a:t>Extrinsic compression (goiter , cervical osteophytes)</a:t>
            </a:r>
          </a:p>
          <a:p>
            <a:pPr marL="285750" indent="-285750">
              <a:buFont typeface="Arial" panose="020B0604020202020204" pitchFamily="34" charset="0"/>
              <a:buChar char="•"/>
            </a:pPr>
            <a:r>
              <a:rPr lang="en-US" sz="2000" dirty="0"/>
              <a:t>Disorder of upper esophageal sphincter.</a:t>
            </a:r>
            <a:endParaRPr lang="ar-JO" sz="20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4603" y="0"/>
            <a:ext cx="3537397" cy="2383402"/>
          </a:xfrm>
          <a:prstGeom prst="rect">
            <a:avLst/>
          </a:prstGeom>
        </p:spPr>
      </p:pic>
    </p:spTree>
    <p:extLst>
      <p:ext uri="{BB962C8B-B14F-4D97-AF65-F5344CB8AC3E}">
        <p14:creationId xmlns:p14="http://schemas.microsoft.com/office/powerpoint/2010/main" val="16353514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55798" y="662747"/>
            <a:ext cx="8911687" cy="1280890"/>
          </a:xfrm>
        </p:spPr>
        <p:txBody>
          <a:bodyPr>
            <a:normAutofit/>
          </a:bodyPr>
          <a:lstStyle/>
          <a:p>
            <a:r>
              <a:rPr lang="en-US" sz="5400" b="1" dirty="0">
                <a:solidFill>
                  <a:schemeClr val="tx2"/>
                </a:solidFill>
              </a:rPr>
              <a:t>Diagnosis </a:t>
            </a:r>
          </a:p>
        </p:txBody>
      </p:sp>
      <p:sp>
        <p:nvSpPr>
          <p:cNvPr id="3" name="عنصر نائب للمحتوى 2"/>
          <p:cNvSpPr>
            <a:spLocks noGrp="1"/>
          </p:cNvSpPr>
          <p:nvPr>
            <p:ph idx="1"/>
          </p:nvPr>
        </p:nvSpPr>
        <p:spPr>
          <a:xfrm>
            <a:off x="1284813" y="2153635"/>
            <a:ext cx="7702182" cy="3777622"/>
          </a:xfrm>
        </p:spPr>
        <p:txBody>
          <a:bodyPr>
            <a:normAutofit fontScale="92500" lnSpcReduction="20000"/>
          </a:bodyPr>
          <a:lstStyle/>
          <a:p>
            <a:pPr marL="0" indent="0" algn="l">
              <a:buNone/>
            </a:pPr>
            <a:r>
              <a:rPr lang="en-US" sz="2800" dirty="0">
                <a:solidFill>
                  <a:schemeClr val="tx1">
                    <a:lumMod val="95000"/>
                    <a:lumOff val="5000"/>
                  </a:schemeClr>
                </a:solidFill>
                <a:latin typeface="Cambria" panose="02040503050406030204" pitchFamily="18" charset="0"/>
                <a:ea typeface="Cambria" panose="02040503050406030204" pitchFamily="18" charset="0"/>
              </a:rPr>
              <a:t>Gold standard is Barium Swallow. </a:t>
            </a:r>
          </a:p>
          <a:p>
            <a:pPr marL="0" indent="0" algn="l">
              <a:buNone/>
            </a:pPr>
            <a:r>
              <a:rPr lang="en-US" sz="2800" b="1" dirty="0">
                <a:solidFill>
                  <a:schemeClr val="tx1">
                    <a:lumMod val="95000"/>
                    <a:lumOff val="5000"/>
                  </a:schemeClr>
                </a:solidFill>
                <a:latin typeface="Cambria" panose="02040503050406030204" pitchFamily="18" charset="0"/>
                <a:ea typeface="Cambria" panose="02040503050406030204" pitchFamily="18" charset="0"/>
              </a:rPr>
              <a:t>*Symptoms:</a:t>
            </a:r>
          </a:p>
          <a:p>
            <a:pPr marL="0" indent="0" algn="l">
              <a:buNone/>
            </a:pPr>
            <a:r>
              <a:rPr lang="en-US" sz="2800" dirty="0">
                <a:solidFill>
                  <a:schemeClr val="tx1">
                    <a:lumMod val="95000"/>
                    <a:lumOff val="5000"/>
                  </a:schemeClr>
                </a:solidFill>
                <a:latin typeface="Cambria" panose="02040503050406030204" pitchFamily="18" charset="0"/>
                <a:ea typeface="Cambria" panose="02040503050406030204" pitchFamily="18" charset="0"/>
              </a:rPr>
              <a:t>-Halitosis</a:t>
            </a:r>
          </a:p>
          <a:p>
            <a:pPr marL="0" indent="0" algn="l">
              <a:buNone/>
            </a:pPr>
            <a:r>
              <a:rPr lang="en-US" sz="2800" dirty="0">
                <a:solidFill>
                  <a:schemeClr val="tx1">
                    <a:lumMod val="95000"/>
                    <a:lumOff val="5000"/>
                  </a:schemeClr>
                </a:solidFill>
                <a:latin typeface="Cambria" panose="02040503050406030204" pitchFamily="18" charset="0"/>
                <a:ea typeface="Cambria" panose="02040503050406030204" pitchFamily="18" charset="0"/>
              </a:rPr>
              <a:t> -regurgitation</a:t>
            </a:r>
          </a:p>
          <a:p>
            <a:pPr marL="0" indent="0" algn="l">
              <a:buNone/>
            </a:pPr>
            <a:r>
              <a:rPr lang="en-US" sz="2800" dirty="0">
                <a:solidFill>
                  <a:schemeClr val="tx1">
                    <a:lumMod val="95000"/>
                    <a:lumOff val="5000"/>
                  </a:schemeClr>
                </a:solidFill>
                <a:latin typeface="Cambria" panose="02040503050406030204" pitchFamily="18" charset="0"/>
                <a:ea typeface="Cambria" panose="02040503050406030204" pitchFamily="18" charset="0"/>
              </a:rPr>
              <a:t> -aspiration</a:t>
            </a:r>
          </a:p>
          <a:p>
            <a:pPr marL="0" indent="0" algn="l">
              <a:buNone/>
            </a:pPr>
            <a:r>
              <a:rPr lang="en-US" sz="2800" dirty="0">
                <a:solidFill>
                  <a:schemeClr val="tx1">
                    <a:lumMod val="95000"/>
                    <a:lumOff val="5000"/>
                  </a:schemeClr>
                </a:solidFill>
                <a:latin typeface="Cambria" panose="02040503050406030204" pitchFamily="18" charset="0"/>
                <a:ea typeface="Cambria" panose="02040503050406030204" pitchFamily="18" charset="0"/>
              </a:rPr>
              <a:t>-Dysphagia</a:t>
            </a:r>
          </a:p>
          <a:p>
            <a:pPr marL="0" indent="0" algn="l">
              <a:buNone/>
            </a:pPr>
            <a:r>
              <a:rPr lang="en-US" sz="2800" b="1" dirty="0">
                <a:solidFill>
                  <a:schemeClr val="tx1">
                    <a:lumMod val="95000"/>
                    <a:lumOff val="5000"/>
                  </a:schemeClr>
                </a:solidFill>
                <a:latin typeface="Cambria" panose="02040503050406030204" pitchFamily="18" charset="0"/>
                <a:ea typeface="Cambria" panose="02040503050406030204" pitchFamily="18" charset="0"/>
              </a:rPr>
              <a:t>*Treatment:</a:t>
            </a:r>
          </a:p>
          <a:p>
            <a:pPr marL="0" indent="0" algn="l">
              <a:buNone/>
            </a:pPr>
            <a:r>
              <a:rPr lang="en-US" sz="2800" dirty="0">
                <a:solidFill>
                  <a:schemeClr val="tx1">
                    <a:lumMod val="95000"/>
                    <a:lumOff val="5000"/>
                  </a:schemeClr>
                </a:solidFill>
                <a:latin typeface="Cambria" panose="02040503050406030204" pitchFamily="18" charset="0"/>
                <a:ea typeface="Cambria" panose="02040503050406030204" pitchFamily="18" charset="0"/>
              </a:rPr>
              <a:t>-surgery</a:t>
            </a:r>
          </a:p>
        </p:txBody>
      </p:sp>
      <p:pic>
        <p:nvPicPr>
          <p:cNvPr id="4" name="Picture 2"/>
          <p:cNvPicPr>
            <a:picLocks noChangeAspect="1" noChangeArrowheads="1"/>
          </p:cNvPicPr>
          <p:nvPr/>
        </p:nvPicPr>
        <p:blipFill>
          <a:blip r:embed="rId2"/>
          <a:stretch>
            <a:fillRect/>
          </a:stretch>
        </p:blipFill>
        <p:spPr bwMode="auto">
          <a:xfrm>
            <a:off x="8640954" y="1490344"/>
            <a:ext cx="3254062" cy="4914363"/>
          </a:xfrm>
          <a:prstGeom prst="rect">
            <a:avLst/>
          </a:prstGeom>
          <a:noFill/>
          <a:ln w="9525">
            <a:noFill/>
            <a:miter lim="800000"/>
            <a:headEnd/>
            <a:tailEnd/>
          </a:ln>
          <a:effectLst/>
        </p:spPr>
      </p:pic>
    </p:spTree>
    <p:extLst>
      <p:ext uri="{BB962C8B-B14F-4D97-AF65-F5344CB8AC3E}">
        <p14:creationId xmlns:p14="http://schemas.microsoft.com/office/powerpoint/2010/main" val="13526353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914888" y="2095182"/>
            <a:ext cx="9761628" cy="4305837"/>
          </a:xfrm>
        </p:spPr>
        <p:txBody>
          <a:bodyPr>
            <a:normAutofit fontScale="92500"/>
          </a:bodyPr>
          <a:lstStyle/>
          <a:p>
            <a:pPr algn="l" rtl="0">
              <a:lnSpc>
                <a:spcPct val="150000"/>
              </a:lnSpc>
            </a:pPr>
            <a:r>
              <a:rPr lang="en-US" sz="2400" dirty="0">
                <a:solidFill>
                  <a:schemeClr val="tx1">
                    <a:lumMod val="95000"/>
                    <a:lumOff val="5000"/>
                  </a:schemeClr>
                </a:solidFill>
                <a:latin typeface="Cambria" panose="02040503050406030204" pitchFamily="18" charset="0"/>
                <a:ea typeface="Cambria" panose="02040503050406030204" pitchFamily="18" charset="0"/>
              </a:rPr>
              <a:t>Small lesions are satisfactorily treated with a </a:t>
            </a:r>
            <a:r>
              <a:rPr lang="en-US" sz="2400" dirty="0" err="1">
                <a:solidFill>
                  <a:schemeClr val="tx1">
                    <a:lumMod val="95000"/>
                    <a:lumOff val="5000"/>
                  </a:schemeClr>
                </a:solidFill>
                <a:latin typeface="Cambria" panose="02040503050406030204" pitchFamily="18" charset="0"/>
                <a:ea typeface="Cambria" panose="02040503050406030204" pitchFamily="18" charset="0"/>
              </a:rPr>
              <a:t>cricopharyngeus</a:t>
            </a:r>
            <a:r>
              <a:rPr lang="en-US" sz="2400" dirty="0">
                <a:solidFill>
                  <a:schemeClr val="tx1">
                    <a:lumMod val="95000"/>
                    <a:lumOff val="5000"/>
                  </a:schemeClr>
                </a:solidFill>
                <a:latin typeface="Cambria" panose="02040503050406030204" pitchFamily="18" charset="0"/>
                <a:ea typeface="Cambria" panose="02040503050406030204" pitchFamily="18" charset="0"/>
              </a:rPr>
              <a:t> (CP) myotomy.</a:t>
            </a:r>
          </a:p>
          <a:p>
            <a:pPr algn="l" rtl="0">
              <a:lnSpc>
                <a:spcPct val="150000"/>
              </a:lnSpc>
            </a:pPr>
            <a:r>
              <a:rPr lang="en-US" sz="2400" dirty="0">
                <a:solidFill>
                  <a:schemeClr val="tx1">
                    <a:lumMod val="95000"/>
                    <a:lumOff val="5000"/>
                  </a:schemeClr>
                </a:solidFill>
                <a:latin typeface="Cambria" panose="02040503050406030204" pitchFamily="18" charset="0"/>
                <a:ea typeface="Cambria" panose="02040503050406030204" pitchFamily="18" charset="0"/>
              </a:rPr>
              <a:t> Intermediate and large diverticula (i.e., 2-6 cm) are best managed with open diverticulectomy with CP myotomy.</a:t>
            </a:r>
          </a:p>
          <a:p>
            <a:pPr algn="l" rtl="0">
              <a:lnSpc>
                <a:spcPct val="150000"/>
              </a:lnSpc>
            </a:pPr>
            <a:r>
              <a:rPr lang="en-US" sz="2400" dirty="0">
                <a:solidFill>
                  <a:schemeClr val="tx1">
                    <a:lumMod val="95000"/>
                    <a:lumOff val="5000"/>
                  </a:schemeClr>
                </a:solidFill>
                <a:latin typeface="Cambria" panose="02040503050406030204" pitchFamily="18" charset="0"/>
                <a:ea typeface="Cambria" panose="02040503050406030204" pitchFamily="18" charset="0"/>
              </a:rPr>
              <a:t> Very large diverticula (i.e., &gt;6 cm) are best managed with excision with CP myotomy or a diverticulopexy with CP myotomy.</a:t>
            </a:r>
          </a:p>
          <a:p>
            <a:pPr algn="l" rtl="0">
              <a:lnSpc>
                <a:spcPct val="150000"/>
              </a:lnSpc>
            </a:pPr>
            <a:r>
              <a:rPr lang="en-US" sz="2400" dirty="0">
                <a:solidFill>
                  <a:schemeClr val="tx1">
                    <a:lumMod val="95000"/>
                    <a:lumOff val="5000"/>
                  </a:schemeClr>
                </a:solidFill>
                <a:latin typeface="Cambria" panose="02040503050406030204" pitchFamily="18" charset="0"/>
                <a:ea typeface="Cambria" panose="02040503050406030204" pitchFamily="18" charset="0"/>
              </a:rPr>
              <a:t>Most common etiology credits for smoking, chronic alcohol intake and GERD.</a:t>
            </a:r>
          </a:p>
        </p:txBody>
      </p:sp>
      <p:sp>
        <p:nvSpPr>
          <p:cNvPr id="4" name="Rectangle 3"/>
          <p:cNvSpPr/>
          <p:nvPr/>
        </p:nvSpPr>
        <p:spPr>
          <a:xfrm>
            <a:off x="2141457" y="617043"/>
            <a:ext cx="6766596" cy="923330"/>
          </a:xfrm>
          <a:prstGeom prst="rect">
            <a:avLst/>
          </a:prstGeom>
        </p:spPr>
        <p:txBody>
          <a:bodyPr wrap="none">
            <a:spAutoFit/>
          </a:bodyPr>
          <a:lstStyle/>
          <a:p>
            <a:r>
              <a:rPr lang="en-US" sz="5400" b="1" dirty="0">
                <a:solidFill>
                  <a:schemeClr val="tx2"/>
                </a:solidFill>
              </a:rPr>
              <a:t>Esophageal cancer</a:t>
            </a:r>
            <a:endParaRPr lang="ar-JO" sz="5400" b="1" dirty="0">
              <a:solidFill>
                <a:schemeClr val="tx2"/>
              </a:solidFill>
            </a:endParaRPr>
          </a:p>
        </p:txBody>
      </p:sp>
    </p:spTree>
    <p:extLst>
      <p:ext uri="{BB962C8B-B14F-4D97-AF65-F5344CB8AC3E}">
        <p14:creationId xmlns:p14="http://schemas.microsoft.com/office/powerpoint/2010/main" val="1094612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10651" y="304800"/>
            <a:ext cx="6589199" cy="1280890"/>
          </a:xfrm>
        </p:spPr>
        <p:txBody>
          <a:bodyPr>
            <a:normAutofit/>
          </a:bodyPr>
          <a:lstStyle/>
          <a:p>
            <a:r>
              <a:rPr lang="en-US" sz="5400" b="1" dirty="0">
                <a:solidFill>
                  <a:schemeClr val="tx2"/>
                </a:solidFill>
              </a:rPr>
              <a:t>Symptoms</a:t>
            </a:r>
          </a:p>
        </p:txBody>
      </p:sp>
      <p:sp>
        <p:nvSpPr>
          <p:cNvPr id="3" name="عنصر نائب للمحتوى 2"/>
          <p:cNvSpPr>
            <a:spLocks noGrp="1"/>
          </p:cNvSpPr>
          <p:nvPr>
            <p:ph idx="1"/>
          </p:nvPr>
        </p:nvSpPr>
        <p:spPr>
          <a:xfrm>
            <a:off x="2371452" y="1772426"/>
            <a:ext cx="8835810" cy="4385778"/>
          </a:xfrm>
        </p:spPr>
        <p:txBody>
          <a:bodyPr>
            <a:noAutofit/>
          </a:bodyPr>
          <a:lstStyle/>
          <a:p>
            <a:pPr algn="l" rtl="0"/>
            <a:r>
              <a:rPr lang="en-US" sz="1400" b="1" dirty="0">
                <a:solidFill>
                  <a:schemeClr val="tx1">
                    <a:lumMod val="85000"/>
                    <a:lumOff val="15000"/>
                  </a:schemeClr>
                </a:solidFill>
              </a:rPr>
              <a:t>Progressive dysphagia is most common</a:t>
            </a:r>
          </a:p>
          <a:p>
            <a:pPr algn="l" rtl="0"/>
            <a:r>
              <a:rPr lang="en-US" sz="1400" b="1" dirty="0">
                <a:solidFill>
                  <a:schemeClr val="tx1">
                    <a:lumMod val="85000"/>
                    <a:lumOff val="15000"/>
                  </a:schemeClr>
                </a:solidFill>
              </a:rPr>
              <a:t>Initially with meat, then soft foods and liquids</a:t>
            </a:r>
          </a:p>
          <a:p>
            <a:pPr algn="l" rtl="0"/>
            <a:r>
              <a:rPr lang="en-US" sz="1400" dirty="0">
                <a:solidFill>
                  <a:schemeClr val="tx1">
                    <a:lumMod val="85000"/>
                    <a:lumOff val="15000"/>
                  </a:schemeClr>
                </a:solidFill>
              </a:rPr>
              <a:t>Dysphagia present late only when more than 60% of the esophageal circumference is infiltrated with cancer. With tumors of the cardia, anorexia and weight loss usually precede the dysphagia</a:t>
            </a:r>
            <a:endParaRPr lang="en-US" sz="1400" b="1" dirty="0">
              <a:solidFill>
                <a:schemeClr val="tx1">
                  <a:lumMod val="85000"/>
                  <a:lumOff val="15000"/>
                </a:schemeClr>
              </a:solidFill>
            </a:endParaRPr>
          </a:p>
          <a:p>
            <a:pPr algn="l" rtl="0"/>
            <a:r>
              <a:rPr lang="en-US" sz="1400" b="1" dirty="0">
                <a:solidFill>
                  <a:schemeClr val="tx1">
                    <a:lumMod val="85000"/>
                    <a:lumOff val="15000"/>
                  </a:schemeClr>
                </a:solidFill>
              </a:rPr>
              <a:t>- Pain develops late</a:t>
            </a:r>
          </a:p>
          <a:p>
            <a:pPr algn="l" rtl="0"/>
            <a:r>
              <a:rPr lang="en-US" sz="1400" b="1" dirty="0">
                <a:solidFill>
                  <a:schemeClr val="tx1">
                    <a:lumMod val="85000"/>
                    <a:lumOff val="15000"/>
                  </a:schemeClr>
                </a:solidFill>
              </a:rPr>
              <a:t>Substernal, epigastric, or back area Increases with swallowing</a:t>
            </a:r>
          </a:p>
          <a:p>
            <a:pPr algn="l" rtl="0"/>
            <a:r>
              <a:rPr lang="en-US" sz="1400" b="1" dirty="0">
                <a:solidFill>
                  <a:schemeClr val="tx1">
                    <a:lumMod val="85000"/>
                    <a:lumOff val="15000"/>
                  </a:schemeClr>
                </a:solidFill>
              </a:rPr>
              <a:t>asymptomatic</a:t>
            </a:r>
            <a:r>
              <a:rPr lang="en-US" sz="1400" dirty="0">
                <a:solidFill>
                  <a:schemeClr val="tx1">
                    <a:lumMod val="85000"/>
                    <a:lumOff val="15000"/>
                  </a:schemeClr>
                </a:solidFill>
              </a:rPr>
              <a:t> </a:t>
            </a:r>
          </a:p>
          <a:p>
            <a:pPr algn="l" rtl="0"/>
            <a:r>
              <a:rPr lang="en-US" sz="1400" b="1" dirty="0">
                <a:solidFill>
                  <a:schemeClr val="tx1">
                    <a:lumMod val="85000"/>
                    <a:lumOff val="15000"/>
                  </a:schemeClr>
                </a:solidFill>
              </a:rPr>
              <a:t>nonspecific upper GI symptoms </a:t>
            </a:r>
          </a:p>
          <a:p>
            <a:pPr algn="l" rtl="0"/>
            <a:r>
              <a:rPr lang="en-US" sz="1400" b="1" dirty="0">
                <a:solidFill>
                  <a:schemeClr val="tx1">
                    <a:lumMod val="85000"/>
                    <a:lumOff val="15000"/>
                  </a:schemeClr>
                </a:solidFill>
              </a:rPr>
              <a:t>stridor, tracheoesophageal fistula </a:t>
            </a:r>
            <a:r>
              <a:rPr lang="en-US" sz="1400" dirty="0">
                <a:solidFill>
                  <a:schemeClr val="tx1">
                    <a:lumMod val="85000"/>
                    <a:lumOff val="15000"/>
                  </a:schemeClr>
                </a:solidFill>
              </a:rPr>
              <a:t>and </a:t>
            </a:r>
            <a:r>
              <a:rPr lang="en-US" sz="1400" b="1" dirty="0">
                <a:solidFill>
                  <a:schemeClr val="tx1">
                    <a:lumMod val="85000"/>
                    <a:lumOff val="15000"/>
                  </a:schemeClr>
                </a:solidFill>
              </a:rPr>
              <a:t>coughing</a:t>
            </a:r>
            <a:r>
              <a:rPr lang="en-US" sz="1400" dirty="0">
                <a:solidFill>
                  <a:schemeClr val="tx1">
                    <a:lumMod val="85000"/>
                    <a:lumOff val="15000"/>
                  </a:schemeClr>
                </a:solidFill>
              </a:rPr>
              <a:t>, </a:t>
            </a:r>
            <a:r>
              <a:rPr lang="en-US" sz="1400" b="1" dirty="0">
                <a:solidFill>
                  <a:schemeClr val="tx1">
                    <a:lumMod val="85000"/>
                    <a:lumOff val="15000"/>
                  </a:schemeClr>
                </a:solidFill>
              </a:rPr>
              <a:t>choking</a:t>
            </a:r>
            <a:r>
              <a:rPr lang="en-US" sz="1400" dirty="0">
                <a:solidFill>
                  <a:schemeClr val="tx1">
                    <a:lumMod val="85000"/>
                    <a:lumOff val="15000"/>
                  </a:schemeClr>
                </a:solidFill>
              </a:rPr>
              <a:t>, and </a:t>
            </a:r>
            <a:r>
              <a:rPr lang="en-US" sz="1400" b="1" dirty="0">
                <a:solidFill>
                  <a:schemeClr val="tx1">
                    <a:lumMod val="85000"/>
                    <a:lumOff val="15000"/>
                  </a:schemeClr>
                </a:solidFill>
              </a:rPr>
              <a:t>aspiration pneumonia</a:t>
            </a:r>
            <a:r>
              <a:rPr lang="en-US" sz="1400" dirty="0">
                <a:solidFill>
                  <a:schemeClr val="tx1">
                    <a:lumMod val="85000"/>
                    <a:lumOff val="15000"/>
                  </a:schemeClr>
                </a:solidFill>
              </a:rPr>
              <a:t> :Extension of the primary tumor into the tracheobronchial tree </a:t>
            </a:r>
          </a:p>
          <a:p>
            <a:pPr algn="l" rtl="0"/>
            <a:r>
              <a:rPr lang="en-US" sz="1400" b="1" dirty="0">
                <a:solidFill>
                  <a:schemeClr val="tx1">
                    <a:lumMod val="85000"/>
                    <a:lumOff val="15000"/>
                  </a:schemeClr>
                </a:solidFill>
              </a:rPr>
              <a:t>severe bleeding :  </a:t>
            </a:r>
            <a:r>
              <a:rPr lang="en-US" sz="1400" dirty="0">
                <a:solidFill>
                  <a:schemeClr val="tx1">
                    <a:lumMod val="85000"/>
                    <a:lumOff val="15000"/>
                  </a:schemeClr>
                </a:solidFill>
              </a:rPr>
              <a:t>from the primary tumor or from erosion into the aorta or pulmonary vessels occurs</a:t>
            </a:r>
          </a:p>
          <a:p>
            <a:pPr algn="l" rtl="0"/>
            <a:r>
              <a:rPr lang="en-US" sz="1400" dirty="0">
                <a:solidFill>
                  <a:schemeClr val="tx1">
                    <a:lumMod val="85000"/>
                    <a:lumOff val="15000"/>
                  </a:schemeClr>
                </a:solidFill>
              </a:rPr>
              <a:t>Vocal cord paralysis </a:t>
            </a:r>
            <a:endParaRPr lang="ar-SA" sz="1400" dirty="0">
              <a:solidFill>
                <a:schemeClr val="tx1">
                  <a:lumMod val="85000"/>
                  <a:lumOff val="15000"/>
                </a:schemeClr>
              </a:solidFill>
            </a:endParaRPr>
          </a:p>
          <a:p>
            <a:pPr algn="l" rtl="0"/>
            <a:endParaRPr lang="en-US" sz="1400" dirty="0"/>
          </a:p>
        </p:txBody>
      </p:sp>
    </p:spTree>
    <p:extLst>
      <p:ext uri="{BB962C8B-B14F-4D97-AF65-F5344CB8AC3E}">
        <p14:creationId xmlns:p14="http://schemas.microsoft.com/office/powerpoint/2010/main" val="3888170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16187" y="725710"/>
            <a:ext cx="8911687" cy="1280890"/>
          </a:xfrm>
        </p:spPr>
        <p:txBody>
          <a:bodyPr>
            <a:normAutofit fontScale="90000"/>
          </a:bodyPr>
          <a:lstStyle/>
          <a:p>
            <a:r>
              <a:rPr lang="en-US" sz="4800" b="1" dirty="0">
                <a:solidFill>
                  <a:schemeClr val="tx2"/>
                </a:solidFill>
              </a:rPr>
              <a:t>DIAGNOSTIC TESTING &amp; findings</a:t>
            </a:r>
          </a:p>
        </p:txBody>
      </p:sp>
      <p:sp>
        <p:nvSpPr>
          <p:cNvPr id="3" name="عنصر نائب للمحتوى 2"/>
          <p:cNvSpPr>
            <a:spLocks noGrp="1"/>
          </p:cNvSpPr>
          <p:nvPr>
            <p:ph idx="1"/>
          </p:nvPr>
        </p:nvSpPr>
        <p:spPr>
          <a:xfrm>
            <a:off x="2487612" y="2117968"/>
            <a:ext cx="8915400" cy="4329723"/>
          </a:xfrm>
        </p:spPr>
        <p:txBody>
          <a:bodyPr>
            <a:normAutofit/>
          </a:bodyPr>
          <a:lstStyle/>
          <a:p>
            <a:pPr algn="l" rtl="0"/>
            <a:r>
              <a:rPr lang="en-US" sz="2800" dirty="0">
                <a:solidFill>
                  <a:schemeClr val="tx1">
                    <a:lumMod val="85000"/>
                    <a:lumOff val="15000"/>
                  </a:schemeClr>
                </a:solidFill>
                <a:latin typeface="Cambria" panose="02040503050406030204" pitchFamily="18" charset="0"/>
                <a:ea typeface="Cambria" panose="02040503050406030204" pitchFamily="18" charset="0"/>
              </a:rPr>
              <a:t> we should start with barium swallow for </a:t>
            </a:r>
            <a:r>
              <a:rPr lang="en-US" sz="2800" dirty="0" err="1">
                <a:solidFill>
                  <a:schemeClr val="tx1">
                    <a:lumMod val="85000"/>
                    <a:lumOff val="15000"/>
                  </a:schemeClr>
                </a:solidFill>
                <a:latin typeface="Cambria" panose="02040503050406030204" pitchFamily="18" charset="0"/>
                <a:ea typeface="Cambria" panose="02040503050406030204" pitchFamily="18" charset="0"/>
              </a:rPr>
              <a:t>prescence</a:t>
            </a:r>
            <a:r>
              <a:rPr lang="en-US" sz="2800" dirty="0">
                <a:solidFill>
                  <a:schemeClr val="tx1">
                    <a:lumMod val="85000"/>
                    <a:lumOff val="15000"/>
                  </a:schemeClr>
                </a:solidFill>
                <a:latin typeface="Cambria" panose="02040503050406030204" pitchFamily="18" charset="0"/>
                <a:ea typeface="Cambria" panose="02040503050406030204" pitchFamily="18" charset="0"/>
              </a:rPr>
              <a:t> then followed by endoscope for diagnosis.</a:t>
            </a:r>
          </a:p>
          <a:p>
            <a:pPr algn="l" rtl="0"/>
            <a:r>
              <a:rPr lang="en-US" sz="2800" dirty="0">
                <a:solidFill>
                  <a:schemeClr val="tx1">
                    <a:lumMod val="85000"/>
                    <a:lumOff val="15000"/>
                  </a:schemeClr>
                </a:solidFill>
                <a:latin typeface="Cambria" panose="02040503050406030204" pitchFamily="18" charset="0"/>
                <a:ea typeface="Cambria" panose="02040503050406030204" pitchFamily="18" charset="0"/>
              </a:rPr>
              <a:t> Findings:</a:t>
            </a:r>
          </a:p>
          <a:p>
            <a:pPr algn="l" rtl="0"/>
            <a:r>
              <a:rPr lang="en-US" sz="2800" dirty="0">
                <a:solidFill>
                  <a:schemeClr val="tx1">
                    <a:lumMod val="85000"/>
                    <a:lumOff val="15000"/>
                  </a:schemeClr>
                </a:solidFill>
                <a:latin typeface="Cambria" panose="02040503050406030204" pitchFamily="18" charset="0"/>
                <a:ea typeface="Cambria" panose="02040503050406030204" pitchFamily="18" charset="0"/>
              </a:rPr>
              <a:t>Early esophageal cancers appear endoscopically as superficial plaques, nodules, or ulcerations .</a:t>
            </a:r>
          </a:p>
          <a:p>
            <a:pPr algn="l" rtl="0"/>
            <a:r>
              <a:rPr lang="en-US" sz="2800" dirty="0">
                <a:solidFill>
                  <a:schemeClr val="tx1">
                    <a:lumMod val="85000"/>
                    <a:lumOff val="15000"/>
                  </a:schemeClr>
                </a:solidFill>
                <a:latin typeface="Cambria" panose="02040503050406030204" pitchFamily="18" charset="0"/>
                <a:ea typeface="Cambria" panose="02040503050406030204" pitchFamily="18" charset="0"/>
              </a:rPr>
              <a:t> Advanced lesions appear as strictures , ulcerated masses , circumferential masses , or large ulcerations</a:t>
            </a:r>
          </a:p>
          <a:p>
            <a:pPr algn="l" rtl="0">
              <a:buNone/>
            </a:pPr>
            <a:r>
              <a:rPr lang="en-US" dirty="0"/>
              <a:t/>
            </a:r>
            <a:br>
              <a:rPr lang="en-US" dirty="0"/>
            </a:br>
            <a:endParaRPr lang="en-US" dirty="0"/>
          </a:p>
          <a:p>
            <a:endParaRPr lang="ar-SA" dirty="0"/>
          </a:p>
          <a:p>
            <a:endParaRPr lang="en-US" dirty="0"/>
          </a:p>
        </p:txBody>
      </p:sp>
    </p:spTree>
    <p:extLst>
      <p:ext uri="{BB962C8B-B14F-4D97-AF65-F5344CB8AC3E}">
        <p14:creationId xmlns:p14="http://schemas.microsoft.com/office/powerpoint/2010/main" val="29823058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5031887" y="1350257"/>
            <a:ext cx="2384914" cy="5025292"/>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2062041" y="1320800"/>
            <a:ext cx="2384914" cy="5095631"/>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8260861" y="1350257"/>
            <a:ext cx="2594707" cy="5173636"/>
          </a:xfrm>
          <a:prstGeom prst="rect">
            <a:avLst/>
          </a:prstGeom>
          <a:noFill/>
          <a:ln w="9525">
            <a:noFill/>
            <a:miter lim="800000"/>
            <a:headEnd/>
            <a:tailEnd/>
          </a:ln>
          <a:effectLst/>
        </p:spPr>
      </p:pic>
      <p:sp>
        <p:nvSpPr>
          <p:cNvPr id="7" name="TextBox 6">
            <a:extLst>
              <a:ext uri="{FF2B5EF4-FFF2-40B4-BE49-F238E27FC236}">
                <a16:creationId xmlns="" xmlns:a16="http://schemas.microsoft.com/office/drawing/2014/main" id="{937AC9BA-C15F-4B48-93F2-BBB5376E817D}"/>
              </a:ext>
            </a:extLst>
          </p:cNvPr>
          <p:cNvSpPr txBox="1"/>
          <p:nvPr/>
        </p:nvSpPr>
        <p:spPr>
          <a:xfrm>
            <a:off x="2745154" y="334107"/>
            <a:ext cx="7516446" cy="830997"/>
          </a:xfrm>
          <a:prstGeom prst="rect">
            <a:avLst/>
          </a:prstGeom>
          <a:noFill/>
        </p:spPr>
        <p:txBody>
          <a:bodyPr wrap="square">
            <a:spAutoFit/>
          </a:bodyPr>
          <a:lstStyle/>
          <a:p>
            <a:r>
              <a:rPr kumimoji="0" lang="en-US" sz="4800" b="1" i="0" u="none" strike="noStrike" kern="1200" cap="none" spc="0" normalizeH="0" baseline="0" noProof="0" dirty="0">
                <a:ln>
                  <a:noFill/>
                </a:ln>
                <a:solidFill>
                  <a:srgbClr val="2E5369"/>
                </a:solidFill>
                <a:effectLst/>
                <a:uLnTx/>
                <a:uFillTx/>
                <a:latin typeface="Century Gothic" panose="020B0502020202020204"/>
                <a:ea typeface="+mj-ea"/>
                <a:cs typeface="+mj-cs"/>
              </a:rPr>
              <a:t>DIAGNOSTIC TESTING </a:t>
            </a:r>
            <a:endParaRPr lang="en-US" dirty="0"/>
          </a:p>
        </p:txBody>
      </p:sp>
    </p:spTree>
    <p:extLst>
      <p:ext uri="{BB962C8B-B14F-4D97-AF65-F5344CB8AC3E}">
        <p14:creationId xmlns:p14="http://schemas.microsoft.com/office/powerpoint/2010/main" val="7558604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tretch>
            <a:fillRect/>
          </a:stretch>
        </p:blipFill>
        <p:spPr bwMode="auto">
          <a:xfrm>
            <a:off x="2857863" y="2160588"/>
            <a:ext cx="4236311" cy="3881437"/>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2086708" y="1948842"/>
            <a:ext cx="4190269" cy="4136291"/>
          </a:xfrm>
          <a:prstGeom prst="rect">
            <a:avLst/>
          </a:prstGeom>
          <a:noFill/>
          <a:ln w="9525">
            <a:noFill/>
            <a:miter lim="800000"/>
            <a:headEnd/>
            <a:tailEnd/>
          </a:ln>
          <a:effectLst/>
        </p:spPr>
      </p:pic>
      <p:sp>
        <p:nvSpPr>
          <p:cNvPr id="6" name="TextBox 5">
            <a:extLst>
              <a:ext uri="{FF2B5EF4-FFF2-40B4-BE49-F238E27FC236}">
                <a16:creationId xmlns="" xmlns:a16="http://schemas.microsoft.com/office/drawing/2014/main" id="{8BBED94E-C9F8-40AE-A967-6230C23BD707}"/>
              </a:ext>
            </a:extLst>
          </p:cNvPr>
          <p:cNvSpPr txBox="1"/>
          <p:nvPr/>
        </p:nvSpPr>
        <p:spPr>
          <a:xfrm>
            <a:off x="2532185" y="328862"/>
            <a:ext cx="8000999" cy="830997"/>
          </a:xfrm>
          <a:prstGeom prst="rect">
            <a:avLst/>
          </a:prstGeom>
          <a:noFill/>
        </p:spPr>
        <p:txBody>
          <a:bodyPr wrap="square">
            <a:spAutoFit/>
          </a:bodyPr>
          <a:lstStyle/>
          <a:p>
            <a:r>
              <a:rPr kumimoji="0" lang="en-US" sz="4800" b="1" i="0" u="none" strike="noStrike" kern="1200" cap="none" spc="0" normalizeH="0" baseline="0" noProof="0" dirty="0">
                <a:ln>
                  <a:noFill/>
                </a:ln>
                <a:solidFill>
                  <a:srgbClr val="2E5369"/>
                </a:solidFill>
                <a:effectLst/>
                <a:uLnTx/>
                <a:uFillTx/>
                <a:latin typeface="Century Gothic" panose="020B0502020202020204"/>
                <a:ea typeface="+mj-ea"/>
                <a:cs typeface="+mj-cs"/>
              </a:rPr>
              <a:t>DIAGNOSTIC TESTING </a:t>
            </a:r>
            <a:endParaRPr lang="en-US" dirty="0"/>
          </a:p>
        </p:txBody>
      </p:sp>
    </p:spTree>
    <p:extLst>
      <p:ext uri="{BB962C8B-B14F-4D97-AF65-F5344CB8AC3E}">
        <p14:creationId xmlns:p14="http://schemas.microsoft.com/office/powerpoint/2010/main" val="30964861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202156" y="561587"/>
            <a:ext cx="8911687" cy="1280890"/>
          </a:xfrm>
        </p:spPr>
        <p:txBody>
          <a:bodyPr>
            <a:normAutofit/>
          </a:bodyPr>
          <a:lstStyle/>
          <a:p>
            <a:r>
              <a:rPr lang="en-US" sz="5400" b="1" dirty="0">
                <a:solidFill>
                  <a:schemeClr val="tx2"/>
                </a:solidFill>
              </a:rPr>
              <a:t>Staging </a:t>
            </a:r>
          </a:p>
        </p:txBody>
      </p:sp>
      <p:sp>
        <p:nvSpPr>
          <p:cNvPr id="3" name="عنصر نائب للمحتوى 2"/>
          <p:cNvSpPr>
            <a:spLocks noGrp="1"/>
          </p:cNvSpPr>
          <p:nvPr>
            <p:ph idx="1"/>
          </p:nvPr>
        </p:nvSpPr>
        <p:spPr>
          <a:xfrm>
            <a:off x="2399323" y="2117969"/>
            <a:ext cx="9105289" cy="4564185"/>
          </a:xfrm>
        </p:spPr>
        <p:txBody>
          <a:bodyPr>
            <a:normAutofit/>
          </a:bodyPr>
          <a:lstStyle/>
          <a:p>
            <a:pPr algn="l" rtl="0"/>
            <a:r>
              <a:rPr lang="en-US" sz="2400" b="1" dirty="0">
                <a:solidFill>
                  <a:schemeClr val="tx1">
                    <a:lumMod val="85000"/>
                    <a:lumOff val="15000"/>
                  </a:schemeClr>
                </a:solidFill>
              </a:rPr>
              <a:t>Computed tomographic (CT) </a:t>
            </a:r>
          </a:p>
          <a:p>
            <a:pPr algn="l" rtl="0"/>
            <a:r>
              <a:rPr lang="en-US" sz="2400" b="1" dirty="0">
                <a:solidFill>
                  <a:schemeClr val="tx1">
                    <a:lumMod val="85000"/>
                    <a:lumOff val="15000"/>
                  </a:schemeClr>
                </a:solidFill>
              </a:rPr>
              <a:t>positron emission tomography (PET)</a:t>
            </a:r>
          </a:p>
          <a:p>
            <a:pPr algn="l" rtl="0"/>
            <a:r>
              <a:rPr lang="en-US" sz="2400" b="1" dirty="0">
                <a:solidFill>
                  <a:schemeClr val="tx1">
                    <a:lumMod val="85000"/>
                    <a:lumOff val="15000"/>
                  </a:schemeClr>
                </a:solidFill>
              </a:rPr>
              <a:t>Endoscopic ultrasonography </a:t>
            </a:r>
          </a:p>
          <a:p>
            <a:pPr algn="l" rtl="0"/>
            <a:r>
              <a:rPr lang="en-US" sz="2400" b="1" dirty="0">
                <a:solidFill>
                  <a:schemeClr val="tx1">
                    <a:lumMod val="85000"/>
                    <a:lumOff val="15000"/>
                  </a:schemeClr>
                </a:solidFill>
              </a:rPr>
              <a:t>Laparoscopy and thoracoscopy</a:t>
            </a:r>
            <a:endParaRPr lang="en-US" dirty="0"/>
          </a:p>
        </p:txBody>
      </p:sp>
    </p:spTree>
    <p:extLst>
      <p:ext uri="{BB962C8B-B14F-4D97-AF65-F5344CB8AC3E}">
        <p14:creationId xmlns:p14="http://schemas.microsoft.com/office/powerpoint/2010/main" val="17173486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52064" y="624110"/>
            <a:ext cx="8911687" cy="1280890"/>
          </a:xfrm>
        </p:spPr>
        <p:txBody>
          <a:bodyPr>
            <a:normAutofit/>
          </a:bodyPr>
          <a:lstStyle/>
          <a:p>
            <a:r>
              <a:rPr lang="en-US" sz="6000" b="1" dirty="0">
                <a:solidFill>
                  <a:schemeClr val="tx2"/>
                </a:solidFill>
              </a:rPr>
              <a:t>Treatment </a:t>
            </a:r>
          </a:p>
        </p:txBody>
      </p:sp>
      <p:sp>
        <p:nvSpPr>
          <p:cNvPr id="3" name="عنصر نائب للمحتوى 2"/>
          <p:cNvSpPr>
            <a:spLocks noGrp="1"/>
          </p:cNvSpPr>
          <p:nvPr>
            <p:ph idx="1"/>
          </p:nvPr>
        </p:nvSpPr>
        <p:spPr>
          <a:xfrm>
            <a:off x="2331304" y="2258646"/>
            <a:ext cx="8915400" cy="3777622"/>
          </a:xfrm>
        </p:spPr>
        <p:txBody>
          <a:bodyPr>
            <a:normAutofit/>
          </a:bodyPr>
          <a:lstStyle/>
          <a:p>
            <a:pPr marL="0" indent="0" algn="l" rtl="0">
              <a:buNone/>
            </a:pPr>
            <a:r>
              <a:rPr lang="en-US" sz="2000" dirty="0">
                <a:latin typeface="Cambria" panose="02040503050406030204" pitchFamily="18" charset="0"/>
                <a:ea typeface="Cambria" panose="02040503050406030204" pitchFamily="18" charset="0"/>
              </a:rPr>
              <a:t>*Therapy of esophageal cancer is dictated by the </a:t>
            </a:r>
            <a:r>
              <a:rPr lang="en-US" sz="2000" dirty="0">
                <a:solidFill>
                  <a:schemeClr val="accent1"/>
                </a:solidFill>
                <a:latin typeface="Cambria" panose="02040503050406030204" pitchFamily="18" charset="0"/>
                <a:ea typeface="Cambria" panose="02040503050406030204" pitchFamily="18" charset="0"/>
              </a:rPr>
              <a:t>stage of the cancer </a:t>
            </a:r>
            <a:r>
              <a:rPr lang="en-US" sz="2000" dirty="0">
                <a:latin typeface="Cambria" panose="02040503050406030204" pitchFamily="18" charset="0"/>
                <a:ea typeface="Cambria" panose="02040503050406030204" pitchFamily="18" charset="0"/>
              </a:rPr>
              <a:t>at the time of diagnosis and (age, health, tumor location and extent):</a:t>
            </a:r>
          </a:p>
          <a:p>
            <a:pPr algn="l" rtl="0"/>
            <a:r>
              <a:rPr lang="en-US" sz="2000" dirty="0">
                <a:solidFill>
                  <a:schemeClr val="accent1"/>
                </a:solidFill>
                <a:latin typeface="Cambria" panose="02040503050406030204" pitchFamily="18" charset="0"/>
                <a:ea typeface="Cambria" panose="02040503050406030204" pitchFamily="18" charset="0"/>
              </a:rPr>
              <a:t>Stage I: resection of the tumor with adjacent lymph nodes. </a:t>
            </a:r>
            <a:endParaRPr lang="en-US" sz="2000" dirty="0">
              <a:latin typeface="Cambria" panose="02040503050406030204" pitchFamily="18" charset="0"/>
              <a:ea typeface="Cambria" panose="02040503050406030204" pitchFamily="18" charset="0"/>
            </a:endParaRPr>
          </a:p>
          <a:p>
            <a:pPr algn="l" rtl="0"/>
            <a:r>
              <a:rPr lang="en-US" sz="2000" dirty="0">
                <a:solidFill>
                  <a:schemeClr val="accent1"/>
                </a:solidFill>
                <a:latin typeface="Cambria" panose="02040503050406030204" pitchFamily="18" charset="0"/>
                <a:ea typeface="Cambria" panose="02040503050406030204" pitchFamily="18" charset="0"/>
              </a:rPr>
              <a:t>Stage II&amp;III: resection with adjuvant/ neoadjuvant chemotherapy.</a:t>
            </a:r>
            <a:endParaRPr lang="en-US" sz="2000" dirty="0">
              <a:latin typeface="Cambria" panose="02040503050406030204" pitchFamily="18" charset="0"/>
              <a:ea typeface="Cambria" panose="02040503050406030204" pitchFamily="18" charset="0"/>
            </a:endParaRPr>
          </a:p>
          <a:p>
            <a:pPr algn="l" rtl="0"/>
            <a:r>
              <a:rPr lang="en-US" sz="2000" dirty="0">
                <a:solidFill>
                  <a:schemeClr val="accent1"/>
                </a:solidFill>
                <a:latin typeface="Cambria" panose="02040503050406030204" pitchFamily="18" charset="0"/>
                <a:ea typeface="Cambria" panose="02040503050406030204" pitchFamily="18" charset="0"/>
              </a:rPr>
              <a:t> Stage IV: palliative therapy, for dysphagia(endoscopic placement of an expandable stent)</a:t>
            </a:r>
            <a:endParaRPr lang="en-US" sz="2000" dirty="0">
              <a:latin typeface="Cambria" panose="02040503050406030204" pitchFamily="18" charset="0"/>
              <a:ea typeface="Cambria" panose="02040503050406030204" pitchFamily="18" charset="0"/>
            </a:endParaRPr>
          </a:p>
          <a:p>
            <a:pPr marL="0" indent="0" algn="l" rtl="0">
              <a:buNone/>
            </a:pPr>
            <a:r>
              <a:rPr lang="en-US" dirty="0"/>
              <a:t>*Surgery must be done with thoracoscope(VATS) or thoracotomy. </a:t>
            </a:r>
          </a:p>
          <a:p>
            <a:pPr marL="0" indent="0" algn="l" rtl="0">
              <a:buNone/>
            </a:pPr>
            <a:r>
              <a:rPr lang="en-US" dirty="0"/>
              <a:t>*It’s preferred by surgeons to do trans hiatal esophagectomy for all tumor locations</a:t>
            </a:r>
          </a:p>
        </p:txBody>
      </p:sp>
    </p:spTree>
    <p:extLst>
      <p:ext uri="{BB962C8B-B14F-4D97-AF65-F5344CB8AC3E}">
        <p14:creationId xmlns:p14="http://schemas.microsoft.com/office/powerpoint/2010/main" val="7414121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3" y="0"/>
            <a:ext cx="12101847" cy="6858000"/>
          </a:xfrm>
          <a:prstGeom prst="rect">
            <a:avLst/>
          </a:prstGeom>
        </p:spPr>
      </p:pic>
    </p:spTree>
    <p:extLst>
      <p:ext uri="{BB962C8B-B14F-4D97-AF65-F5344CB8AC3E}">
        <p14:creationId xmlns:p14="http://schemas.microsoft.com/office/powerpoint/2010/main" val="4178747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84472" y="745833"/>
            <a:ext cx="5288627" cy="584775"/>
          </a:xfrm>
          <a:prstGeom prst="rect">
            <a:avLst/>
          </a:prstGeom>
        </p:spPr>
        <p:txBody>
          <a:bodyPr wrap="none">
            <a:spAutoFit/>
          </a:bodyPr>
          <a:lstStyle/>
          <a:p>
            <a:pPr marL="514350" indent="-514350">
              <a:buFont typeface="+mj-lt"/>
              <a:buAutoNum type="arabicPeriod" startAt="2"/>
            </a:pPr>
            <a:r>
              <a:rPr lang="en-US" sz="3200" dirty="0">
                <a:solidFill>
                  <a:schemeClr val="tx1">
                    <a:lumMod val="95000"/>
                    <a:lumOff val="5000"/>
                  </a:schemeClr>
                </a:solidFill>
                <a:effectLst>
                  <a:outerShdw blurRad="38100" dist="38100" dir="2700000" algn="tl">
                    <a:srgbClr val="000000">
                      <a:alpha val="43137"/>
                    </a:srgbClr>
                  </a:outerShdw>
                </a:effectLst>
              </a:rPr>
              <a:t>Esophageal dysphagia</a:t>
            </a:r>
            <a:endParaRPr lang="ar-JO" sz="3200" dirty="0">
              <a:solidFill>
                <a:schemeClr val="tx1">
                  <a:lumMod val="95000"/>
                  <a:lumOff val="5000"/>
                </a:schemeClr>
              </a:solidFill>
            </a:endParaRPr>
          </a:p>
        </p:txBody>
      </p:sp>
      <p:sp>
        <p:nvSpPr>
          <p:cNvPr id="4" name="TextBox 3"/>
          <p:cNvSpPr txBox="1"/>
          <p:nvPr/>
        </p:nvSpPr>
        <p:spPr>
          <a:xfrm>
            <a:off x="1951580" y="1647978"/>
            <a:ext cx="5956047" cy="523220"/>
          </a:xfrm>
          <a:prstGeom prst="rect">
            <a:avLst/>
          </a:prstGeom>
          <a:noFill/>
        </p:spPr>
        <p:txBody>
          <a:bodyPr wrap="square" rtlCol="1">
            <a:spAutoFit/>
          </a:bodyPr>
          <a:lstStyle/>
          <a:p>
            <a:pPr marL="800100" lvl="1" indent="-342900">
              <a:buFont typeface="+mj-lt"/>
              <a:buAutoNum type="alphaUcPeriod"/>
            </a:pPr>
            <a:r>
              <a:rPr lang="en-US" sz="2800" b="1" dirty="0"/>
              <a:t>Neuromuscular disorders</a:t>
            </a:r>
            <a:endParaRPr lang="ar-JO" sz="2800" b="1" dirty="0"/>
          </a:p>
        </p:txBody>
      </p:sp>
      <p:sp>
        <p:nvSpPr>
          <p:cNvPr id="5" name="TextBox 4"/>
          <p:cNvSpPr txBox="1"/>
          <p:nvPr/>
        </p:nvSpPr>
        <p:spPr>
          <a:xfrm>
            <a:off x="2446984" y="2215167"/>
            <a:ext cx="6194739" cy="2341347"/>
          </a:xfrm>
          <a:prstGeom prst="rect">
            <a:avLst/>
          </a:prstGeom>
          <a:noFill/>
        </p:spPr>
        <p:txBody>
          <a:bodyPr wrap="square" rtlCol="1">
            <a:spAutoFit/>
          </a:bodyPr>
          <a:lstStyle/>
          <a:p>
            <a:pPr marL="285750" indent="-285750">
              <a:lnSpc>
                <a:spcPct val="150000"/>
              </a:lnSpc>
              <a:buFont typeface="Arial" panose="020B0604020202020204" pitchFamily="34" charset="0"/>
              <a:buChar char="•"/>
            </a:pPr>
            <a:r>
              <a:rPr lang="en-US" sz="2000" dirty="0"/>
              <a:t>Achalasia</a:t>
            </a:r>
          </a:p>
          <a:p>
            <a:pPr marL="285750" indent="-285750">
              <a:lnSpc>
                <a:spcPct val="150000"/>
              </a:lnSpc>
              <a:buFont typeface="Arial" panose="020B0604020202020204" pitchFamily="34" charset="0"/>
              <a:buChar char="•"/>
            </a:pPr>
            <a:r>
              <a:rPr lang="en-US" sz="2000" dirty="0"/>
              <a:t>Diffuse esophageal spasm </a:t>
            </a:r>
          </a:p>
          <a:p>
            <a:pPr marL="285750" indent="-285750">
              <a:lnSpc>
                <a:spcPct val="150000"/>
              </a:lnSpc>
              <a:buFont typeface="Arial" panose="020B0604020202020204" pitchFamily="34" charset="0"/>
              <a:buChar char="•"/>
            </a:pPr>
            <a:r>
              <a:rPr lang="en-US" sz="2000" dirty="0"/>
              <a:t>Nutcracker esophagus </a:t>
            </a:r>
          </a:p>
          <a:p>
            <a:pPr marL="285750" indent="-285750">
              <a:lnSpc>
                <a:spcPct val="150000"/>
              </a:lnSpc>
              <a:buFont typeface="Arial" panose="020B0604020202020204" pitchFamily="34" charset="0"/>
              <a:buChar char="•"/>
            </a:pPr>
            <a:r>
              <a:rPr lang="en-US" sz="2000" dirty="0"/>
              <a:t>Hypertensive lower esophageal sphincter </a:t>
            </a:r>
          </a:p>
          <a:p>
            <a:pPr marL="285750" indent="-285750">
              <a:lnSpc>
                <a:spcPct val="150000"/>
              </a:lnSpc>
              <a:buFont typeface="Arial" panose="020B0604020202020204" pitchFamily="34" charset="0"/>
              <a:buChar char="•"/>
            </a:pPr>
            <a:r>
              <a:rPr lang="en-US" sz="2000" dirty="0"/>
              <a:t>scleroderma</a:t>
            </a:r>
            <a:endParaRPr lang="ar-JO" sz="2000" dirty="0"/>
          </a:p>
        </p:txBody>
      </p:sp>
      <p:sp>
        <p:nvSpPr>
          <p:cNvPr id="6" name="TextBox 5"/>
          <p:cNvSpPr txBox="1"/>
          <p:nvPr/>
        </p:nvSpPr>
        <p:spPr>
          <a:xfrm>
            <a:off x="1951580" y="4450345"/>
            <a:ext cx="5241701" cy="523220"/>
          </a:xfrm>
          <a:prstGeom prst="rect">
            <a:avLst/>
          </a:prstGeom>
          <a:noFill/>
        </p:spPr>
        <p:txBody>
          <a:bodyPr wrap="square" rtlCol="1">
            <a:spAutoFit/>
          </a:bodyPr>
          <a:lstStyle/>
          <a:p>
            <a:pPr marL="342900" indent="-342900">
              <a:buFont typeface="+mj-lt"/>
              <a:buAutoNum type="alphaUcPeriod" startAt="2"/>
            </a:pPr>
            <a:r>
              <a:rPr lang="en-US" sz="2800" b="1" dirty="0"/>
              <a:t>Mechanical or obstructive </a:t>
            </a:r>
            <a:r>
              <a:rPr lang="en-US" dirty="0"/>
              <a:t>:</a:t>
            </a:r>
            <a:endParaRPr lang="ar-JO" dirty="0"/>
          </a:p>
        </p:txBody>
      </p:sp>
      <p:sp>
        <p:nvSpPr>
          <p:cNvPr id="8" name="TextBox 7"/>
          <p:cNvSpPr txBox="1"/>
          <p:nvPr/>
        </p:nvSpPr>
        <p:spPr>
          <a:xfrm>
            <a:off x="2067491" y="4973565"/>
            <a:ext cx="7920507" cy="1631216"/>
          </a:xfrm>
          <a:prstGeom prst="rect">
            <a:avLst/>
          </a:prstGeom>
          <a:noFill/>
        </p:spPr>
        <p:txBody>
          <a:bodyPr wrap="square" rtlCol="1">
            <a:spAutoFit/>
          </a:bodyPr>
          <a:lstStyle/>
          <a:p>
            <a:pPr marL="285750" indent="-285750">
              <a:lnSpc>
                <a:spcPct val="150000"/>
              </a:lnSpc>
              <a:buFont typeface="Arial" panose="020B0604020202020204" pitchFamily="34" charset="0"/>
              <a:buChar char="•"/>
            </a:pPr>
            <a:r>
              <a:rPr lang="en-US" sz="2000" dirty="0"/>
              <a:t>Disorders of wall (esophageal stricture , diverticula)</a:t>
            </a:r>
          </a:p>
          <a:p>
            <a:pPr marL="285750" indent="-285750">
              <a:lnSpc>
                <a:spcPct val="150000"/>
              </a:lnSpc>
              <a:buFont typeface="Arial" panose="020B0604020202020204" pitchFamily="34" charset="0"/>
              <a:buChar char="•"/>
            </a:pPr>
            <a:r>
              <a:rPr lang="en-US" sz="2000" dirty="0"/>
              <a:t>External compression(hiatus hernia , mediastinal growth)</a:t>
            </a:r>
          </a:p>
          <a:p>
            <a:pPr marL="285750" indent="-285750">
              <a:buFont typeface="Arial" panose="020B0604020202020204" pitchFamily="34" charset="0"/>
              <a:buChar char="•"/>
            </a:pPr>
            <a:r>
              <a:rPr lang="en-US" sz="2000" dirty="0"/>
              <a:t>Luminal obstruction (foreign bodies , esophageal webs , schatzki rings , carcinoma esophagus )</a:t>
            </a:r>
            <a:endParaRPr lang="ar-JO" sz="2000" dirty="0"/>
          </a:p>
        </p:txBody>
      </p:sp>
    </p:spTree>
    <p:extLst>
      <p:ext uri="{BB962C8B-B14F-4D97-AF65-F5344CB8AC3E}">
        <p14:creationId xmlns:p14="http://schemas.microsoft.com/office/powerpoint/2010/main" val="1095113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73848" y="828675"/>
            <a:ext cx="7684503" cy="5276692"/>
          </a:xfrm>
          <a:prstGeom prst="rect">
            <a:avLst/>
          </a:prstGeom>
        </p:spPr>
      </p:pic>
    </p:spTree>
    <p:extLst>
      <p:ext uri="{BB962C8B-B14F-4D97-AF65-F5344CB8AC3E}">
        <p14:creationId xmlns:p14="http://schemas.microsoft.com/office/powerpoint/2010/main" val="2236444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0808" y="1888768"/>
            <a:ext cx="5251750" cy="1015663"/>
          </a:xfrm>
          <a:prstGeom prst="rect">
            <a:avLst/>
          </a:prstGeom>
        </p:spPr>
        <p:txBody>
          <a:bodyPr wrap="square">
            <a:spAutoFit/>
          </a:bodyPr>
          <a:lstStyle/>
          <a:p>
            <a:r>
              <a:rPr lang="en-US" sz="6000" b="1" dirty="0">
                <a:solidFill>
                  <a:schemeClr val="accent3">
                    <a:lumMod val="75000"/>
                  </a:schemeClr>
                </a:solidFill>
                <a:latin typeface="Arial Black" panose="020B0A04020102020204" pitchFamily="34" charset="0"/>
              </a:rPr>
              <a:t>Approach:</a:t>
            </a:r>
            <a:endParaRPr lang="ar-JO" sz="6000" dirty="0">
              <a:solidFill>
                <a:schemeClr val="accent3">
                  <a:lumMod val="75000"/>
                </a:schemeClr>
              </a:solidFill>
            </a:endParaRPr>
          </a:p>
        </p:txBody>
      </p:sp>
      <p:sp>
        <p:nvSpPr>
          <p:cNvPr id="3" name="Rectangle 2"/>
          <p:cNvSpPr/>
          <p:nvPr/>
        </p:nvSpPr>
        <p:spPr>
          <a:xfrm>
            <a:off x="5645458" y="3429000"/>
            <a:ext cx="6096000" cy="2585323"/>
          </a:xfrm>
          <a:prstGeom prst="rect">
            <a:avLst/>
          </a:prstGeom>
        </p:spPr>
        <p:txBody>
          <a:bodyPr>
            <a:spAutoFit/>
          </a:bodyPr>
          <a:lstStyle/>
          <a:p>
            <a:pPr marL="685800" indent="-685800">
              <a:buFont typeface="Arial" panose="020B0604020202020204" pitchFamily="34" charset="0"/>
              <a:buChar char="•"/>
            </a:pPr>
            <a:r>
              <a:rPr lang="en-GB" sz="5400" dirty="0">
                <a:solidFill>
                  <a:schemeClr val="bg2">
                    <a:lumMod val="50000"/>
                  </a:schemeClr>
                </a:solidFill>
                <a:latin typeface="Andalus" panose="02020603050405020304" pitchFamily="18" charset="-78"/>
                <a:cs typeface="Andalus" panose="02020603050405020304" pitchFamily="18" charset="-78"/>
              </a:rPr>
              <a:t>HISTORY</a:t>
            </a:r>
          </a:p>
          <a:p>
            <a:pPr marL="685800" indent="-685800">
              <a:buFont typeface="Arial" panose="020B0604020202020204" pitchFamily="34" charset="0"/>
              <a:buChar char="•"/>
            </a:pPr>
            <a:r>
              <a:rPr lang="en-GB" sz="5400" dirty="0">
                <a:solidFill>
                  <a:schemeClr val="bg2">
                    <a:lumMod val="50000"/>
                  </a:schemeClr>
                </a:solidFill>
                <a:latin typeface="Andalus" panose="02020603050405020304" pitchFamily="18" charset="-78"/>
                <a:cs typeface="Andalus" panose="02020603050405020304" pitchFamily="18" charset="-78"/>
              </a:rPr>
              <a:t>EXAMINATION</a:t>
            </a:r>
          </a:p>
          <a:p>
            <a:pPr marL="685800" indent="-685800">
              <a:buFont typeface="Arial" panose="020B0604020202020204" pitchFamily="34" charset="0"/>
              <a:buChar char="•"/>
            </a:pPr>
            <a:r>
              <a:rPr lang="en-GB" sz="5400" dirty="0">
                <a:solidFill>
                  <a:schemeClr val="bg2">
                    <a:lumMod val="50000"/>
                  </a:schemeClr>
                </a:solidFill>
                <a:latin typeface="Andalus" panose="02020603050405020304" pitchFamily="18" charset="-78"/>
                <a:cs typeface="Andalus" panose="02020603050405020304" pitchFamily="18" charset="-78"/>
              </a:rPr>
              <a:t>INVESTIGATION</a:t>
            </a:r>
            <a:endParaRPr lang="en-US" sz="5400" dirty="0">
              <a:solidFill>
                <a:schemeClr val="bg2">
                  <a:lumMod val="50000"/>
                </a:schemeClr>
              </a:solidFill>
              <a:latin typeface="Andalus" panose="02020603050405020304" pitchFamily="18" charset="-78"/>
              <a:cs typeface="Andalus" panose="02020603050405020304" pitchFamily="18" charset="-78"/>
            </a:endParaRPr>
          </a:p>
        </p:txBody>
      </p:sp>
      <p:pic>
        <p:nvPicPr>
          <p:cNvPr id="6" name="Picture 5">
            <a:extLst>
              <a:ext uri="{FF2B5EF4-FFF2-40B4-BE49-F238E27FC236}">
                <a16:creationId xmlns="" xmlns:a16="http://schemas.microsoft.com/office/drawing/2014/main" id="{30493A6A-171B-49D6-AF71-9CF1165C5701}"/>
              </a:ext>
            </a:extLst>
          </p:cNvPr>
          <p:cNvPicPr>
            <a:picLocks noChangeAspect="1"/>
          </p:cNvPicPr>
          <p:nvPr/>
        </p:nvPicPr>
        <p:blipFill>
          <a:blip r:embed="rId2">
            <a:alphaModFix amt="42000"/>
          </a:blip>
          <a:stretch>
            <a:fillRect/>
          </a:stretch>
        </p:blipFill>
        <p:spPr>
          <a:xfrm>
            <a:off x="0" y="-14288"/>
            <a:ext cx="3797559" cy="4161453"/>
          </a:xfrm>
          <a:prstGeom prst="rect">
            <a:avLst/>
          </a:prstGeom>
        </p:spPr>
      </p:pic>
    </p:spTree>
    <p:extLst>
      <p:ext uri="{BB962C8B-B14F-4D97-AF65-F5344CB8AC3E}">
        <p14:creationId xmlns:p14="http://schemas.microsoft.com/office/powerpoint/2010/main" val="1194626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4254" y="617043"/>
            <a:ext cx="4506156" cy="923330"/>
          </a:xfrm>
          <a:prstGeom prst="rect">
            <a:avLst/>
          </a:prstGeom>
        </p:spPr>
        <p:txBody>
          <a:bodyPr wrap="square">
            <a:spAutoFit/>
          </a:bodyPr>
          <a:lstStyle/>
          <a:p>
            <a:r>
              <a:rPr lang="en-GB" sz="5400" dirty="0">
                <a:solidFill>
                  <a:schemeClr val="bg2">
                    <a:lumMod val="50000"/>
                  </a:schemeClr>
                </a:solidFill>
                <a:latin typeface="Andalus" panose="02020603050405020304" pitchFamily="18" charset="-78"/>
                <a:cs typeface="Andalus" panose="02020603050405020304" pitchFamily="18" charset="-78"/>
              </a:rPr>
              <a:t>HISTORY</a:t>
            </a:r>
          </a:p>
        </p:txBody>
      </p:sp>
      <p:sp>
        <p:nvSpPr>
          <p:cNvPr id="3" name="TextBox 2"/>
          <p:cNvSpPr txBox="1"/>
          <p:nvPr/>
        </p:nvSpPr>
        <p:spPr>
          <a:xfrm>
            <a:off x="1674254" y="1797768"/>
            <a:ext cx="5537915" cy="523220"/>
          </a:xfrm>
          <a:prstGeom prst="rect">
            <a:avLst/>
          </a:prstGeom>
          <a:noFill/>
        </p:spPr>
        <p:txBody>
          <a:bodyPr wrap="square" rtlCol="1">
            <a:spAutoFit/>
          </a:bodyPr>
          <a:lstStyle/>
          <a:p>
            <a:r>
              <a:rPr lang="en-US" sz="2800" dirty="0"/>
              <a:t>* Age of patient</a:t>
            </a:r>
            <a:r>
              <a:rPr lang="en-US" dirty="0"/>
              <a:t>:</a:t>
            </a:r>
            <a:endParaRPr lang="ar-JO" dirty="0"/>
          </a:p>
        </p:txBody>
      </p:sp>
      <p:sp>
        <p:nvSpPr>
          <p:cNvPr id="4" name="TextBox 3"/>
          <p:cNvSpPr txBox="1"/>
          <p:nvPr/>
        </p:nvSpPr>
        <p:spPr>
          <a:xfrm>
            <a:off x="863673" y="2320988"/>
            <a:ext cx="10208653" cy="3670685"/>
          </a:xfrm>
          <a:prstGeom prst="rect">
            <a:avLst/>
          </a:prstGeom>
          <a:noFill/>
        </p:spPr>
        <p:txBody>
          <a:bodyPr wrap="square" rtlCol="1">
            <a:spAutoFit/>
          </a:bodyPr>
          <a:lstStyle/>
          <a:p>
            <a:pPr marL="285750" indent="-285750">
              <a:lnSpc>
                <a:spcPct val="200000"/>
              </a:lnSpc>
              <a:buFont typeface="Courier New" panose="02070309020205020404" pitchFamily="49" charset="0"/>
              <a:buChar char="o"/>
            </a:pPr>
            <a:r>
              <a:rPr lang="en-US" sz="2400" dirty="0"/>
              <a:t>Children: foreign body or congenital malformations.</a:t>
            </a:r>
          </a:p>
          <a:p>
            <a:pPr marL="285750" indent="-285750">
              <a:lnSpc>
                <a:spcPct val="200000"/>
              </a:lnSpc>
              <a:buFont typeface="Courier New" panose="02070309020205020404" pitchFamily="49" charset="0"/>
              <a:buChar char="o"/>
            </a:pPr>
            <a:r>
              <a:rPr lang="en-US" sz="2400" dirty="0"/>
              <a:t>Middle aged patient: reflux esophagitis , hiatus hernia , anemia or achalasia.</a:t>
            </a:r>
          </a:p>
          <a:p>
            <a:pPr marL="285750" indent="-285750">
              <a:lnSpc>
                <a:spcPct val="200000"/>
              </a:lnSpc>
              <a:buFont typeface="Courier New" panose="02070309020205020404" pitchFamily="49" charset="0"/>
              <a:buChar char="o"/>
            </a:pPr>
            <a:r>
              <a:rPr lang="en-US" sz="2400" dirty="0"/>
              <a:t>Elderly patient : malignancy , strictures, motility disorders ass. With aging and neurological disorders.</a:t>
            </a:r>
            <a:endParaRPr lang="ar-JO" sz="2400" dirty="0"/>
          </a:p>
        </p:txBody>
      </p:sp>
    </p:spTree>
    <p:extLst>
      <p:ext uri="{BB962C8B-B14F-4D97-AF65-F5344CB8AC3E}">
        <p14:creationId xmlns:p14="http://schemas.microsoft.com/office/powerpoint/2010/main" val="398675119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4643</TotalTime>
  <Words>1933</Words>
  <Application>Microsoft Office PowerPoint</Application>
  <PresentationFormat>Widescreen</PresentationFormat>
  <Paragraphs>352</Paragraphs>
  <Slides>58</Slides>
  <Notes>4</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58</vt:i4>
      </vt:variant>
    </vt:vector>
  </HeadingPairs>
  <TitlesOfParts>
    <vt:vector size="81" baseType="lpstr">
      <vt:lpstr>acumin-pro</vt:lpstr>
      <vt:lpstr>Andalus</vt:lpstr>
      <vt:lpstr>Arial</vt:lpstr>
      <vt:lpstr>Arial Black</vt:lpstr>
      <vt:lpstr>Arial Rounded MT Bold</vt:lpstr>
      <vt:lpstr>ArialUnicodeMS</vt:lpstr>
      <vt:lpstr>Bernard MT Condensed</vt:lpstr>
      <vt:lpstr>Calibri</vt:lpstr>
      <vt:lpstr>Cambria</vt:lpstr>
      <vt:lpstr>Cambria Math</vt:lpstr>
      <vt:lpstr>Century Gothic</vt:lpstr>
      <vt:lpstr>Courier New</vt:lpstr>
      <vt:lpstr>Gill Sans MT</vt:lpstr>
      <vt:lpstr>GoudyStd</vt:lpstr>
      <vt:lpstr>HelveticaNeueLTStd-Roman</vt:lpstr>
      <vt:lpstr>Open Sans</vt:lpstr>
      <vt:lpstr>proxima_nova_ltsemibold</vt:lpstr>
      <vt:lpstr>proxima_nova_rgregular</vt:lpstr>
      <vt:lpstr>Tahoma</vt:lpstr>
      <vt:lpstr>Trebuchet MS</vt:lpstr>
      <vt:lpstr>Wingdings</vt:lpstr>
      <vt:lpstr>Wingdings 3</vt:lpstr>
      <vt:lpstr>Facet</vt:lpstr>
      <vt:lpstr>Dysphagia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ZENKER’S DIVERTICULUM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 MONITORING</vt:lpstr>
      <vt:lpstr>Benign esophageal stricture: </vt:lpstr>
      <vt:lpstr>Symptoms of benign esophageal stricture  - Dysphagia - Weight loss - Regurgitation - Hiccups - Heartburn </vt:lpstr>
      <vt:lpstr>PowerPoint Presentation</vt:lpstr>
      <vt:lpstr>Treatment of esophageal stricture</vt:lpstr>
      <vt:lpstr>Achalasia of esophagus</vt:lpstr>
      <vt:lpstr>Achalasia of esophagus</vt:lpstr>
      <vt:lpstr>Achalasia of esophagus</vt:lpstr>
      <vt:lpstr>Achalasia of esophagus</vt:lpstr>
      <vt:lpstr>Achalasia of esophagus</vt:lpstr>
      <vt:lpstr>Achalasia of esophagus</vt:lpstr>
      <vt:lpstr>Achalasia of esophagus</vt:lpstr>
      <vt:lpstr>Achalasia of esophagus</vt:lpstr>
      <vt:lpstr>Diffuse Esophageal Spasm </vt:lpstr>
      <vt:lpstr>Diffuse Esophageal Spasm</vt:lpstr>
      <vt:lpstr>Nutcracker Esophagus</vt:lpstr>
      <vt:lpstr>paraoesophageal (rolling)hiatus hernia</vt:lpstr>
      <vt:lpstr>paraoesophageal (rolling)hiatus hernia</vt:lpstr>
      <vt:lpstr>paraoesophageal (rolling)hiatus hernia</vt:lpstr>
      <vt:lpstr>paraoesophageal (rolling)hiatus hernia</vt:lpstr>
      <vt:lpstr>Plummer Vinson syndrome</vt:lpstr>
      <vt:lpstr>Plummer Vinson syndrome</vt:lpstr>
      <vt:lpstr>Plummer Vinson syndrome</vt:lpstr>
      <vt:lpstr>Plummer Vinson syndrome</vt:lpstr>
      <vt:lpstr>PowerPoint Presentation</vt:lpstr>
      <vt:lpstr>Pathophysiology</vt:lpstr>
      <vt:lpstr>Management &amp; Investigation </vt:lpstr>
      <vt:lpstr>Zenker diverticulum</vt:lpstr>
      <vt:lpstr>Diagnosis </vt:lpstr>
      <vt:lpstr>PowerPoint Presentation</vt:lpstr>
      <vt:lpstr>Symptoms</vt:lpstr>
      <vt:lpstr>DIAGNOSTIC TESTING &amp; findings</vt:lpstr>
      <vt:lpstr>PowerPoint Presentation</vt:lpstr>
      <vt:lpstr>PowerPoint Presentation</vt:lpstr>
      <vt:lpstr>Staging </vt:lpstr>
      <vt:lpstr>Treatment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Windows User</cp:lastModifiedBy>
  <cp:revision>78</cp:revision>
  <dcterms:created xsi:type="dcterms:W3CDTF">2021-02-17T18:09:42Z</dcterms:created>
  <dcterms:modified xsi:type="dcterms:W3CDTF">2021-11-09T21:53:02Z</dcterms:modified>
</cp:coreProperties>
</file>